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924" r:id="rId1"/>
  </p:sldMasterIdLst>
  <p:notesMasterIdLst>
    <p:notesMasterId r:id="rId34"/>
  </p:notesMasterIdLst>
  <p:sldIdLst>
    <p:sldId id="256" r:id="rId2"/>
    <p:sldId id="296" r:id="rId3"/>
    <p:sldId id="295" r:id="rId4"/>
    <p:sldId id="297" r:id="rId5"/>
    <p:sldId id="299" r:id="rId6"/>
    <p:sldId id="272" r:id="rId7"/>
    <p:sldId id="298" r:id="rId8"/>
    <p:sldId id="300" r:id="rId9"/>
    <p:sldId id="264" r:id="rId10"/>
    <p:sldId id="314" r:id="rId11"/>
    <p:sldId id="316" r:id="rId12"/>
    <p:sldId id="320" r:id="rId13"/>
    <p:sldId id="317" r:id="rId14"/>
    <p:sldId id="275" r:id="rId15"/>
    <p:sldId id="279" r:id="rId16"/>
    <p:sldId id="280" r:id="rId17"/>
    <p:sldId id="282" r:id="rId18"/>
    <p:sldId id="281" r:id="rId19"/>
    <p:sldId id="293" r:id="rId20"/>
    <p:sldId id="301" r:id="rId21"/>
    <p:sldId id="267" r:id="rId22"/>
    <p:sldId id="321" r:id="rId23"/>
    <p:sldId id="302" r:id="rId24"/>
    <p:sldId id="303" r:id="rId25"/>
    <p:sldId id="304" r:id="rId26"/>
    <p:sldId id="307" r:id="rId27"/>
    <p:sldId id="308" r:id="rId28"/>
    <p:sldId id="309" r:id="rId29"/>
    <p:sldId id="311" r:id="rId30"/>
    <p:sldId id="310" r:id="rId31"/>
    <p:sldId id="289" r:id="rId32"/>
    <p:sldId id="268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4DEE0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654" autoAdjust="0"/>
    <p:restoredTop sz="89873" autoAdjust="0"/>
  </p:normalViewPr>
  <p:slideViewPr>
    <p:cSldViewPr snapToGrid="0" snapToObjects="1">
      <p:cViewPr varScale="1">
        <p:scale>
          <a:sx n="57" d="100"/>
          <a:sy n="57" d="100"/>
        </p:scale>
        <p:origin x="318" y="6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8DB3-A577-D44D-A4D4-6314275445BB}" type="datetimeFigureOut">
              <a:rPr kumimoji="1" lang="zh-TW" altLang="en-US" smtClean="0"/>
              <a:t>2018/4/19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B700-A025-2E4C-90C7-E326049D88F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813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Q: for speech error simulation, do we have ERR?</a:t>
            </a:r>
          </a:p>
          <a:p>
            <a:endParaRPr lang="en-US" altLang="zh-TW" dirty="0"/>
          </a:p>
          <a:p>
            <a:r>
              <a:rPr lang="en-US" altLang="zh-TW" dirty="0"/>
              <a:t>Q: Kaggle </a:t>
            </a:r>
            <a:r>
              <a:rPr lang="zh-TW" altLang="en-US" dirty="0"/>
              <a:t>怎樣</a:t>
            </a:r>
            <a:r>
              <a:rPr lang="en-US" altLang="zh-TW" dirty="0"/>
              <a:t>?</a:t>
            </a:r>
          </a:p>
          <a:p>
            <a:endParaRPr lang="en-US" altLang="zh-TW" dirty="0"/>
          </a:p>
          <a:p>
            <a:r>
              <a:rPr lang="en-US" altLang="zh-TW" dirty="0"/>
              <a:t>Q: DNN?</a:t>
            </a:r>
          </a:p>
          <a:p>
            <a:endParaRPr lang="en-US" altLang="zh-TW" dirty="0"/>
          </a:p>
          <a:p>
            <a:r>
              <a:rPr lang="en-US" altLang="zh-TW" dirty="0"/>
              <a:t>Q: </a:t>
            </a:r>
            <a:r>
              <a:rPr lang="en-US" altLang="zh-TW" dirty="0" err="1"/>
              <a:t>textrank</a:t>
            </a:r>
            <a:endParaRPr lang="en-US" altLang="zh-TW" dirty="0"/>
          </a:p>
          <a:p>
            <a:r>
              <a:rPr lang="en-US" altLang="zh-TW" dirty="0"/>
              <a:t>Q: how to determine </a:t>
            </a:r>
            <a:r>
              <a:rPr lang="en-US" altLang="zh-TW" dirty="0" err="1"/>
              <a:t>th</a:t>
            </a:r>
            <a:r>
              <a:rPr lang="en-US" altLang="zh-TW" dirty="0"/>
              <a:t>?</a:t>
            </a:r>
          </a:p>
          <a:p>
            <a:endParaRPr lang="en-US" altLang="zh-TW" dirty="0"/>
          </a:p>
          <a:p>
            <a:r>
              <a:rPr lang="en-US" altLang="zh-TW" dirty="0"/>
              <a:t>Open: 0:20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B700-A025-2E4C-90C7-E326049D88FF}" type="slidenum">
              <a:rPr kumimoji="1" lang="zh-TW" altLang="en-US" smtClean="0"/>
              <a:t>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98012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B700-A025-2E4C-90C7-E326049D88FF}" type="slidenum">
              <a:rPr kumimoji="1" lang="zh-TW" altLang="en-US" smtClean="0"/>
              <a:t>15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47843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0:30</a:t>
            </a:r>
          </a:p>
          <a:p>
            <a:endParaRPr kumimoji="1"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B700-A025-2E4C-90C7-E326049D88FF}" type="slidenum">
              <a:rPr kumimoji="1" lang="zh-TW" altLang="en-US" smtClean="0"/>
              <a:t>16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07414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lack of spoken data for training and testing</a:t>
            </a:r>
          </a:p>
          <a:p>
            <a:r>
              <a:rPr kumimoji="1" lang="en-US" altLang="zh-TW" dirty="0"/>
              <a:t>Simulate recognition error to generate data from text</a:t>
            </a:r>
          </a:p>
          <a:p>
            <a:endParaRPr kumimoji="1" lang="en-US" altLang="zh-TW" dirty="0"/>
          </a:p>
          <a:p>
            <a:r>
              <a:rPr kumimoji="1" lang="zh-TW" altLang="en-US" dirty="0"/>
              <a:t>最多 </a:t>
            </a:r>
            <a:r>
              <a:rPr kumimoji="1" lang="en-US" altLang="zh-TW" dirty="0"/>
              <a:t>11mins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B700-A025-2E4C-90C7-E326049D88FF}" type="slidenum">
              <a:rPr kumimoji="1" lang="zh-TW" altLang="en-US" smtClean="0"/>
              <a:t>17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8506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For each domain, how much train and test (LSTM supervised train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9:1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/>
              <a:t>Keyphrase</a:t>
            </a:r>
            <a:r>
              <a:rPr lang="en-US" altLang="zh-TW" dirty="0"/>
              <a:t> considered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B700-A025-2E4C-90C7-E326049D88FF}" type="slidenum">
              <a:rPr kumimoji="1" lang="zh-TW" altLang="en-US" smtClean="0"/>
              <a:t>18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54526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5:00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B700-A025-2E4C-90C7-E326049D88FF}" type="slidenum">
              <a:rPr kumimoji="1" lang="zh-TW" altLang="en-US" smtClean="0"/>
              <a:t>29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74695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dirty="0"/>
              <a:t>→ limited by training domain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dirty="0"/>
              <a:t>Practically, we will need to extract key terms from documents </a:t>
            </a:r>
            <a:r>
              <a:rPr kumimoji="1" lang="en-US" altLang="zh-TW" b="1" dirty="0"/>
              <a:t>in unseen domains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B700-A025-2E4C-90C7-E326049D88FF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2320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dirty="0"/>
              <a:t>→ limited by training domain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dirty="0"/>
              <a:t>Practically, we will need to extract key terms from documents </a:t>
            </a:r>
            <a:r>
              <a:rPr kumimoji="1" lang="en-US" altLang="zh-TW" b="1" dirty="0"/>
              <a:t>in unseen domains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These approaches can never detect the key terms not in training data.</a:t>
            </a:r>
            <a:endParaRPr lang="zh-TW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B700-A025-2E4C-90C7-E326049D88FF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52503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3:30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B700-A025-2E4C-90C7-E326049D88FF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45535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3:30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B700-A025-2E4C-90C7-E326049D88FF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71118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Usually there is some randomness in the environment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5611-6D38-444D-A832-F3C43C53E63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677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2:00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B700-A025-2E4C-90C7-E326049D88FF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96713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B700-A025-2E4C-90C7-E326049D88FF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46145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200" dirty="0"/>
                  <a:t>Environment: F-measure</a:t>
                </a:r>
                <a:br>
                  <a:rPr kumimoji="1" lang="en-US" altLang="zh-TW" sz="1200" dirty="0"/>
                </a:br>
                <a:r>
                  <a:rPr kumimoji="1" lang="en-US" altLang="zh-TW" sz="1200" dirty="0"/>
                  <a:t>Reward: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TW" sz="1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TW" sz="1200" dirty="0"/>
                  <a:t> </a:t>
                </a:r>
                <a:endParaRPr kumimoji="1" lang="zh-TW" altLang="en-US" sz="1200" dirty="0"/>
              </a:p>
              <a:p>
                <a:endParaRPr kumimoji="1"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200" dirty="0"/>
                  <a:t>Environment: F-measure</a:t>
                </a:r>
                <a:br>
                  <a:rPr kumimoji="1" lang="en-US" altLang="zh-TW" sz="1200" dirty="0"/>
                </a:br>
                <a:r>
                  <a:rPr kumimoji="1" lang="en-US" altLang="zh-TW" sz="1200" dirty="0"/>
                  <a:t>Reward: </a:t>
                </a:r>
                <a:r>
                  <a:rPr kumimoji="1" lang="en-US" altLang="zh-TW" sz="1200" i="0">
                    <a:latin typeface="Cambria Math" panose="02040503050406030204" pitchFamily="18" charset="0"/>
                  </a:rPr>
                  <a:t>𝛼_𝑖</a:t>
                </a:r>
                <a:r>
                  <a:rPr kumimoji="1" lang="en-US" altLang="zh-TW" sz="1200" dirty="0"/>
                  <a:t> </a:t>
                </a:r>
                <a:endParaRPr kumimoji="1" lang="zh-TW" altLang="en-US" sz="1200" dirty="0"/>
              </a:p>
              <a:p>
                <a:endParaRPr kumimoji="1"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B700-A025-2E4C-90C7-E326049D88FF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2125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F48F-132E-4E46-A9BF-9839751AE309}" type="datetime1">
              <a:rPr kumimoji="1" lang="zh-TW" altLang="en-US" smtClean="0"/>
              <a:t>2018/4/19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F9FCFF0A-44C4-374E-9CFE-B119F25985E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3CC9-DF43-7349-94D2-199D629ED7B3}" type="datetime1">
              <a:rPr kumimoji="1" lang="zh-TW" altLang="en-US" smtClean="0"/>
              <a:t>2018/4/19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CC0E-5473-6746-95F5-717433352F33}" type="datetime1">
              <a:rPr kumimoji="1" lang="zh-TW" altLang="en-US" smtClean="0"/>
              <a:t>2018/4/19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latin typeface="Cambria Math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mbria Math" charset="0"/>
              </a:defRPr>
            </a:lvl1pPr>
            <a:lvl2pPr>
              <a:defRPr baseline="0">
                <a:latin typeface="Cambria Math" charset="0"/>
              </a:defRPr>
            </a:lvl2pPr>
            <a:lvl3pPr>
              <a:defRPr baseline="0">
                <a:latin typeface="Cambria Math" charset="0"/>
              </a:defRPr>
            </a:lvl3pPr>
            <a:lvl4pPr>
              <a:defRPr baseline="0">
                <a:latin typeface="Cambria Math" charset="0"/>
              </a:defRPr>
            </a:lvl4pPr>
            <a:lvl5pPr>
              <a:defRPr baseline="0">
                <a:latin typeface="Cambria Math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D58D7-BFF9-E947-BA6A-2EEAD3BF1421}" type="datetime1">
              <a:rPr kumimoji="1" lang="zh-TW" altLang="en-US" smtClean="0"/>
              <a:t>2018/4/19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364230-C665-E046-B23C-6DF7A4EFBC49}" type="datetime1">
              <a:rPr kumimoji="1" lang="zh-TW" altLang="en-US" smtClean="0"/>
              <a:t>2018/4/19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F9FCFF0A-44C4-374E-9CFE-B119F25985E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latin typeface="Cambria Math" charset="0"/>
                <a:ea typeface="Cambria Math" charset="0"/>
                <a:cs typeface="Cambria Math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>
                <a:latin typeface="Cambria Math" charset="0"/>
                <a:ea typeface="Cambria Math" charset="0"/>
                <a:cs typeface="Cambria Math" charset="0"/>
              </a:defRPr>
            </a:lvl1pPr>
            <a:lvl2pPr>
              <a:defRPr sz="1800">
                <a:latin typeface="Cambria Math" charset="0"/>
                <a:ea typeface="Cambria Math" charset="0"/>
                <a:cs typeface="Cambria Math" charset="0"/>
              </a:defRPr>
            </a:lvl2pPr>
            <a:lvl3pPr>
              <a:defRPr sz="1600">
                <a:latin typeface="Cambria Math" charset="0"/>
                <a:ea typeface="Cambria Math" charset="0"/>
                <a:cs typeface="Cambria Math" charset="0"/>
              </a:defRPr>
            </a:lvl3pPr>
            <a:lvl4pPr>
              <a:defRPr sz="1600">
                <a:latin typeface="Cambria Math" charset="0"/>
                <a:ea typeface="Cambria Math" charset="0"/>
                <a:cs typeface="Cambria Math" charset="0"/>
              </a:defRPr>
            </a:lvl4pPr>
            <a:lvl5pPr>
              <a:defRPr sz="1600">
                <a:latin typeface="Cambria Math" charset="0"/>
                <a:ea typeface="Cambria Math" charset="0"/>
                <a:cs typeface="Cambria Math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>
                <a:latin typeface="Cambria Math" charset="0"/>
                <a:ea typeface="Cambria Math" charset="0"/>
                <a:cs typeface="Cambria Math" charset="0"/>
              </a:defRPr>
            </a:lvl1pPr>
            <a:lvl2pPr>
              <a:defRPr sz="1800">
                <a:latin typeface="Cambria Math" charset="0"/>
                <a:ea typeface="Cambria Math" charset="0"/>
                <a:cs typeface="Cambria Math" charset="0"/>
              </a:defRPr>
            </a:lvl2pPr>
            <a:lvl3pPr>
              <a:defRPr sz="1600">
                <a:latin typeface="Cambria Math" charset="0"/>
                <a:ea typeface="Cambria Math" charset="0"/>
                <a:cs typeface="Cambria Math" charset="0"/>
              </a:defRPr>
            </a:lvl3pPr>
            <a:lvl4pPr>
              <a:defRPr sz="1600">
                <a:latin typeface="Cambria Math" charset="0"/>
                <a:ea typeface="Cambria Math" charset="0"/>
                <a:cs typeface="Cambria Math" charset="0"/>
              </a:defRPr>
            </a:lvl4pPr>
            <a:lvl5pPr>
              <a:defRPr sz="1600">
                <a:latin typeface="Cambria Math" charset="0"/>
                <a:ea typeface="Cambria Math" charset="0"/>
                <a:cs typeface="Cambria Math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5DC-B77E-8D4E-A27E-1F8407C79135}" type="datetime1">
              <a:rPr kumimoji="1" lang="zh-TW" altLang="en-US" smtClean="0"/>
              <a:t>2018/4/19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52C-58F1-6549-BAA2-DC3F6D207649}" type="datetime1">
              <a:rPr kumimoji="1" lang="zh-TW" altLang="en-US" smtClean="0"/>
              <a:t>2018/4/19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AA13B8-81DC-1D4C-B536-926D00BEFA3E}" type="datetime1">
              <a:rPr kumimoji="1" lang="zh-TW" altLang="en-US" smtClean="0"/>
              <a:t>2018/4/19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1BC0-F14F-AA40-A52A-610D952B098F}" type="datetime1">
              <a:rPr kumimoji="1" lang="zh-TW" altLang="en-US" smtClean="0"/>
              <a:t>2018/4/19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B360-F2E6-8643-B3B3-CDFF9A24CB18}" type="datetime1">
              <a:rPr kumimoji="1" lang="zh-TW" altLang="en-US" smtClean="0"/>
              <a:t>2018/4/19</a:t>
            </a:fld>
            <a:endParaRPr kumimoji="1"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4935-12D4-D145-8D33-9023BE4BD554}" type="datetime1">
              <a:rPr kumimoji="1" lang="zh-TW" altLang="en-US" smtClean="0"/>
              <a:t>2018/4/19</a:t>
            </a:fld>
            <a:endParaRPr kumimoji="1"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9D598DA-C667-CD4F-80FD-A07DEB01B0A1}" type="datetime1">
              <a:rPr kumimoji="1" lang="zh-TW" altLang="en-US" smtClean="0"/>
              <a:t>2018/4/19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9FCFF0A-44C4-374E-9CFE-B119F25985E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9291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55.png"/><Relationship Id="rId3" Type="http://schemas.openxmlformats.org/officeDocument/2006/relationships/image" Target="../media/image48.png"/><Relationship Id="rId7" Type="http://schemas.openxmlformats.org/officeDocument/2006/relationships/image" Target="NULL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62.png"/><Relationship Id="rId26" Type="http://schemas.openxmlformats.org/officeDocument/2006/relationships/image" Target="../media/image75.png"/><Relationship Id="rId3" Type="http://schemas.openxmlformats.org/officeDocument/2006/relationships/image" Target="../media/image520.png"/><Relationship Id="rId34" Type="http://schemas.openxmlformats.org/officeDocument/2006/relationships/image" Target="../media/image83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0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32" Type="http://schemas.openxmlformats.org/officeDocument/2006/relationships/image" Target="../media/image81.png"/><Relationship Id="rId5" Type="http://schemas.openxmlformats.org/officeDocument/2006/relationships/image" Target="../media/image540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36" Type="http://schemas.openxmlformats.org/officeDocument/2006/relationships/image" Target="../media/image500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" Type="http://schemas.openxmlformats.org/officeDocument/2006/relationships/image" Target="../media/image530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35" Type="http://schemas.openxmlformats.org/officeDocument/2006/relationships/image" Target="../media/image4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26" Type="http://schemas.openxmlformats.org/officeDocument/2006/relationships/image" Target="../media/image860.png"/><Relationship Id="rId3" Type="http://schemas.openxmlformats.org/officeDocument/2006/relationships/image" Target="../media/image86.png"/><Relationship Id="rId7" Type="http://schemas.openxmlformats.org/officeDocument/2006/relationships/image" Target="../media/image510.png"/><Relationship Id="rId12" Type="http://schemas.openxmlformats.org/officeDocument/2006/relationships/image" Target="../media/image95.png"/><Relationship Id="rId25" Type="http://schemas.openxmlformats.org/officeDocument/2006/relationships/image" Target="../media/image850.png"/><Relationship Id="rId2" Type="http://schemas.openxmlformats.org/officeDocument/2006/relationships/notesSlide" Target="../notesSlides/notesSlide9.xml"/><Relationship Id="rId20" Type="http://schemas.openxmlformats.org/officeDocument/2006/relationships/image" Target="../media/image103.png"/><Relationship Id="rId29" Type="http://schemas.openxmlformats.org/officeDocument/2006/relationships/image" Target="../media/image10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24" Type="http://schemas.openxmlformats.org/officeDocument/2006/relationships/image" Target="../media/image840.png"/><Relationship Id="rId32" Type="http://schemas.openxmlformats.org/officeDocument/2006/relationships/image" Target="../media/image110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23" Type="http://schemas.openxmlformats.org/officeDocument/2006/relationships/image" Target="../media/image870.png"/><Relationship Id="rId28" Type="http://schemas.openxmlformats.org/officeDocument/2006/relationships/image" Target="../media/image106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31" Type="http://schemas.openxmlformats.org/officeDocument/2006/relationships/image" Target="../media/image109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Relationship Id="rId22" Type="http://schemas.openxmlformats.org/officeDocument/2006/relationships/image" Target="../media/image861.png"/><Relationship Id="rId27" Type="http://schemas.openxmlformats.org/officeDocument/2006/relationships/image" Target="../media/image105.png"/><Relationship Id="rId30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7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1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84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85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94385" y="1016521"/>
            <a:ext cx="7593330" cy="3035808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cap="none" dirty="0">
                <a:latin typeface="+mn-lt"/>
                <a:ea typeface="Cambria Math" charset="0"/>
                <a:cs typeface="Cambria Math" charset="0"/>
              </a:rPr>
              <a:t>Domain independent key term extraction from spoken content based on context and term location information in the utterances</a:t>
            </a:r>
            <a:endParaRPr kumimoji="1" lang="zh-TW" altLang="en-US" sz="3200" b="1" cap="none" dirty="0">
              <a:latin typeface="+mn-lt"/>
              <a:ea typeface="Cambria Math" charset="0"/>
              <a:cs typeface="Cambria Math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9624" y="3646722"/>
            <a:ext cx="7567141" cy="438132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Cambria Math" charset="0"/>
                <a:ea typeface="Cambria Math" charset="0"/>
                <a:cs typeface="Cambria Math" charset="0"/>
              </a:rPr>
              <a:t>Hsien-Chin Lin, Chi-Yu Yang, Hung-Yi Lee, Lin-</a:t>
            </a:r>
            <a:r>
              <a:rPr lang="en-US" altLang="zh-TW" sz="2400" dirty="0" err="1">
                <a:latin typeface="Cambria Math" charset="0"/>
                <a:ea typeface="Cambria Math" charset="0"/>
                <a:cs typeface="Cambria Math" charset="0"/>
              </a:rPr>
              <a:t>shan</a:t>
            </a:r>
            <a:r>
              <a:rPr lang="en-US" altLang="zh-TW" sz="2400" dirty="0">
                <a:latin typeface="Cambria Math" charset="0"/>
                <a:ea typeface="Cambria Math" charset="0"/>
                <a:cs typeface="Cambria Math" charset="0"/>
              </a:rPr>
              <a:t> Lee </a:t>
            </a:r>
          </a:p>
        </p:txBody>
      </p:sp>
      <p:pic>
        <p:nvPicPr>
          <p:cNvPr id="7" name="Picture 160" descr="C:\Users\ugoc\Desktop\gal_081_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660194"/>
            <a:ext cx="1368152" cy="59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1" descr="C:\Users\ugoc\Desktop\Emblem7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17232"/>
            <a:ext cx="792088" cy="79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5580112" y="6341258"/>
            <a:ext cx="37444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200" i="1" dirty="0">
                <a:solidFill>
                  <a:prstClr val="black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National Taiwan University</a:t>
            </a:r>
            <a:endParaRPr kumimoji="0" lang="zh-TW" altLang="en-US" sz="2200" i="1" dirty="0">
              <a:solidFill>
                <a:prstClr val="black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1026" name="Picture 2" descr="ååè£¡å¯è½ææè³¢é²ãå¾®ç¬ä¸­ãç«ç«ãæ¤ç©åæ¶å¤">
            <a:extLst>
              <a:ext uri="{FF2B5EF4-FFF2-40B4-BE49-F238E27FC236}">
                <a16:creationId xmlns:a16="http://schemas.microsoft.com/office/drawing/2014/main" id="{B01A3A0D-545A-492A-A6A2-60FA37318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22" y="4573873"/>
            <a:ext cx="1383614" cy="138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ååè£¡å¯è½æ1 äººãå¾®ç¬ä¸­ãç«ç«ãæ¶å¤åå¤§èªç¶">
            <a:extLst>
              <a:ext uri="{FF2B5EF4-FFF2-40B4-BE49-F238E27FC236}">
                <a16:creationId xmlns:a16="http://schemas.microsoft.com/office/drawing/2014/main" id="{DC489870-DF87-4EF5-A85F-5CA453747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67" y="4586100"/>
            <a:ext cx="1357559" cy="135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AE6AAF5-BEB3-43BB-A568-DA8E5BCB254A}"/>
              </a:ext>
            </a:extLst>
          </p:cNvPr>
          <p:cNvSpPr/>
          <p:nvPr/>
        </p:nvSpPr>
        <p:spPr>
          <a:xfrm>
            <a:off x="742576" y="5983242"/>
            <a:ext cx="2127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Cambria Math" charset="0"/>
                <a:ea typeface="Cambria Math" charset="0"/>
                <a:cs typeface="Cambria Math" charset="0"/>
              </a:rPr>
              <a:t>Hsien-Chin Lin</a:t>
            </a:r>
            <a:endParaRPr lang="zh-TW" altLang="en-US" sz="2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CD10913-EDE5-4E1C-B51F-3ABB2DBDFDF5}"/>
              </a:ext>
            </a:extLst>
          </p:cNvPr>
          <p:cNvSpPr/>
          <p:nvPr/>
        </p:nvSpPr>
        <p:spPr>
          <a:xfrm>
            <a:off x="3079525" y="5983240"/>
            <a:ext cx="1739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Cambria Math" charset="0"/>
                <a:ea typeface="Cambria Math" charset="0"/>
                <a:cs typeface="Cambria Math" charset="0"/>
              </a:rPr>
              <a:t>Chi-Yu Yang</a:t>
            </a:r>
            <a:endParaRPr lang="zh-TW" altLang="en-US" sz="2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D0C96F6-F5C7-4C81-A7B9-5409CC90B620}"/>
              </a:ext>
            </a:extLst>
          </p:cNvPr>
          <p:cNvSpPr/>
          <p:nvPr/>
        </p:nvSpPr>
        <p:spPr>
          <a:xfrm>
            <a:off x="5412670" y="4718865"/>
            <a:ext cx="2975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Cambria Math" charset="0"/>
                <a:ea typeface="Cambria Math" charset="0"/>
                <a:cs typeface="Cambria Math" charset="0"/>
              </a:rPr>
              <a:t>Speaker: Hung-yi Lee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10825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AFAC908-C82F-4A91-9FA6-8D3007E72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9</a:t>
            </a:fld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8F4AE7A-F944-440C-88A8-4F5AFC7B6EC5}"/>
                  </a:ext>
                </a:extLst>
              </p:cNvPr>
              <p:cNvSpPr/>
              <p:nvPr/>
            </p:nvSpPr>
            <p:spPr>
              <a:xfrm>
                <a:off x="429138" y="5168684"/>
                <a:ext cx="368340" cy="35982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𝑜</m:t>
                          </m:r>
                        </m:e>
                        <m:sub>
                          <m: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8F4AE7A-F944-440C-88A8-4F5AFC7B6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8" y="5168684"/>
                <a:ext cx="368340" cy="359821"/>
              </a:xfrm>
              <a:prstGeom prst="rect">
                <a:avLst/>
              </a:prstGeom>
              <a:blipFill>
                <a:blip r:embed="rId2"/>
                <a:stretch>
                  <a:fillRect l="-18033" b="-1864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E27691DF-14F2-45A8-BFB6-D629EF14BF7A}"/>
                  </a:ext>
                </a:extLst>
              </p:cNvPr>
              <p:cNvSpPr/>
              <p:nvPr/>
            </p:nvSpPr>
            <p:spPr>
              <a:xfrm>
                <a:off x="1219655" y="5168684"/>
                <a:ext cx="368340" cy="35982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𝑜</m:t>
                          </m:r>
                        </m:e>
                        <m:sub>
                          <m: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E27691DF-14F2-45A8-BFB6-D629EF14BF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655" y="5168684"/>
                <a:ext cx="368340" cy="359821"/>
              </a:xfrm>
              <a:prstGeom prst="rect">
                <a:avLst/>
              </a:prstGeom>
              <a:blipFill>
                <a:blip r:embed="rId3"/>
                <a:stretch>
                  <a:fillRect l="-20000" b="-1864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CC64073F-A0E0-4881-94E1-F532548E99B5}"/>
                  </a:ext>
                </a:extLst>
              </p:cNvPr>
              <p:cNvSpPr/>
              <p:nvPr/>
            </p:nvSpPr>
            <p:spPr>
              <a:xfrm>
                <a:off x="2475876" y="5168684"/>
                <a:ext cx="368340" cy="35982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𝑜</m:t>
                          </m:r>
                        </m:e>
                        <m:sub>
                          <m: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CC64073F-A0E0-4881-94E1-F532548E9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876" y="5168684"/>
                <a:ext cx="368340" cy="359821"/>
              </a:xfrm>
              <a:prstGeom prst="rect">
                <a:avLst/>
              </a:prstGeom>
              <a:blipFill>
                <a:blip r:embed="rId4"/>
                <a:stretch>
                  <a:fillRect l="-19672" b="-1864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0BB703F1-47C7-4C54-8EB6-CCF663AC194C}"/>
                  </a:ext>
                </a:extLst>
              </p:cNvPr>
              <p:cNvSpPr/>
              <p:nvPr/>
            </p:nvSpPr>
            <p:spPr>
              <a:xfrm>
                <a:off x="3606452" y="5168684"/>
                <a:ext cx="368340" cy="35982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𝑜</m:t>
                          </m:r>
                        </m:e>
                        <m:sub>
                          <m: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0BB703F1-47C7-4C54-8EB6-CCF663AC1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452" y="5168684"/>
                <a:ext cx="368340" cy="359821"/>
              </a:xfrm>
              <a:prstGeom prst="rect">
                <a:avLst/>
              </a:prstGeom>
              <a:blipFill>
                <a:blip r:embed="rId5"/>
                <a:stretch>
                  <a:fillRect l="-20000" b="-1864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文字方塊 45">
            <a:extLst>
              <a:ext uri="{FF2B5EF4-FFF2-40B4-BE49-F238E27FC236}">
                <a16:creationId xmlns:a16="http://schemas.microsoft.com/office/drawing/2014/main" id="{5BCC8484-225E-44EB-9E5B-8F38417BD792}"/>
              </a:ext>
            </a:extLst>
          </p:cNvPr>
          <p:cNvSpPr txBox="1"/>
          <p:nvPr/>
        </p:nvSpPr>
        <p:spPr>
          <a:xfrm>
            <a:off x="298021" y="5931878"/>
            <a:ext cx="50057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A681CAD9-0266-4093-9DBB-280A609F1E17}"/>
              </a:ext>
            </a:extLst>
          </p:cNvPr>
          <p:cNvCxnSpPr>
            <a:cxnSpLocks/>
          </p:cNvCxnSpPr>
          <p:nvPr/>
        </p:nvCxnSpPr>
        <p:spPr>
          <a:xfrm>
            <a:off x="547472" y="5564315"/>
            <a:ext cx="0" cy="35304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835CD9D6-537D-4493-AE2C-E3005CC04636}"/>
              </a:ext>
            </a:extLst>
          </p:cNvPr>
          <p:cNvSpPr txBox="1"/>
          <p:nvPr/>
        </p:nvSpPr>
        <p:spPr>
          <a:xfrm>
            <a:off x="126052" y="1070831"/>
            <a:ext cx="466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This lecture … LSTM ... GAN …</a:t>
            </a:r>
            <a:endParaRPr lang="zh-TW" altLang="en-US" sz="2400" dirty="0"/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7973C305-F564-4801-BAAE-CBF15EF65D9A}"/>
              </a:ext>
            </a:extLst>
          </p:cNvPr>
          <p:cNvSpPr txBox="1"/>
          <p:nvPr/>
        </p:nvSpPr>
        <p:spPr>
          <a:xfrm>
            <a:off x="1579215" y="5079225"/>
            <a:ext cx="79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</a:t>
            </a:r>
            <a:endParaRPr lang="zh-TW" altLang="en-US" sz="2400" dirty="0"/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1D9D7E6A-0E6E-4DB6-A9EB-8597358F99D4}"/>
              </a:ext>
            </a:extLst>
          </p:cNvPr>
          <p:cNvSpPr txBox="1"/>
          <p:nvPr/>
        </p:nvSpPr>
        <p:spPr>
          <a:xfrm>
            <a:off x="2855446" y="5106857"/>
            <a:ext cx="79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</a:t>
            </a:r>
            <a:endParaRPr lang="zh-TW" altLang="en-US" sz="2400" dirty="0"/>
          </a:p>
        </p:txBody>
      </p: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17A83F9F-05C1-4298-B18C-309997D3041E}"/>
              </a:ext>
            </a:extLst>
          </p:cNvPr>
          <p:cNvSpPr txBox="1"/>
          <p:nvPr/>
        </p:nvSpPr>
        <p:spPr>
          <a:xfrm>
            <a:off x="1107769" y="5922824"/>
            <a:ext cx="50057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A5D27865-25CA-4A08-BCD7-318149F5084A}"/>
              </a:ext>
            </a:extLst>
          </p:cNvPr>
          <p:cNvCxnSpPr>
            <a:cxnSpLocks/>
          </p:cNvCxnSpPr>
          <p:nvPr/>
        </p:nvCxnSpPr>
        <p:spPr>
          <a:xfrm>
            <a:off x="1357220" y="5555261"/>
            <a:ext cx="0" cy="35304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1BDAFC81-2F75-40AD-81A4-0421AD487B34}"/>
              </a:ext>
            </a:extLst>
          </p:cNvPr>
          <p:cNvSpPr txBox="1"/>
          <p:nvPr/>
        </p:nvSpPr>
        <p:spPr>
          <a:xfrm>
            <a:off x="2366261" y="5930556"/>
            <a:ext cx="50057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cxnSp>
        <p:nvCxnSpPr>
          <p:cNvPr id="79" name="直線單箭頭接點 78">
            <a:extLst>
              <a:ext uri="{FF2B5EF4-FFF2-40B4-BE49-F238E27FC236}">
                <a16:creationId xmlns:a16="http://schemas.microsoft.com/office/drawing/2014/main" id="{4A085D1A-62D1-4957-943C-43770F7E32F3}"/>
              </a:ext>
            </a:extLst>
          </p:cNvPr>
          <p:cNvCxnSpPr>
            <a:cxnSpLocks/>
          </p:cNvCxnSpPr>
          <p:nvPr/>
        </p:nvCxnSpPr>
        <p:spPr>
          <a:xfrm>
            <a:off x="2615712" y="5562993"/>
            <a:ext cx="0" cy="35304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A1D2C6EE-F441-4AC2-B113-EC2E3953FA8C}"/>
              </a:ext>
            </a:extLst>
          </p:cNvPr>
          <p:cNvSpPr txBox="1"/>
          <p:nvPr/>
        </p:nvSpPr>
        <p:spPr>
          <a:xfrm>
            <a:off x="3487383" y="5936966"/>
            <a:ext cx="50057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D030CD25-95C1-4142-8BD3-88E744CD54AC}"/>
              </a:ext>
            </a:extLst>
          </p:cNvPr>
          <p:cNvCxnSpPr>
            <a:cxnSpLocks/>
          </p:cNvCxnSpPr>
          <p:nvPr/>
        </p:nvCxnSpPr>
        <p:spPr>
          <a:xfrm>
            <a:off x="3736834" y="5583917"/>
            <a:ext cx="0" cy="35304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75FB1062-5B3F-47D2-B3F7-950108E4A483}"/>
              </a:ext>
            </a:extLst>
          </p:cNvPr>
          <p:cNvSpPr txBox="1"/>
          <p:nvPr/>
        </p:nvSpPr>
        <p:spPr>
          <a:xfrm>
            <a:off x="4518368" y="5255018"/>
            <a:ext cx="440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training of basic model does not optimize the evaluation measure.</a:t>
            </a:r>
            <a:endParaRPr lang="zh-TW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3008C9A-D21D-4B8F-88CF-6813EF676CE0}"/>
              </a:ext>
            </a:extLst>
          </p:cNvPr>
          <p:cNvSpPr/>
          <p:nvPr/>
        </p:nvSpPr>
        <p:spPr>
          <a:xfrm>
            <a:off x="1497390" y="166920"/>
            <a:ext cx="6425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Optimizing Evaluation Measure</a:t>
            </a:r>
            <a:endParaRPr lang="zh-TW" altLang="en-US" sz="3200" b="1" i="1" u="sng" dirty="0"/>
          </a:p>
        </p:txBody>
      </p:sp>
      <p:cxnSp>
        <p:nvCxnSpPr>
          <p:cNvPr id="42" name="直線箭頭接點 87">
            <a:extLst>
              <a:ext uri="{FF2B5EF4-FFF2-40B4-BE49-F238E27FC236}">
                <a16:creationId xmlns:a16="http://schemas.microsoft.com/office/drawing/2014/main" id="{AA1964A2-1D97-4494-A6CE-B5D12D9BE94F}"/>
              </a:ext>
            </a:extLst>
          </p:cNvPr>
          <p:cNvCxnSpPr>
            <a:cxnSpLocks/>
          </p:cNvCxnSpPr>
          <p:nvPr/>
        </p:nvCxnSpPr>
        <p:spPr>
          <a:xfrm>
            <a:off x="731643" y="3715387"/>
            <a:ext cx="38658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D7AC180C-B68D-42D0-9BD5-685403DCF528}"/>
              </a:ext>
            </a:extLst>
          </p:cNvPr>
          <p:cNvSpPr/>
          <p:nvPr/>
        </p:nvSpPr>
        <p:spPr>
          <a:xfrm>
            <a:off x="363301" y="3198217"/>
            <a:ext cx="368341" cy="1134218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Hidden</a:t>
            </a:r>
            <a:r>
              <a:rPr kumimoji="1" lang="zh-TW" altLang="en-US" sz="1400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cxnSp>
        <p:nvCxnSpPr>
          <p:cNvPr id="47" name="直線箭頭接點 83">
            <a:extLst>
              <a:ext uri="{FF2B5EF4-FFF2-40B4-BE49-F238E27FC236}">
                <a16:creationId xmlns:a16="http://schemas.microsoft.com/office/drawing/2014/main" id="{2EA54909-4AFC-4641-914C-A15A54365792}"/>
              </a:ext>
            </a:extLst>
          </p:cNvPr>
          <p:cNvCxnSpPr/>
          <p:nvPr/>
        </p:nvCxnSpPr>
        <p:spPr>
          <a:xfrm flipH="1">
            <a:off x="547471" y="2974318"/>
            <a:ext cx="1" cy="21119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8" name="直線箭頭接點 96">
            <a:extLst>
              <a:ext uri="{FF2B5EF4-FFF2-40B4-BE49-F238E27FC236}">
                <a16:creationId xmlns:a16="http://schemas.microsoft.com/office/drawing/2014/main" id="{2C2F443C-8D22-4580-A216-FB6F2832B2D8}"/>
              </a:ext>
            </a:extLst>
          </p:cNvPr>
          <p:cNvCxnSpPr>
            <a:cxnSpLocks/>
          </p:cNvCxnSpPr>
          <p:nvPr/>
        </p:nvCxnSpPr>
        <p:spPr>
          <a:xfrm>
            <a:off x="547471" y="4370535"/>
            <a:ext cx="0" cy="83624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B17E1670-F296-45A1-BEDA-64F7E8FE5A64}"/>
                  </a:ext>
                </a:extLst>
              </p:cNvPr>
              <p:cNvSpPr/>
              <p:nvPr/>
            </p:nvSpPr>
            <p:spPr>
              <a:xfrm>
                <a:off x="363302" y="2455358"/>
                <a:ext cx="368341" cy="531661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sSubPr>
                      <m:e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rPr>
                  <a:t> 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B17E1670-F296-45A1-BEDA-64F7E8FE5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02" y="2455358"/>
                <a:ext cx="368341" cy="5316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箭頭接點 108">
            <a:extLst>
              <a:ext uri="{FF2B5EF4-FFF2-40B4-BE49-F238E27FC236}">
                <a16:creationId xmlns:a16="http://schemas.microsoft.com/office/drawing/2014/main" id="{3A7DBA40-C32A-478E-A47E-E2BE68F66A12}"/>
              </a:ext>
            </a:extLst>
          </p:cNvPr>
          <p:cNvCxnSpPr>
            <a:cxnSpLocks/>
          </p:cNvCxnSpPr>
          <p:nvPr/>
        </p:nvCxnSpPr>
        <p:spPr>
          <a:xfrm>
            <a:off x="547472" y="1504552"/>
            <a:ext cx="1" cy="95080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id="{AF4106E6-A299-4E37-A0CC-7090CA047F2E}"/>
              </a:ext>
            </a:extLst>
          </p:cNvPr>
          <p:cNvSpPr/>
          <p:nvPr/>
        </p:nvSpPr>
        <p:spPr>
          <a:xfrm>
            <a:off x="1177129" y="3185517"/>
            <a:ext cx="368341" cy="1134218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Hidden</a:t>
            </a:r>
            <a:r>
              <a:rPr kumimoji="1" lang="zh-TW" altLang="en-US" sz="1400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cxnSp>
        <p:nvCxnSpPr>
          <p:cNvPr id="54" name="直線箭頭接點 83">
            <a:extLst>
              <a:ext uri="{FF2B5EF4-FFF2-40B4-BE49-F238E27FC236}">
                <a16:creationId xmlns:a16="http://schemas.microsoft.com/office/drawing/2014/main" id="{B3EC30EA-B43C-4BB3-AA15-810181363B65}"/>
              </a:ext>
            </a:extLst>
          </p:cNvPr>
          <p:cNvCxnSpPr/>
          <p:nvPr/>
        </p:nvCxnSpPr>
        <p:spPr>
          <a:xfrm flipH="1">
            <a:off x="1361299" y="2994391"/>
            <a:ext cx="1" cy="21119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B50208CF-0FFD-4C71-9270-B320066379D7}"/>
                  </a:ext>
                </a:extLst>
              </p:cNvPr>
              <p:cNvSpPr/>
              <p:nvPr/>
            </p:nvSpPr>
            <p:spPr>
              <a:xfrm>
                <a:off x="1177130" y="2462731"/>
                <a:ext cx="368341" cy="531661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sSubPr>
                      <m:e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rPr>
                  <a:t> 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B50208CF-0FFD-4C71-9270-B32006637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130" y="2462731"/>
                <a:ext cx="368341" cy="5316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直線箭頭接點 108">
            <a:extLst>
              <a:ext uri="{FF2B5EF4-FFF2-40B4-BE49-F238E27FC236}">
                <a16:creationId xmlns:a16="http://schemas.microsoft.com/office/drawing/2014/main" id="{4652F549-F1AA-4C2D-938E-C0E874DE5EDC}"/>
              </a:ext>
            </a:extLst>
          </p:cNvPr>
          <p:cNvCxnSpPr>
            <a:cxnSpLocks/>
          </p:cNvCxnSpPr>
          <p:nvPr/>
        </p:nvCxnSpPr>
        <p:spPr>
          <a:xfrm>
            <a:off x="1361300" y="1481860"/>
            <a:ext cx="1" cy="98087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3" name="矩形 72">
            <a:extLst>
              <a:ext uri="{FF2B5EF4-FFF2-40B4-BE49-F238E27FC236}">
                <a16:creationId xmlns:a16="http://schemas.microsoft.com/office/drawing/2014/main" id="{F2B8395D-CE5C-452E-99F7-44450FD1C63D}"/>
              </a:ext>
            </a:extLst>
          </p:cNvPr>
          <p:cNvSpPr/>
          <p:nvPr/>
        </p:nvSpPr>
        <p:spPr>
          <a:xfrm>
            <a:off x="2440884" y="3202837"/>
            <a:ext cx="368341" cy="1134218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Hidden</a:t>
            </a:r>
            <a:r>
              <a:rPr kumimoji="1" lang="zh-TW" altLang="en-US" sz="1400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cxnSp>
        <p:nvCxnSpPr>
          <p:cNvPr id="74" name="直線箭頭接點 83">
            <a:extLst>
              <a:ext uri="{FF2B5EF4-FFF2-40B4-BE49-F238E27FC236}">
                <a16:creationId xmlns:a16="http://schemas.microsoft.com/office/drawing/2014/main" id="{E730EBC9-1D9C-49F8-8DDA-9C888934FD8B}"/>
              </a:ext>
            </a:extLst>
          </p:cNvPr>
          <p:cNvCxnSpPr/>
          <p:nvPr/>
        </p:nvCxnSpPr>
        <p:spPr>
          <a:xfrm flipH="1">
            <a:off x="2625054" y="2991638"/>
            <a:ext cx="1" cy="21119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215DE9FB-1F81-4780-A23D-7DF260342121}"/>
                  </a:ext>
                </a:extLst>
              </p:cNvPr>
              <p:cNvSpPr/>
              <p:nvPr/>
            </p:nvSpPr>
            <p:spPr>
              <a:xfrm>
                <a:off x="2440885" y="2459978"/>
                <a:ext cx="368341" cy="531661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sSubPr>
                      <m:e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rPr>
                  <a:t> 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215DE9FB-1F81-4780-A23D-7DF260342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85" y="2459978"/>
                <a:ext cx="368341" cy="5316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直線箭頭接點 108">
            <a:extLst>
              <a:ext uri="{FF2B5EF4-FFF2-40B4-BE49-F238E27FC236}">
                <a16:creationId xmlns:a16="http://schemas.microsoft.com/office/drawing/2014/main" id="{DF4CD2FA-13CD-4697-985F-E8A48060113F}"/>
              </a:ext>
            </a:extLst>
          </p:cNvPr>
          <p:cNvCxnSpPr>
            <a:cxnSpLocks/>
          </p:cNvCxnSpPr>
          <p:nvPr/>
        </p:nvCxnSpPr>
        <p:spPr>
          <a:xfrm>
            <a:off x="2625055" y="1481860"/>
            <a:ext cx="1" cy="95341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5" name="矩形 84">
            <a:extLst>
              <a:ext uri="{FF2B5EF4-FFF2-40B4-BE49-F238E27FC236}">
                <a16:creationId xmlns:a16="http://schemas.microsoft.com/office/drawing/2014/main" id="{B291079E-740A-49E8-9575-109CEFD87C7D}"/>
              </a:ext>
            </a:extLst>
          </p:cNvPr>
          <p:cNvSpPr/>
          <p:nvPr/>
        </p:nvSpPr>
        <p:spPr>
          <a:xfrm>
            <a:off x="3567823" y="3202841"/>
            <a:ext cx="368341" cy="1134218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Hidden</a:t>
            </a:r>
            <a:r>
              <a:rPr kumimoji="1" lang="zh-TW" altLang="en-US" sz="1400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cxnSp>
        <p:nvCxnSpPr>
          <p:cNvPr id="86" name="直線箭頭接點 83">
            <a:extLst>
              <a:ext uri="{FF2B5EF4-FFF2-40B4-BE49-F238E27FC236}">
                <a16:creationId xmlns:a16="http://schemas.microsoft.com/office/drawing/2014/main" id="{B9FB4B86-E010-4784-863E-BC61513E4A1D}"/>
              </a:ext>
            </a:extLst>
          </p:cNvPr>
          <p:cNvCxnSpPr/>
          <p:nvPr/>
        </p:nvCxnSpPr>
        <p:spPr>
          <a:xfrm flipH="1">
            <a:off x="3751993" y="2991642"/>
            <a:ext cx="1" cy="21119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E406F8FE-BC53-486A-ACC6-EFC7B64C1425}"/>
                  </a:ext>
                </a:extLst>
              </p:cNvPr>
              <p:cNvSpPr/>
              <p:nvPr/>
            </p:nvSpPr>
            <p:spPr>
              <a:xfrm>
                <a:off x="3567824" y="2459982"/>
                <a:ext cx="368341" cy="531661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sSubPr>
                      <m:e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rPr>
                  <a:t> 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E406F8FE-BC53-486A-ACC6-EFC7B64C14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824" y="2459982"/>
                <a:ext cx="368341" cy="5316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直線箭頭接點 108">
            <a:extLst>
              <a:ext uri="{FF2B5EF4-FFF2-40B4-BE49-F238E27FC236}">
                <a16:creationId xmlns:a16="http://schemas.microsoft.com/office/drawing/2014/main" id="{DB3FB603-8707-4DE5-81BE-3148121F8933}"/>
              </a:ext>
            </a:extLst>
          </p:cNvPr>
          <p:cNvCxnSpPr>
            <a:cxnSpLocks/>
          </p:cNvCxnSpPr>
          <p:nvPr/>
        </p:nvCxnSpPr>
        <p:spPr>
          <a:xfrm>
            <a:off x="3751994" y="1481860"/>
            <a:ext cx="1" cy="97812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6" name="直線箭頭接點 87">
            <a:extLst>
              <a:ext uri="{FF2B5EF4-FFF2-40B4-BE49-F238E27FC236}">
                <a16:creationId xmlns:a16="http://schemas.microsoft.com/office/drawing/2014/main" id="{ECC63A33-2868-40EA-9B43-EEA1DF994B30}"/>
              </a:ext>
            </a:extLst>
          </p:cNvPr>
          <p:cNvCxnSpPr>
            <a:cxnSpLocks/>
          </p:cNvCxnSpPr>
          <p:nvPr/>
        </p:nvCxnSpPr>
        <p:spPr>
          <a:xfrm>
            <a:off x="3176470" y="3732534"/>
            <a:ext cx="391353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8" name="直線箭頭接點 87">
            <a:extLst>
              <a:ext uri="{FF2B5EF4-FFF2-40B4-BE49-F238E27FC236}">
                <a16:creationId xmlns:a16="http://schemas.microsoft.com/office/drawing/2014/main" id="{5AB09CE8-8C13-44D7-AC4F-D65CBC180BD9}"/>
              </a:ext>
            </a:extLst>
          </p:cNvPr>
          <p:cNvCxnSpPr>
            <a:cxnSpLocks/>
          </p:cNvCxnSpPr>
          <p:nvPr/>
        </p:nvCxnSpPr>
        <p:spPr>
          <a:xfrm>
            <a:off x="2049531" y="3732534"/>
            <a:ext cx="391353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9" name="直線箭頭接點 96">
            <a:extLst>
              <a:ext uri="{FF2B5EF4-FFF2-40B4-BE49-F238E27FC236}">
                <a16:creationId xmlns:a16="http://schemas.microsoft.com/office/drawing/2014/main" id="{4B5A9947-4CE5-4220-8600-638DD64FFA71}"/>
              </a:ext>
            </a:extLst>
          </p:cNvPr>
          <p:cNvCxnSpPr>
            <a:cxnSpLocks/>
          </p:cNvCxnSpPr>
          <p:nvPr/>
        </p:nvCxnSpPr>
        <p:spPr>
          <a:xfrm>
            <a:off x="1361299" y="4368108"/>
            <a:ext cx="0" cy="83624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0" name="直線箭頭接點 96">
            <a:extLst>
              <a:ext uri="{FF2B5EF4-FFF2-40B4-BE49-F238E27FC236}">
                <a16:creationId xmlns:a16="http://schemas.microsoft.com/office/drawing/2014/main" id="{703DAE6F-6AC1-459B-B9C6-1AF828FBDCB7}"/>
              </a:ext>
            </a:extLst>
          </p:cNvPr>
          <p:cNvCxnSpPr>
            <a:cxnSpLocks/>
          </p:cNvCxnSpPr>
          <p:nvPr/>
        </p:nvCxnSpPr>
        <p:spPr>
          <a:xfrm>
            <a:off x="2615712" y="4386594"/>
            <a:ext cx="0" cy="83624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1" name="直線箭頭接點 96">
            <a:extLst>
              <a:ext uri="{FF2B5EF4-FFF2-40B4-BE49-F238E27FC236}">
                <a16:creationId xmlns:a16="http://schemas.microsoft.com/office/drawing/2014/main" id="{8542C50D-6888-48A8-A194-355A497913F2}"/>
              </a:ext>
            </a:extLst>
          </p:cNvPr>
          <p:cNvCxnSpPr>
            <a:cxnSpLocks/>
          </p:cNvCxnSpPr>
          <p:nvPr/>
        </p:nvCxnSpPr>
        <p:spPr>
          <a:xfrm>
            <a:off x="3736834" y="4386594"/>
            <a:ext cx="0" cy="83624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8D790A96-C25A-432B-9A75-3BAC53700129}"/>
              </a:ext>
            </a:extLst>
          </p:cNvPr>
          <p:cNvSpPr/>
          <p:nvPr/>
        </p:nvSpPr>
        <p:spPr>
          <a:xfrm>
            <a:off x="170403" y="4563214"/>
            <a:ext cx="3949404" cy="35199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Output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102" name="文字方塊 101">
            <a:extLst>
              <a:ext uri="{FF2B5EF4-FFF2-40B4-BE49-F238E27FC236}">
                <a16:creationId xmlns:a16="http://schemas.microsoft.com/office/drawing/2014/main" id="{933C4B3A-9C51-4592-93C0-B1A14C0895FB}"/>
              </a:ext>
            </a:extLst>
          </p:cNvPr>
          <p:cNvSpPr txBox="1"/>
          <p:nvPr/>
        </p:nvSpPr>
        <p:spPr>
          <a:xfrm>
            <a:off x="2603432" y="3412469"/>
            <a:ext cx="79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</a:t>
            </a:r>
            <a:endParaRPr lang="zh-TW" altLang="en-US" sz="2400" dirty="0"/>
          </a:p>
        </p:txBody>
      </p:sp>
      <p:sp>
        <p:nvSpPr>
          <p:cNvPr id="103" name="文字方塊 102">
            <a:extLst>
              <a:ext uri="{FF2B5EF4-FFF2-40B4-BE49-F238E27FC236}">
                <a16:creationId xmlns:a16="http://schemas.microsoft.com/office/drawing/2014/main" id="{4A0199C3-1D15-4452-AE41-D85BD462225E}"/>
              </a:ext>
            </a:extLst>
          </p:cNvPr>
          <p:cNvSpPr txBox="1"/>
          <p:nvPr/>
        </p:nvSpPr>
        <p:spPr>
          <a:xfrm>
            <a:off x="1435127" y="3412469"/>
            <a:ext cx="79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</a:t>
            </a:r>
            <a:endParaRPr lang="zh-TW" altLang="en-US" sz="2400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6F8D8E6-D0E0-4E10-BE7A-06B5CF294337}"/>
              </a:ext>
            </a:extLst>
          </p:cNvPr>
          <p:cNvSpPr/>
          <p:nvPr/>
        </p:nvSpPr>
        <p:spPr>
          <a:xfrm>
            <a:off x="205020" y="1735331"/>
            <a:ext cx="3949410" cy="351999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Feature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extraction</a:t>
            </a:r>
            <a:endParaRPr kumimoji="1" lang="zh-TW" alt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67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AFAC908-C82F-4A91-9FA6-8D3007E72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10</a:t>
            </a:fld>
            <a:endParaRPr kumimoji="1" lang="zh-TW" altLang="en-US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835CD9D6-537D-4493-AE2C-E3005CC04636}"/>
              </a:ext>
            </a:extLst>
          </p:cNvPr>
          <p:cNvSpPr txBox="1"/>
          <p:nvPr/>
        </p:nvSpPr>
        <p:spPr>
          <a:xfrm>
            <a:off x="126052" y="1070831"/>
            <a:ext cx="466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This lecture … LSTM ... GAN …</a:t>
            </a:r>
            <a:endParaRPr lang="zh-TW" altLang="en-US" sz="2400" dirty="0"/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7973C305-F564-4801-BAAE-CBF15EF65D9A}"/>
              </a:ext>
            </a:extLst>
          </p:cNvPr>
          <p:cNvSpPr txBox="1"/>
          <p:nvPr/>
        </p:nvSpPr>
        <p:spPr>
          <a:xfrm>
            <a:off x="1579215" y="5079225"/>
            <a:ext cx="79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</a:t>
            </a:r>
            <a:endParaRPr lang="zh-TW" altLang="en-US" sz="2400" dirty="0"/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1D9D7E6A-0E6E-4DB6-A9EB-8597358F99D4}"/>
              </a:ext>
            </a:extLst>
          </p:cNvPr>
          <p:cNvSpPr txBox="1"/>
          <p:nvPr/>
        </p:nvSpPr>
        <p:spPr>
          <a:xfrm>
            <a:off x="2855446" y="5106857"/>
            <a:ext cx="79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</a:t>
            </a:r>
            <a:endParaRPr lang="zh-TW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3008C9A-D21D-4B8F-88CF-6813EF676CE0}"/>
              </a:ext>
            </a:extLst>
          </p:cNvPr>
          <p:cNvSpPr/>
          <p:nvPr/>
        </p:nvSpPr>
        <p:spPr>
          <a:xfrm>
            <a:off x="1497390" y="166920"/>
            <a:ext cx="6425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Optimizing Evaluation Measure</a:t>
            </a:r>
            <a:endParaRPr lang="zh-TW" altLang="en-US" sz="3200" b="1" i="1" u="sng" dirty="0"/>
          </a:p>
        </p:txBody>
      </p:sp>
      <p:cxnSp>
        <p:nvCxnSpPr>
          <p:cNvPr id="42" name="直線箭頭接點 87">
            <a:extLst>
              <a:ext uri="{FF2B5EF4-FFF2-40B4-BE49-F238E27FC236}">
                <a16:creationId xmlns:a16="http://schemas.microsoft.com/office/drawing/2014/main" id="{AA1964A2-1D97-4494-A6CE-B5D12D9BE94F}"/>
              </a:ext>
            </a:extLst>
          </p:cNvPr>
          <p:cNvCxnSpPr>
            <a:cxnSpLocks/>
          </p:cNvCxnSpPr>
          <p:nvPr/>
        </p:nvCxnSpPr>
        <p:spPr>
          <a:xfrm>
            <a:off x="731643" y="3715387"/>
            <a:ext cx="38658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D7AC180C-B68D-42D0-9BD5-685403DCF528}"/>
              </a:ext>
            </a:extLst>
          </p:cNvPr>
          <p:cNvSpPr/>
          <p:nvPr/>
        </p:nvSpPr>
        <p:spPr>
          <a:xfrm>
            <a:off x="363301" y="3198217"/>
            <a:ext cx="368341" cy="1134218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Hidden</a:t>
            </a:r>
            <a:r>
              <a:rPr kumimoji="1" lang="zh-TW" altLang="en-US" sz="1400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cxnSp>
        <p:nvCxnSpPr>
          <p:cNvPr id="47" name="直線箭頭接點 83">
            <a:extLst>
              <a:ext uri="{FF2B5EF4-FFF2-40B4-BE49-F238E27FC236}">
                <a16:creationId xmlns:a16="http://schemas.microsoft.com/office/drawing/2014/main" id="{2EA54909-4AFC-4641-914C-A15A54365792}"/>
              </a:ext>
            </a:extLst>
          </p:cNvPr>
          <p:cNvCxnSpPr/>
          <p:nvPr/>
        </p:nvCxnSpPr>
        <p:spPr>
          <a:xfrm flipH="1">
            <a:off x="547471" y="2974318"/>
            <a:ext cx="1" cy="21119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8" name="直線箭頭接點 96">
            <a:extLst>
              <a:ext uri="{FF2B5EF4-FFF2-40B4-BE49-F238E27FC236}">
                <a16:creationId xmlns:a16="http://schemas.microsoft.com/office/drawing/2014/main" id="{2C2F443C-8D22-4580-A216-FB6F2832B2D8}"/>
              </a:ext>
            </a:extLst>
          </p:cNvPr>
          <p:cNvCxnSpPr>
            <a:cxnSpLocks/>
          </p:cNvCxnSpPr>
          <p:nvPr/>
        </p:nvCxnSpPr>
        <p:spPr>
          <a:xfrm>
            <a:off x="547471" y="4370535"/>
            <a:ext cx="0" cy="83624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B17E1670-F296-45A1-BEDA-64F7E8FE5A64}"/>
                  </a:ext>
                </a:extLst>
              </p:cNvPr>
              <p:cNvSpPr/>
              <p:nvPr/>
            </p:nvSpPr>
            <p:spPr>
              <a:xfrm>
                <a:off x="363302" y="2455358"/>
                <a:ext cx="368341" cy="531661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sSubPr>
                      <m:e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rPr>
                  <a:t> 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B17E1670-F296-45A1-BEDA-64F7E8FE5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02" y="2455358"/>
                <a:ext cx="368341" cy="5316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箭頭接點 108">
            <a:extLst>
              <a:ext uri="{FF2B5EF4-FFF2-40B4-BE49-F238E27FC236}">
                <a16:creationId xmlns:a16="http://schemas.microsoft.com/office/drawing/2014/main" id="{3A7DBA40-C32A-478E-A47E-E2BE68F66A12}"/>
              </a:ext>
            </a:extLst>
          </p:cNvPr>
          <p:cNvCxnSpPr>
            <a:cxnSpLocks/>
          </p:cNvCxnSpPr>
          <p:nvPr/>
        </p:nvCxnSpPr>
        <p:spPr>
          <a:xfrm>
            <a:off x="547472" y="1504552"/>
            <a:ext cx="1" cy="95080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id="{AF4106E6-A299-4E37-A0CC-7090CA047F2E}"/>
              </a:ext>
            </a:extLst>
          </p:cNvPr>
          <p:cNvSpPr/>
          <p:nvPr/>
        </p:nvSpPr>
        <p:spPr>
          <a:xfrm>
            <a:off x="1177129" y="3185517"/>
            <a:ext cx="368341" cy="1134218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Hidden</a:t>
            </a:r>
            <a:r>
              <a:rPr kumimoji="1" lang="zh-TW" altLang="en-US" sz="1400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cxnSp>
        <p:nvCxnSpPr>
          <p:cNvPr id="54" name="直線箭頭接點 83">
            <a:extLst>
              <a:ext uri="{FF2B5EF4-FFF2-40B4-BE49-F238E27FC236}">
                <a16:creationId xmlns:a16="http://schemas.microsoft.com/office/drawing/2014/main" id="{B3EC30EA-B43C-4BB3-AA15-810181363B65}"/>
              </a:ext>
            </a:extLst>
          </p:cNvPr>
          <p:cNvCxnSpPr/>
          <p:nvPr/>
        </p:nvCxnSpPr>
        <p:spPr>
          <a:xfrm flipH="1">
            <a:off x="1361299" y="2994391"/>
            <a:ext cx="1" cy="21119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B50208CF-0FFD-4C71-9270-B320066379D7}"/>
                  </a:ext>
                </a:extLst>
              </p:cNvPr>
              <p:cNvSpPr/>
              <p:nvPr/>
            </p:nvSpPr>
            <p:spPr>
              <a:xfrm>
                <a:off x="1177130" y="2462731"/>
                <a:ext cx="368341" cy="531661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sSubPr>
                      <m:e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rPr>
                  <a:t> 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B50208CF-0FFD-4C71-9270-B32006637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130" y="2462731"/>
                <a:ext cx="368341" cy="5316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直線箭頭接點 108">
            <a:extLst>
              <a:ext uri="{FF2B5EF4-FFF2-40B4-BE49-F238E27FC236}">
                <a16:creationId xmlns:a16="http://schemas.microsoft.com/office/drawing/2014/main" id="{4652F549-F1AA-4C2D-938E-C0E874DE5EDC}"/>
              </a:ext>
            </a:extLst>
          </p:cNvPr>
          <p:cNvCxnSpPr>
            <a:cxnSpLocks/>
          </p:cNvCxnSpPr>
          <p:nvPr/>
        </p:nvCxnSpPr>
        <p:spPr>
          <a:xfrm>
            <a:off x="1361300" y="1481860"/>
            <a:ext cx="1" cy="98087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3" name="矩形 72">
            <a:extLst>
              <a:ext uri="{FF2B5EF4-FFF2-40B4-BE49-F238E27FC236}">
                <a16:creationId xmlns:a16="http://schemas.microsoft.com/office/drawing/2014/main" id="{F2B8395D-CE5C-452E-99F7-44450FD1C63D}"/>
              </a:ext>
            </a:extLst>
          </p:cNvPr>
          <p:cNvSpPr/>
          <p:nvPr/>
        </p:nvSpPr>
        <p:spPr>
          <a:xfrm>
            <a:off x="2440884" y="3202837"/>
            <a:ext cx="368341" cy="1134218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Hidden</a:t>
            </a:r>
            <a:r>
              <a:rPr kumimoji="1" lang="zh-TW" altLang="en-US" sz="1400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cxnSp>
        <p:nvCxnSpPr>
          <p:cNvPr id="74" name="直線箭頭接點 83">
            <a:extLst>
              <a:ext uri="{FF2B5EF4-FFF2-40B4-BE49-F238E27FC236}">
                <a16:creationId xmlns:a16="http://schemas.microsoft.com/office/drawing/2014/main" id="{E730EBC9-1D9C-49F8-8DDA-9C888934FD8B}"/>
              </a:ext>
            </a:extLst>
          </p:cNvPr>
          <p:cNvCxnSpPr/>
          <p:nvPr/>
        </p:nvCxnSpPr>
        <p:spPr>
          <a:xfrm flipH="1">
            <a:off x="2625054" y="2991638"/>
            <a:ext cx="1" cy="21119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215DE9FB-1F81-4780-A23D-7DF260342121}"/>
                  </a:ext>
                </a:extLst>
              </p:cNvPr>
              <p:cNvSpPr/>
              <p:nvPr/>
            </p:nvSpPr>
            <p:spPr>
              <a:xfrm>
                <a:off x="2440885" y="2459978"/>
                <a:ext cx="368341" cy="531661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sSubPr>
                      <m:e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rPr>
                  <a:t> 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215DE9FB-1F81-4780-A23D-7DF260342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85" y="2459978"/>
                <a:ext cx="368341" cy="5316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直線箭頭接點 108">
            <a:extLst>
              <a:ext uri="{FF2B5EF4-FFF2-40B4-BE49-F238E27FC236}">
                <a16:creationId xmlns:a16="http://schemas.microsoft.com/office/drawing/2014/main" id="{DF4CD2FA-13CD-4697-985F-E8A48060113F}"/>
              </a:ext>
            </a:extLst>
          </p:cNvPr>
          <p:cNvCxnSpPr>
            <a:cxnSpLocks/>
          </p:cNvCxnSpPr>
          <p:nvPr/>
        </p:nvCxnSpPr>
        <p:spPr>
          <a:xfrm>
            <a:off x="2625055" y="1481860"/>
            <a:ext cx="1" cy="95341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5" name="矩形 84">
            <a:extLst>
              <a:ext uri="{FF2B5EF4-FFF2-40B4-BE49-F238E27FC236}">
                <a16:creationId xmlns:a16="http://schemas.microsoft.com/office/drawing/2014/main" id="{B291079E-740A-49E8-9575-109CEFD87C7D}"/>
              </a:ext>
            </a:extLst>
          </p:cNvPr>
          <p:cNvSpPr/>
          <p:nvPr/>
        </p:nvSpPr>
        <p:spPr>
          <a:xfrm>
            <a:off x="3567823" y="3202841"/>
            <a:ext cx="368341" cy="1134218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Hidden</a:t>
            </a:r>
            <a:r>
              <a:rPr kumimoji="1" lang="zh-TW" altLang="en-US" sz="1400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cxnSp>
        <p:nvCxnSpPr>
          <p:cNvPr id="86" name="直線箭頭接點 83">
            <a:extLst>
              <a:ext uri="{FF2B5EF4-FFF2-40B4-BE49-F238E27FC236}">
                <a16:creationId xmlns:a16="http://schemas.microsoft.com/office/drawing/2014/main" id="{B9FB4B86-E010-4784-863E-BC61513E4A1D}"/>
              </a:ext>
            </a:extLst>
          </p:cNvPr>
          <p:cNvCxnSpPr/>
          <p:nvPr/>
        </p:nvCxnSpPr>
        <p:spPr>
          <a:xfrm flipH="1">
            <a:off x="3751993" y="2991642"/>
            <a:ext cx="1" cy="21119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E406F8FE-BC53-486A-ACC6-EFC7B64C1425}"/>
                  </a:ext>
                </a:extLst>
              </p:cNvPr>
              <p:cNvSpPr/>
              <p:nvPr/>
            </p:nvSpPr>
            <p:spPr>
              <a:xfrm>
                <a:off x="3567824" y="2459982"/>
                <a:ext cx="368341" cy="531661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sSubPr>
                      <m:e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rPr>
                  <a:t> 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E406F8FE-BC53-486A-ACC6-EFC7B64C14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824" y="2459982"/>
                <a:ext cx="368341" cy="5316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直線箭頭接點 108">
            <a:extLst>
              <a:ext uri="{FF2B5EF4-FFF2-40B4-BE49-F238E27FC236}">
                <a16:creationId xmlns:a16="http://schemas.microsoft.com/office/drawing/2014/main" id="{DB3FB603-8707-4DE5-81BE-3148121F8933}"/>
              </a:ext>
            </a:extLst>
          </p:cNvPr>
          <p:cNvCxnSpPr>
            <a:cxnSpLocks/>
          </p:cNvCxnSpPr>
          <p:nvPr/>
        </p:nvCxnSpPr>
        <p:spPr>
          <a:xfrm>
            <a:off x="3751994" y="1481860"/>
            <a:ext cx="1" cy="97812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6" name="直線箭頭接點 87">
            <a:extLst>
              <a:ext uri="{FF2B5EF4-FFF2-40B4-BE49-F238E27FC236}">
                <a16:creationId xmlns:a16="http://schemas.microsoft.com/office/drawing/2014/main" id="{ECC63A33-2868-40EA-9B43-EEA1DF994B30}"/>
              </a:ext>
            </a:extLst>
          </p:cNvPr>
          <p:cNvCxnSpPr>
            <a:cxnSpLocks/>
          </p:cNvCxnSpPr>
          <p:nvPr/>
        </p:nvCxnSpPr>
        <p:spPr>
          <a:xfrm>
            <a:off x="3176470" y="3732534"/>
            <a:ext cx="391353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8" name="直線箭頭接點 87">
            <a:extLst>
              <a:ext uri="{FF2B5EF4-FFF2-40B4-BE49-F238E27FC236}">
                <a16:creationId xmlns:a16="http://schemas.microsoft.com/office/drawing/2014/main" id="{5AB09CE8-8C13-44D7-AC4F-D65CBC180BD9}"/>
              </a:ext>
            </a:extLst>
          </p:cNvPr>
          <p:cNvCxnSpPr>
            <a:cxnSpLocks/>
          </p:cNvCxnSpPr>
          <p:nvPr/>
        </p:nvCxnSpPr>
        <p:spPr>
          <a:xfrm>
            <a:off x="2049531" y="3732534"/>
            <a:ext cx="391353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9" name="直線箭頭接點 96">
            <a:extLst>
              <a:ext uri="{FF2B5EF4-FFF2-40B4-BE49-F238E27FC236}">
                <a16:creationId xmlns:a16="http://schemas.microsoft.com/office/drawing/2014/main" id="{4B5A9947-4CE5-4220-8600-638DD64FFA71}"/>
              </a:ext>
            </a:extLst>
          </p:cNvPr>
          <p:cNvCxnSpPr>
            <a:cxnSpLocks/>
          </p:cNvCxnSpPr>
          <p:nvPr/>
        </p:nvCxnSpPr>
        <p:spPr>
          <a:xfrm>
            <a:off x="1361299" y="4368108"/>
            <a:ext cx="0" cy="83624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0" name="直線箭頭接點 96">
            <a:extLst>
              <a:ext uri="{FF2B5EF4-FFF2-40B4-BE49-F238E27FC236}">
                <a16:creationId xmlns:a16="http://schemas.microsoft.com/office/drawing/2014/main" id="{703DAE6F-6AC1-459B-B9C6-1AF828FBDCB7}"/>
              </a:ext>
            </a:extLst>
          </p:cNvPr>
          <p:cNvCxnSpPr>
            <a:cxnSpLocks/>
          </p:cNvCxnSpPr>
          <p:nvPr/>
        </p:nvCxnSpPr>
        <p:spPr>
          <a:xfrm>
            <a:off x="2615712" y="4386594"/>
            <a:ext cx="0" cy="83624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1" name="直線箭頭接點 96">
            <a:extLst>
              <a:ext uri="{FF2B5EF4-FFF2-40B4-BE49-F238E27FC236}">
                <a16:creationId xmlns:a16="http://schemas.microsoft.com/office/drawing/2014/main" id="{8542C50D-6888-48A8-A194-355A497913F2}"/>
              </a:ext>
            </a:extLst>
          </p:cNvPr>
          <p:cNvCxnSpPr>
            <a:cxnSpLocks/>
          </p:cNvCxnSpPr>
          <p:nvPr/>
        </p:nvCxnSpPr>
        <p:spPr>
          <a:xfrm>
            <a:off x="3736834" y="4386594"/>
            <a:ext cx="0" cy="83624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8D790A96-C25A-432B-9A75-3BAC53700129}"/>
              </a:ext>
            </a:extLst>
          </p:cNvPr>
          <p:cNvSpPr/>
          <p:nvPr/>
        </p:nvSpPr>
        <p:spPr>
          <a:xfrm>
            <a:off x="170403" y="4563214"/>
            <a:ext cx="3949404" cy="35199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Output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102" name="文字方塊 101">
            <a:extLst>
              <a:ext uri="{FF2B5EF4-FFF2-40B4-BE49-F238E27FC236}">
                <a16:creationId xmlns:a16="http://schemas.microsoft.com/office/drawing/2014/main" id="{933C4B3A-9C51-4592-93C0-B1A14C0895FB}"/>
              </a:ext>
            </a:extLst>
          </p:cNvPr>
          <p:cNvSpPr txBox="1"/>
          <p:nvPr/>
        </p:nvSpPr>
        <p:spPr>
          <a:xfrm>
            <a:off x="2603432" y="3412469"/>
            <a:ext cx="79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</a:t>
            </a:r>
            <a:endParaRPr lang="zh-TW" altLang="en-US" sz="2400" dirty="0"/>
          </a:p>
        </p:txBody>
      </p:sp>
      <p:sp>
        <p:nvSpPr>
          <p:cNvPr id="103" name="文字方塊 102">
            <a:extLst>
              <a:ext uri="{FF2B5EF4-FFF2-40B4-BE49-F238E27FC236}">
                <a16:creationId xmlns:a16="http://schemas.microsoft.com/office/drawing/2014/main" id="{4A0199C3-1D15-4452-AE41-D85BD462225E}"/>
              </a:ext>
            </a:extLst>
          </p:cNvPr>
          <p:cNvSpPr txBox="1"/>
          <p:nvPr/>
        </p:nvSpPr>
        <p:spPr>
          <a:xfrm>
            <a:off x="1435127" y="3412469"/>
            <a:ext cx="79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</a:t>
            </a:r>
            <a:endParaRPr lang="zh-TW" altLang="en-US" sz="2400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6F8D8E6-D0E0-4E10-BE7A-06B5CF294337}"/>
              </a:ext>
            </a:extLst>
          </p:cNvPr>
          <p:cNvSpPr/>
          <p:nvPr/>
        </p:nvSpPr>
        <p:spPr>
          <a:xfrm>
            <a:off x="205020" y="1735331"/>
            <a:ext cx="3949410" cy="351999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Feature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extraction</a:t>
            </a:r>
            <a:endParaRPr kumimoji="1" lang="zh-TW" alt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42BF52AA-F791-46D9-97CD-F05C7E49A6F4}"/>
              </a:ext>
            </a:extLst>
          </p:cNvPr>
          <p:cNvSpPr txBox="1"/>
          <p:nvPr/>
        </p:nvSpPr>
        <p:spPr>
          <a:xfrm>
            <a:off x="7289348" y="5242415"/>
            <a:ext cx="169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Reference keywords</a:t>
            </a:r>
            <a:endParaRPr lang="zh-TW" altLang="en-US" sz="2400" dirty="0"/>
          </a:p>
        </p:txBody>
      </p:sp>
      <p:sp>
        <p:nvSpPr>
          <p:cNvPr id="55" name="流程圖: 磁碟 54">
            <a:extLst>
              <a:ext uri="{FF2B5EF4-FFF2-40B4-BE49-F238E27FC236}">
                <a16:creationId xmlns:a16="http://schemas.microsoft.com/office/drawing/2014/main" id="{19212423-5857-416C-A045-D4790E49CDFB}"/>
              </a:ext>
            </a:extLst>
          </p:cNvPr>
          <p:cNvSpPr/>
          <p:nvPr/>
        </p:nvSpPr>
        <p:spPr>
          <a:xfrm>
            <a:off x="7263988" y="3965677"/>
            <a:ext cx="1699418" cy="1287967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6D53E2F9-E44D-4EAB-8A3B-172BB220EDE8}"/>
              </a:ext>
            </a:extLst>
          </p:cNvPr>
          <p:cNvSpPr txBox="1"/>
          <p:nvPr/>
        </p:nvSpPr>
        <p:spPr>
          <a:xfrm>
            <a:off x="7331476" y="4380808"/>
            <a:ext cx="99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LSTM</a:t>
            </a:r>
            <a:endParaRPr lang="zh-TW" altLang="en-US" sz="2400" dirty="0"/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25E1C399-A909-4278-8D33-447A625E4113}"/>
              </a:ext>
            </a:extLst>
          </p:cNvPr>
          <p:cNvSpPr txBox="1"/>
          <p:nvPr/>
        </p:nvSpPr>
        <p:spPr>
          <a:xfrm>
            <a:off x="8026551" y="4693594"/>
            <a:ext cx="93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GAN</a:t>
            </a:r>
            <a:endParaRPr lang="zh-TW" altLang="en-US" sz="2400" dirty="0"/>
          </a:p>
        </p:txBody>
      </p:sp>
      <p:sp>
        <p:nvSpPr>
          <p:cNvPr id="65" name="流程圖: 磁碟 64">
            <a:extLst>
              <a:ext uri="{FF2B5EF4-FFF2-40B4-BE49-F238E27FC236}">
                <a16:creationId xmlns:a16="http://schemas.microsoft.com/office/drawing/2014/main" id="{19F3D947-6C85-4E2E-9FC0-2FBDE96DEB7E}"/>
              </a:ext>
            </a:extLst>
          </p:cNvPr>
          <p:cNvSpPr/>
          <p:nvPr/>
        </p:nvSpPr>
        <p:spPr>
          <a:xfrm>
            <a:off x="4874584" y="3965677"/>
            <a:ext cx="1699418" cy="1287967"/>
          </a:xfrm>
          <a:prstGeom prst="flowChartMagneticDisk">
            <a:avLst/>
          </a:prstGeom>
          <a:solidFill>
            <a:srgbClr val="B4DE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2F10AA30-628D-44B3-B903-039E2C09734B}"/>
              </a:ext>
            </a:extLst>
          </p:cNvPr>
          <p:cNvSpPr txBox="1"/>
          <p:nvPr/>
        </p:nvSpPr>
        <p:spPr>
          <a:xfrm>
            <a:off x="4936085" y="4343089"/>
            <a:ext cx="99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LSTM</a:t>
            </a:r>
            <a:endParaRPr lang="zh-TW" altLang="en-US" sz="2400" dirty="0"/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F2E7D8F7-82E7-4364-9965-34E9E9A47546}"/>
              </a:ext>
            </a:extLst>
          </p:cNvPr>
          <p:cNvSpPr txBox="1"/>
          <p:nvPr/>
        </p:nvSpPr>
        <p:spPr>
          <a:xfrm>
            <a:off x="5426362" y="4707019"/>
            <a:ext cx="123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lecture</a:t>
            </a:r>
            <a:endParaRPr lang="zh-TW" altLang="en-US" sz="2400" dirty="0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DC2B267C-1FE6-4C81-A040-5E6F8390263E}"/>
              </a:ext>
            </a:extLst>
          </p:cNvPr>
          <p:cNvSpPr/>
          <p:nvPr/>
        </p:nvSpPr>
        <p:spPr>
          <a:xfrm>
            <a:off x="138921" y="5018445"/>
            <a:ext cx="4045678" cy="76083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0" name="直線接點 69">
            <a:extLst>
              <a:ext uri="{FF2B5EF4-FFF2-40B4-BE49-F238E27FC236}">
                <a16:creationId xmlns:a16="http://schemas.microsoft.com/office/drawing/2014/main" id="{821B78C3-8A00-4E91-85E4-A52293873151}"/>
              </a:ext>
            </a:extLst>
          </p:cNvPr>
          <p:cNvCxnSpPr/>
          <p:nvPr/>
        </p:nvCxnSpPr>
        <p:spPr>
          <a:xfrm>
            <a:off x="4184599" y="5626010"/>
            <a:ext cx="153403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>
            <a:extLst>
              <a:ext uri="{FF2B5EF4-FFF2-40B4-BE49-F238E27FC236}">
                <a16:creationId xmlns:a16="http://schemas.microsoft.com/office/drawing/2014/main" id="{805747DA-5324-47E6-B3CD-FD3942B62790}"/>
              </a:ext>
            </a:extLst>
          </p:cNvPr>
          <p:cNvCxnSpPr>
            <a:cxnSpLocks/>
          </p:cNvCxnSpPr>
          <p:nvPr/>
        </p:nvCxnSpPr>
        <p:spPr>
          <a:xfrm flipV="1">
            <a:off x="5718629" y="5242416"/>
            <a:ext cx="0" cy="415498"/>
          </a:xfrm>
          <a:prstGeom prst="line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53A85E42-6C86-4122-AD52-69016CFFE7F9}"/>
              </a:ext>
            </a:extLst>
          </p:cNvPr>
          <p:cNvSpPr txBox="1"/>
          <p:nvPr/>
        </p:nvSpPr>
        <p:spPr>
          <a:xfrm>
            <a:off x="5277430" y="2943919"/>
            <a:ext cx="329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F-1 score = 0.25</a:t>
            </a:r>
            <a:endParaRPr lang="zh-TW" altLang="en-US" sz="2400" dirty="0"/>
          </a:p>
        </p:txBody>
      </p:sp>
      <p:cxnSp>
        <p:nvCxnSpPr>
          <p:cNvPr id="84" name="直線接點 83">
            <a:extLst>
              <a:ext uri="{FF2B5EF4-FFF2-40B4-BE49-F238E27FC236}">
                <a16:creationId xmlns:a16="http://schemas.microsoft.com/office/drawing/2014/main" id="{A3DC38E9-FEDF-46AA-A249-E7245FD1698F}"/>
              </a:ext>
            </a:extLst>
          </p:cNvPr>
          <p:cNvCxnSpPr>
            <a:cxnSpLocks/>
          </p:cNvCxnSpPr>
          <p:nvPr/>
        </p:nvCxnSpPr>
        <p:spPr>
          <a:xfrm>
            <a:off x="5718629" y="3717381"/>
            <a:ext cx="24204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>
            <a:extLst>
              <a:ext uri="{FF2B5EF4-FFF2-40B4-BE49-F238E27FC236}">
                <a16:creationId xmlns:a16="http://schemas.microsoft.com/office/drawing/2014/main" id="{06FAC4EE-AE1F-4143-8CB2-CAEC4F3998D3}"/>
              </a:ext>
            </a:extLst>
          </p:cNvPr>
          <p:cNvCxnSpPr>
            <a:cxnSpLocks/>
          </p:cNvCxnSpPr>
          <p:nvPr/>
        </p:nvCxnSpPr>
        <p:spPr>
          <a:xfrm>
            <a:off x="5731415" y="3717381"/>
            <a:ext cx="0" cy="470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>
            <a:extLst>
              <a:ext uri="{FF2B5EF4-FFF2-40B4-BE49-F238E27FC236}">
                <a16:creationId xmlns:a16="http://schemas.microsoft.com/office/drawing/2014/main" id="{6B80F984-F9E9-4E3B-B079-0A9CAC143481}"/>
              </a:ext>
            </a:extLst>
          </p:cNvPr>
          <p:cNvCxnSpPr>
            <a:cxnSpLocks/>
          </p:cNvCxnSpPr>
          <p:nvPr/>
        </p:nvCxnSpPr>
        <p:spPr>
          <a:xfrm>
            <a:off x="8130072" y="3707212"/>
            <a:ext cx="0" cy="470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接點 90">
            <a:extLst>
              <a:ext uri="{FF2B5EF4-FFF2-40B4-BE49-F238E27FC236}">
                <a16:creationId xmlns:a16="http://schemas.microsoft.com/office/drawing/2014/main" id="{DF10FF3D-6711-4C74-A6D5-F991AB81982D}"/>
              </a:ext>
            </a:extLst>
          </p:cNvPr>
          <p:cNvCxnSpPr>
            <a:cxnSpLocks/>
          </p:cNvCxnSpPr>
          <p:nvPr/>
        </p:nvCxnSpPr>
        <p:spPr>
          <a:xfrm flipV="1">
            <a:off x="6925421" y="3387395"/>
            <a:ext cx="0" cy="32998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字方塊 91">
            <a:extLst>
              <a:ext uri="{FF2B5EF4-FFF2-40B4-BE49-F238E27FC236}">
                <a16:creationId xmlns:a16="http://schemas.microsoft.com/office/drawing/2014/main" id="{DFB8FC30-E0D2-406D-A15A-3324FF02F626}"/>
              </a:ext>
            </a:extLst>
          </p:cNvPr>
          <p:cNvSpPr txBox="1"/>
          <p:nvPr/>
        </p:nvSpPr>
        <p:spPr>
          <a:xfrm>
            <a:off x="5015749" y="2254108"/>
            <a:ext cx="390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Issue: not differentiable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7EFC94FD-7A37-4A4F-B718-23BD908224E0}"/>
              </a:ext>
            </a:extLst>
          </p:cNvPr>
          <p:cNvSpPr txBox="1"/>
          <p:nvPr/>
        </p:nvSpPr>
        <p:spPr>
          <a:xfrm>
            <a:off x="297970" y="5196249"/>
            <a:ext cx="50057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19567C06-908F-412A-84F8-C369D97D7221}"/>
              </a:ext>
            </a:extLst>
          </p:cNvPr>
          <p:cNvSpPr txBox="1"/>
          <p:nvPr/>
        </p:nvSpPr>
        <p:spPr>
          <a:xfrm>
            <a:off x="1004943" y="5188458"/>
            <a:ext cx="63794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0.7</a:t>
            </a:r>
            <a:endParaRPr lang="zh-TW" altLang="en-US" sz="2400" dirty="0"/>
          </a:p>
        </p:txBody>
      </p:sp>
      <p:sp>
        <p:nvSpPr>
          <p:cNvPr id="95" name="文字方塊 94">
            <a:extLst>
              <a:ext uri="{FF2B5EF4-FFF2-40B4-BE49-F238E27FC236}">
                <a16:creationId xmlns:a16="http://schemas.microsoft.com/office/drawing/2014/main" id="{09332E87-F4C4-4425-A9E2-5B2848CDC06D}"/>
              </a:ext>
            </a:extLst>
          </p:cNvPr>
          <p:cNvSpPr txBox="1"/>
          <p:nvPr/>
        </p:nvSpPr>
        <p:spPr>
          <a:xfrm>
            <a:off x="2238511" y="5196249"/>
            <a:ext cx="72002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0.9</a:t>
            </a:r>
            <a:endParaRPr lang="zh-TW" altLang="en-US" sz="2400" dirty="0"/>
          </a:p>
        </p:txBody>
      </p:sp>
      <p:sp>
        <p:nvSpPr>
          <p:cNvPr id="97" name="文字方塊 96">
            <a:extLst>
              <a:ext uri="{FF2B5EF4-FFF2-40B4-BE49-F238E27FC236}">
                <a16:creationId xmlns:a16="http://schemas.microsoft.com/office/drawing/2014/main" id="{63745E83-2AD2-4D51-8E9A-F758D71ECC34}"/>
              </a:ext>
            </a:extLst>
          </p:cNvPr>
          <p:cNvSpPr txBox="1"/>
          <p:nvPr/>
        </p:nvSpPr>
        <p:spPr>
          <a:xfrm>
            <a:off x="3405537" y="5188458"/>
            <a:ext cx="65312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0.3</a:t>
            </a:r>
            <a:endParaRPr lang="zh-TW" altLang="en-US" sz="2400" dirty="0"/>
          </a:p>
        </p:txBody>
      </p:sp>
      <p:cxnSp>
        <p:nvCxnSpPr>
          <p:cNvPr id="104" name="直線接點 103">
            <a:extLst>
              <a:ext uri="{FF2B5EF4-FFF2-40B4-BE49-F238E27FC236}">
                <a16:creationId xmlns:a16="http://schemas.microsoft.com/office/drawing/2014/main" id="{182CF8DF-B42E-40EA-92C1-8C0EA501BFEF}"/>
              </a:ext>
            </a:extLst>
          </p:cNvPr>
          <p:cNvCxnSpPr>
            <a:cxnSpLocks/>
          </p:cNvCxnSpPr>
          <p:nvPr/>
        </p:nvCxnSpPr>
        <p:spPr>
          <a:xfrm>
            <a:off x="920315" y="1450572"/>
            <a:ext cx="8606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接點 104">
            <a:extLst>
              <a:ext uri="{FF2B5EF4-FFF2-40B4-BE49-F238E27FC236}">
                <a16:creationId xmlns:a16="http://schemas.microsoft.com/office/drawing/2014/main" id="{E4E00731-3BEA-44BA-B010-7B717D866F4A}"/>
              </a:ext>
            </a:extLst>
          </p:cNvPr>
          <p:cNvCxnSpPr>
            <a:cxnSpLocks/>
          </p:cNvCxnSpPr>
          <p:nvPr/>
        </p:nvCxnSpPr>
        <p:spPr>
          <a:xfrm>
            <a:off x="2272322" y="1465235"/>
            <a:ext cx="72002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8E5C8DBB-0E96-4ECF-82B7-152A9C7B5DA2}"/>
              </a:ext>
            </a:extLst>
          </p:cNvPr>
          <p:cNvSpPr txBox="1"/>
          <p:nvPr/>
        </p:nvSpPr>
        <p:spPr>
          <a:xfrm>
            <a:off x="4608726" y="1359260"/>
            <a:ext cx="4405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Can we directly optimize F-1 score during training?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BAC674D-9D1E-4BA0-95D4-59384434BB94}"/>
              </a:ext>
            </a:extLst>
          </p:cNvPr>
          <p:cNvSpPr txBox="1"/>
          <p:nvPr/>
        </p:nvSpPr>
        <p:spPr>
          <a:xfrm>
            <a:off x="1048435" y="6055593"/>
            <a:ext cx="5775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We use reinforcement learning!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6200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9" grpId="0"/>
      <p:bldP spid="72" grpId="0"/>
      <p:bldP spid="44" grpId="0" animBg="1"/>
      <p:bldP spid="49" grpId="0" animBg="1"/>
      <p:bldP spid="53" grpId="0" animBg="1"/>
      <p:bldP spid="62" grpId="0" animBg="1"/>
      <p:bldP spid="73" grpId="0" animBg="1"/>
      <p:bldP spid="82" grpId="0" animBg="1"/>
      <p:bldP spid="85" grpId="0" animBg="1"/>
      <p:bldP spid="88" grpId="0" animBg="1"/>
      <p:bldP spid="32" grpId="0" animBg="1"/>
      <p:bldP spid="102" grpId="0"/>
      <p:bldP spid="103" grpId="0"/>
      <p:bldP spid="31" grpId="0" animBg="1"/>
      <p:bldP spid="52" grpId="0"/>
      <p:bldP spid="55" grpId="0" animBg="1"/>
      <p:bldP spid="57" grpId="0"/>
      <p:bldP spid="63" grpId="0"/>
      <p:bldP spid="65" grpId="0" animBg="1"/>
      <p:bldP spid="66" grpId="0"/>
      <p:bldP spid="67" grpId="0"/>
      <p:bldP spid="68" grpId="0" animBg="1"/>
      <p:bldP spid="75" grpId="0"/>
      <p:bldP spid="92" grpId="0"/>
      <p:bldP spid="93" grpId="0" animBg="1"/>
      <p:bldP spid="94" grpId="0" animBg="1"/>
      <p:bldP spid="95" grpId="0" animBg="1"/>
      <p:bldP spid="97" grpId="0" animBg="1"/>
      <p:bldP spid="5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>
            <a:extLst>
              <a:ext uri="{FF2B5EF4-FFF2-40B4-BE49-F238E27FC236}">
                <a16:creationId xmlns:a16="http://schemas.microsoft.com/office/drawing/2014/main" id="{52122978-F097-40C4-8B3E-71FC36D17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185" y="4441726"/>
            <a:ext cx="1063816" cy="1081303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A5107FCC-367B-48EE-85BC-2F089808D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949" y="4388677"/>
            <a:ext cx="1063816" cy="108130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0" y="1607911"/>
            <a:ext cx="2826517" cy="192819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165" y="1599960"/>
            <a:ext cx="2826517" cy="194409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760" y="1599960"/>
            <a:ext cx="3008827" cy="1944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43257" y="768963"/>
                <a:ext cx="26851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Start with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7" y="768963"/>
                <a:ext cx="2685142" cy="830997"/>
              </a:xfrm>
              <a:prstGeom prst="rect">
                <a:avLst/>
              </a:prstGeom>
              <a:blipFill>
                <a:blip r:embed="rId7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151852" y="1146246"/>
                <a:ext cx="2685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852" y="1146246"/>
                <a:ext cx="2685142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251602" y="1138295"/>
                <a:ext cx="2685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02" y="1138295"/>
                <a:ext cx="2685142" cy="461665"/>
              </a:xfrm>
              <a:prstGeom prst="rect">
                <a:avLst/>
              </a:prstGeom>
              <a:blipFill>
                <a:blip r:embed="rId9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165101" y="80962"/>
            <a:ext cx="5239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Example: Playing Video Game</a:t>
            </a:r>
            <a:endParaRPr lang="zh-TW" altLang="en-US" sz="3200" b="1" i="1" u="sng" dirty="0"/>
          </a:p>
        </p:txBody>
      </p:sp>
      <p:pic>
        <p:nvPicPr>
          <p:cNvPr id="12" name="Picture 2" descr="http://www.is-scam.com/wp-content/uploads/2014/12/question-robo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02" y="3729262"/>
            <a:ext cx="1104228" cy="142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語音泡泡: 圓角矩形 13"/>
              <p:cNvSpPr/>
              <p:nvPr/>
            </p:nvSpPr>
            <p:spPr>
              <a:xfrm>
                <a:off x="2183754" y="4441726"/>
                <a:ext cx="2494481" cy="592930"/>
              </a:xfrm>
              <a:prstGeom prst="wedgeRoundRectCallout">
                <a:avLst>
                  <a:gd name="adj1" fmla="val -50899"/>
                  <a:gd name="adj2" fmla="val -7458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: “right”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4" name="語音泡泡: 圓角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754" y="4441726"/>
                <a:ext cx="2494481" cy="592930"/>
              </a:xfrm>
              <a:prstGeom prst="wedgeRoundRectCallout">
                <a:avLst>
                  <a:gd name="adj1" fmla="val -50899"/>
                  <a:gd name="adj2" fmla="val -74582"/>
                  <a:gd name="adj3" fmla="val 16667"/>
                </a:avLst>
              </a:prstGeom>
              <a:blipFill>
                <a:blip r:embed="rId11"/>
                <a:stretch>
                  <a:fillRect l="-3855" r="-11084" b="-81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http://www.is-scam.com/wp-content/uploads/2014/12/question-robo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13" y="3729262"/>
            <a:ext cx="1104228" cy="142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語音泡泡: 圓角矩形 16"/>
              <p:cNvSpPr/>
              <p:nvPr/>
            </p:nvSpPr>
            <p:spPr>
              <a:xfrm>
                <a:off x="5615865" y="4441726"/>
                <a:ext cx="2450127" cy="592930"/>
              </a:xfrm>
              <a:prstGeom prst="wedgeRoundRectCallout">
                <a:avLst>
                  <a:gd name="adj1" fmla="val -50899"/>
                  <a:gd name="adj2" fmla="val -7458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: “fire”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7" name="語音泡泡: 圓角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865" y="4441726"/>
                <a:ext cx="2450127" cy="592930"/>
              </a:xfrm>
              <a:prstGeom prst="wedgeRoundRectCallout">
                <a:avLst>
                  <a:gd name="adj1" fmla="val -50899"/>
                  <a:gd name="adj2" fmla="val -74582"/>
                  <a:gd name="adj3" fmla="val 16667"/>
                </a:avLst>
              </a:prstGeom>
              <a:blipFill>
                <a:blip r:embed="rId12"/>
                <a:stretch>
                  <a:fillRect l="-490" r="-7843" b="-81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單箭頭接點 20"/>
          <p:cNvCxnSpPr/>
          <p:nvPr/>
        </p:nvCxnSpPr>
        <p:spPr>
          <a:xfrm>
            <a:off x="1348563" y="2917897"/>
            <a:ext cx="440434" cy="9144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4515155" y="3001269"/>
            <a:ext cx="706645" cy="8254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D0E3B41F-E7E8-4AE5-9037-1E20786510FB}"/>
                  </a:ext>
                </a:extLst>
              </p:cNvPr>
              <p:cNvSpPr txBox="1"/>
              <p:nvPr/>
            </p:nvSpPr>
            <p:spPr>
              <a:xfrm>
                <a:off x="143257" y="5207239"/>
                <a:ext cx="2315540" cy="1500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Total reward: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D0E3B41F-E7E8-4AE5-9037-1E2078651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7" y="5207239"/>
                <a:ext cx="2315540" cy="1500091"/>
              </a:xfrm>
              <a:prstGeom prst="rect">
                <a:avLst/>
              </a:prstGeom>
              <a:blipFill>
                <a:blip r:embed="rId13"/>
                <a:stretch>
                  <a:fillRect l="-4222" t="-36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>
            <a:extLst>
              <a:ext uri="{FF2B5EF4-FFF2-40B4-BE49-F238E27FC236}">
                <a16:creationId xmlns:a16="http://schemas.microsoft.com/office/drawing/2014/main" id="{BE8696BC-E274-4B58-A828-538173CD71AD}"/>
              </a:ext>
            </a:extLst>
          </p:cNvPr>
          <p:cNvSpPr txBox="1"/>
          <p:nvPr/>
        </p:nvSpPr>
        <p:spPr>
          <a:xfrm>
            <a:off x="2333490" y="5886378"/>
            <a:ext cx="6564750" cy="52322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Agent learns to maximize total reward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557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 animBg="1"/>
      <p:bldP spid="17" grpId="0" animBg="1"/>
      <p:bldP spid="25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圖片 92">
            <a:extLst>
              <a:ext uri="{FF2B5EF4-FFF2-40B4-BE49-F238E27FC236}">
                <a16:creationId xmlns:a16="http://schemas.microsoft.com/office/drawing/2014/main" id="{8609ED5B-B041-458F-90DD-D288A27EA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851" y="5745892"/>
            <a:ext cx="1063816" cy="1081303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AFAC908-C82F-4A91-9FA6-8D3007E72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12</a:t>
            </a:fld>
            <a:endParaRPr kumimoji="1" lang="zh-TW" altLang="en-US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835CD9D6-537D-4493-AE2C-E3005CC04636}"/>
              </a:ext>
            </a:extLst>
          </p:cNvPr>
          <p:cNvSpPr txBox="1"/>
          <p:nvPr/>
        </p:nvSpPr>
        <p:spPr>
          <a:xfrm>
            <a:off x="126052" y="1070831"/>
            <a:ext cx="466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This lecture … LSTM ... GAN …</a:t>
            </a:r>
            <a:endParaRPr lang="zh-TW" altLang="en-US" sz="2400" dirty="0"/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7973C305-F564-4801-BAAE-CBF15EF65D9A}"/>
              </a:ext>
            </a:extLst>
          </p:cNvPr>
          <p:cNvSpPr txBox="1"/>
          <p:nvPr/>
        </p:nvSpPr>
        <p:spPr>
          <a:xfrm>
            <a:off x="1579215" y="5079225"/>
            <a:ext cx="79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</a:t>
            </a:r>
            <a:endParaRPr lang="zh-TW" altLang="en-US" sz="2400" dirty="0"/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1D9D7E6A-0E6E-4DB6-A9EB-8597358F99D4}"/>
              </a:ext>
            </a:extLst>
          </p:cNvPr>
          <p:cNvSpPr txBox="1"/>
          <p:nvPr/>
        </p:nvSpPr>
        <p:spPr>
          <a:xfrm>
            <a:off x="2855446" y="5106857"/>
            <a:ext cx="79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</a:t>
            </a:r>
            <a:endParaRPr lang="zh-TW" altLang="en-US" sz="2400" dirty="0"/>
          </a:p>
        </p:txBody>
      </p:sp>
      <p:cxnSp>
        <p:nvCxnSpPr>
          <p:cNvPr id="42" name="直線箭頭接點 87">
            <a:extLst>
              <a:ext uri="{FF2B5EF4-FFF2-40B4-BE49-F238E27FC236}">
                <a16:creationId xmlns:a16="http://schemas.microsoft.com/office/drawing/2014/main" id="{AA1964A2-1D97-4494-A6CE-B5D12D9BE94F}"/>
              </a:ext>
            </a:extLst>
          </p:cNvPr>
          <p:cNvCxnSpPr>
            <a:cxnSpLocks/>
          </p:cNvCxnSpPr>
          <p:nvPr/>
        </p:nvCxnSpPr>
        <p:spPr>
          <a:xfrm>
            <a:off x="731643" y="3715387"/>
            <a:ext cx="38658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D7AC180C-B68D-42D0-9BD5-685403DCF528}"/>
              </a:ext>
            </a:extLst>
          </p:cNvPr>
          <p:cNvSpPr/>
          <p:nvPr/>
        </p:nvSpPr>
        <p:spPr>
          <a:xfrm>
            <a:off x="363301" y="3198217"/>
            <a:ext cx="368341" cy="1134218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Hidden</a:t>
            </a:r>
            <a:r>
              <a:rPr kumimoji="1" lang="zh-TW" altLang="en-US" sz="1400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cxnSp>
        <p:nvCxnSpPr>
          <p:cNvPr id="47" name="直線箭頭接點 83">
            <a:extLst>
              <a:ext uri="{FF2B5EF4-FFF2-40B4-BE49-F238E27FC236}">
                <a16:creationId xmlns:a16="http://schemas.microsoft.com/office/drawing/2014/main" id="{2EA54909-4AFC-4641-914C-A15A54365792}"/>
              </a:ext>
            </a:extLst>
          </p:cNvPr>
          <p:cNvCxnSpPr/>
          <p:nvPr/>
        </p:nvCxnSpPr>
        <p:spPr>
          <a:xfrm flipH="1">
            <a:off x="547471" y="2974318"/>
            <a:ext cx="1" cy="21119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8" name="直線箭頭接點 96">
            <a:extLst>
              <a:ext uri="{FF2B5EF4-FFF2-40B4-BE49-F238E27FC236}">
                <a16:creationId xmlns:a16="http://schemas.microsoft.com/office/drawing/2014/main" id="{2C2F443C-8D22-4580-A216-FB6F2832B2D8}"/>
              </a:ext>
            </a:extLst>
          </p:cNvPr>
          <p:cNvCxnSpPr>
            <a:cxnSpLocks/>
          </p:cNvCxnSpPr>
          <p:nvPr/>
        </p:nvCxnSpPr>
        <p:spPr>
          <a:xfrm>
            <a:off x="547471" y="4370535"/>
            <a:ext cx="0" cy="83624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B17E1670-F296-45A1-BEDA-64F7E8FE5A64}"/>
                  </a:ext>
                </a:extLst>
              </p:cNvPr>
              <p:cNvSpPr/>
              <p:nvPr/>
            </p:nvSpPr>
            <p:spPr>
              <a:xfrm>
                <a:off x="363302" y="2455358"/>
                <a:ext cx="368341" cy="531661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sSubPr>
                      <m:e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rPr>
                  <a:t> 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B17E1670-F296-45A1-BEDA-64F7E8FE5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02" y="2455358"/>
                <a:ext cx="368341" cy="5316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箭頭接點 108">
            <a:extLst>
              <a:ext uri="{FF2B5EF4-FFF2-40B4-BE49-F238E27FC236}">
                <a16:creationId xmlns:a16="http://schemas.microsoft.com/office/drawing/2014/main" id="{3A7DBA40-C32A-478E-A47E-E2BE68F66A12}"/>
              </a:ext>
            </a:extLst>
          </p:cNvPr>
          <p:cNvCxnSpPr>
            <a:cxnSpLocks/>
          </p:cNvCxnSpPr>
          <p:nvPr/>
        </p:nvCxnSpPr>
        <p:spPr>
          <a:xfrm>
            <a:off x="547472" y="1504552"/>
            <a:ext cx="1" cy="95080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id="{AF4106E6-A299-4E37-A0CC-7090CA047F2E}"/>
              </a:ext>
            </a:extLst>
          </p:cNvPr>
          <p:cNvSpPr/>
          <p:nvPr/>
        </p:nvSpPr>
        <p:spPr>
          <a:xfrm>
            <a:off x="1177129" y="3185517"/>
            <a:ext cx="368341" cy="1134218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Hidden</a:t>
            </a:r>
            <a:r>
              <a:rPr kumimoji="1" lang="zh-TW" altLang="en-US" sz="1400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cxnSp>
        <p:nvCxnSpPr>
          <p:cNvPr id="54" name="直線箭頭接點 83">
            <a:extLst>
              <a:ext uri="{FF2B5EF4-FFF2-40B4-BE49-F238E27FC236}">
                <a16:creationId xmlns:a16="http://schemas.microsoft.com/office/drawing/2014/main" id="{B3EC30EA-B43C-4BB3-AA15-810181363B65}"/>
              </a:ext>
            </a:extLst>
          </p:cNvPr>
          <p:cNvCxnSpPr/>
          <p:nvPr/>
        </p:nvCxnSpPr>
        <p:spPr>
          <a:xfrm flipH="1">
            <a:off x="1361299" y="2994391"/>
            <a:ext cx="1" cy="21119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B50208CF-0FFD-4C71-9270-B320066379D7}"/>
                  </a:ext>
                </a:extLst>
              </p:cNvPr>
              <p:cNvSpPr/>
              <p:nvPr/>
            </p:nvSpPr>
            <p:spPr>
              <a:xfrm>
                <a:off x="1177130" y="2462731"/>
                <a:ext cx="368341" cy="531661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sSubPr>
                      <m:e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rPr>
                  <a:t> 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B50208CF-0FFD-4C71-9270-B32006637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130" y="2462731"/>
                <a:ext cx="368341" cy="5316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直線箭頭接點 108">
            <a:extLst>
              <a:ext uri="{FF2B5EF4-FFF2-40B4-BE49-F238E27FC236}">
                <a16:creationId xmlns:a16="http://schemas.microsoft.com/office/drawing/2014/main" id="{4652F549-F1AA-4C2D-938E-C0E874DE5EDC}"/>
              </a:ext>
            </a:extLst>
          </p:cNvPr>
          <p:cNvCxnSpPr>
            <a:cxnSpLocks/>
          </p:cNvCxnSpPr>
          <p:nvPr/>
        </p:nvCxnSpPr>
        <p:spPr>
          <a:xfrm>
            <a:off x="1361300" y="1481860"/>
            <a:ext cx="1" cy="98087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3" name="矩形 72">
            <a:extLst>
              <a:ext uri="{FF2B5EF4-FFF2-40B4-BE49-F238E27FC236}">
                <a16:creationId xmlns:a16="http://schemas.microsoft.com/office/drawing/2014/main" id="{F2B8395D-CE5C-452E-99F7-44450FD1C63D}"/>
              </a:ext>
            </a:extLst>
          </p:cNvPr>
          <p:cNvSpPr/>
          <p:nvPr/>
        </p:nvSpPr>
        <p:spPr>
          <a:xfrm>
            <a:off x="2440884" y="3202837"/>
            <a:ext cx="368341" cy="1134218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Hidden</a:t>
            </a:r>
            <a:r>
              <a:rPr kumimoji="1" lang="zh-TW" altLang="en-US" sz="1400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cxnSp>
        <p:nvCxnSpPr>
          <p:cNvPr id="74" name="直線箭頭接點 83">
            <a:extLst>
              <a:ext uri="{FF2B5EF4-FFF2-40B4-BE49-F238E27FC236}">
                <a16:creationId xmlns:a16="http://schemas.microsoft.com/office/drawing/2014/main" id="{E730EBC9-1D9C-49F8-8DDA-9C888934FD8B}"/>
              </a:ext>
            </a:extLst>
          </p:cNvPr>
          <p:cNvCxnSpPr/>
          <p:nvPr/>
        </p:nvCxnSpPr>
        <p:spPr>
          <a:xfrm flipH="1">
            <a:off x="2625054" y="2991638"/>
            <a:ext cx="1" cy="21119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215DE9FB-1F81-4780-A23D-7DF260342121}"/>
                  </a:ext>
                </a:extLst>
              </p:cNvPr>
              <p:cNvSpPr/>
              <p:nvPr/>
            </p:nvSpPr>
            <p:spPr>
              <a:xfrm>
                <a:off x="2440885" y="2459978"/>
                <a:ext cx="368341" cy="531661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sSubPr>
                      <m:e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rPr>
                  <a:t> 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215DE9FB-1F81-4780-A23D-7DF260342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85" y="2459978"/>
                <a:ext cx="368341" cy="5316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直線箭頭接點 108">
            <a:extLst>
              <a:ext uri="{FF2B5EF4-FFF2-40B4-BE49-F238E27FC236}">
                <a16:creationId xmlns:a16="http://schemas.microsoft.com/office/drawing/2014/main" id="{DF4CD2FA-13CD-4697-985F-E8A48060113F}"/>
              </a:ext>
            </a:extLst>
          </p:cNvPr>
          <p:cNvCxnSpPr>
            <a:cxnSpLocks/>
          </p:cNvCxnSpPr>
          <p:nvPr/>
        </p:nvCxnSpPr>
        <p:spPr>
          <a:xfrm>
            <a:off x="2625055" y="1481860"/>
            <a:ext cx="1" cy="95341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5" name="矩形 84">
            <a:extLst>
              <a:ext uri="{FF2B5EF4-FFF2-40B4-BE49-F238E27FC236}">
                <a16:creationId xmlns:a16="http://schemas.microsoft.com/office/drawing/2014/main" id="{B291079E-740A-49E8-9575-109CEFD87C7D}"/>
              </a:ext>
            </a:extLst>
          </p:cNvPr>
          <p:cNvSpPr/>
          <p:nvPr/>
        </p:nvSpPr>
        <p:spPr>
          <a:xfrm>
            <a:off x="3567823" y="3202841"/>
            <a:ext cx="368341" cy="1134218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Hidden</a:t>
            </a:r>
            <a:r>
              <a:rPr kumimoji="1" lang="zh-TW" altLang="en-US" sz="1400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cxnSp>
        <p:nvCxnSpPr>
          <p:cNvPr id="86" name="直線箭頭接點 83">
            <a:extLst>
              <a:ext uri="{FF2B5EF4-FFF2-40B4-BE49-F238E27FC236}">
                <a16:creationId xmlns:a16="http://schemas.microsoft.com/office/drawing/2014/main" id="{B9FB4B86-E010-4784-863E-BC61513E4A1D}"/>
              </a:ext>
            </a:extLst>
          </p:cNvPr>
          <p:cNvCxnSpPr/>
          <p:nvPr/>
        </p:nvCxnSpPr>
        <p:spPr>
          <a:xfrm flipH="1">
            <a:off x="3751993" y="2991642"/>
            <a:ext cx="1" cy="21119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E406F8FE-BC53-486A-ACC6-EFC7B64C1425}"/>
                  </a:ext>
                </a:extLst>
              </p:cNvPr>
              <p:cNvSpPr/>
              <p:nvPr/>
            </p:nvSpPr>
            <p:spPr>
              <a:xfrm>
                <a:off x="3567824" y="2459982"/>
                <a:ext cx="368341" cy="531661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sSubPr>
                      <m:e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rPr>
                  <a:t> 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E406F8FE-BC53-486A-ACC6-EFC7B64C14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824" y="2459982"/>
                <a:ext cx="368341" cy="5316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直線箭頭接點 108">
            <a:extLst>
              <a:ext uri="{FF2B5EF4-FFF2-40B4-BE49-F238E27FC236}">
                <a16:creationId xmlns:a16="http://schemas.microsoft.com/office/drawing/2014/main" id="{DB3FB603-8707-4DE5-81BE-3148121F8933}"/>
              </a:ext>
            </a:extLst>
          </p:cNvPr>
          <p:cNvCxnSpPr>
            <a:cxnSpLocks/>
          </p:cNvCxnSpPr>
          <p:nvPr/>
        </p:nvCxnSpPr>
        <p:spPr>
          <a:xfrm>
            <a:off x="3751994" y="1481860"/>
            <a:ext cx="1" cy="97812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6" name="直線箭頭接點 87">
            <a:extLst>
              <a:ext uri="{FF2B5EF4-FFF2-40B4-BE49-F238E27FC236}">
                <a16:creationId xmlns:a16="http://schemas.microsoft.com/office/drawing/2014/main" id="{ECC63A33-2868-40EA-9B43-EEA1DF994B30}"/>
              </a:ext>
            </a:extLst>
          </p:cNvPr>
          <p:cNvCxnSpPr>
            <a:cxnSpLocks/>
          </p:cNvCxnSpPr>
          <p:nvPr/>
        </p:nvCxnSpPr>
        <p:spPr>
          <a:xfrm>
            <a:off x="3176470" y="3732534"/>
            <a:ext cx="391353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8" name="直線箭頭接點 87">
            <a:extLst>
              <a:ext uri="{FF2B5EF4-FFF2-40B4-BE49-F238E27FC236}">
                <a16:creationId xmlns:a16="http://schemas.microsoft.com/office/drawing/2014/main" id="{5AB09CE8-8C13-44D7-AC4F-D65CBC180BD9}"/>
              </a:ext>
            </a:extLst>
          </p:cNvPr>
          <p:cNvCxnSpPr>
            <a:cxnSpLocks/>
          </p:cNvCxnSpPr>
          <p:nvPr/>
        </p:nvCxnSpPr>
        <p:spPr>
          <a:xfrm>
            <a:off x="2049531" y="3732534"/>
            <a:ext cx="391353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9" name="直線箭頭接點 96">
            <a:extLst>
              <a:ext uri="{FF2B5EF4-FFF2-40B4-BE49-F238E27FC236}">
                <a16:creationId xmlns:a16="http://schemas.microsoft.com/office/drawing/2014/main" id="{4B5A9947-4CE5-4220-8600-638DD64FFA71}"/>
              </a:ext>
            </a:extLst>
          </p:cNvPr>
          <p:cNvCxnSpPr>
            <a:cxnSpLocks/>
          </p:cNvCxnSpPr>
          <p:nvPr/>
        </p:nvCxnSpPr>
        <p:spPr>
          <a:xfrm>
            <a:off x="1361299" y="4368108"/>
            <a:ext cx="0" cy="83624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0" name="直線箭頭接點 96">
            <a:extLst>
              <a:ext uri="{FF2B5EF4-FFF2-40B4-BE49-F238E27FC236}">
                <a16:creationId xmlns:a16="http://schemas.microsoft.com/office/drawing/2014/main" id="{703DAE6F-6AC1-459B-B9C6-1AF828FBDCB7}"/>
              </a:ext>
            </a:extLst>
          </p:cNvPr>
          <p:cNvCxnSpPr>
            <a:cxnSpLocks/>
          </p:cNvCxnSpPr>
          <p:nvPr/>
        </p:nvCxnSpPr>
        <p:spPr>
          <a:xfrm>
            <a:off x="2615712" y="4386594"/>
            <a:ext cx="0" cy="83624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1" name="直線箭頭接點 96">
            <a:extLst>
              <a:ext uri="{FF2B5EF4-FFF2-40B4-BE49-F238E27FC236}">
                <a16:creationId xmlns:a16="http://schemas.microsoft.com/office/drawing/2014/main" id="{8542C50D-6888-48A8-A194-355A497913F2}"/>
              </a:ext>
            </a:extLst>
          </p:cNvPr>
          <p:cNvCxnSpPr>
            <a:cxnSpLocks/>
          </p:cNvCxnSpPr>
          <p:nvPr/>
        </p:nvCxnSpPr>
        <p:spPr>
          <a:xfrm>
            <a:off x="3736834" y="4386594"/>
            <a:ext cx="0" cy="83624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8D790A96-C25A-432B-9A75-3BAC53700129}"/>
              </a:ext>
            </a:extLst>
          </p:cNvPr>
          <p:cNvSpPr/>
          <p:nvPr/>
        </p:nvSpPr>
        <p:spPr>
          <a:xfrm>
            <a:off x="170403" y="4563214"/>
            <a:ext cx="3949404" cy="35199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Output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102" name="文字方塊 101">
            <a:extLst>
              <a:ext uri="{FF2B5EF4-FFF2-40B4-BE49-F238E27FC236}">
                <a16:creationId xmlns:a16="http://schemas.microsoft.com/office/drawing/2014/main" id="{933C4B3A-9C51-4592-93C0-B1A14C0895FB}"/>
              </a:ext>
            </a:extLst>
          </p:cNvPr>
          <p:cNvSpPr txBox="1"/>
          <p:nvPr/>
        </p:nvSpPr>
        <p:spPr>
          <a:xfrm>
            <a:off x="2603432" y="3412469"/>
            <a:ext cx="79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</a:t>
            </a:r>
            <a:endParaRPr lang="zh-TW" altLang="en-US" sz="2400" dirty="0"/>
          </a:p>
        </p:txBody>
      </p:sp>
      <p:sp>
        <p:nvSpPr>
          <p:cNvPr id="103" name="文字方塊 102">
            <a:extLst>
              <a:ext uri="{FF2B5EF4-FFF2-40B4-BE49-F238E27FC236}">
                <a16:creationId xmlns:a16="http://schemas.microsoft.com/office/drawing/2014/main" id="{4A0199C3-1D15-4452-AE41-D85BD462225E}"/>
              </a:ext>
            </a:extLst>
          </p:cNvPr>
          <p:cNvSpPr txBox="1"/>
          <p:nvPr/>
        </p:nvSpPr>
        <p:spPr>
          <a:xfrm>
            <a:off x="1435127" y="3412469"/>
            <a:ext cx="79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</a:t>
            </a:r>
            <a:endParaRPr lang="zh-TW" altLang="en-US" sz="2400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6F8D8E6-D0E0-4E10-BE7A-06B5CF294337}"/>
              </a:ext>
            </a:extLst>
          </p:cNvPr>
          <p:cNvSpPr/>
          <p:nvPr/>
        </p:nvSpPr>
        <p:spPr>
          <a:xfrm>
            <a:off x="205020" y="1735331"/>
            <a:ext cx="3949410" cy="351999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Feature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extraction</a:t>
            </a:r>
            <a:endParaRPr kumimoji="1" lang="zh-TW" alt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42BF52AA-F791-46D9-97CD-F05C7E49A6F4}"/>
              </a:ext>
            </a:extLst>
          </p:cNvPr>
          <p:cNvSpPr txBox="1"/>
          <p:nvPr/>
        </p:nvSpPr>
        <p:spPr>
          <a:xfrm>
            <a:off x="7289348" y="5242415"/>
            <a:ext cx="169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Reference keywords</a:t>
            </a:r>
            <a:endParaRPr lang="zh-TW" altLang="en-US" sz="2400" dirty="0"/>
          </a:p>
        </p:txBody>
      </p:sp>
      <p:sp>
        <p:nvSpPr>
          <p:cNvPr id="55" name="流程圖: 磁碟 54">
            <a:extLst>
              <a:ext uri="{FF2B5EF4-FFF2-40B4-BE49-F238E27FC236}">
                <a16:creationId xmlns:a16="http://schemas.microsoft.com/office/drawing/2014/main" id="{19212423-5857-416C-A045-D4790E49CDFB}"/>
              </a:ext>
            </a:extLst>
          </p:cNvPr>
          <p:cNvSpPr/>
          <p:nvPr/>
        </p:nvSpPr>
        <p:spPr>
          <a:xfrm>
            <a:off x="7263988" y="3965677"/>
            <a:ext cx="1699418" cy="1287967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6D53E2F9-E44D-4EAB-8A3B-172BB220EDE8}"/>
              </a:ext>
            </a:extLst>
          </p:cNvPr>
          <p:cNvSpPr txBox="1"/>
          <p:nvPr/>
        </p:nvSpPr>
        <p:spPr>
          <a:xfrm>
            <a:off x="7331476" y="4380808"/>
            <a:ext cx="99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LSTM</a:t>
            </a:r>
            <a:endParaRPr lang="zh-TW" altLang="en-US" sz="2400" dirty="0"/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25E1C399-A909-4278-8D33-447A625E4113}"/>
              </a:ext>
            </a:extLst>
          </p:cNvPr>
          <p:cNvSpPr txBox="1"/>
          <p:nvPr/>
        </p:nvSpPr>
        <p:spPr>
          <a:xfrm>
            <a:off x="8026551" y="4693594"/>
            <a:ext cx="93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GAN</a:t>
            </a:r>
            <a:endParaRPr lang="zh-TW" altLang="en-US" sz="2400" dirty="0"/>
          </a:p>
        </p:txBody>
      </p:sp>
      <p:sp>
        <p:nvSpPr>
          <p:cNvPr id="65" name="流程圖: 磁碟 64">
            <a:extLst>
              <a:ext uri="{FF2B5EF4-FFF2-40B4-BE49-F238E27FC236}">
                <a16:creationId xmlns:a16="http://schemas.microsoft.com/office/drawing/2014/main" id="{19F3D947-6C85-4E2E-9FC0-2FBDE96DEB7E}"/>
              </a:ext>
            </a:extLst>
          </p:cNvPr>
          <p:cNvSpPr/>
          <p:nvPr/>
        </p:nvSpPr>
        <p:spPr>
          <a:xfrm>
            <a:off x="4874584" y="3965677"/>
            <a:ext cx="1699418" cy="1287967"/>
          </a:xfrm>
          <a:prstGeom prst="flowChartMagneticDisk">
            <a:avLst/>
          </a:prstGeom>
          <a:solidFill>
            <a:srgbClr val="B4DE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2F10AA30-628D-44B3-B903-039E2C09734B}"/>
              </a:ext>
            </a:extLst>
          </p:cNvPr>
          <p:cNvSpPr txBox="1"/>
          <p:nvPr/>
        </p:nvSpPr>
        <p:spPr>
          <a:xfrm>
            <a:off x="4936085" y="4343089"/>
            <a:ext cx="99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LSTM</a:t>
            </a:r>
            <a:endParaRPr lang="zh-TW" altLang="en-US" sz="2400" dirty="0"/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F2E7D8F7-82E7-4364-9965-34E9E9A47546}"/>
              </a:ext>
            </a:extLst>
          </p:cNvPr>
          <p:cNvSpPr txBox="1"/>
          <p:nvPr/>
        </p:nvSpPr>
        <p:spPr>
          <a:xfrm>
            <a:off x="5426362" y="4707019"/>
            <a:ext cx="123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lecture</a:t>
            </a:r>
            <a:endParaRPr lang="zh-TW" altLang="en-US" sz="2400" dirty="0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DC2B267C-1FE6-4C81-A040-5E6F8390263E}"/>
              </a:ext>
            </a:extLst>
          </p:cNvPr>
          <p:cNvSpPr/>
          <p:nvPr/>
        </p:nvSpPr>
        <p:spPr>
          <a:xfrm>
            <a:off x="138921" y="5018445"/>
            <a:ext cx="4045678" cy="76083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0" name="直線接點 69">
            <a:extLst>
              <a:ext uri="{FF2B5EF4-FFF2-40B4-BE49-F238E27FC236}">
                <a16:creationId xmlns:a16="http://schemas.microsoft.com/office/drawing/2014/main" id="{821B78C3-8A00-4E91-85E4-A52293873151}"/>
              </a:ext>
            </a:extLst>
          </p:cNvPr>
          <p:cNvCxnSpPr/>
          <p:nvPr/>
        </p:nvCxnSpPr>
        <p:spPr>
          <a:xfrm>
            <a:off x="4184599" y="5626010"/>
            <a:ext cx="153403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>
            <a:extLst>
              <a:ext uri="{FF2B5EF4-FFF2-40B4-BE49-F238E27FC236}">
                <a16:creationId xmlns:a16="http://schemas.microsoft.com/office/drawing/2014/main" id="{805747DA-5324-47E6-B3CD-FD3942B62790}"/>
              </a:ext>
            </a:extLst>
          </p:cNvPr>
          <p:cNvCxnSpPr>
            <a:cxnSpLocks/>
          </p:cNvCxnSpPr>
          <p:nvPr/>
        </p:nvCxnSpPr>
        <p:spPr>
          <a:xfrm flipV="1">
            <a:off x="5718629" y="5242416"/>
            <a:ext cx="0" cy="415498"/>
          </a:xfrm>
          <a:prstGeom prst="line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53A85E42-6C86-4122-AD52-69016CFFE7F9}"/>
              </a:ext>
            </a:extLst>
          </p:cNvPr>
          <p:cNvSpPr txBox="1"/>
          <p:nvPr/>
        </p:nvSpPr>
        <p:spPr>
          <a:xfrm>
            <a:off x="5277430" y="2943919"/>
            <a:ext cx="329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F-1 score = 0.25</a:t>
            </a:r>
            <a:endParaRPr lang="zh-TW" altLang="en-US" sz="2400" dirty="0"/>
          </a:p>
        </p:txBody>
      </p:sp>
      <p:cxnSp>
        <p:nvCxnSpPr>
          <p:cNvPr id="84" name="直線接點 83">
            <a:extLst>
              <a:ext uri="{FF2B5EF4-FFF2-40B4-BE49-F238E27FC236}">
                <a16:creationId xmlns:a16="http://schemas.microsoft.com/office/drawing/2014/main" id="{A3DC38E9-FEDF-46AA-A249-E7245FD1698F}"/>
              </a:ext>
            </a:extLst>
          </p:cNvPr>
          <p:cNvCxnSpPr>
            <a:cxnSpLocks/>
          </p:cNvCxnSpPr>
          <p:nvPr/>
        </p:nvCxnSpPr>
        <p:spPr>
          <a:xfrm>
            <a:off x="5718629" y="3717381"/>
            <a:ext cx="24204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>
            <a:extLst>
              <a:ext uri="{FF2B5EF4-FFF2-40B4-BE49-F238E27FC236}">
                <a16:creationId xmlns:a16="http://schemas.microsoft.com/office/drawing/2014/main" id="{06FAC4EE-AE1F-4143-8CB2-CAEC4F3998D3}"/>
              </a:ext>
            </a:extLst>
          </p:cNvPr>
          <p:cNvCxnSpPr>
            <a:cxnSpLocks/>
          </p:cNvCxnSpPr>
          <p:nvPr/>
        </p:nvCxnSpPr>
        <p:spPr>
          <a:xfrm>
            <a:off x="5731415" y="3717381"/>
            <a:ext cx="0" cy="470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>
            <a:extLst>
              <a:ext uri="{FF2B5EF4-FFF2-40B4-BE49-F238E27FC236}">
                <a16:creationId xmlns:a16="http://schemas.microsoft.com/office/drawing/2014/main" id="{6B80F984-F9E9-4E3B-B079-0A9CAC143481}"/>
              </a:ext>
            </a:extLst>
          </p:cNvPr>
          <p:cNvCxnSpPr>
            <a:cxnSpLocks/>
          </p:cNvCxnSpPr>
          <p:nvPr/>
        </p:nvCxnSpPr>
        <p:spPr>
          <a:xfrm>
            <a:off x="8130072" y="3707212"/>
            <a:ext cx="0" cy="470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接點 90">
            <a:extLst>
              <a:ext uri="{FF2B5EF4-FFF2-40B4-BE49-F238E27FC236}">
                <a16:creationId xmlns:a16="http://schemas.microsoft.com/office/drawing/2014/main" id="{DF10FF3D-6711-4C74-A6D5-F991AB81982D}"/>
              </a:ext>
            </a:extLst>
          </p:cNvPr>
          <p:cNvCxnSpPr>
            <a:cxnSpLocks/>
          </p:cNvCxnSpPr>
          <p:nvPr/>
        </p:nvCxnSpPr>
        <p:spPr>
          <a:xfrm flipV="1">
            <a:off x="6925421" y="3387395"/>
            <a:ext cx="0" cy="32998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>
            <a:extLst>
              <a:ext uri="{FF2B5EF4-FFF2-40B4-BE49-F238E27FC236}">
                <a16:creationId xmlns:a16="http://schemas.microsoft.com/office/drawing/2014/main" id="{2875A65F-78FA-4AA5-A380-DC7CDB99FF27}"/>
              </a:ext>
            </a:extLst>
          </p:cNvPr>
          <p:cNvSpPr/>
          <p:nvPr/>
        </p:nvSpPr>
        <p:spPr>
          <a:xfrm>
            <a:off x="108752" y="1718724"/>
            <a:ext cx="4045678" cy="3218120"/>
          </a:xfrm>
          <a:prstGeom prst="rect">
            <a:avLst/>
          </a:prstGeom>
          <a:solidFill>
            <a:srgbClr val="B4DEE0">
              <a:alpha val="58824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TW" sz="2800" b="1" dirty="0"/>
              <a:t>Agent</a:t>
            </a:r>
            <a:endParaRPr lang="zh-TW" altLang="en-US" sz="2800" b="1" dirty="0"/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09CAD265-B29E-4066-94E3-259727FFD57A}"/>
              </a:ext>
            </a:extLst>
          </p:cNvPr>
          <p:cNvSpPr txBox="1"/>
          <p:nvPr/>
        </p:nvSpPr>
        <p:spPr>
          <a:xfrm>
            <a:off x="613187" y="5842655"/>
            <a:ext cx="3181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Action: a word is a key term or not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0AF8217B-B7AF-4142-8C64-18A403891F4C}"/>
              </a:ext>
            </a:extLst>
          </p:cNvPr>
          <p:cNvSpPr txBox="1"/>
          <p:nvPr/>
        </p:nvSpPr>
        <p:spPr>
          <a:xfrm>
            <a:off x="96017" y="272010"/>
            <a:ext cx="4066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Each word is an observation.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32078E18-6FA5-4D93-97A9-0B44330DC2B6}"/>
              </a:ext>
            </a:extLst>
          </p:cNvPr>
          <p:cNvSpPr txBox="1"/>
          <p:nvPr/>
        </p:nvSpPr>
        <p:spPr>
          <a:xfrm>
            <a:off x="887339" y="5229688"/>
            <a:ext cx="91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Y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77" name="文字方塊 76">
            <a:extLst>
              <a:ext uri="{FF2B5EF4-FFF2-40B4-BE49-F238E27FC236}">
                <a16:creationId xmlns:a16="http://schemas.microsoft.com/office/drawing/2014/main" id="{7FC3BD2A-0832-4C19-AEFC-8B87ED115ED1}"/>
              </a:ext>
            </a:extLst>
          </p:cNvPr>
          <p:cNvSpPr txBox="1"/>
          <p:nvPr/>
        </p:nvSpPr>
        <p:spPr>
          <a:xfrm>
            <a:off x="3251906" y="5229688"/>
            <a:ext cx="91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Y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968DCE64-144C-4181-BF68-3B35D1DC4560}"/>
              </a:ext>
            </a:extLst>
          </p:cNvPr>
          <p:cNvSpPr txBox="1"/>
          <p:nvPr/>
        </p:nvSpPr>
        <p:spPr>
          <a:xfrm>
            <a:off x="87989" y="5229688"/>
            <a:ext cx="91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N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7E18B3A4-C141-46CA-B043-AEEFB437BDB2}"/>
              </a:ext>
            </a:extLst>
          </p:cNvPr>
          <p:cNvSpPr txBox="1"/>
          <p:nvPr/>
        </p:nvSpPr>
        <p:spPr>
          <a:xfrm>
            <a:off x="2183793" y="5229688"/>
            <a:ext cx="91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N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4A4B8048-AB0A-449E-ADB0-804C82315E28}"/>
              </a:ext>
            </a:extLst>
          </p:cNvPr>
          <p:cNvSpPr txBox="1"/>
          <p:nvPr/>
        </p:nvSpPr>
        <p:spPr>
          <a:xfrm>
            <a:off x="4614264" y="1745291"/>
            <a:ext cx="4439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Use </a:t>
            </a:r>
            <a:r>
              <a:rPr lang="en-US" altLang="zh-TW" sz="2400" b="1" dirty="0"/>
              <a:t>reinforcement learning</a:t>
            </a:r>
            <a:r>
              <a:rPr lang="en-US" altLang="zh-TW" sz="2400" dirty="0"/>
              <a:t> </a:t>
            </a:r>
          </a:p>
          <a:p>
            <a:r>
              <a:rPr lang="en-US" altLang="zh-TW" sz="2400" dirty="0"/>
              <a:t>to learn the agent</a:t>
            </a:r>
            <a:endParaRPr lang="zh-TW" altLang="en-US" sz="2400" dirty="0"/>
          </a:p>
        </p:txBody>
      </p: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F24CAB31-C58C-4C0F-BC05-F2A0E678F3CB}"/>
              </a:ext>
            </a:extLst>
          </p:cNvPr>
          <p:cNvSpPr txBox="1"/>
          <p:nvPr/>
        </p:nvSpPr>
        <p:spPr>
          <a:xfrm>
            <a:off x="7455183" y="3322951"/>
            <a:ext cx="1268193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</a:rPr>
              <a:t>Total Reward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cxnSp>
        <p:nvCxnSpPr>
          <p:cNvPr id="104" name="直線單箭頭接點 103">
            <a:extLst>
              <a:ext uri="{FF2B5EF4-FFF2-40B4-BE49-F238E27FC236}">
                <a16:creationId xmlns:a16="http://schemas.microsoft.com/office/drawing/2014/main" id="{692D591E-DF1A-4329-928F-4F907F0A15A4}"/>
              </a:ext>
            </a:extLst>
          </p:cNvPr>
          <p:cNvCxnSpPr/>
          <p:nvPr/>
        </p:nvCxnSpPr>
        <p:spPr>
          <a:xfrm flipV="1">
            <a:off x="2724898" y="2097547"/>
            <a:ext cx="1846936" cy="11441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>
            <a:extLst>
              <a:ext uri="{FF2B5EF4-FFF2-40B4-BE49-F238E27FC236}">
                <a16:creationId xmlns:a16="http://schemas.microsoft.com/office/drawing/2014/main" id="{37303AAF-B133-45B4-8968-5BFBBA9FA6B0}"/>
              </a:ext>
            </a:extLst>
          </p:cNvPr>
          <p:cNvCxnSpPr>
            <a:cxnSpLocks/>
          </p:cNvCxnSpPr>
          <p:nvPr/>
        </p:nvCxnSpPr>
        <p:spPr>
          <a:xfrm>
            <a:off x="6917801" y="2589269"/>
            <a:ext cx="0" cy="4504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3E1F30DD-B24D-42E7-90A5-DECA708F858A}"/>
              </a:ext>
            </a:extLst>
          </p:cNvPr>
          <p:cNvSpPr txBox="1"/>
          <p:nvPr/>
        </p:nvSpPr>
        <p:spPr>
          <a:xfrm>
            <a:off x="6935431" y="2555790"/>
            <a:ext cx="134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Max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92" name="Picture 2" descr="http://www.is-scam.com/wp-content/uploads/2014/12/question-robot.png">
            <a:extLst>
              <a:ext uri="{FF2B5EF4-FFF2-40B4-BE49-F238E27FC236}">
                <a16:creationId xmlns:a16="http://schemas.microsoft.com/office/drawing/2014/main" id="{7C09B3DE-3682-451B-90A3-97F41919C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64" y="2889733"/>
            <a:ext cx="1341163" cy="173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圖片 106">
            <a:extLst>
              <a:ext uri="{FF2B5EF4-FFF2-40B4-BE49-F238E27FC236}">
                <a16:creationId xmlns:a16="http://schemas.microsoft.com/office/drawing/2014/main" id="{CE40DFA7-8B47-4D7D-A1F4-3EBF586DEF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6085" y="212422"/>
            <a:ext cx="1894121" cy="1292130"/>
          </a:xfrm>
          <a:prstGeom prst="rect">
            <a:avLst/>
          </a:prstGeom>
        </p:spPr>
      </p:pic>
      <p:cxnSp>
        <p:nvCxnSpPr>
          <p:cNvPr id="108" name="直線單箭頭接點 107">
            <a:extLst>
              <a:ext uri="{FF2B5EF4-FFF2-40B4-BE49-F238E27FC236}">
                <a16:creationId xmlns:a16="http://schemas.microsoft.com/office/drawing/2014/main" id="{69CE901C-1BA4-4367-B58A-D9843FBD14DD}"/>
              </a:ext>
            </a:extLst>
          </p:cNvPr>
          <p:cNvCxnSpPr>
            <a:cxnSpLocks/>
            <a:endCxn id="107" idx="1"/>
          </p:cNvCxnSpPr>
          <p:nvPr/>
        </p:nvCxnSpPr>
        <p:spPr>
          <a:xfrm flipV="1">
            <a:off x="3751106" y="858487"/>
            <a:ext cx="1184979" cy="2445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49C343E8-6818-472D-AF83-DE657E8BA0FC}"/>
              </a:ext>
            </a:extLst>
          </p:cNvPr>
          <p:cNvCxnSpPr>
            <a:cxnSpLocks/>
          </p:cNvCxnSpPr>
          <p:nvPr/>
        </p:nvCxnSpPr>
        <p:spPr>
          <a:xfrm>
            <a:off x="3689066" y="5609953"/>
            <a:ext cx="546465" cy="5708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58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2" grpId="0"/>
      <p:bldP spid="58" grpId="0" animBg="1"/>
      <p:bldP spid="60" grpId="0"/>
      <p:bldP spid="61" grpId="0"/>
      <p:bldP spid="76" grpId="0"/>
      <p:bldP spid="77" grpId="0"/>
      <p:bldP spid="78" grpId="0"/>
      <p:bldP spid="79" grpId="0"/>
      <p:bldP spid="80" grpId="0"/>
      <p:bldP spid="81" grpId="0" animBg="1"/>
      <p:bldP spid="1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矩形 109"/>
          <p:cNvSpPr/>
          <p:nvPr/>
        </p:nvSpPr>
        <p:spPr>
          <a:xfrm>
            <a:off x="7628550" y="2865518"/>
            <a:ext cx="216000" cy="36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1" name="矩形 110"/>
          <p:cNvSpPr/>
          <p:nvPr/>
        </p:nvSpPr>
        <p:spPr>
          <a:xfrm>
            <a:off x="7933067" y="2873088"/>
            <a:ext cx="216000" cy="36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2" name="矩形 111"/>
          <p:cNvSpPr/>
          <p:nvPr/>
        </p:nvSpPr>
        <p:spPr>
          <a:xfrm>
            <a:off x="8237584" y="2877960"/>
            <a:ext cx="216000" cy="36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3" name="矩形 112"/>
          <p:cNvSpPr/>
          <p:nvPr/>
        </p:nvSpPr>
        <p:spPr>
          <a:xfrm>
            <a:off x="8542100" y="2877414"/>
            <a:ext cx="216000" cy="36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7" name="橢圓 106"/>
          <p:cNvSpPr/>
          <p:nvPr/>
        </p:nvSpPr>
        <p:spPr>
          <a:xfrm>
            <a:off x="5197450" y="5855219"/>
            <a:ext cx="342145" cy="3776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9" name="橢圓 108"/>
          <p:cNvSpPr/>
          <p:nvPr/>
        </p:nvSpPr>
        <p:spPr>
          <a:xfrm>
            <a:off x="6333104" y="5846702"/>
            <a:ext cx="342145" cy="3776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6" name="橢圓 105"/>
          <p:cNvSpPr/>
          <p:nvPr/>
        </p:nvSpPr>
        <p:spPr>
          <a:xfrm>
            <a:off x="4648682" y="5846702"/>
            <a:ext cx="342145" cy="3776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8" name="橢圓 107"/>
          <p:cNvSpPr/>
          <p:nvPr/>
        </p:nvSpPr>
        <p:spPr>
          <a:xfrm>
            <a:off x="5766092" y="5858005"/>
            <a:ext cx="342145" cy="3776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6360687" y="5855219"/>
                <a:ext cx="311911" cy="36723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" charset="0"/>
                          <a:cs typeface="Cambria" charset="0"/>
                        </a:rPr>
                        <m:t>0.8</m:t>
                      </m:r>
                    </m:oMath>
                  </m:oMathPara>
                </a14:m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87" y="5855219"/>
                <a:ext cx="311911" cy="367238"/>
              </a:xfrm>
              <a:prstGeom prst="rect">
                <a:avLst/>
              </a:prstGeom>
              <a:blipFill rotWithShape="0">
                <a:blip r:embed="rId3"/>
                <a:stretch>
                  <a:fillRect l="-30769" r="-17308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5246058" y="5855219"/>
                <a:ext cx="311911" cy="36723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" charset="0"/>
                          <a:cs typeface="Cambria" charset="0"/>
                        </a:rPr>
                        <m:t>0.05</m:t>
                      </m:r>
                    </m:oMath>
                  </m:oMathPara>
                </a14:m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058" y="5855219"/>
                <a:ext cx="311911" cy="367238"/>
              </a:xfrm>
              <a:prstGeom prst="rect">
                <a:avLst/>
              </a:prstGeom>
              <a:blipFill rotWithShape="0">
                <a:blip r:embed="rId4"/>
                <a:stretch>
                  <a:fillRect l="-54902" r="-39216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4681749" y="5855219"/>
                <a:ext cx="311911" cy="36723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 kern="0" noProof="0" smtClean="0">
                          <a:latin typeface="Cambria Math" charset="0"/>
                          <a:ea typeface="Cambria" charset="0"/>
                          <a:cs typeface="Cambria" charset="0"/>
                        </a:rPr>
                        <m:t>0</m:t>
                      </m:r>
                      <m:r>
                        <a:rPr kumimoji="1" lang="en-US" altLang="zh-TW" b="0" i="1" kern="0" noProof="0" smtClean="0">
                          <a:latin typeface="Cambria Math" charset="0"/>
                          <a:ea typeface="Cambria" charset="0"/>
                          <a:cs typeface="Cambria" charset="0"/>
                        </a:rPr>
                        <m:t>.1</m:t>
                      </m:r>
                    </m:oMath>
                  </m:oMathPara>
                </a14:m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749" y="5855219"/>
                <a:ext cx="311911" cy="367238"/>
              </a:xfrm>
              <a:prstGeom prst="rect">
                <a:avLst/>
              </a:prstGeom>
              <a:blipFill rotWithShape="0">
                <a:blip r:embed="rId5"/>
                <a:stretch>
                  <a:fillRect l="-33333" r="-1764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5790762" y="5855219"/>
                <a:ext cx="311911" cy="36723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" charset="0"/>
                          <a:cs typeface="Cambria" charset="0"/>
                        </a:rPr>
                        <m:t>0.5</m:t>
                      </m:r>
                    </m:oMath>
                  </m:oMathPara>
                </a14:m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762" y="5855219"/>
                <a:ext cx="311911" cy="367238"/>
              </a:xfrm>
              <a:prstGeom prst="rect">
                <a:avLst/>
              </a:prstGeom>
              <a:blipFill rotWithShape="0">
                <a:blip r:embed="rId6"/>
                <a:stretch>
                  <a:fillRect l="-33333" r="-19608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947613" y="2842367"/>
                <a:ext cx="282605" cy="374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kern="0" smtClean="0"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1" lang="zh-TW" altLang="en-US" i="1" kern="0">
                                  <a:latin typeface="Cambria Math" panose="02040503050406030204" pitchFamily="18" charset="0"/>
                                  <a:ea typeface="Cambria" charset="0"/>
                                  <a:cs typeface="Cambria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i="1" kern="0">
                                  <a:latin typeface="Cambria Math" charset="0"/>
                                  <a:ea typeface="Cambria" charset="0"/>
                                  <a:cs typeface="Cambria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TW" i="1" kern="0"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TW" b="0" i="1" kern="0" smtClean="0">
                          <a:latin typeface="Cambria Math" charset="0"/>
                          <a:ea typeface="Cambria" charset="0"/>
                          <a:cs typeface="Cambria" charset="0"/>
                        </a:rPr>
                        <m:t>=[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613" y="2842367"/>
                <a:ext cx="282605" cy="374590"/>
              </a:xfrm>
              <a:prstGeom prst="rect">
                <a:avLst/>
              </a:prstGeom>
              <a:blipFill rotWithShape="0">
                <a:blip r:embed="rId7"/>
                <a:stretch>
                  <a:fillRect r="-189130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cap="none" dirty="0">
                <a:latin typeface="Cambria Math" charset="0"/>
              </a:rPr>
              <a:t>Reinforcement Learning: </a:t>
            </a:r>
            <a:br>
              <a:rPr kumimoji="1" lang="en-US" altLang="zh-TW" cap="none" dirty="0">
                <a:latin typeface="Cambria Math" charset="0"/>
              </a:rPr>
            </a:br>
            <a:r>
              <a:rPr kumimoji="1" lang="en-US" altLang="zh-TW" cap="none" dirty="0">
                <a:latin typeface="Cambria Math" charset="0"/>
              </a:rPr>
              <a:t>Policy Gradient</a:t>
            </a:r>
            <a:endParaRPr kumimoji="1" lang="zh-TW" altLang="en-US" cap="none" dirty="0">
              <a:latin typeface="Cambria Math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內容版面配置區 4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85800" y="2194560"/>
                <a:ext cx="3300494" cy="3977640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zh-TW" sz="2400" dirty="0"/>
                  <a:t>Using the basic model as initialization </a:t>
                </a:r>
              </a:p>
              <a:p>
                <a:r>
                  <a:rPr kumimoji="1" lang="en-US" altLang="zh-TW" sz="2400" dirty="0"/>
                  <a:t>For each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TW" sz="2400" dirty="0"/>
                  <a:t> we have an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kumimoji="1"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zh-TW" sz="2400" dirty="0"/>
              </a:p>
              <a:p>
                <a:r>
                  <a:rPr kumimoji="1" lang="en-US" altLang="zh-TW" sz="2400" dirty="0"/>
                  <a:t>Obtain a sample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TW" sz="2400" dirty="0"/>
                  <a:t> according 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kumimoji="1"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zh-TW" sz="2400" dirty="0"/>
              </a:p>
              <a:p>
                <a:r>
                  <a:rPr kumimoji="1" lang="en-US" altLang="zh-TW" sz="2400" dirty="0"/>
                  <a:t>All samples for input sentence </a:t>
                </a:r>
                <a14:m>
                  <m:oMath xmlns:m="http://schemas.openxmlformats.org/officeDocument/2006/math"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kumimoji="1" lang="en-US" altLang="zh-TW" sz="2400" dirty="0"/>
                  <a:t> form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zh-TW" altLang="en-US" sz="2400" i="1" kern="0"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accPr>
                      <m:e>
                        <m:r>
                          <a:rPr kumimoji="1" lang="en-US" altLang="zh-TW" sz="2400" i="1" kern="0"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  <m:t>𝑍</m:t>
                        </m:r>
                      </m:e>
                    </m:acc>
                  </m:oMath>
                </a14:m>
                <a:endParaRPr kumimoji="1" lang="en-US" altLang="zh-TW" sz="2400" dirty="0"/>
              </a:p>
              <a:p>
                <a:r>
                  <a:rPr kumimoji="1" lang="en-US" altLang="zh-TW" sz="2400" dirty="0"/>
                  <a:t>Repeat this way k times (k=5 here)</a:t>
                </a:r>
                <a:endParaRPr kumimoji="1" lang="zh-TW" altLang="en-US" sz="2400" dirty="0"/>
              </a:p>
            </p:txBody>
          </p:sp>
        </mc:Choice>
        <mc:Fallback xmlns="">
          <p:sp>
            <p:nvSpPr>
              <p:cNvPr id="46" name="內容版面配置區 4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85800" y="2194560"/>
                <a:ext cx="3300494" cy="3977640"/>
              </a:xfrm>
              <a:blipFill>
                <a:blip r:embed="rId8"/>
                <a:stretch>
                  <a:fillRect l="-1664" t="-2144" r="-2403" b="-39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13</a:t>
            </a:fld>
            <a:endParaRPr kumimoji="1" lang="zh-TW" altLang="en-US" dirty="0"/>
          </a:p>
        </p:txBody>
      </p:sp>
      <p:grpSp>
        <p:nvGrpSpPr>
          <p:cNvPr id="38" name="群組 37"/>
          <p:cNvGrpSpPr/>
          <p:nvPr/>
        </p:nvGrpSpPr>
        <p:grpSpPr>
          <a:xfrm>
            <a:off x="6710158" y="5096698"/>
            <a:ext cx="1828735" cy="903331"/>
            <a:chOff x="3112759" y="5004420"/>
            <a:chExt cx="1828735" cy="903331"/>
          </a:xfrm>
        </p:grpSpPr>
        <p:sp>
          <p:nvSpPr>
            <p:cNvPr id="47" name="矩形 46"/>
            <p:cNvSpPr/>
            <p:nvPr/>
          </p:nvSpPr>
          <p:spPr>
            <a:xfrm>
              <a:off x="3479215" y="5004420"/>
              <a:ext cx="1462279" cy="57160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rPr>
                <a:t>Output</a:t>
              </a:r>
              <a:r>
                <a:rPr kumimoji="1" lang="zh-TW" alt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rPr>
                <a:t> </a:t>
              </a:r>
              <a:r>
                <a:rPr kumimoji="1" lang="en-US" altLang="zh-TW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rPr>
                <a:t>value</a:t>
              </a:r>
              <a:r>
                <a:rPr kumimoji="1" lang="zh-TW" alt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rPr>
                <a:t> </a:t>
              </a:r>
              <a:r>
                <a:rPr kumimoji="1" lang="en-US" altLang="zh-TW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rPr>
                <a:t>Sampling</a:t>
              </a:r>
            </a:p>
          </p:txBody>
        </p:sp>
        <p:cxnSp>
          <p:nvCxnSpPr>
            <p:cNvPr id="51" name="肘形接點 50"/>
            <p:cNvCxnSpPr>
              <a:endCxn id="47" idx="2"/>
            </p:cNvCxnSpPr>
            <p:nvPr/>
          </p:nvCxnSpPr>
          <p:spPr>
            <a:xfrm flipV="1">
              <a:off x="3112759" y="5576027"/>
              <a:ext cx="1097596" cy="331724"/>
            </a:xfrm>
            <a:prstGeom prst="bentConnector2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682341" y="2189070"/>
                <a:ext cx="311911" cy="36723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341" y="2189070"/>
                <a:ext cx="311911" cy="367238"/>
              </a:xfrm>
              <a:prstGeom prst="rect">
                <a:avLst/>
              </a:prstGeom>
              <a:blipFill rotWithShape="0">
                <a:blip r:embed="rId9"/>
                <a:stretch>
                  <a:fillRect l="-11765" b="-166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241013" y="2189070"/>
                <a:ext cx="311911" cy="36723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013" y="2189070"/>
                <a:ext cx="311911" cy="367238"/>
              </a:xfrm>
              <a:prstGeom prst="rect">
                <a:avLst/>
              </a:prstGeom>
              <a:blipFill rotWithShape="0">
                <a:blip r:embed="rId10"/>
                <a:stretch>
                  <a:fillRect l="-13725" b="-166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793421" y="2189070"/>
                <a:ext cx="311911" cy="36723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421" y="2189070"/>
                <a:ext cx="311911" cy="367238"/>
              </a:xfrm>
              <a:prstGeom prst="rect">
                <a:avLst/>
              </a:prstGeom>
              <a:blipFill rotWithShape="0">
                <a:blip r:embed="rId11"/>
                <a:stretch>
                  <a:fillRect l="-11538" b="-166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360687" y="2189070"/>
                <a:ext cx="311911" cy="36723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87" y="2189070"/>
                <a:ext cx="311911" cy="367238"/>
              </a:xfrm>
              <a:prstGeom prst="rect">
                <a:avLst/>
              </a:prstGeom>
              <a:blipFill rotWithShape="0">
                <a:blip r:embed="rId12"/>
                <a:stretch>
                  <a:fillRect l="-11538" b="-166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360689" y="3262156"/>
                <a:ext cx="311912" cy="542612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sSubPr>
                      <m:e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rPr>
                  <a:t> 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89" y="3262156"/>
                <a:ext cx="311912" cy="542612"/>
              </a:xfrm>
              <a:prstGeom prst="rect">
                <a:avLst/>
              </a:prstGeom>
              <a:blipFill rotWithShape="0">
                <a:blip r:embed="rId13"/>
                <a:stretch>
                  <a:fillRect l="-7407" r="-555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箭頭接點 11"/>
          <p:cNvCxnSpPr/>
          <p:nvPr/>
        </p:nvCxnSpPr>
        <p:spPr>
          <a:xfrm flipH="1">
            <a:off x="5392212" y="2556307"/>
            <a:ext cx="4756" cy="70584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直線箭頭接點 12"/>
          <p:cNvCxnSpPr/>
          <p:nvPr/>
        </p:nvCxnSpPr>
        <p:spPr>
          <a:xfrm flipH="1">
            <a:off x="5946720" y="2556307"/>
            <a:ext cx="2657" cy="70584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直線箭頭接點 13"/>
          <p:cNvCxnSpPr/>
          <p:nvPr/>
        </p:nvCxnSpPr>
        <p:spPr>
          <a:xfrm>
            <a:off x="6516642" y="2556307"/>
            <a:ext cx="3" cy="70585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" name="矩形 14"/>
          <p:cNvSpPr/>
          <p:nvPr/>
        </p:nvSpPr>
        <p:spPr>
          <a:xfrm>
            <a:off x="4681752" y="4020321"/>
            <a:ext cx="311912" cy="11575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Hidden</a:t>
            </a:r>
            <a:r>
              <a:rPr kumimoji="1" lang="zh-TW" altLang="en-US" sz="1400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cxnSp>
        <p:nvCxnSpPr>
          <p:cNvPr id="17" name="直線箭頭接點 16"/>
          <p:cNvCxnSpPr/>
          <p:nvPr/>
        </p:nvCxnSpPr>
        <p:spPr>
          <a:xfrm flipH="1">
            <a:off x="4837707" y="3804770"/>
            <a:ext cx="1" cy="21555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直線箭頭接點 17"/>
          <p:cNvCxnSpPr/>
          <p:nvPr/>
        </p:nvCxnSpPr>
        <p:spPr>
          <a:xfrm flipH="1">
            <a:off x="5392211" y="3804769"/>
            <a:ext cx="1" cy="21555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直線箭頭接點 18"/>
          <p:cNvCxnSpPr/>
          <p:nvPr/>
        </p:nvCxnSpPr>
        <p:spPr>
          <a:xfrm flipH="1">
            <a:off x="5946719" y="3804770"/>
            <a:ext cx="1" cy="21555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直線箭頭接點 19"/>
          <p:cNvCxnSpPr/>
          <p:nvPr/>
        </p:nvCxnSpPr>
        <p:spPr>
          <a:xfrm flipH="1">
            <a:off x="6516645" y="3804770"/>
            <a:ext cx="1" cy="21555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直線箭頭接點 20"/>
          <p:cNvCxnSpPr/>
          <p:nvPr/>
        </p:nvCxnSpPr>
        <p:spPr>
          <a:xfrm flipV="1">
            <a:off x="4993663" y="4599118"/>
            <a:ext cx="242592" cy="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直線箭頭接點 21"/>
          <p:cNvCxnSpPr/>
          <p:nvPr/>
        </p:nvCxnSpPr>
        <p:spPr>
          <a:xfrm>
            <a:off x="5548167" y="4599118"/>
            <a:ext cx="242595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直線箭頭接點 22"/>
          <p:cNvCxnSpPr/>
          <p:nvPr/>
        </p:nvCxnSpPr>
        <p:spPr>
          <a:xfrm rot="16200000" flipH="1">
            <a:off x="6233423" y="4471515"/>
            <a:ext cx="1" cy="25519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直線箭頭接點 29"/>
          <p:cNvCxnSpPr/>
          <p:nvPr/>
        </p:nvCxnSpPr>
        <p:spPr>
          <a:xfrm flipH="1">
            <a:off x="4837706" y="5177916"/>
            <a:ext cx="2" cy="78734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直線箭頭接點 30"/>
          <p:cNvCxnSpPr/>
          <p:nvPr/>
        </p:nvCxnSpPr>
        <p:spPr>
          <a:xfrm>
            <a:off x="5392211" y="5177915"/>
            <a:ext cx="1" cy="78734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直線箭頭接點 31"/>
          <p:cNvCxnSpPr/>
          <p:nvPr/>
        </p:nvCxnSpPr>
        <p:spPr>
          <a:xfrm>
            <a:off x="5946719" y="5177916"/>
            <a:ext cx="0" cy="78734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直線箭頭接點 32"/>
          <p:cNvCxnSpPr/>
          <p:nvPr/>
        </p:nvCxnSpPr>
        <p:spPr>
          <a:xfrm flipH="1">
            <a:off x="6516642" y="5177916"/>
            <a:ext cx="2" cy="78734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4" name="矩形 33"/>
          <p:cNvSpPr/>
          <p:nvPr/>
        </p:nvSpPr>
        <p:spPr>
          <a:xfrm>
            <a:off x="4681751" y="5365261"/>
            <a:ext cx="1990848" cy="35925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Output</a:t>
            </a:r>
            <a:r>
              <a:rPr kumimoji="1" lang="zh-TW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244915" y="4028297"/>
            <a:ext cx="311912" cy="11575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Hidden</a:t>
            </a:r>
            <a:r>
              <a:rPr kumimoji="1" lang="zh-TW" altLang="en-US" sz="1400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785451" y="4028297"/>
            <a:ext cx="311912" cy="11575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Hidden</a:t>
            </a:r>
            <a:r>
              <a:rPr kumimoji="1" lang="zh-TW" altLang="en-US" sz="1400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372311" y="4020321"/>
            <a:ext cx="311912" cy="11575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Hidden</a:t>
            </a:r>
            <a:r>
              <a:rPr kumimoji="1" lang="zh-TW" altLang="en-US" sz="1400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5790763" y="3262151"/>
                <a:ext cx="311912" cy="542619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sSubPr>
                      <m:e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rPr>
                  <a:t> 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763" y="3262151"/>
                <a:ext cx="311912" cy="542619"/>
              </a:xfrm>
              <a:prstGeom prst="rect">
                <a:avLst/>
              </a:prstGeom>
              <a:blipFill rotWithShape="0">
                <a:blip r:embed="rId14"/>
                <a:stretch>
                  <a:fillRect l="-3774" r="-188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5236256" y="3262151"/>
                <a:ext cx="311912" cy="542618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sSubPr>
                      <m:e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rPr>
                  <a:t> 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256" y="3262151"/>
                <a:ext cx="311912" cy="542618"/>
              </a:xfrm>
              <a:prstGeom prst="rect">
                <a:avLst/>
              </a:prstGeom>
              <a:blipFill rotWithShape="0">
                <a:blip r:embed="rId15"/>
                <a:stretch>
                  <a:fillRect l="-3774" r="-188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4681753" y="3262151"/>
                <a:ext cx="311912" cy="542619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sSubPr>
                      <m:e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rPr>
                  <a:t> 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753" y="3262151"/>
                <a:ext cx="311912" cy="542619"/>
              </a:xfrm>
              <a:prstGeom prst="rect">
                <a:avLst/>
              </a:prstGeom>
              <a:blipFill rotWithShape="0">
                <a:blip r:embed="rId16"/>
                <a:stretch>
                  <a:fillRect l="-1887" r="-188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箭頭接點 41"/>
          <p:cNvCxnSpPr/>
          <p:nvPr/>
        </p:nvCxnSpPr>
        <p:spPr>
          <a:xfrm flipH="1">
            <a:off x="4837708" y="2556307"/>
            <a:ext cx="589" cy="70584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4" name="矩形 43"/>
          <p:cNvSpPr/>
          <p:nvPr/>
        </p:nvSpPr>
        <p:spPr>
          <a:xfrm>
            <a:off x="4676438" y="2715551"/>
            <a:ext cx="1996160" cy="359254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Feature</a:t>
            </a:r>
            <a:r>
              <a:rPr kumimoji="1" lang="zh-TW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extraction</a:t>
            </a:r>
            <a:endParaRPr kumimoji="1" lang="zh-TW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/>
              <p:cNvSpPr/>
              <p:nvPr/>
            </p:nvSpPr>
            <p:spPr>
              <a:xfrm>
                <a:off x="4283199" y="5850982"/>
                <a:ext cx="408063" cy="36723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1" lang="en-US" altLang="zh-TW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" charset="0"/>
                          <a:cs typeface="Cambria" charset="0"/>
                        </a:rPr>
                        <m:t>𝑂</m:t>
                      </m:r>
                      <m:r>
                        <a:rPr kumimoji="1" lang="en-US" altLang="zh-TW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" charset="0"/>
                          <a:cs typeface="Cambria" charset="0"/>
                        </a:rPr>
                        <m:t>:</m:t>
                      </m:r>
                    </m:oMath>
                  </m:oMathPara>
                </a14:m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60" name="矩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199" y="5850982"/>
                <a:ext cx="408063" cy="367238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4285857" y="2194509"/>
                <a:ext cx="394675" cy="36723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1" lang="en-US" altLang="zh-TW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" charset="0"/>
                          <a:cs typeface="Cambria" charset="0"/>
                        </a:rPr>
                        <m:t>𝑋</m:t>
                      </m:r>
                      <m:r>
                        <a:rPr kumimoji="1" lang="en-US" altLang="zh-TW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" charset="0"/>
                          <a:cs typeface="Cambria" charset="0"/>
                        </a:rPr>
                        <m:t>:</m:t>
                      </m:r>
                    </m:oMath>
                  </m:oMathPara>
                </a14:m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857" y="2194509"/>
                <a:ext cx="394675" cy="36723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/>
              <p:cNvSpPr/>
              <p:nvPr/>
            </p:nvSpPr>
            <p:spPr>
              <a:xfrm>
                <a:off x="7624361" y="2861158"/>
                <a:ext cx="123690" cy="374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kern="0" smtClean="0">
                          <a:latin typeface="Cambria Math" charset="0"/>
                          <a:ea typeface="Cambria" charset="0"/>
                          <a:cs typeface="Cambria" charset="0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3" name="矩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361" y="2861158"/>
                <a:ext cx="123690" cy="374400"/>
              </a:xfrm>
              <a:prstGeom prst="rect">
                <a:avLst/>
              </a:prstGeom>
              <a:blipFill rotWithShape="0">
                <a:blip r:embed="rId22"/>
                <a:stretch>
                  <a:fillRect l="-20000" r="-1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矩形 78"/>
              <p:cNvSpPr/>
              <p:nvPr/>
            </p:nvSpPr>
            <p:spPr>
              <a:xfrm>
                <a:off x="7914395" y="2865517"/>
                <a:ext cx="123690" cy="374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kern="0" smtClean="0">
                          <a:latin typeface="Cambria Math" charset="0"/>
                          <a:ea typeface="Cambria" charset="0"/>
                          <a:cs typeface="Cambria" charset="0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9" name="矩形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395" y="2865517"/>
                <a:ext cx="123690" cy="374400"/>
              </a:xfrm>
              <a:prstGeom prst="rect">
                <a:avLst/>
              </a:prstGeom>
              <a:blipFill rotWithShape="0">
                <a:blip r:embed="rId23"/>
                <a:stretch>
                  <a:fillRect l="-14286" r="-1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矩形 83"/>
              <p:cNvSpPr/>
              <p:nvPr/>
            </p:nvSpPr>
            <p:spPr>
              <a:xfrm>
                <a:off x="8204429" y="2861158"/>
                <a:ext cx="123690" cy="374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kern="0" smtClean="0">
                          <a:latin typeface="Cambria Math" charset="0"/>
                          <a:ea typeface="Cambria" charset="0"/>
                          <a:cs typeface="Cambria" charset="0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4" name="矩形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429" y="2861158"/>
                <a:ext cx="123690" cy="374400"/>
              </a:xfrm>
              <a:prstGeom prst="rect">
                <a:avLst/>
              </a:prstGeom>
              <a:blipFill rotWithShape="0">
                <a:blip r:embed="rId22"/>
                <a:stretch>
                  <a:fillRect l="-15000" r="-1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矩形 88"/>
              <p:cNvSpPr/>
              <p:nvPr/>
            </p:nvSpPr>
            <p:spPr>
              <a:xfrm>
                <a:off x="8494463" y="2861158"/>
                <a:ext cx="12369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9" name="矩形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463" y="2861158"/>
                <a:ext cx="123690" cy="369332"/>
              </a:xfrm>
              <a:prstGeom prst="rect">
                <a:avLst/>
              </a:prstGeom>
              <a:blipFill rotWithShape="0">
                <a:blip r:embed="rId24"/>
                <a:stretch>
                  <a:fillRect l="-14286" r="-1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矩形 98"/>
              <p:cNvSpPr/>
              <p:nvPr/>
            </p:nvSpPr>
            <p:spPr>
              <a:xfrm>
                <a:off x="8699812" y="2870585"/>
                <a:ext cx="123689" cy="374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kern="0" smtClean="0">
                          <a:latin typeface="Cambria Math" charset="0"/>
                          <a:ea typeface="Cambria" charset="0"/>
                          <a:cs typeface="Cambria" charset="0"/>
                        </a:rPr>
                        <m:t>]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9" name="矩形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812" y="2870585"/>
                <a:ext cx="123689" cy="374400"/>
              </a:xfrm>
              <a:prstGeom prst="rect">
                <a:avLst/>
              </a:prstGeom>
              <a:blipFill rotWithShape="0">
                <a:blip r:embed="rId25"/>
                <a:stretch>
                  <a:fillRect l="-40000" r="-10500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群組 51"/>
          <p:cNvGrpSpPr/>
          <p:nvPr/>
        </p:nvGrpSpPr>
        <p:grpSpPr>
          <a:xfrm>
            <a:off x="6947613" y="3268106"/>
            <a:ext cx="1917464" cy="1675667"/>
            <a:chOff x="6947613" y="3268106"/>
            <a:chExt cx="1917464" cy="1675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矩形 67"/>
                <p:cNvSpPr/>
                <p:nvPr/>
              </p:nvSpPr>
              <p:spPr>
                <a:xfrm>
                  <a:off x="6947613" y="3268106"/>
                  <a:ext cx="284363" cy="3745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i="1" kern="0" smtClean="0"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kumimoji="1" lang="zh-TW" altLang="en-US" i="1" kern="0">
                                    <a:latin typeface="Cambria Math" panose="02040503050406030204" pitchFamily="18" charset="0"/>
                                    <a:ea typeface="Cambria" charset="0"/>
                                    <a:cs typeface="Cambria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TW" i="1" kern="0">
                                    <a:latin typeface="Cambria Math" charset="0"/>
                                    <a:ea typeface="Cambria" charset="0"/>
                                    <a:cs typeface="Cambria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TW" b="0" i="1" kern="0" smtClean="0"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TW" b="0" i="1" kern="0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=[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68" name="矩形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7613" y="3268106"/>
                  <a:ext cx="284363" cy="374590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r="-189130" b="-145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矩形 68"/>
                <p:cNvSpPr/>
                <p:nvPr/>
              </p:nvSpPr>
              <p:spPr>
                <a:xfrm>
                  <a:off x="6947613" y="4119584"/>
                  <a:ext cx="284363" cy="3745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i="1" kern="0" smtClean="0"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kumimoji="1" lang="zh-TW" altLang="en-US" i="1" kern="0">
                                    <a:latin typeface="Cambria Math" panose="02040503050406030204" pitchFamily="18" charset="0"/>
                                    <a:ea typeface="Cambria" charset="0"/>
                                    <a:cs typeface="Cambria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TW" i="1" kern="0">
                                    <a:latin typeface="Cambria Math" charset="0"/>
                                    <a:ea typeface="Cambria" charset="0"/>
                                    <a:cs typeface="Cambria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TW" b="0" i="1" kern="0" smtClean="0"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4</m:t>
                            </m:r>
                          </m:sub>
                        </m:sSub>
                        <m:r>
                          <a:rPr kumimoji="1" lang="en-US" altLang="zh-TW" b="0" i="1" kern="0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=[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69" name="矩形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7613" y="4119584"/>
                  <a:ext cx="284363" cy="37459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r="-189130" b="-147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矩形 69"/>
                <p:cNvSpPr/>
                <p:nvPr/>
              </p:nvSpPr>
              <p:spPr>
                <a:xfrm>
                  <a:off x="6947613" y="4545324"/>
                  <a:ext cx="284363" cy="3745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i="1" kern="0" smtClean="0"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kumimoji="1" lang="zh-TW" altLang="en-US" i="1" kern="0">
                                    <a:latin typeface="Cambria Math" panose="02040503050406030204" pitchFamily="18" charset="0"/>
                                    <a:ea typeface="Cambria" charset="0"/>
                                    <a:cs typeface="Cambria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TW" i="1" kern="0">
                                    <a:latin typeface="Cambria Math" charset="0"/>
                                    <a:ea typeface="Cambria" charset="0"/>
                                    <a:cs typeface="Cambria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TW" b="0" i="1" kern="0" smtClean="0"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5</m:t>
                            </m:r>
                          </m:sub>
                        </m:sSub>
                        <m:r>
                          <a:rPr kumimoji="1" lang="en-US" altLang="zh-TW" b="0" i="1" kern="0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=[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70" name="矩形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7613" y="4545324"/>
                  <a:ext cx="284363" cy="374590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r="-189130" b="-147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矩形 70"/>
                <p:cNvSpPr/>
                <p:nvPr/>
              </p:nvSpPr>
              <p:spPr>
                <a:xfrm>
                  <a:off x="6947613" y="3693845"/>
                  <a:ext cx="284363" cy="3745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i="1" kern="0" smtClean="0"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kumimoji="1" lang="zh-TW" altLang="en-US" i="1" kern="0">
                                    <a:latin typeface="Cambria Math" panose="02040503050406030204" pitchFamily="18" charset="0"/>
                                    <a:ea typeface="Cambria" charset="0"/>
                                    <a:cs typeface="Cambria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TW" i="1" kern="0">
                                    <a:latin typeface="Cambria Math" charset="0"/>
                                    <a:ea typeface="Cambria" charset="0"/>
                                    <a:cs typeface="Cambria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TW" b="0" i="1" kern="0" smtClean="0"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3</m:t>
                            </m:r>
                          </m:sub>
                        </m:sSub>
                        <m:r>
                          <a:rPr kumimoji="1" lang="en-US" altLang="zh-TW" b="0" i="1" kern="0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=[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71" name="矩形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7613" y="3693845"/>
                  <a:ext cx="284363" cy="374590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r="-189130" b="-147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矩形 73"/>
                <p:cNvSpPr/>
                <p:nvPr/>
              </p:nvSpPr>
              <p:spPr>
                <a:xfrm>
                  <a:off x="7624361" y="3287122"/>
                  <a:ext cx="123690" cy="3744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kern="0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0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74" name="矩形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361" y="3287122"/>
                  <a:ext cx="123690" cy="37440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20000" r="-1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矩形 74"/>
                <p:cNvSpPr/>
                <p:nvPr/>
              </p:nvSpPr>
              <p:spPr>
                <a:xfrm>
                  <a:off x="7624361" y="3713086"/>
                  <a:ext cx="123690" cy="3744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kern="0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0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75" name="矩形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361" y="3713086"/>
                  <a:ext cx="123690" cy="37440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20000" r="-1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矩形 75"/>
                <p:cNvSpPr/>
                <p:nvPr/>
              </p:nvSpPr>
              <p:spPr>
                <a:xfrm>
                  <a:off x="7624361" y="4139050"/>
                  <a:ext cx="123690" cy="3744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kern="0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0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76" name="矩形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361" y="4139050"/>
                  <a:ext cx="123690" cy="37440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20000" r="-1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矩形 76"/>
                <p:cNvSpPr/>
                <p:nvPr/>
              </p:nvSpPr>
              <p:spPr>
                <a:xfrm>
                  <a:off x="7624361" y="4565014"/>
                  <a:ext cx="122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charset="0"/>
                          </a:rPr>
                          <m:t>1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77" name="矩形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361" y="4565014"/>
                  <a:ext cx="122439" cy="369332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l="-20000" r="-1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矩形 79"/>
                <p:cNvSpPr/>
                <p:nvPr/>
              </p:nvSpPr>
              <p:spPr>
                <a:xfrm>
                  <a:off x="7914395" y="3291481"/>
                  <a:ext cx="123690" cy="3744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kern="0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0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80" name="矩形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4395" y="3291481"/>
                  <a:ext cx="123690" cy="37440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14286" r="-11428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矩形 80"/>
                <p:cNvSpPr/>
                <p:nvPr/>
              </p:nvSpPr>
              <p:spPr>
                <a:xfrm>
                  <a:off x="7914395" y="3717445"/>
                  <a:ext cx="123690" cy="3744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kern="0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0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81" name="矩形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4395" y="3717445"/>
                  <a:ext cx="123690" cy="37440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14286" r="-11428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矩形 81"/>
                <p:cNvSpPr/>
                <p:nvPr/>
              </p:nvSpPr>
              <p:spPr>
                <a:xfrm>
                  <a:off x="7914395" y="4143409"/>
                  <a:ext cx="123690" cy="3744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kern="0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0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82" name="矩形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4395" y="4143409"/>
                  <a:ext cx="123690" cy="37440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14286" r="-11428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矩形 82"/>
                <p:cNvSpPr/>
                <p:nvPr/>
              </p:nvSpPr>
              <p:spPr>
                <a:xfrm>
                  <a:off x="7914395" y="4569373"/>
                  <a:ext cx="123690" cy="3744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kern="0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0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83" name="矩形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4395" y="4569373"/>
                  <a:ext cx="123690" cy="37440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14286" r="-11428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矩形 84"/>
                <p:cNvSpPr/>
                <p:nvPr/>
              </p:nvSpPr>
              <p:spPr>
                <a:xfrm>
                  <a:off x="8204429" y="3287122"/>
                  <a:ext cx="123690" cy="3744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kern="0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0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85" name="矩形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4429" y="3287122"/>
                  <a:ext cx="123690" cy="37440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15000" r="-12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矩形 85"/>
                <p:cNvSpPr/>
                <p:nvPr/>
              </p:nvSpPr>
              <p:spPr>
                <a:xfrm>
                  <a:off x="8204429" y="3713086"/>
                  <a:ext cx="122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charset="0"/>
                          </a:rPr>
                          <m:t>1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86" name="矩形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4429" y="3713086"/>
                  <a:ext cx="122439" cy="36933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20000" r="-1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矩形 86"/>
                <p:cNvSpPr/>
                <p:nvPr/>
              </p:nvSpPr>
              <p:spPr>
                <a:xfrm>
                  <a:off x="8204429" y="4139050"/>
                  <a:ext cx="122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charset="0"/>
                          </a:rPr>
                          <m:t>1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87" name="矩形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4429" y="4139050"/>
                  <a:ext cx="122439" cy="36933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20000" r="-1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矩形 87"/>
                <p:cNvSpPr/>
                <p:nvPr/>
              </p:nvSpPr>
              <p:spPr>
                <a:xfrm>
                  <a:off x="8204429" y="4565014"/>
                  <a:ext cx="123690" cy="3744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kern="0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0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88" name="矩形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4429" y="4565014"/>
                  <a:ext cx="123690" cy="37440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15000" r="-12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矩形 89"/>
                <p:cNvSpPr/>
                <p:nvPr/>
              </p:nvSpPr>
              <p:spPr>
                <a:xfrm>
                  <a:off x="8494463" y="3287122"/>
                  <a:ext cx="370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charset="0"/>
                          </a:rPr>
                          <m:t>0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90" name="矩形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4463" y="3287122"/>
                  <a:ext cx="370614" cy="369332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矩形 90"/>
                <p:cNvSpPr/>
                <p:nvPr/>
              </p:nvSpPr>
              <p:spPr>
                <a:xfrm>
                  <a:off x="8494463" y="3713086"/>
                  <a:ext cx="123690" cy="3744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kern="0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0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91" name="矩形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4463" y="3713086"/>
                  <a:ext cx="123690" cy="37440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14286" r="-11428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矩形 91"/>
                <p:cNvSpPr/>
                <p:nvPr/>
              </p:nvSpPr>
              <p:spPr>
                <a:xfrm>
                  <a:off x="8494463" y="4139050"/>
                  <a:ext cx="122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charset="0"/>
                          </a:rPr>
                          <m:t>1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92" name="矩形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4463" y="4139050"/>
                  <a:ext cx="122439" cy="36933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14286" r="-11428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矩形 92"/>
                <p:cNvSpPr/>
                <p:nvPr/>
              </p:nvSpPr>
              <p:spPr>
                <a:xfrm>
                  <a:off x="8494463" y="4565014"/>
                  <a:ext cx="1224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charset="0"/>
                          </a:rPr>
                          <m:t>1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93" name="矩形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4463" y="4565014"/>
                  <a:ext cx="122439" cy="369332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l="-14286" r="-11428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矩形 99"/>
                <p:cNvSpPr/>
                <p:nvPr/>
              </p:nvSpPr>
              <p:spPr>
                <a:xfrm>
                  <a:off x="8699811" y="3296549"/>
                  <a:ext cx="12368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kern="0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]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00" name="矩形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9811" y="3296549"/>
                  <a:ext cx="123689" cy="36933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40000" r="-105000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矩形 100"/>
                <p:cNvSpPr/>
                <p:nvPr/>
              </p:nvSpPr>
              <p:spPr>
                <a:xfrm>
                  <a:off x="8699811" y="3722513"/>
                  <a:ext cx="12368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kern="0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]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01" name="矩形 1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9811" y="3722513"/>
                  <a:ext cx="123689" cy="36933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40000" r="-105000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矩形 101"/>
                <p:cNvSpPr/>
                <p:nvPr/>
              </p:nvSpPr>
              <p:spPr>
                <a:xfrm>
                  <a:off x="8699811" y="4148477"/>
                  <a:ext cx="12368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kern="0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]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02" name="矩形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9811" y="4148477"/>
                  <a:ext cx="123689" cy="36933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40000" r="-105000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矩形 102"/>
                <p:cNvSpPr/>
                <p:nvPr/>
              </p:nvSpPr>
              <p:spPr>
                <a:xfrm>
                  <a:off x="8699811" y="4574441"/>
                  <a:ext cx="12368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kern="0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]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03" name="矩形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9811" y="4574441"/>
                  <a:ext cx="123689" cy="369332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l="-40000" r="-105000" b="-147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矩形 120"/>
              <p:cNvSpPr/>
              <p:nvPr/>
            </p:nvSpPr>
            <p:spPr>
              <a:xfrm>
                <a:off x="6908003" y="2093976"/>
                <a:ext cx="2055403" cy="69892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mr-IN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mr-IN" altLang="zh-TW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" charset="0"/>
                                  <a:cs typeface="Cambria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TW" i="1" kern="0">
                                  <a:latin typeface="Cambria Math" charset="0"/>
                                  <a:ea typeface="Cambria" charset="0"/>
                                  <a:cs typeface="Cambria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1" lang="en-US" altLang="zh-TW" i="1" kern="0">
                                      <a:latin typeface="Cambria Math" panose="02040503050406030204" pitchFamily="18" charset="0"/>
                                      <a:ea typeface="Cambria" charset="0"/>
                                      <a:cs typeface="Cambria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i="1" kern="0">
                                          <a:latin typeface="Cambria Math" panose="02040503050406030204" pitchFamily="18" charset="0"/>
                                          <a:ea typeface="Cambria" charset="0"/>
                                          <a:cs typeface="Cambria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i="1" kern="0">
                                          <a:latin typeface="Cambria Math" charset="0"/>
                                          <a:ea typeface="Cambria" charset="0"/>
                                          <a:cs typeface="Cambria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kumimoji="1" lang="en-US" altLang="zh-TW" i="1" kern="0">
                                          <a:latin typeface="Cambria Math" charset="0"/>
                                          <a:ea typeface="Cambria" charset="0"/>
                                          <a:cs typeface="Cambria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zh-TW" i="1" kern="0">
                                      <a:latin typeface="Cambria Math" charset="0"/>
                                      <a:ea typeface="Cambria" charset="0"/>
                                      <a:cs typeface="Cambria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kumimoji="1" lang="en-US" altLang="zh-TW" i="1" kern="0">
                                  <a:latin typeface="Cambria Math" charset="0"/>
                                  <a:ea typeface="Cambria" charset="0"/>
                                  <a:cs typeface="Cambria" charset="0"/>
                                </a:rPr>
                                <m:t>=0.1</m:t>
                              </m:r>
                              <m:r>
                                <m:rPr>
                                  <m:nor/>
                                </m:rPr>
                                <a:rPr kumimoji="1" lang="zh-TW" altLang="en-US" kern="0" dirty="0">
                                  <a:latin typeface="Cambria" charset="0"/>
                                  <a:ea typeface="Cambria" charset="0"/>
                                  <a:cs typeface="Cambria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1" lang="en-US" altLang="zh-TW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" charset="0"/>
                                  <a:cs typeface="Cambria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1" lang="en-US" altLang="zh-TW" sz="1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" charset="0"/>
                                      <a:cs typeface="Cambria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18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" charset="0"/>
                                          <a:cs typeface="Cambria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8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Cambria" charset="0"/>
                                          <a:cs typeface="Cambria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kumimoji="1" lang="en-US" altLang="zh-TW" sz="18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Cambria" charset="0"/>
                                          <a:cs typeface="Cambria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zh-TW" sz="1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Cambria" charset="0"/>
                                      <a:cs typeface="Cambria" charset="0"/>
                                    </a:rPr>
                                    <m:t>=0</m:t>
                                  </m:r>
                                </m:e>
                              </m:d>
                              <m:r>
                                <a:rPr kumimoji="1" lang="en-US" altLang="zh-TW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" charset="0"/>
                                  <a:cs typeface="Cambria" charset="0"/>
                                </a:rPr>
                                <m:t>=0.9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121" name="矩形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003" y="2093976"/>
                <a:ext cx="2055403" cy="698924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矩形 121"/>
              <p:cNvSpPr/>
              <p:nvPr/>
            </p:nvSpPr>
            <p:spPr>
              <a:xfrm>
                <a:off x="6908003" y="2093976"/>
                <a:ext cx="2055403" cy="69892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mr-IN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mr-IN" altLang="zh-TW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" charset="0"/>
                                  <a:cs typeface="Cambria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TW" i="1" kern="0">
                                  <a:latin typeface="Cambria Math" charset="0"/>
                                  <a:ea typeface="Cambria" charset="0"/>
                                  <a:cs typeface="Cambria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1" lang="en-US" altLang="zh-TW" i="1" kern="0">
                                      <a:latin typeface="Cambria Math" panose="02040503050406030204" pitchFamily="18" charset="0"/>
                                      <a:ea typeface="Cambria" charset="0"/>
                                      <a:cs typeface="Cambria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i="1" kern="0">
                                          <a:latin typeface="Cambria Math" panose="02040503050406030204" pitchFamily="18" charset="0"/>
                                          <a:ea typeface="Cambria" charset="0"/>
                                          <a:cs typeface="Cambria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i="1" kern="0">
                                          <a:latin typeface="Cambria Math" charset="0"/>
                                          <a:ea typeface="Cambria" charset="0"/>
                                          <a:cs typeface="Cambria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kern="0" smtClean="0">
                                          <a:latin typeface="Cambria Math" charset="0"/>
                                          <a:ea typeface="Cambria" charset="0"/>
                                          <a:cs typeface="Cambria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kumimoji="1" lang="en-US" altLang="zh-TW" i="1" kern="0">
                                      <a:latin typeface="Cambria Math" charset="0"/>
                                      <a:ea typeface="Cambria" charset="0"/>
                                      <a:cs typeface="Cambria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kumimoji="1" lang="en-US" altLang="zh-TW" i="1" kern="0">
                                  <a:latin typeface="Cambria Math" charset="0"/>
                                  <a:ea typeface="Cambria" charset="0"/>
                                  <a:cs typeface="Cambria" charset="0"/>
                                </a:rPr>
                                <m:t>=0.</m:t>
                              </m:r>
                              <m:r>
                                <m:rPr>
                                  <m:nor/>
                                </m:rPr>
                                <a:rPr kumimoji="1" lang="en-US" altLang="zh-TW" b="0" i="0" kern="0" smtClean="0">
                                  <a:latin typeface="Cambria Math" charset="0"/>
                                  <a:ea typeface="Cambria" charset="0"/>
                                  <a:cs typeface="Cambria" charset="0"/>
                                </a:rPr>
                                <m:t>05</m:t>
                              </m:r>
                              <m:r>
                                <m:rPr>
                                  <m:nor/>
                                </m:rPr>
                                <a:rPr kumimoji="1" lang="zh-TW" altLang="en-US" kern="0" dirty="0">
                                  <a:latin typeface="Cambria" charset="0"/>
                                  <a:ea typeface="Cambria" charset="0"/>
                                  <a:cs typeface="Cambria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1" lang="en-US" altLang="zh-TW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" charset="0"/>
                                  <a:cs typeface="Cambria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1" lang="en-US" altLang="zh-TW" sz="1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" charset="0"/>
                                      <a:cs typeface="Cambria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18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" charset="0"/>
                                          <a:cs typeface="Cambria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8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Cambria" charset="0"/>
                                          <a:cs typeface="Cambria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kumimoji="1" lang="en-US" altLang="zh-TW" sz="18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Cambria" charset="0"/>
                                          <a:cs typeface="Cambria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kumimoji="1" lang="en-US" altLang="zh-TW" sz="1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Cambria" charset="0"/>
                                      <a:cs typeface="Cambria" charset="0"/>
                                    </a:rPr>
                                    <m:t>=0</m:t>
                                  </m:r>
                                </m:e>
                              </m:d>
                              <m:r>
                                <a:rPr kumimoji="1" lang="en-US" altLang="zh-TW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" charset="0"/>
                                  <a:cs typeface="Cambria" charset="0"/>
                                </a:rPr>
                                <m:t>=0.95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122" name="矩形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003" y="2093976"/>
                <a:ext cx="2055403" cy="698924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矩形 122"/>
              <p:cNvSpPr/>
              <p:nvPr/>
            </p:nvSpPr>
            <p:spPr>
              <a:xfrm>
                <a:off x="6886692" y="2081174"/>
                <a:ext cx="2055403" cy="69892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mr-IN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mr-IN" altLang="zh-TW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" charset="0"/>
                                  <a:cs typeface="Cambria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TW" i="1" kern="0">
                                  <a:latin typeface="Cambria Math" charset="0"/>
                                  <a:ea typeface="Cambria" charset="0"/>
                                  <a:cs typeface="Cambria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1" lang="en-US" altLang="zh-TW" i="1" kern="0">
                                      <a:latin typeface="Cambria Math" panose="02040503050406030204" pitchFamily="18" charset="0"/>
                                      <a:ea typeface="Cambria" charset="0"/>
                                      <a:cs typeface="Cambria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i="1" kern="0">
                                          <a:latin typeface="Cambria Math" panose="02040503050406030204" pitchFamily="18" charset="0"/>
                                          <a:ea typeface="Cambria" charset="0"/>
                                          <a:cs typeface="Cambria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i="1" kern="0">
                                          <a:latin typeface="Cambria Math" charset="0"/>
                                          <a:ea typeface="Cambria" charset="0"/>
                                          <a:cs typeface="Cambria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kern="0" smtClean="0">
                                          <a:latin typeface="Cambria Math" charset="0"/>
                                          <a:ea typeface="Cambria" charset="0"/>
                                          <a:cs typeface="Cambria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kumimoji="1" lang="en-US" altLang="zh-TW" i="1" kern="0">
                                      <a:latin typeface="Cambria Math" charset="0"/>
                                      <a:ea typeface="Cambria" charset="0"/>
                                      <a:cs typeface="Cambria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kumimoji="1" lang="en-US" altLang="zh-TW" i="1" kern="0">
                                  <a:latin typeface="Cambria Math" charset="0"/>
                                  <a:ea typeface="Cambria" charset="0"/>
                                  <a:cs typeface="Cambria" charset="0"/>
                                </a:rPr>
                                <m:t>=0.</m:t>
                              </m:r>
                              <m:r>
                                <m:rPr>
                                  <m:nor/>
                                </m:rPr>
                                <a:rPr kumimoji="1" lang="en-US" altLang="zh-TW" b="0" i="0" kern="0" smtClean="0">
                                  <a:latin typeface="Cambria Math" charset="0"/>
                                  <a:ea typeface="Cambria" charset="0"/>
                                  <a:cs typeface="Cambria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kumimoji="1" lang="zh-TW" altLang="en-US" kern="0" dirty="0">
                                  <a:latin typeface="Cambria" charset="0"/>
                                  <a:ea typeface="Cambria" charset="0"/>
                                  <a:cs typeface="Cambria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1" lang="en-US" altLang="zh-TW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" charset="0"/>
                                  <a:cs typeface="Cambria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1" lang="en-US" altLang="zh-TW" sz="1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" charset="0"/>
                                      <a:cs typeface="Cambria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18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" charset="0"/>
                                          <a:cs typeface="Cambria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8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Cambria" charset="0"/>
                                          <a:cs typeface="Cambria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kumimoji="1" lang="en-US" altLang="zh-TW" sz="18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Cambria" charset="0"/>
                                          <a:cs typeface="Cambria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kumimoji="1" lang="en-US" altLang="zh-TW" sz="1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Cambria" charset="0"/>
                                      <a:cs typeface="Cambria" charset="0"/>
                                    </a:rPr>
                                    <m:t>=0</m:t>
                                  </m:r>
                                </m:e>
                              </m:d>
                              <m:r>
                                <a:rPr kumimoji="1" lang="en-US" altLang="zh-TW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" charset="0"/>
                                  <a:cs typeface="Cambria" charset="0"/>
                                </a:rPr>
                                <m:t>=0.</m:t>
                              </m:r>
                              <m:r>
                                <a:rPr kumimoji="1" lang="en-US" altLang="zh-TW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" charset="0"/>
                                  <a:cs typeface="Cambria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123" name="矩形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692" y="2081174"/>
                <a:ext cx="2055403" cy="698924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矩形 123"/>
              <p:cNvSpPr/>
              <p:nvPr/>
            </p:nvSpPr>
            <p:spPr>
              <a:xfrm>
                <a:off x="6886693" y="2076206"/>
                <a:ext cx="2055403" cy="69892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mr-IN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mr-IN" altLang="zh-TW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" charset="0"/>
                                  <a:cs typeface="Cambria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TW" i="1" kern="0">
                                  <a:latin typeface="Cambria Math" charset="0"/>
                                  <a:ea typeface="Cambria" charset="0"/>
                                  <a:cs typeface="Cambria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1" lang="en-US" altLang="zh-TW" i="1" kern="0">
                                      <a:latin typeface="Cambria Math" panose="02040503050406030204" pitchFamily="18" charset="0"/>
                                      <a:ea typeface="Cambria" charset="0"/>
                                      <a:cs typeface="Cambria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i="1" kern="0">
                                          <a:latin typeface="Cambria Math" panose="02040503050406030204" pitchFamily="18" charset="0"/>
                                          <a:ea typeface="Cambria" charset="0"/>
                                          <a:cs typeface="Cambria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i="1" kern="0">
                                          <a:latin typeface="Cambria Math" charset="0"/>
                                          <a:ea typeface="Cambria" charset="0"/>
                                          <a:cs typeface="Cambria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kern="0" smtClean="0">
                                          <a:latin typeface="Cambria Math" charset="0"/>
                                          <a:ea typeface="Cambria" charset="0"/>
                                          <a:cs typeface="Cambria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kumimoji="1" lang="en-US" altLang="zh-TW" i="1" kern="0">
                                      <a:latin typeface="Cambria Math" charset="0"/>
                                      <a:ea typeface="Cambria" charset="0"/>
                                      <a:cs typeface="Cambria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kumimoji="1" lang="en-US" altLang="zh-TW" i="1" kern="0">
                                  <a:latin typeface="Cambria Math" charset="0"/>
                                  <a:ea typeface="Cambria" charset="0"/>
                                  <a:cs typeface="Cambria" charset="0"/>
                                </a:rPr>
                                <m:t>=0.</m:t>
                              </m:r>
                              <m:r>
                                <m:rPr>
                                  <m:nor/>
                                </m:rPr>
                                <a:rPr kumimoji="1" lang="en-US" altLang="zh-TW" b="0" i="0" kern="0" smtClean="0">
                                  <a:latin typeface="Cambria Math" charset="0"/>
                                  <a:ea typeface="Cambria" charset="0"/>
                                  <a:cs typeface="Cambria" charset="0"/>
                                </a:rPr>
                                <m:t>8</m:t>
                              </m:r>
                              <m:r>
                                <m:rPr>
                                  <m:nor/>
                                </m:rPr>
                                <a:rPr kumimoji="1" lang="zh-TW" altLang="en-US" kern="0" dirty="0">
                                  <a:latin typeface="Cambria" charset="0"/>
                                  <a:ea typeface="Cambria" charset="0"/>
                                  <a:cs typeface="Cambria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1" lang="en-US" altLang="zh-TW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" charset="0"/>
                                  <a:cs typeface="Cambria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1" lang="en-US" altLang="zh-TW" sz="1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" charset="0"/>
                                      <a:cs typeface="Cambria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sz="18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" charset="0"/>
                                          <a:cs typeface="Cambria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sz="18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Cambria" charset="0"/>
                                          <a:cs typeface="Cambria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kumimoji="1" lang="en-US" altLang="zh-TW" sz="18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Cambria" charset="0"/>
                                          <a:cs typeface="Cambria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kumimoji="1" lang="en-US" altLang="zh-TW" sz="1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Cambria" charset="0"/>
                                      <a:cs typeface="Cambria" charset="0"/>
                                    </a:rPr>
                                    <m:t>=0</m:t>
                                  </m:r>
                                </m:e>
                              </m:d>
                              <m:r>
                                <a:rPr kumimoji="1" lang="en-US" altLang="zh-TW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" charset="0"/>
                                  <a:cs typeface="Cambria" charset="0"/>
                                </a:rPr>
                                <m:t>=0.2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124" name="矩形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693" y="2076206"/>
                <a:ext cx="2055403" cy="698924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矩形 52"/>
          <p:cNvSpPr/>
          <p:nvPr/>
        </p:nvSpPr>
        <p:spPr>
          <a:xfrm>
            <a:off x="7163813" y="2990830"/>
            <a:ext cx="121767" cy="277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292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07" grpId="0" animBg="1"/>
      <p:bldP spid="107" grpId="1" animBg="1"/>
      <p:bldP spid="109" grpId="0" animBg="1"/>
      <p:bldP spid="109" grpId="1" animBg="1"/>
      <p:bldP spid="106" grpId="0" animBg="1"/>
      <p:bldP spid="106" grpId="1" animBg="1"/>
      <p:bldP spid="108" grpId="0" animBg="1"/>
      <p:bldP spid="108" grpId="1" animBg="1"/>
      <p:bldP spid="5" grpId="0"/>
      <p:bldP spid="46" grpId="0" uiExpand="1" build="p"/>
      <p:bldP spid="73" grpId="0"/>
      <p:bldP spid="79" grpId="0"/>
      <p:bldP spid="84" grpId="0"/>
      <p:bldP spid="89" grpId="0"/>
      <p:bldP spid="99" grpId="0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5877356" y="5659274"/>
                <a:ext cx="311911" cy="36723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" charset="0"/>
                          <a:cs typeface="Cambria" charset="0"/>
                        </a:rPr>
                        <m:t>0.8</m:t>
                      </m:r>
                    </m:oMath>
                  </m:oMathPara>
                </a14:m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356" y="5659274"/>
                <a:ext cx="311911" cy="367238"/>
              </a:xfrm>
              <a:prstGeom prst="rect">
                <a:avLst/>
              </a:prstGeom>
              <a:blipFill rotWithShape="0">
                <a:blip r:embed="rId3"/>
                <a:stretch>
                  <a:fillRect l="-33333" r="-1764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4762727" y="5659274"/>
                <a:ext cx="311911" cy="36723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" charset="0"/>
                          <a:cs typeface="Cambria" charset="0"/>
                        </a:rPr>
                        <m:t>0.05</m:t>
                      </m:r>
                    </m:oMath>
                  </m:oMathPara>
                </a14:m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727" y="5659274"/>
                <a:ext cx="311911" cy="367238"/>
              </a:xfrm>
              <a:prstGeom prst="rect">
                <a:avLst/>
              </a:prstGeom>
              <a:blipFill rotWithShape="0">
                <a:blip r:embed="rId4"/>
                <a:stretch>
                  <a:fillRect l="-52941" r="-41176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4198418" y="5659274"/>
                <a:ext cx="311911" cy="36723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 kern="0" noProof="0" smtClean="0">
                          <a:latin typeface="Cambria Math" charset="0"/>
                          <a:ea typeface="Cambria" charset="0"/>
                          <a:cs typeface="Cambria" charset="0"/>
                        </a:rPr>
                        <m:t>0</m:t>
                      </m:r>
                      <m:r>
                        <a:rPr kumimoji="1" lang="en-US" altLang="zh-TW" b="0" i="1" kern="0" noProof="0" smtClean="0">
                          <a:latin typeface="Cambria Math" charset="0"/>
                          <a:ea typeface="Cambria" charset="0"/>
                          <a:cs typeface="Cambria" charset="0"/>
                        </a:rPr>
                        <m:t>.1</m:t>
                      </m:r>
                    </m:oMath>
                  </m:oMathPara>
                </a14:m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18" y="5659274"/>
                <a:ext cx="311911" cy="367238"/>
              </a:xfrm>
              <a:prstGeom prst="rect">
                <a:avLst/>
              </a:prstGeom>
              <a:blipFill rotWithShape="0">
                <a:blip r:embed="rId5"/>
                <a:stretch>
                  <a:fillRect l="-33333" r="-1764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5307431" y="5659274"/>
                <a:ext cx="311911" cy="36723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" charset="0"/>
                          <a:cs typeface="Cambria" charset="0"/>
                        </a:rPr>
                        <m:t>0.5</m:t>
                      </m:r>
                    </m:oMath>
                  </m:oMathPara>
                </a14:m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431" y="5659274"/>
                <a:ext cx="311911" cy="367238"/>
              </a:xfrm>
              <a:prstGeom prst="rect">
                <a:avLst/>
              </a:prstGeom>
              <a:blipFill rotWithShape="0">
                <a:blip r:embed="rId6"/>
                <a:stretch>
                  <a:fillRect l="-33333" r="-1764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/>
              <a:t>Reinforcement Learning: </a:t>
            </a:r>
            <a:br>
              <a:rPr kumimoji="1" lang="en-US" altLang="zh-TW" dirty="0"/>
            </a:br>
            <a:r>
              <a:rPr kumimoji="1" lang="en-US" altLang="zh-TW" dirty="0"/>
              <a:t>Policy Gradient</a:t>
            </a:r>
            <a:endParaRPr kumimoji="1" lang="zh-TW" altLang="en-US" cap="none" dirty="0">
              <a:latin typeface="Cambria Math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內容版面配置區 4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85799" y="2194560"/>
                <a:ext cx="3351351" cy="3977640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TW" sz="2400" dirty="0"/>
                  <a:t>Evaluate the F-measure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TW" sz="2400" dirty="0"/>
                  <a:t> for each</a:t>
                </a:r>
                <a14:m>
                  <m:oMath xmlns:m="http://schemas.openxmlformats.org/officeDocument/2006/math">
                    <m:r>
                      <a:rPr kumimoji="1" lang="en-US" altLang="zh-TW" sz="2400" b="0" i="0" kern="0" smtClean="0">
                        <a:latin typeface="Cambria Math" panose="02040503050406030204" pitchFamily="18" charset="0"/>
                        <a:ea typeface="Cambria" charset="0"/>
                        <a:cs typeface="Cambria" charset="0"/>
                      </a:rPr>
                      <m:t> </m:t>
                    </m:r>
                    <m:sSub>
                      <m:sSubPr>
                        <m:ctrlPr>
                          <a:rPr kumimoji="1" lang="en-US" altLang="zh-TW" sz="2400" i="1" kern="0"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1" lang="zh-TW" altLang="en-US" sz="2400" i="1" kern="0"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accPr>
                          <m:e>
                            <m:r>
                              <a:rPr kumimoji="1" lang="en-US" altLang="zh-TW" sz="2400" i="1" kern="0"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kumimoji="1" lang="en-US" altLang="zh-TW" sz="2400" b="0" i="1" kern="0" smtClean="0"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TW" sz="2400" dirty="0"/>
                  <a:t> </a:t>
                </a:r>
              </a:p>
              <a:p>
                <a:r>
                  <a:rPr kumimoji="1" lang="en-US" altLang="zh-TW" sz="2400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 kern="0"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sSubPr>
                      <m:e>
                        <m:r>
                          <a:rPr kumimoji="1" lang="en-US" altLang="zh-TW" sz="2400" i="1" kern="0"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sz="2400" i="1" kern="0"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zh-TW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 kern="0"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sSubPr>
                      <m:e>
                        <m:r>
                          <a:rPr kumimoji="1" lang="en-US" altLang="zh-TW" sz="2400" i="1" kern="0"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sz="2400" b="0" i="1" kern="0" smtClean="0"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zh-TW" sz="2400" dirty="0"/>
                  <a:t> are key terms</a:t>
                </a:r>
              </a:p>
              <a:p>
                <a:endParaRPr kumimoji="1" lang="zh-TW" altLang="en-US" sz="2400" dirty="0"/>
              </a:p>
            </p:txBody>
          </p:sp>
        </mc:Choice>
        <mc:Fallback xmlns="">
          <p:sp>
            <p:nvSpPr>
              <p:cNvPr id="46" name="內容版面配置區 4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85799" y="2194560"/>
                <a:ext cx="3351351" cy="3977640"/>
              </a:xfrm>
              <a:blipFill>
                <a:blip r:embed="rId7"/>
                <a:stretch>
                  <a:fillRect l="-1455" t="-21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69056" y="6305623"/>
            <a:ext cx="480060" cy="302836"/>
          </a:xfrm>
        </p:spPr>
        <p:txBody>
          <a:bodyPr/>
          <a:lstStyle/>
          <a:p>
            <a:fld id="{F9FCFF0A-44C4-374E-9CFE-B119F25985E3}" type="slidenum">
              <a:rPr kumimoji="1" lang="zh-TW" altLang="en-US" smtClean="0"/>
              <a:t>14</a:t>
            </a:fld>
            <a:endParaRPr kumimoji="1" lang="zh-TW" altLang="en-US" dirty="0"/>
          </a:p>
        </p:txBody>
      </p:sp>
      <p:grpSp>
        <p:nvGrpSpPr>
          <p:cNvPr id="38" name="群組 37"/>
          <p:cNvGrpSpPr/>
          <p:nvPr/>
        </p:nvGrpSpPr>
        <p:grpSpPr>
          <a:xfrm>
            <a:off x="6226827" y="4900753"/>
            <a:ext cx="2226142" cy="903331"/>
            <a:chOff x="3112759" y="5004420"/>
            <a:chExt cx="2226142" cy="903331"/>
          </a:xfrm>
        </p:grpSpPr>
        <p:sp>
          <p:nvSpPr>
            <p:cNvPr id="47" name="矩形 46"/>
            <p:cNvSpPr/>
            <p:nvPr/>
          </p:nvSpPr>
          <p:spPr>
            <a:xfrm>
              <a:off x="3257552" y="5004420"/>
              <a:ext cx="2081349" cy="57160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rPr>
                <a:t>Output</a:t>
              </a:r>
              <a:r>
                <a:rPr kumimoji="1" lang="zh-TW" alt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rPr>
                <a:t> </a:t>
              </a:r>
              <a:r>
                <a:rPr kumimoji="1" lang="en-US" altLang="zh-TW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rPr>
                <a:t>value</a:t>
              </a:r>
              <a:r>
                <a:rPr kumimoji="1" lang="zh-TW" alt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rPr>
                <a:t> </a:t>
              </a:r>
              <a:r>
                <a:rPr kumimoji="1" lang="en-US" altLang="zh-TW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rPr>
                <a:t>Sampling</a:t>
              </a:r>
            </a:p>
          </p:txBody>
        </p:sp>
        <p:cxnSp>
          <p:nvCxnSpPr>
            <p:cNvPr id="51" name="肘形接點 50"/>
            <p:cNvCxnSpPr>
              <a:endCxn id="47" idx="2"/>
            </p:cNvCxnSpPr>
            <p:nvPr/>
          </p:nvCxnSpPr>
          <p:spPr>
            <a:xfrm flipV="1">
              <a:off x="3112759" y="5576027"/>
              <a:ext cx="1185468" cy="331724"/>
            </a:xfrm>
            <a:prstGeom prst="bentConnector2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199010" y="1993125"/>
                <a:ext cx="311911" cy="36723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010" y="1993125"/>
                <a:ext cx="311911" cy="367238"/>
              </a:xfrm>
              <a:prstGeom prst="rect">
                <a:avLst/>
              </a:prstGeom>
              <a:blipFill rotWithShape="0">
                <a:blip r:embed="rId8"/>
                <a:stretch>
                  <a:fillRect l="-11765" b="-166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757682" y="1993125"/>
                <a:ext cx="311911" cy="36723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682" y="1993125"/>
                <a:ext cx="311911" cy="367238"/>
              </a:xfrm>
              <a:prstGeom prst="rect">
                <a:avLst/>
              </a:prstGeom>
              <a:blipFill rotWithShape="0">
                <a:blip r:embed="rId9"/>
                <a:stretch>
                  <a:fillRect l="-11538" b="-166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310090" y="1993125"/>
                <a:ext cx="311911" cy="36723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090" y="1993125"/>
                <a:ext cx="311911" cy="367238"/>
              </a:xfrm>
              <a:prstGeom prst="rect">
                <a:avLst/>
              </a:prstGeom>
              <a:blipFill rotWithShape="0">
                <a:blip r:embed="rId10"/>
                <a:stretch>
                  <a:fillRect l="-13725" b="-166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877356" y="1993125"/>
                <a:ext cx="311911" cy="36723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356" y="1993125"/>
                <a:ext cx="311911" cy="367238"/>
              </a:xfrm>
              <a:prstGeom prst="rect">
                <a:avLst/>
              </a:prstGeom>
              <a:blipFill rotWithShape="0">
                <a:blip r:embed="rId11"/>
                <a:stretch>
                  <a:fillRect l="-13725" b="-166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877358" y="3066211"/>
                <a:ext cx="311912" cy="542612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sSubPr>
                      <m:e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rPr>
                  <a:t> 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358" y="3066211"/>
                <a:ext cx="311912" cy="542612"/>
              </a:xfrm>
              <a:prstGeom prst="rect">
                <a:avLst/>
              </a:prstGeom>
              <a:blipFill rotWithShape="0">
                <a:blip r:embed="rId12"/>
                <a:stretch>
                  <a:fillRect l="-7547" r="-754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箭頭接點 11"/>
          <p:cNvCxnSpPr/>
          <p:nvPr/>
        </p:nvCxnSpPr>
        <p:spPr>
          <a:xfrm flipH="1">
            <a:off x="4908881" y="2360362"/>
            <a:ext cx="4756" cy="70584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直線箭頭接點 12"/>
          <p:cNvCxnSpPr/>
          <p:nvPr/>
        </p:nvCxnSpPr>
        <p:spPr>
          <a:xfrm flipH="1">
            <a:off x="5463389" y="2360362"/>
            <a:ext cx="2657" cy="70584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直線箭頭接點 13"/>
          <p:cNvCxnSpPr/>
          <p:nvPr/>
        </p:nvCxnSpPr>
        <p:spPr>
          <a:xfrm>
            <a:off x="6033311" y="2360362"/>
            <a:ext cx="3" cy="70585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" name="矩形 14"/>
          <p:cNvSpPr/>
          <p:nvPr/>
        </p:nvSpPr>
        <p:spPr>
          <a:xfrm>
            <a:off x="4198421" y="3824376"/>
            <a:ext cx="311912" cy="11575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Hidden</a:t>
            </a:r>
            <a:r>
              <a:rPr kumimoji="1" lang="zh-TW" altLang="en-US" sz="1400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cxnSp>
        <p:nvCxnSpPr>
          <p:cNvPr id="17" name="直線箭頭接點 16"/>
          <p:cNvCxnSpPr/>
          <p:nvPr/>
        </p:nvCxnSpPr>
        <p:spPr>
          <a:xfrm flipH="1">
            <a:off x="4354376" y="3608825"/>
            <a:ext cx="1" cy="21555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直線箭頭接點 17"/>
          <p:cNvCxnSpPr/>
          <p:nvPr/>
        </p:nvCxnSpPr>
        <p:spPr>
          <a:xfrm flipH="1">
            <a:off x="4908880" y="3608824"/>
            <a:ext cx="1" cy="21555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直線箭頭接點 18"/>
          <p:cNvCxnSpPr/>
          <p:nvPr/>
        </p:nvCxnSpPr>
        <p:spPr>
          <a:xfrm flipH="1">
            <a:off x="5463388" y="3608825"/>
            <a:ext cx="1" cy="21555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直線箭頭接點 19"/>
          <p:cNvCxnSpPr/>
          <p:nvPr/>
        </p:nvCxnSpPr>
        <p:spPr>
          <a:xfrm flipH="1">
            <a:off x="6033314" y="3608825"/>
            <a:ext cx="1" cy="21555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直線箭頭接點 20"/>
          <p:cNvCxnSpPr/>
          <p:nvPr/>
        </p:nvCxnSpPr>
        <p:spPr>
          <a:xfrm flipV="1">
            <a:off x="4510332" y="4403173"/>
            <a:ext cx="242592" cy="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直線箭頭接點 21"/>
          <p:cNvCxnSpPr/>
          <p:nvPr/>
        </p:nvCxnSpPr>
        <p:spPr>
          <a:xfrm>
            <a:off x="5064836" y="4403173"/>
            <a:ext cx="242595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直線箭頭接點 22"/>
          <p:cNvCxnSpPr/>
          <p:nvPr/>
        </p:nvCxnSpPr>
        <p:spPr>
          <a:xfrm rot="16200000" flipH="1">
            <a:off x="5750092" y="4275570"/>
            <a:ext cx="1" cy="25519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直線箭頭接點 29"/>
          <p:cNvCxnSpPr/>
          <p:nvPr/>
        </p:nvCxnSpPr>
        <p:spPr>
          <a:xfrm flipH="1">
            <a:off x="4354375" y="4981971"/>
            <a:ext cx="2" cy="78734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直線箭頭接點 30"/>
          <p:cNvCxnSpPr/>
          <p:nvPr/>
        </p:nvCxnSpPr>
        <p:spPr>
          <a:xfrm>
            <a:off x="4908880" y="4981970"/>
            <a:ext cx="1" cy="78734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直線箭頭接點 31"/>
          <p:cNvCxnSpPr/>
          <p:nvPr/>
        </p:nvCxnSpPr>
        <p:spPr>
          <a:xfrm>
            <a:off x="5463388" y="4981971"/>
            <a:ext cx="0" cy="78734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直線箭頭接點 32"/>
          <p:cNvCxnSpPr/>
          <p:nvPr/>
        </p:nvCxnSpPr>
        <p:spPr>
          <a:xfrm flipH="1">
            <a:off x="6033311" y="4981971"/>
            <a:ext cx="2" cy="78734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4" name="矩形 33"/>
          <p:cNvSpPr/>
          <p:nvPr/>
        </p:nvSpPr>
        <p:spPr>
          <a:xfrm>
            <a:off x="4198420" y="5169316"/>
            <a:ext cx="1990848" cy="35925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Output</a:t>
            </a:r>
            <a:r>
              <a:rPr kumimoji="1" lang="zh-TW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761584" y="3832352"/>
            <a:ext cx="311912" cy="11575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Hidden</a:t>
            </a:r>
            <a:r>
              <a:rPr kumimoji="1" lang="zh-TW" altLang="en-US" sz="1400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302120" y="3832352"/>
            <a:ext cx="311912" cy="11575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Hidden</a:t>
            </a:r>
            <a:r>
              <a:rPr kumimoji="1" lang="zh-TW" altLang="en-US" sz="1400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888980" y="3824376"/>
            <a:ext cx="311912" cy="115759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Hidden</a:t>
            </a:r>
            <a:r>
              <a:rPr kumimoji="1" lang="zh-TW" altLang="en-US" sz="1400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400" kern="0" dirty="0"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5307432" y="3066206"/>
                <a:ext cx="311912" cy="542619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sSubPr>
                      <m:e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rPr>
                  <a:t> 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432" y="3066206"/>
                <a:ext cx="311912" cy="542619"/>
              </a:xfrm>
              <a:prstGeom prst="rect">
                <a:avLst/>
              </a:prstGeom>
              <a:blipFill rotWithShape="0">
                <a:blip r:embed="rId13"/>
                <a:stretch>
                  <a:fillRect l="-3774" r="-188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4752925" y="3066206"/>
                <a:ext cx="311912" cy="542618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sSubPr>
                      <m:e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rPr>
                  <a:t> 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925" y="3066206"/>
                <a:ext cx="311912" cy="542618"/>
              </a:xfrm>
              <a:prstGeom prst="rect">
                <a:avLst/>
              </a:prstGeom>
              <a:blipFill rotWithShape="0">
                <a:blip r:embed="rId14"/>
                <a:stretch>
                  <a:fillRect l="-3774" r="-188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4198422" y="3066206"/>
                <a:ext cx="311912" cy="542619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sSubPr>
                      <m:e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TW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rPr>
                  <a:t> </a:t>
                </a:r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22" y="3066206"/>
                <a:ext cx="311912" cy="542619"/>
              </a:xfrm>
              <a:prstGeom prst="rect">
                <a:avLst/>
              </a:prstGeom>
              <a:blipFill rotWithShape="0">
                <a:blip r:embed="rId15"/>
                <a:stretch>
                  <a:fillRect l="-1887" r="-188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箭頭接點 41"/>
          <p:cNvCxnSpPr/>
          <p:nvPr/>
        </p:nvCxnSpPr>
        <p:spPr>
          <a:xfrm flipH="1">
            <a:off x="4354377" y="2360362"/>
            <a:ext cx="589" cy="70584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4" name="矩形 43"/>
          <p:cNvSpPr/>
          <p:nvPr/>
        </p:nvSpPr>
        <p:spPr>
          <a:xfrm>
            <a:off x="4193107" y="2519606"/>
            <a:ext cx="1996160" cy="359254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Feature</a:t>
            </a:r>
            <a:r>
              <a:rPr kumimoji="1" lang="zh-TW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extraction</a:t>
            </a:r>
            <a:endParaRPr kumimoji="1" lang="zh-TW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/>
              <p:cNvSpPr/>
              <p:nvPr/>
            </p:nvSpPr>
            <p:spPr>
              <a:xfrm>
                <a:off x="3799868" y="5655037"/>
                <a:ext cx="408063" cy="36723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1" lang="en-US" altLang="zh-TW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" charset="0"/>
                          <a:cs typeface="Cambria" charset="0"/>
                        </a:rPr>
                        <m:t>𝑂</m:t>
                      </m:r>
                      <m:r>
                        <a:rPr kumimoji="1" lang="en-US" altLang="zh-TW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" charset="0"/>
                          <a:cs typeface="Cambria" charset="0"/>
                        </a:rPr>
                        <m:t>:</m:t>
                      </m:r>
                    </m:oMath>
                  </m:oMathPara>
                </a14:m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60" name="矩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868" y="5655037"/>
                <a:ext cx="408063" cy="367238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3802526" y="1998564"/>
                <a:ext cx="394675" cy="36723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1" lang="en-US" altLang="zh-TW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" charset="0"/>
                          <a:cs typeface="Cambria" charset="0"/>
                        </a:rPr>
                        <m:t>𝑋</m:t>
                      </m:r>
                      <m:r>
                        <a:rPr kumimoji="1" lang="en-US" altLang="zh-TW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" charset="0"/>
                          <a:cs typeface="Cambria" charset="0"/>
                        </a:rPr>
                        <m:t>:</m:t>
                      </m:r>
                    </m:oMath>
                  </m:oMathPara>
                </a14:m>
                <a:endParaRPr kumimoji="1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526" y="1998564"/>
                <a:ext cx="394675" cy="36723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矩形 94"/>
          <p:cNvSpPr/>
          <p:nvPr/>
        </p:nvSpPr>
        <p:spPr>
          <a:xfrm>
            <a:off x="6371620" y="4049484"/>
            <a:ext cx="2081350" cy="5886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kumimoji="1" lang="en-US" altLang="zh-TW" sz="1600" kern="0" dirty="0">
                <a:latin typeface="Cambria" charset="0"/>
                <a:ea typeface="Cambria" charset="0"/>
                <a:cs typeface="Cambria" charset="0"/>
              </a:rPr>
              <a:t>F</a:t>
            </a:r>
            <a:r>
              <a:rPr kumimoji="1" lang="zh-TW" altLang="en-US" sz="1600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600" kern="0" dirty="0">
                <a:latin typeface="Cambria" charset="0"/>
                <a:ea typeface="Cambria" charset="0"/>
                <a:cs typeface="Cambria" charset="0"/>
              </a:rPr>
              <a:t>measure</a:t>
            </a:r>
            <a:r>
              <a:rPr kumimoji="1" lang="zh-TW" altLang="en-US" sz="1600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600" kern="0" dirty="0">
                <a:latin typeface="Cambria" charset="0"/>
                <a:ea typeface="Cambria" charset="0"/>
                <a:cs typeface="Cambria" charset="0"/>
              </a:rPr>
              <a:t>Evaluation</a:t>
            </a:r>
            <a:r>
              <a:rPr kumimoji="1" lang="zh-TW" altLang="en-US" sz="1600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600" kern="0" dirty="0">
                <a:latin typeface="Cambria" charset="0"/>
                <a:ea typeface="Cambria" charset="0"/>
                <a:cs typeface="Cambria" charset="0"/>
              </a:rPr>
              <a:t>(Reward Function)</a:t>
            </a:r>
          </a:p>
        </p:txBody>
      </p:sp>
      <p:cxnSp>
        <p:nvCxnSpPr>
          <p:cNvPr id="96" name="直線箭頭接點 95"/>
          <p:cNvCxnSpPr>
            <a:stCxn id="47" idx="0"/>
            <a:endCxn id="95" idx="2"/>
          </p:cNvCxnSpPr>
          <p:nvPr/>
        </p:nvCxnSpPr>
        <p:spPr>
          <a:xfrm flipV="1">
            <a:off x="7412295" y="4638155"/>
            <a:ext cx="0" cy="26259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4" name="矩形 103"/>
          <p:cNvSpPr/>
          <p:nvPr/>
        </p:nvSpPr>
        <p:spPr>
          <a:xfrm>
            <a:off x="6389040" y="1942516"/>
            <a:ext cx="280266" cy="20543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5" name="矩形 104"/>
          <p:cNvSpPr/>
          <p:nvPr/>
        </p:nvSpPr>
        <p:spPr>
          <a:xfrm>
            <a:off x="8005959" y="1896732"/>
            <a:ext cx="283182" cy="20543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4" name="矩形 113"/>
          <p:cNvSpPr/>
          <p:nvPr/>
        </p:nvSpPr>
        <p:spPr>
          <a:xfrm>
            <a:off x="7017694" y="2037233"/>
            <a:ext cx="817710" cy="20830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5" name="矩形 114"/>
          <p:cNvSpPr/>
          <p:nvPr/>
        </p:nvSpPr>
        <p:spPr>
          <a:xfrm>
            <a:off x="7017694" y="2461059"/>
            <a:ext cx="817710" cy="20830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6" name="矩形 115"/>
          <p:cNvSpPr/>
          <p:nvPr/>
        </p:nvSpPr>
        <p:spPr>
          <a:xfrm>
            <a:off x="7017694" y="2884885"/>
            <a:ext cx="817710" cy="20830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7" name="矩形 116"/>
          <p:cNvSpPr/>
          <p:nvPr/>
        </p:nvSpPr>
        <p:spPr>
          <a:xfrm>
            <a:off x="7017694" y="3308711"/>
            <a:ext cx="817710" cy="20830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8" name="矩形 117"/>
          <p:cNvSpPr/>
          <p:nvPr/>
        </p:nvSpPr>
        <p:spPr>
          <a:xfrm>
            <a:off x="7040844" y="3744113"/>
            <a:ext cx="817710" cy="20830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119" name="群組 118"/>
          <p:cNvGrpSpPr/>
          <p:nvPr/>
        </p:nvGrpSpPr>
        <p:grpSpPr>
          <a:xfrm>
            <a:off x="6333601" y="1930942"/>
            <a:ext cx="1764842" cy="2077547"/>
            <a:chOff x="4394217" y="2704240"/>
            <a:chExt cx="1764842" cy="20775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矩形 119"/>
                <p:cNvSpPr/>
                <p:nvPr/>
              </p:nvSpPr>
              <p:spPr>
                <a:xfrm>
                  <a:off x="4394217" y="2704240"/>
                  <a:ext cx="1708225" cy="3745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i="1" kern="0" smtClean="0"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kumimoji="1" lang="zh-TW" altLang="en-US" i="1" kern="0">
                                    <a:latin typeface="Cambria Math" panose="02040503050406030204" pitchFamily="18" charset="0"/>
                                    <a:ea typeface="Cambria" charset="0"/>
                                    <a:cs typeface="Cambria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TW" i="1" kern="0">
                                    <a:latin typeface="Cambria Math" charset="0"/>
                                    <a:ea typeface="Cambria" charset="0"/>
                                    <a:cs typeface="Cambria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TW" i="1" kern="0"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TW" b="0" i="1" kern="0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=[0, 0, 0, 1]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20" name="矩形 1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4217" y="2704240"/>
                  <a:ext cx="1708225" cy="37459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矩形 124"/>
                <p:cNvSpPr/>
                <p:nvPr/>
              </p:nvSpPr>
              <p:spPr>
                <a:xfrm>
                  <a:off x="4394217" y="3129979"/>
                  <a:ext cx="1713546" cy="3745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i="1" kern="0" smtClean="0"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kumimoji="1" lang="zh-TW" altLang="en-US" i="1" kern="0">
                                    <a:latin typeface="Cambria Math" panose="02040503050406030204" pitchFamily="18" charset="0"/>
                                    <a:ea typeface="Cambria" charset="0"/>
                                    <a:cs typeface="Cambria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TW" i="1" kern="0">
                                    <a:latin typeface="Cambria Math" charset="0"/>
                                    <a:ea typeface="Cambria" charset="0"/>
                                    <a:cs typeface="Cambria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TW" b="0" i="1" kern="0" smtClean="0"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TW" b="0" i="1" kern="0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=[0, 0, 0, 0]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25" name="矩形 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4217" y="3129979"/>
                  <a:ext cx="1713546" cy="37459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矩形 125"/>
                <p:cNvSpPr/>
                <p:nvPr/>
              </p:nvSpPr>
              <p:spPr>
                <a:xfrm>
                  <a:off x="4394217" y="3981457"/>
                  <a:ext cx="1713546" cy="3745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i="1" kern="0" smtClean="0"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kumimoji="1" lang="zh-TW" altLang="en-US" i="1" kern="0">
                                    <a:latin typeface="Cambria Math" panose="02040503050406030204" pitchFamily="18" charset="0"/>
                                    <a:ea typeface="Cambria" charset="0"/>
                                    <a:cs typeface="Cambria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TW" i="1" kern="0">
                                    <a:latin typeface="Cambria Math" charset="0"/>
                                    <a:ea typeface="Cambria" charset="0"/>
                                    <a:cs typeface="Cambria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TW" b="0" i="1" kern="0" smtClean="0"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4</m:t>
                            </m:r>
                          </m:sub>
                        </m:sSub>
                        <m:r>
                          <a:rPr kumimoji="1" lang="en-US" altLang="zh-TW" b="0" i="1" kern="0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=[0, 0, 1, 1]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69" name="矩形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4217" y="3981457"/>
                  <a:ext cx="1713546" cy="37459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145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矩形 126"/>
                <p:cNvSpPr/>
                <p:nvPr/>
              </p:nvSpPr>
              <p:spPr>
                <a:xfrm>
                  <a:off x="4394217" y="4407197"/>
                  <a:ext cx="1764842" cy="3745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i="1" kern="0" smtClean="0"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kumimoji="1" lang="zh-TW" altLang="en-US" i="1" kern="0">
                                    <a:latin typeface="Cambria Math" panose="02040503050406030204" pitchFamily="18" charset="0"/>
                                    <a:ea typeface="Cambria" charset="0"/>
                                    <a:cs typeface="Cambria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TW" i="1" kern="0">
                                    <a:latin typeface="Cambria Math" charset="0"/>
                                    <a:ea typeface="Cambria" charset="0"/>
                                    <a:cs typeface="Cambria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TW" b="0" i="1" kern="0" smtClean="0"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5</m:t>
                            </m:r>
                          </m:sub>
                        </m:sSub>
                        <m:r>
                          <a:rPr kumimoji="1" lang="en-US" altLang="zh-TW" b="0" i="1" kern="0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=[1, 0, 0, 1]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70" name="矩形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4217" y="4407197"/>
                  <a:ext cx="1764842" cy="374590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矩形 127"/>
                <p:cNvSpPr/>
                <p:nvPr/>
              </p:nvSpPr>
              <p:spPr>
                <a:xfrm>
                  <a:off x="4394217" y="3555718"/>
                  <a:ext cx="1713546" cy="3745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i="1" kern="0" smtClean="0"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kumimoji="1" lang="zh-TW" altLang="en-US" i="1" kern="0">
                                    <a:latin typeface="Cambria Math" panose="02040503050406030204" pitchFamily="18" charset="0"/>
                                    <a:ea typeface="Cambria" charset="0"/>
                                    <a:cs typeface="Cambria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TW" i="1" kern="0">
                                    <a:latin typeface="Cambria Math" charset="0"/>
                                    <a:ea typeface="Cambria" charset="0"/>
                                    <a:cs typeface="Cambria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TW" b="0" i="1" kern="0" smtClean="0"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3</m:t>
                            </m:r>
                          </m:sub>
                        </m:sSub>
                        <m:r>
                          <a:rPr kumimoji="1" lang="en-US" altLang="zh-TW" b="0" i="1" kern="0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=[0, 0, 1, 0]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71" name="矩形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4217" y="3555718"/>
                  <a:ext cx="1713546" cy="374590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b="-145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矩形 128"/>
              <p:cNvSpPr/>
              <p:nvPr/>
            </p:nvSpPr>
            <p:spPr>
              <a:xfrm>
                <a:off x="7883119" y="1912505"/>
                <a:ext cx="1216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kern="0" smtClean="0"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i="1" kern="0"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TW" i="1" kern="0"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TW" b="0" i="1" kern="0" smtClean="0">
                          <a:latin typeface="Cambria Math" charset="0"/>
                          <a:ea typeface="Cambria" charset="0"/>
                          <a:cs typeface="Cambria" charset="0"/>
                        </a:rPr>
                        <m:t>=0.67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9" name="矩形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119" y="1912505"/>
                <a:ext cx="1216423" cy="369332"/>
              </a:xfrm>
              <a:prstGeom prst="rect">
                <a:avLst/>
              </a:prstGeom>
              <a:blipFill rotWithShape="0">
                <a:blip r:embed="rId2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矩形 129"/>
              <p:cNvSpPr/>
              <p:nvPr/>
            </p:nvSpPr>
            <p:spPr>
              <a:xfrm>
                <a:off x="7883119" y="2336979"/>
                <a:ext cx="9171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kern="0" smtClean="0"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i="1" kern="0"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TW" b="0" i="1" kern="0" smtClean="0"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TW" b="0" i="1" kern="0" smtClean="0">
                          <a:latin typeface="Cambria Math" charset="0"/>
                          <a:ea typeface="Cambria" charset="0"/>
                          <a:cs typeface="Cambria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0" name="矩形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119" y="2336979"/>
                <a:ext cx="917174" cy="36933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矩形 130"/>
              <p:cNvSpPr/>
              <p:nvPr/>
            </p:nvSpPr>
            <p:spPr>
              <a:xfrm>
                <a:off x="7883119" y="2761453"/>
                <a:ext cx="1221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kern="0" smtClean="0"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i="1" kern="0"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TW" b="0" i="1" kern="0" smtClean="0"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TW" b="0" i="1" kern="0" smtClean="0">
                          <a:latin typeface="Cambria Math" charset="0"/>
                          <a:ea typeface="Cambria" charset="0"/>
                          <a:cs typeface="Cambria" charset="0"/>
                        </a:rPr>
                        <m:t>=0.67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1" name="矩形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119" y="2761453"/>
                <a:ext cx="1221745" cy="369332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矩形 131"/>
              <p:cNvSpPr/>
              <p:nvPr/>
            </p:nvSpPr>
            <p:spPr>
              <a:xfrm>
                <a:off x="7883119" y="3185927"/>
                <a:ext cx="9171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kern="0" smtClean="0"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i="1" kern="0"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TW" b="0" i="1" kern="0" smtClean="0"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TW" b="0" i="1" kern="0" smtClean="0">
                          <a:latin typeface="Cambria Math" charset="0"/>
                          <a:ea typeface="Cambria" charset="0"/>
                          <a:cs typeface="Cambria" charset="0"/>
                        </a:rPr>
                        <m:t>=1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2" name="矩形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119" y="3185927"/>
                <a:ext cx="917174" cy="369332"/>
              </a:xfrm>
              <a:prstGeom prst="rect">
                <a:avLst/>
              </a:prstGeom>
              <a:blipFill rotWithShape="0">
                <a:blip r:embed="rId3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矩形 132"/>
              <p:cNvSpPr/>
              <p:nvPr/>
            </p:nvSpPr>
            <p:spPr>
              <a:xfrm>
                <a:off x="7883119" y="3610402"/>
                <a:ext cx="1093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kern="0" smtClean="0"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i="1" kern="0"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TW" b="0" i="1" kern="0" smtClean="0"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5</m:t>
                          </m:r>
                        </m:sub>
                      </m:sSub>
                      <m:r>
                        <a:rPr kumimoji="1" lang="en-US" altLang="zh-TW" b="0" i="1" kern="0" smtClean="0">
                          <a:latin typeface="Cambria Math" charset="0"/>
                          <a:ea typeface="Cambria" charset="0"/>
                          <a:cs typeface="Cambria" charset="0"/>
                        </a:rPr>
                        <m:t>=0.5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3" name="矩形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119" y="3610402"/>
                <a:ext cx="1093504" cy="369332"/>
              </a:xfrm>
              <a:prstGeom prst="rect">
                <a:avLst/>
              </a:prstGeom>
              <a:blipFill rotWithShape="0">
                <a:blip r:embed="rId3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/>
              <p:cNvSpPr/>
              <p:nvPr/>
            </p:nvSpPr>
            <p:spPr>
              <a:xfrm>
                <a:off x="7505733" y="1565008"/>
                <a:ext cx="16419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zh-TW" kern="0" dirty="0">
                    <a:ea typeface="Cambria" charset="0"/>
                    <a:cs typeface="Cambria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kern="0" smtClean="0"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sSubPr>
                      <m:e>
                        <m:r>
                          <a:rPr kumimoji="1" lang="en-US" altLang="zh-TW" i="1" ker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TW" b="0" i="1" kern="0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𝑖</m:t>
                        </m:r>
                      </m:sub>
                    </m:sSub>
                    <m:r>
                      <a:rPr kumimoji="1" lang="en-US" altLang="zh-TW" b="0" i="1" kern="0" smtClean="0">
                        <a:latin typeface="Cambria Math" charset="0"/>
                        <a:ea typeface="Cambria" charset="0"/>
                        <a:cs typeface="Cambria" charset="0"/>
                      </a:rPr>
                      <m:t>=</m:t>
                    </m:r>
                    <m:r>
                      <a:rPr kumimoji="1" lang="en-US" altLang="zh-TW" b="0" i="1" kern="0" smtClean="0">
                        <a:latin typeface="Cambria Math" charset="0"/>
                        <a:ea typeface="Cambria" charset="0"/>
                        <a:cs typeface="Cambria" charset="0"/>
                      </a:rPr>
                      <m:t>𝑟𝑒𝑤𝑎𝑟𝑑</m:t>
                    </m:r>
                  </m:oMath>
                </a14:m>
                <a:r>
                  <a:rPr lang="en-US" altLang="zh-TW" dirty="0"/>
                  <a:t>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9" name="矩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33" y="1565008"/>
                <a:ext cx="1641988" cy="369332"/>
              </a:xfrm>
              <a:prstGeom prst="rect">
                <a:avLst/>
              </a:prstGeom>
              <a:blipFill rotWithShape="0">
                <a:blip r:embed="rId32"/>
                <a:stretch>
                  <a:fillRect l="-2963" t="-10000" r="-2222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1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  <p:bldP spid="104" grpId="0" animBg="1"/>
      <p:bldP spid="105" grpId="0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9" grpId="0"/>
      <p:bldP spid="130" grpId="0"/>
      <p:bldP spid="131" grpId="0"/>
      <p:bldP spid="132" grpId="0"/>
      <p:bldP spid="133" grpId="0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/>
              <a:t>Reinforcement Learning: </a:t>
            </a:r>
            <a:br>
              <a:rPr kumimoji="1" lang="en-US" altLang="zh-TW" dirty="0"/>
            </a:br>
            <a:r>
              <a:rPr kumimoji="1" lang="en-US" altLang="zh-TW" dirty="0"/>
              <a:t>Policy Gradient</a:t>
            </a:r>
            <a:endParaRPr kumimoji="1" lang="zh-TW" altLang="en-US" cap="none" dirty="0">
              <a:latin typeface="Cambria Math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內容版面配置區 4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02917" y="2018923"/>
                <a:ext cx="3370922" cy="3977640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zh-TW" sz="2400" dirty="0"/>
                  <a:t>Total of 5 training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TW" sz="2400" i="1" kern="0"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dPr>
                      <m:e>
                        <m:r>
                          <a:rPr kumimoji="1" lang="en-US" altLang="zh-TW" sz="2400" i="1" kern="0"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  <m:t>𝑋</m:t>
                        </m:r>
                        <m:r>
                          <a:rPr kumimoji="1" lang="en-US" altLang="zh-TW" sz="2400" i="1" kern="0"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TW" sz="2400" i="1" kern="0"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kumimoji="1" lang="en-US" altLang="zh-TW" sz="2400" i="1" kern="0">
                                    <a:latin typeface="Cambria Math" panose="02040503050406030204" pitchFamily="18" charset="0"/>
                                    <a:ea typeface="Cambria" charset="0"/>
                                    <a:cs typeface="Cambria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TW" sz="2400" i="1" kern="0">
                                    <a:latin typeface="Cambria Math" panose="02040503050406030204" pitchFamily="18" charset="0"/>
                                    <a:ea typeface="Cambria" charset="0"/>
                                    <a:cs typeface="Cambria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TW" sz="2400" i="1" kern="0"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TW" sz="2400" dirty="0"/>
                  <a:t> with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 kern="0"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</m:ctrlPr>
                      </m:sSubPr>
                      <m:e>
                        <m:r>
                          <a:rPr kumimoji="1" lang="en-US" altLang="zh-TW" sz="2400" i="1" kern="0"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TW" sz="2400" i="1" kern="0">
                            <a:latin typeface="Cambria Math" panose="02040503050406030204" pitchFamily="18" charset="0"/>
                            <a:ea typeface="Cambria" charset="0"/>
                            <a:cs typeface="Cambria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zh-TW" sz="2400" dirty="0"/>
                  <a:t> are used to retrain the model</a:t>
                </a:r>
              </a:p>
              <a:p>
                <a:r>
                  <a:rPr kumimoji="1" lang="en-US" altLang="zh-TW" sz="2400" dirty="0"/>
                  <a:t>Training pairs with higher F-measures will be weighted higher</a:t>
                </a:r>
              </a:p>
              <a:p>
                <a:r>
                  <a:rPr kumimoji="1" lang="en-US" altLang="zh-TW" sz="2400" dirty="0"/>
                  <a:t>The model tends to generate output with larger </a:t>
                </a:r>
                <a14:m>
                  <m:oMath xmlns:m="http://schemas.openxmlformats.org/officeDocument/2006/math">
                    <m:r>
                      <a:rPr kumimoji="1" lang="zh-TW" altLang="en-US" sz="24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kumimoji="1" lang="zh-TW" altLang="en-US" sz="2400" dirty="0"/>
              </a:p>
            </p:txBody>
          </p:sp>
        </mc:Choice>
        <mc:Fallback>
          <p:sp>
            <p:nvSpPr>
              <p:cNvPr id="46" name="內容版面配置區 4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02917" y="2018923"/>
                <a:ext cx="3370922" cy="3977640"/>
              </a:xfrm>
              <a:blipFill>
                <a:blip r:embed="rId3"/>
                <a:stretch>
                  <a:fillRect l="-1447" t="-2144" r="-41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69056" y="6305623"/>
            <a:ext cx="480060" cy="302836"/>
          </a:xfrm>
        </p:spPr>
        <p:txBody>
          <a:bodyPr/>
          <a:lstStyle/>
          <a:p>
            <a:fld id="{F9FCFF0A-44C4-374E-9CFE-B119F25985E3}" type="slidenum">
              <a:rPr kumimoji="1" lang="zh-TW" altLang="en-US" smtClean="0"/>
              <a:t>15</a:t>
            </a:fld>
            <a:endParaRPr kumimoji="1" lang="zh-TW" altLang="en-US" dirty="0"/>
          </a:p>
        </p:txBody>
      </p:sp>
      <p:sp>
        <p:nvSpPr>
          <p:cNvPr id="70" name="矩形 69"/>
          <p:cNvSpPr/>
          <p:nvPr/>
        </p:nvSpPr>
        <p:spPr>
          <a:xfrm>
            <a:off x="796834" y="6030686"/>
            <a:ext cx="2299789" cy="6065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b="1" dirty="0">
                <a:ln>
                  <a:noFill/>
                </a:ln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rPr>
              <a:t>Original Training Method</a:t>
            </a:r>
            <a:endParaRPr kumimoji="1" lang="zh-TW" altLang="en-US" dirty="0">
              <a:ln>
                <a:noFill/>
              </a:ln>
              <a:solidFill>
                <a:schemeClr val="tx1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/>
              <p:cNvSpPr/>
              <p:nvPr/>
            </p:nvSpPr>
            <p:spPr>
              <a:xfrm>
                <a:off x="3889098" y="2510206"/>
                <a:ext cx="2226186" cy="29018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TW" sz="1700" b="1" dirty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New</a:t>
                </a:r>
                <a:r>
                  <a:rPr kumimoji="1" lang="en-US" altLang="zh-TW" sz="1700" b="1" dirty="0">
                    <a:ln>
                      <a:noFill/>
                    </a:ln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Training Set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TW" sz="1700" b="0" i="1" kern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TW" sz="1700" b="0" i="0" kern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X</m:t>
                          </m:r>
                          <m:r>
                            <a:rPr kumimoji="1" lang="en-US" altLang="zh-TW" sz="1700" b="0" i="0" kern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TW" sz="170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kumimoji="1" lang="en-US" altLang="zh-TW" sz="17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TW" sz="1700" i="1" ker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zh-TW" sz="1700" b="0" i="1" kern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zh-TW" sz="1700" b="0" i="0" kern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TW" sz="1700" b="0" i="1" kern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zh-TW" sz="1700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with</m:t>
                          </m:r>
                          <m:r>
                            <m:rPr>
                              <m:nor/>
                            </m:rPr>
                            <a:rPr kumimoji="1" lang="en-US" altLang="zh-TW" sz="1700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1" lang="en-US" altLang="zh-TW" sz="1700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weight</m:t>
                          </m:r>
                          <m:r>
                            <a:rPr kumimoji="1" lang="en-US" altLang="zh-TW" sz="17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kumimoji="1" lang="en-US" altLang="zh-TW" sz="1700" b="0" i="1" kern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TW" sz="1700" b="0" i="1" kern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en-US" altLang="zh-TW" sz="1700" b="0" kern="0" dirty="0">
                  <a:ln>
                    <a:noFill/>
                  </a:ln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TW" sz="17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TW" sz="1700" ker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X</m:t>
                          </m:r>
                          <m:r>
                            <a:rPr kumimoji="1" lang="en-US" altLang="zh-TW" sz="1700" ker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TW" sz="17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kumimoji="1" lang="en-US" altLang="zh-TW" sz="17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TW" sz="1700" i="1" ker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zh-TW" sz="1700" b="0" i="1" kern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zh-TW" sz="1700" ker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TW" sz="17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zh-TW" sz="1700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with</m:t>
                          </m:r>
                          <m:r>
                            <m:rPr>
                              <m:nor/>
                            </m:rPr>
                            <a:rPr kumimoji="1" lang="en-US" altLang="zh-TW" sz="1700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1" lang="en-US" altLang="zh-TW" sz="1700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weight</m:t>
                          </m:r>
                          <m:r>
                            <a:rPr kumimoji="1" lang="en-US" altLang="zh-TW" sz="17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kumimoji="1" lang="en-US" altLang="zh-TW" sz="1700" i="1" ker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TW" sz="1700" b="0" i="1" kern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en-US" altLang="zh-TW" sz="1700" dirty="0">
                  <a:ln>
                    <a:noFill/>
                  </a:ln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TW" sz="17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TW" sz="1700" ker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X</m:t>
                          </m:r>
                          <m:r>
                            <a:rPr kumimoji="1" lang="en-US" altLang="zh-TW" sz="1700" ker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TW" sz="17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kumimoji="1" lang="en-US" altLang="zh-TW" sz="17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TW" sz="1700" i="1" ker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zh-TW" sz="1700" b="0" i="1" kern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kumimoji="1" lang="en-US" altLang="zh-TW" sz="1700" ker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TW" sz="17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zh-TW" sz="1700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with</m:t>
                          </m:r>
                          <m:r>
                            <m:rPr>
                              <m:nor/>
                            </m:rPr>
                            <a:rPr kumimoji="1" lang="en-US" altLang="zh-TW" sz="1700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1" lang="en-US" altLang="zh-TW" sz="1700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weight</m:t>
                          </m:r>
                          <m:r>
                            <a:rPr kumimoji="1" lang="en-US" altLang="zh-TW" sz="17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kumimoji="1" lang="en-US" altLang="zh-TW" sz="1700" i="1" ker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TW" sz="1700" b="0" i="1" kern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en-US" altLang="zh-TW" sz="1700" dirty="0">
                  <a:ln>
                    <a:noFill/>
                  </a:ln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TW" sz="17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TW" sz="1700" ker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X</m:t>
                          </m:r>
                          <m:r>
                            <a:rPr kumimoji="1" lang="en-US" altLang="zh-TW" sz="1700" ker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TW" sz="17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kumimoji="1" lang="en-US" altLang="zh-TW" sz="17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TW" sz="1700" i="1" ker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zh-TW" sz="1700" b="0" i="1" kern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kumimoji="1" lang="en-US" altLang="zh-TW" sz="1700" ker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TW" sz="17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zh-TW" sz="1700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with</m:t>
                          </m:r>
                          <m:r>
                            <m:rPr>
                              <m:nor/>
                            </m:rPr>
                            <a:rPr kumimoji="1" lang="en-US" altLang="zh-TW" sz="1700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1" lang="en-US" altLang="zh-TW" sz="1700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weight</m:t>
                          </m:r>
                          <m:r>
                            <a:rPr kumimoji="1" lang="en-US" altLang="zh-TW" sz="17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kumimoji="1" lang="en-US" altLang="zh-TW" sz="1700" i="1" ker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TW" sz="1700" b="0" i="1" kern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en-US" altLang="zh-TW" sz="1700" dirty="0">
                  <a:ln>
                    <a:noFill/>
                  </a:ln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TW" sz="17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TW" sz="1700" ker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X</m:t>
                        </m:r>
                        <m:r>
                          <a:rPr kumimoji="1" lang="en-US" altLang="zh-TW" sz="1700" ker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TW" sz="17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kumimoji="1" lang="en-US" altLang="zh-TW" sz="1700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TW" sz="1700" i="1" ker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TW" sz="1700" b="0" i="1" kern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kumimoji="1" lang="en-US" altLang="zh-TW" sz="1700" ker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kumimoji="1" lang="en-US" altLang="zh-TW" sz="17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1" lang="en-US" altLang="zh-TW" sz="1700" dirty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with</m:t>
                        </m:r>
                        <m:r>
                          <m:rPr>
                            <m:nor/>
                          </m:rPr>
                          <a:rPr kumimoji="1" lang="en-US" altLang="zh-TW" sz="1700" dirty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zh-TW" sz="1700" dirty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weight</m:t>
                        </m:r>
                        <m:r>
                          <a:rPr kumimoji="1" lang="en-US" altLang="zh-TW" sz="1700" i="1" dirty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kumimoji="1" lang="en-US" altLang="zh-TW" sz="1700" i="1" ker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TW" sz="1700" b="0" i="1" kern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kumimoji="1" lang="en-US" altLang="zh-TW" sz="1700" dirty="0">
                    <a:ln>
                      <a:noFill/>
                    </a:ln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endParaRPr kumimoji="1" lang="zh-TW" altLang="en-US" sz="1700" dirty="0">
                  <a:ln>
                    <a:noFill/>
                  </a:ln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71" name="矩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098" y="2510206"/>
                <a:ext cx="2226186" cy="2901860"/>
              </a:xfrm>
              <a:prstGeom prst="rect">
                <a:avLst/>
              </a:prstGeom>
              <a:blipFill rotWithShape="0">
                <a:blip r:embed="rId5"/>
                <a:stretch>
                  <a:fillRect l="-1078" b="-3942"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矩形 71"/>
          <p:cNvSpPr/>
          <p:nvPr/>
        </p:nvSpPr>
        <p:spPr>
          <a:xfrm>
            <a:off x="6442624" y="3281709"/>
            <a:ext cx="2377479" cy="7590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kumimoji="1" lang="en-US" altLang="zh-TW" kern="0" dirty="0">
                <a:latin typeface="Cambria" charset="0"/>
                <a:ea typeface="Cambria" charset="0"/>
                <a:cs typeface="Cambria" charset="0"/>
              </a:rPr>
              <a:t>F</a:t>
            </a:r>
            <a:r>
              <a:rPr kumimoji="1" lang="zh-TW" altLang="en-US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kern="0" dirty="0">
                <a:latin typeface="Cambria" charset="0"/>
                <a:ea typeface="Cambria" charset="0"/>
                <a:cs typeface="Cambria" charset="0"/>
              </a:rPr>
              <a:t>measure</a:t>
            </a:r>
            <a:r>
              <a:rPr kumimoji="1" lang="zh-TW" altLang="en-US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kern="0" dirty="0">
                <a:latin typeface="Cambria" charset="0"/>
                <a:ea typeface="Cambria" charset="0"/>
                <a:cs typeface="Cambria" charset="0"/>
              </a:rPr>
              <a:t>Evaluation</a:t>
            </a:r>
            <a:r>
              <a:rPr kumimoji="1" lang="zh-TW" altLang="en-US" kern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kern="0" dirty="0">
                <a:latin typeface="Cambria" charset="0"/>
                <a:ea typeface="Cambria" charset="0"/>
                <a:cs typeface="Cambria" charset="0"/>
              </a:rPr>
              <a:t>(Reward Function)</a:t>
            </a:r>
          </a:p>
        </p:txBody>
      </p:sp>
      <p:sp>
        <p:nvSpPr>
          <p:cNvPr id="73" name="矩形 72"/>
          <p:cNvSpPr/>
          <p:nvPr/>
        </p:nvSpPr>
        <p:spPr>
          <a:xfrm>
            <a:off x="6442624" y="4822580"/>
            <a:ext cx="2377479" cy="5716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Output</a:t>
            </a:r>
            <a:r>
              <a:rPr kumimoji="1" lang="zh-TW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value</a:t>
            </a:r>
            <a:r>
              <a:rPr kumimoji="1" lang="zh-TW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Sampling</a:t>
            </a:r>
          </a:p>
        </p:txBody>
      </p:sp>
      <p:sp>
        <p:nvSpPr>
          <p:cNvPr id="74" name="矩形 73"/>
          <p:cNvSpPr/>
          <p:nvPr/>
        </p:nvSpPr>
        <p:spPr>
          <a:xfrm>
            <a:off x="6442624" y="1928324"/>
            <a:ext cx="2377479" cy="5716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Define</a:t>
            </a:r>
            <a:r>
              <a:rPr kumimoji="1" lang="zh-TW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kern="0" dirty="0">
                <a:latin typeface="Cambria" charset="0"/>
                <a:ea typeface="Cambria" charset="0"/>
                <a:cs typeface="Cambria" charset="0"/>
              </a:rPr>
              <a:t>N</a:t>
            </a:r>
            <a:r>
              <a:rPr kumimoji="1" lang="en-US" altLang="zh-TW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ew</a:t>
            </a:r>
            <a:r>
              <a:rPr kumimoji="1" lang="zh-TW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 </a:t>
            </a:r>
            <a:br>
              <a:rPr kumimoji="1" lang="en-US" altLang="zh-TW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</a:br>
            <a:r>
              <a:rPr kumimoji="1" lang="en-US" altLang="zh-TW" kern="0" dirty="0">
                <a:latin typeface="Cambria" charset="0"/>
                <a:ea typeface="Cambria" charset="0"/>
                <a:cs typeface="Cambria" charset="0"/>
              </a:rPr>
              <a:t>T</a:t>
            </a:r>
            <a:r>
              <a:rPr kumimoji="1" lang="en-US" altLang="zh-TW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raining</a:t>
            </a:r>
            <a:r>
              <a:rPr kumimoji="1" lang="zh-TW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kern="0" dirty="0">
                <a:latin typeface="Cambria" charset="0"/>
                <a:ea typeface="Cambria" charset="0"/>
                <a:cs typeface="Cambria" charset="0"/>
              </a:rPr>
              <a:t>S</a:t>
            </a:r>
            <a:r>
              <a:rPr kumimoji="1" lang="en-US" altLang="zh-TW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et</a:t>
            </a:r>
            <a:endParaRPr kumimoji="1" lang="zh-TW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grpSp>
        <p:nvGrpSpPr>
          <p:cNvPr id="76" name="群組 75"/>
          <p:cNvGrpSpPr/>
          <p:nvPr/>
        </p:nvGrpSpPr>
        <p:grpSpPr>
          <a:xfrm>
            <a:off x="6519010" y="4149207"/>
            <a:ext cx="2447043" cy="592006"/>
            <a:chOff x="5609378" y="4366565"/>
            <a:chExt cx="2447043" cy="592006"/>
          </a:xfrm>
        </p:grpSpPr>
        <p:cxnSp>
          <p:nvCxnSpPr>
            <p:cNvPr id="77" name="直線箭頭接點 76"/>
            <p:cNvCxnSpPr/>
            <p:nvPr/>
          </p:nvCxnSpPr>
          <p:spPr>
            <a:xfrm flipV="1">
              <a:off x="5609378" y="4366565"/>
              <a:ext cx="0" cy="59200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矩形 77"/>
                <p:cNvSpPr/>
                <p:nvPr/>
              </p:nvSpPr>
              <p:spPr>
                <a:xfrm>
                  <a:off x="5630653" y="4466136"/>
                  <a:ext cx="2425768" cy="392863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kumimoji="1" lang="zh-TW" altLang="en-US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" charset="0"/>
                                    <a:cs typeface="Cambria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TW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" charset="0"/>
                                    <a:cs typeface="Cambria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TW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TW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" charset="0"/>
                            <a:cs typeface="Cambria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TW" b="0" i="1" kern="0" smtClean="0"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kumimoji="1" lang="zh-TW" altLang="en-US" i="1" kern="0">
                                    <a:latin typeface="Cambria Math" panose="02040503050406030204" pitchFamily="18" charset="0"/>
                                    <a:ea typeface="Cambria" charset="0"/>
                                    <a:cs typeface="Cambria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TW" b="0" i="1" kern="0" smtClean="0">
                                    <a:latin typeface="Cambria Math" charset="0"/>
                                    <a:ea typeface="Cambria" charset="0"/>
                                    <a:cs typeface="Cambria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TW" b="0" i="1" kern="0" smtClean="0"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TW" b="0" i="1" kern="0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TW" b="0" i="1" kern="0" smtClean="0"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kumimoji="1" lang="zh-TW" altLang="en-US" i="1" kern="0">
                                    <a:latin typeface="Cambria Math" panose="02040503050406030204" pitchFamily="18" charset="0"/>
                                    <a:ea typeface="Cambria" charset="0"/>
                                    <a:cs typeface="Cambria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TW" b="0" i="1" kern="0" smtClean="0">
                                    <a:latin typeface="Cambria Math" charset="0"/>
                                    <a:ea typeface="Cambria" charset="0"/>
                                    <a:cs typeface="Cambria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TW" b="0" i="1" kern="0" smtClean="0"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endParaRPr>
                </a:p>
              </p:txBody>
            </p:sp>
          </mc:Choice>
          <mc:Fallback xmlns="">
            <p:sp>
              <p:nvSpPr>
                <p:cNvPr id="78" name="矩形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653" y="4466136"/>
                  <a:ext cx="2425768" cy="3928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群組 78"/>
          <p:cNvGrpSpPr/>
          <p:nvPr/>
        </p:nvGrpSpPr>
        <p:grpSpPr>
          <a:xfrm>
            <a:off x="6497735" y="2594817"/>
            <a:ext cx="2746795" cy="592005"/>
            <a:chOff x="5609378" y="3015467"/>
            <a:chExt cx="2746795" cy="592005"/>
          </a:xfrm>
        </p:grpSpPr>
        <p:cxnSp>
          <p:nvCxnSpPr>
            <p:cNvPr id="80" name="直線箭頭接點 79"/>
            <p:cNvCxnSpPr/>
            <p:nvPr/>
          </p:nvCxnSpPr>
          <p:spPr>
            <a:xfrm flipV="1">
              <a:off x="5609378" y="3015467"/>
              <a:ext cx="0" cy="59200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矩形 80"/>
                <p:cNvSpPr/>
                <p:nvPr/>
              </p:nvSpPr>
              <p:spPr>
                <a:xfrm>
                  <a:off x="5630653" y="3115039"/>
                  <a:ext cx="2725520" cy="392863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TW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TW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" charset="0"/>
                          <a:cs typeface="Cambria" charset="0"/>
                        </a:rPr>
                        <m:t>,</m:t>
                      </m:r>
                      <m:r>
                        <a:rPr kumimoji="1" lang="zh-TW" altLang="en-US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" charset="0"/>
                          <a:cs typeface="Cambria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TW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TW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TW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" charset="0"/>
                          <a:cs typeface="Cambria" charset="0"/>
                        </a:rPr>
                        <m:t>,</m:t>
                      </m:r>
                      <m:r>
                        <a:rPr kumimoji="1" lang="zh-TW" altLang="en-US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" charset="0"/>
                          <a:cs typeface="Cambria" charset="0"/>
                        </a:rPr>
                        <m:t> </m:t>
                      </m:r>
                      <m:r>
                        <a:rPr kumimoji="1" lang="en-US" altLang="zh-TW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" charset="0"/>
                          <a:cs typeface="Cambria" charset="0"/>
                        </a:rPr>
                        <m:t>…,</m:t>
                      </m:r>
                      <m:r>
                        <a:rPr kumimoji="1" lang="zh-TW" altLang="en-US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" charset="0"/>
                          <a:cs typeface="Cambria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TW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TW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  <m:t>5</m:t>
                          </m:r>
                        </m:sub>
                      </m:sSub>
                    </m:oMath>
                  </a14:m>
                  <a:r>
                    <a:rPr kumimoji="1" lang="zh-TW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" charset="0"/>
                      <a:ea typeface="Cambria" charset="0"/>
                      <a:cs typeface="Cambria" charset="0"/>
                    </a:rPr>
                    <a:t>  </a:t>
                  </a:r>
                  <a:r>
                    <a:rPr kumimoji="1" lang="en-US" altLang="zh-TW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" charset="0"/>
                      <a:ea typeface="Cambria" charset="0"/>
                      <a:cs typeface="Cambria" charset="0"/>
                    </a:rPr>
                    <a:t>(reward)</a:t>
                  </a:r>
                  <a:r>
                    <a:rPr kumimoji="1" lang="zh-TW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" charset="0"/>
                      <a:ea typeface="Cambria" charset="0"/>
                      <a:cs typeface="Cambria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1" name="矩形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653" y="3115039"/>
                  <a:ext cx="2725520" cy="392863"/>
                </a:xfrm>
                <a:prstGeom prst="rect">
                  <a:avLst/>
                </a:prstGeom>
                <a:blipFill>
                  <a:blip r:embed="rId7"/>
                  <a:stretch>
                    <a:fillRect t="-6250" b="-20313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矩形 91"/>
          <p:cNvSpPr/>
          <p:nvPr/>
        </p:nvSpPr>
        <p:spPr>
          <a:xfrm>
            <a:off x="3889098" y="6048421"/>
            <a:ext cx="2226186" cy="57160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model</a:t>
            </a:r>
          </a:p>
        </p:txBody>
      </p:sp>
      <p:grpSp>
        <p:nvGrpSpPr>
          <p:cNvPr id="89" name="群組 88"/>
          <p:cNvGrpSpPr/>
          <p:nvPr/>
        </p:nvGrpSpPr>
        <p:grpSpPr>
          <a:xfrm>
            <a:off x="6115284" y="5442920"/>
            <a:ext cx="2885879" cy="974219"/>
            <a:chOff x="5969006" y="5414587"/>
            <a:chExt cx="2885879" cy="974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矩形 87"/>
                <p:cNvSpPr/>
                <p:nvPr/>
              </p:nvSpPr>
              <p:spPr>
                <a:xfrm>
                  <a:off x="6429117" y="5517641"/>
                  <a:ext cx="2425768" cy="871165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lvl="0">
                    <a:defRPr/>
                  </a:pPr>
                  <a:r>
                    <a:rPr kumimoji="1" lang="en-US" altLang="zh-TW" b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 Math" charset="0"/>
                      <a:ea typeface="Cambria Math" charset="0"/>
                      <a:cs typeface="Cambria Math" charset="0"/>
                    </a:rPr>
                    <a:t>Input </a:t>
                  </a:r>
                  <a14:m>
                    <m:oMath xmlns:m="http://schemas.openxmlformats.org/officeDocument/2006/math">
                      <m:r>
                        <a:rPr kumimoji="1" lang="en-US" altLang="zh-TW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" charset="0"/>
                          <a:cs typeface="Cambria" charset="0"/>
                        </a:rPr>
                        <m:t>𝑋</m:t>
                      </m:r>
                    </m:oMath>
                  </a14:m>
                  <a:r>
                    <a:rPr kumimoji="1" lang="en-US" altLang="zh-TW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" charset="0"/>
                      <a:ea typeface="Cambria" charset="0"/>
                      <a:cs typeface="Cambria" charset="0"/>
                    </a:rPr>
                    <a:t>, </a:t>
                  </a:r>
                </a:p>
                <a:p>
                  <a:pPr lvl="0">
                    <a:defRPr/>
                  </a:pPr>
                  <a:r>
                    <a:rPr kumimoji="1" lang="en-US" altLang="zh-TW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" charset="0"/>
                      <a:ea typeface="Cambria" charset="0"/>
                      <a:cs typeface="Cambria" charset="0"/>
                    </a:rPr>
                    <a:t>Output </a:t>
                  </a:r>
                  <a14:m>
                    <m:oMath xmlns:m="http://schemas.openxmlformats.org/officeDocument/2006/math">
                      <m:r>
                        <a:rPr kumimoji="1" lang="en-US" altLang="zh-TW" b="0" i="1" kern="0" smtClean="0">
                          <a:latin typeface="Cambria Math" charset="0"/>
                          <a:ea typeface="Cambria" charset="0"/>
                          <a:cs typeface="Cambria" charset="0"/>
                        </a:rPr>
                        <m:t>𝑂</m:t>
                      </m:r>
                    </m:oMath>
                  </a14:m>
                  <a:r>
                    <a:rPr kumimoji="1" lang="en-US" altLang="zh-TW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" charset="0"/>
                      <a:ea typeface="Cambria" charset="0"/>
                      <a:cs typeface="Cambria" charset="0"/>
                    </a:rPr>
                    <a:t>,</a:t>
                  </a:r>
                </a:p>
              </p:txBody>
            </p:sp>
          </mc:Choice>
          <mc:Fallback xmlns="">
            <p:sp>
              <p:nvSpPr>
                <p:cNvPr id="88" name="矩形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9117" y="5517641"/>
                  <a:ext cx="2425768" cy="871165"/>
                </a:xfrm>
                <a:prstGeom prst="rect">
                  <a:avLst/>
                </a:prstGeom>
                <a:blipFill>
                  <a:blip r:embed="rId8"/>
                  <a:stretch>
                    <a:fillRect l="-2261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肘形接點 42"/>
            <p:cNvCxnSpPr>
              <a:stCxn id="92" idx="3"/>
            </p:cNvCxnSpPr>
            <p:nvPr/>
          </p:nvCxnSpPr>
          <p:spPr>
            <a:xfrm flipV="1">
              <a:off x="5969006" y="5414587"/>
              <a:ext cx="428199" cy="891305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群組 64"/>
          <p:cNvGrpSpPr/>
          <p:nvPr/>
        </p:nvGrpSpPr>
        <p:grpSpPr>
          <a:xfrm>
            <a:off x="3096623" y="6001917"/>
            <a:ext cx="792475" cy="340565"/>
            <a:chOff x="3096623" y="6001917"/>
            <a:chExt cx="792475" cy="340565"/>
          </a:xfrm>
        </p:grpSpPr>
        <p:cxnSp>
          <p:nvCxnSpPr>
            <p:cNvPr id="98" name="直線箭頭接點 97"/>
            <p:cNvCxnSpPr>
              <a:stCxn id="70" idx="3"/>
              <a:endCxn id="92" idx="1"/>
            </p:cNvCxnSpPr>
            <p:nvPr/>
          </p:nvCxnSpPr>
          <p:spPr>
            <a:xfrm>
              <a:off x="3096623" y="6333957"/>
              <a:ext cx="792475" cy="26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6" name="矩形 105"/>
            <p:cNvSpPr/>
            <p:nvPr/>
          </p:nvSpPr>
          <p:spPr>
            <a:xfrm>
              <a:off x="3096623" y="6001917"/>
              <a:ext cx="792475" cy="34056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kumimoji="1" lang="en-US" altLang="zh-TW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rPr>
                <a:t>Train</a:t>
              </a:r>
              <a:r>
                <a:rPr kumimoji="1" lang="en-US" altLang="zh-TW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rPr>
                <a:t> </a:t>
              </a:r>
              <a:endParaRPr kumimoji="1" lang="zh-TW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Cambria" charset="0"/>
                <a:cs typeface="Cambria" charset="0"/>
              </a:endParaRPr>
            </a:p>
          </p:txBody>
        </p:sp>
      </p:grpSp>
      <p:cxnSp>
        <p:nvCxnSpPr>
          <p:cNvPr id="54" name="肘形接點 53"/>
          <p:cNvCxnSpPr>
            <a:stCxn id="74" idx="1"/>
            <a:endCxn id="71" idx="0"/>
          </p:cNvCxnSpPr>
          <p:nvPr/>
        </p:nvCxnSpPr>
        <p:spPr>
          <a:xfrm rot="10800000" flipV="1">
            <a:off x="5002192" y="2214128"/>
            <a:ext cx="1440433" cy="296078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群組 139"/>
          <p:cNvGrpSpPr/>
          <p:nvPr/>
        </p:nvGrpSpPr>
        <p:grpSpPr>
          <a:xfrm>
            <a:off x="3993387" y="5412066"/>
            <a:ext cx="1062333" cy="636355"/>
            <a:chOff x="3993387" y="5412066"/>
            <a:chExt cx="1062333" cy="636355"/>
          </a:xfrm>
        </p:grpSpPr>
        <p:cxnSp>
          <p:nvCxnSpPr>
            <p:cNvPr id="110" name="直線箭頭接點 109"/>
            <p:cNvCxnSpPr>
              <a:stCxn id="71" idx="2"/>
              <a:endCxn id="92" idx="0"/>
            </p:cNvCxnSpPr>
            <p:nvPr/>
          </p:nvCxnSpPr>
          <p:spPr>
            <a:xfrm>
              <a:off x="5002191" y="5412066"/>
              <a:ext cx="0" cy="63635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3" name="矩形 112"/>
            <p:cNvSpPr/>
            <p:nvPr/>
          </p:nvSpPr>
          <p:spPr>
            <a:xfrm>
              <a:off x="3993387" y="5570400"/>
              <a:ext cx="1062333" cy="30794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kumimoji="1" lang="en-US" altLang="zh-TW" kern="0" dirty="0">
                  <a:latin typeface="Cambria" charset="0"/>
                  <a:ea typeface="Cambria" charset="0"/>
                  <a:cs typeface="Cambria" charset="0"/>
                </a:rPr>
                <a:t>Update</a:t>
              </a:r>
              <a:endParaRPr kumimoji="1" lang="zh-TW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Cambria" charset="0"/>
                <a:cs typeface="Cambri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14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  <p:bldP spid="70" grpId="0" animBg="1"/>
      <p:bldP spid="71" grpId="0" animBg="1"/>
      <p:bldP spid="72" grpId="0" animBg="1"/>
      <p:bldP spid="73" grpId="0" animBg="1"/>
      <p:bldP spid="74" grpId="0" animBg="1"/>
      <p:bldP spid="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群組 48">
            <a:extLst>
              <a:ext uri="{FF2B5EF4-FFF2-40B4-BE49-F238E27FC236}">
                <a16:creationId xmlns:a16="http://schemas.microsoft.com/office/drawing/2014/main" id="{A442EC26-76D6-46BD-8C35-14F57F009EBD}"/>
              </a:ext>
            </a:extLst>
          </p:cNvPr>
          <p:cNvGrpSpPr/>
          <p:nvPr/>
        </p:nvGrpSpPr>
        <p:grpSpPr>
          <a:xfrm>
            <a:off x="346409" y="1908793"/>
            <a:ext cx="2752882" cy="794643"/>
            <a:chOff x="4005606" y="5533027"/>
            <a:chExt cx="1757324" cy="929291"/>
          </a:xfrm>
        </p:grpSpPr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F972BC44-DD10-4CB2-B461-C6EEDC0FE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34474660-286D-4EDF-A6FD-70B36E04A5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2">
              <a:extLst>
                <a:ext uri="{FF2B5EF4-FFF2-40B4-BE49-F238E27FC236}">
                  <a16:creationId xmlns:a16="http://schemas.microsoft.com/office/drawing/2014/main" id="{051A1086-F93B-440B-9EC6-79D2CB55F4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8915400" cy="1609344"/>
          </a:xfrm>
        </p:spPr>
        <p:txBody>
          <a:bodyPr>
            <a:normAutofit/>
          </a:bodyPr>
          <a:lstStyle/>
          <a:p>
            <a:r>
              <a:rPr kumimoji="1" lang="en-US" altLang="zh-TW" sz="4000" dirty="0"/>
              <a:t>Spoken Documents</a:t>
            </a:r>
            <a:endParaRPr kumimoji="1"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16</a:t>
            </a:fld>
            <a:endParaRPr kumimoji="1" lang="zh-TW" altLang="en-US"/>
          </a:p>
        </p:txBody>
      </p:sp>
      <p:cxnSp>
        <p:nvCxnSpPr>
          <p:cNvPr id="5" name="直線箭頭接點 87">
            <a:extLst>
              <a:ext uri="{FF2B5EF4-FFF2-40B4-BE49-F238E27FC236}">
                <a16:creationId xmlns:a16="http://schemas.microsoft.com/office/drawing/2014/main" id="{502726EA-5051-43D8-81CA-1334978CA242}"/>
              </a:ext>
            </a:extLst>
          </p:cNvPr>
          <p:cNvCxnSpPr>
            <a:cxnSpLocks/>
          </p:cNvCxnSpPr>
          <p:nvPr/>
        </p:nvCxnSpPr>
        <p:spPr>
          <a:xfrm>
            <a:off x="5236973" y="4548045"/>
            <a:ext cx="38658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6" name="群組 5">
            <a:extLst>
              <a:ext uri="{FF2B5EF4-FFF2-40B4-BE49-F238E27FC236}">
                <a16:creationId xmlns:a16="http://schemas.microsoft.com/office/drawing/2014/main" id="{2939A9DF-F1E1-4EB3-BD29-D9F1536A9B27}"/>
              </a:ext>
            </a:extLst>
          </p:cNvPr>
          <p:cNvGrpSpPr/>
          <p:nvPr/>
        </p:nvGrpSpPr>
        <p:grpSpPr>
          <a:xfrm>
            <a:off x="4856681" y="2574583"/>
            <a:ext cx="368342" cy="3340113"/>
            <a:chOff x="1356818" y="2379275"/>
            <a:chExt cx="368342" cy="334011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00E92FD-2764-4C79-8B28-A86672D0759D}"/>
                </a:ext>
              </a:extLst>
            </p:cNvPr>
            <p:cNvSpPr/>
            <p:nvPr/>
          </p:nvSpPr>
          <p:spPr>
            <a:xfrm>
              <a:off x="1356818" y="3813724"/>
              <a:ext cx="368341" cy="1134218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vert="ea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Hidden</a:t>
              </a:r>
              <a:r>
                <a:rPr kumimoji="1" lang="zh-TW" altLang="en-US" sz="1400" kern="0" dirty="0">
                  <a:latin typeface="Cambria" charset="0"/>
                  <a:ea typeface="Cambria" charset="0"/>
                  <a:cs typeface="Cambria" charset="0"/>
                </a:rPr>
                <a:t> </a:t>
              </a: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Layer</a:t>
              </a:r>
              <a:endParaRPr kumimoji="1" lang="zh-TW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endParaRPr>
            </a:p>
          </p:txBody>
        </p:sp>
        <p:cxnSp>
          <p:nvCxnSpPr>
            <p:cNvPr id="8" name="直線箭頭接點 83">
              <a:extLst>
                <a:ext uri="{FF2B5EF4-FFF2-40B4-BE49-F238E27FC236}">
                  <a16:creationId xmlns:a16="http://schemas.microsoft.com/office/drawing/2014/main" id="{59BF3EA7-E87A-432C-916C-FDA3F610634E}"/>
                </a:ext>
              </a:extLst>
            </p:cNvPr>
            <p:cNvCxnSpPr/>
            <p:nvPr/>
          </p:nvCxnSpPr>
          <p:spPr>
            <a:xfrm flipH="1">
              <a:off x="1540988" y="3602525"/>
              <a:ext cx="1" cy="21119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" name="直線箭頭接點 96">
              <a:extLst>
                <a:ext uri="{FF2B5EF4-FFF2-40B4-BE49-F238E27FC236}">
                  <a16:creationId xmlns:a16="http://schemas.microsoft.com/office/drawing/2014/main" id="{C0F7ADB9-C779-4308-B48A-F9CD0483B8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0986" y="4947942"/>
              <a:ext cx="2" cy="77144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5F023197-F721-479E-9207-0B353C96D06F}"/>
                    </a:ext>
                  </a:extLst>
                </p:cNvPr>
                <p:cNvSpPr/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1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" charset="0"/>
                      <a:ea typeface="Cambria" charset="0"/>
                      <a:cs typeface="Cambria" charset="0"/>
                    </a:rPr>
                    <a:t> 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endParaRPr>
                </a:p>
              </p:txBody>
            </p:sp>
          </mc:Choice>
          <mc:Fallback xmlns="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5F023197-F721-479E-9207-0B353C96D0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直線箭頭接點 108">
              <a:extLst>
                <a:ext uri="{FF2B5EF4-FFF2-40B4-BE49-F238E27FC236}">
                  <a16:creationId xmlns:a16="http://schemas.microsoft.com/office/drawing/2014/main" id="{074C66E3-3F40-4AA4-8D1F-2812D6BB9948}"/>
                </a:ext>
              </a:extLst>
            </p:cNvPr>
            <p:cNvCxnSpPr/>
            <p:nvPr/>
          </p:nvCxnSpPr>
          <p:spPr>
            <a:xfrm flipH="1">
              <a:off x="1540989" y="2379275"/>
              <a:ext cx="695" cy="69159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66F6B2C-6D30-4DA9-A006-22EE2BE0F304}"/>
                  </a:ext>
                </a:extLst>
              </p:cNvPr>
              <p:cNvSpPr/>
              <p:nvPr/>
            </p:nvSpPr>
            <p:spPr>
              <a:xfrm>
                <a:off x="4910238" y="5847044"/>
                <a:ext cx="368340" cy="35982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charset="0"/>
                          <a:cs typeface="Cambria" charset="0"/>
                        </a:rPr>
                        <m:t>0.0</m:t>
                      </m:r>
                    </m:oMath>
                  </m:oMathPara>
                </a14:m>
                <a:endParaRPr kumimoji="1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66F6B2C-6D30-4DA9-A006-22EE2BE0F3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238" y="5847044"/>
                <a:ext cx="368340" cy="359821"/>
              </a:xfrm>
              <a:prstGeom prst="rect">
                <a:avLst/>
              </a:prstGeom>
              <a:blipFill>
                <a:blip r:embed="rId6"/>
                <a:stretch>
                  <a:fillRect l="-40984" r="-24590" b="-1186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AC13F213-E999-4B66-BE2D-FA0F0638EE23}"/>
                  </a:ext>
                </a:extLst>
              </p:cNvPr>
              <p:cNvSpPr/>
              <p:nvPr/>
            </p:nvSpPr>
            <p:spPr>
              <a:xfrm>
                <a:off x="5678601" y="5856569"/>
                <a:ext cx="368340" cy="35982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charset="0"/>
                          <a:cs typeface="Cambria" charset="0"/>
                        </a:rPr>
                        <m:t>0.1</m:t>
                      </m:r>
                    </m:oMath>
                  </m:oMathPara>
                </a14:m>
                <a:endParaRPr kumimoji="1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AC13F213-E999-4B66-BE2D-FA0F0638EE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601" y="5856569"/>
                <a:ext cx="368340" cy="359821"/>
              </a:xfrm>
              <a:prstGeom prst="rect">
                <a:avLst/>
              </a:prstGeom>
              <a:blipFill>
                <a:blip r:embed="rId7"/>
                <a:stretch>
                  <a:fillRect l="-43333" r="-25000" b="-1186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4298BD3B-F039-4E5C-BAB1-382AE6EFAFD6}"/>
                  </a:ext>
                </a:extLst>
              </p:cNvPr>
              <p:cNvSpPr/>
              <p:nvPr/>
            </p:nvSpPr>
            <p:spPr>
              <a:xfrm>
                <a:off x="6401255" y="5856569"/>
                <a:ext cx="368340" cy="35982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charset="0"/>
                          <a:cs typeface="Cambria" charset="0"/>
                        </a:rPr>
                        <m:t>0.0</m:t>
                      </m:r>
                    </m:oMath>
                  </m:oMathPara>
                </a14:m>
                <a:endParaRPr kumimoji="1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4298BD3B-F039-4E5C-BAB1-382AE6EFA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255" y="5856569"/>
                <a:ext cx="368340" cy="359821"/>
              </a:xfrm>
              <a:prstGeom prst="rect">
                <a:avLst/>
              </a:prstGeom>
              <a:blipFill>
                <a:blip r:embed="rId8"/>
                <a:stretch>
                  <a:fillRect l="-41667" r="-26667" b="-1186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35D1A07-9F7B-4218-A054-37CDF620CD95}"/>
                  </a:ext>
                </a:extLst>
              </p:cNvPr>
              <p:cNvSpPr/>
              <p:nvPr/>
            </p:nvSpPr>
            <p:spPr>
              <a:xfrm>
                <a:off x="7930779" y="5856569"/>
                <a:ext cx="368340" cy="35982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charset="0"/>
                          <a:cs typeface="Cambria" charset="0"/>
                        </a:rPr>
                        <m:t>?</m:t>
                      </m:r>
                    </m:oMath>
                  </m:oMathPara>
                </a14:m>
                <a:endParaRPr kumimoji="1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35D1A07-9F7B-4218-A054-37CDF620CD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779" y="5856569"/>
                <a:ext cx="368340" cy="359821"/>
              </a:xfrm>
              <a:prstGeom prst="rect">
                <a:avLst/>
              </a:prstGeom>
              <a:blipFill>
                <a:blip r:embed="rId9"/>
                <a:stretch>
                  <a:fillRect l="-5000" b="-1186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>
            <a:extLst>
              <a:ext uri="{FF2B5EF4-FFF2-40B4-BE49-F238E27FC236}">
                <a16:creationId xmlns:a16="http://schemas.microsoft.com/office/drawing/2014/main" id="{5376A560-1860-4336-9BAC-067A7A1498F0}"/>
              </a:ext>
            </a:extLst>
          </p:cNvPr>
          <p:cNvSpPr/>
          <p:nvPr/>
        </p:nvSpPr>
        <p:spPr>
          <a:xfrm>
            <a:off x="4402449" y="2093976"/>
            <a:ext cx="4603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The  lecture  is  about gang.</a:t>
            </a:r>
            <a:endParaRPr lang="zh-TW" altLang="en-US" sz="2400" dirty="0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B82367C8-D0DA-4ECF-994B-7F97CA9610BD}"/>
              </a:ext>
            </a:extLst>
          </p:cNvPr>
          <p:cNvGrpSpPr/>
          <p:nvPr/>
        </p:nvGrpSpPr>
        <p:grpSpPr>
          <a:xfrm>
            <a:off x="5644686" y="2574583"/>
            <a:ext cx="368342" cy="3340113"/>
            <a:chOff x="1356818" y="2379275"/>
            <a:chExt cx="368342" cy="3340113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1F1ED59-C280-4738-A2DD-CE19BEAF219B}"/>
                </a:ext>
              </a:extLst>
            </p:cNvPr>
            <p:cNvSpPr/>
            <p:nvPr/>
          </p:nvSpPr>
          <p:spPr>
            <a:xfrm>
              <a:off x="1356818" y="3813724"/>
              <a:ext cx="368341" cy="1134218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vert="ea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Hidden</a:t>
              </a:r>
              <a:r>
                <a:rPr kumimoji="1" lang="zh-TW" altLang="en-US" sz="1400" kern="0" dirty="0">
                  <a:latin typeface="Cambria" charset="0"/>
                  <a:ea typeface="Cambria" charset="0"/>
                  <a:cs typeface="Cambria" charset="0"/>
                </a:rPr>
                <a:t> </a:t>
              </a: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Layer</a:t>
              </a:r>
              <a:endParaRPr kumimoji="1" lang="zh-TW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endParaRPr>
            </a:p>
          </p:txBody>
        </p:sp>
        <p:cxnSp>
          <p:nvCxnSpPr>
            <p:cNvPr id="19" name="直線箭頭接點 83">
              <a:extLst>
                <a:ext uri="{FF2B5EF4-FFF2-40B4-BE49-F238E27FC236}">
                  <a16:creationId xmlns:a16="http://schemas.microsoft.com/office/drawing/2014/main" id="{DD57994D-9891-4F42-840E-87EDCAA7960F}"/>
                </a:ext>
              </a:extLst>
            </p:cNvPr>
            <p:cNvCxnSpPr/>
            <p:nvPr/>
          </p:nvCxnSpPr>
          <p:spPr>
            <a:xfrm flipH="1">
              <a:off x="1540988" y="3602525"/>
              <a:ext cx="1" cy="21119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0" name="直線箭頭接點 96">
              <a:extLst>
                <a:ext uri="{FF2B5EF4-FFF2-40B4-BE49-F238E27FC236}">
                  <a16:creationId xmlns:a16="http://schemas.microsoft.com/office/drawing/2014/main" id="{B9492FB2-479A-476C-8A37-474DF597A230}"/>
                </a:ext>
              </a:extLst>
            </p:cNvPr>
            <p:cNvCxnSpPr/>
            <p:nvPr/>
          </p:nvCxnSpPr>
          <p:spPr>
            <a:xfrm flipH="1">
              <a:off x="1540986" y="4947942"/>
              <a:ext cx="2" cy="77144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507A8939-B16C-4C16-A0B9-BDBD32544808}"/>
                    </a:ext>
                  </a:extLst>
                </p:cNvPr>
                <p:cNvSpPr/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" charset="0"/>
                      <a:ea typeface="Cambria" charset="0"/>
                      <a:cs typeface="Cambria" charset="0"/>
                    </a:rPr>
                    <a:t> 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endParaRPr>
                </a:p>
              </p:txBody>
            </p:sp>
          </mc:Choice>
          <mc:Fallback xmlns=""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507A8939-B16C-4C16-A0B9-BDBD325448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線箭頭接點 108">
              <a:extLst>
                <a:ext uri="{FF2B5EF4-FFF2-40B4-BE49-F238E27FC236}">
                  <a16:creationId xmlns:a16="http://schemas.microsoft.com/office/drawing/2014/main" id="{DCC72FF9-FE23-4EA1-BFD7-29AA7687681B}"/>
                </a:ext>
              </a:extLst>
            </p:cNvPr>
            <p:cNvCxnSpPr/>
            <p:nvPr/>
          </p:nvCxnSpPr>
          <p:spPr>
            <a:xfrm flipH="1">
              <a:off x="1540989" y="2379275"/>
              <a:ext cx="695" cy="69159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0CCD38FD-BEE1-4D78-A092-FE887B25A525}"/>
              </a:ext>
            </a:extLst>
          </p:cNvPr>
          <p:cNvGrpSpPr/>
          <p:nvPr/>
        </p:nvGrpSpPr>
        <p:grpSpPr>
          <a:xfrm>
            <a:off x="6376901" y="2577052"/>
            <a:ext cx="368342" cy="3340113"/>
            <a:chOff x="1356818" y="2379275"/>
            <a:chExt cx="368342" cy="3340113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9F6B14FF-3357-4A84-939B-E9FF409EA94E}"/>
                </a:ext>
              </a:extLst>
            </p:cNvPr>
            <p:cNvSpPr/>
            <p:nvPr/>
          </p:nvSpPr>
          <p:spPr>
            <a:xfrm>
              <a:off x="1356818" y="3813724"/>
              <a:ext cx="368341" cy="1134218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vert="ea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Hidden</a:t>
              </a:r>
              <a:r>
                <a:rPr kumimoji="1" lang="zh-TW" altLang="en-US" sz="1400" kern="0" dirty="0">
                  <a:latin typeface="Cambria" charset="0"/>
                  <a:ea typeface="Cambria" charset="0"/>
                  <a:cs typeface="Cambria" charset="0"/>
                </a:rPr>
                <a:t> </a:t>
              </a: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Layer</a:t>
              </a:r>
              <a:endParaRPr kumimoji="1" lang="zh-TW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endParaRPr>
            </a:p>
          </p:txBody>
        </p:sp>
        <p:cxnSp>
          <p:nvCxnSpPr>
            <p:cNvPr id="25" name="直線箭頭接點 83">
              <a:extLst>
                <a:ext uri="{FF2B5EF4-FFF2-40B4-BE49-F238E27FC236}">
                  <a16:creationId xmlns:a16="http://schemas.microsoft.com/office/drawing/2014/main" id="{D2BED884-7903-449B-8123-618EFF36568C}"/>
                </a:ext>
              </a:extLst>
            </p:cNvPr>
            <p:cNvCxnSpPr/>
            <p:nvPr/>
          </p:nvCxnSpPr>
          <p:spPr>
            <a:xfrm flipH="1">
              <a:off x="1540988" y="3602525"/>
              <a:ext cx="1" cy="21119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6" name="直線箭頭接點 96">
              <a:extLst>
                <a:ext uri="{FF2B5EF4-FFF2-40B4-BE49-F238E27FC236}">
                  <a16:creationId xmlns:a16="http://schemas.microsoft.com/office/drawing/2014/main" id="{A407037D-8545-4B65-94D8-ECE9BE676CB3}"/>
                </a:ext>
              </a:extLst>
            </p:cNvPr>
            <p:cNvCxnSpPr/>
            <p:nvPr/>
          </p:nvCxnSpPr>
          <p:spPr>
            <a:xfrm flipH="1">
              <a:off x="1540986" y="4947942"/>
              <a:ext cx="2" cy="77144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19957B83-9770-4177-9ACB-9EB0F6EA0D0F}"/>
                    </a:ext>
                  </a:extLst>
                </p:cNvPr>
                <p:cNvSpPr/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kumimoji="1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" charset="0"/>
                      <a:ea typeface="Cambria" charset="0"/>
                      <a:cs typeface="Cambria" charset="0"/>
                    </a:rPr>
                    <a:t> 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endParaRPr>
                </a:p>
              </p:txBody>
            </p:sp>
          </mc:Choice>
          <mc:Fallback xmlns="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19957B83-9770-4177-9ACB-9EB0F6EA0D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直線箭頭接點 108">
              <a:extLst>
                <a:ext uri="{FF2B5EF4-FFF2-40B4-BE49-F238E27FC236}">
                  <a16:creationId xmlns:a16="http://schemas.microsoft.com/office/drawing/2014/main" id="{6B4D3E5E-3B89-4301-B71C-645CE375AB71}"/>
                </a:ext>
              </a:extLst>
            </p:cNvPr>
            <p:cNvCxnSpPr/>
            <p:nvPr/>
          </p:nvCxnSpPr>
          <p:spPr>
            <a:xfrm flipH="1">
              <a:off x="1540989" y="2379275"/>
              <a:ext cx="695" cy="69159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E5161B2-BE54-4987-9426-F99119E7DE16}"/>
              </a:ext>
            </a:extLst>
          </p:cNvPr>
          <p:cNvGrpSpPr/>
          <p:nvPr/>
        </p:nvGrpSpPr>
        <p:grpSpPr>
          <a:xfrm>
            <a:off x="7136596" y="2577052"/>
            <a:ext cx="368342" cy="3340113"/>
            <a:chOff x="1356818" y="2379275"/>
            <a:chExt cx="368342" cy="3340113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8CF737B-9084-4B63-A36C-842E8C89D533}"/>
                </a:ext>
              </a:extLst>
            </p:cNvPr>
            <p:cNvSpPr/>
            <p:nvPr/>
          </p:nvSpPr>
          <p:spPr>
            <a:xfrm>
              <a:off x="1356818" y="3813724"/>
              <a:ext cx="368341" cy="1134218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vert="ea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Hidden</a:t>
              </a:r>
              <a:r>
                <a:rPr kumimoji="1" lang="zh-TW" altLang="en-US" sz="1400" kern="0" dirty="0">
                  <a:latin typeface="Cambria" charset="0"/>
                  <a:ea typeface="Cambria" charset="0"/>
                  <a:cs typeface="Cambria" charset="0"/>
                </a:rPr>
                <a:t> </a:t>
              </a: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Layer</a:t>
              </a:r>
              <a:endParaRPr kumimoji="1" lang="zh-TW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endParaRPr>
            </a:p>
          </p:txBody>
        </p:sp>
        <p:cxnSp>
          <p:nvCxnSpPr>
            <p:cNvPr id="31" name="直線箭頭接點 83">
              <a:extLst>
                <a:ext uri="{FF2B5EF4-FFF2-40B4-BE49-F238E27FC236}">
                  <a16:creationId xmlns:a16="http://schemas.microsoft.com/office/drawing/2014/main" id="{F4B33A96-F6C6-4CFE-90E9-316C2CF65A36}"/>
                </a:ext>
              </a:extLst>
            </p:cNvPr>
            <p:cNvCxnSpPr/>
            <p:nvPr/>
          </p:nvCxnSpPr>
          <p:spPr>
            <a:xfrm flipH="1">
              <a:off x="1540988" y="3602525"/>
              <a:ext cx="1" cy="21119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2" name="直線箭頭接點 96">
              <a:extLst>
                <a:ext uri="{FF2B5EF4-FFF2-40B4-BE49-F238E27FC236}">
                  <a16:creationId xmlns:a16="http://schemas.microsoft.com/office/drawing/2014/main" id="{67ADC402-5AE6-4182-B06C-9F0DD78B7E02}"/>
                </a:ext>
              </a:extLst>
            </p:cNvPr>
            <p:cNvCxnSpPr/>
            <p:nvPr/>
          </p:nvCxnSpPr>
          <p:spPr>
            <a:xfrm flipH="1">
              <a:off x="1540986" y="4947942"/>
              <a:ext cx="2" cy="77144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C4CB6D75-3345-4C74-B672-30765C1AAF80}"/>
                    </a:ext>
                  </a:extLst>
                </p:cNvPr>
                <p:cNvSpPr/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kumimoji="1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" charset="0"/>
                      <a:ea typeface="Cambria" charset="0"/>
                      <a:cs typeface="Cambria" charset="0"/>
                    </a:rPr>
                    <a:t> 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endParaRPr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C4CB6D75-3345-4C74-B672-30765C1AAF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直線箭頭接點 108">
              <a:extLst>
                <a:ext uri="{FF2B5EF4-FFF2-40B4-BE49-F238E27FC236}">
                  <a16:creationId xmlns:a16="http://schemas.microsoft.com/office/drawing/2014/main" id="{657D03E6-0CC6-480D-A42A-68D3E9114911}"/>
                </a:ext>
              </a:extLst>
            </p:cNvPr>
            <p:cNvCxnSpPr/>
            <p:nvPr/>
          </p:nvCxnSpPr>
          <p:spPr>
            <a:xfrm flipH="1">
              <a:off x="1540989" y="2379275"/>
              <a:ext cx="695" cy="69159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9E9AEFF9-AE1D-4C1E-9432-A10BC2A898A1}"/>
              </a:ext>
            </a:extLst>
          </p:cNvPr>
          <p:cNvGrpSpPr/>
          <p:nvPr/>
        </p:nvGrpSpPr>
        <p:grpSpPr>
          <a:xfrm>
            <a:off x="7925377" y="2604921"/>
            <a:ext cx="368342" cy="3340113"/>
            <a:chOff x="1356818" y="2379275"/>
            <a:chExt cx="368342" cy="3340113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A9014FB5-F049-4DBF-B911-06EF43006299}"/>
                </a:ext>
              </a:extLst>
            </p:cNvPr>
            <p:cNvSpPr/>
            <p:nvPr/>
          </p:nvSpPr>
          <p:spPr>
            <a:xfrm>
              <a:off x="1356818" y="3813724"/>
              <a:ext cx="368341" cy="1134218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vert="ea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Hidden</a:t>
              </a:r>
              <a:r>
                <a:rPr kumimoji="1" lang="zh-TW" altLang="en-US" sz="1400" kern="0" dirty="0">
                  <a:latin typeface="Cambria" charset="0"/>
                  <a:ea typeface="Cambria" charset="0"/>
                  <a:cs typeface="Cambria" charset="0"/>
                </a:rPr>
                <a:t> </a:t>
              </a: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Layer</a:t>
              </a:r>
              <a:endParaRPr kumimoji="1" lang="zh-TW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endParaRPr>
            </a:p>
          </p:txBody>
        </p:sp>
        <p:cxnSp>
          <p:nvCxnSpPr>
            <p:cNvPr id="37" name="直線箭頭接點 83">
              <a:extLst>
                <a:ext uri="{FF2B5EF4-FFF2-40B4-BE49-F238E27FC236}">
                  <a16:creationId xmlns:a16="http://schemas.microsoft.com/office/drawing/2014/main" id="{EB299CD1-A913-4413-93BE-2CB76E2B48D1}"/>
                </a:ext>
              </a:extLst>
            </p:cNvPr>
            <p:cNvCxnSpPr/>
            <p:nvPr/>
          </p:nvCxnSpPr>
          <p:spPr>
            <a:xfrm flipH="1">
              <a:off x="1540988" y="3602525"/>
              <a:ext cx="1" cy="21119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8" name="直線箭頭接點 96">
              <a:extLst>
                <a:ext uri="{FF2B5EF4-FFF2-40B4-BE49-F238E27FC236}">
                  <a16:creationId xmlns:a16="http://schemas.microsoft.com/office/drawing/2014/main" id="{7CB51B10-1F20-4726-BD63-6A923C8AD514}"/>
                </a:ext>
              </a:extLst>
            </p:cNvPr>
            <p:cNvCxnSpPr/>
            <p:nvPr/>
          </p:nvCxnSpPr>
          <p:spPr>
            <a:xfrm flipH="1">
              <a:off x="1540986" y="4947942"/>
              <a:ext cx="2" cy="77144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5BC66ED7-55F6-474C-B41E-7930002257A6}"/>
                    </a:ext>
                  </a:extLst>
                </p:cNvPr>
                <p:cNvSpPr/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  <m:t>5</m:t>
                          </m:r>
                        </m:sub>
                      </m:sSub>
                    </m:oMath>
                  </a14:m>
                  <a:r>
                    <a:rPr kumimoji="1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" charset="0"/>
                      <a:ea typeface="Cambria" charset="0"/>
                      <a:cs typeface="Cambria" charset="0"/>
                    </a:rPr>
                    <a:t> 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endParaRPr>
                </a:p>
              </p:txBody>
            </p:sp>
          </mc:Choice>
          <mc:Fallback xmlns="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5BC66ED7-55F6-474C-B41E-7930002257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直線箭頭接點 108">
              <a:extLst>
                <a:ext uri="{FF2B5EF4-FFF2-40B4-BE49-F238E27FC236}">
                  <a16:creationId xmlns:a16="http://schemas.microsoft.com/office/drawing/2014/main" id="{421AF073-439F-4A49-B06E-9FAAFAD77C80}"/>
                </a:ext>
              </a:extLst>
            </p:cNvPr>
            <p:cNvCxnSpPr/>
            <p:nvPr/>
          </p:nvCxnSpPr>
          <p:spPr>
            <a:xfrm flipH="1">
              <a:off x="1540989" y="2379275"/>
              <a:ext cx="695" cy="69159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8575CCBD-C4D0-4891-AF1A-5C99154446F5}"/>
              </a:ext>
            </a:extLst>
          </p:cNvPr>
          <p:cNvSpPr/>
          <p:nvPr/>
        </p:nvSpPr>
        <p:spPr>
          <a:xfrm>
            <a:off x="4631640" y="2715587"/>
            <a:ext cx="3949410" cy="351999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Feature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extraction</a:t>
            </a:r>
            <a:endParaRPr kumimoji="1" lang="zh-TW" alt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9ED98CF-0012-4FA1-958E-A913E6528A8D}"/>
              </a:ext>
            </a:extLst>
          </p:cNvPr>
          <p:cNvSpPr/>
          <p:nvPr/>
        </p:nvSpPr>
        <p:spPr>
          <a:xfrm>
            <a:off x="4631641" y="5326811"/>
            <a:ext cx="3949404" cy="35199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Output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cxnSp>
        <p:nvCxnSpPr>
          <p:cNvPr id="43" name="直線箭頭接點 87">
            <a:extLst>
              <a:ext uri="{FF2B5EF4-FFF2-40B4-BE49-F238E27FC236}">
                <a16:creationId xmlns:a16="http://schemas.microsoft.com/office/drawing/2014/main" id="{FC1BE81D-38BB-4147-8CE2-59BAF5D818D0}"/>
              </a:ext>
            </a:extLst>
          </p:cNvPr>
          <p:cNvCxnSpPr>
            <a:cxnSpLocks/>
          </p:cNvCxnSpPr>
          <p:nvPr/>
        </p:nvCxnSpPr>
        <p:spPr>
          <a:xfrm>
            <a:off x="6745243" y="4551792"/>
            <a:ext cx="391353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4" name="直線箭頭接點 87">
            <a:extLst>
              <a:ext uri="{FF2B5EF4-FFF2-40B4-BE49-F238E27FC236}">
                <a16:creationId xmlns:a16="http://schemas.microsoft.com/office/drawing/2014/main" id="{1DD98044-0144-4240-9195-BDDD5E517C05}"/>
              </a:ext>
            </a:extLst>
          </p:cNvPr>
          <p:cNvCxnSpPr>
            <a:cxnSpLocks/>
          </p:cNvCxnSpPr>
          <p:nvPr/>
        </p:nvCxnSpPr>
        <p:spPr>
          <a:xfrm>
            <a:off x="7534024" y="4568749"/>
            <a:ext cx="391353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直線箭頭接點 87">
            <a:extLst>
              <a:ext uri="{FF2B5EF4-FFF2-40B4-BE49-F238E27FC236}">
                <a16:creationId xmlns:a16="http://schemas.microsoft.com/office/drawing/2014/main" id="{21871529-D95A-453F-ABE8-C284C57C1587}"/>
              </a:ext>
            </a:extLst>
          </p:cNvPr>
          <p:cNvCxnSpPr>
            <a:cxnSpLocks/>
          </p:cNvCxnSpPr>
          <p:nvPr/>
        </p:nvCxnSpPr>
        <p:spPr>
          <a:xfrm>
            <a:off x="6013028" y="4548045"/>
            <a:ext cx="391353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2067B559-B86E-49D9-9FB4-C2C1A7E5135B}"/>
                  </a:ext>
                </a:extLst>
              </p:cNvPr>
              <p:cNvSpPr/>
              <p:nvPr/>
            </p:nvSpPr>
            <p:spPr>
              <a:xfrm>
                <a:off x="7137974" y="5856569"/>
                <a:ext cx="368340" cy="35982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charset="0"/>
                          <a:cs typeface="Cambria" charset="0"/>
                        </a:rPr>
                        <m:t>0.0</m:t>
                      </m:r>
                    </m:oMath>
                  </m:oMathPara>
                </a14:m>
                <a:endParaRPr kumimoji="1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2067B559-B86E-49D9-9FB4-C2C1A7E51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974" y="5856569"/>
                <a:ext cx="368340" cy="359821"/>
              </a:xfrm>
              <a:prstGeom prst="rect">
                <a:avLst/>
              </a:prstGeom>
              <a:blipFill>
                <a:blip r:embed="rId14"/>
                <a:stretch>
                  <a:fillRect l="-43333" r="-25000" b="-1186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字方塊 46">
            <a:extLst>
              <a:ext uri="{FF2B5EF4-FFF2-40B4-BE49-F238E27FC236}">
                <a16:creationId xmlns:a16="http://schemas.microsoft.com/office/drawing/2014/main" id="{15F82BDB-19D5-4711-A377-911A82482DF0}"/>
              </a:ext>
            </a:extLst>
          </p:cNvPr>
          <p:cNvSpPr txBox="1"/>
          <p:nvPr/>
        </p:nvSpPr>
        <p:spPr>
          <a:xfrm>
            <a:off x="485683" y="4152469"/>
            <a:ext cx="3861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Study the impact of speech recognition errors</a:t>
            </a:r>
            <a:endParaRPr lang="zh-TW" altLang="en-US" sz="2400" dirty="0"/>
          </a:p>
        </p:txBody>
      </p:sp>
      <p:sp>
        <p:nvSpPr>
          <p:cNvPr id="53" name="語音泡泡: 圓角矩形 52">
            <a:extLst>
              <a:ext uri="{FF2B5EF4-FFF2-40B4-BE49-F238E27FC236}">
                <a16:creationId xmlns:a16="http://schemas.microsoft.com/office/drawing/2014/main" id="{552CBCF2-FF6F-451B-A203-0D5A6741059B}"/>
              </a:ext>
            </a:extLst>
          </p:cNvPr>
          <p:cNvSpPr/>
          <p:nvPr/>
        </p:nvSpPr>
        <p:spPr>
          <a:xfrm>
            <a:off x="320379" y="2715587"/>
            <a:ext cx="2752883" cy="959893"/>
          </a:xfrm>
          <a:prstGeom prst="wedgeRoundRectCallout">
            <a:avLst>
              <a:gd name="adj1" fmla="val -74671"/>
              <a:gd name="adj2" fmla="val 844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The  lecture  is  about GAN</a:t>
            </a:r>
            <a:endParaRPr lang="zh-TW" altLang="en-US" sz="2400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C4C25087-3168-492D-B87A-4810587485B3}"/>
              </a:ext>
            </a:extLst>
          </p:cNvPr>
          <p:cNvSpPr/>
          <p:nvPr/>
        </p:nvSpPr>
        <p:spPr>
          <a:xfrm>
            <a:off x="3548428" y="2014438"/>
            <a:ext cx="827314" cy="641435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ASR</a:t>
            </a:r>
            <a:endParaRPr lang="zh-TW" altLang="en-US" sz="2400" dirty="0"/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4D7C1F5D-9D51-4FE6-B206-E487FE73B989}"/>
              </a:ext>
            </a:extLst>
          </p:cNvPr>
          <p:cNvCxnSpPr>
            <a:cxnSpLocks/>
          </p:cNvCxnSpPr>
          <p:nvPr/>
        </p:nvCxnSpPr>
        <p:spPr>
          <a:xfrm>
            <a:off x="3159150" y="2331772"/>
            <a:ext cx="34940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37BB6826-2FA3-4F88-9A52-F637AF828BDF}"/>
              </a:ext>
            </a:extLst>
          </p:cNvPr>
          <p:cNvCxnSpPr>
            <a:cxnSpLocks/>
          </p:cNvCxnSpPr>
          <p:nvPr/>
        </p:nvCxnSpPr>
        <p:spPr>
          <a:xfrm flipV="1">
            <a:off x="4355235" y="2330481"/>
            <a:ext cx="416736" cy="80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CB46C8C0-A1FE-4D1C-84D5-691A9ABB7072}"/>
              </a:ext>
            </a:extLst>
          </p:cNvPr>
          <p:cNvSpPr txBox="1"/>
          <p:nvPr/>
        </p:nvSpPr>
        <p:spPr>
          <a:xfrm>
            <a:off x="500851" y="5044956"/>
            <a:ext cx="3410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/>
              <a:t>Lack of spoken data for key term extraction</a:t>
            </a: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05AE8160-F105-46B3-92CA-68EED7861F2B}"/>
              </a:ext>
            </a:extLst>
          </p:cNvPr>
          <p:cNvSpPr txBox="1"/>
          <p:nvPr/>
        </p:nvSpPr>
        <p:spPr>
          <a:xfrm>
            <a:off x="517705" y="5945034"/>
            <a:ext cx="341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/>
              <a:t>Simulate ASR errors</a:t>
            </a:r>
          </a:p>
        </p:txBody>
      </p:sp>
    </p:spTree>
    <p:extLst>
      <p:ext uri="{BB962C8B-B14F-4D97-AF65-F5344CB8AC3E}">
        <p14:creationId xmlns:p14="http://schemas.microsoft.com/office/powerpoint/2010/main" val="107615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7" grpId="0"/>
      <p:bldP spid="53" grpId="0" animBg="1"/>
      <p:bldP spid="54" grpId="0" animBg="1"/>
      <p:bldP spid="55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8458200" cy="1609344"/>
          </a:xfrm>
        </p:spPr>
        <p:txBody>
          <a:bodyPr>
            <a:normAutofit/>
          </a:bodyPr>
          <a:lstStyle/>
          <a:p>
            <a:r>
              <a:rPr kumimoji="1" lang="en-US" altLang="zh-TW" sz="4000" dirty="0"/>
              <a:t>Speech</a:t>
            </a:r>
            <a:r>
              <a:rPr kumimoji="1" lang="zh-TW" altLang="en-US" sz="4000" dirty="0"/>
              <a:t> </a:t>
            </a:r>
            <a:r>
              <a:rPr kumimoji="1" lang="en-US" altLang="zh-TW" sz="4000" dirty="0"/>
              <a:t>Recognition</a:t>
            </a:r>
            <a:r>
              <a:rPr kumimoji="1" lang="zh-TW" altLang="en-US" sz="4000" dirty="0"/>
              <a:t> </a:t>
            </a:r>
            <a:r>
              <a:rPr kumimoji="1" lang="en-US" altLang="zh-TW" sz="4000" dirty="0"/>
              <a:t>Error</a:t>
            </a:r>
            <a:r>
              <a:rPr kumimoji="1" lang="zh-TW" altLang="en-US" sz="4000" dirty="0"/>
              <a:t> </a:t>
            </a:r>
            <a:r>
              <a:rPr kumimoji="1" lang="en-US" altLang="zh-TW" sz="4000" dirty="0"/>
              <a:t>Simulation</a:t>
            </a:r>
            <a:endParaRPr kumimoji="1" lang="zh-TW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91884" y="2194560"/>
                <a:ext cx="4153989" cy="457200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Simulator trained on </a:t>
                </a:r>
                <a:r>
                  <a:rPr lang="en-US" altLang="zh-TW" dirty="0" err="1"/>
                  <a:t>Librispeech</a:t>
                </a:r>
                <a:endParaRPr lang="en-US" altLang="zh-TW" dirty="0"/>
              </a:p>
              <a:p>
                <a:r>
                  <a:rPr kumimoji="1" lang="en-US" altLang="zh-TW" dirty="0"/>
                  <a:t>Original words: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charset="0"/>
                      </a:rPr>
                      <m:t>𝑋</m:t>
                    </m:r>
                    <m:r>
                      <a:rPr kumimoji="1" lang="en-US" altLang="zh-TW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TW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TW" b="0" i="1" smtClean="0">
                            <a:latin typeface="Cambria Math" charset="0"/>
                          </a:rPr>
                          <m:t>, …, </m:t>
                        </m:r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TW" dirty="0"/>
                  <a:t> </a:t>
                </a:r>
              </a:p>
              <a:p>
                <a:r>
                  <a:rPr kumimoji="1" lang="en-US" altLang="zh-TW" dirty="0"/>
                  <a:t>Transcriptions: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i="1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kumimoji="1" lang="en-US" altLang="zh-TW" i="1">
                        <a:latin typeface="Cambria Math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TW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zh-TW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1" lang="en-US" altLang="zh-TW" i="1">
                            <a:latin typeface="Cambria Math" charset="0"/>
                          </a:rPr>
                          <m:t>, </m:t>
                        </m:r>
                        <m:sSubSup>
                          <m:sSubSup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TW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kumimoji="1" lang="en-US" altLang="zh-TW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1" lang="en-US" altLang="zh-TW" i="1">
                            <a:latin typeface="Cambria Math" charset="0"/>
                          </a:rPr>
                          <m:t>, …, </m:t>
                        </m:r>
                        <m:sSubSup>
                          <m:sSubSup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TW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charset="0"/>
                              </a:rPr>
                              <m:t>𝑁</m:t>
                            </m:r>
                          </m:sub>
                          <m:sup>
                            <m:r>
                              <a:rPr kumimoji="1" lang="en-US" altLang="zh-TW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kumimoji="1" lang="en-US" altLang="zh-TW" dirty="0"/>
              </a:p>
              <a:p>
                <a:r>
                  <a:rPr kumimoji="1" lang="en-US" altLang="zh-TW" dirty="0"/>
                  <a:t>Build a confusion matrix by</a:t>
                </a:r>
                <a:br>
                  <a:rPr kumimoji="1" lang="en-US" altLang="zh-TW" dirty="0"/>
                </a:br>
                <a14:m>
                  <m:oMath xmlns:m="http://schemas.openxmlformats.org/officeDocument/2006/math">
                    <m:r>
                      <a:rPr kumimoji="1" lang="en-US" altLang="zh-TW" sz="1800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1800" b="0" i="1" smtClean="0">
                            <a:latin typeface="Cambria Math" charset="0"/>
                          </a:rPr>
                          <m:t>𝑎</m:t>
                        </m:r>
                      </m:e>
                      <m:e>
                        <m:r>
                          <a:rPr kumimoji="1" lang="en-US" altLang="zh-TW" sz="1800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kumimoji="1" lang="en-US" altLang="zh-TW" sz="18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TW" sz="1800" b="0" i="1" smtClean="0">
                            <a:latin typeface="Cambria Math" charset="0"/>
                          </a:rPr>
                          <m:t>𝑐𝑜𝑢𝑛𝑡</m:t>
                        </m:r>
                        <m:d>
                          <m:dPr>
                            <m:ctrlP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TW" sz="18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1" lang="en-US" altLang="zh-TW" sz="1800" b="0" i="1" smtClean="0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kumimoji="1" lang="en-US" altLang="zh-TW" sz="1800" b="0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kumimoji="1" lang="en-US" altLang="zh-TW" sz="1800" b="0" i="1" smtClean="0">
                                <a:latin typeface="Cambria Math" charset="0"/>
                              </a:rPr>
                              <m:t>𝑎</m:t>
                            </m:r>
                            <m:r>
                              <a:rPr kumimoji="1" lang="en-US" altLang="zh-TW" sz="1800" b="0" i="1" smtClean="0">
                                <a:latin typeface="Cambria Math" charset="0"/>
                              </a:rPr>
                              <m:t>;</m:t>
                            </m:r>
                            <m:r>
                              <a:rPr kumimoji="1" lang="en-US" altLang="zh-TW" sz="1800" b="0" i="1" smtClean="0">
                                <a:latin typeface="Cambria Math" charset="0"/>
                              </a:rPr>
                              <m:t>𝑥</m:t>
                            </m:r>
                            <m:r>
                              <a:rPr kumimoji="1" lang="en-US" altLang="zh-TW" sz="1800" b="0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kumimoji="1" lang="en-US" altLang="zh-TW" sz="1800" b="0" i="1" smtClean="0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TW" sz="1800" b="0" i="0" smtClean="0">
                                <a:latin typeface="Cambria Math" charset="0"/>
                              </a:rPr>
                              <m:t>Σ</m:t>
                            </m:r>
                          </m:e>
                          <m:sub>
                            <m:r>
                              <a:rPr kumimoji="1" lang="en-US" altLang="zh-TW" sz="1800" b="0" i="1" smtClean="0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  <m:r>
                          <a:rPr kumimoji="1" lang="en-US" altLang="zh-TW" sz="1800" b="0" i="1" smtClean="0">
                            <a:latin typeface="Cambria Math" charset="0"/>
                          </a:rPr>
                          <m:t>𝑐𝑜𝑢𝑛𝑡</m:t>
                        </m:r>
                        <m:d>
                          <m:dPr>
                            <m:ctrlP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TW" sz="18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1" lang="en-US" altLang="zh-TW" sz="1800" b="0" i="1" smtClean="0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kumimoji="1" lang="en-US" altLang="zh-TW" sz="1800" b="0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kumimoji="1" lang="en-US" altLang="zh-TW" sz="1800" b="0" i="1" smtClean="0">
                                <a:latin typeface="Cambria Math" charset="0"/>
                              </a:rPr>
                              <m:t>𝑚</m:t>
                            </m:r>
                            <m:r>
                              <a:rPr kumimoji="1" lang="en-US" altLang="zh-TW" sz="1800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kumimoji="1" lang="en-US" altLang="zh-TW" sz="1800" b="0" i="1" smtClean="0">
                                <a:latin typeface="Cambria Math" charset="0"/>
                              </a:rPr>
                              <m:t>𝑥</m:t>
                            </m:r>
                            <m:r>
                              <a:rPr kumimoji="1" lang="en-US" altLang="zh-TW" sz="1800" b="0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kumimoji="1" lang="en-US" altLang="zh-TW" sz="1800" b="0" i="1" smtClean="0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</m:den>
                    </m:f>
                  </m:oMath>
                </a14:m>
                <a:endParaRPr kumimoji="1" lang="en-US" altLang="zh-TW" sz="2400" dirty="0"/>
              </a:p>
              <a:p>
                <a:r>
                  <a:rPr lang="en-US" altLang="zh-TW" dirty="0"/>
                  <a:t>The words in the same group have higher probabilities to be recognized to each other</a:t>
                </a:r>
              </a:p>
              <a:p>
                <a:r>
                  <a:rPr lang="en-US" altLang="zh-TW" dirty="0"/>
                  <a:t>The confusion matrix jointly reflects the functions of acoustic and language models </a:t>
                </a:r>
              </a:p>
              <a:p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91884" y="2194560"/>
                <a:ext cx="4153989" cy="4572000"/>
              </a:xfrm>
              <a:blipFill>
                <a:blip r:embed="rId3"/>
                <a:stretch>
                  <a:fillRect l="-587" t="-1333" r="-8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17</a:t>
            </a:fld>
            <a:endParaRPr kumimoji="1" lang="zh-TW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24" y="2065825"/>
            <a:ext cx="5327122" cy="399534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583679" y="3610442"/>
            <a:ext cx="1800000" cy="180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5199017" y="2246812"/>
            <a:ext cx="1386000" cy="1386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454433" y="2277203"/>
            <a:ext cx="720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TW" dirty="0">
                <a:latin typeface="Cambria Math" charset="0"/>
                <a:ea typeface="Cambria Math" charset="0"/>
                <a:cs typeface="Cambria Math" charset="0"/>
              </a:rPr>
              <a:t>Hair</a:t>
            </a:r>
            <a:endParaRPr kumimoji="1" lang="zh-TW" alt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454433" y="2735390"/>
            <a:ext cx="720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TW">
                <a:latin typeface="Cambria Math" charset="0"/>
                <a:ea typeface="Cambria Math" charset="0"/>
                <a:cs typeface="Cambria Math" charset="0"/>
              </a:rPr>
              <a:t>Her</a:t>
            </a:r>
            <a:endParaRPr kumimoji="1" lang="zh-TW" alt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454433" y="3193577"/>
            <a:ext cx="720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TW">
                <a:latin typeface="Cambria Math" charset="0"/>
                <a:ea typeface="Cambria Math" charset="0"/>
                <a:cs typeface="Cambria Math" charset="0"/>
              </a:rPr>
              <a:t>Your</a:t>
            </a:r>
            <a:endParaRPr kumimoji="1" lang="zh-TW" alt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454433" y="3651764"/>
            <a:ext cx="720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TW" dirty="0">
                <a:latin typeface="Cambria Math" charset="0"/>
                <a:ea typeface="Cambria Math" charset="0"/>
                <a:cs typeface="Cambria Math" charset="0"/>
              </a:rPr>
              <a:t>Want</a:t>
            </a:r>
            <a:endParaRPr kumimoji="1" lang="zh-TW" alt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454433" y="4109951"/>
            <a:ext cx="720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TW">
                <a:latin typeface="Cambria Math" charset="0"/>
                <a:ea typeface="Cambria Math" charset="0"/>
                <a:cs typeface="Cambria Math" charset="0"/>
              </a:rPr>
              <a:t>Once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454433" y="4568138"/>
            <a:ext cx="720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TW">
                <a:latin typeface="Cambria Math" charset="0"/>
                <a:ea typeface="Cambria Math" charset="0"/>
                <a:cs typeface="Cambria Math" charset="0"/>
              </a:rPr>
              <a:t>One</a:t>
            </a:r>
            <a:endParaRPr kumimoji="1" lang="zh-TW" alt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454433" y="5026324"/>
            <a:ext cx="720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TW">
                <a:latin typeface="Cambria Math" charset="0"/>
                <a:ea typeface="Cambria Math" charset="0"/>
                <a:cs typeface="Cambria Math" charset="0"/>
              </a:rPr>
              <a:t>Won</a:t>
            </a:r>
            <a:endParaRPr kumimoji="1" lang="zh-TW" alt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006260" y="1780161"/>
            <a:ext cx="166052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TW">
                <a:latin typeface="Cambria Math" charset="0"/>
                <a:ea typeface="Cambria Math" charset="0"/>
                <a:cs typeface="Cambria Math" charset="0"/>
              </a:rPr>
              <a:t>Original words</a:t>
            </a:r>
            <a:endParaRPr kumimoji="1" lang="zh-TW" alt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578331" y="5463203"/>
            <a:ext cx="62737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>
                <a:latin typeface="Cambria Math" charset="0"/>
                <a:ea typeface="Cambria Math" charset="0"/>
                <a:cs typeface="Cambria Math" charset="0"/>
              </a:rPr>
              <a:t>Her</a:t>
            </a:r>
            <a:endParaRPr kumimoji="1" lang="zh-TW" alt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950623" y="5832535"/>
            <a:ext cx="166052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>
                <a:latin typeface="Cambria Math" charset="0"/>
                <a:ea typeface="Cambria Math" charset="0"/>
                <a:cs typeface="Cambria Math" charset="0"/>
              </a:rPr>
              <a:t>Transcriptions</a:t>
            </a:r>
            <a:endParaRPr kumimoji="1" lang="zh-TW" alt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7" name="直線箭頭接點 6"/>
          <p:cNvCxnSpPr/>
          <p:nvPr/>
        </p:nvCxnSpPr>
        <p:spPr>
          <a:xfrm flipH="1">
            <a:off x="5174433" y="3378243"/>
            <a:ext cx="49235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箭頭接點 22"/>
          <p:cNvCxnSpPr/>
          <p:nvPr/>
        </p:nvCxnSpPr>
        <p:spPr>
          <a:xfrm flipH="1">
            <a:off x="5174433" y="2461869"/>
            <a:ext cx="492351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5666784" y="2246812"/>
            <a:ext cx="432000" cy="3186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6351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0" grpId="1" animBg="1"/>
      <p:bldP spid="9" grpId="0" animBg="1"/>
      <p:bldP spid="9" grpId="1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20" grpId="0" animBg="1"/>
      <p:bldP spid="22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0A6F14-5B0C-40CB-B73D-6D00653117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Experiments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32A1364-6163-4DE0-84E3-80BA97AC67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21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0A6F14-5B0C-40CB-B73D-6D00653117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Task Introduction:</a:t>
            </a:r>
            <a:br>
              <a:rPr lang="en-US" altLang="zh-TW" dirty="0"/>
            </a:br>
            <a:r>
              <a:rPr lang="en-US" altLang="zh-TW" dirty="0"/>
              <a:t>Key Term Extraction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32A1364-6163-4DE0-84E3-80BA97AC67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5431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2AF290-8FDA-48F6-BD97-D613DDC25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Data sets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1B97FA-673B-42FE-B876-3006C228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Parsed from </a:t>
            </a:r>
            <a:r>
              <a:rPr lang="en-US" altLang="zh-TW" dirty="0" err="1"/>
              <a:t>StackExchange</a:t>
            </a:r>
            <a:r>
              <a:rPr lang="en-US" altLang="zh-TW" dirty="0"/>
              <a:t>, a website for Q&amp;A community</a:t>
            </a:r>
          </a:p>
          <a:p>
            <a:r>
              <a:rPr lang="en-US" altLang="zh-TW" dirty="0"/>
              <a:t>Users post their questions and answers with some key terms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F6D2125-2121-47C1-8897-29C797543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19</a:t>
            </a:fld>
            <a:endParaRPr kumimoji="1"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26358EA-C809-446E-BC07-55B7E5DDB8AA}"/>
              </a:ext>
            </a:extLst>
          </p:cNvPr>
          <p:cNvSpPr/>
          <p:nvPr/>
        </p:nvSpPr>
        <p:spPr>
          <a:xfrm>
            <a:off x="4391406" y="8244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Kaggle Competition: </a:t>
            </a:r>
            <a:r>
              <a:rPr lang="zh-TW" altLang="en-US" dirty="0"/>
              <a:t>https://www.kaggle.com/c/transfer-learning-on-stack-exchange-tags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B67BEAB-0DE8-45F0-BD2F-ACA895867049}"/>
              </a:ext>
            </a:extLst>
          </p:cNvPr>
          <p:cNvSpPr txBox="1"/>
          <p:nvPr/>
        </p:nvSpPr>
        <p:spPr>
          <a:xfrm>
            <a:off x="953173" y="3655956"/>
            <a:ext cx="3669788" cy="1628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  <a:effectLst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altLang="zh-TW" b="1" dirty="0"/>
              <a:t>How can I get chewy chocolate chip cookies?</a:t>
            </a:r>
            <a:endParaRPr lang="en-US" altLang="zh-TW" sz="1350" dirty="0"/>
          </a:p>
          <a:p>
            <a:pPr>
              <a:spcAft>
                <a:spcPts val="450"/>
              </a:spcAft>
            </a:pPr>
            <a:r>
              <a:rPr lang="en-US" altLang="zh-TW" sz="1350" dirty="0"/>
              <a:t>My chocolate chips cookies are always too crisp. How can I get chewy cookies, like those of Starbucks?</a:t>
            </a:r>
          </a:p>
          <a:p>
            <a:pPr>
              <a:spcAft>
                <a:spcPts val="450"/>
              </a:spcAft>
            </a:pPr>
            <a:r>
              <a:rPr lang="en-US" altLang="zh-TW" sz="1500" i="1" dirty="0">
                <a:effectLst>
                  <a:glow rad="203200">
                    <a:srgbClr val="FFFF00">
                      <a:alpha val="40000"/>
                    </a:srgbClr>
                  </a:glow>
                </a:effectLst>
              </a:rPr>
              <a:t>Key terms: baking, cookies, texture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E1322B0-2FE7-4570-8FCD-22D7947AAE15}"/>
              </a:ext>
            </a:extLst>
          </p:cNvPr>
          <p:cNvSpPr txBox="1"/>
          <p:nvPr/>
        </p:nvSpPr>
        <p:spPr>
          <a:xfrm>
            <a:off x="4788412" y="3655956"/>
            <a:ext cx="3669788" cy="19159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  <a:effectLst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b="1" dirty="0"/>
              <a:t>What is the difference between white and brown eggs?</a:t>
            </a:r>
          </a:p>
          <a:p>
            <a:r>
              <a:rPr lang="en-US" altLang="zh-TW" sz="1350" dirty="0"/>
              <a:t>I always use brown extra large eggs, but I can't honestly say why I do this other than habit at this point. Are there any distinct advantages or disadvantages like flavor, shelf life, </a:t>
            </a:r>
            <a:r>
              <a:rPr lang="en-US" altLang="zh-TW" sz="1350" dirty="0" err="1"/>
              <a:t>etc</a:t>
            </a:r>
            <a:r>
              <a:rPr lang="en-US" altLang="zh-TW" sz="1350" dirty="0"/>
              <a:t>?</a:t>
            </a:r>
          </a:p>
          <a:p>
            <a:pPr>
              <a:spcAft>
                <a:spcPts val="450"/>
              </a:spcAft>
            </a:pPr>
            <a:r>
              <a:rPr lang="en-US" altLang="zh-TW" sz="1500" i="1" dirty="0">
                <a:effectLst>
                  <a:glow rad="203200">
                    <a:srgbClr val="FFFF00">
                      <a:alpha val="40000"/>
                    </a:srgbClr>
                  </a:glow>
                </a:effectLst>
              </a:rPr>
              <a:t>Key terms: eggs</a:t>
            </a:r>
          </a:p>
        </p:txBody>
      </p:sp>
    </p:spTree>
    <p:extLst>
      <p:ext uri="{BB962C8B-B14F-4D97-AF65-F5344CB8AC3E}">
        <p14:creationId xmlns:p14="http://schemas.microsoft.com/office/powerpoint/2010/main" val="3335033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Data sets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2121408"/>
            <a:ext cx="8011450" cy="4151377"/>
          </a:xfrm>
        </p:spPr>
        <p:txBody>
          <a:bodyPr>
            <a:normAutofit/>
          </a:bodyPr>
          <a:lstStyle/>
          <a:p>
            <a:r>
              <a:rPr lang="en-US" altLang="zh-TW" dirty="0"/>
              <a:t>Parsed from </a:t>
            </a:r>
            <a:r>
              <a:rPr lang="en-US" altLang="zh-TW" dirty="0" err="1"/>
              <a:t>StackExchange</a:t>
            </a:r>
            <a:r>
              <a:rPr lang="en-US" altLang="zh-TW" dirty="0"/>
              <a:t>, a website for Q&amp;A community</a:t>
            </a:r>
          </a:p>
          <a:p>
            <a:r>
              <a:rPr lang="en-US" altLang="zh-TW" dirty="0"/>
              <a:t>Users post their questions and answers with some key terms</a:t>
            </a:r>
          </a:p>
          <a:p>
            <a:r>
              <a:rPr kumimoji="1" lang="en-US" altLang="zh-TW" dirty="0"/>
              <a:t>Contain 6 domains (Each domain divided into training and testing set)</a:t>
            </a:r>
          </a:p>
          <a:p>
            <a:r>
              <a:rPr lang="en-US" altLang="zh-TW" dirty="0"/>
              <a:t>Evaluate the ability of the proposed approach to extract the key terms in an unseen domain not existing in the training set </a:t>
            </a:r>
          </a:p>
          <a:p>
            <a:pPr lvl="1"/>
            <a:r>
              <a:rPr lang="en-US" altLang="zh-TW" sz="2000" dirty="0">
                <a:solidFill>
                  <a:srgbClr val="FF0000"/>
                </a:solidFill>
              </a:rPr>
              <a:t>choose one domain for testing, the others to be training</a:t>
            </a:r>
          </a:p>
          <a:p>
            <a:pPr lvl="1"/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20</a:t>
            </a:fld>
            <a:endParaRPr kumimoji="1"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882662"/>
              </p:ext>
            </p:extLst>
          </p:nvPr>
        </p:nvGraphicFramePr>
        <p:xfrm>
          <a:off x="461115" y="4550170"/>
          <a:ext cx="8236135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6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5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65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65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Domain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biology </a:t>
                      </a:r>
                      <a:endParaRPr lang="en-US" altLang="zh-TW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cooking </a:t>
                      </a:r>
                      <a:endParaRPr lang="en-US" altLang="zh-TW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travel </a:t>
                      </a:r>
                      <a:endParaRPr lang="en-US" altLang="zh-TW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robotics </a:t>
                      </a:r>
                      <a:endParaRPr lang="en-US" altLang="zh-TW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crypto </a:t>
                      </a:r>
                      <a:endParaRPr lang="en-US" altLang="zh-TW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DIY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# of documents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13196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15404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19279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2771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10432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25918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Vocabulary size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38257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24313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32072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17160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26792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32106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# of key terms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678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736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1645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231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392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734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>
            <a:spLocks noChangeAspect="1"/>
          </p:cNvSpPr>
          <p:nvPr/>
        </p:nvSpPr>
        <p:spPr>
          <a:xfrm>
            <a:off x="2253993" y="4522738"/>
            <a:ext cx="1071155" cy="15107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3402420" y="4522738"/>
            <a:ext cx="5265951" cy="1510792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5548EDE-5D44-477E-BB3E-40F710D827C9}"/>
              </a:ext>
            </a:extLst>
          </p:cNvPr>
          <p:cNvSpPr/>
          <p:nvPr/>
        </p:nvSpPr>
        <p:spPr>
          <a:xfrm>
            <a:off x="4391406" y="8244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Kaggle Competition: </a:t>
            </a:r>
            <a:r>
              <a:rPr lang="zh-TW" altLang="en-US" dirty="0"/>
              <a:t>https://www.kaggle.com/c/transfer-learning-on-stack-exchange-tags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E75FF24-E296-4B3F-B34E-4D444C6B3147}"/>
              </a:ext>
            </a:extLst>
          </p:cNvPr>
          <p:cNvSpPr txBox="1"/>
          <p:nvPr/>
        </p:nvSpPr>
        <p:spPr>
          <a:xfrm>
            <a:off x="2242820" y="6069384"/>
            <a:ext cx="107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test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5D9CBC1-6E75-4EA7-9CA7-C70FD8D982EB}"/>
              </a:ext>
            </a:extLst>
          </p:cNvPr>
          <p:cNvSpPr txBox="1"/>
          <p:nvPr/>
        </p:nvSpPr>
        <p:spPr>
          <a:xfrm>
            <a:off x="5499817" y="6069384"/>
            <a:ext cx="107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train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8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12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Data sets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2121408"/>
            <a:ext cx="8011450" cy="4151377"/>
          </a:xfrm>
        </p:spPr>
        <p:txBody>
          <a:bodyPr>
            <a:normAutofit/>
          </a:bodyPr>
          <a:lstStyle/>
          <a:p>
            <a:r>
              <a:rPr lang="en-US" altLang="zh-TW" dirty="0"/>
              <a:t>Parsed from </a:t>
            </a:r>
            <a:r>
              <a:rPr lang="en-US" altLang="zh-TW" dirty="0" err="1"/>
              <a:t>StackExchange</a:t>
            </a:r>
            <a:r>
              <a:rPr lang="en-US" altLang="zh-TW" dirty="0"/>
              <a:t>, a website for Q&amp;A community</a:t>
            </a:r>
          </a:p>
          <a:p>
            <a:r>
              <a:rPr lang="en-US" altLang="zh-TW" dirty="0"/>
              <a:t>Users post their questions and answers with some key terms</a:t>
            </a:r>
          </a:p>
          <a:p>
            <a:r>
              <a:rPr kumimoji="1" lang="en-US" altLang="zh-TW" dirty="0"/>
              <a:t>Contain 6 domains (Each domain divided into training and testing set)</a:t>
            </a:r>
          </a:p>
          <a:p>
            <a:r>
              <a:rPr lang="en-US" altLang="zh-TW" dirty="0"/>
              <a:t>Evaluate the ability of the proposed approach to extract the key terms in an unseen domain not existing in the training set </a:t>
            </a:r>
          </a:p>
          <a:p>
            <a:pPr lvl="1"/>
            <a:r>
              <a:rPr lang="en-US" altLang="zh-TW" sz="2000" dirty="0">
                <a:solidFill>
                  <a:srgbClr val="FF0000"/>
                </a:solidFill>
              </a:rPr>
              <a:t>choose one domain for testing, the others to be training</a:t>
            </a:r>
          </a:p>
          <a:p>
            <a:pPr lvl="1"/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21</a:t>
            </a:fld>
            <a:endParaRPr kumimoji="1"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461115" y="4550170"/>
          <a:ext cx="8236135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6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5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65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65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Domain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biology </a:t>
                      </a:r>
                      <a:endParaRPr lang="en-US" altLang="zh-TW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cooking </a:t>
                      </a:r>
                      <a:endParaRPr lang="en-US" altLang="zh-TW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travel </a:t>
                      </a:r>
                      <a:endParaRPr lang="en-US" altLang="zh-TW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robotics </a:t>
                      </a:r>
                      <a:endParaRPr lang="en-US" altLang="zh-TW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crypto </a:t>
                      </a:r>
                      <a:endParaRPr lang="en-US" altLang="zh-TW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DIY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# of documents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13196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15404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19279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2771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10432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25918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Vocabulary size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38257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24313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32072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17160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26792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32106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# of key terms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678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736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1645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231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392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734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>
            <a:spLocks noChangeAspect="1"/>
          </p:cNvSpPr>
          <p:nvPr/>
        </p:nvSpPr>
        <p:spPr>
          <a:xfrm>
            <a:off x="3344380" y="4522738"/>
            <a:ext cx="1071155" cy="15107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4499429" y="4522738"/>
            <a:ext cx="4096371" cy="1510792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5548EDE-5D44-477E-BB3E-40F710D827C9}"/>
              </a:ext>
            </a:extLst>
          </p:cNvPr>
          <p:cNvSpPr/>
          <p:nvPr/>
        </p:nvSpPr>
        <p:spPr>
          <a:xfrm>
            <a:off x="4391406" y="8244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Kaggle Competition: </a:t>
            </a:r>
            <a:r>
              <a:rPr lang="zh-TW" altLang="en-US" dirty="0"/>
              <a:t>https://www.kaggle.com/c/transfer-learning-on-stack-exchange-tags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E75FF24-E296-4B3F-B34E-4D444C6B3147}"/>
              </a:ext>
            </a:extLst>
          </p:cNvPr>
          <p:cNvSpPr txBox="1"/>
          <p:nvPr/>
        </p:nvSpPr>
        <p:spPr>
          <a:xfrm>
            <a:off x="3402420" y="6041952"/>
            <a:ext cx="107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test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5D9CBC1-6E75-4EA7-9CA7-C70FD8D982EB}"/>
              </a:ext>
            </a:extLst>
          </p:cNvPr>
          <p:cNvSpPr txBox="1"/>
          <p:nvPr/>
        </p:nvSpPr>
        <p:spPr>
          <a:xfrm>
            <a:off x="5499817" y="6069384"/>
            <a:ext cx="107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train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4FE79BE-35A6-46D8-B1A4-DA712AE16D84}"/>
              </a:ext>
            </a:extLst>
          </p:cNvPr>
          <p:cNvSpPr>
            <a:spLocks noChangeAspect="1"/>
          </p:cNvSpPr>
          <p:nvPr/>
        </p:nvSpPr>
        <p:spPr>
          <a:xfrm>
            <a:off x="2257078" y="4531160"/>
            <a:ext cx="1029262" cy="1510792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12029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0A3F41-7C9E-4927-8F24-DFAE378C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Feature extraction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16C1E8D-25F7-4C65-BA3D-D3F4AEC1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5"/>
            <a:ext cx="480060" cy="365125"/>
          </a:xfrm>
        </p:spPr>
        <p:txBody>
          <a:bodyPr/>
          <a:lstStyle/>
          <a:p>
            <a:fld id="{F9FCFF0A-44C4-374E-9CFE-B119F25985E3}" type="slidenum">
              <a:rPr kumimoji="1" lang="zh-TW" altLang="en-US" smtClean="0"/>
              <a:t>22</a:t>
            </a:fld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CA4109B-F954-448A-BC19-359DCF8D6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23" y="2615403"/>
            <a:ext cx="3136290" cy="368173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19EB364-09C7-4EFF-9E90-D1B71E375648}"/>
              </a:ext>
            </a:extLst>
          </p:cNvPr>
          <p:cNvSpPr/>
          <p:nvPr/>
        </p:nvSpPr>
        <p:spPr>
          <a:xfrm>
            <a:off x="4907832" y="3561807"/>
            <a:ext cx="381000" cy="2211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EC35AE6-F961-44B7-B170-547EC2622181}"/>
              </a:ext>
            </a:extLst>
          </p:cNvPr>
          <p:cNvSpPr/>
          <p:nvPr/>
        </p:nvSpPr>
        <p:spPr>
          <a:xfrm>
            <a:off x="4907832" y="2631850"/>
            <a:ext cx="381000" cy="8615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6ECC421C-4BE6-4C8E-8303-E00880E4DEA0}"/>
              </a:ext>
            </a:extLst>
          </p:cNvPr>
          <p:cNvCxnSpPr>
            <a:cxnSpLocks/>
          </p:cNvCxnSpPr>
          <p:nvPr/>
        </p:nvCxnSpPr>
        <p:spPr>
          <a:xfrm flipV="1">
            <a:off x="3376246" y="2349965"/>
            <a:ext cx="1287306" cy="1159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615AFBB5-CB80-4554-9DE9-123877426CDC}"/>
              </a:ext>
            </a:extLst>
          </p:cNvPr>
          <p:cNvCxnSpPr>
            <a:cxnSpLocks/>
          </p:cNvCxnSpPr>
          <p:nvPr/>
        </p:nvCxnSpPr>
        <p:spPr>
          <a:xfrm>
            <a:off x="3376246" y="3848067"/>
            <a:ext cx="1287306" cy="21800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B9D10FFB-9EDB-4740-B7BD-2F18E6483707}"/>
              </a:ext>
            </a:extLst>
          </p:cNvPr>
          <p:cNvSpPr/>
          <p:nvPr/>
        </p:nvSpPr>
        <p:spPr>
          <a:xfrm>
            <a:off x="5995870" y="5015641"/>
            <a:ext cx="2119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2800" dirty="0">
                <a:ea typeface="Cambria Math" charset="0"/>
                <a:cs typeface="Cambria Math" charset="0"/>
              </a:rPr>
              <a:t>Word2Vec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9F7431B-2D41-474D-A073-D1C1F05EFF52}"/>
              </a:ext>
            </a:extLst>
          </p:cNvPr>
          <p:cNvSpPr/>
          <p:nvPr/>
        </p:nvSpPr>
        <p:spPr>
          <a:xfrm>
            <a:off x="4106922" y="2694887"/>
            <a:ext cx="7328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400" dirty="0">
                <a:ea typeface="Cambria Math" charset="0"/>
                <a:cs typeface="Cambria Math" charset="0"/>
              </a:rPr>
              <a:t>dim</a:t>
            </a:r>
          </a:p>
          <a:p>
            <a:r>
              <a:rPr kumimoji="1" lang="en-US" altLang="zh-TW" sz="2400" dirty="0">
                <a:ea typeface="Cambria Math" charset="0"/>
                <a:cs typeface="Cambria Math" charset="0"/>
              </a:rPr>
              <a:t>=5</a:t>
            </a:r>
            <a:endParaRPr lang="zh-TW" altLang="en-US" sz="24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F721313-312E-4356-B279-CD249E519579}"/>
              </a:ext>
            </a:extLst>
          </p:cNvPr>
          <p:cNvSpPr/>
          <p:nvPr/>
        </p:nvSpPr>
        <p:spPr>
          <a:xfrm>
            <a:off x="4028376" y="4154624"/>
            <a:ext cx="889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400" dirty="0">
                <a:ea typeface="Cambria Math" charset="0"/>
                <a:cs typeface="Cambria Math" charset="0"/>
              </a:rPr>
              <a:t>dim</a:t>
            </a:r>
          </a:p>
          <a:p>
            <a:r>
              <a:rPr kumimoji="1" lang="en-US" altLang="zh-TW" sz="2400" dirty="0">
                <a:ea typeface="Cambria Math" charset="0"/>
                <a:cs typeface="Cambria Math" charset="0"/>
              </a:rPr>
              <a:t>=200</a:t>
            </a:r>
            <a:endParaRPr lang="zh-TW" altLang="en-US" sz="24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A7FB9FE-6F04-4AC8-AEE5-6D32EE3A814B}"/>
              </a:ext>
            </a:extLst>
          </p:cNvPr>
          <p:cNvSpPr/>
          <p:nvPr/>
        </p:nvSpPr>
        <p:spPr>
          <a:xfrm>
            <a:off x="5139730" y="1670378"/>
            <a:ext cx="3682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kumimoji="1" lang="en-US" altLang="zh-TW" sz="2400" dirty="0">
                <a:ea typeface="Cambria Math" charset="0"/>
                <a:cs typeface="Cambria Math" charset="0"/>
              </a:rPr>
              <a:t>Term frequency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kumimoji="1" lang="en-US" altLang="zh-TW" sz="2400" dirty="0">
                <a:ea typeface="Cambria Math" charset="0"/>
                <a:cs typeface="Cambria Math" charset="0"/>
              </a:rPr>
              <a:t>Inverse document frequency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kumimoji="1" lang="en-US" altLang="zh-TW" sz="2400" dirty="0" err="1">
                <a:ea typeface="Cambria Math" charset="0"/>
                <a:cs typeface="Cambria Math" charset="0"/>
              </a:rPr>
              <a:t>Tf-idf</a:t>
            </a:r>
            <a:endParaRPr kumimoji="1" lang="en-US" altLang="zh-TW" sz="2400" dirty="0">
              <a:ea typeface="Cambria Math" charset="0"/>
              <a:cs typeface="Cambria Math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kumimoji="1" lang="en-US" altLang="zh-TW" sz="2400" dirty="0">
                <a:ea typeface="Cambria Math" charset="0"/>
                <a:cs typeface="Cambria Math" charset="0"/>
              </a:rPr>
              <a:t>The word counts in the domain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kumimoji="1" lang="en-US" altLang="zh-TW" sz="2400" dirty="0">
                <a:ea typeface="Cambria Math" charset="0"/>
                <a:cs typeface="Cambria Math" charset="0"/>
              </a:rPr>
              <a:t>Position of the word in the sentence</a:t>
            </a:r>
            <a:endParaRPr lang="zh-TW" altLang="en-US" sz="2400" dirty="0"/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B46AC34F-4B42-49BF-BDB3-95F13EFF2390}"/>
              </a:ext>
            </a:extLst>
          </p:cNvPr>
          <p:cNvCxnSpPr>
            <a:endCxn id="14" idx="1"/>
          </p:cNvCxnSpPr>
          <p:nvPr/>
        </p:nvCxnSpPr>
        <p:spPr>
          <a:xfrm>
            <a:off x="5098332" y="4570122"/>
            <a:ext cx="897538" cy="70712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左大括弧 21">
            <a:extLst>
              <a:ext uri="{FF2B5EF4-FFF2-40B4-BE49-F238E27FC236}">
                <a16:creationId xmlns:a16="http://schemas.microsoft.com/office/drawing/2014/main" id="{C43344BB-237E-4800-8E36-F0BC54505582}"/>
              </a:ext>
            </a:extLst>
          </p:cNvPr>
          <p:cNvSpPr/>
          <p:nvPr/>
        </p:nvSpPr>
        <p:spPr>
          <a:xfrm>
            <a:off x="5298091" y="1765756"/>
            <a:ext cx="347504" cy="2790116"/>
          </a:xfrm>
          <a:prstGeom prst="leftBrace">
            <a:avLst>
              <a:gd name="adj1" fmla="val 3433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4FDF3E5D-E442-4619-941D-7369DD0A4CFD}"/>
              </a:ext>
            </a:extLst>
          </p:cNvPr>
          <p:cNvSpPr txBox="1"/>
          <p:nvPr/>
        </p:nvSpPr>
        <p:spPr>
          <a:xfrm>
            <a:off x="5359423" y="1273313"/>
            <a:ext cx="2859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Word statistics: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096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2" grpId="0" animBg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D37467-D1F0-4793-8A9D-E61E8C7D5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41203E-C139-459C-A693-B6E7BA79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76" y="2093976"/>
            <a:ext cx="7772400" cy="4050792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Evaluation measure: F-1 score</a:t>
            </a:r>
            <a:endParaRPr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9BB2331-B092-412C-9D55-FBCA6E2D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23</a:t>
            </a:fld>
            <a:endParaRPr kumimoji="1" lang="zh-TW" altLang="en-US"/>
          </a:p>
        </p:txBody>
      </p:sp>
      <p:graphicFrame>
        <p:nvGraphicFramePr>
          <p:cNvPr id="5" name="內容版面配置區 6">
            <a:extLst>
              <a:ext uri="{FF2B5EF4-FFF2-40B4-BE49-F238E27FC236}">
                <a16:creationId xmlns:a16="http://schemas.microsoft.com/office/drawing/2014/main" id="{52AC24A5-FAAA-4FFA-BE6D-00C72E7641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310271"/>
              </p:ext>
            </p:extLst>
          </p:nvPr>
        </p:nvGraphicFramePr>
        <p:xfrm>
          <a:off x="73791" y="2626283"/>
          <a:ext cx="8996417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Methods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DIY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biology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cooking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travel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robotics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crypto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Upper bound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0.679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0.359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0.672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0.578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0.651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0.684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Baseline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altLang="zh-TW" sz="1600" dirty="0" err="1">
                          <a:latin typeface="Cambria Math" charset="0"/>
                          <a:ea typeface="Cambria Math" charset="0"/>
                          <a:cs typeface="Cambria Math" charset="0"/>
                        </a:rPr>
                        <a:t>Tf-idf</a:t>
                      </a:r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sorting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0.213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0.095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0.249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0.206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0.193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0.224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Text Rank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0.195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0.084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0.242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0.154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0.151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0.178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Classification</a:t>
                      </a:r>
                      <a:r>
                        <a:rPr lang="en-US" altLang="zh-TW" sz="16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LSTM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0.282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0.208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0.221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0.243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0.180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0.222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Proposed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Basic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Embedding only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0.235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0.102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0.224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0.211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0.185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0.237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All features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0.242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0.103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0.285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0.229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0.202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0.252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Optimizing F-1 (All </a:t>
                      </a:r>
                      <a:r>
                        <a:rPr lang="en-US" altLang="zh-TW" sz="1600" dirty="0" err="1">
                          <a:latin typeface="Cambria Math" charset="0"/>
                          <a:ea typeface="Cambria Math" charset="0"/>
                          <a:cs typeface="Cambria Math" charset="0"/>
                        </a:rPr>
                        <a:t>fetures</a:t>
                      </a:r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)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0.272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0.113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0.318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0.215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0.246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0.255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C674369-D6E8-4D1B-AF10-991EF3442D5F}"/>
              </a:ext>
            </a:extLst>
          </p:cNvPr>
          <p:cNvSpPr/>
          <p:nvPr/>
        </p:nvSpPr>
        <p:spPr>
          <a:xfrm>
            <a:off x="-725714" y="3383190"/>
            <a:ext cx="11045371" cy="2478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B3F6BB9-C16B-4825-AA9F-C1A7A66C0FBE}"/>
              </a:ext>
            </a:extLst>
          </p:cNvPr>
          <p:cNvSpPr txBox="1"/>
          <p:nvPr/>
        </p:nvSpPr>
        <p:spPr>
          <a:xfrm>
            <a:off x="1147410" y="4622347"/>
            <a:ext cx="724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Upper bound: The key terms appear in the documents are all correctly identified.  </a:t>
            </a: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CD710AC-C781-43E4-9174-377EB039CB9D}"/>
              </a:ext>
            </a:extLst>
          </p:cNvPr>
          <p:cNvSpPr txBox="1"/>
          <p:nvPr/>
        </p:nvSpPr>
        <p:spPr>
          <a:xfrm>
            <a:off x="1241298" y="5550550"/>
            <a:ext cx="724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F-1 score of  the upper bound is not 1.0 because some key terms do not appear in the documents. 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0CE90FA-22E1-4144-9AF7-11093E641FF8}"/>
              </a:ext>
            </a:extLst>
          </p:cNvPr>
          <p:cNvSpPr txBox="1"/>
          <p:nvPr/>
        </p:nvSpPr>
        <p:spPr>
          <a:xfrm>
            <a:off x="1147410" y="3694144"/>
            <a:ext cx="724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proposed approach cannot extract the key terms in the document.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9430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D37467-D1F0-4793-8A9D-E61E8C7D5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41203E-C139-459C-A693-B6E7BA79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76" y="2093976"/>
            <a:ext cx="7772400" cy="4050792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Evaluation measure: F-1 score</a:t>
            </a:r>
            <a:endParaRPr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9BB2331-B092-412C-9D55-FBCA6E2D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24</a:t>
            </a:fld>
            <a:endParaRPr kumimoji="1" lang="zh-TW" altLang="en-US"/>
          </a:p>
        </p:txBody>
      </p:sp>
      <p:graphicFrame>
        <p:nvGraphicFramePr>
          <p:cNvPr id="5" name="內容版面配置區 6">
            <a:extLst>
              <a:ext uri="{FF2B5EF4-FFF2-40B4-BE49-F238E27FC236}">
                <a16:creationId xmlns:a16="http://schemas.microsoft.com/office/drawing/2014/main" id="{52AC24A5-FAAA-4FFA-BE6D-00C72E7641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334078"/>
              </p:ext>
            </p:extLst>
          </p:nvPr>
        </p:nvGraphicFramePr>
        <p:xfrm>
          <a:off x="73791" y="2626283"/>
          <a:ext cx="8996417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Methods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DIY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biology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cooking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travel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robotics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crypto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Upper bound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0.679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0.359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0.672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0.578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0.651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0.684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Baseline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altLang="zh-TW" sz="1600" dirty="0" err="1">
                          <a:latin typeface="Cambria Math" charset="0"/>
                          <a:ea typeface="Cambria Math" charset="0"/>
                          <a:cs typeface="Cambria Math" charset="0"/>
                        </a:rPr>
                        <a:t>Tf-idf</a:t>
                      </a:r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sorting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0.213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0.095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0.249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0.206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0.193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0.224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Text Rank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0.195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0.084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0.242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0.154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0.151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0.178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Classification</a:t>
                      </a:r>
                      <a:r>
                        <a:rPr lang="en-US" altLang="zh-TW" sz="16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LSTM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0.282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0.208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0.221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0.243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0.180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0.222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Proposed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Basic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Embedding only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0.235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0.102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0.224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0.211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0.185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0.237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All features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0.242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0.103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0.285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0.229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0.202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0.252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Optimizing F-1 (All </a:t>
                      </a:r>
                      <a:r>
                        <a:rPr lang="en-US" altLang="zh-TW" sz="1600" dirty="0" err="1">
                          <a:latin typeface="Cambria Math" charset="0"/>
                          <a:ea typeface="Cambria Math" charset="0"/>
                          <a:cs typeface="Cambria Math" charset="0"/>
                        </a:rPr>
                        <a:t>fetures</a:t>
                      </a:r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)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0.272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0.113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0.318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0.215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0.246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0.255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C674369-D6E8-4D1B-AF10-991EF3442D5F}"/>
              </a:ext>
            </a:extLst>
          </p:cNvPr>
          <p:cNvSpPr/>
          <p:nvPr/>
        </p:nvSpPr>
        <p:spPr>
          <a:xfrm>
            <a:off x="-636814" y="4485196"/>
            <a:ext cx="11045371" cy="1235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E3F56EB-FDB6-4FB7-8B49-4BF17D2A20B6}"/>
              </a:ext>
            </a:extLst>
          </p:cNvPr>
          <p:cNvSpPr/>
          <p:nvPr/>
        </p:nvSpPr>
        <p:spPr>
          <a:xfrm>
            <a:off x="1136468" y="3361727"/>
            <a:ext cx="7933739" cy="6937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C284BF6-3D57-497F-91E8-897FFC6B2AF1}"/>
              </a:ext>
            </a:extLst>
          </p:cNvPr>
          <p:cNvSpPr/>
          <p:nvPr/>
        </p:nvSpPr>
        <p:spPr>
          <a:xfrm>
            <a:off x="1136469" y="4055428"/>
            <a:ext cx="7933739" cy="3657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DD7D15F-7F26-4B5A-AF7E-F516B6B6DE92}"/>
              </a:ext>
            </a:extLst>
          </p:cNvPr>
          <p:cNvSpPr txBox="1"/>
          <p:nvPr/>
        </p:nvSpPr>
        <p:spPr>
          <a:xfrm>
            <a:off x="604144" y="4699390"/>
            <a:ext cx="794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>
                <a:solidFill>
                  <a:srgbClr val="FF0000"/>
                </a:solidFill>
                <a:latin typeface="Cambria Math" charset="0"/>
                <a:ea typeface="Cambria Math" charset="0"/>
              </a:rPr>
              <a:t>Tf-idf</a:t>
            </a:r>
            <a:r>
              <a:rPr lang="en-US" altLang="zh-TW" sz="2400" dirty="0">
                <a:solidFill>
                  <a:srgbClr val="FF0000"/>
                </a:solidFill>
                <a:latin typeface="Cambria Math" charset="0"/>
                <a:ea typeface="Cambria Math" charset="0"/>
              </a:rPr>
              <a:t> sorting</a:t>
            </a:r>
            <a:r>
              <a:rPr lang="zh-TW" altLang="en-US" sz="2400" dirty="0">
                <a:solidFill>
                  <a:srgbClr val="FF0000"/>
                </a:solidFill>
                <a:latin typeface="Cambria Math" charset="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Cambria Math" charset="0"/>
                <a:ea typeface="Cambria Math" charset="0"/>
              </a:rPr>
              <a:t>and</a:t>
            </a:r>
            <a:r>
              <a:rPr lang="zh-TW" altLang="en-US" sz="2400" dirty="0">
                <a:solidFill>
                  <a:srgbClr val="FF0000"/>
                </a:solidFill>
                <a:latin typeface="Cambria Math" charset="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Cambria Math" charset="0"/>
                <a:ea typeface="Cambria Math" charset="0"/>
              </a:rPr>
              <a:t>Text Rank are unsupervised approaches.</a:t>
            </a:r>
            <a:endParaRPr lang="zh-TW" altLang="en-US" sz="2400" dirty="0">
              <a:solidFill>
                <a:srgbClr val="FF0000"/>
              </a:solidFill>
              <a:latin typeface="Cambria Math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A4B81AF-BABD-4C00-BDCF-D625FEAA8481}"/>
              </a:ext>
            </a:extLst>
          </p:cNvPr>
          <p:cNvSpPr txBox="1"/>
          <p:nvPr/>
        </p:nvSpPr>
        <p:spPr>
          <a:xfrm>
            <a:off x="604144" y="5217595"/>
            <a:ext cx="794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latin typeface="Cambria Math" charset="0"/>
                <a:ea typeface="Cambria Math" charset="0"/>
              </a:rPr>
              <a:t>Classification LSTM is a supervised approach.</a:t>
            </a:r>
            <a:endParaRPr lang="zh-TW" altLang="en-US" sz="2400" dirty="0">
              <a:solidFill>
                <a:srgbClr val="0000FF"/>
              </a:solidFill>
              <a:latin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06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0" grpId="2" animBg="1"/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3234B4-2E2A-4D1E-92CD-C2CEF4771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Classification LSTM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61FF07-3C59-4CCE-B88A-367F3DD9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25</a:t>
            </a:fld>
            <a:endParaRPr kumimoji="1" lang="zh-TW" altLang="en-US"/>
          </a:p>
        </p:txBody>
      </p: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F5CA8853-D15F-43F4-AD0E-C44910367309}"/>
              </a:ext>
            </a:extLst>
          </p:cNvPr>
          <p:cNvGrpSpPr/>
          <p:nvPr/>
        </p:nvGrpSpPr>
        <p:grpSpPr>
          <a:xfrm>
            <a:off x="539498" y="1790048"/>
            <a:ext cx="4603277" cy="3079612"/>
            <a:chOff x="3659694" y="2037883"/>
            <a:chExt cx="4603277" cy="3079612"/>
          </a:xfrm>
        </p:grpSpPr>
        <p:cxnSp>
          <p:nvCxnSpPr>
            <p:cNvPr id="5" name="直線箭頭接點 87">
              <a:extLst>
                <a:ext uri="{FF2B5EF4-FFF2-40B4-BE49-F238E27FC236}">
                  <a16:creationId xmlns:a16="http://schemas.microsoft.com/office/drawing/2014/main" id="{97B30FC4-5182-496B-8962-C18E7CC8B6D4}"/>
                </a:ext>
              </a:extLst>
            </p:cNvPr>
            <p:cNvCxnSpPr>
              <a:cxnSpLocks/>
            </p:cNvCxnSpPr>
            <p:nvPr/>
          </p:nvCxnSpPr>
          <p:spPr>
            <a:xfrm>
              <a:off x="4550892" y="4491952"/>
              <a:ext cx="38658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975E357F-6BDA-4974-9B57-7CAC39055AB1}"/>
                </a:ext>
              </a:extLst>
            </p:cNvPr>
            <p:cNvGrpSpPr/>
            <p:nvPr/>
          </p:nvGrpSpPr>
          <p:grpSpPr>
            <a:xfrm>
              <a:off x="4170600" y="2518490"/>
              <a:ext cx="368342" cy="2568667"/>
              <a:chOff x="1356818" y="2379275"/>
              <a:chExt cx="368342" cy="2568667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01927886-D431-4F7E-B8A3-3499BBC00AA1}"/>
                  </a:ext>
                </a:extLst>
              </p:cNvPr>
              <p:cNvSpPr/>
              <p:nvPr/>
            </p:nvSpPr>
            <p:spPr>
              <a:xfrm>
                <a:off x="1356818" y="3813724"/>
                <a:ext cx="368341" cy="1134218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vert="ea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400" kern="0" dirty="0">
                    <a:latin typeface="Cambria" charset="0"/>
                    <a:ea typeface="Cambria" charset="0"/>
                    <a:cs typeface="Cambria" charset="0"/>
                  </a:rPr>
                  <a:t>Hidden</a:t>
                </a:r>
                <a:r>
                  <a:rPr kumimoji="1" lang="zh-TW" altLang="en-US" sz="1400" kern="0" dirty="0">
                    <a:latin typeface="Cambria" charset="0"/>
                    <a:ea typeface="Cambria" charset="0"/>
                    <a:cs typeface="Cambria" charset="0"/>
                  </a:rPr>
                  <a:t> </a:t>
                </a:r>
                <a:r>
                  <a:rPr kumimoji="1" lang="en-US" altLang="zh-TW" sz="1400" kern="0" dirty="0">
                    <a:latin typeface="Cambria" charset="0"/>
                    <a:ea typeface="Cambria" charset="0"/>
                    <a:cs typeface="Cambria" charset="0"/>
                  </a:rPr>
                  <a:t>Layer</a:t>
                </a:r>
                <a:endParaRPr kumimoji="1" lang="zh-TW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  <p:cxnSp>
            <p:nvCxnSpPr>
              <p:cNvPr id="8" name="直線箭頭接點 83">
                <a:extLst>
                  <a:ext uri="{FF2B5EF4-FFF2-40B4-BE49-F238E27FC236}">
                    <a16:creationId xmlns:a16="http://schemas.microsoft.com/office/drawing/2014/main" id="{58F1C7BA-49D5-4AF5-AB7C-56B0B1A01661}"/>
                  </a:ext>
                </a:extLst>
              </p:cNvPr>
              <p:cNvCxnSpPr/>
              <p:nvPr/>
            </p:nvCxnSpPr>
            <p:spPr>
              <a:xfrm flipH="1">
                <a:off x="1540988" y="3602525"/>
                <a:ext cx="1" cy="21119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矩形 9">
                    <a:extLst>
                      <a:ext uri="{FF2B5EF4-FFF2-40B4-BE49-F238E27FC236}">
                        <a16:creationId xmlns:a16="http://schemas.microsoft.com/office/drawing/2014/main" id="{A877E12F-86F4-4E2F-B632-80AE1F0AAE58}"/>
                      </a:ext>
                    </a:extLst>
                  </p:cNvPr>
                  <p:cNvSpPr/>
                  <p:nvPr/>
                </p:nvSpPr>
                <p:spPr>
                  <a:xfrm>
                    <a:off x="1356819" y="3070865"/>
                    <a:ext cx="368341" cy="531661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TW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kumimoji="1" lang="en-US" altLang="zh-TW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" charset="0"/>
                        <a:ea typeface="Cambria" charset="0"/>
                        <a:cs typeface="Cambria" charset="0"/>
                      </a:rPr>
                      <a:t> </a:t>
                    </a:r>
                    <a:endParaRPr kumimoji="1" lang="zh-TW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" charset="0"/>
                      <a:ea typeface="Cambria" charset="0"/>
                      <a:cs typeface="Cambria" charset="0"/>
                    </a:endParaRPr>
                  </a:p>
                </p:txBody>
              </p:sp>
            </mc:Choice>
            <mc:Fallback xmlns="">
              <p:sp>
                <p:nvSpPr>
                  <p:cNvPr id="10" name="矩形 9">
                    <a:extLst>
                      <a:ext uri="{FF2B5EF4-FFF2-40B4-BE49-F238E27FC236}">
                        <a16:creationId xmlns:a16="http://schemas.microsoft.com/office/drawing/2014/main" id="{A877E12F-86F4-4E2F-B632-80AE1F0AAE5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6819" y="3070865"/>
                    <a:ext cx="368341" cy="53166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127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直線箭頭接點 108">
                <a:extLst>
                  <a:ext uri="{FF2B5EF4-FFF2-40B4-BE49-F238E27FC236}">
                    <a16:creationId xmlns:a16="http://schemas.microsoft.com/office/drawing/2014/main" id="{5E520999-BF50-4A40-84EC-378F54BD9727}"/>
                  </a:ext>
                </a:extLst>
              </p:cNvPr>
              <p:cNvCxnSpPr/>
              <p:nvPr/>
            </p:nvCxnSpPr>
            <p:spPr>
              <a:xfrm flipH="1">
                <a:off x="1540989" y="2379275"/>
                <a:ext cx="695" cy="69159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4D70FAA-F19E-4EFA-9B5C-BE2D9F558C85}"/>
                </a:ext>
              </a:extLst>
            </p:cNvPr>
            <p:cNvSpPr/>
            <p:nvPr/>
          </p:nvSpPr>
          <p:spPr>
            <a:xfrm>
              <a:off x="3659694" y="2037883"/>
              <a:ext cx="46032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dirty="0"/>
                <a:t>The  article  is  about  GAN</a:t>
              </a:r>
              <a:endParaRPr lang="zh-TW" altLang="en-US" sz="2400" dirty="0"/>
            </a:p>
          </p:txBody>
        </p:sp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7EDE3604-43C7-4E56-AA9F-000D8550FD86}"/>
                </a:ext>
              </a:extLst>
            </p:cNvPr>
            <p:cNvGrpSpPr/>
            <p:nvPr/>
          </p:nvGrpSpPr>
          <p:grpSpPr>
            <a:xfrm>
              <a:off x="4958605" y="2518490"/>
              <a:ext cx="368342" cy="2568667"/>
              <a:chOff x="1356818" y="2379275"/>
              <a:chExt cx="368342" cy="2568667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9D9875A-4F7B-4347-A77A-5F3A721246AD}"/>
                  </a:ext>
                </a:extLst>
              </p:cNvPr>
              <p:cNvSpPr/>
              <p:nvPr/>
            </p:nvSpPr>
            <p:spPr>
              <a:xfrm>
                <a:off x="1356818" y="3813724"/>
                <a:ext cx="368341" cy="1134218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vert="ea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400" kern="0" dirty="0">
                    <a:latin typeface="Cambria" charset="0"/>
                    <a:ea typeface="Cambria" charset="0"/>
                    <a:cs typeface="Cambria" charset="0"/>
                  </a:rPr>
                  <a:t>Hidden</a:t>
                </a:r>
                <a:r>
                  <a:rPr kumimoji="1" lang="zh-TW" altLang="en-US" sz="1400" kern="0" dirty="0">
                    <a:latin typeface="Cambria" charset="0"/>
                    <a:ea typeface="Cambria" charset="0"/>
                    <a:cs typeface="Cambria" charset="0"/>
                  </a:rPr>
                  <a:t> </a:t>
                </a:r>
                <a:r>
                  <a:rPr kumimoji="1" lang="en-US" altLang="zh-TW" sz="1400" kern="0" dirty="0">
                    <a:latin typeface="Cambria" charset="0"/>
                    <a:ea typeface="Cambria" charset="0"/>
                    <a:cs typeface="Cambria" charset="0"/>
                  </a:rPr>
                  <a:t>Layer</a:t>
                </a:r>
                <a:endParaRPr kumimoji="1" lang="zh-TW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  <p:cxnSp>
            <p:nvCxnSpPr>
              <p:cNvPr id="19" name="直線箭頭接點 83">
                <a:extLst>
                  <a:ext uri="{FF2B5EF4-FFF2-40B4-BE49-F238E27FC236}">
                    <a16:creationId xmlns:a16="http://schemas.microsoft.com/office/drawing/2014/main" id="{EE4FFCB3-DBFA-4491-A85E-2E2B0457E5D9}"/>
                  </a:ext>
                </a:extLst>
              </p:cNvPr>
              <p:cNvCxnSpPr/>
              <p:nvPr/>
            </p:nvCxnSpPr>
            <p:spPr>
              <a:xfrm flipH="1">
                <a:off x="1540988" y="3602525"/>
                <a:ext cx="1" cy="21119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矩形 20">
                    <a:extLst>
                      <a:ext uri="{FF2B5EF4-FFF2-40B4-BE49-F238E27FC236}">
                        <a16:creationId xmlns:a16="http://schemas.microsoft.com/office/drawing/2014/main" id="{30F20266-9267-4056-B977-96857CE4122E}"/>
                      </a:ext>
                    </a:extLst>
                  </p:cNvPr>
                  <p:cNvSpPr/>
                  <p:nvPr/>
                </p:nvSpPr>
                <p:spPr>
                  <a:xfrm>
                    <a:off x="1356819" y="3070865"/>
                    <a:ext cx="368341" cy="531661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TW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kumimoji="1" lang="en-US" altLang="zh-TW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" charset="0"/>
                        <a:ea typeface="Cambria" charset="0"/>
                        <a:cs typeface="Cambria" charset="0"/>
                      </a:rPr>
                      <a:t> </a:t>
                    </a:r>
                    <a:endParaRPr kumimoji="1" lang="zh-TW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" charset="0"/>
                      <a:ea typeface="Cambria" charset="0"/>
                      <a:cs typeface="Cambria" charset="0"/>
                    </a:endParaRPr>
                  </a:p>
                </p:txBody>
              </p:sp>
            </mc:Choice>
            <mc:Fallback xmlns="">
              <p:sp>
                <p:nvSpPr>
                  <p:cNvPr id="21" name="矩形 20">
                    <a:extLst>
                      <a:ext uri="{FF2B5EF4-FFF2-40B4-BE49-F238E27FC236}">
                        <a16:creationId xmlns:a16="http://schemas.microsoft.com/office/drawing/2014/main" id="{30F20266-9267-4056-B977-96857CE4122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6819" y="3070865"/>
                    <a:ext cx="368341" cy="53166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127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直線箭頭接點 108">
                <a:extLst>
                  <a:ext uri="{FF2B5EF4-FFF2-40B4-BE49-F238E27FC236}">
                    <a16:creationId xmlns:a16="http://schemas.microsoft.com/office/drawing/2014/main" id="{87B80140-1921-4379-87F5-CFB4A41C0028}"/>
                  </a:ext>
                </a:extLst>
              </p:cNvPr>
              <p:cNvCxnSpPr/>
              <p:nvPr/>
            </p:nvCxnSpPr>
            <p:spPr>
              <a:xfrm flipH="1">
                <a:off x="1540989" y="2379275"/>
                <a:ext cx="695" cy="69159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C129377A-2D5B-40A4-B251-FF200693F19D}"/>
                </a:ext>
              </a:extLst>
            </p:cNvPr>
            <p:cNvGrpSpPr/>
            <p:nvPr/>
          </p:nvGrpSpPr>
          <p:grpSpPr>
            <a:xfrm>
              <a:off x="5690820" y="2520959"/>
              <a:ext cx="368342" cy="2568667"/>
              <a:chOff x="1356818" y="2379275"/>
              <a:chExt cx="368342" cy="2568667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0FAAF57F-0F9C-4D07-B3B8-3325B8FB4EE9}"/>
                  </a:ext>
                </a:extLst>
              </p:cNvPr>
              <p:cNvSpPr/>
              <p:nvPr/>
            </p:nvSpPr>
            <p:spPr>
              <a:xfrm>
                <a:off x="1356818" y="3813724"/>
                <a:ext cx="368341" cy="1134218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vert="ea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400" kern="0" dirty="0">
                    <a:latin typeface="Cambria" charset="0"/>
                    <a:ea typeface="Cambria" charset="0"/>
                    <a:cs typeface="Cambria" charset="0"/>
                  </a:rPr>
                  <a:t>Hidden</a:t>
                </a:r>
                <a:r>
                  <a:rPr kumimoji="1" lang="zh-TW" altLang="en-US" sz="1400" kern="0" dirty="0">
                    <a:latin typeface="Cambria" charset="0"/>
                    <a:ea typeface="Cambria" charset="0"/>
                    <a:cs typeface="Cambria" charset="0"/>
                  </a:rPr>
                  <a:t> </a:t>
                </a:r>
                <a:r>
                  <a:rPr kumimoji="1" lang="en-US" altLang="zh-TW" sz="1400" kern="0" dirty="0">
                    <a:latin typeface="Cambria" charset="0"/>
                    <a:ea typeface="Cambria" charset="0"/>
                    <a:cs typeface="Cambria" charset="0"/>
                  </a:rPr>
                  <a:t>Layer</a:t>
                </a:r>
                <a:endParaRPr kumimoji="1" lang="zh-TW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  <p:cxnSp>
            <p:nvCxnSpPr>
              <p:cNvPr id="25" name="直線箭頭接點 83">
                <a:extLst>
                  <a:ext uri="{FF2B5EF4-FFF2-40B4-BE49-F238E27FC236}">
                    <a16:creationId xmlns:a16="http://schemas.microsoft.com/office/drawing/2014/main" id="{67541F38-D02B-4EC9-A257-0417096F5342}"/>
                  </a:ext>
                </a:extLst>
              </p:cNvPr>
              <p:cNvCxnSpPr/>
              <p:nvPr/>
            </p:nvCxnSpPr>
            <p:spPr>
              <a:xfrm flipH="1">
                <a:off x="1540988" y="3602525"/>
                <a:ext cx="1" cy="21119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矩形 26">
                    <a:extLst>
                      <a:ext uri="{FF2B5EF4-FFF2-40B4-BE49-F238E27FC236}">
                        <a16:creationId xmlns:a16="http://schemas.microsoft.com/office/drawing/2014/main" id="{0BB3372C-1A47-408E-A961-EE87DF9C929F}"/>
                      </a:ext>
                    </a:extLst>
                  </p:cNvPr>
                  <p:cNvSpPr/>
                  <p:nvPr/>
                </p:nvSpPr>
                <p:spPr>
                  <a:xfrm>
                    <a:off x="1356819" y="3070865"/>
                    <a:ext cx="368341" cy="531661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TW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r>
                      <a:rPr kumimoji="1" lang="en-US" altLang="zh-TW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" charset="0"/>
                        <a:ea typeface="Cambria" charset="0"/>
                        <a:cs typeface="Cambria" charset="0"/>
                      </a:rPr>
                      <a:t> </a:t>
                    </a:r>
                    <a:endParaRPr kumimoji="1" lang="zh-TW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" charset="0"/>
                      <a:ea typeface="Cambria" charset="0"/>
                      <a:cs typeface="Cambria" charset="0"/>
                    </a:endParaRPr>
                  </a:p>
                </p:txBody>
              </p:sp>
            </mc:Choice>
            <mc:Fallback xmlns="">
              <p:sp>
                <p:nvSpPr>
                  <p:cNvPr id="27" name="矩形 26">
                    <a:extLst>
                      <a:ext uri="{FF2B5EF4-FFF2-40B4-BE49-F238E27FC236}">
                        <a16:creationId xmlns:a16="http://schemas.microsoft.com/office/drawing/2014/main" id="{0BB3372C-1A47-408E-A961-EE87DF9C929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6819" y="3070865"/>
                    <a:ext cx="368341" cy="53166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27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直線箭頭接點 108">
                <a:extLst>
                  <a:ext uri="{FF2B5EF4-FFF2-40B4-BE49-F238E27FC236}">
                    <a16:creationId xmlns:a16="http://schemas.microsoft.com/office/drawing/2014/main" id="{05452130-6849-4F14-9AD6-D530AA25C031}"/>
                  </a:ext>
                </a:extLst>
              </p:cNvPr>
              <p:cNvCxnSpPr/>
              <p:nvPr/>
            </p:nvCxnSpPr>
            <p:spPr>
              <a:xfrm flipH="1">
                <a:off x="1540989" y="2379275"/>
                <a:ext cx="695" cy="69159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F7D80955-E277-4F6C-AD92-4ED09766A4ED}"/>
                </a:ext>
              </a:extLst>
            </p:cNvPr>
            <p:cNvGrpSpPr/>
            <p:nvPr/>
          </p:nvGrpSpPr>
          <p:grpSpPr>
            <a:xfrm>
              <a:off x="6450515" y="2520959"/>
              <a:ext cx="368342" cy="2568667"/>
              <a:chOff x="1356818" y="2379275"/>
              <a:chExt cx="368342" cy="2568667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0696F662-F71C-445A-8F49-96653F04D7AD}"/>
                  </a:ext>
                </a:extLst>
              </p:cNvPr>
              <p:cNvSpPr/>
              <p:nvPr/>
            </p:nvSpPr>
            <p:spPr>
              <a:xfrm>
                <a:off x="1356818" y="3813724"/>
                <a:ext cx="368341" cy="1134218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vert="ea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400" kern="0" dirty="0">
                    <a:latin typeface="Cambria" charset="0"/>
                    <a:ea typeface="Cambria" charset="0"/>
                    <a:cs typeface="Cambria" charset="0"/>
                  </a:rPr>
                  <a:t>Hidden</a:t>
                </a:r>
                <a:r>
                  <a:rPr kumimoji="1" lang="zh-TW" altLang="en-US" sz="1400" kern="0" dirty="0">
                    <a:latin typeface="Cambria" charset="0"/>
                    <a:ea typeface="Cambria" charset="0"/>
                    <a:cs typeface="Cambria" charset="0"/>
                  </a:rPr>
                  <a:t> </a:t>
                </a:r>
                <a:r>
                  <a:rPr kumimoji="1" lang="en-US" altLang="zh-TW" sz="1400" kern="0" dirty="0">
                    <a:latin typeface="Cambria" charset="0"/>
                    <a:ea typeface="Cambria" charset="0"/>
                    <a:cs typeface="Cambria" charset="0"/>
                  </a:rPr>
                  <a:t>Layer</a:t>
                </a:r>
                <a:endParaRPr kumimoji="1" lang="zh-TW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  <p:cxnSp>
            <p:nvCxnSpPr>
              <p:cNvPr id="31" name="直線箭頭接點 83">
                <a:extLst>
                  <a:ext uri="{FF2B5EF4-FFF2-40B4-BE49-F238E27FC236}">
                    <a16:creationId xmlns:a16="http://schemas.microsoft.com/office/drawing/2014/main" id="{C21A6037-4E96-473D-ABDF-B8DE1C2BCB32}"/>
                  </a:ext>
                </a:extLst>
              </p:cNvPr>
              <p:cNvCxnSpPr/>
              <p:nvPr/>
            </p:nvCxnSpPr>
            <p:spPr>
              <a:xfrm flipH="1">
                <a:off x="1540988" y="3602525"/>
                <a:ext cx="1" cy="21119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矩形 32">
                    <a:extLst>
                      <a:ext uri="{FF2B5EF4-FFF2-40B4-BE49-F238E27FC236}">
                        <a16:creationId xmlns:a16="http://schemas.microsoft.com/office/drawing/2014/main" id="{C8B2E715-9990-4AA8-AA53-6DEA4A150F56}"/>
                      </a:ext>
                    </a:extLst>
                  </p:cNvPr>
                  <p:cNvSpPr/>
                  <p:nvPr/>
                </p:nvSpPr>
                <p:spPr>
                  <a:xfrm>
                    <a:off x="1356819" y="3070865"/>
                    <a:ext cx="368341" cy="531661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TW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  <m:t>4</m:t>
                            </m:r>
                          </m:sub>
                        </m:sSub>
                      </m:oMath>
                    </a14:m>
                    <a:r>
                      <a:rPr kumimoji="1" lang="en-US" altLang="zh-TW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" charset="0"/>
                        <a:ea typeface="Cambria" charset="0"/>
                        <a:cs typeface="Cambria" charset="0"/>
                      </a:rPr>
                      <a:t> </a:t>
                    </a:r>
                    <a:endParaRPr kumimoji="1" lang="zh-TW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" charset="0"/>
                      <a:ea typeface="Cambria" charset="0"/>
                      <a:cs typeface="Cambria" charset="0"/>
                    </a:endParaRPr>
                  </a:p>
                </p:txBody>
              </p:sp>
            </mc:Choice>
            <mc:Fallback xmlns="">
              <p:sp>
                <p:nvSpPr>
                  <p:cNvPr id="33" name="矩形 32">
                    <a:extLst>
                      <a:ext uri="{FF2B5EF4-FFF2-40B4-BE49-F238E27FC236}">
                        <a16:creationId xmlns:a16="http://schemas.microsoft.com/office/drawing/2014/main" id="{C8B2E715-9990-4AA8-AA53-6DEA4A150F5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6819" y="3070865"/>
                    <a:ext cx="368341" cy="53166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27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直線箭頭接點 108">
                <a:extLst>
                  <a:ext uri="{FF2B5EF4-FFF2-40B4-BE49-F238E27FC236}">
                    <a16:creationId xmlns:a16="http://schemas.microsoft.com/office/drawing/2014/main" id="{91C638A3-8ED5-4628-A50C-9D2F03270D01}"/>
                  </a:ext>
                </a:extLst>
              </p:cNvPr>
              <p:cNvCxnSpPr/>
              <p:nvPr/>
            </p:nvCxnSpPr>
            <p:spPr>
              <a:xfrm flipH="1">
                <a:off x="1540989" y="2379275"/>
                <a:ext cx="695" cy="69159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1FF427BE-2F6D-4051-B4BF-97AADB364734}"/>
                </a:ext>
              </a:extLst>
            </p:cNvPr>
            <p:cNvGrpSpPr/>
            <p:nvPr/>
          </p:nvGrpSpPr>
          <p:grpSpPr>
            <a:xfrm>
              <a:off x="7239296" y="2548828"/>
              <a:ext cx="368342" cy="2568667"/>
              <a:chOff x="1356818" y="2379275"/>
              <a:chExt cx="368342" cy="2568667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DD187C47-7ED1-4C2A-98C6-F71655B73DC2}"/>
                  </a:ext>
                </a:extLst>
              </p:cNvPr>
              <p:cNvSpPr/>
              <p:nvPr/>
            </p:nvSpPr>
            <p:spPr>
              <a:xfrm>
                <a:off x="1356818" y="3813724"/>
                <a:ext cx="368341" cy="1134218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vert="ea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400" kern="0" dirty="0">
                    <a:latin typeface="Cambria" charset="0"/>
                    <a:ea typeface="Cambria" charset="0"/>
                    <a:cs typeface="Cambria" charset="0"/>
                  </a:rPr>
                  <a:t>Hidden</a:t>
                </a:r>
                <a:r>
                  <a:rPr kumimoji="1" lang="zh-TW" altLang="en-US" sz="1400" kern="0" dirty="0">
                    <a:latin typeface="Cambria" charset="0"/>
                    <a:ea typeface="Cambria" charset="0"/>
                    <a:cs typeface="Cambria" charset="0"/>
                  </a:rPr>
                  <a:t> </a:t>
                </a:r>
                <a:r>
                  <a:rPr kumimoji="1" lang="en-US" altLang="zh-TW" sz="1400" kern="0" dirty="0">
                    <a:latin typeface="Cambria" charset="0"/>
                    <a:ea typeface="Cambria" charset="0"/>
                    <a:cs typeface="Cambria" charset="0"/>
                  </a:rPr>
                  <a:t>Layer</a:t>
                </a:r>
                <a:endParaRPr kumimoji="1" lang="zh-TW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  <p:cxnSp>
            <p:nvCxnSpPr>
              <p:cNvPr id="37" name="直線箭頭接點 83">
                <a:extLst>
                  <a:ext uri="{FF2B5EF4-FFF2-40B4-BE49-F238E27FC236}">
                    <a16:creationId xmlns:a16="http://schemas.microsoft.com/office/drawing/2014/main" id="{C92FB85F-6C55-4E49-A276-CE542376C62B}"/>
                  </a:ext>
                </a:extLst>
              </p:cNvPr>
              <p:cNvCxnSpPr/>
              <p:nvPr/>
            </p:nvCxnSpPr>
            <p:spPr>
              <a:xfrm flipH="1">
                <a:off x="1540988" y="3602525"/>
                <a:ext cx="1" cy="21119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矩形 38">
                    <a:extLst>
                      <a:ext uri="{FF2B5EF4-FFF2-40B4-BE49-F238E27FC236}">
                        <a16:creationId xmlns:a16="http://schemas.microsoft.com/office/drawing/2014/main" id="{DC8A9644-0C7C-446D-B548-C1E09EDEF06A}"/>
                      </a:ext>
                    </a:extLst>
                  </p:cNvPr>
                  <p:cNvSpPr/>
                  <p:nvPr/>
                </p:nvSpPr>
                <p:spPr>
                  <a:xfrm>
                    <a:off x="1356819" y="3070865"/>
                    <a:ext cx="368341" cy="531661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TW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  <m:t>5</m:t>
                            </m:r>
                          </m:sub>
                        </m:sSub>
                      </m:oMath>
                    </a14:m>
                    <a:r>
                      <a:rPr kumimoji="1" lang="en-US" altLang="zh-TW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" charset="0"/>
                        <a:ea typeface="Cambria" charset="0"/>
                        <a:cs typeface="Cambria" charset="0"/>
                      </a:rPr>
                      <a:t> </a:t>
                    </a:r>
                    <a:endParaRPr kumimoji="1" lang="zh-TW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" charset="0"/>
                      <a:ea typeface="Cambria" charset="0"/>
                      <a:cs typeface="Cambria" charset="0"/>
                    </a:endParaRPr>
                  </a:p>
                </p:txBody>
              </p:sp>
            </mc:Choice>
            <mc:Fallback xmlns="">
              <p:sp>
                <p:nvSpPr>
                  <p:cNvPr id="39" name="矩形 38">
                    <a:extLst>
                      <a:ext uri="{FF2B5EF4-FFF2-40B4-BE49-F238E27FC236}">
                        <a16:creationId xmlns:a16="http://schemas.microsoft.com/office/drawing/2014/main" id="{DC8A9644-0C7C-446D-B548-C1E09EDEF06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6819" y="3070865"/>
                    <a:ext cx="368341" cy="53166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27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0" name="直線箭頭接點 108">
                <a:extLst>
                  <a:ext uri="{FF2B5EF4-FFF2-40B4-BE49-F238E27FC236}">
                    <a16:creationId xmlns:a16="http://schemas.microsoft.com/office/drawing/2014/main" id="{40C77019-B04D-4669-B9AC-F006A1461B63}"/>
                  </a:ext>
                </a:extLst>
              </p:cNvPr>
              <p:cNvCxnSpPr/>
              <p:nvPr/>
            </p:nvCxnSpPr>
            <p:spPr>
              <a:xfrm flipH="1">
                <a:off x="1540989" y="2379275"/>
                <a:ext cx="695" cy="69159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1E564970-B7BB-4FD9-B6BA-7788E24A15A5}"/>
                </a:ext>
              </a:extLst>
            </p:cNvPr>
            <p:cNvSpPr/>
            <p:nvPr/>
          </p:nvSpPr>
          <p:spPr>
            <a:xfrm>
              <a:off x="3945559" y="2659494"/>
              <a:ext cx="3949410" cy="351999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rPr>
                <a:t>Feature</a:t>
              </a:r>
              <a:r>
                <a:rPr kumimoji="1" lang="zh-TW" alt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rPr>
                <a:t> </a:t>
              </a:r>
              <a:r>
                <a:rPr kumimoji="1" lang="en-US" altLang="zh-TW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rPr>
                <a:t>extraction</a:t>
              </a:r>
              <a:endParaRPr kumimoji="1" lang="zh-TW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endParaRPr>
            </a:p>
          </p:txBody>
        </p:sp>
        <p:cxnSp>
          <p:nvCxnSpPr>
            <p:cNvPr id="43" name="直線箭頭接點 87">
              <a:extLst>
                <a:ext uri="{FF2B5EF4-FFF2-40B4-BE49-F238E27FC236}">
                  <a16:creationId xmlns:a16="http://schemas.microsoft.com/office/drawing/2014/main" id="{3CCF9A75-DB43-471B-81B9-48DE47046AB4}"/>
                </a:ext>
              </a:extLst>
            </p:cNvPr>
            <p:cNvCxnSpPr>
              <a:cxnSpLocks/>
            </p:cNvCxnSpPr>
            <p:nvPr/>
          </p:nvCxnSpPr>
          <p:spPr>
            <a:xfrm>
              <a:off x="6059162" y="4495699"/>
              <a:ext cx="391353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4" name="直線箭頭接點 87">
              <a:extLst>
                <a:ext uri="{FF2B5EF4-FFF2-40B4-BE49-F238E27FC236}">
                  <a16:creationId xmlns:a16="http://schemas.microsoft.com/office/drawing/2014/main" id="{CBF74AA6-FA77-4D8B-B2EF-DD877EBAE849}"/>
                </a:ext>
              </a:extLst>
            </p:cNvPr>
            <p:cNvCxnSpPr>
              <a:cxnSpLocks/>
            </p:cNvCxnSpPr>
            <p:nvPr/>
          </p:nvCxnSpPr>
          <p:spPr>
            <a:xfrm>
              <a:off x="6847943" y="4512656"/>
              <a:ext cx="391353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5" name="直線箭頭接點 87">
              <a:extLst>
                <a:ext uri="{FF2B5EF4-FFF2-40B4-BE49-F238E27FC236}">
                  <a16:creationId xmlns:a16="http://schemas.microsoft.com/office/drawing/2014/main" id="{F015B90C-A91E-4F07-8012-F06E218F636C}"/>
                </a:ext>
              </a:extLst>
            </p:cNvPr>
            <p:cNvCxnSpPr>
              <a:cxnSpLocks/>
            </p:cNvCxnSpPr>
            <p:nvPr/>
          </p:nvCxnSpPr>
          <p:spPr>
            <a:xfrm>
              <a:off x="5326947" y="4491952"/>
              <a:ext cx="391353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</p:grpSp>
      <p:cxnSp>
        <p:nvCxnSpPr>
          <p:cNvPr id="47" name="直線箭頭接點 104">
            <a:extLst>
              <a:ext uri="{FF2B5EF4-FFF2-40B4-BE49-F238E27FC236}">
                <a16:creationId xmlns:a16="http://schemas.microsoft.com/office/drawing/2014/main" id="{E1EC7734-672E-4804-A8E3-D39B0A22303B}"/>
              </a:ext>
            </a:extLst>
          </p:cNvPr>
          <p:cNvCxnSpPr>
            <a:cxnSpLocks/>
          </p:cNvCxnSpPr>
          <p:nvPr/>
        </p:nvCxnSpPr>
        <p:spPr>
          <a:xfrm>
            <a:off x="4303270" y="4899995"/>
            <a:ext cx="0" cy="95414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1" name="直線箭頭接點 104">
            <a:extLst>
              <a:ext uri="{FF2B5EF4-FFF2-40B4-BE49-F238E27FC236}">
                <a16:creationId xmlns:a16="http://schemas.microsoft.com/office/drawing/2014/main" id="{3AE7429C-DA22-4225-8299-4021A81BCDF7}"/>
              </a:ext>
            </a:extLst>
          </p:cNvPr>
          <p:cNvCxnSpPr>
            <a:cxnSpLocks/>
          </p:cNvCxnSpPr>
          <p:nvPr/>
        </p:nvCxnSpPr>
        <p:spPr>
          <a:xfrm>
            <a:off x="3330320" y="5267739"/>
            <a:ext cx="0" cy="57370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3" name="直線箭頭接點 104">
            <a:extLst>
              <a:ext uri="{FF2B5EF4-FFF2-40B4-BE49-F238E27FC236}">
                <a16:creationId xmlns:a16="http://schemas.microsoft.com/office/drawing/2014/main" id="{188C666E-8D86-4580-BD6F-F9A2396347F2}"/>
              </a:ext>
            </a:extLst>
          </p:cNvPr>
          <p:cNvCxnSpPr>
            <a:cxnSpLocks/>
          </p:cNvCxnSpPr>
          <p:nvPr/>
        </p:nvCxnSpPr>
        <p:spPr>
          <a:xfrm>
            <a:off x="5235320" y="5267739"/>
            <a:ext cx="0" cy="57370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矩形 47">
            <a:extLst>
              <a:ext uri="{FF2B5EF4-FFF2-40B4-BE49-F238E27FC236}">
                <a16:creationId xmlns:a16="http://schemas.microsoft.com/office/drawing/2014/main" id="{CFE55590-C50B-4ECB-BC17-706243CA48D0}"/>
              </a:ext>
            </a:extLst>
          </p:cNvPr>
          <p:cNvSpPr/>
          <p:nvPr/>
        </p:nvSpPr>
        <p:spPr>
          <a:xfrm>
            <a:off x="3134642" y="5080858"/>
            <a:ext cx="2233195" cy="38432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Output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70CCD3E7-9BD4-4190-89D3-09E273FA8230}"/>
              </a:ext>
            </a:extLst>
          </p:cNvPr>
          <p:cNvSpPr txBox="1"/>
          <p:nvPr/>
        </p:nvSpPr>
        <p:spPr>
          <a:xfrm>
            <a:off x="3549101" y="5357455"/>
            <a:ext cx="535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D30253CF-C40B-4DF4-8BDF-A55ADD106521}"/>
              </a:ext>
            </a:extLst>
          </p:cNvPr>
          <p:cNvSpPr txBox="1"/>
          <p:nvPr/>
        </p:nvSpPr>
        <p:spPr>
          <a:xfrm>
            <a:off x="4522051" y="5357455"/>
            <a:ext cx="535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4E8B8080-36E1-488F-90A1-C6B5393BA6FC}"/>
              </a:ext>
            </a:extLst>
          </p:cNvPr>
          <p:cNvSpPr txBox="1"/>
          <p:nvPr/>
        </p:nvSpPr>
        <p:spPr>
          <a:xfrm rot="5400000">
            <a:off x="2783068" y="6131298"/>
            <a:ext cx="107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GAN</a:t>
            </a:r>
            <a:endParaRPr lang="zh-TW" altLang="en-US" sz="2400" dirty="0"/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AD29D496-14D2-4B5C-A61D-62072248B120}"/>
              </a:ext>
            </a:extLst>
          </p:cNvPr>
          <p:cNvSpPr txBox="1"/>
          <p:nvPr/>
        </p:nvSpPr>
        <p:spPr>
          <a:xfrm rot="5400000">
            <a:off x="3780122" y="6182098"/>
            <a:ext cx="107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25064F60-D95E-4C01-988A-D6F9C246F061}"/>
              </a:ext>
            </a:extLst>
          </p:cNvPr>
          <p:cNvSpPr txBox="1"/>
          <p:nvPr/>
        </p:nvSpPr>
        <p:spPr>
          <a:xfrm rot="5400000">
            <a:off x="4700119" y="6168144"/>
            <a:ext cx="107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CNN</a:t>
            </a:r>
            <a:endParaRPr lang="zh-TW" altLang="en-US" sz="2400" dirty="0"/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E5A98159-ED6B-4BB6-8192-89616BAE0F7E}"/>
              </a:ext>
            </a:extLst>
          </p:cNvPr>
          <p:cNvSpPr txBox="1"/>
          <p:nvPr/>
        </p:nvSpPr>
        <p:spPr>
          <a:xfrm>
            <a:off x="4907105" y="3250787"/>
            <a:ext cx="4069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Classification LSTM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is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learned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by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in-domain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data.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99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D37467-D1F0-4793-8A9D-E61E8C7D5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41203E-C139-459C-A693-B6E7BA79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76" y="2093976"/>
            <a:ext cx="7772400" cy="4050792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Evaluation measure: F-1 score</a:t>
            </a:r>
            <a:endParaRPr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9BB2331-B092-412C-9D55-FBCA6E2D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26</a:t>
            </a:fld>
            <a:endParaRPr kumimoji="1" lang="zh-TW" altLang="en-US"/>
          </a:p>
        </p:txBody>
      </p:sp>
      <p:graphicFrame>
        <p:nvGraphicFramePr>
          <p:cNvPr id="5" name="內容版面配置區 6">
            <a:extLst>
              <a:ext uri="{FF2B5EF4-FFF2-40B4-BE49-F238E27FC236}">
                <a16:creationId xmlns:a16="http://schemas.microsoft.com/office/drawing/2014/main" id="{52AC24A5-FAAA-4FFA-BE6D-00C72E7641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064714"/>
              </p:ext>
            </p:extLst>
          </p:nvPr>
        </p:nvGraphicFramePr>
        <p:xfrm>
          <a:off x="73791" y="2626283"/>
          <a:ext cx="8996417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Methods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DIY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biology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cooking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travel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robotics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crypto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Oracle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0.679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0.359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0.672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0.578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0.651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0.684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Baseline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altLang="zh-TW" sz="1600" dirty="0" err="1">
                          <a:latin typeface="Cambria Math" charset="0"/>
                          <a:ea typeface="Cambria Math" charset="0"/>
                          <a:cs typeface="Cambria Math" charset="0"/>
                        </a:rPr>
                        <a:t>Tf-idf</a:t>
                      </a:r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sorting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0.213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0.095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0.249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0.206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0.193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0.224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Text Rank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0.195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0.084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0.242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0.154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0.151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0.178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Classification</a:t>
                      </a:r>
                      <a:r>
                        <a:rPr lang="en-US" altLang="zh-TW" sz="16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LSTM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0.282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0.208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0.221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0.243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0.180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0.222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Proposed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Basic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Embedding only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0.235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0.102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0.224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0.211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0.185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0.237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All features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0.242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0.103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0.285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0.229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0.202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0.252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Optimize F-1 (All features)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0.272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0.113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0.318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0.215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0.246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0.255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8D12719E-0F25-419B-B7F6-90D445B4634F}"/>
              </a:ext>
            </a:extLst>
          </p:cNvPr>
          <p:cNvSpPr/>
          <p:nvPr/>
        </p:nvSpPr>
        <p:spPr>
          <a:xfrm>
            <a:off x="1789611" y="4508732"/>
            <a:ext cx="7280597" cy="324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D7F1699-79DE-4A99-9FC1-163DF3FDFC60}"/>
              </a:ext>
            </a:extLst>
          </p:cNvPr>
          <p:cNvSpPr/>
          <p:nvPr/>
        </p:nvSpPr>
        <p:spPr>
          <a:xfrm>
            <a:off x="1789610" y="4888604"/>
            <a:ext cx="7280597" cy="324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5F6F89-1CA7-430F-8514-1F300B75E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124" y="220539"/>
            <a:ext cx="2327252" cy="2238103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D4D7BD4-706D-46BC-B7A9-338F1D78AEC3}"/>
              </a:ext>
            </a:extLst>
          </p:cNvPr>
          <p:cNvSpPr txBox="1"/>
          <p:nvPr/>
        </p:nvSpPr>
        <p:spPr>
          <a:xfrm>
            <a:off x="1298447" y="5792161"/>
            <a:ext cx="654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Adding word statistics is always helpful.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9068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4" grpId="1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D37467-D1F0-4793-8A9D-E61E8C7D5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41203E-C139-459C-A693-B6E7BA79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76" y="2093976"/>
            <a:ext cx="7772400" cy="4050792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Evaluation measure: F-1 score</a:t>
            </a:r>
            <a:endParaRPr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9BB2331-B092-412C-9D55-FBCA6E2D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27</a:t>
            </a:fld>
            <a:endParaRPr kumimoji="1" lang="zh-TW" altLang="en-US"/>
          </a:p>
        </p:txBody>
      </p:sp>
      <p:graphicFrame>
        <p:nvGraphicFramePr>
          <p:cNvPr id="5" name="內容版面配置區 6">
            <a:extLst>
              <a:ext uri="{FF2B5EF4-FFF2-40B4-BE49-F238E27FC236}">
                <a16:creationId xmlns:a16="http://schemas.microsoft.com/office/drawing/2014/main" id="{52AC24A5-FAAA-4FFA-BE6D-00C72E7641C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3791" y="2626283"/>
          <a:ext cx="8996417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Methods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DIY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biology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cooking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travel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robotics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crypto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Oracle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0.679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0.359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0.672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0.578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0.651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0.684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Baseline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altLang="zh-TW" sz="1600" dirty="0" err="1">
                          <a:latin typeface="Cambria Math" charset="0"/>
                          <a:ea typeface="Cambria Math" charset="0"/>
                          <a:cs typeface="Cambria Math" charset="0"/>
                        </a:rPr>
                        <a:t>Tf-idf</a:t>
                      </a:r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sorting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0.213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0.095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0.249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0.206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0.193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0.224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Text Rank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0.195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0.084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0.242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0.154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0.151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0.178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Classification</a:t>
                      </a:r>
                      <a:r>
                        <a:rPr lang="en-US" altLang="zh-TW" sz="16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LSTM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0.282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0.208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0.221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0.243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0.180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0.222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Proposed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Basic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Embedding only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0.235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0.102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0.224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0.211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0.185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0.237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All features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0.242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0.103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0.285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0.229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0.202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0.252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Optimize F-1 (All features)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0.272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0.113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0.318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0.215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0.246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0.255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8D12719E-0F25-419B-B7F6-90D445B4634F}"/>
              </a:ext>
            </a:extLst>
          </p:cNvPr>
          <p:cNvSpPr/>
          <p:nvPr/>
        </p:nvSpPr>
        <p:spPr>
          <a:xfrm>
            <a:off x="1789611" y="4818586"/>
            <a:ext cx="7280597" cy="324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D7F1699-79DE-4A99-9FC1-163DF3FDFC60}"/>
              </a:ext>
            </a:extLst>
          </p:cNvPr>
          <p:cNvSpPr/>
          <p:nvPr/>
        </p:nvSpPr>
        <p:spPr>
          <a:xfrm>
            <a:off x="1177603" y="5205795"/>
            <a:ext cx="7892605" cy="324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5F6F89-1CA7-430F-8514-1F300B75E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124" y="220539"/>
            <a:ext cx="2327252" cy="2238103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D4D7BD4-706D-46BC-B7A9-338F1D78AEC3}"/>
              </a:ext>
            </a:extLst>
          </p:cNvPr>
          <p:cNvSpPr txBox="1"/>
          <p:nvPr/>
        </p:nvSpPr>
        <p:spPr>
          <a:xfrm>
            <a:off x="1298447" y="5655686"/>
            <a:ext cx="6547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Optimizing F-1 score improved the performance in most cases.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8990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4" grpId="1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D37467-D1F0-4793-8A9D-E61E8C7D5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41203E-C139-459C-A693-B6E7BA79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76" y="2093976"/>
            <a:ext cx="7772400" cy="4050792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Evaluation measure: F-1 score</a:t>
            </a:r>
            <a:endParaRPr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9BB2331-B092-412C-9D55-FBCA6E2D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28</a:t>
            </a:fld>
            <a:endParaRPr kumimoji="1" lang="zh-TW" altLang="en-US"/>
          </a:p>
        </p:txBody>
      </p:sp>
      <p:graphicFrame>
        <p:nvGraphicFramePr>
          <p:cNvPr id="5" name="內容版面配置區 6">
            <a:extLst>
              <a:ext uri="{FF2B5EF4-FFF2-40B4-BE49-F238E27FC236}">
                <a16:creationId xmlns:a16="http://schemas.microsoft.com/office/drawing/2014/main" id="{52AC24A5-FAAA-4FFA-BE6D-00C72E7641C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3791" y="2626283"/>
          <a:ext cx="8996417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Methods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DIY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biology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cooking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travel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robotics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crypto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Oracle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0.679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0.359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0.672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0.578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0.651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0.684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Baseline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altLang="zh-TW" sz="1600" dirty="0" err="1">
                          <a:latin typeface="Cambria Math" charset="0"/>
                          <a:ea typeface="Cambria Math" charset="0"/>
                          <a:cs typeface="Cambria Math" charset="0"/>
                        </a:rPr>
                        <a:t>Tf-idf</a:t>
                      </a:r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sorting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0.213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0.095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0.249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0.206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0.193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0.224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Text Rank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0.195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0.084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0.242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0.154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0.151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0.178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Classification</a:t>
                      </a:r>
                      <a:r>
                        <a:rPr lang="en-US" altLang="zh-TW" sz="16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LSTM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0.282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0.208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0.221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0.243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0.180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0.222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Proposed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Basic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Embedding only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0.235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0.102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0.224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0.211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0.185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0.237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All features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0.242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0.103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0.285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0.229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0.202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0.252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Optimize F-1 (All features)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0.272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0.113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0.318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0.215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0.246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0.255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115F6F89-1CA7-430F-8514-1F300B75E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124" y="220539"/>
            <a:ext cx="2327252" cy="2238103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9DCEFD48-3DBE-4C4A-B758-CF9860AA6700}"/>
              </a:ext>
            </a:extLst>
          </p:cNvPr>
          <p:cNvSpPr/>
          <p:nvPr/>
        </p:nvSpPr>
        <p:spPr>
          <a:xfrm>
            <a:off x="1094286" y="5234506"/>
            <a:ext cx="7975922" cy="3584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12FF44F-0B52-4A0C-8D7C-889AD126E84E}"/>
              </a:ext>
            </a:extLst>
          </p:cNvPr>
          <p:cNvSpPr/>
          <p:nvPr/>
        </p:nvSpPr>
        <p:spPr>
          <a:xfrm>
            <a:off x="1094286" y="3344823"/>
            <a:ext cx="7975922" cy="7231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18E7E40D-A47B-49F9-83F8-4793B6CDF931}"/>
              </a:ext>
            </a:extLst>
          </p:cNvPr>
          <p:cNvSpPr txBox="1"/>
          <p:nvPr/>
        </p:nvSpPr>
        <p:spPr>
          <a:xfrm>
            <a:off x="1298447" y="5694127"/>
            <a:ext cx="6547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The proposed approach always outperformed the unsupervised approach.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7462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animBg="1"/>
      <p:bldP spid="23" grpId="1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394B0F-B367-456F-A7A8-031DA94D3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Task 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B1592D-1B1B-44BD-AA36-2B86BE029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sz="2400" b="1" dirty="0"/>
              <a:t>Key term extraction </a:t>
            </a:r>
            <a:r>
              <a:rPr kumimoji="1" lang="en-US" altLang="zh-TW" sz="2400" dirty="0"/>
              <a:t>is aimed to identify the important terms from a (spoken) document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129DD95-F754-4CB7-A6D0-D112AA72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2</a:t>
            </a:fld>
            <a:endParaRPr kumimoji="1" lang="zh-TW" altLang="en-US"/>
          </a:p>
        </p:txBody>
      </p:sp>
      <p:sp>
        <p:nvSpPr>
          <p:cNvPr id="5" name="圓角矩形 35">
            <a:extLst>
              <a:ext uri="{FF2B5EF4-FFF2-40B4-BE49-F238E27FC236}">
                <a16:creationId xmlns:a16="http://schemas.microsoft.com/office/drawing/2014/main" id="{11AFABE3-A41E-452E-AFBE-3B85D276B0B3}"/>
              </a:ext>
            </a:extLst>
          </p:cNvPr>
          <p:cNvSpPr/>
          <p:nvPr/>
        </p:nvSpPr>
        <p:spPr>
          <a:xfrm>
            <a:off x="4221544" y="4056068"/>
            <a:ext cx="1495150" cy="9173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800" dirty="0"/>
              <a:t>model</a:t>
            </a:r>
            <a:endParaRPr kumimoji="1" lang="zh-TW" altLang="en-US" sz="2800" dirty="0"/>
          </a:p>
        </p:txBody>
      </p:sp>
      <p:cxnSp>
        <p:nvCxnSpPr>
          <p:cNvPr id="6" name="直線箭頭接點 65">
            <a:extLst>
              <a:ext uri="{FF2B5EF4-FFF2-40B4-BE49-F238E27FC236}">
                <a16:creationId xmlns:a16="http://schemas.microsoft.com/office/drawing/2014/main" id="{675701C2-BFF2-4519-B006-39CCEDB750AE}"/>
              </a:ext>
            </a:extLst>
          </p:cNvPr>
          <p:cNvCxnSpPr/>
          <p:nvPr/>
        </p:nvCxnSpPr>
        <p:spPr>
          <a:xfrm flipV="1">
            <a:off x="3510452" y="4552186"/>
            <a:ext cx="679733" cy="1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箭頭接點 72">
            <a:extLst>
              <a:ext uri="{FF2B5EF4-FFF2-40B4-BE49-F238E27FC236}">
                <a16:creationId xmlns:a16="http://schemas.microsoft.com/office/drawing/2014/main" id="{27AE3007-5A23-44C8-9640-F06047707D12}"/>
              </a:ext>
            </a:extLst>
          </p:cNvPr>
          <p:cNvCxnSpPr/>
          <p:nvPr/>
        </p:nvCxnSpPr>
        <p:spPr>
          <a:xfrm>
            <a:off x="5748053" y="4552185"/>
            <a:ext cx="579248" cy="1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ãdocumentãçåçæå°çµæ">
            <a:extLst>
              <a:ext uri="{FF2B5EF4-FFF2-40B4-BE49-F238E27FC236}">
                <a16:creationId xmlns:a16="http://schemas.microsoft.com/office/drawing/2014/main" id="{8466B0C1-33B8-4115-9153-C7EBD412A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01" y="3357583"/>
            <a:ext cx="1795462" cy="186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8875F6E-4975-4ED1-8EC6-5106B981E189}"/>
              </a:ext>
            </a:extLst>
          </p:cNvPr>
          <p:cNvSpPr txBox="1"/>
          <p:nvPr/>
        </p:nvSpPr>
        <p:spPr>
          <a:xfrm>
            <a:off x="1371807" y="5346025"/>
            <a:ext cx="2818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Plain Text or </a:t>
            </a:r>
          </a:p>
          <a:p>
            <a:r>
              <a:rPr lang="en-US" altLang="zh-TW" sz="2400" dirty="0"/>
              <a:t>ASR transcriptions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A7220A7-A87F-49C7-B87F-54958276882D}"/>
              </a:ext>
            </a:extLst>
          </p:cNvPr>
          <p:cNvSpPr txBox="1"/>
          <p:nvPr/>
        </p:nvSpPr>
        <p:spPr>
          <a:xfrm>
            <a:off x="6388275" y="3766517"/>
            <a:ext cx="126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DNN</a:t>
            </a:r>
            <a:endParaRPr lang="zh-TW" altLang="en-US" sz="24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F2E09D2-B90B-4660-A3ED-8FDD2494524F}"/>
              </a:ext>
            </a:extLst>
          </p:cNvPr>
          <p:cNvSpPr txBox="1"/>
          <p:nvPr/>
        </p:nvSpPr>
        <p:spPr>
          <a:xfrm>
            <a:off x="6388275" y="4313835"/>
            <a:ext cx="126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LSTM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3B1BC94-867E-4D14-A12A-B2510C04E226}"/>
              </a:ext>
            </a:extLst>
          </p:cNvPr>
          <p:cNvSpPr txBox="1"/>
          <p:nvPr/>
        </p:nvSpPr>
        <p:spPr>
          <a:xfrm>
            <a:off x="6388275" y="4874608"/>
            <a:ext cx="126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CNN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9691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D37467-D1F0-4793-8A9D-E61E8C7D5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41203E-C139-459C-A693-B6E7BA79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76" y="2093976"/>
            <a:ext cx="7772400" cy="4050792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Evaluation measure: F-1 score</a:t>
            </a:r>
            <a:endParaRPr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9BB2331-B092-412C-9D55-FBCA6E2D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29</a:t>
            </a:fld>
            <a:endParaRPr kumimoji="1" lang="zh-TW" altLang="en-US"/>
          </a:p>
        </p:txBody>
      </p:sp>
      <p:graphicFrame>
        <p:nvGraphicFramePr>
          <p:cNvPr id="5" name="內容版面配置區 6">
            <a:extLst>
              <a:ext uri="{FF2B5EF4-FFF2-40B4-BE49-F238E27FC236}">
                <a16:creationId xmlns:a16="http://schemas.microsoft.com/office/drawing/2014/main" id="{52AC24A5-FAAA-4FFA-BE6D-00C72E7641C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3791" y="2626283"/>
          <a:ext cx="8996417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43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Methods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DIY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biology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cooking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travel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robotics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crypto</a:t>
                      </a:r>
                      <a:endParaRPr lang="zh-TW" altLang="en-US" sz="1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Oracle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0.679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0.359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0.672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0.578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0.651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0.684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Baseline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altLang="zh-TW" sz="1600" dirty="0" err="1">
                          <a:latin typeface="Cambria Math" charset="0"/>
                          <a:ea typeface="Cambria Math" charset="0"/>
                          <a:cs typeface="Cambria Math" charset="0"/>
                        </a:rPr>
                        <a:t>Tf-idf</a:t>
                      </a:r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sorting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0.213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0.095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0.249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0.206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0.193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0.224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Text Rank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0.195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0.084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0.242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0.154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0.151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charset="0"/>
                          <a:ea typeface="Arial" charset="0"/>
                          <a:cs typeface="Arial" charset="0"/>
                        </a:rPr>
                        <a:t>0.178</a:t>
                      </a:r>
                      <a:endParaRPr lang="zh-TW" alt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Classification</a:t>
                      </a:r>
                      <a:r>
                        <a:rPr lang="en-US" altLang="zh-TW" sz="1600" baseline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 LSTM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0.282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0.208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0.221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0.243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0.180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0.222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Proposed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Basic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Embedding only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0.235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0.102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0.224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0.211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0.185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0.237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All features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0.242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0.103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0.285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0.229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0.202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0.252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6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Optimize F-1 (All features)</a:t>
                      </a:r>
                      <a:endParaRPr lang="zh-TW" altLang="en-US" sz="16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0.272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0.113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0.318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0.215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0.246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0.255</a:t>
                      </a:r>
                      <a:endParaRPr lang="zh-TW" altLang="en-US" sz="18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115F6F89-1CA7-430F-8514-1F300B75E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124" y="220539"/>
            <a:ext cx="2327252" cy="223810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957A189-C8FF-47FE-9F2B-E1E77F1D451E}"/>
              </a:ext>
            </a:extLst>
          </p:cNvPr>
          <p:cNvSpPr/>
          <p:nvPr/>
        </p:nvSpPr>
        <p:spPr>
          <a:xfrm>
            <a:off x="3942805" y="4153997"/>
            <a:ext cx="731520" cy="27604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23FF43F-05E5-40F1-97BF-E6215BDFCD1B}"/>
              </a:ext>
            </a:extLst>
          </p:cNvPr>
          <p:cNvSpPr/>
          <p:nvPr/>
        </p:nvSpPr>
        <p:spPr>
          <a:xfrm>
            <a:off x="4855640" y="4150919"/>
            <a:ext cx="731520" cy="27604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378EE29-8CAF-4DD2-BE4B-EF3FA9C0ED56}"/>
              </a:ext>
            </a:extLst>
          </p:cNvPr>
          <p:cNvSpPr/>
          <p:nvPr/>
        </p:nvSpPr>
        <p:spPr>
          <a:xfrm>
            <a:off x="5739560" y="5231679"/>
            <a:ext cx="731520" cy="27604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AA364F6-1104-418D-9EC4-B0EB28E21A86}"/>
              </a:ext>
            </a:extLst>
          </p:cNvPr>
          <p:cNvSpPr/>
          <p:nvPr/>
        </p:nvSpPr>
        <p:spPr>
          <a:xfrm>
            <a:off x="6585380" y="4168658"/>
            <a:ext cx="731520" cy="27604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DED9EE5-6BA7-4789-8A3F-F31D78EA37A3}"/>
              </a:ext>
            </a:extLst>
          </p:cNvPr>
          <p:cNvSpPr/>
          <p:nvPr/>
        </p:nvSpPr>
        <p:spPr>
          <a:xfrm>
            <a:off x="7388065" y="5262885"/>
            <a:ext cx="731520" cy="27604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7AEA1DA-48CD-49B7-8E03-4139DFEBA97B}"/>
              </a:ext>
            </a:extLst>
          </p:cNvPr>
          <p:cNvSpPr/>
          <p:nvPr/>
        </p:nvSpPr>
        <p:spPr>
          <a:xfrm>
            <a:off x="8248617" y="5277264"/>
            <a:ext cx="731520" cy="27604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E4D77B7-A997-469D-8C68-1E7C861EBA82}"/>
              </a:ext>
            </a:extLst>
          </p:cNvPr>
          <p:cNvSpPr txBox="1"/>
          <p:nvPr/>
        </p:nvSpPr>
        <p:spPr>
          <a:xfrm>
            <a:off x="992122" y="5635581"/>
            <a:ext cx="7159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rPr>
              <a:t>Classification LSTM</a:t>
            </a:r>
            <a:r>
              <a:rPr lang="zh-TW" altLang="en-US" sz="24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rPr>
              <a:t>used</a:t>
            </a:r>
            <a:r>
              <a:rPr lang="zh-TW" altLang="en-US" sz="24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rPr>
              <a:t>in-domain</a:t>
            </a:r>
            <a:r>
              <a:rPr lang="zh-TW" altLang="en-US" sz="24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rPr>
              <a:t>data,</a:t>
            </a:r>
            <a:r>
              <a:rPr lang="zh-TW" altLang="en-US" sz="24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rPr>
              <a:t>while</a:t>
            </a:r>
            <a:r>
              <a:rPr lang="zh-TW" altLang="en-US" sz="24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rPr>
              <a:t>the</a:t>
            </a:r>
            <a:r>
              <a:rPr lang="zh-TW" altLang="en-US" sz="24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rPr>
              <a:t>proposed approach used out-of-domain data only</a:t>
            </a:r>
            <a:endParaRPr lang="zh-TW" altLang="en-US" sz="2400" dirty="0">
              <a:solidFill>
                <a:srgbClr val="FF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2C557E7-9CE3-46CB-A9BD-E08E53A4B2EB}"/>
              </a:ext>
            </a:extLst>
          </p:cNvPr>
          <p:cNvSpPr/>
          <p:nvPr/>
        </p:nvSpPr>
        <p:spPr>
          <a:xfrm>
            <a:off x="1094286" y="5234506"/>
            <a:ext cx="7975922" cy="3584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94A1A43-32A9-40B1-82D2-3C0467ABC3FE}"/>
              </a:ext>
            </a:extLst>
          </p:cNvPr>
          <p:cNvSpPr/>
          <p:nvPr/>
        </p:nvSpPr>
        <p:spPr>
          <a:xfrm>
            <a:off x="1084003" y="4136417"/>
            <a:ext cx="7975922" cy="3584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246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r>
              <a:rPr kumimoji="1" lang="en-US" altLang="zh-TW" dirty="0"/>
              <a:t>Speech Recognition Error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30</a:t>
            </a:fld>
            <a:endParaRPr kumimoji="1"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921948" y="5057594"/>
            <a:ext cx="7772400" cy="1609344"/>
          </a:xfrm>
        </p:spPr>
        <p:txBody>
          <a:bodyPr>
            <a:normAutofit/>
          </a:bodyPr>
          <a:lstStyle/>
          <a:p>
            <a:r>
              <a:rPr kumimoji="1" lang="en-US" altLang="zh-TW" sz="2400" dirty="0"/>
              <a:t>As WER ranging from 5% to 30%, the performance of supervised baseline was seriously degraded. </a:t>
            </a:r>
          </a:p>
          <a:p>
            <a:r>
              <a:rPr kumimoji="1" lang="en-US" altLang="zh-TW" sz="2400" dirty="0"/>
              <a:t>On the other hand,  the performance of proposed model was slightly degraded.</a:t>
            </a:r>
            <a:endParaRPr kumimoji="1" lang="zh-TW" altLang="en-US" sz="2400" dirty="0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5E21DA47-898A-4B92-89CC-CF695547858B}"/>
              </a:ext>
            </a:extLst>
          </p:cNvPr>
          <p:cNvGrpSpPr/>
          <p:nvPr/>
        </p:nvGrpSpPr>
        <p:grpSpPr>
          <a:xfrm>
            <a:off x="714865" y="1683638"/>
            <a:ext cx="7772400" cy="3344928"/>
            <a:chOff x="710946" y="2426880"/>
            <a:chExt cx="7772400" cy="3344928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D7E8CD26-1E8F-4ECA-A0B6-D8BFE75F1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946" y="2426880"/>
              <a:ext cx="7772400" cy="2590800"/>
            </a:xfrm>
            <a:prstGeom prst="rect">
              <a:avLst/>
            </a:prstGeom>
          </p:spPr>
        </p:pic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29BDE9BC-1203-45E7-80F5-F0F727E79DFF}"/>
                </a:ext>
              </a:extLst>
            </p:cNvPr>
            <p:cNvGrpSpPr/>
            <p:nvPr/>
          </p:nvGrpSpPr>
          <p:grpSpPr>
            <a:xfrm>
              <a:off x="1456126" y="4929359"/>
              <a:ext cx="6282039" cy="842449"/>
              <a:chOff x="4949370" y="1306501"/>
              <a:chExt cx="6282039" cy="842449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7D674AA-D8FF-4FDA-81B3-FA83E21D90CB}"/>
                  </a:ext>
                </a:extLst>
              </p:cNvPr>
              <p:cNvSpPr/>
              <p:nvPr/>
            </p:nvSpPr>
            <p:spPr>
              <a:xfrm>
                <a:off x="4949371" y="1859934"/>
                <a:ext cx="435429" cy="159657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EA9981F-464F-4D40-83D7-0E014DB59C21}"/>
                  </a:ext>
                </a:extLst>
              </p:cNvPr>
              <p:cNvSpPr/>
              <p:nvPr/>
            </p:nvSpPr>
            <p:spPr>
              <a:xfrm>
                <a:off x="4949370" y="1481484"/>
                <a:ext cx="435429" cy="159657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E06A5347-56F1-4945-95FD-DE2DB66F85D8}"/>
                  </a:ext>
                </a:extLst>
              </p:cNvPr>
              <p:cNvSpPr txBox="1"/>
              <p:nvPr/>
            </p:nvSpPr>
            <p:spPr>
              <a:xfrm>
                <a:off x="5384800" y="1306501"/>
                <a:ext cx="34163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: Classification LSTM</a:t>
                </a:r>
                <a:endParaRPr lang="zh-TW" altLang="en-US" sz="2400" dirty="0"/>
              </a:p>
            </p:txBody>
          </p:sp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61DF134A-342A-4766-AC48-00838646730A}"/>
                  </a:ext>
                </a:extLst>
              </p:cNvPr>
              <p:cNvSpPr txBox="1"/>
              <p:nvPr/>
            </p:nvSpPr>
            <p:spPr>
              <a:xfrm>
                <a:off x="5384800" y="1687285"/>
                <a:ext cx="58466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: Proposed (Optimizing F-1 + all features)</a:t>
                </a:r>
                <a:endParaRPr lang="zh-TW" alt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9597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Conclusions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2400" dirty="0"/>
              <a:t>In this work, we proposed a novel domain independent approach to extract key term.</a:t>
            </a:r>
            <a:endParaRPr lang="en-US" altLang="zh-TW" sz="2400" dirty="0"/>
          </a:p>
          <a:p>
            <a:r>
              <a:rPr lang="en-US" altLang="zh-TW" sz="2400" dirty="0"/>
              <a:t>Once trained with data from several different domains, it can extract key terms in unseen domains. </a:t>
            </a:r>
          </a:p>
          <a:p>
            <a:r>
              <a:rPr lang="en-US" altLang="zh-TW" sz="2400" dirty="0"/>
              <a:t>The performance of this approach degrades only very slightly with speech recognition error. </a:t>
            </a:r>
          </a:p>
          <a:p>
            <a:r>
              <a:rPr lang="en-US" altLang="zh-TW" sz="2400" dirty="0"/>
              <a:t>Future work: key phrase extraction, key terms not existing in the documents</a:t>
            </a:r>
          </a:p>
          <a:p>
            <a:endParaRPr lang="en-US" altLang="zh-TW" sz="2400" dirty="0"/>
          </a:p>
          <a:p>
            <a:endParaRPr kumimoji="1"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31</a:t>
            </a:fld>
            <a:endParaRPr kumimoji="1"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053315E-C51C-493A-929A-02FC0854C7A9}"/>
              </a:ext>
            </a:extLst>
          </p:cNvPr>
          <p:cNvSpPr txBox="1"/>
          <p:nvPr/>
        </p:nvSpPr>
        <p:spPr>
          <a:xfrm>
            <a:off x="381000" y="5341203"/>
            <a:ext cx="858240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Hope that we can publish an ICASSP paper whose index terms are extracted by the proposed approach in the paper.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0009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394B0F-B367-456F-A7A8-031DA94D3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Key Term Extraction Approaches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B1592D-1B1B-44BD-AA36-2B86BE029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21408"/>
            <a:ext cx="7772400" cy="4050792"/>
          </a:xfrm>
        </p:spPr>
        <p:txBody>
          <a:bodyPr>
            <a:normAutofit/>
          </a:bodyPr>
          <a:lstStyle/>
          <a:p>
            <a:r>
              <a:rPr kumimoji="1" lang="en-US" altLang="zh-TW" sz="2400" dirty="0"/>
              <a:t>Unsupervised approaches: using some rules to determine whether a term is a key term</a:t>
            </a:r>
          </a:p>
          <a:p>
            <a:r>
              <a:rPr kumimoji="1" lang="en-US" altLang="zh-TW" sz="2400" dirty="0"/>
              <a:t> Supervised approaches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129DD95-F754-4CB7-A6D0-D112AA72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3</a:t>
            </a:fld>
            <a:endParaRPr kumimoji="1"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8253DA3-277F-4F6A-A808-D83BBDB18790}"/>
              </a:ext>
            </a:extLst>
          </p:cNvPr>
          <p:cNvSpPr txBox="1"/>
          <p:nvPr/>
        </p:nvSpPr>
        <p:spPr>
          <a:xfrm>
            <a:off x="6284261" y="2469837"/>
            <a:ext cx="3396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>
                <a:solidFill>
                  <a:srgbClr val="FF0000"/>
                </a:solidFill>
              </a:rPr>
              <a:t>→ Low accuracy</a:t>
            </a:r>
            <a:endParaRPr kumimoji="1"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3" name="圓角矩形 35">
            <a:extLst>
              <a:ext uri="{FF2B5EF4-FFF2-40B4-BE49-F238E27FC236}">
                <a16:creationId xmlns:a16="http://schemas.microsoft.com/office/drawing/2014/main" id="{40735E67-DA0D-4B71-B2C6-EDF5413DE307}"/>
              </a:ext>
            </a:extLst>
          </p:cNvPr>
          <p:cNvSpPr/>
          <p:nvPr/>
        </p:nvSpPr>
        <p:spPr>
          <a:xfrm>
            <a:off x="5927643" y="4613748"/>
            <a:ext cx="1495150" cy="9173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800" dirty="0"/>
              <a:t>model</a:t>
            </a:r>
            <a:endParaRPr kumimoji="1" lang="zh-TW" altLang="en-US" sz="2800" dirty="0"/>
          </a:p>
        </p:txBody>
      </p:sp>
      <p:cxnSp>
        <p:nvCxnSpPr>
          <p:cNvPr id="24" name="直線箭頭接點 65">
            <a:extLst>
              <a:ext uri="{FF2B5EF4-FFF2-40B4-BE49-F238E27FC236}">
                <a16:creationId xmlns:a16="http://schemas.microsoft.com/office/drawing/2014/main" id="{F4EFB3EC-072C-4B3B-960E-4970C437D97B}"/>
              </a:ext>
            </a:extLst>
          </p:cNvPr>
          <p:cNvCxnSpPr>
            <a:cxnSpLocks/>
          </p:cNvCxnSpPr>
          <p:nvPr/>
        </p:nvCxnSpPr>
        <p:spPr>
          <a:xfrm flipV="1">
            <a:off x="5368916" y="5058079"/>
            <a:ext cx="510561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2FA7ADF0-8B22-4733-A022-CF69B4A9FA11}"/>
              </a:ext>
            </a:extLst>
          </p:cNvPr>
          <p:cNvGrpSpPr/>
          <p:nvPr/>
        </p:nvGrpSpPr>
        <p:grpSpPr>
          <a:xfrm>
            <a:off x="1175470" y="3798814"/>
            <a:ext cx="4145280" cy="2515012"/>
            <a:chOff x="611442" y="3904077"/>
            <a:chExt cx="4145280" cy="2515012"/>
          </a:xfrm>
        </p:grpSpPr>
        <p:pic>
          <p:nvPicPr>
            <p:cNvPr id="14" name="Picture 2" descr="ãdocumentãçåçæå°çµæ">
              <a:extLst>
                <a:ext uri="{FF2B5EF4-FFF2-40B4-BE49-F238E27FC236}">
                  <a16:creationId xmlns:a16="http://schemas.microsoft.com/office/drawing/2014/main" id="{0D606A34-48AC-45BF-8BA9-6E498A7C0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792" y="4079402"/>
              <a:ext cx="1094088" cy="1135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ãdocumentãçåçæå°çµæ">
              <a:extLst>
                <a:ext uri="{FF2B5EF4-FFF2-40B4-BE49-F238E27FC236}">
                  <a16:creationId xmlns:a16="http://schemas.microsoft.com/office/drawing/2014/main" id="{B88E1A9E-A5E8-4FF4-9E30-1E5E3303F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225" y="4079402"/>
              <a:ext cx="1094088" cy="1135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ãdocumentãçåçæå°çµæ">
              <a:extLst>
                <a:ext uri="{FF2B5EF4-FFF2-40B4-BE49-F238E27FC236}">
                  <a16:creationId xmlns:a16="http://schemas.microsoft.com/office/drawing/2014/main" id="{A93413B0-71B4-4706-AAE5-7B8F5C46D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658" y="4079402"/>
              <a:ext cx="1094088" cy="1135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8E8502EF-7A83-434A-93C4-433E50FA2374}"/>
                </a:ext>
              </a:extLst>
            </p:cNvPr>
            <p:cNvSpPr txBox="1"/>
            <p:nvPr/>
          </p:nvSpPr>
          <p:spPr>
            <a:xfrm>
              <a:off x="796165" y="5257921"/>
              <a:ext cx="1145715" cy="3231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1">
                  <a:lumMod val="50000"/>
                </a:schemeClr>
              </a:solidFill>
            </a:ln>
            <a:effectLst>
              <a:softEdge rad="3175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en-US" altLang="zh-TW" sz="1500" i="1" dirty="0">
                  <a:effectLst/>
                </a:rPr>
                <a:t>Key term 1</a:t>
              </a: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5F4E2CE2-DF4E-4C57-B04B-A93A442092C0}"/>
                </a:ext>
              </a:extLst>
            </p:cNvPr>
            <p:cNvSpPr txBox="1"/>
            <p:nvPr/>
          </p:nvSpPr>
          <p:spPr>
            <a:xfrm>
              <a:off x="796164" y="5624291"/>
              <a:ext cx="1145715" cy="3231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1">
                  <a:lumMod val="50000"/>
                </a:schemeClr>
              </a:solidFill>
            </a:ln>
            <a:effectLst>
              <a:softEdge rad="3175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en-US" altLang="zh-TW" sz="1500" i="1" dirty="0">
                  <a:effectLst/>
                </a:rPr>
                <a:t>Key term 2</a:t>
              </a: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B3C6D77C-48D3-440F-A446-43FB07C388E8}"/>
                </a:ext>
              </a:extLst>
            </p:cNvPr>
            <p:cNvSpPr txBox="1"/>
            <p:nvPr/>
          </p:nvSpPr>
          <p:spPr>
            <a:xfrm>
              <a:off x="2111225" y="5242148"/>
              <a:ext cx="1145715" cy="3231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1">
                  <a:lumMod val="50000"/>
                </a:schemeClr>
              </a:solidFill>
            </a:ln>
            <a:effectLst>
              <a:softEdge rad="3175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en-US" altLang="zh-TW" sz="1500" i="1" dirty="0">
                  <a:effectLst/>
                </a:rPr>
                <a:t>Key term </a:t>
              </a:r>
              <a:r>
                <a:rPr lang="en-US" altLang="zh-TW" sz="1500" i="1" dirty="0"/>
                <a:t>3</a:t>
              </a:r>
              <a:endParaRPr lang="en-US" altLang="zh-TW" sz="1500" i="1" dirty="0">
                <a:effectLst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A46473B7-54FE-4F49-86EB-A8BC7FB33734}"/>
                </a:ext>
              </a:extLst>
            </p:cNvPr>
            <p:cNvSpPr txBox="1"/>
            <p:nvPr/>
          </p:nvSpPr>
          <p:spPr>
            <a:xfrm>
              <a:off x="796163" y="5990661"/>
              <a:ext cx="1145715" cy="3231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1">
                  <a:lumMod val="50000"/>
                </a:schemeClr>
              </a:solidFill>
            </a:ln>
            <a:effectLst>
              <a:softEdge rad="3175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en-US" altLang="zh-TW" sz="1500" i="1" dirty="0">
                  <a:effectLst/>
                </a:rPr>
                <a:t>Key term </a:t>
              </a:r>
              <a:r>
                <a:rPr lang="en-US" altLang="zh-TW" sz="1500" i="1" dirty="0"/>
                <a:t>5</a:t>
              </a:r>
              <a:endParaRPr lang="en-US" altLang="zh-TW" sz="1500" i="1" dirty="0">
                <a:effectLst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15250397-90F4-4EF8-AAE7-90C22C58525C}"/>
                </a:ext>
              </a:extLst>
            </p:cNvPr>
            <p:cNvSpPr txBox="1"/>
            <p:nvPr/>
          </p:nvSpPr>
          <p:spPr>
            <a:xfrm>
              <a:off x="3426285" y="5229956"/>
              <a:ext cx="1145715" cy="3231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1">
                  <a:lumMod val="50000"/>
                </a:schemeClr>
              </a:solidFill>
            </a:ln>
            <a:effectLst>
              <a:softEdge rad="3175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en-US" altLang="zh-TW" sz="1500" i="1" dirty="0">
                  <a:effectLst/>
                </a:rPr>
                <a:t>Key term </a:t>
              </a:r>
              <a:r>
                <a:rPr lang="en-US" altLang="zh-TW" sz="1500" i="1" dirty="0"/>
                <a:t>2</a:t>
              </a:r>
              <a:endParaRPr lang="en-US" altLang="zh-TW" sz="1500" i="1" dirty="0">
                <a:effectLst/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97C58642-FCF4-4D9A-B644-7ECE3F498F77}"/>
                </a:ext>
              </a:extLst>
            </p:cNvPr>
            <p:cNvSpPr txBox="1"/>
            <p:nvPr/>
          </p:nvSpPr>
          <p:spPr>
            <a:xfrm>
              <a:off x="3426285" y="5612098"/>
              <a:ext cx="1145715" cy="3231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1">
                  <a:lumMod val="50000"/>
                </a:schemeClr>
              </a:solidFill>
            </a:ln>
            <a:effectLst>
              <a:softEdge rad="3175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en-US" altLang="zh-TW" sz="1500" i="1" dirty="0">
                  <a:effectLst/>
                </a:rPr>
                <a:t>Key term </a:t>
              </a:r>
              <a:r>
                <a:rPr lang="en-US" altLang="zh-TW" sz="1500" i="1" dirty="0"/>
                <a:t>4</a:t>
              </a:r>
              <a:endParaRPr lang="en-US" altLang="zh-TW" sz="1500" i="1" dirty="0">
                <a:effectLst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D609C76-D35D-476E-AE89-3350993B7F31}"/>
                </a:ext>
              </a:extLst>
            </p:cNvPr>
            <p:cNvSpPr/>
            <p:nvPr/>
          </p:nvSpPr>
          <p:spPr>
            <a:xfrm>
              <a:off x="611442" y="3904077"/>
              <a:ext cx="4145280" cy="251501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7" name="Picture 2" descr="ãdocumentãçåçæå°çµæ">
            <a:extLst>
              <a:ext uri="{FF2B5EF4-FFF2-40B4-BE49-F238E27FC236}">
                <a16:creationId xmlns:a16="http://schemas.microsoft.com/office/drawing/2014/main" id="{2054D55B-9E3D-4D0C-AB8D-A639D2D1F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174" y="3171230"/>
            <a:ext cx="1094088" cy="11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直線箭頭接點 65">
            <a:extLst>
              <a:ext uri="{FF2B5EF4-FFF2-40B4-BE49-F238E27FC236}">
                <a16:creationId xmlns:a16="http://schemas.microsoft.com/office/drawing/2014/main" id="{17433DDF-061F-48AD-A969-FF17569E58AF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6675218" y="4306544"/>
            <a:ext cx="0" cy="343900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箭頭接點 65">
            <a:extLst>
              <a:ext uri="{FF2B5EF4-FFF2-40B4-BE49-F238E27FC236}">
                <a16:creationId xmlns:a16="http://schemas.microsoft.com/office/drawing/2014/main" id="{71534D81-9544-4002-B10A-AE9BFA235410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6675218" y="5506835"/>
            <a:ext cx="0" cy="403755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1C0595DA-A95B-47D0-A9A3-75F850127212}"/>
              </a:ext>
            </a:extLst>
          </p:cNvPr>
          <p:cNvSpPr txBox="1"/>
          <p:nvPr/>
        </p:nvSpPr>
        <p:spPr>
          <a:xfrm>
            <a:off x="6335813" y="5910590"/>
            <a:ext cx="6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?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4C8AE54-AD7A-4189-922C-5108E27EEF5C}"/>
              </a:ext>
            </a:extLst>
          </p:cNvPr>
          <p:cNvSpPr txBox="1"/>
          <p:nvPr/>
        </p:nvSpPr>
        <p:spPr>
          <a:xfrm>
            <a:off x="2055091" y="3345924"/>
            <a:ext cx="238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labelled data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8230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animBg="1"/>
      <p:bldP spid="3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394B0F-B367-456F-A7A8-031DA94D3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400" dirty="0"/>
              <a:t>Supervised approaches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B1592D-1B1B-44BD-AA36-2B86BE029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21408"/>
            <a:ext cx="7772400" cy="4050792"/>
          </a:xfrm>
        </p:spPr>
        <p:txBody>
          <a:bodyPr>
            <a:normAutofit/>
          </a:bodyPr>
          <a:lstStyle/>
          <a:p>
            <a:r>
              <a:rPr kumimoji="1" lang="en-US" altLang="zh-TW" sz="2400" dirty="0"/>
              <a:t>Supervised approaches: </a:t>
            </a:r>
            <a:r>
              <a:rPr lang="en-US" altLang="zh-TW" sz="2400" dirty="0"/>
              <a:t>key term extraction is</a:t>
            </a:r>
            <a:r>
              <a:rPr kumimoji="1" lang="en-US" altLang="zh-TW" sz="2400" dirty="0"/>
              <a:t> </a:t>
            </a:r>
            <a:r>
              <a:rPr lang="en-US" altLang="zh-TW" sz="2400" dirty="0"/>
              <a:t>usually formulated as </a:t>
            </a:r>
            <a:r>
              <a:rPr lang="en-US" altLang="zh-TW" sz="2400" b="1" i="1" u="sng" dirty="0"/>
              <a:t>multi-class classification problem</a:t>
            </a:r>
            <a:r>
              <a:rPr lang="en-US" altLang="zh-TW" sz="2400" dirty="0"/>
              <a:t>. </a:t>
            </a:r>
            <a:endParaRPr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129DD95-F754-4CB7-A6D0-D112AA72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4</a:t>
            </a:fld>
            <a:endParaRPr kumimoji="1" lang="zh-TW" altLang="en-US" dirty="0"/>
          </a:p>
        </p:txBody>
      </p:sp>
      <p:sp>
        <p:nvSpPr>
          <p:cNvPr id="23" name="圓角矩形 35">
            <a:extLst>
              <a:ext uri="{FF2B5EF4-FFF2-40B4-BE49-F238E27FC236}">
                <a16:creationId xmlns:a16="http://schemas.microsoft.com/office/drawing/2014/main" id="{40735E67-DA0D-4B71-B2C6-EDF5413DE307}"/>
              </a:ext>
            </a:extLst>
          </p:cNvPr>
          <p:cNvSpPr/>
          <p:nvPr/>
        </p:nvSpPr>
        <p:spPr>
          <a:xfrm>
            <a:off x="5927643" y="4613748"/>
            <a:ext cx="1495150" cy="9173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800" dirty="0"/>
              <a:t>model</a:t>
            </a:r>
            <a:endParaRPr kumimoji="1" lang="zh-TW" altLang="en-US" sz="2800" dirty="0"/>
          </a:p>
        </p:txBody>
      </p:sp>
      <p:cxnSp>
        <p:nvCxnSpPr>
          <p:cNvPr id="24" name="直線箭頭接點 65">
            <a:extLst>
              <a:ext uri="{FF2B5EF4-FFF2-40B4-BE49-F238E27FC236}">
                <a16:creationId xmlns:a16="http://schemas.microsoft.com/office/drawing/2014/main" id="{F4EFB3EC-072C-4B3B-960E-4970C437D97B}"/>
              </a:ext>
            </a:extLst>
          </p:cNvPr>
          <p:cNvCxnSpPr>
            <a:cxnSpLocks/>
          </p:cNvCxnSpPr>
          <p:nvPr/>
        </p:nvCxnSpPr>
        <p:spPr>
          <a:xfrm flipV="1">
            <a:off x="5368916" y="5058079"/>
            <a:ext cx="510561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2FA7ADF0-8B22-4733-A022-CF69B4A9FA11}"/>
              </a:ext>
            </a:extLst>
          </p:cNvPr>
          <p:cNvGrpSpPr/>
          <p:nvPr/>
        </p:nvGrpSpPr>
        <p:grpSpPr>
          <a:xfrm>
            <a:off x="1175470" y="3798814"/>
            <a:ext cx="4145280" cy="2515012"/>
            <a:chOff x="611442" y="3904077"/>
            <a:chExt cx="4145280" cy="2515012"/>
          </a:xfrm>
        </p:grpSpPr>
        <p:pic>
          <p:nvPicPr>
            <p:cNvPr id="14" name="Picture 2" descr="ãdocumentãçåçæå°çµæ">
              <a:extLst>
                <a:ext uri="{FF2B5EF4-FFF2-40B4-BE49-F238E27FC236}">
                  <a16:creationId xmlns:a16="http://schemas.microsoft.com/office/drawing/2014/main" id="{0D606A34-48AC-45BF-8BA9-6E498A7C0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792" y="4079402"/>
              <a:ext cx="1094088" cy="1135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ãdocumentãçåçæå°çµæ">
              <a:extLst>
                <a:ext uri="{FF2B5EF4-FFF2-40B4-BE49-F238E27FC236}">
                  <a16:creationId xmlns:a16="http://schemas.microsoft.com/office/drawing/2014/main" id="{B88E1A9E-A5E8-4FF4-9E30-1E5E3303F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225" y="4079402"/>
              <a:ext cx="1094088" cy="1135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ãdocumentãçåçæå°çµæ">
              <a:extLst>
                <a:ext uri="{FF2B5EF4-FFF2-40B4-BE49-F238E27FC236}">
                  <a16:creationId xmlns:a16="http://schemas.microsoft.com/office/drawing/2014/main" id="{A93413B0-71B4-4706-AAE5-7B8F5C46D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658" y="4079402"/>
              <a:ext cx="1094088" cy="1135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8E8502EF-7A83-434A-93C4-433E50FA2374}"/>
                </a:ext>
              </a:extLst>
            </p:cNvPr>
            <p:cNvSpPr txBox="1"/>
            <p:nvPr/>
          </p:nvSpPr>
          <p:spPr>
            <a:xfrm>
              <a:off x="796165" y="5257921"/>
              <a:ext cx="1145715" cy="3231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1">
                  <a:lumMod val="50000"/>
                </a:schemeClr>
              </a:solidFill>
            </a:ln>
            <a:effectLst>
              <a:softEdge rad="3175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en-US" altLang="zh-TW" sz="1500" i="1" dirty="0">
                  <a:effectLst/>
                </a:rPr>
                <a:t>Key term 1</a:t>
              </a: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5F4E2CE2-DF4E-4C57-B04B-A93A442092C0}"/>
                </a:ext>
              </a:extLst>
            </p:cNvPr>
            <p:cNvSpPr txBox="1"/>
            <p:nvPr/>
          </p:nvSpPr>
          <p:spPr>
            <a:xfrm>
              <a:off x="796164" y="5624291"/>
              <a:ext cx="1145715" cy="3231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1">
                  <a:lumMod val="50000"/>
                </a:schemeClr>
              </a:solidFill>
            </a:ln>
            <a:effectLst>
              <a:softEdge rad="3175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en-US" altLang="zh-TW" sz="1500" i="1" dirty="0">
                  <a:effectLst/>
                </a:rPr>
                <a:t>Key term 2</a:t>
              </a: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B3C6D77C-48D3-440F-A446-43FB07C388E8}"/>
                </a:ext>
              </a:extLst>
            </p:cNvPr>
            <p:cNvSpPr txBox="1"/>
            <p:nvPr/>
          </p:nvSpPr>
          <p:spPr>
            <a:xfrm>
              <a:off x="2111225" y="5242148"/>
              <a:ext cx="1145715" cy="3231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1">
                  <a:lumMod val="50000"/>
                </a:schemeClr>
              </a:solidFill>
            </a:ln>
            <a:effectLst>
              <a:softEdge rad="3175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en-US" altLang="zh-TW" sz="1500" i="1" dirty="0">
                  <a:effectLst/>
                </a:rPr>
                <a:t>Key term </a:t>
              </a:r>
              <a:r>
                <a:rPr lang="en-US" altLang="zh-TW" sz="1500" i="1" dirty="0"/>
                <a:t>3</a:t>
              </a:r>
              <a:endParaRPr lang="en-US" altLang="zh-TW" sz="1500" i="1" dirty="0">
                <a:effectLst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A46473B7-54FE-4F49-86EB-A8BC7FB33734}"/>
                </a:ext>
              </a:extLst>
            </p:cNvPr>
            <p:cNvSpPr txBox="1"/>
            <p:nvPr/>
          </p:nvSpPr>
          <p:spPr>
            <a:xfrm>
              <a:off x="796163" y="5990661"/>
              <a:ext cx="1145715" cy="3231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1">
                  <a:lumMod val="50000"/>
                </a:schemeClr>
              </a:solidFill>
            </a:ln>
            <a:effectLst>
              <a:softEdge rad="3175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en-US" altLang="zh-TW" sz="1500" i="1" dirty="0">
                  <a:effectLst/>
                </a:rPr>
                <a:t>Key term </a:t>
              </a:r>
              <a:r>
                <a:rPr lang="en-US" altLang="zh-TW" sz="1500" i="1" dirty="0"/>
                <a:t>5</a:t>
              </a:r>
              <a:endParaRPr lang="en-US" altLang="zh-TW" sz="1500" i="1" dirty="0">
                <a:effectLst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15250397-90F4-4EF8-AAE7-90C22C58525C}"/>
                </a:ext>
              </a:extLst>
            </p:cNvPr>
            <p:cNvSpPr txBox="1"/>
            <p:nvPr/>
          </p:nvSpPr>
          <p:spPr>
            <a:xfrm>
              <a:off x="3426285" y="5229956"/>
              <a:ext cx="1145715" cy="3231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1">
                  <a:lumMod val="50000"/>
                </a:schemeClr>
              </a:solidFill>
            </a:ln>
            <a:effectLst>
              <a:softEdge rad="3175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en-US" altLang="zh-TW" sz="1500" i="1" dirty="0">
                  <a:effectLst/>
                </a:rPr>
                <a:t>Key term </a:t>
              </a:r>
              <a:r>
                <a:rPr lang="en-US" altLang="zh-TW" sz="1500" i="1" dirty="0"/>
                <a:t>2</a:t>
              </a:r>
              <a:endParaRPr lang="en-US" altLang="zh-TW" sz="1500" i="1" dirty="0">
                <a:effectLst/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97C58642-FCF4-4D9A-B644-7ECE3F498F77}"/>
                </a:ext>
              </a:extLst>
            </p:cNvPr>
            <p:cNvSpPr txBox="1"/>
            <p:nvPr/>
          </p:nvSpPr>
          <p:spPr>
            <a:xfrm>
              <a:off x="3426285" y="5612098"/>
              <a:ext cx="1145715" cy="3231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1">
                  <a:lumMod val="50000"/>
                </a:schemeClr>
              </a:solidFill>
            </a:ln>
            <a:effectLst>
              <a:softEdge rad="3175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en-US" altLang="zh-TW" sz="1500" i="1" dirty="0">
                  <a:effectLst/>
                </a:rPr>
                <a:t>Key term </a:t>
              </a:r>
              <a:r>
                <a:rPr lang="en-US" altLang="zh-TW" sz="1500" i="1" dirty="0"/>
                <a:t>4</a:t>
              </a:r>
              <a:endParaRPr lang="en-US" altLang="zh-TW" sz="1500" i="1" dirty="0">
                <a:effectLst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D609C76-D35D-476E-AE89-3350993B7F31}"/>
                </a:ext>
              </a:extLst>
            </p:cNvPr>
            <p:cNvSpPr/>
            <p:nvPr/>
          </p:nvSpPr>
          <p:spPr>
            <a:xfrm>
              <a:off x="611442" y="3904077"/>
              <a:ext cx="4145280" cy="251501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7" name="Picture 2" descr="ãdocumentãçåçæå°çµæ">
            <a:extLst>
              <a:ext uri="{FF2B5EF4-FFF2-40B4-BE49-F238E27FC236}">
                <a16:creationId xmlns:a16="http://schemas.microsoft.com/office/drawing/2014/main" id="{2054D55B-9E3D-4D0C-AB8D-A639D2D1F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174" y="3171230"/>
            <a:ext cx="1094088" cy="11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4B7B81A0-F998-43B1-A097-C6DBD08CCD0E}"/>
              </a:ext>
            </a:extLst>
          </p:cNvPr>
          <p:cNvSpPr/>
          <p:nvPr/>
        </p:nvSpPr>
        <p:spPr>
          <a:xfrm>
            <a:off x="7123153" y="3663570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altLang="zh-TW" sz="2400" b="1" dirty="0"/>
              <a:t>recipe</a:t>
            </a:r>
            <a:endParaRPr lang="en-US" altLang="zh-TW" sz="2400" dirty="0"/>
          </a:p>
        </p:txBody>
      </p:sp>
      <p:cxnSp>
        <p:nvCxnSpPr>
          <p:cNvPr id="30" name="直線箭頭接點 65">
            <a:extLst>
              <a:ext uri="{FF2B5EF4-FFF2-40B4-BE49-F238E27FC236}">
                <a16:creationId xmlns:a16="http://schemas.microsoft.com/office/drawing/2014/main" id="{17433DDF-061F-48AD-A969-FF17569E58AF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6675218" y="4306544"/>
            <a:ext cx="0" cy="343900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箭頭接點 65">
            <a:extLst>
              <a:ext uri="{FF2B5EF4-FFF2-40B4-BE49-F238E27FC236}">
                <a16:creationId xmlns:a16="http://schemas.microsoft.com/office/drawing/2014/main" id="{71534D81-9544-4002-B10A-AE9BFA235410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6675218" y="5506835"/>
            <a:ext cx="0" cy="403755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1C0595DA-A95B-47D0-A9A3-75F850127212}"/>
              </a:ext>
            </a:extLst>
          </p:cNvPr>
          <p:cNvSpPr txBox="1"/>
          <p:nvPr/>
        </p:nvSpPr>
        <p:spPr>
          <a:xfrm>
            <a:off x="6335813" y="5910590"/>
            <a:ext cx="6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?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313EBF6-9B72-461D-B69C-F2A79764F019}"/>
              </a:ext>
            </a:extLst>
          </p:cNvPr>
          <p:cNvSpPr txBox="1"/>
          <p:nvPr/>
        </p:nvSpPr>
        <p:spPr>
          <a:xfrm>
            <a:off x="1172538" y="2958438"/>
            <a:ext cx="4248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Each key term is considered as a class.</a:t>
            </a:r>
            <a:endParaRPr lang="zh-TW" altLang="en-US" sz="24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6B7DDE39-A06B-4580-8589-F07EAB696222}"/>
              </a:ext>
            </a:extLst>
          </p:cNvPr>
          <p:cNvSpPr txBox="1"/>
          <p:nvPr/>
        </p:nvSpPr>
        <p:spPr>
          <a:xfrm>
            <a:off x="6860518" y="202162"/>
            <a:ext cx="2243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NimbusRomNo9L-Regu"/>
              </a:rPr>
              <a:t>[Kamal Sarkar, et al., IJCSI, 2010]</a:t>
            </a:r>
            <a:r>
              <a:rPr lang="en-US" altLang="zh-TW" dirty="0">
                <a:solidFill>
                  <a:srgbClr val="0000FF"/>
                </a:solidFill>
              </a:rPr>
              <a:t>[</a:t>
            </a:r>
            <a:r>
              <a:rPr lang="en-US" altLang="zh-TW" dirty="0">
                <a:solidFill>
                  <a:srgbClr val="0000FF"/>
                </a:solidFill>
                <a:latin typeface="NimbusRomNo9L-Regu"/>
              </a:rPr>
              <a:t>Wang, et al., SERC, 2014]</a:t>
            </a:r>
            <a:r>
              <a:rPr lang="en-US" altLang="zh-TW" dirty="0">
                <a:solidFill>
                  <a:srgbClr val="0000FF"/>
                </a:solidFill>
              </a:rPr>
              <a:t>[</a:t>
            </a:r>
            <a:r>
              <a:rPr lang="en-US" altLang="zh-TW" dirty="0">
                <a:solidFill>
                  <a:srgbClr val="0000FF"/>
                </a:solidFill>
                <a:latin typeface="NimbusRomNo9L-Regu"/>
              </a:rPr>
              <a:t>Shen, INTERSPEECH, 2016</a:t>
            </a:r>
            <a:r>
              <a:rPr lang="en-US" altLang="zh-TW" dirty="0">
                <a:solidFill>
                  <a:srgbClr val="0000FF"/>
                </a:solidFill>
              </a:rPr>
              <a:t>]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AC3C297A-B48F-4AB8-8C15-AB59D6CFD4E0}"/>
              </a:ext>
            </a:extLst>
          </p:cNvPr>
          <p:cNvSpPr txBox="1"/>
          <p:nvPr/>
        </p:nvSpPr>
        <p:spPr>
          <a:xfrm>
            <a:off x="6084016" y="3704635"/>
            <a:ext cx="776502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  <a:effectLst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altLang="zh-TW" sz="1500" i="1" dirty="0">
                <a:effectLst/>
              </a:rPr>
              <a:t>soup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5D8E78A3-D03D-4AE4-B6D3-22975840224F}"/>
              </a:ext>
            </a:extLst>
          </p:cNvPr>
          <p:cNvSpPr txBox="1"/>
          <p:nvPr/>
        </p:nvSpPr>
        <p:spPr>
          <a:xfrm>
            <a:off x="7028612" y="5820823"/>
            <a:ext cx="922260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  <a:effectLst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altLang="zh-TW" sz="1500" i="1" dirty="0">
                <a:effectLst/>
              </a:rPr>
              <a:t>soup</a:t>
            </a:r>
          </a:p>
        </p:txBody>
      </p:sp>
      <p:pic>
        <p:nvPicPr>
          <p:cNvPr id="11" name="圖形 10">
            <a:extLst>
              <a:ext uri="{FF2B5EF4-FFF2-40B4-BE49-F238E27FC236}">
                <a16:creationId xmlns:a16="http://schemas.microsoft.com/office/drawing/2014/main" id="{469DDF32-E846-4E6C-B53A-07432C740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0293" y="5656239"/>
            <a:ext cx="696377" cy="69637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4617D97-6D5B-47F2-9712-2365F3DDB7E6}"/>
              </a:ext>
            </a:extLst>
          </p:cNvPr>
          <p:cNvSpPr txBox="1"/>
          <p:nvPr/>
        </p:nvSpPr>
        <p:spPr>
          <a:xfrm>
            <a:off x="2127602" y="4306544"/>
            <a:ext cx="23168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ICASSP papers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938C148-34ED-4DDC-BDA5-20A0A6AE7EC1}"/>
              </a:ext>
            </a:extLst>
          </p:cNvPr>
          <p:cNvSpPr txBox="1"/>
          <p:nvPr/>
        </p:nvSpPr>
        <p:spPr>
          <a:xfrm>
            <a:off x="1198916" y="6363472"/>
            <a:ext cx="4245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Key terms: LSTM, GAN, SLU, ……</a:t>
            </a:r>
            <a:endParaRPr lang="zh-TW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94A6765-22E5-45F5-861D-BCA5D7B1304B}"/>
              </a:ext>
            </a:extLst>
          </p:cNvPr>
          <p:cNvSpPr/>
          <p:nvPr/>
        </p:nvSpPr>
        <p:spPr>
          <a:xfrm>
            <a:off x="7039086" y="2881505"/>
            <a:ext cx="198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altLang="zh-TW" sz="2400" b="1" dirty="0">
                <a:solidFill>
                  <a:srgbClr val="FF0000"/>
                </a:solidFill>
              </a:rPr>
              <a:t>Out-of-domain?</a:t>
            </a:r>
            <a:endParaRPr lang="en-US" altLang="zh-TW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2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/>
      <p:bldP spid="29" grpId="0" animBg="1"/>
      <p:bldP spid="31" grpId="0" animBg="1"/>
      <p:bldP spid="6" grpId="0" animBg="1"/>
      <p:bldP spid="7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Towards Domain Independent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2121407"/>
            <a:ext cx="7772400" cy="4302013"/>
          </a:xfrm>
        </p:spPr>
        <p:txBody>
          <a:bodyPr>
            <a:noAutofit/>
          </a:bodyPr>
          <a:lstStyle/>
          <a:p>
            <a:r>
              <a:rPr kumimoji="1" lang="en-US" altLang="zh-TW" sz="2400" dirty="0"/>
              <a:t>We proposed  supervised key term extraction approach based on the </a:t>
            </a:r>
            <a:r>
              <a:rPr kumimoji="1" lang="en-US" altLang="zh-TW" sz="2400" b="1" dirty="0"/>
              <a:t>context</a:t>
            </a:r>
            <a:r>
              <a:rPr kumimoji="1" lang="en-US" altLang="zh-TW" sz="2400" dirty="0"/>
              <a:t> and the </a:t>
            </a:r>
            <a:r>
              <a:rPr kumimoji="1" lang="en-US" altLang="zh-TW" sz="2400" b="1" dirty="0"/>
              <a:t>term location information. </a:t>
            </a:r>
            <a:endParaRPr kumimoji="1" lang="en-US" altLang="zh-TW" sz="2400" dirty="0"/>
          </a:p>
          <a:p>
            <a:r>
              <a:rPr kumimoji="1" lang="en-US" altLang="zh-TW" sz="2400" dirty="0"/>
              <a:t>Example</a:t>
            </a:r>
          </a:p>
          <a:p>
            <a:endParaRPr kumimoji="1" lang="en-US" altLang="zh-TW" sz="2400" dirty="0"/>
          </a:p>
          <a:p>
            <a:endParaRPr kumimoji="1" lang="en-US" altLang="zh-TW" sz="2400" dirty="0"/>
          </a:p>
          <a:p>
            <a:endParaRPr kumimoji="1" lang="en-US" altLang="zh-TW" sz="2400" dirty="0"/>
          </a:p>
          <a:p>
            <a:endParaRPr kumimoji="1" lang="en-US" altLang="zh-TW" sz="2400" dirty="0"/>
          </a:p>
          <a:p>
            <a:r>
              <a:rPr kumimoji="1" lang="en-US" altLang="zh-TW" sz="2400" dirty="0"/>
              <a:t>We focus on keyword extraction, but the proposed approach can be generalized to key phrase extraction.</a:t>
            </a:r>
            <a:br>
              <a:rPr kumimoji="1" lang="en-US" altLang="zh-TW" sz="2400" dirty="0"/>
            </a:br>
            <a:endParaRPr kumimoji="1" lang="en-US" altLang="zh-TW" sz="2400" dirty="0"/>
          </a:p>
        </p:txBody>
      </p:sp>
      <p:sp>
        <p:nvSpPr>
          <p:cNvPr id="55" name="投影片編號版面配置區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5</a:t>
            </a:fld>
            <a:endParaRPr kumimoji="1"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C8E1BF3-40D6-40A0-B44D-360403C3051B}"/>
              </a:ext>
            </a:extLst>
          </p:cNvPr>
          <p:cNvSpPr/>
          <p:nvPr/>
        </p:nvSpPr>
        <p:spPr>
          <a:xfrm>
            <a:off x="1824617" y="3039204"/>
            <a:ext cx="5748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2800" dirty="0"/>
              <a:t>“</a:t>
            </a:r>
            <a:r>
              <a:rPr lang="en-US" altLang="zh-TW" sz="2800" dirty="0"/>
              <a:t>The subject of this lecture is primarily about </a:t>
            </a:r>
            <a:r>
              <a:rPr lang="en-US" altLang="zh-TW" sz="2800" dirty="0" err="1"/>
              <a:t>Ricklantis</a:t>
            </a:r>
            <a:r>
              <a:rPr lang="en-US" altLang="zh-TW" sz="2800" dirty="0"/>
              <a:t>. </a:t>
            </a:r>
            <a:r>
              <a:rPr kumimoji="1" lang="en-US" altLang="zh-TW" sz="2800" dirty="0"/>
              <a:t>”</a:t>
            </a:r>
            <a:endParaRPr lang="zh-TW" altLang="en-US" sz="2800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892FEFBD-A523-47E4-A96B-5C4B64338879}"/>
              </a:ext>
            </a:extLst>
          </p:cNvPr>
          <p:cNvCxnSpPr>
            <a:cxnSpLocks/>
          </p:cNvCxnSpPr>
          <p:nvPr/>
        </p:nvCxnSpPr>
        <p:spPr>
          <a:xfrm>
            <a:off x="5037902" y="3904411"/>
            <a:ext cx="1701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29DB8AC0-93ED-4BA9-BC18-9F3E1A7A7809}"/>
              </a:ext>
            </a:extLst>
          </p:cNvPr>
          <p:cNvCxnSpPr>
            <a:cxnSpLocks/>
          </p:cNvCxnSpPr>
          <p:nvPr/>
        </p:nvCxnSpPr>
        <p:spPr>
          <a:xfrm>
            <a:off x="2418418" y="3516257"/>
            <a:ext cx="4637094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D080E625-12F4-4803-8A93-20BCDA9164A5}"/>
              </a:ext>
            </a:extLst>
          </p:cNvPr>
          <p:cNvCxnSpPr>
            <a:cxnSpLocks/>
          </p:cNvCxnSpPr>
          <p:nvPr/>
        </p:nvCxnSpPr>
        <p:spPr>
          <a:xfrm>
            <a:off x="2380243" y="3940340"/>
            <a:ext cx="2530659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語音泡泡: 圓角矩形 13">
            <a:extLst>
              <a:ext uri="{FF2B5EF4-FFF2-40B4-BE49-F238E27FC236}">
                <a16:creationId xmlns:a16="http://schemas.microsoft.com/office/drawing/2014/main" id="{7AE7E914-97CC-4F8F-B64A-B46588F553B1}"/>
              </a:ext>
            </a:extLst>
          </p:cNvPr>
          <p:cNvSpPr/>
          <p:nvPr/>
        </p:nvSpPr>
        <p:spPr>
          <a:xfrm>
            <a:off x="2959854" y="4470364"/>
            <a:ext cx="2612488" cy="730915"/>
          </a:xfrm>
          <a:prstGeom prst="wedgeRoundRectCallout">
            <a:avLst>
              <a:gd name="adj1" fmla="val 48585"/>
              <a:gd name="adj2" fmla="val -11264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Never see the term before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4" name="語音泡泡: 圓角矩形 23">
            <a:extLst>
              <a:ext uri="{FF2B5EF4-FFF2-40B4-BE49-F238E27FC236}">
                <a16:creationId xmlns:a16="http://schemas.microsoft.com/office/drawing/2014/main" id="{9DF986DF-613A-459E-9DB4-8C2BD4CAF809}"/>
              </a:ext>
            </a:extLst>
          </p:cNvPr>
          <p:cNvSpPr/>
          <p:nvPr/>
        </p:nvSpPr>
        <p:spPr>
          <a:xfrm>
            <a:off x="5870858" y="4447117"/>
            <a:ext cx="2612488" cy="730915"/>
          </a:xfrm>
          <a:prstGeom prst="wedgeRoundRectCallout">
            <a:avLst>
              <a:gd name="adj1" fmla="val -37751"/>
              <a:gd name="adj2" fmla="val -106390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It is a key term.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045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14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0A6F14-5B0C-40CB-B73D-6D00653117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Proposed Models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32A1364-6163-4DE0-84E3-80BA97AC67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79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565CED-9905-49F0-A8CF-EBD218D65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r>
              <a:rPr kumimoji="1" lang="en-US" altLang="zh-TW" dirty="0"/>
              <a:t>Basic Idea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72EA31-E315-45B5-8BF5-BDD299062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21408"/>
            <a:ext cx="7772400" cy="4050792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Predict each word position in the input sentence corresponds to a key word or not 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C85BCE-3086-4126-8250-715A028D8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FF0A-44C4-374E-9CFE-B119F25985E3}" type="slidenum">
              <a:rPr kumimoji="1" lang="zh-TW" altLang="en-US" smtClean="0"/>
              <a:t>7</a:t>
            </a:fld>
            <a:endParaRPr kumimoji="1" lang="zh-TW" altLang="en-US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355ED54E-A64A-45A5-AD7A-73C067530EE5}"/>
              </a:ext>
            </a:extLst>
          </p:cNvPr>
          <p:cNvGrpSpPr/>
          <p:nvPr/>
        </p:nvGrpSpPr>
        <p:grpSpPr>
          <a:xfrm>
            <a:off x="3674493" y="3439180"/>
            <a:ext cx="2986937" cy="367190"/>
            <a:chOff x="5282984" y="2114039"/>
            <a:chExt cx="2986937" cy="367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4ECA7800-5866-4EFA-B226-55F711399352}"/>
                    </a:ext>
                  </a:extLst>
                </p:cNvPr>
                <p:cNvSpPr/>
                <p:nvPr/>
              </p:nvSpPr>
              <p:spPr>
                <a:xfrm>
                  <a:off x="5282984" y="2121408"/>
                  <a:ext cx="368340" cy="359821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endParaRPr>
                </a:p>
              </p:txBody>
            </p:sp>
          </mc:Choice>
          <mc:Fallback xmlns=""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4ECA7800-5866-4EFA-B226-55F7113993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2984" y="2121408"/>
                  <a:ext cx="368340" cy="359821"/>
                </a:xfrm>
                <a:prstGeom prst="rect">
                  <a:avLst/>
                </a:prstGeom>
                <a:blipFill>
                  <a:blip r:embed="rId2"/>
                  <a:stretch>
                    <a:fillRect l="-20000" b="-20339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5385AEA2-6403-421C-9743-87CCDC5DACCA}"/>
                    </a:ext>
                  </a:extLst>
                </p:cNvPr>
                <p:cNvSpPr/>
                <p:nvPr/>
              </p:nvSpPr>
              <p:spPr>
                <a:xfrm>
                  <a:off x="5942727" y="2121408"/>
                  <a:ext cx="368340" cy="359821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endParaRPr>
                </a:p>
              </p:txBody>
            </p:sp>
          </mc:Choice>
          <mc:Fallback xmlns=""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5385AEA2-6403-421C-9743-87CCDC5DAC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2727" y="2121408"/>
                  <a:ext cx="368340" cy="359821"/>
                </a:xfrm>
                <a:prstGeom prst="rect">
                  <a:avLst/>
                </a:prstGeom>
                <a:blipFill>
                  <a:blip r:embed="rId3"/>
                  <a:stretch>
                    <a:fillRect l="-20000" b="-20339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974B9B70-E10F-4F96-A88A-1416ECD2057F}"/>
                    </a:ext>
                  </a:extLst>
                </p:cNvPr>
                <p:cNvSpPr/>
                <p:nvPr/>
              </p:nvSpPr>
              <p:spPr>
                <a:xfrm>
                  <a:off x="6595072" y="2121408"/>
                  <a:ext cx="368340" cy="359821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endParaRPr>
                </a:p>
              </p:txBody>
            </p:sp>
          </mc:Choice>
          <mc:Fallback xmlns=""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974B9B70-E10F-4F96-A88A-1416ECD20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5072" y="2121408"/>
                  <a:ext cx="368340" cy="359821"/>
                </a:xfrm>
                <a:prstGeom prst="rect">
                  <a:avLst/>
                </a:prstGeom>
                <a:blipFill>
                  <a:blip r:embed="rId4"/>
                  <a:stretch>
                    <a:fillRect l="-20000" b="-20339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A1625AAC-2361-4678-BA86-D7AD03B3E3CB}"/>
                    </a:ext>
                  </a:extLst>
                </p:cNvPr>
                <p:cNvSpPr/>
                <p:nvPr/>
              </p:nvSpPr>
              <p:spPr>
                <a:xfrm>
                  <a:off x="7901581" y="2121408"/>
                  <a:ext cx="368340" cy="359821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endParaRPr>
                </a:p>
              </p:txBody>
            </p:sp>
          </mc:Choice>
          <mc:Fallback xmlns=""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A1625AAC-2361-4678-BA86-D7AD03B3E3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1581" y="2121408"/>
                  <a:ext cx="368340" cy="359821"/>
                </a:xfrm>
                <a:prstGeom prst="rect">
                  <a:avLst/>
                </a:prstGeom>
                <a:blipFill>
                  <a:blip r:embed="rId5"/>
                  <a:stretch>
                    <a:fillRect l="-26230" r="-4918" b="-20339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0E9D120-4767-4AB9-84C5-4C240F2713CA}"/>
                </a:ext>
              </a:extLst>
            </p:cNvPr>
            <p:cNvSpPr/>
            <p:nvPr/>
          </p:nvSpPr>
          <p:spPr>
            <a:xfrm>
              <a:off x="7047349" y="2114039"/>
              <a:ext cx="667156" cy="3598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mr-IN" altLang="zh-TW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rPr>
                <a:t>…</a:t>
              </a:r>
              <a:r>
                <a:rPr kumimoji="1" lang="en-US" altLang="zh-TW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rPr>
                <a:t>…</a:t>
              </a:r>
              <a:endParaRPr kumimoji="1" lang="zh-TW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endParaRPr>
            </a:p>
          </p:txBody>
        </p:sp>
      </p:grp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7BA4A640-9E66-4F34-8C47-91BA4863E09D}"/>
              </a:ext>
            </a:extLst>
          </p:cNvPr>
          <p:cNvSpPr txBox="1"/>
          <p:nvPr/>
        </p:nvSpPr>
        <p:spPr>
          <a:xfrm>
            <a:off x="1899106" y="3429669"/>
            <a:ext cx="1760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Document:</a:t>
            </a:r>
            <a:endParaRPr lang="zh-TW" altLang="en-US" sz="24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87C2ACC4-542E-411E-8927-1E6D7B32A14D}"/>
              </a:ext>
            </a:extLst>
          </p:cNvPr>
          <p:cNvSpPr txBox="1"/>
          <p:nvPr/>
        </p:nvSpPr>
        <p:spPr>
          <a:xfrm>
            <a:off x="2533592" y="3977799"/>
            <a:ext cx="1100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Label:</a:t>
            </a:r>
            <a:endParaRPr lang="zh-TW" altLang="en-US" sz="24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7D0E1F65-7C6A-4C81-A0AC-E66C0E4ED593}"/>
              </a:ext>
            </a:extLst>
          </p:cNvPr>
          <p:cNvSpPr txBox="1"/>
          <p:nvPr/>
        </p:nvSpPr>
        <p:spPr>
          <a:xfrm>
            <a:off x="4727554" y="2952122"/>
            <a:ext cx="97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word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0DCAE3DC-CAEE-415D-9D06-2BB8F3C2A665}"/>
              </a:ext>
            </a:extLst>
          </p:cNvPr>
          <p:cNvCxnSpPr>
            <a:cxnSpLocks/>
          </p:cNvCxnSpPr>
          <p:nvPr/>
        </p:nvCxnSpPr>
        <p:spPr>
          <a:xfrm flipV="1">
            <a:off x="4578350" y="3290521"/>
            <a:ext cx="230087" cy="21302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CB554EF7-13DE-43F4-98CC-95DCB5749C8B}"/>
              </a:ext>
            </a:extLst>
          </p:cNvPr>
          <p:cNvGrpSpPr/>
          <p:nvPr/>
        </p:nvGrpSpPr>
        <p:grpSpPr>
          <a:xfrm>
            <a:off x="3677282" y="3998473"/>
            <a:ext cx="2986937" cy="367190"/>
            <a:chOff x="5282984" y="2114039"/>
            <a:chExt cx="2986937" cy="367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53119C4C-8BE8-4F16-A6F7-A9F02F1884E8}"/>
                    </a:ext>
                  </a:extLst>
                </p:cNvPr>
                <p:cNvSpPr/>
                <p:nvPr/>
              </p:nvSpPr>
              <p:spPr>
                <a:xfrm>
                  <a:off x="5282984" y="2121408"/>
                  <a:ext cx="368340" cy="359821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endParaRPr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53119C4C-8BE8-4F16-A6F7-A9F02F188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2984" y="2121408"/>
                  <a:ext cx="368340" cy="359821"/>
                </a:xfrm>
                <a:prstGeom prst="rect">
                  <a:avLst/>
                </a:prstGeom>
                <a:blipFill>
                  <a:blip r:embed="rId6"/>
                  <a:stretch>
                    <a:fillRect l="-27869" b="-32203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84A5C176-64D5-428A-AC78-9144D35BF33C}"/>
                    </a:ext>
                  </a:extLst>
                </p:cNvPr>
                <p:cNvSpPr/>
                <p:nvPr/>
              </p:nvSpPr>
              <p:spPr>
                <a:xfrm>
                  <a:off x="5942727" y="2121408"/>
                  <a:ext cx="368340" cy="359821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endParaRPr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84A5C176-64D5-428A-AC78-9144D35BF3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2727" y="2121408"/>
                  <a:ext cx="368340" cy="359821"/>
                </a:xfrm>
                <a:prstGeom prst="rect">
                  <a:avLst/>
                </a:prstGeom>
                <a:blipFill>
                  <a:blip r:embed="rId7"/>
                  <a:stretch>
                    <a:fillRect l="-29508" b="-32203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3ED4F65A-A135-44B8-8652-121772385BA8}"/>
                    </a:ext>
                  </a:extLst>
                </p:cNvPr>
                <p:cNvSpPr/>
                <p:nvPr/>
              </p:nvSpPr>
              <p:spPr>
                <a:xfrm>
                  <a:off x="6595072" y="2121408"/>
                  <a:ext cx="368340" cy="359821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endParaRPr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3ED4F65A-A135-44B8-8652-121772385B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5072" y="2121408"/>
                  <a:ext cx="368340" cy="359821"/>
                </a:xfrm>
                <a:prstGeom prst="rect">
                  <a:avLst/>
                </a:prstGeom>
                <a:blipFill>
                  <a:blip r:embed="rId8"/>
                  <a:stretch>
                    <a:fillRect l="-29508" b="-32203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AFECFD3B-D0C6-4601-B89D-396139534819}"/>
                    </a:ext>
                  </a:extLst>
                </p:cNvPr>
                <p:cNvSpPr/>
                <p:nvPr/>
              </p:nvSpPr>
              <p:spPr>
                <a:xfrm>
                  <a:off x="7901581" y="2121408"/>
                  <a:ext cx="368340" cy="359821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charset="0"/>
                                <a:cs typeface="Cambria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endParaRPr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AFECFD3B-D0C6-4601-B89D-3961395348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1581" y="2121408"/>
                  <a:ext cx="368340" cy="359821"/>
                </a:xfrm>
                <a:prstGeom prst="rect">
                  <a:avLst/>
                </a:prstGeom>
                <a:blipFill>
                  <a:blip r:embed="rId9"/>
                  <a:stretch>
                    <a:fillRect l="-36667" r="-3333" b="-32203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1FE552A9-1BE5-42F3-A775-4AE9DBDC88EB}"/>
                </a:ext>
              </a:extLst>
            </p:cNvPr>
            <p:cNvSpPr/>
            <p:nvPr/>
          </p:nvSpPr>
          <p:spPr>
            <a:xfrm>
              <a:off x="7047349" y="2114039"/>
              <a:ext cx="667156" cy="3598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mr-IN" altLang="zh-TW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rPr>
                <a:t>…</a:t>
              </a:r>
              <a:r>
                <a:rPr kumimoji="1" lang="en-US" altLang="zh-TW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rPr>
                <a:t>…</a:t>
              </a:r>
              <a:endParaRPr kumimoji="1" lang="zh-TW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endParaRPr>
            </a:p>
          </p:txBody>
        </p:sp>
      </p:grp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8E90C35A-D306-4B38-AF25-3F49358CED6C}"/>
              </a:ext>
            </a:extLst>
          </p:cNvPr>
          <p:cNvSpPr txBox="1"/>
          <p:nvPr/>
        </p:nvSpPr>
        <p:spPr>
          <a:xfrm>
            <a:off x="996696" y="5341203"/>
            <a:ext cx="772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0: The word at the specific position is NOT key term. </a:t>
            </a:r>
          </a:p>
          <a:p>
            <a:r>
              <a:rPr lang="en-US" altLang="zh-TW" sz="2400" dirty="0"/>
              <a:t>1: The word at the specific position is a key term. </a:t>
            </a:r>
            <a:endParaRPr lang="zh-TW" altLang="en-US" sz="2400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2DC0066C-EAB2-4855-A56D-BCE9D806AD88}"/>
              </a:ext>
            </a:extLst>
          </p:cNvPr>
          <p:cNvSpPr txBox="1"/>
          <p:nvPr/>
        </p:nvSpPr>
        <p:spPr>
          <a:xfrm>
            <a:off x="3545051" y="4565135"/>
            <a:ext cx="50057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809819BB-8AB6-494E-92D2-2008A389D785}"/>
              </a:ext>
            </a:extLst>
          </p:cNvPr>
          <p:cNvSpPr txBox="1"/>
          <p:nvPr/>
        </p:nvSpPr>
        <p:spPr>
          <a:xfrm>
            <a:off x="4202005" y="4560166"/>
            <a:ext cx="50057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8A9D0480-5B3F-4D76-8DF6-A536FBD2C864}"/>
              </a:ext>
            </a:extLst>
          </p:cNvPr>
          <p:cNvSpPr txBox="1"/>
          <p:nvPr/>
        </p:nvSpPr>
        <p:spPr>
          <a:xfrm>
            <a:off x="4848094" y="4560166"/>
            <a:ext cx="50057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4362CDE9-415B-4C1E-A74A-37674D2A8C07}"/>
              </a:ext>
            </a:extLst>
          </p:cNvPr>
          <p:cNvSpPr txBox="1"/>
          <p:nvPr/>
        </p:nvSpPr>
        <p:spPr>
          <a:xfrm>
            <a:off x="6163648" y="4551961"/>
            <a:ext cx="50057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FE5316A6-81AB-46DD-B43E-7DF36D4269C1}"/>
              </a:ext>
            </a:extLst>
          </p:cNvPr>
          <p:cNvSpPr/>
          <p:nvPr/>
        </p:nvSpPr>
        <p:spPr>
          <a:xfrm>
            <a:off x="4120099" y="744196"/>
            <a:ext cx="4603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2400" dirty="0"/>
              <a:t>“</a:t>
            </a:r>
            <a:r>
              <a:rPr lang="en-US" altLang="zh-TW" sz="2400" dirty="0"/>
              <a:t>The lecture is about </a:t>
            </a:r>
            <a:r>
              <a:rPr lang="en-US" altLang="zh-TW" sz="2400" dirty="0">
                <a:solidFill>
                  <a:srgbClr val="0000FF"/>
                </a:solidFill>
              </a:rPr>
              <a:t>GAN</a:t>
            </a:r>
            <a:r>
              <a:rPr kumimoji="1" lang="en-US" altLang="zh-TW" sz="2400" dirty="0"/>
              <a:t>”</a:t>
            </a:r>
            <a:endParaRPr lang="zh-TW" altLang="en-US" sz="2400" dirty="0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7AB97884-2230-49EF-9CFA-18CDE182A89C}"/>
              </a:ext>
            </a:extLst>
          </p:cNvPr>
          <p:cNvSpPr txBox="1"/>
          <p:nvPr/>
        </p:nvSpPr>
        <p:spPr>
          <a:xfrm>
            <a:off x="4701413" y="1208556"/>
            <a:ext cx="50057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6C03F19E-2399-4990-A0CF-484294DC8B54}"/>
              </a:ext>
            </a:extLst>
          </p:cNvPr>
          <p:cNvSpPr txBox="1"/>
          <p:nvPr/>
        </p:nvSpPr>
        <p:spPr>
          <a:xfrm>
            <a:off x="5441008" y="1208556"/>
            <a:ext cx="50057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6116619F-2601-4D4C-AFE8-C6F33333D84E}"/>
              </a:ext>
            </a:extLst>
          </p:cNvPr>
          <p:cNvSpPr txBox="1"/>
          <p:nvPr/>
        </p:nvSpPr>
        <p:spPr>
          <a:xfrm>
            <a:off x="6092368" y="1208556"/>
            <a:ext cx="50057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9AAFF6AC-88CB-4D2D-9D44-6CCDA3FFE0B3}"/>
              </a:ext>
            </a:extLst>
          </p:cNvPr>
          <p:cNvSpPr txBox="1"/>
          <p:nvPr/>
        </p:nvSpPr>
        <p:spPr>
          <a:xfrm>
            <a:off x="7570295" y="1208556"/>
            <a:ext cx="50057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ABB1DE52-F6CD-4AE7-B275-5AA43FC65C1C}"/>
              </a:ext>
            </a:extLst>
          </p:cNvPr>
          <p:cNvSpPr txBox="1"/>
          <p:nvPr/>
        </p:nvSpPr>
        <p:spPr>
          <a:xfrm>
            <a:off x="6768146" y="1208556"/>
            <a:ext cx="50057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9709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6" grpId="0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直線箭頭接點 87"/>
          <p:cNvCxnSpPr>
            <a:cxnSpLocks/>
          </p:cNvCxnSpPr>
          <p:nvPr/>
        </p:nvCxnSpPr>
        <p:spPr>
          <a:xfrm>
            <a:off x="858579" y="4091250"/>
            <a:ext cx="38658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0" name="群組 9">
            <a:extLst>
              <a:ext uri="{FF2B5EF4-FFF2-40B4-BE49-F238E27FC236}">
                <a16:creationId xmlns:a16="http://schemas.microsoft.com/office/drawing/2014/main" id="{30D361DB-4774-4653-957D-7124DFD0AD1B}"/>
              </a:ext>
            </a:extLst>
          </p:cNvPr>
          <p:cNvGrpSpPr/>
          <p:nvPr/>
        </p:nvGrpSpPr>
        <p:grpSpPr>
          <a:xfrm>
            <a:off x="478287" y="2117788"/>
            <a:ext cx="368342" cy="3340113"/>
            <a:chOff x="1356818" y="2379275"/>
            <a:chExt cx="368342" cy="3340113"/>
          </a:xfrm>
        </p:grpSpPr>
        <p:sp>
          <p:nvSpPr>
            <p:cNvPr id="82" name="矩形 81"/>
            <p:cNvSpPr/>
            <p:nvPr/>
          </p:nvSpPr>
          <p:spPr>
            <a:xfrm>
              <a:off x="1356818" y="3813724"/>
              <a:ext cx="368341" cy="1134218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vert="ea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Hidden</a:t>
              </a:r>
              <a:r>
                <a:rPr kumimoji="1" lang="zh-TW" altLang="en-US" sz="1400" kern="0" dirty="0">
                  <a:latin typeface="Cambria" charset="0"/>
                  <a:ea typeface="Cambria" charset="0"/>
                  <a:cs typeface="Cambria" charset="0"/>
                </a:rPr>
                <a:t> </a:t>
              </a: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Layer</a:t>
              </a:r>
              <a:endParaRPr kumimoji="1" lang="zh-TW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endParaRPr>
            </a:p>
          </p:txBody>
        </p:sp>
        <p:cxnSp>
          <p:nvCxnSpPr>
            <p:cNvPr id="84" name="直線箭頭接點 83"/>
            <p:cNvCxnSpPr/>
            <p:nvPr/>
          </p:nvCxnSpPr>
          <p:spPr>
            <a:xfrm flipH="1">
              <a:off x="1540988" y="3602525"/>
              <a:ext cx="1" cy="21119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7" name="直線箭頭接點 96"/>
            <p:cNvCxnSpPr>
              <a:cxnSpLocks/>
            </p:cNvCxnSpPr>
            <p:nvPr/>
          </p:nvCxnSpPr>
          <p:spPr>
            <a:xfrm flipH="1">
              <a:off x="1540986" y="4947942"/>
              <a:ext cx="2" cy="77144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矩形 107"/>
                <p:cNvSpPr/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1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" charset="0"/>
                      <a:ea typeface="Cambria" charset="0"/>
                      <a:cs typeface="Cambria" charset="0"/>
                    </a:rPr>
                    <a:t> 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endParaRPr>
                </a:p>
              </p:txBody>
            </p:sp>
          </mc:Choice>
          <mc:Fallback xmlns="">
            <p:sp>
              <p:nvSpPr>
                <p:cNvPr id="108" name="矩形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" name="直線箭頭接點 108"/>
            <p:cNvCxnSpPr/>
            <p:nvPr/>
          </p:nvCxnSpPr>
          <p:spPr>
            <a:xfrm flipH="1">
              <a:off x="1540989" y="2379275"/>
              <a:ext cx="695" cy="69159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矩形 91"/>
              <p:cNvSpPr/>
              <p:nvPr/>
            </p:nvSpPr>
            <p:spPr>
              <a:xfrm>
                <a:off x="531844" y="5390249"/>
                <a:ext cx="368340" cy="35982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𝑜</m:t>
                          </m:r>
                        </m:e>
                        <m:sub>
                          <m: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92" name="矩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44" y="5390249"/>
                <a:ext cx="368340" cy="359821"/>
              </a:xfrm>
              <a:prstGeom prst="rect">
                <a:avLst/>
              </a:prstGeom>
              <a:blipFill>
                <a:blip r:embed="rId3"/>
                <a:stretch>
                  <a:fillRect l="-18033" b="-2033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矩形 92"/>
              <p:cNvSpPr/>
              <p:nvPr/>
            </p:nvSpPr>
            <p:spPr>
              <a:xfrm>
                <a:off x="1300207" y="5399774"/>
                <a:ext cx="368340" cy="35982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𝑜</m:t>
                          </m:r>
                        </m:e>
                        <m:sub>
                          <m: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93" name="矩形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207" y="5399774"/>
                <a:ext cx="368340" cy="359821"/>
              </a:xfrm>
              <a:prstGeom prst="rect">
                <a:avLst/>
              </a:prstGeom>
              <a:blipFill>
                <a:blip r:embed="rId4"/>
                <a:stretch>
                  <a:fillRect l="-19672" b="-1864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/>
              <p:cNvSpPr/>
              <p:nvPr/>
            </p:nvSpPr>
            <p:spPr>
              <a:xfrm>
                <a:off x="2022861" y="5399774"/>
                <a:ext cx="368340" cy="35982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𝑜</m:t>
                          </m:r>
                        </m:e>
                        <m:sub>
                          <m: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94" name="矩形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861" y="5399774"/>
                <a:ext cx="368340" cy="359821"/>
              </a:xfrm>
              <a:prstGeom prst="rect">
                <a:avLst/>
              </a:prstGeom>
              <a:blipFill>
                <a:blip r:embed="rId5"/>
                <a:stretch>
                  <a:fillRect l="-20000" b="-1864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矩形 94"/>
              <p:cNvSpPr/>
              <p:nvPr/>
            </p:nvSpPr>
            <p:spPr>
              <a:xfrm>
                <a:off x="3552385" y="5399774"/>
                <a:ext cx="368340" cy="35982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𝑜</m:t>
                          </m:r>
                        </m:e>
                        <m:sub>
                          <m: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1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95" name="矩形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385" y="5399774"/>
                <a:ext cx="368340" cy="359821"/>
              </a:xfrm>
              <a:prstGeom prst="rect">
                <a:avLst/>
              </a:prstGeom>
              <a:blipFill>
                <a:blip r:embed="rId6"/>
                <a:stretch>
                  <a:fillRect l="-20000" b="-2033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矩形 124">
            <a:extLst>
              <a:ext uri="{FF2B5EF4-FFF2-40B4-BE49-F238E27FC236}">
                <a16:creationId xmlns:a16="http://schemas.microsoft.com/office/drawing/2014/main" id="{73757CCE-BFD0-4C8B-A507-950D3E5F2733}"/>
              </a:ext>
            </a:extLst>
          </p:cNvPr>
          <p:cNvSpPr/>
          <p:nvPr/>
        </p:nvSpPr>
        <p:spPr>
          <a:xfrm>
            <a:off x="-32619" y="1637181"/>
            <a:ext cx="4603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The  lecture  is  about  GAN</a:t>
            </a:r>
            <a:endParaRPr lang="zh-TW" altLang="en-US" sz="2400" dirty="0"/>
          </a:p>
        </p:txBody>
      </p:sp>
      <p:grpSp>
        <p:nvGrpSpPr>
          <p:cNvPr id="126" name="群組 125">
            <a:extLst>
              <a:ext uri="{FF2B5EF4-FFF2-40B4-BE49-F238E27FC236}">
                <a16:creationId xmlns:a16="http://schemas.microsoft.com/office/drawing/2014/main" id="{DEC698F0-D6BA-4D2F-BD2C-478E453A53A6}"/>
              </a:ext>
            </a:extLst>
          </p:cNvPr>
          <p:cNvGrpSpPr/>
          <p:nvPr/>
        </p:nvGrpSpPr>
        <p:grpSpPr>
          <a:xfrm>
            <a:off x="1266292" y="2117788"/>
            <a:ext cx="368342" cy="3340113"/>
            <a:chOff x="1356818" y="2379275"/>
            <a:chExt cx="368342" cy="3340113"/>
          </a:xfrm>
        </p:grpSpPr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3E5F2B86-5D35-4A6F-918A-38C59D53274D}"/>
                </a:ext>
              </a:extLst>
            </p:cNvPr>
            <p:cNvSpPr/>
            <p:nvPr/>
          </p:nvSpPr>
          <p:spPr>
            <a:xfrm>
              <a:off x="1356818" y="3813724"/>
              <a:ext cx="368341" cy="1134218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vert="ea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Hidden</a:t>
              </a:r>
              <a:r>
                <a:rPr kumimoji="1" lang="zh-TW" altLang="en-US" sz="1400" kern="0" dirty="0">
                  <a:latin typeface="Cambria" charset="0"/>
                  <a:ea typeface="Cambria" charset="0"/>
                  <a:cs typeface="Cambria" charset="0"/>
                </a:rPr>
                <a:t> </a:t>
              </a: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Layer</a:t>
              </a:r>
              <a:endParaRPr kumimoji="1" lang="zh-TW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endParaRPr>
            </a:p>
          </p:txBody>
        </p:sp>
        <p:cxnSp>
          <p:nvCxnSpPr>
            <p:cNvPr id="128" name="直線箭頭接點 83">
              <a:extLst>
                <a:ext uri="{FF2B5EF4-FFF2-40B4-BE49-F238E27FC236}">
                  <a16:creationId xmlns:a16="http://schemas.microsoft.com/office/drawing/2014/main" id="{9E899CE2-EA46-4AC4-9F9E-E9AD60F193CD}"/>
                </a:ext>
              </a:extLst>
            </p:cNvPr>
            <p:cNvCxnSpPr/>
            <p:nvPr/>
          </p:nvCxnSpPr>
          <p:spPr>
            <a:xfrm flipH="1">
              <a:off x="1540988" y="3602525"/>
              <a:ext cx="1" cy="21119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9" name="直線箭頭接點 96">
              <a:extLst>
                <a:ext uri="{FF2B5EF4-FFF2-40B4-BE49-F238E27FC236}">
                  <a16:creationId xmlns:a16="http://schemas.microsoft.com/office/drawing/2014/main" id="{86365877-2B83-4B15-ADA0-14BA88F61E6F}"/>
                </a:ext>
              </a:extLst>
            </p:cNvPr>
            <p:cNvCxnSpPr/>
            <p:nvPr/>
          </p:nvCxnSpPr>
          <p:spPr>
            <a:xfrm flipH="1">
              <a:off x="1540986" y="4947942"/>
              <a:ext cx="2" cy="77144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矩形 129">
                  <a:extLst>
                    <a:ext uri="{FF2B5EF4-FFF2-40B4-BE49-F238E27FC236}">
                      <a16:creationId xmlns:a16="http://schemas.microsoft.com/office/drawing/2014/main" id="{1980C04E-A0B7-4620-9870-D7A8B89EF421}"/>
                    </a:ext>
                  </a:extLst>
                </p:cNvPr>
                <p:cNvSpPr/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" charset="0"/>
                      <a:ea typeface="Cambria" charset="0"/>
                      <a:cs typeface="Cambria" charset="0"/>
                    </a:rPr>
                    <a:t> 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endParaRPr>
                </a:p>
              </p:txBody>
            </p:sp>
          </mc:Choice>
          <mc:Fallback xmlns="">
            <p:sp>
              <p:nvSpPr>
                <p:cNvPr id="130" name="矩形 129">
                  <a:extLst>
                    <a:ext uri="{FF2B5EF4-FFF2-40B4-BE49-F238E27FC236}">
                      <a16:creationId xmlns:a16="http://schemas.microsoft.com/office/drawing/2014/main" id="{1980C04E-A0B7-4620-9870-D7A8B89EF4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1" name="直線箭頭接點 108">
              <a:extLst>
                <a:ext uri="{FF2B5EF4-FFF2-40B4-BE49-F238E27FC236}">
                  <a16:creationId xmlns:a16="http://schemas.microsoft.com/office/drawing/2014/main" id="{A7CB14A3-F974-45D4-A2DB-10368730ACC3}"/>
                </a:ext>
              </a:extLst>
            </p:cNvPr>
            <p:cNvCxnSpPr/>
            <p:nvPr/>
          </p:nvCxnSpPr>
          <p:spPr>
            <a:xfrm flipH="1">
              <a:off x="1540989" y="2379275"/>
              <a:ext cx="695" cy="69159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32" name="群組 131">
            <a:extLst>
              <a:ext uri="{FF2B5EF4-FFF2-40B4-BE49-F238E27FC236}">
                <a16:creationId xmlns:a16="http://schemas.microsoft.com/office/drawing/2014/main" id="{76317F8F-5AE2-4EB2-8F23-C06ACF7B6E75}"/>
              </a:ext>
            </a:extLst>
          </p:cNvPr>
          <p:cNvGrpSpPr/>
          <p:nvPr/>
        </p:nvGrpSpPr>
        <p:grpSpPr>
          <a:xfrm>
            <a:off x="1998507" y="2120257"/>
            <a:ext cx="368342" cy="3340113"/>
            <a:chOff x="1356818" y="2379275"/>
            <a:chExt cx="368342" cy="3340113"/>
          </a:xfrm>
        </p:grpSpPr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7E286705-2DBE-4172-8994-1604B5E23D12}"/>
                </a:ext>
              </a:extLst>
            </p:cNvPr>
            <p:cNvSpPr/>
            <p:nvPr/>
          </p:nvSpPr>
          <p:spPr>
            <a:xfrm>
              <a:off x="1356818" y="3813724"/>
              <a:ext cx="368341" cy="1134218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vert="ea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Hidden</a:t>
              </a:r>
              <a:r>
                <a:rPr kumimoji="1" lang="zh-TW" altLang="en-US" sz="1400" kern="0" dirty="0">
                  <a:latin typeface="Cambria" charset="0"/>
                  <a:ea typeface="Cambria" charset="0"/>
                  <a:cs typeface="Cambria" charset="0"/>
                </a:rPr>
                <a:t> </a:t>
              </a: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Layer</a:t>
              </a:r>
              <a:endParaRPr kumimoji="1" lang="zh-TW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endParaRPr>
            </a:p>
          </p:txBody>
        </p:sp>
        <p:cxnSp>
          <p:nvCxnSpPr>
            <p:cNvPr id="134" name="直線箭頭接點 83">
              <a:extLst>
                <a:ext uri="{FF2B5EF4-FFF2-40B4-BE49-F238E27FC236}">
                  <a16:creationId xmlns:a16="http://schemas.microsoft.com/office/drawing/2014/main" id="{B726B1F1-CF59-4167-8206-184847088D43}"/>
                </a:ext>
              </a:extLst>
            </p:cNvPr>
            <p:cNvCxnSpPr/>
            <p:nvPr/>
          </p:nvCxnSpPr>
          <p:spPr>
            <a:xfrm flipH="1">
              <a:off x="1540988" y="3602525"/>
              <a:ext cx="1" cy="21119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5" name="直線箭頭接點 96">
              <a:extLst>
                <a:ext uri="{FF2B5EF4-FFF2-40B4-BE49-F238E27FC236}">
                  <a16:creationId xmlns:a16="http://schemas.microsoft.com/office/drawing/2014/main" id="{6F268CE4-F026-404F-B74D-EE2712689143}"/>
                </a:ext>
              </a:extLst>
            </p:cNvPr>
            <p:cNvCxnSpPr/>
            <p:nvPr/>
          </p:nvCxnSpPr>
          <p:spPr>
            <a:xfrm flipH="1">
              <a:off x="1540986" y="4947942"/>
              <a:ext cx="2" cy="77144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矩形 135">
                  <a:extLst>
                    <a:ext uri="{FF2B5EF4-FFF2-40B4-BE49-F238E27FC236}">
                      <a16:creationId xmlns:a16="http://schemas.microsoft.com/office/drawing/2014/main" id="{1DE767FC-A53C-430A-9270-AB79DB8D9E46}"/>
                    </a:ext>
                  </a:extLst>
                </p:cNvPr>
                <p:cNvSpPr/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kumimoji="1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" charset="0"/>
                      <a:ea typeface="Cambria" charset="0"/>
                      <a:cs typeface="Cambria" charset="0"/>
                    </a:rPr>
                    <a:t> 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endParaRPr>
                </a:p>
              </p:txBody>
            </p:sp>
          </mc:Choice>
          <mc:Fallback xmlns="">
            <p:sp>
              <p:nvSpPr>
                <p:cNvPr id="136" name="矩形 135">
                  <a:extLst>
                    <a:ext uri="{FF2B5EF4-FFF2-40B4-BE49-F238E27FC236}">
                      <a16:creationId xmlns:a16="http://schemas.microsoft.com/office/drawing/2014/main" id="{1DE767FC-A53C-430A-9270-AB79DB8D9E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7" name="直線箭頭接點 108">
              <a:extLst>
                <a:ext uri="{FF2B5EF4-FFF2-40B4-BE49-F238E27FC236}">
                  <a16:creationId xmlns:a16="http://schemas.microsoft.com/office/drawing/2014/main" id="{3F43CB5D-0F85-42B7-897D-939B57537F72}"/>
                </a:ext>
              </a:extLst>
            </p:cNvPr>
            <p:cNvCxnSpPr/>
            <p:nvPr/>
          </p:nvCxnSpPr>
          <p:spPr>
            <a:xfrm flipH="1">
              <a:off x="1540989" y="2379275"/>
              <a:ext cx="695" cy="69159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38" name="群組 137">
            <a:extLst>
              <a:ext uri="{FF2B5EF4-FFF2-40B4-BE49-F238E27FC236}">
                <a16:creationId xmlns:a16="http://schemas.microsoft.com/office/drawing/2014/main" id="{9A335545-97AE-429F-A06A-86D8205CBE76}"/>
              </a:ext>
            </a:extLst>
          </p:cNvPr>
          <p:cNvGrpSpPr/>
          <p:nvPr/>
        </p:nvGrpSpPr>
        <p:grpSpPr>
          <a:xfrm>
            <a:off x="2758202" y="2120257"/>
            <a:ext cx="368342" cy="3340113"/>
            <a:chOff x="1356818" y="2379275"/>
            <a:chExt cx="368342" cy="3340113"/>
          </a:xfrm>
        </p:grpSpPr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E7F982C5-3E78-4CA9-8969-59CD01C43758}"/>
                </a:ext>
              </a:extLst>
            </p:cNvPr>
            <p:cNvSpPr/>
            <p:nvPr/>
          </p:nvSpPr>
          <p:spPr>
            <a:xfrm>
              <a:off x="1356818" y="3813724"/>
              <a:ext cx="368341" cy="1134218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vert="ea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Hidden</a:t>
              </a:r>
              <a:r>
                <a:rPr kumimoji="1" lang="zh-TW" altLang="en-US" sz="1400" kern="0" dirty="0">
                  <a:latin typeface="Cambria" charset="0"/>
                  <a:ea typeface="Cambria" charset="0"/>
                  <a:cs typeface="Cambria" charset="0"/>
                </a:rPr>
                <a:t> </a:t>
              </a: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Layer</a:t>
              </a:r>
              <a:endParaRPr kumimoji="1" lang="zh-TW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endParaRPr>
            </a:p>
          </p:txBody>
        </p:sp>
        <p:cxnSp>
          <p:nvCxnSpPr>
            <p:cNvPr id="140" name="直線箭頭接點 83">
              <a:extLst>
                <a:ext uri="{FF2B5EF4-FFF2-40B4-BE49-F238E27FC236}">
                  <a16:creationId xmlns:a16="http://schemas.microsoft.com/office/drawing/2014/main" id="{F637F226-7184-4163-A750-573327453C54}"/>
                </a:ext>
              </a:extLst>
            </p:cNvPr>
            <p:cNvCxnSpPr/>
            <p:nvPr/>
          </p:nvCxnSpPr>
          <p:spPr>
            <a:xfrm flipH="1">
              <a:off x="1540988" y="3602525"/>
              <a:ext cx="1" cy="21119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1" name="直線箭頭接點 96">
              <a:extLst>
                <a:ext uri="{FF2B5EF4-FFF2-40B4-BE49-F238E27FC236}">
                  <a16:creationId xmlns:a16="http://schemas.microsoft.com/office/drawing/2014/main" id="{7A675808-2400-4EF5-A71A-93B420280D3C}"/>
                </a:ext>
              </a:extLst>
            </p:cNvPr>
            <p:cNvCxnSpPr/>
            <p:nvPr/>
          </p:nvCxnSpPr>
          <p:spPr>
            <a:xfrm flipH="1">
              <a:off x="1540986" y="4947942"/>
              <a:ext cx="2" cy="77144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矩形 141">
                  <a:extLst>
                    <a:ext uri="{FF2B5EF4-FFF2-40B4-BE49-F238E27FC236}">
                      <a16:creationId xmlns:a16="http://schemas.microsoft.com/office/drawing/2014/main" id="{ED74E12E-BB43-40A9-AF0A-DBB56B2C929A}"/>
                    </a:ext>
                  </a:extLst>
                </p:cNvPr>
                <p:cNvSpPr/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kumimoji="1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" charset="0"/>
                      <a:ea typeface="Cambria" charset="0"/>
                      <a:cs typeface="Cambria" charset="0"/>
                    </a:rPr>
                    <a:t> 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endParaRPr>
                </a:p>
              </p:txBody>
            </p:sp>
          </mc:Choice>
          <mc:Fallback xmlns="">
            <p:sp>
              <p:nvSpPr>
                <p:cNvPr id="142" name="矩形 141">
                  <a:extLst>
                    <a:ext uri="{FF2B5EF4-FFF2-40B4-BE49-F238E27FC236}">
                      <a16:creationId xmlns:a16="http://schemas.microsoft.com/office/drawing/2014/main" id="{ED74E12E-BB43-40A9-AF0A-DBB56B2C92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3" name="直線箭頭接點 108">
              <a:extLst>
                <a:ext uri="{FF2B5EF4-FFF2-40B4-BE49-F238E27FC236}">
                  <a16:creationId xmlns:a16="http://schemas.microsoft.com/office/drawing/2014/main" id="{E727AD97-9CB9-4817-908D-1BF36ECC5473}"/>
                </a:ext>
              </a:extLst>
            </p:cNvPr>
            <p:cNvCxnSpPr/>
            <p:nvPr/>
          </p:nvCxnSpPr>
          <p:spPr>
            <a:xfrm flipH="1">
              <a:off x="1540989" y="2379275"/>
              <a:ext cx="695" cy="69159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44" name="群組 143">
            <a:extLst>
              <a:ext uri="{FF2B5EF4-FFF2-40B4-BE49-F238E27FC236}">
                <a16:creationId xmlns:a16="http://schemas.microsoft.com/office/drawing/2014/main" id="{12AD2293-999B-4F72-B9B1-9AF5F7EB43AA}"/>
              </a:ext>
            </a:extLst>
          </p:cNvPr>
          <p:cNvGrpSpPr/>
          <p:nvPr/>
        </p:nvGrpSpPr>
        <p:grpSpPr>
          <a:xfrm>
            <a:off x="3546983" y="2148126"/>
            <a:ext cx="368342" cy="3340113"/>
            <a:chOff x="1356818" y="2379275"/>
            <a:chExt cx="368342" cy="3340113"/>
          </a:xfrm>
        </p:grpSpPr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F01DA818-CD33-4B1A-A223-90D7232BBE6D}"/>
                </a:ext>
              </a:extLst>
            </p:cNvPr>
            <p:cNvSpPr/>
            <p:nvPr/>
          </p:nvSpPr>
          <p:spPr>
            <a:xfrm>
              <a:off x="1356818" y="3813724"/>
              <a:ext cx="368341" cy="1134218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vert="ea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Hidden</a:t>
              </a:r>
              <a:r>
                <a:rPr kumimoji="1" lang="zh-TW" altLang="en-US" sz="1400" kern="0" dirty="0">
                  <a:latin typeface="Cambria" charset="0"/>
                  <a:ea typeface="Cambria" charset="0"/>
                  <a:cs typeface="Cambria" charset="0"/>
                </a:rPr>
                <a:t> </a:t>
              </a: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Layer</a:t>
              </a:r>
              <a:endParaRPr kumimoji="1" lang="zh-TW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endParaRPr>
            </a:p>
          </p:txBody>
        </p:sp>
        <p:cxnSp>
          <p:nvCxnSpPr>
            <p:cNvPr id="146" name="直線箭頭接點 83">
              <a:extLst>
                <a:ext uri="{FF2B5EF4-FFF2-40B4-BE49-F238E27FC236}">
                  <a16:creationId xmlns:a16="http://schemas.microsoft.com/office/drawing/2014/main" id="{2385906D-C6D5-40F3-B742-5D32BCFFDA0A}"/>
                </a:ext>
              </a:extLst>
            </p:cNvPr>
            <p:cNvCxnSpPr/>
            <p:nvPr/>
          </p:nvCxnSpPr>
          <p:spPr>
            <a:xfrm flipH="1">
              <a:off x="1540988" y="3602525"/>
              <a:ext cx="1" cy="21119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7" name="直線箭頭接點 96">
              <a:extLst>
                <a:ext uri="{FF2B5EF4-FFF2-40B4-BE49-F238E27FC236}">
                  <a16:creationId xmlns:a16="http://schemas.microsoft.com/office/drawing/2014/main" id="{8B98907F-36BE-4949-8133-84AB2348A24E}"/>
                </a:ext>
              </a:extLst>
            </p:cNvPr>
            <p:cNvCxnSpPr/>
            <p:nvPr/>
          </p:nvCxnSpPr>
          <p:spPr>
            <a:xfrm flipH="1">
              <a:off x="1540986" y="4947942"/>
              <a:ext cx="2" cy="77144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矩形 147">
                  <a:extLst>
                    <a:ext uri="{FF2B5EF4-FFF2-40B4-BE49-F238E27FC236}">
                      <a16:creationId xmlns:a16="http://schemas.microsoft.com/office/drawing/2014/main" id="{D86333F9-81A6-43EB-A26C-2AE0506E015C}"/>
                    </a:ext>
                  </a:extLst>
                </p:cNvPr>
                <p:cNvSpPr/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  <m:t>5</m:t>
                          </m:r>
                        </m:sub>
                      </m:sSub>
                    </m:oMath>
                  </a14:m>
                  <a:r>
                    <a:rPr kumimoji="1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" charset="0"/>
                      <a:ea typeface="Cambria" charset="0"/>
                      <a:cs typeface="Cambria" charset="0"/>
                    </a:rPr>
                    <a:t> 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endParaRPr>
                </a:p>
              </p:txBody>
            </p:sp>
          </mc:Choice>
          <mc:Fallback xmlns="">
            <p:sp>
              <p:nvSpPr>
                <p:cNvPr id="148" name="矩形 147">
                  <a:extLst>
                    <a:ext uri="{FF2B5EF4-FFF2-40B4-BE49-F238E27FC236}">
                      <a16:creationId xmlns:a16="http://schemas.microsoft.com/office/drawing/2014/main" id="{D86333F9-81A6-43EB-A26C-2AE0506E01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9" name="直線箭頭接點 108">
              <a:extLst>
                <a:ext uri="{FF2B5EF4-FFF2-40B4-BE49-F238E27FC236}">
                  <a16:creationId xmlns:a16="http://schemas.microsoft.com/office/drawing/2014/main" id="{6A384415-F118-4056-8647-48DE48A355EF}"/>
                </a:ext>
              </a:extLst>
            </p:cNvPr>
            <p:cNvCxnSpPr/>
            <p:nvPr/>
          </p:nvCxnSpPr>
          <p:spPr>
            <a:xfrm flipH="1">
              <a:off x="1540989" y="2379275"/>
              <a:ext cx="695" cy="69159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111" name="矩形 110"/>
          <p:cNvSpPr/>
          <p:nvPr/>
        </p:nvSpPr>
        <p:spPr>
          <a:xfrm>
            <a:off x="253246" y="2258792"/>
            <a:ext cx="3949410" cy="351999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Feature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extraction</a:t>
            </a:r>
            <a:endParaRPr kumimoji="1" lang="zh-TW" alt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253247" y="4870016"/>
            <a:ext cx="3949404" cy="35199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Output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cxnSp>
        <p:nvCxnSpPr>
          <p:cNvPr id="151" name="直線箭頭接點 87">
            <a:extLst>
              <a:ext uri="{FF2B5EF4-FFF2-40B4-BE49-F238E27FC236}">
                <a16:creationId xmlns:a16="http://schemas.microsoft.com/office/drawing/2014/main" id="{33F1748F-AEFB-44D2-81A7-80A1B681AC06}"/>
              </a:ext>
            </a:extLst>
          </p:cNvPr>
          <p:cNvCxnSpPr>
            <a:cxnSpLocks/>
          </p:cNvCxnSpPr>
          <p:nvPr/>
        </p:nvCxnSpPr>
        <p:spPr>
          <a:xfrm>
            <a:off x="2366849" y="4094997"/>
            <a:ext cx="391353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2" name="直線箭頭接點 87">
            <a:extLst>
              <a:ext uri="{FF2B5EF4-FFF2-40B4-BE49-F238E27FC236}">
                <a16:creationId xmlns:a16="http://schemas.microsoft.com/office/drawing/2014/main" id="{4C9F6C1E-094D-4CA3-B926-CED10E057B22}"/>
              </a:ext>
            </a:extLst>
          </p:cNvPr>
          <p:cNvCxnSpPr>
            <a:cxnSpLocks/>
          </p:cNvCxnSpPr>
          <p:nvPr/>
        </p:nvCxnSpPr>
        <p:spPr>
          <a:xfrm>
            <a:off x="3155630" y="4111954"/>
            <a:ext cx="391353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3" name="直線箭頭接點 87">
            <a:extLst>
              <a:ext uri="{FF2B5EF4-FFF2-40B4-BE49-F238E27FC236}">
                <a16:creationId xmlns:a16="http://schemas.microsoft.com/office/drawing/2014/main" id="{B5931BA0-BCD3-4BC1-A950-2ABD128DDB0D}"/>
              </a:ext>
            </a:extLst>
          </p:cNvPr>
          <p:cNvCxnSpPr>
            <a:cxnSpLocks/>
          </p:cNvCxnSpPr>
          <p:nvPr/>
        </p:nvCxnSpPr>
        <p:spPr>
          <a:xfrm>
            <a:off x="1634634" y="4091250"/>
            <a:ext cx="391353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905ECF31-283C-4AAB-AFBE-C036442EE01C}"/>
                  </a:ext>
                </a:extLst>
              </p:cNvPr>
              <p:cNvSpPr/>
              <p:nvPr/>
            </p:nvSpPr>
            <p:spPr>
              <a:xfrm>
                <a:off x="2759580" y="5399774"/>
                <a:ext cx="368340" cy="35982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𝑜</m:t>
                          </m:r>
                        </m:e>
                        <m:sub>
                          <m:r>
                            <a:rPr kumimoji="1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905ECF31-283C-4AAB-AFBE-C036442EE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580" y="5399774"/>
                <a:ext cx="368340" cy="359821"/>
              </a:xfrm>
              <a:prstGeom prst="rect">
                <a:avLst/>
              </a:prstGeom>
              <a:blipFill>
                <a:blip r:embed="rId11"/>
                <a:stretch>
                  <a:fillRect l="-20000" b="-1864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文字方塊 154">
            <a:extLst>
              <a:ext uri="{FF2B5EF4-FFF2-40B4-BE49-F238E27FC236}">
                <a16:creationId xmlns:a16="http://schemas.microsoft.com/office/drawing/2014/main" id="{8843556D-DC3E-4101-9A66-4949AC9B16BE}"/>
              </a:ext>
            </a:extLst>
          </p:cNvPr>
          <p:cNvSpPr txBox="1"/>
          <p:nvPr/>
        </p:nvSpPr>
        <p:spPr>
          <a:xfrm>
            <a:off x="387242" y="6054886"/>
            <a:ext cx="50057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156" name="文字方塊 155">
            <a:extLst>
              <a:ext uri="{FF2B5EF4-FFF2-40B4-BE49-F238E27FC236}">
                <a16:creationId xmlns:a16="http://schemas.microsoft.com/office/drawing/2014/main" id="{42D377BA-72AF-45C8-AE15-395119076680}"/>
              </a:ext>
            </a:extLst>
          </p:cNvPr>
          <p:cNvSpPr txBox="1"/>
          <p:nvPr/>
        </p:nvSpPr>
        <p:spPr>
          <a:xfrm>
            <a:off x="1200872" y="6054887"/>
            <a:ext cx="50057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157" name="文字方塊 156">
            <a:extLst>
              <a:ext uri="{FF2B5EF4-FFF2-40B4-BE49-F238E27FC236}">
                <a16:creationId xmlns:a16="http://schemas.microsoft.com/office/drawing/2014/main" id="{2E31BB48-A274-49C2-9363-79CB1D2362DE}"/>
              </a:ext>
            </a:extLst>
          </p:cNvPr>
          <p:cNvSpPr txBox="1"/>
          <p:nvPr/>
        </p:nvSpPr>
        <p:spPr>
          <a:xfrm>
            <a:off x="1933087" y="6059078"/>
            <a:ext cx="50057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158" name="文字方塊 157">
            <a:extLst>
              <a:ext uri="{FF2B5EF4-FFF2-40B4-BE49-F238E27FC236}">
                <a16:creationId xmlns:a16="http://schemas.microsoft.com/office/drawing/2014/main" id="{A9EBD7D4-D9D2-4FBB-B5F9-8EDD37096F81}"/>
              </a:ext>
            </a:extLst>
          </p:cNvPr>
          <p:cNvSpPr txBox="1"/>
          <p:nvPr/>
        </p:nvSpPr>
        <p:spPr>
          <a:xfrm>
            <a:off x="3512811" y="6059078"/>
            <a:ext cx="50057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59" name="文字方塊 158">
            <a:extLst>
              <a:ext uri="{FF2B5EF4-FFF2-40B4-BE49-F238E27FC236}">
                <a16:creationId xmlns:a16="http://schemas.microsoft.com/office/drawing/2014/main" id="{BEE82F51-1E43-4D2B-843A-5AD9FE5D2CF0}"/>
              </a:ext>
            </a:extLst>
          </p:cNvPr>
          <p:cNvSpPr txBox="1"/>
          <p:nvPr/>
        </p:nvSpPr>
        <p:spPr>
          <a:xfrm>
            <a:off x="2692084" y="6059077"/>
            <a:ext cx="50057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90884B6C-DF7F-4973-8378-52C3DDFC457C}"/>
              </a:ext>
            </a:extLst>
          </p:cNvPr>
          <p:cNvCxnSpPr/>
          <p:nvPr/>
        </p:nvCxnSpPr>
        <p:spPr>
          <a:xfrm>
            <a:off x="637527" y="5744984"/>
            <a:ext cx="0" cy="32514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單箭頭接點 160">
            <a:extLst>
              <a:ext uri="{FF2B5EF4-FFF2-40B4-BE49-F238E27FC236}">
                <a16:creationId xmlns:a16="http://schemas.microsoft.com/office/drawing/2014/main" id="{7E67AAB1-D9A2-41BF-8E1D-31BE81660F91}"/>
              </a:ext>
            </a:extLst>
          </p:cNvPr>
          <p:cNvCxnSpPr/>
          <p:nvPr/>
        </p:nvCxnSpPr>
        <p:spPr>
          <a:xfrm>
            <a:off x="1453575" y="5772306"/>
            <a:ext cx="0" cy="32514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單箭頭接點 161">
            <a:extLst>
              <a:ext uri="{FF2B5EF4-FFF2-40B4-BE49-F238E27FC236}">
                <a16:creationId xmlns:a16="http://schemas.microsoft.com/office/drawing/2014/main" id="{701A77B0-29F1-4907-8BC7-6E9BF991B725}"/>
              </a:ext>
            </a:extLst>
          </p:cNvPr>
          <p:cNvCxnSpPr/>
          <p:nvPr/>
        </p:nvCxnSpPr>
        <p:spPr>
          <a:xfrm>
            <a:off x="2190681" y="5774109"/>
            <a:ext cx="0" cy="32514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單箭頭接點 162">
            <a:extLst>
              <a:ext uri="{FF2B5EF4-FFF2-40B4-BE49-F238E27FC236}">
                <a16:creationId xmlns:a16="http://schemas.microsoft.com/office/drawing/2014/main" id="{F3DADAD7-7A7B-4E0F-B55D-BB0A111DB8B6}"/>
              </a:ext>
            </a:extLst>
          </p:cNvPr>
          <p:cNvCxnSpPr/>
          <p:nvPr/>
        </p:nvCxnSpPr>
        <p:spPr>
          <a:xfrm>
            <a:off x="2942369" y="5788623"/>
            <a:ext cx="0" cy="32514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單箭頭接點 163">
            <a:extLst>
              <a:ext uri="{FF2B5EF4-FFF2-40B4-BE49-F238E27FC236}">
                <a16:creationId xmlns:a16="http://schemas.microsoft.com/office/drawing/2014/main" id="{5B87CF5B-C874-4C12-BE97-E9F8F42E676B}"/>
              </a:ext>
            </a:extLst>
          </p:cNvPr>
          <p:cNvCxnSpPr/>
          <p:nvPr/>
        </p:nvCxnSpPr>
        <p:spPr>
          <a:xfrm>
            <a:off x="3763096" y="5779098"/>
            <a:ext cx="0" cy="32514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7C4DE4D9-C9C9-461F-9385-363267919349}"/>
              </a:ext>
            </a:extLst>
          </p:cNvPr>
          <p:cNvSpPr/>
          <p:nvPr/>
        </p:nvSpPr>
        <p:spPr>
          <a:xfrm>
            <a:off x="253246" y="166520"/>
            <a:ext cx="27013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3200" b="1" i="1" u="sng" dirty="0"/>
              <a:t>Basic Model</a:t>
            </a:r>
            <a:endParaRPr lang="zh-TW" altLang="en-US" sz="3200" b="1" i="1" u="sng" dirty="0"/>
          </a:p>
        </p:txBody>
      </p:sp>
      <p:sp>
        <p:nvSpPr>
          <p:cNvPr id="217" name="文字方塊 216">
            <a:extLst>
              <a:ext uri="{FF2B5EF4-FFF2-40B4-BE49-F238E27FC236}">
                <a16:creationId xmlns:a16="http://schemas.microsoft.com/office/drawing/2014/main" id="{309C5713-DC38-4E3A-83CF-47BF3378685C}"/>
              </a:ext>
            </a:extLst>
          </p:cNvPr>
          <p:cNvSpPr txBox="1"/>
          <p:nvPr/>
        </p:nvSpPr>
        <p:spPr>
          <a:xfrm>
            <a:off x="236150" y="1001408"/>
            <a:ext cx="308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i="1" dirty="0"/>
              <a:t>Training Phase:</a:t>
            </a:r>
            <a:endParaRPr lang="zh-TW" altLang="en-US" sz="2800" i="1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02162FB-051A-456C-BC26-B6DD27C9F45D}"/>
              </a:ext>
            </a:extLst>
          </p:cNvPr>
          <p:cNvSpPr/>
          <p:nvPr/>
        </p:nvSpPr>
        <p:spPr>
          <a:xfrm>
            <a:off x="8229600" y="6075665"/>
            <a:ext cx="824785" cy="770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5" name="直線箭頭接點 87">
            <a:extLst>
              <a:ext uri="{FF2B5EF4-FFF2-40B4-BE49-F238E27FC236}">
                <a16:creationId xmlns:a16="http://schemas.microsoft.com/office/drawing/2014/main" id="{3E9C60E2-AA54-4367-B855-1954063C8400}"/>
              </a:ext>
            </a:extLst>
          </p:cNvPr>
          <p:cNvCxnSpPr>
            <a:cxnSpLocks/>
          </p:cNvCxnSpPr>
          <p:nvPr/>
        </p:nvCxnSpPr>
        <p:spPr>
          <a:xfrm>
            <a:off x="5127687" y="4088506"/>
            <a:ext cx="38658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66" name="群組 165">
            <a:extLst>
              <a:ext uri="{FF2B5EF4-FFF2-40B4-BE49-F238E27FC236}">
                <a16:creationId xmlns:a16="http://schemas.microsoft.com/office/drawing/2014/main" id="{EA3EACFB-1749-427E-9E01-3BF8FA38E787}"/>
              </a:ext>
            </a:extLst>
          </p:cNvPr>
          <p:cNvGrpSpPr/>
          <p:nvPr/>
        </p:nvGrpSpPr>
        <p:grpSpPr>
          <a:xfrm>
            <a:off x="4747395" y="2115044"/>
            <a:ext cx="368342" cy="3340113"/>
            <a:chOff x="1356818" y="2379275"/>
            <a:chExt cx="368342" cy="3340113"/>
          </a:xfrm>
        </p:grpSpPr>
        <p:sp>
          <p:nvSpPr>
            <p:cNvPr id="167" name="矩形 166">
              <a:extLst>
                <a:ext uri="{FF2B5EF4-FFF2-40B4-BE49-F238E27FC236}">
                  <a16:creationId xmlns:a16="http://schemas.microsoft.com/office/drawing/2014/main" id="{0DF11E39-33F4-4C16-BCEE-DFD0764B2314}"/>
                </a:ext>
              </a:extLst>
            </p:cNvPr>
            <p:cNvSpPr/>
            <p:nvPr/>
          </p:nvSpPr>
          <p:spPr>
            <a:xfrm>
              <a:off x="1356818" y="3813724"/>
              <a:ext cx="368341" cy="1134218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vert="ea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Hidden</a:t>
              </a:r>
              <a:r>
                <a:rPr kumimoji="1" lang="zh-TW" altLang="en-US" sz="1400" kern="0" dirty="0">
                  <a:latin typeface="Cambria" charset="0"/>
                  <a:ea typeface="Cambria" charset="0"/>
                  <a:cs typeface="Cambria" charset="0"/>
                </a:rPr>
                <a:t> </a:t>
              </a: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Layer</a:t>
              </a:r>
              <a:endParaRPr kumimoji="1" lang="zh-TW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endParaRPr>
            </a:p>
          </p:txBody>
        </p:sp>
        <p:cxnSp>
          <p:nvCxnSpPr>
            <p:cNvPr id="168" name="直線箭頭接點 83">
              <a:extLst>
                <a:ext uri="{FF2B5EF4-FFF2-40B4-BE49-F238E27FC236}">
                  <a16:creationId xmlns:a16="http://schemas.microsoft.com/office/drawing/2014/main" id="{2B2E79B6-4ECD-4315-B74C-A81F9046821A}"/>
                </a:ext>
              </a:extLst>
            </p:cNvPr>
            <p:cNvCxnSpPr/>
            <p:nvPr/>
          </p:nvCxnSpPr>
          <p:spPr>
            <a:xfrm flipH="1">
              <a:off x="1540988" y="3602525"/>
              <a:ext cx="1" cy="21119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69" name="直線箭頭接點 96">
              <a:extLst>
                <a:ext uri="{FF2B5EF4-FFF2-40B4-BE49-F238E27FC236}">
                  <a16:creationId xmlns:a16="http://schemas.microsoft.com/office/drawing/2014/main" id="{64770D30-AED2-4082-8FFC-28D1FABB0F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0986" y="4947942"/>
              <a:ext cx="2" cy="77144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矩形 169">
                  <a:extLst>
                    <a:ext uri="{FF2B5EF4-FFF2-40B4-BE49-F238E27FC236}">
                      <a16:creationId xmlns:a16="http://schemas.microsoft.com/office/drawing/2014/main" id="{85EE7B55-CB2C-41D6-A162-F8C65236CE86}"/>
                    </a:ext>
                  </a:extLst>
                </p:cNvPr>
                <p:cNvSpPr/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1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" charset="0"/>
                      <a:ea typeface="Cambria" charset="0"/>
                      <a:cs typeface="Cambria" charset="0"/>
                    </a:rPr>
                    <a:t> 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endParaRPr>
                </a:p>
              </p:txBody>
            </p:sp>
          </mc:Choice>
          <mc:Fallback xmlns="">
            <p:sp>
              <p:nvSpPr>
                <p:cNvPr id="170" name="矩形 169">
                  <a:extLst>
                    <a:ext uri="{FF2B5EF4-FFF2-40B4-BE49-F238E27FC236}">
                      <a16:creationId xmlns:a16="http://schemas.microsoft.com/office/drawing/2014/main" id="{85EE7B55-CB2C-41D6-A162-F8C65236CE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1" name="直線箭頭接點 108">
              <a:extLst>
                <a:ext uri="{FF2B5EF4-FFF2-40B4-BE49-F238E27FC236}">
                  <a16:creationId xmlns:a16="http://schemas.microsoft.com/office/drawing/2014/main" id="{DAA32D52-85A7-4F93-A99C-0D8886C6A79C}"/>
                </a:ext>
              </a:extLst>
            </p:cNvPr>
            <p:cNvCxnSpPr/>
            <p:nvPr/>
          </p:nvCxnSpPr>
          <p:spPr>
            <a:xfrm flipH="1">
              <a:off x="1540989" y="2379275"/>
              <a:ext cx="695" cy="69159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矩形 171">
                <a:extLst>
                  <a:ext uri="{FF2B5EF4-FFF2-40B4-BE49-F238E27FC236}">
                    <a16:creationId xmlns:a16="http://schemas.microsoft.com/office/drawing/2014/main" id="{A2D8871E-7E4D-4227-B6EF-7C9AA62F4E93}"/>
                  </a:ext>
                </a:extLst>
              </p:cNvPr>
              <p:cNvSpPr/>
              <p:nvPr/>
            </p:nvSpPr>
            <p:spPr>
              <a:xfrm>
                <a:off x="4800952" y="5387505"/>
                <a:ext cx="368340" cy="35982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charset="0"/>
                          <a:cs typeface="Cambria" charset="0"/>
                        </a:rPr>
                        <m:t>0.0</m:t>
                      </m:r>
                    </m:oMath>
                  </m:oMathPara>
                </a14:m>
                <a:endParaRPr kumimoji="1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172" name="矩形 171">
                <a:extLst>
                  <a:ext uri="{FF2B5EF4-FFF2-40B4-BE49-F238E27FC236}">
                    <a16:creationId xmlns:a16="http://schemas.microsoft.com/office/drawing/2014/main" id="{A2D8871E-7E4D-4227-B6EF-7C9AA62F4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952" y="5387505"/>
                <a:ext cx="368340" cy="359821"/>
              </a:xfrm>
              <a:prstGeom prst="rect">
                <a:avLst/>
              </a:prstGeom>
              <a:blipFill>
                <a:blip r:embed="rId13"/>
                <a:stretch>
                  <a:fillRect l="-43333" r="-25000" b="-1186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矩形 172">
                <a:extLst>
                  <a:ext uri="{FF2B5EF4-FFF2-40B4-BE49-F238E27FC236}">
                    <a16:creationId xmlns:a16="http://schemas.microsoft.com/office/drawing/2014/main" id="{735ECF4A-A9E8-42A4-B524-06A000A751E9}"/>
                  </a:ext>
                </a:extLst>
              </p:cNvPr>
              <p:cNvSpPr/>
              <p:nvPr/>
            </p:nvSpPr>
            <p:spPr>
              <a:xfrm>
                <a:off x="5569315" y="5397030"/>
                <a:ext cx="368340" cy="35982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charset="0"/>
                          <a:cs typeface="Cambria" charset="0"/>
                        </a:rPr>
                        <m:t>0.1</m:t>
                      </m:r>
                    </m:oMath>
                  </m:oMathPara>
                </a14:m>
                <a:endParaRPr kumimoji="1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173" name="矩形 172">
                <a:extLst>
                  <a:ext uri="{FF2B5EF4-FFF2-40B4-BE49-F238E27FC236}">
                    <a16:creationId xmlns:a16="http://schemas.microsoft.com/office/drawing/2014/main" id="{735ECF4A-A9E8-42A4-B524-06A000A75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315" y="5397030"/>
                <a:ext cx="368340" cy="359821"/>
              </a:xfrm>
              <a:prstGeom prst="rect">
                <a:avLst/>
              </a:prstGeom>
              <a:blipFill>
                <a:blip r:embed="rId14"/>
                <a:stretch>
                  <a:fillRect l="-43333" r="-25000" b="-1186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矩形 173">
                <a:extLst>
                  <a:ext uri="{FF2B5EF4-FFF2-40B4-BE49-F238E27FC236}">
                    <a16:creationId xmlns:a16="http://schemas.microsoft.com/office/drawing/2014/main" id="{1BFF9693-11E1-4800-BE54-8C4838DAEF4F}"/>
                  </a:ext>
                </a:extLst>
              </p:cNvPr>
              <p:cNvSpPr/>
              <p:nvPr/>
            </p:nvSpPr>
            <p:spPr>
              <a:xfrm>
                <a:off x="6291969" y="5397030"/>
                <a:ext cx="368340" cy="35982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charset="0"/>
                          <a:cs typeface="Cambria" charset="0"/>
                        </a:rPr>
                        <m:t>0.0</m:t>
                      </m:r>
                    </m:oMath>
                  </m:oMathPara>
                </a14:m>
                <a:endParaRPr kumimoji="1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174" name="矩形 173">
                <a:extLst>
                  <a:ext uri="{FF2B5EF4-FFF2-40B4-BE49-F238E27FC236}">
                    <a16:creationId xmlns:a16="http://schemas.microsoft.com/office/drawing/2014/main" id="{1BFF9693-11E1-4800-BE54-8C4838DAE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969" y="5397030"/>
                <a:ext cx="368340" cy="359821"/>
              </a:xfrm>
              <a:prstGeom prst="rect">
                <a:avLst/>
              </a:prstGeom>
              <a:blipFill>
                <a:blip r:embed="rId15"/>
                <a:stretch>
                  <a:fillRect l="-40984" r="-24590" b="-1186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矩形 174">
                <a:extLst>
                  <a:ext uri="{FF2B5EF4-FFF2-40B4-BE49-F238E27FC236}">
                    <a16:creationId xmlns:a16="http://schemas.microsoft.com/office/drawing/2014/main" id="{B8B82D79-19D0-4D34-ACAD-687DF2300C0E}"/>
                  </a:ext>
                </a:extLst>
              </p:cNvPr>
              <p:cNvSpPr/>
              <p:nvPr/>
            </p:nvSpPr>
            <p:spPr>
              <a:xfrm>
                <a:off x="7821493" y="5397030"/>
                <a:ext cx="368340" cy="35982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charset="0"/>
                          <a:cs typeface="Cambria" charset="0"/>
                        </a:rPr>
                        <m:t>0.9</m:t>
                      </m:r>
                    </m:oMath>
                  </m:oMathPara>
                </a14:m>
                <a:endParaRPr kumimoji="1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175" name="矩形 174">
                <a:extLst>
                  <a:ext uri="{FF2B5EF4-FFF2-40B4-BE49-F238E27FC236}">
                    <a16:creationId xmlns:a16="http://schemas.microsoft.com/office/drawing/2014/main" id="{B8B82D79-19D0-4D34-ACAD-687DF2300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493" y="5397030"/>
                <a:ext cx="368340" cy="359821"/>
              </a:xfrm>
              <a:prstGeom prst="rect">
                <a:avLst/>
              </a:prstGeom>
              <a:blipFill>
                <a:blip r:embed="rId16"/>
                <a:stretch>
                  <a:fillRect l="-41667" r="-26667" b="-1186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矩形 175">
            <a:extLst>
              <a:ext uri="{FF2B5EF4-FFF2-40B4-BE49-F238E27FC236}">
                <a16:creationId xmlns:a16="http://schemas.microsoft.com/office/drawing/2014/main" id="{D1426E94-4F4A-41CA-B71A-3F4E94B41C80}"/>
              </a:ext>
            </a:extLst>
          </p:cNvPr>
          <p:cNvSpPr/>
          <p:nvPr/>
        </p:nvSpPr>
        <p:spPr>
          <a:xfrm>
            <a:off x="4558579" y="1634437"/>
            <a:ext cx="4603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The lecture  is  about </a:t>
            </a:r>
            <a:r>
              <a:rPr lang="en-US" altLang="zh-TW" sz="2400" dirty="0" err="1"/>
              <a:t>Ricklantis</a:t>
            </a:r>
            <a:r>
              <a:rPr lang="en-US" altLang="zh-TW" sz="2400" dirty="0"/>
              <a:t>  </a:t>
            </a:r>
            <a:endParaRPr lang="zh-TW" altLang="en-US" sz="2400" dirty="0"/>
          </a:p>
        </p:txBody>
      </p:sp>
      <p:grpSp>
        <p:nvGrpSpPr>
          <p:cNvPr id="177" name="群組 176">
            <a:extLst>
              <a:ext uri="{FF2B5EF4-FFF2-40B4-BE49-F238E27FC236}">
                <a16:creationId xmlns:a16="http://schemas.microsoft.com/office/drawing/2014/main" id="{BDB8794E-74C0-4AFE-AB29-EA46B3967214}"/>
              </a:ext>
            </a:extLst>
          </p:cNvPr>
          <p:cNvGrpSpPr/>
          <p:nvPr/>
        </p:nvGrpSpPr>
        <p:grpSpPr>
          <a:xfrm>
            <a:off x="5535400" y="2115044"/>
            <a:ext cx="368342" cy="3340113"/>
            <a:chOff x="1356818" y="2379275"/>
            <a:chExt cx="368342" cy="3340113"/>
          </a:xfrm>
        </p:grpSpPr>
        <p:sp>
          <p:nvSpPr>
            <p:cNvPr id="178" name="矩形 177">
              <a:extLst>
                <a:ext uri="{FF2B5EF4-FFF2-40B4-BE49-F238E27FC236}">
                  <a16:creationId xmlns:a16="http://schemas.microsoft.com/office/drawing/2014/main" id="{2A007D3D-19F1-4695-A9DA-FFC709E87A9F}"/>
                </a:ext>
              </a:extLst>
            </p:cNvPr>
            <p:cNvSpPr/>
            <p:nvPr/>
          </p:nvSpPr>
          <p:spPr>
            <a:xfrm>
              <a:off x="1356818" y="3813724"/>
              <a:ext cx="368341" cy="1134218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vert="ea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Hidden</a:t>
              </a:r>
              <a:r>
                <a:rPr kumimoji="1" lang="zh-TW" altLang="en-US" sz="1400" kern="0" dirty="0">
                  <a:latin typeface="Cambria" charset="0"/>
                  <a:ea typeface="Cambria" charset="0"/>
                  <a:cs typeface="Cambria" charset="0"/>
                </a:rPr>
                <a:t> </a:t>
              </a: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Layer</a:t>
              </a:r>
              <a:endParaRPr kumimoji="1" lang="zh-TW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endParaRPr>
            </a:p>
          </p:txBody>
        </p:sp>
        <p:cxnSp>
          <p:nvCxnSpPr>
            <p:cNvPr id="179" name="直線箭頭接點 83">
              <a:extLst>
                <a:ext uri="{FF2B5EF4-FFF2-40B4-BE49-F238E27FC236}">
                  <a16:creationId xmlns:a16="http://schemas.microsoft.com/office/drawing/2014/main" id="{228F5858-DF98-4621-81DC-8F739157CE41}"/>
                </a:ext>
              </a:extLst>
            </p:cNvPr>
            <p:cNvCxnSpPr/>
            <p:nvPr/>
          </p:nvCxnSpPr>
          <p:spPr>
            <a:xfrm flipH="1">
              <a:off x="1540988" y="3602525"/>
              <a:ext cx="1" cy="21119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0" name="直線箭頭接點 96">
              <a:extLst>
                <a:ext uri="{FF2B5EF4-FFF2-40B4-BE49-F238E27FC236}">
                  <a16:creationId xmlns:a16="http://schemas.microsoft.com/office/drawing/2014/main" id="{659B6D03-670B-40F6-A08C-80015398D7D3}"/>
                </a:ext>
              </a:extLst>
            </p:cNvPr>
            <p:cNvCxnSpPr/>
            <p:nvPr/>
          </p:nvCxnSpPr>
          <p:spPr>
            <a:xfrm flipH="1">
              <a:off x="1540986" y="4947942"/>
              <a:ext cx="2" cy="77144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矩形 180">
                  <a:extLst>
                    <a:ext uri="{FF2B5EF4-FFF2-40B4-BE49-F238E27FC236}">
                      <a16:creationId xmlns:a16="http://schemas.microsoft.com/office/drawing/2014/main" id="{D35B487C-E183-436C-9654-06604AF10A35}"/>
                    </a:ext>
                  </a:extLst>
                </p:cNvPr>
                <p:cNvSpPr/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" charset="0"/>
                      <a:ea typeface="Cambria" charset="0"/>
                      <a:cs typeface="Cambria" charset="0"/>
                    </a:rPr>
                    <a:t> 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endParaRPr>
                </a:p>
              </p:txBody>
            </p:sp>
          </mc:Choice>
          <mc:Fallback xmlns="">
            <p:sp>
              <p:nvSpPr>
                <p:cNvPr id="181" name="矩形 180">
                  <a:extLst>
                    <a:ext uri="{FF2B5EF4-FFF2-40B4-BE49-F238E27FC236}">
                      <a16:creationId xmlns:a16="http://schemas.microsoft.com/office/drawing/2014/main" id="{D35B487C-E183-436C-9654-06604AF10A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直線箭頭接點 108">
              <a:extLst>
                <a:ext uri="{FF2B5EF4-FFF2-40B4-BE49-F238E27FC236}">
                  <a16:creationId xmlns:a16="http://schemas.microsoft.com/office/drawing/2014/main" id="{C5996361-ADD0-41CF-B6F2-D7CB81754701}"/>
                </a:ext>
              </a:extLst>
            </p:cNvPr>
            <p:cNvCxnSpPr/>
            <p:nvPr/>
          </p:nvCxnSpPr>
          <p:spPr>
            <a:xfrm flipH="1">
              <a:off x="1540989" y="2379275"/>
              <a:ext cx="695" cy="69159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83" name="群組 182">
            <a:extLst>
              <a:ext uri="{FF2B5EF4-FFF2-40B4-BE49-F238E27FC236}">
                <a16:creationId xmlns:a16="http://schemas.microsoft.com/office/drawing/2014/main" id="{2E592172-BEE1-4835-B205-D0F8F648BE12}"/>
              </a:ext>
            </a:extLst>
          </p:cNvPr>
          <p:cNvGrpSpPr/>
          <p:nvPr/>
        </p:nvGrpSpPr>
        <p:grpSpPr>
          <a:xfrm>
            <a:off x="6267615" y="2117513"/>
            <a:ext cx="368342" cy="3340113"/>
            <a:chOff x="1356818" y="2379275"/>
            <a:chExt cx="368342" cy="3340113"/>
          </a:xfrm>
        </p:grpSpPr>
        <p:sp>
          <p:nvSpPr>
            <p:cNvPr id="184" name="矩形 183">
              <a:extLst>
                <a:ext uri="{FF2B5EF4-FFF2-40B4-BE49-F238E27FC236}">
                  <a16:creationId xmlns:a16="http://schemas.microsoft.com/office/drawing/2014/main" id="{94DB0121-771E-4743-8F18-CE8BEFFDB1F7}"/>
                </a:ext>
              </a:extLst>
            </p:cNvPr>
            <p:cNvSpPr/>
            <p:nvPr/>
          </p:nvSpPr>
          <p:spPr>
            <a:xfrm>
              <a:off x="1356818" y="3813724"/>
              <a:ext cx="368341" cy="1134218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vert="ea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Hidden</a:t>
              </a:r>
              <a:r>
                <a:rPr kumimoji="1" lang="zh-TW" altLang="en-US" sz="1400" kern="0" dirty="0">
                  <a:latin typeface="Cambria" charset="0"/>
                  <a:ea typeface="Cambria" charset="0"/>
                  <a:cs typeface="Cambria" charset="0"/>
                </a:rPr>
                <a:t> </a:t>
              </a: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Layer</a:t>
              </a:r>
              <a:endParaRPr kumimoji="1" lang="zh-TW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endParaRPr>
            </a:p>
          </p:txBody>
        </p:sp>
        <p:cxnSp>
          <p:nvCxnSpPr>
            <p:cNvPr id="185" name="直線箭頭接點 83">
              <a:extLst>
                <a:ext uri="{FF2B5EF4-FFF2-40B4-BE49-F238E27FC236}">
                  <a16:creationId xmlns:a16="http://schemas.microsoft.com/office/drawing/2014/main" id="{1A42317D-B570-4E58-8E1C-93FB06CEBB52}"/>
                </a:ext>
              </a:extLst>
            </p:cNvPr>
            <p:cNvCxnSpPr/>
            <p:nvPr/>
          </p:nvCxnSpPr>
          <p:spPr>
            <a:xfrm flipH="1">
              <a:off x="1540988" y="3602525"/>
              <a:ext cx="1" cy="21119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6" name="直線箭頭接點 96">
              <a:extLst>
                <a:ext uri="{FF2B5EF4-FFF2-40B4-BE49-F238E27FC236}">
                  <a16:creationId xmlns:a16="http://schemas.microsoft.com/office/drawing/2014/main" id="{4D8EB318-A29F-46F1-A4EC-6C0D01965DD7}"/>
                </a:ext>
              </a:extLst>
            </p:cNvPr>
            <p:cNvCxnSpPr/>
            <p:nvPr/>
          </p:nvCxnSpPr>
          <p:spPr>
            <a:xfrm flipH="1">
              <a:off x="1540986" y="4947942"/>
              <a:ext cx="2" cy="77144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矩形 186">
                  <a:extLst>
                    <a:ext uri="{FF2B5EF4-FFF2-40B4-BE49-F238E27FC236}">
                      <a16:creationId xmlns:a16="http://schemas.microsoft.com/office/drawing/2014/main" id="{45D4D1B1-2F86-48D1-A48E-2621451FF58F}"/>
                    </a:ext>
                  </a:extLst>
                </p:cNvPr>
                <p:cNvSpPr/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kumimoji="1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" charset="0"/>
                      <a:ea typeface="Cambria" charset="0"/>
                      <a:cs typeface="Cambria" charset="0"/>
                    </a:rPr>
                    <a:t> 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endParaRPr>
                </a:p>
              </p:txBody>
            </p:sp>
          </mc:Choice>
          <mc:Fallback xmlns="">
            <p:sp>
              <p:nvSpPr>
                <p:cNvPr id="187" name="矩形 186">
                  <a:extLst>
                    <a:ext uri="{FF2B5EF4-FFF2-40B4-BE49-F238E27FC236}">
                      <a16:creationId xmlns:a16="http://schemas.microsoft.com/office/drawing/2014/main" id="{45D4D1B1-2F86-48D1-A48E-2621451FF5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8" name="直線箭頭接點 108">
              <a:extLst>
                <a:ext uri="{FF2B5EF4-FFF2-40B4-BE49-F238E27FC236}">
                  <a16:creationId xmlns:a16="http://schemas.microsoft.com/office/drawing/2014/main" id="{E34C47DF-27E1-488D-9BA5-853E9BA5A996}"/>
                </a:ext>
              </a:extLst>
            </p:cNvPr>
            <p:cNvCxnSpPr/>
            <p:nvPr/>
          </p:nvCxnSpPr>
          <p:spPr>
            <a:xfrm flipH="1">
              <a:off x="1540989" y="2379275"/>
              <a:ext cx="695" cy="69159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89" name="群組 188">
            <a:extLst>
              <a:ext uri="{FF2B5EF4-FFF2-40B4-BE49-F238E27FC236}">
                <a16:creationId xmlns:a16="http://schemas.microsoft.com/office/drawing/2014/main" id="{0CA91D63-4342-4B5A-992C-F7CD226BD293}"/>
              </a:ext>
            </a:extLst>
          </p:cNvPr>
          <p:cNvGrpSpPr/>
          <p:nvPr/>
        </p:nvGrpSpPr>
        <p:grpSpPr>
          <a:xfrm>
            <a:off x="7027310" y="2117513"/>
            <a:ext cx="368342" cy="3340113"/>
            <a:chOff x="1356818" y="2379275"/>
            <a:chExt cx="368342" cy="3340113"/>
          </a:xfrm>
        </p:grpSpPr>
        <p:sp>
          <p:nvSpPr>
            <p:cNvPr id="190" name="矩形 189">
              <a:extLst>
                <a:ext uri="{FF2B5EF4-FFF2-40B4-BE49-F238E27FC236}">
                  <a16:creationId xmlns:a16="http://schemas.microsoft.com/office/drawing/2014/main" id="{F28093B4-F1A2-46F4-B25B-2F490F7CA6C7}"/>
                </a:ext>
              </a:extLst>
            </p:cNvPr>
            <p:cNvSpPr/>
            <p:nvPr/>
          </p:nvSpPr>
          <p:spPr>
            <a:xfrm>
              <a:off x="1356818" y="3813724"/>
              <a:ext cx="368341" cy="1134218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vert="ea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Hidden</a:t>
              </a:r>
              <a:r>
                <a:rPr kumimoji="1" lang="zh-TW" altLang="en-US" sz="1400" kern="0" dirty="0">
                  <a:latin typeface="Cambria" charset="0"/>
                  <a:ea typeface="Cambria" charset="0"/>
                  <a:cs typeface="Cambria" charset="0"/>
                </a:rPr>
                <a:t> </a:t>
              </a: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Layer</a:t>
              </a:r>
              <a:endParaRPr kumimoji="1" lang="zh-TW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endParaRPr>
            </a:p>
          </p:txBody>
        </p:sp>
        <p:cxnSp>
          <p:nvCxnSpPr>
            <p:cNvPr id="191" name="直線箭頭接點 83">
              <a:extLst>
                <a:ext uri="{FF2B5EF4-FFF2-40B4-BE49-F238E27FC236}">
                  <a16:creationId xmlns:a16="http://schemas.microsoft.com/office/drawing/2014/main" id="{379535AC-7B1F-4AB5-9FA8-A8766513E8C5}"/>
                </a:ext>
              </a:extLst>
            </p:cNvPr>
            <p:cNvCxnSpPr/>
            <p:nvPr/>
          </p:nvCxnSpPr>
          <p:spPr>
            <a:xfrm flipH="1">
              <a:off x="1540988" y="3602525"/>
              <a:ext cx="1" cy="21119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2" name="直線箭頭接點 96">
              <a:extLst>
                <a:ext uri="{FF2B5EF4-FFF2-40B4-BE49-F238E27FC236}">
                  <a16:creationId xmlns:a16="http://schemas.microsoft.com/office/drawing/2014/main" id="{C868673A-0EB9-4966-9B35-8C0E863A4BE8}"/>
                </a:ext>
              </a:extLst>
            </p:cNvPr>
            <p:cNvCxnSpPr/>
            <p:nvPr/>
          </p:nvCxnSpPr>
          <p:spPr>
            <a:xfrm flipH="1">
              <a:off x="1540986" y="4947942"/>
              <a:ext cx="2" cy="77144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矩形 192">
                  <a:extLst>
                    <a:ext uri="{FF2B5EF4-FFF2-40B4-BE49-F238E27FC236}">
                      <a16:creationId xmlns:a16="http://schemas.microsoft.com/office/drawing/2014/main" id="{2BF48D09-1267-498C-8778-705C765F1D53}"/>
                    </a:ext>
                  </a:extLst>
                </p:cNvPr>
                <p:cNvSpPr/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kumimoji="1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" charset="0"/>
                      <a:ea typeface="Cambria" charset="0"/>
                      <a:cs typeface="Cambria" charset="0"/>
                    </a:rPr>
                    <a:t> 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endParaRPr>
                </a:p>
              </p:txBody>
            </p:sp>
          </mc:Choice>
          <mc:Fallback xmlns="">
            <p:sp>
              <p:nvSpPr>
                <p:cNvPr id="193" name="矩形 192">
                  <a:extLst>
                    <a:ext uri="{FF2B5EF4-FFF2-40B4-BE49-F238E27FC236}">
                      <a16:creationId xmlns:a16="http://schemas.microsoft.com/office/drawing/2014/main" id="{2BF48D09-1267-498C-8778-705C765F1D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直線箭頭接點 108">
              <a:extLst>
                <a:ext uri="{FF2B5EF4-FFF2-40B4-BE49-F238E27FC236}">
                  <a16:creationId xmlns:a16="http://schemas.microsoft.com/office/drawing/2014/main" id="{2C859888-244B-4161-9288-681C1B7FA739}"/>
                </a:ext>
              </a:extLst>
            </p:cNvPr>
            <p:cNvCxnSpPr/>
            <p:nvPr/>
          </p:nvCxnSpPr>
          <p:spPr>
            <a:xfrm flipH="1">
              <a:off x="1540989" y="2379275"/>
              <a:ext cx="695" cy="69159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95" name="群組 194">
            <a:extLst>
              <a:ext uri="{FF2B5EF4-FFF2-40B4-BE49-F238E27FC236}">
                <a16:creationId xmlns:a16="http://schemas.microsoft.com/office/drawing/2014/main" id="{DDA869CB-6020-41C6-858F-F886ADF095C0}"/>
              </a:ext>
            </a:extLst>
          </p:cNvPr>
          <p:cNvGrpSpPr/>
          <p:nvPr/>
        </p:nvGrpSpPr>
        <p:grpSpPr>
          <a:xfrm>
            <a:off x="7816091" y="2145382"/>
            <a:ext cx="368342" cy="3340113"/>
            <a:chOff x="1356818" y="2379275"/>
            <a:chExt cx="368342" cy="3340113"/>
          </a:xfrm>
        </p:grpSpPr>
        <p:sp>
          <p:nvSpPr>
            <p:cNvPr id="196" name="矩形 195">
              <a:extLst>
                <a:ext uri="{FF2B5EF4-FFF2-40B4-BE49-F238E27FC236}">
                  <a16:creationId xmlns:a16="http://schemas.microsoft.com/office/drawing/2014/main" id="{837CB831-1110-482F-AB08-F4414C80D7E9}"/>
                </a:ext>
              </a:extLst>
            </p:cNvPr>
            <p:cNvSpPr/>
            <p:nvPr/>
          </p:nvSpPr>
          <p:spPr>
            <a:xfrm>
              <a:off x="1356818" y="3813724"/>
              <a:ext cx="368341" cy="1134218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vert="ea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Hidden</a:t>
              </a:r>
              <a:r>
                <a:rPr kumimoji="1" lang="zh-TW" altLang="en-US" sz="1400" kern="0" dirty="0">
                  <a:latin typeface="Cambria" charset="0"/>
                  <a:ea typeface="Cambria" charset="0"/>
                  <a:cs typeface="Cambria" charset="0"/>
                </a:rPr>
                <a:t> </a:t>
              </a:r>
              <a:r>
                <a:rPr kumimoji="1" lang="en-US" altLang="zh-TW" sz="1400" kern="0" dirty="0">
                  <a:latin typeface="Cambria" charset="0"/>
                  <a:ea typeface="Cambria" charset="0"/>
                  <a:cs typeface="Cambria" charset="0"/>
                </a:rPr>
                <a:t>Layer</a:t>
              </a:r>
              <a:endParaRPr kumimoji="1" lang="zh-TW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endParaRPr>
            </a:p>
          </p:txBody>
        </p:sp>
        <p:cxnSp>
          <p:nvCxnSpPr>
            <p:cNvPr id="197" name="直線箭頭接點 83">
              <a:extLst>
                <a:ext uri="{FF2B5EF4-FFF2-40B4-BE49-F238E27FC236}">
                  <a16:creationId xmlns:a16="http://schemas.microsoft.com/office/drawing/2014/main" id="{29A15AD2-4180-450F-9237-BBAE932E65E4}"/>
                </a:ext>
              </a:extLst>
            </p:cNvPr>
            <p:cNvCxnSpPr/>
            <p:nvPr/>
          </p:nvCxnSpPr>
          <p:spPr>
            <a:xfrm flipH="1">
              <a:off x="1540988" y="3602525"/>
              <a:ext cx="1" cy="21119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8" name="直線箭頭接點 96">
              <a:extLst>
                <a:ext uri="{FF2B5EF4-FFF2-40B4-BE49-F238E27FC236}">
                  <a16:creationId xmlns:a16="http://schemas.microsoft.com/office/drawing/2014/main" id="{DB1E8719-11AF-4D2E-8596-1F21135D2963}"/>
                </a:ext>
              </a:extLst>
            </p:cNvPr>
            <p:cNvCxnSpPr/>
            <p:nvPr/>
          </p:nvCxnSpPr>
          <p:spPr>
            <a:xfrm flipH="1">
              <a:off x="1540986" y="4947942"/>
              <a:ext cx="2" cy="77144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矩形 198">
                  <a:extLst>
                    <a:ext uri="{FF2B5EF4-FFF2-40B4-BE49-F238E27FC236}">
                      <a16:creationId xmlns:a16="http://schemas.microsoft.com/office/drawing/2014/main" id="{E5A53B86-FFBC-4F98-8BDD-A547FDD7ED8C}"/>
                    </a:ext>
                  </a:extLst>
                </p:cNvPr>
                <p:cNvSpPr/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" charset="0"/>
                              <a:cs typeface="Cambria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charset="0"/>
                              <a:cs typeface="Cambria" charset="0"/>
                            </a:rPr>
                            <m:t>5</m:t>
                          </m:r>
                        </m:sub>
                      </m:sSub>
                    </m:oMath>
                  </a14:m>
                  <a:r>
                    <a:rPr kumimoji="1" lang="en-US" altLang="zh-TW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" charset="0"/>
                      <a:ea typeface="Cambria" charset="0"/>
                      <a:cs typeface="Cambria" charset="0"/>
                    </a:rPr>
                    <a:t> </a:t>
                  </a:r>
                  <a:endParaRPr kumimoji="1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charset="0"/>
                    <a:ea typeface="Cambria" charset="0"/>
                    <a:cs typeface="Cambria" charset="0"/>
                  </a:endParaRPr>
                </a:p>
              </p:txBody>
            </p:sp>
          </mc:Choice>
          <mc:Fallback xmlns="">
            <p:sp>
              <p:nvSpPr>
                <p:cNvPr id="199" name="矩形 198">
                  <a:extLst>
                    <a:ext uri="{FF2B5EF4-FFF2-40B4-BE49-F238E27FC236}">
                      <a16:creationId xmlns:a16="http://schemas.microsoft.com/office/drawing/2014/main" id="{E5A53B86-FFBC-4F98-8BDD-A547FDD7ED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819" y="3070865"/>
                  <a:ext cx="368341" cy="53166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0" name="直線箭頭接點 108">
              <a:extLst>
                <a:ext uri="{FF2B5EF4-FFF2-40B4-BE49-F238E27FC236}">
                  <a16:creationId xmlns:a16="http://schemas.microsoft.com/office/drawing/2014/main" id="{71C88D01-4743-4322-A7EE-5679AFE7F508}"/>
                </a:ext>
              </a:extLst>
            </p:cNvPr>
            <p:cNvCxnSpPr/>
            <p:nvPr/>
          </p:nvCxnSpPr>
          <p:spPr>
            <a:xfrm flipH="1">
              <a:off x="1540989" y="2379275"/>
              <a:ext cx="695" cy="69159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201" name="矩形 200">
            <a:extLst>
              <a:ext uri="{FF2B5EF4-FFF2-40B4-BE49-F238E27FC236}">
                <a16:creationId xmlns:a16="http://schemas.microsoft.com/office/drawing/2014/main" id="{3ECDA55F-F91D-443C-8CBE-7B19F32204FD}"/>
              </a:ext>
            </a:extLst>
          </p:cNvPr>
          <p:cNvSpPr/>
          <p:nvPr/>
        </p:nvSpPr>
        <p:spPr>
          <a:xfrm>
            <a:off x="4522354" y="2256048"/>
            <a:ext cx="3949410" cy="351999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Feature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extraction</a:t>
            </a:r>
            <a:endParaRPr kumimoji="1" lang="zh-TW" alt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202" name="矩形 201">
            <a:extLst>
              <a:ext uri="{FF2B5EF4-FFF2-40B4-BE49-F238E27FC236}">
                <a16:creationId xmlns:a16="http://schemas.microsoft.com/office/drawing/2014/main" id="{A2699516-86FF-43EC-B0DC-75B03BD36EFF}"/>
              </a:ext>
            </a:extLst>
          </p:cNvPr>
          <p:cNvSpPr/>
          <p:nvPr/>
        </p:nvSpPr>
        <p:spPr>
          <a:xfrm>
            <a:off x="4522355" y="4867272"/>
            <a:ext cx="3949404" cy="35199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Output</a:t>
            </a:r>
            <a:r>
              <a:rPr kumimoji="1" lang="zh-TW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 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>Layer</a:t>
            </a:r>
            <a:endParaRPr kumimoji="1" lang="zh-TW" alt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  <p:cxnSp>
        <p:nvCxnSpPr>
          <p:cNvPr id="203" name="直線箭頭接點 87">
            <a:extLst>
              <a:ext uri="{FF2B5EF4-FFF2-40B4-BE49-F238E27FC236}">
                <a16:creationId xmlns:a16="http://schemas.microsoft.com/office/drawing/2014/main" id="{28AEFA03-6B57-426B-8CB5-D56F31478D2C}"/>
              </a:ext>
            </a:extLst>
          </p:cNvPr>
          <p:cNvCxnSpPr>
            <a:cxnSpLocks/>
          </p:cNvCxnSpPr>
          <p:nvPr/>
        </p:nvCxnSpPr>
        <p:spPr>
          <a:xfrm>
            <a:off x="6635957" y="4092253"/>
            <a:ext cx="391353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4" name="直線箭頭接點 87">
            <a:extLst>
              <a:ext uri="{FF2B5EF4-FFF2-40B4-BE49-F238E27FC236}">
                <a16:creationId xmlns:a16="http://schemas.microsoft.com/office/drawing/2014/main" id="{2361B961-ABC2-467B-B2CB-70D7670628A0}"/>
              </a:ext>
            </a:extLst>
          </p:cNvPr>
          <p:cNvCxnSpPr>
            <a:cxnSpLocks/>
          </p:cNvCxnSpPr>
          <p:nvPr/>
        </p:nvCxnSpPr>
        <p:spPr>
          <a:xfrm>
            <a:off x="7424738" y="4109210"/>
            <a:ext cx="391353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5" name="直線箭頭接點 87">
            <a:extLst>
              <a:ext uri="{FF2B5EF4-FFF2-40B4-BE49-F238E27FC236}">
                <a16:creationId xmlns:a16="http://schemas.microsoft.com/office/drawing/2014/main" id="{26D1EF31-05EE-4795-970B-AD40B540D355}"/>
              </a:ext>
            </a:extLst>
          </p:cNvPr>
          <p:cNvCxnSpPr>
            <a:cxnSpLocks/>
          </p:cNvCxnSpPr>
          <p:nvPr/>
        </p:nvCxnSpPr>
        <p:spPr>
          <a:xfrm>
            <a:off x="5903742" y="4088506"/>
            <a:ext cx="391353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矩形 205">
                <a:extLst>
                  <a:ext uri="{FF2B5EF4-FFF2-40B4-BE49-F238E27FC236}">
                    <a16:creationId xmlns:a16="http://schemas.microsoft.com/office/drawing/2014/main" id="{0C66E03F-F129-439C-9B56-929F0F66B05E}"/>
                  </a:ext>
                </a:extLst>
              </p:cNvPr>
              <p:cNvSpPr/>
              <p:nvPr/>
            </p:nvSpPr>
            <p:spPr>
              <a:xfrm>
                <a:off x="7028688" y="5397030"/>
                <a:ext cx="368340" cy="35982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charset="0"/>
                          <a:cs typeface="Cambria" charset="0"/>
                        </a:rPr>
                        <m:t>0.0</m:t>
                      </m:r>
                    </m:oMath>
                  </m:oMathPara>
                </a14:m>
                <a:endParaRPr kumimoji="1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206" name="矩形 205">
                <a:extLst>
                  <a:ext uri="{FF2B5EF4-FFF2-40B4-BE49-F238E27FC236}">
                    <a16:creationId xmlns:a16="http://schemas.microsoft.com/office/drawing/2014/main" id="{0C66E03F-F129-439C-9B56-929F0F66B0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688" y="5397030"/>
                <a:ext cx="368340" cy="359821"/>
              </a:xfrm>
              <a:prstGeom prst="rect">
                <a:avLst/>
              </a:prstGeom>
              <a:blipFill>
                <a:blip r:embed="rId21"/>
                <a:stretch>
                  <a:fillRect l="-41667" r="-26667" b="-1186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>
            <a:extLst>
              <a:ext uri="{FF2B5EF4-FFF2-40B4-BE49-F238E27FC236}">
                <a16:creationId xmlns:a16="http://schemas.microsoft.com/office/drawing/2014/main" id="{F0A8CA6D-60D5-418A-B53D-8F729DFE5FA8}"/>
              </a:ext>
            </a:extLst>
          </p:cNvPr>
          <p:cNvSpPr txBox="1"/>
          <p:nvPr/>
        </p:nvSpPr>
        <p:spPr>
          <a:xfrm>
            <a:off x="4213330" y="998653"/>
            <a:ext cx="308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i="1" dirty="0"/>
              <a:t>Testing Phase:</a:t>
            </a:r>
            <a:endParaRPr lang="zh-TW" altLang="en-US" sz="2800" i="1" dirty="0"/>
          </a:p>
        </p:txBody>
      </p:sp>
      <p:sp>
        <p:nvSpPr>
          <p:cNvPr id="219" name="語音泡泡: 圓角矩形 218">
            <a:extLst>
              <a:ext uri="{FF2B5EF4-FFF2-40B4-BE49-F238E27FC236}">
                <a16:creationId xmlns:a16="http://schemas.microsoft.com/office/drawing/2014/main" id="{31143EC5-3457-494B-A942-D656C6C3437C}"/>
              </a:ext>
            </a:extLst>
          </p:cNvPr>
          <p:cNvSpPr/>
          <p:nvPr/>
        </p:nvSpPr>
        <p:spPr>
          <a:xfrm>
            <a:off x="4570658" y="6002553"/>
            <a:ext cx="3991689" cy="543398"/>
          </a:xfrm>
          <a:prstGeom prst="wedgeRoundRectCallout">
            <a:avLst>
              <a:gd name="adj1" fmla="val 34077"/>
              <a:gd name="adj2" fmla="val -9581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Larger than a threshold </a:t>
            </a:r>
            <a:r>
              <a:rPr lang="en-US" altLang="zh-TW" sz="2400" b="1" dirty="0" err="1">
                <a:solidFill>
                  <a:schemeClr val="tx1"/>
                </a:solidFill>
              </a:rPr>
              <a:t>th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220" name="語音泡泡: 圓角矩形 219">
            <a:extLst>
              <a:ext uri="{FF2B5EF4-FFF2-40B4-BE49-F238E27FC236}">
                <a16:creationId xmlns:a16="http://schemas.microsoft.com/office/drawing/2014/main" id="{7486BB9A-27D6-45C3-80DE-927AC2458C2A}"/>
              </a:ext>
            </a:extLst>
          </p:cNvPr>
          <p:cNvSpPr/>
          <p:nvPr/>
        </p:nvSpPr>
        <p:spPr>
          <a:xfrm>
            <a:off x="5798311" y="197236"/>
            <a:ext cx="2612488" cy="730915"/>
          </a:xfrm>
          <a:prstGeom prst="wedgeRoundRectCallout">
            <a:avLst>
              <a:gd name="adj1" fmla="val 35751"/>
              <a:gd name="adj2" fmla="val 147987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It is a keyword.</a:t>
            </a:r>
            <a:endParaRPr lang="zh-TW" altLang="en-US" sz="2400" dirty="0"/>
          </a:p>
        </p:txBody>
      </p:sp>
      <p:cxnSp>
        <p:nvCxnSpPr>
          <p:cNvPr id="102" name="直線接點 101">
            <a:extLst>
              <a:ext uri="{FF2B5EF4-FFF2-40B4-BE49-F238E27FC236}">
                <a16:creationId xmlns:a16="http://schemas.microsoft.com/office/drawing/2014/main" id="{49A48AF9-E4A9-4F43-8F51-C99EC90D07E5}"/>
              </a:ext>
            </a:extLst>
          </p:cNvPr>
          <p:cNvCxnSpPr>
            <a:cxnSpLocks/>
          </p:cNvCxnSpPr>
          <p:nvPr/>
        </p:nvCxnSpPr>
        <p:spPr>
          <a:xfrm>
            <a:off x="7701230" y="1990837"/>
            <a:ext cx="134293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12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173" grpId="0"/>
      <p:bldP spid="174" grpId="0"/>
      <p:bldP spid="175" grpId="0"/>
      <p:bldP spid="176" grpId="0"/>
      <p:bldP spid="201" grpId="0" animBg="1"/>
      <p:bldP spid="202" grpId="0" animBg="1"/>
      <p:bldP spid="206" grpId="0"/>
      <p:bldP spid="21" grpId="0"/>
      <p:bldP spid="219" grpId="0" animBg="1"/>
      <p:bldP spid="2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49073</TotalTime>
  <Words>2499</Words>
  <Application>Microsoft Office PowerPoint</Application>
  <PresentationFormat>如螢幕大小 (4:3)</PresentationFormat>
  <Paragraphs>975</Paragraphs>
  <Slides>32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5" baseType="lpstr">
      <vt:lpstr>NimbusRomNo9L-Regu</vt:lpstr>
      <vt:lpstr>微軟正黑體</vt:lpstr>
      <vt:lpstr>新細明體</vt:lpstr>
      <vt:lpstr>標楷體</vt:lpstr>
      <vt:lpstr>Arial</vt:lpstr>
      <vt:lpstr>Calibri</vt:lpstr>
      <vt:lpstr>Cambria</vt:lpstr>
      <vt:lpstr>Cambria Math</vt:lpstr>
      <vt:lpstr>Rockwell</vt:lpstr>
      <vt:lpstr>Rockwell Condensed</vt:lpstr>
      <vt:lpstr>Rockwell Extra Bold</vt:lpstr>
      <vt:lpstr>Wingdings</vt:lpstr>
      <vt:lpstr>木刻字型</vt:lpstr>
      <vt:lpstr>Domain independent key term extraction from spoken content based on context and term location information in the utterances</vt:lpstr>
      <vt:lpstr>Task Introduction: Key Term Extraction</vt:lpstr>
      <vt:lpstr>Task Introduction</vt:lpstr>
      <vt:lpstr>Key Term Extraction Approaches</vt:lpstr>
      <vt:lpstr>Supervised approaches</vt:lpstr>
      <vt:lpstr>Towards Domain Independent</vt:lpstr>
      <vt:lpstr>Proposed Models</vt:lpstr>
      <vt:lpstr>Basic Idea</vt:lpstr>
      <vt:lpstr>PowerPoint 簡報</vt:lpstr>
      <vt:lpstr>PowerPoint 簡報</vt:lpstr>
      <vt:lpstr>PowerPoint 簡報</vt:lpstr>
      <vt:lpstr>PowerPoint 簡報</vt:lpstr>
      <vt:lpstr>PowerPoint 簡報</vt:lpstr>
      <vt:lpstr>Reinforcement Learning:  Policy Gradient</vt:lpstr>
      <vt:lpstr>Reinforcement Learning:  Policy Gradient</vt:lpstr>
      <vt:lpstr>Reinforcement Learning:  Policy Gradient</vt:lpstr>
      <vt:lpstr>Spoken Documents</vt:lpstr>
      <vt:lpstr>Speech Recognition Error Simulation</vt:lpstr>
      <vt:lpstr>Experiments</vt:lpstr>
      <vt:lpstr>Data sets</vt:lpstr>
      <vt:lpstr>Data sets</vt:lpstr>
      <vt:lpstr>Data sets</vt:lpstr>
      <vt:lpstr>Feature extraction</vt:lpstr>
      <vt:lpstr>Experimental results</vt:lpstr>
      <vt:lpstr>Experimental results</vt:lpstr>
      <vt:lpstr>Classification LSTM</vt:lpstr>
      <vt:lpstr>Experimental results</vt:lpstr>
      <vt:lpstr>Experimental results</vt:lpstr>
      <vt:lpstr>Experimental results</vt:lpstr>
      <vt:lpstr>Experimental results</vt:lpstr>
      <vt:lpstr>Speech Recognition Error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 independent key term extraction from spoken content based on context and term location information in the utterances</dc:title>
  <dc:creator>Lin hsienchin</dc:creator>
  <cp:lastModifiedBy>Hung-yi Lee</cp:lastModifiedBy>
  <cp:revision>226</cp:revision>
  <dcterms:created xsi:type="dcterms:W3CDTF">2018-02-21T09:05:45Z</dcterms:created>
  <dcterms:modified xsi:type="dcterms:W3CDTF">2018-04-19T19:14:00Z</dcterms:modified>
</cp:coreProperties>
</file>