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3" r:id="rId3"/>
  </p:sldMasterIdLst>
  <p:notesMasterIdLst>
    <p:notesMasterId r:id="rId18"/>
  </p:notesMasterIdLst>
  <p:sldIdLst>
    <p:sldId id="257" r:id="rId4"/>
    <p:sldId id="333" r:id="rId5"/>
    <p:sldId id="402" r:id="rId6"/>
    <p:sldId id="386" r:id="rId7"/>
    <p:sldId id="408" r:id="rId8"/>
    <p:sldId id="388" r:id="rId9"/>
    <p:sldId id="404" r:id="rId10"/>
    <p:sldId id="405" r:id="rId11"/>
    <p:sldId id="403" r:id="rId12"/>
    <p:sldId id="390" r:id="rId13"/>
    <p:sldId id="391" r:id="rId14"/>
    <p:sldId id="393" r:id="rId15"/>
    <p:sldId id="407" r:id="rId16"/>
    <p:sldId id="3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アカウント" initials="Mア" lastIdx="2" clrIdx="0">
    <p:extLst>
      <p:ext uri="{19B8F6BF-5375-455C-9EA6-DF929625EA0E}">
        <p15:presenceInfo xmlns:p15="http://schemas.microsoft.com/office/powerpoint/2012/main" userId="4d5c79e03e8ba7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5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7" autoAdjust="0"/>
    <p:restoredTop sz="95655" autoAdjust="0"/>
  </p:normalViewPr>
  <p:slideViewPr>
    <p:cSldViewPr snapToGrid="0">
      <p:cViewPr varScale="1">
        <p:scale>
          <a:sx n="90" d="100"/>
          <a:sy n="90" d="100"/>
        </p:scale>
        <p:origin x="12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C7245-738C-4782-B27E-DEC2F82B4D28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2C99C-C14F-4BD4-B1E9-13410BA34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 everyone. I’m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Yuto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Kondo from the University of Tokyo, Japan. </a:t>
            </a: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like to talk about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kumimoji="1" lang="en-US" altLang="ja-JP" sz="1200" dirty="0" smtClean="0"/>
              <a:t>De</a:t>
            </a:r>
            <a:r>
              <a:rPr kumimoji="1" lang="en-US" altLang="ja-JP" sz="1200" b="1" dirty="0" smtClean="0"/>
              <a:t>fi</a:t>
            </a:r>
            <a:r>
              <a:rPr kumimoji="1" lang="en-US" altLang="ja-JP" sz="1200" dirty="0" smtClean="0"/>
              <a:t>cient Basis </a:t>
            </a:r>
            <a:r>
              <a:rPr lang="en-US" altLang="ja-JP" sz="1200" dirty="0" smtClean="0"/>
              <a:t>E</a:t>
            </a:r>
            <a:r>
              <a:rPr kumimoji="1" lang="en-US" altLang="ja-JP" sz="1200" dirty="0" smtClean="0"/>
              <a:t>stimation of Noise Spatial Co</a:t>
            </a:r>
            <a:r>
              <a:rPr kumimoji="1" lang="en-US" altLang="ja-JP" sz="1200" b="1" dirty="0" smtClean="0"/>
              <a:t>va</a:t>
            </a:r>
            <a:r>
              <a:rPr kumimoji="1" lang="en-US" altLang="ja-JP" sz="1200" dirty="0" smtClean="0"/>
              <a:t>riance Matrix </a:t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for Rank-Constrained Spatial Covariance Matrix Estimation Method </a:t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in Blind Speech Extraction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34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</a:t>
            </a:r>
            <a:r>
              <a:rPr kumimoji="1" lang="en-US" altLang="ja-JP" b="0" dirty="0" smtClean="0"/>
              <a:t>the(di)</a:t>
            </a:r>
            <a:r>
              <a:rPr kumimoji="1" lang="en-US" altLang="ja-JP" dirty="0" smtClean="0"/>
              <a:t> experi</a:t>
            </a:r>
            <a:r>
              <a:rPr kumimoji="1" lang="en-US" altLang="ja-JP" b="1" dirty="0" smtClean="0"/>
              <a:t>me</a:t>
            </a:r>
            <a:r>
              <a:rPr kumimoji="1" lang="en-US" altLang="ja-JP" dirty="0" smtClean="0"/>
              <a:t>ntal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 used </a:t>
            </a:r>
            <a:r>
              <a:rPr kumimoji="1" lang="en-US" altLang="ja-JP" b="0" dirty="0" smtClean="0"/>
              <a:t>six</a:t>
            </a:r>
            <a:r>
              <a:rPr kumimoji="1" lang="en-US" altLang="ja-JP" sz="1200" b="0" dirty="0" smtClean="0"/>
              <a:t> JNAS clean speech</a:t>
            </a:r>
            <a:r>
              <a:rPr kumimoji="1" lang="en-US" altLang="ja-JP" sz="1200" b="0" baseline="0" dirty="0" smtClean="0"/>
              <a:t> corpus source as target speeches and four kinds of diffuse noises as noise sources.</a:t>
            </a:r>
            <a:endParaRPr kumimoji="1" lang="ja-JP" altLang="en-US" sz="1200" b="0" dirty="0" smtClean="0"/>
          </a:p>
          <a:p>
            <a:r>
              <a:rPr kumimoji="1" lang="en-US" altLang="ja-JP" dirty="0" smtClean="0"/>
              <a:t>The number of parameter initiali</a:t>
            </a:r>
            <a:r>
              <a:rPr kumimoji="1" lang="en-US" altLang="ja-JP" b="1" dirty="0" smtClean="0"/>
              <a:t>za</a:t>
            </a:r>
            <a:r>
              <a:rPr kumimoji="1" lang="en-US" altLang="ja-JP" dirty="0" smtClean="0"/>
              <a:t>tion was set to ten.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used source-to-distortion ratio, SDR in short, to evaluate the separation performance.</a:t>
            </a:r>
          </a:p>
          <a:p>
            <a:endParaRPr kumimoji="1" lang="en-US" altLang="ja-JP" dirty="0" smtClean="0"/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simulate the diffuse noise, we convoluted dry sources with impulse responses from each position to microphones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the figure.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conditions are shown in this table.</a:t>
            </a:r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56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 compared these 6 methods.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ILRMA was e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luated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its after-fifty-iteration performance. It was used for initiali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 or pre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cessing of other methods.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 spatial subtraction array, BSSA in short.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two kinds of MWF. We call MWF1 and MWF2.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BSSA, MWF1, and MWF2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ILRMA was used as a 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processing.</a:t>
            </a:r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tried two types of </a:t>
            </a:r>
            <a:r>
              <a:rPr kumimoji="1" lang="en-US" altLang="ja-JP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FastMNMF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was the </a:t>
            </a:r>
            <a:r>
              <a:rPr kumimoji="1" lang="en-US" altLang="ja-JP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FastMNMF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randomly initialized, the other was that initialized by ILRMA.</a:t>
            </a:r>
          </a:p>
          <a:p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conventional fixed-basis RCSCME, the deficient basis b was fixed with u, which is </a:t>
            </a:r>
            <a:r>
              <a:rPr kumimoji="1" lang="en-US" altLang="ja-JP" dirty="0" smtClean="0"/>
              <a:t>the(di) eigenvector of the zero eigenvalue in 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used this inverse gamma distribution parameters in the conventional RCSCME,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showed the best extraction performance in a prior research.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proposed updated-basis RCSCME, t</a:t>
            </a:r>
            <a:r>
              <a:rPr lang="en-US" altLang="ja-JP" dirty="0" smtClean="0"/>
              <a:t>he deficient basis vector was initialized according to conventional RCSCME.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mentally chose these inverse gamma distribution parameters in the proposed RCSCME.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conventional and proposed RCSCME, ILRMA was also used as a pre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cessing.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39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first </a:t>
            </a:r>
            <a:r>
              <a:rPr kumimoji="1" lang="en-US" altLang="ja-JP" dirty="0" smtClean="0"/>
              <a:t>show the behavior of the(di)</a:t>
            </a:r>
            <a:r>
              <a:rPr kumimoji="1" lang="en-US" altLang="ja-JP" baseline="0" dirty="0" smtClean="0"/>
              <a:t> averaged SDR improvements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proposed and conventional RCSCME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iteration under a babble noise condition.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also show the(di) averaged SDR improvement of ILRMA after fifty iterations as a 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ference.</a:t>
            </a:r>
          </a:p>
          <a:p>
            <a:endParaRPr kumimoji="1" lang="en-US" altLang="ja-JP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From the figure, it</a:t>
            </a:r>
            <a:r>
              <a:rPr kumimoji="1" lang="en-US" altLang="ja-JP" baseline="0" dirty="0" smtClean="0"/>
              <a:t> is revealed that </a:t>
            </a:r>
            <a:r>
              <a:rPr kumimoji="1" lang="en-US" altLang="ja-JP" dirty="0" smtClean="0"/>
              <a:t>the proposed RCSCME </a:t>
            </a:r>
            <a:r>
              <a:rPr kumimoji="1" lang="en-US" altLang="ja-JP" b="1" dirty="0" smtClean="0"/>
              <a:t>out</a:t>
            </a:r>
            <a:r>
              <a:rPr kumimoji="1" lang="en-US" altLang="ja-JP" dirty="0" smtClean="0"/>
              <a:t>performs the conventional RCSCME from the viewpoint</a:t>
            </a:r>
            <a:r>
              <a:rPr kumimoji="1" lang="en-US" altLang="ja-JP" baseline="0" dirty="0" smtClean="0"/>
              <a:t> of both the peak score and the score after two hundred iterations.</a:t>
            </a:r>
            <a:endParaRPr kumimoji="1" lang="en-US" altLang="ja-JP" dirty="0" smtClean="0"/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26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table shows SDR improvements for each method under each noise condition.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FastMNMF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ILRMA plus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FastMNMF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conventional RCSCME, and proposed RCSCME, which are iterative methods,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display both the peak score and the score after two hundred iterations.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this table, we reveal that the proposed RCSCME 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performs all the conventional methods under all the noise conditions.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7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11:50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12:00</a:t>
            </a:r>
          </a:p>
          <a:p>
            <a:endParaRPr kumimoji="1" lang="en-US" altLang="ja-JP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dirty="0" smtClean="0"/>
              <a:t>This is the conclusion of my presentation.</a:t>
            </a:r>
          </a:p>
          <a:p>
            <a:endParaRPr kumimoji="1" lang="en-US" altLang="ja-JP" dirty="0" smtClean="0"/>
          </a:p>
          <a:p>
            <a:r>
              <a:rPr lang="en-US" altLang="ja-JP" b="0" dirty="0" smtClean="0"/>
              <a:t>RCSCME is a fast and stable BSE method for the diffuse noise condition.</a:t>
            </a:r>
          </a:p>
          <a:p>
            <a:r>
              <a:rPr lang="en-US" altLang="ja-JP" b="0" dirty="0" smtClean="0"/>
              <a:t>In the proposed RCSCME, we accurately estimated the de</a:t>
            </a:r>
            <a:r>
              <a:rPr lang="en-US" altLang="ja-JP" b="1" dirty="0" smtClean="0"/>
              <a:t>fi</a:t>
            </a:r>
            <a:r>
              <a:rPr lang="en-US" altLang="ja-JP" b="0" dirty="0" smtClean="0"/>
              <a:t>cient basis itself as a vector variable by solving a vector optimi</a:t>
            </a:r>
            <a:r>
              <a:rPr lang="en-US" altLang="ja-JP" b="1" dirty="0" smtClean="0"/>
              <a:t>za</a:t>
            </a:r>
            <a:r>
              <a:rPr lang="en-US" altLang="ja-JP" b="0" dirty="0" smtClean="0"/>
              <a:t>tion problem.</a:t>
            </a:r>
          </a:p>
          <a:p>
            <a:r>
              <a:rPr lang="en-US" altLang="ja-JP" b="0" dirty="0" smtClean="0"/>
              <a:t>We derived new update rules based on the EM algorithm.</a:t>
            </a:r>
          </a:p>
          <a:p>
            <a:r>
              <a:rPr lang="en-US" altLang="ja-JP" b="0" dirty="0" smtClean="0"/>
              <a:t>We confirmed that the proposed method outperformed conventional methods under several noise conditions</a:t>
            </a:r>
            <a:r>
              <a:rPr kumimoji="1" lang="en-US" altLang="ja-JP" dirty="0" smtClean="0"/>
              <a:t>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Thank you for your attention.</a:t>
            </a: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83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will tell you the background of our </a:t>
            </a:r>
            <a:r>
              <a:rPr kumimoji="1" lang="en-US" altLang="ja-JP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search.</a:t>
            </a:r>
            <a:endParaRPr kumimoji="1" lang="en-US" altLang="ja-JP" sz="16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6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kumimoji="1" lang="en-US" altLang="ja-JP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me(</a:t>
            </a:r>
            <a:r>
              <a:rPr kumimoji="1" lang="ja-JP" alt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シーム</a:t>
            </a:r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</a:t>
            </a:r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 source extraction. Blind source extraction, BSE in short, is a technique that extracts a speech signal from observed noisy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mixtures.</a:t>
            </a:r>
            <a:endParaRPr kumimoji="1" lang="en-US" altLang="ja-JP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600" dirty="0" smtClean="0"/>
              <a:t>The term `blind’ means that we do not know </a:t>
            </a:r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prior information , </a:t>
            </a:r>
          </a:p>
          <a:p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spatial locations of source signals and microphones</a:t>
            </a:r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BSE can be utilized(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ゆーたらいず</a:t>
            </a:r>
            <a:r>
              <a:rPr kumimoji="1" lang="ja-JP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ど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for many applications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automatic speech recognition and hearing aid systems.</a:t>
            </a:r>
            <a:endParaRPr kumimoji="1" lang="en-US" altLang="ja-JP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interference signals are point sources, some efficient BSE methods such as 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+mn-ea"/>
                <a:cs typeface="+mn-cs"/>
              </a:rPr>
              <a:t>i</a:t>
            </a:r>
            <a:r>
              <a:rPr lang="en-US" altLang="ja-JP" sz="1600" dirty="0" smtClean="0">
                <a:latin typeface="游ゴシック" panose="020B0400000000000000" pitchFamily="50" charset="-128"/>
                <a:ea typeface="+mn-ea"/>
              </a:rPr>
              <a:t>ndependent </a:t>
            </a:r>
            <a:r>
              <a:rPr lang="en-US" altLang="ja-JP" sz="1600" dirty="0" smtClean="0"/>
              <a:t>l</a:t>
            </a:r>
            <a:r>
              <a:rPr lang="en-US" altLang="ja-JP" sz="1600" dirty="0" smtClean="0">
                <a:latin typeface="游ゴシック" panose="020B0400000000000000" pitchFamily="50" charset="-128"/>
                <a:ea typeface="+mn-ea"/>
              </a:rPr>
              <a:t>ow-rank </a:t>
            </a:r>
            <a:r>
              <a:rPr lang="en-US" altLang="ja-JP" sz="1600" dirty="0" smtClean="0"/>
              <a:t>m</a:t>
            </a:r>
            <a:r>
              <a:rPr lang="en-US" altLang="ja-JP" sz="1600" dirty="0" smtClean="0">
                <a:latin typeface="游ゴシック" panose="020B0400000000000000" pitchFamily="50" charset="-128"/>
                <a:ea typeface="+mn-ea"/>
              </a:rPr>
              <a:t>atrix </a:t>
            </a:r>
            <a:r>
              <a:rPr lang="en-US" altLang="ja-JP" sz="1600" dirty="0" smtClean="0"/>
              <a:t>a</a:t>
            </a:r>
            <a:r>
              <a:rPr lang="en-US" altLang="ja-JP" sz="1600" b="1" dirty="0" smtClean="0">
                <a:latin typeface="游ゴシック" panose="020B0400000000000000" pitchFamily="50" charset="-128"/>
                <a:ea typeface="+mn-ea"/>
              </a:rPr>
              <a:t>na</a:t>
            </a:r>
            <a:r>
              <a:rPr lang="en-US" altLang="ja-JP" sz="1600" dirty="0" smtClean="0">
                <a:latin typeface="游ゴシック" panose="020B0400000000000000" pitchFamily="50" charset="-128"/>
                <a:ea typeface="+mn-ea"/>
              </a:rPr>
              <a:t>lysis, ILRMA in short,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good BSE performance. </a:t>
            </a:r>
          </a:p>
          <a:p>
            <a:r>
              <a:rPr kumimoji="1" lang="en-US" altLang="ja-JP" sz="16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methods </a:t>
            </a:r>
            <a:r>
              <a:rPr kumimoji="1" lang="en-US" altLang="ja-JP" sz="1600" dirty="0" smtClean="0"/>
              <a:t>assume that the number of microphones is equal to or larger than that of sources,</a:t>
            </a:r>
            <a:r>
              <a:rPr kumimoji="1" lang="en-US" altLang="ja-JP" sz="1600" baseline="0" dirty="0" smtClean="0"/>
              <a:t> </a:t>
            </a:r>
            <a:r>
              <a:rPr kumimoji="1" lang="en-US" altLang="ja-JP" sz="1600" dirty="0" smtClean="0"/>
              <a:t>and the re</a:t>
            </a:r>
            <a:r>
              <a:rPr kumimoji="1" lang="en-US" altLang="ja-JP" sz="1600" b="1" dirty="0" smtClean="0"/>
              <a:t>ver</a:t>
            </a:r>
            <a:r>
              <a:rPr kumimoji="1" lang="en-US" altLang="ja-JP" sz="1600" dirty="0" smtClean="0"/>
              <a:t>beration time is su</a:t>
            </a:r>
            <a:r>
              <a:rPr kumimoji="1" lang="en-US" altLang="ja-JP" sz="1600" b="1" dirty="0" smtClean="0"/>
              <a:t>ffi</a:t>
            </a:r>
            <a:r>
              <a:rPr kumimoji="1" lang="en-US" altLang="ja-JP" sz="1600" dirty="0" smtClean="0"/>
              <a:t>ciently short.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dirty="0" smtClean="0"/>
          </a:p>
          <a:p>
            <a:r>
              <a:rPr kumimoji="1" lang="en-US" altLang="ja-JP" sz="1600" dirty="0" smtClean="0"/>
              <a:t>However,</a:t>
            </a:r>
            <a:r>
              <a:rPr kumimoji="1" lang="en-US" altLang="ja-JP" sz="1600" baseline="0" dirty="0" smtClean="0"/>
              <a:t> </a:t>
            </a:r>
            <a:r>
              <a:rPr kumimoji="1" lang="fr-FR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diffuse noise conditions, these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cannot extract a directional speech signal in principle.</a:t>
            </a:r>
            <a:endParaRPr kumimoji="1" lang="ja-JP" altLang="en-US" sz="1600" dirty="0" smtClean="0"/>
          </a:p>
          <a:p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600" dirty="0" smtClean="0"/>
              <a:t>Rank-constrained SCM estimation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RCSCME in short, has been proposed in this case, where the term ‘SCM’ means spatial covariance matrix.</a:t>
            </a:r>
          </a:p>
          <a:p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shown that RCSCME can outperform ILRMA .</a:t>
            </a:r>
          </a:p>
          <a:p>
            <a:r>
              <a:rPr kumimoji="1" lang="en-US" altLang="ja-JP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kumimoji="1" lang="en-US" altLang="ja-JP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focus on this case.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2C99C-C14F-4BD4-B1E9-13410BA34C8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the(di) outline of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RCSCME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first, we utilize a preprocessing such as ILRMA under diffuse noise condition.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ILRMA, we obtain M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minus one signals including </a:t>
            </a:r>
            <a:r>
              <a:rPr kumimoji="1" lang="en-US" altLang="ja-JP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noise and one signal including speech and noise, where M is the number of microphones.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these signals, we can get useful spatial information, steering vector of speech signal and rank M minus one SCM of noise.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main part of RCSCME,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estimate some pa</a:t>
            </a:r>
            <a:r>
              <a:rPr kumimoji="1" lang="en-US" altLang="ja-JP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meters about the source models and SCM.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last,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the(di) estimated target speech signal can be extracted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multichannel Wiener filtering, MWF in short, using the(di) estimated pa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meters.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focus on the part estimating parameters.</a:t>
            </a:r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2C99C-C14F-4BD4-B1E9-13410BA34C8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74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</a:t>
            </a:r>
            <a:r>
              <a:rPr kumimoji="1" lang="en-US" altLang="ja-JP" baseline="0" dirty="0" smtClean="0"/>
              <a:t> will explain the part estimating parameters in conventional RCSCME.</a:t>
            </a:r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dirty="0" smtClean="0"/>
              <a:t>This is the generative model of observed signal.</a:t>
            </a:r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denote the frequency index by </a:t>
            </a:r>
            <a:r>
              <a:rPr kumimoji="1" lang="en-US" altLang="ja-JP" baseline="0" dirty="0" err="1" smtClean="0"/>
              <a:t>i</a:t>
            </a:r>
            <a:r>
              <a:rPr kumimoji="1" lang="en-US" altLang="ja-JP" baseline="0" dirty="0" smtClean="0"/>
              <a:t>, and time index by j. </a:t>
            </a:r>
          </a:p>
          <a:p>
            <a:r>
              <a:rPr kumimoji="1" lang="en-US" altLang="ja-JP" baseline="0" dirty="0" smtClean="0"/>
              <a:t>Blue characters mean fixed parameters </a:t>
            </a:r>
            <a:r>
              <a:rPr kumimoji="1" lang="en-US" altLang="ja-JP" dirty="0" smtClean="0"/>
              <a:t>given by ILRMA</a:t>
            </a:r>
            <a:r>
              <a:rPr kumimoji="1" lang="en-US" altLang="ja-JP" baseline="0" dirty="0" smtClean="0"/>
              <a:t> in advance. </a:t>
            </a:r>
          </a:p>
          <a:p>
            <a:r>
              <a:rPr kumimoji="1" lang="en-US" altLang="ja-JP" baseline="0" dirty="0" smtClean="0"/>
              <a:t>Conversely, red characters mean parameters to be estimated by RCSCME.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Observed M</a:t>
            </a:r>
            <a:r>
              <a:rPr kumimoji="1" lang="en-US" altLang="ja-JP" baseline="0" dirty="0" smtClean="0"/>
              <a:t> </a:t>
            </a:r>
            <a:r>
              <a:rPr kumimoji="1" lang="en-US" altLang="ja-JP" b="1" baseline="0" dirty="0" smtClean="0"/>
              <a:t>cha</a:t>
            </a:r>
            <a:r>
              <a:rPr kumimoji="1" lang="en-US" altLang="ja-JP" baseline="0" dirty="0" smtClean="0"/>
              <a:t>nnel </a:t>
            </a:r>
            <a:r>
              <a:rPr kumimoji="1" lang="en-US" altLang="ja-JP" dirty="0" smtClean="0"/>
              <a:t>signal x is</a:t>
            </a:r>
            <a:r>
              <a:rPr kumimoji="1" lang="en-US" altLang="ja-JP" baseline="0" dirty="0" smtClean="0"/>
              <a:t> expressed</a:t>
            </a:r>
            <a:r>
              <a:rPr kumimoji="1" lang="en-US" altLang="ja-JP" dirty="0" smtClean="0"/>
              <a:t> as the sum of speech component </a:t>
            </a:r>
            <a:r>
              <a:rPr kumimoji="1" lang="en-US" altLang="ja-JP" dirty="0" err="1" smtClean="0"/>
              <a:t>zt</a:t>
            </a:r>
            <a:r>
              <a:rPr kumimoji="1" lang="en-US" altLang="ja-JP" dirty="0" smtClean="0"/>
              <a:t> and noise component </a:t>
            </a:r>
            <a:r>
              <a:rPr kumimoji="1" lang="en-US" altLang="ja-JP" dirty="0" err="1" smtClean="0"/>
              <a:t>zn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err="1" smtClean="0"/>
              <a:t>Zt</a:t>
            </a:r>
            <a:r>
              <a:rPr kumimoji="1" lang="en-US" altLang="ja-JP" dirty="0" smtClean="0"/>
              <a:t> is modeled</a:t>
            </a:r>
            <a:r>
              <a:rPr kumimoji="1" lang="en-US" altLang="ja-JP" baseline="0" dirty="0" smtClean="0"/>
              <a:t> as the product of time-variant dry source </a:t>
            </a:r>
            <a:r>
              <a:rPr kumimoji="1" lang="en-US" altLang="ja-JP" baseline="0" dirty="0" err="1" smtClean="0"/>
              <a:t>s_t</a:t>
            </a:r>
            <a:r>
              <a:rPr kumimoji="1" lang="en-US" altLang="ja-JP" baseline="0" dirty="0" smtClean="0"/>
              <a:t> and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time-invariant steering vector </a:t>
            </a:r>
            <a:r>
              <a:rPr kumimoji="1" lang="en-US" altLang="ja-JP" baseline="0" dirty="0" err="1" smtClean="0"/>
              <a:t>a_t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Regarding Target speech, </a:t>
            </a:r>
            <a:r>
              <a:rPr kumimoji="1" lang="en-US" altLang="ja-JP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generated by zero-mean complex Gaussian distribution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dirty="0" smtClean="0"/>
              <a:t>and its variance </a:t>
            </a:r>
            <a:r>
              <a:rPr kumimoji="1" lang="en-US" altLang="ja-JP" dirty="0" err="1" smtClean="0"/>
              <a:t>rt</a:t>
            </a:r>
            <a:r>
              <a:rPr kumimoji="1" lang="en-US" altLang="ja-JP" dirty="0" smtClean="0"/>
              <a:t> follows the inverse gamma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, whi</a:t>
            </a:r>
            <a:r>
              <a:rPr kumimoji="1" lang="en-US" altLang="ja-JP" baseline="0" dirty="0" smtClean="0"/>
              <a:t>ch is a prior distribution for sparsity property.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other hand, regarding Diffuse noise, </a:t>
            </a:r>
            <a:r>
              <a:rPr kumimoji="1" lang="en-US" altLang="ja-JP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generated by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zero-mean multivariate(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もるてぃべりえいと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complex Gaussian distribution.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Its covariance matrix is a product of time-variant</a:t>
            </a:r>
            <a:r>
              <a:rPr kumimoji="1" lang="en-US" altLang="ja-JP" baseline="0" dirty="0" smtClean="0"/>
              <a:t> variance</a:t>
            </a:r>
            <a:r>
              <a:rPr kumimoji="1" lang="en-US" altLang="ja-JP" dirty="0" smtClean="0"/>
              <a:t> small </a:t>
            </a:r>
            <a:r>
              <a:rPr kumimoji="1" lang="en-US" altLang="ja-JP" dirty="0" err="1" smtClean="0"/>
              <a:t>rn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and time-invariant SCM of noise.</a:t>
            </a:r>
          </a:p>
          <a:p>
            <a:r>
              <a:rPr kumimoji="1" lang="en-US" altLang="ja-JP" dirty="0" smtClean="0"/>
              <a:t>Noise SCM R prime estimated by ILRMA has M-1 rank, so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this deficient rank-1 matrix is added.</a:t>
            </a:r>
          </a:p>
          <a:p>
            <a:r>
              <a:rPr kumimoji="1" lang="en-US" altLang="ja-JP" dirty="0" smtClean="0"/>
              <a:t>λ is the scalar which means the weight</a:t>
            </a:r>
            <a:r>
              <a:rPr kumimoji="1" lang="en-US" altLang="ja-JP" baseline="0" dirty="0" smtClean="0"/>
              <a:t> of addition.</a:t>
            </a:r>
          </a:p>
          <a:p>
            <a:endParaRPr kumimoji="1" lang="en-US" altLang="ja-JP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way, the full-rank SCM Rn of diffuse noise is modeled by the fixed vector b.</a:t>
            </a:r>
          </a:p>
          <a:p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parameters small </a:t>
            </a:r>
            <a:r>
              <a:rPr kumimoji="1" lang="en-US" altLang="ja-JP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small </a:t>
            </a:r>
            <a:r>
              <a:rPr kumimoji="1" lang="en-US" altLang="ja-JP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λ are estimated based on EM </a:t>
            </a:r>
            <a:r>
              <a:rPr kumimoji="1" lang="en-US" altLang="ja-JP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gorithm.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 smtClean="0"/>
          </a:p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2C99C-C14F-4BD4-B1E9-13410BA34C8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8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update rules based on EM algorithm.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the(di) E-step, posterior statistics such as </a:t>
            </a:r>
            <a:r>
              <a:rPr kumimoji="1" lang="en-US" altLang="ja-JP" baseline="0" dirty="0" err="1" smtClean="0"/>
              <a:t>rt_hat</a:t>
            </a:r>
            <a:r>
              <a:rPr kumimoji="1" lang="en-US" altLang="ja-JP" baseline="0" dirty="0" smtClean="0"/>
              <a:t> and  </a:t>
            </a:r>
            <a:r>
              <a:rPr kumimoji="1" lang="en-US" altLang="ja-JP" baseline="0" dirty="0" err="1" smtClean="0"/>
              <a:t>Rn_hat</a:t>
            </a:r>
            <a:r>
              <a:rPr kumimoji="1" lang="en-US" altLang="ja-JP" baseline="0" dirty="0" smtClean="0"/>
              <a:t>, which are expressed as the sum of posterior variance and the square of posterior mean, are </a:t>
            </a:r>
            <a:r>
              <a:rPr kumimoji="1" lang="en-US" altLang="ja-JP" b="1" baseline="0" dirty="0" err="1" smtClean="0"/>
              <a:t>cau</a:t>
            </a:r>
            <a:r>
              <a:rPr kumimoji="1" lang="en-US" altLang="ja-JP" baseline="0" dirty="0" err="1" smtClean="0"/>
              <a:t>culated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Then, in the(di) M-step, parameters are updated in this way, where u is the </a:t>
            </a:r>
            <a:r>
              <a:rPr kumimoji="1" lang="en-US" altLang="ja-JP" b="1" baseline="0" dirty="0" smtClean="0"/>
              <a:t>eigen</a:t>
            </a:r>
            <a:r>
              <a:rPr kumimoji="1" lang="en-US" altLang="ja-JP" baseline="0" dirty="0" smtClean="0"/>
              <a:t>vector of the zero </a:t>
            </a:r>
            <a:r>
              <a:rPr kumimoji="1" lang="en-US" altLang="ja-JP" b="1" baseline="0" dirty="0" smtClean="0"/>
              <a:t>eigen</a:t>
            </a:r>
            <a:r>
              <a:rPr kumimoji="1" lang="en-US" altLang="ja-JP" baseline="0" dirty="0" smtClean="0"/>
              <a:t>value in R prime.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The(di) M-step is considered as a scalar optimi</a:t>
            </a:r>
            <a:r>
              <a:rPr kumimoji="1" lang="en-US" altLang="ja-JP" b="1" baseline="0" dirty="0" smtClean="0"/>
              <a:t>za</a:t>
            </a:r>
            <a:r>
              <a:rPr kumimoji="1" lang="en-US" altLang="ja-JP" baseline="0" dirty="0" smtClean="0"/>
              <a:t>tion problem for each parameter </a:t>
            </a:r>
            <a:r>
              <a:rPr kumimoji="1" lang="en-US" altLang="ja-JP" baseline="0" dirty="0" err="1" smtClean="0"/>
              <a:t>rt,rn</a:t>
            </a:r>
            <a:r>
              <a:rPr kumimoji="1" lang="en-US" altLang="ja-JP" baseline="0" dirty="0" smtClean="0"/>
              <a:t>, and λ.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now, I will talk about the moti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 of proposed method.</a:t>
            </a: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conventional RCSCME, de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cient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basis b is fixed and only its scale λ is estimated.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candidate of b is not unique; it can be 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tilized as b that any complex vector that is not included in the space spanned by column(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コーロン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vectors of R prime.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the(di) eigenvector of the zero eigenvalue of R prime is considered.</a:t>
            </a: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search, we propose the new model in which not only the scale but also the deficient basis itself is estimated.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Concretely, the full-rank SCM of diffuse noise is modeled(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モーダルド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as this. That is, we pa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simul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ously the deficient basis and its scale by c.</a:t>
            </a:r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proposed RCSCME is in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preted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world’s first spatial model extension of RCSCME.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extension is a difficult vector optimi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 problem. However, we can successfully give an effective solution.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25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derive the update rule of the proposed RCSCME based on EM 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presentation, we talk about the 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rivation of the(di) update rule of c more deeply 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skip all the(di) other pa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meters, which are updated in the same way as conventional RCSCME.</a:t>
            </a:r>
          </a:p>
          <a:p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calcu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 result of Q function.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latent variables, dry source of a target speech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noise component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used.</a:t>
            </a:r>
            <a:r>
              <a:rPr kumimoji="1" lang="ja-JP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ja-JP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r_n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and large </a:t>
            </a:r>
            <a:r>
              <a:rPr kumimoji="1" lang="en-US" altLang="ja-JP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R_n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are the pos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rior statistics obtained in the(di) E-step. Note that c is included in Rn.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we partially(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パーしゃりぃ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diffe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tiate the Q function with respect to c as follows.</a:t>
            </a: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hat is the matrix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the(di) weighted average of  posterior statistics large </a:t>
            </a:r>
            <a:r>
              <a:rPr kumimoji="1" lang="en-US" altLang="ja-JP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R_n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hat.</a:t>
            </a: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stationary point condition of c, we obtain this vector equation(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えくいじゅん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first glance, the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looks like a simple eigenvalue problem.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does not 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large Rn includes c.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next page, we solve this non-</a:t>
            </a:r>
            <a:r>
              <a:rPr kumimoji="1" lang="en-US" altLang="ja-JP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vial vector equation.</a:t>
            </a:r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49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order to solve the equation, we use this Claim 1, 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says that regarding vector u, </a:t>
            </a:r>
            <a:r>
              <a:rPr kumimoji="1" lang="en-US" altLang="ja-JP" dirty="0" smtClean="0"/>
              <a:t>the(di) eigenvector of the zero eigenvalue in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 prime, the following holds.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claim is derived from this proof.</a:t>
            </a:r>
          </a:p>
          <a:p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Claim 1,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equation is obtained.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can see that the direction of vector c is equal to that of </a:t>
            </a:r>
            <a:r>
              <a:rPr kumimoji="1" lang="en-US" altLang="ja-JP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T_hat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u. Therefore all that is left is to obtain the scale of vector c.</a:t>
            </a: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Multiplying(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モルティプライング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 Hermitian(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ハーミシャン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transpose, we get the squared magnitude of  c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Hermitian(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ハーミシャン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transpose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 Hence, c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Hermitian(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ハーミシャン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transpose</a:t>
            </a:r>
            <a:r>
              <a:rPr kumimoji="1" lang="ja-JP" alt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is obtained, where phase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 is an 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bitrary constant.</a:t>
            </a:r>
          </a:p>
          <a:p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the general solution of c is as follows.</a:t>
            </a:r>
          </a:p>
          <a:p>
            <a:endParaRPr kumimoji="1" lang="en-US" altLang="ja-JP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baseline="0" dirty="0" smtClean="0"/>
              <a:t>We use zero value as phase phi in our update rule because of invariance of SCM of diffuse noise with respect to phase phi.</a:t>
            </a:r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is the(di) update rule of c.</a:t>
            </a:r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in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 the(di) update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vector direction adap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 by rotating </a:t>
            </a:r>
            <a:r>
              <a:rPr kumimoji="1" lang="it-IT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via T_hat that composed of posterior.</a:t>
            </a:r>
            <a:endParaRPr kumimoji="1" lang="ja-JP" alt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 we can</a:t>
            </a:r>
            <a:r>
              <a:rPr kumimoji="1" lang="en-US" altLang="ja-JP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expect that the observed signal is expressed in proposed RCSCME better than in conventional fixed-basis RCSCME. </a:t>
            </a:r>
            <a:endParaRPr kumimoji="1" lang="ja-JP" alt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51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update rules of</a:t>
            </a:r>
            <a:r>
              <a:rPr kumimoji="1" lang="en-US" altLang="ja-JP" baseline="0" dirty="0" smtClean="0"/>
              <a:t> proposed RCSCME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The updates of the(di) </a:t>
            </a:r>
            <a:r>
              <a:rPr kumimoji="1" lang="en-US" altLang="ja-JP" baseline="0" dirty="0" smtClean="0"/>
              <a:t>E-step in the proposed RCSCME are the same as those in the conventional RCSCME.</a:t>
            </a:r>
          </a:p>
          <a:p>
            <a:r>
              <a:rPr kumimoji="1" lang="en-US" altLang="ja-JP" baseline="0" dirty="0" smtClean="0"/>
              <a:t>Then, in the(di) M-step, parameters are updated in this way.</a:t>
            </a:r>
          </a:p>
          <a:p>
            <a:r>
              <a:rPr kumimoji="1" lang="en-US" altLang="ja-JP" baseline="0" dirty="0" smtClean="0"/>
              <a:t>The update rules of small </a:t>
            </a:r>
            <a:r>
              <a:rPr kumimoji="1" lang="en-US" altLang="ja-JP" baseline="0" dirty="0" err="1" smtClean="0"/>
              <a:t>r_t</a:t>
            </a:r>
            <a:r>
              <a:rPr kumimoji="1" lang="en-US" altLang="ja-JP" baseline="0" dirty="0" smtClean="0"/>
              <a:t> and small </a:t>
            </a:r>
            <a:r>
              <a:rPr kumimoji="1" lang="en-US" altLang="ja-JP" baseline="0" dirty="0" err="1" smtClean="0"/>
              <a:t>r_n</a:t>
            </a:r>
            <a:r>
              <a:rPr kumimoji="1" lang="en-US" altLang="ja-JP" baseline="0" dirty="0" smtClean="0"/>
              <a:t> are derived in the same way as the conventional RCSCME.</a:t>
            </a:r>
          </a:p>
          <a:p>
            <a:r>
              <a:rPr kumimoji="1" lang="en-US" altLang="ja-JP" baseline="0" dirty="0" smtClean="0"/>
              <a:t>The difference between conventional RCSCME and proposed RCSCME is surrounded by the red frame.</a:t>
            </a:r>
          </a:p>
          <a:p>
            <a:r>
              <a:rPr kumimoji="1" lang="en-US" altLang="ja-JP" baseline="0" dirty="0" smtClean="0"/>
              <a:t>The(di) M-step is considered as a vector optimization problem for parameter c.</a:t>
            </a:r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C99C-C14F-4BD4-B1E9-13410BA34C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3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Contents </a:t>
            </a:r>
            <a:r>
              <a:rPr lang="ja-JP" altLang="en-US" dirty="0" smtClean="0"/>
              <a:t>のタイトル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箇条書き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33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80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85800" y="3509963"/>
            <a:ext cx="7772400" cy="0"/>
          </a:xfrm>
          <a:prstGeom prst="line">
            <a:avLst/>
          </a:prstGeom>
          <a:ln w="76200" cap="flat" cmpd="thickThin">
            <a:solidFill>
              <a:srgbClr val="002060"/>
            </a:solidFill>
            <a:prstDash val="solid"/>
            <a:headEnd type="diamond" w="med" len="med"/>
            <a:tailEnd type="diamond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3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21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6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Footer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215900" y="130629"/>
            <a:ext cx="8788400" cy="625928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8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ne_2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Contents </a:t>
            </a:r>
            <a:r>
              <a:rPr lang="ja-JP" altLang="en-US" dirty="0" smtClean="0"/>
              <a:t>のタイトル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5611" y="838199"/>
            <a:ext cx="4299239" cy="5486399"/>
          </a:xfrm>
        </p:spPr>
        <p:txBody>
          <a:bodyPr/>
          <a:lstStyle/>
          <a:p>
            <a:pPr lvl="0"/>
            <a:r>
              <a:rPr lang="ja-JP" altLang="en-US" dirty="0" smtClean="0"/>
              <a:t>箇条書き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838199"/>
            <a:ext cx="4299240" cy="5486400"/>
          </a:xfrm>
        </p:spPr>
        <p:txBody>
          <a:bodyPr/>
          <a:lstStyle/>
          <a:p>
            <a:pPr lvl="0"/>
            <a:r>
              <a:rPr lang="ja-JP" altLang="en-US" dirty="0" smtClean="0"/>
              <a:t>箇条書き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n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Contents </a:t>
            </a:r>
            <a:r>
              <a:rPr lang="ja-JP" altLang="en-US" dirty="0" smtClean="0"/>
              <a:t>のタイトル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08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23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gmPresentation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20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dirty="0" smtClean="0"/>
              <a:t>スライドタイトル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212384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 smtClean="0"/>
              <a:t>所属</a:t>
            </a:r>
            <a:endParaRPr lang="en-US" altLang="ja-JP" dirty="0" smtClean="0"/>
          </a:p>
          <a:p>
            <a:r>
              <a:rPr lang="ja-JP" altLang="en-US" dirty="0" smtClean="0"/>
              <a:t>氏名</a:t>
            </a:r>
            <a:endParaRPr lang="en-US" altLang="ja-JP" dirty="0" smtClean="0"/>
          </a:p>
          <a:p>
            <a:r>
              <a:rPr lang="ja-JP" altLang="en-US" dirty="0" smtClean="0"/>
              <a:t>日付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85800" y="3509963"/>
            <a:ext cx="7772400" cy="0"/>
          </a:xfrm>
          <a:prstGeom prst="line">
            <a:avLst/>
          </a:prstGeom>
          <a:ln w="76200" cap="flat" cmpd="thickThin">
            <a:solidFill>
              <a:schemeClr val="accent1"/>
            </a:solidFill>
            <a:prstDash val="solid"/>
            <a:headEnd type="diamond" w="med" len="med"/>
            <a:tailEnd type="diamond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8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82877"/>
            <a:ext cx="7772400" cy="1631723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altLang="ja-JP" dirty="0" smtClean="0"/>
              <a:t>Section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85800" y="2514600"/>
            <a:ext cx="7772400" cy="0"/>
          </a:xfrm>
          <a:prstGeom prst="line">
            <a:avLst/>
          </a:prstGeom>
          <a:ln w="50800" cap="flat" cmpd="dbl">
            <a:solidFill>
              <a:schemeClr val="accent6"/>
            </a:solidFill>
            <a:prstDash val="solid"/>
            <a:headEnd type="diamond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4714"/>
            <a:ext cx="7772400" cy="327659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kumimoji="1" lang="en-US" altLang="ja-JP" dirty="0" smtClean="0"/>
              <a:t>Section </a:t>
            </a:r>
            <a:r>
              <a:rPr kumimoji="1" lang="ja-JP" altLang="en-US" dirty="0" smtClean="0"/>
              <a:t>の概要</a:t>
            </a:r>
          </a:p>
          <a:p>
            <a:pPr lvl="1"/>
            <a:r>
              <a:rPr kumimoji="1" lang="ja-JP" altLang="en-US" dirty="0" smtClean="0"/>
              <a:t>概要 </a:t>
            </a:r>
            <a:r>
              <a:rPr kumimoji="1" lang="en-US" altLang="ja-JP" dirty="0" smtClean="0"/>
              <a:t>Level 2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9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Lin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29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6322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1833CB71-1218-46DA-97FE-FEE1D40BA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0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11" y="0"/>
            <a:ext cx="8712778" cy="696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11" y="827314"/>
            <a:ext cx="8712778" cy="547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15611" y="696191"/>
            <a:ext cx="8712778" cy="0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diamond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 userDrawn="1"/>
        </p:nvSpPr>
        <p:spPr>
          <a:xfrm>
            <a:off x="0" y="6489988"/>
            <a:ext cx="9144000" cy="365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611" y="64899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9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0" y="6458816"/>
            <a:ext cx="914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46322" y="648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3CB71-1218-46DA-97FE-FEE1D40BAC88}" type="slidenum">
              <a:rPr kumimoji="1" lang="ja-JP" altLang="en-US" smtClean="0"/>
              <a:pPr/>
              <a:t>‹#›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7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88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70000"/>
        <a:buFont typeface="Wingdings" panose="05000000000000000000" pitchFamily="2" charset="2"/>
        <a:buChar char="u"/>
        <a:defRPr kumimoji="1" sz="280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631825" indent="-3603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Wingdings" panose="05000000000000000000" pitchFamily="2" charset="2"/>
        <a:buChar char="Ø"/>
        <a:defRPr kumimoji="1" sz="2400" i="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890588" indent="-314325" algn="l" defTabSz="892175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游ゴシック Medium" panose="020B0500000000000000" pitchFamily="50" charset="-128"/>
        <a:buChar char="◦"/>
        <a:defRPr kumimoji="1" sz="2000" i="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2525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i="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16113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i="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11" y="0"/>
            <a:ext cx="8712778" cy="696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11" y="872836"/>
            <a:ext cx="8712778" cy="543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6489988"/>
            <a:ext cx="9144000" cy="365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611" y="64899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9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46322" y="648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3CB71-1218-46DA-97FE-FEE1D40BAC88}" type="slidenum">
              <a:rPr kumimoji="1" lang="ja-JP" altLang="en-US" smtClean="0"/>
              <a:pPr/>
              <a:t>‹#›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61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9" r:id="rId2"/>
    <p:sldLayoutId id="2147483677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70000"/>
        <a:buFont typeface="Wingdings" panose="05000000000000000000" pitchFamily="2" charset="2"/>
        <a:buChar char="u"/>
        <a:defRPr kumimoji="1" sz="280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631825" indent="-3603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Wingdings" panose="05000000000000000000" pitchFamily="2" charset="2"/>
        <a:buChar char="Ø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890588" indent="-314325" algn="l" defTabSz="892175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游ゴシック Medium" panose="020B0500000000000000" pitchFamily="50" charset="-128"/>
        <a:buChar char="◦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2525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16113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11" y="0"/>
            <a:ext cx="8712778" cy="696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11" y="872836"/>
            <a:ext cx="8712778" cy="543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611" y="64899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2018/3/13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9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46322" y="648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3CB71-1218-46DA-97FE-FEE1D40BAC88}" type="slidenum">
              <a:rPr kumimoji="1" lang="ja-JP" alt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2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70000"/>
        <a:buFont typeface="Wingdings" panose="05000000000000000000" pitchFamily="2" charset="2"/>
        <a:buChar char="u"/>
        <a:defRPr kumimoji="1" sz="280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631825" indent="-3603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Wingdings" panose="05000000000000000000" pitchFamily="2" charset="2"/>
        <a:buChar char="Ø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890588" indent="-314325" algn="l" defTabSz="892175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游ゴシック Medium" panose="020B0500000000000000" pitchFamily="50" charset="-128"/>
        <a:buChar char="◦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2525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16113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1511" y="844991"/>
            <a:ext cx="8307422" cy="23876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Deficient Basis </a:t>
            </a:r>
            <a:r>
              <a:rPr lang="en-US" altLang="ja-JP" sz="3200" dirty="0"/>
              <a:t>E</a:t>
            </a:r>
            <a:r>
              <a:rPr kumimoji="1" lang="en-US" altLang="ja-JP" sz="3200" dirty="0" smtClean="0"/>
              <a:t>stimation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of Noise Spatial Covariance Matrix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for Rank-Constrained Spatial Covariance Matrix Estimation Method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in Blind Speech Extraction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9112" y="3736262"/>
            <a:ext cx="8570998" cy="2887950"/>
          </a:xfrm>
        </p:spPr>
        <p:txBody>
          <a:bodyPr>
            <a:normAutofit/>
          </a:bodyPr>
          <a:lstStyle/>
          <a:p>
            <a:pPr algn="l"/>
            <a:r>
              <a:rPr lang="en-US" altLang="ja-JP" sz="2400" dirty="0" err="1" smtClean="0"/>
              <a:t>Yuto</a:t>
            </a:r>
            <a:r>
              <a:rPr lang="en-US" altLang="ja-JP" sz="2400" dirty="0" smtClean="0"/>
              <a:t> Kondo</a:t>
            </a:r>
            <a:r>
              <a:rPr lang="en-US" altLang="ja-JP" sz="2400" baseline="30000" dirty="0" smtClean="0"/>
              <a:t>1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Yuki </a:t>
            </a:r>
            <a:r>
              <a:rPr lang="en-US" altLang="ja-JP" sz="2400" dirty="0" smtClean="0"/>
              <a:t>Kubo</a:t>
            </a:r>
            <a:r>
              <a:rPr lang="en-US" altLang="ja-JP" sz="2400" baseline="30000" dirty="0" smtClean="0"/>
              <a:t>1</a:t>
            </a:r>
            <a:r>
              <a:rPr lang="en-US" altLang="ja-JP" sz="2400" dirty="0" smtClean="0"/>
              <a:t>, </a:t>
            </a:r>
            <a:r>
              <a:rPr lang="en-US" altLang="ja-JP" sz="2400" dirty="0" err="1"/>
              <a:t>Norihiro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Takamune</a:t>
            </a:r>
            <a:r>
              <a:rPr lang="en-US" altLang="ja-JP" sz="2400" baseline="30000" dirty="0" smtClean="0"/>
              <a:t>1</a:t>
            </a:r>
            <a:r>
              <a:rPr lang="en-US" altLang="ja-JP" sz="2400" dirty="0" smtClean="0"/>
              <a:t>, </a:t>
            </a:r>
          </a:p>
          <a:p>
            <a:pPr algn="l"/>
            <a:r>
              <a:rPr lang="en-US" altLang="ja-JP" sz="2400" dirty="0" err="1" smtClean="0"/>
              <a:t>Daichi</a:t>
            </a:r>
            <a:r>
              <a:rPr lang="en-US" altLang="ja-JP" sz="2400" dirty="0" smtClean="0"/>
              <a:t> Kitamura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Hiroshi </a:t>
            </a:r>
            <a:r>
              <a:rPr lang="en-US" altLang="ja-JP" sz="2400" dirty="0" smtClean="0"/>
              <a:t>Saruwatari</a:t>
            </a:r>
            <a:r>
              <a:rPr lang="en-US" altLang="ja-JP" sz="2400" baseline="30000" dirty="0" smtClean="0"/>
              <a:t>1</a:t>
            </a:r>
          </a:p>
          <a:p>
            <a:pPr algn="l"/>
            <a:r>
              <a:rPr lang="ja-JP" altLang="en-US" sz="2400" dirty="0" smtClean="0"/>
              <a:t>　</a:t>
            </a:r>
            <a:endParaRPr lang="en-US" altLang="ja-JP" sz="2400" baseline="30000" dirty="0" smtClean="0"/>
          </a:p>
          <a:p>
            <a:pPr algn="l"/>
            <a:r>
              <a:rPr lang="en-US" altLang="ja-JP" sz="2400" baseline="30000" dirty="0" smtClean="0"/>
              <a:t>1</a:t>
            </a:r>
            <a:r>
              <a:rPr lang="en-US" altLang="ja-JP" sz="2400" dirty="0">
                <a:solidFill>
                  <a:schemeClr val="bg1">
                    <a:lumMod val="10000"/>
                  </a:schemeClr>
                </a:solidFill>
              </a:rPr>
              <a:t>The University of Tokyo, Japan</a:t>
            </a:r>
            <a:r>
              <a:rPr lang="en-US" altLang="ja-JP" sz="2400" baseline="30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algn="l"/>
            <a:r>
              <a:rPr lang="en-US" altLang="ja-JP" sz="2400" baseline="30000" dirty="0" smtClean="0"/>
              <a:t>2</a:t>
            </a:r>
            <a:r>
              <a:rPr lang="en-US" altLang="ja-JP" sz="2400" dirty="0">
                <a:solidFill>
                  <a:schemeClr val="bg1">
                    <a:lumMod val="10000"/>
                  </a:schemeClr>
                </a:solidFill>
              </a:rPr>
              <a:t>National Institute of Technology, Kagawa College, </a:t>
            </a:r>
            <a:r>
              <a:rPr lang="en-US" altLang="ja-JP" sz="2400" dirty="0" smtClean="0">
                <a:solidFill>
                  <a:schemeClr val="bg1">
                    <a:lumMod val="10000"/>
                  </a:schemeClr>
                </a:solidFill>
              </a:rPr>
              <a:t>Japan</a:t>
            </a:r>
            <a:endParaRPr lang="en-US" altLang="ja-JP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1F08FD74-8A95-4CC4-8A3E-A416E77C6F43}"/>
              </a:ext>
            </a:extLst>
          </p:cNvPr>
          <p:cNvSpPr txBox="1">
            <a:spLocks/>
          </p:cNvSpPr>
          <p:nvPr/>
        </p:nvSpPr>
        <p:spPr>
          <a:xfrm>
            <a:off x="1055076" y="159666"/>
            <a:ext cx="8014189" cy="3785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/>
              <a:t>46</a:t>
            </a:r>
            <a:r>
              <a:rPr kumimoji="1" lang="en-US" altLang="ja-JP" sz="1400" baseline="30000" dirty="0" smtClean="0"/>
              <a:t>th</a:t>
            </a:r>
            <a:r>
              <a:rPr kumimoji="1" lang="en-US" altLang="ja-JP" sz="1400" dirty="0" smtClean="0"/>
              <a:t> International Conference on Acoustics, Speech, and Signal Processing (ICASSP) 2021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69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5"/>
    </mc:Choice>
    <mc:Fallback xmlns="">
      <p:transition spd="slow" advTm="168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conditions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66079"/>
              </p:ext>
            </p:extLst>
          </p:nvPr>
        </p:nvGraphicFramePr>
        <p:xfrm>
          <a:off x="680102" y="696191"/>
          <a:ext cx="793539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216"/>
                <a:gridCol w="5356176"/>
              </a:tblGrid>
              <a:tr h="25877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5877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#</a:t>
                      </a:r>
                      <a:r>
                        <a:rPr kumimoji="1" lang="en-US" altLang="ja-JP" sz="1600" b="1" baseline="0" dirty="0" smtClean="0"/>
                        <a:t> of microphones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4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5877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Target</a:t>
                      </a:r>
                      <a:r>
                        <a:rPr kumimoji="1" lang="en-US" altLang="ja-JP" sz="1600" b="1" baseline="0" dirty="0" smtClean="0"/>
                        <a:t> speeches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6 JNAS clean speech</a:t>
                      </a:r>
                      <a:r>
                        <a:rPr kumimoji="1" lang="en-US" altLang="ja-JP" sz="1600" b="1" baseline="0" dirty="0" smtClean="0"/>
                        <a:t> corpus sources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449765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Noise</a:t>
                      </a:r>
                      <a:r>
                        <a:rPr kumimoji="1" lang="en-US" altLang="ja-JP" sz="1600" b="1" baseline="0" dirty="0" smtClean="0"/>
                        <a:t> sources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Babble (mixture of 19 JNAS</a:t>
                      </a:r>
                      <a:r>
                        <a:rPr kumimoji="1" lang="en-US" altLang="ja-JP" sz="1600" b="1" baseline="0" dirty="0" smtClean="0"/>
                        <a:t> speech signals</a:t>
                      </a:r>
                      <a:r>
                        <a:rPr kumimoji="1" lang="en-US" altLang="ja-JP" sz="1600" b="1" dirty="0" smtClean="0"/>
                        <a:t>),</a:t>
                      </a:r>
                    </a:p>
                    <a:p>
                      <a:r>
                        <a:rPr kumimoji="1" lang="en-US" altLang="ja-JP" sz="1600" b="1" dirty="0" smtClean="0"/>
                        <a:t>Station,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1" dirty="0" smtClean="0"/>
                        <a:t>Traffic,</a:t>
                      </a:r>
                      <a:r>
                        <a:rPr kumimoji="1" lang="en-US" altLang="ja-JP" sz="1600" b="1" baseline="0" dirty="0" smtClean="0"/>
                        <a:t> and </a:t>
                      </a:r>
                      <a:r>
                        <a:rPr kumimoji="1" lang="en-US" altLang="ja-JP" sz="1600" b="1" dirty="0" smtClean="0"/>
                        <a:t>Cafe (DEMAND)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5877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#</a:t>
                      </a:r>
                      <a:r>
                        <a:rPr kumimoji="1" lang="en-US" altLang="ja-JP" sz="1600" b="1" baseline="0" dirty="0" smtClean="0"/>
                        <a:t> of parameter-initialization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10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5877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Speech-to-noise</a:t>
                      </a:r>
                      <a:r>
                        <a:rPr kumimoji="1" lang="en-US" altLang="ja-JP" sz="1600" b="1" baseline="0" dirty="0" smtClean="0"/>
                        <a:t> ratio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0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1" dirty="0" smtClean="0"/>
                        <a:t>dB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58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/>
                        <a:t>STFT</a:t>
                      </a:r>
                      <a:r>
                        <a:rPr kumimoji="1" lang="ja-JP" altLang="en-US" sz="1600" b="1" baseline="0" dirty="0" smtClean="0"/>
                        <a:t> </a:t>
                      </a:r>
                      <a:r>
                        <a:rPr kumimoji="1" lang="en-US" altLang="ja-JP" sz="1600" b="1" baseline="0" dirty="0" smtClean="0"/>
                        <a:t>conditions</a:t>
                      </a:r>
                      <a:endParaRPr kumimoji="1" lang="ja-JP" alt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/>
                        <a:t>64 </a:t>
                      </a:r>
                      <a:r>
                        <a:rPr kumimoji="1" lang="en-US" altLang="ja-JP" sz="1600" b="1" dirty="0" err="1" smtClean="0"/>
                        <a:t>ms</a:t>
                      </a:r>
                      <a:r>
                        <a:rPr kumimoji="1" lang="en-US" altLang="ja-JP" sz="1600" b="1" dirty="0" smtClean="0"/>
                        <a:t> Hamming</a:t>
                      </a:r>
                      <a:r>
                        <a:rPr kumimoji="1" lang="ja-JP" altLang="en-US" sz="1600" b="1" baseline="0" dirty="0" smtClean="0"/>
                        <a:t> </a:t>
                      </a:r>
                      <a:r>
                        <a:rPr kumimoji="1" lang="en-US" altLang="ja-JP" sz="1600" b="1" baseline="0" dirty="0" smtClean="0"/>
                        <a:t>window with </a:t>
                      </a:r>
                      <a:r>
                        <a:rPr kumimoji="1" lang="en-US" altLang="ja-JP" sz="1600" b="1" dirty="0" smtClean="0"/>
                        <a:t>32 </a:t>
                      </a:r>
                      <a:r>
                        <a:rPr kumimoji="1" lang="en-US" altLang="ja-JP" sz="1600" b="1" dirty="0" err="1" smtClean="0"/>
                        <a:t>ms</a:t>
                      </a:r>
                      <a:r>
                        <a:rPr kumimoji="1" lang="en-US" altLang="ja-JP" sz="1600" b="1" dirty="0" smtClean="0"/>
                        <a:t> shift</a:t>
                      </a:r>
                      <a:endParaRPr kumimoji="1" lang="ja-JP" altLang="en-US" sz="1600" b="1" dirty="0" smtClean="0"/>
                    </a:p>
                  </a:txBody>
                  <a:tcPr/>
                </a:tc>
              </a:tr>
              <a:tr h="25877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Evaluation</a:t>
                      </a:r>
                      <a:r>
                        <a:rPr kumimoji="1" lang="en-US" altLang="ja-JP" sz="1600" b="1" baseline="0" dirty="0" smtClean="0"/>
                        <a:t> measure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Source-to-distortion ratio (SDR) of target speech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88" y="3973701"/>
            <a:ext cx="4486619" cy="27374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-1544320" y="4323267"/>
            <a:ext cx="108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, and </a:t>
            </a:r>
            <a:r>
              <a:rPr kumimoji="1" lang="ja-JP" altLang="en-US" dirty="0" smtClean="0"/>
              <a:t>全部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15611" y="398199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Impulse response</a:t>
            </a:r>
          </a:p>
        </p:txBody>
      </p:sp>
    </p:spTree>
    <p:extLst>
      <p:ext uri="{BB962C8B-B14F-4D97-AF65-F5344CB8AC3E}">
        <p14:creationId xmlns:p14="http://schemas.microsoft.com/office/powerpoint/2010/main" val="4208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Methods for comparison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610" y="482626"/>
            <a:ext cx="9034715" cy="5434446"/>
          </a:xfrm>
        </p:spPr>
        <p:txBody>
          <a:bodyPr>
            <a:normAutofit/>
          </a:bodyPr>
          <a:lstStyle/>
          <a:p>
            <a:pPr lvl="1"/>
            <a:r>
              <a:rPr lang="en-US" altLang="ja-JP" dirty="0" smtClean="0"/>
              <a:t>ILRMA</a:t>
            </a:r>
          </a:p>
          <a:p>
            <a:pPr lvl="2"/>
            <a:r>
              <a:rPr lang="en-US" altLang="ja-JP" dirty="0" smtClean="0"/>
              <a:t>After-50-iteration performance</a:t>
            </a:r>
          </a:p>
          <a:p>
            <a:pPr lvl="2"/>
            <a:r>
              <a:rPr lang="en-US" altLang="ja-JP" dirty="0" smtClean="0"/>
              <a:t>Used for initialization or preprocessing of other methods</a:t>
            </a:r>
          </a:p>
          <a:p>
            <a:pPr lvl="1"/>
            <a:r>
              <a:rPr lang="en-US" altLang="ja-JP" dirty="0" smtClean="0"/>
              <a:t>Blind spatial subtraction array (BSSA) </a:t>
            </a:r>
            <a:r>
              <a:rPr lang="en-US" altLang="ja-JP" sz="1800" dirty="0" smtClean="0"/>
              <a:t>[Takahashi+, 09]</a:t>
            </a:r>
          </a:p>
          <a:p>
            <a:pPr lvl="1"/>
            <a:r>
              <a:rPr lang="en-US" altLang="ja-JP" dirty="0" smtClean="0"/>
              <a:t>MWF with single channel noise power estimation (MWF1)</a:t>
            </a:r>
          </a:p>
          <a:p>
            <a:pPr marL="271462" lvl="1" indent="0">
              <a:buNone/>
            </a:pPr>
            <a:r>
              <a:rPr lang="en-US" altLang="ja-JP" sz="1800" dirty="0" smtClean="0"/>
              <a:t>							[Cohen+, 01]</a:t>
            </a:r>
            <a:endParaRPr lang="en-US" altLang="ja-JP" dirty="0" smtClean="0"/>
          </a:p>
          <a:p>
            <a:pPr lvl="1"/>
            <a:r>
              <a:rPr lang="en-US" altLang="ja-JP" dirty="0"/>
              <a:t>MWF </a:t>
            </a:r>
            <a:r>
              <a:rPr lang="en-US" altLang="ja-JP" dirty="0" smtClean="0"/>
              <a:t>with multichannel noise power estimation (MWF2)</a:t>
            </a:r>
          </a:p>
          <a:p>
            <a:pPr marL="271462" lvl="1" indent="0">
              <a:buNone/>
            </a:pPr>
            <a:r>
              <a:rPr lang="en-US" altLang="ja-JP" sz="1800" dirty="0" smtClean="0"/>
              <a:t>							[Miyazaki+, 11]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FastMNMF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[</a:t>
            </a:r>
            <a:r>
              <a:rPr lang="en-US" altLang="ja-JP" sz="1800" dirty="0" err="1" smtClean="0"/>
              <a:t>Sekiguchi</a:t>
            </a:r>
            <a:r>
              <a:rPr lang="en-US" altLang="ja-JP" sz="1800" dirty="0" smtClean="0"/>
              <a:t>+, 19]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Note that ILRMA is not used (randomly initialized)</a:t>
            </a:r>
          </a:p>
          <a:p>
            <a:pPr lvl="1"/>
            <a:r>
              <a:rPr lang="en-US" altLang="ja-JP" dirty="0" err="1" smtClean="0"/>
              <a:t>FastMNMF</a:t>
            </a:r>
            <a:r>
              <a:rPr lang="en-US" altLang="ja-JP" dirty="0" smtClean="0"/>
              <a:t> initialized with ILRMA (</a:t>
            </a:r>
            <a:r>
              <a:rPr lang="en-US" altLang="ja-JP" dirty="0" err="1" smtClean="0"/>
              <a:t>ILRMA+FastMNMF</a:t>
            </a:r>
            <a:r>
              <a:rPr lang="en-US" altLang="ja-JP" dirty="0" smtClean="0"/>
              <a:t>) </a:t>
            </a:r>
          </a:p>
          <a:p>
            <a:pPr lvl="1"/>
            <a:r>
              <a:rPr lang="en-US" altLang="ja-JP" dirty="0" smtClean="0"/>
              <a:t>Conventional RCSCME</a:t>
            </a:r>
          </a:p>
          <a:p>
            <a:pPr lvl="2"/>
            <a:r>
              <a:rPr lang="en-US" altLang="ja-JP" dirty="0" smtClean="0"/>
              <a:t>The deficient basis   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fixed with  </a:t>
            </a:r>
          </a:p>
          <a:p>
            <a:pPr lvl="2"/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>
                <a:solidFill>
                  <a:schemeClr val="accent2"/>
                </a:solidFill>
              </a:rPr>
              <a:t>Proposed</a:t>
            </a:r>
            <a:r>
              <a:rPr lang="en-US" altLang="ja-JP" dirty="0"/>
              <a:t> RCSCME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The deficient basis vector is initialized according to conventional RCSCME</a:t>
            </a:r>
          </a:p>
          <a:p>
            <a:pPr lvl="2"/>
            <a:r>
              <a:rPr lang="en-US" altLang="ja-JP" b="1" dirty="0"/>
              <a:t> </a:t>
            </a:r>
            <a:endParaRPr lang="en-US" altLang="ja-JP" b="1" dirty="0" smtClean="0"/>
          </a:p>
          <a:p>
            <a:pPr lvl="2"/>
            <a:endParaRPr lang="en-US" altLang="ja-JP" b="1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36" y="4950308"/>
            <a:ext cx="304516" cy="231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47" y="6515671"/>
            <a:ext cx="2038405" cy="3223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73" r="278"/>
          <a:stretch/>
        </p:blipFill>
        <p:spPr>
          <a:xfrm>
            <a:off x="1192948" y="5166116"/>
            <a:ext cx="2038405" cy="3406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96" y="4901340"/>
            <a:ext cx="241734" cy="2599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854200" y="3939426"/>
            <a:ext cx="173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全部の手法を言った後に，これは</a:t>
            </a:r>
            <a:r>
              <a:rPr kumimoji="1" lang="en-US" altLang="ja-JP" dirty="0" err="1" smtClean="0"/>
              <a:t>ini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これは</a:t>
            </a:r>
            <a:r>
              <a:rPr kumimoji="1" lang="en-US" altLang="ja-JP" dirty="0" smtClean="0"/>
              <a:t>pre</a:t>
            </a:r>
            <a:r>
              <a:rPr kumimoji="1" lang="ja-JP" altLang="en-US" dirty="0" smtClean="0"/>
              <a:t>という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863661" y="5310101"/>
            <a:ext cx="173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念押しで，上は</a:t>
            </a:r>
            <a:r>
              <a:rPr kumimoji="1" lang="en-US" altLang="ja-JP" dirty="0" smtClean="0"/>
              <a:t>fix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下は</a:t>
            </a:r>
            <a:r>
              <a:rPr kumimoji="1" lang="en-US" altLang="ja-JP" dirty="0" smtClean="0"/>
              <a:t>update</a:t>
            </a:r>
            <a:r>
              <a:rPr kumimoji="1" lang="ja-JP" altLang="en-US" dirty="0" smtClean="0"/>
              <a:t>という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862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Experimental </a:t>
            </a:r>
            <a:r>
              <a:rPr lang="en-US" altLang="ja-JP" dirty="0" smtClean="0"/>
              <a:t>results</a:t>
            </a:r>
            <a:r>
              <a:rPr lang="en-US" altLang="ja-JP" dirty="0"/>
              <a:t> </a:t>
            </a:r>
            <a:r>
              <a:rPr lang="en-US" altLang="ja-JP" dirty="0" smtClean="0"/>
              <a:t>(1/2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" b="8414"/>
          <a:stretch/>
        </p:blipFill>
        <p:spPr>
          <a:xfrm>
            <a:off x="1119121" y="1435774"/>
            <a:ext cx="6869179" cy="4025226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1938069" y="1659891"/>
            <a:ext cx="0" cy="30327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67859" y="1325617"/>
            <a:ext cx="120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4"/>
                </a:solidFill>
              </a:rPr>
              <a:t>Good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12478" y="4635134"/>
            <a:ext cx="85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2"/>
                </a:solidFill>
              </a:rPr>
              <a:t>Bad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7604" y="5736332"/>
            <a:ext cx="8631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b="1" dirty="0" smtClean="0"/>
              <a:t>The proposed RCSCME outperforms the conventional RCSCME from the viewpoint of both </a:t>
            </a:r>
            <a:r>
              <a:rPr kumimoji="1" lang="en-US" altLang="ja-JP" sz="2000" b="1" u="sng" dirty="0" smtClean="0"/>
              <a:t>the peak score</a:t>
            </a:r>
            <a:r>
              <a:rPr kumimoji="1" lang="en-US" altLang="ja-JP" sz="2000" b="1" dirty="0" smtClean="0"/>
              <a:t> and </a:t>
            </a:r>
            <a:r>
              <a:rPr kumimoji="1" lang="en-US" altLang="ja-JP" sz="2000" b="1" u="sng" dirty="0" smtClean="0"/>
              <a:t>the score after 200 iterations</a:t>
            </a:r>
            <a:endParaRPr kumimoji="1" lang="ja-JP" altLang="en-US" sz="2000" b="1" u="sng" dirty="0"/>
          </a:p>
        </p:txBody>
      </p:sp>
      <p:sp>
        <p:nvSpPr>
          <p:cNvPr id="13" name="正方形/長方形 12"/>
          <p:cNvSpPr/>
          <p:nvPr/>
        </p:nvSpPr>
        <p:spPr>
          <a:xfrm>
            <a:off x="1219200" y="5135880"/>
            <a:ext cx="904240" cy="49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15611" y="827313"/>
            <a:ext cx="89918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Behavior of SDR improvement in babble noise case 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346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5611" y="82731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SDR improvements [dB] for each method and noise case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Experimental </a:t>
            </a:r>
            <a:r>
              <a:rPr lang="en-US" altLang="ja-JP" dirty="0" smtClean="0"/>
              <a:t>results</a:t>
            </a:r>
            <a:r>
              <a:rPr lang="en-US" altLang="ja-JP" dirty="0"/>
              <a:t> </a:t>
            </a:r>
            <a:r>
              <a:rPr lang="en-US" altLang="ja-JP" dirty="0" smtClean="0"/>
              <a:t>(2/2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r="1053"/>
          <a:stretch/>
        </p:blipFill>
        <p:spPr>
          <a:xfrm>
            <a:off x="215611" y="1788173"/>
            <a:ext cx="6566189" cy="392189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0134" y="5863347"/>
            <a:ext cx="7481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b="1" dirty="0" smtClean="0"/>
              <a:t>The proposed RCSCME outperforms all the conventional methods under all the noise conditions</a:t>
            </a:r>
            <a:endParaRPr kumimoji="1" lang="ja-JP" altLang="en-US" sz="2000" b="1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6947" y="3052691"/>
            <a:ext cx="253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Each term represents “peak score / score after 200 iterations”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718300" y="3009900"/>
            <a:ext cx="2368550" cy="984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8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15610" y="827313"/>
            <a:ext cx="8928389" cy="481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RCSCME </a:t>
            </a:r>
            <a:r>
              <a:rPr lang="en-US" altLang="ja-JP" b="1" dirty="0"/>
              <a:t>is a fast and stable BSE method for the diffuse noise </a:t>
            </a:r>
            <a:r>
              <a:rPr lang="en-US" altLang="ja-JP" b="1" dirty="0" smtClean="0"/>
              <a:t>condition</a:t>
            </a:r>
          </a:p>
          <a:p>
            <a:r>
              <a:rPr lang="en-US" altLang="ja-JP" b="1" dirty="0" smtClean="0"/>
              <a:t>In </a:t>
            </a:r>
            <a:r>
              <a:rPr lang="en-US" altLang="ja-JP" b="1" dirty="0"/>
              <a:t>the proposed RCSCME, we accurately estimated the deficient basis itself as a vector variable by solving a vector optimization problem</a:t>
            </a:r>
          </a:p>
          <a:p>
            <a:r>
              <a:rPr lang="en-US" altLang="ja-JP" b="1" dirty="0" smtClean="0"/>
              <a:t>We </a:t>
            </a:r>
            <a:r>
              <a:rPr lang="en-US" altLang="ja-JP" b="1" dirty="0"/>
              <a:t>derived </a:t>
            </a:r>
            <a:r>
              <a:rPr lang="en-US" altLang="ja-JP" b="1" dirty="0" smtClean="0"/>
              <a:t>new </a:t>
            </a:r>
            <a:r>
              <a:rPr lang="en-US" altLang="ja-JP" b="1" dirty="0"/>
              <a:t>update rules based on the EM </a:t>
            </a:r>
            <a:r>
              <a:rPr lang="en-US" altLang="ja-JP" b="1" dirty="0" smtClean="0"/>
              <a:t>algorithm</a:t>
            </a:r>
          </a:p>
          <a:p>
            <a:r>
              <a:rPr lang="en-US" altLang="ja-JP" b="1" dirty="0" smtClean="0"/>
              <a:t>We </a:t>
            </a:r>
            <a:r>
              <a:rPr lang="en-US" altLang="ja-JP" b="1" dirty="0"/>
              <a:t>confirmed that the proposed method outperformed conventional methods under several noise conditions</a:t>
            </a:r>
          </a:p>
          <a:p>
            <a:endParaRPr lang="en-US" altLang="ja-JP" dirty="0"/>
          </a:p>
          <a:p>
            <a:endParaRPr lang="en-US" altLang="ja-JP" b="1" dirty="0" smtClean="0"/>
          </a:p>
          <a:p>
            <a:endParaRPr lang="en-US" altLang="ja-JP" b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C1228D2D-79A1-4D85-90E4-1EAA1C3FB205}"/>
              </a:ext>
            </a:extLst>
          </p:cNvPr>
          <p:cNvSpPr txBox="1"/>
          <p:nvPr/>
        </p:nvSpPr>
        <p:spPr>
          <a:xfrm>
            <a:off x="1604621" y="5437443"/>
            <a:ext cx="670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+mj-ea"/>
                <a:ea typeface="+mj-ea"/>
              </a:rPr>
              <a:t>Thank you for your attention!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15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611" y="827313"/>
            <a:ext cx="8712778" cy="5873031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Blind source extraction (BSE)</a:t>
            </a:r>
          </a:p>
          <a:p>
            <a:pPr lvl="1"/>
            <a:r>
              <a:rPr lang="en-US" altLang="ja-JP" dirty="0" smtClean="0"/>
              <a:t>Extract a speech signal from observed noisy mixtures </a:t>
            </a:r>
          </a:p>
          <a:p>
            <a:pPr lvl="1"/>
            <a:r>
              <a:rPr lang="en-US" altLang="ja-JP" dirty="0" smtClean="0"/>
              <a:t>Without prior information such as</a:t>
            </a:r>
          </a:p>
          <a:p>
            <a:pPr lvl="2"/>
            <a:r>
              <a:rPr kumimoji="1" lang="en-US" altLang="ja-JP" dirty="0" smtClean="0"/>
              <a:t>Spatial locations of source signals and microphones</a:t>
            </a:r>
          </a:p>
          <a:p>
            <a:pPr lvl="1"/>
            <a:r>
              <a:rPr kumimoji="1" lang="en-US" altLang="ja-JP" dirty="0" smtClean="0"/>
              <a:t>Application</a:t>
            </a:r>
          </a:p>
          <a:p>
            <a:pPr lvl="2"/>
            <a:r>
              <a:rPr lang="en-US" altLang="ja-JP" dirty="0"/>
              <a:t>A</a:t>
            </a:r>
            <a:r>
              <a:rPr lang="en-US" altLang="ja-JP" dirty="0" smtClean="0"/>
              <a:t>utomatic </a:t>
            </a:r>
            <a:r>
              <a:rPr lang="en-US" altLang="ja-JP" dirty="0"/>
              <a:t>speech </a:t>
            </a:r>
            <a:r>
              <a:rPr lang="en-US" altLang="ja-JP" dirty="0" smtClean="0"/>
              <a:t>recognition, hearing </a:t>
            </a:r>
            <a:r>
              <a:rPr lang="en-US" altLang="ja-JP" dirty="0"/>
              <a:t>aid systems</a:t>
            </a:r>
            <a:endParaRPr kumimoji="1" lang="en-US" altLang="ja-JP" dirty="0" smtClean="0"/>
          </a:p>
          <a:p>
            <a:r>
              <a:rPr lang="en-US" altLang="ja-JP" b="1" dirty="0" smtClean="0"/>
              <a:t>Conventional multichannel BSE methods</a:t>
            </a:r>
            <a:endParaRPr kumimoji="1" lang="en-US" altLang="ja-JP" b="1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26" y="3619241"/>
            <a:ext cx="2357829" cy="16557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05" y="3882586"/>
            <a:ext cx="1499995" cy="1332150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4513589" y="3553143"/>
            <a:ext cx="0" cy="3282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21961" y="5223016"/>
            <a:ext cx="451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Interferences are point sources</a:t>
            </a:r>
          </a:p>
          <a:p>
            <a:pPr algn="ctr"/>
            <a:endParaRPr kumimoji="1" lang="en-US" altLang="ja-JP" b="1" dirty="0" smtClean="0"/>
          </a:p>
          <a:p>
            <a:pPr lvl="1"/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Independent </a:t>
            </a:r>
            <a:r>
              <a:rPr lang="en-US" altLang="ja-JP" dirty="0"/>
              <a:t>l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ow-rank </a:t>
            </a:r>
            <a:r>
              <a:rPr lang="en-US" altLang="ja-JP" dirty="0"/>
              <a:t>m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atrix </a:t>
            </a:r>
            <a:r>
              <a:rPr lang="en-US" altLang="ja-JP" dirty="0"/>
              <a:t>a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nalysis (ILRMA) </a:t>
            </a:r>
            <a:r>
              <a:rPr kumimoji="1" lang="en-US" altLang="ja-JP" dirty="0" smtClean="0"/>
              <a:t>[Kitamura+, 16]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48045" y="5233027"/>
            <a:ext cx="42959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Diffuse noise condition </a:t>
            </a:r>
          </a:p>
          <a:p>
            <a:pPr algn="ctr"/>
            <a:endParaRPr kumimoji="1" lang="en-US" altLang="ja-JP" b="1" dirty="0" smtClean="0"/>
          </a:p>
          <a:p>
            <a:r>
              <a:rPr lang="en-US" altLang="ja-JP" sz="1600" dirty="0" smtClean="0"/>
              <a:t>Rank-constrained SCM estimation (RCSCME)</a:t>
            </a:r>
            <a:r>
              <a:rPr lang="en-US" altLang="ja-JP" sz="1600" b="1" dirty="0" smtClean="0"/>
              <a:t> </a:t>
            </a:r>
            <a:r>
              <a:rPr kumimoji="1" lang="en-US" altLang="ja-JP" sz="1600" dirty="0" smtClean="0"/>
              <a:t>[Kubo+, 19]</a:t>
            </a:r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2030334" y="5538904"/>
            <a:ext cx="846258" cy="26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05425" y="4277779"/>
            <a:ext cx="143077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Focus on this case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839082" y="5556192"/>
            <a:ext cx="846258" cy="26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983" y="6379145"/>
            <a:ext cx="3519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SCM: spatial covariance matrix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5693432" y="6379145"/>
            <a:ext cx="2983536" cy="3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103600" y="3619241"/>
            <a:ext cx="2527398" cy="1905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15611" y="82731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998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6"/>
    </mc:Choice>
    <mc:Fallback xmlns="">
      <p:transition spd="slow" advTm="7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72003" y="-84276"/>
                <a:ext cx="9026713" cy="5873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 smtClean="0"/>
              </a:p>
              <a:p>
                <a:pPr lvl="1"/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  <a:p>
                <a:pPr lvl="1"/>
                <a:r>
                  <a:rPr lang="en-US" altLang="ja-JP" dirty="0" smtClean="0"/>
                  <a:t>By preprocessing such as ILRMA under diffuse noise condition, we obtain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signals including only noise </a:t>
                </a:r>
                <a:r>
                  <a:rPr lang="en-US" altLang="ja-JP" sz="1800" dirty="0" smtClean="0"/>
                  <a:t>[Takahashi</a:t>
                </a:r>
                <a:r>
                  <a:rPr lang="en-US" altLang="ja-JP" sz="1800" dirty="0"/>
                  <a:t>+,</a:t>
                </a:r>
                <a:r>
                  <a:rPr lang="ja-JP" altLang="en-US" sz="1800" dirty="0"/>
                  <a:t> </a:t>
                </a:r>
                <a:r>
                  <a:rPr lang="en-US" altLang="ja-JP" sz="1800" dirty="0"/>
                  <a:t>09</a:t>
                </a:r>
                <a:r>
                  <a:rPr lang="en-US" altLang="ja-JP" sz="1800" dirty="0" smtClean="0"/>
                  <a:t>]</a:t>
                </a:r>
                <a:endParaRPr lang="en-US" altLang="ja-JP" dirty="0" smtClean="0"/>
              </a:p>
              <a:p>
                <a:pPr lvl="2"/>
                <a:r>
                  <a:rPr lang="en-US" altLang="ja-JP" dirty="0" smtClean="0"/>
                  <a:t>One signal including speech and noise</a:t>
                </a:r>
              </a:p>
              <a:p>
                <a:pPr lvl="1"/>
                <a:r>
                  <a:rPr lang="en-US" altLang="ja-JP" dirty="0" smtClean="0"/>
                  <a:t>From these signals, we can get useful spatial information:</a:t>
                </a:r>
              </a:p>
              <a:p>
                <a:pPr lvl="2"/>
                <a:r>
                  <a:rPr lang="en-US" altLang="ja-JP" dirty="0" smtClean="0"/>
                  <a:t>Steering vector of speech signal</a:t>
                </a:r>
              </a:p>
              <a:p>
                <a:pPr lvl="2"/>
                <a:r>
                  <a:rPr lang="en-US" altLang="ja-JP" dirty="0" smtClean="0"/>
                  <a:t>Rank-(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mtClean="0"/>
                  <a:t>) SCM </a:t>
                </a:r>
                <a:r>
                  <a:rPr lang="en-US" altLang="ja-JP" dirty="0" smtClean="0"/>
                  <a:t>of noise</a:t>
                </a:r>
                <a:r>
                  <a:rPr kumimoji="1" lang="ja-JP" altLang="en-US" dirty="0" smtClean="0"/>
                  <a:t>　　　　　　　　　　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Estimate some parameters about</a:t>
                </a:r>
              </a:p>
              <a:p>
                <a:pPr lvl="2"/>
                <a:r>
                  <a:rPr lang="en-US" altLang="ja-JP" dirty="0"/>
                  <a:t>S</a:t>
                </a:r>
                <a:r>
                  <a:rPr lang="en-US" altLang="ja-JP" dirty="0" smtClean="0"/>
                  <a:t>ource models</a:t>
                </a:r>
                <a:endParaRPr lang="en-US" altLang="ja-JP" dirty="0"/>
              </a:p>
              <a:p>
                <a:pPr lvl="2"/>
                <a:r>
                  <a:rPr lang="en-US" altLang="ja-JP" dirty="0" smtClean="0"/>
                  <a:t>SCM</a:t>
                </a:r>
              </a:p>
              <a:p>
                <a:pPr lvl="1"/>
                <a:r>
                  <a:rPr lang="en-US" altLang="ja-JP" dirty="0" smtClean="0"/>
                  <a:t>Extract a speech via multichannel Wiener filter (MWF)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003" y="-84276"/>
                <a:ext cx="9026713" cy="5873031"/>
              </a:xfrm>
              <a:blipFill rotWithShape="0">
                <a:blip r:embed="rId3"/>
                <a:stretch>
                  <a:fillRect r="-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933451" y="3737452"/>
            <a:ext cx="4851124" cy="1061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15611" y="82731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Outline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" y="5208158"/>
            <a:ext cx="8928390" cy="1455539"/>
          </a:xfrm>
          <a:prstGeom prst="rect">
            <a:avLst/>
          </a:prstGeom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215610" y="0"/>
            <a:ext cx="9021795" cy="696191"/>
          </a:xfrm>
        </p:spPr>
        <p:txBody>
          <a:bodyPr/>
          <a:lstStyle/>
          <a:p>
            <a:r>
              <a:rPr kumimoji="1" lang="en-US" altLang="ja-JP" dirty="0" smtClean="0"/>
              <a:t>RCSCME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991791" y="5508423"/>
            <a:ext cx="4003369" cy="114540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84575" y="3925595"/>
            <a:ext cx="143077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Focus on this part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marL="271462" lvl="1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426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611" y="78284"/>
            <a:ext cx="8712778" cy="5873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215611" y="82731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The generative model of observed signal</a:t>
            </a:r>
            <a:endParaRPr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3335" y="6159672"/>
            <a:ext cx="828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 smtClean="0"/>
              <a:t>The full-rank SCM of diffuse noise</a:t>
            </a:r>
            <a:r>
              <a:rPr kumimoji="1" lang="ja-JP" altLang="en-US" b="1" dirty="0" smtClean="0"/>
              <a:t>       </a:t>
            </a:r>
            <a:r>
              <a:rPr kumimoji="1" lang="en-US" altLang="ja-JP" b="1" dirty="0" smtClean="0"/>
              <a:t>is modeled by the </a:t>
            </a:r>
            <a:r>
              <a:rPr kumimoji="1" lang="en-US" altLang="ja-JP" b="1" u="sng" dirty="0" smtClean="0"/>
              <a:t>fixed</a:t>
            </a:r>
            <a:r>
              <a:rPr kumimoji="1" lang="en-US" altLang="ja-JP" b="1" dirty="0" smtClean="0"/>
              <a:t> vector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 smtClean="0"/>
              <a:t>The parameters     ,     , and    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are estimated based on EM algorithm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16" y="6219693"/>
            <a:ext cx="249070" cy="2567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22" y="6440036"/>
            <a:ext cx="272096" cy="3543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77" y="6502190"/>
            <a:ext cx="212598" cy="2306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36" y="6448015"/>
            <a:ext cx="283460" cy="335676"/>
          </a:xfrm>
          <a:prstGeom prst="rect">
            <a:avLst/>
          </a:prstGeom>
        </p:spPr>
      </p:pic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215610" y="0"/>
            <a:ext cx="9776750" cy="696191"/>
          </a:xfrm>
        </p:spPr>
        <p:txBody>
          <a:bodyPr/>
          <a:lstStyle/>
          <a:p>
            <a:r>
              <a:rPr lang="en-US" altLang="ja-JP" dirty="0" smtClean="0"/>
              <a:t>Conventional RCSCME </a:t>
            </a:r>
            <a:r>
              <a:rPr lang="en-US" altLang="ja-JP" sz="2800" dirty="0" smtClean="0"/>
              <a:t>[Kubo+, 19]</a:t>
            </a:r>
            <a:r>
              <a:rPr lang="en-US" altLang="ja-JP" sz="3600" dirty="0" smtClean="0"/>
              <a:t> </a:t>
            </a:r>
            <a:r>
              <a:rPr lang="en-US" altLang="ja-JP" dirty="0" smtClean="0"/>
              <a:t>(1/2)</a:t>
            </a:r>
            <a:endParaRPr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460500" y="3850640"/>
            <a:ext cx="122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加茂さんの</a:t>
            </a:r>
            <a:r>
              <a:rPr kumimoji="1" lang="en-US" altLang="ja-JP" dirty="0" smtClean="0"/>
              <a:t>slack</a:t>
            </a:r>
            <a:r>
              <a:rPr kumimoji="1" lang="ja-JP" altLang="en-US" dirty="0" smtClean="0"/>
              <a:t>にビデオあり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80541" y="1274842"/>
                <a:ext cx="299146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dirty="0" smtClean="0"/>
                  <a:t>: frequency bin</a:t>
                </a:r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: </a:t>
                </a:r>
                <a:r>
                  <a:rPr kumimoji="1" lang="en-US" altLang="ja-JP" dirty="0" smtClean="0"/>
                  <a:t>time frame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41" y="1274842"/>
                <a:ext cx="299146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406" t="-2778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866890" y="1274841"/>
            <a:ext cx="501803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Fixed parameters given by ILRMA in advance</a:t>
            </a: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Parameters to be estimated by RCSCME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" y="1939875"/>
            <a:ext cx="7463038" cy="419568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0" y="6135559"/>
            <a:ext cx="422210" cy="3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215611" y="82731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Update rules based on EM algorithm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610" y="0"/>
            <a:ext cx="9021795" cy="696191"/>
          </a:xfrm>
        </p:spPr>
        <p:txBody>
          <a:bodyPr/>
          <a:lstStyle/>
          <a:p>
            <a:r>
              <a:rPr lang="en-US" altLang="ja-JP" dirty="0" smtClean="0"/>
              <a:t>Conventional RCSCME (2/2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215" y="872836"/>
            <a:ext cx="8712778" cy="5434446"/>
          </a:xfrm>
        </p:spPr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7174" y="1354456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E step</a:t>
            </a:r>
            <a:endParaRPr kumimoji="1" lang="ja-JP" altLang="en-US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73808" y="1354456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M step</a:t>
            </a:r>
            <a:endParaRPr kumimoji="1" lang="ja-JP" altLang="en-US" b="1" u="sng" dirty="0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4842326" y="1666914"/>
            <a:ext cx="14058" cy="3407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7" y="1723788"/>
            <a:ext cx="4404367" cy="256111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8" y="1666914"/>
            <a:ext cx="3688121" cy="255915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996393" y="46254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 smtClean="0"/>
              <a:t>:the </a:t>
            </a:r>
            <a:r>
              <a:rPr kumimoji="1" lang="en-US" altLang="ja-JP" dirty="0"/>
              <a:t>eigenvector </a:t>
            </a:r>
            <a:r>
              <a:rPr kumimoji="1" lang="en-US" altLang="ja-JP" dirty="0" smtClean="0"/>
              <a:t>of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the zero </a:t>
            </a:r>
            <a:r>
              <a:rPr kumimoji="1" lang="en-US" altLang="ja-JP" dirty="0"/>
              <a:t>eigenvalue </a:t>
            </a:r>
            <a:r>
              <a:rPr kumimoji="1" lang="en-US" altLang="ja-JP" dirty="0" smtClean="0"/>
              <a:t>in </a:t>
            </a:r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07" y="4711882"/>
            <a:ext cx="277540" cy="2107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3" y="4922607"/>
            <a:ext cx="417748" cy="30781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778851" y="4681471"/>
            <a:ext cx="3100997" cy="559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8563897" y="2946493"/>
            <a:ext cx="0" cy="17349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37604" y="5406132"/>
            <a:ext cx="863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The M-step is considered as a </a:t>
            </a:r>
            <a:r>
              <a:rPr kumimoji="1" lang="en-US" altLang="ja-JP" sz="2000" b="1" dirty="0" smtClean="0"/>
              <a:t>scalar </a:t>
            </a:r>
            <a:r>
              <a:rPr kumimoji="1" lang="en-US" altLang="ja-JP" sz="2000" dirty="0" smtClean="0"/>
              <a:t>optimization problem for each parameter      ,     , and</a:t>
            </a:r>
            <a:endParaRPr kumimoji="1" lang="ja-JP" altLang="en-US" sz="20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28" y="5708650"/>
            <a:ext cx="323736" cy="42155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90" y="5816600"/>
            <a:ext cx="214380" cy="2326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80" y="5720736"/>
            <a:ext cx="346970" cy="410884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49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215611" y="827313"/>
            <a:ext cx="8318789" cy="138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Point of our observation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Proposed: </a:t>
            </a:r>
            <a:r>
              <a:rPr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611" y="1280392"/>
            <a:ext cx="8712778" cy="1901022"/>
          </a:xfrm>
        </p:spPr>
        <p:txBody>
          <a:bodyPr>
            <a:normAutofit/>
          </a:bodyPr>
          <a:lstStyle/>
          <a:p>
            <a:pPr lvl="1"/>
            <a:r>
              <a:rPr lang="en-US" altLang="ja-JP" dirty="0" smtClean="0"/>
              <a:t>In conventional RCSCME, deficient basis    is </a:t>
            </a:r>
            <a:r>
              <a:rPr lang="en-US" altLang="ja-JP" u="sng" dirty="0" smtClean="0"/>
              <a:t>fixed</a:t>
            </a:r>
            <a:r>
              <a:rPr lang="en-US" altLang="ja-JP" dirty="0" smtClean="0"/>
              <a:t> and only its scale    is estimated</a:t>
            </a:r>
          </a:p>
          <a:p>
            <a:pPr lvl="1"/>
            <a:r>
              <a:rPr lang="en-US" altLang="ja-JP" dirty="0" smtClean="0"/>
              <a:t>However, the candidate of     is not unique</a:t>
            </a:r>
          </a:p>
          <a:p>
            <a:pPr lvl="2"/>
            <a:r>
              <a:rPr lang="en-US" altLang="ja-JP" dirty="0" smtClean="0"/>
              <a:t>Any complex vector that is not included in the space spanned by column vectors of </a:t>
            </a:r>
          </a:p>
          <a:p>
            <a:pPr lvl="2"/>
            <a:r>
              <a:rPr lang="en-US" altLang="ja-JP" dirty="0" smtClean="0"/>
              <a:t>e.g. the eigenvector of the zero eigenvalue of </a:t>
            </a:r>
          </a:p>
          <a:p>
            <a:pPr lvl="2"/>
            <a:endParaRPr lang="en-US" altLang="ja-JP" b="1" dirty="0"/>
          </a:p>
          <a:p>
            <a:pPr lvl="1"/>
            <a:endParaRPr lang="en-US" altLang="ja-JP" b="1" dirty="0" smtClean="0"/>
          </a:p>
          <a:p>
            <a:pPr lvl="1"/>
            <a:endParaRPr lang="en-US" altLang="ja-JP" b="1" dirty="0" smtClean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5611" y="2948900"/>
            <a:ext cx="8712778" cy="525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2" lvl="1" indent="0">
              <a:buFont typeface="Wingdings" panose="05000000000000000000" pitchFamily="2" charset="2"/>
              <a:buNone/>
            </a:pPr>
            <a:r>
              <a:rPr lang="ja-JP" altLang="en-US" b="1" dirty="0" smtClean="0"/>
              <a:t>　　　　　　　　　　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We propose the new model in which not only the scale but also </a:t>
            </a:r>
            <a:r>
              <a:rPr lang="en-US" altLang="ja-JP" b="1" dirty="0" smtClean="0"/>
              <a:t>the deficient basis itself</a:t>
            </a:r>
            <a:r>
              <a:rPr lang="en-US" altLang="ja-JP" dirty="0" smtClean="0"/>
              <a:t> is estimated</a:t>
            </a:r>
          </a:p>
          <a:p>
            <a:pPr lvl="2"/>
            <a:r>
              <a:rPr lang="en-US" altLang="ja-JP" dirty="0" smtClean="0"/>
              <a:t>The full-rank SCM of diffuse noise </a:t>
            </a:r>
            <a:r>
              <a:rPr lang="ja-JP" altLang="en-US" dirty="0" smtClean="0"/>
              <a:t>　 </a:t>
            </a:r>
            <a:r>
              <a:rPr lang="ja-JP" altLang="en-US" dirty="0"/>
              <a:t> </a:t>
            </a:r>
            <a:r>
              <a:rPr lang="en-US" altLang="ja-JP" dirty="0" smtClean="0"/>
              <a:t>is modeled as</a:t>
            </a:r>
            <a:endParaRPr lang="en-US" altLang="ja-JP" dirty="0"/>
          </a:p>
          <a:p>
            <a:pPr lvl="2"/>
            <a:endParaRPr lang="en-US" altLang="ja-JP" dirty="0" smtClean="0"/>
          </a:p>
          <a:p>
            <a:pPr marL="576263" lvl="2" indent="0">
              <a:buNone/>
            </a:pPr>
            <a:endParaRPr lang="en-US" altLang="ja-JP" dirty="0"/>
          </a:p>
          <a:p>
            <a:pPr marL="576263" lvl="2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2"/>
            <a:endParaRPr lang="en-US" altLang="ja-JP" b="1" dirty="0"/>
          </a:p>
          <a:p>
            <a:pPr lvl="2"/>
            <a:endParaRPr lang="en-US" altLang="ja-JP" b="1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15" y="4325443"/>
            <a:ext cx="2844445" cy="6038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08" y="4953226"/>
            <a:ext cx="2270627" cy="39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5799826" y="4606322"/>
            <a:ext cx="26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Conventional model</a:t>
            </a:r>
            <a:endParaRPr kumimoji="1" lang="ja-JP" altLang="en-US" b="1" u="sng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19" y="-957911"/>
            <a:ext cx="363825" cy="2762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5" y="1350326"/>
            <a:ext cx="285641" cy="2944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20" y="1682751"/>
            <a:ext cx="261659" cy="28392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19" y="2065957"/>
            <a:ext cx="285641" cy="29447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71" y="2648678"/>
            <a:ext cx="482033" cy="35518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74" y="4039001"/>
            <a:ext cx="413205" cy="3410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-1869440" y="3313430"/>
            <a:ext cx="164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ポスター</a:t>
            </a:r>
            <a:endParaRPr kumimoji="1" lang="en-US" altLang="ja-JP" dirty="0" smtClean="0"/>
          </a:p>
          <a:p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ポイント以上</a:t>
            </a:r>
            <a:endParaRPr kumimoji="1" lang="ja-JP" altLang="en-US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05925" y="4881020"/>
            <a:ext cx="3236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Parameterize </a:t>
            </a:r>
            <a:r>
              <a:rPr kumimoji="1" lang="en-US" altLang="ja-JP" sz="1600" u="sng" dirty="0"/>
              <a:t>the deficient basis</a:t>
            </a:r>
          </a:p>
          <a:p>
            <a:r>
              <a:rPr kumimoji="1" lang="en-US" altLang="ja-JP" sz="1600" dirty="0"/>
              <a:t>and </a:t>
            </a:r>
            <a:r>
              <a:rPr kumimoji="1" lang="en-US" altLang="ja-JP" sz="1600" u="sng" dirty="0"/>
              <a:t>its scale</a:t>
            </a:r>
            <a:r>
              <a:rPr kumimoji="1" lang="en-US" altLang="ja-JP" sz="1600" dirty="0"/>
              <a:t> simultaneously</a:t>
            </a:r>
            <a:endParaRPr kumimoji="1" lang="ja-JP" altLang="en-US" sz="1600" dirty="0"/>
          </a:p>
          <a:p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55191" y="4881020"/>
            <a:ext cx="3095369" cy="5534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8" y="2983439"/>
            <a:ext cx="482033" cy="35518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72275" y="5543127"/>
            <a:ext cx="706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u="sng" dirty="0"/>
              <a:t>World’s first spatial model extension of RCSCME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This extension is a </a:t>
            </a:r>
            <a:r>
              <a:rPr lang="en-US" altLang="ja-JP" b="1" dirty="0"/>
              <a:t>difficult</a:t>
            </a:r>
            <a:r>
              <a:rPr lang="en-US" altLang="ja-JP" dirty="0"/>
              <a:t> </a:t>
            </a:r>
            <a:r>
              <a:rPr lang="en-US" altLang="ja-JP" b="1" dirty="0"/>
              <a:t>vector</a:t>
            </a:r>
            <a:r>
              <a:rPr lang="en-US" altLang="ja-JP" dirty="0"/>
              <a:t> optimization problem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/>
              <a:t>We can successfully give the effective solution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104900" y="5543127"/>
            <a:ext cx="6369050" cy="1187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9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15611" y="834658"/>
            <a:ext cx="9322089" cy="117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Derivation of the update rule of    based on EM algorithm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611" y="0"/>
            <a:ext cx="8859378" cy="696191"/>
          </a:xfrm>
        </p:spPr>
        <p:txBody>
          <a:bodyPr/>
          <a:lstStyle/>
          <a:p>
            <a:r>
              <a:rPr lang="en-US" altLang="ja-JP" dirty="0" smtClean="0"/>
              <a:t>Proposed: </a:t>
            </a:r>
            <a:r>
              <a:rPr lang="en-US" altLang="ja-JP" dirty="0"/>
              <a:t>Derivation(1/2)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" b="5235"/>
          <a:stretch/>
        </p:blipFill>
        <p:spPr>
          <a:xfrm>
            <a:off x="980306" y="1906310"/>
            <a:ext cx="8094683" cy="73537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86" y="2643147"/>
            <a:ext cx="1985192" cy="37015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6" y="3396014"/>
            <a:ext cx="5733691" cy="7401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49" y="4290297"/>
            <a:ext cx="815137" cy="5946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83" y="4405057"/>
            <a:ext cx="1913959" cy="74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6" y="4955265"/>
            <a:ext cx="2988702" cy="61714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75" y="964023"/>
            <a:ext cx="304057" cy="27064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5157019" y="3860455"/>
            <a:ext cx="7377" cy="5031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164664" y="2688912"/>
            <a:ext cx="3383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Wirtinger</a:t>
            </a:r>
            <a:r>
              <a:rPr kumimoji="1" lang="en-US" altLang="ja-JP" dirty="0" smtClean="0"/>
              <a:t> derivative </a:t>
            </a:r>
          </a:p>
          <a:p>
            <a:r>
              <a:rPr kumimoji="1" lang="en-US" altLang="ja-JP" dirty="0" smtClean="0"/>
              <a:t>with respect to  </a:t>
            </a:r>
            <a:endParaRPr kumimoji="1" lang="en-US" altLang="ja-JP" dirty="0"/>
          </a:p>
          <a:p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161691" y="2518950"/>
            <a:ext cx="0" cy="8576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161691" y="4184757"/>
            <a:ext cx="0" cy="8576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161691" y="4380710"/>
            <a:ext cx="297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 the equation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5733" y="1261609"/>
            <a:ext cx="289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Posterior statistics obtained in the E-step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6067165" y="1866251"/>
            <a:ext cx="646832" cy="220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790386" y="1868249"/>
            <a:ext cx="893524" cy="147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067830" y="5663915"/>
            <a:ext cx="48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includes</a:t>
            </a:r>
            <a:endParaRPr kumimoji="1" lang="en-US" altLang="ja-JP" dirty="0"/>
          </a:p>
          <a:p>
            <a:endParaRPr kumimoji="1" lang="en-US" altLang="ja-JP" sz="2400" b="1" dirty="0" smtClean="0"/>
          </a:p>
          <a:p>
            <a:r>
              <a:rPr kumimoji="1" lang="en-US" altLang="ja-JP" b="1" u="sng" dirty="0" smtClean="0"/>
              <a:t>This is not a simple eigenvalue problem</a:t>
            </a:r>
            <a:endParaRPr kumimoji="1" lang="ja-JP" altLang="en-US" b="1" u="sng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56" y="5772149"/>
            <a:ext cx="214840" cy="19123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1259065" y="5987614"/>
            <a:ext cx="87135" cy="293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64" y="5646963"/>
            <a:ext cx="399686" cy="3299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067830" y="5593709"/>
            <a:ext cx="4664376" cy="11028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69" y="5624693"/>
            <a:ext cx="1916964" cy="476137"/>
          </a:xfrm>
          <a:prstGeom prst="rect">
            <a:avLst/>
          </a:prstGeom>
        </p:spPr>
      </p:pic>
      <p:sp>
        <p:nvSpPr>
          <p:cNvPr id="32" name="右矢印 31"/>
          <p:cNvSpPr/>
          <p:nvPr/>
        </p:nvSpPr>
        <p:spPr>
          <a:xfrm>
            <a:off x="5610378" y="6447373"/>
            <a:ext cx="384070" cy="8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60358" y="6306952"/>
            <a:ext cx="214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Next page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637" y="1622309"/>
            <a:ext cx="28706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Q function</a:t>
            </a:r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b="1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53" y="3085642"/>
            <a:ext cx="217242" cy="193369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5746967" y="1297699"/>
            <a:ext cx="2555555" cy="5705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047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/>
          <p:cNvSpPr txBox="1"/>
          <p:nvPr/>
        </p:nvSpPr>
        <p:spPr>
          <a:xfrm>
            <a:off x="1313273" y="5269876"/>
            <a:ext cx="7506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Use           because of invariance with respect to     (</a:t>
            </a:r>
            <a:r>
              <a:rPr lang="ja-JP" altLang="en-US" sz="1600" dirty="0" smtClean="0"/>
              <a:t>∵ </a:t>
            </a:r>
            <a:r>
              <a:rPr lang="en-US" altLang="ja-JP" sz="1600" dirty="0" smtClean="0"/>
              <a:t>Modeled by          )  </a:t>
            </a:r>
            <a:endParaRPr kumimoji="1" lang="ja-JP" altLang="en-US" sz="1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610" y="0"/>
            <a:ext cx="9154531" cy="696191"/>
          </a:xfrm>
        </p:spPr>
        <p:txBody>
          <a:bodyPr/>
          <a:lstStyle/>
          <a:p>
            <a:r>
              <a:rPr lang="en-US" altLang="ja-JP" dirty="0" smtClean="0"/>
              <a:t>Proposed: </a:t>
            </a:r>
            <a:r>
              <a:rPr lang="en-US" altLang="ja-JP" dirty="0"/>
              <a:t>Derivation(2/2)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7" y="988142"/>
            <a:ext cx="2066670" cy="42675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5" y="4400517"/>
            <a:ext cx="2170154" cy="86658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0" y="2930138"/>
            <a:ext cx="2072295" cy="41733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5" y="5777077"/>
            <a:ext cx="2258032" cy="886716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2645606" y="2982456"/>
            <a:ext cx="529885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　　　　　</a:t>
            </a:r>
            <a:r>
              <a:rPr kumimoji="1" lang="ja-JP" altLang="en-US" sz="1400" b="1" dirty="0" smtClean="0"/>
              <a:t>　　　</a:t>
            </a:r>
            <a:r>
              <a:rPr kumimoji="1" lang="en-US" altLang="ja-JP" dirty="0" smtClean="0"/>
              <a:t>All that is left is to obtain the scale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537606" y="5814598"/>
            <a:ext cx="2546534" cy="89813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6" y="3404369"/>
            <a:ext cx="6538636" cy="921010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3712700" y="3059348"/>
            <a:ext cx="382159" cy="1651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247955" y="1472415"/>
            <a:ext cx="0" cy="149903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247955" y="3382122"/>
            <a:ext cx="0" cy="1168968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1247955" y="5262616"/>
            <a:ext cx="0" cy="54749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3164245" y="6094734"/>
            <a:ext cx="7395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460089" y="3506711"/>
            <a:ext cx="1759975" cy="30491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6701710" y="1682421"/>
            <a:ext cx="730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As for the eigenvector     corresponding to the zero eigenvalue of      , </a:t>
            </a:r>
            <a:endParaRPr kumimoji="1" lang="ja-JP" altLang="en-US" sz="16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934" y="2565811"/>
            <a:ext cx="409338" cy="30161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120" y="2495548"/>
            <a:ext cx="277540" cy="210725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1335236" y="3406565"/>
            <a:ext cx="6538636" cy="33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H="1">
            <a:off x="1410930" y="3743321"/>
            <a:ext cx="6405715" cy="14888"/>
          </a:xfrm>
          <a:prstGeom prst="line">
            <a:avLst/>
          </a:prstGeom>
          <a:ln w="28575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209367" y="3434301"/>
            <a:ext cx="730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Multiply</a:t>
            </a:r>
            <a:endParaRPr kumimoji="1" lang="ja-JP" altLang="en-US" sz="16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1" y="3457773"/>
            <a:ext cx="259901" cy="281235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flipV="1">
            <a:off x="6349558" y="3731166"/>
            <a:ext cx="0" cy="501621"/>
          </a:xfrm>
          <a:prstGeom prst="line">
            <a:avLst/>
          </a:prstGeom>
          <a:ln w="28575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6370172" y="3626735"/>
            <a:ext cx="1766022" cy="92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矢印コネクタ 53"/>
          <p:cNvCxnSpPr/>
          <p:nvPr/>
        </p:nvCxnSpPr>
        <p:spPr>
          <a:xfrm flipV="1">
            <a:off x="5245510" y="4104968"/>
            <a:ext cx="0" cy="4439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212936" y="4500934"/>
            <a:ext cx="32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An arbitrary constant</a:t>
            </a:r>
            <a:endParaRPr kumimoji="1" lang="ja-JP" altLang="en-US" dirty="0"/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39" y="5313847"/>
            <a:ext cx="183140" cy="23254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00" y="5345070"/>
            <a:ext cx="572353" cy="183585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36" y="5288016"/>
            <a:ext cx="475829" cy="296511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3903779" y="5697444"/>
            <a:ext cx="4709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 smtClean="0"/>
              <a:t>Interpretation</a:t>
            </a:r>
          </a:p>
          <a:p>
            <a:r>
              <a:rPr kumimoji="1" lang="en-US" altLang="ja-JP" sz="1600" dirty="0" smtClean="0"/>
              <a:t>The vector direction adaptation</a:t>
            </a:r>
          </a:p>
          <a:p>
            <a:r>
              <a:rPr kumimoji="1" lang="en-US" altLang="ja-JP" sz="1600" dirty="0"/>
              <a:t>b</a:t>
            </a:r>
            <a:r>
              <a:rPr kumimoji="1" lang="en-US" altLang="ja-JP" sz="1600" dirty="0" smtClean="0"/>
              <a:t>y rotating      via      composed of posterior</a:t>
            </a:r>
          </a:p>
          <a:p>
            <a:endParaRPr kumimoji="1" lang="ja-JP" altLang="en-US" u="sng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45" y="6292910"/>
            <a:ext cx="277540" cy="210725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3" t="3031" r="16850"/>
          <a:stretch/>
        </p:blipFill>
        <p:spPr>
          <a:xfrm>
            <a:off x="5677779" y="6207105"/>
            <a:ext cx="235974" cy="294317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903779" y="5751037"/>
            <a:ext cx="4232415" cy="7592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56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62" y="4510153"/>
            <a:ext cx="1093445" cy="3424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92" y="2992465"/>
            <a:ext cx="1051343" cy="31130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57549" y="696190"/>
            <a:ext cx="5117523" cy="2176901"/>
          </a:xfrm>
          <a:prstGeom prst="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1" t="54979" r="21142" b="9970"/>
          <a:stretch/>
        </p:blipFill>
        <p:spPr>
          <a:xfrm>
            <a:off x="-2611120" y="4205023"/>
            <a:ext cx="2570480" cy="44703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220063" y="747688"/>
            <a:ext cx="6012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Claim 1.</a:t>
            </a:r>
            <a:r>
              <a:rPr kumimoji="1" lang="en-US" altLang="ja-JP" dirty="0" smtClean="0"/>
              <a:t> Let                 be a vector that satisfies </a:t>
            </a:r>
          </a:p>
          <a:p>
            <a:r>
              <a:rPr kumimoji="1" lang="en-US" altLang="ja-JP" dirty="0" smtClean="0"/>
              <a:t>            </a:t>
            </a:r>
          </a:p>
          <a:p>
            <a:r>
              <a:rPr kumimoji="1" lang="en-US" altLang="ja-JP" dirty="0" smtClean="0"/>
              <a:t>Then, the following holds:</a:t>
            </a:r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Proof. 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88" y="762855"/>
            <a:ext cx="1064773" cy="28855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40" y="1041783"/>
            <a:ext cx="1379481" cy="33907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92" y="1429629"/>
            <a:ext cx="2707205" cy="8391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26939" r="9370" b="41993"/>
          <a:stretch/>
        </p:blipFill>
        <p:spPr>
          <a:xfrm>
            <a:off x="4185192" y="2448339"/>
            <a:ext cx="4144047" cy="397970"/>
          </a:xfrm>
          <a:prstGeom prst="rect">
            <a:avLst/>
          </a:prstGeom>
        </p:spPr>
      </p:pic>
      <p:sp>
        <p:nvSpPr>
          <p:cNvPr id="30" name="左矢印 29"/>
          <p:cNvSpPr/>
          <p:nvPr/>
        </p:nvSpPr>
        <p:spPr>
          <a:xfrm>
            <a:off x="1410930" y="1792246"/>
            <a:ext cx="1846619" cy="405246"/>
          </a:xfrm>
          <a:prstGeom prst="lef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437604" y="5406132"/>
            <a:ext cx="863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The M-step is considered as a </a:t>
            </a:r>
            <a:r>
              <a:rPr kumimoji="1" lang="en-US" altLang="ja-JP" sz="2000" b="1" dirty="0" smtClean="0"/>
              <a:t>vector </a:t>
            </a:r>
            <a:r>
              <a:rPr kumimoji="1" lang="en-US" altLang="ja-JP" sz="2000" dirty="0" smtClean="0"/>
              <a:t>optimization problem for  parameter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Proposed: </a:t>
            </a:r>
            <a:r>
              <a:rPr lang="en-US" altLang="ja-JP" dirty="0"/>
              <a:t>Update </a:t>
            </a:r>
            <a:r>
              <a:rPr lang="en-US" altLang="ja-JP" dirty="0" smtClean="0"/>
              <a:t>rules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49570" y="1252856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E step</a:t>
            </a:r>
            <a:endParaRPr kumimoji="1" lang="ja-JP" altLang="en-US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5028" y="1252856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M step</a:t>
            </a:r>
            <a:endParaRPr kumimoji="1" lang="ja-JP" altLang="en-US" b="1" u="sng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5406979" y="1565314"/>
            <a:ext cx="0" cy="38408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89" y="1565314"/>
            <a:ext cx="3425820" cy="37412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3" y="1731813"/>
            <a:ext cx="4989665" cy="277836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r="76132"/>
          <a:stretch/>
        </p:blipFill>
        <p:spPr>
          <a:xfrm>
            <a:off x="2085660" y="5750354"/>
            <a:ext cx="248638" cy="308684"/>
          </a:xfrm>
          <a:prstGeom prst="rect">
            <a:avLst/>
          </a:prstGeom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-1567469" y="834659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215611" y="-376647"/>
            <a:ext cx="1526829" cy="77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Blind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215611" y="834658"/>
            <a:ext cx="8562629" cy="182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318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890588" indent="-314325" algn="l" defTabSz="8921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游ゴシック Medium" panose="020B0500000000000000" pitchFamily="50" charset="-128"/>
              <a:buChar char="◦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52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Update rules based on EM algorithm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153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e_mgm2017">
  <a:themeElements>
    <a:clrScheme name="mgmColor">
      <a:dk1>
        <a:sysClr val="windowText" lastClr="000000"/>
      </a:dk1>
      <a:lt1>
        <a:sysClr val="window" lastClr="FFFFFF"/>
      </a:lt1>
      <a:dk2>
        <a:srgbClr val="023160"/>
      </a:dk2>
      <a:lt2>
        <a:srgbClr val="FFFFFF"/>
      </a:lt2>
      <a:accent1>
        <a:srgbClr val="002060"/>
      </a:accent1>
      <a:accent2>
        <a:srgbClr val="FF0000"/>
      </a:accent2>
      <a:accent3>
        <a:srgbClr val="FFC000"/>
      </a:accent3>
      <a:accent4>
        <a:srgbClr val="00B050"/>
      </a:accent4>
      <a:accent5>
        <a:srgbClr val="48A1FA"/>
      </a:accent5>
      <a:accent6>
        <a:srgbClr val="7030A0"/>
      </a:accent6>
      <a:hlink>
        <a:srgbClr val="0563C1"/>
      </a:hlink>
      <a:folHlink>
        <a:srgbClr val="954F72"/>
      </a:folHlink>
    </a:clrScheme>
    <a:fontScheme name="yu gothic">
      <a:majorFont>
        <a:latin typeface="游ゴシック Light"/>
        <a:ea typeface="游ゴシック Light"/>
        <a:cs typeface=""/>
      </a:majorFont>
      <a:minorFont>
        <a:latin typeface="游ゴシック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mPresentation2017-ver2.potx" id="{835EDF0C-0CCA-49B1-97BB-88653924AE08}" vid="{4D1465F4-CFC1-475B-86B5-E6B0BC0A6DA4}"/>
    </a:ext>
  </a:extLst>
</a:theme>
</file>

<file path=ppt/theme/theme2.xml><?xml version="1.0" encoding="utf-8"?>
<a:theme xmlns:a="http://schemas.openxmlformats.org/drawingml/2006/main" name="NoLine_mgm2017">
  <a:themeElements>
    <a:clrScheme name="mgmColor">
      <a:dk1>
        <a:sysClr val="windowText" lastClr="000000"/>
      </a:dk1>
      <a:lt1>
        <a:sysClr val="window" lastClr="FFFFFF"/>
      </a:lt1>
      <a:dk2>
        <a:srgbClr val="023160"/>
      </a:dk2>
      <a:lt2>
        <a:srgbClr val="FFFFFF"/>
      </a:lt2>
      <a:accent1>
        <a:srgbClr val="002060"/>
      </a:accent1>
      <a:accent2>
        <a:srgbClr val="FF0000"/>
      </a:accent2>
      <a:accent3>
        <a:srgbClr val="FFC000"/>
      </a:accent3>
      <a:accent4>
        <a:srgbClr val="00B050"/>
      </a:accent4>
      <a:accent5>
        <a:srgbClr val="48A1FA"/>
      </a:accent5>
      <a:accent6>
        <a:srgbClr val="7030A0"/>
      </a:accent6>
      <a:hlink>
        <a:srgbClr val="0563C1"/>
      </a:hlink>
      <a:folHlink>
        <a:srgbClr val="954F72"/>
      </a:folHlink>
    </a:clrScheme>
    <a:fontScheme name="yu gothic">
      <a:majorFont>
        <a:latin typeface="游ゴシック Light"/>
        <a:ea typeface="游ゴシック Light"/>
        <a:cs typeface=""/>
      </a:majorFont>
      <a:minorFont>
        <a:latin typeface="游ゴシック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mPresentation2017-ver2.potx" id="{835EDF0C-0CCA-49B1-97BB-88653924AE08}" vid="{019DDEA2-26FA-4FB2-8F72-0210F630148A}"/>
    </a:ext>
  </a:extLst>
</a:theme>
</file>

<file path=ppt/theme/theme3.xml><?xml version="1.0" encoding="utf-8"?>
<a:theme xmlns:a="http://schemas.openxmlformats.org/drawingml/2006/main" name="NoFooter_mgm2017">
  <a:themeElements>
    <a:clrScheme name="mgmColor">
      <a:dk1>
        <a:sysClr val="windowText" lastClr="000000"/>
      </a:dk1>
      <a:lt1>
        <a:sysClr val="window" lastClr="FFFFFF"/>
      </a:lt1>
      <a:dk2>
        <a:srgbClr val="023160"/>
      </a:dk2>
      <a:lt2>
        <a:srgbClr val="FFFFFF"/>
      </a:lt2>
      <a:accent1>
        <a:srgbClr val="002060"/>
      </a:accent1>
      <a:accent2>
        <a:srgbClr val="FF0000"/>
      </a:accent2>
      <a:accent3>
        <a:srgbClr val="FFC000"/>
      </a:accent3>
      <a:accent4>
        <a:srgbClr val="00B050"/>
      </a:accent4>
      <a:accent5>
        <a:srgbClr val="48A1FA"/>
      </a:accent5>
      <a:accent6>
        <a:srgbClr val="7030A0"/>
      </a:accent6>
      <a:hlink>
        <a:srgbClr val="0563C1"/>
      </a:hlink>
      <a:folHlink>
        <a:srgbClr val="954F72"/>
      </a:folHlink>
    </a:clrScheme>
    <a:fontScheme name="yu gothic">
      <a:majorFont>
        <a:latin typeface="游ゴシック Light"/>
        <a:ea typeface="游ゴシック Light"/>
        <a:cs typeface=""/>
      </a:majorFont>
      <a:minorFont>
        <a:latin typeface="游ゴシック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mPresentation2017-ver2.potx" id="{835EDF0C-0CCA-49B1-97BB-88653924AE08}" vid="{5B82B052-7CB3-4FBB-8C42-D6BDDFC5AE08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mgmPresentation2017-ver2</Template>
  <TotalTime>17947</TotalTime>
  <Words>2293</Words>
  <Application>Microsoft Office PowerPoint</Application>
  <PresentationFormat>画面に合わせる (4:3)</PresentationFormat>
  <Paragraphs>424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游ゴシック</vt:lpstr>
      <vt:lpstr>游ゴシック Light</vt:lpstr>
      <vt:lpstr>游ゴシック Medium</vt:lpstr>
      <vt:lpstr>Arial</vt:lpstr>
      <vt:lpstr>Cambria Math</vt:lpstr>
      <vt:lpstr>Wingdings</vt:lpstr>
      <vt:lpstr>Line_mgm2017</vt:lpstr>
      <vt:lpstr>NoLine_mgm2017</vt:lpstr>
      <vt:lpstr>NoFooter_mgm2017</vt:lpstr>
      <vt:lpstr>Deficient Basis Estimation  of Noise Spatial Covariance Matrix  for Rank-Constrained Spatial Covariance Matrix Estimation Method  in Blind Speech Extraction</vt:lpstr>
      <vt:lpstr>Background</vt:lpstr>
      <vt:lpstr>RCSCME</vt:lpstr>
      <vt:lpstr>Conventional RCSCME [Kubo+, 19] (1/2)</vt:lpstr>
      <vt:lpstr>Conventional RCSCME (2/2)</vt:lpstr>
      <vt:lpstr>Proposed: Motivation</vt:lpstr>
      <vt:lpstr>Proposed: Derivation(1/2)</vt:lpstr>
      <vt:lpstr>Proposed: Derivation(2/2)</vt:lpstr>
      <vt:lpstr>Proposed: Update rules</vt:lpstr>
      <vt:lpstr>Experimental conditions</vt:lpstr>
      <vt:lpstr>Methods for comparison</vt:lpstr>
      <vt:lpstr>Experimental results (1/2)</vt:lpstr>
      <vt:lpstr>Experimental results (2/2)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MEIP-users</dc:creator>
  <cp:lastModifiedBy>Microsoft アカウント</cp:lastModifiedBy>
  <cp:revision>1456</cp:revision>
  <dcterms:created xsi:type="dcterms:W3CDTF">2017-10-17T05:09:52Z</dcterms:created>
  <dcterms:modified xsi:type="dcterms:W3CDTF">2021-04-20T00:20:12Z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