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5"/>
  </p:sldMasterIdLst>
  <p:notesMasterIdLst>
    <p:notesMasterId r:id="rId23"/>
  </p:notesMasterIdLst>
  <p:handoutMasterIdLst>
    <p:handoutMasterId r:id="rId24"/>
  </p:handoutMasterIdLst>
  <p:sldIdLst>
    <p:sldId id="493" r:id="rId6"/>
    <p:sldId id="1546" r:id="rId7"/>
    <p:sldId id="538" r:id="rId8"/>
    <p:sldId id="539" r:id="rId9"/>
    <p:sldId id="1547" r:id="rId10"/>
    <p:sldId id="1435" r:id="rId11"/>
    <p:sldId id="1464" r:id="rId12"/>
    <p:sldId id="1472" r:id="rId13"/>
    <p:sldId id="1490" r:id="rId14"/>
    <p:sldId id="1389" r:id="rId15"/>
    <p:sldId id="1470" r:id="rId16"/>
    <p:sldId id="1430" r:id="rId17"/>
    <p:sldId id="1548" r:id="rId18"/>
    <p:sldId id="1550" r:id="rId19"/>
    <p:sldId id="1549" r:id="rId20"/>
    <p:sldId id="1545" r:id="rId21"/>
    <p:sldId id="537" r:id="rId22"/>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5" userDrawn="1">
          <p15:clr>
            <a:srgbClr val="A4A3A4"/>
          </p15:clr>
        </p15:guide>
        <p15:guide id="2" orient="horz" pos="4002" userDrawn="1">
          <p15:clr>
            <a:srgbClr val="A4A3A4"/>
          </p15:clr>
        </p15:guide>
        <p15:guide id="3" pos="384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rrmann, Cynthia 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F4F97"/>
    <a:srgbClr val="F6CE86"/>
    <a:srgbClr val="AEF8E5"/>
    <a:srgbClr val="0A8464"/>
    <a:srgbClr val="0DB78A"/>
    <a:srgbClr val="D68F10"/>
    <a:srgbClr val="F1B13D"/>
    <a:srgbClr val="10D6A2"/>
    <a:srgbClr val="2DEFBC"/>
    <a:srgbClr val="11D9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98" autoAdjust="0"/>
    <p:restoredTop sz="75248" autoAdjust="0"/>
  </p:normalViewPr>
  <p:slideViewPr>
    <p:cSldViewPr snapToGrid="0">
      <p:cViewPr varScale="1">
        <p:scale>
          <a:sx n="114" d="100"/>
          <a:sy n="114" d="100"/>
        </p:scale>
        <p:origin x="2568" y="184"/>
      </p:cViewPr>
      <p:guideLst>
        <p:guide orient="horz" pos="905"/>
        <p:guide orient="horz" pos="4002"/>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Objects="1">
      <p:cViewPr varScale="1">
        <p:scale>
          <a:sx n="165" d="100"/>
          <a:sy n="165" d="100"/>
        </p:scale>
        <p:origin x="-5256" y="-11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vl1pPr>
          </a:lstStyle>
          <a:p>
            <a:endParaRPr lang="en-US" dirty="0">
              <a:latin typeface="Arial"/>
            </a:endParaRPr>
          </a:p>
        </p:txBody>
      </p:sp>
      <p:sp>
        <p:nvSpPr>
          <p:cNvPr id="3" name="Date Placeholder 2"/>
          <p:cNvSpPr>
            <a:spLocks noGrp="1"/>
          </p:cNvSpPr>
          <p:nvPr>
            <p:ph type="dt" sz="quarter" idx="1"/>
          </p:nvPr>
        </p:nvSpPr>
        <p:spPr>
          <a:xfrm>
            <a:off x="3978132" y="2"/>
            <a:ext cx="3043343" cy="465455"/>
          </a:xfrm>
          <a:prstGeom prst="rect">
            <a:avLst/>
          </a:prstGeom>
        </p:spPr>
        <p:txBody>
          <a:bodyPr vert="horz" lIns="93253" tIns="46627" rIns="93253" bIns="46627" rtlCol="0"/>
          <a:lstStyle>
            <a:lvl1pPr algn="r">
              <a:defRPr sz="1100"/>
            </a:lvl1pPr>
          </a:lstStyle>
          <a:p>
            <a:fld id="{7A1D2F2F-8618-2143-A89B-2D6D3F007EBC}" type="datetimeFigureOut">
              <a:rPr lang="en-US" smtClean="0">
                <a:latin typeface="Arial"/>
              </a:rPr>
              <a:pPr/>
              <a:t>8/7/23</a:t>
            </a:fld>
            <a:endParaRPr lang="en-US" dirty="0">
              <a:latin typeface="Arial"/>
            </a:endParaRPr>
          </a:p>
        </p:txBody>
      </p:sp>
      <p:sp>
        <p:nvSpPr>
          <p:cNvPr id="4" name="Footer Placeholder 3"/>
          <p:cNvSpPr>
            <a:spLocks noGrp="1"/>
          </p:cNvSpPr>
          <p:nvPr>
            <p:ph type="ftr" sz="quarter" idx="2"/>
          </p:nvPr>
        </p:nvSpPr>
        <p:spPr>
          <a:xfrm>
            <a:off x="0" y="8842031"/>
            <a:ext cx="3043343" cy="465455"/>
          </a:xfrm>
          <a:prstGeom prst="rect">
            <a:avLst/>
          </a:prstGeom>
        </p:spPr>
        <p:txBody>
          <a:bodyPr vert="horz" lIns="93253" tIns="46627" rIns="93253" bIns="46627" rtlCol="0" anchor="b"/>
          <a:lstStyle>
            <a:lvl1pPr algn="l">
              <a:defRPr sz="1100"/>
            </a:lvl1pPr>
          </a:lstStyle>
          <a:p>
            <a:endParaRPr lang="en-US" dirty="0">
              <a:latin typeface="Arial"/>
            </a:endParaRPr>
          </a:p>
        </p:txBody>
      </p:sp>
      <p:sp>
        <p:nvSpPr>
          <p:cNvPr id="5" name="Slide Number Placeholder 4"/>
          <p:cNvSpPr>
            <a:spLocks noGrp="1"/>
          </p:cNvSpPr>
          <p:nvPr>
            <p:ph type="sldNum" sz="quarter" idx="3"/>
          </p:nvPr>
        </p:nvSpPr>
        <p:spPr>
          <a:xfrm>
            <a:off x="3978132" y="8842031"/>
            <a:ext cx="3043343" cy="465455"/>
          </a:xfrm>
          <a:prstGeom prst="rect">
            <a:avLst/>
          </a:prstGeom>
        </p:spPr>
        <p:txBody>
          <a:bodyPr vert="horz" lIns="93253" tIns="46627" rIns="93253" bIns="46627" rtlCol="0" anchor="b"/>
          <a:lstStyle>
            <a:lvl1pPr algn="r">
              <a:defRPr sz="1100"/>
            </a:lvl1pPr>
          </a:lstStyle>
          <a:p>
            <a:fld id="{CE221CE3-F987-1944-AB66-8BE5522C5EC6}"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322848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atin typeface="Arial"/>
              </a:defRPr>
            </a:lvl1pPr>
          </a:lstStyle>
          <a:p>
            <a:endParaRPr lang="en-US" dirty="0"/>
          </a:p>
        </p:txBody>
      </p:sp>
      <p:sp>
        <p:nvSpPr>
          <p:cNvPr id="3" name="Date Placeholder 2"/>
          <p:cNvSpPr>
            <a:spLocks noGrp="1"/>
          </p:cNvSpPr>
          <p:nvPr>
            <p:ph type="dt" idx="1"/>
          </p:nvPr>
        </p:nvSpPr>
        <p:spPr>
          <a:xfrm>
            <a:off x="3978132" y="2"/>
            <a:ext cx="3043343" cy="465455"/>
          </a:xfrm>
          <a:prstGeom prst="rect">
            <a:avLst/>
          </a:prstGeom>
        </p:spPr>
        <p:txBody>
          <a:bodyPr vert="horz" lIns="93253" tIns="46627" rIns="93253" bIns="46627" rtlCol="0"/>
          <a:lstStyle>
            <a:lvl1pPr algn="r">
              <a:defRPr sz="1100">
                <a:latin typeface="Arial"/>
              </a:defRPr>
            </a:lvl1pPr>
          </a:lstStyle>
          <a:p>
            <a:fld id="{D8B0A143-2353-BE4A-A6C4-57C9AE3FBC68}" type="datetimeFigureOut">
              <a:rPr lang="en-US" smtClean="0"/>
              <a:pPr/>
              <a:t>8/7/23</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253" tIns="46627" rIns="93253" bIns="46627" rtlCol="0" anchor="ctr"/>
          <a:lstStyle/>
          <a:p>
            <a:endParaRPr lang="en-US" dirty="0"/>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253" tIns="46627" rIns="93253" bIns="4662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53" tIns="46627" rIns="93253" bIns="46627" rtlCol="0" anchor="b"/>
          <a:lstStyle>
            <a:lvl1pPr algn="l">
              <a:defRPr sz="1100">
                <a:latin typeface="Arial"/>
              </a:defRPr>
            </a:lvl1pPr>
          </a:lstStyle>
          <a:p>
            <a:endParaRPr lang="en-US" dirty="0"/>
          </a:p>
        </p:txBody>
      </p:sp>
      <p:sp>
        <p:nvSpPr>
          <p:cNvPr id="7" name="Slide Number Placeholder 6"/>
          <p:cNvSpPr>
            <a:spLocks noGrp="1"/>
          </p:cNvSpPr>
          <p:nvPr>
            <p:ph type="sldNum" sz="quarter" idx="5"/>
          </p:nvPr>
        </p:nvSpPr>
        <p:spPr>
          <a:xfrm>
            <a:off x="3978132" y="8842031"/>
            <a:ext cx="3043343" cy="465455"/>
          </a:xfrm>
          <a:prstGeom prst="rect">
            <a:avLst/>
          </a:prstGeom>
        </p:spPr>
        <p:txBody>
          <a:bodyPr vert="horz" lIns="93253" tIns="46627" rIns="93253" bIns="46627" rtlCol="0" anchor="b"/>
          <a:lstStyle>
            <a:lvl1pPr algn="r">
              <a:defRPr sz="1100">
                <a:latin typeface="Arial"/>
              </a:defRPr>
            </a:lvl1pPr>
          </a:lstStyle>
          <a:p>
            <a:fld id="{4CFDF800-FE0E-A944-8AC1-D57C07B352FC}" type="slidenum">
              <a:rPr lang="en-US" smtClean="0"/>
              <a:pPr/>
              <a:t>‹#›</a:t>
            </a:fld>
            <a:endParaRPr lang="en-US" dirty="0"/>
          </a:p>
        </p:txBody>
      </p:sp>
    </p:spTree>
    <p:extLst>
      <p:ext uri="{BB962C8B-B14F-4D97-AF65-F5344CB8AC3E}">
        <p14:creationId xmlns:p14="http://schemas.microsoft.com/office/powerpoint/2010/main" val="35167650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DengXian" panose="02010600030101010101" pitchFamily="2" charset="-122"/>
                <a:cs typeface="Times New Roman" panose="02020603050405020304" pitchFamily="18" charset="0"/>
              </a:rPr>
              <a:t>Hello, everyone! My name is </a:t>
            </a:r>
            <a:r>
              <a:rPr lang="en-US" sz="1800" dirty="0" err="1">
                <a:effectLst/>
                <a:latin typeface="Calibri" panose="020F0502020204030204" pitchFamily="34" charset="0"/>
                <a:ea typeface="DengXian" panose="02010600030101010101" pitchFamily="2" charset="-122"/>
                <a:cs typeface="Times New Roman" panose="02020603050405020304" pitchFamily="18" charset="0"/>
              </a:rPr>
              <a:t>Wenrui</a:t>
            </a:r>
            <a:r>
              <a:rPr lang="en-US" sz="1800" dirty="0">
                <a:effectLst/>
                <a:latin typeface="Calibri" panose="020F0502020204030204" pitchFamily="34" charset="0"/>
                <a:ea typeface="DengXian" panose="02010600030101010101" pitchFamily="2" charset="-122"/>
                <a:cs typeface="Times New Roman" panose="02020603050405020304" pitchFamily="18" charset="0"/>
              </a:rPr>
              <a:t> Li, and I am a Ph.D. student in ECE at Purdue University, where I am co-advised by professors Charles </a:t>
            </a:r>
            <a:r>
              <a:rPr lang="en-US" sz="1800" dirty="0" err="1">
                <a:effectLst/>
                <a:latin typeface="Calibri" panose="020F0502020204030204" pitchFamily="34" charset="0"/>
                <a:ea typeface="DengXian" panose="02010600030101010101" pitchFamily="2" charset="-122"/>
                <a:cs typeface="Times New Roman" panose="02020603050405020304" pitchFamily="18" charset="0"/>
              </a:rPr>
              <a:t>Bouman</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and Greg Buzzard. During the past year, I had the fantastic opportunity to work as an intern at LLNL, collaborating with Aditya and Venkatesh on an exciting project focused on X-ray spectral estimation. After completing my internship, we summarized our research, which led to a successful publication in ICIP (International Conference on Image Processing.</a:t>
            </a:r>
            <a:endParaRPr lang="en-US" baseline="0"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a:t>
            </a:fld>
            <a:endParaRPr lang="en-US" dirty="0"/>
          </a:p>
        </p:txBody>
      </p:sp>
    </p:spTree>
    <p:extLst>
      <p:ext uri="{BB962C8B-B14F-4D97-AF65-F5344CB8AC3E}">
        <p14:creationId xmlns:p14="http://schemas.microsoft.com/office/powerpoint/2010/main" val="1507663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Transmission space instead of attenuation, range from 0 to 1.</a:t>
            </a:r>
          </a:p>
          <a:p>
            <a:endParaRPr lang="en-US" dirty="0"/>
          </a:p>
        </p:txBody>
      </p:sp>
      <p:sp>
        <p:nvSpPr>
          <p:cNvPr id="4" name="Slide Number Placeholder 3"/>
          <p:cNvSpPr>
            <a:spLocks noGrp="1"/>
          </p:cNvSpPr>
          <p:nvPr>
            <p:ph type="sldNum" sz="quarter" idx="5"/>
          </p:nvPr>
        </p:nvSpPr>
        <p:spPr/>
        <p:txBody>
          <a:bodyPr/>
          <a:lstStyle/>
          <a:p>
            <a:fld id="{AA181826-9109-7443-AAE9-BA5426934A3E}" type="slidenum">
              <a:rPr lang="en-US" smtClean="0"/>
              <a:pPr/>
              <a:t>10</a:t>
            </a:fld>
            <a:endParaRPr lang="en-US"/>
          </a:p>
        </p:txBody>
      </p:sp>
    </p:spTree>
    <p:extLst>
      <p:ext uri="{BB962C8B-B14F-4D97-AF65-F5344CB8AC3E}">
        <p14:creationId xmlns:p14="http://schemas.microsoft.com/office/powerpoint/2010/main" val="4053149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FDF800-FE0E-A944-8AC1-D57C07B352FC}" type="slidenum">
              <a:rPr lang="en-US" smtClean="0"/>
              <a:pPr/>
              <a:t>13</a:t>
            </a:fld>
            <a:endParaRPr lang="en-US" dirty="0"/>
          </a:p>
        </p:txBody>
      </p:sp>
    </p:spTree>
    <p:extLst>
      <p:ext uri="{BB962C8B-B14F-4D97-AF65-F5344CB8AC3E}">
        <p14:creationId xmlns:p14="http://schemas.microsoft.com/office/powerpoint/2010/main" val="3790658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DengXian" panose="02010600030101010101" pitchFamily="2" charset="-122"/>
                <a:cs typeface="Times New Roman" panose="02020603050405020304" pitchFamily="18" charset="0"/>
              </a:rPr>
              <a:t>X-ray CT system is composed of source, filter, and detector response.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DengXian" panose="02010600030101010101" pitchFamily="2" charset="-122"/>
                <a:cs typeface="Times New Roman" panose="02020603050405020304" pitchFamily="18" charset="0"/>
              </a:rPr>
              <a:t>X-ray source emits multiple photons with different level of energies.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DengXian" panose="02010600030101010101" pitchFamily="2" charset="-122"/>
                <a:cs typeface="Times New Roman" panose="02020603050405020304" pitchFamily="18" charset="0"/>
              </a:rPr>
              <a:t>Filter is used to absorb the lower energy x-ray photons that tend to scatter more.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DengXian" panose="02010600030101010101" pitchFamily="2" charset="-122"/>
                <a:cs typeface="Times New Roman" panose="02020603050405020304" pitchFamily="18" charset="0"/>
              </a:rPr>
              <a:t>The scintillator converts the x-ray photons to visible light.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DengXian" panose="02010600030101010101" pitchFamily="2" charset="-122"/>
                <a:cs typeface="Times New Roman" panose="02020603050405020304" pitchFamily="18" charset="0"/>
              </a:rPr>
              <a:t>Then, the system can measure the intensity of X-ray with and without object in the camera.</a:t>
            </a:r>
          </a:p>
          <a:p>
            <a:endParaRPr lang="en-US" dirty="0"/>
          </a:p>
        </p:txBody>
      </p:sp>
      <p:sp>
        <p:nvSpPr>
          <p:cNvPr id="4" name="Slide Number Placeholder 3"/>
          <p:cNvSpPr>
            <a:spLocks noGrp="1"/>
          </p:cNvSpPr>
          <p:nvPr>
            <p:ph type="sldNum" sz="quarter" idx="5"/>
          </p:nvPr>
        </p:nvSpPr>
        <p:spPr/>
        <p:txBody>
          <a:bodyPr/>
          <a:lstStyle/>
          <a:p>
            <a:fld id="{4CFDF800-FE0E-A944-8AC1-D57C07B352FC}" type="slidenum">
              <a:rPr lang="en-US" smtClean="0"/>
              <a:pPr/>
              <a:t>2</a:t>
            </a:fld>
            <a:endParaRPr lang="en-US" dirty="0"/>
          </a:p>
        </p:txBody>
      </p:sp>
    </p:spTree>
    <p:extLst>
      <p:ext uri="{BB962C8B-B14F-4D97-AF65-F5344CB8AC3E}">
        <p14:creationId xmlns:p14="http://schemas.microsoft.com/office/powerpoint/2010/main" val="1497859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DengXian" panose="02010600030101010101" pitchFamily="2" charset="-122"/>
                <a:cs typeface="Times New Roman" panose="02020603050405020304" pitchFamily="18" charset="0"/>
              </a:rPr>
              <a:t>In this work, we are trying to estimate the system response of the X-ray CT system.</a:t>
            </a:r>
          </a:p>
          <a:p>
            <a:pPr marL="0" marR="0">
              <a:spcBef>
                <a:spcPts val="0"/>
              </a:spcBef>
              <a:spcAft>
                <a:spcPts val="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System response shows relationship between the energy of X-ray photons and the corresponding ratio of energy transfer to visible light within the system. </a:t>
            </a:r>
          </a:p>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In X-ray imaging, it is crucial to understand the properties of a material, such as the Linear Attenuation Coefficient (LAC). Those properties are energy-dependent. Let’s look at these figure. This is the normalized system response, combined with source, filter, detector response. The x-axis is x-ray photon energies. On the right is the LAC of Aluminum, which are energy-dependent.</a:t>
            </a:r>
          </a:p>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Therefore, accurately determining the system response becomes incredibly important for various essential Non-Destructive Evaluation (NDE) capabilities. </a:t>
            </a:r>
          </a:p>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Let me illustrate this with a few examples. Firstly, precise spectrum estimation aids in reducing the detrimental beam hardening artifact, a common challenge in X-ray imaging. Secondly, it enables system-independent material characterization, especially when two materials have similar value in reconstruction. </a:t>
            </a:r>
          </a:p>
          <a:p>
            <a:endParaRPr lang="en-US" dirty="0"/>
          </a:p>
        </p:txBody>
      </p:sp>
      <p:sp>
        <p:nvSpPr>
          <p:cNvPr id="4" name="Slide Number Placeholder 3"/>
          <p:cNvSpPr>
            <a:spLocks noGrp="1"/>
          </p:cNvSpPr>
          <p:nvPr>
            <p:ph type="sldNum" sz="quarter" idx="5"/>
          </p:nvPr>
        </p:nvSpPr>
        <p:spPr/>
        <p:txBody>
          <a:bodyPr/>
          <a:lstStyle/>
          <a:p>
            <a:fld id="{4CFDF800-FE0E-A944-8AC1-D57C07B352FC}" type="slidenum">
              <a:rPr lang="en-US" smtClean="0"/>
              <a:pPr/>
              <a:t>3</a:t>
            </a:fld>
            <a:endParaRPr lang="en-US" dirty="0"/>
          </a:p>
        </p:txBody>
      </p:sp>
    </p:spTree>
    <p:extLst>
      <p:ext uri="{BB962C8B-B14F-4D97-AF65-F5344CB8AC3E}">
        <p14:creationId xmlns:p14="http://schemas.microsoft.com/office/powerpoint/2010/main" val="1829371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The goal of this speech is to quantify the source-detector spectral response for X-ray computed tomography (CT) using transmission data obtained from a collection of known homogeneous objects.</a:t>
            </a:r>
          </a:p>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Since directly measuring the spectral response of a CT system is challenging, which is why we are motivated to estimate it from known objects. </a:t>
            </a:r>
          </a:p>
          <a:p>
            <a:endParaRPr lang="en-US" dirty="0"/>
          </a:p>
        </p:txBody>
      </p:sp>
      <p:sp>
        <p:nvSpPr>
          <p:cNvPr id="4" name="Slide Number Placeholder 3"/>
          <p:cNvSpPr>
            <a:spLocks noGrp="1"/>
          </p:cNvSpPr>
          <p:nvPr>
            <p:ph type="sldNum" sz="quarter" idx="5"/>
          </p:nvPr>
        </p:nvSpPr>
        <p:spPr/>
        <p:txBody>
          <a:bodyPr/>
          <a:lstStyle/>
          <a:p>
            <a:fld id="{4CFDF800-FE0E-A944-8AC1-D57C07B352FC}" type="slidenum">
              <a:rPr lang="en-US" smtClean="0"/>
              <a:pPr/>
              <a:t>4</a:t>
            </a:fld>
            <a:endParaRPr lang="en-US" dirty="0"/>
          </a:p>
        </p:txBody>
      </p:sp>
    </p:spTree>
    <p:extLst>
      <p:ext uri="{BB962C8B-B14F-4D97-AF65-F5344CB8AC3E}">
        <p14:creationId xmlns:p14="http://schemas.microsoft.com/office/powerpoint/2010/main" val="2363314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discretize in energy by </a:t>
            </a:r>
            <a:r>
              <a:rPr lang="en-US" sz="1200" dirty="0"/>
              <a:t>subdividing into multiple non-overlapping bins.</a:t>
            </a:r>
          </a:p>
          <a:p>
            <a:r>
              <a:rPr lang="en-US" sz="1200" dirty="0"/>
              <a:t>Also, we approximate the LAC to be a constant on each bin.</a:t>
            </a:r>
          </a:p>
          <a:p>
            <a:r>
              <a:rPr lang="en-US" sz="1200" dirty="0"/>
              <a:t>Then, we can build up our linear equations and find a way to solve this inverse problem.</a:t>
            </a:r>
          </a:p>
          <a:p>
            <a:endParaRPr lang="en-US" sz="1200" dirty="0"/>
          </a:p>
          <a:p>
            <a:r>
              <a:rPr lang="en-US" sz="1200" dirty="0"/>
              <a:t>One challenge is that </a:t>
            </a:r>
            <a:r>
              <a:rPr lang="en-US" sz="1200" b="0" i="0" dirty="0">
                <a:solidFill>
                  <a:srgbClr val="000000"/>
                </a:solidFill>
                <a:effectLst/>
                <a:latin typeface="Times New Roman" panose="02020603050405020304" pitchFamily="18" charset="0"/>
              </a:rPr>
              <a:t>the associated inverse problem is ill-conditioned, making accurate estimation of the spectrum challenging, particularly in the absence of a close initial guess.</a:t>
            </a:r>
          </a:p>
          <a:p>
            <a:r>
              <a:rPr lang="en-US" sz="1200" b="0" i="0" dirty="0">
                <a:solidFill>
                  <a:srgbClr val="000000"/>
                </a:solidFill>
                <a:effectLst/>
                <a:latin typeface="Times New Roman" panose="02020603050405020304" pitchFamily="18" charset="0"/>
              </a:rPr>
              <a:t>If you look at the right figure, you can see there are high attenuation for low energy x-ray photons and low attenuation for high energy x-ray photons. This X-ray nature leads to the </a:t>
            </a:r>
            <a:r>
              <a:rPr lang="en-US" dirty="0"/>
              <a:t>severe</a:t>
            </a:r>
            <a:r>
              <a:rPr lang="zh-CN" altLang="en-US" dirty="0"/>
              <a:t> </a:t>
            </a:r>
            <a:r>
              <a:rPr lang="en-US" altLang="zh-CN" dirty="0"/>
              <a:t>ill-conditioned</a:t>
            </a:r>
            <a:r>
              <a:rPr lang="en-US" sz="1200" b="0" i="0"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4CFDF800-FE0E-A944-8AC1-D57C07B352FC}" type="slidenum">
              <a:rPr lang="en-US" smtClean="0"/>
              <a:pPr/>
              <a:t>5</a:t>
            </a:fld>
            <a:endParaRPr lang="en-US" dirty="0"/>
          </a:p>
        </p:txBody>
      </p:sp>
    </p:spTree>
    <p:extLst>
      <p:ext uri="{BB962C8B-B14F-4D97-AF65-F5344CB8AC3E}">
        <p14:creationId xmlns:p14="http://schemas.microsoft.com/office/powerpoint/2010/main" val="1721131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Over the years, various approaches have been explored in the field of CT X-ray system response reconstruction. Reconstruction with least-square methods involves a regularized reconstruction of the spectrum, aiming to minimize the difference between the acquired data, </a:t>
            </a:r>
            <a:r>
              <a:rPr lang="en-US" sz="1800" dirty="0">
                <a:effectLst/>
                <a:latin typeface="Cambria Math" panose="02040503050406030204" pitchFamily="18" charset="0"/>
                <a:ea typeface="DengXian" panose="02010600030101010101" pitchFamily="2" charset="-122"/>
                <a:cs typeface="Cambria Math" panose="02040503050406030204" pitchFamily="18" charset="0"/>
              </a:rPr>
              <a:t>𝑦</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and the forward projection. This technique introduces a regularization parameter, </a:t>
            </a:r>
            <a:r>
              <a:rPr lang="en-US" sz="1800" dirty="0">
                <a:effectLst/>
                <a:latin typeface="Cambria Math" panose="02040503050406030204" pitchFamily="18" charset="0"/>
                <a:ea typeface="DengXian" panose="02010600030101010101" pitchFamily="2" charset="-122"/>
                <a:cs typeface="Cambria Math" panose="02040503050406030204" pitchFamily="18" charset="0"/>
              </a:rPr>
              <a:t>𝜆</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and a convex function, </a:t>
            </a:r>
            <a:r>
              <a:rPr lang="en-US" sz="1800" dirty="0">
                <a:effectLst/>
                <a:latin typeface="Cambria Math" panose="02040503050406030204" pitchFamily="18" charset="0"/>
                <a:ea typeface="DengXian" panose="02010600030101010101" pitchFamily="2" charset="-122"/>
                <a:cs typeface="Cambria Math" panose="02040503050406030204" pitchFamily="18" charset="0"/>
              </a:rPr>
              <a:t>ℎ</a:t>
            </a:r>
            <a:r>
              <a:rPr lang="en-US" sz="1800" dirty="0">
                <a:effectLst/>
                <a:latin typeface="Calibri" panose="020F0502020204030204" pitchFamily="34" charset="0"/>
                <a:ea typeface="DengXian" panose="02010600030101010101" pitchFamily="2" charset="-122"/>
                <a:cs typeface="Times New Roman" panose="02020603050405020304" pitchFamily="18" charset="0"/>
              </a:rPr>
              <a:t>_1(</a:t>
            </a:r>
            <a:r>
              <a:rPr lang="en-US" sz="1800" dirty="0">
                <a:effectLst/>
                <a:latin typeface="Cambria Math" panose="02040503050406030204" pitchFamily="18" charset="0"/>
                <a:ea typeface="DengXian" panose="02010600030101010101" pitchFamily="2" charset="-122"/>
                <a:cs typeface="Cambria Math" panose="02040503050406030204" pitchFamily="18" charset="0"/>
              </a:rPr>
              <a:t>𝑥</a:t>
            </a:r>
            <a:r>
              <a:rPr lang="en-US" sz="1800" dirty="0">
                <a:effectLst/>
                <a:latin typeface="Calibri" panose="020F0502020204030204" pitchFamily="34" charset="0"/>
                <a:ea typeface="DengXian" panose="02010600030101010101" pitchFamily="2" charset="-122"/>
                <a:cs typeface="Times New Roman" panose="02020603050405020304" pitchFamily="18" charset="0"/>
              </a:rPr>
              <a:t>), to improve the robustness of the reconstruction process. However, a major drawback is that the user's need to fine-tune the regularization parameter, which can be challenging and time-consuming. Otherwise, user should provide a good initial estimate since ill-conditioned and noise. Furthermore, although you find the trade-off between robust solution and user’s effort, it is still hard to recover the K-edge.</a:t>
            </a:r>
          </a:p>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Singular Value Decomposition (SVD) [9-11] is also used to overcome the ill-conditioned challenge. Unlike the previous method, this technique does not require a good initial estimate , however, is more sensitive to the presence of noise. Therefore, the latest SVD method  incorporate prior information to ensure smoothness in the reconstructed spectrum.</a:t>
            </a:r>
          </a:p>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Recently, dictionary-based reconstruction methods [12-13] have gained attention. These methods model the unknown spectrum as a linear combination of basis system responses generated using simulated models. By doing so, they provide a strong constraint that stabilizes the inverse problem and makes it well-posed, allowing for improved accuracy in reconstructing the system response.</a:t>
            </a:r>
          </a:p>
          <a:p>
            <a:endParaRPr lang="en-US" dirty="0"/>
          </a:p>
        </p:txBody>
      </p:sp>
      <p:sp>
        <p:nvSpPr>
          <p:cNvPr id="4" name="Slide Number Placeholder 3"/>
          <p:cNvSpPr>
            <a:spLocks noGrp="1"/>
          </p:cNvSpPr>
          <p:nvPr>
            <p:ph type="sldNum" sz="quarter" idx="5"/>
          </p:nvPr>
        </p:nvSpPr>
        <p:spPr/>
        <p:txBody>
          <a:bodyPr/>
          <a:lstStyle/>
          <a:p>
            <a:fld id="{AA181826-9109-7443-AAE9-BA5426934A3E}" type="slidenum">
              <a:rPr lang="en-US" smtClean="0"/>
              <a:pPr/>
              <a:t>6</a:t>
            </a:fld>
            <a:endParaRPr lang="en-US"/>
          </a:p>
        </p:txBody>
      </p:sp>
    </p:spTree>
    <p:extLst>
      <p:ext uri="{BB962C8B-B14F-4D97-AF65-F5344CB8AC3E}">
        <p14:creationId xmlns:p14="http://schemas.microsoft.com/office/powerpoint/2010/main" val="2548522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AA181826-9109-7443-AAE9-BA5426934A3E}" type="slidenum">
              <a:rPr lang="en-US" smtClean="0"/>
              <a:pPr/>
              <a:t>7</a:t>
            </a:fld>
            <a:endParaRPr lang="en-US"/>
          </a:p>
        </p:txBody>
      </p:sp>
    </p:spTree>
    <p:extLst>
      <p:ext uri="{BB962C8B-B14F-4D97-AF65-F5344CB8AC3E}">
        <p14:creationId xmlns:p14="http://schemas.microsoft.com/office/powerpoint/2010/main" val="2876584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Times New Roman" panose="02020603050405020304" pitchFamily="18" charset="0"/>
              </a:rPr>
              <a:t>Instead of finding a linear combination of a few dictionary, we generate our dictionary with an analytical model considering  different filter materials with different thickness and one scintillator with different thickness.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Times New Roman" panose="02020603050405020304" pitchFamily="18" charset="0"/>
              </a:rPr>
              <a:t>This large dictionary is reusable when user plans to change their filter during experiment.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Times New Roman" panose="02020603050405020304" pitchFamily="18" charset="0"/>
              </a:rPr>
              <a:t>However, because of a large dictionary, if we want to solve this prob</a:t>
            </a:r>
          </a:p>
        </p:txBody>
      </p:sp>
      <p:sp>
        <p:nvSpPr>
          <p:cNvPr id="4" name="Slide Number Placeholder 3"/>
          <p:cNvSpPr>
            <a:spLocks noGrp="1"/>
          </p:cNvSpPr>
          <p:nvPr>
            <p:ph type="sldNum" sz="quarter" idx="5"/>
          </p:nvPr>
        </p:nvSpPr>
        <p:spPr/>
        <p:txBody>
          <a:bodyPr/>
          <a:lstStyle/>
          <a:p>
            <a:fld id="{4CFDF800-FE0E-A944-8AC1-D57C07B352FC}" type="slidenum">
              <a:rPr lang="en-US" smtClean="0"/>
              <a:pPr/>
              <a:t>8</a:t>
            </a:fld>
            <a:endParaRPr lang="en-US" dirty="0"/>
          </a:p>
        </p:txBody>
      </p:sp>
    </p:spTree>
    <p:extLst>
      <p:ext uri="{BB962C8B-B14F-4D97-AF65-F5344CB8AC3E}">
        <p14:creationId xmlns:p14="http://schemas.microsoft.com/office/powerpoint/2010/main" val="3053515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Times New Roman" panose="02020603050405020304" pitchFamily="18" charset="0"/>
              </a:rPr>
              <a:t>Greedy support selection method and a new pair-wise iterated coordinate descent method. </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endParaRPr>
          </a:p>
          <a:p>
            <a:endParaRPr lang="en-US" dirty="0"/>
          </a:p>
        </p:txBody>
      </p:sp>
      <p:sp>
        <p:nvSpPr>
          <p:cNvPr id="4" name="Slide Number Placeholder 3"/>
          <p:cNvSpPr>
            <a:spLocks noGrp="1"/>
          </p:cNvSpPr>
          <p:nvPr>
            <p:ph type="sldNum" sz="quarter" idx="5"/>
          </p:nvPr>
        </p:nvSpPr>
        <p:spPr/>
        <p:txBody>
          <a:bodyPr/>
          <a:lstStyle/>
          <a:p>
            <a:fld id="{4CFDF800-FE0E-A944-8AC1-D57C07B352FC}" type="slidenum">
              <a:rPr lang="en-US" smtClean="0"/>
              <a:pPr/>
              <a:t>9</a:t>
            </a:fld>
            <a:endParaRPr lang="en-US" dirty="0"/>
          </a:p>
        </p:txBody>
      </p:sp>
    </p:spTree>
    <p:extLst>
      <p:ext uri="{BB962C8B-B14F-4D97-AF65-F5344CB8AC3E}">
        <p14:creationId xmlns:p14="http://schemas.microsoft.com/office/powerpoint/2010/main" val="2982366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A3D2A3-E316-5B4D-B559-0EBDF6B1377B}"/>
              </a:ext>
            </a:extLst>
          </p:cNvPr>
          <p:cNvPicPr>
            <a:picLocks noChangeAspect="1"/>
          </p:cNvPicPr>
          <p:nvPr userDrawn="1"/>
        </p:nvPicPr>
        <p:blipFill>
          <a:blip r:embed="rId2">
            <a:alphaModFix/>
          </a:blip>
          <a:stretch>
            <a:fillRect/>
          </a:stretch>
        </p:blipFill>
        <p:spPr>
          <a:xfrm>
            <a:off x="0" y="3575304"/>
            <a:ext cx="12192000" cy="2743200"/>
          </a:xfrm>
          <a:prstGeom prst="rect">
            <a:avLst/>
          </a:prstGeom>
          <a:gradFill flip="none" rotWithShape="1">
            <a:gsLst>
              <a:gs pos="0">
                <a:schemeClr val="accent1">
                  <a:lumMod val="0"/>
                  <a:lumOff val="100000"/>
                </a:schemeClr>
              </a:gs>
              <a:gs pos="35000">
                <a:schemeClr val="accent1">
                  <a:lumMod val="0"/>
                  <a:lumOff val="100000"/>
                </a:schemeClr>
              </a:gs>
              <a:gs pos="100000">
                <a:schemeClr val="bg1"/>
              </a:gs>
            </a:gsLst>
            <a:lin ang="2700000" scaled="1"/>
            <a:tileRect/>
          </a:gradFill>
        </p:spPr>
      </p:pic>
      <p:sp>
        <p:nvSpPr>
          <p:cNvPr id="8" name="Rectangle 7">
            <a:extLst>
              <a:ext uri="{FF2B5EF4-FFF2-40B4-BE49-F238E27FC236}">
                <a16:creationId xmlns:a16="http://schemas.microsoft.com/office/drawing/2014/main" id="{D6D9C9D9-72EC-6D46-9AAD-E59A139F1299}"/>
              </a:ext>
            </a:extLst>
          </p:cNvPr>
          <p:cNvSpPr/>
          <p:nvPr userDrawn="1"/>
        </p:nvSpPr>
        <p:spPr bwMode="auto">
          <a:xfrm>
            <a:off x="-504" y="3193257"/>
            <a:ext cx="12192504" cy="1028423"/>
          </a:xfrm>
          <a:prstGeom prst="rect">
            <a:avLst/>
          </a:prstGeom>
          <a:gradFill flip="none" rotWithShape="1">
            <a:gsLst>
              <a:gs pos="0">
                <a:schemeClr val="bg1">
                  <a:alpha val="0"/>
                  <a:lumMod val="0"/>
                  <a:lumOff val="100000"/>
                </a:schemeClr>
              </a:gs>
              <a:gs pos="51000">
                <a:schemeClr val="bg1"/>
              </a:gs>
            </a:gsLst>
            <a:lin ang="16200000" scaled="1"/>
            <a:tileRect/>
          </a:gra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9" name="Rectangle 18"/>
          <p:cNvSpPr/>
          <p:nvPr userDrawn="1"/>
        </p:nvSpPr>
        <p:spPr>
          <a:xfrm>
            <a:off x="-504" y="6316956"/>
            <a:ext cx="12192000" cy="544880"/>
          </a:xfrm>
          <a:prstGeom prst="rect">
            <a:avLst/>
          </a:prstGeom>
          <a:gradFill flip="none" rotWithShape="1">
            <a:gsLst>
              <a:gs pos="100000">
                <a:srgbClr val="294861"/>
              </a:gs>
              <a:gs pos="88000">
                <a:schemeClr val="accent1">
                  <a:lumMod val="50000"/>
                </a:schemeClr>
              </a:gs>
              <a:gs pos="21000">
                <a:srgbClr val="4388B8"/>
              </a:gs>
            </a:gsLst>
            <a:lin ang="16200000" scaled="1"/>
            <a:tileRect/>
          </a:gra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10" name="Title 9"/>
          <p:cNvSpPr>
            <a:spLocks noGrp="1"/>
          </p:cNvSpPr>
          <p:nvPr>
            <p:ph type="title" hasCustomPrompt="1"/>
          </p:nvPr>
        </p:nvSpPr>
        <p:spPr>
          <a:xfrm>
            <a:off x="609600" y="565126"/>
            <a:ext cx="10972800" cy="1447576"/>
          </a:xfrm>
        </p:spPr>
        <p:txBody>
          <a:bodyPr anchor="b" anchorCtr="0"/>
          <a:lstStyle>
            <a:lvl1pPr>
              <a:lnSpc>
                <a:spcPts val="3800"/>
              </a:lnSpc>
              <a:defRPr sz="3600" b="1" i="0">
                <a:solidFill>
                  <a:schemeClr val="accent1">
                    <a:lumMod val="75000"/>
                  </a:schemeClr>
                </a:solidFill>
                <a:effectLst/>
                <a:latin typeface="Arial"/>
                <a:cs typeface="Arial"/>
              </a:defRPr>
            </a:lvl1pPr>
          </a:lstStyle>
          <a:p>
            <a:r>
              <a:rPr lang="en-US" dirty="0"/>
              <a:t>Click to edit </a:t>
            </a:r>
            <a:br>
              <a:rPr lang="en-US" dirty="0"/>
            </a:br>
            <a:r>
              <a:rPr lang="en-US" dirty="0"/>
              <a:t>Master title style</a:t>
            </a:r>
          </a:p>
        </p:txBody>
      </p:sp>
      <p:sp>
        <p:nvSpPr>
          <p:cNvPr id="12" name="Text Placeholder 11"/>
          <p:cNvSpPr>
            <a:spLocks noGrp="1"/>
          </p:cNvSpPr>
          <p:nvPr>
            <p:ph type="body" sz="quarter" idx="13"/>
          </p:nvPr>
        </p:nvSpPr>
        <p:spPr>
          <a:xfrm>
            <a:off x="609601" y="2024863"/>
            <a:ext cx="7505699" cy="369888"/>
          </a:xfrm>
        </p:spPr>
        <p:txBody>
          <a:bodyPr>
            <a:noAutofit/>
          </a:bodyPr>
          <a:lstStyle>
            <a:lvl1pPr>
              <a:lnSpc>
                <a:spcPts val="2200"/>
              </a:lnSpc>
              <a:buNone/>
              <a:defRPr sz="2000" b="0">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14" name="TextBox 13"/>
          <p:cNvSpPr txBox="1"/>
          <p:nvPr userDrawn="1"/>
        </p:nvSpPr>
        <p:spPr>
          <a:xfrm>
            <a:off x="91181" y="6416000"/>
            <a:ext cx="6004819" cy="203133"/>
          </a:xfrm>
          <a:prstGeom prst="rect">
            <a:avLst/>
          </a:prstGeom>
          <a:noFill/>
          <a:effectLst/>
        </p:spPr>
        <p:txBody>
          <a:bodyPr wrap="square" rtlCol="0">
            <a:spAutoFit/>
          </a:bodyPr>
          <a:lstStyle/>
          <a:p>
            <a:pPr marL="0" marR="0" indent="0" algn="l" defTabSz="457200" rtl="0" eaLnBrk="1" fontAlgn="auto" latinLnBrk="0" hangingPunct="1">
              <a:lnSpc>
                <a:spcPct val="90000"/>
              </a:lnSpc>
              <a:spcBef>
                <a:spcPts val="0"/>
              </a:spcBef>
              <a:spcAft>
                <a:spcPts val="300"/>
              </a:spcAft>
              <a:buClrTx/>
              <a:buSzTx/>
              <a:buFontTx/>
              <a:buNone/>
              <a:tabLst/>
              <a:defRPr/>
            </a:pPr>
            <a:r>
              <a:rPr lang="en-US" sz="800" kern="1200" dirty="0">
                <a:solidFill>
                  <a:schemeClr val="bg1"/>
                </a:solidFill>
                <a:effectLst/>
                <a:latin typeface="Arial"/>
                <a:ea typeface="+mn-ea"/>
                <a:cs typeface="Arial"/>
              </a:rPr>
              <a:t>LLNL-PRES-852337</a:t>
            </a:r>
          </a:p>
        </p:txBody>
      </p:sp>
      <p:pic>
        <p:nvPicPr>
          <p:cNvPr id="18" name="Picture 17" descr="LLNL_Logo_WHT-LRG.png"/>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0055018" y="6446832"/>
            <a:ext cx="1865376" cy="314676"/>
          </a:xfrm>
          <a:prstGeom prst="rect">
            <a:avLst/>
          </a:prstGeom>
        </p:spPr>
      </p:pic>
      <p:sp>
        <p:nvSpPr>
          <p:cNvPr id="20" name="Rectangle 19"/>
          <p:cNvSpPr/>
          <p:nvPr userDrawn="1"/>
        </p:nvSpPr>
        <p:spPr>
          <a:xfrm>
            <a:off x="0" y="0"/>
            <a:ext cx="12192000" cy="112889"/>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3" name="Text Placeholder 2"/>
          <p:cNvSpPr>
            <a:spLocks noGrp="1"/>
          </p:cNvSpPr>
          <p:nvPr>
            <p:ph type="body" sz="quarter" idx="14" hasCustomPrompt="1"/>
          </p:nvPr>
        </p:nvSpPr>
        <p:spPr>
          <a:xfrm>
            <a:off x="6096001" y="3096715"/>
            <a:ext cx="6096000" cy="477838"/>
          </a:xfrm>
        </p:spPr>
        <p:txBody>
          <a:bodyPr rIns="182880" anchor="b" anchorCtr="0">
            <a:noAutofit/>
          </a:bodyPr>
          <a:lstStyle>
            <a:lvl1pPr marL="57150" indent="0" algn="r">
              <a:spcBef>
                <a:spcPts val="0"/>
              </a:spcBef>
              <a:buNone/>
              <a:defRPr sz="1600" b="0"/>
            </a:lvl1pPr>
            <a:lvl2pPr marL="342900" indent="0" algn="r">
              <a:buNone/>
              <a:defRPr sz="1600" b="0"/>
            </a:lvl2pPr>
            <a:lvl3pPr marL="628650" indent="0" algn="r">
              <a:buNone/>
              <a:defRPr sz="1600" b="0"/>
            </a:lvl3pPr>
            <a:lvl4pPr marL="857250" indent="0" algn="r">
              <a:buNone/>
              <a:defRPr sz="1600" b="0"/>
            </a:lvl4pPr>
            <a:lvl5pPr marL="1085850" indent="0" algn="r">
              <a:buNone/>
              <a:defRPr sz="1600" b="0"/>
            </a:lvl5pPr>
          </a:lstStyle>
          <a:p>
            <a:pPr lvl="0"/>
            <a:r>
              <a:rPr lang="en-US" dirty="0"/>
              <a:t>Authors Name</a:t>
            </a:r>
          </a:p>
          <a:p>
            <a:pPr lvl="0"/>
            <a:r>
              <a:rPr lang="en-US" dirty="0"/>
              <a:t>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end page">
    <p:bg>
      <p:bgPr>
        <a:solidFill>
          <a:srgbClr val="0F4F97"/>
        </a:solidFill>
        <a:effectLst/>
      </p:bgPr>
    </p:bg>
    <p:spTree>
      <p:nvGrpSpPr>
        <p:cNvPr id="1" name=""/>
        <p:cNvGrpSpPr/>
        <p:nvPr/>
      </p:nvGrpSpPr>
      <p:grpSpPr>
        <a:xfrm>
          <a:off x="0" y="0"/>
          <a:ext cx="0" cy="0"/>
          <a:chOff x="0" y="0"/>
          <a:chExt cx="0" cy="0"/>
        </a:xfrm>
      </p:grpSpPr>
      <p:pic>
        <p:nvPicPr>
          <p:cNvPr id="3" name="Picture 2" descr="LLNL_Logo_WHT-LRG.png"/>
          <p:cNvPicPr>
            <a:picLocks/>
          </p:cNvPicPr>
          <p:nvPr userDrawn="1"/>
        </p:nvPicPr>
        <p:blipFill>
          <a:blip r:embed="rId2"/>
          <a:stretch>
            <a:fillRect/>
          </a:stretch>
        </p:blipFill>
        <p:spPr>
          <a:xfrm>
            <a:off x="962469" y="5437487"/>
            <a:ext cx="3602736" cy="607768"/>
          </a:xfrm>
          <a:prstGeom prst="rect">
            <a:avLst/>
          </a:prstGeom>
        </p:spPr>
      </p:pic>
      <p:sp>
        <p:nvSpPr>
          <p:cNvPr id="4" name="Rectangle 3">
            <a:extLst>
              <a:ext uri="{FF2B5EF4-FFF2-40B4-BE49-F238E27FC236}">
                <a16:creationId xmlns:a16="http://schemas.microsoft.com/office/drawing/2014/main" id="{1C31498E-934F-294B-928F-7BF5D96DE768}"/>
              </a:ext>
            </a:extLst>
          </p:cNvPr>
          <p:cNvSpPr/>
          <p:nvPr userDrawn="1"/>
        </p:nvSpPr>
        <p:spPr>
          <a:xfrm>
            <a:off x="5099406" y="4437474"/>
            <a:ext cx="5715000" cy="1200329"/>
          </a:xfrm>
          <a:prstGeom prst="rect">
            <a:avLst/>
          </a:prstGeom>
        </p:spPr>
        <p:txBody>
          <a:bodyPr wrap="square" anchor="b" anchorCtr="0">
            <a:spAutoFit/>
          </a:bodyPr>
          <a:lstStyle/>
          <a:p>
            <a:r>
              <a:rPr lang="en-US" sz="800" b="1" dirty="0">
                <a:solidFill>
                  <a:schemeClr val="bg1"/>
                </a:solidFill>
              </a:rPr>
              <a:t>Disclaimer</a:t>
            </a:r>
          </a:p>
          <a:p>
            <a:r>
              <a:rPr lang="en-US" sz="800" dirty="0">
                <a:solidFill>
                  <a:schemeClr val="bg1"/>
                </a:solidFill>
              </a:rPr>
              <a:t>This document was prepared as an account of work sponsored by an agency of the United States government. Neither the United States government nor Lawrence Livermore National Security, LLC, nor any of their employees makes any warranty, expressed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Lawrence Livermore National Security, LLC. The views and opinions of authors expressed herein do not necessarily state or reflect those of the United States government or Lawrence Livermore National Security, LLC, and shall not be used for advertising or product endorsement purposes.</a:t>
            </a:r>
            <a:endParaRPr lang="en-US" sz="1050" b="0" i="0" dirty="0">
              <a:solidFill>
                <a:schemeClr val="bg1"/>
              </a:solidFill>
              <a:effectLst/>
              <a:latin typeface="Open Sans" panose="020B0606030504020204" pitchFamily="34" charset="0"/>
            </a:endParaRPr>
          </a:p>
        </p:txBody>
      </p:sp>
      <p:sp>
        <p:nvSpPr>
          <p:cNvPr id="5" name="Rectangle 4">
            <a:extLst>
              <a:ext uri="{FF2B5EF4-FFF2-40B4-BE49-F238E27FC236}">
                <a16:creationId xmlns:a16="http://schemas.microsoft.com/office/drawing/2014/main" id="{3976C2BC-60A7-0547-A911-67347BC0CAFD}"/>
              </a:ext>
            </a:extLst>
          </p:cNvPr>
          <p:cNvSpPr/>
          <p:nvPr userDrawn="1"/>
        </p:nvSpPr>
        <p:spPr>
          <a:xfrm>
            <a:off x="5099406" y="5771963"/>
            <a:ext cx="5715000" cy="313932"/>
          </a:xfrm>
          <a:prstGeom prst="rect">
            <a:avLst/>
          </a:prstGeom>
        </p:spPr>
        <p:txBody>
          <a:bodyPr wrap="square">
            <a:spAutoFit/>
          </a:bodyPr>
          <a:lstStyle/>
          <a:p>
            <a:pPr marL="0" algn="l" defTabSz="457200" rtl="0" eaLnBrk="1" latinLnBrk="0" hangingPunct="1">
              <a:lnSpc>
                <a:spcPct val="90000"/>
              </a:lnSpc>
              <a:spcAft>
                <a:spcPts val="600"/>
              </a:spcAft>
            </a:pPr>
            <a:r>
              <a:rPr lang="en-US" sz="800" kern="1200" dirty="0">
                <a:solidFill>
                  <a:schemeClr val="bg1"/>
                </a:solidFill>
                <a:effectLst/>
                <a:latin typeface="Arial"/>
                <a:ea typeface="+mn-ea"/>
                <a:cs typeface="Arial"/>
              </a:rPr>
              <a:t>This work was performed under the auspices of the</a:t>
            </a:r>
            <a:r>
              <a:rPr lang="en-US" sz="800" kern="1200" baseline="0" dirty="0">
                <a:solidFill>
                  <a:schemeClr val="bg1"/>
                </a:solidFill>
                <a:effectLst/>
                <a:latin typeface="Arial"/>
                <a:ea typeface="+mn-ea"/>
                <a:cs typeface="Arial"/>
              </a:rPr>
              <a:t> </a:t>
            </a:r>
            <a:r>
              <a:rPr lang="en-US" sz="800" kern="1200" dirty="0">
                <a:solidFill>
                  <a:schemeClr val="bg1"/>
                </a:solidFill>
                <a:effectLst/>
                <a:latin typeface="Arial"/>
                <a:ea typeface="+mn-ea"/>
                <a:cs typeface="Arial"/>
              </a:rPr>
              <a:t>U.S. Department of Energy by Lawrence Livermore National Laboratory under contract DE-AC52-07NA27344.</a:t>
            </a:r>
            <a:r>
              <a:rPr lang="en-US" sz="800" kern="1200" baseline="0" dirty="0">
                <a:solidFill>
                  <a:schemeClr val="bg1"/>
                </a:solidFill>
                <a:effectLst/>
                <a:latin typeface="Arial"/>
                <a:ea typeface="+mn-ea"/>
                <a:cs typeface="Arial"/>
              </a:rPr>
              <a:t> </a:t>
            </a:r>
            <a:r>
              <a:rPr lang="en-US" sz="800" kern="1200" dirty="0">
                <a:solidFill>
                  <a:schemeClr val="bg1"/>
                </a:solidFill>
                <a:effectLst/>
                <a:latin typeface="Arial"/>
                <a:ea typeface="+mn-ea"/>
                <a:cs typeface="Arial"/>
              </a:rPr>
              <a:t>Lawrence Livermore National Security, LLC</a:t>
            </a:r>
          </a:p>
        </p:txBody>
      </p:sp>
    </p:spTree>
    <p:extLst>
      <p:ext uri="{BB962C8B-B14F-4D97-AF65-F5344CB8AC3E}">
        <p14:creationId xmlns:p14="http://schemas.microsoft.com/office/powerpoint/2010/main" val="3127189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06400" y="960120"/>
            <a:ext cx="11480800" cy="5212080"/>
          </a:xfrm>
        </p:spPr>
        <p:txBody>
          <a:body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a:extLst>
              <a:ext uri="{FF2B5EF4-FFF2-40B4-BE49-F238E27FC236}">
                <a16:creationId xmlns:a16="http://schemas.microsoft.com/office/drawing/2014/main" id="{F4D1D013-5478-874E-9EE0-90DA2338AE23}"/>
              </a:ext>
            </a:extLst>
          </p:cNvPr>
          <p:cNvSpPr>
            <a:spLocks noGrp="1"/>
          </p:cNvSpPr>
          <p:nvPr>
            <p:ph type="sldNum" sz="quarter" idx="4"/>
          </p:nvPr>
        </p:nvSpPr>
        <p:spPr>
          <a:xfrm>
            <a:off x="11326472" y="6419851"/>
            <a:ext cx="865528"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E2661D55-915B-9148-8609-5AEDA0F27130}" type="slidenum">
              <a:rPr lang="en-US" smtClean="0"/>
              <a:t>‹#›</a:t>
            </a:fld>
            <a:endParaRPr lang="en-US"/>
          </a:p>
        </p:txBody>
      </p:sp>
    </p:spTree>
    <p:extLst>
      <p:ext uri="{BB962C8B-B14F-4D97-AF65-F5344CB8AC3E}">
        <p14:creationId xmlns:p14="http://schemas.microsoft.com/office/powerpoint/2010/main" val="330778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bIns="0"/>
          <a:lstStyle>
            <a:lvl1pPr eaLnBrk="1" latinLnBrk="0" hangingPunct="1">
              <a:spcBef>
                <a:spcPts val="1800"/>
              </a:spcBef>
              <a:spcAft>
                <a:spcPts val="0"/>
              </a:spcAft>
              <a:defRPr/>
            </a:lvl1pPr>
            <a:lvl2pPr eaLnBrk="1" latinLnBrk="0" hangingPunct="1">
              <a:spcAft>
                <a:spcPts val="0"/>
              </a:spcAft>
              <a:defRPr/>
            </a:lvl2pPr>
            <a:lvl3pPr eaLnBrk="1" latinLnBrk="0" hangingPunct="1">
              <a:spcAft>
                <a:spcPts val="0"/>
              </a:spcAft>
              <a:defRPr/>
            </a:lvl3pPr>
            <a:lvl4pPr eaLnBrk="1" latinLnBrk="0" hangingPunct="1">
              <a:spcAft>
                <a:spcPts val="0"/>
              </a:spcAft>
              <a:defRPr/>
            </a:lvl4pPr>
            <a:lvl5pPr eaLnBrk="1" latinLnBrk="0" hangingPunct="1">
              <a:spcAft>
                <a:spcPts val="0"/>
              </a:spcAft>
              <a:defRPr/>
            </a:lvl5p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5" name="Title Placeholder 1"/>
          <p:cNvSpPr>
            <a:spLocks noGrp="1"/>
          </p:cNvSpPr>
          <p:nvPr>
            <p:ph type="title"/>
          </p:nvPr>
        </p:nvSpPr>
        <p:spPr>
          <a:xfrm>
            <a:off x="609600" y="219514"/>
            <a:ext cx="10972800" cy="1008771"/>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with side-text-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621101"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with side-text-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6301619"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0831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with side-by-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621101"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Content Placeholder 2"/>
          <p:cNvSpPr>
            <a:spLocks noGrp="1"/>
          </p:cNvSpPr>
          <p:nvPr>
            <p:ph idx="10"/>
          </p:nvPr>
        </p:nvSpPr>
        <p:spPr>
          <a:xfrm>
            <a:off x="6291532"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29412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Full Image with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349042"/>
          </a:xfrm>
        </p:spPr>
        <p:txBody>
          <a:bodyPr/>
          <a:lstStyle/>
          <a:p>
            <a:r>
              <a:rPr lang="en-US"/>
              <a:t>Click icon to add picture</a:t>
            </a:r>
            <a:endParaRPr lang="en-US" dirty="0"/>
          </a:p>
        </p:txBody>
      </p:sp>
      <p:sp>
        <p:nvSpPr>
          <p:cNvPr id="6" name="Title 5"/>
          <p:cNvSpPr>
            <a:spLocks noGrp="1"/>
          </p:cNvSpPr>
          <p:nvPr>
            <p:ph type="title"/>
          </p:nvPr>
        </p:nvSpPr>
        <p:spPr>
          <a:xfrm>
            <a:off x="5" y="7"/>
            <a:ext cx="12191999" cy="1228907"/>
          </a:xfrm>
          <a:solidFill>
            <a:schemeClr val="bg1"/>
          </a:solidFill>
          <a:effectLst/>
        </p:spPr>
        <p:txBody>
          <a:bodyPr vert="horz" lIns="457200" rIns="45720" rtlCol="0" anchor="ctr" anchorCtr="0">
            <a:normAutofit/>
            <a:scene3d>
              <a:camera prst="orthographicFront"/>
              <a:lightRig rig="threePt" dir="t">
                <a:rot lat="0" lon="0" rev="4800000"/>
              </a:lightRig>
            </a:scene3d>
            <a:sp3d prstMaterial="matte"/>
          </a:bodyPr>
          <a:lstStyle>
            <a:lvl1pPr marL="233363" indent="0" algn="l" rtl="0" eaLnBrk="1" latinLnBrk="0" hangingPunct="1">
              <a:lnSpc>
                <a:spcPct val="90000"/>
              </a:lnSpc>
              <a:spcBef>
                <a:spcPct val="0"/>
              </a:spcBef>
              <a:buNone/>
              <a:defRPr kumimoji="0" lang="en-US" sz="3200" b="1" kern="1200" dirty="0">
                <a:solidFill>
                  <a:schemeClr val="accent1">
                    <a:lumMod val="75000"/>
                  </a:schemeClr>
                </a:solidFill>
                <a:effectLst/>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349042"/>
          </a:xfrm>
        </p:spPr>
        <p:txBody>
          <a:bodyPr/>
          <a:lstStyle/>
          <a:p>
            <a:r>
              <a:rPr lang="en-US"/>
              <a:t>Click icon to add picture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6355080"/>
            <a:ext cx="12192000" cy="50292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Ins="0" rtlCol="0" anchor="ctr"/>
          <a:lstStyle/>
          <a:p>
            <a:pPr algn="ctr"/>
            <a:endParaRPr lang="en-US" sz="1800" dirty="0">
              <a:latin typeface="Arial"/>
            </a:endParaRPr>
          </a:p>
        </p:txBody>
      </p:sp>
      <p:sp>
        <p:nvSpPr>
          <p:cNvPr id="3" name="Text Placeholder 2"/>
          <p:cNvSpPr>
            <a:spLocks noGrp="1"/>
          </p:cNvSpPr>
          <p:nvPr>
            <p:ph type="body" idx="1"/>
          </p:nvPr>
        </p:nvSpPr>
        <p:spPr>
          <a:xfrm>
            <a:off x="609600" y="1441524"/>
            <a:ext cx="10972800" cy="4906889"/>
          </a:xfrm>
          <a:prstGeom prst="rect">
            <a:avLst/>
          </a:prstGeom>
        </p:spPr>
        <p:txBody>
          <a:bodyPr vert="horz" lIns="0" tIns="0" rIns="0" bIns="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Rectangle 9"/>
          <p:cNvSpPr/>
          <p:nvPr/>
        </p:nvSpPr>
        <p:spPr bwMode="invGray">
          <a:xfrm>
            <a:off x="1" y="635508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latin typeface="Arial"/>
            </a:endParaRPr>
          </a:p>
        </p:txBody>
      </p:sp>
      <p:sp>
        <p:nvSpPr>
          <p:cNvPr id="19" name="Slide Number Placeholder 7"/>
          <p:cNvSpPr txBox="1">
            <a:spLocks/>
          </p:cNvSpPr>
          <p:nvPr/>
        </p:nvSpPr>
        <p:spPr>
          <a:xfrm>
            <a:off x="11768167" y="6403259"/>
            <a:ext cx="423836" cy="454747"/>
          </a:xfrm>
          <a:prstGeom prst="rect">
            <a:avLst/>
          </a:prstGeom>
        </p:spPr>
        <p:txBody>
          <a:bodyPr rIns="45720" anchor="ctr" anchorCtr="0"/>
          <a:lstStyle/>
          <a:p>
            <a:pPr marL="0" marR="0" lvl="0" indent="0" algn="r" defTabSz="457200" rtl="0" eaLnBrk="1" fontAlgn="auto" latinLnBrk="0" hangingPunct="1">
              <a:lnSpc>
                <a:spcPct val="100000"/>
              </a:lnSpc>
              <a:spcBef>
                <a:spcPts val="0"/>
              </a:spcBef>
              <a:spcAft>
                <a:spcPts val="0"/>
              </a:spcAft>
              <a:buClrTx/>
              <a:buSzTx/>
              <a:buFontTx/>
              <a:buNone/>
              <a:tabLst/>
              <a:defRPr/>
            </a:pPr>
            <a:fld id="{EAD690BD-BADF-4FBD-97E7-557E707EBBB2}" type="slidenum">
              <a:rPr kumimoji="0" lang="en-US" sz="1000" b="0" i="0" u="none" strike="noStrike" kern="1200" cap="none" spc="0" normalizeH="0" baseline="0" noProof="0" smtClean="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endParaRPr>
          </a:p>
        </p:txBody>
      </p:sp>
      <p:sp>
        <p:nvSpPr>
          <p:cNvPr id="2" name="Title Placeholder 1"/>
          <p:cNvSpPr>
            <a:spLocks noGrp="1"/>
          </p:cNvSpPr>
          <p:nvPr>
            <p:ph type="title"/>
          </p:nvPr>
        </p:nvSpPr>
        <p:spPr>
          <a:xfrm>
            <a:off x="609600" y="220136"/>
            <a:ext cx="10972800" cy="1005840"/>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cxnSp>
        <p:nvCxnSpPr>
          <p:cNvPr id="5" name="Straight Connector 4"/>
          <p:cNvCxnSpPr/>
          <p:nvPr/>
        </p:nvCxnSpPr>
        <p:spPr>
          <a:xfrm>
            <a:off x="-8076" y="1267155"/>
            <a:ext cx="12200079" cy="0"/>
          </a:xfrm>
          <a:prstGeom prst="line">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A54311BD-8720-D040-927F-1192591CB67C}"/>
              </a:ext>
            </a:extLst>
          </p:cNvPr>
          <p:cNvPicPr>
            <a:picLocks/>
          </p:cNvPicPr>
          <p:nvPr userDrawn="1"/>
        </p:nvPicPr>
        <p:blipFill rotWithShape="1">
          <a:blip r:embed="rId13" cstate="print">
            <a:extLst>
              <a:ext uri="{28A0092B-C50C-407E-A947-70E740481C1C}">
                <a14:useLocalDpi xmlns:a14="http://schemas.microsoft.com/office/drawing/2010/main"/>
              </a:ext>
            </a:extLst>
          </a:blip>
          <a:srcRect/>
          <a:stretch/>
        </p:blipFill>
        <p:spPr>
          <a:xfrm>
            <a:off x="10944015" y="6446520"/>
            <a:ext cx="978408" cy="374904"/>
          </a:xfrm>
          <a:prstGeom prst="rect">
            <a:avLst/>
          </a:prstGeom>
        </p:spPr>
      </p:pic>
      <p:sp>
        <p:nvSpPr>
          <p:cNvPr id="12" name="TextBox 11">
            <a:extLst>
              <a:ext uri="{FF2B5EF4-FFF2-40B4-BE49-F238E27FC236}">
                <a16:creationId xmlns:a16="http://schemas.microsoft.com/office/drawing/2014/main" id="{1980FF35-3AAB-2145-A21D-CC840E81BEFB}"/>
              </a:ext>
            </a:extLst>
          </p:cNvPr>
          <p:cNvSpPr txBox="1"/>
          <p:nvPr userDrawn="1"/>
        </p:nvSpPr>
        <p:spPr>
          <a:xfrm>
            <a:off x="488827" y="6733640"/>
            <a:ext cx="873871"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dirty="0">
                <a:latin typeface="Arial"/>
                <a:cs typeface="Arial"/>
              </a:rPr>
              <a:t>LLNL-PRES-852337</a:t>
            </a:r>
          </a:p>
        </p:txBody>
      </p:sp>
      <p:pic>
        <p:nvPicPr>
          <p:cNvPr id="13" name="Picture 12">
            <a:extLst>
              <a:ext uri="{FF2B5EF4-FFF2-40B4-BE49-F238E27FC236}">
                <a16:creationId xmlns:a16="http://schemas.microsoft.com/office/drawing/2014/main" id="{B8487A01-C0B8-4643-8CFB-9227E4579F35}"/>
              </a:ext>
            </a:extLst>
          </p:cNvPr>
          <p:cNvPicPr>
            <a:picLocks noChangeAspect="1"/>
          </p:cNvPicPr>
          <p:nvPr userDrawn="1"/>
        </p:nvPicPr>
        <p:blipFill>
          <a:blip r:embed="rId14"/>
          <a:stretch>
            <a:fillRect/>
          </a:stretch>
        </p:blipFill>
        <p:spPr>
          <a:xfrm>
            <a:off x="225926" y="6470897"/>
            <a:ext cx="1501274" cy="257361"/>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5" r:id="rId4"/>
    <p:sldLayoutId id="2147483722" r:id="rId5"/>
    <p:sldLayoutId id="2147483721" r:id="rId6"/>
    <p:sldLayoutId id="2147483717" r:id="rId7"/>
    <p:sldLayoutId id="2147483718" r:id="rId8"/>
    <p:sldLayoutId id="2147483719" r:id="rId9"/>
    <p:sldLayoutId id="2147483723" r:id="rId10"/>
    <p:sldLayoutId id="2147483724" r:id="rId11"/>
  </p:sldLayoutIdLst>
  <p:hf hdr="0" ftr="0" dt="0"/>
  <p:txStyles>
    <p:titleStyle>
      <a:lvl1pPr algn="l" rtl="0" eaLnBrk="1" latinLnBrk="0" hangingPunct="1">
        <a:lnSpc>
          <a:spcPct val="90000"/>
        </a:lnSpc>
        <a:spcBef>
          <a:spcPct val="0"/>
        </a:spcBef>
        <a:buNone/>
        <a:defRPr kumimoji="0" sz="3200" b="1" kern="1200">
          <a:solidFill>
            <a:schemeClr val="accent1">
              <a:lumMod val="75000"/>
            </a:schemeClr>
          </a:solidFill>
          <a:effectLst/>
          <a:latin typeface="Calibri" panose="020F0502020204030204" pitchFamily="34" charset="0"/>
          <a:ea typeface="+mj-ea"/>
          <a:cs typeface="Calibri" panose="020F0502020204030204" pitchFamily="34" charset="0"/>
        </a:defRPr>
      </a:lvl1pPr>
    </p:titleStyle>
    <p:body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0.png"/><Relationship Id="rId5" Type="http://schemas.openxmlformats.org/officeDocument/2006/relationships/image" Target="../media/image80.png"/><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9.png"/><Relationship Id="rId3" Type="http://schemas.openxmlformats.org/officeDocument/2006/relationships/image" Target="../media/image12.png"/><Relationship Id="rId7" Type="http://schemas.openxmlformats.org/officeDocument/2006/relationships/image" Target="../media/image130.pn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0.png"/><Relationship Id="rId11"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15.png"/><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image" Target="../media/image31.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31.png"/><Relationship Id="rId11" Type="http://schemas.openxmlformats.org/officeDocument/2006/relationships/image" Target="../media/image6.png"/><Relationship Id="rId5" Type="http://schemas.openxmlformats.org/officeDocument/2006/relationships/image" Target="../media/image121.png"/><Relationship Id="rId10" Type="http://schemas.openxmlformats.org/officeDocument/2006/relationships/image" Target="../media/image34.png"/><Relationship Id="rId4" Type="http://schemas.openxmlformats.org/officeDocument/2006/relationships/image" Target="../media/image10.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i="1" dirty="0"/>
              <a:t>X-RAY SPECTRAL ESTIMATION USING DICTIONARY LEARNING</a:t>
            </a:r>
            <a:endParaRPr lang="en-US" dirty="0">
              <a:latin typeface="Calibri" panose="020F0502020204030204" pitchFamily="34" charset="0"/>
              <a:cs typeface="Calibri" panose="020F0502020204030204" pitchFamily="34" charset="0"/>
            </a:endParaRPr>
          </a:p>
        </p:txBody>
      </p:sp>
      <p:sp>
        <p:nvSpPr>
          <p:cNvPr id="5" name="Text Placeholder 4"/>
          <p:cNvSpPr>
            <a:spLocks noGrp="1"/>
          </p:cNvSpPr>
          <p:nvPr>
            <p:ph type="body" sz="quarter" idx="14"/>
          </p:nvPr>
        </p:nvSpPr>
        <p:spPr>
          <a:xfrm>
            <a:off x="7994708" y="2743200"/>
            <a:ext cx="3921720" cy="831353"/>
          </a:xfrm>
        </p:spPr>
        <p:txBody>
          <a:bodyPr/>
          <a:lstStyle/>
          <a:p>
            <a:pPr lvl="0"/>
            <a:r>
              <a:rPr lang="en-US" sz="2400" dirty="0"/>
              <a:t>Presenter: </a:t>
            </a:r>
            <a:r>
              <a:rPr lang="en-US" sz="2400" dirty="0" err="1"/>
              <a:t>Wenrui</a:t>
            </a:r>
            <a:r>
              <a:rPr lang="en-US" sz="2400" dirty="0"/>
              <a:t> Li</a:t>
            </a:r>
          </a:p>
          <a:p>
            <a:pPr lvl="0"/>
            <a:r>
              <a:rPr lang="en-US" sz="2400" dirty="0"/>
              <a:t>Purdue University</a:t>
            </a:r>
          </a:p>
          <a:p>
            <a:pPr lvl="0"/>
            <a:r>
              <a:rPr lang="en-US" sz="2400" dirty="0"/>
              <a:t>Mentor: </a:t>
            </a:r>
            <a:r>
              <a:rPr lang="en-US" altLang="zh-CN" sz="2400" dirty="0"/>
              <a:t>Aditya Mohan</a:t>
            </a:r>
            <a:r>
              <a:rPr lang="en-US" sz="2400" dirty="0"/>
              <a:t> </a:t>
            </a:r>
          </a:p>
        </p:txBody>
      </p:sp>
      <p:sp>
        <p:nvSpPr>
          <p:cNvPr id="9" name="Text Placeholder 10"/>
          <p:cNvSpPr txBox="1">
            <a:spLocks/>
          </p:cNvSpPr>
          <p:nvPr/>
        </p:nvSpPr>
        <p:spPr>
          <a:xfrm>
            <a:off x="609600" y="3640568"/>
            <a:ext cx="3278508" cy="397500"/>
          </a:xfrm>
          <a:prstGeom prst="rect">
            <a:avLst/>
          </a:prstGeom>
        </p:spPr>
        <p:txBody>
          <a:bodyPr vert="horz" lIns="0" tIns="91440" rIns="0" rtlCol="0" anchor="ctr" anchorCtr="0">
            <a:noAutofit/>
          </a:bodyPr>
          <a:lstStyle/>
          <a:p>
            <a:pPr lvl="0">
              <a:lnSpc>
                <a:spcPct val="80000"/>
              </a:lnSpc>
            </a:pPr>
            <a:r>
              <a:rPr lang="en-US" sz="1600" dirty="0">
                <a:cs typeface="Lucida Handwriting"/>
              </a:rPr>
              <a:t>Aug 3, 2023</a:t>
            </a:r>
          </a:p>
        </p:txBody>
      </p:sp>
      <p:sp>
        <p:nvSpPr>
          <p:cNvPr id="7" name="TextBox 6">
            <a:extLst>
              <a:ext uri="{FF2B5EF4-FFF2-40B4-BE49-F238E27FC236}">
                <a16:creationId xmlns:a16="http://schemas.microsoft.com/office/drawing/2014/main" id="{08934A9C-1B9F-733F-E63A-E560D16BA12A}"/>
              </a:ext>
            </a:extLst>
          </p:cNvPr>
          <p:cNvSpPr txBox="1"/>
          <p:nvPr/>
        </p:nvSpPr>
        <p:spPr>
          <a:xfrm>
            <a:off x="508931" y="1953888"/>
            <a:ext cx="9138407" cy="1200329"/>
          </a:xfrm>
          <a:prstGeom prst="rect">
            <a:avLst/>
          </a:prstGeom>
          <a:noFill/>
        </p:spPr>
        <p:txBody>
          <a:bodyPr wrap="square">
            <a:spAutoFit/>
          </a:bodyPr>
          <a:lstStyle/>
          <a:p>
            <a:pPr>
              <a:buNone/>
            </a:pPr>
            <a:r>
              <a:rPr lang="en-US" altLang="zh-CN" sz="1800" i="1" dirty="0" err="1"/>
              <a:t>Wenrui</a:t>
            </a:r>
            <a:r>
              <a:rPr lang="zh-CN" altLang="en-US" sz="1800" i="1" dirty="0"/>
              <a:t> </a:t>
            </a:r>
            <a:r>
              <a:rPr lang="en-US" altLang="zh-CN" sz="1800" i="1" dirty="0"/>
              <a:t>Li</a:t>
            </a:r>
            <a:r>
              <a:rPr lang="en-US" altLang="zh-CN" sz="1800" i="1" baseline="30000" dirty="0"/>
              <a:t>a</a:t>
            </a:r>
            <a:r>
              <a:rPr lang="en-US" altLang="zh-CN" sz="1800" i="1" dirty="0"/>
              <a:t>, Venkatesh </a:t>
            </a:r>
            <a:r>
              <a:rPr lang="en-US" altLang="zh-CN" sz="1800" i="1" dirty="0" err="1"/>
              <a:t>Sridhar</a:t>
            </a:r>
            <a:r>
              <a:rPr lang="en-US" altLang="zh-CN" sz="1800" i="1" baseline="30000" dirty="0" err="1"/>
              <a:t>b</a:t>
            </a:r>
            <a:r>
              <a:rPr lang="en-US" altLang="zh-CN" sz="1800" i="1" dirty="0"/>
              <a:t>,</a:t>
            </a:r>
            <a:r>
              <a:rPr lang="zh-CN" altLang="en-US" sz="1800" i="1" dirty="0"/>
              <a:t> </a:t>
            </a:r>
            <a:r>
              <a:rPr lang="en-US" altLang="zh-CN" sz="1800" i="1" dirty="0"/>
              <a:t>Aditya </a:t>
            </a:r>
            <a:r>
              <a:rPr lang="en-US" altLang="zh-CN" sz="1800" i="1" dirty="0" err="1"/>
              <a:t>Mohan</a:t>
            </a:r>
            <a:r>
              <a:rPr lang="en-US" altLang="zh-CN" sz="1800" i="1" baseline="30000" dirty="0" err="1"/>
              <a:t>b</a:t>
            </a:r>
            <a:r>
              <a:rPr lang="en-US" altLang="zh-CN" sz="1800" i="1" dirty="0"/>
              <a:t>, </a:t>
            </a:r>
            <a:r>
              <a:rPr lang="en-US" altLang="zh-CN" sz="1800" i="1" dirty="0" err="1"/>
              <a:t>Saransh</a:t>
            </a:r>
            <a:r>
              <a:rPr lang="en-US" altLang="zh-CN" sz="1800" i="1" dirty="0"/>
              <a:t> </a:t>
            </a:r>
            <a:r>
              <a:rPr lang="en-US" altLang="zh-CN" sz="1800" i="1" dirty="0" err="1"/>
              <a:t>Singh</a:t>
            </a:r>
            <a:r>
              <a:rPr lang="en-US" altLang="zh-CN" sz="1800" i="1" baseline="30000" dirty="0" err="1"/>
              <a:t>b</a:t>
            </a:r>
            <a:r>
              <a:rPr lang="en-US" altLang="zh-CN" sz="1800" i="1" dirty="0"/>
              <a:t>,</a:t>
            </a:r>
            <a:r>
              <a:rPr lang="zh-CN" altLang="en-US" sz="1800" i="1" dirty="0"/>
              <a:t> </a:t>
            </a:r>
            <a:r>
              <a:rPr lang="en-US" altLang="zh-CN" sz="1800" i="1" dirty="0"/>
              <a:t>Xin </a:t>
            </a:r>
            <a:r>
              <a:rPr lang="en-US" altLang="zh-CN" sz="1800" i="1" dirty="0" err="1"/>
              <a:t>Liu</a:t>
            </a:r>
            <a:r>
              <a:rPr lang="en-US" altLang="zh-CN" sz="1800" i="1" baseline="30000" dirty="0" err="1"/>
              <a:t>b</a:t>
            </a:r>
            <a:r>
              <a:rPr lang="en-US" altLang="zh-CN" sz="1800" i="1" dirty="0"/>
              <a:t> , J.B. </a:t>
            </a:r>
            <a:r>
              <a:rPr lang="en-US" altLang="zh-CN" sz="1800" i="1" dirty="0" err="1"/>
              <a:t>Forien</a:t>
            </a:r>
            <a:r>
              <a:rPr lang="en-US" altLang="zh-CN" sz="1800" i="1" baseline="30000" dirty="0" err="1"/>
              <a:t>b</a:t>
            </a:r>
            <a:endParaRPr lang="en-US" altLang="zh-CN" sz="1800" i="1" baseline="30000" dirty="0"/>
          </a:p>
          <a:p>
            <a:pPr>
              <a:buNone/>
            </a:pPr>
            <a:r>
              <a:rPr lang="en-US" sz="1800" i="1" dirty="0" err="1"/>
              <a:t>Gregery</a:t>
            </a:r>
            <a:r>
              <a:rPr lang="en-US" sz="1800" i="1" dirty="0"/>
              <a:t> T. </a:t>
            </a:r>
            <a:r>
              <a:rPr lang="en-US" sz="1800" i="1" dirty="0" err="1"/>
              <a:t>Buzzard</a:t>
            </a:r>
            <a:r>
              <a:rPr lang="en-US" altLang="zh-CN" sz="1800" i="1" baseline="30000" dirty="0" err="1"/>
              <a:t>a</a:t>
            </a:r>
            <a:r>
              <a:rPr lang="en-US" sz="1800" i="1" dirty="0"/>
              <a:t>, Charles A. </a:t>
            </a:r>
            <a:r>
              <a:rPr lang="en-US" sz="1800" i="1" dirty="0" err="1"/>
              <a:t>Bouman</a:t>
            </a:r>
            <a:r>
              <a:rPr lang="en-US" altLang="zh-CN" sz="1800" i="1" baseline="30000" dirty="0" err="1"/>
              <a:t>a</a:t>
            </a:r>
            <a:endParaRPr lang="en-US" altLang="zh-CN" sz="1800" i="1" dirty="0"/>
          </a:p>
          <a:p>
            <a:pPr>
              <a:buFont typeface="Wingdings" pitchFamily="-110" charset="2"/>
              <a:buNone/>
            </a:pPr>
            <a:r>
              <a:rPr lang="en-US" altLang="zh-CN" sz="1800" baseline="30000" dirty="0" err="1"/>
              <a:t>a</a:t>
            </a:r>
            <a:r>
              <a:rPr lang="en-US" altLang="zh-CN" sz="1800" dirty="0" err="1"/>
              <a:t>Purdue</a:t>
            </a:r>
            <a:r>
              <a:rPr lang="en-US" altLang="zh-CN" sz="1800" dirty="0"/>
              <a:t> University</a:t>
            </a:r>
          </a:p>
          <a:p>
            <a:pPr>
              <a:buNone/>
            </a:pPr>
            <a:r>
              <a:rPr lang="en-US" altLang="zh-CN" sz="1800" baseline="30000" dirty="0" err="1"/>
              <a:t>b</a:t>
            </a:r>
            <a:r>
              <a:rPr lang="en-US" altLang="zh-CN" sz="1800" dirty="0" err="1"/>
              <a:t>Lawrence</a:t>
            </a:r>
            <a:r>
              <a:rPr lang="en-US" altLang="zh-CN" sz="1800" dirty="0"/>
              <a:t> Livermore National Laboratory</a:t>
            </a:r>
          </a:p>
        </p:txBody>
      </p:sp>
      <p:pic>
        <p:nvPicPr>
          <p:cNvPr id="2" name="Picture 1">
            <a:extLst>
              <a:ext uri="{FF2B5EF4-FFF2-40B4-BE49-F238E27FC236}">
                <a16:creationId xmlns:a16="http://schemas.microsoft.com/office/drawing/2014/main" id="{6C8A77C7-E253-42BD-664C-DE2321D83CE6}"/>
              </a:ext>
            </a:extLst>
          </p:cNvPr>
          <p:cNvPicPr>
            <a:picLocks noChangeAspect="1"/>
          </p:cNvPicPr>
          <p:nvPr/>
        </p:nvPicPr>
        <p:blipFill>
          <a:blip r:embed="rId3"/>
          <a:stretch>
            <a:fillRect/>
          </a:stretch>
        </p:blipFill>
        <p:spPr>
          <a:xfrm>
            <a:off x="8359031" y="6413439"/>
            <a:ext cx="1288307" cy="382417"/>
          </a:xfrm>
          <a:prstGeom prst="rect">
            <a:avLst/>
          </a:prstGeom>
        </p:spPr>
      </p:pic>
      <p:sp>
        <p:nvSpPr>
          <p:cNvPr id="4" name="TextBox 3">
            <a:extLst>
              <a:ext uri="{FF2B5EF4-FFF2-40B4-BE49-F238E27FC236}">
                <a16:creationId xmlns:a16="http://schemas.microsoft.com/office/drawing/2014/main" id="{B1395DCF-2765-DA29-CE7A-E3ED0E08BAAE}"/>
              </a:ext>
            </a:extLst>
          </p:cNvPr>
          <p:cNvSpPr txBox="1"/>
          <p:nvPr/>
        </p:nvSpPr>
        <p:spPr>
          <a:xfrm>
            <a:off x="1355357" y="6404592"/>
            <a:ext cx="6874243" cy="415498"/>
          </a:xfrm>
          <a:prstGeom prst="rect">
            <a:avLst/>
          </a:prstGeom>
          <a:noFill/>
        </p:spPr>
        <p:txBody>
          <a:bodyPr wrap="square">
            <a:spAutoFit/>
          </a:bodyPr>
          <a:lstStyle/>
          <a:p>
            <a:r>
              <a:rPr lang="en-US" sz="1050" b="1" dirty="0">
                <a:solidFill>
                  <a:schemeClr val="bg1"/>
                </a:solidFill>
                <a:latin typeface="Arial" panose="020B0604020202020204" pitchFamily="34" charset="0"/>
              </a:rPr>
              <a:t>Accepted by </a:t>
            </a:r>
            <a:r>
              <a:rPr lang="en-US" sz="1050" b="1" dirty="0">
                <a:solidFill>
                  <a:schemeClr val="bg1"/>
                </a:solidFill>
                <a:effectLst/>
                <a:latin typeface="Arial" panose="020B0604020202020204" pitchFamily="34" charset="0"/>
              </a:rPr>
              <a:t>IEEE </a:t>
            </a:r>
            <a:r>
              <a:rPr lang="en-US" sz="1050" b="1" dirty="0">
                <a:solidFill>
                  <a:schemeClr val="bg1"/>
                </a:solidFill>
                <a:latin typeface="Arial" panose="020B0604020202020204" pitchFamily="34" charset="0"/>
              </a:rPr>
              <a:t>ICIP 2023:</a:t>
            </a:r>
            <a:r>
              <a:rPr lang="en-US" sz="1050" dirty="0">
                <a:solidFill>
                  <a:schemeClr val="bg1"/>
                </a:solidFill>
                <a:latin typeface="Arial" panose="020B0604020202020204" pitchFamily="34" charset="0"/>
              </a:rPr>
              <a:t> </a:t>
            </a:r>
            <a:r>
              <a:rPr lang="en-US" sz="1050" i="1" dirty="0">
                <a:solidFill>
                  <a:schemeClr val="bg1"/>
                </a:solidFill>
                <a:effectLst/>
                <a:latin typeface="Arial" panose="020B0604020202020204" pitchFamily="34" charset="0"/>
              </a:rPr>
              <a:t>Li, W., Sridhar, V., Mohan, K.A., Singh, S., </a:t>
            </a:r>
            <a:r>
              <a:rPr lang="en-US" sz="1050" i="1" dirty="0" err="1">
                <a:solidFill>
                  <a:schemeClr val="bg1"/>
                </a:solidFill>
                <a:effectLst/>
                <a:latin typeface="Arial" panose="020B0604020202020204" pitchFamily="34" charset="0"/>
              </a:rPr>
              <a:t>Forien</a:t>
            </a:r>
            <a:r>
              <a:rPr lang="en-US" sz="1050" i="1" dirty="0">
                <a:solidFill>
                  <a:schemeClr val="bg1"/>
                </a:solidFill>
                <a:effectLst/>
                <a:latin typeface="Arial" panose="020B0604020202020204" pitchFamily="34" charset="0"/>
              </a:rPr>
              <a:t>, J.B., Liu, X., Buzzard, G.T. and </a:t>
            </a:r>
            <a:r>
              <a:rPr lang="en-US" sz="1050" i="1" dirty="0" err="1">
                <a:solidFill>
                  <a:schemeClr val="bg1"/>
                </a:solidFill>
                <a:effectLst/>
                <a:latin typeface="Arial" panose="020B0604020202020204" pitchFamily="34" charset="0"/>
              </a:rPr>
              <a:t>Bouman</a:t>
            </a:r>
            <a:r>
              <a:rPr lang="en-US" sz="1050" i="1" dirty="0">
                <a:solidFill>
                  <a:schemeClr val="bg1"/>
                </a:solidFill>
                <a:effectLst/>
                <a:latin typeface="Arial" panose="020B0604020202020204" pitchFamily="34" charset="0"/>
              </a:rPr>
              <a:t>, C.A., 2023. X-ray Spectral Estimation using Dictionary Learning. </a:t>
            </a:r>
            <a:r>
              <a:rPr lang="en-US" sz="1050" i="1" dirty="0" err="1">
                <a:solidFill>
                  <a:schemeClr val="bg1"/>
                </a:solidFill>
                <a:effectLst/>
                <a:latin typeface="Arial" panose="020B0604020202020204" pitchFamily="34" charset="0"/>
              </a:rPr>
              <a:t>arXiv</a:t>
            </a:r>
            <a:r>
              <a:rPr lang="en-US" sz="1050" i="1" dirty="0">
                <a:solidFill>
                  <a:schemeClr val="bg1"/>
                </a:solidFill>
                <a:effectLst/>
                <a:latin typeface="Arial" panose="020B0604020202020204" pitchFamily="34" charset="0"/>
              </a:rPr>
              <a:t> preprint arXiv:2302.13494.</a:t>
            </a:r>
            <a:endParaRPr lang="en-US" sz="1050" i="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DA285-EFA5-D987-DD21-834E5C6C791B}"/>
              </a:ext>
            </a:extLst>
          </p:cNvPr>
          <p:cNvSpPr>
            <a:spLocks noGrp="1"/>
          </p:cNvSpPr>
          <p:nvPr>
            <p:ph type="title"/>
          </p:nvPr>
        </p:nvSpPr>
        <p:spPr>
          <a:xfrm>
            <a:off x="0" y="0"/>
            <a:ext cx="12192000" cy="459443"/>
          </a:xfrm>
        </p:spPr>
        <p:txBody>
          <a:bodyPr/>
          <a:lstStyle/>
          <a:p>
            <a:r>
              <a:rPr lang="en-US" altLang="zh-CN" sz="3200" dirty="0">
                <a:latin typeface="Times New Roman" panose="02020603050405020304" pitchFamily="18" charset="0"/>
                <a:cs typeface="Times New Roman" panose="02020603050405020304" pitchFamily="18" charset="0"/>
              </a:rPr>
              <a:t>Procedure</a:t>
            </a:r>
            <a:r>
              <a:rPr lang="zh-CN" altLang="en-US" sz="3200" dirty="0">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of the algorithm with real dataset</a:t>
            </a:r>
            <a:endParaRPr 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007F5A-7BE3-6245-057E-8F7B8EF172F8}"/>
                  </a:ext>
                </a:extLst>
              </p:cNvPr>
              <p:cNvSpPr>
                <a:spLocks noGrp="1"/>
              </p:cNvSpPr>
              <p:nvPr>
                <p:ph idx="1"/>
              </p:nvPr>
            </p:nvSpPr>
            <p:spPr>
              <a:xfrm>
                <a:off x="519249" y="1592096"/>
                <a:ext cx="11153501" cy="2456931"/>
              </a:xfrm>
            </p:spPr>
            <p:txBody>
              <a:bodyPr>
                <a:normAutofit fontScale="92500"/>
              </a:bodyPr>
              <a:lstStyle/>
              <a:p>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Step</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1:</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Preprocess normalized transmission </a:t>
                </a:r>
                <a14:m>
                  <m:oMath xmlns:m="http://schemas.openxmlformats.org/officeDocument/2006/math">
                    <m:sSub>
                      <m:sSubPr>
                        <m:ctrlPr>
                          <a:rPr lang="en-US" sz="1800" b="0" i="1" dirty="0" smtClean="0">
                            <a:latin typeface="Cambria Math" panose="02040503050406030204" pitchFamily="18" charset="0"/>
                          </a:rPr>
                        </m:ctrlPr>
                      </m:sSubPr>
                      <m:e>
                        <m:r>
                          <a:rPr lang="en-US" sz="1800" i="1" dirty="0">
                            <a:latin typeface="Cambria Math" panose="02040503050406030204" pitchFamily="18" charset="0"/>
                          </a:rPr>
                          <m:t>𝑦</m:t>
                        </m:r>
                      </m:e>
                      <m:sub>
                        <m:r>
                          <a:rPr lang="en-US" sz="1800" b="0" i="1" dirty="0" smtClean="0">
                            <a:latin typeface="Cambria Math" panose="02040503050406030204" pitchFamily="18" charset="0"/>
                          </a:rPr>
                          <m:t>𝑖</m:t>
                        </m:r>
                      </m:sub>
                    </m:sSub>
                    <m:r>
                      <a:rPr lang="en-US" sz="1800" i="1" dirty="0">
                        <a:latin typeface="Cambria Math" panose="02040503050406030204" pitchFamily="18" charset="0"/>
                      </a:rPr>
                      <m:t>=</m:t>
                    </m:r>
                    <m:f>
                      <m:fPr>
                        <m:ctrlPr>
                          <a:rPr lang="en-US" sz="1800" i="1" dirty="0">
                            <a:latin typeface="Cambria Math" panose="02040503050406030204" pitchFamily="18" charset="0"/>
                          </a:rPr>
                        </m:ctrlPr>
                      </m:fPr>
                      <m:num>
                        <m:sSub>
                          <m:sSubPr>
                            <m:ctrlPr>
                              <a:rPr lang="en-US" sz="1800" b="0" i="1" dirty="0" smtClean="0">
                                <a:latin typeface="Cambria Math" panose="02040503050406030204" pitchFamily="18" charset="0"/>
                              </a:rPr>
                            </m:ctrlPr>
                          </m:sSubPr>
                          <m:e>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𝐼</m:t>
                                </m:r>
                              </m:e>
                            </m:acc>
                          </m:e>
                          <m:sub>
                            <m:r>
                              <a:rPr lang="en-US" sz="1800" b="0" i="1" dirty="0" smtClean="0">
                                <a:latin typeface="Cambria Math" panose="02040503050406030204" pitchFamily="18" charset="0"/>
                              </a:rPr>
                              <m:t>𝑖</m:t>
                            </m:r>
                          </m:sub>
                        </m:sSub>
                      </m:num>
                      <m:den>
                        <m:sSub>
                          <m:sSubPr>
                            <m:ctrlPr>
                              <a:rPr lang="en-US" sz="1800" i="1" dirty="0">
                                <a:latin typeface="Cambria Math" panose="02040503050406030204" pitchFamily="18" charset="0"/>
                              </a:rPr>
                            </m:ctrlPr>
                          </m:sSubPr>
                          <m:e>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𝐼</m:t>
                                </m:r>
                              </m:e>
                            </m:acc>
                          </m:e>
                          <m:sub>
                            <m:r>
                              <a:rPr lang="en-US" sz="1800" i="1" dirty="0">
                                <a:latin typeface="Cambria Math" panose="02040503050406030204" pitchFamily="18" charset="0"/>
                              </a:rPr>
                              <m:t>0</m:t>
                            </m:r>
                            <m:r>
                              <a:rPr lang="en-US" sz="1800" b="0" i="1" dirty="0" smtClean="0">
                                <a:latin typeface="Cambria Math" panose="02040503050406030204" pitchFamily="18" charset="0"/>
                              </a:rPr>
                              <m:t>,</m:t>
                            </m:r>
                            <m:r>
                              <a:rPr lang="en-US" sz="1800" b="0" i="1" dirty="0" smtClean="0">
                                <a:latin typeface="Cambria Math" panose="02040503050406030204" pitchFamily="18" charset="0"/>
                              </a:rPr>
                              <m:t>𝑖</m:t>
                            </m:r>
                          </m:sub>
                        </m:sSub>
                      </m:den>
                    </m:f>
                  </m:oMath>
                </a14:m>
                <a:r>
                  <a:rPr lang="en-US" altLang="zh-CN" sz="1800" dirty="0">
                    <a:latin typeface="Times New Roman" panose="02020603050405020304" pitchFamily="18" charset="0"/>
                    <a:cs typeface="Times New Roman" panose="02020603050405020304" pitchFamily="18" charset="0"/>
                  </a:rPr>
                  <a:t>, following postage stamp correction to make sure </a:t>
                </a:r>
                <a14:m>
                  <m:oMath xmlns:m="http://schemas.openxmlformats.org/officeDocument/2006/math">
                    <m:r>
                      <a:rPr lang="en-US" sz="1800" b="0" i="1" dirty="0" smtClean="0">
                        <a:latin typeface="Cambria Math" panose="02040503050406030204" pitchFamily="18" charset="0"/>
                      </a:rPr>
                      <m:t>𝑦</m:t>
                    </m:r>
                    <m:r>
                      <a:rPr lang="en-US" sz="1800" b="0" i="1" dirty="0" smtClean="0">
                        <a:latin typeface="Cambria Math" panose="02040503050406030204" pitchFamily="18" charset="0"/>
                      </a:rPr>
                      <m:t>=1</m:t>
                    </m:r>
                  </m:oMath>
                </a14:m>
                <a:r>
                  <a:rPr lang="en-US" altLang="zh-CN" sz="1800" dirty="0">
                    <a:latin typeface="Times New Roman" panose="02020603050405020304" pitchFamily="18" charset="0"/>
                    <a:cs typeface="Times New Roman" panose="02020603050405020304" pitchFamily="18" charset="0"/>
                  </a:rPr>
                  <a:t> in background.</a:t>
                </a:r>
              </a:p>
              <a:p>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Step</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2:</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Calculate</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the</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projection</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matrix</a:t>
                </a:r>
                <a:r>
                  <a:rPr lang="zh-CN" altLang="en-US" sz="18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800">
                        <a:latin typeface="Cambria Math" panose="02040503050406030204" pitchFamily="18" charset="0"/>
                      </a:rPr>
                      <m:t>𝐹</m:t>
                    </m:r>
                  </m:oMath>
                </a14:m>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with line path through the objects and LAC of object materials.</a:t>
                </a:r>
              </a:p>
              <a:p>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Step</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3:</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Generate</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a</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large</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Dictionary</a:t>
                </a:r>
                <a:r>
                  <a:rPr lang="zh-CN" altLang="en-US" sz="18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800">
                        <a:latin typeface="Cambria Math" panose="02040503050406030204" pitchFamily="18" charset="0"/>
                      </a:rPr>
                      <m:t>𝐷</m:t>
                    </m:r>
                  </m:oMath>
                </a14:m>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by</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varying</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X-rays source</a:t>
                </a:r>
                <a:r>
                  <a:rPr lang="zh-CN" altLang="en-US" sz="1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Cambria Math" panose="02040503050406030204" pitchFamily="18" charset="0"/>
                          </a:rPr>
                        </m:ctrlPr>
                      </m:sSubPr>
                      <m:e>
                        <m:r>
                          <a:rPr lang="en-US" sz="1800">
                            <a:latin typeface="Cambria Math" panose="02040503050406030204" pitchFamily="18" charset="0"/>
                          </a:rPr>
                          <m:t>𝑆</m:t>
                        </m:r>
                      </m:e>
                      <m:sub>
                        <m:r>
                          <a:rPr lang="en-US" sz="1800">
                            <a:latin typeface="Cambria Math" panose="02040503050406030204" pitchFamily="18" charset="0"/>
                          </a:rPr>
                          <m:t>𝑟</m:t>
                        </m:r>
                      </m:sub>
                    </m:sSub>
                    <m:d>
                      <m:dPr>
                        <m:ctrlPr>
                          <a:rPr lang="en-US" sz="1800" i="1">
                            <a:latin typeface="Cambria Math" panose="02040503050406030204" pitchFamily="18" charset="0"/>
                          </a:rPr>
                        </m:ctrlPr>
                      </m:dPr>
                      <m:e>
                        <m:r>
                          <a:rPr lang="en-US" sz="1800">
                            <a:latin typeface="Cambria Math" panose="02040503050406030204" pitchFamily="18" charset="0"/>
                          </a:rPr>
                          <m:t>𝐸</m:t>
                        </m:r>
                      </m:e>
                    </m:d>
                    <m:r>
                      <a:rPr lang="en-US" sz="1800">
                        <a:latin typeface="Cambria Math" panose="02040503050406030204" pitchFamily="18" charset="0"/>
                      </a:rPr>
                      <m:t> </m:t>
                    </m:r>
                  </m:oMath>
                </a14:m>
                <a:r>
                  <a:rPr lang="en-US" altLang="zh-CN" sz="1800" dirty="0">
                    <a:latin typeface="Times New Roman" panose="02020603050405020304" pitchFamily="18" charset="0"/>
                    <a:cs typeface="Times New Roman" panose="02020603050405020304" pitchFamily="18" charset="0"/>
                  </a:rPr>
                  <a:t>, filter</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response</a:t>
                </a:r>
                <a:r>
                  <a:rPr lang="zh-CN" altLang="en-US" sz="1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Cambria Math" panose="02040503050406030204" pitchFamily="18" charset="0"/>
                          </a:rPr>
                        </m:ctrlPr>
                      </m:sSubPr>
                      <m:e>
                        <m:r>
                          <a:rPr lang="en-US" sz="1800">
                            <a:latin typeface="Cambria Math" panose="02040503050406030204" pitchFamily="18" charset="0"/>
                          </a:rPr>
                          <m:t>𝑆</m:t>
                        </m:r>
                      </m:e>
                      <m:sub>
                        <m:r>
                          <a:rPr lang="en-US" sz="1800">
                            <a:latin typeface="Cambria Math" panose="02040503050406030204" pitchFamily="18" charset="0"/>
                          </a:rPr>
                          <m:t>𝑓</m:t>
                        </m:r>
                      </m:sub>
                    </m:sSub>
                    <m:d>
                      <m:dPr>
                        <m:ctrlPr>
                          <a:rPr lang="en-US" altLang="zh-CN" sz="1800" i="1">
                            <a:latin typeface="Cambria Math" panose="02040503050406030204" pitchFamily="18" charset="0"/>
                          </a:rPr>
                        </m:ctrlPr>
                      </m:dPr>
                      <m:e>
                        <m:r>
                          <a:rPr lang="en-US" altLang="zh-CN" sz="1800">
                            <a:latin typeface="Cambria Math" panose="02040503050406030204" pitchFamily="18" charset="0"/>
                          </a:rPr>
                          <m:t>𝐸</m:t>
                        </m:r>
                      </m:e>
                    </m:d>
                  </m:oMath>
                </a14:m>
                <a:r>
                  <a:rPr lang="en-US" altLang="zh-CN" sz="1800" dirty="0">
                    <a:latin typeface="Times New Roman" panose="02020603050405020304" pitchFamily="18" charset="0"/>
                    <a:cs typeface="Times New Roman" panose="02020603050405020304" pitchFamily="18" charset="0"/>
                  </a:rPr>
                  <a:t>, and detector response</a:t>
                </a:r>
                <a:r>
                  <a:rPr lang="zh-CN" altLang="en-US" sz="1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1800" i="1">
                            <a:latin typeface="Cambria Math" panose="02040503050406030204" pitchFamily="18" charset="0"/>
                          </a:rPr>
                        </m:ctrlPr>
                      </m:sSubPr>
                      <m:e>
                        <m:r>
                          <a:rPr lang="en-US" altLang="zh-CN" sz="1800">
                            <a:latin typeface="Cambria Math" panose="02040503050406030204" pitchFamily="18" charset="0"/>
                          </a:rPr>
                          <m:t>𝐷</m:t>
                        </m:r>
                      </m:e>
                      <m:sub>
                        <m:r>
                          <a:rPr lang="en-US" altLang="zh-CN" sz="1800">
                            <a:latin typeface="Cambria Math" panose="02040503050406030204" pitchFamily="18" charset="0"/>
                          </a:rPr>
                          <m:t>𝑒</m:t>
                        </m:r>
                      </m:sub>
                    </m:sSub>
                    <m:d>
                      <m:dPr>
                        <m:ctrlPr>
                          <a:rPr lang="en-US" sz="1800" i="1">
                            <a:latin typeface="Cambria Math" panose="02040503050406030204" pitchFamily="18" charset="0"/>
                          </a:rPr>
                        </m:ctrlPr>
                      </m:dPr>
                      <m:e>
                        <m:r>
                          <a:rPr lang="en-US" sz="1800">
                            <a:latin typeface="Cambria Math" panose="02040503050406030204" pitchFamily="18" charset="0"/>
                          </a:rPr>
                          <m:t>𝐸</m:t>
                        </m:r>
                      </m:e>
                    </m:d>
                  </m:oMath>
                </a14:m>
                <a:r>
                  <a:rPr lang="en-US" altLang="zh-CN" sz="1800" dirty="0">
                    <a:latin typeface="Times New Roman" panose="02020603050405020304" pitchFamily="18" charset="0"/>
                    <a:cs typeface="Times New Roman" panose="02020603050405020304" pitchFamily="18" charset="0"/>
                  </a:rPr>
                  <a:t>,  </a:t>
                </a:r>
                <a14:m>
                  <m:oMath xmlns:m="http://schemas.openxmlformats.org/officeDocument/2006/math">
                    <m:r>
                      <a:rPr lang="en-US" sz="1800">
                        <a:latin typeface="Cambria Math" panose="02040503050406030204" pitchFamily="18" charset="0"/>
                      </a:rPr>
                      <m:t>𝑆</m:t>
                    </m:r>
                    <m:d>
                      <m:dPr>
                        <m:ctrlPr>
                          <a:rPr lang="en-US" sz="1800" i="1">
                            <a:latin typeface="Cambria Math" panose="02040503050406030204" pitchFamily="18" charset="0"/>
                          </a:rPr>
                        </m:ctrlPr>
                      </m:dPr>
                      <m:e>
                        <m:r>
                          <a:rPr lang="en-US" sz="1800">
                            <a:latin typeface="Cambria Math" panose="02040503050406030204" pitchFamily="18" charset="0"/>
                          </a:rPr>
                          <m:t>𝐸</m:t>
                        </m:r>
                      </m:e>
                    </m:d>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a:latin typeface="Cambria Math" panose="02040503050406030204" pitchFamily="18" charset="0"/>
                          </a:rPr>
                          <m:t>𝑆</m:t>
                        </m:r>
                      </m:e>
                      <m:sub>
                        <m:r>
                          <a:rPr lang="en-US" sz="1800">
                            <a:latin typeface="Cambria Math" panose="02040503050406030204" pitchFamily="18" charset="0"/>
                          </a:rPr>
                          <m:t>𝑟</m:t>
                        </m:r>
                      </m:sub>
                    </m:sSub>
                    <m:d>
                      <m:dPr>
                        <m:ctrlPr>
                          <a:rPr lang="en-US" sz="1800" i="1">
                            <a:latin typeface="Cambria Math" panose="02040503050406030204" pitchFamily="18" charset="0"/>
                          </a:rPr>
                        </m:ctrlPr>
                      </m:dPr>
                      <m:e>
                        <m:r>
                          <a:rPr lang="en-US" sz="1800">
                            <a:latin typeface="Cambria Math" panose="02040503050406030204" pitchFamily="18" charset="0"/>
                          </a:rPr>
                          <m:t>𝐸</m:t>
                        </m:r>
                      </m:e>
                    </m:d>
                    <m:r>
                      <a:rPr lang="en-US" sz="1800">
                        <a:latin typeface="Cambria Math" panose="02040503050406030204" pitchFamily="18" charset="0"/>
                      </a:rPr>
                      <m:t> </m:t>
                    </m:r>
                    <m:sSub>
                      <m:sSubPr>
                        <m:ctrlPr>
                          <a:rPr lang="en-US" sz="1800" i="1">
                            <a:latin typeface="Cambria Math" panose="02040503050406030204" pitchFamily="18" charset="0"/>
                          </a:rPr>
                        </m:ctrlPr>
                      </m:sSubPr>
                      <m:e>
                        <m:r>
                          <a:rPr lang="en-US" sz="1800">
                            <a:latin typeface="Cambria Math" panose="02040503050406030204" pitchFamily="18" charset="0"/>
                          </a:rPr>
                          <m:t>𝑆</m:t>
                        </m:r>
                      </m:e>
                      <m:sub>
                        <m:r>
                          <a:rPr lang="en-US" sz="1800">
                            <a:latin typeface="Cambria Math" panose="02040503050406030204" pitchFamily="18" charset="0"/>
                          </a:rPr>
                          <m:t>𝑓</m:t>
                        </m:r>
                      </m:sub>
                    </m:sSub>
                    <m:d>
                      <m:dPr>
                        <m:ctrlPr>
                          <a:rPr lang="en-US" altLang="zh-CN" sz="1800" i="1">
                            <a:latin typeface="Cambria Math" panose="02040503050406030204" pitchFamily="18" charset="0"/>
                          </a:rPr>
                        </m:ctrlPr>
                      </m:dPr>
                      <m:e>
                        <m:r>
                          <a:rPr lang="en-US" altLang="zh-CN" sz="1800">
                            <a:latin typeface="Cambria Math" panose="02040503050406030204" pitchFamily="18" charset="0"/>
                          </a:rPr>
                          <m:t>𝐸</m:t>
                        </m:r>
                      </m:e>
                    </m:d>
                    <m:r>
                      <a:rPr lang="en-US" altLang="zh-CN" sz="1800">
                        <a:latin typeface="Cambria Math" panose="02040503050406030204" pitchFamily="18" charset="0"/>
                      </a:rPr>
                      <m:t> </m:t>
                    </m:r>
                    <m:sSub>
                      <m:sSubPr>
                        <m:ctrlPr>
                          <a:rPr lang="en-US" altLang="zh-CN" sz="1800" i="1">
                            <a:latin typeface="Cambria Math" panose="02040503050406030204" pitchFamily="18" charset="0"/>
                          </a:rPr>
                        </m:ctrlPr>
                      </m:sSubPr>
                      <m:e>
                        <m:r>
                          <a:rPr lang="en-US" altLang="zh-CN" sz="1800">
                            <a:latin typeface="Cambria Math" panose="02040503050406030204" pitchFamily="18" charset="0"/>
                          </a:rPr>
                          <m:t>𝐷</m:t>
                        </m:r>
                      </m:e>
                      <m:sub>
                        <m:r>
                          <a:rPr lang="en-US" altLang="zh-CN" sz="1800">
                            <a:latin typeface="Cambria Math" panose="02040503050406030204" pitchFamily="18" charset="0"/>
                          </a:rPr>
                          <m:t>𝑒</m:t>
                        </m:r>
                      </m:sub>
                    </m:sSub>
                    <m:d>
                      <m:dPr>
                        <m:ctrlPr>
                          <a:rPr lang="en-US" sz="1800" i="1">
                            <a:latin typeface="Cambria Math" panose="02040503050406030204" pitchFamily="18" charset="0"/>
                          </a:rPr>
                        </m:ctrlPr>
                      </m:dPr>
                      <m:e>
                        <m:r>
                          <a:rPr lang="en-US" sz="1800">
                            <a:latin typeface="Cambria Math" panose="02040503050406030204" pitchFamily="18" charset="0"/>
                          </a:rPr>
                          <m:t>𝐸</m:t>
                        </m:r>
                      </m:e>
                    </m:d>
                  </m:oMath>
                </a14:m>
                <a:r>
                  <a:rPr lang="en-US" altLang="zh-CN" sz="1800" dirty="0">
                    <a:latin typeface="Times New Roman" panose="02020603050405020304" pitchFamily="18" charset="0"/>
                    <a:cs typeface="Times New Roman" panose="02020603050405020304" pitchFamily="18" charset="0"/>
                  </a:rPr>
                  <a:t>,</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then</a:t>
                </a:r>
                <a:r>
                  <a:rPr lang="zh-CN" altLang="en-US" sz="1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𝑆</m:t>
                        </m:r>
                      </m:e>
                    </m:acc>
                    <m:d>
                      <m:dPr>
                        <m:ctrlPr>
                          <a:rPr lang="en-US" sz="1800" i="1">
                            <a:latin typeface="Cambria Math" panose="02040503050406030204" pitchFamily="18" charset="0"/>
                          </a:rPr>
                        </m:ctrlPr>
                      </m:dPr>
                      <m:e>
                        <m:r>
                          <a:rPr lang="en-US" sz="1800" i="1">
                            <a:latin typeface="Cambria Math" panose="02040503050406030204" pitchFamily="18" charset="0"/>
                          </a:rPr>
                          <m:t>𝐸</m:t>
                        </m:r>
                      </m:e>
                    </m:d>
                    <m:r>
                      <a:rPr lang="en-US" sz="1800">
                        <a:latin typeface="Cambria Math" panose="02040503050406030204" pitchFamily="18" charset="0"/>
                      </a:rPr>
                      <m:t>=</m:t>
                    </m:r>
                  </m:oMath>
                </a14:m>
                <a:r>
                  <a:rPr lang="en-US" sz="1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1800" i="1">
                            <a:latin typeface="Cambria Math" panose="02040503050406030204" pitchFamily="18" charset="0"/>
                          </a:rPr>
                        </m:ctrlPr>
                      </m:fPr>
                      <m:num>
                        <m:r>
                          <a:rPr lang="en-US" sz="1800" i="1">
                            <a:latin typeface="Cambria Math" panose="02040503050406030204" pitchFamily="18" charset="0"/>
                          </a:rPr>
                          <m:t>𝑆</m:t>
                        </m:r>
                        <m:d>
                          <m:dPr>
                            <m:ctrlPr>
                              <a:rPr lang="en-US" sz="1800" i="1">
                                <a:latin typeface="Cambria Math" panose="02040503050406030204" pitchFamily="18" charset="0"/>
                              </a:rPr>
                            </m:ctrlPr>
                          </m:dPr>
                          <m:e>
                            <m:r>
                              <a:rPr lang="en-US" sz="1800" i="1">
                                <a:latin typeface="Cambria Math" panose="02040503050406030204" pitchFamily="18" charset="0"/>
                              </a:rPr>
                              <m:t>𝐸</m:t>
                            </m:r>
                          </m:e>
                        </m:d>
                      </m:num>
                      <m:den>
                        <m:nary>
                          <m:naryPr>
                            <m:ctrlPr>
                              <a:rPr lang="en-US" sz="1800" i="1">
                                <a:latin typeface="Cambria Math" panose="02040503050406030204" pitchFamily="18" charset="0"/>
                              </a:rPr>
                            </m:ctrlPr>
                          </m:naryPr>
                          <m:sub>
                            <m:r>
                              <a:rPr lang="en-US" sz="1800" i="1">
                                <a:latin typeface="Cambria Math" panose="02040503050406030204" pitchFamily="18" charset="0"/>
                              </a:rPr>
                              <m:t>0</m:t>
                            </m:r>
                          </m:sub>
                          <m:sup>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𝑚𝑎𝑥</m:t>
                                </m:r>
                              </m:sub>
                            </m:sSub>
                          </m:sup>
                          <m:e>
                            <m:r>
                              <a:rPr lang="en-US" sz="1800" i="1">
                                <a:latin typeface="Cambria Math" panose="02040503050406030204" pitchFamily="18" charset="0"/>
                              </a:rPr>
                              <m:t>𝑆</m:t>
                            </m:r>
                            <m:d>
                              <m:dPr>
                                <m:ctrlPr>
                                  <a:rPr lang="en-US" sz="1800" i="1">
                                    <a:latin typeface="Cambria Math" panose="02040503050406030204" pitchFamily="18" charset="0"/>
                                  </a:rPr>
                                </m:ctrlPr>
                              </m:dPr>
                              <m:e>
                                <m:r>
                                  <a:rPr lang="en-US" sz="1800" i="1">
                                    <a:latin typeface="Cambria Math" panose="02040503050406030204" pitchFamily="18" charset="0"/>
                                  </a:rPr>
                                  <m:t>𝐸</m:t>
                                </m:r>
                              </m:e>
                            </m:d>
                            <m:r>
                              <a:rPr lang="en-US" sz="1800" i="1">
                                <a:latin typeface="Cambria Math" panose="02040503050406030204" pitchFamily="18" charset="0"/>
                              </a:rPr>
                              <m:t> </m:t>
                            </m:r>
                            <m:r>
                              <a:rPr lang="en-US" sz="1800" i="1">
                                <a:latin typeface="Cambria Math" panose="02040503050406030204" pitchFamily="18" charset="0"/>
                              </a:rPr>
                              <m:t>𝑑𝐸</m:t>
                            </m:r>
                          </m:e>
                        </m:nary>
                      </m:den>
                    </m:f>
                  </m:oMath>
                </a14:m>
                <a:r>
                  <a:rPr lang="en-US" altLang="zh-CN" sz="1800" dirty="0">
                    <a:latin typeface="Times New Roman" panose="02020603050405020304" pitchFamily="18" charset="0"/>
                    <a:cs typeface="Times New Roman" panose="02020603050405020304" pitchFamily="18" charset="0"/>
                  </a:rPr>
                  <a:t>.</a:t>
                </a:r>
              </a:p>
              <a:p>
                <a:r>
                  <a:rPr lang="en-US" altLang="zh-CN" sz="1800" dirty="0">
                    <a:latin typeface="Times New Roman" panose="02020603050405020304" pitchFamily="18" charset="0"/>
                    <a:cs typeface="Times New Roman" panose="02020603050405020304" pitchFamily="18" charset="0"/>
                  </a:rPr>
                  <a:t> Step 4: Compute </a:t>
                </a:r>
                <a14:m>
                  <m:oMath xmlns:m="http://schemas.openxmlformats.org/officeDocument/2006/math">
                    <m:acc>
                      <m:accPr>
                        <m:chr m:val="̂"/>
                        <m:ctrlPr>
                          <a:rPr lang="en-US" altLang="zh-CN" sz="1800" b="0" i="1" smtClean="0">
                            <a:latin typeface="Cambria Math" panose="02040503050406030204" pitchFamily="18" charset="0"/>
                          </a:rPr>
                        </m:ctrlPr>
                      </m:accPr>
                      <m:e>
                        <m:r>
                          <a:rPr lang="en-US" altLang="zh-CN" sz="1800" i="1">
                            <a:latin typeface="Cambria Math" panose="02040503050406030204" pitchFamily="18" charset="0"/>
                          </a:rPr>
                          <m:t>𝜔</m:t>
                        </m:r>
                      </m:e>
                    </m:acc>
                  </m:oMath>
                </a14:m>
                <a:r>
                  <a:rPr lang="en-US" altLang="zh-CN" sz="1800" dirty="0">
                    <a:latin typeface="Times New Roman" panose="02020603050405020304" pitchFamily="18" charset="0"/>
                    <a:cs typeface="Times New Roman" panose="02020603050405020304" pitchFamily="18" charset="0"/>
                  </a:rPr>
                  <a:t> by solving for the constrained optimization problem.</a:t>
                </a:r>
              </a:p>
            </p:txBody>
          </p:sp>
        </mc:Choice>
        <mc:Fallback xmlns="">
          <p:sp>
            <p:nvSpPr>
              <p:cNvPr id="3" name="Content Placeholder 2">
                <a:extLst>
                  <a:ext uri="{FF2B5EF4-FFF2-40B4-BE49-F238E27FC236}">
                    <a16:creationId xmlns:a16="http://schemas.microsoft.com/office/drawing/2014/main" id="{F8007F5A-7BE3-6245-057E-8F7B8EF172F8}"/>
                  </a:ext>
                </a:extLst>
              </p:cNvPr>
              <p:cNvSpPr>
                <a:spLocks noGrp="1" noRot="1" noChangeAspect="1" noMove="1" noResize="1" noEditPoints="1" noAdjustHandles="1" noChangeArrowheads="1" noChangeShapeType="1" noTextEdit="1"/>
              </p:cNvSpPr>
              <p:nvPr>
                <p:ph idx="1"/>
              </p:nvPr>
            </p:nvSpPr>
            <p:spPr>
              <a:xfrm>
                <a:off x="519249" y="1592096"/>
                <a:ext cx="11153501" cy="2456931"/>
              </a:xfrm>
              <a:blipFill>
                <a:blip r:embed="rId3"/>
                <a:stretch>
                  <a:fillRect l="-455" r="-795" b="-360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D477977-77DE-BAA0-D92D-77DC0C1FD695}"/>
              </a:ext>
            </a:extLst>
          </p:cNvPr>
          <p:cNvSpPr>
            <a:spLocks noGrp="1"/>
          </p:cNvSpPr>
          <p:nvPr>
            <p:ph type="sldNum" sz="quarter" idx="4"/>
          </p:nvPr>
        </p:nvSpPr>
        <p:spPr/>
        <p:txBody>
          <a:bodyPr/>
          <a:lstStyle/>
          <a:p>
            <a:fld id="{E2661D55-915B-9148-8609-5AEDA0F27130}" type="slidenum">
              <a:rPr lang="en-US" smtClean="0"/>
              <a:pPr/>
              <a:t>10</a:t>
            </a:fld>
            <a:endParaRPr lang="en-US"/>
          </a:p>
        </p:txBody>
      </p:sp>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2E9B9EAB-23F5-5A40-9CB1-849766CDAF85}"/>
                  </a:ext>
                </a:extLst>
              </p:cNvPr>
              <p:cNvSpPr/>
              <p:nvPr/>
            </p:nvSpPr>
            <p:spPr bwMode="auto">
              <a:xfrm>
                <a:off x="1231347" y="4049027"/>
                <a:ext cx="1828800" cy="1768840"/>
              </a:xfrm>
              <a:prstGeom prst="roundRect">
                <a:avLst/>
              </a:prstGeom>
              <a:solidFill>
                <a:srgbClr val="BBFAF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rPr>
                  <a:t>Step 1:</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rPr>
                  <a:t>Data Preprocess</a:t>
                </a:r>
                <a:r>
                  <a:rPr kumimoji="0" lang="en-US" sz="2000" b="0" i="0" u="none" strike="noStrike" cap="none" normalizeH="0" dirty="0">
                    <a:ln>
                      <a:noFill/>
                    </a:ln>
                    <a:solidFill>
                      <a:schemeClr val="tx1"/>
                    </a:solidFill>
                    <a:effectLst/>
                    <a:latin typeface="Arial" pitchFamily="-110" charset="0"/>
                    <a:ea typeface="ＭＳ Ｐゴシック" pitchFamily="-110" charset="-128"/>
                    <a:cs typeface="ＭＳ Ｐゴシック" pitchFamily="-110" charset="-128"/>
                  </a:rPr>
                  <a:t> </a:t>
                </a:r>
                <a14:m>
                  <m:oMath xmlns:m="http://schemas.openxmlformats.org/officeDocument/2006/math">
                    <m:r>
                      <a:rPr lang="en-US" altLang="zh-CN" sz="2000" i="1" smtClean="0">
                        <a:latin typeface="Cambria Math" panose="02040503050406030204" pitchFamily="18" charset="0"/>
                      </a:rPr>
                      <m:t>𝑦</m:t>
                    </m:r>
                  </m:oMath>
                </a14:m>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mc:Choice>
        <mc:Fallback xmlns="">
          <p:sp>
            <p:nvSpPr>
              <p:cNvPr id="8" name="Rounded Rectangle 7">
                <a:extLst>
                  <a:ext uri="{FF2B5EF4-FFF2-40B4-BE49-F238E27FC236}">
                    <a16:creationId xmlns:a16="http://schemas.microsoft.com/office/drawing/2014/main" id="{2E9B9EAB-23F5-5A40-9CB1-849766CDAF85}"/>
                  </a:ext>
                </a:extLst>
              </p:cNvPr>
              <p:cNvSpPr>
                <a:spLocks noRot="1" noChangeAspect="1" noMove="1" noResize="1" noEditPoints="1" noAdjustHandles="1" noChangeArrowheads="1" noChangeShapeType="1" noTextEdit="1"/>
              </p:cNvSpPr>
              <p:nvPr/>
            </p:nvSpPr>
            <p:spPr bwMode="auto">
              <a:xfrm>
                <a:off x="1231347" y="4049027"/>
                <a:ext cx="1828800" cy="1768840"/>
              </a:xfrm>
              <a:prstGeom prst="roundRect">
                <a:avLst/>
              </a:prstGeom>
              <a:blipFill>
                <a:blip r:embed="rId4"/>
                <a:stretch>
                  <a:fillRect/>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D0BBFE57-832D-CF0E-8E95-53919FA56846}"/>
                  </a:ext>
                </a:extLst>
              </p:cNvPr>
              <p:cNvSpPr/>
              <p:nvPr/>
            </p:nvSpPr>
            <p:spPr bwMode="auto">
              <a:xfrm>
                <a:off x="3797163" y="4049027"/>
                <a:ext cx="1828800" cy="1768840"/>
              </a:xfrm>
              <a:prstGeom prst="roundRect">
                <a:avLst/>
              </a:prstGeom>
              <a:solidFill>
                <a:srgbClr val="FFFFA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rPr>
                  <a:t>Step 2:</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latin typeface="Arial" pitchFamily="-110" charset="0"/>
                  <a:ea typeface="ＭＳ Ｐゴシック" pitchFamily="-110" charset="-128"/>
                  <a:cs typeface="ＭＳ Ｐゴシック" pitchFamily="-110"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rPr>
                  <a:t>Estimate </a:t>
                </a: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rPr>
                  <a:t>Forward </a:t>
                </a:r>
                <a:r>
                  <a:rPr lang="en-US" sz="2000" dirty="0">
                    <a:latin typeface="Arial" pitchFamily="-110" charset="0"/>
                    <a:ea typeface="ＭＳ Ｐゴシック" pitchFamily="-110" charset="-128"/>
                    <a:cs typeface="ＭＳ Ｐゴシック" pitchFamily="-110" charset="-128"/>
                  </a:rPr>
                  <a:t>M</a:t>
                </a:r>
                <a:r>
                  <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rPr>
                  <a:t>atrix </a:t>
                </a:r>
                <a14:m>
                  <m:oMath xmlns:m="http://schemas.openxmlformats.org/officeDocument/2006/math">
                    <m:r>
                      <a:rPr lang="en-US" altLang="zh-CN" sz="2000" smtClean="0">
                        <a:latin typeface="Cambria Math" panose="02040503050406030204" pitchFamily="18" charset="0"/>
                      </a:rPr>
                      <m:t>𝐹</m:t>
                    </m:r>
                  </m:oMath>
                </a14:m>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mc:Choice>
        <mc:Fallback xmlns="">
          <p:sp>
            <p:nvSpPr>
              <p:cNvPr id="10" name="Rounded Rectangle 9">
                <a:extLst>
                  <a:ext uri="{FF2B5EF4-FFF2-40B4-BE49-F238E27FC236}">
                    <a16:creationId xmlns:a16="http://schemas.microsoft.com/office/drawing/2014/main" id="{D0BBFE57-832D-CF0E-8E95-53919FA56846}"/>
                  </a:ext>
                </a:extLst>
              </p:cNvPr>
              <p:cNvSpPr>
                <a:spLocks noRot="1" noChangeAspect="1" noMove="1" noResize="1" noEditPoints="1" noAdjustHandles="1" noChangeArrowheads="1" noChangeShapeType="1" noTextEdit="1"/>
              </p:cNvSpPr>
              <p:nvPr/>
            </p:nvSpPr>
            <p:spPr bwMode="auto">
              <a:xfrm>
                <a:off x="3797163" y="4049027"/>
                <a:ext cx="1828800" cy="1768840"/>
              </a:xfrm>
              <a:prstGeom prst="roundRect">
                <a:avLst/>
              </a:prstGeom>
              <a:blipFill>
                <a:blip r:embed="rId5"/>
                <a:stretch>
                  <a:fillRect b="-2128"/>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9277E5D4-2FC6-4EFC-1C83-C664B57EA1B6}"/>
                  </a:ext>
                </a:extLst>
              </p:cNvPr>
              <p:cNvSpPr/>
              <p:nvPr/>
            </p:nvSpPr>
            <p:spPr bwMode="auto">
              <a:xfrm>
                <a:off x="6362979" y="4049027"/>
                <a:ext cx="1828800" cy="1768840"/>
              </a:xfrm>
              <a:prstGeom prst="roundRect">
                <a:avLst/>
              </a:prstGeom>
              <a:solidFill>
                <a:srgbClr val="FFCE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rPr>
                  <a:t>Step 3:</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latin typeface="Arial" pitchFamily="-110" charset="0"/>
                  <a:ea typeface="ＭＳ Ｐゴシック" pitchFamily="-110" charset="-128"/>
                  <a:cs typeface="ＭＳ Ｐゴシック" pitchFamily="-110"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rPr>
                  <a:t>Generate Dictionary   </a:t>
                </a:r>
                <a14:m>
                  <m:oMath xmlns:m="http://schemas.openxmlformats.org/officeDocument/2006/math">
                    <m:r>
                      <a:rPr kumimoji="0" lang="en-US" sz="2000" b="0" i="1" u="none" strike="noStrike" cap="none" normalizeH="0" baseline="0" smtClean="0">
                        <a:ln>
                          <a:noFill/>
                        </a:ln>
                        <a:solidFill>
                          <a:schemeClr val="tx1"/>
                        </a:solidFill>
                        <a:effectLst/>
                        <a:latin typeface="Cambria Math" panose="02040503050406030204" pitchFamily="18" charset="0"/>
                        <a:ea typeface="ＭＳ Ｐゴシック" pitchFamily="-110" charset="-128"/>
                        <a:cs typeface="ＭＳ Ｐゴシック" pitchFamily="-110" charset="-128"/>
                      </a:rPr>
                      <m:t>𝐷</m:t>
                    </m:r>
                  </m:oMath>
                </a14:m>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mc:Choice>
        <mc:Fallback xmlns="">
          <p:sp>
            <p:nvSpPr>
              <p:cNvPr id="11" name="Rounded Rectangle 10">
                <a:extLst>
                  <a:ext uri="{FF2B5EF4-FFF2-40B4-BE49-F238E27FC236}">
                    <a16:creationId xmlns:a16="http://schemas.microsoft.com/office/drawing/2014/main" id="{9277E5D4-2FC6-4EFC-1C83-C664B57EA1B6}"/>
                  </a:ext>
                </a:extLst>
              </p:cNvPr>
              <p:cNvSpPr>
                <a:spLocks noRot="1" noChangeAspect="1" noMove="1" noResize="1" noEditPoints="1" noAdjustHandles="1" noChangeArrowheads="1" noChangeShapeType="1" noTextEdit="1"/>
              </p:cNvSpPr>
              <p:nvPr/>
            </p:nvSpPr>
            <p:spPr bwMode="auto">
              <a:xfrm>
                <a:off x="6362979" y="4049027"/>
                <a:ext cx="1828800" cy="1768840"/>
              </a:xfrm>
              <a:prstGeom prst="roundRect">
                <a:avLst/>
              </a:prstGeom>
              <a:blipFill>
                <a:blip r:embed="rId6"/>
                <a:stretch>
                  <a:fillRect/>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sp>
        <p:nvSpPr>
          <p:cNvPr id="12" name="Rounded Rectangle 11">
            <a:extLst>
              <a:ext uri="{FF2B5EF4-FFF2-40B4-BE49-F238E27FC236}">
                <a16:creationId xmlns:a16="http://schemas.microsoft.com/office/drawing/2014/main" id="{F4434F02-2DEF-E966-C31C-2A43A6DAF036}"/>
              </a:ext>
            </a:extLst>
          </p:cNvPr>
          <p:cNvSpPr/>
          <p:nvPr/>
        </p:nvSpPr>
        <p:spPr bwMode="auto">
          <a:xfrm>
            <a:off x="8928795" y="4049027"/>
            <a:ext cx="1828800" cy="1768840"/>
          </a:xfrm>
          <a:prstGeom prst="roundRect">
            <a:avLst/>
          </a:prstGeom>
          <a:solidFill>
            <a:srgbClr val="B1F2B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rPr>
              <a:t>Step 4:</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latin typeface="Arial" pitchFamily="-110" charset="0"/>
              <a:ea typeface="ＭＳ Ｐゴシック" pitchFamily="-110" charset="-128"/>
              <a:cs typeface="ＭＳ Ｐゴシック" pitchFamily="-110" charset="-128"/>
            </a:endParaRPr>
          </a:p>
          <a:p>
            <a:pPr marL="0" marR="0" indent="0" algn="l" defTabSz="914400" rtl="0" eaLnBrk="0" fontAlgn="base" latinLnBrk="0" hangingPunct="0">
              <a:lnSpc>
                <a:spcPct val="100000"/>
              </a:lnSpc>
              <a:spcBef>
                <a:spcPct val="0"/>
              </a:spcBef>
              <a:spcAft>
                <a:spcPct val="0"/>
              </a:spcAft>
              <a:buClrTx/>
              <a:buSzTx/>
              <a:buFontTx/>
              <a:buNone/>
              <a:tabLst/>
            </a:pPr>
            <a:r>
              <a:rPr lang="en-US" sz="2000" dirty="0">
                <a:latin typeface="Arial" pitchFamily="-110" charset="0"/>
                <a:ea typeface="ＭＳ Ｐゴシック" pitchFamily="-110" charset="-128"/>
                <a:cs typeface="ＭＳ Ｐゴシック" pitchFamily="-110" charset="-128"/>
              </a:rPr>
              <a:t>Run</a:t>
            </a:r>
            <a:r>
              <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rPr>
              <a:t> DictSE</a:t>
            </a:r>
          </a:p>
        </p:txBody>
      </p:sp>
      <mc:AlternateContent xmlns:mc="http://schemas.openxmlformats.org/markup-compatibility/2006" xmlns:a14="http://schemas.microsoft.com/office/drawing/2010/main">
        <mc:Choice Requires="a14">
          <p:sp>
            <p:nvSpPr>
              <p:cNvPr id="13" name="Rounded Rectangle 12">
                <a:extLst>
                  <a:ext uri="{FF2B5EF4-FFF2-40B4-BE49-F238E27FC236}">
                    <a16:creationId xmlns:a16="http://schemas.microsoft.com/office/drawing/2014/main" id="{630E236E-B5F6-7575-CC0A-0AB8BA4FDEF8}"/>
                  </a:ext>
                </a:extLst>
              </p:cNvPr>
              <p:cNvSpPr/>
              <p:nvPr/>
            </p:nvSpPr>
            <p:spPr bwMode="auto">
              <a:xfrm>
                <a:off x="3043002" y="569401"/>
                <a:ext cx="6270859" cy="907019"/>
              </a:xfrm>
              <a:prstGeom prst="roundRect">
                <a:avLst/>
              </a:prstGeom>
              <a:solidFill>
                <a:schemeClr val="tx2">
                  <a:lumMod val="20000"/>
                  <a:lumOff val="80000"/>
                </a:schemeClr>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lvl="1"/>
                <a14:m>
                  <m:oMathPara xmlns:m="http://schemas.openxmlformats.org/officeDocument/2006/math">
                    <m:oMathParaPr>
                      <m:jc m:val="centerGroup"/>
                    </m:oMathParaPr>
                    <m:oMath xmlns:m="http://schemas.openxmlformats.org/officeDocument/2006/math">
                      <m:acc>
                        <m:accPr>
                          <m:chr m:val="̂"/>
                          <m:ctrlPr>
                            <a:rPr lang="en-US" altLang="zh-CN" sz="2000" i="1" smtClean="0">
                              <a:latin typeface="Cambria Math" panose="02040503050406030204" pitchFamily="18" charset="0"/>
                            </a:rPr>
                          </m:ctrlPr>
                        </m:accPr>
                        <m:e>
                          <m:r>
                            <a:rPr lang="en-US" altLang="zh-CN" sz="2000" i="1">
                              <a:latin typeface="Cambria Math" panose="02040503050406030204" pitchFamily="18" charset="0"/>
                            </a:rPr>
                            <m:t>𝜔</m:t>
                          </m:r>
                        </m:e>
                      </m:acc>
                      <m:r>
                        <a:rPr lang="en-US" altLang="zh-CN" sz="2000" i="1">
                          <a:latin typeface="Cambria Math" panose="02040503050406030204" pitchFamily="18" charset="0"/>
                        </a:rPr>
                        <m:t>=</m:t>
                      </m:r>
                      <m:func>
                        <m:funcPr>
                          <m:ctrlPr>
                            <a:rPr lang="en-US" altLang="zh-CN" sz="2000" i="1">
                              <a:latin typeface="Cambria Math" panose="02040503050406030204" pitchFamily="18" charset="0"/>
                            </a:rPr>
                          </m:ctrlPr>
                        </m:funcPr>
                        <m:fName>
                          <m:r>
                            <m:rPr>
                              <m:sty m:val="p"/>
                            </m:rPr>
                            <a:rPr lang="en-US" altLang="zh-CN" sz="2000">
                              <a:latin typeface="Cambria Math" panose="02040503050406030204" pitchFamily="18" charset="0"/>
                            </a:rPr>
                            <m:t>arg</m:t>
                          </m:r>
                        </m:fName>
                        <m:e>
                          <m:func>
                            <m:funcPr>
                              <m:ctrlPr>
                                <a:rPr lang="en-US" altLang="zh-CN" sz="2000" i="1">
                                  <a:latin typeface="Cambria Math" panose="02040503050406030204" pitchFamily="18" charset="0"/>
                                </a:rPr>
                              </m:ctrlPr>
                            </m:funcPr>
                            <m:fName>
                              <m:limLow>
                                <m:limLowPr>
                                  <m:ctrlPr>
                                    <a:rPr lang="en-US" altLang="zh-CN" sz="2000" i="1">
                                      <a:latin typeface="Cambria Math" panose="02040503050406030204" pitchFamily="18" charset="0"/>
                                    </a:rPr>
                                  </m:ctrlPr>
                                </m:limLowPr>
                                <m:e>
                                  <m:r>
                                    <m:rPr>
                                      <m:sty m:val="p"/>
                                    </m:rPr>
                                    <a:rPr lang="en-US" altLang="zh-CN" sz="2000">
                                      <a:latin typeface="Cambria Math" panose="02040503050406030204" pitchFamily="18" charset="0"/>
                                    </a:rPr>
                                    <m:t>min</m:t>
                                  </m:r>
                                </m:e>
                                <m:lim>
                                  <m:eqArr>
                                    <m:eqArrPr>
                                      <m:ctrlPr>
                                        <a:rPr lang="en-US" altLang="zh-CN" sz="2000" i="1">
                                          <a:latin typeface="Cambria Math" panose="02040503050406030204" pitchFamily="18" charset="0"/>
                                        </a:rPr>
                                      </m:ctrlPr>
                                    </m:eqArrPr>
                                    <m:e>
                                      <m:r>
                                        <a:rPr lang="en-US" altLang="zh-CN" sz="2000" i="1" dirty="0">
                                          <a:latin typeface="Cambria Math" panose="02040503050406030204" pitchFamily="18" charset="0"/>
                                        </a:rPr>
                                        <m:t>𝜔</m:t>
                                      </m:r>
                                      <m:r>
                                        <a:rPr lang="en-US" altLang="zh-CN" sz="2000" i="1" dirty="0">
                                          <a:latin typeface="Cambria Math" panose="02040503050406030204" pitchFamily="18" charset="0"/>
                                        </a:rPr>
                                        <m:t>∈</m:t>
                                      </m:r>
                                      <m:r>
                                        <a:rPr lang="en-US" altLang="zh-CN" sz="2000" i="1" dirty="0">
                                          <a:latin typeface="Cambria Math" panose="02040503050406030204" pitchFamily="18" charset="0"/>
                                          <a:ea typeface="Cambria Math" panose="02040503050406030204" pitchFamily="18" charset="0"/>
                                        </a:rPr>
                                        <m:t>𝒮</m:t>
                                      </m:r>
                                    </m:e>
                                    <m:e>
                                      <m:sSub>
                                        <m:sSubPr>
                                          <m:ctrlPr>
                                            <a:rPr lang="en-US" altLang="zh-CN" sz="2000" i="1" dirty="0">
                                              <a:latin typeface="Cambria Math" panose="02040503050406030204" pitchFamily="18" charset="0"/>
                                              <a:ea typeface="Cambria Math" panose="02040503050406030204" pitchFamily="18" charset="0"/>
                                            </a:rPr>
                                          </m:ctrlPr>
                                        </m:sSubPr>
                                        <m:e>
                                          <m:d>
                                            <m:dPr>
                                              <m:begChr m:val="‖"/>
                                              <m:endChr m:val="‖"/>
                                              <m:ctrlPr>
                                                <a:rPr lang="en-US" altLang="zh-CN" sz="2000" i="1" dirty="0">
                                                  <a:latin typeface="Cambria Math" panose="02040503050406030204" pitchFamily="18" charset="0"/>
                                                  <a:ea typeface="Cambria Math" panose="02040503050406030204" pitchFamily="18" charset="0"/>
                                                </a:rPr>
                                              </m:ctrlPr>
                                            </m:dPr>
                                            <m:e>
                                              <m:r>
                                                <a:rPr lang="en-US" altLang="zh-CN" sz="2000" i="1" dirty="0">
                                                  <a:latin typeface="Cambria Math" panose="02040503050406030204" pitchFamily="18" charset="0"/>
                                                  <a:ea typeface="Cambria Math" panose="02040503050406030204" pitchFamily="18" charset="0"/>
                                                </a:rPr>
                                                <m:t>𝜔</m:t>
                                              </m:r>
                                            </m:e>
                                          </m:d>
                                        </m:e>
                                        <m:sub>
                                          <m:r>
                                            <a:rPr lang="en-US" altLang="zh-CN" sz="2000" i="1" dirty="0">
                                              <a:latin typeface="Cambria Math" panose="02040503050406030204" pitchFamily="18" charset="0"/>
                                              <a:ea typeface="Cambria Math" panose="02040503050406030204" pitchFamily="18" charset="0"/>
                                            </a:rPr>
                                            <m:t>0</m:t>
                                          </m:r>
                                        </m:sub>
                                      </m:sSub>
                                      <m:r>
                                        <a:rPr lang="en-US" altLang="zh-CN" sz="2000" i="1" dirty="0">
                                          <a:latin typeface="Cambria Math" panose="02040503050406030204" pitchFamily="18" charset="0"/>
                                          <a:ea typeface="Cambria Math" panose="02040503050406030204" pitchFamily="18" charset="0"/>
                                        </a:rPr>
                                        <m:t>≤</m:t>
                                      </m:r>
                                      <m:r>
                                        <a:rPr lang="en-US" altLang="zh-CN" sz="2000" i="1" dirty="0">
                                          <a:latin typeface="Cambria Math" panose="02040503050406030204" pitchFamily="18" charset="0"/>
                                          <a:ea typeface="Cambria Math" panose="02040503050406030204" pitchFamily="18" charset="0"/>
                                        </a:rPr>
                                        <m:t>𝐶</m:t>
                                      </m:r>
                                    </m:e>
                                  </m:eqArr>
                                </m:lim>
                              </m:limLow>
                            </m:fName>
                            <m:e>
                              <m:d>
                                <m:dPr>
                                  <m:begChr m:val="{"/>
                                  <m:endChr m:val="}"/>
                                  <m:ctrlPr>
                                    <a:rPr lang="en-US" altLang="zh-CN" sz="2000" i="1">
                                      <a:latin typeface="Cambria Math" panose="02040503050406030204" pitchFamily="18" charset="0"/>
                                    </a:rPr>
                                  </m:ctrlPr>
                                </m:dPr>
                                <m:e>
                                  <m:sSubSup>
                                    <m:sSubSupPr>
                                      <m:ctrlPr>
                                        <a:rPr lang="en-US" altLang="zh-CN" sz="2000" i="1">
                                          <a:latin typeface="Cambria Math" panose="02040503050406030204" pitchFamily="18" charset="0"/>
                                        </a:rPr>
                                      </m:ctrlPr>
                                    </m:sSubSupPr>
                                    <m:e>
                                      <m:f>
                                        <m:fPr>
                                          <m:ctrlPr>
                                            <a:rPr lang="en-US" altLang="zh-CN" sz="2000" i="1">
                                              <a:latin typeface="Cambria Math" panose="02040503050406030204" pitchFamily="18" charset="0"/>
                                            </a:rPr>
                                          </m:ctrlPr>
                                        </m:fPr>
                                        <m:num>
                                          <m:r>
                                            <a:rPr lang="en-US" altLang="zh-CN" sz="2000" i="1">
                                              <a:latin typeface="Cambria Math" panose="02040503050406030204" pitchFamily="18" charset="0"/>
                                            </a:rPr>
                                            <m:t>1</m:t>
                                          </m:r>
                                        </m:num>
                                        <m:den>
                                          <m:r>
                                            <a:rPr lang="en-US" altLang="zh-CN" sz="2000" i="1">
                                              <a:latin typeface="Cambria Math" panose="02040503050406030204" pitchFamily="18" charset="0"/>
                                            </a:rPr>
                                            <m:t>2</m:t>
                                          </m:r>
                                        </m:den>
                                      </m:f>
                                      <m:d>
                                        <m:dPr>
                                          <m:begChr m:val="‖"/>
                                          <m:endChr m:val="‖"/>
                                          <m:ctrlPr>
                                            <a:rPr lang="en-US" altLang="zh-CN" sz="2000" i="1">
                                              <a:latin typeface="Cambria Math" panose="02040503050406030204" pitchFamily="18" charset="0"/>
                                            </a:rPr>
                                          </m:ctrlPr>
                                        </m:dPr>
                                        <m:e>
                                          <m:r>
                                            <a:rPr lang="en-US" altLang="zh-CN" sz="2000" i="1">
                                              <a:latin typeface="Cambria Math" panose="02040503050406030204" pitchFamily="18" charset="0"/>
                                            </a:rPr>
                                            <m:t>𝑦</m:t>
                                          </m:r>
                                          <m:r>
                                            <a:rPr lang="en-US" altLang="zh-CN" sz="2000" i="1">
                                              <a:latin typeface="Cambria Math" panose="02040503050406030204" pitchFamily="18" charset="0"/>
                                            </a:rPr>
                                            <m:t>−</m:t>
                                          </m:r>
                                          <m:r>
                                            <a:rPr lang="en-US" altLang="zh-CN" sz="2000" i="1">
                                              <a:latin typeface="Cambria Math" panose="02040503050406030204" pitchFamily="18" charset="0"/>
                                            </a:rPr>
                                            <m:t>𝐹𝐷</m:t>
                                          </m:r>
                                          <m:r>
                                            <a:rPr lang="en-US" altLang="zh-CN" sz="2000" i="1">
                                              <a:latin typeface="Cambria Math" panose="02040503050406030204" pitchFamily="18" charset="0"/>
                                            </a:rPr>
                                            <m:t>𝜔</m:t>
                                          </m:r>
                                        </m:e>
                                      </m:d>
                                    </m:e>
                                    <m:sub>
                                      <m:r>
                                        <m:rPr>
                                          <m:sty m:val="p"/>
                                        </m:rPr>
                                        <a:rPr lang="en-US" altLang="zh-CN" sz="2000" b="0" i="0" smtClean="0">
                                          <a:latin typeface="Cambria Math" panose="02040503050406030204" pitchFamily="18" charset="0"/>
                                        </a:rPr>
                                        <m:t>Λ</m:t>
                                      </m:r>
                                    </m:sub>
                                    <m:sup>
                                      <m:r>
                                        <a:rPr lang="en-US" altLang="zh-CN" sz="2000" i="1">
                                          <a:latin typeface="Cambria Math" panose="02040503050406030204" pitchFamily="18" charset="0"/>
                                        </a:rPr>
                                        <m:t>2</m:t>
                                      </m:r>
                                    </m:sup>
                                  </m:sSubSup>
                                </m:e>
                              </m:d>
                            </m:e>
                          </m:func>
                        </m:e>
                      </m:func>
                    </m:oMath>
                  </m:oMathPara>
                </a14:m>
                <a:endParaRPr lang="en-US" altLang="zh-CN" sz="1600" dirty="0"/>
              </a:p>
            </p:txBody>
          </p:sp>
        </mc:Choice>
        <mc:Fallback xmlns="">
          <p:sp>
            <p:nvSpPr>
              <p:cNvPr id="13" name="Rounded Rectangle 12">
                <a:extLst>
                  <a:ext uri="{FF2B5EF4-FFF2-40B4-BE49-F238E27FC236}">
                    <a16:creationId xmlns:a16="http://schemas.microsoft.com/office/drawing/2014/main" id="{630E236E-B5F6-7575-CC0A-0AB8BA4FDEF8}"/>
                  </a:ext>
                </a:extLst>
              </p:cNvPr>
              <p:cNvSpPr>
                <a:spLocks noRot="1" noChangeAspect="1" noMove="1" noResize="1" noEditPoints="1" noAdjustHandles="1" noChangeArrowheads="1" noChangeShapeType="1" noTextEdit="1"/>
              </p:cNvSpPr>
              <p:nvPr/>
            </p:nvSpPr>
            <p:spPr bwMode="auto">
              <a:xfrm>
                <a:off x="3043002" y="569401"/>
                <a:ext cx="6270859" cy="907019"/>
              </a:xfrm>
              <a:prstGeom prst="roundRect">
                <a:avLst/>
              </a:prstGeom>
              <a:blipFill>
                <a:blip r:embed="rId7"/>
                <a:stretch>
                  <a:fillRect/>
                </a:stretch>
              </a:blipFill>
              <a:ln>
                <a:solidFill>
                  <a:schemeClr val="accent1">
                    <a:lumMod val="75000"/>
                  </a:schemeClr>
                </a:solidFill>
                <a:headEnd/>
                <a:tailEnd/>
              </a:ln>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E6CEDC1C-2FF5-B5AD-D924-AABA4C9DFF0C}"/>
              </a:ext>
            </a:extLst>
          </p:cNvPr>
          <p:cNvCxnSpPr>
            <a:stCxn id="8" idx="3"/>
            <a:endCxn id="10" idx="1"/>
          </p:cNvCxnSpPr>
          <p:nvPr/>
        </p:nvCxnSpPr>
        <p:spPr bwMode="auto">
          <a:xfrm>
            <a:off x="3060147" y="4933447"/>
            <a:ext cx="73701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C7F34FEB-925B-3C6F-A203-9960D323B0C1}"/>
              </a:ext>
            </a:extLst>
          </p:cNvPr>
          <p:cNvCxnSpPr>
            <a:stCxn id="10" idx="3"/>
            <a:endCxn id="11" idx="1"/>
          </p:cNvCxnSpPr>
          <p:nvPr/>
        </p:nvCxnSpPr>
        <p:spPr bwMode="auto">
          <a:xfrm>
            <a:off x="5625963" y="4933447"/>
            <a:ext cx="73701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DA83DF42-96FB-7A40-D6C8-ED56EEA1D63D}"/>
              </a:ext>
            </a:extLst>
          </p:cNvPr>
          <p:cNvCxnSpPr>
            <a:stCxn id="11" idx="3"/>
            <a:endCxn id="12" idx="1"/>
          </p:cNvCxnSpPr>
          <p:nvPr/>
        </p:nvCxnSpPr>
        <p:spPr bwMode="auto">
          <a:xfrm>
            <a:off x="8191779" y="4933447"/>
            <a:ext cx="73701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5" name="Picture 4">
            <a:extLst>
              <a:ext uri="{FF2B5EF4-FFF2-40B4-BE49-F238E27FC236}">
                <a16:creationId xmlns:a16="http://schemas.microsoft.com/office/drawing/2014/main" id="{6A3BFB5F-48EE-7258-2E1B-9D197037B1B7}"/>
              </a:ext>
            </a:extLst>
          </p:cNvPr>
          <p:cNvPicPr>
            <a:picLocks noChangeAspect="1"/>
          </p:cNvPicPr>
          <p:nvPr/>
        </p:nvPicPr>
        <p:blipFill>
          <a:blip r:embed="rId8"/>
          <a:stretch>
            <a:fillRect/>
          </a:stretch>
        </p:blipFill>
        <p:spPr>
          <a:xfrm>
            <a:off x="1924788" y="6475583"/>
            <a:ext cx="1288307" cy="382417"/>
          </a:xfrm>
          <a:prstGeom prst="rect">
            <a:avLst/>
          </a:prstGeom>
        </p:spPr>
      </p:pic>
      <p:sp>
        <p:nvSpPr>
          <p:cNvPr id="6" name="TextBox 5">
            <a:extLst>
              <a:ext uri="{FF2B5EF4-FFF2-40B4-BE49-F238E27FC236}">
                <a16:creationId xmlns:a16="http://schemas.microsoft.com/office/drawing/2014/main" id="{811DAC8A-B39E-B553-663E-111E8EEFBD58}"/>
              </a:ext>
            </a:extLst>
          </p:cNvPr>
          <p:cNvSpPr txBox="1"/>
          <p:nvPr/>
        </p:nvSpPr>
        <p:spPr>
          <a:xfrm>
            <a:off x="8617404" y="3171417"/>
            <a:ext cx="3529691" cy="923330"/>
          </a:xfrm>
          <a:prstGeom prst="rect">
            <a:avLst/>
          </a:prstGeom>
          <a:noFill/>
        </p:spPr>
        <p:txBody>
          <a:bodyPr wrap="square" rtlCol="0">
            <a:spAutoFit/>
          </a:bodyPr>
          <a:lstStyle/>
          <a:p>
            <a:r>
              <a:rPr lang="en-US" dirty="0"/>
              <a:t>DictSE is implemented with python and can work well with </a:t>
            </a:r>
            <a:r>
              <a:rPr lang="en-US" dirty="0" err="1"/>
              <a:t>pyLTT</a:t>
            </a:r>
            <a:r>
              <a:rPr lang="en-US" dirty="0"/>
              <a:t> and LTT(Livermore Tomography Tools).</a:t>
            </a:r>
          </a:p>
        </p:txBody>
      </p:sp>
      <p:sp>
        <p:nvSpPr>
          <p:cNvPr id="7" name="TextBox 6">
            <a:extLst>
              <a:ext uri="{FF2B5EF4-FFF2-40B4-BE49-F238E27FC236}">
                <a16:creationId xmlns:a16="http://schemas.microsoft.com/office/drawing/2014/main" id="{7BFF301C-0C09-E88A-4BE2-FD8F6B4024BD}"/>
              </a:ext>
            </a:extLst>
          </p:cNvPr>
          <p:cNvSpPr txBox="1"/>
          <p:nvPr/>
        </p:nvSpPr>
        <p:spPr>
          <a:xfrm>
            <a:off x="3066378" y="6034936"/>
            <a:ext cx="3825343" cy="369332"/>
          </a:xfrm>
          <a:prstGeom prst="rect">
            <a:avLst/>
          </a:prstGeom>
          <a:noFill/>
        </p:spPr>
        <p:txBody>
          <a:bodyPr wrap="none" rtlCol="0">
            <a:spAutoFit/>
          </a:bodyPr>
          <a:lstStyle/>
          <a:p>
            <a:r>
              <a:rPr lang="en-US" dirty="0"/>
              <a:t>Plugins Design allows different settings</a:t>
            </a:r>
          </a:p>
        </p:txBody>
      </p:sp>
      <p:sp>
        <p:nvSpPr>
          <p:cNvPr id="9" name="Left Brace 8">
            <a:extLst>
              <a:ext uri="{FF2B5EF4-FFF2-40B4-BE49-F238E27FC236}">
                <a16:creationId xmlns:a16="http://schemas.microsoft.com/office/drawing/2014/main" id="{18A02FA3-E547-89BD-0EA2-C07B8ED6ADE5}"/>
              </a:ext>
            </a:extLst>
          </p:cNvPr>
          <p:cNvSpPr/>
          <p:nvPr/>
        </p:nvSpPr>
        <p:spPr>
          <a:xfrm rot="16200000">
            <a:off x="4539375" y="2915705"/>
            <a:ext cx="228912" cy="6095831"/>
          </a:xfrm>
          <a:prstGeom prst="leftBrace">
            <a:avLst>
              <a:gd name="adj1" fmla="val 70229"/>
              <a:gd name="adj2" fmla="val 50000"/>
            </a:avLst>
          </a:prstGeom>
          <a:ln w="28575"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10034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62337-F62D-E0B1-3A2B-BA4584728C1C}"/>
              </a:ext>
            </a:extLst>
          </p:cNvPr>
          <p:cNvSpPr>
            <a:spLocks noGrp="1"/>
          </p:cNvSpPr>
          <p:nvPr>
            <p:ph type="title"/>
          </p:nvPr>
        </p:nvSpPr>
        <p:spPr>
          <a:xfrm>
            <a:off x="201168" y="118872"/>
            <a:ext cx="10972800" cy="1005840"/>
          </a:xfrm>
        </p:spPr>
        <p:txBody>
          <a:bodyPr/>
          <a:lstStyle/>
          <a:p>
            <a:r>
              <a:rPr lang="en-US" altLang="zh-CN" dirty="0">
                <a:latin typeface="Times New Roman" panose="02020603050405020304" pitchFamily="18" charset="0"/>
                <a:cs typeface="Times New Roman" panose="02020603050405020304" pitchFamily="18" charset="0"/>
              </a:rPr>
              <a:t>Geometry</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the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ALS(Advanced Light Source) CT datasets</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32B28A2-8C62-3209-2AC3-E3DB954A2BF7}"/>
                  </a:ext>
                </a:extLst>
              </p:cNvPr>
              <p:cNvSpPr>
                <a:spLocks noGrp="1"/>
              </p:cNvSpPr>
              <p:nvPr>
                <p:ph idx="1"/>
              </p:nvPr>
            </p:nvSpPr>
            <p:spPr>
              <a:xfrm>
                <a:off x="355600" y="1336645"/>
                <a:ext cx="11480800" cy="4487211"/>
              </a:xfrm>
            </p:spPr>
            <p:txBody>
              <a:bodyPr>
                <a:normAutofit/>
              </a:bodyPr>
              <a:lstStyle/>
              <a:p>
                <a:pPr>
                  <a:buNone/>
                </a:pPr>
                <a14:m>
                  <m:oMathPara xmlns:m="http://schemas.openxmlformats.org/officeDocument/2006/math">
                    <m:oMathParaPr>
                      <m:jc m:val="center"/>
                    </m:oMathParaPr>
                    <m:oMath xmlns:m="http://schemas.openxmlformats.org/officeDocument/2006/math">
                      <m:r>
                        <a:rPr lang="en-US" sz="1800" b="0" i="1" dirty="0" smtClean="0">
                          <a:latin typeface="Cambria Math" panose="02040503050406030204" pitchFamily="18" charset="0"/>
                        </a:rPr>
                        <m:t>𝑌</m:t>
                      </m:r>
                      <m:r>
                        <a:rPr lang="en-US" sz="1800" b="0" i="0" dirty="0" smtClean="0">
                          <a:latin typeface="Cambria Math" panose="02040503050406030204" pitchFamily="18" charset="0"/>
                        </a:rPr>
                        <m:t>=</m:t>
                      </m:r>
                      <m:f>
                        <m:fPr>
                          <m:ctrlPr>
                            <a:rPr lang="en-US" sz="1800" b="1" i="1" dirty="0" smtClean="0">
                              <a:latin typeface="Cambria Math" panose="02040503050406030204" pitchFamily="18" charset="0"/>
                            </a:rPr>
                          </m:ctrlPr>
                        </m:fPr>
                        <m:num>
                          <m:r>
                            <a:rPr lang="en-US" sz="1800" b="1" i="1" dirty="0" smtClean="0">
                              <a:latin typeface="Cambria Math" panose="02040503050406030204" pitchFamily="18" charset="0"/>
                            </a:rPr>
                            <m:t>𝑰</m:t>
                          </m:r>
                        </m:num>
                        <m:den>
                          <m:sSub>
                            <m:sSubPr>
                              <m:ctrlPr>
                                <a:rPr lang="en-US" sz="1800" b="1" i="1" dirty="0">
                                  <a:latin typeface="Cambria Math" panose="02040503050406030204" pitchFamily="18" charset="0"/>
                                </a:rPr>
                              </m:ctrlPr>
                            </m:sSubPr>
                            <m:e>
                              <m:r>
                                <a:rPr lang="en-US" sz="1800" b="1" i="1" dirty="0" smtClean="0">
                                  <a:latin typeface="Cambria Math" panose="02040503050406030204" pitchFamily="18" charset="0"/>
                                </a:rPr>
                                <m:t>𝑰</m:t>
                              </m:r>
                            </m:e>
                            <m:sub>
                              <m:r>
                                <a:rPr lang="en-US" sz="1800" b="1" i="1" dirty="0">
                                  <a:latin typeface="Cambria Math" panose="02040503050406030204" pitchFamily="18" charset="0"/>
                                </a:rPr>
                                <m:t>𝟎</m:t>
                              </m:r>
                            </m:sub>
                          </m:sSub>
                        </m:den>
                      </m:f>
                      <m:r>
                        <a:rPr lang="en-US" sz="1800" b="0" i="1" dirty="0" smtClean="0">
                          <a:latin typeface="Cambria Math" panose="02040503050406030204" pitchFamily="18" charset="0"/>
                        </a:rPr>
                        <m:t>=</m:t>
                      </m:r>
                      <m:f>
                        <m:fPr>
                          <m:ctrlPr>
                            <a:rPr lang="en-US" sz="1800" b="1" i="1" dirty="0">
                              <a:solidFill>
                                <a:srgbClr val="000000"/>
                              </a:solidFill>
                              <a:latin typeface="Cambria Math" panose="02040503050406030204" pitchFamily="18" charset="0"/>
                            </a:rPr>
                          </m:ctrlPr>
                        </m:fPr>
                        <m:num>
                          <m:sSub>
                            <m:sSubPr>
                              <m:ctrlPr>
                                <a:rPr lang="en-US" sz="1800" b="1" i="1" dirty="0" smtClean="0">
                                  <a:solidFill>
                                    <a:srgbClr val="000000"/>
                                  </a:solidFill>
                                  <a:latin typeface="Cambria Math" panose="02040503050406030204" pitchFamily="18" charset="0"/>
                                </a:rPr>
                              </m:ctrlPr>
                            </m:sSubPr>
                            <m:e>
                              <m:r>
                                <a:rPr lang="en-US" sz="1800" b="1" i="1" dirty="0" smtClean="0">
                                  <a:solidFill>
                                    <a:srgbClr val="000000"/>
                                  </a:solidFill>
                                  <a:latin typeface="Cambria Math" panose="02040503050406030204" pitchFamily="18" charset="0"/>
                                </a:rPr>
                                <m:t>𝑰</m:t>
                              </m:r>
                            </m:e>
                            <m:sub>
                              <m:r>
                                <a:rPr lang="en-US" sz="1800" b="1" i="1" dirty="0" smtClean="0">
                                  <a:solidFill>
                                    <a:srgbClr val="000000"/>
                                  </a:solidFill>
                                  <a:latin typeface="Cambria Math" panose="02040503050406030204" pitchFamily="18" charset="0"/>
                                </a:rPr>
                                <m:t>𝒔𝒄𝒂𝒏</m:t>
                              </m:r>
                            </m:sub>
                          </m:sSub>
                          <m:r>
                            <a:rPr lang="en-US" sz="1800" b="1" i="1" dirty="0" smtClean="0">
                              <a:solidFill>
                                <a:srgbClr val="000000"/>
                              </a:solidFill>
                              <a:latin typeface="Cambria Math" panose="02040503050406030204" pitchFamily="18" charset="0"/>
                            </a:rPr>
                            <m:t>−</m:t>
                          </m:r>
                          <m:sSub>
                            <m:sSubPr>
                              <m:ctrlPr>
                                <a:rPr lang="en-US" sz="1800" b="1" i="1" dirty="0" smtClean="0">
                                  <a:solidFill>
                                    <a:srgbClr val="000000"/>
                                  </a:solidFill>
                                  <a:latin typeface="Cambria Math" panose="02040503050406030204" pitchFamily="18" charset="0"/>
                                </a:rPr>
                              </m:ctrlPr>
                            </m:sSubPr>
                            <m:e>
                              <m:acc>
                                <m:accPr>
                                  <m:chr m:val="̅"/>
                                  <m:ctrlPr>
                                    <a:rPr lang="en-US" sz="1800" b="1" i="1" dirty="0" smtClean="0">
                                      <a:solidFill>
                                        <a:srgbClr val="000000"/>
                                      </a:solidFill>
                                      <a:latin typeface="Cambria Math" panose="02040503050406030204" pitchFamily="18" charset="0"/>
                                    </a:rPr>
                                  </m:ctrlPr>
                                </m:accPr>
                                <m:e>
                                  <m:r>
                                    <a:rPr lang="en-US" sz="1800" b="1" i="1" dirty="0" smtClean="0">
                                      <a:solidFill>
                                        <a:srgbClr val="000000"/>
                                      </a:solidFill>
                                      <a:latin typeface="Cambria Math" panose="02040503050406030204" pitchFamily="18" charset="0"/>
                                    </a:rPr>
                                    <m:t>𝑰</m:t>
                                  </m:r>
                                </m:e>
                              </m:acc>
                            </m:e>
                            <m:sub>
                              <m:r>
                                <a:rPr lang="en-US" sz="1800" b="1" i="1" dirty="0" smtClean="0">
                                  <a:solidFill>
                                    <a:srgbClr val="000000"/>
                                  </a:solidFill>
                                  <a:latin typeface="Cambria Math" panose="02040503050406030204" pitchFamily="18" charset="0"/>
                                </a:rPr>
                                <m:t>𝒅𝒂𝒓𝒌</m:t>
                              </m:r>
                            </m:sub>
                          </m:sSub>
                        </m:num>
                        <m:den>
                          <m:sSub>
                            <m:sSubPr>
                              <m:ctrlPr>
                                <a:rPr lang="en-US" sz="1800" b="1" i="1" dirty="0">
                                  <a:solidFill>
                                    <a:srgbClr val="000000"/>
                                  </a:solidFill>
                                  <a:latin typeface="Cambria Math" panose="02040503050406030204" pitchFamily="18" charset="0"/>
                                </a:rPr>
                              </m:ctrlPr>
                            </m:sSubPr>
                            <m:e>
                              <m:acc>
                                <m:accPr>
                                  <m:chr m:val="̅"/>
                                  <m:ctrlPr>
                                    <a:rPr lang="en-US" altLang="zh-CN" sz="1800" b="1" i="1" dirty="0" smtClean="0">
                                      <a:solidFill>
                                        <a:srgbClr val="000000"/>
                                      </a:solidFill>
                                      <a:latin typeface="Cambria Math" panose="02040503050406030204" pitchFamily="18" charset="0"/>
                                    </a:rPr>
                                  </m:ctrlPr>
                                </m:accPr>
                                <m:e>
                                  <m:r>
                                    <a:rPr lang="en-US" sz="1800" b="1" i="1" dirty="0">
                                      <a:solidFill>
                                        <a:srgbClr val="000000"/>
                                      </a:solidFill>
                                      <a:latin typeface="Cambria Math" panose="02040503050406030204" pitchFamily="18" charset="0"/>
                                    </a:rPr>
                                    <m:t>𝑰</m:t>
                                  </m:r>
                                </m:e>
                              </m:acc>
                            </m:e>
                            <m:sub>
                              <m:r>
                                <a:rPr lang="en-US" sz="1800" b="1" i="1" dirty="0" smtClean="0">
                                  <a:solidFill>
                                    <a:srgbClr val="000000"/>
                                  </a:solidFill>
                                  <a:latin typeface="Cambria Math" panose="02040503050406030204" pitchFamily="18" charset="0"/>
                                </a:rPr>
                                <m:t>𝒃𝒓𝒊𝒈𝒉𝒕</m:t>
                              </m:r>
                            </m:sub>
                          </m:sSub>
                          <m:r>
                            <a:rPr lang="en-US" sz="1800" b="1" i="1" dirty="0">
                              <a:solidFill>
                                <a:srgbClr val="000000"/>
                              </a:solidFill>
                              <a:latin typeface="Cambria Math" panose="02040503050406030204" pitchFamily="18" charset="0"/>
                            </a:rPr>
                            <m:t>−</m:t>
                          </m:r>
                          <m:sSub>
                            <m:sSubPr>
                              <m:ctrlPr>
                                <a:rPr lang="en-US" sz="1800" b="1" i="1" dirty="0">
                                  <a:solidFill>
                                    <a:srgbClr val="000000"/>
                                  </a:solidFill>
                                  <a:latin typeface="Cambria Math" panose="02040503050406030204" pitchFamily="18" charset="0"/>
                                </a:rPr>
                              </m:ctrlPr>
                            </m:sSubPr>
                            <m:e>
                              <m:acc>
                                <m:accPr>
                                  <m:chr m:val="̅"/>
                                  <m:ctrlPr>
                                    <a:rPr lang="en-US" sz="1800" b="1" i="1" dirty="0" smtClean="0">
                                      <a:solidFill>
                                        <a:srgbClr val="000000"/>
                                      </a:solidFill>
                                      <a:latin typeface="Cambria Math" panose="02040503050406030204" pitchFamily="18" charset="0"/>
                                    </a:rPr>
                                  </m:ctrlPr>
                                </m:accPr>
                                <m:e>
                                  <m:r>
                                    <a:rPr lang="en-US" sz="1800" b="1" i="1" dirty="0">
                                      <a:solidFill>
                                        <a:srgbClr val="000000"/>
                                      </a:solidFill>
                                      <a:latin typeface="Cambria Math" panose="02040503050406030204" pitchFamily="18" charset="0"/>
                                    </a:rPr>
                                    <m:t>𝑰</m:t>
                                  </m:r>
                                </m:e>
                              </m:acc>
                            </m:e>
                            <m:sub>
                              <m:r>
                                <a:rPr lang="en-US" sz="1800" b="1" i="1" dirty="0">
                                  <a:solidFill>
                                    <a:srgbClr val="000000"/>
                                  </a:solidFill>
                                  <a:latin typeface="Cambria Math" panose="02040503050406030204" pitchFamily="18" charset="0"/>
                                </a:rPr>
                                <m:t>𝒅𝒂𝒓𝒌</m:t>
                              </m:r>
                            </m:sub>
                          </m:sSub>
                        </m:den>
                      </m:f>
                    </m:oMath>
                  </m:oMathPara>
                </a14:m>
                <a:endParaRPr lang="en-US" b="1" dirty="0"/>
              </a:p>
              <a:p>
                <a:r>
                  <a:rPr lang="en-US" sz="1800" dirty="0">
                    <a:latin typeface="Times New Roman" panose="02020603050405020304" pitchFamily="18" charset="0"/>
                    <a:cs typeface="Times New Roman" panose="02020603050405020304" pitchFamily="18" charset="0"/>
                  </a:rPr>
                  <a:t> 4 different scans on 4 1 mm-</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solid-material </a:t>
                </a:r>
                <a:r>
                  <a:rPr lang="en-US" sz="1800" dirty="0">
                    <a:latin typeface="Times New Roman" panose="02020603050405020304" pitchFamily="18" charset="0"/>
                    <a:cs typeface="Times New Roman" panose="02020603050405020304" pitchFamily="18" charset="0"/>
                  </a:rPr>
                  <a:t>cylinders. [V, </a:t>
                </a:r>
                <a:r>
                  <a:rPr lang="en-US" sz="1800" dirty="0" err="1">
                    <a:latin typeface="Times New Roman" panose="02020603050405020304" pitchFamily="18" charset="0"/>
                    <a:cs typeface="Times New Roman" panose="02020603050405020304" pitchFamily="18" charset="0"/>
                  </a:rPr>
                  <a:t>Ti</a:t>
                </a:r>
                <a:r>
                  <a:rPr lang="en-US" sz="1800" dirty="0">
                    <a:latin typeface="Times New Roman" panose="02020603050405020304" pitchFamily="18" charset="0"/>
                    <a:cs typeface="Times New Roman" panose="02020603050405020304" pitchFamily="18" charset="0"/>
                  </a:rPr>
                  <a:t>, Mg, Al]</a:t>
                </a:r>
              </a:p>
              <a:p>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Each</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scan</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is</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generated</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by a same</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poly-energetic</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system with </a:t>
                </a:r>
              </a:p>
              <a:p>
                <a:pPr lvl="1"/>
                <a:r>
                  <a:rPr lang="en-US" sz="1700" dirty="0">
                    <a:latin typeface="Times New Roman" panose="02020603050405020304" pitchFamily="18" charset="0"/>
                    <a:cs typeface="Times New Roman" panose="02020603050405020304" pitchFamily="18" charset="0"/>
                  </a:rPr>
                  <a:t>ALS source with 100 KeV as max X-Ray energy</a:t>
                </a:r>
                <a:r>
                  <a:rPr lang="en-US" altLang="zh-CN" sz="1700" dirty="0">
                    <a:latin typeface="Times New Roman" panose="02020603050405020304" pitchFamily="18" charset="0"/>
                    <a:cs typeface="Times New Roman" panose="02020603050405020304" pitchFamily="18" charset="0"/>
                  </a:rPr>
                  <a:t>.</a:t>
                </a:r>
                <a:r>
                  <a:rPr lang="zh-CN" altLang="en-US" sz="1700" dirty="0">
                    <a:latin typeface="Times New Roman" panose="02020603050405020304" pitchFamily="18" charset="0"/>
                    <a:cs typeface="Times New Roman" panose="02020603050405020304" pitchFamily="18" charset="0"/>
                  </a:rPr>
                  <a:t> </a:t>
                </a:r>
                <a:endParaRPr lang="en-US" altLang="zh-CN" sz="1700" dirty="0">
                  <a:latin typeface="Times New Roman" panose="02020603050405020304" pitchFamily="18" charset="0"/>
                  <a:cs typeface="Times New Roman" panose="02020603050405020304" pitchFamily="18" charset="0"/>
                </a:endParaRPr>
              </a:p>
              <a:p>
                <a:pPr lvl="1"/>
                <a:r>
                  <a:rPr lang="en-US" sz="1700" dirty="0">
                    <a:latin typeface="Times New Roman" panose="02020603050405020304" pitchFamily="18" charset="0"/>
                    <a:cs typeface="Times New Roman" panose="02020603050405020304" pitchFamily="18" charset="0"/>
                  </a:rPr>
                  <a:t>Silicon filter</a:t>
                </a:r>
              </a:p>
              <a:p>
                <a:pPr lvl="1"/>
                <a:r>
                  <a:rPr lang="en-US" sz="1700" b="0" i="0" kern="1200" dirty="0">
                    <a:solidFill>
                      <a:schemeClr val="dk1"/>
                    </a:solidFill>
                    <a:effectLst/>
                    <a:latin typeface="Times New Roman" panose="02020603050405020304" pitchFamily="18" charset="0"/>
                    <a:ea typeface="+mn-ea"/>
                    <a:cs typeface="Times New Roman" panose="02020603050405020304" pitchFamily="18" charset="0"/>
                  </a:rPr>
                  <a:t>Lu3Al5O12 scintillator</a:t>
                </a:r>
                <a:endParaRPr lang="en-US" sz="17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15 bright scans at 0 degree, 2624 scans span from 0~360 degree, and 10 dark scans at 360 degree.</a:t>
                </a:r>
              </a:p>
              <a:p>
                <a:r>
                  <a:rPr lang="en-US" sz="1800" dirty="0">
                    <a:latin typeface="Times New Roman" panose="02020603050405020304" pitchFamily="18" charset="0"/>
                    <a:cs typeface="Times New Roman" panose="02020603050405020304" pitchFamily="18" charset="0"/>
                  </a:rPr>
                  <a:t> Geometry: Parallel beam</a:t>
                </a:r>
              </a:p>
              <a:p>
                <a:r>
                  <a:rPr 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Detector</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pixel</a:t>
                </a:r>
                <a:r>
                  <a:rPr lang="en-US" sz="1800" dirty="0">
                    <a:latin typeface="Times New Roman" panose="02020603050405020304" pitchFamily="18" charset="0"/>
                    <a:cs typeface="Times New Roman" panose="02020603050405020304" pitchFamily="18" charset="0"/>
                  </a:rPr>
                  <a:t> size: 0.00065 mm</a:t>
                </a:r>
              </a:p>
              <a:p>
                <a:r>
                  <a:rPr lang="en-US" sz="1800" dirty="0">
                    <a:latin typeface="Times New Roman" panose="02020603050405020304" pitchFamily="18" charset="0"/>
                    <a:cs typeface="Times New Roman" panose="02020603050405020304" pitchFamily="18" charset="0"/>
                  </a:rPr>
                  <a:t> Resolution of a scan: 100*2560</a:t>
                </a:r>
              </a:p>
            </p:txBody>
          </p:sp>
        </mc:Choice>
        <mc:Fallback xmlns="">
          <p:sp>
            <p:nvSpPr>
              <p:cNvPr id="3" name="Content Placeholder 2">
                <a:extLst>
                  <a:ext uri="{FF2B5EF4-FFF2-40B4-BE49-F238E27FC236}">
                    <a16:creationId xmlns:a16="http://schemas.microsoft.com/office/drawing/2014/main" id="{C32B28A2-8C62-3209-2AC3-E3DB954A2BF7}"/>
                  </a:ext>
                </a:extLst>
              </p:cNvPr>
              <p:cNvSpPr>
                <a:spLocks noGrp="1" noRot="1" noChangeAspect="1" noMove="1" noResize="1" noEditPoints="1" noAdjustHandles="1" noChangeArrowheads="1" noChangeShapeType="1" noTextEdit="1"/>
              </p:cNvSpPr>
              <p:nvPr>
                <p:ph idx="1"/>
              </p:nvPr>
            </p:nvSpPr>
            <p:spPr>
              <a:xfrm>
                <a:off x="355600" y="1336645"/>
                <a:ext cx="11480800" cy="4487211"/>
              </a:xfrm>
              <a:blipFill>
                <a:blip r:embed="rId2"/>
                <a:stretch>
                  <a:fillRect l="-442" b="-197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F711AC1-B447-6174-7906-52CF2C828550}"/>
              </a:ext>
            </a:extLst>
          </p:cNvPr>
          <p:cNvSpPr>
            <a:spLocks noGrp="1"/>
          </p:cNvSpPr>
          <p:nvPr>
            <p:ph type="sldNum" sz="quarter" idx="4"/>
          </p:nvPr>
        </p:nvSpPr>
        <p:spPr/>
        <p:txBody>
          <a:bodyPr/>
          <a:lstStyle/>
          <a:p>
            <a:fld id="{E2661D55-915B-9148-8609-5AEDA0F27130}" type="slidenum">
              <a:rPr lang="en-US" smtClean="0"/>
              <a:t>11</a:t>
            </a:fld>
            <a:endParaRPr lang="en-US"/>
          </a:p>
        </p:txBody>
      </p:sp>
      <p:grpSp>
        <p:nvGrpSpPr>
          <p:cNvPr id="10" name="Group 9">
            <a:extLst>
              <a:ext uri="{FF2B5EF4-FFF2-40B4-BE49-F238E27FC236}">
                <a16:creationId xmlns:a16="http://schemas.microsoft.com/office/drawing/2014/main" id="{AFA4104B-C005-45FD-D246-17A8D6528035}"/>
              </a:ext>
            </a:extLst>
          </p:cNvPr>
          <p:cNvGrpSpPr/>
          <p:nvPr/>
        </p:nvGrpSpPr>
        <p:grpSpPr>
          <a:xfrm>
            <a:off x="3690257" y="4842331"/>
            <a:ext cx="8403771" cy="981525"/>
            <a:chOff x="-56934" y="4643664"/>
            <a:chExt cx="11008300" cy="1222925"/>
          </a:xfrm>
        </p:grpSpPr>
        <p:pic>
          <p:nvPicPr>
            <p:cNvPr id="1026" name="Picture 2">
              <a:extLst>
                <a:ext uri="{FF2B5EF4-FFF2-40B4-BE49-F238E27FC236}">
                  <a16:creationId xmlns:a16="http://schemas.microsoft.com/office/drawing/2014/main" id="{35707B36-3E6C-5BA6-85FC-E6D88D4EE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53" y="4643664"/>
              <a:ext cx="47371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EA0E5D10-7CD5-12B1-7E3E-B4986B32C6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2438" y="4643664"/>
              <a:ext cx="47371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873651D-6501-835F-FA50-D5E43274F0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553" y="5244334"/>
              <a:ext cx="47371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42ED620A-6D96-F1C1-E3DB-BC8E33006E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2438" y="5244334"/>
              <a:ext cx="4737100" cy="609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BBE41D8-E599-0E6E-7F06-871A2E221635}"/>
                </a:ext>
              </a:extLst>
            </p:cNvPr>
            <p:cNvSpPr txBox="1"/>
            <p:nvPr/>
          </p:nvSpPr>
          <p:spPr>
            <a:xfrm>
              <a:off x="-56934" y="4759333"/>
              <a:ext cx="1117190" cy="369332"/>
            </a:xfrm>
            <a:prstGeom prst="rect">
              <a:avLst/>
            </a:prstGeom>
            <a:noFill/>
          </p:spPr>
          <p:txBody>
            <a:bodyPr wrap="square">
              <a:spAutoFit/>
            </a:bodyPr>
            <a:lstStyle/>
            <a:p>
              <a:pPr algn="ctr"/>
              <a:r>
                <a:rPr lang="en-US" sz="1800" dirty="0"/>
                <a:t>V</a:t>
              </a:r>
              <a:endParaRPr lang="en-US" dirty="0"/>
            </a:p>
          </p:txBody>
        </p:sp>
        <p:sp>
          <p:nvSpPr>
            <p:cNvPr id="7" name="TextBox 6">
              <a:extLst>
                <a:ext uri="{FF2B5EF4-FFF2-40B4-BE49-F238E27FC236}">
                  <a16:creationId xmlns:a16="http://schemas.microsoft.com/office/drawing/2014/main" id="{82A9368B-1BA6-253F-6532-F693C8149D0B}"/>
                </a:ext>
              </a:extLst>
            </p:cNvPr>
            <p:cNvSpPr txBox="1"/>
            <p:nvPr/>
          </p:nvSpPr>
          <p:spPr>
            <a:xfrm>
              <a:off x="-56934" y="5364468"/>
              <a:ext cx="1117190" cy="369332"/>
            </a:xfrm>
            <a:prstGeom prst="rect">
              <a:avLst/>
            </a:prstGeom>
            <a:noFill/>
          </p:spPr>
          <p:txBody>
            <a:bodyPr wrap="square">
              <a:spAutoFit/>
            </a:bodyPr>
            <a:lstStyle/>
            <a:p>
              <a:pPr algn="ctr"/>
              <a:r>
                <a:rPr lang="en-US" dirty="0"/>
                <a:t>Mg</a:t>
              </a:r>
            </a:p>
          </p:txBody>
        </p:sp>
        <p:sp>
          <p:nvSpPr>
            <p:cNvPr id="8" name="TextBox 7">
              <a:extLst>
                <a:ext uri="{FF2B5EF4-FFF2-40B4-BE49-F238E27FC236}">
                  <a16:creationId xmlns:a16="http://schemas.microsoft.com/office/drawing/2014/main" id="{8068423D-4FB0-09CA-5FB8-65D801D85721}"/>
                </a:ext>
              </a:extLst>
            </p:cNvPr>
            <p:cNvSpPr txBox="1"/>
            <p:nvPr/>
          </p:nvSpPr>
          <p:spPr>
            <a:xfrm>
              <a:off x="5054102" y="4759333"/>
              <a:ext cx="1117190" cy="369332"/>
            </a:xfrm>
            <a:prstGeom prst="rect">
              <a:avLst/>
            </a:prstGeom>
            <a:noFill/>
          </p:spPr>
          <p:txBody>
            <a:bodyPr wrap="square">
              <a:spAutoFit/>
            </a:bodyPr>
            <a:lstStyle/>
            <a:p>
              <a:pPr algn="ctr"/>
              <a:r>
                <a:rPr lang="en-US" dirty="0" err="1"/>
                <a:t>Ti</a:t>
              </a:r>
              <a:endParaRPr lang="en-US" dirty="0"/>
            </a:p>
          </p:txBody>
        </p:sp>
        <p:sp>
          <p:nvSpPr>
            <p:cNvPr id="9" name="TextBox 8">
              <a:extLst>
                <a:ext uri="{FF2B5EF4-FFF2-40B4-BE49-F238E27FC236}">
                  <a16:creationId xmlns:a16="http://schemas.microsoft.com/office/drawing/2014/main" id="{9BD2D18C-38A7-4020-C60E-4829F146B006}"/>
                </a:ext>
              </a:extLst>
            </p:cNvPr>
            <p:cNvSpPr txBox="1"/>
            <p:nvPr/>
          </p:nvSpPr>
          <p:spPr>
            <a:xfrm>
              <a:off x="5054102" y="5364468"/>
              <a:ext cx="1117190" cy="369332"/>
            </a:xfrm>
            <a:prstGeom prst="rect">
              <a:avLst/>
            </a:prstGeom>
            <a:noFill/>
          </p:spPr>
          <p:txBody>
            <a:bodyPr wrap="square">
              <a:spAutoFit/>
            </a:bodyPr>
            <a:lstStyle/>
            <a:p>
              <a:pPr algn="ctr"/>
              <a:r>
                <a:rPr lang="en-US" dirty="0"/>
                <a:t>Al</a:t>
              </a:r>
            </a:p>
          </p:txBody>
        </p:sp>
        <p:pic>
          <p:nvPicPr>
            <p:cNvPr id="2050" name="Picture 2">
              <a:extLst>
                <a:ext uri="{FF2B5EF4-FFF2-40B4-BE49-F238E27FC236}">
                  <a16:creationId xmlns:a16="http://schemas.microsoft.com/office/drawing/2014/main" id="{754805DC-0A3A-0D48-1D42-1F126216162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0400"/>
            <a:stretch/>
          </p:blipFill>
          <p:spPr bwMode="auto">
            <a:xfrm>
              <a:off x="10479279" y="4716369"/>
              <a:ext cx="472087" cy="115022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C4F57E6B-279D-8338-8A14-BF572DF9965E}"/>
              </a:ext>
            </a:extLst>
          </p:cNvPr>
          <p:cNvSpPr txBox="1"/>
          <p:nvPr/>
        </p:nvSpPr>
        <p:spPr>
          <a:xfrm>
            <a:off x="6577724" y="5836546"/>
            <a:ext cx="2960041" cy="369332"/>
          </a:xfrm>
          <a:prstGeom prst="rect">
            <a:avLst/>
          </a:prstGeom>
          <a:noFill/>
        </p:spPr>
        <p:txBody>
          <a:bodyPr wrap="none" rtlCol="0">
            <a:spAutoFit/>
          </a:bodyPr>
          <a:lstStyle/>
          <a:p>
            <a:r>
              <a:rPr lang="en-US" dirty="0"/>
              <a:t>4 different synchrotron scans </a:t>
            </a:r>
          </a:p>
        </p:txBody>
      </p:sp>
      <p:pic>
        <p:nvPicPr>
          <p:cNvPr id="11" name="Picture 10">
            <a:extLst>
              <a:ext uri="{FF2B5EF4-FFF2-40B4-BE49-F238E27FC236}">
                <a16:creationId xmlns:a16="http://schemas.microsoft.com/office/drawing/2014/main" id="{D62F462A-C3BB-0A6D-36CE-5740C49D8134}"/>
              </a:ext>
            </a:extLst>
          </p:cNvPr>
          <p:cNvPicPr>
            <a:picLocks noChangeAspect="1"/>
          </p:cNvPicPr>
          <p:nvPr/>
        </p:nvPicPr>
        <p:blipFill>
          <a:blip r:embed="rId8"/>
          <a:stretch>
            <a:fillRect/>
          </a:stretch>
        </p:blipFill>
        <p:spPr>
          <a:xfrm>
            <a:off x="1924788" y="6475583"/>
            <a:ext cx="1288307" cy="382417"/>
          </a:xfrm>
          <a:prstGeom prst="rect">
            <a:avLst/>
          </a:prstGeom>
        </p:spPr>
      </p:pic>
    </p:spTree>
    <p:extLst>
      <p:ext uri="{BB962C8B-B14F-4D97-AF65-F5344CB8AC3E}">
        <p14:creationId xmlns:p14="http://schemas.microsoft.com/office/powerpoint/2010/main" val="1285055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5C7B1-7766-6916-7ABA-B794989B53A5}"/>
              </a:ext>
            </a:extLst>
          </p:cNvPr>
          <p:cNvSpPr>
            <a:spLocks noGrp="1"/>
          </p:cNvSpPr>
          <p:nvPr>
            <p:ph type="title"/>
          </p:nvPr>
        </p:nvSpPr>
        <p:spPr>
          <a:xfrm>
            <a:off x="201168" y="118872"/>
            <a:ext cx="10972800" cy="1005840"/>
          </a:xfrm>
        </p:spPr>
        <p:txBody>
          <a:bodyPr/>
          <a:lstStyle/>
          <a:p>
            <a:r>
              <a:rPr lang="en-US" dirty="0">
                <a:latin typeface="Times New Roman" panose="02020603050405020304" pitchFamily="18" charset="0"/>
                <a:cs typeface="Times New Roman" panose="02020603050405020304" pitchFamily="18" charset="0"/>
              </a:rPr>
              <a:t>Result</a:t>
            </a:r>
          </a:p>
        </p:txBody>
      </p:sp>
      <p:sp>
        <p:nvSpPr>
          <p:cNvPr id="3" name="Content Placeholder 2">
            <a:extLst>
              <a:ext uri="{FF2B5EF4-FFF2-40B4-BE49-F238E27FC236}">
                <a16:creationId xmlns:a16="http://schemas.microsoft.com/office/drawing/2014/main" id="{E89D07A4-FF3F-5EE5-BC0F-1D4625ABF6AE}"/>
              </a:ext>
            </a:extLst>
          </p:cNvPr>
          <p:cNvSpPr>
            <a:spLocks noGrp="1"/>
          </p:cNvSpPr>
          <p:nvPr>
            <p:ph idx="1"/>
          </p:nvPr>
        </p:nvSpPr>
        <p:spPr>
          <a:xfrm>
            <a:off x="278436" y="1334136"/>
            <a:ext cx="11480800" cy="5212080"/>
          </a:xfrm>
        </p:spPr>
        <p:txBody>
          <a:bodyPr/>
          <a:lstStyle/>
          <a:p>
            <a:r>
              <a:rPr lang="en-US" sz="2000" dirty="0"/>
              <a:t>We compare our DictSE with least-squares method (LSSE)[14].</a:t>
            </a:r>
          </a:p>
          <a:p>
            <a:r>
              <a:rPr lang="en-US" sz="2000" dirty="0"/>
              <a:t>Do Leave-One-Out Cross-Validation</a:t>
            </a:r>
          </a:p>
        </p:txBody>
      </p:sp>
      <p:sp>
        <p:nvSpPr>
          <p:cNvPr id="4" name="Slide Number Placeholder 3">
            <a:extLst>
              <a:ext uri="{FF2B5EF4-FFF2-40B4-BE49-F238E27FC236}">
                <a16:creationId xmlns:a16="http://schemas.microsoft.com/office/drawing/2014/main" id="{DE0F93A8-622A-779B-437B-ACC3B85C58D6}"/>
              </a:ext>
            </a:extLst>
          </p:cNvPr>
          <p:cNvSpPr>
            <a:spLocks noGrp="1"/>
          </p:cNvSpPr>
          <p:nvPr>
            <p:ph type="sldNum" sz="quarter" idx="4"/>
          </p:nvPr>
        </p:nvSpPr>
        <p:spPr/>
        <p:txBody>
          <a:bodyPr/>
          <a:lstStyle/>
          <a:p>
            <a:fld id="{E2661D55-915B-9148-8609-5AEDA0F27130}" type="slidenum">
              <a:rPr lang="en-US" smtClean="0"/>
              <a:t>12</a:t>
            </a:fld>
            <a:endParaRPr lang="en-US"/>
          </a:p>
        </p:txBody>
      </p:sp>
      <p:pic>
        <p:nvPicPr>
          <p:cNvPr id="6" name="Picture 5" descr="Graphical user interface&#10;&#10;Description automatically generated">
            <a:extLst>
              <a:ext uri="{FF2B5EF4-FFF2-40B4-BE49-F238E27FC236}">
                <a16:creationId xmlns:a16="http://schemas.microsoft.com/office/drawing/2014/main" id="{19A41D77-DEAB-7744-88EF-04F1950DD046}"/>
              </a:ext>
            </a:extLst>
          </p:cNvPr>
          <p:cNvPicPr>
            <a:picLocks noChangeAspect="1"/>
          </p:cNvPicPr>
          <p:nvPr/>
        </p:nvPicPr>
        <p:blipFill>
          <a:blip r:embed="rId2"/>
          <a:stretch>
            <a:fillRect/>
          </a:stretch>
        </p:blipFill>
        <p:spPr>
          <a:xfrm>
            <a:off x="5757471" y="2515149"/>
            <a:ext cx="6287891" cy="3315510"/>
          </a:xfrm>
          <a:prstGeom prst="rect">
            <a:avLst/>
          </a:prstGeom>
        </p:spPr>
      </p:pic>
      <p:graphicFrame>
        <p:nvGraphicFramePr>
          <p:cNvPr id="7" name="Table 7">
            <a:extLst>
              <a:ext uri="{FF2B5EF4-FFF2-40B4-BE49-F238E27FC236}">
                <a16:creationId xmlns:a16="http://schemas.microsoft.com/office/drawing/2014/main" id="{06634DD5-3C8D-5313-ED90-B757E8AA8846}"/>
              </a:ext>
            </a:extLst>
          </p:cNvPr>
          <p:cNvGraphicFramePr>
            <a:graphicFrameLocks noGrp="1"/>
          </p:cNvGraphicFramePr>
          <p:nvPr>
            <p:extLst>
              <p:ext uri="{D42A27DB-BD31-4B8C-83A1-F6EECF244321}">
                <p14:modId xmlns:p14="http://schemas.microsoft.com/office/powerpoint/2010/main" val="3868508458"/>
              </p:ext>
            </p:extLst>
          </p:nvPr>
        </p:nvGraphicFramePr>
        <p:xfrm>
          <a:off x="559323" y="3217652"/>
          <a:ext cx="4619785" cy="1347165"/>
        </p:xfrm>
        <a:graphic>
          <a:graphicData uri="http://schemas.openxmlformats.org/drawingml/2006/table">
            <a:tbl>
              <a:tblPr firstRow="1" bandRow="1">
                <a:tableStyleId>{5C22544A-7EE6-4342-B048-85BDC9FD1C3A}</a:tableStyleId>
              </a:tblPr>
              <a:tblGrid>
                <a:gridCol w="923957">
                  <a:extLst>
                    <a:ext uri="{9D8B030D-6E8A-4147-A177-3AD203B41FA5}">
                      <a16:colId xmlns:a16="http://schemas.microsoft.com/office/drawing/2014/main" val="75467402"/>
                    </a:ext>
                  </a:extLst>
                </a:gridCol>
                <a:gridCol w="923957">
                  <a:extLst>
                    <a:ext uri="{9D8B030D-6E8A-4147-A177-3AD203B41FA5}">
                      <a16:colId xmlns:a16="http://schemas.microsoft.com/office/drawing/2014/main" val="1519519187"/>
                    </a:ext>
                  </a:extLst>
                </a:gridCol>
                <a:gridCol w="923957">
                  <a:extLst>
                    <a:ext uri="{9D8B030D-6E8A-4147-A177-3AD203B41FA5}">
                      <a16:colId xmlns:a16="http://schemas.microsoft.com/office/drawing/2014/main" val="1694999411"/>
                    </a:ext>
                  </a:extLst>
                </a:gridCol>
                <a:gridCol w="923957">
                  <a:extLst>
                    <a:ext uri="{9D8B030D-6E8A-4147-A177-3AD203B41FA5}">
                      <a16:colId xmlns:a16="http://schemas.microsoft.com/office/drawing/2014/main" val="3173466510"/>
                    </a:ext>
                  </a:extLst>
                </a:gridCol>
                <a:gridCol w="923957">
                  <a:extLst>
                    <a:ext uri="{9D8B030D-6E8A-4147-A177-3AD203B41FA5}">
                      <a16:colId xmlns:a16="http://schemas.microsoft.com/office/drawing/2014/main" val="412179397"/>
                    </a:ext>
                  </a:extLst>
                </a:gridCol>
              </a:tblGrid>
              <a:tr h="269433">
                <a:tc>
                  <a:txBody>
                    <a:bodyPr/>
                    <a:lstStyle/>
                    <a:p>
                      <a:pPr algn="ctr"/>
                      <a:r>
                        <a:rPr lang="en-US" sz="1300" dirty="0"/>
                        <a:t>Case</a:t>
                      </a:r>
                    </a:p>
                  </a:txBody>
                  <a:tcPr marL="66435" marR="66435" marT="33218" marB="33218"/>
                </a:tc>
                <a:tc>
                  <a:txBody>
                    <a:bodyPr/>
                    <a:lstStyle/>
                    <a:p>
                      <a:pPr algn="ctr"/>
                      <a:r>
                        <a:rPr lang="en-US" sz="1300" dirty="0"/>
                        <a:t>Fit</a:t>
                      </a:r>
                    </a:p>
                  </a:txBody>
                  <a:tcPr marL="66435" marR="66435" marT="33218" marB="33218"/>
                </a:tc>
                <a:tc>
                  <a:txBody>
                    <a:bodyPr/>
                    <a:lstStyle/>
                    <a:p>
                      <a:pPr algn="ctr"/>
                      <a:r>
                        <a:rPr lang="en-US" sz="1300" dirty="0"/>
                        <a:t>Test</a:t>
                      </a:r>
                    </a:p>
                  </a:txBody>
                  <a:tcPr marL="66435" marR="66435" marT="33218" marB="33218"/>
                </a:tc>
                <a:tc>
                  <a:txBody>
                    <a:bodyPr/>
                    <a:lstStyle/>
                    <a:p>
                      <a:pPr algn="ctr"/>
                      <a:r>
                        <a:rPr lang="en-US" sz="1300" dirty="0"/>
                        <a:t>LSSE</a:t>
                      </a:r>
                    </a:p>
                  </a:txBody>
                  <a:tcPr marL="66435" marR="66435" marT="33218" marB="33218"/>
                </a:tc>
                <a:tc>
                  <a:txBody>
                    <a:bodyPr/>
                    <a:lstStyle/>
                    <a:p>
                      <a:pPr algn="ctr"/>
                      <a:r>
                        <a:rPr lang="en-US" sz="1300" dirty="0"/>
                        <a:t>DictSE</a:t>
                      </a:r>
                    </a:p>
                  </a:txBody>
                  <a:tcPr marL="66435" marR="66435" marT="33218" marB="33218"/>
                </a:tc>
                <a:extLst>
                  <a:ext uri="{0D108BD9-81ED-4DB2-BD59-A6C34878D82A}">
                    <a16:rowId xmlns:a16="http://schemas.microsoft.com/office/drawing/2014/main" val="1410264202"/>
                  </a:ext>
                </a:extLst>
              </a:tr>
              <a:tr h="269433">
                <a:tc>
                  <a:txBody>
                    <a:bodyPr/>
                    <a:lstStyle/>
                    <a:p>
                      <a:pPr algn="ctr"/>
                      <a:r>
                        <a:rPr lang="en-US" sz="1300" dirty="0"/>
                        <a:t>1</a:t>
                      </a:r>
                    </a:p>
                  </a:txBody>
                  <a:tcPr marL="66435" marR="66435" marT="33218" marB="33218"/>
                </a:tc>
                <a:tc>
                  <a:txBody>
                    <a:bodyPr/>
                    <a:lstStyle/>
                    <a:p>
                      <a:pPr algn="ctr"/>
                      <a:r>
                        <a:rPr lang="en-US" sz="1300" dirty="0" err="1"/>
                        <a:t>Ti</a:t>
                      </a:r>
                      <a:r>
                        <a:rPr lang="en-US" sz="1300" dirty="0"/>
                        <a:t>, Mg, Al</a:t>
                      </a:r>
                    </a:p>
                  </a:txBody>
                  <a:tcPr marL="66435" marR="66435" marT="33218" marB="33218"/>
                </a:tc>
                <a:tc>
                  <a:txBody>
                    <a:bodyPr/>
                    <a:lstStyle/>
                    <a:p>
                      <a:pPr algn="ctr"/>
                      <a:r>
                        <a:rPr lang="en-US" sz="1300" dirty="0"/>
                        <a:t>V</a:t>
                      </a:r>
                    </a:p>
                  </a:txBody>
                  <a:tcPr marL="66435" marR="66435" marT="33218" marB="33218"/>
                </a:tc>
                <a:tc>
                  <a:txBody>
                    <a:bodyPr/>
                    <a:lstStyle/>
                    <a:p>
                      <a:pPr algn="ctr"/>
                      <a:r>
                        <a:rPr lang="en-US" sz="1300" dirty="0"/>
                        <a:t>0.0331</a:t>
                      </a:r>
                    </a:p>
                  </a:txBody>
                  <a:tcPr marL="66435" marR="66435" marT="33218" marB="33218"/>
                </a:tc>
                <a:tc>
                  <a:txBody>
                    <a:bodyPr/>
                    <a:lstStyle/>
                    <a:p>
                      <a:pPr algn="ctr"/>
                      <a:r>
                        <a:rPr lang="en-US" sz="1300" b="1" dirty="0"/>
                        <a:t>0.0315</a:t>
                      </a:r>
                    </a:p>
                  </a:txBody>
                  <a:tcPr marL="66435" marR="66435" marT="33218" marB="33218"/>
                </a:tc>
                <a:extLst>
                  <a:ext uri="{0D108BD9-81ED-4DB2-BD59-A6C34878D82A}">
                    <a16:rowId xmlns:a16="http://schemas.microsoft.com/office/drawing/2014/main" val="2837655951"/>
                  </a:ext>
                </a:extLst>
              </a:tr>
              <a:tr h="269433">
                <a:tc>
                  <a:txBody>
                    <a:bodyPr/>
                    <a:lstStyle/>
                    <a:p>
                      <a:pPr algn="ctr"/>
                      <a:r>
                        <a:rPr lang="en-US" sz="1300" dirty="0"/>
                        <a:t>2</a:t>
                      </a:r>
                    </a:p>
                  </a:txBody>
                  <a:tcPr marL="66435" marR="66435" marT="33218" marB="33218"/>
                </a:tc>
                <a:tc>
                  <a:txBody>
                    <a:bodyPr/>
                    <a:lstStyle/>
                    <a:p>
                      <a:pPr algn="ctr"/>
                      <a:r>
                        <a:rPr lang="en-US" sz="1300" dirty="0"/>
                        <a:t>V, Mg, Al</a:t>
                      </a:r>
                    </a:p>
                  </a:txBody>
                  <a:tcPr marL="66435" marR="66435" marT="33218" marB="33218"/>
                </a:tc>
                <a:tc>
                  <a:txBody>
                    <a:bodyPr/>
                    <a:lstStyle/>
                    <a:p>
                      <a:pPr algn="ctr"/>
                      <a:r>
                        <a:rPr lang="en-US" sz="1300" dirty="0" err="1"/>
                        <a:t>Ti</a:t>
                      </a:r>
                      <a:endParaRPr lang="en-US" sz="1300" dirty="0"/>
                    </a:p>
                  </a:txBody>
                  <a:tcPr marL="66435" marR="66435" marT="33218" marB="33218"/>
                </a:tc>
                <a:tc>
                  <a:txBody>
                    <a:bodyPr/>
                    <a:lstStyle/>
                    <a:p>
                      <a:pPr algn="ctr"/>
                      <a:r>
                        <a:rPr lang="en-US" sz="1300" dirty="0"/>
                        <a:t>0.0624</a:t>
                      </a:r>
                    </a:p>
                  </a:txBody>
                  <a:tcPr marL="66435" marR="66435" marT="33218" marB="33218"/>
                </a:tc>
                <a:tc>
                  <a:txBody>
                    <a:bodyPr/>
                    <a:lstStyle/>
                    <a:p>
                      <a:pPr algn="ctr"/>
                      <a:r>
                        <a:rPr lang="en-US" sz="1300" b="1" dirty="0"/>
                        <a:t>0.0242</a:t>
                      </a:r>
                    </a:p>
                  </a:txBody>
                  <a:tcPr marL="66435" marR="66435" marT="33218" marB="33218"/>
                </a:tc>
                <a:extLst>
                  <a:ext uri="{0D108BD9-81ED-4DB2-BD59-A6C34878D82A}">
                    <a16:rowId xmlns:a16="http://schemas.microsoft.com/office/drawing/2014/main" val="1731001045"/>
                  </a:ext>
                </a:extLst>
              </a:tr>
              <a:tr h="269433">
                <a:tc>
                  <a:txBody>
                    <a:bodyPr/>
                    <a:lstStyle/>
                    <a:p>
                      <a:pPr algn="ctr"/>
                      <a:r>
                        <a:rPr lang="en-US" sz="1300" dirty="0"/>
                        <a:t>3</a:t>
                      </a:r>
                    </a:p>
                  </a:txBody>
                  <a:tcPr marL="66435" marR="66435" marT="33218" marB="33218"/>
                </a:tc>
                <a:tc>
                  <a:txBody>
                    <a:bodyPr/>
                    <a:lstStyle/>
                    <a:p>
                      <a:pPr algn="ctr"/>
                      <a:r>
                        <a:rPr lang="en-US" sz="1300" dirty="0"/>
                        <a:t>V, </a:t>
                      </a:r>
                      <a:r>
                        <a:rPr lang="en-US" sz="1300" dirty="0" err="1"/>
                        <a:t>Ti</a:t>
                      </a:r>
                      <a:r>
                        <a:rPr lang="en-US" sz="1300" dirty="0"/>
                        <a:t>, Al</a:t>
                      </a:r>
                    </a:p>
                  </a:txBody>
                  <a:tcPr marL="66435" marR="66435" marT="33218" marB="33218"/>
                </a:tc>
                <a:tc>
                  <a:txBody>
                    <a:bodyPr/>
                    <a:lstStyle/>
                    <a:p>
                      <a:pPr algn="ctr"/>
                      <a:r>
                        <a:rPr lang="en-US" sz="1300" dirty="0"/>
                        <a:t>Mg</a:t>
                      </a:r>
                    </a:p>
                  </a:txBody>
                  <a:tcPr marL="66435" marR="66435" marT="33218" marB="33218"/>
                </a:tc>
                <a:tc>
                  <a:txBody>
                    <a:bodyPr/>
                    <a:lstStyle/>
                    <a:p>
                      <a:pPr algn="ctr"/>
                      <a:r>
                        <a:rPr lang="en-US" sz="1300" dirty="0"/>
                        <a:t>0.0343</a:t>
                      </a:r>
                    </a:p>
                  </a:txBody>
                  <a:tcPr marL="66435" marR="66435" marT="33218" marB="33218"/>
                </a:tc>
                <a:tc>
                  <a:txBody>
                    <a:bodyPr/>
                    <a:lstStyle/>
                    <a:p>
                      <a:pPr algn="ctr"/>
                      <a:r>
                        <a:rPr lang="en-US" sz="1300" b="1" dirty="0"/>
                        <a:t>0.0122</a:t>
                      </a:r>
                    </a:p>
                  </a:txBody>
                  <a:tcPr marL="66435" marR="66435" marT="33218" marB="33218"/>
                </a:tc>
                <a:extLst>
                  <a:ext uri="{0D108BD9-81ED-4DB2-BD59-A6C34878D82A}">
                    <a16:rowId xmlns:a16="http://schemas.microsoft.com/office/drawing/2014/main" val="1614485092"/>
                  </a:ext>
                </a:extLst>
              </a:tr>
              <a:tr h="269433">
                <a:tc>
                  <a:txBody>
                    <a:bodyPr/>
                    <a:lstStyle/>
                    <a:p>
                      <a:pPr algn="ctr"/>
                      <a:r>
                        <a:rPr lang="en-US" sz="1300" dirty="0"/>
                        <a:t>4</a:t>
                      </a:r>
                    </a:p>
                  </a:txBody>
                  <a:tcPr marL="66435" marR="66435" marT="33218" marB="33218"/>
                </a:tc>
                <a:tc>
                  <a:txBody>
                    <a:bodyPr/>
                    <a:lstStyle/>
                    <a:p>
                      <a:pPr algn="ctr"/>
                      <a:r>
                        <a:rPr lang="en-US" sz="1300" dirty="0"/>
                        <a:t>V, </a:t>
                      </a:r>
                      <a:r>
                        <a:rPr lang="en-US" sz="1300" dirty="0" err="1"/>
                        <a:t>Ti</a:t>
                      </a:r>
                      <a:r>
                        <a:rPr lang="en-US" sz="1300" dirty="0"/>
                        <a:t>, Mg</a:t>
                      </a:r>
                    </a:p>
                  </a:txBody>
                  <a:tcPr marL="66435" marR="66435" marT="33218" marB="33218"/>
                </a:tc>
                <a:tc>
                  <a:txBody>
                    <a:bodyPr/>
                    <a:lstStyle/>
                    <a:p>
                      <a:pPr algn="ctr"/>
                      <a:r>
                        <a:rPr lang="en-US" sz="1300" dirty="0"/>
                        <a:t>Al</a:t>
                      </a:r>
                    </a:p>
                  </a:txBody>
                  <a:tcPr marL="66435" marR="66435" marT="33218" marB="33218"/>
                </a:tc>
                <a:tc>
                  <a:txBody>
                    <a:bodyPr/>
                    <a:lstStyle/>
                    <a:p>
                      <a:pPr algn="ctr"/>
                      <a:r>
                        <a:rPr lang="en-US" sz="1300" dirty="0"/>
                        <a:t>0.0483</a:t>
                      </a:r>
                    </a:p>
                  </a:txBody>
                  <a:tcPr marL="66435" marR="66435" marT="33218" marB="33218"/>
                </a:tc>
                <a:tc>
                  <a:txBody>
                    <a:bodyPr/>
                    <a:lstStyle/>
                    <a:p>
                      <a:pPr algn="ctr"/>
                      <a:r>
                        <a:rPr lang="en-US" sz="1300" b="1" dirty="0"/>
                        <a:t>0.0093</a:t>
                      </a:r>
                    </a:p>
                  </a:txBody>
                  <a:tcPr marL="66435" marR="66435" marT="33218" marB="33218"/>
                </a:tc>
                <a:extLst>
                  <a:ext uri="{0D108BD9-81ED-4DB2-BD59-A6C34878D82A}">
                    <a16:rowId xmlns:a16="http://schemas.microsoft.com/office/drawing/2014/main" val="2635201693"/>
                  </a:ext>
                </a:extLst>
              </a:tr>
            </a:tbl>
          </a:graphicData>
        </a:graphic>
      </p:graphicFrame>
      <p:sp>
        <p:nvSpPr>
          <p:cNvPr id="9" name="TextBox 8">
            <a:extLst>
              <a:ext uri="{FF2B5EF4-FFF2-40B4-BE49-F238E27FC236}">
                <a16:creationId xmlns:a16="http://schemas.microsoft.com/office/drawing/2014/main" id="{AB6D104D-18C4-F975-B3D1-D57748466EF1}"/>
              </a:ext>
            </a:extLst>
          </p:cNvPr>
          <p:cNvSpPr txBox="1"/>
          <p:nvPr/>
        </p:nvSpPr>
        <p:spPr>
          <a:xfrm>
            <a:off x="779365" y="2794240"/>
            <a:ext cx="4545342" cy="369332"/>
          </a:xfrm>
          <a:prstGeom prst="rect">
            <a:avLst/>
          </a:prstGeom>
          <a:noFill/>
        </p:spPr>
        <p:txBody>
          <a:bodyPr wrap="square">
            <a:spAutoFit/>
          </a:bodyPr>
          <a:lstStyle/>
          <a:p>
            <a:r>
              <a:rPr lang="en-US" sz="1800" dirty="0"/>
              <a:t>Leave-One-Out Cross-Validation NRMSE</a:t>
            </a:r>
            <a:endParaRPr lang="en-US" dirty="0"/>
          </a:p>
        </p:txBody>
      </p:sp>
      <p:sp>
        <p:nvSpPr>
          <p:cNvPr id="11" name="TextBox 10">
            <a:extLst>
              <a:ext uri="{FF2B5EF4-FFF2-40B4-BE49-F238E27FC236}">
                <a16:creationId xmlns:a16="http://schemas.microsoft.com/office/drawing/2014/main" id="{28B8CB2A-C9F6-3DA5-5C90-47717E23F15E}"/>
              </a:ext>
            </a:extLst>
          </p:cNvPr>
          <p:cNvSpPr txBox="1"/>
          <p:nvPr/>
        </p:nvSpPr>
        <p:spPr>
          <a:xfrm>
            <a:off x="6728906" y="1996723"/>
            <a:ext cx="4894344" cy="369332"/>
          </a:xfrm>
          <a:prstGeom prst="rect">
            <a:avLst/>
          </a:prstGeom>
          <a:noFill/>
        </p:spPr>
        <p:txBody>
          <a:bodyPr wrap="square">
            <a:spAutoFit/>
          </a:bodyPr>
          <a:lstStyle/>
          <a:p>
            <a:r>
              <a:rPr lang="en-US" b="0" i="0" dirty="0">
                <a:effectLst/>
                <a:latin typeface="Arial" panose="020B0604020202020204" pitchFamily="34" charset="0"/>
              </a:rPr>
              <a:t>Reconstructed Spectra with DictSE and LSSE</a:t>
            </a:r>
            <a:endParaRPr lang="en-US" dirty="0"/>
          </a:p>
        </p:txBody>
      </p:sp>
      <p:sp>
        <p:nvSpPr>
          <p:cNvPr id="5" name="TextBox 4">
            <a:extLst>
              <a:ext uri="{FF2B5EF4-FFF2-40B4-BE49-F238E27FC236}">
                <a16:creationId xmlns:a16="http://schemas.microsoft.com/office/drawing/2014/main" id="{DE54F781-97EC-B419-BFC8-7B52E05B56E2}"/>
              </a:ext>
            </a:extLst>
          </p:cNvPr>
          <p:cNvSpPr txBox="1"/>
          <p:nvPr/>
        </p:nvSpPr>
        <p:spPr>
          <a:xfrm>
            <a:off x="688904" y="4704009"/>
            <a:ext cx="4855940" cy="1200329"/>
          </a:xfrm>
          <a:prstGeom prst="rect">
            <a:avLst/>
          </a:prstGeom>
          <a:noFill/>
        </p:spPr>
        <p:txBody>
          <a:bodyPr wrap="square" rtlCol="0">
            <a:spAutoFit/>
          </a:bodyPr>
          <a:lstStyle/>
          <a:p>
            <a:r>
              <a:rPr lang="en-US" b="0" i="0" dirty="0">
                <a:effectLst/>
                <a:latin typeface="Arial" panose="020B0604020202020204" pitchFamily="34" charset="0"/>
              </a:rPr>
              <a:t>Calculate NRMSE between transmission measurements and transmission value of forward model with estimated spectrum.</a:t>
            </a:r>
            <a:br>
              <a:rPr lang="en-US" dirty="0"/>
            </a:br>
            <a:endParaRPr lang="en-US" dirty="0"/>
          </a:p>
        </p:txBody>
      </p:sp>
      <p:sp>
        <p:nvSpPr>
          <p:cNvPr id="10" name="TextBox 9">
            <a:extLst>
              <a:ext uri="{FF2B5EF4-FFF2-40B4-BE49-F238E27FC236}">
                <a16:creationId xmlns:a16="http://schemas.microsoft.com/office/drawing/2014/main" id="{EE2AA838-0067-ADD0-06CD-2A3A69E547A3}"/>
              </a:ext>
            </a:extLst>
          </p:cNvPr>
          <p:cNvSpPr txBox="1"/>
          <p:nvPr/>
        </p:nvSpPr>
        <p:spPr>
          <a:xfrm>
            <a:off x="278436" y="5987794"/>
            <a:ext cx="10606649" cy="461665"/>
          </a:xfrm>
          <a:prstGeom prst="rect">
            <a:avLst/>
          </a:prstGeom>
          <a:noFill/>
        </p:spPr>
        <p:txBody>
          <a:bodyPr wrap="square">
            <a:spAutoFit/>
          </a:bodyPr>
          <a:lstStyle/>
          <a:p>
            <a:r>
              <a:rPr lang="en-US" sz="1200" b="0" i="0" dirty="0">
                <a:solidFill>
                  <a:srgbClr val="374151"/>
                </a:solidFill>
                <a:effectLst/>
              </a:rPr>
              <a:t>[14] Kyle M </a:t>
            </a:r>
            <a:r>
              <a:rPr lang="en-US" sz="1200" b="0" i="0" dirty="0" err="1">
                <a:solidFill>
                  <a:srgbClr val="374151"/>
                </a:solidFill>
                <a:effectLst/>
              </a:rPr>
              <a:t>Champley</a:t>
            </a:r>
            <a:r>
              <a:rPr lang="en-US" sz="1200" b="0" i="0" dirty="0">
                <a:solidFill>
                  <a:srgbClr val="374151"/>
                </a:solidFill>
                <a:effectLst/>
              </a:rPr>
              <a:t>, Stephen G Azevedo, Isaac M </a:t>
            </a:r>
            <a:r>
              <a:rPr lang="en-US" sz="1200" b="0" i="0" dirty="0" err="1">
                <a:solidFill>
                  <a:srgbClr val="374151"/>
                </a:solidFill>
                <a:effectLst/>
              </a:rPr>
              <a:t>Seetho</a:t>
            </a:r>
            <a:r>
              <a:rPr lang="en-US" sz="1200" b="0" i="0" dirty="0">
                <a:solidFill>
                  <a:srgbClr val="374151"/>
                </a:solidFill>
                <a:effectLst/>
              </a:rPr>
              <a:t>, Steven M Glenn, Larry D McMichael, Jerel A Smith, Jeffrey S </a:t>
            </a:r>
            <a:r>
              <a:rPr lang="en-US" sz="1200" b="0" i="0" dirty="0" err="1">
                <a:solidFill>
                  <a:srgbClr val="374151"/>
                </a:solidFill>
                <a:effectLst/>
              </a:rPr>
              <a:t>Kallman</a:t>
            </a:r>
            <a:r>
              <a:rPr lang="en-US" sz="1200" b="0" i="0" dirty="0">
                <a:solidFill>
                  <a:srgbClr val="374151"/>
                </a:solidFill>
                <a:effectLst/>
              </a:rPr>
              <a:t>, William D Brown, and Harry E Martz., "Method to extract system-independent material properties from dual-energy X-ray CT," IEEE Transactions on Nuclear Science, vol. 66, no. 3, pp. 674-686, 2019.</a:t>
            </a:r>
          </a:p>
        </p:txBody>
      </p:sp>
      <p:pic>
        <p:nvPicPr>
          <p:cNvPr id="12" name="Picture 11">
            <a:extLst>
              <a:ext uri="{FF2B5EF4-FFF2-40B4-BE49-F238E27FC236}">
                <a16:creationId xmlns:a16="http://schemas.microsoft.com/office/drawing/2014/main" id="{7EEF7A68-E69D-2602-87A4-21E42CD9A0E6}"/>
              </a:ext>
            </a:extLst>
          </p:cNvPr>
          <p:cNvPicPr>
            <a:picLocks noChangeAspect="1"/>
          </p:cNvPicPr>
          <p:nvPr/>
        </p:nvPicPr>
        <p:blipFill>
          <a:blip r:embed="rId3"/>
          <a:stretch>
            <a:fillRect/>
          </a:stretch>
        </p:blipFill>
        <p:spPr>
          <a:xfrm>
            <a:off x="1924788" y="6475583"/>
            <a:ext cx="1288307" cy="382417"/>
          </a:xfrm>
          <a:prstGeom prst="rect">
            <a:avLst/>
          </a:prstGeom>
        </p:spPr>
      </p:pic>
    </p:spTree>
    <p:extLst>
      <p:ext uri="{BB962C8B-B14F-4D97-AF65-F5344CB8AC3E}">
        <p14:creationId xmlns:p14="http://schemas.microsoft.com/office/powerpoint/2010/main" val="2728127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28ADF-0759-DEA0-1A9B-E28DC5E6A64B}"/>
              </a:ext>
            </a:extLst>
          </p:cNvPr>
          <p:cNvSpPr>
            <a:spLocks noGrp="1"/>
          </p:cNvSpPr>
          <p:nvPr>
            <p:ph type="title"/>
          </p:nvPr>
        </p:nvSpPr>
        <p:spPr>
          <a:xfrm>
            <a:off x="201168" y="118872"/>
            <a:ext cx="10972800" cy="1005840"/>
          </a:xfrm>
        </p:spPr>
        <p:txBody>
          <a:bodyPr/>
          <a:lstStyle/>
          <a:p>
            <a:r>
              <a:rPr lang="en-US" dirty="0">
                <a:latin typeface="Times New Roman" panose="02020603050405020304" pitchFamily="18" charset="0"/>
                <a:cs typeface="Times New Roman" panose="02020603050405020304" pitchFamily="18" charset="0"/>
              </a:rPr>
              <a:t>Takeaway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4F0425A-2202-56CD-2984-FFDCD584C42F}"/>
                  </a:ext>
                </a:extLst>
              </p:cNvPr>
              <p:cNvSpPr>
                <a:spLocks noGrp="1"/>
              </p:cNvSpPr>
              <p:nvPr>
                <p:ph idx="1"/>
              </p:nvPr>
            </p:nvSpPr>
            <p:spPr>
              <a:xfrm>
                <a:off x="406400" y="1491342"/>
                <a:ext cx="11480800" cy="4680857"/>
              </a:xfrm>
            </p:spPr>
            <p:txBody>
              <a:bodyPr/>
              <a:lstStyle/>
              <a:p>
                <a:pPr marL="342900" indent="-342900">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The system response estimation model using transmission data is ill-conditioned.</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DictSE</a:t>
                </a:r>
                <a:r>
                  <a:rPr lang="en-US" sz="2400" b="0" i="0" dirty="0">
                    <a:solidFill>
                      <a:srgbClr val="000000"/>
                    </a:solidFill>
                    <a:effectLst/>
                    <a:latin typeface="Times New Roman" panose="02020603050405020304" pitchFamily="18" charset="0"/>
                    <a:cs typeface="Times New Roman" panose="02020603050405020304" pitchFamily="18" charset="0"/>
                  </a:rPr>
                  <a:t>, a dictionary-based model, </a:t>
                </a:r>
                <a:r>
                  <a:rPr lang="en-US" dirty="0">
                    <a:latin typeface="Times New Roman" panose="02020603050405020304" pitchFamily="18" charset="0"/>
                    <a:cs typeface="Times New Roman" panose="02020603050405020304" pitchFamily="18" charset="0"/>
                  </a:rPr>
                  <a:t>applies</a:t>
                </a:r>
                <a:r>
                  <a:rPr lang="en-US" sz="2400" dirty="0">
                    <a:latin typeface="Times New Roman" panose="02020603050405020304" pitchFamily="18" charset="0"/>
                    <a:cs typeface="Times New Roman" panose="02020603050405020304" pitchFamily="18" charset="0"/>
                  </a:rPr>
                  <a:t> the </a:t>
                </a:r>
                <a14:m>
                  <m:oMath xmlns:m="http://schemas.openxmlformats.org/officeDocument/2006/math">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𝐿</m:t>
                        </m:r>
                      </m:e>
                      <m:sub>
                        <m:r>
                          <a:rPr lang="en-US" sz="2400" b="0" i="1" smtClean="0">
                            <a:solidFill>
                              <a:srgbClr val="000000"/>
                            </a:solidFill>
                            <a:effectLst/>
                            <a:latin typeface="Cambria Math" panose="02040503050406030204" pitchFamily="18" charset="0"/>
                          </a:rPr>
                          <m:t>0</m:t>
                        </m:r>
                      </m:sub>
                    </m:sSub>
                  </m:oMath>
                </a14:m>
                <a:r>
                  <a:rPr lang="en-US" sz="2400" b="0" i="0" dirty="0">
                    <a:solidFill>
                      <a:srgbClr val="000000"/>
                    </a:solidFill>
                    <a:effectLst/>
                    <a:latin typeface="Times New Roman" panose="02020603050405020304" pitchFamily="18" charset="0"/>
                    <a:cs typeface="Times New Roman" panose="02020603050405020304" pitchFamily="18" charset="0"/>
                  </a:rPr>
                  <a:t> sparsity constraint and simplex constraint to overcome the ill-conditioned nature </a:t>
                </a:r>
                <a:r>
                  <a:rPr lang="en-US" dirty="0">
                    <a:solidFill>
                      <a:srgbClr val="000000"/>
                    </a:solidFill>
                    <a:latin typeface="Times New Roman" panose="02020603050405020304" pitchFamily="18" charset="0"/>
                    <a:cs typeface="Times New Roman" panose="02020603050405020304" pitchFamily="18" charset="0"/>
                  </a:rPr>
                  <a:t>of system response estimation</a:t>
                </a:r>
                <a:r>
                  <a:rPr lang="en-US" sz="2400" b="0" i="0" dirty="0">
                    <a:solidFill>
                      <a:srgbClr val="000000"/>
                    </a:solidFill>
                    <a:effectLst/>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DictSE uses a greedy method to deal with the </a:t>
                </a:r>
                <a14:m>
                  <m:oMath xmlns:m="http://schemas.openxmlformats.org/officeDocument/2006/math">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𝐿</m:t>
                        </m:r>
                      </m:e>
                      <m:sub>
                        <m:r>
                          <a:rPr lang="en-US" sz="2400" b="0" i="1" smtClean="0">
                            <a:solidFill>
                              <a:srgbClr val="000000"/>
                            </a:solidFill>
                            <a:effectLst/>
                            <a:latin typeface="Cambria Math" panose="02040503050406030204" pitchFamily="18" charset="0"/>
                          </a:rPr>
                          <m:t>0</m:t>
                        </m:r>
                      </m:sub>
                    </m:sSub>
                  </m:oMath>
                </a14:m>
                <a:r>
                  <a:rPr lang="en-US" sz="2400" b="0" i="0" dirty="0">
                    <a:solidFill>
                      <a:srgbClr val="000000"/>
                    </a:solidFill>
                    <a:effectLst/>
                    <a:latin typeface="Times New Roman" panose="02020603050405020304" pitchFamily="18" charset="0"/>
                    <a:cs typeface="Times New Roman" panose="02020603050405020304" pitchFamily="18" charset="0"/>
                  </a:rPr>
                  <a:t> sparsity constraint</a:t>
                </a:r>
                <a:r>
                  <a:rPr lang="en-US" dirty="0">
                    <a:solidFill>
                      <a:srgbClr val="000000"/>
                    </a:solidFill>
                    <a:latin typeface="Times New Roman" panose="02020603050405020304" pitchFamily="18" charset="0"/>
                    <a:cs typeface="Times New Roman" panose="02020603050405020304" pitchFamily="18" charset="0"/>
                  </a:rPr>
                  <a:t> and reduce the number of parameters to estimate, which</a:t>
                </a:r>
                <a:endParaRPr lang="en-US" sz="2400" dirty="0">
                  <a:latin typeface="Times New Roman" panose="02020603050405020304" pitchFamily="18" charset="0"/>
                  <a:cs typeface="Times New Roman" panose="02020603050405020304" pitchFamily="18" charset="0"/>
                </a:endParaRPr>
              </a:p>
              <a:p>
                <a:pPr marL="6858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does not need accurate initial guess of the system response.</a:t>
                </a:r>
              </a:p>
              <a:p>
                <a:pPr marL="6858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enables efficient spectrum reconstruction.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DictSE outperforms LTT’s spectral estimation algorithm using least square.</a:t>
                </a: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74F0425A-2202-56CD-2984-FFDCD584C42F}"/>
                  </a:ext>
                </a:extLst>
              </p:cNvPr>
              <p:cNvSpPr>
                <a:spLocks noGrp="1" noRot="1" noChangeAspect="1" noMove="1" noResize="1" noEditPoints="1" noAdjustHandles="1" noChangeArrowheads="1" noChangeShapeType="1" noTextEdit="1"/>
              </p:cNvSpPr>
              <p:nvPr>
                <p:ph idx="1"/>
              </p:nvPr>
            </p:nvSpPr>
            <p:spPr>
              <a:xfrm>
                <a:off x="406400" y="1491342"/>
                <a:ext cx="11480800" cy="4680857"/>
              </a:xfrm>
              <a:blipFill>
                <a:blip r:embed="rId3"/>
                <a:stretch>
                  <a:fillRect l="-1436" t="-2168" r="-176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DB2B653-A292-1891-AF94-B9E260E7BDEE}"/>
              </a:ext>
            </a:extLst>
          </p:cNvPr>
          <p:cNvSpPr>
            <a:spLocks noGrp="1"/>
          </p:cNvSpPr>
          <p:nvPr>
            <p:ph type="sldNum" sz="quarter" idx="4"/>
          </p:nvPr>
        </p:nvSpPr>
        <p:spPr/>
        <p:txBody>
          <a:bodyPr/>
          <a:lstStyle/>
          <a:p>
            <a:fld id="{E2661D55-915B-9148-8609-5AEDA0F27130}" type="slidenum">
              <a:rPr lang="en-US" smtClean="0"/>
              <a:t>13</a:t>
            </a:fld>
            <a:endParaRPr lang="en-US"/>
          </a:p>
        </p:txBody>
      </p:sp>
      <p:pic>
        <p:nvPicPr>
          <p:cNvPr id="5" name="Picture 4">
            <a:extLst>
              <a:ext uri="{FF2B5EF4-FFF2-40B4-BE49-F238E27FC236}">
                <a16:creationId xmlns:a16="http://schemas.microsoft.com/office/drawing/2014/main" id="{662BA179-494D-BB98-989B-7484D2892F0D}"/>
              </a:ext>
            </a:extLst>
          </p:cNvPr>
          <p:cNvPicPr>
            <a:picLocks noChangeAspect="1"/>
          </p:cNvPicPr>
          <p:nvPr/>
        </p:nvPicPr>
        <p:blipFill>
          <a:blip r:embed="rId4"/>
          <a:stretch>
            <a:fillRect/>
          </a:stretch>
        </p:blipFill>
        <p:spPr>
          <a:xfrm>
            <a:off x="1924788" y="6475583"/>
            <a:ext cx="1288307" cy="382417"/>
          </a:xfrm>
          <a:prstGeom prst="rect">
            <a:avLst/>
          </a:prstGeom>
        </p:spPr>
      </p:pic>
    </p:spTree>
    <p:extLst>
      <p:ext uri="{BB962C8B-B14F-4D97-AF65-F5344CB8AC3E}">
        <p14:creationId xmlns:p14="http://schemas.microsoft.com/office/powerpoint/2010/main" val="1248228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AC155-2DDC-F930-F34D-97058D0028E6}"/>
              </a:ext>
            </a:extLst>
          </p:cNvPr>
          <p:cNvSpPr>
            <a:spLocks noGrp="1"/>
          </p:cNvSpPr>
          <p:nvPr>
            <p:ph type="title"/>
          </p:nvPr>
        </p:nvSpPr>
        <p:spPr>
          <a:xfrm>
            <a:off x="201168" y="118872"/>
            <a:ext cx="10972800" cy="1005840"/>
          </a:xfrm>
        </p:spPr>
        <p:txBody>
          <a:bodyPr/>
          <a:lstStyle/>
          <a:p>
            <a:r>
              <a:rPr lang="en-US" dirty="0">
                <a:latin typeface="Times New Roman" panose="02020603050405020304" pitchFamily="18" charset="0"/>
                <a:cs typeface="Times New Roman" panose="02020603050405020304" pitchFamily="18" charset="0"/>
              </a:rPr>
              <a:t>Future work</a:t>
            </a:r>
          </a:p>
        </p:txBody>
      </p:sp>
      <p:sp>
        <p:nvSpPr>
          <p:cNvPr id="3" name="Content Placeholder 2">
            <a:extLst>
              <a:ext uri="{FF2B5EF4-FFF2-40B4-BE49-F238E27FC236}">
                <a16:creationId xmlns:a16="http://schemas.microsoft.com/office/drawing/2014/main" id="{672DC762-504C-C2F9-7F5A-B46594ABD0F6}"/>
              </a:ext>
            </a:extLst>
          </p:cNvPr>
          <p:cNvSpPr>
            <a:spLocks noGrp="1"/>
          </p:cNvSpPr>
          <p:nvPr>
            <p:ph idx="1"/>
          </p:nvPr>
        </p:nvSpPr>
        <p:spPr>
          <a:xfrm>
            <a:off x="406400" y="1594484"/>
            <a:ext cx="11480800" cy="4577715"/>
          </a:xfrm>
        </p:spPr>
        <p:txBody>
          <a:bodyPr/>
          <a:lstStyle/>
          <a:p>
            <a:r>
              <a:rPr lang="en-US" dirty="0">
                <a:latin typeface="Times New Roman" panose="02020603050405020304" pitchFamily="18" charset="0"/>
                <a:cs typeface="Times New Roman" panose="02020603050405020304" pitchFamily="18" charset="0"/>
              </a:rPr>
              <a:t>Introduce different types of scintillator to the dictionary.</a:t>
            </a:r>
          </a:p>
          <a:p>
            <a:r>
              <a:rPr lang="en-US" sz="2400" dirty="0">
                <a:latin typeface="Times New Roman" panose="02020603050405020304" pitchFamily="18" charset="0"/>
                <a:cs typeface="Times New Roman" panose="02020603050405020304" pitchFamily="18" charset="0"/>
              </a:rPr>
              <a:t>Design a separable spectral model to jointly estimate source response, filter response, and detector response.</a:t>
            </a:r>
          </a:p>
        </p:txBody>
      </p:sp>
      <p:sp>
        <p:nvSpPr>
          <p:cNvPr id="4" name="Slide Number Placeholder 3">
            <a:extLst>
              <a:ext uri="{FF2B5EF4-FFF2-40B4-BE49-F238E27FC236}">
                <a16:creationId xmlns:a16="http://schemas.microsoft.com/office/drawing/2014/main" id="{D6AA1EF1-B6B0-BFB5-AF92-CE49B909EEFF}"/>
              </a:ext>
            </a:extLst>
          </p:cNvPr>
          <p:cNvSpPr>
            <a:spLocks noGrp="1"/>
          </p:cNvSpPr>
          <p:nvPr>
            <p:ph type="sldNum" sz="quarter" idx="4"/>
          </p:nvPr>
        </p:nvSpPr>
        <p:spPr/>
        <p:txBody>
          <a:bodyPr/>
          <a:lstStyle/>
          <a:p>
            <a:fld id="{E2661D55-915B-9148-8609-5AEDA0F27130}" type="slidenum">
              <a:rPr lang="en-US" smtClean="0"/>
              <a:t>14</a:t>
            </a:fld>
            <a:endParaRPr lang="en-US"/>
          </a:p>
        </p:txBody>
      </p:sp>
      <p:pic>
        <p:nvPicPr>
          <p:cNvPr id="6" name="Picture 5">
            <a:extLst>
              <a:ext uri="{FF2B5EF4-FFF2-40B4-BE49-F238E27FC236}">
                <a16:creationId xmlns:a16="http://schemas.microsoft.com/office/drawing/2014/main" id="{9A044FC7-BF54-B601-A453-B45AF39BF3F9}"/>
              </a:ext>
            </a:extLst>
          </p:cNvPr>
          <p:cNvPicPr>
            <a:picLocks noChangeAspect="1"/>
          </p:cNvPicPr>
          <p:nvPr/>
        </p:nvPicPr>
        <p:blipFill>
          <a:blip r:embed="rId2"/>
          <a:stretch>
            <a:fillRect/>
          </a:stretch>
        </p:blipFill>
        <p:spPr>
          <a:xfrm>
            <a:off x="1924788" y="6475583"/>
            <a:ext cx="1288307" cy="382417"/>
          </a:xfrm>
          <a:prstGeom prst="rect">
            <a:avLst/>
          </a:prstGeom>
        </p:spPr>
      </p:pic>
    </p:spTree>
    <p:extLst>
      <p:ext uri="{BB962C8B-B14F-4D97-AF65-F5344CB8AC3E}">
        <p14:creationId xmlns:p14="http://schemas.microsoft.com/office/powerpoint/2010/main" val="2499186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8EB7-86A3-5D59-E398-8AD8E2C1221F}"/>
              </a:ext>
            </a:extLst>
          </p:cNvPr>
          <p:cNvSpPr>
            <a:spLocks noGrp="1"/>
          </p:cNvSpPr>
          <p:nvPr>
            <p:ph type="title"/>
          </p:nvPr>
        </p:nvSpPr>
        <p:spPr>
          <a:xfrm>
            <a:off x="201168" y="118872"/>
            <a:ext cx="10972800" cy="1005840"/>
          </a:xfrm>
        </p:spPr>
        <p:txBody>
          <a:bodyPr/>
          <a:lstStyle/>
          <a:p>
            <a:r>
              <a:rPr lang="en-US" dirty="0">
                <a:latin typeface="Times New Roman" panose="02020603050405020304" pitchFamily="18" charset="0"/>
                <a:cs typeface="Times New Roman" panose="02020603050405020304" pitchFamily="18" charset="0"/>
              </a:rPr>
              <a:t>Reference</a:t>
            </a:r>
          </a:p>
        </p:txBody>
      </p:sp>
      <p:sp>
        <p:nvSpPr>
          <p:cNvPr id="4" name="Slide Number Placeholder 3">
            <a:extLst>
              <a:ext uri="{FF2B5EF4-FFF2-40B4-BE49-F238E27FC236}">
                <a16:creationId xmlns:a16="http://schemas.microsoft.com/office/drawing/2014/main" id="{7D758479-1C6E-BBAE-044E-D01236DD5B0E}"/>
              </a:ext>
            </a:extLst>
          </p:cNvPr>
          <p:cNvSpPr>
            <a:spLocks noGrp="1"/>
          </p:cNvSpPr>
          <p:nvPr>
            <p:ph type="sldNum" sz="quarter" idx="4"/>
          </p:nvPr>
        </p:nvSpPr>
        <p:spPr/>
        <p:txBody>
          <a:bodyPr/>
          <a:lstStyle/>
          <a:p>
            <a:fld id="{E2661D55-915B-9148-8609-5AEDA0F27130}" type="slidenum">
              <a:rPr lang="en-US" smtClean="0"/>
              <a:t>15</a:t>
            </a:fld>
            <a:endParaRPr lang="en-US"/>
          </a:p>
        </p:txBody>
      </p:sp>
      <p:sp>
        <p:nvSpPr>
          <p:cNvPr id="5" name="Content Placeholder 4">
            <a:extLst>
              <a:ext uri="{FF2B5EF4-FFF2-40B4-BE49-F238E27FC236}">
                <a16:creationId xmlns:a16="http://schemas.microsoft.com/office/drawing/2014/main" id="{41E38FA1-CA50-E058-2408-C2B821344AC5}"/>
              </a:ext>
            </a:extLst>
          </p:cNvPr>
          <p:cNvSpPr txBox="1">
            <a:spLocks noGrp="1"/>
          </p:cNvSpPr>
          <p:nvPr>
            <p:ph idx="1"/>
          </p:nvPr>
        </p:nvSpPr>
        <p:spPr>
          <a:xfrm>
            <a:off x="406400" y="1377950"/>
            <a:ext cx="5445760" cy="5001369"/>
          </a:xfrm>
          <a:prstGeom prst="rect">
            <a:avLst/>
          </a:prstGeom>
          <a:noFill/>
        </p:spPr>
        <p:txBody>
          <a:bodyPr wrap="square">
            <a:spAutoFit/>
          </a:bodyPr>
          <a:lstStyle/>
          <a:p>
            <a:pPr marL="57150" indent="0" algn="just">
              <a:buNone/>
            </a:pPr>
            <a:r>
              <a:rPr lang="en-US" sz="1000" dirty="0">
                <a:solidFill>
                  <a:srgbClr val="222222"/>
                </a:solidFill>
                <a:latin typeface="Arial" panose="020B0604020202020204" pitchFamily="34" charset="0"/>
              </a:rPr>
              <a:t>[1] Liu, Bin, </a:t>
            </a:r>
            <a:r>
              <a:rPr lang="en-US" sz="1000" dirty="0" err="1">
                <a:solidFill>
                  <a:srgbClr val="222222"/>
                </a:solidFill>
                <a:latin typeface="Arial" panose="020B0604020202020204" pitchFamily="34" charset="0"/>
              </a:rPr>
              <a:t>Hongrun</a:t>
            </a:r>
            <a:r>
              <a:rPr lang="en-US" sz="1000" dirty="0">
                <a:solidFill>
                  <a:srgbClr val="222222"/>
                </a:solidFill>
                <a:latin typeface="Arial" panose="020B0604020202020204" pitchFamily="34" charset="0"/>
              </a:rPr>
              <a:t> Yang, </a:t>
            </a:r>
            <a:r>
              <a:rPr lang="en-US" sz="1000" dirty="0" err="1">
                <a:solidFill>
                  <a:srgbClr val="222222"/>
                </a:solidFill>
                <a:latin typeface="Arial" panose="020B0604020202020204" pitchFamily="34" charset="0"/>
              </a:rPr>
              <a:t>Huanwen</a:t>
            </a:r>
            <a:r>
              <a:rPr lang="en-US" sz="1000" dirty="0">
                <a:solidFill>
                  <a:srgbClr val="222222"/>
                </a:solidFill>
                <a:latin typeface="Arial" panose="020B0604020202020204" pitchFamily="34" charset="0"/>
              </a:rPr>
              <a:t> </a:t>
            </a:r>
            <a:r>
              <a:rPr lang="en-US" sz="1000" dirty="0" err="1">
                <a:solidFill>
                  <a:srgbClr val="222222"/>
                </a:solidFill>
                <a:latin typeface="Arial" panose="020B0604020202020204" pitchFamily="34" charset="0"/>
              </a:rPr>
              <a:t>Lv</a:t>
            </a:r>
            <a:r>
              <a:rPr lang="en-US" sz="1000" dirty="0">
                <a:solidFill>
                  <a:srgbClr val="222222"/>
                </a:solidFill>
                <a:latin typeface="Arial" panose="020B0604020202020204" pitchFamily="34" charset="0"/>
              </a:rPr>
              <a:t>, Lan Li, </a:t>
            </a:r>
            <a:r>
              <a:rPr lang="en-US" sz="1000" dirty="0" err="1">
                <a:solidFill>
                  <a:srgbClr val="222222"/>
                </a:solidFill>
                <a:latin typeface="Arial" panose="020B0604020202020204" pitchFamily="34" charset="0"/>
              </a:rPr>
              <a:t>Xilong</a:t>
            </a:r>
            <a:r>
              <a:rPr lang="en-US" sz="1000" dirty="0">
                <a:solidFill>
                  <a:srgbClr val="222222"/>
                </a:solidFill>
                <a:latin typeface="Arial" panose="020B0604020202020204" pitchFamily="34" charset="0"/>
              </a:rPr>
              <a:t> Gao, </a:t>
            </a:r>
            <a:r>
              <a:rPr lang="en-US" sz="1000" dirty="0" err="1">
                <a:solidFill>
                  <a:srgbClr val="222222"/>
                </a:solidFill>
                <a:latin typeface="Arial" panose="020B0604020202020204" pitchFamily="34" charset="0"/>
              </a:rPr>
              <a:t>Jianping</a:t>
            </a:r>
            <a:r>
              <a:rPr lang="en-US" sz="1000" dirty="0">
                <a:solidFill>
                  <a:srgbClr val="222222"/>
                </a:solidFill>
                <a:latin typeface="Arial" panose="020B0604020202020204" pitchFamily="34" charset="0"/>
              </a:rPr>
              <a:t> Zhu, and </a:t>
            </a:r>
            <a:r>
              <a:rPr lang="en-US" sz="1000" dirty="0" err="1">
                <a:solidFill>
                  <a:srgbClr val="222222"/>
                </a:solidFill>
                <a:latin typeface="Arial" panose="020B0604020202020204" pitchFamily="34" charset="0"/>
              </a:rPr>
              <a:t>Futing</a:t>
            </a:r>
            <a:r>
              <a:rPr lang="en-US" sz="1000" dirty="0">
                <a:solidFill>
                  <a:srgbClr val="222222"/>
                </a:solidFill>
                <a:latin typeface="Arial" panose="020B0604020202020204" pitchFamily="34" charset="0"/>
              </a:rPr>
              <a:t> Jing. "A method of X-ray source spectrum estimation from transmission measurements based on compressed sensing." </a:t>
            </a:r>
            <a:r>
              <a:rPr lang="en-US" sz="1000" i="1" dirty="0">
                <a:solidFill>
                  <a:srgbClr val="222222"/>
                </a:solidFill>
                <a:latin typeface="Arial" panose="020B0604020202020204" pitchFamily="34" charset="0"/>
              </a:rPr>
              <a:t>Nuclear Engineering and Technology</a:t>
            </a:r>
            <a:r>
              <a:rPr lang="en-US" sz="1000" dirty="0">
                <a:solidFill>
                  <a:srgbClr val="222222"/>
                </a:solidFill>
                <a:latin typeface="Arial" panose="020B0604020202020204" pitchFamily="34" charset="0"/>
              </a:rPr>
              <a:t> 52, no. 7 (2020): 1495-1502.</a:t>
            </a:r>
          </a:p>
          <a:p>
            <a:pPr marL="57150" indent="0" algn="just">
              <a:buNone/>
            </a:pPr>
            <a:r>
              <a:rPr lang="en-US" sz="1000" dirty="0">
                <a:solidFill>
                  <a:srgbClr val="222222"/>
                </a:solidFill>
                <a:latin typeface="Arial" panose="020B0604020202020204" pitchFamily="34" charset="0"/>
              </a:rPr>
              <a:t>[2] </a:t>
            </a:r>
            <a:r>
              <a:rPr lang="en-US" sz="1000" dirty="0" err="1">
                <a:solidFill>
                  <a:srgbClr val="222222"/>
                </a:solidFill>
                <a:latin typeface="Arial" panose="020B0604020202020204" pitchFamily="34" charset="0"/>
              </a:rPr>
              <a:t>Pengchong</a:t>
            </a:r>
            <a:r>
              <a:rPr lang="en-US" sz="1000" dirty="0">
                <a:solidFill>
                  <a:srgbClr val="222222"/>
                </a:solidFill>
                <a:latin typeface="Arial" panose="020B0604020202020204" pitchFamily="34" charset="0"/>
              </a:rPr>
              <a:t> </a:t>
            </a:r>
            <a:r>
              <a:rPr lang="en-US" sz="1000" dirty="0" err="1">
                <a:solidFill>
                  <a:srgbClr val="222222"/>
                </a:solidFill>
                <a:latin typeface="Arial" panose="020B0604020202020204" pitchFamily="34" charset="0"/>
              </a:rPr>
              <a:t>Jin</a:t>
            </a:r>
            <a:r>
              <a:rPr lang="en-US" sz="1000" dirty="0">
                <a:solidFill>
                  <a:srgbClr val="222222"/>
                </a:solidFill>
                <a:latin typeface="Arial" panose="020B0604020202020204" pitchFamily="34" charset="0"/>
              </a:rPr>
              <a:t>, Charles A. </a:t>
            </a:r>
            <a:r>
              <a:rPr lang="en-US" sz="1000" dirty="0" err="1">
                <a:solidFill>
                  <a:srgbClr val="222222"/>
                </a:solidFill>
                <a:latin typeface="Arial" panose="020B0604020202020204" pitchFamily="34" charset="0"/>
              </a:rPr>
              <a:t>Bouman</a:t>
            </a:r>
            <a:r>
              <a:rPr lang="en-US" sz="1000" dirty="0">
                <a:solidFill>
                  <a:srgbClr val="222222"/>
                </a:solidFill>
                <a:latin typeface="Arial" panose="020B0604020202020204" pitchFamily="34" charset="0"/>
              </a:rPr>
              <a:t>, and Ken D. Sauer, "A model-based image reconstruction algorithm with simultaneous beam hardening correction for X-Ray CT," IEEE Transactions on Computational Imaging, vol. 1, no. 3, pp. 200-216, 2015.</a:t>
            </a:r>
          </a:p>
          <a:p>
            <a:pPr marL="57150" indent="0" algn="just">
              <a:buNone/>
            </a:pPr>
            <a:r>
              <a:rPr lang="en-US" sz="1000" dirty="0">
                <a:solidFill>
                  <a:srgbClr val="222222"/>
                </a:solidFill>
                <a:latin typeface="Arial" panose="020B0604020202020204" pitchFamily="34" charset="0"/>
              </a:rPr>
              <a:t>[3] Matteo </a:t>
            </a:r>
            <a:r>
              <a:rPr lang="en-US" sz="1000" dirty="0" err="1">
                <a:solidFill>
                  <a:srgbClr val="222222"/>
                </a:solidFill>
                <a:latin typeface="Arial" panose="020B0604020202020204" pitchFamily="34" charset="0"/>
              </a:rPr>
              <a:t>Busi</a:t>
            </a:r>
            <a:r>
              <a:rPr lang="en-US" sz="1000" dirty="0">
                <a:solidFill>
                  <a:srgbClr val="222222"/>
                </a:solidFill>
                <a:latin typeface="Arial" panose="020B0604020202020204" pitchFamily="34" charset="0"/>
              </a:rPr>
              <a:t>, K Aditya Mohan, Alex A </a:t>
            </a:r>
            <a:r>
              <a:rPr lang="en-US" sz="1000" dirty="0" err="1">
                <a:solidFill>
                  <a:srgbClr val="222222"/>
                </a:solidFill>
                <a:latin typeface="Arial" panose="020B0604020202020204" pitchFamily="34" charset="0"/>
              </a:rPr>
              <a:t>Dooraghi</a:t>
            </a:r>
            <a:r>
              <a:rPr lang="en-US" sz="1000" dirty="0">
                <a:solidFill>
                  <a:srgbClr val="222222"/>
                </a:solidFill>
                <a:latin typeface="Arial" panose="020B0604020202020204" pitchFamily="34" charset="0"/>
              </a:rPr>
              <a:t>, Kyle M </a:t>
            </a:r>
            <a:r>
              <a:rPr lang="en-US" sz="1000" dirty="0" err="1">
                <a:solidFill>
                  <a:srgbClr val="222222"/>
                </a:solidFill>
                <a:latin typeface="Arial" panose="020B0604020202020204" pitchFamily="34" charset="0"/>
              </a:rPr>
              <a:t>Champley</a:t>
            </a:r>
            <a:r>
              <a:rPr lang="en-US" sz="1000" dirty="0">
                <a:solidFill>
                  <a:srgbClr val="222222"/>
                </a:solidFill>
                <a:latin typeface="Arial" panose="020B0604020202020204" pitchFamily="34" charset="0"/>
              </a:rPr>
              <a:t>, Harry E Martz, and </a:t>
            </a:r>
            <a:r>
              <a:rPr lang="en-US" sz="1000" dirty="0" err="1">
                <a:solidFill>
                  <a:srgbClr val="222222"/>
                </a:solidFill>
                <a:latin typeface="Arial" panose="020B0604020202020204" pitchFamily="34" charset="0"/>
              </a:rPr>
              <a:t>Ulrik</a:t>
            </a:r>
            <a:r>
              <a:rPr lang="en-US" sz="1000" dirty="0">
                <a:solidFill>
                  <a:srgbClr val="222222"/>
                </a:solidFill>
                <a:latin typeface="Arial" panose="020B0604020202020204" pitchFamily="34" charset="0"/>
              </a:rPr>
              <a:t> L Olsen, "Method for system-independent material characterization from spectral X-ray CT," NDT &amp; E International, vol. 107, pp. 102136, 2019.</a:t>
            </a:r>
          </a:p>
          <a:p>
            <a:pPr marL="57150" indent="0" algn="just">
              <a:buNone/>
            </a:pPr>
            <a:r>
              <a:rPr lang="en-US" sz="1000" dirty="0">
                <a:solidFill>
                  <a:srgbClr val="222222"/>
                </a:solidFill>
                <a:latin typeface="Arial" panose="020B0604020202020204" pitchFamily="34" charset="0"/>
              </a:rPr>
              <a:t>[4] Stephen G Azevedo, Harry E Martz, Maurice B </a:t>
            </a:r>
            <a:r>
              <a:rPr lang="en-US" sz="1000" dirty="0" err="1">
                <a:solidFill>
                  <a:srgbClr val="222222"/>
                </a:solidFill>
                <a:latin typeface="Arial" panose="020B0604020202020204" pitchFamily="34" charset="0"/>
              </a:rPr>
              <a:t>Aufderheide</a:t>
            </a:r>
            <a:r>
              <a:rPr lang="en-US" sz="1000" dirty="0">
                <a:solidFill>
                  <a:srgbClr val="222222"/>
                </a:solidFill>
                <a:latin typeface="Arial" panose="020B0604020202020204" pitchFamily="34" charset="0"/>
              </a:rPr>
              <a:t>, William D Brown, Kyle M </a:t>
            </a:r>
            <a:r>
              <a:rPr lang="en-US" sz="1000" dirty="0" err="1">
                <a:solidFill>
                  <a:srgbClr val="222222"/>
                </a:solidFill>
                <a:latin typeface="Arial" panose="020B0604020202020204" pitchFamily="34" charset="0"/>
              </a:rPr>
              <a:t>Champley</a:t>
            </a:r>
            <a:r>
              <a:rPr lang="en-US" sz="1000" dirty="0">
                <a:solidFill>
                  <a:srgbClr val="222222"/>
                </a:solidFill>
                <a:latin typeface="Arial" panose="020B0604020202020204" pitchFamily="34" charset="0"/>
              </a:rPr>
              <a:t>, Jeffrey S </a:t>
            </a:r>
            <a:r>
              <a:rPr lang="en-US" sz="1000" dirty="0" err="1">
                <a:solidFill>
                  <a:srgbClr val="222222"/>
                </a:solidFill>
                <a:latin typeface="Arial" panose="020B0604020202020204" pitchFamily="34" charset="0"/>
              </a:rPr>
              <a:t>Kallman</a:t>
            </a:r>
            <a:r>
              <a:rPr lang="en-US" sz="1000" dirty="0">
                <a:solidFill>
                  <a:srgbClr val="222222"/>
                </a:solidFill>
                <a:latin typeface="Arial" panose="020B0604020202020204" pitchFamily="34" charset="0"/>
              </a:rPr>
              <a:t>, G Patrick Roberson, Daniel </a:t>
            </a:r>
            <a:r>
              <a:rPr lang="en-US" sz="1000" dirty="0" err="1">
                <a:solidFill>
                  <a:srgbClr val="222222"/>
                </a:solidFill>
                <a:latin typeface="Arial" panose="020B0604020202020204" pitchFamily="34" charset="0"/>
              </a:rPr>
              <a:t>Schneberk</a:t>
            </a:r>
            <a:r>
              <a:rPr lang="en-US" sz="1000" dirty="0">
                <a:solidFill>
                  <a:srgbClr val="222222"/>
                </a:solidFill>
                <a:latin typeface="Arial" panose="020B0604020202020204" pitchFamily="34" charset="0"/>
              </a:rPr>
              <a:t>, Isaac M </a:t>
            </a:r>
            <a:r>
              <a:rPr lang="en-US" sz="1000" dirty="0" err="1">
                <a:solidFill>
                  <a:srgbClr val="222222"/>
                </a:solidFill>
                <a:latin typeface="Arial" panose="020B0604020202020204" pitchFamily="34" charset="0"/>
              </a:rPr>
              <a:t>Seetho</a:t>
            </a:r>
            <a:r>
              <a:rPr lang="en-US" sz="1000" dirty="0">
                <a:solidFill>
                  <a:srgbClr val="222222"/>
                </a:solidFill>
                <a:latin typeface="Arial" panose="020B0604020202020204" pitchFamily="34" charset="0"/>
              </a:rPr>
              <a:t>, and Jerel A Smith," IEEE Transactions on Nuclear Science, vol. 63, no. 1, pp. 341-350, 2016.</a:t>
            </a:r>
          </a:p>
          <a:p>
            <a:pPr marL="57150" indent="0" algn="just">
              <a:buNone/>
            </a:pPr>
            <a:r>
              <a:rPr lang="en-US" sz="1000" dirty="0">
                <a:solidFill>
                  <a:srgbClr val="222222"/>
                </a:solidFill>
                <a:latin typeface="Arial" panose="020B0604020202020204" pitchFamily="34" charset="0"/>
              </a:rPr>
              <a:t>[5] Cynthia H McCollough, Shuai </a:t>
            </a:r>
            <a:r>
              <a:rPr lang="en-US" sz="1000" dirty="0" err="1">
                <a:solidFill>
                  <a:srgbClr val="222222"/>
                </a:solidFill>
                <a:latin typeface="Arial" panose="020B0604020202020204" pitchFamily="34" charset="0"/>
              </a:rPr>
              <a:t>Leng</a:t>
            </a:r>
            <a:r>
              <a:rPr lang="en-US" sz="1000" dirty="0">
                <a:solidFill>
                  <a:srgbClr val="222222"/>
                </a:solidFill>
                <a:latin typeface="Arial" panose="020B0604020202020204" pitchFamily="34" charset="0"/>
              </a:rPr>
              <a:t>, </a:t>
            </a:r>
            <a:r>
              <a:rPr lang="en-US" sz="1000" dirty="0" err="1">
                <a:solidFill>
                  <a:srgbClr val="222222"/>
                </a:solidFill>
                <a:latin typeface="Arial" panose="020B0604020202020204" pitchFamily="34" charset="0"/>
              </a:rPr>
              <a:t>Lifeng</a:t>
            </a:r>
            <a:r>
              <a:rPr lang="en-US" sz="1000" dirty="0">
                <a:solidFill>
                  <a:srgbClr val="222222"/>
                </a:solidFill>
                <a:latin typeface="Arial" panose="020B0604020202020204" pitchFamily="34" charset="0"/>
              </a:rPr>
              <a:t> Yu, and Joel G Fletcher, "Dual-and multi-energy CT: principles, technical approaches, and clinical applications," Radiology, vol. 276, no. 3, pp. 637-653, 2015.</a:t>
            </a:r>
          </a:p>
          <a:p>
            <a:pPr marL="57150" indent="0" algn="just">
              <a:buNone/>
            </a:pPr>
            <a:r>
              <a:rPr lang="en-US" sz="1000" dirty="0">
                <a:solidFill>
                  <a:srgbClr val="222222"/>
                </a:solidFill>
                <a:latin typeface="Arial" panose="020B0604020202020204" pitchFamily="34" charset="0"/>
              </a:rPr>
              <a:t>[6] Aaron So and </a:t>
            </a:r>
            <a:r>
              <a:rPr lang="en-US" sz="1000" dirty="0" err="1">
                <a:solidFill>
                  <a:srgbClr val="222222"/>
                </a:solidFill>
                <a:latin typeface="Arial" panose="020B0604020202020204" pitchFamily="34" charset="0"/>
              </a:rPr>
              <a:t>Savvas</a:t>
            </a:r>
            <a:r>
              <a:rPr lang="en-US" sz="1000" dirty="0">
                <a:solidFill>
                  <a:srgbClr val="222222"/>
                </a:solidFill>
                <a:latin typeface="Arial" panose="020B0604020202020204" pitchFamily="34" charset="0"/>
              </a:rPr>
              <a:t> Nicolaou, "Spectral computed tomography: fundamental principles and recent developments," Korean Journal of Radiology, vol. 22, no. 1, pp. 86, 2021.</a:t>
            </a:r>
          </a:p>
          <a:p>
            <a:pPr marL="57150" indent="0" algn="just">
              <a:buNone/>
            </a:pPr>
            <a:r>
              <a:rPr lang="en-US" sz="1000" dirty="0">
                <a:solidFill>
                  <a:srgbClr val="222222"/>
                </a:solidFill>
                <a:latin typeface="Arial" panose="020B0604020202020204" pitchFamily="34" charset="0"/>
              </a:rPr>
              <a:t>[7] Christopher Ruth and Peter M Joseph, “Estimation of a photon energy spectrum for a computed tomography scanner,” Medical Physics, vol. 24, no. 5, pp. 695–702, 1997.</a:t>
            </a:r>
          </a:p>
          <a:p>
            <a:pPr marL="57150" indent="0" algn="just">
              <a:buNone/>
            </a:pPr>
            <a:r>
              <a:rPr lang="en-US" sz="1000" b="0" i="0" dirty="0">
                <a:solidFill>
                  <a:srgbClr val="374151"/>
                </a:solidFill>
                <a:effectLst/>
                <a:latin typeface="Arial" panose="020B0604020202020204" pitchFamily="34" charset="0"/>
                <a:cs typeface="Arial" panose="020B0604020202020204" pitchFamily="34" charset="0"/>
              </a:rPr>
              <a:t>[8] </a:t>
            </a:r>
            <a:r>
              <a:rPr lang="en-US" sz="1000" b="0" i="0" dirty="0" err="1">
                <a:solidFill>
                  <a:srgbClr val="374151"/>
                </a:solidFill>
                <a:effectLst/>
                <a:latin typeface="Arial" panose="020B0604020202020204" pitchFamily="34" charset="0"/>
                <a:cs typeface="Arial" panose="020B0604020202020204" pitchFamily="34" charset="0"/>
              </a:rPr>
              <a:t>Chye</a:t>
            </a:r>
            <a:r>
              <a:rPr lang="en-US" sz="1000" b="0" i="0" dirty="0">
                <a:solidFill>
                  <a:srgbClr val="374151"/>
                </a:solidFill>
                <a:effectLst/>
                <a:latin typeface="Arial" panose="020B0604020202020204" pitchFamily="34" charset="0"/>
                <a:cs typeface="Arial" panose="020B0604020202020204" pitchFamily="34" charset="0"/>
              </a:rPr>
              <a:t> Hwang Yan, Robert T Whalen, Gary S </a:t>
            </a:r>
            <a:r>
              <a:rPr lang="en-US" sz="1000" b="0" i="0" dirty="0" err="1">
                <a:solidFill>
                  <a:srgbClr val="374151"/>
                </a:solidFill>
                <a:effectLst/>
                <a:latin typeface="Arial" panose="020B0604020202020204" pitchFamily="34" charset="0"/>
                <a:cs typeface="Arial" panose="020B0604020202020204" pitchFamily="34" charset="0"/>
              </a:rPr>
              <a:t>Beaupré</a:t>
            </a:r>
            <a:r>
              <a:rPr lang="en-US" sz="1000" b="0" i="0" dirty="0">
                <a:solidFill>
                  <a:srgbClr val="374151"/>
                </a:solidFill>
                <a:effectLst/>
                <a:latin typeface="Arial" panose="020B0604020202020204" pitchFamily="34" charset="0"/>
                <a:cs typeface="Arial" panose="020B0604020202020204" pitchFamily="34" charset="0"/>
              </a:rPr>
              <a:t>, Shin Y Yen, and Sandy </a:t>
            </a:r>
            <a:r>
              <a:rPr lang="en-US" sz="1000" b="0" i="0" dirty="0" err="1">
                <a:solidFill>
                  <a:srgbClr val="374151"/>
                </a:solidFill>
                <a:effectLst/>
                <a:latin typeface="Arial" panose="020B0604020202020204" pitchFamily="34" charset="0"/>
                <a:cs typeface="Arial" panose="020B0604020202020204" pitchFamily="34" charset="0"/>
              </a:rPr>
              <a:t>Napel</a:t>
            </a:r>
            <a:r>
              <a:rPr lang="en-US" sz="1000" b="0" i="0" dirty="0">
                <a:solidFill>
                  <a:srgbClr val="374151"/>
                </a:solidFill>
                <a:effectLst/>
                <a:latin typeface="Arial" panose="020B0604020202020204" pitchFamily="34" charset="0"/>
                <a:cs typeface="Arial" panose="020B0604020202020204" pitchFamily="34" charset="0"/>
              </a:rPr>
              <a:t>, “Modeling of poly-chromatic attenuation using computed tomography reconstructed images,” Medical Physics, vol. 26, no. 4, pp. 631–642, 1999.</a:t>
            </a:r>
          </a:p>
        </p:txBody>
      </p:sp>
      <p:sp>
        <p:nvSpPr>
          <p:cNvPr id="6" name="Content Placeholder 4">
            <a:extLst>
              <a:ext uri="{FF2B5EF4-FFF2-40B4-BE49-F238E27FC236}">
                <a16:creationId xmlns:a16="http://schemas.microsoft.com/office/drawing/2014/main" id="{8AA654F0-99C1-2617-0E12-320EF1AC991B}"/>
              </a:ext>
            </a:extLst>
          </p:cNvPr>
          <p:cNvSpPr txBox="1">
            <a:spLocks/>
          </p:cNvSpPr>
          <p:nvPr/>
        </p:nvSpPr>
        <p:spPr>
          <a:xfrm>
            <a:off x="6089956" y="1377950"/>
            <a:ext cx="5669280" cy="3924151"/>
          </a:xfrm>
          <a:prstGeom prst="rect">
            <a:avLst/>
          </a:prstGeom>
          <a:noFill/>
        </p:spPr>
        <p:txBody>
          <a:bodyPr vert="horz" wrap="square" lIns="0" tIns="0" rIns="0" bIns="0" rtlCol="0">
            <a:spAutoFit/>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marL="57150" indent="0" algn="just">
              <a:buNone/>
            </a:pPr>
            <a:r>
              <a:rPr lang="en-US" sz="1000" b="0" i="0" dirty="0">
                <a:solidFill>
                  <a:srgbClr val="374151"/>
                </a:solidFill>
                <a:effectLst/>
                <a:latin typeface="Arial" panose="020B0604020202020204" pitchFamily="34" charset="0"/>
                <a:cs typeface="Arial" panose="020B0604020202020204" pitchFamily="34" charset="0"/>
              </a:rPr>
              <a:t>[9] Shoji Tominaga, “A singular-value decomposition approach to X-ray spectral estimation from attenuation data,” Nuclear Instruments and Methods in Physics Research Section A: Accelerators, Spectrometers, Detectors and Associated Equipment, vol. 243, no. 2, pp. 530–538, 1986.</a:t>
            </a:r>
          </a:p>
          <a:p>
            <a:pPr marL="57150" indent="0" algn="just">
              <a:buNone/>
            </a:pPr>
            <a:r>
              <a:rPr lang="en-US" sz="1000" b="0" i="0" dirty="0">
                <a:solidFill>
                  <a:srgbClr val="374151"/>
                </a:solidFill>
                <a:effectLst/>
                <a:latin typeface="Arial" panose="020B0604020202020204" pitchFamily="34" charset="0"/>
                <a:cs typeface="Arial" panose="020B0604020202020204" pitchFamily="34" charset="0"/>
              </a:rPr>
              <a:t>[10] Benjamin Armbruster, Russell J Hamilton, and Arthur K Kuehl, “Spectrum reconstruction from dose measurements as a linear inverse problem,” Physics in Medicine &amp; Biology, vol. 49, no. 22, pp. 5087, 2004.</a:t>
            </a:r>
          </a:p>
          <a:p>
            <a:pPr marL="57150" indent="0" algn="just">
              <a:buNone/>
            </a:pPr>
            <a:r>
              <a:rPr lang="en-US" sz="1000" b="0" i="0" dirty="0">
                <a:solidFill>
                  <a:srgbClr val="374151"/>
                </a:solidFill>
                <a:effectLst/>
                <a:latin typeface="Arial" panose="020B0604020202020204" pitchFamily="34" charset="0"/>
                <a:cs typeface="Arial" panose="020B0604020202020204" pitchFamily="34" charset="0"/>
              </a:rPr>
              <a:t>[11] Carsten </a:t>
            </a:r>
            <a:r>
              <a:rPr lang="en-US" sz="1000" b="0" i="0" dirty="0" err="1">
                <a:solidFill>
                  <a:srgbClr val="374151"/>
                </a:solidFill>
                <a:effectLst/>
                <a:latin typeface="Arial" panose="020B0604020202020204" pitchFamily="34" charset="0"/>
                <a:cs typeface="Arial" panose="020B0604020202020204" pitchFamily="34" charset="0"/>
              </a:rPr>
              <a:t>Leinweber</a:t>
            </a:r>
            <a:r>
              <a:rPr lang="en-US" sz="1000" b="0" i="0" dirty="0">
                <a:solidFill>
                  <a:srgbClr val="374151"/>
                </a:solidFill>
                <a:effectLst/>
                <a:latin typeface="Arial" panose="020B0604020202020204" pitchFamily="34" charset="0"/>
                <a:cs typeface="Arial" panose="020B0604020202020204" pitchFamily="34" charset="0"/>
              </a:rPr>
              <a:t>, </a:t>
            </a:r>
            <a:r>
              <a:rPr lang="en-US" sz="1000" b="0" i="0" dirty="0" err="1">
                <a:solidFill>
                  <a:srgbClr val="374151"/>
                </a:solidFill>
                <a:effectLst/>
                <a:latin typeface="Arial" panose="020B0604020202020204" pitchFamily="34" charset="0"/>
                <a:cs typeface="Arial" panose="020B0604020202020204" pitchFamily="34" charset="0"/>
              </a:rPr>
              <a:t>Joscha</a:t>
            </a:r>
            <a:r>
              <a:rPr lang="en-US" sz="1000" b="0" i="0" dirty="0">
                <a:solidFill>
                  <a:srgbClr val="374151"/>
                </a:solidFill>
                <a:effectLst/>
                <a:latin typeface="Arial" panose="020B0604020202020204" pitchFamily="34" charset="0"/>
                <a:cs typeface="Arial" panose="020B0604020202020204" pitchFamily="34" charset="0"/>
              </a:rPr>
              <a:t> Maier, and Marc </a:t>
            </a:r>
            <a:r>
              <a:rPr lang="en-US" sz="1000" b="0" i="0" dirty="0" err="1">
                <a:solidFill>
                  <a:srgbClr val="374151"/>
                </a:solidFill>
                <a:effectLst/>
                <a:latin typeface="Arial" panose="020B0604020202020204" pitchFamily="34" charset="0"/>
                <a:cs typeface="Arial" panose="020B0604020202020204" pitchFamily="34" charset="0"/>
              </a:rPr>
              <a:t>Kachelriess</a:t>
            </a:r>
            <a:r>
              <a:rPr lang="en-US" sz="1000" b="0" i="0" dirty="0">
                <a:solidFill>
                  <a:srgbClr val="374151"/>
                </a:solidFill>
                <a:effectLst/>
                <a:latin typeface="Arial" panose="020B0604020202020204" pitchFamily="34" charset="0"/>
                <a:cs typeface="Arial" panose="020B0604020202020204" pitchFamily="34" charset="0"/>
              </a:rPr>
              <a:t>, “X-ray spectrum estimation for accurate attenuation simulation,” Medical physics, vol. 44, no. 12, pp. 6183–6194, 2017.</a:t>
            </a:r>
          </a:p>
          <a:p>
            <a:pPr marL="57150" indent="0" algn="just">
              <a:buNone/>
            </a:pPr>
            <a:r>
              <a:rPr lang="en-US" sz="1000" b="0" i="0" dirty="0">
                <a:solidFill>
                  <a:srgbClr val="374151"/>
                </a:solidFill>
                <a:effectLst/>
                <a:latin typeface="Arial" panose="020B0604020202020204" pitchFamily="34" charset="0"/>
                <a:cs typeface="Arial" panose="020B0604020202020204" pitchFamily="34" charset="0"/>
              </a:rPr>
              <a:t>[12] Emil Y </a:t>
            </a:r>
            <a:r>
              <a:rPr lang="en-US" sz="1000" b="0" i="0" dirty="0" err="1">
                <a:solidFill>
                  <a:srgbClr val="374151"/>
                </a:solidFill>
                <a:effectLst/>
                <a:latin typeface="Arial" panose="020B0604020202020204" pitchFamily="34" charset="0"/>
                <a:cs typeface="Arial" panose="020B0604020202020204" pitchFamily="34" charset="0"/>
              </a:rPr>
              <a:t>Sidky</a:t>
            </a:r>
            <a:r>
              <a:rPr lang="en-US" sz="1000" b="0" i="0" dirty="0">
                <a:solidFill>
                  <a:srgbClr val="374151"/>
                </a:solidFill>
                <a:effectLst/>
                <a:latin typeface="Arial" panose="020B0604020202020204" pitchFamily="34" charset="0"/>
                <a:cs typeface="Arial" panose="020B0604020202020204" pitchFamily="34" charset="0"/>
              </a:rPr>
              <a:t>, Yu </a:t>
            </a:r>
            <a:r>
              <a:rPr lang="en-US" sz="1000" b="0" i="0" dirty="0" err="1">
                <a:solidFill>
                  <a:srgbClr val="374151"/>
                </a:solidFill>
                <a:effectLst/>
                <a:latin typeface="Arial" panose="020B0604020202020204" pitchFamily="34" charset="0"/>
                <a:cs typeface="Arial" panose="020B0604020202020204" pitchFamily="34" charset="0"/>
              </a:rPr>
              <a:t>Lifeng</a:t>
            </a:r>
            <a:r>
              <a:rPr lang="en-US" sz="1000" b="0" i="0" dirty="0">
                <a:solidFill>
                  <a:srgbClr val="374151"/>
                </a:solidFill>
                <a:effectLst/>
                <a:latin typeface="Arial" panose="020B0604020202020204" pitchFamily="34" charset="0"/>
                <a:cs typeface="Arial" panose="020B0604020202020204" pitchFamily="34" charset="0"/>
              </a:rPr>
              <a:t>, Pan </a:t>
            </a:r>
            <a:r>
              <a:rPr lang="en-US" sz="1000" b="0" i="0" dirty="0" err="1">
                <a:solidFill>
                  <a:srgbClr val="374151"/>
                </a:solidFill>
                <a:effectLst/>
                <a:latin typeface="Arial" panose="020B0604020202020204" pitchFamily="34" charset="0"/>
                <a:cs typeface="Arial" panose="020B0604020202020204" pitchFamily="34" charset="0"/>
              </a:rPr>
              <a:t>Xiaochuan</a:t>
            </a:r>
            <a:r>
              <a:rPr lang="en-US" sz="1000" b="0" i="0" dirty="0">
                <a:solidFill>
                  <a:srgbClr val="374151"/>
                </a:solidFill>
                <a:effectLst/>
                <a:latin typeface="Arial" panose="020B0604020202020204" pitchFamily="34" charset="0"/>
                <a:cs typeface="Arial" panose="020B0604020202020204" pitchFamily="34" charset="0"/>
              </a:rPr>
              <a:t>, Zou Yu, and Michael </a:t>
            </a:r>
            <a:r>
              <a:rPr lang="en-US" sz="1000" b="0" i="0" dirty="0" err="1">
                <a:solidFill>
                  <a:srgbClr val="374151"/>
                </a:solidFill>
                <a:effectLst/>
                <a:latin typeface="Arial" panose="020B0604020202020204" pitchFamily="34" charset="0"/>
                <a:cs typeface="Arial" panose="020B0604020202020204" pitchFamily="34" charset="0"/>
              </a:rPr>
              <a:t>Vannier</a:t>
            </a:r>
            <a:r>
              <a:rPr lang="en-US" sz="1000" b="0" i="0" dirty="0">
                <a:solidFill>
                  <a:srgbClr val="374151"/>
                </a:solidFill>
                <a:effectLst/>
                <a:latin typeface="Arial" panose="020B0604020202020204" pitchFamily="34" charset="0"/>
                <a:cs typeface="Arial" panose="020B0604020202020204" pitchFamily="34" charset="0"/>
              </a:rPr>
              <a:t>, “A robust method of X-ray source spectrum estimation from transmission measurements: Demonstrated on computer simulated, scatter-free transmission data,” Journal of Applied Physics, vol. 97, no. 12, 6 2005.</a:t>
            </a:r>
          </a:p>
          <a:p>
            <a:pPr marL="57150" indent="0" algn="just">
              <a:buNone/>
            </a:pPr>
            <a:r>
              <a:rPr lang="en-US" sz="1000" b="0" i="0" dirty="0">
                <a:solidFill>
                  <a:srgbClr val="374151"/>
                </a:solidFill>
                <a:effectLst/>
                <a:latin typeface="Arial" panose="020B0604020202020204" pitchFamily="34" charset="0"/>
                <a:cs typeface="Arial" panose="020B0604020202020204" pitchFamily="34" charset="0"/>
              </a:rPr>
              <a:t>[13] Wei Zhao, Kai </a:t>
            </a:r>
            <a:r>
              <a:rPr lang="en-US" sz="1000" b="0" i="0" dirty="0" err="1">
                <a:solidFill>
                  <a:srgbClr val="374151"/>
                </a:solidFill>
                <a:effectLst/>
                <a:latin typeface="Arial" panose="020B0604020202020204" pitchFamily="34" charset="0"/>
                <a:cs typeface="Arial" panose="020B0604020202020204" pitchFamily="34" charset="0"/>
              </a:rPr>
              <a:t>Niu</a:t>
            </a:r>
            <a:r>
              <a:rPr lang="en-US" sz="1000" b="0" i="0" dirty="0">
                <a:solidFill>
                  <a:srgbClr val="374151"/>
                </a:solidFill>
                <a:effectLst/>
                <a:latin typeface="Arial" panose="020B0604020202020204" pitchFamily="34" charset="0"/>
                <a:cs typeface="Arial" panose="020B0604020202020204" pitchFamily="34" charset="0"/>
              </a:rPr>
              <a:t>, Sebastian Schafer, and Kevin Royalty, “An indirect transmission measurement-based spectrum estimation method for computed tomography,” Physics in Medicine &amp; Biology, vol. 60, no. 1, pp. 339, 2014.</a:t>
            </a:r>
          </a:p>
          <a:p>
            <a:pPr marL="57150" indent="0" algn="just">
              <a:buNone/>
            </a:pPr>
            <a:r>
              <a:rPr lang="en-US" sz="1000" b="0" i="0" dirty="0">
                <a:solidFill>
                  <a:srgbClr val="374151"/>
                </a:solidFill>
                <a:effectLst/>
                <a:latin typeface="Arial" panose="020B0604020202020204" pitchFamily="34" charset="0"/>
                <a:cs typeface="Arial" panose="020B0604020202020204" pitchFamily="34" charset="0"/>
              </a:rPr>
              <a:t>[14] Kyle M. </a:t>
            </a:r>
            <a:r>
              <a:rPr lang="en-US" sz="1000" b="0" i="0" dirty="0" err="1">
                <a:solidFill>
                  <a:srgbClr val="374151"/>
                </a:solidFill>
                <a:effectLst/>
                <a:latin typeface="Arial" panose="020B0604020202020204" pitchFamily="34" charset="0"/>
                <a:cs typeface="Arial" panose="020B0604020202020204" pitchFamily="34" charset="0"/>
              </a:rPr>
              <a:t>Champley</a:t>
            </a:r>
            <a:r>
              <a:rPr lang="en-US" sz="1000" b="0" i="0" dirty="0">
                <a:solidFill>
                  <a:srgbClr val="374151"/>
                </a:solidFill>
                <a:effectLst/>
                <a:latin typeface="Arial" panose="020B0604020202020204" pitchFamily="34" charset="0"/>
                <a:cs typeface="Arial" panose="020B0604020202020204" pitchFamily="34" charset="0"/>
              </a:rPr>
              <a:t>, Trevor M. Willey, </a:t>
            </a:r>
            <a:r>
              <a:rPr lang="en-US" sz="1000" b="0" i="0" dirty="0" err="1">
                <a:solidFill>
                  <a:srgbClr val="374151"/>
                </a:solidFill>
                <a:effectLst/>
                <a:latin typeface="Arial" panose="020B0604020202020204" pitchFamily="34" charset="0"/>
                <a:cs typeface="Arial" panose="020B0604020202020204" pitchFamily="34" charset="0"/>
              </a:rPr>
              <a:t>Hyojin</a:t>
            </a:r>
            <a:r>
              <a:rPr lang="en-US" sz="1000" b="0" i="0" dirty="0">
                <a:solidFill>
                  <a:srgbClr val="374151"/>
                </a:solidFill>
                <a:effectLst/>
                <a:latin typeface="Arial" panose="020B0604020202020204" pitchFamily="34" charset="0"/>
                <a:cs typeface="Arial" panose="020B0604020202020204" pitchFamily="34" charset="0"/>
              </a:rPr>
              <a:t> Kim, Karina Bond, Steven M. Glenn, Jerel A. Smith, Jeffrey S. </a:t>
            </a:r>
            <a:r>
              <a:rPr lang="en-US" sz="1000" b="0" i="0" dirty="0" err="1">
                <a:solidFill>
                  <a:srgbClr val="374151"/>
                </a:solidFill>
                <a:effectLst/>
                <a:latin typeface="Arial" panose="020B0604020202020204" pitchFamily="34" charset="0"/>
                <a:cs typeface="Arial" panose="020B0604020202020204" pitchFamily="34" charset="0"/>
              </a:rPr>
              <a:t>Kallman</a:t>
            </a:r>
            <a:r>
              <a:rPr lang="en-US" sz="1000" b="0" i="0" dirty="0">
                <a:solidFill>
                  <a:srgbClr val="374151"/>
                </a:solidFill>
                <a:effectLst/>
                <a:latin typeface="Arial" panose="020B0604020202020204" pitchFamily="34" charset="0"/>
                <a:cs typeface="Arial" panose="020B0604020202020204" pitchFamily="34" charset="0"/>
              </a:rPr>
              <a:t>, William D. Brown, Isaac M. </a:t>
            </a:r>
            <a:r>
              <a:rPr lang="en-US" sz="1000" b="0" i="0" dirty="0" err="1">
                <a:solidFill>
                  <a:srgbClr val="374151"/>
                </a:solidFill>
                <a:effectLst/>
                <a:latin typeface="Arial" panose="020B0604020202020204" pitchFamily="34" charset="0"/>
                <a:cs typeface="Arial" panose="020B0604020202020204" pitchFamily="34" charset="0"/>
              </a:rPr>
              <a:t>Seetho</a:t>
            </a:r>
            <a:r>
              <a:rPr lang="en-US" sz="1000" b="0" i="0" dirty="0">
                <a:solidFill>
                  <a:srgbClr val="374151"/>
                </a:solidFill>
                <a:effectLst/>
                <a:latin typeface="Arial" panose="020B0604020202020204" pitchFamily="34" charset="0"/>
                <a:cs typeface="Arial" panose="020B0604020202020204" pitchFamily="34" charset="0"/>
              </a:rPr>
              <a:t>, Lionel Keene, Stephen G. Azevedo, Larry D. McMichael, George </a:t>
            </a:r>
            <a:r>
              <a:rPr lang="en-US" sz="1000" b="0" i="0" dirty="0" err="1">
                <a:solidFill>
                  <a:srgbClr val="374151"/>
                </a:solidFill>
                <a:effectLst/>
                <a:latin typeface="Arial" panose="020B0604020202020204" pitchFamily="34" charset="0"/>
                <a:cs typeface="Arial" panose="020B0604020202020204" pitchFamily="34" charset="0"/>
              </a:rPr>
              <a:t>Overturf</a:t>
            </a:r>
            <a:r>
              <a:rPr lang="en-US" sz="1000" b="0" i="0" dirty="0">
                <a:solidFill>
                  <a:srgbClr val="374151"/>
                </a:solidFill>
                <a:effectLst/>
                <a:latin typeface="Arial" panose="020B0604020202020204" pitchFamily="34" charset="0"/>
                <a:cs typeface="Arial" panose="020B0604020202020204" pitchFamily="34" charset="0"/>
              </a:rPr>
              <a:t>, and Harry E. Martz, “Livermore tomography tools: Accurate, fast, and flexible software for tomographic science,” NDT &amp; E International, vol. 126, pp. 102595, 2022.</a:t>
            </a:r>
          </a:p>
        </p:txBody>
      </p:sp>
      <p:pic>
        <p:nvPicPr>
          <p:cNvPr id="3" name="Picture 2">
            <a:extLst>
              <a:ext uri="{FF2B5EF4-FFF2-40B4-BE49-F238E27FC236}">
                <a16:creationId xmlns:a16="http://schemas.microsoft.com/office/drawing/2014/main" id="{6FC67E1A-F863-DEE1-3F8A-C395DB5732F0}"/>
              </a:ext>
            </a:extLst>
          </p:cNvPr>
          <p:cNvPicPr>
            <a:picLocks noChangeAspect="1"/>
          </p:cNvPicPr>
          <p:nvPr/>
        </p:nvPicPr>
        <p:blipFill>
          <a:blip r:embed="rId2"/>
          <a:stretch>
            <a:fillRect/>
          </a:stretch>
        </p:blipFill>
        <p:spPr>
          <a:xfrm>
            <a:off x="1924788" y="6475583"/>
            <a:ext cx="1288307" cy="382417"/>
          </a:xfrm>
          <a:prstGeom prst="rect">
            <a:avLst/>
          </a:prstGeom>
        </p:spPr>
      </p:pic>
    </p:spTree>
    <p:extLst>
      <p:ext uri="{BB962C8B-B14F-4D97-AF65-F5344CB8AC3E}">
        <p14:creationId xmlns:p14="http://schemas.microsoft.com/office/powerpoint/2010/main" val="2860271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568C5-E0F9-C77A-2F49-C9205A3FC213}"/>
              </a:ext>
            </a:extLst>
          </p:cNvPr>
          <p:cNvSpPr>
            <a:spLocks noGrp="1"/>
          </p:cNvSpPr>
          <p:nvPr>
            <p:ph type="title"/>
          </p:nvPr>
        </p:nvSpPr>
        <p:spPr>
          <a:xfrm>
            <a:off x="201168" y="118872"/>
            <a:ext cx="10972800" cy="1005840"/>
          </a:xfrm>
        </p:spPr>
        <p:txBody>
          <a:bodyPr/>
          <a:lstStyle/>
          <a:p>
            <a:r>
              <a:rPr lang="en-US" dirty="0">
                <a:latin typeface="Times New Roman" panose="02020603050405020304" pitchFamily="18" charset="0"/>
                <a:cs typeface="Times New Roman" panose="02020603050405020304" pitchFamily="18" charset="0"/>
              </a:rPr>
              <a:t>Acknowledgement</a:t>
            </a:r>
          </a:p>
        </p:txBody>
      </p:sp>
      <p:sp>
        <p:nvSpPr>
          <p:cNvPr id="3" name="Content Placeholder 2">
            <a:extLst>
              <a:ext uri="{FF2B5EF4-FFF2-40B4-BE49-F238E27FC236}">
                <a16:creationId xmlns:a16="http://schemas.microsoft.com/office/drawing/2014/main" id="{6BF20C36-7CA4-10E3-87E5-7B89842873D0}"/>
              </a:ext>
            </a:extLst>
          </p:cNvPr>
          <p:cNvSpPr>
            <a:spLocks noGrp="1"/>
          </p:cNvSpPr>
          <p:nvPr>
            <p:ph idx="1"/>
          </p:nvPr>
        </p:nvSpPr>
        <p:spPr>
          <a:xfrm>
            <a:off x="406400" y="1427584"/>
            <a:ext cx="11480800" cy="4744616"/>
          </a:xfrm>
        </p:spPr>
        <p:txBody>
          <a:bodyPr/>
          <a:lstStyle/>
          <a:p>
            <a:pPr marL="57150" indent="0">
              <a:buNone/>
            </a:pPr>
            <a:r>
              <a:rPr lang="en-US" dirty="0"/>
              <a:t>This work was performed under the auspices of the U.S. Department of Energy by Lawrence Livermore National Laboratory under Contract DE-AC52-07NA27344 and LDRD project 22-ERD-011. The authors acknowledge </a:t>
            </a:r>
            <a:r>
              <a:rPr lang="en-US" dirty="0" err="1"/>
              <a:t>Dula</a:t>
            </a:r>
            <a:r>
              <a:rPr lang="en-US" dirty="0"/>
              <a:t> Parkinson for his support during beamtime.  Charles </a:t>
            </a:r>
            <a:r>
              <a:rPr lang="en-US" dirty="0" err="1"/>
              <a:t>Bouman</a:t>
            </a:r>
            <a:r>
              <a:rPr lang="en-US"/>
              <a:t> was partially supported by the Showalter Trust, and Greg Buzzard was partially supported by NSF CCF-1763896. </a:t>
            </a:r>
            <a:endParaRPr lang="en-US" dirty="0"/>
          </a:p>
        </p:txBody>
      </p:sp>
      <p:sp>
        <p:nvSpPr>
          <p:cNvPr id="4" name="Slide Number Placeholder 3">
            <a:extLst>
              <a:ext uri="{FF2B5EF4-FFF2-40B4-BE49-F238E27FC236}">
                <a16:creationId xmlns:a16="http://schemas.microsoft.com/office/drawing/2014/main" id="{71BE8619-A5F5-8B03-545E-50F97C6EC6DF}"/>
              </a:ext>
            </a:extLst>
          </p:cNvPr>
          <p:cNvSpPr>
            <a:spLocks noGrp="1"/>
          </p:cNvSpPr>
          <p:nvPr>
            <p:ph type="sldNum" sz="quarter" idx="4"/>
          </p:nvPr>
        </p:nvSpPr>
        <p:spPr/>
        <p:txBody>
          <a:bodyPr/>
          <a:lstStyle/>
          <a:p>
            <a:fld id="{E2661D55-915B-9148-8609-5AEDA0F27130}" type="slidenum">
              <a:rPr lang="en-US" smtClean="0"/>
              <a:t>16</a:t>
            </a:fld>
            <a:endParaRPr lang="en-US"/>
          </a:p>
        </p:txBody>
      </p:sp>
      <p:pic>
        <p:nvPicPr>
          <p:cNvPr id="5" name="Picture 4">
            <a:extLst>
              <a:ext uri="{FF2B5EF4-FFF2-40B4-BE49-F238E27FC236}">
                <a16:creationId xmlns:a16="http://schemas.microsoft.com/office/drawing/2014/main" id="{484EE7C0-A9A1-8129-4FFE-D6DE2A48E083}"/>
              </a:ext>
            </a:extLst>
          </p:cNvPr>
          <p:cNvPicPr>
            <a:picLocks noChangeAspect="1"/>
          </p:cNvPicPr>
          <p:nvPr/>
        </p:nvPicPr>
        <p:blipFill>
          <a:blip r:embed="rId2"/>
          <a:stretch>
            <a:fillRect/>
          </a:stretch>
        </p:blipFill>
        <p:spPr>
          <a:xfrm>
            <a:off x="1924788" y="6475583"/>
            <a:ext cx="1288307" cy="382417"/>
          </a:xfrm>
          <a:prstGeom prst="rect">
            <a:avLst/>
          </a:prstGeom>
        </p:spPr>
      </p:pic>
    </p:spTree>
    <p:extLst>
      <p:ext uri="{BB962C8B-B14F-4D97-AF65-F5344CB8AC3E}">
        <p14:creationId xmlns:p14="http://schemas.microsoft.com/office/powerpoint/2010/main" val="910203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F66C-C712-A199-1CEC-9ACF14D1E067}"/>
              </a:ext>
            </a:extLst>
          </p:cNvPr>
          <p:cNvSpPr txBox="1">
            <a:spLocks/>
          </p:cNvSpPr>
          <p:nvPr/>
        </p:nvSpPr>
        <p:spPr>
          <a:xfrm>
            <a:off x="609600" y="2162563"/>
            <a:ext cx="10972800" cy="1005840"/>
          </a:xfrm>
          <a:prstGeom prst="rect">
            <a:avLst/>
          </a:prstGeom>
        </p:spPr>
        <p:txBody>
          <a:bodyPr/>
          <a:lstStyle>
            <a:lvl1pPr algn="l" rtl="0" eaLnBrk="1" latinLnBrk="0" hangingPunct="1">
              <a:lnSpc>
                <a:spcPct val="90000"/>
              </a:lnSpc>
              <a:spcBef>
                <a:spcPct val="0"/>
              </a:spcBef>
              <a:buNone/>
              <a:defRPr kumimoji="0" sz="3200" b="1" kern="1200">
                <a:solidFill>
                  <a:schemeClr val="accent1">
                    <a:lumMod val="75000"/>
                  </a:schemeClr>
                </a:solidFill>
                <a:effectLst/>
                <a:latin typeface="Calibri" panose="020F0502020204030204" pitchFamily="34" charset="0"/>
                <a:ea typeface="+mj-ea"/>
                <a:cs typeface="Calibri" panose="020F0502020204030204" pitchFamily="34" charset="0"/>
              </a:defRPr>
            </a:lvl1pPr>
          </a:lstStyle>
          <a:p>
            <a:pPr algn="ctr" defTabSz="914400"/>
            <a:r>
              <a:rPr lang="en-US" sz="5400">
                <a:solidFill>
                  <a:schemeClr val="bg1"/>
                </a:solidFill>
              </a:rPr>
              <a:t>Q &amp; A</a:t>
            </a:r>
            <a:endParaRPr lang="en-US" sz="54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3BCED-8DEB-B5D6-8CD1-4036AA2D318C}"/>
              </a:ext>
            </a:extLst>
          </p:cNvPr>
          <p:cNvSpPr>
            <a:spLocks noGrp="1"/>
          </p:cNvSpPr>
          <p:nvPr>
            <p:ph type="title"/>
          </p:nvPr>
        </p:nvSpPr>
        <p:spPr>
          <a:xfrm>
            <a:off x="201168" y="118872"/>
            <a:ext cx="10972800" cy="1005840"/>
          </a:xfrm>
        </p:spPr>
        <p:txBody>
          <a:bodyPr/>
          <a:lstStyle/>
          <a:p>
            <a:r>
              <a:rPr lang="en-US" i="0" dirty="0">
                <a:effectLst/>
                <a:latin typeface="Times New Roman" panose="02020603050405020304" pitchFamily="18" charset="0"/>
                <a:cs typeface="Times New Roman" panose="02020603050405020304" pitchFamily="18" charset="0"/>
              </a:rPr>
              <a:t>X-ray CT system</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BAAE169-62D4-2166-7EB6-4DBCA0C39DD9}"/>
              </a:ext>
            </a:extLst>
          </p:cNvPr>
          <p:cNvSpPr>
            <a:spLocks noGrp="1"/>
          </p:cNvSpPr>
          <p:nvPr>
            <p:ph type="sldNum" sz="quarter" idx="4"/>
          </p:nvPr>
        </p:nvSpPr>
        <p:spPr/>
        <p:txBody>
          <a:bodyPr/>
          <a:lstStyle/>
          <a:p>
            <a:fld id="{E2661D55-915B-9148-8609-5AEDA0F27130}" type="slidenum">
              <a:rPr lang="en-US" smtClean="0"/>
              <a:t>2</a:t>
            </a:fld>
            <a:endParaRPr lang="en-US"/>
          </a:p>
        </p:txBody>
      </p:sp>
      <p:grpSp>
        <p:nvGrpSpPr>
          <p:cNvPr id="5" name="Group 4">
            <a:extLst>
              <a:ext uri="{FF2B5EF4-FFF2-40B4-BE49-F238E27FC236}">
                <a16:creationId xmlns:a16="http://schemas.microsoft.com/office/drawing/2014/main" id="{A5FA67E9-294D-0389-62A4-AE76102A6192}"/>
              </a:ext>
            </a:extLst>
          </p:cNvPr>
          <p:cNvGrpSpPr/>
          <p:nvPr/>
        </p:nvGrpSpPr>
        <p:grpSpPr>
          <a:xfrm>
            <a:off x="2410833" y="1896048"/>
            <a:ext cx="7370333" cy="3607353"/>
            <a:chOff x="989856" y="2465390"/>
            <a:chExt cx="4540914" cy="2222515"/>
          </a:xfrm>
        </p:grpSpPr>
        <p:sp>
          <p:nvSpPr>
            <p:cNvPr id="6" name="Cube 5">
              <a:extLst>
                <a:ext uri="{FF2B5EF4-FFF2-40B4-BE49-F238E27FC236}">
                  <a16:creationId xmlns:a16="http://schemas.microsoft.com/office/drawing/2014/main" id="{2769D33C-4B54-8875-3D3A-E40DFB9F962C}"/>
                </a:ext>
              </a:extLst>
            </p:cNvPr>
            <p:cNvSpPr/>
            <p:nvPr/>
          </p:nvSpPr>
          <p:spPr bwMode="auto">
            <a:xfrm>
              <a:off x="4558104" y="3273600"/>
              <a:ext cx="670576" cy="685800"/>
            </a:xfrm>
            <a:prstGeom prst="cube">
              <a:avLst>
                <a:gd name="adj" fmla="val 4451"/>
              </a:avLst>
            </a:prstGeom>
            <a:solidFill>
              <a:schemeClr val="bg2"/>
            </a:solidFill>
            <a:ln w="9525" cap="flat" cmpd="sng" algn="ctr">
              <a:solidFill>
                <a:schemeClr val="tx1"/>
              </a:solidFill>
              <a:prstDash val="solid"/>
              <a:round/>
              <a:headEnd type="none" w="med" len="med"/>
              <a:tailEnd type="none" w="med" len="med"/>
            </a:ln>
            <a:effectLst/>
            <a:scene3d>
              <a:camera prst="orthographicFront">
                <a:rot lat="2100000" lon="3600000" rev="0"/>
              </a:camera>
              <a:lightRig rig="threePt" dir="t"/>
            </a:scene3d>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4400" dirty="0">
                <a:latin typeface="Arial" pitchFamily="-110" charset="0"/>
                <a:ea typeface="ＭＳ Ｐゴシック" pitchFamily="-110" charset="-128"/>
                <a:cs typeface="ＭＳ Ｐゴシック" pitchFamily="-110" charset="-128"/>
              </a:endParaRPr>
            </a:p>
          </p:txBody>
        </p:sp>
        <p:sp>
          <p:nvSpPr>
            <p:cNvPr id="7" name="Can 6">
              <a:extLst>
                <a:ext uri="{FF2B5EF4-FFF2-40B4-BE49-F238E27FC236}">
                  <a16:creationId xmlns:a16="http://schemas.microsoft.com/office/drawing/2014/main" id="{1B3F6F37-1CD0-2073-1A6C-08E23FD9EB28}"/>
                </a:ext>
              </a:extLst>
            </p:cNvPr>
            <p:cNvSpPr/>
            <p:nvPr/>
          </p:nvSpPr>
          <p:spPr bwMode="auto">
            <a:xfrm rot="5400000">
              <a:off x="4504635" y="3231557"/>
              <a:ext cx="175261" cy="664849"/>
            </a:xfrm>
            <a:prstGeom prst="can">
              <a:avLst/>
            </a:prstGeom>
            <a:solidFill>
              <a:srgbClr val="00DA6A">
                <a:alpha val="59000"/>
              </a:srgbClr>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4400" dirty="0">
                <a:latin typeface="Arial" pitchFamily="-110" charset="0"/>
                <a:ea typeface="ＭＳ Ｐゴシック" pitchFamily="-110" charset="-128"/>
                <a:cs typeface="ＭＳ Ｐゴシック" pitchFamily="-110" charset="-128"/>
              </a:endParaRPr>
            </a:p>
          </p:txBody>
        </p:sp>
        <p:sp>
          <p:nvSpPr>
            <p:cNvPr id="8" name="Can 7">
              <a:extLst>
                <a:ext uri="{FF2B5EF4-FFF2-40B4-BE49-F238E27FC236}">
                  <a16:creationId xmlns:a16="http://schemas.microsoft.com/office/drawing/2014/main" id="{3B035596-BBC9-C690-2048-4612E58E3A84}"/>
                </a:ext>
              </a:extLst>
            </p:cNvPr>
            <p:cNvSpPr/>
            <p:nvPr/>
          </p:nvSpPr>
          <p:spPr bwMode="auto">
            <a:xfrm>
              <a:off x="3118301" y="3959400"/>
              <a:ext cx="54863" cy="502920"/>
            </a:xfrm>
            <a:prstGeom prst="can">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4400">
                <a:latin typeface="Arial" pitchFamily="-110" charset="0"/>
                <a:ea typeface="ＭＳ Ｐゴシック" pitchFamily="-110" charset="-128"/>
                <a:cs typeface="ＭＳ Ｐゴシック" pitchFamily="-110" charset="-128"/>
              </a:endParaRPr>
            </a:p>
          </p:txBody>
        </p:sp>
        <p:sp>
          <p:nvSpPr>
            <p:cNvPr id="9" name="Direct Access Storage 8">
              <a:extLst>
                <a:ext uri="{FF2B5EF4-FFF2-40B4-BE49-F238E27FC236}">
                  <a16:creationId xmlns:a16="http://schemas.microsoft.com/office/drawing/2014/main" id="{A0AF9393-955F-E4EC-0D62-DFE121F842DB}"/>
                </a:ext>
              </a:extLst>
            </p:cNvPr>
            <p:cNvSpPr/>
            <p:nvPr/>
          </p:nvSpPr>
          <p:spPr bwMode="auto">
            <a:xfrm>
              <a:off x="994229" y="3273600"/>
              <a:ext cx="1005840" cy="548640"/>
            </a:xfrm>
            <a:prstGeom prst="flowChartMagneticDrum">
              <a:avLst/>
            </a:prstGeom>
            <a:solidFill>
              <a:schemeClr val="bg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4400">
                <a:latin typeface="Arial" pitchFamily="-110" charset="0"/>
                <a:ea typeface="ＭＳ Ｐゴシック" pitchFamily="-110" charset="-128"/>
                <a:cs typeface="ＭＳ Ｐゴシック" pitchFamily="-110" charset="-128"/>
              </a:endParaRPr>
            </a:p>
          </p:txBody>
        </p:sp>
        <p:sp>
          <p:nvSpPr>
            <p:cNvPr id="10" name="Cube 9">
              <a:extLst>
                <a:ext uri="{FF2B5EF4-FFF2-40B4-BE49-F238E27FC236}">
                  <a16:creationId xmlns:a16="http://schemas.microsoft.com/office/drawing/2014/main" id="{AB3DBE03-D2C2-D4E7-24CD-40DD18415C44}"/>
                </a:ext>
              </a:extLst>
            </p:cNvPr>
            <p:cNvSpPr/>
            <p:nvPr/>
          </p:nvSpPr>
          <p:spPr bwMode="auto">
            <a:xfrm>
              <a:off x="4085929" y="3399777"/>
              <a:ext cx="461013" cy="365760"/>
            </a:xfrm>
            <a:prstGeom prst="cube">
              <a:avLst>
                <a:gd name="adj" fmla="val 13542"/>
              </a:avLst>
            </a:prstGeom>
            <a:solidFill>
              <a:schemeClr val="bg2"/>
            </a:solidFill>
            <a:ln w="9525" cap="flat" cmpd="sng" algn="ctr">
              <a:solidFill>
                <a:schemeClr val="tx1"/>
              </a:solidFill>
              <a:prstDash val="solid"/>
              <a:round/>
              <a:headEnd type="none" w="med" len="med"/>
              <a:tailEnd type="none" w="med" len="med"/>
            </a:ln>
            <a:effectLst/>
            <a:scene3d>
              <a:camera prst="orthographicFront">
                <a:rot lat="2100000" lon="3600000" rev="0"/>
              </a:camera>
              <a:lightRig rig="threePt" dir="t"/>
            </a:scene3d>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4400" dirty="0">
                <a:latin typeface="Arial" pitchFamily="-110" charset="0"/>
                <a:ea typeface="ＭＳ Ｐゴシック" pitchFamily="-110" charset="-128"/>
                <a:cs typeface="ＭＳ Ｐゴシック" pitchFamily="-110" charset="-128"/>
              </a:endParaRPr>
            </a:p>
          </p:txBody>
        </p:sp>
        <p:sp>
          <p:nvSpPr>
            <p:cNvPr id="11" name="Can 10">
              <a:extLst>
                <a:ext uri="{FF2B5EF4-FFF2-40B4-BE49-F238E27FC236}">
                  <a16:creationId xmlns:a16="http://schemas.microsoft.com/office/drawing/2014/main" id="{53D913C6-341A-285F-F29F-FD407DB16D77}"/>
                </a:ext>
              </a:extLst>
            </p:cNvPr>
            <p:cNvSpPr/>
            <p:nvPr/>
          </p:nvSpPr>
          <p:spPr bwMode="auto">
            <a:xfrm rot="5400000">
              <a:off x="3933188" y="3275768"/>
              <a:ext cx="175261" cy="576426"/>
            </a:xfrm>
            <a:prstGeom prst="can">
              <a:avLst/>
            </a:prstGeom>
            <a:solidFill>
              <a:srgbClr val="FF0000">
                <a:alpha val="30333"/>
              </a:srgbClr>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4400" dirty="0">
                <a:latin typeface="Arial" pitchFamily="-110" charset="0"/>
                <a:ea typeface="ＭＳ Ｐゴシック" pitchFamily="-110" charset="-128"/>
                <a:cs typeface="ＭＳ Ｐゴシック" pitchFamily="-110" charset="-128"/>
              </a:endParaRPr>
            </a:p>
          </p:txBody>
        </p:sp>
        <p:sp>
          <p:nvSpPr>
            <p:cNvPr id="12" name="Oval 11">
              <a:extLst>
                <a:ext uri="{FF2B5EF4-FFF2-40B4-BE49-F238E27FC236}">
                  <a16:creationId xmlns:a16="http://schemas.microsoft.com/office/drawing/2014/main" id="{8148886E-9237-9B73-6C72-1776CA316780}"/>
                </a:ext>
              </a:extLst>
            </p:cNvPr>
            <p:cNvSpPr/>
            <p:nvPr/>
          </p:nvSpPr>
          <p:spPr bwMode="auto">
            <a:xfrm>
              <a:off x="4245954" y="3473848"/>
              <a:ext cx="91440" cy="182880"/>
            </a:xfrm>
            <a:prstGeom prst="ellipse">
              <a:avLst/>
            </a:prstGeom>
            <a:solidFill>
              <a:srgbClr val="FF0000"/>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4400">
                <a:latin typeface="Arial" pitchFamily="-110" charset="0"/>
                <a:ea typeface="ＭＳ Ｐゴシック" pitchFamily="-110" charset="-128"/>
                <a:cs typeface="ＭＳ Ｐゴシック" pitchFamily="-110" charset="-128"/>
              </a:endParaRPr>
            </a:p>
          </p:txBody>
        </p:sp>
        <p:sp>
          <p:nvSpPr>
            <p:cNvPr id="13" name="Can 12">
              <a:extLst>
                <a:ext uri="{FF2B5EF4-FFF2-40B4-BE49-F238E27FC236}">
                  <a16:creationId xmlns:a16="http://schemas.microsoft.com/office/drawing/2014/main" id="{27004736-D885-8F4B-E2F2-18A45FA87E04}"/>
                </a:ext>
              </a:extLst>
            </p:cNvPr>
            <p:cNvSpPr/>
            <p:nvPr/>
          </p:nvSpPr>
          <p:spPr bwMode="auto">
            <a:xfrm>
              <a:off x="2365829" y="3822240"/>
              <a:ext cx="1554480" cy="182880"/>
            </a:xfrm>
            <a:prstGeom prst="can">
              <a:avLst>
                <a:gd name="adj" fmla="val 50000"/>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4400">
                <a:latin typeface="Arial" pitchFamily="-110" charset="0"/>
                <a:ea typeface="ＭＳ Ｐゴシック" pitchFamily="-110" charset="-128"/>
                <a:cs typeface="ＭＳ Ｐゴシック" pitchFamily="-110" charset="-128"/>
              </a:endParaRPr>
            </a:p>
          </p:txBody>
        </p:sp>
        <p:sp>
          <p:nvSpPr>
            <p:cNvPr id="14" name="Can 13">
              <a:extLst>
                <a:ext uri="{FF2B5EF4-FFF2-40B4-BE49-F238E27FC236}">
                  <a16:creationId xmlns:a16="http://schemas.microsoft.com/office/drawing/2014/main" id="{4B8C8D3A-C004-FA11-69D0-8EDB547240BF}"/>
                </a:ext>
              </a:extLst>
            </p:cNvPr>
            <p:cNvSpPr/>
            <p:nvPr/>
          </p:nvSpPr>
          <p:spPr bwMode="auto">
            <a:xfrm>
              <a:off x="3093538" y="3365040"/>
              <a:ext cx="95250" cy="50292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4400">
                <a:latin typeface="Arial" pitchFamily="-110" charset="0"/>
                <a:ea typeface="ＭＳ Ｐゴシック" pitchFamily="-110" charset="-128"/>
                <a:cs typeface="ＭＳ Ｐゴシック" pitchFamily="-110" charset="-128"/>
              </a:endParaRPr>
            </a:p>
          </p:txBody>
        </p:sp>
        <p:sp>
          <p:nvSpPr>
            <p:cNvPr id="15" name="Curved Down Arrow 14">
              <a:extLst>
                <a:ext uri="{FF2B5EF4-FFF2-40B4-BE49-F238E27FC236}">
                  <a16:creationId xmlns:a16="http://schemas.microsoft.com/office/drawing/2014/main" id="{62D33ACF-2504-CE19-214F-1DDE0DA15947}"/>
                </a:ext>
              </a:extLst>
            </p:cNvPr>
            <p:cNvSpPr/>
            <p:nvPr/>
          </p:nvSpPr>
          <p:spPr bwMode="auto">
            <a:xfrm>
              <a:off x="2640149" y="4188000"/>
              <a:ext cx="1005840" cy="137160"/>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4400">
                <a:latin typeface="Arial" pitchFamily="-110" charset="0"/>
                <a:ea typeface="ＭＳ Ｐゴシック" pitchFamily="-110" charset="-128"/>
                <a:cs typeface="ＭＳ Ｐゴシック" pitchFamily="-110" charset="-128"/>
              </a:endParaRPr>
            </a:p>
          </p:txBody>
        </p:sp>
        <p:sp>
          <p:nvSpPr>
            <p:cNvPr id="16" name="Oval 15">
              <a:extLst>
                <a:ext uri="{FF2B5EF4-FFF2-40B4-BE49-F238E27FC236}">
                  <a16:creationId xmlns:a16="http://schemas.microsoft.com/office/drawing/2014/main" id="{5E59C237-39E0-3B75-6F3A-360A0F88A71D}"/>
                </a:ext>
              </a:extLst>
            </p:cNvPr>
            <p:cNvSpPr/>
            <p:nvPr/>
          </p:nvSpPr>
          <p:spPr bwMode="auto">
            <a:xfrm>
              <a:off x="4834710" y="3473848"/>
              <a:ext cx="91440" cy="182880"/>
            </a:xfrm>
            <a:prstGeom prst="ellipse">
              <a:avLst/>
            </a:prstGeom>
            <a:solidFill>
              <a:srgbClr val="00DA6A"/>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4400">
                <a:latin typeface="Arial" pitchFamily="-110" charset="0"/>
                <a:ea typeface="ＭＳ Ｐゴシック" pitchFamily="-110" charset="-128"/>
                <a:cs typeface="ＭＳ Ｐゴシック" pitchFamily="-110" charset="-128"/>
              </a:endParaRPr>
            </a:p>
          </p:txBody>
        </p:sp>
        <p:sp>
          <p:nvSpPr>
            <p:cNvPr id="17" name="TextBox 16">
              <a:extLst>
                <a:ext uri="{FF2B5EF4-FFF2-40B4-BE49-F238E27FC236}">
                  <a16:creationId xmlns:a16="http://schemas.microsoft.com/office/drawing/2014/main" id="{DC0FDDDF-4B00-28CC-61C4-2CA48543A431}"/>
                </a:ext>
              </a:extLst>
            </p:cNvPr>
            <p:cNvSpPr txBox="1"/>
            <p:nvPr/>
          </p:nvSpPr>
          <p:spPr>
            <a:xfrm>
              <a:off x="989856" y="2928810"/>
              <a:ext cx="960166" cy="246511"/>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X-ray</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Source</a:t>
              </a:r>
              <a:endParaRPr lang="en-US" sz="20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555B0AA-9095-51CF-DCF4-B4CC90A3B550}"/>
                </a:ext>
              </a:extLst>
            </p:cNvPr>
            <p:cNvSpPr txBox="1"/>
            <p:nvPr/>
          </p:nvSpPr>
          <p:spPr>
            <a:xfrm>
              <a:off x="1963603" y="2836477"/>
              <a:ext cx="591783" cy="436133"/>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Source</a:t>
              </a:r>
              <a:r>
                <a:rPr lang="zh-CN" altLang="en-US" sz="2000" dirty="0">
                  <a:latin typeface="Times New Roman" panose="02020603050405020304" pitchFamily="18" charset="0"/>
                  <a:cs typeface="Times New Roman" panose="02020603050405020304" pitchFamily="18" charset="0"/>
                </a:rPr>
                <a:t> </a:t>
              </a:r>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Filter</a:t>
              </a:r>
              <a:endParaRPr lang="en-US" sz="20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1885E9D8-3BD4-5D20-13E6-AC49CFE7EB61}"/>
                </a:ext>
              </a:extLst>
            </p:cNvPr>
            <p:cNvSpPr txBox="1"/>
            <p:nvPr/>
          </p:nvSpPr>
          <p:spPr>
            <a:xfrm>
              <a:off x="2322091" y="4441394"/>
              <a:ext cx="1506320" cy="246511"/>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Rotating</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sample</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stage</a:t>
              </a:r>
              <a:endParaRPr lang="en-US" sz="20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95EC0330-0FF1-E1B3-0961-FDAA2D895CC5}"/>
                </a:ext>
              </a:extLst>
            </p:cNvPr>
            <p:cNvSpPr txBox="1"/>
            <p:nvPr/>
          </p:nvSpPr>
          <p:spPr>
            <a:xfrm>
              <a:off x="4072886" y="2928810"/>
              <a:ext cx="813010" cy="246511"/>
            </a:xfrm>
            <a:prstGeom prst="rect">
              <a:avLst/>
            </a:prstGeom>
            <a:noFill/>
          </p:spPr>
          <p:txBody>
            <a:bodyPr wrap="none" rtlCol="0">
              <a:spAutoFit/>
            </a:bodyPr>
            <a:lstStyle/>
            <a:p>
              <a:pPr algn="ctr"/>
              <a:r>
                <a:rPr lang="en-US" altLang="zh-CN" sz="2000" dirty="0">
                  <a:latin typeface="Times New Roman" panose="02020603050405020304" pitchFamily="18" charset="0"/>
                  <a:cs typeface="Times New Roman" panose="02020603050405020304" pitchFamily="18" charset="0"/>
                </a:rPr>
                <a:t>Scintillator</a:t>
              </a:r>
              <a:endParaRPr lang="en-US" sz="20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BD976DBC-3C16-CC40-9E02-FB6935496EB8}"/>
                </a:ext>
              </a:extLst>
            </p:cNvPr>
            <p:cNvSpPr txBox="1"/>
            <p:nvPr/>
          </p:nvSpPr>
          <p:spPr>
            <a:xfrm>
              <a:off x="4926148" y="2928810"/>
              <a:ext cx="604622" cy="246511"/>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Camera</a:t>
              </a:r>
              <a:endParaRPr lang="en-US" sz="20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7866440C-CE93-03DB-CB53-1A249170AFFD}"/>
                </a:ext>
              </a:extLst>
            </p:cNvPr>
            <p:cNvSpPr txBox="1"/>
            <p:nvPr/>
          </p:nvSpPr>
          <p:spPr>
            <a:xfrm>
              <a:off x="2771649" y="2928810"/>
              <a:ext cx="586845" cy="246511"/>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Sample</a:t>
              </a:r>
              <a:endParaRPr lang="en-US" sz="20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B3F79129-E39E-A4B9-3DFD-67945E77A649}"/>
                </a:ext>
              </a:extLst>
            </p:cNvPr>
            <p:cNvSpPr txBox="1"/>
            <p:nvPr/>
          </p:nvSpPr>
          <p:spPr>
            <a:xfrm>
              <a:off x="4245954" y="3798189"/>
              <a:ext cx="785128" cy="28443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Visible light with lens</a:t>
              </a:r>
            </a:p>
          </p:txBody>
        </p:sp>
        <p:sp>
          <p:nvSpPr>
            <p:cNvPr id="24" name="Cube 23">
              <a:extLst>
                <a:ext uri="{FF2B5EF4-FFF2-40B4-BE49-F238E27FC236}">
                  <a16:creationId xmlns:a16="http://schemas.microsoft.com/office/drawing/2014/main" id="{A2DFEE3A-573D-2B75-7D86-F8B99AD4A8DA}"/>
                </a:ext>
              </a:extLst>
            </p:cNvPr>
            <p:cNvSpPr/>
            <p:nvPr/>
          </p:nvSpPr>
          <p:spPr bwMode="auto">
            <a:xfrm>
              <a:off x="3572582" y="3378456"/>
              <a:ext cx="461013" cy="365760"/>
            </a:xfrm>
            <a:prstGeom prst="cube">
              <a:avLst>
                <a:gd name="adj" fmla="val 13542"/>
              </a:avLst>
            </a:prstGeom>
            <a:solidFill>
              <a:schemeClr val="bg2"/>
            </a:solidFill>
            <a:ln w="9525" cap="flat" cmpd="sng" algn="ctr">
              <a:solidFill>
                <a:schemeClr val="tx1"/>
              </a:solidFill>
              <a:prstDash val="solid"/>
              <a:round/>
              <a:headEnd type="none" w="med" len="med"/>
              <a:tailEnd type="none" w="med" len="med"/>
            </a:ln>
            <a:effectLst/>
            <a:scene3d>
              <a:camera prst="orthographicFront">
                <a:rot lat="2100000" lon="3600000" rev="0"/>
              </a:camera>
              <a:lightRig rig="threePt" dir="t"/>
            </a:scene3d>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4400" dirty="0">
                <a:latin typeface="Arial" pitchFamily="-110" charset="0"/>
                <a:ea typeface="ＭＳ Ｐゴシック" pitchFamily="-110" charset="-128"/>
                <a:cs typeface="ＭＳ Ｐゴシック" pitchFamily="-110" charset="-128"/>
              </a:endParaRPr>
            </a:p>
          </p:txBody>
        </p:sp>
        <p:sp>
          <p:nvSpPr>
            <p:cNvPr id="25" name="Oval 24">
              <a:extLst>
                <a:ext uri="{FF2B5EF4-FFF2-40B4-BE49-F238E27FC236}">
                  <a16:creationId xmlns:a16="http://schemas.microsoft.com/office/drawing/2014/main" id="{336E2531-7564-7482-FEEA-AF46CF642843}"/>
                </a:ext>
              </a:extLst>
            </p:cNvPr>
            <p:cNvSpPr/>
            <p:nvPr/>
          </p:nvSpPr>
          <p:spPr bwMode="auto">
            <a:xfrm>
              <a:off x="3732607" y="3473848"/>
              <a:ext cx="91440" cy="182880"/>
            </a:xfrm>
            <a:prstGeom prst="ellipse">
              <a:avLst/>
            </a:prstGeom>
            <a:solidFill>
              <a:srgbClr val="FF0000"/>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4400">
                <a:latin typeface="Arial" pitchFamily="-110" charset="0"/>
                <a:ea typeface="ＭＳ Ｐゴシック" pitchFamily="-110" charset="-128"/>
                <a:cs typeface="ＭＳ Ｐゴシック" pitchFamily="-110" charset="-128"/>
              </a:endParaRPr>
            </a:p>
          </p:txBody>
        </p:sp>
        <p:sp>
          <p:nvSpPr>
            <p:cNvPr id="26" name="TextBox 25">
              <a:extLst>
                <a:ext uri="{FF2B5EF4-FFF2-40B4-BE49-F238E27FC236}">
                  <a16:creationId xmlns:a16="http://schemas.microsoft.com/office/drawing/2014/main" id="{10FE1E96-AB9F-F874-6BA0-E1900403EC61}"/>
                </a:ext>
              </a:extLst>
            </p:cNvPr>
            <p:cNvSpPr txBox="1"/>
            <p:nvPr/>
          </p:nvSpPr>
          <p:spPr>
            <a:xfrm>
              <a:off x="3349968" y="2836477"/>
              <a:ext cx="850949" cy="436133"/>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Detector Filter</a:t>
              </a:r>
              <a:endParaRPr 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EB0E8D8-6A22-3AAC-CBDF-B0DAD75C6157}"/>
                    </a:ext>
                  </a:extLst>
                </p:cNvPr>
                <p:cNvSpPr txBox="1"/>
                <p:nvPr/>
              </p:nvSpPr>
              <p:spPr>
                <a:xfrm>
                  <a:off x="1249685" y="2467145"/>
                  <a:ext cx="490553" cy="2465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𝑠𝑟</m:t>
                            </m:r>
                          </m:sub>
                        </m:sSub>
                        <m:d>
                          <m:dPr>
                            <m:ctrlPr>
                              <a:rPr lang="en-US" sz="2000" i="1">
                                <a:latin typeface="Cambria Math" panose="02040503050406030204" pitchFamily="18" charset="0"/>
                              </a:rPr>
                            </m:ctrlPr>
                          </m:dPr>
                          <m:e>
                            <m:r>
                              <a:rPr lang="en-US" sz="2000" i="1">
                                <a:latin typeface="Cambria Math" panose="02040503050406030204" pitchFamily="18" charset="0"/>
                              </a:rPr>
                              <m:t>𝐸</m:t>
                            </m:r>
                          </m:e>
                        </m:d>
                        <m:r>
                          <a:rPr lang="en-US" sz="2000" b="0" i="1" smtClean="0">
                            <a:latin typeface="Cambria Math" panose="02040503050406030204" pitchFamily="18" charset="0"/>
                          </a:rPr>
                          <m:t> </m:t>
                        </m:r>
                      </m:oMath>
                    </m:oMathPara>
                  </a14:m>
                  <a:endParaRPr lang="en-US" sz="2000" dirty="0"/>
                </a:p>
              </p:txBody>
            </p:sp>
          </mc:Choice>
          <mc:Fallback xmlns="">
            <p:sp>
              <p:nvSpPr>
                <p:cNvPr id="27" name="TextBox 26">
                  <a:extLst>
                    <a:ext uri="{FF2B5EF4-FFF2-40B4-BE49-F238E27FC236}">
                      <a16:creationId xmlns:a16="http://schemas.microsoft.com/office/drawing/2014/main" id="{6EB0E8D8-6A22-3AAC-CBDF-B0DAD75C6157}"/>
                    </a:ext>
                  </a:extLst>
                </p:cNvPr>
                <p:cNvSpPr txBox="1">
                  <a:spLocks noRot="1" noChangeAspect="1" noMove="1" noResize="1" noEditPoints="1" noAdjustHandles="1" noChangeArrowheads="1" noChangeShapeType="1" noTextEdit="1"/>
                </p:cNvSpPr>
                <p:nvPr/>
              </p:nvSpPr>
              <p:spPr>
                <a:xfrm>
                  <a:off x="1249685" y="2467145"/>
                  <a:ext cx="490553" cy="246511"/>
                </a:xfrm>
                <a:prstGeom prst="rect">
                  <a:avLst/>
                </a:prstGeom>
                <a:blipFill>
                  <a:blip r:embed="rId3"/>
                  <a:stretch>
                    <a:fillRect r="-23810" b="-1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18EAE07-E2B7-5FD2-FA2D-6316CB0A14A0}"/>
                    </a:ext>
                  </a:extLst>
                </p:cNvPr>
                <p:cNvSpPr txBox="1"/>
                <p:nvPr/>
              </p:nvSpPr>
              <p:spPr>
                <a:xfrm>
                  <a:off x="2771649" y="2467144"/>
                  <a:ext cx="490553" cy="2616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𝑓𝑡</m:t>
                            </m:r>
                          </m:sub>
                        </m:sSub>
                        <m:d>
                          <m:dPr>
                            <m:ctrlPr>
                              <a:rPr lang="en-US" sz="2000" i="1">
                                <a:latin typeface="Cambria Math" panose="02040503050406030204" pitchFamily="18" charset="0"/>
                              </a:rPr>
                            </m:ctrlPr>
                          </m:dPr>
                          <m:e>
                            <m:r>
                              <a:rPr lang="en-US" sz="2000" i="1">
                                <a:latin typeface="Cambria Math" panose="02040503050406030204" pitchFamily="18" charset="0"/>
                              </a:rPr>
                              <m:t>𝐸</m:t>
                            </m:r>
                          </m:e>
                        </m:d>
                        <m:r>
                          <a:rPr lang="en-US" sz="2000" b="0" i="1" smtClean="0">
                            <a:latin typeface="Cambria Math" panose="02040503050406030204" pitchFamily="18" charset="0"/>
                          </a:rPr>
                          <m:t> </m:t>
                        </m:r>
                      </m:oMath>
                    </m:oMathPara>
                  </a14:m>
                  <a:endParaRPr lang="en-US" sz="2000" dirty="0"/>
                </a:p>
              </p:txBody>
            </p:sp>
          </mc:Choice>
          <mc:Fallback xmlns="">
            <p:sp>
              <p:nvSpPr>
                <p:cNvPr id="28" name="TextBox 27">
                  <a:extLst>
                    <a:ext uri="{FF2B5EF4-FFF2-40B4-BE49-F238E27FC236}">
                      <a16:creationId xmlns:a16="http://schemas.microsoft.com/office/drawing/2014/main" id="{D18EAE07-E2B7-5FD2-FA2D-6316CB0A14A0}"/>
                    </a:ext>
                  </a:extLst>
                </p:cNvPr>
                <p:cNvSpPr txBox="1">
                  <a:spLocks noRot="1" noChangeAspect="1" noMove="1" noResize="1" noEditPoints="1" noAdjustHandles="1" noChangeArrowheads="1" noChangeShapeType="1" noTextEdit="1"/>
                </p:cNvSpPr>
                <p:nvPr/>
              </p:nvSpPr>
              <p:spPr>
                <a:xfrm>
                  <a:off x="2771649" y="2467144"/>
                  <a:ext cx="490553" cy="261680"/>
                </a:xfrm>
                <a:prstGeom prst="rect">
                  <a:avLst/>
                </a:prstGeom>
                <a:blipFill>
                  <a:blip r:embed="rId4"/>
                  <a:stretch>
                    <a:fillRect r="-20313"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51C0DB4-8780-4785-A346-CFB16A8AE088}"/>
                    </a:ext>
                  </a:extLst>
                </p:cNvPr>
                <p:cNvSpPr txBox="1"/>
                <p:nvPr/>
              </p:nvSpPr>
              <p:spPr>
                <a:xfrm>
                  <a:off x="4207873" y="2465390"/>
                  <a:ext cx="490553" cy="2465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𝑑𝑡</m:t>
                            </m:r>
                          </m:sub>
                        </m:sSub>
                        <m:d>
                          <m:dPr>
                            <m:ctrlPr>
                              <a:rPr lang="en-US" sz="2000" i="1">
                                <a:latin typeface="Cambria Math" panose="02040503050406030204" pitchFamily="18" charset="0"/>
                              </a:rPr>
                            </m:ctrlPr>
                          </m:dPr>
                          <m:e>
                            <m:r>
                              <a:rPr lang="en-US" sz="2000" i="1">
                                <a:latin typeface="Cambria Math" panose="02040503050406030204" pitchFamily="18" charset="0"/>
                              </a:rPr>
                              <m:t>𝐸</m:t>
                            </m:r>
                          </m:e>
                        </m:d>
                        <m:r>
                          <a:rPr lang="en-US" sz="2000" b="0" i="1" smtClean="0">
                            <a:latin typeface="Cambria Math" panose="02040503050406030204" pitchFamily="18" charset="0"/>
                          </a:rPr>
                          <m:t> </m:t>
                        </m:r>
                      </m:oMath>
                    </m:oMathPara>
                  </a14:m>
                  <a:endParaRPr lang="en-US" sz="2000" dirty="0"/>
                </a:p>
              </p:txBody>
            </p:sp>
          </mc:Choice>
          <mc:Fallback xmlns="">
            <p:sp>
              <p:nvSpPr>
                <p:cNvPr id="29" name="TextBox 28">
                  <a:extLst>
                    <a:ext uri="{FF2B5EF4-FFF2-40B4-BE49-F238E27FC236}">
                      <a16:creationId xmlns:a16="http://schemas.microsoft.com/office/drawing/2014/main" id="{D51C0DB4-8780-4785-A346-CFB16A8AE088}"/>
                    </a:ext>
                  </a:extLst>
                </p:cNvPr>
                <p:cNvSpPr txBox="1">
                  <a:spLocks noRot="1" noChangeAspect="1" noMove="1" noResize="1" noEditPoints="1" noAdjustHandles="1" noChangeArrowheads="1" noChangeShapeType="1" noTextEdit="1"/>
                </p:cNvSpPr>
                <p:nvPr/>
              </p:nvSpPr>
              <p:spPr>
                <a:xfrm>
                  <a:off x="4207873" y="2465390"/>
                  <a:ext cx="490553" cy="246511"/>
                </a:xfrm>
                <a:prstGeom prst="rect">
                  <a:avLst/>
                </a:prstGeom>
                <a:blipFill>
                  <a:blip r:embed="rId5"/>
                  <a:stretch>
                    <a:fillRect r="-25000" b="-18750"/>
                  </a:stretch>
                </a:blipFill>
              </p:spPr>
              <p:txBody>
                <a:bodyPr/>
                <a:lstStyle/>
                <a:p>
                  <a:r>
                    <a:rPr lang="en-US">
                      <a:noFill/>
                    </a:rPr>
                    <a:t> </a:t>
                  </a:r>
                </a:p>
              </p:txBody>
            </p:sp>
          </mc:Fallback>
        </mc:AlternateContent>
        <p:sp>
          <p:nvSpPr>
            <p:cNvPr id="30" name="Right Brace 29">
              <a:extLst>
                <a:ext uri="{FF2B5EF4-FFF2-40B4-BE49-F238E27FC236}">
                  <a16:creationId xmlns:a16="http://schemas.microsoft.com/office/drawing/2014/main" id="{EBA3CE94-6DF7-5319-3130-F6D94E874C66}"/>
                </a:ext>
              </a:extLst>
            </p:cNvPr>
            <p:cNvSpPr/>
            <p:nvPr/>
          </p:nvSpPr>
          <p:spPr bwMode="auto">
            <a:xfrm rot="16200000">
              <a:off x="2974285" y="1866059"/>
              <a:ext cx="173046" cy="188768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1" name="Can 30">
              <a:extLst>
                <a:ext uri="{FF2B5EF4-FFF2-40B4-BE49-F238E27FC236}">
                  <a16:creationId xmlns:a16="http://schemas.microsoft.com/office/drawing/2014/main" id="{0A96B9CB-B952-0ADE-08F2-AC5EC7F00C1E}"/>
                </a:ext>
              </a:extLst>
            </p:cNvPr>
            <p:cNvSpPr/>
            <p:nvPr/>
          </p:nvSpPr>
          <p:spPr bwMode="auto">
            <a:xfrm rot="5400000">
              <a:off x="2929294" y="2786740"/>
              <a:ext cx="175261" cy="1554481"/>
            </a:xfrm>
            <a:prstGeom prst="can">
              <a:avLst/>
            </a:prstGeom>
            <a:solidFill>
              <a:srgbClr val="FF0000">
                <a:alpha val="29516"/>
              </a:srgbClr>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4400" dirty="0">
                <a:latin typeface="Arial" pitchFamily="-110" charset="0"/>
                <a:ea typeface="ＭＳ Ｐゴシック" pitchFamily="-110" charset="-128"/>
                <a:cs typeface="ＭＳ Ｐゴシック" pitchFamily="-110" charset="-128"/>
              </a:endParaRPr>
            </a:p>
          </p:txBody>
        </p:sp>
        <p:sp>
          <p:nvSpPr>
            <p:cNvPr id="32" name="Cube 31">
              <a:extLst>
                <a:ext uri="{FF2B5EF4-FFF2-40B4-BE49-F238E27FC236}">
                  <a16:creationId xmlns:a16="http://schemas.microsoft.com/office/drawing/2014/main" id="{FEDEC2D7-FCE5-7755-40A4-16DAA6A1AF51}"/>
                </a:ext>
              </a:extLst>
            </p:cNvPr>
            <p:cNvSpPr/>
            <p:nvPr/>
          </p:nvSpPr>
          <p:spPr bwMode="auto">
            <a:xfrm>
              <a:off x="2048833" y="3387899"/>
              <a:ext cx="461013" cy="365760"/>
            </a:xfrm>
            <a:prstGeom prst="cube">
              <a:avLst>
                <a:gd name="adj" fmla="val 13542"/>
              </a:avLst>
            </a:prstGeom>
            <a:solidFill>
              <a:schemeClr val="bg2"/>
            </a:solidFill>
            <a:ln w="9525" cap="flat" cmpd="sng" algn="ctr">
              <a:solidFill>
                <a:schemeClr val="tx1"/>
              </a:solidFill>
              <a:prstDash val="solid"/>
              <a:round/>
              <a:headEnd type="none" w="med" len="med"/>
              <a:tailEnd type="none" w="med" len="med"/>
            </a:ln>
            <a:effectLst/>
            <a:scene3d>
              <a:camera prst="orthographicFront">
                <a:rot lat="2100000" lon="3600000" rev="0"/>
              </a:camera>
              <a:lightRig rig="threePt" dir="t"/>
            </a:scene3d>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4400" dirty="0">
                <a:latin typeface="Arial" pitchFamily="-110" charset="0"/>
                <a:ea typeface="ＭＳ Ｐゴシック" pitchFamily="-110" charset="-128"/>
                <a:cs typeface="ＭＳ Ｐゴシック" pitchFamily="-110" charset="-128"/>
              </a:endParaRPr>
            </a:p>
          </p:txBody>
        </p:sp>
        <p:sp>
          <p:nvSpPr>
            <p:cNvPr id="33" name="Oval 32">
              <a:extLst>
                <a:ext uri="{FF2B5EF4-FFF2-40B4-BE49-F238E27FC236}">
                  <a16:creationId xmlns:a16="http://schemas.microsoft.com/office/drawing/2014/main" id="{EC57EB6C-42BC-EBFF-238B-92BCA38AB4A6}"/>
                </a:ext>
              </a:extLst>
            </p:cNvPr>
            <p:cNvSpPr/>
            <p:nvPr/>
          </p:nvSpPr>
          <p:spPr bwMode="auto">
            <a:xfrm>
              <a:off x="1800800" y="3473848"/>
              <a:ext cx="91440" cy="182880"/>
            </a:xfrm>
            <a:prstGeom prst="ellipse">
              <a:avLst/>
            </a:prstGeom>
            <a:solidFill>
              <a:srgbClr val="FF0000"/>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4400">
                <a:latin typeface="Arial" pitchFamily="-110" charset="0"/>
                <a:ea typeface="ＭＳ Ｐゴシック" pitchFamily="-110" charset="-128"/>
                <a:cs typeface="ＭＳ Ｐゴシック" pitchFamily="-110" charset="-128"/>
              </a:endParaRPr>
            </a:p>
          </p:txBody>
        </p:sp>
        <p:sp>
          <p:nvSpPr>
            <p:cNvPr id="34" name="Can 33">
              <a:extLst>
                <a:ext uri="{FF2B5EF4-FFF2-40B4-BE49-F238E27FC236}">
                  <a16:creationId xmlns:a16="http://schemas.microsoft.com/office/drawing/2014/main" id="{185834E0-C563-74F1-8B80-BBA10D1176B6}"/>
                </a:ext>
              </a:extLst>
            </p:cNvPr>
            <p:cNvSpPr/>
            <p:nvPr/>
          </p:nvSpPr>
          <p:spPr bwMode="auto">
            <a:xfrm rot="5400000">
              <a:off x="1970874" y="3333474"/>
              <a:ext cx="175261" cy="461014"/>
            </a:xfrm>
            <a:prstGeom prst="can">
              <a:avLst/>
            </a:prstGeom>
            <a:solidFill>
              <a:srgbClr val="FF0000">
                <a:alpha val="29946"/>
              </a:srgbClr>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4400" dirty="0">
                <a:latin typeface="Arial" pitchFamily="-110" charset="0"/>
                <a:ea typeface="ＭＳ Ｐゴシック" pitchFamily="-110" charset="-128"/>
                <a:cs typeface="ＭＳ Ｐゴシック" pitchFamily="-110" charset="-128"/>
              </a:endParaRPr>
            </a:p>
          </p:txBody>
        </p:sp>
        <p:sp>
          <p:nvSpPr>
            <p:cNvPr id="35" name="Oval 34">
              <a:extLst>
                <a:ext uri="{FF2B5EF4-FFF2-40B4-BE49-F238E27FC236}">
                  <a16:creationId xmlns:a16="http://schemas.microsoft.com/office/drawing/2014/main" id="{0D4B9F07-1D09-A9AB-5398-657797F17233}"/>
                </a:ext>
              </a:extLst>
            </p:cNvPr>
            <p:cNvSpPr/>
            <p:nvPr/>
          </p:nvSpPr>
          <p:spPr bwMode="auto">
            <a:xfrm>
              <a:off x="2210374" y="3473848"/>
              <a:ext cx="91440" cy="182880"/>
            </a:xfrm>
            <a:prstGeom prst="ellipse">
              <a:avLst/>
            </a:prstGeom>
            <a:solidFill>
              <a:srgbClr val="FF0000"/>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4400">
                <a:latin typeface="Arial" pitchFamily="-110" charset="0"/>
                <a:ea typeface="ＭＳ Ｐゴシック" pitchFamily="-110" charset="-128"/>
                <a:cs typeface="ＭＳ Ｐゴシック" pitchFamily="-110" charset="-128"/>
              </a:endParaRPr>
            </a:p>
          </p:txBody>
        </p:sp>
      </p:grpSp>
      <p:pic>
        <p:nvPicPr>
          <p:cNvPr id="62" name="Picture 61">
            <a:extLst>
              <a:ext uri="{FF2B5EF4-FFF2-40B4-BE49-F238E27FC236}">
                <a16:creationId xmlns:a16="http://schemas.microsoft.com/office/drawing/2014/main" id="{8C0BB3F0-6037-85B0-C50A-17DBABE9CC99}"/>
              </a:ext>
            </a:extLst>
          </p:cNvPr>
          <p:cNvPicPr>
            <a:picLocks noChangeAspect="1"/>
          </p:cNvPicPr>
          <p:nvPr/>
        </p:nvPicPr>
        <p:blipFill>
          <a:blip r:embed="rId6"/>
          <a:stretch>
            <a:fillRect/>
          </a:stretch>
        </p:blipFill>
        <p:spPr>
          <a:xfrm>
            <a:off x="1924788" y="6475583"/>
            <a:ext cx="1288307" cy="382417"/>
          </a:xfrm>
          <a:prstGeom prst="rect">
            <a:avLst/>
          </a:prstGeom>
        </p:spPr>
      </p:pic>
    </p:spTree>
    <p:extLst>
      <p:ext uri="{BB962C8B-B14F-4D97-AF65-F5344CB8AC3E}">
        <p14:creationId xmlns:p14="http://schemas.microsoft.com/office/powerpoint/2010/main" val="1308054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05127" y="118659"/>
            <a:ext cx="9902289" cy="1008771"/>
          </a:xfrm>
        </p:spPr>
        <p:txBody>
          <a:bodyPr/>
          <a:lstStyle/>
          <a:p>
            <a:r>
              <a:rPr lang="en-US" sz="3200" dirty="0">
                <a:latin typeface="Times New Roman" panose="02020603050405020304" pitchFamily="18" charset="0"/>
                <a:cs typeface="Times New Roman" panose="02020603050405020304" pitchFamily="18" charset="0"/>
              </a:rPr>
              <a:t>System response of a CT X-ray syste</a:t>
            </a:r>
            <a:r>
              <a:rPr lang="en-US" dirty="0">
                <a:latin typeface="Times New Roman" panose="02020603050405020304" pitchFamily="18" charset="0"/>
                <a:cs typeface="Times New Roman" panose="02020603050405020304" pitchFamily="18" charset="0"/>
              </a:rPr>
              <a:t>m</a:t>
            </a:r>
            <a:endParaRPr lang="en-US" sz="2400" b="0" dirty="0"/>
          </a:p>
        </p:txBody>
      </p:sp>
      <p:sp>
        <p:nvSpPr>
          <p:cNvPr id="39" name="Rounded Rectangle 38">
            <a:extLst>
              <a:ext uri="{FF2B5EF4-FFF2-40B4-BE49-F238E27FC236}">
                <a16:creationId xmlns:a16="http://schemas.microsoft.com/office/drawing/2014/main" id="{D8370993-0542-5D9D-AA01-7E3706402C77}"/>
              </a:ext>
            </a:extLst>
          </p:cNvPr>
          <p:cNvSpPr/>
          <p:nvPr/>
        </p:nvSpPr>
        <p:spPr bwMode="auto">
          <a:xfrm>
            <a:off x="745048" y="3913728"/>
            <a:ext cx="10511953" cy="2314812"/>
          </a:xfrm>
          <a:prstGeom prst="roundRect">
            <a:avLst/>
          </a:prstGeom>
          <a:solidFill>
            <a:schemeClr val="tx2">
              <a:lumMod val="20000"/>
              <a:lumOff val="80000"/>
            </a:schemeClr>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920" dirty="0">
              <a:solidFill>
                <a:srgbClr val="000000"/>
              </a:solidFill>
            </a:endParaRPr>
          </a:p>
        </p:txBody>
      </p:sp>
      <p:sp>
        <p:nvSpPr>
          <p:cNvPr id="40" name="Content Placeholder 1">
            <a:extLst>
              <a:ext uri="{FF2B5EF4-FFF2-40B4-BE49-F238E27FC236}">
                <a16:creationId xmlns:a16="http://schemas.microsoft.com/office/drawing/2014/main" id="{C14F61F3-FF5E-DE98-8500-9421DC680F3B}"/>
              </a:ext>
            </a:extLst>
          </p:cNvPr>
          <p:cNvSpPr txBox="1">
            <a:spLocks/>
          </p:cNvSpPr>
          <p:nvPr/>
        </p:nvSpPr>
        <p:spPr bwMode="auto">
          <a:xfrm>
            <a:off x="1116849" y="4096608"/>
            <a:ext cx="9860117" cy="20438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10000"/>
          </a:bodyPr>
          <a:lstStyle>
            <a:lvl1pPr algn="l" rtl="0" fontAlgn="base">
              <a:lnSpc>
                <a:spcPct val="95000"/>
              </a:lnSpc>
              <a:spcBef>
                <a:spcPct val="50000"/>
              </a:spcBef>
              <a:spcAft>
                <a:spcPct val="0"/>
              </a:spcAft>
              <a:buClr>
                <a:srgbClr val="004880"/>
              </a:buClr>
              <a:buFont typeface="Wingdings" pitchFamily="-110" charset="2"/>
              <a:buChar char="§"/>
              <a:defRPr sz="3000">
                <a:solidFill>
                  <a:schemeClr val="tx1"/>
                </a:solidFill>
                <a:latin typeface="Times New Roman"/>
                <a:ea typeface="+mn-ea"/>
                <a:cs typeface="Times New Roman"/>
              </a:defRPr>
            </a:lvl1pPr>
            <a:lvl2pPr marL="403208" indent="-288913" algn="l" rtl="0" fontAlgn="base">
              <a:lnSpc>
                <a:spcPct val="95000"/>
              </a:lnSpc>
              <a:spcBef>
                <a:spcPct val="30000"/>
              </a:spcBef>
              <a:spcAft>
                <a:spcPct val="0"/>
              </a:spcAft>
              <a:buClr>
                <a:srgbClr val="004880"/>
              </a:buClr>
              <a:buChar char="•"/>
              <a:defRPr sz="2600">
                <a:solidFill>
                  <a:schemeClr val="tx1"/>
                </a:solidFill>
                <a:latin typeface="Times New Roman"/>
                <a:ea typeface="ＭＳ Ｐゴシック" pitchFamily="-110" charset="-128"/>
                <a:cs typeface="Times New Roman"/>
              </a:defRPr>
            </a:lvl2pPr>
            <a:lvl3pPr marL="857215" indent="-277802" algn="l" rtl="0" fontAlgn="base">
              <a:lnSpc>
                <a:spcPct val="95000"/>
              </a:lnSpc>
              <a:spcBef>
                <a:spcPct val="20000"/>
              </a:spcBef>
              <a:spcAft>
                <a:spcPct val="0"/>
              </a:spcAft>
              <a:buClr>
                <a:srgbClr val="004880"/>
              </a:buClr>
              <a:buChar char="–"/>
              <a:defRPr sz="2400">
                <a:solidFill>
                  <a:schemeClr val="tx1"/>
                </a:solidFill>
                <a:latin typeface="Times New Roman"/>
                <a:ea typeface="ＭＳ Ｐゴシック" pitchFamily="-110" charset="-128"/>
                <a:cs typeface="Times New Roman"/>
              </a:defRPr>
            </a:lvl3pPr>
            <a:lvl4pPr marL="1255663" indent="-284152" algn="l" rtl="0" fontAlgn="base">
              <a:lnSpc>
                <a:spcPct val="95000"/>
              </a:lnSpc>
              <a:spcBef>
                <a:spcPct val="10000"/>
              </a:spcBef>
              <a:spcAft>
                <a:spcPct val="0"/>
              </a:spcAft>
              <a:buClr>
                <a:srgbClr val="004880"/>
              </a:buClr>
              <a:buFont typeface="Times" pitchFamily="-110" charset="0"/>
              <a:buChar char="•"/>
              <a:defRPr sz="2400">
                <a:solidFill>
                  <a:schemeClr val="tx1"/>
                </a:solidFill>
                <a:latin typeface="Times New Roman"/>
                <a:ea typeface="ＭＳ Ｐゴシック" pitchFamily="-110" charset="-128"/>
                <a:cs typeface="Times New Roman"/>
              </a:defRPr>
            </a:lvl4pPr>
            <a:lvl5pPr marL="1658872" indent="-288913" algn="l" rtl="0" fontAlgn="base">
              <a:lnSpc>
                <a:spcPct val="95000"/>
              </a:lnSpc>
              <a:spcBef>
                <a:spcPct val="40000"/>
              </a:spcBef>
              <a:spcAft>
                <a:spcPct val="0"/>
              </a:spcAft>
              <a:buClr>
                <a:srgbClr val="004880"/>
              </a:buClr>
              <a:buFont typeface="Wingdings" pitchFamily="-110" charset="2"/>
              <a:buChar char="ù"/>
              <a:defRPr sz="2400">
                <a:solidFill>
                  <a:schemeClr val="tx1"/>
                </a:solidFill>
                <a:latin typeface="Times New Roman"/>
                <a:ea typeface="ＭＳ Ｐゴシック" pitchFamily="-110" charset="-128"/>
                <a:cs typeface="Times New Roman"/>
              </a:defRPr>
            </a:lvl5pPr>
            <a:lvl6pPr marL="2116054" indent="-288913" algn="l" rtl="0" fontAlgn="base">
              <a:lnSpc>
                <a:spcPct val="95000"/>
              </a:lnSpc>
              <a:spcBef>
                <a:spcPct val="40000"/>
              </a:spcBef>
              <a:spcAft>
                <a:spcPct val="0"/>
              </a:spcAft>
              <a:buClr>
                <a:srgbClr val="004880"/>
              </a:buClr>
              <a:buFont typeface="Wingdings" pitchFamily="-110" charset="2"/>
              <a:buChar char="ù"/>
              <a:defRPr sz="2400">
                <a:solidFill>
                  <a:schemeClr val="tx1"/>
                </a:solidFill>
                <a:latin typeface="+mn-lt"/>
                <a:ea typeface="ＭＳ Ｐゴシック" pitchFamily="-110" charset="-128"/>
              </a:defRPr>
            </a:lvl6pPr>
            <a:lvl7pPr marL="2573236" indent="-288913" algn="l" rtl="0" fontAlgn="base">
              <a:lnSpc>
                <a:spcPct val="95000"/>
              </a:lnSpc>
              <a:spcBef>
                <a:spcPct val="40000"/>
              </a:spcBef>
              <a:spcAft>
                <a:spcPct val="0"/>
              </a:spcAft>
              <a:buClr>
                <a:srgbClr val="004880"/>
              </a:buClr>
              <a:buFont typeface="Wingdings" pitchFamily="-110" charset="2"/>
              <a:buChar char="ù"/>
              <a:defRPr sz="2400">
                <a:solidFill>
                  <a:schemeClr val="tx1"/>
                </a:solidFill>
                <a:latin typeface="+mn-lt"/>
                <a:ea typeface="ＭＳ Ｐゴシック" pitchFamily="-110" charset="-128"/>
              </a:defRPr>
            </a:lvl7pPr>
            <a:lvl8pPr marL="3030416" indent="-288913" algn="l" rtl="0" fontAlgn="base">
              <a:lnSpc>
                <a:spcPct val="95000"/>
              </a:lnSpc>
              <a:spcBef>
                <a:spcPct val="40000"/>
              </a:spcBef>
              <a:spcAft>
                <a:spcPct val="0"/>
              </a:spcAft>
              <a:buClr>
                <a:srgbClr val="004880"/>
              </a:buClr>
              <a:buFont typeface="Wingdings" pitchFamily="-110" charset="2"/>
              <a:buChar char="ù"/>
              <a:defRPr sz="2400">
                <a:solidFill>
                  <a:schemeClr val="tx1"/>
                </a:solidFill>
                <a:latin typeface="+mn-lt"/>
                <a:ea typeface="ＭＳ Ｐゴシック" pitchFamily="-110" charset="-128"/>
              </a:defRPr>
            </a:lvl8pPr>
            <a:lvl9pPr marL="3487598" indent="-288913" algn="l" rtl="0" fontAlgn="base">
              <a:lnSpc>
                <a:spcPct val="95000"/>
              </a:lnSpc>
              <a:spcBef>
                <a:spcPct val="40000"/>
              </a:spcBef>
              <a:spcAft>
                <a:spcPct val="0"/>
              </a:spcAft>
              <a:buClr>
                <a:srgbClr val="004880"/>
              </a:buClr>
              <a:buFont typeface="Wingdings" pitchFamily="-110" charset="2"/>
              <a:buChar char="ù"/>
              <a:defRPr sz="2400">
                <a:solidFill>
                  <a:schemeClr val="tx1"/>
                </a:solidFill>
                <a:latin typeface="+mn-lt"/>
                <a:ea typeface="ＭＳ Ｐゴシック" pitchFamily="-110" charset="-128"/>
              </a:defRPr>
            </a:lvl9pPr>
          </a:lstStyle>
          <a:p>
            <a:pPr marL="7620" indent="201930">
              <a:buClr>
                <a:srgbClr val="FFC000"/>
              </a:buClr>
            </a:pPr>
            <a:r>
              <a:rPr lang="en-US" sz="2000" b="1" kern="0" dirty="0">
                <a:latin typeface="Times New Roman" panose="02020603050405020304" pitchFamily="18" charset="0"/>
                <a:cs typeface="Times New Roman" panose="02020603050405020304" pitchFamily="18" charset="0"/>
              </a:rPr>
              <a:t>System response: </a:t>
            </a:r>
            <a:r>
              <a:rPr lang="en-US" sz="2000" kern="0" dirty="0">
                <a:latin typeface="Times New Roman" panose="02020603050405020304" pitchFamily="18" charset="0"/>
                <a:cs typeface="Times New Roman" panose="02020603050405020304" pitchFamily="18" charset="0"/>
              </a:rPr>
              <a:t>refers to the relationship between the energy of X-ray photons and the corresponding ratio of energy transfer to visible light in a CT X-ray system.</a:t>
            </a:r>
          </a:p>
          <a:p>
            <a:pPr marL="7620" indent="201930">
              <a:buClr>
                <a:srgbClr val="FFC000"/>
              </a:buClr>
            </a:pPr>
            <a:r>
              <a:rPr lang="en-US" sz="2000" kern="0" dirty="0">
                <a:latin typeface="Times New Roman" panose="02020603050405020304" pitchFamily="18" charset="0"/>
                <a:cs typeface="Times New Roman" panose="02020603050405020304" pitchFamily="18" charset="0"/>
              </a:rPr>
              <a:t>Linear attenuation coefficient(LAC) and other properties of a material are energy-dependent.</a:t>
            </a:r>
          </a:p>
          <a:p>
            <a:pPr marL="7620" indent="201930">
              <a:buClr>
                <a:srgbClr val="FFC000"/>
              </a:buClr>
            </a:pPr>
            <a:r>
              <a:rPr lang="en-US" sz="2000" kern="0" dirty="0">
                <a:latin typeface="Times New Roman" panose="02020603050405020304" pitchFamily="18" charset="0"/>
                <a:cs typeface="Times New Roman" panose="02020603050405020304" pitchFamily="18" charset="0"/>
              </a:rPr>
              <a:t>Many critical NDE capabilities </a:t>
            </a:r>
            <a:r>
              <a:rPr lang="en-US" sz="2000" b="1" kern="0" dirty="0">
                <a:latin typeface="Times New Roman" panose="02020603050405020304" pitchFamily="18" charset="0"/>
                <a:cs typeface="Times New Roman" panose="02020603050405020304" pitchFamily="18" charset="0"/>
              </a:rPr>
              <a:t>REQUIRE</a:t>
            </a:r>
            <a:r>
              <a:rPr lang="en-US" sz="2000" kern="0" dirty="0">
                <a:latin typeface="Times New Roman" panose="02020603050405020304" pitchFamily="18" charset="0"/>
                <a:cs typeface="Times New Roman" panose="02020603050405020304" pitchFamily="18" charset="0"/>
              </a:rPr>
              <a:t> accurate estimate of spectrum</a:t>
            </a:r>
            <a:r>
              <a:rPr lang="en-US" sz="2000" kern="0" dirty="0">
                <a:solidFill>
                  <a:srgbClr val="222222"/>
                </a:solidFill>
                <a:latin typeface="Times New Roman" panose="02020603050405020304" pitchFamily="18" charset="0"/>
                <a:cs typeface="Times New Roman" panose="02020603050405020304" pitchFamily="18" charset="0"/>
              </a:rPr>
              <a:t> [1]</a:t>
            </a:r>
            <a:r>
              <a:rPr lang="en-US" sz="2000" kern="0" dirty="0">
                <a:latin typeface="Times New Roman" panose="02020603050405020304" pitchFamily="18" charset="0"/>
                <a:cs typeface="Times New Roman" panose="02020603050405020304" pitchFamily="18" charset="0"/>
              </a:rPr>
              <a:t>. For example</a:t>
            </a:r>
          </a:p>
          <a:p>
            <a:pPr lvl="1">
              <a:buClr>
                <a:srgbClr val="FFC000"/>
              </a:buClr>
            </a:pPr>
            <a:r>
              <a:rPr lang="en-US" sz="1680" kern="0" dirty="0">
                <a:latin typeface="Times New Roman" panose="02020603050405020304" pitchFamily="18" charset="0"/>
                <a:cs typeface="Times New Roman" panose="02020603050405020304" pitchFamily="18" charset="0"/>
              </a:rPr>
              <a:t>Reduce beam hardening artifact[2].</a:t>
            </a:r>
          </a:p>
          <a:p>
            <a:pPr lvl="1">
              <a:buClr>
                <a:srgbClr val="FFC000"/>
              </a:buClr>
            </a:pPr>
            <a:r>
              <a:rPr lang="en-US" sz="1680" kern="0" dirty="0">
                <a:latin typeface="Times New Roman" panose="02020603050405020304" pitchFamily="18" charset="0"/>
                <a:cs typeface="Times New Roman" panose="02020603050405020304" pitchFamily="18" charset="0"/>
              </a:rPr>
              <a:t>System-independent material characterization [3-6].</a:t>
            </a:r>
          </a:p>
        </p:txBody>
      </p:sp>
      <p:sp>
        <p:nvSpPr>
          <p:cNvPr id="42" name="TextBox 41">
            <a:extLst>
              <a:ext uri="{FF2B5EF4-FFF2-40B4-BE49-F238E27FC236}">
                <a16:creationId xmlns:a16="http://schemas.microsoft.com/office/drawing/2014/main" id="{2A31986C-E04A-0CD1-F3E0-D810244A5F6A}"/>
              </a:ext>
            </a:extLst>
          </p:cNvPr>
          <p:cNvSpPr txBox="1"/>
          <p:nvPr/>
        </p:nvSpPr>
        <p:spPr>
          <a:xfrm>
            <a:off x="5455294" y="3517901"/>
            <a:ext cx="3745476" cy="369332"/>
          </a:xfrm>
          <a:prstGeom prst="rect">
            <a:avLst/>
          </a:prstGeom>
          <a:noFill/>
        </p:spPr>
        <p:txBody>
          <a:bodyPr wrap="square" rtlCol="0">
            <a:spAutoFit/>
          </a:bodyPr>
          <a:lstStyle/>
          <a:p>
            <a:pPr algn="ctr"/>
            <a:r>
              <a:rPr lang="en-US" dirty="0">
                <a:effectLst/>
                <a:latin typeface="Times New Roman" panose="02020603050405020304" pitchFamily="18" charset="0"/>
                <a:cs typeface="Times New Roman" panose="02020603050405020304" pitchFamily="18" charset="0"/>
              </a:rPr>
              <a:t>Normalized total system response</a:t>
            </a:r>
            <a:endParaRPr lang="en-US" dirty="0">
              <a:latin typeface="Times New Roman" panose="02020603050405020304" pitchFamily="18" charset="0"/>
              <a:cs typeface="Times New Roman" panose="02020603050405020304" pitchFamily="18" charset="0"/>
            </a:endParaRPr>
          </a:p>
        </p:txBody>
      </p:sp>
      <p:pic>
        <p:nvPicPr>
          <p:cNvPr id="2" name="Picture 3">
            <a:extLst>
              <a:ext uri="{FF2B5EF4-FFF2-40B4-BE49-F238E27FC236}">
                <a16:creationId xmlns:a16="http://schemas.microsoft.com/office/drawing/2014/main" id="{D835941B-7315-D6CB-FC8C-500063509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4578" y="1347955"/>
            <a:ext cx="4168294" cy="217902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B5C715CE-96C0-078C-3375-BC3897C4CCB6}"/>
              </a:ext>
            </a:extLst>
          </p:cNvPr>
          <p:cNvGrpSpPr/>
          <p:nvPr/>
        </p:nvGrpSpPr>
        <p:grpSpPr>
          <a:xfrm>
            <a:off x="268011" y="1524404"/>
            <a:ext cx="4601859" cy="2253003"/>
            <a:chOff x="989856" y="2465390"/>
            <a:chExt cx="4601859" cy="2253003"/>
          </a:xfrm>
        </p:grpSpPr>
        <p:sp>
          <p:nvSpPr>
            <p:cNvPr id="4" name="Cube 3">
              <a:extLst>
                <a:ext uri="{FF2B5EF4-FFF2-40B4-BE49-F238E27FC236}">
                  <a16:creationId xmlns:a16="http://schemas.microsoft.com/office/drawing/2014/main" id="{8348A4BD-79C7-942A-D879-B12CD61D1121}"/>
                </a:ext>
              </a:extLst>
            </p:cNvPr>
            <p:cNvSpPr/>
            <p:nvPr/>
          </p:nvSpPr>
          <p:spPr bwMode="auto">
            <a:xfrm>
              <a:off x="4558104" y="3273600"/>
              <a:ext cx="670576" cy="685800"/>
            </a:xfrm>
            <a:prstGeom prst="cube">
              <a:avLst>
                <a:gd name="adj" fmla="val 4451"/>
              </a:avLst>
            </a:prstGeom>
            <a:solidFill>
              <a:schemeClr val="bg2"/>
            </a:solidFill>
            <a:ln w="9525" cap="flat" cmpd="sng" algn="ctr">
              <a:solidFill>
                <a:schemeClr val="tx1"/>
              </a:solidFill>
              <a:prstDash val="solid"/>
              <a:round/>
              <a:headEnd type="none" w="med" len="med"/>
              <a:tailEnd type="none" w="med" len="med"/>
            </a:ln>
            <a:effectLst/>
            <a:scene3d>
              <a:camera prst="orthographicFront">
                <a:rot lat="2100000" lon="3600000" rev="0"/>
              </a:camera>
              <a:lightRig rig="threePt" dir="t"/>
            </a:scene3d>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2880" dirty="0">
                <a:latin typeface="Arial" pitchFamily="-110" charset="0"/>
                <a:ea typeface="ＭＳ Ｐゴシック" pitchFamily="-110" charset="-128"/>
                <a:cs typeface="ＭＳ Ｐゴシック" pitchFamily="-110" charset="-128"/>
              </a:endParaRPr>
            </a:p>
          </p:txBody>
        </p:sp>
        <p:sp>
          <p:nvSpPr>
            <p:cNvPr id="5" name="Can 4">
              <a:extLst>
                <a:ext uri="{FF2B5EF4-FFF2-40B4-BE49-F238E27FC236}">
                  <a16:creationId xmlns:a16="http://schemas.microsoft.com/office/drawing/2014/main" id="{19906783-A82A-04C5-F266-4BE3D21A5A6E}"/>
                </a:ext>
              </a:extLst>
            </p:cNvPr>
            <p:cNvSpPr/>
            <p:nvPr/>
          </p:nvSpPr>
          <p:spPr bwMode="auto">
            <a:xfrm rot="5400000">
              <a:off x="4504635" y="3231557"/>
              <a:ext cx="175261" cy="664849"/>
            </a:xfrm>
            <a:prstGeom prst="can">
              <a:avLst/>
            </a:prstGeom>
            <a:solidFill>
              <a:srgbClr val="00DA6A">
                <a:alpha val="59000"/>
              </a:srgbClr>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2880" dirty="0">
                <a:latin typeface="Arial" pitchFamily="-110" charset="0"/>
                <a:ea typeface="ＭＳ Ｐゴシック" pitchFamily="-110" charset="-128"/>
                <a:cs typeface="ＭＳ Ｐゴシック" pitchFamily="-110" charset="-128"/>
              </a:endParaRPr>
            </a:p>
          </p:txBody>
        </p:sp>
        <p:sp>
          <p:nvSpPr>
            <p:cNvPr id="6" name="Can 5">
              <a:extLst>
                <a:ext uri="{FF2B5EF4-FFF2-40B4-BE49-F238E27FC236}">
                  <a16:creationId xmlns:a16="http://schemas.microsoft.com/office/drawing/2014/main" id="{6D6569FA-2E03-F308-2170-E3CB11619DB1}"/>
                </a:ext>
              </a:extLst>
            </p:cNvPr>
            <p:cNvSpPr/>
            <p:nvPr/>
          </p:nvSpPr>
          <p:spPr bwMode="auto">
            <a:xfrm>
              <a:off x="3118301" y="3959400"/>
              <a:ext cx="54863" cy="502920"/>
            </a:xfrm>
            <a:prstGeom prst="can">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2880">
                <a:latin typeface="Arial" pitchFamily="-110" charset="0"/>
                <a:ea typeface="ＭＳ Ｐゴシック" pitchFamily="-110" charset="-128"/>
                <a:cs typeface="ＭＳ Ｐゴシック" pitchFamily="-110" charset="-128"/>
              </a:endParaRPr>
            </a:p>
          </p:txBody>
        </p:sp>
        <p:sp>
          <p:nvSpPr>
            <p:cNvPr id="29" name="Direct Access Storage 28">
              <a:extLst>
                <a:ext uri="{FF2B5EF4-FFF2-40B4-BE49-F238E27FC236}">
                  <a16:creationId xmlns:a16="http://schemas.microsoft.com/office/drawing/2014/main" id="{33833B82-7946-9DF0-9276-6F67C44D82FA}"/>
                </a:ext>
              </a:extLst>
            </p:cNvPr>
            <p:cNvSpPr/>
            <p:nvPr/>
          </p:nvSpPr>
          <p:spPr bwMode="auto">
            <a:xfrm>
              <a:off x="994229" y="3273600"/>
              <a:ext cx="1005840" cy="548640"/>
            </a:xfrm>
            <a:prstGeom prst="flowChartMagneticDrum">
              <a:avLst/>
            </a:prstGeom>
            <a:solidFill>
              <a:schemeClr val="bg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2880">
                <a:latin typeface="Arial" pitchFamily="-110" charset="0"/>
                <a:ea typeface="ＭＳ Ｐゴシック" pitchFamily="-110" charset="-128"/>
                <a:cs typeface="ＭＳ Ｐゴシック" pitchFamily="-110" charset="-128"/>
              </a:endParaRPr>
            </a:p>
          </p:txBody>
        </p:sp>
        <p:sp>
          <p:nvSpPr>
            <p:cNvPr id="30" name="Cube 29">
              <a:extLst>
                <a:ext uri="{FF2B5EF4-FFF2-40B4-BE49-F238E27FC236}">
                  <a16:creationId xmlns:a16="http://schemas.microsoft.com/office/drawing/2014/main" id="{60ACC6BB-5271-9157-DE98-20DEBDEC3B07}"/>
                </a:ext>
              </a:extLst>
            </p:cNvPr>
            <p:cNvSpPr/>
            <p:nvPr/>
          </p:nvSpPr>
          <p:spPr bwMode="auto">
            <a:xfrm>
              <a:off x="4085929" y="3399777"/>
              <a:ext cx="461013" cy="365760"/>
            </a:xfrm>
            <a:prstGeom prst="cube">
              <a:avLst>
                <a:gd name="adj" fmla="val 13542"/>
              </a:avLst>
            </a:prstGeom>
            <a:solidFill>
              <a:schemeClr val="bg2"/>
            </a:solidFill>
            <a:ln w="9525" cap="flat" cmpd="sng" algn="ctr">
              <a:solidFill>
                <a:schemeClr val="tx1"/>
              </a:solidFill>
              <a:prstDash val="solid"/>
              <a:round/>
              <a:headEnd type="none" w="med" len="med"/>
              <a:tailEnd type="none" w="med" len="med"/>
            </a:ln>
            <a:effectLst/>
            <a:scene3d>
              <a:camera prst="orthographicFront">
                <a:rot lat="2100000" lon="3600000" rev="0"/>
              </a:camera>
              <a:lightRig rig="threePt" dir="t"/>
            </a:scene3d>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2880" dirty="0">
                <a:latin typeface="Arial" pitchFamily="-110" charset="0"/>
                <a:ea typeface="ＭＳ Ｐゴシック" pitchFamily="-110" charset="-128"/>
                <a:cs typeface="ＭＳ Ｐゴシック" pitchFamily="-110" charset="-128"/>
              </a:endParaRPr>
            </a:p>
          </p:txBody>
        </p:sp>
        <p:sp>
          <p:nvSpPr>
            <p:cNvPr id="34" name="Can 33">
              <a:extLst>
                <a:ext uri="{FF2B5EF4-FFF2-40B4-BE49-F238E27FC236}">
                  <a16:creationId xmlns:a16="http://schemas.microsoft.com/office/drawing/2014/main" id="{055430C5-6158-D921-5186-69A2F8078F86}"/>
                </a:ext>
              </a:extLst>
            </p:cNvPr>
            <p:cNvSpPr/>
            <p:nvPr/>
          </p:nvSpPr>
          <p:spPr bwMode="auto">
            <a:xfrm rot="5400000">
              <a:off x="3933188" y="3275768"/>
              <a:ext cx="175261" cy="576426"/>
            </a:xfrm>
            <a:prstGeom prst="can">
              <a:avLst/>
            </a:prstGeom>
            <a:solidFill>
              <a:srgbClr val="FF0000">
                <a:alpha val="30333"/>
              </a:srgbClr>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2880" dirty="0">
                <a:latin typeface="Arial" pitchFamily="-110" charset="0"/>
                <a:ea typeface="ＭＳ Ｐゴシック" pitchFamily="-110" charset="-128"/>
                <a:cs typeface="ＭＳ Ｐゴシック" pitchFamily="-110" charset="-128"/>
              </a:endParaRPr>
            </a:p>
          </p:txBody>
        </p:sp>
        <p:sp>
          <p:nvSpPr>
            <p:cNvPr id="35" name="Oval 34">
              <a:extLst>
                <a:ext uri="{FF2B5EF4-FFF2-40B4-BE49-F238E27FC236}">
                  <a16:creationId xmlns:a16="http://schemas.microsoft.com/office/drawing/2014/main" id="{399653E7-3B56-2A8F-D71B-2D549448A1D6}"/>
                </a:ext>
              </a:extLst>
            </p:cNvPr>
            <p:cNvSpPr/>
            <p:nvPr/>
          </p:nvSpPr>
          <p:spPr bwMode="auto">
            <a:xfrm>
              <a:off x="4245954" y="3473848"/>
              <a:ext cx="91440" cy="182880"/>
            </a:xfrm>
            <a:prstGeom prst="ellipse">
              <a:avLst/>
            </a:prstGeom>
            <a:solidFill>
              <a:srgbClr val="FF0000"/>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2880">
                <a:latin typeface="Arial" pitchFamily="-110" charset="0"/>
                <a:ea typeface="ＭＳ Ｐゴシック" pitchFamily="-110" charset="-128"/>
                <a:cs typeface="ＭＳ Ｐゴシック" pitchFamily="-110" charset="-128"/>
              </a:endParaRPr>
            </a:p>
          </p:txBody>
        </p:sp>
        <p:sp>
          <p:nvSpPr>
            <p:cNvPr id="36" name="Can 35">
              <a:extLst>
                <a:ext uri="{FF2B5EF4-FFF2-40B4-BE49-F238E27FC236}">
                  <a16:creationId xmlns:a16="http://schemas.microsoft.com/office/drawing/2014/main" id="{78AA9435-61EA-9E48-2BD1-3E2BC24FBFC5}"/>
                </a:ext>
              </a:extLst>
            </p:cNvPr>
            <p:cNvSpPr/>
            <p:nvPr/>
          </p:nvSpPr>
          <p:spPr bwMode="auto">
            <a:xfrm>
              <a:off x="2365829" y="3822240"/>
              <a:ext cx="1554480" cy="182880"/>
            </a:xfrm>
            <a:prstGeom prst="can">
              <a:avLst>
                <a:gd name="adj" fmla="val 50000"/>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2880">
                <a:latin typeface="Arial" pitchFamily="-110" charset="0"/>
                <a:ea typeface="ＭＳ Ｐゴシック" pitchFamily="-110" charset="-128"/>
                <a:cs typeface="ＭＳ Ｐゴシック" pitchFamily="-110" charset="-128"/>
              </a:endParaRPr>
            </a:p>
          </p:txBody>
        </p:sp>
        <p:sp>
          <p:nvSpPr>
            <p:cNvPr id="41" name="Can 40">
              <a:extLst>
                <a:ext uri="{FF2B5EF4-FFF2-40B4-BE49-F238E27FC236}">
                  <a16:creationId xmlns:a16="http://schemas.microsoft.com/office/drawing/2014/main" id="{366CC1D3-3AE0-33D4-52DB-11D579AAB6C8}"/>
                </a:ext>
              </a:extLst>
            </p:cNvPr>
            <p:cNvSpPr/>
            <p:nvPr/>
          </p:nvSpPr>
          <p:spPr bwMode="auto">
            <a:xfrm>
              <a:off x="3093538" y="3365040"/>
              <a:ext cx="95250" cy="50292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2880">
                <a:latin typeface="Arial" pitchFamily="-110" charset="0"/>
                <a:ea typeface="ＭＳ Ｐゴシック" pitchFamily="-110" charset="-128"/>
                <a:cs typeface="ＭＳ Ｐゴシック" pitchFamily="-110" charset="-128"/>
              </a:endParaRPr>
            </a:p>
          </p:txBody>
        </p:sp>
        <p:sp>
          <p:nvSpPr>
            <p:cNvPr id="43" name="Curved Down Arrow 42">
              <a:extLst>
                <a:ext uri="{FF2B5EF4-FFF2-40B4-BE49-F238E27FC236}">
                  <a16:creationId xmlns:a16="http://schemas.microsoft.com/office/drawing/2014/main" id="{46963667-C1DF-FF74-D448-928B54CF9609}"/>
                </a:ext>
              </a:extLst>
            </p:cNvPr>
            <p:cNvSpPr/>
            <p:nvPr/>
          </p:nvSpPr>
          <p:spPr bwMode="auto">
            <a:xfrm>
              <a:off x="2640149" y="4188000"/>
              <a:ext cx="1005840" cy="137160"/>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2880">
                <a:latin typeface="Arial" pitchFamily="-110" charset="0"/>
                <a:ea typeface="ＭＳ Ｐゴシック" pitchFamily="-110" charset="-128"/>
                <a:cs typeface="ＭＳ Ｐゴシック" pitchFamily="-110" charset="-128"/>
              </a:endParaRPr>
            </a:p>
          </p:txBody>
        </p:sp>
        <p:sp>
          <p:nvSpPr>
            <p:cNvPr id="44" name="Oval 43">
              <a:extLst>
                <a:ext uri="{FF2B5EF4-FFF2-40B4-BE49-F238E27FC236}">
                  <a16:creationId xmlns:a16="http://schemas.microsoft.com/office/drawing/2014/main" id="{0A81688B-D6F0-152D-A5AC-E71EBA270A0B}"/>
                </a:ext>
              </a:extLst>
            </p:cNvPr>
            <p:cNvSpPr/>
            <p:nvPr/>
          </p:nvSpPr>
          <p:spPr bwMode="auto">
            <a:xfrm>
              <a:off x="4834710" y="3473848"/>
              <a:ext cx="91440" cy="182880"/>
            </a:xfrm>
            <a:prstGeom prst="ellipse">
              <a:avLst/>
            </a:prstGeom>
            <a:solidFill>
              <a:srgbClr val="00DA6A"/>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2880">
                <a:latin typeface="Arial" pitchFamily="-110" charset="0"/>
                <a:ea typeface="ＭＳ Ｐゴシック" pitchFamily="-110" charset="-128"/>
                <a:cs typeface="ＭＳ Ｐゴシック" pitchFamily="-110" charset="-128"/>
              </a:endParaRPr>
            </a:p>
          </p:txBody>
        </p:sp>
        <p:sp>
          <p:nvSpPr>
            <p:cNvPr id="45" name="TextBox 44">
              <a:extLst>
                <a:ext uri="{FF2B5EF4-FFF2-40B4-BE49-F238E27FC236}">
                  <a16:creationId xmlns:a16="http://schemas.microsoft.com/office/drawing/2014/main" id="{EF2F2A12-47E4-A4A3-2FD0-372140C5E703}"/>
                </a:ext>
              </a:extLst>
            </p:cNvPr>
            <p:cNvSpPr txBox="1"/>
            <p:nvPr/>
          </p:nvSpPr>
          <p:spPr>
            <a:xfrm>
              <a:off x="989856" y="2928810"/>
              <a:ext cx="1010213"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X-ray</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Source</a:t>
              </a:r>
              <a:endParaRPr lang="en-US" sz="1200" dirty="0">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3A6FCAAB-627E-E546-0A99-8AFA2BE36FE6}"/>
                </a:ext>
              </a:extLst>
            </p:cNvPr>
            <p:cNvSpPr txBox="1"/>
            <p:nvPr/>
          </p:nvSpPr>
          <p:spPr>
            <a:xfrm>
              <a:off x="1963603" y="2836477"/>
              <a:ext cx="651140" cy="461665"/>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Source</a:t>
              </a:r>
              <a:r>
                <a:rPr lang="zh-CN" altLang="en-US" sz="1200" dirty="0">
                  <a:latin typeface="Times New Roman" panose="02020603050405020304" pitchFamily="18" charset="0"/>
                  <a:cs typeface="Times New Roman" panose="02020603050405020304" pitchFamily="18" charset="0"/>
                </a:rPr>
                <a:t> </a:t>
              </a:r>
              <a:endParaRPr lang="en-US" altLang="zh-CN" sz="1200" dirty="0">
                <a:latin typeface="Times New Roman" panose="02020603050405020304" pitchFamily="18" charset="0"/>
                <a:cs typeface="Times New Roman" panose="02020603050405020304" pitchFamily="18" charset="0"/>
              </a:endParaRPr>
            </a:p>
            <a:p>
              <a:r>
                <a:rPr lang="en-US" altLang="zh-CN" sz="1200" dirty="0">
                  <a:latin typeface="Times New Roman" panose="02020603050405020304" pitchFamily="18" charset="0"/>
                  <a:cs typeface="Times New Roman" panose="02020603050405020304" pitchFamily="18" charset="0"/>
                </a:rPr>
                <a:t>Filter</a:t>
              </a:r>
              <a:endParaRPr lang="en-US" sz="1200"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C95D4CF9-E07E-A76F-1C83-8657D6E80A74}"/>
                </a:ext>
              </a:extLst>
            </p:cNvPr>
            <p:cNvSpPr txBox="1"/>
            <p:nvPr/>
          </p:nvSpPr>
          <p:spPr>
            <a:xfrm>
              <a:off x="2322091" y="4441394"/>
              <a:ext cx="1548822"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Rotating</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sample</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stage</a:t>
              </a:r>
              <a:endParaRPr lang="en-US" sz="1200"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4E48E7E9-088A-D26F-831D-E7CB53600B21}"/>
                </a:ext>
              </a:extLst>
            </p:cNvPr>
            <p:cNvSpPr txBox="1"/>
            <p:nvPr/>
          </p:nvSpPr>
          <p:spPr>
            <a:xfrm>
              <a:off x="4033595" y="2928810"/>
              <a:ext cx="891591" cy="276999"/>
            </a:xfrm>
            <a:prstGeom prst="rect">
              <a:avLst/>
            </a:prstGeom>
            <a:noFill/>
          </p:spPr>
          <p:txBody>
            <a:bodyPr wrap="none" rtlCol="0">
              <a:spAutoFit/>
            </a:bodyPr>
            <a:lstStyle/>
            <a:p>
              <a:pPr algn="ctr"/>
              <a:r>
                <a:rPr lang="en-US" altLang="zh-CN" sz="1200" dirty="0">
                  <a:latin typeface="Times New Roman" panose="02020603050405020304" pitchFamily="18" charset="0"/>
                  <a:cs typeface="Times New Roman" panose="02020603050405020304" pitchFamily="18" charset="0"/>
                </a:rPr>
                <a:t>Scintillator</a:t>
              </a:r>
              <a:endParaRPr lang="en-US" sz="1200" dirty="0">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BF8C5618-2231-0417-7C6D-109A12F1A366}"/>
                </a:ext>
              </a:extLst>
            </p:cNvPr>
            <p:cNvSpPr txBox="1"/>
            <p:nvPr/>
          </p:nvSpPr>
          <p:spPr>
            <a:xfrm>
              <a:off x="4926148" y="2928810"/>
              <a:ext cx="665567"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Camera</a:t>
              </a:r>
              <a:endParaRPr lang="en-US" sz="1200" dirty="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0C0EEA59-1C31-B401-078A-2FAB8227B9BC}"/>
                </a:ext>
              </a:extLst>
            </p:cNvPr>
            <p:cNvSpPr txBox="1"/>
            <p:nvPr/>
          </p:nvSpPr>
          <p:spPr>
            <a:xfrm>
              <a:off x="2771649" y="2928810"/>
              <a:ext cx="647934"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Sample</a:t>
              </a:r>
              <a:endParaRPr lang="en-US" sz="1200"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1F54E516-F673-8A81-FE63-5543C3C309EE}"/>
                </a:ext>
              </a:extLst>
            </p:cNvPr>
            <p:cNvSpPr txBox="1"/>
            <p:nvPr/>
          </p:nvSpPr>
          <p:spPr>
            <a:xfrm>
              <a:off x="4245954" y="3798189"/>
              <a:ext cx="785128" cy="3693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Visible light with lens</a:t>
              </a:r>
            </a:p>
          </p:txBody>
        </p:sp>
        <p:sp>
          <p:nvSpPr>
            <p:cNvPr id="52" name="Cube 51">
              <a:extLst>
                <a:ext uri="{FF2B5EF4-FFF2-40B4-BE49-F238E27FC236}">
                  <a16:creationId xmlns:a16="http://schemas.microsoft.com/office/drawing/2014/main" id="{5B101DE2-D5B0-372D-A5C6-91C23D92598B}"/>
                </a:ext>
              </a:extLst>
            </p:cNvPr>
            <p:cNvSpPr/>
            <p:nvPr/>
          </p:nvSpPr>
          <p:spPr bwMode="auto">
            <a:xfrm>
              <a:off x="3572582" y="3378456"/>
              <a:ext cx="461013" cy="365760"/>
            </a:xfrm>
            <a:prstGeom prst="cube">
              <a:avLst>
                <a:gd name="adj" fmla="val 13542"/>
              </a:avLst>
            </a:prstGeom>
            <a:solidFill>
              <a:schemeClr val="bg2"/>
            </a:solidFill>
            <a:ln w="9525" cap="flat" cmpd="sng" algn="ctr">
              <a:solidFill>
                <a:schemeClr val="tx1"/>
              </a:solidFill>
              <a:prstDash val="solid"/>
              <a:round/>
              <a:headEnd type="none" w="med" len="med"/>
              <a:tailEnd type="none" w="med" len="med"/>
            </a:ln>
            <a:effectLst/>
            <a:scene3d>
              <a:camera prst="orthographicFront">
                <a:rot lat="2100000" lon="3600000" rev="0"/>
              </a:camera>
              <a:lightRig rig="threePt" dir="t"/>
            </a:scene3d>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2880" dirty="0">
                <a:latin typeface="Arial" pitchFamily="-110" charset="0"/>
                <a:ea typeface="ＭＳ Ｐゴシック" pitchFamily="-110" charset="-128"/>
                <a:cs typeface="ＭＳ Ｐゴシック" pitchFamily="-110" charset="-128"/>
              </a:endParaRPr>
            </a:p>
          </p:txBody>
        </p:sp>
        <p:sp>
          <p:nvSpPr>
            <p:cNvPr id="53" name="Oval 52">
              <a:extLst>
                <a:ext uri="{FF2B5EF4-FFF2-40B4-BE49-F238E27FC236}">
                  <a16:creationId xmlns:a16="http://schemas.microsoft.com/office/drawing/2014/main" id="{EA1D7BE3-886A-5E70-8475-FC78FCCCE1C3}"/>
                </a:ext>
              </a:extLst>
            </p:cNvPr>
            <p:cNvSpPr/>
            <p:nvPr/>
          </p:nvSpPr>
          <p:spPr bwMode="auto">
            <a:xfrm>
              <a:off x="3732607" y="3473848"/>
              <a:ext cx="91440" cy="182880"/>
            </a:xfrm>
            <a:prstGeom prst="ellipse">
              <a:avLst/>
            </a:prstGeom>
            <a:solidFill>
              <a:srgbClr val="FF0000"/>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2880">
                <a:latin typeface="Arial" pitchFamily="-110" charset="0"/>
                <a:ea typeface="ＭＳ Ｐゴシック" pitchFamily="-110" charset="-128"/>
                <a:cs typeface="ＭＳ Ｐゴシック" pitchFamily="-110" charset="-128"/>
              </a:endParaRPr>
            </a:p>
          </p:txBody>
        </p:sp>
        <p:sp>
          <p:nvSpPr>
            <p:cNvPr id="54" name="TextBox 53">
              <a:extLst>
                <a:ext uri="{FF2B5EF4-FFF2-40B4-BE49-F238E27FC236}">
                  <a16:creationId xmlns:a16="http://schemas.microsoft.com/office/drawing/2014/main" id="{5B053BCC-4164-B810-7C42-C2BE9F896528}"/>
                </a:ext>
              </a:extLst>
            </p:cNvPr>
            <p:cNvSpPr txBox="1"/>
            <p:nvPr/>
          </p:nvSpPr>
          <p:spPr>
            <a:xfrm>
              <a:off x="3349968" y="2836477"/>
              <a:ext cx="850949" cy="461665"/>
            </a:xfrm>
            <a:prstGeom prst="rect">
              <a:avLst/>
            </a:prstGeom>
            <a:noFill/>
          </p:spPr>
          <p:txBody>
            <a:bodyPr wrap="square" rtlCol="0">
              <a:spAutoFit/>
            </a:bodyPr>
            <a:lstStyle/>
            <a:p>
              <a:pPr algn="ctr"/>
              <a:r>
                <a:rPr lang="en-US" altLang="zh-CN" sz="1200" dirty="0">
                  <a:latin typeface="Times New Roman" panose="02020603050405020304" pitchFamily="18" charset="0"/>
                  <a:cs typeface="Times New Roman" panose="02020603050405020304" pitchFamily="18" charset="0"/>
                </a:rPr>
                <a:t>Detector Filter</a:t>
              </a:r>
              <a:endParaRPr lang="en-US" sz="1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D7702C4-2B70-789F-3A85-99B8FCEC82E3}"/>
                    </a:ext>
                  </a:extLst>
                </p:cNvPr>
                <p:cNvSpPr txBox="1"/>
                <p:nvPr/>
              </p:nvSpPr>
              <p:spPr>
                <a:xfrm>
                  <a:off x="1249685" y="2467145"/>
                  <a:ext cx="490553"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𝑆</m:t>
                            </m:r>
                          </m:e>
                          <m:sub>
                            <m:r>
                              <a:rPr lang="en-US" sz="1200" b="0" i="1" smtClean="0">
                                <a:latin typeface="Cambria Math" panose="02040503050406030204" pitchFamily="18" charset="0"/>
                              </a:rPr>
                              <m:t>𝑠𝑟</m:t>
                            </m:r>
                          </m:sub>
                        </m:sSub>
                        <m:d>
                          <m:dPr>
                            <m:ctrlPr>
                              <a:rPr lang="en-US" sz="1200" i="1">
                                <a:latin typeface="Cambria Math" panose="02040503050406030204" pitchFamily="18" charset="0"/>
                              </a:rPr>
                            </m:ctrlPr>
                          </m:dPr>
                          <m:e>
                            <m:r>
                              <a:rPr lang="en-US" sz="1200" i="1">
                                <a:latin typeface="Cambria Math" panose="02040503050406030204" pitchFamily="18" charset="0"/>
                              </a:rPr>
                              <m:t>𝐸</m:t>
                            </m:r>
                          </m:e>
                        </m:d>
                        <m:r>
                          <a:rPr lang="en-US" sz="1200" b="0" i="1" smtClean="0">
                            <a:latin typeface="Cambria Math" panose="02040503050406030204" pitchFamily="18" charset="0"/>
                          </a:rPr>
                          <m:t> </m:t>
                        </m:r>
                      </m:oMath>
                    </m:oMathPara>
                  </a14:m>
                  <a:endParaRPr lang="en-US" sz="1200" dirty="0"/>
                </a:p>
              </p:txBody>
            </p:sp>
          </mc:Choice>
          <mc:Fallback xmlns="">
            <p:sp>
              <p:nvSpPr>
                <p:cNvPr id="14" name="TextBox 13">
                  <a:extLst>
                    <a:ext uri="{FF2B5EF4-FFF2-40B4-BE49-F238E27FC236}">
                      <a16:creationId xmlns:a16="http://schemas.microsoft.com/office/drawing/2014/main" id="{560BD956-2779-9CE0-80ED-8044223B0EE5}"/>
                    </a:ext>
                  </a:extLst>
                </p:cNvPr>
                <p:cNvSpPr txBox="1">
                  <a:spLocks noRot="1" noChangeAspect="1" noMove="1" noResize="1" noEditPoints="1" noAdjustHandles="1" noChangeArrowheads="1" noChangeShapeType="1" noTextEdit="1"/>
                </p:cNvSpPr>
                <p:nvPr/>
              </p:nvSpPr>
              <p:spPr>
                <a:xfrm>
                  <a:off x="1249685" y="2467145"/>
                  <a:ext cx="490553" cy="276999"/>
                </a:xfrm>
                <a:prstGeom prst="rect">
                  <a:avLst/>
                </a:prstGeom>
                <a:blipFill>
                  <a:blip r:embed="rId4"/>
                  <a:stretch>
                    <a:fillRect r="-28205"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F07FFCB-82D1-81CF-62CE-FE75E92F4F99}"/>
                    </a:ext>
                  </a:extLst>
                </p:cNvPr>
                <p:cNvSpPr txBox="1"/>
                <p:nvPr/>
              </p:nvSpPr>
              <p:spPr>
                <a:xfrm>
                  <a:off x="2771649" y="2467144"/>
                  <a:ext cx="490553" cy="2918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𝑆</m:t>
                            </m:r>
                          </m:e>
                          <m:sub>
                            <m:r>
                              <a:rPr lang="en-US" sz="1200" b="0" i="1" smtClean="0">
                                <a:latin typeface="Cambria Math" panose="02040503050406030204" pitchFamily="18" charset="0"/>
                              </a:rPr>
                              <m:t>𝑓𝑡</m:t>
                            </m:r>
                          </m:sub>
                        </m:sSub>
                        <m:d>
                          <m:dPr>
                            <m:ctrlPr>
                              <a:rPr lang="en-US" sz="1200" i="1">
                                <a:latin typeface="Cambria Math" panose="02040503050406030204" pitchFamily="18" charset="0"/>
                              </a:rPr>
                            </m:ctrlPr>
                          </m:dPr>
                          <m:e>
                            <m:r>
                              <a:rPr lang="en-US" sz="1200" i="1">
                                <a:latin typeface="Cambria Math" panose="02040503050406030204" pitchFamily="18" charset="0"/>
                              </a:rPr>
                              <m:t>𝐸</m:t>
                            </m:r>
                          </m:e>
                        </m:d>
                        <m:r>
                          <a:rPr lang="en-US" sz="1200" b="0" i="1" smtClean="0">
                            <a:latin typeface="Cambria Math" panose="02040503050406030204" pitchFamily="18" charset="0"/>
                          </a:rPr>
                          <m:t> </m:t>
                        </m:r>
                      </m:oMath>
                    </m:oMathPara>
                  </a14:m>
                  <a:endParaRPr lang="en-US" sz="1200" dirty="0"/>
                </a:p>
              </p:txBody>
            </p:sp>
          </mc:Choice>
          <mc:Fallback xmlns="">
            <p:sp>
              <p:nvSpPr>
                <p:cNvPr id="28" name="TextBox 27">
                  <a:extLst>
                    <a:ext uri="{FF2B5EF4-FFF2-40B4-BE49-F238E27FC236}">
                      <a16:creationId xmlns:a16="http://schemas.microsoft.com/office/drawing/2014/main" id="{E883B629-A127-4F7E-5FBF-667683D75B9B}"/>
                    </a:ext>
                  </a:extLst>
                </p:cNvPr>
                <p:cNvSpPr txBox="1">
                  <a:spLocks noRot="1" noChangeAspect="1" noMove="1" noResize="1" noEditPoints="1" noAdjustHandles="1" noChangeArrowheads="1" noChangeShapeType="1" noTextEdit="1"/>
                </p:cNvSpPr>
                <p:nvPr/>
              </p:nvSpPr>
              <p:spPr>
                <a:xfrm>
                  <a:off x="2771649" y="2467144"/>
                  <a:ext cx="490553" cy="291811"/>
                </a:xfrm>
                <a:prstGeom prst="rect">
                  <a:avLst/>
                </a:prstGeom>
                <a:blipFill>
                  <a:blip r:embed="rId5"/>
                  <a:stretch>
                    <a:fillRect r="-282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94EF7C1D-C4AD-7BB1-25A1-B411F4FE1DFC}"/>
                    </a:ext>
                  </a:extLst>
                </p:cNvPr>
                <p:cNvSpPr txBox="1"/>
                <p:nvPr/>
              </p:nvSpPr>
              <p:spPr>
                <a:xfrm>
                  <a:off x="4207873" y="2465390"/>
                  <a:ext cx="490553"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𝑆</m:t>
                            </m:r>
                          </m:e>
                          <m:sub>
                            <m:r>
                              <a:rPr lang="en-US" sz="1200" b="0" i="1" smtClean="0">
                                <a:latin typeface="Cambria Math" panose="02040503050406030204" pitchFamily="18" charset="0"/>
                              </a:rPr>
                              <m:t>𝑑𝑡</m:t>
                            </m:r>
                          </m:sub>
                        </m:sSub>
                        <m:d>
                          <m:dPr>
                            <m:ctrlPr>
                              <a:rPr lang="en-US" sz="1200" i="1">
                                <a:latin typeface="Cambria Math" panose="02040503050406030204" pitchFamily="18" charset="0"/>
                              </a:rPr>
                            </m:ctrlPr>
                          </m:dPr>
                          <m:e>
                            <m:r>
                              <a:rPr lang="en-US" sz="1200" i="1">
                                <a:latin typeface="Cambria Math" panose="02040503050406030204" pitchFamily="18" charset="0"/>
                              </a:rPr>
                              <m:t>𝐸</m:t>
                            </m:r>
                          </m:e>
                        </m:d>
                        <m:r>
                          <a:rPr lang="en-US" sz="1200" b="0" i="1" smtClean="0">
                            <a:latin typeface="Cambria Math" panose="02040503050406030204" pitchFamily="18" charset="0"/>
                          </a:rPr>
                          <m:t> </m:t>
                        </m:r>
                      </m:oMath>
                    </m:oMathPara>
                  </a14:m>
                  <a:endParaRPr lang="en-US" sz="1200" dirty="0"/>
                </a:p>
              </p:txBody>
            </p:sp>
          </mc:Choice>
          <mc:Fallback xmlns="">
            <p:sp>
              <p:nvSpPr>
                <p:cNvPr id="32" name="TextBox 31">
                  <a:extLst>
                    <a:ext uri="{FF2B5EF4-FFF2-40B4-BE49-F238E27FC236}">
                      <a16:creationId xmlns:a16="http://schemas.microsoft.com/office/drawing/2014/main" id="{7AEEB2AA-24AA-08D2-FF14-55E04EE75A04}"/>
                    </a:ext>
                  </a:extLst>
                </p:cNvPr>
                <p:cNvSpPr txBox="1">
                  <a:spLocks noRot="1" noChangeAspect="1" noMove="1" noResize="1" noEditPoints="1" noAdjustHandles="1" noChangeArrowheads="1" noChangeShapeType="1" noTextEdit="1"/>
                </p:cNvSpPr>
                <p:nvPr/>
              </p:nvSpPr>
              <p:spPr>
                <a:xfrm>
                  <a:off x="4207873" y="2465390"/>
                  <a:ext cx="490553" cy="276999"/>
                </a:xfrm>
                <a:prstGeom prst="rect">
                  <a:avLst/>
                </a:prstGeom>
                <a:blipFill>
                  <a:blip r:embed="rId6"/>
                  <a:stretch>
                    <a:fillRect r="-27500" b="-8333"/>
                  </a:stretch>
                </a:blipFill>
              </p:spPr>
              <p:txBody>
                <a:bodyPr/>
                <a:lstStyle/>
                <a:p>
                  <a:r>
                    <a:rPr lang="en-US">
                      <a:noFill/>
                    </a:rPr>
                    <a:t> </a:t>
                  </a:r>
                </a:p>
              </p:txBody>
            </p:sp>
          </mc:Fallback>
        </mc:AlternateContent>
        <p:sp>
          <p:nvSpPr>
            <p:cNvPr id="58" name="Right Brace 57">
              <a:extLst>
                <a:ext uri="{FF2B5EF4-FFF2-40B4-BE49-F238E27FC236}">
                  <a16:creationId xmlns:a16="http://schemas.microsoft.com/office/drawing/2014/main" id="{D8CE3E1B-4CD5-D3AE-FAE8-524F988800FF}"/>
                </a:ext>
              </a:extLst>
            </p:cNvPr>
            <p:cNvSpPr/>
            <p:nvPr/>
          </p:nvSpPr>
          <p:spPr bwMode="auto">
            <a:xfrm rot="16200000">
              <a:off x="2974285" y="1866059"/>
              <a:ext cx="173046" cy="188768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9" name="Can 58">
              <a:extLst>
                <a:ext uri="{FF2B5EF4-FFF2-40B4-BE49-F238E27FC236}">
                  <a16:creationId xmlns:a16="http://schemas.microsoft.com/office/drawing/2014/main" id="{FA3CBC97-D191-B83D-0134-FBB9D0C8D1E8}"/>
                </a:ext>
              </a:extLst>
            </p:cNvPr>
            <p:cNvSpPr/>
            <p:nvPr/>
          </p:nvSpPr>
          <p:spPr bwMode="auto">
            <a:xfrm rot="5400000">
              <a:off x="2929294" y="2786740"/>
              <a:ext cx="175261" cy="1554481"/>
            </a:xfrm>
            <a:prstGeom prst="can">
              <a:avLst/>
            </a:prstGeom>
            <a:solidFill>
              <a:srgbClr val="FF0000">
                <a:alpha val="29516"/>
              </a:srgbClr>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2880" dirty="0">
                <a:latin typeface="Arial" pitchFamily="-110" charset="0"/>
                <a:ea typeface="ＭＳ Ｐゴシック" pitchFamily="-110" charset="-128"/>
                <a:cs typeface="ＭＳ Ｐゴシック" pitchFamily="-110" charset="-128"/>
              </a:endParaRPr>
            </a:p>
          </p:txBody>
        </p:sp>
        <p:sp>
          <p:nvSpPr>
            <p:cNvPr id="60" name="Cube 59">
              <a:extLst>
                <a:ext uri="{FF2B5EF4-FFF2-40B4-BE49-F238E27FC236}">
                  <a16:creationId xmlns:a16="http://schemas.microsoft.com/office/drawing/2014/main" id="{7201EC6E-B967-DFB3-30BC-A1CC78E91C73}"/>
                </a:ext>
              </a:extLst>
            </p:cNvPr>
            <p:cNvSpPr/>
            <p:nvPr/>
          </p:nvSpPr>
          <p:spPr bwMode="auto">
            <a:xfrm>
              <a:off x="2048833" y="3387899"/>
              <a:ext cx="461013" cy="365760"/>
            </a:xfrm>
            <a:prstGeom prst="cube">
              <a:avLst>
                <a:gd name="adj" fmla="val 13542"/>
              </a:avLst>
            </a:prstGeom>
            <a:solidFill>
              <a:schemeClr val="bg2"/>
            </a:solidFill>
            <a:ln w="9525" cap="flat" cmpd="sng" algn="ctr">
              <a:solidFill>
                <a:schemeClr val="tx1"/>
              </a:solidFill>
              <a:prstDash val="solid"/>
              <a:round/>
              <a:headEnd type="none" w="med" len="med"/>
              <a:tailEnd type="none" w="med" len="med"/>
            </a:ln>
            <a:effectLst/>
            <a:scene3d>
              <a:camera prst="orthographicFront">
                <a:rot lat="2100000" lon="3600000" rev="0"/>
              </a:camera>
              <a:lightRig rig="threePt" dir="t"/>
            </a:scene3d>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2880" dirty="0">
                <a:latin typeface="Arial" pitchFamily="-110" charset="0"/>
                <a:ea typeface="ＭＳ Ｐゴシック" pitchFamily="-110" charset="-128"/>
                <a:cs typeface="ＭＳ Ｐゴシック" pitchFamily="-110" charset="-128"/>
              </a:endParaRPr>
            </a:p>
          </p:txBody>
        </p:sp>
        <p:sp>
          <p:nvSpPr>
            <p:cNvPr id="61" name="Oval 60">
              <a:extLst>
                <a:ext uri="{FF2B5EF4-FFF2-40B4-BE49-F238E27FC236}">
                  <a16:creationId xmlns:a16="http://schemas.microsoft.com/office/drawing/2014/main" id="{CF6320C5-3F49-3190-97D1-5A6308D2EEEC}"/>
                </a:ext>
              </a:extLst>
            </p:cNvPr>
            <p:cNvSpPr/>
            <p:nvPr/>
          </p:nvSpPr>
          <p:spPr bwMode="auto">
            <a:xfrm>
              <a:off x="1800800" y="3473848"/>
              <a:ext cx="91440" cy="182880"/>
            </a:xfrm>
            <a:prstGeom prst="ellipse">
              <a:avLst/>
            </a:prstGeom>
            <a:solidFill>
              <a:srgbClr val="FF0000"/>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2880">
                <a:latin typeface="Arial" pitchFamily="-110" charset="0"/>
                <a:ea typeface="ＭＳ Ｐゴシック" pitchFamily="-110" charset="-128"/>
                <a:cs typeface="ＭＳ Ｐゴシック" pitchFamily="-110" charset="-128"/>
              </a:endParaRPr>
            </a:p>
          </p:txBody>
        </p:sp>
        <p:sp>
          <p:nvSpPr>
            <p:cNvPr id="62" name="Can 61">
              <a:extLst>
                <a:ext uri="{FF2B5EF4-FFF2-40B4-BE49-F238E27FC236}">
                  <a16:creationId xmlns:a16="http://schemas.microsoft.com/office/drawing/2014/main" id="{925C1787-A7E1-619C-E7BB-ABCE9F4208D9}"/>
                </a:ext>
              </a:extLst>
            </p:cNvPr>
            <p:cNvSpPr/>
            <p:nvPr/>
          </p:nvSpPr>
          <p:spPr bwMode="auto">
            <a:xfrm rot="5400000">
              <a:off x="1970874" y="3333474"/>
              <a:ext cx="175261" cy="461014"/>
            </a:xfrm>
            <a:prstGeom prst="can">
              <a:avLst/>
            </a:prstGeom>
            <a:solidFill>
              <a:srgbClr val="FF0000">
                <a:alpha val="29946"/>
              </a:srgbClr>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2880" dirty="0">
                <a:latin typeface="Arial" pitchFamily="-110" charset="0"/>
                <a:ea typeface="ＭＳ Ｐゴシック" pitchFamily="-110" charset="-128"/>
                <a:cs typeface="ＭＳ Ｐゴシック" pitchFamily="-110" charset="-128"/>
              </a:endParaRPr>
            </a:p>
          </p:txBody>
        </p:sp>
        <p:sp>
          <p:nvSpPr>
            <p:cNvPr id="63" name="Oval 62">
              <a:extLst>
                <a:ext uri="{FF2B5EF4-FFF2-40B4-BE49-F238E27FC236}">
                  <a16:creationId xmlns:a16="http://schemas.microsoft.com/office/drawing/2014/main" id="{6BC149F3-F9BC-0FCA-58F4-0C16373C9056}"/>
                </a:ext>
              </a:extLst>
            </p:cNvPr>
            <p:cNvSpPr/>
            <p:nvPr/>
          </p:nvSpPr>
          <p:spPr bwMode="auto">
            <a:xfrm>
              <a:off x="2210374" y="3473848"/>
              <a:ext cx="91440" cy="182880"/>
            </a:xfrm>
            <a:prstGeom prst="ellipse">
              <a:avLst/>
            </a:prstGeom>
            <a:solidFill>
              <a:srgbClr val="FF0000"/>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US" sz="2880">
                <a:latin typeface="Arial" pitchFamily="-110" charset="0"/>
                <a:ea typeface="ＭＳ Ｐゴシック" pitchFamily="-110" charset="-128"/>
                <a:cs typeface="ＭＳ Ｐゴシック" pitchFamily="-110" charset="-128"/>
              </a:endParaRPr>
            </a:p>
          </p:txBody>
        </p:sp>
      </p:grpSp>
      <p:pic>
        <p:nvPicPr>
          <p:cNvPr id="64" name="Picture 63">
            <a:extLst>
              <a:ext uri="{FF2B5EF4-FFF2-40B4-BE49-F238E27FC236}">
                <a16:creationId xmlns:a16="http://schemas.microsoft.com/office/drawing/2014/main" id="{FB145BD4-EF58-8523-EE57-D40196C8DB54}"/>
              </a:ext>
            </a:extLst>
          </p:cNvPr>
          <p:cNvPicPr>
            <a:picLocks noChangeAspect="1"/>
          </p:cNvPicPr>
          <p:nvPr/>
        </p:nvPicPr>
        <p:blipFill>
          <a:blip r:embed="rId7"/>
          <a:stretch>
            <a:fillRect/>
          </a:stretch>
        </p:blipFill>
        <p:spPr>
          <a:xfrm>
            <a:off x="1924788" y="6475583"/>
            <a:ext cx="1288307" cy="382417"/>
          </a:xfrm>
          <a:prstGeom prst="rect">
            <a:avLst/>
          </a:prstGeom>
        </p:spPr>
      </p:pic>
      <p:pic>
        <p:nvPicPr>
          <p:cNvPr id="1026" name="Picture 2" descr="Aluminum graph">
            <a:extLst>
              <a:ext uri="{FF2B5EF4-FFF2-40B4-BE49-F238E27FC236}">
                <a16:creationId xmlns:a16="http://schemas.microsoft.com/office/drawing/2014/main" id="{9A83F53A-E160-3EA7-740C-FBBCAFF13A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0623" y="1347955"/>
            <a:ext cx="2845696" cy="222186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B1E4C6E-B42B-085D-BC87-BF7D38620620}"/>
              </a:ext>
            </a:extLst>
          </p:cNvPr>
          <p:cNvSpPr txBox="1"/>
          <p:nvPr/>
        </p:nvSpPr>
        <p:spPr>
          <a:xfrm>
            <a:off x="10060869" y="3507300"/>
            <a:ext cx="1623714" cy="461665"/>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Mass attenuation of Al </a:t>
            </a:r>
          </a:p>
          <a:p>
            <a:r>
              <a:rPr lang="en-US" sz="1200" dirty="0">
                <a:latin typeface="Times New Roman" panose="02020603050405020304" pitchFamily="18" charset="0"/>
                <a:cs typeface="Times New Roman" panose="02020603050405020304" pitchFamily="18" charset="0"/>
              </a:rPr>
              <a:t>grabbed From NIST</a:t>
            </a:r>
          </a:p>
        </p:txBody>
      </p:sp>
    </p:spTree>
    <p:extLst>
      <p:ext uri="{BB962C8B-B14F-4D97-AF65-F5344CB8AC3E}">
        <p14:creationId xmlns:p14="http://schemas.microsoft.com/office/powerpoint/2010/main" val="2637804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2AC8E3-DA99-2E96-3BF9-A71A88042E74}"/>
              </a:ext>
            </a:extLst>
          </p:cNvPr>
          <p:cNvSpPr>
            <a:spLocks noGrp="1"/>
          </p:cNvSpPr>
          <p:nvPr>
            <p:ph type="title"/>
          </p:nvPr>
        </p:nvSpPr>
        <p:spPr>
          <a:xfrm>
            <a:off x="201168" y="118872"/>
            <a:ext cx="10972800" cy="1008771"/>
          </a:xfrm>
        </p:spPr>
        <p:txBody>
          <a:bodyPr/>
          <a:lstStyle/>
          <a:p>
            <a:r>
              <a:rPr lang="en-US" dirty="0">
                <a:latin typeface="Times New Roman" panose="02020603050405020304" pitchFamily="18" charset="0"/>
                <a:cs typeface="Times New Roman" panose="02020603050405020304" pitchFamily="18" charset="0"/>
              </a:rPr>
              <a:t>Estimate system response with normalized transmission data</a:t>
            </a: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B5A20C6-C837-32D0-FF23-1A70F3F1EA1F}"/>
                  </a:ext>
                </a:extLst>
              </p:cNvPr>
              <p:cNvSpPr txBox="1"/>
              <p:nvPr/>
            </p:nvSpPr>
            <p:spPr>
              <a:xfrm>
                <a:off x="382643" y="2908826"/>
                <a:ext cx="11755866" cy="3189015"/>
              </a:xfrm>
              <a:prstGeom prst="rect">
                <a:avLst/>
              </a:prstGeom>
              <a:noFill/>
            </p:spPr>
            <p:txBody>
              <a:bodyPr wrap="square" rtlCol="0">
                <a:spAutoFit/>
              </a:bodyPr>
              <a:lstStyle/>
              <a:p>
                <a:r>
                  <a:rPr lang="en-US" altLang="zh-CN" sz="2000" dirty="0"/>
                  <a:t>For each material </a:t>
                </a:r>
                <a14:m>
                  <m:oMath xmlns:m="http://schemas.openxmlformats.org/officeDocument/2006/math">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m:t>
                    </m:r>
                    <m:r>
                      <m:rPr>
                        <m:sty m:val="p"/>
                      </m:rPr>
                      <a:rPr lang="en-US" altLang="zh-CN" sz="2000" b="0" i="0" smtClean="0">
                        <a:latin typeface="Cambria Math" panose="02040503050406030204" pitchFamily="18" charset="0"/>
                      </a:rPr>
                      <m:t>Φ</m:t>
                    </m:r>
                  </m:oMath>
                </a14:m>
                <a:r>
                  <a:rPr lang="en-US" altLang="zh-CN" sz="2000" dirty="0"/>
                  <a:t> and projection </a:t>
                </a:r>
                <a14:m>
                  <m:oMath xmlns:m="http://schemas.openxmlformats.org/officeDocument/2006/math">
                    <m:r>
                      <a:rPr lang="en-US" altLang="zh-CN" sz="2000" b="0" i="1" smtClean="0">
                        <a:latin typeface="Cambria Math" panose="02040503050406030204" pitchFamily="18" charset="0"/>
                      </a:rPr>
                      <m:t>𝑖</m:t>
                    </m:r>
                    <m:r>
                      <a:rPr lang="en-US" altLang="zh-CN" sz="2000" i="1">
                        <a:latin typeface="Cambria Math" panose="02040503050406030204" pitchFamily="18" charset="0"/>
                      </a:rPr>
                      <m:t>∈</m:t>
                    </m:r>
                    <m:d>
                      <m:dPr>
                        <m:begChr m:val="{"/>
                        <m:endChr m:val="}"/>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0,⋯,</m:t>
                        </m:r>
                        <m:r>
                          <a:rPr lang="en-US" altLang="zh-CN" sz="2000" b="0" i="1" smtClean="0">
                            <a:latin typeface="Cambria Math" panose="02040503050406030204" pitchFamily="18" charset="0"/>
                          </a:rPr>
                          <m:t>𝑀</m:t>
                        </m:r>
                        <m:r>
                          <a:rPr lang="en-US" altLang="zh-CN" sz="2000" b="0" i="1" smtClean="0">
                            <a:latin typeface="Cambria Math" panose="02040503050406030204" pitchFamily="18" charset="0"/>
                          </a:rPr>
                          <m:t>−1</m:t>
                        </m:r>
                      </m:e>
                    </m:d>
                  </m:oMath>
                </a14:m>
                <a:r>
                  <a:rPr lang="en-US" altLang="zh-CN" sz="2000" dirty="0"/>
                  <a:t>, based on the beer’s law we have that</a:t>
                </a:r>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r>
                  <a:rPr lang="en-US" altLang="zh-CN" sz="2000" dirty="0"/>
                  <a:t>where</a:t>
                </a:r>
              </a:p>
              <a:p>
                <a:r>
                  <a:rPr lang="en-US" altLang="zh-CN" sz="2000" dirty="0"/>
                  <a:t>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i="1">
                            <a:latin typeface="Cambria Math" panose="02040503050406030204" pitchFamily="18" charset="0"/>
                          </a:rPr>
                          <m:t>𝐿</m:t>
                        </m:r>
                      </m:e>
                      <m:sub>
                        <m:r>
                          <a:rPr lang="en-US" altLang="zh-CN" sz="2000" i="1">
                            <a:latin typeface="Cambria Math" panose="02040503050406030204" pitchFamily="18" charset="0"/>
                          </a:rPr>
                          <m:t>𝑖</m:t>
                        </m:r>
                        <m:r>
                          <a:rPr lang="en-US" altLang="zh-CN" sz="2000" i="1">
                            <a:latin typeface="Cambria Math" panose="02040503050406030204" pitchFamily="18" charset="0"/>
                          </a:rPr>
                          <m:t>,</m:t>
                        </m:r>
                        <m:r>
                          <a:rPr lang="en-US" altLang="zh-CN" sz="2000" i="1">
                            <a:latin typeface="Cambria Math" panose="02040503050406030204" pitchFamily="18" charset="0"/>
                          </a:rPr>
                          <m:t>𝑘</m:t>
                        </m:r>
                      </m:sub>
                    </m:sSub>
                  </m:oMath>
                </a14:m>
                <a:r>
                  <a:rPr lang="en-US" altLang="zh-CN" sz="2000" dirty="0"/>
                  <a:t> - path length of </a:t>
                </a:r>
                <a14:m>
                  <m:oMath xmlns:m="http://schemas.openxmlformats.org/officeDocument/2006/math">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𝑖</m:t>
                        </m:r>
                      </m:e>
                      <m:sup>
                        <m:r>
                          <a:rPr lang="en-US" altLang="zh-CN" sz="2000" i="1">
                            <a:latin typeface="Cambria Math" panose="02040503050406030204" pitchFamily="18" charset="0"/>
                          </a:rPr>
                          <m:t>𝑡h</m:t>
                        </m:r>
                      </m:sup>
                    </m:sSup>
                  </m:oMath>
                </a14:m>
                <a:r>
                  <a:rPr lang="en-US" altLang="zh-CN" sz="2000" dirty="0"/>
                  <a:t> projection through the </a:t>
                </a:r>
                <a14:m>
                  <m:oMath xmlns:m="http://schemas.openxmlformats.org/officeDocument/2006/math">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𝑘</m:t>
                        </m:r>
                      </m:e>
                      <m:sup>
                        <m:r>
                          <a:rPr lang="en-US" altLang="zh-CN" sz="2000" i="1">
                            <a:latin typeface="Cambria Math" panose="02040503050406030204" pitchFamily="18" charset="0"/>
                          </a:rPr>
                          <m:t>𝑡h</m:t>
                        </m:r>
                      </m:sup>
                    </m:sSup>
                  </m:oMath>
                </a14:m>
                <a:r>
                  <a:rPr lang="en-US" altLang="zh-CN" sz="2000" dirty="0"/>
                  <a:t> material</a:t>
                </a:r>
              </a:p>
              <a:p>
                <a:r>
                  <a:rPr lang="en-US" altLang="zh-CN" sz="2000" dirty="0"/>
                  <a:t>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𝜇</m:t>
                        </m:r>
                      </m:e>
                      <m:sub>
                        <m:r>
                          <a:rPr lang="en-US" altLang="zh-CN" sz="2000" i="1">
                            <a:latin typeface="Cambria Math" panose="02040503050406030204" pitchFamily="18" charset="0"/>
                          </a:rPr>
                          <m:t>𝑘</m:t>
                        </m:r>
                      </m:sub>
                    </m:sSub>
                    <m:d>
                      <m:dPr>
                        <m:ctrlPr>
                          <a:rPr lang="en-US" altLang="zh-CN" sz="2000" i="1">
                            <a:latin typeface="Cambria Math" panose="02040503050406030204" pitchFamily="18" charset="0"/>
                          </a:rPr>
                        </m:ctrlPr>
                      </m:dPr>
                      <m:e>
                        <m:r>
                          <a:rPr lang="en-US" altLang="zh-CN" sz="2000" i="1">
                            <a:latin typeface="Cambria Math" panose="02040503050406030204" pitchFamily="18" charset="0"/>
                          </a:rPr>
                          <m:t>𝐸</m:t>
                        </m:r>
                      </m:e>
                    </m:d>
                  </m:oMath>
                </a14:m>
                <a:r>
                  <a:rPr lang="en-US" altLang="zh-CN" sz="2000" dirty="0"/>
                  <a:t> - density of </a:t>
                </a:r>
                <a14:m>
                  <m:oMath xmlns:m="http://schemas.openxmlformats.org/officeDocument/2006/math">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𝑘</m:t>
                        </m:r>
                      </m:e>
                      <m:sup>
                        <m:r>
                          <a:rPr lang="en-US" altLang="zh-CN" sz="2000" i="1">
                            <a:latin typeface="Cambria Math" panose="02040503050406030204" pitchFamily="18" charset="0"/>
                          </a:rPr>
                          <m:t>𝑡h</m:t>
                        </m:r>
                      </m:sup>
                    </m:sSup>
                  </m:oMath>
                </a14:m>
                <a:r>
                  <a:rPr lang="en-US" altLang="zh-CN" sz="2000" dirty="0"/>
                  <a:t> material at energy </a:t>
                </a:r>
                <a14:m>
                  <m:oMath xmlns:m="http://schemas.openxmlformats.org/officeDocument/2006/math">
                    <m:r>
                      <a:rPr lang="en-US" altLang="zh-CN" sz="2000" i="1">
                        <a:latin typeface="Cambria Math" panose="02040503050406030204" pitchFamily="18" charset="0"/>
                      </a:rPr>
                      <m:t>𝐸</m:t>
                    </m:r>
                  </m:oMath>
                </a14:m>
                <a:endParaRPr lang="en-US" sz="2000" dirty="0"/>
              </a:p>
            </p:txBody>
          </p:sp>
        </mc:Choice>
        <mc:Fallback xmlns="">
          <p:sp>
            <p:nvSpPr>
              <p:cNvPr id="4" name="TextBox 3">
                <a:extLst>
                  <a:ext uri="{FF2B5EF4-FFF2-40B4-BE49-F238E27FC236}">
                    <a16:creationId xmlns:a16="http://schemas.microsoft.com/office/drawing/2014/main" id="{AB5A20C6-C837-32D0-FF23-1A70F3F1EA1F}"/>
                  </a:ext>
                </a:extLst>
              </p:cNvPr>
              <p:cNvSpPr txBox="1">
                <a:spLocks noRot="1" noChangeAspect="1" noMove="1" noResize="1" noEditPoints="1" noAdjustHandles="1" noChangeArrowheads="1" noChangeShapeType="1" noTextEdit="1"/>
              </p:cNvSpPr>
              <p:nvPr/>
            </p:nvSpPr>
            <p:spPr>
              <a:xfrm>
                <a:off x="382643" y="2908826"/>
                <a:ext cx="11755866" cy="3189015"/>
              </a:xfrm>
              <a:prstGeom prst="rect">
                <a:avLst/>
              </a:prstGeom>
              <a:blipFill>
                <a:blip r:embed="rId3"/>
                <a:stretch>
                  <a:fillRect l="-648" t="-791" b="-19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1ECFCF5-7453-C1B5-1D13-A11B1D5F5D5A}"/>
                  </a:ext>
                </a:extLst>
              </p:cNvPr>
              <p:cNvSpPr txBox="1"/>
              <p:nvPr/>
            </p:nvSpPr>
            <p:spPr>
              <a:xfrm>
                <a:off x="81379" y="1623603"/>
                <a:ext cx="9286204" cy="1011302"/>
              </a:xfrm>
              <a:prstGeom prst="rect">
                <a:avLst/>
              </a:prstGeom>
              <a:noFill/>
            </p:spPr>
            <p:txBody>
              <a:bodyPr wrap="square" rtlCol="0">
                <a:spAutoFit/>
              </a:bodyPr>
              <a:lstStyle/>
              <a:p>
                <a:pPr marL="342900" indent="-274320">
                  <a:spcBef>
                    <a:spcPts val="720"/>
                  </a:spcBef>
                  <a:spcAft>
                    <a:spcPts val="720"/>
                  </a:spcAft>
                  <a:buClr>
                    <a:srgbClr val="FFC000"/>
                  </a:buClr>
                  <a:buSzPct val="90000"/>
                  <a:buFont typeface="Wingdings" charset="2"/>
                  <a:buChar char="§"/>
                </a:pPr>
                <a:r>
                  <a:rPr lang="en-US" sz="2400" dirty="0">
                    <a:latin typeface="Times New Roman" panose="02020603050405020304" pitchFamily="18" charset="0"/>
                    <a:cs typeface="Times New Roman" panose="02020603050405020304" pitchFamily="18" charset="0"/>
                  </a:rPr>
                  <a:t>Direct measurement of system response </a:t>
                </a:r>
                <a14:m>
                  <m:oMath xmlns:m="http://schemas.openxmlformats.org/officeDocument/2006/math">
                    <m:acc>
                      <m:accPr>
                        <m:chr m:val="̅"/>
                        <m:ctrlPr>
                          <a:rPr lang="en-US" sz="2400" i="1" smtClean="0">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𝑆</m:t>
                        </m:r>
                      </m:e>
                    </m:acc>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𝐸</m:t>
                        </m:r>
                      </m:e>
                    </m:d>
                  </m:oMath>
                </a14:m>
                <a:r>
                  <a:rPr lang="en-US" sz="2400" dirty="0">
                    <a:latin typeface="Times New Roman" panose="02020603050405020304" pitchFamily="18" charset="0"/>
                    <a:cs typeface="Times New Roman" panose="02020603050405020304" pitchFamily="18" charset="0"/>
                  </a:rPr>
                  <a:t> is hard.</a:t>
                </a:r>
              </a:p>
              <a:p>
                <a:pPr marL="342900" indent="-274320">
                  <a:spcBef>
                    <a:spcPts val="720"/>
                  </a:spcBef>
                  <a:spcAft>
                    <a:spcPts val="720"/>
                  </a:spcAft>
                  <a:buClr>
                    <a:srgbClr val="FFC000"/>
                  </a:buClr>
                  <a:buSzPct val="90000"/>
                  <a:buFont typeface="Wingdings" charset="2"/>
                  <a:buChar char="§"/>
                </a:pPr>
                <a:r>
                  <a:rPr lang="en-US" sz="2400" dirty="0">
                    <a:latin typeface="Times New Roman" panose="02020603050405020304" pitchFamily="18" charset="0"/>
                    <a:cs typeface="Times New Roman" panose="02020603050405020304" pitchFamily="18" charset="0"/>
                  </a:rPr>
                  <a:t>We scan multiple objects with known material and known dimension.</a:t>
                </a:r>
              </a:p>
            </p:txBody>
          </p:sp>
        </mc:Choice>
        <mc:Fallback xmlns="">
          <p:sp>
            <p:nvSpPr>
              <p:cNvPr id="6" name="TextBox 5">
                <a:extLst>
                  <a:ext uri="{FF2B5EF4-FFF2-40B4-BE49-F238E27FC236}">
                    <a16:creationId xmlns:a16="http://schemas.microsoft.com/office/drawing/2014/main" id="{E1ECFCF5-7453-C1B5-1D13-A11B1D5F5D5A}"/>
                  </a:ext>
                </a:extLst>
              </p:cNvPr>
              <p:cNvSpPr txBox="1">
                <a:spLocks noRot="1" noChangeAspect="1" noMove="1" noResize="1" noEditPoints="1" noAdjustHandles="1" noChangeArrowheads="1" noChangeShapeType="1" noTextEdit="1"/>
              </p:cNvSpPr>
              <p:nvPr/>
            </p:nvSpPr>
            <p:spPr>
              <a:xfrm>
                <a:off x="81379" y="1623603"/>
                <a:ext cx="9286204" cy="1011302"/>
              </a:xfrm>
              <a:prstGeom prst="rect">
                <a:avLst/>
              </a:prstGeom>
              <a:blipFill>
                <a:blip r:embed="rId4"/>
                <a:stretch>
                  <a:fillRect t="-4938" b="-135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3314FB4-DAFE-9328-A4B0-41CB969F7751}"/>
                  </a:ext>
                </a:extLst>
              </p:cNvPr>
              <p:cNvSpPr txBox="1"/>
              <p:nvPr/>
            </p:nvSpPr>
            <p:spPr>
              <a:xfrm>
                <a:off x="1008816" y="3498371"/>
                <a:ext cx="7667244" cy="1766446"/>
              </a:xfrm>
              <a:prstGeom prst="rect">
                <a:avLst/>
              </a:prstGeom>
              <a:noFill/>
            </p:spPr>
            <p:txBody>
              <a:bodyPr wrap="square">
                <a:spAutoFit/>
              </a:bodyPr>
              <a:lstStyle/>
              <a:p>
                <a:pPr marL="460375"/>
                <a14:m>
                  <m:oMathPara xmlns:m="http://schemas.openxmlformats.org/officeDocument/2006/math">
                    <m:oMathParaPr>
                      <m:jc m:val="left"/>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𝐼</m:t>
                          </m:r>
                        </m:num>
                        <m:den>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𝐼</m:t>
                              </m:r>
                            </m:e>
                            <m:sub>
                              <m:r>
                                <a:rPr lang="en-US" b="0" i="1" dirty="0" smtClean="0">
                                  <a:latin typeface="Cambria Math" panose="02040503050406030204" pitchFamily="18" charset="0"/>
                                </a:rPr>
                                <m:t>0</m:t>
                              </m:r>
                            </m:sub>
                          </m:sSub>
                        </m:den>
                      </m:f>
                      <m:r>
                        <a:rPr lang="en-US" i="1" dirty="0">
                          <a:latin typeface="Cambria Math" panose="02040503050406030204" pitchFamily="18" charset="0"/>
                        </a:rPr>
                        <m:t>=</m:t>
                      </m:r>
                      <m:nary>
                        <m:naryPr>
                          <m:ctrlPr>
                            <a:rPr lang="en-US" i="1">
                              <a:latin typeface="Cambria Math" panose="02040503050406030204" pitchFamily="18" charset="0"/>
                            </a:rPr>
                          </m:ctrlPr>
                        </m:naryPr>
                        <m:sub>
                          <m:r>
                            <a:rPr lang="en-US" i="1">
                              <a:latin typeface="Cambria Math" panose="02040503050406030204" pitchFamily="18" charset="0"/>
                            </a:rPr>
                            <m:t>0</m:t>
                          </m:r>
                        </m:sub>
                        <m:sup>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𝑚𝑎𝑥</m:t>
                              </m:r>
                            </m:sub>
                          </m:sSub>
                        </m:sup>
                        <m:e>
                          <m:acc>
                            <m:accPr>
                              <m:chr m:val="̅"/>
                              <m:ctrlPr>
                                <a:rPr lang="en-US" i="1" smtClean="0">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𝑆</m:t>
                              </m:r>
                            </m:e>
                          </m:acc>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𝐸</m:t>
                              </m:r>
                            </m:e>
                          </m:d>
                          <m:r>
                            <a:rPr lang="en-US" i="1">
                              <a:solidFill>
                                <a:schemeClr val="tx1"/>
                              </a:solidFill>
                              <a:latin typeface="Cambria Math" panose="02040503050406030204" pitchFamily="18" charset="0"/>
                            </a:rPr>
                            <m:t> </m:t>
                          </m:r>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exp</m:t>
                              </m:r>
                              <m:d>
                                <m:dPr>
                                  <m:begChr m:val="{"/>
                                  <m:endChr m:val="}"/>
                                  <m:ctrlPr>
                                    <a:rPr lang="en-US" i="1">
                                      <a:latin typeface="Cambria Math" panose="02040503050406030204" pitchFamily="18" charset="0"/>
                                    </a:rPr>
                                  </m:ctrlPr>
                                </m:dPr>
                                <m:e>
                                  <m:r>
                                    <a:rPr lang="en-US" i="1">
                                      <a:latin typeface="Cambria Math" panose="02040503050406030204" pitchFamily="18" charset="0"/>
                                    </a:rPr>
                                    <m:t>−</m:t>
                                  </m:r>
                                  <m:nary>
                                    <m:naryPr>
                                      <m:supHide m:val="on"/>
                                      <m:ctrlPr>
                                        <a:rPr lang="en-US" i="1">
                                          <a:latin typeface="Cambria Math" panose="02040503050406030204" pitchFamily="18" charset="0"/>
                                        </a:rPr>
                                      </m:ctrlPr>
                                    </m:naryPr>
                                    <m:sub>
                                      <m:sSub>
                                        <m:sSubPr>
                                          <m:ctrlPr>
                                            <a:rPr lang="en-US" b="0" i="1" smtClean="0">
                                              <a:latin typeface="Cambria Math" panose="02040503050406030204" pitchFamily="18" charset="0"/>
                                            </a:rPr>
                                          </m:ctrlPr>
                                        </m:sSubPr>
                                        <m:e>
                                          <m:r>
                                            <a:rPr lang="en-US" i="1">
                                              <a:latin typeface="Cambria Math" panose="02040503050406030204" pitchFamily="18" charset="0"/>
                                            </a:rPr>
                                            <m:t>𝐿</m:t>
                                          </m:r>
                                        </m:e>
                                        <m:sub>
                                          <m:r>
                                            <a:rPr lang="en-US" b="0" i="1" smtClean="0">
                                              <a:latin typeface="Cambria Math" panose="02040503050406030204" pitchFamily="18" charset="0"/>
                                            </a:rPr>
                                            <m:t>𝑖</m:t>
                                          </m:r>
                                        </m:sub>
                                      </m:sSub>
                                    </m:sub>
                                    <m:sup/>
                                    <m:e>
                                      <m:r>
                                        <a:rPr lang="en-US" b="0" i="1" smtClean="0">
                                          <a:latin typeface="Cambria Math" panose="02040503050406030204" pitchFamily="18" charset="0"/>
                                        </a:rPr>
                                        <m:t>𝜇</m:t>
                                      </m:r>
                                      <m:d>
                                        <m:dPr>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𝑟</m:t>
                                          </m:r>
                                        </m:e>
                                      </m:d>
                                      <m:r>
                                        <a:rPr lang="en-US" i="1">
                                          <a:latin typeface="Cambria Math" panose="02040503050406030204" pitchFamily="18" charset="0"/>
                                        </a:rPr>
                                        <m:t>𝑑</m:t>
                                      </m:r>
                                      <m:r>
                                        <a:rPr lang="en-US" b="0" i="1" smtClean="0">
                                          <a:latin typeface="Cambria Math" panose="02040503050406030204" pitchFamily="18" charset="0"/>
                                        </a:rPr>
                                        <m:t>𝑟</m:t>
                                      </m:r>
                                    </m:e>
                                  </m:nary>
                                </m:e>
                              </m:d>
                            </m:fName>
                            <m:e>
                              <m:r>
                                <a:rPr lang="en-US" i="1">
                                  <a:latin typeface="Cambria Math" panose="02040503050406030204" pitchFamily="18" charset="0"/>
                                </a:rPr>
                                <m:t>𝑑𝐸</m:t>
                              </m:r>
                            </m:e>
                          </m:fun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𝑖</m:t>
                              </m:r>
                            </m:sub>
                          </m:sSub>
                        </m:e>
                      </m:nary>
                    </m:oMath>
                  </m:oMathPara>
                </a14:m>
                <a:endParaRPr lang="en-US" b="0" i="1" dirty="0">
                  <a:latin typeface="Cambria Math" panose="02040503050406030204" pitchFamily="18" charset="0"/>
                </a:endParaRPr>
              </a:p>
              <a:p>
                <a:pPr marL="974725"/>
                <a:endParaRPr lang="en-US" i="1" dirty="0">
                  <a:latin typeface="Cambria Math" panose="02040503050406030204" pitchFamily="18" charset="0"/>
                </a:endParaRPr>
              </a:p>
              <a:p>
                <a:pPr marL="974725"/>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rPr>
                        <m:t>=</m:t>
                      </m:r>
                      <m:nary>
                        <m:naryPr>
                          <m:ctrlPr>
                            <a:rPr lang="en-US" i="1" smtClean="0">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0</m:t>
                          </m:r>
                        </m:sub>
                        <m:sup>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𝐸</m:t>
                              </m:r>
                            </m:e>
                            <m:sub>
                              <m:r>
                                <a:rPr lang="en-US" i="1">
                                  <a:solidFill>
                                    <a:schemeClr val="tx1"/>
                                  </a:solidFill>
                                  <a:latin typeface="Cambria Math" panose="02040503050406030204" pitchFamily="18" charset="0"/>
                                </a:rPr>
                                <m:t>𝑚𝑎𝑥</m:t>
                              </m:r>
                            </m:sub>
                          </m:sSub>
                        </m:sup>
                        <m:e>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𝑆</m:t>
                              </m:r>
                            </m:e>
                          </m:acc>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𝐸</m:t>
                              </m:r>
                            </m:e>
                          </m:d>
                          <m:r>
                            <a:rPr lang="en-US" i="1">
                              <a:solidFill>
                                <a:schemeClr val="tx1"/>
                              </a:solidFill>
                              <a:latin typeface="Cambria Math" panose="02040503050406030204" pitchFamily="18" charset="0"/>
                            </a:rPr>
                            <m:t> ⋅</m:t>
                          </m:r>
                          <m:func>
                            <m:funcPr>
                              <m:ctrlPr>
                                <a:rPr lang="en-US" i="1">
                                  <a:solidFill>
                                    <a:schemeClr val="tx1"/>
                                  </a:solidFill>
                                  <a:latin typeface="Cambria Math" panose="02040503050406030204" pitchFamily="18" charset="0"/>
                                </a:rPr>
                              </m:ctrlPr>
                            </m:funcPr>
                            <m:fName>
                              <m:r>
                                <m:rPr>
                                  <m:sty m:val="p"/>
                                </m:rPr>
                                <a:rPr lang="en-US">
                                  <a:solidFill>
                                    <a:schemeClr val="tx1"/>
                                  </a:solidFill>
                                  <a:latin typeface="Cambria Math" panose="02040503050406030204" pitchFamily="18" charset="0"/>
                                </a:rPr>
                                <m:t>exp</m:t>
                              </m:r>
                              <m:d>
                                <m:dPr>
                                  <m:begChr m:val="{"/>
                                  <m:endChr m:val="}"/>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m:t>
                                  </m:r>
                                  <m:nary>
                                    <m:naryPr>
                                      <m:chr m:val="∑"/>
                                      <m:supHide m:val="on"/>
                                      <m:ctrlPr>
                                        <a:rPr lang="en-US" i="1">
                                          <a:solidFill>
                                            <a:schemeClr val="tx1"/>
                                          </a:solidFill>
                                          <a:latin typeface="Cambria Math" panose="02040503050406030204" pitchFamily="18" charset="0"/>
                                        </a:rPr>
                                      </m:ctrlPr>
                                    </m:naryPr>
                                    <m:sub>
                                      <m:r>
                                        <a:rPr lang="en-US" i="1">
                                          <a:latin typeface="Cambria Math" panose="02040503050406030204" pitchFamily="18" charset="0"/>
                                        </a:rPr>
                                        <m:t>𝑠</m:t>
                                      </m:r>
                                      <m:r>
                                        <a:rPr lang="en-US" altLang="zh-CN" i="1">
                                          <a:solidFill>
                                            <a:schemeClr val="tx1"/>
                                          </a:solidFill>
                                          <a:latin typeface="Cambria Math" panose="02040503050406030204" pitchFamily="18" charset="0"/>
                                        </a:rPr>
                                        <m:t>∈</m:t>
                                      </m:r>
                                      <m:r>
                                        <m:rPr>
                                          <m:sty m:val="p"/>
                                        </m:rPr>
                                        <a:rPr lang="en-US" altLang="zh-CN" b="0" i="0" smtClean="0">
                                          <a:solidFill>
                                            <a:schemeClr val="tx1"/>
                                          </a:solidFill>
                                          <a:latin typeface="Cambria Math" panose="02040503050406030204" pitchFamily="18" charset="0"/>
                                        </a:rPr>
                                        <m:t>Φ</m:t>
                                      </m:r>
                                    </m:sub>
                                    <m:sup/>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𝜇</m:t>
                                          </m:r>
                                        </m:e>
                                        <m:sub>
                                          <m:r>
                                            <a:rPr lang="en-US" i="1">
                                              <a:latin typeface="Cambria Math" panose="02040503050406030204" pitchFamily="18" charset="0"/>
                                            </a:rPr>
                                            <m:t>𝑠</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𝐸</m:t>
                                          </m:r>
                                        </m:e>
                                      </m:d>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 </m:t>
                                          </m:r>
                                          <m:r>
                                            <a:rPr lang="en-US" altLang="zh-CN" i="1">
                                              <a:solidFill>
                                                <a:schemeClr val="tx1"/>
                                              </a:solidFill>
                                              <a:latin typeface="Cambria Math" panose="02040503050406030204" pitchFamily="18" charset="0"/>
                                            </a:rPr>
                                            <m:t>𝐿</m:t>
                                          </m:r>
                                        </m:e>
                                        <m:sub>
                                          <m:r>
                                            <a:rPr lang="en-US" altLang="zh-CN" i="1">
                                              <a:solidFill>
                                                <a:schemeClr val="tx1"/>
                                              </a:solidFill>
                                              <a:latin typeface="Cambria Math" panose="02040503050406030204" pitchFamily="18" charset="0"/>
                                            </a:rPr>
                                            <m:t>𝑖</m:t>
                                          </m:r>
                                          <m:r>
                                            <a:rPr lang="en-US" altLang="zh-CN" i="1">
                                              <a:solidFill>
                                                <a:schemeClr val="tx1"/>
                                              </a:solidFill>
                                              <a:latin typeface="Cambria Math" panose="02040503050406030204" pitchFamily="18" charset="0"/>
                                            </a:rPr>
                                            <m:t>,  </m:t>
                                          </m:r>
                                          <m:r>
                                            <a:rPr lang="en-US" i="1">
                                              <a:latin typeface="Cambria Math" panose="02040503050406030204" pitchFamily="18" charset="0"/>
                                            </a:rPr>
                                            <m:t>𝑠</m:t>
                                          </m:r>
                                        </m:sub>
                                      </m:sSub>
                                    </m:e>
                                  </m:nary>
                                </m:e>
                              </m:d>
                            </m:fName>
                            <m:e>
                              <m:r>
                                <a:rPr lang="en-US" i="1">
                                  <a:solidFill>
                                    <a:schemeClr val="tx1"/>
                                  </a:solidFill>
                                  <a:latin typeface="Cambria Math" panose="02040503050406030204" pitchFamily="18" charset="0"/>
                                </a:rPr>
                                <m:t>𝑑𝐸</m:t>
                              </m:r>
                            </m:e>
                          </m:func>
                        </m:e>
                      </m:nary>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𝑖</m:t>
                          </m:r>
                        </m:sub>
                      </m:sSub>
                    </m:oMath>
                  </m:oMathPara>
                </a14:m>
                <a:endParaRPr lang="en-US" dirty="0"/>
              </a:p>
            </p:txBody>
          </p:sp>
        </mc:Choice>
        <mc:Fallback xmlns="">
          <p:sp>
            <p:nvSpPr>
              <p:cNvPr id="7" name="TextBox 6">
                <a:extLst>
                  <a:ext uri="{FF2B5EF4-FFF2-40B4-BE49-F238E27FC236}">
                    <a16:creationId xmlns:a16="http://schemas.microsoft.com/office/drawing/2014/main" id="{E3314FB4-DAFE-9328-A4B0-41CB969F7751}"/>
                  </a:ext>
                </a:extLst>
              </p:cNvPr>
              <p:cNvSpPr txBox="1">
                <a:spLocks noRot="1" noChangeAspect="1" noMove="1" noResize="1" noEditPoints="1" noAdjustHandles="1" noChangeArrowheads="1" noChangeShapeType="1" noTextEdit="1"/>
              </p:cNvSpPr>
              <p:nvPr/>
            </p:nvSpPr>
            <p:spPr>
              <a:xfrm>
                <a:off x="1008816" y="3498371"/>
                <a:ext cx="7667244" cy="1766446"/>
              </a:xfrm>
              <a:prstGeom prst="rect">
                <a:avLst/>
              </a:prstGeom>
              <a:blipFill>
                <a:blip r:embed="rId5"/>
                <a:stretch>
                  <a:fillRect t="-62143" b="-88571"/>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D6F942C5-105B-4B6A-B7B8-FF58EA81C627}"/>
              </a:ext>
            </a:extLst>
          </p:cNvPr>
          <p:cNvGrpSpPr/>
          <p:nvPr/>
        </p:nvGrpSpPr>
        <p:grpSpPr>
          <a:xfrm>
            <a:off x="7667946" y="3429000"/>
            <a:ext cx="4141411" cy="1650142"/>
            <a:chOff x="7997098" y="3918361"/>
            <a:chExt cx="4141411" cy="1650142"/>
          </a:xfrm>
        </p:grpSpPr>
        <p:sp>
          <p:nvSpPr>
            <p:cNvPr id="9" name="Oval 8">
              <a:extLst>
                <a:ext uri="{FF2B5EF4-FFF2-40B4-BE49-F238E27FC236}">
                  <a16:creationId xmlns:a16="http://schemas.microsoft.com/office/drawing/2014/main" id="{7B7A290C-7EED-FF79-8693-F0346FFF9C37}"/>
                </a:ext>
              </a:extLst>
            </p:cNvPr>
            <p:cNvSpPr/>
            <p:nvPr/>
          </p:nvSpPr>
          <p:spPr bwMode="auto">
            <a:xfrm>
              <a:off x="10137481" y="4459567"/>
              <a:ext cx="713858" cy="638602"/>
            </a:xfrm>
            <a:prstGeom prst="ellipse">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920" dirty="0">
                <a:solidFill>
                  <a:srgbClr val="000000"/>
                </a:solidFill>
              </a:endParaRPr>
            </a:p>
          </p:txBody>
        </p:sp>
        <p:sp>
          <p:nvSpPr>
            <p:cNvPr id="10" name="Oval 9">
              <a:extLst>
                <a:ext uri="{FF2B5EF4-FFF2-40B4-BE49-F238E27FC236}">
                  <a16:creationId xmlns:a16="http://schemas.microsoft.com/office/drawing/2014/main" id="{32D0EB28-C952-F361-7686-96184F7E5939}"/>
                </a:ext>
              </a:extLst>
            </p:cNvPr>
            <p:cNvSpPr/>
            <p:nvPr/>
          </p:nvSpPr>
          <p:spPr bwMode="auto">
            <a:xfrm>
              <a:off x="9367583" y="4579433"/>
              <a:ext cx="549510" cy="491580"/>
            </a:xfrm>
            <a:prstGeom prst="ellipse">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920" dirty="0">
                <a:solidFill>
                  <a:srgbClr val="000000"/>
                </a:solidFill>
              </a:endParaRPr>
            </a:p>
          </p:txBody>
        </p:sp>
        <p:cxnSp>
          <p:nvCxnSpPr>
            <p:cNvPr id="11" name="Straight Arrow Connector 10">
              <a:extLst>
                <a:ext uri="{FF2B5EF4-FFF2-40B4-BE49-F238E27FC236}">
                  <a16:creationId xmlns:a16="http://schemas.microsoft.com/office/drawing/2014/main" id="{82E7A435-B0CE-76EB-8ED4-6B3A7E72D3B4}"/>
                </a:ext>
              </a:extLst>
            </p:cNvPr>
            <p:cNvCxnSpPr/>
            <p:nvPr/>
          </p:nvCxnSpPr>
          <p:spPr>
            <a:xfrm>
              <a:off x="8118955" y="4812594"/>
              <a:ext cx="3632375" cy="0"/>
            </a:xfrm>
            <a:prstGeom prst="straightConnector1">
              <a:avLst/>
            </a:prstGeom>
            <a:ln w="28575"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DE5B635-0874-67B8-6E43-0AA5ED4F6CCC}"/>
                </a:ext>
              </a:extLst>
            </p:cNvPr>
            <p:cNvCxnSpPr/>
            <p:nvPr/>
          </p:nvCxnSpPr>
          <p:spPr>
            <a:xfrm>
              <a:off x="11751329" y="3918361"/>
              <a:ext cx="0" cy="1650142"/>
            </a:xfrm>
            <a:prstGeom prst="line">
              <a:avLst/>
            </a:prstGeom>
            <a:ln w="28575"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2E71AF41-CD15-1422-37AD-7A1BE1509B36}"/>
                </a:ext>
              </a:extLst>
            </p:cNvPr>
            <p:cNvCxnSpPr>
              <a:cxnSpLocks/>
              <a:stCxn id="20" idx="6"/>
            </p:cNvCxnSpPr>
            <p:nvPr/>
          </p:nvCxnSpPr>
          <p:spPr>
            <a:xfrm flipV="1">
              <a:off x="8148447" y="4503334"/>
              <a:ext cx="3601472" cy="306293"/>
            </a:xfrm>
            <a:prstGeom prst="straightConnector1">
              <a:avLst/>
            </a:prstGeom>
            <a:ln w="28575"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6F926DFB-5DF2-110A-C2FB-5D532CB73B21}"/>
                </a:ext>
              </a:extLst>
            </p:cNvPr>
            <p:cNvCxnSpPr>
              <a:cxnSpLocks/>
              <a:stCxn id="20" idx="6"/>
            </p:cNvCxnSpPr>
            <p:nvPr/>
          </p:nvCxnSpPr>
          <p:spPr>
            <a:xfrm>
              <a:off x="8148447" y="4809627"/>
              <a:ext cx="3601472" cy="311336"/>
            </a:xfrm>
            <a:prstGeom prst="straightConnector1">
              <a:avLst/>
            </a:prstGeom>
            <a:ln w="28575"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0441E2F-32D0-2B20-094E-E49D491D1A9D}"/>
                    </a:ext>
                  </a:extLst>
                </p:cNvPr>
                <p:cNvSpPr txBox="1"/>
                <p:nvPr/>
              </p:nvSpPr>
              <p:spPr>
                <a:xfrm>
                  <a:off x="11677639" y="4330660"/>
                  <a:ext cx="460870" cy="3139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440" i="1" dirty="0">
                                <a:latin typeface="Cambria Math" panose="02040503050406030204" pitchFamily="18" charset="0"/>
                              </a:rPr>
                            </m:ctrlPr>
                          </m:sSubPr>
                          <m:e>
                            <m:acc>
                              <m:accPr>
                                <m:chr m:val="̂"/>
                                <m:ctrlPr>
                                  <a:rPr lang="en-US" sz="1440" i="1" dirty="0">
                                    <a:latin typeface="Cambria Math" panose="02040503050406030204" pitchFamily="18" charset="0"/>
                                  </a:rPr>
                                </m:ctrlPr>
                              </m:accPr>
                              <m:e>
                                <m:r>
                                  <a:rPr lang="en-US" sz="1440" i="1" dirty="0">
                                    <a:latin typeface="Cambria Math" panose="02040503050406030204" pitchFamily="18" charset="0"/>
                                  </a:rPr>
                                  <m:t>𝑦</m:t>
                                </m:r>
                              </m:e>
                            </m:acc>
                          </m:e>
                          <m:sub>
                            <m:r>
                              <a:rPr lang="en-US" sz="1440" i="1" dirty="0">
                                <a:latin typeface="Cambria Math" panose="02040503050406030204" pitchFamily="18" charset="0"/>
                              </a:rPr>
                              <m:t>0</m:t>
                            </m:r>
                          </m:sub>
                        </m:sSub>
                      </m:oMath>
                    </m:oMathPara>
                  </a14:m>
                  <a:endParaRPr lang="en-US" sz="1440" dirty="0"/>
                </a:p>
              </p:txBody>
            </p:sp>
          </mc:Choice>
          <mc:Fallback xmlns="">
            <p:sp>
              <p:nvSpPr>
                <p:cNvPr id="22" name="TextBox 21">
                  <a:extLst>
                    <a:ext uri="{FF2B5EF4-FFF2-40B4-BE49-F238E27FC236}">
                      <a16:creationId xmlns:a16="http://schemas.microsoft.com/office/drawing/2014/main" id="{896C5CBE-7AB3-E0D6-6C1F-2BC60DD80087}"/>
                    </a:ext>
                  </a:extLst>
                </p:cNvPr>
                <p:cNvSpPr txBox="1">
                  <a:spLocks noRot="1" noChangeAspect="1" noMove="1" noResize="1" noEditPoints="1" noAdjustHandles="1" noChangeArrowheads="1" noChangeShapeType="1" noTextEdit="1"/>
                </p:cNvSpPr>
                <p:nvPr/>
              </p:nvSpPr>
              <p:spPr>
                <a:xfrm>
                  <a:off x="11677639" y="4330660"/>
                  <a:ext cx="460870" cy="313932"/>
                </a:xfrm>
                <a:prstGeom prst="rect">
                  <a:avLst/>
                </a:prstGeom>
                <a:blipFill>
                  <a:blip r:embed="rId6"/>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3D5E9C8-E49A-6E1F-C19E-92A4AE5AFCB4}"/>
                    </a:ext>
                  </a:extLst>
                </p:cNvPr>
                <p:cNvSpPr txBox="1"/>
                <p:nvPr/>
              </p:nvSpPr>
              <p:spPr>
                <a:xfrm>
                  <a:off x="11728171" y="4647559"/>
                  <a:ext cx="359806" cy="3139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440" i="1" dirty="0">
                                <a:latin typeface="Cambria Math" panose="02040503050406030204" pitchFamily="18" charset="0"/>
                              </a:rPr>
                            </m:ctrlPr>
                          </m:sSubPr>
                          <m:e>
                            <m:acc>
                              <m:accPr>
                                <m:chr m:val="̂"/>
                                <m:ctrlPr>
                                  <a:rPr lang="en-US" sz="1440" i="1" dirty="0">
                                    <a:latin typeface="Cambria Math" panose="02040503050406030204" pitchFamily="18" charset="0"/>
                                  </a:rPr>
                                </m:ctrlPr>
                              </m:accPr>
                              <m:e>
                                <m:r>
                                  <a:rPr lang="en-US" sz="1440" i="1" dirty="0">
                                    <a:latin typeface="Cambria Math" panose="02040503050406030204" pitchFamily="18" charset="0"/>
                                  </a:rPr>
                                  <m:t>𝑦</m:t>
                                </m:r>
                              </m:e>
                            </m:acc>
                          </m:e>
                          <m:sub>
                            <m:r>
                              <a:rPr lang="en-US" sz="1440" i="1" dirty="0">
                                <a:latin typeface="Cambria Math" panose="02040503050406030204" pitchFamily="18" charset="0"/>
                              </a:rPr>
                              <m:t>1</m:t>
                            </m:r>
                          </m:sub>
                        </m:sSub>
                      </m:oMath>
                    </m:oMathPara>
                  </a14:m>
                  <a:endParaRPr lang="en-US" sz="1440" dirty="0"/>
                </a:p>
              </p:txBody>
            </p:sp>
          </mc:Choice>
          <mc:Fallback xmlns="">
            <p:sp>
              <p:nvSpPr>
                <p:cNvPr id="23" name="TextBox 22">
                  <a:extLst>
                    <a:ext uri="{FF2B5EF4-FFF2-40B4-BE49-F238E27FC236}">
                      <a16:creationId xmlns:a16="http://schemas.microsoft.com/office/drawing/2014/main" id="{A89D3614-1C98-24CC-6163-B1B5E070B203}"/>
                    </a:ext>
                  </a:extLst>
                </p:cNvPr>
                <p:cNvSpPr txBox="1">
                  <a:spLocks noRot="1" noChangeAspect="1" noMove="1" noResize="1" noEditPoints="1" noAdjustHandles="1" noChangeArrowheads="1" noChangeShapeType="1" noTextEdit="1"/>
                </p:cNvSpPr>
                <p:nvPr/>
              </p:nvSpPr>
              <p:spPr>
                <a:xfrm>
                  <a:off x="11728171" y="4647559"/>
                  <a:ext cx="359806" cy="313932"/>
                </a:xfrm>
                <a:prstGeom prst="rect">
                  <a:avLst/>
                </a:prstGeom>
                <a:blipFill>
                  <a:blip r:embed="rId7"/>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3AA6EC8-677D-C03D-5713-06AFAF10EEDA}"/>
                    </a:ext>
                  </a:extLst>
                </p:cNvPr>
                <p:cNvSpPr txBox="1"/>
                <p:nvPr/>
              </p:nvSpPr>
              <p:spPr>
                <a:xfrm>
                  <a:off x="11749919" y="4950885"/>
                  <a:ext cx="287517" cy="3139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440" i="1" dirty="0">
                                <a:latin typeface="Cambria Math" panose="02040503050406030204" pitchFamily="18" charset="0"/>
                              </a:rPr>
                            </m:ctrlPr>
                          </m:sSubPr>
                          <m:e>
                            <m:acc>
                              <m:accPr>
                                <m:chr m:val="̂"/>
                                <m:ctrlPr>
                                  <a:rPr lang="en-US" sz="1440" i="1" dirty="0">
                                    <a:latin typeface="Cambria Math" panose="02040503050406030204" pitchFamily="18" charset="0"/>
                                  </a:rPr>
                                </m:ctrlPr>
                              </m:accPr>
                              <m:e>
                                <m:r>
                                  <a:rPr lang="en-US" sz="1440" i="1" dirty="0">
                                    <a:latin typeface="Cambria Math" panose="02040503050406030204" pitchFamily="18" charset="0"/>
                                  </a:rPr>
                                  <m:t>𝑦</m:t>
                                </m:r>
                              </m:e>
                            </m:acc>
                          </m:e>
                          <m:sub>
                            <m:r>
                              <a:rPr lang="en-US" sz="1440" i="1" dirty="0">
                                <a:latin typeface="Cambria Math" panose="02040503050406030204" pitchFamily="18" charset="0"/>
                              </a:rPr>
                              <m:t>2</m:t>
                            </m:r>
                          </m:sub>
                        </m:sSub>
                      </m:oMath>
                    </m:oMathPara>
                  </a14:m>
                  <a:endParaRPr lang="en-US" sz="1440" dirty="0"/>
                </a:p>
              </p:txBody>
            </p:sp>
          </mc:Choice>
          <mc:Fallback xmlns="">
            <p:sp>
              <p:nvSpPr>
                <p:cNvPr id="24" name="TextBox 23">
                  <a:extLst>
                    <a:ext uri="{FF2B5EF4-FFF2-40B4-BE49-F238E27FC236}">
                      <a16:creationId xmlns:a16="http://schemas.microsoft.com/office/drawing/2014/main" id="{E8971845-619E-68F3-4ADA-24EC4876FEA3}"/>
                    </a:ext>
                  </a:extLst>
                </p:cNvPr>
                <p:cNvSpPr txBox="1">
                  <a:spLocks noRot="1" noChangeAspect="1" noMove="1" noResize="1" noEditPoints="1" noAdjustHandles="1" noChangeArrowheads="1" noChangeShapeType="1" noTextEdit="1"/>
                </p:cNvSpPr>
                <p:nvPr/>
              </p:nvSpPr>
              <p:spPr>
                <a:xfrm>
                  <a:off x="11749919" y="4950885"/>
                  <a:ext cx="287517" cy="313932"/>
                </a:xfrm>
                <a:prstGeom prst="rect">
                  <a:avLst/>
                </a:prstGeom>
                <a:blipFill>
                  <a:blip r:embed="rId8"/>
                  <a:stretch>
                    <a:fillRect r="-4000"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20313E7-5FD7-3F77-4798-9A08FBC0E23F}"/>
                    </a:ext>
                  </a:extLst>
                </p:cNvPr>
                <p:cNvSpPr txBox="1"/>
                <p:nvPr/>
              </p:nvSpPr>
              <p:spPr>
                <a:xfrm>
                  <a:off x="11050132" y="4469159"/>
                  <a:ext cx="449791" cy="3508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680" b="0" i="1" smtClean="0">
                                <a:latin typeface="Cambria Math" panose="02040503050406030204" pitchFamily="18" charset="0"/>
                              </a:rPr>
                            </m:ctrlPr>
                          </m:sSubPr>
                          <m:e>
                            <m:r>
                              <a:rPr lang="en-US" altLang="zh-CN" sz="1680" b="0" i="1" smtClean="0">
                                <a:latin typeface="Cambria Math" panose="02040503050406030204" pitchFamily="18" charset="0"/>
                              </a:rPr>
                              <m:t>𝐿</m:t>
                            </m:r>
                          </m:e>
                          <m:sub>
                            <m:r>
                              <a:rPr lang="en-US" altLang="zh-CN" sz="1680" b="0" i="1" smtClean="0">
                                <a:latin typeface="Cambria Math" panose="02040503050406030204" pitchFamily="18" charset="0"/>
                              </a:rPr>
                              <m:t>0</m:t>
                            </m:r>
                          </m:sub>
                        </m:sSub>
                      </m:oMath>
                    </m:oMathPara>
                  </a14:m>
                  <a:endParaRPr lang="en-US" sz="1680" dirty="0"/>
                </a:p>
              </p:txBody>
            </p:sp>
          </mc:Choice>
          <mc:Fallback xmlns="">
            <p:sp>
              <p:nvSpPr>
                <p:cNvPr id="25" name="TextBox 24">
                  <a:extLst>
                    <a:ext uri="{FF2B5EF4-FFF2-40B4-BE49-F238E27FC236}">
                      <a16:creationId xmlns:a16="http://schemas.microsoft.com/office/drawing/2014/main" id="{5CC76CC8-5856-2EB1-735D-5E71E7041321}"/>
                    </a:ext>
                  </a:extLst>
                </p:cNvPr>
                <p:cNvSpPr txBox="1">
                  <a:spLocks noRot="1" noChangeAspect="1" noMove="1" noResize="1" noEditPoints="1" noAdjustHandles="1" noChangeArrowheads="1" noChangeShapeType="1" noTextEdit="1"/>
                </p:cNvSpPr>
                <p:nvPr/>
              </p:nvSpPr>
              <p:spPr>
                <a:xfrm>
                  <a:off x="11050132" y="4469159"/>
                  <a:ext cx="449791" cy="3508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60B4602-DA6E-F7A0-2CFE-4623A2954674}"/>
                    </a:ext>
                  </a:extLst>
                </p:cNvPr>
                <p:cNvSpPr txBox="1"/>
                <p:nvPr/>
              </p:nvSpPr>
              <p:spPr>
                <a:xfrm>
                  <a:off x="11227848" y="5050039"/>
                  <a:ext cx="449791" cy="3508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680" b="0" i="1" smtClean="0">
                                <a:latin typeface="Cambria Math" panose="02040503050406030204" pitchFamily="18" charset="0"/>
                              </a:rPr>
                            </m:ctrlPr>
                          </m:sSubPr>
                          <m:e>
                            <m:r>
                              <a:rPr lang="en-US" altLang="zh-CN" sz="1680" b="0" i="1" smtClean="0">
                                <a:latin typeface="Cambria Math" panose="02040503050406030204" pitchFamily="18" charset="0"/>
                              </a:rPr>
                              <m:t>𝐿</m:t>
                            </m:r>
                          </m:e>
                          <m:sub>
                            <m:r>
                              <a:rPr lang="en-US" altLang="zh-CN" sz="1680" b="0" i="1" smtClean="0">
                                <a:latin typeface="Cambria Math" panose="02040503050406030204" pitchFamily="18" charset="0"/>
                              </a:rPr>
                              <m:t>2</m:t>
                            </m:r>
                          </m:sub>
                        </m:sSub>
                      </m:oMath>
                    </m:oMathPara>
                  </a14:m>
                  <a:endParaRPr lang="en-US" sz="1680" dirty="0"/>
                </a:p>
              </p:txBody>
            </p:sp>
          </mc:Choice>
          <mc:Fallback xmlns="">
            <p:sp>
              <p:nvSpPr>
                <p:cNvPr id="3" name="TextBox 2">
                  <a:extLst>
                    <a:ext uri="{FF2B5EF4-FFF2-40B4-BE49-F238E27FC236}">
                      <a16:creationId xmlns:a16="http://schemas.microsoft.com/office/drawing/2014/main" id="{E0131220-22D7-6F98-BE05-D80BEE2F8F98}"/>
                    </a:ext>
                  </a:extLst>
                </p:cNvPr>
                <p:cNvSpPr txBox="1">
                  <a:spLocks noRot="1" noChangeAspect="1" noMove="1" noResize="1" noEditPoints="1" noAdjustHandles="1" noChangeArrowheads="1" noChangeShapeType="1" noTextEdit="1"/>
                </p:cNvSpPr>
                <p:nvPr/>
              </p:nvSpPr>
              <p:spPr>
                <a:xfrm>
                  <a:off x="11227848" y="5050039"/>
                  <a:ext cx="449791" cy="350865"/>
                </a:xfrm>
                <a:prstGeom prst="rect">
                  <a:avLst/>
                </a:prstGeom>
                <a:blipFill>
                  <a:blip r:embed="rId10"/>
                  <a:stretch>
                    <a:fillRect/>
                  </a:stretch>
                </a:blipFill>
              </p:spPr>
              <p:txBody>
                <a:bodyPr/>
                <a:lstStyle/>
                <a:p>
                  <a:r>
                    <a:rPr lang="en-US">
                      <a:noFill/>
                    </a:rPr>
                    <a:t> </a:t>
                  </a:r>
                </a:p>
              </p:txBody>
            </p:sp>
          </mc:Fallback>
        </mc:AlternateContent>
        <p:sp>
          <p:nvSpPr>
            <p:cNvPr id="20" name="Oval 19">
              <a:extLst>
                <a:ext uri="{FF2B5EF4-FFF2-40B4-BE49-F238E27FC236}">
                  <a16:creationId xmlns:a16="http://schemas.microsoft.com/office/drawing/2014/main" id="{64E0FB35-D690-9816-97F2-5AFFF50016D1}"/>
                </a:ext>
              </a:extLst>
            </p:cNvPr>
            <p:cNvSpPr/>
            <p:nvPr/>
          </p:nvSpPr>
          <p:spPr bwMode="auto">
            <a:xfrm>
              <a:off x="7997098" y="4741091"/>
              <a:ext cx="151349" cy="137071"/>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920" dirty="0">
                <a:solidFill>
                  <a:srgbClr val="000000"/>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ABC2DBC-BB5B-6B55-6734-C8A51E188B7E}"/>
                    </a:ext>
                  </a:extLst>
                </p:cNvPr>
                <p:cNvSpPr txBox="1"/>
                <p:nvPr/>
              </p:nvSpPr>
              <p:spPr>
                <a:xfrm>
                  <a:off x="11238518" y="4736981"/>
                  <a:ext cx="449791" cy="3508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680" b="0" i="1" smtClean="0">
                                <a:latin typeface="Cambria Math" panose="02040503050406030204" pitchFamily="18" charset="0"/>
                              </a:rPr>
                            </m:ctrlPr>
                          </m:sSubPr>
                          <m:e>
                            <m:r>
                              <a:rPr lang="en-US" altLang="zh-CN" sz="1680" b="0" i="1" smtClean="0">
                                <a:latin typeface="Cambria Math" panose="02040503050406030204" pitchFamily="18" charset="0"/>
                              </a:rPr>
                              <m:t>𝐿</m:t>
                            </m:r>
                          </m:e>
                          <m:sub>
                            <m:r>
                              <a:rPr lang="en-US" altLang="zh-CN" sz="1680" b="0" i="1" smtClean="0">
                                <a:latin typeface="Cambria Math" panose="02040503050406030204" pitchFamily="18" charset="0"/>
                              </a:rPr>
                              <m:t>1</m:t>
                            </m:r>
                          </m:sub>
                        </m:sSub>
                      </m:oMath>
                    </m:oMathPara>
                  </a14:m>
                  <a:endParaRPr lang="en-US" sz="1680" dirty="0"/>
                </a:p>
              </p:txBody>
            </p:sp>
          </mc:Choice>
          <mc:Fallback xmlns="">
            <p:sp>
              <p:nvSpPr>
                <p:cNvPr id="40" name="TextBox 39">
                  <a:extLst>
                    <a:ext uri="{FF2B5EF4-FFF2-40B4-BE49-F238E27FC236}">
                      <a16:creationId xmlns:a16="http://schemas.microsoft.com/office/drawing/2014/main" id="{5B1CBDA9-2D14-D0F7-3CB6-A20B4F71B402}"/>
                    </a:ext>
                  </a:extLst>
                </p:cNvPr>
                <p:cNvSpPr txBox="1">
                  <a:spLocks noRot="1" noChangeAspect="1" noMove="1" noResize="1" noEditPoints="1" noAdjustHandles="1" noChangeArrowheads="1" noChangeShapeType="1" noTextEdit="1"/>
                </p:cNvSpPr>
                <p:nvPr/>
              </p:nvSpPr>
              <p:spPr>
                <a:xfrm>
                  <a:off x="11238518" y="4736981"/>
                  <a:ext cx="449791" cy="350865"/>
                </a:xfrm>
                <a:prstGeom prst="rect">
                  <a:avLst/>
                </a:prstGeom>
                <a:blipFill>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4ADEBF3-4E96-D875-58F9-CC479873AD0C}"/>
                  </a:ext>
                </a:extLst>
              </p:cNvPr>
              <p:cNvSpPr txBox="1"/>
              <p:nvPr/>
            </p:nvSpPr>
            <p:spPr>
              <a:xfrm>
                <a:off x="8723417" y="4626539"/>
                <a:ext cx="1197849" cy="609398"/>
              </a:xfrm>
              <a:prstGeom prst="rect">
                <a:avLst/>
              </a:prstGeom>
              <a:noFill/>
            </p:spPr>
            <p:txBody>
              <a:bodyPr wrap="square">
                <a:spAutoFit/>
              </a:bodyPr>
              <a:lstStyle/>
              <a:p>
                <a:pPr algn="ctr"/>
                <a:r>
                  <a:rPr lang="en-US" altLang="zh-CN" sz="1680" dirty="0"/>
                  <a:t>Material A </a:t>
                </a:r>
                <a14:m>
                  <m:oMath xmlns:m="http://schemas.openxmlformats.org/officeDocument/2006/math">
                    <m:sSub>
                      <m:sSubPr>
                        <m:ctrlPr>
                          <a:rPr lang="en-US" altLang="zh-CN" sz="1680" b="0" i="1" smtClean="0">
                            <a:latin typeface="Cambria Math" panose="02040503050406030204" pitchFamily="18" charset="0"/>
                          </a:rPr>
                        </m:ctrlPr>
                      </m:sSubPr>
                      <m:e>
                        <m:r>
                          <a:rPr lang="en-US" altLang="zh-CN" sz="1680" b="0" i="1" smtClean="0">
                            <a:latin typeface="Cambria Math" panose="02040503050406030204" pitchFamily="18" charset="0"/>
                          </a:rPr>
                          <m:t>𝑘</m:t>
                        </m:r>
                      </m:e>
                      <m:sub>
                        <m:r>
                          <a:rPr lang="en-US" altLang="zh-CN" sz="1680" b="0" i="1" smtClean="0">
                            <a:latin typeface="Cambria Math" panose="02040503050406030204" pitchFamily="18" charset="0"/>
                          </a:rPr>
                          <m:t>𝐴</m:t>
                        </m:r>
                      </m:sub>
                    </m:sSub>
                    <m:r>
                      <a:rPr lang="en-US" altLang="zh-CN" sz="1680" b="0" i="1" smtClean="0">
                        <a:latin typeface="Cambria Math" panose="02040503050406030204" pitchFamily="18" charset="0"/>
                      </a:rPr>
                      <m:t>∈</m:t>
                    </m:r>
                    <m:r>
                      <m:rPr>
                        <m:sty m:val="p"/>
                      </m:rPr>
                      <a:rPr lang="en-US" altLang="zh-CN" sz="1680" b="0" i="0" smtClean="0">
                        <a:latin typeface="Cambria Math" panose="02040503050406030204" pitchFamily="18" charset="0"/>
                      </a:rPr>
                      <m:t>Φ</m:t>
                    </m:r>
                  </m:oMath>
                </a14:m>
                <a:endParaRPr lang="en-US" sz="1680" dirty="0"/>
              </a:p>
            </p:txBody>
          </p:sp>
        </mc:Choice>
        <mc:Fallback xmlns="">
          <p:sp>
            <p:nvSpPr>
              <p:cNvPr id="22" name="TextBox 21">
                <a:extLst>
                  <a:ext uri="{FF2B5EF4-FFF2-40B4-BE49-F238E27FC236}">
                    <a16:creationId xmlns:a16="http://schemas.microsoft.com/office/drawing/2014/main" id="{44ADEBF3-4E96-D875-58F9-CC479873AD0C}"/>
                  </a:ext>
                </a:extLst>
              </p:cNvPr>
              <p:cNvSpPr txBox="1">
                <a:spLocks noRot="1" noChangeAspect="1" noMove="1" noResize="1" noEditPoints="1" noAdjustHandles="1" noChangeArrowheads="1" noChangeShapeType="1" noTextEdit="1"/>
              </p:cNvSpPr>
              <p:nvPr/>
            </p:nvSpPr>
            <p:spPr>
              <a:xfrm>
                <a:off x="8723417" y="4626539"/>
                <a:ext cx="1197849" cy="609398"/>
              </a:xfrm>
              <a:prstGeom prst="rect">
                <a:avLst/>
              </a:prstGeom>
              <a:blipFill>
                <a:blip r:embed="rId12"/>
                <a:stretch>
                  <a:fillRect t="-4082" r="-2083"/>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834C69E9-C5C6-3B1F-A64D-E6517914A3CD}"/>
              </a:ext>
            </a:extLst>
          </p:cNvPr>
          <p:cNvSpPr txBox="1"/>
          <p:nvPr/>
        </p:nvSpPr>
        <p:spPr>
          <a:xfrm>
            <a:off x="7323847" y="4383295"/>
            <a:ext cx="1046831" cy="369332"/>
          </a:xfrm>
          <a:prstGeom prst="rect">
            <a:avLst/>
          </a:prstGeom>
          <a:noFill/>
        </p:spPr>
        <p:txBody>
          <a:bodyPr wrap="square">
            <a:spAutoFit/>
          </a:bodyPr>
          <a:lstStyle/>
          <a:p>
            <a:pPr algn="ctr"/>
            <a:r>
              <a:rPr lang="en-US" altLang="zh-CN" sz="1800" dirty="0"/>
              <a:t>source</a:t>
            </a:r>
            <a:endParaRPr lang="en-US" dirty="0"/>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76833F3-914F-7C68-2A81-6A55F75F39EE}"/>
                  </a:ext>
                </a:extLst>
              </p:cNvPr>
              <p:cNvSpPr txBox="1"/>
              <p:nvPr/>
            </p:nvSpPr>
            <p:spPr>
              <a:xfrm>
                <a:off x="9818994" y="4642983"/>
                <a:ext cx="1197849" cy="609398"/>
              </a:xfrm>
              <a:prstGeom prst="rect">
                <a:avLst/>
              </a:prstGeom>
              <a:noFill/>
            </p:spPr>
            <p:txBody>
              <a:bodyPr wrap="square">
                <a:spAutoFit/>
              </a:bodyPr>
              <a:lstStyle/>
              <a:p>
                <a:pPr algn="ctr"/>
                <a:r>
                  <a:rPr lang="en-US" altLang="zh-CN" sz="1680" dirty="0"/>
                  <a:t>Material B </a:t>
                </a:r>
                <a14:m>
                  <m:oMath xmlns:m="http://schemas.openxmlformats.org/officeDocument/2006/math">
                    <m:sSub>
                      <m:sSubPr>
                        <m:ctrlPr>
                          <a:rPr lang="en-US" altLang="zh-CN" sz="1680" b="0" i="1" smtClean="0">
                            <a:latin typeface="Cambria Math" panose="02040503050406030204" pitchFamily="18" charset="0"/>
                          </a:rPr>
                        </m:ctrlPr>
                      </m:sSubPr>
                      <m:e>
                        <m:r>
                          <a:rPr lang="en-US" altLang="zh-CN" sz="1680" b="0" i="1" smtClean="0">
                            <a:latin typeface="Cambria Math" panose="02040503050406030204" pitchFamily="18" charset="0"/>
                          </a:rPr>
                          <m:t>𝑘</m:t>
                        </m:r>
                      </m:e>
                      <m:sub>
                        <m:r>
                          <a:rPr lang="en-US" altLang="zh-CN" sz="1680" b="0" i="1" smtClean="0">
                            <a:latin typeface="Cambria Math" panose="02040503050406030204" pitchFamily="18" charset="0"/>
                          </a:rPr>
                          <m:t>𝐵</m:t>
                        </m:r>
                      </m:sub>
                    </m:sSub>
                    <m:r>
                      <a:rPr lang="en-US" altLang="zh-CN" sz="1680" b="0" i="1" smtClean="0">
                        <a:latin typeface="Cambria Math" panose="02040503050406030204" pitchFamily="18" charset="0"/>
                      </a:rPr>
                      <m:t>∈</m:t>
                    </m:r>
                    <m:r>
                      <m:rPr>
                        <m:sty m:val="p"/>
                      </m:rPr>
                      <a:rPr lang="en-US" altLang="zh-CN" sz="1680" b="0" i="0" smtClean="0">
                        <a:latin typeface="Cambria Math" panose="02040503050406030204" pitchFamily="18" charset="0"/>
                      </a:rPr>
                      <m:t>Φ</m:t>
                    </m:r>
                  </m:oMath>
                </a14:m>
                <a:endParaRPr lang="en-US" sz="1680" dirty="0"/>
              </a:p>
            </p:txBody>
          </p:sp>
        </mc:Choice>
        <mc:Fallback xmlns="">
          <p:sp>
            <p:nvSpPr>
              <p:cNvPr id="24" name="TextBox 23">
                <a:extLst>
                  <a:ext uri="{FF2B5EF4-FFF2-40B4-BE49-F238E27FC236}">
                    <a16:creationId xmlns:a16="http://schemas.microsoft.com/office/drawing/2014/main" id="{176833F3-914F-7C68-2A81-6A55F75F39EE}"/>
                  </a:ext>
                </a:extLst>
              </p:cNvPr>
              <p:cNvSpPr txBox="1">
                <a:spLocks noRot="1" noChangeAspect="1" noMove="1" noResize="1" noEditPoints="1" noAdjustHandles="1" noChangeArrowheads="1" noChangeShapeType="1" noTextEdit="1"/>
              </p:cNvSpPr>
              <p:nvPr/>
            </p:nvSpPr>
            <p:spPr>
              <a:xfrm>
                <a:off x="9818994" y="4642983"/>
                <a:ext cx="1197849" cy="609398"/>
              </a:xfrm>
              <a:prstGeom prst="rect">
                <a:avLst/>
              </a:prstGeom>
              <a:blipFill>
                <a:blip r:embed="rId13"/>
                <a:stretch>
                  <a:fillRect t="-4082" r="-2105"/>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7E91F155-9E79-8F39-3850-A7B19F594667}"/>
              </a:ext>
            </a:extLst>
          </p:cNvPr>
          <p:cNvPicPr>
            <a:picLocks noChangeAspect="1"/>
          </p:cNvPicPr>
          <p:nvPr/>
        </p:nvPicPr>
        <p:blipFill>
          <a:blip r:embed="rId14"/>
          <a:stretch>
            <a:fillRect/>
          </a:stretch>
        </p:blipFill>
        <p:spPr>
          <a:xfrm>
            <a:off x="1924788" y="6475583"/>
            <a:ext cx="1288307" cy="382417"/>
          </a:xfrm>
          <a:prstGeom prst="rect">
            <a:avLst/>
          </a:prstGeom>
        </p:spPr>
      </p:pic>
      <p:sp>
        <p:nvSpPr>
          <p:cNvPr id="26" name="TextBox 25">
            <a:extLst>
              <a:ext uri="{FF2B5EF4-FFF2-40B4-BE49-F238E27FC236}">
                <a16:creationId xmlns:a16="http://schemas.microsoft.com/office/drawing/2014/main" id="{7EE3A963-5889-EEC2-2276-C96DCB793252}"/>
              </a:ext>
            </a:extLst>
          </p:cNvPr>
          <p:cNvSpPr txBox="1"/>
          <p:nvPr/>
        </p:nvSpPr>
        <p:spPr>
          <a:xfrm>
            <a:off x="8509631" y="3567726"/>
            <a:ext cx="6138582" cy="369332"/>
          </a:xfrm>
          <a:prstGeom prst="rect">
            <a:avLst/>
          </a:prstGeom>
          <a:noFill/>
        </p:spPr>
        <p:txBody>
          <a:bodyPr wrap="square">
            <a:spAutoFit/>
          </a:bodyPr>
          <a:lstStyle/>
          <a:p>
            <a:r>
              <a:rPr lang="en-US" sz="1800" dirty="0">
                <a:effectLst/>
                <a:latin typeface="Calibri" panose="020F0502020204030204" pitchFamily="34" charset="0"/>
                <a:ea typeface="DengXian" panose="02010600030101010101" pitchFamily="2" charset="-122"/>
                <a:cs typeface="Times New Roman" panose="02020603050405020304" pitchFamily="18" charset="0"/>
              </a:rPr>
              <a:t>Homogeneous</a:t>
            </a:r>
            <a:endParaRPr lang="en-US" dirty="0"/>
          </a:p>
        </p:txBody>
      </p:sp>
    </p:spTree>
    <p:extLst>
      <p:ext uri="{BB962C8B-B14F-4D97-AF65-F5344CB8AC3E}">
        <p14:creationId xmlns:p14="http://schemas.microsoft.com/office/powerpoint/2010/main" val="589615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A98BF-887D-9A7E-9763-0BDD5EA9BA94}"/>
              </a:ext>
            </a:extLst>
          </p:cNvPr>
          <p:cNvSpPr>
            <a:spLocks noGrp="1"/>
          </p:cNvSpPr>
          <p:nvPr>
            <p:ph type="title"/>
          </p:nvPr>
        </p:nvSpPr>
        <p:spPr>
          <a:xfrm>
            <a:off x="201168" y="118872"/>
            <a:ext cx="10972800" cy="1005840"/>
          </a:xfrm>
        </p:spPr>
        <p:txBody>
          <a:bodyPr/>
          <a:lstStyle/>
          <a:p>
            <a:r>
              <a:rPr lang="en-US" i="0" dirty="0">
                <a:effectLst/>
                <a:latin typeface="Times New Roman" panose="02020603050405020304" pitchFamily="18" charset="0"/>
                <a:cs typeface="Times New Roman" panose="02020603050405020304" pitchFamily="18" charset="0"/>
              </a:rPr>
              <a:t>Discretization and challenges of the inverse problem</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F2AD40-1201-B49C-2A60-CD954BEFC939}"/>
                  </a:ext>
                </a:extLst>
              </p:cNvPr>
              <p:cNvSpPr>
                <a:spLocks noGrp="1"/>
              </p:cNvSpPr>
              <p:nvPr>
                <p:ph idx="1"/>
              </p:nvPr>
            </p:nvSpPr>
            <p:spPr>
              <a:xfrm>
                <a:off x="168673" y="3737936"/>
                <a:ext cx="7153910" cy="2331382"/>
              </a:xfrm>
            </p:spPr>
            <p:txBody>
              <a:bodyPr>
                <a:normAutofit/>
              </a:bodyPr>
              <a:lstStyle/>
              <a:p>
                <a:r>
                  <a:rPr lang="en-US" sz="1800" dirty="0"/>
                  <a:t>Discretize in energy by subdividing into non-overlapping bins </a:t>
                </a:r>
                <a14:m>
                  <m:oMath xmlns:m="http://schemas.openxmlformats.org/officeDocument/2006/math">
                    <m:r>
                      <a:rPr lang="en-US" sz="1800" b="0" i="0" dirty="0" smtClean="0">
                        <a:latin typeface="Cambria Math" panose="02040503050406030204" pitchFamily="18" charset="0"/>
                      </a:rPr>
                      <m:t>[</m:t>
                    </m:r>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𝐸</m:t>
                        </m:r>
                      </m:e>
                      <m:sub>
                        <m:r>
                          <a:rPr lang="en-US" sz="1800" b="0" i="1" dirty="0" smtClean="0">
                            <a:latin typeface="Cambria Math" panose="02040503050406030204" pitchFamily="18" charset="0"/>
                          </a:rPr>
                          <m:t>𝑗</m:t>
                        </m:r>
                      </m:sub>
                    </m:sSub>
                    <m:r>
                      <a:rPr lang="en-US" sz="1800" b="0" i="1" dirty="0" smtClean="0">
                        <a:latin typeface="Cambria Math" panose="02040503050406030204" pitchFamily="18" charset="0"/>
                      </a:rPr>
                      <m:t>,</m:t>
                    </m:r>
                    <m:sSub>
                      <m:sSubPr>
                        <m:ctrlPr>
                          <a:rPr lang="en-US" sz="1800" i="1" dirty="0">
                            <a:latin typeface="Cambria Math" panose="02040503050406030204" pitchFamily="18" charset="0"/>
                          </a:rPr>
                        </m:ctrlPr>
                      </m:sSubPr>
                      <m:e>
                        <m:r>
                          <a:rPr lang="en-US" sz="1800" i="1" dirty="0">
                            <a:latin typeface="Cambria Math" panose="02040503050406030204" pitchFamily="18" charset="0"/>
                          </a:rPr>
                          <m:t>𝐸</m:t>
                        </m:r>
                      </m:e>
                      <m:sub>
                        <m:r>
                          <a:rPr lang="en-US" sz="1800" i="1" dirty="0">
                            <a:latin typeface="Cambria Math" panose="02040503050406030204" pitchFamily="18" charset="0"/>
                          </a:rPr>
                          <m:t>𝑗</m:t>
                        </m:r>
                        <m:r>
                          <a:rPr lang="en-US" sz="1800" b="0" i="1" dirty="0" smtClean="0">
                            <a:latin typeface="Cambria Math" panose="02040503050406030204" pitchFamily="18" charset="0"/>
                          </a:rPr>
                          <m:t>+1</m:t>
                        </m:r>
                      </m:sub>
                    </m:sSub>
                    <m:r>
                      <a:rPr lang="en-US" sz="1800" b="0" i="1" dirty="0" smtClean="0">
                        <a:latin typeface="Cambria Math" panose="02040503050406030204" pitchFamily="18" charset="0"/>
                      </a:rPr>
                      <m:t>]</m:t>
                    </m:r>
                  </m:oMath>
                </a14:m>
                <a:endParaRPr lang="en-US" sz="1800" dirty="0"/>
              </a:p>
              <a:p>
                <a14:m>
                  <m:oMath xmlns:m="http://schemas.openxmlformats.org/officeDocument/2006/math">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𝐹</m:t>
                        </m:r>
                      </m:e>
                      <m:sub>
                        <m:r>
                          <a:rPr lang="en-US" sz="1800" b="0" i="1" dirty="0" smtClean="0">
                            <a:latin typeface="Cambria Math" panose="02040503050406030204" pitchFamily="18" charset="0"/>
                          </a:rPr>
                          <m:t>𝑖</m:t>
                        </m:r>
                        <m:r>
                          <a:rPr lang="en-US" sz="1800" b="0" i="1" dirty="0" smtClean="0">
                            <a:latin typeface="Cambria Math" panose="02040503050406030204" pitchFamily="18" charset="0"/>
                          </a:rPr>
                          <m:t>,</m:t>
                        </m:r>
                        <m:r>
                          <a:rPr lang="en-US" sz="1800" b="0" i="1" dirty="0" smtClean="0">
                            <a:latin typeface="Cambria Math" panose="02040503050406030204" pitchFamily="18" charset="0"/>
                          </a:rPr>
                          <m:t>𝑗</m:t>
                        </m:r>
                      </m:sub>
                    </m:sSub>
                  </m:oMath>
                </a14:m>
                <a:r>
                  <a:rPr lang="en-US" sz="1800" dirty="0"/>
                  <a:t> is attenuation ratio of </a:t>
                </a:r>
                <a14:m>
                  <m:oMath xmlns:m="http://schemas.openxmlformats.org/officeDocument/2006/math">
                    <m:sSup>
                      <m:sSupPr>
                        <m:ctrlPr>
                          <a:rPr lang="en-US" sz="1800" b="0" i="1" dirty="0" smtClean="0">
                            <a:latin typeface="Cambria Math" panose="02040503050406030204" pitchFamily="18" charset="0"/>
                          </a:rPr>
                        </m:ctrlPr>
                      </m:sSupPr>
                      <m:e>
                        <m:r>
                          <a:rPr lang="en-US" sz="1800" i="1" dirty="0">
                            <a:latin typeface="Cambria Math" panose="02040503050406030204" pitchFamily="18" charset="0"/>
                          </a:rPr>
                          <m:t>𝑗</m:t>
                        </m:r>
                      </m:e>
                      <m:sup>
                        <m:r>
                          <a:rPr lang="en-US" sz="1800" b="0" i="1" dirty="0" smtClean="0">
                            <a:latin typeface="Cambria Math" panose="02040503050406030204" pitchFamily="18" charset="0"/>
                          </a:rPr>
                          <m:t>𝑡h</m:t>
                        </m:r>
                      </m:sup>
                    </m:sSup>
                  </m:oMath>
                </a14:m>
                <a:r>
                  <a:rPr lang="en-US" sz="1800" dirty="0"/>
                  <a:t> energy bin with </a:t>
                </a:r>
                <a14:m>
                  <m:oMath xmlns:m="http://schemas.openxmlformats.org/officeDocument/2006/math">
                    <m:sSup>
                      <m:sSupPr>
                        <m:ctrlPr>
                          <a:rPr lang="en-US" sz="1800" i="1" dirty="0">
                            <a:latin typeface="Cambria Math" panose="02040503050406030204" pitchFamily="18" charset="0"/>
                          </a:rPr>
                        </m:ctrlPr>
                      </m:sSupPr>
                      <m:e>
                        <m:r>
                          <a:rPr lang="en-US" sz="1800" b="0" i="1" dirty="0" smtClean="0">
                            <a:latin typeface="Cambria Math" panose="02040503050406030204" pitchFamily="18" charset="0"/>
                          </a:rPr>
                          <m:t>𝑖</m:t>
                        </m:r>
                      </m:e>
                      <m:sup>
                        <m:r>
                          <a:rPr lang="en-US" sz="1800" i="1" dirty="0">
                            <a:latin typeface="Cambria Math" panose="02040503050406030204" pitchFamily="18" charset="0"/>
                          </a:rPr>
                          <m:t>𝑡h</m:t>
                        </m:r>
                      </m:sup>
                    </m:sSup>
                  </m:oMath>
                </a14:m>
                <a:r>
                  <a:rPr lang="en-US" sz="1800" dirty="0"/>
                  <a:t> projection</a:t>
                </a:r>
              </a:p>
              <a:p>
                <a:pPr lvl="1"/>
                <a14:m>
                  <m:oMath xmlns:m="http://schemas.openxmlformats.org/officeDocument/2006/math">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𝐹</m:t>
                        </m:r>
                      </m:e>
                      <m:sub>
                        <m:r>
                          <a:rPr lang="en-US" sz="1600" b="0" i="1" dirty="0" smtClean="0">
                            <a:latin typeface="Cambria Math" panose="02040503050406030204" pitchFamily="18" charset="0"/>
                          </a:rPr>
                          <m:t>𝑖</m:t>
                        </m:r>
                        <m:r>
                          <a:rPr lang="en-US" sz="1600" b="0" i="1" dirty="0" smtClean="0">
                            <a:latin typeface="Cambria Math" panose="02040503050406030204" pitchFamily="18" charset="0"/>
                          </a:rPr>
                          <m:t>,</m:t>
                        </m:r>
                        <m:r>
                          <a:rPr lang="en-US" sz="1600" b="0" i="1" dirty="0" smtClean="0">
                            <a:latin typeface="Cambria Math" panose="02040503050406030204" pitchFamily="18" charset="0"/>
                          </a:rPr>
                          <m:t>𝑗</m:t>
                        </m:r>
                      </m:sub>
                    </m:sSub>
                    <m:r>
                      <a:rPr lang="en-US" sz="1600" b="0" i="1" dirty="0" smtClean="0">
                        <a:latin typeface="Cambria Math" panose="02040503050406030204" pitchFamily="18" charset="0"/>
                      </a:rPr>
                      <m:t>=</m:t>
                    </m:r>
                    <m:func>
                      <m:funcPr>
                        <m:ctrlPr>
                          <a:rPr lang="en-US" sz="1600" b="0" i="1" dirty="0" smtClean="0">
                            <a:latin typeface="Cambria Math" panose="02040503050406030204" pitchFamily="18" charset="0"/>
                          </a:rPr>
                        </m:ctrlPr>
                      </m:funcPr>
                      <m:fName>
                        <m:r>
                          <m:rPr>
                            <m:sty m:val="p"/>
                          </m:rPr>
                          <a:rPr lang="en-US" sz="1600" b="0" i="0" dirty="0" smtClean="0">
                            <a:latin typeface="Cambria Math" panose="02040503050406030204" pitchFamily="18" charset="0"/>
                          </a:rPr>
                          <m:t>exp</m:t>
                        </m:r>
                      </m:fName>
                      <m:e>
                        <m:r>
                          <a:rPr lang="en-US" sz="1600" b="0" i="1" dirty="0" smtClean="0">
                            <a:latin typeface="Cambria Math" panose="02040503050406030204" pitchFamily="18" charset="0"/>
                          </a:rPr>
                          <m:t>{−</m:t>
                        </m:r>
                        <m:nary>
                          <m:naryPr>
                            <m:chr m:val="∑"/>
                            <m:supHide m:val="on"/>
                            <m:ctrlPr>
                              <a:rPr lang="en-US" sz="1600" i="1">
                                <a:latin typeface="Cambria Math" panose="02040503050406030204" pitchFamily="18" charset="0"/>
                              </a:rPr>
                            </m:ctrlPr>
                          </m:naryPr>
                          <m:sub>
                            <m:r>
                              <a:rPr lang="en-US" sz="1600" i="1">
                                <a:latin typeface="Cambria Math" panose="02040503050406030204" pitchFamily="18" charset="0"/>
                              </a:rPr>
                              <m:t>𝑠</m:t>
                            </m:r>
                            <m:r>
                              <a:rPr lang="en-US" altLang="zh-CN" sz="1600" i="1">
                                <a:latin typeface="Cambria Math" panose="02040503050406030204" pitchFamily="18" charset="0"/>
                              </a:rPr>
                              <m:t>∈</m:t>
                            </m:r>
                            <m:r>
                              <m:rPr>
                                <m:sty m:val="p"/>
                              </m:rPr>
                              <a:rPr lang="en-US" altLang="zh-CN" sz="1600">
                                <a:latin typeface="Cambria Math" panose="02040503050406030204" pitchFamily="18" charset="0"/>
                              </a:rPr>
                              <m:t>Φ</m:t>
                            </m:r>
                          </m:sub>
                          <m:sup/>
                          <m:e>
                            <m:sSub>
                              <m:sSubPr>
                                <m:ctrlPr>
                                  <a:rPr lang="en-US" sz="1600" i="1">
                                    <a:latin typeface="Cambria Math" panose="02040503050406030204" pitchFamily="18" charset="0"/>
                                  </a:rPr>
                                </m:ctrlPr>
                              </m:sSubPr>
                              <m:e>
                                <m:r>
                                  <a:rPr lang="en-US" sz="1600" i="1">
                                    <a:latin typeface="Cambria Math" panose="02040503050406030204" pitchFamily="18" charset="0"/>
                                  </a:rPr>
                                  <m:t>𝜇</m:t>
                                </m:r>
                              </m:e>
                              <m:sub>
                                <m:r>
                                  <a:rPr lang="en-US" sz="1600" i="1">
                                    <a:latin typeface="Cambria Math" panose="02040503050406030204" pitchFamily="18" charset="0"/>
                                  </a:rPr>
                                  <m:t>𝑠</m:t>
                                </m:r>
                              </m:sub>
                            </m:sSub>
                            <m:d>
                              <m:dPr>
                                <m:ctrlPr>
                                  <a:rPr lang="en-US" sz="1600" i="1">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i="1">
                                        <a:latin typeface="Cambria Math" panose="02040503050406030204" pitchFamily="18" charset="0"/>
                                      </a:rPr>
                                      <m:t>𝐸</m:t>
                                    </m:r>
                                  </m:e>
                                  <m:sub>
                                    <m:r>
                                      <a:rPr lang="en-US" sz="1600" b="0" i="1" smtClean="0">
                                        <a:latin typeface="Cambria Math" panose="02040503050406030204" pitchFamily="18" charset="0"/>
                                      </a:rPr>
                                      <m:t>𝑗</m:t>
                                    </m:r>
                                  </m:sub>
                                </m:sSub>
                              </m:e>
                            </m:d>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 </m:t>
                                </m:r>
                                <m:r>
                                  <a:rPr lang="en-US" altLang="zh-CN" sz="1600" i="1">
                                    <a:latin typeface="Cambria Math" panose="02040503050406030204" pitchFamily="18" charset="0"/>
                                  </a:rPr>
                                  <m:t>𝐿</m:t>
                                </m:r>
                              </m:e>
                              <m:sub>
                                <m:r>
                                  <a:rPr lang="en-US" altLang="zh-CN" sz="1600" i="1">
                                    <a:latin typeface="Cambria Math" panose="02040503050406030204" pitchFamily="18" charset="0"/>
                                  </a:rPr>
                                  <m:t>𝑖</m:t>
                                </m:r>
                                <m:r>
                                  <a:rPr lang="en-US" altLang="zh-CN" sz="1600" i="1">
                                    <a:latin typeface="Cambria Math" panose="02040503050406030204" pitchFamily="18" charset="0"/>
                                  </a:rPr>
                                  <m:t>,  </m:t>
                                </m:r>
                                <m:r>
                                  <a:rPr lang="en-US" sz="1600" i="1">
                                    <a:latin typeface="Cambria Math" panose="02040503050406030204" pitchFamily="18" charset="0"/>
                                  </a:rPr>
                                  <m:t>𝑠</m:t>
                                </m:r>
                              </m:sub>
                            </m:sSub>
                          </m:e>
                        </m:nary>
                        <m:r>
                          <a:rPr lang="en-US" sz="1600" b="0" i="1" dirty="0" smtClean="0">
                            <a:latin typeface="Cambria Math" panose="02040503050406030204" pitchFamily="18" charset="0"/>
                          </a:rPr>
                          <m:t>}</m:t>
                        </m:r>
                      </m:e>
                    </m:func>
                  </m:oMath>
                </a14:m>
                <a:endParaRPr lang="en-US" sz="1600" dirty="0"/>
              </a:p>
              <a:p>
                <a:pPr lvl="1"/>
                <a:r>
                  <a:rPr lang="en-US" sz="1600" dirty="0"/>
                  <a:t>Approximate </a:t>
                </a:r>
                <a14:m>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𝜇</m:t>
                        </m:r>
                      </m:e>
                      <m:sub>
                        <m:r>
                          <a:rPr lang="en-US" sz="1600" i="1">
                            <a:latin typeface="Cambria Math" panose="02040503050406030204" pitchFamily="18" charset="0"/>
                          </a:rPr>
                          <m:t>𝑠</m:t>
                        </m:r>
                      </m:sub>
                    </m:sSub>
                    <m:d>
                      <m:dPr>
                        <m:ctrlPr>
                          <a:rPr lang="en-US" sz="1600" i="1">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i="1">
                                <a:latin typeface="Cambria Math" panose="02040503050406030204" pitchFamily="18" charset="0"/>
                              </a:rPr>
                              <m:t>𝐸</m:t>
                            </m:r>
                          </m:e>
                          <m:sub>
                            <m:r>
                              <a:rPr lang="en-US" sz="1600" b="0" i="1" smtClean="0">
                                <a:latin typeface="Cambria Math" panose="02040503050406030204" pitchFamily="18" charset="0"/>
                              </a:rPr>
                              <m:t>𝑗</m:t>
                            </m:r>
                          </m:sub>
                        </m:sSub>
                      </m:e>
                    </m:d>
                  </m:oMath>
                </a14:m>
                <a:r>
                  <a:rPr lang="en-US" sz="1600" dirty="0"/>
                  <a:t> is a constant on each bin </a:t>
                </a:r>
              </a:p>
              <a:p>
                <a:r>
                  <a:rPr lang="en-US" sz="1800" b="0" dirty="0"/>
                  <a:t>Spectral weight </a:t>
                </a:r>
                <a14:m>
                  <m:oMath xmlns:m="http://schemas.openxmlformats.org/officeDocument/2006/math">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𝑥</m:t>
                        </m:r>
                      </m:e>
                      <m:sub>
                        <m:r>
                          <a:rPr lang="en-US" sz="1800" b="0" i="1" dirty="0" smtClean="0">
                            <a:latin typeface="Cambria Math" panose="02040503050406030204" pitchFamily="18" charset="0"/>
                          </a:rPr>
                          <m:t>𝑗</m:t>
                        </m:r>
                      </m:sub>
                    </m:sSub>
                    <m:r>
                      <a:rPr lang="en-US" sz="1800" b="0" i="1" dirty="0" smtClean="0">
                        <a:latin typeface="Cambria Math" panose="02040503050406030204" pitchFamily="18" charset="0"/>
                      </a:rPr>
                      <m:t>=</m:t>
                    </m:r>
                    <m:nary>
                      <m:naryPr>
                        <m:ctrlPr>
                          <a:rPr lang="en-US" sz="1800" i="1" dirty="0">
                            <a:latin typeface="Cambria Math" panose="02040503050406030204" pitchFamily="18" charset="0"/>
                          </a:rPr>
                        </m:ctrlPr>
                      </m:naryPr>
                      <m:sub>
                        <m:sSub>
                          <m:sSubPr>
                            <m:ctrlPr>
                              <a:rPr lang="en-US" sz="1800" i="1" dirty="0">
                                <a:latin typeface="Cambria Math" panose="02040503050406030204" pitchFamily="18" charset="0"/>
                              </a:rPr>
                            </m:ctrlPr>
                          </m:sSubPr>
                          <m:e>
                            <m:r>
                              <a:rPr lang="en-US" sz="1800" i="1" dirty="0">
                                <a:latin typeface="Cambria Math" panose="02040503050406030204" pitchFamily="18" charset="0"/>
                              </a:rPr>
                              <m:t>𝐸</m:t>
                            </m:r>
                          </m:e>
                          <m:sub>
                            <m:r>
                              <a:rPr lang="en-US" sz="1800" i="1" dirty="0">
                                <a:latin typeface="Cambria Math" panose="02040503050406030204" pitchFamily="18" charset="0"/>
                              </a:rPr>
                              <m:t>𝑗</m:t>
                            </m:r>
                          </m:sub>
                        </m:sSub>
                      </m:sub>
                      <m:sup>
                        <m:sSub>
                          <m:sSubPr>
                            <m:ctrlPr>
                              <a:rPr lang="en-US" sz="1800" i="1" dirty="0">
                                <a:latin typeface="Cambria Math" panose="02040503050406030204" pitchFamily="18" charset="0"/>
                              </a:rPr>
                            </m:ctrlPr>
                          </m:sSubPr>
                          <m:e>
                            <m:r>
                              <a:rPr lang="en-US" sz="1800" i="1" dirty="0">
                                <a:latin typeface="Cambria Math" panose="02040503050406030204" pitchFamily="18" charset="0"/>
                              </a:rPr>
                              <m:t>𝐸</m:t>
                            </m:r>
                          </m:e>
                          <m:sub>
                            <m:r>
                              <a:rPr lang="en-US" sz="1800" i="1" dirty="0">
                                <a:latin typeface="Cambria Math" panose="02040503050406030204" pitchFamily="18" charset="0"/>
                              </a:rPr>
                              <m:t>𝑗</m:t>
                            </m:r>
                            <m:r>
                              <a:rPr lang="en-US" sz="1800" i="1" dirty="0">
                                <a:latin typeface="Cambria Math" panose="02040503050406030204" pitchFamily="18" charset="0"/>
                              </a:rPr>
                              <m:t>+1</m:t>
                            </m:r>
                          </m:sub>
                        </m:sSub>
                      </m:sup>
                      <m:e>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𝑆</m:t>
                            </m:r>
                          </m:e>
                        </m:acc>
                        <m:d>
                          <m:dPr>
                            <m:ctrlPr>
                              <a:rPr lang="en-US" sz="1800" i="1" dirty="0">
                                <a:latin typeface="Cambria Math" panose="02040503050406030204" pitchFamily="18" charset="0"/>
                              </a:rPr>
                            </m:ctrlPr>
                          </m:dPr>
                          <m:e>
                            <m:r>
                              <a:rPr lang="en-US" sz="1800" i="1" dirty="0">
                                <a:latin typeface="Cambria Math" panose="02040503050406030204" pitchFamily="18" charset="0"/>
                              </a:rPr>
                              <m:t>𝐸</m:t>
                            </m:r>
                          </m:e>
                        </m:d>
                        <m:r>
                          <a:rPr lang="en-US" sz="1800" i="1" dirty="0">
                            <a:latin typeface="Cambria Math" panose="02040503050406030204" pitchFamily="18" charset="0"/>
                          </a:rPr>
                          <m:t>𝑑𝐸</m:t>
                        </m:r>
                        <m:r>
                          <a:rPr lang="en-US" sz="1800" i="1" dirty="0">
                            <a:latin typeface="Cambria Math" panose="02040503050406030204" pitchFamily="18" charset="0"/>
                          </a:rPr>
                          <m:t> </m:t>
                        </m:r>
                      </m:e>
                    </m:nary>
                  </m:oMath>
                </a14:m>
                <a:endParaRPr lang="en-US" sz="1800" dirty="0"/>
              </a:p>
            </p:txBody>
          </p:sp>
        </mc:Choice>
        <mc:Fallback xmlns="">
          <p:sp>
            <p:nvSpPr>
              <p:cNvPr id="3" name="Content Placeholder 2">
                <a:extLst>
                  <a:ext uri="{FF2B5EF4-FFF2-40B4-BE49-F238E27FC236}">
                    <a16:creationId xmlns:a16="http://schemas.microsoft.com/office/drawing/2014/main" id="{B0F2AD40-1201-B49C-2A60-CD954BEFC939}"/>
                  </a:ext>
                </a:extLst>
              </p:cNvPr>
              <p:cNvSpPr>
                <a:spLocks noGrp="1" noRot="1" noChangeAspect="1" noMove="1" noResize="1" noEditPoints="1" noAdjustHandles="1" noChangeArrowheads="1" noChangeShapeType="1" noTextEdit="1"/>
              </p:cNvSpPr>
              <p:nvPr>
                <p:ph idx="1"/>
              </p:nvPr>
            </p:nvSpPr>
            <p:spPr>
              <a:xfrm>
                <a:off x="168673" y="3737936"/>
                <a:ext cx="7153910" cy="2331382"/>
              </a:xfrm>
              <a:blipFill>
                <a:blip r:embed="rId3"/>
                <a:stretch>
                  <a:fillRect l="-887" t="-3243" b="-1945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6CC5EB1-8525-EBEF-10E8-9CAD693DB47F}"/>
              </a:ext>
            </a:extLst>
          </p:cNvPr>
          <p:cNvSpPr>
            <a:spLocks noGrp="1"/>
          </p:cNvSpPr>
          <p:nvPr>
            <p:ph type="sldNum" sz="quarter" idx="4"/>
          </p:nvPr>
        </p:nvSpPr>
        <p:spPr/>
        <p:txBody>
          <a:bodyPr/>
          <a:lstStyle/>
          <a:p>
            <a:fld id="{E2661D55-915B-9148-8609-5AEDA0F27130}" type="slidenum">
              <a:rPr lang="en-US" smtClean="0"/>
              <a:t>5</a:t>
            </a:fld>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9707B4B-7DFF-6E2B-6D70-1BD660426066}"/>
                  </a:ext>
                </a:extLst>
              </p:cNvPr>
              <p:cNvSpPr txBox="1"/>
              <p:nvPr/>
            </p:nvSpPr>
            <p:spPr>
              <a:xfrm>
                <a:off x="91440" y="2503251"/>
                <a:ext cx="6082134" cy="8125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𝑦</m:t>
                          </m:r>
                        </m:e>
                        <m:sub>
                          <m:r>
                            <a:rPr lang="en-US" sz="1600" b="0" i="1" dirty="0" smtClean="0">
                              <a:latin typeface="Cambria Math" panose="02040503050406030204" pitchFamily="18" charset="0"/>
                            </a:rPr>
                            <m:t>𝑖</m:t>
                          </m:r>
                        </m:sub>
                      </m:sSub>
                      <m:r>
                        <a:rPr lang="en-US" sz="1600" b="0" i="1" dirty="0" smtClean="0">
                          <a:latin typeface="Cambria Math" panose="02040503050406030204" pitchFamily="18" charset="0"/>
                        </a:rPr>
                        <m:t>≈</m:t>
                      </m:r>
                      <m:nary>
                        <m:naryPr>
                          <m:chr m:val="∑"/>
                          <m:ctrlPr>
                            <a:rPr lang="en-US" sz="1600" b="0" i="1" dirty="0" smtClean="0">
                              <a:latin typeface="Cambria Math" panose="02040503050406030204" pitchFamily="18" charset="0"/>
                            </a:rPr>
                          </m:ctrlPr>
                        </m:naryPr>
                        <m:sub>
                          <m:r>
                            <a:rPr lang="en-US" sz="1600" b="0" i="1" dirty="0" smtClean="0">
                              <a:latin typeface="Cambria Math" panose="02040503050406030204" pitchFamily="18" charset="0"/>
                            </a:rPr>
                            <m:t>𝑗</m:t>
                          </m:r>
                          <m:r>
                            <a:rPr lang="en-US" sz="1600" b="0" i="1" dirty="0" smtClean="0">
                              <a:latin typeface="Cambria Math" panose="02040503050406030204" pitchFamily="18" charset="0"/>
                            </a:rPr>
                            <m:t>=0</m:t>
                          </m:r>
                        </m:sub>
                        <m:sup>
                          <m:r>
                            <a:rPr lang="en-US" sz="1600" b="0" i="1" dirty="0" smtClean="0">
                              <a:latin typeface="Cambria Math" panose="02040503050406030204" pitchFamily="18" charset="0"/>
                            </a:rPr>
                            <m:t>𝐽</m:t>
                          </m:r>
                          <m:r>
                            <a:rPr lang="en-US" sz="1600" b="0" i="1" dirty="0" smtClean="0">
                              <a:latin typeface="Cambria Math" panose="02040503050406030204" pitchFamily="18" charset="0"/>
                            </a:rPr>
                            <m:t>−1</m:t>
                          </m:r>
                        </m:sup>
                        <m:e>
                          <m:sSub>
                            <m:sSubPr>
                              <m:ctrlPr>
                                <a:rPr lang="en-US" sz="1600" i="1" dirty="0">
                                  <a:latin typeface="Cambria Math" panose="02040503050406030204" pitchFamily="18" charset="0"/>
                                </a:rPr>
                              </m:ctrlPr>
                            </m:sSubPr>
                            <m:e>
                              <m:r>
                                <a:rPr lang="en-US" sz="1600" i="1" dirty="0">
                                  <a:latin typeface="Cambria Math" panose="02040503050406030204" pitchFamily="18" charset="0"/>
                                </a:rPr>
                                <m:t>𝐹</m:t>
                              </m:r>
                            </m:e>
                            <m:sub>
                              <m:r>
                                <a:rPr lang="en-US" sz="1600" i="1" dirty="0">
                                  <a:latin typeface="Cambria Math" panose="02040503050406030204" pitchFamily="18" charset="0"/>
                                </a:rPr>
                                <m:t>𝑖</m:t>
                              </m:r>
                              <m:r>
                                <a:rPr lang="en-US" sz="1600" i="1" dirty="0">
                                  <a:latin typeface="Cambria Math" panose="02040503050406030204" pitchFamily="18" charset="0"/>
                                </a:rPr>
                                <m:t>,</m:t>
                              </m:r>
                              <m:r>
                                <a:rPr lang="en-US" sz="1600" i="1" dirty="0">
                                  <a:latin typeface="Cambria Math" panose="02040503050406030204" pitchFamily="18" charset="0"/>
                                </a:rPr>
                                <m:t>𝑗</m:t>
                              </m:r>
                            </m:sub>
                          </m:sSub>
                          <m:nary>
                            <m:naryPr>
                              <m:ctrlPr>
                                <a:rPr lang="en-US" sz="1600" b="0" i="1" dirty="0" smtClean="0">
                                  <a:latin typeface="Cambria Math" panose="02040503050406030204" pitchFamily="18" charset="0"/>
                                </a:rPr>
                              </m:ctrlPr>
                            </m:naryPr>
                            <m:sub>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𝐸</m:t>
                                  </m:r>
                                </m:e>
                                <m:sub>
                                  <m:r>
                                    <a:rPr lang="en-US" sz="1600" b="0" i="1" dirty="0" smtClean="0">
                                      <a:latin typeface="Cambria Math" panose="02040503050406030204" pitchFamily="18" charset="0"/>
                                    </a:rPr>
                                    <m:t>𝑗</m:t>
                                  </m:r>
                                </m:sub>
                              </m:sSub>
                            </m:sub>
                            <m:sup>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𝐸</m:t>
                                  </m:r>
                                </m:e>
                                <m:sub>
                                  <m:r>
                                    <a:rPr lang="en-US" sz="1600" b="0" i="1" dirty="0" smtClean="0">
                                      <a:latin typeface="Cambria Math" panose="02040503050406030204" pitchFamily="18" charset="0"/>
                                    </a:rPr>
                                    <m:t>𝑗</m:t>
                                  </m:r>
                                  <m:r>
                                    <a:rPr lang="en-US" sz="1600" b="0" i="1" dirty="0" smtClean="0">
                                      <a:latin typeface="Cambria Math" panose="02040503050406030204" pitchFamily="18" charset="0"/>
                                    </a:rPr>
                                    <m:t>+1</m:t>
                                  </m:r>
                                </m:sub>
                              </m:sSub>
                            </m:sup>
                            <m:e>
                              <m:acc>
                                <m:accPr>
                                  <m:chr m:val="̅"/>
                                  <m:ctrlPr>
                                    <a:rPr lang="en-US" sz="1600" b="0" i="1" dirty="0" smtClean="0">
                                      <a:latin typeface="Cambria Math" panose="02040503050406030204" pitchFamily="18" charset="0"/>
                                    </a:rPr>
                                  </m:ctrlPr>
                                </m:accPr>
                                <m:e>
                                  <m:r>
                                    <a:rPr lang="en-US" sz="1600" b="0" i="1" dirty="0" smtClean="0">
                                      <a:latin typeface="Cambria Math" panose="02040503050406030204" pitchFamily="18" charset="0"/>
                                    </a:rPr>
                                    <m:t>𝑆</m:t>
                                  </m:r>
                                </m:e>
                              </m:acc>
                              <m:d>
                                <m:dPr>
                                  <m:ctrlPr>
                                    <a:rPr lang="en-US" sz="1600" b="0" i="1" dirty="0" smtClean="0">
                                      <a:latin typeface="Cambria Math" panose="02040503050406030204" pitchFamily="18" charset="0"/>
                                    </a:rPr>
                                  </m:ctrlPr>
                                </m:dPr>
                                <m:e>
                                  <m:r>
                                    <a:rPr lang="en-US" sz="1600" b="0" i="1" dirty="0" smtClean="0">
                                      <a:latin typeface="Cambria Math" panose="02040503050406030204" pitchFamily="18" charset="0"/>
                                    </a:rPr>
                                    <m:t>𝐸</m:t>
                                  </m:r>
                                </m:e>
                              </m:d>
                              <m:r>
                                <a:rPr lang="en-US" sz="1600" i="1" dirty="0">
                                  <a:latin typeface="Cambria Math" panose="02040503050406030204" pitchFamily="18" charset="0"/>
                                </a:rPr>
                                <m:t>𝑑𝐸</m:t>
                              </m:r>
                              <m:r>
                                <a:rPr lang="en-US" sz="1600" b="0" i="1" dirty="0" smtClean="0">
                                  <a:latin typeface="Cambria Math" panose="02040503050406030204" pitchFamily="18" charset="0"/>
                                </a:rPr>
                                <m:t> </m:t>
                              </m:r>
                            </m:e>
                          </m:nary>
                        </m:e>
                      </m:nary>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𝜏</m:t>
                          </m:r>
                        </m:e>
                        <m:sub>
                          <m:r>
                            <a:rPr lang="en-US" sz="1600" i="1">
                              <a:latin typeface="Cambria Math" panose="02040503050406030204" pitchFamily="18" charset="0"/>
                            </a:rPr>
                            <m:t>𝑖</m:t>
                          </m:r>
                        </m:sub>
                      </m:sSub>
                      <m:r>
                        <a:rPr lang="en-US" sz="1600" b="0" i="1" smtClean="0">
                          <a:latin typeface="Cambria Math" panose="02040503050406030204" pitchFamily="18" charset="0"/>
                        </a:rPr>
                        <m:t>=</m:t>
                      </m:r>
                      <m:nary>
                        <m:naryPr>
                          <m:chr m:val="∑"/>
                          <m:ctrlPr>
                            <a:rPr lang="en-US" sz="1600" i="1" dirty="0">
                              <a:latin typeface="Cambria Math" panose="02040503050406030204" pitchFamily="18" charset="0"/>
                            </a:rPr>
                          </m:ctrlPr>
                        </m:naryPr>
                        <m:sub>
                          <m:r>
                            <a:rPr lang="en-US" sz="1600" i="1" dirty="0">
                              <a:latin typeface="Cambria Math" panose="02040503050406030204" pitchFamily="18" charset="0"/>
                            </a:rPr>
                            <m:t>𝑗</m:t>
                          </m:r>
                          <m:r>
                            <a:rPr lang="en-US" sz="1600" i="1" dirty="0">
                              <a:latin typeface="Cambria Math" panose="02040503050406030204" pitchFamily="18" charset="0"/>
                            </a:rPr>
                            <m:t>=0</m:t>
                          </m:r>
                        </m:sub>
                        <m:sup>
                          <m:r>
                            <a:rPr lang="en-US" sz="1600" i="1" dirty="0">
                              <a:latin typeface="Cambria Math" panose="02040503050406030204" pitchFamily="18" charset="0"/>
                            </a:rPr>
                            <m:t>𝐽</m:t>
                          </m:r>
                          <m:r>
                            <a:rPr lang="en-US" sz="1600" i="1" dirty="0">
                              <a:latin typeface="Cambria Math" panose="02040503050406030204" pitchFamily="18" charset="0"/>
                            </a:rPr>
                            <m:t>−1</m:t>
                          </m:r>
                        </m:sup>
                        <m:e>
                          <m:sSub>
                            <m:sSubPr>
                              <m:ctrlPr>
                                <a:rPr lang="en-US" sz="1600" i="1" dirty="0">
                                  <a:latin typeface="Cambria Math" panose="02040503050406030204" pitchFamily="18" charset="0"/>
                                </a:rPr>
                              </m:ctrlPr>
                            </m:sSubPr>
                            <m:e>
                              <m:r>
                                <a:rPr lang="en-US" sz="1600" i="1" dirty="0">
                                  <a:latin typeface="Cambria Math" panose="02040503050406030204" pitchFamily="18" charset="0"/>
                                </a:rPr>
                                <m:t>𝐹</m:t>
                              </m:r>
                            </m:e>
                            <m:sub>
                              <m:r>
                                <a:rPr lang="en-US" sz="1600" i="1" dirty="0">
                                  <a:latin typeface="Cambria Math" panose="02040503050406030204" pitchFamily="18" charset="0"/>
                                </a:rPr>
                                <m:t>𝑖</m:t>
                              </m:r>
                              <m:r>
                                <a:rPr lang="en-US" sz="1600" i="1" dirty="0">
                                  <a:latin typeface="Cambria Math" panose="02040503050406030204" pitchFamily="18" charset="0"/>
                                </a:rPr>
                                <m:t>,</m:t>
                              </m:r>
                              <m:r>
                                <a:rPr lang="en-US" sz="1600" i="1" dirty="0">
                                  <a:latin typeface="Cambria Math" panose="02040503050406030204" pitchFamily="18" charset="0"/>
                                </a:rPr>
                                <m:t>𝑗</m:t>
                              </m:r>
                            </m:sub>
                          </m:sSub>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𝑥</m:t>
                              </m:r>
                            </m:e>
                            <m:sub>
                              <m:r>
                                <a:rPr lang="en-US" sz="1600" b="0" i="1" dirty="0" smtClean="0">
                                  <a:latin typeface="Cambria Math" panose="02040503050406030204" pitchFamily="18" charset="0"/>
                                </a:rPr>
                                <m:t>𝑗</m:t>
                              </m:r>
                            </m:sub>
                          </m:sSub>
                        </m:e>
                      </m:nary>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𝜏</m:t>
                          </m:r>
                        </m:e>
                        <m:sub>
                          <m:r>
                            <a:rPr lang="en-US" sz="1600" i="1">
                              <a:latin typeface="Cambria Math" panose="02040503050406030204" pitchFamily="18" charset="0"/>
                            </a:rPr>
                            <m:t>𝑖</m:t>
                          </m:r>
                        </m:sub>
                      </m:sSub>
                    </m:oMath>
                  </m:oMathPara>
                </a14:m>
                <a:endParaRPr lang="en-US" sz="1600" dirty="0"/>
              </a:p>
            </p:txBody>
          </p:sp>
        </mc:Choice>
        <mc:Fallback xmlns="">
          <p:sp>
            <p:nvSpPr>
              <p:cNvPr id="8" name="TextBox 7">
                <a:extLst>
                  <a:ext uri="{FF2B5EF4-FFF2-40B4-BE49-F238E27FC236}">
                    <a16:creationId xmlns:a16="http://schemas.microsoft.com/office/drawing/2014/main" id="{99707B4B-7DFF-6E2B-6D70-1BD660426066}"/>
                  </a:ext>
                </a:extLst>
              </p:cNvPr>
              <p:cNvSpPr txBox="1">
                <a:spLocks noRot="1" noChangeAspect="1" noMove="1" noResize="1" noEditPoints="1" noAdjustHandles="1" noChangeArrowheads="1" noChangeShapeType="1" noTextEdit="1"/>
              </p:cNvSpPr>
              <p:nvPr/>
            </p:nvSpPr>
            <p:spPr>
              <a:xfrm>
                <a:off x="91440" y="2503251"/>
                <a:ext cx="6082134" cy="812530"/>
              </a:xfrm>
              <a:prstGeom prst="rect">
                <a:avLst/>
              </a:prstGeom>
              <a:blipFill>
                <a:blip r:embed="rId4"/>
                <a:stretch>
                  <a:fillRect t="-109231" b="-15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F718A1B-9208-16FB-4C2F-55950C483887}"/>
                  </a:ext>
                </a:extLst>
              </p:cNvPr>
              <p:cNvSpPr txBox="1"/>
              <p:nvPr/>
            </p:nvSpPr>
            <p:spPr>
              <a:xfrm>
                <a:off x="638406" y="1751815"/>
                <a:ext cx="5123687" cy="7485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𝑦</m:t>
                          </m:r>
                        </m:e>
                        <m:sub>
                          <m:r>
                            <a:rPr lang="en-US" sz="1600" b="0" i="1" dirty="0" smtClean="0">
                              <a:latin typeface="Cambria Math" panose="02040503050406030204" pitchFamily="18" charset="0"/>
                            </a:rPr>
                            <m:t>𝑖</m:t>
                          </m:r>
                        </m:sub>
                      </m:sSub>
                      <m:r>
                        <a:rPr lang="en-US" sz="1600" b="0" i="1" dirty="0" smtClean="0">
                          <a:latin typeface="Cambria Math" panose="02040503050406030204" pitchFamily="18" charset="0"/>
                        </a:rPr>
                        <m:t>=</m:t>
                      </m:r>
                      <m:nary>
                        <m:naryPr>
                          <m:ctrlPr>
                            <a:rPr lang="en-US" sz="1600" i="1">
                              <a:latin typeface="Cambria Math" panose="02040503050406030204" pitchFamily="18" charset="0"/>
                            </a:rPr>
                          </m:ctrlPr>
                        </m:naryPr>
                        <m:sub>
                          <m:r>
                            <a:rPr lang="en-US" sz="1600" i="1">
                              <a:latin typeface="Cambria Math" panose="02040503050406030204" pitchFamily="18" charset="0"/>
                            </a:rPr>
                            <m:t>0</m:t>
                          </m:r>
                        </m:sub>
                        <m:sup>
                          <m:sSub>
                            <m:sSubPr>
                              <m:ctrlPr>
                                <a:rPr lang="en-US" sz="1600" i="1">
                                  <a:latin typeface="Cambria Math" panose="02040503050406030204" pitchFamily="18" charset="0"/>
                                </a:rPr>
                              </m:ctrlPr>
                            </m:sSubPr>
                            <m:e>
                              <m:r>
                                <a:rPr lang="en-US" sz="1600" i="1">
                                  <a:latin typeface="Cambria Math" panose="02040503050406030204" pitchFamily="18" charset="0"/>
                                </a:rPr>
                                <m:t>𝐸</m:t>
                              </m:r>
                            </m:e>
                            <m:sub>
                              <m:r>
                                <a:rPr lang="en-US" sz="1600" i="1">
                                  <a:latin typeface="Cambria Math" panose="02040503050406030204" pitchFamily="18" charset="0"/>
                                </a:rPr>
                                <m:t>𝑚𝑎𝑥</m:t>
                              </m:r>
                            </m:sub>
                          </m:sSub>
                        </m:sup>
                        <m:e>
                          <m:acc>
                            <m:accPr>
                              <m:chr m:val="̅"/>
                              <m:ctrlPr>
                                <a:rPr lang="en-US" sz="1600" i="1">
                                  <a:latin typeface="Cambria Math" panose="02040503050406030204" pitchFamily="18" charset="0"/>
                                </a:rPr>
                              </m:ctrlPr>
                            </m:accPr>
                            <m:e>
                              <m:r>
                                <a:rPr lang="en-US" sz="1600" i="1">
                                  <a:latin typeface="Cambria Math" panose="02040503050406030204" pitchFamily="18" charset="0"/>
                                </a:rPr>
                                <m:t>𝑆</m:t>
                              </m:r>
                            </m:e>
                          </m:acc>
                          <m:d>
                            <m:dPr>
                              <m:ctrlPr>
                                <a:rPr lang="en-US" sz="1600" i="1">
                                  <a:latin typeface="Cambria Math" panose="02040503050406030204" pitchFamily="18" charset="0"/>
                                </a:rPr>
                              </m:ctrlPr>
                            </m:dPr>
                            <m:e>
                              <m:r>
                                <a:rPr lang="en-US" sz="1600" i="1">
                                  <a:latin typeface="Cambria Math" panose="02040503050406030204" pitchFamily="18" charset="0"/>
                                </a:rPr>
                                <m:t>𝐸</m:t>
                              </m:r>
                            </m:e>
                          </m:d>
                          <m:r>
                            <a:rPr lang="en-US" sz="1600" i="1">
                              <a:latin typeface="Cambria Math" panose="02040503050406030204" pitchFamily="18" charset="0"/>
                            </a:rPr>
                            <m:t> ⋅</m:t>
                          </m:r>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exp</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m:t>
                                  </m:r>
                                  <m:nary>
                                    <m:naryPr>
                                      <m:chr m:val="∑"/>
                                      <m:supHide m:val="on"/>
                                      <m:ctrlPr>
                                        <a:rPr lang="en-US" sz="1600" i="1">
                                          <a:latin typeface="Cambria Math" panose="02040503050406030204" pitchFamily="18" charset="0"/>
                                        </a:rPr>
                                      </m:ctrlPr>
                                    </m:naryPr>
                                    <m:sub>
                                      <m:r>
                                        <a:rPr lang="en-US" sz="1600" i="1">
                                          <a:latin typeface="Cambria Math" panose="02040503050406030204" pitchFamily="18" charset="0"/>
                                        </a:rPr>
                                        <m:t>𝑠</m:t>
                                      </m:r>
                                      <m:r>
                                        <a:rPr lang="en-US" altLang="zh-CN" sz="1600" i="1">
                                          <a:latin typeface="Cambria Math" panose="02040503050406030204" pitchFamily="18" charset="0"/>
                                        </a:rPr>
                                        <m:t>∈</m:t>
                                      </m:r>
                                      <m:r>
                                        <m:rPr>
                                          <m:sty m:val="p"/>
                                        </m:rPr>
                                        <a:rPr lang="en-US" altLang="zh-CN" sz="1600">
                                          <a:latin typeface="Cambria Math" panose="02040503050406030204" pitchFamily="18" charset="0"/>
                                        </a:rPr>
                                        <m:t>Φ</m:t>
                                      </m:r>
                                    </m:sub>
                                    <m:sup/>
                                    <m:e>
                                      <m:sSub>
                                        <m:sSubPr>
                                          <m:ctrlPr>
                                            <a:rPr lang="en-US" sz="1600" i="1">
                                              <a:latin typeface="Cambria Math" panose="02040503050406030204" pitchFamily="18" charset="0"/>
                                            </a:rPr>
                                          </m:ctrlPr>
                                        </m:sSubPr>
                                        <m:e>
                                          <m:r>
                                            <a:rPr lang="en-US" sz="1600" i="1">
                                              <a:latin typeface="Cambria Math" panose="02040503050406030204" pitchFamily="18" charset="0"/>
                                            </a:rPr>
                                            <m:t>𝜇</m:t>
                                          </m:r>
                                        </m:e>
                                        <m:sub>
                                          <m:r>
                                            <a:rPr lang="en-US" sz="1600" i="1">
                                              <a:latin typeface="Cambria Math" panose="02040503050406030204" pitchFamily="18" charset="0"/>
                                            </a:rPr>
                                            <m:t>𝑠</m:t>
                                          </m:r>
                                        </m:sub>
                                      </m:sSub>
                                      <m:d>
                                        <m:dPr>
                                          <m:ctrlPr>
                                            <a:rPr lang="en-US" sz="1600" i="1">
                                              <a:latin typeface="Cambria Math" panose="02040503050406030204" pitchFamily="18" charset="0"/>
                                            </a:rPr>
                                          </m:ctrlPr>
                                        </m:dPr>
                                        <m:e>
                                          <m:r>
                                            <a:rPr lang="en-US" sz="1600" i="1">
                                              <a:latin typeface="Cambria Math" panose="02040503050406030204" pitchFamily="18" charset="0"/>
                                            </a:rPr>
                                            <m:t>𝐸</m:t>
                                          </m:r>
                                        </m:e>
                                      </m:d>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 </m:t>
                                          </m:r>
                                          <m:r>
                                            <a:rPr lang="en-US" altLang="zh-CN" sz="1600" i="1">
                                              <a:latin typeface="Cambria Math" panose="02040503050406030204" pitchFamily="18" charset="0"/>
                                            </a:rPr>
                                            <m:t>𝐿</m:t>
                                          </m:r>
                                        </m:e>
                                        <m:sub>
                                          <m:r>
                                            <a:rPr lang="en-US" altLang="zh-CN" sz="1600" i="1">
                                              <a:latin typeface="Cambria Math" panose="02040503050406030204" pitchFamily="18" charset="0"/>
                                            </a:rPr>
                                            <m:t>𝑖</m:t>
                                          </m:r>
                                          <m:r>
                                            <a:rPr lang="en-US" altLang="zh-CN" sz="1600" i="1">
                                              <a:latin typeface="Cambria Math" panose="02040503050406030204" pitchFamily="18" charset="0"/>
                                            </a:rPr>
                                            <m:t>,  </m:t>
                                          </m:r>
                                          <m:r>
                                            <a:rPr lang="en-US" sz="1600" i="1">
                                              <a:latin typeface="Cambria Math" panose="02040503050406030204" pitchFamily="18" charset="0"/>
                                            </a:rPr>
                                            <m:t>𝑠</m:t>
                                          </m:r>
                                        </m:sub>
                                      </m:sSub>
                                    </m:e>
                                  </m:nary>
                                </m:e>
                              </m:d>
                            </m:fName>
                            <m:e>
                              <m:r>
                                <a:rPr lang="en-US" sz="1600" i="1">
                                  <a:latin typeface="Cambria Math" panose="02040503050406030204" pitchFamily="18" charset="0"/>
                                </a:rPr>
                                <m:t>𝑑𝐸</m:t>
                              </m:r>
                            </m:e>
                          </m:func>
                        </m:e>
                      </m:nary>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𝜏</m:t>
                          </m:r>
                        </m:e>
                        <m:sub>
                          <m:r>
                            <a:rPr lang="en-US" sz="1600" b="0" i="1" smtClean="0">
                              <a:latin typeface="Cambria Math" panose="02040503050406030204" pitchFamily="18" charset="0"/>
                            </a:rPr>
                            <m:t>𝑖</m:t>
                          </m:r>
                        </m:sub>
                      </m:sSub>
                    </m:oMath>
                  </m:oMathPara>
                </a14:m>
                <a:endParaRPr lang="en-US" sz="1600" dirty="0"/>
              </a:p>
            </p:txBody>
          </p:sp>
        </mc:Choice>
        <mc:Fallback xmlns="">
          <p:sp>
            <p:nvSpPr>
              <p:cNvPr id="9" name="TextBox 8">
                <a:extLst>
                  <a:ext uri="{FF2B5EF4-FFF2-40B4-BE49-F238E27FC236}">
                    <a16:creationId xmlns:a16="http://schemas.microsoft.com/office/drawing/2014/main" id="{4F718A1B-9208-16FB-4C2F-55950C483887}"/>
                  </a:ext>
                </a:extLst>
              </p:cNvPr>
              <p:cNvSpPr txBox="1">
                <a:spLocks noRot="1" noChangeAspect="1" noMove="1" noResize="1" noEditPoints="1" noAdjustHandles="1" noChangeArrowheads="1" noChangeShapeType="1" noTextEdit="1"/>
              </p:cNvSpPr>
              <p:nvPr/>
            </p:nvSpPr>
            <p:spPr>
              <a:xfrm>
                <a:off x="638406" y="1751815"/>
                <a:ext cx="5123687" cy="748538"/>
              </a:xfrm>
              <a:prstGeom prst="rect">
                <a:avLst/>
              </a:prstGeom>
              <a:blipFill>
                <a:blip r:embed="rId5"/>
                <a:stretch>
                  <a:fillRect t="-120000" b="-178333"/>
                </a:stretch>
              </a:blipFill>
            </p:spPr>
            <p:txBody>
              <a:bodyPr/>
              <a:lstStyle/>
              <a:p>
                <a:r>
                  <a:rPr lang="en-US">
                    <a:noFill/>
                  </a:rPr>
                  <a:t> </a:t>
                </a:r>
              </a:p>
            </p:txBody>
          </p:sp>
        </mc:Fallback>
      </mc:AlternateContent>
      <p:cxnSp>
        <p:nvCxnSpPr>
          <p:cNvPr id="15" name="Elbow Connector 14">
            <a:extLst>
              <a:ext uri="{FF2B5EF4-FFF2-40B4-BE49-F238E27FC236}">
                <a16:creationId xmlns:a16="http://schemas.microsoft.com/office/drawing/2014/main" id="{A47F7325-2011-6B56-BF7E-AFF9F21119F5}"/>
              </a:ext>
            </a:extLst>
          </p:cNvPr>
          <p:cNvCxnSpPr>
            <a:cxnSpLocks/>
            <a:stCxn id="9" idx="3"/>
            <a:endCxn id="8" idx="3"/>
          </p:cNvCxnSpPr>
          <p:nvPr/>
        </p:nvCxnSpPr>
        <p:spPr>
          <a:xfrm>
            <a:off x="5762093" y="2126084"/>
            <a:ext cx="411481" cy="783432"/>
          </a:xfrm>
          <a:prstGeom prst="bentConnector3">
            <a:avLst>
              <a:gd name="adj1" fmla="val 155555"/>
            </a:avLst>
          </a:prstGeom>
          <a:ln w="28575"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6D980D7C-FFD4-00E1-D3AD-739DA2AE8405}"/>
              </a:ext>
            </a:extLst>
          </p:cNvPr>
          <p:cNvSpPr txBox="1"/>
          <p:nvPr/>
        </p:nvSpPr>
        <p:spPr>
          <a:xfrm rot="5400000">
            <a:off x="6146236" y="2398979"/>
            <a:ext cx="1458476" cy="369332"/>
          </a:xfrm>
          <a:prstGeom prst="rect">
            <a:avLst/>
          </a:prstGeom>
          <a:noFill/>
        </p:spPr>
        <p:txBody>
          <a:bodyPr wrap="none" rtlCol="0">
            <a:spAutoFit/>
          </a:bodyPr>
          <a:lstStyle/>
          <a:p>
            <a:r>
              <a:rPr lang="en-US" dirty="0"/>
              <a:t>Discretization</a:t>
            </a:r>
          </a:p>
        </p:txBody>
      </p:sp>
      <p:pic>
        <p:nvPicPr>
          <p:cNvPr id="5" name="Picture 4">
            <a:extLst>
              <a:ext uri="{FF2B5EF4-FFF2-40B4-BE49-F238E27FC236}">
                <a16:creationId xmlns:a16="http://schemas.microsoft.com/office/drawing/2014/main" id="{29BFAC57-57D6-7667-AD00-808EC2135DBD}"/>
              </a:ext>
            </a:extLst>
          </p:cNvPr>
          <p:cNvPicPr>
            <a:picLocks noChangeAspect="1"/>
          </p:cNvPicPr>
          <p:nvPr/>
        </p:nvPicPr>
        <p:blipFill>
          <a:blip r:embed="rId6"/>
          <a:stretch>
            <a:fillRect/>
          </a:stretch>
        </p:blipFill>
        <p:spPr>
          <a:xfrm>
            <a:off x="1924788" y="6475583"/>
            <a:ext cx="1288307" cy="382417"/>
          </a:xfrm>
          <a:prstGeom prst="rect">
            <a:avLst/>
          </a:prstGeom>
        </p:spPr>
      </p:pic>
      <p:sp>
        <p:nvSpPr>
          <p:cNvPr id="18" name="TextBox 17">
            <a:extLst>
              <a:ext uri="{FF2B5EF4-FFF2-40B4-BE49-F238E27FC236}">
                <a16:creationId xmlns:a16="http://schemas.microsoft.com/office/drawing/2014/main" id="{2A49A4F5-954B-6A2D-B37E-B08C9C4BB326}"/>
              </a:ext>
            </a:extLst>
          </p:cNvPr>
          <p:cNvSpPr txBox="1"/>
          <p:nvPr/>
        </p:nvSpPr>
        <p:spPr>
          <a:xfrm>
            <a:off x="91440" y="1317213"/>
            <a:ext cx="1687354" cy="400110"/>
          </a:xfrm>
          <a:prstGeom prst="rect">
            <a:avLst/>
          </a:prstGeom>
          <a:noFill/>
        </p:spPr>
        <p:txBody>
          <a:bodyPr wrap="square">
            <a:spAutoFit/>
          </a:bodyPr>
          <a:lstStyle/>
          <a:p>
            <a:r>
              <a:rPr lang="en-US" sz="2000" b="1" i="0" dirty="0">
                <a:effectLst/>
                <a:latin typeface="Times New Roman" panose="02020603050405020304" pitchFamily="18" charset="0"/>
                <a:cs typeface="Times New Roman" panose="02020603050405020304" pitchFamily="18" charset="0"/>
              </a:rPr>
              <a:t>Discretization</a:t>
            </a:r>
            <a:endParaRPr lang="en-US" sz="2000" b="1" dirty="0"/>
          </a:p>
        </p:txBody>
      </p:sp>
      <p:cxnSp>
        <p:nvCxnSpPr>
          <p:cNvPr id="20" name="Straight Connector 19">
            <a:extLst>
              <a:ext uri="{FF2B5EF4-FFF2-40B4-BE49-F238E27FC236}">
                <a16:creationId xmlns:a16="http://schemas.microsoft.com/office/drawing/2014/main" id="{8D3FFEB5-EA22-274B-5E0B-B72030374E48}"/>
              </a:ext>
            </a:extLst>
          </p:cNvPr>
          <p:cNvCxnSpPr>
            <a:cxnSpLocks/>
          </p:cNvCxnSpPr>
          <p:nvPr/>
        </p:nvCxnSpPr>
        <p:spPr>
          <a:xfrm>
            <a:off x="7223760" y="1257300"/>
            <a:ext cx="0" cy="5162551"/>
          </a:xfrm>
          <a:prstGeom prst="line">
            <a:avLst/>
          </a:prstGeom>
          <a:ln w="28575"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0C1C47D-E823-109B-4674-EEC00A79A67E}"/>
                  </a:ext>
                </a:extLst>
              </p:cNvPr>
              <p:cNvSpPr txBox="1"/>
              <p:nvPr/>
            </p:nvSpPr>
            <p:spPr>
              <a:xfrm>
                <a:off x="8389336" y="1751815"/>
                <a:ext cx="278463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smtClean="0">
                          <a:latin typeface="Cambria Math" panose="02040503050406030204" pitchFamily="18" charset="0"/>
                        </a:rPr>
                        <m:t>𝑦</m:t>
                      </m:r>
                      <m:r>
                        <a:rPr lang="en-US" altLang="zh-CN" sz="1800" b="0" i="0" smtClean="0">
                          <a:latin typeface="Cambria Math" panose="02040503050406030204" pitchFamily="18" charset="0"/>
                        </a:rPr>
                        <m:t>=</m:t>
                      </m:r>
                      <m:r>
                        <a:rPr lang="en-US" altLang="zh-CN" sz="1800" smtClean="0">
                          <a:latin typeface="Cambria Math" panose="02040503050406030204" pitchFamily="18" charset="0"/>
                        </a:rPr>
                        <m:t>𝐹𝑥</m:t>
                      </m:r>
                    </m:oMath>
                  </m:oMathPara>
                </a14:m>
                <a:endParaRPr lang="en-US" dirty="0"/>
              </a:p>
            </p:txBody>
          </p:sp>
        </mc:Choice>
        <mc:Fallback xmlns="">
          <p:sp>
            <p:nvSpPr>
              <p:cNvPr id="26" name="TextBox 25">
                <a:extLst>
                  <a:ext uri="{FF2B5EF4-FFF2-40B4-BE49-F238E27FC236}">
                    <a16:creationId xmlns:a16="http://schemas.microsoft.com/office/drawing/2014/main" id="{10C1C47D-E823-109B-4674-EEC00A79A67E}"/>
                  </a:ext>
                </a:extLst>
              </p:cNvPr>
              <p:cNvSpPr txBox="1">
                <a:spLocks noRot="1" noChangeAspect="1" noMove="1" noResize="1" noEditPoints="1" noAdjustHandles="1" noChangeArrowheads="1" noChangeShapeType="1" noTextEdit="1"/>
              </p:cNvSpPr>
              <p:nvPr/>
            </p:nvSpPr>
            <p:spPr>
              <a:xfrm>
                <a:off x="8389336" y="1751815"/>
                <a:ext cx="2784632" cy="369332"/>
              </a:xfrm>
              <a:prstGeom prst="rect">
                <a:avLst/>
              </a:prstGeom>
              <a:blipFill>
                <a:blip r:embed="rId7"/>
                <a:stretch>
                  <a:fillRect b="-6452"/>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3F01981E-EA21-7D2C-C70E-BDFFF9D26736}"/>
              </a:ext>
            </a:extLst>
          </p:cNvPr>
          <p:cNvSpPr txBox="1"/>
          <p:nvPr/>
        </p:nvSpPr>
        <p:spPr>
          <a:xfrm>
            <a:off x="7283836" y="1317213"/>
            <a:ext cx="1980222"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Inverse problem</a:t>
            </a:r>
          </a:p>
        </p:txBody>
      </p:sp>
      <p:sp>
        <p:nvSpPr>
          <p:cNvPr id="28" name="TextBox 27">
            <a:extLst>
              <a:ext uri="{FF2B5EF4-FFF2-40B4-BE49-F238E27FC236}">
                <a16:creationId xmlns:a16="http://schemas.microsoft.com/office/drawing/2014/main" id="{2E4235A5-0316-7F07-CA24-4B3D3347C342}"/>
              </a:ext>
            </a:extLst>
          </p:cNvPr>
          <p:cNvSpPr txBox="1"/>
          <p:nvPr/>
        </p:nvSpPr>
        <p:spPr>
          <a:xfrm>
            <a:off x="10317002" y="2131021"/>
            <a:ext cx="1713931" cy="369332"/>
          </a:xfrm>
          <a:prstGeom prst="rect">
            <a:avLst/>
          </a:prstGeom>
          <a:noFill/>
        </p:spPr>
        <p:txBody>
          <a:bodyPr wrap="none" rtlCol="0">
            <a:spAutoFit/>
          </a:bodyPr>
          <a:lstStyle/>
          <a:p>
            <a:r>
              <a:rPr lang="en-US" b="1" dirty="0">
                <a:solidFill>
                  <a:srgbClr val="FF0000"/>
                </a:solidFill>
              </a:rPr>
              <a:t>ILL-Conditioned</a:t>
            </a:r>
          </a:p>
        </p:txBody>
      </p:sp>
      <p:pic>
        <p:nvPicPr>
          <p:cNvPr id="31" name="Picture 1">
            <a:extLst>
              <a:ext uri="{FF2B5EF4-FFF2-40B4-BE49-F238E27FC236}">
                <a16:creationId xmlns:a16="http://schemas.microsoft.com/office/drawing/2014/main" id="{8E658B4A-9083-908E-01C0-BBD57931DF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87667" y="2882936"/>
            <a:ext cx="3830873" cy="245932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637AFBAC-F728-0FB8-1AA3-0118FB88065C}"/>
              </a:ext>
            </a:extLst>
          </p:cNvPr>
          <p:cNvSpPr txBox="1"/>
          <p:nvPr/>
        </p:nvSpPr>
        <p:spPr>
          <a:xfrm>
            <a:off x="8372421" y="2589520"/>
            <a:ext cx="3330552" cy="369332"/>
          </a:xfrm>
          <a:prstGeom prst="rect">
            <a:avLst/>
          </a:prstGeom>
          <a:noFill/>
        </p:spPr>
        <p:txBody>
          <a:bodyPr wrap="square">
            <a:spAutoFit/>
          </a:bodyPr>
          <a:lstStyle/>
          <a:p>
            <a:r>
              <a:rPr lang="en-US" sz="1800" b="1" kern="0" dirty="0">
                <a:latin typeface="Times New Roman" panose="02020603050405020304" pitchFamily="18" charset="0"/>
                <a:cs typeface="Times New Roman" panose="02020603050405020304" pitchFamily="18" charset="0"/>
              </a:rPr>
              <a:t>Linear Attenuation Coefficient</a:t>
            </a:r>
            <a:endParaRPr lang="en-US" dirty="0"/>
          </a:p>
        </p:txBody>
      </p:sp>
      <p:sp>
        <p:nvSpPr>
          <p:cNvPr id="33" name="TextBox 32">
            <a:extLst>
              <a:ext uri="{FF2B5EF4-FFF2-40B4-BE49-F238E27FC236}">
                <a16:creationId xmlns:a16="http://schemas.microsoft.com/office/drawing/2014/main" id="{DFF7C81E-6FCF-310C-1C0E-F355320C379D}"/>
              </a:ext>
            </a:extLst>
          </p:cNvPr>
          <p:cNvSpPr txBox="1"/>
          <p:nvPr/>
        </p:nvSpPr>
        <p:spPr>
          <a:xfrm>
            <a:off x="9322244" y="5202939"/>
            <a:ext cx="1430905" cy="369332"/>
          </a:xfrm>
          <a:prstGeom prst="rect">
            <a:avLst/>
          </a:prstGeom>
          <a:noFill/>
        </p:spPr>
        <p:txBody>
          <a:bodyPr wrap="none" rtlCol="0">
            <a:spAutoFit/>
          </a:bodyPr>
          <a:lstStyle/>
          <a:p>
            <a:r>
              <a:rPr lang="en-US" dirty="0"/>
              <a:t>Energies/KeV</a:t>
            </a:r>
          </a:p>
        </p:txBody>
      </p:sp>
      <p:sp>
        <p:nvSpPr>
          <p:cNvPr id="34" name="TextBox 33">
            <a:extLst>
              <a:ext uri="{FF2B5EF4-FFF2-40B4-BE49-F238E27FC236}">
                <a16:creationId xmlns:a16="http://schemas.microsoft.com/office/drawing/2014/main" id="{559B29FB-EA75-3BE2-3F13-47302B346C09}"/>
              </a:ext>
            </a:extLst>
          </p:cNvPr>
          <p:cNvSpPr txBox="1"/>
          <p:nvPr/>
        </p:nvSpPr>
        <p:spPr>
          <a:xfrm>
            <a:off x="7921121" y="2604398"/>
            <a:ext cx="647224" cy="369332"/>
          </a:xfrm>
          <a:prstGeom prst="rect">
            <a:avLst/>
          </a:prstGeom>
          <a:noFill/>
        </p:spPr>
        <p:txBody>
          <a:bodyPr wrap="square">
            <a:spAutoFit/>
          </a:bodyPr>
          <a:lstStyle/>
          <a:p>
            <a:r>
              <a:rPr lang="en-US" b="0" i="0" dirty="0">
                <a:solidFill>
                  <a:srgbClr val="202124"/>
                </a:solidFill>
                <a:effectLst/>
                <a:latin typeface="Google Sans"/>
              </a:rPr>
              <a:t>cm</a:t>
            </a:r>
            <a:r>
              <a:rPr lang="en-US" b="0" i="0" baseline="30000" dirty="0">
                <a:solidFill>
                  <a:srgbClr val="202124"/>
                </a:solidFill>
                <a:effectLst/>
                <a:latin typeface="Google Sans"/>
              </a:rPr>
              <a:t>-1</a:t>
            </a:r>
            <a:endParaRPr lang="en-US" dirty="0"/>
          </a:p>
        </p:txBody>
      </p:sp>
      <p:sp>
        <p:nvSpPr>
          <p:cNvPr id="35" name="TextBox 34">
            <a:extLst>
              <a:ext uri="{FF2B5EF4-FFF2-40B4-BE49-F238E27FC236}">
                <a16:creationId xmlns:a16="http://schemas.microsoft.com/office/drawing/2014/main" id="{675DB951-D0AE-1AC3-5093-7FC66E8C9EED}"/>
              </a:ext>
            </a:extLst>
          </p:cNvPr>
          <p:cNvSpPr txBox="1"/>
          <p:nvPr/>
        </p:nvSpPr>
        <p:spPr>
          <a:xfrm>
            <a:off x="8356355" y="4427741"/>
            <a:ext cx="1430905" cy="523220"/>
          </a:xfrm>
          <a:prstGeom prst="rect">
            <a:avLst/>
          </a:prstGeom>
          <a:noFill/>
          <a:ln>
            <a:solidFill>
              <a:srgbClr val="FF0000"/>
            </a:solidFill>
          </a:ln>
        </p:spPr>
        <p:txBody>
          <a:bodyPr wrap="square" rtlCol="0">
            <a:spAutoFit/>
          </a:bodyPr>
          <a:lstStyle/>
          <a:p>
            <a:r>
              <a:rPr lang="en-US" sz="1400" dirty="0">
                <a:latin typeface="Times New Roman" panose="02020603050405020304" pitchFamily="18" charset="0"/>
                <a:cs typeface="Times New Roman" panose="02020603050405020304" pitchFamily="18" charset="0"/>
              </a:rPr>
              <a:t>High attenuation in low energy.</a:t>
            </a:r>
          </a:p>
        </p:txBody>
      </p:sp>
      <p:cxnSp>
        <p:nvCxnSpPr>
          <p:cNvPr id="37" name="Straight Arrow Connector 36">
            <a:extLst>
              <a:ext uri="{FF2B5EF4-FFF2-40B4-BE49-F238E27FC236}">
                <a16:creationId xmlns:a16="http://schemas.microsoft.com/office/drawing/2014/main" id="{506C7217-B0FC-346E-5FE9-254B3483E6F1}"/>
              </a:ext>
            </a:extLst>
          </p:cNvPr>
          <p:cNvCxnSpPr>
            <a:cxnSpLocks/>
          </p:cNvCxnSpPr>
          <p:nvPr/>
        </p:nvCxnSpPr>
        <p:spPr>
          <a:xfrm flipV="1">
            <a:off x="8778240" y="3576520"/>
            <a:ext cx="0" cy="851221"/>
          </a:xfrm>
          <a:prstGeom prst="straightConnector1">
            <a:avLst/>
          </a:prstGeom>
          <a:ln w="12700" cmpd="sng">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D160B859-07F4-645A-8EA5-E2B66B80B5A5}"/>
              </a:ext>
            </a:extLst>
          </p:cNvPr>
          <p:cNvSpPr txBox="1"/>
          <p:nvPr/>
        </p:nvSpPr>
        <p:spPr>
          <a:xfrm>
            <a:off x="10317002" y="5619446"/>
            <a:ext cx="1473089" cy="523220"/>
          </a:xfrm>
          <a:prstGeom prst="rect">
            <a:avLst/>
          </a:prstGeom>
          <a:noFill/>
          <a:ln>
            <a:solidFill>
              <a:srgbClr val="FF0000"/>
            </a:solidFill>
          </a:ln>
        </p:spPr>
        <p:txBody>
          <a:bodyPr wrap="square" rtlCol="0">
            <a:spAutoFit/>
          </a:bodyPr>
          <a:lstStyle/>
          <a:p>
            <a:r>
              <a:rPr lang="en-US" sz="1400" dirty="0">
                <a:latin typeface="Times New Roman" panose="02020603050405020304" pitchFamily="18" charset="0"/>
                <a:cs typeface="Times New Roman" panose="02020603050405020304" pitchFamily="18" charset="0"/>
              </a:rPr>
              <a:t>Low attenuation in high energy</a:t>
            </a:r>
          </a:p>
        </p:txBody>
      </p:sp>
      <p:cxnSp>
        <p:nvCxnSpPr>
          <p:cNvPr id="41" name="Straight Arrow Connector 40">
            <a:extLst>
              <a:ext uri="{FF2B5EF4-FFF2-40B4-BE49-F238E27FC236}">
                <a16:creationId xmlns:a16="http://schemas.microsoft.com/office/drawing/2014/main" id="{FF64EC5D-C33A-DAF5-C15F-FD41064CD378}"/>
              </a:ext>
            </a:extLst>
          </p:cNvPr>
          <p:cNvCxnSpPr>
            <a:cxnSpLocks/>
          </p:cNvCxnSpPr>
          <p:nvPr/>
        </p:nvCxnSpPr>
        <p:spPr>
          <a:xfrm flipV="1">
            <a:off x="11045926" y="4880610"/>
            <a:ext cx="7620" cy="738836"/>
          </a:xfrm>
          <a:prstGeom prst="straightConnector1">
            <a:avLst/>
          </a:prstGeom>
          <a:ln w="12700" cmpd="sng">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9652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B4E5A-0029-2D5D-F139-743A6402EAC7}"/>
              </a:ext>
            </a:extLst>
          </p:cNvPr>
          <p:cNvSpPr>
            <a:spLocks noGrp="1"/>
          </p:cNvSpPr>
          <p:nvPr>
            <p:ph type="title"/>
          </p:nvPr>
        </p:nvSpPr>
        <p:spPr>
          <a:xfrm>
            <a:off x="201168" y="118872"/>
            <a:ext cx="10404953" cy="1005840"/>
          </a:xfrm>
        </p:spPr>
        <p:txBody>
          <a:bodyPr/>
          <a:lstStyle/>
          <a:p>
            <a:r>
              <a:rPr lang="en-US" dirty="0">
                <a:latin typeface="Times New Roman" panose="02020603050405020304" pitchFamily="18" charset="0"/>
                <a:cs typeface="Times New Roman" panose="02020603050405020304" pitchFamily="18" charset="0"/>
              </a:rPr>
              <a:t>Previous Approaches to System response Reconstruction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232A9B-A5D0-0764-F9E5-7D8D89A10A6F}"/>
                  </a:ext>
                </a:extLst>
              </p:cNvPr>
              <p:cNvSpPr>
                <a:spLocks noGrp="1"/>
              </p:cNvSpPr>
              <p:nvPr>
                <p:ph idx="1"/>
              </p:nvPr>
            </p:nvSpPr>
            <p:spPr>
              <a:xfrm>
                <a:off x="364536" y="1388332"/>
                <a:ext cx="7734359" cy="4783868"/>
              </a:xfrm>
            </p:spPr>
            <p:txBody>
              <a:bodyPr>
                <a:normAutofit/>
              </a:bodyPr>
              <a:lstStyle/>
              <a:p>
                <a:r>
                  <a:rPr lang="zh-CN" altLang="en-US" sz="2400" dirty="0"/>
                  <a:t> </a:t>
                </a:r>
                <a:r>
                  <a:rPr lang="en-US" altLang="zh-CN" sz="2400" dirty="0"/>
                  <a:t>Discretization</a:t>
                </a:r>
                <a:r>
                  <a:rPr lang="en-US" sz="2400" dirty="0"/>
                  <a:t> reconstruction with least-square[7-8]:</a:t>
                </a:r>
              </a:p>
              <a:p>
                <a:pPr lvl="2"/>
                <a:r>
                  <a:rPr lang="en-US" altLang="zh-CN" sz="1800" dirty="0"/>
                  <a:t>Regularized reconstruction of energy vector</a:t>
                </a:r>
              </a:p>
              <a:p>
                <a:pPr marL="579413" lvl="2" indent="0">
                  <a:buNone/>
                </a:pPr>
                <a14:m>
                  <m:oMathPara xmlns:m="http://schemas.openxmlformats.org/officeDocument/2006/math">
                    <m:oMathParaPr>
                      <m:jc m:val="centerGroup"/>
                    </m:oMathParaPr>
                    <m:oMath xmlns:m="http://schemas.openxmlformats.org/officeDocument/2006/math">
                      <m:acc>
                        <m:accPr>
                          <m:chr m:val="̂"/>
                          <m:ctrlPr>
                            <a:rPr lang="en-US" altLang="zh-CN" sz="1800" i="1" smtClean="0">
                              <a:latin typeface="Cambria Math" panose="02040503050406030204" pitchFamily="18" charset="0"/>
                            </a:rPr>
                          </m:ctrlPr>
                        </m:accPr>
                        <m:e>
                          <m:r>
                            <a:rPr lang="en-US" altLang="zh-CN" sz="1800">
                              <a:latin typeface="Cambria Math" panose="02040503050406030204" pitchFamily="18" charset="0"/>
                            </a:rPr>
                            <m:t>𝑥</m:t>
                          </m:r>
                        </m:e>
                      </m:acc>
                      <m:r>
                        <a:rPr lang="en-US" altLang="zh-CN" sz="1800">
                          <a:latin typeface="Cambria Math" panose="02040503050406030204" pitchFamily="18" charset="0"/>
                        </a:rPr>
                        <m:t>=</m:t>
                      </m:r>
                      <m:func>
                        <m:funcPr>
                          <m:ctrlPr>
                            <a:rPr lang="en-US" altLang="zh-CN" sz="1800" i="1">
                              <a:latin typeface="Cambria Math" panose="02040503050406030204" pitchFamily="18" charset="0"/>
                            </a:rPr>
                          </m:ctrlPr>
                        </m:funcPr>
                        <m:fName>
                          <m:r>
                            <m:rPr>
                              <m:sty m:val="p"/>
                            </m:rPr>
                            <a:rPr lang="en-US" altLang="zh-CN" sz="1800">
                              <a:latin typeface="Cambria Math" panose="02040503050406030204" pitchFamily="18" charset="0"/>
                            </a:rPr>
                            <m:t>arg</m:t>
                          </m:r>
                        </m:fName>
                        <m:e>
                          <m:func>
                            <m:funcPr>
                              <m:ctrlPr>
                                <a:rPr lang="en-US" altLang="zh-CN" sz="1800" i="1">
                                  <a:latin typeface="Cambria Math" panose="02040503050406030204" pitchFamily="18" charset="0"/>
                                </a:rPr>
                              </m:ctrlPr>
                            </m:funcPr>
                            <m:fName>
                              <m:limLow>
                                <m:limLowPr>
                                  <m:ctrlPr>
                                    <a:rPr lang="en-US" altLang="zh-CN" sz="1800" i="1">
                                      <a:latin typeface="Cambria Math" panose="02040503050406030204" pitchFamily="18" charset="0"/>
                                    </a:rPr>
                                  </m:ctrlPr>
                                </m:limLowPr>
                                <m:e>
                                  <m:r>
                                    <m:rPr>
                                      <m:sty m:val="p"/>
                                    </m:rPr>
                                    <a:rPr lang="en-US" altLang="zh-CN" sz="1800">
                                      <a:latin typeface="Cambria Math" panose="02040503050406030204" pitchFamily="18" charset="0"/>
                                    </a:rPr>
                                    <m:t>min</m:t>
                                  </m:r>
                                </m:e>
                                <m:lim>
                                  <m:r>
                                    <a:rPr lang="en-US" altLang="zh-CN" sz="1800">
                                      <a:latin typeface="Cambria Math" panose="02040503050406030204" pitchFamily="18" charset="0"/>
                                    </a:rPr>
                                    <m:t>𝑥</m:t>
                                  </m:r>
                                  <m:r>
                                    <a:rPr lang="en-US" altLang="zh-CN" sz="1800">
                                      <a:latin typeface="Cambria Math" panose="02040503050406030204" pitchFamily="18" charset="0"/>
                                    </a:rPr>
                                    <m:t>∈</m:t>
                                  </m:r>
                                  <m:r>
                                    <a:rPr lang="en-US" altLang="zh-CN" sz="1800">
                                      <a:latin typeface="Cambria Math" panose="02040503050406030204" pitchFamily="18" charset="0"/>
                                    </a:rPr>
                                    <m:t>𝒮</m:t>
                                  </m:r>
                                </m:lim>
                              </m:limLow>
                            </m:fName>
                            <m:e>
                              <m:d>
                                <m:dPr>
                                  <m:begChr m:val="{"/>
                                  <m:endChr m:val="}"/>
                                  <m:ctrlPr>
                                    <a:rPr lang="en-US" altLang="zh-CN" sz="1800" i="1">
                                      <a:latin typeface="Cambria Math" panose="02040503050406030204" pitchFamily="18" charset="0"/>
                                    </a:rPr>
                                  </m:ctrlPr>
                                </m:dPr>
                                <m:e>
                                  <m:f>
                                    <m:fPr>
                                      <m:ctrlPr>
                                        <a:rPr lang="en-US" altLang="zh-CN" sz="1800" b="0" i="1" smtClean="0">
                                          <a:latin typeface="Cambria Math" panose="02040503050406030204" pitchFamily="18" charset="0"/>
                                        </a:rPr>
                                      </m:ctrlPr>
                                    </m:fPr>
                                    <m:num>
                                      <m:r>
                                        <a:rPr lang="en-US" altLang="zh-CN" sz="1800" b="0" i="1" smtClean="0">
                                          <a:latin typeface="Cambria Math" panose="02040503050406030204" pitchFamily="18" charset="0"/>
                                        </a:rPr>
                                        <m:t>1</m:t>
                                      </m:r>
                                    </m:num>
                                    <m:den>
                                      <m:r>
                                        <a:rPr lang="en-US" altLang="zh-CN" sz="1800" b="0" i="1" smtClean="0">
                                          <a:latin typeface="Cambria Math" panose="02040503050406030204" pitchFamily="18" charset="0"/>
                                        </a:rPr>
                                        <m:t>2</m:t>
                                      </m:r>
                                      <m:r>
                                        <a:rPr lang="en-US" altLang="zh-CN" sz="1800">
                                          <a:latin typeface="Cambria Math" panose="02040503050406030204" pitchFamily="18" charset="0"/>
                                        </a:rPr>
                                        <m:t>𝑀</m:t>
                                      </m:r>
                                    </m:den>
                                  </m:f>
                                  <m:sSubSup>
                                    <m:sSubSupPr>
                                      <m:ctrlPr>
                                        <a:rPr lang="en-US" altLang="zh-CN" sz="1800" i="1">
                                          <a:latin typeface="Cambria Math" panose="02040503050406030204" pitchFamily="18" charset="0"/>
                                        </a:rPr>
                                      </m:ctrlPr>
                                    </m:sSubSupPr>
                                    <m:e>
                                      <m:d>
                                        <m:dPr>
                                          <m:begChr m:val="‖"/>
                                          <m:endChr m:val="‖"/>
                                          <m:ctrlPr>
                                            <a:rPr lang="en-US" altLang="zh-CN" sz="1800" i="1">
                                              <a:latin typeface="Cambria Math" panose="02040503050406030204" pitchFamily="18" charset="0"/>
                                            </a:rPr>
                                          </m:ctrlPr>
                                        </m:dPr>
                                        <m:e>
                                          <m:r>
                                            <a:rPr lang="en-US" altLang="zh-CN" sz="1800">
                                              <a:latin typeface="Cambria Math" panose="02040503050406030204" pitchFamily="18" charset="0"/>
                                            </a:rPr>
                                            <m:t>𝑦</m:t>
                                          </m:r>
                                          <m:r>
                                            <a:rPr lang="en-US" altLang="zh-CN" sz="1800">
                                              <a:latin typeface="Cambria Math" panose="02040503050406030204" pitchFamily="18" charset="0"/>
                                            </a:rPr>
                                            <m:t>−</m:t>
                                          </m:r>
                                          <m:r>
                                            <a:rPr lang="en-US" altLang="zh-CN" sz="1800">
                                              <a:latin typeface="Cambria Math" panose="02040503050406030204" pitchFamily="18" charset="0"/>
                                            </a:rPr>
                                            <m:t>𝐹𝑥</m:t>
                                          </m:r>
                                        </m:e>
                                      </m:d>
                                    </m:e>
                                    <m:sub>
                                      <m:r>
                                        <a:rPr lang="en-US" altLang="zh-CN" sz="1800">
                                          <a:latin typeface="Cambria Math" panose="02040503050406030204" pitchFamily="18" charset="0"/>
                                        </a:rPr>
                                        <m:t>2</m:t>
                                      </m:r>
                                    </m:sub>
                                    <m:sup>
                                      <m:r>
                                        <a:rPr lang="en-US" altLang="zh-CN" sz="1800">
                                          <a:latin typeface="Cambria Math" panose="02040503050406030204" pitchFamily="18" charset="0"/>
                                        </a:rPr>
                                        <m:t>2</m:t>
                                      </m:r>
                                    </m:sup>
                                  </m:sSubSup>
                                  <m:r>
                                    <a:rPr lang="en-US" altLang="zh-CN" sz="1800">
                                      <a:latin typeface="Cambria Math" panose="02040503050406030204" pitchFamily="18" charset="0"/>
                                    </a:rPr>
                                    <m:t>+</m:t>
                                  </m:r>
                                  <m:r>
                                    <a:rPr lang="en-US" altLang="zh-CN" sz="1800">
                                      <a:latin typeface="Cambria Math" panose="02040503050406030204" pitchFamily="18" charset="0"/>
                                    </a:rPr>
                                    <m:t>𝜆</m:t>
                                  </m:r>
                                  <m:sSub>
                                    <m:sSubPr>
                                      <m:ctrlPr>
                                        <a:rPr lang="en-US" altLang="zh-CN" sz="1800" i="1">
                                          <a:latin typeface="Cambria Math" panose="02040503050406030204" pitchFamily="18" charset="0"/>
                                        </a:rPr>
                                      </m:ctrlPr>
                                    </m:sSubPr>
                                    <m:e>
                                      <m:r>
                                        <a:rPr lang="en-US" altLang="zh-CN" sz="1800">
                                          <a:latin typeface="Cambria Math" panose="02040503050406030204" pitchFamily="18" charset="0"/>
                                        </a:rPr>
                                        <m:t>h</m:t>
                                      </m:r>
                                    </m:e>
                                    <m:sub>
                                      <m:r>
                                        <a:rPr lang="en-US" altLang="zh-CN" sz="1800">
                                          <a:latin typeface="Cambria Math" panose="02040503050406030204" pitchFamily="18" charset="0"/>
                                        </a:rPr>
                                        <m:t>1</m:t>
                                      </m:r>
                                    </m:sub>
                                  </m:sSub>
                                  <m:d>
                                    <m:dPr>
                                      <m:ctrlPr>
                                        <a:rPr lang="en-US" altLang="zh-CN" sz="1800" i="1">
                                          <a:latin typeface="Cambria Math" panose="02040503050406030204" pitchFamily="18" charset="0"/>
                                        </a:rPr>
                                      </m:ctrlPr>
                                    </m:dPr>
                                    <m:e>
                                      <m:r>
                                        <a:rPr lang="en-US" altLang="zh-CN" sz="1800">
                                          <a:latin typeface="Cambria Math" panose="02040503050406030204" pitchFamily="18" charset="0"/>
                                        </a:rPr>
                                        <m:t>𝑥</m:t>
                                      </m:r>
                                    </m:e>
                                  </m:d>
                                </m:e>
                              </m:d>
                            </m:e>
                          </m:func>
                        </m:e>
                      </m:func>
                    </m:oMath>
                  </m:oMathPara>
                </a14:m>
                <a:endParaRPr lang="en-US" altLang="zh-CN" sz="1800" dirty="0"/>
              </a:p>
              <a:p>
                <a:pPr lvl="2"/>
                <a:r>
                  <a:rPr lang="en-US" altLang="zh-CN" sz="1800" dirty="0"/>
                  <a:t>User need to fine tune regularization parameter.</a:t>
                </a:r>
              </a:p>
              <a:p>
                <a:pPr lvl="2"/>
                <a:r>
                  <a:rPr lang="en-US" altLang="zh-CN" sz="1800" b="1" dirty="0"/>
                  <a:t>Requires a good</a:t>
                </a:r>
                <a:r>
                  <a:rPr lang="zh-CN" altLang="en-US" sz="1800" b="1" dirty="0"/>
                  <a:t> </a:t>
                </a:r>
                <a:r>
                  <a:rPr lang="en-US" altLang="zh-CN" sz="1800" b="1" dirty="0"/>
                  <a:t>initial</a:t>
                </a:r>
                <a:r>
                  <a:rPr lang="zh-CN" altLang="en-US" sz="1800" b="1" dirty="0"/>
                  <a:t> </a:t>
                </a:r>
                <a:r>
                  <a:rPr lang="en-US" altLang="zh-CN" sz="1800" b="1" dirty="0"/>
                  <a:t>estimate </a:t>
                </a:r>
                <a:r>
                  <a:rPr lang="en-US" altLang="zh-CN" sz="1800" dirty="0"/>
                  <a:t>since ill-conditioned and noise.</a:t>
                </a:r>
              </a:p>
              <a:p>
                <a:pPr lvl="2"/>
                <a:r>
                  <a:rPr lang="en-US" altLang="zh-CN" sz="1800" dirty="0"/>
                  <a:t>Hard to recover K-edge.</a:t>
                </a:r>
              </a:p>
              <a:p>
                <a:r>
                  <a:rPr lang="en-US" altLang="zh-CN" sz="2400" dirty="0"/>
                  <a:t> Discretization</a:t>
                </a:r>
                <a:r>
                  <a:rPr lang="en-US" sz="2400" dirty="0"/>
                  <a:t> reconstruction with SVD[9-11]: </a:t>
                </a:r>
                <a14:m>
                  <m:oMath xmlns:m="http://schemas.openxmlformats.org/officeDocument/2006/math">
                    <m:r>
                      <a:rPr lang="en-US" altLang="zh-CN" sz="2400" smtClean="0">
                        <a:latin typeface="Cambria Math" panose="02040503050406030204" pitchFamily="18" charset="0"/>
                      </a:rPr>
                      <m:t>𝑦</m:t>
                    </m:r>
                    <m:r>
                      <a:rPr lang="en-US" altLang="zh-CN" sz="2400" smtClean="0">
                        <a:latin typeface="Cambria Math" panose="02040503050406030204" pitchFamily="18" charset="0"/>
                      </a:rPr>
                      <m:t>−</m:t>
                    </m:r>
                    <m:r>
                      <a:rPr lang="en-US" altLang="zh-CN" sz="2400" smtClean="0">
                        <a:latin typeface="Cambria Math" panose="02040503050406030204" pitchFamily="18" charset="0"/>
                      </a:rPr>
                      <m:t>𝐹𝑥</m:t>
                    </m:r>
                  </m:oMath>
                </a14:m>
                <a:r>
                  <a:rPr lang="en-US" sz="2400" dirty="0"/>
                  <a:t>=0</a:t>
                </a:r>
              </a:p>
              <a:p>
                <a:pPr lvl="2"/>
                <a:r>
                  <a:rPr lang="en-US" altLang="zh-CN" sz="1800" dirty="0"/>
                  <a:t>Do not require good initial estimate.</a:t>
                </a:r>
              </a:p>
              <a:p>
                <a:pPr lvl="2"/>
                <a:r>
                  <a:rPr lang="en-US" altLang="zh-CN" dirty="0"/>
                  <a:t>Need prior to ensure smoothness.</a:t>
                </a:r>
                <a:endParaRPr lang="en-US" altLang="zh-CN" sz="1800" dirty="0"/>
              </a:p>
              <a:p>
                <a:r>
                  <a:rPr lang="en-US" altLang="zh-CN" sz="2400" dirty="0"/>
                  <a:t> Dictionary</a:t>
                </a:r>
                <a:r>
                  <a:rPr lang="zh-CN" altLang="en-US" sz="2400" dirty="0"/>
                  <a:t> </a:t>
                </a:r>
                <a:r>
                  <a:rPr lang="en-US" altLang="zh-CN" sz="2400" dirty="0"/>
                  <a:t>based reconstruction[12-13]:</a:t>
                </a:r>
              </a:p>
              <a:p>
                <a:pPr lvl="2"/>
                <a:r>
                  <a:rPr lang="en-US" altLang="zh-CN" sz="1800" dirty="0"/>
                  <a:t>M</a:t>
                </a:r>
                <a:r>
                  <a:rPr lang="en-US" sz="1800" dirty="0"/>
                  <a:t>odel </a:t>
                </a:r>
                <a:r>
                  <a:rPr lang="en-US" altLang="zh-CN" sz="1800" dirty="0"/>
                  <a:t>the</a:t>
                </a:r>
                <a:r>
                  <a:rPr lang="en-US" sz="1800" dirty="0"/>
                  <a:t> unknown spectrum</a:t>
                </a:r>
                <a:r>
                  <a:rPr lang="zh-CN" altLang="en-US" sz="1800" dirty="0"/>
                  <a:t> </a:t>
                </a:r>
                <a:r>
                  <a:rPr lang="en-US" altLang="zh-CN" sz="1800" dirty="0"/>
                  <a:t>as</a:t>
                </a:r>
                <a:r>
                  <a:rPr lang="zh-CN" altLang="en-US" sz="1800" dirty="0"/>
                  <a:t> </a:t>
                </a:r>
                <a:r>
                  <a:rPr lang="en-US" altLang="zh-CN" sz="1800" dirty="0"/>
                  <a:t>a</a:t>
                </a:r>
                <a:r>
                  <a:rPr lang="zh-CN" altLang="en-US" sz="1800" dirty="0"/>
                  <a:t> </a:t>
                </a:r>
                <a:r>
                  <a:rPr lang="en-US" altLang="zh-CN" sz="1800" dirty="0"/>
                  <a:t>linear</a:t>
                </a:r>
                <a:r>
                  <a:rPr lang="zh-CN" altLang="en-US" sz="1800" dirty="0"/>
                  <a:t> </a:t>
                </a:r>
                <a:r>
                  <a:rPr lang="en-US" altLang="zh-CN" sz="1800" dirty="0"/>
                  <a:t>combination</a:t>
                </a:r>
                <a:r>
                  <a:rPr lang="zh-CN" altLang="en-US" sz="1800" dirty="0"/>
                  <a:t> </a:t>
                </a:r>
                <a:r>
                  <a:rPr lang="en-US" altLang="zh-CN" sz="1800" dirty="0"/>
                  <a:t>of</a:t>
                </a:r>
                <a:r>
                  <a:rPr lang="zh-CN" altLang="en-US" sz="1800" dirty="0"/>
                  <a:t> </a:t>
                </a:r>
                <a:r>
                  <a:rPr lang="en-US" altLang="zh-CN" sz="1800" b="1" dirty="0"/>
                  <a:t>few</a:t>
                </a:r>
                <a:r>
                  <a:rPr lang="en-US" altLang="zh-CN" sz="1800" dirty="0"/>
                  <a:t> basis</a:t>
                </a:r>
                <a:r>
                  <a:rPr lang="zh-CN" altLang="en-US" sz="1800" dirty="0"/>
                  <a:t> </a:t>
                </a:r>
                <a:r>
                  <a:rPr lang="en-US" altLang="zh-CN" sz="1800" dirty="0"/>
                  <a:t>system responses generated with simulated model.</a:t>
                </a:r>
              </a:p>
              <a:p>
                <a:pPr lvl="2"/>
                <a:r>
                  <a:rPr lang="en-US" sz="1800" dirty="0"/>
                  <a:t>Provides strong constraint that makes inverse well-posed.</a:t>
                </a:r>
              </a:p>
            </p:txBody>
          </p:sp>
        </mc:Choice>
        <mc:Fallback xmlns="">
          <p:sp>
            <p:nvSpPr>
              <p:cNvPr id="3" name="Content Placeholder 2">
                <a:extLst>
                  <a:ext uri="{FF2B5EF4-FFF2-40B4-BE49-F238E27FC236}">
                    <a16:creationId xmlns:a16="http://schemas.microsoft.com/office/drawing/2014/main" id="{F3232A9B-A5D0-0764-F9E5-7D8D89A10A6F}"/>
                  </a:ext>
                </a:extLst>
              </p:cNvPr>
              <p:cNvSpPr>
                <a:spLocks noGrp="1" noRot="1" noChangeAspect="1" noMove="1" noResize="1" noEditPoints="1" noAdjustHandles="1" noChangeArrowheads="1" noChangeShapeType="1" noTextEdit="1"/>
              </p:cNvSpPr>
              <p:nvPr>
                <p:ph idx="1"/>
              </p:nvPr>
            </p:nvSpPr>
            <p:spPr>
              <a:xfrm>
                <a:off x="364536" y="1388332"/>
                <a:ext cx="7734359" cy="4783868"/>
              </a:xfrm>
              <a:blipFill>
                <a:blip r:embed="rId3"/>
                <a:stretch>
                  <a:fillRect l="-1148" t="-2116" r="-1967"/>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6183A7DE-8200-7701-4741-9418F36865F1}"/>
              </a:ext>
            </a:extLst>
          </p:cNvPr>
          <p:cNvGrpSpPr/>
          <p:nvPr/>
        </p:nvGrpSpPr>
        <p:grpSpPr>
          <a:xfrm>
            <a:off x="9803377" y="4715502"/>
            <a:ext cx="319318" cy="369332"/>
            <a:chOff x="9893661" y="3823454"/>
            <a:chExt cx="319318" cy="369332"/>
          </a:xfrm>
        </p:grpSpPr>
        <p:sp>
          <p:nvSpPr>
            <p:cNvPr id="11" name="Oval 10">
              <a:extLst>
                <a:ext uri="{FF2B5EF4-FFF2-40B4-BE49-F238E27FC236}">
                  <a16:creationId xmlns:a16="http://schemas.microsoft.com/office/drawing/2014/main" id="{B38F7E1D-883A-400B-C29F-4F49ADD93377}"/>
                </a:ext>
              </a:extLst>
            </p:cNvPr>
            <p:cNvSpPr/>
            <p:nvPr/>
          </p:nvSpPr>
          <p:spPr bwMode="auto">
            <a:xfrm>
              <a:off x="9936480" y="3891280"/>
              <a:ext cx="233680" cy="23368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2" name="TextBox 11">
              <a:extLst>
                <a:ext uri="{FF2B5EF4-FFF2-40B4-BE49-F238E27FC236}">
                  <a16:creationId xmlns:a16="http://schemas.microsoft.com/office/drawing/2014/main" id="{0EAFBBCD-74E6-5E58-2B73-DC2FD5D3CED4}"/>
                </a:ext>
              </a:extLst>
            </p:cNvPr>
            <p:cNvSpPr txBox="1"/>
            <p:nvPr/>
          </p:nvSpPr>
          <p:spPr>
            <a:xfrm>
              <a:off x="9893661" y="3823454"/>
              <a:ext cx="319318" cy="369332"/>
            </a:xfrm>
            <a:prstGeom prst="rect">
              <a:avLst/>
            </a:prstGeom>
            <a:noFill/>
          </p:spPr>
          <p:txBody>
            <a:bodyPr wrap="none" rtlCol="0">
              <a:spAutoFit/>
            </a:bodyPr>
            <a:lstStyle/>
            <a:p>
              <a:r>
                <a:rPr lang="en-US" dirty="0"/>
                <a:t>+</a:t>
              </a:r>
            </a:p>
          </p:txBody>
        </p:sp>
      </p:grpSp>
      <p:cxnSp>
        <p:nvCxnSpPr>
          <p:cNvPr id="15" name="Straight Arrow Connector 14">
            <a:extLst>
              <a:ext uri="{FF2B5EF4-FFF2-40B4-BE49-F238E27FC236}">
                <a16:creationId xmlns:a16="http://schemas.microsoft.com/office/drawing/2014/main" id="{CCA353A8-B053-8476-674C-CFF88A1417EE}"/>
              </a:ext>
            </a:extLst>
          </p:cNvPr>
          <p:cNvCxnSpPr/>
          <p:nvPr/>
        </p:nvCxnSpPr>
        <p:spPr bwMode="auto">
          <a:xfrm>
            <a:off x="9442672" y="3848608"/>
            <a:ext cx="520364" cy="97536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AFE2CF54-38EF-36DC-B016-82477BD6A204}"/>
              </a:ext>
            </a:extLst>
          </p:cNvPr>
          <p:cNvCxnSpPr>
            <a:cxnSpLocks/>
            <a:endCxn id="12" idx="1"/>
          </p:cNvCxnSpPr>
          <p:nvPr/>
        </p:nvCxnSpPr>
        <p:spPr bwMode="auto">
          <a:xfrm flipV="1">
            <a:off x="9442672" y="4900168"/>
            <a:ext cx="360705" cy="7876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F83A5569-4158-F406-8595-701607BACA20}"/>
              </a:ext>
            </a:extLst>
          </p:cNvPr>
          <p:cNvCxnSpPr/>
          <p:nvPr/>
        </p:nvCxnSpPr>
        <p:spPr bwMode="auto">
          <a:xfrm flipV="1">
            <a:off x="9316635" y="5017008"/>
            <a:ext cx="555076" cy="9347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1BF1D1B-09EE-1A62-9649-9FF21199DE76}"/>
                  </a:ext>
                </a:extLst>
              </p:cNvPr>
              <p:cNvSpPr txBox="1"/>
              <p:nvPr/>
            </p:nvSpPr>
            <p:spPr>
              <a:xfrm>
                <a:off x="9562362" y="3930364"/>
                <a:ext cx="5175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1</m:t>
                          </m:r>
                        </m:sub>
                      </m:sSub>
                    </m:oMath>
                  </m:oMathPara>
                </a14:m>
                <a:endParaRPr lang="en-US" dirty="0"/>
              </a:p>
            </p:txBody>
          </p:sp>
        </mc:Choice>
        <mc:Fallback xmlns="">
          <p:sp>
            <p:nvSpPr>
              <p:cNvPr id="21" name="TextBox 20">
                <a:extLst>
                  <a:ext uri="{FF2B5EF4-FFF2-40B4-BE49-F238E27FC236}">
                    <a16:creationId xmlns:a16="http://schemas.microsoft.com/office/drawing/2014/main" id="{41BF1D1B-09EE-1A62-9649-9FF21199DE76}"/>
                  </a:ext>
                </a:extLst>
              </p:cNvPr>
              <p:cNvSpPr txBox="1">
                <a:spLocks noRot="1" noChangeAspect="1" noMove="1" noResize="1" noEditPoints="1" noAdjustHandles="1" noChangeArrowheads="1" noChangeShapeType="1" noTextEdit="1"/>
              </p:cNvSpPr>
              <p:nvPr/>
            </p:nvSpPr>
            <p:spPr>
              <a:xfrm>
                <a:off x="9562362" y="3930364"/>
                <a:ext cx="517514"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40371D9-A005-DE42-5D3C-4548C2CBDAE2}"/>
                  </a:ext>
                </a:extLst>
              </p:cNvPr>
              <p:cNvSpPr txBox="1"/>
              <p:nvPr/>
            </p:nvSpPr>
            <p:spPr>
              <a:xfrm>
                <a:off x="9328855" y="4579850"/>
                <a:ext cx="5228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2</m:t>
                          </m:r>
                        </m:sub>
                      </m:sSub>
                    </m:oMath>
                  </m:oMathPara>
                </a14:m>
                <a:endParaRPr lang="en-US" dirty="0"/>
              </a:p>
            </p:txBody>
          </p:sp>
        </mc:Choice>
        <mc:Fallback xmlns="">
          <p:sp>
            <p:nvSpPr>
              <p:cNvPr id="22" name="TextBox 21">
                <a:extLst>
                  <a:ext uri="{FF2B5EF4-FFF2-40B4-BE49-F238E27FC236}">
                    <a16:creationId xmlns:a16="http://schemas.microsoft.com/office/drawing/2014/main" id="{140371D9-A005-DE42-5D3C-4548C2CBDAE2}"/>
                  </a:ext>
                </a:extLst>
              </p:cNvPr>
              <p:cNvSpPr txBox="1">
                <a:spLocks noRot="1" noChangeAspect="1" noMove="1" noResize="1" noEditPoints="1" noAdjustHandles="1" noChangeArrowheads="1" noChangeShapeType="1" noTextEdit="1"/>
              </p:cNvSpPr>
              <p:nvPr/>
            </p:nvSpPr>
            <p:spPr>
              <a:xfrm>
                <a:off x="9328855" y="4579850"/>
                <a:ext cx="522835"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4BA00FA-7937-4067-AE4B-34D2AE025D20}"/>
                  </a:ext>
                </a:extLst>
              </p:cNvPr>
              <p:cNvSpPr txBox="1"/>
              <p:nvPr/>
            </p:nvSpPr>
            <p:spPr>
              <a:xfrm>
                <a:off x="9494975" y="5415838"/>
                <a:ext cx="5228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3</m:t>
                          </m:r>
                        </m:sub>
                      </m:sSub>
                    </m:oMath>
                  </m:oMathPara>
                </a14:m>
                <a:endParaRPr lang="en-US" dirty="0"/>
              </a:p>
            </p:txBody>
          </p:sp>
        </mc:Choice>
        <mc:Fallback xmlns="">
          <p:sp>
            <p:nvSpPr>
              <p:cNvPr id="23" name="TextBox 22">
                <a:extLst>
                  <a:ext uri="{FF2B5EF4-FFF2-40B4-BE49-F238E27FC236}">
                    <a16:creationId xmlns:a16="http://schemas.microsoft.com/office/drawing/2014/main" id="{04BA00FA-7937-4067-AE4B-34D2AE025D20}"/>
                  </a:ext>
                </a:extLst>
              </p:cNvPr>
              <p:cNvSpPr txBox="1">
                <a:spLocks noRot="1" noChangeAspect="1" noMove="1" noResize="1" noEditPoints="1" noAdjustHandles="1" noChangeArrowheads="1" noChangeShapeType="1" noTextEdit="1"/>
              </p:cNvSpPr>
              <p:nvPr/>
            </p:nvSpPr>
            <p:spPr>
              <a:xfrm>
                <a:off x="9494975" y="5415838"/>
                <a:ext cx="522835" cy="369332"/>
              </a:xfrm>
              <a:prstGeom prst="rect">
                <a:avLst/>
              </a:prstGeom>
              <a:blipFill>
                <a:blip r:embed="rId6"/>
                <a:stretch>
                  <a:fillRect/>
                </a:stretch>
              </a:blipFill>
            </p:spPr>
            <p:txBody>
              <a:bodyPr/>
              <a:lstStyle/>
              <a:p>
                <a:r>
                  <a:rPr lang="en-US">
                    <a:noFill/>
                  </a:rPr>
                  <a:t> </a:t>
                </a:r>
              </a:p>
            </p:txBody>
          </p:sp>
        </mc:Fallback>
      </mc:AlternateContent>
      <p:pic>
        <p:nvPicPr>
          <p:cNvPr id="1028" name="Picture 4">
            <a:extLst>
              <a:ext uri="{FF2B5EF4-FFF2-40B4-BE49-F238E27FC236}">
                <a16:creationId xmlns:a16="http://schemas.microsoft.com/office/drawing/2014/main" id="{095A14D8-3A50-26F5-2C29-02775835E5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8895" y="3332821"/>
            <a:ext cx="1403432" cy="29822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14347AAC-2BB6-D460-AEA6-F330533CA4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78863" y="4001382"/>
            <a:ext cx="1828859" cy="17209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26D67F2-9397-387C-A568-621063223D87}"/>
              </a:ext>
            </a:extLst>
          </p:cNvPr>
          <p:cNvPicPr>
            <a:picLocks noChangeAspect="1"/>
          </p:cNvPicPr>
          <p:nvPr/>
        </p:nvPicPr>
        <p:blipFill>
          <a:blip r:embed="rId9"/>
          <a:stretch>
            <a:fillRect/>
          </a:stretch>
        </p:blipFill>
        <p:spPr>
          <a:xfrm>
            <a:off x="1924788" y="6475583"/>
            <a:ext cx="1288307" cy="382417"/>
          </a:xfrm>
          <a:prstGeom prst="rect">
            <a:avLst/>
          </a:prstGeom>
        </p:spPr>
      </p:pic>
    </p:spTree>
    <p:extLst>
      <p:ext uri="{BB962C8B-B14F-4D97-AF65-F5344CB8AC3E}">
        <p14:creationId xmlns:p14="http://schemas.microsoft.com/office/powerpoint/2010/main" val="2261156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B4E5A-0029-2D5D-F139-743A6402EAC7}"/>
              </a:ext>
            </a:extLst>
          </p:cNvPr>
          <p:cNvSpPr>
            <a:spLocks noGrp="1"/>
          </p:cNvSpPr>
          <p:nvPr>
            <p:ph type="title"/>
          </p:nvPr>
        </p:nvSpPr>
        <p:spPr>
          <a:xfrm>
            <a:off x="201168" y="118872"/>
            <a:ext cx="10972800" cy="1005840"/>
          </a:xfrm>
        </p:spPr>
        <p:txBody>
          <a:bodyPr/>
          <a:lstStyle/>
          <a:p>
            <a:r>
              <a:rPr lang="en-US" altLang="zh-CN" dirty="0">
                <a:latin typeface="Times New Roman" panose="02020603050405020304" pitchFamily="18" charset="0"/>
                <a:cs typeface="Times New Roman" panose="02020603050405020304" pitchFamily="18" charset="0"/>
              </a:rPr>
              <a:t>Dictionary-Based System Response Reconstruction</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232A9B-A5D0-0764-F9E5-7D8D89A10A6F}"/>
                  </a:ext>
                </a:extLst>
              </p:cNvPr>
              <p:cNvSpPr>
                <a:spLocks noGrp="1"/>
              </p:cNvSpPr>
              <p:nvPr>
                <p:ph idx="1"/>
              </p:nvPr>
            </p:nvSpPr>
            <p:spPr>
              <a:xfrm>
                <a:off x="429326" y="1384664"/>
                <a:ext cx="5379384" cy="2286000"/>
              </a:xfrm>
            </p:spPr>
            <p:txBody>
              <a:bodyPr>
                <a:normAutofit/>
              </a:bodyPr>
              <a:lstStyle/>
              <a:p>
                <a:pPr marL="342900" indent="-342900" fontAlgn="base">
                  <a:buFont typeface="Arial" panose="020B0604020202020204" pitchFamily="34" charset="0"/>
                  <a:buChar char="•"/>
                </a:pPr>
                <a:r>
                  <a:rPr lang="en-US" sz="2400" b="0" i="0" dirty="0">
                    <a:solidFill>
                      <a:srgbClr val="000000"/>
                    </a:solidFill>
                    <a:effectLst/>
                    <a:latin typeface="Times New Roman" panose="02020603050405020304" pitchFamily="18" charset="0"/>
                  </a:rPr>
                  <a:t>A MAP estimation framework with a physics-based forward model,  an </a:t>
                </a:r>
                <a14:m>
                  <m:oMath xmlns:m="http://schemas.openxmlformats.org/officeDocument/2006/math">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𝐿</m:t>
                        </m:r>
                      </m:e>
                      <m:sub>
                        <m:r>
                          <a:rPr lang="en-US" sz="2400" b="0" i="1" smtClean="0">
                            <a:solidFill>
                              <a:srgbClr val="000000"/>
                            </a:solidFill>
                            <a:effectLst/>
                            <a:latin typeface="Cambria Math" panose="02040503050406030204" pitchFamily="18" charset="0"/>
                          </a:rPr>
                          <m:t>0</m:t>
                        </m:r>
                      </m:sub>
                    </m:sSub>
                  </m:oMath>
                </a14:m>
                <a:r>
                  <a:rPr lang="en-US" sz="2400" b="0" i="0" dirty="0">
                    <a:solidFill>
                      <a:srgbClr val="000000"/>
                    </a:solidFill>
                    <a:effectLst/>
                    <a:latin typeface="Times New Roman" panose="02020603050405020304" pitchFamily="18" charset="0"/>
                  </a:rPr>
                  <a:t> sparsity constraint and a simplex constraint on the dictionary coefficients.</a:t>
                </a:r>
              </a:p>
            </p:txBody>
          </p:sp>
        </mc:Choice>
        <mc:Fallback xmlns="">
          <p:sp>
            <p:nvSpPr>
              <p:cNvPr id="3" name="Content Placeholder 2">
                <a:extLst>
                  <a:ext uri="{FF2B5EF4-FFF2-40B4-BE49-F238E27FC236}">
                    <a16:creationId xmlns:a16="http://schemas.microsoft.com/office/drawing/2014/main" id="{F3232A9B-A5D0-0764-F9E5-7D8D89A10A6F}"/>
                  </a:ext>
                </a:extLst>
              </p:cNvPr>
              <p:cNvSpPr>
                <a:spLocks noGrp="1" noRot="1" noChangeAspect="1" noMove="1" noResize="1" noEditPoints="1" noAdjustHandles="1" noChangeArrowheads="1" noChangeShapeType="1" noTextEdit="1"/>
              </p:cNvSpPr>
              <p:nvPr>
                <p:ph idx="1"/>
              </p:nvPr>
            </p:nvSpPr>
            <p:spPr>
              <a:xfrm>
                <a:off x="429326" y="1384664"/>
                <a:ext cx="5379384" cy="2286000"/>
              </a:xfrm>
              <a:blipFill>
                <a:blip r:embed="rId3"/>
                <a:stretch>
                  <a:fillRect l="-2824" t="-3867" r="-9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03EDAEF-D6E5-1FF6-B57D-3722DB1771C4}"/>
              </a:ext>
            </a:extLst>
          </p:cNvPr>
          <p:cNvSpPr>
            <a:spLocks noGrp="1"/>
          </p:cNvSpPr>
          <p:nvPr>
            <p:ph type="sldNum" sz="quarter" idx="4"/>
          </p:nvPr>
        </p:nvSpPr>
        <p:spPr/>
        <p:txBody>
          <a:bodyPr/>
          <a:lstStyle/>
          <a:p>
            <a:fld id="{E2661D55-915B-9148-8609-5AEDA0F27130}" type="slidenum">
              <a:rPr lang="en-US" smtClean="0"/>
              <a:pPr/>
              <a:t>7</a:t>
            </a:fld>
            <a:endParaRPr lang="en-US"/>
          </a:p>
        </p:txBody>
      </p:sp>
      <p:pic>
        <p:nvPicPr>
          <p:cNvPr id="8" name="Picture 3">
            <a:extLst>
              <a:ext uri="{FF2B5EF4-FFF2-40B4-BE49-F238E27FC236}">
                <a16:creationId xmlns:a16="http://schemas.microsoft.com/office/drawing/2014/main" id="{DD642371-8B5E-A81E-BE03-1BBADA3F79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2604" y="3996529"/>
            <a:ext cx="4372919" cy="2286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5147676-524D-26EF-5123-A0C2F8A725BA}"/>
              </a:ext>
            </a:extLst>
          </p:cNvPr>
          <p:cNvSpPr/>
          <p:nvPr/>
        </p:nvSpPr>
        <p:spPr bwMode="auto">
          <a:xfrm>
            <a:off x="5206976" y="4346818"/>
            <a:ext cx="1663618" cy="1256562"/>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3B72EBE-C1F6-4273-C1C3-E89110388812}"/>
                  </a:ext>
                </a:extLst>
              </p:cNvPr>
              <p:cNvSpPr txBox="1"/>
              <p:nvPr/>
            </p:nvSpPr>
            <p:spPr>
              <a:xfrm>
                <a:off x="5711371" y="3934044"/>
                <a:ext cx="6548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𝐷</m:t>
                      </m:r>
                    </m:oMath>
                  </m:oMathPara>
                </a14:m>
                <a:endParaRPr lang="en-US" dirty="0"/>
              </a:p>
            </p:txBody>
          </p:sp>
        </mc:Choice>
        <mc:Fallback xmlns="">
          <p:sp>
            <p:nvSpPr>
              <p:cNvPr id="10" name="TextBox 9">
                <a:extLst>
                  <a:ext uri="{FF2B5EF4-FFF2-40B4-BE49-F238E27FC236}">
                    <a16:creationId xmlns:a16="http://schemas.microsoft.com/office/drawing/2014/main" id="{83B72EBE-C1F6-4273-C1C3-E89110388812}"/>
                  </a:ext>
                </a:extLst>
              </p:cNvPr>
              <p:cNvSpPr txBox="1">
                <a:spLocks noRot="1" noChangeAspect="1" noMove="1" noResize="1" noEditPoints="1" noAdjustHandles="1" noChangeArrowheads="1" noChangeShapeType="1" noTextEdit="1"/>
              </p:cNvSpPr>
              <p:nvPr/>
            </p:nvSpPr>
            <p:spPr>
              <a:xfrm>
                <a:off x="5711371" y="3934044"/>
                <a:ext cx="654828" cy="369332"/>
              </a:xfrm>
              <a:prstGeom prst="rect">
                <a:avLst/>
              </a:prstGeom>
              <a:blipFill>
                <a:blip r:embed="rId5"/>
                <a:stretch>
                  <a:fillRect/>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7598C244-D578-B6FF-409F-DBB99EDA25AE}"/>
              </a:ext>
            </a:extLst>
          </p:cNvPr>
          <p:cNvSpPr/>
          <p:nvPr/>
        </p:nvSpPr>
        <p:spPr bwMode="auto">
          <a:xfrm>
            <a:off x="5543239" y="4346818"/>
            <a:ext cx="265471" cy="1256562"/>
          </a:xfrm>
          <a:prstGeom prst="rect">
            <a:avLst/>
          </a:prstGeom>
          <a:solidFill>
            <a:schemeClr val="accent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2" name="Rectangle 11">
            <a:extLst>
              <a:ext uri="{FF2B5EF4-FFF2-40B4-BE49-F238E27FC236}">
                <a16:creationId xmlns:a16="http://schemas.microsoft.com/office/drawing/2014/main" id="{322D8E19-655C-5594-DA58-2FF6EBD03A7D}"/>
              </a:ext>
            </a:extLst>
          </p:cNvPr>
          <p:cNvSpPr/>
          <p:nvPr/>
        </p:nvSpPr>
        <p:spPr bwMode="auto">
          <a:xfrm>
            <a:off x="6144973" y="4346818"/>
            <a:ext cx="265471" cy="1256562"/>
          </a:xfrm>
          <a:prstGeom prst="rect">
            <a:avLst/>
          </a:prstGeom>
          <a:solidFill>
            <a:srgbClr val="C00000"/>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3" name="Rectangle 12">
            <a:extLst>
              <a:ext uri="{FF2B5EF4-FFF2-40B4-BE49-F238E27FC236}">
                <a16:creationId xmlns:a16="http://schemas.microsoft.com/office/drawing/2014/main" id="{45467F60-74B8-FBE7-C6EF-9C40B8AF3834}"/>
              </a:ext>
            </a:extLst>
          </p:cNvPr>
          <p:cNvSpPr/>
          <p:nvPr/>
        </p:nvSpPr>
        <p:spPr bwMode="auto">
          <a:xfrm>
            <a:off x="7206857" y="4354683"/>
            <a:ext cx="265471" cy="1256562"/>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584EDFB-CED3-62C0-403E-CEEDFFBDA625}"/>
                  </a:ext>
                </a:extLst>
              </p:cNvPr>
              <p:cNvSpPr txBox="1"/>
              <p:nvPr/>
            </p:nvSpPr>
            <p:spPr>
              <a:xfrm>
                <a:off x="7025048" y="3985351"/>
                <a:ext cx="6548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𝜔</m:t>
                      </m:r>
                    </m:oMath>
                  </m:oMathPara>
                </a14:m>
                <a:endParaRPr lang="en-US" dirty="0"/>
              </a:p>
            </p:txBody>
          </p:sp>
        </mc:Choice>
        <mc:Fallback xmlns="">
          <p:sp>
            <p:nvSpPr>
              <p:cNvPr id="14" name="TextBox 13">
                <a:extLst>
                  <a:ext uri="{FF2B5EF4-FFF2-40B4-BE49-F238E27FC236}">
                    <a16:creationId xmlns:a16="http://schemas.microsoft.com/office/drawing/2014/main" id="{3584EDFB-CED3-62C0-403E-CEEDFFBDA625}"/>
                  </a:ext>
                </a:extLst>
              </p:cNvPr>
              <p:cNvSpPr txBox="1">
                <a:spLocks noRot="1" noChangeAspect="1" noMove="1" noResize="1" noEditPoints="1" noAdjustHandles="1" noChangeArrowheads="1" noChangeShapeType="1" noTextEdit="1"/>
              </p:cNvSpPr>
              <p:nvPr/>
            </p:nvSpPr>
            <p:spPr>
              <a:xfrm>
                <a:off x="7025048" y="3985351"/>
                <a:ext cx="654828" cy="369332"/>
              </a:xfrm>
              <a:prstGeom prst="rect">
                <a:avLst/>
              </a:prstGeom>
              <a:blipFill>
                <a:blip r:embed="rId6"/>
                <a:stretch>
                  <a:fillRect/>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F3710B36-074F-9171-BD4A-AD054266BC53}"/>
              </a:ext>
            </a:extLst>
          </p:cNvPr>
          <p:cNvSpPr/>
          <p:nvPr/>
        </p:nvSpPr>
        <p:spPr bwMode="auto">
          <a:xfrm>
            <a:off x="7206856" y="4574926"/>
            <a:ext cx="265471" cy="184846"/>
          </a:xfrm>
          <a:prstGeom prst="rect">
            <a:avLst/>
          </a:prstGeom>
          <a:solidFill>
            <a:schemeClr val="accent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6" name="Rectangle 15">
            <a:extLst>
              <a:ext uri="{FF2B5EF4-FFF2-40B4-BE49-F238E27FC236}">
                <a16:creationId xmlns:a16="http://schemas.microsoft.com/office/drawing/2014/main" id="{2538EA23-3784-FB10-47C7-219DF26DF601}"/>
              </a:ext>
            </a:extLst>
          </p:cNvPr>
          <p:cNvSpPr/>
          <p:nvPr/>
        </p:nvSpPr>
        <p:spPr bwMode="auto">
          <a:xfrm>
            <a:off x="7206855" y="5025620"/>
            <a:ext cx="265471" cy="184846"/>
          </a:xfrm>
          <a:prstGeom prst="rect">
            <a:avLst/>
          </a:prstGeom>
          <a:solidFill>
            <a:srgbClr val="C00000"/>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7" name="U-Turn Arrow 16">
            <a:extLst>
              <a:ext uri="{FF2B5EF4-FFF2-40B4-BE49-F238E27FC236}">
                <a16:creationId xmlns:a16="http://schemas.microsoft.com/office/drawing/2014/main" id="{B62BC400-CDFE-0919-0DD5-CC88480C2F61}"/>
              </a:ext>
            </a:extLst>
          </p:cNvPr>
          <p:cNvSpPr/>
          <p:nvPr/>
        </p:nvSpPr>
        <p:spPr bwMode="auto">
          <a:xfrm>
            <a:off x="1680005" y="3934044"/>
            <a:ext cx="4031366" cy="369332"/>
          </a:xfrm>
          <a:prstGeom prst="uturnArrow">
            <a:avLst>
              <a:gd name="adj1" fmla="val 4368"/>
              <a:gd name="adj2" fmla="val 25000"/>
              <a:gd name="adj3" fmla="val 33842"/>
              <a:gd name="adj4" fmla="val 43750"/>
              <a:gd name="adj5" fmla="val 10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8" name="U-Turn Arrow 17">
            <a:extLst>
              <a:ext uri="{FF2B5EF4-FFF2-40B4-BE49-F238E27FC236}">
                <a16:creationId xmlns:a16="http://schemas.microsoft.com/office/drawing/2014/main" id="{FBCC6B39-FC21-6840-5418-B98CCFB14B79}"/>
              </a:ext>
            </a:extLst>
          </p:cNvPr>
          <p:cNvSpPr/>
          <p:nvPr/>
        </p:nvSpPr>
        <p:spPr bwMode="auto">
          <a:xfrm flipV="1">
            <a:off x="3786799" y="5646821"/>
            <a:ext cx="2579400" cy="523220"/>
          </a:xfrm>
          <a:prstGeom prst="uturnArrow">
            <a:avLst>
              <a:gd name="adj1" fmla="val 4368"/>
              <a:gd name="adj2" fmla="val 25000"/>
              <a:gd name="adj3" fmla="val 33842"/>
              <a:gd name="adj4" fmla="val 43750"/>
              <a:gd name="adj5" fmla="val 10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9" name="TextBox 18">
            <a:extLst>
              <a:ext uri="{FF2B5EF4-FFF2-40B4-BE49-F238E27FC236}">
                <a16:creationId xmlns:a16="http://schemas.microsoft.com/office/drawing/2014/main" id="{3CBAC316-A691-BF20-6A43-937566A52719}"/>
              </a:ext>
            </a:extLst>
          </p:cNvPr>
          <p:cNvSpPr txBox="1"/>
          <p:nvPr/>
        </p:nvSpPr>
        <p:spPr>
          <a:xfrm>
            <a:off x="9631026" y="4746921"/>
            <a:ext cx="1513444" cy="1077218"/>
          </a:xfrm>
          <a:prstGeom prst="rect">
            <a:avLst/>
          </a:prstGeom>
          <a:noFill/>
        </p:spPr>
        <p:txBody>
          <a:bodyPr wrap="square" rtlCol="0">
            <a:spAutoFit/>
          </a:bodyPr>
          <a:lstStyle/>
          <a:p>
            <a:pPr algn="r"/>
            <a:r>
              <a:rPr lang="en-US" sz="1600" dirty="0"/>
              <a:t>Estimated spectrum of Versa with 0.5mm Al filter.</a:t>
            </a:r>
          </a:p>
        </p:txBody>
      </p:sp>
      <p:pic>
        <p:nvPicPr>
          <p:cNvPr id="20" name="Picture 4">
            <a:extLst>
              <a:ext uri="{FF2B5EF4-FFF2-40B4-BE49-F238E27FC236}">
                <a16:creationId xmlns:a16="http://schemas.microsoft.com/office/drawing/2014/main" id="{6A14DD1B-65D8-E12D-409C-26619EED48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385" y="4003447"/>
            <a:ext cx="4228756" cy="2286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7599E66-FDF6-5386-CBB9-467F8D692B67}"/>
                  </a:ext>
                </a:extLst>
              </p:cNvPr>
              <p:cNvSpPr txBox="1"/>
              <p:nvPr/>
            </p:nvSpPr>
            <p:spPr>
              <a:xfrm>
                <a:off x="8688667" y="3749378"/>
                <a:ext cx="3525642" cy="369332"/>
              </a:xfrm>
              <a:prstGeom prst="rect">
                <a:avLst/>
              </a:prstGeom>
              <a:noFill/>
            </p:spPr>
            <p:txBody>
              <a:bodyPr wrap="square" rtlCol="0">
                <a:spAutoFit/>
              </a:bodyPr>
              <a:lstStyle/>
              <a:p>
                <a:r>
                  <a:rPr lang="en-US" dirty="0"/>
                  <a:t>Estimated Spectrum when </a:t>
                </a:r>
                <a14:m>
                  <m:oMath xmlns:m="http://schemas.openxmlformats.org/officeDocument/2006/math">
                    <m:r>
                      <a:rPr lang="en-US" altLang="zh-CN" sz="1800" i="1" dirty="0" smtClean="0">
                        <a:latin typeface="Cambria Math" panose="02040503050406030204" pitchFamily="18" charset="0"/>
                        <a:ea typeface="Cambria Math" panose="02040503050406030204" pitchFamily="18" charset="0"/>
                      </a:rPr>
                      <m:t>𝐶</m:t>
                    </m:r>
                    <m:r>
                      <a:rPr lang="en-US" altLang="zh-CN" sz="1800" b="0" i="1" dirty="0" smtClean="0">
                        <a:latin typeface="Cambria Math" panose="02040503050406030204" pitchFamily="18" charset="0"/>
                        <a:ea typeface="Cambria Math" panose="02040503050406030204" pitchFamily="18" charset="0"/>
                      </a:rPr>
                      <m:t>≤10</m:t>
                    </m:r>
                  </m:oMath>
                </a14:m>
                <a:r>
                  <a:rPr lang="en-US" dirty="0"/>
                  <a:t> </a:t>
                </a:r>
              </a:p>
            </p:txBody>
          </p:sp>
        </mc:Choice>
        <mc:Fallback xmlns="">
          <p:sp>
            <p:nvSpPr>
              <p:cNvPr id="21" name="TextBox 20">
                <a:extLst>
                  <a:ext uri="{FF2B5EF4-FFF2-40B4-BE49-F238E27FC236}">
                    <a16:creationId xmlns:a16="http://schemas.microsoft.com/office/drawing/2014/main" id="{B7599E66-FDF6-5386-CBB9-467F8D692B67}"/>
                  </a:ext>
                </a:extLst>
              </p:cNvPr>
              <p:cNvSpPr txBox="1">
                <a:spLocks noRot="1" noChangeAspect="1" noMove="1" noResize="1" noEditPoints="1" noAdjustHandles="1" noChangeArrowheads="1" noChangeShapeType="1" noTextEdit="1"/>
              </p:cNvSpPr>
              <p:nvPr/>
            </p:nvSpPr>
            <p:spPr>
              <a:xfrm>
                <a:off x="8688667" y="3749378"/>
                <a:ext cx="3525642" cy="369332"/>
              </a:xfrm>
              <a:prstGeom prst="rect">
                <a:avLst/>
              </a:prstGeom>
              <a:blipFill>
                <a:blip r:embed="rId8"/>
                <a:stretch>
                  <a:fillRect l="-1439" t="-6667" b="-26667"/>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22C3EA79-B759-E6A8-7CD3-CD98771670AC}"/>
              </a:ext>
            </a:extLst>
          </p:cNvPr>
          <p:cNvSpPr txBox="1"/>
          <p:nvPr/>
        </p:nvSpPr>
        <p:spPr>
          <a:xfrm>
            <a:off x="1025177" y="3643173"/>
            <a:ext cx="3802090" cy="338554"/>
          </a:xfrm>
          <a:prstGeom prst="rect">
            <a:avLst/>
          </a:prstGeom>
          <a:noFill/>
        </p:spPr>
        <p:txBody>
          <a:bodyPr wrap="square">
            <a:spAutoFit/>
          </a:bodyPr>
          <a:lstStyle/>
          <a:p>
            <a:r>
              <a:rPr lang="en-US" sz="1600" dirty="0">
                <a:solidFill>
                  <a:srgbClr val="002060"/>
                </a:solidFill>
              </a:rPr>
              <a:t>2,000+ Different system responses</a:t>
            </a:r>
          </a:p>
        </p:txBody>
      </p: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DC2340E5-12F4-3680-8236-95AAFC15D8DF}"/>
                  </a:ext>
                </a:extLst>
              </p:cNvPr>
              <p:cNvSpPr/>
              <p:nvPr/>
            </p:nvSpPr>
            <p:spPr bwMode="auto">
              <a:xfrm>
                <a:off x="5974261" y="2283614"/>
                <a:ext cx="4973798" cy="1210834"/>
              </a:xfrm>
              <a:prstGeom prst="roundRect">
                <a:avLst/>
              </a:prstGeom>
              <a:solidFill>
                <a:schemeClr val="tx2">
                  <a:lumMod val="20000"/>
                  <a:lumOff val="80000"/>
                </a:schemeClr>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lvl="1"/>
                <a14:m>
                  <m:oMathPara xmlns:m="http://schemas.openxmlformats.org/officeDocument/2006/math">
                    <m:oMathParaPr>
                      <m:jc m:val="centerGroup"/>
                    </m:oMathParaPr>
                    <m:oMath xmlns:m="http://schemas.openxmlformats.org/officeDocument/2006/math">
                      <m:acc>
                        <m:accPr>
                          <m:chr m:val="̂"/>
                          <m:ctrlPr>
                            <a:rPr lang="en-US" altLang="zh-CN" sz="2400" i="1" smtClean="0">
                              <a:latin typeface="Cambria Math" panose="02040503050406030204" pitchFamily="18" charset="0"/>
                            </a:rPr>
                          </m:ctrlPr>
                        </m:accPr>
                        <m:e>
                          <m:r>
                            <a:rPr lang="en-US" altLang="zh-CN" sz="2400" i="1">
                              <a:latin typeface="Cambria Math" panose="02040503050406030204" pitchFamily="18" charset="0"/>
                            </a:rPr>
                            <m:t>𝜔</m:t>
                          </m:r>
                        </m:e>
                      </m:acc>
                      <m:r>
                        <a:rPr lang="en-US" altLang="zh-CN" sz="2400" i="1">
                          <a:latin typeface="Cambria Math" panose="02040503050406030204" pitchFamily="18" charset="0"/>
                        </a:rPr>
                        <m:t>=</m:t>
                      </m:r>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arg</m:t>
                          </m:r>
                        </m:fName>
                        <m:e>
                          <m:func>
                            <m:funcPr>
                              <m:ctrlPr>
                                <a:rPr lang="en-US" altLang="zh-CN" sz="2400" i="1">
                                  <a:latin typeface="Cambria Math" panose="02040503050406030204" pitchFamily="18" charset="0"/>
                                </a:rPr>
                              </m:ctrlPr>
                            </m:funcPr>
                            <m:fName>
                              <m:limLow>
                                <m:limLowPr>
                                  <m:ctrlPr>
                                    <a:rPr lang="en-US" altLang="zh-CN" sz="2400" i="1">
                                      <a:latin typeface="Cambria Math" panose="02040503050406030204" pitchFamily="18" charset="0"/>
                                    </a:rPr>
                                  </m:ctrlPr>
                                </m:limLowPr>
                                <m:e>
                                  <m:r>
                                    <m:rPr>
                                      <m:sty m:val="p"/>
                                    </m:rPr>
                                    <a:rPr lang="en-US" altLang="zh-CN" sz="2400">
                                      <a:latin typeface="Cambria Math" panose="02040503050406030204" pitchFamily="18" charset="0"/>
                                    </a:rPr>
                                    <m:t>min</m:t>
                                  </m:r>
                                </m:e>
                                <m:lim>
                                  <m:eqArr>
                                    <m:eqArrPr>
                                      <m:ctrlPr>
                                        <a:rPr lang="en-US" altLang="zh-CN" sz="2400" i="1">
                                          <a:latin typeface="Cambria Math" panose="02040503050406030204" pitchFamily="18" charset="0"/>
                                        </a:rPr>
                                      </m:ctrlPr>
                                    </m:eqArrPr>
                                    <m:e>
                                      <m:r>
                                        <a:rPr lang="en-US" altLang="zh-CN" sz="2400" i="1" dirty="0">
                                          <a:latin typeface="Cambria Math" panose="02040503050406030204" pitchFamily="18" charset="0"/>
                                        </a:rPr>
                                        <m:t>𝜔</m:t>
                                      </m:r>
                                      <m:r>
                                        <a:rPr lang="en-US" altLang="zh-CN" sz="2400" i="1" dirty="0">
                                          <a:latin typeface="Cambria Math" panose="02040503050406030204" pitchFamily="18" charset="0"/>
                                        </a:rPr>
                                        <m:t>∈</m:t>
                                      </m:r>
                                      <m:r>
                                        <a:rPr lang="en-US" altLang="zh-CN" sz="2400" i="1" dirty="0">
                                          <a:latin typeface="Cambria Math" panose="02040503050406030204" pitchFamily="18" charset="0"/>
                                          <a:ea typeface="Cambria Math" panose="02040503050406030204" pitchFamily="18" charset="0"/>
                                        </a:rPr>
                                        <m:t>𝒮</m:t>
                                      </m:r>
                                    </m:e>
                                    <m:e>
                                      <m:sSub>
                                        <m:sSubPr>
                                          <m:ctrlPr>
                                            <a:rPr lang="en-US" altLang="zh-CN" sz="2400" i="1" dirty="0">
                                              <a:latin typeface="Cambria Math" panose="02040503050406030204" pitchFamily="18" charset="0"/>
                                              <a:ea typeface="Cambria Math" panose="02040503050406030204" pitchFamily="18" charset="0"/>
                                            </a:rPr>
                                          </m:ctrlPr>
                                        </m:sSubPr>
                                        <m:e>
                                          <m:d>
                                            <m:dPr>
                                              <m:begChr m:val="‖"/>
                                              <m:endChr m:val="‖"/>
                                              <m:ctrlPr>
                                                <a:rPr lang="en-US" altLang="zh-CN" sz="2400" i="1" dirty="0">
                                                  <a:latin typeface="Cambria Math" panose="02040503050406030204" pitchFamily="18" charset="0"/>
                                                  <a:ea typeface="Cambria Math" panose="02040503050406030204" pitchFamily="18" charset="0"/>
                                                </a:rPr>
                                              </m:ctrlPr>
                                            </m:dPr>
                                            <m:e>
                                              <m:r>
                                                <a:rPr lang="en-US" altLang="zh-CN" sz="2400" i="1" dirty="0">
                                                  <a:latin typeface="Cambria Math" panose="02040503050406030204" pitchFamily="18" charset="0"/>
                                                  <a:ea typeface="Cambria Math" panose="02040503050406030204" pitchFamily="18" charset="0"/>
                                                </a:rPr>
                                                <m:t>𝜔</m:t>
                                              </m:r>
                                            </m:e>
                                          </m:d>
                                        </m:e>
                                        <m:sub>
                                          <m:r>
                                            <a:rPr lang="en-US" altLang="zh-CN" sz="2400" i="1" dirty="0">
                                              <a:latin typeface="Cambria Math" panose="02040503050406030204" pitchFamily="18" charset="0"/>
                                              <a:ea typeface="Cambria Math" panose="02040503050406030204" pitchFamily="18" charset="0"/>
                                            </a:rPr>
                                            <m:t>0</m:t>
                                          </m:r>
                                        </m:sub>
                                      </m:sSub>
                                      <m:r>
                                        <a:rPr lang="en-US" altLang="zh-CN" sz="2400" i="1" dirty="0">
                                          <a:latin typeface="Cambria Math" panose="02040503050406030204" pitchFamily="18" charset="0"/>
                                          <a:ea typeface="Cambria Math" panose="02040503050406030204" pitchFamily="18" charset="0"/>
                                        </a:rPr>
                                        <m:t>≤</m:t>
                                      </m:r>
                                      <m:r>
                                        <a:rPr lang="en-US" altLang="zh-CN" sz="2400" i="1" dirty="0">
                                          <a:latin typeface="Cambria Math" panose="02040503050406030204" pitchFamily="18" charset="0"/>
                                          <a:ea typeface="Cambria Math" panose="02040503050406030204" pitchFamily="18" charset="0"/>
                                        </a:rPr>
                                        <m:t>𝐶</m:t>
                                      </m:r>
                                    </m:e>
                                  </m:eqArr>
                                </m:lim>
                              </m:limLow>
                            </m:fName>
                            <m:e>
                              <m:d>
                                <m:dPr>
                                  <m:begChr m:val="{"/>
                                  <m:endChr m:val="}"/>
                                  <m:ctrlPr>
                                    <a:rPr lang="en-US" altLang="zh-CN" sz="2400" i="1">
                                      <a:latin typeface="Cambria Math" panose="02040503050406030204" pitchFamily="18" charset="0"/>
                                    </a:rPr>
                                  </m:ctrlPr>
                                </m:dPr>
                                <m:e>
                                  <m:sSubSup>
                                    <m:sSubSupPr>
                                      <m:ctrlPr>
                                        <a:rPr lang="en-US" altLang="zh-CN" sz="2400" i="1">
                                          <a:latin typeface="Cambria Math" panose="02040503050406030204" pitchFamily="18" charset="0"/>
                                        </a:rPr>
                                      </m:ctrlPr>
                                    </m:sSubSupPr>
                                    <m:e>
                                      <m:f>
                                        <m:fPr>
                                          <m:ctrlPr>
                                            <a:rPr lang="en-US"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i="1">
                                              <a:latin typeface="Cambria Math" panose="02040503050406030204" pitchFamily="18" charset="0"/>
                                            </a:rPr>
                                            <m:t>2</m:t>
                                          </m:r>
                                        </m:den>
                                      </m:f>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𝑦</m:t>
                                          </m:r>
                                          <m:r>
                                            <a:rPr lang="en-US" altLang="zh-CN" sz="2400" i="1">
                                              <a:latin typeface="Cambria Math" panose="02040503050406030204" pitchFamily="18" charset="0"/>
                                            </a:rPr>
                                            <m:t>−</m:t>
                                          </m:r>
                                          <m:r>
                                            <a:rPr lang="en-US" altLang="zh-CN" sz="2400" i="1">
                                              <a:latin typeface="Cambria Math" panose="02040503050406030204" pitchFamily="18" charset="0"/>
                                            </a:rPr>
                                            <m:t>𝐹𝐷</m:t>
                                          </m:r>
                                          <m:r>
                                            <a:rPr lang="en-US" altLang="zh-CN" sz="2400" i="1" smtClean="0">
                                              <a:solidFill>
                                                <a:srgbClr val="FF0000"/>
                                              </a:solidFill>
                                              <a:latin typeface="Cambria Math" panose="02040503050406030204" pitchFamily="18" charset="0"/>
                                            </a:rPr>
                                            <m:t>𝜔</m:t>
                                          </m:r>
                                        </m:e>
                                      </m:d>
                                    </m:e>
                                    <m:sub>
                                      <m:r>
                                        <m:rPr>
                                          <m:sty m:val="p"/>
                                        </m:rPr>
                                        <a:rPr lang="en-US" altLang="zh-CN" sz="2400" b="0" i="0" smtClean="0">
                                          <a:latin typeface="Cambria Math" panose="02040503050406030204" pitchFamily="18" charset="0"/>
                                        </a:rPr>
                                        <m:t>Λ</m:t>
                                      </m:r>
                                    </m:sub>
                                    <m:sup>
                                      <m:r>
                                        <a:rPr lang="en-US" altLang="zh-CN" sz="2400" i="1">
                                          <a:latin typeface="Cambria Math" panose="02040503050406030204" pitchFamily="18" charset="0"/>
                                        </a:rPr>
                                        <m:t>2</m:t>
                                      </m:r>
                                    </m:sup>
                                  </m:sSubSup>
                                </m:e>
                              </m:d>
                            </m:e>
                          </m:func>
                        </m:e>
                      </m:func>
                    </m:oMath>
                  </m:oMathPara>
                </a14:m>
                <a:endParaRPr lang="en-US" altLang="zh-CN" sz="1600" dirty="0"/>
              </a:p>
            </p:txBody>
          </p:sp>
        </mc:Choice>
        <mc:Fallback xmlns="">
          <p:sp>
            <p:nvSpPr>
              <p:cNvPr id="5" name="Rounded Rectangle 4">
                <a:extLst>
                  <a:ext uri="{FF2B5EF4-FFF2-40B4-BE49-F238E27FC236}">
                    <a16:creationId xmlns:a16="http://schemas.microsoft.com/office/drawing/2014/main" id="{DC2340E5-12F4-3680-8236-95AAFC15D8DF}"/>
                  </a:ext>
                </a:extLst>
              </p:cNvPr>
              <p:cNvSpPr>
                <a:spLocks noRot="1" noChangeAspect="1" noMove="1" noResize="1" noEditPoints="1" noAdjustHandles="1" noChangeArrowheads="1" noChangeShapeType="1" noTextEdit="1"/>
              </p:cNvSpPr>
              <p:nvPr/>
            </p:nvSpPr>
            <p:spPr bwMode="auto">
              <a:xfrm>
                <a:off x="5974261" y="2283614"/>
                <a:ext cx="4973798" cy="1210834"/>
              </a:xfrm>
              <a:prstGeom prst="roundRect">
                <a:avLst/>
              </a:prstGeom>
              <a:blipFill>
                <a:blip r:embed="rId9"/>
                <a:stretch>
                  <a:fillRect/>
                </a:stretch>
              </a:blipFill>
              <a:ln>
                <a:solidFill>
                  <a:schemeClr val="accent1">
                    <a:lumMod val="75000"/>
                  </a:schemeClr>
                </a:solidFill>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B2700AC-EDC8-7FAD-6DD6-E44B2188EDE7}"/>
                  </a:ext>
                </a:extLst>
              </p:cNvPr>
              <p:cNvSpPr txBox="1"/>
              <p:nvPr/>
            </p:nvSpPr>
            <p:spPr>
              <a:xfrm>
                <a:off x="9535088" y="1750272"/>
                <a:ext cx="2429830" cy="46243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𝑆</m:t>
                          </m:r>
                        </m:e>
                      </m:acc>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𝐸</m:t>
                          </m:r>
                        </m:e>
                      </m:d>
                      <m:r>
                        <a:rPr lang="en-US" sz="2400" b="0" i="0"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m:t>
                      </m:r>
                      <m:r>
                        <a:rPr lang="en-US" altLang="zh-CN" sz="2400" i="1">
                          <a:latin typeface="Cambria Math" panose="02040503050406030204" pitchFamily="18" charset="0"/>
                        </a:rPr>
                        <m:t>𝐷</m:t>
                      </m:r>
                      <m:r>
                        <a:rPr lang="en-US" altLang="zh-CN" sz="2400" i="1">
                          <a:solidFill>
                            <a:srgbClr val="FF0000"/>
                          </a:solidFill>
                          <a:latin typeface="Cambria Math" panose="02040503050406030204" pitchFamily="18" charset="0"/>
                        </a:rPr>
                        <m:t>𝜔</m:t>
                      </m:r>
                    </m:oMath>
                  </m:oMathPara>
                </a14:m>
                <a:endParaRPr lang="en-US" sz="2400" i="1" dirty="0">
                  <a:solidFill>
                    <a:schemeClr val="tx1"/>
                  </a:solidFill>
                </a:endParaRPr>
              </a:p>
            </p:txBody>
          </p:sp>
        </mc:Choice>
        <mc:Fallback xmlns="">
          <p:sp>
            <p:nvSpPr>
              <p:cNvPr id="24" name="TextBox 23">
                <a:extLst>
                  <a:ext uri="{FF2B5EF4-FFF2-40B4-BE49-F238E27FC236}">
                    <a16:creationId xmlns:a16="http://schemas.microsoft.com/office/drawing/2014/main" id="{BB2700AC-EDC8-7FAD-6DD6-E44B2188EDE7}"/>
                  </a:ext>
                </a:extLst>
              </p:cNvPr>
              <p:cNvSpPr txBox="1">
                <a:spLocks noRot="1" noChangeAspect="1" noMove="1" noResize="1" noEditPoints="1" noAdjustHandles="1" noChangeArrowheads="1" noChangeShapeType="1" noTextEdit="1"/>
              </p:cNvSpPr>
              <p:nvPr/>
            </p:nvSpPr>
            <p:spPr>
              <a:xfrm>
                <a:off x="9535088" y="1750272"/>
                <a:ext cx="2429830" cy="462434"/>
              </a:xfrm>
              <a:prstGeom prst="rect">
                <a:avLst/>
              </a:prstGeom>
              <a:blipFill>
                <a:blip r:embed="rId10"/>
                <a:stretch>
                  <a:fillRect/>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4BFB4B0A-64F2-B6F2-32AA-B8D456A895F6}"/>
              </a:ext>
            </a:extLst>
          </p:cNvPr>
          <p:cNvCxnSpPr>
            <a:cxnSpLocks/>
            <a:endCxn id="24" idx="2"/>
          </p:cNvCxnSpPr>
          <p:nvPr/>
        </p:nvCxnSpPr>
        <p:spPr bwMode="auto">
          <a:xfrm flipV="1">
            <a:off x="10013624" y="2212706"/>
            <a:ext cx="736379" cy="45925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0" name="TextBox 29">
            <a:extLst>
              <a:ext uri="{FF2B5EF4-FFF2-40B4-BE49-F238E27FC236}">
                <a16:creationId xmlns:a16="http://schemas.microsoft.com/office/drawing/2014/main" id="{15F85CCB-BF44-726B-72E2-1802FDE9C2D9}"/>
              </a:ext>
            </a:extLst>
          </p:cNvPr>
          <p:cNvSpPr txBox="1"/>
          <p:nvPr/>
        </p:nvSpPr>
        <p:spPr>
          <a:xfrm>
            <a:off x="6879012" y="1817711"/>
            <a:ext cx="2895344" cy="400110"/>
          </a:xfrm>
          <a:prstGeom prst="rect">
            <a:avLst/>
          </a:prstGeom>
          <a:noFill/>
        </p:spPr>
        <p:txBody>
          <a:bodyPr wrap="none" rtlCol="0">
            <a:spAutoFit/>
          </a:bodyPr>
          <a:lstStyle/>
          <a:p>
            <a:r>
              <a:rPr lang="en-US" sz="2000" b="1" dirty="0">
                <a:solidFill>
                  <a:srgbClr val="FF0000"/>
                </a:solidFill>
              </a:rPr>
              <a:t>Do not need initial guess!</a:t>
            </a:r>
          </a:p>
        </p:txBody>
      </p:sp>
      <p:pic>
        <p:nvPicPr>
          <p:cNvPr id="6" name="Picture 5">
            <a:extLst>
              <a:ext uri="{FF2B5EF4-FFF2-40B4-BE49-F238E27FC236}">
                <a16:creationId xmlns:a16="http://schemas.microsoft.com/office/drawing/2014/main" id="{94161465-8E3E-614D-8B78-C0AEDFC06F8B}"/>
              </a:ext>
            </a:extLst>
          </p:cNvPr>
          <p:cNvPicPr>
            <a:picLocks noChangeAspect="1"/>
          </p:cNvPicPr>
          <p:nvPr/>
        </p:nvPicPr>
        <p:blipFill>
          <a:blip r:embed="rId11"/>
          <a:stretch>
            <a:fillRect/>
          </a:stretch>
        </p:blipFill>
        <p:spPr>
          <a:xfrm>
            <a:off x="1924788" y="6475583"/>
            <a:ext cx="1288307" cy="382417"/>
          </a:xfrm>
          <a:prstGeom prst="rect">
            <a:avLst/>
          </a:prstGeom>
        </p:spPr>
      </p:pic>
      <p:sp>
        <p:nvSpPr>
          <p:cNvPr id="7" name="TextBox 6">
            <a:extLst>
              <a:ext uri="{FF2B5EF4-FFF2-40B4-BE49-F238E27FC236}">
                <a16:creationId xmlns:a16="http://schemas.microsoft.com/office/drawing/2014/main" id="{533D3717-C774-C813-8ABD-E7DA87554E0F}"/>
              </a:ext>
            </a:extLst>
          </p:cNvPr>
          <p:cNvSpPr txBox="1"/>
          <p:nvPr/>
        </p:nvSpPr>
        <p:spPr>
          <a:xfrm>
            <a:off x="6165211" y="1444373"/>
            <a:ext cx="4591898" cy="369332"/>
          </a:xfrm>
          <a:prstGeom prst="rect">
            <a:avLst/>
          </a:prstGeom>
          <a:noFill/>
        </p:spPr>
        <p:txBody>
          <a:bodyPr wrap="none" rtlCol="0">
            <a:spAutoFit/>
          </a:bodyPr>
          <a:lstStyle/>
          <a:p>
            <a:r>
              <a:rPr lang="en-US" dirty="0"/>
              <a:t>The solution space is constrained to be sparse. </a:t>
            </a:r>
          </a:p>
        </p:txBody>
      </p:sp>
    </p:spTree>
    <p:extLst>
      <p:ext uri="{BB962C8B-B14F-4D97-AF65-F5344CB8AC3E}">
        <p14:creationId xmlns:p14="http://schemas.microsoft.com/office/powerpoint/2010/main" val="2049575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17DAC-DFF7-0117-9EF0-FC52AD3A9EB1}"/>
              </a:ext>
            </a:extLst>
          </p:cNvPr>
          <p:cNvSpPr>
            <a:spLocks noGrp="1"/>
          </p:cNvSpPr>
          <p:nvPr>
            <p:ph type="title"/>
          </p:nvPr>
        </p:nvSpPr>
        <p:spPr>
          <a:xfrm>
            <a:off x="201168" y="118872"/>
            <a:ext cx="10972800" cy="1005840"/>
          </a:xfrm>
        </p:spPr>
        <p:txBody>
          <a:bodyPr/>
          <a:lstStyle/>
          <a:p>
            <a:r>
              <a:rPr lang="en-US" altLang="zh-CN" dirty="0">
                <a:latin typeface="Times New Roman" panose="02020603050405020304" pitchFamily="18" charset="0"/>
                <a:cs typeface="Times New Roman" panose="02020603050405020304" pitchFamily="18" charset="0"/>
              </a:rPr>
              <a:t>Dictionary setup</a:t>
            </a:r>
            <a:endParaRPr lang="en-US" dirty="0"/>
          </a:p>
        </p:txBody>
      </p:sp>
      <p:sp>
        <p:nvSpPr>
          <p:cNvPr id="3" name="Content Placeholder 2">
            <a:extLst>
              <a:ext uri="{FF2B5EF4-FFF2-40B4-BE49-F238E27FC236}">
                <a16:creationId xmlns:a16="http://schemas.microsoft.com/office/drawing/2014/main" id="{60773873-BB33-166C-1285-9A9CDCF1E4E9}"/>
              </a:ext>
            </a:extLst>
          </p:cNvPr>
          <p:cNvSpPr>
            <a:spLocks noGrp="1"/>
          </p:cNvSpPr>
          <p:nvPr>
            <p:ph idx="1"/>
          </p:nvPr>
        </p:nvSpPr>
        <p:spPr>
          <a:xfrm>
            <a:off x="609600" y="1425784"/>
            <a:ext cx="11480800" cy="5212080"/>
          </a:xfrm>
        </p:spPr>
        <p:txBody>
          <a:bodyPr>
            <a:normAutofit/>
          </a:bodyPr>
          <a:lstStyle/>
          <a:p>
            <a:r>
              <a:rPr lang="en-US" sz="2000" dirty="0"/>
              <a:t> The X-Ray source spectrum is provided by ALS device with max source voltage=100 kV.</a:t>
            </a:r>
          </a:p>
          <a:p>
            <a:r>
              <a:rPr lang="en-US" sz="2000" dirty="0"/>
              <a:t> The dictionary only contains spectra generated from Al/Cu filter with multiple linear spacing thickness as source filter and Lu3Al5O12  with multiple linear spacing thickness as scintillator.</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At total, we have 60*36=2160 system responses in this dictionary to verify my method.</a:t>
            </a:r>
          </a:p>
        </p:txBody>
      </p:sp>
      <p:sp>
        <p:nvSpPr>
          <p:cNvPr id="4" name="Slide Number Placeholder 3">
            <a:extLst>
              <a:ext uri="{FF2B5EF4-FFF2-40B4-BE49-F238E27FC236}">
                <a16:creationId xmlns:a16="http://schemas.microsoft.com/office/drawing/2014/main" id="{DEDA2F64-56B2-B1DB-32A9-8126E75141B2}"/>
              </a:ext>
            </a:extLst>
          </p:cNvPr>
          <p:cNvSpPr>
            <a:spLocks noGrp="1"/>
          </p:cNvSpPr>
          <p:nvPr>
            <p:ph type="sldNum" sz="quarter" idx="4"/>
          </p:nvPr>
        </p:nvSpPr>
        <p:spPr/>
        <p:txBody>
          <a:bodyPr/>
          <a:lstStyle/>
          <a:p>
            <a:fld id="{E2661D55-915B-9148-8609-5AEDA0F27130}" type="slidenum">
              <a:rPr lang="en-US" smtClean="0"/>
              <a:t>8</a:t>
            </a:fld>
            <a:endParaRPr lang="en-US"/>
          </a:p>
        </p:txBody>
      </p:sp>
      <p:graphicFrame>
        <p:nvGraphicFramePr>
          <p:cNvPr id="5" name="Table 5">
            <a:extLst>
              <a:ext uri="{FF2B5EF4-FFF2-40B4-BE49-F238E27FC236}">
                <a16:creationId xmlns:a16="http://schemas.microsoft.com/office/drawing/2014/main" id="{63660E65-1F0F-4118-A7C3-127907A91102}"/>
              </a:ext>
            </a:extLst>
          </p:cNvPr>
          <p:cNvGraphicFramePr>
            <a:graphicFrameLocks noGrp="1"/>
          </p:cNvGraphicFramePr>
          <p:nvPr>
            <p:extLst>
              <p:ext uri="{D42A27DB-BD31-4B8C-83A1-F6EECF244321}">
                <p14:modId xmlns:p14="http://schemas.microsoft.com/office/powerpoint/2010/main" val="318850862"/>
              </p:ext>
            </p:extLst>
          </p:nvPr>
        </p:nvGraphicFramePr>
        <p:xfrm>
          <a:off x="2032000" y="2657898"/>
          <a:ext cx="8128000" cy="24942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125910285"/>
                    </a:ext>
                  </a:extLst>
                </a:gridCol>
                <a:gridCol w="2032000">
                  <a:extLst>
                    <a:ext uri="{9D8B030D-6E8A-4147-A177-3AD203B41FA5}">
                      <a16:colId xmlns:a16="http://schemas.microsoft.com/office/drawing/2014/main" val="1962246087"/>
                    </a:ext>
                  </a:extLst>
                </a:gridCol>
                <a:gridCol w="2032000">
                  <a:extLst>
                    <a:ext uri="{9D8B030D-6E8A-4147-A177-3AD203B41FA5}">
                      <a16:colId xmlns:a16="http://schemas.microsoft.com/office/drawing/2014/main" val="3043501564"/>
                    </a:ext>
                  </a:extLst>
                </a:gridCol>
                <a:gridCol w="2032000">
                  <a:extLst>
                    <a:ext uri="{9D8B030D-6E8A-4147-A177-3AD203B41FA5}">
                      <a16:colId xmlns:a16="http://schemas.microsoft.com/office/drawing/2014/main" val="1966994691"/>
                    </a:ext>
                  </a:extLst>
                </a:gridCol>
              </a:tblGrid>
              <a:tr h="370840">
                <a:tc gridSpan="4">
                  <a:txBody>
                    <a:bodyPr/>
                    <a:lstStyle/>
                    <a:p>
                      <a:pPr algn="ctr"/>
                      <a:r>
                        <a:rPr lang="en-US" b="1" dirty="0">
                          <a:solidFill>
                            <a:schemeClr val="tx1"/>
                          </a:solidFill>
                          <a:latin typeface="Times New Roman" panose="02020603050405020304" pitchFamily="18" charset="0"/>
                          <a:cs typeface="Times New Roman" panose="02020603050405020304" pitchFamily="18" charset="0"/>
                        </a:rPr>
                        <a:t>Filter response</a:t>
                      </a:r>
                    </a:p>
                  </a:txBody>
                  <a:tcPr>
                    <a:solidFill>
                      <a:schemeClr val="bg1">
                        <a:lumMod val="8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64930029"/>
                  </a:ext>
                </a:extLst>
              </a:tr>
              <a:tr h="370840">
                <a:tc>
                  <a:txBody>
                    <a:bodyPr/>
                    <a:lstStyle/>
                    <a:p>
                      <a:pPr algn="ctr"/>
                      <a:r>
                        <a:rPr lang="en-US" sz="1800" b="0" i="0" kern="1200" dirty="0">
                          <a:solidFill>
                            <a:schemeClr val="tx1"/>
                          </a:solidFill>
                          <a:effectLst/>
                          <a:latin typeface="Times New Roman" panose="02020603050405020304" pitchFamily="18" charset="0"/>
                          <a:ea typeface="+mn-ea"/>
                          <a:cs typeface="Times New Roman" panose="02020603050405020304" pitchFamily="18" charset="0"/>
                        </a:rPr>
                        <a:t>Material</a:t>
                      </a:r>
                      <a:endParaRPr 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800" b="0" i="0" kern="1200" dirty="0">
                          <a:solidFill>
                            <a:schemeClr val="tx1"/>
                          </a:solidFill>
                          <a:effectLst/>
                          <a:latin typeface="Times New Roman" panose="02020603050405020304" pitchFamily="18" charset="0"/>
                          <a:ea typeface="+mn-ea"/>
                          <a:cs typeface="Times New Roman" panose="02020603050405020304" pitchFamily="18" charset="0"/>
                        </a:rPr>
                        <a:t>Thickness Range</a:t>
                      </a:r>
                      <a:br>
                        <a:rPr lang="en-US" dirty="0">
                          <a:solidFill>
                            <a:schemeClr val="tx1"/>
                          </a:solidFill>
                          <a:latin typeface="Times New Roman" panose="02020603050405020304" pitchFamily="18" charset="0"/>
                          <a:cs typeface="Times New Roman" panose="02020603050405020304" pitchFamily="18" charset="0"/>
                        </a:rPr>
                      </a:br>
                      <a:r>
                        <a:rPr lang="en-US" sz="1800" b="0" i="0" kern="1200" dirty="0">
                          <a:solidFill>
                            <a:schemeClr val="tx1"/>
                          </a:solidFill>
                          <a:effectLst/>
                          <a:latin typeface="Times New Roman" panose="02020603050405020304" pitchFamily="18" charset="0"/>
                          <a:ea typeface="+mn-ea"/>
                          <a:cs typeface="Times New Roman" panose="02020603050405020304" pitchFamily="18" charset="0"/>
                        </a:rPr>
                        <a:t>mm</a:t>
                      </a:r>
                      <a:endParaRPr 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800" b="0" i="0" kern="1200" dirty="0">
                          <a:solidFill>
                            <a:schemeClr val="tx1"/>
                          </a:solidFill>
                          <a:effectLst/>
                          <a:latin typeface="Times New Roman" panose="02020603050405020304" pitchFamily="18" charset="0"/>
                          <a:ea typeface="+mn-ea"/>
                          <a:cs typeface="Times New Roman" panose="02020603050405020304" pitchFamily="18" charset="0"/>
                        </a:rPr>
                        <a:t>Step</a:t>
                      </a:r>
                      <a:br>
                        <a:rPr lang="en-US" dirty="0">
                          <a:solidFill>
                            <a:schemeClr val="tx1"/>
                          </a:solidFill>
                          <a:latin typeface="Times New Roman" panose="02020603050405020304" pitchFamily="18" charset="0"/>
                          <a:cs typeface="Times New Roman" panose="02020603050405020304" pitchFamily="18" charset="0"/>
                        </a:rPr>
                      </a:br>
                      <a:r>
                        <a:rPr lang="en-US" sz="1800" b="0" i="0" kern="1200" dirty="0">
                          <a:solidFill>
                            <a:schemeClr val="tx1"/>
                          </a:solidFill>
                          <a:effectLst/>
                          <a:latin typeface="Times New Roman" panose="02020603050405020304" pitchFamily="18" charset="0"/>
                          <a:ea typeface="+mn-ea"/>
                          <a:cs typeface="Times New Roman" panose="02020603050405020304" pitchFamily="18" charset="0"/>
                        </a:rPr>
                        <a:t>mm</a:t>
                      </a:r>
                      <a:endParaRPr 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800" b="0" i="0" kern="1200" dirty="0">
                          <a:solidFill>
                            <a:schemeClr val="tx1"/>
                          </a:solidFill>
                          <a:effectLst/>
                          <a:latin typeface="Times New Roman" panose="02020603050405020304" pitchFamily="18" charset="0"/>
                          <a:ea typeface="+mn-ea"/>
                          <a:cs typeface="Times New Roman" panose="02020603050405020304" pitchFamily="18" charset="0"/>
                        </a:rPr>
                        <a:t># of</a:t>
                      </a:r>
                      <a:br>
                        <a:rPr lang="en-US" dirty="0">
                          <a:solidFill>
                            <a:schemeClr val="tx1"/>
                          </a:solidFill>
                          <a:latin typeface="Times New Roman" panose="02020603050405020304" pitchFamily="18" charset="0"/>
                          <a:cs typeface="Times New Roman" panose="02020603050405020304" pitchFamily="18" charset="0"/>
                        </a:rPr>
                      </a:br>
                      <a:r>
                        <a:rPr lang="en-US" sz="1800" b="0" i="0" kern="1200" dirty="0">
                          <a:solidFill>
                            <a:schemeClr val="tx1"/>
                          </a:solidFill>
                          <a:effectLst/>
                          <a:latin typeface="Times New Roman" panose="02020603050405020304" pitchFamily="18" charset="0"/>
                          <a:ea typeface="+mn-ea"/>
                          <a:cs typeface="Times New Roman" panose="02020603050405020304" pitchFamily="18" charset="0"/>
                        </a:rPr>
                        <a:t>responses</a:t>
                      </a:r>
                      <a:endParaRPr 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62423739"/>
                  </a:ext>
                </a:extLst>
              </a:tr>
              <a:tr h="370840">
                <a:tc>
                  <a:txBody>
                    <a:bodyPr/>
                    <a:lstStyle/>
                    <a:p>
                      <a:pPr algn="ctr"/>
                      <a:r>
                        <a:rPr lang="en-US" sz="1800" b="0" i="0" kern="1200" dirty="0">
                          <a:solidFill>
                            <a:schemeClr val="tx1"/>
                          </a:solidFill>
                          <a:effectLst/>
                          <a:latin typeface="Times New Roman" panose="02020603050405020304" pitchFamily="18" charset="0"/>
                          <a:ea typeface="+mn-ea"/>
                          <a:cs typeface="Times New Roman" panose="02020603050405020304" pitchFamily="18" charset="0"/>
                        </a:rPr>
                        <a:t>Al</a:t>
                      </a:r>
                      <a:endParaRPr 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800" b="0" i="0" kern="1200" dirty="0">
                          <a:solidFill>
                            <a:schemeClr val="tx1"/>
                          </a:solidFill>
                          <a:effectLst/>
                          <a:latin typeface="Times New Roman" panose="02020603050405020304" pitchFamily="18" charset="0"/>
                          <a:ea typeface="+mn-ea"/>
                          <a:cs typeface="Times New Roman" panose="02020603050405020304" pitchFamily="18" charset="0"/>
                        </a:rPr>
                        <a:t>0.1∼5.9</a:t>
                      </a:r>
                      <a:endParaRPr 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800" b="0" i="0" kern="1200" dirty="0">
                          <a:solidFill>
                            <a:schemeClr val="tx1"/>
                          </a:solidFill>
                          <a:effectLst/>
                          <a:latin typeface="Times New Roman" panose="02020603050405020304" pitchFamily="18" charset="0"/>
                          <a:ea typeface="+mn-ea"/>
                          <a:cs typeface="Times New Roman" panose="02020603050405020304" pitchFamily="18" charset="0"/>
                        </a:rPr>
                        <a:t>0.2</a:t>
                      </a:r>
                      <a:endParaRPr 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30</a:t>
                      </a:r>
                    </a:p>
                  </a:txBody>
                  <a:tcPr/>
                </a:tc>
                <a:extLst>
                  <a:ext uri="{0D108BD9-81ED-4DB2-BD59-A6C34878D82A}">
                    <a16:rowId xmlns:a16="http://schemas.microsoft.com/office/drawing/2014/main" val="1397029278"/>
                  </a:ext>
                </a:extLst>
              </a:tr>
              <a:tr h="370840">
                <a:tc>
                  <a:txBody>
                    <a:bodyPr/>
                    <a:lstStyle/>
                    <a:p>
                      <a:pPr algn="ctr"/>
                      <a:r>
                        <a:rPr lang="en-US" dirty="0">
                          <a:solidFill>
                            <a:schemeClr val="tx1"/>
                          </a:solidFill>
                          <a:latin typeface="Times New Roman" panose="02020603050405020304" pitchFamily="18" charset="0"/>
                          <a:cs typeface="Times New Roman" panose="02020603050405020304" pitchFamily="18" charset="0"/>
                        </a:rPr>
                        <a:t>Cu</a:t>
                      </a:r>
                    </a:p>
                  </a:txBody>
                  <a:tcPr/>
                </a:tc>
                <a:tc>
                  <a:txBody>
                    <a:bodyPr/>
                    <a:lstStyle/>
                    <a:p>
                      <a:pPr algn="ctr"/>
                      <a:r>
                        <a:rPr lang="en-US" sz="1800" b="0" i="0" kern="1200" dirty="0">
                          <a:solidFill>
                            <a:schemeClr val="tx1"/>
                          </a:solidFill>
                          <a:effectLst/>
                          <a:latin typeface="Times New Roman" panose="02020603050405020304" pitchFamily="18" charset="0"/>
                          <a:ea typeface="+mn-ea"/>
                          <a:cs typeface="Times New Roman" panose="02020603050405020304" pitchFamily="18" charset="0"/>
                        </a:rPr>
                        <a:t>0.2∼0.49</a:t>
                      </a:r>
                      <a:endParaRPr 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800" b="0" i="0" kern="1200" dirty="0">
                          <a:solidFill>
                            <a:schemeClr val="tx1"/>
                          </a:solidFill>
                          <a:effectLst/>
                          <a:latin typeface="Times New Roman" panose="02020603050405020304" pitchFamily="18" charset="0"/>
                          <a:ea typeface="+mn-ea"/>
                          <a:cs typeface="Times New Roman" panose="02020603050405020304" pitchFamily="18" charset="0"/>
                        </a:rPr>
                        <a:t>0.01</a:t>
                      </a:r>
                      <a:endParaRPr 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30</a:t>
                      </a:r>
                    </a:p>
                  </a:txBody>
                  <a:tcPr/>
                </a:tc>
                <a:extLst>
                  <a:ext uri="{0D108BD9-81ED-4DB2-BD59-A6C34878D82A}">
                    <a16:rowId xmlns:a16="http://schemas.microsoft.com/office/drawing/2014/main" val="2390876386"/>
                  </a:ext>
                </a:extLst>
              </a:tr>
              <a:tr h="370840">
                <a:tc gridSpan="4">
                  <a:txBody>
                    <a:bodyPr/>
                    <a:lstStyle/>
                    <a:p>
                      <a:pPr algn="ctr"/>
                      <a:r>
                        <a:rPr lang="en-US" sz="1800" b="1" i="0" kern="1200" dirty="0">
                          <a:solidFill>
                            <a:schemeClr val="tx1"/>
                          </a:solidFill>
                          <a:effectLst/>
                          <a:latin typeface="Times New Roman" panose="02020603050405020304" pitchFamily="18" charset="0"/>
                          <a:ea typeface="+mn-ea"/>
                          <a:cs typeface="Times New Roman" panose="02020603050405020304" pitchFamily="18" charset="0"/>
                        </a:rPr>
                        <a:t>Detector response(Scintillator)</a:t>
                      </a:r>
                      <a:endParaRPr lang="en-US" b="1"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ctr"/>
                      <a:endParaRPr lang="en-US" dirty="0">
                        <a:latin typeface="Times New Roman" panose="02020603050405020304" pitchFamily="18" charset="0"/>
                        <a:cs typeface="Times New Roman" panose="02020603050405020304" pitchFamily="18" charset="0"/>
                      </a:endParaRPr>
                    </a:p>
                  </a:txBody>
                  <a:tcPr/>
                </a:tc>
                <a:tc hMerge="1">
                  <a:txBody>
                    <a:bodyPr/>
                    <a:lstStyle/>
                    <a:p>
                      <a:pPr algn="ctr"/>
                      <a:endParaRPr lang="en-US" dirty="0">
                        <a:latin typeface="Times New Roman" panose="02020603050405020304" pitchFamily="18" charset="0"/>
                        <a:cs typeface="Times New Roman" panose="02020603050405020304" pitchFamily="18" charset="0"/>
                      </a:endParaRPr>
                    </a:p>
                  </a:txBody>
                  <a:tcPr/>
                </a:tc>
                <a:tc hMerge="1">
                  <a:txBody>
                    <a:bodyPr/>
                    <a:lstStyle/>
                    <a:p>
                      <a:pPr algn="ct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65327227"/>
                  </a:ext>
                </a:extLst>
              </a:tr>
              <a:tr h="370840">
                <a:tc>
                  <a:txBody>
                    <a:bodyPr/>
                    <a:lstStyle/>
                    <a:p>
                      <a:pPr algn="ctr"/>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Lu3Al5O12</a:t>
                      </a:r>
                      <a:endParaRPr 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0.025∼0.095 </a:t>
                      </a:r>
                      <a:endParaRPr 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0.002 </a:t>
                      </a:r>
                      <a:endParaRPr 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36</a:t>
                      </a:r>
                    </a:p>
                  </a:txBody>
                  <a:tcPr/>
                </a:tc>
                <a:extLst>
                  <a:ext uri="{0D108BD9-81ED-4DB2-BD59-A6C34878D82A}">
                    <a16:rowId xmlns:a16="http://schemas.microsoft.com/office/drawing/2014/main" val="2347381316"/>
                  </a:ext>
                </a:extLst>
              </a:tr>
            </a:tbl>
          </a:graphicData>
        </a:graphic>
      </p:graphicFrame>
      <p:pic>
        <p:nvPicPr>
          <p:cNvPr id="6" name="Picture 5">
            <a:extLst>
              <a:ext uri="{FF2B5EF4-FFF2-40B4-BE49-F238E27FC236}">
                <a16:creationId xmlns:a16="http://schemas.microsoft.com/office/drawing/2014/main" id="{0B247BE3-E2C7-FE05-F1D3-2BC4640161E4}"/>
              </a:ext>
            </a:extLst>
          </p:cNvPr>
          <p:cNvPicPr>
            <a:picLocks noChangeAspect="1"/>
          </p:cNvPicPr>
          <p:nvPr/>
        </p:nvPicPr>
        <p:blipFill>
          <a:blip r:embed="rId3"/>
          <a:stretch>
            <a:fillRect/>
          </a:stretch>
        </p:blipFill>
        <p:spPr>
          <a:xfrm>
            <a:off x="1924788" y="6475583"/>
            <a:ext cx="1288307" cy="382417"/>
          </a:xfrm>
          <a:prstGeom prst="rect">
            <a:avLst/>
          </a:prstGeom>
        </p:spPr>
      </p:pic>
    </p:spTree>
    <p:extLst>
      <p:ext uri="{BB962C8B-B14F-4D97-AF65-F5344CB8AC3E}">
        <p14:creationId xmlns:p14="http://schemas.microsoft.com/office/powerpoint/2010/main" val="622014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17D3D-A75A-37DA-90C5-38CBD3AED235}"/>
              </a:ext>
            </a:extLst>
          </p:cNvPr>
          <p:cNvSpPr>
            <a:spLocks noGrp="1"/>
          </p:cNvSpPr>
          <p:nvPr>
            <p:ph type="title"/>
          </p:nvPr>
        </p:nvSpPr>
        <p:spPr>
          <a:xfrm>
            <a:off x="201168" y="118872"/>
            <a:ext cx="10972800" cy="1005840"/>
          </a:xfrm>
        </p:spPr>
        <p:txBody>
          <a:bodyPr/>
          <a:lstStyle/>
          <a:p>
            <a:r>
              <a:rPr lang="en-US" sz="3200" dirty="0">
                <a:latin typeface="Times New Roman" panose="02020603050405020304" pitchFamily="18" charset="0"/>
                <a:cs typeface="Times New Roman" panose="02020603050405020304" pitchFamily="18" charset="0"/>
              </a:rPr>
              <a:t>Overview of the DictSE algorithm</a:t>
            </a:r>
          </a:p>
        </p:txBody>
      </p:sp>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B4EEA23F-1865-1DEF-2B2F-34B8F2D49946}"/>
                  </a:ext>
                </a:extLst>
              </p:cNvPr>
              <p:cNvSpPr>
                <a:spLocks noGrp="1"/>
              </p:cNvSpPr>
              <p:nvPr>
                <p:ph idx="1"/>
              </p:nvPr>
            </p:nvSpPr>
            <p:spPr>
              <a:xfrm>
                <a:off x="120267" y="1592594"/>
                <a:ext cx="5419921" cy="4557684"/>
              </a:xfrm>
            </p:spPr>
            <p:txBody>
              <a:bodyPr>
                <a:normAutofit fontScale="92500" lnSpcReduction="20000"/>
              </a:bodyPr>
              <a:lstStyle/>
              <a:p>
                <a:r>
                  <a:rPr lang="en-US" dirty="0"/>
                  <a:t>Problem to solve:</a:t>
                </a:r>
              </a:p>
              <a:p>
                <a:pPr marL="57150" indent="0">
                  <a:buNone/>
                </a:pPr>
                <a:endParaRPr lang="en-US" dirty="0"/>
              </a:p>
              <a:p>
                <a:pPr marL="57150" indent="0">
                  <a:buNone/>
                </a:pPr>
                <a:endParaRPr lang="en-US" dirty="0"/>
              </a:p>
              <a:p>
                <a:pPr marL="57150" indent="0">
                  <a:buNone/>
                </a:pPr>
                <a:endParaRPr lang="en-US" dirty="0"/>
              </a:p>
              <a:p>
                <a:r>
                  <a:rPr lang="en-US" dirty="0"/>
                  <a:t>Constraints:</a:t>
                </a:r>
              </a:p>
              <a:p>
                <a:pPr lvl="2"/>
                <a14:m>
                  <m:oMath xmlns:m="http://schemas.openxmlformats.org/officeDocument/2006/math">
                    <m:sSub>
                      <m:sSubPr>
                        <m:ctrlPr>
                          <a:rPr lang="en-US" sz="1800" b="0" i="1" smtClean="0">
                            <a:solidFill>
                              <a:srgbClr val="000000"/>
                            </a:solidFill>
                            <a:effectLst/>
                            <a:latin typeface="Cambria Math" panose="02040503050406030204" pitchFamily="18" charset="0"/>
                          </a:rPr>
                        </m:ctrlPr>
                      </m:sSubPr>
                      <m:e>
                        <m:r>
                          <a:rPr lang="en-US" sz="1800" b="0" i="1" smtClean="0">
                            <a:solidFill>
                              <a:srgbClr val="000000"/>
                            </a:solidFill>
                            <a:effectLst/>
                            <a:latin typeface="Cambria Math" panose="02040503050406030204" pitchFamily="18" charset="0"/>
                          </a:rPr>
                          <m:t>𝐿</m:t>
                        </m:r>
                      </m:e>
                      <m:sub>
                        <m:r>
                          <a:rPr lang="en-US" sz="1800" b="0" i="1" smtClean="0">
                            <a:solidFill>
                              <a:srgbClr val="000000"/>
                            </a:solidFill>
                            <a:effectLst/>
                            <a:latin typeface="Cambria Math" panose="02040503050406030204" pitchFamily="18" charset="0"/>
                          </a:rPr>
                          <m:t>0</m:t>
                        </m:r>
                      </m:sub>
                    </m:sSub>
                  </m:oMath>
                </a14:m>
                <a:r>
                  <a:rPr lang="en-US" sz="1800" b="0" i="0" dirty="0">
                    <a:solidFill>
                      <a:srgbClr val="000000"/>
                    </a:solidFill>
                    <a:effectLst/>
                    <a:latin typeface="Times New Roman" panose="02020603050405020304" pitchFamily="18" charset="0"/>
                  </a:rPr>
                  <a:t> sparsity constraint</a:t>
                </a:r>
              </a:p>
              <a:p>
                <a:pPr lvl="2"/>
                <a:r>
                  <a:rPr lang="en-US" sz="1800" b="0" i="0" dirty="0">
                    <a:solidFill>
                      <a:srgbClr val="000000"/>
                    </a:solidFill>
                    <a:effectLst/>
                    <a:latin typeface="Times New Roman" panose="02020603050405020304" pitchFamily="18" charset="0"/>
                  </a:rPr>
                  <a:t>Simplex unit constraint</a:t>
                </a:r>
                <a:endParaRPr lang="en-US" dirty="0"/>
              </a:p>
              <a:p>
                <a:r>
                  <a:rPr lang="en-US" dirty="0"/>
                  <a:t>Strategy: </a:t>
                </a:r>
              </a:p>
              <a:p>
                <a:pPr lvl="2"/>
                <a:r>
                  <a:rPr lang="en-US" altLang="zh-CN" dirty="0">
                    <a:latin typeface="Times New Roman" panose="02020603050405020304" pitchFamily="18" charset="0"/>
                    <a:cs typeface="Times New Roman" panose="02020603050405020304" pitchFamily="18" charset="0"/>
                  </a:rPr>
                  <a:t>Maintain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set,</a:t>
                </a:r>
                <a:r>
                  <a:rPr lang="zh-CN" altLang="en-US"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altLang="zh-CN" b="0" i="0" smtClean="0">
                        <a:latin typeface="Cambria Math" panose="02040503050406030204" pitchFamily="18" charset="0"/>
                      </a:rPr>
                      <m:t>Ω</m:t>
                    </m:r>
                  </m:oMath>
                </a14:m>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that contains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indices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nonzero</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coefficients.</a:t>
                </a:r>
              </a:p>
              <a:p>
                <a:pPr lvl="2"/>
                <a14:m>
                  <m:oMath xmlns:m="http://schemas.openxmlformats.org/officeDocument/2006/math">
                    <m:sSub>
                      <m:sSubPr>
                        <m:ctrlPr>
                          <a:rPr lang="en-US" altLang="zh-CN" b="0" i="1" smtClean="0">
                            <a:latin typeface="Cambria Math" panose="02040503050406030204" pitchFamily="18" charset="0"/>
                            <a:ea typeface="Cambria Math" panose="02040503050406030204" pitchFamily="18" charset="0"/>
                          </a:rPr>
                        </m:ctrlPr>
                      </m:sSubPr>
                      <m:e>
                        <m:r>
                          <a:rPr lang="en-US" altLang="zh-CN" i="1" smtClean="0">
                            <a:latin typeface="Cambria Math" panose="02040503050406030204" pitchFamily="18" charset="0"/>
                            <a:ea typeface="Cambria Math" panose="02040503050406030204" pitchFamily="18" charset="0"/>
                          </a:rPr>
                          <m:t>𝜖</m:t>
                        </m:r>
                      </m:e>
                      <m:sub>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𝑘</m:t>
                            </m:r>
                          </m:e>
                          <m:sup>
                            <m:r>
                              <a:rPr lang="en-US" altLang="zh-CN" b="0" i="1" smtClean="0">
                                <a:latin typeface="Cambria Math" panose="02040503050406030204" pitchFamily="18" charset="0"/>
                                <a:ea typeface="Cambria Math" panose="02040503050406030204" pitchFamily="18" charset="0"/>
                              </a:rPr>
                              <m:t>∗</m:t>
                            </m:r>
                          </m:sup>
                        </m:sSup>
                      </m:sub>
                    </m:sSub>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one-hot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vector</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with</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same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size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a:t>
                </a:r>
                <a:r>
                  <a:rPr lang="zh-CN" altLang="en-US"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𝜔</m:t>
                        </m:r>
                      </m:e>
                    </m:acc>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the</a:t>
                </a:r>
                <a:r>
                  <a:rPr lang="zh-CN" altLang="en-US"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𝑘</m:t>
                        </m:r>
                      </m:e>
                      <m:sup>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𝑡h</m:t>
                        </m:r>
                      </m:sup>
                    </m:sSup>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element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1</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while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other</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elements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are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0.</a:t>
                </a:r>
              </a:p>
              <a:p>
                <a:pPr lvl="2"/>
                <a14:m>
                  <m:oMath xmlns:m="http://schemas.openxmlformats.org/officeDocument/2006/math">
                    <m:sSup>
                      <m:sSupPr>
                        <m:ctrlPr>
                          <a:rPr lang="en-US" altLang="zh-CN" b="0" i="1" dirty="0" smtClean="0">
                            <a:latin typeface="Cambria Math" panose="02040503050406030204" pitchFamily="18" charset="0"/>
                            <a:ea typeface="Cambria Math" panose="02040503050406030204" pitchFamily="18" charset="0"/>
                          </a:rPr>
                        </m:ctrlPr>
                      </m:sSupPr>
                      <m:e>
                        <m:r>
                          <a:rPr lang="en-US" altLang="zh-CN" i="1" dirty="0">
                            <a:latin typeface="Cambria Math" panose="02040503050406030204" pitchFamily="18" charset="0"/>
                            <a:ea typeface="Cambria Math" panose="02040503050406030204" pitchFamily="18" charset="0"/>
                          </a:rPr>
                          <m:t>𝒮</m:t>
                        </m:r>
                      </m:e>
                      <m:sup>
                        <m:r>
                          <a:rPr lang="en-US" altLang="zh-CN" b="0" i="1" dirty="0" smtClean="0">
                            <a:latin typeface="Cambria Math" panose="02040503050406030204" pitchFamily="18" charset="0"/>
                            <a:ea typeface="Cambria Math" panose="02040503050406030204" pitchFamily="18" charset="0"/>
                          </a:rPr>
                          <m:t>𝛺</m:t>
                        </m:r>
                      </m:sup>
                    </m:sSup>
                  </m:oMath>
                </a14:m>
                <a:r>
                  <a:rPr lang="en-US" altLang="zh-CN" dirty="0">
                    <a:latin typeface="Times New Roman" panose="02020603050405020304" pitchFamily="18" charset="0"/>
                    <a:cs typeface="Times New Roman" panose="02020603050405020304" pitchFamily="18" charset="0"/>
                  </a:rPr>
                  <a:t> is a subset of </a:t>
                </a:r>
                <a14:m>
                  <m:oMath xmlns:m="http://schemas.openxmlformats.org/officeDocument/2006/math">
                    <m:r>
                      <a:rPr lang="en-US" altLang="zh-CN" i="1" dirty="0">
                        <a:latin typeface="Cambria Math" panose="02040503050406030204" pitchFamily="18" charset="0"/>
                        <a:ea typeface="Cambria Math" panose="02040503050406030204" pitchFamily="18" charset="0"/>
                      </a:rPr>
                      <m:t>𝒮</m:t>
                    </m:r>
                  </m:oMath>
                </a14:m>
                <a:r>
                  <a:rPr lang="en-US" altLang="zh-CN" dirty="0">
                    <a:latin typeface="Times New Roman" panose="02020603050405020304" pitchFamily="18" charset="0"/>
                    <a:cs typeface="Times New Roman" panose="02020603050405020304" pitchFamily="18" charset="0"/>
                  </a:rPr>
                  <a:t> such that </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𝑠</m:t>
                    </m:r>
                    <m:r>
                      <a:rPr lang="en-US" altLang="zh-CN" b="0" i="1" smtClean="0">
                        <a:latin typeface="Cambria Math" panose="02040503050406030204" pitchFamily="18" charset="0"/>
                      </a:rPr>
                      <m:t>∈</m:t>
                    </m:r>
                    <m:sSup>
                      <m:sSupPr>
                        <m:ctrlPr>
                          <a:rPr lang="en-US" altLang="zh-CN" i="1" dirty="0">
                            <a:latin typeface="Cambria Math" panose="02040503050406030204" pitchFamily="18" charset="0"/>
                            <a:ea typeface="Cambria Math" panose="02040503050406030204" pitchFamily="18" charset="0"/>
                          </a:rPr>
                        </m:ctrlPr>
                      </m:sSupPr>
                      <m:e>
                        <m:r>
                          <a:rPr lang="en-US" altLang="zh-CN" i="1" dirty="0">
                            <a:latin typeface="Cambria Math" panose="02040503050406030204" pitchFamily="18" charset="0"/>
                            <a:ea typeface="Cambria Math" panose="02040503050406030204" pitchFamily="18" charset="0"/>
                          </a:rPr>
                          <m:t>𝒮</m:t>
                        </m:r>
                      </m:e>
                      <m:sup>
                        <m:r>
                          <a:rPr lang="en-US" altLang="zh-CN" i="1" dirty="0">
                            <a:latin typeface="Cambria Math" panose="02040503050406030204" pitchFamily="18" charset="0"/>
                            <a:ea typeface="Cambria Math" panose="02040503050406030204" pitchFamily="18" charset="0"/>
                          </a:rPr>
                          <m:t>𝛺</m:t>
                        </m:r>
                      </m:sup>
                    </m:sSup>
                  </m:oMath>
                </a14:m>
                <a:r>
                  <a:rPr lang="en-US" altLang="zh-CN" dirty="0">
                    <a:latin typeface="Times New Roman" panose="02020603050405020304" pitchFamily="18" charset="0"/>
                    <a:cs typeface="Times New Roman" panose="02020603050405020304" pitchFamily="18" charset="0"/>
                  </a:rPr>
                  <a:t> and </a:t>
                </a:r>
                <a14:m>
                  <m:oMath xmlns:m="http://schemas.openxmlformats.org/officeDocument/2006/math">
                    <m:r>
                      <a:rPr lang="en-US" altLang="zh-CN" i="1">
                        <a:latin typeface="Cambria Math" panose="02040503050406030204" pitchFamily="18" charset="0"/>
                      </a:rPr>
                      <m:t>∀</m:t>
                    </m:r>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m:rPr>
                        <m:sty m:val="p"/>
                      </m:rPr>
                      <a:rPr lang="en-US" altLang="zh-CN" b="0" i="0" dirty="0" smtClean="0">
                        <a:latin typeface="Cambria Math" panose="02040503050406030204" pitchFamily="18" charset="0"/>
                        <a:ea typeface="Cambria Math" panose="02040503050406030204" pitchFamily="18" charset="0"/>
                      </a:rPr>
                      <m:t>Ω</m:t>
                    </m:r>
                  </m:oMath>
                </a14:m>
                <a:r>
                  <a:rPr lang="en-US" altLang="zh-CN"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𝑠</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=0</m:t>
                    </m:r>
                  </m:oMath>
                </a14:m>
                <a:r>
                  <a:rPr lang="en-US" altLang="zh-CN" dirty="0">
                    <a:latin typeface="Times New Roman" panose="02020603050405020304" pitchFamily="18" charset="0"/>
                    <a:cs typeface="Times New Roman" panose="02020603050405020304" pitchFamily="18" charset="0"/>
                  </a:rPr>
                  <a:t>.</a:t>
                </a:r>
              </a:p>
            </p:txBody>
          </p:sp>
        </mc:Choice>
        <mc:Fallback xmlns="">
          <p:sp>
            <p:nvSpPr>
              <p:cNvPr id="10" name="Content Placeholder 9">
                <a:extLst>
                  <a:ext uri="{FF2B5EF4-FFF2-40B4-BE49-F238E27FC236}">
                    <a16:creationId xmlns:a16="http://schemas.microsoft.com/office/drawing/2014/main" id="{B4EEA23F-1865-1DEF-2B2F-34B8F2D49946}"/>
                  </a:ext>
                </a:extLst>
              </p:cNvPr>
              <p:cNvSpPr>
                <a:spLocks noGrp="1" noRot="1" noChangeAspect="1" noMove="1" noResize="1" noEditPoints="1" noAdjustHandles="1" noChangeArrowheads="1" noChangeShapeType="1" noTextEdit="1"/>
              </p:cNvSpPr>
              <p:nvPr>
                <p:ph idx="1"/>
              </p:nvPr>
            </p:nvSpPr>
            <p:spPr>
              <a:xfrm>
                <a:off x="120267" y="1592594"/>
                <a:ext cx="5419921" cy="4557684"/>
              </a:xfrm>
              <a:blipFill>
                <a:blip r:embed="rId3"/>
                <a:stretch>
                  <a:fillRect l="-1636" t="-333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02AAED4-4A8B-F090-C688-4F669F5E49A3}"/>
              </a:ext>
            </a:extLst>
          </p:cNvPr>
          <p:cNvSpPr>
            <a:spLocks noGrp="1"/>
          </p:cNvSpPr>
          <p:nvPr>
            <p:ph type="sldNum" sz="quarter" idx="4"/>
          </p:nvPr>
        </p:nvSpPr>
        <p:spPr/>
        <p:txBody>
          <a:bodyPr/>
          <a:lstStyle/>
          <a:p>
            <a:fld id="{E2661D55-915B-9148-8609-5AEDA0F27130}" type="slidenum">
              <a:rPr lang="en-US" smtClean="0"/>
              <a:pPr/>
              <a:t>9</a:t>
            </a:fld>
            <a:endParaRPr lang="en-US"/>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D4596D36-C1D0-D16A-6D81-2F5B6FB007B3}"/>
                  </a:ext>
                </a:extLst>
              </p:cNvPr>
              <p:cNvSpPr/>
              <p:nvPr/>
            </p:nvSpPr>
            <p:spPr bwMode="auto">
              <a:xfrm>
                <a:off x="609600" y="1896035"/>
                <a:ext cx="4712208" cy="1372199"/>
              </a:xfrm>
              <a:prstGeom prst="roundRect">
                <a:avLst/>
              </a:prstGeom>
              <a:solidFill>
                <a:schemeClr val="tx2">
                  <a:lumMod val="20000"/>
                  <a:lumOff val="80000"/>
                </a:schemeClr>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lvl="1"/>
                <a14:m>
                  <m:oMathPara xmlns:m="http://schemas.openxmlformats.org/officeDocument/2006/math">
                    <m:oMathParaPr>
                      <m:jc m:val="centerGroup"/>
                    </m:oMathParaPr>
                    <m:oMath xmlns:m="http://schemas.openxmlformats.org/officeDocument/2006/math">
                      <m:acc>
                        <m:accPr>
                          <m:chr m:val="̂"/>
                          <m:ctrlPr>
                            <a:rPr lang="en-US" altLang="zh-CN" i="1" smtClean="0">
                              <a:latin typeface="Cambria Math" panose="02040503050406030204" pitchFamily="18" charset="0"/>
                            </a:rPr>
                          </m:ctrlPr>
                        </m:accPr>
                        <m:e>
                          <m:r>
                            <a:rPr lang="en-US" altLang="zh-CN" i="1">
                              <a:latin typeface="Cambria Math" panose="02040503050406030204" pitchFamily="18" charset="0"/>
                            </a:rPr>
                            <m:t>𝜔</m:t>
                          </m:r>
                        </m:e>
                      </m:acc>
                      <m:r>
                        <a:rPr lang="en-US" altLang="zh-CN" i="1">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arg</m:t>
                          </m:r>
                        </m:fName>
                        <m:e>
                          <m:func>
                            <m:funcPr>
                              <m:ctrlPr>
                                <a:rPr lang="en-US" altLang="zh-CN" i="1">
                                  <a:latin typeface="Cambria Math" panose="02040503050406030204" pitchFamily="18" charset="0"/>
                                </a:rPr>
                              </m:ctrlPr>
                            </m:funcPr>
                            <m:fName>
                              <m:limLow>
                                <m:limLowPr>
                                  <m:ctrlPr>
                                    <a:rPr lang="en-US" altLang="zh-CN" i="1">
                                      <a:latin typeface="Cambria Math" panose="02040503050406030204" pitchFamily="18" charset="0"/>
                                    </a:rPr>
                                  </m:ctrlPr>
                                </m:limLowPr>
                                <m:e>
                                  <m:r>
                                    <m:rPr>
                                      <m:sty m:val="p"/>
                                    </m:rPr>
                                    <a:rPr lang="en-US" altLang="zh-CN">
                                      <a:latin typeface="Cambria Math" panose="02040503050406030204" pitchFamily="18" charset="0"/>
                                    </a:rPr>
                                    <m:t>min</m:t>
                                  </m:r>
                                </m:e>
                                <m:lim>
                                  <m:eqArr>
                                    <m:eqArrPr>
                                      <m:ctrlPr>
                                        <a:rPr lang="en-US" altLang="zh-CN" i="1">
                                          <a:latin typeface="Cambria Math" panose="02040503050406030204" pitchFamily="18" charset="0"/>
                                        </a:rPr>
                                      </m:ctrlPr>
                                    </m:eqArrPr>
                                    <m:e>
                                      <m:r>
                                        <a:rPr lang="en-US" altLang="zh-CN" i="1" dirty="0">
                                          <a:latin typeface="Cambria Math" panose="02040503050406030204" pitchFamily="18" charset="0"/>
                                        </a:rPr>
                                        <m:t>𝜔</m:t>
                                      </m:r>
                                      <m:r>
                                        <a:rPr lang="en-US" altLang="zh-CN" i="1" dirty="0">
                                          <a:latin typeface="Cambria Math" panose="02040503050406030204" pitchFamily="18" charset="0"/>
                                        </a:rPr>
                                        <m:t>∈</m:t>
                                      </m:r>
                                      <m:r>
                                        <a:rPr lang="en-US" altLang="zh-CN" i="1" dirty="0">
                                          <a:latin typeface="Cambria Math" panose="02040503050406030204" pitchFamily="18" charset="0"/>
                                          <a:ea typeface="Cambria Math" panose="02040503050406030204" pitchFamily="18" charset="0"/>
                                        </a:rPr>
                                        <m:t>𝒮</m:t>
                                      </m:r>
                                    </m:e>
                                    <m:e>
                                      <m:sSub>
                                        <m:sSubPr>
                                          <m:ctrlPr>
                                            <a:rPr lang="en-US" altLang="zh-CN" i="1" dirty="0">
                                              <a:latin typeface="Cambria Math" panose="02040503050406030204" pitchFamily="18" charset="0"/>
                                              <a:ea typeface="Cambria Math" panose="02040503050406030204" pitchFamily="18" charset="0"/>
                                            </a:rPr>
                                          </m:ctrlPr>
                                        </m:sSubPr>
                                        <m:e>
                                          <m:d>
                                            <m:dPr>
                                              <m:begChr m:val="‖"/>
                                              <m:endChr m:val="‖"/>
                                              <m:ctrlPr>
                                                <a:rPr lang="en-US" altLang="zh-CN" i="1" dirty="0">
                                                  <a:latin typeface="Cambria Math" panose="02040503050406030204" pitchFamily="18" charset="0"/>
                                                  <a:ea typeface="Cambria Math" panose="02040503050406030204" pitchFamily="18" charset="0"/>
                                                </a:rPr>
                                              </m:ctrlPr>
                                            </m:dPr>
                                            <m:e>
                                              <m:r>
                                                <a:rPr lang="en-US" altLang="zh-CN" i="1" dirty="0">
                                                  <a:latin typeface="Cambria Math" panose="02040503050406030204" pitchFamily="18" charset="0"/>
                                                  <a:ea typeface="Cambria Math" panose="02040503050406030204" pitchFamily="18" charset="0"/>
                                                </a:rPr>
                                                <m:t>𝜔</m:t>
                                              </m:r>
                                            </m:e>
                                          </m:d>
                                        </m:e>
                                        <m:sub>
                                          <m:r>
                                            <a:rPr lang="en-US" altLang="zh-CN" i="1" dirty="0">
                                              <a:latin typeface="Cambria Math" panose="02040503050406030204" pitchFamily="18" charset="0"/>
                                              <a:ea typeface="Cambria Math" panose="02040503050406030204" pitchFamily="18" charset="0"/>
                                            </a:rPr>
                                            <m:t>0</m:t>
                                          </m:r>
                                        </m:sub>
                                      </m:sSub>
                                      <m:r>
                                        <a:rPr lang="en-US" altLang="zh-CN" i="1" dirty="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ea typeface="Cambria Math" panose="02040503050406030204" pitchFamily="18" charset="0"/>
                                        </a:rPr>
                                        <m:t>𝐶</m:t>
                                      </m:r>
                                    </m:e>
                                  </m:eqArr>
                                </m:lim>
                              </m:limLow>
                            </m:fName>
                            <m:e>
                              <m:d>
                                <m:dPr>
                                  <m:begChr m:val="{"/>
                                  <m:endChr m:val="}"/>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2</m:t>
                                          </m:r>
                                        </m:den>
                                      </m:f>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𝑦</m:t>
                                          </m:r>
                                          <m:r>
                                            <a:rPr lang="en-US" altLang="zh-CN" i="1">
                                              <a:latin typeface="Cambria Math" panose="02040503050406030204" pitchFamily="18" charset="0"/>
                                            </a:rPr>
                                            <m:t>−</m:t>
                                          </m:r>
                                          <m:r>
                                            <a:rPr lang="en-US" altLang="zh-CN" i="1">
                                              <a:latin typeface="Cambria Math" panose="02040503050406030204" pitchFamily="18" charset="0"/>
                                            </a:rPr>
                                            <m:t>𝐹𝐷</m:t>
                                          </m:r>
                                          <m:r>
                                            <a:rPr lang="en-US" altLang="zh-CN" i="1">
                                              <a:latin typeface="Cambria Math" panose="02040503050406030204" pitchFamily="18" charset="0"/>
                                            </a:rPr>
                                            <m:t>𝜔</m:t>
                                          </m:r>
                                        </m:e>
                                      </m:d>
                                    </m:e>
                                    <m:sub>
                                      <m:r>
                                        <m:rPr>
                                          <m:sty m:val="p"/>
                                        </m:rPr>
                                        <a:rPr lang="en-US" altLang="zh-CN" b="0" i="0" smtClean="0">
                                          <a:latin typeface="Cambria Math" panose="02040503050406030204" pitchFamily="18" charset="0"/>
                                        </a:rPr>
                                        <m:t>Λ</m:t>
                                      </m:r>
                                    </m:sub>
                                    <m:sup>
                                      <m:r>
                                        <a:rPr lang="en-US" altLang="zh-CN" i="1">
                                          <a:latin typeface="Cambria Math" panose="02040503050406030204" pitchFamily="18" charset="0"/>
                                        </a:rPr>
                                        <m:t>2</m:t>
                                      </m:r>
                                    </m:sup>
                                  </m:sSubSup>
                                </m:e>
                              </m:d>
                            </m:e>
                          </m:func>
                        </m:e>
                      </m:func>
                    </m:oMath>
                  </m:oMathPara>
                </a14:m>
                <a:endParaRPr lang="en-US" altLang="zh-CN" dirty="0"/>
              </a:p>
              <a:p>
                <a:pPr lvl="1"/>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𝑙</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𝜔</m:t>
                          </m:r>
                        </m:e>
                      </m:d>
                      <m:r>
                        <a:rPr lang="en-US" altLang="zh-CN" b="0" i="1" smtClean="0">
                          <a:latin typeface="Cambria Math" panose="02040503050406030204" pitchFamily="18" charset="0"/>
                        </a:rPr>
                        <m:t>=</m:t>
                      </m:r>
                      <m:sSubSup>
                        <m:sSubSupPr>
                          <m:ctrlPr>
                            <a:rPr lang="en-US" altLang="zh-CN" i="1" smtClean="0">
                              <a:latin typeface="Cambria Math" panose="02040503050406030204" pitchFamily="18" charset="0"/>
                            </a:rPr>
                          </m:ctrlPr>
                        </m:sSubSupPr>
                        <m:e>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2</m:t>
                              </m:r>
                            </m:den>
                          </m:f>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𝑦</m:t>
                              </m:r>
                              <m:r>
                                <a:rPr lang="en-US" altLang="zh-CN" i="1">
                                  <a:latin typeface="Cambria Math" panose="02040503050406030204" pitchFamily="18" charset="0"/>
                                </a:rPr>
                                <m:t>−</m:t>
                              </m:r>
                              <m:r>
                                <a:rPr lang="en-US" altLang="zh-CN" i="1">
                                  <a:latin typeface="Cambria Math" panose="02040503050406030204" pitchFamily="18" charset="0"/>
                                </a:rPr>
                                <m:t>𝐹𝐷</m:t>
                              </m:r>
                              <m:r>
                                <a:rPr lang="en-US" altLang="zh-CN" i="1">
                                  <a:latin typeface="Cambria Math" panose="02040503050406030204" pitchFamily="18" charset="0"/>
                                </a:rPr>
                                <m:t>𝜔</m:t>
                              </m:r>
                            </m:e>
                          </m:d>
                        </m:e>
                        <m:sub>
                          <m:r>
                            <m:rPr>
                              <m:sty m:val="p"/>
                            </m:rPr>
                            <a:rPr lang="en-US" altLang="zh-CN" b="0" i="0" smtClean="0">
                              <a:latin typeface="Cambria Math" panose="02040503050406030204" pitchFamily="18" charset="0"/>
                            </a:rPr>
                            <m:t>Λ</m:t>
                          </m:r>
                        </m:sub>
                        <m:sup>
                          <m:r>
                            <a:rPr lang="en-US" altLang="zh-CN" i="1">
                              <a:latin typeface="Cambria Math" panose="02040503050406030204" pitchFamily="18" charset="0"/>
                            </a:rPr>
                            <m:t>2</m:t>
                          </m:r>
                        </m:sup>
                      </m:sSubSup>
                    </m:oMath>
                  </m:oMathPara>
                </a14:m>
                <a:endParaRPr lang="en-US" altLang="zh-CN" dirty="0"/>
              </a:p>
            </p:txBody>
          </p:sp>
        </mc:Choice>
        <mc:Fallback xmlns="">
          <p:sp>
            <p:nvSpPr>
              <p:cNvPr id="7" name="Rounded Rectangle 6">
                <a:extLst>
                  <a:ext uri="{FF2B5EF4-FFF2-40B4-BE49-F238E27FC236}">
                    <a16:creationId xmlns:a16="http://schemas.microsoft.com/office/drawing/2014/main" id="{D4596D36-C1D0-D16A-6D81-2F5B6FB007B3}"/>
                  </a:ext>
                </a:extLst>
              </p:cNvPr>
              <p:cNvSpPr>
                <a:spLocks noRot="1" noChangeAspect="1" noMove="1" noResize="1" noEditPoints="1" noAdjustHandles="1" noChangeArrowheads="1" noChangeShapeType="1" noTextEdit="1"/>
              </p:cNvSpPr>
              <p:nvPr/>
            </p:nvSpPr>
            <p:spPr bwMode="auto">
              <a:xfrm>
                <a:off x="609600" y="1896035"/>
                <a:ext cx="4712208" cy="1372199"/>
              </a:xfrm>
              <a:prstGeom prst="roundRect">
                <a:avLst/>
              </a:prstGeom>
              <a:blipFill>
                <a:blip r:embed="rId4"/>
                <a:stretch>
                  <a:fillRect/>
                </a:stretch>
              </a:blipFill>
              <a:ln>
                <a:solidFill>
                  <a:schemeClr val="accent1">
                    <a:lumMod val="75000"/>
                  </a:schemeClr>
                </a:solidFill>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1CF4ADD-7B04-EA1A-E4ED-1924F5993A15}"/>
                  </a:ext>
                </a:extLst>
              </p:cNvPr>
              <p:cNvSpPr txBox="1"/>
              <p:nvPr/>
            </p:nvSpPr>
            <p:spPr>
              <a:xfrm>
                <a:off x="5723050" y="1664935"/>
                <a:ext cx="6468950" cy="4413003"/>
              </a:xfrm>
              <a:prstGeom prst="rect">
                <a:avLst/>
              </a:prstGeom>
              <a:noFill/>
            </p:spPr>
            <p:txBody>
              <a:bodyPr wrap="none" rtlCol="0">
                <a:spAutoFit/>
              </a:bodyPr>
              <a:lstStyle/>
              <a:p>
                <a:pPr marL="342900" indent="-342900">
                  <a:buFont typeface="+mj-lt"/>
                  <a:buAutoNum type="arabicPeriod"/>
                </a:pPr>
                <a14:m>
                  <m:oMath xmlns:m="http://schemas.openxmlformats.org/officeDocument/2006/math">
                    <m:r>
                      <a:rPr lang="zh-CN" altLang="en-US" b="0" i="1" smtClean="0">
                        <a:latin typeface="Cambria Math" panose="02040503050406030204" pitchFamily="18" charset="0"/>
                        <a:ea typeface="Cambria Math" panose="02040503050406030204" pitchFamily="18" charset="0"/>
                      </a:rPr>
                      <m:t> </m:t>
                    </m:r>
                    <m:r>
                      <a:rPr lang="en-US" altLang="zh-CN" b="1" i="0" smtClean="0">
                        <a:latin typeface="Cambria Math" panose="02040503050406030204" pitchFamily="18" charset="0"/>
                        <a:ea typeface="Cambria Math" panose="02040503050406030204" pitchFamily="18" charset="0"/>
                      </a:rPr>
                      <m:t>𝐈𝐧𝐢𝐭𝐢𝐚𝐥𝐢𝐳𝐞</m:t>
                    </m:r>
                    <m:r>
                      <a:rPr lang="en-US" altLang="zh-CN" b="0" i="1" smtClean="0">
                        <a:latin typeface="Cambria Math" panose="02040503050406030204" pitchFamily="18" charset="0"/>
                        <a:ea typeface="Cambria Math" panose="02040503050406030204" pitchFamily="18" charset="0"/>
                      </a:rPr>
                      <m:t> </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𝑘</m:t>
                        </m:r>
                      </m:e>
                      <m:sup>
                        <m:r>
                          <a:rPr lang="en-US" altLang="zh-CN" b="0" i="1" smtClean="0">
                            <a:latin typeface="Cambria Math" panose="02040503050406030204" pitchFamily="18" charset="0"/>
                            <a:ea typeface="Cambria Math" panose="02040503050406030204" pitchFamily="18" charset="0"/>
                          </a:rPr>
                          <m:t>∗</m:t>
                        </m:r>
                      </m:sup>
                    </m:sSup>
                    <m:r>
                      <a:rPr lang="en-US" altLang="zh-CN" b="0" i="1" smtClean="0">
                        <a:latin typeface="Cambria Math" panose="02040503050406030204" pitchFamily="18" charset="0"/>
                        <a:ea typeface="Cambria Math" panose="02040503050406030204" pitchFamily="18" charset="0"/>
                      </a:rPr>
                      <m:t>←</m:t>
                    </m:r>
                    <m:r>
                      <m:rPr>
                        <m:sty m:val="p"/>
                      </m:rPr>
                      <a:rPr lang="en-US" altLang="zh-CN">
                        <a:solidFill>
                          <a:srgbClr val="000000"/>
                        </a:solidFill>
                        <a:latin typeface="Cambria Math" panose="02040503050406030204" pitchFamily="18" charset="0"/>
                        <a:ea typeface="Cambria Math" panose="02040503050406030204" pitchFamily="18" charset="0"/>
                      </a:rPr>
                      <m:t>arg</m:t>
                    </m:r>
                    <m:r>
                      <a:rPr lang="zh-CN" altLang="en-US" i="1">
                        <a:solidFill>
                          <a:srgbClr val="000000"/>
                        </a:solidFill>
                        <a:latin typeface="Cambria Math" panose="02040503050406030204" pitchFamily="18" charset="0"/>
                        <a:ea typeface="Cambria Math" panose="02040503050406030204" pitchFamily="18" charset="0"/>
                      </a:rPr>
                      <m:t> </m:t>
                    </m:r>
                    <m:limLow>
                      <m:limLowPr>
                        <m:ctrlPr>
                          <a:rPr lang="en-US" altLang="zh-CN" i="1">
                            <a:solidFill>
                              <a:srgbClr val="000000"/>
                            </a:solidFill>
                            <a:latin typeface="Cambria Math" panose="02040503050406030204" pitchFamily="18" charset="0"/>
                            <a:ea typeface="Cambria Math" panose="02040503050406030204" pitchFamily="18" charset="0"/>
                          </a:rPr>
                        </m:ctrlPr>
                      </m:limLowPr>
                      <m:e>
                        <m:r>
                          <m:rPr>
                            <m:sty m:val="p"/>
                          </m:rPr>
                          <a:rPr lang="en-US" altLang="zh-CN">
                            <a:solidFill>
                              <a:srgbClr val="000000"/>
                            </a:solidFill>
                            <a:latin typeface="Cambria Math" panose="02040503050406030204" pitchFamily="18" charset="0"/>
                            <a:ea typeface="Cambria Math" panose="02040503050406030204" pitchFamily="18" charset="0"/>
                          </a:rPr>
                          <m:t>min</m:t>
                        </m:r>
                      </m:e>
                      <m:lim>
                        <m:r>
                          <a:rPr lang="en-US" altLang="zh-CN" b="0" i="1" smtClean="0">
                            <a:solidFill>
                              <a:srgbClr val="000000"/>
                            </a:solidFill>
                            <a:latin typeface="Cambria Math" panose="02040503050406030204" pitchFamily="18" charset="0"/>
                            <a:ea typeface="Cambria Math" panose="02040503050406030204" pitchFamily="18" charset="0"/>
                          </a:rPr>
                          <m:t>𝑘</m:t>
                        </m:r>
                      </m:lim>
                    </m:limLow>
                    <m:r>
                      <a:rPr lang="en-US" altLang="zh-CN" b="0" i="1" smtClean="0">
                        <a:latin typeface="Cambria Math" panose="02040503050406030204" pitchFamily="18" charset="0"/>
                        <a:ea typeface="Cambria Math" panose="02040503050406030204" pitchFamily="18" charset="0"/>
                      </a:rPr>
                      <m:t> </m:t>
                    </m:r>
                    <m:sSubSup>
                      <m:sSubSupPr>
                        <m:ctrlPr>
                          <a:rPr lang="en-US" altLang="zh-CN" i="1">
                            <a:latin typeface="Cambria Math" panose="02040503050406030204" pitchFamily="18" charset="0"/>
                          </a:rPr>
                        </m:ctrlPr>
                      </m:sSubSupPr>
                      <m:e>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2</m:t>
                            </m:r>
                          </m:den>
                        </m:f>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𝑦</m:t>
                            </m:r>
                            <m:r>
                              <a:rPr lang="en-US" altLang="zh-CN" i="1">
                                <a:latin typeface="Cambria Math" panose="02040503050406030204" pitchFamily="18" charset="0"/>
                              </a:rPr>
                              <m:t>−</m:t>
                            </m:r>
                            <m:r>
                              <a:rPr lang="en-US" altLang="zh-CN" i="1">
                                <a:latin typeface="Cambria Math" panose="02040503050406030204" pitchFamily="18" charset="0"/>
                              </a:rPr>
                              <m:t>𝐹𝐷</m:t>
                            </m:r>
                            <m:r>
                              <a:rPr lang="en-US" altLang="zh-CN" i="1">
                                <a:latin typeface="Cambria Math" panose="02040503050406030204" pitchFamily="18" charset="0"/>
                              </a:rPr>
                              <m:t>𝜔</m:t>
                            </m:r>
                          </m:e>
                        </m:d>
                      </m:e>
                      <m:sub>
                        <m:r>
                          <m:rPr>
                            <m:sty m:val="p"/>
                          </m:rPr>
                          <a:rPr lang="en-US" altLang="zh-CN">
                            <a:latin typeface="Cambria Math" panose="02040503050406030204" pitchFamily="18" charset="0"/>
                          </a:rPr>
                          <m:t>Λ</m:t>
                        </m:r>
                      </m:sub>
                      <m:sup>
                        <m:r>
                          <a:rPr lang="en-US" altLang="zh-CN" i="1">
                            <a:latin typeface="Cambria Math" panose="02040503050406030204" pitchFamily="18" charset="0"/>
                          </a:rPr>
                          <m:t>2</m:t>
                        </m:r>
                      </m:sup>
                    </m:sSubSup>
                  </m:oMath>
                </a14:m>
                <a:r>
                  <a:rPr lang="en-US" altLang="zh-CN" i="1" dirty="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r>
                      <a:rPr lang="en-US" altLang="zh-CN" b="0" i="1" smtClean="0">
                        <a:latin typeface="Cambria Math" panose="02040503050406030204" pitchFamily="18" charset="0"/>
                        <a:ea typeface="Cambria Math" panose="02040503050406030204" pitchFamily="18" charset="0"/>
                      </a:rPr>
                      <m:t>𝜔</m:t>
                    </m:r>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𝜖</m:t>
                        </m:r>
                      </m:e>
                      <m:sub>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𝑘</m:t>
                            </m:r>
                          </m:e>
                          <m:sup>
                            <m:r>
                              <a:rPr lang="en-US" altLang="zh-CN" b="0" i="1" smtClean="0">
                                <a:latin typeface="Cambria Math" panose="02040503050406030204" pitchFamily="18" charset="0"/>
                                <a:ea typeface="Cambria Math" panose="02040503050406030204" pitchFamily="18" charset="0"/>
                              </a:rPr>
                              <m:t>∗</m:t>
                            </m:r>
                          </m:sup>
                        </m:sSup>
                      </m:sub>
                    </m:sSub>
                  </m:oMath>
                </a14:m>
                <a:r>
                  <a:rPr lang="en-US" altLang="zh-CN" b="1" i="1" dirty="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r>
                      <a:rPr lang="el-GR" altLang="zh-CN" i="1">
                        <a:latin typeface="Cambria Math" panose="02040503050406030204" pitchFamily="18" charset="0"/>
                        <a:ea typeface="Cambria Math" panose="02040503050406030204" pitchFamily="18" charset="0"/>
                      </a:rPr>
                      <m:t>𝛺</m:t>
                    </m:r>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𝑘</m:t>
                        </m:r>
                      </m:e>
                      <m:sup>
                        <m:r>
                          <a:rPr lang="en-US" altLang="zh-CN" i="1">
                            <a:latin typeface="Cambria Math" panose="02040503050406030204" pitchFamily="18" charset="0"/>
                            <a:ea typeface="Cambria Math" panose="02040503050406030204" pitchFamily="18" charset="0"/>
                          </a:rPr>
                          <m:t>∗</m:t>
                        </m:r>
                      </m:sup>
                    </m:sSup>
                    <m:r>
                      <a:rPr lang="en-US" altLang="zh-CN" i="1">
                        <a:latin typeface="Cambria Math" panose="02040503050406030204" pitchFamily="18" charset="0"/>
                        <a:ea typeface="Cambria Math" panose="02040503050406030204" pitchFamily="18" charset="0"/>
                      </a:rPr>
                      <m:t>}</m:t>
                    </m:r>
                  </m:oMath>
                </a14:m>
                <a:endParaRPr lang="en-US" altLang="zh-CN" b="1" i="1" dirty="0">
                  <a:latin typeface="Cambria Math" panose="02040503050406030204" pitchFamily="18" charset="0"/>
                  <a:ea typeface="Cambria Math" panose="02040503050406030204" pitchFamily="18" charset="0"/>
                  <a:cs typeface="Times New Roman" panose="02020603050405020304" pitchFamily="18" charset="0"/>
                </a:endParaRPr>
              </a:p>
              <a:p>
                <a:pPr marL="342900" indent="-342900">
                  <a:buFont typeface="+mj-lt"/>
                  <a:buAutoNum type="arabicPeriod"/>
                </a:pPr>
                <a:r>
                  <a:rPr lang="zh-CN" altLang="en-US" i="1" dirty="0">
                    <a:latin typeface="Cambria Math" panose="02040503050406030204" pitchFamily="18" charset="0"/>
                    <a:ea typeface="Cambria Math" panose="02040503050406030204" pitchFamily="18" charset="0"/>
                    <a:cs typeface="Times New Roman" panose="02020603050405020304" pitchFamily="18" charset="0"/>
                  </a:rPr>
                  <a:t> </a:t>
                </a:r>
                <a:r>
                  <a:rPr lang="en-US" altLang="zh-CN" b="1" dirty="0">
                    <a:latin typeface="Cambria Math" panose="02040503050406030204" pitchFamily="18" charset="0"/>
                    <a:ea typeface="Cambria Math" panose="02040503050406030204" pitchFamily="18" charset="0"/>
                    <a:cs typeface="Times New Roman" panose="02020603050405020304" pitchFamily="18" charset="0"/>
                  </a:rPr>
                  <a:t>While</a:t>
                </a:r>
                <a:r>
                  <a:rPr lang="zh-CN" altLang="en-US" i="1" dirty="0">
                    <a:latin typeface="Cambria Math" panose="02040503050406030204" pitchFamily="18" charset="0"/>
                    <a:cs typeface="Times New Roman" panose="02020603050405020304" pitchFamily="18" charset="0"/>
                  </a:rPr>
                  <a:t> </a:t>
                </a:r>
                <a14:m>
                  <m:oMath xmlns:m="http://schemas.openxmlformats.org/officeDocument/2006/math">
                    <m:r>
                      <m:rPr>
                        <m:sty m:val="p"/>
                      </m:rPr>
                      <a:rPr lang="en-US" altLang="zh-CN" i="0">
                        <a:latin typeface="Cambria Math" panose="02040503050406030204" pitchFamily="18" charset="0"/>
                        <a:ea typeface="Cambria Math" panose="02040503050406030204" pitchFamily="18" charset="0"/>
                      </a:rPr>
                      <m:t>len</m:t>
                    </m:r>
                    <m:d>
                      <m:dPr>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𝛺</m:t>
                        </m:r>
                      </m:e>
                    </m:d>
                    <m:r>
                      <a:rPr lang="en-US" altLang="zh-CN" i="1">
                        <a:latin typeface="Cambria Math" panose="02040503050406030204" pitchFamily="18" charset="0"/>
                        <a:ea typeface="Cambria Math" panose="02040503050406030204" pitchFamily="18" charset="0"/>
                      </a:rPr>
                      <m:t>&lt;</m:t>
                    </m:r>
                    <m:r>
                      <a:rPr lang="en-US" altLang="zh-CN" i="1">
                        <a:latin typeface="Cambria Math" panose="02040503050406030204" pitchFamily="18" charset="0"/>
                        <a:ea typeface="Cambria Math" panose="02040503050406030204" pitchFamily="18" charset="0"/>
                      </a:rPr>
                      <m:t>𝐶</m:t>
                    </m:r>
                  </m:oMath>
                </a14:m>
                <a:r>
                  <a:rPr lang="en-US" altLang="zh-CN" i="1" dirty="0">
                    <a:latin typeface="Cambria Math" panose="02040503050406030204" pitchFamily="18" charset="0"/>
                    <a:ea typeface="Cambria Math" panose="02040503050406030204" pitchFamily="18" charset="0"/>
                    <a:cs typeface="Times New Roman" panose="02020603050405020304" pitchFamily="18" charset="0"/>
                  </a:rPr>
                  <a:t> </a:t>
                </a:r>
                <a:r>
                  <a:rPr lang="en-US" altLang="zh-CN" dirty="0">
                    <a:latin typeface="Cambria Math" panose="02040503050406030204" pitchFamily="18" charset="0"/>
                    <a:ea typeface="Cambria Math" panose="02040503050406030204" pitchFamily="18" charset="0"/>
                    <a:cs typeface="Times New Roman" panose="02020603050405020304" pitchFamily="18" charset="0"/>
                  </a:rPr>
                  <a:t>{</a:t>
                </a:r>
              </a:p>
              <a:p>
                <a:pPr marL="890588" indent="-879475">
                  <a:buFont typeface="+mj-lt"/>
                  <a:buAutoNum type="arabicPeriod"/>
                </a:pPr>
                <a14:m>
                  <m:oMath xmlns:m="http://schemas.openxmlformats.org/officeDocument/2006/math">
                    <m:d>
                      <m:dPr>
                        <m:ctrlPr>
                          <a:rPr lang="en-US" altLang="zh-CN" b="0" i="1" smtClean="0">
                            <a:latin typeface="Cambria Math" panose="02040503050406030204" pitchFamily="18" charset="0"/>
                            <a:ea typeface="Cambria Math" panose="02040503050406030204" pitchFamily="18" charset="0"/>
                          </a:rPr>
                        </m:ctrlPr>
                      </m:dPr>
                      <m:e>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𝑘</m:t>
                            </m:r>
                          </m:e>
                          <m:sup>
                            <m:r>
                              <a:rPr lang="en-US" altLang="zh-CN" i="1">
                                <a:latin typeface="Cambria Math" panose="02040503050406030204" pitchFamily="18" charset="0"/>
                                <a:ea typeface="Cambria Math" panose="02040503050406030204" pitchFamily="18" charset="0"/>
                              </a:rPr>
                              <m:t>∗</m:t>
                            </m:r>
                          </m:sup>
                        </m:sSup>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𝛽</m:t>
                            </m:r>
                          </m:e>
                          <m:sup>
                            <m:r>
                              <a:rPr lang="en-US" altLang="zh-CN" b="0" i="1" smtClean="0">
                                <a:latin typeface="Cambria Math" panose="02040503050406030204" pitchFamily="18" charset="0"/>
                                <a:ea typeface="Cambria Math" panose="02040503050406030204" pitchFamily="18" charset="0"/>
                              </a:rPr>
                              <m:t>∗</m:t>
                            </m:r>
                          </m:sup>
                        </m:sSup>
                      </m:e>
                    </m:d>
                    <m:r>
                      <a:rPr lang="en-US" altLang="zh-CN" i="1">
                        <a:latin typeface="Cambria Math" panose="02040503050406030204" pitchFamily="18" charset="0"/>
                        <a:ea typeface="Cambria Math" panose="02040503050406030204" pitchFamily="18" charset="0"/>
                      </a:rPr>
                      <m:t>←</m:t>
                    </m:r>
                    <m:func>
                      <m:funcPr>
                        <m:ctrlPr>
                          <a:rPr lang="en-US" altLang="zh-CN" i="1">
                            <a:solidFill>
                              <a:srgbClr val="000000"/>
                            </a:solidFill>
                            <a:latin typeface="Cambria Math" panose="02040503050406030204" pitchFamily="18" charset="0"/>
                            <a:ea typeface="Cambria Math" panose="02040503050406030204" pitchFamily="18" charset="0"/>
                          </a:rPr>
                        </m:ctrlPr>
                      </m:funcPr>
                      <m:fName>
                        <m:r>
                          <m:rPr>
                            <m:sty m:val="p"/>
                          </m:rPr>
                          <a:rPr lang="en-US" altLang="zh-CN" b="0" i="0" smtClean="0">
                            <a:solidFill>
                              <a:srgbClr val="000000"/>
                            </a:solidFill>
                            <a:latin typeface="Cambria Math" panose="02040503050406030204" pitchFamily="18" charset="0"/>
                            <a:ea typeface="Cambria Math" panose="02040503050406030204" pitchFamily="18" charset="0"/>
                          </a:rPr>
                          <m:t>arg</m:t>
                        </m:r>
                        <m:r>
                          <a:rPr lang="zh-CN" altLang="en-US" b="0" i="1" smtClean="0">
                            <a:solidFill>
                              <a:srgbClr val="000000"/>
                            </a:solidFill>
                            <a:latin typeface="Cambria Math" panose="02040503050406030204" pitchFamily="18" charset="0"/>
                            <a:ea typeface="Cambria Math" panose="02040503050406030204" pitchFamily="18" charset="0"/>
                          </a:rPr>
                          <m:t> </m:t>
                        </m:r>
                        <m:limLow>
                          <m:limLowPr>
                            <m:ctrlPr>
                              <a:rPr lang="en-US" altLang="zh-CN" i="1">
                                <a:solidFill>
                                  <a:srgbClr val="000000"/>
                                </a:solidFill>
                                <a:latin typeface="Cambria Math" panose="02040503050406030204" pitchFamily="18" charset="0"/>
                                <a:ea typeface="Cambria Math" panose="02040503050406030204" pitchFamily="18" charset="0"/>
                              </a:rPr>
                            </m:ctrlPr>
                          </m:limLowPr>
                          <m:e>
                            <m:r>
                              <m:rPr>
                                <m:sty m:val="p"/>
                              </m:rPr>
                              <a:rPr lang="en-US" altLang="zh-CN" i="0">
                                <a:solidFill>
                                  <a:srgbClr val="000000"/>
                                </a:solidFill>
                                <a:latin typeface="Cambria Math" panose="02040503050406030204" pitchFamily="18" charset="0"/>
                                <a:ea typeface="Cambria Math" panose="02040503050406030204" pitchFamily="18" charset="0"/>
                              </a:rPr>
                              <m:t>m</m:t>
                            </m:r>
                            <m:r>
                              <m:rPr>
                                <m:sty m:val="p"/>
                              </m:rPr>
                              <a:rPr lang="en-US" altLang="zh-CN" b="0" i="0" smtClean="0">
                                <a:solidFill>
                                  <a:srgbClr val="000000"/>
                                </a:solidFill>
                                <a:latin typeface="Cambria Math" panose="02040503050406030204" pitchFamily="18" charset="0"/>
                                <a:ea typeface="Cambria Math" panose="02040503050406030204" pitchFamily="18" charset="0"/>
                              </a:rPr>
                              <m:t>in</m:t>
                            </m:r>
                          </m:e>
                          <m:lim>
                            <m:eqArr>
                              <m:eqArrPr>
                                <m:ctrlPr>
                                  <a:rPr lang="en-US" altLang="zh-CN" i="1">
                                    <a:solidFill>
                                      <a:srgbClr val="000000"/>
                                    </a:solidFill>
                                    <a:latin typeface="Cambria Math" panose="02040503050406030204" pitchFamily="18" charset="0"/>
                                    <a:ea typeface="Cambria Math" panose="02040503050406030204" pitchFamily="18" charset="0"/>
                                  </a:rPr>
                                </m:ctrlPr>
                              </m:eqArrPr>
                              <m:e>
                                <m:r>
                                  <a:rPr lang="en-US" altLang="zh-CN" i="1">
                                    <a:solidFill>
                                      <a:srgbClr val="000000"/>
                                    </a:solidFill>
                                    <a:latin typeface="Cambria Math" panose="02040503050406030204" pitchFamily="18" charset="0"/>
                                    <a:ea typeface="Cambria Math" panose="02040503050406030204" pitchFamily="18" charset="0"/>
                                  </a:rPr>
                                  <m:t>𝑘</m:t>
                                </m:r>
                                <m:r>
                                  <a:rPr lang="en-US" altLang="zh-CN" i="1">
                                    <a:solidFill>
                                      <a:srgbClr val="000000"/>
                                    </a:solidFill>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𝛺</m:t>
                                </m:r>
                                <m:r>
                                  <a:rPr lang="en-US" altLang="zh-CN" b="0" i="1" smtClean="0">
                                    <a:latin typeface="Cambria Math" panose="02040503050406030204" pitchFamily="18" charset="0"/>
                                    <a:ea typeface="Cambria Math" panose="02040503050406030204" pitchFamily="18" charset="0"/>
                                  </a:rPr>
                                  <m:t>,</m:t>
                                </m:r>
                              </m:e>
                              <m:e>
                                <m:r>
                                  <a:rPr lang="en-US" altLang="zh-CN" b="0" i="1" smtClean="0">
                                    <a:latin typeface="Cambria Math" panose="02040503050406030204" pitchFamily="18" charset="0"/>
                                    <a:ea typeface="Cambria Math" panose="02040503050406030204" pitchFamily="18" charset="0"/>
                                  </a:rPr>
                                  <m:t>𝛽</m:t>
                                </m:r>
                                <m:r>
                                  <a:rPr lang="en-US" altLang="zh-CN" b="0" i="1" smtClean="0">
                                    <a:latin typeface="Cambria Math" panose="02040503050406030204" pitchFamily="18" charset="0"/>
                                    <a:ea typeface="Cambria Math" panose="02040503050406030204" pitchFamily="18" charset="0"/>
                                  </a:rPr>
                                  <m:t>∈[0,1)</m:t>
                                </m:r>
                              </m:e>
                            </m:eqArr>
                          </m:lim>
                        </m:limLow>
                      </m:fName>
                      <m:e>
                        <m:d>
                          <m:dPr>
                            <m:begChr m:val="{"/>
                            <m:endChr m:val="}"/>
                            <m:ctrlPr>
                              <a:rPr lang="en-US" altLang="zh-CN" i="1">
                                <a:solidFill>
                                  <a:srgbClr val="000000"/>
                                </a:solidFill>
                                <a:latin typeface="Cambria Math" panose="02040503050406030204" pitchFamily="18" charset="0"/>
                                <a:ea typeface="Cambria Math" panose="02040503050406030204" pitchFamily="18" charset="0"/>
                              </a:rPr>
                            </m:ctrlPr>
                          </m:dPr>
                          <m:e>
                            <m:sSubSup>
                              <m:sSubSupPr>
                                <m:ctrlPr>
                                  <a:rPr lang="en-US" altLang="zh-CN" i="1">
                                    <a:latin typeface="Cambria Math" panose="02040503050406030204" pitchFamily="18" charset="0"/>
                                    <a:ea typeface="Cambria Math" panose="02040503050406030204" pitchFamily="18" charset="0"/>
                                  </a:rPr>
                                </m:ctrlPr>
                              </m:sSubSupPr>
                              <m:e>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1</m:t>
                                    </m:r>
                                  </m:num>
                                  <m:den>
                                    <m:r>
                                      <a:rPr lang="en-US" altLang="zh-CN" i="1">
                                        <a:latin typeface="Cambria Math" panose="02040503050406030204" pitchFamily="18" charset="0"/>
                                        <a:ea typeface="Cambria Math" panose="02040503050406030204" pitchFamily="18" charset="0"/>
                                      </a:rPr>
                                      <m:t>2</m:t>
                                    </m:r>
                                  </m:den>
                                </m:f>
                                <m:d>
                                  <m:dPr>
                                    <m:begChr m:val="‖"/>
                                    <m:endChr m:val="‖"/>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𝑦</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𝛽</m:t>
                                    </m:r>
                                    <m:r>
                                      <a:rPr lang="en-US" altLang="zh-CN" i="1">
                                        <a:latin typeface="Cambria Math" panose="02040503050406030204" pitchFamily="18" charset="0"/>
                                        <a:ea typeface="Cambria Math" panose="02040503050406030204" pitchFamily="18" charset="0"/>
                                      </a:rPr>
                                      <m:t>𝐹𝐷</m:t>
                                    </m:r>
                                    <m:r>
                                      <a:rPr lang="en-US" altLang="zh-CN" i="1">
                                        <a:latin typeface="Cambria Math" panose="02040503050406030204" pitchFamily="18" charset="0"/>
                                        <a:ea typeface="Cambria Math" panose="02040503050406030204" pitchFamily="18" charset="0"/>
                                      </a:rPr>
                                      <m:t>𝜔</m:t>
                                    </m:r>
                                    <m:r>
                                      <a:rPr lang="en-US" altLang="zh-CN" i="1">
                                        <a:latin typeface="Cambria Math" panose="02040503050406030204" pitchFamily="18" charset="0"/>
                                        <a:ea typeface="Cambria Math" panose="02040503050406030204" pitchFamily="18" charset="0"/>
                                      </a:rPr>
                                      <m:t>−</m:t>
                                    </m:r>
                                    <m:d>
                                      <m:dPr>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1−</m:t>
                                        </m:r>
                                        <m:r>
                                          <a:rPr lang="en-US" altLang="zh-CN" i="1">
                                            <a:latin typeface="Cambria Math" panose="02040503050406030204" pitchFamily="18" charset="0"/>
                                            <a:ea typeface="Cambria Math" panose="02040503050406030204" pitchFamily="18" charset="0"/>
                                          </a:rPr>
                                          <m:t>𝛽</m:t>
                                        </m:r>
                                        <m:r>
                                          <a:rPr lang="zh-CN" altLang="en-US" b="0" i="1" smtClean="0">
                                            <a:latin typeface="Cambria Math" panose="02040503050406030204" pitchFamily="18" charset="0"/>
                                            <a:ea typeface="Cambria Math" panose="02040503050406030204" pitchFamily="18" charset="0"/>
                                          </a:rPr>
                                          <m:t> </m:t>
                                        </m:r>
                                      </m:e>
                                    </m:d>
                                    <m:r>
                                      <a:rPr lang="en-US" altLang="zh-CN" i="1">
                                        <a:latin typeface="Cambria Math" panose="02040503050406030204" pitchFamily="18" charset="0"/>
                                        <a:ea typeface="Cambria Math" panose="02040503050406030204" pitchFamily="18" charset="0"/>
                                      </a:rPr>
                                      <m:t>𝐹</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𝐷</m:t>
                                        </m:r>
                                      </m:e>
                                      <m:sub>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𝑘</m:t>
                                        </m:r>
                                      </m:sub>
                                    </m:sSub>
                                  </m:e>
                                </m:d>
                              </m:e>
                              <m:sub>
                                <m:r>
                                  <a:rPr lang="en-US" altLang="zh-CN" i="1">
                                    <a:latin typeface="Cambria Math" panose="02040503050406030204" pitchFamily="18" charset="0"/>
                                    <a:ea typeface="Cambria Math" panose="02040503050406030204" pitchFamily="18" charset="0"/>
                                  </a:rPr>
                                  <m:t>𝛬</m:t>
                                </m:r>
                              </m:sub>
                              <m:sup>
                                <m:r>
                                  <a:rPr lang="en-US" altLang="zh-CN" i="1">
                                    <a:latin typeface="Cambria Math" panose="02040503050406030204" pitchFamily="18" charset="0"/>
                                    <a:ea typeface="Cambria Math" panose="02040503050406030204" pitchFamily="18" charset="0"/>
                                  </a:rPr>
                                  <m:t>2</m:t>
                                </m:r>
                              </m:sup>
                            </m:sSubSup>
                          </m:e>
                        </m:d>
                      </m:e>
                    </m:func>
                  </m:oMath>
                </a14:m>
                <a:endParaRPr lang="en-US" i="1" dirty="0">
                  <a:latin typeface="Cambria Math" panose="02040503050406030204" pitchFamily="18" charset="0"/>
                  <a:ea typeface="Cambria Math" panose="02040503050406030204" pitchFamily="18" charset="0"/>
                  <a:cs typeface="Times New Roman" panose="02020603050405020304" pitchFamily="18" charset="0"/>
                </a:endParaRPr>
              </a:p>
              <a:p>
                <a:pPr marL="890588" indent="-879475">
                  <a:buFont typeface="+mj-lt"/>
                  <a:buAutoNum type="arabicPeriod"/>
                </a:pPr>
                <a14:m>
                  <m:oMath xmlns:m="http://schemas.openxmlformats.org/officeDocument/2006/math">
                    <m:r>
                      <a:rPr lang="en-US" altLang="zh-CN" i="1">
                        <a:latin typeface="Cambria Math" panose="02040503050406030204" pitchFamily="18" charset="0"/>
                        <a:ea typeface="Cambria Math" panose="02040503050406030204" pitchFamily="18" charset="0"/>
                      </a:rPr>
                      <m:t>𝜔</m:t>
                    </m:r>
                    <m:r>
                      <a:rPr lang="en-US" altLang="zh-CN" b="0" i="1" smtClean="0">
                        <a:latin typeface="Cambria Math" panose="02040503050406030204" pitchFamily="18" charset="0"/>
                        <a:ea typeface="Cambria Math" panose="02040503050406030204" pitchFamily="18" charset="0"/>
                      </a:rPr>
                      <m:t>←</m:t>
                    </m:r>
                  </m:oMath>
                </a14:m>
                <a:r>
                  <a:rPr lang="en-US" altLang="zh-CN" dirty="0">
                    <a:ea typeface="Cambria Math" panose="02040503050406030204" pitchFamily="18" charset="0"/>
                  </a:rPr>
                  <a:t> </a:t>
                </a:r>
                <a14:m>
                  <m:oMath xmlns:m="http://schemas.openxmlformats.org/officeDocument/2006/math">
                    <m:sSup>
                      <m:sSupPr>
                        <m:ctrlPr>
                          <a:rPr lang="en-US" altLang="zh-CN" b="0" i="1" smtClean="0">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𝛽</m:t>
                        </m:r>
                      </m:e>
                      <m:sup>
                        <m:r>
                          <a:rPr lang="en-US" altLang="zh-CN" b="0" i="1" smtClean="0">
                            <a:latin typeface="Cambria Math" panose="02040503050406030204" pitchFamily="18" charset="0"/>
                            <a:ea typeface="Cambria Math" panose="02040503050406030204" pitchFamily="18" charset="0"/>
                          </a:rPr>
                          <m:t>∗</m:t>
                        </m:r>
                      </m:sup>
                    </m:sSup>
                    <m:r>
                      <a:rPr lang="en-US" altLang="zh-CN" i="1">
                        <a:latin typeface="Cambria Math" panose="02040503050406030204" pitchFamily="18" charset="0"/>
                        <a:ea typeface="Cambria Math" panose="02040503050406030204" pitchFamily="18" charset="0"/>
                      </a:rPr>
                      <m:t>𝜔</m:t>
                    </m:r>
                    <m:r>
                      <a:rPr lang="en-US" altLang="zh-CN" b="0" i="1" smtClean="0">
                        <a:latin typeface="Cambria Math" panose="02040503050406030204" pitchFamily="18" charset="0"/>
                        <a:ea typeface="Cambria Math" panose="02040503050406030204" pitchFamily="18" charset="0"/>
                      </a:rPr>
                      <m:t>+</m:t>
                    </m:r>
                    <m:d>
                      <m:dPr>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1−</m:t>
                        </m:r>
                        <m:sSup>
                          <m:sSupPr>
                            <m:ctrlPr>
                              <a:rPr lang="en-US" altLang="zh-CN" b="0" i="1" smtClean="0">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𝛽</m:t>
                            </m:r>
                          </m:e>
                          <m:sup>
                            <m:r>
                              <a:rPr lang="en-US" altLang="zh-CN" b="0" i="1" smtClean="0">
                                <a:latin typeface="Cambria Math" panose="02040503050406030204" pitchFamily="18" charset="0"/>
                                <a:ea typeface="Cambria Math" panose="02040503050406030204" pitchFamily="18" charset="0"/>
                              </a:rPr>
                              <m:t>∗</m:t>
                            </m:r>
                          </m:sup>
                        </m:sSup>
                      </m:e>
                    </m:d>
                    <m:sSub>
                      <m:sSubPr>
                        <m:ctrlPr>
                          <a:rPr lang="en-US" altLang="zh-CN" b="0" i="1" smtClean="0">
                            <a:latin typeface="Cambria Math" panose="02040503050406030204" pitchFamily="18" charset="0"/>
                            <a:ea typeface="Cambria Math" panose="02040503050406030204" pitchFamily="18" charset="0"/>
                          </a:rPr>
                        </m:ctrlPr>
                      </m:sSubPr>
                      <m:e>
                        <m:r>
                          <a:rPr lang="en-US" altLang="zh-CN" i="1" smtClean="0">
                            <a:latin typeface="Cambria Math" panose="02040503050406030204" pitchFamily="18" charset="0"/>
                            <a:ea typeface="Cambria Math" panose="02040503050406030204" pitchFamily="18" charset="0"/>
                          </a:rPr>
                          <m:t>𝜖</m:t>
                        </m:r>
                      </m:e>
                      <m:sub>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𝑘</m:t>
                            </m:r>
                          </m:e>
                          <m:sup>
                            <m:r>
                              <a:rPr lang="en-US" altLang="zh-CN" b="0" i="1" smtClean="0">
                                <a:latin typeface="Cambria Math" panose="02040503050406030204" pitchFamily="18" charset="0"/>
                                <a:ea typeface="Cambria Math" panose="02040503050406030204" pitchFamily="18" charset="0"/>
                              </a:rPr>
                              <m:t>∗</m:t>
                            </m:r>
                          </m:sup>
                        </m:sSup>
                      </m:sub>
                    </m:sSub>
                  </m:oMath>
                </a14:m>
                <a:endParaRPr lang="en-US" i="1" dirty="0">
                  <a:latin typeface="Cambria Math" panose="02040503050406030204" pitchFamily="18" charset="0"/>
                  <a:ea typeface="Cambria Math" panose="02040503050406030204" pitchFamily="18" charset="0"/>
                  <a:cs typeface="Times New Roman" panose="02020603050405020304" pitchFamily="18" charset="0"/>
                </a:endParaRPr>
              </a:p>
              <a:p>
                <a:pPr marL="890588" indent="-879475">
                  <a:buFont typeface="+mj-lt"/>
                  <a:buAutoNum type="arabicPeriod"/>
                </a:pPr>
                <a14:m>
                  <m:oMath xmlns:m="http://schemas.openxmlformats.org/officeDocument/2006/math">
                    <m:r>
                      <a:rPr lang="el-GR" altLang="zh-CN" i="1">
                        <a:latin typeface="Cambria Math" panose="02040503050406030204" pitchFamily="18" charset="0"/>
                        <a:ea typeface="Cambria Math" panose="02040503050406030204" pitchFamily="18" charset="0"/>
                      </a:rPr>
                      <m:t>𝛺</m:t>
                    </m:r>
                    <m:r>
                      <a:rPr lang="en-US" altLang="zh-CN" i="1">
                        <a:latin typeface="Cambria Math" panose="02040503050406030204" pitchFamily="18" charset="0"/>
                        <a:ea typeface="Cambria Math" panose="02040503050406030204" pitchFamily="18" charset="0"/>
                      </a:rPr>
                      <m:t>←</m:t>
                    </m:r>
                    <m:r>
                      <a:rPr lang="el-GR" altLang="zh-CN" i="1">
                        <a:latin typeface="Cambria Math" panose="02040503050406030204" pitchFamily="18" charset="0"/>
                        <a:ea typeface="Cambria Math" panose="02040503050406030204" pitchFamily="18" charset="0"/>
                      </a:rPr>
                      <m:t>𝛺</m:t>
                    </m:r>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𝑘</m:t>
                        </m:r>
                      </m:e>
                      <m:sup>
                        <m:r>
                          <a:rPr lang="en-US" altLang="zh-CN" i="1">
                            <a:latin typeface="Cambria Math" panose="02040503050406030204" pitchFamily="18" charset="0"/>
                            <a:ea typeface="Cambria Math" panose="02040503050406030204" pitchFamily="18" charset="0"/>
                          </a:rPr>
                          <m:t>∗</m:t>
                        </m:r>
                      </m:sup>
                    </m:sSup>
                    <m:r>
                      <a:rPr lang="en-US" altLang="zh-CN" i="1">
                        <a:latin typeface="Cambria Math" panose="02040503050406030204" pitchFamily="18" charset="0"/>
                        <a:ea typeface="Cambria Math" panose="02040503050406030204" pitchFamily="18" charset="0"/>
                      </a:rPr>
                      <m:t>}</m:t>
                    </m:r>
                  </m:oMath>
                </a14:m>
                <a:endParaRPr lang="en-US" i="1" dirty="0">
                  <a:latin typeface="Cambria Math" panose="02040503050406030204" pitchFamily="18" charset="0"/>
                  <a:ea typeface="Cambria Math" panose="02040503050406030204" pitchFamily="18" charset="0"/>
                  <a:cs typeface="Times New Roman" panose="02020603050405020304" pitchFamily="18" charset="0"/>
                </a:endParaRPr>
              </a:p>
              <a:p>
                <a:pPr marL="890588" indent="-879475">
                  <a:buFont typeface="+mj-lt"/>
                  <a:buAutoNum type="arabicPeriod"/>
                </a:pPr>
                <a:r>
                  <a:rPr lang="zh-CN" altLang="en-US" i="1" dirty="0">
                    <a:latin typeface="Cambria Math" panose="02040503050406030204" pitchFamily="18" charset="0"/>
                    <a:ea typeface="Cambria Math" panose="02040503050406030204" pitchFamily="18" charset="0"/>
                    <a:cs typeface="Times New Roman" panose="02020603050405020304" pitchFamily="18" charset="0"/>
                  </a:rPr>
                  <a:t> </a:t>
                </a:r>
                <a:r>
                  <a:rPr lang="en-US" b="1" dirty="0">
                    <a:latin typeface="Cambria Math" panose="02040503050406030204" pitchFamily="18" charset="0"/>
                    <a:ea typeface="Cambria Math" panose="02040503050406030204" pitchFamily="18" charset="0"/>
                    <a:cs typeface="Times New Roman" panose="02020603050405020304" pitchFamily="18" charset="0"/>
                  </a:rPr>
                  <a:t>While</a:t>
                </a:r>
                <a:r>
                  <a:rPr lang="en-US" dirty="0">
                    <a:latin typeface="Cambria Math" panose="02040503050406030204" pitchFamily="18" charset="0"/>
                    <a:ea typeface="Cambria Math" panose="02040503050406030204" pitchFamily="18" charset="0"/>
                    <a:cs typeface="Times New Roman" panose="02020603050405020304" pitchFamily="18" charset="0"/>
                  </a:rPr>
                  <a:t> not converge </a:t>
                </a:r>
                <a:r>
                  <a:rPr lang="en-US" b="1" dirty="0">
                    <a:latin typeface="Cambria Math" panose="02040503050406030204" pitchFamily="18" charset="0"/>
                    <a:ea typeface="Cambria Math" panose="02040503050406030204" pitchFamily="18" charset="0"/>
                    <a:cs typeface="Times New Roman" panose="02020603050405020304" pitchFamily="18" charset="0"/>
                  </a:rPr>
                  <a:t>do</a:t>
                </a:r>
                <a:r>
                  <a:rPr lang="en-US" dirty="0">
                    <a:latin typeface="Cambria Math" panose="02040503050406030204" pitchFamily="18" charset="0"/>
                    <a:ea typeface="Cambria Math" panose="02040503050406030204" pitchFamily="18" charset="0"/>
                    <a:cs typeface="Times New Roman" panose="02020603050405020304" pitchFamily="18" charset="0"/>
                  </a:rPr>
                  <a:t> pairwise ICD{</a:t>
                </a:r>
              </a:p>
              <a:p>
                <a:pPr marL="1374775" indent="-1366838">
                  <a:buFont typeface="+mj-lt"/>
                  <a:buAutoNum type="arabicPeriod"/>
                </a:pPr>
                <a:r>
                  <a:rPr lang="zh-CN" altLang="en-US" i="1" dirty="0">
                    <a:latin typeface="Cambria Math" panose="02040503050406030204" pitchFamily="18" charset="0"/>
                    <a:ea typeface="Cambria Math" panose="02040503050406030204" pitchFamily="18" charset="0"/>
                    <a:cs typeface="Times New Roman" panose="02020603050405020304" pitchFamily="18" charset="0"/>
                  </a:rPr>
                  <a:t> </a:t>
                </a:r>
                <a:r>
                  <a:rPr lang="en-US" altLang="zh-CN" b="1" dirty="0">
                    <a:latin typeface="Cambria Math" panose="02040503050406030204" pitchFamily="18" charset="0"/>
                    <a:ea typeface="Cambria Math" panose="02040503050406030204" pitchFamily="18" charset="0"/>
                    <a:cs typeface="Times New Roman" panose="02020603050405020304" pitchFamily="18" charset="0"/>
                  </a:rPr>
                  <a:t>For</a:t>
                </a:r>
                <a:r>
                  <a:rPr lang="en-US" altLang="zh-CN" i="1" dirty="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r>
                      <a:rPr lang="en-US" altLang="zh-CN" i="1" smtClean="0">
                        <a:solidFill>
                          <a:srgbClr val="000000"/>
                        </a:solidFill>
                        <a:latin typeface="Cambria Math" panose="02040503050406030204" pitchFamily="18" charset="0"/>
                        <a:ea typeface="Cambria Math" panose="02040503050406030204" pitchFamily="18" charset="0"/>
                      </a:rPr>
                      <m:t>𝑘</m:t>
                    </m:r>
                    <m:r>
                      <a:rPr lang="en-US" altLang="zh-CN" i="1" smtClean="0">
                        <a:solidFill>
                          <a:srgbClr val="000000"/>
                        </a:solidFill>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𝛺</m:t>
                    </m:r>
                  </m:oMath>
                </a14:m>
                <a:r>
                  <a:rPr lang="en-US" altLang="zh-CN" i="1" dirty="0">
                    <a:latin typeface="Cambria Math" panose="02040503050406030204" pitchFamily="18" charset="0"/>
                    <a:ea typeface="Cambria Math" panose="02040503050406030204" pitchFamily="18" charset="0"/>
                    <a:cs typeface="Times New Roman" panose="02020603050405020304" pitchFamily="18" charset="0"/>
                  </a:rPr>
                  <a:t> </a:t>
                </a:r>
                <a:r>
                  <a:rPr lang="en-US" altLang="zh-CN" dirty="0">
                    <a:latin typeface="Cambria Math" panose="02040503050406030204" pitchFamily="18" charset="0"/>
                    <a:ea typeface="Cambria Math" panose="02040503050406030204" pitchFamily="18" charset="0"/>
                    <a:cs typeface="Times New Roman" panose="02020603050405020304" pitchFamily="18" charset="0"/>
                  </a:rPr>
                  <a:t>and</a:t>
                </a:r>
                <a:r>
                  <a:rPr lang="en-US" altLang="zh-CN" i="1" dirty="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r>
                      <a:rPr lang="en-US" altLang="zh-CN" i="1">
                        <a:solidFill>
                          <a:srgbClr val="000000"/>
                        </a:solidFill>
                        <a:latin typeface="Cambria Math" panose="02040503050406030204" pitchFamily="18" charset="0"/>
                        <a:ea typeface="Cambria Math" panose="02040503050406030204" pitchFamily="18" charset="0"/>
                      </a:rPr>
                      <m:t>𝑘</m:t>
                    </m:r>
                    <m:r>
                      <a:rPr lang="en-US" altLang="zh-CN" b="0" i="1" smtClean="0">
                        <a:solidFill>
                          <a:srgbClr val="000000"/>
                        </a:solidFill>
                        <a:latin typeface="Cambria Math" panose="02040503050406030204" pitchFamily="18" charset="0"/>
                        <a:ea typeface="Cambria Math" panose="02040503050406030204" pitchFamily="18" charset="0"/>
                      </a:rPr>
                      <m:t>≠</m:t>
                    </m:r>
                    <m:sSup>
                      <m:sSupPr>
                        <m:ctrlPr>
                          <a:rPr lang="en-US" altLang="zh-CN" b="0" i="1" smtClean="0">
                            <a:solidFill>
                              <a:srgbClr val="000000"/>
                            </a:solidFill>
                            <a:latin typeface="Cambria Math" panose="02040503050406030204" pitchFamily="18" charset="0"/>
                            <a:ea typeface="Cambria Math" panose="02040503050406030204" pitchFamily="18" charset="0"/>
                          </a:rPr>
                        </m:ctrlPr>
                      </m:sSupPr>
                      <m:e>
                        <m:r>
                          <a:rPr lang="en-US" altLang="zh-CN" b="0" i="1" smtClean="0">
                            <a:solidFill>
                              <a:srgbClr val="000000"/>
                            </a:solidFill>
                            <a:latin typeface="Cambria Math" panose="02040503050406030204" pitchFamily="18" charset="0"/>
                            <a:ea typeface="Cambria Math" panose="02040503050406030204" pitchFamily="18" charset="0"/>
                          </a:rPr>
                          <m:t>𝑘</m:t>
                        </m:r>
                      </m:e>
                      <m:sup>
                        <m:r>
                          <a:rPr lang="en-US" altLang="zh-CN" b="0" i="1" smtClean="0">
                            <a:solidFill>
                              <a:srgbClr val="000000"/>
                            </a:solidFill>
                            <a:latin typeface="Cambria Math" panose="02040503050406030204" pitchFamily="18" charset="0"/>
                            <a:ea typeface="Cambria Math" panose="02040503050406030204" pitchFamily="18" charset="0"/>
                          </a:rPr>
                          <m:t>∗</m:t>
                        </m:r>
                      </m:sup>
                    </m:sSup>
                  </m:oMath>
                </a14:m>
                <a:r>
                  <a:rPr lang="en-US" altLang="zh-CN" i="1" dirty="0">
                    <a:latin typeface="Cambria Math" panose="02040503050406030204" pitchFamily="18" charset="0"/>
                    <a:ea typeface="Cambria Math" panose="02040503050406030204" pitchFamily="18" charset="0"/>
                    <a:cs typeface="Times New Roman" panose="02020603050405020304" pitchFamily="18" charset="0"/>
                  </a:rPr>
                  <a:t> </a:t>
                </a:r>
                <a:r>
                  <a:rPr lang="en-US" altLang="zh-CN" b="1" dirty="0">
                    <a:latin typeface="Cambria Math" panose="02040503050406030204" pitchFamily="18" charset="0"/>
                    <a:ea typeface="Cambria Math" panose="02040503050406030204" pitchFamily="18" charset="0"/>
                    <a:cs typeface="Times New Roman" panose="02020603050405020304" pitchFamily="18" charset="0"/>
                  </a:rPr>
                  <a:t>do</a:t>
                </a:r>
                <a:r>
                  <a:rPr lang="en-US" altLang="zh-CN" b="1" i="1" dirty="0">
                    <a:latin typeface="Cambria Math" panose="02040503050406030204" pitchFamily="18" charset="0"/>
                    <a:ea typeface="Cambria Math" panose="02040503050406030204" pitchFamily="18" charset="0"/>
                    <a:cs typeface="Times New Roman" panose="02020603050405020304" pitchFamily="18" charset="0"/>
                  </a:rPr>
                  <a:t> </a:t>
                </a:r>
                <a:r>
                  <a:rPr lang="en-US" altLang="zh-CN" dirty="0">
                    <a:latin typeface="Cambria Math" panose="02040503050406030204" pitchFamily="18" charset="0"/>
                    <a:ea typeface="Cambria Math" panose="02040503050406030204" pitchFamily="18" charset="0"/>
                    <a:cs typeface="Times New Roman" panose="02020603050405020304" pitchFamily="18" charset="0"/>
                  </a:rPr>
                  <a:t>{</a:t>
                </a:r>
              </a:p>
              <a:p>
                <a:pPr marL="1374775" indent="-1366838">
                  <a:buFont typeface="+mj-lt"/>
                  <a:buAutoNum type="arabicPeriod"/>
                </a:pPr>
                <a:r>
                  <a:rPr lang="zh-CN" altLang="en-US" i="1" dirty="0">
                    <a:latin typeface="Cambria Math" panose="02040503050406030204" pitchFamily="18" charset="0"/>
                    <a:ea typeface="Cambria Math" panose="02040503050406030204" pitchFamily="18" charset="0"/>
                    <a:cs typeface="Times New Roman" panose="02020603050405020304" pitchFamily="18" charset="0"/>
                  </a:rPr>
                  <a:t> </a:t>
                </a:r>
                <a:r>
                  <a:rPr lang="en-US" altLang="zh-CN" dirty="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sSup>
                      <m:sSupPr>
                        <m:ctrlPr>
                          <a:rPr lang="en-US" altLang="zh-CN"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ea typeface="Cambria Math" panose="02040503050406030204" pitchFamily="18" charset="0"/>
                            <a:cs typeface="Times New Roman" panose="02020603050405020304" pitchFamily="18" charset="0"/>
                          </a:rPr>
                          <m:t>𝛼</m:t>
                        </m:r>
                      </m:e>
                      <m:sup>
                        <m:r>
                          <a:rPr lang="en-US" altLang="zh-CN" b="0" i="1" smtClean="0">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dirty="0">
                    <a:solidFill>
                      <a:srgbClr val="000000"/>
                    </a:solidFill>
                    <a:ea typeface="Cambria Math" panose="02040503050406030204" pitchFamily="18" charset="0"/>
                  </a:rPr>
                  <a:t> </a:t>
                </a:r>
                <a14:m>
                  <m:oMath xmlns:m="http://schemas.openxmlformats.org/officeDocument/2006/math">
                    <m:func>
                      <m:funcPr>
                        <m:ctrlPr>
                          <a:rPr lang="en-US" altLang="zh-CN" i="1">
                            <a:solidFill>
                              <a:srgbClr val="000000"/>
                            </a:solidFill>
                            <a:latin typeface="Cambria Math" panose="02040503050406030204" pitchFamily="18" charset="0"/>
                            <a:ea typeface="Cambria Math" panose="02040503050406030204" pitchFamily="18" charset="0"/>
                          </a:rPr>
                        </m:ctrlPr>
                      </m:funcPr>
                      <m:fName>
                        <m:r>
                          <m:rPr>
                            <m:sty m:val="p"/>
                          </m:rPr>
                          <a:rPr lang="en-US" altLang="zh-CN">
                            <a:solidFill>
                              <a:srgbClr val="000000"/>
                            </a:solidFill>
                            <a:latin typeface="Cambria Math" panose="02040503050406030204" pitchFamily="18" charset="0"/>
                            <a:ea typeface="Cambria Math" panose="02040503050406030204" pitchFamily="18" charset="0"/>
                          </a:rPr>
                          <m:t>arg</m:t>
                        </m:r>
                        <m:r>
                          <a:rPr lang="zh-CN" altLang="en-US" i="1">
                            <a:solidFill>
                              <a:srgbClr val="000000"/>
                            </a:solidFill>
                            <a:latin typeface="Cambria Math" panose="02040503050406030204" pitchFamily="18" charset="0"/>
                            <a:ea typeface="Cambria Math" panose="02040503050406030204" pitchFamily="18" charset="0"/>
                          </a:rPr>
                          <m:t> </m:t>
                        </m:r>
                        <m:limLow>
                          <m:limLowPr>
                            <m:ctrlPr>
                              <a:rPr lang="en-US" altLang="zh-CN" i="1">
                                <a:solidFill>
                                  <a:srgbClr val="000000"/>
                                </a:solidFill>
                                <a:latin typeface="Cambria Math" panose="02040503050406030204" pitchFamily="18" charset="0"/>
                                <a:ea typeface="Cambria Math" panose="02040503050406030204" pitchFamily="18" charset="0"/>
                              </a:rPr>
                            </m:ctrlPr>
                          </m:limLowPr>
                          <m:e>
                            <m:r>
                              <m:rPr>
                                <m:sty m:val="p"/>
                              </m:rPr>
                              <a:rPr lang="en-US" altLang="zh-CN">
                                <a:solidFill>
                                  <a:srgbClr val="000000"/>
                                </a:solidFill>
                                <a:latin typeface="Cambria Math" panose="02040503050406030204" pitchFamily="18" charset="0"/>
                                <a:ea typeface="Cambria Math" panose="02040503050406030204" pitchFamily="18" charset="0"/>
                              </a:rPr>
                              <m:t>min</m:t>
                            </m:r>
                          </m:e>
                          <m:lim>
                            <m:r>
                              <a:rPr lang="en-US" altLang="zh-CN" b="0" i="1" smtClean="0">
                                <a:solidFill>
                                  <a:srgbClr val="000000"/>
                                </a:solidFill>
                                <a:latin typeface="Cambria Math" panose="02040503050406030204" pitchFamily="18" charset="0"/>
                                <a:ea typeface="Cambria Math" panose="02040503050406030204" pitchFamily="18" charset="0"/>
                              </a:rPr>
                              <m:t>𝛼</m:t>
                            </m:r>
                            <m:r>
                              <a:rPr lang="en-US" altLang="zh-CN" b="0" i="1" smtClean="0">
                                <a:solidFill>
                                  <a:srgbClr val="000000"/>
                                </a:solidFill>
                                <a:latin typeface="Cambria Math" panose="02040503050406030204" pitchFamily="18" charset="0"/>
                                <a:ea typeface="Cambria Math" panose="02040503050406030204" pitchFamily="18" charset="0"/>
                              </a:rPr>
                              <m:t>∈[</m:t>
                            </m:r>
                            <m:sSub>
                              <m:sSubPr>
                                <m:ctrlPr>
                                  <a:rPr lang="en-US" altLang="zh-CN" b="0" i="1" smtClean="0">
                                    <a:solidFill>
                                      <a:srgbClr val="000000"/>
                                    </a:solidFill>
                                    <a:latin typeface="Cambria Math" panose="02040503050406030204" pitchFamily="18" charset="0"/>
                                    <a:ea typeface="Cambria Math" panose="02040503050406030204" pitchFamily="18" charset="0"/>
                                  </a:rPr>
                                </m:ctrlPr>
                              </m:sSubPr>
                              <m:e>
                                <m:r>
                                  <a:rPr lang="en-US" altLang="zh-CN" b="0" i="1" smtClean="0">
                                    <a:solidFill>
                                      <a:srgbClr val="000000"/>
                                    </a:solidFill>
                                    <a:latin typeface="Cambria Math" panose="02040503050406030204" pitchFamily="18" charset="0"/>
                                    <a:ea typeface="Cambria Math" panose="02040503050406030204" pitchFamily="18" charset="0"/>
                                  </a:rPr>
                                  <m:t>−</m:t>
                                </m:r>
                                <m:r>
                                  <a:rPr lang="en-US" altLang="zh-CN" b="0" i="1" smtClean="0">
                                    <a:solidFill>
                                      <a:srgbClr val="000000"/>
                                    </a:solidFill>
                                    <a:latin typeface="Cambria Math" panose="02040503050406030204" pitchFamily="18" charset="0"/>
                                    <a:ea typeface="Cambria Math" panose="02040503050406030204" pitchFamily="18" charset="0"/>
                                  </a:rPr>
                                  <m:t>𝜔</m:t>
                                </m:r>
                              </m:e>
                              <m:sub>
                                <m:r>
                                  <a:rPr lang="en-US" altLang="zh-CN" b="0" i="1" smtClean="0">
                                    <a:solidFill>
                                      <a:srgbClr val="000000"/>
                                    </a:solidFill>
                                    <a:latin typeface="Cambria Math" panose="02040503050406030204" pitchFamily="18" charset="0"/>
                                    <a:ea typeface="Cambria Math" panose="02040503050406030204" pitchFamily="18" charset="0"/>
                                  </a:rPr>
                                  <m:t>𝑘</m:t>
                                </m:r>
                              </m:sub>
                            </m:sSub>
                            <m:r>
                              <a:rPr lang="en-US" altLang="zh-CN" b="0" i="1" smtClean="0">
                                <a:solidFill>
                                  <a:srgbClr val="000000"/>
                                </a:solidFill>
                                <a:latin typeface="Cambria Math" panose="02040503050406030204" pitchFamily="18" charset="0"/>
                                <a:ea typeface="Cambria Math" panose="02040503050406030204" pitchFamily="18" charset="0"/>
                              </a:rPr>
                              <m:t>,</m:t>
                            </m:r>
                            <m:sSub>
                              <m:sSubPr>
                                <m:ctrlPr>
                                  <a:rPr lang="en-US" altLang="zh-CN" b="0" i="1" smtClean="0">
                                    <a:solidFill>
                                      <a:srgbClr val="000000"/>
                                    </a:solidFill>
                                    <a:latin typeface="Cambria Math" panose="02040503050406030204" pitchFamily="18" charset="0"/>
                                    <a:ea typeface="Cambria Math" panose="02040503050406030204" pitchFamily="18" charset="0"/>
                                  </a:rPr>
                                </m:ctrlPr>
                              </m:sSubPr>
                              <m:e>
                                <m:r>
                                  <a:rPr lang="en-US" altLang="zh-CN" b="0" i="1" smtClean="0">
                                    <a:solidFill>
                                      <a:srgbClr val="000000"/>
                                    </a:solidFill>
                                    <a:latin typeface="Cambria Math" panose="02040503050406030204" pitchFamily="18" charset="0"/>
                                    <a:ea typeface="Cambria Math" panose="02040503050406030204" pitchFamily="18" charset="0"/>
                                  </a:rPr>
                                  <m:t>𝜔</m:t>
                                </m:r>
                              </m:e>
                              <m:sub>
                                <m:r>
                                  <a:rPr lang="en-US" altLang="zh-CN" b="0" i="1" smtClean="0">
                                    <a:solidFill>
                                      <a:srgbClr val="000000"/>
                                    </a:solidFill>
                                    <a:latin typeface="Cambria Math" panose="02040503050406030204" pitchFamily="18" charset="0"/>
                                    <a:ea typeface="Cambria Math" panose="02040503050406030204" pitchFamily="18" charset="0"/>
                                  </a:rPr>
                                  <m:t>𝑔</m:t>
                                </m:r>
                              </m:sub>
                            </m:sSub>
                            <m:r>
                              <a:rPr lang="en-US" altLang="zh-CN" b="0" i="1" smtClean="0">
                                <a:solidFill>
                                  <a:srgbClr val="000000"/>
                                </a:solidFill>
                                <a:latin typeface="Cambria Math" panose="02040503050406030204" pitchFamily="18" charset="0"/>
                                <a:ea typeface="Cambria Math" panose="02040503050406030204" pitchFamily="18" charset="0"/>
                              </a:rPr>
                              <m:t>]</m:t>
                            </m:r>
                          </m:lim>
                        </m:limLow>
                      </m:fName>
                      <m:e>
                        <m:d>
                          <m:dPr>
                            <m:begChr m:val="{"/>
                            <m:endChr m:val="}"/>
                            <m:ctrlPr>
                              <a:rPr lang="en-US" altLang="zh-CN" i="1">
                                <a:solidFill>
                                  <a:srgbClr val="000000"/>
                                </a:solidFill>
                                <a:latin typeface="Cambria Math" panose="02040503050406030204" pitchFamily="18" charset="0"/>
                                <a:ea typeface="Cambria Math" panose="02040503050406030204" pitchFamily="18" charset="0"/>
                              </a:rPr>
                            </m:ctrlPr>
                          </m:dPr>
                          <m:e>
                            <m:r>
                              <a:rPr lang="en-US" altLang="zh-CN" b="0" i="1" smtClean="0">
                                <a:solidFill>
                                  <a:srgbClr val="000000"/>
                                </a:solidFill>
                                <a:latin typeface="Cambria Math" panose="02040503050406030204" pitchFamily="18" charset="0"/>
                                <a:ea typeface="Cambria Math" panose="02040503050406030204" pitchFamily="18" charset="0"/>
                              </a:rPr>
                              <m:t>𝑙</m:t>
                            </m:r>
                            <m:d>
                              <m:dPr>
                                <m:ctrlPr>
                                  <a:rPr lang="en-US" altLang="zh-CN" b="0" i="1" smtClean="0">
                                    <a:solidFill>
                                      <a:srgbClr val="000000"/>
                                    </a:solidFill>
                                    <a:latin typeface="Cambria Math" panose="02040503050406030204" pitchFamily="18" charset="0"/>
                                    <a:ea typeface="Cambria Math" panose="02040503050406030204" pitchFamily="18" charset="0"/>
                                  </a:rPr>
                                </m:ctrlPr>
                              </m:dPr>
                              <m:e>
                                <m:r>
                                  <a:rPr lang="en-US" altLang="zh-CN" i="1">
                                    <a:solidFill>
                                      <a:srgbClr val="000000"/>
                                    </a:solidFill>
                                    <a:latin typeface="Cambria Math" panose="02040503050406030204" pitchFamily="18" charset="0"/>
                                    <a:ea typeface="Cambria Math" panose="02040503050406030204" pitchFamily="18" charset="0"/>
                                  </a:rPr>
                                  <m:t>𝜔</m:t>
                                </m:r>
                                <m:r>
                                  <a:rPr lang="en-US" altLang="zh-CN" i="1">
                                    <a:solidFill>
                                      <a:srgbClr val="000000"/>
                                    </a:solidFill>
                                    <a:latin typeface="Cambria Math" panose="02040503050406030204" pitchFamily="18" charset="0"/>
                                    <a:ea typeface="Cambria Math" panose="02040503050406030204" pitchFamily="18" charset="0"/>
                                  </a:rPr>
                                  <m:t>+</m:t>
                                </m:r>
                                <m:r>
                                  <a:rPr lang="en-US" altLang="zh-CN" i="1">
                                    <a:solidFill>
                                      <a:srgbClr val="000000"/>
                                    </a:solidFill>
                                    <a:latin typeface="Cambria Math" panose="02040503050406030204" pitchFamily="18" charset="0"/>
                                    <a:ea typeface="Cambria Math" panose="02040503050406030204" pitchFamily="18" charset="0"/>
                                  </a:rPr>
                                  <m:t>𝛼</m:t>
                                </m:r>
                                <m:d>
                                  <m:dPr>
                                    <m:ctrlPr>
                                      <a:rPr lang="en-US" altLang="zh-CN" i="1">
                                        <a:solidFill>
                                          <a:srgbClr val="000000"/>
                                        </a:solidFill>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𝜖</m:t>
                                        </m:r>
                                      </m:e>
                                      <m:sub>
                                        <m:r>
                                          <a:rPr lang="en-US" altLang="zh-CN" i="1">
                                            <a:latin typeface="Cambria Math" panose="02040503050406030204" pitchFamily="18" charset="0"/>
                                            <a:ea typeface="Cambria Math" panose="02040503050406030204" pitchFamily="18" charset="0"/>
                                          </a:rPr>
                                          <m:t>𝑘</m:t>
                                        </m:r>
                                      </m:sub>
                                    </m:sSub>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𝜖</m:t>
                                        </m:r>
                                      </m:e>
                                      <m:sub>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𝑘</m:t>
                                            </m:r>
                                          </m:e>
                                          <m:sup>
                                            <m:r>
                                              <a:rPr lang="en-US" altLang="zh-CN" b="0" i="1" smtClean="0">
                                                <a:latin typeface="Cambria Math" panose="02040503050406030204" pitchFamily="18" charset="0"/>
                                                <a:ea typeface="Cambria Math" panose="02040503050406030204" pitchFamily="18" charset="0"/>
                                              </a:rPr>
                                              <m:t>∗</m:t>
                                            </m:r>
                                          </m:sup>
                                        </m:sSup>
                                      </m:sub>
                                    </m:sSub>
                                  </m:e>
                                </m:d>
                              </m:e>
                            </m:d>
                          </m:e>
                        </m:d>
                      </m:e>
                    </m:func>
                  </m:oMath>
                </a14:m>
                <a:endParaRPr lang="en-US" altLang="zh-CN" dirty="0">
                  <a:latin typeface="Cambria Math" panose="02040503050406030204" pitchFamily="18" charset="0"/>
                  <a:ea typeface="Cambria Math" panose="02040503050406030204" pitchFamily="18" charset="0"/>
                  <a:cs typeface="Times New Roman" panose="02020603050405020304" pitchFamily="18" charset="0"/>
                </a:endParaRPr>
              </a:p>
              <a:p>
                <a:pPr marL="1374775" indent="-1366838">
                  <a:buFont typeface="+mj-lt"/>
                  <a:buAutoNum type="arabicPeriod"/>
                </a:pPr>
                <a:r>
                  <a:rPr lang="zh-CN" altLang="en-US" i="1" dirty="0">
                    <a:latin typeface="Cambria Math" panose="02040503050406030204" pitchFamily="18" charset="0"/>
                    <a:ea typeface="Cambria Math" panose="02040503050406030204" pitchFamily="18" charset="0"/>
                    <a:cs typeface="Times New Roman" panose="02020603050405020304" pitchFamily="18" charset="0"/>
                  </a:rPr>
                  <a:t> </a:t>
                </a:r>
                <a:r>
                  <a:rPr lang="en-US" altLang="zh-CN" dirty="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r>
                      <a:rPr lang="en-US" altLang="zh-CN" i="1" smtClean="0">
                        <a:latin typeface="Cambria Math" panose="02040503050406030204" pitchFamily="18" charset="0"/>
                        <a:ea typeface="Cambria Math" panose="02040503050406030204" pitchFamily="18" charset="0"/>
                      </a:rPr>
                      <m:t>𝜔</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𝜔</m:t>
                    </m:r>
                    <m:r>
                      <a:rPr lang="en-US" altLang="zh-CN" b="0" i="1" smtClean="0">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ea typeface="Cambria Math" panose="02040503050406030204" pitchFamily="18" charset="0"/>
                            <a:cs typeface="Times New Roman" panose="02020603050405020304" pitchFamily="18" charset="0"/>
                          </a:rPr>
                          <m:t>𝛼</m:t>
                        </m:r>
                      </m:e>
                      <m:sup>
                        <m:r>
                          <a:rPr lang="en-US" altLang="zh-CN" i="1">
                            <a:latin typeface="Cambria Math" panose="02040503050406030204" pitchFamily="18" charset="0"/>
                            <a:ea typeface="Cambria Math" panose="02040503050406030204" pitchFamily="18" charset="0"/>
                            <a:cs typeface="Times New Roman" panose="02020603050405020304" pitchFamily="18" charset="0"/>
                          </a:rPr>
                          <m:t>∗</m:t>
                        </m:r>
                      </m:sup>
                    </m:sSup>
                    <m:d>
                      <m:dPr>
                        <m:ctrlPr>
                          <a:rPr lang="en-US" altLang="zh-CN" i="1">
                            <a:solidFill>
                              <a:srgbClr val="000000"/>
                            </a:solidFill>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𝜖</m:t>
                            </m:r>
                          </m:e>
                          <m:sub>
                            <m:r>
                              <a:rPr lang="en-US" altLang="zh-CN" i="1">
                                <a:latin typeface="Cambria Math" panose="02040503050406030204" pitchFamily="18" charset="0"/>
                                <a:ea typeface="Cambria Math" panose="02040503050406030204" pitchFamily="18" charset="0"/>
                              </a:rPr>
                              <m:t>𝑘</m:t>
                            </m:r>
                          </m:sub>
                        </m:sSub>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𝜖</m:t>
                            </m:r>
                          </m:e>
                          <m:sub>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𝑘</m:t>
                                </m:r>
                              </m:e>
                              <m:sup>
                                <m:r>
                                  <a:rPr lang="en-US" altLang="zh-CN" b="0" i="1" smtClean="0">
                                    <a:latin typeface="Cambria Math" panose="02040503050406030204" pitchFamily="18" charset="0"/>
                                    <a:ea typeface="Cambria Math" panose="02040503050406030204" pitchFamily="18" charset="0"/>
                                  </a:rPr>
                                  <m:t>∗</m:t>
                                </m:r>
                              </m:sup>
                            </m:sSup>
                          </m:sub>
                        </m:sSub>
                      </m:e>
                    </m:d>
                  </m:oMath>
                </a14:m>
                <a:endParaRPr lang="en-US" altLang="zh-CN" dirty="0">
                  <a:latin typeface="Cambria Math" panose="02040503050406030204" pitchFamily="18" charset="0"/>
                  <a:ea typeface="Cambria Math" panose="02040503050406030204" pitchFamily="18" charset="0"/>
                  <a:cs typeface="Times New Roman" panose="02020603050405020304" pitchFamily="18" charset="0"/>
                </a:endParaRPr>
              </a:p>
              <a:p>
                <a:pPr marL="1374775" indent="-1366838">
                  <a:buFont typeface="+mj-lt"/>
                  <a:buAutoNum type="arabicPeriod"/>
                </a:pPr>
                <a:r>
                  <a:rPr lang="zh-CN" altLang="en-US" i="1" dirty="0">
                    <a:latin typeface="Cambria Math" panose="02040503050406030204" pitchFamily="18" charset="0"/>
                    <a:ea typeface="Cambria Math" panose="02040503050406030204" pitchFamily="18" charset="0"/>
                    <a:cs typeface="Times New Roman" panose="02020603050405020304" pitchFamily="18" charset="0"/>
                  </a:rPr>
                  <a:t> </a:t>
                </a:r>
                <a:r>
                  <a:rPr lang="en-US" altLang="zh-CN" b="1" i="1" dirty="0">
                    <a:latin typeface="Cambria Math" panose="02040503050406030204" pitchFamily="18" charset="0"/>
                    <a:ea typeface="Cambria Math" panose="02040503050406030204" pitchFamily="18" charset="0"/>
                    <a:cs typeface="Times New Roman" panose="02020603050405020304" pitchFamily="18" charset="0"/>
                  </a:rPr>
                  <a:t> </a:t>
                </a:r>
                <a:r>
                  <a:rPr lang="en-US" altLang="zh-CN" dirty="0">
                    <a:latin typeface="Cambria Math" panose="02040503050406030204" pitchFamily="18" charset="0"/>
                    <a:ea typeface="Cambria Math" panose="02040503050406030204" pitchFamily="18" charset="0"/>
                    <a:cs typeface="Times New Roman" panose="02020603050405020304" pitchFamily="18" charset="0"/>
                  </a:rPr>
                  <a:t> }</a:t>
                </a:r>
              </a:p>
              <a:p>
                <a:pPr marL="914400" indent="-906463">
                  <a:buFont typeface="+mj-lt"/>
                  <a:buAutoNum type="arabicPeriod"/>
                </a:pPr>
                <a:r>
                  <a:rPr lang="zh-CN" altLang="en-US" i="1" dirty="0">
                    <a:latin typeface="Cambria Math" panose="02040503050406030204" pitchFamily="18" charset="0"/>
                    <a:ea typeface="Cambria Math" panose="02040503050406030204" pitchFamily="18" charset="0"/>
                    <a:cs typeface="Times New Roman" panose="02020603050405020304" pitchFamily="18" charset="0"/>
                  </a:rPr>
                  <a:t> </a:t>
                </a:r>
                <a:r>
                  <a:rPr lang="en-US" altLang="zh-CN" dirty="0">
                    <a:latin typeface="Cambria Math" panose="02040503050406030204" pitchFamily="18" charset="0"/>
                    <a:ea typeface="Cambria Math" panose="02040503050406030204" pitchFamily="18" charset="0"/>
                    <a:cs typeface="Times New Roman" panose="02020603050405020304" pitchFamily="18" charset="0"/>
                  </a:rPr>
                  <a:t>}</a:t>
                </a:r>
              </a:p>
              <a:p>
                <a:pPr marL="407988" indent="-407988">
                  <a:buFont typeface="+mj-lt"/>
                  <a:buAutoNum type="arabicPeriod"/>
                </a:pPr>
                <a:r>
                  <a:rPr lang="zh-CN" altLang="en-US" i="1" dirty="0">
                    <a:latin typeface="Cambria Math" panose="02040503050406030204" pitchFamily="18" charset="0"/>
                    <a:ea typeface="Cambria Math" panose="02040503050406030204" pitchFamily="18" charset="0"/>
                    <a:cs typeface="Times New Roman" panose="02020603050405020304" pitchFamily="18" charset="0"/>
                  </a:rPr>
                  <a:t> </a:t>
                </a:r>
                <a:r>
                  <a:rPr lang="en-US" altLang="zh-CN" dirty="0">
                    <a:latin typeface="Cambria Math" panose="02040503050406030204" pitchFamily="18" charset="0"/>
                    <a:ea typeface="Cambria Math" panose="02040503050406030204" pitchFamily="18" charset="0"/>
                    <a:cs typeface="Times New Roman" panose="02020603050405020304" pitchFamily="18" charset="0"/>
                  </a:rPr>
                  <a:t>}</a:t>
                </a:r>
              </a:p>
              <a:p>
                <a:pPr marL="407988" indent="-407988">
                  <a:buFont typeface="+mj-lt"/>
                  <a:buAutoNum type="arabicPeriod"/>
                </a:pPr>
                <a14:m>
                  <m:oMath xmlns:m="http://schemas.openxmlformats.org/officeDocument/2006/math">
                    <m:acc>
                      <m:accPr>
                        <m:chr m:val="̂"/>
                        <m:ctrlPr>
                          <a:rPr lang="en-US" altLang="zh-CN" i="1" smtClean="0">
                            <a:latin typeface="Cambria Math" panose="02040503050406030204" pitchFamily="18" charset="0"/>
                          </a:rPr>
                        </m:ctrlPr>
                      </m:accPr>
                      <m:e>
                        <m:r>
                          <a:rPr lang="en-US" altLang="zh-CN" i="1">
                            <a:latin typeface="Cambria Math" panose="02040503050406030204" pitchFamily="18" charset="0"/>
                          </a:rPr>
                          <m:t>𝜔</m:t>
                        </m:r>
                      </m:e>
                    </m:acc>
                    <m:r>
                      <a:rPr lang="en-US" altLang="zh-CN" b="0" i="1" smtClean="0">
                        <a:latin typeface="Cambria Math" panose="02040503050406030204" pitchFamily="18" charset="0"/>
                      </a:rPr>
                      <m:t>←</m:t>
                    </m:r>
                    <m:r>
                      <a:rPr lang="en-US" altLang="zh-CN" b="0" i="1" smtClean="0">
                        <a:latin typeface="Cambria Math" panose="02040503050406030204" pitchFamily="18" charset="0"/>
                      </a:rPr>
                      <m:t>𝜔</m:t>
                    </m:r>
                  </m:oMath>
                </a14:m>
                <a:endParaRPr lang="en-US" altLang="zh-CN"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71CF4ADD-7B04-EA1A-E4ED-1924F5993A15}"/>
                  </a:ext>
                </a:extLst>
              </p:cNvPr>
              <p:cNvSpPr txBox="1">
                <a:spLocks noRot="1" noChangeAspect="1" noMove="1" noResize="1" noEditPoints="1" noAdjustHandles="1" noChangeArrowheads="1" noChangeShapeType="1" noTextEdit="1"/>
              </p:cNvSpPr>
              <p:nvPr/>
            </p:nvSpPr>
            <p:spPr>
              <a:xfrm>
                <a:off x="5723050" y="1664935"/>
                <a:ext cx="6468950" cy="4413003"/>
              </a:xfrm>
              <a:prstGeom prst="rect">
                <a:avLst/>
              </a:prstGeom>
              <a:blipFill>
                <a:blip r:embed="rId5"/>
                <a:stretch>
                  <a:fillRect l="-391" b="-57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BD7B11FE-8252-6259-02DF-A7E742E1C888}"/>
              </a:ext>
            </a:extLst>
          </p:cNvPr>
          <p:cNvPicPr>
            <a:picLocks noChangeAspect="1"/>
          </p:cNvPicPr>
          <p:nvPr/>
        </p:nvPicPr>
        <p:blipFill>
          <a:blip r:embed="rId6"/>
          <a:stretch>
            <a:fillRect/>
          </a:stretch>
        </p:blipFill>
        <p:spPr>
          <a:xfrm>
            <a:off x="1924788" y="6475583"/>
            <a:ext cx="1288307" cy="382417"/>
          </a:xfrm>
          <a:prstGeom prst="rect">
            <a:avLst/>
          </a:prstGeom>
        </p:spPr>
      </p:pic>
      <p:cxnSp>
        <p:nvCxnSpPr>
          <p:cNvPr id="5" name="Straight Connector 4">
            <a:extLst>
              <a:ext uri="{FF2B5EF4-FFF2-40B4-BE49-F238E27FC236}">
                <a16:creationId xmlns:a16="http://schemas.microsoft.com/office/drawing/2014/main" id="{0D80E582-5EBF-2040-AB93-2AA2249B6AAA}"/>
              </a:ext>
            </a:extLst>
          </p:cNvPr>
          <p:cNvCxnSpPr>
            <a:cxnSpLocks/>
          </p:cNvCxnSpPr>
          <p:nvPr/>
        </p:nvCxnSpPr>
        <p:spPr>
          <a:xfrm>
            <a:off x="5542877" y="1257300"/>
            <a:ext cx="0" cy="5162551"/>
          </a:xfrm>
          <a:prstGeom prst="line">
            <a:avLst/>
          </a:prstGeom>
          <a:ln w="28575"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84818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5_PPT_UNC_V7.06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auto">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a:spPr>
      <a:bodyPr rtlCol="0" anchor="b">
        <a:prstTxWarp prst="textNoShape">
          <a:avLst/>
        </a:prstTxWarp>
      </a:bodyPr>
      <a:lstStyle>
        <a:defPPr algn="ctr">
          <a:spcBef>
            <a:spcPct val="0"/>
          </a:spcBef>
          <a:defRPr sz="1600" dirty="0">
            <a:solidFill>
              <a:srgbClr val="000000"/>
            </a:solidFill>
          </a:defRPr>
        </a:defPPr>
      </a:lstStyle>
      <a:style>
        <a:lnRef idx="1">
          <a:schemeClr val="accent1"/>
        </a:lnRef>
        <a:fillRef idx="2">
          <a:schemeClr val="accent1"/>
        </a:fillRef>
        <a:effectRef idx="1">
          <a:schemeClr val="accent1"/>
        </a:effectRef>
        <a:fontRef idx="minor">
          <a:schemeClr val="dk1"/>
        </a:fontRef>
      </a:style>
    </a:spDef>
    <a:lnDef>
      <a:spPr>
        <a:ln w="28575" cmpd="sng">
          <a:solidFill>
            <a:schemeClr val="accent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8" id="{DB1C0C83-EB78-6D46-BC1A-C523C10D186F}" vid="{A98ECB41-1A38-724C-92E4-DB04DC15D6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25ad9919-f0e0-487b-8f52-43d473122cfe">HR3XNR2C5VZH-447583921-548</_dlc_DocId>
    <_dlc_DocIdUrl xmlns="25ad9919-f0e0-487b-8f52-43d473122cfe">
      <Url>https://doellnl.sharepoint.com/sites/projects/tidwebteam/_layouts/15/DocIdRedir.aspx?ID=HR3XNR2C5VZH-447583921-548</Url>
      <Description>HR3XNR2C5VZH-447583921-548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1EC974603AE042831710773229F9AA" ma:contentTypeVersion="10" ma:contentTypeDescription="Create a new document." ma:contentTypeScope="" ma:versionID="77753803a33976cb06fbf76fbcb7699b">
  <xsd:schema xmlns:xsd="http://www.w3.org/2001/XMLSchema" xmlns:xs="http://www.w3.org/2001/XMLSchema" xmlns:p="http://schemas.microsoft.com/office/2006/metadata/properties" xmlns:ns2="25ad9919-f0e0-487b-8f52-43d473122cfe" xmlns:ns3="d8cf642f-ef23-44d3-9ecc-868cfc1706e1" targetNamespace="http://schemas.microsoft.com/office/2006/metadata/properties" ma:root="true" ma:fieldsID="848cc9983d8bc7925cd570fc78bead00" ns2:_="" ns3:_="">
    <xsd:import namespace="25ad9919-f0e0-487b-8f52-43d473122cfe"/>
    <xsd:import namespace="d8cf642f-ef23-44d3-9ecc-868cfc1706e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ad9919-f0e0-487b-8f52-43d473122cf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cf642f-ef23-44d3-9ecc-868cfc1706e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197ADA6-54D4-4719-BE40-D02D452C3727}">
  <ds:schemaRefs>
    <ds:schemaRef ds:uri="http://schemas.microsoft.com/sharepoint/v3/contenttype/forms"/>
  </ds:schemaRefs>
</ds:datastoreItem>
</file>

<file path=customXml/itemProps2.xml><?xml version="1.0" encoding="utf-8"?>
<ds:datastoreItem xmlns:ds="http://schemas.openxmlformats.org/officeDocument/2006/customXml" ds:itemID="{5E5FD597-8EEA-467C-8075-6A44EF5253DF}">
  <ds:schemaRefs>
    <ds:schemaRef ds:uri="http://schemas.microsoft.com/office/2006/metadata/properties"/>
    <ds:schemaRef ds:uri="http://schemas.microsoft.com/office/infopath/2007/PartnerControls"/>
    <ds:schemaRef ds:uri="25ad9919-f0e0-487b-8f52-43d473122cfe"/>
  </ds:schemaRefs>
</ds:datastoreItem>
</file>

<file path=customXml/itemProps3.xml><?xml version="1.0" encoding="utf-8"?>
<ds:datastoreItem xmlns:ds="http://schemas.openxmlformats.org/officeDocument/2006/customXml" ds:itemID="{297E90FE-45ED-4518-89F9-6DB0AA3DB1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ad9919-f0e0-487b-8f52-43d473122cfe"/>
    <ds:schemaRef ds:uri="d8cf642f-ef23-44d3-9ecc-868cfc1706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52453AE-5EA5-4F5E-90EB-57677222355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2015_PPT_UNC_V7</Template>
  <TotalTime>2414</TotalTime>
  <Words>3114</Words>
  <Application>Microsoft Macintosh PowerPoint</Application>
  <PresentationFormat>Widescreen</PresentationFormat>
  <Paragraphs>325</Paragraphs>
  <Slides>17</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Google Sans</vt:lpstr>
      <vt:lpstr>Arial</vt:lpstr>
      <vt:lpstr>Calibri</vt:lpstr>
      <vt:lpstr>Cambria Math</vt:lpstr>
      <vt:lpstr>Helvetica</vt:lpstr>
      <vt:lpstr>Lucida Grande</vt:lpstr>
      <vt:lpstr>Open Sans</vt:lpstr>
      <vt:lpstr>Times New Roman</vt:lpstr>
      <vt:lpstr>Wingdings</vt:lpstr>
      <vt:lpstr>Wingdings 2</vt:lpstr>
      <vt:lpstr>2015_PPT_UNC_V7.06 (1)</vt:lpstr>
      <vt:lpstr>X-RAY SPECTRAL ESTIMATION USING DICTIONARY LEARNING</vt:lpstr>
      <vt:lpstr>X-ray CT system</vt:lpstr>
      <vt:lpstr>System response of a CT X-ray system</vt:lpstr>
      <vt:lpstr>Estimate system response with normalized transmission data</vt:lpstr>
      <vt:lpstr>Discretization and challenges of the inverse problem</vt:lpstr>
      <vt:lpstr>Previous Approaches to System response Reconstruction</vt:lpstr>
      <vt:lpstr>Dictionary-Based System Response Reconstruction</vt:lpstr>
      <vt:lpstr>Dictionary setup</vt:lpstr>
      <vt:lpstr>Overview of the DictSE algorithm</vt:lpstr>
      <vt:lpstr>Procedure of the algorithm with real dataset</vt:lpstr>
      <vt:lpstr>Geometry of the ALS(Advanced Light Source) CT datasets</vt:lpstr>
      <vt:lpstr>Result</vt:lpstr>
      <vt:lpstr>Takeaway</vt:lpstr>
      <vt:lpstr>Future work</vt:lpstr>
      <vt:lpstr>Reference</vt:lpstr>
      <vt:lpstr>Acknowledgement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X-RAY SPECTRAL ESTIMATION USING DICTIONARY LEARNING</dc:title>
  <dc:creator>Li, Wenrui</dc:creator>
  <cp:lastModifiedBy>Li, Wenrui</cp:lastModifiedBy>
  <cp:revision>112</cp:revision>
  <cp:lastPrinted>2018-03-02T18:21:35Z</cp:lastPrinted>
  <dcterms:created xsi:type="dcterms:W3CDTF">2023-07-18T17:49:41Z</dcterms:created>
  <dcterms:modified xsi:type="dcterms:W3CDTF">2023-08-07T14:55:14Z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0x0101008E1EC974603AE042831710773229F9AA</vt:lpwstr>
  </property>
  <property fmtid="{D5CDD505-2E9C-101B-9397-08002B2CF9AE}" pid="3" name="_dlc_DocIdItemGuid">
    <vt:lpwstr>148eea95-f773-44bc-bed5-172e2ecec85c</vt:lpwstr>
  </property>
  <property fmtid="{D5CDD505-2E9C-101B-9397-08002B2CF9AE}" pid="4" name="MSIP_Label_4044bd30-2ed7-4c9d-9d12-46200872a97b_Enabled">
    <vt:lpwstr>true</vt:lpwstr>
  </property>
  <property fmtid="{D5CDD505-2E9C-101B-9397-08002B2CF9AE}" pid="5" name="MSIP_Label_4044bd30-2ed7-4c9d-9d12-46200872a97b_SetDate">
    <vt:lpwstr>2023-07-18T17:54:22Z</vt:lpwstr>
  </property>
  <property fmtid="{D5CDD505-2E9C-101B-9397-08002B2CF9AE}" pid="6" name="MSIP_Label_4044bd30-2ed7-4c9d-9d12-46200872a97b_Method">
    <vt:lpwstr>Standard</vt:lpwstr>
  </property>
  <property fmtid="{D5CDD505-2E9C-101B-9397-08002B2CF9AE}" pid="7" name="MSIP_Label_4044bd30-2ed7-4c9d-9d12-46200872a97b_Name">
    <vt:lpwstr>defa4170-0d19-0005-0004-bc88714345d2</vt:lpwstr>
  </property>
  <property fmtid="{D5CDD505-2E9C-101B-9397-08002B2CF9AE}" pid="8" name="MSIP_Label_4044bd30-2ed7-4c9d-9d12-46200872a97b_SiteId">
    <vt:lpwstr>4130bd39-7c53-419c-b1e5-8758d6d63f21</vt:lpwstr>
  </property>
  <property fmtid="{D5CDD505-2E9C-101B-9397-08002B2CF9AE}" pid="9" name="MSIP_Label_4044bd30-2ed7-4c9d-9d12-46200872a97b_ActionId">
    <vt:lpwstr>e3730821-86d6-47c6-aa58-23d8fe76f85b</vt:lpwstr>
  </property>
  <property fmtid="{D5CDD505-2E9C-101B-9397-08002B2CF9AE}" pid="10" name="MSIP_Label_4044bd30-2ed7-4c9d-9d12-46200872a97b_ContentBits">
    <vt:lpwstr>0</vt:lpwstr>
  </property>
</Properties>
</file>