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
  </p:notesMasterIdLst>
  <p:sldIdLst>
    <p:sldId id="257" r:id="rId2"/>
    <p:sldId id="275" r:id="rId3"/>
    <p:sldId id="290" r:id="rId4"/>
    <p:sldId id="279" r:id="rId5"/>
    <p:sldId id="300" r:id="rId6"/>
    <p:sldId id="295" r:id="rId7"/>
    <p:sldId id="296" r:id="rId8"/>
    <p:sldId id="297" r:id="rId9"/>
    <p:sldId id="293" r:id="rId10"/>
    <p:sldId id="294" r:id="rId11"/>
    <p:sldId id="298" r:id="rId12"/>
    <p:sldId id="282" r:id="rId13"/>
    <p:sldId id="274" r:id="rId14"/>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05" autoAdjust="0"/>
    <p:restoredTop sz="94484" autoAdjust="0"/>
  </p:normalViewPr>
  <p:slideViewPr>
    <p:cSldViewPr snapToGrid="0">
      <p:cViewPr varScale="1">
        <p:scale>
          <a:sx n="60" d="100"/>
          <a:sy n="60" d="100"/>
        </p:scale>
        <p:origin x="84"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5" d="100"/>
          <a:sy n="95" d="100"/>
        </p:scale>
        <p:origin x="17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60AF6E6-04CA-4B71-B6E6-70C4A280E991}" type="slidenum">
              <a:rPr lang="en-GB" altLang="en-US"/>
              <a:pPr>
                <a:defRPr/>
              </a:pPr>
              <a:t>‹#›</a:t>
            </a:fld>
            <a:endParaRPr lang="en-GB" altLang="en-US"/>
          </a:p>
        </p:txBody>
      </p:sp>
    </p:spTree>
    <p:extLst>
      <p:ext uri="{BB962C8B-B14F-4D97-AF65-F5344CB8AC3E}">
        <p14:creationId xmlns:p14="http://schemas.microsoft.com/office/powerpoint/2010/main" val="4105964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199EBA-77A7-4F02-83E1-87A1F5B300EA}" type="slidenum">
              <a:rPr lang="en-GB" altLang="en-US" smtClean="0"/>
              <a:pPr>
                <a:spcBef>
                  <a:spcPct val="0"/>
                </a:spcBef>
              </a:pPr>
              <a:t>1</a:t>
            </a:fld>
            <a:endParaRPr lang="en-GB"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45283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Normalized</a:t>
            </a:r>
            <a:r>
              <a:rPr lang="en-US" baseline="0" dirty="0" smtClean="0"/>
              <a:t> </a:t>
            </a:r>
            <a:r>
              <a:rPr lang="en-US" dirty="0" err="1" smtClean="0"/>
              <a:t>scanpath</a:t>
            </a:r>
            <a:r>
              <a:rPr lang="en-US" dirty="0" smtClean="0"/>
              <a:t> saliency (NSS), ii) linear correlation (CC),</a:t>
            </a:r>
            <a:endParaRPr lang="en-GB" dirty="0" smtClean="0"/>
          </a:p>
          <a:p>
            <a:r>
              <a:rPr lang="en-GB" dirty="0" smtClean="0"/>
              <a:t>Receiver operating characteristic</a:t>
            </a:r>
            <a:endParaRPr lang="en-GB" dirty="0"/>
          </a:p>
        </p:txBody>
      </p:sp>
      <p:sp>
        <p:nvSpPr>
          <p:cNvPr id="4" name="Slide Number Placeholder 3"/>
          <p:cNvSpPr>
            <a:spLocks noGrp="1"/>
          </p:cNvSpPr>
          <p:nvPr>
            <p:ph type="sldNum" sz="quarter" idx="10"/>
          </p:nvPr>
        </p:nvSpPr>
        <p:spPr/>
        <p:txBody>
          <a:bodyPr/>
          <a:lstStyle/>
          <a:p>
            <a:pPr>
              <a:defRPr/>
            </a:pPr>
            <a:fld id="{260AF6E6-04CA-4B71-B6E6-70C4A280E991}" type="slidenum">
              <a:rPr lang="en-GB" altLang="en-US" smtClean="0"/>
              <a:pPr>
                <a:defRPr/>
              </a:pPr>
              <a:t>11</a:t>
            </a:fld>
            <a:endParaRPr lang="en-GB" altLang="en-US"/>
          </a:p>
        </p:txBody>
      </p:sp>
    </p:spTree>
    <p:extLst>
      <p:ext uri="{BB962C8B-B14F-4D97-AF65-F5344CB8AC3E}">
        <p14:creationId xmlns:p14="http://schemas.microsoft.com/office/powerpoint/2010/main" val="403950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B9F9FD-E4DF-46E3-8546-61444548C7CA}" type="slidenum">
              <a:rPr lang="en-GB" altLang="en-US" smtClean="0"/>
              <a:pPr>
                <a:spcBef>
                  <a:spcPct val="0"/>
                </a:spcBef>
              </a:pPr>
              <a:t>13</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6582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 problem sets in this work is that while we’re walking we perceive</a:t>
            </a:r>
            <a:r>
              <a:rPr lang="en-GB" baseline="0" dirty="0" smtClean="0"/>
              <a:t> continuously visual information. Amongst this huge data, the important ones must be processed first.</a:t>
            </a:r>
          </a:p>
          <a:p>
            <a:r>
              <a:rPr lang="en-GB" dirty="0" smtClean="0"/>
              <a:t>- To</a:t>
            </a:r>
            <a:r>
              <a:rPr lang="en-GB" baseline="0" dirty="0" smtClean="0"/>
              <a:t> study how we deal with this problem, we asked participants to wear a mobile eye trackers and walked in many types of terrains. The mobile eye tracker is a goggle that look like glasses. There are IR cameras tracking the pupils of both eyes and there’s another HD camera pointing to front the capture the scene. We will have gaze information of what participants were looking during their locomotion.</a:t>
            </a:r>
            <a:endParaRPr lang="en-GB" dirty="0"/>
          </a:p>
        </p:txBody>
      </p:sp>
      <p:sp>
        <p:nvSpPr>
          <p:cNvPr id="4" name="Slide Number Placeholder 3"/>
          <p:cNvSpPr>
            <a:spLocks noGrp="1"/>
          </p:cNvSpPr>
          <p:nvPr>
            <p:ph type="sldNum" sz="quarter" idx="10"/>
          </p:nvPr>
        </p:nvSpPr>
        <p:spPr/>
        <p:txBody>
          <a:bodyPr/>
          <a:lstStyle/>
          <a:p>
            <a:pPr>
              <a:defRPr/>
            </a:pPr>
            <a:fld id="{260AF6E6-04CA-4B71-B6E6-70C4A280E991}" type="slidenum">
              <a:rPr lang="en-GB" altLang="en-US" smtClean="0"/>
              <a:pPr>
                <a:defRPr/>
              </a:pPr>
              <a:t>2</a:t>
            </a:fld>
            <a:endParaRPr lang="en-GB" altLang="en-US"/>
          </a:p>
        </p:txBody>
      </p:sp>
    </p:spTree>
    <p:extLst>
      <p:ext uri="{BB962C8B-B14F-4D97-AF65-F5344CB8AC3E}">
        <p14:creationId xmlns:p14="http://schemas.microsoft.com/office/powerpoint/2010/main" val="74241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paper presents a new method to estimate salience and create a priority map for each video frame. </a:t>
            </a:r>
          </a:p>
          <a:p>
            <a:r>
              <a:rPr lang="en-GB" dirty="0" smtClean="0"/>
              <a:t>We employs</a:t>
            </a:r>
            <a:r>
              <a:rPr lang="en-GB" baseline="0" dirty="0" smtClean="0"/>
              <a:t> two parallel convolutional neural networks.</a:t>
            </a:r>
          </a:p>
          <a:p>
            <a:r>
              <a:rPr lang="en-GB" baseline="0" dirty="0" smtClean="0"/>
              <a:t>The first network estimates the probability of being a fixation using foveal and peripheral areas around the gaze point.</a:t>
            </a:r>
          </a:p>
          <a:p>
            <a:r>
              <a:rPr lang="en-GB" baseline="0" dirty="0" smtClean="0"/>
              <a:t>The second network increases the confidence of being a fixation using the long durations and multiple visits of the gaze point. </a:t>
            </a:r>
            <a:endParaRPr lang="en-GB" dirty="0"/>
          </a:p>
        </p:txBody>
      </p:sp>
      <p:sp>
        <p:nvSpPr>
          <p:cNvPr id="4" name="Slide Number Placeholder 3"/>
          <p:cNvSpPr>
            <a:spLocks noGrp="1"/>
          </p:cNvSpPr>
          <p:nvPr>
            <p:ph type="sldNum" sz="quarter" idx="10"/>
          </p:nvPr>
        </p:nvSpPr>
        <p:spPr/>
        <p:txBody>
          <a:bodyPr/>
          <a:lstStyle/>
          <a:p>
            <a:pPr>
              <a:defRPr/>
            </a:pPr>
            <a:fld id="{260AF6E6-04CA-4B71-B6E6-70C4A280E991}" type="slidenum">
              <a:rPr lang="en-GB" altLang="en-US" smtClean="0"/>
              <a:pPr>
                <a:defRPr/>
              </a:pPr>
              <a:t>3</a:t>
            </a:fld>
            <a:endParaRPr lang="en-GB" altLang="en-US"/>
          </a:p>
        </p:txBody>
      </p:sp>
    </p:spTree>
    <p:extLst>
      <p:ext uri="{BB962C8B-B14F-4D97-AF65-F5344CB8AC3E}">
        <p14:creationId xmlns:p14="http://schemas.microsoft.com/office/powerpoint/2010/main" val="314093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method is bio-inspired.</a:t>
            </a:r>
          </a:p>
          <a:p>
            <a:r>
              <a:rPr lang="en-GB" dirty="0" smtClean="0"/>
              <a:t>We use two parallel convolutional neural</a:t>
            </a:r>
            <a:r>
              <a:rPr lang="en-GB" baseline="0" dirty="0" smtClean="0"/>
              <a:t> networks.</a:t>
            </a:r>
          </a:p>
          <a:p>
            <a:r>
              <a:rPr lang="en-GB" baseline="0" dirty="0" smtClean="0"/>
              <a:t>This diagram show how the method works.</a:t>
            </a:r>
            <a:endParaRPr lang="en-GB" dirty="0"/>
          </a:p>
        </p:txBody>
      </p:sp>
      <p:sp>
        <p:nvSpPr>
          <p:cNvPr id="4" name="Slide Number Placeholder 3"/>
          <p:cNvSpPr>
            <a:spLocks noGrp="1"/>
          </p:cNvSpPr>
          <p:nvPr>
            <p:ph type="sldNum" sz="quarter" idx="10"/>
          </p:nvPr>
        </p:nvSpPr>
        <p:spPr/>
        <p:txBody>
          <a:bodyPr/>
          <a:lstStyle/>
          <a:p>
            <a:pPr>
              <a:defRPr/>
            </a:pPr>
            <a:fld id="{260AF6E6-04CA-4B71-B6E6-70C4A280E991}" type="slidenum">
              <a:rPr lang="en-GB" altLang="en-US" smtClean="0"/>
              <a:pPr>
                <a:defRPr/>
              </a:pPr>
              <a:t>4</a:t>
            </a:fld>
            <a:endParaRPr lang="en-GB" altLang="en-US"/>
          </a:p>
        </p:txBody>
      </p:sp>
    </p:spTree>
    <p:extLst>
      <p:ext uri="{BB962C8B-B14F-4D97-AF65-F5344CB8AC3E}">
        <p14:creationId xmlns:p14="http://schemas.microsoft.com/office/powerpoint/2010/main" val="313292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method is bio-inspired.</a:t>
            </a:r>
          </a:p>
          <a:p>
            <a:r>
              <a:rPr lang="en-GB" dirty="0" smtClean="0"/>
              <a:t>We use two parallel convolutional neural</a:t>
            </a:r>
            <a:r>
              <a:rPr lang="en-GB" baseline="0" dirty="0" smtClean="0"/>
              <a:t> networks.</a:t>
            </a:r>
          </a:p>
          <a:p>
            <a:r>
              <a:rPr lang="en-GB" baseline="0" dirty="0" smtClean="0"/>
              <a:t>This diagram show how the method works.</a:t>
            </a:r>
            <a:endParaRPr lang="en-GB" dirty="0"/>
          </a:p>
        </p:txBody>
      </p:sp>
      <p:sp>
        <p:nvSpPr>
          <p:cNvPr id="4" name="Slide Number Placeholder 3"/>
          <p:cNvSpPr>
            <a:spLocks noGrp="1"/>
          </p:cNvSpPr>
          <p:nvPr>
            <p:ph type="sldNum" sz="quarter" idx="10"/>
          </p:nvPr>
        </p:nvSpPr>
        <p:spPr/>
        <p:txBody>
          <a:bodyPr/>
          <a:lstStyle/>
          <a:p>
            <a:pPr>
              <a:defRPr/>
            </a:pPr>
            <a:fld id="{260AF6E6-04CA-4B71-B6E6-70C4A280E991}" type="slidenum">
              <a:rPr lang="en-GB" altLang="en-US" smtClean="0"/>
              <a:pPr>
                <a:defRPr/>
              </a:pPr>
              <a:t>5</a:t>
            </a:fld>
            <a:endParaRPr lang="en-GB" altLang="en-US"/>
          </a:p>
        </p:txBody>
      </p:sp>
    </p:spTree>
    <p:extLst>
      <p:ext uri="{BB962C8B-B14F-4D97-AF65-F5344CB8AC3E}">
        <p14:creationId xmlns:p14="http://schemas.microsoft.com/office/powerpoint/2010/main" val="359252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method is bio-inspired.</a:t>
            </a:r>
          </a:p>
          <a:p>
            <a:r>
              <a:rPr lang="en-GB" dirty="0" smtClean="0"/>
              <a:t>We use two parallel convolutional neural</a:t>
            </a:r>
            <a:r>
              <a:rPr lang="en-GB" baseline="0" dirty="0" smtClean="0"/>
              <a:t> networks.</a:t>
            </a:r>
          </a:p>
          <a:p>
            <a:r>
              <a:rPr lang="en-GB" baseline="0" dirty="0" smtClean="0"/>
              <a:t>This diagram show how the method works.</a:t>
            </a:r>
            <a:endParaRPr lang="en-GB" dirty="0"/>
          </a:p>
        </p:txBody>
      </p:sp>
      <p:sp>
        <p:nvSpPr>
          <p:cNvPr id="4" name="Slide Number Placeholder 3"/>
          <p:cNvSpPr>
            <a:spLocks noGrp="1"/>
          </p:cNvSpPr>
          <p:nvPr>
            <p:ph type="sldNum" sz="quarter" idx="10"/>
          </p:nvPr>
        </p:nvSpPr>
        <p:spPr/>
        <p:txBody>
          <a:bodyPr/>
          <a:lstStyle/>
          <a:p>
            <a:pPr>
              <a:defRPr/>
            </a:pPr>
            <a:fld id="{260AF6E6-04CA-4B71-B6E6-70C4A280E991}" type="slidenum">
              <a:rPr lang="en-GB" altLang="en-US" smtClean="0"/>
              <a:pPr>
                <a:defRPr/>
              </a:pPr>
              <a:t>6</a:t>
            </a:fld>
            <a:endParaRPr lang="en-GB" altLang="en-US"/>
          </a:p>
        </p:txBody>
      </p:sp>
    </p:spTree>
    <p:extLst>
      <p:ext uri="{BB962C8B-B14F-4D97-AF65-F5344CB8AC3E}">
        <p14:creationId xmlns:p14="http://schemas.microsoft.com/office/powerpoint/2010/main" val="264723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method is bio-inspired.</a:t>
            </a:r>
          </a:p>
          <a:p>
            <a:r>
              <a:rPr lang="en-GB" dirty="0" smtClean="0"/>
              <a:t>We use two parallel convolutional neural</a:t>
            </a:r>
            <a:r>
              <a:rPr lang="en-GB" baseline="0" dirty="0" smtClean="0"/>
              <a:t> networks.</a:t>
            </a:r>
          </a:p>
          <a:p>
            <a:r>
              <a:rPr lang="en-GB" baseline="0" dirty="0" smtClean="0"/>
              <a:t>This diagram show how the method works.</a:t>
            </a:r>
            <a:endParaRPr lang="en-GB" dirty="0"/>
          </a:p>
        </p:txBody>
      </p:sp>
      <p:sp>
        <p:nvSpPr>
          <p:cNvPr id="4" name="Slide Number Placeholder 3"/>
          <p:cNvSpPr>
            <a:spLocks noGrp="1"/>
          </p:cNvSpPr>
          <p:nvPr>
            <p:ph type="sldNum" sz="quarter" idx="10"/>
          </p:nvPr>
        </p:nvSpPr>
        <p:spPr/>
        <p:txBody>
          <a:bodyPr/>
          <a:lstStyle/>
          <a:p>
            <a:pPr>
              <a:defRPr/>
            </a:pPr>
            <a:fld id="{260AF6E6-04CA-4B71-B6E6-70C4A280E991}" type="slidenum">
              <a:rPr lang="en-GB" altLang="en-US" smtClean="0"/>
              <a:pPr>
                <a:defRPr/>
              </a:pPr>
              <a:t>7</a:t>
            </a:fld>
            <a:endParaRPr lang="en-GB" altLang="en-US"/>
          </a:p>
        </p:txBody>
      </p:sp>
    </p:spTree>
    <p:extLst>
      <p:ext uri="{BB962C8B-B14F-4D97-AF65-F5344CB8AC3E}">
        <p14:creationId xmlns:p14="http://schemas.microsoft.com/office/powerpoint/2010/main" val="377836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method is bio-inspired.</a:t>
            </a:r>
          </a:p>
          <a:p>
            <a:r>
              <a:rPr lang="en-GB" dirty="0" smtClean="0"/>
              <a:t>We use two parallel convolutional neural</a:t>
            </a:r>
            <a:r>
              <a:rPr lang="en-GB" baseline="0" dirty="0" smtClean="0"/>
              <a:t> networks.</a:t>
            </a:r>
          </a:p>
          <a:p>
            <a:r>
              <a:rPr lang="en-GB" baseline="0" dirty="0" smtClean="0"/>
              <a:t>This diagram show how the method works.</a:t>
            </a:r>
            <a:endParaRPr lang="en-GB" dirty="0"/>
          </a:p>
        </p:txBody>
      </p:sp>
      <p:sp>
        <p:nvSpPr>
          <p:cNvPr id="4" name="Slide Number Placeholder 3"/>
          <p:cNvSpPr>
            <a:spLocks noGrp="1"/>
          </p:cNvSpPr>
          <p:nvPr>
            <p:ph type="sldNum" sz="quarter" idx="10"/>
          </p:nvPr>
        </p:nvSpPr>
        <p:spPr/>
        <p:txBody>
          <a:bodyPr/>
          <a:lstStyle/>
          <a:p>
            <a:pPr>
              <a:defRPr/>
            </a:pPr>
            <a:fld id="{260AF6E6-04CA-4B71-B6E6-70C4A280E991}" type="slidenum">
              <a:rPr lang="en-GB" altLang="en-US" smtClean="0"/>
              <a:pPr>
                <a:defRPr/>
              </a:pPr>
              <a:t>8</a:t>
            </a:fld>
            <a:endParaRPr lang="en-GB" altLang="en-US"/>
          </a:p>
        </p:txBody>
      </p:sp>
    </p:spTree>
    <p:extLst>
      <p:ext uri="{BB962C8B-B14F-4D97-AF65-F5344CB8AC3E}">
        <p14:creationId xmlns:p14="http://schemas.microsoft.com/office/powerpoint/2010/main" val="345494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Normalized</a:t>
            </a:r>
            <a:r>
              <a:rPr lang="en-US" baseline="0" dirty="0" smtClean="0"/>
              <a:t> </a:t>
            </a:r>
            <a:r>
              <a:rPr lang="en-US" dirty="0" err="1" smtClean="0"/>
              <a:t>scanpath</a:t>
            </a:r>
            <a:r>
              <a:rPr lang="en-US" dirty="0" smtClean="0"/>
              <a:t> saliency (NSS), ii) linear correlation (CC),</a:t>
            </a:r>
            <a:endParaRPr lang="en-GB" dirty="0" smtClean="0"/>
          </a:p>
          <a:p>
            <a:r>
              <a:rPr lang="en-GB" dirty="0" smtClean="0"/>
              <a:t>Receiver operating characteristic</a:t>
            </a:r>
            <a:endParaRPr lang="en-GB" dirty="0"/>
          </a:p>
        </p:txBody>
      </p:sp>
      <p:sp>
        <p:nvSpPr>
          <p:cNvPr id="4" name="Slide Number Placeholder 3"/>
          <p:cNvSpPr>
            <a:spLocks noGrp="1"/>
          </p:cNvSpPr>
          <p:nvPr>
            <p:ph type="sldNum" sz="quarter" idx="10"/>
          </p:nvPr>
        </p:nvSpPr>
        <p:spPr/>
        <p:txBody>
          <a:bodyPr/>
          <a:lstStyle/>
          <a:p>
            <a:pPr>
              <a:defRPr/>
            </a:pPr>
            <a:fld id="{260AF6E6-04CA-4B71-B6E6-70C4A280E991}" type="slidenum">
              <a:rPr lang="en-GB" altLang="en-US" smtClean="0"/>
              <a:pPr>
                <a:defRPr/>
              </a:pPr>
              <a:t>10</a:t>
            </a:fld>
            <a:endParaRPr lang="en-GB" altLang="en-US"/>
          </a:p>
        </p:txBody>
      </p:sp>
    </p:spTree>
    <p:extLst>
      <p:ext uri="{BB962C8B-B14F-4D97-AF65-F5344CB8AC3E}">
        <p14:creationId xmlns:p14="http://schemas.microsoft.com/office/powerpoint/2010/main" val="4279008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Logo-white-transpgif"/>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819150"/>
            <a:ext cx="727075"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UoB-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738" y="549275"/>
            <a:ext cx="27003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ity panor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642938" y="58975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mtClean="0"/>
          </a:p>
        </p:txBody>
      </p:sp>
      <p:sp>
        <p:nvSpPr>
          <p:cNvPr id="8" name="Rectangle 10"/>
          <p:cNvSpPr>
            <a:spLocks noChangeArrowheads="1"/>
          </p:cNvSpPr>
          <p:nvPr/>
        </p:nvSpPr>
        <p:spPr bwMode="auto">
          <a:xfrm>
            <a:off x="0" y="5915025"/>
            <a:ext cx="9144000" cy="957263"/>
          </a:xfrm>
          <a:prstGeom prst="rect">
            <a:avLst/>
          </a:prstGeom>
          <a:solidFill>
            <a:srgbClr val="2858B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9" name="Picture 11" descr="footer-crest-template cropp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5916613"/>
            <a:ext cx="290671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09600" y="533400"/>
            <a:ext cx="221932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p:cNvSpPr>
            <a:spLocks noGrp="1" noChangeArrowheads="1"/>
          </p:cNvSpPr>
          <p:nvPr>
            <p:ph type="ctrTitle"/>
          </p:nvPr>
        </p:nvSpPr>
        <p:spPr>
          <a:xfrm>
            <a:off x="630238" y="2570163"/>
            <a:ext cx="8258175" cy="676275"/>
          </a:xfrm>
          <a:extLst>
            <a:ext uri="{909E8E84-426E-40DD-AFC4-6F175D3DCCD1}">
              <a14:hiddenFill xmlns:a14="http://schemas.microsoft.com/office/drawing/2010/main">
                <a:solidFill>
                  <a:srgbClr val="2858BB"/>
                </a:solidFill>
              </a14:hiddenFill>
            </a:ext>
          </a:extLst>
        </p:spPr>
        <p:txBody>
          <a:bodyPr lIns="0" tIns="0" rIns="0" bIns="0" anchor="t"/>
          <a:lstStyle>
            <a:lvl1pPr marL="0" indent="0">
              <a:buFontTx/>
              <a:buNone/>
              <a:defRPr/>
            </a:lvl1pPr>
          </a:lstStyle>
          <a:p>
            <a:pPr lvl="0"/>
            <a:r>
              <a:rPr lang="en-GB" noProof="0" smtClean="0"/>
              <a:t>Click to edit Master title style</a:t>
            </a:r>
          </a:p>
        </p:txBody>
      </p:sp>
      <p:sp>
        <p:nvSpPr>
          <p:cNvPr id="5123" name="Rectangle 3"/>
          <p:cNvSpPr>
            <a:spLocks noGrp="1" noChangeArrowheads="1"/>
          </p:cNvSpPr>
          <p:nvPr>
            <p:ph type="subTitle" idx="1"/>
          </p:nvPr>
        </p:nvSpPr>
        <p:spPr>
          <a:xfrm>
            <a:off x="627063" y="3235325"/>
            <a:ext cx="8258175" cy="658813"/>
          </a:xfrm>
        </p:spPr>
        <p:txBody>
          <a:bodyPr lIns="0" tIns="0" rIns="0" bIns="0"/>
          <a:lstStyle>
            <a:lvl1pPr marL="0" indent="0">
              <a:buFontTx/>
              <a:buNone/>
              <a:defRPr sz="3600"/>
            </a:lvl1pPr>
          </a:lstStyle>
          <a:p>
            <a:pPr lvl="0"/>
            <a:r>
              <a:rPr lang="en-GB" noProof="0" smtClean="0"/>
              <a:t>Click to edit Master subtitle style</a:t>
            </a:r>
          </a:p>
        </p:txBody>
      </p:sp>
    </p:spTree>
    <p:extLst>
      <p:ext uri="{BB962C8B-B14F-4D97-AF65-F5344CB8AC3E}">
        <p14:creationId xmlns:p14="http://schemas.microsoft.com/office/powerpoint/2010/main" val="286039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sz="quarter" idx="10"/>
          </p:nvPr>
        </p:nvSpPr>
        <p:spPr>
          <a:ln/>
        </p:spPr>
        <p:txBody>
          <a:bodyPr/>
          <a:lstStyle>
            <a:lvl1pPr>
              <a:defRPr/>
            </a:lvl1pPr>
          </a:lstStyle>
          <a:p>
            <a:pPr>
              <a:defRPr/>
            </a:pPr>
            <a:fld id="{EF620573-4C24-4963-8C2D-C087DF293E74}" type="slidenum">
              <a:rPr lang="en-GB" altLang="en-US"/>
              <a:pPr>
                <a:defRPr/>
              </a:pPr>
              <a:t>‹#›</a:t>
            </a:fld>
            <a:endParaRPr lang="en-GB" altLang="en-US"/>
          </a:p>
        </p:txBody>
      </p:sp>
    </p:spTree>
    <p:extLst>
      <p:ext uri="{BB962C8B-B14F-4D97-AF65-F5344CB8AC3E}">
        <p14:creationId xmlns:p14="http://schemas.microsoft.com/office/powerpoint/2010/main" val="8646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274638"/>
            <a:ext cx="2108200" cy="5784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0" y="274638"/>
            <a:ext cx="6175375" cy="578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sz="quarter" idx="10"/>
          </p:nvPr>
        </p:nvSpPr>
        <p:spPr>
          <a:ln/>
        </p:spPr>
        <p:txBody>
          <a:bodyPr/>
          <a:lstStyle>
            <a:lvl1pPr>
              <a:defRPr/>
            </a:lvl1pPr>
          </a:lstStyle>
          <a:p>
            <a:pPr>
              <a:defRPr/>
            </a:pPr>
            <a:fld id="{A80E13F1-636A-493E-9E3C-4BF01318E3BD}" type="slidenum">
              <a:rPr lang="en-GB" altLang="en-US"/>
              <a:pPr>
                <a:defRPr/>
              </a:pPr>
              <a:t>‹#›</a:t>
            </a:fld>
            <a:endParaRPr lang="en-GB" altLang="en-US"/>
          </a:p>
        </p:txBody>
      </p:sp>
    </p:spTree>
    <p:extLst>
      <p:ext uri="{BB962C8B-B14F-4D97-AF65-F5344CB8AC3E}">
        <p14:creationId xmlns:p14="http://schemas.microsoft.com/office/powerpoint/2010/main" val="169279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sz="quarter" idx="10"/>
          </p:nvPr>
        </p:nvSpPr>
        <p:spPr>
          <a:ln/>
        </p:spPr>
        <p:txBody>
          <a:bodyPr/>
          <a:lstStyle>
            <a:lvl1pPr>
              <a:defRPr/>
            </a:lvl1pPr>
          </a:lstStyle>
          <a:p>
            <a:pPr>
              <a:defRPr/>
            </a:pPr>
            <a:fld id="{0D126D2C-1407-4651-8087-B57DB917D514}" type="slidenum">
              <a:rPr lang="en-GB" altLang="en-US"/>
              <a:pPr>
                <a:defRPr/>
              </a:pPr>
              <a:t>‹#›</a:t>
            </a:fld>
            <a:endParaRPr lang="en-GB" altLang="en-US"/>
          </a:p>
        </p:txBody>
      </p:sp>
    </p:spTree>
    <p:extLst>
      <p:ext uri="{BB962C8B-B14F-4D97-AF65-F5344CB8AC3E}">
        <p14:creationId xmlns:p14="http://schemas.microsoft.com/office/powerpoint/2010/main" val="156263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95F5A522-79DC-4C65-8D3F-46718DF62A17}" type="slidenum">
              <a:rPr lang="en-GB" altLang="en-US"/>
              <a:pPr>
                <a:defRPr/>
              </a:pPr>
              <a:t>‹#›</a:t>
            </a:fld>
            <a:endParaRPr lang="en-GB" altLang="en-US"/>
          </a:p>
        </p:txBody>
      </p:sp>
    </p:spTree>
    <p:extLst>
      <p:ext uri="{BB962C8B-B14F-4D97-AF65-F5344CB8AC3E}">
        <p14:creationId xmlns:p14="http://schemas.microsoft.com/office/powerpoint/2010/main" val="39881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143000"/>
            <a:ext cx="4141788" cy="491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5188" y="1143000"/>
            <a:ext cx="4141787" cy="491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sldNum" sz="quarter" idx="10"/>
          </p:nvPr>
        </p:nvSpPr>
        <p:spPr>
          <a:ln/>
        </p:spPr>
        <p:txBody>
          <a:bodyPr/>
          <a:lstStyle>
            <a:lvl1pPr>
              <a:defRPr/>
            </a:lvl1pPr>
          </a:lstStyle>
          <a:p>
            <a:pPr>
              <a:defRPr/>
            </a:pPr>
            <a:fld id="{EFCE7149-3A4D-4DE7-B2FC-A5B32156F95D}" type="slidenum">
              <a:rPr lang="en-GB" altLang="en-US"/>
              <a:pPr>
                <a:defRPr/>
              </a:pPr>
              <a:t>‹#›</a:t>
            </a:fld>
            <a:endParaRPr lang="en-GB" altLang="en-US"/>
          </a:p>
        </p:txBody>
      </p:sp>
    </p:spTree>
    <p:extLst>
      <p:ext uri="{BB962C8B-B14F-4D97-AF65-F5344CB8AC3E}">
        <p14:creationId xmlns:p14="http://schemas.microsoft.com/office/powerpoint/2010/main" val="269937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sldNum" sz="quarter" idx="10"/>
          </p:nvPr>
        </p:nvSpPr>
        <p:spPr>
          <a:ln/>
        </p:spPr>
        <p:txBody>
          <a:bodyPr/>
          <a:lstStyle>
            <a:lvl1pPr>
              <a:defRPr/>
            </a:lvl1pPr>
          </a:lstStyle>
          <a:p>
            <a:pPr>
              <a:defRPr/>
            </a:pPr>
            <a:fld id="{576509FC-23ED-43AD-A03C-B384F64CA087}" type="slidenum">
              <a:rPr lang="en-GB" altLang="en-US"/>
              <a:pPr>
                <a:defRPr/>
              </a:pPr>
              <a:t>‹#›</a:t>
            </a:fld>
            <a:endParaRPr lang="en-GB" altLang="en-US"/>
          </a:p>
        </p:txBody>
      </p:sp>
    </p:spTree>
    <p:extLst>
      <p:ext uri="{BB962C8B-B14F-4D97-AF65-F5344CB8AC3E}">
        <p14:creationId xmlns:p14="http://schemas.microsoft.com/office/powerpoint/2010/main" val="375048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sldNum" sz="quarter" idx="10"/>
          </p:nvPr>
        </p:nvSpPr>
        <p:spPr>
          <a:ln/>
        </p:spPr>
        <p:txBody>
          <a:bodyPr/>
          <a:lstStyle>
            <a:lvl1pPr>
              <a:defRPr/>
            </a:lvl1pPr>
          </a:lstStyle>
          <a:p>
            <a:pPr>
              <a:defRPr/>
            </a:pPr>
            <a:fld id="{B99B0FE3-951B-4A3D-9BAE-2041501A57EF}" type="slidenum">
              <a:rPr lang="en-GB" altLang="en-US"/>
              <a:pPr>
                <a:defRPr/>
              </a:pPr>
              <a:t>‹#›</a:t>
            </a:fld>
            <a:endParaRPr lang="en-GB" altLang="en-US"/>
          </a:p>
        </p:txBody>
      </p:sp>
    </p:spTree>
    <p:extLst>
      <p:ext uri="{BB962C8B-B14F-4D97-AF65-F5344CB8AC3E}">
        <p14:creationId xmlns:p14="http://schemas.microsoft.com/office/powerpoint/2010/main" val="167980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7DF29F54-15E2-4956-9C23-3C609F03C952}" type="slidenum">
              <a:rPr lang="en-GB" altLang="en-US"/>
              <a:pPr>
                <a:defRPr/>
              </a:pPr>
              <a:t>‹#›</a:t>
            </a:fld>
            <a:endParaRPr lang="en-GB" altLang="en-US"/>
          </a:p>
        </p:txBody>
      </p:sp>
    </p:spTree>
    <p:extLst>
      <p:ext uri="{BB962C8B-B14F-4D97-AF65-F5344CB8AC3E}">
        <p14:creationId xmlns:p14="http://schemas.microsoft.com/office/powerpoint/2010/main" val="112026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4500585A-3167-41B1-911F-2C510F5C88DA}" type="slidenum">
              <a:rPr lang="en-GB" altLang="en-US"/>
              <a:pPr>
                <a:defRPr/>
              </a:pPr>
              <a:t>‹#›</a:t>
            </a:fld>
            <a:endParaRPr lang="en-GB" altLang="en-US"/>
          </a:p>
        </p:txBody>
      </p:sp>
    </p:spTree>
    <p:extLst>
      <p:ext uri="{BB962C8B-B14F-4D97-AF65-F5344CB8AC3E}">
        <p14:creationId xmlns:p14="http://schemas.microsoft.com/office/powerpoint/2010/main" val="312479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BE681C2-367B-4DA8-97FD-FE966A8E220B}" type="slidenum">
              <a:rPr lang="en-GB" altLang="en-US"/>
              <a:pPr>
                <a:defRPr/>
              </a:pPr>
              <a:t>‹#›</a:t>
            </a:fld>
            <a:endParaRPr lang="en-GB" altLang="en-US"/>
          </a:p>
        </p:txBody>
      </p:sp>
    </p:spTree>
    <p:extLst>
      <p:ext uri="{BB962C8B-B14F-4D97-AF65-F5344CB8AC3E}">
        <p14:creationId xmlns:p14="http://schemas.microsoft.com/office/powerpoint/2010/main" val="2435297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381000" y="274638"/>
            <a:ext cx="8305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6"/>
          <p:cNvSpPr>
            <a:spLocks noGrp="1" noChangeArrowheads="1"/>
          </p:cNvSpPr>
          <p:nvPr>
            <p:ph type="body" idx="1"/>
          </p:nvPr>
        </p:nvSpPr>
        <p:spPr bwMode="auto">
          <a:xfrm>
            <a:off x="381000" y="1143000"/>
            <a:ext cx="8435975" cy="491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
        <p:nvSpPr>
          <p:cNvPr id="4103" name="Rectangle 7"/>
          <p:cNvSpPr>
            <a:spLocks noGrp="1" noChangeArrowheads="1"/>
          </p:cNvSpPr>
          <p:nvPr>
            <p:ph type="sldNum" sz="quarter" idx="4"/>
          </p:nvPr>
        </p:nvSpPr>
        <p:spPr bwMode="auto">
          <a:xfrm>
            <a:off x="8532813" y="73025"/>
            <a:ext cx="514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400" b="1">
                <a:solidFill>
                  <a:srgbClr val="B01C2E"/>
                </a:solidFill>
              </a:defRPr>
            </a:lvl1pPr>
          </a:lstStyle>
          <a:p>
            <a:pPr>
              <a:defRPr/>
            </a:pPr>
            <a:fld id="{86C1F667-85FC-452D-96B7-91EDB3C7D3C4}" type="slidenum">
              <a:rPr lang="en-GB" altLang="en-US"/>
              <a:pPr>
                <a:defRPr/>
              </a:pPr>
              <a:t>‹#›</a:t>
            </a:fld>
            <a:endParaRPr lang="en-GB" altLang="en-US"/>
          </a:p>
        </p:txBody>
      </p:sp>
      <p:sp>
        <p:nvSpPr>
          <p:cNvPr id="1029" name="Rectangle 11"/>
          <p:cNvSpPr>
            <a:spLocks noChangeArrowheads="1"/>
          </p:cNvSpPr>
          <p:nvPr userDrawn="1"/>
        </p:nvSpPr>
        <p:spPr bwMode="auto">
          <a:xfrm>
            <a:off x="0" y="6254750"/>
            <a:ext cx="9144000" cy="609600"/>
          </a:xfrm>
          <a:prstGeom prst="rect">
            <a:avLst/>
          </a:prstGeom>
          <a:solidFill>
            <a:srgbClr val="2858B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30" name="Picture 12" descr="footer-crest-template croppe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34263" y="6257925"/>
            <a:ext cx="170973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noChangeArrowheads="1"/>
          </p:cNvPicPr>
          <p:nvPr userDrawn="1"/>
        </p:nvPicPr>
        <p:blipFill>
          <a:blip r:embed="rId14" cstate="print">
            <a:clrChange>
              <a:clrFrom>
                <a:srgbClr val="2959BD"/>
              </a:clrFrom>
              <a:clrTo>
                <a:srgbClr val="2959BD">
                  <a:alpha val="0"/>
                </a:srgbClr>
              </a:clrTo>
            </a:clrChange>
            <a:extLst>
              <a:ext uri="{28A0092B-C50C-407E-A947-70E740481C1C}">
                <a14:useLocalDpi xmlns:a14="http://schemas.microsoft.com/office/drawing/2010/main" val="0"/>
              </a:ext>
            </a:extLst>
          </a:blip>
          <a:srcRect/>
          <a:stretch>
            <a:fillRect/>
          </a:stretch>
        </p:blipFill>
        <p:spPr bwMode="auto">
          <a:xfrm>
            <a:off x="258763" y="6280150"/>
            <a:ext cx="17176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15">
            <a:clrChange>
              <a:clrFrom>
                <a:srgbClr val="0000FE"/>
              </a:clrFrom>
              <a:clrTo>
                <a:srgbClr val="0000FE">
                  <a:alpha val="0"/>
                </a:srgbClr>
              </a:clrTo>
            </a:clrChange>
          </a:blip>
          <a:stretch>
            <a:fillRect/>
          </a:stretch>
        </p:blipFill>
        <p:spPr>
          <a:xfrm>
            <a:off x="2142156" y="6338079"/>
            <a:ext cx="1210848" cy="462234"/>
          </a:xfrm>
          <a:prstGeom prst="rect">
            <a:avLst/>
          </a:prstGeom>
        </p:spPr>
      </p:pic>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marL="441325" indent="-441325" algn="l" rtl="0" eaLnBrk="0" fontAlgn="base" hangingPunct="0">
        <a:spcBef>
          <a:spcPct val="0"/>
        </a:spcBef>
        <a:spcAft>
          <a:spcPct val="0"/>
        </a:spcAft>
        <a:buBlip>
          <a:blip r:embed="rId16"/>
        </a:buBlip>
        <a:defRPr sz="2800" b="1">
          <a:solidFill>
            <a:srgbClr val="B01C2E"/>
          </a:solidFill>
          <a:latin typeface="+mj-lt"/>
          <a:ea typeface="+mj-ea"/>
          <a:cs typeface="+mj-cs"/>
        </a:defRPr>
      </a:lvl1pPr>
      <a:lvl2pPr marL="441325" indent="-441325" algn="l" rtl="0" eaLnBrk="0" fontAlgn="base" hangingPunct="0">
        <a:spcBef>
          <a:spcPct val="0"/>
        </a:spcBef>
        <a:spcAft>
          <a:spcPct val="0"/>
        </a:spcAft>
        <a:buBlip>
          <a:blip r:embed="rId16"/>
        </a:buBlip>
        <a:defRPr sz="2800" b="1">
          <a:solidFill>
            <a:srgbClr val="B01C2E"/>
          </a:solidFill>
          <a:latin typeface="Arial" charset="0"/>
        </a:defRPr>
      </a:lvl2pPr>
      <a:lvl3pPr marL="441325" indent="-441325" algn="l" rtl="0" eaLnBrk="0" fontAlgn="base" hangingPunct="0">
        <a:spcBef>
          <a:spcPct val="0"/>
        </a:spcBef>
        <a:spcAft>
          <a:spcPct val="0"/>
        </a:spcAft>
        <a:buBlip>
          <a:blip r:embed="rId16"/>
        </a:buBlip>
        <a:defRPr sz="2800" b="1">
          <a:solidFill>
            <a:srgbClr val="B01C2E"/>
          </a:solidFill>
          <a:latin typeface="Arial" charset="0"/>
        </a:defRPr>
      </a:lvl3pPr>
      <a:lvl4pPr marL="441325" indent="-441325" algn="l" rtl="0" eaLnBrk="0" fontAlgn="base" hangingPunct="0">
        <a:spcBef>
          <a:spcPct val="0"/>
        </a:spcBef>
        <a:spcAft>
          <a:spcPct val="0"/>
        </a:spcAft>
        <a:buBlip>
          <a:blip r:embed="rId16"/>
        </a:buBlip>
        <a:defRPr sz="2800" b="1">
          <a:solidFill>
            <a:srgbClr val="B01C2E"/>
          </a:solidFill>
          <a:latin typeface="Arial" charset="0"/>
        </a:defRPr>
      </a:lvl4pPr>
      <a:lvl5pPr marL="441325" indent="-441325" algn="l" rtl="0" eaLnBrk="0" fontAlgn="base" hangingPunct="0">
        <a:spcBef>
          <a:spcPct val="0"/>
        </a:spcBef>
        <a:spcAft>
          <a:spcPct val="0"/>
        </a:spcAft>
        <a:buBlip>
          <a:blip r:embed="rId16"/>
        </a:buBlip>
        <a:defRPr sz="2800" b="1">
          <a:solidFill>
            <a:srgbClr val="B01C2E"/>
          </a:solidFill>
          <a:latin typeface="Arial" charset="0"/>
        </a:defRPr>
      </a:lvl5pPr>
      <a:lvl6pPr marL="898525" indent="-441325" algn="l" rtl="0" fontAlgn="base">
        <a:spcBef>
          <a:spcPct val="0"/>
        </a:spcBef>
        <a:spcAft>
          <a:spcPct val="0"/>
        </a:spcAft>
        <a:buBlip>
          <a:blip r:embed="rId16"/>
        </a:buBlip>
        <a:defRPr sz="2800" b="1">
          <a:solidFill>
            <a:srgbClr val="B01C2E"/>
          </a:solidFill>
          <a:latin typeface="Arial" charset="0"/>
        </a:defRPr>
      </a:lvl6pPr>
      <a:lvl7pPr marL="1355725" indent="-441325" algn="l" rtl="0" fontAlgn="base">
        <a:spcBef>
          <a:spcPct val="0"/>
        </a:spcBef>
        <a:spcAft>
          <a:spcPct val="0"/>
        </a:spcAft>
        <a:buBlip>
          <a:blip r:embed="rId16"/>
        </a:buBlip>
        <a:defRPr sz="2800" b="1">
          <a:solidFill>
            <a:srgbClr val="B01C2E"/>
          </a:solidFill>
          <a:latin typeface="Arial" charset="0"/>
        </a:defRPr>
      </a:lvl7pPr>
      <a:lvl8pPr marL="1812925" indent="-441325" algn="l" rtl="0" fontAlgn="base">
        <a:spcBef>
          <a:spcPct val="0"/>
        </a:spcBef>
        <a:spcAft>
          <a:spcPct val="0"/>
        </a:spcAft>
        <a:buBlip>
          <a:blip r:embed="rId16"/>
        </a:buBlip>
        <a:defRPr sz="2800" b="1">
          <a:solidFill>
            <a:srgbClr val="B01C2E"/>
          </a:solidFill>
          <a:latin typeface="Arial" charset="0"/>
        </a:defRPr>
      </a:lvl8pPr>
      <a:lvl9pPr marL="2270125" indent="-441325" algn="l" rtl="0" fontAlgn="base">
        <a:spcBef>
          <a:spcPct val="0"/>
        </a:spcBef>
        <a:spcAft>
          <a:spcPct val="0"/>
        </a:spcAft>
        <a:buBlip>
          <a:blip r:embed="rId16"/>
        </a:buBlip>
        <a:defRPr sz="2800" b="1">
          <a:solidFill>
            <a:srgbClr val="B01C2E"/>
          </a:solidFill>
          <a:latin typeface="Arial" charset="0"/>
        </a:defRPr>
      </a:lvl9pPr>
    </p:titleStyle>
    <p:bodyStyle>
      <a:lvl1pPr marL="342900" indent="-342900" algn="l" rtl="0" eaLnBrk="0" fontAlgn="base" hangingPunct="0">
        <a:spcBef>
          <a:spcPct val="20000"/>
        </a:spcBef>
        <a:spcAft>
          <a:spcPct val="0"/>
        </a:spcAft>
        <a:buClr>
          <a:srgbClr val="2858BB"/>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2858BB"/>
        </a:buClr>
        <a:buChar char="•"/>
        <a:defRPr sz="2800">
          <a:solidFill>
            <a:schemeClr val="tx1"/>
          </a:solidFill>
          <a:latin typeface="+mn-lt"/>
        </a:defRPr>
      </a:lvl2pPr>
      <a:lvl3pPr marL="1143000" indent="-228600" algn="l" rtl="0" eaLnBrk="0" fontAlgn="base" hangingPunct="0">
        <a:spcBef>
          <a:spcPct val="20000"/>
        </a:spcBef>
        <a:spcAft>
          <a:spcPct val="0"/>
        </a:spcAft>
        <a:buClr>
          <a:srgbClr val="2858BB"/>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2.xml"/><Relationship Id="rId16" Type="http://schemas.openxmlformats.org/officeDocument/2006/relationships/image" Target="../media/image1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3.png"/><Relationship Id="rId5" Type="http://schemas.openxmlformats.org/officeDocument/2006/relationships/tags" Target="../tags/tag5.xml"/><Relationship Id="rId15" Type="http://schemas.openxmlformats.org/officeDocument/2006/relationships/image" Target="../media/image17.png"/><Relationship Id="rId10" Type="http://schemas.openxmlformats.org/officeDocument/2006/relationships/notesSlide" Target="../notesSlides/notesSlide4.xml"/><Relationship Id="rId4" Type="http://schemas.openxmlformats.org/officeDocument/2006/relationships/tags" Target="../tags/tag4.xml"/><Relationship Id="rId9" Type="http://schemas.openxmlformats.org/officeDocument/2006/relationships/slideLayout" Target="../slideLayouts/slideLayout2.xml"/><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Layout" Target="../slideLayouts/slideLayout2.xml"/><Relationship Id="rId18" Type="http://schemas.openxmlformats.org/officeDocument/2006/relationships/image" Target="../media/image23.png"/><Relationship Id="rId3" Type="http://schemas.openxmlformats.org/officeDocument/2006/relationships/tags" Target="../tags/tag11.xml"/><Relationship Id="rId21" Type="http://schemas.openxmlformats.org/officeDocument/2006/relationships/image" Target="../media/image25.png"/><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tags" Target="../tags/tag10.xml"/><Relationship Id="rId16" Type="http://schemas.openxmlformats.org/officeDocument/2006/relationships/image" Target="../media/image22.emf"/><Relationship Id="rId20" Type="http://schemas.openxmlformats.org/officeDocument/2006/relationships/image" Target="../media/image24.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28.png"/><Relationship Id="rId5" Type="http://schemas.openxmlformats.org/officeDocument/2006/relationships/tags" Target="../tags/tag13.xml"/><Relationship Id="rId15" Type="http://schemas.openxmlformats.org/officeDocument/2006/relationships/image" Target="../media/image21.png"/><Relationship Id="rId23" Type="http://schemas.openxmlformats.org/officeDocument/2006/relationships/image" Target="../media/image27.png"/><Relationship Id="rId10" Type="http://schemas.openxmlformats.org/officeDocument/2006/relationships/tags" Target="../tags/tag18.xml"/><Relationship Id="rId19" Type="http://schemas.openxmlformats.org/officeDocument/2006/relationships/image" Target="../media/image15.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notesSlide" Target="../notesSlides/notesSlide5.xml"/><Relationship Id="rId22"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14.png"/><Relationship Id="rId18" Type="http://schemas.openxmlformats.org/officeDocument/2006/relationships/image" Target="../media/image32.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6.xml"/><Relationship Id="rId17" Type="http://schemas.openxmlformats.org/officeDocument/2006/relationships/image" Target="../media/image16.png"/><Relationship Id="rId2" Type="http://schemas.openxmlformats.org/officeDocument/2006/relationships/tags" Target="../tags/tag22.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2.xml"/><Relationship Id="rId5" Type="http://schemas.openxmlformats.org/officeDocument/2006/relationships/tags" Target="../tags/tag25.xml"/><Relationship Id="rId15" Type="http://schemas.openxmlformats.org/officeDocument/2006/relationships/image" Target="../media/image30.png"/><Relationship Id="rId10" Type="http://schemas.openxmlformats.org/officeDocument/2006/relationships/tags" Target="../tags/tag30.xml"/><Relationship Id="rId19" Type="http://schemas.openxmlformats.org/officeDocument/2006/relationships/image" Target="../media/image33.pn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33.xml"/><Relationship Id="rId7" Type="http://schemas.openxmlformats.org/officeDocument/2006/relationships/image" Target="../media/image330.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7.xml"/><Relationship Id="rId11" Type="http://schemas.openxmlformats.org/officeDocument/2006/relationships/image" Target="../media/image38.png"/><Relationship Id="rId5" Type="http://schemas.openxmlformats.org/officeDocument/2006/relationships/slideLayout" Target="../slideLayouts/slideLayout2.xml"/><Relationship Id="rId10" Type="http://schemas.openxmlformats.org/officeDocument/2006/relationships/image" Target="../media/image37.png"/><Relationship Id="rId4" Type="http://schemas.openxmlformats.org/officeDocument/2006/relationships/tags" Target="../tags/tag34.xml"/><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notesSlide" Target="../notesSlides/notesSlide8.xml"/><Relationship Id="rId26" Type="http://schemas.openxmlformats.org/officeDocument/2006/relationships/image" Target="../media/image46.png"/><Relationship Id="rId3" Type="http://schemas.openxmlformats.org/officeDocument/2006/relationships/tags" Target="../tags/tag37.xml"/><Relationship Id="rId21" Type="http://schemas.openxmlformats.org/officeDocument/2006/relationships/image" Target="../media/image41.png"/><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slideLayout" Target="../slideLayouts/slideLayout2.xml"/><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image" Target="../media/image44.png"/><Relationship Id="rId32" Type="http://schemas.openxmlformats.org/officeDocument/2006/relationships/image" Target="../media/image52.png"/><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image" Target="../media/image43.png"/><Relationship Id="rId28" Type="http://schemas.openxmlformats.org/officeDocument/2006/relationships/image" Target="../media/image48.png"/><Relationship Id="rId10" Type="http://schemas.openxmlformats.org/officeDocument/2006/relationships/tags" Target="../tags/tag44.xml"/><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8" name="Rectangle 2"/>
              <p:cNvSpPr>
                <a:spLocks noGrp="1" noChangeArrowheads="1"/>
              </p:cNvSpPr>
              <p:nvPr>
                <p:ph type="ctrTitle"/>
              </p:nvPr>
            </p:nvSpPr>
            <p:spPr>
              <a:xfrm>
                <a:off x="326231" y="2367870"/>
                <a:ext cx="8496300" cy="676275"/>
              </a:xfrm>
            </p:spPr>
            <p:txBody>
              <a:bodyPr/>
              <a:lstStyle/>
              <a:p>
                <a:pPr algn="ctr" eaLnBrk="1" hangingPunct="1"/>
                <a:r>
                  <a:rPr lang="en-US" altLang="en-US" sz="3600" dirty="0" smtClean="0"/>
                  <a:t>Line Detection in Speckle Images Using Radon Transform and</a:t>
                </a:r>
                <a:br>
                  <a:rPr lang="en-US" altLang="en-US" sz="3600" dirty="0" smtClean="0"/>
                </a:br>
                <a:r>
                  <a:rPr lang="en-US" altLang="en-US" sz="3600" dirty="0" smtClean="0"/>
                  <a:t> </a:t>
                </a:r>
                <a14:m>
                  <m:oMath xmlns:m="http://schemas.openxmlformats.org/officeDocument/2006/math">
                    <m:sSub>
                      <m:sSubPr>
                        <m:ctrlPr>
                          <a:rPr lang="en-US" altLang="en-US" sz="3600" i="1" smtClean="0">
                            <a:latin typeface="Cambria Math" panose="02040503050406030204" pitchFamily="18" charset="0"/>
                          </a:rPr>
                        </m:ctrlPr>
                      </m:sSubPr>
                      <m:e>
                        <m:r>
                          <a:rPr lang="en-GB" altLang="en-US" sz="3600" b="1" i="1" smtClean="0">
                            <a:latin typeface="Cambria Math" panose="02040503050406030204" pitchFamily="18" charset="0"/>
                          </a:rPr>
                          <m:t>𝒍</m:t>
                        </m:r>
                      </m:e>
                      <m:sub>
                        <m:r>
                          <a:rPr lang="en-GB" altLang="en-US" sz="3600" b="1" i="1" smtClean="0">
                            <a:latin typeface="Cambria Math" panose="02040503050406030204" pitchFamily="18" charset="0"/>
                          </a:rPr>
                          <m:t>𝟏</m:t>
                        </m:r>
                      </m:sub>
                    </m:sSub>
                  </m:oMath>
                </a14:m>
                <a:r>
                  <a:rPr lang="en-US" altLang="en-US" sz="3600" dirty="0" smtClean="0"/>
                  <a:t> </a:t>
                </a:r>
                <a:r>
                  <a:rPr lang="en-US" altLang="en-US" sz="3600" dirty="0"/>
                  <a:t>Regularization</a:t>
                </a:r>
                <a:endParaRPr lang="en-GB" altLang="en-US" sz="3600" dirty="0" smtClean="0"/>
              </a:p>
            </p:txBody>
          </p:sp>
        </mc:Choice>
        <mc:Fallback xmlns="">
          <p:sp>
            <p:nvSpPr>
              <p:cNvPr id="4098" name="Rectangle 2"/>
              <p:cNvSpPr>
                <a:spLocks noGrp="1" noRot="1" noChangeAspect="1" noMove="1" noResize="1" noEditPoints="1" noAdjustHandles="1" noChangeArrowheads="1" noChangeShapeType="1" noTextEdit="1"/>
              </p:cNvSpPr>
              <p:nvPr>
                <p:ph type="ctrTitle"/>
              </p:nvPr>
            </p:nvSpPr>
            <p:spPr>
              <a:xfrm>
                <a:off x="326231" y="2367870"/>
                <a:ext cx="8496300" cy="676275"/>
              </a:xfrm>
              <a:blipFill rotWithShape="0">
                <a:blip r:embed="rId3"/>
                <a:stretch>
                  <a:fillRect t="-20721" b="-184685"/>
                </a:stretch>
              </a:blipFill>
            </p:spPr>
            <p:txBody>
              <a:bodyPr/>
              <a:lstStyle/>
              <a:p>
                <a:r>
                  <a:rPr lang="en-GB">
                    <a:noFill/>
                  </a:rPr>
                  <a:t> </a:t>
                </a:r>
              </a:p>
            </p:txBody>
          </p:sp>
        </mc:Fallback>
      </mc:AlternateContent>
      <p:sp>
        <p:nvSpPr>
          <p:cNvPr id="4099" name="Rectangle 1"/>
          <p:cNvSpPr>
            <a:spLocks noChangeArrowheads="1"/>
          </p:cNvSpPr>
          <p:nvPr/>
        </p:nvSpPr>
        <p:spPr bwMode="auto">
          <a:xfrm>
            <a:off x="587829" y="4358369"/>
            <a:ext cx="823470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858BB"/>
              </a:buClr>
              <a:buChar char="•"/>
              <a:defRPr sz="3200">
                <a:solidFill>
                  <a:schemeClr val="tx1"/>
                </a:solidFill>
                <a:latin typeface="Arial" panose="020B0604020202020204" pitchFamily="34" charset="0"/>
              </a:defRPr>
            </a:lvl1pPr>
            <a:lvl2pPr marL="742950" indent="-285750">
              <a:spcBef>
                <a:spcPct val="20000"/>
              </a:spcBef>
              <a:buClr>
                <a:srgbClr val="2858BB"/>
              </a:buClr>
              <a:buChar char="•"/>
              <a:defRPr sz="2800">
                <a:solidFill>
                  <a:schemeClr val="tx1"/>
                </a:solidFill>
                <a:latin typeface="Arial" panose="020B0604020202020204" pitchFamily="34" charset="0"/>
              </a:defRPr>
            </a:lvl2pPr>
            <a:lvl3pPr marL="1143000" indent="-228600">
              <a:spcBef>
                <a:spcPct val="20000"/>
              </a:spcBef>
              <a:buClr>
                <a:srgbClr val="2858BB"/>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dirty="0" smtClean="0"/>
              <a:t>N. Anantrasirichai , </a:t>
            </a:r>
            <a:r>
              <a:rPr lang="en-US" altLang="en-US" sz="1800" dirty="0"/>
              <a:t>Marco </a:t>
            </a:r>
            <a:r>
              <a:rPr lang="en-US" altLang="en-US" sz="1800" dirty="0" smtClean="0"/>
              <a:t>Allinovi , </a:t>
            </a:r>
            <a:r>
              <a:rPr lang="en-US" altLang="en-US" sz="1800" dirty="0"/>
              <a:t>Wesley </a:t>
            </a:r>
            <a:r>
              <a:rPr lang="en-US" altLang="en-US" sz="1800" dirty="0" smtClean="0"/>
              <a:t>Hayes , </a:t>
            </a:r>
            <a:r>
              <a:rPr lang="en-US" altLang="en-US" sz="1800" dirty="0"/>
              <a:t>David </a:t>
            </a:r>
            <a:r>
              <a:rPr lang="en-US" altLang="en-US" sz="1800" dirty="0" smtClean="0"/>
              <a:t>Bull , </a:t>
            </a:r>
            <a:r>
              <a:rPr lang="en-US" altLang="en-US" sz="1800" dirty="0"/>
              <a:t>Alin </a:t>
            </a:r>
            <a:r>
              <a:rPr lang="en-US" altLang="en-US" sz="1800" dirty="0" smtClean="0"/>
              <a:t>Achim</a:t>
            </a:r>
          </a:p>
          <a:p>
            <a:pPr algn="ctr" eaLnBrk="1" hangingPunct="1">
              <a:spcBef>
                <a:spcPct val="0"/>
              </a:spcBef>
              <a:buClrTx/>
              <a:buFontTx/>
              <a:buNone/>
            </a:pPr>
            <a:endParaRPr lang="en-GB" altLang="en-US" sz="1400" dirty="0" smtClean="0"/>
          </a:p>
          <a:p>
            <a:pPr algn="ctr" eaLnBrk="1" hangingPunct="1">
              <a:spcBef>
                <a:spcPct val="0"/>
              </a:spcBef>
              <a:buClrTx/>
              <a:buFontTx/>
              <a:buNone/>
            </a:pPr>
            <a:r>
              <a:rPr lang="en-GB" altLang="en-US" sz="1400" dirty="0" smtClean="0"/>
              <a:t>Visual </a:t>
            </a:r>
            <a:r>
              <a:rPr lang="en-GB" altLang="en-US" sz="1400" dirty="0"/>
              <a:t>Information Lab, University of Bristol, </a:t>
            </a:r>
            <a:r>
              <a:rPr lang="en-GB" altLang="en-US" sz="1400" dirty="0" smtClean="0"/>
              <a:t>UK</a:t>
            </a:r>
          </a:p>
          <a:p>
            <a:pPr algn="ctr" eaLnBrk="1" hangingPunct="1">
              <a:spcBef>
                <a:spcPct val="0"/>
              </a:spcBef>
              <a:buClrTx/>
              <a:buFontTx/>
              <a:buNone/>
            </a:pPr>
            <a:r>
              <a:rPr lang="en-GB" altLang="en-US" sz="1400" dirty="0"/>
              <a:t>Paediatric Nephrology Unit, Meyer Children’s Hospital, Florence, </a:t>
            </a:r>
            <a:r>
              <a:rPr lang="en-GB" altLang="en-US" sz="1400" dirty="0" smtClean="0"/>
              <a:t>Italy</a:t>
            </a:r>
          </a:p>
          <a:p>
            <a:pPr algn="ctr" eaLnBrk="1" hangingPunct="1">
              <a:spcBef>
                <a:spcPct val="0"/>
              </a:spcBef>
              <a:buClrTx/>
              <a:buFontTx/>
              <a:buNone/>
            </a:pPr>
            <a:r>
              <a:rPr lang="en-GB" altLang="en-US" sz="1400" dirty="0"/>
              <a:t>Great Ormond Street Hospital, London, UK</a:t>
            </a:r>
          </a:p>
        </p:txBody>
      </p:sp>
      <p:sp>
        <p:nvSpPr>
          <p:cNvPr id="2" name="Rectangle 1"/>
          <p:cNvSpPr/>
          <p:nvPr/>
        </p:nvSpPr>
        <p:spPr>
          <a:xfrm>
            <a:off x="2650198" y="4339319"/>
            <a:ext cx="6172333" cy="276999"/>
          </a:xfrm>
          <a:prstGeom prst="rect">
            <a:avLst/>
          </a:prstGeom>
        </p:spPr>
        <p:txBody>
          <a:bodyPr wrap="square">
            <a:spAutoFit/>
          </a:bodyPr>
          <a:lstStyle/>
          <a:p>
            <a:r>
              <a:rPr lang="en-GB" altLang="en-US" sz="1200" dirty="0" smtClean="0"/>
              <a:t>1                                    2                                    3                           1                          1</a:t>
            </a:r>
            <a:endParaRPr lang="en-GB" sz="1200" dirty="0"/>
          </a:p>
        </p:txBody>
      </p:sp>
      <p:sp>
        <p:nvSpPr>
          <p:cNvPr id="3" name="Rectangle 2"/>
          <p:cNvSpPr/>
          <p:nvPr/>
        </p:nvSpPr>
        <p:spPr>
          <a:xfrm>
            <a:off x="2650198" y="4835393"/>
            <a:ext cx="255198" cy="246221"/>
          </a:xfrm>
          <a:prstGeom prst="rect">
            <a:avLst/>
          </a:prstGeom>
        </p:spPr>
        <p:txBody>
          <a:bodyPr wrap="none">
            <a:spAutoFit/>
          </a:bodyPr>
          <a:lstStyle/>
          <a:p>
            <a:r>
              <a:rPr lang="en-GB" altLang="en-US" sz="1000" dirty="0" smtClean="0"/>
              <a:t>1</a:t>
            </a:r>
            <a:endParaRPr lang="en-GB" sz="1000" dirty="0"/>
          </a:p>
        </p:txBody>
      </p:sp>
      <p:sp>
        <p:nvSpPr>
          <p:cNvPr id="6" name="Rectangle 5"/>
          <p:cNvSpPr/>
          <p:nvPr/>
        </p:nvSpPr>
        <p:spPr>
          <a:xfrm>
            <a:off x="1811998" y="5020443"/>
            <a:ext cx="255198" cy="246221"/>
          </a:xfrm>
          <a:prstGeom prst="rect">
            <a:avLst/>
          </a:prstGeom>
        </p:spPr>
        <p:txBody>
          <a:bodyPr wrap="none">
            <a:spAutoFit/>
          </a:bodyPr>
          <a:lstStyle/>
          <a:p>
            <a:r>
              <a:rPr lang="en-GB" altLang="en-US" sz="1000" dirty="0" smtClean="0"/>
              <a:t>2</a:t>
            </a:r>
            <a:endParaRPr lang="en-GB" sz="1000" dirty="0"/>
          </a:p>
        </p:txBody>
      </p:sp>
      <p:sp>
        <p:nvSpPr>
          <p:cNvPr id="7" name="Rectangle 6"/>
          <p:cNvSpPr/>
          <p:nvPr/>
        </p:nvSpPr>
        <p:spPr>
          <a:xfrm>
            <a:off x="2834947" y="5253118"/>
            <a:ext cx="255198" cy="246221"/>
          </a:xfrm>
          <a:prstGeom prst="rect">
            <a:avLst/>
          </a:prstGeom>
        </p:spPr>
        <p:txBody>
          <a:bodyPr wrap="none">
            <a:spAutoFit/>
          </a:bodyPr>
          <a:lstStyle/>
          <a:p>
            <a:r>
              <a:rPr lang="en-GB" altLang="en-US" sz="1000" dirty="0" smtClean="0"/>
              <a:t>3</a:t>
            </a:r>
            <a:endParaRPr lang="en-GB"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smtClean="0"/>
              <a:t>Results</a:t>
            </a:r>
          </a:p>
        </p:txBody>
      </p:sp>
      <p:sp>
        <p:nvSpPr>
          <p:cNvPr id="5" name="Rectangle 2"/>
          <p:cNvSpPr>
            <a:spLocks noChangeArrowheads="1"/>
          </p:cNvSpPr>
          <p:nvPr/>
        </p:nvSpPr>
        <p:spPr bwMode="auto">
          <a:xfrm>
            <a:off x="414338" y="1025524"/>
            <a:ext cx="83694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2858BB"/>
              </a:buClr>
              <a:buChar char="•"/>
              <a:defRPr sz="3200">
                <a:solidFill>
                  <a:schemeClr val="tx1"/>
                </a:solidFill>
                <a:latin typeface="Arial" panose="020B0604020202020204" pitchFamily="34" charset="0"/>
              </a:defRPr>
            </a:lvl1pPr>
            <a:lvl2pPr marL="742950" indent="-285750">
              <a:spcBef>
                <a:spcPct val="20000"/>
              </a:spcBef>
              <a:buClr>
                <a:srgbClr val="2858BB"/>
              </a:buClr>
              <a:buChar char="•"/>
              <a:defRPr sz="2800">
                <a:solidFill>
                  <a:schemeClr val="tx1"/>
                </a:solidFill>
                <a:latin typeface="Arial" panose="020B0604020202020204" pitchFamily="34" charset="0"/>
              </a:defRPr>
            </a:lvl2pPr>
            <a:lvl3pPr marL="1143000" indent="-228600">
              <a:spcBef>
                <a:spcPct val="20000"/>
              </a:spcBef>
              <a:buClr>
                <a:srgbClr val="2858BB"/>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buFont typeface="+mj-lt"/>
              <a:buAutoNum type="arabicPeriod" startAt="2"/>
            </a:pPr>
            <a:r>
              <a:rPr lang="en-US" altLang="en-US" sz="1600" b="1" dirty="0"/>
              <a:t>In vivo images – Lung </a:t>
            </a:r>
            <a:r>
              <a:rPr lang="en-US" altLang="en-US" sz="1600" b="1" dirty="0" smtClean="0"/>
              <a:t>ultrasounds</a:t>
            </a:r>
            <a:r>
              <a:rPr lang="en-US" altLang="en-US" sz="1600" dirty="0" smtClean="0"/>
              <a:t>:</a:t>
            </a:r>
            <a:endParaRPr lang="en-US" altLang="en-US" sz="1600" b="1" dirty="0" smtClean="0"/>
          </a:p>
        </p:txBody>
      </p:sp>
      <p:pic>
        <p:nvPicPr>
          <p:cNvPr id="7" name="Picture 6"/>
          <p:cNvPicPr>
            <a:picLocks noChangeAspect="1"/>
          </p:cNvPicPr>
          <p:nvPr/>
        </p:nvPicPr>
        <p:blipFill>
          <a:blip r:embed="rId3"/>
          <a:stretch>
            <a:fillRect/>
          </a:stretch>
        </p:blipFill>
        <p:spPr>
          <a:xfrm>
            <a:off x="229301" y="1543890"/>
            <a:ext cx="8739515" cy="2921719"/>
          </a:xfrm>
          <a:prstGeom prst="rect">
            <a:avLst/>
          </a:prstGeom>
        </p:spPr>
      </p:pic>
      <p:sp>
        <p:nvSpPr>
          <p:cNvPr id="9" name="Rectangle 8"/>
          <p:cNvSpPr/>
          <p:nvPr/>
        </p:nvSpPr>
        <p:spPr>
          <a:xfrm>
            <a:off x="229301" y="4891331"/>
            <a:ext cx="8647999" cy="1169551"/>
          </a:xfrm>
          <a:prstGeom prst="rect">
            <a:avLst/>
          </a:prstGeom>
        </p:spPr>
        <p:txBody>
          <a:bodyPr wrap="square">
            <a:spAutoFit/>
          </a:bodyPr>
          <a:lstStyle/>
          <a:p>
            <a:endParaRPr lang="en-GB" sz="1400" dirty="0" smtClean="0">
              <a:latin typeface="NimbusRomNo9L-Medi"/>
            </a:endParaRPr>
          </a:p>
          <a:p>
            <a:r>
              <a:rPr lang="en-GB" sz="1400" dirty="0" smtClean="0">
                <a:latin typeface="NimbusRomNo9L-Regu"/>
              </a:rPr>
              <a:t>Lines </a:t>
            </a:r>
            <a:r>
              <a:rPr lang="en-GB" sz="1400" dirty="0">
                <a:latin typeface="NimbusRomNo9L-Regu"/>
              </a:rPr>
              <a:t>detected in the lung ultrasounds (top-row) and their Radon transform (bottom-row). (a) original B-mode images, (b) </a:t>
            </a:r>
            <a:r>
              <a:rPr lang="en-GB" sz="1400" dirty="0" smtClean="0">
                <a:latin typeface="NimbusRomNo9L-Regu"/>
              </a:rPr>
              <a:t>lines detected </a:t>
            </a:r>
            <a:r>
              <a:rPr lang="en-GB" sz="1400" dirty="0">
                <a:latin typeface="NimbusRomNo9L-Regu"/>
              </a:rPr>
              <a:t>by </a:t>
            </a:r>
            <a:r>
              <a:rPr lang="en-GB" sz="1400" dirty="0" smtClean="0">
                <a:latin typeface="NimbusRomNo9L-Regu"/>
              </a:rPr>
              <a:t>HOUGH, </a:t>
            </a:r>
            <a:r>
              <a:rPr lang="en-GB" sz="1400" dirty="0">
                <a:latin typeface="NimbusRomNo9L-Regu"/>
              </a:rPr>
              <a:t>(c) lines detected by proposed method. The image in (a1-b1-c1) contains one B-line (yellow), one Z-line (</a:t>
            </a:r>
            <a:r>
              <a:rPr lang="en-GB" sz="1400" dirty="0" smtClean="0">
                <a:latin typeface="NimbusRomNo9L-Regu"/>
              </a:rPr>
              <a:t>green) and </a:t>
            </a:r>
            <a:r>
              <a:rPr lang="en-GB" sz="1400" dirty="0">
                <a:latin typeface="NimbusRomNo9L-Regu"/>
              </a:rPr>
              <a:t>five A-lines (red). The image in (a2-b2-c2) contains two B-line (yellow), one Z-line (green) and one A-lines (red).</a:t>
            </a:r>
            <a:endParaRPr lang="en-GB" sz="1400" dirty="0"/>
          </a:p>
        </p:txBody>
      </p:sp>
      <p:sp>
        <p:nvSpPr>
          <p:cNvPr id="10" name="Rectangle 9"/>
          <p:cNvSpPr/>
          <p:nvPr/>
        </p:nvSpPr>
        <p:spPr>
          <a:xfrm>
            <a:off x="675384" y="4506921"/>
            <a:ext cx="7883890" cy="307777"/>
          </a:xfrm>
          <a:prstGeom prst="rect">
            <a:avLst/>
          </a:prstGeom>
        </p:spPr>
        <p:txBody>
          <a:bodyPr wrap="none">
            <a:spAutoFit/>
          </a:bodyPr>
          <a:lstStyle/>
          <a:p>
            <a:r>
              <a:rPr lang="en-GB" sz="1400" dirty="0">
                <a:latin typeface="NimbusRomNo9L-Regu"/>
              </a:rPr>
              <a:t>(a1) </a:t>
            </a:r>
            <a:r>
              <a:rPr lang="en-GB" sz="1400" dirty="0" smtClean="0">
                <a:latin typeface="NimbusRomNo9L-Regu"/>
              </a:rPr>
              <a:t>                       (</a:t>
            </a:r>
            <a:r>
              <a:rPr lang="en-GB" sz="1400" dirty="0">
                <a:latin typeface="NimbusRomNo9L-Regu"/>
              </a:rPr>
              <a:t>b1</a:t>
            </a:r>
            <a:r>
              <a:rPr lang="en-GB" sz="1400" dirty="0" smtClean="0">
                <a:latin typeface="NimbusRomNo9L-Regu"/>
              </a:rPr>
              <a:t>)                        </a:t>
            </a:r>
            <a:r>
              <a:rPr lang="en-GB" sz="1400" dirty="0">
                <a:latin typeface="NimbusRomNo9L-Regu"/>
              </a:rPr>
              <a:t>(c1) </a:t>
            </a:r>
            <a:r>
              <a:rPr lang="en-GB" sz="1400" dirty="0" smtClean="0">
                <a:latin typeface="NimbusRomNo9L-Regu"/>
              </a:rPr>
              <a:t>                     (</a:t>
            </a:r>
            <a:r>
              <a:rPr lang="en-GB" sz="1400" dirty="0">
                <a:latin typeface="NimbusRomNo9L-Regu"/>
              </a:rPr>
              <a:t>a2</a:t>
            </a:r>
            <a:r>
              <a:rPr lang="en-GB" sz="1400" dirty="0" smtClean="0">
                <a:latin typeface="NimbusRomNo9L-Regu"/>
              </a:rPr>
              <a:t>)                        </a:t>
            </a:r>
            <a:r>
              <a:rPr lang="en-GB" sz="1400" dirty="0">
                <a:latin typeface="NimbusRomNo9L-Regu"/>
              </a:rPr>
              <a:t>(b2</a:t>
            </a:r>
            <a:r>
              <a:rPr lang="en-GB" sz="1400" dirty="0" smtClean="0">
                <a:latin typeface="NimbusRomNo9L-Regu"/>
              </a:rPr>
              <a:t>)                       </a:t>
            </a:r>
            <a:r>
              <a:rPr lang="en-GB" sz="1400" dirty="0">
                <a:latin typeface="NimbusRomNo9L-Regu"/>
              </a:rPr>
              <a:t>(c2)</a:t>
            </a:r>
          </a:p>
        </p:txBody>
      </p:sp>
    </p:spTree>
    <p:extLst>
      <p:ext uri="{BB962C8B-B14F-4D97-AF65-F5344CB8AC3E}">
        <p14:creationId xmlns:p14="http://schemas.microsoft.com/office/powerpoint/2010/main" val="4045878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smtClean="0"/>
              <a:t>Results</a:t>
            </a:r>
          </a:p>
        </p:txBody>
      </p:sp>
      <p:sp>
        <p:nvSpPr>
          <p:cNvPr id="5" name="Rectangle 2"/>
          <p:cNvSpPr>
            <a:spLocks noChangeArrowheads="1"/>
          </p:cNvSpPr>
          <p:nvPr/>
        </p:nvSpPr>
        <p:spPr bwMode="auto">
          <a:xfrm>
            <a:off x="414338" y="1025524"/>
            <a:ext cx="83694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2858BB"/>
              </a:buClr>
              <a:buChar char="•"/>
              <a:defRPr sz="3200">
                <a:solidFill>
                  <a:schemeClr val="tx1"/>
                </a:solidFill>
                <a:latin typeface="Arial" panose="020B0604020202020204" pitchFamily="34" charset="0"/>
              </a:defRPr>
            </a:lvl1pPr>
            <a:lvl2pPr marL="742950" indent="-285750">
              <a:spcBef>
                <a:spcPct val="20000"/>
              </a:spcBef>
              <a:buClr>
                <a:srgbClr val="2858BB"/>
              </a:buClr>
              <a:buChar char="•"/>
              <a:defRPr sz="2800">
                <a:solidFill>
                  <a:schemeClr val="tx1"/>
                </a:solidFill>
                <a:latin typeface="Arial" panose="020B0604020202020204" pitchFamily="34" charset="0"/>
              </a:defRPr>
            </a:lvl2pPr>
            <a:lvl3pPr marL="1143000" indent="-228600">
              <a:spcBef>
                <a:spcPct val="20000"/>
              </a:spcBef>
              <a:buClr>
                <a:srgbClr val="2858BB"/>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buFont typeface="+mj-lt"/>
              <a:buAutoNum type="arabicPeriod" startAt="2"/>
            </a:pPr>
            <a:r>
              <a:rPr lang="en-US" altLang="en-US" sz="1600" b="1" dirty="0"/>
              <a:t>In vivo images – Lung </a:t>
            </a:r>
            <a:r>
              <a:rPr lang="en-US" altLang="en-US" sz="1600" b="1" dirty="0" smtClean="0"/>
              <a:t>ultrasounds</a:t>
            </a:r>
            <a:r>
              <a:rPr lang="en-US" altLang="en-US" sz="1600" dirty="0" smtClean="0"/>
              <a:t>:</a:t>
            </a:r>
            <a:endParaRPr lang="en-US" altLang="en-US" sz="1600" b="1" dirty="0" smtClean="0"/>
          </a:p>
        </p:txBody>
      </p:sp>
      <p:sp>
        <p:nvSpPr>
          <p:cNvPr id="2" name="Rectangle 1"/>
          <p:cNvSpPr/>
          <p:nvPr/>
        </p:nvSpPr>
        <p:spPr>
          <a:xfrm>
            <a:off x="721980" y="1376848"/>
            <a:ext cx="7964820" cy="584775"/>
          </a:xfrm>
          <a:prstGeom prst="rect">
            <a:avLst/>
          </a:prstGeom>
        </p:spPr>
        <p:txBody>
          <a:bodyPr wrap="square">
            <a:spAutoFit/>
          </a:bodyPr>
          <a:lstStyle/>
          <a:p>
            <a:r>
              <a:rPr lang="en-GB" sz="1600" dirty="0" smtClean="0">
                <a:latin typeface="NimbusRomNo9L-Regu"/>
              </a:rPr>
              <a:t>We </a:t>
            </a:r>
            <a:r>
              <a:rPr lang="en-GB" sz="1600" dirty="0">
                <a:latin typeface="NimbusRomNo9L-Regu"/>
              </a:rPr>
              <a:t>tested the performance of </a:t>
            </a:r>
            <a:r>
              <a:rPr lang="en-GB" sz="1600" dirty="0" smtClean="0">
                <a:latin typeface="NimbusRomNo9L-Regu"/>
              </a:rPr>
              <a:t>our methods </a:t>
            </a:r>
            <a:r>
              <a:rPr lang="en-GB" sz="1600" dirty="0">
                <a:latin typeface="NimbusRomNo9L-Regu"/>
              </a:rPr>
              <a:t>on the B-line detection with 50 lung ultrasound images.  </a:t>
            </a:r>
            <a:endParaRPr lang="en-GB" sz="1600" dirty="0"/>
          </a:p>
        </p:txBody>
      </p:sp>
      <p:sp>
        <p:nvSpPr>
          <p:cNvPr id="4" name="Rectangle 3"/>
          <p:cNvSpPr/>
          <p:nvPr/>
        </p:nvSpPr>
        <p:spPr>
          <a:xfrm>
            <a:off x="577850" y="4657636"/>
            <a:ext cx="7912100" cy="584775"/>
          </a:xfrm>
          <a:prstGeom prst="rect">
            <a:avLst/>
          </a:prstGeom>
        </p:spPr>
        <p:txBody>
          <a:bodyPr wrap="square">
            <a:spAutoFit/>
          </a:bodyPr>
          <a:lstStyle/>
          <a:p>
            <a:r>
              <a:rPr lang="en-GB" sz="1600" dirty="0">
                <a:latin typeface="NimbusRomNo9L-Regu"/>
              </a:rPr>
              <a:t>The results show that our </a:t>
            </a:r>
            <a:r>
              <a:rPr lang="en-GB" sz="1600" dirty="0" smtClean="0">
                <a:latin typeface="NimbusRomNo9L-Regu"/>
              </a:rPr>
              <a:t>proposed method </a:t>
            </a:r>
            <a:r>
              <a:rPr lang="en-GB" sz="1600">
                <a:latin typeface="NimbusRomNo9L-Regu"/>
              </a:rPr>
              <a:t>outperforms </a:t>
            </a:r>
            <a:r>
              <a:rPr lang="en-GB" sz="1600" smtClean="0">
                <a:latin typeface="NimbusRomNo9L-Regu"/>
              </a:rPr>
              <a:t>the STICKS </a:t>
            </a:r>
            <a:r>
              <a:rPr lang="en-GB" sz="1600" dirty="0">
                <a:latin typeface="NimbusRomNo9L-Regu"/>
              </a:rPr>
              <a:t>and HOUGH </a:t>
            </a:r>
            <a:r>
              <a:rPr lang="en-GB" sz="1600" dirty="0" smtClean="0">
                <a:latin typeface="NimbusRomNo9L-Regu"/>
              </a:rPr>
              <a:t>by approximately 30 </a:t>
            </a:r>
            <a:r>
              <a:rPr lang="en-GB" sz="1600" dirty="0">
                <a:latin typeface="NimbusRomNo9L-Regu"/>
              </a:rPr>
              <a:t>% and 10 %, respectively.</a:t>
            </a:r>
            <a:endParaRPr lang="en-GB" sz="1600" dirty="0"/>
          </a:p>
        </p:txBody>
      </p:sp>
      <p:sp>
        <p:nvSpPr>
          <p:cNvPr id="6" name="Rectangle 5"/>
          <p:cNvSpPr/>
          <p:nvPr/>
        </p:nvSpPr>
        <p:spPr>
          <a:xfrm>
            <a:off x="721980" y="2136339"/>
            <a:ext cx="7964820" cy="830997"/>
          </a:xfrm>
          <a:prstGeom prst="rect">
            <a:avLst/>
          </a:prstGeom>
        </p:spPr>
        <p:txBody>
          <a:bodyPr wrap="square">
            <a:spAutoFit/>
          </a:bodyPr>
          <a:lstStyle/>
          <a:p>
            <a:r>
              <a:rPr lang="en-GB" sz="1600" dirty="0">
                <a:latin typeface="NimbusRomNo9L-Regu"/>
              </a:rPr>
              <a:t>The precision was computed from the total number </a:t>
            </a:r>
            <a:r>
              <a:rPr lang="en-GB" sz="1600" dirty="0" smtClean="0">
                <a:latin typeface="NimbusRomNo9L-Regu"/>
              </a:rPr>
              <a:t>of correctly </a:t>
            </a:r>
            <a:r>
              <a:rPr lang="en-GB" sz="1600" dirty="0">
                <a:latin typeface="NimbusRomNo9L-Regu"/>
              </a:rPr>
              <a:t>detected B-lines divided by the number of all </a:t>
            </a:r>
            <a:r>
              <a:rPr lang="en-GB" sz="1600" dirty="0" smtClean="0">
                <a:latin typeface="NimbusRomNo9L-Regu"/>
              </a:rPr>
              <a:t>detected B-lines</a:t>
            </a:r>
            <a:r>
              <a:rPr lang="en-GB" sz="1600" dirty="0">
                <a:latin typeface="NimbusRomNo9L-Regu"/>
              </a:rPr>
              <a:t>. The recall was computed from the total </a:t>
            </a:r>
            <a:r>
              <a:rPr lang="en-GB" sz="1600" dirty="0" smtClean="0">
                <a:latin typeface="NimbusRomNo9L-Regu"/>
              </a:rPr>
              <a:t>number of </a:t>
            </a:r>
            <a:r>
              <a:rPr lang="en-GB" sz="1600" dirty="0">
                <a:latin typeface="NimbusRomNo9L-Regu"/>
              </a:rPr>
              <a:t>correctly detected B-lines divided by the total </a:t>
            </a:r>
            <a:r>
              <a:rPr lang="en-GB" sz="1600" dirty="0" smtClean="0">
                <a:latin typeface="NimbusRomNo9L-Regu"/>
              </a:rPr>
              <a:t>number of </a:t>
            </a:r>
            <a:r>
              <a:rPr lang="en-GB" sz="1600" dirty="0">
                <a:latin typeface="NimbusRomNo9L-Regu"/>
              </a:rPr>
              <a:t>the true B-lines.</a:t>
            </a:r>
            <a:endParaRPr lang="en-GB" sz="1600" dirty="0"/>
          </a:p>
        </p:txBody>
      </p:sp>
      <p:pic>
        <p:nvPicPr>
          <p:cNvPr id="11" name="Picture 1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499063" y="3232824"/>
            <a:ext cx="4381625" cy="1015728"/>
          </a:xfrm>
          <a:prstGeom prst="rect">
            <a:avLst/>
          </a:prstGeom>
        </p:spPr>
      </p:pic>
    </p:spTree>
    <p:extLst>
      <p:ext uri="{BB962C8B-B14F-4D97-AF65-F5344CB8AC3E}">
        <p14:creationId xmlns:p14="http://schemas.microsoft.com/office/powerpoint/2010/main" val="1415661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Conclusions</a:t>
            </a:r>
          </a:p>
        </p:txBody>
      </p:sp>
      <mc:AlternateContent xmlns:mc="http://schemas.openxmlformats.org/markup-compatibility/2006">
        <mc:Choice xmlns:a14="http://schemas.microsoft.com/office/drawing/2010/main" Requires="a14">
          <p:sp>
            <p:nvSpPr>
              <p:cNvPr id="16387" name="Rectangle 2"/>
              <p:cNvSpPr>
                <a:spLocks noChangeArrowheads="1"/>
              </p:cNvSpPr>
              <p:nvPr/>
            </p:nvSpPr>
            <p:spPr bwMode="auto">
              <a:xfrm>
                <a:off x="638175" y="1181100"/>
                <a:ext cx="7632700" cy="2925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285750" indent="-285750">
                  <a:spcBef>
                    <a:spcPct val="20000"/>
                  </a:spcBef>
                  <a:buClr>
                    <a:srgbClr val="2858BB"/>
                  </a:buClr>
                  <a:buChar char="•"/>
                  <a:defRPr sz="3200">
                    <a:solidFill>
                      <a:schemeClr val="tx1"/>
                    </a:solidFill>
                    <a:latin typeface="Arial" panose="020B0604020202020204" pitchFamily="34" charset="0"/>
                  </a:defRPr>
                </a:lvl1pPr>
                <a:lvl2pPr marL="742950" indent="-285750">
                  <a:spcBef>
                    <a:spcPct val="20000"/>
                  </a:spcBef>
                  <a:buClr>
                    <a:srgbClr val="2858BB"/>
                  </a:buClr>
                  <a:buChar char="•"/>
                  <a:defRPr sz="2800">
                    <a:solidFill>
                      <a:schemeClr val="tx1"/>
                    </a:solidFill>
                    <a:latin typeface="Arial" panose="020B0604020202020204" pitchFamily="34" charset="0"/>
                  </a:defRPr>
                </a:lvl2pPr>
                <a:lvl3pPr marL="1143000" indent="-228600">
                  <a:spcBef>
                    <a:spcPct val="20000"/>
                  </a:spcBef>
                  <a:buClr>
                    <a:srgbClr val="2858BB"/>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 typeface="Wingdings" panose="05000000000000000000" pitchFamily="2" charset="2"/>
                  <a:buChar char="§"/>
                </a:pPr>
                <a:r>
                  <a:rPr lang="en-US" altLang="en-US" sz="1600" dirty="0" smtClean="0"/>
                  <a:t>This paper presents a novel line detection method using </a:t>
                </a:r>
                <a14:m>
                  <m:oMath xmlns:m="http://schemas.openxmlformats.org/officeDocument/2006/math">
                    <m:sSub>
                      <m:sSubPr>
                        <m:ctrlPr>
                          <a:rPr lang="en-US" altLang="en-US" sz="1600" i="1" dirty="0" smtClean="0">
                            <a:latin typeface="Cambria Math" panose="02040503050406030204" pitchFamily="18" charset="0"/>
                          </a:rPr>
                        </m:ctrlPr>
                      </m:sSubPr>
                      <m:e>
                        <m:r>
                          <a:rPr lang="en-GB" altLang="en-US" sz="1600" b="0" i="1" dirty="0" smtClean="0">
                            <a:latin typeface="Cambria Math" panose="02040503050406030204" pitchFamily="18" charset="0"/>
                          </a:rPr>
                          <m:t>𝑙</m:t>
                        </m:r>
                      </m:e>
                      <m:sub>
                        <m:r>
                          <a:rPr lang="en-GB" altLang="en-US" sz="1600" b="0" i="1" dirty="0" smtClean="0">
                            <a:latin typeface="Cambria Math" panose="02040503050406030204" pitchFamily="18" charset="0"/>
                          </a:rPr>
                          <m:t>1</m:t>
                        </m:r>
                      </m:sub>
                    </m:sSub>
                  </m:oMath>
                </a14:m>
                <a:r>
                  <a:rPr lang="en-US" altLang="en-US" sz="1600" dirty="0" smtClean="0"/>
                  <a:t> regularisation.</a:t>
                </a:r>
              </a:p>
              <a:p>
                <a:pPr marL="0" indent="0" eaLnBrk="1" hangingPunct="1">
                  <a:spcBef>
                    <a:spcPct val="0"/>
                  </a:spcBef>
                  <a:buClrTx/>
                  <a:buNone/>
                </a:pPr>
                <a:endParaRPr lang="en-US" altLang="en-US" sz="1050" dirty="0"/>
              </a:p>
              <a:p>
                <a:pPr>
                  <a:buFont typeface="Wingdings" panose="05000000000000000000" pitchFamily="2" charset="2"/>
                  <a:buChar char="§"/>
                </a:pPr>
                <a:r>
                  <a:rPr lang="en-US" sz="1600" dirty="0"/>
                  <a:t>The proposed method restores the lines </a:t>
                </a:r>
                <a:r>
                  <a:rPr lang="en-US" sz="1600" dirty="0" smtClean="0"/>
                  <a:t>by solving </a:t>
                </a:r>
                <a:r>
                  <a:rPr lang="en-US" sz="1600" dirty="0"/>
                  <a:t>an inverse problem based on the </a:t>
                </a:r>
                <a:r>
                  <a:rPr lang="en-US" sz="1600" dirty="0" smtClean="0"/>
                  <a:t>Radon transform</a:t>
                </a:r>
                <a:r>
                  <a:rPr lang="en-GB" sz="1600" dirty="0" smtClean="0"/>
                  <a:t>.</a:t>
                </a:r>
                <a:r>
                  <a:rPr lang="en-US" sz="1600" dirty="0" smtClean="0"/>
                  <a:t> </a:t>
                </a:r>
                <a:endParaRPr lang="en-US" sz="1600" dirty="0" smtClean="0"/>
              </a:p>
              <a:p>
                <a:pPr marL="0" indent="0">
                  <a:buNone/>
                </a:pPr>
                <a:endParaRPr lang="en-US" sz="1000" dirty="0" smtClean="0"/>
              </a:p>
              <a:p>
                <a:pPr>
                  <a:buFont typeface="Wingdings" panose="05000000000000000000" pitchFamily="2" charset="2"/>
                  <a:buChar char="§"/>
                </a:pPr>
                <a:r>
                  <a:rPr lang="en-US" altLang="en-US" sz="1600" dirty="0" smtClean="0"/>
                  <a:t>The </a:t>
                </a:r>
                <a:r>
                  <a:rPr lang="en-US" altLang="en-US" sz="1600" dirty="0"/>
                  <a:t>method offers a simple and fast implementation via </a:t>
                </a:r>
                <a:r>
                  <a:rPr lang="en-US" altLang="en-US" sz="1600" dirty="0" smtClean="0"/>
                  <a:t>the ADMM.</a:t>
                </a:r>
              </a:p>
              <a:p>
                <a:pPr marL="0" indent="0" eaLnBrk="1" hangingPunct="1">
                  <a:spcBef>
                    <a:spcPct val="0"/>
                  </a:spcBef>
                  <a:buClrTx/>
                  <a:buNone/>
                </a:pPr>
                <a:endParaRPr lang="en-US" altLang="en-US" sz="1000" dirty="0"/>
              </a:p>
              <a:p>
                <a:pPr>
                  <a:buFont typeface="Wingdings" panose="05000000000000000000" pitchFamily="2" charset="2"/>
                  <a:buChar char="§"/>
                </a:pPr>
                <a:r>
                  <a:rPr lang="en-GB" sz="1600" dirty="0"/>
                  <a:t>The proposed method thus achieves line restoration </a:t>
                </a:r>
                <a:r>
                  <a:rPr lang="en-GB" sz="1600" dirty="0" smtClean="0"/>
                  <a:t>and deconvolution simultaneously</a:t>
                </a:r>
                <a:r>
                  <a:rPr lang="en-GB" altLang="en-US" sz="1600" dirty="0" smtClean="0"/>
                  <a:t>.</a:t>
                </a:r>
              </a:p>
              <a:p>
                <a:pPr marL="0" indent="0">
                  <a:buNone/>
                </a:pPr>
                <a:endParaRPr lang="en-GB" altLang="en-US" sz="800" dirty="0" smtClean="0"/>
              </a:p>
              <a:p>
                <a:pPr>
                  <a:buFont typeface="Wingdings" panose="05000000000000000000" pitchFamily="2" charset="2"/>
                  <a:buChar char="§"/>
                </a:pPr>
                <a:r>
                  <a:rPr lang="en-GB" altLang="en-US" sz="1600" dirty="0"/>
                  <a:t>R</a:t>
                </a:r>
                <a:r>
                  <a:rPr lang="en-GB" altLang="en-US" sz="1600" dirty="0" smtClean="0"/>
                  <a:t>esults </a:t>
                </a:r>
                <a:r>
                  <a:rPr lang="en-GB" altLang="en-US" sz="1600" dirty="0"/>
                  <a:t>show </a:t>
                </a:r>
                <a:r>
                  <a:rPr lang="en-GB" altLang="en-US" sz="1600" dirty="0" smtClean="0"/>
                  <a:t>that the </a:t>
                </a:r>
                <a:r>
                  <a:rPr lang="en-GB" altLang="en-US" sz="1600" dirty="0"/>
                  <a:t>proposed method outperforms existing ones for B-line </a:t>
                </a:r>
                <a:r>
                  <a:rPr lang="en-GB" altLang="en-US" sz="1600" dirty="0" smtClean="0"/>
                  <a:t>detection in </a:t>
                </a:r>
                <a:r>
                  <a:rPr lang="en-GB" altLang="en-US" sz="1600" dirty="0"/>
                  <a:t>lung ultrasound imags by up to 30 %.</a:t>
                </a:r>
              </a:p>
            </p:txBody>
          </p:sp>
        </mc:Choice>
        <mc:Fallback>
          <p:sp>
            <p:nvSpPr>
              <p:cNvPr id="16387" name="Rectangle 2"/>
              <p:cNvSpPr>
                <a:spLocks noRot="1" noChangeAspect="1" noMove="1" noResize="1" noEditPoints="1" noAdjustHandles="1" noChangeArrowheads="1" noChangeShapeType="1" noTextEdit="1"/>
              </p:cNvSpPr>
              <p:nvPr/>
            </p:nvSpPr>
            <p:spPr bwMode="auto">
              <a:xfrm>
                <a:off x="638175" y="1181100"/>
                <a:ext cx="7632700" cy="2925416"/>
              </a:xfrm>
              <a:prstGeom prst="rect">
                <a:avLst/>
              </a:prstGeom>
              <a:blipFill rotWithShape="0">
                <a:blip r:embed="rId2"/>
                <a:stretch>
                  <a:fillRect l="-319" t="-625" b="-1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5" name="Picture 4"/>
          <p:cNvPicPr>
            <a:picLocks noChangeAspect="1"/>
          </p:cNvPicPr>
          <p:nvPr/>
        </p:nvPicPr>
        <p:blipFill>
          <a:blip r:embed="rId3"/>
          <a:stretch>
            <a:fillRect/>
          </a:stretch>
        </p:blipFill>
        <p:spPr>
          <a:xfrm>
            <a:off x="466725" y="4310343"/>
            <a:ext cx="8134350" cy="18192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76213" y="3149600"/>
            <a:ext cx="8607425" cy="1589088"/>
          </a:xfrm>
        </p:spPr>
        <p:txBody>
          <a:bodyPr/>
          <a:lstStyle/>
          <a:p>
            <a:pPr algn="ctr" eaLnBrk="1" hangingPunct="1"/>
            <a:r>
              <a:rPr lang="en-US" altLang="en-US" sz="4400" b="0" smtClean="0">
                <a:cs typeface="Angsana New" panose="02020603050405020304" pitchFamily="18" charset="-34"/>
              </a:rPr>
              <a:t>Thank you</a:t>
            </a:r>
            <a:endParaRPr lang="en-GB" altLang="en-US" sz="4400" b="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2"/>
          <p:cNvSpPr>
            <a:spLocks noGrp="1" noChangeArrowheads="1"/>
          </p:cNvSpPr>
          <p:nvPr>
            <p:ph type="title"/>
          </p:nvPr>
        </p:nvSpPr>
        <p:spPr>
          <a:noFill/>
        </p:spPr>
        <p:txBody>
          <a:bodyPr/>
          <a:lstStyle/>
          <a:p>
            <a:pPr marL="0" indent="0" eaLnBrk="1" hangingPunct="1"/>
            <a:r>
              <a:rPr lang="en-GB" altLang="en-US" smtClean="0"/>
              <a:t>  Introduction</a:t>
            </a:r>
          </a:p>
        </p:txBody>
      </p:sp>
      <p:sp>
        <p:nvSpPr>
          <p:cNvPr id="4" name="Rectangle 3"/>
          <p:cNvSpPr/>
          <p:nvPr/>
        </p:nvSpPr>
        <p:spPr>
          <a:xfrm>
            <a:off x="571500" y="1187153"/>
            <a:ext cx="7924800" cy="2831544"/>
          </a:xfrm>
          <a:prstGeom prst="rect">
            <a:avLst/>
          </a:prstGeom>
        </p:spPr>
        <p:txBody>
          <a:bodyPr wrap="square">
            <a:spAutoFit/>
          </a:bodyPr>
          <a:lstStyle/>
          <a:p>
            <a:r>
              <a:rPr lang="en-GB" b="1" dirty="0" smtClean="0">
                <a:solidFill>
                  <a:srgbClr val="0A0000"/>
                </a:solidFill>
                <a:latin typeface="TrebuchetMS-Bold"/>
              </a:rPr>
              <a:t>Problem</a:t>
            </a:r>
          </a:p>
          <a:p>
            <a:endParaRPr lang="en-GB" b="1" dirty="0" smtClean="0">
              <a:solidFill>
                <a:srgbClr val="0A0000"/>
              </a:solidFill>
              <a:latin typeface="TrebuchetMS-Bold"/>
            </a:endParaRPr>
          </a:p>
          <a:p>
            <a:pPr marL="285750" indent="-285750">
              <a:buFont typeface="Wingdings" panose="05000000000000000000" pitchFamily="2" charset="2"/>
              <a:buChar char="§"/>
            </a:pPr>
            <a:r>
              <a:rPr lang="en-GB" sz="1600" dirty="0" smtClean="0">
                <a:latin typeface="NimbusRomNo9L-Regu"/>
              </a:rPr>
              <a:t>Medical </a:t>
            </a:r>
            <a:r>
              <a:rPr lang="en-GB" sz="1600" dirty="0">
                <a:latin typeface="NimbusRomNo9L-Regu"/>
              </a:rPr>
              <a:t>ultrasound (US) image quality is degraded heavily by speckle noise</a:t>
            </a:r>
            <a:r>
              <a:rPr lang="en-GB" sz="1600" dirty="0" smtClean="0">
                <a:solidFill>
                  <a:srgbClr val="000000"/>
                </a:solidFill>
                <a:latin typeface="MyriadPro-Regular"/>
              </a:rPr>
              <a:t>.</a:t>
            </a:r>
            <a:endParaRPr lang="en-GB" sz="1600" dirty="0">
              <a:solidFill>
                <a:srgbClr val="000000"/>
              </a:solidFill>
              <a:latin typeface="MyriadPro-Regular"/>
            </a:endParaRPr>
          </a:p>
          <a:p>
            <a:pPr marL="285750" indent="-285750">
              <a:buFont typeface="Wingdings" panose="05000000000000000000" pitchFamily="2" charset="2"/>
              <a:buChar char="§"/>
            </a:pPr>
            <a:r>
              <a:rPr lang="en-GB" sz="1600" dirty="0" smtClean="0">
                <a:latin typeface="NimbusRomNo9L-Regu"/>
              </a:rPr>
              <a:t>Detecting </a:t>
            </a:r>
            <a:r>
              <a:rPr lang="en-GB" sz="1600" dirty="0">
                <a:latin typeface="NimbusRomNo9L-Regu"/>
              </a:rPr>
              <a:t>structures and lines in these speckle images is </a:t>
            </a:r>
            <a:r>
              <a:rPr lang="en-GB" sz="1600" dirty="0" smtClean="0">
                <a:latin typeface="NimbusRomNo9L-Regu"/>
              </a:rPr>
              <a:t>challenging </a:t>
            </a:r>
            <a:r>
              <a:rPr lang="en-GB" sz="1600" dirty="0"/>
              <a:t>due to the multiplicative noise causing </a:t>
            </a:r>
            <a:r>
              <a:rPr lang="en-GB" sz="1600" dirty="0" smtClean="0"/>
              <a:t>multiple false </a:t>
            </a:r>
            <a:r>
              <a:rPr lang="en-GB" sz="1600" dirty="0"/>
              <a:t>peaks generated from collinear noisy edge points</a:t>
            </a:r>
            <a:r>
              <a:rPr lang="en-GB" sz="1600" dirty="0" smtClean="0"/>
              <a:t>.</a:t>
            </a:r>
          </a:p>
          <a:p>
            <a:pPr marL="285750" indent="-285750">
              <a:buFont typeface="Wingdings" panose="05000000000000000000" pitchFamily="2" charset="2"/>
              <a:buChar char="§"/>
            </a:pPr>
            <a:r>
              <a:rPr lang="en-GB" sz="1600" dirty="0" smtClean="0"/>
              <a:t>A </a:t>
            </a:r>
            <a:r>
              <a:rPr lang="en-GB" sz="1600" dirty="0"/>
              <a:t>number of image enhancement </a:t>
            </a:r>
            <a:r>
              <a:rPr lang="en-GB" sz="1600" dirty="0" smtClean="0"/>
              <a:t>and segmentation </a:t>
            </a:r>
            <a:r>
              <a:rPr lang="en-GB" sz="1600" dirty="0"/>
              <a:t>methods have been proposed to detect </a:t>
            </a:r>
            <a:r>
              <a:rPr lang="en-GB" sz="1600" dirty="0" smtClean="0"/>
              <a:t>lines, none </a:t>
            </a:r>
            <a:r>
              <a:rPr lang="en-GB" sz="1600" dirty="0"/>
              <a:t>of these have considered line artefacts, which are </a:t>
            </a:r>
            <a:r>
              <a:rPr lang="en-GB" sz="1600" dirty="0" smtClean="0"/>
              <a:t>more difficult </a:t>
            </a:r>
            <a:r>
              <a:rPr lang="en-GB" sz="1600" dirty="0"/>
              <a:t>to visualise as they are not physical structures, </a:t>
            </a:r>
            <a:r>
              <a:rPr lang="en-GB" sz="1600" dirty="0" smtClean="0"/>
              <a:t>yet are </a:t>
            </a:r>
            <a:r>
              <a:rPr lang="en-GB" sz="1600" dirty="0"/>
              <a:t>still meaningful for clinical interpretation.</a:t>
            </a:r>
          </a:p>
          <a:p>
            <a:endParaRPr lang="en-GB" sz="1400" dirty="0">
              <a:solidFill>
                <a:srgbClr val="000000"/>
              </a:solidFill>
              <a:latin typeface="MyriadPro-Regular"/>
            </a:endParaRPr>
          </a:p>
        </p:txBody>
      </p:sp>
      <mc:AlternateContent xmlns:mc="http://schemas.openxmlformats.org/markup-compatibility/2006" xmlns:a14="http://schemas.microsoft.com/office/drawing/2010/main">
        <mc:Choice Requires="a14">
          <p:sp>
            <p:nvSpPr>
              <p:cNvPr id="10" name="Rectangle 9"/>
              <p:cNvSpPr/>
              <p:nvPr/>
            </p:nvSpPr>
            <p:spPr>
              <a:xfrm>
                <a:off x="571500" y="3950045"/>
                <a:ext cx="3848100" cy="1846659"/>
              </a:xfrm>
              <a:prstGeom prst="rect">
                <a:avLst/>
              </a:prstGeom>
            </p:spPr>
            <p:txBody>
              <a:bodyPr wrap="square">
                <a:spAutoFit/>
              </a:bodyPr>
              <a:lstStyle/>
              <a:p>
                <a:endParaRPr lang="en-GB" sz="1400" dirty="0">
                  <a:solidFill>
                    <a:srgbClr val="000000"/>
                  </a:solidFill>
                  <a:latin typeface="MyriadPro-Regular"/>
                </a:endParaRPr>
              </a:p>
              <a:p>
                <a:r>
                  <a:rPr lang="en-GB" b="1" dirty="0" smtClean="0">
                    <a:solidFill>
                      <a:srgbClr val="0A0000"/>
                    </a:solidFill>
                    <a:latin typeface="TrebuchetMS-Bold"/>
                  </a:rPr>
                  <a:t>Solution</a:t>
                </a:r>
              </a:p>
              <a:p>
                <a:endParaRPr lang="en-GB" b="1" dirty="0">
                  <a:solidFill>
                    <a:srgbClr val="0A0000"/>
                  </a:solidFill>
                  <a:latin typeface="TrebuchetMS-Bold"/>
                </a:endParaRPr>
              </a:p>
              <a:p>
                <a:pPr marL="285750" indent="-285750">
                  <a:buFont typeface="Wingdings" panose="05000000000000000000" pitchFamily="2" charset="2"/>
                  <a:buChar char="§"/>
                </a:pPr>
                <a:r>
                  <a:rPr lang="en-GB" sz="1600" dirty="0" smtClean="0"/>
                  <a:t>A </a:t>
                </a:r>
                <a:r>
                  <a:rPr lang="en-GB" sz="1600" dirty="0"/>
                  <a:t>sparse </a:t>
                </a:r>
                <a:r>
                  <a:rPr lang="en-GB" sz="1600" dirty="0" smtClean="0"/>
                  <a:t>estimation problem </a:t>
                </a:r>
                <a:r>
                  <a:rPr lang="en-GB" sz="1600" dirty="0"/>
                  <a:t>using a convex optimisation technique </a:t>
                </a:r>
                <a:r>
                  <a:rPr lang="en-GB" sz="1600" dirty="0" smtClean="0"/>
                  <a:t>based on </a:t>
                </a:r>
                <a:r>
                  <a:rPr lang="en-GB" sz="1600" dirty="0"/>
                  <a:t>a Radon transform and sparsity regularisation </a:t>
                </a:r>
                <a:r>
                  <a:rPr lang="en-GB" sz="1600" dirty="0" smtClean="0"/>
                  <a:t>(</a:t>
                </a:r>
                <a14:m>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𝑙</m:t>
                        </m:r>
                      </m:e>
                      <m:sub>
                        <m:r>
                          <a:rPr lang="en-GB" sz="1600" b="0" i="1" smtClean="0">
                            <a:latin typeface="Cambria Math" panose="02040503050406030204" pitchFamily="18" charset="0"/>
                          </a:rPr>
                          <m:t>1</m:t>
                        </m:r>
                      </m:sub>
                    </m:sSub>
                  </m:oMath>
                </a14:m>
                <a:r>
                  <a:rPr lang="en-GB" sz="1600" dirty="0" smtClean="0"/>
                  <a:t> </a:t>
                </a:r>
                <a:r>
                  <a:rPr lang="en-GB" sz="1600" dirty="0"/>
                  <a:t>norm</a:t>
                </a:r>
                <a:r>
                  <a:rPr lang="en-GB" sz="1600" dirty="0" smtClean="0"/>
                  <a:t>).</a:t>
                </a:r>
                <a:endParaRPr lang="en-GB" sz="1600" dirty="0"/>
              </a:p>
            </p:txBody>
          </p:sp>
        </mc:Choice>
        <mc:Fallback xmlns="">
          <p:sp>
            <p:nvSpPr>
              <p:cNvPr id="10" name="Rectangle 9"/>
              <p:cNvSpPr>
                <a:spLocks noRot="1" noChangeAspect="1" noMove="1" noResize="1" noEditPoints="1" noAdjustHandles="1" noChangeArrowheads="1" noChangeShapeType="1" noTextEdit="1"/>
              </p:cNvSpPr>
              <p:nvPr/>
            </p:nvSpPr>
            <p:spPr>
              <a:xfrm>
                <a:off x="571500" y="3950045"/>
                <a:ext cx="3848100" cy="1846659"/>
              </a:xfrm>
              <a:prstGeom prst="rect">
                <a:avLst/>
              </a:prstGeom>
              <a:blipFill rotWithShape="0">
                <a:blip r:embed="rId3"/>
                <a:stretch>
                  <a:fillRect l="-1426" r="-951" b="-3300"/>
                </a:stretch>
              </a:blipFill>
            </p:spPr>
            <p:txBody>
              <a:bodyPr/>
              <a:lstStyle/>
              <a:p>
                <a:r>
                  <a:rPr lang="en-GB">
                    <a:noFill/>
                  </a:rPr>
                  <a:t> </a:t>
                </a:r>
              </a:p>
            </p:txBody>
          </p:sp>
        </mc:Fallback>
      </mc:AlternateContent>
      <p:pic>
        <p:nvPicPr>
          <p:cNvPr id="9" name="Picture 8"/>
          <p:cNvPicPr>
            <a:picLocks noChangeAspect="1"/>
          </p:cNvPicPr>
          <p:nvPr/>
        </p:nvPicPr>
        <p:blipFill>
          <a:blip r:embed="rId4"/>
          <a:stretch>
            <a:fillRect/>
          </a:stretch>
        </p:blipFill>
        <p:spPr>
          <a:xfrm>
            <a:off x="4724400" y="3784945"/>
            <a:ext cx="3681412" cy="2071950"/>
          </a:xfrm>
          <a:prstGeom prst="rect">
            <a:avLst/>
          </a:prstGeom>
        </p:spPr>
      </p:pic>
      <p:sp>
        <p:nvSpPr>
          <p:cNvPr id="11" name="Rectangle 10"/>
          <p:cNvSpPr/>
          <p:nvPr/>
        </p:nvSpPr>
        <p:spPr>
          <a:xfrm>
            <a:off x="4813300" y="5856895"/>
            <a:ext cx="1418978" cy="307777"/>
          </a:xfrm>
          <a:prstGeom prst="rect">
            <a:avLst/>
          </a:prstGeom>
        </p:spPr>
        <p:txBody>
          <a:bodyPr wrap="none">
            <a:spAutoFit/>
          </a:bodyPr>
          <a:lstStyle/>
          <a:p>
            <a:r>
              <a:rPr lang="en-GB" sz="1400" dirty="0" smtClean="0">
                <a:latin typeface="NimbusRomNo9L-Regu"/>
              </a:rPr>
              <a:t>Lung US image</a:t>
            </a:r>
            <a:endParaRPr lang="en-GB" sz="1400" dirty="0"/>
          </a:p>
        </p:txBody>
      </p:sp>
      <p:sp>
        <p:nvSpPr>
          <p:cNvPr id="12" name="Rectangle 11"/>
          <p:cNvSpPr/>
          <p:nvPr/>
        </p:nvSpPr>
        <p:spPr>
          <a:xfrm>
            <a:off x="6565106" y="5856895"/>
            <a:ext cx="1745991" cy="307777"/>
          </a:xfrm>
          <a:prstGeom prst="rect">
            <a:avLst/>
          </a:prstGeom>
        </p:spPr>
        <p:txBody>
          <a:bodyPr wrap="none">
            <a:spAutoFit/>
          </a:bodyPr>
          <a:lstStyle/>
          <a:p>
            <a:r>
              <a:rPr lang="en-GB" sz="1400" dirty="0">
                <a:latin typeface="NimbusRomNo9L-Regu"/>
              </a:rPr>
              <a:t>its Radon transform</a:t>
            </a:r>
            <a:endParaRPr lang="en-GB"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2"/>
          <p:cNvSpPr>
            <a:spLocks noGrp="1" noChangeArrowheads="1"/>
          </p:cNvSpPr>
          <p:nvPr>
            <p:ph type="title"/>
          </p:nvPr>
        </p:nvSpPr>
        <p:spPr>
          <a:noFill/>
        </p:spPr>
        <p:txBody>
          <a:bodyPr/>
          <a:lstStyle/>
          <a:p>
            <a:pPr marL="0" indent="0" eaLnBrk="1" hangingPunct="1"/>
            <a:r>
              <a:rPr lang="en-GB" altLang="en-US" dirty="0" smtClean="0"/>
              <a:t>  Introduction</a:t>
            </a:r>
          </a:p>
        </p:txBody>
      </p:sp>
      <p:sp>
        <p:nvSpPr>
          <p:cNvPr id="2" name="Rectangle 1"/>
          <p:cNvSpPr/>
          <p:nvPr/>
        </p:nvSpPr>
        <p:spPr>
          <a:xfrm>
            <a:off x="654050" y="1242011"/>
            <a:ext cx="3589337" cy="3354765"/>
          </a:xfrm>
          <a:prstGeom prst="rect">
            <a:avLst/>
          </a:prstGeom>
        </p:spPr>
        <p:txBody>
          <a:bodyPr wrap="square">
            <a:spAutoFit/>
          </a:bodyPr>
          <a:lstStyle/>
          <a:p>
            <a:r>
              <a:rPr lang="en-GB" b="1" dirty="0">
                <a:solidFill>
                  <a:srgbClr val="0A0000"/>
                </a:solidFill>
                <a:latin typeface="+mn-lt"/>
              </a:rPr>
              <a:t>What are B-lines? </a:t>
            </a:r>
          </a:p>
          <a:p>
            <a:endParaRPr lang="en-GB" sz="1050" b="1" dirty="0" smtClean="0">
              <a:solidFill>
                <a:srgbClr val="0A0000"/>
              </a:solidFill>
              <a:latin typeface="+mn-lt"/>
            </a:endParaRPr>
          </a:p>
          <a:p>
            <a:r>
              <a:rPr lang="en-GB" sz="1600" dirty="0" smtClean="0">
                <a:solidFill>
                  <a:srgbClr val="000000"/>
                </a:solidFill>
                <a:latin typeface="+mn-lt"/>
              </a:rPr>
              <a:t>When </a:t>
            </a:r>
            <a:r>
              <a:rPr lang="en-GB" sz="1600" dirty="0">
                <a:solidFill>
                  <a:srgbClr val="000000"/>
                </a:solidFill>
                <a:latin typeface="+mn-lt"/>
              </a:rPr>
              <a:t>lung density increases due to the presence in </a:t>
            </a:r>
            <a:r>
              <a:rPr lang="en-GB" sz="1600" dirty="0" smtClean="0">
                <a:solidFill>
                  <a:srgbClr val="000000"/>
                </a:solidFill>
                <a:latin typeface="+mn-lt"/>
              </a:rPr>
              <a:t>the lung </a:t>
            </a:r>
            <a:r>
              <a:rPr lang="en-GB" sz="1600" dirty="0">
                <a:solidFill>
                  <a:srgbClr val="000000"/>
                </a:solidFill>
                <a:latin typeface="+mn-lt"/>
              </a:rPr>
              <a:t>of transudate, the acoustic mismatch between </a:t>
            </a:r>
            <a:r>
              <a:rPr lang="en-GB" sz="1600" dirty="0" smtClean="0">
                <a:solidFill>
                  <a:srgbClr val="000000"/>
                </a:solidFill>
                <a:latin typeface="+mn-lt"/>
              </a:rPr>
              <a:t>the lung </a:t>
            </a:r>
            <a:r>
              <a:rPr lang="en-GB" sz="1600" dirty="0">
                <a:solidFill>
                  <a:srgbClr val="000000"/>
                </a:solidFill>
                <a:latin typeface="+mn-lt"/>
              </a:rPr>
              <a:t>and the surrounding tissues is lowered, and </a:t>
            </a:r>
            <a:r>
              <a:rPr lang="en-GB" sz="1600" dirty="0" smtClean="0">
                <a:solidFill>
                  <a:srgbClr val="000000"/>
                </a:solidFill>
                <a:latin typeface="+mn-lt"/>
              </a:rPr>
              <a:t>the ultrasound </a:t>
            </a:r>
            <a:r>
              <a:rPr lang="en-GB" sz="1600" dirty="0">
                <a:solidFill>
                  <a:srgbClr val="000000"/>
                </a:solidFill>
                <a:latin typeface="+mn-lt"/>
              </a:rPr>
              <a:t>beam can be partly reflected at deeper </a:t>
            </a:r>
            <a:r>
              <a:rPr lang="en-GB" sz="1600" dirty="0" smtClean="0">
                <a:solidFill>
                  <a:srgbClr val="000000"/>
                </a:solidFill>
                <a:latin typeface="+mn-lt"/>
              </a:rPr>
              <a:t>zones and </a:t>
            </a:r>
            <a:r>
              <a:rPr lang="en-GB" sz="1600" dirty="0">
                <a:solidFill>
                  <a:srgbClr val="000000"/>
                </a:solidFill>
                <a:latin typeface="+mn-lt"/>
              </a:rPr>
              <a:t>repeatedly. This phenomenon creates some </a:t>
            </a:r>
            <a:r>
              <a:rPr lang="en-GB" sz="1600" dirty="0" smtClean="0">
                <a:solidFill>
                  <a:srgbClr val="000000"/>
                </a:solidFill>
                <a:latin typeface="+mn-lt"/>
              </a:rPr>
              <a:t>vertical reverberation </a:t>
            </a:r>
            <a:r>
              <a:rPr lang="en-GB" sz="1600" dirty="0">
                <a:solidFill>
                  <a:srgbClr val="000000"/>
                </a:solidFill>
                <a:latin typeface="+mn-lt"/>
              </a:rPr>
              <a:t>artefacts known as B-lines</a:t>
            </a:r>
            <a:r>
              <a:rPr lang="en-GB" sz="1600" dirty="0" smtClean="0">
                <a:solidFill>
                  <a:srgbClr val="000000"/>
                </a:solidFill>
                <a:latin typeface="+mn-lt"/>
              </a:rPr>
              <a:t>.</a:t>
            </a:r>
          </a:p>
          <a:p>
            <a:endParaRPr lang="en-GB" sz="1600" dirty="0">
              <a:solidFill>
                <a:srgbClr val="000000"/>
              </a:solidFill>
              <a:latin typeface="+mn-lt"/>
            </a:endParaRPr>
          </a:p>
        </p:txBody>
      </p:sp>
      <p:pic>
        <p:nvPicPr>
          <p:cNvPr id="6" name="Picture 5"/>
          <p:cNvPicPr>
            <a:picLocks noChangeAspect="1"/>
          </p:cNvPicPr>
          <p:nvPr/>
        </p:nvPicPr>
        <p:blipFill>
          <a:blip r:embed="rId3"/>
          <a:stretch>
            <a:fillRect/>
          </a:stretch>
        </p:blipFill>
        <p:spPr>
          <a:xfrm>
            <a:off x="4724400" y="3784945"/>
            <a:ext cx="3681412" cy="2071950"/>
          </a:xfrm>
          <a:prstGeom prst="rect">
            <a:avLst/>
          </a:prstGeom>
        </p:spPr>
      </p:pic>
      <p:sp>
        <p:nvSpPr>
          <p:cNvPr id="7" name="Rectangle 6"/>
          <p:cNvSpPr/>
          <p:nvPr/>
        </p:nvSpPr>
        <p:spPr>
          <a:xfrm>
            <a:off x="4813300" y="5856895"/>
            <a:ext cx="1418978" cy="307777"/>
          </a:xfrm>
          <a:prstGeom prst="rect">
            <a:avLst/>
          </a:prstGeom>
        </p:spPr>
        <p:txBody>
          <a:bodyPr wrap="none">
            <a:spAutoFit/>
          </a:bodyPr>
          <a:lstStyle/>
          <a:p>
            <a:r>
              <a:rPr lang="en-GB" sz="1400" dirty="0" smtClean="0">
                <a:latin typeface="NimbusRomNo9L-Regu"/>
              </a:rPr>
              <a:t>Lung US image</a:t>
            </a:r>
            <a:endParaRPr lang="en-GB" sz="1400" dirty="0"/>
          </a:p>
        </p:txBody>
      </p:sp>
      <p:sp>
        <p:nvSpPr>
          <p:cNvPr id="8" name="Rectangle 7"/>
          <p:cNvSpPr/>
          <p:nvPr/>
        </p:nvSpPr>
        <p:spPr>
          <a:xfrm>
            <a:off x="6565106" y="5856895"/>
            <a:ext cx="1745991" cy="307777"/>
          </a:xfrm>
          <a:prstGeom prst="rect">
            <a:avLst/>
          </a:prstGeom>
        </p:spPr>
        <p:txBody>
          <a:bodyPr wrap="none">
            <a:spAutoFit/>
          </a:bodyPr>
          <a:lstStyle/>
          <a:p>
            <a:r>
              <a:rPr lang="en-GB" sz="1400" dirty="0">
                <a:latin typeface="NimbusRomNo9L-Regu"/>
              </a:rPr>
              <a:t>its Radon transform</a:t>
            </a:r>
            <a:endParaRPr lang="en-GB" sz="1400" dirty="0"/>
          </a:p>
        </p:txBody>
      </p:sp>
      <p:sp>
        <p:nvSpPr>
          <p:cNvPr id="9" name="Rectangle 8"/>
          <p:cNvSpPr/>
          <p:nvPr/>
        </p:nvSpPr>
        <p:spPr>
          <a:xfrm>
            <a:off x="654050" y="4292945"/>
            <a:ext cx="3879850" cy="1538883"/>
          </a:xfrm>
          <a:prstGeom prst="rect">
            <a:avLst/>
          </a:prstGeom>
        </p:spPr>
        <p:txBody>
          <a:bodyPr wrap="square">
            <a:spAutoFit/>
          </a:bodyPr>
          <a:lstStyle/>
          <a:p>
            <a:r>
              <a:rPr lang="en-GB" b="1" dirty="0" smtClean="0">
                <a:solidFill>
                  <a:srgbClr val="0A0000"/>
                </a:solidFill>
                <a:latin typeface="+mn-lt"/>
              </a:rPr>
              <a:t>Why </a:t>
            </a:r>
            <a:r>
              <a:rPr lang="en-GB" b="1" dirty="0">
                <a:solidFill>
                  <a:srgbClr val="0A0000"/>
                </a:solidFill>
                <a:latin typeface="+mn-lt"/>
              </a:rPr>
              <a:t>detect B-lines</a:t>
            </a:r>
            <a:r>
              <a:rPr lang="en-GB" b="1" dirty="0" smtClean="0">
                <a:solidFill>
                  <a:srgbClr val="0A0000"/>
                </a:solidFill>
                <a:latin typeface="+mn-lt"/>
              </a:rPr>
              <a:t>?</a:t>
            </a:r>
          </a:p>
          <a:p>
            <a:endParaRPr lang="en-GB" sz="1050" b="1" dirty="0">
              <a:solidFill>
                <a:srgbClr val="0A0000"/>
              </a:solidFill>
              <a:latin typeface="+mn-lt"/>
            </a:endParaRPr>
          </a:p>
          <a:p>
            <a:r>
              <a:rPr lang="en-GB" sz="1600" dirty="0">
                <a:solidFill>
                  <a:srgbClr val="000000"/>
                </a:solidFill>
                <a:latin typeface="+mn-lt"/>
              </a:rPr>
              <a:t>The number of B-lines show to correlate </a:t>
            </a:r>
            <a:r>
              <a:rPr lang="en-GB" sz="1600" dirty="0" smtClean="0">
                <a:solidFill>
                  <a:srgbClr val="000000"/>
                </a:solidFill>
                <a:latin typeface="+mn-lt"/>
              </a:rPr>
              <a:t>with extravascular lung </a:t>
            </a:r>
            <a:r>
              <a:rPr lang="en-GB" sz="1600" dirty="0">
                <a:solidFill>
                  <a:srgbClr val="000000"/>
                </a:solidFill>
                <a:latin typeface="+mn-lt"/>
              </a:rPr>
              <a:t>water. Multiple </a:t>
            </a:r>
            <a:r>
              <a:rPr lang="en-GB" sz="1600" dirty="0" smtClean="0">
                <a:solidFill>
                  <a:srgbClr val="000000"/>
                </a:solidFill>
                <a:latin typeface="+mn-lt"/>
              </a:rPr>
              <a:t>B-lines </a:t>
            </a:r>
            <a:r>
              <a:rPr lang="en-GB" sz="1600" dirty="0">
                <a:solidFill>
                  <a:srgbClr val="000000"/>
                </a:solidFill>
                <a:latin typeface="+mn-lt"/>
              </a:rPr>
              <a:t>are considered the </a:t>
            </a:r>
            <a:r>
              <a:rPr lang="en-GB" sz="1600" dirty="0" smtClean="0">
                <a:solidFill>
                  <a:srgbClr val="000000"/>
                </a:solidFill>
                <a:latin typeface="+mn-lt"/>
              </a:rPr>
              <a:t>sonographic sign </a:t>
            </a:r>
            <a:r>
              <a:rPr lang="en-GB" sz="1600" dirty="0">
                <a:solidFill>
                  <a:srgbClr val="000000"/>
                </a:solidFill>
                <a:latin typeface="+mn-lt"/>
              </a:rPr>
              <a:t>of lung interstitial syndrome.</a:t>
            </a:r>
            <a:endParaRPr lang="en-GB" sz="1600" dirty="0">
              <a:latin typeface="+mn-lt"/>
            </a:endParaRPr>
          </a:p>
        </p:txBody>
      </p:sp>
      <p:pic>
        <p:nvPicPr>
          <p:cNvPr id="3" name="Picture 2"/>
          <p:cNvPicPr>
            <a:picLocks noChangeAspect="1"/>
          </p:cNvPicPr>
          <p:nvPr/>
        </p:nvPicPr>
        <p:blipFill>
          <a:blip r:embed="rId4"/>
          <a:stretch>
            <a:fillRect/>
          </a:stretch>
        </p:blipFill>
        <p:spPr>
          <a:xfrm>
            <a:off x="4433887" y="1334346"/>
            <a:ext cx="3971925" cy="1857375"/>
          </a:xfrm>
          <a:prstGeom prst="rect">
            <a:avLst/>
          </a:prstGeom>
        </p:spPr>
      </p:pic>
      <p:sp>
        <p:nvSpPr>
          <p:cNvPr id="4" name="Rectangle 3"/>
          <p:cNvSpPr/>
          <p:nvPr/>
        </p:nvSpPr>
        <p:spPr>
          <a:xfrm>
            <a:off x="4789487" y="3180555"/>
            <a:ext cx="3397084" cy="307777"/>
          </a:xfrm>
          <a:prstGeom prst="rect">
            <a:avLst/>
          </a:prstGeom>
        </p:spPr>
        <p:txBody>
          <a:bodyPr wrap="none">
            <a:spAutoFit/>
          </a:bodyPr>
          <a:lstStyle/>
          <a:p>
            <a:r>
              <a:rPr lang="en-GB" sz="1400" dirty="0">
                <a:latin typeface="NimbusRomNo9L-Regu"/>
              </a:rPr>
              <a:t>Line artefacts in lung ultrasound images.</a:t>
            </a:r>
            <a:endParaRPr lang="en-GB" sz="1400" dirty="0"/>
          </a:p>
        </p:txBody>
      </p:sp>
    </p:spTree>
    <p:extLst>
      <p:ext uri="{BB962C8B-B14F-4D97-AF65-F5344CB8AC3E}">
        <p14:creationId xmlns:p14="http://schemas.microsoft.com/office/powerpoint/2010/main" val="3349498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smtClean="0"/>
              <a:t>Proposed Line Detection in Speckle Images</a:t>
            </a:r>
          </a:p>
        </p:txBody>
      </p:sp>
      <p:sp>
        <p:nvSpPr>
          <p:cNvPr id="4" name="Rectangle 3"/>
          <p:cNvSpPr/>
          <p:nvPr/>
        </p:nvSpPr>
        <p:spPr>
          <a:xfrm>
            <a:off x="381000" y="1328341"/>
            <a:ext cx="8458200" cy="2215991"/>
          </a:xfrm>
          <a:prstGeom prst="rect">
            <a:avLst/>
          </a:prstGeom>
        </p:spPr>
        <p:txBody>
          <a:bodyPr wrap="square">
            <a:spAutoFit/>
          </a:bodyPr>
          <a:lstStyle/>
          <a:p>
            <a:r>
              <a:rPr lang="en-GB" sz="1600" dirty="0" smtClean="0">
                <a:latin typeface="NimbusRomNo9L-Regu"/>
              </a:rPr>
              <a:t>Model of lines </a:t>
            </a:r>
            <a:r>
              <a:rPr lang="en-GB" sz="1600" dirty="0">
                <a:latin typeface="NimbusRomNo9L-Regu"/>
              </a:rPr>
              <a:t>in speckle images can be described using the </a:t>
            </a:r>
            <a:r>
              <a:rPr lang="en-GB" sz="1600" dirty="0" smtClean="0">
                <a:latin typeface="NimbusRomNo9L-Regu"/>
              </a:rPr>
              <a:t>model</a:t>
            </a:r>
          </a:p>
          <a:p>
            <a:endParaRPr lang="en-GB" sz="1000" dirty="0" smtClean="0">
              <a:latin typeface="NimbusRomNo9L-Regu"/>
            </a:endParaRPr>
          </a:p>
          <a:p>
            <a:r>
              <a:rPr lang="en-GB" sz="1600" dirty="0" smtClean="0"/>
              <a:t>	</a:t>
            </a:r>
            <a:endParaRPr lang="en-GB" sz="1600" dirty="0">
              <a:latin typeface="NimbusRomNo9L-Regu"/>
            </a:endParaRPr>
          </a:p>
          <a:p>
            <a:endParaRPr lang="en-GB" sz="1600" dirty="0" smtClean="0">
              <a:latin typeface="NimbusRomNo9L-Regu"/>
            </a:endParaRPr>
          </a:p>
          <a:p>
            <a:r>
              <a:rPr lang="en-GB" sz="1600" dirty="0" smtClean="0">
                <a:latin typeface="NimbusRomNo9L-Regu"/>
              </a:rPr>
              <a:t>where 	  </a:t>
            </a:r>
            <a:r>
              <a:rPr lang="en-GB" sz="1600" dirty="0" smtClean="0">
                <a:latin typeface="CMMI10"/>
              </a:rPr>
              <a:t> </a:t>
            </a:r>
            <a:r>
              <a:rPr lang="en-GB" sz="1600" dirty="0">
                <a:latin typeface="NimbusRomNo9L-Regu"/>
              </a:rPr>
              <a:t>is the observed speckle image, </a:t>
            </a:r>
            <a:endParaRPr lang="en-GB" sz="1600" dirty="0" smtClean="0">
              <a:latin typeface="NimbusRomNo9L-Regu"/>
            </a:endParaRPr>
          </a:p>
          <a:p>
            <a:r>
              <a:rPr lang="en-GB" sz="1600" dirty="0">
                <a:latin typeface="NimbusRomNo9L-Regu"/>
              </a:rPr>
              <a:t>	</a:t>
            </a:r>
            <a:r>
              <a:rPr lang="en-GB" sz="1600" dirty="0" smtClean="0">
                <a:latin typeface="NimbusRomNo9L-Regu"/>
              </a:rPr>
              <a:t>  </a:t>
            </a:r>
            <a:r>
              <a:rPr lang="en-GB" sz="1600" dirty="0" smtClean="0">
                <a:latin typeface="CMMI10"/>
              </a:rPr>
              <a:t> </a:t>
            </a:r>
            <a:r>
              <a:rPr lang="en-GB" sz="1600" dirty="0">
                <a:latin typeface="NimbusRomNo9L-Regu"/>
              </a:rPr>
              <a:t>is the line </a:t>
            </a:r>
            <a:r>
              <a:rPr lang="en-GB" sz="1600" dirty="0" smtClean="0">
                <a:latin typeface="NimbusRomNo9L-Regu"/>
              </a:rPr>
              <a:t>represented by </a:t>
            </a:r>
            <a:r>
              <a:rPr lang="en-GB" sz="1600" dirty="0">
                <a:latin typeface="NimbusRomNo9L-Regu"/>
              </a:rPr>
              <a:t>the orientation </a:t>
            </a:r>
            <a:r>
              <a:rPr lang="en-GB" sz="1600" dirty="0" smtClean="0">
                <a:latin typeface="NimbusRomNo9L-Regu"/>
              </a:rPr>
              <a:t>and </a:t>
            </a:r>
            <a:r>
              <a:rPr lang="en-GB" sz="1600" dirty="0">
                <a:latin typeface="NimbusRomNo9L-Regu"/>
              </a:rPr>
              <a:t>distance </a:t>
            </a:r>
            <a:r>
              <a:rPr lang="en-GB" sz="1600" dirty="0" smtClean="0">
                <a:latin typeface="NimbusRomNo9L-Regu"/>
              </a:rPr>
              <a:t>     from centre of     . </a:t>
            </a:r>
            <a:endParaRPr lang="en-GB" sz="1600" i="1" dirty="0" smtClean="0">
              <a:latin typeface="Cambria Math" panose="02040503050406030204" pitchFamily="18" charset="0"/>
            </a:endParaRPr>
          </a:p>
          <a:p>
            <a:r>
              <a:rPr lang="en-GB" sz="1600" dirty="0" smtClean="0"/>
              <a:t>	  </a:t>
            </a:r>
            <a:r>
              <a:rPr lang="en-GB" sz="1600" dirty="0" smtClean="0">
                <a:latin typeface="CMSY10"/>
              </a:rPr>
              <a:t> </a:t>
            </a:r>
            <a:r>
              <a:rPr lang="en-GB" sz="1600" dirty="0">
                <a:latin typeface="NimbusRomNo9L-Regu"/>
              </a:rPr>
              <a:t>is a point spread function (PSF</a:t>
            </a:r>
            <a:r>
              <a:rPr lang="en-GB" sz="1600" dirty="0" smtClean="0">
                <a:latin typeface="NimbusRomNo9L-Regu"/>
              </a:rPr>
              <a:t>). </a:t>
            </a:r>
          </a:p>
          <a:p>
            <a:r>
              <a:rPr lang="en-GB" sz="1600" dirty="0">
                <a:latin typeface="NimbusRomNo9L-Regu"/>
              </a:rPr>
              <a:t> </a:t>
            </a:r>
            <a:r>
              <a:rPr lang="en-GB" sz="1600" dirty="0" smtClean="0">
                <a:latin typeface="NimbusRomNo9L-Regu"/>
              </a:rPr>
              <a:t>            </a:t>
            </a:r>
            <a:r>
              <a:rPr lang="en-GB" sz="1600" dirty="0" smtClean="0">
                <a:latin typeface="NimbusRomNo9L-Regu"/>
              </a:rPr>
              <a:t>      is an </a:t>
            </a:r>
            <a:r>
              <a:rPr lang="en-GB" sz="1600" dirty="0">
                <a:latin typeface="NimbusRomNo9L-Regu"/>
              </a:rPr>
              <a:t>inverse Radon </a:t>
            </a:r>
            <a:r>
              <a:rPr lang="en-GB" sz="1600" dirty="0" smtClean="0">
                <a:latin typeface="NimbusRomNo9L-Regu"/>
              </a:rPr>
              <a:t>transform.</a:t>
            </a:r>
            <a:endParaRPr lang="en-GB" sz="1600" dirty="0" smtClean="0">
              <a:latin typeface="NimbusRomNo9L-Regu"/>
            </a:endParaRPr>
          </a:p>
          <a:p>
            <a:r>
              <a:rPr lang="en-GB" sz="1600" dirty="0">
                <a:latin typeface="NimbusRomNo9L-Regu"/>
              </a:rPr>
              <a:t>	</a:t>
            </a:r>
            <a:r>
              <a:rPr lang="en-GB" sz="1600" dirty="0" smtClean="0">
                <a:latin typeface="NimbusRomNo9L-Regu"/>
              </a:rPr>
              <a:t>   </a:t>
            </a:r>
            <a:r>
              <a:rPr lang="en-GB" sz="1600" dirty="0" smtClean="0"/>
              <a:t>is </a:t>
            </a:r>
            <a:r>
              <a:rPr lang="en-GB" sz="1600" dirty="0"/>
              <a:t>Gaussian </a:t>
            </a:r>
            <a:r>
              <a:rPr lang="en-GB" sz="1600" dirty="0" smtClean="0"/>
              <a:t>noise.</a:t>
            </a:r>
            <a:endParaRPr lang="en-GB" sz="1600" dirty="0"/>
          </a:p>
        </p:txBody>
      </p:sp>
      <p:pic>
        <p:nvPicPr>
          <p:cNvPr id="6" name="Picture 5"/>
          <p:cNvPicPr>
            <a:picLocks noChangeAspect="1"/>
          </p:cNvPicPr>
          <p:nvPr/>
        </p:nvPicPr>
        <p:blipFill>
          <a:blip r:embed="rId11"/>
          <a:stretch>
            <a:fillRect/>
          </a:stretch>
        </p:blipFill>
        <p:spPr>
          <a:xfrm>
            <a:off x="466725" y="4030943"/>
            <a:ext cx="8134350" cy="1819275"/>
          </a:xfrm>
          <a:prstGeom prst="rect">
            <a:avLst/>
          </a:prstGeom>
        </p:spPr>
      </p:pic>
      <p:pic>
        <p:nvPicPr>
          <p:cNvPr id="11" name="Picture 10"/>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340100" y="1778000"/>
            <a:ext cx="1426464" cy="230124"/>
          </a:xfrm>
          <a:prstGeom prst="rect">
            <a:avLst/>
          </a:prstGeom>
        </p:spPr>
      </p:pic>
      <p:pic>
        <p:nvPicPr>
          <p:cNvPr id="8" name="Picture 7"/>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358900" y="2313572"/>
            <a:ext cx="118872" cy="163068"/>
          </a:xfrm>
          <a:prstGeom prst="rect">
            <a:avLst/>
          </a:prstGeom>
        </p:spPr>
      </p:pic>
      <p:pic>
        <p:nvPicPr>
          <p:cNvPr id="9" name="Picture 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358900" y="2580245"/>
            <a:ext cx="128016" cy="114300"/>
          </a:xfrm>
          <a:prstGeom prst="rect">
            <a:avLst/>
          </a:prstGeom>
        </p:spPr>
      </p:pic>
      <p:pic>
        <p:nvPicPr>
          <p:cNvPr id="10" name="Picture 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319276" y="2784282"/>
            <a:ext cx="198120" cy="185928"/>
          </a:xfrm>
          <a:prstGeom prst="rect">
            <a:avLst/>
          </a:prstGeom>
        </p:spPr>
      </p:pic>
      <p:pic>
        <p:nvPicPr>
          <p:cNvPr id="12" name="Picture 11"/>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351360" y="3024741"/>
            <a:ext cx="134112" cy="184404"/>
          </a:xfrm>
          <a:prstGeom prst="rect">
            <a:avLst/>
          </a:prstGeom>
        </p:spPr>
      </p:pic>
      <p:pic>
        <p:nvPicPr>
          <p:cNvPr id="14" name="Picture 13"/>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6502400" y="2582417"/>
            <a:ext cx="105156" cy="114300"/>
          </a:xfrm>
          <a:prstGeom prst="rect">
            <a:avLst/>
          </a:prstGeom>
        </p:spPr>
      </p:pic>
      <p:pic>
        <p:nvPicPr>
          <p:cNvPr id="18" name="Picture 17"/>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8089900" y="2555861"/>
            <a:ext cx="118872" cy="163068"/>
          </a:xfrm>
          <a:prstGeom prst="rect">
            <a:avLst/>
          </a:prstGeom>
        </p:spPr>
      </p:pic>
      <p:pic>
        <p:nvPicPr>
          <p:cNvPr id="15" name="Picture 14"/>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1351788" y="3311218"/>
            <a:ext cx="138684" cy="1143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smtClean="0"/>
              <a:t>Proposed Line Detection in Speckle Images</a:t>
            </a:r>
          </a:p>
        </p:txBody>
      </p:sp>
      <p:sp>
        <p:nvSpPr>
          <p:cNvPr id="16" name="Rectangle 15"/>
          <p:cNvSpPr/>
          <p:nvPr/>
        </p:nvSpPr>
        <p:spPr>
          <a:xfrm>
            <a:off x="571500" y="1187153"/>
            <a:ext cx="5304794" cy="1815882"/>
          </a:xfrm>
          <a:prstGeom prst="rect">
            <a:avLst/>
          </a:prstGeom>
        </p:spPr>
        <p:txBody>
          <a:bodyPr wrap="square">
            <a:spAutoFit/>
          </a:bodyPr>
          <a:lstStyle/>
          <a:p>
            <a:r>
              <a:rPr lang="en-GB" b="1" dirty="0" smtClean="0">
                <a:solidFill>
                  <a:srgbClr val="0A0000"/>
                </a:solidFill>
                <a:latin typeface="TrebuchetMS-Bold"/>
              </a:rPr>
              <a:t>Radon transform: </a:t>
            </a:r>
            <a:r>
              <a:rPr lang="en-GB" sz="1600" dirty="0" smtClean="0">
                <a:latin typeface="NimbusRomNo9L-Regu"/>
              </a:rPr>
              <a:t>In </a:t>
            </a:r>
            <a:r>
              <a:rPr lang="en-GB" sz="1600" dirty="0">
                <a:latin typeface="NimbusRomNo9L-Regu"/>
              </a:rPr>
              <a:t>its general form without noise, a Radon </a:t>
            </a:r>
            <a:r>
              <a:rPr lang="en-GB" sz="1600" dirty="0" smtClean="0">
                <a:latin typeface="NimbusRomNo9L-Regu"/>
              </a:rPr>
              <a:t>transform is the integral of image intensity over the hyperplane perpendicular to   , </a:t>
            </a:r>
            <a:r>
              <a:rPr lang="en-GB" sz="1600" dirty="0"/>
              <a:t>and projected on to a radial line oriented </a:t>
            </a:r>
            <a:r>
              <a:rPr lang="en-GB" sz="1600" dirty="0" smtClean="0"/>
              <a:t>at    .</a:t>
            </a:r>
            <a:endParaRPr lang="en-GB" sz="1600" dirty="0">
              <a:solidFill>
                <a:srgbClr val="000000"/>
              </a:solidFill>
              <a:latin typeface="MyriadPro-Regular"/>
            </a:endParaRPr>
          </a:p>
          <a:p>
            <a:endParaRPr lang="en-GB" sz="1600" dirty="0" smtClean="0"/>
          </a:p>
          <a:p>
            <a:endParaRPr lang="en-GB" sz="1600" dirty="0"/>
          </a:p>
          <a:p>
            <a:r>
              <a:rPr lang="en-GB" sz="1400" dirty="0" smtClean="0">
                <a:solidFill>
                  <a:srgbClr val="000000"/>
                </a:solidFill>
                <a:latin typeface="MyriadPro-Regular"/>
              </a:rPr>
              <a:t> </a:t>
            </a:r>
            <a:endParaRPr lang="en-GB" sz="1400" dirty="0">
              <a:solidFill>
                <a:srgbClr val="000000"/>
              </a:solidFill>
              <a:latin typeface="MyriadPro-Regular"/>
            </a:endParaRPr>
          </a:p>
        </p:txBody>
      </p:sp>
      <p:pic>
        <p:nvPicPr>
          <p:cNvPr id="17" name="Picture 16"/>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866141" y="2529952"/>
            <a:ext cx="4823460" cy="294132"/>
          </a:xfrm>
          <a:prstGeom prst="rect">
            <a:avLst/>
          </a:prstGeom>
        </p:spPr>
      </p:pic>
      <p:pic>
        <p:nvPicPr>
          <p:cNvPr id="5" name="Picture 4"/>
          <p:cNvPicPr>
            <a:picLocks noChangeAspect="1"/>
          </p:cNvPicPr>
          <p:nvPr/>
        </p:nvPicPr>
        <p:blipFill>
          <a:blip r:embed="rId16"/>
          <a:stretch>
            <a:fillRect/>
          </a:stretch>
        </p:blipFill>
        <p:spPr>
          <a:xfrm>
            <a:off x="4533900" y="3893098"/>
            <a:ext cx="3865058" cy="2071950"/>
          </a:xfrm>
          <a:prstGeom prst="rect">
            <a:avLst/>
          </a:prstGeom>
        </p:spPr>
      </p:pic>
      <p:pic>
        <p:nvPicPr>
          <p:cNvPr id="21" name="Picture 20"/>
          <p:cNvPicPr>
            <a:picLocks noChangeAspect="1"/>
          </p:cNvPicPr>
          <p:nvPr/>
        </p:nvPicPr>
        <p:blipFill>
          <a:blip r:embed="rId17"/>
          <a:stretch>
            <a:fillRect/>
          </a:stretch>
        </p:blipFill>
        <p:spPr>
          <a:xfrm>
            <a:off x="651578" y="3893098"/>
            <a:ext cx="3681412" cy="2071950"/>
          </a:xfrm>
          <a:prstGeom prst="rect">
            <a:avLst/>
          </a:prstGeom>
        </p:spPr>
      </p:pic>
      <p:pic>
        <p:nvPicPr>
          <p:cNvPr id="24" name="Picture 23"/>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2956650" y="5972379"/>
            <a:ext cx="815340" cy="224028"/>
          </a:xfrm>
          <a:prstGeom prst="rect">
            <a:avLst/>
          </a:prstGeom>
        </p:spPr>
      </p:pic>
      <p:pic>
        <p:nvPicPr>
          <p:cNvPr id="26" name="Picture 25"/>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6960623" y="5972379"/>
            <a:ext cx="815340" cy="224028"/>
          </a:xfrm>
          <a:prstGeom prst="rect">
            <a:avLst/>
          </a:prstGeom>
        </p:spPr>
      </p:pic>
      <p:sp>
        <p:nvSpPr>
          <p:cNvPr id="25" name="Rectangle 24"/>
          <p:cNvSpPr/>
          <p:nvPr/>
        </p:nvSpPr>
        <p:spPr>
          <a:xfrm>
            <a:off x="618130" y="3212691"/>
            <a:ext cx="7649570" cy="738664"/>
          </a:xfrm>
          <a:prstGeom prst="rect">
            <a:avLst/>
          </a:prstGeom>
        </p:spPr>
        <p:txBody>
          <a:bodyPr wrap="square">
            <a:spAutoFit/>
          </a:bodyPr>
          <a:lstStyle/>
          <a:p>
            <a:r>
              <a:rPr lang="en-GB" sz="1400" dirty="0">
                <a:latin typeface="NimbusRomNo9L-Regu"/>
              </a:rPr>
              <a:t>Example of lung US image </a:t>
            </a:r>
            <a:r>
              <a:rPr lang="en-GB" sz="1400" dirty="0" smtClean="0">
                <a:latin typeface="CMMI9"/>
              </a:rPr>
              <a:t>    </a:t>
            </a:r>
            <a:r>
              <a:rPr lang="en-GB" sz="1400" dirty="0">
                <a:latin typeface="NimbusRomNo9L-Regu"/>
              </a:rPr>
              <a:t>(left) and its Radon </a:t>
            </a:r>
            <a:r>
              <a:rPr lang="en-GB" sz="1400" dirty="0" smtClean="0">
                <a:latin typeface="NimbusRomNo9L-Regu"/>
              </a:rPr>
              <a:t>transform      </a:t>
            </a:r>
            <a:r>
              <a:rPr lang="en-GB" sz="1400" dirty="0" smtClean="0">
                <a:latin typeface="CMMI9"/>
              </a:rPr>
              <a:t>  </a:t>
            </a:r>
            <a:r>
              <a:rPr lang="en-GB" sz="1400" dirty="0" smtClean="0">
                <a:latin typeface="NimbusRomNo9L-Regu"/>
              </a:rPr>
              <a:t>(</a:t>
            </a:r>
            <a:r>
              <a:rPr lang="en-GB" sz="1400" dirty="0">
                <a:latin typeface="NimbusRomNo9L-Regu"/>
              </a:rPr>
              <a:t>right), where the horizontal axis </a:t>
            </a:r>
            <a:r>
              <a:rPr lang="en-GB" sz="1400" dirty="0" smtClean="0">
                <a:latin typeface="NimbusRomNo9L-Regu"/>
              </a:rPr>
              <a:t>is</a:t>
            </a:r>
            <a:r>
              <a:rPr lang="en-GB" sz="1400" dirty="0" smtClean="0">
                <a:latin typeface="CMMI9"/>
              </a:rPr>
              <a:t> </a:t>
            </a:r>
            <a:r>
              <a:rPr lang="en-GB" sz="1400" dirty="0">
                <a:latin typeface="NimbusRomNo9L-Regu"/>
              </a:rPr>
              <a:t>varying from -45</a:t>
            </a:r>
            <a:r>
              <a:rPr lang="en-GB" sz="600" dirty="0">
                <a:latin typeface="CMSY6"/>
              </a:rPr>
              <a:t> </a:t>
            </a:r>
            <a:r>
              <a:rPr lang="en-GB" sz="1400" dirty="0">
                <a:latin typeface="NimbusRomNo9L-Regu"/>
              </a:rPr>
              <a:t>to 135</a:t>
            </a:r>
            <a:r>
              <a:rPr lang="en-GB" sz="1400" dirty="0" smtClean="0">
                <a:latin typeface="NimbusRomNo9L-Regu"/>
              </a:rPr>
              <a:t>, the </a:t>
            </a:r>
            <a:r>
              <a:rPr lang="en-GB" sz="1400" dirty="0">
                <a:latin typeface="NimbusRomNo9L-Regu"/>
              </a:rPr>
              <a:t>vertical axis is </a:t>
            </a:r>
            <a:r>
              <a:rPr lang="en-GB" sz="1400" dirty="0">
                <a:latin typeface="CMMI9"/>
              </a:rPr>
              <a:t> </a:t>
            </a:r>
            <a:r>
              <a:rPr lang="en-GB" sz="1400" dirty="0" smtClean="0">
                <a:latin typeface="CMMI9"/>
              </a:rPr>
              <a:t> </a:t>
            </a:r>
            <a:r>
              <a:rPr lang="en-GB" sz="1400" dirty="0" smtClean="0">
                <a:latin typeface="CMMI9"/>
              </a:rPr>
              <a:t> </a:t>
            </a:r>
            <a:r>
              <a:rPr lang="en-GB" sz="1400" dirty="0">
                <a:latin typeface="NimbusRomNo9L-Regu"/>
              </a:rPr>
              <a:t>varying </a:t>
            </a:r>
            <a:r>
              <a:rPr lang="en-GB" sz="1400" dirty="0" smtClean="0">
                <a:latin typeface="NimbusRomNo9L-Regu"/>
              </a:rPr>
              <a:t>from -          </a:t>
            </a:r>
            <a:r>
              <a:rPr lang="en-GB" sz="600" dirty="0" smtClean="0">
                <a:latin typeface="CMMI6"/>
              </a:rPr>
              <a:t> </a:t>
            </a:r>
            <a:r>
              <a:rPr lang="en-GB" sz="1400" dirty="0">
                <a:latin typeface="NimbusRomNo9L-Regu"/>
              </a:rPr>
              <a:t>to </a:t>
            </a:r>
            <a:r>
              <a:rPr lang="en-GB" sz="1400" dirty="0">
                <a:latin typeface="CMMI9"/>
              </a:rPr>
              <a:t> </a:t>
            </a:r>
            <a:r>
              <a:rPr lang="en-GB" sz="1400" dirty="0" smtClean="0">
                <a:latin typeface="CMMI9"/>
              </a:rPr>
              <a:t>           </a:t>
            </a:r>
            <a:r>
              <a:rPr lang="en-GB" sz="1400" dirty="0" smtClean="0">
                <a:latin typeface="NimbusRomNo9L-Regu"/>
              </a:rPr>
              <a:t>, </a:t>
            </a:r>
            <a:r>
              <a:rPr lang="en-GB" sz="1400" dirty="0">
                <a:latin typeface="NimbusRomNo9L-Regu"/>
              </a:rPr>
              <a:t>and the </a:t>
            </a:r>
            <a:r>
              <a:rPr lang="en-GB" sz="1400" dirty="0" smtClean="0">
                <a:latin typeface="NimbusRomNo9L-Regu"/>
              </a:rPr>
              <a:t>brighter intensity </a:t>
            </a:r>
            <a:r>
              <a:rPr lang="en-GB" sz="1400" dirty="0">
                <a:latin typeface="NimbusRomNo9L-Regu"/>
              </a:rPr>
              <a:t>indicates higher magnitude of the Radon transform.</a:t>
            </a:r>
            <a:endParaRPr lang="en-GB" sz="1400" dirty="0"/>
          </a:p>
        </p:txBody>
      </p:sp>
      <p:pic>
        <p:nvPicPr>
          <p:cNvPr id="28" name="Picture 27"/>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2872159" y="3311353"/>
            <a:ext cx="116867" cy="160318"/>
          </a:xfrm>
          <a:prstGeom prst="rect">
            <a:avLst/>
          </a:prstGeom>
        </p:spPr>
      </p:pic>
      <p:pic>
        <p:nvPicPr>
          <p:cNvPr id="27" name="Picture 26"/>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5369791" y="3273077"/>
            <a:ext cx="319810" cy="213692"/>
          </a:xfrm>
          <a:prstGeom prst="rect">
            <a:avLst/>
          </a:prstGeom>
        </p:spPr>
      </p:pic>
      <p:pic>
        <p:nvPicPr>
          <p:cNvPr id="29" name="Picture 28"/>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5844210" y="3535435"/>
            <a:ext cx="468965" cy="148331"/>
          </a:xfrm>
          <a:prstGeom prst="rect">
            <a:avLst/>
          </a:prstGeom>
        </p:spPr>
      </p:pic>
      <p:pic>
        <p:nvPicPr>
          <p:cNvPr id="31" name="Picture 30"/>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6570948" y="3535435"/>
            <a:ext cx="468965" cy="148331"/>
          </a:xfrm>
          <a:prstGeom prst="rect">
            <a:avLst/>
          </a:prstGeom>
        </p:spPr>
      </p:pic>
      <p:pic>
        <p:nvPicPr>
          <p:cNvPr id="2" name="Picture 1"/>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3565839" y="1785066"/>
            <a:ext cx="106680" cy="179832"/>
          </a:xfrm>
          <a:prstGeom prst="rect">
            <a:avLst/>
          </a:prstGeom>
        </p:spPr>
      </p:pic>
      <p:pic>
        <p:nvPicPr>
          <p:cNvPr id="18" name="Picture 17"/>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2634070" y="2032273"/>
            <a:ext cx="106680" cy="179832"/>
          </a:xfrm>
          <a:prstGeom prst="rect">
            <a:avLst/>
          </a:prstGeom>
        </p:spPr>
      </p:pic>
      <p:pic>
        <p:nvPicPr>
          <p:cNvPr id="6" name="Picture 5"/>
          <p:cNvPicPr>
            <a:picLocks noChangeAspect="1"/>
          </p:cNvPicPr>
          <p:nvPr>
            <p:custDataLst>
              <p:tags r:id="rId10"/>
            </p:custDataLst>
          </p:nvPr>
        </p:nvPicPr>
        <p:blipFill>
          <a:blip r:embed="rId23" cstate="print">
            <a:extLst>
              <a:ext uri="{28A0092B-C50C-407E-A947-70E740481C1C}">
                <a14:useLocalDpi xmlns:a14="http://schemas.microsoft.com/office/drawing/2010/main" val="0"/>
              </a:ext>
            </a:extLst>
          </a:blip>
          <a:stretch>
            <a:fillRect/>
          </a:stretch>
        </p:blipFill>
        <p:spPr>
          <a:xfrm>
            <a:off x="1194141" y="5992578"/>
            <a:ext cx="746760" cy="230124"/>
          </a:xfrm>
          <a:prstGeom prst="rect">
            <a:avLst/>
          </a:prstGeom>
        </p:spPr>
      </p:pic>
      <p:pic>
        <p:nvPicPr>
          <p:cNvPr id="23" name="Picture 22"/>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5129534" y="5966283"/>
            <a:ext cx="746760" cy="230124"/>
          </a:xfrm>
          <a:prstGeom prst="rect">
            <a:avLst/>
          </a:prstGeom>
        </p:spPr>
      </p:pic>
      <p:pic>
        <p:nvPicPr>
          <p:cNvPr id="7" name="Picture 6"/>
          <p:cNvPicPr>
            <a:picLocks noChangeAspect="1"/>
          </p:cNvPicPr>
          <p:nvPr/>
        </p:nvPicPr>
        <p:blipFill>
          <a:blip r:embed="rId24"/>
          <a:stretch>
            <a:fillRect/>
          </a:stretch>
        </p:blipFill>
        <p:spPr>
          <a:xfrm>
            <a:off x="6110776" y="904283"/>
            <a:ext cx="2324985" cy="2255979"/>
          </a:xfrm>
          <a:prstGeom prst="rect">
            <a:avLst/>
          </a:prstGeom>
        </p:spPr>
      </p:pic>
      <p:pic>
        <p:nvPicPr>
          <p:cNvPr id="3" name="Picture 2"/>
          <p:cNvPicPr>
            <a:picLocks noChangeAspect="1"/>
          </p:cNvPicPr>
          <p:nvPr>
            <p:custDataLst>
              <p:tags r:id="rId12"/>
            </p:custDataLst>
          </p:nvPr>
        </p:nvPicPr>
        <p:blipFill>
          <a:blip r:embed="rId25" cstate="print">
            <a:extLst>
              <a:ext uri="{28A0092B-C50C-407E-A947-70E740481C1C}">
                <a14:useLocalDpi xmlns:a14="http://schemas.microsoft.com/office/drawing/2010/main" val="0"/>
              </a:ext>
            </a:extLst>
          </a:blip>
          <a:stretch>
            <a:fillRect/>
          </a:stretch>
        </p:blipFill>
        <p:spPr>
          <a:xfrm>
            <a:off x="4589870" y="3540709"/>
            <a:ext cx="96430" cy="104815"/>
          </a:xfrm>
          <a:prstGeom prst="rect">
            <a:avLst/>
          </a:prstGeom>
        </p:spPr>
      </p:pic>
    </p:spTree>
    <p:extLst>
      <p:ext uri="{BB962C8B-B14F-4D97-AF65-F5344CB8AC3E}">
        <p14:creationId xmlns:p14="http://schemas.microsoft.com/office/powerpoint/2010/main" val="1256285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smtClean="0"/>
              <a:t>Proposed Line Detection in Speckle Images</a:t>
            </a:r>
          </a:p>
        </p:txBody>
      </p:sp>
      <p:sp>
        <p:nvSpPr>
          <p:cNvPr id="4" name="Rectangle 3"/>
          <p:cNvSpPr/>
          <p:nvPr/>
        </p:nvSpPr>
        <p:spPr>
          <a:xfrm>
            <a:off x="381000" y="1328341"/>
            <a:ext cx="8458200" cy="3939540"/>
          </a:xfrm>
          <a:prstGeom prst="rect">
            <a:avLst/>
          </a:prstGeom>
        </p:spPr>
        <p:txBody>
          <a:bodyPr wrap="square">
            <a:spAutoFit/>
          </a:bodyPr>
          <a:lstStyle/>
          <a:p>
            <a:r>
              <a:rPr lang="en-GB" sz="1600" dirty="0" smtClean="0">
                <a:latin typeface="NimbusRomNo9L-Regu"/>
              </a:rPr>
              <a:t>Model of lines in speckle images can be described using the model</a:t>
            </a:r>
          </a:p>
          <a:p>
            <a:endParaRPr lang="en-GB" sz="1000" dirty="0" smtClean="0">
              <a:latin typeface="NimbusRomNo9L-Regu"/>
            </a:endParaRPr>
          </a:p>
          <a:p>
            <a:r>
              <a:rPr lang="en-GB" sz="1600" dirty="0" smtClean="0"/>
              <a:t>	</a:t>
            </a:r>
            <a:endParaRPr lang="en-GB" sz="1600" dirty="0">
              <a:latin typeface="NimbusRomNo9L-Regu"/>
            </a:endParaRPr>
          </a:p>
          <a:p>
            <a:endParaRPr lang="en-GB" sz="1600" dirty="0" smtClean="0">
              <a:latin typeface="NimbusRomNo9L-Regu"/>
            </a:endParaRPr>
          </a:p>
          <a:p>
            <a:r>
              <a:rPr lang="en-GB" sz="1600" dirty="0"/>
              <a:t>Optimisation </a:t>
            </a:r>
            <a:r>
              <a:rPr lang="en-GB" sz="1600" dirty="0" smtClean="0"/>
              <a:t>problem:</a:t>
            </a:r>
          </a:p>
          <a:p>
            <a:endParaRPr lang="en-GB" sz="1600" dirty="0"/>
          </a:p>
          <a:p>
            <a:pPr marL="285750" indent="-285750">
              <a:buFont typeface="Wingdings" panose="05000000000000000000" pitchFamily="2" charset="2"/>
              <a:buChar char="§"/>
            </a:pPr>
            <a:r>
              <a:rPr lang="en-GB" sz="1600" dirty="0" smtClean="0"/>
              <a:t>To </a:t>
            </a:r>
            <a:r>
              <a:rPr lang="en-GB" sz="1600" dirty="0"/>
              <a:t>estimate the tissue reflectivity function (TRF) </a:t>
            </a:r>
            <a:r>
              <a:rPr lang="en-GB" sz="1600" dirty="0" smtClean="0"/>
              <a:t>     </a:t>
            </a:r>
            <a:r>
              <a:rPr lang="en-GB" sz="1600" dirty="0"/>
              <a:t>from </a:t>
            </a:r>
            <a:r>
              <a:rPr lang="en-GB" sz="1600" dirty="0" smtClean="0"/>
              <a:t>the blurred </a:t>
            </a:r>
            <a:r>
              <a:rPr lang="en-GB" sz="1600" dirty="0"/>
              <a:t>speckle </a:t>
            </a:r>
            <a:r>
              <a:rPr lang="en-GB" sz="1600" dirty="0" smtClean="0"/>
              <a:t>image		      , using</a:t>
            </a:r>
          </a:p>
          <a:p>
            <a:r>
              <a:rPr lang="en-GB" sz="1600" dirty="0" smtClean="0"/>
              <a:t>		</a:t>
            </a:r>
          </a:p>
          <a:p>
            <a:endParaRPr lang="en-GB" sz="1600" dirty="0" smtClean="0"/>
          </a:p>
          <a:p>
            <a:pPr marL="285750" indent="-285750">
              <a:buFont typeface="Wingdings" panose="05000000000000000000" pitchFamily="2" charset="2"/>
              <a:buChar char="§"/>
            </a:pPr>
            <a:r>
              <a:rPr lang="en-GB" sz="1600" dirty="0"/>
              <a:t>T</a:t>
            </a:r>
            <a:r>
              <a:rPr lang="en-GB" sz="1600" dirty="0" smtClean="0"/>
              <a:t>o </a:t>
            </a:r>
            <a:r>
              <a:rPr lang="en-GB" sz="1600" dirty="0"/>
              <a:t>estimate the lines in the </a:t>
            </a:r>
            <a:r>
              <a:rPr lang="en-GB" sz="1600" dirty="0" smtClean="0"/>
              <a:t>Radon transform </a:t>
            </a:r>
            <a:r>
              <a:rPr lang="en-GB" sz="1600" dirty="0"/>
              <a:t>domain </a:t>
            </a:r>
            <a:r>
              <a:rPr lang="en-GB" sz="1600" dirty="0" smtClean="0"/>
              <a:t>    from </a:t>
            </a:r>
            <a:r>
              <a:rPr lang="en-GB" sz="1600" dirty="0"/>
              <a:t>the </a:t>
            </a:r>
            <a:r>
              <a:rPr lang="en-GB" sz="1600" dirty="0" smtClean="0"/>
              <a:t>TRF                 , using</a:t>
            </a:r>
          </a:p>
          <a:p>
            <a:endParaRPr lang="en-GB" sz="800" dirty="0" smtClean="0"/>
          </a:p>
          <a:p>
            <a:r>
              <a:rPr lang="en-GB" sz="1600" dirty="0"/>
              <a:t>	</a:t>
            </a:r>
            <a:r>
              <a:rPr lang="en-GB" sz="1600" dirty="0" smtClean="0"/>
              <a:t>	</a:t>
            </a:r>
          </a:p>
          <a:p>
            <a:endParaRPr lang="en-GB" sz="1600" dirty="0" smtClean="0"/>
          </a:p>
          <a:p>
            <a:pPr marL="285750" indent="-285750">
              <a:buFont typeface="Wingdings" panose="05000000000000000000" pitchFamily="2" charset="2"/>
              <a:buChar char="§"/>
            </a:pPr>
            <a:r>
              <a:rPr lang="en-GB" sz="1600" dirty="0" smtClean="0"/>
              <a:t>We </a:t>
            </a:r>
            <a:r>
              <a:rPr lang="en-GB" sz="1600" dirty="0"/>
              <a:t>estimate </a:t>
            </a:r>
            <a:r>
              <a:rPr lang="en-GB" sz="1600" dirty="0" smtClean="0"/>
              <a:t>    and      simultaneously by solving</a:t>
            </a:r>
          </a:p>
          <a:p>
            <a:endParaRPr lang="en-GB" sz="800" dirty="0"/>
          </a:p>
          <a:p>
            <a:r>
              <a:rPr lang="en-GB" sz="1600" dirty="0" smtClean="0"/>
              <a:t>		</a:t>
            </a:r>
            <a:endParaRPr lang="en-GB" sz="1600" dirty="0"/>
          </a:p>
        </p:txBody>
      </p:sp>
      <p:pic>
        <p:nvPicPr>
          <p:cNvPr id="3" name="Picture 2"/>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3340100" y="1778000"/>
            <a:ext cx="1426464" cy="230124"/>
          </a:xfrm>
          <a:prstGeom prst="rect">
            <a:avLst/>
          </a:prstGeom>
        </p:spPr>
      </p:pic>
      <p:pic>
        <p:nvPicPr>
          <p:cNvPr id="5" name="Picture 4"/>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2336800" y="3288286"/>
            <a:ext cx="4032504" cy="272796"/>
          </a:xfrm>
          <a:prstGeom prst="rect">
            <a:avLst/>
          </a:prstGeom>
        </p:spPr>
      </p:pic>
      <p:pic>
        <p:nvPicPr>
          <p:cNvPr id="7" name="Picture 6"/>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790956" y="3011934"/>
            <a:ext cx="856488" cy="225552"/>
          </a:xfrm>
          <a:prstGeom prst="rect">
            <a:avLst/>
          </a:prstGeom>
        </p:spPr>
      </p:pic>
      <p:pic>
        <p:nvPicPr>
          <p:cNvPr id="8" name="Picture 7"/>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5092700" y="2831483"/>
            <a:ext cx="169164" cy="114300"/>
          </a:xfrm>
          <a:prstGeom prst="rect">
            <a:avLst/>
          </a:prstGeom>
        </p:spPr>
      </p:pic>
      <p:pic>
        <p:nvPicPr>
          <p:cNvPr id="9" name="Picture 8"/>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5511800" y="3801985"/>
            <a:ext cx="128016" cy="114300"/>
          </a:xfrm>
          <a:prstGeom prst="rect">
            <a:avLst/>
          </a:prstGeom>
        </p:spPr>
      </p:pic>
      <p:pic>
        <p:nvPicPr>
          <p:cNvPr id="10" name="Picture 9"/>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7061200" y="3747923"/>
            <a:ext cx="801624" cy="184404"/>
          </a:xfrm>
          <a:prstGeom prst="rect">
            <a:avLst/>
          </a:prstGeom>
        </p:spPr>
      </p:pic>
      <p:pic>
        <p:nvPicPr>
          <p:cNvPr id="11" name="Picture 10"/>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336800" y="4119088"/>
            <a:ext cx="3846576" cy="272796"/>
          </a:xfrm>
          <a:prstGeom prst="rect">
            <a:avLst/>
          </a:prstGeom>
        </p:spPr>
      </p:pic>
      <p:pic>
        <p:nvPicPr>
          <p:cNvPr id="13" name="Picture 12"/>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1930400" y="4665585"/>
            <a:ext cx="128016" cy="114300"/>
          </a:xfrm>
          <a:prstGeom prst="rect">
            <a:avLst/>
          </a:prstGeom>
        </p:spPr>
      </p:pic>
      <p:pic>
        <p:nvPicPr>
          <p:cNvPr id="14" name="Picture 13"/>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a:off x="2578100" y="4661792"/>
            <a:ext cx="169164" cy="114300"/>
          </a:xfrm>
          <a:prstGeom prst="rect">
            <a:avLst/>
          </a:prstGeom>
        </p:spPr>
      </p:pic>
      <p:pic>
        <p:nvPicPr>
          <p:cNvPr id="12" name="Picture 11"/>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2336800" y="5029938"/>
            <a:ext cx="5166360" cy="272796"/>
          </a:xfrm>
          <a:prstGeom prst="rect">
            <a:avLst/>
          </a:prstGeom>
        </p:spPr>
      </p:pic>
    </p:spTree>
    <p:extLst>
      <p:ext uri="{BB962C8B-B14F-4D97-AF65-F5344CB8AC3E}">
        <p14:creationId xmlns:p14="http://schemas.microsoft.com/office/powerpoint/2010/main" val="3439261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smtClean="0"/>
              <a:t>Proposed Line Detection in Speckle Images</a:t>
            </a:r>
          </a:p>
        </p:txBody>
      </p:sp>
      <p:sp>
        <p:nvSpPr>
          <p:cNvPr id="4" name="Rectangle 3"/>
          <p:cNvSpPr/>
          <p:nvPr/>
        </p:nvSpPr>
        <p:spPr>
          <a:xfrm>
            <a:off x="381000" y="1328341"/>
            <a:ext cx="8458200" cy="984885"/>
          </a:xfrm>
          <a:prstGeom prst="rect">
            <a:avLst/>
          </a:prstGeom>
        </p:spPr>
        <p:txBody>
          <a:bodyPr wrap="square">
            <a:spAutoFit/>
          </a:bodyPr>
          <a:lstStyle/>
          <a:p>
            <a:r>
              <a:rPr lang="en-GB" sz="1600" b="1" dirty="0">
                <a:latin typeface="NimbusRomNo9L-Regu"/>
              </a:rPr>
              <a:t>Implementation</a:t>
            </a:r>
            <a:r>
              <a:rPr lang="en-GB" sz="1600" dirty="0">
                <a:latin typeface="NimbusRomNo9L-Regu"/>
              </a:rPr>
              <a:t>: This problem divides into subproblems which are solved using</a:t>
            </a:r>
          </a:p>
          <a:p>
            <a:r>
              <a:rPr lang="en-GB" sz="1600" dirty="0">
                <a:latin typeface="NimbusRomNo9L-Regu"/>
              </a:rPr>
              <a:t>the alternating direction method of multipliers (ADMM</a:t>
            </a:r>
            <a:r>
              <a:rPr lang="en-GB" sz="1600" dirty="0" smtClean="0">
                <a:latin typeface="NimbusRomNo9L-Regu"/>
              </a:rPr>
              <a:t>)</a:t>
            </a:r>
          </a:p>
          <a:p>
            <a:endParaRPr lang="en-GB" sz="1000" dirty="0" smtClean="0">
              <a:latin typeface="NimbusRomNo9L-Regu"/>
            </a:endParaRPr>
          </a:p>
          <a:p>
            <a:r>
              <a:rPr lang="en-GB" sz="1600" dirty="0" smtClean="0"/>
              <a:t>	</a:t>
            </a:r>
            <a:endParaRPr lang="en-GB" sz="1600" dirty="0"/>
          </a:p>
        </p:txBody>
      </p:sp>
      <mc:AlternateContent xmlns:mc="http://schemas.openxmlformats.org/markup-compatibility/2006" xmlns:a14="http://schemas.microsoft.com/office/drawing/2010/main">
        <mc:Choice Requires="a14">
          <p:sp>
            <p:nvSpPr>
              <p:cNvPr id="6" name="Rectangle 5"/>
              <p:cNvSpPr/>
              <p:nvPr/>
            </p:nvSpPr>
            <p:spPr>
              <a:xfrm>
                <a:off x="381000" y="3418108"/>
                <a:ext cx="8350356" cy="584775"/>
              </a:xfrm>
              <a:prstGeom prst="rect">
                <a:avLst/>
              </a:prstGeom>
            </p:spPr>
            <p:txBody>
              <a:bodyPr wrap="square">
                <a:spAutoFit/>
              </a:bodyPr>
              <a:lstStyle/>
              <a:p>
                <a:r>
                  <a:rPr lang="en-GB" sz="1600" dirty="0">
                    <a:latin typeface="NimbusRomNo9L-Regu"/>
                  </a:rPr>
                  <a:t>The ADMM technique allows this problem to </a:t>
                </a:r>
                <a:r>
                  <a:rPr lang="en-GB" sz="1600" dirty="0" smtClean="0">
                    <a:latin typeface="NimbusRomNo9L-Regu"/>
                  </a:rPr>
                  <a:t>be solved </a:t>
                </a:r>
                <a:r>
                  <a:rPr lang="en-GB" sz="1600" dirty="0">
                    <a:latin typeface="NimbusRomNo9L-Regu"/>
                  </a:rPr>
                  <a:t>approximately using three-step iterations, namely i) </a:t>
                </a:r>
                <a14:m>
                  <m:oMath xmlns:m="http://schemas.openxmlformats.org/officeDocument/2006/math">
                    <m:r>
                      <a:rPr lang="en-GB" sz="1600" i="1" dirty="0" smtClean="0">
                        <a:latin typeface="Cambria Math" panose="02040503050406030204" pitchFamily="18" charset="0"/>
                      </a:rPr>
                      <m:t>𝑢</m:t>
                    </m:r>
                  </m:oMath>
                </a14:m>
                <a:r>
                  <a:rPr lang="en-GB" sz="1600" dirty="0" smtClean="0">
                    <a:latin typeface="NimbusRomNo9L-Regu"/>
                  </a:rPr>
                  <a:t>- minimisation</a:t>
                </a:r>
                <a:r>
                  <a:rPr lang="en-GB" sz="1600" dirty="0">
                    <a:latin typeface="NimbusRomNo9L-Regu"/>
                  </a:rPr>
                  <a:t>, ii) </a:t>
                </a:r>
                <a14:m>
                  <m:oMath xmlns:m="http://schemas.openxmlformats.org/officeDocument/2006/math">
                    <m:r>
                      <a:rPr lang="en-GB" sz="1600" i="1" dirty="0" smtClean="0">
                        <a:latin typeface="Cambria Math" panose="02040503050406030204" pitchFamily="18" charset="0"/>
                      </a:rPr>
                      <m:t>𝑣</m:t>
                    </m:r>
                  </m:oMath>
                </a14:m>
                <a:r>
                  <a:rPr lang="en-GB" sz="1600" dirty="0">
                    <a:latin typeface="NimbusRomNo9L-Regu"/>
                  </a:rPr>
                  <a:t>-minimisation, and iii) dual update, as</a:t>
                </a:r>
                <a:endParaRPr lang="en-GB" sz="1600" dirty="0"/>
              </a:p>
            </p:txBody>
          </p:sp>
        </mc:Choice>
        <mc:Fallback xmlns="">
          <p:sp>
            <p:nvSpPr>
              <p:cNvPr id="6" name="Rectangle 5"/>
              <p:cNvSpPr>
                <a:spLocks noRot="1" noChangeAspect="1" noMove="1" noResize="1" noEditPoints="1" noAdjustHandles="1" noChangeArrowheads="1" noChangeShapeType="1" noTextEdit="1"/>
              </p:cNvSpPr>
              <p:nvPr/>
            </p:nvSpPr>
            <p:spPr>
              <a:xfrm>
                <a:off x="381000" y="3418108"/>
                <a:ext cx="8350356" cy="584775"/>
              </a:xfrm>
              <a:prstGeom prst="rect">
                <a:avLst/>
              </a:prstGeom>
              <a:blipFill rotWithShape="0">
                <a:blip r:embed="rId7"/>
                <a:stretch>
                  <a:fillRect l="-438" t="-3125" b="-12500"/>
                </a:stretch>
              </a:blipFill>
            </p:spPr>
            <p:txBody>
              <a:bodyPr/>
              <a:lstStyle/>
              <a:p>
                <a:r>
                  <a:rPr lang="en-GB">
                    <a:noFill/>
                  </a:rPr>
                  <a:t> </a:t>
                </a:r>
              </a:p>
            </p:txBody>
          </p:sp>
        </mc:Fallback>
      </mc:AlternateContent>
      <p:sp>
        <p:nvSpPr>
          <p:cNvPr id="7" name="Rectangle 6"/>
          <p:cNvSpPr/>
          <p:nvPr/>
        </p:nvSpPr>
        <p:spPr>
          <a:xfrm>
            <a:off x="381000" y="5258158"/>
            <a:ext cx="2895183" cy="338554"/>
          </a:xfrm>
          <a:prstGeom prst="rect">
            <a:avLst/>
          </a:prstGeom>
        </p:spPr>
        <p:txBody>
          <a:bodyPr wrap="square">
            <a:spAutoFit/>
          </a:bodyPr>
          <a:lstStyle/>
          <a:p>
            <a:r>
              <a:rPr lang="en-GB" sz="1600" dirty="0" smtClean="0">
                <a:latin typeface="NimbusRomNo9L-Regu"/>
              </a:rPr>
              <a:t>With Augmented Lagrangian,</a:t>
            </a:r>
            <a:endParaRPr lang="en-GB" sz="1600" dirty="0"/>
          </a:p>
        </p:txBody>
      </p:sp>
      <p:pic>
        <p:nvPicPr>
          <p:cNvPr id="11" name="Picture 10"/>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091700" y="4091154"/>
            <a:ext cx="2884399" cy="1045977"/>
          </a:xfrm>
          <a:prstGeom prst="rect">
            <a:avLst/>
          </a:prstGeom>
        </p:spPr>
      </p:pic>
      <p:pic>
        <p:nvPicPr>
          <p:cNvPr id="13" name="Picture 12"/>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891674" y="5725359"/>
            <a:ext cx="6643624" cy="238759"/>
          </a:xfrm>
          <a:prstGeom prst="rect">
            <a:avLst/>
          </a:prstGeom>
        </p:spPr>
      </p:pic>
      <p:pic>
        <p:nvPicPr>
          <p:cNvPr id="14" name="Picture 1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070601" y="2108124"/>
            <a:ext cx="2205582" cy="500488"/>
          </a:xfrm>
          <a:prstGeom prst="rect">
            <a:avLst/>
          </a:prstGeom>
        </p:spPr>
      </p:pic>
      <p:pic>
        <p:nvPicPr>
          <p:cNvPr id="16" name="Picture 15"/>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456200" y="2108513"/>
            <a:ext cx="3221278" cy="1160445"/>
          </a:xfrm>
          <a:prstGeom prst="rect">
            <a:avLst/>
          </a:prstGeom>
        </p:spPr>
      </p:pic>
      <p:sp>
        <p:nvSpPr>
          <p:cNvPr id="17" name="Rectangle 16"/>
          <p:cNvSpPr/>
          <p:nvPr/>
        </p:nvSpPr>
        <p:spPr>
          <a:xfrm>
            <a:off x="3695321" y="2071003"/>
            <a:ext cx="721672" cy="307777"/>
          </a:xfrm>
          <a:prstGeom prst="rect">
            <a:avLst/>
          </a:prstGeom>
        </p:spPr>
        <p:txBody>
          <a:bodyPr wrap="none">
            <a:spAutoFit/>
          </a:bodyPr>
          <a:lstStyle/>
          <a:p>
            <a:r>
              <a:rPr lang="en-GB" sz="1400" dirty="0" smtClean="0">
                <a:latin typeface="NimbusRomNo9L-Regu"/>
              </a:rPr>
              <a:t>,where</a:t>
            </a:r>
            <a:endParaRPr lang="en-GB" sz="1400" dirty="0"/>
          </a:p>
        </p:txBody>
      </p:sp>
    </p:spTree>
    <p:extLst>
      <p:ext uri="{BB962C8B-B14F-4D97-AF65-F5344CB8AC3E}">
        <p14:creationId xmlns:p14="http://schemas.microsoft.com/office/powerpoint/2010/main" val="3380986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smtClean="0"/>
              <a:t>Proposed Line Detection in Speckle Images</a:t>
            </a:r>
          </a:p>
        </p:txBody>
      </p:sp>
      <p:sp>
        <p:nvSpPr>
          <p:cNvPr id="4" name="Rectangle 3"/>
          <p:cNvSpPr/>
          <p:nvPr/>
        </p:nvSpPr>
        <p:spPr>
          <a:xfrm>
            <a:off x="609600" y="1023922"/>
            <a:ext cx="8458200" cy="743089"/>
          </a:xfrm>
          <a:prstGeom prst="rect">
            <a:avLst/>
          </a:prstGeom>
        </p:spPr>
        <p:txBody>
          <a:bodyPr wrap="square">
            <a:spAutoFit/>
          </a:bodyPr>
          <a:lstStyle/>
          <a:p>
            <a:pPr marL="285750" indent="-285750">
              <a:buFont typeface="Wingdings" panose="05000000000000000000" pitchFamily="2" charset="2"/>
              <a:buChar char="§"/>
            </a:pPr>
            <a:r>
              <a:rPr lang="en-GB" sz="1600" dirty="0" smtClean="0"/>
              <a:t>Solving           </a:t>
            </a:r>
            <a:r>
              <a:rPr lang="en-GB" sz="1600" dirty="0" smtClean="0">
                <a:latin typeface="NimbusRomNo9L-Regu"/>
              </a:rPr>
              <a:t>:</a:t>
            </a:r>
          </a:p>
          <a:p>
            <a:endParaRPr lang="en-GB" sz="1000" dirty="0" smtClean="0">
              <a:latin typeface="NimbusRomNo9L-Regu"/>
            </a:endParaRPr>
          </a:p>
          <a:p>
            <a:r>
              <a:rPr lang="en-GB" sz="1600" dirty="0" smtClean="0"/>
              <a:t>	</a:t>
            </a:r>
            <a:endParaRPr lang="en-GB" sz="1600" dirty="0"/>
          </a:p>
        </p:txBody>
      </p:sp>
      <p:sp>
        <p:nvSpPr>
          <p:cNvPr id="9" name="Rectangle 8"/>
          <p:cNvSpPr/>
          <p:nvPr/>
        </p:nvSpPr>
        <p:spPr>
          <a:xfrm>
            <a:off x="609599" y="2077222"/>
            <a:ext cx="2629246" cy="338554"/>
          </a:xfrm>
          <a:prstGeom prst="rect">
            <a:avLst/>
          </a:prstGeom>
        </p:spPr>
        <p:txBody>
          <a:bodyPr wrap="none">
            <a:spAutoFit/>
          </a:bodyPr>
          <a:lstStyle/>
          <a:p>
            <a:pPr marL="285750" indent="-285750">
              <a:buFont typeface="Wingdings" panose="05000000000000000000" pitchFamily="2" charset="2"/>
              <a:buChar char="§"/>
            </a:pPr>
            <a:r>
              <a:rPr lang="en-GB" sz="1600" dirty="0" smtClean="0"/>
              <a:t>Solving            </a:t>
            </a:r>
            <a:r>
              <a:rPr lang="en-GB" sz="1600" dirty="0" smtClean="0">
                <a:latin typeface="NimbusRomNo9L-Regu"/>
              </a:rPr>
              <a:t>in          :</a:t>
            </a:r>
            <a:endParaRPr lang="en-GB" sz="1600" dirty="0">
              <a:latin typeface="NimbusRomNo9L-Regu"/>
            </a:endParaRPr>
          </a:p>
        </p:txBody>
      </p:sp>
      <p:sp>
        <p:nvSpPr>
          <p:cNvPr id="13" name="Rectangle 12"/>
          <p:cNvSpPr/>
          <p:nvPr/>
        </p:nvSpPr>
        <p:spPr>
          <a:xfrm>
            <a:off x="609599" y="3736265"/>
            <a:ext cx="2629246" cy="338554"/>
          </a:xfrm>
          <a:prstGeom prst="rect">
            <a:avLst/>
          </a:prstGeom>
        </p:spPr>
        <p:txBody>
          <a:bodyPr wrap="none">
            <a:spAutoFit/>
          </a:bodyPr>
          <a:lstStyle/>
          <a:p>
            <a:pPr marL="285750" indent="-285750">
              <a:buFont typeface="Wingdings" panose="05000000000000000000" pitchFamily="2" charset="2"/>
              <a:buChar char="§"/>
            </a:pPr>
            <a:r>
              <a:rPr lang="en-GB" sz="1600" dirty="0" smtClean="0"/>
              <a:t>Solving            </a:t>
            </a:r>
            <a:r>
              <a:rPr lang="en-GB" sz="1600" dirty="0" smtClean="0">
                <a:latin typeface="NimbusRomNo9L-Regu"/>
              </a:rPr>
              <a:t>in          :</a:t>
            </a:r>
            <a:endParaRPr lang="en-GB" sz="1600" dirty="0">
              <a:latin typeface="NimbusRomNo9L-Regu"/>
            </a:endParaRPr>
          </a:p>
        </p:txBody>
      </p:sp>
      <p:sp>
        <p:nvSpPr>
          <p:cNvPr id="18" name="Rectangle 17"/>
          <p:cNvSpPr/>
          <p:nvPr/>
        </p:nvSpPr>
        <p:spPr>
          <a:xfrm>
            <a:off x="609599" y="5639810"/>
            <a:ext cx="6091647" cy="743089"/>
          </a:xfrm>
          <a:prstGeom prst="rect">
            <a:avLst/>
          </a:prstGeom>
        </p:spPr>
        <p:txBody>
          <a:bodyPr wrap="square">
            <a:spAutoFit/>
          </a:bodyPr>
          <a:lstStyle/>
          <a:p>
            <a:pPr marL="285750" indent="-285750">
              <a:buFont typeface="Wingdings" panose="05000000000000000000" pitchFamily="2" charset="2"/>
              <a:buChar char="§"/>
            </a:pPr>
            <a:r>
              <a:rPr lang="en-GB" sz="1600" dirty="0" smtClean="0"/>
              <a:t>Solving           </a:t>
            </a:r>
            <a:r>
              <a:rPr lang="en-GB" sz="1600" dirty="0" smtClean="0">
                <a:latin typeface="NimbusRomNo9L-Regu"/>
              </a:rPr>
              <a:t>:</a:t>
            </a:r>
          </a:p>
          <a:p>
            <a:endParaRPr lang="en-GB" sz="1000" dirty="0" smtClean="0">
              <a:latin typeface="NimbusRomNo9L-Regu"/>
            </a:endParaRPr>
          </a:p>
          <a:p>
            <a:r>
              <a:rPr lang="en-GB" sz="1600" dirty="0" smtClean="0"/>
              <a:t>	</a:t>
            </a:r>
            <a:endParaRPr lang="en-GB" sz="1600" dirty="0"/>
          </a:p>
        </p:txBody>
      </p:sp>
      <p:sp>
        <p:nvSpPr>
          <p:cNvPr id="19" name="Rectangle 18"/>
          <p:cNvSpPr/>
          <p:nvPr/>
        </p:nvSpPr>
        <p:spPr>
          <a:xfrm>
            <a:off x="886379" y="4202715"/>
            <a:ext cx="7155975" cy="338554"/>
          </a:xfrm>
          <a:prstGeom prst="rect">
            <a:avLst/>
          </a:prstGeom>
        </p:spPr>
        <p:txBody>
          <a:bodyPr wrap="square">
            <a:spAutoFit/>
          </a:bodyPr>
          <a:lstStyle/>
          <a:p>
            <a:r>
              <a:rPr lang="en-GB" sz="1600" dirty="0">
                <a:latin typeface="NimbusRomNo9L-Regu"/>
              </a:rPr>
              <a:t>We solve this problem using two-step </a:t>
            </a:r>
            <a:r>
              <a:rPr lang="en-GB" sz="1600" dirty="0" smtClean="0">
                <a:latin typeface="NimbusRomNo9L-Regu"/>
              </a:rPr>
              <a:t>iterative shrinkage/ thresholding</a:t>
            </a:r>
            <a:endParaRPr lang="en-GB" sz="1600" dirty="0"/>
          </a:p>
        </p:txBody>
      </p:sp>
      <p:pic>
        <p:nvPicPr>
          <p:cNvPr id="20" name="Picture 19"/>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1753503" y="1065890"/>
            <a:ext cx="476504" cy="210135"/>
          </a:xfrm>
          <a:prstGeom prst="rect">
            <a:avLst/>
          </a:prstGeom>
        </p:spPr>
      </p:pic>
      <p:pic>
        <p:nvPicPr>
          <p:cNvPr id="21" name="Picture 20"/>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2480820" y="1045041"/>
            <a:ext cx="6054222" cy="711661"/>
          </a:xfrm>
          <a:prstGeom prst="rect">
            <a:avLst/>
          </a:prstGeom>
        </p:spPr>
      </p:pic>
      <p:pic>
        <p:nvPicPr>
          <p:cNvPr id="22" name="Picture 21"/>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1732166" y="2110829"/>
            <a:ext cx="533400" cy="216408"/>
          </a:xfrm>
          <a:prstGeom prst="rect">
            <a:avLst/>
          </a:prstGeom>
        </p:spPr>
      </p:pic>
      <p:pic>
        <p:nvPicPr>
          <p:cNvPr id="23" name="Picture 22"/>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2557078" y="2106931"/>
            <a:ext cx="477012" cy="216408"/>
          </a:xfrm>
          <a:prstGeom prst="rect">
            <a:avLst/>
          </a:prstGeom>
        </p:spPr>
      </p:pic>
      <p:pic>
        <p:nvPicPr>
          <p:cNvPr id="26" name="Picture 25"/>
          <p:cNvPicPr>
            <a:picLocks noChangeAspect="1"/>
          </p:cNvPicPr>
          <p:nvPr>
            <p:custDataLst>
              <p:tags r:id="rId5"/>
            </p:custDataLst>
          </p:nvPr>
        </p:nvPicPr>
        <p:blipFill>
          <a:blip r:embed="rId23" cstate="print">
            <a:extLst>
              <a:ext uri="{28A0092B-C50C-407E-A947-70E740481C1C}">
                <a14:useLocalDpi xmlns:a14="http://schemas.microsoft.com/office/drawing/2010/main" val="0"/>
              </a:ext>
            </a:extLst>
          </a:blip>
          <a:stretch>
            <a:fillRect/>
          </a:stretch>
        </p:blipFill>
        <p:spPr>
          <a:xfrm>
            <a:off x="3285292" y="2028350"/>
            <a:ext cx="4349222" cy="1082321"/>
          </a:xfrm>
          <a:prstGeom prst="rect">
            <a:avLst/>
          </a:prstGeom>
        </p:spPr>
      </p:pic>
      <p:pic>
        <p:nvPicPr>
          <p:cNvPr id="27" name="Picture 26"/>
          <p:cNvPicPr>
            <a:picLocks noChangeAspect="1"/>
          </p:cNvPicPr>
          <p:nvPr>
            <p:custDataLst>
              <p:tags r:id="rId6"/>
            </p:custDataLst>
          </p:nvPr>
        </p:nvPicPr>
        <p:blipFill>
          <a:blip r:embed="rId24" cstate="print">
            <a:extLst>
              <a:ext uri="{28A0092B-C50C-407E-A947-70E740481C1C}">
                <a14:useLocalDpi xmlns:a14="http://schemas.microsoft.com/office/drawing/2010/main" val="0"/>
              </a:ext>
            </a:extLst>
          </a:blip>
          <a:stretch>
            <a:fillRect/>
          </a:stretch>
        </p:blipFill>
        <p:spPr>
          <a:xfrm>
            <a:off x="3224331" y="3211766"/>
            <a:ext cx="2958755" cy="219167"/>
          </a:xfrm>
          <a:prstGeom prst="rect">
            <a:avLst/>
          </a:prstGeom>
        </p:spPr>
      </p:pic>
      <p:pic>
        <p:nvPicPr>
          <p:cNvPr id="28" name="Picture 27"/>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5967634" y="2776837"/>
            <a:ext cx="883109" cy="193254"/>
          </a:xfrm>
          <a:prstGeom prst="rect">
            <a:avLst/>
          </a:prstGeom>
        </p:spPr>
      </p:pic>
      <p:pic>
        <p:nvPicPr>
          <p:cNvPr id="29" name="Picture 28"/>
          <p:cNvPicPr>
            <a:picLocks noChangeAspect="1"/>
          </p:cNvPicPr>
          <p:nvPr>
            <p:custDataLst>
              <p:tags r:id="rId8"/>
            </p:custDataLst>
          </p:nvPr>
        </p:nvPicPr>
        <p:blipFill>
          <a:blip r:embed="rId26" cstate="print">
            <a:extLst>
              <a:ext uri="{28A0092B-C50C-407E-A947-70E740481C1C}">
                <a14:useLocalDpi xmlns:a14="http://schemas.microsoft.com/office/drawing/2010/main" val="0"/>
              </a:ext>
            </a:extLst>
          </a:blip>
          <a:stretch>
            <a:fillRect/>
          </a:stretch>
        </p:blipFill>
        <p:spPr>
          <a:xfrm>
            <a:off x="1740803" y="3766013"/>
            <a:ext cx="489204" cy="216408"/>
          </a:xfrm>
          <a:prstGeom prst="rect">
            <a:avLst/>
          </a:prstGeom>
        </p:spPr>
      </p:pic>
      <p:pic>
        <p:nvPicPr>
          <p:cNvPr id="30" name="Picture 29"/>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2557078" y="3782647"/>
            <a:ext cx="477012" cy="216408"/>
          </a:xfrm>
          <a:prstGeom prst="rect">
            <a:avLst/>
          </a:prstGeom>
        </p:spPr>
      </p:pic>
      <p:pic>
        <p:nvPicPr>
          <p:cNvPr id="31" name="Picture 30"/>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3254799" y="3739144"/>
            <a:ext cx="4553887" cy="361212"/>
          </a:xfrm>
          <a:prstGeom prst="rect">
            <a:avLst/>
          </a:prstGeom>
        </p:spPr>
      </p:pic>
      <p:pic>
        <p:nvPicPr>
          <p:cNvPr id="12288" name="Picture 12287"/>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7332590" y="4277991"/>
            <a:ext cx="940508" cy="206912"/>
          </a:xfrm>
          <a:prstGeom prst="rect">
            <a:avLst/>
          </a:prstGeom>
        </p:spPr>
      </p:pic>
      <p:pic>
        <p:nvPicPr>
          <p:cNvPr id="12291" name="Picture 12290"/>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1003593" y="4635448"/>
            <a:ext cx="3074922" cy="413193"/>
          </a:xfrm>
          <a:prstGeom prst="rect">
            <a:avLst/>
          </a:prstGeom>
        </p:spPr>
      </p:pic>
      <p:pic>
        <p:nvPicPr>
          <p:cNvPr id="12292" name="Picture 12291"/>
          <p:cNvPicPr>
            <a:picLocks noChangeAspect="1"/>
          </p:cNvPicPr>
          <p:nvPr>
            <p:custDataLst>
              <p:tags r:id="rId13"/>
            </p:custDataLst>
          </p:nvPr>
        </p:nvPicPr>
        <p:blipFill>
          <a:blip r:embed="rId30" cstate="print">
            <a:extLst>
              <a:ext uri="{28A0092B-C50C-407E-A947-70E740481C1C}">
                <a14:useLocalDpi xmlns:a14="http://schemas.microsoft.com/office/drawing/2010/main" val="0"/>
              </a:ext>
            </a:extLst>
          </a:blip>
          <a:stretch>
            <a:fillRect/>
          </a:stretch>
        </p:blipFill>
        <p:spPr>
          <a:xfrm>
            <a:off x="4453065" y="4701947"/>
            <a:ext cx="3820033" cy="253813"/>
          </a:xfrm>
          <a:prstGeom prst="rect">
            <a:avLst/>
          </a:prstGeom>
        </p:spPr>
      </p:pic>
      <p:pic>
        <p:nvPicPr>
          <p:cNvPr id="12293" name="Picture 12292"/>
          <p:cNvPicPr>
            <a:picLocks noChangeAspect="1"/>
          </p:cNvPicPr>
          <p:nvPr>
            <p:custDataLst>
              <p:tags r:id="rId14"/>
            </p:custDataLst>
          </p:nvPr>
        </p:nvPicPr>
        <p:blipFill>
          <a:blip r:embed="rId31" cstate="print">
            <a:extLst>
              <a:ext uri="{28A0092B-C50C-407E-A947-70E740481C1C}">
                <a14:useLocalDpi xmlns:a14="http://schemas.microsoft.com/office/drawing/2010/main" val="0"/>
              </a:ext>
            </a:extLst>
          </a:blip>
          <a:stretch>
            <a:fillRect/>
          </a:stretch>
        </p:blipFill>
        <p:spPr>
          <a:xfrm>
            <a:off x="4255506" y="5039457"/>
            <a:ext cx="2917427" cy="363609"/>
          </a:xfrm>
          <a:prstGeom prst="rect">
            <a:avLst/>
          </a:prstGeom>
        </p:spPr>
      </p:pic>
      <p:pic>
        <p:nvPicPr>
          <p:cNvPr id="12295" name="Picture 12294"/>
          <p:cNvPicPr>
            <a:picLocks noChangeAspect="1"/>
          </p:cNvPicPr>
          <p:nvPr>
            <p:custDataLst>
              <p:tags r:id="rId15"/>
            </p:custDataLst>
          </p:nvPr>
        </p:nvPicPr>
        <p:blipFill>
          <a:blip r:embed="rId32" cstate="print">
            <a:extLst>
              <a:ext uri="{28A0092B-C50C-407E-A947-70E740481C1C}">
                <a14:useLocalDpi xmlns:a14="http://schemas.microsoft.com/office/drawing/2010/main" val="0"/>
              </a:ext>
            </a:extLst>
          </a:blip>
          <a:stretch>
            <a:fillRect/>
          </a:stretch>
        </p:blipFill>
        <p:spPr>
          <a:xfrm>
            <a:off x="1769831" y="5672508"/>
            <a:ext cx="469392" cy="216408"/>
          </a:xfrm>
          <a:prstGeom prst="rect">
            <a:avLst/>
          </a:prstGeom>
        </p:spPr>
      </p:pic>
      <p:pic>
        <p:nvPicPr>
          <p:cNvPr id="12296" name="Picture 12295"/>
          <p:cNvPicPr>
            <a:picLocks noChangeAspect="1"/>
          </p:cNvPicPr>
          <p:nvPr>
            <p:custDataLst>
              <p:tags r:id="rId16"/>
            </p:custDataLst>
          </p:nvPr>
        </p:nvPicPr>
        <p:blipFill>
          <a:blip r:embed="rId33" cstate="print">
            <a:extLst>
              <a:ext uri="{28A0092B-C50C-407E-A947-70E740481C1C}">
                <a14:useLocalDpi xmlns:a14="http://schemas.microsoft.com/office/drawing/2010/main" val="0"/>
              </a:ext>
            </a:extLst>
          </a:blip>
          <a:stretch>
            <a:fillRect/>
          </a:stretch>
        </p:blipFill>
        <p:spPr>
          <a:xfrm>
            <a:off x="2540000" y="5687022"/>
            <a:ext cx="6140455" cy="280616"/>
          </a:xfrm>
          <a:prstGeom prst="rect">
            <a:avLst/>
          </a:prstGeom>
        </p:spPr>
      </p:pic>
    </p:spTree>
    <p:extLst>
      <p:ext uri="{BB962C8B-B14F-4D97-AF65-F5344CB8AC3E}">
        <p14:creationId xmlns:p14="http://schemas.microsoft.com/office/powerpoint/2010/main" val="1652764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smtClean="0"/>
              <a:t>Results</a:t>
            </a:r>
          </a:p>
        </p:txBody>
      </p:sp>
      <p:sp>
        <p:nvSpPr>
          <p:cNvPr id="5" name="Rectangle 2"/>
          <p:cNvSpPr>
            <a:spLocks noChangeArrowheads="1"/>
          </p:cNvSpPr>
          <p:nvPr/>
        </p:nvSpPr>
        <p:spPr bwMode="auto">
          <a:xfrm>
            <a:off x="0" y="1025524"/>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2858BB"/>
              </a:buClr>
              <a:buChar char="•"/>
              <a:defRPr sz="3200">
                <a:solidFill>
                  <a:schemeClr val="tx1"/>
                </a:solidFill>
                <a:latin typeface="Arial" panose="020B0604020202020204" pitchFamily="34" charset="0"/>
              </a:defRPr>
            </a:lvl1pPr>
            <a:lvl2pPr marL="742950" indent="-285750">
              <a:spcBef>
                <a:spcPct val="20000"/>
              </a:spcBef>
              <a:buClr>
                <a:srgbClr val="2858BB"/>
              </a:buClr>
              <a:buChar char="•"/>
              <a:defRPr sz="2800">
                <a:solidFill>
                  <a:schemeClr val="tx1"/>
                </a:solidFill>
                <a:latin typeface="Arial" panose="020B0604020202020204" pitchFamily="34" charset="0"/>
              </a:defRPr>
            </a:lvl2pPr>
            <a:lvl3pPr marL="1143000" indent="-228600">
              <a:spcBef>
                <a:spcPct val="20000"/>
              </a:spcBef>
              <a:buClr>
                <a:srgbClr val="2858BB"/>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buFont typeface="+mj-lt"/>
              <a:buAutoNum type="arabicPeriod"/>
            </a:pPr>
            <a:r>
              <a:rPr lang="en-GB" sz="1600" b="1" dirty="0" smtClean="0"/>
              <a:t>Simulated speckle images</a:t>
            </a:r>
            <a:r>
              <a:rPr lang="en-GB" sz="1600" dirty="0"/>
              <a:t>: </a:t>
            </a:r>
            <a:r>
              <a:rPr lang="en-GB" sz="1400" dirty="0"/>
              <a:t>We compared our </a:t>
            </a:r>
            <a:r>
              <a:rPr lang="en-GB" sz="1400" dirty="0" smtClean="0"/>
              <a:t>proposed method </a:t>
            </a:r>
            <a:r>
              <a:rPr lang="en-GB" sz="1400" dirty="0"/>
              <a:t>with three existing techniques: </a:t>
            </a:r>
            <a:r>
              <a:rPr lang="en-GB" sz="1400" dirty="0" smtClean="0"/>
              <a:t>            i</a:t>
            </a:r>
            <a:r>
              <a:rPr lang="en-GB" sz="1400" dirty="0"/>
              <a:t>) enhanced lines </a:t>
            </a:r>
            <a:r>
              <a:rPr lang="en-GB" sz="1400" dirty="0" smtClean="0"/>
              <a:t>of </a:t>
            </a:r>
            <a:r>
              <a:rPr lang="en-GB" sz="1400" dirty="0"/>
              <a:t>speckle images using sticks (STICKS) </a:t>
            </a:r>
            <a:r>
              <a:rPr lang="en-GB" sz="1400" dirty="0" smtClean="0"/>
              <a:t>[3], ii) despeckling </a:t>
            </a:r>
            <a:r>
              <a:rPr lang="en-GB" sz="1400" dirty="0"/>
              <a:t>approach with adaptive-weighted bilateral filtering (AWBF</a:t>
            </a:r>
            <a:r>
              <a:rPr lang="en-GB" sz="1400" dirty="0" smtClean="0"/>
              <a:t>) [12], </a:t>
            </a:r>
            <a:r>
              <a:rPr lang="en-GB" sz="1400" dirty="0"/>
              <a:t>iii) line detection with log regularised Hough transform (HOUGH</a:t>
            </a:r>
            <a:r>
              <a:rPr lang="en-GB" sz="1400" dirty="0" smtClean="0"/>
              <a:t>) [13].</a:t>
            </a:r>
          </a:p>
        </p:txBody>
      </p:sp>
      <p:pic>
        <p:nvPicPr>
          <p:cNvPr id="3" name="Picture 2"/>
          <p:cNvPicPr>
            <a:picLocks noChangeAspect="1"/>
          </p:cNvPicPr>
          <p:nvPr/>
        </p:nvPicPr>
        <p:blipFill>
          <a:blip r:embed="rId2"/>
          <a:stretch>
            <a:fillRect/>
          </a:stretch>
        </p:blipFill>
        <p:spPr>
          <a:xfrm>
            <a:off x="164142" y="1926528"/>
            <a:ext cx="8739515" cy="2909016"/>
          </a:xfrm>
          <a:prstGeom prst="rect">
            <a:avLst/>
          </a:prstGeom>
        </p:spPr>
      </p:pic>
      <p:sp>
        <p:nvSpPr>
          <p:cNvPr id="8" name="Rectangle 7"/>
          <p:cNvSpPr/>
          <p:nvPr/>
        </p:nvSpPr>
        <p:spPr>
          <a:xfrm>
            <a:off x="164141" y="4835544"/>
            <a:ext cx="8890959" cy="307777"/>
          </a:xfrm>
          <a:prstGeom prst="rect">
            <a:avLst/>
          </a:prstGeom>
        </p:spPr>
        <p:txBody>
          <a:bodyPr wrap="square">
            <a:spAutoFit/>
          </a:bodyPr>
          <a:lstStyle/>
          <a:p>
            <a:r>
              <a:rPr lang="en-GB" sz="1400" dirty="0">
                <a:latin typeface="NimbusRomNo9L-Regu"/>
              </a:rPr>
              <a:t>clear line images          B-mode                STICKS              </a:t>
            </a:r>
            <a:r>
              <a:rPr lang="en-GB" sz="1400" dirty="0" smtClean="0">
                <a:latin typeface="NimbusRomNo9L-Regu"/>
              </a:rPr>
              <a:t>     AWBF                  HOUGH       proposed </a:t>
            </a:r>
            <a:r>
              <a:rPr lang="en-GB" sz="1400" dirty="0">
                <a:latin typeface="NimbusRomNo9L-Regu"/>
              </a:rPr>
              <a:t>method</a:t>
            </a:r>
            <a:endParaRPr lang="en-GB" sz="1400" dirty="0"/>
          </a:p>
        </p:txBody>
      </p:sp>
      <p:sp>
        <p:nvSpPr>
          <p:cNvPr id="9" name="Rectangle 8"/>
          <p:cNvSpPr/>
          <p:nvPr/>
        </p:nvSpPr>
        <p:spPr>
          <a:xfrm>
            <a:off x="0" y="5257621"/>
            <a:ext cx="9055100" cy="938719"/>
          </a:xfrm>
          <a:prstGeom prst="rect">
            <a:avLst/>
          </a:prstGeom>
        </p:spPr>
        <p:txBody>
          <a:bodyPr wrap="square">
            <a:spAutoFit/>
          </a:bodyPr>
          <a:lstStyle/>
          <a:p>
            <a:r>
              <a:rPr lang="en-GB" sz="1100" dirty="0" smtClean="0">
                <a:latin typeface="NimbusRomNo9L-Regu"/>
              </a:rPr>
              <a:t>[3] R</a:t>
            </a:r>
            <a:r>
              <a:rPr lang="en-GB" sz="1100" dirty="0">
                <a:latin typeface="NimbusRomNo9L-Regu"/>
              </a:rPr>
              <a:t>. N. </a:t>
            </a:r>
            <a:r>
              <a:rPr lang="en-GB" sz="1100" dirty="0" smtClean="0">
                <a:latin typeface="NimbusRomNo9L-Regu"/>
              </a:rPr>
              <a:t>Czerwinski</a:t>
            </a:r>
            <a:r>
              <a:rPr lang="en-GB" sz="1100" dirty="0">
                <a:latin typeface="NimbusRomNo9L-Regu"/>
              </a:rPr>
              <a:t> </a:t>
            </a:r>
            <a:r>
              <a:rPr lang="en-GB" sz="1100" dirty="0" smtClean="0">
                <a:latin typeface="NimbusRomNo9L-Regu"/>
              </a:rPr>
              <a:t>et. al </a:t>
            </a:r>
            <a:r>
              <a:rPr lang="en-GB" sz="1100" dirty="0">
                <a:latin typeface="NimbusRomNo9L-Regu"/>
              </a:rPr>
              <a:t>“</a:t>
            </a:r>
            <a:r>
              <a:rPr lang="en-GB" sz="1100" dirty="0" smtClean="0">
                <a:latin typeface="NimbusRomNo9L-Regu"/>
              </a:rPr>
              <a:t>Detection of </a:t>
            </a:r>
            <a:r>
              <a:rPr lang="en-GB" sz="1100" dirty="0">
                <a:latin typeface="NimbusRomNo9L-Regu"/>
              </a:rPr>
              <a:t>lines and boundaries in speckle images – </a:t>
            </a:r>
            <a:r>
              <a:rPr lang="en-GB" sz="1100" dirty="0" smtClean="0">
                <a:latin typeface="NimbusRomNo9L-Regu"/>
              </a:rPr>
              <a:t>application to </a:t>
            </a:r>
            <a:r>
              <a:rPr lang="en-GB" sz="1100" dirty="0">
                <a:latin typeface="NimbusRomNo9L-Regu"/>
              </a:rPr>
              <a:t>medical ultrasound,” </a:t>
            </a:r>
            <a:r>
              <a:rPr lang="en-GB" sz="1100" dirty="0">
                <a:latin typeface="NimbusRomNo9L-ReguItal"/>
              </a:rPr>
              <a:t>IEEE Transactions </a:t>
            </a:r>
            <a:r>
              <a:rPr lang="en-GB" sz="1100" dirty="0" smtClean="0">
                <a:latin typeface="NimbusRomNo9L-ReguItal"/>
              </a:rPr>
              <a:t>on Medical </a:t>
            </a:r>
            <a:r>
              <a:rPr lang="en-GB" sz="1100" dirty="0">
                <a:latin typeface="NimbusRomNo9L-ReguItal"/>
              </a:rPr>
              <a:t>Imaging</a:t>
            </a:r>
            <a:r>
              <a:rPr lang="en-GB" sz="1100" dirty="0">
                <a:latin typeface="NimbusRomNo9L-Regu"/>
              </a:rPr>
              <a:t>, </a:t>
            </a:r>
            <a:r>
              <a:rPr lang="en-GB" sz="1100" dirty="0" smtClean="0">
                <a:latin typeface="NimbusRomNo9L-Regu"/>
              </a:rPr>
              <a:t>1999.</a:t>
            </a:r>
          </a:p>
          <a:p>
            <a:r>
              <a:rPr lang="en-GB" sz="1100" dirty="0" smtClean="0">
                <a:latin typeface="NimbusRomNo9L-Regu"/>
              </a:rPr>
              <a:t>[12</a:t>
            </a:r>
            <a:r>
              <a:rPr lang="en-GB" sz="1100" dirty="0">
                <a:latin typeface="NimbusRomNo9L-Regu"/>
              </a:rPr>
              <a:t>] N. Anantrasirichai, </a:t>
            </a:r>
            <a:r>
              <a:rPr lang="en-GB" sz="1100" dirty="0" smtClean="0">
                <a:latin typeface="NimbusRomNo9L-Regu"/>
              </a:rPr>
              <a:t>et. al. </a:t>
            </a:r>
            <a:r>
              <a:rPr lang="en-GB" sz="1100" dirty="0">
                <a:latin typeface="NimbusRomNo9L-Regu"/>
              </a:rPr>
              <a:t>“Adaptive-weighted bilateral filtering </a:t>
            </a:r>
            <a:r>
              <a:rPr lang="en-GB" sz="1100" dirty="0" smtClean="0">
                <a:latin typeface="NimbusRomNo9L-Regu"/>
              </a:rPr>
              <a:t>and other </a:t>
            </a:r>
            <a:r>
              <a:rPr lang="en-GB" sz="1100" dirty="0">
                <a:latin typeface="NimbusRomNo9L-Regu"/>
              </a:rPr>
              <a:t>pre-processing techniques for optical coherence</a:t>
            </a:r>
          </a:p>
          <a:p>
            <a:r>
              <a:rPr lang="en-GB" sz="1100" dirty="0">
                <a:latin typeface="NimbusRomNo9L-Regu"/>
              </a:rPr>
              <a:t>tomography,” Computerized Medical Imaging </a:t>
            </a:r>
            <a:r>
              <a:rPr lang="en-GB" sz="1100" dirty="0" smtClean="0">
                <a:latin typeface="NimbusRomNo9L-Regu"/>
              </a:rPr>
              <a:t>and Graphics, 2014</a:t>
            </a:r>
          </a:p>
          <a:p>
            <a:r>
              <a:rPr lang="en-GB" sz="1100" dirty="0" smtClean="0">
                <a:latin typeface="NimbusRomNo9L-Regu"/>
              </a:rPr>
              <a:t>[13</a:t>
            </a:r>
            <a:r>
              <a:rPr lang="en-GB" sz="1100" dirty="0">
                <a:latin typeface="NimbusRomNo9L-Regu"/>
              </a:rPr>
              <a:t>] N. Aggarwal </a:t>
            </a:r>
            <a:r>
              <a:rPr lang="en-GB" sz="1100" dirty="0" smtClean="0">
                <a:latin typeface="NimbusRomNo9L-Regu"/>
              </a:rPr>
              <a:t>et. al., </a:t>
            </a:r>
            <a:r>
              <a:rPr lang="en-GB" sz="1100" dirty="0">
                <a:latin typeface="NimbusRomNo9L-Regu"/>
              </a:rPr>
              <a:t>“Line detection in </a:t>
            </a:r>
            <a:r>
              <a:rPr lang="en-GB" sz="1100" dirty="0" smtClean="0">
                <a:latin typeface="NimbusRomNo9L-Regu"/>
              </a:rPr>
              <a:t>images through </a:t>
            </a:r>
            <a:r>
              <a:rPr lang="en-GB" sz="1100" dirty="0">
                <a:latin typeface="NimbusRomNo9L-Regu"/>
              </a:rPr>
              <a:t>regularized Hough transform,” IEEE </a:t>
            </a:r>
            <a:r>
              <a:rPr lang="en-GB" sz="1100" dirty="0" smtClean="0">
                <a:latin typeface="NimbusRomNo9L-Regu"/>
              </a:rPr>
              <a:t>Transactions on </a:t>
            </a:r>
            <a:r>
              <a:rPr lang="en-GB" sz="1100" dirty="0">
                <a:latin typeface="NimbusRomNo9L-Regu"/>
              </a:rPr>
              <a:t>Image </a:t>
            </a:r>
            <a:r>
              <a:rPr lang="en-GB" sz="1100" dirty="0" smtClean="0">
                <a:latin typeface="NimbusRomNo9L-Regu"/>
              </a:rPr>
              <a:t>Processing,2006</a:t>
            </a:r>
            <a:r>
              <a:rPr lang="en-GB" sz="1100" dirty="0">
                <a:latin typeface="NimbusRomNo9L-Regu"/>
              </a:rPr>
              <a:t>.</a:t>
            </a:r>
            <a:endParaRPr lang="en-GB" sz="1100" dirty="0"/>
          </a:p>
        </p:txBody>
      </p:sp>
    </p:spTree>
    <p:extLst>
      <p:ext uri="{BB962C8B-B14F-4D97-AF65-F5344CB8AC3E}">
        <p14:creationId xmlns:p14="http://schemas.microsoft.com/office/powerpoint/2010/main" val="36341155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13.25"/>
  <p:tag name="ORIGINALWIDTH" val="702"/>
  <p:tag name="LATEXADDIN" val="\documentclass{article}&#10;\usepackage{amsmath}&#10;\usepackage{array}&#10;\usepackage{epsfig}&#10;\usepackage{multirow}&#10;\usepackage{enumerate}&#10;\usepackage{amsfonts}&#10;\pagestyle{empty}&#10;\begin{document}&#10;&#10;&#10;&#10;$y =\mathcal{HC} x+n$&#10;&#10;&#10;&#10;&#10;\end{document}"/>
  <p:tag name="IGUANATEXSIZE" val="20"/>
  <p:tag name="IGUANATEXCURSOR" val="229"/>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10.25"/>
  <p:tag name="ORIGINALWIDTH" val="401.25"/>
  <p:tag name="LATEXADDIN" val="\documentclass{article}&#10;\usepackage{amsmath}&#10;\pagestyle{empty}&#10;\begin{document}&#10;&#10;$x =\mathcal{R} y$&#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10.25"/>
  <p:tag name="ORIGINALWIDTH" val="401.25"/>
  <p:tag name="LATEXADDIN" val="\documentclass{article}&#10;\usepackage{amsmath}&#10;\pagestyle{empty}&#10;\begin{document}&#10;&#10;$x =\mathcal{R} y$&#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80.25"/>
  <p:tag name="ORIGINALWIDTH" val="58.5"/>
  <p:tag name="LATEXADDIN" val="\documentclass{article}&#10;\usepackage{amsmath}&#10;\pagestyle{empty}&#10;\begin{document}&#10;&#10;$y$&#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10.25"/>
  <p:tag name="ORIGINALWIDTH" val="165"/>
  <p:tag name="LATEXADDIN" val="\documentclass{article}&#10;\usepackage{amsmath}&#10;\pagestyle{empty}&#10;\begin{document}&#10;&#10;$\mathcal{R}y$&#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74.25"/>
  <p:tag name="ORIGINALWIDTH" val="234.75"/>
  <p:tag name="LATEXADDIN" val="\documentclass{article}&#10;\usepackage{amsmath}&#10;\pagestyle{empty}&#10;\begin{document}&#10;&#10;&#10;$r_{\text{max}}$&#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74.25"/>
  <p:tag name="ORIGINALWIDTH" val="234.75"/>
  <p:tag name="LATEXADDIN" val="\documentclass{article}&#10;\usepackage{amsmath}&#10;\pagestyle{empty}&#10;\begin{document}&#10;&#10;&#10;$r_{\text{max}}$&#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88.5"/>
  <p:tag name="ORIGINALWIDTH" val="52.5"/>
  <p:tag name="LATEXADDIN" val="\documentclass{article}&#10;\usepackage{amsmath}&#10;\pagestyle{empty}&#10;\begin{document}&#10;&#10;&#10;$\theta$&#10;&#10;&#10;\end{document}"/>
  <p:tag name="IGUANATEXSIZE" val="20"/>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88.5"/>
  <p:tag name="ORIGINALWIDTH" val="52.5"/>
  <p:tag name="LATEXADDIN" val="\documentclass{article}&#10;\usepackage{amsmath}&#10;\pagestyle{empty}&#10;\begin{document}&#10;&#10;&#10;$\theta$&#10;&#10;&#10;\end{document}"/>
  <p:tag name="IGUANATEXSIZE" val="20"/>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13.25"/>
  <p:tag name="ORIGINALWIDTH" val="367.5"/>
  <p:tag name="LATEXADDIN" val="\documentclass{article}&#10;\usepackage{amsmath}&#10;\pagestyle{empty}&#10;\begin{document}&#10;&#10;$y =\mathcal{C} x$&#10;&#10;&#10;\end{document}"/>
  <p:tag name="IGUANATEXSIZE" val="20"/>
  <p:tag name="IGUANATEXCURSOR" val="99"/>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13.25"/>
  <p:tag name="ORIGINALWIDTH" val="367.5"/>
  <p:tag name="LATEXADDIN" val="\documentclass{article}&#10;\usepackage{amsmath}&#10;\pagestyle{empty}&#10;\begin{document}&#10;&#10;$y =\mathcal{C} x$&#10;&#10;&#10;\end{document}"/>
  <p:tag name="IGUANATEXSIZE" val="20"/>
  <p:tag name="IGUANATEXCURSOR" val="99"/>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80.25"/>
  <p:tag name="ORIGINALWIDTH" val="58.5"/>
  <p:tag name="LATEXADDIN" val="\documentclass{article}&#10;\usepackage{amsmath}&#10;\pagestyle{empty}&#10;\begin{document}&#10;&#10;$y$&#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56.25"/>
  <p:tag name="ORIGINALWIDTH" val="51.75"/>
  <p:tag name="LATEXADDIN" val="\documentclass{article}&#10;\usepackage{amsmath}&#10;\pagestyle{empty}&#10;\begin{document}&#10;&#10;&#10;$r$&#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13.25"/>
  <p:tag name="ORIGINALWIDTH" val="702"/>
  <p:tag name="LATEXADDIN" val="\documentclass{article}&#10;\usepackage{amsmath}&#10;\usepackage{array}&#10;\usepackage{epsfig}&#10;\usepackage{multirow}&#10;\usepackage{enumerate}&#10;\usepackage{amsfonts}&#10;\pagestyle{empty}&#10;\begin{document}&#10;&#10;&#10;&#10;$y =\mathcal{HC} x+n$&#10;&#10;&#10;&#10;&#10;\end{document}"/>
  <p:tag name="IGUANATEXSIZE" val="20"/>
  <p:tag name="IGUANATEXCURSOR" val="229"/>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34.25"/>
  <p:tag name="ORIGINALWIDTH" val="1984.5"/>
  <p:tag name="LATEXADDIN" val="\documentclass{article}&#10;\usepackage{amsmath}&#10;\pagestyle{empty}&#10;\begin{document}&#10;&#10;$\hat{w} = \arg \min_w \{||⁡ y-\mathcal{H} w||_2^2+\alpha ||w||_1\}$&#10;&#10;&#10;\end{document}"/>
  <p:tag name="IGUANATEXSIZE" val="20"/>
  <p:tag name="IGUANATEXCURSOR" val="149"/>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11"/>
  <p:tag name="ORIGINALWIDTH" val="421.5"/>
  <p:tag name="LATEXADDIN" val="\documentclass{article}&#10;\usepackage{amsmath}&#10;\pagestyle{empty}&#10;\begin{document}&#10;&#10;$y = \mathcal{H} w$&#10;&#10;\end{document}"/>
  <p:tag name="IGUANATEXSIZE" val="20"/>
  <p:tag name="IGUANATEXCURSOR" val="100"/>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56.25"/>
  <p:tag name="ORIGINALWIDTH" val="83.25"/>
  <p:tag name="LATEXADDIN" val="\documentclass{article}&#10;\usepackage{amsmath}&#10;\pagestyle{empty}&#10;\begin{document}&#10;&#10;$w$&#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56.25"/>
  <p:tag name="ORIGINALWIDTH" val="63"/>
  <p:tag name="LATEXADDIN" val="\documentclass{article}&#10;\usepackage{amsmath}&#10;\pagestyle{empty}&#10;\begin{document}&#10;&#10;$x$&#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90.75"/>
  <p:tag name="ORIGINALWIDTH" val="394.5"/>
  <p:tag name="LATEXADDIN" val="\documentclass{article}&#10;\usepackage{amsmath}&#10;\pagestyle{empty}&#10;\begin{document}&#10;&#10;$w=\mathcal{C} x$&#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34.25"/>
  <p:tag name="ORIGINALWIDTH" val="1893"/>
  <p:tag name="LATEXADDIN" val="\documentclass{article}&#10;\usepackage{amsmath}&#10;\pagestyle{empty}&#10;\begin{document}&#10;&#10;&#10;$ \hat{x} = \arg \min_x \{||⁡   \hat{w}-\mathcal{C} x||_2^2+\beta ||x||_1 \}$&#10;&#10;\end{document}"/>
  <p:tag name="IGUANATEXSIZE" val="20"/>
  <p:tag name="IGUANATEXCURSOR" val="159"/>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56.25"/>
  <p:tag name="ORIGINALWIDTH" val="63"/>
  <p:tag name="LATEXADDIN" val="\documentclass{article}&#10;\usepackage{amsmath}&#10;\pagestyle{empty}&#10;\begin{document}&#10;&#10;$x$&#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56.25"/>
  <p:tag name="ORIGINALWIDTH" val="83.25"/>
  <p:tag name="LATEXADDIN" val="\documentclass{article}&#10;\usepackage{amsmath}&#10;\pagestyle{empty}&#10;\begin{document}&#10;&#10;$w$&#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56.25"/>
  <p:tag name="ORIGINALWIDTH" val="63"/>
  <p:tag name="LATEXADDIN" val="\documentclass{article}&#10;\usepackage{amsmath}&#10;\pagestyle{empty}&#10;\begin{document}&#10;&#10;&#10;$x$&#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34.25"/>
  <p:tag name="ORIGINALWIDTH" val="2542.5"/>
  <p:tag name="LATEXADDIN" val="\documentclass{article}&#10;\usepackage{amsmath}&#10;\pagestyle{empty}&#10;\begin{document}&#10;&#10;$\hat{x} = \arg \min_x \{||⁡   y-\mathcal{H}\mathcal{C} x||_2^2+\alpha ||\mathcal{C} x||_1 +\beta ||x||_1 \}$&#10;&#10;&#10;\end{document}"/>
  <p:tag name="IGUANATEXSIZE" val="20"/>
  <p:tag name="IGUANATEXCURSOR" val="190"/>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640.5"/>
  <p:tag name="ORIGINALWIDTH" val="1766.25"/>
  <p:tag name="LATEXADDIN" val="\documentclass{article}&#10;\usepackage{amsmath}&#10;\usepackage{array}&#10;\usepackage{epsfig}&#10;\usepackage{multirow}&#10;\usepackage{enumerate}&#10;\usepackage{amsfonts}&#10;\pagestyle{empty}&#10;\begin{document}&#10;&#10;&#10;&#10;\begin{align}&#10;u^{k+1} &amp;:= \arg \min_u  \mathcal{L}_\rho (u,v^k,z^k), \nonumber \\&#10;v^{k+1} &amp;:= \arg \min_v  \mathcal{L}_\rho (u^{k+1},v,z^k), \nonumber \\&#10;z^{k+1} &amp;:= z^k + \rho (\mathcal{A}u^{k+1} - \mathcal{B}v^{k+1}). \nonumber&#10;\end{align}&#10;&#10;&#10;\end{document}"/>
  <p:tag name="IGUANATEXSIZE" val="20"/>
  <p:tag name="IGUANATEXCURSOR" val="447"/>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46.25"/>
  <p:tag name="ORIGINALWIDTH" val="4069.5"/>
  <p:tag name="LATEXADDIN" val="\documentclass{article}&#10;\usepackage{amsmath}&#10;\usepackage{array}&#10;\usepackage{epsfig}&#10;\usepackage{multirow}&#10;\usepackage{enumerate}&#10;\usepackage{amsfonts}&#10;\pagestyle{empty}&#10;\begin{document}&#10;&#10;&#10;&#10;&#10;$\mathcal{L}_\rho (u,v,z) = ||⁡   y-\mathcal{H}u||_2^2+\alpha ||w||_1 +\beta ||x||_1 &#10;  + z^T (\mathcal{A}u - \mathcal{B}v) + \frac{\rho}{2} ||⁡   \mathcal{A}u - \mathcal{B}v||_2^2 $&#10;&#10;&#10;&#10;\end{document}"/>
  <p:tag name="IGUANATEXSIZE" val="20"/>
  <p:tag name="IGUANATEXCURSOR" val="390"/>
  <p:tag name="TRANSPARENCY" val="True"/>
  <p:tag name="FILENAME" val=""/>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306"/>
  <p:tag name="ORIGINALWIDTH" val="1348.5"/>
  <p:tag name="LATEXADDIN" val="\documentclass{article}&#10;\usepackage{amsmath}&#10;\usepackage{array}&#10;\usepackage{epsfig}&#10;\usepackage{multirow}&#10;\usepackage{enumerate}&#10;\usepackage{amsfonts}&#10;\pagestyle{empty}&#10;\begin{document}&#10;&#10;&#10;&#10;&#10;\begin{equation}&#10;\label{eqn:ADMM}&#10;\begin{split}&#10;  \text{minimize} &amp; \ \  f(u)+g(v), \nonumber\\&#10;  \text{subject to} &amp; \ \ \mathcal{A}u - \mathcal{B} v = 0. \nonumber&#10;\end{split}&#10;\end{equation}&#10;&#10;&#10;&#10;\end{document}"/>
  <p:tag name="IGUANATEXSIZE" val="20"/>
  <p:tag name="IGUANATEXCURSOR" val="400"/>
  <p:tag name="TRANSPARENCY" val="True"/>
  <p:tag name="FILENAME" val=""/>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709.5"/>
  <p:tag name="ORIGINALWIDTH" val="1969.5"/>
  <p:tag name="LATEXADDIN" val="\documentclass{article}&#10;\usepackage{amsmath}&#10;\usepackage{array}&#10;\usepackage{epsfig}&#10;\usepackage{multirow}&#10;\usepackage{enumerate}&#10;\usepackage{amsfonts}&#10;\pagestyle{empty}&#10;\begin{document}&#10;&#10;&#10;&#10;\begin{subequations}&#10;\label{eqn:fx}&#10;\begin{align}&#10; f(u) &amp;= ||⁡   y-\mathcal{H}u||_2^2, \ u = w = \mathcal{C}x, \nonumber \\&#10; g(v) &amp;= \alpha ||w||_1 +\beta ||x||_1,  \ v = [w \ x]^T, \nonumber\\&#10;\mathcal{A} &amp;= \left [&#10;\begin{array}{c}&#10;\mathcal{I}   \nonumber \\&#10;\mathcal{I}  \end{array}&#10;\right ], \ \mathcal{B} = \left [&#10;\begin{array}{cc}&#10;\mathcal{I}&amp; 0   \nonumber \\&#10;0 &amp;  \mathcal{C} \end{array}&#10;\right ].&#10;\end{align}&#10;\end{subequations}&#10;&#10;&#10;&#10;&#10;&#10;\end{document}"/>
  <p:tag name="IGUANATEXSIZE" val="20"/>
  <p:tag name="IGUANATEXCURSOR" val="646"/>
  <p:tag name="TRANSPARENCY" val="True"/>
  <p:tag name="FILENAME" val=""/>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06.5"/>
  <p:tag name="ORIGINALWIDTH" val="241.5"/>
  <p:tag name="LATEXADDIN" val="\documentclass{article}&#10;\usepackage{amsmath}&#10;\pagestyle{empty}&#10;\begin{document}&#10;&#10;&#10;$u^{k+1}$&#10;&#10;\end{document}"/>
  <p:tag name="IGUANATEXSIZE" val="20"/>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418.5"/>
  <p:tag name="ORIGINALWIDTH" val="3560.25"/>
  <p:tag name="LATEXADDIN" val="\documentclass{article}&#10;\usepackage{amsmath}&#10;\usepackage{array}&#10;\usepackage{epsfig}&#10;\usepackage{multirow}&#10;\usepackage{enumerate}&#10;\usepackage{amsfonts}&#10;\pagestyle{empty}&#10;\begin{document}&#10;&#10;&#10;\begin{equation}&#10;\begin{split}&#10; u^{k+1} &amp; = \arg \min_u \  ||⁡   y-\mathcal{H}u||_2^2+(z^k)^T (\mathcal{A}u - \mathcal{B}v^k) &#10; + \frac{\rho}{2} ||⁡   \mathcal{A}u - \mathcal{B}v^k||_2^2, \nonumber \\&#10;&amp; = (2\mathcal{H}^T \mathcal{H} + 2\rho \mathcal{I})^{-1} (2 \mathcal{H}^T y + \rho w^k + \rho \mathcal{C}x^k &#10; - z_1^k  - z_2^k) \nonumber&#10;\end{split}&#10;\end{equation}&#10;&#10;\end{document}"/>
  <p:tag name="IGUANATEXSIZE" val="20"/>
  <p:tag name="IGUANATEXCURSOR" val="500"/>
  <p:tag name="TRANSPARENCY" val="True"/>
  <p:tag name="FILENAME" val=""/>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06.5"/>
  <p:tag name="ORIGINALWIDTH" val="262.5"/>
  <p:tag name="LATEXADDIN" val="\documentclass{article}&#10;\usepackage{amsmath}&#10;\pagestyle{empty}&#10;\begin{document}&#10;&#10;$w^{k+1}$&#10;&#10;&#10;\end{document}"/>
  <p:tag name="IGUANATEXSIZE" val="20"/>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06.5"/>
  <p:tag name="ORIGINALWIDTH" val="234.75"/>
  <p:tag name="LATEXADDIN" val="\documentclass{article}&#10;\usepackage{amsmath}&#10;\pagestyle{empty}&#10;\begin{document}&#10;&#10;&#10;$v^{k+1}$&#10;&#10;\end{document}"/>
  <p:tag name="IGUANATEXSIZE" val="20"/>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657"/>
  <p:tag name="ORIGINALWIDTH" val="2597.25"/>
  <p:tag name="LATEXADDIN" val="\documentclass{article}&#10;\usepackage{amsmath}&#10;\pagestyle{empty}&#10;\begin{document}&#10;&#10;&#10;\begin{equation}&#10;\label{eqn:solvew}&#10;\begin{split}&#10; w^{k+1}  &amp; = \arg \min_w \  \lambda_1 ||w||_1 + \frac{1}{2} ||⁡u^{k+1} - w + \frac{z_1^k}{\rho}||_2^2, \nonumber \\&#10; &amp; = S_{\lambda_1} \left(u^{k+1} + \frac{z_1^k}{\rho}  \right) \nonumber &#10; \end{split}&#10;\end{equation}&#10;&#10;\end{document}"/>
  <p:tag name="IGUANATEXSIZE" val="20"/>
  <p:tag name="IGUANATEXCURSOR" val="322"/>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91.5"/>
  <p:tag name="ORIGINALWIDTH" val="97.5"/>
  <p:tag name="LATEXADDIN" val="\documentclass{article}&#10;\usepackage{amsmath}&#10;\pagestyle{empty}&#10;\begin{document}&#10;&#10;$\mathcal{H}$&#10;&#10;&#10;\end{document}"/>
  <p:tag name="IGUANATEXSIZE" val="20"/>
  <p:tag name="IGUANATEXCURSOR" val="94"/>
  <p:tag name="TRANSPARENCY" val="True"/>
  <p:tag name="FILENAME" val=""/>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24.5"/>
  <p:tag name="ORIGINALWIDTH" val="1680.75"/>
  <p:tag name="LATEXADDIN" val="\documentclass{article}&#10;\usepackage{amsmath}&#10;\pagestyle{empty}&#10;\begin{document}&#10;&#10;&#10;$S_\lambda (a) = sign(a) \max (|a| - \lambda,0)$&#10;&#10;\end{document}"/>
  <p:tag name="IGUANATEXSIZE" val="20"/>
  <p:tag name="IGUANATEXCURSOR" val="130"/>
  <p:tag name="TRANSPARENCY" val="True"/>
  <p:tag name="FILENAME" val=""/>
  <p:tag name="LATEXENGINEID" val="0"/>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23.75"/>
  <p:tag name="ORIGINALWIDTH" val="565.5"/>
  <p:tag name="LATEXADDIN" val="\documentclass{article}&#10;\usepackage{amsmath}&#10;\pagestyle{empty}&#10;\begin{document}&#10;&#10;&#10;, $\lambda_1 = \alpha / \rho$&#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106.5"/>
  <p:tag name="ORIGINALWIDTH" val="240.75"/>
  <p:tag name="LATEXADDIN" val="\documentclass{article}&#10;\usepackage{amsmath}&#10;\pagestyle{empty}&#10;\begin{document}&#10;&#10;&#10;$x^{k+1}$&#10;&#10;\end{document}"/>
  <p:tag name="IGUANATEXSIZE" val="20"/>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06.5"/>
  <p:tag name="ORIGINALWIDTH" val="234.75"/>
  <p:tag name="LATEXADDIN" val="\documentclass{article}&#10;\usepackage{amsmath}&#10;\pagestyle{empty}&#10;\begin{document}&#10;&#10;&#10;$v^{k+1}$&#10;&#10;\end{document}"/>
  <p:tag name="IGUANATEXSIZE" val="20"/>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206.25"/>
  <p:tag name="ORIGINALWIDTH" val="2600.25"/>
  <p:tag name="LATEXADDIN" val="\documentclass{article}&#10;\usepackage{amsmath}&#10;\pagestyle{empty}&#10;\begin{document}&#10;&#10;$x^{k+1}   = \arg \min_x \  \lambda_2 ||x||_1 + \frac{1}{2} ||⁡u^{k+1} -  \mathcal{C}x + \frac{z_2^k}{\rho}||_2^2$&#10;&#10;&#10;\end{document}"/>
  <p:tag name="IGUANATEXSIZE" val="20"/>
  <p:tag name="IGUANATEXCURSOR" val="195"/>
  <p:tag name="TRANSPARENCY" val="True"/>
  <p:tag name="FILENAME" val=""/>
  <p:tag name="LATEXENGINEID" val="0"/>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23.75"/>
  <p:tag name="ORIGINALWIDTH" val="562.5"/>
  <p:tag name="LATEXADDIN" val="\documentclass{article}&#10;\usepackage{amsmath}&#10;\pagestyle{empty}&#10;\begin{document}&#10;&#10;, $\lambda_2 = \beta / \rho$&#10;&#10;&#10;\end{document}"/>
  <p:tag name="IGUANATEXSIZE" val="20"/>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225.75"/>
  <p:tag name="ORIGINALWIDTH" val="1680"/>
  <p:tag name="LATEXADDIN" val="\documentclass{article}&#10;\usepackage{amsmath}&#10;\pagestyle{empty}&#10;\begin{document}&#10;&#10;$d = \breve{x}^{t} + \mathcal{R}\left(u^{k+1} - \mathcal{C}  \breve{x}^t + \frac{z_2^k}{\rho} \right)$,&#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33.5"/>
  <p:tag name="ORIGINALWIDTH" val="2009.25"/>
  <p:tag name="LATEXADDIN" val="\documentclass{article}&#10;\usepackage{amsmath}&#10;\pagestyle{empty}&#10;\begin{document}&#10;&#10;$\breve{x}^{t+1} =  (1- \varrho)  \breve{x}^{t-1} - \varrho  \breve{x}^{t}  + 2 \varrho \mathcal{S}_{\lambda_2}(d)$,&#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91.25"/>
  <p:tag name="ORIGINALWIDTH" val="1534.5"/>
  <p:tag name="LATEXADDIN" val="\documentclass{article}&#10;\usepackage{amsmath}&#10;\pagestyle{empty}&#10;\begin{document}&#10;&#10;&#10;$\mathcal{S}_{\lambda_2}(d) = \frac{\max (|d| - \lambda_2, 0)}{(\max (|d| - \lambda_2, 0)+\lambda_2)} d$,&#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06.5"/>
  <p:tag name="ORIGINALWIDTH" val="231"/>
  <p:tag name="LATEXADDIN" val="\documentclass{article}&#10;\usepackage{amsmath}&#10;\pagestyle{empty}&#10;\begin{document}&#10;&#10;&#10;$z^{k+1}$&#10;&#10;\end{document}"/>
  <p:tag name="IGUANATEXSIZE" val="20"/>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90.75"/>
  <p:tag name="ORIGINALWIDTH" val="66"/>
  <p:tag name="LATEXADDIN" val="\documentclass{article}&#10;\usepackage{amsmath}&#10;\pagestyle{empty}&#10;\begin{document}&#10;&#10;&#10;$\mathcal{C}$&#10;&#10;\end{document}"/>
  <p:tag name="IGUANATEXSIZE" val="20"/>
  <p:tag name="IGUANATEXCURSOR" val="95"/>
  <p:tag name="TRANSPARENCY" val="True"/>
  <p:tag name="FILENAME" val=""/>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46.25"/>
  <p:tag name="ORIGINALWIDTH" val="3200.25"/>
  <p:tag name="LATEXADDIN" val="\documentclass{article}&#10;\usepackage{amsmath}&#10;\pagestyle{empty}&#10;\begin{document}&#10;&#10;$z_1^{k+1} = z_1^k + \rho (u^{k+1} - w^{k+1})$, $z_2^{k+1} = z_2^k + \rho (u^{k+1} - \mathcal{C}x^{k+1})$&#10;&#10;&#10;\end{document}"/>
  <p:tag name="IGUANATEXSIZE" val="20"/>
  <p:tag name="IGUANATEXCURSOR" val="140"/>
  <p:tag name="TRANSPARENCY" val="True"/>
  <p:tag name="FILENAME" val=""/>
  <p:tag name="LATEXENGINEID" val="0"/>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549.75"/>
  <p:tag name="ORIGINALWIDTH" val="2371.5"/>
  <p:tag name="LATEXADDIN" val="\documentclass{article}&#10;\usepackage{amsmath}&#10;\pagestyle{empty}&#10;\begin{document}&#10;&#10;\begin{table}&#10; \centering&#10; \caption{B-line detection performance}&#10; \small&#10;  \begin{tabular}{c|ccc}&#10;  \hline&#10;   method &amp; STICKS  &amp; HOUGH  &amp; proposed \\&#10;   \hline&#10;    Precision &amp; 0.72 &amp; 0.92 &amp; \textbf{0.93 }\\&#10;    Recall   &amp; 0.54 &amp; 0.62  &amp; \textbf{0.74}\\&#10;    \hline &#10;  \end{tabular}&#10;\end{table}&#10;&#10;&#10;\end{document}"/>
  <p:tag name="IGUANATEXSIZE" val="20"/>
  <p:tag name="IGUANATEXCURSOR" val="217"/>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56.25"/>
  <p:tag name="ORIGINALWIDTH" val="51.75"/>
  <p:tag name="LATEXADDIN" val="\documentclass{article}&#10;\usepackage{amsmath}&#10;\pagestyle{empty}&#10;\begin{document}&#10;&#10;&#10;$r$&#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80.25"/>
  <p:tag name="ORIGINALWIDTH" val="58.5"/>
  <p:tag name="LATEXADDIN" val="\documentclass{article}&#10;\usepackage{amsmath}&#10;\pagestyle{empty}&#10;\begin{document}&#10;&#10;$y$&#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56.25"/>
  <p:tag name="ORIGINALWIDTH" val="68.25"/>
  <p:tag name="LATEXADDIN" val="\documentclass{article}&#10;\usepackage{amsmath}&#10;\pagestyle{empty}&#10;\begin{document}&#10;&#10;$n$&#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44.75"/>
  <p:tag name="ORIGINALWIDTH" val="2373.75"/>
  <p:tag name="LATEXADDIN" val="\documentclass{article}&#10;\usepackage{amsmath}&#10;\usepackage{amsmath}&#10;\usepackage{array}&#10;\usepackage{epsfig}&#10;\usepackage{multirow}&#10;\usepackage{enumerate}&#10;\usepackage{amsfonts}&#10;\pagestyle{empty}&#10;\begin{document}&#10;&#10;&#10;$x(r,\theta) = \int_{\mathbb{R}^2} y(i,j) \delta(r - i \cos \theta - j \sin \theta) d i d j$&#10;&#10;\end{document}"/>
  <p:tag name="IGUANATEXSIZE" val="20"/>
  <p:tag name="IGUANATEXCURSOR" val="171"/>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UOBtemplate 13 Feb">
  <a:themeElements>
    <a:clrScheme name="UOBtemplate 13 F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Btemplate 13 Fe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OBtemplate 13 F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Btemplate 13 F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Btemplate 13 F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Btemplate 13 F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Btemplate 13 F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Btemplate 13 F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Btemplate 13 F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Btemplate 13 F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Btemplate 13 F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Btemplate 13 F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Btemplate 13 F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Btemplate 13 F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UOB template subtitle in white bar 01 May</Template>
  <TotalTime>7869</TotalTime>
  <Words>1187</Words>
  <Application>Microsoft Office PowerPoint</Application>
  <PresentationFormat>On-screen Show (4:3)</PresentationFormat>
  <Paragraphs>147</Paragraphs>
  <Slides>13</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Angsana New</vt:lpstr>
      <vt:lpstr>Arial</vt:lpstr>
      <vt:lpstr>Cambria Math</vt:lpstr>
      <vt:lpstr>CMMI10</vt:lpstr>
      <vt:lpstr>CMMI6</vt:lpstr>
      <vt:lpstr>CMMI9</vt:lpstr>
      <vt:lpstr>CMSY10</vt:lpstr>
      <vt:lpstr>CMSY6</vt:lpstr>
      <vt:lpstr>MyriadPro-Regular</vt:lpstr>
      <vt:lpstr>NimbusRomNo9L-Medi</vt:lpstr>
      <vt:lpstr>NimbusRomNo9L-Regu</vt:lpstr>
      <vt:lpstr>NimbusRomNo9L-ReguItal</vt:lpstr>
      <vt:lpstr>TrebuchetMS-Bold</vt:lpstr>
      <vt:lpstr>Wingdings</vt:lpstr>
      <vt:lpstr>UOBtemplate 13 Feb</vt:lpstr>
      <vt:lpstr>Line Detection in Speckle Images Using Radon Transform and  l_1 Regularization</vt:lpstr>
      <vt:lpstr>  Introduction</vt:lpstr>
      <vt:lpstr>  Introduction</vt:lpstr>
      <vt:lpstr>Proposed Line Detection in Speckle Images</vt:lpstr>
      <vt:lpstr>Proposed Line Detection in Speckle Images</vt:lpstr>
      <vt:lpstr>Proposed Line Detection in Speckle Images</vt:lpstr>
      <vt:lpstr>Proposed Line Detection in Speckle Images</vt:lpstr>
      <vt:lpstr>Proposed Line Detection in Speckle Images</vt:lpstr>
      <vt:lpstr>Results</vt:lpstr>
      <vt:lpstr>Results</vt:lpstr>
      <vt:lpstr>Results</vt:lpstr>
      <vt:lpstr>Conclusions</vt:lpstr>
      <vt:lpstr>Thank you</vt:lpstr>
    </vt:vector>
  </TitlesOfParts>
  <Company>University of Bristol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dc:title>
  <dc:creator>isses</dc:creator>
  <cp:lastModifiedBy>Pui Anantrasirichai</cp:lastModifiedBy>
  <cp:revision>467</cp:revision>
  <dcterms:created xsi:type="dcterms:W3CDTF">2007-05-01T15:00:58Z</dcterms:created>
  <dcterms:modified xsi:type="dcterms:W3CDTF">2017-03-05T00:28:31Z</dcterms:modified>
</cp:coreProperties>
</file>