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3"/>
  </p:notesMasterIdLst>
  <p:sldIdLst>
    <p:sldId id="256" r:id="rId2"/>
    <p:sldId id="1610" r:id="rId3"/>
    <p:sldId id="1532" r:id="rId4"/>
    <p:sldId id="316" r:id="rId5"/>
    <p:sldId id="320" r:id="rId6"/>
    <p:sldId id="321" r:id="rId7"/>
    <p:sldId id="1594" r:id="rId8"/>
    <p:sldId id="1596" r:id="rId9"/>
    <p:sldId id="1595" r:id="rId10"/>
    <p:sldId id="337" r:id="rId11"/>
    <p:sldId id="1591" r:id="rId12"/>
    <p:sldId id="1600" r:id="rId13"/>
    <p:sldId id="1601" r:id="rId14"/>
    <p:sldId id="1597" r:id="rId15"/>
    <p:sldId id="1604" r:id="rId16"/>
    <p:sldId id="1606" r:id="rId17"/>
    <p:sldId id="1605" r:id="rId18"/>
    <p:sldId id="333" r:id="rId19"/>
    <p:sldId id="1612" r:id="rId20"/>
    <p:sldId id="345" r:id="rId21"/>
    <p:sldId id="1534" r:id="rId22"/>
    <p:sldId id="1555" r:id="rId23"/>
    <p:sldId id="1556" r:id="rId24"/>
    <p:sldId id="1607" r:id="rId25"/>
    <p:sldId id="1557" r:id="rId26"/>
    <p:sldId id="1558" r:id="rId27"/>
    <p:sldId id="318" r:id="rId28"/>
    <p:sldId id="1611" r:id="rId29"/>
    <p:sldId id="1609" r:id="rId30"/>
    <p:sldId id="313" r:id="rId31"/>
    <p:sldId id="16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p:restoredTop sz="60092"/>
  </p:normalViewPr>
  <p:slideViewPr>
    <p:cSldViewPr snapToGrid="0">
      <p:cViewPr varScale="1">
        <p:scale>
          <a:sx n="60" d="100"/>
          <a:sy n="60" d="100"/>
        </p:scale>
        <p:origin x="2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CABB2-1663-714B-8E97-ED8F793E7F69}" type="doc">
      <dgm:prSet loTypeId="urn:microsoft.com/office/officeart/2005/8/layout/matrix1" loCatId="" qsTypeId="urn:microsoft.com/office/officeart/2005/8/quickstyle/simple2" qsCatId="simple" csTypeId="urn:microsoft.com/office/officeart/2005/8/colors/colorful3" csCatId="colorful" phldr="1"/>
      <dgm:spPr/>
      <dgm:t>
        <a:bodyPr/>
        <a:lstStyle/>
        <a:p>
          <a:endParaRPr lang="en-US"/>
        </a:p>
      </dgm:t>
    </dgm:pt>
    <dgm:pt modelId="{51AB3571-E0FC-1D47-A64C-F03EA0ACE960}">
      <dgm:prSet phldrT="[Text]" custT="1"/>
      <dgm:spPr/>
      <dgm:t>
        <a:bodyPr/>
        <a:lstStyle/>
        <a:p>
          <a:r>
            <a:rPr lang="en-US" sz="2800" dirty="0"/>
            <a:t>Voice-Text Language Model</a:t>
          </a:r>
        </a:p>
      </dgm:t>
    </dgm:pt>
    <dgm:pt modelId="{84B63713-D4F7-F044-B410-3B396DCFAB60}" type="parTrans" cxnId="{DFADB7CF-B9F4-7045-87C8-811DD8BF84D6}">
      <dgm:prSet/>
      <dgm:spPr/>
      <dgm:t>
        <a:bodyPr/>
        <a:lstStyle/>
        <a:p>
          <a:endParaRPr lang="en-US"/>
        </a:p>
      </dgm:t>
    </dgm:pt>
    <dgm:pt modelId="{3EC7B4BC-123B-CA49-9E9F-CC6E212B427E}" type="sibTrans" cxnId="{DFADB7CF-B9F4-7045-87C8-811DD8BF84D6}">
      <dgm:prSet/>
      <dgm:spPr/>
      <dgm:t>
        <a:bodyPr/>
        <a:lstStyle/>
        <a:p>
          <a:endParaRPr lang="en-US"/>
        </a:p>
      </dgm:t>
    </dgm:pt>
    <dgm:pt modelId="{62E19CC7-F651-1446-923E-8D790A9DE701}">
      <dgm:prSet phldrT="[Text]" custT="1"/>
      <dgm:spPr/>
      <dgm:t>
        <a:bodyPr/>
        <a:lstStyle/>
        <a:p>
          <a:pPr>
            <a:buFont typeface="+mj-lt"/>
            <a:buAutoNum type="arabicPeriod"/>
          </a:pPr>
          <a:r>
            <a:rPr lang="en-US" sz="3200" dirty="0"/>
            <a:t>Synthesize speech</a:t>
          </a:r>
        </a:p>
      </dgm:t>
    </dgm:pt>
    <dgm:pt modelId="{1B0CD0B2-BC5E-3A48-892F-A24C65068DB5}" type="parTrans" cxnId="{1024E06B-9457-2144-93DD-95B72F4A7CE0}">
      <dgm:prSet/>
      <dgm:spPr/>
      <dgm:t>
        <a:bodyPr/>
        <a:lstStyle/>
        <a:p>
          <a:endParaRPr lang="en-US"/>
        </a:p>
      </dgm:t>
    </dgm:pt>
    <dgm:pt modelId="{201F3FB3-E205-D849-A2F5-ACFD7A79F402}" type="sibTrans" cxnId="{1024E06B-9457-2144-93DD-95B72F4A7CE0}">
      <dgm:prSet/>
      <dgm:spPr/>
      <dgm:t>
        <a:bodyPr/>
        <a:lstStyle/>
        <a:p>
          <a:endParaRPr lang="en-US"/>
        </a:p>
      </dgm:t>
    </dgm:pt>
    <dgm:pt modelId="{D40B35C0-2DFB-3249-9AE9-6C0AAA5B5109}">
      <dgm:prSet phldrT="[Text]" custT="1"/>
      <dgm:spPr/>
      <dgm:t>
        <a:bodyPr/>
        <a:lstStyle/>
        <a:p>
          <a:pPr>
            <a:buFont typeface="+mj-lt"/>
            <a:buAutoNum type="arabicPeriod"/>
          </a:pPr>
          <a:r>
            <a:rPr lang="en-US" sz="3200" dirty="0"/>
            <a:t>Continue speech</a:t>
          </a:r>
        </a:p>
      </dgm:t>
    </dgm:pt>
    <dgm:pt modelId="{6F219B52-0889-9D46-BADE-DCC8414590DD}" type="parTrans" cxnId="{8A6FDDB5-4E84-E642-BB44-828EABD5480A}">
      <dgm:prSet/>
      <dgm:spPr/>
      <dgm:t>
        <a:bodyPr/>
        <a:lstStyle/>
        <a:p>
          <a:endParaRPr lang="en-US"/>
        </a:p>
      </dgm:t>
    </dgm:pt>
    <dgm:pt modelId="{F0ADB0FF-7DA3-D54D-9C60-3685B11CDCD6}" type="sibTrans" cxnId="{8A6FDDB5-4E84-E642-BB44-828EABD5480A}">
      <dgm:prSet/>
      <dgm:spPr/>
      <dgm:t>
        <a:bodyPr/>
        <a:lstStyle/>
        <a:p>
          <a:endParaRPr lang="en-US"/>
        </a:p>
      </dgm:t>
    </dgm:pt>
    <dgm:pt modelId="{EFA41D8E-663C-F04D-BD72-862BC1C34033}">
      <dgm:prSet phldrT="[Text]" custT="1"/>
      <dgm:spPr/>
      <dgm:t>
        <a:bodyPr/>
        <a:lstStyle/>
        <a:p>
          <a:pPr>
            <a:buFont typeface="+mj-lt"/>
            <a:buAutoNum type="arabicPeriod"/>
          </a:pPr>
          <a:r>
            <a:rPr lang="en-US" sz="3200" dirty="0"/>
            <a:t>Continue text</a:t>
          </a:r>
        </a:p>
      </dgm:t>
    </dgm:pt>
    <dgm:pt modelId="{4E45ED75-A6E9-3140-97C9-B55C1C3B0A93}" type="parTrans" cxnId="{1BC46B70-C6DB-C245-B472-025808E7E722}">
      <dgm:prSet/>
      <dgm:spPr/>
      <dgm:t>
        <a:bodyPr/>
        <a:lstStyle/>
        <a:p>
          <a:endParaRPr lang="en-US"/>
        </a:p>
      </dgm:t>
    </dgm:pt>
    <dgm:pt modelId="{290F7EC6-163D-7240-8486-1EFCA54CEA93}" type="sibTrans" cxnId="{1BC46B70-C6DB-C245-B472-025808E7E722}">
      <dgm:prSet/>
      <dgm:spPr/>
      <dgm:t>
        <a:bodyPr/>
        <a:lstStyle/>
        <a:p>
          <a:endParaRPr lang="en-US"/>
        </a:p>
      </dgm:t>
    </dgm:pt>
    <dgm:pt modelId="{8075EFAA-517B-0D4A-8BD8-E7EB4F249289}">
      <dgm:prSet phldrT="[Text]" custT="1"/>
      <dgm:spPr/>
      <dgm:t>
        <a:bodyPr/>
        <a:lstStyle/>
        <a:p>
          <a:pPr>
            <a:buFont typeface="+mj-lt"/>
            <a:buAutoNum type="arabicPeriod"/>
          </a:pPr>
          <a:r>
            <a:rPr lang="en-US" sz="3200" dirty="0"/>
            <a:t>Recognize speech </a:t>
          </a:r>
        </a:p>
      </dgm:t>
    </dgm:pt>
    <dgm:pt modelId="{47A65507-6534-C548-864B-C1F9AC14613E}" type="sibTrans" cxnId="{593E3ACE-1E67-0C44-BD75-E127AAEE4E0A}">
      <dgm:prSet/>
      <dgm:spPr/>
      <dgm:t>
        <a:bodyPr/>
        <a:lstStyle/>
        <a:p>
          <a:endParaRPr lang="en-US"/>
        </a:p>
      </dgm:t>
    </dgm:pt>
    <dgm:pt modelId="{28AC9935-F88B-9D4F-85DF-03EB7055C4DD}" type="parTrans" cxnId="{593E3ACE-1E67-0C44-BD75-E127AAEE4E0A}">
      <dgm:prSet/>
      <dgm:spPr/>
      <dgm:t>
        <a:bodyPr/>
        <a:lstStyle/>
        <a:p>
          <a:endParaRPr lang="en-US"/>
        </a:p>
      </dgm:t>
    </dgm:pt>
    <dgm:pt modelId="{9D3D20D4-0407-6649-8D87-786AC45FB670}" type="pres">
      <dgm:prSet presAssocID="{191CABB2-1663-714B-8E97-ED8F793E7F69}" presName="diagram" presStyleCnt="0">
        <dgm:presLayoutVars>
          <dgm:chMax val="1"/>
          <dgm:dir/>
          <dgm:animLvl val="ctr"/>
          <dgm:resizeHandles val="exact"/>
        </dgm:presLayoutVars>
      </dgm:prSet>
      <dgm:spPr/>
    </dgm:pt>
    <dgm:pt modelId="{81CE99F5-9BC7-3846-B16E-22D9A2562A7E}" type="pres">
      <dgm:prSet presAssocID="{191CABB2-1663-714B-8E97-ED8F793E7F69}" presName="matrix" presStyleCnt="0"/>
      <dgm:spPr/>
    </dgm:pt>
    <dgm:pt modelId="{8893F67C-5C01-2B40-A8D0-7CA361A366B4}" type="pres">
      <dgm:prSet presAssocID="{191CABB2-1663-714B-8E97-ED8F793E7F69}" presName="tile1" presStyleLbl="node1" presStyleIdx="0" presStyleCnt="4"/>
      <dgm:spPr/>
    </dgm:pt>
    <dgm:pt modelId="{F10A4D11-4F57-C042-A787-AC56C6E7D11F}" type="pres">
      <dgm:prSet presAssocID="{191CABB2-1663-714B-8E97-ED8F793E7F69}" presName="tile1text" presStyleLbl="node1" presStyleIdx="0" presStyleCnt="4">
        <dgm:presLayoutVars>
          <dgm:chMax val="0"/>
          <dgm:chPref val="0"/>
          <dgm:bulletEnabled val="1"/>
        </dgm:presLayoutVars>
      </dgm:prSet>
      <dgm:spPr/>
    </dgm:pt>
    <dgm:pt modelId="{86F3B774-3671-9549-88D3-11CB506E9829}" type="pres">
      <dgm:prSet presAssocID="{191CABB2-1663-714B-8E97-ED8F793E7F69}" presName="tile2" presStyleLbl="node1" presStyleIdx="1" presStyleCnt="4"/>
      <dgm:spPr/>
    </dgm:pt>
    <dgm:pt modelId="{ADA38A84-8BA7-2A4D-A842-FFB607E02968}" type="pres">
      <dgm:prSet presAssocID="{191CABB2-1663-714B-8E97-ED8F793E7F69}" presName="tile2text" presStyleLbl="node1" presStyleIdx="1" presStyleCnt="4">
        <dgm:presLayoutVars>
          <dgm:chMax val="0"/>
          <dgm:chPref val="0"/>
          <dgm:bulletEnabled val="1"/>
        </dgm:presLayoutVars>
      </dgm:prSet>
      <dgm:spPr/>
    </dgm:pt>
    <dgm:pt modelId="{CBD16106-3F56-9643-93FB-C96E42FF7B0D}" type="pres">
      <dgm:prSet presAssocID="{191CABB2-1663-714B-8E97-ED8F793E7F69}" presName="tile3" presStyleLbl="node1" presStyleIdx="2" presStyleCnt="4"/>
      <dgm:spPr/>
    </dgm:pt>
    <dgm:pt modelId="{034607F9-5851-0B48-B926-9B57566D5261}" type="pres">
      <dgm:prSet presAssocID="{191CABB2-1663-714B-8E97-ED8F793E7F69}" presName="tile3text" presStyleLbl="node1" presStyleIdx="2" presStyleCnt="4">
        <dgm:presLayoutVars>
          <dgm:chMax val="0"/>
          <dgm:chPref val="0"/>
          <dgm:bulletEnabled val="1"/>
        </dgm:presLayoutVars>
      </dgm:prSet>
      <dgm:spPr/>
    </dgm:pt>
    <dgm:pt modelId="{7A5F7D0F-E12F-F24B-899A-07DBF38CFBBE}" type="pres">
      <dgm:prSet presAssocID="{191CABB2-1663-714B-8E97-ED8F793E7F69}" presName="tile4" presStyleLbl="node1" presStyleIdx="3" presStyleCnt="4"/>
      <dgm:spPr/>
    </dgm:pt>
    <dgm:pt modelId="{B0D13351-C2AD-8045-BD9E-744BB0046098}" type="pres">
      <dgm:prSet presAssocID="{191CABB2-1663-714B-8E97-ED8F793E7F69}" presName="tile4text" presStyleLbl="node1" presStyleIdx="3" presStyleCnt="4">
        <dgm:presLayoutVars>
          <dgm:chMax val="0"/>
          <dgm:chPref val="0"/>
          <dgm:bulletEnabled val="1"/>
        </dgm:presLayoutVars>
      </dgm:prSet>
      <dgm:spPr/>
    </dgm:pt>
    <dgm:pt modelId="{5F5C9F61-3654-1549-9CB1-383542EABB07}" type="pres">
      <dgm:prSet presAssocID="{191CABB2-1663-714B-8E97-ED8F793E7F69}" presName="centerTile" presStyleLbl="fgShp" presStyleIdx="0" presStyleCnt="1" custScaleX="127211" custScaleY="127211">
        <dgm:presLayoutVars>
          <dgm:chMax val="0"/>
          <dgm:chPref val="0"/>
        </dgm:presLayoutVars>
      </dgm:prSet>
      <dgm:spPr/>
    </dgm:pt>
  </dgm:ptLst>
  <dgm:cxnLst>
    <dgm:cxn modelId="{1CC2F903-A5D4-4D42-A856-2D8D1A4EE70E}" type="presOf" srcId="{62E19CC7-F651-1446-923E-8D790A9DE701}" destId="{86F3B774-3671-9549-88D3-11CB506E9829}" srcOrd="0" destOrd="0" presId="urn:microsoft.com/office/officeart/2005/8/layout/matrix1"/>
    <dgm:cxn modelId="{F9FA0D33-182B-1C46-B92A-F3146CFF00AD}" type="presOf" srcId="{D40B35C0-2DFB-3249-9AE9-6C0AAA5B5109}" destId="{034607F9-5851-0B48-B926-9B57566D5261}" srcOrd="1" destOrd="0" presId="urn:microsoft.com/office/officeart/2005/8/layout/matrix1"/>
    <dgm:cxn modelId="{73683D3A-E07F-BD40-8CA6-FD0E9FB034F2}" type="presOf" srcId="{191CABB2-1663-714B-8E97-ED8F793E7F69}" destId="{9D3D20D4-0407-6649-8D87-786AC45FB670}" srcOrd="0" destOrd="0" presId="urn:microsoft.com/office/officeart/2005/8/layout/matrix1"/>
    <dgm:cxn modelId="{57AF9B6A-0E4C-0C45-ABD1-B600AF8C73BF}" type="presOf" srcId="{D40B35C0-2DFB-3249-9AE9-6C0AAA5B5109}" destId="{CBD16106-3F56-9643-93FB-C96E42FF7B0D}" srcOrd="0" destOrd="0" presId="urn:microsoft.com/office/officeart/2005/8/layout/matrix1"/>
    <dgm:cxn modelId="{1024E06B-9457-2144-93DD-95B72F4A7CE0}" srcId="{51AB3571-E0FC-1D47-A64C-F03EA0ACE960}" destId="{62E19CC7-F651-1446-923E-8D790A9DE701}" srcOrd="1" destOrd="0" parTransId="{1B0CD0B2-BC5E-3A48-892F-A24C65068DB5}" sibTransId="{201F3FB3-E205-D849-A2F5-ACFD7A79F402}"/>
    <dgm:cxn modelId="{1BC46B70-C6DB-C245-B472-025808E7E722}" srcId="{51AB3571-E0FC-1D47-A64C-F03EA0ACE960}" destId="{EFA41D8E-663C-F04D-BD72-862BC1C34033}" srcOrd="3" destOrd="0" parTransId="{4E45ED75-A6E9-3140-97C9-B55C1C3B0A93}" sibTransId="{290F7EC6-163D-7240-8486-1EFCA54CEA93}"/>
    <dgm:cxn modelId="{FBBE9A79-6C79-3340-9E97-76F5D19171B3}" type="presOf" srcId="{EFA41D8E-663C-F04D-BD72-862BC1C34033}" destId="{7A5F7D0F-E12F-F24B-899A-07DBF38CFBBE}" srcOrd="0" destOrd="0" presId="urn:microsoft.com/office/officeart/2005/8/layout/matrix1"/>
    <dgm:cxn modelId="{6C6EC7A8-2131-5E46-A9BA-9AC5A1ACF5F4}" type="presOf" srcId="{8075EFAA-517B-0D4A-8BD8-E7EB4F249289}" destId="{F10A4D11-4F57-C042-A787-AC56C6E7D11F}" srcOrd="1" destOrd="0" presId="urn:microsoft.com/office/officeart/2005/8/layout/matrix1"/>
    <dgm:cxn modelId="{374971B4-9135-6F48-8BA5-372BC9EBB3D1}" type="presOf" srcId="{EFA41D8E-663C-F04D-BD72-862BC1C34033}" destId="{B0D13351-C2AD-8045-BD9E-744BB0046098}" srcOrd="1" destOrd="0" presId="urn:microsoft.com/office/officeart/2005/8/layout/matrix1"/>
    <dgm:cxn modelId="{8A6FDDB5-4E84-E642-BB44-828EABD5480A}" srcId="{51AB3571-E0FC-1D47-A64C-F03EA0ACE960}" destId="{D40B35C0-2DFB-3249-9AE9-6C0AAA5B5109}" srcOrd="2" destOrd="0" parTransId="{6F219B52-0889-9D46-BADE-DCC8414590DD}" sibTransId="{F0ADB0FF-7DA3-D54D-9C60-3685B11CDCD6}"/>
    <dgm:cxn modelId="{B02996CC-D915-874D-9DC3-A28959EE48C8}" type="presOf" srcId="{51AB3571-E0FC-1D47-A64C-F03EA0ACE960}" destId="{5F5C9F61-3654-1549-9CB1-383542EABB07}" srcOrd="0" destOrd="0" presId="urn:microsoft.com/office/officeart/2005/8/layout/matrix1"/>
    <dgm:cxn modelId="{593E3ACE-1E67-0C44-BD75-E127AAEE4E0A}" srcId="{51AB3571-E0FC-1D47-A64C-F03EA0ACE960}" destId="{8075EFAA-517B-0D4A-8BD8-E7EB4F249289}" srcOrd="0" destOrd="0" parTransId="{28AC9935-F88B-9D4F-85DF-03EB7055C4DD}" sibTransId="{47A65507-6534-C548-864B-C1F9AC14613E}"/>
    <dgm:cxn modelId="{DFADB7CF-B9F4-7045-87C8-811DD8BF84D6}" srcId="{191CABB2-1663-714B-8E97-ED8F793E7F69}" destId="{51AB3571-E0FC-1D47-A64C-F03EA0ACE960}" srcOrd="0" destOrd="0" parTransId="{84B63713-D4F7-F044-B410-3B396DCFAB60}" sibTransId="{3EC7B4BC-123B-CA49-9E9F-CC6E212B427E}"/>
    <dgm:cxn modelId="{4DEB4BE0-64E3-124D-ACD6-4CEC042485A6}" type="presOf" srcId="{62E19CC7-F651-1446-923E-8D790A9DE701}" destId="{ADA38A84-8BA7-2A4D-A842-FFB607E02968}" srcOrd="1" destOrd="0" presId="urn:microsoft.com/office/officeart/2005/8/layout/matrix1"/>
    <dgm:cxn modelId="{0741EBFB-864A-1148-81C0-6BCF83606B9A}" type="presOf" srcId="{8075EFAA-517B-0D4A-8BD8-E7EB4F249289}" destId="{8893F67C-5C01-2B40-A8D0-7CA361A366B4}" srcOrd="0" destOrd="0" presId="urn:microsoft.com/office/officeart/2005/8/layout/matrix1"/>
    <dgm:cxn modelId="{1225B1F2-91EA-D84B-A097-9F0CEB9E2149}" type="presParOf" srcId="{9D3D20D4-0407-6649-8D87-786AC45FB670}" destId="{81CE99F5-9BC7-3846-B16E-22D9A2562A7E}" srcOrd="0" destOrd="0" presId="urn:microsoft.com/office/officeart/2005/8/layout/matrix1"/>
    <dgm:cxn modelId="{D33463C5-7668-8F47-9BDE-87F0F1ECA2CD}" type="presParOf" srcId="{81CE99F5-9BC7-3846-B16E-22D9A2562A7E}" destId="{8893F67C-5C01-2B40-A8D0-7CA361A366B4}" srcOrd="0" destOrd="0" presId="urn:microsoft.com/office/officeart/2005/8/layout/matrix1"/>
    <dgm:cxn modelId="{2C2DACB1-784C-BE46-92D1-9A937AC88AD7}" type="presParOf" srcId="{81CE99F5-9BC7-3846-B16E-22D9A2562A7E}" destId="{F10A4D11-4F57-C042-A787-AC56C6E7D11F}" srcOrd="1" destOrd="0" presId="urn:microsoft.com/office/officeart/2005/8/layout/matrix1"/>
    <dgm:cxn modelId="{AED2F819-AFE1-A44C-8F96-AF9F9C6FD407}" type="presParOf" srcId="{81CE99F5-9BC7-3846-B16E-22D9A2562A7E}" destId="{86F3B774-3671-9549-88D3-11CB506E9829}" srcOrd="2" destOrd="0" presId="urn:microsoft.com/office/officeart/2005/8/layout/matrix1"/>
    <dgm:cxn modelId="{B584E793-151F-B641-B357-D71F5545996C}" type="presParOf" srcId="{81CE99F5-9BC7-3846-B16E-22D9A2562A7E}" destId="{ADA38A84-8BA7-2A4D-A842-FFB607E02968}" srcOrd="3" destOrd="0" presId="urn:microsoft.com/office/officeart/2005/8/layout/matrix1"/>
    <dgm:cxn modelId="{D7ACF989-67D3-9A40-8225-9ABCC1C675AA}" type="presParOf" srcId="{81CE99F5-9BC7-3846-B16E-22D9A2562A7E}" destId="{CBD16106-3F56-9643-93FB-C96E42FF7B0D}" srcOrd="4" destOrd="0" presId="urn:microsoft.com/office/officeart/2005/8/layout/matrix1"/>
    <dgm:cxn modelId="{67B616C4-B94A-F94D-B5A2-6629470437BF}" type="presParOf" srcId="{81CE99F5-9BC7-3846-B16E-22D9A2562A7E}" destId="{034607F9-5851-0B48-B926-9B57566D5261}" srcOrd="5" destOrd="0" presId="urn:microsoft.com/office/officeart/2005/8/layout/matrix1"/>
    <dgm:cxn modelId="{4505D4C7-2871-544F-B8C0-5DE0A2D7E17D}" type="presParOf" srcId="{81CE99F5-9BC7-3846-B16E-22D9A2562A7E}" destId="{7A5F7D0F-E12F-F24B-899A-07DBF38CFBBE}" srcOrd="6" destOrd="0" presId="urn:microsoft.com/office/officeart/2005/8/layout/matrix1"/>
    <dgm:cxn modelId="{79EE51D9-9CC6-8C48-9C76-574164834BDD}" type="presParOf" srcId="{81CE99F5-9BC7-3846-B16E-22D9A2562A7E}" destId="{B0D13351-C2AD-8045-BD9E-744BB0046098}" srcOrd="7" destOrd="0" presId="urn:microsoft.com/office/officeart/2005/8/layout/matrix1"/>
    <dgm:cxn modelId="{93DCC012-0E70-8E40-8FA0-7A9CBCEB9CA4}" type="presParOf" srcId="{9D3D20D4-0407-6649-8D87-786AC45FB670}" destId="{5F5C9F61-3654-1549-9CB1-383542EABB0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F67C-5C01-2B40-A8D0-7CA361A366B4}">
      <dsp:nvSpPr>
        <dsp:cNvPr id="0" name=""/>
        <dsp:cNvSpPr/>
      </dsp:nvSpPr>
      <dsp:spPr>
        <a:xfrm rot="16200000">
          <a:off x="1185990" y="-1185990"/>
          <a:ext cx="1281185" cy="3653166"/>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mj-lt"/>
            <a:buNone/>
          </a:pPr>
          <a:r>
            <a:rPr lang="en-US" sz="3200" kern="1200" dirty="0"/>
            <a:t>Recognize speech </a:t>
          </a:r>
        </a:p>
      </dsp:txBody>
      <dsp:txXfrm rot="5400000">
        <a:off x="-1" y="1"/>
        <a:ext cx="3653166" cy="960888"/>
      </dsp:txXfrm>
    </dsp:sp>
    <dsp:sp modelId="{86F3B774-3671-9549-88D3-11CB506E9829}">
      <dsp:nvSpPr>
        <dsp:cNvPr id="0" name=""/>
        <dsp:cNvSpPr/>
      </dsp:nvSpPr>
      <dsp:spPr>
        <a:xfrm>
          <a:off x="3653166" y="0"/>
          <a:ext cx="3653166" cy="1281185"/>
        </a:xfrm>
        <a:prstGeom prst="round1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mj-lt"/>
            <a:buNone/>
          </a:pPr>
          <a:r>
            <a:rPr lang="en-US" sz="3200" kern="1200" dirty="0"/>
            <a:t>Synthesize speech</a:t>
          </a:r>
        </a:p>
      </dsp:txBody>
      <dsp:txXfrm>
        <a:off x="3653166" y="0"/>
        <a:ext cx="3653166" cy="960888"/>
      </dsp:txXfrm>
    </dsp:sp>
    <dsp:sp modelId="{CBD16106-3F56-9643-93FB-C96E42FF7B0D}">
      <dsp:nvSpPr>
        <dsp:cNvPr id="0" name=""/>
        <dsp:cNvSpPr/>
      </dsp:nvSpPr>
      <dsp:spPr>
        <a:xfrm rot="10800000">
          <a:off x="0" y="1281185"/>
          <a:ext cx="3653166" cy="1281185"/>
        </a:xfrm>
        <a:prstGeom prst="round1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mj-lt"/>
            <a:buNone/>
          </a:pPr>
          <a:r>
            <a:rPr lang="en-US" sz="3200" kern="1200" dirty="0"/>
            <a:t>Continue speech</a:t>
          </a:r>
        </a:p>
      </dsp:txBody>
      <dsp:txXfrm rot="10800000">
        <a:off x="0" y="1601481"/>
        <a:ext cx="3653166" cy="960888"/>
      </dsp:txXfrm>
    </dsp:sp>
    <dsp:sp modelId="{7A5F7D0F-E12F-F24B-899A-07DBF38CFBBE}">
      <dsp:nvSpPr>
        <dsp:cNvPr id="0" name=""/>
        <dsp:cNvSpPr/>
      </dsp:nvSpPr>
      <dsp:spPr>
        <a:xfrm rot="5400000">
          <a:off x="4839156" y="95194"/>
          <a:ext cx="1281185" cy="3653166"/>
        </a:xfrm>
        <a:prstGeom prst="round1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mj-lt"/>
            <a:buNone/>
          </a:pPr>
          <a:r>
            <a:rPr lang="en-US" sz="3200" kern="1200" dirty="0"/>
            <a:t>Continue text</a:t>
          </a:r>
        </a:p>
      </dsp:txBody>
      <dsp:txXfrm rot="-5400000">
        <a:off x="3653165" y="1601481"/>
        <a:ext cx="3653166" cy="960888"/>
      </dsp:txXfrm>
    </dsp:sp>
    <dsp:sp modelId="{5F5C9F61-3654-1549-9CB1-383542EABB07}">
      <dsp:nvSpPr>
        <dsp:cNvPr id="0" name=""/>
        <dsp:cNvSpPr/>
      </dsp:nvSpPr>
      <dsp:spPr>
        <a:xfrm>
          <a:off x="2258997" y="873732"/>
          <a:ext cx="2788337" cy="814904"/>
        </a:xfrm>
        <a:prstGeom prst="roundRect">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Voice-Text Language Model</a:t>
          </a:r>
        </a:p>
      </dsp:txBody>
      <dsp:txXfrm>
        <a:off x="2298777" y="913512"/>
        <a:ext cx="2708777" cy="7353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755C1-8889-054A-875B-E25C654DAEEA}" type="datetimeFigureOut">
              <a:rPr lang="en-US" smtClean="0"/>
              <a:t>4/18/24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F5B20-9A0E-6B48-9F2D-515F2DC46B29}" type="slidenum">
              <a:rPr lang="en-US" smtClean="0"/>
              <a:t>‹#›</a:t>
            </a:fld>
            <a:endParaRPr lang="en-US"/>
          </a:p>
        </p:txBody>
      </p:sp>
    </p:spTree>
    <p:extLst>
      <p:ext uri="{BB962C8B-B14F-4D97-AF65-F5344CB8AC3E}">
        <p14:creationId xmlns:p14="http://schemas.microsoft.com/office/powerpoint/2010/main" val="316397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F5B20-9A0E-6B48-9F2D-515F2DC46B29}" type="slidenum">
              <a:rPr lang="en-US" smtClean="0"/>
              <a:t>1</a:t>
            </a:fld>
            <a:endParaRPr lang="en-US"/>
          </a:p>
        </p:txBody>
      </p:sp>
    </p:spTree>
    <p:extLst>
      <p:ext uri="{BB962C8B-B14F-4D97-AF65-F5344CB8AC3E}">
        <p14:creationId xmlns:p14="http://schemas.microsoft.com/office/powerpoint/2010/main" val="25795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language model, thus we can input both speech tokens and text and output for speech tokens and text. For output text, it can be used as-is, for speech generation additional module is used to convert speech tokens to continuous speech waveform.</a:t>
            </a:r>
          </a:p>
        </p:txBody>
      </p:sp>
      <p:sp>
        <p:nvSpPr>
          <p:cNvPr id="4" name="Slide Number Placeholder 3"/>
          <p:cNvSpPr>
            <a:spLocks noGrp="1"/>
          </p:cNvSpPr>
          <p:nvPr>
            <p:ph type="sldNum" sz="quarter" idx="5"/>
          </p:nvPr>
        </p:nvSpPr>
        <p:spPr/>
        <p:txBody>
          <a:bodyPr/>
          <a:lstStyle/>
          <a:p>
            <a:fld id="{C33F5B20-9A0E-6B48-9F2D-515F2DC46B29}" type="slidenum">
              <a:rPr lang="en-US" smtClean="0"/>
              <a:t>10</a:t>
            </a:fld>
            <a:endParaRPr lang="en-US"/>
          </a:p>
        </p:txBody>
      </p:sp>
    </p:spTree>
    <p:extLst>
      <p:ext uri="{BB962C8B-B14F-4D97-AF65-F5344CB8AC3E}">
        <p14:creationId xmlns:p14="http://schemas.microsoft.com/office/powerpoint/2010/main" val="21732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0657-D210-EC15-97DD-924E1E603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BA1BC-2423-4787-0FC3-1FAB52FA7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0C995-0854-52CA-A4E7-A1F2269B80CA}"/>
              </a:ext>
            </a:extLst>
          </p:cNvPr>
          <p:cNvSpPr>
            <a:spLocks noGrp="1"/>
          </p:cNvSpPr>
          <p:nvPr>
            <p:ph type="body" idx="1"/>
          </p:nvPr>
        </p:nvSpPr>
        <p:spPr/>
        <p:txBody>
          <a:bodyPr/>
          <a:lstStyle/>
          <a:p>
            <a:r>
              <a:rPr lang="en-US" i="1" dirty="0">
                <a:effectLst/>
                <a:latin typeface="Helvetica" pitchFamily="2" charset="0"/>
              </a:rPr>
              <a:t>We use special tokens to guide the model in performing various</a:t>
            </a:r>
            <a:r>
              <a:rPr lang="en-US" i="0" dirty="0">
                <a:effectLst/>
                <a:latin typeface="Helvetica" pitchFamily="2" charset="0"/>
              </a:rPr>
              <a:t> </a:t>
            </a:r>
            <a:r>
              <a:rPr lang="en-US" i="1" dirty="0">
                <a:effectLst/>
                <a:latin typeface="Helvetica" pitchFamily="2" charset="0"/>
              </a:rPr>
              <a:t>Tasks. Four such tokens are used, </a:t>
            </a:r>
            <a:endParaRPr lang="en-US" dirty="0">
              <a:effectLst/>
              <a:latin typeface="Helvetica" pitchFamily="2" charset="0"/>
            </a:endParaRPr>
          </a:p>
        </p:txBody>
      </p:sp>
      <p:sp>
        <p:nvSpPr>
          <p:cNvPr id="4" name="Slide Number Placeholder 3">
            <a:extLst>
              <a:ext uri="{FF2B5EF4-FFF2-40B4-BE49-F238E27FC236}">
                <a16:creationId xmlns:a16="http://schemas.microsoft.com/office/drawing/2014/main" id="{331350BE-B033-BA56-9488-4EF939D5B71A}"/>
              </a:ext>
            </a:extLst>
          </p:cNvPr>
          <p:cNvSpPr>
            <a:spLocks noGrp="1"/>
          </p:cNvSpPr>
          <p:nvPr>
            <p:ph type="sldNum" sz="quarter" idx="5"/>
          </p:nvPr>
        </p:nvSpPr>
        <p:spPr/>
        <p:txBody>
          <a:bodyPr/>
          <a:lstStyle/>
          <a:p>
            <a:fld id="{DEEBF449-DDAC-C348-8A0E-7802D9894A28}" type="slidenum">
              <a:rPr lang="en-US" smtClean="0"/>
              <a:t>11</a:t>
            </a:fld>
            <a:endParaRPr lang="en-US"/>
          </a:p>
        </p:txBody>
      </p:sp>
    </p:spTree>
    <p:extLst>
      <p:ext uri="{BB962C8B-B14F-4D97-AF65-F5344CB8AC3E}">
        <p14:creationId xmlns:p14="http://schemas.microsoft.com/office/powerpoint/2010/main" val="126440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extendable to many tasks, or other modalities</a:t>
            </a:r>
          </a:p>
          <a:p>
            <a:r>
              <a:rPr lang="en-US" dirty="0"/>
              <a:t>And this is one way of adding format – You can think of many other ways</a:t>
            </a:r>
          </a:p>
        </p:txBody>
      </p:sp>
      <p:sp>
        <p:nvSpPr>
          <p:cNvPr id="4" name="Slide Number Placeholder 3"/>
          <p:cNvSpPr>
            <a:spLocks noGrp="1"/>
          </p:cNvSpPr>
          <p:nvPr>
            <p:ph type="sldNum" sz="quarter" idx="5"/>
          </p:nvPr>
        </p:nvSpPr>
        <p:spPr/>
        <p:txBody>
          <a:bodyPr/>
          <a:lstStyle/>
          <a:p>
            <a:fld id="{DEEBF449-DDAC-C348-8A0E-7802D9894A28}" type="slidenum">
              <a:rPr lang="en-US" smtClean="0"/>
              <a:t>18</a:t>
            </a:fld>
            <a:endParaRPr lang="en-US"/>
          </a:p>
        </p:txBody>
      </p:sp>
    </p:spTree>
    <p:extLst>
      <p:ext uri="{BB962C8B-B14F-4D97-AF65-F5344CB8AC3E}">
        <p14:creationId xmlns:p14="http://schemas.microsoft.com/office/powerpoint/2010/main" val="249784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four tasks are formatted for language model following this. We mix all data in batch and train language model.</a:t>
            </a:r>
          </a:p>
        </p:txBody>
      </p:sp>
      <p:sp>
        <p:nvSpPr>
          <p:cNvPr id="4" name="Slide Number Placeholder 3"/>
          <p:cNvSpPr>
            <a:spLocks noGrp="1"/>
          </p:cNvSpPr>
          <p:nvPr>
            <p:ph type="sldNum" sz="quarter" idx="5"/>
          </p:nvPr>
        </p:nvSpPr>
        <p:spPr/>
        <p:txBody>
          <a:bodyPr/>
          <a:lstStyle/>
          <a:p>
            <a:fld id="{DEEBF449-DDAC-C348-8A0E-7802D9894A28}" type="slidenum">
              <a:rPr lang="en-US" smtClean="0"/>
              <a:t>19</a:t>
            </a:fld>
            <a:endParaRPr lang="en-US"/>
          </a:p>
        </p:txBody>
      </p:sp>
    </p:spTree>
    <p:extLst>
      <p:ext uri="{BB962C8B-B14F-4D97-AF65-F5344CB8AC3E}">
        <p14:creationId xmlns:p14="http://schemas.microsoft.com/office/powerpoint/2010/main" val="167327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Helvetica" pitchFamily="2" charset="0"/>
              </a:rPr>
              <a:t>We use a combination of speech-only, text-only, and paired</a:t>
            </a:r>
            <a:r>
              <a:rPr lang="en-US" i="0" dirty="0">
                <a:effectLst/>
                <a:latin typeface="Helvetica" pitchFamily="2" charset="0"/>
              </a:rPr>
              <a:t> </a:t>
            </a:r>
            <a:r>
              <a:rPr lang="en-US" i="1" dirty="0">
                <a:effectLst/>
                <a:latin typeface="Helvetica" pitchFamily="2" charset="0"/>
              </a:rPr>
              <a:t>speech-text datasets from public corpora. </a:t>
            </a:r>
            <a:r>
              <a:rPr lang="en-US" dirty="0"/>
              <a:t>Popular </a:t>
            </a:r>
            <a:r>
              <a:rPr lang="en-US" dirty="0" err="1"/>
              <a:t>asr</a:t>
            </a:r>
            <a:r>
              <a:rPr lang="en-US" dirty="0"/>
              <a:t> and </a:t>
            </a:r>
            <a:r>
              <a:rPr lang="en-US" dirty="0" err="1"/>
              <a:t>tts</a:t>
            </a:r>
            <a:r>
              <a:rPr lang="en-US" dirty="0"/>
              <a:t> datasets. </a:t>
            </a:r>
          </a:p>
          <a:p>
            <a:endParaRPr lang="en-US" dirty="0"/>
          </a:p>
          <a:p>
            <a:r>
              <a:rPr lang="en-US" dirty="0" err="1"/>
              <a:t>Traiing</a:t>
            </a:r>
            <a:r>
              <a:rPr lang="en-US" dirty="0"/>
              <a:t> data size varies considerably. ASR/TTS data is 100x SMALLER than text-only data and 40X smaller than speech-only data. </a:t>
            </a:r>
          </a:p>
        </p:txBody>
      </p:sp>
      <p:sp>
        <p:nvSpPr>
          <p:cNvPr id="4" name="Slide Number Placeholder 3"/>
          <p:cNvSpPr>
            <a:spLocks noGrp="1"/>
          </p:cNvSpPr>
          <p:nvPr>
            <p:ph type="sldNum" sz="quarter" idx="5"/>
          </p:nvPr>
        </p:nvSpPr>
        <p:spPr/>
        <p:txBody>
          <a:bodyPr/>
          <a:lstStyle/>
          <a:p>
            <a:fld id="{DEEBF449-DDAC-C348-8A0E-7802D9894A28}" type="slidenum">
              <a:rPr lang="en-US" smtClean="0"/>
              <a:t>20</a:t>
            </a:fld>
            <a:endParaRPr lang="en-US"/>
          </a:p>
        </p:txBody>
      </p:sp>
    </p:spTree>
    <p:extLst>
      <p:ext uri="{BB962C8B-B14F-4D97-AF65-F5344CB8AC3E}">
        <p14:creationId xmlns:p14="http://schemas.microsoft.com/office/powerpoint/2010/main" val="326118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choose this design similar to the </a:t>
            </a:r>
            <a:r>
              <a:rPr lang="en-US" dirty="0" err="1"/>
              <a:t>textLM</a:t>
            </a:r>
            <a:r>
              <a:rPr lang="en-US" dirty="0"/>
              <a:t> opt models. </a:t>
            </a:r>
          </a:p>
          <a:p>
            <a:r>
              <a:rPr lang="en-US" i="1" dirty="0">
                <a:effectLst/>
                <a:latin typeface="Helvetica" pitchFamily="2" charset="0"/>
              </a:rPr>
              <a:t>We use</a:t>
            </a:r>
            <a:r>
              <a:rPr lang="en-US" i="0" dirty="0">
                <a:effectLst/>
                <a:latin typeface="Helvetica" pitchFamily="2" charset="0"/>
              </a:rPr>
              <a:t> </a:t>
            </a:r>
            <a:r>
              <a:rPr lang="en-US" i="1" dirty="0">
                <a:effectLst/>
                <a:latin typeface="Helvetica" pitchFamily="2" charset="0"/>
              </a:rPr>
              <a:t>beam search, with small beam size in the inference phase.</a:t>
            </a:r>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21</a:t>
            </a:fld>
            <a:endParaRPr lang="en-US"/>
          </a:p>
        </p:txBody>
      </p:sp>
    </p:spTree>
    <p:extLst>
      <p:ext uri="{BB962C8B-B14F-4D97-AF65-F5344CB8AC3E}">
        <p14:creationId xmlns:p14="http://schemas.microsoft.com/office/powerpoint/2010/main" val="65548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Helvetica" pitchFamily="2" charset="0"/>
              </a:rPr>
              <a:t>We compare multitask and four single-task</a:t>
            </a:r>
            <a:r>
              <a:rPr lang="en-US" i="0" dirty="0">
                <a:effectLst/>
                <a:latin typeface="Helvetica" pitchFamily="2" charset="0"/>
              </a:rPr>
              <a:t> </a:t>
            </a:r>
            <a:r>
              <a:rPr lang="en-US" i="1" dirty="0">
                <a:effectLst/>
                <a:latin typeface="Helvetica" pitchFamily="2" charset="0"/>
              </a:rPr>
              <a:t>models using k50.</a:t>
            </a:r>
            <a:r>
              <a:rPr lang="en-US" i="0" dirty="0">
                <a:effectLst/>
                <a:latin typeface="+mn-lt"/>
              </a:rPr>
              <a:t> </a:t>
            </a:r>
            <a:r>
              <a:rPr lang="en-US" i="1" dirty="0">
                <a:effectLst/>
                <a:latin typeface="Helvetica" pitchFamily="2" charset="0"/>
              </a:rPr>
              <a:t>Single-task LMs are trained separately</a:t>
            </a:r>
            <a:r>
              <a:rPr lang="en-US" i="0" dirty="0">
                <a:effectLst/>
                <a:latin typeface="Helvetica" pitchFamily="2" charset="0"/>
              </a:rPr>
              <a:t> </a:t>
            </a:r>
            <a:r>
              <a:rPr lang="en-US" i="1" dirty="0">
                <a:effectLst/>
                <a:latin typeface="Helvetica" pitchFamily="2" charset="0"/>
              </a:rPr>
              <a:t>for each task. </a:t>
            </a:r>
            <a:r>
              <a:rPr lang="en-US" dirty="0"/>
              <a:t>For multi-task, we also have one smaller but balanced dataset trained model. Balanced – is a case to simulate if we had same amount of data available for each task.</a:t>
            </a:r>
          </a:p>
          <a:p>
            <a:endParaRPr lang="en-US" dirty="0"/>
          </a:p>
          <a:p>
            <a:r>
              <a:rPr lang="en-US" i="1" dirty="0">
                <a:effectLst/>
                <a:latin typeface="Helvetica" pitchFamily="2" charset="0"/>
              </a:rPr>
              <a:t>Compared to single-task, </a:t>
            </a:r>
            <a:r>
              <a:rPr lang="en-US" i="1" dirty="0" err="1">
                <a:effectLst/>
                <a:latin typeface="Helvetica" pitchFamily="2" charset="0"/>
              </a:rPr>
              <a:t>VoxtLM</a:t>
            </a:r>
            <a:r>
              <a:rPr lang="en-US" i="1" dirty="0">
                <a:effectLst/>
                <a:latin typeface="Helvetica" pitchFamily="2" charset="0"/>
              </a:rPr>
              <a:t> shows competitive</a:t>
            </a:r>
            <a:r>
              <a:rPr lang="en-US" i="0" dirty="0">
                <a:effectLst/>
                <a:latin typeface="Helvetica" pitchFamily="2" charset="0"/>
              </a:rPr>
              <a:t> </a:t>
            </a:r>
            <a:r>
              <a:rPr lang="en-US" i="1" dirty="0">
                <a:effectLst/>
                <a:latin typeface="Helvetica" pitchFamily="2" charset="0"/>
              </a:rPr>
              <a:t>results for all four tasks, although the best model differs</a:t>
            </a:r>
            <a:endParaRPr lang="en-US" dirty="0"/>
          </a:p>
          <a:p>
            <a:r>
              <a:rPr lang="en-US" i="1" dirty="0">
                <a:effectLst/>
                <a:latin typeface="Helvetica" pitchFamily="2" charset="0"/>
              </a:rPr>
              <a:t>In TTS, all multitask models show improvement</a:t>
            </a:r>
            <a:r>
              <a:rPr lang="en-US" i="0" dirty="0">
                <a:effectLst/>
                <a:latin typeface="Helvetica" pitchFamily="2" charset="0"/>
              </a:rPr>
              <a:t> </a:t>
            </a:r>
            <a:r>
              <a:rPr lang="en-US" i="1" dirty="0">
                <a:effectLst/>
                <a:latin typeface="Helvetica" pitchFamily="2" charset="0"/>
              </a:rPr>
              <a:t>compared to single task. For refence, single-task TTS fails to generate many test utterances, resulting in high </a:t>
            </a:r>
            <a:r>
              <a:rPr lang="en-US" i="1" dirty="0" err="1">
                <a:effectLst/>
                <a:latin typeface="Helvetica" pitchFamily="2" charset="0"/>
              </a:rPr>
              <a:t>cer</a:t>
            </a:r>
            <a:r>
              <a:rPr lang="en-US" i="1" dirty="0">
                <a:effectLst/>
                <a:latin typeface="Helvetica" pitchFamily="2" charset="0"/>
              </a:rPr>
              <a:t> of 28.9. In comparison using multitask, such error case is removed. Quality </a:t>
            </a:r>
            <a:r>
              <a:rPr lang="en-US" i="1" dirty="0" err="1">
                <a:effectLst/>
                <a:latin typeface="Helvetica" pitchFamily="2" charset="0"/>
              </a:rPr>
              <a:t>ofr</a:t>
            </a:r>
            <a:r>
              <a:rPr lang="en-US" i="1" dirty="0">
                <a:effectLst/>
                <a:latin typeface="Helvetica" pitchFamily="2" charset="0"/>
              </a:rPr>
              <a:t> TTS also </a:t>
            </a:r>
            <a:r>
              <a:rPr lang="en-US" i="1" dirty="0" err="1">
                <a:effectLst/>
                <a:latin typeface="Helvetica" pitchFamily="2" charset="0"/>
              </a:rPr>
              <a:t>imporves</a:t>
            </a:r>
            <a:r>
              <a:rPr lang="en-US" i="1" dirty="0">
                <a:effectLst/>
                <a:latin typeface="Helvetica" pitchFamily="2" charset="0"/>
              </a:rPr>
              <a:t> from 2.68 to 3.86 and 3.76.</a:t>
            </a:r>
          </a:p>
          <a:p>
            <a:endParaRPr lang="en-US" i="1" dirty="0">
              <a:effectLst/>
              <a:latin typeface="Helvetica" pitchFamily="2" charset="0"/>
            </a:endParaRPr>
          </a:p>
          <a:p>
            <a:r>
              <a:rPr lang="en-US" i="1" dirty="0">
                <a:effectLst/>
                <a:latin typeface="Helvetica" pitchFamily="2" charset="0"/>
              </a:rPr>
              <a:t>ASR reports improvement in balanced case. We note</a:t>
            </a:r>
            <a:r>
              <a:rPr lang="en-US" i="0" dirty="0">
                <a:effectLst/>
                <a:latin typeface="Helvetica" pitchFamily="2" charset="0"/>
              </a:rPr>
              <a:t> </a:t>
            </a:r>
            <a:r>
              <a:rPr lang="en-US" i="1" dirty="0">
                <a:effectLst/>
                <a:latin typeface="Helvetica" pitchFamily="2" charset="0"/>
              </a:rPr>
              <a:t>that ASR is most affected in the unbalanced case, with higher WER of 21.0. Though </a:t>
            </a:r>
            <a:r>
              <a:rPr lang="en-US" i="1" dirty="0" err="1">
                <a:effectLst/>
                <a:latin typeface="Helvetica" pitchFamily="2" charset="0"/>
              </a:rPr>
              <a:t>tts</a:t>
            </a:r>
            <a:r>
              <a:rPr lang="en-US" i="1" dirty="0">
                <a:effectLst/>
                <a:latin typeface="Helvetica" pitchFamily="2" charset="0"/>
              </a:rPr>
              <a:t> is also unbalanced, we still observe improvements in the unbalanced case.</a:t>
            </a: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DEEBF449-DDAC-C348-8A0E-7802D9894A28}" type="slidenum">
              <a:rPr lang="en-US" smtClean="0"/>
              <a:t>22</a:t>
            </a:fld>
            <a:endParaRPr lang="en-US"/>
          </a:p>
        </p:txBody>
      </p:sp>
    </p:spTree>
    <p:extLst>
      <p:ext uri="{BB962C8B-B14F-4D97-AF65-F5344CB8AC3E}">
        <p14:creationId xmlns:p14="http://schemas.microsoft.com/office/powerpoint/2010/main" val="292869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compare with initialization from a </a:t>
            </a:r>
            <a:r>
              <a:rPr lang="en-US" dirty="0" err="1"/>
              <a:t>textLM</a:t>
            </a:r>
            <a:r>
              <a:rPr lang="en-US" dirty="0"/>
              <a:t> model,  </a:t>
            </a:r>
            <a:r>
              <a:rPr lang="en-US" i="1" dirty="0">
                <a:effectLst/>
                <a:latin typeface="Helvetica" pitchFamily="2" charset="0"/>
              </a:rPr>
              <a:t>We compare with and without</a:t>
            </a:r>
            <a:r>
              <a:rPr lang="en-US" i="0" dirty="0">
                <a:effectLst/>
                <a:latin typeface="Helvetica" pitchFamily="2" charset="0"/>
              </a:rPr>
              <a:t> </a:t>
            </a:r>
            <a:r>
              <a:rPr lang="en-US" i="1" dirty="0">
                <a:effectLst/>
                <a:latin typeface="Helvetica" pitchFamily="2" charset="0"/>
              </a:rPr>
              <a:t>initialization with OPT</a:t>
            </a:r>
            <a:endParaRPr lang="en-US" dirty="0">
              <a:effectLst/>
              <a:latin typeface="Helvetica" pitchFamily="2" charset="0"/>
            </a:endParaRPr>
          </a:p>
          <a:p>
            <a:endParaRPr lang="en-US" dirty="0"/>
          </a:p>
          <a:p>
            <a:r>
              <a:rPr lang="en-US" i="1" dirty="0">
                <a:effectLst/>
                <a:latin typeface="Helvetica" pitchFamily="2" charset="0"/>
              </a:rPr>
              <a:t>Performance improves in three tasks: </a:t>
            </a:r>
            <a:r>
              <a:rPr lang="en-US" i="1" dirty="0" err="1">
                <a:effectLst/>
                <a:latin typeface="Helvetica" pitchFamily="2" charset="0"/>
              </a:rPr>
              <a:t>textLM</a:t>
            </a:r>
            <a:r>
              <a:rPr lang="en-US" i="1" dirty="0">
                <a:effectLst/>
                <a:latin typeface="Helvetica" pitchFamily="2" charset="0"/>
              </a:rPr>
              <a:t>, </a:t>
            </a:r>
            <a:r>
              <a:rPr lang="en-US" i="1" dirty="0" err="1">
                <a:effectLst/>
                <a:latin typeface="Helvetica" pitchFamily="2" charset="0"/>
              </a:rPr>
              <a:t>speechLM</a:t>
            </a:r>
            <a:r>
              <a:rPr lang="en-US" i="1" dirty="0">
                <a:effectLst/>
                <a:latin typeface="Helvetica" pitchFamily="2" charset="0"/>
              </a:rPr>
              <a:t>, and ASR. For TTS, a slight degradation in CER</a:t>
            </a:r>
            <a:endParaRPr lang="en-US" dirty="0">
              <a:effectLst/>
              <a:latin typeface="Helvetica" pitchFamily="2" charset="0"/>
            </a:endParaRPr>
          </a:p>
          <a:p>
            <a:r>
              <a:rPr lang="en-US" i="1" dirty="0">
                <a:effectLst/>
                <a:latin typeface="Helvetica" pitchFamily="2" charset="0"/>
              </a:rPr>
              <a:t>is observed, whereas objective quality improves. In particular, better</a:t>
            </a:r>
            <a:r>
              <a:rPr lang="en-US" i="0" dirty="0">
                <a:effectLst/>
                <a:latin typeface="Helvetica" pitchFamily="2" charset="0"/>
              </a:rPr>
              <a:t> </a:t>
            </a:r>
            <a:r>
              <a:rPr lang="en-US" i="1" dirty="0">
                <a:effectLst/>
                <a:latin typeface="Helvetica" pitchFamily="2" charset="0"/>
              </a:rPr>
              <a:t>initialization aids ASR performance in the unbalanced scenario</a:t>
            </a:r>
            <a:endParaRPr lang="en-US" dirty="0">
              <a:effectLst/>
              <a:latin typeface="Helvetica" pitchFamily="2" charset="0"/>
            </a:endParaRPr>
          </a:p>
          <a:p>
            <a:r>
              <a:rPr lang="en-US" i="1" dirty="0">
                <a:effectLst/>
                <a:latin typeface="Helvetica" pitchFamily="2" charset="0"/>
              </a:rPr>
              <a:t>(reducing test-clean WER from 21.0 to 13.1).</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23</a:t>
            </a:fld>
            <a:endParaRPr lang="en-US"/>
          </a:p>
        </p:txBody>
      </p:sp>
    </p:spTree>
    <p:extLst>
      <p:ext uri="{BB962C8B-B14F-4D97-AF65-F5344CB8AC3E}">
        <p14:creationId xmlns:p14="http://schemas.microsoft.com/office/powerpoint/2010/main" val="96969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compare with different size of discrete speech tokens by varying k used in clustering for </a:t>
            </a:r>
            <a:r>
              <a:rPr lang="en-US" dirty="0" err="1"/>
              <a:t>qualitzation</a:t>
            </a:r>
            <a:r>
              <a:rPr lang="en-US" dirty="0"/>
              <a:t>. Though smaller k may be better for linguistic content, larger k has access to more acoustic features which can be useful for synthesis. To evaluate this, we vary k to 50 200 and 1000. We also increase BPE size with increment in k, we used 2000 </a:t>
            </a:r>
            <a:r>
              <a:rPr lang="en-US" dirty="0" err="1"/>
              <a:t>bpe</a:t>
            </a:r>
            <a:r>
              <a:rPr lang="en-US" dirty="0"/>
              <a:t> size for k=50, 5000 for k=200 and 10K for k=1000.</a:t>
            </a:r>
          </a:p>
          <a:p>
            <a:endParaRPr lang="en-US" dirty="0"/>
          </a:p>
          <a:p>
            <a:r>
              <a:rPr lang="en-US" dirty="0"/>
              <a:t>In comparison, we </a:t>
            </a:r>
            <a:r>
              <a:rPr lang="en-US" dirty="0" err="1"/>
              <a:t>obseve</a:t>
            </a:r>
            <a:r>
              <a:rPr lang="en-US" dirty="0"/>
              <a:t> k=50 to perform poorly in ASR and TTS. Both 200 and 1000 improves in ASR and TTS. </a:t>
            </a:r>
            <a:r>
              <a:rPr lang="en-US" dirty="0" err="1"/>
              <a:t>Reducng</a:t>
            </a:r>
            <a:r>
              <a:rPr lang="en-US" dirty="0"/>
              <a:t> </a:t>
            </a:r>
            <a:r>
              <a:rPr lang="en-US" dirty="0" err="1"/>
              <a:t>asr</a:t>
            </a:r>
            <a:r>
              <a:rPr lang="en-US" dirty="0"/>
              <a:t> error rate from 8.6 to 6.1 and 5.4. Also improves TTS with lower </a:t>
            </a:r>
            <a:r>
              <a:rPr lang="en-US" dirty="0" err="1"/>
              <a:t>cer</a:t>
            </a:r>
            <a:r>
              <a:rPr lang="en-US" dirty="0"/>
              <a:t> if 5.6 to 3.2 and 2.6 and higher </a:t>
            </a:r>
            <a:r>
              <a:rPr lang="en-US" dirty="0" err="1"/>
              <a:t>qulITY</a:t>
            </a:r>
            <a:r>
              <a:rPr lang="en-US" dirty="0"/>
              <a:t> OF 3.76 TO 4.46 and 4.30.</a:t>
            </a:r>
          </a:p>
          <a:p>
            <a:r>
              <a:rPr lang="en-US" dirty="0" err="1"/>
              <a:t>SpeechLM</a:t>
            </a:r>
            <a:r>
              <a:rPr lang="en-US" dirty="0"/>
              <a:t> shows highest accuracy in </a:t>
            </a:r>
            <a:r>
              <a:rPr lang="en-US" dirty="0" err="1"/>
              <a:t>sWUGGY</a:t>
            </a:r>
            <a:r>
              <a:rPr lang="en-US" dirty="0"/>
              <a:t> usingk200</a:t>
            </a:r>
          </a:p>
          <a:p>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24</a:t>
            </a:fld>
            <a:endParaRPr lang="en-US"/>
          </a:p>
        </p:txBody>
      </p:sp>
    </p:spTree>
    <p:extLst>
      <p:ext uri="{BB962C8B-B14F-4D97-AF65-F5344CB8AC3E}">
        <p14:creationId xmlns:p14="http://schemas.microsoft.com/office/powerpoint/2010/main" val="166386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increase the model size and add additional </a:t>
            </a:r>
            <a:r>
              <a:rPr lang="en-US" dirty="0" err="1"/>
              <a:t>mls</a:t>
            </a:r>
            <a:r>
              <a:rPr lang="en-US" dirty="0"/>
              <a:t> data for </a:t>
            </a:r>
            <a:r>
              <a:rPr lang="en-US" dirty="0" err="1"/>
              <a:t>asr</a:t>
            </a:r>
            <a:r>
              <a:rPr lang="en-US" dirty="0"/>
              <a:t>. Here largest model is 1.3b. Larger model size </a:t>
            </a:r>
            <a:r>
              <a:rPr lang="en-US" dirty="0" err="1"/>
              <a:t>improes</a:t>
            </a:r>
            <a:r>
              <a:rPr lang="en-US" dirty="0"/>
              <a:t> performance in all tasks. Specially in </a:t>
            </a:r>
            <a:r>
              <a:rPr lang="en-US" dirty="0" err="1"/>
              <a:t>asr</a:t>
            </a:r>
            <a:r>
              <a:rPr lang="en-US" dirty="0"/>
              <a:t> improving </a:t>
            </a:r>
            <a:r>
              <a:rPr lang="en-US" dirty="0" err="1"/>
              <a:t>wer</a:t>
            </a:r>
            <a:r>
              <a:rPr lang="en-US" dirty="0"/>
              <a:t> from 3.5 to 2.7</a:t>
            </a:r>
          </a:p>
        </p:txBody>
      </p:sp>
      <p:sp>
        <p:nvSpPr>
          <p:cNvPr id="4" name="Slide Number Placeholder 3"/>
          <p:cNvSpPr>
            <a:spLocks noGrp="1"/>
          </p:cNvSpPr>
          <p:nvPr>
            <p:ph type="sldNum" sz="quarter" idx="5"/>
          </p:nvPr>
        </p:nvSpPr>
        <p:spPr/>
        <p:txBody>
          <a:bodyPr/>
          <a:lstStyle/>
          <a:p>
            <a:fld id="{DEEBF449-DDAC-C348-8A0E-7802D9894A28}" type="slidenum">
              <a:rPr lang="en-US" smtClean="0"/>
              <a:t>25</a:t>
            </a:fld>
            <a:endParaRPr lang="en-US"/>
          </a:p>
        </p:txBody>
      </p:sp>
    </p:spTree>
    <p:extLst>
      <p:ext uri="{BB962C8B-B14F-4D97-AF65-F5344CB8AC3E}">
        <p14:creationId xmlns:p14="http://schemas.microsoft.com/office/powerpoint/2010/main" val="72670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voice and text language model, </a:t>
            </a:r>
            <a:r>
              <a:rPr lang="en-US" dirty="0" err="1"/>
              <a:t>voxtLM</a:t>
            </a:r>
            <a:r>
              <a:rPr lang="en-US" dirty="0"/>
              <a:t> that can process both speech and text modalities. Goal is to build a language model that can perform both speech synthesis and speech recognition.</a:t>
            </a:r>
          </a:p>
          <a:p>
            <a:endParaRPr lang="en-US" dirty="0"/>
          </a:p>
          <a:p>
            <a:r>
              <a:rPr lang="en-US" dirty="0" err="1"/>
              <a:t>Particulary</a:t>
            </a:r>
            <a:r>
              <a:rPr lang="en-US" dirty="0"/>
              <a:t>, we focus </a:t>
            </a:r>
            <a:r>
              <a:rPr lang="en-US" sz="1200" dirty="0">
                <a:effectLst/>
                <a:latin typeface="Helvetica" pitchFamily="2" charset="0"/>
              </a:rPr>
              <a:t>Consolidating</a:t>
            </a:r>
            <a:r>
              <a:rPr lang="en-US" dirty="0"/>
              <a:t> on four tasks: </a:t>
            </a:r>
          </a:p>
          <a:p>
            <a:pPr>
              <a:buFont typeface="+mj-lt"/>
              <a:buAutoNum type="arabicPeriod"/>
            </a:pPr>
            <a:r>
              <a:rPr lang="en-US" dirty="0"/>
              <a:t>Recognizing speech/ ASR</a:t>
            </a:r>
          </a:p>
          <a:p>
            <a:pPr>
              <a:buFont typeface="+mj-lt"/>
              <a:buAutoNum type="arabicPeriod"/>
            </a:pPr>
            <a:r>
              <a:rPr lang="en-US" dirty="0"/>
              <a:t>Synthesizing speech/ TTS</a:t>
            </a:r>
          </a:p>
          <a:p>
            <a:pPr>
              <a:buFont typeface="+mj-lt"/>
              <a:buAutoNum type="arabicPeriod"/>
            </a:pPr>
            <a:r>
              <a:rPr lang="en-US" dirty="0"/>
              <a:t>Continuing speech</a:t>
            </a:r>
          </a:p>
          <a:p>
            <a:pPr>
              <a:buFont typeface="+mj-lt"/>
              <a:buAutoNum type="arabicPeriod"/>
            </a:pPr>
            <a:r>
              <a:rPr lang="en-US" dirty="0"/>
              <a:t>Continuing text</a:t>
            </a:r>
          </a:p>
          <a:p>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2</a:t>
            </a:fld>
            <a:endParaRPr lang="en-US"/>
          </a:p>
        </p:txBody>
      </p:sp>
    </p:spTree>
    <p:extLst>
      <p:ext uri="{BB962C8B-B14F-4D97-AF65-F5344CB8AC3E}">
        <p14:creationId xmlns:p14="http://schemas.microsoft.com/office/powerpoint/2010/main" val="2598152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Helvetica" pitchFamily="2" charset="0"/>
              </a:rPr>
              <a:t>Note that these models aren’t fully comparable due to differences</a:t>
            </a:r>
            <a:r>
              <a:rPr lang="en-US" i="0" dirty="0">
                <a:effectLst/>
                <a:latin typeface="Helvetica" pitchFamily="2" charset="0"/>
              </a:rPr>
              <a:t> </a:t>
            </a:r>
            <a:r>
              <a:rPr lang="en-US" i="1" dirty="0">
                <a:effectLst/>
                <a:latin typeface="Helvetica" pitchFamily="2" charset="0"/>
              </a:rPr>
              <a:t>in training data, strategies, and architecture.</a:t>
            </a:r>
            <a:endParaRPr lang="en-US" dirty="0">
              <a:effectLst/>
              <a:latin typeface="Helvetica" pitchFamily="2" charset="0"/>
            </a:endParaRPr>
          </a:p>
          <a:p>
            <a:endParaRPr lang="en-US" i="1" dirty="0">
              <a:effectLst/>
              <a:latin typeface="Helvetica" pitchFamily="2" charset="0"/>
            </a:endParaRPr>
          </a:p>
          <a:p>
            <a:r>
              <a:rPr lang="en-US" i="1" dirty="0">
                <a:effectLst/>
                <a:latin typeface="Helvetica" pitchFamily="2" charset="0"/>
              </a:rPr>
              <a:t>Furthermore, we</a:t>
            </a:r>
            <a:r>
              <a:rPr lang="en-US" i="0" dirty="0">
                <a:effectLst/>
                <a:latin typeface="Helvetica" pitchFamily="2" charset="0"/>
              </a:rPr>
              <a:t> </a:t>
            </a:r>
            <a:r>
              <a:rPr lang="en-US" i="1" dirty="0">
                <a:effectLst/>
                <a:latin typeface="Helvetica" pitchFamily="2" charset="0"/>
              </a:rPr>
              <a:t>compare with state-of-the-art models in TTS, ASR. For TTS, we use VITS  and for ASR we use E-</a:t>
            </a:r>
            <a:r>
              <a:rPr lang="en-US" i="1" dirty="0" err="1">
                <a:effectLst/>
                <a:latin typeface="Helvetica" pitchFamily="2" charset="0"/>
              </a:rPr>
              <a:t>Branchformer</a:t>
            </a:r>
            <a:r>
              <a:rPr lang="en-US" i="1" dirty="0">
                <a:effectLst/>
                <a:latin typeface="Helvetica" pitchFamily="2" charset="0"/>
              </a:rPr>
              <a:t>. For</a:t>
            </a:r>
            <a:endParaRPr lang="en-US" dirty="0">
              <a:effectLst/>
              <a:latin typeface="Helvetica" pitchFamily="2" charset="0"/>
            </a:endParaRPr>
          </a:p>
          <a:p>
            <a:r>
              <a:rPr lang="en-US" i="1" dirty="0">
                <a:effectLst/>
                <a:latin typeface="Helvetica" pitchFamily="2" charset="0"/>
              </a:rPr>
              <a:t>ASR, we compare two models: one using </a:t>
            </a:r>
            <a:r>
              <a:rPr lang="en-US" i="1" dirty="0" err="1">
                <a:effectLst/>
                <a:latin typeface="Helvetica" pitchFamily="2" charset="0"/>
              </a:rPr>
              <a:t>filterbank</a:t>
            </a:r>
            <a:r>
              <a:rPr lang="en-US" i="1" dirty="0">
                <a:effectLst/>
                <a:latin typeface="Helvetica" pitchFamily="2" charset="0"/>
              </a:rPr>
              <a:t> as input</a:t>
            </a:r>
            <a:r>
              <a:rPr lang="en-US" i="0" dirty="0">
                <a:effectLst/>
                <a:latin typeface="Helvetica" pitchFamily="2" charset="0"/>
              </a:rPr>
              <a:t> </a:t>
            </a:r>
            <a:r>
              <a:rPr lang="en-US" i="1" dirty="0">
                <a:effectLst/>
                <a:latin typeface="Helvetica" pitchFamily="2" charset="0"/>
              </a:rPr>
              <a:t>(ASR-</a:t>
            </a:r>
            <a:r>
              <a:rPr lang="en-US" i="1" dirty="0" err="1">
                <a:effectLst/>
                <a:latin typeface="Helvetica" pitchFamily="2" charset="0"/>
              </a:rPr>
              <a:t>Fbank</a:t>
            </a:r>
            <a:r>
              <a:rPr lang="en-US" i="1" dirty="0">
                <a:effectLst/>
                <a:latin typeface="Helvetica" pitchFamily="2" charset="0"/>
              </a:rPr>
              <a:t>),i.e. no tokenizer and another using discrete speech tokens as input (</a:t>
            </a:r>
            <a:r>
              <a:rPr lang="en-US" i="1" dirty="0" err="1">
                <a:effectLst/>
                <a:latin typeface="Helvetica" pitchFamily="2" charset="0"/>
              </a:rPr>
              <a:t>dst</a:t>
            </a:r>
            <a:r>
              <a:rPr lang="en-US" i="1" dirty="0">
                <a:effectLst/>
                <a:latin typeface="Helvetica" pitchFamily="2" charset="0"/>
              </a:rPr>
              <a:t>-</a:t>
            </a:r>
            <a:endParaRPr lang="en-US" dirty="0">
              <a:effectLst/>
              <a:latin typeface="Helvetica" pitchFamily="2" charset="0"/>
            </a:endParaRPr>
          </a:p>
          <a:p>
            <a:r>
              <a:rPr lang="en-US" i="1" dirty="0">
                <a:effectLst/>
                <a:latin typeface="Helvetica" pitchFamily="2" charset="0"/>
              </a:rPr>
              <a:t>ASR-Hubert) and same tokenizer as </a:t>
            </a:r>
            <a:r>
              <a:rPr lang="en-US" i="1" dirty="0" err="1">
                <a:effectLst/>
                <a:latin typeface="Helvetica" pitchFamily="2" charset="0"/>
              </a:rPr>
              <a:t>VoxLM</a:t>
            </a:r>
            <a:r>
              <a:rPr lang="en-US" i="1" dirty="0">
                <a:effectLst/>
                <a:latin typeface="Helvetica" pitchFamily="2" charset="0"/>
              </a:rPr>
              <a:t>.</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r>
              <a:rPr lang="en-US" i="1" dirty="0">
                <a:effectLst/>
                <a:latin typeface="Helvetica" pitchFamily="2" charset="0"/>
              </a:rPr>
              <a:t>In</a:t>
            </a:r>
            <a:r>
              <a:rPr lang="en-US" i="0" dirty="0">
                <a:effectLst/>
                <a:latin typeface="Helvetica" pitchFamily="2" charset="0"/>
              </a:rPr>
              <a:t> TTS </a:t>
            </a:r>
            <a:r>
              <a:rPr lang="en-US" i="1" dirty="0">
                <a:effectLst/>
                <a:latin typeface="Helvetica" pitchFamily="2" charset="0"/>
              </a:rPr>
              <a:t>compared to VITS, </a:t>
            </a:r>
            <a:r>
              <a:rPr lang="en-US" i="1" dirty="0" err="1">
                <a:effectLst/>
                <a:latin typeface="Helvetica" pitchFamily="2" charset="0"/>
              </a:rPr>
              <a:t>VoxtLM</a:t>
            </a:r>
            <a:r>
              <a:rPr lang="en-US" i="1" dirty="0">
                <a:effectLst/>
                <a:latin typeface="Helvetica" pitchFamily="2" charset="0"/>
              </a:rPr>
              <a:t> reports better intelligibility</a:t>
            </a:r>
            <a:r>
              <a:rPr lang="en-US" i="0" dirty="0">
                <a:effectLst/>
                <a:latin typeface="Helvetica" pitchFamily="2" charset="0"/>
              </a:rPr>
              <a:t> </a:t>
            </a:r>
            <a:r>
              <a:rPr lang="en-US" i="1" dirty="0">
                <a:effectLst/>
                <a:latin typeface="Helvetica" pitchFamily="2" charset="0"/>
              </a:rPr>
              <a:t>and quality. </a:t>
            </a:r>
            <a:r>
              <a:rPr lang="en-US" i="0" dirty="0" err="1">
                <a:effectLst/>
                <a:latin typeface="Helvetica" pitchFamily="2" charset="0"/>
              </a:rPr>
              <a:t>Intelligibilty</a:t>
            </a:r>
            <a:r>
              <a:rPr lang="en-US" i="0" dirty="0">
                <a:effectLst/>
                <a:latin typeface="Helvetica" pitchFamily="2" charset="0"/>
              </a:rPr>
              <a:t> improves significantly reducing error rate from 7.7 to 3.5 and 2.6.</a:t>
            </a:r>
            <a:endParaRPr lang="en-US" i="1" dirty="0">
              <a:effectLst/>
              <a:latin typeface="Helvetica" pitchFamily="2" charset="0"/>
            </a:endParaRPr>
          </a:p>
          <a:p>
            <a:r>
              <a:rPr lang="en-US" i="1" dirty="0">
                <a:effectLst/>
                <a:latin typeface="Helvetica" pitchFamily="2" charset="0"/>
              </a:rPr>
              <a:t> Although </a:t>
            </a:r>
            <a:r>
              <a:rPr lang="en-US" i="1" dirty="0" err="1">
                <a:effectLst/>
                <a:latin typeface="Helvetica" pitchFamily="2" charset="0"/>
              </a:rPr>
              <a:t>VoxtLM</a:t>
            </a:r>
            <a:r>
              <a:rPr lang="en-US" i="1" dirty="0">
                <a:effectLst/>
                <a:latin typeface="Helvetica" pitchFamily="2" charset="0"/>
              </a:rPr>
              <a:t> is trained with a larger data set</a:t>
            </a:r>
            <a:r>
              <a:rPr lang="en-US" i="0" dirty="0">
                <a:effectLst/>
                <a:latin typeface="Helvetica" pitchFamily="2" charset="0"/>
              </a:rPr>
              <a:t> </a:t>
            </a:r>
            <a:r>
              <a:rPr lang="en-US" i="1" dirty="0">
                <a:effectLst/>
                <a:latin typeface="Helvetica" pitchFamily="2" charset="0"/>
              </a:rPr>
              <a:t>compared to VITS, it is interesting to note that for traditional TTS</a:t>
            </a:r>
            <a:r>
              <a:rPr lang="en-US" i="0" dirty="0">
                <a:effectLst/>
                <a:latin typeface="Helvetica" pitchFamily="2" charset="0"/>
              </a:rPr>
              <a:t> </a:t>
            </a:r>
            <a:r>
              <a:rPr lang="en-US" i="1" dirty="0">
                <a:effectLst/>
                <a:latin typeface="Helvetica" pitchFamily="2" charset="0"/>
              </a:rPr>
              <a:t>diverse training data with more noise and more speakers degrade</a:t>
            </a:r>
            <a:r>
              <a:rPr lang="en-US" i="0" dirty="0">
                <a:effectLst/>
                <a:latin typeface="Helvetica" pitchFamily="2" charset="0"/>
              </a:rPr>
              <a:t> </a:t>
            </a:r>
            <a:r>
              <a:rPr lang="en-US" i="1" dirty="0">
                <a:effectLst/>
                <a:latin typeface="Helvetica" pitchFamily="2" charset="0"/>
              </a:rPr>
              <a:t>performance but here with multitask multimodal language model improvement is observed.</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r>
              <a:rPr lang="en-US" i="1" dirty="0">
                <a:effectLst/>
                <a:latin typeface="Helvetica" pitchFamily="2" charset="0"/>
              </a:rPr>
              <a:t>For ASR, compared to </a:t>
            </a:r>
            <a:r>
              <a:rPr lang="en-US" i="1" dirty="0" err="1">
                <a:effectLst/>
                <a:latin typeface="Helvetica" pitchFamily="2" charset="0"/>
              </a:rPr>
              <a:t>dst</a:t>
            </a:r>
            <a:r>
              <a:rPr lang="en-US" i="1" dirty="0">
                <a:effectLst/>
                <a:latin typeface="Helvetica" pitchFamily="2" charset="0"/>
              </a:rPr>
              <a:t>-ASR-Hubert,</a:t>
            </a:r>
            <a:r>
              <a:rPr lang="en-US" i="0" dirty="0">
                <a:effectLst/>
                <a:latin typeface="Helvetica" pitchFamily="2" charset="0"/>
              </a:rPr>
              <a:t> </a:t>
            </a:r>
            <a:r>
              <a:rPr lang="en-US" i="1" dirty="0">
                <a:effectLst/>
                <a:latin typeface="Helvetica" pitchFamily="2" charset="0"/>
              </a:rPr>
              <a:t>which used the same tokenizer as </a:t>
            </a:r>
            <a:r>
              <a:rPr lang="en-US" i="1" dirty="0" err="1">
                <a:effectLst/>
                <a:latin typeface="Helvetica" pitchFamily="2" charset="0"/>
              </a:rPr>
              <a:t>VoxtLM</a:t>
            </a:r>
            <a:r>
              <a:rPr lang="en-US" i="1" dirty="0">
                <a:effectLst/>
                <a:latin typeface="Helvetica" pitchFamily="2" charset="0"/>
              </a:rPr>
              <a:t>, we observe a lower</a:t>
            </a:r>
            <a:r>
              <a:rPr lang="en-US" i="0" dirty="0">
                <a:effectLst/>
                <a:latin typeface="Helvetica" pitchFamily="2" charset="0"/>
              </a:rPr>
              <a:t> </a:t>
            </a:r>
            <a:r>
              <a:rPr lang="en-US" i="1" dirty="0">
                <a:effectLst/>
                <a:latin typeface="Helvetica" pitchFamily="2" charset="0"/>
              </a:rPr>
              <a:t>WER. Compared to ASR-</a:t>
            </a:r>
            <a:r>
              <a:rPr lang="en-US" i="1" dirty="0" err="1">
                <a:effectLst/>
                <a:latin typeface="Helvetica" pitchFamily="2" charset="0"/>
              </a:rPr>
              <a:t>Fbank</a:t>
            </a:r>
            <a:r>
              <a:rPr lang="en-US" i="1" dirty="0">
                <a:effectLst/>
                <a:latin typeface="Helvetica" pitchFamily="2" charset="0"/>
              </a:rPr>
              <a:t> (no tokenizer), WER is higher,</a:t>
            </a:r>
            <a:r>
              <a:rPr lang="en-US" i="0" dirty="0">
                <a:effectLst/>
                <a:latin typeface="Helvetica" pitchFamily="2" charset="0"/>
              </a:rPr>
              <a:t> </a:t>
            </a:r>
            <a:r>
              <a:rPr lang="en-US" i="1" dirty="0">
                <a:effectLst/>
                <a:latin typeface="Helvetica" pitchFamily="2" charset="0"/>
              </a:rPr>
              <a:t>such a trend is also observed in other discrete ASR models</a:t>
            </a:r>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26</a:t>
            </a:fld>
            <a:endParaRPr lang="en-US"/>
          </a:p>
        </p:txBody>
      </p:sp>
    </p:spTree>
    <p:extLst>
      <p:ext uri="{BB962C8B-B14F-4D97-AF65-F5344CB8AC3E}">
        <p14:creationId xmlns:p14="http://schemas.microsoft.com/office/powerpoint/2010/main" val="147746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Framework for text-speech generative models</a:t>
            </a:r>
          </a:p>
          <a:p>
            <a:pPr lvl="1"/>
            <a:r>
              <a:rPr lang="en-US" dirty="0"/>
              <a:t>Can perform ASR, TTS with speech and text continuation</a:t>
            </a:r>
          </a:p>
          <a:p>
            <a:pPr lvl="1"/>
            <a:endParaRPr lang="en-US" dirty="0"/>
          </a:p>
        </p:txBody>
      </p:sp>
      <p:sp>
        <p:nvSpPr>
          <p:cNvPr id="4" name="Slide Number Placeholder 3"/>
          <p:cNvSpPr>
            <a:spLocks noGrp="1"/>
          </p:cNvSpPr>
          <p:nvPr>
            <p:ph type="sldNum" sz="quarter" idx="5"/>
          </p:nvPr>
        </p:nvSpPr>
        <p:spPr/>
        <p:txBody>
          <a:bodyPr/>
          <a:lstStyle/>
          <a:p>
            <a:fld id="{C33F5B20-9A0E-6B48-9F2D-515F2DC46B29}" type="slidenum">
              <a:rPr lang="en-US" smtClean="0"/>
              <a:t>27</a:t>
            </a:fld>
            <a:endParaRPr lang="en-US"/>
          </a:p>
        </p:txBody>
      </p:sp>
    </p:spTree>
    <p:extLst>
      <p:ext uri="{BB962C8B-B14F-4D97-AF65-F5344CB8AC3E}">
        <p14:creationId xmlns:p14="http://schemas.microsoft.com/office/powerpoint/2010/main" val="419911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Helvetica" pitchFamily="2" charset="0"/>
              </a:rPr>
              <a:t>We use a combination of speech-only, text-only, and paired</a:t>
            </a:r>
            <a:r>
              <a:rPr lang="en-US" i="0" dirty="0">
                <a:effectLst/>
                <a:latin typeface="Helvetica" pitchFamily="2" charset="0"/>
              </a:rPr>
              <a:t> </a:t>
            </a:r>
            <a:r>
              <a:rPr lang="en-US" i="1" dirty="0">
                <a:effectLst/>
                <a:latin typeface="Helvetica" pitchFamily="2" charset="0"/>
              </a:rPr>
              <a:t>speech-text datasets from public corpora. For example, the paired data for ASR and TTS</a:t>
            </a:r>
            <a:r>
              <a:rPr lang="en-US" i="0" dirty="0">
                <a:effectLst/>
                <a:latin typeface="Helvetica" pitchFamily="2" charset="0"/>
              </a:rPr>
              <a:t> </a:t>
            </a:r>
            <a:r>
              <a:rPr lang="en-US" i="1" dirty="0">
                <a:effectLst/>
                <a:latin typeface="Helvetica" pitchFamily="2" charset="0"/>
              </a:rPr>
              <a:t>are 100x smaller than text-only data and 40°ø smaller than speech-only</a:t>
            </a:r>
            <a:r>
              <a:rPr lang="en-US" i="0" dirty="0">
                <a:effectLst/>
                <a:latin typeface="Helvetica" pitchFamily="2" charset="0"/>
              </a:rPr>
              <a:t> </a:t>
            </a:r>
            <a:r>
              <a:rPr lang="en-US" i="1" dirty="0">
                <a:effectLst/>
                <a:latin typeface="Helvetica" pitchFamily="2" charset="0"/>
              </a:rPr>
              <a:t>data.</a:t>
            </a:r>
            <a:endParaRPr lang="en-US" dirty="0">
              <a:effectLst/>
              <a:latin typeface="Helvetica" pitchFamily="2" charset="0"/>
            </a:endParaRPr>
          </a:p>
          <a:p>
            <a:endParaRPr lang="en-US" dirty="0">
              <a:effectLst/>
              <a:latin typeface="Helvetica" pitchFamily="2" charset="0"/>
            </a:endParaRPr>
          </a:p>
          <a:p>
            <a:endParaRPr lang="en-US" dirty="0"/>
          </a:p>
          <a:p>
            <a:r>
              <a:rPr lang="en-US" dirty="0"/>
              <a:t>Popular </a:t>
            </a:r>
            <a:r>
              <a:rPr lang="en-US" dirty="0" err="1"/>
              <a:t>asr</a:t>
            </a:r>
            <a:r>
              <a:rPr lang="en-US" dirty="0"/>
              <a:t> and </a:t>
            </a:r>
            <a:r>
              <a:rPr lang="en-US" dirty="0" err="1"/>
              <a:t>tts</a:t>
            </a:r>
            <a:r>
              <a:rPr lang="en-US" dirty="0"/>
              <a:t> datasets. </a:t>
            </a:r>
          </a:p>
          <a:p>
            <a:r>
              <a:rPr lang="en-US" dirty="0" err="1"/>
              <a:t>Traiing</a:t>
            </a:r>
            <a:r>
              <a:rPr lang="en-US" dirty="0"/>
              <a:t> data size varies considerably. ASR/TTS data is 100x SMALLER than text-only data and 40X smaller than speech-only data. </a:t>
            </a:r>
          </a:p>
        </p:txBody>
      </p:sp>
      <p:sp>
        <p:nvSpPr>
          <p:cNvPr id="4" name="Slide Number Placeholder 3"/>
          <p:cNvSpPr>
            <a:spLocks noGrp="1"/>
          </p:cNvSpPr>
          <p:nvPr>
            <p:ph type="sldNum" sz="quarter" idx="5"/>
          </p:nvPr>
        </p:nvSpPr>
        <p:spPr/>
        <p:txBody>
          <a:bodyPr/>
          <a:lstStyle/>
          <a:p>
            <a:fld id="{DEEBF449-DDAC-C348-8A0E-7802D9894A28}" type="slidenum">
              <a:rPr lang="en-US" smtClean="0"/>
              <a:t>29</a:t>
            </a:fld>
            <a:endParaRPr lang="en-US"/>
          </a:p>
        </p:txBody>
      </p:sp>
    </p:spTree>
    <p:extLst>
      <p:ext uri="{BB962C8B-B14F-4D97-AF65-F5344CB8AC3E}">
        <p14:creationId xmlns:p14="http://schemas.microsoft.com/office/powerpoint/2010/main" val="279802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use diverse speech tasks as language modelling? We use two speech tasks ASR and TTS as example.</a:t>
            </a:r>
          </a:p>
          <a:p>
            <a:endParaRPr lang="en-US" dirty="0"/>
          </a:p>
          <a:p>
            <a:r>
              <a:rPr lang="en-US" dirty="0"/>
              <a:t> Secondly we combine four tasks – speech recognition, speech synthesis with speech … Our hypotheses is by combining several text and speech tasks we can improve performance with multitask learning</a:t>
            </a:r>
          </a:p>
        </p:txBody>
      </p:sp>
      <p:sp>
        <p:nvSpPr>
          <p:cNvPr id="4" name="Slide Number Placeholder 3"/>
          <p:cNvSpPr>
            <a:spLocks noGrp="1"/>
          </p:cNvSpPr>
          <p:nvPr>
            <p:ph type="sldNum" sz="quarter" idx="5"/>
          </p:nvPr>
        </p:nvSpPr>
        <p:spPr/>
        <p:txBody>
          <a:bodyPr/>
          <a:lstStyle/>
          <a:p>
            <a:fld id="{830DB34F-FC33-214B-8596-17E5552DA029}" type="slidenum">
              <a:rPr lang="en-US" smtClean="0"/>
              <a:t>30</a:t>
            </a:fld>
            <a:endParaRPr lang="en-US"/>
          </a:p>
        </p:txBody>
      </p:sp>
    </p:spTree>
    <p:extLst>
      <p:ext uri="{BB962C8B-B14F-4D97-AF65-F5344CB8AC3E}">
        <p14:creationId xmlns:p14="http://schemas.microsoft.com/office/powerpoint/2010/main" val="101352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Tokenization - highlight 1 and 3rd </a:t>
            </a:r>
          </a:p>
          <a:p>
            <a:r>
              <a:rPr lang="en-US" dirty="0"/>
              <a:t>(Why k=50, -- curious about )</a:t>
            </a:r>
          </a:p>
          <a:p>
            <a:r>
              <a:rPr lang="en-US" dirty="0"/>
              <a:t>k and BPE size - </a:t>
            </a:r>
          </a:p>
          <a:p>
            <a:endParaRPr lang="en-US" dirty="0"/>
          </a:p>
          <a:p>
            <a:r>
              <a:rPr lang="en-US" dirty="0" err="1"/>
              <a:t>speechLM</a:t>
            </a:r>
            <a:r>
              <a:rPr lang="en-US" dirty="0"/>
              <a:t>- best with –k200. Also larger model of 1.3B improves ASR performance by a lot.  </a:t>
            </a:r>
          </a:p>
        </p:txBody>
      </p:sp>
      <p:sp>
        <p:nvSpPr>
          <p:cNvPr id="4" name="Slide Number Placeholder 3"/>
          <p:cNvSpPr>
            <a:spLocks noGrp="1"/>
          </p:cNvSpPr>
          <p:nvPr>
            <p:ph type="sldNum" sz="quarter" idx="5"/>
          </p:nvPr>
        </p:nvSpPr>
        <p:spPr/>
        <p:txBody>
          <a:bodyPr/>
          <a:lstStyle/>
          <a:p>
            <a:fld id="{DEEBF449-DDAC-C348-8A0E-7802D9894A28}" type="slidenum">
              <a:rPr lang="en-US" smtClean="0"/>
              <a:t>31</a:t>
            </a:fld>
            <a:endParaRPr lang="en-US"/>
          </a:p>
        </p:txBody>
      </p:sp>
    </p:spTree>
    <p:extLst>
      <p:ext uri="{BB962C8B-B14F-4D97-AF65-F5344CB8AC3E}">
        <p14:creationId xmlns:p14="http://schemas.microsoft.com/office/powerpoint/2010/main" val="108393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ASR and TTS are trained as single task, using separate models, separate datasets - uses encoder-decoder architectures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n"/>
              <a:tabLst/>
              <a:defRPr/>
            </a:pPr>
            <a:r>
              <a:rPr lang="en-US" dirty="0"/>
              <a:t>Example, for TTS Tacotron2, Fastspeech2 </a:t>
            </a:r>
            <a:r>
              <a:rPr lang="en-US" dirty="0" err="1"/>
              <a:t>etc</a:t>
            </a:r>
            <a:r>
              <a:rPr lang="en-US" dirty="0"/>
              <a:t>, </a:t>
            </a:r>
          </a:p>
          <a:p>
            <a:pPr marL="171450" indent="-171450">
              <a:buFont typeface="Wingdings" pitchFamily="2" charset="2"/>
              <a:buChar char="n"/>
            </a:pPr>
            <a:r>
              <a:rPr lang="en-US" dirty="0"/>
              <a:t>ASR would have speech encoder, followed by text decoder , TTS is reverse. For consolidating them, combining modality-specific task-</a:t>
            </a:r>
            <a:r>
              <a:rPr lang="en-US" dirty="0" err="1"/>
              <a:t>specifc</a:t>
            </a:r>
            <a:r>
              <a:rPr lang="en-US" dirty="0"/>
              <a:t> components is complicated.</a:t>
            </a:r>
          </a:p>
          <a:p>
            <a:pPr marL="171450" indent="-171450">
              <a:buFont typeface="Wingdings" pitchFamily="2" charset="2"/>
              <a:buChar char="n"/>
            </a:pPr>
            <a:r>
              <a:rPr lang="en-US" dirty="0"/>
              <a:t>In contrast, we propose a multimodal decoder-only model on both text and speech.</a:t>
            </a:r>
          </a:p>
          <a:p>
            <a:pPr marL="171450" indent="-171450">
              <a:buFont typeface="Wingdings" pitchFamily="2" charset="2"/>
              <a:buChar char="n"/>
            </a:pPr>
            <a:r>
              <a:rPr lang="en-US" dirty="0"/>
              <a:t>Proposed decoder-only model simplifies consolidation with a joint text-speech decoder compared to encoder-decoder and thus making </a:t>
            </a:r>
            <a:r>
              <a:rPr lang="en-US" sz="1200" dirty="0"/>
              <a:t>task combination easy</a:t>
            </a:r>
          </a:p>
          <a:p>
            <a:pPr marL="171450" indent="-171450">
              <a:buFont typeface="Wingdings" pitchFamily="2" charset="2"/>
              <a:buChar char="n"/>
            </a:pPr>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3</a:t>
            </a:fld>
            <a:endParaRPr lang="en-US"/>
          </a:p>
        </p:txBody>
      </p:sp>
    </p:spTree>
    <p:extLst>
      <p:ext uri="{BB962C8B-B14F-4D97-AF65-F5344CB8AC3E}">
        <p14:creationId xmlns:p14="http://schemas.microsoft.com/office/powerpoint/2010/main" val="215382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motivation behind our work is, </a:t>
            </a:r>
            <a:r>
              <a:rPr lang="en-US" dirty="0" err="1"/>
              <a:t>TextLMs</a:t>
            </a:r>
            <a:r>
              <a:rPr lang="en-US" dirty="0"/>
              <a:t> have emerged as a powerful generative model in NLP. They can </a:t>
            </a:r>
            <a:r>
              <a:rPr lang="en-US" dirty="0" err="1"/>
              <a:t>perfrom</a:t>
            </a:r>
            <a:r>
              <a:rPr lang="en-US" dirty="0"/>
              <a:t> multitask effectively within a single model.</a:t>
            </a:r>
          </a:p>
          <a:p>
            <a:pPr marL="171450" indent="-171450">
              <a:buFont typeface="Arial" panose="020B0604020202020204" pitchFamily="34" charset="0"/>
              <a:buChar char="•"/>
            </a:pPr>
            <a:r>
              <a:rPr lang="en-US" dirty="0"/>
              <a:t>We ask the </a:t>
            </a:r>
            <a:r>
              <a:rPr lang="en-US" dirty="0" err="1"/>
              <a:t>qs</a:t>
            </a:r>
            <a:r>
              <a:rPr lang="en-US" dirty="0"/>
              <a:t> here  - if speech tasks can be combined with such language modelling framework as well</a:t>
            </a:r>
          </a:p>
        </p:txBody>
      </p:sp>
      <p:sp>
        <p:nvSpPr>
          <p:cNvPr id="4" name="Slide Number Placeholder 3"/>
          <p:cNvSpPr>
            <a:spLocks noGrp="1"/>
          </p:cNvSpPr>
          <p:nvPr>
            <p:ph type="sldNum" sz="quarter" idx="5"/>
          </p:nvPr>
        </p:nvSpPr>
        <p:spPr/>
        <p:txBody>
          <a:bodyPr/>
          <a:lstStyle/>
          <a:p>
            <a:fld id="{DEEBF449-DDAC-C348-8A0E-7802D9894A28}" type="slidenum">
              <a:rPr lang="en-US" smtClean="0"/>
              <a:t>4</a:t>
            </a:fld>
            <a:endParaRPr lang="en-US"/>
          </a:p>
        </p:txBody>
      </p:sp>
    </p:spTree>
    <p:extLst>
      <p:ext uri="{BB962C8B-B14F-4D97-AF65-F5344CB8AC3E}">
        <p14:creationId xmlns:p14="http://schemas.microsoft.com/office/powerpoint/2010/main" val="132598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combine two unsupervised tasks – text continuation and speech continuation. Text continuation is the task of text LM and speech continuation is spoken counterpart. In recent years with advancement in discrete speech tokens we can also build speech language models.</a:t>
            </a:r>
          </a:p>
        </p:txBody>
      </p:sp>
      <p:sp>
        <p:nvSpPr>
          <p:cNvPr id="4" name="Slide Number Placeholder 3"/>
          <p:cNvSpPr>
            <a:spLocks noGrp="1"/>
          </p:cNvSpPr>
          <p:nvPr>
            <p:ph type="sldNum" sz="quarter" idx="5"/>
          </p:nvPr>
        </p:nvSpPr>
        <p:spPr/>
        <p:txBody>
          <a:bodyPr/>
          <a:lstStyle/>
          <a:p>
            <a:fld id="{DEEBF449-DDAC-C348-8A0E-7802D9894A28}" type="slidenum">
              <a:rPr lang="en-US" smtClean="0"/>
              <a:t>5</a:t>
            </a:fld>
            <a:endParaRPr lang="en-US"/>
          </a:p>
        </p:txBody>
      </p:sp>
    </p:spTree>
    <p:extLst>
      <p:ext uri="{BB962C8B-B14F-4D97-AF65-F5344CB8AC3E}">
        <p14:creationId xmlns:p14="http://schemas.microsoft.com/office/powerpoint/2010/main" val="232540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We also combine ASR and TTS. Both of these are modeled as conditional LM. i.e. ASR is modelled as speech conditioned text lang mod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Helvetica Neue" panose="02000503000000020004" pitchFamily="2" charset="0"/>
              </a:rPr>
              <a:t>And TTS is modeled as text conditioned speech lang model.</a:t>
            </a:r>
          </a:p>
          <a:p>
            <a:pPr marL="171450" indent="-171450">
              <a:buFont typeface="Arial" panose="020B0604020202020204" pitchFamily="34" charset="0"/>
              <a:buChar char="•"/>
            </a:pPr>
            <a:r>
              <a:rPr lang="en-US" dirty="0"/>
              <a:t>There are different ways of thinking about them: supervised vs </a:t>
            </a:r>
            <a:r>
              <a:rPr lang="en-US" dirty="0" err="1"/>
              <a:t>unsupevided</a:t>
            </a:r>
            <a:r>
              <a:rPr lang="en-US" dirty="0"/>
              <a:t> or conditional vs </a:t>
            </a:r>
            <a:r>
              <a:rPr lang="en-US" dirty="0" err="1"/>
              <a:t>uncoditionsal</a:t>
            </a:r>
            <a:r>
              <a:rPr lang="en-US" dirty="0"/>
              <a:t> </a:t>
            </a:r>
            <a:r>
              <a:rPr lang="en-US" dirty="0" err="1"/>
              <a:t>lm</a:t>
            </a:r>
            <a:endParaRPr lang="en-US" dirty="0"/>
          </a:p>
        </p:txBody>
      </p:sp>
      <p:sp>
        <p:nvSpPr>
          <p:cNvPr id="4" name="Slide Number Placeholder 3"/>
          <p:cNvSpPr>
            <a:spLocks noGrp="1"/>
          </p:cNvSpPr>
          <p:nvPr>
            <p:ph type="sldNum" sz="quarter" idx="5"/>
          </p:nvPr>
        </p:nvSpPr>
        <p:spPr/>
        <p:txBody>
          <a:bodyPr/>
          <a:lstStyle/>
          <a:p>
            <a:fld id="{DEEBF449-DDAC-C348-8A0E-7802D9894A28}" type="slidenum">
              <a:rPr lang="en-US" smtClean="0"/>
              <a:t>6</a:t>
            </a:fld>
            <a:endParaRPr lang="en-US"/>
          </a:p>
        </p:txBody>
      </p:sp>
    </p:spTree>
    <p:extLst>
      <p:ext uri="{BB962C8B-B14F-4D97-AF65-F5344CB8AC3E}">
        <p14:creationId xmlns:p14="http://schemas.microsoft.com/office/powerpoint/2010/main" val="395788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Helvetica" pitchFamily="2" charset="0"/>
              </a:rPr>
              <a:t>Recent concurrent work also employs LM for speech. For example </a:t>
            </a:r>
            <a:r>
              <a:rPr lang="en-US" i="1" dirty="0" err="1">
                <a:effectLst/>
                <a:latin typeface="Helvetica" pitchFamily="2" charset="0"/>
              </a:rPr>
              <a:t>speechGPT</a:t>
            </a:r>
            <a:r>
              <a:rPr lang="en-US" i="1" dirty="0">
                <a:effectLst/>
                <a:latin typeface="Helvetica" pitchFamily="2" charset="0"/>
              </a:rPr>
              <a:t> uses three-stage adaptation to combine audio generation with text </a:t>
            </a:r>
            <a:r>
              <a:rPr lang="en-US" i="1" dirty="0" err="1">
                <a:effectLst/>
                <a:latin typeface="Helvetica" pitchFamily="2" charset="0"/>
              </a:rPr>
              <a:t>lm</a:t>
            </a:r>
            <a:r>
              <a:rPr lang="en-US" i="1" dirty="0">
                <a:effectLst/>
                <a:latin typeface="Helvetica" pitchFamily="2" charset="0"/>
              </a:rPr>
              <a:t>. </a:t>
            </a:r>
            <a:r>
              <a:rPr lang="en-US" i="1" dirty="0" err="1">
                <a:effectLst/>
                <a:latin typeface="Helvetica" pitchFamily="2" charset="0"/>
              </a:rPr>
              <a:t>Polyvoice</a:t>
            </a:r>
            <a:r>
              <a:rPr lang="en-US" i="1" dirty="0">
                <a:effectLst/>
                <a:latin typeface="Helvetica" pitchFamily="2" charset="0"/>
              </a:rPr>
              <a:t> uses 3 decoder-only models for sp2sp translation. </a:t>
            </a:r>
            <a:r>
              <a:rPr lang="en-US" i="1" dirty="0" err="1">
                <a:effectLst/>
                <a:latin typeface="Helvetica" pitchFamily="2" charset="0"/>
              </a:rPr>
              <a:t>Vall</a:t>
            </a:r>
            <a:r>
              <a:rPr lang="en-US" i="1" dirty="0">
                <a:effectLst/>
                <a:latin typeface="Helvetica" pitchFamily="2" charset="0"/>
              </a:rPr>
              <a:t>-e uses conditioned language model for TTS. In a concurrent work, </a:t>
            </a:r>
            <a:r>
              <a:rPr lang="en-US" i="1" dirty="0" err="1">
                <a:effectLst/>
                <a:latin typeface="Helvetica" pitchFamily="2" charset="0"/>
              </a:rPr>
              <a:t>VioLA</a:t>
            </a:r>
            <a:r>
              <a:rPr lang="en-US" i="1" dirty="0">
                <a:effectLst/>
                <a:latin typeface="Helvetica" pitchFamily="2" charset="0"/>
              </a:rPr>
              <a:t> extends Valle to </a:t>
            </a:r>
            <a:r>
              <a:rPr lang="en-US" i="1" dirty="0" err="1">
                <a:effectLst/>
                <a:latin typeface="Helvetica" pitchFamily="2" charset="0"/>
              </a:rPr>
              <a:t>asr</a:t>
            </a:r>
            <a:r>
              <a:rPr lang="en-US" i="1" dirty="0">
                <a:effectLst/>
                <a:latin typeface="Helvetica" pitchFamily="2" charset="0"/>
              </a:rPr>
              <a:t> and s2st. Viola is the closest to our work, In comparison to Viola, We do not use additional sequence modelling for speech and use different discrete speech tokens.</a:t>
            </a:r>
          </a:p>
          <a:p>
            <a:r>
              <a:rPr lang="en-US" i="1" dirty="0">
                <a:effectLst/>
                <a:latin typeface="Helvetica" pitchFamily="2" charset="0"/>
              </a:rPr>
              <a:t>Another recent concurrent work is </a:t>
            </a:r>
            <a:r>
              <a:rPr lang="en-US" i="1" dirty="0" err="1">
                <a:effectLst/>
                <a:latin typeface="Helvetica" pitchFamily="2" charset="0"/>
              </a:rPr>
              <a:t>audioPALM</a:t>
            </a:r>
            <a:r>
              <a:rPr lang="en-US" i="1"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Helvetica" pitchFamily="2" charset="0"/>
              </a:rPr>
              <a:t>We want to note in comparison, our work is fully reproducible, i.e. training and inference codes with pretrained model are open-sourced.</a:t>
            </a:r>
          </a:p>
          <a:p>
            <a:endParaRPr lang="en-US" i="1"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C33F5B20-9A0E-6B48-9F2D-515F2DC46B29}" type="slidenum">
              <a:rPr lang="en-US" smtClean="0"/>
              <a:t>7</a:t>
            </a:fld>
            <a:endParaRPr lang="en-US"/>
          </a:p>
        </p:txBody>
      </p:sp>
    </p:spTree>
    <p:extLst>
      <p:ext uri="{BB962C8B-B14F-4D97-AF65-F5344CB8AC3E}">
        <p14:creationId xmlns:p14="http://schemas.microsoft.com/office/powerpoint/2010/main" val="153509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speech, a background work used is speech tokenizer, that takes a continuous speech </a:t>
            </a:r>
            <a:r>
              <a:rPr lang="en-US" dirty="0" err="1"/>
              <a:t>waeform</a:t>
            </a:r>
            <a:r>
              <a:rPr lang="en-US" dirty="0"/>
              <a:t> and generates discrete speech tokens. We use discrete speech </a:t>
            </a:r>
            <a:r>
              <a:rPr lang="en-US" dirty="0" err="1"/>
              <a:t>feartures</a:t>
            </a:r>
            <a:r>
              <a:rPr lang="en-US" dirty="0"/>
              <a:t> used in </a:t>
            </a:r>
            <a:r>
              <a:rPr lang="en-US" dirty="0" err="1"/>
              <a:t>glsm</a:t>
            </a:r>
            <a:r>
              <a:rPr lang="en-US" dirty="0"/>
              <a:t>, that follows two steps: encoder for learning self-supervised features and quantizer to map them to discrete. We use, </a:t>
            </a:r>
            <a:r>
              <a:rPr lang="en-US" dirty="0" err="1"/>
              <a:t>hubert</a:t>
            </a:r>
            <a:r>
              <a:rPr lang="en-US" dirty="0"/>
              <a:t> followed by k-means clustering as tokenizer and pretrained model is used.</a:t>
            </a:r>
          </a:p>
        </p:txBody>
      </p:sp>
      <p:sp>
        <p:nvSpPr>
          <p:cNvPr id="4" name="Slide Number Placeholder 3"/>
          <p:cNvSpPr>
            <a:spLocks noGrp="1"/>
          </p:cNvSpPr>
          <p:nvPr>
            <p:ph type="sldNum" sz="quarter" idx="5"/>
          </p:nvPr>
        </p:nvSpPr>
        <p:spPr/>
        <p:txBody>
          <a:bodyPr/>
          <a:lstStyle/>
          <a:p>
            <a:fld id="{DEEBF449-DDAC-C348-8A0E-7802D9894A28}" type="slidenum">
              <a:rPr lang="en-US" smtClean="0"/>
              <a:t>8</a:t>
            </a:fld>
            <a:endParaRPr lang="en-US"/>
          </a:p>
        </p:txBody>
      </p:sp>
    </p:spTree>
    <p:extLst>
      <p:ext uri="{BB962C8B-B14F-4D97-AF65-F5344CB8AC3E}">
        <p14:creationId xmlns:p14="http://schemas.microsoft.com/office/powerpoint/2010/main" val="347173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p>
          <a:p>
            <a:r>
              <a:rPr lang="en-US" dirty="0"/>
              <a:t>Vocabulary of text</a:t>
            </a:r>
          </a:p>
          <a:p>
            <a:r>
              <a:rPr lang="en-US" dirty="0"/>
              <a:t>Vocabulary of speech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map speech and text into a single vocabulary – of voice and </a:t>
            </a:r>
            <a:r>
              <a:rPr lang="en-US" dirty="0" err="1"/>
              <a:t>text.Additionally</a:t>
            </a:r>
            <a:r>
              <a:rPr lang="en-US" dirty="0"/>
              <a:t>, </a:t>
            </a:r>
            <a:r>
              <a:rPr lang="en-US" dirty="0" err="1"/>
              <a:t>subword</a:t>
            </a:r>
            <a:r>
              <a:rPr lang="en-US" dirty="0"/>
              <a:t> modelling is applied to reduce sequence length. Language model operates using this vocabulary. </a:t>
            </a:r>
          </a:p>
          <a:p>
            <a:endParaRPr lang="en-US" dirty="0"/>
          </a:p>
          <a:p>
            <a:r>
              <a:rPr lang="en-US" dirty="0"/>
              <a:t>I want to note here, that speech and text are not aligned. The model also does not know which tokens from vocabulary are text and which are speech.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a:t>
            </a:r>
            <a:r>
              <a:rPr lang="en-US" dirty="0" err="1"/>
              <a:t>subword</a:t>
            </a:r>
            <a:r>
              <a:rPr lang="en-US" dirty="0"/>
              <a:t> modelling is applied to reduce sequence length. Language model operates using this 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Language model follows a text language model architecture, </a:t>
            </a:r>
            <a:r>
              <a:rPr lang="en-US" dirty="0" err="1"/>
              <a:t>i.i</a:t>
            </a:r>
            <a:r>
              <a:rPr lang="en-US" dirty="0"/>
              <a:t> consist of an embedding layer and series of transformer decoder layers. Output is linear layer followed by </a:t>
            </a:r>
            <a:r>
              <a:rPr lang="en-US" dirty="0" err="1"/>
              <a:t>softmax</a:t>
            </a:r>
            <a:r>
              <a:rPr lang="en-US" dirty="0"/>
              <a:t> to generate probability distribution over vocabulary.</a:t>
            </a:r>
          </a:p>
          <a:p>
            <a:endParaRPr lang="en-US" dirty="0"/>
          </a:p>
          <a:p>
            <a:r>
              <a:rPr lang="en-US" dirty="0"/>
              <a:t>Language Model task is trained with next token prediction. i.e. it is both speech recognition and speech synthesis are mapped to next-token prediction task.</a:t>
            </a:r>
          </a:p>
          <a:p>
            <a:r>
              <a:rPr lang="en-US" dirty="0"/>
              <a:t>Thus, it simplifies both speech recognition and speech synthesis as a language model and trained with cross-entropy.</a:t>
            </a:r>
          </a:p>
        </p:txBody>
      </p:sp>
      <p:sp>
        <p:nvSpPr>
          <p:cNvPr id="4" name="Slide Number Placeholder 3"/>
          <p:cNvSpPr>
            <a:spLocks noGrp="1"/>
          </p:cNvSpPr>
          <p:nvPr>
            <p:ph type="sldNum" sz="quarter" idx="5"/>
          </p:nvPr>
        </p:nvSpPr>
        <p:spPr/>
        <p:txBody>
          <a:bodyPr/>
          <a:lstStyle/>
          <a:p>
            <a:fld id="{DEEBF449-DDAC-C348-8A0E-7802D9894A28}" type="slidenum">
              <a:rPr lang="en-US" smtClean="0"/>
              <a:t>9</a:t>
            </a:fld>
            <a:endParaRPr lang="en-US"/>
          </a:p>
        </p:txBody>
      </p:sp>
    </p:spTree>
    <p:extLst>
      <p:ext uri="{BB962C8B-B14F-4D97-AF65-F5344CB8AC3E}">
        <p14:creationId xmlns:p14="http://schemas.microsoft.com/office/powerpoint/2010/main" val="1149648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040A-A9B6-A743-8939-4A9158F11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EF3E78-6099-BC44-9860-83B59B058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CC64457B-1032-434A-92E6-AD3A40607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6" y="306838"/>
            <a:ext cx="1154590" cy="736392"/>
          </a:xfrm>
          <a:prstGeom prst="rect">
            <a:avLst/>
          </a:prstGeom>
        </p:spPr>
      </p:pic>
      <p:pic>
        <p:nvPicPr>
          <p:cNvPr id="9" name="Picture 8" descr="A picture containing text, transport, aircraft&#10;&#10;Description automatically generated">
            <a:extLst>
              <a:ext uri="{FF2B5EF4-FFF2-40B4-BE49-F238E27FC236}">
                <a16:creationId xmlns:a16="http://schemas.microsoft.com/office/drawing/2014/main" id="{7C768F2D-4BC8-9342-8B71-5967598738F5}"/>
              </a:ext>
            </a:extLst>
          </p:cNvPr>
          <p:cNvPicPr>
            <a:picLocks noChangeAspect="1"/>
          </p:cNvPicPr>
          <p:nvPr/>
        </p:nvPicPr>
        <p:blipFill>
          <a:blip r:embed="rId3"/>
          <a:stretch>
            <a:fillRect/>
          </a:stretch>
        </p:blipFill>
        <p:spPr>
          <a:xfrm>
            <a:off x="9434142" y="274190"/>
            <a:ext cx="893763" cy="893763"/>
          </a:xfrm>
          <a:prstGeom prst="rect">
            <a:avLst/>
          </a:prstGeom>
        </p:spPr>
      </p:pic>
      <p:pic>
        <p:nvPicPr>
          <p:cNvPr id="1028" name="Picture 4">
            <a:extLst>
              <a:ext uri="{FF2B5EF4-FFF2-40B4-BE49-F238E27FC236}">
                <a16:creationId xmlns:a16="http://schemas.microsoft.com/office/drawing/2014/main" id="{2A5A2165-2119-0B4F-8CD4-D99BCBF4C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397" y="194126"/>
            <a:ext cx="893763" cy="931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92E2F7B6-4E50-9442-A5AE-44B1053433BD}"/>
              </a:ext>
            </a:extLst>
          </p:cNvPr>
          <p:cNvPicPr>
            <a:picLocks noChangeAspect="1"/>
          </p:cNvPicPr>
          <p:nvPr/>
        </p:nvPicPr>
        <p:blipFill>
          <a:blip r:embed="rId5"/>
          <a:stretch>
            <a:fillRect/>
          </a:stretch>
        </p:blipFill>
        <p:spPr>
          <a:xfrm>
            <a:off x="10082408" y="136525"/>
            <a:ext cx="2340432" cy="1633988"/>
          </a:xfrm>
          <a:prstGeom prst="rect">
            <a:avLst/>
          </a:prstGeom>
        </p:spPr>
      </p:pic>
    </p:spTree>
    <p:extLst>
      <p:ext uri="{BB962C8B-B14F-4D97-AF65-F5344CB8AC3E}">
        <p14:creationId xmlns:p14="http://schemas.microsoft.com/office/powerpoint/2010/main" val="47250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7931-EBE5-C24B-BA21-E8A667D96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E835C-A1B5-C646-ADDD-E824E4627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F6639-50DD-EC4E-B213-3A73BE77CC81}"/>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5" name="Footer Placeholder 4">
            <a:extLst>
              <a:ext uri="{FF2B5EF4-FFF2-40B4-BE49-F238E27FC236}">
                <a16:creationId xmlns:a16="http://schemas.microsoft.com/office/drawing/2014/main" id="{8F23FC60-DF88-5B48-B9DA-CE4C49288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DA325-9CB0-0441-B0DD-8CE7DC8F3A7C}"/>
              </a:ext>
            </a:extLst>
          </p:cNvPr>
          <p:cNvSpPr>
            <a:spLocks noGrp="1"/>
          </p:cNvSpPr>
          <p:nvPr>
            <p:ph type="sldNum" sz="quarter" idx="12"/>
          </p:nvPr>
        </p:nvSpPr>
        <p:spPr/>
        <p:txBody>
          <a:bodyPr/>
          <a:lstStyle/>
          <a:p>
            <a:fld id="{1A4FB58D-5A8A-6245-95C0-C2418EEBA0A2}" type="slidenum">
              <a:rPr lang="en-US" smtClean="0"/>
              <a:t>‹#›</a:t>
            </a:fld>
            <a:endParaRPr lang="en-US"/>
          </a:p>
        </p:txBody>
      </p:sp>
      <p:sp>
        <p:nvSpPr>
          <p:cNvPr id="7" name="Date Placeholder 2">
            <a:extLst>
              <a:ext uri="{FF2B5EF4-FFF2-40B4-BE49-F238E27FC236}">
                <a16:creationId xmlns:a16="http://schemas.microsoft.com/office/drawing/2014/main" id="{C2557ADF-354D-D748-BBA1-B3B8C6987B87}"/>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8" name="Slide Number Placeholder 4">
            <a:extLst>
              <a:ext uri="{FF2B5EF4-FFF2-40B4-BE49-F238E27FC236}">
                <a16:creationId xmlns:a16="http://schemas.microsoft.com/office/drawing/2014/main" id="{71AB9500-44E5-0542-9665-6DCCA032DF0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sp>
        <p:nvSpPr>
          <p:cNvPr id="9" name="Date Placeholder 3">
            <a:extLst>
              <a:ext uri="{FF2B5EF4-FFF2-40B4-BE49-F238E27FC236}">
                <a16:creationId xmlns:a16="http://schemas.microsoft.com/office/drawing/2014/main" id="{7F76EA47-5866-3D40-BD1E-DD83D171E57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10" name="Footer Placeholder 4">
            <a:extLst>
              <a:ext uri="{FF2B5EF4-FFF2-40B4-BE49-F238E27FC236}">
                <a16:creationId xmlns:a16="http://schemas.microsoft.com/office/drawing/2014/main" id="{3AF44660-1B75-D84C-9634-8667DE490A00}"/>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sp>
        <p:nvSpPr>
          <p:cNvPr id="11" name="Slide Number Placeholder 5">
            <a:extLst>
              <a:ext uri="{FF2B5EF4-FFF2-40B4-BE49-F238E27FC236}">
                <a16:creationId xmlns:a16="http://schemas.microsoft.com/office/drawing/2014/main" id="{6D839F2C-839B-324F-BD72-711B5C23698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12" name="Picture 3" descr="_Plaid-Digital_FINAL-NEW.png">
            <a:extLst>
              <a:ext uri="{FF2B5EF4-FFF2-40B4-BE49-F238E27FC236}">
                <a16:creationId xmlns:a16="http://schemas.microsoft.com/office/drawing/2014/main" id="{0D30A907-0942-1B48-B386-9BBF78E33E5B}"/>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10;&#10;Description automatically generated">
            <a:extLst>
              <a:ext uri="{FF2B5EF4-FFF2-40B4-BE49-F238E27FC236}">
                <a16:creationId xmlns:a16="http://schemas.microsoft.com/office/drawing/2014/main" id="{6AF55029-ACF8-494B-A6B3-9EEB93A1FA37}"/>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42868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6484-D2B5-FC43-B96A-2F83D1020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0ED879-82A6-4B44-AC74-008D5D97A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14BDF87C-1CB6-2D47-9F01-F7608A4C8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6" y="306838"/>
            <a:ext cx="1154590" cy="736392"/>
          </a:xfrm>
          <a:prstGeom prst="rect">
            <a:avLst/>
          </a:prstGeom>
        </p:spPr>
      </p:pic>
      <p:pic>
        <p:nvPicPr>
          <p:cNvPr id="5" name="Picture 4" descr="A picture containing text, transport, aircraft&#10;&#10;Description automatically generated">
            <a:extLst>
              <a:ext uri="{FF2B5EF4-FFF2-40B4-BE49-F238E27FC236}">
                <a16:creationId xmlns:a16="http://schemas.microsoft.com/office/drawing/2014/main" id="{4B654760-6644-734F-9CC3-46416BC73F18}"/>
              </a:ext>
            </a:extLst>
          </p:cNvPr>
          <p:cNvPicPr>
            <a:picLocks noChangeAspect="1"/>
          </p:cNvPicPr>
          <p:nvPr/>
        </p:nvPicPr>
        <p:blipFill>
          <a:blip r:embed="rId3"/>
          <a:stretch>
            <a:fillRect/>
          </a:stretch>
        </p:blipFill>
        <p:spPr>
          <a:xfrm>
            <a:off x="9434142" y="274190"/>
            <a:ext cx="893763" cy="893763"/>
          </a:xfrm>
          <a:prstGeom prst="rect">
            <a:avLst/>
          </a:prstGeom>
        </p:spPr>
      </p:pic>
      <p:pic>
        <p:nvPicPr>
          <p:cNvPr id="6" name="Picture 4">
            <a:extLst>
              <a:ext uri="{FF2B5EF4-FFF2-40B4-BE49-F238E27FC236}">
                <a16:creationId xmlns:a16="http://schemas.microsoft.com/office/drawing/2014/main" id="{CF0DDAF8-9BF6-BF44-A90F-8DB1B1218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397" y="194126"/>
            <a:ext cx="893763" cy="931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BDBFB6F4-5EE7-A746-AEEE-2C6AADA525F5}"/>
              </a:ext>
            </a:extLst>
          </p:cNvPr>
          <p:cNvPicPr>
            <a:picLocks noChangeAspect="1"/>
          </p:cNvPicPr>
          <p:nvPr/>
        </p:nvPicPr>
        <p:blipFill>
          <a:blip r:embed="rId5"/>
          <a:stretch>
            <a:fillRect/>
          </a:stretch>
        </p:blipFill>
        <p:spPr>
          <a:xfrm>
            <a:off x="10082408" y="136525"/>
            <a:ext cx="2340432" cy="1633988"/>
          </a:xfrm>
          <a:prstGeom prst="rect">
            <a:avLst/>
          </a:prstGeom>
        </p:spPr>
      </p:pic>
    </p:spTree>
    <p:extLst>
      <p:ext uri="{BB962C8B-B14F-4D97-AF65-F5344CB8AC3E}">
        <p14:creationId xmlns:p14="http://schemas.microsoft.com/office/powerpoint/2010/main" val="153085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003F-B81A-A044-9F33-759F59EA6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2F774-D718-FD46-BA5F-F687D8DF3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A4307-6435-AA47-9B0E-D9870CE9E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1EFDA-A8D1-674D-8833-3D17B02F30C2}"/>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6" name="Footer Placeholder 5">
            <a:extLst>
              <a:ext uri="{FF2B5EF4-FFF2-40B4-BE49-F238E27FC236}">
                <a16:creationId xmlns:a16="http://schemas.microsoft.com/office/drawing/2014/main" id="{AF72C15E-6FDE-CF42-812D-A6CCB4183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AAD4E-AFB3-0C46-80C5-0FC6232AE687}"/>
              </a:ext>
            </a:extLst>
          </p:cNvPr>
          <p:cNvSpPr>
            <a:spLocks noGrp="1"/>
          </p:cNvSpPr>
          <p:nvPr>
            <p:ph type="sldNum" sz="quarter" idx="12"/>
          </p:nvPr>
        </p:nvSpPr>
        <p:spPr/>
        <p:txBody>
          <a:bodyPr/>
          <a:lstStyle/>
          <a:p>
            <a:fld id="{1A4FB58D-5A8A-6245-95C0-C2418EEBA0A2}" type="slidenum">
              <a:rPr lang="en-US" smtClean="0"/>
              <a:t>‹#›</a:t>
            </a:fld>
            <a:endParaRPr lang="en-US"/>
          </a:p>
        </p:txBody>
      </p:sp>
      <p:sp>
        <p:nvSpPr>
          <p:cNvPr id="8" name="Date Placeholder 2">
            <a:extLst>
              <a:ext uri="{FF2B5EF4-FFF2-40B4-BE49-F238E27FC236}">
                <a16:creationId xmlns:a16="http://schemas.microsoft.com/office/drawing/2014/main" id="{076DCE86-712F-D24F-8FA9-A5821902625F}"/>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9" name="Slide Number Placeholder 4">
            <a:extLst>
              <a:ext uri="{FF2B5EF4-FFF2-40B4-BE49-F238E27FC236}">
                <a16:creationId xmlns:a16="http://schemas.microsoft.com/office/drawing/2014/main" id="{0173CB25-409D-5A4A-92ED-777CCD29359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sp>
        <p:nvSpPr>
          <p:cNvPr id="10" name="Date Placeholder 3">
            <a:extLst>
              <a:ext uri="{FF2B5EF4-FFF2-40B4-BE49-F238E27FC236}">
                <a16:creationId xmlns:a16="http://schemas.microsoft.com/office/drawing/2014/main" id="{B59E6F95-C257-CB4B-897F-05079025FBB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11" name="Footer Placeholder 4">
            <a:extLst>
              <a:ext uri="{FF2B5EF4-FFF2-40B4-BE49-F238E27FC236}">
                <a16:creationId xmlns:a16="http://schemas.microsoft.com/office/drawing/2014/main" id="{25863946-AA10-314A-8E12-77AC582EA3B5}"/>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sp>
        <p:nvSpPr>
          <p:cNvPr id="12" name="Slide Number Placeholder 5">
            <a:extLst>
              <a:ext uri="{FF2B5EF4-FFF2-40B4-BE49-F238E27FC236}">
                <a16:creationId xmlns:a16="http://schemas.microsoft.com/office/drawing/2014/main" id="{128CDC05-DE42-4347-BA37-956F01879BF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13" name="Picture 3" descr="_Plaid-Digital_FINAL-NEW.png">
            <a:extLst>
              <a:ext uri="{FF2B5EF4-FFF2-40B4-BE49-F238E27FC236}">
                <a16:creationId xmlns:a16="http://schemas.microsoft.com/office/drawing/2014/main" id="{71CCCD4F-683A-D14D-BF87-A1A9C8F3AE82}"/>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go&#10;&#10;Description automatically generated">
            <a:extLst>
              <a:ext uri="{FF2B5EF4-FFF2-40B4-BE49-F238E27FC236}">
                <a16:creationId xmlns:a16="http://schemas.microsoft.com/office/drawing/2014/main" id="{DF3B2413-795B-6A4B-B399-F5E6DA982B40}"/>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427181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350C-7773-0845-B367-D3A2265F64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55F4D-1F86-724F-B2E5-CF672D871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F4FAB-5875-924F-899F-90104F916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0E860-7CF1-864C-B719-C7B7D4B57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A3135-24D8-E043-AFA6-7E152F8CED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A97D7-58EE-3344-B6DD-BF1B055F3468}"/>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8" name="Footer Placeholder 7">
            <a:extLst>
              <a:ext uri="{FF2B5EF4-FFF2-40B4-BE49-F238E27FC236}">
                <a16:creationId xmlns:a16="http://schemas.microsoft.com/office/drawing/2014/main" id="{3EA7AB1E-E621-B049-A4CD-FC4B06D8A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7580EE-1D95-6B4B-A93C-824D18CB2D00}"/>
              </a:ext>
            </a:extLst>
          </p:cNvPr>
          <p:cNvSpPr>
            <a:spLocks noGrp="1"/>
          </p:cNvSpPr>
          <p:nvPr>
            <p:ph type="sldNum" sz="quarter" idx="12"/>
          </p:nvPr>
        </p:nvSpPr>
        <p:spPr/>
        <p:txBody>
          <a:bodyPr/>
          <a:lstStyle/>
          <a:p>
            <a:fld id="{1A4FB58D-5A8A-6245-95C0-C2418EEBA0A2}" type="slidenum">
              <a:rPr lang="en-US" smtClean="0"/>
              <a:t>‹#›</a:t>
            </a:fld>
            <a:endParaRPr lang="en-US"/>
          </a:p>
        </p:txBody>
      </p:sp>
      <p:sp>
        <p:nvSpPr>
          <p:cNvPr id="10" name="Date Placeholder 2">
            <a:extLst>
              <a:ext uri="{FF2B5EF4-FFF2-40B4-BE49-F238E27FC236}">
                <a16:creationId xmlns:a16="http://schemas.microsoft.com/office/drawing/2014/main" id="{B1BDF566-583A-3040-AFF6-B309FF6DB6EF}"/>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11" name="Slide Number Placeholder 4">
            <a:extLst>
              <a:ext uri="{FF2B5EF4-FFF2-40B4-BE49-F238E27FC236}">
                <a16:creationId xmlns:a16="http://schemas.microsoft.com/office/drawing/2014/main" id="{CB4614A0-94C6-BF49-8942-7A36508CD8A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sp>
        <p:nvSpPr>
          <p:cNvPr id="12" name="Date Placeholder 3">
            <a:extLst>
              <a:ext uri="{FF2B5EF4-FFF2-40B4-BE49-F238E27FC236}">
                <a16:creationId xmlns:a16="http://schemas.microsoft.com/office/drawing/2014/main" id="{537D5C3C-C225-004C-8648-47B20F03EF67}"/>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13" name="Footer Placeholder 4">
            <a:extLst>
              <a:ext uri="{FF2B5EF4-FFF2-40B4-BE49-F238E27FC236}">
                <a16:creationId xmlns:a16="http://schemas.microsoft.com/office/drawing/2014/main" id="{2A4F46F6-F588-9345-AC6A-74CF0C26B57E}"/>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sp>
        <p:nvSpPr>
          <p:cNvPr id="14" name="Slide Number Placeholder 5">
            <a:extLst>
              <a:ext uri="{FF2B5EF4-FFF2-40B4-BE49-F238E27FC236}">
                <a16:creationId xmlns:a16="http://schemas.microsoft.com/office/drawing/2014/main" id="{26DC7366-E7B1-ED46-82D8-E04D1F3B9F0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15" name="Picture 3" descr="_Plaid-Digital_FINAL-NEW.png">
            <a:extLst>
              <a:ext uri="{FF2B5EF4-FFF2-40B4-BE49-F238E27FC236}">
                <a16:creationId xmlns:a16="http://schemas.microsoft.com/office/drawing/2014/main" id="{6EABE52C-026E-8A4E-9241-109D95D5540F}"/>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10;&#10;Description automatically generated">
            <a:extLst>
              <a:ext uri="{FF2B5EF4-FFF2-40B4-BE49-F238E27FC236}">
                <a16:creationId xmlns:a16="http://schemas.microsoft.com/office/drawing/2014/main" id="{1C1B63DD-1EB9-7A41-839C-87E71A530CF0}"/>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123407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F5FD-FFB9-474F-BA00-B680CAEDB11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32CE5C4-077E-264D-86C2-A8D6242167A4}"/>
              </a:ext>
            </a:extLst>
          </p:cNvPr>
          <p:cNvSpPr>
            <a:spLocks noGrp="1"/>
          </p:cNvSpPr>
          <p:nvPr>
            <p:ph type="sldNum" sz="quarter" idx="12"/>
          </p:nvPr>
        </p:nvSpPr>
        <p:spPr/>
        <p:txBody>
          <a:bodyPr/>
          <a:lstStyle/>
          <a:p>
            <a:fld id="{1A4FB58D-5A8A-6245-95C0-C2418EEBA0A2}" type="slidenum">
              <a:rPr lang="en-US" smtClean="0"/>
              <a:t>‹#›</a:t>
            </a:fld>
            <a:endParaRPr lang="en-US"/>
          </a:p>
        </p:txBody>
      </p:sp>
      <p:sp>
        <p:nvSpPr>
          <p:cNvPr id="6" name="Date Placeholder 3">
            <a:extLst>
              <a:ext uri="{FF2B5EF4-FFF2-40B4-BE49-F238E27FC236}">
                <a16:creationId xmlns:a16="http://schemas.microsoft.com/office/drawing/2014/main" id="{01AECA19-F2D9-C948-970A-580DFFCEA7D9}"/>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7" name="Footer Placeholder 4">
            <a:extLst>
              <a:ext uri="{FF2B5EF4-FFF2-40B4-BE49-F238E27FC236}">
                <a16:creationId xmlns:a16="http://schemas.microsoft.com/office/drawing/2014/main" id="{EA376D24-100A-CA4B-A390-80AE731C1933}"/>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pic>
        <p:nvPicPr>
          <p:cNvPr id="9" name="Picture 3" descr="_Plaid-Digital_FINAL-NEW.png">
            <a:extLst>
              <a:ext uri="{FF2B5EF4-FFF2-40B4-BE49-F238E27FC236}">
                <a16:creationId xmlns:a16="http://schemas.microsoft.com/office/drawing/2014/main" id="{F2E0FCFE-9570-C54E-869F-7105C2FCE8E8}"/>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E112F9D7-95A3-6943-8DAC-039625E1BC0D}"/>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272307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6FE9E-A264-9942-8700-4348608CDBD3}"/>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6" name="Footer Placeholder 4">
            <a:extLst>
              <a:ext uri="{FF2B5EF4-FFF2-40B4-BE49-F238E27FC236}">
                <a16:creationId xmlns:a16="http://schemas.microsoft.com/office/drawing/2014/main" id="{291C07CB-695B-E848-9FD0-3D5E85200A0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sp>
        <p:nvSpPr>
          <p:cNvPr id="7" name="Slide Number Placeholder 5">
            <a:extLst>
              <a:ext uri="{FF2B5EF4-FFF2-40B4-BE49-F238E27FC236}">
                <a16:creationId xmlns:a16="http://schemas.microsoft.com/office/drawing/2014/main" id="{5D6D2AF2-AEBA-E940-AC75-4825CB819C6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8" name="Picture 3" descr="_Plaid-Digital_FINAL-NEW.png">
            <a:extLst>
              <a:ext uri="{FF2B5EF4-FFF2-40B4-BE49-F238E27FC236}">
                <a16:creationId xmlns:a16="http://schemas.microsoft.com/office/drawing/2014/main" id="{2479F018-8B01-0341-82AF-98670BEF79F2}"/>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10;&#10;Description automatically generated">
            <a:extLst>
              <a:ext uri="{FF2B5EF4-FFF2-40B4-BE49-F238E27FC236}">
                <a16:creationId xmlns:a16="http://schemas.microsoft.com/office/drawing/2014/main" id="{DFEECA21-BEB2-F246-8963-E20DF6E5CEBD}"/>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389153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6823-7A8E-6D48-9508-3081681EB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62900-C33B-D74E-96DC-70AF73FBC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B8562-89BE-6245-BDCC-698EDED41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DE4AC-15CC-D242-8FCE-4FFE829229EF}"/>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6" name="Footer Placeholder 5">
            <a:extLst>
              <a:ext uri="{FF2B5EF4-FFF2-40B4-BE49-F238E27FC236}">
                <a16:creationId xmlns:a16="http://schemas.microsoft.com/office/drawing/2014/main" id="{F502AAFC-80FC-1343-BB03-61BDB6FDF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7519D-DC32-B34A-B26C-ACD8C051058B}"/>
              </a:ext>
            </a:extLst>
          </p:cNvPr>
          <p:cNvSpPr>
            <a:spLocks noGrp="1"/>
          </p:cNvSpPr>
          <p:nvPr>
            <p:ph type="sldNum" sz="quarter" idx="12"/>
          </p:nvPr>
        </p:nvSpPr>
        <p:spPr/>
        <p:txBody>
          <a:bodyPr/>
          <a:lstStyle/>
          <a:p>
            <a:fld id="{1A4FB58D-5A8A-6245-95C0-C2418EEBA0A2}" type="slidenum">
              <a:rPr lang="en-US" smtClean="0"/>
              <a:t>‹#›</a:t>
            </a:fld>
            <a:endParaRPr lang="en-US"/>
          </a:p>
        </p:txBody>
      </p:sp>
      <p:sp>
        <p:nvSpPr>
          <p:cNvPr id="8" name="Date Placeholder 2">
            <a:extLst>
              <a:ext uri="{FF2B5EF4-FFF2-40B4-BE49-F238E27FC236}">
                <a16:creationId xmlns:a16="http://schemas.microsoft.com/office/drawing/2014/main" id="{6167A86A-F2E6-1443-8D0C-F08271643701}"/>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9" name="Slide Number Placeholder 4">
            <a:extLst>
              <a:ext uri="{FF2B5EF4-FFF2-40B4-BE49-F238E27FC236}">
                <a16:creationId xmlns:a16="http://schemas.microsoft.com/office/drawing/2014/main" id="{FE16ECE4-4B45-FB4E-8C5D-843F6C74F54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sp>
        <p:nvSpPr>
          <p:cNvPr id="10" name="Date Placeholder 3">
            <a:extLst>
              <a:ext uri="{FF2B5EF4-FFF2-40B4-BE49-F238E27FC236}">
                <a16:creationId xmlns:a16="http://schemas.microsoft.com/office/drawing/2014/main" id="{53EE3712-B5D0-7846-9311-FD1284F1EBEA}"/>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2FE637-A5B9-814D-90AB-9D31972EEC62}" type="datetimeFigureOut">
              <a:rPr lang="en-US" smtClean="0"/>
              <a:pPr/>
              <a:t>4/18/24</a:t>
            </a:fld>
            <a:endParaRPr lang="en-US"/>
          </a:p>
        </p:txBody>
      </p:sp>
      <p:sp>
        <p:nvSpPr>
          <p:cNvPr id="11" name="Footer Placeholder 4">
            <a:extLst>
              <a:ext uri="{FF2B5EF4-FFF2-40B4-BE49-F238E27FC236}">
                <a16:creationId xmlns:a16="http://schemas.microsoft.com/office/drawing/2014/main" id="{29B7AF0A-F3BF-F64D-8C99-C5BE6D34C98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CMU-LTI WAV Lab</a:t>
            </a:r>
            <a:endParaRPr lang="en-US" dirty="0"/>
          </a:p>
        </p:txBody>
      </p:sp>
      <p:sp>
        <p:nvSpPr>
          <p:cNvPr id="12" name="Slide Number Placeholder 5">
            <a:extLst>
              <a:ext uri="{FF2B5EF4-FFF2-40B4-BE49-F238E27FC236}">
                <a16:creationId xmlns:a16="http://schemas.microsoft.com/office/drawing/2014/main" id="{B5B59EA9-0799-A64E-8402-A7AD5483A29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13" name="Picture 3" descr="_Plaid-Digital_FINAL-NEW.png">
            <a:extLst>
              <a:ext uri="{FF2B5EF4-FFF2-40B4-BE49-F238E27FC236}">
                <a16:creationId xmlns:a16="http://schemas.microsoft.com/office/drawing/2014/main" id="{0F56C649-200B-F747-9D6F-035336560505}"/>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go&#10;&#10;Description automatically generated">
            <a:extLst>
              <a:ext uri="{FF2B5EF4-FFF2-40B4-BE49-F238E27FC236}">
                <a16:creationId xmlns:a16="http://schemas.microsoft.com/office/drawing/2014/main" id="{2F3924D8-1BE7-CC4C-9D5F-98A0A8DF8A0B}"/>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195296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E34E-F5FE-D541-A645-F6CFE2997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4BBF4-A730-7343-B407-E72AB10B8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5EFF037-141D-FA4B-B3AB-A9AE1ABE2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5D322-2F9D-4A45-8B15-3BBD8BA14059}"/>
              </a:ext>
            </a:extLst>
          </p:cNvPr>
          <p:cNvSpPr>
            <a:spLocks noGrp="1"/>
          </p:cNvSpPr>
          <p:nvPr>
            <p:ph type="dt" sz="half" idx="10"/>
          </p:nvPr>
        </p:nvSpPr>
        <p:spPr/>
        <p:txBody>
          <a:bodyPr/>
          <a:lstStyle/>
          <a:p>
            <a:fld id="{C79D7700-B77B-E446-BD37-86F47F3D5CB8}" type="datetimeFigureOut">
              <a:rPr lang="en-US" smtClean="0"/>
              <a:t>4/18/24</a:t>
            </a:fld>
            <a:endParaRPr lang="en-US"/>
          </a:p>
        </p:txBody>
      </p:sp>
      <p:sp>
        <p:nvSpPr>
          <p:cNvPr id="6" name="Footer Placeholder 5">
            <a:extLst>
              <a:ext uri="{FF2B5EF4-FFF2-40B4-BE49-F238E27FC236}">
                <a16:creationId xmlns:a16="http://schemas.microsoft.com/office/drawing/2014/main" id="{829423BD-32C7-4C4D-9DBD-78DEB7CC66A5}"/>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0B0B0FBC-E98E-BA48-A912-EC44C840C30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25D93C-D242-3045-8D5A-381C10965612}" type="slidenum">
              <a:rPr lang="en-US" smtClean="0"/>
              <a:pPr/>
              <a:t>‹#›</a:t>
            </a:fld>
            <a:endParaRPr lang="en-US"/>
          </a:p>
        </p:txBody>
      </p:sp>
      <p:pic>
        <p:nvPicPr>
          <p:cNvPr id="11" name="Picture 3" descr="_Plaid-Digital_FINAL-NEW.png">
            <a:extLst>
              <a:ext uri="{FF2B5EF4-FFF2-40B4-BE49-F238E27FC236}">
                <a16:creationId xmlns:a16="http://schemas.microsoft.com/office/drawing/2014/main" id="{BA70AA16-16DC-534F-8401-D8D73F46DE1E}"/>
              </a:ext>
            </a:extLst>
          </p:cNvPr>
          <p:cNvPicPr>
            <a:picLocks noChangeAspect="1"/>
          </p:cNvPicPr>
          <p:nvPr/>
        </p:nvPicPr>
        <p:blipFill>
          <a:blip r:embed="rId2">
            <a:extLst>
              <a:ext uri="{28A0092B-C50C-407E-A947-70E740481C1C}">
                <a14:useLocalDpi xmlns:a14="http://schemas.microsoft.com/office/drawing/2010/main" val="0"/>
              </a:ext>
            </a:extLst>
          </a:blip>
          <a:srcRect l="59550" t="20876" r="39888" b="2893"/>
          <a:stretch>
            <a:fillRect/>
          </a:stretch>
        </p:blipFill>
        <p:spPr bwMode="auto">
          <a:xfrm rot="5400000">
            <a:off x="4691327" y="1474166"/>
            <a:ext cx="74496" cy="94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10;&#10;Description automatically generated">
            <a:extLst>
              <a:ext uri="{FF2B5EF4-FFF2-40B4-BE49-F238E27FC236}">
                <a16:creationId xmlns:a16="http://schemas.microsoft.com/office/drawing/2014/main" id="{34C94D75-4C6A-9B44-AA9B-F9520132C8E5}"/>
              </a:ext>
            </a:extLst>
          </p:cNvPr>
          <p:cNvPicPr>
            <a:picLocks noChangeAspect="1"/>
          </p:cNvPicPr>
          <p:nvPr/>
        </p:nvPicPr>
        <p:blipFill>
          <a:blip r:embed="rId3"/>
          <a:stretch>
            <a:fillRect/>
          </a:stretch>
        </p:blipFill>
        <p:spPr>
          <a:xfrm>
            <a:off x="9239667" y="5209394"/>
            <a:ext cx="2952333" cy="2061191"/>
          </a:xfrm>
          <a:prstGeom prst="rect">
            <a:avLst/>
          </a:prstGeom>
        </p:spPr>
      </p:pic>
    </p:spTree>
    <p:extLst>
      <p:ext uri="{BB962C8B-B14F-4D97-AF65-F5344CB8AC3E}">
        <p14:creationId xmlns:p14="http://schemas.microsoft.com/office/powerpoint/2010/main" val="35213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7884A-8091-8C48-AEBF-F163296D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58ED0C-C510-DE4A-9074-6E7EDBCF1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1A8E-A804-9343-8FAC-0B3BEB426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7700-B77B-E446-BD37-86F47F3D5CB8}" type="datetimeFigureOut">
              <a:rPr lang="en-US" smtClean="0"/>
              <a:t>4/18/24</a:t>
            </a:fld>
            <a:endParaRPr lang="en-US"/>
          </a:p>
        </p:txBody>
      </p:sp>
      <p:sp>
        <p:nvSpPr>
          <p:cNvPr id="5" name="Footer Placeholder 4">
            <a:extLst>
              <a:ext uri="{FF2B5EF4-FFF2-40B4-BE49-F238E27FC236}">
                <a16:creationId xmlns:a16="http://schemas.microsoft.com/office/drawing/2014/main" id="{7B9253C6-02BB-A945-B1A8-3F656F0AA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F805C6-BA9D-0E4B-AFA0-F91F15712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FB58D-5A8A-6245-95C0-C2418EEBA0A2}" type="slidenum">
              <a:rPr lang="en-US" smtClean="0"/>
              <a:t>‹#›</a:t>
            </a:fld>
            <a:endParaRPr lang="en-US"/>
          </a:p>
        </p:txBody>
      </p:sp>
    </p:spTree>
    <p:extLst>
      <p:ext uri="{BB962C8B-B14F-4D97-AF65-F5344CB8AC3E}">
        <p14:creationId xmlns:p14="http://schemas.microsoft.com/office/powerpoint/2010/main" val="25763306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D056-0DF0-D49A-05D8-B94546AA165C}"/>
              </a:ext>
            </a:extLst>
          </p:cNvPr>
          <p:cNvSpPr>
            <a:spLocks noGrp="1"/>
          </p:cNvSpPr>
          <p:nvPr>
            <p:ph type="ctrTitle"/>
          </p:nvPr>
        </p:nvSpPr>
        <p:spPr/>
        <p:txBody>
          <a:bodyPr>
            <a:noAutofit/>
          </a:bodyPr>
          <a:lstStyle/>
          <a:p>
            <a:r>
              <a:rPr lang="en-US" sz="3200" b="1" dirty="0" err="1">
                <a:latin typeface="Söhne"/>
              </a:rPr>
              <a:t>VoxtLM</a:t>
            </a:r>
            <a:r>
              <a:rPr lang="en-US" sz="3200" b="1" dirty="0">
                <a:latin typeface="Söhne"/>
              </a:rPr>
              <a:t>: Unified Decoder-Only Models for Consolidating Speech Recognition, Synthesis and Speech, Text Continuation Tasks</a:t>
            </a:r>
          </a:p>
        </p:txBody>
      </p:sp>
      <p:sp>
        <p:nvSpPr>
          <p:cNvPr id="3" name="Subtitle 2">
            <a:extLst>
              <a:ext uri="{FF2B5EF4-FFF2-40B4-BE49-F238E27FC236}">
                <a16:creationId xmlns:a16="http://schemas.microsoft.com/office/drawing/2014/main" id="{A8D35A6A-0575-3E8C-9124-4570B5C020A6}"/>
              </a:ext>
            </a:extLst>
          </p:cNvPr>
          <p:cNvSpPr>
            <a:spLocks noGrp="1"/>
          </p:cNvSpPr>
          <p:nvPr>
            <p:ph type="subTitle" idx="1"/>
          </p:nvPr>
        </p:nvSpPr>
        <p:spPr>
          <a:xfrm>
            <a:off x="1823804" y="3827362"/>
            <a:ext cx="8844196" cy="1028076"/>
          </a:xfrm>
        </p:spPr>
        <p:txBody>
          <a:bodyPr>
            <a:normAutofit/>
          </a:bodyPr>
          <a:lstStyle/>
          <a:p>
            <a:r>
              <a:rPr lang="en-US" b="1" dirty="0"/>
              <a:t>Soumi Maiti</a:t>
            </a:r>
            <a:r>
              <a:rPr lang="en-US" dirty="0"/>
              <a:t>, </a:t>
            </a:r>
            <a:r>
              <a:rPr lang="en-US" dirty="0" err="1"/>
              <a:t>Yifan</a:t>
            </a:r>
            <a:r>
              <a:rPr lang="en-US" dirty="0"/>
              <a:t> Peng, </a:t>
            </a:r>
            <a:r>
              <a:rPr lang="en-US" dirty="0" err="1"/>
              <a:t>Shukjae</a:t>
            </a:r>
            <a:r>
              <a:rPr lang="en-US" dirty="0"/>
              <a:t> Choi, </a:t>
            </a:r>
            <a:r>
              <a:rPr lang="en-US" dirty="0" err="1"/>
              <a:t>Jee-Weon</a:t>
            </a:r>
            <a:r>
              <a:rPr lang="en-US" dirty="0"/>
              <a:t> Jung, </a:t>
            </a:r>
          </a:p>
          <a:p>
            <a:r>
              <a:rPr lang="en-US" dirty="0" err="1"/>
              <a:t>Xuankai</a:t>
            </a:r>
            <a:r>
              <a:rPr lang="en-US" dirty="0"/>
              <a:t> Chang, Shinji Watanabe</a:t>
            </a:r>
          </a:p>
        </p:txBody>
      </p:sp>
      <p:pic>
        <p:nvPicPr>
          <p:cNvPr id="7" name="Picture 6" descr="A logo with text and colorful designs&#10;&#10;Description automatically generated with medium confidence">
            <a:extLst>
              <a:ext uri="{FF2B5EF4-FFF2-40B4-BE49-F238E27FC236}">
                <a16:creationId xmlns:a16="http://schemas.microsoft.com/office/drawing/2014/main" id="{09D4E390-37DD-3C77-4D32-5F6367DA7C2F}"/>
              </a:ext>
            </a:extLst>
          </p:cNvPr>
          <p:cNvPicPr>
            <a:picLocks noChangeAspect="1"/>
          </p:cNvPicPr>
          <p:nvPr/>
        </p:nvPicPr>
        <p:blipFill>
          <a:blip r:embed="rId3"/>
          <a:stretch>
            <a:fillRect/>
          </a:stretch>
        </p:blipFill>
        <p:spPr>
          <a:xfrm>
            <a:off x="5384800" y="4623209"/>
            <a:ext cx="1422400" cy="1422400"/>
          </a:xfrm>
          <a:prstGeom prst="rect">
            <a:avLst/>
          </a:prstGeom>
        </p:spPr>
      </p:pic>
      <p:pic>
        <p:nvPicPr>
          <p:cNvPr id="8" name="Picture 7" descr="A blue and black text&#10;&#10;Description automatically generated">
            <a:extLst>
              <a:ext uri="{FF2B5EF4-FFF2-40B4-BE49-F238E27FC236}">
                <a16:creationId xmlns:a16="http://schemas.microsoft.com/office/drawing/2014/main" id="{04CA969F-6FF7-FD8B-080D-ECDEB8CB06D9}"/>
              </a:ext>
            </a:extLst>
          </p:cNvPr>
          <p:cNvPicPr>
            <a:picLocks noChangeAspect="1"/>
          </p:cNvPicPr>
          <p:nvPr/>
        </p:nvPicPr>
        <p:blipFill>
          <a:blip r:embed="rId4"/>
          <a:stretch>
            <a:fillRect/>
          </a:stretch>
        </p:blipFill>
        <p:spPr>
          <a:xfrm>
            <a:off x="870304" y="1122363"/>
            <a:ext cx="1906999" cy="953500"/>
          </a:xfrm>
          <a:prstGeom prst="rect">
            <a:avLst/>
          </a:prstGeom>
        </p:spPr>
      </p:pic>
    </p:spTree>
    <p:extLst>
      <p:ext uri="{BB962C8B-B14F-4D97-AF65-F5344CB8AC3E}">
        <p14:creationId xmlns:p14="http://schemas.microsoft.com/office/powerpoint/2010/main" val="53285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A3D5-7D09-1A4B-B028-011324648274}"/>
              </a:ext>
            </a:extLst>
          </p:cNvPr>
          <p:cNvSpPr>
            <a:spLocks noGrp="1"/>
          </p:cNvSpPr>
          <p:nvPr>
            <p:ph type="title"/>
          </p:nvPr>
        </p:nvSpPr>
        <p:spPr/>
        <p:txBody>
          <a:bodyPr>
            <a:normAutofit/>
          </a:bodyPr>
          <a:lstStyle/>
          <a:p>
            <a:r>
              <a:rPr lang="en-US" sz="3200" b="1" dirty="0">
                <a:latin typeface="Söhne"/>
              </a:rPr>
              <a:t>Model Architecture</a:t>
            </a:r>
          </a:p>
        </p:txBody>
      </p:sp>
      <p:sp>
        <p:nvSpPr>
          <p:cNvPr id="3" name="Content Placeholder 2">
            <a:extLst>
              <a:ext uri="{FF2B5EF4-FFF2-40B4-BE49-F238E27FC236}">
                <a16:creationId xmlns:a16="http://schemas.microsoft.com/office/drawing/2014/main" id="{0270A1AF-F796-7372-8D84-2BE3A298E772}"/>
              </a:ext>
            </a:extLst>
          </p:cNvPr>
          <p:cNvSpPr>
            <a:spLocks noGrp="1"/>
          </p:cNvSpPr>
          <p:nvPr>
            <p:ph idx="1"/>
          </p:nvPr>
        </p:nvSpPr>
        <p:spPr>
          <a:xfrm>
            <a:off x="838200" y="4202452"/>
            <a:ext cx="10515600" cy="1382990"/>
          </a:xfrm>
        </p:spPr>
        <p:txBody>
          <a:bodyPr>
            <a:normAutofit/>
          </a:bodyPr>
          <a:lstStyle/>
          <a:p>
            <a:pPr marL="0" indent="0">
              <a:buNone/>
            </a:pPr>
            <a:r>
              <a:rPr lang="en-US" sz="2000" dirty="0"/>
              <a:t>Speech Token Decoder: </a:t>
            </a:r>
          </a:p>
          <a:p>
            <a:r>
              <a:rPr lang="en-US" sz="1800" dirty="0"/>
              <a:t>HiFi-GAN vocoder</a:t>
            </a:r>
          </a:p>
          <a:p>
            <a:r>
              <a:rPr lang="en-US" sz="1800" dirty="0"/>
              <a:t>Speech tokens + speaker embedding (</a:t>
            </a:r>
            <a:r>
              <a:rPr lang="en-US" sz="1800" i="1" dirty="0">
                <a:effectLst/>
              </a:rPr>
              <a:t>x-vector</a:t>
            </a:r>
            <a:r>
              <a:rPr lang="en-US" sz="1800" i="1" dirty="0"/>
              <a:t>)</a:t>
            </a:r>
            <a:endParaRPr lang="en-US" sz="1800" dirty="0"/>
          </a:p>
          <a:p>
            <a:pPr marL="0" indent="0">
              <a:buNone/>
            </a:pPr>
            <a:endParaRPr lang="en-US" dirty="0"/>
          </a:p>
        </p:txBody>
      </p:sp>
      <p:grpSp>
        <p:nvGrpSpPr>
          <p:cNvPr id="29" name="Group 28">
            <a:extLst>
              <a:ext uri="{FF2B5EF4-FFF2-40B4-BE49-F238E27FC236}">
                <a16:creationId xmlns:a16="http://schemas.microsoft.com/office/drawing/2014/main" id="{A0EE95E8-698A-DECF-4556-E2DA299DD75E}"/>
              </a:ext>
            </a:extLst>
          </p:cNvPr>
          <p:cNvGrpSpPr/>
          <p:nvPr/>
        </p:nvGrpSpPr>
        <p:grpSpPr>
          <a:xfrm>
            <a:off x="1394153" y="1731701"/>
            <a:ext cx="4518826" cy="1162459"/>
            <a:chOff x="1685033" y="2898913"/>
            <a:chExt cx="4518826" cy="1162459"/>
          </a:xfrm>
        </p:grpSpPr>
        <p:sp>
          <p:nvSpPr>
            <p:cNvPr id="4" name="Rectangle 3">
              <a:extLst>
                <a:ext uri="{FF2B5EF4-FFF2-40B4-BE49-F238E27FC236}">
                  <a16:creationId xmlns:a16="http://schemas.microsoft.com/office/drawing/2014/main" id="{C2C2D507-9659-51E6-1C38-3D37EA91E6EC}"/>
                </a:ext>
              </a:extLst>
            </p:cNvPr>
            <p:cNvSpPr/>
            <p:nvPr/>
          </p:nvSpPr>
          <p:spPr>
            <a:xfrm>
              <a:off x="3207026" y="2898913"/>
              <a:ext cx="1470991" cy="106017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a:solidFill>
                    <a:schemeClr val="tx1"/>
                  </a:solidFill>
                </a:rPr>
                <a:t>VoxtLM</a:t>
              </a:r>
              <a:endParaRPr lang="en-US" dirty="0">
                <a:solidFill>
                  <a:schemeClr val="tx1"/>
                </a:solidFill>
              </a:endParaRPr>
            </a:p>
          </p:txBody>
        </p:sp>
        <p:sp>
          <p:nvSpPr>
            <p:cNvPr id="5" name="TextBox 4">
              <a:extLst>
                <a:ext uri="{FF2B5EF4-FFF2-40B4-BE49-F238E27FC236}">
                  <a16:creationId xmlns:a16="http://schemas.microsoft.com/office/drawing/2014/main" id="{E55D9EC3-31D0-CB1C-2BAB-2AF45B4AD4F3}"/>
                </a:ext>
              </a:extLst>
            </p:cNvPr>
            <p:cNvSpPr txBox="1"/>
            <p:nvPr/>
          </p:nvSpPr>
          <p:spPr>
            <a:xfrm>
              <a:off x="1685033" y="3415041"/>
              <a:ext cx="936929" cy="646331"/>
            </a:xfrm>
            <a:prstGeom prst="rect">
              <a:avLst/>
            </a:prstGeom>
            <a:noFill/>
          </p:spPr>
          <p:txBody>
            <a:bodyPr wrap="square" rtlCol="0">
              <a:spAutoFit/>
            </a:bodyPr>
            <a:lstStyle/>
            <a:p>
              <a:r>
                <a:rPr lang="en-US" dirty="0"/>
                <a:t>Speech Tokens</a:t>
              </a:r>
            </a:p>
          </p:txBody>
        </p:sp>
        <p:sp>
          <p:nvSpPr>
            <p:cNvPr id="6" name="TextBox 5">
              <a:extLst>
                <a:ext uri="{FF2B5EF4-FFF2-40B4-BE49-F238E27FC236}">
                  <a16:creationId xmlns:a16="http://schemas.microsoft.com/office/drawing/2014/main" id="{96824FF0-3855-E193-74CB-6D12B50B47DB}"/>
                </a:ext>
              </a:extLst>
            </p:cNvPr>
            <p:cNvSpPr txBox="1"/>
            <p:nvPr/>
          </p:nvSpPr>
          <p:spPr>
            <a:xfrm>
              <a:off x="2056614" y="3048159"/>
              <a:ext cx="565348" cy="369332"/>
            </a:xfrm>
            <a:prstGeom prst="rect">
              <a:avLst/>
            </a:prstGeom>
            <a:noFill/>
          </p:spPr>
          <p:txBody>
            <a:bodyPr wrap="none" rtlCol="0">
              <a:spAutoFit/>
            </a:bodyPr>
            <a:lstStyle/>
            <a:p>
              <a:r>
                <a:rPr lang="en-US" dirty="0"/>
                <a:t>Text</a:t>
              </a:r>
            </a:p>
          </p:txBody>
        </p:sp>
        <p:cxnSp>
          <p:nvCxnSpPr>
            <p:cNvPr id="8" name="Straight Arrow Connector 7">
              <a:extLst>
                <a:ext uri="{FF2B5EF4-FFF2-40B4-BE49-F238E27FC236}">
                  <a16:creationId xmlns:a16="http://schemas.microsoft.com/office/drawing/2014/main" id="{1B372F22-B1C7-C302-F84C-4705682999D9}"/>
                </a:ext>
              </a:extLst>
            </p:cNvPr>
            <p:cNvCxnSpPr>
              <a:cxnSpLocks/>
            </p:cNvCxnSpPr>
            <p:nvPr/>
          </p:nvCxnSpPr>
          <p:spPr>
            <a:xfrm>
              <a:off x="2650990" y="3232825"/>
              <a:ext cx="548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88A17B3-19E7-229F-9F60-DC4017755600}"/>
                </a:ext>
              </a:extLst>
            </p:cNvPr>
            <p:cNvCxnSpPr>
              <a:cxnSpLocks/>
            </p:cNvCxnSpPr>
            <p:nvPr/>
          </p:nvCxnSpPr>
          <p:spPr>
            <a:xfrm>
              <a:off x="2650990" y="3738206"/>
              <a:ext cx="548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FEAFF48-B2D2-86B5-A993-7E6C31EB84DD}"/>
                </a:ext>
              </a:extLst>
            </p:cNvPr>
            <p:cNvSpPr txBox="1"/>
            <p:nvPr/>
          </p:nvSpPr>
          <p:spPr>
            <a:xfrm>
              <a:off x="5235934" y="3415041"/>
              <a:ext cx="967925" cy="646331"/>
            </a:xfrm>
            <a:prstGeom prst="rect">
              <a:avLst/>
            </a:prstGeom>
            <a:noFill/>
          </p:spPr>
          <p:txBody>
            <a:bodyPr wrap="square" rtlCol="0">
              <a:spAutoFit/>
            </a:bodyPr>
            <a:lstStyle/>
            <a:p>
              <a:r>
                <a:rPr lang="en-US" dirty="0"/>
                <a:t>Speech Tokens</a:t>
              </a:r>
            </a:p>
          </p:txBody>
        </p:sp>
        <p:sp>
          <p:nvSpPr>
            <p:cNvPr id="18" name="TextBox 17">
              <a:extLst>
                <a:ext uri="{FF2B5EF4-FFF2-40B4-BE49-F238E27FC236}">
                  <a16:creationId xmlns:a16="http://schemas.microsoft.com/office/drawing/2014/main" id="{FB0C49BF-3A93-F682-0E15-A02F0BC6ED3D}"/>
                </a:ext>
              </a:extLst>
            </p:cNvPr>
            <p:cNvSpPr txBox="1"/>
            <p:nvPr/>
          </p:nvSpPr>
          <p:spPr>
            <a:xfrm>
              <a:off x="5235934" y="3048159"/>
              <a:ext cx="565348" cy="369332"/>
            </a:xfrm>
            <a:prstGeom prst="rect">
              <a:avLst/>
            </a:prstGeom>
            <a:noFill/>
          </p:spPr>
          <p:txBody>
            <a:bodyPr wrap="none" rtlCol="0">
              <a:spAutoFit/>
            </a:bodyPr>
            <a:lstStyle/>
            <a:p>
              <a:r>
                <a:rPr lang="en-US" dirty="0"/>
                <a:t>Text</a:t>
              </a:r>
            </a:p>
          </p:txBody>
        </p:sp>
        <p:cxnSp>
          <p:nvCxnSpPr>
            <p:cNvPr id="19" name="Straight Arrow Connector 18">
              <a:extLst>
                <a:ext uri="{FF2B5EF4-FFF2-40B4-BE49-F238E27FC236}">
                  <a16:creationId xmlns:a16="http://schemas.microsoft.com/office/drawing/2014/main" id="{E9861AC4-D978-4AEA-4910-ED51CED9B822}"/>
                </a:ext>
              </a:extLst>
            </p:cNvPr>
            <p:cNvCxnSpPr>
              <a:cxnSpLocks/>
            </p:cNvCxnSpPr>
            <p:nvPr/>
          </p:nvCxnSpPr>
          <p:spPr>
            <a:xfrm>
              <a:off x="4678017" y="3232825"/>
              <a:ext cx="548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EC7EE41-29B4-3C51-97F5-17D04A26F0F8}"/>
                </a:ext>
              </a:extLst>
            </p:cNvPr>
            <p:cNvCxnSpPr>
              <a:cxnSpLocks/>
            </p:cNvCxnSpPr>
            <p:nvPr/>
          </p:nvCxnSpPr>
          <p:spPr>
            <a:xfrm>
              <a:off x="4677463" y="3738206"/>
              <a:ext cx="548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C715E7F1-0470-952A-22FA-F00E48D2DFDB}"/>
              </a:ext>
            </a:extLst>
          </p:cNvPr>
          <p:cNvGrpSpPr/>
          <p:nvPr/>
        </p:nvGrpSpPr>
        <p:grpSpPr>
          <a:xfrm>
            <a:off x="6376352" y="2738604"/>
            <a:ext cx="4617880" cy="975899"/>
            <a:chOff x="6414343" y="3401525"/>
            <a:chExt cx="4730295" cy="1072843"/>
          </a:xfrm>
        </p:grpSpPr>
        <p:sp>
          <p:nvSpPr>
            <p:cNvPr id="7" name="TextBox 6">
              <a:extLst>
                <a:ext uri="{FF2B5EF4-FFF2-40B4-BE49-F238E27FC236}">
                  <a16:creationId xmlns:a16="http://schemas.microsoft.com/office/drawing/2014/main" id="{3542D798-192C-2C34-B830-9A83207BEB1B}"/>
                </a:ext>
              </a:extLst>
            </p:cNvPr>
            <p:cNvSpPr txBox="1"/>
            <p:nvPr/>
          </p:nvSpPr>
          <p:spPr>
            <a:xfrm>
              <a:off x="6414343" y="3582678"/>
              <a:ext cx="991488" cy="710536"/>
            </a:xfrm>
            <a:prstGeom prst="rect">
              <a:avLst/>
            </a:prstGeom>
            <a:noFill/>
          </p:spPr>
          <p:txBody>
            <a:bodyPr wrap="square" rtlCol="0">
              <a:spAutoFit/>
            </a:bodyPr>
            <a:lstStyle/>
            <a:p>
              <a:r>
                <a:rPr lang="en-US" dirty="0"/>
                <a:t>Speech Tokens</a:t>
              </a:r>
            </a:p>
          </p:txBody>
        </p:sp>
        <p:sp>
          <p:nvSpPr>
            <p:cNvPr id="9" name="Rectangle 8">
              <a:extLst>
                <a:ext uri="{FF2B5EF4-FFF2-40B4-BE49-F238E27FC236}">
                  <a16:creationId xmlns:a16="http://schemas.microsoft.com/office/drawing/2014/main" id="{85C6193F-9E21-6460-E2D8-92C7A73A55DF}"/>
                </a:ext>
              </a:extLst>
            </p:cNvPr>
            <p:cNvSpPr/>
            <p:nvPr/>
          </p:nvSpPr>
          <p:spPr>
            <a:xfrm>
              <a:off x="7890891" y="3401525"/>
              <a:ext cx="1279614" cy="1072843"/>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Speech Token Decoder</a:t>
              </a:r>
            </a:p>
          </p:txBody>
        </p:sp>
        <p:cxnSp>
          <p:nvCxnSpPr>
            <p:cNvPr id="11" name="Straight Arrow Connector 10">
              <a:extLst>
                <a:ext uri="{FF2B5EF4-FFF2-40B4-BE49-F238E27FC236}">
                  <a16:creationId xmlns:a16="http://schemas.microsoft.com/office/drawing/2014/main" id="{2F897A43-33BC-CA25-A409-D2C4F9EBF4E0}"/>
                </a:ext>
              </a:extLst>
            </p:cNvPr>
            <p:cNvCxnSpPr>
              <a:cxnSpLocks/>
            </p:cNvCxnSpPr>
            <p:nvPr/>
          </p:nvCxnSpPr>
          <p:spPr>
            <a:xfrm>
              <a:off x="7316626" y="3937947"/>
              <a:ext cx="561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6570E41E-E582-9DD4-7A05-10DC0083FEFB}"/>
                </a:ext>
              </a:extLst>
            </p:cNvPr>
            <p:cNvGrpSpPr/>
            <p:nvPr/>
          </p:nvGrpSpPr>
          <p:grpSpPr>
            <a:xfrm>
              <a:off x="9700167" y="3540496"/>
              <a:ext cx="1444471" cy="794901"/>
              <a:chOff x="9527889" y="3489698"/>
              <a:chExt cx="1444471" cy="794901"/>
            </a:xfrm>
          </p:grpSpPr>
          <p:pic>
            <p:nvPicPr>
              <p:cNvPr id="20" name="Graphic 19" descr="Voice with solid fill">
                <a:extLst>
                  <a:ext uri="{FF2B5EF4-FFF2-40B4-BE49-F238E27FC236}">
                    <a16:creationId xmlns:a16="http://schemas.microsoft.com/office/drawing/2014/main" id="{8E3FE231-AF19-80A0-6A7E-2C22978BAA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5326" y="3489698"/>
                <a:ext cx="737034" cy="794901"/>
              </a:xfrm>
              <a:prstGeom prst="rect">
                <a:avLst/>
              </a:prstGeom>
            </p:spPr>
          </p:pic>
          <p:pic>
            <p:nvPicPr>
              <p:cNvPr id="21" name="Graphic 20" descr="Voice with solid fill">
                <a:extLst>
                  <a:ext uri="{FF2B5EF4-FFF2-40B4-BE49-F238E27FC236}">
                    <a16:creationId xmlns:a16="http://schemas.microsoft.com/office/drawing/2014/main" id="{12603914-5C6E-2B85-69C8-660E8AF775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7889" y="3489698"/>
                <a:ext cx="737034" cy="794901"/>
              </a:xfrm>
              <a:prstGeom prst="rect">
                <a:avLst/>
              </a:prstGeom>
            </p:spPr>
          </p:pic>
        </p:grpSp>
        <p:cxnSp>
          <p:nvCxnSpPr>
            <p:cNvPr id="24" name="Straight Arrow Connector 23">
              <a:extLst>
                <a:ext uri="{FF2B5EF4-FFF2-40B4-BE49-F238E27FC236}">
                  <a16:creationId xmlns:a16="http://schemas.microsoft.com/office/drawing/2014/main" id="{E565DAA6-3BB9-2AB0-6D2C-2F36428727D0}"/>
                </a:ext>
              </a:extLst>
            </p:cNvPr>
            <p:cNvCxnSpPr>
              <a:cxnSpLocks/>
              <a:stCxn id="9" idx="3"/>
              <a:endCxn id="21" idx="1"/>
            </p:cNvCxnSpPr>
            <p:nvPr/>
          </p:nvCxnSpPr>
          <p:spPr>
            <a:xfrm flipV="1">
              <a:off x="9170505" y="3937946"/>
              <a:ext cx="5296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9989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8645-82A0-60C0-71A6-6ADE60CB0C5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B396EB5-9B7C-16D5-CD32-B1727D33AECF}"/>
              </a:ext>
            </a:extLst>
          </p:cNvPr>
          <p:cNvSpPr>
            <a:spLocks noGrp="1"/>
          </p:cNvSpPr>
          <p:nvPr>
            <p:ph type="title"/>
          </p:nvPr>
        </p:nvSpPr>
        <p:spPr/>
        <p:txBody>
          <a:bodyPr vert="horz" lIns="91440" tIns="45720" rIns="91440" bIns="45720" rtlCol="0" anchor="ctr">
            <a:normAutofit/>
          </a:bodyPr>
          <a:lstStyle/>
          <a:p>
            <a:r>
              <a:rPr lang="en-US" sz="3200" b="1" dirty="0">
                <a:latin typeface="Söhne"/>
              </a:rPr>
              <a:t>Data format: special token-based format</a:t>
            </a:r>
          </a:p>
        </p:txBody>
      </p:sp>
      <p:sp>
        <p:nvSpPr>
          <p:cNvPr id="2" name="Content Placeholder 1">
            <a:extLst>
              <a:ext uri="{FF2B5EF4-FFF2-40B4-BE49-F238E27FC236}">
                <a16:creationId xmlns:a16="http://schemas.microsoft.com/office/drawing/2014/main" id="{FD9BEFB0-378D-CCCC-ABFA-152724B08F06}"/>
              </a:ext>
            </a:extLst>
          </p:cNvPr>
          <p:cNvSpPr>
            <a:spLocks noGrp="1"/>
          </p:cNvSpPr>
          <p:nvPr>
            <p:ph idx="1"/>
          </p:nvPr>
        </p:nvSpPr>
        <p:spPr>
          <a:xfrm>
            <a:off x="838200" y="1623200"/>
            <a:ext cx="9230958" cy="2282996"/>
          </a:xfrm>
        </p:spPr>
        <p:txBody>
          <a:bodyPr>
            <a:normAutofit/>
          </a:bodyPr>
          <a:lstStyle/>
          <a:p>
            <a:r>
              <a:rPr lang="en-US" sz="2200" dirty="0"/>
              <a:t>For each task instruct with special tokens</a:t>
            </a:r>
          </a:p>
          <a:p>
            <a:pPr marL="1270000" lvl="1" indent="-401638"/>
            <a:r>
              <a:rPr lang="en-US" sz="1800" b="1" dirty="0">
                <a:solidFill>
                  <a:schemeClr val="accent1">
                    <a:lumMod val="50000"/>
                  </a:schemeClr>
                </a:solidFill>
                <a:highlight>
                  <a:srgbClr val="C0C0C0"/>
                </a:highlight>
                <a:latin typeface="Calibri Light" panose="020F0302020204030204" pitchFamily="34" charset="0"/>
                <a:cs typeface="Calibri Light" panose="020F0302020204030204" pitchFamily="34" charset="0"/>
              </a:rPr>
              <a:t>&lt;start-text&gt;</a:t>
            </a:r>
            <a:r>
              <a:rPr lang="en-US" sz="1800" b="1" dirty="0">
                <a:highlight>
                  <a:srgbClr val="C0C0C0"/>
                </a:highlight>
                <a:latin typeface="Calibri Light" panose="020F0302020204030204" pitchFamily="34" charset="0"/>
                <a:cs typeface="Calibri Light" panose="020F0302020204030204" pitchFamily="34" charset="0"/>
              </a:rPr>
              <a:t> </a:t>
            </a:r>
          </a:p>
          <a:p>
            <a:pPr marL="1270000" lvl="1" indent="-401638"/>
            <a:r>
              <a:rPr lang="en-US" sz="1800" b="1" dirty="0">
                <a:solidFill>
                  <a:schemeClr val="accent2">
                    <a:lumMod val="50000"/>
                  </a:schemeClr>
                </a:solidFill>
                <a:highlight>
                  <a:srgbClr val="C0C0C0"/>
                </a:highlight>
                <a:latin typeface="Calibri Light" panose="020F0302020204030204" pitchFamily="34" charset="0"/>
                <a:cs typeface="Calibri Light" panose="020F0302020204030204" pitchFamily="34" charset="0"/>
              </a:rPr>
              <a:t>&lt;start-speech&gt; </a:t>
            </a:r>
          </a:p>
          <a:p>
            <a:pPr marL="1270000" lvl="1" indent="-401638"/>
            <a:r>
              <a:rPr lang="en-US" sz="1800" b="1" dirty="0">
                <a:solidFill>
                  <a:schemeClr val="accent1">
                    <a:lumMod val="50000"/>
                  </a:schemeClr>
                </a:solidFill>
                <a:highlight>
                  <a:srgbClr val="C0C0C0"/>
                </a:highlight>
                <a:latin typeface="Calibri Light" panose="020F0302020204030204" pitchFamily="34" charset="0"/>
                <a:cs typeface="Calibri Light" panose="020F0302020204030204" pitchFamily="34" charset="0"/>
              </a:rPr>
              <a:t>&lt;generate-text&gt;</a:t>
            </a:r>
          </a:p>
          <a:p>
            <a:pPr marL="1270000" lvl="1" indent="-401638"/>
            <a:r>
              <a:rPr lang="en-US" sz="1800" b="1" dirty="0">
                <a:highlight>
                  <a:srgbClr val="C0C0C0"/>
                </a:highlight>
                <a:latin typeface="Calibri Light" panose="020F0302020204030204" pitchFamily="34" charset="0"/>
                <a:cs typeface="Calibri Light" panose="020F0302020204030204" pitchFamily="34" charset="0"/>
              </a:rPr>
              <a:t> </a:t>
            </a:r>
            <a:r>
              <a:rPr lang="en-US" sz="1800" b="1" dirty="0">
                <a:solidFill>
                  <a:schemeClr val="accent2">
                    <a:lumMod val="50000"/>
                  </a:schemeClr>
                </a:solidFill>
                <a:highlight>
                  <a:srgbClr val="C0C0C0"/>
                </a:highlight>
                <a:latin typeface="Calibri Light" panose="020F0302020204030204" pitchFamily="34" charset="0"/>
                <a:cs typeface="Calibri Light" panose="020F0302020204030204" pitchFamily="34" charset="0"/>
              </a:rPr>
              <a:t>&lt;generate-speech&gt;</a:t>
            </a:r>
            <a:endParaRPr lang="en-US" sz="2000" b="1" dirty="0">
              <a:solidFill>
                <a:schemeClr val="accent2">
                  <a:lumMod val="50000"/>
                </a:schemeClr>
              </a:solidFill>
              <a:effectLst/>
              <a:latin typeface="Calibri Light" panose="020F0302020204030204" pitchFamily="34" charset="0"/>
              <a:cs typeface="Calibri Light" panose="020F0302020204030204" pitchFamily="34" charset="0"/>
            </a:endParaRPr>
          </a:p>
          <a:p>
            <a:endParaRPr lang="en-US" dirty="0"/>
          </a:p>
        </p:txBody>
      </p:sp>
      <p:sp>
        <p:nvSpPr>
          <p:cNvPr id="36" name="Content Placeholder 1">
            <a:extLst>
              <a:ext uri="{FF2B5EF4-FFF2-40B4-BE49-F238E27FC236}">
                <a16:creationId xmlns:a16="http://schemas.microsoft.com/office/drawing/2014/main" id="{0DDC1CE5-C4F5-2569-13CD-7A2097179982}"/>
              </a:ext>
            </a:extLst>
          </p:cNvPr>
          <p:cNvSpPr txBox="1">
            <a:spLocks/>
          </p:cNvSpPr>
          <p:nvPr/>
        </p:nvSpPr>
        <p:spPr>
          <a:xfrm>
            <a:off x="838200" y="5563245"/>
            <a:ext cx="9230958" cy="753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7" name="Slide Number Placeholder 36">
            <a:extLst>
              <a:ext uri="{FF2B5EF4-FFF2-40B4-BE49-F238E27FC236}">
                <a16:creationId xmlns:a16="http://schemas.microsoft.com/office/drawing/2014/main" id="{6843F54D-6825-B302-08C8-EA00089D4A21}"/>
              </a:ext>
            </a:extLst>
          </p:cNvPr>
          <p:cNvSpPr>
            <a:spLocks noGrp="1"/>
          </p:cNvSpPr>
          <p:nvPr>
            <p:ph type="sldNum" sz="quarter" idx="12"/>
          </p:nvPr>
        </p:nvSpPr>
        <p:spPr/>
        <p:txBody>
          <a:bodyPr/>
          <a:lstStyle/>
          <a:p>
            <a:fld id="{5D5E8783-F4F9-1A40-B819-1DD9BC89BD85}" type="slidenum">
              <a:rPr lang="en-US" smtClean="0"/>
              <a:t>11</a:t>
            </a:fld>
            <a:endParaRPr lang="en-US"/>
          </a:p>
        </p:txBody>
      </p:sp>
    </p:spTree>
    <p:extLst>
      <p:ext uri="{BB962C8B-B14F-4D97-AF65-F5344CB8AC3E}">
        <p14:creationId xmlns:p14="http://schemas.microsoft.com/office/powerpoint/2010/main" val="112979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38200" y="1645517"/>
            <a:ext cx="10515600" cy="3926328"/>
          </a:xfrm>
        </p:spPr>
        <p:txBody>
          <a:bodyPr/>
          <a:lstStyle/>
          <a:p>
            <a:r>
              <a:rPr lang="en-US" dirty="0"/>
              <a:t>Example: ASR</a:t>
            </a:r>
          </a:p>
          <a:p>
            <a:endParaRPr lang="en-US" sz="1800" dirty="0"/>
          </a:p>
        </p:txBody>
      </p:sp>
      <p:grpSp>
        <p:nvGrpSpPr>
          <p:cNvPr id="10" name="Group 9">
            <a:extLst>
              <a:ext uri="{FF2B5EF4-FFF2-40B4-BE49-F238E27FC236}">
                <a16:creationId xmlns:a16="http://schemas.microsoft.com/office/drawing/2014/main" id="{ADF1B11F-4200-B7E2-FC0B-DA97273FED68}"/>
              </a:ext>
            </a:extLst>
          </p:cNvPr>
          <p:cNvGrpSpPr/>
          <p:nvPr/>
        </p:nvGrpSpPr>
        <p:grpSpPr>
          <a:xfrm>
            <a:off x="2706828" y="2040748"/>
            <a:ext cx="3196342" cy="1217699"/>
            <a:chOff x="1437860" y="2831788"/>
            <a:chExt cx="3196342"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5429" y="2977402"/>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3762681" y="3680155"/>
              <a:ext cx="871521" cy="369332"/>
            </a:xfrm>
            <a:prstGeom prst="rect">
              <a:avLst/>
            </a:prstGeom>
            <a:noFill/>
          </p:spPr>
          <p:txBody>
            <a:bodyPr wrap="none" rtlCol="0">
              <a:spAutoFit/>
            </a:bodyPr>
            <a:lstStyle/>
            <a:p>
              <a:r>
                <a:rPr lang="en-US" dirty="0"/>
                <a:t>Text (Y)</a:t>
              </a:r>
            </a:p>
          </p:txBody>
        </p:sp>
      </p:grpSp>
    </p:spTree>
    <p:extLst>
      <p:ext uri="{BB962C8B-B14F-4D97-AF65-F5344CB8AC3E}">
        <p14:creationId xmlns:p14="http://schemas.microsoft.com/office/powerpoint/2010/main" val="371828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38200" y="1645517"/>
            <a:ext cx="10515600" cy="3926328"/>
          </a:xfrm>
        </p:spPr>
        <p:txBody>
          <a:bodyPr/>
          <a:lstStyle/>
          <a:p>
            <a:r>
              <a:rPr lang="en-US" dirty="0"/>
              <a:t>Example: ASR</a:t>
            </a:r>
          </a:p>
          <a:p>
            <a:endParaRPr lang="en-US" sz="1800" dirty="0"/>
          </a:p>
        </p:txBody>
      </p:sp>
      <p:grpSp>
        <p:nvGrpSpPr>
          <p:cNvPr id="21" name="Group 20">
            <a:extLst>
              <a:ext uri="{FF2B5EF4-FFF2-40B4-BE49-F238E27FC236}">
                <a16:creationId xmlns:a16="http://schemas.microsoft.com/office/drawing/2014/main" id="{88EC90B1-C3B6-E371-7377-E97DCAB2EAB5}"/>
              </a:ext>
            </a:extLst>
          </p:cNvPr>
          <p:cNvGrpSpPr/>
          <p:nvPr/>
        </p:nvGrpSpPr>
        <p:grpSpPr>
          <a:xfrm>
            <a:off x="2706828" y="2040748"/>
            <a:ext cx="3196342" cy="3053532"/>
            <a:chOff x="1437860" y="2831788"/>
            <a:chExt cx="3196342" cy="3053532"/>
          </a:xfrm>
        </p:grpSpPr>
        <p:cxnSp>
          <p:nvCxnSpPr>
            <p:cNvPr id="13" name="Straight Arrow Connector 12">
              <a:extLst>
                <a:ext uri="{FF2B5EF4-FFF2-40B4-BE49-F238E27FC236}">
                  <a16:creationId xmlns:a16="http://schemas.microsoft.com/office/drawing/2014/main" id="{D4B98F82-2829-713D-9A0A-205F70AD8EDB}"/>
                </a:ext>
              </a:extLst>
            </p:cNvPr>
            <p:cNvCxnSpPr>
              <a:cxnSpLocks/>
              <a:stCxn id="4" idx="2"/>
              <a:endCxn id="11" idx="0"/>
            </p:cNvCxnSpPr>
            <p:nvPr/>
          </p:nvCxnSpPr>
          <p:spPr>
            <a:xfrm>
              <a:off x="2351632" y="4049487"/>
              <a:ext cx="9169" cy="350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A7E8455-1CB3-EE6E-D37C-2E67CD9A74AD}"/>
                </a:ext>
              </a:extLst>
            </p:cNvPr>
            <p:cNvGrpSpPr/>
            <p:nvPr/>
          </p:nvGrpSpPr>
          <p:grpSpPr>
            <a:xfrm>
              <a:off x="1437860" y="2831788"/>
              <a:ext cx="3196342" cy="3053532"/>
              <a:chOff x="1437860" y="2831788"/>
              <a:chExt cx="3196342" cy="3053532"/>
            </a:xfrm>
          </p:grpSpPr>
          <p:cxnSp>
            <p:nvCxnSpPr>
              <p:cNvPr id="14" name="Straight Arrow Connector 13">
                <a:extLst>
                  <a:ext uri="{FF2B5EF4-FFF2-40B4-BE49-F238E27FC236}">
                    <a16:creationId xmlns:a16="http://schemas.microsoft.com/office/drawing/2014/main" id="{F6BF3BFF-3D42-BF1A-377F-894A36DC4958}"/>
                  </a:ext>
                </a:extLst>
              </p:cNvPr>
              <p:cNvCxnSpPr>
                <a:cxnSpLocks/>
                <a:stCxn id="11" idx="2"/>
              </p:cNvCxnSpPr>
              <p:nvPr/>
            </p:nvCxnSpPr>
            <p:spPr>
              <a:xfrm>
                <a:off x="2360801" y="4923574"/>
                <a:ext cx="0" cy="365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90B43B-6CDD-CECE-7104-4831E5DC8326}"/>
                  </a:ext>
                </a:extLst>
              </p:cNvPr>
              <p:cNvGrpSpPr/>
              <p:nvPr/>
            </p:nvGrpSpPr>
            <p:grpSpPr>
              <a:xfrm>
                <a:off x="1437860" y="2831788"/>
                <a:ext cx="3196342" cy="3053532"/>
                <a:chOff x="1437860" y="2831788"/>
                <a:chExt cx="3196342" cy="3053532"/>
              </a:xfrm>
            </p:grpSpPr>
            <p:grpSp>
              <p:nvGrpSpPr>
                <p:cNvPr id="10" name="Group 9">
                  <a:extLst>
                    <a:ext uri="{FF2B5EF4-FFF2-40B4-BE49-F238E27FC236}">
                      <a16:creationId xmlns:a16="http://schemas.microsoft.com/office/drawing/2014/main" id="{ADF1B11F-4200-B7E2-FC0B-DA97273FED68}"/>
                    </a:ext>
                  </a:extLst>
                </p:cNvPr>
                <p:cNvGrpSpPr/>
                <p:nvPr/>
              </p:nvGrpSpPr>
              <p:grpSpPr>
                <a:xfrm>
                  <a:off x="1437860" y="2831788"/>
                  <a:ext cx="3196342" cy="1217699"/>
                  <a:chOff x="1437860" y="2831788"/>
                  <a:chExt cx="3196342"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5429" y="2977402"/>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3762681" y="3680155"/>
                    <a:ext cx="871521" cy="369332"/>
                  </a:xfrm>
                  <a:prstGeom prst="rect">
                    <a:avLst/>
                  </a:prstGeom>
                  <a:noFill/>
                </p:spPr>
                <p:txBody>
                  <a:bodyPr wrap="none" rtlCol="0">
                    <a:spAutoFit/>
                  </a:bodyPr>
                  <a:lstStyle/>
                  <a:p>
                    <a:r>
                      <a:rPr lang="en-US" dirty="0"/>
                      <a:t>Text (Y)</a:t>
                    </a:r>
                  </a:p>
                </p:txBody>
              </p:sp>
            </p:grpSp>
            <p:sp>
              <p:nvSpPr>
                <p:cNvPr id="11" name="Rectangle 10">
                  <a:extLst>
                    <a:ext uri="{FF2B5EF4-FFF2-40B4-BE49-F238E27FC236}">
                      <a16:creationId xmlns:a16="http://schemas.microsoft.com/office/drawing/2014/main" id="{FE6934BA-25E1-054A-0920-90BE802AE21F}"/>
                    </a:ext>
                  </a:extLst>
                </p:cNvPr>
                <p:cNvSpPr/>
                <p:nvPr/>
              </p:nvSpPr>
              <p:spPr>
                <a:xfrm>
                  <a:off x="1781507" y="4399721"/>
                  <a:ext cx="1158587" cy="52385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Tokenizer</a:t>
                  </a:r>
                </a:p>
              </p:txBody>
            </p:sp>
            <p:sp>
              <p:nvSpPr>
                <p:cNvPr id="15" name="TextBox 14">
                  <a:extLst>
                    <a:ext uri="{FF2B5EF4-FFF2-40B4-BE49-F238E27FC236}">
                      <a16:creationId xmlns:a16="http://schemas.microsoft.com/office/drawing/2014/main" id="{DDBC85FE-8709-25A8-1E32-EE05717DDCD6}"/>
                    </a:ext>
                  </a:extLst>
                </p:cNvPr>
                <p:cNvSpPr txBox="1"/>
                <p:nvPr/>
              </p:nvSpPr>
              <p:spPr>
                <a:xfrm>
                  <a:off x="1772338" y="5515988"/>
                  <a:ext cx="1158587" cy="369332"/>
                </a:xfrm>
                <a:prstGeom prst="rect">
                  <a:avLst/>
                </a:prstGeom>
                <a:noFill/>
              </p:spPr>
              <p:txBody>
                <a:bodyPr wrap="none" rtlCol="0">
                  <a:spAutoFit/>
                </a:bodyPr>
                <a:lstStyle/>
                <a:p>
                  <a:r>
                    <a:rPr lang="en-US" dirty="0"/>
                    <a:t>Tokens (D)</a:t>
                  </a:r>
                </a:p>
              </p:txBody>
            </p:sp>
          </p:grpSp>
        </p:grpSp>
      </p:grpSp>
      <p:grpSp>
        <p:nvGrpSpPr>
          <p:cNvPr id="2" name="Group 1">
            <a:extLst>
              <a:ext uri="{FF2B5EF4-FFF2-40B4-BE49-F238E27FC236}">
                <a16:creationId xmlns:a16="http://schemas.microsoft.com/office/drawing/2014/main" id="{79A27DC0-79B1-692D-1A6C-FFCF8D2D0C47}"/>
              </a:ext>
            </a:extLst>
          </p:cNvPr>
          <p:cNvGrpSpPr/>
          <p:nvPr/>
        </p:nvGrpSpPr>
        <p:grpSpPr>
          <a:xfrm>
            <a:off x="2121008" y="4519227"/>
            <a:ext cx="3017520" cy="137160"/>
            <a:chOff x="4736892" y="3665095"/>
            <a:chExt cx="2053950" cy="94750"/>
          </a:xfrm>
        </p:grpSpPr>
        <p:sp>
          <p:nvSpPr>
            <p:cNvPr id="12" name="Rectangle 11">
              <a:extLst>
                <a:ext uri="{FF2B5EF4-FFF2-40B4-BE49-F238E27FC236}">
                  <a16:creationId xmlns:a16="http://schemas.microsoft.com/office/drawing/2014/main" id="{670613DD-D582-D309-2035-3D1F886700BC}"/>
                </a:ext>
              </a:extLst>
            </p:cNvPr>
            <p:cNvSpPr/>
            <p:nvPr/>
          </p:nvSpPr>
          <p:spPr>
            <a:xfrm>
              <a:off x="47368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973BDE-963F-72B7-953F-731D73B18B68}"/>
                </a:ext>
              </a:extLst>
            </p:cNvPr>
            <p:cNvSpPr/>
            <p:nvPr/>
          </p:nvSpPr>
          <p:spPr>
            <a:xfrm>
              <a:off x="48892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287715-D777-679A-D1C1-17B9888C945A}"/>
                </a:ext>
              </a:extLst>
            </p:cNvPr>
            <p:cNvSpPr/>
            <p:nvPr/>
          </p:nvSpPr>
          <p:spPr>
            <a:xfrm>
              <a:off x="5041691" y="3665101"/>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D60FF8-4345-A55E-11BB-F02CBE347CEF}"/>
                </a:ext>
              </a:extLst>
            </p:cNvPr>
            <p:cNvSpPr/>
            <p:nvPr/>
          </p:nvSpPr>
          <p:spPr>
            <a:xfrm>
              <a:off x="5194092" y="3665103"/>
              <a:ext cx="72750" cy="94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0261CE0-CB76-132F-2CF8-580DE677889B}"/>
                </a:ext>
              </a:extLst>
            </p:cNvPr>
            <p:cNvSpPr/>
            <p:nvPr/>
          </p:nvSpPr>
          <p:spPr>
            <a:xfrm>
              <a:off x="5346492" y="3665101"/>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EF22B5-C982-AB8E-5A7A-0144BEF0FB20}"/>
                </a:ext>
              </a:extLst>
            </p:cNvPr>
            <p:cNvSpPr/>
            <p:nvPr/>
          </p:nvSpPr>
          <p:spPr>
            <a:xfrm>
              <a:off x="5498892" y="3665099"/>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519E31-7CD5-BC85-597E-A515EF8503DC}"/>
                </a:ext>
              </a:extLst>
            </p:cNvPr>
            <p:cNvSpPr/>
            <p:nvPr/>
          </p:nvSpPr>
          <p:spPr>
            <a:xfrm>
              <a:off x="5651291" y="3665097"/>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6D9B68-C4C4-E57B-FEF2-57D45A6030A6}"/>
                </a:ext>
              </a:extLst>
            </p:cNvPr>
            <p:cNvSpPr/>
            <p:nvPr/>
          </p:nvSpPr>
          <p:spPr>
            <a:xfrm>
              <a:off x="5803692" y="3665101"/>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469B97-027F-ED75-D164-AB9B05BCBA74}"/>
                </a:ext>
              </a:extLst>
            </p:cNvPr>
            <p:cNvSpPr/>
            <p:nvPr/>
          </p:nvSpPr>
          <p:spPr>
            <a:xfrm>
              <a:off x="5956092" y="3665095"/>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372F72-1C55-5F4D-8936-2C7F438AFE32}"/>
                </a:ext>
              </a:extLst>
            </p:cNvPr>
            <p:cNvSpPr/>
            <p:nvPr/>
          </p:nvSpPr>
          <p:spPr>
            <a:xfrm>
              <a:off x="61084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C31F0F-226D-C176-0E76-4D80946640EC}"/>
                </a:ext>
              </a:extLst>
            </p:cNvPr>
            <p:cNvSpPr/>
            <p:nvPr/>
          </p:nvSpPr>
          <p:spPr>
            <a:xfrm>
              <a:off x="6260891"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A6506B-041E-83A5-0D30-2549780CDCBB}"/>
                </a:ext>
              </a:extLst>
            </p:cNvPr>
            <p:cNvSpPr/>
            <p:nvPr/>
          </p:nvSpPr>
          <p:spPr>
            <a:xfrm>
              <a:off x="64132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55A4E2-410F-5730-A90A-AFD8AC7FD247}"/>
                </a:ext>
              </a:extLst>
            </p:cNvPr>
            <p:cNvSpPr/>
            <p:nvPr/>
          </p:nvSpPr>
          <p:spPr>
            <a:xfrm>
              <a:off x="6565692" y="3665095"/>
              <a:ext cx="72750" cy="9474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C9556F-3323-E9D5-D9C4-511F31BB2258}"/>
                </a:ext>
              </a:extLst>
            </p:cNvPr>
            <p:cNvSpPr/>
            <p:nvPr/>
          </p:nvSpPr>
          <p:spPr>
            <a:xfrm>
              <a:off x="6718092" y="3665095"/>
              <a:ext cx="72750" cy="9474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912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38200" y="1645517"/>
            <a:ext cx="10515600" cy="3926328"/>
          </a:xfrm>
        </p:spPr>
        <p:txBody>
          <a:bodyPr/>
          <a:lstStyle/>
          <a:p>
            <a:r>
              <a:rPr lang="en-US" dirty="0"/>
              <a:t>Example: ASR</a:t>
            </a:r>
          </a:p>
          <a:p>
            <a:endParaRPr lang="en-US" sz="1800" dirty="0"/>
          </a:p>
        </p:txBody>
      </p:sp>
      <p:grpSp>
        <p:nvGrpSpPr>
          <p:cNvPr id="35" name="Group 34">
            <a:extLst>
              <a:ext uri="{FF2B5EF4-FFF2-40B4-BE49-F238E27FC236}">
                <a16:creationId xmlns:a16="http://schemas.microsoft.com/office/drawing/2014/main" id="{A4552889-79F7-3B91-6264-4877AF2C12BA}"/>
              </a:ext>
            </a:extLst>
          </p:cNvPr>
          <p:cNvGrpSpPr/>
          <p:nvPr/>
        </p:nvGrpSpPr>
        <p:grpSpPr>
          <a:xfrm>
            <a:off x="2706828" y="2040748"/>
            <a:ext cx="8270987" cy="3053532"/>
            <a:chOff x="1115534" y="1874493"/>
            <a:chExt cx="8270987" cy="3053532"/>
          </a:xfrm>
        </p:grpSpPr>
        <p:grpSp>
          <p:nvGrpSpPr>
            <p:cNvPr id="21" name="Group 20">
              <a:extLst>
                <a:ext uri="{FF2B5EF4-FFF2-40B4-BE49-F238E27FC236}">
                  <a16:creationId xmlns:a16="http://schemas.microsoft.com/office/drawing/2014/main" id="{88EC90B1-C3B6-E371-7377-E97DCAB2EAB5}"/>
                </a:ext>
              </a:extLst>
            </p:cNvPr>
            <p:cNvGrpSpPr/>
            <p:nvPr/>
          </p:nvGrpSpPr>
          <p:grpSpPr>
            <a:xfrm>
              <a:off x="1115534" y="1874493"/>
              <a:ext cx="3196342" cy="3053532"/>
              <a:chOff x="1437860" y="2831788"/>
              <a:chExt cx="3196342" cy="3053532"/>
            </a:xfrm>
          </p:grpSpPr>
          <p:cxnSp>
            <p:nvCxnSpPr>
              <p:cNvPr id="13" name="Straight Arrow Connector 12">
                <a:extLst>
                  <a:ext uri="{FF2B5EF4-FFF2-40B4-BE49-F238E27FC236}">
                    <a16:creationId xmlns:a16="http://schemas.microsoft.com/office/drawing/2014/main" id="{D4B98F82-2829-713D-9A0A-205F70AD8EDB}"/>
                  </a:ext>
                </a:extLst>
              </p:cNvPr>
              <p:cNvCxnSpPr>
                <a:cxnSpLocks/>
                <a:stCxn id="4" idx="2"/>
                <a:endCxn id="11" idx="0"/>
              </p:cNvCxnSpPr>
              <p:nvPr/>
            </p:nvCxnSpPr>
            <p:spPr>
              <a:xfrm>
                <a:off x="2351632" y="4049487"/>
                <a:ext cx="9169" cy="350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A7E8455-1CB3-EE6E-D37C-2E67CD9A74AD}"/>
                  </a:ext>
                </a:extLst>
              </p:cNvPr>
              <p:cNvGrpSpPr/>
              <p:nvPr/>
            </p:nvGrpSpPr>
            <p:grpSpPr>
              <a:xfrm>
                <a:off x="1437860" y="2831788"/>
                <a:ext cx="3196342" cy="3053532"/>
                <a:chOff x="1437860" y="2831788"/>
                <a:chExt cx="3196342" cy="3053532"/>
              </a:xfrm>
            </p:grpSpPr>
            <p:cxnSp>
              <p:nvCxnSpPr>
                <p:cNvPr id="14" name="Straight Arrow Connector 13">
                  <a:extLst>
                    <a:ext uri="{FF2B5EF4-FFF2-40B4-BE49-F238E27FC236}">
                      <a16:creationId xmlns:a16="http://schemas.microsoft.com/office/drawing/2014/main" id="{F6BF3BFF-3D42-BF1A-377F-894A36DC4958}"/>
                    </a:ext>
                  </a:extLst>
                </p:cNvPr>
                <p:cNvCxnSpPr>
                  <a:cxnSpLocks/>
                  <a:stCxn id="11" idx="2"/>
                </p:cNvCxnSpPr>
                <p:nvPr/>
              </p:nvCxnSpPr>
              <p:spPr>
                <a:xfrm>
                  <a:off x="2360801" y="4923574"/>
                  <a:ext cx="0" cy="365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90B43B-6CDD-CECE-7104-4831E5DC8326}"/>
                    </a:ext>
                  </a:extLst>
                </p:cNvPr>
                <p:cNvGrpSpPr/>
                <p:nvPr/>
              </p:nvGrpSpPr>
              <p:grpSpPr>
                <a:xfrm>
                  <a:off x="1437860" y="2831788"/>
                  <a:ext cx="3196342" cy="3053532"/>
                  <a:chOff x="1437860" y="2831788"/>
                  <a:chExt cx="3196342" cy="3053532"/>
                </a:xfrm>
              </p:grpSpPr>
              <p:grpSp>
                <p:nvGrpSpPr>
                  <p:cNvPr id="10" name="Group 9">
                    <a:extLst>
                      <a:ext uri="{FF2B5EF4-FFF2-40B4-BE49-F238E27FC236}">
                        <a16:creationId xmlns:a16="http://schemas.microsoft.com/office/drawing/2014/main" id="{ADF1B11F-4200-B7E2-FC0B-DA97273FED68}"/>
                      </a:ext>
                    </a:extLst>
                  </p:cNvPr>
                  <p:cNvGrpSpPr/>
                  <p:nvPr/>
                </p:nvGrpSpPr>
                <p:grpSpPr>
                  <a:xfrm>
                    <a:off x="1437860" y="2831788"/>
                    <a:ext cx="3196342" cy="1217699"/>
                    <a:chOff x="1437860" y="2831788"/>
                    <a:chExt cx="3196342"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5429" y="2977402"/>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3762681" y="3680155"/>
                      <a:ext cx="871521" cy="369332"/>
                    </a:xfrm>
                    <a:prstGeom prst="rect">
                      <a:avLst/>
                    </a:prstGeom>
                    <a:noFill/>
                  </p:spPr>
                  <p:txBody>
                    <a:bodyPr wrap="none" rtlCol="0">
                      <a:spAutoFit/>
                    </a:bodyPr>
                    <a:lstStyle/>
                    <a:p>
                      <a:r>
                        <a:rPr lang="en-US" dirty="0"/>
                        <a:t>Text (Y)</a:t>
                      </a:r>
                    </a:p>
                  </p:txBody>
                </p:sp>
              </p:grpSp>
              <p:sp>
                <p:nvSpPr>
                  <p:cNvPr id="11" name="Rectangle 10">
                    <a:extLst>
                      <a:ext uri="{FF2B5EF4-FFF2-40B4-BE49-F238E27FC236}">
                        <a16:creationId xmlns:a16="http://schemas.microsoft.com/office/drawing/2014/main" id="{FE6934BA-25E1-054A-0920-90BE802AE21F}"/>
                      </a:ext>
                    </a:extLst>
                  </p:cNvPr>
                  <p:cNvSpPr/>
                  <p:nvPr/>
                </p:nvSpPr>
                <p:spPr>
                  <a:xfrm>
                    <a:off x="1781507" y="4399721"/>
                    <a:ext cx="1158587" cy="5238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Tokenizer</a:t>
                    </a:r>
                  </a:p>
                </p:txBody>
              </p:sp>
              <p:sp>
                <p:nvSpPr>
                  <p:cNvPr id="15" name="TextBox 14">
                    <a:extLst>
                      <a:ext uri="{FF2B5EF4-FFF2-40B4-BE49-F238E27FC236}">
                        <a16:creationId xmlns:a16="http://schemas.microsoft.com/office/drawing/2014/main" id="{DDBC85FE-8709-25A8-1E32-EE05717DDCD6}"/>
                      </a:ext>
                    </a:extLst>
                  </p:cNvPr>
                  <p:cNvSpPr txBox="1"/>
                  <p:nvPr/>
                </p:nvSpPr>
                <p:spPr>
                  <a:xfrm>
                    <a:off x="1772338" y="5515988"/>
                    <a:ext cx="1158587" cy="369332"/>
                  </a:xfrm>
                  <a:prstGeom prst="rect">
                    <a:avLst/>
                  </a:prstGeom>
                  <a:noFill/>
                </p:spPr>
                <p:txBody>
                  <a:bodyPr wrap="none" rtlCol="0">
                    <a:spAutoFit/>
                  </a:bodyPr>
                  <a:lstStyle/>
                  <a:p>
                    <a:r>
                      <a:rPr lang="en-US" dirty="0"/>
                      <a:t>Tokens (D)</a:t>
                    </a:r>
                  </a:p>
                </p:txBody>
              </p:sp>
            </p:grpSp>
          </p:grpSp>
        </p:grpSp>
        <p:sp>
          <p:nvSpPr>
            <p:cNvPr id="17" name="TextBox 16">
              <a:extLst>
                <a:ext uri="{FF2B5EF4-FFF2-40B4-BE49-F238E27FC236}">
                  <a16:creationId xmlns:a16="http://schemas.microsoft.com/office/drawing/2014/main" id="{3AEE5B8C-117E-8100-779E-A494C1961A9F}"/>
                </a:ext>
              </a:extLst>
            </p:cNvPr>
            <p:cNvSpPr txBox="1"/>
            <p:nvPr/>
          </p:nvSpPr>
          <p:spPr>
            <a:xfrm>
              <a:off x="4920540" y="3023486"/>
              <a:ext cx="4465981" cy="369332"/>
            </a:xfrm>
            <a:prstGeom prst="rect">
              <a:avLst/>
            </a:prstGeom>
            <a:noFill/>
          </p:spPr>
          <p:txBody>
            <a:bodyPr wrap="square">
              <a:spAutoFit/>
            </a:bodyPr>
            <a:lstStyle/>
            <a:p>
              <a:pPr lvl="1"/>
              <a:r>
                <a:rPr lang="en-US" sz="1800" b="1" dirty="0">
                  <a:solidFill>
                    <a:schemeClr val="accent2">
                      <a:lumMod val="50000"/>
                    </a:schemeClr>
                  </a:solidFill>
                  <a:highlight>
                    <a:srgbClr val="C0C0C0"/>
                  </a:highlight>
                  <a:latin typeface="Calibri Light" panose="020F0302020204030204" pitchFamily="34" charset="0"/>
                  <a:cs typeface="Calibri Light" panose="020F0302020204030204" pitchFamily="34" charset="0"/>
                </a:rPr>
                <a:t>&lt;start-speech&gt;</a:t>
              </a:r>
              <a:r>
                <a:rPr lang="en-US" sz="1800" b="1" dirty="0">
                  <a:solidFill>
                    <a:schemeClr val="accent2">
                      <a:lumMod val="50000"/>
                    </a:schemeClr>
                  </a:solidFill>
                  <a:latin typeface="Calibri Light" panose="020F0302020204030204" pitchFamily="34" charset="0"/>
                  <a:cs typeface="Calibri Light" panose="020F0302020204030204" pitchFamily="34" charset="0"/>
                </a:rPr>
                <a:t> </a:t>
              </a:r>
              <a:r>
                <a:rPr lang="en-US" dirty="0"/>
                <a:t>D</a:t>
              </a:r>
              <a:r>
                <a:rPr lang="en-US" sz="1800" dirty="0">
                  <a:effectLst/>
                  <a:latin typeface="Calibri Light" panose="020F0302020204030204" pitchFamily="34" charset="0"/>
                  <a:cs typeface="Calibri Light" panose="020F0302020204030204" pitchFamily="34" charset="0"/>
                </a:rPr>
                <a:t> </a:t>
              </a:r>
              <a:r>
                <a:rPr lang="en-US" sz="1800" b="1" dirty="0">
                  <a:solidFill>
                    <a:schemeClr val="accent1">
                      <a:lumMod val="50000"/>
                    </a:schemeClr>
                  </a:solidFill>
                  <a:highlight>
                    <a:srgbClr val="C0C0C0"/>
                  </a:highlight>
                  <a:latin typeface="Calibri Light" panose="020F0302020204030204" pitchFamily="34" charset="0"/>
                  <a:cs typeface="Calibri Light" panose="020F0302020204030204" pitchFamily="34" charset="0"/>
                </a:rPr>
                <a:t>&lt;generate-text&gt;</a:t>
              </a:r>
              <a:r>
                <a:rPr lang="en-US" sz="1800" dirty="0">
                  <a:effectLst/>
                  <a:latin typeface="Calibri Light" panose="020F0302020204030204" pitchFamily="34" charset="0"/>
                  <a:cs typeface="Calibri Light" panose="020F0302020204030204" pitchFamily="34" charset="0"/>
                </a:rPr>
                <a:t> </a:t>
              </a:r>
              <a:r>
                <a:rPr lang="en-US" dirty="0"/>
                <a:t>Y</a:t>
              </a:r>
            </a:p>
          </p:txBody>
        </p:sp>
        <p:sp>
          <p:nvSpPr>
            <p:cNvPr id="18" name="Right Arrow 17">
              <a:extLst>
                <a:ext uri="{FF2B5EF4-FFF2-40B4-BE49-F238E27FC236}">
                  <a16:creationId xmlns:a16="http://schemas.microsoft.com/office/drawing/2014/main" id="{3742B0F0-AB8B-A7FB-E66E-960345175DDB}"/>
                </a:ext>
              </a:extLst>
            </p:cNvPr>
            <p:cNvSpPr/>
            <p:nvPr/>
          </p:nvSpPr>
          <p:spPr>
            <a:xfrm>
              <a:off x="4589235" y="3124715"/>
              <a:ext cx="662610" cy="166875"/>
            </a:xfrm>
            <a:prstGeom prst="right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79A27DC0-79B1-692D-1A6C-FFCF8D2D0C47}"/>
              </a:ext>
            </a:extLst>
          </p:cNvPr>
          <p:cNvGrpSpPr/>
          <p:nvPr/>
        </p:nvGrpSpPr>
        <p:grpSpPr>
          <a:xfrm>
            <a:off x="2121008" y="4519227"/>
            <a:ext cx="3017520" cy="137160"/>
            <a:chOff x="4736892" y="3665095"/>
            <a:chExt cx="2053950" cy="94750"/>
          </a:xfrm>
        </p:grpSpPr>
        <p:sp>
          <p:nvSpPr>
            <p:cNvPr id="12" name="Rectangle 11">
              <a:extLst>
                <a:ext uri="{FF2B5EF4-FFF2-40B4-BE49-F238E27FC236}">
                  <a16:creationId xmlns:a16="http://schemas.microsoft.com/office/drawing/2014/main" id="{670613DD-D582-D309-2035-3D1F886700BC}"/>
                </a:ext>
              </a:extLst>
            </p:cNvPr>
            <p:cNvSpPr/>
            <p:nvPr/>
          </p:nvSpPr>
          <p:spPr>
            <a:xfrm>
              <a:off x="47368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973BDE-963F-72B7-953F-731D73B18B68}"/>
                </a:ext>
              </a:extLst>
            </p:cNvPr>
            <p:cNvSpPr/>
            <p:nvPr/>
          </p:nvSpPr>
          <p:spPr>
            <a:xfrm>
              <a:off x="48892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287715-D777-679A-D1C1-17B9888C945A}"/>
                </a:ext>
              </a:extLst>
            </p:cNvPr>
            <p:cNvSpPr/>
            <p:nvPr/>
          </p:nvSpPr>
          <p:spPr>
            <a:xfrm>
              <a:off x="5041691" y="3665101"/>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D60FF8-4345-A55E-11BB-F02CBE347CEF}"/>
                </a:ext>
              </a:extLst>
            </p:cNvPr>
            <p:cNvSpPr/>
            <p:nvPr/>
          </p:nvSpPr>
          <p:spPr>
            <a:xfrm>
              <a:off x="5194092" y="3665103"/>
              <a:ext cx="72750" cy="94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0261CE0-CB76-132F-2CF8-580DE677889B}"/>
                </a:ext>
              </a:extLst>
            </p:cNvPr>
            <p:cNvSpPr/>
            <p:nvPr/>
          </p:nvSpPr>
          <p:spPr>
            <a:xfrm>
              <a:off x="5346492" y="3665101"/>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EF22B5-C982-AB8E-5A7A-0144BEF0FB20}"/>
                </a:ext>
              </a:extLst>
            </p:cNvPr>
            <p:cNvSpPr/>
            <p:nvPr/>
          </p:nvSpPr>
          <p:spPr>
            <a:xfrm>
              <a:off x="5498892" y="3665099"/>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519E31-7CD5-BC85-597E-A515EF8503DC}"/>
                </a:ext>
              </a:extLst>
            </p:cNvPr>
            <p:cNvSpPr/>
            <p:nvPr/>
          </p:nvSpPr>
          <p:spPr>
            <a:xfrm>
              <a:off x="5651291" y="3665097"/>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6D9B68-C4C4-E57B-FEF2-57D45A6030A6}"/>
                </a:ext>
              </a:extLst>
            </p:cNvPr>
            <p:cNvSpPr/>
            <p:nvPr/>
          </p:nvSpPr>
          <p:spPr>
            <a:xfrm>
              <a:off x="5803692" y="3665101"/>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469B97-027F-ED75-D164-AB9B05BCBA74}"/>
                </a:ext>
              </a:extLst>
            </p:cNvPr>
            <p:cNvSpPr/>
            <p:nvPr/>
          </p:nvSpPr>
          <p:spPr>
            <a:xfrm>
              <a:off x="5956092" y="3665095"/>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372F72-1C55-5F4D-8936-2C7F438AFE32}"/>
                </a:ext>
              </a:extLst>
            </p:cNvPr>
            <p:cNvSpPr/>
            <p:nvPr/>
          </p:nvSpPr>
          <p:spPr>
            <a:xfrm>
              <a:off x="61084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C31F0F-226D-C176-0E76-4D80946640EC}"/>
                </a:ext>
              </a:extLst>
            </p:cNvPr>
            <p:cNvSpPr/>
            <p:nvPr/>
          </p:nvSpPr>
          <p:spPr>
            <a:xfrm>
              <a:off x="6260891"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A6506B-041E-83A5-0D30-2549780CDCBB}"/>
                </a:ext>
              </a:extLst>
            </p:cNvPr>
            <p:cNvSpPr/>
            <p:nvPr/>
          </p:nvSpPr>
          <p:spPr>
            <a:xfrm>
              <a:off x="64132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55A4E2-410F-5730-A90A-AFD8AC7FD247}"/>
                </a:ext>
              </a:extLst>
            </p:cNvPr>
            <p:cNvSpPr/>
            <p:nvPr/>
          </p:nvSpPr>
          <p:spPr>
            <a:xfrm>
              <a:off x="6565692" y="3665095"/>
              <a:ext cx="72750" cy="9474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C9556F-3323-E9D5-D9C4-511F31BB2258}"/>
                </a:ext>
              </a:extLst>
            </p:cNvPr>
            <p:cNvSpPr/>
            <p:nvPr/>
          </p:nvSpPr>
          <p:spPr>
            <a:xfrm>
              <a:off x="6718092" y="3665095"/>
              <a:ext cx="72750" cy="9474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837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22960" y="1645920"/>
            <a:ext cx="10515600" cy="3926328"/>
          </a:xfrm>
        </p:spPr>
        <p:txBody>
          <a:bodyPr/>
          <a:lstStyle/>
          <a:p>
            <a:r>
              <a:rPr lang="en-US" dirty="0"/>
              <a:t>Example: TTS</a:t>
            </a:r>
          </a:p>
          <a:p>
            <a:endParaRPr lang="en-US" sz="1800" dirty="0"/>
          </a:p>
        </p:txBody>
      </p:sp>
      <p:grpSp>
        <p:nvGrpSpPr>
          <p:cNvPr id="10" name="Group 9">
            <a:extLst>
              <a:ext uri="{FF2B5EF4-FFF2-40B4-BE49-F238E27FC236}">
                <a16:creationId xmlns:a16="http://schemas.microsoft.com/office/drawing/2014/main" id="{ADF1B11F-4200-B7E2-FC0B-DA97273FED68}"/>
              </a:ext>
            </a:extLst>
          </p:cNvPr>
          <p:cNvGrpSpPr/>
          <p:nvPr/>
        </p:nvGrpSpPr>
        <p:grpSpPr>
          <a:xfrm>
            <a:off x="2224784" y="2242297"/>
            <a:ext cx="3242025" cy="1217699"/>
            <a:chOff x="243297" y="2831788"/>
            <a:chExt cx="3242025"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143" y="2924008"/>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243297" y="3680155"/>
              <a:ext cx="871521" cy="369332"/>
            </a:xfrm>
            <a:prstGeom prst="rect">
              <a:avLst/>
            </a:prstGeom>
            <a:noFill/>
          </p:spPr>
          <p:txBody>
            <a:bodyPr wrap="none" rtlCol="0">
              <a:spAutoFit/>
            </a:bodyPr>
            <a:lstStyle/>
            <a:p>
              <a:r>
                <a:rPr lang="en-US" dirty="0"/>
                <a:t>Text (Y)</a:t>
              </a:r>
            </a:p>
          </p:txBody>
        </p:sp>
      </p:grpSp>
    </p:spTree>
    <p:extLst>
      <p:ext uri="{BB962C8B-B14F-4D97-AF65-F5344CB8AC3E}">
        <p14:creationId xmlns:p14="http://schemas.microsoft.com/office/powerpoint/2010/main" val="90665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22960" y="1645920"/>
            <a:ext cx="10515600" cy="3926328"/>
          </a:xfrm>
        </p:spPr>
        <p:txBody>
          <a:bodyPr/>
          <a:lstStyle/>
          <a:p>
            <a:r>
              <a:rPr lang="en-US" dirty="0"/>
              <a:t>Example: TTS</a:t>
            </a:r>
          </a:p>
          <a:p>
            <a:endParaRPr lang="en-US" sz="1800" dirty="0"/>
          </a:p>
        </p:txBody>
      </p:sp>
      <p:grpSp>
        <p:nvGrpSpPr>
          <p:cNvPr id="21" name="Group 20">
            <a:extLst>
              <a:ext uri="{FF2B5EF4-FFF2-40B4-BE49-F238E27FC236}">
                <a16:creationId xmlns:a16="http://schemas.microsoft.com/office/drawing/2014/main" id="{88EC90B1-C3B6-E371-7377-E97DCAB2EAB5}"/>
              </a:ext>
            </a:extLst>
          </p:cNvPr>
          <p:cNvGrpSpPr/>
          <p:nvPr/>
        </p:nvGrpSpPr>
        <p:grpSpPr>
          <a:xfrm>
            <a:off x="2224784" y="2242297"/>
            <a:ext cx="3242025" cy="3053532"/>
            <a:chOff x="243297" y="2831788"/>
            <a:chExt cx="3242025" cy="3053532"/>
          </a:xfrm>
        </p:grpSpPr>
        <p:cxnSp>
          <p:nvCxnSpPr>
            <p:cNvPr id="13" name="Straight Arrow Connector 12">
              <a:extLst>
                <a:ext uri="{FF2B5EF4-FFF2-40B4-BE49-F238E27FC236}">
                  <a16:creationId xmlns:a16="http://schemas.microsoft.com/office/drawing/2014/main" id="{D4B98F82-2829-713D-9A0A-205F70AD8EDB}"/>
                </a:ext>
              </a:extLst>
            </p:cNvPr>
            <p:cNvCxnSpPr>
              <a:cxnSpLocks/>
              <a:stCxn id="4" idx="2"/>
              <a:endCxn id="11" idx="0"/>
            </p:cNvCxnSpPr>
            <p:nvPr/>
          </p:nvCxnSpPr>
          <p:spPr>
            <a:xfrm>
              <a:off x="2351632" y="4049487"/>
              <a:ext cx="9169" cy="350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A7E8455-1CB3-EE6E-D37C-2E67CD9A74AD}"/>
                </a:ext>
              </a:extLst>
            </p:cNvPr>
            <p:cNvGrpSpPr/>
            <p:nvPr/>
          </p:nvGrpSpPr>
          <p:grpSpPr>
            <a:xfrm>
              <a:off x="243297" y="2831788"/>
              <a:ext cx="3242025" cy="3053532"/>
              <a:chOff x="243297" y="2831788"/>
              <a:chExt cx="3242025" cy="3053532"/>
            </a:xfrm>
          </p:grpSpPr>
          <p:cxnSp>
            <p:nvCxnSpPr>
              <p:cNvPr id="14" name="Straight Arrow Connector 13">
                <a:extLst>
                  <a:ext uri="{FF2B5EF4-FFF2-40B4-BE49-F238E27FC236}">
                    <a16:creationId xmlns:a16="http://schemas.microsoft.com/office/drawing/2014/main" id="{F6BF3BFF-3D42-BF1A-377F-894A36DC4958}"/>
                  </a:ext>
                </a:extLst>
              </p:cNvPr>
              <p:cNvCxnSpPr>
                <a:cxnSpLocks/>
                <a:stCxn id="11" idx="2"/>
              </p:cNvCxnSpPr>
              <p:nvPr/>
            </p:nvCxnSpPr>
            <p:spPr>
              <a:xfrm>
                <a:off x="2360801" y="4923574"/>
                <a:ext cx="0" cy="365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90B43B-6CDD-CECE-7104-4831E5DC8326}"/>
                  </a:ext>
                </a:extLst>
              </p:cNvPr>
              <p:cNvGrpSpPr/>
              <p:nvPr/>
            </p:nvGrpSpPr>
            <p:grpSpPr>
              <a:xfrm>
                <a:off x="243297" y="2831788"/>
                <a:ext cx="3242025" cy="3053532"/>
                <a:chOff x="243297" y="2831788"/>
                <a:chExt cx="3242025" cy="3053532"/>
              </a:xfrm>
            </p:grpSpPr>
            <p:grpSp>
              <p:nvGrpSpPr>
                <p:cNvPr id="10" name="Group 9">
                  <a:extLst>
                    <a:ext uri="{FF2B5EF4-FFF2-40B4-BE49-F238E27FC236}">
                      <a16:creationId xmlns:a16="http://schemas.microsoft.com/office/drawing/2014/main" id="{ADF1B11F-4200-B7E2-FC0B-DA97273FED68}"/>
                    </a:ext>
                  </a:extLst>
                </p:cNvPr>
                <p:cNvGrpSpPr/>
                <p:nvPr/>
              </p:nvGrpSpPr>
              <p:grpSpPr>
                <a:xfrm>
                  <a:off x="243297" y="2831788"/>
                  <a:ext cx="3242025" cy="1217699"/>
                  <a:chOff x="243297" y="2831788"/>
                  <a:chExt cx="3242025"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143" y="2924008"/>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243297" y="3680155"/>
                    <a:ext cx="871521" cy="369332"/>
                  </a:xfrm>
                  <a:prstGeom prst="rect">
                    <a:avLst/>
                  </a:prstGeom>
                  <a:noFill/>
                </p:spPr>
                <p:txBody>
                  <a:bodyPr wrap="none" rtlCol="0">
                    <a:spAutoFit/>
                  </a:bodyPr>
                  <a:lstStyle/>
                  <a:p>
                    <a:r>
                      <a:rPr lang="en-US" dirty="0"/>
                      <a:t>Text (Y)</a:t>
                    </a:r>
                  </a:p>
                </p:txBody>
              </p:sp>
            </p:grpSp>
            <p:sp>
              <p:nvSpPr>
                <p:cNvPr id="11" name="Rectangle 10">
                  <a:extLst>
                    <a:ext uri="{FF2B5EF4-FFF2-40B4-BE49-F238E27FC236}">
                      <a16:creationId xmlns:a16="http://schemas.microsoft.com/office/drawing/2014/main" id="{FE6934BA-25E1-054A-0920-90BE802AE21F}"/>
                    </a:ext>
                  </a:extLst>
                </p:cNvPr>
                <p:cNvSpPr/>
                <p:nvPr/>
              </p:nvSpPr>
              <p:spPr>
                <a:xfrm>
                  <a:off x="1781507" y="4399721"/>
                  <a:ext cx="1158587" cy="52385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Tokenizer</a:t>
                  </a:r>
                </a:p>
              </p:txBody>
            </p:sp>
            <p:sp>
              <p:nvSpPr>
                <p:cNvPr id="15" name="TextBox 14">
                  <a:extLst>
                    <a:ext uri="{FF2B5EF4-FFF2-40B4-BE49-F238E27FC236}">
                      <a16:creationId xmlns:a16="http://schemas.microsoft.com/office/drawing/2014/main" id="{DDBC85FE-8709-25A8-1E32-EE05717DDCD6}"/>
                    </a:ext>
                  </a:extLst>
                </p:cNvPr>
                <p:cNvSpPr txBox="1"/>
                <p:nvPr/>
              </p:nvSpPr>
              <p:spPr>
                <a:xfrm>
                  <a:off x="1772338" y="5515988"/>
                  <a:ext cx="1158587" cy="369332"/>
                </a:xfrm>
                <a:prstGeom prst="rect">
                  <a:avLst/>
                </a:prstGeom>
                <a:noFill/>
              </p:spPr>
              <p:txBody>
                <a:bodyPr wrap="none" rtlCol="0">
                  <a:spAutoFit/>
                </a:bodyPr>
                <a:lstStyle/>
                <a:p>
                  <a:r>
                    <a:rPr lang="en-US" dirty="0"/>
                    <a:t>Tokens (D)</a:t>
                  </a:r>
                </a:p>
              </p:txBody>
            </p:sp>
          </p:grpSp>
        </p:grpSp>
      </p:grpSp>
      <p:grpSp>
        <p:nvGrpSpPr>
          <p:cNvPr id="2" name="Group 1">
            <a:extLst>
              <a:ext uri="{FF2B5EF4-FFF2-40B4-BE49-F238E27FC236}">
                <a16:creationId xmlns:a16="http://schemas.microsoft.com/office/drawing/2014/main" id="{79A27DC0-79B1-692D-1A6C-FFCF8D2D0C47}"/>
              </a:ext>
            </a:extLst>
          </p:cNvPr>
          <p:cNvGrpSpPr/>
          <p:nvPr/>
        </p:nvGrpSpPr>
        <p:grpSpPr>
          <a:xfrm>
            <a:off x="2833527" y="4720776"/>
            <a:ext cx="3017520" cy="137160"/>
            <a:chOff x="4736892" y="3665095"/>
            <a:chExt cx="2053950" cy="94750"/>
          </a:xfrm>
        </p:grpSpPr>
        <p:sp>
          <p:nvSpPr>
            <p:cNvPr id="12" name="Rectangle 11">
              <a:extLst>
                <a:ext uri="{FF2B5EF4-FFF2-40B4-BE49-F238E27FC236}">
                  <a16:creationId xmlns:a16="http://schemas.microsoft.com/office/drawing/2014/main" id="{670613DD-D582-D309-2035-3D1F886700BC}"/>
                </a:ext>
              </a:extLst>
            </p:cNvPr>
            <p:cNvSpPr/>
            <p:nvPr/>
          </p:nvSpPr>
          <p:spPr>
            <a:xfrm>
              <a:off x="47368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973BDE-963F-72B7-953F-731D73B18B68}"/>
                </a:ext>
              </a:extLst>
            </p:cNvPr>
            <p:cNvSpPr/>
            <p:nvPr/>
          </p:nvSpPr>
          <p:spPr>
            <a:xfrm>
              <a:off x="48892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287715-D777-679A-D1C1-17B9888C945A}"/>
                </a:ext>
              </a:extLst>
            </p:cNvPr>
            <p:cNvSpPr/>
            <p:nvPr/>
          </p:nvSpPr>
          <p:spPr>
            <a:xfrm>
              <a:off x="5041691" y="3665101"/>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D60FF8-4345-A55E-11BB-F02CBE347CEF}"/>
                </a:ext>
              </a:extLst>
            </p:cNvPr>
            <p:cNvSpPr/>
            <p:nvPr/>
          </p:nvSpPr>
          <p:spPr>
            <a:xfrm>
              <a:off x="5194092" y="3665103"/>
              <a:ext cx="72750" cy="94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0261CE0-CB76-132F-2CF8-580DE677889B}"/>
                </a:ext>
              </a:extLst>
            </p:cNvPr>
            <p:cNvSpPr/>
            <p:nvPr/>
          </p:nvSpPr>
          <p:spPr>
            <a:xfrm>
              <a:off x="5346492" y="3665101"/>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EF22B5-C982-AB8E-5A7A-0144BEF0FB20}"/>
                </a:ext>
              </a:extLst>
            </p:cNvPr>
            <p:cNvSpPr/>
            <p:nvPr/>
          </p:nvSpPr>
          <p:spPr>
            <a:xfrm>
              <a:off x="5498892" y="3665099"/>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519E31-7CD5-BC85-597E-A515EF8503DC}"/>
                </a:ext>
              </a:extLst>
            </p:cNvPr>
            <p:cNvSpPr/>
            <p:nvPr/>
          </p:nvSpPr>
          <p:spPr>
            <a:xfrm>
              <a:off x="5651291" y="3665097"/>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6D9B68-C4C4-E57B-FEF2-57D45A6030A6}"/>
                </a:ext>
              </a:extLst>
            </p:cNvPr>
            <p:cNvSpPr/>
            <p:nvPr/>
          </p:nvSpPr>
          <p:spPr>
            <a:xfrm>
              <a:off x="5803692" y="3665101"/>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469B97-027F-ED75-D164-AB9B05BCBA74}"/>
                </a:ext>
              </a:extLst>
            </p:cNvPr>
            <p:cNvSpPr/>
            <p:nvPr/>
          </p:nvSpPr>
          <p:spPr>
            <a:xfrm>
              <a:off x="5956092" y="3665095"/>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372F72-1C55-5F4D-8936-2C7F438AFE32}"/>
                </a:ext>
              </a:extLst>
            </p:cNvPr>
            <p:cNvSpPr/>
            <p:nvPr/>
          </p:nvSpPr>
          <p:spPr>
            <a:xfrm>
              <a:off x="61084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C31F0F-226D-C176-0E76-4D80946640EC}"/>
                </a:ext>
              </a:extLst>
            </p:cNvPr>
            <p:cNvSpPr/>
            <p:nvPr/>
          </p:nvSpPr>
          <p:spPr>
            <a:xfrm>
              <a:off x="6260891"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A6506B-041E-83A5-0D30-2549780CDCBB}"/>
                </a:ext>
              </a:extLst>
            </p:cNvPr>
            <p:cNvSpPr/>
            <p:nvPr/>
          </p:nvSpPr>
          <p:spPr>
            <a:xfrm>
              <a:off x="64132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55A4E2-410F-5730-A90A-AFD8AC7FD247}"/>
                </a:ext>
              </a:extLst>
            </p:cNvPr>
            <p:cNvSpPr/>
            <p:nvPr/>
          </p:nvSpPr>
          <p:spPr>
            <a:xfrm>
              <a:off x="6565692" y="3665095"/>
              <a:ext cx="72750" cy="9474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C9556F-3323-E9D5-D9C4-511F31BB2258}"/>
                </a:ext>
              </a:extLst>
            </p:cNvPr>
            <p:cNvSpPr/>
            <p:nvPr/>
          </p:nvSpPr>
          <p:spPr>
            <a:xfrm>
              <a:off x="6718092" y="3665095"/>
              <a:ext cx="72750" cy="9474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115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8AE13EF-55F8-F3E3-591D-615C665327FA}"/>
              </a:ext>
            </a:extLst>
          </p:cNvPr>
          <p:cNvSpPr>
            <a:spLocks noGrp="1"/>
          </p:cNvSpPr>
          <p:nvPr>
            <p:ph type="title"/>
          </p:nvPr>
        </p:nvSpPr>
        <p:spPr>
          <a:xfrm>
            <a:off x="838200" y="368610"/>
            <a:ext cx="10515600" cy="1505883"/>
          </a:xfrm>
        </p:spPr>
        <p:txBody>
          <a:bodyPr vert="horz" lIns="91440" tIns="45720" rIns="91440" bIns="45720" rtlCol="0" anchor="ctr">
            <a:normAutofit/>
          </a:bodyPr>
          <a:lstStyle/>
          <a:p>
            <a:r>
              <a:rPr lang="en-US" sz="3200" b="1" dirty="0">
                <a:latin typeface="Söhne"/>
              </a:rPr>
              <a:t>Special token-based data format</a:t>
            </a:r>
          </a:p>
        </p:txBody>
      </p:sp>
      <p:sp>
        <p:nvSpPr>
          <p:cNvPr id="3" name="Content Placeholder 2">
            <a:extLst>
              <a:ext uri="{FF2B5EF4-FFF2-40B4-BE49-F238E27FC236}">
                <a16:creationId xmlns:a16="http://schemas.microsoft.com/office/drawing/2014/main" id="{B6877B54-8531-4C07-A078-DF68A7E4A674}"/>
              </a:ext>
            </a:extLst>
          </p:cNvPr>
          <p:cNvSpPr>
            <a:spLocks noGrp="1"/>
          </p:cNvSpPr>
          <p:nvPr>
            <p:ph idx="1"/>
          </p:nvPr>
        </p:nvSpPr>
        <p:spPr>
          <a:xfrm>
            <a:off x="822960" y="1645920"/>
            <a:ext cx="10515600" cy="3926328"/>
          </a:xfrm>
        </p:spPr>
        <p:txBody>
          <a:bodyPr/>
          <a:lstStyle/>
          <a:p>
            <a:r>
              <a:rPr lang="en-US" dirty="0"/>
              <a:t>Example: TTS</a:t>
            </a:r>
          </a:p>
          <a:p>
            <a:endParaRPr lang="en-US" sz="1800" dirty="0"/>
          </a:p>
        </p:txBody>
      </p:sp>
      <p:grpSp>
        <p:nvGrpSpPr>
          <p:cNvPr id="21" name="Group 20">
            <a:extLst>
              <a:ext uri="{FF2B5EF4-FFF2-40B4-BE49-F238E27FC236}">
                <a16:creationId xmlns:a16="http://schemas.microsoft.com/office/drawing/2014/main" id="{88EC90B1-C3B6-E371-7377-E97DCAB2EAB5}"/>
              </a:ext>
            </a:extLst>
          </p:cNvPr>
          <p:cNvGrpSpPr/>
          <p:nvPr/>
        </p:nvGrpSpPr>
        <p:grpSpPr>
          <a:xfrm>
            <a:off x="2224784" y="2242297"/>
            <a:ext cx="3242025" cy="3053532"/>
            <a:chOff x="243297" y="2831788"/>
            <a:chExt cx="3242025" cy="3053532"/>
          </a:xfrm>
        </p:grpSpPr>
        <p:cxnSp>
          <p:nvCxnSpPr>
            <p:cNvPr id="13" name="Straight Arrow Connector 12">
              <a:extLst>
                <a:ext uri="{FF2B5EF4-FFF2-40B4-BE49-F238E27FC236}">
                  <a16:creationId xmlns:a16="http://schemas.microsoft.com/office/drawing/2014/main" id="{D4B98F82-2829-713D-9A0A-205F70AD8EDB}"/>
                </a:ext>
              </a:extLst>
            </p:cNvPr>
            <p:cNvCxnSpPr>
              <a:cxnSpLocks/>
              <a:stCxn id="4" idx="2"/>
              <a:endCxn id="11" idx="0"/>
            </p:cNvCxnSpPr>
            <p:nvPr/>
          </p:nvCxnSpPr>
          <p:spPr>
            <a:xfrm>
              <a:off x="2351632" y="4049487"/>
              <a:ext cx="9169" cy="350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A7E8455-1CB3-EE6E-D37C-2E67CD9A74AD}"/>
                </a:ext>
              </a:extLst>
            </p:cNvPr>
            <p:cNvGrpSpPr/>
            <p:nvPr/>
          </p:nvGrpSpPr>
          <p:grpSpPr>
            <a:xfrm>
              <a:off x="243297" y="2831788"/>
              <a:ext cx="3242025" cy="3053532"/>
              <a:chOff x="243297" y="2831788"/>
              <a:chExt cx="3242025" cy="3053532"/>
            </a:xfrm>
          </p:grpSpPr>
          <p:cxnSp>
            <p:nvCxnSpPr>
              <p:cNvPr id="14" name="Straight Arrow Connector 13">
                <a:extLst>
                  <a:ext uri="{FF2B5EF4-FFF2-40B4-BE49-F238E27FC236}">
                    <a16:creationId xmlns:a16="http://schemas.microsoft.com/office/drawing/2014/main" id="{F6BF3BFF-3D42-BF1A-377F-894A36DC4958}"/>
                  </a:ext>
                </a:extLst>
              </p:cNvPr>
              <p:cNvCxnSpPr>
                <a:cxnSpLocks/>
                <a:stCxn id="11" idx="2"/>
              </p:cNvCxnSpPr>
              <p:nvPr/>
            </p:nvCxnSpPr>
            <p:spPr>
              <a:xfrm>
                <a:off x="2360801" y="4923574"/>
                <a:ext cx="0" cy="365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90B43B-6CDD-CECE-7104-4831E5DC8326}"/>
                  </a:ext>
                </a:extLst>
              </p:cNvPr>
              <p:cNvGrpSpPr/>
              <p:nvPr/>
            </p:nvGrpSpPr>
            <p:grpSpPr>
              <a:xfrm>
                <a:off x="243297" y="2831788"/>
                <a:ext cx="3242025" cy="3053532"/>
                <a:chOff x="243297" y="2831788"/>
                <a:chExt cx="3242025" cy="3053532"/>
              </a:xfrm>
            </p:grpSpPr>
            <p:grpSp>
              <p:nvGrpSpPr>
                <p:cNvPr id="10" name="Group 9">
                  <a:extLst>
                    <a:ext uri="{FF2B5EF4-FFF2-40B4-BE49-F238E27FC236}">
                      <a16:creationId xmlns:a16="http://schemas.microsoft.com/office/drawing/2014/main" id="{ADF1B11F-4200-B7E2-FC0B-DA97273FED68}"/>
                    </a:ext>
                  </a:extLst>
                </p:cNvPr>
                <p:cNvGrpSpPr/>
                <p:nvPr/>
              </p:nvGrpSpPr>
              <p:grpSpPr>
                <a:xfrm>
                  <a:off x="243297" y="2831788"/>
                  <a:ext cx="3242025" cy="1217699"/>
                  <a:chOff x="243297" y="2831788"/>
                  <a:chExt cx="3242025" cy="1217699"/>
                </a:xfrm>
              </p:grpSpPr>
              <p:grpSp>
                <p:nvGrpSpPr>
                  <p:cNvPr id="7" name="Group 6">
                    <a:extLst>
                      <a:ext uri="{FF2B5EF4-FFF2-40B4-BE49-F238E27FC236}">
                        <a16:creationId xmlns:a16="http://schemas.microsoft.com/office/drawing/2014/main" id="{3BFD34F9-60B9-07D8-3606-840E442A9C8F}"/>
                      </a:ext>
                    </a:extLst>
                  </p:cNvPr>
                  <p:cNvGrpSpPr/>
                  <p:nvPr/>
                </p:nvGrpSpPr>
                <p:grpSpPr>
                  <a:xfrm>
                    <a:off x="1437860" y="2831788"/>
                    <a:ext cx="2047462" cy="1104107"/>
                    <a:chOff x="4724400" y="2971800"/>
                    <a:chExt cx="1828800" cy="914400"/>
                  </a:xfrm>
                </p:grpSpPr>
                <p:pic>
                  <p:nvPicPr>
                    <p:cNvPr id="5" name="Graphic 4" descr="Voice with solid fill">
                      <a:extLst>
                        <a:ext uri="{FF2B5EF4-FFF2-40B4-BE49-F238E27FC236}">
                          <a16:creationId xmlns:a16="http://schemas.microsoft.com/office/drawing/2014/main" id="{3A0D451B-E93D-79A4-3670-34303AFA6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6" name="Graphic 5" descr="Voice with solid fill">
                      <a:extLst>
                        <a:ext uri="{FF2B5EF4-FFF2-40B4-BE49-F238E27FC236}">
                          <a16:creationId xmlns:a16="http://schemas.microsoft.com/office/drawing/2014/main" id="{70A15385-E6DF-C441-42B2-97CBC71EF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971800"/>
                      <a:ext cx="914400" cy="914400"/>
                    </a:xfrm>
                    <a:prstGeom prst="rect">
                      <a:avLst/>
                    </a:prstGeom>
                  </p:spPr>
                </p:pic>
              </p:grpSp>
              <p:pic>
                <p:nvPicPr>
                  <p:cNvPr id="9" name="Graphic 8" descr="Document with solid fill">
                    <a:extLst>
                      <a:ext uri="{FF2B5EF4-FFF2-40B4-BE49-F238E27FC236}">
                        <a16:creationId xmlns:a16="http://schemas.microsoft.com/office/drawing/2014/main" id="{BE4E2136-34BB-2A0C-4BEC-90B8CCB57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143" y="2924008"/>
                    <a:ext cx="773827" cy="773827"/>
                  </a:xfrm>
                  <a:prstGeom prst="rect">
                    <a:avLst/>
                  </a:prstGeom>
                </p:spPr>
              </p:pic>
              <p:sp>
                <p:nvSpPr>
                  <p:cNvPr id="4" name="TextBox 3">
                    <a:extLst>
                      <a:ext uri="{FF2B5EF4-FFF2-40B4-BE49-F238E27FC236}">
                        <a16:creationId xmlns:a16="http://schemas.microsoft.com/office/drawing/2014/main" id="{79C6B02A-5B86-D5D7-B8D6-CAF7DDEE76FD}"/>
                      </a:ext>
                    </a:extLst>
                  </p:cNvPr>
                  <p:cNvSpPr txBox="1"/>
                  <p:nvPr/>
                </p:nvSpPr>
                <p:spPr>
                  <a:xfrm>
                    <a:off x="1763169" y="3680155"/>
                    <a:ext cx="1176925" cy="369332"/>
                  </a:xfrm>
                  <a:prstGeom prst="rect">
                    <a:avLst/>
                  </a:prstGeom>
                  <a:noFill/>
                </p:spPr>
                <p:txBody>
                  <a:bodyPr wrap="none" rtlCol="0">
                    <a:spAutoFit/>
                  </a:bodyPr>
                  <a:lstStyle/>
                  <a:p>
                    <a:r>
                      <a:rPr lang="en-US" dirty="0"/>
                      <a:t>Speech (X)</a:t>
                    </a:r>
                  </a:p>
                </p:txBody>
              </p:sp>
              <p:sp>
                <p:nvSpPr>
                  <p:cNvPr id="8" name="TextBox 7">
                    <a:extLst>
                      <a:ext uri="{FF2B5EF4-FFF2-40B4-BE49-F238E27FC236}">
                        <a16:creationId xmlns:a16="http://schemas.microsoft.com/office/drawing/2014/main" id="{5E215203-0D6B-DCD6-550A-6E9FBAD7C818}"/>
                      </a:ext>
                    </a:extLst>
                  </p:cNvPr>
                  <p:cNvSpPr txBox="1"/>
                  <p:nvPr/>
                </p:nvSpPr>
                <p:spPr>
                  <a:xfrm>
                    <a:off x="243297" y="3680155"/>
                    <a:ext cx="871521" cy="369332"/>
                  </a:xfrm>
                  <a:prstGeom prst="rect">
                    <a:avLst/>
                  </a:prstGeom>
                  <a:noFill/>
                </p:spPr>
                <p:txBody>
                  <a:bodyPr wrap="none" rtlCol="0">
                    <a:spAutoFit/>
                  </a:bodyPr>
                  <a:lstStyle/>
                  <a:p>
                    <a:r>
                      <a:rPr lang="en-US" dirty="0"/>
                      <a:t>Text (Y)</a:t>
                    </a:r>
                  </a:p>
                </p:txBody>
              </p:sp>
            </p:grpSp>
            <p:sp>
              <p:nvSpPr>
                <p:cNvPr id="11" name="Rectangle 10">
                  <a:extLst>
                    <a:ext uri="{FF2B5EF4-FFF2-40B4-BE49-F238E27FC236}">
                      <a16:creationId xmlns:a16="http://schemas.microsoft.com/office/drawing/2014/main" id="{FE6934BA-25E1-054A-0920-90BE802AE21F}"/>
                    </a:ext>
                  </a:extLst>
                </p:cNvPr>
                <p:cNvSpPr/>
                <p:nvPr/>
              </p:nvSpPr>
              <p:spPr>
                <a:xfrm>
                  <a:off x="1781507" y="4399721"/>
                  <a:ext cx="1158587" cy="52385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Tokenizer</a:t>
                  </a:r>
                </a:p>
              </p:txBody>
            </p:sp>
            <p:sp>
              <p:nvSpPr>
                <p:cNvPr id="15" name="TextBox 14">
                  <a:extLst>
                    <a:ext uri="{FF2B5EF4-FFF2-40B4-BE49-F238E27FC236}">
                      <a16:creationId xmlns:a16="http://schemas.microsoft.com/office/drawing/2014/main" id="{DDBC85FE-8709-25A8-1E32-EE05717DDCD6}"/>
                    </a:ext>
                  </a:extLst>
                </p:cNvPr>
                <p:cNvSpPr txBox="1"/>
                <p:nvPr/>
              </p:nvSpPr>
              <p:spPr>
                <a:xfrm>
                  <a:off x="1772338" y="5515988"/>
                  <a:ext cx="1158587" cy="369332"/>
                </a:xfrm>
                <a:prstGeom prst="rect">
                  <a:avLst/>
                </a:prstGeom>
                <a:noFill/>
              </p:spPr>
              <p:txBody>
                <a:bodyPr wrap="none" rtlCol="0">
                  <a:spAutoFit/>
                </a:bodyPr>
                <a:lstStyle/>
                <a:p>
                  <a:r>
                    <a:rPr lang="en-US" dirty="0"/>
                    <a:t>Tokens (D)</a:t>
                  </a:r>
                </a:p>
              </p:txBody>
            </p:sp>
          </p:grpSp>
        </p:grpSp>
      </p:grpSp>
      <p:grpSp>
        <p:nvGrpSpPr>
          <p:cNvPr id="2" name="Group 1">
            <a:extLst>
              <a:ext uri="{FF2B5EF4-FFF2-40B4-BE49-F238E27FC236}">
                <a16:creationId xmlns:a16="http://schemas.microsoft.com/office/drawing/2014/main" id="{79A27DC0-79B1-692D-1A6C-FFCF8D2D0C47}"/>
              </a:ext>
            </a:extLst>
          </p:cNvPr>
          <p:cNvGrpSpPr/>
          <p:nvPr/>
        </p:nvGrpSpPr>
        <p:grpSpPr>
          <a:xfrm>
            <a:off x="2833527" y="4720776"/>
            <a:ext cx="3017520" cy="137160"/>
            <a:chOff x="4736892" y="3665095"/>
            <a:chExt cx="2053950" cy="94750"/>
          </a:xfrm>
        </p:grpSpPr>
        <p:sp>
          <p:nvSpPr>
            <p:cNvPr id="12" name="Rectangle 11">
              <a:extLst>
                <a:ext uri="{FF2B5EF4-FFF2-40B4-BE49-F238E27FC236}">
                  <a16:creationId xmlns:a16="http://schemas.microsoft.com/office/drawing/2014/main" id="{670613DD-D582-D309-2035-3D1F886700BC}"/>
                </a:ext>
              </a:extLst>
            </p:cNvPr>
            <p:cNvSpPr/>
            <p:nvPr/>
          </p:nvSpPr>
          <p:spPr>
            <a:xfrm>
              <a:off x="47368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973BDE-963F-72B7-953F-731D73B18B68}"/>
                </a:ext>
              </a:extLst>
            </p:cNvPr>
            <p:cNvSpPr/>
            <p:nvPr/>
          </p:nvSpPr>
          <p:spPr>
            <a:xfrm>
              <a:off x="48892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287715-D777-679A-D1C1-17B9888C945A}"/>
                </a:ext>
              </a:extLst>
            </p:cNvPr>
            <p:cNvSpPr/>
            <p:nvPr/>
          </p:nvSpPr>
          <p:spPr>
            <a:xfrm>
              <a:off x="5041691" y="3665101"/>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D60FF8-4345-A55E-11BB-F02CBE347CEF}"/>
                </a:ext>
              </a:extLst>
            </p:cNvPr>
            <p:cNvSpPr/>
            <p:nvPr/>
          </p:nvSpPr>
          <p:spPr>
            <a:xfrm>
              <a:off x="5194092" y="3665103"/>
              <a:ext cx="72750" cy="94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0261CE0-CB76-132F-2CF8-580DE677889B}"/>
                </a:ext>
              </a:extLst>
            </p:cNvPr>
            <p:cNvSpPr/>
            <p:nvPr/>
          </p:nvSpPr>
          <p:spPr>
            <a:xfrm>
              <a:off x="5346492" y="3665101"/>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EF22B5-C982-AB8E-5A7A-0144BEF0FB20}"/>
                </a:ext>
              </a:extLst>
            </p:cNvPr>
            <p:cNvSpPr/>
            <p:nvPr/>
          </p:nvSpPr>
          <p:spPr>
            <a:xfrm>
              <a:off x="5498892" y="3665099"/>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519E31-7CD5-BC85-597E-A515EF8503DC}"/>
                </a:ext>
              </a:extLst>
            </p:cNvPr>
            <p:cNvSpPr/>
            <p:nvPr/>
          </p:nvSpPr>
          <p:spPr>
            <a:xfrm>
              <a:off x="5651291" y="3665097"/>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6D9B68-C4C4-E57B-FEF2-57D45A6030A6}"/>
                </a:ext>
              </a:extLst>
            </p:cNvPr>
            <p:cNvSpPr/>
            <p:nvPr/>
          </p:nvSpPr>
          <p:spPr>
            <a:xfrm>
              <a:off x="5803692" y="3665101"/>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469B97-027F-ED75-D164-AB9B05BCBA74}"/>
                </a:ext>
              </a:extLst>
            </p:cNvPr>
            <p:cNvSpPr/>
            <p:nvPr/>
          </p:nvSpPr>
          <p:spPr>
            <a:xfrm>
              <a:off x="5956092" y="3665095"/>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E372F72-1C55-5F4D-8936-2C7F438AFE32}"/>
                </a:ext>
              </a:extLst>
            </p:cNvPr>
            <p:cNvSpPr/>
            <p:nvPr/>
          </p:nvSpPr>
          <p:spPr>
            <a:xfrm>
              <a:off x="61084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C31F0F-226D-C176-0E76-4D80946640EC}"/>
                </a:ext>
              </a:extLst>
            </p:cNvPr>
            <p:cNvSpPr/>
            <p:nvPr/>
          </p:nvSpPr>
          <p:spPr>
            <a:xfrm>
              <a:off x="6260891"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A6506B-041E-83A5-0D30-2549780CDCBB}"/>
                </a:ext>
              </a:extLst>
            </p:cNvPr>
            <p:cNvSpPr/>
            <p:nvPr/>
          </p:nvSpPr>
          <p:spPr>
            <a:xfrm>
              <a:off x="64132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55A4E2-410F-5730-A90A-AFD8AC7FD247}"/>
                </a:ext>
              </a:extLst>
            </p:cNvPr>
            <p:cNvSpPr/>
            <p:nvPr/>
          </p:nvSpPr>
          <p:spPr>
            <a:xfrm>
              <a:off x="6565692" y="3665095"/>
              <a:ext cx="72750" cy="9474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C9556F-3323-E9D5-D9C4-511F31BB2258}"/>
                </a:ext>
              </a:extLst>
            </p:cNvPr>
            <p:cNvSpPr/>
            <p:nvPr/>
          </p:nvSpPr>
          <p:spPr>
            <a:xfrm>
              <a:off x="6718092" y="3665095"/>
              <a:ext cx="72750" cy="9474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48289FE4-1D16-3838-8A28-1E2E7C3D125F}"/>
              </a:ext>
            </a:extLst>
          </p:cNvPr>
          <p:cNvSpPr txBox="1"/>
          <p:nvPr/>
        </p:nvSpPr>
        <p:spPr>
          <a:xfrm>
            <a:off x="6355756" y="3261217"/>
            <a:ext cx="4276018" cy="369332"/>
          </a:xfrm>
          <a:prstGeom prst="rect">
            <a:avLst/>
          </a:prstGeom>
          <a:noFill/>
        </p:spPr>
        <p:txBody>
          <a:bodyPr wrap="square">
            <a:spAutoFit/>
          </a:bodyPr>
          <a:lstStyle/>
          <a:p>
            <a:pPr lvl="1"/>
            <a:r>
              <a:rPr lang="en-US" sz="1800" b="1" dirty="0">
                <a:solidFill>
                  <a:schemeClr val="accent1">
                    <a:lumMod val="50000"/>
                  </a:schemeClr>
                </a:solidFill>
                <a:highlight>
                  <a:srgbClr val="C0C0C0"/>
                </a:highlight>
                <a:latin typeface="Calibri Light" panose="020F0302020204030204" pitchFamily="34" charset="0"/>
                <a:cs typeface="Calibri Light" panose="020F0302020204030204" pitchFamily="34" charset="0"/>
              </a:rPr>
              <a:t>&lt;start-text&gt;</a:t>
            </a:r>
            <a:r>
              <a:rPr lang="en-US" sz="1800" dirty="0">
                <a:effectLst/>
                <a:latin typeface="Calibri Light" panose="020F0302020204030204" pitchFamily="34" charset="0"/>
                <a:cs typeface="Calibri Light" panose="020F0302020204030204" pitchFamily="34" charset="0"/>
              </a:rPr>
              <a:t> </a:t>
            </a:r>
            <a:r>
              <a:rPr lang="en-US" dirty="0">
                <a:latin typeface="Calibri" panose="020F0502020204030204" pitchFamily="34" charset="0"/>
                <a:cs typeface="Calibri" panose="020F0502020204030204" pitchFamily="34" charset="0"/>
              </a:rPr>
              <a:t>Y</a:t>
            </a:r>
            <a:r>
              <a:rPr lang="en-US" sz="1800" dirty="0">
                <a:effectLst/>
                <a:latin typeface="Calibri Light" panose="020F0302020204030204" pitchFamily="34" charset="0"/>
                <a:cs typeface="Calibri Light" panose="020F0302020204030204" pitchFamily="34" charset="0"/>
              </a:rPr>
              <a:t> </a:t>
            </a:r>
            <a:r>
              <a:rPr lang="en-US" sz="1800" b="1" dirty="0">
                <a:solidFill>
                  <a:schemeClr val="accent2">
                    <a:lumMod val="50000"/>
                  </a:schemeClr>
                </a:solidFill>
                <a:highlight>
                  <a:srgbClr val="C0C0C0"/>
                </a:highlight>
                <a:latin typeface="Calibri Light" panose="020F0302020204030204" pitchFamily="34" charset="0"/>
                <a:cs typeface="Calibri Light" panose="020F0302020204030204" pitchFamily="34" charset="0"/>
              </a:rPr>
              <a:t>&lt;generate-speech&gt;</a:t>
            </a:r>
            <a:r>
              <a:rPr lang="en-US" sz="1800" dirty="0">
                <a:effectLst/>
                <a:latin typeface="Calibri Light" panose="020F0302020204030204" pitchFamily="34" charset="0"/>
                <a:cs typeface="Calibri Light" panose="020F0302020204030204" pitchFamily="34" charset="0"/>
              </a:rPr>
              <a:t> </a:t>
            </a:r>
            <a:r>
              <a:rPr lang="en-US" dirty="0">
                <a:latin typeface="Calibri" panose="020F0502020204030204" pitchFamily="34" charset="0"/>
                <a:cs typeface="Calibri" panose="020F0502020204030204" pitchFamily="34" charset="0"/>
              </a:rPr>
              <a:t>D</a:t>
            </a:r>
          </a:p>
        </p:txBody>
      </p:sp>
      <p:sp>
        <p:nvSpPr>
          <p:cNvPr id="18" name="Right Arrow 17">
            <a:extLst>
              <a:ext uri="{FF2B5EF4-FFF2-40B4-BE49-F238E27FC236}">
                <a16:creationId xmlns:a16="http://schemas.microsoft.com/office/drawing/2014/main" id="{F1100131-B2E4-3948-900B-9F0832073DBD}"/>
              </a:ext>
            </a:extLst>
          </p:cNvPr>
          <p:cNvSpPr/>
          <p:nvPr/>
        </p:nvSpPr>
        <p:spPr>
          <a:xfrm>
            <a:off x="5855482" y="3384163"/>
            <a:ext cx="662610" cy="166875"/>
          </a:xfrm>
          <a:prstGeom prst="rightArrow">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7386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6671-C921-356C-5CAE-F6FB8ABE16D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200" b="1" dirty="0">
                <a:latin typeface="Söhne"/>
              </a:rPr>
              <a:t>Special token-based data format</a:t>
            </a:r>
          </a:p>
        </p:txBody>
      </p:sp>
      <p:graphicFrame>
        <p:nvGraphicFramePr>
          <p:cNvPr id="4" name="Table 3">
            <a:extLst>
              <a:ext uri="{FF2B5EF4-FFF2-40B4-BE49-F238E27FC236}">
                <a16:creationId xmlns:a16="http://schemas.microsoft.com/office/drawing/2014/main" id="{3182A6A4-4C78-0BA8-B520-142E0A1E7B4A}"/>
              </a:ext>
            </a:extLst>
          </p:cNvPr>
          <p:cNvGraphicFramePr>
            <a:graphicFrameLocks noGrp="1"/>
          </p:cNvGraphicFramePr>
          <p:nvPr>
            <p:extLst>
              <p:ext uri="{D42A27DB-BD31-4B8C-83A1-F6EECF244321}">
                <p14:modId xmlns:p14="http://schemas.microsoft.com/office/powerpoint/2010/main" val="1087468720"/>
              </p:ext>
            </p:extLst>
          </p:nvPr>
        </p:nvGraphicFramePr>
        <p:xfrm>
          <a:off x="1912288" y="2490594"/>
          <a:ext cx="9807273" cy="1876811"/>
        </p:xfrm>
        <a:graphic>
          <a:graphicData uri="http://schemas.openxmlformats.org/drawingml/2006/table">
            <a:tbl>
              <a:tblPr firstRow="1" bandRow="1">
                <a:tableStyleId>{2D5ABB26-0587-4C30-8999-92F81FD0307C}</a:tableStyleId>
              </a:tblPr>
              <a:tblGrid>
                <a:gridCol w="1531952">
                  <a:extLst>
                    <a:ext uri="{9D8B030D-6E8A-4147-A177-3AD203B41FA5}">
                      <a16:colId xmlns:a16="http://schemas.microsoft.com/office/drawing/2014/main" val="3974469593"/>
                    </a:ext>
                  </a:extLst>
                </a:gridCol>
                <a:gridCol w="822960">
                  <a:extLst>
                    <a:ext uri="{9D8B030D-6E8A-4147-A177-3AD203B41FA5}">
                      <a16:colId xmlns:a16="http://schemas.microsoft.com/office/drawing/2014/main" val="768465453"/>
                    </a:ext>
                  </a:extLst>
                </a:gridCol>
                <a:gridCol w="7452361">
                  <a:extLst>
                    <a:ext uri="{9D8B030D-6E8A-4147-A177-3AD203B41FA5}">
                      <a16:colId xmlns:a16="http://schemas.microsoft.com/office/drawing/2014/main" val="1408010228"/>
                    </a:ext>
                  </a:extLst>
                </a:gridCol>
              </a:tblGrid>
              <a:tr h="368202">
                <a:tc>
                  <a:txBody>
                    <a:bodyPr/>
                    <a:lstStyle/>
                    <a:p>
                      <a:pPr algn="r"/>
                      <a:r>
                        <a:rPr lang="en-US" sz="2000" dirty="0">
                          <a:latin typeface="+mn-lt"/>
                        </a:rPr>
                        <a:t>Speech LM:</a:t>
                      </a: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highlight>
                            <a:srgbClr val="C0C0C0"/>
                          </a:highlight>
                          <a:latin typeface="+mn-lt"/>
                          <a:cs typeface="Calibri Light" panose="020F0302020204030204" pitchFamily="34" charset="0"/>
                        </a:rPr>
                        <a:t>&lt;generate-speech&gt;</a:t>
                      </a:r>
                      <a:r>
                        <a:rPr lang="en-US" sz="2000" dirty="0">
                          <a:effectLst/>
                          <a:latin typeface="+mn-lt"/>
                          <a:cs typeface="Calibri Light" panose="020F0302020204030204" pitchFamily="34" charset="0"/>
                        </a:rPr>
                        <a:t> </a:t>
                      </a:r>
                      <a:r>
                        <a:rPr lang="en-US" sz="2000" dirty="0">
                          <a:effectLst/>
                          <a:latin typeface="+mn-lt"/>
                        </a:rPr>
                        <a:t> Speech Tokens (</a:t>
                      </a:r>
                      <a:r>
                        <a:rPr lang="en-US" sz="2000" dirty="0">
                          <a:latin typeface="+mn-lt"/>
                        </a:rPr>
                        <a:t>D)</a:t>
                      </a:r>
                    </a:p>
                  </a:txBody>
                  <a:tcPr marL="131355" marR="131355" marT="65678" marB="65678"/>
                </a:tc>
                <a:extLst>
                  <a:ext uri="{0D108BD9-81ED-4DB2-BD59-A6C34878D82A}">
                    <a16:rowId xmlns:a16="http://schemas.microsoft.com/office/drawing/2014/main" val="746969184"/>
                  </a:ext>
                </a:extLst>
              </a:tr>
              <a:tr h="425337">
                <a:tc>
                  <a:txBody>
                    <a:bodyPr/>
                    <a:lstStyle/>
                    <a:p>
                      <a:pPr algn="r"/>
                      <a:r>
                        <a:rPr lang="en-US" sz="2000">
                          <a:latin typeface="+mn-lt"/>
                        </a:rPr>
                        <a:t>Text LM:</a:t>
                      </a: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lumMod val="50000"/>
                            </a:schemeClr>
                          </a:solidFill>
                          <a:highlight>
                            <a:srgbClr val="C0C0C0"/>
                          </a:highlight>
                          <a:latin typeface="+mn-lt"/>
                          <a:cs typeface="Calibri Light" panose="020F0302020204030204" pitchFamily="34" charset="0"/>
                        </a:rPr>
                        <a:t>&lt;generate-text&gt;</a:t>
                      </a:r>
                      <a:r>
                        <a:rPr lang="en-US" sz="2000" b="1" dirty="0">
                          <a:solidFill>
                            <a:schemeClr val="accent1">
                              <a:lumMod val="50000"/>
                            </a:schemeClr>
                          </a:solidFill>
                          <a:latin typeface="+mn-lt"/>
                          <a:cs typeface="Calibri Light" panose="020F0302020204030204" pitchFamily="34" charset="0"/>
                        </a:rPr>
                        <a:t> </a:t>
                      </a:r>
                      <a:r>
                        <a:rPr lang="en-US" sz="2000" b="0" dirty="0">
                          <a:solidFill>
                            <a:schemeClr val="accent1">
                              <a:lumMod val="50000"/>
                            </a:schemeClr>
                          </a:solidFill>
                          <a:latin typeface="+mn-lt"/>
                          <a:cs typeface="Calibri Light" panose="020F0302020204030204" pitchFamily="34" charset="0"/>
                        </a:rPr>
                        <a:t>Text (</a:t>
                      </a:r>
                      <a:r>
                        <a:rPr lang="en-US" sz="2000" b="0" dirty="0">
                          <a:latin typeface="+mn-lt"/>
                        </a:rPr>
                        <a:t>Y)</a:t>
                      </a:r>
                    </a:p>
                  </a:txBody>
                  <a:tcPr marL="131355" marR="131355" marT="65678" marB="65678"/>
                </a:tc>
                <a:extLst>
                  <a:ext uri="{0D108BD9-81ED-4DB2-BD59-A6C34878D82A}">
                    <a16:rowId xmlns:a16="http://schemas.microsoft.com/office/drawing/2014/main" val="2556063964"/>
                  </a:ext>
                </a:extLst>
              </a:tr>
              <a:tr h="445408">
                <a:tc>
                  <a:txBody>
                    <a:bodyPr/>
                    <a:lstStyle/>
                    <a:p>
                      <a:pPr algn="r"/>
                      <a:endParaRPr lang="en-US" sz="2000" dirty="0">
                        <a:latin typeface="+mn-lt"/>
                      </a:endParaRP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marL="131355" marR="131355" marT="65678" marB="65678"/>
                </a:tc>
                <a:extLst>
                  <a:ext uri="{0D108BD9-81ED-4DB2-BD59-A6C34878D82A}">
                    <a16:rowId xmlns:a16="http://schemas.microsoft.com/office/drawing/2014/main" val="801551854"/>
                  </a:ext>
                </a:extLst>
              </a:tr>
              <a:tr h="559091">
                <a:tc>
                  <a:txBody>
                    <a:bodyPr/>
                    <a:lstStyle/>
                    <a:p>
                      <a:pPr algn="r"/>
                      <a:endParaRPr lang="en-US" sz="2000" dirty="0">
                        <a:latin typeface="+mn-lt"/>
                      </a:endParaRP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cs typeface="Calibri" panose="020F0502020204030204" pitchFamily="34" charset="0"/>
                      </a:endParaRPr>
                    </a:p>
                  </a:txBody>
                  <a:tcPr marL="131355" marR="131355" marT="65678" marB="65678"/>
                </a:tc>
                <a:extLst>
                  <a:ext uri="{0D108BD9-81ED-4DB2-BD59-A6C34878D82A}">
                    <a16:rowId xmlns:a16="http://schemas.microsoft.com/office/drawing/2014/main" val="3783245240"/>
                  </a:ext>
                </a:extLst>
              </a:tr>
            </a:tbl>
          </a:graphicData>
        </a:graphic>
      </p:graphicFrame>
    </p:spTree>
    <p:extLst>
      <p:ext uri="{BB962C8B-B14F-4D97-AF65-F5344CB8AC3E}">
        <p14:creationId xmlns:p14="http://schemas.microsoft.com/office/powerpoint/2010/main" val="92684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6671-C921-356C-5CAE-F6FB8ABE16D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200" b="1" dirty="0">
                <a:latin typeface="Söhne"/>
              </a:rPr>
              <a:t>Special token-based data format</a:t>
            </a:r>
          </a:p>
        </p:txBody>
      </p:sp>
      <p:graphicFrame>
        <p:nvGraphicFramePr>
          <p:cNvPr id="4" name="Table 3">
            <a:extLst>
              <a:ext uri="{FF2B5EF4-FFF2-40B4-BE49-F238E27FC236}">
                <a16:creationId xmlns:a16="http://schemas.microsoft.com/office/drawing/2014/main" id="{3182A6A4-4C78-0BA8-B520-142E0A1E7B4A}"/>
              </a:ext>
            </a:extLst>
          </p:cNvPr>
          <p:cNvGraphicFramePr>
            <a:graphicFrameLocks noGrp="1"/>
          </p:cNvGraphicFramePr>
          <p:nvPr>
            <p:extLst>
              <p:ext uri="{D42A27DB-BD31-4B8C-83A1-F6EECF244321}">
                <p14:modId xmlns:p14="http://schemas.microsoft.com/office/powerpoint/2010/main" val="3079369739"/>
              </p:ext>
            </p:extLst>
          </p:nvPr>
        </p:nvGraphicFramePr>
        <p:xfrm>
          <a:off x="1912288" y="2490594"/>
          <a:ext cx="9807273" cy="1876811"/>
        </p:xfrm>
        <a:graphic>
          <a:graphicData uri="http://schemas.openxmlformats.org/drawingml/2006/table">
            <a:tbl>
              <a:tblPr firstRow="1" bandRow="1">
                <a:tableStyleId>{2D5ABB26-0587-4C30-8999-92F81FD0307C}</a:tableStyleId>
              </a:tblPr>
              <a:tblGrid>
                <a:gridCol w="1531952">
                  <a:extLst>
                    <a:ext uri="{9D8B030D-6E8A-4147-A177-3AD203B41FA5}">
                      <a16:colId xmlns:a16="http://schemas.microsoft.com/office/drawing/2014/main" val="3974469593"/>
                    </a:ext>
                  </a:extLst>
                </a:gridCol>
                <a:gridCol w="822960">
                  <a:extLst>
                    <a:ext uri="{9D8B030D-6E8A-4147-A177-3AD203B41FA5}">
                      <a16:colId xmlns:a16="http://schemas.microsoft.com/office/drawing/2014/main" val="768465453"/>
                    </a:ext>
                  </a:extLst>
                </a:gridCol>
                <a:gridCol w="7452361">
                  <a:extLst>
                    <a:ext uri="{9D8B030D-6E8A-4147-A177-3AD203B41FA5}">
                      <a16:colId xmlns:a16="http://schemas.microsoft.com/office/drawing/2014/main" val="1408010228"/>
                    </a:ext>
                  </a:extLst>
                </a:gridCol>
              </a:tblGrid>
              <a:tr h="368202">
                <a:tc>
                  <a:txBody>
                    <a:bodyPr/>
                    <a:lstStyle/>
                    <a:p>
                      <a:pPr algn="r"/>
                      <a:r>
                        <a:rPr lang="en-US" sz="2000" dirty="0">
                          <a:latin typeface="+mn-lt"/>
                        </a:rPr>
                        <a:t>Speech LM:</a:t>
                      </a: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highlight>
                            <a:srgbClr val="C0C0C0"/>
                          </a:highlight>
                          <a:latin typeface="+mn-lt"/>
                          <a:cs typeface="Calibri Light" panose="020F0302020204030204" pitchFamily="34" charset="0"/>
                        </a:rPr>
                        <a:t>&lt;generate-speech&gt;</a:t>
                      </a:r>
                      <a:r>
                        <a:rPr lang="en-US" sz="2000" dirty="0">
                          <a:effectLst/>
                          <a:latin typeface="+mn-lt"/>
                          <a:cs typeface="Calibri Light" panose="020F0302020204030204" pitchFamily="34" charset="0"/>
                        </a:rPr>
                        <a:t> </a:t>
                      </a:r>
                      <a:r>
                        <a:rPr lang="en-US" sz="2000" dirty="0">
                          <a:latin typeface="+mn-lt"/>
                        </a:rPr>
                        <a:t>D</a:t>
                      </a:r>
                    </a:p>
                  </a:txBody>
                  <a:tcPr marL="131355" marR="131355" marT="65678" marB="65678"/>
                </a:tc>
                <a:extLst>
                  <a:ext uri="{0D108BD9-81ED-4DB2-BD59-A6C34878D82A}">
                    <a16:rowId xmlns:a16="http://schemas.microsoft.com/office/drawing/2014/main" val="746969184"/>
                  </a:ext>
                </a:extLst>
              </a:tr>
              <a:tr h="425337">
                <a:tc>
                  <a:txBody>
                    <a:bodyPr/>
                    <a:lstStyle/>
                    <a:p>
                      <a:pPr algn="r"/>
                      <a:r>
                        <a:rPr lang="en-US" sz="2000">
                          <a:latin typeface="+mn-lt"/>
                        </a:rPr>
                        <a:t>Text LM:</a:t>
                      </a: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lumMod val="50000"/>
                            </a:schemeClr>
                          </a:solidFill>
                          <a:highlight>
                            <a:srgbClr val="C0C0C0"/>
                          </a:highlight>
                          <a:latin typeface="+mn-lt"/>
                          <a:cs typeface="Calibri Light" panose="020F0302020204030204" pitchFamily="34" charset="0"/>
                        </a:rPr>
                        <a:t>&lt;generate-text&gt;</a:t>
                      </a:r>
                      <a:r>
                        <a:rPr lang="en-US" sz="2000" b="1" dirty="0">
                          <a:solidFill>
                            <a:schemeClr val="accent1">
                              <a:lumMod val="50000"/>
                            </a:schemeClr>
                          </a:solidFill>
                          <a:latin typeface="+mn-lt"/>
                          <a:cs typeface="Calibri Light" panose="020F0302020204030204" pitchFamily="34" charset="0"/>
                        </a:rPr>
                        <a:t> </a:t>
                      </a:r>
                      <a:r>
                        <a:rPr lang="en-US" sz="2000" b="0" dirty="0">
                          <a:latin typeface="+mn-lt"/>
                        </a:rPr>
                        <a:t>Y</a:t>
                      </a:r>
                    </a:p>
                  </a:txBody>
                  <a:tcPr marL="131355" marR="131355" marT="65678" marB="65678"/>
                </a:tc>
                <a:extLst>
                  <a:ext uri="{0D108BD9-81ED-4DB2-BD59-A6C34878D82A}">
                    <a16:rowId xmlns:a16="http://schemas.microsoft.com/office/drawing/2014/main" val="2556063964"/>
                  </a:ext>
                </a:extLst>
              </a:tr>
              <a:tr h="445408">
                <a:tc>
                  <a:txBody>
                    <a:bodyPr/>
                    <a:lstStyle/>
                    <a:p>
                      <a:pPr algn="r"/>
                      <a:r>
                        <a:rPr lang="en-US" sz="2000" dirty="0">
                          <a:latin typeface="+mn-lt"/>
                        </a:rPr>
                        <a:t>ASR:</a:t>
                      </a:r>
                    </a:p>
                  </a:txBody>
                  <a:tcPr marL="131355" marR="131355" marT="65678" marB="65678"/>
                </a:tc>
                <a:tc>
                  <a:txBody>
                    <a:bodyPr/>
                    <a:lstStyle/>
                    <a:p>
                      <a:endParaRPr lang="en-US" sz="200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highlight>
                            <a:srgbClr val="C0C0C0"/>
                          </a:highlight>
                          <a:latin typeface="+mn-lt"/>
                          <a:cs typeface="Calibri Light" panose="020F0302020204030204" pitchFamily="34" charset="0"/>
                        </a:rPr>
                        <a:t>&lt;start-speech&gt;</a:t>
                      </a:r>
                      <a:r>
                        <a:rPr lang="en-US" sz="2000" b="1" dirty="0">
                          <a:solidFill>
                            <a:schemeClr val="accent2">
                              <a:lumMod val="50000"/>
                            </a:schemeClr>
                          </a:solidFill>
                          <a:latin typeface="+mn-lt"/>
                          <a:cs typeface="Calibri Light" panose="020F0302020204030204" pitchFamily="34" charset="0"/>
                        </a:rPr>
                        <a:t> </a:t>
                      </a:r>
                      <a:r>
                        <a:rPr lang="en-US" sz="2000" dirty="0">
                          <a:latin typeface="+mn-lt"/>
                        </a:rPr>
                        <a:t>D</a:t>
                      </a:r>
                      <a:r>
                        <a:rPr lang="en-US" sz="2000" dirty="0">
                          <a:effectLst/>
                          <a:latin typeface="+mn-lt"/>
                          <a:cs typeface="Calibri Light" panose="020F0302020204030204" pitchFamily="34" charset="0"/>
                        </a:rPr>
                        <a:t> </a:t>
                      </a:r>
                      <a:r>
                        <a:rPr lang="en-US" sz="2000" b="1" dirty="0">
                          <a:solidFill>
                            <a:schemeClr val="accent1">
                              <a:lumMod val="50000"/>
                            </a:schemeClr>
                          </a:solidFill>
                          <a:highlight>
                            <a:srgbClr val="C0C0C0"/>
                          </a:highlight>
                          <a:latin typeface="+mn-lt"/>
                          <a:cs typeface="Calibri Light" panose="020F0302020204030204" pitchFamily="34" charset="0"/>
                        </a:rPr>
                        <a:t>&lt;generate-text&gt;</a:t>
                      </a:r>
                      <a:r>
                        <a:rPr lang="en-US" sz="2000" dirty="0">
                          <a:effectLst/>
                          <a:latin typeface="+mn-lt"/>
                          <a:cs typeface="Calibri Light" panose="020F0302020204030204" pitchFamily="34" charset="0"/>
                        </a:rPr>
                        <a:t> </a:t>
                      </a:r>
                      <a:r>
                        <a:rPr lang="en-US" sz="2000" dirty="0">
                          <a:latin typeface="+mn-lt"/>
                        </a:rPr>
                        <a:t>Y</a:t>
                      </a:r>
                    </a:p>
                  </a:txBody>
                  <a:tcPr marL="131355" marR="131355" marT="65678" marB="65678"/>
                </a:tc>
                <a:extLst>
                  <a:ext uri="{0D108BD9-81ED-4DB2-BD59-A6C34878D82A}">
                    <a16:rowId xmlns:a16="http://schemas.microsoft.com/office/drawing/2014/main" val="801551854"/>
                  </a:ext>
                </a:extLst>
              </a:tr>
              <a:tr h="559091">
                <a:tc>
                  <a:txBody>
                    <a:bodyPr/>
                    <a:lstStyle/>
                    <a:p>
                      <a:pPr algn="r"/>
                      <a:r>
                        <a:rPr lang="en-US" sz="2000" dirty="0">
                          <a:latin typeface="+mn-lt"/>
                        </a:rPr>
                        <a:t>TTS:</a:t>
                      </a:r>
                    </a:p>
                  </a:txBody>
                  <a:tcPr marL="131355" marR="131355" marT="65678" marB="65678"/>
                </a:tc>
                <a:tc>
                  <a:txBody>
                    <a:bodyPr/>
                    <a:lstStyle/>
                    <a:p>
                      <a:endParaRPr lang="en-US" sz="2000" dirty="0">
                        <a:latin typeface="+mn-lt"/>
                      </a:endParaRPr>
                    </a:p>
                  </a:txBody>
                  <a:tcPr marL="131355" marR="131355" marT="65678" marB="656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lumMod val="50000"/>
                            </a:schemeClr>
                          </a:solidFill>
                          <a:highlight>
                            <a:srgbClr val="C0C0C0"/>
                          </a:highlight>
                          <a:latin typeface="+mn-lt"/>
                          <a:cs typeface="Calibri Light" panose="020F0302020204030204" pitchFamily="34" charset="0"/>
                        </a:rPr>
                        <a:t>&lt;start-text&gt;</a:t>
                      </a:r>
                      <a:r>
                        <a:rPr lang="en-US" sz="2000" dirty="0">
                          <a:effectLst/>
                          <a:latin typeface="+mn-lt"/>
                          <a:cs typeface="Calibri Light" panose="020F0302020204030204" pitchFamily="34" charset="0"/>
                        </a:rPr>
                        <a:t> </a:t>
                      </a:r>
                      <a:r>
                        <a:rPr lang="en-US" sz="2000" b="0" dirty="0">
                          <a:latin typeface="+mn-lt"/>
                        </a:rPr>
                        <a:t>Y</a:t>
                      </a:r>
                      <a:r>
                        <a:rPr lang="en-US" sz="2000" dirty="0">
                          <a:effectLst/>
                          <a:latin typeface="+mn-lt"/>
                          <a:cs typeface="Calibri Light" panose="020F0302020204030204" pitchFamily="34" charset="0"/>
                        </a:rPr>
                        <a:t> </a:t>
                      </a:r>
                      <a:r>
                        <a:rPr lang="en-US" sz="2000" b="1" dirty="0">
                          <a:solidFill>
                            <a:schemeClr val="accent2">
                              <a:lumMod val="50000"/>
                            </a:schemeClr>
                          </a:solidFill>
                          <a:highlight>
                            <a:srgbClr val="C0C0C0"/>
                          </a:highlight>
                          <a:latin typeface="+mn-lt"/>
                          <a:cs typeface="Calibri Light" panose="020F0302020204030204" pitchFamily="34" charset="0"/>
                        </a:rPr>
                        <a:t>&lt;generate-speech&gt;</a:t>
                      </a:r>
                      <a:r>
                        <a:rPr lang="en-US" sz="2000" dirty="0">
                          <a:effectLst/>
                          <a:latin typeface="+mn-lt"/>
                          <a:cs typeface="Calibri Light" panose="020F0302020204030204" pitchFamily="34" charset="0"/>
                        </a:rPr>
                        <a:t> </a:t>
                      </a:r>
                      <a:r>
                        <a:rPr lang="en-US" sz="2000" dirty="0">
                          <a:latin typeface="+mn-lt"/>
                        </a:rPr>
                        <a:t>D</a:t>
                      </a:r>
                      <a:endParaRPr lang="en-US" sz="2000" dirty="0">
                        <a:latin typeface="+mn-lt"/>
                        <a:cs typeface="Calibri" panose="020F0502020204030204" pitchFamily="34" charset="0"/>
                      </a:endParaRPr>
                    </a:p>
                  </a:txBody>
                  <a:tcPr marL="131355" marR="131355" marT="65678" marB="65678"/>
                </a:tc>
                <a:extLst>
                  <a:ext uri="{0D108BD9-81ED-4DB2-BD59-A6C34878D82A}">
                    <a16:rowId xmlns:a16="http://schemas.microsoft.com/office/drawing/2014/main" val="3783245240"/>
                  </a:ext>
                </a:extLst>
              </a:tr>
            </a:tbl>
          </a:graphicData>
        </a:graphic>
      </p:graphicFrame>
    </p:spTree>
    <p:extLst>
      <p:ext uri="{BB962C8B-B14F-4D97-AF65-F5344CB8AC3E}">
        <p14:creationId xmlns:p14="http://schemas.microsoft.com/office/powerpoint/2010/main" val="254528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9CFF9-1203-FB39-9A01-CF79589C3233}"/>
              </a:ext>
            </a:extLst>
          </p:cNvPr>
          <p:cNvSpPr>
            <a:spLocks noGrp="1"/>
          </p:cNvSpPr>
          <p:nvPr>
            <p:ph type="title"/>
          </p:nvPr>
        </p:nvSpPr>
        <p:spPr/>
        <p:txBody>
          <a:bodyPr/>
          <a:lstStyle/>
          <a:p>
            <a:r>
              <a:rPr lang="en-US" sz="4800" b="1" dirty="0"/>
              <a:t>Vo</a:t>
            </a:r>
            <a:r>
              <a:rPr lang="en-US" sz="4400" dirty="0"/>
              <a:t>ice and Te</a:t>
            </a:r>
            <a:r>
              <a:rPr lang="en-US" sz="4800" b="1" dirty="0"/>
              <a:t>xt</a:t>
            </a:r>
            <a:r>
              <a:rPr lang="en-US" sz="4400" dirty="0"/>
              <a:t> </a:t>
            </a:r>
            <a:r>
              <a:rPr lang="en-US" sz="4800" b="1" dirty="0"/>
              <a:t>L</a:t>
            </a:r>
            <a:r>
              <a:rPr lang="en-US" sz="4400" dirty="0"/>
              <a:t>anguage </a:t>
            </a:r>
            <a:r>
              <a:rPr lang="en-US" sz="4800" b="1" dirty="0"/>
              <a:t>M</a:t>
            </a:r>
            <a:r>
              <a:rPr lang="en-US" sz="4400" dirty="0"/>
              <a:t>odel (</a:t>
            </a:r>
            <a:r>
              <a:rPr lang="en-US" sz="4400" dirty="0" err="1"/>
              <a:t>VoxtLM</a:t>
            </a:r>
            <a:r>
              <a:rPr lang="en-US" sz="4400" dirty="0"/>
              <a:t>) </a:t>
            </a:r>
            <a:endParaRPr lang="en-US" dirty="0"/>
          </a:p>
        </p:txBody>
      </p:sp>
      <p:sp>
        <p:nvSpPr>
          <p:cNvPr id="5" name="Content Placeholder 4">
            <a:extLst>
              <a:ext uri="{FF2B5EF4-FFF2-40B4-BE49-F238E27FC236}">
                <a16:creationId xmlns:a16="http://schemas.microsoft.com/office/drawing/2014/main" id="{A79FF596-4913-4387-FA01-332A9AB8BE13}"/>
              </a:ext>
            </a:extLst>
          </p:cNvPr>
          <p:cNvSpPr>
            <a:spLocks noGrp="1"/>
          </p:cNvSpPr>
          <p:nvPr>
            <p:ph idx="1"/>
          </p:nvPr>
        </p:nvSpPr>
        <p:spPr/>
        <p:txBody>
          <a:bodyPr/>
          <a:lstStyle/>
          <a:p>
            <a:r>
              <a:rPr lang="en-US" dirty="0"/>
              <a:t>Language Model that can synthesize and recognize?</a:t>
            </a:r>
          </a:p>
          <a:p>
            <a:endParaRPr lang="en-US" dirty="0"/>
          </a:p>
        </p:txBody>
      </p:sp>
      <p:graphicFrame>
        <p:nvGraphicFramePr>
          <p:cNvPr id="2" name="Content Placeholder 5">
            <a:extLst>
              <a:ext uri="{FF2B5EF4-FFF2-40B4-BE49-F238E27FC236}">
                <a16:creationId xmlns:a16="http://schemas.microsoft.com/office/drawing/2014/main" id="{16BE0E65-CA70-9D82-C938-E40771A6A31C}"/>
              </a:ext>
            </a:extLst>
          </p:cNvPr>
          <p:cNvGraphicFramePr>
            <a:graphicFrameLocks/>
          </p:cNvGraphicFramePr>
          <p:nvPr>
            <p:extLst>
              <p:ext uri="{D42A27DB-BD31-4B8C-83A1-F6EECF244321}">
                <p14:modId xmlns:p14="http://schemas.microsoft.com/office/powerpoint/2010/main" val="4228076228"/>
              </p:ext>
            </p:extLst>
          </p:nvPr>
        </p:nvGraphicFramePr>
        <p:xfrm>
          <a:off x="1906249" y="2832590"/>
          <a:ext cx="7306332" cy="256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47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2435-64F0-A650-12D9-DF5C3C4426DD}"/>
              </a:ext>
            </a:extLst>
          </p:cNvPr>
          <p:cNvSpPr>
            <a:spLocks noGrp="1"/>
          </p:cNvSpPr>
          <p:nvPr>
            <p:ph type="title"/>
          </p:nvPr>
        </p:nvSpPr>
        <p:spPr>
          <a:xfrm>
            <a:off x="838200" y="388328"/>
            <a:ext cx="10515600" cy="1325563"/>
          </a:xfrm>
        </p:spPr>
        <p:txBody>
          <a:bodyPr/>
          <a:lstStyle/>
          <a:p>
            <a:r>
              <a:rPr lang="en-US" sz="3200" b="1" dirty="0">
                <a:latin typeface="Söhne"/>
              </a:rPr>
              <a:t>Training</a:t>
            </a:r>
            <a:r>
              <a:rPr lang="en-US" dirty="0">
                <a:latin typeface="Helvetica" pitchFamily="2" charset="0"/>
              </a:rPr>
              <a:t> </a:t>
            </a:r>
          </a:p>
        </p:txBody>
      </p:sp>
      <p:sp>
        <p:nvSpPr>
          <p:cNvPr id="3" name="Content Placeholder 2">
            <a:extLst>
              <a:ext uri="{FF2B5EF4-FFF2-40B4-BE49-F238E27FC236}">
                <a16:creationId xmlns:a16="http://schemas.microsoft.com/office/drawing/2014/main" id="{58E22633-3F99-2AC6-88A3-74E1D3E1291E}"/>
              </a:ext>
            </a:extLst>
          </p:cNvPr>
          <p:cNvSpPr>
            <a:spLocks noGrp="1"/>
          </p:cNvSpPr>
          <p:nvPr>
            <p:ph idx="1"/>
          </p:nvPr>
        </p:nvSpPr>
        <p:spPr>
          <a:xfrm>
            <a:off x="838200" y="2068691"/>
            <a:ext cx="10515600" cy="3611796"/>
          </a:xfrm>
        </p:spPr>
        <p:txBody>
          <a:bodyPr>
            <a:normAutofit/>
          </a:bodyPr>
          <a:lstStyle/>
          <a:p>
            <a:pPr marL="236538" indent="-236538"/>
            <a:r>
              <a:rPr lang="en-US" sz="2400" dirty="0"/>
              <a:t>Dataset: Publicly available speech datasets</a:t>
            </a:r>
          </a:p>
          <a:p>
            <a:pPr marL="982663" lvl="1" indent="-525463"/>
            <a:r>
              <a:rPr lang="en-US" sz="2200" dirty="0" err="1"/>
              <a:t>LibriSpeech</a:t>
            </a:r>
            <a:r>
              <a:rPr lang="en-US" sz="2200" dirty="0"/>
              <a:t> – ASR / Text LM (external text)</a:t>
            </a:r>
          </a:p>
          <a:p>
            <a:pPr marL="982663" lvl="1" indent="-525463"/>
            <a:r>
              <a:rPr lang="en-US" sz="2200" dirty="0" err="1"/>
              <a:t>LibriLight</a:t>
            </a:r>
            <a:r>
              <a:rPr lang="en-US" sz="2200" dirty="0"/>
              <a:t> – Speech LM</a:t>
            </a:r>
          </a:p>
          <a:p>
            <a:pPr marL="982663" lvl="1" indent="-525463"/>
            <a:r>
              <a:rPr lang="en-US" sz="2200" dirty="0" err="1"/>
              <a:t>LibriTTS</a:t>
            </a:r>
            <a:r>
              <a:rPr lang="en-US" sz="2200" dirty="0"/>
              <a:t> + VCTK – TTS</a:t>
            </a:r>
          </a:p>
          <a:p>
            <a:pPr marL="0" indent="0">
              <a:buNone/>
            </a:pPr>
            <a:endParaRPr lang="en-US" sz="2400" dirty="0"/>
          </a:p>
          <a:p>
            <a:pPr marL="236538" indent="-236538"/>
            <a:r>
              <a:rPr lang="en-US" sz="2400" dirty="0"/>
              <a:t>Paired &lt; Speech-only (40X larger) &lt; Text-only (100X larger)</a:t>
            </a:r>
          </a:p>
        </p:txBody>
      </p:sp>
    </p:spTree>
    <p:extLst>
      <p:ext uri="{BB962C8B-B14F-4D97-AF65-F5344CB8AC3E}">
        <p14:creationId xmlns:p14="http://schemas.microsoft.com/office/powerpoint/2010/main" val="42059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2435-64F0-A650-12D9-DF5C3C4426DD}"/>
              </a:ext>
            </a:extLst>
          </p:cNvPr>
          <p:cNvSpPr>
            <a:spLocks noGrp="1"/>
          </p:cNvSpPr>
          <p:nvPr>
            <p:ph type="title"/>
          </p:nvPr>
        </p:nvSpPr>
        <p:spPr>
          <a:xfrm>
            <a:off x="838200" y="463279"/>
            <a:ext cx="10515600" cy="1325563"/>
          </a:xfrm>
        </p:spPr>
        <p:txBody>
          <a:bodyPr>
            <a:normAutofit/>
          </a:bodyPr>
          <a:lstStyle/>
          <a:p>
            <a:r>
              <a:rPr lang="en-US" sz="3200" b="1" dirty="0">
                <a:latin typeface="Söhne"/>
              </a:rPr>
              <a:t>Experimental Setup </a:t>
            </a:r>
          </a:p>
        </p:txBody>
      </p:sp>
      <p:sp>
        <p:nvSpPr>
          <p:cNvPr id="3" name="Content Placeholder 2">
            <a:extLst>
              <a:ext uri="{FF2B5EF4-FFF2-40B4-BE49-F238E27FC236}">
                <a16:creationId xmlns:a16="http://schemas.microsoft.com/office/drawing/2014/main" id="{58E22633-3F99-2AC6-88A3-74E1D3E1291E}"/>
              </a:ext>
            </a:extLst>
          </p:cNvPr>
          <p:cNvSpPr>
            <a:spLocks noGrp="1"/>
          </p:cNvSpPr>
          <p:nvPr>
            <p:ph idx="1"/>
          </p:nvPr>
        </p:nvSpPr>
        <p:spPr>
          <a:xfrm>
            <a:off x="2301240" y="1623102"/>
            <a:ext cx="7589520" cy="3611796"/>
          </a:xfrm>
        </p:spPr>
        <p:txBody>
          <a:bodyPr>
            <a:normAutofit/>
          </a:bodyPr>
          <a:lstStyle/>
          <a:p>
            <a:pPr marL="0" indent="0">
              <a:buNone/>
            </a:pPr>
            <a:r>
              <a:rPr lang="en-US" sz="2400" dirty="0"/>
              <a:t>Evaluate on four tasks</a:t>
            </a:r>
          </a:p>
          <a:p>
            <a:pPr marL="457200" lvl="1" indent="0">
              <a:buNone/>
            </a:pPr>
            <a:r>
              <a:rPr lang="en-US" sz="1800" dirty="0"/>
              <a:t>ASR: WER</a:t>
            </a:r>
          </a:p>
          <a:p>
            <a:pPr marL="457200" lvl="1" indent="0">
              <a:lnSpc>
                <a:spcPct val="100000"/>
              </a:lnSpc>
              <a:buNone/>
            </a:pPr>
            <a:r>
              <a:rPr lang="en-US" sz="1800" dirty="0"/>
              <a:t>TTS: CER, Neural-predicted quality with MOSNet</a:t>
            </a:r>
            <a:r>
              <a:rPr lang="en-US" sz="1800" baseline="30000" dirty="0"/>
              <a:t>1</a:t>
            </a:r>
          </a:p>
          <a:p>
            <a:pPr marL="457200" lvl="1" indent="0">
              <a:lnSpc>
                <a:spcPct val="100000"/>
              </a:lnSpc>
              <a:buNone/>
            </a:pPr>
            <a:r>
              <a:rPr lang="en-US" sz="1800" dirty="0" err="1"/>
              <a:t>SpeechLM</a:t>
            </a:r>
            <a:r>
              <a:rPr lang="en-US" sz="1800" dirty="0"/>
              <a:t>: Perplexity (PPL), </a:t>
            </a:r>
            <a:r>
              <a:rPr lang="en-US" sz="1800" dirty="0" err="1"/>
              <a:t>sWUGGY</a:t>
            </a:r>
            <a:r>
              <a:rPr lang="en-US" sz="1800" dirty="0"/>
              <a:t>,</a:t>
            </a:r>
          </a:p>
          <a:p>
            <a:pPr marL="457200" lvl="1" indent="0">
              <a:lnSpc>
                <a:spcPct val="100000"/>
              </a:lnSpc>
              <a:buNone/>
            </a:pPr>
            <a:r>
              <a:rPr lang="en-US" sz="1800" dirty="0" err="1"/>
              <a:t>TextLM</a:t>
            </a:r>
            <a:r>
              <a:rPr lang="en-US" sz="1800" dirty="0"/>
              <a:t>: Perplexity (PPL),  </a:t>
            </a:r>
            <a:r>
              <a:rPr lang="en-US" sz="1800" dirty="0" err="1"/>
              <a:t>sWUGGY</a:t>
            </a:r>
            <a:r>
              <a:rPr lang="en-US" sz="1800" dirty="0"/>
              <a:t> (text-only)</a:t>
            </a:r>
          </a:p>
          <a:p>
            <a:pPr marL="0" indent="0">
              <a:buNone/>
            </a:pPr>
            <a:r>
              <a:rPr lang="en-US" sz="2400" dirty="0"/>
              <a:t>Model Size</a:t>
            </a:r>
          </a:p>
          <a:p>
            <a:pPr marL="457200" lvl="1" indent="0">
              <a:buNone/>
            </a:pPr>
            <a:r>
              <a:rPr lang="en-US" sz="1800" dirty="0"/>
              <a:t>Small – 125M </a:t>
            </a:r>
          </a:p>
          <a:p>
            <a:pPr marL="457200" lvl="1" indent="0">
              <a:buNone/>
            </a:pPr>
            <a:r>
              <a:rPr lang="en-US" sz="1800" dirty="0"/>
              <a:t>Med – 350M</a:t>
            </a:r>
          </a:p>
          <a:p>
            <a:pPr marL="457200" lvl="1" indent="0">
              <a:buNone/>
            </a:pPr>
            <a:r>
              <a:rPr lang="en-US" sz="1800" dirty="0"/>
              <a:t>Large – 1.3B</a:t>
            </a:r>
            <a:endParaRPr lang="en-US" sz="1600" dirty="0"/>
          </a:p>
        </p:txBody>
      </p:sp>
      <p:sp>
        <p:nvSpPr>
          <p:cNvPr id="5" name="TextBox 4">
            <a:extLst>
              <a:ext uri="{FF2B5EF4-FFF2-40B4-BE49-F238E27FC236}">
                <a16:creationId xmlns:a16="http://schemas.microsoft.com/office/drawing/2014/main" id="{3E70D079-A74C-0398-3B3B-75E48A7B488A}"/>
              </a:ext>
            </a:extLst>
          </p:cNvPr>
          <p:cNvSpPr txBox="1"/>
          <p:nvPr/>
        </p:nvSpPr>
        <p:spPr>
          <a:xfrm>
            <a:off x="838200" y="5693757"/>
            <a:ext cx="9802091" cy="430887"/>
          </a:xfrm>
          <a:prstGeom prst="rect">
            <a:avLst/>
          </a:prstGeom>
          <a:noFill/>
        </p:spPr>
        <p:txBody>
          <a:bodyPr wrap="square">
            <a:spAutoFit/>
          </a:bodyPr>
          <a:lstStyle/>
          <a:p>
            <a:r>
              <a:rPr lang="en-US" sz="1100" b="0" i="0" dirty="0">
                <a:solidFill>
                  <a:schemeClr val="bg2">
                    <a:lumMod val="50000"/>
                  </a:schemeClr>
                </a:solidFill>
                <a:effectLst/>
                <a:highlight>
                  <a:srgbClr val="FFFFFF"/>
                </a:highlight>
              </a:rPr>
              <a:t>1. Lo, C.C., Fu, S.W., Huang, W.C., Wang, X., Yamagishi, J., Tsao, Y. and Wang, H.M., 2019. </a:t>
            </a:r>
            <a:r>
              <a:rPr lang="en-US" sz="1100" b="0" i="0" dirty="0" err="1">
                <a:solidFill>
                  <a:schemeClr val="bg2">
                    <a:lumMod val="50000"/>
                  </a:schemeClr>
                </a:solidFill>
                <a:effectLst/>
                <a:highlight>
                  <a:srgbClr val="FFFFFF"/>
                </a:highlight>
              </a:rPr>
              <a:t>MOSNet</a:t>
            </a:r>
            <a:r>
              <a:rPr lang="en-US" sz="1100" b="0" i="0" dirty="0">
                <a:solidFill>
                  <a:schemeClr val="bg2">
                    <a:lumMod val="50000"/>
                  </a:schemeClr>
                </a:solidFill>
                <a:effectLst/>
                <a:highlight>
                  <a:srgbClr val="FFFFFF"/>
                </a:highlight>
              </a:rPr>
              <a:t>: Deep Learning-Based Objective Assessment for Voice Conversion. </a:t>
            </a:r>
            <a:r>
              <a:rPr lang="en-US" sz="1100" b="0" i="1" dirty="0" err="1">
                <a:solidFill>
                  <a:schemeClr val="bg2">
                    <a:lumMod val="50000"/>
                  </a:schemeClr>
                </a:solidFill>
                <a:effectLst/>
                <a:highlight>
                  <a:srgbClr val="FFFFFF"/>
                </a:highlight>
              </a:rPr>
              <a:t>Interspeech</a:t>
            </a:r>
            <a:r>
              <a:rPr lang="en-US" sz="1100" b="0" i="1" dirty="0">
                <a:solidFill>
                  <a:schemeClr val="bg2">
                    <a:lumMod val="50000"/>
                  </a:schemeClr>
                </a:solidFill>
                <a:effectLst/>
                <a:highlight>
                  <a:srgbClr val="FFFFFF"/>
                </a:highlight>
              </a:rPr>
              <a:t> 2019</a:t>
            </a:r>
            <a:r>
              <a:rPr lang="en-US" sz="1100" b="0" i="0" dirty="0">
                <a:solidFill>
                  <a:schemeClr val="bg2">
                    <a:lumMod val="50000"/>
                  </a:schemeClr>
                </a:solidFill>
                <a:effectLst/>
                <a:highlight>
                  <a:srgbClr val="FFFFFF"/>
                </a:highlight>
              </a:rPr>
              <a:t>.</a:t>
            </a:r>
            <a:endParaRPr lang="en-US" sz="1100" dirty="0">
              <a:solidFill>
                <a:schemeClr val="bg2">
                  <a:lumMod val="50000"/>
                </a:schemeClr>
              </a:solidFill>
            </a:endParaRPr>
          </a:p>
        </p:txBody>
      </p:sp>
    </p:spTree>
    <p:extLst>
      <p:ext uri="{BB962C8B-B14F-4D97-AF65-F5344CB8AC3E}">
        <p14:creationId xmlns:p14="http://schemas.microsoft.com/office/powerpoint/2010/main" val="42262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79F0-E4A8-8688-DE52-000E14EAF26E}"/>
              </a:ext>
            </a:extLst>
          </p:cNvPr>
          <p:cNvSpPr>
            <a:spLocks noGrp="1"/>
          </p:cNvSpPr>
          <p:nvPr>
            <p:ph type="title"/>
          </p:nvPr>
        </p:nvSpPr>
        <p:spPr>
          <a:xfrm>
            <a:off x="839788" y="457200"/>
            <a:ext cx="3932237" cy="1131757"/>
          </a:xfrm>
        </p:spPr>
        <p:txBody>
          <a:bodyPr vert="horz" lIns="91440" tIns="45720" rIns="91440" bIns="45720" rtlCol="0" anchor="b">
            <a:normAutofit/>
          </a:bodyPr>
          <a:lstStyle/>
          <a:p>
            <a:r>
              <a:rPr lang="en-US" b="1" i="0" dirty="0">
                <a:effectLst/>
                <a:latin typeface="Söhne"/>
              </a:rPr>
              <a:t>Performance and Multitasking</a:t>
            </a:r>
            <a:endParaRPr lang="en-US" kern="1200" dirty="0">
              <a:latin typeface="+mj-lt"/>
              <a:ea typeface="+mj-ea"/>
              <a:cs typeface="+mj-cs"/>
            </a:endParaRPr>
          </a:p>
        </p:txBody>
      </p:sp>
      <p:sp>
        <p:nvSpPr>
          <p:cNvPr id="5" name="TextBox 4">
            <a:extLst>
              <a:ext uri="{FF2B5EF4-FFF2-40B4-BE49-F238E27FC236}">
                <a16:creationId xmlns:a16="http://schemas.microsoft.com/office/drawing/2014/main" id="{811581B7-0A87-5F85-7CB5-CD2FED738043}"/>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90000"/>
              </a:lnSpc>
              <a:spcBef>
                <a:spcPts val="1000"/>
              </a:spcBef>
              <a:spcAft>
                <a:spcPts val="600"/>
              </a:spcAft>
            </a:pPr>
            <a:r>
              <a:rPr lang="en-US" kern="1200" dirty="0">
                <a:latin typeface="+mn-lt"/>
                <a:ea typeface="+mn-ea"/>
                <a:cs typeface="+mn-cs"/>
              </a:rPr>
              <a:t>Single-Task vs Multi-Task</a:t>
            </a:r>
          </a:p>
          <a:p>
            <a:pPr>
              <a:lnSpc>
                <a:spcPct val="90000"/>
              </a:lnSpc>
              <a:spcBef>
                <a:spcPts val="1000"/>
              </a:spcBef>
              <a:spcAft>
                <a:spcPts val="600"/>
              </a:spcAft>
            </a:pPr>
            <a:r>
              <a:rPr lang="en-US" dirty="0"/>
              <a:t>WER: Word-Error-Rate</a:t>
            </a:r>
          </a:p>
          <a:p>
            <a:pPr>
              <a:lnSpc>
                <a:spcPct val="90000"/>
              </a:lnSpc>
              <a:spcBef>
                <a:spcPts val="1000"/>
              </a:spcBef>
              <a:spcAft>
                <a:spcPts val="600"/>
              </a:spcAft>
            </a:pPr>
            <a:r>
              <a:rPr lang="en-US" kern="1200" dirty="0">
                <a:latin typeface="+mn-lt"/>
                <a:ea typeface="+mn-ea"/>
                <a:cs typeface="+mn-cs"/>
              </a:rPr>
              <a:t>CER: </a:t>
            </a:r>
            <a:r>
              <a:rPr lang="en-US" dirty="0"/>
              <a:t>Character-Error-Rate</a:t>
            </a:r>
          </a:p>
          <a:p>
            <a:pPr>
              <a:lnSpc>
                <a:spcPct val="90000"/>
              </a:lnSpc>
              <a:spcBef>
                <a:spcPts val="1000"/>
              </a:spcBef>
              <a:spcAft>
                <a:spcPts val="600"/>
              </a:spcAft>
            </a:pPr>
            <a:r>
              <a:rPr lang="en-US" dirty="0" err="1"/>
              <a:t>sWUGGY</a:t>
            </a:r>
            <a:r>
              <a:rPr lang="en-US" dirty="0"/>
              <a:t>: lexical measure</a:t>
            </a:r>
          </a:p>
          <a:p>
            <a:pPr marL="285750" indent="-285750">
              <a:lnSpc>
                <a:spcPct val="90000"/>
              </a:lnSpc>
              <a:spcBef>
                <a:spcPts val="1000"/>
              </a:spcBef>
              <a:spcAft>
                <a:spcPts val="600"/>
              </a:spcAft>
              <a:buFont typeface="Arial" panose="020B0604020202020204" pitchFamily="34" charset="0"/>
              <a:buChar char="•"/>
            </a:pPr>
            <a:r>
              <a:rPr lang="en-US" dirty="0"/>
              <a:t>e.g. p(brick) &gt; p(</a:t>
            </a:r>
            <a:r>
              <a:rPr lang="en-US" dirty="0" err="1"/>
              <a:t>blick</a:t>
            </a:r>
            <a:r>
              <a:rPr lang="en-US" dirty="0"/>
              <a:t>)</a:t>
            </a:r>
          </a:p>
          <a:p>
            <a:pPr>
              <a:lnSpc>
                <a:spcPct val="90000"/>
              </a:lnSpc>
              <a:spcBef>
                <a:spcPts val="1000"/>
              </a:spcBef>
              <a:spcAft>
                <a:spcPts val="600"/>
              </a:spcAft>
            </a:pPr>
            <a:r>
              <a:rPr lang="en-US" sz="1800" cap="none" spc="0" dirty="0">
                <a:solidFill>
                  <a:schemeClr val="tx1"/>
                </a:solidFill>
              </a:rPr>
              <a:t>Multi-Task</a:t>
            </a:r>
            <a:r>
              <a:rPr lang="en-US" dirty="0"/>
              <a:t>-Balanced: subsample 300K for tasks</a:t>
            </a:r>
            <a:endParaRPr lang="en-US" kern="1200" dirty="0">
              <a:latin typeface="+mn-lt"/>
              <a:ea typeface="+mn-ea"/>
              <a:cs typeface="+mn-cs"/>
            </a:endParaRPr>
          </a:p>
          <a:p>
            <a:pPr>
              <a:lnSpc>
                <a:spcPct val="90000"/>
              </a:lnSpc>
              <a:spcBef>
                <a:spcPts val="1000"/>
              </a:spcBef>
              <a:spcAft>
                <a:spcPts val="600"/>
              </a:spcAft>
            </a:pPr>
            <a:endParaRPr lang="en-US" sz="1600" kern="1200" dirty="0">
              <a:latin typeface="+mn-lt"/>
              <a:ea typeface="+mn-ea"/>
              <a:cs typeface="+mn-cs"/>
            </a:endParaRPr>
          </a:p>
        </p:txBody>
      </p:sp>
      <p:graphicFrame>
        <p:nvGraphicFramePr>
          <p:cNvPr id="3" name="Content Placeholder 2">
            <a:extLst>
              <a:ext uri="{FF2B5EF4-FFF2-40B4-BE49-F238E27FC236}">
                <a16:creationId xmlns:a16="http://schemas.microsoft.com/office/drawing/2014/main" id="{6624ED45-B1F2-AA60-607C-9341F7C3D855}"/>
              </a:ext>
            </a:extLst>
          </p:cNvPr>
          <p:cNvGraphicFramePr>
            <a:graphicFrameLocks noGrp="1"/>
          </p:cNvGraphicFramePr>
          <p:nvPr>
            <p:ph idx="1"/>
            <p:extLst>
              <p:ext uri="{D42A27DB-BD31-4B8C-83A1-F6EECF244321}">
                <p14:modId xmlns:p14="http://schemas.microsoft.com/office/powerpoint/2010/main" val="2438979251"/>
              </p:ext>
            </p:extLst>
          </p:nvPr>
        </p:nvGraphicFramePr>
        <p:xfrm>
          <a:off x="4772025" y="846891"/>
          <a:ext cx="6844463" cy="4205340"/>
        </p:xfrm>
        <a:graphic>
          <a:graphicData uri="http://schemas.openxmlformats.org/drawingml/2006/table">
            <a:tbl>
              <a:tblPr firstRow="1" bandRow="1">
                <a:tableStyleId>{3B4B98B0-60AC-42C2-AFA5-B58CD77FA1E5}</a:tableStyleId>
              </a:tblPr>
              <a:tblGrid>
                <a:gridCol w="1560546">
                  <a:extLst>
                    <a:ext uri="{9D8B030D-6E8A-4147-A177-3AD203B41FA5}">
                      <a16:colId xmlns:a16="http://schemas.microsoft.com/office/drawing/2014/main" val="969864459"/>
                    </a:ext>
                  </a:extLst>
                </a:gridCol>
                <a:gridCol w="1220629">
                  <a:extLst>
                    <a:ext uri="{9D8B030D-6E8A-4147-A177-3AD203B41FA5}">
                      <a16:colId xmlns:a16="http://schemas.microsoft.com/office/drawing/2014/main" val="1753073708"/>
                    </a:ext>
                  </a:extLst>
                </a:gridCol>
                <a:gridCol w="1249628">
                  <a:extLst>
                    <a:ext uri="{9D8B030D-6E8A-4147-A177-3AD203B41FA5}">
                      <a16:colId xmlns:a16="http://schemas.microsoft.com/office/drawing/2014/main" val="261039004"/>
                    </a:ext>
                  </a:extLst>
                </a:gridCol>
                <a:gridCol w="980718">
                  <a:extLst>
                    <a:ext uri="{9D8B030D-6E8A-4147-A177-3AD203B41FA5}">
                      <a16:colId xmlns:a16="http://schemas.microsoft.com/office/drawing/2014/main" val="3184050736"/>
                    </a:ext>
                  </a:extLst>
                </a:gridCol>
                <a:gridCol w="732200">
                  <a:extLst>
                    <a:ext uri="{9D8B030D-6E8A-4147-A177-3AD203B41FA5}">
                      <a16:colId xmlns:a16="http://schemas.microsoft.com/office/drawing/2014/main" val="2684511563"/>
                    </a:ext>
                  </a:extLst>
                </a:gridCol>
                <a:gridCol w="1100742">
                  <a:extLst>
                    <a:ext uri="{9D8B030D-6E8A-4147-A177-3AD203B41FA5}">
                      <a16:colId xmlns:a16="http://schemas.microsoft.com/office/drawing/2014/main" val="3448087071"/>
                    </a:ext>
                  </a:extLst>
                </a:gridCol>
              </a:tblGrid>
              <a:tr h="600909">
                <a:tc>
                  <a:txBody>
                    <a:bodyPr/>
                    <a:lstStyle/>
                    <a:p>
                      <a:endParaRPr lang="en-US" sz="2000" b="0" cap="none" spc="0">
                        <a:solidFill>
                          <a:schemeClr val="tx1"/>
                        </a:solidFill>
                      </a:endParaRPr>
                    </a:p>
                  </a:txBody>
                  <a:tcPr marL="57660" marR="57660" marT="101738" marB="115319" anchor="b"/>
                </a:tc>
                <a:tc>
                  <a:txBody>
                    <a:bodyPr/>
                    <a:lstStyle/>
                    <a:p>
                      <a:r>
                        <a:rPr lang="en-US" sz="2000" b="0" cap="none" spc="0" dirty="0">
                          <a:solidFill>
                            <a:schemeClr val="tx1"/>
                          </a:solidFill>
                        </a:rPr>
                        <a:t>Text LM</a:t>
                      </a:r>
                    </a:p>
                  </a:txBody>
                  <a:tcPr marL="57660" marR="57660" marT="101738" marB="115319" anchor="b"/>
                </a:tc>
                <a:tc>
                  <a:txBody>
                    <a:bodyPr/>
                    <a:lstStyle/>
                    <a:p>
                      <a:r>
                        <a:rPr lang="en-US" sz="2000" b="0" cap="none" spc="0" dirty="0">
                          <a:solidFill>
                            <a:schemeClr val="tx1"/>
                          </a:solidFill>
                        </a:rPr>
                        <a:t>Speech LM</a:t>
                      </a:r>
                    </a:p>
                  </a:txBody>
                  <a:tcPr marL="57660" marR="57660" marT="101738" marB="115319" anchor="b"/>
                </a:tc>
                <a:tc>
                  <a:txBody>
                    <a:bodyPr/>
                    <a:lstStyle/>
                    <a:p>
                      <a:r>
                        <a:rPr lang="en-US" sz="2000" b="0" cap="none" spc="0" dirty="0">
                          <a:solidFill>
                            <a:schemeClr val="tx1"/>
                          </a:solidFill>
                        </a:rPr>
                        <a:t>ASR </a:t>
                      </a:r>
                    </a:p>
                  </a:txBody>
                  <a:tcPr marL="57660" marR="57660" marT="101738" marB="115319" anchor="b"/>
                </a:tc>
                <a:tc gridSpan="2">
                  <a:txBody>
                    <a:bodyPr/>
                    <a:lstStyle/>
                    <a:p>
                      <a:pPr algn="ctr"/>
                      <a:r>
                        <a:rPr lang="en-US" sz="2000" b="0" cap="none" spc="0" dirty="0">
                          <a:solidFill>
                            <a:schemeClr val="tx1"/>
                          </a:solidFill>
                        </a:rPr>
                        <a:t>TTS </a:t>
                      </a:r>
                    </a:p>
                  </a:txBody>
                  <a:tcPr marL="57660" marR="57660" marT="101738" marB="115319" anchor="b"/>
                </a:tc>
                <a:tc hMerge="1">
                  <a:txBody>
                    <a:bodyPr/>
                    <a:lstStyle/>
                    <a:p>
                      <a:endParaRPr lang="en-US"/>
                    </a:p>
                  </a:txBody>
                  <a:tcPr/>
                </a:tc>
                <a:extLst>
                  <a:ext uri="{0D108BD9-81ED-4DB2-BD59-A6C34878D82A}">
                    <a16:rowId xmlns:a16="http://schemas.microsoft.com/office/drawing/2014/main" val="3498125173"/>
                  </a:ext>
                </a:extLst>
              </a:tr>
              <a:tr h="493824">
                <a:tc>
                  <a:txBody>
                    <a:bodyPr/>
                    <a:lstStyle/>
                    <a:p>
                      <a:endParaRPr lang="en-US" sz="1500" b="1" cap="none" spc="0" dirty="0">
                        <a:solidFill>
                          <a:schemeClr val="tx1"/>
                        </a:solidFill>
                      </a:endParaRPr>
                    </a:p>
                  </a:txBody>
                  <a:tcPr marL="57660" marR="57660" marT="101738" marB="115319"/>
                </a:tc>
                <a:tc>
                  <a:txBody>
                    <a:bodyPr/>
                    <a:lstStyle/>
                    <a:p>
                      <a:r>
                        <a:rPr lang="en-US" sz="1400" cap="none" spc="0" dirty="0" err="1">
                          <a:solidFill>
                            <a:schemeClr val="tx1"/>
                          </a:solidFill>
                        </a:rPr>
                        <a:t>sWUGGY</a:t>
                      </a:r>
                      <a:r>
                        <a:rPr lang="en-US" sz="1400" cap="none" spc="0" dirty="0">
                          <a:solidFill>
                            <a:schemeClr val="tx1"/>
                          </a:solidFill>
                        </a:rPr>
                        <a:t> (↑)</a:t>
                      </a:r>
                    </a:p>
                  </a:txBody>
                  <a:tcPr marL="57660" marR="57660" marT="101738" marB="115319"/>
                </a:tc>
                <a:tc>
                  <a:txBody>
                    <a:bodyPr/>
                    <a:lstStyle/>
                    <a:p>
                      <a:r>
                        <a:rPr lang="en-US" sz="1400" cap="none" spc="0" dirty="0" err="1">
                          <a:solidFill>
                            <a:schemeClr val="tx1"/>
                          </a:solidFill>
                        </a:rPr>
                        <a:t>sWUGGY</a:t>
                      </a:r>
                      <a:r>
                        <a:rPr lang="en-US" sz="1400" cap="none" spc="0" dirty="0">
                          <a:solidFill>
                            <a:schemeClr val="tx1"/>
                          </a:solidFill>
                        </a:rPr>
                        <a:t> (↑)</a:t>
                      </a:r>
                    </a:p>
                  </a:txBody>
                  <a:tcPr marL="57660" marR="57660" marT="101738" marB="115319"/>
                </a:tc>
                <a:tc>
                  <a:txBody>
                    <a:bodyPr/>
                    <a:lstStyle/>
                    <a:p>
                      <a:r>
                        <a:rPr lang="en-US" sz="1400" cap="none" spc="0" dirty="0">
                          <a:solidFill>
                            <a:schemeClr val="tx1"/>
                          </a:solidFill>
                        </a:rPr>
                        <a:t>WER (↓)</a:t>
                      </a:r>
                    </a:p>
                  </a:txBody>
                  <a:tcPr marL="57660" marR="57660" marT="101738" marB="115319"/>
                </a:tc>
                <a:tc>
                  <a:txBody>
                    <a:bodyPr/>
                    <a:lstStyle/>
                    <a:p>
                      <a:pPr algn="r"/>
                      <a:r>
                        <a:rPr lang="en-US" sz="1400" cap="none" spc="0" dirty="0">
                          <a:solidFill>
                            <a:schemeClr val="tx1"/>
                          </a:solidFill>
                        </a:rPr>
                        <a:t>CER (↓)</a:t>
                      </a:r>
                    </a:p>
                  </a:txBody>
                  <a:tcPr marL="57660" marR="57660" marT="101738" marB="115319"/>
                </a:tc>
                <a:tc>
                  <a:txBody>
                    <a:bodyPr/>
                    <a:lstStyle/>
                    <a:p>
                      <a:pPr algn="r"/>
                      <a:r>
                        <a:rPr lang="en-US" sz="1400" cap="none" spc="0" dirty="0">
                          <a:solidFill>
                            <a:schemeClr val="tx1"/>
                          </a:solidFill>
                        </a:rPr>
                        <a:t>Quality (↑)</a:t>
                      </a:r>
                    </a:p>
                  </a:txBody>
                  <a:tcPr marL="57660" marR="57660" marT="101738" marB="115319"/>
                </a:tc>
                <a:extLst>
                  <a:ext uri="{0D108BD9-81ED-4DB2-BD59-A6C34878D82A}">
                    <a16:rowId xmlns:a16="http://schemas.microsoft.com/office/drawing/2014/main" val="3884498421"/>
                  </a:ext>
                </a:extLst>
              </a:tr>
              <a:tr h="0">
                <a:tc rowSpan="4">
                  <a:txBody>
                    <a:bodyPr/>
                    <a:lstStyle/>
                    <a:p>
                      <a:r>
                        <a:rPr lang="en-US" sz="1500" cap="none" spc="0" dirty="0">
                          <a:solidFill>
                            <a:schemeClr val="tx1"/>
                          </a:solidFill>
                        </a:rPr>
                        <a:t>Single-Task</a:t>
                      </a:r>
                    </a:p>
                  </a:txBody>
                  <a:tcPr marL="57660" marR="57660" marT="101738" marB="115319" anchor="ctr">
                    <a:lnB w="12700" cap="flat" cmpd="sng" algn="ctr">
                      <a:solidFill>
                        <a:schemeClr val="accent1">
                          <a:lumMod val="50000"/>
                        </a:schemeClr>
                      </a:solidFill>
                      <a:prstDash val="solid"/>
                      <a:round/>
                      <a:headEnd type="none" w="med" len="med"/>
                      <a:tailEnd type="none" w="med" len="med"/>
                    </a:lnB>
                  </a:tcPr>
                </a:tc>
                <a:tc>
                  <a:txBody>
                    <a:bodyPr/>
                    <a:lstStyle/>
                    <a:p>
                      <a:r>
                        <a:rPr lang="en-US" sz="1500" cap="none" spc="0" dirty="0">
                          <a:solidFill>
                            <a:schemeClr val="tx1"/>
                          </a:solidFill>
                        </a:rPr>
                        <a:t>77.1</a:t>
                      </a:r>
                    </a:p>
                  </a:txBody>
                  <a:tcPr marL="57660" marR="57660" marT="101738" marB="115319"/>
                </a:tc>
                <a:tc>
                  <a:txBody>
                    <a:bodyPr/>
                    <a:lstStyle/>
                    <a:p>
                      <a:endParaRPr lang="en-US" sz="1500" cap="none" spc="0" dirty="0">
                        <a:solidFill>
                          <a:schemeClr val="tx1"/>
                        </a:solidFill>
                      </a:endParaRPr>
                    </a:p>
                  </a:txBody>
                  <a:tcPr marL="57660" marR="57660" marT="101738" marB="115319"/>
                </a:tc>
                <a:tc>
                  <a:txBody>
                    <a:bodyPr/>
                    <a:lstStyle/>
                    <a:p>
                      <a:endParaRPr lang="en-US" sz="1500" cap="none" spc="0" dirty="0">
                        <a:solidFill>
                          <a:schemeClr val="tx1"/>
                        </a:solidFill>
                      </a:endParaRPr>
                    </a:p>
                  </a:txBody>
                  <a:tcPr marL="57660" marR="57660" marT="101738" marB="115319"/>
                </a:tc>
                <a:tc>
                  <a:txBody>
                    <a:bodyPr/>
                    <a:lstStyle/>
                    <a:p>
                      <a:pPr algn="r"/>
                      <a:endParaRPr lang="en-US" sz="1500" b="1" cap="none" spc="0" dirty="0">
                        <a:solidFill>
                          <a:schemeClr val="tx1"/>
                        </a:solidFill>
                      </a:endParaRPr>
                    </a:p>
                  </a:txBody>
                  <a:tcPr marL="57660" marR="57660" marT="101738" marB="115319"/>
                </a:tc>
                <a:tc>
                  <a:txBody>
                    <a:bodyPr/>
                    <a:lstStyle/>
                    <a:p>
                      <a:pPr algn="r"/>
                      <a:endParaRPr lang="en-US" sz="1500" cap="none" spc="0" dirty="0">
                        <a:solidFill>
                          <a:schemeClr val="tx1"/>
                        </a:solidFill>
                      </a:endParaRPr>
                    </a:p>
                  </a:txBody>
                  <a:tcPr marL="57660" marR="57660" marT="101738" marB="115319"/>
                </a:tc>
                <a:extLst>
                  <a:ext uri="{0D108BD9-81ED-4DB2-BD59-A6C34878D82A}">
                    <a16:rowId xmlns:a16="http://schemas.microsoft.com/office/drawing/2014/main" val="201178972"/>
                  </a:ext>
                </a:extLst>
              </a:tr>
              <a:tr h="0">
                <a:tc vMerge="1">
                  <a:txBody>
                    <a:bodyPr/>
                    <a:lstStyle/>
                    <a:p>
                      <a:r>
                        <a:rPr lang="en-US" sz="1400" cap="none" spc="0">
                          <a:solidFill>
                            <a:schemeClr val="tx1"/>
                          </a:solidFill>
                        </a:rPr>
                        <a:t>Single-Task</a:t>
                      </a:r>
                    </a:p>
                  </a:txBody>
                  <a:tcPr marL="0" marR="61447" marT="24579" marB="184341"/>
                </a:tc>
                <a:tc>
                  <a:txBody>
                    <a:bodyPr/>
                    <a:lstStyle/>
                    <a:p>
                      <a:endParaRPr lang="en-US" sz="1500" cap="none" spc="0" dirty="0">
                        <a:solidFill>
                          <a:schemeClr val="tx1"/>
                        </a:solidFill>
                      </a:endParaRPr>
                    </a:p>
                  </a:txBody>
                  <a:tcPr marL="57660" marR="57660" marT="101738" marB="1153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cap="none" spc="0" dirty="0">
                          <a:solidFill>
                            <a:schemeClr val="tx1"/>
                          </a:solidFill>
                        </a:rPr>
                        <a:t>62.9</a:t>
                      </a:r>
                    </a:p>
                  </a:txBody>
                  <a:tcPr marL="57660" marR="57660" marT="101738" marB="115319"/>
                </a:tc>
                <a:tc>
                  <a:txBody>
                    <a:bodyPr/>
                    <a:lstStyle/>
                    <a:p>
                      <a:endParaRPr lang="en-US" sz="1500" cap="none" spc="0" dirty="0">
                        <a:solidFill>
                          <a:schemeClr val="tx1"/>
                        </a:solidFill>
                      </a:endParaRPr>
                    </a:p>
                  </a:txBody>
                  <a:tcPr marL="57660" marR="57660" marT="101738" marB="115319"/>
                </a:tc>
                <a:tc>
                  <a:txBody>
                    <a:bodyPr/>
                    <a:lstStyle/>
                    <a:p>
                      <a:pPr algn="r"/>
                      <a:endParaRPr lang="en-US" sz="1500" b="1" cap="none" spc="0" dirty="0">
                        <a:solidFill>
                          <a:schemeClr val="tx1"/>
                        </a:solidFill>
                      </a:endParaRPr>
                    </a:p>
                  </a:txBody>
                  <a:tcPr marL="57660" marR="57660" marT="101738" marB="115319"/>
                </a:tc>
                <a:tc>
                  <a:txBody>
                    <a:bodyPr/>
                    <a:lstStyle/>
                    <a:p>
                      <a:pPr algn="r"/>
                      <a:endParaRPr lang="en-US" sz="1500" cap="none" spc="0" dirty="0">
                        <a:solidFill>
                          <a:schemeClr val="tx1"/>
                        </a:solidFill>
                      </a:endParaRPr>
                    </a:p>
                  </a:txBody>
                  <a:tcPr marL="57660" marR="57660" marT="101738" marB="115319"/>
                </a:tc>
                <a:extLst>
                  <a:ext uri="{0D108BD9-81ED-4DB2-BD59-A6C34878D82A}">
                    <a16:rowId xmlns:a16="http://schemas.microsoft.com/office/drawing/2014/main" val="1919730812"/>
                  </a:ext>
                </a:extLst>
              </a:tr>
              <a:tr h="0">
                <a:tc vMerge="1">
                  <a:txBody>
                    <a:bodyPr/>
                    <a:lstStyle/>
                    <a:p>
                      <a:endParaRPr lang="en-US" sz="1400" cap="none" spc="0">
                        <a:solidFill>
                          <a:schemeClr val="tx1"/>
                        </a:solidFill>
                      </a:endParaRPr>
                    </a:p>
                  </a:txBody>
                  <a:tcPr marL="0" marR="61447" marT="24579" marB="184341"/>
                </a:tc>
                <a:tc>
                  <a:txBody>
                    <a:bodyPr/>
                    <a:lstStyle/>
                    <a:p>
                      <a:endParaRPr lang="en-US" sz="1500" cap="none" spc="0" dirty="0">
                        <a:solidFill>
                          <a:schemeClr val="tx1"/>
                        </a:solidFill>
                      </a:endParaRPr>
                    </a:p>
                  </a:txBody>
                  <a:tcPr marL="57660" marR="57660" marT="101738" marB="115319"/>
                </a:tc>
                <a:tc>
                  <a:txBody>
                    <a:bodyPr/>
                    <a:lstStyle/>
                    <a:p>
                      <a:endParaRPr lang="en-US" sz="1500" cap="none" spc="0" dirty="0">
                        <a:solidFill>
                          <a:schemeClr val="tx1"/>
                        </a:solidFill>
                      </a:endParaRPr>
                    </a:p>
                  </a:txBody>
                  <a:tcPr marL="57660" marR="57660" marT="101738" marB="115319"/>
                </a:tc>
                <a:tc>
                  <a:txBody>
                    <a:bodyPr/>
                    <a:lstStyle/>
                    <a:p>
                      <a:r>
                        <a:rPr lang="en-US" sz="1500" cap="none" spc="0" dirty="0">
                          <a:solidFill>
                            <a:schemeClr val="tx1"/>
                          </a:solidFill>
                        </a:rPr>
                        <a:t>8.8</a:t>
                      </a:r>
                    </a:p>
                  </a:txBody>
                  <a:tcPr marL="57660" marR="57660" marT="101738" marB="115319"/>
                </a:tc>
                <a:tc>
                  <a:txBody>
                    <a:bodyPr/>
                    <a:lstStyle/>
                    <a:p>
                      <a:pPr algn="r"/>
                      <a:endParaRPr lang="en-US" sz="1500" b="1" cap="none" spc="0" dirty="0">
                        <a:solidFill>
                          <a:schemeClr val="tx1"/>
                        </a:solidFill>
                      </a:endParaRPr>
                    </a:p>
                  </a:txBody>
                  <a:tcPr marL="57660" marR="57660" marT="101738" marB="115319"/>
                </a:tc>
                <a:tc>
                  <a:txBody>
                    <a:bodyPr/>
                    <a:lstStyle/>
                    <a:p>
                      <a:pPr algn="r"/>
                      <a:endParaRPr lang="en-US" sz="1500" cap="none" spc="0" dirty="0">
                        <a:solidFill>
                          <a:schemeClr val="tx1"/>
                        </a:solidFill>
                      </a:endParaRPr>
                    </a:p>
                  </a:txBody>
                  <a:tcPr marL="57660" marR="57660" marT="101738" marB="115319"/>
                </a:tc>
                <a:extLst>
                  <a:ext uri="{0D108BD9-81ED-4DB2-BD59-A6C34878D82A}">
                    <a16:rowId xmlns:a16="http://schemas.microsoft.com/office/drawing/2014/main" val="3436284243"/>
                  </a:ext>
                </a:extLst>
              </a:tr>
              <a:tr h="0">
                <a:tc vMerge="1">
                  <a:txBody>
                    <a:bodyPr/>
                    <a:lstStyle/>
                    <a:p>
                      <a:endParaRPr lang="en-US" sz="1400" cap="none" spc="0">
                        <a:solidFill>
                          <a:schemeClr val="tx1"/>
                        </a:solidFill>
                      </a:endParaRPr>
                    </a:p>
                  </a:txBody>
                  <a:tcPr marL="0" marR="61447" marT="24579" marB="184341"/>
                </a:tc>
                <a:tc>
                  <a:txBody>
                    <a:bodyPr/>
                    <a:lstStyle/>
                    <a:p>
                      <a:endParaRPr lang="en-US" sz="1500" cap="none" spc="0" dirty="0">
                        <a:solidFill>
                          <a:schemeClr val="tx1"/>
                        </a:solidFill>
                      </a:endParaRPr>
                    </a:p>
                  </a:txBody>
                  <a:tcPr marL="57660" marR="57660" marT="101738" marB="115319">
                    <a:lnB w="12700" cap="flat" cmpd="sng" algn="ctr">
                      <a:solidFill>
                        <a:schemeClr val="accent1">
                          <a:lumMod val="50000"/>
                        </a:schemeClr>
                      </a:solidFill>
                      <a:prstDash val="solid"/>
                      <a:round/>
                      <a:headEnd type="none" w="med" len="med"/>
                      <a:tailEnd type="none" w="med" len="med"/>
                    </a:lnB>
                  </a:tcPr>
                </a:tc>
                <a:tc>
                  <a:txBody>
                    <a:bodyPr/>
                    <a:lstStyle/>
                    <a:p>
                      <a:endParaRPr lang="en-US" sz="1500" cap="none" spc="0" dirty="0">
                        <a:solidFill>
                          <a:schemeClr val="tx1"/>
                        </a:solidFill>
                      </a:endParaRPr>
                    </a:p>
                  </a:txBody>
                  <a:tcPr marL="57660" marR="57660" marT="101738" marB="115319">
                    <a:lnB w="12700" cap="flat" cmpd="sng" algn="ctr">
                      <a:solidFill>
                        <a:schemeClr val="accent1">
                          <a:lumMod val="50000"/>
                        </a:schemeClr>
                      </a:solidFill>
                      <a:prstDash val="solid"/>
                      <a:round/>
                      <a:headEnd type="none" w="med" len="med"/>
                      <a:tailEnd type="none" w="med" len="med"/>
                    </a:lnB>
                  </a:tcPr>
                </a:tc>
                <a:tc>
                  <a:txBody>
                    <a:bodyPr/>
                    <a:lstStyle/>
                    <a:p>
                      <a:endParaRPr lang="en-US" sz="1500" cap="none" spc="0" dirty="0">
                        <a:solidFill>
                          <a:schemeClr val="tx1"/>
                        </a:solidFill>
                      </a:endParaRPr>
                    </a:p>
                  </a:txBody>
                  <a:tcPr marL="57660" marR="57660" marT="101738" marB="115319">
                    <a:lnB w="12700" cap="flat" cmpd="sng" algn="ctr">
                      <a:solidFill>
                        <a:schemeClr val="accent1">
                          <a:lumMod val="50000"/>
                        </a:schemeClr>
                      </a:solidFill>
                      <a:prstDash val="solid"/>
                      <a:round/>
                      <a:headEnd type="none" w="med" len="med"/>
                      <a:tailEnd type="none" w="med" len="med"/>
                    </a:lnB>
                  </a:tcPr>
                </a:tc>
                <a:tc>
                  <a:txBody>
                    <a:bodyPr/>
                    <a:lstStyle/>
                    <a:p>
                      <a:pPr algn="r"/>
                      <a:r>
                        <a:rPr lang="en-US" sz="1500" b="0" cap="none" spc="0" dirty="0">
                          <a:solidFill>
                            <a:schemeClr val="tx1"/>
                          </a:solidFill>
                        </a:rPr>
                        <a:t>28.9</a:t>
                      </a:r>
                    </a:p>
                  </a:txBody>
                  <a:tcPr marL="57660" marR="57660" marT="101738" marB="115319">
                    <a:lnB w="12700" cap="flat" cmpd="sng" algn="ctr">
                      <a:solidFill>
                        <a:schemeClr val="accent1">
                          <a:lumMod val="50000"/>
                        </a:schemeClr>
                      </a:solidFill>
                      <a:prstDash val="solid"/>
                      <a:round/>
                      <a:headEnd type="none" w="med" len="med"/>
                      <a:tailEnd type="none" w="med" len="med"/>
                    </a:lnB>
                  </a:tcPr>
                </a:tc>
                <a:tc>
                  <a:txBody>
                    <a:bodyPr/>
                    <a:lstStyle/>
                    <a:p>
                      <a:pPr algn="r"/>
                      <a:r>
                        <a:rPr lang="en-US" sz="1500" cap="none" spc="0" dirty="0">
                          <a:solidFill>
                            <a:schemeClr val="tx1"/>
                          </a:solidFill>
                        </a:rPr>
                        <a:t>2.68</a:t>
                      </a:r>
                    </a:p>
                  </a:txBody>
                  <a:tcPr marL="57660" marR="57660" marT="101738" marB="115319">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491741937"/>
                  </a:ext>
                </a:extLst>
              </a:tr>
              <a:tr h="37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  Multi-Task</a:t>
                      </a:r>
                    </a:p>
                    <a:p>
                      <a:endParaRPr lang="en-US" sz="1500" cap="none" spc="0" dirty="0">
                        <a:solidFill>
                          <a:schemeClr val="tx1"/>
                        </a:solidFill>
                      </a:endParaRPr>
                    </a:p>
                  </a:txBody>
                  <a:tcPr marL="57660" marR="57660" marT="30998" marB="115319">
                    <a:lnT w="12700" cap="flat" cmpd="sng" algn="ctr">
                      <a:solidFill>
                        <a:schemeClr val="accent1">
                          <a:lumMod val="50000"/>
                        </a:schemeClr>
                      </a:solidFill>
                      <a:prstDash val="solid"/>
                      <a:round/>
                      <a:headEnd type="none" w="med" len="med"/>
                      <a:tailEnd type="none" w="med" len="med"/>
                    </a:lnT>
                  </a:tcPr>
                </a:tc>
                <a:tc>
                  <a:txBody>
                    <a:bodyPr/>
                    <a:lstStyle/>
                    <a:p>
                      <a:r>
                        <a:rPr lang="en-US" sz="1500" b="1" cap="none" spc="0" dirty="0">
                          <a:solidFill>
                            <a:schemeClr val="tx1"/>
                          </a:solidFill>
                        </a:rPr>
                        <a:t>80.3</a:t>
                      </a:r>
                    </a:p>
                  </a:txBody>
                  <a:tcPr marL="57660" marR="57660" marT="101738" marB="115319">
                    <a:lnT w="12700" cap="flat" cmpd="sng" algn="ctr">
                      <a:solidFill>
                        <a:schemeClr val="accent1">
                          <a:lumMod val="50000"/>
                        </a:schemeClr>
                      </a:solidFill>
                      <a:prstDash val="solid"/>
                      <a:round/>
                      <a:headEnd type="none" w="med" len="med"/>
                      <a:tailEnd type="none" w="med" len="med"/>
                    </a:lnT>
                  </a:tcPr>
                </a:tc>
                <a:tc>
                  <a:txBody>
                    <a:bodyPr/>
                    <a:lstStyle/>
                    <a:p>
                      <a:r>
                        <a:rPr lang="en-US" sz="1500" b="0" cap="none" spc="0" dirty="0">
                          <a:solidFill>
                            <a:schemeClr val="tx1"/>
                          </a:solidFill>
                        </a:rPr>
                        <a:t>62.8</a:t>
                      </a:r>
                    </a:p>
                  </a:txBody>
                  <a:tcPr marL="57660" marR="57660" marT="101738" marB="115319">
                    <a:lnT w="12700" cap="flat" cmpd="sng" algn="ctr">
                      <a:solidFill>
                        <a:schemeClr val="accent1">
                          <a:lumMod val="50000"/>
                        </a:schemeClr>
                      </a:solidFill>
                      <a:prstDash val="solid"/>
                      <a:round/>
                      <a:headEnd type="none" w="med" len="med"/>
                      <a:tailEnd type="none" w="med" len="med"/>
                    </a:lnT>
                  </a:tcPr>
                </a:tc>
                <a:tc>
                  <a:txBody>
                    <a:bodyPr/>
                    <a:lstStyle/>
                    <a:p>
                      <a:r>
                        <a:rPr lang="en-US" sz="1500" b="0" cap="none" spc="0" dirty="0">
                          <a:solidFill>
                            <a:schemeClr val="tx1"/>
                          </a:solidFill>
                        </a:rPr>
                        <a:t>21.0</a:t>
                      </a:r>
                    </a:p>
                  </a:txBody>
                  <a:tcPr marL="57660" marR="57660" marT="101738" marB="115319">
                    <a:lnT w="12700" cap="flat" cmpd="sng" algn="ctr">
                      <a:solidFill>
                        <a:schemeClr val="accent1">
                          <a:lumMod val="50000"/>
                        </a:schemeClr>
                      </a:solidFill>
                      <a:prstDash val="solid"/>
                      <a:round/>
                      <a:headEnd type="none" w="med" len="med"/>
                      <a:tailEnd type="none" w="med" len="med"/>
                    </a:lnT>
                  </a:tcPr>
                </a:tc>
                <a:tc>
                  <a:txBody>
                    <a:bodyPr/>
                    <a:lstStyle/>
                    <a:p>
                      <a:pPr algn="r"/>
                      <a:r>
                        <a:rPr lang="en-US" sz="1500" cap="none" spc="0" dirty="0">
                          <a:solidFill>
                            <a:schemeClr val="tx1"/>
                          </a:solidFill>
                        </a:rPr>
                        <a:t>8.8</a:t>
                      </a:r>
                    </a:p>
                  </a:txBody>
                  <a:tcPr marL="57660" marR="57660" marT="101738" marB="115319">
                    <a:lnT w="12700" cap="flat" cmpd="sng" algn="ctr">
                      <a:solidFill>
                        <a:schemeClr val="accent1">
                          <a:lumMod val="50000"/>
                        </a:schemeClr>
                      </a:solidFill>
                      <a:prstDash val="solid"/>
                      <a:round/>
                      <a:headEnd type="none" w="med" len="med"/>
                      <a:tailEnd type="none" w="med" len="med"/>
                    </a:lnT>
                  </a:tcPr>
                </a:tc>
                <a:tc>
                  <a:txBody>
                    <a:bodyPr/>
                    <a:lstStyle/>
                    <a:p>
                      <a:pPr algn="r"/>
                      <a:r>
                        <a:rPr lang="en-US" sz="1500" b="1" cap="none" spc="0" dirty="0">
                          <a:solidFill>
                            <a:schemeClr val="tx1"/>
                          </a:solidFill>
                        </a:rPr>
                        <a:t>3.86</a:t>
                      </a:r>
                    </a:p>
                  </a:txBody>
                  <a:tcPr marL="57660" marR="57660" marT="101738" marB="115319">
                    <a:lnT w="12700"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10980459"/>
                  </a:ext>
                </a:extLst>
              </a:tr>
              <a:tr h="724462">
                <a:tc>
                  <a:txBody>
                    <a:bodyPr/>
                    <a:lstStyle/>
                    <a:p>
                      <a:r>
                        <a:rPr lang="en-US" sz="1500" cap="none" spc="0" dirty="0">
                          <a:solidFill>
                            <a:schemeClr val="tx1"/>
                          </a:solidFill>
                        </a:rPr>
                        <a:t>Multi-Task-Balanced</a:t>
                      </a:r>
                    </a:p>
                  </a:txBody>
                  <a:tcPr marL="57660" marR="57660" marT="101738" marB="115319"/>
                </a:tc>
                <a:tc>
                  <a:txBody>
                    <a:bodyPr/>
                    <a:lstStyle/>
                    <a:p>
                      <a:r>
                        <a:rPr lang="en-US" sz="1500" b="0" cap="none" spc="0" dirty="0">
                          <a:solidFill>
                            <a:schemeClr val="tx1"/>
                          </a:solidFill>
                        </a:rPr>
                        <a:t>77.7</a:t>
                      </a:r>
                    </a:p>
                  </a:txBody>
                  <a:tcPr marL="57660" marR="57660" marT="101738" marB="115319"/>
                </a:tc>
                <a:tc>
                  <a:txBody>
                    <a:bodyPr/>
                    <a:lstStyle/>
                    <a:p>
                      <a:r>
                        <a:rPr lang="en-US" sz="1500" b="0" cap="none" spc="0" dirty="0">
                          <a:solidFill>
                            <a:schemeClr val="tx1"/>
                          </a:solidFill>
                        </a:rPr>
                        <a:t>60.7</a:t>
                      </a:r>
                    </a:p>
                  </a:txBody>
                  <a:tcPr marL="57660" marR="57660" marT="101738" marB="115319"/>
                </a:tc>
                <a:tc>
                  <a:txBody>
                    <a:bodyPr/>
                    <a:lstStyle/>
                    <a:p>
                      <a:r>
                        <a:rPr lang="en-US" sz="1500" b="1" cap="none" spc="0" dirty="0">
                          <a:solidFill>
                            <a:schemeClr val="tx1"/>
                          </a:solidFill>
                        </a:rPr>
                        <a:t>8.6</a:t>
                      </a:r>
                    </a:p>
                  </a:txBody>
                  <a:tcPr marL="57660" marR="57660" marT="101738" marB="115319"/>
                </a:tc>
                <a:tc>
                  <a:txBody>
                    <a:bodyPr/>
                    <a:lstStyle/>
                    <a:p>
                      <a:pPr algn="r"/>
                      <a:r>
                        <a:rPr lang="en-US" sz="1500" b="1" cap="none" spc="0" dirty="0">
                          <a:solidFill>
                            <a:schemeClr val="tx1"/>
                          </a:solidFill>
                        </a:rPr>
                        <a:t>5.6</a:t>
                      </a:r>
                    </a:p>
                  </a:txBody>
                  <a:tcPr marL="57660" marR="57660" marT="101738" marB="115319"/>
                </a:tc>
                <a:tc>
                  <a:txBody>
                    <a:bodyPr/>
                    <a:lstStyle/>
                    <a:p>
                      <a:pPr algn="r"/>
                      <a:r>
                        <a:rPr lang="en-US" sz="1500" b="0" cap="none" spc="0" dirty="0">
                          <a:solidFill>
                            <a:schemeClr val="tx1"/>
                          </a:solidFill>
                        </a:rPr>
                        <a:t>3.76</a:t>
                      </a:r>
                    </a:p>
                  </a:txBody>
                  <a:tcPr marL="57660" marR="57660" marT="101738" marB="115319"/>
                </a:tc>
                <a:extLst>
                  <a:ext uri="{0D108BD9-81ED-4DB2-BD59-A6C34878D82A}">
                    <a16:rowId xmlns:a16="http://schemas.microsoft.com/office/drawing/2014/main" val="889130596"/>
                  </a:ext>
                </a:extLst>
              </a:tr>
            </a:tbl>
          </a:graphicData>
        </a:graphic>
      </p:graphicFrame>
      <p:sp>
        <p:nvSpPr>
          <p:cNvPr id="4" name="TextBox 3">
            <a:extLst>
              <a:ext uri="{FF2B5EF4-FFF2-40B4-BE49-F238E27FC236}">
                <a16:creationId xmlns:a16="http://schemas.microsoft.com/office/drawing/2014/main" id="{4E3CA775-B856-FD64-2A26-C4BD55A358FA}"/>
              </a:ext>
            </a:extLst>
          </p:cNvPr>
          <p:cNvSpPr txBox="1"/>
          <p:nvPr/>
        </p:nvSpPr>
        <p:spPr>
          <a:xfrm>
            <a:off x="8835328" y="5043650"/>
            <a:ext cx="2924198" cy="338554"/>
          </a:xfrm>
          <a:prstGeom prst="rect">
            <a:avLst/>
          </a:prstGeom>
          <a:noFill/>
        </p:spPr>
        <p:txBody>
          <a:bodyPr wrap="none" rtlCol="0">
            <a:spAutoFit/>
          </a:bodyPr>
          <a:lstStyle/>
          <a:p>
            <a:r>
              <a:rPr lang="en-US" sz="1600" dirty="0"/>
              <a:t>k=50 (k=number of speech units)</a:t>
            </a:r>
          </a:p>
        </p:txBody>
      </p:sp>
    </p:spTree>
    <p:extLst>
      <p:ext uri="{BB962C8B-B14F-4D97-AF65-F5344CB8AC3E}">
        <p14:creationId xmlns:p14="http://schemas.microsoft.com/office/powerpoint/2010/main" val="1577404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79F0-E4A8-8688-DE52-000E14EAF26E}"/>
              </a:ext>
            </a:extLst>
          </p:cNvPr>
          <p:cNvSpPr>
            <a:spLocks noGrp="1"/>
          </p:cNvSpPr>
          <p:nvPr>
            <p:ph type="title"/>
          </p:nvPr>
        </p:nvSpPr>
        <p:spPr>
          <a:xfrm>
            <a:off x="839788" y="457200"/>
            <a:ext cx="3932237" cy="1191718"/>
          </a:xfrm>
        </p:spPr>
        <p:txBody>
          <a:bodyPr vert="horz" lIns="91440" tIns="45720" rIns="91440" bIns="45720" rtlCol="0" anchor="b">
            <a:normAutofit/>
          </a:bodyPr>
          <a:lstStyle/>
          <a:p>
            <a:r>
              <a:rPr lang="en-US" b="1" i="0" dirty="0">
                <a:effectLst/>
                <a:latin typeface="Söhne"/>
              </a:rPr>
              <a:t>Initialization Tricks</a:t>
            </a:r>
            <a:endParaRPr lang="en-US" kern="1200" dirty="0">
              <a:latin typeface="+mj-lt"/>
              <a:ea typeface="+mj-ea"/>
              <a:cs typeface="+mj-cs"/>
            </a:endParaRPr>
          </a:p>
        </p:txBody>
      </p:sp>
      <p:sp>
        <p:nvSpPr>
          <p:cNvPr id="5" name="TextBox 4">
            <a:extLst>
              <a:ext uri="{FF2B5EF4-FFF2-40B4-BE49-F238E27FC236}">
                <a16:creationId xmlns:a16="http://schemas.microsoft.com/office/drawing/2014/main" id="{811581B7-0A87-5F85-7CB5-CD2FED738043}"/>
              </a:ext>
            </a:extLst>
          </p:cNvPr>
          <p:cNvSpPr txBox="1"/>
          <p:nvPr/>
        </p:nvSpPr>
        <p:spPr>
          <a:xfrm>
            <a:off x="839788" y="2057400"/>
            <a:ext cx="3932237" cy="3811588"/>
          </a:xfrm>
          <a:prstGeom prst="rect">
            <a:avLst/>
          </a:prstGeom>
        </p:spPr>
        <p:txBody>
          <a:bodyPr vert="horz" lIns="91440" tIns="45720" rIns="91440" bIns="45720" rtlCol="0">
            <a:normAutofit/>
          </a:bodyPr>
          <a:lstStyle/>
          <a:p>
            <a:pPr marL="114300" indent="-114300">
              <a:lnSpc>
                <a:spcPct val="90000"/>
              </a:lnSpc>
              <a:spcBef>
                <a:spcPts val="1000"/>
              </a:spcBef>
              <a:spcAft>
                <a:spcPts val="600"/>
              </a:spcAft>
            </a:pPr>
            <a:r>
              <a:rPr lang="en-US" sz="1600" kern="1200" dirty="0">
                <a:latin typeface="+mn-lt"/>
                <a:ea typeface="+mn-ea"/>
                <a:cs typeface="+mn-cs"/>
              </a:rPr>
              <a:t>- Use initialization with text-based LLMs</a:t>
            </a:r>
          </a:p>
          <a:p>
            <a:pPr marL="114300" indent="-114300">
              <a:lnSpc>
                <a:spcPct val="90000"/>
              </a:lnSpc>
              <a:spcBef>
                <a:spcPts val="1000"/>
              </a:spcBef>
              <a:spcAft>
                <a:spcPts val="600"/>
              </a:spcAft>
              <a:buFontTx/>
              <a:buChar char="-"/>
            </a:pPr>
            <a:r>
              <a:rPr lang="en-US" sz="1600" dirty="0"/>
              <a:t>Decoder </a:t>
            </a:r>
            <a:r>
              <a:rPr lang="en-US" sz="1600" kern="1200" dirty="0">
                <a:latin typeface="+mn-lt"/>
                <a:ea typeface="+mn-ea"/>
                <a:cs typeface="+mn-cs"/>
              </a:rPr>
              <a:t>weights with Text LM-OPT</a:t>
            </a:r>
          </a:p>
          <a:p>
            <a:pPr>
              <a:lnSpc>
                <a:spcPct val="90000"/>
              </a:lnSpc>
              <a:spcBef>
                <a:spcPts val="1000"/>
              </a:spcBef>
              <a:spcAft>
                <a:spcPts val="600"/>
              </a:spcAft>
            </a:pPr>
            <a:r>
              <a:rPr lang="en-US" sz="1600" dirty="0"/>
              <a:t>WER: Word-Error-Rate</a:t>
            </a:r>
          </a:p>
          <a:p>
            <a:pPr>
              <a:lnSpc>
                <a:spcPct val="90000"/>
              </a:lnSpc>
              <a:spcBef>
                <a:spcPts val="1000"/>
              </a:spcBef>
              <a:spcAft>
                <a:spcPts val="600"/>
              </a:spcAft>
            </a:pPr>
            <a:r>
              <a:rPr lang="en-US" sz="1600" kern="1200" dirty="0">
                <a:latin typeface="+mn-lt"/>
                <a:ea typeface="+mn-ea"/>
                <a:cs typeface="+mn-cs"/>
              </a:rPr>
              <a:t>CER: </a:t>
            </a:r>
            <a:r>
              <a:rPr lang="en-US" sz="1600" dirty="0"/>
              <a:t>Character-Error-Rate</a:t>
            </a:r>
          </a:p>
          <a:p>
            <a:pPr>
              <a:lnSpc>
                <a:spcPct val="90000"/>
              </a:lnSpc>
              <a:spcBef>
                <a:spcPts val="1000"/>
              </a:spcBef>
              <a:spcAft>
                <a:spcPts val="600"/>
              </a:spcAft>
            </a:pPr>
            <a:r>
              <a:rPr lang="en-US" sz="1600" kern="1200" dirty="0">
                <a:latin typeface="+mn-lt"/>
                <a:ea typeface="+mn-ea"/>
                <a:cs typeface="+mn-cs"/>
              </a:rPr>
              <a:t>PPL: Perplexity</a:t>
            </a:r>
          </a:p>
          <a:p>
            <a:pPr>
              <a:lnSpc>
                <a:spcPct val="90000"/>
              </a:lnSpc>
              <a:spcBef>
                <a:spcPts val="1000"/>
              </a:spcBef>
              <a:spcAft>
                <a:spcPts val="600"/>
              </a:spcAft>
            </a:pPr>
            <a:r>
              <a:rPr lang="en-US" sz="1600" b="1" dirty="0"/>
              <a:t>Initialization helps !</a:t>
            </a:r>
          </a:p>
        </p:txBody>
      </p:sp>
      <p:graphicFrame>
        <p:nvGraphicFramePr>
          <p:cNvPr id="3" name="Content Placeholder 2">
            <a:extLst>
              <a:ext uri="{FF2B5EF4-FFF2-40B4-BE49-F238E27FC236}">
                <a16:creationId xmlns:a16="http://schemas.microsoft.com/office/drawing/2014/main" id="{6624ED45-B1F2-AA60-607C-9341F7C3D855}"/>
              </a:ext>
            </a:extLst>
          </p:cNvPr>
          <p:cNvGraphicFramePr>
            <a:graphicFrameLocks noGrp="1"/>
          </p:cNvGraphicFramePr>
          <p:nvPr>
            <p:ph idx="1"/>
            <p:extLst>
              <p:ext uri="{D42A27DB-BD31-4B8C-83A1-F6EECF244321}">
                <p14:modId xmlns:p14="http://schemas.microsoft.com/office/powerpoint/2010/main" val="76942033"/>
              </p:ext>
            </p:extLst>
          </p:nvPr>
        </p:nvGraphicFramePr>
        <p:xfrm>
          <a:off x="5183188" y="2172868"/>
          <a:ext cx="6478380" cy="2502741"/>
        </p:xfrm>
        <a:graphic>
          <a:graphicData uri="http://schemas.openxmlformats.org/drawingml/2006/table">
            <a:tbl>
              <a:tblPr firstRow="1" bandRow="1">
                <a:tableStyleId>{3B4B98B0-60AC-42C2-AFA5-B58CD77FA1E5}</a:tableStyleId>
              </a:tblPr>
              <a:tblGrid>
                <a:gridCol w="1787890">
                  <a:extLst>
                    <a:ext uri="{9D8B030D-6E8A-4147-A177-3AD203B41FA5}">
                      <a16:colId xmlns:a16="http://schemas.microsoft.com/office/drawing/2014/main" val="969864459"/>
                    </a:ext>
                  </a:extLst>
                </a:gridCol>
                <a:gridCol w="854761">
                  <a:extLst>
                    <a:ext uri="{9D8B030D-6E8A-4147-A177-3AD203B41FA5}">
                      <a16:colId xmlns:a16="http://schemas.microsoft.com/office/drawing/2014/main" val="1753073708"/>
                    </a:ext>
                  </a:extLst>
                </a:gridCol>
                <a:gridCol w="1045029">
                  <a:extLst>
                    <a:ext uri="{9D8B030D-6E8A-4147-A177-3AD203B41FA5}">
                      <a16:colId xmlns:a16="http://schemas.microsoft.com/office/drawing/2014/main" val="261039004"/>
                    </a:ext>
                  </a:extLst>
                </a:gridCol>
                <a:gridCol w="983730">
                  <a:extLst>
                    <a:ext uri="{9D8B030D-6E8A-4147-A177-3AD203B41FA5}">
                      <a16:colId xmlns:a16="http://schemas.microsoft.com/office/drawing/2014/main" val="3184050736"/>
                    </a:ext>
                  </a:extLst>
                </a:gridCol>
                <a:gridCol w="716793">
                  <a:extLst>
                    <a:ext uri="{9D8B030D-6E8A-4147-A177-3AD203B41FA5}">
                      <a16:colId xmlns:a16="http://schemas.microsoft.com/office/drawing/2014/main" val="2684511563"/>
                    </a:ext>
                  </a:extLst>
                </a:gridCol>
                <a:gridCol w="1090177">
                  <a:extLst>
                    <a:ext uri="{9D8B030D-6E8A-4147-A177-3AD203B41FA5}">
                      <a16:colId xmlns:a16="http://schemas.microsoft.com/office/drawing/2014/main" val="3448087071"/>
                    </a:ext>
                  </a:extLst>
                </a:gridCol>
              </a:tblGrid>
              <a:tr h="812643">
                <a:tc>
                  <a:txBody>
                    <a:bodyPr/>
                    <a:lstStyle/>
                    <a:p>
                      <a:endParaRPr lang="en-US" sz="1600" b="1" cap="none" spc="0" dirty="0">
                        <a:solidFill>
                          <a:schemeClr val="tx1"/>
                        </a:solidFill>
                      </a:endParaRPr>
                    </a:p>
                  </a:txBody>
                  <a:tcPr marL="0" marR="74783" marT="29913" marB="224349"/>
                </a:tc>
                <a:tc>
                  <a:txBody>
                    <a:bodyPr/>
                    <a:lstStyle/>
                    <a:p>
                      <a:r>
                        <a:rPr lang="en-US" sz="1600" b="1" cap="none" spc="0" dirty="0">
                          <a:solidFill>
                            <a:schemeClr val="tx1"/>
                          </a:solidFill>
                        </a:rPr>
                        <a:t>Text LM</a:t>
                      </a:r>
                    </a:p>
                  </a:txBody>
                  <a:tcPr marL="0" marR="74783" marT="29913" marB="224349"/>
                </a:tc>
                <a:tc>
                  <a:txBody>
                    <a:bodyPr/>
                    <a:lstStyle/>
                    <a:p>
                      <a:r>
                        <a:rPr lang="en-US" sz="1600" b="1" cap="none" spc="0" dirty="0">
                          <a:solidFill>
                            <a:schemeClr val="tx1"/>
                          </a:solidFill>
                        </a:rPr>
                        <a:t>Speech LM</a:t>
                      </a:r>
                    </a:p>
                  </a:txBody>
                  <a:tcPr marL="0" marR="74783" marT="29913" marB="224349"/>
                </a:tc>
                <a:tc>
                  <a:txBody>
                    <a:bodyPr/>
                    <a:lstStyle/>
                    <a:p>
                      <a:r>
                        <a:rPr lang="en-US" sz="1600" b="1" cap="none" spc="0" dirty="0">
                          <a:solidFill>
                            <a:schemeClr val="tx1"/>
                          </a:solidFill>
                        </a:rPr>
                        <a:t>ASR </a:t>
                      </a:r>
                    </a:p>
                  </a:txBody>
                  <a:tcPr marL="0" marR="74783" marT="29913" marB="224349"/>
                </a:tc>
                <a:tc gridSpan="2">
                  <a:txBody>
                    <a:bodyPr/>
                    <a:lstStyle/>
                    <a:p>
                      <a:pPr algn="ctr"/>
                      <a:r>
                        <a:rPr lang="en-US" sz="1600" b="1" cap="none" spc="0">
                          <a:solidFill>
                            <a:schemeClr val="tx1"/>
                          </a:solidFill>
                        </a:rPr>
                        <a:t>TTS </a:t>
                      </a:r>
                    </a:p>
                  </a:txBody>
                  <a:tcPr marL="0" marR="74783" marT="29913" marB="224349"/>
                </a:tc>
                <a:tc hMerge="1">
                  <a:txBody>
                    <a:bodyPr/>
                    <a:lstStyle/>
                    <a:p>
                      <a:endParaRPr lang="en-US"/>
                    </a:p>
                  </a:txBody>
                  <a:tcPr/>
                </a:tc>
                <a:extLst>
                  <a:ext uri="{0D108BD9-81ED-4DB2-BD59-A6C34878D82A}">
                    <a16:rowId xmlns:a16="http://schemas.microsoft.com/office/drawing/2014/main" val="3498125173"/>
                  </a:ext>
                </a:extLst>
              </a:tr>
              <a:tr h="563366">
                <a:tc>
                  <a:txBody>
                    <a:bodyPr/>
                    <a:lstStyle/>
                    <a:p>
                      <a:endParaRPr lang="en-US" sz="1600" cap="none" spc="0">
                        <a:solidFill>
                          <a:schemeClr val="tx1"/>
                        </a:solidFill>
                      </a:endParaRPr>
                    </a:p>
                  </a:txBody>
                  <a:tcPr marL="0" marR="74783" marT="29913" marB="224349"/>
                </a:tc>
                <a:tc>
                  <a:txBody>
                    <a:bodyPr/>
                    <a:lstStyle/>
                    <a:p>
                      <a:r>
                        <a:rPr lang="en-US" sz="1400" cap="none" spc="0" dirty="0">
                          <a:solidFill>
                            <a:schemeClr val="tx1"/>
                          </a:solidFill>
                        </a:rPr>
                        <a:t>PPL(↓)</a:t>
                      </a:r>
                    </a:p>
                  </a:txBody>
                  <a:tcPr marL="0" marR="74783" marT="29913" marB="224349"/>
                </a:tc>
                <a:tc>
                  <a:txBody>
                    <a:bodyPr/>
                    <a:lstStyle/>
                    <a:p>
                      <a:r>
                        <a:rPr lang="en-US" sz="1400" cap="none" spc="0" dirty="0">
                          <a:solidFill>
                            <a:schemeClr val="tx1"/>
                          </a:solidFill>
                        </a:rPr>
                        <a:t>PPL (↓)</a:t>
                      </a:r>
                    </a:p>
                  </a:txBody>
                  <a:tcPr marL="0" marR="74783" marT="29913" marB="224349"/>
                </a:tc>
                <a:tc>
                  <a:txBody>
                    <a:bodyPr/>
                    <a:lstStyle/>
                    <a:p>
                      <a:r>
                        <a:rPr lang="en-US" sz="1400" cap="none" spc="0" dirty="0">
                          <a:solidFill>
                            <a:schemeClr val="tx1"/>
                          </a:solidFill>
                        </a:rPr>
                        <a:t>WER (↓)</a:t>
                      </a:r>
                    </a:p>
                  </a:txBody>
                  <a:tcPr marL="0" marR="74783" marT="29913" marB="224349"/>
                </a:tc>
                <a:tc>
                  <a:txBody>
                    <a:bodyPr/>
                    <a:lstStyle/>
                    <a:p>
                      <a:pPr algn="r"/>
                      <a:r>
                        <a:rPr lang="en-US" sz="1400" cap="none" spc="0" dirty="0">
                          <a:solidFill>
                            <a:schemeClr val="tx1"/>
                          </a:solidFill>
                        </a:rPr>
                        <a:t>CER (↓)</a:t>
                      </a:r>
                    </a:p>
                  </a:txBody>
                  <a:tcPr marL="0" marR="74783" marT="29913" marB="224349"/>
                </a:tc>
                <a:tc>
                  <a:txBody>
                    <a:bodyPr/>
                    <a:lstStyle/>
                    <a:p>
                      <a:pPr algn="r"/>
                      <a:r>
                        <a:rPr lang="en-US" sz="1400" cap="none" spc="0" dirty="0">
                          <a:solidFill>
                            <a:schemeClr val="tx1"/>
                          </a:solidFill>
                        </a:rPr>
                        <a:t>Quality (↑)</a:t>
                      </a:r>
                    </a:p>
                  </a:txBody>
                  <a:tcPr marL="0" marR="74783" marT="29913" marB="224349"/>
                </a:tc>
                <a:extLst>
                  <a:ext uri="{0D108BD9-81ED-4DB2-BD59-A6C34878D82A}">
                    <a16:rowId xmlns:a16="http://schemas.microsoft.com/office/drawing/2014/main" val="201178972"/>
                  </a:ext>
                </a:extLst>
              </a:tr>
              <a:tr h="563366">
                <a:tc>
                  <a:txBody>
                    <a:bodyPr/>
                    <a:lstStyle/>
                    <a:p>
                      <a:r>
                        <a:rPr lang="en-US" sz="1600" cap="none" spc="0">
                          <a:solidFill>
                            <a:schemeClr val="tx1"/>
                          </a:solidFill>
                        </a:rPr>
                        <a:t>w/o Initialization</a:t>
                      </a:r>
                    </a:p>
                  </a:txBody>
                  <a:tcPr marL="0" marR="74783" marT="29913" marB="224349"/>
                </a:tc>
                <a:tc>
                  <a:txBody>
                    <a:bodyPr/>
                    <a:lstStyle/>
                    <a:p>
                      <a:r>
                        <a:rPr lang="en-US" sz="1600" cap="none" spc="0" dirty="0">
                          <a:solidFill>
                            <a:schemeClr val="tx1"/>
                          </a:solidFill>
                        </a:rPr>
                        <a:t>11.1</a:t>
                      </a:r>
                    </a:p>
                  </a:txBody>
                  <a:tcPr marL="0" marR="74783" marT="29913" marB="224349"/>
                </a:tc>
                <a:tc>
                  <a:txBody>
                    <a:bodyPr/>
                    <a:lstStyle/>
                    <a:p>
                      <a:r>
                        <a:rPr lang="en-US" sz="1600" cap="none" spc="0">
                          <a:solidFill>
                            <a:schemeClr val="tx1"/>
                          </a:solidFill>
                        </a:rPr>
                        <a:t>62.1</a:t>
                      </a:r>
                    </a:p>
                  </a:txBody>
                  <a:tcPr marL="0" marR="74783" marT="29913" marB="224349"/>
                </a:tc>
                <a:tc>
                  <a:txBody>
                    <a:bodyPr/>
                    <a:lstStyle/>
                    <a:p>
                      <a:r>
                        <a:rPr lang="en-US" sz="1600" cap="none" spc="0" dirty="0">
                          <a:solidFill>
                            <a:schemeClr val="tx1"/>
                          </a:solidFill>
                        </a:rPr>
                        <a:t>21.0</a:t>
                      </a:r>
                    </a:p>
                  </a:txBody>
                  <a:tcPr marL="0" marR="74783" marT="29913" marB="224349"/>
                </a:tc>
                <a:tc>
                  <a:txBody>
                    <a:bodyPr/>
                    <a:lstStyle/>
                    <a:p>
                      <a:pPr algn="r"/>
                      <a:r>
                        <a:rPr lang="en-US" sz="1600" b="1" cap="none" spc="0" dirty="0">
                          <a:solidFill>
                            <a:schemeClr val="tx1"/>
                          </a:solidFill>
                        </a:rPr>
                        <a:t>8.8</a:t>
                      </a:r>
                    </a:p>
                  </a:txBody>
                  <a:tcPr marL="0" marR="74783" marT="29913" marB="224349"/>
                </a:tc>
                <a:tc>
                  <a:txBody>
                    <a:bodyPr/>
                    <a:lstStyle/>
                    <a:p>
                      <a:pPr algn="r"/>
                      <a:r>
                        <a:rPr lang="en-US" sz="1600" cap="none" spc="0" dirty="0">
                          <a:solidFill>
                            <a:schemeClr val="tx1"/>
                          </a:solidFill>
                        </a:rPr>
                        <a:t>3.86</a:t>
                      </a:r>
                    </a:p>
                  </a:txBody>
                  <a:tcPr marL="0" marR="74783" marT="29913" marB="224349"/>
                </a:tc>
                <a:extLst>
                  <a:ext uri="{0D108BD9-81ED-4DB2-BD59-A6C34878D82A}">
                    <a16:rowId xmlns:a16="http://schemas.microsoft.com/office/drawing/2014/main" val="1919730812"/>
                  </a:ext>
                </a:extLst>
              </a:tr>
              <a:tr h="563366">
                <a:tc>
                  <a:txBody>
                    <a:bodyPr/>
                    <a:lstStyle/>
                    <a:p>
                      <a:r>
                        <a:rPr lang="en-US" sz="1600" cap="none" spc="0">
                          <a:solidFill>
                            <a:schemeClr val="tx1"/>
                          </a:solidFill>
                        </a:rPr>
                        <a:t>w Initialization</a:t>
                      </a:r>
                    </a:p>
                  </a:txBody>
                  <a:tcPr marL="0" marR="74783" marT="29913" marB="224349"/>
                </a:tc>
                <a:tc>
                  <a:txBody>
                    <a:bodyPr/>
                    <a:lstStyle/>
                    <a:p>
                      <a:r>
                        <a:rPr lang="en-US" sz="1600" b="1" cap="none" spc="0" dirty="0">
                          <a:solidFill>
                            <a:schemeClr val="tx1"/>
                          </a:solidFill>
                        </a:rPr>
                        <a:t>10.4</a:t>
                      </a:r>
                    </a:p>
                  </a:txBody>
                  <a:tcPr marL="0" marR="74783" marT="29913" marB="224349"/>
                </a:tc>
                <a:tc>
                  <a:txBody>
                    <a:bodyPr/>
                    <a:lstStyle/>
                    <a:p>
                      <a:r>
                        <a:rPr lang="en-US" sz="1600" b="1" cap="none" spc="0" dirty="0">
                          <a:solidFill>
                            <a:schemeClr val="tx1"/>
                          </a:solidFill>
                        </a:rPr>
                        <a:t>58.8</a:t>
                      </a:r>
                    </a:p>
                  </a:txBody>
                  <a:tcPr marL="0" marR="74783" marT="29913" marB="224349"/>
                </a:tc>
                <a:tc>
                  <a:txBody>
                    <a:bodyPr/>
                    <a:lstStyle/>
                    <a:p>
                      <a:r>
                        <a:rPr lang="en-US" sz="1600" b="1" cap="none" spc="0" dirty="0">
                          <a:solidFill>
                            <a:schemeClr val="tx1"/>
                          </a:solidFill>
                        </a:rPr>
                        <a:t>13.1</a:t>
                      </a:r>
                    </a:p>
                  </a:txBody>
                  <a:tcPr marL="0" marR="74783" marT="29913" marB="224349"/>
                </a:tc>
                <a:tc>
                  <a:txBody>
                    <a:bodyPr/>
                    <a:lstStyle/>
                    <a:p>
                      <a:pPr algn="r"/>
                      <a:r>
                        <a:rPr lang="en-US" sz="1600" cap="none" spc="0">
                          <a:solidFill>
                            <a:schemeClr val="tx1"/>
                          </a:solidFill>
                        </a:rPr>
                        <a:t>9.4</a:t>
                      </a:r>
                    </a:p>
                  </a:txBody>
                  <a:tcPr marL="0" marR="74783" marT="29913" marB="224349"/>
                </a:tc>
                <a:tc>
                  <a:txBody>
                    <a:bodyPr/>
                    <a:lstStyle/>
                    <a:p>
                      <a:pPr algn="r"/>
                      <a:r>
                        <a:rPr lang="en-US" sz="1600" b="1" cap="none" spc="0" dirty="0">
                          <a:solidFill>
                            <a:schemeClr val="tx1"/>
                          </a:solidFill>
                        </a:rPr>
                        <a:t>3.92</a:t>
                      </a:r>
                    </a:p>
                  </a:txBody>
                  <a:tcPr marL="0" marR="74783" marT="29913" marB="224349"/>
                </a:tc>
                <a:extLst>
                  <a:ext uri="{0D108BD9-81ED-4DB2-BD59-A6C34878D82A}">
                    <a16:rowId xmlns:a16="http://schemas.microsoft.com/office/drawing/2014/main" val="2326032670"/>
                  </a:ext>
                </a:extLst>
              </a:tr>
            </a:tbl>
          </a:graphicData>
        </a:graphic>
      </p:graphicFrame>
      <p:sp>
        <p:nvSpPr>
          <p:cNvPr id="4" name="TextBox 3">
            <a:extLst>
              <a:ext uri="{FF2B5EF4-FFF2-40B4-BE49-F238E27FC236}">
                <a16:creationId xmlns:a16="http://schemas.microsoft.com/office/drawing/2014/main" id="{9DF72076-D368-34B0-2152-EADD17D8B7D5}"/>
              </a:ext>
            </a:extLst>
          </p:cNvPr>
          <p:cNvSpPr txBox="1"/>
          <p:nvPr/>
        </p:nvSpPr>
        <p:spPr>
          <a:xfrm>
            <a:off x="8963857" y="4675609"/>
            <a:ext cx="2924198" cy="338554"/>
          </a:xfrm>
          <a:prstGeom prst="rect">
            <a:avLst/>
          </a:prstGeom>
          <a:noFill/>
        </p:spPr>
        <p:txBody>
          <a:bodyPr wrap="none" rtlCol="0">
            <a:spAutoFit/>
          </a:bodyPr>
          <a:lstStyle/>
          <a:p>
            <a:r>
              <a:rPr lang="en-US" sz="1600" dirty="0"/>
              <a:t>k=50 (k=number of speech units)</a:t>
            </a:r>
          </a:p>
        </p:txBody>
      </p:sp>
    </p:spTree>
    <p:extLst>
      <p:ext uri="{BB962C8B-B14F-4D97-AF65-F5344CB8AC3E}">
        <p14:creationId xmlns:p14="http://schemas.microsoft.com/office/powerpoint/2010/main" val="120085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79F0-E4A8-8688-DE52-000E14EAF26E}"/>
              </a:ext>
            </a:extLst>
          </p:cNvPr>
          <p:cNvSpPr>
            <a:spLocks noGrp="1"/>
          </p:cNvSpPr>
          <p:nvPr>
            <p:ph type="title"/>
          </p:nvPr>
        </p:nvSpPr>
        <p:spPr>
          <a:xfrm>
            <a:off x="594469" y="93806"/>
            <a:ext cx="9788628" cy="860961"/>
          </a:xfrm>
        </p:spPr>
        <p:txBody>
          <a:bodyPr anchor="b">
            <a:normAutofit/>
          </a:bodyPr>
          <a:lstStyle/>
          <a:p>
            <a:r>
              <a:rPr lang="en-US" sz="3600" b="1" dirty="0">
                <a:latin typeface="Söhne"/>
              </a:rPr>
              <a:t>Tokenizers</a:t>
            </a:r>
          </a:p>
        </p:txBody>
      </p:sp>
      <p:graphicFrame>
        <p:nvGraphicFramePr>
          <p:cNvPr id="6" name="Content Placeholder 2">
            <a:extLst>
              <a:ext uri="{FF2B5EF4-FFF2-40B4-BE49-F238E27FC236}">
                <a16:creationId xmlns:a16="http://schemas.microsoft.com/office/drawing/2014/main" id="{6624ED45-B1F2-AA60-607C-9341F7C3D855}"/>
              </a:ext>
            </a:extLst>
          </p:cNvPr>
          <p:cNvGraphicFramePr>
            <a:graphicFrameLocks/>
          </p:cNvGraphicFramePr>
          <p:nvPr>
            <p:extLst>
              <p:ext uri="{D42A27DB-BD31-4B8C-83A1-F6EECF244321}">
                <p14:modId xmlns:p14="http://schemas.microsoft.com/office/powerpoint/2010/main" val="573298762"/>
              </p:ext>
            </p:extLst>
          </p:nvPr>
        </p:nvGraphicFramePr>
        <p:xfrm>
          <a:off x="2194387" y="1811928"/>
          <a:ext cx="7803226" cy="2597619"/>
        </p:xfrm>
        <a:graphic>
          <a:graphicData uri="http://schemas.openxmlformats.org/drawingml/2006/table">
            <a:tbl>
              <a:tblPr firstRow="1" bandRow="1">
                <a:tableStyleId>{3B4B98B0-60AC-42C2-AFA5-B58CD77FA1E5}</a:tableStyleId>
              </a:tblPr>
              <a:tblGrid>
                <a:gridCol w="1567596">
                  <a:extLst>
                    <a:ext uri="{9D8B030D-6E8A-4147-A177-3AD203B41FA5}">
                      <a16:colId xmlns:a16="http://schemas.microsoft.com/office/drawing/2014/main" val="969864459"/>
                    </a:ext>
                  </a:extLst>
                </a:gridCol>
                <a:gridCol w="767749">
                  <a:extLst>
                    <a:ext uri="{9D8B030D-6E8A-4147-A177-3AD203B41FA5}">
                      <a16:colId xmlns:a16="http://schemas.microsoft.com/office/drawing/2014/main" val="1589558183"/>
                    </a:ext>
                  </a:extLst>
                </a:gridCol>
                <a:gridCol w="1352119">
                  <a:extLst>
                    <a:ext uri="{9D8B030D-6E8A-4147-A177-3AD203B41FA5}">
                      <a16:colId xmlns:a16="http://schemas.microsoft.com/office/drawing/2014/main" val="1753073708"/>
                    </a:ext>
                  </a:extLst>
                </a:gridCol>
                <a:gridCol w="1858665">
                  <a:extLst>
                    <a:ext uri="{9D8B030D-6E8A-4147-A177-3AD203B41FA5}">
                      <a16:colId xmlns:a16="http://schemas.microsoft.com/office/drawing/2014/main" val="3184050736"/>
                    </a:ext>
                  </a:extLst>
                </a:gridCol>
                <a:gridCol w="899135">
                  <a:extLst>
                    <a:ext uri="{9D8B030D-6E8A-4147-A177-3AD203B41FA5}">
                      <a16:colId xmlns:a16="http://schemas.microsoft.com/office/drawing/2014/main" val="2684511563"/>
                    </a:ext>
                  </a:extLst>
                </a:gridCol>
                <a:gridCol w="1357962">
                  <a:extLst>
                    <a:ext uri="{9D8B030D-6E8A-4147-A177-3AD203B41FA5}">
                      <a16:colId xmlns:a16="http://schemas.microsoft.com/office/drawing/2014/main" val="3448087071"/>
                    </a:ext>
                  </a:extLst>
                </a:gridCol>
              </a:tblGrid>
              <a:tr h="471071">
                <a:tc>
                  <a:txBody>
                    <a:bodyPr/>
                    <a:lstStyle/>
                    <a:p>
                      <a:endParaRPr lang="en-US" sz="2800" b="0" cap="none" spc="0" dirty="0">
                        <a:solidFill>
                          <a:schemeClr val="tx1"/>
                        </a:solidFill>
                      </a:endParaRPr>
                    </a:p>
                  </a:txBody>
                  <a:tcPr marL="0" marR="154988" marT="26785" marB="133925" anchor="b"/>
                </a:tc>
                <a:tc>
                  <a:txBody>
                    <a:bodyPr/>
                    <a:lstStyle/>
                    <a:p>
                      <a:r>
                        <a:rPr lang="en-US" sz="2000" b="0" cap="none" spc="0" dirty="0">
                          <a:solidFill>
                            <a:schemeClr val="tx1"/>
                          </a:solidFill>
                        </a:rPr>
                        <a:t>BPE</a:t>
                      </a:r>
                    </a:p>
                  </a:txBody>
                  <a:tcPr marL="0" marR="154988" marT="26785" marB="133925" anchor="b"/>
                </a:tc>
                <a:tc>
                  <a:txBody>
                    <a:bodyPr/>
                    <a:lstStyle/>
                    <a:p>
                      <a:pPr algn="ctr"/>
                      <a:r>
                        <a:rPr lang="en-US" sz="2000" b="0" cap="none" spc="0" dirty="0" err="1">
                          <a:solidFill>
                            <a:schemeClr val="tx1"/>
                          </a:solidFill>
                        </a:rPr>
                        <a:t>SpeechLM</a:t>
                      </a:r>
                      <a:r>
                        <a:rPr lang="en-US" sz="2000" b="0" cap="none" spc="0" dirty="0">
                          <a:solidFill>
                            <a:schemeClr val="tx1"/>
                          </a:solidFill>
                        </a:rPr>
                        <a:t> </a:t>
                      </a:r>
                    </a:p>
                  </a:txBody>
                  <a:tcPr marL="0" marR="154988" marT="26785" marB="133925" anchor="b"/>
                </a:tc>
                <a:tc>
                  <a:txBody>
                    <a:bodyPr/>
                    <a:lstStyle/>
                    <a:p>
                      <a:r>
                        <a:rPr lang="en-US" sz="2000" b="0" cap="none" spc="0" dirty="0">
                          <a:solidFill>
                            <a:schemeClr val="tx1"/>
                          </a:solidFill>
                        </a:rPr>
                        <a:t>ASR </a:t>
                      </a:r>
                    </a:p>
                  </a:txBody>
                  <a:tcPr marL="0" marR="154988" marT="26785" marB="133925" anchor="b"/>
                </a:tc>
                <a:tc gridSpan="2">
                  <a:txBody>
                    <a:bodyPr/>
                    <a:lstStyle/>
                    <a:p>
                      <a:pPr algn="ctr"/>
                      <a:r>
                        <a:rPr lang="en-US" sz="2000" b="0" cap="none" spc="0">
                          <a:solidFill>
                            <a:schemeClr val="tx1"/>
                          </a:solidFill>
                        </a:rPr>
                        <a:t>TTS </a:t>
                      </a:r>
                    </a:p>
                  </a:txBody>
                  <a:tcPr marL="0" marR="154988" marT="26785" marB="133925" anchor="b"/>
                </a:tc>
                <a:tc hMerge="1">
                  <a:txBody>
                    <a:bodyPr/>
                    <a:lstStyle/>
                    <a:p>
                      <a:endParaRPr lang="en-US"/>
                    </a:p>
                  </a:txBody>
                  <a:tcPr/>
                </a:tc>
                <a:extLst>
                  <a:ext uri="{0D108BD9-81ED-4DB2-BD59-A6C34878D82A}">
                    <a16:rowId xmlns:a16="http://schemas.microsoft.com/office/drawing/2014/main" val="3498125173"/>
                  </a:ext>
                </a:extLst>
              </a:tr>
              <a:tr h="401236">
                <a:tc>
                  <a:txBody>
                    <a:bodyPr/>
                    <a:lstStyle/>
                    <a:p>
                      <a:endParaRPr lang="en-US" sz="1600" cap="none" spc="0" dirty="0">
                        <a:solidFill>
                          <a:schemeClr val="tx1"/>
                        </a:solidFill>
                        <a:latin typeface="+mn-lt"/>
                      </a:endParaRPr>
                    </a:p>
                  </a:txBody>
                  <a:tcPr marL="0" marR="134322" marT="40177" marB="133925"/>
                </a:tc>
                <a:tc>
                  <a:txBody>
                    <a:bodyPr/>
                    <a:lstStyle/>
                    <a:p>
                      <a:endParaRPr lang="en-US" sz="1600" cap="none" spc="0" dirty="0">
                        <a:solidFill>
                          <a:schemeClr val="tx1"/>
                        </a:solidFill>
                        <a:latin typeface="+mn-lt"/>
                      </a:endParaRPr>
                    </a:p>
                  </a:txBody>
                  <a:tcPr marL="0" marR="134322" marT="40177" marB="133925"/>
                </a:tc>
                <a:tc>
                  <a:txBody>
                    <a:bodyPr/>
                    <a:lstStyle/>
                    <a:p>
                      <a:r>
                        <a:rPr lang="en-US" sz="1600" cap="none" spc="0" dirty="0" err="1">
                          <a:solidFill>
                            <a:schemeClr val="tx1"/>
                          </a:solidFill>
                        </a:rPr>
                        <a:t>sWUGGY</a:t>
                      </a:r>
                      <a:r>
                        <a:rPr lang="en-US" sz="1600" cap="none" spc="0" dirty="0">
                          <a:solidFill>
                            <a:schemeClr val="tx1"/>
                          </a:solidFill>
                        </a:rPr>
                        <a:t> (↑)</a:t>
                      </a:r>
                      <a:endParaRPr lang="en-US" sz="1600" cap="none" spc="0" dirty="0">
                        <a:solidFill>
                          <a:schemeClr val="tx1"/>
                        </a:solidFill>
                        <a:latin typeface="+mn-lt"/>
                      </a:endParaRPr>
                    </a:p>
                  </a:txBody>
                  <a:tcPr marL="0" marR="134322" marT="40177" marB="133925"/>
                </a:tc>
                <a:tc>
                  <a:txBody>
                    <a:bodyPr/>
                    <a:lstStyle/>
                    <a:p>
                      <a:r>
                        <a:rPr lang="en-US" sz="1600" cap="none" spc="0" dirty="0">
                          <a:solidFill>
                            <a:schemeClr val="tx1"/>
                          </a:solidFill>
                        </a:rPr>
                        <a:t>WER (↓)</a:t>
                      </a:r>
                      <a:endParaRPr lang="en-US" sz="1600" cap="none" spc="0" dirty="0">
                        <a:solidFill>
                          <a:schemeClr val="tx1"/>
                        </a:solidFill>
                        <a:latin typeface="+mn-lt"/>
                      </a:endParaRPr>
                    </a:p>
                  </a:txBody>
                  <a:tcPr marL="0" marR="134322" marT="40177" marB="133925"/>
                </a:tc>
                <a:tc>
                  <a:txBody>
                    <a:bodyPr/>
                    <a:lstStyle/>
                    <a:p>
                      <a:pPr algn="r"/>
                      <a:r>
                        <a:rPr lang="en-US" sz="1600" cap="none" spc="0" dirty="0">
                          <a:solidFill>
                            <a:schemeClr val="tx1"/>
                          </a:solidFill>
                        </a:rPr>
                        <a:t>CER (↓)</a:t>
                      </a:r>
                      <a:endParaRPr lang="en-US" sz="1600" cap="none" spc="0" dirty="0">
                        <a:solidFill>
                          <a:schemeClr val="tx1"/>
                        </a:solidFill>
                        <a:latin typeface="+mn-lt"/>
                      </a:endParaRPr>
                    </a:p>
                  </a:txBody>
                  <a:tcPr marL="0" marR="134322" marT="40177" marB="133925"/>
                </a:tc>
                <a:tc>
                  <a:txBody>
                    <a:bodyPr/>
                    <a:lstStyle/>
                    <a:p>
                      <a:pPr algn="r"/>
                      <a:r>
                        <a:rPr lang="en-US" sz="1600" cap="none" spc="0" dirty="0">
                          <a:solidFill>
                            <a:schemeClr val="tx1"/>
                          </a:solidFill>
                        </a:rPr>
                        <a:t>Quality (↑)</a:t>
                      </a:r>
                      <a:endParaRPr lang="en-US" sz="1600" cap="none" spc="0" dirty="0">
                        <a:solidFill>
                          <a:schemeClr val="tx1"/>
                        </a:solidFill>
                        <a:latin typeface="+mn-lt"/>
                      </a:endParaRPr>
                    </a:p>
                  </a:txBody>
                  <a:tcPr marL="0" marR="134322" marT="40177" marB="133925"/>
                </a:tc>
                <a:extLst>
                  <a:ext uri="{0D108BD9-81ED-4DB2-BD59-A6C34878D82A}">
                    <a16:rowId xmlns:a16="http://schemas.microsoft.com/office/drawing/2014/main" val="201178972"/>
                  </a:ext>
                </a:extLst>
              </a:tr>
              <a:tr h="37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rPr>
                        <a:t>VoxtLM-k50</a:t>
                      </a:r>
                      <a:endParaRPr lang="en-US" sz="1600" cap="none" spc="0" dirty="0">
                        <a:solidFill>
                          <a:schemeClr val="tx1"/>
                        </a:solidFill>
                        <a:latin typeface="+mn-lt"/>
                      </a:endParaRPr>
                    </a:p>
                  </a:txBody>
                  <a:tcPr marL="0" marR="134322" marT="40177" marB="133925"/>
                </a:tc>
                <a:tc>
                  <a:txBody>
                    <a:bodyPr/>
                    <a:lstStyle/>
                    <a:p>
                      <a:r>
                        <a:rPr lang="en-US" sz="1600" cap="none" spc="0" dirty="0">
                          <a:solidFill>
                            <a:schemeClr val="tx1"/>
                          </a:solidFill>
                        </a:rPr>
                        <a:t>2000</a:t>
                      </a:r>
                      <a:endParaRPr lang="en-US" sz="1600" cap="none" spc="0" dirty="0">
                        <a:solidFill>
                          <a:schemeClr val="tx1"/>
                        </a:solidFill>
                        <a:latin typeface="+mn-lt"/>
                      </a:endParaRPr>
                    </a:p>
                  </a:txBody>
                  <a:tcPr marL="0" marR="134322" marT="40177" marB="133925"/>
                </a:tc>
                <a:tc>
                  <a:txBody>
                    <a:bodyPr/>
                    <a:lstStyle/>
                    <a:p>
                      <a:r>
                        <a:rPr lang="en-US" sz="1600" dirty="0"/>
                        <a:t>60.7</a:t>
                      </a:r>
                      <a:endParaRPr lang="en-US" sz="1600" cap="none" spc="0" dirty="0">
                        <a:solidFill>
                          <a:schemeClr val="tx1"/>
                        </a:solidFill>
                        <a:latin typeface="+mn-lt"/>
                      </a:endParaRPr>
                    </a:p>
                  </a:txBody>
                  <a:tcPr marL="0" marR="134322" marT="40177" marB="133925"/>
                </a:tc>
                <a:tc>
                  <a:txBody>
                    <a:bodyPr/>
                    <a:lstStyle/>
                    <a:p>
                      <a:r>
                        <a:rPr lang="en-US" sz="1600" dirty="0"/>
                        <a:t>8.6</a:t>
                      </a:r>
                      <a:endParaRPr lang="en-US" sz="1600" cap="none" spc="0" dirty="0">
                        <a:solidFill>
                          <a:schemeClr val="tx1"/>
                        </a:solidFill>
                        <a:latin typeface="+mn-lt"/>
                      </a:endParaRPr>
                    </a:p>
                  </a:txBody>
                  <a:tcPr marL="0" marR="134322" marT="40177" marB="133925"/>
                </a:tc>
                <a:tc>
                  <a:txBody>
                    <a:bodyPr/>
                    <a:lstStyle/>
                    <a:p>
                      <a:pPr algn="r"/>
                      <a:r>
                        <a:rPr lang="en-US" sz="1600" dirty="0"/>
                        <a:t>5.6</a:t>
                      </a:r>
                      <a:endParaRPr lang="en-US" sz="1600" b="1" cap="none" spc="0" dirty="0">
                        <a:solidFill>
                          <a:schemeClr val="tx1"/>
                        </a:solidFill>
                        <a:latin typeface="+mn-lt"/>
                      </a:endParaRPr>
                    </a:p>
                  </a:txBody>
                  <a:tcPr marL="0" marR="134322" marT="40177" marB="133925"/>
                </a:tc>
                <a:tc>
                  <a:txBody>
                    <a:bodyPr/>
                    <a:lstStyle/>
                    <a:p>
                      <a:pPr algn="r"/>
                      <a:r>
                        <a:rPr lang="en-US" sz="1600" dirty="0"/>
                        <a:t>3.76</a:t>
                      </a:r>
                      <a:endParaRPr lang="en-US" sz="1600" cap="none" spc="0" dirty="0">
                        <a:solidFill>
                          <a:schemeClr val="tx1"/>
                        </a:solidFill>
                        <a:latin typeface="+mn-lt"/>
                      </a:endParaRPr>
                    </a:p>
                  </a:txBody>
                  <a:tcPr marL="0" marR="134322" marT="40177" marB="133925"/>
                </a:tc>
                <a:extLst>
                  <a:ext uri="{0D108BD9-81ED-4DB2-BD59-A6C34878D82A}">
                    <a16:rowId xmlns:a16="http://schemas.microsoft.com/office/drawing/2014/main" val="1225178387"/>
                  </a:ext>
                </a:extLst>
              </a:tr>
              <a:tr h="597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rPr>
                        <a:t>VoxtLM-k200</a:t>
                      </a:r>
                      <a:endParaRPr lang="en-US" sz="1600" cap="none" spc="0" dirty="0">
                        <a:solidFill>
                          <a:schemeClr val="tx1"/>
                        </a:solidFill>
                        <a:latin typeface="+mn-lt"/>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rPr>
                        <a:t>5000</a:t>
                      </a:r>
                      <a:endParaRPr lang="en-US" sz="1600" cap="none" spc="0" dirty="0">
                        <a:solidFill>
                          <a:schemeClr val="tx1"/>
                        </a:solidFill>
                        <a:latin typeface="+mn-lt"/>
                      </a:endParaRPr>
                    </a:p>
                  </a:txBody>
                  <a:tcPr marL="0" marR="134322" marT="40177" marB="133925"/>
                </a:tc>
                <a:tc>
                  <a:txBody>
                    <a:bodyPr/>
                    <a:lstStyle/>
                    <a:p>
                      <a:r>
                        <a:rPr lang="en-US" sz="1600" b="1" dirty="0"/>
                        <a:t>61.6</a:t>
                      </a:r>
                      <a:endParaRPr lang="en-US" sz="1600" b="1" cap="none" spc="0" dirty="0">
                        <a:solidFill>
                          <a:schemeClr val="tx1"/>
                        </a:solidFill>
                        <a:latin typeface="+mn-lt"/>
                      </a:endParaRPr>
                    </a:p>
                  </a:txBody>
                  <a:tcPr marL="0" marR="134322" marT="40177" marB="133925"/>
                </a:tc>
                <a:tc>
                  <a:txBody>
                    <a:bodyPr/>
                    <a:lstStyle/>
                    <a:p>
                      <a:r>
                        <a:rPr lang="en-US" sz="1600" dirty="0"/>
                        <a:t>6.1</a:t>
                      </a:r>
                      <a:endParaRPr lang="en-US" sz="1600" b="1" cap="none" spc="0" dirty="0">
                        <a:solidFill>
                          <a:schemeClr val="tx1"/>
                        </a:solidFill>
                        <a:latin typeface="+mn-lt"/>
                      </a:endParaRPr>
                    </a:p>
                  </a:txBody>
                  <a:tcPr marL="0" marR="134322" marT="40177" marB="133925"/>
                </a:tc>
                <a:tc>
                  <a:txBody>
                    <a:bodyPr/>
                    <a:lstStyle/>
                    <a:p>
                      <a:pPr algn="r"/>
                      <a:r>
                        <a:rPr lang="en-US" sz="1600" dirty="0"/>
                        <a:t>3.2</a:t>
                      </a:r>
                      <a:endParaRPr lang="en-US" sz="1600" cap="none" spc="0" dirty="0">
                        <a:solidFill>
                          <a:schemeClr val="tx1"/>
                        </a:solidFill>
                        <a:latin typeface="+mn-lt"/>
                      </a:endParaRPr>
                    </a:p>
                  </a:txBody>
                  <a:tcPr marL="0" marR="134322" marT="40177" marB="133925"/>
                </a:tc>
                <a:tc>
                  <a:txBody>
                    <a:bodyPr/>
                    <a:lstStyle/>
                    <a:p>
                      <a:pPr algn="r"/>
                      <a:r>
                        <a:rPr lang="en-US" sz="1600" b="1" dirty="0"/>
                        <a:t>4.36</a:t>
                      </a:r>
                      <a:endParaRPr lang="en-US" sz="1600" b="1" cap="none" spc="0" dirty="0">
                        <a:solidFill>
                          <a:schemeClr val="tx1"/>
                        </a:solidFill>
                        <a:latin typeface="+mn-lt"/>
                      </a:endParaRPr>
                    </a:p>
                  </a:txBody>
                  <a:tcPr marL="0" marR="134322" marT="40177" marB="133925"/>
                </a:tc>
                <a:extLst>
                  <a:ext uri="{0D108BD9-81ED-4DB2-BD59-A6C34878D82A}">
                    <a16:rowId xmlns:a16="http://schemas.microsoft.com/office/drawing/2014/main" val="2326032670"/>
                  </a:ext>
                </a:extLst>
              </a:tr>
              <a:tr h="576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rPr>
                        <a:t>VoxtLM-k1000</a:t>
                      </a:r>
                      <a:endParaRPr lang="en-US" sz="160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rPr>
                        <a:t>10000</a:t>
                      </a:r>
                      <a:endParaRPr lang="en-US" sz="160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600" dirty="0"/>
                        <a:t>60.7</a:t>
                      </a:r>
                      <a:endParaRPr lang="en-US" sz="1600" b="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600" b="1" dirty="0"/>
                        <a:t>5.4</a:t>
                      </a:r>
                      <a:endParaRPr lang="en-US" sz="1600" b="1"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600" b="1" dirty="0"/>
                        <a:t>2.6</a:t>
                      </a:r>
                      <a:endParaRPr lang="en-US" sz="1600" b="1"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600" dirty="0"/>
                        <a:t>4.30</a:t>
                      </a:r>
                      <a:endParaRPr lang="en-US" sz="1600" b="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20618764"/>
                  </a:ext>
                </a:extLst>
              </a:tr>
            </a:tbl>
          </a:graphicData>
        </a:graphic>
      </p:graphicFrame>
      <p:sp>
        <p:nvSpPr>
          <p:cNvPr id="3" name="TextBox 2">
            <a:extLst>
              <a:ext uri="{FF2B5EF4-FFF2-40B4-BE49-F238E27FC236}">
                <a16:creationId xmlns:a16="http://schemas.microsoft.com/office/drawing/2014/main" id="{276939FD-0A22-23AD-7663-0C68CDD43CC9}"/>
              </a:ext>
            </a:extLst>
          </p:cNvPr>
          <p:cNvSpPr txBox="1"/>
          <p:nvPr/>
        </p:nvSpPr>
        <p:spPr>
          <a:xfrm>
            <a:off x="4542116" y="4937236"/>
            <a:ext cx="3900844" cy="400110"/>
          </a:xfrm>
          <a:prstGeom prst="rect">
            <a:avLst/>
          </a:prstGeom>
          <a:noFill/>
        </p:spPr>
        <p:txBody>
          <a:bodyPr wrap="square" rtlCol="0">
            <a:spAutoFit/>
          </a:bodyPr>
          <a:lstStyle/>
          <a:p>
            <a:r>
              <a:rPr lang="en-US" sz="2000" dirty="0"/>
              <a:t>k=50 is worse in ASR and TTS  </a:t>
            </a:r>
          </a:p>
        </p:txBody>
      </p:sp>
      <p:sp>
        <p:nvSpPr>
          <p:cNvPr id="4" name="TextBox 3">
            <a:extLst>
              <a:ext uri="{FF2B5EF4-FFF2-40B4-BE49-F238E27FC236}">
                <a16:creationId xmlns:a16="http://schemas.microsoft.com/office/drawing/2014/main" id="{E14A552B-C4EB-6FC0-D8E3-8CE06E2909E8}"/>
              </a:ext>
            </a:extLst>
          </p:cNvPr>
          <p:cNvSpPr txBox="1"/>
          <p:nvPr/>
        </p:nvSpPr>
        <p:spPr>
          <a:xfrm>
            <a:off x="8442960" y="4814126"/>
            <a:ext cx="2774372" cy="523220"/>
          </a:xfrm>
          <a:prstGeom prst="rect">
            <a:avLst/>
          </a:prstGeom>
          <a:noFill/>
        </p:spPr>
        <p:txBody>
          <a:bodyPr wrap="square" rtlCol="0">
            <a:spAutoFit/>
          </a:bodyPr>
          <a:lstStyle/>
          <a:p>
            <a:r>
              <a:rPr lang="en-US" sz="1400" dirty="0"/>
              <a:t>k: number of speech units</a:t>
            </a:r>
          </a:p>
          <a:p>
            <a:r>
              <a:rPr lang="en-US" sz="1400" dirty="0"/>
              <a:t>Multi-Task Balanced, Small: 125M</a:t>
            </a:r>
          </a:p>
        </p:txBody>
      </p:sp>
    </p:spTree>
    <p:extLst>
      <p:ext uri="{BB962C8B-B14F-4D97-AF65-F5344CB8AC3E}">
        <p14:creationId xmlns:p14="http://schemas.microsoft.com/office/powerpoint/2010/main" val="361040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79F0-E4A8-8688-DE52-000E14EAF26E}"/>
              </a:ext>
            </a:extLst>
          </p:cNvPr>
          <p:cNvSpPr>
            <a:spLocks noGrp="1"/>
          </p:cNvSpPr>
          <p:nvPr>
            <p:ph type="title"/>
          </p:nvPr>
        </p:nvSpPr>
        <p:spPr>
          <a:xfrm>
            <a:off x="839788" y="457200"/>
            <a:ext cx="9788628" cy="860961"/>
          </a:xfrm>
        </p:spPr>
        <p:txBody>
          <a:bodyPr anchor="b">
            <a:normAutofit/>
          </a:bodyPr>
          <a:lstStyle/>
          <a:p>
            <a:r>
              <a:rPr lang="en-US" sz="3600" b="1" dirty="0">
                <a:latin typeface="Söhne"/>
              </a:rPr>
              <a:t>Different Model Size</a:t>
            </a:r>
          </a:p>
        </p:txBody>
      </p:sp>
      <p:graphicFrame>
        <p:nvGraphicFramePr>
          <p:cNvPr id="6" name="Content Placeholder 2">
            <a:extLst>
              <a:ext uri="{FF2B5EF4-FFF2-40B4-BE49-F238E27FC236}">
                <a16:creationId xmlns:a16="http://schemas.microsoft.com/office/drawing/2014/main" id="{6624ED45-B1F2-AA60-607C-9341F7C3D855}"/>
              </a:ext>
            </a:extLst>
          </p:cNvPr>
          <p:cNvGraphicFramePr>
            <a:graphicFrameLocks/>
          </p:cNvGraphicFramePr>
          <p:nvPr>
            <p:extLst>
              <p:ext uri="{D42A27DB-BD31-4B8C-83A1-F6EECF244321}">
                <p14:modId xmlns:p14="http://schemas.microsoft.com/office/powerpoint/2010/main" val="763040385"/>
              </p:ext>
            </p:extLst>
          </p:nvPr>
        </p:nvGraphicFramePr>
        <p:xfrm>
          <a:off x="1447004" y="2139305"/>
          <a:ext cx="9297991" cy="2676535"/>
        </p:xfrm>
        <a:graphic>
          <a:graphicData uri="http://schemas.openxmlformats.org/drawingml/2006/table">
            <a:tbl>
              <a:tblPr firstRow="1" bandRow="1">
                <a:tableStyleId>{3B4B98B0-60AC-42C2-AFA5-B58CD77FA1E5}</a:tableStyleId>
              </a:tblPr>
              <a:tblGrid>
                <a:gridCol w="1475508">
                  <a:extLst>
                    <a:ext uri="{9D8B030D-6E8A-4147-A177-3AD203B41FA5}">
                      <a16:colId xmlns:a16="http://schemas.microsoft.com/office/drawing/2014/main" val="969864459"/>
                    </a:ext>
                  </a:extLst>
                </a:gridCol>
                <a:gridCol w="561110">
                  <a:extLst>
                    <a:ext uri="{9D8B030D-6E8A-4147-A177-3AD203B41FA5}">
                      <a16:colId xmlns:a16="http://schemas.microsoft.com/office/drawing/2014/main" val="3829362386"/>
                    </a:ext>
                  </a:extLst>
                </a:gridCol>
                <a:gridCol w="1257471">
                  <a:extLst>
                    <a:ext uri="{9D8B030D-6E8A-4147-A177-3AD203B41FA5}">
                      <a16:colId xmlns:a16="http://schemas.microsoft.com/office/drawing/2014/main" val="1589558183"/>
                    </a:ext>
                  </a:extLst>
                </a:gridCol>
                <a:gridCol w="1469151">
                  <a:extLst>
                    <a:ext uri="{9D8B030D-6E8A-4147-A177-3AD203B41FA5}">
                      <a16:colId xmlns:a16="http://schemas.microsoft.com/office/drawing/2014/main" val="1753073708"/>
                    </a:ext>
                  </a:extLst>
                </a:gridCol>
                <a:gridCol w="1237337">
                  <a:extLst>
                    <a:ext uri="{9D8B030D-6E8A-4147-A177-3AD203B41FA5}">
                      <a16:colId xmlns:a16="http://schemas.microsoft.com/office/drawing/2014/main" val="261039004"/>
                    </a:ext>
                  </a:extLst>
                </a:gridCol>
                <a:gridCol w="1097003">
                  <a:extLst>
                    <a:ext uri="{9D8B030D-6E8A-4147-A177-3AD203B41FA5}">
                      <a16:colId xmlns:a16="http://schemas.microsoft.com/office/drawing/2014/main" val="3184050736"/>
                    </a:ext>
                  </a:extLst>
                </a:gridCol>
                <a:gridCol w="876554">
                  <a:extLst>
                    <a:ext uri="{9D8B030D-6E8A-4147-A177-3AD203B41FA5}">
                      <a16:colId xmlns:a16="http://schemas.microsoft.com/office/drawing/2014/main" val="2684511563"/>
                    </a:ext>
                  </a:extLst>
                </a:gridCol>
                <a:gridCol w="1323857">
                  <a:extLst>
                    <a:ext uri="{9D8B030D-6E8A-4147-A177-3AD203B41FA5}">
                      <a16:colId xmlns:a16="http://schemas.microsoft.com/office/drawing/2014/main" val="3448087071"/>
                    </a:ext>
                  </a:extLst>
                </a:gridCol>
              </a:tblGrid>
              <a:tr h="471071">
                <a:tc>
                  <a:txBody>
                    <a:bodyPr/>
                    <a:lstStyle/>
                    <a:p>
                      <a:endParaRPr lang="en-US" sz="2400" b="0" cap="none" spc="0" dirty="0">
                        <a:solidFill>
                          <a:schemeClr val="tx1"/>
                        </a:solidFill>
                      </a:endParaRPr>
                    </a:p>
                  </a:txBody>
                  <a:tcPr marL="0" marR="154988" marT="26785" marB="133925" anchor="b"/>
                </a:tc>
                <a:tc>
                  <a:txBody>
                    <a:bodyPr/>
                    <a:lstStyle/>
                    <a:p>
                      <a:r>
                        <a:rPr lang="en-US" sz="1800" b="0" cap="none" spc="0" dirty="0">
                          <a:solidFill>
                            <a:schemeClr val="tx1"/>
                          </a:solidFill>
                        </a:rPr>
                        <a:t>Size</a:t>
                      </a:r>
                    </a:p>
                  </a:txBody>
                  <a:tcPr marL="0" marR="154988" marT="26785" marB="133925" anchor="b"/>
                </a:tc>
                <a:tc>
                  <a:txBody>
                    <a:bodyPr/>
                    <a:lstStyle/>
                    <a:p>
                      <a:r>
                        <a:rPr lang="en-US" sz="1800" b="0" cap="none" spc="0" dirty="0">
                          <a:solidFill>
                            <a:schemeClr val="tx1"/>
                          </a:solidFill>
                        </a:rPr>
                        <a:t>BPE</a:t>
                      </a:r>
                    </a:p>
                  </a:txBody>
                  <a:tcPr marL="0" marR="154988" marT="26785" marB="133925" anchor="b"/>
                </a:tc>
                <a:tc gridSpan="2">
                  <a:txBody>
                    <a:bodyPr/>
                    <a:lstStyle/>
                    <a:p>
                      <a:pPr algn="ctr"/>
                      <a:r>
                        <a:rPr lang="en-US" sz="1800" b="0" cap="none" spc="0">
                          <a:solidFill>
                            <a:schemeClr val="tx1"/>
                          </a:solidFill>
                        </a:rPr>
                        <a:t>SpeechLM </a:t>
                      </a:r>
                    </a:p>
                  </a:txBody>
                  <a:tcPr marL="0" marR="154988" marT="26785" marB="133925" anchor="b"/>
                </a:tc>
                <a:tc hMerge="1">
                  <a:txBody>
                    <a:bodyPr/>
                    <a:lstStyle/>
                    <a:p>
                      <a:r>
                        <a:rPr lang="en-US"/>
                        <a:t>Speech LM</a:t>
                      </a:r>
                    </a:p>
                  </a:txBody>
                  <a:tcPr/>
                </a:tc>
                <a:tc>
                  <a:txBody>
                    <a:bodyPr/>
                    <a:lstStyle/>
                    <a:p>
                      <a:r>
                        <a:rPr lang="en-US" sz="1800" b="0" cap="none" spc="0">
                          <a:solidFill>
                            <a:schemeClr val="tx1"/>
                          </a:solidFill>
                        </a:rPr>
                        <a:t>ASR </a:t>
                      </a:r>
                    </a:p>
                  </a:txBody>
                  <a:tcPr marL="0" marR="154988" marT="26785" marB="133925" anchor="b"/>
                </a:tc>
                <a:tc gridSpan="2">
                  <a:txBody>
                    <a:bodyPr/>
                    <a:lstStyle/>
                    <a:p>
                      <a:pPr algn="ctr"/>
                      <a:r>
                        <a:rPr lang="en-US" sz="1800" b="0" cap="none" spc="0">
                          <a:solidFill>
                            <a:schemeClr val="tx1"/>
                          </a:solidFill>
                        </a:rPr>
                        <a:t>TTS </a:t>
                      </a:r>
                    </a:p>
                  </a:txBody>
                  <a:tcPr marL="0" marR="154988" marT="26785" marB="133925" anchor="b"/>
                </a:tc>
                <a:tc hMerge="1">
                  <a:txBody>
                    <a:bodyPr/>
                    <a:lstStyle/>
                    <a:p>
                      <a:endParaRPr lang="en-US"/>
                    </a:p>
                  </a:txBody>
                  <a:tcPr/>
                </a:tc>
                <a:extLst>
                  <a:ext uri="{0D108BD9-81ED-4DB2-BD59-A6C34878D82A}">
                    <a16:rowId xmlns:a16="http://schemas.microsoft.com/office/drawing/2014/main" val="3498125173"/>
                  </a:ext>
                </a:extLst>
              </a:tr>
              <a:tr h="401236">
                <a:tc>
                  <a:txBody>
                    <a:bodyPr/>
                    <a:lstStyle/>
                    <a:p>
                      <a:endParaRPr lang="en-US" sz="1800" cap="none" spc="0" dirty="0">
                        <a:solidFill>
                          <a:schemeClr val="tx1"/>
                        </a:solidFill>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endParaRPr lang="en-US" sz="1800" cap="none" spc="0" dirty="0">
                        <a:solidFill>
                          <a:schemeClr val="tx1"/>
                        </a:solidFill>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endParaRPr lang="en-US" sz="1800" cap="none" spc="0" dirty="0">
                        <a:solidFill>
                          <a:schemeClr val="tx1"/>
                        </a:solidFill>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cap="none" spc="0" dirty="0" err="1">
                          <a:solidFill>
                            <a:schemeClr val="tx1"/>
                          </a:solidFill>
                        </a:rPr>
                        <a:t>sWUGGY</a:t>
                      </a:r>
                      <a:r>
                        <a:rPr lang="en-US" sz="1500" cap="none" spc="0" dirty="0">
                          <a:solidFill>
                            <a:schemeClr val="tx1"/>
                          </a:solidFill>
                        </a:rPr>
                        <a:t> (↑)</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cap="none" spc="0" dirty="0" err="1">
                          <a:solidFill>
                            <a:schemeClr val="tx1"/>
                          </a:solidFill>
                        </a:rPr>
                        <a:t>sBLIMP</a:t>
                      </a:r>
                      <a:r>
                        <a:rPr lang="en-US" sz="1500" cap="none" spc="0" dirty="0">
                          <a:solidFill>
                            <a:schemeClr val="tx1"/>
                          </a:solidFill>
                        </a:rPr>
                        <a:t> (↑)</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cap="none" spc="0" dirty="0">
                          <a:solidFill>
                            <a:schemeClr val="tx1"/>
                          </a:solidFill>
                        </a:rPr>
                        <a:t>WER </a:t>
                      </a:r>
                      <a:r>
                        <a:rPr lang="en-US" sz="1400" cap="none" spc="0" dirty="0">
                          <a:solidFill>
                            <a:schemeClr val="tx1"/>
                          </a:solidFill>
                        </a:rPr>
                        <a:t>(↓)</a:t>
                      </a:r>
                      <a:endParaRPr lang="en-US" sz="1500" cap="none" spc="0" dirty="0">
                        <a:solidFill>
                          <a:schemeClr val="tx1"/>
                        </a:solidFill>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500" cap="none" spc="0" dirty="0">
                          <a:solidFill>
                            <a:schemeClr val="tx1"/>
                          </a:solidFill>
                        </a:rPr>
                        <a:t>CER </a:t>
                      </a:r>
                      <a:r>
                        <a:rPr lang="en-US" sz="1400" cap="none" spc="0" dirty="0">
                          <a:solidFill>
                            <a:schemeClr val="tx1"/>
                          </a:solidFill>
                        </a:rPr>
                        <a:t>(↓)</a:t>
                      </a:r>
                      <a:endParaRPr lang="en-US" sz="1500" cap="none" spc="0" dirty="0">
                        <a:solidFill>
                          <a:schemeClr val="tx1"/>
                        </a:solidFill>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500" cap="none" spc="0" dirty="0">
                          <a:solidFill>
                            <a:schemeClr val="tx1"/>
                          </a:solidFill>
                        </a:rPr>
                        <a:t>Quality (↑)</a:t>
                      </a:r>
                    </a:p>
                  </a:txBody>
                  <a:tcPr marL="0" marR="134322" marT="40177" marB="133925">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178972"/>
                  </a:ext>
                </a:extLst>
              </a:tr>
              <a:tr h="597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VoxtLM-k200</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Med</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5000</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64.1</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55.0</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3.5</a:t>
                      </a: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500" b="1" cap="none" spc="0" dirty="0">
                          <a:solidFill>
                            <a:schemeClr val="tx1"/>
                          </a:solidFill>
                        </a:rPr>
                        <a:t>3.5</a:t>
                      </a: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500" cap="none" spc="0">
                          <a:solidFill>
                            <a:schemeClr val="tx1"/>
                          </a:solidFill>
                        </a:rPr>
                        <a:t>4.33</a:t>
                      </a:r>
                    </a:p>
                  </a:txBody>
                  <a:tcPr marL="0" marR="134322" marT="40177" marB="133925">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225178387"/>
                  </a:ext>
                </a:extLst>
              </a:tr>
              <a:tr h="597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VoxtLM-k200</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cap="none" spc="0">
                          <a:solidFill>
                            <a:schemeClr val="tx1"/>
                          </a:solidFill>
                        </a:rPr>
                        <a:t>Large</a:t>
                      </a:r>
                    </a:p>
                  </a:txBody>
                  <a:tcPr marL="0" marR="134322" marT="40177" marB="133925">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5000</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b="1" cap="none" spc="0" dirty="0">
                          <a:solidFill>
                            <a:schemeClr val="tx1"/>
                          </a:solidFill>
                        </a:rPr>
                        <a:t>65.6</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b="1" cap="none" spc="0" dirty="0">
                          <a:solidFill>
                            <a:schemeClr val="tx1"/>
                          </a:solidFill>
                        </a:rPr>
                        <a:t>57.1</a:t>
                      </a: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500" b="1" cap="none" spc="0" dirty="0">
                          <a:solidFill>
                            <a:schemeClr val="tx1"/>
                          </a:solidFill>
                        </a:rPr>
                        <a:t>2.7</a:t>
                      </a: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500" cap="none" spc="0" dirty="0">
                          <a:solidFill>
                            <a:schemeClr val="tx1"/>
                          </a:solidFill>
                        </a:rPr>
                        <a:t>3.6</a:t>
                      </a: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500" b="1" cap="none" spc="0" dirty="0">
                          <a:solidFill>
                            <a:schemeClr val="tx1"/>
                          </a:solidFill>
                        </a:rPr>
                        <a:t>4.33</a:t>
                      </a:r>
                    </a:p>
                  </a:txBody>
                  <a:tcPr marL="0" marR="134322" marT="40177" marB="133925">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6032670"/>
                  </a:ext>
                </a:extLst>
              </a:tr>
              <a:tr h="50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VoxtLM-k1000</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cap="none" spc="0" dirty="0">
                          <a:solidFill>
                            <a:schemeClr val="tx1"/>
                          </a:solidFill>
                        </a:rPr>
                        <a:t>Med</a:t>
                      </a:r>
                    </a:p>
                  </a:txBody>
                  <a:tcPr marL="0" marR="134322" marT="40177" marB="133925">
                    <a:lnT w="12700"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10000</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b="0" cap="none" spc="0">
                          <a:solidFill>
                            <a:schemeClr val="tx1"/>
                          </a:solidFill>
                        </a:rPr>
                        <a:t>62.1</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b="0" cap="none" spc="0" dirty="0">
                          <a:solidFill>
                            <a:schemeClr val="tx1"/>
                          </a:solidFill>
                        </a:rPr>
                        <a:t>53.2</a:t>
                      </a: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500" b="0" cap="none" spc="0" dirty="0">
                          <a:solidFill>
                            <a:schemeClr val="tx1"/>
                          </a:solidFill>
                        </a:rPr>
                        <a:t>3.5</a:t>
                      </a: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500" cap="none" spc="0" dirty="0">
                          <a:solidFill>
                            <a:schemeClr val="tx1"/>
                          </a:solidFill>
                        </a:rPr>
                        <a:t>6.1</a:t>
                      </a: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500" b="0" cap="none" spc="0" dirty="0">
                          <a:solidFill>
                            <a:schemeClr val="tx1"/>
                          </a:solidFill>
                        </a:rPr>
                        <a:t>4.27</a:t>
                      </a:r>
                    </a:p>
                  </a:txBody>
                  <a:tcPr marL="0" marR="134322" marT="40177" marB="133925">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020618764"/>
                  </a:ext>
                </a:extLst>
              </a:tr>
            </a:tbl>
          </a:graphicData>
        </a:graphic>
      </p:graphicFrame>
      <p:sp>
        <p:nvSpPr>
          <p:cNvPr id="3" name="TextBox 2">
            <a:extLst>
              <a:ext uri="{FF2B5EF4-FFF2-40B4-BE49-F238E27FC236}">
                <a16:creationId xmlns:a16="http://schemas.microsoft.com/office/drawing/2014/main" id="{276939FD-0A22-23AD-7663-0C68CDD43CC9}"/>
              </a:ext>
            </a:extLst>
          </p:cNvPr>
          <p:cNvSpPr txBox="1"/>
          <p:nvPr/>
        </p:nvSpPr>
        <p:spPr>
          <a:xfrm>
            <a:off x="2424416" y="5517573"/>
            <a:ext cx="5642264" cy="369332"/>
          </a:xfrm>
          <a:prstGeom prst="rect">
            <a:avLst/>
          </a:prstGeom>
          <a:noFill/>
        </p:spPr>
        <p:txBody>
          <a:bodyPr wrap="square" rtlCol="0">
            <a:spAutoFit/>
          </a:bodyPr>
          <a:lstStyle/>
          <a:p>
            <a:r>
              <a:rPr lang="en-US" dirty="0"/>
              <a:t>Tokenizer matters!      Larger model helps! </a:t>
            </a:r>
          </a:p>
        </p:txBody>
      </p:sp>
      <p:sp>
        <p:nvSpPr>
          <p:cNvPr id="4" name="TextBox 3">
            <a:extLst>
              <a:ext uri="{FF2B5EF4-FFF2-40B4-BE49-F238E27FC236}">
                <a16:creationId xmlns:a16="http://schemas.microsoft.com/office/drawing/2014/main" id="{E14A552B-C4EB-6FC0-D8E3-8CE06E2909E8}"/>
              </a:ext>
            </a:extLst>
          </p:cNvPr>
          <p:cNvSpPr txBox="1"/>
          <p:nvPr/>
        </p:nvSpPr>
        <p:spPr>
          <a:xfrm>
            <a:off x="8183259" y="5117464"/>
            <a:ext cx="2445157" cy="584775"/>
          </a:xfrm>
          <a:prstGeom prst="rect">
            <a:avLst/>
          </a:prstGeom>
          <a:noFill/>
        </p:spPr>
        <p:txBody>
          <a:bodyPr wrap="none" rtlCol="0">
            <a:spAutoFit/>
          </a:bodyPr>
          <a:lstStyle/>
          <a:p>
            <a:r>
              <a:rPr lang="en-US" sz="1600" dirty="0"/>
              <a:t>k: number of speech units</a:t>
            </a:r>
          </a:p>
          <a:p>
            <a:r>
              <a:rPr lang="en-US" sz="1600" dirty="0"/>
              <a:t>Large: 1.3B Medium: 350M</a:t>
            </a:r>
          </a:p>
        </p:txBody>
      </p:sp>
    </p:spTree>
    <p:extLst>
      <p:ext uri="{BB962C8B-B14F-4D97-AF65-F5344CB8AC3E}">
        <p14:creationId xmlns:p14="http://schemas.microsoft.com/office/powerpoint/2010/main" val="425962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DB42-9977-D880-4364-CD89E7026F74}"/>
              </a:ext>
            </a:extLst>
          </p:cNvPr>
          <p:cNvSpPr>
            <a:spLocks noGrp="1"/>
          </p:cNvSpPr>
          <p:nvPr>
            <p:ph type="title"/>
          </p:nvPr>
        </p:nvSpPr>
        <p:spPr/>
        <p:txBody>
          <a:bodyPr>
            <a:normAutofit/>
          </a:bodyPr>
          <a:lstStyle/>
          <a:p>
            <a:r>
              <a:rPr lang="en-US" sz="3600" b="1" i="0" dirty="0">
                <a:effectLst/>
                <a:latin typeface="Söhne"/>
              </a:rPr>
              <a:t>Benchmarking Against State-of-the-Art Single Task</a:t>
            </a:r>
            <a:endParaRPr lang="en-US" sz="3600" dirty="0"/>
          </a:p>
        </p:txBody>
      </p:sp>
      <p:graphicFrame>
        <p:nvGraphicFramePr>
          <p:cNvPr id="4" name="Content Placeholder 3">
            <a:extLst>
              <a:ext uri="{FF2B5EF4-FFF2-40B4-BE49-F238E27FC236}">
                <a16:creationId xmlns:a16="http://schemas.microsoft.com/office/drawing/2014/main" id="{D736F83B-5A0C-770D-BD2B-2F1550C6F721}"/>
              </a:ext>
            </a:extLst>
          </p:cNvPr>
          <p:cNvGraphicFramePr>
            <a:graphicFrameLocks noGrp="1"/>
          </p:cNvGraphicFramePr>
          <p:nvPr>
            <p:ph idx="1"/>
            <p:extLst>
              <p:ext uri="{D42A27DB-BD31-4B8C-83A1-F6EECF244321}">
                <p14:modId xmlns:p14="http://schemas.microsoft.com/office/powerpoint/2010/main" val="2684098962"/>
              </p:ext>
            </p:extLst>
          </p:nvPr>
        </p:nvGraphicFramePr>
        <p:xfrm>
          <a:off x="329999" y="2539463"/>
          <a:ext cx="5272644" cy="2021840"/>
        </p:xfrm>
        <a:graphic>
          <a:graphicData uri="http://schemas.openxmlformats.org/drawingml/2006/table">
            <a:tbl>
              <a:tblPr firstRow="1" bandRow="1">
                <a:tableStyleId>{5C22544A-7EE6-4342-B048-85BDC9FD1C3A}</a:tableStyleId>
              </a:tblPr>
              <a:tblGrid>
                <a:gridCol w="1591293">
                  <a:extLst>
                    <a:ext uri="{9D8B030D-6E8A-4147-A177-3AD203B41FA5}">
                      <a16:colId xmlns:a16="http://schemas.microsoft.com/office/drawing/2014/main" val="607018442"/>
                    </a:ext>
                  </a:extLst>
                </a:gridCol>
                <a:gridCol w="1021278">
                  <a:extLst>
                    <a:ext uri="{9D8B030D-6E8A-4147-A177-3AD203B41FA5}">
                      <a16:colId xmlns:a16="http://schemas.microsoft.com/office/drawing/2014/main" val="4290456510"/>
                    </a:ext>
                  </a:extLst>
                </a:gridCol>
                <a:gridCol w="1422430">
                  <a:extLst>
                    <a:ext uri="{9D8B030D-6E8A-4147-A177-3AD203B41FA5}">
                      <a16:colId xmlns:a16="http://schemas.microsoft.com/office/drawing/2014/main" val="548559522"/>
                    </a:ext>
                  </a:extLst>
                </a:gridCol>
                <a:gridCol w="1237643">
                  <a:extLst>
                    <a:ext uri="{9D8B030D-6E8A-4147-A177-3AD203B41FA5}">
                      <a16:colId xmlns:a16="http://schemas.microsoft.com/office/drawing/2014/main" val="3755225281"/>
                    </a:ext>
                  </a:extLst>
                </a:gridCol>
              </a:tblGrid>
              <a:tr h="370840">
                <a:tc>
                  <a:txBody>
                    <a:bodyPr/>
                    <a:lstStyle/>
                    <a:p>
                      <a:endParaRPr lang="en-US" dirty="0"/>
                    </a:p>
                  </a:txBody>
                  <a:tcPr/>
                </a:tc>
                <a:tc>
                  <a:txBody>
                    <a:bodyPr/>
                    <a:lstStyle/>
                    <a:p>
                      <a:r>
                        <a:rPr lang="en-US" dirty="0"/>
                        <a:t>Size</a:t>
                      </a:r>
                    </a:p>
                  </a:txBody>
                  <a:tcPr/>
                </a:tc>
                <a:tc>
                  <a:txBody>
                    <a:bodyPr/>
                    <a:lstStyle/>
                    <a:p>
                      <a:r>
                        <a:rPr lang="en-US" dirty="0">
                          <a:solidFill>
                            <a:schemeClr val="bg1"/>
                          </a:solidFill>
                        </a:rPr>
                        <a:t>Intelligibility (CER) </a:t>
                      </a:r>
                      <a:r>
                        <a:rPr lang="en-US" sz="1800" cap="none" spc="0" dirty="0">
                          <a:solidFill>
                            <a:schemeClr val="bg1"/>
                          </a:solidFill>
                        </a:rPr>
                        <a:t>(↓)</a:t>
                      </a:r>
                      <a:endParaRPr lang="en-US" dirty="0">
                        <a:solidFill>
                          <a:schemeClr val="bg1"/>
                        </a:solidFill>
                      </a:endParaRPr>
                    </a:p>
                  </a:txBody>
                  <a:tcPr/>
                </a:tc>
                <a:tc>
                  <a:txBody>
                    <a:bodyPr/>
                    <a:lstStyle/>
                    <a:p>
                      <a:r>
                        <a:rPr lang="en-US" dirty="0">
                          <a:solidFill>
                            <a:schemeClr val="bg1"/>
                          </a:solidFill>
                        </a:rPr>
                        <a:t>Quality</a:t>
                      </a:r>
                      <a:r>
                        <a:rPr lang="en-US" sz="1800" cap="none" spc="0" dirty="0">
                          <a:solidFill>
                            <a:schemeClr val="bg1"/>
                          </a:solidFill>
                        </a:rPr>
                        <a:t>(↑)</a:t>
                      </a:r>
                      <a:endParaRPr lang="en-US" dirty="0">
                        <a:solidFill>
                          <a:schemeClr val="bg1"/>
                        </a:solidFill>
                      </a:endParaRPr>
                    </a:p>
                  </a:txBody>
                  <a:tcPr/>
                </a:tc>
                <a:extLst>
                  <a:ext uri="{0D108BD9-81ED-4DB2-BD59-A6C34878D82A}">
                    <a16:rowId xmlns:a16="http://schemas.microsoft.com/office/drawing/2014/main" val="3276625804"/>
                  </a:ext>
                </a:extLst>
              </a:tr>
              <a:tr h="370840">
                <a:tc>
                  <a:txBody>
                    <a:bodyPr/>
                    <a:lstStyle/>
                    <a:p>
                      <a:r>
                        <a:rPr lang="en-US" i="0" dirty="0"/>
                        <a:t>VITS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97M</a:t>
                      </a:r>
                    </a:p>
                  </a:txBody>
                  <a:tcPr/>
                </a:tc>
                <a:tc>
                  <a:txBody>
                    <a:bodyPr/>
                    <a:lstStyle/>
                    <a:p>
                      <a:pPr algn="ctr"/>
                      <a:r>
                        <a:rPr lang="en-US" i="0" dirty="0"/>
                        <a:t>7.7</a:t>
                      </a:r>
                    </a:p>
                  </a:txBody>
                  <a:tcPr/>
                </a:tc>
                <a:tc>
                  <a:txBody>
                    <a:bodyPr/>
                    <a:lstStyle/>
                    <a:p>
                      <a:pPr algn="ctr"/>
                      <a:r>
                        <a:rPr lang="en-US" i="0" dirty="0"/>
                        <a:t>4.20</a:t>
                      </a:r>
                    </a:p>
                  </a:txBody>
                  <a:tcPr/>
                </a:tc>
                <a:extLst>
                  <a:ext uri="{0D108BD9-81ED-4DB2-BD59-A6C34878D82A}">
                    <a16:rowId xmlns:a16="http://schemas.microsoft.com/office/drawing/2014/main" val="3696607048"/>
                  </a:ext>
                </a:extLst>
              </a:tr>
              <a:tr h="370840">
                <a:tc>
                  <a:txBody>
                    <a:bodyPr/>
                    <a:lstStyle/>
                    <a:p>
                      <a:r>
                        <a:rPr lang="en-US" i="0" dirty="0"/>
                        <a:t>VoxtLM-k200</a:t>
                      </a:r>
                    </a:p>
                  </a:txBody>
                  <a:tcPr/>
                </a:tc>
                <a:tc>
                  <a:txBody>
                    <a:bodyPr/>
                    <a:lstStyle/>
                    <a:p>
                      <a:r>
                        <a:rPr lang="en-US" i="0" dirty="0"/>
                        <a:t>1.3B</a:t>
                      </a:r>
                    </a:p>
                  </a:txBody>
                  <a:tcPr/>
                </a:tc>
                <a:tc>
                  <a:txBody>
                    <a:bodyPr/>
                    <a:lstStyle/>
                    <a:p>
                      <a:pPr algn="ctr"/>
                      <a:r>
                        <a:rPr lang="en-US" b="0" i="0" dirty="0"/>
                        <a:t>3.5</a:t>
                      </a:r>
                    </a:p>
                  </a:txBody>
                  <a:tcPr/>
                </a:tc>
                <a:tc>
                  <a:txBody>
                    <a:bodyPr/>
                    <a:lstStyle/>
                    <a:p>
                      <a:pPr algn="ctr"/>
                      <a:r>
                        <a:rPr lang="en-US" b="1" i="0" dirty="0"/>
                        <a:t>4.36</a:t>
                      </a:r>
                    </a:p>
                  </a:txBody>
                  <a:tcPr/>
                </a:tc>
                <a:extLst>
                  <a:ext uri="{0D108BD9-81ED-4DB2-BD59-A6C34878D82A}">
                    <a16:rowId xmlns:a16="http://schemas.microsoft.com/office/drawing/2014/main" val="788775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VoxtLM-k1000</a:t>
                      </a:r>
                    </a:p>
                  </a:txBody>
                  <a:tcPr/>
                </a:tc>
                <a:tc>
                  <a:txBody>
                    <a:bodyPr/>
                    <a:lstStyle/>
                    <a:p>
                      <a:r>
                        <a:rPr lang="en-US" i="0" dirty="0"/>
                        <a:t>125M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2.6</a:t>
                      </a:r>
                    </a:p>
                    <a:p>
                      <a:pPr algn="ctr"/>
                      <a:endParaRPr lang="en-US" b="1" i="0" dirty="0"/>
                    </a:p>
                  </a:txBody>
                  <a:tcPr/>
                </a:tc>
                <a:tc>
                  <a:txBody>
                    <a:bodyPr/>
                    <a:lstStyle/>
                    <a:p>
                      <a:pPr algn="ctr"/>
                      <a:r>
                        <a:rPr lang="en-US" sz="1800" i="0" kern="1200" dirty="0">
                          <a:solidFill>
                            <a:schemeClr val="dk1"/>
                          </a:solidFill>
                          <a:effectLst/>
                          <a:latin typeface="+mn-lt"/>
                          <a:ea typeface="+mn-ea"/>
                          <a:cs typeface="+mn-cs"/>
                        </a:rPr>
                        <a:t>4.30</a:t>
                      </a:r>
                      <a:endParaRPr lang="en-US" b="1" i="0" dirty="0"/>
                    </a:p>
                  </a:txBody>
                  <a:tcPr/>
                </a:tc>
                <a:extLst>
                  <a:ext uri="{0D108BD9-81ED-4DB2-BD59-A6C34878D82A}">
                    <a16:rowId xmlns:a16="http://schemas.microsoft.com/office/drawing/2014/main" val="924743415"/>
                  </a:ext>
                </a:extLst>
              </a:tr>
            </a:tbl>
          </a:graphicData>
        </a:graphic>
      </p:graphicFrame>
      <p:graphicFrame>
        <p:nvGraphicFramePr>
          <p:cNvPr id="5" name="Content Placeholder 3">
            <a:extLst>
              <a:ext uri="{FF2B5EF4-FFF2-40B4-BE49-F238E27FC236}">
                <a16:creationId xmlns:a16="http://schemas.microsoft.com/office/drawing/2014/main" id="{2B55AD90-6B45-17F3-D2C4-CD387499F593}"/>
              </a:ext>
            </a:extLst>
          </p:cNvPr>
          <p:cNvGraphicFramePr>
            <a:graphicFrameLocks/>
          </p:cNvGraphicFramePr>
          <p:nvPr>
            <p:extLst>
              <p:ext uri="{D42A27DB-BD31-4B8C-83A1-F6EECF244321}">
                <p14:modId xmlns:p14="http://schemas.microsoft.com/office/powerpoint/2010/main" val="3294308502"/>
              </p:ext>
            </p:extLst>
          </p:nvPr>
        </p:nvGraphicFramePr>
        <p:xfrm>
          <a:off x="6589359" y="2549482"/>
          <a:ext cx="4206240" cy="1483360"/>
        </p:xfrm>
        <a:graphic>
          <a:graphicData uri="http://schemas.openxmlformats.org/drawingml/2006/table">
            <a:tbl>
              <a:tblPr firstRow="1" bandRow="1">
                <a:tableStyleId>{5C22544A-7EE6-4342-B048-85BDC9FD1C3A}</a:tableStyleId>
              </a:tblPr>
              <a:tblGrid>
                <a:gridCol w="1950792">
                  <a:extLst>
                    <a:ext uri="{9D8B030D-6E8A-4147-A177-3AD203B41FA5}">
                      <a16:colId xmlns:a16="http://schemas.microsoft.com/office/drawing/2014/main" val="607018442"/>
                    </a:ext>
                  </a:extLst>
                </a:gridCol>
                <a:gridCol w="853368">
                  <a:extLst>
                    <a:ext uri="{9D8B030D-6E8A-4147-A177-3AD203B41FA5}">
                      <a16:colId xmlns:a16="http://schemas.microsoft.com/office/drawing/2014/main" val="3586518731"/>
                    </a:ext>
                  </a:extLst>
                </a:gridCol>
                <a:gridCol w="1402080">
                  <a:extLst>
                    <a:ext uri="{9D8B030D-6E8A-4147-A177-3AD203B41FA5}">
                      <a16:colId xmlns:a16="http://schemas.microsoft.com/office/drawing/2014/main" val="548559522"/>
                    </a:ext>
                  </a:extLst>
                </a:gridCol>
              </a:tblGrid>
              <a:tr h="370840">
                <a:tc>
                  <a:txBody>
                    <a:bodyPr/>
                    <a:lstStyle/>
                    <a:p>
                      <a:endParaRPr lang="en-US" dirty="0"/>
                    </a:p>
                  </a:txBody>
                  <a:tcPr/>
                </a:tc>
                <a:tc>
                  <a:txBody>
                    <a:bodyPr/>
                    <a:lstStyle/>
                    <a:p>
                      <a:r>
                        <a:rPr lang="en-US" dirty="0"/>
                        <a:t>Size</a:t>
                      </a:r>
                    </a:p>
                  </a:txBody>
                  <a:tcPr/>
                </a:tc>
                <a:tc>
                  <a:txBody>
                    <a:bodyPr/>
                    <a:lstStyle/>
                    <a:p>
                      <a:r>
                        <a:rPr lang="en-US" dirty="0">
                          <a:solidFill>
                            <a:schemeClr val="bg1"/>
                          </a:solidFill>
                        </a:rPr>
                        <a:t>WER </a:t>
                      </a:r>
                      <a:r>
                        <a:rPr lang="en-US" sz="1800" cap="none" spc="0" dirty="0">
                          <a:solidFill>
                            <a:schemeClr val="bg1"/>
                          </a:solidFill>
                        </a:rPr>
                        <a:t>(↓)</a:t>
                      </a:r>
                      <a:endParaRPr lang="en-US" dirty="0">
                        <a:solidFill>
                          <a:schemeClr val="bg1"/>
                        </a:solidFill>
                      </a:endParaRPr>
                    </a:p>
                  </a:txBody>
                  <a:tcPr/>
                </a:tc>
                <a:extLst>
                  <a:ext uri="{0D108BD9-81ED-4DB2-BD59-A6C34878D82A}">
                    <a16:rowId xmlns:a16="http://schemas.microsoft.com/office/drawing/2014/main" val="3276625804"/>
                  </a:ext>
                </a:extLst>
              </a:tr>
              <a:tr h="370840">
                <a:tc>
                  <a:txBody>
                    <a:bodyPr/>
                    <a:lstStyle/>
                    <a:p>
                      <a:r>
                        <a:rPr lang="en-US" i="0" dirty="0"/>
                        <a:t>ASR-</a:t>
                      </a:r>
                      <a:r>
                        <a:rPr lang="en-US" i="0" dirty="0" err="1"/>
                        <a:t>Fbank</a:t>
                      </a:r>
                      <a:endParaRPr lang="en-US"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149M</a:t>
                      </a:r>
                    </a:p>
                  </a:txBody>
                  <a:tcPr/>
                </a:tc>
                <a:tc>
                  <a:txBody>
                    <a:bodyPr/>
                    <a:lstStyle/>
                    <a:p>
                      <a:pPr algn="ctr"/>
                      <a:r>
                        <a:rPr lang="en-US" b="1" i="0" dirty="0"/>
                        <a:t>2.2</a:t>
                      </a:r>
                    </a:p>
                  </a:txBody>
                  <a:tcPr/>
                </a:tc>
                <a:extLst>
                  <a:ext uri="{0D108BD9-81ED-4DB2-BD59-A6C34878D82A}">
                    <a16:rowId xmlns:a16="http://schemas.microsoft.com/office/drawing/2014/main" val="3696607048"/>
                  </a:ext>
                </a:extLst>
              </a:tr>
              <a:tr h="370840">
                <a:tc>
                  <a:txBody>
                    <a:bodyPr/>
                    <a:lstStyle/>
                    <a:p>
                      <a:r>
                        <a:rPr lang="en-US" i="0" dirty="0"/>
                        <a:t>discrete-ASR</a:t>
                      </a:r>
                    </a:p>
                  </a:txBody>
                  <a:tcPr/>
                </a:tc>
                <a:tc>
                  <a:txBody>
                    <a:bodyPr/>
                    <a:lstStyle/>
                    <a:p>
                      <a:r>
                        <a:rPr lang="en-US" i="0" dirty="0"/>
                        <a:t>39M</a:t>
                      </a:r>
                    </a:p>
                  </a:txBody>
                  <a:tcPr/>
                </a:tc>
                <a:tc>
                  <a:txBody>
                    <a:bodyPr/>
                    <a:lstStyle/>
                    <a:p>
                      <a:pPr algn="ctr"/>
                      <a:r>
                        <a:rPr lang="en-US" i="0" dirty="0"/>
                        <a:t>4.2</a:t>
                      </a:r>
                    </a:p>
                  </a:txBody>
                  <a:tcPr/>
                </a:tc>
                <a:extLst>
                  <a:ext uri="{0D108BD9-81ED-4DB2-BD59-A6C34878D82A}">
                    <a16:rowId xmlns:a16="http://schemas.microsoft.com/office/drawing/2014/main" val="1559415547"/>
                  </a:ext>
                </a:extLst>
              </a:tr>
              <a:tr h="370840">
                <a:tc>
                  <a:txBody>
                    <a:bodyPr/>
                    <a:lstStyle/>
                    <a:p>
                      <a:r>
                        <a:rPr lang="en-US" i="0" dirty="0"/>
                        <a:t>VoxtLM-k200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1.3B</a:t>
                      </a:r>
                    </a:p>
                  </a:txBody>
                  <a:tcPr/>
                </a:tc>
                <a:tc>
                  <a:txBody>
                    <a:bodyPr/>
                    <a:lstStyle/>
                    <a:p>
                      <a:pPr algn="ctr"/>
                      <a:r>
                        <a:rPr lang="en-US" i="0" dirty="0"/>
                        <a:t>2.7</a:t>
                      </a:r>
                    </a:p>
                  </a:txBody>
                  <a:tcPr/>
                </a:tc>
                <a:extLst>
                  <a:ext uri="{0D108BD9-81ED-4DB2-BD59-A6C34878D82A}">
                    <a16:rowId xmlns:a16="http://schemas.microsoft.com/office/drawing/2014/main" val="788775029"/>
                  </a:ext>
                </a:extLst>
              </a:tr>
            </a:tbl>
          </a:graphicData>
        </a:graphic>
      </p:graphicFrame>
      <p:sp>
        <p:nvSpPr>
          <p:cNvPr id="6" name="TextBox 5">
            <a:extLst>
              <a:ext uri="{FF2B5EF4-FFF2-40B4-BE49-F238E27FC236}">
                <a16:creationId xmlns:a16="http://schemas.microsoft.com/office/drawing/2014/main" id="{7EF537DC-FCCD-ED27-2D2F-82F53B6169B6}"/>
              </a:ext>
            </a:extLst>
          </p:cNvPr>
          <p:cNvSpPr txBox="1"/>
          <p:nvPr/>
        </p:nvSpPr>
        <p:spPr>
          <a:xfrm>
            <a:off x="2359564" y="2018747"/>
            <a:ext cx="2092287" cy="521035"/>
          </a:xfrm>
          <a:prstGeom prst="rect">
            <a:avLst/>
          </a:prstGeom>
        </p:spPr>
        <p:txBody>
          <a:bodyPr vert="horz" lIns="91440" tIns="45720" rIns="91440" bIns="45720" rtlCol="0" anchor="ctr">
            <a:normAutofit/>
          </a:bodyPr>
          <a:lstStyle/>
          <a:p>
            <a:pPr>
              <a:lnSpc>
                <a:spcPct val="90000"/>
              </a:lnSpc>
              <a:spcAft>
                <a:spcPts val="600"/>
              </a:spcAft>
            </a:pPr>
            <a:r>
              <a:rPr lang="en-US" sz="2000" dirty="0"/>
              <a:t>Text-To-Speech</a:t>
            </a:r>
          </a:p>
        </p:txBody>
      </p:sp>
      <p:sp>
        <p:nvSpPr>
          <p:cNvPr id="7" name="TextBox 6">
            <a:extLst>
              <a:ext uri="{FF2B5EF4-FFF2-40B4-BE49-F238E27FC236}">
                <a16:creationId xmlns:a16="http://schemas.microsoft.com/office/drawing/2014/main" id="{5D99786C-32DA-70CA-D867-266C8F130EE2}"/>
              </a:ext>
            </a:extLst>
          </p:cNvPr>
          <p:cNvSpPr txBox="1"/>
          <p:nvPr/>
        </p:nvSpPr>
        <p:spPr>
          <a:xfrm>
            <a:off x="6980163" y="2018428"/>
            <a:ext cx="3444798" cy="521035"/>
          </a:xfrm>
          <a:prstGeom prst="rect">
            <a:avLst/>
          </a:prstGeom>
        </p:spPr>
        <p:txBody>
          <a:bodyPr vert="horz" lIns="91440" tIns="45720" rIns="91440" bIns="45720" rtlCol="0" anchor="ctr">
            <a:normAutofit/>
          </a:bodyPr>
          <a:lstStyle/>
          <a:p>
            <a:pPr>
              <a:lnSpc>
                <a:spcPct val="90000"/>
              </a:lnSpc>
              <a:spcAft>
                <a:spcPts val="600"/>
              </a:spcAft>
            </a:pPr>
            <a:r>
              <a:rPr lang="en-US" sz="2000" dirty="0"/>
              <a:t>Automatic Speech Recognition</a:t>
            </a:r>
          </a:p>
        </p:txBody>
      </p:sp>
    </p:spTree>
    <p:extLst>
      <p:ext uri="{BB962C8B-B14F-4D97-AF65-F5344CB8AC3E}">
        <p14:creationId xmlns:p14="http://schemas.microsoft.com/office/powerpoint/2010/main" val="31609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A180-6C61-A752-E38E-48153B644F0D}"/>
              </a:ext>
            </a:extLst>
          </p:cNvPr>
          <p:cNvSpPr>
            <a:spLocks noGrp="1"/>
          </p:cNvSpPr>
          <p:nvPr>
            <p:ph type="title"/>
          </p:nvPr>
        </p:nvSpPr>
        <p:spPr/>
        <p:txBody>
          <a:bodyPr>
            <a:normAutofit/>
          </a:bodyPr>
          <a:lstStyle/>
          <a:p>
            <a:r>
              <a:rPr lang="en-US" sz="3600" b="1" dirty="0">
                <a:latin typeface="Söhne"/>
              </a:rPr>
              <a:t>Conclusion</a:t>
            </a:r>
          </a:p>
        </p:txBody>
      </p:sp>
      <p:sp>
        <p:nvSpPr>
          <p:cNvPr id="3" name="Content Placeholder 2">
            <a:extLst>
              <a:ext uri="{FF2B5EF4-FFF2-40B4-BE49-F238E27FC236}">
                <a16:creationId xmlns:a16="http://schemas.microsoft.com/office/drawing/2014/main" id="{B038170C-7570-C498-0BFC-66EC2D699A1E}"/>
              </a:ext>
            </a:extLst>
          </p:cNvPr>
          <p:cNvSpPr>
            <a:spLocks noGrp="1"/>
          </p:cNvSpPr>
          <p:nvPr>
            <p:ph idx="1"/>
          </p:nvPr>
        </p:nvSpPr>
        <p:spPr>
          <a:xfrm>
            <a:off x="1596571" y="2199698"/>
            <a:ext cx="8941889" cy="2996416"/>
          </a:xfrm>
        </p:spPr>
        <p:txBody>
          <a:bodyPr>
            <a:normAutofit/>
          </a:bodyPr>
          <a:lstStyle/>
          <a:p>
            <a:r>
              <a:rPr lang="en-US" sz="2400" dirty="0"/>
              <a:t>Framework for joint text-speech generative model</a:t>
            </a:r>
          </a:p>
          <a:p>
            <a:r>
              <a:rPr lang="en-US" sz="2400" dirty="0"/>
              <a:t>Consolidates four tasks:  ASR TTS with speech and text continuation</a:t>
            </a:r>
          </a:p>
          <a:p>
            <a:pPr marL="457200" lvl="1" indent="0">
              <a:buNone/>
            </a:pPr>
            <a:endParaRPr lang="en-US" dirty="0"/>
          </a:p>
          <a:p>
            <a:r>
              <a:rPr lang="en-US" sz="2400" dirty="0"/>
              <a:t>Future Work: Integrate other speech tasks</a:t>
            </a:r>
          </a:p>
        </p:txBody>
      </p:sp>
    </p:spTree>
    <p:extLst>
      <p:ext uri="{BB962C8B-B14F-4D97-AF65-F5344CB8AC3E}">
        <p14:creationId xmlns:p14="http://schemas.microsoft.com/office/powerpoint/2010/main" val="268730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22E9-EABE-7D4D-BA4F-4F56C889E272}"/>
              </a:ext>
            </a:extLst>
          </p:cNvPr>
          <p:cNvSpPr>
            <a:spLocks noGrp="1"/>
          </p:cNvSpPr>
          <p:nvPr>
            <p:ph type="title"/>
          </p:nvPr>
        </p:nvSpPr>
        <p:spPr>
          <a:xfrm>
            <a:off x="975360" y="2361565"/>
            <a:ext cx="10515600" cy="1325563"/>
          </a:xfrm>
        </p:spPr>
        <p:txBody>
          <a:bodyPr/>
          <a:lstStyle/>
          <a:p>
            <a:r>
              <a:rPr lang="en-US" dirty="0"/>
              <a:t>Questions</a:t>
            </a:r>
          </a:p>
        </p:txBody>
      </p:sp>
    </p:spTree>
    <p:extLst>
      <p:ext uri="{BB962C8B-B14F-4D97-AF65-F5344CB8AC3E}">
        <p14:creationId xmlns:p14="http://schemas.microsoft.com/office/powerpoint/2010/main" val="383978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2435-64F0-A650-12D9-DF5C3C4426DD}"/>
              </a:ext>
            </a:extLst>
          </p:cNvPr>
          <p:cNvSpPr>
            <a:spLocks noGrp="1"/>
          </p:cNvSpPr>
          <p:nvPr>
            <p:ph type="title"/>
          </p:nvPr>
        </p:nvSpPr>
        <p:spPr>
          <a:xfrm>
            <a:off x="838200" y="388328"/>
            <a:ext cx="10515600" cy="1325563"/>
          </a:xfrm>
        </p:spPr>
        <p:txBody>
          <a:bodyPr/>
          <a:lstStyle/>
          <a:p>
            <a:r>
              <a:rPr lang="en-US" sz="3200" b="1" dirty="0">
                <a:latin typeface="Söhne"/>
              </a:rPr>
              <a:t>Training</a:t>
            </a:r>
            <a:r>
              <a:rPr lang="en-US" dirty="0">
                <a:latin typeface="Helvetica" pitchFamily="2" charset="0"/>
              </a:rPr>
              <a:t> </a:t>
            </a:r>
          </a:p>
        </p:txBody>
      </p:sp>
      <p:sp>
        <p:nvSpPr>
          <p:cNvPr id="3" name="Content Placeholder 2">
            <a:extLst>
              <a:ext uri="{FF2B5EF4-FFF2-40B4-BE49-F238E27FC236}">
                <a16:creationId xmlns:a16="http://schemas.microsoft.com/office/drawing/2014/main" id="{58E22633-3F99-2AC6-88A3-74E1D3E1291E}"/>
              </a:ext>
            </a:extLst>
          </p:cNvPr>
          <p:cNvSpPr>
            <a:spLocks noGrp="1"/>
          </p:cNvSpPr>
          <p:nvPr>
            <p:ph idx="1"/>
          </p:nvPr>
        </p:nvSpPr>
        <p:spPr>
          <a:xfrm>
            <a:off x="838200" y="1855331"/>
            <a:ext cx="10515600" cy="3611796"/>
          </a:xfrm>
        </p:spPr>
        <p:txBody>
          <a:bodyPr>
            <a:normAutofit/>
          </a:bodyPr>
          <a:lstStyle/>
          <a:p>
            <a:pPr marL="236538" indent="-236538"/>
            <a:r>
              <a:rPr lang="en-US" sz="2400" dirty="0"/>
              <a:t>Dataset: Publicly available speech datasets</a:t>
            </a:r>
          </a:p>
          <a:p>
            <a:pPr marL="693738" lvl="2" indent="-236538"/>
            <a:r>
              <a:rPr lang="en-US" dirty="0"/>
              <a:t>Speech-Text paired data</a:t>
            </a:r>
          </a:p>
          <a:p>
            <a:pPr marL="1150938" lvl="4" indent="-236538"/>
            <a:r>
              <a:rPr lang="en-US" dirty="0" err="1"/>
              <a:t>LibriSpeech</a:t>
            </a:r>
            <a:r>
              <a:rPr lang="en-US" dirty="0"/>
              <a:t> / Multilingual-</a:t>
            </a:r>
            <a:r>
              <a:rPr lang="en-US" dirty="0" err="1"/>
              <a:t>LibriSpeech</a:t>
            </a:r>
            <a:r>
              <a:rPr lang="en-US" dirty="0"/>
              <a:t> - ASR</a:t>
            </a:r>
          </a:p>
          <a:p>
            <a:pPr marL="1150938" lvl="4" indent="-236538"/>
            <a:r>
              <a:rPr lang="en-US" dirty="0" err="1"/>
              <a:t>LibriTTS</a:t>
            </a:r>
            <a:r>
              <a:rPr lang="en-US" dirty="0"/>
              <a:t> / VCTK - TTS</a:t>
            </a:r>
          </a:p>
          <a:p>
            <a:pPr marL="693738" lvl="2" indent="-236538"/>
            <a:r>
              <a:rPr lang="en-US" dirty="0"/>
              <a:t>Speech-only data</a:t>
            </a:r>
          </a:p>
          <a:p>
            <a:pPr marL="1150938" lvl="4" indent="-236538"/>
            <a:r>
              <a:rPr lang="en-US" dirty="0" err="1"/>
              <a:t>LibriLight</a:t>
            </a:r>
            <a:r>
              <a:rPr lang="en-US" dirty="0"/>
              <a:t> - Speech LM</a:t>
            </a:r>
          </a:p>
          <a:p>
            <a:pPr marL="693738" lvl="2" indent="-236538"/>
            <a:r>
              <a:rPr lang="en-US" dirty="0"/>
              <a:t>Text-only data</a:t>
            </a:r>
          </a:p>
          <a:p>
            <a:pPr marL="1150938" lvl="4" indent="-236538"/>
            <a:r>
              <a:rPr lang="en-US" dirty="0" err="1"/>
              <a:t>LibriSpeech</a:t>
            </a:r>
            <a:r>
              <a:rPr lang="en-US" dirty="0"/>
              <a:t> external text data</a:t>
            </a:r>
          </a:p>
          <a:p>
            <a:pPr marL="236538" indent="-236538"/>
            <a:r>
              <a:rPr lang="en-US" sz="2000" dirty="0"/>
              <a:t>paired &lt; speech-only (40X larger) &lt; text-only (100X larger)</a:t>
            </a:r>
            <a:endParaRPr lang="en-US" dirty="0"/>
          </a:p>
          <a:p>
            <a:pPr marL="0" indent="0">
              <a:buNone/>
            </a:pPr>
            <a:endParaRPr lang="en-US" sz="2200" dirty="0"/>
          </a:p>
        </p:txBody>
      </p:sp>
    </p:spTree>
    <p:extLst>
      <p:ext uri="{BB962C8B-B14F-4D97-AF65-F5344CB8AC3E}">
        <p14:creationId xmlns:p14="http://schemas.microsoft.com/office/powerpoint/2010/main" val="425852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of a speech decoder&#10;&#10;Description automatically generated">
            <a:extLst>
              <a:ext uri="{FF2B5EF4-FFF2-40B4-BE49-F238E27FC236}">
                <a16:creationId xmlns:a16="http://schemas.microsoft.com/office/drawing/2014/main" id="{1556E1B3-52F6-5176-24E4-CB8EDBAE40B5}"/>
              </a:ext>
            </a:extLst>
          </p:cNvPr>
          <p:cNvPicPr>
            <a:picLocks noChangeAspect="1"/>
          </p:cNvPicPr>
          <p:nvPr/>
        </p:nvPicPr>
        <p:blipFill>
          <a:blip r:embed="rId3"/>
          <a:stretch>
            <a:fillRect/>
          </a:stretch>
        </p:blipFill>
        <p:spPr>
          <a:xfrm>
            <a:off x="5037715" y="1450141"/>
            <a:ext cx="6172200" cy="3934777"/>
          </a:xfrm>
          <a:prstGeom prst="rect">
            <a:avLst/>
          </a:prstGeom>
          <a:noFill/>
        </p:spPr>
      </p:pic>
      <p:sp>
        <p:nvSpPr>
          <p:cNvPr id="9" name="Content Placeholder 8">
            <a:extLst>
              <a:ext uri="{FF2B5EF4-FFF2-40B4-BE49-F238E27FC236}">
                <a16:creationId xmlns:a16="http://schemas.microsoft.com/office/drawing/2014/main" id="{FE0A00E7-35F8-ABA1-263F-3E4C20C37D14}"/>
              </a:ext>
            </a:extLst>
          </p:cNvPr>
          <p:cNvSpPr>
            <a:spLocks noGrp="1"/>
          </p:cNvSpPr>
          <p:nvPr>
            <p:ph type="body" sz="half" idx="2"/>
          </p:nvPr>
        </p:nvSpPr>
        <p:spPr>
          <a:xfrm>
            <a:off x="605571" y="1884376"/>
            <a:ext cx="4343400" cy="3500542"/>
          </a:xfrm>
        </p:spPr>
        <p:txBody>
          <a:bodyPr>
            <a:normAutofit/>
          </a:bodyPr>
          <a:lstStyle/>
          <a:p>
            <a:pPr marL="285750" indent="-285750">
              <a:buFont typeface="Arial" panose="020B0604020202020204" pitchFamily="34" charset="0"/>
              <a:buChar char="•"/>
            </a:pPr>
            <a:r>
              <a:rPr lang="en-US" sz="2000" dirty="0"/>
              <a:t>Encoder-Decoder for single tasks</a:t>
            </a:r>
          </a:p>
          <a:p>
            <a:pPr marL="742950" lvl="1" indent="-285750">
              <a:buFont typeface="Arial" panose="020B0604020202020204" pitchFamily="34" charset="0"/>
              <a:buChar char="•"/>
            </a:pPr>
            <a:r>
              <a:rPr lang="en-US" sz="1800" dirty="0"/>
              <a:t>Example: ASR and TTS</a:t>
            </a:r>
          </a:p>
          <a:p>
            <a:pPr marL="285750" indent="-285750">
              <a:buFont typeface="Arial" panose="020B0604020202020204" pitchFamily="34" charset="0"/>
              <a:buChar char="•"/>
            </a:pPr>
            <a:r>
              <a:rPr lang="en-US" sz="2000" dirty="0"/>
              <a:t>Proposed </a:t>
            </a:r>
            <a:r>
              <a:rPr lang="en-US" sz="2000" dirty="0" err="1"/>
              <a:t>VoxtLM</a:t>
            </a:r>
            <a:endParaRPr lang="en-US" sz="2000" dirty="0"/>
          </a:p>
          <a:p>
            <a:pPr marL="742950" lvl="1" indent="-285750">
              <a:buFont typeface="Arial" panose="020B0604020202020204" pitchFamily="34" charset="0"/>
              <a:buChar char="•"/>
            </a:pPr>
            <a:r>
              <a:rPr lang="en-US" sz="1800" dirty="0"/>
              <a:t>Multimodal decoder-only model</a:t>
            </a:r>
          </a:p>
          <a:p>
            <a:pPr marL="742950" lvl="1" indent="-285750">
              <a:buFont typeface="Arial" panose="020B0604020202020204" pitchFamily="34" charset="0"/>
              <a:buChar char="•"/>
            </a:pPr>
            <a:r>
              <a:rPr lang="en-US" sz="1800" dirty="0"/>
              <a:t>Simplifies task-combination</a:t>
            </a:r>
          </a:p>
          <a:p>
            <a:pPr lvl="1"/>
            <a:endParaRPr lang="en-US" sz="1800" dirty="0"/>
          </a:p>
          <a:p>
            <a:pPr marL="285750" indent="-285750">
              <a:buFont typeface="Arial" panose="020B0604020202020204" pitchFamily="34" charset="0"/>
              <a:buChar char="•"/>
            </a:pPr>
            <a:r>
              <a:rPr lang="en-US" sz="2000" dirty="0"/>
              <a:t>ASR: Automatic Speech Recognition</a:t>
            </a:r>
          </a:p>
          <a:p>
            <a:pPr marL="285750" indent="-285750">
              <a:buFont typeface="Arial" panose="020B0604020202020204" pitchFamily="34" charset="0"/>
              <a:buChar char="•"/>
            </a:pPr>
            <a:r>
              <a:rPr lang="en-US" sz="2000" dirty="0"/>
              <a:t>TTS: Text-To-Speech</a:t>
            </a:r>
          </a:p>
        </p:txBody>
      </p:sp>
      <p:sp>
        <p:nvSpPr>
          <p:cNvPr id="2" name="Title 1">
            <a:extLst>
              <a:ext uri="{FF2B5EF4-FFF2-40B4-BE49-F238E27FC236}">
                <a16:creationId xmlns:a16="http://schemas.microsoft.com/office/drawing/2014/main" id="{7377A966-157C-0FAF-E196-686F32F7BEE3}"/>
              </a:ext>
            </a:extLst>
          </p:cNvPr>
          <p:cNvSpPr>
            <a:spLocks noGrp="1"/>
          </p:cNvSpPr>
          <p:nvPr>
            <p:ph type="title"/>
          </p:nvPr>
        </p:nvSpPr>
        <p:spPr>
          <a:xfrm>
            <a:off x="694315" y="0"/>
            <a:ext cx="10515600" cy="1600200"/>
          </a:xfrm>
        </p:spPr>
        <p:txBody>
          <a:bodyPr anchor="b">
            <a:normAutofit/>
          </a:bodyPr>
          <a:lstStyle/>
          <a:p>
            <a:r>
              <a:rPr lang="en-US" sz="3600" dirty="0"/>
              <a:t> </a:t>
            </a:r>
            <a:r>
              <a:rPr lang="en-US" b="1" dirty="0">
                <a:latin typeface="Söhne"/>
              </a:rPr>
              <a:t>Introduction</a:t>
            </a:r>
          </a:p>
        </p:txBody>
      </p:sp>
    </p:spTree>
    <p:extLst>
      <p:ext uri="{BB962C8B-B14F-4D97-AF65-F5344CB8AC3E}">
        <p14:creationId xmlns:p14="http://schemas.microsoft.com/office/powerpoint/2010/main" val="150847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0F0516-3782-FC91-878A-A28987E951AD}"/>
              </a:ext>
            </a:extLst>
          </p:cNvPr>
          <p:cNvSpPr>
            <a:spLocks noGrp="1"/>
          </p:cNvSpPr>
          <p:nvPr>
            <p:ph type="title"/>
          </p:nvPr>
        </p:nvSpPr>
        <p:spPr/>
        <p:txBody>
          <a:bodyPr>
            <a:normAutofit/>
          </a:bodyPr>
          <a:lstStyle/>
          <a:p>
            <a:r>
              <a:rPr lang="en-US" sz="3200" b="1" dirty="0">
                <a:latin typeface="Söhne"/>
              </a:rPr>
              <a:t>Consolidating Speech Recognition/ Synthesis and Speech, Text Language Models</a:t>
            </a:r>
          </a:p>
        </p:txBody>
      </p:sp>
      <p:sp>
        <p:nvSpPr>
          <p:cNvPr id="3" name="Content Placeholder 2">
            <a:extLst>
              <a:ext uri="{FF2B5EF4-FFF2-40B4-BE49-F238E27FC236}">
                <a16:creationId xmlns:a16="http://schemas.microsoft.com/office/drawing/2014/main" id="{2AEB95F6-39A6-E785-4432-BB71820C47F9}"/>
              </a:ext>
            </a:extLst>
          </p:cNvPr>
          <p:cNvSpPr>
            <a:spLocks noGrp="1"/>
          </p:cNvSpPr>
          <p:nvPr>
            <p:ph idx="1"/>
          </p:nvPr>
        </p:nvSpPr>
        <p:spPr>
          <a:xfrm>
            <a:off x="838200" y="2188880"/>
            <a:ext cx="10515600" cy="2881884"/>
          </a:xfrm>
        </p:spPr>
        <p:txBody>
          <a:bodyPr>
            <a:normAutofit lnSpcReduction="10000"/>
          </a:bodyPr>
          <a:lstStyle/>
          <a:p>
            <a:r>
              <a:rPr lang="en-US" dirty="0"/>
              <a:t>Speech-text language model that can perform four tasks</a:t>
            </a:r>
          </a:p>
          <a:p>
            <a:pPr lvl="1"/>
            <a:r>
              <a:rPr lang="en-US" sz="2400" dirty="0"/>
              <a:t>Automatic Speech Recognition </a:t>
            </a:r>
          </a:p>
          <a:p>
            <a:pPr lvl="1"/>
            <a:r>
              <a:rPr lang="en-US" sz="2400" dirty="0"/>
              <a:t>Text-To-Speech </a:t>
            </a:r>
          </a:p>
          <a:p>
            <a:pPr lvl="1"/>
            <a:r>
              <a:rPr lang="en-US" dirty="0"/>
              <a:t>Speech Continuation</a:t>
            </a:r>
          </a:p>
          <a:p>
            <a:pPr lvl="1"/>
            <a:r>
              <a:rPr lang="en-US" dirty="0"/>
              <a:t>Text Continuation</a:t>
            </a:r>
          </a:p>
          <a:p>
            <a:r>
              <a:rPr lang="en-US" b="1" dirty="0"/>
              <a:t>Vo</a:t>
            </a:r>
            <a:r>
              <a:rPr lang="en-US" dirty="0"/>
              <a:t>ice and Te</a:t>
            </a:r>
            <a:r>
              <a:rPr lang="en-US" b="1" dirty="0"/>
              <a:t>xt</a:t>
            </a:r>
            <a:r>
              <a:rPr lang="en-US" dirty="0"/>
              <a:t> </a:t>
            </a:r>
            <a:r>
              <a:rPr lang="en-US" b="1" dirty="0"/>
              <a:t>L</a:t>
            </a:r>
            <a:r>
              <a:rPr lang="en-US" dirty="0"/>
              <a:t>anguage </a:t>
            </a:r>
            <a:r>
              <a:rPr lang="en-US" b="1" dirty="0"/>
              <a:t>M</a:t>
            </a:r>
            <a:r>
              <a:rPr lang="en-US" dirty="0"/>
              <a:t>odel (</a:t>
            </a:r>
            <a:r>
              <a:rPr lang="en-US" dirty="0" err="1"/>
              <a:t>VoxtLM</a:t>
            </a:r>
            <a:r>
              <a:rPr lang="en-US" dirty="0"/>
              <a:t>)</a:t>
            </a:r>
          </a:p>
          <a:p>
            <a:r>
              <a:rPr lang="en-US" dirty="0"/>
              <a:t>Autoregressive decoder-only</a:t>
            </a:r>
          </a:p>
          <a:p>
            <a:endParaRPr lang="en-US" dirty="0"/>
          </a:p>
        </p:txBody>
      </p:sp>
    </p:spTree>
    <p:extLst>
      <p:ext uri="{BB962C8B-B14F-4D97-AF65-F5344CB8AC3E}">
        <p14:creationId xmlns:p14="http://schemas.microsoft.com/office/powerpoint/2010/main" val="1066203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79F0-E4A8-8688-DE52-000E14EAF26E}"/>
              </a:ext>
            </a:extLst>
          </p:cNvPr>
          <p:cNvSpPr>
            <a:spLocks noGrp="1"/>
          </p:cNvSpPr>
          <p:nvPr>
            <p:ph type="title"/>
          </p:nvPr>
        </p:nvSpPr>
        <p:spPr>
          <a:xfrm>
            <a:off x="594469" y="93806"/>
            <a:ext cx="9788628" cy="860961"/>
          </a:xfrm>
        </p:spPr>
        <p:txBody>
          <a:bodyPr anchor="b">
            <a:normAutofit/>
          </a:bodyPr>
          <a:lstStyle/>
          <a:p>
            <a:r>
              <a:rPr lang="en-US" sz="3600" b="1" dirty="0">
                <a:latin typeface="Söhne"/>
              </a:rPr>
              <a:t>Tokenizers</a:t>
            </a:r>
          </a:p>
        </p:txBody>
      </p:sp>
      <p:graphicFrame>
        <p:nvGraphicFramePr>
          <p:cNvPr id="6" name="Content Placeholder 2">
            <a:extLst>
              <a:ext uri="{FF2B5EF4-FFF2-40B4-BE49-F238E27FC236}">
                <a16:creationId xmlns:a16="http://schemas.microsoft.com/office/drawing/2014/main" id="{6624ED45-B1F2-AA60-607C-9341F7C3D855}"/>
              </a:ext>
            </a:extLst>
          </p:cNvPr>
          <p:cNvGraphicFramePr>
            <a:graphicFrameLocks/>
          </p:cNvGraphicFramePr>
          <p:nvPr/>
        </p:nvGraphicFramePr>
        <p:xfrm>
          <a:off x="1365250" y="1428319"/>
          <a:ext cx="9297991" cy="3718456"/>
        </p:xfrm>
        <a:graphic>
          <a:graphicData uri="http://schemas.openxmlformats.org/drawingml/2006/table">
            <a:tbl>
              <a:tblPr firstRow="1" bandRow="1">
                <a:tableStyleId>{3B4B98B0-60AC-42C2-AFA5-B58CD77FA1E5}</a:tableStyleId>
              </a:tblPr>
              <a:tblGrid>
                <a:gridCol w="1045098">
                  <a:extLst>
                    <a:ext uri="{9D8B030D-6E8A-4147-A177-3AD203B41FA5}">
                      <a16:colId xmlns:a16="http://schemas.microsoft.com/office/drawing/2014/main" val="3548426342"/>
                    </a:ext>
                  </a:extLst>
                </a:gridCol>
                <a:gridCol w="1045098">
                  <a:extLst>
                    <a:ext uri="{9D8B030D-6E8A-4147-A177-3AD203B41FA5}">
                      <a16:colId xmlns:a16="http://schemas.microsoft.com/office/drawing/2014/main" val="969864459"/>
                    </a:ext>
                  </a:extLst>
                </a:gridCol>
                <a:gridCol w="579729">
                  <a:extLst>
                    <a:ext uri="{9D8B030D-6E8A-4147-A177-3AD203B41FA5}">
                      <a16:colId xmlns:a16="http://schemas.microsoft.com/office/drawing/2014/main" val="3829362386"/>
                    </a:ext>
                  </a:extLst>
                </a:gridCol>
                <a:gridCol w="632432">
                  <a:extLst>
                    <a:ext uri="{9D8B030D-6E8A-4147-A177-3AD203B41FA5}">
                      <a16:colId xmlns:a16="http://schemas.microsoft.com/office/drawing/2014/main" val="1589558183"/>
                    </a:ext>
                  </a:extLst>
                </a:gridCol>
                <a:gridCol w="1169999">
                  <a:extLst>
                    <a:ext uri="{9D8B030D-6E8A-4147-A177-3AD203B41FA5}">
                      <a16:colId xmlns:a16="http://schemas.microsoft.com/office/drawing/2014/main" val="1753073708"/>
                    </a:ext>
                  </a:extLst>
                </a:gridCol>
                <a:gridCol w="1264234">
                  <a:extLst>
                    <a:ext uri="{9D8B030D-6E8A-4147-A177-3AD203B41FA5}">
                      <a16:colId xmlns:a16="http://schemas.microsoft.com/office/drawing/2014/main" val="261039004"/>
                    </a:ext>
                  </a:extLst>
                </a:gridCol>
                <a:gridCol w="1608317">
                  <a:extLst>
                    <a:ext uri="{9D8B030D-6E8A-4147-A177-3AD203B41FA5}">
                      <a16:colId xmlns:a16="http://schemas.microsoft.com/office/drawing/2014/main" val="3184050736"/>
                    </a:ext>
                  </a:extLst>
                </a:gridCol>
                <a:gridCol w="778029">
                  <a:extLst>
                    <a:ext uri="{9D8B030D-6E8A-4147-A177-3AD203B41FA5}">
                      <a16:colId xmlns:a16="http://schemas.microsoft.com/office/drawing/2014/main" val="2684511563"/>
                    </a:ext>
                  </a:extLst>
                </a:gridCol>
                <a:gridCol w="1175055">
                  <a:extLst>
                    <a:ext uri="{9D8B030D-6E8A-4147-A177-3AD203B41FA5}">
                      <a16:colId xmlns:a16="http://schemas.microsoft.com/office/drawing/2014/main" val="3448087071"/>
                    </a:ext>
                  </a:extLst>
                </a:gridCol>
              </a:tblGrid>
              <a:tr h="471071">
                <a:tc>
                  <a:txBody>
                    <a:bodyPr/>
                    <a:lstStyle/>
                    <a:p>
                      <a:endParaRPr lang="en-US" sz="2400" b="0" cap="none" spc="0" dirty="0">
                        <a:solidFill>
                          <a:schemeClr val="tx1"/>
                        </a:solidFill>
                      </a:endParaRPr>
                    </a:p>
                  </a:txBody>
                  <a:tcPr marL="0" marR="154988" marT="26785" marB="133925" anchor="b"/>
                </a:tc>
                <a:tc>
                  <a:txBody>
                    <a:bodyPr/>
                    <a:lstStyle/>
                    <a:p>
                      <a:endParaRPr lang="en-US" sz="2400" b="0" cap="none" spc="0" dirty="0">
                        <a:solidFill>
                          <a:schemeClr val="tx1"/>
                        </a:solidFill>
                      </a:endParaRPr>
                    </a:p>
                  </a:txBody>
                  <a:tcPr marL="0" marR="154988" marT="26785" marB="133925" anchor="b"/>
                </a:tc>
                <a:tc>
                  <a:txBody>
                    <a:bodyPr/>
                    <a:lstStyle/>
                    <a:p>
                      <a:r>
                        <a:rPr lang="en-US" sz="1800" b="0" cap="none" spc="0" dirty="0">
                          <a:solidFill>
                            <a:schemeClr val="tx1"/>
                          </a:solidFill>
                        </a:rPr>
                        <a:t>Size</a:t>
                      </a:r>
                    </a:p>
                  </a:txBody>
                  <a:tcPr marL="0" marR="154988" marT="26785" marB="133925" anchor="b"/>
                </a:tc>
                <a:tc>
                  <a:txBody>
                    <a:bodyPr/>
                    <a:lstStyle/>
                    <a:p>
                      <a:r>
                        <a:rPr lang="en-US" sz="1800" b="0" cap="none" spc="0" dirty="0">
                          <a:solidFill>
                            <a:schemeClr val="tx1"/>
                          </a:solidFill>
                        </a:rPr>
                        <a:t>BPE</a:t>
                      </a:r>
                    </a:p>
                  </a:txBody>
                  <a:tcPr marL="0" marR="154988" marT="26785" marB="133925" anchor="b"/>
                </a:tc>
                <a:tc gridSpan="2">
                  <a:txBody>
                    <a:bodyPr/>
                    <a:lstStyle/>
                    <a:p>
                      <a:pPr algn="ctr"/>
                      <a:r>
                        <a:rPr lang="en-US" sz="1800" b="0" cap="none" spc="0" dirty="0" err="1">
                          <a:solidFill>
                            <a:schemeClr val="tx1"/>
                          </a:solidFill>
                        </a:rPr>
                        <a:t>SpeechLM</a:t>
                      </a:r>
                      <a:r>
                        <a:rPr lang="en-US" sz="1800" b="0" cap="none" spc="0" dirty="0">
                          <a:solidFill>
                            <a:schemeClr val="tx1"/>
                          </a:solidFill>
                        </a:rPr>
                        <a:t> </a:t>
                      </a:r>
                    </a:p>
                  </a:txBody>
                  <a:tcPr marL="0" marR="154988" marT="26785" marB="133925" anchor="b"/>
                </a:tc>
                <a:tc hMerge="1">
                  <a:txBody>
                    <a:bodyPr/>
                    <a:lstStyle/>
                    <a:p>
                      <a:r>
                        <a:rPr lang="en-US"/>
                        <a:t>Speech LM</a:t>
                      </a:r>
                    </a:p>
                  </a:txBody>
                  <a:tcPr/>
                </a:tc>
                <a:tc>
                  <a:txBody>
                    <a:bodyPr/>
                    <a:lstStyle/>
                    <a:p>
                      <a:r>
                        <a:rPr lang="en-US" sz="1800" b="0" cap="none" spc="0" dirty="0">
                          <a:solidFill>
                            <a:schemeClr val="tx1"/>
                          </a:solidFill>
                        </a:rPr>
                        <a:t>ASR </a:t>
                      </a:r>
                    </a:p>
                  </a:txBody>
                  <a:tcPr marL="0" marR="154988" marT="26785" marB="133925" anchor="b"/>
                </a:tc>
                <a:tc gridSpan="2">
                  <a:txBody>
                    <a:bodyPr/>
                    <a:lstStyle/>
                    <a:p>
                      <a:pPr algn="ctr"/>
                      <a:r>
                        <a:rPr lang="en-US" sz="1800" b="0" cap="none" spc="0">
                          <a:solidFill>
                            <a:schemeClr val="tx1"/>
                          </a:solidFill>
                        </a:rPr>
                        <a:t>TTS </a:t>
                      </a:r>
                    </a:p>
                  </a:txBody>
                  <a:tcPr marL="0" marR="154988" marT="26785" marB="133925" anchor="b"/>
                </a:tc>
                <a:tc hMerge="1">
                  <a:txBody>
                    <a:bodyPr/>
                    <a:lstStyle/>
                    <a:p>
                      <a:endParaRPr lang="en-US"/>
                    </a:p>
                  </a:txBody>
                  <a:tcPr/>
                </a:tc>
                <a:extLst>
                  <a:ext uri="{0D108BD9-81ED-4DB2-BD59-A6C34878D82A}">
                    <a16:rowId xmlns:a16="http://schemas.microsoft.com/office/drawing/2014/main" val="3498125173"/>
                  </a:ext>
                </a:extLst>
              </a:tr>
              <a:tr h="401236">
                <a:tc rowSpan="4">
                  <a:txBody>
                    <a:bodyPr/>
                    <a:lstStyle/>
                    <a:p>
                      <a:r>
                        <a:rPr lang="en-US" sz="1400" cap="none" spc="0" dirty="0">
                          <a:solidFill>
                            <a:schemeClr val="tx1"/>
                          </a:solidFill>
                        </a:rPr>
                        <a:t>Multi-Task-Balanced</a:t>
                      </a:r>
                      <a:endParaRPr lang="en-US" sz="1400" cap="none" spc="0" dirty="0">
                        <a:solidFill>
                          <a:schemeClr val="tx1"/>
                        </a:solidFill>
                        <a:latin typeface="+mn-lt"/>
                      </a:endParaRPr>
                    </a:p>
                  </a:txBody>
                  <a:tcPr marL="0" marR="134322" marT="40177" marB="133925" anchor="ctr">
                    <a:lnB w="12700" cap="flat" cmpd="sng" algn="ctr">
                      <a:solidFill>
                        <a:schemeClr val="accent1"/>
                      </a:solidFill>
                      <a:prstDash val="solid"/>
                      <a:round/>
                      <a:headEnd type="none" w="med" len="med"/>
                      <a:tailEnd type="none" w="med" len="med"/>
                    </a:lnB>
                  </a:tcPr>
                </a:tc>
                <a:tc>
                  <a:txBody>
                    <a:bodyPr/>
                    <a:lstStyle/>
                    <a:p>
                      <a:endParaRPr lang="en-US" sz="1400" cap="none" spc="0" dirty="0">
                        <a:solidFill>
                          <a:schemeClr val="tx1"/>
                        </a:solidFill>
                        <a:latin typeface="+mn-lt"/>
                      </a:endParaRPr>
                    </a:p>
                  </a:txBody>
                  <a:tcPr marL="0" marR="134322" marT="40177" marB="133925"/>
                </a:tc>
                <a:tc>
                  <a:txBody>
                    <a:bodyPr/>
                    <a:lstStyle/>
                    <a:p>
                      <a:endParaRPr lang="en-US" sz="1400" cap="none" spc="0" dirty="0">
                        <a:solidFill>
                          <a:schemeClr val="tx1"/>
                        </a:solidFill>
                        <a:latin typeface="+mn-lt"/>
                      </a:endParaRPr>
                    </a:p>
                  </a:txBody>
                  <a:tcPr marL="0" marR="134322" marT="40177" marB="133925"/>
                </a:tc>
                <a:tc>
                  <a:txBody>
                    <a:bodyPr/>
                    <a:lstStyle/>
                    <a:p>
                      <a:endParaRPr lang="en-US" sz="1400" cap="none" spc="0" dirty="0">
                        <a:solidFill>
                          <a:schemeClr val="tx1"/>
                        </a:solidFill>
                        <a:latin typeface="+mn-lt"/>
                      </a:endParaRPr>
                    </a:p>
                  </a:txBody>
                  <a:tcPr marL="0" marR="134322" marT="40177" marB="133925"/>
                </a:tc>
                <a:tc>
                  <a:txBody>
                    <a:bodyPr/>
                    <a:lstStyle/>
                    <a:p>
                      <a:r>
                        <a:rPr lang="en-US" sz="1400" cap="none" spc="0" dirty="0" err="1">
                          <a:solidFill>
                            <a:schemeClr val="tx1"/>
                          </a:solidFill>
                        </a:rPr>
                        <a:t>sWUGGY</a:t>
                      </a:r>
                      <a:r>
                        <a:rPr lang="en-US" sz="1400" cap="none" spc="0" dirty="0">
                          <a:solidFill>
                            <a:schemeClr val="tx1"/>
                          </a:solidFill>
                        </a:rPr>
                        <a:t> (↑)</a:t>
                      </a:r>
                      <a:endParaRPr lang="en-US" sz="1400" cap="none" spc="0" dirty="0">
                        <a:solidFill>
                          <a:schemeClr val="tx1"/>
                        </a:solidFill>
                        <a:latin typeface="+mn-lt"/>
                      </a:endParaRPr>
                    </a:p>
                  </a:txBody>
                  <a:tcPr marL="0" marR="134322" marT="40177" marB="133925"/>
                </a:tc>
                <a:tc>
                  <a:txBody>
                    <a:bodyPr/>
                    <a:lstStyle/>
                    <a:p>
                      <a:r>
                        <a:rPr lang="en-US" sz="1400" cap="none" spc="0" dirty="0" err="1">
                          <a:solidFill>
                            <a:schemeClr val="tx1"/>
                          </a:solidFill>
                        </a:rPr>
                        <a:t>sBLIMP</a:t>
                      </a:r>
                      <a:r>
                        <a:rPr lang="en-US" sz="1400" cap="none" spc="0" dirty="0">
                          <a:solidFill>
                            <a:schemeClr val="tx1"/>
                          </a:solidFill>
                        </a:rPr>
                        <a:t> (↑)</a:t>
                      </a:r>
                      <a:endParaRPr lang="en-US" sz="1400" cap="none" spc="0" dirty="0">
                        <a:solidFill>
                          <a:schemeClr val="tx1"/>
                        </a:solidFill>
                        <a:latin typeface="+mn-lt"/>
                      </a:endParaRPr>
                    </a:p>
                  </a:txBody>
                  <a:tcPr marL="0" marR="134322" marT="40177" marB="133925"/>
                </a:tc>
                <a:tc>
                  <a:txBody>
                    <a:bodyPr/>
                    <a:lstStyle/>
                    <a:p>
                      <a:r>
                        <a:rPr lang="en-US" sz="1400" cap="none" spc="0" dirty="0">
                          <a:solidFill>
                            <a:schemeClr val="tx1"/>
                          </a:solidFill>
                        </a:rPr>
                        <a:t>WER (↓)</a:t>
                      </a:r>
                      <a:endParaRPr lang="en-US" sz="1400" cap="none" spc="0" dirty="0">
                        <a:solidFill>
                          <a:schemeClr val="tx1"/>
                        </a:solidFill>
                        <a:latin typeface="+mn-lt"/>
                      </a:endParaRPr>
                    </a:p>
                  </a:txBody>
                  <a:tcPr marL="0" marR="134322" marT="40177" marB="133925"/>
                </a:tc>
                <a:tc>
                  <a:txBody>
                    <a:bodyPr/>
                    <a:lstStyle/>
                    <a:p>
                      <a:pPr algn="r"/>
                      <a:r>
                        <a:rPr lang="en-US" sz="1400" cap="none" spc="0" dirty="0">
                          <a:solidFill>
                            <a:schemeClr val="tx1"/>
                          </a:solidFill>
                        </a:rPr>
                        <a:t>CER (↓)</a:t>
                      </a:r>
                      <a:endParaRPr lang="en-US" sz="1400" cap="none" spc="0" dirty="0">
                        <a:solidFill>
                          <a:schemeClr val="tx1"/>
                        </a:solidFill>
                        <a:latin typeface="+mn-lt"/>
                      </a:endParaRPr>
                    </a:p>
                  </a:txBody>
                  <a:tcPr marL="0" marR="134322" marT="40177" marB="133925"/>
                </a:tc>
                <a:tc>
                  <a:txBody>
                    <a:bodyPr/>
                    <a:lstStyle/>
                    <a:p>
                      <a:pPr algn="r"/>
                      <a:r>
                        <a:rPr lang="en-US" sz="1400" cap="none" spc="0" dirty="0">
                          <a:solidFill>
                            <a:schemeClr val="tx1"/>
                          </a:solidFill>
                        </a:rPr>
                        <a:t>Quality (↑)</a:t>
                      </a:r>
                      <a:endParaRPr lang="en-US" sz="1400" cap="none" spc="0" dirty="0">
                        <a:solidFill>
                          <a:schemeClr val="tx1"/>
                        </a:solidFill>
                        <a:latin typeface="+mn-lt"/>
                      </a:endParaRPr>
                    </a:p>
                  </a:txBody>
                  <a:tcPr marL="0" marR="134322" marT="40177" marB="133925"/>
                </a:tc>
                <a:extLst>
                  <a:ext uri="{0D108BD9-81ED-4DB2-BD59-A6C34878D82A}">
                    <a16:rowId xmlns:a16="http://schemas.microsoft.com/office/drawing/2014/main" val="201178972"/>
                  </a:ext>
                </a:extLst>
              </a:tr>
              <a:tr h="37383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cap="none" spc="0" dirty="0">
                        <a:solidFill>
                          <a:schemeClr val="tx1"/>
                        </a:solidFill>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VoxtLM-k50</a:t>
                      </a:r>
                      <a:endParaRPr lang="en-US" sz="1400" cap="none" spc="0" dirty="0">
                        <a:solidFill>
                          <a:schemeClr val="tx1"/>
                        </a:solidFill>
                        <a:latin typeface="+mn-lt"/>
                      </a:endParaRPr>
                    </a:p>
                  </a:txBody>
                  <a:tcPr marL="0" marR="134322" marT="40177" marB="133925"/>
                </a:tc>
                <a:tc>
                  <a:txBody>
                    <a:bodyPr/>
                    <a:lstStyle/>
                    <a:p>
                      <a:r>
                        <a:rPr lang="en-US" sz="1400" cap="none" spc="0" dirty="0">
                          <a:solidFill>
                            <a:schemeClr val="tx1"/>
                          </a:solidFill>
                        </a:rPr>
                        <a:t>Small</a:t>
                      </a:r>
                      <a:endParaRPr lang="en-US" sz="1400" cap="none" spc="0" dirty="0">
                        <a:solidFill>
                          <a:schemeClr val="tx1"/>
                        </a:solidFill>
                        <a:latin typeface="+mn-lt"/>
                      </a:endParaRPr>
                    </a:p>
                  </a:txBody>
                  <a:tcPr marL="0" marR="134322" marT="40177" marB="133925"/>
                </a:tc>
                <a:tc>
                  <a:txBody>
                    <a:bodyPr/>
                    <a:lstStyle/>
                    <a:p>
                      <a:r>
                        <a:rPr lang="en-US" sz="1400" cap="none" spc="0" dirty="0">
                          <a:solidFill>
                            <a:schemeClr val="tx1"/>
                          </a:solidFill>
                        </a:rPr>
                        <a:t>2000</a:t>
                      </a:r>
                      <a:endParaRPr lang="en-US" sz="1400" cap="none" spc="0" dirty="0">
                        <a:solidFill>
                          <a:schemeClr val="tx1"/>
                        </a:solidFill>
                        <a:latin typeface="+mn-lt"/>
                      </a:endParaRPr>
                    </a:p>
                  </a:txBody>
                  <a:tcPr marL="0" marR="134322" marT="40177" marB="133925"/>
                </a:tc>
                <a:tc>
                  <a:txBody>
                    <a:bodyPr/>
                    <a:lstStyle/>
                    <a:p>
                      <a:r>
                        <a:rPr lang="en-US" sz="1400" dirty="0"/>
                        <a:t>60.7</a:t>
                      </a:r>
                      <a:endParaRPr lang="en-US" sz="1400" cap="none" spc="0" dirty="0">
                        <a:solidFill>
                          <a:schemeClr val="tx1"/>
                        </a:solidFill>
                        <a:latin typeface="+mn-lt"/>
                      </a:endParaRPr>
                    </a:p>
                  </a:txBody>
                  <a:tcPr marL="0" marR="134322" marT="40177" marB="133925"/>
                </a:tc>
                <a:tc>
                  <a:txBody>
                    <a:bodyPr/>
                    <a:lstStyle/>
                    <a:p>
                      <a:r>
                        <a:rPr lang="en-US" sz="1400" dirty="0"/>
                        <a:t>52.7</a:t>
                      </a:r>
                      <a:endParaRPr lang="en-US" sz="1400" cap="none" spc="0" dirty="0">
                        <a:solidFill>
                          <a:schemeClr val="tx1"/>
                        </a:solidFill>
                        <a:latin typeface="+mn-lt"/>
                      </a:endParaRPr>
                    </a:p>
                  </a:txBody>
                  <a:tcPr marL="0" marR="134322" marT="40177" marB="133925"/>
                </a:tc>
                <a:tc>
                  <a:txBody>
                    <a:bodyPr/>
                    <a:lstStyle/>
                    <a:p>
                      <a:r>
                        <a:rPr lang="en-US" sz="1400" dirty="0"/>
                        <a:t>8.6</a:t>
                      </a:r>
                      <a:endParaRPr lang="en-US" sz="1400" cap="none" spc="0" dirty="0">
                        <a:solidFill>
                          <a:schemeClr val="tx1"/>
                        </a:solidFill>
                        <a:latin typeface="+mn-lt"/>
                      </a:endParaRPr>
                    </a:p>
                  </a:txBody>
                  <a:tcPr marL="0" marR="134322" marT="40177" marB="133925"/>
                </a:tc>
                <a:tc>
                  <a:txBody>
                    <a:bodyPr/>
                    <a:lstStyle/>
                    <a:p>
                      <a:pPr algn="r"/>
                      <a:r>
                        <a:rPr lang="en-US" sz="1400" dirty="0"/>
                        <a:t>5.6</a:t>
                      </a:r>
                      <a:endParaRPr lang="en-US" sz="1400" b="1" cap="none" spc="0" dirty="0">
                        <a:solidFill>
                          <a:schemeClr val="tx1"/>
                        </a:solidFill>
                        <a:latin typeface="+mn-lt"/>
                      </a:endParaRPr>
                    </a:p>
                  </a:txBody>
                  <a:tcPr marL="0" marR="134322" marT="40177" marB="133925"/>
                </a:tc>
                <a:tc>
                  <a:txBody>
                    <a:bodyPr/>
                    <a:lstStyle/>
                    <a:p>
                      <a:pPr algn="r"/>
                      <a:r>
                        <a:rPr lang="en-US" sz="1400" dirty="0"/>
                        <a:t>3.76</a:t>
                      </a:r>
                      <a:endParaRPr lang="en-US" sz="1400" cap="none" spc="0" dirty="0">
                        <a:solidFill>
                          <a:schemeClr val="tx1"/>
                        </a:solidFill>
                        <a:latin typeface="+mn-lt"/>
                      </a:endParaRPr>
                    </a:p>
                  </a:txBody>
                  <a:tcPr marL="0" marR="134322" marT="40177" marB="133925"/>
                </a:tc>
                <a:extLst>
                  <a:ext uri="{0D108BD9-81ED-4DB2-BD59-A6C34878D82A}">
                    <a16:rowId xmlns:a16="http://schemas.microsoft.com/office/drawing/2014/main" val="1225178387"/>
                  </a:ext>
                </a:extLst>
              </a:tr>
              <a:tr h="5975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cap="none" spc="0" dirty="0">
                        <a:solidFill>
                          <a:schemeClr val="tx1"/>
                        </a:solidFill>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VoxtLM-k200</a:t>
                      </a:r>
                      <a:endParaRPr lang="en-US" sz="1400" cap="none" spc="0" dirty="0">
                        <a:solidFill>
                          <a:schemeClr val="tx1"/>
                        </a:solidFill>
                        <a:latin typeface="+mn-lt"/>
                      </a:endParaRPr>
                    </a:p>
                  </a:txBody>
                  <a:tcPr marL="0" marR="134322" marT="40177" marB="133925"/>
                </a:tc>
                <a:tc>
                  <a:txBody>
                    <a:bodyPr/>
                    <a:lstStyle/>
                    <a:p>
                      <a:r>
                        <a:rPr lang="en-US" sz="1400" cap="none" spc="0" dirty="0">
                          <a:solidFill>
                            <a:schemeClr val="tx1"/>
                          </a:solidFill>
                        </a:rPr>
                        <a:t>Small</a:t>
                      </a:r>
                      <a:endParaRPr lang="en-US" sz="1400" cap="none" spc="0" dirty="0">
                        <a:solidFill>
                          <a:schemeClr val="tx1"/>
                        </a:solidFill>
                        <a:latin typeface="+mn-lt"/>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5000</a:t>
                      </a:r>
                      <a:endParaRPr lang="en-US" sz="1400" cap="none" spc="0" dirty="0">
                        <a:solidFill>
                          <a:schemeClr val="tx1"/>
                        </a:solidFill>
                        <a:latin typeface="+mn-lt"/>
                      </a:endParaRPr>
                    </a:p>
                  </a:txBody>
                  <a:tcPr marL="0" marR="134322" marT="40177" marB="133925"/>
                </a:tc>
                <a:tc>
                  <a:txBody>
                    <a:bodyPr/>
                    <a:lstStyle/>
                    <a:p>
                      <a:r>
                        <a:rPr lang="en-US" sz="1400" b="1" dirty="0"/>
                        <a:t>61.6</a:t>
                      </a:r>
                      <a:endParaRPr lang="en-US" sz="1400" b="1" cap="none" spc="0" dirty="0">
                        <a:solidFill>
                          <a:schemeClr val="tx1"/>
                        </a:solidFill>
                        <a:latin typeface="+mn-lt"/>
                      </a:endParaRPr>
                    </a:p>
                  </a:txBody>
                  <a:tcPr marL="0" marR="134322" marT="40177" marB="133925"/>
                </a:tc>
                <a:tc>
                  <a:txBody>
                    <a:bodyPr/>
                    <a:lstStyle/>
                    <a:p>
                      <a:r>
                        <a:rPr lang="en-US" sz="1400" dirty="0"/>
                        <a:t>52.1</a:t>
                      </a:r>
                      <a:endParaRPr lang="en-US" sz="1400" b="1" cap="none" spc="0" dirty="0">
                        <a:solidFill>
                          <a:schemeClr val="tx1"/>
                        </a:solidFill>
                        <a:latin typeface="+mn-lt"/>
                      </a:endParaRPr>
                    </a:p>
                  </a:txBody>
                  <a:tcPr marL="0" marR="134322" marT="40177" marB="133925"/>
                </a:tc>
                <a:tc>
                  <a:txBody>
                    <a:bodyPr/>
                    <a:lstStyle/>
                    <a:p>
                      <a:r>
                        <a:rPr lang="en-US" sz="1400" dirty="0"/>
                        <a:t>6.1</a:t>
                      </a:r>
                      <a:endParaRPr lang="en-US" sz="1400" b="1" cap="none" spc="0" dirty="0">
                        <a:solidFill>
                          <a:schemeClr val="tx1"/>
                        </a:solidFill>
                        <a:latin typeface="+mn-lt"/>
                      </a:endParaRPr>
                    </a:p>
                  </a:txBody>
                  <a:tcPr marL="0" marR="134322" marT="40177" marB="133925"/>
                </a:tc>
                <a:tc>
                  <a:txBody>
                    <a:bodyPr/>
                    <a:lstStyle/>
                    <a:p>
                      <a:pPr algn="r"/>
                      <a:r>
                        <a:rPr lang="en-US" sz="1400" dirty="0"/>
                        <a:t>3.2</a:t>
                      </a:r>
                      <a:endParaRPr lang="en-US" sz="1400" cap="none" spc="0" dirty="0">
                        <a:solidFill>
                          <a:schemeClr val="tx1"/>
                        </a:solidFill>
                        <a:latin typeface="+mn-lt"/>
                      </a:endParaRPr>
                    </a:p>
                  </a:txBody>
                  <a:tcPr marL="0" marR="134322" marT="40177" marB="133925"/>
                </a:tc>
                <a:tc>
                  <a:txBody>
                    <a:bodyPr/>
                    <a:lstStyle/>
                    <a:p>
                      <a:pPr algn="r"/>
                      <a:r>
                        <a:rPr lang="en-US" sz="1400" b="1" dirty="0"/>
                        <a:t>4.36</a:t>
                      </a:r>
                      <a:endParaRPr lang="en-US" sz="1400" b="1" cap="none" spc="0" dirty="0">
                        <a:solidFill>
                          <a:schemeClr val="tx1"/>
                        </a:solidFill>
                        <a:latin typeface="+mn-lt"/>
                      </a:endParaRPr>
                    </a:p>
                  </a:txBody>
                  <a:tcPr marL="0" marR="134322" marT="40177" marB="133925"/>
                </a:tc>
                <a:extLst>
                  <a:ext uri="{0D108BD9-81ED-4DB2-BD59-A6C34878D82A}">
                    <a16:rowId xmlns:a16="http://schemas.microsoft.com/office/drawing/2014/main" val="2326032670"/>
                  </a:ext>
                </a:extLst>
              </a:tr>
              <a:tr h="5767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cap="none" spc="0" dirty="0">
                        <a:solidFill>
                          <a:schemeClr val="tx1"/>
                        </a:solidFill>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VoxtLM-k1000</a:t>
                      </a:r>
                      <a:endParaRPr lang="en-US" sz="140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400" cap="none" spc="0" dirty="0">
                          <a:solidFill>
                            <a:schemeClr val="tx1"/>
                          </a:solidFill>
                        </a:rPr>
                        <a:t>Small</a:t>
                      </a:r>
                      <a:endParaRPr lang="en-US" sz="140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10000</a:t>
                      </a:r>
                      <a:endParaRPr lang="en-US" sz="140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400" dirty="0"/>
                        <a:t>60.7</a:t>
                      </a:r>
                      <a:endParaRPr lang="en-US" sz="1400" b="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400" b="1" dirty="0"/>
                        <a:t>52.5</a:t>
                      </a:r>
                      <a:endParaRPr lang="en-US" sz="1400" b="1"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r>
                        <a:rPr lang="en-US" sz="1400" b="1" dirty="0"/>
                        <a:t>5.4</a:t>
                      </a:r>
                      <a:endParaRPr lang="en-US" sz="1400" b="1"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400" b="1" dirty="0"/>
                        <a:t>2.6</a:t>
                      </a:r>
                      <a:endParaRPr lang="en-US" sz="1400" b="1"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tc>
                  <a:txBody>
                    <a:bodyPr/>
                    <a:lstStyle/>
                    <a:p>
                      <a:pPr algn="r"/>
                      <a:r>
                        <a:rPr lang="en-US" sz="1400" dirty="0"/>
                        <a:t>4.30</a:t>
                      </a:r>
                      <a:endParaRPr lang="en-US" sz="1400" b="0" cap="none" spc="0" dirty="0">
                        <a:solidFill>
                          <a:schemeClr val="tx1"/>
                        </a:solidFill>
                        <a:latin typeface="+mn-lt"/>
                      </a:endParaRPr>
                    </a:p>
                  </a:txBody>
                  <a:tcPr marL="0" marR="134322" marT="40177" marB="133925">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20618764"/>
                  </a:ext>
                </a:extLst>
              </a:tr>
              <a:tr h="57835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Multi-Task</a:t>
                      </a:r>
                      <a:endParaRPr lang="en-US" sz="1400" cap="none" spc="0" dirty="0">
                        <a:solidFill>
                          <a:schemeClr val="tx1"/>
                        </a:solidFill>
                        <a:latin typeface="+mn-lt"/>
                      </a:endParaRPr>
                    </a:p>
                  </a:txBody>
                  <a:tcPr marL="0" marR="134322" marT="40177" marB="133925" anchor="ctr">
                    <a:lnT w="12700"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VoxtLM-k50†</a:t>
                      </a:r>
                      <a:endParaRPr lang="en-US" sz="140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400" cap="none" spc="0" dirty="0">
                          <a:solidFill>
                            <a:schemeClr val="tx1"/>
                          </a:solidFill>
                        </a:rPr>
                        <a:t>Med</a:t>
                      </a:r>
                      <a:endParaRPr lang="en-US" sz="140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2000</a:t>
                      </a:r>
                      <a:endParaRPr lang="en-US" sz="140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400" dirty="0"/>
                        <a:t>62.7</a:t>
                      </a:r>
                      <a:endParaRPr lang="en-US" sz="1400" b="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400" dirty="0"/>
                        <a:t>53.8</a:t>
                      </a:r>
                      <a:endParaRPr lang="en-US" sz="1400" b="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r>
                        <a:rPr lang="en-US" sz="1400" dirty="0"/>
                        <a:t>13.5</a:t>
                      </a:r>
                      <a:endParaRPr lang="en-US" sz="1400" b="0"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400" dirty="0"/>
                        <a:t>6.6</a:t>
                      </a:r>
                      <a:endParaRPr lang="en-US" sz="1400" b="1"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tc>
                  <a:txBody>
                    <a:bodyPr/>
                    <a:lstStyle/>
                    <a:p>
                      <a:pPr algn="r"/>
                      <a:r>
                        <a:rPr lang="en-US" sz="1400" dirty="0"/>
                        <a:t>3.91</a:t>
                      </a:r>
                      <a:endParaRPr lang="en-US" sz="1400" b="1" cap="none" spc="0" dirty="0">
                        <a:solidFill>
                          <a:schemeClr val="tx1"/>
                        </a:solidFill>
                        <a:latin typeface="+mn-lt"/>
                      </a:endParaRPr>
                    </a:p>
                  </a:txBody>
                  <a:tcPr marL="0" marR="134322" marT="40177" marB="133925">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841527311"/>
                  </a:ext>
                </a:extLst>
              </a:tr>
              <a:tr h="50870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cap="none" spc="0" dirty="0">
                        <a:solidFill>
                          <a:schemeClr val="tx1"/>
                        </a:solidFill>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VoxtLM-k200</a:t>
                      </a:r>
                      <a:r>
                        <a:rPr lang="en-US" sz="1400" dirty="0"/>
                        <a:t>†</a:t>
                      </a:r>
                      <a:endParaRPr lang="en-US" sz="1400" cap="none" spc="0" dirty="0">
                        <a:solidFill>
                          <a:schemeClr val="tx1"/>
                        </a:solidFill>
                        <a:latin typeface="+mn-lt"/>
                      </a:endParaRPr>
                    </a:p>
                  </a:txBody>
                  <a:tcPr marL="0" marR="134322" marT="40177" marB="133925"/>
                </a:tc>
                <a:tc>
                  <a:txBody>
                    <a:bodyPr/>
                    <a:lstStyle/>
                    <a:p>
                      <a:r>
                        <a:rPr lang="en-US" sz="1400" cap="none" spc="0" dirty="0">
                          <a:solidFill>
                            <a:schemeClr val="tx1"/>
                          </a:solidFill>
                        </a:rPr>
                        <a:t>Med</a:t>
                      </a:r>
                      <a:endParaRPr lang="en-US" sz="1400" cap="none" spc="0" dirty="0">
                        <a:solidFill>
                          <a:schemeClr val="tx1"/>
                        </a:solidFill>
                        <a:latin typeface="+mn-lt"/>
                      </a:endParaRPr>
                    </a:p>
                  </a:txBody>
                  <a:tcPr marL="0" marR="134322" marT="40177" marB="1339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5000</a:t>
                      </a:r>
                      <a:endParaRPr lang="en-US" sz="1400" cap="none" spc="0" dirty="0">
                        <a:solidFill>
                          <a:schemeClr val="tx1"/>
                        </a:solidFill>
                        <a:latin typeface="+mn-lt"/>
                      </a:endParaRPr>
                    </a:p>
                  </a:txBody>
                  <a:tcPr marL="0" marR="134322" marT="40177" marB="133925"/>
                </a:tc>
                <a:tc>
                  <a:txBody>
                    <a:bodyPr/>
                    <a:lstStyle/>
                    <a:p>
                      <a:r>
                        <a:rPr lang="en-US" sz="1400" b="1" dirty="0"/>
                        <a:t>65.5</a:t>
                      </a:r>
                      <a:endParaRPr lang="en-US" sz="1400" b="1" cap="none" spc="0" dirty="0">
                        <a:solidFill>
                          <a:schemeClr val="tx1"/>
                        </a:solidFill>
                        <a:latin typeface="+mn-lt"/>
                      </a:endParaRPr>
                    </a:p>
                  </a:txBody>
                  <a:tcPr marL="0" marR="134322" marT="40177" marB="133925"/>
                </a:tc>
                <a:tc>
                  <a:txBody>
                    <a:bodyPr/>
                    <a:lstStyle/>
                    <a:p>
                      <a:r>
                        <a:rPr lang="en-US" sz="1400" b="1" dirty="0"/>
                        <a:t>65.5</a:t>
                      </a:r>
                      <a:endParaRPr lang="en-US" sz="1400" b="1" cap="none" spc="0" dirty="0">
                        <a:solidFill>
                          <a:schemeClr val="tx1"/>
                        </a:solidFill>
                        <a:latin typeface="+mn-lt"/>
                      </a:endParaRPr>
                    </a:p>
                  </a:txBody>
                  <a:tcPr marL="0" marR="134322" marT="40177" marB="133925"/>
                </a:tc>
                <a:tc>
                  <a:txBody>
                    <a:bodyPr/>
                    <a:lstStyle/>
                    <a:p>
                      <a:r>
                        <a:rPr lang="en-US" sz="1400" b="1" dirty="0"/>
                        <a:t>6.5</a:t>
                      </a:r>
                      <a:endParaRPr lang="en-US" sz="1400" b="1" cap="none" spc="0" dirty="0">
                        <a:solidFill>
                          <a:schemeClr val="tx1"/>
                        </a:solidFill>
                        <a:latin typeface="+mn-lt"/>
                      </a:endParaRPr>
                    </a:p>
                  </a:txBody>
                  <a:tcPr marL="0" marR="134322" marT="40177" marB="133925"/>
                </a:tc>
                <a:tc>
                  <a:txBody>
                    <a:bodyPr/>
                    <a:lstStyle/>
                    <a:p>
                      <a:pPr algn="r"/>
                      <a:r>
                        <a:rPr kumimoji="0" lang="en-US" sz="1400" b="1" u="none" strike="noStrike" kern="1200" cap="none" spc="0" normalizeH="0" baseline="0" noProof="0" dirty="0">
                          <a:ln>
                            <a:noFill/>
                          </a:ln>
                          <a:solidFill>
                            <a:prstClr val="black"/>
                          </a:solidFill>
                          <a:effectLst/>
                          <a:uLnTx/>
                          <a:uFillTx/>
                        </a:rPr>
                        <a:t>3.5</a:t>
                      </a:r>
                      <a:endParaRPr lang="en-US" sz="1400" b="1" cap="none" spc="0" dirty="0">
                        <a:solidFill>
                          <a:schemeClr val="tx1"/>
                        </a:solidFill>
                        <a:latin typeface="+mn-lt"/>
                      </a:endParaRPr>
                    </a:p>
                  </a:txBody>
                  <a:tcPr marL="0" marR="134322" marT="40177" marB="133925"/>
                </a:tc>
                <a:tc>
                  <a:txBody>
                    <a:bodyPr/>
                    <a:lstStyle/>
                    <a:p>
                      <a:pPr algn="r"/>
                      <a:r>
                        <a:rPr kumimoji="0" lang="en-US" sz="1400" b="1" u="none" strike="noStrike" kern="1200" cap="none" spc="0" normalizeH="0" baseline="0" noProof="0" dirty="0">
                          <a:ln>
                            <a:noFill/>
                          </a:ln>
                          <a:solidFill>
                            <a:prstClr val="black"/>
                          </a:solidFill>
                          <a:effectLst/>
                          <a:uLnTx/>
                          <a:uFillTx/>
                        </a:rPr>
                        <a:t>4.36</a:t>
                      </a:r>
                      <a:endParaRPr lang="en-US" sz="1400" b="1" cap="none" spc="0" dirty="0">
                        <a:solidFill>
                          <a:schemeClr val="tx1"/>
                        </a:solidFill>
                        <a:latin typeface="+mn-lt"/>
                      </a:endParaRPr>
                    </a:p>
                  </a:txBody>
                  <a:tcPr marL="0" marR="134322" marT="40177" marB="133925"/>
                </a:tc>
                <a:extLst>
                  <a:ext uri="{0D108BD9-81ED-4DB2-BD59-A6C34878D82A}">
                    <a16:rowId xmlns:a16="http://schemas.microsoft.com/office/drawing/2014/main" val="1473023505"/>
                  </a:ext>
                </a:extLst>
              </a:tr>
            </a:tbl>
          </a:graphicData>
        </a:graphic>
      </p:graphicFrame>
      <p:sp>
        <p:nvSpPr>
          <p:cNvPr id="3" name="TextBox 2">
            <a:extLst>
              <a:ext uri="{FF2B5EF4-FFF2-40B4-BE49-F238E27FC236}">
                <a16:creationId xmlns:a16="http://schemas.microsoft.com/office/drawing/2014/main" id="{276939FD-0A22-23AD-7663-0C68CDD43CC9}"/>
              </a:ext>
            </a:extLst>
          </p:cNvPr>
          <p:cNvSpPr txBox="1"/>
          <p:nvPr/>
        </p:nvSpPr>
        <p:spPr>
          <a:xfrm>
            <a:off x="1365250" y="5412868"/>
            <a:ext cx="5642264" cy="338554"/>
          </a:xfrm>
          <a:prstGeom prst="rect">
            <a:avLst/>
          </a:prstGeom>
          <a:noFill/>
        </p:spPr>
        <p:txBody>
          <a:bodyPr wrap="square" rtlCol="0">
            <a:spAutoFit/>
          </a:bodyPr>
          <a:lstStyle/>
          <a:p>
            <a:r>
              <a:rPr lang="en-US" sz="1600" dirty="0"/>
              <a:t>k=50 is worse  in ASR and TTS  </a:t>
            </a:r>
          </a:p>
        </p:txBody>
      </p:sp>
      <p:sp>
        <p:nvSpPr>
          <p:cNvPr id="4" name="TextBox 3">
            <a:extLst>
              <a:ext uri="{FF2B5EF4-FFF2-40B4-BE49-F238E27FC236}">
                <a16:creationId xmlns:a16="http://schemas.microsoft.com/office/drawing/2014/main" id="{E14A552B-C4EB-6FC0-D8E3-8CE06E2909E8}"/>
              </a:ext>
            </a:extLst>
          </p:cNvPr>
          <p:cNvSpPr txBox="1"/>
          <p:nvPr/>
        </p:nvSpPr>
        <p:spPr>
          <a:xfrm>
            <a:off x="8150927" y="843544"/>
            <a:ext cx="2774372" cy="523220"/>
          </a:xfrm>
          <a:prstGeom prst="rect">
            <a:avLst/>
          </a:prstGeom>
          <a:noFill/>
        </p:spPr>
        <p:txBody>
          <a:bodyPr wrap="square" rtlCol="0">
            <a:spAutoFit/>
          </a:bodyPr>
          <a:lstStyle/>
          <a:p>
            <a:r>
              <a:rPr lang="en-US" sz="1400" dirty="0"/>
              <a:t>k: number of speech units</a:t>
            </a:r>
          </a:p>
          <a:p>
            <a:r>
              <a:rPr lang="en-US" sz="1400" dirty="0"/>
              <a:t>Small: 125M Med: 350M</a:t>
            </a:r>
          </a:p>
        </p:txBody>
      </p:sp>
    </p:spTree>
    <p:extLst>
      <p:ext uri="{BB962C8B-B14F-4D97-AF65-F5344CB8AC3E}">
        <p14:creationId xmlns:p14="http://schemas.microsoft.com/office/powerpoint/2010/main" val="176946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F297-967D-41F0-EEC3-CE45A4916914}"/>
              </a:ext>
            </a:extLst>
          </p:cNvPr>
          <p:cNvSpPr>
            <a:spLocks noGrp="1"/>
          </p:cNvSpPr>
          <p:nvPr>
            <p:ph type="title"/>
          </p:nvPr>
        </p:nvSpPr>
        <p:spPr/>
        <p:txBody>
          <a:bodyPr>
            <a:normAutofit/>
          </a:bodyPr>
          <a:lstStyle/>
          <a:p>
            <a:r>
              <a:rPr lang="en-US" sz="3200" b="1" dirty="0">
                <a:latin typeface="Söhne"/>
              </a:rPr>
              <a:t>Motivation</a:t>
            </a:r>
          </a:p>
        </p:txBody>
      </p:sp>
      <p:sp>
        <p:nvSpPr>
          <p:cNvPr id="3" name="Content Placeholder 2">
            <a:extLst>
              <a:ext uri="{FF2B5EF4-FFF2-40B4-BE49-F238E27FC236}">
                <a16:creationId xmlns:a16="http://schemas.microsoft.com/office/drawing/2014/main" id="{2D3AAC76-F9BD-7102-D686-1D647712FEF8}"/>
              </a:ext>
            </a:extLst>
          </p:cNvPr>
          <p:cNvSpPr>
            <a:spLocks noGrp="1"/>
          </p:cNvSpPr>
          <p:nvPr>
            <p:ph idx="1"/>
          </p:nvPr>
        </p:nvSpPr>
        <p:spPr/>
        <p:txBody>
          <a:bodyPr/>
          <a:lstStyle/>
          <a:p>
            <a:r>
              <a:rPr lang="en-US" dirty="0"/>
              <a:t>Language model for multi-tasking</a:t>
            </a:r>
          </a:p>
          <a:p>
            <a:endParaRPr lang="en-US" dirty="0"/>
          </a:p>
        </p:txBody>
      </p:sp>
    </p:spTree>
    <p:extLst>
      <p:ext uri="{BB962C8B-B14F-4D97-AF65-F5344CB8AC3E}">
        <p14:creationId xmlns:p14="http://schemas.microsoft.com/office/powerpoint/2010/main" val="372501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F297-967D-41F0-EEC3-CE45A4916914}"/>
              </a:ext>
            </a:extLst>
          </p:cNvPr>
          <p:cNvSpPr>
            <a:spLocks noGrp="1"/>
          </p:cNvSpPr>
          <p:nvPr>
            <p:ph type="title"/>
          </p:nvPr>
        </p:nvSpPr>
        <p:spPr/>
        <p:txBody>
          <a:bodyPr>
            <a:normAutofit/>
          </a:bodyPr>
          <a:lstStyle/>
          <a:p>
            <a:r>
              <a:rPr lang="en-US" sz="3200" b="1" dirty="0">
                <a:latin typeface="Söhne"/>
              </a:rPr>
              <a:t>Motivation</a:t>
            </a:r>
          </a:p>
        </p:txBody>
      </p:sp>
      <p:sp>
        <p:nvSpPr>
          <p:cNvPr id="3" name="Content Placeholder 2">
            <a:extLst>
              <a:ext uri="{FF2B5EF4-FFF2-40B4-BE49-F238E27FC236}">
                <a16:creationId xmlns:a16="http://schemas.microsoft.com/office/drawing/2014/main" id="{2D3AAC76-F9BD-7102-D686-1D647712FEF8}"/>
              </a:ext>
            </a:extLst>
          </p:cNvPr>
          <p:cNvSpPr>
            <a:spLocks noGrp="1"/>
          </p:cNvSpPr>
          <p:nvPr>
            <p:ph idx="1"/>
          </p:nvPr>
        </p:nvSpPr>
        <p:spPr/>
        <p:txBody>
          <a:bodyPr/>
          <a:lstStyle/>
          <a:p>
            <a:r>
              <a:rPr lang="en-US" dirty="0"/>
              <a:t>Language model (LM) for multi-tasking</a:t>
            </a:r>
          </a:p>
          <a:p>
            <a:r>
              <a:rPr lang="en-US" dirty="0"/>
              <a:t>Unsupervised</a:t>
            </a:r>
          </a:p>
          <a:p>
            <a:pPr lvl="1"/>
            <a:r>
              <a:rPr lang="en-US" dirty="0"/>
              <a:t>Text Continuation</a:t>
            </a:r>
          </a:p>
          <a:p>
            <a:pPr lvl="1"/>
            <a:r>
              <a:rPr lang="en-US" dirty="0"/>
              <a:t>Speech Continuation</a:t>
            </a:r>
          </a:p>
          <a:p>
            <a:pPr lvl="1"/>
            <a:endParaRPr lang="en-US" dirty="0"/>
          </a:p>
        </p:txBody>
      </p:sp>
    </p:spTree>
    <p:extLst>
      <p:ext uri="{BB962C8B-B14F-4D97-AF65-F5344CB8AC3E}">
        <p14:creationId xmlns:p14="http://schemas.microsoft.com/office/powerpoint/2010/main" val="121436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F297-967D-41F0-EEC3-CE45A4916914}"/>
              </a:ext>
            </a:extLst>
          </p:cNvPr>
          <p:cNvSpPr>
            <a:spLocks noGrp="1"/>
          </p:cNvSpPr>
          <p:nvPr>
            <p:ph type="title"/>
          </p:nvPr>
        </p:nvSpPr>
        <p:spPr/>
        <p:txBody>
          <a:bodyPr>
            <a:normAutofit/>
          </a:bodyPr>
          <a:lstStyle/>
          <a:p>
            <a:r>
              <a:rPr lang="en-US" sz="3200" b="1" dirty="0">
                <a:latin typeface="Söhne"/>
              </a:rPr>
              <a:t>Motivation</a:t>
            </a:r>
          </a:p>
        </p:txBody>
      </p:sp>
      <p:sp>
        <p:nvSpPr>
          <p:cNvPr id="3" name="Content Placeholder 2">
            <a:extLst>
              <a:ext uri="{FF2B5EF4-FFF2-40B4-BE49-F238E27FC236}">
                <a16:creationId xmlns:a16="http://schemas.microsoft.com/office/drawing/2014/main" id="{2D3AAC76-F9BD-7102-D686-1D647712FEF8}"/>
              </a:ext>
            </a:extLst>
          </p:cNvPr>
          <p:cNvSpPr>
            <a:spLocks noGrp="1"/>
          </p:cNvSpPr>
          <p:nvPr>
            <p:ph idx="1"/>
          </p:nvPr>
        </p:nvSpPr>
        <p:spPr/>
        <p:txBody>
          <a:bodyPr/>
          <a:lstStyle/>
          <a:p>
            <a:r>
              <a:rPr lang="en-US" dirty="0"/>
              <a:t>Language model (LM) for multi-tasking</a:t>
            </a:r>
          </a:p>
          <a:p>
            <a:r>
              <a:rPr lang="en-US" dirty="0"/>
              <a:t>Unsupervised</a:t>
            </a:r>
          </a:p>
          <a:p>
            <a:pPr lvl="1"/>
            <a:r>
              <a:rPr lang="en-US" dirty="0"/>
              <a:t>Text Continuation</a:t>
            </a:r>
          </a:p>
          <a:p>
            <a:pPr lvl="1"/>
            <a:r>
              <a:rPr lang="en-US" dirty="0"/>
              <a:t>Speech Continuation</a:t>
            </a:r>
          </a:p>
          <a:p>
            <a:pPr lvl="1"/>
            <a:endParaRPr lang="en-US" dirty="0"/>
          </a:p>
          <a:p>
            <a:r>
              <a:rPr lang="en-US" dirty="0"/>
              <a:t>Supervised	 </a:t>
            </a:r>
            <a:r>
              <a:rPr lang="en-US" dirty="0">
                <a:sym typeface="Wingdings" pitchFamily="2" charset="2"/>
              </a:rPr>
              <a:t></a:t>
            </a:r>
            <a:r>
              <a:rPr lang="en-US" dirty="0"/>
              <a:t> Conditional LM</a:t>
            </a:r>
          </a:p>
          <a:p>
            <a:pPr lvl="1"/>
            <a:r>
              <a:rPr lang="en-US" dirty="0"/>
              <a:t>ASR: speech-to-text</a:t>
            </a:r>
          </a:p>
          <a:p>
            <a:pPr lvl="1"/>
            <a:r>
              <a:rPr lang="en-US" dirty="0"/>
              <a:t>TTS: text-to-speech</a:t>
            </a:r>
          </a:p>
        </p:txBody>
      </p:sp>
    </p:spTree>
    <p:extLst>
      <p:ext uri="{BB962C8B-B14F-4D97-AF65-F5344CB8AC3E}">
        <p14:creationId xmlns:p14="http://schemas.microsoft.com/office/powerpoint/2010/main" val="288773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3650C-1CA2-A805-06BA-4F1DBE5B0D28}"/>
              </a:ext>
            </a:extLst>
          </p:cNvPr>
          <p:cNvSpPr>
            <a:spLocks noGrp="1"/>
          </p:cNvSpPr>
          <p:nvPr>
            <p:ph type="title"/>
          </p:nvPr>
        </p:nvSpPr>
        <p:spPr/>
        <p:txBody>
          <a:bodyPr/>
          <a:lstStyle/>
          <a:p>
            <a:r>
              <a:rPr lang="en-US" sz="3200" b="1" dirty="0">
                <a:latin typeface="Söhne"/>
              </a:rPr>
              <a:t>Related Work</a:t>
            </a:r>
          </a:p>
        </p:txBody>
      </p:sp>
      <p:sp>
        <p:nvSpPr>
          <p:cNvPr id="6" name="Content Placeholder 5">
            <a:extLst>
              <a:ext uri="{FF2B5EF4-FFF2-40B4-BE49-F238E27FC236}">
                <a16:creationId xmlns:a16="http://schemas.microsoft.com/office/drawing/2014/main" id="{E84756E2-DD32-F8AB-814F-C1B8C05587DE}"/>
              </a:ext>
            </a:extLst>
          </p:cNvPr>
          <p:cNvSpPr>
            <a:spLocks noGrp="1"/>
          </p:cNvSpPr>
          <p:nvPr>
            <p:ph idx="1"/>
          </p:nvPr>
        </p:nvSpPr>
        <p:spPr>
          <a:xfrm>
            <a:off x="755071" y="1412373"/>
            <a:ext cx="10515600" cy="2948256"/>
          </a:xfrm>
        </p:spPr>
        <p:txBody>
          <a:bodyPr>
            <a:normAutofit/>
          </a:bodyPr>
          <a:lstStyle/>
          <a:p>
            <a:r>
              <a:rPr lang="en-US" sz="2000" dirty="0"/>
              <a:t>SpeechGPT</a:t>
            </a:r>
            <a:r>
              <a:rPr lang="en-US" sz="2000" baseline="30000" dirty="0"/>
              <a:t>1</a:t>
            </a:r>
            <a:r>
              <a:rPr lang="en-US" sz="2000" dirty="0"/>
              <a:t> - 3-stage adaptation of </a:t>
            </a:r>
            <a:r>
              <a:rPr lang="en-US" sz="2000" dirty="0" err="1"/>
              <a:t>textLM</a:t>
            </a:r>
            <a:endParaRPr lang="en-US" sz="2000" dirty="0"/>
          </a:p>
          <a:p>
            <a:r>
              <a:rPr lang="en-US" sz="2000" dirty="0" err="1"/>
              <a:t>SpeechLM</a:t>
            </a:r>
            <a:r>
              <a:rPr lang="en-US" sz="2000" dirty="0"/>
              <a:t> for single task </a:t>
            </a:r>
          </a:p>
          <a:p>
            <a:pPr lvl="1"/>
            <a:r>
              <a:rPr lang="en-US" sz="2000" dirty="0"/>
              <a:t>GSLM</a:t>
            </a:r>
            <a:r>
              <a:rPr lang="en-US" sz="2000" baseline="30000" dirty="0"/>
              <a:t>2</a:t>
            </a:r>
            <a:r>
              <a:rPr lang="en-US" sz="2000" dirty="0"/>
              <a:t> </a:t>
            </a:r>
            <a:r>
              <a:rPr lang="en-US" sz="2000" baseline="30000" dirty="0"/>
              <a:t> </a:t>
            </a:r>
            <a:r>
              <a:rPr lang="en-US" sz="2000" dirty="0"/>
              <a:t>- Speech Continuation</a:t>
            </a:r>
          </a:p>
          <a:p>
            <a:pPr lvl="1"/>
            <a:r>
              <a:rPr lang="en-US" sz="2000" dirty="0"/>
              <a:t>PolyVoice</a:t>
            </a:r>
            <a:r>
              <a:rPr lang="en-US" sz="2000" baseline="30000" dirty="0"/>
              <a:t>3 </a:t>
            </a:r>
            <a:r>
              <a:rPr lang="en-US" sz="2000" dirty="0"/>
              <a:t>- speech-to-speech translation (S2ST)</a:t>
            </a:r>
          </a:p>
          <a:p>
            <a:pPr lvl="1"/>
            <a:r>
              <a:rPr lang="en-US" sz="2000" dirty="0"/>
              <a:t>VALL-E</a:t>
            </a:r>
            <a:r>
              <a:rPr lang="en-US" sz="2000" baseline="30000" dirty="0"/>
              <a:t>4</a:t>
            </a:r>
            <a:r>
              <a:rPr lang="en-US" sz="2000" dirty="0"/>
              <a:t> - TTS </a:t>
            </a:r>
          </a:p>
          <a:p>
            <a:r>
              <a:rPr lang="en-US" sz="2000" dirty="0"/>
              <a:t>VioLA</a:t>
            </a:r>
            <a:r>
              <a:rPr lang="en-US" sz="2000" baseline="30000" dirty="0"/>
              <a:t>5</a:t>
            </a:r>
            <a:r>
              <a:rPr lang="en-US" sz="2000" dirty="0"/>
              <a:t> - extends VALL-E to ASR and S2ST</a:t>
            </a:r>
          </a:p>
          <a:p>
            <a:r>
              <a:rPr lang="en-US" sz="2000" dirty="0"/>
              <a:t>Our work is fully reproducible</a:t>
            </a:r>
            <a:r>
              <a:rPr lang="en-US" sz="2000" baseline="30000" dirty="0"/>
              <a:t>5</a:t>
            </a:r>
            <a:endParaRPr lang="en-US" sz="2000" dirty="0"/>
          </a:p>
        </p:txBody>
      </p:sp>
      <p:sp>
        <p:nvSpPr>
          <p:cNvPr id="8" name="TextBox 7">
            <a:extLst>
              <a:ext uri="{FF2B5EF4-FFF2-40B4-BE49-F238E27FC236}">
                <a16:creationId xmlns:a16="http://schemas.microsoft.com/office/drawing/2014/main" id="{5B78502E-A859-FD66-CE77-38336FF0D398}"/>
              </a:ext>
            </a:extLst>
          </p:cNvPr>
          <p:cNvSpPr txBox="1"/>
          <p:nvPr/>
        </p:nvSpPr>
        <p:spPr>
          <a:xfrm>
            <a:off x="121226" y="4772109"/>
            <a:ext cx="11783291" cy="1223412"/>
          </a:xfrm>
          <a:prstGeom prst="rect">
            <a:avLst/>
          </a:prstGeom>
          <a:noFill/>
        </p:spPr>
        <p:txBody>
          <a:bodyPr wrap="square">
            <a:spAutoFit/>
          </a:bodyPr>
          <a:lstStyle/>
          <a:p>
            <a:pPr marL="228600" indent="-228600">
              <a:buFont typeface="+mj-lt"/>
              <a:buAutoNum type="arabicPeriod"/>
            </a:pPr>
            <a:r>
              <a:rPr lang="en-US" sz="1050" b="0" i="0" dirty="0">
                <a:solidFill>
                  <a:schemeClr val="tx1">
                    <a:lumMod val="50000"/>
                    <a:lumOff val="50000"/>
                  </a:schemeClr>
                </a:solidFill>
                <a:effectLst/>
                <a:highlight>
                  <a:srgbClr val="FFFFFF"/>
                </a:highlight>
              </a:rPr>
              <a:t>Zhang, D., Li, S., Zhang, X., Zhan, J., Wang, P., Zhou, Y. and </a:t>
            </a:r>
            <a:r>
              <a:rPr lang="en-US" sz="1050" b="0" i="0" dirty="0" err="1">
                <a:solidFill>
                  <a:schemeClr val="tx1">
                    <a:lumMod val="50000"/>
                    <a:lumOff val="50000"/>
                  </a:schemeClr>
                </a:solidFill>
                <a:effectLst/>
                <a:highlight>
                  <a:srgbClr val="FFFFFF"/>
                </a:highlight>
              </a:rPr>
              <a:t>Qiu</a:t>
            </a:r>
            <a:r>
              <a:rPr lang="en-US" sz="1050" b="0" i="0" dirty="0">
                <a:solidFill>
                  <a:schemeClr val="tx1">
                    <a:lumMod val="50000"/>
                    <a:lumOff val="50000"/>
                  </a:schemeClr>
                </a:solidFill>
                <a:effectLst/>
                <a:highlight>
                  <a:srgbClr val="FFFFFF"/>
                </a:highlight>
              </a:rPr>
              <a:t>, X., 2023. </a:t>
            </a:r>
            <a:r>
              <a:rPr lang="en-US" sz="1050" b="0" i="0" dirty="0" err="1">
                <a:solidFill>
                  <a:schemeClr val="tx1">
                    <a:lumMod val="50000"/>
                    <a:lumOff val="50000"/>
                  </a:schemeClr>
                </a:solidFill>
                <a:effectLst/>
                <a:highlight>
                  <a:srgbClr val="FFFFFF"/>
                </a:highlight>
              </a:rPr>
              <a:t>Speechgpt</a:t>
            </a:r>
            <a:r>
              <a:rPr lang="en-US" sz="1050" b="0" i="0" dirty="0">
                <a:solidFill>
                  <a:schemeClr val="tx1">
                    <a:lumMod val="50000"/>
                    <a:lumOff val="50000"/>
                  </a:schemeClr>
                </a:solidFill>
                <a:effectLst/>
                <a:highlight>
                  <a:srgbClr val="FFFFFF"/>
                </a:highlight>
              </a:rPr>
              <a:t>: Empowering large language models with intrinsic cross-modal conversational abilities. </a:t>
            </a:r>
            <a:r>
              <a:rPr lang="en-US" sz="1050" b="0" i="1" dirty="0" err="1">
                <a:solidFill>
                  <a:schemeClr val="tx1">
                    <a:lumMod val="50000"/>
                    <a:lumOff val="50000"/>
                  </a:schemeClr>
                </a:solidFill>
                <a:effectLst/>
                <a:highlight>
                  <a:srgbClr val="FFFFFF"/>
                </a:highlight>
              </a:rPr>
              <a:t>arXiv</a:t>
            </a:r>
            <a:r>
              <a:rPr lang="en-US" sz="1050" b="0" i="1" dirty="0">
                <a:solidFill>
                  <a:schemeClr val="tx1">
                    <a:lumMod val="50000"/>
                    <a:lumOff val="50000"/>
                  </a:schemeClr>
                </a:solidFill>
                <a:effectLst/>
                <a:highlight>
                  <a:srgbClr val="FFFFFF"/>
                </a:highlight>
              </a:rPr>
              <a:t> </a:t>
            </a:r>
          </a:p>
          <a:p>
            <a:pPr marL="228600" indent="-228600">
              <a:buFont typeface="+mj-lt"/>
              <a:buAutoNum type="arabicPeriod"/>
            </a:pPr>
            <a:r>
              <a:rPr lang="en-US" sz="1050" b="0" i="0" dirty="0">
                <a:solidFill>
                  <a:schemeClr val="tx1">
                    <a:lumMod val="50000"/>
                    <a:lumOff val="50000"/>
                  </a:schemeClr>
                </a:solidFill>
                <a:effectLst/>
              </a:rPr>
              <a:t>Hsu, Wei-Ning, Benjamin Bolte, Yao-Hung Hubert Tsai, Kushal </a:t>
            </a:r>
            <a:r>
              <a:rPr lang="en-US" sz="1050" b="0" i="0" dirty="0" err="1">
                <a:solidFill>
                  <a:schemeClr val="tx1">
                    <a:lumMod val="50000"/>
                    <a:lumOff val="50000"/>
                  </a:schemeClr>
                </a:solidFill>
                <a:effectLst/>
              </a:rPr>
              <a:t>Lakhotia</a:t>
            </a:r>
            <a:r>
              <a:rPr lang="en-US" sz="1050" b="0" i="0" dirty="0">
                <a:solidFill>
                  <a:schemeClr val="tx1">
                    <a:lumMod val="50000"/>
                    <a:lumOff val="50000"/>
                  </a:schemeClr>
                </a:solidFill>
                <a:effectLst/>
              </a:rPr>
              <a:t>, Ruslan </a:t>
            </a:r>
            <a:r>
              <a:rPr lang="en-US" sz="1050" b="0" i="0" dirty="0" err="1">
                <a:solidFill>
                  <a:schemeClr val="tx1">
                    <a:lumMod val="50000"/>
                    <a:lumOff val="50000"/>
                  </a:schemeClr>
                </a:solidFill>
                <a:effectLst/>
              </a:rPr>
              <a:t>Salakhutdinov</a:t>
            </a:r>
            <a:r>
              <a:rPr lang="en-US" sz="1050" b="0" i="0" dirty="0">
                <a:solidFill>
                  <a:schemeClr val="tx1">
                    <a:lumMod val="50000"/>
                    <a:lumOff val="50000"/>
                  </a:schemeClr>
                </a:solidFill>
                <a:effectLst/>
              </a:rPr>
              <a:t>, and Abdelrahman Mohamed. "Hubert: Self-supervised speech representation learning by masked prediction of hidden units." </a:t>
            </a:r>
            <a:r>
              <a:rPr lang="en-US" sz="1050" b="0" i="1" dirty="0">
                <a:solidFill>
                  <a:schemeClr val="tx1">
                    <a:lumMod val="50000"/>
                    <a:lumOff val="50000"/>
                  </a:schemeClr>
                </a:solidFill>
                <a:effectLst/>
              </a:rPr>
              <a:t>IEEE/ACM Transactions on Audio, Speech, and Language Processing</a:t>
            </a:r>
            <a:r>
              <a:rPr lang="en-US" sz="1050" b="0" i="0" dirty="0">
                <a:solidFill>
                  <a:schemeClr val="tx1">
                    <a:lumMod val="50000"/>
                    <a:lumOff val="50000"/>
                  </a:schemeClr>
                </a:solidFill>
                <a:effectLst/>
              </a:rPr>
              <a:t> 29 (2021)</a:t>
            </a:r>
            <a:endParaRPr lang="en-US" sz="1050" b="0" i="0" dirty="0">
              <a:solidFill>
                <a:schemeClr val="tx1">
                  <a:lumMod val="50000"/>
                  <a:lumOff val="50000"/>
                </a:schemeClr>
              </a:solidFill>
              <a:effectLst/>
              <a:highlight>
                <a:srgbClr val="FFFFFF"/>
              </a:highlight>
            </a:endParaRPr>
          </a:p>
          <a:p>
            <a:pPr marL="228600" indent="-228600">
              <a:buFont typeface="+mj-lt"/>
              <a:buAutoNum type="arabicPeriod"/>
            </a:pPr>
            <a:r>
              <a:rPr lang="en-US" sz="1050" b="0" i="0" dirty="0">
                <a:solidFill>
                  <a:schemeClr val="tx1">
                    <a:lumMod val="50000"/>
                    <a:lumOff val="50000"/>
                  </a:schemeClr>
                </a:solidFill>
                <a:effectLst/>
                <a:highlight>
                  <a:srgbClr val="FFFFFF"/>
                </a:highlight>
              </a:rPr>
              <a:t>Dong, Q., Huang, Z., Xu, C., Zhao, Y., Wang, K., Cheng, X., Ko, T., Tian, Q., Li, T., Yue, F. and Bai, Y., 2023. </a:t>
            </a:r>
            <a:r>
              <a:rPr lang="en-US" sz="1050" b="0" i="0" dirty="0" err="1">
                <a:solidFill>
                  <a:schemeClr val="tx1">
                    <a:lumMod val="50000"/>
                    <a:lumOff val="50000"/>
                  </a:schemeClr>
                </a:solidFill>
                <a:effectLst/>
                <a:highlight>
                  <a:srgbClr val="FFFFFF"/>
                </a:highlight>
              </a:rPr>
              <a:t>Polyvoice</a:t>
            </a:r>
            <a:r>
              <a:rPr lang="en-US" sz="1050" b="0" i="0" dirty="0">
                <a:solidFill>
                  <a:schemeClr val="tx1">
                    <a:lumMod val="50000"/>
                    <a:lumOff val="50000"/>
                  </a:schemeClr>
                </a:solidFill>
                <a:effectLst/>
                <a:highlight>
                  <a:srgbClr val="FFFFFF"/>
                </a:highlight>
              </a:rPr>
              <a:t>: Language models for speech to speech translation. </a:t>
            </a:r>
            <a:r>
              <a:rPr lang="en-US" sz="1050" b="0" i="1" dirty="0" err="1">
                <a:solidFill>
                  <a:schemeClr val="tx1">
                    <a:lumMod val="50000"/>
                    <a:lumOff val="50000"/>
                  </a:schemeClr>
                </a:solidFill>
                <a:effectLst/>
                <a:highlight>
                  <a:srgbClr val="FFFFFF"/>
                </a:highlight>
              </a:rPr>
              <a:t>arXiv</a:t>
            </a:r>
            <a:r>
              <a:rPr lang="en-US" sz="1050" b="0" i="1" dirty="0">
                <a:solidFill>
                  <a:schemeClr val="tx1">
                    <a:lumMod val="50000"/>
                    <a:lumOff val="50000"/>
                  </a:schemeClr>
                </a:solidFill>
                <a:effectLst/>
                <a:highlight>
                  <a:srgbClr val="FFFFFF"/>
                </a:highlight>
              </a:rPr>
              <a:t> </a:t>
            </a:r>
          </a:p>
          <a:p>
            <a:pPr marL="228600" indent="-228600">
              <a:buFont typeface="+mj-lt"/>
              <a:buAutoNum type="arabicPeriod"/>
            </a:pPr>
            <a:r>
              <a:rPr lang="en-US" sz="1050" b="0" i="0" dirty="0">
                <a:solidFill>
                  <a:schemeClr val="tx1">
                    <a:lumMod val="50000"/>
                    <a:lumOff val="50000"/>
                  </a:schemeClr>
                </a:solidFill>
                <a:effectLst/>
                <a:highlight>
                  <a:srgbClr val="FFFFFF"/>
                </a:highlight>
              </a:rPr>
              <a:t>Wang, C., Chen, S., Wu, Y., Zhang, Z., Zhou, L., Liu, S., Chen, Z., Liu, Y., Wang, H., Li, J. and He, L., 2023. Neural codec language models are zero-shot text to speech synthesizers. </a:t>
            </a:r>
            <a:r>
              <a:rPr lang="en-US" sz="1050" b="0" i="1" dirty="0" err="1">
                <a:solidFill>
                  <a:schemeClr val="tx1">
                    <a:lumMod val="50000"/>
                    <a:lumOff val="50000"/>
                  </a:schemeClr>
                </a:solidFill>
                <a:effectLst/>
                <a:highlight>
                  <a:srgbClr val="FFFFFF"/>
                </a:highlight>
              </a:rPr>
              <a:t>arXiv</a:t>
            </a:r>
            <a:endParaRPr lang="en-US" sz="1050" b="0" i="0" dirty="0">
              <a:solidFill>
                <a:schemeClr val="tx1">
                  <a:lumMod val="50000"/>
                  <a:lumOff val="50000"/>
                </a:schemeClr>
              </a:solidFill>
              <a:effectLst/>
              <a:highlight>
                <a:srgbClr val="FFFFFF"/>
              </a:highlight>
            </a:endParaRPr>
          </a:p>
          <a:p>
            <a:pPr marL="228600" indent="-228600">
              <a:buFont typeface="+mj-lt"/>
              <a:buAutoNum type="arabicPeriod"/>
            </a:pPr>
            <a:r>
              <a:rPr lang="en-US" sz="1050" b="0" i="0" dirty="0">
                <a:solidFill>
                  <a:schemeClr val="tx1">
                    <a:lumMod val="50000"/>
                    <a:lumOff val="50000"/>
                  </a:schemeClr>
                </a:solidFill>
                <a:effectLst/>
                <a:highlight>
                  <a:srgbClr val="FFFFFF"/>
                </a:highlight>
              </a:rPr>
              <a:t>Wang, T., Zhou, L., Zhang, Z., Wu, Y., Liu, S., Gaur, Y., Chen, Z., Li, J. and Wei, F., 2023. Viola: Unified codec language models for speech recognition, synthesis, and translation. </a:t>
            </a:r>
            <a:r>
              <a:rPr lang="en-US" sz="1050" b="0" i="1" dirty="0" err="1">
                <a:solidFill>
                  <a:schemeClr val="tx1">
                    <a:lumMod val="50000"/>
                    <a:lumOff val="50000"/>
                  </a:schemeClr>
                </a:solidFill>
                <a:effectLst/>
                <a:highlight>
                  <a:srgbClr val="FFFFFF"/>
                </a:highlight>
              </a:rPr>
              <a:t>arXiv</a:t>
            </a:r>
            <a:endParaRPr lang="en-US" sz="1050" i="1" dirty="0">
              <a:solidFill>
                <a:schemeClr val="tx1">
                  <a:lumMod val="50000"/>
                  <a:lumOff val="50000"/>
                </a:schemeClr>
              </a:solidFill>
              <a:highlight>
                <a:srgbClr val="FFFFFF"/>
              </a:highlight>
            </a:endParaRPr>
          </a:p>
          <a:p>
            <a:pPr marL="228600" indent="-228600">
              <a:buFont typeface="+mj-lt"/>
              <a:buAutoNum type="arabicPeriod"/>
            </a:pPr>
            <a:r>
              <a:rPr lang="en-US" sz="1050" dirty="0">
                <a:solidFill>
                  <a:schemeClr val="tx1">
                    <a:lumMod val="50000"/>
                    <a:lumOff val="50000"/>
                  </a:schemeClr>
                </a:solidFill>
              </a:rPr>
              <a:t>https://</a:t>
            </a:r>
            <a:r>
              <a:rPr lang="en-US" sz="1050" dirty="0" err="1">
                <a:solidFill>
                  <a:schemeClr val="tx1">
                    <a:lumMod val="50000"/>
                    <a:lumOff val="50000"/>
                  </a:schemeClr>
                </a:solidFill>
              </a:rPr>
              <a:t>github.com</a:t>
            </a:r>
            <a:r>
              <a:rPr lang="en-US" sz="1050" dirty="0">
                <a:solidFill>
                  <a:schemeClr val="tx1">
                    <a:lumMod val="50000"/>
                    <a:lumOff val="50000"/>
                  </a:schemeClr>
                </a:solidFill>
              </a:rPr>
              <a:t>/</a:t>
            </a:r>
            <a:r>
              <a:rPr lang="en-US" sz="1050" dirty="0" err="1">
                <a:solidFill>
                  <a:schemeClr val="tx1">
                    <a:lumMod val="50000"/>
                    <a:lumOff val="50000"/>
                  </a:schemeClr>
                </a:solidFill>
              </a:rPr>
              <a:t>espnet</a:t>
            </a:r>
            <a:r>
              <a:rPr lang="en-US" sz="1050" dirty="0">
                <a:solidFill>
                  <a:schemeClr val="tx1">
                    <a:lumMod val="50000"/>
                    <a:lumOff val="50000"/>
                  </a:schemeClr>
                </a:solidFill>
              </a:rPr>
              <a:t>/</a:t>
            </a:r>
            <a:r>
              <a:rPr lang="en-US" sz="1050" dirty="0" err="1">
                <a:solidFill>
                  <a:schemeClr val="tx1">
                    <a:lumMod val="50000"/>
                    <a:lumOff val="50000"/>
                  </a:schemeClr>
                </a:solidFill>
              </a:rPr>
              <a:t>espnet</a:t>
            </a:r>
            <a:r>
              <a:rPr lang="en-US" sz="1050" dirty="0">
                <a:solidFill>
                  <a:schemeClr val="tx1">
                    <a:lumMod val="50000"/>
                    <a:lumOff val="50000"/>
                  </a:schemeClr>
                </a:solidFill>
              </a:rPr>
              <a:t>/tree/master/egs2/voxtlm_v1</a:t>
            </a:r>
          </a:p>
        </p:txBody>
      </p:sp>
    </p:spTree>
    <p:extLst>
      <p:ext uri="{BB962C8B-B14F-4D97-AF65-F5344CB8AC3E}">
        <p14:creationId xmlns:p14="http://schemas.microsoft.com/office/powerpoint/2010/main" val="405954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43C7-8955-CFC6-C7E3-69FDE74E9A37}"/>
              </a:ext>
            </a:extLst>
          </p:cNvPr>
          <p:cNvSpPr>
            <a:spLocks noGrp="1"/>
          </p:cNvSpPr>
          <p:nvPr>
            <p:ph type="title"/>
          </p:nvPr>
        </p:nvSpPr>
        <p:spPr>
          <a:xfrm>
            <a:off x="761995" y="307447"/>
            <a:ext cx="10693884" cy="1109932"/>
          </a:xfrm>
        </p:spPr>
        <p:txBody>
          <a:bodyPr>
            <a:normAutofit/>
          </a:bodyPr>
          <a:lstStyle/>
          <a:p>
            <a:r>
              <a:rPr lang="en-US" sz="3200" b="1" dirty="0">
                <a:latin typeface="Söhne"/>
              </a:rPr>
              <a:t>Background Work: Speech Tokenizer</a:t>
            </a:r>
          </a:p>
        </p:txBody>
      </p:sp>
      <p:sp>
        <p:nvSpPr>
          <p:cNvPr id="3" name="Content Placeholder 2">
            <a:extLst>
              <a:ext uri="{FF2B5EF4-FFF2-40B4-BE49-F238E27FC236}">
                <a16:creationId xmlns:a16="http://schemas.microsoft.com/office/drawing/2014/main" id="{F33FC6F4-401E-E65D-B970-D113F3739D00}"/>
              </a:ext>
            </a:extLst>
          </p:cNvPr>
          <p:cNvSpPr>
            <a:spLocks noGrp="1"/>
          </p:cNvSpPr>
          <p:nvPr>
            <p:ph idx="1"/>
          </p:nvPr>
        </p:nvSpPr>
        <p:spPr>
          <a:xfrm>
            <a:off x="3457094" y="3623650"/>
            <a:ext cx="4265370" cy="1644642"/>
          </a:xfrm>
        </p:spPr>
        <p:txBody>
          <a:bodyPr anchor="ctr">
            <a:normAutofit/>
          </a:bodyPr>
          <a:lstStyle/>
          <a:p>
            <a:r>
              <a:rPr lang="en-US" sz="2000" dirty="0"/>
              <a:t>Speech is continuous waveform</a:t>
            </a:r>
          </a:p>
          <a:p>
            <a:r>
              <a:rPr lang="en-US" sz="2000" dirty="0"/>
              <a:t>Discrete speech tokens</a:t>
            </a:r>
          </a:p>
          <a:p>
            <a:pPr lvl="1"/>
            <a:r>
              <a:rPr lang="en-US" sz="1600" dirty="0"/>
              <a:t>HuBERT</a:t>
            </a:r>
            <a:r>
              <a:rPr lang="en-US" sz="1600" baseline="30000" dirty="0"/>
              <a:t>1</a:t>
            </a:r>
            <a:r>
              <a:rPr lang="en-US" sz="1600" dirty="0"/>
              <a:t> + k-means clustering</a:t>
            </a:r>
          </a:p>
          <a:p>
            <a:pPr lvl="1"/>
            <a:r>
              <a:rPr lang="en-US" sz="1600" dirty="0"/>
              <a:t>Example: GSLM</a:t>
            </a:r>
            <a:r>
              <a:rPr lang="en-US" sz="1600" baseline="30000" dirty="0"/>
              <a:t>2</a:t>
            </a:r>
            <a:endParaRPr lang="en-US" sz="1600" dirty="0"/>
          </a:p>
          <a:p>
            <a:pPr marL="0" indent="0">
              <a:buNone/>
            </a:pPr>
            <a:endParaRPr lang="en-US" sz="2000" dirty="0"/>
          </a:p>
        </p:txBody>
      </p:sp>
      <p:sp>
        <p:nvSpPr>
          <p:cNvPr id="5" name="TextBox 4">
            <a:extLst>
              <a:ext uri="{FF2B5EF4-FFF2-40B4-BE49-F238E27FC236}">
                <a16:creationId xmlns:a16="http://schemas.microsoft.com/office/drawing/2014/main" id="{F1BC1401-D3C2-9FBC-D974-953D29DD2312}"/>
              </a:ext>
            </a:extLst>
          </p:cNvPr>
          <p:cNvSpPr txBox="1"/>
          <p:nvPr/>
        </p:nvSpPr>
        <p:spPr>
          <a:xfrm>
            <a:off x="162678" y="5423414"/>
            <a:ext cx="10287607" cy="954107"/>
          </a:xfrm>
          <a:prstGeom prst="rect">
            <a:avLst/>
          </a:prstGeom>
          <a:noFill/>
        </p:spPr>
        <p:txBody>
          <a:bodyPr wrap="square">
            <a:spAutoFit/>
          </a:bodyPr>
          <a:lstStyle/>
          <a:p>
            <a:pPr marL="228600" indent="-228600">
              <a:buFont typeface="+mj-lt"/>
              <a:buAutoNum type="arabicPeriod"/>
            </a:pPr>
            <a:r>
              <a:rPr lang="en-US" sz="1100" b="0" i="0" dirty="0">
                <a:solidFill>
                  <a:schemeClr val="tx1">
                    <a:lumMod val="50000"/>
                    <a:lumOff val="50000"/>
                  </a:schemeClr>
                </a:solidFill>
                <a:effectLst/>
              </a:rPr>
              <a:t>Hsu, Wei-Ning, Benjamin Bolte, Yao-Hung Hubert Tsai, Kushal </a:t>
            </a:r>
            <a:r>
              <a:rPr lang="en-US" sz="1100" b="0" i="0" dirty="0" err="1">
                <a:solidFill>
                  <a:schemeClr val="tx1">
                    <a:lumMod val="50000"/>
                    <a:lumOff val="50000"/>
                  </a:schemeClr>
                </a:solidFill>
                <a:effectLst/>
              </a:rPr>
              <a:t>Lakhotia</a:t>
            </a:r>
            <a:r>
              <a:rPr lang="en-US" sz="1100" b="0" i="0" dirty="0">
                <a:solidFill>
                  <a:schemeClr val="tx1">
                    <a:lumMod val="50000"/>
                    <a:lumOff val="50000"/>
                  </a:schemeClr>
                </a:solidFill>
                <a:effectLst/>
              </a:rPr>
              <a:t>, Ruslan </a:t>
            </a:r>
            <a:r>
              <a:rPr lang="en-US" sz="1100" b="0" i="0" dirty="0" err="1">
                <a:solidFill>
                  <a:schemeClr val="tx1">
                    <a:lumMod val="50000"/>
                    <a:lumOff val="50000"/>
                  </a:schemeClr>
                </a:solidFill>
                <a:effectLst/>
              </a:rPr>
              <a:t>Salakhutdinov</a:t>
            </a:r>
            <a:r>
              <a:rPr lang="en-US" sz="1100" b="0" i="0" dirty="0">
                <a:solidFill>
                  <a:schemeClr val="tx1">
                    <a:lumMod val="50000"/>
                    <a:lumOff val="50000"/>
                  </a:schemeClr>
                </a:solidFill>
                <a:effectLst/>
              </a:rPr>
              <a:t>, and Abdelrahman Mohamed. "Hubert: Self-supervised speech representation learning by masked prediction of hidden units." </a:t>
            </a:r>
            <a:r>
              <a:rPr lang="en-US" sz="1100" b="0" i="1" dirty="0">
                <a:solidFill>
                  <a:schemeClr val="tx1">
                    <a:lumMod val="50000"/>
                    <a:lumOff val="50000"/>
                  </a:schemeClr>
                </a:solidFill>
                <a:effectLst/>
              </a:rPr>
              <a:t>IEEE/ACM Transactions on Audio, Speech, and Language Processing</a:t>
            </a:r>
            <a:r>
              <a:rPr lang="en-US" sz="1100" b="0" i="0" dirty="0">
                <a:solidFill>
                  <a:schemeClr val="tx1">
                    <a:lumMod val="50000"/>
                    <a:lumOff val="50000"/>
                  </a:schemeClr>
                </a:solidFill>
                <a:effectLst/>
              </a:rPr>
              <a:t> 29 (2021)</a:t>
            </a:r>
          </a:p>
          <a:p>
            <a:pPr marL="228600" indent="-228600">
              <a:buFont typeface="+mj-lt"/>
              <a:buAutoNum type="arabicPeriod"/>
            </a:pPr>
            <a:r>
              <a:rPr lang="en-US" sz="1100" b="0" i="0" dirty="0" err="1">
                <a:solidFill>
                  <a:schemeClr val="tx1">
                    <a:lumMod val="50000"/>
                    <a:lumOff val="50000"/>
                  </a:schemeClr>
                </a:solidFill>
                <a:effectLst/>
              </a:rPr>
              <a:t>Kharitonov</a:t>
            </a:r>
            <a:r>
              <a:rPr lang="en-US" sz="1100" b="0" i="0" dirty="0">
                <a:solidFill>
                  <a:schemeClr val="tx1">
                    <a:lumMod val="50000"/>
                    <a:lumOff val="50000"/>
                  </a:schemeClr>
                </a:solidFill>
                <a:effectLst/>
              </a:rPr>
              <a:t>, Eugene, Ann Lee, Adam </a:t>
            </a:r>
            <a:r>
              <a:rPr lang="en-US" sz="1100" b="0" i="0" dirty="0" err="1">
                <a:solidFill>
                  <a:schemeClr val="tx1">
                    <a:lumMod val="50000"/>
                    <a:lumOff val="50000"/>
                  </a:schemeClr>
                </a:solidFill>
                <a:effectLst/>
              </a:rPr>
              <a:t>Polyak</a:t>
            </a:r>
            <a:r>
              <a:rPr lang="en-US" sz="1100" b="0" i="0" dirty="0">
                <a:solidFill>
                  <a:schemeClr val="tx1">
                    <a:lumMod val="50000"/>
                    <a:lumOff val="50000"/>
                  </a:schemeClr>
                </a:solidFill>
                <a:effectLst/>
              </a:rPr>
              <a:t>, Yossi Adi, Jade </a:t>
            </a:r>
            <a:r>
              <a:rPr lang="en-US" sz="1100" b="0" i="0" dirty="0" err="1">
                <a:solidFill>
                  <a:schemeClr val="tx1">
                    <a:lumMod val="50000"/>
                    <a:lumOff val="50000"/>
                  </a:schemeClr>
                </a:solidFill>
                <a:effectLst/>
              </a:rPr>
              <a:t>Copet</a:t>
            </a:r>
            <a:r>
              <a:rPr lang="en-US" sz="1100" b="0" i="0" dirty="0">
                <a:solidFill>
                  <a:schemeClr val="tx1">
                    <a:lumMod val="50000"/>
                    <a:lumOff val="50000"/>
                  </a:schemeClr>
                </a:solidFill>
                <a:effectLst/>
              </a:rPr>
              <a:t>, Kushal </a:t>
            </a:r>
            <a:r>
              <a:rPr lang="en-US" sz="1100" b="0" i="0" dirty="0" err="1">
                <a:solidFill>
                  <a:schemeClr val="tx1">
                    <a:lumMod val="50000"/>
                    <a:lumOff val="50000"/>
                  </a:schemeClr>
                </a:solidFill>
                <a:effectLst/>
              </a:rPr>
              <a:t>Lakhotia</a:t>
            </a:r>
            <a:r>
              <a:rPr lang="en-US" sz="1100" b="0" i="0" dirty="0">
                <a:solidFill>
                  <a:schemeClr val="tx1">
                    <a:lumMod val="50000"/>
                    <a:lumOff val="50000"/>
                  </a:schemeClr>
                </a:solidFill>
                <a:effectLst/>
              </a:rPr>
              <a:t>, Tu-Anh Nguyen et al. "Text-free prosody-aware generative spoken language modeling." 2021</a:t>
            </a:r>
            <a:endParaRPr lang="en-US" sz="1100" dirty="0">
              <a:solidFill>
                <a:schemeClr val="tx1">
                  <a:lumMod val="50000"/>
                  <a:lumOff val="50000"/>
                </a:schemeClr>
              </a:solidFill>
            </a:endParaRPr>
          </a:p>
          <a:p>
            <a:endParaRPr lang="en-US" sz="1200" dirty="0">
              <a:solidFill>
                <a:schemeClr val="tx1">
                  <a:lumMod val="50000"/>
                  <a:lumOff val="50000"/>
                </a:schemeClr>
              </a:solidFill>
            </a:endParaRPr>
          </a:p>
        </p:txBody>
      </p:sp>
      <p:grpSp>
        <p:nvGrpSpPr>
          <p:cNvPr id="29" name="Group 28">
            <a:extLst>
              <a:ext uri="{FF2B5EF4-FFF2-40B4-BE49-F238E27FC236}">
                <a16:creationId xmlns:a16="http://schemas.microsoft.com/office/drawing/2014/main" id="{B765A006-262A-7050-F356-48FE27B073D7}"/>
              </a:ext>
            </a:extLst>
          </p:cNvPr>
          <p:cNvGrpSpPr/>
          <p:nvPr/>
        </p:nvGrpSpPr>
        <p:grpSpPr>
          <a:xfrm>
            <a:off x="2189366" y="2177604"/>
            <a:ext cx="6742166" cy="1086498"/>
            <a:chOff x="1437860" y="2463922"/>
            <a:chExt cx="7966088" cy="1283732"/>
          </a:xfrm>
        </p:grpSpPr>
        <p:sp>
          <p:nvSpPr>
            <p:cNvPr id="33" name="Rectangle 32">
              <a:extLst>
                <a:ext uri="{FF2B5EF4-FFF2-40B4-BE49-F238E27FC236}">
                  <a16:creationId xmlns:a16="http://schemas.microsoft.com/office/drawing/2014/main" id="{C7040F1C-18C7-E18B-F79B-2CC0A13B5011}"/>
                </a:ext>
              </a:extLst>
            </p:cNvPr>
            <p:cNvSpPr/>
            <p:nvPr/>
          </p:nvSpPr>
          <p:spPr>
            <a:xfrm>
              <a:off x="3857738" y="2478018"/>
              <a:ext cx="2930989" cy="1086355"/>
            </a:xfrm>
            <a:prstGeom prst="rect">
              <a:avLst/>
            </a:prstGeom>
            <a:solidFill>
              <a:srgbClr val="D9F2D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AB7F6017-6467-42F5-EA59-613931760CE2}"/>
                </a:ext>
              </a:extLst>
            </p:cNvPr>
            <p:cNvGrpSpPr/>
            <p:nvPr/>
          </p:nvGrpSpPr>
          <p:grpSpPr>
            <a:xfrm>
              <a:off x="1437860" y="2463922"/>
              <a:ext cx="7966088" cy="1283732"/>
              <a:chOff x="1437860" y="2831788"/>
              <a:chExt cx="7966088" cy="1283732"/>
            </a:xfrm>
          </p:grpSpPr>
          <p:cxnSp>
            <p:nvCxnSpPr>
              <p:cNvPr id="34" name="Straight Arrow Connector 33">
                <a:extLst>
                  <a:ext uri="{FF2B5EF4-FFF2-40B4-BE49-F238E27FC236}">
                    <a16:creationId xmlns:a16="http://schemas.microsoft.com/office/drawing/2014/main" id="{967333BF-B67D-2585-CA31-B63DA7C19F52}"/>
                  </a:ext>
                </a:extLst>
              </p:cNvPr>
              <p:cNvCxnSpPr>
                <a:cxnSpLocks/>
                <a:stCxn id="43" idx="3"/>
                <a:endCxn id="39" idx="1"/>
              </p:cNvCxnSpPr>
              <p:nvPr/>
            </p:nvCxnSpPr>
            <p:spPr>
              <a:xfrm flipV="1">
                <a:off x="3485322" y="3383841"/>
                <a:ext cx="4785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8D02FC7-C631-1AA8-A69A-90A538678A8C}"/>
                  </a:ext>
                </a:extLst>
              </p:cNvPr>
              <p:cNvGrpSpPr/>
              <p:nvPr/>
            </p:nvGrpSpPr>
            <p:grpSpPr>
              <a:xfrm>
                <a:off x="1437860" y="2831788"/>
                <a:ext cx="7966088" cy="1283732"/>
                <a:chOff x="1437860" y="2831788"/>
                <a:chExt cx="7966088" cy="1283732"/>
              </a:xfrm>
            </p:grpSpPr>
            <p:cxnSp>
              <p:nvCxnSpPr>
                <p:cNvPr id="36" name="Straight Arrow Connector 35">
                  <a:extLst>
                    <a:ext uri="{FF2B5EF4-FFF2-40B4-BE49-F238E27FC236}">
                      <a16:creationId xmlns:a16="http://schemas.microsoft.com/office/drawing/2014/main" id="{3D682E28-EF24-EAD3-239F-5D0B184E32DF}"/>
                    </a:ext>
                  </a:extLst>
                </p:cNvPr>
                <p:cNvCxnSpPr>
                  <a:cxnSpLocks/>
                  <a:stCxn id="31" idx="3"/>
                  <a:endCxn id="4" idx="1"/>
                </p:cNvCxnSpPr>
                <p:nvPr/>
              </p:nvCxnSpPr>
              <p:spPr>
                <a:xfrm flipV="1">
                  <a:off x="6659510" y="3383846"/>
                  <a:ext cx="514768" cy="1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514E325-D6EE-A9CD-59C0-C2C3F8FE790C}"/>
                    </a:ext>
                  </a:extLst>
                </p:cNvPr>
                <p:cNvGrpSpPr/>
                <p:nvPr/>
              </p:nvGrpSpPr>
              <p:grpSpPr>
                <a:xfrm>
                  <a:off x="1437860" y="2831788"/>
                  <a:ext cx="7966088" cy="1283732"/>
                  <a:chOff x="1437860" y="2831788"/>
                  <a:chExt cx="7966088" cy="1283732"/>
                </a:xfrm>
              </p:grpSpPr>
              <p:grpSp>
                <p:nvGrpSpPr>
                  <p:cNvPr id="38" name="Group 37">
                    <a:extLst>
                      <a:ext uri="{FF2B5EF4-FFF2-40B4-BE49-F238E27FC236}">
                        <a16:creationId xmlns:a16="http://schemas.microsoft.com/office/drawing/2014/main" id="{1BD82F68-47B6-405F-6716-6B6FD665CF66}"/>
                      </a:ext>
                    </a:extLst>
                  </p:cNvPr>
                  <p:cNvGrpSpPr/>
                  <p:nvPr/>
                </p:nvGrpSpPr>
                <p:grpSpPr>
                  <a:xfrm>
                    <a:off x="1437860" y="2831788"/>
                    <a:ext cx="2047462" cy="1283732"/>
                    <a:chOff x="1437860" y="2831788"/>
                    <a:chExt cx="2047462" cy="1283732"/>
                  </a:xfrm>
                </p:grpSpPr>
                <p:grpSp>
                  <p:nvGrpSpPr>
                    <p:cNvPr id="41" name="Group 40">
                      <a:extLst>
                        <a:ext uri="{FF2B5EF4-FFF2-40B4-BE49-F238E27FC236}">
                          <a16:creationId xmlns:a16="http://schemas.microsoft.com/office/drawing/2014/main" id="{62DD84F3-F41B-16E9-4816-BFB4166F12BC}"/>
                        </a:ext>
                      </a:extLst>
                    </p:cNvPr>
                    <p:cNvGrpSpPr/>
                    <p:nvPr/>
                  </p:nvGrpSpPr>
                  <p:grpSpPr>
                    <a:xfrm>
                      <a:off x="1437860" y="2831788"/>
                      <a:ext cx="2047462" cy="1104107"/>
                      <a:chOff x="4724400" y="2971800"/>
                      <a:chExt cx="1828800" cy="914400"/>
                    </a:xfrm>
                  </p:grpSpPr>
                  <p:pic>
                    <p:nvPicPr>
                      <p:cNvPr id="43" name="Graphic 42" descr="Voice with solid fill">
                        <a:extLst>
                          <a:ext uri="{FF2B5EF4-FFF2-40B4-BE49-F238E27FC236}">
                            <a16:creationId xmlns:a16="http://schemas.microsoft.com/office/drawing/2014/main" id="{3C1C548C-4C4B-6B03-DF74-3B17E1D552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44" name="Graphic 43" descr="Voice with solid fill">
                        <a:extLst>
                          <a:ext uri="{FF2B5EF4-FFF2-40B4-BE49-F238E27FC236}">
                            <a16:creationId xmlns:a16="http://schemas.microsoft.com/office/drawing/2014/main" id="{DB6FC1D6-83A0-81C0-AA44-E2C666932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4400" y="2971800"/>
                        <a:ext cx="914400" cy="914400"/>
                      </a:xfrm>
                      <a:prstGeom prst="rect">
                        <a:avLst/>
                      </a:prstGeom>
                    </p:spPr>
                  </p:pic>
                </p:grpSp>
                <p:sp>
                  <p:nvSpPr>
                    <p:cNvPr id="42" name="TextBox 41">
                      <a:extLst>
                        <a:ext uri="{FF2B5EF4-FFF2-40B4-BE49-F238E27FC236}">
                          <a16:creationId xmlns:a16="http://schemas.microsoft.com/office/drawing/2014/main" id="{B83D1653-8179-C955-03CE-26689F85D0D5}"/>
                        </a:ext>
                      </a:extLst>
                    </p:cNvPr>
                    <p:cNvSpPr txBox="1"/>
                    <p:nvPr/>
                  </p:nvSpPr>
                  <p:spPr>
                    <a:xfrm>
                      <a:off x="1763170" y="3746188"/>
                      <a:ext cx="1176925" cy="369332"/>
                    </a:xfrm>
                    <a:prstGeom prst="rect">
                      <a:avLst/>
                    </a:prstGeom>
                    <a:noFill/>
                  </p:spPr>
                  <p:txBody>
                    <a:bodyPr wrap="none" rtlCol="0">
                      <a:spAutoFit/>
                    </a:bodyPr>
                    <a:lstStyle/>
                    <a:p>
                      <a:pPr defTabSz="768096">
                        <a:spcAft>
                          <a:spcPts val="600"/>
                        </a:spcAft>
                      </a:pPr>
                      <a:r>
                        <a:rPr lang="en-US" sz="1512" kern="1200">
                          <a:solidFill>
                            <a:schemeClr val="tx1"/>
                          </a:solidFill>
                          <a:latin typeface="+mn-lt"/>
                          <a:ea typeface="+mn-ea"/>
                          <a:cs typeface="+mn-cs"/>
                        </a:rPr>
                        <a:t>Speech (X)</a:t>
                      </a:r>
                      <a:endParaRPr lang="en-US"/>
                    </a:p>
                  </p:txBody>
                </p:sp>
              </p:grpSp>
              <p:sp>
                <p:nvSpPr>
                  <p:cNvPr id="39" name="Rectangle 38">
                    <a:extLst>
                      <a:ext uri="{FF2B5EF4-FFF2-40B4-BE49-F238E27FC236}">
                        <a16:creationId xmlns:a16="http://schemas.microsoft.com/office/drawing/2014/main" id="{5BF2A252-3652-B63C-205F-891F2B958CCF}"/>
                      </a:ext>
                    </a:extLst>
                  </p:cNvPr>
                  <p:cNvSpPr/>
                  <p:nvPr/>
                </p:nvSpPr>
                <p:spPr>
                  <a:xfrm>
                    <a:off x="3963826" y="2933267"/>
                    <a:ext cx="1176925" cy="901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768096">
                      <a:spcAft>
                        <a:spcPts val="600"/>
                      </a:spcAft>
                    </a:pPr>
                    <a:r>
                      <a:rPr lang="en-US" sz="1512" kern="1200">
                        <a:solidFill>
                          <a:schemeClr val="dk1"/>
                        </a:solidFill>
                        <a:latin typeface="+mn-lt"/>
                        <a:ea typeface="+mn-ea"/>
                        <a:cs typeface="+mn-cs"/>
                      </a:rPr>
                      <a:t>Encoder</a:t>
                    </a:r>
                    <a:endParaRPr lang="en-US"/>
                  </a:p>
                </p:txBody>
              </p:sp>
              <p:sp>
                <p:nvSpPr>
                  <p:cNvPr id="40" name="TextBox 39">
                    <a:extLst>
                      <a:ext uri="{FF2B5EF4-FFF2-40B4-BE49-F238E27FC236}">
                        <a16:creationId xmlns:a16="http://schemas.microsoft.com/office/drawing/2014/main" id="{D53AF40A-7808-8FCE-6171-F463227FFE84}"/>
                      </a:ext>
                    </a:extLst>
                  </p:cNvPr>
                  <p:cNvSpPr txBox="1"/>
                  <p:nvPr/>
                </p:nvSpPr>
                <p:spPr>
                  <a:xfrm>
                    <a:off x="8245361" y="3746190"/>
                    <a:ext cx="1158587" cy="369330"/>
                  </a:xfrm>
                  <a:prstGeom prst="rect">
                    <a:avLst/>
                  </a:prstGeom>
                  <a:noFill/>
                </p:spPr>
                <p:txBody>
                  <a:bodyPr wrap="none" rtlCol="0">
                    <a:spAutoFit/>
                  </a:bodyPr>
                  <a:lstStyle/>
                  <a:p>
                    <a:pPr defTabSz="768096">
                      <a:spcAft>
                        <a:spcPts val="600"/>
                      </a:spcAft>
                    </a:pPr>
                    <a:r>
                      <a:rPr lang="en-US" sz="1512" kern="1200" dirty="0">
                        <a:solidFill>
                          <a:schemeClr val="tx1"/>
                        </a:solidFill>
                        <a:latin typeface="+mn-lt"/>
                        <a:ea typeface="+mn-ea"/>
                        <a:cs typeface="+mn-cs"/>
                      </a:rPr>
                      <a:t>Tokens (D)</a:t>
                    </a:r>
                    <a:endParaRPr lang="en-US" dirty="0"/>
                  </a:p>
                </p:txBody>
              </p:sp>
            </p:grpSp>
          </p:grpSp>
        </p:grpSp>
        <p:sp>
          <p:nvSpPr>
            <p:cNvPr id="31" name="Rectangle 30">
              <a:extLst>
                <a:ext uri="{FF2B5EF4-FFF2-40B4-BE49-F238E27FC236}">
                  <a16:creationId xmlns:a16="http://schemas.microsoft.com/office/drawing/2014/main" id="{1074B69E-468D-A9E9-B816-52B315B0A3C8}"/>
                </a:ext>
              </a:extLst>
            </p:cNvPr>
            <p:cNvSpPr/>
            <p:nvPr/>
          </p:nvSpPr>
          <p:spPr>
            <a:xfrm>
              <a:off x="5482586" y="2567229"/>
              <a:ext cx="1176925" cy="901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768096">
                <a:spcAft>
                  <a:spcPts val="600"/>
                </a:spcAft>
              </a:pPr>
              <a:r>
                <a:rPr lang="en-US" sz="1512" kern="1200" dirty="0">
                  <a:solidFill>
                    <a:schemeClr val="dk1"/>
                  </a:solidFill>
                  <a:latin typeface="+mn-lt"/>
                  <a:ea typeface="+mn-ea"/>
                  <a:cs typeface="+mn-cs"/>
                </a:rPr>
                <a:t>Quantizer</a:t>
              </a:r>
              <a:endParaRPr lang="en-US" dirty="0"/>
            </a:p>
          </p:txBody>
        </p:sp>
        <p:cxnSp>
          <p:nvCxnSpPr>
            <p:cNvPr id="32" name="Straight Arrow Connector 31">
              <a:extLst>
                <a:ext uri="{FF2B5EF4-FFF2-40B4-BE49-F238E27FC236}">
                  <a16:creationId xmlns:a16="http://schemas.microsoft.com/office/drawing/2014/main" id="{39C07260-1249-CC1A-8CA3-F59694D9541E}"/>
                </a:ext>
              </a:extLst>
            </p:cNvPr>
            <p:cNvCxnSpPr>
              <a:cxnSpLocks/>
              <a:stCxn id="39" idx="3"/>
              <a:endCxn id="31" idx="1"/>
            </p:cNvCxnSpPr>
            <p:nvPr/>
          </p:nvCxnSpPr>
          <p:spPr>
            <a:xfrm>
              <a:off x="5140751" y="3015975"/>
              <a:ext cx="341835" cy="1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5343B97-567C-F1BD-E3FA-185CF54F18B6}"/>
              </a:ext>
            </a:extLst>
          </p:cNvPr>
          <p:cNvGrpSpPr/>
          <p:nvPr/>
        </p:nvGrpSpPr>
        <p:grpSpPr>
          <a:xfrm>
            <a:off x="7044432" y="2576259"/>
            <a:ext cx="3017520" cy="137160"/>
            <a:chOff x="4736892" y="3665095"/>
            <a:chExt cx="2053950" cy="94750"/>
          </a:xfrm>
        </p:grpSpPr>
        <p:sp>
          <p:nvSpPr>
            <p:cNvPr id="4" name="Rectangle 3">
              <a:extLst>
                <a:ext uri="{FF2B5EF4-FFF2-40B4-BE49-F238E27FC236}">
                  <a16:creationId xmlns:a16="http://schemas.microsoft.com/office/drawing/2014/main" id="{2447D6B8-DB2A-717B-41C6-667EE59601AF}"/>
                </a:ext>
              </a:extLst>
            </p:cNvPr>
            <p:cNvSpPr/>
            <p:nvPr/>
          </p:nvSpPr>
          <p:spPr>
            <a:xfrm>
              <a:off x="47368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7C63BC-9377-5C7D-9B3B-11F17B51D037}"/>
                </a:ext>
              </a:extLst>
            </p:cNvPr>
            <p:cNvSpPr/>
            <p:nvPr/>
          </p:nvSpPr>
          <p:spPr>
            <a:xfrm>
              <a:off x="4889292" y="3665102"/>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D37CF-C86F-046A-846C-A5E92C10A4CC}"/>
                </a:ext>
              </a:extLst>
            </p:cNvPr>
            <p:cNvSpPr/>
            <p:nvPr/>
          </p:nvSpPr>
          <p:spPr>
            <a:xfrm>
              <a:off x="5041691" y="3665101"/>
              <a:ext cx="72750" cy="9474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83A0DB-4A5D-F64C-4DF9-8E29F4627FF6}"/>
                </a:ext>
              </a:extLst>
            </p:cNvPr>
            <p:cNvSpPr/>
            <p:nvPr/>
          </p:nvSpPr>
          <p:spPr>
            <a:xfrm>
              <a:off x="5194092" y="3665103"/>
              <a:ext cx="72750" cy="94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CA53C6-C635-8A78-3C9A-2382110420B9}"/>
                </a:ext>
              </a:extLst>
            </p:cNvPr>
            <p:cNvSpPr/>
            <p:nvPr/>
          </p:nvSpPr>
          <p:spPr>
            <a:xfrm>
              <a:off x="5346492" y="3665101"/>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407A2C-F47A-3083-EBBF-FAA3B5FB78E0}"/>
                </a:ext>
              </a:extLst>
            </p:cNvPr>
            <p:cNvSpPr/>
            <p:nvPr/>
          </p:nvSpPr>
          <p:spPr>
            <a:xfrm>
              <a:off x="5498892" y="3665099"/>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E14F8E-BCD1-5172-2E3A-D2B791E350FC}"/>
                </a:ext>
              </a:extLst>
            </p:cNvPr>
            <p:cNvSpPr/>
            <p:nvPr/>
          </p:nvSpPr>
          <p:spPr>
            <a:xfrm>
              <a:off x="5651291" y="3665097"/>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4CEA78-A1E6-835F-6BC9-C829DB5A86FE}"/>
                </a:ext>
              </a:extLst>
            </p:cNvPr>
            <p:cNvSpPr/>
            <p:nvPr/>
          </p:nvSpPr>
          <p:spPr>
            <a:xfrm>
              <a:off x="5803692" y="3665101"/>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0BEF3C-AE07-BDA1-5026-5D3E72B316E6}"/>
                </a:ext>
              </a:extLst>
            </p:cNvPr>
            <p:cNvSpPr/>
            <p:nvPr/>
          </p:nvSpPr>
          <p:spPr>
            <a:xfrm>
              <a:off x="5956092" y="3665095"/>
              <a:ext cx="72750" cy="9474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69DA0-6A6C-01E0-767F-818D84E14376}"/>
                </a:ext>
              </a:extLst>
            </p:cNvPr>
            <p:cNvSpPr/>
            <p:nvPr/>
          </p:nvSpPr>
          <p:spPr>
            <a:xfrm>
              <a:off x="61084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172CBB-382F-582A-B2D2-97703E48CD27}"/>
                </a:ext>
              </a:extLst>
            </p:cNvPr>
            <p:cNvSpPr/>
            <p:nvPr/>
          </p:nvSpPr>
          <p:spPr>
            <a:xfrm>
              <a:off x="6260891"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9AB66C-F404-132F-05AD-B73E2ECE810E}"/>
                </a:ext>
              </a:extLst>
            </p:cNvPr>
            <p:cNvSpPr/>
            <p:nvPr/>
          </p:nvSpPr>
          <p:spPr>
            <a:xfrm>
              <a:off x="6413292" y="3665095"/>
              <a:ext cx="72750" cy="9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638797-873E-92CC-352E-FA389FAB5D1A}"/>
                </a:ext>
              </a:extLst>
            </p:cNvPr>
            <p:cNvSpPr/>
            <p:nvPr/>
          </p:nvSpPr>
          <p:spPr>
            <a:xfrm>
              <a:off x="6565692" y="3665095"/>
              <a:ext cx="72750" cy="9474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D25D42-B42E-8ECB-1E7B-7DB1E40DCE8E}"/>
                </a:ext>
              </a:extLst>
            </p:cNvPr>
            <p:cNvSpPr/>
            <p:nvPr/>
          </p:nvSpPr>
          <p:spPr>
            <a:xfrm>
              <a:off x="6718092" y="3665095"/>
              <a:ext cx="72750" cy="9474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70EE8082-0DE0-FE1C-0785-6C204C58829A}"/>
              </a:ext>
            </a:extLst>
          </p:cNvPr>
          <p:cNvSpPr txBox="1"/>
          <p:nvPr/>
        </p:nvSpPr>
        <p:spPr>
          <a:xfrm>
            <a:off x="4569096" y="3095267"/>
            <a:ext cx="1797800" cy="369332"/>
          </a:xfrm>
          <a:prstGeom prst="rect">
            <a:avLst/>
          </a:prstGeom>
          <a:noFill/>
        </p:spPr>
        <p:txBody>
          <a:bodyPr wrap="none" rtlCol="0">
            <a:spAutoFit/>
          </a:bodyPr>
          <a:lstStyle/>
          <a:p>
            <a:r>
              <a:rPr lang="en-US" dirty="0"/>
              <a:t>Speech Tokenizer</a:t>
            </a:r>
          </a:p>
        </p:txBody>
      </p:sp>
    </p:spTree>
    <p:extLst>
      <p:ext uri="{BB962C8B-B14F-4D97-AF65-F5344CB8AC3E}">
        <p14:creationId xmlns:p14="http://schemas.microsoft.com/office/powerpoint/2010/main" val="328715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4E04-654E-C512-4C94-F8B948822087}"/>
              </a:ext>
            </a:extLst>
          </p:cNvPr>
          <p:cNvSpPr>
            <a:spLocks noGrp="1"/>
          </p:cNvSpPr>
          <p:nvPr>
            <p:ph type="title"/>
          </p:nvPr>
        </p:nvSpPr>
        <p:spPr/>
        <p:txBody>
          <a:bodyPr/>
          <a:lstStyle/>
          <a:p>
            <a:r>
              <a:rPr lang="en-US" sz="3200" b="1" dirty="0">
                <a:latin typeface="Söhne"/>
              </a:rPr>
              <a:t>Voice and Text Language Model (</a:t>
            </a:r>
            <a:r>
              <a:rPr lang="en-US" sz="3200" b="1" dirty="0" err="1">
                <a:latin typeface="Söhne"/>
              </a:rPr>
              <a:t>VoxtLM</a:t>
            </a:r>
            <a:r>
              <a:rPr lang="en-US" sz="3200" b="1" dirty="0">
                <a:latin typeface="Söhne"/>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B361A-6247-7DF6-20CC-351E913AFC77}"/>
                  </a:ext>
                </a:extLst>
              </p:cNvPr>
              <p:cNvSpPr>
                <a:spLocks noGrp="1"/>
              </p:cNvSpPr>
              <p:nvPr>
                <p:ph idx="1"/>
              </p:nvPr>
            </p:nvSpPr>
            <p:spPr>
              <a:xfrm>
                <a:off x="751327" y="1784399"/>
                <a:ext cx="10515600" cy="3017336"/>
              </a:xfrm>
            </p:spPr>
            <p:txBody>
              <a:bodyPr>
                <a:normAutofit fontScale="92500" lnSpcReduction="20000"/>
              </a:bodyPr>
              <a:lstStyle/>
              <a:p>
                <a:pPr marL="0" indent="0">
                  <a:lnSpc>
                    <a:spcPct val="150000"/>
                  </a:lnSpc>
                  <a:buNone/>
                </a:pPr>
                <a:r>
                  <a:rPr lang="en-US" sz="2400" dirty="0"/>
                  <a:t>Combined vocabulary: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𝑣𝑜𝑥𝑡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𝑡𝑒𝑥𝑡</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𝑠𝑝𝑒𝑒𝑐h</m:t>
                        </m:r>
                      </m:sub>
                    </m:sSub>
                  </m:oMath>
                </a14:m>
                <a:endParaRPr lang="en-US" sz="2400" dirty="0"/>
              </a:p>
              <a:p>
                <a:pPr marL="457200" lvl="1" indent="0">
                  <a:lnSpc>
                    <a:spcPct val="150000"/>
                  </a:lnSpc>
                  <a:buNone/>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𝑡𝑒𝑥𝑡</m:t>
                        </m:r>
                      </m:sub>
                    </m:sSub>
                  </m:oMath>
                </a14:m>
                <a:r>
                  <a:rPr lang="en-US" sz="1400" dirty="0"/>
                  <a:t>: Vocabulary of text</a:t>
                </a:r>
              </a:p>
              <a:p>
                <a:pPr marL="457200" lvl="1" indent="0">
                  <a:lnSpc>
                    <a:spcPct val="150000"/>
                  </a:lnSpc>
                  <a:buNone/>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𝑠𝑝𝑒𝑒𝑐h</m:t>
                        </m:r>
                      </m:sub>
                    </m:sSub>
                  </m:oMath>
                </a14:m>
                <a:r>
                  <a:rPr lang="en-US" sz="1400" dirty="0"/>
                  <a:t>: Vocabulary of speech tokens</a:t>
                </a:r>
              </a:p>
              <a:p>
                <a:pPr marL="457200" lvl="1" indent="0">
                  <a:lnSpc>
                    <a:spcPct val="150000"/>
                  </a:lnSpc>
                  <a:buNone/>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𝑣𝑜𝑥𝑡</m:t>
                        </m:r>
                      </m:sub>
                    </m:sSub>
                  </m:oMath>
                </a14:m>
                <a:r>
                  <a:rPr lang="en-US" sz="1400" dirty="0"/>
                  <a:t>: Vocabulary of voice and text</a:t>
                </a:r>
              </a:p>
              <a:p>
                <a:pPr marL="457200" lvl="1" indent="0">
                  <a:lnSpc>
                    <a:spcPct val="150000"/>
                  </a:lnSpc>
                  <a:buNone/>
                </a:pPr>
                <a:endParaRPr lang="en-US" sz="1400" dirty="0"/>
              </a:p>
              <a:p>
                <a:pPr marL="0" indent="0">
                  <a:lnSpc>
                    <a:spcPct val="150000"/>
                  </a:lnSpc>
                  <a:buNone/>
                </a:pPr>
                <a:r>
                  <a:rPr lang="en-US" sz="2400" dirty="0"/>
                  <a:t>Training: Next-token prediction loss </a:t>
                </a:r>
              </a:p>
              <a:p>
                <a:pPr marL="0" indent="0">
                  <a:lnSpc>
                    <a:spcPct val="150000"/>
                  </a:lnSpc>
                  <a:buNone/>
                </a:pPr>
                <a:r>
                  <a:rPr lang="en-US" sz="2400" dirty="0"/>
                  <a:t>Initialization with pretrained </a:t>
                </a:r>
                <a:r>
                  <a:rPr lang="en-US" sz="2400" dirty="0" err="1"/>
                  <a:t>TextLM</a:t>
                </a:r>
                <a:r>
                  <a:rPr lang="en-US" sz="2400" dirty="0"/>
                  <a:t> OPT </a:t>
                </a:r>
              </a:p>
            </p:txBody>
          </p:sp>
        </mc:Choice>
        <mc:Fallback xmlns="">
          <p:sp>
            <p:nvSpPr>
              <p:cNvPr id="3" name="Content Placeholder 2">
                <a:extLst>
                  <a:ext uri="{FF2B5EF4-FFF2-40B4-BE49-F238E27FC236}">
                    <a16:creationId xmlns:a16="http://schemas.microsoft.com/office/drawing/2014/main" id="{146B361A-6247-7DF6-20CC-351E913AFC77}"/>
                  </a:ext>
                </a:extLst>
              </p:cNvPr>
              <p:cNvSpPr>
                <a:spLocks noGrp="1" noRot="1" noChangeAspect="1" noMove="1" noResize="1" noEditPoints="1" noAdjustHandles="1" noChangeArrowheads="1" noChangeShapeType="1" noTextEdit="1"/>
              </p:cNvSpPr>
              <p:nvPr>
                <p:ph idx="1"/>
              </p:nvPr>
            </p:nvSpPr>
            <p:spPr>
              <a:xfrm>
                <a:off x="751327" y="1784399"/>
                <a:ext cx="10515600" cy="3017336"/>
              </a:xfrm>
              <a:blipFill>
                <a:blip r:embed="rId3"/>
                <a:stretch>
                  <a:fillRect l="-724" b="-2092"/>
                </a:stretch>
              </a:blipFill>
            </p:spPr>
            <p:txBody>
              <a:bodyPr/>
              <a:lstStyle/>
              <a:p>
                <a:r>
                  <a:rPr lang="en-US">
                    <a:noFill/>
                  </a:rPr>
                  <a:t> </a:t>
                </a:r>
              </a:p>
            </p:txBody>
          </p:sp>
        </mc:Fallback>
      </mc:AlternateContent>
      <p:sp>
        <p:nvSpPr>
          <p:cNvPr id="35" name="Slide Number Placeholder 34">
            <a:extLst>
              <a:ext uri="{FF2B5EF4-FFF2-40B4-BE49-F238E27FC236}">
                <a16:creationId xmlns:a16="http://schemas.microsoft.com/office/drawing/2014/main" id="{A4CC9268-BA22-7169-EF06-8B7B28F10B1F}"/>
              </a:ext>
            </a:extLst>
          </p:cNvPr>
          <p:cNvSpPr>
            <a:spLocks noGrp="1"/>
          </p:cNvSpPr>
          <p:nvPr>
            <p:ph type="sldNum" sz="quarter" idx="12"/>
          </p:nvPr>
        </p:nvSpPr>
        <p:spPr/>
        <p:txBody>
          <a:bodyPr/>
          <a:lstStyle/>
          <a:p>
            <a:fld id="{5D5E8783-F4F9-1A40-B819-1DD9BC89BD85}" type="slidenum">
              <a:rPr lang="en-US" smtClean="0"/>
              <a:t>9</a:t>
            </a:fld>
            <a:endParaRPr lang="en-US"/>
          </a:p>
        </p:txBody>
      </p:sp>
      <p:grpSp>
        <p:nvGrpSpPr>
          <p:cNvPr id="34" name="Group 33">
            <a:extLst>
              <a:ext uri="{FF2B5EF4-FFF2-40B4-BE49-F238E27FC236}">
                <a16:creationId xmlns:a16="http://schemas.microsoft.com/office/drawing/2014/main" id="{D9FD42E0-B484-CC28-CD15-A937BB9E7816}"/>
              </a:ext>
            </a:extLst>
          </p:cNvPr>
          <p:cNvGrpSpPr/>
          <p:nvPr/>
        </p:nvGrpSpPr>
        <p:grpSpPr>
          <a:xfrm>
            <a:off x="6144227" y="2908968"/>
            <a:ext cx="4889203" cy="1170524"/>
            <a:chOff x="3287449" y="4364276"/>
            <a:chExt cx="4889203" cy="1170524"/>
          </a:xfrm>
        </p:grpSpPr>
        <p:grpSp>
          <p:nvGrpSpPr>
            <p:cNvPr id="4" name="Group 3">
              <a:extLst>
                <a:ext uri="{FF2B5EF4-FFF2-40B4-BE49-F238E27FC236}">
                  <a16:creationId xmlns:a16="http://schemas.microsoft.com/office/drawing/2014/main" id="{9B3B311E-8120-732C-41CA-785B97874185}"/>
                </a:ext>
              </a:extLst>
            </p:cNvPr>
            <p:cNvGrpSpPr/>
            <p:nvPr/>
          </p:nvGrpSpPr>
          <p:grpSpPr>
            <a:xfrm>
              <a:off x="3287449" y="4364276"/>
              <a:ext cx="4889203" cy="1170524"/>
              <a:chOff x="1337180" y="2909352"/>
              <a:chExt cx="4889203" cy="1170524"/>
            </a:xfrm>
          </p:grpSpPr>
          <p:sp>
            <p:nvSpPr>
              <p:cNvPr id="5" name="Rectangle 4">
                <a:extLst>
                  <a:ext uri="{FF2B5EF4-FFF2-40B4-BE49-F238E27FC236}">
                    <a16:creationId xmlns:a16="http://schemas.microsoft.com/office/drawing/2014/main" id="{977B0774-98C5-E63D-13A6-D567861C4294}"/>
                  </a:ext>
                </a:extLst>
              </p:cNvPr>
              <p:cNvSpPr/>
              <p:nvPr/>
            </p:nvSpPr>
            <p:spPr>
              <a:xfrm>
                <a:off x="3463086" y="2909352"/>
                <a:ext cx="1470991" cy="106017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tx1"/>
                    </a:solidFill>
                  </a:rPr>
                  <a:t>Language Model</a:t>
                </a:r>
              </a:p>
            </p:txBody>
          </p:sp>
          <p:sp>
            <p:nvSpPr>
              <p:cNvPr id="6" name="TextBox 5">
                <a:extLst>
                  <a:ext uri="{FF2B5EF4-FFF2-40B4-BE49-F238E27FC236}">
                    <a16:creationId xmlns:a16="http://schemas.microsoft.com/office/drawing/2014/main" id="{728AB69D-57A6-21F4-67BA-68668DA12CB9}"/>
                  </a:ext>
                </a:extLst>
              </p:cNvPr>
              <p:cNvSpPr txBox="1"/>
              <p:nvPr/>
            </p:nvSpPr>
            <p:spPr>
              <a:xfrm>
                <a:off x="1337180" y="3433545"/>
                <a:ext cx="861809" cy="646331"/>
              </a:xfrm>
              <a:prstGeom prst="rect">
                <a:avLst/>
              </a:prstGeom>
              <a:noFill/>
            </p:spPr>
            <p:txBody>
              <a:bodyPr wrap="square" rtlCol="0">
                <a:spAutoFit/>
              </a:bodyPr>
              <a:lstStyle/>
              <a:p>
                <a:r>
                  <a:rPr lang="en-US" dirty="0"/>
                  <a:t>Speech</a:t>
                </a:r>
              </a:p>
              <a:p>
                <a:r>
                  <a:rPr lang="en-US" dirty="0"/>
                  <a:t>Tokens</a:t>
                </a:r>
              </a:p>
            </p:txBody>
          </p:sp>
          <p:sp>
            <p:nvSpPr>
              <p:cNvPr id="7" name="TextBox 6">
                <a:extLst>
                  <a:ext uri="{FF2B5EF4-FFF2-40B4-BE49-F238E27FC236}">
                    <a16:creationId xmlns:a16="http://schemas.microsoft.com/office/drawing/2014/main" id="{DCA6FB60-5E8C-EEB6-DEBF-304136D8EC60}"/>
                  </a:ext>
                </a:extLst>
              </p:cNvPr>
              <p:cNvSpPr txBox="1"/>
              <p:nvPr/>
            </p:nvSpPr>
            <p:spPr>
              <a:xfrm>
                <a:off x="1625883" y="3047262"/>
                <a:ext cx="573106" cy="369332"/>
              </a:xfrm>
              <a:prstGeom prst="rect">
                <a:avLst/>
              </a:prstGeom>
              <a:noFill/>
            </p:spPr>
            <p:txBody>
              <a:bodyPr wrap="none" rtlCol="0">
                <a:spAutoFit/>
              </a:bodyPr>
              <a:lstStyle/>
              <a:p>
                <a:r>
                  <a:rPr lang="en-US" dirty="0"/>
                  <a:t>Text</a:t>
                </a:r>
              </a:p>
            </p:txBody>
          </p:sp>
          <p:cxnSp>
            <p:nvCxnSpPr>
              <p:cNvPr id="8" name="Straight Arrow Connector 7">
                <a:extLst>
                  <a:ext uri="{FF2B5EF4-FFF2-40B4-BE49-F238E27FC236}">
                    <a16:creationId xmlns:a16="http://schemas.microsoft.com/office/drawing/2014/main" id="{5D8A9679-E5F3-6395-0E05-FB6A5E25B639}"/>
                  </a:ext>
                </a:extLst>
              </p:cNvPr>
              <p:cNvCxnSpPr>
                <a:cxnSpLocks/>
              </p:cNvCxnSpPr>
              <p:nvPr/>
            </p:nvCxnSpPr>
            <p:spPr>
              <a:xfrm>
                <a:off x="2140933" y="3231928"/>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B2C60CB-AACF-3024-6031-5E4D07F69063}"/>
                  </a:ext>
                </a:extLst>
              </p:cNvPr>
              <p:cNvCxnSpPr>
                <a:cxnSpLocks/>
              </p:cNvCxnSpPr>
              <p:nvPr/>
            </p:nvCxnSpPr>
            <p:spPr>
              <a:xfrm>
                <a:off x="2149119" y="3756710"/>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2219147-7539-BD9C-F6E2-133B3D2A289E}"/>
                  </a:ext>
                </a:extLst>
              </p:cNvPr>
              <p:cNvSpPr txBox="1"/>
              <p:nvPr/>
            </p:nvSpPr>
            <p:spPr>
              <a:xfrm>
                <a:off x="5285014" y="3433545"/>
                <a:ext cx="941369" cy="646331"/>
              </a:xfrm>
              <a:prstGeom prst="rect">
                <a:avLst/>
              </a:prstGeom>
              <a:noFill/>
            </p:spPr>
            <p:txBody>
              <a:bodyPr wrap="square" rtlCol="0">
                <a:spAutoFit/>
              </a:bodyPr>
              <a:lstStyle/>
              <a:p>
                <a:r>
                  <a:rPr lang="en-US" dirty="0"/>
                  <a:t>Speech</a:t>
                </a:r>
              </a:p>
              <a:p>
                <a:r>
                  <a:rPr lang="en-US" dirty="0"/>
                  <a:t>Tokens</a:t>
                </a:r>
              </a:p>
            </p:txBody>
          </p:sp>
          <p:sp>
            <p:nvSpPr>
              <p:cNvPr id="11" name="TextBox 10">
                <a:extLst>
                  <a:ext uri="{FF2B5EF4-FFF2-40B4-BE49-F238E27FC236}">
                    <a16:creationId xmlns:a16="http://schemas.microsoft.com/office/drawing/2014/main" id="{62140EAB-F730-4C6A-FD3D-CA4780D192B6}"/>
                  </a:ext>
                </a:extLst>
              </p:cNvPr>
              <p:cNvSpPr txBox="1"/>
              <p:nvPr/>
            </p:nvSpPr>
            <p:spPr>
              <a:xfrm>
                <a:off x="5285014" y="3047262"/>
                <a:ext cx="573106" cy="369332"/>
              </a:xfrm>
              <a:prstGeom prst="rect">
                <a:avLst/>
              </a:prstGeom>
              <a:noFill/>
            </p:spPr>
            <p:txBody>
              <a:bodyPr wrap="none" rtlCol="0">
                <a:spAutoFit/>
              </a:bodyPr>
              <a:lstStyle/>
              <a:p>
                <a:r>
                  <a:rPr lang="en-US" dirty="0"/>
                  <a:t>Text</a:t>
                </a:r>
              </a:p>
            </p:txBody>
          </p:sp>
          <p:cxnSp>
            <p:nvCxnSpPr>
              <p:cNvPr id="12" name="Straight Arrow Connector 11">
                <a:extLst>
                  <a:ext uri="{FF2B5EF4-FFF2-40B4-BE49-F238E27FC236}">
                    <a16:creationId xmlns:a16="http://schemas.microsoft.com/office/drawing/2014/main" id="{7FD1E3C5-16F1-48CF-9F13-BDE4B2A9609C}"/>
                  </a:ext>
                </a:extLst>
              </p:cNvPr>
              <p:cNvCxnSpPr>
                <a:cxnSpLocks/>
              </p:cNvCxnSpPr>
              <p:nvPr/>
            </p:nvCxnSpPr>
            <p:spPr>
              <a:xfrm>
                <a:off x="4934076" y="3231928"/>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7362375-959C-D182-7B9F-15E55C1883DA}"/>
                  </a:ext>
                </a:extLst>
              </p:cNvPr>
              <p:cNvCxnSpPr>
                <a:cxnSpLocks/>
              </p:cNvCxnSpPr>
              <p:nvPr/>
            </p:nvCxnSpPr>
            <p:spPr>
              <a:xfrm>
                <a:off x="4940341" y="3755696"/>
                <a:ext cx="365760" cy="20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1730694-5662-057C-57BB-4C91AF0CCA18}"/>
                    </a:ext>
                  </a:extLst>
                </p:cNvPr>
                <p:cNvSpPr/>
                <p:nvPr/>
              </p:nvSpPr>
              <p:spPr>
                <a:xfrm>
                  <a:off x="4501468" y="4367364"/>
                  <a:ext cx="573106" cy="1053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𝑣𝑜𝑥𝑡</m:t>
                            </m:r>
                          </m:sub>
                        </m:sSub>
                      </m:oMath>
                    </m:oMathPara>
                  </a14:m>
                  <a:endParaRPr lang="en-US" dirty="0"/>
                </a:p>
              </p:txBody>
            </p:sp>
          </mc:Choice>
          <mc:Fallback xmlns="">
            <p:sp>
              <p:nvSpPr>
                <p:cNvPr id="19" name="Rectangle 18">
                  <a:extLst>
                    <a:ext uri="{FF2B5EF4-FFF2-40B4-BE49-F238E27FC236}">
                      <a16:creationId xmlns:a16="http://schemas.microsoft.com/office/drawing/2014/main" id="{C1730694-5662-057C-57BB-4C91AF0CCA18}"/>
                    </a:ext>
                  </a:extLst>
                </p:cNvPr>
                <p:cNvSpPr>
                  <a:spLocks noRot="1" noChangeAspect="1" noMove="1" noResize="1" noEditPoints="1" noAdjustHandles="1" noChangeArrowheads="1" noChangeShapeType="1" noTextEdit="1"/>
                </p:cNvSpPr>
                <p:nvPr/>
              </p:nvSpPr>
              <p:spPr>
                <a:xfrm>
                  <a:off x="4501468" y="4367364"/>
                  <a:ext cx="573106" cy="1053998"/>
                </a:xfrm>
                <a:prstGeom prst="rect">
                  <a:avLst/>
                </a:prstGeom>
                <a:blipFill>
                  <a:blip r:embed="rId4"/>
                  <a:stretch>
                    <a:fillRect l="-8511"/>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D61A4ED9-342B-9853-5A6B-09C2753D9B1C}"/>
                </a:ext>
              </a:extLst>
            </p:cNvPr>
            <p:cNvCxnSpPr>
              <a:cxnSpLocks/>
            </p:cNvCxnSpPr>
            <p:nvPr/>
          </p:nvCxnSpPr>
          <p:spPr>
            <a:xfrm>
              <a:off x="5074574" y="4894363"/>
              <a:ext cx="3387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4" name="TextBox 43">
            <a:extLst>
              <a:ext uri="{FF2B5EF4-FFF2-40B4-BE49-F238E27FC236}">
                <a16:creationId xmlns:a16="http://schemas.microsoft.com/office/drawing/2014/main" id="{EDADEE13-49E3-9D2F-FC4B-DB2F209D85A4}"/>
              </a:ext>
            </a:extLst>
          </p:cNvPr>
          <p:cNvSpPr txBox="1"/>
          <p:nvPr/>
        </p:nvSpPr>
        <p:spPr>
          <a:xfrm>
            <a:off x="7703337" y="4322943"/>
            <a:ext cx="1735090" cy="369332"/>
          </a:xfrm>
          <a:prstGeom prst="rect">
            <a:avLst/>
          </a:prstGeom>
          <a:noFill/>
        </p:spPr>
        <p:txBody>
          <a:bodyPr wrap="none" rtlCol="0">
            <a:spAutoFit/>
          </a:bodyPr>
          <a:lstStyle/>
          <a:p>
            <a:r>
              <a:rPr lang="en-US" dirty="0"/>
              <a:t>Model Overview</a:t>
            </a:r>
          </a:p>
        </p:txBody>
      </p:sp>
      <p:grpSp>
        <p:nvGrpSpPr>
          <p:cNvPr id="38" name="Group 37">
            <a:extLst>
              <a:ext uri="{FF2B5EF4-FFF2-40B4-BE49-F238E27FC236}">
                <a16:creationId xmlns:a16="http://schemas.microsoft.com/office/drawing/2014/main" id="{9875FBA7-45AF-6C60-4CD3-A6D2ADEC0412}"/>
              </a:ext>
            </a:extLst>
          </p:cNvPr>
          <p:cNvGrpSpPr/>
          <p:nvPr/>
        </p:nvGrpSpPr>
        <p:grpSpPr>
          <a:xfrm>
            <a:off x="8270133" y="1501947"/>
            <a:ext cx="1470991" cy="1407021"/>
            <a:chOff x="8309851" y="1110061"/>
            <a:chExt cx="1470991" cy="1407021"/>
          </a:xfrm>
        </p:grpSpPr>
        <p:sp>
          <p:nvSpPr>
            <p:cNvPr id="33" name="Rectangle 32">
              <a:extLst>
                <a:ext uri="{FF2B5EF4-FFF2-40B4-BE49-F238E27FC236}">
                  <a16:creationId xmlns:a16="http://schemas.microsoft.com/office/drawing/2014/main" id="{77B4E5AA-3BB7-FD6E-5D3B-5DA11A853F3A}"/>
                </a:ext>
              </a:extLst>
            </p:cNvPr>
            <p:cNvSpPr/>
            <p:nvPr/>
          </p:nvSpPr>
          <p:spPr>
            <a:xfrm>
              <a:off x="8309851" y="1110061"/>
              <a:ext cx="1470991" cy="1060174"/>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rPr>
                <a:t>Text Language Model</a:t>
              </a:r>
            </a:p>
          </p:txBody>
        </p:sp>
        <p:cxnSp>
          <p:nvCxnSpPr>
            <p:cNvPr id="37" name="Straight Arrow Connector 36">
              <a:extLst>
                <a:ext uri="{FF2B5EF4-FFF2-40B4-BE49-F238E27FC236}">
                  <a16:creationId xmlns:a16="http://schemas.microsoft.com/office/drawing/2014/main" id="{1FFC2426-868A-A822-8B9E-8907B9EBAAD3}"/>
                </a:ext>
              </a:extLst>
            </p:cNvPr>
            <p:cNvCxnSpPr>
              <a:stCxn id="33" idx="2"/>
              <a:endCxn id="5" idx="0"/>
            </p:cNvCxnSpPr>
            <p:nvPr/>
          </p:nvCxnSpPr>
          <p:spPr>
            <a:xfrm>
              <a:off x="9045347" y="2170235"/>
              <a:ext cx="0" cy="3468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7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Vlab-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2544</TotalTime>
  <Words>3227</Words>
  <Application>Microsoft Macintosh PowerPoint</Application>
  <PresentationFormat>Widescreen</PresentationFormat>
  <Paragraphs>514</Paragraphs>
  <Slides>31</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Calibri</vt:lpstr>
      <vt:lpstr>Calibri Light</vt:lpstr>
      <vt:lpstr>Cambria Math</vt:lpstr>
      <vt:lpstr>Helvetica</vt:lpstr>
      <vt:lpstr>Helvetica Neue</vt:lpstr>
      <vt:lpstr>Söhne</vt:lpstr>
      <vt:lpstr>Wingdings</vt:lpstr>
      <vt:lpstr>WAVlab-template</vt:lpstr>
      <vt:lpstr>VoxtLM: Unified Decoder-Only Models for Consolidating Speech Recognition, Synthesis and Speech, Text Continuation Tasks</vt:lpstr>
      <vt:lpstr>Voice and Text Language Model (VoxtLM) </vt:lpstr>
      <vt:lpstr> Introduction</vt:lpstr>
      <vt:lpstr>Motivation</vt:lpstr>
      <vt:lpstr>Motivation</vt:lpstr>
      <vt:lpstr>Motivation</vt:lpstr>
      <vt:lpstr>Related Work</vt:lpstr>
      <vt:lpstr>Background Work: Speech Tokenizer</vt:lpstr>
      <vt:lpstr>Voice and Text Language Model (VoxtLM)</vt:lpstr>
      <vt:lpstr>Model Architecture</vt:lpstr>
      <vt:lpstr>Data format: special token-based format</vt:lpstr>
      <vt:lpstr>Special token-based data format</vt:lpstr>
      <vt:lpstr>Special token-based data format</vt:lpstr>
      <vt:lpstr>Special token-based data format</vt:lpstr>
      <vt:lpstr>Special token-based data format</vt:lpstr>
      <vt:lpstr>Special token-based data format</vt:lpstr>
      <vt:lpstr>Special token-based data format</vt:lpstr>
      <vt:lpstr>Special token-based data format</vt:lpstr>
      <vt:lpstr>Special token-based data format</vt:lpstr>
      <vt:lpstr>Training </vt:lpstr>
      <vt:lpstr>Experimental Setup </vt:lpstr>
      <vt:lpstr>Performance and Multitasking</vt:lpstr>
      <vt:lpstr>Initialization Tricks</vt:lpstr>
      <vt:lpstr>Tokenizers</vt:lpstr>
      <vt:lpstr>Different Model Size</vt:lpstr>
      <vt:lpstr>Benchmarking Against State-of-the-Art Single Task</vt:lpstr>
      <vt:lpstr>Conclusion</vt:lpstr>
      <vt:lpstr>Questions</vt:lpstr>
      <vt:lpstr>Training </vt:lpstr>
      <vt:lpstr>Consolidating Speech Recognition/ Synthesis and Speech, Text Language Models</vt:lpstr>
      <vt:lpstr>Tokenizers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VoxtLM: Unified Decoder-Only Models for Consolidating Speech Recognition, Synthesis and Speech, Text Continuation Tasks</dc:title>
  <dc:creator>Soumi Maiti</dc:creator>
  <cp:lastModifiedBy>Soumi Maiti</cp:lastModifiedBy>
  <cp:revision>505</cp:revision>
  <dcterms:created xsi:type="dcterms:W3CDTF">2024-04-04T15:43:13Z</dcterms:created>
  <dcterms:modified xsi:type="dcterms:W3CDTF">2024-04-18T05:37:01Z</dcterms:modified>
</cp:coreProperties>
</file>