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58" r:id="rId2"/>
    <p:sldId id="346" r:id="rId3"/>
    <p:sldId id="333" r:id="rId4"/>
    <p:sldId id="337" r:id="rId5"/>
    <p:sldId id="338" r:id="rId6"/>
    <p:sldId id="340" r:id="rId7"/>
    <p:sldId id="349" r:id="rId8"/>
    <p:sldId id="343" r:id="rId9"/>
    <p:sldId id="344" r:id="rId10"/>
    <p:sldId id="345" r:id="rId11"/>
    <p:sldId id="339" r:id="rId12"/>
    <p:sldId id="270" r:id="rId13"/>
    <p:sldId id="341" r:id="rId14"/>
    <p:sldId id="313" r:id="rId15"/>
    <p:sldId id="314" r:id="rId16"/>
    <p:sldId id="350" r:id="rId17"/>
    <p:sldId id="351" r:id="rId18"/>
    <p:sldId id="353" r:id="rId19"/>
    <p:sldId id="352" r:id="rId20"/>
    <p:sldId id="316" r:id="rId21"/>
    <p:sldId id="292" r:id="rId22"/>
    <p:sldId id="301" r:id="rId23"/>
    <p:sldId id="302" r:id="rId24"/>
    <p:sldId id="303" r:id="rId25"/>
    <p:sldId id="305" r:id="rId26"/>
    <p:sldId id="307" r:id="rId27"/>
    <p:sldId id="271" r:id="rId28"/>
    <p:sldId id="309" r:id="rId29"/>
    <p:sldId id="310" r:id="rId30"/>
    <p:sldId id="308" r:id="rId31"/>
    <p:sldId id="317" r:id="rId32"/>
    <p:sldId id="311" r:id="rId33"/>
    <p:sldId id="312" r:id="rId34"/>
    <p:sldId id="284" r:id="rId35"/>
    <p:sldId id="342" r:id="rId36"/>
    <p:sldId id="318" r:id="rId37"/>
    <p:sldId id="319" r:id="rId38"/>
    <p:sldId id="331" r:id="rId39"/>
    <p:sldId id="321" r:id="rId40"/>
    <p:sldId id="320" r:id="rId41"/>
    <p:sldId id="325" r:id="rId42"/>
    <p:sldId id="326" r:id="rId43"/>
    <p:sldId id="327" r:id="rId44"/>
    <p:sldId id="328" r:id="rId45"/>
    <p:sldId id="330" r:id="rId46"/>
    <p:sldId id="332" r:id="rId47"/>
    <p:sldId id="286" r:id="rId48"/>
    <p:sldId id="322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9AC3"/>
    <a:srgbClr val="E28F41"/>
    <a:srgbClr val="174C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19C510-5C38-3C4F-BC2C-4854FC454452}" v="282" dt="2021-03-01T22:29:09.6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9"/>
    <p:restoredTop sz="90630"/>
  </p:normalViewPr>
  <p:slideViewPr>
    <p:cSldViewPr snapToGrid="0" snapToObjects="1">
      <p:cViewPr varScale="1">
        <p:scale>
          <a:sx n="101" d="100"/>
          <a:sy n="101" d="100"/>
        </p:scale>
        <p:origin x="1112" y="200"/>
      </p:cViewPr>
      <p:guideLst>
        <p:guide orient="horz" pos="70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B1C7E-806E-5048-9957-DA3890B8E9D2}" type="datetimeFigureOut">
              <a:rPr lang="en-US" smtClean="0"/>
              <a:t>3/1/21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37C39-3E41-9D48-AC14-6EAC3C8A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2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15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30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1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19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71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85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24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64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67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68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80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86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05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87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95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67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30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25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6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53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70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440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84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700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90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38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36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495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029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6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884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11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507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665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336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549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099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742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209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6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49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10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13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36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7C39-3E41-9D48-AC14-6EAC3C8A1A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76E2-E4C8-F349-9956-81008C961EED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8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5D58-36A9-A744-ABFC-90B1994969FD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1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D2A7-F890-2F4F-A7AB-3DBF5163B97F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2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C104-6DDF-FA4D-AA0F-65C07DFE7F0D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2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4B08-9625-2A4A-B9B3-6FEE87D0EC7C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CD16-2948-C042-92A4-7E65DF66CBA6}" type="datetime1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80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8A56-E7D2-A849-A7EA-F20E56941B53}" type="datetime1">
              <a:rPr lang="en-US" smtClean="0"/>
              <a:t>3/1/21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8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99DCA-4B9A-9249-BC25-9E8391A847EF}" type="datetime1">
              <a:rPr lang="en-US" smtClean="0"/>
              <a:t>3/1/21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8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22DBA-FDE4-7F40-B35D-DE8174C77C0E}" type="datetime1">
              <a:rPr lang="en-US" smtClean="0"/>
              <a:t>3/1/21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9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B22CD-66CF-A84E-82A9-9D709BFF1674}" type="datetime1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9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8C7A-A509-E646-9D71-236FC735A43C}" type="datetime1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5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CC465-4D84-5944-87A8-32E0BB564969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FB01A-981D-394E-BFF6-F49BC2F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7.emf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sv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em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emf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em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em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0.png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0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30.png"/><Relationship Id="rId5" Type="http://schemas.openxmlformats.org/officeDocument/2006/relationships/image" Target="../media/image26.e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50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0.png"/><Relationship Id="rId5" Type="http://schemas.openxmlformats.org/officeDocument/2006/relationships/image" Target="../media/image28.emf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8.png"/><Relationship Id="rId5" Type="http://schemas.openxmlformats.org/officeDocument/2006/relationships/image" Target="../media/image29.em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30.emf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png"/><Relationship Id="rId5" Type="http://schemas.openxmlformats.org/officeDocument/2006/relationships/image" Target="../media/image31.emf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.png"/><Relationship Id="rId5" Type="http://schemas.openxmlformats.org/officeDocument/2006/relationships/image" Target="../media/image34.emf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.png"/><Relationship Id="rId5" Type="http://schemas.openxmlformats.org/officeDocument/2006/relationships/image" Target="../media/image35.emf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.png"/><Relationship Id="rId5" Type="http://schemas.openxmlformats.org/officeDocument/2006/relationships/image" Target="../media/image36.emf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.png"/><Relationship Id="rId5" Type="http://schemas.openxmlformats.org/officeDocument/2006/relationships/image" Target="../media/image37.emf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.png"/><Relationship Id="rId5" Type="http://schemas.openxmlformats.org/officeDocument/2006/relationships/image" Target="../media/image37.emf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4.png"/><Relationship Id="rId5" Type="http://schemas.openxmlformats.org/officeDocument/2006/relationships/image" Target="../media/image38.emf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1.png"/><Relationship Id="rId5" Type="http://schemas.openxmlformats.org/officeDocument/2006/relationships/image" Target="../media/image39.emf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3.png"/><Relationship Id="rId5" Type="http://schemas.openxmlformats.org/officeDocument/2006/relationships/image" Target="../media/image40.emf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.png"/><Relationship Id="rId5" Type="http://schemas.openxmlformats.org/officeDocument/2006/relationships/image" Target="../media/image41.emf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9.png"/><Relationship Id="rId5" Type="http://schemas.openxmlformats.org/officeDocument/2006/relationships/image" Target="../media/image42.emf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9.png"/><Relationship Id="rId5" Type="http://schemas.openxmlformats.org/officeDocument/2006/relationships/image" Target="../media/image43.emf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9.png"/><Relationship Id="rId5" Type="http://schemas.openxmlformats.org/officeDocument/2006/relationships/image" Target="../media/image44.emf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9.png"/><Relationship Id="rId5" Type="http://schemas.openxmlformats.org/officeDocument/2006/relationships/image" Target="../media/image45.emf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9.png"/><Relationship Id="rId5" Type="http://schemas.openxmlformats.org/officeDocument/2006/relationships/image" Target="../media/image46.emf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9.png"/><Relationship Id="rId5" Type="http://schemas.openxmlformats.org/officeDocument/2006/relationships/image" Target="../media/image47.emf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emf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54.png"/><Relationship Id="rId5" Type="http://schemas.openxmlformats.org/officeDocument/2006/relationships/image" Target="../media/image52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5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7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svg"/><Relationship Id="rId12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7.emf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7.emf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sv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DE63F-4936-DD4D-BBF4-197908EFA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3092" y="-1057277"/>
            <a:ext cx="10363200" cy="2387600"/>
          </a:xfrm>
        </p:spPr>
        <p:txBody>
          <a:bodyPr/>
          <a:lstStyle/>
          <a:p>
            <a:r>
              <a:rPr lang="en-US" dirty="0"/>
              <a:t>Efficiently merging </a:t>
            </a:r>
            <a:r>
              <a:rPr lang="en-US" i="1" dirty="0"/>
              <a:t>r</a:t>
            </a:r>
            <a:r>
              <a:rPr lang="en-US" dirty="0"/>
              <a:t>-indexes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09282-795D-DB48-AD66-492B20FCC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0476" y="1811106"/>
            <a:ext cx="9144000" cy="255331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latin typeface="+mj-lt"/>
              </a:rPr>
              <a:t>Marco Oliva</a:t>
            </a:r>
            <a:r>
              <a:rPr lang="en-US" sz="1800" baseline="30000" dirty="0">
                <a:latin typeface="+mj-lt"/>
              </a:rPr>
              <a:t>1</a:t>
            </a:r>
            <a:r>
              <a:rPr lang="en-US" sz="1800" dirty="0">
                <a:latin typeface="+mj-lt"/>
              </a:rPr>
              <a:t>, Massimiliano Rossi</a:t>
            </a:r>
            <a:r>
              <a:rPr lang="en-US" sz="1800" baseline="30000" dirty="0">
                <a:latin typeface="+mj-lt"/>
              </a:rPr>
              <a:t>1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Jouni</a:t>
            </a:r>
            <a:r>
              <a:rPr lang="en-US" sz="1800" dirty="0">
                <a:latin typeface="+mj-lt"/>
              </a:rPr>
              <a:t> Sirén</a:t>
            </a:r>
            <a:r>
              <a:rPr lang="en-US" sz="1800" baseline="30000" dirty="0">
                <a:latin typeface="+mj-lt"/>
              </a:rPr>
              <a:t>2</a:t>
            </a:r>
            <a:r>
              <a:rPr lang="en-US" sz="1800" dirty="0">
                <a:latin typeface="+mj-lt"/>
              </a:rPr>
              <a:t>, Giovanni Manzini</a:t>
            </a:r>
            <a:r>
              <a:rPr lang="en-US" sz="1800" baseline="30000" dirty="0">
                <a:latin typeface="+mj-lt"/>
              </a:rPr>
              <a:t>3</a:t>
            </a:r>
            <a:r>
              <a:rPr lang="en-US" sz="1800" dirty="0">
                <a:latin typeface="+mj-lt"/>
              </a:rPr>
              <a:t>, Tamer Kahveci</a:t>
            </a:r>
            <a:r>
              <a:rPr lang="en-US" sz="1800" baseline="30000" dirty="0">
                <a:latin typeface="+mj-lt"/>
              </a:rPr>
              <a:t>1</a:t>
            </a:r>
            <a:r>
              <a:rPr lang="en-US" sz="1800" dirty="0">
                <a:latin typeface="+mj-lt"/>
              </a:rPr>
              <a:t>, Travis Gagie</a:t>
            </a:r>
            <a:r>
              <a:rPr lang="en-US" sz="1800" baseline="30000" dirty="0">
                <a:latin typeface="+mj-lt"/>
              </a:rPr>
              <a:t>4</a:t>
            </a:r>
            <a:r>
              <a:rPr lang="en-US" sz="1800" dirty="0">
                <a:latin typeface="+mj-lt"/>
              </a:rPr>
              <a:t> and Christina Boucher</a:t>
            </a:r>
            <a:r>
              <a:rPr lang="en-US" sz="1800" baseline="30000" dirty="0">
                <a:latin typeface="+mj-lt"/>
              </a:rPr>
              <a:t>1</a:t>
            </a:r>
          </a:p>
          <a:p>
            <a:endParaRPr lang="en-US" sz="1800" baseline="30000" dirty="0">
              <a:latin typeface="+mj-lt"/>
            </a:endParaRPr>
          </a:p>
          <a:p>
            <a:pPr algn="l"/>
            <a:r>
              <a:rPr lang="en-US" sz="1600" baseline="30000" dirty="0">
                <a:latin typeface="+mj-lt"/>
              </a:rPr>
              <a:t>1</a:t>
            </a:r>
            <a:r>
              <a:rPr lang="en-US" sz="1600" dirty="0">
                <a:latin typeface="+mj-lt"/>
              </a:rPr>
              <a:t> Department of Computer and Information Science, University of Florida</a:t>
            </a:r>
          </a:p>
          <a:p>
            <a:pPr algn="l"/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Genomic Institute, University of California Santa Cruz    </a:t>
            </a:r>
          </a:p>
          <a:p>
            <a:pPr algn="l"/>
            <a:r>
              <a:rPr lang="en-US" sz="1600" baseline="30000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 Department of Science and Technological Innovation, University of Eastern Piedmont</a:t>
            </a:r>
          </a:p>
          <a:p>
            <a:pPr algn="l"/>
            <a:r>
              <a:rPr lang="en-US" sz="1600" baseline="30000" dirty="0">
                <a:latin typeface="+mj-lt"/>
              </a:rPr>
              <a:t>4</a:t>
            </a:r>
            <a:r>
              <a:rPr lang="en-US" sz="1600" dirty="0">
                <a:latin typeface="+mj-lt"/>
              </a:rPr>
              <a:t> Department of Computer Science, Dalhousie University</a:t>
            </a:r>
          </a:p>
          <a:p>
            <a:pPr algn="l"/>
            <a:r>
              <a:rPr lang="en-US" sz="1600" dirty="0">
                <a:latin typeface="+mj-lt"/>
              </a:rPr>
              <a:t>                                           </a:t>
            </a:r>
          </a:p>
          <a:p>
            <a:endParaRPr lang="en-US" sz="1600" dirty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0" y="22225"/>
            <a:ext cx="2527300" cy="101758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BFE07F-E26F-294A-B1D5-121F7DB5227E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132C3-669B-3D49-B86B-B2FFF089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1511A-617E-CD4E-99E0-421B68F773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76" y="4845199"/>
            <a:ext cx="3228596" cy="591712"/>
          </a:xfrm>
          <a:prstGeom prst="rect">
            <a:avLst/>
          </a:prstGeom>
        </p:spPr>
      </p:pic>
      <p:pic>
        <p:nvPicPr>
          <p:cNvPr id="11" name="Picture 2" descr="Logos - Communications, Marketing &amp; Creative Services - Dalhousie University">
            <a:extLst>
              <a:ext uri="{FF2B5EF4-FFF2-40B4-BE49-F238E27FC236}">
                <a16:creationId xmlns:a16="http://schemas.microsoft.com/office/drawing/2014/main" id="{CEC89EC7-D152-CC49-B85B-5DD2F2FB1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53" y="5623100"/>
            <a:ext cx="3385641" cy="112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75FF32C-6171-854B-A6EB-DB5540C5BB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702" y="4638536"/>
            <a:ext cx="2162098" cy="100503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669CB12-5558-F040-9629-970045266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7517" y="5917694"/>
            <a:ext cx="2913566" cy="69045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FC24AD4-F96C-9747-82B0-09D04FD5A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68"/>
    </mc:Choice>
    <mc:Fallback xmlns="">
      <p:transition spd="slow" advTm="2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Motivation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0F304D-AE88-4D49-B9E3-C304A5B2FB0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4D9889-4B4A-D74F-9FFC-9554EAC4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10</a:t>
            </a:fld>
            <a:endParaRPr lang="en-US"/>
          </a:p>
        </p:txBody>
      </p:sp>
      <p:pic>
        <p:nvPicPr>
          <p:cNvPr id="6" name="Graphic 5" descr="DNA outline">
            <a:extLst>
              <a:ext uri="{FF2B5EF4-FFF2-40B4-BE49-F238E27FC236}">
                <a16:creationId xmlns:a16="http://schemas.microsoft.com/office/drawing/2014/main" id="{856DA87C-3E09-A342-8A3B-6896E99AC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6059" y="1396827"/>
            <a:ext cx="646331" cy="646331"/>
          </a:xfrm>
          <a:prstGeom prst="rect">
            <a:avLst/>
          </a:prstGeom>
        </p:spPr>
      </p:pic>
      <p:pic>
        <p:nvPicPr>
          <p:cNvPr id="22" name="Graphic 21" descr="DNA outline">
            <a:extLst>
              <a:ext uri="{FF2B5EF4-FFF2-40B4-BE49-F238E27FC236}">
                <a16:creationId xmlns:a16="http://schemas.microsoft.com/office/drawing/2014/main" id="{ED03DB8F-5182-804F-BE17-7E885BBD6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9224" y="1396827"/>
            <a:ext cx="646331" cy="646331"/>
          </a:xfrm>
          <a:prstGeom prst="rect">
            <a:avLst/>
          </a:prstGeom>
        </p:spPr>
      </p:pic>
      <p:pic>
        <p:nvPicPr>
          <p:cNvPr id="23" name="Graphic 22" descr="DNA outline">
            <a:extLst>
              <a:ext uri="{FF2B5EF4-FFF2-40B4-BE49-F238E27FC236}">
                <a16:creationId xmlns:a16="http://schemas.microsoft.com/office/drawing/2014/main" id="{4253F5C6-755A-1149-BA2B-8FD06D3CC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390" y="1396827"/>
            <a:ext cx="646331" cy="646331"/>
          </a:xfrm>
          <a:prstGeom prst="rect">
            <a:avLst/>
          </a:prstGeom>
        </p:spPr>
      </p:pic>
      <p:pic>
        <p:nvPicPr>
          <p:cNvPr id="26" name="Graphic 25" descr="DNA outline">
            <a:extLst>
              <a:ext uri="{FF2B5EF4-FFF2-40B4-BE49-F238E27FC236}">
                <a16:creationId xmlns:a16="http://schemas.microsoft.com/office/drawing/2014/main" id="{DC7A342D-4083-3E48-AEAA-2B8F564AB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555" y="1396827"/>
            <a:ext cx="646331" cy="646331"/>
          </a:xfrm>
          <a:prstGeom prst="rect">
            <a:avLst/>
          </a:prstGeom>
        </p:spPr>
      </p:pic>
      <p:pic>
        <p:nvPicPr>
          <p:cNvPr id="27" name="Graphic 26" descr="DNA outline">
            <a:extLst>
              <a:ext uri="{FF2B5EF4-FFF2-40B4-BE49-F238E27FC236}">
                <a16:creationId xmlns:a16="http://schemas.microsoft.com/office/drawing/2014/main" id="{E41734F0-2B9E-5849-A8F2-BA057ED5C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6059" y="2173543"/>
            <a:ext cx="646331" cy="646331"/>
          </a:xfrm>
          <a:prstGeom prst="rect">
            <a:avLst/>
          </a:prstGeom>
        </p:spPr>
      </p:pic>
      <p:pic>
        <p:nvPicPr>
          <p:cNvPr id="28" name="Graphic 27" descr="DNA outline">
            <a:extLst>
              <a:ext uri="{FF2B5EF4-FFF2-40B4-BE49-F238E27FC236}">
                <a16:creationId xmlns:a16="http://schemas.microsoft.com/office/drawing/2014/main" id="{23E0B4EE-43B6-D740-AAFA-53607A3B6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9224" y="2173543"/>
            <a:ext cx="646331" cy="646331"/>
          </a:xfrm>
          <a:prstGeom prst="rect">
            <a:avLst/>
          </a:prstGeom>
        </p:spPr>
      </p:pic>
      <p:pic>
        <p:nvPicPr>
          <p:cNvPr id="29" name="Graphic 28" descr="DNA outline">
            <a:extLst>
              <a:ext uri="{FF2B5EF4-FFF2-40B4-BE49-F238E27FC236}">
                <a16:creationId xmlns:a16="http://schemas.microsoft.com/office/drawing/2014/main" id="{6A9DE263-CBE2-0742-BB67-3E9386762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390" y="2173543"/>
            <a:ext cx="646331" cy="646331"/>
          </a:xfrm>
          <a:prstGeom prst="rect">
            <a:avLst/>
          </a:prstGeom>
        </p:spPr>
      </p:pic>
      <p:pic>
        <p:nvPicPr>
          <p:cNvPr id="30" name="Graphic 29" descr="DNA outline">
            <a:extLst>
              <a:ext uri="{FF2B5EF4-FFF2-40B4-BE49-F238E27FC236}">
                <a16:creationId xmlns:a16="http://schemas.microsoft.com/office/drawing/2014/main" id="{2CC6AA26-03B2-1146-91E0-1E57D5C87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555" y="2173543"/>
            <a:ext cx="646331" cy="646331"/>
          </a:xfrm>
          <a:prstGeom prst="rect">
            <a:avLst/>
          </a:prstGeom>
        </p:spPr>
      </p:pic>
      <p:pic>
        <p:nvPicPr>
          <p:cNvPr id="8" name="Graphic 7" descr="Database outline">
            <a:extLst>
              <a:ext uri="{FF2B5EF4-FFF2-40B4-BE49-F238E27FC236}">
                <a16:creationId xmlns:a16="http://schemas.microsoft.com/office/drawing/2014/main" id="{A6B62BDD-ADC7-A843-9384-41E45D8E49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35419" y="1727944"/>
            <a:ext cx="914400" cy="914400"/>
          </a:xfrm>
          <a:prstGeom prst="rect">
            <a:avLst/>
          </a:prstGeom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A8CC9AB1-8752-3948-9F91-93EA8B1C6A26}"/>
              </a:ext>
            </a:extLst>
          </p:cNvPr>
          <p:cNvSpPr/>
          <p:nvPr/>
        </p:nvSpPr>
        <p:spPr>
          <a:xfrm>
            <a:off x="5276970" y="2090914"/>
            <a:ext cx="914401" cy="1884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 descr="DNA outline">
            <a:extLst>
              <a:ext uri="{FF2B5EF4-FFF2-40B4-BE49-F238E27FC236}">
                <a16:creationId xmlns:a16="http://schemas.microsoft.com/office/drawing/2014/main" id="{AF24F580-214B-274C-AC82-648A8EBBB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4020" y="1831405"/>
            <a:ext cx="646331" cy="6463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B87D69B-B84B-D04D-B3D2-278BE22CDEEC}"/>
              </a:ext>
            </a:extLst>
          </p:cNvPr>
          <p:cNvSpPr txBox="1"/>
          <p:nvPr/>
        </p:nvSpPr>
        <p:spPr>
          <a:xfrm>
            <a:off x="8605864" y="196990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Sequence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D48224-9A09-C249-A99F-09B1D4210874}"/>
              </a:ext>
            </a:extLst>
          </p:cNvPr>
          <p:cNvSpPr txBox="1"/>
          <p:nvPr/>
        </p:nvSpPr>
        <p:spPr>
          <a:xfrm>
            <a:off x="2970075" y="3920899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Re-building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9FF3E0-71E2-5540-AE8F-59E137DDAAC2}"/>
              </a:ext>
            </a:extLst>
          </p:cNvPr>
          <p:cNvSpPr txBox="1"/>
          <p:nvPr/>
        </p:nvSpPr>
        <p:spPr>
          <a:xfrm>
            <a:off x="2970075" y="5642110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Updating</a:t>
            </a:r>
          </a:p>
        </p:txBody>
      </p:sp>
      <p:pic>
        <p:nvPicPr>
          <p:cNvPr id="38" name="Graphic 37" descr="Database outline">
            <a:extLst>
              <a:ext uri="{FF2B5EF4-FFF2-40B4-BE49-F238E27FC236}">
                <a16:creationId xmlns:a16="http://schemas.microsoft.com/office/drawing/2014/main" id="{E25530C9-D26A-8941-B3C0-B3001437E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720" y="3666809"/>
            <a:ext cx="914400" cy="914400"/>
          </a:xfrm>
          <a:prstGeom prst="rect">
            <a:avLst/>
          </a:prstGeom>
        </p:spPr>
      </p:pic>
      <p:sp>
        <p:nvSpPr>
          <p:cNvPr id="39" name="Right Arrow 38">
            <a:extLst>
              <a:ext uri="{FF2B5EF4-FFF2-40B4-BE49-F238E27FC236}">
                <a16:creationId xmlns:a16="http://schemas.microsoft.com/office/drawing/2014/main" id="{CB25309B-C981-004F-B444-E1F895D8DB8B}"/>
              </a:ext>
            </a:extLst>
          </p:cNvPr>
          <p:cNvSpPr/>
          <p:nvPr/>
        </p:nvSpPr>
        <p:spPr>
          <a:xfrm>
            <a:off x="5373121" y="4029779"/>
            <a:ext cx="646331" cy="1884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49" descr="Add outline">
            <a:extLst>
              <a:ext uri="{FF2B5EF4-FFF2-40B4-BE49-F238E27FC236}">
                <a16:creationId xmlns:a16="http://schemas.microsoft.com/office/drawing/2014/main" id="{6444CA09-B2FD-B44B-BE33-59D5D157A2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21816" y="3856912"/>
            <a:ext cx="486240" cy="486240"/>
          </a:xfrm>
          <a:prstGeom prst="rect">
            <a:avLst/>
          </a:prstGeom>
        </p:spPr>
      </p:pic>
      <p:pic>
        <p:nvPicPr>
          <p:cNvPr id="52" name="Graphic 51" descr="DNA outline">
            <a:extLst>
              <a:ext uri="{FF2B5EF4-FFF2-40B4-BE49-F238E27FC236}">
                <a16:creationId xmlns:a16="http://schemas.microsoft.com/office/drawing/2014/main" id="{C98CBDE1-EC65-8C48-AC45-BE2D4749B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24452" y="3695343"/>
            <a:ext cx="646331" cy="646331"/>
          </a:xfrm>
          <a:prstGeom prst="rect">
            <a:avLst/>
          </a:prstGeom>
        </p:spPr>
      </p:pic>
      <p:pic>
        <p:nvPicPr>
          <p:cNvPr id="54" name="Graphic 53" descr="DNA outline">
            <a:extLst>
              <a:ext uri="{FF2B5EF4-FFF2-40B4-BE49-F238E27FC236}">
                <a16:creationId xmlns:a16="http://schemas.microsoft.com/office/drawing/2014/main" id="{991F1307-3D4D-814F-9D84-5E94FEC42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89593" y="3389043"/>
            <a:ext cx="646331" cy="646331"/>
          </a:xfrm>
          <a:prstGeom prst="rect">
            <a:avLst/>
          </a:prstGeom>
        </p:spPr>
      </p:pic>
      <p:pic>
        <p:nvPicPr>
          <p:cNvPr id="55" name="Graphic 54" descr="DNA outline">
            <a:extLst>
              <a:ext uri="{FF2B5EF4-FFF2-40B4-BE49-F238E27FC236}">
                <a16:creationId xmlns:a16="http://schemas.microsoft.com/office/drawing/2014/main" id="{97D0728E-0B73-7641-92AE-D42DDD12E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2758" y="3389043"/>
            <a:ext cx="646331" cy="646331"/>
          </a:xfrm>
          <a:prstGeom prst="rect">
            <a:avLst/>
          </a:prstGeom>
        </p:spPr>
      </p:pic>
      <p:pic>
        <p:nvPicPr>
          <p:cNvPr id="56" name="Graphic 55" descr="DNA outline">
            <a:extLst>
              <a:ext uri="{FF2B5EF4-FFF2-40B4-BE49-F238E27FC236}">
                <a16:creationId xmlns:a16="http://schemas.microsoft.com/office/drawing/2014/main" id="{A82132D8-FF21-7D4C-AF1F-727A48B41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5924" y="3389043"/>
            <a:ext cx="646331" cy="646331"/>
          </a:xfrm>
          <a:prstGeom prst="rect">
            <a:avLst/>
          </a:prstGeom>
        </p:spPr>
      </p:pic>
      <p:pic>
        <p:nvPicPr>
          <p:cNvPr id="57" name="Graphic 56" descr="DNA outline">
            <a:extLst>
              <a:ext uri="{FF2B5EF4-FFF2-40B4-BE49-F238E27FC236}">
                <a16:creationId xmlns:a16="http://schemas.microsoft.com/office/drawing/2014/main" id="{322F5E85-ACFC-6D41-9631-DC1737582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9089" y="3389043"/>
            <a:ext cx="646331" cy="646331"/>
          </a:xfrm>
          <a:prstGeom prst="rect">
            <a:avLst/>
          </a:prstGeom>
        </p:spPr>
      </p:pic>
      <p:pic>
        <p:nvPicPr>
          <p:cNvPr id="58" name="Graphic 57" descr="DNA outline">
            <a:extLst>
              <a:ext uri="{FF2B5EF4-FFF2-40B4-BE49-F238E27FC236}">
                <a16:creationId xmlns:a16="http://schemas.microsoft.com/office/drawing/2014/main" id="{9F6336B6-EEBC-2F47-86F8-A5A5F723E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89593" y="4165759"/>
            <a:ext cx="646331" cy="646331"/>
          </a:xfrm>
          <a:prstGeom prst="rect">
            <a:avLst/>
          </a:prstGeom>
        </p:spPr>
      </p:pic>
      <p:pic>
        <p:nvPicPr>
          <p:cNvPr id="59" name="Graphic 58" descr="DNA outline">
            <a:extLst>
              <a:ext uri="{FF2B5EF4-FFF2-40B4-BE49-F238E27FC236}">
                <a16:creationId xmlns:a16="http://schemas.microsoft.com/office/drawing/2014/main" id="{E9A18B44-459D-084A-A005-F36778B1B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2758" y="4165759"/>
            <a:ext cx="646331" cy="646331"/>
          </a:xfrm>
          <a:prstGeom prst="rect">
            <a:avLst/>
          </a:prstGeom>
        </p:spPr>
      </p:pic>
      <p:pic>
        <p:nvPicPr>
          <p:cNvPr id="60" name="Graphic 59" descr="DNA outline">
            <a:extLst>
              <a:ext uri="{FF2B5EF4-FFF2-40B4-BE49-F238E27FC236}">
                <a16:creationId xmlns:a16="http://schemas.microsoft.com/office/drawing/2014/main" id="{8AB37FF5-F6DE-AB4D-8B2B-A9C272F22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5924" y="4165759"/>
            <a:ext cx="646331" cy="646331"/>
          </a:xfrm>
          <a:prstGeom prst="rect">
            <a:avLst/>
          </a:prstGeom>
        </p:spPr>
      </p:pic>
      <p:pic>
        <p:nvPicPr>
          <p:cNvPr id="61" name="Graphic 60" descr="DNA outline">
            <a:extLst>
              <a:ext uri="{FF2B5EF4-FFF2-40B4-BE49-F238E27FC236}">
                <a16:creationId xmlns:a16="http://schemas.microsoft.com/office/drawing/2014/main" id="{6CF1F2BF-7BDE-7C4D-8417-05A398D97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9089" y="4165759"/>
            <a:ext cx="646331" cy="646331"/>
          </a:xfrm>
          <a:prstGeom prst="rect">
            <a:avLst/>
          </a:prstGeom>
        </p:spPr>
      </p:pic>
      <p:sp>
        <p:nvSpPr>
          <p:cNvPr id="62" name="Right Arrow 61">
            <a:extLst>
              <a:ext uri="{FF2B5EF4-FFF2-40B4-BE49-F238E27FC236}">
                <a16:creationId xmlns:a16="http://schemas.microsoft.com/office/drawing/2014/main" id="{8A4890DF-7FE6-DF47-A8D3-CB352CEB15C4}"/>
              </a:ext>
            </a:extLst>
          </p:cNvPr>
          <p:cNvSpPr/>
          <p:nvPr/>
        </p:nvSpPr>
        <p:spPr>
          <a:xfrm>
            <a:off x="9221925" y="4030235"/>
            <a:ext cx="646331" cy="1884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Graphic 62" descr="Database outline">
            <a:extLst>
              <a:ext uri="{FF2B5EF4-FFF2-40B4-BE49-F238E27FC236}">
                <a16:creationId xmlns:a16="http://schemas.microsoft.com/office/drawing/2014/main" id="{00992E8D-B25B-F84C-8240-E74912776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5503" y="3666809"/>
            <a:ext cx="914400" cy="914400"/>
          </a:xfrm>
          <a:prstGeom prst="rect">
            <a:avLst/>
          </a:prstGeom>
        </p:spPr>
      </p:pic>
      <p:pic>
        <p:nvPicPr>
          <p:cNvPr id="64" name="Graphic 63" descr="Database outline">
            <a:extLst>
              <a:ext uri="{FF2B5EF4-FFF2-40B4-BE49-F238E27FC236}">
                <a16:creationId xmlns:a16="http://schemas.microsoft.com/office/drawing/2014/main" id="{FDEB9BCA-685D-D54B-99D1-3BB5926EEA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6104" y="5351930"/>
            <a:ext cx="914400" cy="914400"/>
          </a:xfrm>
          <a:prstGeom prst="rect">
            <a:avLst/>
          </a:prstGeom>
        </p:spPr>
      </p:pic>
      <p:pic>
        <p:nvPicPr>
          <p:cNvPr id="65" name="Graphic 64" descr="Add outline">
            <a:extLst>
              <a:ext uri="{FF2B5EF4-FFF2-40B4-BE49-F238E27FC236}">
                <a16:creationId xmlns:a16="http://schemas.microsoft.com/office/drawing/2014/main" id="{4250C9EE-98B1-944A-854D-7B65AA3EC4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53166" y="5583656"/>
            <a:ext cx="486240" cy="486240"/>
          </a:xfrm>
          <a:prstGeom prst="rect">
            <a:avLst/>
          </a:prstGeom>
        </p:spPr>
      </p:pic>
      <p:pic>
        <p:nvPicPr>
          <p:cNvPr id="66" name="Graphic 65" descr="DNA outline">
            <a:extLst>
              <a:ext uri="{FF2B5EF4-FFF2-40B4-BE49-F238E27FC236}">
                <a16:creationId xmlns:a16="http://schemas.microsoft.com/office/drawing/2014/main" id="{1875FB48-8B31-0E4E-97DE-6AD890503E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89592" y="5485964"/>
            <a:ext cx="646331" cy="646331"/>
          </a:xfrm>
          <a:prstGeom prst="rect">
            <a:avLst/>
          </a:prstGeom>
        </p:spPr>
      </p:pic>
      <p:sp>
        <p:nvSpPr>
          <p:cNvPr id="67" name="Right Arrow 66">
            <a:extLst>
              <a:ext uri="{FF2B5EF4-FFF2-40B4-BE49-F238E27FC236}">
                <a16:creationId xmlns:a16="http://schemas.microsoft.com/office/drawing/2014/main" id="{089ABB6B-ECFD-4C42-93DB-DE3D921809ED}"/>
              </a:ext>
            </a:extLst>
          </p:cNvPr>
          <p:cNvSpPr/>
          <p:nvPr/>
        </p:nvSpPr>
        <p:spPr>
          <a:xfrm>
            <a:off x="6987278" y="5729358"/>
            <a:ext cx="646331" cy="1884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 descr="Database outline">
            <a:extLst>
              <a:ext uri="{FF2B5EF4-FFF2-40B4-BE49-F238E27FC236}">
                <a16:creationId xmlns:a16="http://schemas.microsoft.com/office/drawing/2014/main" id="{7FEB656C-F22B-0D4B-BE89-5B07E36BD4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50856" y="5365932"/>
            <a:ext cx="914400" cy="914400"/>
          </a:xfrm>
          <a:prstGeom prst="rect">
            <a:avLst/>
          </a:prstGeom>
        </p:spPr>
      </p:pic>
      <p:pic>
        <p:nvPicPr>
          <p:cNvPr id="69" name="Graphic 68" descr="DNA outline">
            <a:extLst>
              <a:ext uri="{FF2B5EF4-FFF2-40B4-BE49-F238E27FC236}">
                <a16:creationId xmlns:a16="http://schemas.microsoft.com/office/drawing/2014/main" id="{CAA7D09E-1D29-3A40-A2C6-4084D0B123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55830" y="6025051"/>
            <a:ext cx="127855" cy="1278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DFE768-E7F9-B245-88CD-0957ED59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1"/>
    </mc:Choice>
    <mc:Fallback xmlns="">
      <p:transition spd="slow" advTm="9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Related Works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0EC741-2945-F64A-95E5-37ED63F46790}"/>
              </a:ext>
            </a:extLst>
          </p:cNvPr>
          <p:cNvSpPr/>
          <p:nvPr/>
        </p:nvSpPr>
        <p:spPr>
          <a:xfrm>
            <a:off x="2880986" y="1540701"/>
            <a:ext cx="1597881" cy="1924812"/>
          </a:xfrm>
          <a:prstGeom prst="rect">
            <a:avLst/>
          </a:prstGeom>
          <a:noFill/>
          <a:ln>
            <a:solidFill>
              <a:srgbClr val="E28F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EA931-2E87-2B48-83E9-A50C76AD2C44}"/>
              </a:ext>
            </a:extLst>
          </p:cNvPr>
          <p:cNvSpPr txBox="1"/>
          <p:nvPr/>
        </p:nvSpPr>
        <p:spPr>
          <a:xfrm>
            <a:off x="2880986" y="1540701"/>
            <a:ext cx="159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FM-Index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6135E92-5D64-2940-B763-DCFCA3445952}"/>
              </a:ext>
            </a:extLst>
          </p:cNvPr>
          <p:cNvSpPr/>
          <p:nvPr/>
        </p:nvSpPr>
        <p:spPr>
          <a:xfrm>
            <a:off x="3022600" y="1972733"/>
            <a:ext cx="313267" cy="1371600"/>
          </a:xfrm>
          <a:prstGeom prst="roundRect">
            <a:avLst/>
          </a:prstGeom>
          <a:ln>
            <a:solidFill>
              <a:srgbClr val="E28F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2B6668-B729-CB4A-90A6-F01A40C15696}"/>
              </a:ext>
            </a:extLst>
          </p:cNvPr>
          <p:cNvSpPr/>
          <p:nvPr/>
        </p:nvSpPr>
        <p:spPr>
          <a:xfrm>
            <a:off x="3532457" y="1972733"/>
            <a:ext cx="313267" cy="1371600"/>
          </a:xfrm>
          <a:prstGeom prst="roundRect">
            <a:avLst/>
          </a:prstGeom>
          <a:ln>
            <a:solidFill>
              <a:srgbClr val="E28F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7E364C9-2B70-CE4E-9900-62147C0DCCF9}"/>
              </a:ext>
            </a:extLst>
          </p:cNvPr>
          <p:cNvSpPr/>
          <p:nvPr/>
        </p:nvSpPr>
        <p:spPr>
          <a:xfrm>
            <a:off x="4027117" y="1976033"/>
            <a:ext cx="313267" cy="415752"/>
          </a:xfrm>
          <a:prstGeom prst="roundRect">
            <a:avLst/>
          </a:prstGeom>
          <a:ln>
            <a:solidFill>
              <a:srgbClr val="E28F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45629-31F5-9A4A-80FF-920FB11B3E3E}"/>
              </a:ext>
            </a:extLst>
          </p:cNvPr>
          <p:cNvSpPr/>
          <p:nvPr/>
        </p:nvSpPr>
        <p:spPr>
          <a:xfrm>
            <a:off x="5427518" y="1540701"/>
            <a:ext cx="1597881" cy="1924812"/>
          </a:xfrm>
          <a:prstGeom prst="rect">
            <a:avLst/>
          </a:prstGeom>
          <a:noFill/>
          <a:ln>
            <a:solidFill>
              <a:srgbClr val="E28F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EE8D7-C77E-5A44-BA08-EF0B3DCD0524}"/>
              </a:ext>
            </a:extLst>
          </p:cNvPr>
          <p:cNvSpPr txBox="1"/>
          <p:nvPr/>
        </p:nvSpPr>
        <p:spPr>
          <a:xfrm>
            <a:off x="5427518" y="1540701"/>
            <a:ext cx="159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FM-Index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0DF6DC-7A7E-2A4F-BADC-6935DECBA9C1}"/>
              </a:ext>
            </a:extLst>
          </p:cNvPr>
          <p:cNvSpPr/>
          <p:nvPr/>
        </p:nvSpPr>
        <p:spPr>
          <a:xfrm>
            <a:off x="5569132" y="1972733"/>
            <a:ext cx="313267" cy="1371600"/>
          </a:xfrm>
          <a:prstGeom prst="roundRect">
            <a:avLst/>
          </a:prstGeom>
          <a:ln>
            <a:solidFill>
              <a:srgbClr val="E28F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728DF1D-11CD-7549-8D51-35E1132A651B}"/>
              </a:ext>
            </a:extLst>
          </p:cNvPr>
          <p:cNvSpPr/>
          <p:nvPr/>
        </p:nvSpPr>
        <p:spPr>
          <a:xfrm>
            <a:off x="6078989" y="1972733"/>
            <a:ext cx="313267" cy="1371600"/>
          </a:xfrm>
          <a:prstGeom prst="roundRect">
            <a:avLst/>
          </a:prstGeom>
          <a:ln>
            <a:solidFill>
              <a:srgbClr val="E28F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A5C0520-CEE7-DD46-A3E3-5050C502531F}"/>
              </a:ext>
            </a:extLst>
          </p:cNvPr>
          <p:cNvSpPr/>
          <p:nvPr/>
        </p:nvSpPr>
        <p:spPr>
          <a:xfrm>
            <a:off x="6573649" y="1976033"/>
            <a:ext cx="313267" cy="415752"/>
          </a:xfrm>
          <a:prstGeom prst="roundRect">
            <a:avLst/>
          </a:prstGeom>
          <a:ln>
            <a:solidFill>
              <a:srgbClr val="E28F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8D532-71E5-9044-B2B2-D9D630316A59}"/>
              </a:ext>
            </a:extLst>
          </p:cNvPr>
          <p:cNvSpPr txBox="1"/>
          <p:nvPr/>
        </p:nvSpPr>
        <p:spPr>
          <a:xfrm>
            <a:off x="2880986" y="1197735"/>
            <a:ext cx="3810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[W.K. Hon et al. 2007, Siren, DCC 2016]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18839A-5128-9141-BE0E-659A427B1000}"/>
              </a:ext>
            </a:extLst>
          </p:cNvPr>
          <p:cNvSpPr/>
          <p:nvPr/>
        </p:nvSpPr>
        <p:spPr>
          <a:xfrm>
            <a:off x="8370459" y="1536845"/>
            <a:ext cx="1597881" cy="1924812"/>
          </a:xfrm>
          <a:prstGeom prst="rect">
            <a:avLst/>
          </a:prstGeom>
          <a:noFill/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1646B7-6E0E-E24F-B7F0-19590002C8C0}"/>
              </a:ext>
            </a:extLst>
          </p:cNvPr>
          <p:cNvSpPr txBox="1"/>
          <p:nvPr/>
        </p:nvSpPr>
        <p:spPr>
          <a:xfrm>
            <a:off x="8370459" y="1536845"/>
            <a:ext cx="159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</a:t>
            </a:r>
            <a:r>
              <a:rPr lang="en-US" dirty="0"/>
              <a:t>-Index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6C3A599-208B-2746-9360-4896F4B156B4}"/>
              </a:ext>
            </a:extLst>
          </p:cNvPr>
          <p:cNvSpPr/>
          <p:nvPr/>
        </p:nvSpPr>
        <p:spPr>
          <a:xfrm>
            <a:off x="8512073" y="1968876"/>
            <a:ext cx="313267" cy="1046677"/>
          </a:xfrm>
          <a:prstGeom prst="roundRect">
            <a:avLst/>
          </a:prstGeom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SA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ED75313-1A08-F941-8298-FE842CE41FD7}"/>
              </a:ext>
            </a:extLst>
          </p:cNvPr>
          <p:cNvSpPr/>
          <p:nvPr/>
        </p:nvSpPr>
        <p:spPr>
          <a:xfrm>
            <a:off x="9021930" y="1968877"/>
            <a:ext cx="313267" cy="1046676"/>
          </a:xfrm>
          <a:prstGeom prst="roundRect">
            <a:avLst/>
          </a:prstGeom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RLEBWT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CE61F31-B139-E549-B222-26D6A88A60BB}"/>
              </a:ext>
            </a:extLst>
          </p:cNvPr>
          <p:cNvSpPr/>
          <p:nvPr/>
        </p:nvSpPr>
        <p:spPr>
          <a:xfrm>
            <a:off x="9516590" y="1972177"/>
            <a:ext cx="313267" cy="415752"/>
          </a:xfrm>
          <a:prstGeom prst="roundRect">
            <a:avLst/>
          </a:prstGeom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BD5F0A0-9075-0E41-8DA6-A6EFF6737FA8}"/>
              </a:ext>
            </a:extLst>
          </p:cNvPr>
          <p:cNvSpPr/>
          <p:nvPr/>
        </p:nvSpPr>
        <p:spPr>
          <a:xfrm>
            <a:off x="10848933" y="1536844"/>
            <a:ext cx="356096" cy="1924811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TEXT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CA214A-2AFD-0248-AE38-95B04507D2ED}"/>
              </a:ext>
            </a:extLst>
          </p:cNvPr>
          <p:cNvSpPr txBox="1"/>
          <p:nvPr/>
        </p:nvSpPr>
        <p:spPr>
          <a:xfrm>
            <a:off x="4746171" y="2387929"/>
            <a:ext cx="37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DB5BC1-C6B4-F14A-9920-DACD9AEAB9FA}"/>
              </a:ext>
            </a:extLst>
          </p:cNvPr>
          <p:cNvSpPr txBox="1"/>
          <p:nvPr/>
        </p:nvSpPr>
        <p:spPr>
          <a:xfrm>
            <a:off x="10207361" y="2387929"/>
            <a:ext cx="37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E7CBDF-1994-F94F-8369-9225FA77D4E6}"/>
              </a:ext>
            </a:extLst>
          </p:cNvPr>
          <p:cNvSpPr txBox="1"/>
          <p:nvPr/>
        </p:nvSpPr>
        <p:spPr>
          <a:xfrm>
            <a:off x="8322254" y="1197735"/>
            <a:ext cx="25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[</a:t>
            </a:r>
            <a:r>
              <a:rPr lang="en-US" i="1" dirty="0" err="1"/>
              <a:t>Bannai</a:t>
            </a:r>
            <a:r>
              <a:rPr lang="en-US" i="1" dirty="0"/>
              <a:t> et al., TCS 2020]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344862-38D5-CF4D-AA15-057AA7834A92}"/>
              </a:ext>
            </a:extLst>
          </p:cNvPr>
          <p:cNvSpPr/>
          <p:nvPr/>
        </p:nvSpPr>
        <p:spPr>
          <a:xfrm>
            <a:off x="4788891" y="4546510"/>
            <a:ext cx="1597881" cy="1924812"/>
          </a:xfrm>
          <a:prstGeom prst="rect">
            <a:avLst/>
          </a:prstGeom>
          <a:noFill/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23826E-7219-634F-8A4B-4BCE1849D7FB}"/>
              </a:ext>
            </a:extLst>
          </p:cNvPr>
          <p:cNvSpPr txBox="1"/>
          <p:nvPr/>
        </p:nvSpPr>
        <p:spPr>
          <a:xfrm>
            <a:off x="4788891" y="4546510"/>
            <a:ext cx="159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</a:t>
            </a:r>
            <a:r>
              <a:rPr lang="en-US" dirty="0"/>
              <a:t>-Index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62EF611-9B26-DB43-B061-6037D2F7CE02}"/>
              </a:ext>
            </a:extLst>
          </p:cNvPr>
          <p:cNvSpPr/>
          <p:nvPr/>
        </p:nvSpPr>
        <p:spPr>
          <a:xfrm>
            <a:off x="4930505" y="4978541"/>
            <a:ext cx="313267" cy="1046677"/>
          </a:xfrm>
          <a:prstGeom prst="roundRect">
            <a:avLst/>
          </a:prstGeom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9C469F9-291A-5340-833B-CD9E88DB3BC8}"/>
              </a:ext>
            </a:extLst>
          </p:cNvPr>
          <p:cNvSpPr/>
          <p:nvPr/>
        </p:nvSpPr>
        <p:spPr>
          <a:xfrm>
            <a:off x="5440362" y="4978542"/>
            <a:ext cx="313267" cy="1046676"/>
          </a:xfrm>
          <a:prstGeom prst="roundRect">
            <a:avLst/>
          </a:prstGeom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RLEBWT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0341638-0FB8-5343-90F9-DC824863A048}"/>
              </a:ext>
            </a:extLst>
          </p:cNvPr>
          <p:cNvSpPr/>
          <p:nvPr/>
        </p:nvSpPr>
        <p:spPr>
          <a:xfrm>
            <a:off x="5935022" y="4981842"/>
            <a:ext cx="313267" cy="415752"/>
          </a:xfrm>
          <a:prstGeom prst="roundRect">
            <a:avLst/>
          </a:prstGeom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2BFA6D-0EEC-A243-871D-6A9FFE4F8E16}"/>
              </a:ext>
            </a:extLst>
          </p:cNvPr>
          <p:cNvSpPr/>
          <p:nvPr/>
        </p:nvSpPr>
        <p:spPr>
          <a:xfrm>
            <a:off x="5852093" y="4177178"/>
            <a:ext cx="1756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Our contribution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B7C470-887D-854B-8ABB-659BA7848C35}"/>
              </a:ext>
            </a:extLst>
          </p:cNvPr>
          <p:cNvSpPr/>
          <p:nvPr/>
        </p:nvSpPr>
        <p:spPr>
          <a:xfrm>
            <a:off x="7082145" y="4546510"/>
            <a:ext cx="1597881" cy="1924812"/>
          </a:xfrm>
          <a:prstGeom prst="rect">
            <a:avLst/>
          </a:prstGeom>
          <a:noFill/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5B747B-4E8A-1C4F-BDAD-D104F218E402}"/>
              </a:ext>
            </a:extLst>
          </p:cNvPr>
          <p:cNvSpPr txBox="1"/>
          <p:nvPr/>
        </p:nvSpPr>
        <p:spPr>
          <a:xfrm>
            <a:off x="7082145" y="4546510"/>
            <a:ext cx="159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</a:t>
            </a:r>
            <a:r>
              <a:rPr lang="en-US" dirty="0"/>
              <a:t>-Index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7472126-A603-564C-B932-6F9DC4306292}"/>
              </a:ext>
            </a:extLst>
          </p:cNvPr>
          <p:cNvSpPr/>
          <p:nvPr/>
        </p:nvSpPr>
        <p:spPr>
          <a:xfrm>
            <a:off x="7223759" y="4978541"/>
            <a:ext cx="313267" cy="1046677"/>
          </a:xfrm>
          <a:prstGeom prst="roundRect">
            <a:avLst/>
          </a:prstGeom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SA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65A1379-ACB5-6B42-AD6E-8FD0544C17BB}"/>
              </a:ext>
            </a:extLst>
          </p:cNvPr>
          <p:cNvSpPr/>
          <p:nvPr/>
        </p:nvSpPr>
        <p:spPr>
          <a:xfrm>
            <a:off x="7733616" y="4978542"/>
            <a:ext cx="313267" cy="1046676"/>
          </a:xfrm>
          <a:prstGeom prst="roundRect">
            <a:avLst/>
          </a:prstGeom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RLEBWT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9F21A2E-E0E5-7B45-8470-1077949125AA}"/>
              </a:ext>
            </a:extLst>
          </p:cNvPr>
          <p:cNvSpPr/>
          <p:nvPr/>
        </p:nvSpPr>
        <p:spPr>
          <a:xfrm>
            <a:off x="8228276" y="4981842"/>
            <a:ext cx="313267" cy="415752"/>
          </a:xfrm>
          <a:prstGeom prst="roundRect">
            <a:avLst/>
          </a:prstGeom>
          <a:ln>
            <a:solidFill>
              <a:srgbClr val="6C9AC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D8F47E-CEC0-0D4D-B513-72B417A03816}"/>
              </a:ext>
            </a:extLst>
          </p:cNvPr>
          <p:cNvSpPr txBox="1"/>
          <p:nvPr/>
        </p:nvSpPr>
        <p:spPr>
          <a:xfrm>
            <a:off x="6498520" y="5347829"/>
            <a:ext cx="37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478A5D9-9005-424E-AE18-28A14A6D5E0A}"/>
              </a:ext>
            </a:extLst>
          </p:cNvPr>
          <p:cNvSpPr/>
          <p:nvPr/>
        </p:nvSpPr>
        <p:spPr>
          <a:xfrm>
            <a:off x="3265476" y="3517236"/>
            <a:ext cx="3448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Merge BWTs using batch algorithm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074504-65F2-4D40-A6F4-392017D23952}"/>
              </a:ext>
            </a:extLst>
          </p:cNvPr>
          <p:cNvSpPr/>
          <p:nvPr/>
        </p:nvSpPr>
        <p:spPr>
          <a:xfrm>
            <a:off x="9302383" y="3517236"/>
            <a:ext cx="1703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Dynamic </a:t>
            </a:r>
            <a:r>
              <a:rPr lang="en-US" i="1" dirty="0"/>
              <a:t>r</a:t>
            </a:r>
            <a:r>
              <a:rPr lang="en-US" dirty="0"/>
              <a:t>-index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5EBC4BA-4A80-624C-8C8B-FFC097432D14}"/>
              </a:ext>
            </a:extLst>
          </p:cNvPr>
          <p:cNvSpPr/>
          <p:nvPr/>
        </p:nvSpPr>
        <p:spPr>
          <a:xfrm>
            <a:off x="4838939" y="6454188"/>
            <a:ext cx="3787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Merge r-indexes using batch algorithm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B5C3CE-E964-B341-839D-83D4DA569704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214AFF9E-B167-8347-A751-2C5BB333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11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BF9CDE4-74E7-C14C-BF75-B2B8CE3A4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66"/>
    </mc:Choice>
    <mc:Fallback xmlns="">
      <p:transition spd="slow" advTm="49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A5694FD2-0FE0-8643-991F-4EBAF9DF9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325900-E873-504D-8255-AB9D5398F41E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C5CA9E0-589A-A942-8557-55294CBC3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589760-539D-9347-B320-6590C476CDB1}"/>
              </a:ext>
            </a:extLst>
          </p:cNvPr>
          <p:cNvSpPr txBox="1">
            <a:spLocks/>
          </p:cNvSpPr>
          <p:nvPr/>
        </p:nvSpPr>
        <p:spPr>
          <a:xfrm>
            <a:off x="2036600" y="2432958"/>
            <a:ext cx="10363200" cy="1235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Background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7D040D-E194-7343-B12E-C418E531A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4"/>
    </mc:Choice>
    <mc:Fallback xmlns="">
      <p:transition spd="slow" advTm="5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BWT, FM-index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C338-F7EE-2140-91CE-9F16983F86AD}"/>
                  </a:ext>
                </a:extLst>
              </p:cNvPr>
              <p:cNvSpPr txBox="1"/>
              <p:nvPr/>
            </p:nvSpPr>
            <p:spPr>
              <a:xfrm>
                <a:off x="3110581" y="1502080"/>
                <a:ext cx="43722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𝐵𝑊𝑇</m:t>
                    </m:r>
                  </m:oMath>
                </a14:m>
                <a:r>
                  <a:rPr lang="en-US" dirty="0">
                    <a:latin typeface="+mj-lt"/>
                    <a:cs typeface="Courier New" panose="02070309020205020404" pitchFamily="49" charset="0"/>
                  </a:rPr>
                  <a:t> of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C338-F7EE-2140-91CE-9F16983F8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81" y="1502080"/>
                <a:ext cx="4372270" cy="646331"/>
              </a:xfrm>
              <a:prstGeom prst="rect">
                <a:avLst/>
              </a:prstGeom>
              <a:blipFill>
                <a:blip r:embed="rId5"/>
                <a:stretch>
                  <a:fillRect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A5694FD2-0FE0-8643-991F-4EBAF9DF9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860"/>
            <a:ext cx="2527762" cy="10172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325900-E873-504D-8255-AB9D5398F41E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C5CA9E0-589A-A942-8557-55294CBC3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13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E2166B-D778-6847-8E9E-72B6FC9C0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4"/>
    </mc:Choice>
    <mc:Fallback xmlns="">
      <p:transition spd="slow" advTm="17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BWT, FM-index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C338-F7EE-2140-91CE-9F16983F86AD}"/>
                  </a:ext>
                </a:extLst>
              </p:cNvPr>
              <p:cNvSpPr txBox="1"/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𝐵𝑊𝑇</m:t>
                    </m:r>
                  </m:oMath>
                </a14:m>
                <a:r>
                  <a:rPr lang="en-US" dirty="0">
                    <a:latin typeface="+mj-lt"/>
                    <a:cs typeface="Courier New" panose="02070309020205020404" pitchFamily="49" charset="0"/>
                  </a:rPr>
                  <a:t> of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     </a:t>
                </a:r>
                <a:r>
                  <a:rPr lang="en-US" spc="-3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endParaRPr lang="en-US" spc="6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$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C$TGACATGTTA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CAC$TGACATGT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CATGTTACAC$T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TGTTACAC$TGA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$TGACATGTTAC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AC$TGACATGTT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ATGTTACAC$TG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ACATGTTACAC$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TTACAC$TGACA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ACAC$TGACATG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GACATGTTACAC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GTTACAC$TGAC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TACAC$TGACAT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C338-F7EE-2140-91CE-9F16983F8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blipFill>
                <a:blip r:embed="rId5"/>
                <a:stretch>
                  <a:fillRect t="-792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A5694FD2-0FE0-8643-991F-4EBAF9DF9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860"/>
            <a:ext cx="2527762" cy="10172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F330CD-83A0-354D-B98B-B57085E13A35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2C83C-6833-134F-AC4F-7D2A6530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14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B66EBB-660C-D54E-88B5-8AE68AFA1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"/>
    </mc:Choice>
    <mc:Fallback xmlns="">
      <p:transition spd="slow" advTm="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BWT, FM-index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C338-F7EE-2140-91CE-9F16983F86AD}"/>
                  </a:ext>
                </a:extLst>
              </p:cNvPr>
              <p:cNvSpPr txBox="1"/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𝐵𝑊𝑇</m:t>
                    </m:r>
                  </m:oMath>
                </a14:m>
                <a:r>
                  <a:rPr lang="en-US" dirty="0">
                    <a:latin typeface="+mj-lt"/>
                    <a:cs typeface="Courier New" panose="02070309020205020404" pitchFamily="49" charset="0"/>
                  </a:rPr>
                  <a:t> of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            </a:t>
                </a:r>
                <a:r>
                  <a:rPr lang="en-US" spc="-3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</a:t>
                </a: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$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C$TGACATGTTA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CAC$TGACATGT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CATGTTACAC$T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TGTTACAC$TGA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$TGACATGTTAC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AC$TGACATGTT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ATGTTACAC$TG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ACATGTTACAC$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TTACAC$TGACA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ACAC$TGACATG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GACATGTTACAC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GTTACAC$TGAC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TACAC$TGACAT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C338-F7EE-2140-91CE-9F16983F8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blipFill>
                <a:blip r:embed="rId5"/>
                <a:stretch>
                  <a:fillRect t="-792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A958818-C781-C444-A04F-5EA5CFE1965B}"/>
              </a:ext>
            </a:extLst>
          </p:cNvPr>
          <p:cNvSpPr/>
          <p:nvPr/>
        </p:nvSpPr>
        <p:spPr>
          <a:xfrm>
            <a:off x="3976341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AB617D-43E3-FC48-986F-B472916ED9BC}"/>
              </a:ext>
            </a:extLst>
          </p:cNvPr>
          <p:cNvSpPr/>
          <p:nvPr/>
        </p:nvSpPr>
        <p:spPr>
          <a:xfrm>
            <a:off x="6810812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A5694FD2-0FE0-8643-991F-4EBAF9DF9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860"/>
            <a:ext cx="2527762" cy="10172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D3677F-5D1D-3845-A1C0-082FAACC1C03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44A14-9C2E-E142-BADB-D7CDE9BF7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15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06C224-45FF-044F-82E9-740DE5303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BWT, FM-index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A958818-C781-C444-A04F-5EA5CFE1965B}"/>
              </a:ext>
            </a:extLst>
          </p:cNvPr>
          <p:cNvSpPr/>
          <p:nvPr/>
        </p:nvSpPr>
        <p:spPr>
          <a:xfrm>
            <a:off x="3976341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AB617D-43E3-FC48-986F-B472916ED9BC}"/>
              </a:ext>
            </a:extLst>
          </p:cNvPr>
          <p:cNvSpPr/>
          <p:nvPr/>
        </p:nvSpPr>
        <p:spPr>
          <a:xfrm>
            <a:off x="6810812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A5694FD2-0FE0-8643-991F-4EBAF9DF9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D3677F-5D1D-3845-A1C0-082FAACC1C03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44A14-9C2E-E142-BADB-D7CDE9BF7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F557FC-CA4E-D04B-A66A-7717508133DD}"/>
                  </a:ext>
                </a:extLst>
              </p:cNvPr>
              <p:cNvSpPr txBox="1"/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𝐵𝑊𝑇</m:t>
                    </m:r>
                  </m:oMath>
                </a14:m>
                <a:r>
                  <a:rPr lang="en-US" dirty="0">
                    <a:latin typeface="+mj-lt"/>
                    <a:cs typeface="Courier New" panose="02070309020205020404" pitchFamily="49" charset="0"/>
                  </a:rPr>
                  <a:t> of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    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            </a:t>
                </a:r>
                <a:r>
                  <a:rPr lang="en-US" spc="-3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</a:t>
                </a: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0     $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C$TGACATGTTA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5 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CAC$TGACATGT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8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CATGTTACAC$T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10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TGTTACAC$TGA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$TGACATGTTAC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AC$TGACATGTT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ATGTTACAC$TG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ACATGTTACAC$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TTACAC$TGACA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ACAC$TGACATG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GACATGTTACAC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GTTACAC$TGAC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TACAC$TGACAT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F557FC-CA4E-D04B-A66A-771750813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blipFill>
                <a:blip r:embed="rId6"/>
                <a:stretch>
                  <a:fillRect l="-1156" t="-792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7BF025A-FB80-9346-80B7-012580B34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9"/>
    </mc:Choice>
    <mc:Fallback xmlns="">
      <p:transition spd="slow" advTm="9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BWT, FM-index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A958818-C781-C444-A04F-5EA5CFE1965B}"/>
              </a:ext>
            </a:extLst>
          </p:cNvPr>
          <p:cNvSpPr/>
          <p:nvPr/>
        </p:nvSpPr>
        <p:spPr>
          <a:xfrm>
            <a:off x="3976341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AB617D-43E3-FC48-986F-B472916ED9BC}"/>
              </a:ext>
            </a:extLst>
          </p:cNvPr>
          <p:cNvSpPr/>
          <p:nvPr/>
        </p:nvSpPr>
        <p:spPr>
          <a:xfrm>
            <a:off x="6810812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A5694FD2-0FE0-8643-991F-4EBAF9DF9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D3677F-5D1D-3845-A1C0-082FAACC1C03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44A14-9C2E-E142-BADB-D7CDE9BF7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F557FC-CA4E-D04B-A66A-7717508133DD}"/>
                  </a:ext>
                </a:extLst>
              </p:cNvPr>
              <p:cNvSpPr txBox="1"/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𝐵𝑊𝑇</m:t>
                    </m:r>
                  </m:oMath>
                </a14:m>
                <a:r>
                  <a:rPr lang="en-US" dirty="0">
                    <a:latin typeface="+mj-lt"/>
                    <a:cs typeface="Courier New" panose="02070309020205020404" pitchFamily="49" charset="0"/>
                  </a:rPr>
                  <a:t> of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    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            </a:t>
                </a:r>
                <a:r>
                  <a:rPr lang="en-US" spc="-3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</a:t>
                </a: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0     $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C$TGACATGTTA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5 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CAC$TGACATGT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8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CATGTTACAC$T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10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TGTTACAC$TGA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$TGACATGTTAC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AC$TGACATGTT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ATGTTACAC$TG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ACATGTTACAC$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TTACAC$TGACA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ACAC$TGACATG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GACATGTTACAC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GTTACAC$TGAC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TACAC$TGACAT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F557FC-CA4E-D04B-A66A-771750813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blipFill>
                <a:blip r:embed="rId6"/>
                <a:stretch>
                  <a:fillRect l="-1156" t="-792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CEB0E2-E26E-264A-9BB8-6005EEE6A8BB}"/>
              </a:ext>
            </a:extLst>
          </p:cNvPr>
          <p:cNvCxnSpPr>
            <a:cxnSpLocks/>
          </p:cNvCxnSpPr>
          <p:nvPr/>
        </p:nvCxnSpPr>
        <p:spPr>
          <a:xfrm flipH="1">
            <a:off x="4259849" y="2801257"/>
            <a:ext cx="2550963" cy="13643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7B62683-D44A-F94A-A799-6349088E7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6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4"/>
    </mc:Choice>
    <mc:Fallback xmlns="">
      <p:transition spd="slow" advTm="2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BWT, FM-index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A958818-C781-C444-A04F-5EA5CFE1965B}"/>
              </a:ext>
            </a:extLst>
          </p:cNvPr>
          <p:cNvSpPr/>
          <p:nvPr/>
        </p:nvSpPr>
        <p:spPr>
          <a:xfrm>
            <a:off x="3976341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AB617D-43E3-FC48-986F-B472916ED9BC}"/>
              </a:ext>
            </a:extLst>
          </p:cNvPr>
          <p:cNvSpPr/>
          <p:nvPr/>
        </p:nvSpPr>
        <p:spPr>
          <a:xfrm>
            <a:off x="6810812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A5694FD2-0FE0-8643-991F-4EBAF9DF9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D3677F-5D1D-3845-A1C0-082FAACC1C03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44A14-9C2E-E142-BADB-D7CDE9BF7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F557FC-CA4E-D04B-A66A-7717508133DD}"/>
                  </a:ext>
                </a:extLst>
              </p:cNvPr>
              <p:cNvSpPr txBox="1"/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𝐵𝑊𝑇</m:t>
                    </m:r>
                  </m:oMath>
                </a14:m>
                <a:r>
                  <a:rPr lang="en-US" dirty="0">
                    <a:latin typeface="+mj-lt"/>
                    <a:cs typeface="Courier New" panose="02070309020205020404" pitchFamily="49" charset="0"/>
                  </a:rPr>
                  <a:t> of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    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            </a:t>
                </a:r>
                <a:r>
                  <a:rPr lang="en-US" spc="-3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</a:t>
                </a: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0     $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C$TGACATGTTA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5 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CAC$TGACATGT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8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CATGTTACAC$T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10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TGTTACAC$TGA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$TGACATGTTAC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AC$TGACATGTT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ATGTTACAC$TG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ACATGTTACAC$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TTACAC$TGACA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ACAC$TGACATG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GACATGTTACAC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GTTACAC$TGAC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TACAC$TGACAT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F557FC-CA4E-D04B-A66A-771750813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blipFill>
                <a:blip r:embed="rId6"/>
                <a:stretch>
                  <a:fillRect l="-1156" t="-792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CEB0E2-E26E-264A-9BB8-6005EEE6A8BB}"/>
              </a:ext>
            </a:extLst>
          </p:cNvPr>
          <p:cNvCxnSpPr>
            <a:cxnSpLocks/>
          </p:cNvCxnSpPr>
          <p:nvPr/>
        </p:nvCxnSpPr>
        <p:spPr>
          <a:xfrm flipH="1">
            <a:off x="4259849" y="2801257"/>
            <a:ext cx="2550963" cy="13643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CE4696D6-D2C2-594F-A6AA-3FD020FF3B9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7715077" y="2383387"/>
                <a:ext cx="3932237" cy="3811588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FM-index 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𝐵𝑊𝑇</m:t>
                    </m:r>
                  </m:oMath>
                </a14:m>
                <a:r>
                  <a:rPr lang="en-US" sz="1800" dirty="0"/>
                  <a:t> +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800" dirty="0"/>
                  <a:t> +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𝑆𝐴</m:t>
                    </m:r>
                  </m:oMath>
                </a14:m>
                <a:r>
                  <a:rPr lang="en-US" sz="1800" b="1" dirty="0"/>
                  <a:t> </a:t>
                </a:r>
                <a:r>
                  <a:rPr lang="en-US" sz="1800" dirty="0"/>
                  <a:t>Samples + Rank data structure on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𝐵𝑊𝑇</m:t>
                    </m:r>
                  </m:oMath>
                </a14:m>
                <a:endParaRPr lang="en-US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800" b="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𝐿𝐹</m:t>
                      </m:r>
                      <m:d>
                        <m:d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𝑟𝑎𝑛𝑘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CE4696D6-D2C2-594F-A6AA-3FD020FF3B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7715077" y="2383387"/>
                <a:ext cx="3932237" cy="3811588"/>
              </a:xfrm>
              <a:blipFill>
                <a:blip r:embed="rId7"/>
                <a:stretch>
                  <a:fillRect l="-965" t="-1329" r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E5EFDF-9283-5E41-8542-C94806523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4"/>
    </mc:Choice>
    <mc:Fallback xmlns="">
      <p:transition spd="slow" advTm="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BWT, FM-index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A958818-C781-C444-A04F-5EA5CFE1965B}"/>
              </a:ext>
            </a:extLst>
          </p:cNvPr>
          <p:cNvSpPr/>
          <p:nvPr/>
        </p:nvSpPr>
        <p:spPr>
          <a:xfrm>
            <a:off x="3976341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AB617D-43E3-FC48-986F-B472916ED9BC}"/>
              </a:ext>
            </a:extLst>
          </p:cNvPr>
          <p:cNvSpPr/>
          <p:nvPr/>
        </p:nvSpPr>
        <p:spPr>
          <a:xfrm>
            <a:off x="6810812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A5694FD2-0FE0-8643-991F-4EBAF9DF9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D3677F-5D1D-3845-A1C0-082FAACC1C03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44A14-9C2E-E142-BADB-D7CDE9BF7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F557FC-CA4E-D04B-A66A-7717508133DD}"/>
                  </a:ext>
                </a:extLst>
              </p:cNvPr>
              <p:cNvSpPr txBox="1"/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𝐵𝑊𝑇</m:t>
                    </m:r>
                  </m:oMath>
                </a14:m>
                <a:r>
                  <a:rPr lang="en-US" dirty="0">
                    <a:latin typeface="+mj-lt"/>
                    <a:cs typeface="Courier New" panose="02070309020205020404" pitchFamily="49" charset="0"/>
                  </a:rPr>
                  <a:t> of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    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            </a:t>
                </a:r>
                <a:r>
                  <a:rPr lang="en-US" spc="-3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</a:t>
                </a: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0     $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C$TGACATGTTA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5 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CAC$TGACATGT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8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CATGTTACAC$T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10  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TGTTACAC$TGA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$TGACATGTTAC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AC$TGACATGTT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ATGTTACAC$TG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ACATGTTACAC$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TTACAC$TGACA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ACAC$TGACATG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GACATGTTACAC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GTTACAC$TGAC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TACAC$TGACAT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F557FC-CA4E-D04B-A66A-771750813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blipFill>
                <a:blip r:embed="rId6"/>
                <a:stretch>
                  <a:fillRect l="-1156" t="-792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CEB0E2-E26E-264A-9BB8-6005EEE6A8BB}"/>
              </a:ext>
            </a:extLst>
          </p:cNvPr>
          <p:cNvCxnSpPr>
            <a:cxnSpLocks/>
          </p:cNvCxnSpPr>
          <p:nvPr/>
        </p:nvCxnSpPr>
        <p:spPr>
          <a:xfrm flipH="1">
            <a:off x="4259849" y="2801257"/>
            <a:ext cx="2550963" cy="13643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CE4696D6-D2C2-594F-A6AA-3FD020FF3B9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7715077" y="2383387"/>
                <a:ext cx="3932237" cy="3811588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FM-index 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𝐵𝑊𝑇</m:t>
                    </m:r>
                  </m:oMath>
                </a14:m>
                <a:r>
                  <a:rPr lang="en-US" sz="1800" dirty="0"/>
                  <a:t> +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800" dirty="0"/>
                  <a:t> +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𝑆𝐴</m:t>
                    </m:r>
                  </m:oMath>
                </a14:m>
                <a:r>
                  <a:rPr lang="en-US" sz="1800" b="1" dirty="0"/>
                  <a:t> </a:t>
                </a:r>
                <a:r>
                  <a:rPr lang="en-US" sz="1800" dirty="0"/>
                  <a:t>Samples + Rank data structure on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𝐵𝑊𝑇</m:t>
                    </m:r>
                  </m:oMath>
                </a14:m>
                <a:endParaRPr lang="en-US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800" b="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𝐿𝐹</m:t>
                      </m:r>
                      <m:d>
                        <m:d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𝑟𝑎𝑛𝑘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pPr algn="ctr"/>
                <a:endParaRPr lang="en-US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800" dirty="0"/>
                  <a:t> : how many suffixes of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[1..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800" dirty="0"/>
                  <a:t>, smaller than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it-IT" sz="18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1800" i="1" dirty="0">
                        <a:latin typeface="Cambria Math" panose="02040503050406030204" pitchFamily="18" charset="0"/>
                      </a:rPr>
                      <m:t>..</m:t>
                    </m:r>
                    <m:r>
                      <a:rPr lang="it-IT" sz="18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800" dirty="0"/>
                  <a:t> are preceded by the character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CE4696D6-D2C2-594F-A6AA-3FD020FF3B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7715077" y="2383387"/>
                <a:ext cx="3932237" cy="3811588"/>
              </a:xfrm>
              <a:blipFill>
                <a:blip r:embed="rId7"/>
                <a:stretch>
                  <a:fillRect l="-965" t="-1329" r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0B0149-CF24-D840-9D48-18C31BB59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7"/>
    </mc:Choice>
    <mc:Fallback xmlns="">
      <p:transition spd="slow" advTm="18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0F304D-AE88-4D49-B9E3-C304A5B2FB0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4D9889-4B4A-D74F-9FFC-9554EAC4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93A9FE-0C77-8846-A382-D036C9E5BDA6}"/>
              </a:ext>
            </a:extLst>
          </p:cNvPr>
          <p:cNvSpPr txBox="1">
            <a:spLocks/>
          </p:cNvSpPr>
          <p:nvPr/>
        </p:nvSpPr>
        <p:spPr>
          <a:xfrm>
            <a:off x="2036600" y="2432958"/>
            <a:ext cx="10363200" cy="1235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Motivation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6E4E7B-4E5F-6941-A43D-9FA2CB344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6"/>
    </mc:Choice>
    <mc:Fallback xmlns="">
      <p:transition spd="slow" advTm="6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EDA2C0-8D62-8E43-A95C-D52F34CA99E8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7715077" y="2383387"/>
                <a:ext cx="3932237" cy="3811588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FM-index 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𝐵𝑊𝑇</m:t>
                    </m:r>
                  </m:oMath>
                </a14:m>
                <a:r>
                  <a:rPr lang="en-US" sz="1800" dirty="0"/>
                  <a:t> +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800" dirty="0"/>
                  <a:t> +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𝑆𝐴</m:t>
                    </m:r>
                  </m:oMath>
                </a14:m>
                <a:r>
                  <a:rPr lang="en-US" sz="1800" b="1" dirty="0"/>
                  <a:t> </a:t>
                </a:r>
                <a:r>
                  <a:rPr lang="en-US" sz="1800" dirty="0"/>
                  <a:t>Samples + Rank data structure on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𝐵𝑊𝑇</m:t>
                    </m:r>
                  </m:oMath>
                </a14:m>
                <a:endParaRPr lang="en-US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800" b="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𝐿𝐹</m:t>
                      </m:r>
                      <m:d>
                        <m:d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𝑟𝑎𝑛𝑘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pPr algn="ctr"/>
                <a:endParaRPr lang="en-US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800" dirty="0"/>
                  <a:t> : how many suffixes of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[1..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800" dirty="0"/>
                  <a:t>, smaller than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it-IT" sz="18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1800" i="1" dirty="0">
                        <a:latin typeface="Cambria Math" panose="02040503050406030204" pitchFamily="18" charset="0"/>
                      </a:rPr>
                      <m:t>..</m:t>
                    </m:r>
                    <m:r>
                      <a:rPr lang="it-IT" sz="18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800" dirty="0"/>
                  <a:t> are preceded by the character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EDA2C0-8D62-8E43-A95C-D52F34CA99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7715077" y="2383387"/>
                <a:ext cx="3932237" cy="3811588"/>
              </a:xfrm>
              <a:blipFill>
                <a:blip r:embed="rId5"/>
                <a:stretch>
                  <a:fillRect l="-965" t="-1329" r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BWT, FM-index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C338-F7EE-2140-91CE-9F16983F86AD}"/>
                  </a:ext>
                </a:extLst>
              </p:cNvPr>
              <p:cNvSpPr txBox="1"/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𝐵𝑊𝑇</m:t>
                    </m:r>
                  </m:oMath>
                </a14:m>
                <a:r>
                  <a:rPr lang="en-US" dirty="0">
                    <a:latin typeface="+mj-lt"/>
                    <a:cs typeface="Courier New" panose="02070309020205020404" pitchFamily="49" charset="0"/>
                  </a:rPr>
                  <a:t> of 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  SA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            </a:t>
                </a:r>
                <a:r>
                  <a:rPr lang="en-US" spc="-3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spc="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</a:t>
                </a:r>
              </a:p>
              <a:p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0  14 $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12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C$TGACATGTTA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5  10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CAC$TGACATGT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8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CATGTTACAC$T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10 5  A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TGTTACAC$TGA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13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$TGACATGTTAC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11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AC$TGACATGTT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C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ATGTTACAC$TG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2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ACATGTTACAC$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7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G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TTACAC$TGACA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9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ACAC$TGACATG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GACATGTTACAC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6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GTTACAC$TGAC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8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T</a:t>
                </a:r>
                <a:r>
                  <a:rPr lang="en-US" spc="6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en-US" spc="600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TACAC$TGACAT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C338-F7EE-2140-91CE-9F16983F8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81" y="1502080"/>
                <a:ext cx="4372270" cy="4801314"/>
              </a:xfrm>
              <a:prstGeom prst="rect">
                <a:avLst/>
              </a:prstGeom>
              <a:blipFill>
                <a:blip r:embed="rId6"/>
                <a:stretch>
                  <a:fillRect l="-1156" t="-792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A958818-C781-C444-A04F-5EA5CFE1965B}"/>
              </a:ext>
            </a:extLst>
          </p:cNvPr>
          <p:cNvSpPr/>
          <p:nvPr/>
        </p:nvSpPr>
        <p:spPr>
          <a:xfrm>
            <a:off x="3976341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AB617D-43E3-FC48-986F-B472916ED9BC}"/>
              </a:ext>
            </a:extLst>
          </p:cNvPr>
          <p:cNvSpPr/>
          <p:nvPr/>
        </p:nvSpPr>
        <p:spPr>
          <a:xfrm>
            <a:off x="6810812" y="2383387"/>
            <a:ext cx="298027" cy="387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A5694FD2-0FE0-8643-991F-4EBAF9DF9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860"/>
            <a:ext cx="2527762" cy="101727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4BF795-4C22-5B49-A242-67AE1341FAA8}"/>
              </a:ext>
            </a:extLst>
          </p:cNvPr>
          <p:cNvCxnSpPr>
            <a:cxnSpLocks/>
          </p:cNvCxnSpPr>
          <p:nvPr/>
        </p:nvCxnSpPr>
        <p:spPr>
          <a:xfrm flipH="1">
            <a:off x="4259849" y="2801257"/>
            <a:ext cx="2550963" cy="13643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89E8E15-EBA3-7440-BB18-62601F059B88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9B4C6-8638-FF44-AD1A-25DACDF5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591A2B-02B0-FA48-A6D8-95F583121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6"/>
    </mc:Choice>
    <mc:Fallback xmlns="">
      <p:transition spd="slow" advTm="1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Update BWT, one character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8468D7-3350-7D42-A5B7-AD5E2AFD64B3}"/>
              </a:ext>
            </a:extLst>
          </p:cNvPr>
          <p:cNvSpPr txBox="1"/>
          <p:nvPr/>
        </p:nvSpPr>
        <p:spPr>
          <a:xfrm>
            <a:off x="2863967" y="1309119"/>
            <a:ext cx="415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 TGACATGTTACAC$</a:t>
            </a:r>
          </a:p>
          <a:p>
            <a:endParaRPr lang="en-US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5EC8EE-4EDE-114A-B66C-F1428E752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497550"/>
              </p:ext>
            </p:extLst>
          </p:nvPr>
        </p:nvGraphicFramePr>
        <p:xfrm>
          <a:off x="8098845" y="1646994"/>
          <a:ext cx="843259" cy="4848480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442295">
                  <a:extLst>
                    <a:ext uri="{9D8B030D-6E8A-4147-A177-3AD203B41FA5}">
                      <a16:colId xmlns:a16="http://schemas.microsoft.com/office/drawing/2014/main" val="933324186"/>
                    </a:ext>
                  </a:extLst>
                </a:gridCol>
                <a:gridCol w="400964">
                  <a:extLst>
                    <a:ext uri="{9D8B030D-6E8A-4147-A177-3AD203B41FA5}">
                      <a16:colId xmlns:a16="http://schemas.microsoft.com/office/drawing/2014/main" val="1977575022"/>
                    </a:ext>
                  </a:extLst>
                </a:gridCol>
              </a:tblGrid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03719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630722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890307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01231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338902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898251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5256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477954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40817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887129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771263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55201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11543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693074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98FE3D6-4E8E-B543-B212-728AE258CDF5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8E08D-ABF9-114B-BD74-213E8106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B6E7A8-E506-1F47-AC0A-CFC0E9F63BCF}"/>
                  </a:ext>
                </a:extLst>
              </p:cNvPr>
              <p:cNvSpPr txBox="1"/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𝐵𝑊𝑇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B6E7A8-E506-1F47-AC0A-CFC0E9F63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6E0E90-CB17-9349-BB0E-6F9789066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1"/>
    </mc:Choice>
    <mc:Fallback xmlns="">
      <p:transition spd="slow" advTm="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Update BWT, one character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8468D7-3350-7D42-A5B7-AD5E2AFD64B3}"/>
              </a:ext>
            </a:extLst>
          </p:cNvPr>
          <p:cNvSpPr txBox="1"/>
          <p:nvPr/>
        </p:nvSpPr>
        <p:spPr>
          <a:xfrm>
            <a:off x="2863967" y="1309119"/>
            <a:ext cx="415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TGACATGTTACAC$</a:t>
            </a:r>
          </a:p>
          <a:p>
            <a:endParaRPr lang="en-US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5EC8EE-4EDE-114A-B66C-F1428E7526E1}"/>
              </a:ext>
            </a:extLst>
          </p:cNvPr>
          <p:cNvGraphicFramePr>
            <a:graphicFrameLocks noGrp="1"/>
          </p:cNvGraphicFramePr>
          <p:nvPr/>
        </p:nvGraphicFramePr>
        <p:xfrm>
          <a:off x="8098845" y="1646994"/>
          <a:ext cx="843259" cy="4848480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442295">
                  <a:extLst>
                    <a:ext uri="{9D8B030D-6E8A-4147-A177-3AD203B41FA5}">
                      <a16:colId xmlns:a16="http://schemas.microsoft.com/office/drawing/2014/main" val="933324186"/>
                    </a:ext>
                  </a:extLst>
                </a:gridCol>
                <a:gridCol w="400964">
                  <a:extLst>
                    <a:ext uri="{9D8B030D-6E8A-4147-A177-3AD203B41FA5}">
                      <a16:colId xmlns:a16="http://schemas.microsoft.com/office/drawing/2014/main" val="1977575022"/>
                    </a:ext>
                  </a:extLst>
                </a:gridCol>
              </a:tblGrid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03719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630722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890307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01231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338902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898251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5256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477954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40817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887129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771263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55201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11543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693074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912FFDB-B96D-B84C-8E5A-7FF9AF4FD92D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26226A-51EB-D042-9FC2-12AE5CDAF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632987-EBEA-FD47-B5F3-D1E8E94CE4FD}"/>
                  </a:ext>
                </a:extLst>
              </p:cNvPr>
              <p:cNvSpPr txBox="1"/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𝐵𝑊𝑇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632987-EBEA-FD47-B5F3-D1E8E94CE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BD4B617-2714-6A42-8AD6-0A22A1F94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9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2"/>
    </mc:Choice>
    <mc:Fallback xmlns="">
      <p:transition spd="slow" advTm="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Update BWT, one character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5EC8EE-4EDE-114A-B66C-F1428E7526E1}"/>
              </a:ext>
            </a:extLst>
          </p:cNvPr>
          <p:cNvGraphicFramePr>
            <a:graphicFrameLocks noGrp="1"/>
          </p:cNvGraphicFramePr>
          <p:nvPr/>
        </p:nvGraphicFramePr>
        <p:xfrm>
          <a:off x="8098845" y="1646994"/>
          <a:ext cx="843259" cy="4848480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442295">
                  <a:extLst>
                    <a:ext uri="{9D8B030D-6E8A-4147-A177-3AD203B41FA5}">
                      <a16:colId xmlns:a16="http://schemas.microsoft.com/office/drawing/2014/main" val="933324186"/>
                    </a:ext>
                  </a:extLst>
                </a:gridCol>
                <a:gridCol w="400964">
                  <a:extLst>
                    <a:ext uri="{9D8B030D-6E8A-4147-A177-3AD203B41FA5}">
                      <a16:colId xmlns:a16="http://schemas.microsoft.com/office/drawing/2014/main" val="1977575022"/>
                    </a:ext>
                  </a:extLst>
                </a:gridCol>
              </a:tblGrid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03719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630722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890307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01231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338902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898251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5256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477954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40817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887129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771263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55201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11543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693074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0C2D92-D463-B24F-885F-025C77F32223}"/>
                  </a:ext>
                </a:extLst>
              </p:cNvPr>
              <p:cNvSpPr txBox="1"/>
              <p:nvPr/>
            </p:nvSpPr>
            <p:spPr>
              <a:xfrm>
                <a:off x="2863967" y="1309119"/>
                <a:ext cx="415029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: </a:t>
                </a:r>
                <a:r>
                  <a:rPr lang="en-US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We find the position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$</m:t>
                    </m:r>
                  </m:oMath>
                </a14:m>
                <a:r>
                  <a:rPr lang="en-US" dirty="0">
                    <a:latin typeface="+mj-lt"/>
                  </a:rPr>
                  <a:t> , </a:t>
                </a:r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12</a:t>
                </a:r>
                <a:endParaRPr lang="en-US" dirty="0">
                  <a:latin typeface="+mj-lt"/>
                </a:endParaRP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0C2D92-D463-B24F-885F-025C77F32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967" y="1309119"/>
                <a:ext cx="4150292" cy="1477328"/>
              </a:xfrm>
              <a:prstGeom prst="rect">
                <a:avLst/>
              </a:prstGeom>
              <a:blipFill>
                <a:blip r:embed="rId6"/>
                <a:stretch>
                  <a:fillRect l="-1223" t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3DCC5A0-0A1C-E84E-980A-F511F453C74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9B6332-4AEF-BA40-9BDD-74E37868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DAA8E-122D-0045-B3CD-BDDE2D014C29}"/>
                  </a:ext>
                </a:extLst>
              </p:cNvPr>
              <p:cNvSpPr txBox="1"/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𝐵𝑊𝑇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DAA8E-122D-0045-B3CD-BDDE2D014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83C6E1-35E9-9341-BA58-16032896B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9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2"/>
    </mc:Choice>
    <mc:Fallback xmlns="">
      <p:transition spd="slow" advTm="5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Update BWT, one character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5EC8EE-4EDE-114A-B66C-F1428E7526E1}"/>
              </a:ext>
            </a:extLst>
          </p:cNvPr>
          <p:cNvGraphicFramePr>
            <a:graphicFrameLocks noGrp="1"/>
          </p:cNvGraphicFramePr>
          <p:nvPr/>
        </p:nvGraphicFramePr>
        <p:xfrm>
          <a:off x="8098845" y="1646994"/>
          <a:ext cx="843259" cy="4848480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442295">
                  <a:extLst>
                    <a:ext uri="{9D8B030D-6E8A-4147-A177-3AD203B41FA5}">
                      <a16:colId xmlns:a16="http://schemas.microsoft.com/office/drawing/2014/main" val="933324186"/>
                    </a:ext>
                  </a:extLst>
                </a:gridCol>
                <a:gridCol w="400964">
                  <a:extLst>
                    <a:ext uri="{9D8B030D-6E8A-4147-A177-3AD203B41FA5}">
                      <a16:colId xmlns:a16="http://schemas.microsoft.com/office/drawing/2014/main" val="1977575022"/>
                    </a:ext>
                  </a:extLst>
                </a:gridCol>
              </a:tblGrid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03719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630722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890307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01231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338902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898251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5256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477954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40817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887129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771263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55201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11543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693074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EAB264-8B03-C146-A15A-C4D2F1E25B5A}"/>
                  </a:ext>
                </a:extLst>
              </p:cNvPr>
              <p:cNvSpPr txBox="1"/>
              <p:nvPr/>
            </p:nvSpPr>
            <p:spPr>
              <a:xfrm>
                <a:off x="2863967" y="1309119"/>
                <a:ext cx="415029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: </a:t>
                </a:r>
                <a:r>
                  <a:rPr lang="en-US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We find the position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$</m:t>
                    </m:r>
                  </m:oMath>
                </a14:m>
                <a:r>
                  <a:rPr lang="en-US" dirty="0">
                    <a:latin typeface="+mj-lt"/>
                  </a:rPr>
                  <a:t> , </a:t>
                </a:r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12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We determine the lexicographic rank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𝑟𝑎𝑛𝑘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+mj-lt"/>
                  </a:rPr>
                  <a:t>, </a:t>
                </a:r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9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EAB264-8B03-C146-A15A-C4D2F1E25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967" y="1309119"/>
                <a:ext cx="4150292" cy="2585323"/>
              </a:xfrm>
              <a:prstGeom prst="rect">
                <a:avLst/>
              </a:prstGeom>
              <a:blipFill>
                <a:blip r:embed="rId6"/>
                <a:stretch>
                  <a:fillRect l="-1223" t="-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F47D76B-4BB3-B54D-8B6D-FE2466A6883B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7B973-93B6-B14F-8959-0BADE093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5DCAB-81F4-274E-ADAE-6F407F975EFF}"/>
                  </a:ext>
                </a:extLst>
              </p:cNvPr>
              <p:cNvSpPr txBox="1"/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𝐵𝑊𝑇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5DCAB-81F4-274E-ADAE-6F407F975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A620EA-6721-0148-B35A-A87B0F9C7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6"/>
    </mc:Choice>
    <mc:Fallback xmlns="">
      <p:transition spd="slow" advTm="1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Update BWT, one character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5EC8EE-4EDE-114A-B66C-F1428E752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594644"/>
              </p:ext>
            </p:extLst>
          </p:nvPr>
        </p:nvGraphicFramePr>
        <p:xfrm>
          <a:off x="8098845" y="1646994"/>
          <a:ext cx="843259" cy="4848480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442295">
                  <a:extLst>
                    <a:ext uri="{9D8B030D-6E8A-4147-A177-3AD203B41FA5}">
                      <a16:colId xmlns:a16="http://schemas.microsoft.com/office/drawing/2014/main" val="933324186"/>
                    </a:ext>
                  </a:extLst>
                </a:gridCol>
                <a:gridCol w="400964">
                  <a:extLst>
                    <a:ext uri="{9D8B030D-6E8A-4147-A177-3AD203B41FA5}">
                      <a16:colId xmlns:a16="http://schemas.microsoft.com/office/drawing/2014/main" val="1977575022"/>
                    </a:ext>
                  </a:extLst>
                </a:gridCol>
              </a:tblGrid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03719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630722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890307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01231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338902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898251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5256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477954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40817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887129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771263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55201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11543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693074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F431E8-5AB0-4A46-A65B-E0BE7A990A28}"/>
                  </a:ext>
                </a:extLst>
              </p:cNvPr>
              <p:cNvSpPr txBox="1"/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𝐵𝑊𝑇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F431E8-5AB0-4A46-A65B-E0BE7A990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1A9A6-B745-E047-A537-EACE55E97842}"/>
                  </a:ext>
                </a:extLst>
              </p:cNvPr>
              <p:cNvSpPr txBox="1"/>
              <p:nvPr/>
            </p:nvSpPr>
            <p:spPr>
              <a:xfrm>
                <a:off x="2863967" y="1309119"/>
                <a:ext cx="4150292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: </a:t>
                </a:r>
                <a:r>
                  <a:rPr lang="en-US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We find the position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$</m:t>
                    </m:r>
                  </m:oMath>
                </a14:m>
                <a:r>
                  <a:rPr lang="en-US" dirty="0">
                    <a:latin typeface="+mj-lt"/>
                  </a:rPr>
                  <a:t> , </a:t>
                </a:r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12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We determine the lexicographic rank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𝑟𝑎𝑛𝑘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+mj-lt"/>
                  </a:rPr>
                  <a:t>, </a:t>
                </a:r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9 </a:t>
                </a: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We replace the end-marker at 𝐵𝑊𝑇[𝑘]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1A9A6-B745-E047-A537-EACE55E97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967" y="1309119"/>
                <a:ext cx="4150292" cy="3970318"/>
              </a:xfrm>
              <a:prstGeom prst="rect">
                <a:avLst/>
              </a:prstGeom>
              <a:blipFill>
                <a:blip r:embed="rId7"/>
                <a:stretch>
                  <a:fillRect l="-1220" t="-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9137B5A-A829-D944-9A46-5333AAA19A73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A0A214-D3A0-5E46-AEEF-9876E10A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35E499-C0E3-BB4D-96E6-C7A32BE42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9"/>
    </mc:Choice>
    <mc:Fallback xmlns="">
      <p:transition spd="slow" advTm="7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Update BWT, one character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5EC8EE-4EDE-114A-B66C-F1428E752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540406"/>
              </p:ext>
            </p:extLst>
          </p:nvPr>
        </p:nvGraphicFramePr>
        <p:xfrm>
          <a:off x="8098845" y="1646994"/>
          <a:ext cx="843259" cy="5194800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442295">
                  <a:extLst>
                    <a:ext uri="{9D8B030D-6E8A-4147-A177-3AD203B41FA5}">
                      <a16:colId xmlns:a16="http://schemas.microsoft.com/office/drawing/2014/main" val="933324186"/>
                    </a:ext>
                  </a:extLst>
                </a:gridCol>
                <a:gridCol w="400964">
                  <a:extLst>
                    <a:ext uri="{9D8B030D-6E8A-4147-A177-3AD203B41FA5}">
                      <a16:colId xmlns:a16="http://schemas.microsoft.com/office/drawing/2014/main" val="1977575022"/>
                    </a:ext>
                  </a:extLst>
                </a:gridCol>
              </a:tblGrid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03719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630722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890307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01231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338902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898251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5256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4779543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40817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887129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7712637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55201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115439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6930742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L="36000" marR="36000" marT="36000" marB="3600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6781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6A1B59-2754-2B40-A552-07D20846A839}"/>
              </a:ext>
            </a:extLst>
          </p:cNvPr>
          <p:cNvCxnSpPr>
            <a:cxnSpLocks/>
          </p:cNvCxnSpPr>
          <p:nvPr/>
        </p:nvCxnSpPr>
        <p:spPr>
          <a:xfrm>
            <a:off x="8106937" y="4828478"/>
            <a:ext cx="0" cy="1126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B0C1E1-ACD6-BC4A-A3E1-1ABBA26545C1}"/>
                  </a:ext>
                </a:extLst>
              </p:cNvPr>
              <p:cNvSpPr txBox="1"/>
              <p:nvPr/>
            </p:nvSpPr>
            <p:spPr>
              <a:xfrm>
                <a:off x="2863967" y="1309119"/>
                <a:ext cx="4150292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: </a:t>
                </a:r>
                <a:r>
                  <a:rPr lang="en-US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TGACATGTTACAC$</a:t>
                </a: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We find the position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$</m:t>
                    </m:r>
                  </m:oMath>
                </a14:m>
                <a:r>
                  <a:rPr lang="en-US" dirty="0">
                    <a:latin typeface="+mj-lt"/>
                  </a:rPr>
                  <a:t> , </a:t>
                </a:r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12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We determine the lexicographic rank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𝑟𝑎𝑛𝑘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+mj-lt"/>
                  </a:rPr>
                  <a:t>, </a:t>
                </a:r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9 </a:t>
                </a: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We replace the end-marker at 𝐵𝑊𝑇[𝑘]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Lastly, we insert a new end marker between 𝐵𝑊𝑇[𝑗] and 𝐵𝑊𝑇[𝑗+1]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B0C1E1-ACD6-BC4A-A3E1-1ABBA2654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967" y="1309119"/>
                <a:ext cx="4150292" cy="4801314"/>
              </a:xfrm>
              <a:prstGeom prst="rect">
                <a:avLst/>
              </a:prstGeom>
              <a:blipFill>
                <a:blip r:embed="rId6"/>
                <a:stretch>
                  <a:fillRect l="-1220" t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C6385E4-7738-DE4F-9A95-B36F2AF6DDF6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0A4D1-167D-DE40-8733-CBDF31B2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71D36F-BFAE-3F4A-BBFB-19331EA6A396}"/>
                  </a:ext>
                </a:extLst>
              </p:cNvPr>
              <p:cNvSpPr txBox="1"/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𝐵𝑊𝑇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71D36F-BFAE-3F4A-BBFB-19331EA6A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788" y="1309119"/>
                <a:ext cx="13481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D25B12-892D-404B-9F6F-195765A97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4"/>
    </mc:Choice>
    <mc:Fallback xmlns="">
      <p:transition spd="slow" advTm="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BWTs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411A1B-B0F6-3F45-9D08-FFF56734D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261372"/>
              </p:ext>
            </p:extLst>
          </p:nvPr>
        </p:nvGraphicFramePr>
        <p:xfrm>
          <a:off x="3174380" y="1887073"/>
          <a:ext cx="8055267" cy="4572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01968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1784545">
                  <a:extLst>
                    <a:ext uri="{9D8B030D-6E8A-4147-A177-3AD203B41FA5}">
                      <a16:colId xmlns:a16="http://schemas.microsoft.com/office/drawing/2014/main" val="254425739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810324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1317508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84588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536262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  <a:gridCol w="1745702">
                  <a:extLst>
                    <a:ext uri="{9D8B030D-6E8A-4147-A177-3AD203B41FA5}">
                      <a16:colId xmlns:a16="http://schemas.microsoft.com/office/drawing/2014/main" val="882553995"/>
                    </a:ext>
                  </a:extLst>
                </a:gridCol>
              </a:tblGrid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id="{6FEAF3F6-E892-7947-A48B-C62FEB2F40DD}"/>
              </a:ext>
            </a:extLst>
          </p:cNvPr>
          <p:cNvSpPr/>
          <p:nvPr/>
        </p:nvSpPr>
        <p:spPr>
          <a:xfrm>
            <a:off x="3174380" y="1275375"/>
            <a:ext cx="8069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en-US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S = ACGTAGTACTTAC$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C649C8D-0AFD-B24A-A263-B2BC06B88D5C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8D3788D-B40F-5243-A3D5-0E9F41FD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27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0D51E6-0117-1643-A6D9-8BE77AC47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9"/>
    </mc:Choice>
    <mc:Fallback xmlns="">
      <p:transition spd="slow" advTm="26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BWTs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411A1B-B0F6-3F45-9D08-FFF56734D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682670"/>
              </p:ext>
            </p:extLst>
          </p:nvPr>
        </p:nvGraphicFramePr>
        <p:xfrm>
          <a:off x="3174380" y="1887073"/>
          <a:ext cx="8055267" cy="4572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01968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1784545">
                  <a:extLst>
                    <a:ext uri="{9D8B030D-6E8A-4147-A177-3AD203B41FA5}">
                      <a16:colId xmlns:a16="http://schemas.microsoft.com/office/drawing/2014/main" val="254425739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810324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1317508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84588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536262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  <a:gridCol w="1745702">
                  <a:extLst>
                    <a:ext uri="{9D8B030D-6E8A-4147-A177-3AD203B41FA5}">
                      <a16:colId xmlns:a16="http://schemas.microsoft.com/office/drawing/2014/main" val="882553995"/>
                    </a:ext>
                  </a:extLst>
                </a:gridCol>
              </a:tblGrid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5BD61B25-B60B-A64D-A5B3-0BDCF4D48ED0}"/>
              </a:ext>
            </a:extLst>
          </p:cNvPr>
          <p:cNvSpPr/>
          <p:nvPr/>
        </p:nvSpPr>
        <p:spPr>
          <a:xfrm>
            <a:off x="3174380" y="1275375"/>
            <a:ext cx="8069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C$</a:t>
            </a:r>
            <a:r>
              <a:rPr lang="en-US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S = ACGTAGTACTTAC$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9B8DD-D8AE-DF40-B220-5D4340B86BA1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7EA0CD95-F76C-7A4F-A572-0346482EC9DD}"/>
              </a:ext>
            </a:extLst>
          </p:cNvPr>
          <p:cNvSpPr/>
          <p:nvPr/>
        </p:nvSpPr>
        <p:spPr>
          <a:xfrm>
            <a:off x="8149492" y="2324675"/>
            <a:ext cx="130908" cy="1523425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07D043-9977-CB4B-8044-16A0C96B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28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2D93CC-4031-554B-BCEB-0F8E3EB94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4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1"/>
    </mc:Choice>
    <mc:Fallback xmlns="">
      <p:transition spd="slow" advTm="1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BWTs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411A1B-B0F6-3F45-9D08-FFF56734D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604206"/>
              </p:ext>
            </p:extLst>
          </p:nvPr>
        </p:nvGraphicFramePr>
        <p:xfrm>
          <a:off x="3174380" y="1887073"/>
          <a:ext cx="8055267" cy="4572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01968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1784545">
                  <a:extLst>
                    <a:ext uri="{9D8B030D-6E8A-4147-A177-3AD203B41FA5}">
                      <a16:colId xmlns:a16="http://schemas.microsoft.com/office/drawing/2014/main" val="254425739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810324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1317508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84588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536262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  <a:gridCol w="1745702">
                  <a:extLst>
                    <a:ext uri="{9D8B030D-6E8A-4147-A177-3AD203B41FA5}">
                      <a16:colId xmlns:a16="http://schemas.microsoft.com/office/drawing/2014/main" val="882553995"/>
                    </a:ext>
                  </a:extLst>
                </a:gridCol>
              </a:tblGrid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5BD61B25-B60B-A64D-A5B3-0BDCF4D48ED0}"/>
              </a:ext>
            </a:extLst>
          </p:cNvPr>
          <p:cNvSpPr/>
          <p:nvPr/>
        </p:nvSpPr>
        <p:spPr>
          <a:xfrm>
            <a:off x="3174380" y="1275375"/>
            <a:ext cx="8069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AC$</a:t>
            </a:r>
            <a:r>
              <a:rPr lang="en-US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S = ACGTAGTACTTAC$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5B69D-5346-7B4C-8AD0-01BDC41A7628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30E89828-4D38-3745-A050-EA81A30FFF92}"/>
              </a:ext>
            </a:extLst>
          </p:cNvPr>
          <p:cNvSpPr/>
          <p:nvPr/>
        </p:nvSpPr>
        <p:spPr>
          <a:xfrm>
            <a:off x="8140700" y="2603500"/>
            <a:ext cx="139700" cy="1244600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C04E6-B010-B944-9FD9-64714A6C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29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53E8D0-3C1B-6D4E-80C8-01B475980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6"/>
    </mc:Choice>
    <mc:Fallback xmlns="">
      <p:transition spd="slow" advTm="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Motivation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0F304D-AE88-4D49-B9E3-C304A5B2FB0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4D9889-4B4A-D74F-9FFC-9554EAC4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0D55616-604E-1142-ADBC-CB88A5D9D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9047" y="1184791"/>
            <a:ext cx="3369683" cy="22442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E922B0-259E-0941-93B2-DB68E7A83184}"/>
              </a:ext>
            </a:extLst>
          </p:cNvPr>
          <p:cNvSpPr txBox="1"/>
          <p:nvPr/>
        </p:nvSpPr>
        <p:spPr>
          <a:xfrm>
            <a:off x="6675783" y="1216643"/>
            <a:ext cx="467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2008 - 2015</a:t>
            </a:r>
          </a:p>
          <a:p>
            <a:r>
              <a:rPr lang="en-US" dirty="0"/>
              <a:t>More than 3000 individual sequenced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842791-C4FF-294F-997A-312DE3A63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6"/>
    </mc:Choice>
    <mc:Fallback xmlns="">
      <p:transition spd="slow" advTm="18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BWTs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411A1B-B0F6-3F45-9D08-FFF56734D634}"/>
              </a:ext>
            </a:extLst>
          </p:cNvPr>
          <p:cNvGraphicFramePr>
            <a:graphicFrameLocks noGrp="1"/>
          </p:cNvGraphicFramePr>
          <p:nvPr/>
        </p:nvGraphicFramePr>
        <p:xfrm>
          <a:off x="3174380" y="1887073"/>
          <a:ext cx="8069344" cy="4572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6045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1784545">
                  <a:extLst>
                    <a:ext uri="{9D8B030D-6E8A-4147-A177-3AD203B41FA5}">
                      <a16:colId xmlns:a16="http://schemas.microsoft.com/office/drawing/2014/main" val="254425739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810324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1317508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84588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536262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  <a:gridCol w="1745702">
                  <a:extLst>
                    <a:ext uri="{9D8B030D-6E8A-4147-A177-3AD203B41FA5}">
                      <a16:colId xmlns:a16="http://schemas.microsoft.com/office/drawing/2014/main" val="882553995"/>
                    </a:ext>
                  </a:extLst>
                </a:gridCol>
              </a:tblGrid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9579403-24D6-F241-96FA-20FDDAE14D3B}"/>
              </a:ext>
            </a:extLst>
          </p:cNvPr>
          <p:cNvSpPr/>
          <p:nvPr/>
        </p:nvSpPr>
        <p:spPr>
          <a:xfrm>
            <a:off x="3174380" y="1275375"/>
            <a:ext cx="8069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 = 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TGACATGTTACAC$</a:t>
            </a:r>
            <a:r>
              <a:rPr lang="en-US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S = ACGTAGTACTTAC$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391E05-8BBB-A348-97EC-E6AA33ECA1A3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9B3B7B93-29AA-7248-BA99-757DA624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30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1FBAB7-DB0B-7F4D-9CDE-28BD6236D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"/>
    </mc:Choice>
    <mc:Fallback xmlns="">
      <p:transition spd="slow" advTm="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BWTs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411A1B-B0F6-3F45-9D08-FFF56734D634}"/>
              </a:ext>
            </a:extLst>
          </p:cNvPr>
          <p:cNvGraphicFramePr>
            <a:graphicFrameLocks noGrp="1"/>
          </p:cNvGraphicFramePr>
          <p:nvPr/>
        </p:nvGraphicFramePr>
        <p:xfrm>
          <a:off x="3174380" y="1887073"/>
          <a:ext cx="8069344" cy="4572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6045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1784545">
                  <a:extLst>
                    <a:ext uri="{9D8B030D-6E8A-4147-A177-3AD203B41FA5}">
                      <a16:colId xmlns:a16="http://schemas.microsoft.com/office/drawing/2014/main" val="254425739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810324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1317508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84588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536262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  <a:gridCol w="1745702">
                  <a:extLst>
                    <a:ext uri="{9D8B030D-6E8A-4147-A177-3AD203B41FA5}">
                      <a16:colId xmlns:a16="http://schemas.microsoft.com/office/drawing/2014/main" val="882553995"/>
                    </a:ext>
                  </a:extLst>
                </a:gridCol>
              </a:tblGrid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9579403-24D6-F241-96FA-20FDDAE14D3B}"/>
              </a:ext>
            </a:extLst>
          </p:cNvPr>
          <p:cNvSpPr/>
          <p:nvPr/>
        </p:nvSpPr>
        <p:spPr>
          <a:xfrm>
            <a:off x="3174380" y="1275375"/>
            <a:ext cx="8069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 = 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TGACATGTTACAC$</a:t>
            </a:r>
            <a:r>
              <a:rPr lang="en-US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S = ACGTAGTACTTAC$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B9795F-F0A4-CB4C-915E-7900FB2E1640}"/>
              </a:ext>
            </a:extLst>
          </p:cNvPr>
          <p:cNvCxnSpPr>
            <a:cxnSpLocks/>
          </p:cNvCxnSpPr>
          <p:nvPr/>
        </p:nvCxnSpPr>
        <p:spPr>
          <a:xfrm>
            <a:off x="6468514" y="2340429"/>
            <a:ext cx="1875386" cy="15512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256D335-64B2-1E47-BB6F-A8BB3E9D3646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FCAD7-38A4-8D40-8397-E12B4C27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4DABCC-83B9-1F4B-A384-7ADD37543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3"/>
    </mc:Choice>
    <mc:Fallback xmlns="">
      <p:transition spd="slow" advTm="1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BWTs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411A1B-B0F6-3F45-9D08-FFF56734D634}"/>
              </a:ext>
            </a:extLst>
          </p:cNvPr>
          <p:cNvGraphicFramePr>
            <a:graphicFrameLocks noGrp="1"/>
          </p:cNvGraphicFramePr>
          <p:nvPr/>
        </p:nvGraphicFramePr>
        <p:xfrm>
          <a:off x="3174380" y="1887073"/>
          <a:ext cx="8069344" cy="4572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6045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1784545">
                  <a:extLst>
                    <a:ext uri="{9D8B030D-6E8A-4147-A177-3AD203B41FA5}">
                      <a16:colId xmlns:a16="http://schemas.microsoft.com/office/drawing/2014/main" val="254425739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810324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1317508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84588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536262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  <a:gridCol w="1745702">
                  <a:extLst>
                    <a:ext uri="{9D8B030D-6E8A-4147-A177-3AD203B41FA5}">
                      <a16:colId xmlns:a16="http://schemas.microsoft.com/office/drawing/2014/main" val="882553995"/>
                    </a:ext>
                  </a:extLst>
                </a:gridCol>
              </a:tblGrid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9579403-24D6-F241-96FA-20FDDAE14D3B}"/>
              </a:ext>
            </a:extLst>
          </p:cNvPr>
          <p:cNvSpPr/>
          <p:nvPr/>
        </p:nvSpPr>
        <p:spPr>
          <a:xfrm>
            <a:off x="3174380" y="1275375"/>
            <a:ext cx="8069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 = 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TGACATGTTACAC$</a:t>
            </a:r>
            <a:r>
              <a:rPr lang="en-US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S = ACGTAGTACTTAC$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B9795F-F0A4-CB4C-915E-7900FB2E1640}"/>
              </a:ext>
            </a:extLst>
          </p:cNvPr>
          <p:cNvCxnSpPr>
            <a:cxnSpLocks/>
          </p:cNvCxnSpPr>
          <p:nvPr/>
        </p:nvCxnSpPr>
        <p:spPr>
          <a:xfrm>
            <a:off x="6468514" y="2340429"/>
            <a:ext cx="1875386" cy="15512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0E3B59-5843-4549-8020-B9986E23F704}"/>
              </a:ext>
            </a:extLst>
          </p:cNvPr>
          <p:cNvCxnSpPr>
            <a:cxnSpLocks/>
          </p:cNvCxnSpPr>
          <p:nvPr/>
        </p:nvCxnSpPr>
        <p:spPr>
          <a:xfrm>
            <a:off x="6468514" y="2713566"/>
            <a:ext cx="1875386" cy="10583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047780-3CE6-2444-886A-DB256E938962}"/>
              </a:ext>
            </a:extLst>
          </p:cNvPr>
          <p:cNvCxnSpPr>
            <a:cxnSpLocks/>
          </p:cNvCxnSpPr>
          <p:nvPr/>
        </p:nvCxnSpPr>
        <p:spPr>
          <a:xfrm flipV="1">
            <a:off x="6468514" y="2819400"/>
            <a:ext cx="1875386" cy="12950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EA86600-6C2B-614D-A657-89FABF264A38}"/>
              </a:ext>
            </a:extLst>
          </p:cNvPr>
          <p:cNvCxnSpPr>
            <a:cxnSpLocks/>
          </p:cNvCxnSpPr>
          <p:nvPr/>
        </p:nvCxnSpPr>
        <p:spPr>
          <a:xfrm flipV="1">
            <a:off x="6468514" y="2819402"/>
            <a:ext cx="1875386" cy="37187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A90C30-F7D6-194F-95A1-2D0154AC417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DDC75-70ED-C64D-A62D-9B5F8839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C12584-7F5C-5240-81A7-D066CE2D9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7"/>
    </mc:Choice>
    <mc:Fallback xmlns="">
      <p:transition spd="slow" advTm="7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BWTs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411A1B-B0F6-3F45-9D08-FFF56734D634}"/>
              </a:ext>
            </a:extLst>
          </p:cNvPr>
          <p:cNvGraphicFramePr>
            <a:graphicFrameLocks noGrp="1"/>
          </p:cNvGraphicFramePr>
          <p:nvPr/>
        </p:nvGraphicFramePr>
        <p:xfrm>
          <a:off x="3174380" y="1887073"/>
          <a:ext cx="8069344" cy="4572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6045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1784545">
                  <a:extLst>
                    <a:ext uri="{9D8B030D-6E8A-4147-A177-3AD203B41FA5}">
                      <a16:colId xmlns:a16="http://schemas.microsoft.com/office/drawing/2014/main" val="254425739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810324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1317508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84588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536262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  <a:gridCol w="1745702">
                  <a:extLst>
                    <a:ext uri="{9D8B030D-6E8A-4147-A177-3AD203B41FA5}">
                      <a16:colId xmlns:a16="http://schemas.microsoft.com/office/drawing/2014/main" val="882553995"/>
                    </a:ext>
                  </a:extLst>
                </a:gridCol>
              </a:tblGrid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Suffixes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TGACATGTTACAC$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TGTTACAC$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TAGTACTTAC$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2827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TTAC$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9579403-24D6-F241-96FA-20FDDAE14D3B}"/>
              </a:ext>
            </a:extLst>
          </p:cNvPr>
          <p:cNvSpPr/>
          <p:nvPr/>
        </p:nvSpPr>
        <p:spPr>
          <a:xfrm>
            <a:off x="3174380" y="1275375"/>
            <a:ext cx="8069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 = 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TGACATGTTACAC$</a:t>
            </a:r>
            <a:r>
              <a:rPr lang="en-US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S = ACGTAGTACTTAC$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B9795F-F0A4-CB4C-915E-7900FB2E1640}"/>
              </a:ext>
            </a:extLst>
          </p:cNvPr>
          <p:cNvCxnSpPr>
            <a:cxnSpLocks/>
          </p:cNvCxnSpPr>
          <p:nvPr/>
        </p:nvCxnSpPr>
        <p:spPr>
          <a:xfrm>
            <a:off x="6468514" y="2340429"/>
            <a:ext cx="1875386" cy="15512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0E3B59-5843-4549-8020-B9986E23F704}"/>
              </a:ext>
            </a:extLst>
          </p:cNvPr>
          <p:cNvCxnSpPr>
            <a:cxnSpLocks/>
          </p:cNvCxnSpPr>
          <p:nvPr/>
        </p:nvCxnSpPr>
        <p:spPr>
          <a:xfrm>
            <a:off x="6468514" y="2713566"/>
            <a:ext cx="1875386" cy="10583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047780-3CE6-2444-886A-DB256E938962}"/>
              </a:ext>
            </a:extLst>
          </p:cNvPr>
          <p:cNvCxnSpPr>
            <a:cxnSpLocks/>
          </p:cNvCxnSpPr>
          <p:nvPr/>
        </p:nvCxnSpPr>
        <p:spPr>
          <a:xfrm flipV="1">
            <a:off x="6468514" y="2819400"/>
            <a:ext cx="1875386" cy="12950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EA86600-6C2B-614D-A657-89FABF264A38}"/>
              </a:ext>
            </a:extLst>
          </p:cNvPr>
          <p:cNvCxnSpPr>
            <a:cxnSpLocks/>
          </p:cNvCxnSpPr>
          <p:nvPr/>
        </p:nvCxnSpPr>
        <p:spPr>
          <a:xfrm flipV="1">
            <a:off x="6468514" y="2819402"/>
            <a:ext cx="1875386" cy="37187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827923-FECF-7F47-95BD-32B0507ABA38}"/>
              </a:ext>
            </a:extLst>
          </p:cNvPr>
          <p:cNvSpPr/>
          <p:nvPr/>
        </p:nvSpPr>
        <p:spPr>
          <a:xfrm>
            <a:off x="2915142" y="6210776"/>
            <a:ext cx="8889477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C C T C T G $ T T C A A A A A A T A C T T T G G $ A C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573948-9D53-5F48-BD81-F66C62BF2EB8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92E478-B36C-C346-B818-B99361AF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33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443D92-F579-CA40-8569-6DA0A4F0E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1"/>
    </mc:Choice>
    <mc:Fallback xmlns="">
      <p:transition spd="slow" advTm="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AD59D1-75DD-9C4F-881C-662D0729FD2D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1A4584-B512-2847-AD16-1F8ED4ED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34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182E961-99E1-DD49-8B58-EA1FD021FAB2}"/>
              </a:ext>
            </a:extLst>
          </p:cNvPr>
          <p:cNvSpPr txBox="1">
            <a:spLocks/>
          </p:cNvSpPr>
          <p:nvPr/>
        </p:nvSpPr>
        <p:spPr>
          <a:xfrm>
            <a:off x="2036600" y="2432958"/>
            <a:ext cx="10363200" cy="1235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Merging r-indexes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01D03B-8739-7C43-82E1-50CC17C50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1"/>
    </mc:Choice>
    <mc:Fallback xmlns="">
      <p:transition spd="slow" advTm="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233D818-E49F-9942-AC75-ACD1A7711A65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D02810-7988-BE45-B091-D30250A9A3AC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5128F6-BDE2-214F-B9C0-E04F3594C84B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D967A8-9B61-F340-B4DA-23148E37B4F8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DAE860-1B4A-2A4B-8D24-9DAD181906AF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A3B619-DEEB-8545-BE65-0DB271BC430A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B6ABF16-B606-5F4B-BD87-4D39819E425D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47432B-3E6F-204F-B13C-6BF0F5111FE2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D128EC-0310-E843-B3E2-91FFA68A874E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EA5A15-6725-724B-A5D8-2715C79D392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B87B0B-5162-3A49-B791-73C8D1380A39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59C8324-85BB-514E-91F0-32C89B688D30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B442AC2-DF7B-CB40-A015-5CE972989278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F42C70F-2C43-AD40-9DC8-B8AB36CE8421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9AF6B23-5A89-4143-8DB0-8937139B0C99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5AD59D1-75DD-9C4F-881C-662D0729FD2D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1A4584-B512-2847-AD16-1F8ED4ED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35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1DA9EE-6E6E-6049-AB44-B37BD9B3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27"/>
    </mc:Choice>
    <mc:Fallback xmlns="">
      <p:transition spd="slow" advTm="68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5EB998-41E8-DC4F-92B9-077E07C4E21A}"/>
                  </a:ext>
                </a:extLst>
              </p:cNvPr>
              <p:cNvSpPr txBox="1"/>
              <p:nvPr/>
            </p:nvSpPr>
            <p:spPr>
              <a:xfrm>
                <a:off x="8292992" y="3134710"/>
                <a:ext cx="379407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latin typeface="+mj-lt"/>
                  </a:rPr>
                  <a:t>A suffix that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𝐵𝑊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that was the beginning or the end of a run is placed inside a run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𝐵𝑊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𝑆𝑇</m:t>
                        </m:r>
                      </m:sub>
                    </m:sSub>
                  </m:oMath>
                </a14:m>
                <a:endParaRPr lang="en-US" dirty="0">
                  <a:latin typeface="+mj-lt"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en-US" dirty="0"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5EB998-41E8-DC4F-92B9-077E07C4E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992" y="3134710"/>
                <a:ext cx="3794078" cy="1477328"/>
              </a:xfrm>
              <a:prstGeom prst="rect">
                <a:avLst/>
              </a:prstGeom>
              <a:blipFill>
                <a:blip r:embed="rId6"/>
                <a:stretch>
                  <a:fillRect l="-1333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675BB9-2AA3-F847-A742-402E99574A30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7E479F-C98A-474C-8CF1-6808B3AC383A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6C84EC-4E1F-A34F-9A33-98A1932145E3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082DC1A-0741-A442-BBA8-08DDD94A9A22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C43013-DC92-BD41-9ACA-338BC3262669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329CE0-670F-544E-84FA-F69A5FF739FE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246166F-91C1-6A49-924B-109DC6AFC11A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8DBE9A-637D-3C43-9DBD-7E46E30646A6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A2ADA1-01D2-484A-9AEC-FD791F5AE5FD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5256471-7837-EA4A-8274-68B1A302CB82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07D3ACB-C9DA-2446-A62E-29F6DFAA2A70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83F1058-9BD0-5546-8086-BC20F04D367E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CEC780E-FBA4-7944-907D-BB4DBF84F485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F809D6A-B09C-2E40-9B39-31FA1C09F27E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94BB1D7-2B3F-AE48-B760-39BA006FB2BE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58930391-E485-7543-A92D-0E60707B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36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91FF40-AC83-2942-9305-C98775D9F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9"/>
    </mc:Choice>
    <mc:Fallback xmlns="">
      <p:transition spd="slow" advTm="23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</a:t>
            </a:r>
            <a:endParaRPr lang="en-US" sz="3600" b="1" i="1" dirty="0">
              <a:latin typeface="+mj-lt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E31E4-820F-9148-A8FE-3F5D58268363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87BD5-DA03-1B4F-ACE1-0F0ED07AE835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677AD-CF45-4849-9CA0-D55C94406390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360A-670A-1F45-869A-35FFD60CBE6D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A4FD04-3FD3-4D4C-821A-6D03DC9D4A75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CC2A3-0D42-CA4D-9FEC-7FA61EA7EEBC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27E60-A973-4545-8513-203101B1EDF6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521F12-C479-BA42-8981-ED076327C2D7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7126D-D6BE-B749-84DB-76BD6EF0BB6F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393552-E541-B34A-8420-B8EDD4DFADC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69B144-07C5-EC49-B3F6-7530E20B9AC6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AFFB8-BBE9-BB4B-86EE-21533B8F1312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D6091-3352-4F40-9300-3E07D49DA31C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CC6E12-F33E-B843-9658-552A747E00E9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8CCA9B-2043-C247-94DA-FA300DFF8B21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783AEC6-6F0D-8244-84E3-27F9A65A5711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B07117-C4C8-7A42-89E2-FDD5459F7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311F0F-8B6C-A941-8AA6-995EEB2590EA}"/>
                  </a:ext>
                </a:extLst>
              </p:cNvPr>
              <p:cNvSpPr txBox="1"/>
              <p:nvPr/>
            </p:nvSpPr>
            <p:spPr>
              <a:xfrm>
                <a:off x="8292992" y="3134710"/>
                <a:ext cx="379407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latin typeface="+mj-lt"/>
                  </a:rPr>
                  <a:t>A suffix that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𝐵𝑊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that was the beginning or the end of a run is placed inside a run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𝐵𝑊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𝑆𝑇</m:t>
                        </m:r>
                      </m:sub>
                    </m:sSub>
                  </m:oMath>
                </a14:m>
                <a:endParaRPr lang="en-US" dirty="0">
                  <a:latin typeface="+mj-lt"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en-US" dirty="0">
                  <a:latin typeface="+mj-lt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latin typeface="+mj-lt"/>
                  </a:rPr>
                  <a:t>A suffix from 𝑇 breaks a run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𝐵𝑊</m:t>
                    </m:r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𝑆𝑇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. Now we need to recover the sample from both 𝑆 and 𝑇.</a:t>
                </a: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311F0F-8B6C-A941-8AA6-995EEB259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992" y="3134710"/>
                <a:ext cx="3794078" cy="2308324"/>
              </a:xfrm>
              <a:prstGeom prst="rect">
                <a:avLst/>
              </a:prstGeom>
              <a:blipFill>
                <a:blip r:embed="rId6"/>
                <a:stretch>
                  <a:fillRect l="-1333" t="-1093" r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B93283-FC05-0F4B-A205-9DE444306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8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6"/>
    </mc:Choice>
    <mc:Fallback xmlns="">
      <p:transition spd="slow" advTm="13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r-indexes, using </a:t>
            </a:r>
            <a:r>
              <a:rPr lang="en-US" sz="3600" b="1" i="1" dirty="0" err="1">
                <a:latin typeface="+mj-lt"/>
              </a:rPr>
              <a:t>ɸ</a:t>
            </a:r>
            <a:endParaRPr lang="en-US" sz="3600" b="1" i="1" dirty="0">
              <a:latin typeface="+mj-lt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5EB998-41E8-DC4F-92B9-077E07C4E21A}"/>
                  </a:ext>
                </a:extLst>
              </p:cNvPr>
              <p:cNvSpPr txBox="1"/>
              <p:nvPr/>
            </p:nvSpPr>
            <p:spPr>
              <a:xfrm>
                <a:off x="8292992" y="3134710"/>
                <a:ext cx="3794078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latin typeface="+mj-lt"/>
                  </a:rPr>
                  <a:t>A suffix that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𝐵𝑊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that was the beginning or the end of a run is placed inside a run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𝐵𝑊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𝑆𝑇</m:t>
                        </m:r>
                      </m:sub>
                    </m:sSub>
                  </m:oMath>
                </a14:m>
                <a:endParaRPr lang="en-US" dirty="0">
                  <a:latin typeface="+mj-lt"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en-US" dirty="0">
                  <a:latin typeface="+mj-lt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latin typeface="+mj-lt"/>
                  </a:rPr>
                  <a:t>A suffix from 𝑇 breaks a run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𝐵𝑊</m:t>
                    </m:r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𝑆𝑇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. Now we need to recover the sample from both 𝑆 and 𝑇.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We can use the function </a:t>
                </a:r>
                <a:r>
                  <a:rPr lang="en-US" i="1" dirty="0" err="1">
                    <a:latin typeface="+mj-lt"/>
                  </a:rPr>
                  <a:t>ɸ</a:t>
                </a:r>
                <a:r>
                  <a:rPr lang="en-US" i="1" dirty="0">
                    <a:latin typeface="+mj-lt"/>
                  </a:rPr>
                  <a:t> </a:t>
                </a:r>
                <a:r>
                  <a:rPr lang="en-US" dirty="0">
                    <a:latin typeface="+mj-lt"/>
                  </a:rPr>
                  <a:t>to compute the samples we need, It can be expensive.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5EB998-41E8-DC4F-92B9-077E07C4E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992" y="3134710"/>
                <a:ext cx="3794078" cy="3139321"/>
              </a:xfrm>
              <a:prstGeom prst="rect">
                <a:avLst/>
              </a:prstGeom>
              <a:blipFill>
                <a:blip r:embed="rId6"/>
                <a:stretch>
                  <a:fillRect l="-1333" t="-806" r="-1000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E31E4-820F-9148-A8FE-3F5D58268363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87BD5-DA03-1B4F-ACE1-0F0ED07AE835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677AD-CF45-4849-9CA0-D55C94406390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360A-670A-1F45-869A-35FFD60CBE6D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A4FD04-3FD3-4D4C-821A-6D03DC9D4A75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CC2A3-0D42-CA4D-9FEC-7FA61EA7EEBC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27E60-A973-4545-8513-203101B1EDF6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521F12-C479-BA42-8981-ED076327C2D7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7126D-D6BE-B749-84DB-76BD6EF0BB6F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393552-E541-B34A-8420-B8EDD4DFADC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69B144-07C5-EC49-B3F6-7530E20B9AC6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AFFB8-BBE9-BB4B-86EE-21533B8F1312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D6091-3352-4F40-9300-3E07D49DA31C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CC6E12-F33E-B843-9658-552A747E00E9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8CCA9B-2043-C247-94DA-FA300DFF8B21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783AEC6-6F0D-8244-84E3-27F9A65A5711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F034A-EA6E-174A-A890-C94C9FC6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38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431F2E-3D3A-9541-973E-142A62E17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8"/>
    </mc:Choice>
    <mc:Fallback xmlns="">
      <p:transition spd="slow" advTm="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r-indexes, samples from T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E31E4-820F-9148-A8FE-3F5D58268363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87BD5-DA03-1B4F-ACE1-0F0ED07AE835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677AD-CF45-4849-9CA0-D55C94406390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360A-670A-1F45-869A-35FFD60CBE6D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A4FD04-3FD3-4D4C-821A-6D03DC9D4A75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CC2A3-0D42-CA4D-9FEC-7FA61EA7EEBC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27E60-A973-4545-8513-203101B1EDF6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521F12-C479-BA42-8981-ED076327C2D7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7126D-D6BE-B749-84DB-76BD6EF0BB6F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393552-E541-B34A-8420-B8EDD4DFADC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69B144-07C5-EC49-B3F6-7530E20B9AC6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AFFB8-BBE9-BB4B-86EE-21533B8F1312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D6091-3352-4F40-9300-3E07D49DA31C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CC6E12-F33E-B843-9658-552A747E00E9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8CCA9B-2043-C247-94DA-FA300DFF8B21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4F019CC-4D11-8045-83A5-0696CB2DA19E}"/>
              </a:ext>
            </a:extLst>
          </p:cNvPr>
          <p:cNvSpPr txBox="1"/>
          <p:nvPr/>
        </p:nvSpPr>
        <p:spPr>
          <a:xfrm>
            <a:off x="7539168" y="2120150"/>
            <a:ext cx="42849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+mj-lt"/>
              </a:rPr>
              <a:t>We</a:t>
            </a:r>
            <a:r>
              <a:rPr lang="it-IT" dirty="0">
                <a:latin typeface="+mj-lt"/>
              </a:rPr>
              <a:t> can </a:t>
            </a:r>
            <a:r>
              <a:rPr lang="it-IT" dirty="0" err="1">
                <a:latin typeface="+mj-lt"/>
              </a:rPr>
              <a:t>store</a:t>
            </a:r>
            <a:r>
              <a:rPr lang="it-IT" dirty="0">
                <a:latin typeface="+mj-lt"/>
              </a:rPr>
              <a:t> in a </a:t>
            </a:r>
            <a:r>
              <a:rPr lang="it-IT" dirty="0" err="1">
                <a:latin typeface="+mj-lt"/>
              </a:rPr>
              <a:t>map</a:t>
            </a:r>
            <a:r>
              <a:rPr lang="it-IT" dirty="0">
                <a:latin typeface="+mj-lt"/>
              </a:rPr>
              <a:t>:</a:t>
            </a:r>
          </a:p>
          <a:p>
            <a:r>
              <a:rPr lang="it-IT" i="1" dirty="0">
                <a:latin typeface="+mj-lt"/>
              </a:rPr>
              <a:t> </a:t>
            </a:r>
          </a:p>
          <a:p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Key</a:t>
            </a:r>
            <a:r>
              <a:rPr lang="it-IT" i="1" dirty="0">
                <a:latin typeface="+mj-lt"/>
              </a:rPr>
              <a:t>:     &lt;RA </a:t>
            </a:r>
            <a:r>
              <a:rPr lang="it-IT" i="1" dirty="0" err="1">
                <a:latin typeface="+mj-lt"/>
              </a:rPr>
              <a:t>value</a:t>
            </a:r>
            <a:r>
              <a:rPr lang="it-IT" i="1" dirty="0">
                <a:latin typeface="+mj-lt"/>
              </a:rPr>
              <a:t>&gt;</a:t>
            </a:r>
          </a:p>
          <a:p>
            <a:r>
              <a:rPr lang="it-IT" i="1" dirty="0">
                <a:latin typeface="+mj-lt"/>
              </a:rPr>
              <a:t>Value:  &lt;</a:t>
            </a:r>
            <a:r>
              <a:rPr lang="it-IT" i="1" dirty="0" err="1">
                <a:latin typeface="+mj-lt"/>
              </a:rPr>
              <a:t>min</a:t>
            </a:r>
            <a:r>
              <a:rPr lang="it-IT" i="1" dirty="0">
                <a:latin typeface="+mj-lt"/>
              </a:rPr>
              <a:t> i, </a:t>
            </a:r>
            <a:r>
              <a:rPr lang="it-IT" i="1" dirty="0" err="1">
                <a:latin typeface="+mj-lt"/>
              </a:rPr>
              <a:t>max</a:t>
            </a:r>
            <a:r>
              <a:rPr lang="it-IT" i="1" dirty="0">
                <a:latin typeface="+mj-lt"/>
              </a:rPr>
              <a:t> i, SA[</a:t>
            </a:r>
            <a:r>
              <a:rPr lang="it-IT" i="1" dirty="0" err="1">
                <a:latin typeface="+mj-lt"/>
              </a:rPr>
              <a:t>min</a:t>
            </a:r>
            <a:r>
              <a:rPr lang="it-IT" i="1" dirty="0">
                <a:latin typeface="+mj-lt"/>
              </a:rPr>
              <a:t> i], SA[</a:t>
            </a:r>
            <a:r>
              <a:rPr lang="it-IT" i="1" dirty="0" err="1">
                <a:latin typeface="+mj-lt"/>
              </a:rPr>
              <a:t>max</a:t>
            </a:r>
            <a:r>
              <a:rPr lang="it-IT" i="1" dirty="0">
                <a:latin typeface="+mj-lt"/>
              </a:rPr>
              <a:t> i]&gt;</a:t>
            </a:r>
          </a:p>
          <a:p>
            <a:endParaRPr lang="it-IT" i="1" dirty="0">
              <a:latin typeface="+mj-lt"/>
            </a:endParaRPr>
          </a:p>
          <a:p>
            <a:endParaRPr lang="it-IT" i="1" dirty="0">
              <a:latin typeface="+mj-lt"/>
            </a:endParaRPr>
          </a:p>
          <a:p>
            <a:r>
              <a:rPr lang="it-IT" dirty="0" err="1">
                <a:latin typeface="+mj-lt"/>
              </a:rPr>
              <a:t>Not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bounded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but</a:t>
            </a:r>
            <a:r>
              <a:rPr lang="it-IT" dirty="0">
                <a:latin typeface="+mj-lt"/>
              </a:rPr>
              <a:t> in </a:t>
            </a:r>
            <a:r>
              <a:rPr lang="it-IT" dirty="0" err="1">
                <a:latin typeface="+mj-lt"/>
              </a:rPr>
              <a:t>practice</a:t>
            </a:r>
            <a:r>
              <a:rPr lang="it-IT" dirty="0">
                <a:latin typeface="+mj-lt"/>
              </a:rPr>
              <a:t>, the </a:t>
            </a:r>
            <a:r>
              <a:rPr lang="it-IT" dirty="0" err="1">
                <a:latin typeface="+mj-lt"/>
              </a:rPr>
              <a:t>number</a:t>
            </a:r>
            <a:r>
              <a:rPr lang="it-IT" dirty="0">
                <a:latin typeface="+mj-lt"/>
              </a:rPr>
              <a:t> of </a:t>
            </a:r>
            <a:r>
              <a:rPr lang="it-IT" i="1" dirty="0" err="1">
                <a:latin typeface="+mj-lt"/>
              </a:rPr>
              <a:t>broken</a:t>
            </a:r>
            <a:r>
              <a:rPr lang="it-IT" i="1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runs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is</a:t>
            </a:r>
            <a:r>
              <a:rPr lang="it-IT" dirty="0">
                <a:latin typeface="+mj-lt"/>
              </a:rPr>
              <a:t> small.</a:t>
            </a:r>
            <a:endParaRPr lang="en-US" dirty="0">
              <a:latin typeface="+mj-lt"/>
            </a:endParaRPr>
          </a:p>
          <a:p>
            <a:endParaRPr lang="en-US" i="1" dirty="0">
              <a:latin typeface="+mj-lt"/>
            </a:endParaRPr>
          </a:p>
          <a:p>
            <a:endParaRPr lang="it-IT" i="1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DF61C7-8E9E-8E47-B596-8E76F7816B0F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2F58E-FCD4-AA4D-802A-1537B2A76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39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113DE4-53B2-6444-B377-789C94AA5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20"/>
    </mc:Choice>
    <mc:Fallback xmlns="">
      <p:transition spd="slow" advTm="4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Motivation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0F304D-AE88-4D49-B9E3-C304A5B2FB0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4D9889-4B4A-D74F-9FFC-9554EAC4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0D55616-604E-1142-ADBC-CB88A5D9D9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>
            <a:off x="3019047" y="1184791"/>
            <a:ext cx="3369683" cy="22442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E922B0-259E-0941-93B2-DB68E7A83184}"/>
              </a:ext>
            </a:extLst>
          </p:cNvPr>
          <p:cNvSpPr txBox="1"/>
          <p:nvPr/>
        </p:nvSpPr>
        <p:spPr>
          <a:xfrm>
            <a:off x="6675783" y="1216643"/>
            <a:ext cx="467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2008- 2015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More than 3000 individual sequenced</a:t>
            </a:r>
          </a:p>
        </p:txBody>
      </p:sp>
      <p:pic>
        <p:nvPicPr>
          <p:cNvPr id="12" name="Picture 8" descr="Food Safety Testing: Pulsed-Field Gel Electrophoresis (PFGE) vs Whole  Genome Sequencing (WGS) | PROCESS EXPO 2021">
            <a:extLst>
              <a:ext uri="{FF2B5EF4-FFF2-40B4-BE49-F238E27FC236}">
                <a16:creationId xmlns:a16="http://schemas.microsoft.com/office/drawing/2014/main" id="{F991B6FC-8C4D-DB46-B571-5E9590830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31" y="2534307"/>
            <a:ext cx="3756038" cy="272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5B6B5D-ED56-3D49-AA60-7101B77B1924}"/>
              </a:ext>
            </a:extLst>
          </p:cNvPr>
          <p:cNvSpPr txBox="1"/>
          <p:nvPr/>
        </p:nvSpPr>
        <p:spPr>
          <a:xfrm>
            <a:off x="7292200" y="2552908"/>
            <a:ext cx="467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2012- present</a:t>
            </a:r>
          </a:p>
          <a:p>
            <a:r>
              <a:rPr lang="en-US" dirty="0"/>
              <a:t>More than 580,000 isolates sequenced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0126AC-D6CC-3442-9B69-F9E2D627A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1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2"/>
    </mc:Choice>
    <mc:Fallback xmlns="">
      <p:transition spd="slow" advTm="20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r-indexes, samples from 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E31E4-820F-9148-A8FE-3F5D58268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309592"/>
              </p:ext>
            </p:extLst>
          </p:nvPr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2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87BD5-DA03-1B4F-ACE1-0F0ED07AE835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677AD-CF45-4849-9CA0-D55C94406390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360A-670A-1F45-869A-35FFD60CBE6D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A4FD04-3FD3-4D4C-821A-6D03DC9D4A75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CC2A3-0D42-CA4D-9FEC-7FA61EA7EEBC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27E60-A973-4545-8513-203101B1EDF6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521F12-C479-BA42-8981-ED076327C2D7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7126D-D6BE-B749-84DB-76BD6EF0BB6F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393552-E541-B34A-8420-B8EDD4DFADC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69B144-07C5-EC49-B3F6-7530E20B9AC6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AFFB8-BBE9-BB4B-86EE-21533B8F1312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D6091-3352-4F40-9300-3E07D49DA31C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CC6E12-F33E-B843-9658-552A747E00E9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8CCA9B-2043-C247-94DA-FA300DFF8B21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CF4E980-9C2B-3449-AAA2-6CC14E10B734}"/>
                  </a:ext>
                </a:extLst>
              </p:cNvPr>
              <p:cNvSpPr txBox="1"/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+mj-lt"/>
                  </a:rPr>
                  <a:t>Result from </a:t>
                </a:r>
                <a:r>
                  <a:rPr lang="it-IT" i="1" dirty="0">
                    <a:latin typeface="+mj-lt"/>
                  </a:rPr>
                  <a:t>[</a:t>
                </a:r>
                <a:r>
                  <a:rPr lang="it-IT" i="1" dirty="0" err="1">
                    <a:latin typeface="+mj-lt"/>
                  </a:rPr>
                  <a:t>Bannai</a:t>
                </a:r>
                <a:r>
                  <a:rPr lang="it-IT" i="1" dirty="0">
                    <a:latin typeface="+mj-lt"/>
                  </a:rPr>
                  <a:t> et al., TCS 2020]</a:t>
                </a:r>
                <a:r>
                  <a:rPr lang="it-IT" dirty="0">
                    <a:latin typeface="+mj-lt"/>
                  </a:rPr>
                  <a:t>: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Let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us</a:t>
                </a:r>
                <a:r>
                  <a:rPr lang="it-IT" dirty="0">
                    <a:latin typeface="+mj-lt"/>
                  </a:rPr>
                  <a:t> assume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each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know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value</a:t>
                </a:r>
                <a:r>
                  <a:rPr lang="it-IT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computed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previous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can </a:t>
                </a:r>
                <a:r>
                  <a:rPr lang="it-IT" dirty="0" err="1">
                    <a:latin typeface="+mj-lt"/>
                  </a:rPr>
                  <a:t>always</a:t>
                </a:r>
                <a:r>
                  <a:rPr lang="it-IT" dirty="0">
                    <a:latin typeface="+mj-lt"/>
                  </a:rPr>
                  <a:t> compute the </a:t>
                </a:r>
                <a:r>
                  <a:rPr lang="it-IT" dirty="0" err="1">
                    <a:latin typeface="+mj-lt"/>
                  </a:rPr>
                  <a:t>lexicographically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largest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is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smaller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than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are </a:t>
                </a:r>
                <a:r>
                  <a:rPr lang="it-IT" dirty="0" err="1">
                    <a:latin typeface="+mj-lt"/>
                  </a:rPr>
                  <a:t>inserting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CF4E980-9C2B-3449-AAA2-6CC14E10B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blipFill>
                <a:blip r:embed="rId6"/>
                <a:stretch>
                  <a:fillRect l="-1180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62A276F4-F12B-BB4D-A1A1-0BE10AA75B5B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78C8AB05-BBCE-A04E-A391-A2BF0863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40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458B46-4201-A84C-B652-DB9EF18E5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71"/>
    </mc:Choice>
    <mc:Fallback xmlns="">
      <p:transition spd="slow" advTm="3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r-indexes, samples from 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E31E4-820F-9148-A8FE-3F5D58268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710301"/>
              </p:ext>
            </p:extLst>
          </p:nvPr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2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87BD5-DA03-1B4F-ACE1-0F0ED07AE835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677AD-CF45-4849-9CA0-D55C94406390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360A-670A-1F45-869A-35FFD60CBE6D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A4FD04-3FD3-4D4C-821A-6D03DC9D4A75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CC2A3-0D42-CA4D-9FEC-7FA61EA7EEBC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27E60-A973-4545-8513-203101B1EDF6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521F12-C479-BA42-8981-ED076327C2D7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7126D-D6BE-B749-84DB-76BD6EF0BB6F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393552-E541-B34A-8420-B8EDD4DFADC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69B144-07C5-EC49-B3F6-7530E20B9AC6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AFFB8-BBE9-BB4B-86EE-21533B8F1312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D6091-3352-4F40-9300-3E07D49DA31C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CC6E12-F33E-B843-9658-552A747E00E9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8CCA9B-2043-C247-94DA-FA300DFF8B21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2A276F4-F12B-BB4D-A1A1-0BE10AA75B5B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Left Bracket 1">
            <a:extLst>
              <a:ext uri="{FF2B5EF4-FFF2-40B4-BE49-F238E27FC236}">
                <a16:creationId xmlns:a16="http://schemas.microsoft.com/office/drawing/2014/main" id="{FB46DFD2-6A85-1445-9006-F1A2E8EFFFEC}"/>
              </a:ext>
            </a:extLst>
          </p:cNvPr>
          <p:cNvSpPr/>
          <p:nvPr/>
        </p:nvSpPr>
        <p:spPr>
          <a:xfrm>
            <a:off x="5634892" y="2375338"/>
            <a:ext cx="124777" cy="1600200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2833A1-782F-D54C-BDB3-190EA10D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A429E1-6D36-DE44-B7E4-EEED2A06239F}"/>
                  </a:ext>
                </a:extLst>
              </p:cNvPr>
              <p:cNvSpPr txBox="1"/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+mj-lt"/>
                  </a:rPr>
                  <a:t>Result from </a:t>
                </a:r>
                <a:r>
                  <a:rPr lang="it-IT" i="1" dirty="0">
                    <a:latin typeface="+mj-lt"/>
                  </a:rPr>
                  <a:t>[</a:t>
                </a:r>
                <a:r>
                  <a:rPr lang="it-IT" i="1" dirty="0" err="1">
                    <a:latin typeface="+mj-lt"/>
                  </a:rPr>
                  <a:t>Bannai</a:t>
                </a:r>
                <a:r>
                  <a:rPr lang="it-IT" i="1" dirty="0">
                    <a:latin typeface="+mj-lt"/>
                  </a:rPr>
                  <a:t> et al., TCS 2020]</a:t>
                </a:r>
                <a:r>
                  <a:rPr lang="it-IT" dirty="0">
                    <a:latin typeface="+mj-lt"/>
                  </a:rPr>
                  <a:t>: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Let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us</a:t>
                </a:r>
                <a:r>
                  <a:rPr lang="it-IT" dirty="0">
                    <a:latin typeface="+mj-lt"/>
                  </a:rPr>
                  <a:t> assume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each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know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value</a:t>
                </a:r>
                <a:r>
                  <a:rPr lang="it-IT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computed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previous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can </a:t>
                </a:r>
                <a:r>
                  <a:rPr lang="it-IT" dirty="0" err="1">
                    <a:latin typeface="+mj-lt"/>
                  </a:rPr>
                  <a:t>always</a:t>
                </a:r>
                <a:r>
                  <a:rPr lang="it-IT" dirty="0">
                    <a:latin typeface="+mj-lt"/>
                  </a:rPr>
                  <a:t> compute the </a:t>
                </a:r>
                <a:r>
                  <a:rPr lang="it-IT" dirty="0" err="1">
                    <a:latin typeface="+mj-lt"/>
                  </a:rPr>
                  <a:t>lexicographically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largest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is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smaller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than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are </a:t>
                </a:r>
                <a:r>
                  <a:rPr lang="it-IT" dirty="0" err="1">
                    <a:latin typeface="+mj-lt"/>
                  </a:rPr>
                  <a:t>inserting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A429E1-6D36-DE44-B7E4-EEED2A062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blipFill>
                <a:blip r:embed="rId6"/>
                <a:stretch>
                  <a:fillRect l="-1180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3B53A6-E29F-8A46-A77D-F43A5E5EE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6"/>
    </mc:Choice>
    <mc:Fallback xmlns="">
      <p:transition spd="slow" advTm="3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r-indexes, samples from 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E31E4-820F-9148-A8FE-3F5D58268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37160"/>
              </p:ext>
            </p:extLst>
          </p:nvPr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2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87BD5-DA03-1B4F-ACE1-0F0ED07AE835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677AD-CF45-4849-9CA0-D55C94406390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360A-670A-1F45-869A-35FFD60CBE6D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A4FD04-3FD3-4D4C-821A-6D03DC9D4A75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CC2A3-0D42-CA4D-9FEC-7FA61EA7EEBC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27E60-A973-4545-8513-203101B1EDF6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521F12-C479-BA42-8981-ED076327C2D7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7126D-D6BE-B749-84DB-76BD6EF0BB6F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393552-E541-B34A-8420-B8EDD4DFADC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69B144-07C5-EC49-B3F6-7530E20B9AC6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AFFB8-BBE9-BB4B-86EE-21533B8F1312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D6091-3352-4F40-9300-3E07D49DA31C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CC6E12-F33E-B843-9658-552A747E00E9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8CCA9B-2043-C247-94DA-FA300DFF8B21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2A276F4-F12B-BB4D-A1A1-0BE10AA75B5B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E60C7133-2234-A74C-9DEA-EBFB1881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6BCE9A4-6EEE-304D-82A0-65A13DCBA269}"/>
                  </a:ext>
                </a:extLst>
              </p:cNvPr>
              <p:cNvSpPr txBox="1"/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+mj-lt"/>
                  </a:rPr>
                  <a:t>Result from </a:t>
                </a:r>
                <a:r>
                  <a:rPr lang="it-IT" i="1" dirty="0">
                    <a:latin typeface="+mj-lt"/>
                  </a:rPr>
                  <a:t>[</a:t>
                </a:r>
                <a:r>
                  <a:rPr lang="it-IT" i="1" dirty="0" err="1">
                    <a:latin typeface="+mj-lt"/>
                  </a:rPr>
                  <a:t>Bannai</a:t>
                </a:r>
                <a:r>
                  <a:rPr lang="it-IT" i="1" dirty="0">
                    <a:latin typeface="+mj-lt"/>
                  </a:rPr>
                  <a:t> et al., TCS 2020]</a:t>
                </a:r>
                <a:r>
                  <a:rPr lang="it-IT" dirty="0">
                    <a:latin typeface="+mj-lt"/>
                  </a:rPr>
                  <a:t>: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Let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us</a:t>
                </a:r>
                <a:r>
                  <a:rPr lang="it-IT" dirty="0">
                    <a:latin typeface="+mj-lt"/>
                  </a:rPr>
                  <a:t> assume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each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know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value</a:t>
                </a:r>
                <a:r>
                  <a:rPr lang="it-IT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computed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previous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can </a:t>
                </a:r>
                <a:r>
                  <a:rPr lang="it-IT" dirty="0" err="1">
                    <a:latin typeface="+mj-lt"/>
                  </a:rPr>
                  <a:t>always</a:t>
                </a:r>
                <a:r>
                  <a:rPr lang="it-IT" dirty="0">
                    <a:latin typeface="+mj-lt"/>
                  </a:rPr>
                  <a:t> compute the </a:t>
                </a:r>
                <a:r>
                  <a:rPr lang="it-IT" dirty="0" err="1">
                    <a:latin typeface="+mj-lt"/>
                  </a:rPr>
                  <a:t>lexicographically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largest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is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smaller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than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are </a:t>
                </a:r>
                <a:r>
                  <a:rPr lang="it-IT" dirty="0" err="1">
                    <a:latin typeface="+mj-lt"/>
                  </a:rPr>
                  <a:t>inserting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6BCE9A4-6EEE-304D-82A0-65A13DCBA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blipFill>
                <a:blip r:embed="rId6"/>
                <a:stretch>
                  <a:fillRect l="-1180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8A0E2A-9408-C341-A438-BF7CD9E11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6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5"/>
    </mc:Choice>
    <mc:Fallback xmlns="">
      <p:transition spd="slow" advTm="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r-indexes, samples from 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E31E4-820F-9148-A8FE-3F5D58268363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87BD5-DA03-1B4F-ACE1-0F0ED07AE835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677AD-CF45-4849-9CA0-D55C94406390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360A-670A-1F45-869A-35FFD60CBE6D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A4FD04-3FD3-4D4C-821A-6D03DC9D4A75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CC2A3-0D42-CA4D-9FEC-7FA61EA7EEBC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27E60-A973-4545-8513-203101B1EDF6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521F12-C479-BA42-8981-ED076327C2D7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7126D-D6BE-B749-84DB-76BD6EF0BB6F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393552-E541-B34A-8420-B8EDD4DFADC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69B144-07C5-EC49-B3F6-7530E20B9AC6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AFFB8-BBE9-BB4B-86EE-21533B8F1312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D6091-3352-4F40-9300-3E07D49DA31C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CC6E12-F33E-B843-9658-552A747E00E9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8CCA9B-2043-C247-94DA-FA300DFF8B21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2A276F4-F12B-BB4D-A1A1-0BE10AA75B5B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17A1E585-8843-5C41-9754-473459434EB1}"/>
              </a:ext>
            </a:extLst>
          </p:cNvPr>
          <p:cNvSpPr/>
          <p:nvPr/>
        </p:nvSpPr>
        <p:spPr>
          <a:xfrm>
            <a:off x="5634892" y="2680276"/>
            <a:ext cx="124777" cy="1283360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BE85DD-DB0A-154B-A805-DDE7C560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96720B-26D4-3D41-951B-EF410045696E}"/>
                  </a:ext>
                </a:extLst>
              </p:cNvPr>
              <p:cNvSpPr txBox="1"/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+mj-lt"/>
                  </a:rPr>
                  <a:t>Result from </a:t>
                </a:r>
                <a:r>
                  <a:rPr lang="it-IT" i="1" dirty="0">
                    <a:latin typeface="+mj-lt"/>
                  </a:rPr>
                  <a:t>[</a:t>
                </a:r>
                <a:r>
                  <a:rPr lang="it-IT" i="1" dirty="0" err="1">
                    <a:latin typeface="+mj-lt"/>
                  </a:rPr>
                  <a:t>Bannai</a:t>
                </a:r>
                <a:r>
                  <a:rPr lang="it-IT" i="1" dirty="0">
                    <a:latin typeface="+mj-lt"/>
                  </a:rPr>
                  <a:t> et al., TCS 2020]</a:t>
                </a:r>
                <a:r>
                  <a:rPr lang="it-IT" dirty="0">
                    <a:latin typeface="+mj-lt"/>
                  </a:rPr>
                  <a:t>: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Let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us</a:t>
                </a:r>
                <a:r>
                  <a:rPr lang="it-IT" dirty="0">
                    <a:latin typeface="+mj-lt"/>
                  </a:rPr>
                  <a:t> assume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each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know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value</a:t>
                </a:r>
                <a:r>
                  <a:rPr lang="it-IT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computed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previous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can </a:t>
                </a:r>
                <a:r>
                  <a:rPr lang="it-IT" dirty="0" err="1">
                    <a:latin typeface="+mj-lt"/>
                  </a:rPr>
                  <a:t>always</a:t>
                </a:r>
                <a:r>
                  <a:rPr lang="it-IT" dirty="0">
                    <a:latin typeface="+mj-lt"/>
                  </a:rPr>
                  <a:t> compute the </a:t>
                </a:r>
                <a:r>
                  <a:rPr lang="it-IT" dirty="0" err="1">
                    <a:latin typeface="+mj-lt"/>
                  </a:rPr>
                  <a:t>lexicographically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largest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is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smaller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than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are </a:t>
                </a:r>
                <a:r>
                  <a:rPr lang="it-IT" dirty="0" err="1">
                    <a:latin typeface="+mj-lt"/>
                  </a:rPr>
                  <a:t>inserting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96720B-26D4-3D41-951B-EF4100456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blipFill>
                <a:blip r:embed="rId6"/>
                <a:stretch>
                  <a:fillRect l="-1180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DA4630-A711-7146-AFA0-BD3456E5B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6"/>
    </mc:Choice>
    <mc:Fallback xmlns="">
      <p:transition spd="slow" advTm="1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r-indexes, samples from 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E31E4-820F-9148-A8FE-3F5D58268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789795"/>
              </p:ext>
            </p:extLst>
          </p:nvPr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87BD5-DA03-1B4F-ACE1-0F0ED07AE835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677AD-CF45-4849-9CA0-D55C94406390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360A-670A-1F45-869A-35FFD60CBE6D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A4FD04-3FD3-4D4C-821A-6D03DC9D4A75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CC2A3-0D42-CA4D-9FEC-7FA61EA7EEBC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27E60-A973-4545-8513-203101B1EDF6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521F12-C479-BA42-8981-ED076327C2D7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7126D-D6BE-B749-84DB-76BD6EF0BB6F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393552-E541-B34A-8420-B8EDD4DFADC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69B144-07C5-EC49-B3F6-7530E20B9AC6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AFFB8-BBE9-BB4B-86EE-21533B8F1312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D6091-3352-4F40-9300-3E07D49DA31C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CC6E12-F33E-B843-9658-552A747E00E9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8CCA9B-2043-C247-94DA-FA300DFF8B21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2A276F4-F12B-BB4D-A1A1-0BE10AA75B5B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9C3E61-0FE1-4F4D-ABE8-1B01CF56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B978990-C6D7-B644-9B26-91842BA01372}"/>
                  </a:ext>
                </a:extLst>
              </p:cNvPr>
              <p:cNvSpPr txBox="1"/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+mj-lt"/>
                  </a:rPr>
                  <a:t>Result from </a:t>
                </a:r>
                <a:r>
                  <a:rPr lang="it-IT" i="1" dirty="0">
                    <a:latin typeface="+mj-lt"/>
                  </a:rPr>
                  <a:t>[</a:t>
                </a:r>
                <a:r>
                  <a:rPr lang="it-IT" i="1" dirty="0" err="1">
                    <a:latin typeface="+mj-lt"/>
                  </a:rPr>
                  <a:t>Bannai</a:t>
                </a:r>
                <a:r>
                  <a:rPr lang="it-IT" i="1" dirty="0">
                    <a:latin typeface="+mj-lt"/>
                  </a:rPr>
                  <a:t> et al., TCS 2020]</a:t>
                </a:r>
                <a:r>
                  <a:rPr lang="it-IT" dirty="0">
                    <a:latin typeface="+mj-lt"/>
                  </a:rPr>
                  <a:t>: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Let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us</a:t>
                </a:r>
                <a:r>
                  <a:rPr lang="it-IT" dirty="0">
                    <a:latin typeface="+mj-lt"/>
                  </a:rPr>
                  <a:t> assume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each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know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value</a:t>
                </a:r>
                <a:r>
                  <a:rPr lang="it-IT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computed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previous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can </a:t>
                </a:r>
                <a:r>
                  <a:rPr lang="it-IT" dirty="0" err="1">
                    <a:latin typeface="+mj-lt"/>
                  </a:rPr>
                  <a:t>always</a:t>
                </a:r>
                <a:r>
                  <a:rPr lang="it-IT" dirty="0">
                    <a:latin typeface="+mj-lt"/>
                  </a:rPr>
                  <a:t> compute the </a:t>
                </a:r>
                <a:r>
                  <a:rPr lang="it-IT" dirty="0" err="1">
                    <a:latin typeface="+mj-lt"/>
                  </a:rPr>
                  <a:t>lexicographically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largest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is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smaller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than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are </a:t>
                </a:r>
                <a:r>
                  <a:rPr lang="it-IT" dirty="0" err="1">
                    <a:latin typeface="+mj-lt"/>
                  </a:rPr>
                  <a:t>inserting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B978990-C6D7-B644-9B26-91842BA01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blipFill>
                <a:blip r:embed="rId6"/>
                <a:stretch>
                  <a:fillRect l="-1180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0EDECC-134E-8C43-A4C3-E59B41E6B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5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3"/>
    </mc:Choice>
    <mc:Fallback xmlns="">
      <p:transition spd="slow" advTm="1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r-indexes, samples from 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E31E4-820F-9148-A8FE-3F5D58268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83900"/>
              </p:ext>
            </p:extLst>
          </p:nvPr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87BD5-DA03-1B4F-ACE1-0F0ED07AE835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677AD-CF45-4849-9CA0-D55C94406390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360A-670A-1F45-869A-35FFD60CBE6D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A4FD04-3FD3-4D4C-821A-6D03DC9D4A75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CC2A3-0D42-CA4D-9FEC-7FA61EA7EEBC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27E60-A973-4545-8513-203101B1EDF6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521F12-C479-BA42-8981-ED076327C2D7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7126D-D6BE-B749-84DB-76BD6EF0BB6F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393552-E541-B34A-8420-B8EDD4DFADC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69B144-07C5-EC49-B3F6-7530E20B9AC6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AFFB8-BBE9-BB4B-86EE-21533B8F1312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D6091-3352-4F40-9300-3E07D49DA31C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CC6E12-F33E-B843-9658-552A747E00E9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8CCA9B-2043-C247-94DA-FA300DFF8B21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2A276F4-F12B-BB4D-A1A1-0BE10AA75B5B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415BC70A-CADF-AD4D-87CE-8B6D7A9DBAE3}"/>
              </a:ext>
            </a:extLst>
          </p:cNvPr>
          <p:cNvSpPr/>
          <p:nvPr/>
        </p:nvSpPr>
        <p:spPr>
          <a:xfrm>
            <a:off x="5634892" y="2680275"/>
            <a:ext cx="124777" cy="1283917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F2A2A3-509A-3244-9CBE-FB9DCA6B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BBDC41-497A-9D40-BE55-E655A8230F95}"/>
                  </a:ext>
                </a:extLst>
              </p:cNvPr>
              <p:cNvSpPr txBox="1"/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+mj-lt"/>
                  </a:rPr>
                  <a:t>Result from </a:t>
                </a:r>
                <a:r>
                  <a:rPr lang="it-IT" i="1" dirty="0">
                    <a:latin typeface="+mj-lt"/>
                  </a:rPr>
                  <a:t>[</a:t>
                </a:r>
                <a:r>
                  <a:rPr lang="it-IT" i="1" dirty="0" err="1">
                    <a:latin typeface="+mj-lt"/>
                  </a:rPr>
                  <a:t>Bannai</a:t>
                </a:r>
                <a:r>
                  <a:rPr lang="it-IT" i="1" dirty="0">
                    <a:latin typeface="+mj-lt"/>
                  </a:rPr>
                  <a:t> et al., TCS 2020]</a:t>
                </a:r>
                <a:r>
                  <a:rPr lang="it-IT" dirty="0">
                    <a:latin typeface="+mj-lt"/>
                  </a:rPr>
                  <a:t>: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Let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us</a:t>
                </a:r>
                <a:r>
                  <a:rPr lang="it-IT" dirty="0">
                    <a:latin typeface="+mj-lt"/>
                  </a:rPr>
                  <a:t> assume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each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know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value</a:t>
                </a:r>
                <a:r>
                  <a:rPr lang="it-IT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computed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previous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can </a:t>
                </a:r>
                <a:r>
                  <a:rPr lang="it-IT" dirty="0" err="1">
                    <a:latin typeface="+mj-lt"/>
                  </a:rPr>
                  <a:t>always</a:t>
                </a:r>
                <a:r>
                  <a:rPr lang="it-IT" dirty="0">
                    <a:latin typeface="+mj-lt"/>
                  </a:rPr>
                  <a:t> compute the </a:t>
                </a:r>
                <a:r>
                  <a:rPr lang="it-IT" dirty="0" err="1">
                    <a:latin typeface="+mj-lt"/>
                  </a:rPr>
                  <a:t>lexicographically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largest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is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smaller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than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are </a:t>
                </a:r>
                <a:r>
                  <a:rPr lang="it-IT" dirty="0" err="1">
                    <a:latin typeface="+mj-lt"/>
                  </a:rPr>
                  <a:t>inserting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BBDC41-497A-9D40-BE55-E655A8230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blipFill>
                <a:blip r:embed="rId6"/>
                <a:stretch>
                  <a:fillRect l="-1180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7F8B67-F25C-9D4A-ABCD-FC1515F72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56"/>
    </mc:Choice>
    <mc:Fallback xmlns="">
      <p:transition spd="slow" advTm="50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Merge r-indexes, samples from 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0DDF4B-1128-4340-A0DD-FA828DB5DD98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111CCC-5FFF-2D4C-BEEE-E3C0C8C2642A}"/>
              </a:ext>
            </a:extLst>
          </p:cNvPr>
          <p:cNvSpPr/>
          <p:nvPr/>
        </p:nvSpPr>
        <p:spPr>
          <a:xfrm>
            <a:off x="3056531" y="1486481"/>
            <a:ext cx="49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 = TGACATGTTACAC$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 = ACGTAGTACTTAC$</a:t>
            </a:r>
            <a:r>
              <a:rPr lang="en-US" sz="1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E31E4-820F-9148-A8FE-3F5D58268363}"/>
              </a:ext>
            </a:extLst>
          </p:cNvPr>
          <p:cNvGraphicFramePr>
            <a:graphicFrameLocks noGrp="1"/>
          </p:cNvGraphicFramePr>
          <p:nvPr/>
        </p:nvGraphicFramePr>
        <p:xfrm>
          <a:off x="3056531" y="1920520"/>
          <a:ext cx="3953869" cy="47296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8982">
                  <a:extLst>
                    <a:ext uri="{9D8B030D-6E8A-4147-A177-3AD203B41FA5}">
                      <a16:colId xmlns:a16="http://schemas.microsoft.com/office/drawing/2014/main" val="3749957747"/>
                    </a:ext>
                  </a:extLst>
                </a:gridCol>
                <a:gridCol w="584793">
                  <a:extLst>
                    <a:ext uri="{9D8B030D-6E8A-4147-A177-3AD203B41FA5}">
                      <a16:colId xmlns:a16="http://schemas.microsoft.com/office/drawing/2014/main" val="269601113"/>
                    </a:ext>
                  </a:extLst>
                </a:gridCol>
                <a:gridCol w="713447">
                  <a:extLst>
                    <a:ext uri="{9D8B030D-6E8A-4147-A177-3AD203B41FA5}">
                      <a16:colId xmlns:a16="http://schemas.microsoft.com/office/drawing/2014/main" val="1584264564"/>
                    </a:ext>
                  </a:extLst>
                </a:gridCol>
                <a:gridCol w="812854">
                  <a:extLst>
                    <a:ext uri="{9D8B030D-6E8A-4147-A177-3AD203B41FA5}">
                      <a16:colId xmlns:a16="http://schemas.microsoft.com/office/drawing/2014/main" val="3198962964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516974736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891479136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BWT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</a:t>
                      </a:r>
                      <a:r>
                        <a:rPr lang="en-US" sz="1400" baseline="-25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89990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985305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487020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95330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41955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72533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71694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63678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6041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93979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309214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94559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901843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323736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033262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87BD5-DA03-1B4F-ACE1-0F0ED07AE835}"/>
              </a:ext>
            </a:extLst>
          </p:cNvPr>
          <p:cNvCxnSpPr/>
          <p:nvPr/>
        </p:nvCxnSpPr>
        <p:spPr>
          <a:xfrm>
            <a:off x="4477407" y="2375338"/>
            <a:ext cx="1282262" cy="17867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677AD-CF45-4849-9CA0-D55C94406390}"/>
              </a:ext>
            </a:extLst>
          </p:cNvPr>
          <p:cNvCxnSpPr>
            <a:cxnSpLocks/>
          </p:cNvCxnSpPr>
          <p:nvPr/>
        </p:nvCxnSpPr>
        <p:spPr>
          <a:xfrm>
            <a:off x="4477407" y="2706414"/>
            <a:ext cx="1282262" cy="1524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360A-670A-1F45-869A-35FFD60CBE6D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16553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A4FD04-3FD3-4D4C-821A-6D03DC9D4A75}"/>
              </a:ext>
            </a:extLst>
          </p:cNvPr>
          <p:cNvCxnSpPr>
            <a:cxnSpLocks/>
          </p:cNvCxnSpPr>
          <p:nvPr/>
        </p:nvCxnSpPr>
        <p:spPr>
          <a:xfrm flipV="1">
            <a:off x="4477407" y="2858814"/>
            <a:ext cx="1282262" cy="47296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CC2A3-0D42-CA4D-9FEC-7FA61EA7EEBC}"/>
              </a:ext>
            </a:extLst>
          </p:cNvPr>
          <p:cNvCxnSpPr>
            <a:cxnSpLocks/>
          </p:cNvCxnSpPr>
          <p:nvPr/>
        </p:nvCxnSpPr>
        <p:spPr>
          <a:xfrm>
            <a:off x="4477407" y="3671049"/>
            <a:ext cx="1282262" cy="12318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27E60-A973-4545-8513-203101B1EDF6}"/>
              </a:ext>
            </a:extLst>
          </p:cNvPr>
          <p:cNvCxnSpPr>
            <a:cxnSpLocks/>
          </p:cNvCxnSpPr>
          <p:nvPr/>
        </p:nvCxnSpPr>
        <p:spPr>
          <a:xfrm>
            <a:off x="4477407" y="3975538"/>
            <a:ext cx="1282262" cy="1579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521F12-C479-BA42-8981-ED076327C2D7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15184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7126D-D6BE-B749-84DB-76BD6EF0BB6F}"/>
              </a:ext>
            </a:extLst>
          </p:cNvPr>
          <p:cNvCxnSpPr>
            <a:cxnSpLocks/>
          </p:cNvCxnSpPr>
          <p:nvPr/>
        </p:nvCxnSpPr>
        <p:spPr>
          <a:xfrm flipV="1">
            <a:off x="4477407" y="4133503"/>
            <a:ext cx="1282262" cy="429946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393552-E541-B34A-8420-B8EDD4DFADCE}"/>
              </a:ext>
            </a:extLst>
          </p:cNvPr>
          <p:cNvCxnSpPr>
            <a:cxnSpLocks/>
          </p:cNvCxnSpPr>
          <p:nvPr/>
        </p:nvCxnSpPr>
        <p:spPr>
          <a:xfrm flipV="1">
            <a:off x="4477407" y="4721414"/>
            <a:ext cx="1282262" cy="19210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69B144-07C5-EC49-B3F6-7530E20B9AC6}"/>
              </a:ext>
            </a:extLst>
          </p:cNvPr>
          <p:cNvCxnSpPr>
            <a:cxnSpLocks/>
          </p:cNvCxnSpPr>
          <p:nvPr/>
        </p:nvCxnSpPr>
        <p:spPr>
          <a:xfrm>
            <a:off x="4477407" y="5215914"/>
            <a:ext cx="1282262" cy="15560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AFFB8-BBE9-BB4B-86EE-21533B8F1312}"/>
              </a:ext>
            </a:extLst>
          </p:cNvPr>
          <p:cNvCxnSpPr>
            <a:cxnSpLocks/>
          </p:cNvCxnSpPr>
          <p:nvPr/>
        </p:nvCxnSpPr>
        <p:spPr>
          <a:xfrm>
            <a:off x="4477407" y="5526896"/>
            <a:ext cx="1282262" cy="12626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D6091-3352-4F40-9300-3E07D49DA31C}"/>
              </a:ext>
            </a:extLst>
          </p:cNvPr>
          <p:cNvCxnSpPr>
            <a:cxnSpLocks/>
          </p:cNvCxnSpPr>
          <p:nvPr/>
        </p:nvCxnSpPr>
        <p:spPr>
          <a:xfrm>
            <a:off x="4477407" y="5797592"/>
            <a:ext cx="1282262" cy="45606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CC6E12-F33E-B843-9658-552A747E00E9}"/>
              </a:ext>
            </a:extLst>
          </p:cNvPr>
          <p:cNvCxnSpPr>
            <a:cxnSpLocks/>
          </p:cNvCxnSpPr>
          <p:nvPr/>
        </p:nvCxnSpPr>
        <p:spPr>
          <a:xfrm>
            <a:off x="4477407" y="6182761"/>
            <a:ext cx="1282262" cy="7089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8CCA9B-2043-C247-94DA-FA300DFF8B21}"/>
              </a:ext>
            </a:extLst>
          </p:cNvPr>
          <p:cNvCxnSpPr>
            <a:cxnSpLocks/>
          </p:cNvCxnSpPr>
          <p:nvPr/>
        </p:nvCxnSpPr>
        <p:spPr>
          <a:xfrm>
            <a:off x="4477407" y="6500684"/>
            <a:ext cx="1282262" cy="13814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2A276F4-F12B-BB4D-A1A1-0BE10AA75B5B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415BC70A-CADF-AD4D-87CE-8B6D7A9DBAE3}"/>
              </a:ext>
            </a:extLst>
          </p:cNvPr>
          <p:cNvSpPr/>
          <p:nvPr/>
        </p:nvSpPr>
        <p:spPr>
          <a:xfrm>
            <a:off x="5634892" y="2680275"/>
            <a:ext cx="124777" cy="1283917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7800D6-BBBF-E64F-A295-D3F13C4A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E8358EB-338A-174B-BDB5-C736C3A5B2C0}"/>
                  </a:ext>
                </a:extLst>
              </p:cNvPr>
              <p:cNvSpPr txBox="1"/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+mj-lt"/>
                  </a:rPr>
                  <a:t>Result from </a:t>
                </a:r>
                <a:r>
                  <a:rPr lang="it-IT" i="1" dirty="0">
                    <a:latin typeface="+mj-lt"/>
                  </a:rPr>
                  <a:t>[</a:t>
                </a:r>
                <a:r>
                  <a:rPr lang="it-IT" i="1" dirty="0" err="1">
                    <a:latin typeface="+mj-lt"/>
                  </a:rPr>
                  <a:t>Bannai</a:t>
                </a:r>
                <a:r>
                  <a:rPr lang="it-IT" i="1" dirty="0">
                    <a:latin typeface="+mj-lt"/>
                  </a:rPr>
                  <a:t> et al., TCS 2020]</a:t>
                </a:r>
                <a:r>
                  <a:rPr lang="it-IT" dirty="0">
                    <a:latin typeface="+mj-lt"/>
                  </a:rPr>
                  <a:t>: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Let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us</a:t>
                </a:r>
                <a:r>
                  <a:rPr lang="it-IT" dirty="0">
                    <a:latin typeface="+mj-lt"/>
                  </a:rPr>
                  <a:t> assume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each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know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value</a:t>
                </a:r>
                <a:r>
                  <a:rPr lang="it-IT" dirty="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computed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at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previous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step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can </a:t>
                </a:r>
                <a:r>
                  <a:rPr lang="it-IT" dirty="0" err="1">
                    <a:latin typeface="+mj-lt"/>
                  </a:rPr>
                  <a:t>always</a:t>
                </a:r>
                <a:r>
                  <a:rPr lang="it-IT" dirty="0">
                    <a:latin typeface="+mj-lt"/>
                  </a:rPr>
                  <a:t> compute the </a:t>
                </a:r>
                <a:r>
                  <a:rPr lang="it-IT" dirty="0" err="1">
                    <a:latin typeface="+mj-lt"/>
                  </a:rPr>
                  <a:t>lexicographically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largest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that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is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smaller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than</a:t>
                </a:r>
                <a:r>
                  <a:rPr lang="it-IT" dirty="0">
                    <a:latin typeface="+mj-lt"/>
                  </a:rPr>
                  <a:t> the </a:t>
                </a:r>
                <a:r>
                  <a:rPr lang="it-IT" dirty="0" err="1">
                    <a:latin typeface="+mj-lt"/>
                  </a:rPr>
                  <a:t>suffix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we</a:t>
                </a:r>
                <a:r>
                  <a:rPr lang="it-IT" dirty="0">
                    <a:latin typeface="+mj-lt"/>
                  </a:rPr>
                  <a:t> are </a:t>
                </a:r>
                <a:r>
                  <a:rPr lang="it-IT" dirty="0" err="1">
                    <a:latin typeface="+mj-lt"/>
                  </a:rPr>
                  <a:t>inserting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E8358EB-338A-174B-BDB5-C736C3A5B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69" y="1958861"/>
                <a:ext cx="4284969" cy="2862322"/>
              </a:xfrm>
              <a:prstGeom prst="rect">
                <a:avLst/>
              </a:prstGeom>
              <a:blipFill>
                <a:blip r:embed="rId6"/>
                <a:stretch>
                  <a:fillRect l="-1180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565DB5-239B-1A48-B2B1-F3C4045F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4"/>
    </mc:Choice>
    <mc:Fallback xmlns="">
      <p:transition spd="slow" advTm="36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3600" b="1" dirty="0" err="1">
                <a:latin typeface="+mj-lt"/>
              </a:rPr>
              <a:t>Experiments</a:t>
            </a:r>
            <a:endParaRPr lang="en-US" sz="3600" b="1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8468D7-3350-7D42-A5B7-AD5E2AFD64B3}"/>
              </a:ext>
            </a:extLst>
          </p:cNvPr>
          <p:cNvSpPr txBox="1"/>
          <p:nvPr/>
        </p:nvSpPr>
        <p:spPr>
          <a:xfrm>
            <a:off x="2863966" y="1439745"/>
            <a:ext cx="887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210FE-8C84-5D43-9DBB-720B76319AD6}"/>
              </a:ext>
            </a:extLst>
          </p:cNvPr>
          <p:cNvSpPr txBox="1"/>
          <p:nvPr/>
        </p:nvSpPr>
        <p:spPr>
          <a:xfrm>
            <a:off x="8147713" y="1809077"/>
            <a:ext cx="359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Chromosome 19 form 1kGP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2E6ED-D4FD-C04C-84CE-875C34FC67B4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CD02F-828E-2845-AFC3-3533D841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0958A-5F5A-5E4F-9F54-52A19D53E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350" y="1202696"/>
            <a:ext cx="5265159" cy="2505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9AA842-A8BD-D544-B7B3-8A0B11DCE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6350" y="4135648"/>
            <a:ext cx="5434129" cy="25858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A1EBB2-B121-4545-9666-DC8477016676}"/>
              </a:ext>
            </a:extLst>
          </p:cNvPr>
          <p:cNvSpPr txBox="1"/>
          <p:nvPr/>
        </p:nvSpPr>
        <p:spPr>
          <a:xfrm>
            <a:off x="8147713" y="4679592"/>
            <a:ext cx="373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Salmonella strains from </a:t>
            </a:r>
            <a:r>
              <a:rPr lang="en-US" dirty="0" err="1">
                <a:latin typeface="+mj-lt"/>
              </a:rPr>
              <a:t>GenomeTrakr</a:t>
            </a:r>
            <a:endParaRPr lang="en-US" dirty="0">
              <a:latin typeface="+mj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5FADFC-65E3-2545-BF25-4329FD3D0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14"/>
    </mc:Choice>
    <mc:Fallback xmlns="">
      <p:transition spd="slow" advTm="5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871B4-A78E-4648-B943-E8CEAAAD0B4F}"/>
              </a:ext>
            </a:extLst>
          </p:cNvPr>
          <p:cNvSpPr txBox="1"/>
          <p:nvPr/>
        </p:nvSpPr>
        <p:spPr>
          <a:xfrm>
            <a:off x="5552911" y="508615"/>
            <a:ext cx="3496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+mj-lt"/>
              </a:rPr>
              <a:t>Thank you!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151AC5-6A78-CC41-BCB6-22D0CDFBAA51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E808A-F4DA-1A4D-B165-4F4EDD5E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48</a:t>
            </a:fld>
            <a:endParaRPr lang="en-US"/>
          </a:p>
        </p:txBody>
      </p:sp>
      <p:pic>
        <p:nvPicPr>
          <p:cNvPr id="8" name="Google Shape;558;p89">
            <a:extLst>
              <a:ext uri="{FF2B5EF4-FFF2-40B4-BE49-F238E27FC236}">
                <a16:creationId xmlns:a16="http://schemas.microsoft.com/office/drawing/2014/main" id="{B6FC5150-00C8-7D4E-A98B-AD16FFC852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82200" y="3205977"/>
            <a:ext cx="1357919" cy="144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NIH (@NIH) | Twitter">
            <a:extLst>
              <a:ext uri="{FF2B5EF4-FFF2-40B4-BE49-F238E27FC236}">
                <a16:creationId xmlns:a16="http://schemas.microsoft.com/office/drawing/2014/main" id="{565CA34E-0651-FC4C-A365-D97C4CE3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881" y="1886060"/>
            <a:ext cx="1357919" cy="135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FB7DB-A659-4D41-BF48-95BF7272D420}"/>
              </a:ext>
            </a:extLst>
          </p:cNvPr>
          <p:cNvSpPr txBox="1"/>
          <p:nvPr/>
        </p:nvSpPr>
        <p:spPr>
          <a:xfrm>
            <a:off x="3518690" y="4305821"/>
            <a:ext cx="6326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Funded by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Science Foundation (NSF) IIS (Grant No. 1618814),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Science Foundation (NSF) IIBR (Grant No. 2029552),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Institutes of Health (NIH) R01 (Grant No. HG011392),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Navy (Grant No. N62473-18-2-0011).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FDA116-99BA-0C47-886B-FF0B07BB736A}"/>
              </a:ext>
            </a:extLst>
          </p:cNvPr>
          <p:cNvSpPr txBox="1"/>
          <p:nvPr/>
        </p:nvSpPr>
        <p:spPr>
          <a:xfrm>
            <a:off x="3518690" y="2776892"/>
            <a:ext cx="475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Github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i="1" dirty="0"/>
              <a:t>https://</a:t>
            </a:r>
            <a:r>
              <a:rPr lang="en-US" i="1" dirty="0" err="1"/>
              <a:t>github.com</a:t>
            </a:r>
            <a:r>
              <a:rPr lang="en-US" i="1" dirty="0"/>
              <a:t>/</a:t>
            </a:r>
            <a:r>
              <a:rPr lang="en-US" i="1" dirty="0" err="1"/>
              <a:t>marco-oliva</a:t>
            </a:r>
            <a:r>
              <a:rPr lang="en-US" i="1" dirty="0"/>
              <a:t>/</a:t>
            </a:r>
            <a:r>
              <a:rPr lang="en-US" i="1" dirty="0" err="1"/>
              <a:t>rimerge</a:t>
            </a:r>
            <a:endParaRPr lang="en-US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0E662A9-FB81-C044-A7D8-79812C519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2200" y="4828636"/>
            <a:ext cx="1371600" cy="1371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17F631-288E-5C43-870D-3953601BD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3"/>
    </mc:Choice>
    <mc:Fallback xmlns="">
      <p:transition spd="slow" advTm="1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Motivation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0F304D-AE88-4D49-B9E3-C304A5B2FB0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4D9889-4B4A-D74F-9FFC-9554EAC4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0D55616-604E-1142-ADBC-CB88A5D9D9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>
            <a:off x="3019047" y="1184791"/>
            <a:ext cx="3369683" cy="22442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E922B0-259E-0941-93B2-DB68E7A83184}"/>
              </a:ext>
            </a:extLst>
          </p:cNvPr>
          <p:cNvSpPr txBox="1"/>
          <p:nvPr/>
        </p:nvSpPr>
        <p:spPr>
          <a:xfrm>
            <a:off x="6675783" y="1216643"/>
            <a:ext cx="467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2008- 2015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More than 3000 individual sequenced</a:t>
            </a:r>
          </a:p>
        </p:txBody>
      </p:sp>
      <p:pic>
        <p:nvPicPr>
          <p:cNvPr id="12" name="Picture 8" descr="Food Safety Testing: Pulsed-Field Gel Electrophoresis (PFGE) vs Whole  Genome Sequencing (WGS) | PROCESS EXPO 2021">
            <a:extLst>
              <a:ext uri="{FF2B5EF4-FFF2-40B4-BE49-F238E27FC236}">
                <a16:creationId xmlns:a16="http://schemas.microsoft.com/office/drawing/2014/main" id="{F991B6FC-8C4D-DB46-B571-5E9590830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31" y="2534307"/>
            <a:ext cx="3756038" cy="272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5B6B5D-ED56-3D49-AA60-7101B77B1924}"/>
              </a:ext>
            </a:extLst>
          </p:cNvPr>
          <p:cNvSpPr txBox="1"/>
          <p:nvPr/>
        </p:nvSpPr>
        <p:spPr>
          <a:xfrm>
            <a:off x="7292200" y="2552908"/>
            <a:ext cx="467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2012- present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More than 580,000 isolates sequenced</a:t>
            </a: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A0486FB-B033-2645-BF86-3304DE2A8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2449" y="4066382"/>
            <a:ext cx="3992561" cy="1574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8D13F5-5DDA-BC43-A773-971C98B25EE5}"/>
              </a:ext>
            </a:extLst>
          </p:cNvPr>
          <p:cNvSpPr txBox="1"/>
          <p:nvPr/>
        </p:nvSpPr>
        <p:spPr>
          <a:xfrm>
            <a:off x="8610600" y="4034541"/>
            <a:ext cx="467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2012- present</a:t>
            </a:r>
          </a:p>
          <a:p>
            <a:r>
              <a:rPr lang="en-US" dirty="0"/>
              <a:t>Sequencing rare disease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3272F0-7708-9045-AC71-F74353671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3"/>
    </mc:Choice>
    <mc:Fallback xmlns="">
      <p:transition spd="slow" advTm="15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Motivation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0F304D-AE88-4D49-B9E3-C304A5B2FB0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4D9889-4B4A-D74F-9FFC-9554EAC4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6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61B045-36F7-294B-9FF1-EB8E844C7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3"/>
    </mc:Choice>
    <mc:Fallback xmlns="">
      <p:transition spd="slow" advTm="8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Motivation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0F304D-AE88-4D49-B9E3-C304A5B2FB0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4D9889-4B4A-D74F-9FFC-9554EAC4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7</a:t>
            </a:fld>
            <a:endParaRPr lang="en-US"/>
          </a:p>
        </p:txBody>
      </p:sp>
      <p:pic>
        <p:nvPicPr>
          <p:cNvPr id="6" name="Graphic 5" descr="DNA outline">
            <a:extLst>
              <a:ext uri="{FF2B5EF4-FFF2-40B4-BE49-F238E27FC236}">
                <a16:creationId xmlns:a16="http://schemas.microsoft.com/office/drawing/2014/main" id="{856DA87C-3E09-A342-8A3B-6896E99AC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6059" y="1396827"/>
            <a:ext cx="646331" cy="646331"/>
          </a:xfrm>
          <a:prstGeom prst="rect">
            <a:avLst/>
          </a:prstGeom>
        </p:spPr>
      </p:pic>
      <p:pic>
        <p:nvPicPr>
          <p:cNvPr id="22" name="Graphic 21" descr="DNA outline">
            <a:extLst>
              <a:ext uri="{FF2B5EF4-FFF2-40B4-BE49-F238E27FC236}">
                <a16:creationId xmlns:a16="http://schemas.microsoft.com/office/drawing/2014/main" id="{ED03DB8F-5182-804F-BE17-7E885BBD6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9224" y="1396827"/>
            <a:ext cx="646331" cy="646331"/>
          </a:xfrm>
          <a:prstGeom prst="rect">
            <a:avLst/>
          </a:prstGeom>
        </p:spPr>
      </p:pic>
      <p:pic>
        <p:nvPicPr>
          <p:cNvPr id="23" name="Graphic 22" descr="DNA outline">
            <a:extLst>
              <a:ext uri="{FF2B5EF4-FFF2-40B4-BE49-F238E27FC236}">
                <a16:creationId xmlns:a16="http://schemas.microsoft.com/office/drawing/2014/main" id="{4253F5C6-755A-1149-BA2B-8FD06D3CC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390" y="1396827"/>
            <a:ext cx="646331" cy="646331"/>
          </a:xfrm>
          <a:prstGeom prst="rect">
            <a:avLst/>
          </a:prstGeom>
        </p:spPr>
      </p:pic>
      <p:pic>
        <p:nvPicPr>
          <p:cNvPr id="26" name="Graphic 25" descr="DNA outline">
            <a:extLst>
              <a:ext uri="{FF2B5EF4-FFF2-40B4-BE49-F238E27FC236}">
                <a16:creationId xmlns:a16="http://schemas.microsoft.com/office/drawing/2014/main" id="{DC7A342D-4083-3E48-AEAA-2B8F564AB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555" y="1396827"/>
            <a:ext cx="646331" cy="646331"/>
          </a:xfrm>
          <a:prstGeom prst="rect">
            <a:avLst/>
          </a:prstGeom>
        </p:spPr>
      </p:pic>
      <p:pic>
        <p:nvPicPr>
          <p:cNvPr id="27" name="Graphic 26" descr="DNA outline">
            <a:extLst>
              <a:ext uri="{FF2B5EF4-FFF2-40B4-BE49-F238E27FC236}">
                <a16:creationId xmlns:a16="http://schemas.microsoft.com/office/drawing/2014/main" id="{E41734F0-2B9E-5849-A8F2-BA057ED5C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6059" y="2173543"/>
            <a:ext cx="646331" cy="646331"/>
          </a:xfrm>
          <a:prstGeom prst="rect">
            <a:avLst/>
          </a:prstGeom>
        </p:spPr>
      </p:pic>
      <p:pic>
        <p:nvPicPr>
          <p:cNvPr id="28" name="Graphic 27" descr="DNA outline">
            <a:extLst>
              <a:ext uri="{FF2B5EF4-FFF2-40B4-BE49-F238E27FC236}">
                <a16:creationId xmlns:a16="http://schemas.microsoft.com/office/drawing/2014/main" id="{23E0B4EE-43B6-D740-AAFA-53607A3B6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9224" y="2173543"/>
            <a:ext cx="646331" cy="646331"/>
          </a:xfrm>
          <a:prstGeom prst="rect">
            <a:avLst/>
          </a:prstGeom>
        </p:spPr>
      </p:pic>
      <p:pic>
        <p:nvPicPr>
          <p:cNvPr id="29" name="Graphic 28" descr="DNA outline">
            <a:extLst>
              <a:ext uri="{FF2B5EF4-FFF2-40B4-BE49-F238E27FC236}">
                <a16:creationId xmlns:a16="http://schemas.microsoft.com/office/drawing/2014/main" id="{6A9DE263-CBE2-0742-BB67-3E9386762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390" y="2173543"/>
            <a:ext cx="646331" cy="646331"/>
          </a:xfrm>
          <a:prstGeom prst="rect">
            <a:avLst/>
          </a:prstGeom>
        </p:spPr>
      </p:pic>
      <p:pic>
        <p:nvPicPr>
          <p:cNvPr id="30" name="Graphic 29" descr="DNA outline">
            <a:extLst>
              <a:ext uri="{FF2B5EF4-FFF2-40B4-BE49-F238E27FC236}">
                <a16:creationId xmlns:a16="http://schemas.microsoft.com/office/drawing/2014/main" id="{2CC6AA26-03B2-1146-91E0-1E57D5C87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555" y="2173543"/>
            <a:ext cx="646331" cy="646331"/>
          </a:xfrm>
          <a:prstGeom prst="rect">
            <a:avLst/>
          </a:prstGeom>
        </p:spPr>
      </p:pic>
      <p:pic>
        <p:nvPicPr>
          <p:cNvPr id="8" name="Graphic 7" descr="Database outline">
            <a:extLst>
              <a:ext uri="{FF2B5EF4-FFF2-40B4-BE49-F238E27FC236}">
                <a16:creationId xmlns:a16="http://schemas.microsoft.com/office/drawing/2014/main" id="{A6B62BDD-ADC7-A843-9384-41E45D8E49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35419" y="1727944"/>
            <a:ext cx="914400" cy="914400"/>
          </a:xfrm>
          <a:prstGeom prst="rect">
            <a:avLst/>
          </a:prstGeom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A8CC9AB1-8752-3948-9F91-93EA8B1C6A26}"/>
              </a:ext>
            </a:extLst>
          </p:cNvPr>
          <p:cNvSpPr/>
          <p:nvPr/>
        </p:nvSpPr>
        <p:spPr>
          <a:xfrm>
            <a:off x="5276970" y="2090914"/>
            <a:ext cx="914401" cy="1884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9DF3E0-3784-B84E-ABED-6BBB75293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8"/>
    </mc:Choice>
    <mc:Fallback xmlns="">
      <p:transition spd="slow" advTm="1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Motivation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0F304D-AE88-4D49-B9E3-C304A5B2FB0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4D9889-4B4A-D74F-9FFC-9554EAC4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8</a:t>
            </a:fld>
            <a:endParaRPr lang="en-US"/>
          </a:p>
        </p:txBody>
      </p:sp>
      <p:pic>
        <p:nvPicPr>
          <p:cNvPr id="6" name="Graphic 5" descr="DNA outline">
            <a:extLst>
              <a:ext uri="{FF2B5EF4-FFF2-40B4-BE49-F238E27FC236}">
                <a16:creationId xmlns:a16="http://schemas.microsoft.com/office/drawing/2014/main" id="{856DA87C-3E09-A342-8A3B-6896E99AC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6059" y="1396827"/>
            <a:ext cx="646331" cy="646331"/>
          </a:xfrm>
          <a:prstGeom prst="rect">
            <a:avLst/>
          </a:prstGeom>
        </p:spPr>
      </p:pic>
      <p:pic>
        <p:nvPicPr>
          <p:cNvPr id="22" name="Graphic 21" descr="DNA outline">
            <a:extLst>
              <a:ext uri="{FF2B5EF4-FFF2-40B4-BE49-F238E27FC236}">
                <a16:creationId xmlns:a16="http://schemas.microsoft.com/office/drawing/2014/main" id="{ED03DB8F-5182-804F-BE17-7E885BBD6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9224" y="1396827"/>
            <a:ext cx="646331" cy="646331"/>
          </a:xfrm>
          <a:prstGeom prst="rect">
            <a:avLst/>
          </a:prstGeom>
        </p:spPr>
      </p:pic>
      <p:pic>
        <p:nvPicPr>
          <p:cNvPr id="23" name="Graphic 22" descr="DNA outline">
            <a:extLst>
              <a:ext uri="{FF2B5EF4-FFF2-40B4-BE49-F238E27FC236}">
                <a16:creationId xmlns:a16="http://schemas.microsoft.com/office/drawing/2014/main" id="{4253F5C6-755A-1149-BA2B-8FD06D3CC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390" y="1396827"/>
            <a:ext cx="646331" cy="646331"/>
          </a:xfrm>
          <a:prstGeom prst="rect">
            <a:avLst/>
          </a:prstGeom>
        </p:spPr>
      </p:pic>
      <p:pic>
        <p:nvPicPr>
          <p:cNvPr id="26" name="Graphic 25" descr="DNA outline">
            <a:extLst>
              <a:ext uri="{FF2B5EF4-FFF2-40B4-BE49-F238E27FC236}">
                <a16:creationId xmlns:a16="http://schemas.microsoft.com/office/drawing/2014/main" id="{DC7A342D-4083-3E48-AEAA-2B8F564AB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555" y="1396827"/>
            <a:ext cx="646331" cy="646331"/>
          </a:xfrm>
          <a:prstGeom prst="rect">
            <a:avLst/>
          </a:prstGeom>
        </p:spPr>
      </p:pic>
      <p:pic>
        <p:nvPicPr>
          <p:cNvPr id="27" name="Graphic 26" descr="DNA outline">
            <a:extLst>
              <a:ext uri="{FF2B5EF4-FFF2-40B4-BE49-F238E27FC236}">
                <a16:creationId xmlns:a16="http://schemas.microsoft.com/office/drawing/2014/main" id="{E41734F0-2B9E-5849-A8F2-BA057ED5C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6059" y="2173543"/>
            <a:ext cx="646331" cy="646331"/>
          </a:xfrm>
          <a:prstGeom prst="rect">
            <a:avLst/>
          </a:prstGeom>
        </p:spPr>
      </p:pic>
      <p:pic>
        <p:nvPicPr>
          <p:cNvPr id="28" name="Graphic 27" descr="DNA outline">
            <a:extLst>
              <a:ext uri="{FF2B5EF4-FFF2-40B4-BE49-F238E27FC236}">
                <a16:creationId xmlns:a16="http://schemas.microsoft.com/office/drawing/2014/main" id="{23E0B4EE-43B6-D740-AAFA-53607A3B6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9224" y="2173543"/>
            <a:ext cx="646331" cy="646331"/>
          </a:xfrm>
          <a:prstGeom prst="rect">
            <a:avLst/>
          </a:prstGeom>
        </p:spPr>
      </p:pic>
      <p:pic>
        <p:nvPicPr>
          <p:cNvPr id="29" name="Graphic 28" descr="DNA outline">
            <a:extLst>
              <a:ext uri="{FF2B5EF4-FFF2-40B4-BE49-F238E27FC236}">
                <a16:creationId xmlns:a16="http://schemas.microsoft.com/office/drawing/2014/main" id="{6A9DE263-CBE2-0742-BB67-3E9386762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390" y="2173543"/>
            <a:ext cx="646331" cy="646331"/>
          </a:xfrm>
          <a:prstGeom prst="rect">
            <a:avLst/>
          </a:prstGeom>
        </p:spPr>
      </p:pic>
      <p:pic>
        <p:nvPicPr>
          <p:cNvPr id="30" name="Graphic 29" descr="DNA outline">
            <a:extLst>
              <a:ext uri="{FF2B5EF4-FFF2-40B4-BE49-F238E27FC236}">
                <a16:creationId xmlns:a16="http://schemas.microsoft.com/office/drawing/2014/main" id="{2CC6AA26-03B2-1146-91E0-1E57D5C87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555" y="2173543"/>
            <a:ext cx="646331" cy="646331"/>
          </a:xfrm>
          <a:prstGeom prst="rect">
            <a:avLst/>
          </a:prstGeom>
        </p:spPr>
      </p:pic>
      <p:pic>
        <p:nvPicPr>
          <p:cNvPr id="8" name="Graphic 7" descr="Database outline">
            <a:extLst>
              <a:ext uri="{FF2B5EF4-FFF2-40B4-BE49-F238E27FC236}">
                <a16:creationId xmlns:a16="http://schemas.microsoft.com/office/drawing/2014/main" id="{A6B62BDD-ADC7-A843-9384-41E45D8E49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35419" y="1727944"/>
            <a:ext cx="914400" cy="914400"/>
          </a:xfrm>
          <a:prstGeom prst="rect">
            <a:avLst/>
          </a:prstGeom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A8CC9AB1-8752-3948-9F91-93EA8B1C6A26}"/>
              </a:ext>
            </a:extLst>
          </p:cNvPr>
          <p:cNvSpPr/>
          <p:nvPr/>
        </p:nvSpPr>
        <p:spPr>
          <a:xfrm>
            <a:off x="5276970" y="2090914"/>
            <a:ext cx="914401" cy="1884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 descr="DNA outline">
            <a:extLst>
              <a:ext uri="{FF2B5EF4-FFF2-40B4-BE49-F238E27FC236}">
                <a16:creationId xmlns:a16="http://schemas.microsoft.com/office/drawing/2014/main" id="{AF24F580-214B-274C-AC82-648A8EBBB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4020" y="1831405"/>
            <a:ext cx="646331" cy="6463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B87D69B-B84B-D04D-B3D2-278BE22CDEEC}"/>
              </a:ext>
            </a:extLst>
          </p:cNvPr>
          <p:cNvSpPr txBox="1"/>
          <p:nvPr/>
        </p:nvSpPr>
        <p:spPr>
          <a:xfrm>
            <a:off x="8605864" y="196990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Sequence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22E5E0-C51B-2042-A0F8-57D7065E0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5"/>
    </mc:Choice>
    <mc:Fallback xmlns="">
      <p:transition spd="slow" advTm="1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17AAA-F264-FA43-B994-75F869945EFC}"/>
              </a:ext>
            </a:extLst>
          </p:cNvPr>
          <p:cNvSpPr/>
          <p:nvPr/>
        </p:nvSpPr>
        <p:spPr>
          <a:xfrm>
            <a:off x="-117784" y="-251460"/>
            <a:ext cx="2645546" cy="7360920"/>
          </a:xfrm>
          <a:prstGeom prst="rect">
            <a:avLst/>
          </a:prstGeom>
          <a:solidFill>
            <a:srgbClr val="6C9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14655B6-6AB3-A44B-ADC2-86DFA697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2527762" cy="101727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896B7-1CED-2143-A48F-1405889B0C34}"/>
              </a:ext>
            </a:extLst>
          </p:cNvPr>
          <p:cNvSpPr txBox="1"/>
          <p:nvPr/>
        </p:nvSpPr>
        <p:spPr>
          <a:xfrm>
            <a:off x="2392401" y="386678"/>
            <a:ext cx="979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latin typeface="+mj-lt"/>
              </a:rPr>
              <a:t>Motivation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0F304D-AE88-4D49-B9E3-C304A5B2FB02}"/>
              </a:ext>
            </a:extLst>
          </p:cNvPr>
          <p:cNvSpPr txBox="1"/>
          <p:nvPr/>
        </p:nvSpPr>
        <p:spPr>
          <a:xfrm>
            <a:off x="104930" y="1040130"/>
            <a:ext cx="19316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Related Works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BWT, FM-Index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Update BWT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BWTs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Merge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ɸ</a:t>
            </a: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RLBWT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Updating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4D9889-4B4A-D74F-9FFC-9554EAC4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B01A-981D-394E-BFF6-F49BC2FD18FC}" type="slidenum">
              <a:rPr lang="en-US" smtClean="0"/>
              <a:t>9</a:t>
            </a:fld>
            <a:endParaRPr lang="en-US"/>
          </a:p>
        </p:txBody>
      </p:sp>
      <p:pic>
        <p:nvPicPr>
          <p:cNvPr id="6" name="Graphic 5" descr="DNA outline">
            <a:extLst>
              <a:ext uri="{FF2B5EF4-FFF2-40B4-BE49-F238E27FC236}">
                <a16:creationId xmlns:a16="http://schemas.microsoft.com/office/drawing/2014/main" id="{856DA87C-3E09-A342-8A3B-6896E99AC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6059" y="1396827"/>
            <a:ext cx="646331" cy="646331"/>
          </a:xfrm>
          <a:prstGeom prst="rect">
            <a:avLst/>
          </a:prstGeom>
        </p:spPr>
      </p:pic>
      <p:pic>
        <p:nvPicPr>
          <p:cNvPr id="22" name="Graphic 21" descr="DNA outline">
            <a:extLst>
              <a:ext uri="{FF2B5EF4-FFF2-40B4-BE49-F238E27FC236}">
                <a16:creationId xmlns:a16="http://schemas.microsoft.com/office/drawing/2014/main" id="{ED03DB8F-5182-804F-BE17-7E885BBD6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9224" y="1396827"/>
            <a:ext cx="646331" cy="646331"/>
          </a:xfrm>
          <a:prstGeom prst="rect">
            <a:avLst/>
          </a:prstGeom>
        </p:spPr>
      </p:pic>
      <p:pic>
        <p:nvPicPr>
          <p:cNvPr id="23" name="Graphic 22" descr="DNA outline">
            <a:extLst>
              <a:ext uri="{FF2B5EF4-FFF2-40B4-BE49-F238E27FC236}">
                <a16:creationId xmlns:a16="http://schemas.microsoft.com/office/drawing/2014/main" id="{4253F5C6-755A-1149-BA2B-8FD06D3CC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390" y="1396827"/>
            <a:ext cx="646331" cy="646331"/>
          </a:xfrm>
          <a:prstGeom prst="rect">
            <a:avLst/>
          </a:prstGeom>
        </p:spPr>
      </p:pic>
      <p:pic>
        <p:nvPicPr>
          <p:cNvPr id="26" name="Graphic 25" descr="DNA outline">
            <a:extLst>
              <a:ext uri="{FF2B5EF4-FFF2-40B4-BE49-F238E27FC236}">
                <a16:creationId xmlns:a16="http://schemas.microsoft.com/office/drawing/2014/main" id="{DC7A342D-4083-3E48-AEAA-2B8F564AB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555" y="1396827"/>
            <a:ext cx="646331" cy="646331"/>
          </a:xfrm>
          <a:prstGeom prst="rect">
            <a:avLst/>
          </a:prstGeom>
        </p:spPr>
      </p:pic>
      <p:pic>
        <p:nvPicPr>
          <p:cNvPr id="27" name="Graphic 26" descr="DNA outline">
            <a:extLst>
              <a:ext uri="{FF2B5EF4-FFF2-40B4-BE49-F238E27FC236}">
                <a16:creationId xmlns:a16="http://schemas.microsoft.com/office/drawing/2014/main" id="{E41734F0-2B9E-5849-A8F2-BA057ED5C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6059" y="2173543"/>
            <a:ext cx="646331" cy="646331"/>
          </a:xfrm>
          <a:prstGeom prst="rect">
            <a:avLst/>
          </a:prstGeom>
        </p:spPr>
      </p:pic>
      <p:pic>
        <p:nvPicPr>
          <p:cNvPr id="28" name="Graphic 27" descr="DNA outline">
            <a:extLst>
              <a:ext uri="{FF2B5EF4-FFF2-40B4-BE49-F238E27FC236}">
                <a16:creationId xmlns:a16="http://schemas.microsoft.com/office/drawing/2014/main" id="{23E0B4EE-43B6-D740-AAFA-53607A3B6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9224" y="2173543"/>
            <a:ext cx="646331" cy="646331"/>
          </a:xfrm>
          <a:prstGeom prst="rect">
            <a:avLst/>
          </a:prstGeom>
        </p:spPr>
      </p:pic>
      <p:pic>
        <p:nvPicPr>
          <p:cNvPr id="29" name="Graphic 28" descr="DNA outline">
            <a:extLst>
              <a:ext uri="{FF2B5EF4-FFF2-40B4-BE49-F238E27FC236}">
                <a16:creationId xmlns:a16="http://schemas.microsoft.com/office/drawing/2014/main" id="{6A9DE263-CBE2-0742-BB67-3E9386762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390" y="2173543"/>
            <a:ext cx="646331" cy="646331"/>
          </a:xfrm>
          <a:prstGeom prst="rect">
            <a:avLst/>
          </a:prstGeom>
        </p:spPr>
      </p:pic>
      <p:pic>
        <p:nvPicPr>
          <p:cNvPr id="30" name="Graphic 29" descr="DNA outline">
            <a:extLst>
              <a:ext uri="{FF2B5EF4-FFF2-40B4-BE49-F238E27FC236}">
                <a16:creationId xmlns:a16="http://schemas.microsoft.com/office/drawing/2014/main" id="{2CC6AA26-03B2-1146-91E0-1E57D5C87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555" y="2173543"/>
            <a:ext cx="646331" cy="646331"/>
          </a:xfrm>
          <a:prstGeom prst="rect">
            <a:avLst/>
          </a:prstGeom>
        </p:spPr>
      </p:pic>
      <p:pic>
        <p:nvPicPr>
          <p:cNvPr id="8" name="Graphic 7" descr="Database outline">
            <a:extLst>
              <a:ext uri="{FF2B5EF4-FFF2-40B4-BE49-F238E27FC236}">
                <a16:creationId xmlns:a16="http://schemas.microsoft.com/office/drawing/2014/main" id="{A6B62BDD-ADC7-A843-9384-41E45D8E49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35419" y="1727944"/>
            <a:ext cx="914400" cy="914400"/>
          </a:xfrm>
          <a:prstGeom prst="rect">
            <a:avLst/>
          </a:prstGeom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A8CC9AB1-8752-3948-9F91-93EA8B1C6A26}"/>
              </a:ext>
            </a:extLst>
          </p:cNvPr>
          <p:cNvSpPr/>
          <p:nvPr/>
        </p:nvSpPr>
        <p:spPr>
          <a:xfrm>
            <a:off x="5276970" y="2090914"/>
            <a:ext cx="914401" cy="1884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 descr="DNA outline">
            <a:extLst>
              <a:ext uri="{FF2B5EF4-FFF2-40B4-BE49-F238E27FC236}">
                <a16:creationId xmlns:a16="http://schemas.microsoft.com/office/drawing/2014/main" id="{AF24F580-214B-274C-AC82-648A8EBBB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4020" y="1831405"/>
            <a:ext cx="646331" cy="6463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B87D69B-B84B-D04D-B3D2-278BE22CDEEC}"/>
              </a:ext>
            </a:extLst>
          </p:cNvPr>
          <p:cNvSpPr txBox="1"/>
          <p:nvPr/>
        </p:nvSpPr>
        <p:spPr>
          <a:xfrm>
            <a:off x="8605864" y="196990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Sequence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D48224-9A09-C249-A99F-09B1D4210874}"/>
              </a:ext>
            </a:extLst>
          </p:cNvPr>
          <p:cNvSpPr txBox="1"/>
          <p:nvPr/>
        </p:nvSpPr>
        <p:spPr>
          <a:xfrm>
            <a:off x="2970075" y="3920899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Re-building</a:t>
            </a:r>
          </a:p>
        </p:txBody>
      </p:sp>
      <p:pic>
        <p:nvPicPr>
          <p:cNvPr id="38" name="Graphic 37" descr="Database outline">
            <a:extLst>
              <a:ext uri="{FF2B5EF4-FFF2-40B4-BE49-F238E27FC236}">
                <a16:creationId xmlns:a16="http://schemas.microsoft.com/office/drawing/2014/main" id="{E25530C9-D26A-8941-B3C0-B3001437E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720" y="3666809"/>
            <a:ext cx="914400" cy="914400"/>
          </a:xfrm>
          <a:prstGeom prst="rect">
            <a:avLst/>
          </a:prstGeom>
        </p:spPr>
      </p:pic>
      <p:sp>
        <p:nvSpPr>
          <p:cNvPr id="39" name="Right Arrow 38">
            <a:extLst>
              <a:ext uri="{FF2B5EF4-FFF2-40B4-BE49-F238E27FC236}">
                <a16:creationId xmlns:a16="http://schemas.microsoft.com/office/drawing/2014/main" id="{CB25309B-C981-004F-B444-E1F895D8DB8B}"/>
              </a:ext>
            </a:extLst>
          </p:cNvPr>
          <p:cNvSpPr/>
          <p:nvPr/>
        </p:nvSpPr>
        <p:spPr>
          <a:xfrm>
            <a:off x="5373121" y="4029779"/>
            <a:ext cx="646331" cy="1884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49" descr="Add outline">
            <a:extLst>
              <a:ext uri="{FF2B5EF4-FFF2-40B4-BE49-F238E27FC236}">
                <a16:creationId xmlns:a16="http://schemas.microsoft.com/office/drawing/2014/main" id="{6444CA09-B2FD-B44B-BE33-59D5D157A2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21816" y="3856912"/>
            <a:ext cx="486240" cy="486240"/>
          </a:xfrm>
          <a:prstGeom prst="rect">
            <a:avLst/>
          </a:prstGeom>
        </p:spPr>
      </p:pic>
      <p:pic>
        <p:nvPicPr>
          <p:cNvPr id="52" name="Graphic 51" descr="DNA outline">
            <a:extLst>
              <a:ext uri="{FF2B5EF4-FFF2-40B4-BE49-F238E27FC236}">
                <a16:creationId xmlns:a16="http://schemas.microsoft.com/office/drawing/2014/main" id="{C98CBDE1-EC65-8C48-AC45-BE2D4749B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24452" y="3695343"/>
            <a:ext cx="646331" cy="646331"/>
          </a:xfrm>
          <a:prstGeom prst="rect">
            <a:avLst/>
          </a:prstGeom>
        </p:spPr>
      </p:pic>
      <p:pic>
        <p:nvPicPr>
          <p:cNvPr id="54" name="Graphic 53" descr="DNA outline">
            <a:extLst>
              <a:ext uri="{FF2B5EF4-FFF2-40B4-BE49-F238E27FC236}">
                <a16:creationId xmlns:a16="http://schemas.microsoft.com/office/drawing/2014/main" id="{991F1307-3D4D-814F-9D84-5E94FEC42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89593" y="3389043"/>
            <a:ext cx="646331" cy="646331"/>
          </a:xfrm>
          <a:prstGeom prst="rect">
            <a:avLst/>
          </a:prstGeom>
        </p:spPr>
      </p:pic>
      <p:pic>
        <p:nvPicPr>
          <p:cNvPr id="55" name="Graphic 54" descr="DNA outline">
            <a:extLst>
              <a:ext uri="{FF2B5EF4-FFF2-40B4-BE49-F238E27FC236}">
                <a16:creationId xmlns:a16="http://schemas.microsoft.com/office/drawing/2014/main" id="{97D0728E-0B73-7641-92AE-D42DDD12E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2758" y="3389043"/>
            <a:ext cx="646331" cy="646331"/>
          </a:xfrm>
          <a:prstGeom prst="rect">
            <a:avLst/>
          </a:prstGeom>
        </p:spPr>
      </p:pic>
      <p:pic>
        <p:nvPicPr>
          <p:cNvPr id="56" name="Graphic 55" descr="DNA outline">
            <a:extLst>
              <a:ext uri="{FF2B5EF4-FFF2-40B4-BE49-F238E27FC236}">
                <a16:creationId xmlns:a16="http://schemas.microsoft.com/office/drawing/2014/main" id="{A82132D8-FF21-7D4C-AF1F-727A48B41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5924" y="3389043"/>
            <a:ext cx="646331" cy="646331"/>
          </a:xfrm>
          <a:prstGeom prst="rect">
            <a:avLst/>
          </a:prstGeom>
        </p:spPr>
      </p:pic>
      <p:pic>
        <p:nvPicPr>
          <p:cNvPr id="57" name="Graphic 56" descr="DNA outline">
            <a:extLst>
              <a:ext uri="{FF2B5EF4-FFF2-40B4-BE49-F238E27FC236}">
                <a16:creationId xmlns:a16="http://schemas.microsoft.com/office/drawing/2014/main" id="{322F5E85-ACFC-6D41-9631-DC1737582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9089" y="3389043"/>
            <a:ext cx="646331" cy="646331"/>
          </a:xfrm>
          <a:prstGeom prst="rect">
            <a:avLst/>
          </a:prstGeom>
        </p:spPr>
      </p:pic>
      <p:pic>
        <p:nvPicPr>
          <p:cNvPr id="58" name="Graphic 57" descr="DNA outline">
            <a:extLst>
              <a:ext uri="{FF2B5EF4-FFF2-40B4-BE49-F238E27FC236}">
                <a16:creationId xmlns:a16="http://schemas.microsoft.com/office/drawing/2014/main" id="{9F6336B6-EEBC-2F47-86F8-A5A5F723E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89593" y="4165759"/>
            <a:ext cx="646331" cy="646331"/>
          </a:xfrm>
          <a:prstGeom prst="rect">
            <a:avLst/>
          </a:prstGeom>
        </p:spPr>
      </p:pic>
      <p:pic>
        <p:nvPicPr>
          <p:cNvPr id="59" name="Graphic 58" descr="DNA outline">
            <a:extLst>
              <a:ext uri="{FF2B5EF4-FFF2-40B4-BE49-F238E27FC236}">
                <a16:creationId xmlns:a16="http://schemas.microsoft.com/office/drawing/2014/main" id="{E9A18B44-459D-084A-A005-F36778B1B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2758" y="4165759"/>
            <a:ext cx="646331" cy="646331"/>
          </a:xfrm>
          <a:prstGeom prst="rect">
            <a:avLst/>
          </a:prstGeom>
        </p:spPr>
      </p:pic>
      <p:pic>
        <p:nvPicPr>
          <p:cNvPr id="60" name="Graphic 59" descr="DNA outline">
            <a:extLst>
              <a:ext uri="{FF2B5EF4-FFF2-40B4-BE49-F238E27FC236}">
                <a16:creationId xmlns:a16="http://schemas.microsoft.com/office/drawing/2014/main" id="{8AB37FF5-F6DE-AB4D-8B2B-A9C272F22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5924" y="4165759"/>
            <a:ext cx="646331" cy="646331"/>
          </a:xfrm>
          <a:prstGeom prst="rect">
            <a:avLst/>
          </a:prstGeom>
        </p:spPr>
      </p:pic>
      <p:pic>
        <p:nvPicPr>
          <p:cNvPr id="61" name="Graphic 60" descr="DNA outline">
            <a:extLst>
              <a:ext uri="{FF2B5EF4-FFF2-40B4-BE49-F238E27FC236}">
                <a16:creationId xmlns:a16="http://schemas.microsoft.com/office/drawing/2014/main" id="{6CF1F2BF-7BDE-7C4D-8417-05A398D97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9089" y="4165759"/>
            <a:ext cx="646331" cy="646331"/>
          </a:xfrm>
          <a:prstGeom prst="rect">
            <a:avLst/>
          </a:prstGeom>
        </p:spPr>
      </p:pic>
      <p:sp>
        <p:nvSpPr>
          <p:cNvPr id="62" name="Right Arrow 61">
            <a:extLst>
              <a:ext uri="{FF2B5EF4-FFF2-40B4-BE49-F238E27FC236}">
                <a16:creationId xmlns:a16="http://schemas.microsoft.com/office/drawing/2014/main" id="{8A4890DF-7FE6-DF47-A8D3-CB352CEB15C4}"/>
              </a:ext>
            </a:extLst>
          </p:cNvPr>
          <p:cNvSpPr/>
          <p:nvPr/>
        </p:nvSpPr>
        <p:spPr>
          <a:xfrm>
            <a:off x="9221925" y="4030235"/>
            <a:ext cx="646331" cy="1884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Graphic 62" descr="Database outline">
            <a:extLst>
              <a:ext uri="{FF2B5EF4-FFF2-40B4-BE49-F238E27FC236}">
                <a16:creationId xmlns:a16="http://schemas.microsoft.com/office/drawing/2014/main" id="{00992E8D-B25B-F84C-8240-E74912776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5503" y="3666809"/>
            <a:ext cx="914400" cy="914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BA04A6-E734-B14E-8483-F0E9716D3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6"/>
    </mc:Choice>
    <mc:Fallback xmlns="">
      <p:transition spd="slow" advTm="2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3022</TotalTime>
  <Words>5850</Words>
  <Application>Microsoft Macintosh PowerPoint</Application>
  <PresentationFormat>Widescreen</PresentationFormat>
  <Paragraphs>3866</Paragraphs>
  <Slides>48</Slides>
  <Notes>48</Notes>
  <HiddenSlides>0</HiddenSlides>
  <MMClips>48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Efficiently merging r-indexes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Oliva,Marco</dc:creator>
  <cp:lastModifiedBy>Oliva,Marco</cp:lastModifiedBy>
  <cp:revision>5</cp:revision>
  <dcterms:created xsi:type="dcterms:W3CDTF">2020-10-14T16:18:13Z</dcterms:created>
  <dcterms:modified xsi:type="dcterms:W3CDTF">2021-03-01T22:43:40Z</dcterms:modified>
</cp:coreProperties>
</file>