
<file path=[Content_Types].xml><?xml version="1.0" encoding="utf-8"?>
<Types xmlns="http://schemas.openxmlformats.org/package/2006/content-types">
  <Default Extension="bin" ContentType="audio/unknown"/>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embeddings/oleObject1.bin" ContentType="application/vnd.openxmlformats-officedocument.oleObject"/>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465" r:id="rId3"/>
    <p:sldId id="498" r:id="rId4"/>
    <p:sldId id="410" r:id="rId5"/>
    <p:sldId id="467" r:id="rId6"/>
    <p:sldId id="503" r:id="rId7"/>
    <p:sldId id="501" r:id="rId8"/>
    <p:sldId id="502" r:id="rId9"/>
    <p:sldId id="504" r:id="rId10"/>
    <p:sldId id="475" r:id="rId11"/>
    <p:sldId id="506" r:id="rId12"/>
    <p:sldId id="510" r:id="rId13"/>
    <p:sldId id="507" r:id="rId14"/>
    <p:sldId id="509" r:id="rId15"/>
    <p:sldId id="508" r:id="rId16"/>
    <p:sldId id="409" r:id="rId17"/>
  </p:sldIdLst>
  <p:sldSz cx="9144000" cy="6858000" type="screen4x3"/>
  <p:notesSz cx="6858000" cy="9144000"/>
  <p:defaultTextStyle>
    <a:defPPr>
      <a:defRPr lang="zh-CN"/>
    </a:defPPr>
    <a:lvl1pPr algn="l" rtl="0" eaLnBrk="0" fontAlgn="base" hangingPunct="0">
      <a:spcBef>
        <a:spcPct val="0"/>
      </a:spcBef>
      <a:spcAft>
        <a:spcPct val="0"/>
      </a:spcAft>
      <a:defRPr kern="1200">
        <a:solidFill>
          <a:schemeClr val="tx1"/>
        </a:solidFill>
        <a:latin typeface="Arial" charset="0"/>
        <a:ea typeface="宋体" charset="0"/>
        <a:cs typeface="+mn-cs"/>
      </a:defRPr>
    </a:lvl1pPr>
    <a:lvl2pPr marL="457200" algn="l" rtl="0" eaLnBrk="0" fontAlgn="base" hangingPunct="0">
      <a:spcBef>
        <a:spcPct val="0"/>
      </a:spcBef>
      <a:spcAft>
        <a:spcPct val="0"/>
      </a:spcAft>
      <a:defRPr kern="1200">
        <a:solidFill>
          <a:schemeClr val="tx1"/>
        </a:solidFill>
        <a:latin typeface="Arial" charset="0"/>
        <a:ea typeface="宋体" charset="0"/>
        <a:cs typeface="+mn-cs"/>
      </a:defRPr>
    </a:lvl2pPr>
    <a:lvl3pPr marL="914400" algn="l" rtl="0" eaLnBrk="0" fontAlgn="base" hangingPunct="0">
      <a:spcBef>
        <a:spcPct val="0"/>
      </a:spcBef>
      <a:spcAft>
        <a:spcPct val="0"/>
      </a:spcAft>
      <a:defRPr kern="1200">
        <a:solidFill>
          <a:schemeClr val="tx1"/>
        </a:solidFill>
        <a:latin typeface="Arial" charset="0"/>
        <a:ea typeface="宋体" charset="0"/>
        <a:cs typeface="+mn-cs"/>
      </a:defRPr>
    </a:lvl3pPr>
    <a:lvl4pPr marL="1371600" algn="l" rtl="0" eaLnBrk="0" fontAlgn="base" hangingPunct="0">
      <a:spcBef>
        <a:spcPct val="0"/>
      </a:spcBef>
      <a:spcAft>
        <a:spcPct val="0"/>
      </a:spcAft>
      <a:defRPr kern="1200">
        <a:solidFill>
          <a:schemeClr val="tx1"/>
        </a:solidFill>
        <a:latin typeface="Arial" charset="0"/>
        <a:ea typeface="宋体" charset="0"/>
        <a:cs typeface="+mn-cs"/>
      </a:defRPr>
    </a:lvl4pPr>
    <a:lvl5pPr marL="1828800" algn="l" rtl="0" eaLnBrk="0" fontAlgn="base" hangingPunct="0">
      <a:spcBef>
        <a:spcPct val="0"/>
      </a:spcBef>
      <a:spcAft>
        <a:spcPct val="0"/>
      </a:spcAft>
      <a:defRPr kern="1200">
        <a:solidFill>
          <a:schemeClr val="tx1"/>
        </a:solidFill>
        <a:latin typeface="Arial" charset="0"/>
        <a:ea typeface="宋体" charset="0"/>
        <a:cs typeface="+mn-cs"/>
      </a:defRPr>
    </a:lvl5pPr>
    <a:lvl6pPr marL="2286000" algn="l" defTabSz="914400" rtl="0" eaLnBrk="1" latinLnBrk="0" hangingPunct="1">
      <a:defRPr kern="1200">
        <a:solidFill>
          <a:schemeClr val="tx1"/>
        </a:solidFill>
        <a:latin typeface="Arial" charset="0"/>
        <a:ea typeface="宋体" charset="0"/>
        <a:cs typeface="+mn-cs"/>
      </a:defRPr>
    </a:lvl6pPr>
    <a:lvl7pPr marL="2743200" algn="l" defTabSz="914400" rtl="0" eaLnBrk="1" latinLnBrk="0" hangingPunct="1">
      <a:defRPr kern="1200">
        <a:solidFill>
          <a:schemeClr val="tx1"/>
        </a:solidFill>
        <a:latin typeface="Arial" charset="0"/>
        <a:ea typeface="宋体" charset="0"/>
        <a:cs typeface="+mn-cs"/>
      </a:defRPr>
    </a:lvl7pPr>
    <a:lvl8pPr marL="3200400" algn="l" defTabSz="914400" rtl="0" eaLnBrk="1" latinLnBrk="0" hangingPunct="1">
      <a:defRPr kern="1200">
        <a:solidFill>
          <a:schemeClr val="tx1"/>
        </a:solidFill>
        <a:latin typeface="Arial" charset="0"/>
        <a:ea typeface="宋体" charset="0"/>
        <a:cs typeface="+mn-cs"/>
      </a:defRPr>
    </a:lvl8pPr>
    <a:lvl9pPr marL="3657600" algn="l" defTabSz="914400" rtl="0" eaLnBrk="1" latinLnBrk="0" hangingPunct="1">
      <a:defRPr kern="1200">
        <a:solidFill>
          <a:schemeClr val="tx1"/>
        </a:solidFill>
        <a:latin typeface="Arial" charset="0"/>
        <a:ea typeface="宋体"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FF66FF"/>
    <a:srgbClr val="FFFFFF"/>
    <a:srgbClr val="FFCC99"/>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主题样式 1 - 强调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主题样式 1 - 强调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主题样式 1 - 强调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主题样式 1 - 强调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65" autoAdjust="0"/>
    <p:restoredTop sz="78023" autoAdjust="0"/>
  </p:normalViewPr>
  <p:slideViewPr>
    <p:cSldViewPr>
      <p:cViewPr varScale="1">
        <p:scale>
          <a:sx n="90" d="100"/>
          <a:sy n="90" d="100"/>
        </p:scale>
        <p:origin x="2250" y="78"/>
      </p:cViewPr>
      <p:guideLst>
        <p:guide orient="horz" pos="2160"/>
        <p:guide pos="2880"/>
      </p:guideLst>
    </p:cSldViewPr>
  </p:slideViewPr>
  <p:outlineViewPr>
    <p:cViewPr>
      <p:scale>
        <a:sx n="33" d="100"/>
        <a:sy n="33" d="100"/>
      </p:scale>
      <p:origin x="0" y="-978"/>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宋体" charset="-122"/>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ea typeface="宋体" charset="-122"/>
              </a:defRPr>
            </a:lvl1pPr>
          </a:lstStyle>
          <a:p>
            <a:pPr>
              <a:defRPr/>
            </a:pPr>
            <a:fld id="{0FEDFBD2-6347-9C49-9B0E-076772E4B8D5}" type="datetimeFigureOut">
              <a:rPr lang="zh-CN" altLang="en-US"/>
              <a:pPr>
                <a:defRPr/>
              </a:pPr>
              <a:t>2019/9/24</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宋体" charset="-122"/>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ea typeface="宋体" panose="02010600030101010101" pitchFamily="2" charset="-122"/>
              </a:defRPr>
            </a:lvl1pPr>
          </a:lstStyle>
          <a:p>
            <a:pPr>
              <a:defRPr/>
            </a:pPr>
            <a:fld id="{E41FA693-7434-4942-BA8F-69E0CD9B57A0}" type="slidenum">
              <a:rPr lang="zh-CN" altLang="en-US"/>
              <a:pPr>
                <a:defRPr/>
              </a:pPr>
              <a:t>‹#›</a:t>
            </a:fld>
            <a:endParaRPr lang="zh-CN" altLang="en-US"/>
          </a:p>
        </p:txBody>
      </p:sp>
    </p:spTree>
    <p:extLst>
      <p:ext uri="{BB962C8B-B14F-4D97-AF65-F5344CB8AC3E}">
        <p14:creationId xmlns:p14="http://schemas.microsoft.com/office/powerpoint/2010/main" val="16578274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p:txBody>
          <a:bodyPr/>
          <a:lstStyle/>
          <a:p>
            <a:pPr>
              <a:defRPr/>
            </a:pPr>
            <a:fld id="{E41FA693-7434-4942-BA8F-69E0CD9B57A0}" type="slidenum">
              <a:rPr lang="zh-CN" altLang="en-US" smtClean="0"/>
              <a:pPr>
                <a:defRPr/>
              </a:pPr>
              <a:t>1</a:t>
            </a:fld>
            <a:endParaRPr lang="zh-CN" altLang="en-US"/>
          </a:p>
        </p:txBody>
      </p:sp>
    </p:spTree>
    <p:extLst>
      <p:ext uri="{BB962C8B-B14F-4D97-AF65-F5344CB8AC3E}">
        <p14:creationId xmlns:p14="http://schemas.microsoft.com/office/powerpoint/2010/main" val="10918357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kumimoji="1" lang="en-US" altLang="zh-CN" dirty="0" smtClean="0"/>
              <a:t>Let</a:t>
            </a:r>
            <a:r>
              <a:rPr kumimoji="1" lang="en-US" altLang="zh-CN" baseline="0" dirty="0" smtClean="0"/>
              <a:t>’s now move on to the proposed method for inter frame coding. Since d</a:t>
            </a:r>
            <a:r>
              <a:rPr kumimoji="1" lang="en-US" altLang="zh-CN" dirty="0" smtClean="0"/>
              <a:t>ifference</a:t>
            </a:r>
            <a:r>
              <a:rPr kumimoji="1" lang="en-US" altLang="zh-CN" baseline="0" dirty="0" smtClean="0"/>
              <a:t>s are less likely to be propagated from blocks to blocks in inter frame, the frames are only partitioned into two regions.</a:t>
            </a:r>
            <a:endParaRPr kumimoji="1" lang="en-US" altLang="zh-CN" dirty="0"/>
          </a:p>
        </p:txBody>
      </p:sp>
      <p:sp>
        <p:nvSpPr>
          <p:cNvPr id="4" name="幻灯片编号占位符 3"/>
          <p:cNvSpPr>
            <a:spLocks noGrp="1"/>
          </p:cNvSpPr>
          <p:nvPr>
            <p:ph type="sldNum" sz="quarter" idx="10"/>
          </p:nvPr>
        </p:nvSpPr>
        <p:spPr/>
        <p:txBody>
          <a:bodyPr/>
          <a:lstStyle/>
          <a:p>
            <a:pPr>
              <a:defRPr/>
            </a:pPr>
            <a:fld id="{E41FA693-7434-4942-BA8F-69E0CD9B57A0}" type="slidenum">
              <a:rPr lang="zh-CN" altLang="en-US" smtClean="0"/>
              <a:pPr>
                <a:defRPr/>
              </a:pPr>
              <a:t>10</a:t>
            </a:fld>
            <a:endParaRPr lang="zh-CN" altLang="en-US"/>
          </a:p>
        </p:txBody>
      </p:sp>
    </p:spTree>
    <p:extLst>
      <p:ext uri="{BB962C8B-B14F-4D97-AF65-F5344CB8AC3E}">
        <p14:creationId xmlns:p14="http://schemas.microsoft.com/office/powerpoint/2010/main" val="10187143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As the number of encoded frames increases, more errors in the previous frames are referenced, resulting in a gradual decline in encoding quality. For this reason, we present a quality maintenance method for inter frame. Since the video content in non-logo area is exactly the same as the original sequence, the cost information of the original sequence can be utilized to measure the quality loss.</a:t>
            </a:r>
            <a:r>
              <a:rPr lang="zh-CN" altLang="en-US" sz="1200" b="0" i="0" u="none" strike="noStrike" kern="1200" baseline="0" dirty="0" smtClean="0">
                <a:solidFill>
                  <a:schemeClr val="tx1"/>
                </a:solidFill>
                <a:latin typeface="+mn-lt"/>
                <a:ea typeface="+mn-ea"/>
                <a:cs typeface="+mn-cs"/>
              </a:rPr>
              <a:t> </a:t>
            </a:r>
            <a:r>
              <a:rPr lang="en-US" altLang="zh-CN" sz="1200" b="0" i="0" u="none" strike="noStrike" kern="1200" baseline="0" dirty="0" smtClean="0">
                <a:solidFill>
                  <a:schemeClr val="tx1"/>
                </a:solidFill>
                <a:latin typeface="+mn-lt"/>
                <a:ea typeface="+mn-ea"/>
                <a:cs typeface="+mn-cs"/>
              </a:rPr>
              <a:t>If the cost</a:t>
            </a:r>
            <a:r>
              <a:rPr lang="en-US" altLang="zh-CN" sz="1200" b="0" i="1" u="none" strike="noStrike" kern="1200" baseline="0" dirty="0" smtClean="0">
                <a:solidFill>
                  <a:schemeClr val="tx1"/>
                </a:solidFill>
                <a:latin typeface="+mn-lt"/>
                <a:ea typeface="+mn-ea"/>
                <a:cs typeface="+mn-cs"/>
              </a:rPr>
              <a:t> </a:t>
            </a:r>
            <a:r>
              <a:rPr lang="en-US" altLang="zh-CN" sz="1200" b="0" i="0" u="none" strike="noStrike" kern="1200" baseline="0" dirty="0" smtClean="0">
                <a:solidFill>
                  <a:schemeClr val="tx1"/>
                </a:solidFill>
                <a:latin typeface="+mn-lt"/>
                <a:ea typeface="+mn-ea"/>
                <a:cs typeface="+mn-cs"/>
              </a:rPr>
              <a:t>is much larger than the corresponding recorded cost, then we believe that the block has a significant quality loss. To maintain encoding quality, we re-encode theses quality-loss blocks.</a:t>
            </a:r>
          </a:p>
        </p:txBody>
      </p:sp>
      <p:sp>
        <p:nvSpPr>
          <p:cNvPr id="4" name="Slide Number Placeholder 3"/>
          <p:cNvSpPr>
            <a:spLocks noGrp="1"/>
          </p:cNvSpPr>
          <p:nvPr>
            <p:ph type="sldNum" sz="quarter" idx="10"/>
          </p:nvPr>
        </p:nvSpPr>
        <p:spPr/>
        <p:txBody>
          <a:bodyPr/>
          <a:lstStyle/>
          <a:p>
            <a:pPr>
              <a:defRPr/>
            </a:pPr>
            <a:fld id="{E41FA693-7434-4942-BA8F-69E0CD9B57A0}" type="slidenum">
              <a:rPr lang="zh-CN" altLang="en-US" smtClean="0"/>
              <a:pPr>
                <a:defRPr/>
              </a:pPr>
              <a:t>11</a:t>
            </a:fld>
            <a:endParaRPr lang="zh-CN" altLang="en-US"/>
          </a:p>
        </p:txBody>
      </p:sp>
    </p:spTree>
    <p:extLst>
      <p:ext uri="{BB962C8B-B14F-4D97-AF65-F5344CB8AC3E}">
        <p14:creationId xmlns:p14="http://schemas.microsoft.com/office/powerpoint/2010/main" val="6803651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smtClean="0"/>
              <a:t>Finally,</a:t>
            </a:r>
            <a:r>
              <a:rPr lang="en-US" altLang="zh-CN" baseline="0" dirty="0" smtClean="0"/>
              <a:t> </a:t>
            </a:r>
            <a:r>
              <a:rPr lang="en-US" altLang="zh-CN" dirty="0" smtClean="0"/>
              <a:t>I’d like to briefly introduce what information is reused.</a:t>
            </a:r>
            <a:endParaRPr lang="zh-CN" altLang="en-US" dirty="0"/>
          </a:p>
        </p:txBody>
      </p:sp>
      <p:sp>
        <p:nvSpPr>
          <p:cNvPr id="4" name="Slide Number Placeholder 3"/>
          <p:cNvSpPr>
            <a:spLocks noGrp="1"/>
          </p:cNvSpPr>
          <p:nvPr>
            <p:ph type="sldNum" sz="quarter" idx="10"/>
          </p:nvPr>
        </p:nvSpPr>
        <p:spPr/>
        <p:txBody>
          <a:bodyPr/>
          <a:lstStyle/>
          <a:p>
            <a:pPr>
              <a:defRPr/>
            </a:pPr>
            <a:fld id="{E41FA693-7434-4942-BA8F-69E0CD9B57A0}" type="slidenum">
              <a:rPr lang="zh-CN" altLang="en-US" smtClean="0"/>
              <a:pPr>
                <a:defRPr/>
              </a:pPr>
              <a:t>12</a:t>
            </a:fld>
            <a:endParaRPr lang="zh-CN" altLang="en-US"/>
          </a:p>
        </p:txBody>
      </p:sp>
    </p:spTree>
    <p:extLst>
      <p:ext uri="{BB962C8B-B14F-4D97-AF65-F5344CB8AC3E}">
        <p14:creationId xmlns:p14="http://schemas.microsoft.com/office/powerpoint/2010/main" val="6085669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The proposed method is integrated into the HEVC reference software HM. Test sequences are the standard testing sequences from class A to E. In order to reflect the performance of the method, logo is inserted into the top-left corner of the video sequence, where it has the greatest impact on encoding.</a:t>
            </a:r>
            <a:endParaRPr lang="zh-CN" altLang="en-US" dirty="0"/>
          </a:p>
        </p:txBody>
      </p:sp>
      <p:sp>
        <p:nvSpPr>
          <p:cNvPr id="4" name="Slide Number Placeholder 3"/>
          <p:cNvSpPr>
            <a:spLocks noGrp="1"/>
          </p:cNvSpPr>
          <p:nvPr>
            <p:ph type="sldNum" sz="quarter" idx="10"/>
          </p:nvPr>
        </p:nvSpPr>
        <p:spPr/>
        <p:txBody>
          <a:bodyPr/>
          <a:lstStyle/>
          <a:p>
            <a:pPr>
              <a:defRPr/>
            </a:pPr>
            <a:fld id="{E41FA693-7434-4942-BA8F-69E0CD9B57A0}" type="slidenum">
              <a:rPr lang="zh-CN" altLang="en-US" smtClean="0"/>
              <a:pPr>
                <a:defRPr/>
              </a:pPr>
              <a:t>13</a:t>
            </a:fld>
            <a:endParaRPr lang="zh-CN" altLang="en-US"/>
          </a:p>
        </p:txBody>
      </p:sp>
    </p:spTree>
    <p:extLst>
      <p:ext uri="{BB962C8B-B14F-4D97-AF65-F5344CB8AC3E}">
        <p14:creationId xmlns:p14="http://schemas.microsoft.com/office/powerpoint/2010/main" val="39090831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We would like to show the performance of our method compared with the previous work in intra coding. As can be seen, our method saves more that 10% </a:t>
            </a:r>
            <a:r>
              <a:rPr lang="en-US" altLang="zh-CN" sz="1200" b="0" i="0" u="none" strike="noStrike" kern="1200" baseline="0" dirty="0" err="1" smtClean="0">
                <a:solidFill>
                  <a:schemeClr val="tx1"/>
                </a:solidFill>
                <a:latin typeface="+mn-lt"/>
                <a:ea typeface="+mn-ea"/>
                <a:cs typeface="+mn-cs"/>
              </a:rPr>
              <a:t>bd</a:t>
            </a:r>
            <a:r>
              <a:rPr lang="en-US" altLang="zh-CN" sz="1200" b="0" i="0" u="none" strike="noStrike" kern="1200" baseline="0" dirty="0" smtClean="0">
                <a:solidFill>
                  <a:schemeClr val="tx1"/>
                </a:solidFill>
                <a:latin typeface="+mn-lt"/>
                <a:ea typeface="+mn-ea"/>
                <a:cs typeface="+mn-cs"/>
              </a:rPr>
              <a:t>-rate than Jing’s method. This is mainly because we further refine lossless coding region. It is worth mentioning that our method achieves a larger speedup ratio since we reuse more information that are not reused by Jing’s method.</a:t>
            </a:r>
            <a:endParaRPr lang="zh-CN" altLang="en-US" dirty="0"/>
          </a:p>
        </p:txBody>
      </p:sp>
      <p:sp>
        <p:nvSpPr>
          <p:cNvPr id="4" name="Slide Number Placeholder 3"/>
          <p:cNvSpPr>
            <a:spLocks noGrp="1"/>
          </p:cNvSpPr>
          <p:nvPr>
            <p:ph type="sldNum" sz="quarter" idx="10"/>
          </p:nvPr>
        </p:nvSpPr>
        <p:spPr/>
        <p:txBody>
          <a:bodyPr/>
          <a:lstStyle/>
          <a:p>
            <a:pPr>
              <a:defRPr/>
            </a:pPr>
            <a:fld id="{E41FA693-7434-4942-BA8F-69E0CD9B57A0}" type="slidenum">
              <a:rPr lang="zh-CN" altLang="en-US" smtClean="0"/>
              <a:pPr>
                <a:defRPr/>
              </a:pPr>
              <a:t>14</a:t>
            </a:fld>
            <a:endParaRPr lang="zh-CN" altLang="en-US"/>
          </a:p>
        </p:txBody>
      </p:sp>
    </p:spTree>
    <p:extLst>
      <p:ext uri="{BB962C8B-B14F-4D97-AF65-F5344CB8AC3E}">
        <p14:creationId xmlns:p14="http://schemas.microsoft.com/office/powerpoint/2010/main" val="14818932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Next, we would like to show you the performance in random-access configuration. Compared with the traditional direct encoding method using unmodified HM software, the proposed method can achieve an encoding acceleration by 52 times, or a 98% computational complexity reduction on average, while the BD-rate loss is negligible.</a:t>
            </a:r>
            <a:endParaRPr lang="zh-CN" altLang="en-US" dirty="0"/>
          </a:p>
        </p:txBody>
      </p:sp>
      <p:sp>
        <p:nvSpPr>
          <p:cNvPr id="4" name="Slide Number Placeholder 3"/>
          <p:cNvSpPr>
            <a:spLocks noGrp="1"/>
          </p:cNvSpPr>
          <p:nvPr>
            <p:ph type="sldNum" sz="quarter" idx="10"/>
          </p:nvPr>
        </p:nvSpPr>
        <p:spPr/>
        <p:txBody>
          <a:bodyPr/>
          <a:lstStyle/>
          <a:p>
            <a:pPr>
              <a:defRPr/>
            </a:pPr>
            <a:fld id="{E41FA693-7434-4942-BA8F-69E0CD9B57A0}" type="slidenum">
              <a:rPr lang="zh-CN" altLang="en-US" smtClean="0"/>
              <a:pPr>
                <a:defRPr/>
              </a:pPr>
              <a:t>15</a:t>
            </a:fld>
            <a:endParaRPr lang="zh-CN" altLang="en-US"/>
          </a:p>
        </p:txBody>
      </p:sp>
    </p:spTree>
    <p:extLst>
      <p:ext uri="{BB962C8B-B14F-4D97-AF65-F5344CB8AC3E}">
        <p14:creationId xmlns:p14="http://schemas.microsoft.com/office/powerpoint/2010/main" val="28709779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smtClean="0"/>
              <a:t>That’s all. If you have</a:t>
            </a:r>
            <a:r>
              <a:rPr lang="en-US" altLang="zh-CN" baseline="0" dirty="0" smtClean="0"/>
              <a:t> any questions or requests, please contact us </a:t>
            </a:r>
            <a:r>
              <a:rPr lang="en-US" altLang="zh-CN" baseline="0" smtClean="0"/>
              <a:t>by email.</a:t>
            </a:r>
            <a:endParaRPr lang="zh-CN" altLang="en-US" dirty="0"/>
          </a:p>
        </p:txBody>
      </p:sp>
      <p:sp>
        <p:nvSpPr>
          <p:cNvPr id="4" name="Slide Number Placeholder 3"/>
          <p:cNvSpPr>
            <a:spLocks noGrp="1"/>
          </p:cNvSpPr>
          <p:nvPr>
            <p:ph type="sldNum" sz="quarter" idx="10"/>
          </p:nvPr>
        </p:nvSpPr>
        <p:spPr/>
        <p:txBody>
          <a:bodyPr/>
          <a:lstStyle/>
          <a:p>
            <a:pPr>
              <a:defRPr/>
            </a:pPr>
            <a:fld id="{E41FA693-7434-4942-BA8F-69E0CD9B57A0}" type="slidenum">
              <a:rPr lang="zh-CN" altLang="en-US" smtClean="0"/>
              <a:pPr>
                <a:defRPr/>
              </a:pPr>
              <a:t>16</a:t>
            </a:fld>
            <a:endParaRPr lang="zh-CN" altLang="en-US"/>
          </a:p>
        </p:txBody>
      </p:sp>
    </p:spTree>
    <p:extLst>
      <p:ext uri="{BB962C8B-B14F-4D97-AF65-F5344CB8AC3E}">
        <p14:creationId xmlns:p14="http://schemas.microsoft.com/office/powerpoint/2010/main" val="837879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p:txBody>
          <a:bodyPr/>
          <a:lstStyle/>
          <a:p>
            <a:pPr>
              <a:defRPr/>
            </a:pPr>
            <a:fld id="{E41FA693-7434-4942-BA8F-69E0CD9B57A0}" type="slidenum">
              <a:rPr lang="zh-CN" altLang="en-US" smtClean="0"/>
              <a:pPr>
                <a:defRPr/>
              </a:pPr>
              <a:t>2</a:t>
            </a:fld>
            <a:endParaRPr lang="zh-CN" altLang="en-US"/>
          </a:p>
        </p:txBody>
      </p:sp>
    </p:spTree>
    <p:extLst>
      <p:ext uri="{BB962C8B-B14F-4D97-AF65-F5344CB8AC3E}">
        <p14:creationId xmlns:p14="http://schemas.microsoft.com/office/powerpoint/2010/main" val="12786541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kumimoji="1" lang="en-US" altLang="zh-CN" sz="2800" dirty="0" smtClean="0"/>
              <a:t>In general,</a:t>
            </a:r>
            <a:r>
              <a:rPr kumimoji="1" lang="en-US" altLang="zh-CN" sz="2800" baseline="0" dirty="0" smtClean="0"/>
              <a:t> there are two types of videos. The first type is the videos without logo. These videos can be used as raw materials for news publishing, video editing, </a:t>
            </a:r>
            <a:r>
              <a:rPr lang="en-US" altLang="zh-CN" sz="1200" b="0" i="0" kern="1200" dirty="0" smtClean="0">
                <a:solidFill>
                  <a:schemeClr val="tx1"/>
                </a:solidFill>
                <a:effectLst/>
                <a:latin typeface="+mn-lt"/>
                <a:ea typeface="+mn-ea"/>
                <a:cs typeface="+mn-cs"/>
              </a:rPr>
              <a:t>et cetera. The next point is that</a:t>
            </a:r>
            <a:r>
              <a:rPr lang="en-US" altLang="zh-CN" sz="1200" b="0" i="0" kern="1200" baseline="0" dirty="0" smtClean="0">
                <a:solidFill>
                  <a:schemeClr val="tx1"/>
                </a:solidFill>
                <a:effectLst/>
                <a:latin typeface="+mn-lt"/>
                <a:ea typeface="+mn-ea"/>
                <a:cs typeface="+mn-cs"/>
              </a:rPr>
              <a:t> t</a:t>
            </a:r>
            <a:r>
              <a:rPr lang="en-US" altLang="zh-CN" sz="1200" b="0" i="0" kern="1200" dirty="0" smtClean="0">
                <a:solidFill>
                  <a:schemeClr val="tx1"/>
                </a:solidFill>
                <a:effectLst/>
                <a:latin typeface="+mn-lt"/>
                <a:ea typeface="+mn-ea"/>
                <a:cs typeface="+mn-cs"/>
              </a:rPr>
              <a:t>hey are also clean, which can improve the audiences</a:t>
            </a:r>
            <a:r>
              <a:rPr lang="en-US" altLang="zh-CN" sz="1200" b="0" i="0" kern="1200" baseline="0" dirty="0" smtClean="0">
                <a:solidFill>
                  <a:schemeClr val="tx1"/>
                </a:solidFill>
                <a:effectLst/>
                <a:latin typeface="+mn-lt"/>
                <a:ea typeface="+mn-ea"/>
                <a:cs typeface="+mn-cs"/>
              </a:rPr>
              <a:t> viewing experiences. The second type is the videos with logo. The purposes of inserting a logo into the video are mainly for the company copyright announcement and advertising. In most instances, the two types of videos are both needed by the video providers, such as </a:t>
            </a:r>
            <a:r>
              <a:rPr lang="en-US" altLang="zh-CN" sz="1200" b="0" i="0" kern="1200" baseline="0" dirty="0" err="1" smtClean="0">
                <a:solidFill>
                  <a:schemeClr val="tx1"/>
                </a:solidFill>
                <a:effectLst/>
                <a:latin typeface="+mn-lt"/>
                <a:ea typeface="+mn-ea"/>
                <a:cs typeface="+mn-cs"/>
              </a:rPr>
              <a:t>Tik-Tok</a:t>
            </a:r>
            <a:r>
              <a:rPr lang="en-US" altLang="zh-CN" sz="1200" b="0" i="0" kern="1200" baseline="0" dirty="0" smtClean="0">
                <a:solidFill>
                  <a:schemeClr val="tx1"/>
                </a:solidFill>
                <a:effectLst/>
                <a:latin typeface="+mn-lt"/>
                <a:ea typeface="+mn-ea"/>
                <a:cs typeface="+mn-cs"/>
              </a:rPr>
              <a:t>. For example, when you watch the video on the application, a cleaning video without any logo will be provided. When you want to share it with others, a logo will be inserted into the bit-streams.</a:t>
            </a:r>
            <a:endParaRPr kumimoji="1" lang="zh-CN" altLang="en-US" sz="2800" dirty="0"/>
          </a:p>
        </p:txBody>
      </p:sp>
      <p:sp>
        <p:nvSpPr>
          <p:cNvPr id="4" name="幻灯片编号占位符 3"/>
          <p:cNvSpPr>
            <a:spLocks noGrp="1"/>
          </p:cNvSpPr>
          <p:nvPr>
            <p:ph type="sldNum" sz="quarter" idx="10"/>
          </p:nvPr>
        </p:nvSpPr>
        <p:spPr/>
        <p:txBody>
          <a:bodyPr/>
          <a:lstStyle/>
          <a:p>
            <a:pPr>
              <a:defRPr/>
            </a:pPr>
            <a:fld id="{E41FA693-7434-4942-BA8F-69E0CD9B57A0}" type="slidenum">
              <a:rPr lang="zh-CN" altLang="en-US" smtClean="0"/>
              <a:pPr>
                <a:defRPr/>
              </a:pPr>
              <a:t>3</a:t>
            </a:fld>
            <a:endParaRPr lang="zh-CN" altLang="en-US"/>
          </a:p>
        </p:txBody>
      </p:sp>
    </p:spTree>
    <p:extLst>
      <p:ext uri="{BB962C8B-B14F-4D97-AF65-F5344CB8AC3E}">
        <p14:creationId xmlns:p14="http://schemas.microsoft.com/office/powerpoint/2010/main" val="2622928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kumimoji="1" lang="en-US" altLang="zh-CN" sz="2800" dirty="0" smtClean="0"/>
              <a:t>Here I show you the</a:t>
            </a:r>
            <a:r>
              <a:rPr kumimoji="1" lang="en-US" altLang="zh-CN" sz="2800" baseline="0" dirty="0" smtClean="0"/>
              <a:t> encoding scheme of the traditional method, which</a:t>
            </a:r>
            <a:r>
              <a:rPr lang="en-US" altLang="zh-CN" sz="1200" b="0" i="0" u="none" strike="noStrike" kern="1200" baseline="0" dirty="0" smtClean="0">
                <a:solidFill>
                  <a:schemeClr val="tx1"/>
                </a:solidFill>
                <a:latin typeface="+mn-lt"/>
                <a:ea typeface="+mn-ea"/>
                <a:cs typeface="+mn-cs"/>
              </a:rPr>
              <a:t> is to encode video sequence with and without logo separately. However, since the logo is usually small, most of the areas are the same as the original sequence. Thus, the information from the encoding process of original sequence can be utilized to speed up the encoding process of logo-inserted sequence.</a:t>
            </a:r>
            <a:endParaRPr kumimoji="1" lang="zh-CN" altLang="en-US" sz="2800" dirty="0"/>
          </a:p>
        </p:txBody>
      </p:sp>
      <p:sp>
        <p:nvSpPr>
          <p:cNvPr id="4" name="幻灯片编号占位符 3"/>
          <p:cNvSpPr>
            <a:spLocks noGrp="1"/>
          </p:cNvSpPr>
          <p:nvPr>
            <p:ph type="sldNum" sz="quarter" idx="10"/>
          </p:nvPr>
        </p:nvSpPr>
        <p:spPr/>
        <p:txBody>
          <a:bodyPr/>
          <a:lstStyle/>
          <a:p>
            <a:pPr>
              <a:defRPr/>
            </a:pPr>
            <a:fld id="{E41FA693-7434-4942-BA8F-69E0CD9B57A0}" type="slidenum">
              <a:rPr lang="zh-CN" altLang="en-US" smtClean="0"/>
              <a:pPr>
                <a:defRPr/>
              </a:pPr>
              <a:t>4</a:t>
            </a:fld>
            <a:endParaRPr lang="zh-CN" altLang="en-US"/>
          </a:p>
        </p:txBody>
      </p:sp>
    </p:spTree>
    <p:extLst>
      <p:ext uri="{BB962C8B-B14F-4D97-AF65-F5344CB8AC3E}">
        <p14:creationId xmlns:p14="http://schemas.microsoft.com/office/powerpoint/2010/main" val="19650287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kumimoji="1" lang="en-US" altLang="zh-CN" baseline="0" dirty="0" smtClean="0"/>
              <a:t>Some related works focused on the previous coding standards, which is not applicable to HEVC since HEVC has introduced many new coding tools, such as block partitioning and more precise prediction modes.</a:t>
            </a:r>
          </a:p>
          <a:p>
            <a:endParaRPr kumimoji="1" lang="en-US" altLang="zh-CN" baseline="0" dirty="0" smtClean="0"/>
          </a:p>
          <a:p>
            <a:r>
              <a:rPr kumimoji="1" lang="en-US" altLang="zh-CN" baseline="0" dirty="0" smtClean="0"/>
              <a:t>One drawback for b</a:t>
            </a:r>
            <a:r>
              <a:rPr kumimoji="1" lang="en-US" altLang="zh-CN" dirty="0" smtClean="0"/>
              <a:t>oth methods is</a:t>
            </a:r>
            <a:r>
              <a:rPr kumimoji="1" lang="en-US" altLang="zh-CN" baseline="0" dirty="0" smtClean="0"/>
              <a:t> that the bit-rate overhead increases a lot.</a:t>
            </a:r>
            <a:endParaRPr kumimoji="1" lang="zh-CN" altLang="en-US" dirty="0"/>
          </a:p>
        </p:txBody>
      </p:sp>
      <p:sp>
        <p:nvSpPr>
          <p:cNvPr id="4" name="幻灯片编号占位符 3"/>
          <p:cNvSpPr>
            <a:spLocks noGrp="1"/>
          </p:cNvSpPr>
          <p:nvPr>
            <p:ph type="sldNum" sz="quarter" idx="10"/>
          </p:nvPr>
        </p:nvSpPr>
        <p:spPr/>
        <p:txBody>
          <a:bodyPr/>
          <a:lstStyle/>
          <a:p>
            <a:pPr>
              <a:defRPr/>
            </a:pPr>
            <a:fld id="{E41FA693-7434-4942-BA8F-69E0CD9B57A0}" type="slidenum">
              <a:rPr lang="zh-CN" altLang="en-US" smtClean="0"/>
              <a:pPr>
                <a:defRPr/>
              </a:pPr>
              <a:t>5</a:t>
            </a:fld>
            <a:endParaRPr lang="zh-CN" altLang="en-US"/>
          </a:p>
        </p:txBody>
      </p:sp>
    </p:spTree>
    <p:extLst>
      <p:ext uri="{BB962C8B-B14F-4D97-AF65-F5344CB8AC3E}">
        <p14:creationId xmlns:p14="http://schemas.microsoft.com/office/powerpoint/2010/main" val="42561935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Now we move on to the proposed method for intra frame coding. We still use the idea of region partition. The left figure is the CU partitioning of the original sequence. When a logo is inserted, those CUs that overlap the logo area but do not border the non-logo area at the bottom or right side composes re-encoding region. Information reusing region is composed of CUs that locate outside the logo-area. The remaining CUs connects the CUs in re-encoding region and information reusing region. To prevent the pixel differences generated in re-encoding region from being propagated to information reusing region, these CUs are encoded using the lossless modes.</a:t>
            </a:r>
          </a:p>
          <a:p>
            <a:endParaRPr lang="en-US" altLang="zh-CN" sz="1200" b="0" i="0" u="none" strike="noStrike" kern="1200" baseline="0" dirty="0" smtClean="0">
              <a:solidFill>
                <a:schemeClr val="tx1"/>
              </a:solidFill>
              <a:latin typeface="+mn-lt"/>
              <a:ea typeface="+mn-ea"/>
              <a:cs typeface="+mn-cs"/>
            </a:endParaRPr>
          </a:p>
          <a:p>
            <a:r>
              <a:rPr lang="en-US" altLang="zh-CN" sz="1200" b="0" i="0" u="none" strike="noStrike" kern="1200" baseline="0" dirty="0" smtClean="0">
                <a:solidFill>
                  <a:schemeClr val="tx1"/>
                </a:solidFill>
                <a:latin typeface="+mn-lt"/>
                <a:ea typeface="+mn-ea"/>
                <a:cs typeface="+mn-cs"/>
              </a:rPr>
              <a:t>Subsequently, CU is the basic unit of lossless coding, supporting the minimal size of 8 </a:t>
            </a:r>
            <a:r>
              <a:rPr lang="en-US" altLang="zh-CN" sz="1200" b="0" i="1" u="none" strike="noStrike" kern="1200" baseline="0" dirty="0" smtClean="0">
                <a:solidFill>
                  <a:schemeClr val="tx1"/>
                </a:solidFill>
                <a:latin typeface="+mn-lt"/>
                <a:ea typeface="+mn-ea"/>
                <a:cs typeface="+mn-cs"/>
              </a:rPr>
              <a:t>× </a:t>
            </a:r>
            <a:r>
              <a:rPr lang="en-US" altLang="zh-CN" sz="1200" b="0" i="0" u="none" strike="noStrike" kern="1200" baseline="0" dirty="0" smtClean="0">
                <a:solidFill>
                  <a:schemeClr val="tx1"/>
                </a:solidFill>
                <a:latin typeface="+mn-lt"/>
                <a:ea typeface="+mn-ea"/>
                <a:cs typeface="+mn-cs"/>
              </a:rPr>
              <a:t>8 pixels in HEVC. To save bit rate overhead of lossless coding, CUs whose size is larger than 8 </a:t>
            </a:r>
            <a:r>
              <a:rPr lang="en-US" altLang="zh-CN" sz="1200" b="0" i="1" u="none" strike="noStrike" kern="1200" baseline="0" dirty="0" smtClean="0">
                <a:solidFill>
                  <a:schemeClr val="tx1"/>
                </a:solidFill>
                <a:latin typeface="+mn-lt"/>
                <a:ea typeface="+mn-ea"/>
                <a:cs typeface="+mn-cs"/>
              </a:rPr>
              <a:t>× </a:t>
            </a:r>
            <a:r>
              <a:rPr lang="en-US" altLang="zh-CN" sz="1200" b="0" i="0" u="none" strike="noStrike" kern="1200" baseline="0" dirty="0" smtClean="0">
                <a:solidFill>
                  <a:schemeClr val="tx1"/>
                </a:solidFill>
                <a:latin typeface="+mn-lt"/>
                <a:ea typeface="+mn-ea"/>
                <a:cs typeface="+mn-cs"/>
              </a:rPr>
              <a:t>8 in lossless coding region will be further split if directly referenced by CUs in information reusing region. After splitting, those CUs that are no longer referenced use </a:t>
            </a:r>
            <a:r>
              <a:rPr lang="en-US" altLang="zh-CN" sz="1200" b="0" i="0" u="none" strike="noStrike" kern="1200" baseline="0" dirty="0" err="1" smtClean="0">
                <a:solidFill>
                  <a:schemeClr val="tx1"/>
                </a:solidFill>
                <a:latin typeface="+mn-lt"/>
                <a:ea typeface="+mn-ea"/>
                <a:cs typeface="+mn-cs"/>
              </a:rPr>
              <a:t>lossy</a:t>
            </a:r>
            <a:r>
              <a:rPr lang="en-US" altLang="zh-CN" sz="1200" b="0" i="0" u="none" strike="noStrike" kern="1200" baseline="0" dirty="0" smtClean="0">
                <a:solidFill>
                  <a:schemeClr val="tx1"/>
                </a:solidFill>
                <a:latin typeface="+mn-lt"/>
                <a:ea typeface="+mn-ea"/>
                <a:cs typeface="+mn-cs"/>
              </a:rPr>
              <a:t> coding instead and are reclassified into re-encoding region. In this way, lossless coding region is narrowed.</a:t>
            </a:r>
            <a:endParaRPr kumimoji="1" lang="zh-CN" altLang="en-US" dirty="0"/>
          </a:p>
        </p:txBody>
      </p:sp>
      <p:sp>
        <p:nvSpPr>
          <p:cNvPr id="4" name="幻灯片编号占位符 3"/>
          <p:cNvSpPr>
            <a:spLocks noGrp="1"/>
          </p:cNvSpPr>
          <p:nvPr>
            <p:ph type="sldNum" sz="quarter" idx="10"/>
          </p:nvPr>
        </p:nvSpPr>
        <p:spPr/>
        <p:txBody>
          <a:bodyPr/>
          <a:lstStyle/>
          <a:p>
            <a:pPr>
              <a:defRPr/>
            </a:pPr>
            <a:fld id="{E41FA693-7434-4942-BA8F-69E0CD9B57A0}" type="slidenum">
              <a:rPr lang="zh-CN" altLang="en-US" smtClean="0"/>
              <a:pPr>
                <a:defRPr/>
              </a:pPr>
              <a:t>6</a:t>
            </a:fld>
            <a:endParaRPr lang="zh-CN" altLang="en-US"/>
          </a:p>
        </p:txBody>
      </p:sp>
    </p:spTree>
    <p:extLst>
      <p:ext uri="{BB962C8B-B14F-4D97-AF65-F5344CB8AC3E}">
        <p14:creationId xmlns:p14="http://schemas.microsoft.com/office/powerpoint/2010/main" val="40625047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US" altLang="zh-CN" dirty="0" smtClean="0"/>
              <a:t>However, that</a:t>
            </a:r>
            <a:r>
              <a:rPr kumimoji="1" lang="en-US" altLang="zh-CN" baseline="0" dirty="0" smtClean="0"/>
              <a:t> isn’t enough. </a:t>
            </a:r>
            <a:r>
              <a:rPr kumimoji="1" lang="en-US" altLang="zh-CN" dirty="0" smtClean="0"/>
              <a:t>To</a:t>
            </a:r>
            <a:r>
              <a:rPr kumimoji="1" lang="en-US" altLang="zh-CN" baseline="0" dirty="0" smtClean="0"/>
              <a:t> further reduce the use of lossless modes, we can use </a:t>
            </a:r>
            <a:r>
              <a:rPr kumimoji="1" lang="en-US" altLang="zh-CN" baseline="0" dirty="0" err="1" smtClean="0"/>
              <a:t>lossy</a:t>
            </a:r>
            <a:r>
              <a:rPr kumimoji="1" lang="en-US" altLang="zh-CN" baseline="0" dirty="0" smtClean="0"/>
              <a:t> modes for CUs in lossless coding region if the </a:t>
            </a:r>
            <a:r>
              <a:rPr lang="en-US" altLang="zh-CN" kern="0" dirty="0" smtClean="0"/>
              <a:t>reconstructed pixels are</a:t>
            </a:r>
            <a:r>
              <a:rPr lang="en-US" altLang="zh-CN" kern="0" baseline="0" dirty="0" smtClean="0"/>
              <a:t> not much different from the lossless modes, or these pixels are not referenced by the CUs in information reusing region. Thus, we present an error propagation model, which is used to determine whether CUs satisfy the above conditions.</a:t>
            </a:r>
            <a:endParaRPr lang="en-US" altLang="zh-CN" kern="0" dirty="0" smtClean="0"/>
          </a:p>
          <a:p>
            <a:endParaRPr kumimoji="1" lang="en-US" altLang="zh-CN" dirty="0"/>
          </a:p>
        </p:txBody>
      </p:sp>
      <p:sp>
        <p:nvSpPr>
          <p:cNvPr id="4" name="幻灯片编号占位符 3"/>
          <p:cNvSpPr>
            <a:spLocks noGrp="1"/>
          </p:cNvSpPr>
          <p:nvPr>
            <p:ph type="sldNum" sz="quarter" idx="10"/>
          </p:nvPr>
        </p:nvSpPr>
        <p:spPr/>
        <p:txBody>
          <a:bodyPr/>
          <a:lstStyle/>
          <a:p>
            <a:pPr>
              <a:defRPr/>
            </a:pPr>
            <a:fld id="{E41FA693-7434-4942-BA8F-69E0CD9B57A0}" type="slidenum">
              <a:rPr lang="zh-CN" altLang="en-US" smtClean="0"/>
              <a:pPr>
                <a:defRPr/>
              </a:pPr>
              <a:t>7</a:t>
            </a:fld>
            <a:endParaRPr lang="zh-CN" altLang="en-US"/>
          </a:p>
        </p:txBody>
      </p:sp>
    </p:spTree>
    <p:extLst>
      <p:ext uri="{BB962C8B-B14F-4D97-AF65-F5344CB8AC3E}">
        <p14:creationId xmlns:p14="http://schemas.microsoft.com/office/powerpoint/2010/main" val="1037863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For angular prediction, some predicted pixels are computed by weighted average of the reference samples. For simplicity, a reference sample is assumed to be the source of the predicted pixel if it is used as prediction directly, or if its interpolation weight is larger. The propagation area for a reference sample is calculated by counting the number of the predicted pixels whose source is that reference sample.</a:t>
            </a:r>
          </a:p>
          <a:p>
            <a:endParaRPr lang="en-US" altLang="zh-CN" sz="1200" b="0" i="0" u="none" strike="noStrike" kern="1200" baseline="0" dirty="0" smtClean="0">
              <a:solidFill>
                <a:schemeClr val="tx1"/>
              </a:solidFill>
              <a:latin typeface="+mn-lt"/>
              <a:ea typeface="+mn-ea"/>
              <a:cs typeface="+mn-cs"/>
            </a:endParaRPr>
          </a:p>
          <a:p>
            <a:r>
              <a:rPr lang="en-US" altLang="zh-CN" sz="1200" b="0" i="0" u="none" strike="noStrike" kern="1200" baseline="0" dirty="0" smtClean="0">
                <a:solidFill>
                  <a:schemeClr val="tx1"/>
                </a:solidFill>
                <a:latin typeface="+mn-lt"/>
                <a:ea typeface="+mn-ea"/>
                <a:cs typeface="+mn-cs"/>
              </a:rPr>
              <a:t>For planar and DC prediction, error propagation is not as explicit as angular prediction. The model assumes that the propagation area for each reference sample incorporated in the prediction is equal to the number of total pixels inside block divided by the number of these reference samples.</a:t>
            </a:r>
            <a:endParaRPr lang="zh-CN" altLang="en-US" dirty="0"/>
          </a:p>
        </p:txBody>
      </p:sp>
      <p:sp>
        <p:nvSpPr>
          <p:cNvPr id="4" name="Slide Number Placeholder 3"/>
          <p:cNvSpPr>
            <a:spLocks noGrp="1"/>
          </p:cNvSpPr>
          <p:nvPr>
            <p:ph type="sldNum" sz="quarter" idx="10"/>
          </p:nvPr>
        </p:nvSpPr>
        <p:spPr/>
        <p:txBody>
          <a:bodyPr/>
          <a:lstStyle/>
          <a:p>
            <a:pPr>
              <a:defRPr/>
            </a:pPr>
            <a:fld id="{E41FA693-7434-4942-BA8F-69E0CD9B57A0}" type="slidenum">
              <a:rPr lang="zh-CN" altLang="en-US" smtClean="0"/>
              <a:pPr>
                <a:defRPr/>
              </a:pPr>
              <a:t>8</a:t>
            </a:fld>
            <a:endParaRPr lang="zh-CN" altLang="en-US"/>
          </a:p>
        </p:txBody>
      </p:sp>
    </p:spTree>
    <p:extLst>
      <p:ext uri="{BB962C8B-B14F-4D97-AF65-F5344CB8AC3E}">
        <p14:creationId xmlns:p14="http://schemas.microsoft.com/office/powerpoint/2010/main" val="5899527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To reduce the complexity of the pixel-level model, the simulation is implemented with 4 pixels as a basic unit, short as BU. Here is an example. In the figure, the blocks filled with pattern denote the CUs in lossless coding region. If we choose </a:t>
            </a:r>
            <a:r>
              <a:rPr lang="en-US" altLang="zh-CN" sz="1200" b="0" i="0" u="none" strike="noStrike" kern="1200" baseline="0" dirty="0" err="1" smtClean="0">
                <a:solidFill>
                  <a:schemeClr val="tx1"/>
                </a:solidFill>
                <a:latin typeface="+mn-lt"/>
                <a:ea typeface="+mn-ea"/>
                <a:cs typeface="+mn-cs"/>
              </a:rPr>
              <a:t>lossy</a:t>
            </a:r>
            <a:r>
              <a:rPr lang="en-US" altLang="zh-CN" sz="1200" b="0" i="0" u="none" strike="noStrike" kern="1200" baseline="0" dirty="0" smtClean="0">
                <a:solidFill>
                  <a:schemeClr val="tx1"/>
                </a:solidFill>
                <a:latin typeface="+mn-lt"/>
                <a:ea typeface="+mn-ea"/>
                <a:cs typeface="+mn-cs"/>
              </a:rPr>
              <a:t> modes to encode these CUs, the errors to be propagated must be in the last row and the rightmost column of these CUs. Thus, these pixels are horizontally and vertically merged into BUs, like this. We label them in different colors to distinguish them from each other. Next, we use the method we have introduced to simulate error propagation. </a:t>
            </a:r>
          </a:p>
          <a:p>
            <a:endParaRPr lang="en-US" altLang="zh-CN" sz="1200" b="0" i="0" u="none" strike="noStrike" kern="1200" baseline="0" dirty="0" smtClean="0">
              <a:solidFill>
                <a:schemeClr val="tx1"/>
              </a:solidFill>
              <a:latin typeface="+mn-lt"/>
              <a:ea typeface="+mn-ea"/>
              <a:cs typeface="+mn-cs"/>
            </a:endParaRPr>
          </a:p>
          <a:p>
            <a:r>
              <a:rPr lang="en-US" altLang="zh-CN" sz="1200" b="0" i="0" u="none" strike="noStrike" kern="1200" baseline="0" dirty="0" smtClean="0">
                <a:solidFill>
                  <a:schemeClr val="tx1"/>
                </a:solidFill>
                <a:latin typeface="+mn-lt"/>
                <a:ea typeface="+mn-ea"/>
                <a:cs typeface="+mn-cs"/>
              </a:rPr>
              <a:t>Note that although the blocks using planar mode and DC mode don’t propagate errors to the neighboring blocks, we still need to count the propagation area of these blocks since they reference the BUs being labeled.</a:t>
            </a:r>
          </a:p>
          <a:p>
            <a:endParaRPr lang="en-US" altLang="zh-CN" sz="1200" b="0" i="0" u="none" strike="noStrike" kern="1200" baseline="0" dirty="0" smtClean="0">
              <a:solidFill>
                <a:schemeClr val="tx1"/>
              </a:solidFill>
              <a:latin typeface="+mn-lt"/>
              <a:ea typeface="+mn-ea"/>
              <a:cs typeface="+mn-cs"/>
            </a:endParaRPr>
          </a:p>
          <a:p>
            <a:r>
              <a:rPr lang="en-US" altLang="zh-CN" dirty="0" smtClean="0"/>
              <a:t>After</a:t>
            </a:r>
            <a:r>
              <a:rPr lang="en-US" altLang="zh-CN" baseline="0" dirty="0" smtClean="0"/>
              <a:t> the simulation, the propagation area of each BU can be calculated by counting the pixels located inside the corresponding region. Then, we accumulate the product of propagation area and the distortion of each BU in a CU. If the sum is less than a given threshold, we use the </a:t>
            </a:r>
            <a:r>
              <a:rPr lang="en-US" altLang="zh-CN" baseline="0" dirty="0" err="1" smtClean="0"/>
              <a:t>lossy</a:t>
            </a:r>
            <a:r>
              <a:rPr lang="en-US" altLang="zh-CN" baseline="0" dirty="0" smtClean="0"/>
              <a:t> mode to encode that CU. In this way, </a:t>
            </a:r>
            <a:r>
              <a:rPr lang="en-US" altLang="zh-CN" sz="1200" b="0" i="0" u="none" strike="noStrike" kern="1200" baseline="0" dirty="0" smtClean="0">
                <a:solidFill>
                  <a:schemeClr val="tx1"/>
                </a:solidFill>
                <a:latin typeface="+mn-lt"/>
                <a:ea typeface="+mn-ea"/>
                <a:cs typeface="+mn-cs"/>
              </a:rPr>
              <a:t>bits used in lossless coding are saved while the encoding quality is almost unaffected.</a:t>
            </a:r>
            <a:endParaRPr lang="zh-CN" altLang="en-US" dirty="0"/>
          </a:p>
        </p:txBody>
      </p:sp>
      <p:sp>
        <p:nvSpPr>
          <p:cNvPr id="4" name="Slide Number Placeholder 3"/>
          <p:cNvSpPr>
            <a:spLocks noGrp="1"/>
          </p:cNvSpPr>
          <p:nvPr>
            <p:ph type="sldNum" sz="quarter" idx="10"/>
          </p:nvPr>
        </p:nvSpPr>
        <p:spPr/>
        <p:txBody>
          <a:bodyPr/>
          <a:lstStyle/>
          <a:p>
            <a:pPr>
              <a:defRPr/>
            </a:pPr>
            <a:fld id="{E41FA693-7434-4942-BA8F-69E0CD9B57A0}" type="slidenum">
              <a:rPr lang="zh-CN" altLang="en-US" smtClean="0"/>
              <a:pPr>
                <a:defRPr/>
              </a:pPr>
              <a:t>9</a:t>
            </a:fld>
            <a:endParaRPr lang="zh-CN" altLang="en-US"/>
          </a:p>
        </p:txBody>
      </p:sp>
    </p:spTree>
    <p:extLst>
      <p:ext uri="{BB962C8B-B14F-4D97-AF65-F5344CB8AC3E}">
        <p14:creationId xmlns:p14="http://schemas.microsoft.com/office/powerpoint/2010/main" val="7820706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3589338"/>
            <a:ext cx="7772400" cy="109537"/>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zh-CN" altLang="en-US"/>
          </a:p>
        </p:txBody>
      </p:sp>
      <p:sp>
        <p:nvSpPr>
          <p:cNvPr id="701442" name="Rectangle 2"/>
          <p:cNvSpPr>
            <a:spLocks noGrp="1" noChangeArrowheads="1"/>
          </p:cNvSpPr>
          <p:nvPr>
            <p:ph type="ctrTitle"/>
          </p:nvPr>
        </p:nvSpPr>
        <p:spPr>
          <a:xfrm>
            <a:off x="685800" y="1133475"/>
            <a:ext cx="7772400" cy="2339975"/>
          </a:xfrm>
        </p:spPr>
        <p:txBody>
          <a:bodyPr/>
          <a:lstStyle>
            <a:lvl1pPr algn="ctr">
              <a:defRPr sz="4400"/>
            </a:lvl1pPr>
          </a:lstStyle>
          <a:p>
            <a:pPr lvl="0"/>
            <a:r>
              <a:rPr lang="zh-CN" altLang="en-US" noProof="0" dirty="0"/>
              <a:t>单击此处编辑母版标题样式</a:t>
            </a:r>
          </a:p>
        </p:txBody>
      </p:sp>
      <p:sp>
        <p:nvSpPr>
          <p:cNvPr id="701443" name="Rectangle 3"/>
          <p:cNvSpPr>
            <a:spLocks noGrp="1" noChangeArrowheads="1"/>
          </p:cNvSpPr>
          <p:nvPr>
            <p:ph type="subTitle" idx="1"/>
          </p:nvPr>
        </p:nvSpPr>
        <p:spPr>
          <a:xfrm>
            <a:off x="701675" y="3833813"/>
            <a:ext cx="7756525" cy="1600200"/>
          </a:xfrm>
        </p:spPr>
        <p:txBody>
          <a:bodyPr/>
          <a:lstStyle>
            <a:lvl1pPr marL="0" indent="0" algn="ctr">
              <a:buFont typeface="Wingdings" pitchFamily="2" charset="2"/>
              <a:buNone/>
              <a:defRPr sz="2600"/>
            </a:lvl1pPr>
          </a:lstStyle>
          <a:p>
            <a:pPr lvl="0"/>
            <a:r>
              <a:rPr lang="zh-CN" altLang="en-US" noProof="0"/>
              <a:t>单击此处编辑母版副标题样式</a:t>
            </a:r>
          </a:p>
        </p:txBody>
      </p:sp>
      <p:sp>
        <p:nvSpPr>
          <p:cNvPr id="6" name="Rectangle 4"/>
          <p:cNvSpPr>
            <a:spLocks noGrp="1" noChangeArrowheads="1"/>
          </p:cNvSpPr>
          <p:nvPr>
            <p:ph type="dt" sz="half" idx="10"/>
          </p:nvPr>
        </p:nvSpPr>
        <p:spPr>
          <a:xfrm>
            <a:off x="685800" y="6248400"/>
            <a:ext cx="1905000" cy="457200"/>
          </a:xfrm>
        </p:spPr>
        <p:txBody>
          <a:bodyPr/>
          <a:lstStyle>
            <a:lvl1pPr>
              <a:defRPr/>
            </a:lvl1pPr>
          </a:lstStyle>
          <a:p>
            <a:pPr>
              <a:defRPr/>
            </a:pPr>
            <a:fld id="{4FB31875-D680-F241-924F-4A723BA9C11A}" type="datetime1">
              <a:rPr lang="zh-CN" altLang="en-US" smtClean="0"/>
              <a:t>2019/9/24</a:t>
            </a:fld>
            <a:endParaRPr lang="zh-CN" altLang="en-US"/>
          </a:p>
        </p:txBody>
      </p:sp>
      <p:sp>
        <p:nvSpPr>
          <p:cNvPr id="7" name="Rectangle 5"/>
          <p:cNvSpPr>
            <a:spLocks noGrp="1" noChangeArrowheads="1"/>
          </p:cNvSpPr>
          <p:nvPr>
            <p:ph type="ftr" sz="quarter" idx="11"/>
          </p:nvPr>
        </p:nvSpPr>
        <p:spPr>
          <a:xfrm>
            <a:off x="3124200" y="6248400"/>
            <a:ext cx="2895600" cy="457200"/>
          </a:xfrm>
        </p:spPr>
        <p:txBody>
          <a:bodyPr/>
          <a:lstStyle>
            <a:lvl1pPr algn="ctr">
              <a:defRPr/>
            </a:lvl1pPr>
          </a:lstStyle>
          <a:p>
            <a:pPr>
              <a:defRPr/>
            </a:pPr>
            <a:endParaRPr lang="zh-CN" altLang="en-US"/>
          </a:p>
        </p:txBody>
      </p:sp>
      <p:sp>
        <p:nvSpPr>
          <p:cNvPr id="8" name="Rectangle 6"/>
          <p:cNvSpPr>
            <a:spLocks noGrp="1" noChangeArrowheads="1"/>
          </p:cNvSpPr>
          <p:nvPr>
            <p:ph type="sldNum" sz="quarter" idx="12"/>
          </p:nvPr>
        </p:nvSpPr>
        <p:spPr bwMode="auto">
          <a:xfrm>
            <a:off x="6553200" y="6248400"/>
            <a:ext cx="1905000" cy="457200"/>
          </a:xfrm>
          <a:prstGeom prst="rect">
            <a:avLst/>
          </a:prstGeom>
          <a:extLst/>
        </p:spPr>
        <p:txBody>
          <a:bodyPr vert="horz" wrap="square" lIns="91440" tIns="45720" rIns="91440" bIns="45720" numCol="1" anchor="t" anchorCtr="0" compatLnSpc="1">
            <a:prstTxWarp prst="textNoShape">
              <a:avLst/>
            </a:prstTxWarp>
          </a:bodyPr>
          <a:lstStyle>
            <a:lvl1pPr algn="r" eaLnBrk="1" hangingPunct="1">
              <a:defRPr sz="1200">
                <a:latin typeface="Verdana" panose="020B0604030504040204" pitchFamily="34" charset="0"/>
                <a:ea typeface="宋体" panose="02010600030101010101" pitchFamily="2" charset="-122"/>
              </a:defRPr>
            </a:lvl1pPr>
          </a:lstStyle>
          <a:p>
            <a:pPr>
              <a:defRPr/>
            </a:pPr>
            <a:fld id="{7FE5E7AB-091F-3143-BFAA-FEBFA81A6A1D}" type="slidenum">
              <a:rPr lang="zh-CN" altLang="en-US"/>
              <a:pPr>
                <a:defRPr/>
              </a:pPr>
              <a:t>‹#›</a:t>
            </a:fld>
            <a:endParaRPr lang="zh-CN" altLang="en-US" dirty="0"/>
          </a:p>
        </p:txBody>
      </p:sp>
    </p:spTree>
    <p:extLst>
      <p:ext uri="{BB962C8B-B14F-4D97-AF65-F5344CB8AC3E}">
        <p14:creationId xmlns:p14="http://schemas.microsoft.com/office/powerpoint/2010/main" val="1222833660"/>
      </p:ext>
    </p:extLst>
  </p:cSld>
  <p:clrMapOvr>
    <a:masterClrMapping/>
  </p:clrMapOvr>
  <p:transition>
    <p:sndAc>
      <p:stSnd>
        <p:snd r:embed="rId1" name="camera.wav"/>
      </p:stSnd>
    </p:sndAc>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6"/>
          <p:cNvSpPr>
            <a:spLocks noGrp="1" noChangeArrowheads="1"/>
          </p:cNvSpPr>
          <p:nvPr>
            <p:ph type="dt" sz="half" idx="10"/>
          </p:nvPr>
        </p:nvSpPr>
        <p:spPr>
          <a:ln/>
        </p:spPr>
        <p:txBody>
          <a:bodyPr/>
          <a:lstStyle>
            <a:lvl1pPr>
              <a:defRPr/>
            </a:lvl1pPr>
          </a:lstStyle>
          <a:p>
            <a:pPr>
              <a:defRPr/>
            </a:pPr>
            <a:fld id="{74F58177-89D7-1C45-AE0C-3A1E5E7A415E}" type="datetime1">
              <a:rPr lang="zh-CN" altLang="en-US" smtClean="0"/>
              <a:t>2019/9/24</a:t>
            </a:fld>
            <a:endParaRPr lang="zh-CN"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zh-CN" altLang="en-US"/>
          </a:p>
        </p:txBody>
      </p:sp>
    </p:spTree>
    <p:extLst>
      <p:ext uri="{BB962C8B-B14F-4D97-AF65-F5344CB8AC3E}">
        <p14:creationId xmlns:p14="http://schemas.microsoft.com/office/powerpoint/2010/main" val="282243426"/>
      </p:ext>
    </p:extLst>
  </p:cSld>
  <p:clrMapOvr>
    <a:masterClrMapping/>
  </p:clrMapOvr>
  <p:transition>
    <p:sndAc>
      <p:stSnd>
        <p:snd r:embed="rId1" name="camera.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73838" y="304800"/>
            <a:ext cx="2001837" cy="60039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566738" y="304800"/>
            <a:ext cx="5854700" cy="60039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6"/>
          <p:cNvSpPr>
            <a:spLocks noGrp="1" noChangeArrowheads="1"/>
          </p:cNvSpPr>
          <p:nvPr>
            <p:ph type="dt" sz="half" idx="10"/>
          </p:nvPr>
        </p:nvSpPr>
        <p:spPr>
          <a:ln/>
        </p:spPr>
        <p:txBody>
          <a:bodyPr/>
          <a:lstStyle>
            <a:lvl1pPr>
              <a:defRPr/>
            </a:lvl1pPr>
          </a:lstStyle>
          <a:p>
            <a:pPr>
              <a:defRPr/>
            </a:pPr>
            <a:fld id="{E0019311-1CC9-7F4E-9708-A1377CA95168}" type="datetime1">
              <a:rPr lang="zh-CN" altLang="en-US" smtClean="0"/>
              <a:t>2019/9/24</a:t>
            </a:fld>
            <a:endParaRPr lang="zh-CN"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zh-CN" altLang="en-US"/>
          </a:p>
        </p:txBody>
      </p:sp>
    </p:spTree>
    <p:extLst>
      <p:ext uri="{BB962C8B-B14F-4D97-AF65-F5344CB8AC3E}">
        <p14:creationId xmlns:p14="http://schemas.microsoft.com/office/powerpoint/2010/main" val="2021368206"/>
      </p:ext>
    </p:extLst>
  </p:cSld>
  <p:clrMapOvr>
    <a:masterClrMapping/>
  </p:clrMapOvr>
  <p:transition>
    <p:sndAc>
      <p:stSnd>
        <p:snd r:embed="rId1" name="camera.wav"/>
      </p:stSnd>
    </p:sndAc>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574675" y="304800"/>
            <a:ext cx="8001000" cy="676275"/>
          </a:xfrm>
        </p:spPr>
        <p:txBody>
          <a:bodyPr/>
          <a:lstStyle/>
          <a:p>
            <a:r>
              <a:rPr lang="zh-CN" altLang="en-US"/>
              <a:t>单击此处编辑母版标题样式</a:t>
            </a:r>
          </a:p>
        </p:txBody>
      </p:sp>
      <p:sp>
        <p:nvSpPr>
          <p:cNvPr id="3" name="文本占位符 2"/>
          <p:cNvSpPr>
            <a:spLocks noGrp="1"/>
          </p:cNvSpPr>
          <p:nvPr>
            <p:ph type="body" sz="half" idx="1"/>
          </p:nvPr>
        </p:nvSpPr>
        <p:spPr>
          <a:xfrm>
            <a:off x="566738" y="1341438"/>
            <a:ext cx="3924300" cy="4967287"/>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3438" y="1341438"/>
            <a:ext cx="3924300" cy="4967287"/>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Rectangle 6"/>
          <p:cNvSpPr>
            <a:spLocks noGrp="1" noChangeArrowheads="1"/>
          </p:cNvSpPr>
          <p:nvPr>
            <p:ph type="dt" sz="half" idx="10"/>
          </p:nvPr>
        </p:nvSpPr>
        <p:spPr>
          <a:ln/>
        </p:spPr>
        <p:txBody>
          <a:bodyPr/>
          <a:lstStyle>
            <a:lvl1pPr>
              <a:defRPr/>
            </a:lvl1pPr>
          </a:lstStyle>
          <a:p>
            <a:pPr>
              <a:defRPr/>
            </a:pPr>
            <a:fld id="{21DA9069-F222-4C48-851D-2ECC49534EFB}" type="datetime1">
              <a:rPr lang="zh-CN" altLang="en-US" smtClean="0"/>
              <a:t>2019/9/24</a:t>
            </a:fld>
            <a:endParaRPr lang="zh-CN"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zh-CN" altLang="en-US"/>
          </a:p>
        </p:txBody>
      </p:sp>
    </p:spTree>
    <p:extLst>
      <p:ext uri="{BB962C8B-B14F-4D97-AF65-F5344CB8AC3E}">
        <p14:creationId xmlns:p14="http://schemas.microsoft.com/office/powerpoint/2010/main" val="2091626349"/>
      </p:ext>
    </p:extLst>
  </p:cSld>
  <p:clrMapOvr>
    <a:masterClrMapping/>
  </p:clrMapOvr>
  <p:transition>
    <p:sndAc>
      <p:stSnd>
        <p:snd r:embed="rId1" name="camera.wav"/>
      </p:stSnd>
    </p:sndAc>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标题，文本与两项内容">
    <p:spTree>
      <p:nvGrpSpPr>
        <p:cNvPr id="1" name=""/>
        <p:cNvGrpSpPr/>
        <p:nvPr/>
      </p:nvGrpSpPr>
      <p:grpSpPr>
        <a:xfrm>
          <a:off x="0" y="0"/>
          <a:ext cx="0" cy="0"/>
          <a:chOff x="0" y="0"/>
          <a:chExt cx="0" cy="0"/>
        </a:xfrm>
      </p:grpSpPr>
      <p:sp>
        <p:nvSpPr>
          <p:cNvPr id="2" name="标题 1"/>
          <p:cNvSpPr>
            <a:spLocks noGrp="1"/>
          </p:cNvSpPr>
          <p:nvPr>
            <p:ph type="title"/>
          </p:nvPr>
        </p:nvSpPr>
        <p:spPr>
          <a:xfrm>
            <a:off x="574675" y="304800"/>
            <a:ext cx="8001000" cy="676275"/>
          </a:xfrm>
        </p:spPr>
        <p:txBody>
          <a:bodyPr/>
          <a:lstStyle/>
          <a:p>
            <a:r>
              <a:rPr lang="zh-CN" altLang="en-US"/>
              <a:t>单击此处编辑母版标题样式</a:t>
            </a:r>
          </a:p>
        </p:txBody>
      </p:sp>
      <p:sp>
        <p:nvSpPr>
          <p:cNvPr id="3" name="文本占位符 2"/>
          <p:cNvSpPr>
            <a:spLocks noGrp="1"/>
          </p:cNvSpPr>
          <p:nvPr>
            <p:ph type="body" sz="half" idx="1"/>
          </p:nvPr>
        </p:nvSpPr>
        <p:spPr>
          <a:xfrm>
            <a:off x="566738" y="1341438"/>
            <a:ext cx="3924300" cy="4967287"/>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quarter" idx="2"/>
          </p:nvPr>
        </p:nvSpPr>
        <p:spPr>
          <a:xfrm>
            <a:off x="4643438" y="1341438"/>
            <a:ext cx="3924300" cy="240665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内容占位符 4"/>
          <p:cNvSpPr>
            <a:spLocks noGrp="1"/>
          </p:cNvSpPr>
          <p:nvPr>
            <p:ph sz="quarter" idx="3"/>
          </p:nvPr>
        </p:nvSpPr>
        <p:spPr>
          <a:xfrm>
            <a:off x="4643438" y="3900488"/>
            <a:ext cx="3924300" cy="2408237"/>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Rectangle 6"/>
          <p:cNvSpPr>
            <a:spLocks noGrp="1" noChangeArrowheads="1"/>
          </p:cNvSpPr>
          <p:nvPr>
            <p:ph type="dt" sz="half" idx="10"/>
          </p:nvPr>
        </p:nvSpPr>
        <p:spPr>
          <a:ln/>
        </p:spPr>
        <p:txBody>
          <a:bodyPr/>
          <a:lstStyle>
            <a:lvl1pPr>
              <a:defRPr/>
            </a:lvl1pPr>
          </a:lstStyle>
          <a:p>
            <a:pPr>
              <a:defRPr/>
            </a:pPr>
            <a:fld id="{617F5629-3BB4-E640-B3A8-FCB06A131E48}" type="datetime1">
              <a:rPr lang="zh-CN" altLang="en-US" smtClean="0"/>
              <a:t>2019/9/24</a:t>
            </a:fld>
            <a:endParaRPr lang="zh-CN" altLang="en-US"/>
          </a:p>
        </p:txBody>
      </p:sp>
      <p:sp>
        <p:nvSpPr>
          <p:cNvPr id="7" name="Rectangle 7"/>
          <p:cNvSpPr>
            <a:spLocks noGrp="1" noChangeArrowheads="1"/>
          </p:cNvSpPr>
          <p:nvPr>
            <p:ph type="ftr" sz="quarter" idx="11"/>
          </p:nvPr>
        </p:nvSpPr>
        <p:spPr>
          <a:ln/>
        </p:spPr>
        <p:txBody>
          <a:bodyPr/>
          <a:lstStyle>
            <a:lvl1pPr>
              <a:defRPr/>
            </a:lvl1pPr>
          </a:lstStyle>
          <a:p>
            <a:pPr>
              <a:defRPr/>
            </a:pPr>
            <a:endParaRPr lang="zh-CN" altLang="en-US"/>
          </a:p>
        </p:txBody>
      </p:sp>
    </p:spTree>
    <p:extLst>
      <p:ext uri="{BB962C8B-B14F-4D97-AF65-F5344CB8AC3E}">
        <p14:creationId xmlns:p14="http://schemas.microsoft.com/office/powerpoint/2010/main" val="1804229900"/>
      </p:ext>
    </p:extLst>
  </p:cSld>
  <p:clrMapOvr>
    <a:masterClrMapping/>
  </p:clrMapOvr>
  <p:transition>
    <p:sndAc>
      <p:stSnd>
        <p:snd r:embed="rId1" name="camera.wav"/>
      </p:stSnd>
    </p:sndAc>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a:xfrm>
            <a:off x="566738" y="1341439"/>
            <a:ext cx="8001000" cy="1007441"/>
          </a:xfrm>
        </p:spPr>
        <p:txBody>
          <a:bodyPr/>
          <a:lstStyle>
            <a:lvl1pPr>
              <a:lnSpc>
                <a:spcPct val="120000"/>
              </a:lnSpc>
              <a:defRPr>
                <a:solidFill>
                  <a:schemeClr val="tx1"/>
                </a:solidFill>
              </a:defRPr>
            </a:lvl1pPr>
            <a:lvl2pPr>
              <a:lnSpc>
                <a:spcPct val="120000"/>
              </a:lnSpc>
              <a:defRPr>
                <a:solidFill>
                  <a:schemeClr val="tx1"/>
                </a:solidFill>
              </a:defRPr>
            </a:lvl2pPr>
            <a:lvl3pPr>
              <a:lnSpc>
                <a:spcPct val="120000"/>
              </a:lnSpc>
              <a:defRPr>
                <a:solidFill>
                  <a:schemeClr val="tx1"/>
                </a:solidFill>
              </a:defRPr>
            </a:lvl3pPr>
            <a:lvl4pPr>
              <a:lnSpc>
                <a:spcPct val="120000"/>
              </a:lnSpc>
              <a:defRPr>
                <a:solidFill>
                  <a:schemeClr val="tx1"/>
                </a:solidFill>
              </a:defRPr>
            </a:lvl4pPr>
            <a:lvl5pPr>
              <a:lnSpc>
                <a:spcPct val="120000"/>
              </a:lnSpc>
              <a:defRPr>
                <a:solidFill>
                  <a:schemeClr val="tx1"/>
                </a:solidFill>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smtClean="0"/>
              <a:t>第五级</a:t>
            </a:r>
            <a:endParaRPr lang="zh-CN" altLang="en-US" dirty="0"/>
          </a:p>
        </p:txBody>
      </p:sp>
      <p:sp>
        <p:nvSpPr>
          <p:cNvPr id="4" name="矩形 3"/>
          <p:cNvSpPr>
            <a:spLocks noChangeArrowheads="1"/>
          </p:cNvSpPr>
          <p:nvPr userDrawn="1"/>
        </p:nvSpPr>
        <p:spPr bwMode="auto">
          <a:xfrm>
            <a:off x="8077058" y="6299756"/>
            <a:ext cx="98135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defRPr/>
            </a:pPr>
            <a:fld id="{0E0349E6-42FA-F34C-8EDD-FF7AF955AF05}" type="slidenum">
              <a:rPr lang="zh-CN" altLang="en-US" sz="1800" smtClean="0">
                <a:latin typeface="Verdana" panose="020B0604030504040204" pitchFamily="34" charset="0"/>
              </a:rPr>
              <a:pPr>
                <a:defRPr/>
              </a:pPr>
              <a:t>‹#›</a:t>
            </a:fld>
            <a:r>
              <a:rPr lang="en-US" altLang="zh-CN" sz="1800" dirty="0" smtClean="0">
                <a:latin typeface="Verdana" panose="020B0604030504040204" pitchFamily="34" charset="0"/>
                <a:ea typeface="Verdana" panose="020B0604030504040204" pitchFamily="34" charset="0"/>
              </a:rPr>
              <a:t>/15</a:t>
            </a:r>
            <a:endParaRPr lang="zh-CN" altLang="en-US" sz="1800" dirty="0">
              <a:latin typeface="Verdana" panose="020B0604030504040204" pitchFamily="34" charset="0"/>
            </a:endParaRPr>
          </a:p>
        </p:txBody>
      </p:sp>
      <p:sp>
        <p:nvSpPr>
          <p:cNvPr id="7" name="Title 6"/>
          <p:cNvSpPr>
            <a:spLocks noGrp="1"/>
          </p:cNvSpPr>
          <p:nvPr>
            <p:ph type="title"/>
          </p:nvPr>
        </p:nvSpPr>
        <p:spPr/>
        <p:txBody>
          <a:bodyPr/>
          <a:lstStyle>
            <a:lvl1pPr>
              <a:defRPr sz="3600"/>
            </a:lvl1pPr>
          </a:lstStyle>
          <a:p>
            <a:r>
              <a:rPr lang="en-US" altLang="zh-CN" dirty="0" smtClean="0"/>
              <a:t>Click to edit Master title style</a:t>
            </a:r>
            <a:endParaRPr lang="zh-CN" altLang="en-US" dirty="0"/>
          </a:p>
        </p:txBody>
      </p:sp>
      <p:sp>
        <p:nvSpPr>
          <p:cNvPr id="8" name="Rectangle 7"/>
          <p:cNvSpPr/>
          <p:nvPr userDrawn="1"/>
        </p:nvSpPr>
        <p:spPr>
          <a:xfrm>
            <a:off x="251520" y="6308725"/>
            <a:ext cx="1540806" cy="369332"/>
          </a:xfrm>
          <a:prstGeom prst="rect">
            <a:avLst/>
          </a:prstGeom>
        </p:spPr>
        <p:txBody>
          <a:bodyPr wrap="none">
            <a:spAutoFit/>
          </a:bodyPr>
          <a:lstStyle/>
          <a:p>
            <a:pPr algn="ctr">
              <a:defRPr/>
            </a:pPr>
            <a:r>
              <a:rPr lang="en-US" altLang="zh-CN" dirty="0" smtClean="0">
                <a:latin typeface="Verdana" panose="020B0604030504040204" pitchFamily="34" charset="0"/>
                <a:ea typeface="Verdana" panose="020B0604030504040204" pitchFamily="34" charset="0"/>
              </a:rPr>
              <a:t>MMSP 2019</a:t>
            </a:r>
            <a:endParaRPr lang="zh-CN" altLang="en-US" dirty="0">
              <a:latin typeface="Verdana" panose="020B0604030504040204" pitchFamily="34" charset="0"/>
            </a:endParaRPr>
          </a:p>
        </p:txBody>
      </p:sp>
    </p:spTree>
    <p:extLst>
      <p:ext uri="{BB962C8B-B14F-4D97-AF65-F5344CB8AC3E}">
        <p14:creationId xmlns:p14="http://schemas.microsoft.com/office/powerpoint/2010/main" val="746821830"/>
      </p:ext>
    </p:extLst>
  </p:cSld>
  <p:clrMapOvr>
    <a:masterClrMapping/>
  </p:clrMapOvr>
  <p:transition>
    <p:sndAc>
      <p:stSnd>
        <p:snd r:embed="rId1" name="camera.wav"/>
      </p:stSnd>
    </p:sndAc>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Rectangle 6"/>
          <p:cNvSpPr>
            <a:spLocks noGrp="1" noChangeArrowheads="1"/>
          </p:cNvSpPr>
          <p:nvPr>
            <p:ph type="dt" sz="half" idx="10"/>
          </p:nvPr>
        </p:nvSpPr>
        <p:spPr>
          <a:ln/>
        </p:spPr>
        <p:txBody>
          <a:bodyPr/>
          <a:lstStyle>
            <a:lvl1pPr>
              <a:defRPr/>
            </a:lvl1pPr>
          </a:lstStyle>
          <a:p>
            <a:pPr>
              <a:defRPr/>
            </a:pPr>
            <a:fld id="{947C097E-7B1D-F94B-9765-392134293526}" type="datetime1">
              <a:rPr lang="zh-CN" altLang="en-US" smtClean="0"/>
              <a:t>2019/9/24</a:t>
            </a:fld>
            <a:endParaRPr lang="zh-CN"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zh-CN" altLang="en-US"/>
          </a:p>
        </p:txBody>
      </p:sp>
    </p:spTree>
    <p:extLst>
      <p:ext uri="{BB962C8B-B14F-4D97-AF65-F5344CB8AC3E}">
        <p14:creationId xmlns:p14="http://schemas.microsoft.com/office/powerpoint/2010/main" val="1652662183"/>
      </p:ext>
    </p:extLst>
  </p:cSld>
  <p:clrMapOvr>
    <a:masterClrMapping/>
  </p:clrMapOvr>
  <p:transition>
    <p:sndAc>
      <p:stSnd>
        <p:snd r:embed="rId1" name="camera.wav"/>
      </p:stSnd>
    </p:sndAc>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566738" y="1341438"/>
            <a:ext cx="3924300" cy="49672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3438" y="1341438"/>
            <a:ext cx="3924300" cy="49672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Rectangle 6"/>
          <p:cNvSpPr>
            <a:spLocks noGrp="1" noChangeArrowheads="1"/>
          </p:cNvSpPr>
          <p:nvPr>
            <p:ph type="dt" sz="half" idx="10"/>
          </p:nvPr>
        </p:nvSpPr>
        <p:spPr>
          <a:ln/>
        </p:spPr>
        <p:txBody>
          <a:bodyPr/>
          <a:lstStyle>
            <a:lvl1pPr>
              <a:defRPr/>
            </a:lvl1pPr>
          </a:lstStyle>
          <a:p>
            <a:pPr>
              <a:defRPr/>
            </a:pPr>
            <a:fld id="{9421948E-685C-0444-AC11-954935A9BA6B}" type="datetime1">
              <a:rPr lang="zh-CN" altLang="en-US" smtClean="0"/>
              <a:t>2019/9/24</a:t>
            </a:fld>
            <a:endParaRPr lang="zh-CN"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zh-CN" altLang="en-US"/>
          </a:p>
        </p:txBody>
      </p:sp>
    </p:spTree>
    <p:extLst>
      <p:ext uri="{BB962C8B-B14F-4D97-AF65-F5344CB8AC3E}">
        <p14:creationId xmlns:p14="http://schemas.microsoft.com/office/powerpoint/2010/main" val="739819383"/>
      </p:ext>
    </p:extLst>
  </p:cSld>
  <p:clrMapOvr>
    <a:masterClrMapping/>
  </p:clrMapOvr>
  <p:transition>
    <p:sndAc>
      <p:stSnd>
        <p:snd r:embed="rId1" name="camera.wav"/>
      </p:stSnd>
    </p:sndAc>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Rectangle 6"/>
          <p:cNvSpPr>
            <a:spLocks noGrp="1" noChangeArrowheads="1"/>
          </p:cNvSpPr>
          <p:nvPr>
            <p:ph type="dt" sz="half" idx="10"/>
          </p:nvPr>
        </p:nvSpPr>
        <p:spPr>
          <a:ln/>
        </p:spPr>
        <p:txBody>
          <a:bodyPr/>
          <a:lstStyle>
            <a:lvl1pPr>
              <a:defRPr/>
            </a:lvl1pPr>
          </a:lstStyle>
          <a:p>
            <a:pPr>
              <a:defRPr/>
            </a:pPr>
            <a:fld id="{651DED3C-15A5-8844-B21A-2CB869DC3203}" type="datetime1">
              <a:rPr lang="zh-CN" altLang="en-US" smtClean="0"/>
              <a:t>2019/9/24</a:t>
            </a:fld>
            <a:endParaRPr lang="zh-CN" alt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zh-CN" altLang="en-US"/>
          </a:p>
        </p:txBody>
      </p:sp>
    </p:spTree>
    <p:extLst>
      <p:ext uri="{BB962C8B-B14F-4D97-AF65-F5344CB8AC3E}">
        <p14:creationId xmlns:p14="http://schemas.microsoft.com/office/powerpoint/2010/main" val="214053951"/>
      </p:ext>
    </p:extLst>
  </p:cSld>
  <p:clrMapOvr>
    <a:masterClrMapping/>
  </p:clrMapOvr>
  <p:transition>
    <p:sndAc>
      <p:stSnd>
        <p:snd r:embed="rId1" name="camera.wav"/>
      </p:stSnd>
    </p:sndAc>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Rectangle 6"/>
          <p:cNvSpPr>
            <a:spLocks noGrp="1" noChangeArrowheads="1"/>
          </p:cNvSpPr>
          <p:nvPr>
            <p:ph type="dt" sz="half" idx="10"/>
          </p:nvPr>
        </p:nvSpPr>
        <p:spPr>
          <a:ln/>
        </p:spPr>
        <p:txBody>
          <a:bodyPr/>
          <a:lstStyle>
            <a:lvl1pPr>
              <a:defRPr/>
            </a:lvl1pPr>
          </a:lstStyle>
          <a:p>
            <a:pPr>
              <a:defRPr/>
            </a:pPr>
            <a:fld id="{EBA1703C-4A55-D648-9BF5-48CB8599BB0A}" type="datetime1">
              <a:rPr lang="zh-CN" altLang="en-US" smtClean="0"/>
              <a:t>2019/9/24</a:t>
            </a:fld>
            <a:endParaRPr lang="zh-CN" alt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zh-CN" altLang="en-US"/>
          </a:p>
        </p:txBody>
      </p:sp>
    </p:spTree>
    <p:extLst>
      <p:ext uri="{BB962C8B-B14F-4D97-AF65-F5344CB8AC3E}">
        <p14:creationId xmlns:p14="http://schemas.microsoft.com/office/powerpoint/2010/main" val="569645732"/>
      </p:ext>
    </p:extLst>
  </p:cSld>
  <p:clrMapOvr>
    <a:masterClrMapping/>
  </p:clrMapOvr>
  <p:transition>
    <p:sndAc>
      <p:stSnd>
        <p:snd r:embed="rId1" name="camera.wav"/>
      </p:stSnd>
    </p:sndAc>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fld id="{D7CECB94-DAA8-AB4D-823B-521946C3E862}" type="datetime1">
              <a:rPr lang="zh-CN" altLang="en-US" smtClean="0"/>
              <a:t>2019/9/24</a:t>
            </a:fld>
            <a:endParaRPr lang="zh-CN" alt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zh-CN" altLang="en-US"/>
          </a:p>
        </p:txBody>
      </p:sp>
    </p:spTree>
    <p:extLst>
      <p:ext uri="{BB962C8B-B14F-4D97-AF65-F5344CB8AC3E}">
        <p14:creationId xmlns:p14="http://schemas.microsoft.com/office/powerpoint/2010/main" val="553719398"/>
      </p:ext>
    </p:extLst>
  </p:cSld>
  <p:clrMapOvr>
    <a:masterClrMapping/>
  </p:clrMapOvr>
  <p:transition>
    <p:sndAc>
      <p:stSnd>
        <p:snd r:embed="rId1" name="camera.wav"/>
      </p:stSnd>
    </p:sndAc>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6"/>
          <p:cNvSpPr>
            <a:spLocks noGrp="1" noChangeArrowheads="1"/>
          </p:cNvSpPr>
          <p:nvPr>
            <p:ph type="dt" sz="half" idx="10"/>
          </p:nvPr>
        </p:nvSpPr>
        <p:spPr>
          <a:ln/>
        </p:spPr>
        <p:txBody>
          <a:bodyPr/>
          <a:lstStyle>
            <a:lvl1pPr>
              <a:defRPr/>
            </a:lvl1pPr>
          </a:lstStyle>
          <a:p>
            <a:pPr>
              <a:defRPr/>
            </a:pPr>
            <a:fld id="{B1949704-D9A0-E94D-A2F7-CADA6AA82F2F}" type="datetime1">
              <a:rPr lang="zh-CN" altLang="en-US" smtClean="0"/>
              <a:t>2019/9/24</a:t>
            </a:fld>
            <a:endParaRPr lang="zh-CN"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zh-CN" altLang="en-US"/>
          </a:p>
        </p:txBody>
      </p:sp>
    </p:spTree>
    <p:extLst>
      <p:ext uri="{BB962C8B-B14F-4D97-AF65-F5344CB8AC3E}">
        <p14:creationId xmlns:p14="http://schemas.microsoft.com/office/powerpoint/2010/main" val="1315279735"/>
      </p:ext>
    </p:extLst>
  </p:cSld>
  <p:clrMapOvr>
    <a:masterClrMapping/>
  </p:clrMapOvr>
  <p:transition>
    <p:sndAc>
      <p:stSnd>
        <p:snd r:embed="rId1" name="camera.wav"/>
      </p:stSnd>
    </p:sndAc>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6"/>
          <p:cNvSpPr>
            <a:spLocks noGrp="1" noChangeArrowheads="1"/>
          </p:cNvSpPr>
          <p:nvPr>
            <p:ph type="dt" sz="half" idx="10"/>
          </p:nvPr>
        </p:nvSpPr>
        <p:spPr>
          <a:ln/>
        </p:spPr>
        <p:txBody>
          <a:bodyPr/>
          <a:lstStyle>
            <a:lvl1pPr>
              <a:defRPr/>
            </a:lvl1pPr>
          </a:lstStyle>
          <a:p>
            <a:pPr>
              <a:defRPr/>
            </a:pPr>
            <a:fld id="{DF8206B9-7903-414E-9183-F852568BD56C}" type="datetime1">
              <a:rPr lang="zh-CN" altLang="en-US" smtClean="0"/>
              <a:t>2019/9/24</a:t>
            </a:fld>
            <a:endParaRPr lang="zh-CN"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zh-CN" altLang="en-US"/>
          </a:p>
        </p:txBody>
      </p:sp>
    </p:spTree>
    <p:extLst>
      <p:ext uri="{BB962C8B-B14F-4D97-AF65-F5344CB8AC3E}">
        <p14:creationId xmlns:p14="http://schemas.microsoft.com/office/powerpoint/2010/main" val="1857327574"/>
      </p:ext>
    </p:extLst>
  </p:cSld>
  <p:clrMapOvr>
    <a:masterClrMapping/>
  </p:clrMapOvr>
  <p:transition>
    <p:sndAc>
      <p:stSnd>
        <p:snd r:embed="rId1" name="camera.wav"/>
      </p:stSnd>
    </p:sndAc>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audio" Target="../media/audio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p>
            <a:pPr lvl="0"/>
            <a:r>
              <a:rPr lang="zh-CN" altLang="en-US"/>
              <a:t>单击此处编辑母版标题样式</a:t>
            </a:r>
          </a:p>
        </p:txBody>
      </p:sp>
      <p:sp>
        <p:nvSpPr>
          <p:cNvPr id="1027" name="Rectangle 3"/>
          <p:cNvSpPr>
            <a:spLocks noGrp="1" noChangeArrowheads="1"/>
          </p:cNvSpPr>
          <p:nvPr>
            <p:ph type="body" idx="1"/>
          </p:nvPr>
        </p:nvSpPr>
        <p:spPr bwMode="auto">
          <a:xfrm>
            <a:off x="566738" y="1341438"/>
            <a:ext cx="8001000" cy="4967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AutoShape 4"/>
          <p:cNvSpPr>
            <a:spLocks noChangeArrowheads="1"/>
          </p:cNvSpPr>
          <p:nvPr/>
        </p:nvSpPr>
        <p:spPr bwMode="auto">
          <a:xfrm>
            <a:off x="611188" y="1125538"/>
            <a:ext cx="7958137" cy="109537"/>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zh-CN" altLang="en-US"/>
          </a:p>
        </p:txBody>
      </p:sp>
      <p:sp>
        <p:nvSpPr>
          <p:cNvPr id="700422" name="Rectangle 6"/>
          <p:cNvSpPr>
            <a:spLocks noGrp="1" noChangeArrowheads="1"/>
          </p:cNvSpPr>
          <p:nvPr>
            <p:ph type="dt" sz="half" idx="2"/>
          </p:nvPr>
        </p:nvSpPr>
        <p:spPr bwMode="auto">
          <a:xfrm>
            <a:off x="609600" y="6245225"/>
            <a:ext cx="19812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fontAlgn="auto" hangingPunct="1">
              <a:spcBef>
                <a:spcPct val="0"/>
              </a:spcBef>
              <a:spcAft>
                <a:spcPts val="0"/>
              </a:spcAft>
              <a:defRPr sz="1200" b="0" i="0">
                <a:latin typeface="Verdana" pitchFamily="34" charset="0"/>
                <a:ea typeface="宋体" pitchFamily="2" charset="-122"/>
              </a:defRPr>
            </a:lvl1pPr>
          </a:lstStyle>
          <a:p>
            <a:pPr>
              <a:defRPr/>
            </a:pPr>
            <a:fld id="{D3738E45-140B-CC47-95B8-08B670CC1F71}" type="datetime1">
              <a:rPr lang="zh-CN" altLang="en-US" smtClean="0"/>
              <a:t>2019/9/24</a:t>
            </a:fld>
            <a:endParaRPr lang="zh-CN" altLang="en-US"/>
          </a:p>
        </p:txBody>
      </p:sp>
      <p:sp>
        <p:nvSpPr>
          <p:cNvPr id="700423" name="Rectangle 7"/>
          <p:cNvSpPr>
            <a:spLocks noGrp="1" noChangeArrowheads="1"/>
          </p:cNvSpPr>
          <p:nvPr>
            <p:ph type="ftr" sz="quarter" idx="3"/>
          </p:nvPr>
        </p:nvSpPr>
        <p:spPr bwMode="auto">
          <a:xfrm>
            <a:off x="7191375" y="6381750"/>
            <a:ext cx="1952625"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fontAlgn="auto" hangingPunct="1">
              <a:spcBef>
                <a:spcPct val="0"/>
              </a:spcBef>
              <a:spcAft>
                <a:spcPts val="0"/>
              </a:spcAft>
              <a:defRPr sz="1200" b="0" i="0">
                <a:latin typeface="Verdana" pitchFamily="34" charset="0"/>
                <a:ea typeface="宋体" pitchFamily="2" charset="-122"/>
              </a:defRPr>
            </a:lvl1pPr>
          </a:lstStyle>
          <a:p>
            <a:pPr>
              <a:defRPr/>
            </a:pPr>
            <a:endParaRPr lang="zh-CN" altLang="en-US"/>
          </a:p>
        </p:txBody>
      </p:sp>
      <p:pic>
        <p:nvPicPr>
          <p:cNvPr id="1031" name="Picture 13" descr="北大校徽-透明"/>
          <p:cNvPicPr>
            <a:picLocks noChangeAspect="1" noChangeArrowheads="1"/>
          </p:cNvPicPr>
          <p:nvPr/>
        </p:nvPicPr>
        <p:blipFill>
          <a:blip r:embed="rId16">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8262938" y="188913"/>
            <a:ext cx="765175"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00" r:id="rId1"/>
    <p:sldLayoutId id="2147484101" r:id="rId2"/>
    <p:sldLayoutId id="2147484089" r:id="rId3"/>
    <p:sldLayoutId id="2147484090" r:id="rId4"/>
    <p:sldLayoutId id="2147484091" r:id="rId5"/>
    <p:sldLayoutId id="2147484092" r:id="rId6"/>
    <p:sldLayoutId id="2147484093" r:id="rId7"/>
    <p:sldLayoutId id="2147484094" r:id="rId8"/>
    <p:sldLayoutId id="2147484095" r:id="rId9"/>
    <p:sldLayoutId id="2147484096" r:id="rId10"/>
    <p:sldLayoutId id="2147484097" r:id="rId11"/>
    <p:sldLayoutId id="2147484098" r:id="rId12"/>
    <p:sldLayoutId id="2147484099" r:id="rId13"/>
  </p:sldLayoutIdLst>
  <p:transition>
    <p:sndAc>
      <p:stSnd>
        <p:snd r:embed="rId15" name="camera.wav"/>
      </p:stSnd>
    </p:sndAc>
  </p:transition>
  <p:timing>
    <p:tnLst>
      <p:par>
        <p:cTn id="1" dur="indefinite" restart="never" nodeType="tmRoot"/>
      </p:par>
    </p:tnLst>
  </p:timing>
  <p:hf hdr="0" ftr="0" dt="0"/>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Times New Roman" pitchFamily="18" charset="0"/>
          <a:ea typeface="黑体" pitchFamily="2" charset="-122"/>
        </a:defRPr>
      </a:lvl2pPr>
      <a:lvl3pPr algn="l" rtl="0" eaLnBrk="0" fontAlgn="base" hangingPunct="0">
        <a:spcBef>
          <a:spcPct val="0"/>
        </a:spcBef>
        <a:spcAft>
          <a:spcPct val="0"/>
        </a:spcAft>
        <a:defRPr sz="4200">
          <a:solidFill>
            <a:schemeClr val="tx2"/>
          </a:solidFill>
          <a:latin typeface="Times New Roman" pitchFamily="18" charset="0"/>
          <a:ea typeface="黑体" pitchFamily="2" charset="-122"/>
        </a:defRPr>
      </a:lvl3pPr>
      <a:lvl4pPr algn="l" rtl="0" eaLnBrk="0" fontAlgn="base" hangingPunct="0">
        <a:spcBef>
          <a:spcPct val="0"/>
        </a:spcBef>
        <a:spcAft>
          <a:spcPct val="0"/>
        </a:spcAft>
        <a:defRPr sz="4200">
          <a:solidFill>
            <a:schemeClr val="tx2"/>
          </a:solidFill>
          <a:latin typeface="Times New Roman" pitchFamily="18" charset="0"/>
          <a:ea typeface="黑体" pitchFamily="2" charset="-122"/>
        </a:defRPr>
      </a:lvl4pPr>
      <a:lvl5pPr algn="l" rtl="0" eaLnBrk="0" fontAlgn="base" hangingPunct="0">
        <a:spcBef>
          <a:spcPct val="0"/>
        </a:spcBef>
        <a:spcAft>
          <a:spcPct val="0"/>
        </a:spcAft>
        <a:defRPr sz="4200">
          <a:solidFill>
            <a:schemeClr val="tx2"/>
          </a:solidFill>
          <a:latin typeface="Times New Roman" pitchFamily="18" charset="0"/>
          <a:ea typeface="黑体" pitchFamily="2" charset="-122"/>
        </a:defRPr>
      </a:lvl5pPr>
      <a:lvl6pPr marL="457200" algn="l" rtl="0" eaLnBrk="1" fontAlgn="base" hangingPunct="1">
        <a:spcBef>
          <a:spcPct val="0"/>
        </a:spcBef>
        <a:spcAft>
          <a:spcPct val="0"/>
        </a:spcAft>
        <a:defRPr sz="4200">
          <a:solidFill>
            <a:schemeClr val="tx2"/>
          </a:solidFill>
          <a:latin typeface="Times New Roman" pitchFamily="18" charset="0"/>
          <a:ea typeface="黑体" pitchFamily="2" charset="-122"/>
        </a:defRPr>
      </a:lvl6pPr>
      <a:lvl7pPr marL="914400" algn="l" rtl="0" eaLnBrk="1" fontAlgn="base" hangingPunct="1">
        <a:spcBef>
          <a:spcPct val="0"/>
        </a:spcBef>
        <a:spcAft>
          <a:spcPct val="0"/>
        </a:spcAft>
        <a:defRPr sz="4200">
          <a:solidFill>
            <a:schemeClr val="tx2"/>
          </a:solidFill>
          <a:latin typeface="Times New Roman" pitchFamily="18" charset="0"/>
          <a:ea typeface="黑体" pitchFamily="2" charset="-122"/>
        </a:defRPr>
      </a:lvl7pPr>
      <a:lvl8pPr marL="1371600" algn="l" rtl="0" eaLnBrk="1" fontAlgn="base" hangingPunct="1">
        <a:spcBef>
          <a:spcPct val="0"/>
        </a:spcBef>
        <a:spcAft>
          <a:spcPct val="0"/>
        </a:spcAft>
        <a:defRPr sz="4200">
          <a:solidFill>
            <a:schemeClr val="tx2"/>
          </a:solidFill>
          <a:latin typeface="Times New Roman" pitchFamily="18" charset="0"/>
          <a:ea typeface="黑体" pitchFamily="2" charset="-122"/>
        </a:defRPr>
      </a:lvl8pPr>
      <a:lvl9pPr marL="1828800" algn="l" rtl="0" eaLnBrk="1" fontAlgn="base" hangingPunct="1">
        <a:spcBef>
          <a:spcPct val="0"/>
        </a:spcBef>
        <a:spcAft>
          <a:spcPct val="0"/>
        </a:spcAft>
        <a:defRPr sz="4200">
          <a:solidFill>
            <a:schemeClr val="tx2"/>
          </a:solidFill>
          <a:latin typeface="Times New Roman" pitchFamily="18" charset="0"/>
          <a:ea typeface="黑体" pitchFamily="2" charset="-122"/>
        </a:defRPr>
      </a:lvl9pPr>
    </p:titleStyle>
    <p:bodyStyle>
      <a:lvl1pPr marL="469900" indent="-469900" algn="l" rtl="0" eaLnBrk="0" fontAlgn="base" hangingPunct="0">
        <a:spcBef>
          <a:spcPct val="10000"/>
        </a:spcBef>
        <a:spcAft>
          <a:spcPct val="0"/>
        </a:spcAft>
        <a:buClr>
          <a:schemeClr val="accent2"/>
        </a:buClr>
        <a:buFont typeface="Wingdings" charset="2"/>
        <a:buChar char="o"/>
        <a:defRPr sz="2800">
          <a:solidFill>
            <a:srgbClr val="0000FF"/>
          </a:solidFill>
          <a:latin typeface="+mn-lt"/>
          <a:ea typeface="+mn-ea"/>
          <a:cs typeface="+mn-cs"/>
        </a:defRPr>
      </a:lvl1pPr>
      <a:lvl2pPr marL="908050" indent="-436563" algn="l" rtl="0" eaLnBrk="0" fontAlgn="base" hangingPunct="0">
        <a:spcBef>
          <a:spcPct val="10000"/>
        </a:spcBef>
        <a:spcAft>
          <a:spcPct val="0"/>
        </a:spcAft>
        <a:buClr>
          <a:schemeClr val="accent2"/>
        </a:buClr>
        <a:buFont typeface="Wingdings" charset="2"/>
        <a:buChar char="n"/>
        <a:defRPr sz="2400">
          <a:solidFill>
            <a:schemeClr val="tx1"/>
          </a:solidFill>
          <a:latin typeface="+mn-lt"/>
          <a:ea typeface="+mn-ea"/>
        </a:defRPr>
      </a:lvl2pPr>
      <a:lvl3pPr marL="1304925" indent="-395288" algn="l" rtl="0" eaLnBrk="0" fontAlgn="base" hangingPunct="0">
        <a:spcBef>
          <a:spcPct val="10000"/>
        </a:spcBef>
        <a:spcAft>
          <a:spcPct val="0"/>
        </a:spcAft>
        <a:buClr>
          <a:schemeClr val="accent2"/>
        </a:buClr>
        <a:buFont typeface="Wingdings" charset="2"/>
        <a:buChar char="p"/>
        <a:defRPr sz="2000">
          <a:solidFill>
            <a:srgbClr val="009900"/>
          </a:solidFill>
          <a:latin typeface="+mn-lt"/>
          <a:ea typeface="+mn-ea"/>
        </a:defRPr>
      </a:lvl3pPr>
      <a:lvl4pPr marL="1693863" indent="-387350" algn="l" rtl="0" eaLnBrk="0" fontAlgn="base" hangingPunct="0">
        <a:spcBef>
          <a:spcPct val="10000"/>
        </a:spcBef>
        <a:spcAft>
          <a:spcPct val="0"/>
        </a:spcAft>
        <a:buClr>
          <a:schemeClr val="accent2"/>
        </a:buClr>
        <a:buFont typeface="Wingdings" charset="2"/>
        <a:buChar char="n"/>
        <a:defRPr>
          <a:solidFill>
            <a:schemeClr val="tx1"/>
          </a:solidFill>
          <a:latin typeface="+mn-lt"/>
          <a:ea typeface="+mn-ea"/>
        </a:defRPr>
      </a:lvl4pPr>
      <a:lvl5pPr marL="2093913" indent="-398463" algn="l" rtl="0" eaLnBrk="0" fontAlgn="base" hangingPunct="0">
        <a:spcBef>
          <a:spcPct val="10000"/>
        </a:spcBef>
        <a:spcAft>
          <a:spcPct val="0"/>
        </a:spcAft>
        <a:buClr>
          <a:schemeClr val="accent2"/>
        </a:buClr>
        <a:buFont typeface="Wingdings" charset="2"/>
        <a:buChar char="§"/>
        <a:defRPr>
          <a:solidFill>
            <a:schemeClr val="tx1"/>
          </a:solidFill>
          <a:latin typeface="+mn-lt"/>
          <a:ea typeface="+mn-ea"/>
        </a:defRPr>
      </a:lvl5pPr>
      <a:lvl6pPr marL="2551113" indent="-398463" algn="l" rtl="0" eaLnBrk="1" fontAlgn="base" hangingPunct="1">
        <a:spcBef>
          <a:spcPct val="10000"/>
        </a:spcBef>
        <a:spcAft>
          <a:spcPct val="0"/>
        </a:spcAft>
        <a:buClr>
          <a:schemeClr val="accent2"/>
        </a:buClr>
        <a:buFont typeface="Wingdings" pitchFamily="2" charset="2"/>
        <a:buChar char="§"/>
        <a:defRPr>
          <a:solidFill>
            <a:schemeClr val="tx1"/>
          </a:solidFill>
          <a:latin typeface="+mn-lt"/>
          <a:ea typeface="+mn-ea"/>
        </a:defRPr>
      </a:lvl6pPr>
      <a:lvl7pPr marL="3008313" indent="-398463" algn="l" rtl="0" eaLnBrk="1" fontAlgn="base" hangingPunct="1">
        <a:spcBef>
          <a:spcPct val="10000"/>
        </a:spcBef>
        <a:spcAft>
          <a:spcPct val="0"/>
        </a:spcAft>
        <a:buClr>
          <a:schemeClr val="accent2"/>
        </a:buClr>
        <a:buFont typeface="Wingdings" pitchFamily="2" charset="2"/>
        <a:buChar char="§"/>
        <a:defRPr>
          <a:solidFill>
            <a:schemeClr val="tx1"/>
          </a:solidFill>
          <a:latin typeface="+mn-lt"/>
          <a:ea typeface="+mn-ea"/>
        </a:defRPr>
      </a:lvl7pPr>
      <a:lvl8pPr marL="3465513" indent="-398463" algn="l" rtl="0" eaLnBrk="1" fontAlgn="base" hangingPunct="1">
        <a:spcBef>
          <a:spcPct val="10000"/>
        </a:spcBef>
        <a:spcAft>
          <a:spcPct val="0"/>
        </a:spcAft>
        <a:buClr>
          <a:schemeClr val="accent2"/>
        </a:buClr>
        <a:buFont typeface="Wingdings" pitchFamily="2" charset="2"/>
        <a:buChar char="§"/>
        <a:defRPr>
          <a:solidFill>
            <a:schemeClr val="tx1"/>
          </a:solidFill>
          <a:latin typeface="+mn-lt"/>
          <a:ea typeface="+mn-ea"/>
        </a:defRPr>
      </a:lvl8pPr>
      <a:lvl9pPr marL="3922713" indent="-398463" algn="l" rtl="0" eaLnBrk="1" fontAlgn="base" hangingPunct="1">
        <a:spcBef>
          <a:spcPct val="10000"/>
        </a:spcBef>
        <a:spcAft>
          <a:spcPct val="0"/>
        </a:spcAft>
        <a:buClr>
          <a:schemeClr val="accent2"/>
        </a:buClr>
        <a:buFont typeface="Wingdings" pitchFamily="2" charset="2"/>
        <a:buChar char="§"/>
        <a:defRPr>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liyunchang@pku.edu.cn"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标题 1"/>
          <p:cNvSpPr>
            <a:spLocks noGrp="1"/>
          </p:cNvSpPr>
          <p:nvPr>
            <p:ph type="ctrTitle"/>
          </p:nvPr>
        </p:nvSpPr>
        <p:spPr/>
        <p:txBody>
          <a:bodyPr/>
          <a:lstStyle/>
          <a:p>
            <a:pPr eaLnBrk="1" hangingPunct="1"/>
            <a:r>
              <a:rPr lang="en-US" altLang="zh-CN" sz="3200" dirty="0" smtClean="0"/>
              <a:t>An Efficient Logo Insertion Method for Video Coding in HEVC</a:t>
            </a:r>
            <a:endParaRPr lang="zh-CN" altLang="en-US" sz="3200" dirty="0">
              <a:latin typeface="黑体" charset="0"/>
            </a:endParaRPr>
          </a:p>
        </p:txBody>
      </p:sp>
      <p:sp>
        <p:nvSpPr>
          <p:cNvPr id="2" name="Subtitle 1"/>
          <p:cNvSpPr>
            <a:spLocks noGrp="1"/>
          </p:cNvSpPr>
          <p:nvPr>
            <p:ph type="subTitle" idx="1"/>
          </p:nvPr>
        </p:nvSpPr>
        <p:spPr/>
        <p:txBody>
          <a:bodyPr/>
          <a:lstStyle/>
          <a:p>
            <a:r>
              <a:rPr lang="en-US" altLang="zh-CN" sz="1800" b="1" dirty="0" err="1" smtClean="0">
                <a:solidFill>
                  <a:schemeClr val="tx1"/>
                </a:solidFill>
              </a:rPr>
              <a:t>Yunchang</a:t>
            </a:r>
            <a:r>
              <a:rPr lang="en-US" altLang="zh-CN" sz="1800" b="1" dirty="0" smtClean="0">
                <a:solidFill>
                  <a:schemeClr val="tx1"/>
                </a:solidFill>
              </a:rPr>
              <a:t> Li (Speaker),  </a:t>
            </a:r>
            <a:r>
              <a:rPr lang="en-US" altLang="zh-CN" sz="1800" dirty="0" err="1" smtClean="0">
                <a:solidFill>
                  <a:schemeClr val="tx1"/>
                </a:solidFill>
              </a:rPr>
              <a:t>Zhijie</a:t>
            </a:r>
            <a:r>
              <a:rPr lang="en-US" altLang="zh-CN" sz="1800" dirty="0" smtClean="0">
                <a:solidFill>
                  <a:schemeClr val="tx1"/>
                </a:solidFill>
              </a:rPr>
              <a:t> Huang,  Jun Sun</a:t>
            </a:r>
          </a:p>
          <a:p>
            <a:endParaRPr lang="en-US" altLang="zh-CN" sz="1600" dirty="0">
              <a:solidFill>
                <a:schemeClr val="tx1"/>
              </a:solidFill>
            </a:endParaRPr>
          </a:p>
          <a:p>
            <a:r>
              <a:rPr lang="en-US" altLang="zh-CN" sz="1800" dirty="0" smtClean="0">
                <a:solidFill>
                  <a:schemeClr val="tx1"/>
                </a:solidFill>
              </a:rPr>
              <a:t>Peking University, Beijing</a:t>
            </a:r>
          </a:p>
          <a:p>
            <a:endParaRPr lang="en-US" altLang="zh-CN" sz="1800" dirty="0">
              <a:solidFill>
                <a:schemeClr val="tx1"/>
              </a:solidFill>
            </a:endParaRPr>
          </a:p>
          <a:p>
            <a:r>
              <a:rPr lang="en-US" altLang="zh-CN" sz="1800" dirty="0" smtClean="0">
                <a:solidFill>
                  <a:schemeClr val="tx1"/>
                </a:solidFill>
              </a:rPr>
              <a:t>29</a:t>
            </a:r>
            <a:r>
              <a:rPr lang="en-US" altLang="zh-CN" sz="1800" baseline="30000" dirty="0" smtClean="0">
                <a:solidFill>
                  <a:schemeClr val="tx1"/>
                </a:solidFill>
              </a:rPr>
              <a:t>th</a:t>
            </a:r>
            <a:r>
              <a:rPr lang="en-US" altLang="zh-CN" sz="1800" dirty="0" smtClean="0">
                <a:solidFill>
                  <a:schemeClr val="tx1"/>
                </a:solidFill>
              </a:rPr>
              <a:t> Sept 2019</a:t>
            </a:r>
            <a:endParaRPr lang="zh-CN" altLang="en-US" sz="1800" dirty="0">
              <a:solidFill>
                <a:schemeClr val="tx1"/>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1"/>
          <p:cNvSpPr txBox="1">
            <a:spLocks/>
          </p:cNvSpPr>
          <p:nvPr/>
        </p:nvSpPr>
        <p:spPr bwMode="auto">
          <a:xfrm>
            <a:off x="566738" y="1341438"/>
            <a:ext cx="8001000" cy="4967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469900" indent="-469900" algn="l" rtl="0" eaLnBrk="0" fontAlgn="base" hangingPunct="0">
              <a:lnSpc>
                <a:spcPct val="120000"/>
              </a:lnSpc>
              <a:spcBef>
                <a:spcPct val="10000"/>
              </a:spcBef>
              <a:spcAft>
                <a:spcPct val="0"/>
              </a:spcAft>
              <a:buClr>
                <a:schemeClr val="accent2"/>
              </a:buClr>
              <a:buFont typeface="Wingdings" charset="2"/>
              <a:buChar char="o"/>
              <a:defRPr sz="2800">
                <a:solidFill>
                  <a:srgbClr val="0000FF"/>
                </a:solidFill>
                <a:latin typeface="+mn-lt"/>
                <a:ea typeface="+mn-ea"/>
                <a:cs typeface="+mn-cs"/>
              </a:defRPr>
            </a:lvl1pPr>
            <a:lvl2pPr marL="908050" indent="-436563" algn="l" rtl="0" eaLnBrk="0" fontAlgn="base" hangingPunct="0">
              <a:lnSpc>
                <a:spcPct val="120000"/>
              </a:lnSpc>
              <a:spcBef>
                <a:spcPct val="10000"/>
              </a:spcBef>
              <a:spcAft>
                <a:spcPct val="0"/>
              </a:spcAft>
              <a:buClr>
                <a:schemeClr val="accent2"/>
              </a:buClr>
              <a:buFont typeface="Wingdings" charset="2"/>
              <a:buChar char="n"/>
              <a:defRPr sz="2400">
                <a:solidFill>
                  <a:schemeClr val="tx1"/>
                </a:solidFill>
                <a:latin typeface="+mn-lt"/>
                <a:ea typeface="+mn-ea"/>
              </a:defRPr>
            </a:lvl2pPr>
            <a:lvl3pPr marL="1304925" indent="-395288" algn="l" rtl="0" eaLnBrk="0" fontAlgn="base" hangingPunct="0">
              <a:lnSpc>
                <a:spcPct val="120000"/>
              </a:lnSpc>
              <a:spcBef>
                <a:spcPct val="10000"/>
              </a:spcBef>
              <a:spcAft>
                <a:spcPct val="0"/>
              </a:spcAft>
              <a:buClr>
                <a:schemeClr val="accent2"/>
              </a:buClr>
              <a:buFont typeface="Wingdings" charset="2"/>
              <a:buChar char="p"/>
              <a:defRPr sz="2000">
                <a:solidFill>
                  <a:srgbClr val="009900"/>
                </a:solidFill>
                <a:latin typeface="+mn-lt"/>
                <a:ea typeface="+mn-ea"/>
              </a:defRPr>
            </a:lvl3pPr>
            <a:lvl4pPr marL="1693863" indent="-387350" algn="l" rtl="0" eaLnBrk="0" fontAlgn="base" hangingPunct="0">
              <a:lnSpc>
                <a:spcPct val="120000"/>
              </a:lnSpc>
              <a:spcBef>
                <a:spcPct val="10000"/>
              </a:spcBef>
              <a:spcAft>
                <a:spcPct val="0"/>
              </a:spcAft>
              <a:buClr>
                <a:schemeClr val="accent2"/>
              </a:buClr>
              <a:buFont typeface="Wingdings" charset="2"/>
              <a:buChar char="n"/>
              <a:defRPr>
                <a:solidFill>
                  <a:schemeClr val="tx1"/>
                </a:solidFill>
                <a:latin typeface="+mn-lt"/>
                <a:ea typeface="+mn-ea"/>
              </a:defRPr>
            </a:lvl4pPr>
            <a:lvl5pPr marL="2093913" indent="-398463" algn="l" rtl="0" eaLnBrk="0" fontAlgn="base" hangingPunct="0">
              <a:lnSpc>
                <a:spcPct val="120000"/>
              </a:lnSpc>
              <a:spcBef>
                <a:spcPct val="10000"/>
              </a:spcBef>
              <a:spcAft>
                <a:spcPct val="0"/>
              </a:spcAft>
              <a:buClr>
                <a:schemeClr val="accent2"/>
              </a:buClr>
              <a:buFont typeface="Wingdings" charset="2"/>
              <a:buChar char="§"/>
              <a:defRPr>
                <a:solidFill>
                  <a:schemeClr val="tx1"/>
                </a:solidFill>
                <a:latin typeface="+mn-lt"/>
                <a:ea typeface="+mn-ea"/>
              </a:defRPr>
            </a:lvl5pPr>
            <a:lvl6pPr marL="2551113" indent="-398463" algn="l" rtl="0" eaLnBrk="1" fontAlgn="base" hangingPunct="1">
              <a:spcBef>
                <a:spcPct val="10000"/>
              </a:spcBef>
              <a:spcAft>
                <a:spcPct val="0"/>
              </a:spcAft>
              <a:buClr>
                <a:schemeClr val="accent2"/>
              </a:buClr>
              <a:buFont typeface="Wingdings" pitchFamily="2" charset="2"/>
              <a:buChar char="§"/>
              <a:defRPr>
                <a:solidFill>
                  <a:schemeClr val="tx1"/>
                </a:solidFill>
                <a:latin typeface="+mn-lt"/>
                <a:ea typeface="+mn-ea"/>
              </a:defRPr>
            </a:lvl6pPr>
            <a:lvl7pPr marL="3008313" indent="-398463" algn="l" rtl="0" eaLnBrk="1" fontAlgn="base" hangingPunct="1">
              <a:spcBef>
                <a:spcPct val="10000"/>
              </a:spcBef>
              <a:spcAft>
                <a:spcPct val="0"/>
              </a:spcAft>
              <a:buClr>
                <a:schemeClr val="accent2"/>
              </a:buClr>
              <a:buFont typeface="Wingdings" pitchFamily="2" charset="2"/>
              <a:buChar char="§"/>
              <a:defRPr>
                <a:solidFill>
                  <a:schemeClr val="tx1"/>
                </a:solidFill>
                <a:latin typeface="+mn-lt"/>
                <a:ea typeface="+mn-ea"/>
              </a:defRPr>
            </a:lvl7pPr>
            <a:lvl8pPr marL="3465513" indent="-398463" algn="l" rtl="0" eaLnBrk="1" fontAlgn="base" hangingPunct="1">
              <a:spcBef>
                <a:spcPct val="10000"/>
              </a:spcBef>
              <a:spcAft>
                <a:spcPct val="0"/>
              </a:spcAft>
              <a:buClr>
                <a:schemeClr val="accent2"/>
              </a:buClr>
              <a:buFont typeface="Wingdings" pitchFamily="2" charset="2"/>
              <a:buChar char="§"/>
              <a:defRPr>
                <a:solidFill>
                  <a:schemeClr val="tx1"/>
                </a:solidFill>
                <a:latin typeface="+mn-lt"/>
                <a:ea typeface="+mn-ea"/>
              </a:defRPr>
            </a:lvl8pPr>
            <a:lvl9pPr marL="3922713" indent="-398463" algn="l" rtl="0" eaLnBrk="1" fontAlgn="base" hangingPunct="1">
              <a:spcBef>
                <a:spcPct val="10000"/>
              </a:spcBef>
              <a:spcAft>
                <a:spcPct val="0"/>
              </a:spcAft>
              <a:buClr>
                <a:schemeClr val="accent2"/>
              </a:buClr>
              <a:buFont typeface="Wingdings" pitchFamily="2" charset="2"/>
              <a:buChar char="§"/>
              <a:defRPr>
                <a:solidFill>
                  <a:schemeClr val="tx1"/>
                </a:solidFill>
                <a:latin typeface="+mn-lt"/>
                <a:ea typeface="+mn-ea"/>
              </a:defRPr>
            </a:lvl9pPr>
          </a:lstStyle>
          <a:p>
            <a:pPr eaLnBrk="1" hangingPunct="1"/>
            <a:r>
              <a:rPr lang="en-US" altLang="zh-CN" kern="0" dirty="0" smtClean="0">
                <a:solidFill>
                  <a:schemeClr val="tx1"/>
                </a:solidFill>
              </a:rPr>
              <a:t>Region Partition</a:t>
            </a:r>
          </a:p>
          <a:p>
            <a:pPr lvl="1" eaLnBrk="1" hangingPunct="1"/>
            <a:r>
              <a:rPr lang="en-US" altLang="zh-CN" kern="0" dirty="0" smtClean="0"/>
              <a:t>Re-encoding region</a:t>
            </a:r>
          </a:p>
          <a:p>
            <a:pPr lvl="2" eaLnBrk="1" hangingPunct="1"/>
            <a:r>
              <a:rPr lang="en-US" altLang="zh-CN" kern="0" dirty="0" smtClean="0">
                <a:solidFill>
                  <a:schemeClr val="tx1"/>
                </a:solidFill>
              </a:rPr>
              <a:t>CUs locate in the logo area</a:t>
            </a:r>
          </a:p>
          <a:p>
            <a:pPr lvl="2" eaLnBrk="1" hangingPunct="1"/>
            <a:r>
              <a:rPr lang="en-US" altLang="zh-CN" kern="0" dirty="0" smtClean="0">
                <a:solidFill>
                  <a:schemeClr val="tx1"/>
                </a:solidFill>
              </a:rPr>
              <a:t>CUs reference the logo area</a:t>
            </a:r>
            <a:endParaRPr lang="en-US" altLang="zh-CN" kern="0" dirty="0">
              <a:solidFill>
                <a:schemeClr val="tx1"/>
              </a:solidFill>
            </a:endParaRPr>
          </a:p>
          <a:p>
            <a:pPr lvl="1" eaLnBrk="1" hangingPunct="1"/>
            <a:r>
              <a:rPr lang="en-US" altLang="zh-CN" kern="0" dirty="0" smtClean="0"/>
              <a:t>Information reusing region</a:t>
            </a:r>
          </a:p>
        </p:txBody>
      </p:sp>
      <p:sp>
        <p:nvSpPr>
          <p:cNvPr id="7170" name="标题 1"/>
          <p:cNvSpPr>
            <a:spLocks noGrp="1"/>
          </p:cNvSpPr>
          <p:nvPr>
            <p:ph type="title"/>
          </p:nvPr>
        </p:nvSpPr>
        <p:spPr>
          <a:xfrm>
            <a:off x="574675" y="304800"/>
            <a:ext cx="8001000" cy="676275"/>
          </a:xfrm>
        </p:spPr>
        <p:txBody>
          <a:bodyPr/>
          <a:lstStyle/>
          <a:p>
            <a:pPr eaLnBrk="1" hangingPunct="1"/>
            <a:r>
              <a:rPr lang="en-US" altLang="zh-CN" dirty="0" smtClean="0"/>
              <a:t>Proposed Method </a:t>
            </a:r>
            <a:r>
              <a:rPr lang="en-US" altLang="zh-CN" dirty="0" smtClean="0">
                <a:solidFill>
                  <a:schemeClr val="tx1"/>
                </a:solidFill>
              </a:rPr>
              <a:t>(Inter </a:t>
            </a:r>
            <a:r>
              <a:rPr lang="en-US" altLang="zh-CN" dirty="0">
                <a:solidFill>
                  <a:schemeClr val="tx1"/>
                </a:solidFill>
              </a:rPr>
              <a:t>Frame)</a:t>
            </a:r>
            <a:endParaRPr lang="zh-CN" altLang="en-US" sz="3600" dirty="0"/>
          </a:p>
        </p:txBody>
      </p:sp>
    </p:spTree>
    <p:extLst>
      <p:ext uri="{BB962C8B-B14F-4D97-AF65-F5344CB8AC3E}">
        <p14:creationId xmlns:p14="http://schemas.microsoft.com/office/powerpoint/2010/main" val="1195168305"/>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zh-CN" dirty="0"/>
              <a:t>Quality </a:t>
            </a:r>
            <a:r>
              <a:rPr lang="en-US" altLang="zh-CN" dirty="0" smtClean="0"/>
              <a:t>Maintenance</a:t>
            </a:r>
          </a:p>
          <a:p>
            <a:pPr lvl="1"/>
            <a:r>
              <a:rPr lang="en-US" altLang="zh-CN" dirty="0" smtClean="0"/>
              <a:t>Record costs information of the original sequence</a:t>
            </a:r>
          </a:p>
          <a:p>
            <a:pPr lvl="2"/>
            <a:r>
              <a:rPr lang="en-US" altLang="zh-CN" dirty="0" smtClean="0"/>
              <a:t>SATD</a:t>
            </a:r>
          </a:p>
          <a:p>
            <a:pPr lvl="2"/>
            <a:r>
              <a:rPr lang="en-US" altLang="zh-CN" dirty="0" smtClean="0"/>
              <a:t>RD-COST</a:t>
            </a:r>
          </a:p>
          <a:p>
            <a:pPr lvl="1"/>
            <a:r>
              <a:rPr lang="en-US" altLang="zh-CN" dirty="0" smtClean="0"/>
              <a:t>Determine quality-loss blocks</a:t>
            </a:r>
          </a:p>
          <a:p>
            <a:pPr lvl="2"/>
            <a:r>
              <a:rPr lang="en-US" altLang="zh-CN" dirty="0" smtClean="0"/>
              <a:t>Compare with the recorded cost</a:t>
            </a:r>
          </a:p>
          <a:p>
            <a:pPr lvl="1"/>
            <a:r>
              <a:rPr lang="en-US" altLang="zh-CN" dirty="0" smtClean="0"/>
              <a:t>Re-encode</a:t>
            </a:r>
            <a:endParaRPr lang="zh-CN" altLang="en-US" dirty="0"/>
          </a:p>
        </p:txBody>
      </p:sp>
      <p:sp>
        <p:nvSpPr>
          <p:cNvPr id="3" name="Title 2"/>
          <p:cNvSpPr>
            <a:spLocks noGrp="1"/>
          </p:cNvSpPr>
          <p:nvPr>
            <p:ph type="title"/>
          </p:nvPr>
        </p:nvSpPr>
        <p:spPr/>
        <p:txBody>
          <a:bodyPr/>
          <a:lstStyle/>
          <a:p>
            <a:r>
              <a:rPr lang="en-US" altLang="zh-CN" dirty="0"/>
              <a:t>Proposed </a:t>
            </a:r>
            <a:r>
              <a:rPr lang="en-US" altLang="zh-CN" dirty="0" smtClean="0"/>
              <a:t>Method </a:t>
            </a:r>
            <a:r>
              <a:rPr lang="en-US" altLang="zh-CN" dirty="0">
                <a:solidFill>
                  <a:schemeClr val="tx1"/>
                </a:solidFill>
              </a:rPr>
              <a:t>(Inter Frame)</a:t>
            </a:r>
            <a:endParaRPr lang="zh-CN" altLang="en-US" dirty="0"/>
          </a:p>
        </p:txBody>
      </p:sp>
    </p:spTree>
    <p:extLst>
      <p:ext uri="{BB962C8B-B14F-4D97-AF65-F5344CB8AC3E}">
        <p14:creationId xmlns:p14="http://schemas.microsoft.com/office/powerpoint/2010/main" val="3826749654"/>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zh-CN" dirty="0" smtClean="0"/>
              <a:t>Information Reuse</a:t>
            </a:r>
          </a:p>
          <a:p>
            <a:pPr lvl="1"/>
            <a:r>
              <a:rPr lang="en-US" altLang="zh-CN" dirty="0" smtClean="0"/>
              <a:t>Splitting information</a:t>
            </a:r>
          </a:p>
          <a:p>
            <a:pPr lvl="1"/>
            <a:r>
              <a:rPr lang="en-US" altLang="zh-CN" dirty="0" smtClean="0"/>
              <a:t>Prediction modes</a:t>
            </a:r>
          </a:p>
          <a:p>
            <a:pPr lvl="1"/>
            <a:r>
              <a:rPr lang="en-US" altLang="zh-CN" dirty="0" smtClean="0"/>
              <a:t>Motion vectors</a:t>
            </a:r>
          </a:p>
          <a:p>
            <a:pPr lvl="1"/>
            <a:r>
              <a:rPr lang="en-US" altLang="zh-CN" dirty="0" smtClean="0"/>
              <a:t>Residual </a:t>
            </a:r>
            <a:r>
              <a:rPr lang="en-US" altLang="zh-CN" dirty="0"/>
              <a:t>coefficients</a:t>
            </a:r>
          </a:p>
        </p:txBody>
      </p:sp>
      <p:sp>
        <p:nvSpPr>
          <p:cNvPr id="3" name="Title 2"/>
          <p:cNvSpPr>
            <a:spLocks noGrp="1"/>
          </p:cNvSpPr>
          <p:nvPr>
            <p:ph type="title"/>
          </p:nvPr>
        </p:nvSpPr>
        <p:spPr/>
        <p:txBody>
          <a:bodyPr/>
          <a:lstStyle/>
          <a:p>
            <a:r>
              <a:rPr lang="en-US" altLang="zh-CN" dirty="0"/>
              <a:t>Proposed </a:t>
            </a:r>
            <a:r>
              <a:rPr lang="en-US" altLang="zh-CN" dirty="0" smtClean="0"/>
              <a:t>Method</a:t>
            </a:r>
            <a:endParaRPr lang="zh-CN" altLang="en-US" dirty="0"/>
          </a:p>
        </p:txBody>
      </p:sp>
    </p:spTree>
    <p:extLst>
      <p:ext uri="{BB962C8B-B14F-4D97-AF65-F5344CB8AC3E}">
        <p14:creationId xmlns:p14="http://schemas.microsoft.com/office/powerpoint/2010/main" val="3064528151"/>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zh-CN" dirty="0" smtClean="0"/>
              <a:t>Experiment Setup</a:t>
            </a:r>
          </a:p>
          <a:p>
            <a:pPr lvl="1" eaLnBrk="1" hangingPunct="1"/>
            <a:r>
              <a:rPr lang="en-US" altLang="zh-CN" dirty="0" smtClean="0"/>
              <a:t>HM 16.20 </a:t>
            </a:r>
          </a:p>
          <a:p>
            <a:pPr lvl="1" eaLnBrk="1" hangingPunct="1"/>
            <a:r>
              <a:rPr lang="en-US" altLang="zh-CN" dirty="0" smtClean="0"/>
              <a:t>Standard testing sequences from</a:t>
            </a:r>
            <a:r>
              <a:rPr lang="zh-CN" altLang="en-US" dirty="0" smtClean="0"/>
              <a:t> </a:t>
            </a:r>
            <a:r>
              <a:rPr lang="en-US" altLang="zh-CN" dirty="0" smtClean="0"/>
              <a:t>Class A to </a:t>
            </a:r>
            <a:r>
              <a:rPr lang="en-US" altLang="zh-CN" dirty="0"/>
              <a:t>E</a:t>
            </a:r>
          </a:p>
          <a:p>
            <a:pPr lvl="1" eaLnBrk="1" hangingPunct="1"/>
            <a:r>
              <a:rPr lang="en-US" altLang="zh-CN" dirty="0" smtClean="0"/>
              <a:t>Logo size: </a:t>
            </a:r>
            <a:r>
              <a:rPr lang="en-US" altLang="zh-CN" dirty="0"/>
              <a:t>30</a:t>
            </a:r>
            <a:r>
              <a:rPr lang="zh-CN" altLang="zh-CN" dirty="0"/>
              <a:t>×</a:t>
            </a:r>
            <a:r>
              <a:rPr lang="en-US" altLang="zh-CN" dirty="0" smtClean="0"/>
              <a:t>30</a:t>
            </a:r>
            <a:r>
              <a:rPr lang="zh-CN" altLang="en-US" dirty="0" smtClean="0"/>
              <a:t> </a:t>
            </a:r>
            <a:r>
              <a:rPr lang="en-US" altLang="zh-CN" dirty="0" smtClean="0"/>
              <a:t>or 60</a:t>
            </a:r>
            <a:r>
              <a:rPr lang="zh-CN" altLang="zh-CN" dirty="0"/>
              <a:t>×</a:t>
            </a:r>
            <a:r>
              <a:rPr lang="en-US" altLang="zh-CN" dirty="0" smtClean="0"/>
              <a:t>60 pixels</a:t>
            </a:r>
          </a:p>
          <a:p>
            <a:pPr lvl="1" eaLnBrk="1" hangingPunct="1"/>
            <a:r>
              <a:rPr lang="en-US" altLang="zh-CN" dirty="0" smtClean="0"/>
              <a:t>Logo location: top-left corner</a:t>
            </a:r>
            <a:endParaRPr lang="en-US" altLang="zh-CN" dirty="0"/>
          </a:p>
          <a:p>
            <a:pPr lvl="1" eaLnBrk="1" hangingPunct="1"/>
            <a:r>
              <a:rPr lang="en-US" altLang="zh-CN" dirty="0" smtClean="0"/>
              <a:t>Processors: Intel </a:t>
            </a:r>
            <a:r>
              <a:rPr lang="en-US" altLang="zh-CN" dirty="0"/>
              <a:t>Xeon </a:t>
            </a:r>
            <a:r>
              <a:rPr lang="en-US" altLang="zh-CN" dirty="0" smtClean="0"/>
              <a:t>E5-1680, RAM 64GB</a:t>
            </a:r>
            <a:endParaRPr lang="en-US" altLang="zh-CN" dirty="0"/>
          </a:p>
          <a:p>
            <a:endParaRPr lang="zh-CN" altLang="en-US" dirty="0"/>
          </a:p>
        </p:txBody>
      </p:sp>
      <p:sp>
        <p:nvSpPr>
          <p:cNvPr id="3" name="Title 2"/>
          <p:cNvSpPr>
            <a:spLocks noGrp="1"/>
          </p:cNvSpPr>
          <p:nvPr>
            <p:ph type="title"/>
          </p:nvPr>
        </p:nvSpPr>
        <p:spPr/>
        <p:txBody>
          <a:bodyPr/>
          <a:lstStyle/>
          <a:p>
            <a:r>
              <a:rPr lang="en-US" altLang="zh-CN" dirty="0" smtClean="0"/>
              <a:t>Results &amp; Conclusion</a:t>
            </a:r>
            <a:endParaRPr lang="zh-CN" altLang="en-US" dirty="0"/>
          </a:p>
        </p:txBody>
      </p:sp>
    </p:spTree>
    <p:extLst>
      <p:ext uri="{BB962C8B-B14F-4D97-AF65-F5344CB8AC3E}">
        <p14:creationId xmlns:p14="http://schemas.microsoft.com/office/powerpoint/2010/main" val="2936585525"/>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zh-CN" dirty="0"/>
              <a:t>Performance</a:t>
            </a:r>
          </a:p>
          <a:p>
            <a:pPr lvl="1"/>
            <a:r>
              <a:rPr lang="en-US" altLang="zh-CN" dirty="0" smtClean="0"/>
              <a:t>All-Intra</a:t>
            </a:r>
            <a:endParaRPr lang="en-US" altLang="zh-CN" dirty="0"/>
          </a:p>
        </p:txBody>
      </p:sp>
      <p:sp>
        <p:nvSpPr>
          <p:cNvPr id="3" name="Title 2"/>
          <p:cNvSpPr>
            <a:spLocks noGrp="1"/>
          </p:cNvSpPr>
          <p:nvPr>
            <p:ph type="title"/>
          </p:nvPr>
        </p:nvSpPr>
        <p:spPr/>
        <p:txBody>
          <a:bodyPr/>
          <a:lstStyle/>
          <a:p>
            <a:r>
              <a:rPr lang="en-US" altLang="zh-CN" dirty="0"/>
              <a:t>Results &amp; Conclusion</a:t>
            </a:r>
            <a:endParaRPr lang="zh-CN" altLang="en-US" dirty="0"/>
          </a:p>
        </p:txBody>
      </p:sp>
      <p:graphicFrame>
        <p:nvGraphicFramePr>
          <p:cNvPr id="4" name="Table 3"/>
          <p:cNvGraphicFramePr>
            <a:graphicFrameLocks noGrp="1"/>
          </p:cNvGraphicFramePr>
          <p:nvPr>
            <p:extLst>
              <p:ext uri="{D42A27DB-BD31-4B8C-83A1-F6EECF244321}">
                <p14:modId xmlns:p14="http://schemas.microsoft.com/office/powerpoint/2010/main" val="2239501358"/>
              </p:ext>
            </p:extLst>
          </p:nvPr>
        </p:nvGraphicFramePr>
        <p:xfrm>
          <a:off x="3059832" y="1341439"/>
          <a:ext cx="5652514" cy="4924425"/>
        </p:xfrm>
        <a:graphic>
          <a:graphicData uri="http://schemas.openxmlformats.org/drawingml/2006/table">
            <a:tbl>
              <a:tblPr firstRow="1" firstCol="1" bandRow="1">
                <a:tableStyleId>{F5AB1C69-6EDB-4FF4-983F-18BD219EF322}</a:tableStyleId>
              </a:tblPr>
              <a:tblGrid>
                <a:gridCol w="1048365">
                  <a:extLst>
                    <a:ext uri="{9D8B030D-6E8A-4147-A177-3AD203B41FA5}">
                      <a16:colId xmlns:a16="http://schemas.microsoft.com/office/drawing/2014/main" val="4262667711"/>
                    </a:ext>
                  </a:extLst>
                </a:gridCol>
                <a:gridCol w="1441069">
                  <a:extLst>
                    <a:ext uri="{9D8B030D-6E8A-4147-A177-3AD203B41FA5}">
                      <a16:colId xmlns:a16="http://schemas.microsoft.com/office/drawing/2014/main" val="2439302761"/>
                    </a:ext>
                  </a:extLst>
                </a:gridCol>
                <a:gridCol w="790770">
                  <a:extLst>
                    <a:ext uri="{9D8B030D-6E8A-4147-A177-3AD203B41FA5}">
                      <a16:colId xmlns:a16="http://schemas.microsoft.com/office/drawing/2014/main" val="4178866312"/>
                    </a:ext>
                  </a:extLst>
                </a:gridCol>
                <a:gridCol w="790770">
                  <a:extLst>
                    <a:ext uri="{9D8B030D-6E8A-4147-A177-3AD203B41FA5}">
                      <a16:colId xmlns:a16="http://schemas.microsoft.com/office/drawing/2014/main" val="3997240035"/>
                    </a:ext>
                  </a:extLst>
                </a:gridCol>
                <a:gridCol w="790770">
                  <a:extLst>
                    <a:ext uri="{9D8B030D-6E8A-4147-A177-3AD203B41FA5}">
                      <a16:colId xmlns:a16="http://schemas.microsoft.com/office/drawing/2014/main" val="2282409783"/>
                    </a:ext>
                  </a:extLst>
                </a:gridCol>
                <a:gridCol w="790770">
                  <a:extLst>
                    <a:ext uri="{9D8B030D-6E8A-4147-A177-3AD203B41FA5}">
                      <a16:colId xmlns:a16="http://schemas.microsoft.com/office/drawing/2014/main" val="3920221089"/>
                    </a:ext>
                  </a:extLst>
                </a:gridCol>
              </a:tblGrid>
              <a:tr h="182028">
                <a:tc rowSpan="2">
                  <a:txBody>
                    <a:bodyPr/>
                    <a:lstStyle/>
                    <a:p>
                      <a:pPr algn="ctr">
                        <a:spcAft>
                          <a:spcPts val="0"/>
                        </a:spcAft>
                      </a:pPr>
                      <a:r>
                        <a:rPr lang="en-US" sz="1400" b="1" kern="100" dirty="0">
                          <a:solidFill>
                            <a:sysClr val="windowText" lastClr="000000"/>
                          </a:solidFill>
                          <a:effectLst/>
                        </a:rPr>
                        <a:t>Class</a:t>
                      </a:r>
                      <a:endParaRPr lang="zh-CN" sz="1400" b="1" kern="100" dirty="0">
                        <a:solidFill>
                          <a:sysClr val="windowText" lastClr="000000"/>
                        </a:solidFill>
                        <a:effectLst/>
                      </a:endParaRPr>
                    </a:p>
                    <a:p>
                      <a:pPr algn="ctr">
                        <a:spcAft>
                          <a:spcPts val="0"/>
                        </a:spcAft>
                      </a:pPr>
                      <a:r>
                        <a:rPr lang="en-US" sz="1400" b="1" kern="100" dirty="0">
                          <a:solidFill>
                            <a:sysClr val="windowText" lastClr="000000"/>
                          </a:solidFill>
                          <a:effectLst/>
                        </a:rPr>
                        <a:t>Revolution</a:t>
                      </a:r>
                      <a:endParaRPr lang="zh-CN" sz="1400" b="1"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spcAft>
                          <a:spcPts val="0"/>
                        </a:spcAft>
                      </a:pPr>
                      <a:r>
                        <a:rPr lang="en-US" sz="1400" b="1" kern="100" dirty="0">
                          <a:solidFill>
                            <a:sysClr val="windowText" lastClr="000000"/>
                          </a:solidFill>
                          <a:effectLst/>
                        </a:rPr>
                        <a:t>Sequences</a:t>
                      </a:r>
                      <a:endParaRPr lang="zh-CN" sz="1400" b="1"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spcAft>
                          <a:spcPts val="0"/>
                        </a:spcAft>
                      </a:pPr>
                      <a:r>
                        <a:rPr lang="en-US" sz="1600" b="1" kern="100" dirty="0" smtClean="0">
                          <a:solidFill>
                            <a:sysClr val="windowText" lastClr="000000"/>
                          </a:solidFill>
                          <a:effectLst/>
                        </a:rPr>
                        <a:t>Jing</a:t>
                      </a:r>
                      <a:endParaRPr lang="zh-CN" sz="1600" b="1"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a:p>
                  </a:txBody>
                  <a:tcPr/>
                </a:tc>
                <a:tc gridSpan="2">
                  <a:txBody>
                    <a:bodyPr/>
                    <a:lstStyle/>
                    <a:p>
                      <a:pPr algn="ctr">
                        <a:spcAft>
                          <a:spcPts val="0"/>
                        </a:spcAft>
                      </a:pPr>
                      <a:r>
                        <a:rPr lang="en-US" sz="1600" b="1" kern="100" dirty="0" smtClean="0">
                          <a:solidFill>
                            <a:sysClr val="windowText" lastClr="000000"/>
                          </a:solidFill>
                          <a:effectLst/>
                        </a:rPr>
                        <a:t>Our</a:t>
                      </a:r>
                      <a:endParaRPr lang="zh-CN" sz="1600" b="1"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2437232543"/>
                  </a:ext>
                </a:extLst>
              </a:tr>
              <a:tr h="180975">
                <a:tc vMerge="1">
                  <a:txBody>
                    <a:bodyPr/>
                    <a:lstStyle/>
                    <a:p>
                      <a:endParaRPr lang="zh-CN" altLang="en-US"/>
                    </a:p>
                  </a:txBody>
                  <a:tcPr/>
                </a:tc>
                <a:tc vMerge="1">
                  <a:txBody>
                    <a:bodyPr/>
                    <a:lstStyle/>
                    <a:p>
                      <a:endParaRPr lang="zh-CN" altLang="en-US"/>
                    </a:p>
                  </a:txBody>
                  <a:tcPr/>
                </a:tc>
                <a:tc>
                  <a:txBody>
                    <a:bodyPr/>
                    <a:lstStyle/>
                    <a:p>
                      <a:pPr algn="ctr">
                        <a:spcAft>
                          <a:spcPts val="0"/>
                        </a:spcAft>
                      </a:pPr>
                      <a:r>
                        <a:rPr lang="en-US" sz="1400" b="1" kern="100" dirty="0">
                          <a:solidFill>
                            <a:sysClr val="windowText" lastClr="000000"/>
                          </a:solidFill>
                          <a:effectLst/>
                        </a:rPr>
                        <a:t>BD-Rate[%]</a:t>
                      </a:r>
                      <a:endParaRPr lang="zh-CN" sz="1400" b="1"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b="1" kern="100" dirty="0">
                          <a:solidFill>
                            <a:sysClr val="windowText" lastClr="000000"/>
                          </a:solidFill>
                          <a:effectLst/>
                        </a:rPr>
                        <a:t>SR</a:t>
                      </a:r>
                      <a:endParaRPr lang="zh-CN" sz="1400" b="1"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b="1" kern="100" dirty="0">
                          <a:solidFill>
                            <a:sysClr val="windowText" lastClr="000000"/>
                          </a:solidFill>
                          <a:effectLst/>
                        </a:rPr>
                        <a:t>BD-Rate[%]</a:t>
                      </a:r>
                      <a:endParaRPr lang="zh-CN" sz="1400" b="1"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b="1" kern="100" dirty="0">
                          <a:solidFill>
                            <a:sysClr val="windowText" lastClr="000000"/>
                          </a:solidFill>
                          <a:effectLst/>
                        </a:rPr>
                        <a:t>SR</a:t>
                      </a:r>
                      <a:endParaRPr lang="zh-CN" sz="1400" b="1"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6823801"/>
                  </a:ext>
                </a:extLst>
              </a:tr>
              <a:tr h="172085">
                <a:tc rowSpan="2">
                  <a:txBody>
                    <a:bodyPr/>
                    <a:lstStyle/>
                    <a:p>
                      <a:pPr algn="ctr">
                        <a:spcAft>
                          <a:spcPts val="0"/>
                        </a:spcAft>
                      </a:pPr>
                      <a:r>
                        <a:rPr lang="en-US" sz="1400" b="0" kern="100" dirty="0">
                          <a:solidFill>
                            <a:sysClr val="windowText" lastClr="000000"/>
                          </a:solidFill>
                          <a:effectLst/>
                        </a:rPr>
                        <a:t>A</a:t>
                      </a:r>
                      <a:endParaRPr lang="zh-CN" sz="1400" b="0" kern="100" dirty="0">
                        <a:solidFill>
                          <a:sysClr val="windowText" lastClr="000000"/>
                        </a:solidFill>
                        <a:effectLst/>
                      </a:endParaRPr>
                    </a:p>
                    <a:p>
                      <a:pPr algn="ctr">
                        <a:spcAft>
                          <a:spcPts val="0"/>
                        </a:spcAft>
                      </a:pPr>
                      <a:r>
                        <a:rPr lang="en-US" sz="1400" b="0" kern="100" dirty="0">
                          <a:solidFill>
                            <a:sysClr val="windowText" lastClr="000000"/>
                          </a:solidFill>
                          <a:effectLst/>
                        </a:rPr>
                        <a:t>2560×1600</a:t>
                      </a:r>
                      <a:endParaRPr lang="zh-CN" sz="1400" b="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err="1">
                          <a:solidFill>
                            <a:sysClr val="windowText" lastClr="000000"/>
                          </a:solidFill>
                          <a:effectLst/>
                        </a:rPr>
                        <a:t>PeopleOnStreet</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tcPr>
                </a:tc>
                <a:tc>
                  <a:txBody>
                    <a:bodyPr/>
                    <a:lstStyle/>
                    <a:p>
                      <a:pPr algn="ctr">
                        <a:spcAft>
                          <a:spcPts val="0"/>
                        </a:spcAft>
                      </a:pPr>
                      <a:r>
                        <a:rPr lang="en-US" sz="1400" kern="100" dirty="0">
                          <a:solidFill>
                            <a:sysClr val="windowText" lastClr="000000"/>
                          </a:solidFill>
                          <a:effectLst/>
                        </a:rPr>
                        <a:t>6.87</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tcPr>
                </a:tc>
                <a:tc>
                  <a:txBody>
                    <a:bodyPr/>
                    <a:lstStyle/>
                    <a:p>
                      <a:pPr algn="ctr">
                        <a:spcAft>
                          <a:spcPts val="0"/>
                        </a:spcAft>
                      </a:pPr>
                      <a:r>
                        <a:rPr lang="en-US" sz="1400" kern="100" dirty="0">
                          <a:solidFill>
                            <a:sysClr val="windowText" lastClr="000000"/>
                          </a:solidFill>
                          <a:effectLst/>
                        </a:rPr>
                        <a:t>21.3x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tcPr>
                </a:tc>
                <a:tc>
                  <a:txBody>
                    <a:bodyPr/>
                    <a:lstStyle/>
                    <a:p>
                      <a:pPr algn="ctr">
                        <a:spcAft>
                          <a:spcPts val="0"/>
                        </a:spcAft>
                      </a:pPr>
                      <a:r>
                        <a:rPr lang="en-US" sz="1400" kern="100">
                          <a:solidFill>
                            <a:sysClr val="windowText" lastClr="000000"/>
                          </a:solidFill>
                          <a:effectLst/>
                        </a:rPr>
                        <a:t>0.58</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T w="12700" cap="flat" cmpd="sng" algn="ctr">
                      <a:solidFill>
                        <a:schemeClr val="tx1"/>
                      </a:solidFill>
                      <a:prstDash val="solid"/>
                      <a:round/>
                      <a:headEnd type="none" w="med" len="med"/>
                      <a:tailEnd type="none" w="med" len="med"/>
                    </a:lnT>
                  </a:tcPr>
                </a:tc>
                <a:tc>
                  <a:txBody>
                    <a:bodyPr/>
                    <a:lstStyle/>
                    <a:p>
                      <a:pPr algn="ctr">
                        <a:spcAft>
                          <a:spcPts val="0"/>
                        </a:spcAft>
                      </a:pPr>
                      <a:r>
                        <a:rPr lang="en-US" sz="1400" kern="100" dirty="0">
                          <a:solidFill>
                            <a:sysClr val="windowText" lastClr="000000"/>
                          </a:solidFill>
                          <a:effectLst/>
                        </a:rPr>
                        <a:t>26.8x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182423194"/>
                  </a:ext>
                </a:extLst>
              </a:tr>
              <a:tr h="172085">
                <a:tc vMerge="1">
                  <a:txBody>
                    <a:bodyPr/>
                    <a:lstStyle/>
                    <a:p>
                      <a:endParaRPr lang="zh-CN" altLang="en-US"/>
                    </a:p>
                  </a:txBody>
                  <a:tcPr/>
                </a:tc>
                <a:tc>
                  <a:txBody>
                    <a:bodyPr/>
                    <a:lstStyle/>
                    <a:p>
                      <a:pPr algn="ctr">
                        <a:spcAft>
                          <a:spcPts val="0"/>
                        </a:spcAft>
                      </a:pPr>
                      <a:r>
                        <a:rPr lang="en-US" sz="1400" kern="100" dirty="0">
                          <a:solidFill>
                            <a:sysClr val="windowText" lastClr="000000"/>
                          </a:solidFill>
                          <a:effectLst/>
                        </a:rPr>
                        <a:t>Traffic</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solidFill>
                            <a:sysClr val="windowText" lastClr="000000"/>
                          </a:solidFill>
                          <a:effectLst/>
                        </a:rPr>
                        <a:t>5.66</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solidFill>
                            <a:sysClr val="windowText" lastClr="000000"/>
                          </a:solidFill>
                          <a:effectLst/>
                        </a:rPr>
                        <a:t>22.0x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solidFill>
                            <a:sysClr val="windowText" lastClr="000000"/>
                          </a:solidFill>
                          <a:effectLst/>
                        </a:rPr>
                        <a:t>1.29</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solidFill>
                            <a:sysClr val="windowText" lastClr="000000"/>
                          </a:solidFill>
                          <a:effectLst/>
                        </a:rPr>
                        <a:t>28.4x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1130918"/>
                  </a:ext>
                </a:extLst>
              </a:tr>
              <a:tr h="172085">
                <a:tc rowSpan="5">
                  <a:txBody>
                    <a:bodyPr/>
                    <a:lstStyle/>
                    <a:p>
                      <a:pPr algn="ctr">
                        <a:spcAft>
                          <a:spcPts val="0"/>
                        </a:spcAft>
                      </a:pPr>
                      <a:r>
                        <a:rPr lang="en-US" sz="1400" b="0" kern="100" dirty="0">
                          <a:solidFill>
                            <a:sysClr val="windowText" lastClr="000000"/>
                          </a:solidFill>
                          <a:effectLst/>
                        </a:rPr>
                        <a:t>B</a:t>
                      </a:r>
                      <a:endParaRPr lang="zh-CN" sz="1400" b="0" kern="100" dirty="0">
                        <a:solidFill>
                          <a:sysClr val="windowText" lastClr="000000"/>
                        </a:solidFill>
                        <a:effectLst/>
                      </a:endParaRPr>
                    </a:p>
                    <a:p>
                      <a:pPr algn="ctr">
                        <a:spcAft>
                          <a:spcPts val="0"/>
                        </a:spcAft>
                      </a:pPr>
                      <a:r>
                        <a:rPr lang="en-US" sz="1400" b="0" kern="100" dirty="0">
                          <a:solidFill>
                            <a:sysClr val="windowText" lastClr="000000"/>
                          </a:solidFill>
                          <a:effectLst/>
                        </a:rPr>
                        <a:t>1920×1080</a:t>
                      </a:r>
                      <a:endParaRPr lang="zh-CN" sz="1400" b="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a:solidFill>
                            <a:sysClr val="windowText" lastClr="000000"/>
                          </a:solidFill>
                          <a:effectLst/>
                        </a:rPr>
                        <a:t>BasketballDrive</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tcPr>
                </a:tc>
                <a:tc>
                  <a:txBody>
                    <a:bodyPr/>
                    <a:lstStyle/>
                    <a:p>
                      <a:pPr algn="ctr">
                        <a:spcAft>
                          <a:spcPts val="0"/>
                        </a:spcAft>
                      </a:pPr>
                      <a:r>
                        <a:rPr lang="en-US" sz="1400" kern="100" dirty="0">
                          <a:solidFill>
                            <a:sysClr val="windowText" lastClr="000000"/>
                          </a:solidFill>
                          <a:effectLst/>
                        </a:rPr>
                        <a:t>11.23</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tcPr>
                </a:tc>
                <a:tc>
                  <a:txBody>
                    <a:bodyPr/>
                    <a:lstStyle/>
                    <a:p>
                      <a:pPr algn="ctr">
                        <a:spcAft>
                          <a:spcPts val="0"/>
                        </a:spcAft>
                      </a:pPr>
                      <a:r>
                        <a:rPr lang="en-US" sz="1400" kern="100" dirty="0">
                          <a:solidFill>
                            <a:sysClr val="windowText" lastClr="000000"/>
                          </a:solidFill>
                          <a:effectLst/>
                        </a:rPr>
                        <a:t>26.4x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tcPr>
                </a:tc>
                <a:tc>
                  <a:txBody>
                    <a:bodyPr/>
                    <a:lstStyle/>
                    <a:p>
                      <a:pPr algn="ctr">
                        <a:spcAft>
                          <a:spcPts val="0"/>
                        </a:spcAft>
                      </a:pPr>
                      <a:r>
                        <a:rPr lang="en-US" sz="1400" kern="100">
                          <a:solidFill>
                            <a:sysClr val="windowText" lastClr="000000"/>
                          </a:solidFill>
                          <a:effectLst/>
                        </a:rPr>
                        <a:t>3.28</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T w="12700" cap="flat" cmpd="sng" algn="ctr">
                      <a:solidFill>
                        <a:schemeClr val="tx1"/>
                      </a:solidFill>
                      <a:prstDash val="solid"/>
                      <a:round/>
                      <a:headEnd type="none" w="med" len="med"/>
                      <a:tailEnd type="none" w="med" len="med"/>
                    </a:lnT>
                  </a:tcPr>
                </a:tc>
                <a:tc>
                  <a:txBody>
                    <a:bodyPr/>
                    <a:lstStyle/>
                    <a:p>
                      <a:pPr algn="ctr">
                        <a:spcAft>
                          <a:spcPts val="0"/>
                        </a:spcAft>
                      </a:pPr>
                      <a:r>
                        <a:rPr lang="en-US" sz="1400" kern="100">
                          <a:solidFill>
                            <a:sysClr val="windowText" lastClr="000000"/>
                          </a:solidFill>
                          <a:effectLst/>
                        </a:rPr>
                        <a:t>33.4x</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674400788"/>
                  </a:ext>
                </a:extLst>
              </a:tr>
              <a:tr h="172085">
                <a:tc vMerge="1">
                  <a:txBody>
                    <a:bodyPr/>
                    <a:lstStyle/>
                    <a:p>
                      <a:endParaRPr lang="zh-CN" altLang="en-US"/>
                    </a:p>
                  </a:txBody>
                  <a:tcPr/>
                </a:tc>
                <a:tc>
                  <a:txBody>
                    <a:bodyPr/>
                    <a:lstStyle/>
                    <a:p>
                      <a:pPr algn="ctr">
                        <a:spcAft>
                          <a:spcPts val="0"/>
                        </a:spcAft>
                      </a:pPr>
                      <a:r>
                        <a:rPr lang="en-US" sz="1400" kern="100" dirty="0">
                          <a:solidFill>
                            <a:sysClr val="windowText" lastClr="000000"/>
                          </a:solidFill>
                          <a:effectLst/>
                        </a:rPr>
                        <a:t>BQTerrace</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dirty="0">
                          <a:solidFill>
                            <a:sysClr val="windowText" lastClr="000000"/>
                          </a:solidFill>
                          <a:effectLst/>
                        </a:rPr>
                        <a:t>7.29</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dirty="0">
                          <a:solidFill>
                            <a:sysClr val="windowText" lastClr="000000"/>
                          </a:solidFill>
                          <a:effectLst/>
                        </a:rPr>
                        <a:t>20.6x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dirty="0">
                          <a:solidFill>
                            <a:sysClr val="windowText" lastClr="000000"/>
                          </a:solidFill>
                          <a:effectLst/>
                        </a:rPr>
                        <a:t>0.36</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tc>
                <a:tc>
                  <a:txBody>
                    <a:bodyPr/>
                    <a:lstStyle/>
                    <a:p>
                      <a:pPr algn="ctr">
                        <a:spcAft>
                          <a:spcPts val="0"/>
                        </a:spcAft>
                      </a:pPr>
                      <a:r>
                        <a:rPr lang="en-US" sz="1400" kern="100" dirty="0">
                          <a:solidFill>
                            <a:sysClr val="windowText" lastClr="000000"/>
                          </a:solidFill>
                          <a:effectLst/>
                        </a:rPr>
                        <a:t>26.0x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tc>
                <a:extLst>
                  <a:ext uri="{0D108BD9-81ED-4DB2-BD59-A6C34878D82A}">
                    <a16:rowId xmlns:a16="http://schemas.microsoft.com/office/drawing/2014/main" val="1277269824"/>
                  </a:ext>
                </a:extLst>
              </a:tr>
              <a:tr h="172085">
                <a:tc vMerge="1">
                  <a:txBody>
                    <a:bodyPr/>
                    <a:lstStyle/>
                    <a:p>
                      <a:endParaRPr lang="zh-CN" altLang="en-US"/>
                    </a:p>
                  </a:txBody>
                  <a:tcPr/>
                </a:tc>
                <a:tc>
                  <a:txBody>
                    <a:bodyPr/>
                    <a:lstStyle/>
                    <a:p>
                      <a:pPr algn="ctr">
                        <a:spcAft>
                          <a:spcPts val="0"/>
                        </a:spcAft>
                      </a:pPr>
                      <a:r>
                        <a:rPr lang="en-US" sz="1400" kern="100" dirty="0">
                          <a:solidFill>
                            <a:sysClr val="windowText" lastClr="000000"/>
                          </a:solidFill>
                          <a:effectLst/>
                        </a:rPr>
                        <a:t>Cactus</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dirty="0">
                          <a:solidFill>
                            <a:sysClr val="windowText" lastClr="000000"/>
                          </a:solidFill>
                          <a:effectLst/>
                        </a:rPr>
                        <a:t>9.61</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dirty="0">
                          <a:solidFill>
                            <a:sysClr val="windowText" lastClr="000000"/>
                          </a:solidFill>
                          <a:effectLst/>
                        </a:rPr>
                        <a:t>20.9x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dirty="0">
                          <a:solidFill>
                            <a:sysClr val="windowText" lastClr="000000"/>
                          </a:solidFill>
                          <a:effectLst/>
                        </a:rPr>
                        <a:t>0.13</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tc>
                <a:tc>
                  <a:txBody>
                    <a:bodyPr/>
                    <a:lstStyle/>
                    <a:p>
                      <a:pPr algn="ctr">
                        <a:spcAft>
                          <a:spcPts val="0"/>
                        </a:spcAft>
                      </a:pPr>
                      <a:r>
                        <a:rPr lang="en-US" sz="1400" kern="100">
                          <a:solidFill>
                            <a:sysClr val="windowText" lastClr="000000"/>
                          </a:solidFill>
                          <a:effectLst/>
                        </a:rPr>
                        <a:t>27.0x</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tc>
                <a:extLst>
                  <a:ext uri="{0D108BD9-81ED-4DB2-BD59-A6C34878D82A}">
                    <a16:rowId xmlns:a16="http://schemas.microsoft.com/office/drawing/2014/main" val="3818649027"/>
                  </a:ext>
                </a:extLst>
              </a:tr>
              <a:tr h="172085">
                <a:tc vMerge="1">
                  <a:txBody>
                    <a:bodyPr/>
                    <a:lstStyle/>
                    <a:p>
                      <a:endParaRPr lang="zh-CN" altLang="en-US"/>
                    </a:p>
                  </a:txBody>
                  <a:tcPr/>
                </a:tc>
                <a:tc>
                  <a:txBody>
                    <a:bodyPr/>
                    <a:lstStyle/>
                    <a:p>
                      <a:pPr algn="ctr">
                        <a:spcAft>
                          <a:spcPts val="0"/>
                        </a:spcAft>
                      </a:pPr>
                      <a:r>
                        <a:rPr lang="en-US" sz="1400" kern="100" dirty="0">
                          <a:solidFill>
                            <a:sysClr val="windowText" lastClr="000000"/>
                          </a:solidFill>
                          <a:effectLst/>
                        </a:rPr>
                        <a:t>Kimono</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dirty="0">
                          <a:solidFill>
                            <a:sysClr val="windowText" lastClr="000000"/>
                          </a:solidFill>
                          <a:effectLst/>
                        </a:rPr>
                        <a:t>13.79</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dirty="0">
                          <a:solidFill>
                            <a:sysClr val="windowText" lastClr="000000"/>
                          </a:solidFill>
                          <a:effectLst/>
                        </a:rPr>
                        <a:t>31.3x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dirty="0">
                          <a:solidFill>
                            <a:sysClr val="windowText" lastClr="000000"/>
                          </a:solidFill>
                          <a:effectLst/>
                        </a:rPr>
                        <a:t>3.07</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tc>
                <a:tc>
                  <a:txBody>
                    <a:bodyPr/>
                    <a:lstStyle/>
                    <a:p>
                      <a:pPr algn="ctr">
                        <a:spcAft>
                          <a:spcPts val="0"/>
                        </a:spcAft>
                      </a:pPr>
                      <a:r>
                        <a:rPr lang="en-US" sz="1400" kern="100" dirty="0">
                          <a:solidFill>
                            <a:sysClr val="windowText" lastClr="000000"/>
                          </a:solidFill>
                          <a:effectLst/>
                        </a:rPr>
                        <a:t>38.8x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tc>
                <a:extLst>
                  <a:ext uri="{0D108BD9-81ED-4DB2-BD59-A6C34878D82A}">
                    <a16:rowId xmlns:a16="http://schemas.microsoft.com/office/drawing/2014/main" val="414016546"/>
                  </a:ext>
                </a:extLst>
              </a:tr>
              <a:tr h="172085">
                <a:tc vMerge="1">
                  <a:txBody>
                    <a:bodyPr/>
                    <a:lstStyle/>
                    <a:p>
                      <a:endParaRPr lang="zh-CN" altLang="en-US"/>
                    </a:p>
                  </a:txBody>
                  <a:tcPr/>
                </a:tc>
                <a:tc>
                  <a:txBody>
                    <a:bodyPr/>
                    <a:lstStyle/>
                    <a:p>
                      <a:pPr algn="ctr">
                        <a:spcAft>
                          <a:spcPts val="0"/>
                        </a:spcAft>
                      </a:pPr>
                      <a:r>
                        <a:rPr lang="en-US" sz="1400" kern="100" dirty="0">
                          <a:solidFill>
                            <a:sysClr val="windowText" lastClr="000000"/>
                          </a:solidFill>
                          <a:effectLst/>
                        </a:rPr>
                        <a:t>ParkScene</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solidFill>
                            <a:sysClr val="windowText" lastClr="000000"/>
                          </a:solidFill>
                          <a:effectLst/>
                        </a:rPr>
                        <a:t>5.67</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solidFill>
                            <a:sysClr val="windowText" lastClr="000000"/>
                          </a:solidFill>
                          <a:effectLst/>
                        </a:rPr>
                        <a:t>22.2x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solidFill>
                            <a:sysClr val="windowText" lastClr="000000"/>
                          </a:solidFill>
                          <a:effectLst/>
                        </a:rPr>
                        <a:t>0.81</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solidFill>
                            <a:sysClr val="windowText" lastClr="000000"/>
                          </a:solidFill>
                          <a:effectLst/>
                        </a:rPr>
                        <a:t>28.4x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19881563"/>
                  </a:ext>
                </a:extLst>
              </a:tr>
              <a:tr h="172085">
                <a:tc rowSpan="4">
                  <a:txBody>
                    <a:bodyPr/>
                    <a:lstStyle/>
                    <a:p>
                      <a:pPr algn="ctr">
                        <a:spcAft>
                          <a:spcPts val="0"/>
                        </a:spcAft>
                      </a:pPr>
                      <a:r>
                        <a:rPr lang="en-US" sz="1400" b="0" kern="100" dirty="0">
                          <a:solidFill>
                            <a:sysClr val="windowText" lastClr="000000"/>
                          </a:solidFill>
                          <a:effectLst/>
                        </a:rPr>
                        <a:t>C</a:t>
                      </a:r>
                      <a:endParaRPr lang="zh-CN" sz="1400" b="0" kern="100" dirty="0">
                        <a:solidFill>
                          <a:sysClr val="windowText" lastClr="000000"/>
                        </a:solidFill>
                        <a:effectLst/>
                      </a:endParaRPr>
                    </a:p>
                    <a:p>
                      <a:pPr algn="ctr">
                        <a:spcAft>
                          <a:spcPts val="0"/>
                        </a:spcAft>
                      </a:pPr>
                      <a:r>
                        <a:rPr lang="en-US" sz="1400" b="0" kern="100" dirty="0">
                          <a:solidFill>
                            <a:sysClr val="windowText" lastClr="000000"/>
                          </a:solidFill>
                          <a:effectLst/>
                        </a:rPr>
                        <a:t>832×480</a:t>
                      </a:r>
                      <a:endParaRPr lang="zh-CN" sz="1400" b="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a:solidFill>
                            <a:sysClr val="windowText" lastClr="000000"/>
                          </a:solidFill>
                          <a:effectLst/>
                        </a:rPr>
                        <a:t>BasketballDrill</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tcPr>
                </a:tc>
                <a:tc>
                  <a:txBody>
                    <a:bodyPr/>
                    <a:lstStyle/>
                    <a:p>
                      <a:pPr algn="ctr">
                        <a:spcAft>
                          <a:spcPts val="0"/>
                        </a:spcAft>
                      </a:pPr>
                      <a:r>
                        <a:rPr lang="en-US" sz="1400" kern="100">
                          <a:solidFill>
                            <a:sysClr val="windowText" lastClr="000000"/>
                          </a:solidFill>
                          <a:effectLst/>
                        </a:rPr>
                        <a:t>13.88</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tcPr>
                </a:tc>
                <a:tc>
                  <a:txBody>
                    <a:bodyPr/>
                    <a:lstStyle/>
                    <a:p>
                      <a:pPr algn="ctr">
                        <a:spcAft>
                          <a:spcPts val="0"/>
                        </a:spcAft>
                      </a:pPr>
                      <a:r>
                        <a:rPr lang="en-US" sz="1400" kern="100">
                          <a:solidFill>
                            <a:sysClr val="windowText" lastClr="000000"/>
                          </a:solidFill>
                          <a:effectLst/>
                        </a:rPr>
                        <a:t>19.2x</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tcPr>
                </a:tc>
                <a:tc>
                  <a:txBody>
                    <a:bodyPr/>
                    <a:lstStyle/>
                    <a:p>
                      <a:pPr algn="ctr">
                        <a:spcAft>
                          <a:spcPts val="0"/>
                        </a:spcAft>
                      </a:pPr>
                      <a:r>
                        <a:rPr lang="en-US" sz="1400" kern="100" dirty="0">
                          <a:solidFill>
                            <a:sysClr val="windowText" lastClr="000000"/>
                          </a:solidFill>
                          <a:effectLst/>
                        </a:rPr>
                        <a:t>2.12</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T w="12700" cap="flat" cmpd="sng" algn="ctr">
                      <a:solidFill>
                        <a:schemeClr val="tx1"/>
                      </a:solidFill>
                      <a:prstDash val="solid"/>
                      <a:round/>
                      <a:headEnd type="none" w="med" len="med"/>
                      <a:tailEnd type="none" w="med" len="med"/>
                    </a:lnT>
                  </a:tcPr>
                </a:tc>
                <a:tc>
                  <a:txBody>
                    <a:bodyPr/>
                    <a:lstStyle/>
                    <a:p>
                      <a:pPr algn="ctr">
                        <a:spcAft>
                          <a:spcPts val="0"/>
                        </a:spcAft>
                      </a:pPr>
                      <a:r>
                        <a:rPr lang="en-US" sz="1400" kern="100" dirty="0">
                          <a:solidFill>
                            <a:sysClr val="windowText" lastClr="000000"/>
                          </a:solidFill>
                          <a:effectLst/>
                        </a:rPr>
                        <a:t>24.6x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260973191"/>
                  </a:ext>
                </a:extLst>
              </a:tr>
              <a:tr h="172085">
                <a:tc vMerge="1">
                  <a:txBody>
                    <a:bodyPr/>
                    <a:lstStyle/>
                    <a:p>
                      <a:endParaRPr lang="zh-CN" altLang="en-US"/>
                    </a:p>
                  </a:txBody>
                  <a:tcPr/>
                </a:tc>
                <a:tc>
                  <a:txBody>
                    <a:bodyPr/>
                    <a:lstStyle/>
                    <a:p>
                      <a:pPr algn="ctr">
                        <a:spcAft>
                          <a:spcPts val="0"/>
                        </a:spcAft>
                      </a:pPr>
                      <a:r>
                        <a:rPr lang="en-US" sz="1400" kern="100" dirty="0">
                          <a:solidFill>
                            <a:sysClr val="windowText" lastClr="000000"/>
                          </a:solidFill>
                          <a:effectLst/>
                        </a:rPr>
                        <a:t>BQMall</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a:solidFill>
                            <a:sysClr val="windowText" lastClr="000000"/>
                          </a:solidFill>
                          <a:effectLst/>
                        </a:rPr>
                        <a:t>11.98</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a:solidFill>
                            <a:sysClr val="windowText" lastClr="000000"/>
                          </a:solidFill>
                          <a:effectLst/>
                        </a:rPr>
                        <a:t>18.9x</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dirty="0">
                          <a:solidFill>
                            <a:sysClr val="windowText" lastClr="000000"/>
                          </a:solidFill>
                          <a:effectLst/>
                        </a:rPr>
                        <a:t>3.16</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tc>
                <a:tc>
                  <a:txBody>
                    <a:bodyPr/>
                    <a:lstStyle/>
                    <a:p>
                      <a:pPr algn="ctr">
                        <a:spcAft>
                          <a:spcPts val="0"/>
                        </a:spcAft>
                      </a:pPr>
                      <a:r>
                        <a:rPr lang="en-US" sz="1400" kern="100" dirty="0">
                          <a:solidFill>
                            <a:sysClr val="windowText" lastClr="000000"/>
                          </a:solidFill>
                          <a:effectLst/>
                        </a:rPr>
                        <a:t>22.7x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tc>
                <a:extLst>
                  <a:ext uri="{0D108BD9-81ED-4DB2-BD59-A6C34878D82A}">
                    <a16:rowId xmlns:a16="http://schemas.microsoft.com/office/drawing/2014/main" val="2598128186"/>
                  </a:ext>
                </a:extLst>
              </a:tr>
              <a:tr h="172085">
                <a:tc vMerge="1">
                  <a:txBody>
                    <a:bodyPr/>
                    <a:lstStyle/>
                    <a:p>
                      <a:endParaRPr lang="zh-CN" altLang="en-US"/>
                    </a:p>
                  </a:txBody>
                  <a:tcPr/>
                </a:tc>
                <a:tc>
                  <a:txBody>
                    <a:bodyPr/>
                    <a:lstStyle/>
                    <a:p>
                      <a:pPr algn="ctr">
                        <a:spcAft>
                          <a:spcPts val="0"/>
                        </a:spcAft>
                      </a:pPr>
                      <a:r>
                        <a:rPr lang="en-US" sz="1400" kern="100" dirty="0">
                          <a:solidFill>
                            <a:sysClr val="windowText" lastClr="000000"/>
                          </a:solidFill>
                          <a:effectLst/>
                        </a:rPr>
                        <a:t>PartyScene</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dirty="0">
                          <a:solidFill>
                            <a:sysClr val="windowText" lastClr="000000"/>
                          </a:solidFill>
                          <a:effectLst/>
                        </a:rPr>
                        <a:t>5.91</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a:solidFill>
                            <a:sysClr val="windowText" lastClr="000000"/>
                          </a:solidFill>
                          <a:effectLst/>
                        </a:rPr>
                        <a:t>15.5x</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dirty="0">
                          <a:solidFill>
                            <a:sysClr val="windowText" lastClr="000000"/>
                          </a:solidFill>
                          <a:effectLst/>
                        </a:rPr>
                        <a:t>0.77</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tc>
                <a:tc>
                  <a:txBody>
                    <a:bodyPr/>
                    <a:lstStyle/>
                    <a:p>
                      <a:pPr algn="ctr">
                        <a:spcAft>
                          <a:spcPts val="0"/>
                        </a:spcAft>
                      </a:pPr>
                      <a:r>
                        <a:rPr lang="en-US" sz="1400" kern="100" dirty="0">
                          <a:solidFill>
                            <a:sysClr val="windowText" lastClr="000000"/>
                          </a:solidFill>
                          <a:effectLst/>
                        </a:rPr>
                        <a:t>20.4x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tc>
                <a:extLst>
                  <a:ext uri="{0D108BD9-81ED-4DB2-BD59-A6C34878D82A}">
                    <a16:rowId xmlns:a16="http://schemas.microsoft.com/office/drawing/2014/main" val="282812013"/>
                  </a:ext>
                </a:extLst>
              </a:tr>
              <a:tr h="172085">
                <a:tc vMerge="1">
                  <a:txBody>
                    <a:bodyPr/>
                    <a:lstStyle/>
                    <a:p>
                      <a:endParaRPr lang="zh-CN" altLang="en-US"/>
                    </a:p>
                  </a:txBody>
                  <a:tcPr/>
                </a:tc>
                <a:tc>
                  <a:txBody>
                    <a:bodyPr/>
                    <a:lstStyle/>
                    <a:p>
                      <a:pPr algn="ctr">
                        <a:spcAft>
                          <a:spcPts val="0"/>
                        </a:spcAft>
                      </a:pPr>
                      <a:r>
                        <a:rPr lang="en-US" sz="1400" kern="100">
                          <a:solidFill>
                            <a:sysClr val="windowText" lastClr="000000"/>
                          </a:solidFill>
                          <a:effectLst/>
                        </a:rPr>
                        <a:t>RaceHorses</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solidFill>
                            <a:sysClr val="windowText" lastClr="000000"/>
                          </a:solidFill>
                          <a:effectLst/>
                        </a:rPr>
                        <a:t>7.94</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solidFill>
                            <a:sysClr val="windowText" lastClr="000000"/>
                          </a:solidFill>
                          <a:effectLst/>
                        </a:rPr>
                        <a:t>19.2x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solidFill>
                            <a:sysClr val="windowText" lastClr="000000"/>
                          </a:solidFill>
                          <a:effectLst/>
                        </a:rPr>
                        <a:t>1.17</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solidFill>
                            <a:sysClr val="windowText" lastClr="000000"/>
                          </a:solidFill>
                          <a:effectLst/>
                        </a:rPr>
                        <a:t>24.0x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00665570"/>
                  </a:ext>
                </a:extLst>
              </a:tr>
              <a:tr h="172085">
                <a:tc rowSpan="4">
                  <a:txBody>
                    <a:bodyPr/>
                    <a:lstStyle/>
                    <a:p>
                      <a:pPr algn="ctr">
                        <a:spcAft>
                          <a:spcPts val="0"/>
                        </a:spcAft>
                      </a:pPr>
                      <a:r>
                        <a:rPr lang="en-US" sz="1400" b="0" kern="100" dirty="0">
                          <a:solidFill>
                            <a:sysClr val="windowText" lastClr="000000"/>
                          </a:solidFill>
                          <a:effectLst/>
                        </a:rPr>
                        <a:t>D</a:t>
                      </a:r>
                      <a:endParaRPr lang="zh-CN" sz="1400" b="0" kern="100" dirty="0">
                        <a:solidFill>
                          <a:sysClr val="windowText" lastClr="000000"/>
                        </a:solidFill>
                        <a:effectLst/>
                      </a:endParaRPr>
                    </a:p>
                    <a:p>
                      <a:pPr algn="ctr">
                        <a:spcAft>
                          <a:spcPts val="0"/>
                        </a:spcAft>
                      </a:pPr>
                      <a:r>
                        <a:rPr lang="en-US" sz="1400" b="0" kern="100" dirty="0">
                          <a:solidFill>
                            <a:sysClr val="windowText" lastClr="000000"/>
                          </a:solidFill>
                          <a:effectLst/>
                        </a:rPr>
                        <a:t>416×240</a:t>
                      </a:r>
                      <a:endParaRPr lang="zh-CN" sz="1400" b="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err="1">
                          <a:solidFill>
                            <a:sysClr val="windowText" lastClr="000000"/>
                          </a:solidFill>
                          <a:effectLst/>
                        </a:rPr>
                        <a:t>BasketballPass</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tcPr>
                </a:tc>
                <a:tc>
                  <a:txBody>
                    <a:bodyPr/>
                    <a:lstStyle/>
                    <a:p>
                      <a:pPr algn="ctr">
                        <a:spcAft>
                          <a:spcPts val="0"/>
                        </a:spcAft>
                      </a:pPr>
                      <a:r>
                        <a:rPr lang="en-US" sz="1400" kern="100">
                          <a:solidFill>
                            <a:sysClr val="windowText" lastClr="000000"/>
                          </a:solidFill>
                          <a:effectLst/>
                        </a:rPr>
                        <a:t>22.14</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tcPr>
                </a:tc>
                <a:tc>
                  <a:txBody>
                    <a:bodyPr/>
                    <a:lstStyle/>
                    <a:p>
                      <a:pPr algn="ctr">
                        <a:spcAft>
                          <a:spcPts val="0"/>
                        </a:spcAft>
                      </a:pPr>
                      <a:r>
                        <a:rPr lang="en-US" sz="1400" kern="100">
                          <a:solidFill>
                            <a:sysClr val="windowText" lastClr="000000"/>
                          </a:solidFill>
                          <a:effectLst/>
                        </a:rPr>
                        <a:t>16.0x</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tcPr>
                </a:tc>
                <a:tc>
                  <a:txBody>
                    <a:bodyPr/>
                    <a:lstStyle/>
                    <a:p>
                      <a:pPr algn="ctr">
                        <a:spcAft>
                          <a:spcPts val="0"/>
                        </a:spcAft>
                      </a:pPr>
                      <a:r>
                        <a:rPr lang="en-US" sz="1400" kern="100" dirty="0">
                          <a:solidFill>
                            <a:sysClr val="windowText" lastClr="000000"/>
                          </a:solidFill>
                          <a:effectLst/>
                        </a:rPr>
                        <a:t>7.16</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T w="12700" cap="flat" cmpd="sng" algn="ctr">
                      <a:solidFill>
                        <a:schemeClr val="tx1"/>
                      </a:solidFill>
                      <a:prstDash val="solid"/>
                      <a:round/>
                      <a:headEnd type="none" w="med" len="med"/>
                      <a:tailEnd type="none" w="med" len="med"/>
                    </a:lnT>
                  </a:tcPr>
                </a:tc>
                <a:tc>
                  <a:txBody>
                    <a:bodyPr/>
                    <a:lstStyle/>
                    <a:p>
                      <a:pPr algn="ctr">
                        <a:spcAft>
                          <a:spcPts val="0"/>
                        </a:spcAft>
                      </a:pPr>
                      <a:r>
                        <a:rPr lang="en-US" sz="1400" kern="100" dirty="0">
                          <a:solidFill>
                            <a:sysClr val="windowText" lastClr="000000"/>
                          </a:solidFill>
                          <a:effectLst/>
                        </a:rPr>
                        <a:t>19.6x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728051053"/>
                  </a:ext>
                </a:extLst>
              </a:tr>
              <a:tr h="172085">
                <a:tc vMerge="1">
                  <a:txBody>
                    <a:bodyPr/>
                    <a:lstStyle/>
                    <a:p>
                      <a:endParaRPr lang="zh-CN" altLang="en-US"/>
                    </a:p>
                  </a:txBody>
                  <a:tcPr/>
                </a:tc>
                <a:tc>
                  <a:txBody>
                    <a:bodyPr/>
                    <a:lstStyle/>
                    <a:p>
                      <a:pPr algn="ctr">
                        <a:spcAft>
                          <a:spcPts val="0"/>
                        </a:spcAft>
                      </a:pPr>
                      <a:r>
                        <a:rPr lang="en-US" sz="1400" kern="100" dirty="0" err="1">
                          <a:solidFill>
                            <a:sysClr val="windowText" lastClr="000000"/>
                          </a:solidFill>
                          <a:effectLst/>
                        </a:rPr>
                        <a:t>BlowingBubbles</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a:solidFill>
                            <a:sysClr val="windowText" lastClr="000000"/>
                          </a:solidFill>
                          <a:effectLst/>
                        </a:rPr>
                        <a:t>16.28</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a:solidFill>
                            <a:sysClr val="windowText" lastClr="000000"/>
                          </a:solidFill>
                          <a:effectLst/>
                        </a:rPr>
                        <a:t>15.5x</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dirty="0">
                          <a:solidFill>
                            <a:sysClr val="windowText" lastClr="000000"/>
                          </a:solidFill>
                          <a:effectLst/>
                        </a:rPr>
                        <a:t>1.79</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tc>
                <a:tc>
                  <a:txBody>
                    <a:bodyPr/>
                    <a:lstStyle/>
                    <a:p>
                      <a:pPr algn="ctr">
                        <a:spcAft>
                          <a:spcPts val="0"/>
                        </a:spcAft>
                      </a:pPr>
                      <a:r>
                        <a:rPr lang="en-US" sz="1400" kern="100" dirty="0">
                          <a:solidFill>
                            <a:sysClr val="windowText" lastClr="000000"/>
                          </a:solidFill>
                          <a:effectLst/>
                        </a:rPr>
                        <a:t>18.8x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tc>
                <a:extLst>
                  <a:ext uri="{0D108BD9-81ED-4DB2-BD59-A6C34878D82A}">
                    <a16:rowId xmlns:a16="http://schemas.microsoft.com/office/drawing/2014/main" val="114317737"/>
                  </a:ext>
                </a:extLst>
              </a:tr>
              <a:tr h="172085">
                <a:tc vMerge="1">
                  <a:txBody>
                    <a:bodyPr/>
                    <a:lstStyle/>
                    <a:p>
                      <a:endParaRPr lang="zh-CN" altLang="en-US"/>
                    </a:p>
                  </a:txBody>
                  <a:tcPr/>
                </a:tc>
                <a:tc>
                  <a:txBody>
                    <a:bodyPr/>
                    <a:lstStyle/>
                    <a:p>
                      <a:pPr algn="ctr">
                        <a:spcAft>
                          <a:spcPts val="0"/>
                        </a:spcAft>
                      </a:pPr>
                      <a:r>
                        <a:rPr lang="en-US" sz="1400" kern="100" dirty="0" err="1">
                          <a:solidFill>
                            <a:sysClr val="windowText" lastClr="000000"/>
                          </a:solidFill>
                          <a:effectLst/>
                        </a:rPr>
                        <a:t>BQSquare</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dirty="0">
                          <a:solidFill>
                            <a:sysClr val="windowText" lastClr="000000"/>
                          </a:solidFill>
                          <a:effectLst/>
                        </a:rPr>
                        <a:t>9.43</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dirty="0">
                          <a:solidFill>
                            <a:sysClr val="windowText" lastClr="000000"/>
                          </a:solidFill>
                          <a:effectLst/>
                        </a:rPr>
                        <a:t>14.1x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dirty="0">
                          <a:solidFill>
                            <a:sysClr val="windowText" lastClr="000000"/>
                          </a:solidFill>
                          <a:effectLst/>
                        </a:rPr>
                        <a:t>2.43</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tc>
                <a:tc>
                  <a:txBody>
                    <a:bodyPr/>
                    <a:lstStyle/>
                    <a:p>
                      <a:pPr algn="ctr">
                        <a:spcAft>
                          <a:spcPts val="0"/>
                        </a:spcAft>
                      </a:pPr>
                      <a:r>
                        <a:rPr lang="en-US" sz="1400" kern="100" dirty="0">
                          <a:solidFill>
                            <a:sysClr val="windowText" lastClr="000000"/>
                          </a:solidFill>
                          <a:effectLst/>
                        </a:rPr>
                        <a:t>18.0x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tc>
                <a:extLst>
                  <a:ext uri="{0D108BD9-81ED-4DB2-BD59-A6C34878D82A}">
                    <a16:rowId xmlns:a16="http://schemas.microsoft.com/office/drawing/2014/main" val="1375049626"/>
                  </a:ext>
                </a:extLst>
              </a:tr>
              <a:tr h="172085">
                <a:tc vMerge="1">
                  <a:txBody>
                    <a:bodyPr/>
                    <a:lstStyle/>
                    <a:p>
                      <a:endParaRPr lang="zh-CN" altLang="en-US"/>
                    </a:p>
                  </a:txBody>
                  <a:tcPr/>
                </a:tc>
                <a:tc>
                  <a:txBody>
                    <a:bodyPr/>
                    <a:lstStyle/>
                    <a:p>
                      <a:pPr algn="ctr">
                        <a:spcAft>
                          <a:spcPts val="0"/>
                        </a:spcAft>
                      </a:pPr>
                      <a:r>
                        <a:rPr lang="en-US" sz="1400" kern="100">
                          <a:solidFill>
                            <a:sysClr val="windowText" lastClr="000000"/>
                          </a:solidFill>
                          <a:effectLst/>
                        </a:rPr>
                        <a:t>RaceHorses</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a:solidFill>
                            <a:sysClr val="windowText" lastClr="000000"/>
                          </a:solidFill>
                          <a:effectLst/>
                        </a:rPr>
                        <a:t>15.88</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a:solidFill>
                            <a:sysClr val="windowText" lastClr="000000"/>
                          </a:solidFill>
                          <a:effectLst/>
                        </a:rPr>
                        <a:t>15.6x</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solidFill>
                            <a:sysClr val="windowText" lastClr="000000"/>
                          </a:solidFill>
                          <a:effectLst/>
                        </a:rPr>
                        <a:t>3.31</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solidFill>
                            <a:sysClr val="windowText" lastClr="000000"/>
                          </a:solidFill>
                          <a:effectLst/>
                        </a:rPr>
                        <a:t>19.0x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3557220"/>
                  </a:ext>
                </a:extLst>
              </a:tr>
              <a:tr h="172085">
                <a:tc rowSpan="3">
                  <a:txBody>
                    <a:bodyPr/>
                    <a:lstStyle/>
                    <a:p>
                      <a:pPr algn="ctr">
                        <a:spcAft>
                          <a:spcPts val="0"/>
                        </a:spcAft>
                      </a:pPr>
                      <a:r>
                        <a:rPr lang="en-US" sz="1400" b="0" kern="100" dirty="0">
                          <a:solidFill>
                            <a:sysClr val="windowText" lastClr="000000"/>
                          </a:solidFill>
                          <a:effectLst/>
                        </a:rPr>
                        <a:t>E</a:t>
                      </a:r>
                      <a:endParaRPr lang="zh-CN" sz="1400" b="0" kern="100" dirty="0">
                        <a:solidFill>
                          <a:sysClr val="windowText" lastClr="000000"/>
                        </a:solidFill>
                        <a:effectLst/>
                      </a:endParaRPr>
                    </a:p>
                    <a:p>
                      <a:pPr algn="ctr">
                        <a:spcAft>
                          <a:spcPts val="0"/>
                        </a:spcAft>
                      </a:pPr>
                      <a:r>
                        <a:rPr lang="en-US" sz="1400" b="0" kern="100" dirty="0">
                          <a:solidFill>
                            <a:sysClr val="windowText" lastClr="000000"/>
                          </a:solidFill>
                          <a:effectLst/>
                        </a:rPr>
                        <a:t>1280×720</a:t>
                      </a:r>
                      <a:endParaRPr lang="zh-CN" sz="1400" b="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a:solidFill>
                            <a:sysClr val="windowText" lastClr="000000"/>
                          </a:solidFill>
                          <a:effectLst/>
                        </a:rPr>
                        <a:t>FourPeople</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tcPr>
                </a:tc>
                <a:tc>
                  <a:txBody>
                    <a:bodyPr/>
                    <a:lstStyle/>
                    <a:p>
                      <a:pPr algn="ctr">
                        <a:spcAft>
                          <a:spcPts val="0"/>
                        </a:spcAft>
                      </a:pPr>
                      <a:r>
                        <a:rPr lang="en-US" sz="1400" kern="100">
                          <a:solidFill>
                            <a:sysClr val="windowText" lastClr="000000"/>
                          </a:solidFill>
                          <a:effectLst/>
                        </a:rPr>
                        <a:t>13.84</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tcPr>
                </a:tc>
                <a:tc>
                  <a:txBody>
                    <a:bodyPr/>
                    <a:lstStyle/>
                    <a:p>
                      <a:pPr algn="ctr">
                        <a:spcAft>
                          <a:spcPts val="0"/>
                        </a:spcAft>
                      </a:pPr>
                      <a:r>
                        <a:rPr lang="en-US" sz="1400" kern="100">
                          <a:solidFill>
                            <a:sysClr val="windowText" lastClr="000000"/>
                          </a:solidFill>
                          <a:effectLst/>
                        </a:rPr>
                        <a:t>20.6x</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T w="12700" cap="flat" cmpd="sng" algn="ctr">
                      <a:solidFill>
                        <a:schemeClr val="tx1"/>
                      </a:solidFill>
                      <a:prstDash val="solid"/>
                      <a:round/>
                      <a:headEnd type="none" w="med" len="med"/>
                      <a:tailEnd type="none" w="med" len="med"/>
                    </a:lnT>
                  </a:tcPr>
                </a:tc>
                <a:tc>
                  <a:txBody>
                    <a:bodyPr/>
                    <a:lstStyle/>
                    <a:p>
                      <a:pPr algn="ctr">
                        <a:spcAft>
                          <a:spcPts val="0"/>
                        </a:spcAft>
                      </a:pPr>
                      <a:r>
                        <a:rPr lang="en-US" sz="1400" kern="100" dirty="0">
                          <a:solidFill>
                            <a:sysClr val="windowText" lastClr="000000"/>
                          </a:solidFill>
                          <a:effectLst/>
                        </a:rPr>
                        <a:t>1.27</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T w="12700" cap="flat" cmpd="sng" algn="ctr">
                      <a:solidFill>
                        <a:schemeClr val="tx1"/>
                      </a:solidFill>
                      <a:prstDash val="solid"/>
                      <a:round/>
                      <a:headEnd type="none" w="med" len="med"/>
                      <a:tailEnd type="none" w="med" len="med"/>
                    </a:lnT>
                  </a:tcPr>
                </a:tc>
                <a:tc>
                  <a:txBody>
                    <a:bodyPr/>
                    <a:lstStyle/>
                    <a:p>
                      <a:pPr algn="ctr">
                        <a:spcAft>
                          <a:spcPts val="0"/>
                        </a:spcAft>
                      </a:pPr>
                      <a:r>
                        <a:rPr lang="en-US" sz="1400" kern="100" dirty="0">
                          <a:solidFill>
                            <a:sysClr val="windowText" lastClr="000000"/>
                          </a:solidFill>
                          <a:effectLst/>
                        </a:rPr>
                        <a:t>25.0x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158662128"/>
                  </a:ext>
                </a:extLst>
              </a:tr>
              <a:tr h="172085">
                <a:tc vMerge="1">
                  <a:txBody>
                    <a:bodyPr/>
                    <a:lstStyle/>
                    <a:p>
                      <a:endParaRPr lang="zh-CN" altLang="en-US"/>
                    </a:p>
                  </a:txBody>
                  <a:tcPr/>
                </a:tc>
                <a:tc>
                  <a:txBody>
                    <a:bodyPr/>
                    <a:lstStyle/>
                    <a:p>
                      <a:pPr algn="ctr">
                        <a:spcAft>
                          <a:spcPts val="0"/>
                        </a:spcAft>
                      </a:pPr>
                      <a:r>
                        <a:rPr lang="en-US" sz="1400" kern="100" dirty="0">
                          <a:solidFill>
                            <a:sysClr val="windowText" lastClr="000000"/>
                          </a:solidFill>
                          <a:effectLst/>
                        </a:rPr>
                        <a:t>Johnny</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dirty="0">
                          <a:solidFill>
                            <a:sysClr val="windowText" lastClr="000000"/>
                          </a:solidFill>
                          <a:effectLst/>
                        </a:rPr>
                        <a:t>34.91</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dirty="0">
                          <a:solidFill>
                            <a:sysClr val="windowText" lastClr="000000"/>
                          </a:solidFill>
                          <a:effectLst/>
                        </a:rPr>
                        <a:t>25.7x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tc>
                <a:tc>
                  <a:txBody>
                    <a:bodyPr/>
                    <a:lstStyle/>
                    <a:p>
                      <a:pPr algn="ctr">
                        <a:spcAft>
                          <a:spcPts val="0"/>
                        </a:spcAft>
                      </a:pPr>
                      <a:r>
                        <a:rPr lang="en-US" sz="1400" kern="100" dirty="0">
                          <a:solidFill>
                            <a:sysClr val="windowText" lastClr="000000"/>
                          </a:solidFill>
                          <a:effectLst/>
                        </a:rPr>
                        <a:t>1.47</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tc>
                <a:tc>
                  <a:txBody>
                    <a:bodyPr/>
                    <a:lstStyle/>
                    <a:p>
                      <a:pPr algn="ctr">
                        <a:spcAft>
                          <a:spcPts val="0"/>
                        </a:spcAft>
                      </a:pPr>
                      <a:r>
                        <a:rPr lang="en-US" sz="1400" kern="100" dirty="0">
                          <a:solidFill>
                            <a:sysClr val="windowText" lastClr="000000"/>
                          </a:solidFill>
                          <a:effectLst/>
                        </a:rPr>
                        <a:t>29.7x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tc>
                <a:extLst>
                  <a:ext uri="{0D108BD9-81ED-4DB2-BD59-A6C34878D82A}">
                    <a16:rowId xmlns:a16="http://schemas.microsoft.com/office/drawing/2014/main" val="2687123203"/>
                  </a:ext>
                </a:extLst>
              </a:tr>
              <a:tr h="172085">
                <a:tc vMerge="1">
                  <a:txBody>
                    <a:bodyPr/>
                    <a:lstStyle/>
                    <a:p>
                      <a:endParaRPr lang="zh-CN" altLang="en-US"/>
                    </a:p>
                  </a:txBody>
                  <a:tcPr/>
                </a:tc>
                <a:tc>
                  <a:txBody>
                    <a:bodyPr/>
                    <a:lstStyle/>
                    <a:p>
                      <a:pPr algn="ctr">
                        <a:spcAft>
                          <a:spcPts val="0"/>
                        </a:spcAft>
                      </a:pPr>
                      <a:r>
                        <a:rPr lang="en-US" sz="1400" kern="100">
                          <a:solidFill>
                            <a:sysClr val="windowText" lastClr="000000"/>
                          </a:solidFill>
                          <a:effectLst/>
                        </a:rPr>
                        <a:t>KristenAndSara</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a:solidFill>
                            <a:sysClr val="windowText" lastClr="000000"/>
                          </a:solidFill>
                          <a:effectLst/>
                        </a:rPr>
                        <a:t>28.68</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a:solidFill>
                            <a:sysClr val="windowText" lastClr="000000"/>
                          </a:solidFill>
                          <a:effectLst/>
                        </a:rPr>
                        <a:t>24.6x</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solidFill>
                            <a:sysClr val="windowText" lastClr="000000"/>
                          </a:solidFill>
                          <a:effectLst/>
                        </a:rPr>
                        <a:t>1.24</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solidFill>
                            <a:sysClr val="windowText" lastClr="000000"/>
                          </a:solidFill>
                          <a:effectLst/>
                        </a:rPr>
                        <a:t>28.7x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77289486"/>
                  </a:ext>
                </a:extLst>
              </a:tr>
              <a:tr h="0">
                <a:tc gridSpan="2">
                  <a:txBody>
                    <a:bodyPr/>
                    <a:lstStyle/>
                    <a:p>
                      <a:pPr algn="ctr">
                        <a:spcAft>
                          <a:spcPts val="0"/>
                        </a:spcAft>
                      </a:pPr>
                      <a:r>
                        <a:rPr lang="en-US" sz="1400" kern="100" dirty="0">
                          <a:solidFill>
                            <a:sysClr val="windowText" lastClr="000000"/>
                          </a:solidFill>
                          <a:effectLst/>
                        </a:rPr>
                        <a:t>Average</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zh-CN" altLang="en-US"/>
                    </a:p>
                  </a:txBody>
                  <a:tcPr/>
                </a:tc>
                <a:tc>
                  <a:txBody>
                    <a:bodyPr/>
                    <a:lstStyle/>
                    <a:p>
                      <a:pPr algn="ctr">
                        <a:spcAft>
                          <a:spcPts val="0"/>
                        </a:spcAft>
                      </a:pPr>
                      <a:r>
                        <a:rPr lang="en-US" sz="1400" kern="100">
                          <a:solidFill>
                            <a:sysClr val="windowText" lastClr="000000"/>
                          </a:solidFill>
                          <a:effectLst/>
                        </a:rPr>
                        <a:t>13.39</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US" sz="1400" kern="100">
                          <a:solidFill>
                            <a:sysClr val="windowText" lastClr="000000"/>
                          </a:solidFill>
                          <a:effectLst/>
                        </a:rPr>
                        <a:t>20.5x</a:t>
                      </a:r>
                      <a:endParaRPr lang="zh-CN" sz="1400" kern="100">
                        <a:solidFill>
                          <a:sysClr val="windowText" lastClr="000000"/>
                        </a:solidFill>
                        <a:effectLst/>
                        <a:latin typeface="+mj-lt"/>
                        <a:ea typeface="黑体" panose="02010609060101010101" pitchFamily="49" charset="-122"/>
                        <a:cs typeface="Times New Roman" panose="02020603050405020304" pitchFamily="18" charset="0"/>
                      </a:endParaRPr>
                    </a:p>
                  </a:txBody>
                  <a:tcPr marL="68580" marR="68580" marT="9525"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US" sz="1400" kern="100" dirty="0">
                          <a:solidFill>
                            <a:sysClr val="windowText" lastClr="000000"/>
                          </a:solidFill>
                          <a:effectLst/>
                        </a:rPr>
                        <a:t>1.97</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US" sz="1400" kern="100" dirty="0">
                          <a:solidFill>
                            <a:sysClr val="windowText" lastClr="000000"/>
                          </a:solidFill>
                          <a:effectLst/>
                        </a:rPr>
                        <a:t>25.5x</a:t>
                      </a:r>
                      <a:endParaRPr lang="zh-CN" sz="1400" kern="100" dirty="0">
                        <a:solidFill>
                          <a:sysClr val="windowText" lastClr="000000"/>
                        </a:solidFill>
                        <a:effectLst/>
                        <a:latin typeface="+mj-lt"/>
                        <a:ea typeface="黑体" panose="02010609060101010101" pitchFamily="49" charset="-122"/>
                        <a:cs typeface="Times New Roman" panose="02020603050405020304" pitchFamily="18" charset="0"/>
                      </a:endParaRPr>
                    </a:p>
                  </a:txBody>
                  <a:tcPr marL="0" marR="0" marT="0" marB="0">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99846533"/>
                  </a:ext>
                </a:extLst>
              </a:tr>
            </a:tbl>
          </a:graphicData>
        </a:graphic>
      </p:graphicFrame>
      <p:sp>
        <p:nvSpPr>
          <p:cNvPr id="5" name="Rectangle 1"/>
          <p:cNvSpPr>
            <a:spLocks noChangeArrowheads="1"/>
          </p:cNvSpPr>
          <p:nvPr/>
        </p:nvSpPr>
        <p:spPr bwMode="auto">
          <a:xfrm>
            <a:off x="1704975" y="18764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1716409254"/>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zh-CN" dirty="0" smtClean="0"/>
              <a:t>Performance</a:t>
            </a:r>
          </a:p>
          <a:p>
            <a:pPr lvl="1"/>
            <a:r>
              <a:rPr lang="en-US" altLang="zh-CN" dirty="0" smtClean="0"/>
              <a:t>Random-Access</a:t>
            </a:r>
          </a:p>
        </p:txBody>
      </p:sp>
      <p:sp>
        <p:nvSpPr>
          <p:cNvPr id="3" name="Title 2"/>
          <p:cNvSpPr>
            <a:spLocks noGrp="1"/>
          </p:cNvSpPr>
          <p:nvPr>
            <p:ph type="title"/>
          </p:nvPr>
        </p:nvSpPr>
        <p:spPr/>
        <p:txBody>
          <a:bodyPr/>
          <a:lstStyle/>
          <a:p>
            <a:r>
              <a:rPr lang="en-US" altLang="zh-CN" dirty="0"/>
              <a:t>Results &amp; Conclusion</a:t>
            </a:r>
            <a:endParaRPr lang="zh-CN" altLang="en-US" dirty="0"/>
          </a:p>
        </p:txBody>
      </p:sp>
      <p:graphicFrame>
        <p:nvGraphicFramePr>
          <p:cNvPr id="4" name="Table 3"/>
          <p:cNvGraphicFramePr>
            <a:graphicFrameLocks noGrp="1"/>
          </p:cNvGraphicFramePr>
          <p:nvPr>
            <p:extLst>
              <p:ext uri="{D42A27DB-BD31-4B8C-83A1-F6EECF244321}">
                <p14:modId xmlns:p14="http://schemas.microsoft.com/office/powerpoint/2010/main" val="298676116"/>
              </p:ext>
            </p:extLst>
          </p:nvPr>
        </p:nvGraphicFramePr>
        <p:xfrm>
          <a:off x="3635896" y="1341439"/>
          <a:ext cx="4536504" cy="4480560"/>
        </p:xfrm>
        <a:graphic>
          <a:graphicData uri="http://schemas.openxmlformats.org/drawingml/2006/table">
            <a:tbl>
              <a:tblPr firstRow="1" firstCol="1" bandRow="1">
                <a:tableStyleId>{073A0DAA-6AF3-43AB-8588-CEC1D06C72B9}</a:tableStyleId>
              </a:tblPr>
              <a:tblGrid>
                <a:gridCol w="1296144">
                  <a:extLst>
                    <a:ext uri="{9D8B030D-6E8A-4147-A177-3AD203B41FA5}">
                      <a16:colId xmlns:a16="http://schemas.microsoft.com/office/drawing/2014/main" val="2544625568"/>
                    </a:ext>
                  </a:extLst>
                </a:gridCol>
                <a:gridCol w="1512168">
                  <a:extLst>
                    <a:ext uri="{9D8B030D-6E8A-4147-A177-3AD203B41FA5}">
                      <a16:colId xmlns:a16="http://schemas.microsoft.com/office/drawing/2014/main" val="2372958000"/>
                    </a:ext>
                  </a:extLst>
                </a:gridCol>
                <a:gridCol w="972108">
                  <a:extLst>
                    <a:ext uri="{9D8B030D-6E8A-4147-A177-3AD203B41FA5}">
                      <a16:colId xmlns:a16="http://schemas.microsoft.com/office/drawing/2014/main" val="2087814330"/>
                    </a:ext>
                  </a:extLst>
                </a:gridCol>
                <a:gridCol w="756084">
                  <a:extLst>
                    <a:ext uri="{9D8B030D-6E8A-4147-A177-3AD203B41FA5}">
                      <a16:colId xmlns:a16="http://schemas.microsoft.com/office/drawing/2014/main" val="543557178"/>
                    </a:ext>
                  </a:extLst>
                </a:gridCol>
              </a:tblGrid>
              <a:tr h="171791">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Class</a:t>
                      </a:r>
                      <a:endParaRPr lang="zh-CN" sz="1400" kern="100" dirty="0">
                        <a:solidFill>
                          <a:schemeClr val="tx1"/>
                        </a:solidFill>
                        <a:effectLst/>
                        <a:latin typeface="Times New Roman" panose="02020603050405020304" pitchFamily="18" charset="0"/>
                        <a:cs typeface="Times New Roman" panose="02020603050405020304" pitchFamily="18" charset="0"/>
                      </a:endParaRPr>
                    </a:p>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Revolution</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Sequences</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BD-Rate[%]</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SR</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67371811"/>
                  </a:ext>
                </a:extLst>
              </a:tr>
              <a:tr h="171791">
                <a:tc rowSpan="2">
                  <a:txBody>
                    <a:bodyPr/>
                    <a:lstStyle/>
                    <a:p>
                      <a:pPr algn="ctr">
                        <a:spcAft>
                          <a:spcPts val="0"/>
                        </a:spcAft>
                      </a:pPr>
                      <a:r>
                        <a:rPr lang="en-US" sz="1400" b="0" kern="100" dirty="0">
                          <a:solidFill>
                            <a:schemeClr val="tx1"/>
                          </a:solidFill>
                          <a:effectLst/>
                          <a:latin typeface="Times New Roman" panose="02020603050405020304" pitchFamily="18" charset="0"/>
                          <a:cs typeface="Times New Roman" panose="02020603050405020304" pitchFamily="18" charset="0"/>
                        </a:rPr>
                        <a:t>A</a:t>
                      </a:r>
                      <a:endParaRPr lang="zh-CN" sz="1400" b="0" kern="100" dirty="0">
                        <a:solidFill>
                          <a:schemeClr val="tx1"/>
                        </a:solidFill>
                        <a:effectLst/>
                        <a:latin typeface="Times New Roman" panose="02020603050405020304" pitchFamily="18" charset="0"/>
                        <a:cs typeface="Times New Roman" panose="02020603050405020304" pitchFamily="18" charset="0"/>
                      </a:endParaRPr>
                    </a:p>
                    <a:p>
                      <a:pPr algn="ctr">
                        <a:spcAft>
                          <a:spcPts val="0"/>
                        </a:spcAft>
                      </a:pPr>
                      <a:r>
                        <a:rPr lang="en-US" sz="1400" b="0" kern="100" dirty="0">
                          <a:solidFill>
                            <a:schemeClr val="tx1"/>
                          </a:solidFill>
                          <a:effectLst/>
                          <a:latin typeface="Times New Roman" panose="02020603050405020304" pitchFamily="18" charset="0"/>
                          <a:cs typeface="Times New Roman" panose="02020603050405020304" pitchFamily="18" charset="0"/>
                        </a:rPr>
                        <a:t>2560</a:t>
                      </a:r>
                      <a:r>
                        <a:rPr lang="zh-CN" sz="1400" b="0" kern="0" dirty="0">
                          <a:solidFill>
                            <a:schemeClr val="tx1"/>
                          </a:solidFill>
                          <a:effectLst/>
                          <a:latin typeface="Times New Roman" panose="02020603050405020304" pitchFamily="18" charset="0"/>
                          <a:cs typeface="Times New Roman" panose="02020603050405020304" pitchFamily="18" charset="0"/>
                        </a:rPr>
                        <a:t>×</a:t>
                      </a:r>
                      <a:r>
                        <a:rPr lang="en-US" sz="1400" b="0" kern="100" dirty="0">
                          <a:solidFill>
                            <a:schemeClr val="tx1"/>
                          </a:solidFill>
                          <a:effectLst/>
                          <a:latin typeface="Times New Roman" panose="02020603050405020304" pitchFamily="18" charset="0"/>
                          <a:cs typeface="Times New Roman" panose="02020603050405020304" pitchFamily="18" charset="0"/>
                        </a:rPr>
                        <a:t>1600</a:t>
                      </a:r>
                      <a:endParaRPr lang="zh-CN" sz="1400" b="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a:solidFill>
                            <a:schemeClr val="tx1"/>
                          </a:solidFill>
                          <a:effectLst/>
                          <a:latin typeface="Times New Roman" panose="02020603050405020304" pitchFamily="18" charset="0"/>
                          <a:cs typeface="Times New Roman" panose="02020603050405020304" pitchFamily="18" charset="0"/>
                        </a:rPr>
                        <a:t>PeopleOnStreet</a:t>
                      </a:r>
                      <a:endParaRPr lang="zh-CN" sz="1400" kern="10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1.19</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76.5x</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0857566"/>
                  </a:ext>
                </a:extLst>
              </a:tr>
              <a:tr h="171791">
                <a:tc vMerge="1">
                  <a:txBody>
                    <a:bodyPr/>
                    <a:lstStyle/>
                    <a:p>
                      <a:endParaRPr lang="zh-CN" altLang="en-US"/>
                    </a:p>
                  </a:txBody>
                  <a:tcPr/>
                </a:tc>
                <a:tc>
                  <a:txBody>
                    <a:bodyPr/>
                    <a:lstStyle/>
                    <a:p>
                      <a:pPr algn="ctr">
                        <a:spcAft>
                          <a:spcPts val="0"/>
                        </a:spcAft>
                      </a:pPr>
                      <a:r>
                        <a:rPr lang="en-US" sz="1400" kern="100">
                          <a:solidFill>
                            <a:schemeClr val="tx1"/>
                          </a:solidFill>
                          <a:effectLst/>
                          <a:latin typeface="Times New Roman" panose="02020603050405020304" pitchFamily="18" charset="0"/>
                          <a:cs typeface="Times New Roman" panose="02020603050405020304" pitchFamily="18" charset="0"/>
                        </a:rPr>
                        <a:t>Traffic</a:t>
                      </a:r>
                      <a:endParaRPr lang="zh-CN" sz="1400" kern="10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0.75</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122.5x</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47510577"/>
                  </a:ext>
                </a:extLst>
              </a:tr>
              <a:tr h="171791">
                <a:tc rowSpan="5">
                  <a:txBody>
                    <a:bodyPr/>
                    <a:lstStyle/>
                    <a:p>
                      <a:pPr algn="ctr">
                        <a:spcAft>
                          <a:spcPts val="0"/>
                        </a:spcAft>
                      </a:pPr>
                      <a:r>
                        <a:rPr lang="en-US" sz="1400" b="0" kern="100" dirty="0">
                          <a:solidFill>
                            <a:schemeClr val="tx1"/>
                          </a:solidFill>
                          <a:effectLst/>
                          <a:latin typeface="Times New Roman" panose="02020603050405020304" pitchFamily="18" charset="0"/>
                          <a:cs typeface="Times New Roman" panose="02020603050405020304" pitchFamily="18" charset="0"/>
                        </a:rPr>
                        <a:t>B</a:t>
                      </a:r>
                      <a:endParaRPr lang="zh-CN" sz="1400" b="0" kern="100" dirty="0">
                        <a:solidFill>
                          <a:schemeClr val="tx1"/>
                        </a:solidFill>
                        <a:effectLst/>
                        <a:latin typeface="Times New Roman" panose="02020603050405020304" pitchFamily="18" charset="0"/>
                        <a:cs typeface="Times New Roman" panose="02020603050405020304" pitchFamily="18" charset="0"/>
                      </a:endParaRPr>
                    </a:p>
                    <a:p>
                      <a:pPr algn="ctr">
                        <a:spcAft>
                          <a:spcPts val="0"/>
                        </a:spcAft>
                      </a:pPr>
                      <a:r>
                        <a:rPr lang="en-US" sz="1400" b="0" kern="100" dirty="0">
                          <a:solidFill>
                            <a:schemeClr val="tx1"/>
                          </a:solidFill>
                          <a:effectLst/>
                          <a:latin typeface="Times New Roman" panose="02020603050405020304" pitchFamily="18" charset="0"/>
                          <a:cs typeface="Times New Roman" panose="02020603050405020304" pitchFamily="18" charset="0"/>
                        </a:rPr>
                        <a:t>1920</a:t>
                      </a:r>
                      <a:r>
                        <a:rPr lang="zh-CN" sz="1400" b="0" kern="0" dirty="0">
                          <a:solidFill>
                            <a:schemeClr val="tx1"/>
                          </a:solidFill>
                          <a:effectLst/>
                          <a:latin typeface="Times New Roman" panose="02020603050405020304" pitchFamily="18" charset="0"/>
                          <a:cs typeface="Times New Roman" panose="02020603050405020304" pitchFamily="18" charset="0"/>
                        </a:rPr>
                        <a:t>×</a:t>
                      </a:r>
                      <a:r>
                        <a:rPr lang="en-US" sz="1400" b="0" kern="100" dirty="0">
                          <a:solidFill>
                            <a:schemeClr val="tx1"/>
                          </a:solidFill>
                          <a:effectLst/>
                          <a:latin typeface="Times New Roman" panose="02020603050405020304" pitchFamily="18" charset="0"/>
                          <a:cs typeface="Times New Roman" panose="02020603050405020304" pitchFamily="18" charset="0"/>
                        </a:rPr>
                        <a:t>1080</a:t>
                      </a:r>
                      <a:endParaRPr lang="zh-CN" sz="1400" b="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BasketballDrive</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1.38</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44.2x</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48778771"/>
                  </a:ext>
                </a:extLst>
              </a:tr>
              <a:tr h="171791">
                <a:tc vMerge="1">
                  <a:txBody>
                    <a:bodyPr/>
                    <a:lstStyle/>
                    <a:p>
                      <a:endParaRPr lang="zh-CN" altLang="en-US"/>
                    </a:p>
                  </a:txBody>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BQTerrace</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0.91</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60.2x</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58003393"/>
                  </a:ext>
                </a:extLst>
              </a:tr>
              <a:tr h="171791">
                <a:tc vMerge="1">
                  <a:txBody>
                    <a:bodyPr/>
                    <a:lstStyle/>
                    <a:p>
                      <a:endParaRPr lang="zh-CN" altLang="en-US"/>
                    </a:p>
                  </a:txBody>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Cactus</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0.69</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80.3x</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73007044"/>
                  </a:ext>
                </a:extLst>
              </a:tr>
              <a:tr h="171791">
                <a:tc vMerge="1">
                  <a:txBody>
                    <a:bodyPr/>
                    <a:lstStyle/>
                    <a:p>
                      <a:endParaRPr lang="zh-CN" altLang="en-US"/>
                    </a:p>
                  </a:txBody>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Kimono</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0.84</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74.1x</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80485911"/>
                  </a:ext>
                </a:extLst>
              </a:tr>
              <a:tr h="171791">
                <a:tc vMerge="1">
                  <a:txBody>
                    <a:bodyPr/>
                    <a:lstStyle/>
                    <a:p>
                      <a:endParaRPr lang="zh-CN" altLang="en-US"/>
                    </a:p>
                  </a:txBody>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ParkScene</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1.09</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47.4x</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80525372"/>
                  </a:ext>
                </a:extLst>
              </a:tr>
              <a:tr h="171791">
                <a:tc rowSpan="4">
                  <a:txBody>
                    <a:bodyPr/>
                    <a:lstStyle/>
                    <a:p>
                      <a:pPr algn="ctr">
                        <a:spcAft>
                          <a:spcPts val="0"/>
                        </a:spcAft>
                      </a:pPr>
                      <a:r>
                        <a:rPr lang="en-US" sz="1400" b="0" kern="100" dirty="0">
                          <a:solidFill>
                            <a:schemeClr val="tx1"/>
                          </a:solidFill>
                          <a:effectLst/>
                          <a:latin typeface="Times New Roman" panose="02020603050405020304" pitchFamily="18" charset="0"/>
                          <a:cs typeface="Times New Roman" panose="02020603050405020304" pitchFamily="18" charset="0"/>
                        </a:rPr>
                        <a:t>C</a:t>
                      </a:r>
                      <a:endParaRPr lang="zh-CN" sz="1400" b="0" kern="100" dirty="0">
                        <a:solidFill>
                          <a:schemeClr val="tx1"/>
                        </a:solidFill>
                        <a:effectLst/>
                        <a:latin typeface="Times New Roman" panose="02020603050405020304" pitchFamily="18" charset="0"/>
                        <a:cs typeface="Times New Roman" panose="02020603050405020304" pitchFamily="18" charset="0"/>
                      </a:endParaRPr>
                    </a:p>
                    <a:p>
                      <a:pPr algn="ctr">
                        <a:spcAft>
                          <a:spcPts val="0"/>
                        </a:spcAft>
                      </a:pPr>
                      <a:r>
                        <a:rPr lang="en-US" sz="1400" b="0" kern="0" dirty="0">
                          <a:solidFill>
                            <a:schemeClr val="tx1"/>
                          </a:solidFill>
                          <a:effectLst/>
                          <a:latin typeface="Times New Roman" panose="02020603050405020304" pitchFamily="18" charset="0"/>
                          <a:cs typeface="Times New Roman" panose="02020603050405020304" pitchFamily="18" charset="0"/>
                        </a:rPr>
                        <a:t>832</a:t>
                      </a:r>
                      <a:r>
                        <a:rPr lang="zh-CN" sz="1400" b="0" kern="0" dirty="0">
                          <a:solidFill>
                            <a:schemeClr val="tx1"/>
                          </a:solidFill>
                          <a:effectLst/>
                          <a:latin typeface="Times New Roman" panose="02020603050405020304" pitchFamily="18" charset="0"/>
                          <a:cs typeface="Times New Roman" panose="02020603050405020304" pitchFamily="18" charset="0"/>
                        </a:rPr>
                        <a:t>×</a:t>
                      </a:r>
                      <a:r>
                        <a:rPr lang="en-US" sz="1400" b="0" kern="100" dirty="0">
                          <a:solidFill>
                            <a:schemeClr val="tx1"/>
                          </a:solidFill>
                          <a:effectLst/>
                          <a:latin typeface="Times New Roman" panose="02020603050405020304" pitchFamily="18" charset="0"/>
                          <a:cs typeface="Times New Roman" panose="02020603050405020304" pitchFamily="18" charset="0"/>
                        </a:rPr>
                        <a:t>480</a:t>
                      </a:r>
                      <a:endParaRPr lang="zh-CN" sz="1400" b="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BasketballDrill</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0.95</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61.8x</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83928374"/>
                  </a:ext>
                </a:extLst>
              </a:tr>
              <a:tr h="171791">
                <a:tc vMerge="1">
                  <a:txBody>
                    <a:bodyPr/>
                    <a:lstStyle/>
                    <a:p>
                      <a:endParaRPr lang="zh-CN" altLang="en-US"/>
                    </a:p>
                  </a:txBody>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BQMall</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1.72</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30.5x</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80996926"/>
                  </a:ext>
                </a:extLst>
              </a:tr>
              <a:tr h="171791">
                <a:tc vMerge="1">
                  <a:txBody>
                    <a:bodyPr/>
                    <a:lstStyle/>
                    <a:p>
                      <a:endParaRPr lang="zh-CN" altLang="en-US"/>
                    </a:p>
                  </a:txBody>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PartyScene</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1.07</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7.7x</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34771418"/>
                  </a:ext>
                </a:extLst>
              </a:tr>
              <a:tr h="171791">
                <a:tc vMerge="1">
                  <a:txBody>
                    <a:bodyPr/>
                    <a:lstStyle/>
                    <a:p>
                      <a:endParaRPr lang="zh-CN" altLang="en-US"/>
                    </a:p>
                  </a:txBody>
                  <a:tcPr/>
                </a:tc>
                <a:tc>
                  <a:txBody>
                    <a:bodyPr/>
                    <a:lstStyle/>
                    <a:p>
                      <a:pPr algn="ctr">
                        <a:spcAft>
                          <a:spcPts val="0"/>
                        </a:spcAft>
                      </a:pPr>
                      <a:r>
                        <a:rPr lang="en-US" sz="1400" kern="100">
                          <a:solidFill>
                            <a:schemeClr val="tx1"/>
                          </a:solidFill>
                          <a:effectLst/>
                          <a:latin typeface="Times New Roman" panose="02020603050405020304" pitchFamily="18" charset="0"/>
                          <a:cs typeface="Times New Roman" panose="02020603050405020304" pitchFamily="18" charset="0"/>
                        </a:rPr>
                        <a:t>RaceHorses</a:t>
                      </a:r>
                      <a:endParaRPr lang="zh-CN" sz="1400" kern="10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1.81</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15.8x</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14038813"/>
                  </a:ext>
                </a:extLst>
              </a:tr>
              <a:tr h="171791">
                <a:tc rowSpan="4">
                  <a:txBody>
                    <a:bodyPr/>
                    <a:lstStyle/>
                    <a:p>
                      <a:pPr algn="ctr">
                        <a:spcAft>
                          <a:spcPts val="0"/>
                        </a:spcAft>
                      </a:pPr>
                      <a:r>
                        <a:rPr lang="en-US" sz="1400" b="0" kern="100" dirty="0">
                          <a:solidFill>
                            <a:schemeClr val="tx1"/>
                          </a:solidFill>
                          <a:effectLst/>
                          <a:latin typeface="Times New Roman" panose="02020603050405020304" pitchFamily="18" charset="0"/>
                          <a:cs typeface="Times New Roman" panose="02020603050405020304" pitchFamily="18" charset="0"/>
                        </a:rPr>
                        <a:t>D</a:t>
                      </a:r>
                      <a:endParaRPr lang="zh-CN" sz="1400" b="0" kern="100" dirty="0">
                        <a:solidFill>
                          <a:schemeClr val="tx1"/>
                        </a:solidFill>
                        <a:effectLst/>
                        <a:latin typeface="Times New Roman" panose="02020603050405020304" pitchFamily="18" charset="0"/>
                        <a:cs typeface="Times New Roman" panose="02020603050405020304" pitchFamily="18" charset="0"/>
                      </a:endParaRPr>
                    </a:p>
                    <a:p>
                      <a:pPr algn="ctr">
                        <a:spcAft>
                          <a:spcPts val="0"/>
                        </a:spcAft>
                      </a:pPr>
                      <a:r>
                        <a:rPr lang="en-US" sz="1400" b="0" kern="100" dirty="0">
                          <a:solidFill>
                            <a:schemeClr val="tx1"/>
                          </a:solidFill>
                          <a:effectLst/>
                          <a:latin typeface="Times New Roman" panose="02020603050405020304" pitchFamily="18" charset="0"/>
                          <a:cs typeface="Times New Roman" panose="02020603050405020304" pitchFamily="18" charset="0"/>
                        </a:rPr>
                        <a:t>416</a:t>
                      </a:r>
                      <a:r>
                        <a:rPr lang="zh-CN" sz="1400" b="0" kern="0" dirty="0">
                          <a:solidFill>
                            <a:schemeClr val="tx1"/>
                          </a:solidFill>
                          <a:effectLst/>
                          <a:latin typeface="Times New Roman" panose="02020603050405020304" pitchFamily="18" charset="0"/>
                          <a:cs typeface="Times New Roman" panose="02020603050405020304" pitchFamily="18" charset="0"/>
                        </a:rPr>
                        <a:t>×</a:t>
                      </a:r>
                      <a:r>
                        <a:rPr lang="en-US" sz="1400" b="0" kern="0" dirty="0">
                          <a:solidFill>
                            <a:schemeClr val="tx1"/>
                          </a:solidFill>
                          <a:effectLst/>
                          <a:latin typeface="Times New Roman" panose="02020603050405020304" pitchFamily="18" charset="0"/>
                          <a:cs typeface="Times New Roman" panose="02020603050405020304" pitchFamily="18" charset="0"/>
                        </a:rPr>
                        <a:t>240</a:t>
                      </a:r>
                      <a:endParaRPr lang="zh-CN" sz="1400" b="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a:solidFill>
                            <a:schemeClr val="tx1"/>
                          </a:solidFill>
                          <a:effectLst/>
                          <a:latin typeface="Times New Roman" panose="02020603050405020304" pitchFamily="18" charset="0"/>
                          <a:cs typeface="Times New Roman" panose="02020603050405020304" pitchFamily="18" charset="0"/>
                        </a:rPr>
                        <a:t>BasketballPass</a:t>
                      </a:r>
                      <a:endParaRPr lang="zh-CN" sz="1400" kern="10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2.87</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4.6x</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51541265"/>
                  </a:ext>
                </a:extLst>
              </a:tr>
              <a:tr h="171791">
                <a:tc vMerge="1">
                  <a:txBody>
                    <a:bodyPr/>
                    <a:lstStyle/>
                    <a:p>
                      <a:endParaRPr lang="zh-CN" altLang="en-US"/>
                    </a:p>
                  </a:txBody>
                  <a:tcPr/>
                </a:tc>
                <a:tc>
                  <a:txBody>
                    <a:bodyPr/>
                    <a:lstStyle/>
                    <a:p>
                      <a:pPr algn="ctr">
                        <a:spcAft>
                          <a:spcPts val="0"/>
                        </a:spcAft>
                      </a:pPr>
                      <a:r>
                        <a:rPr lang="en-US" sz="1400" kern="100" dirty="0" err="1">
                          <a:solidFill>
                            <a:schemeClr val="tx1"/>
                          </a:solidFill>
                          <a:effectLst/>
                          <a:latin typeface="Times New Roman" panose="02020603050405020304" pitchFamily="18" charset="0"/>
                          <a:cs typeface="Times New Roman" panose="02020603050405020304" pitchFamily="18" charset="0"/>
                        </a:rPr>
                        <a:t>BlowingBubbles</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1.81</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14.8x</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65776826"/>
                  </a:ext>
                </a:extLst>
              </a:tr>
              <a:tr h="171791">
                <a:tc vMerge="1">
                  <a:txBody>
                    <a:bodyPr/>
                    <a:lstStyle/>
                    <a:p>
                      <a:endParaRPr lang="zh-CN" altLang="en-US"/>
                    </a:p>
                  </a:txBody>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BQSquare</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1.74</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20.3x</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24984376"/>
                  </a:ext>
                </a:extLst>
              </a:tr>
              <a:tr h="171791">
                <a:tc vMerge="1">
                  <a:txBody>
                    <a:bodyPr/>
                    <a:lstStyle/>
                    <a:p>
                      <a:endParaRPr lang="zh-CN" altLang="en-US"/>
                    </a:p>
                  </a:txBody>
                  <a:tcPr/>
                </a:tc>
                <a:tc>
                  <a:txBody>
                    <a:bodyPr/>
                    <a:lstStyle/>
                    <a:p>
                      <a:pPr algn="ctr">
                        <a:spcAft>
                          <a:spcPts val="0"/>
                        </a:spcAft>
                      </a:pPr>
                      <a:r>
                        <a:rPr lang="en-US" sz="1400" kern="100">
                          <a:solidFill>
                            <a:schemeClr val="tx1"/>
                          </a:solidFill>
                          <a:effectLst/>
                          <a:latin typeface="Times New Roman" panose="02020603050405020304" pitchFamily="18" charset="0"/>
                          <a:cs typeface="Times New Roman" panose="02020603050405020304" pitchFamily="18" charset="0"/>
                        </a:rPr>
                        <a:t>RaceHorses</a:t>
                      </a:r>
                      <a:endParaRPr lang="zh-CN" sz="1400" kern="10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3.22</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5.0x</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92342906"/>
                  </a:ext>
                </a:extLst>
              </a:tr>
              <a:tr h="171791">
                <a:tc rowSpan="3">
                  <a:txBody>
                    <a:bodyPr/>
                    <a:lstStyle/>
                    <a:p>
                      <a:pPr algn="ctr">
                        <a:spcAft>
                          <a:spcPts val="0"/>
                        </a:spcAft>
                      </a:pPr>
                      <a:r>
                        <a:rPr lang="en-US" sz="1400" b="0" kern="100" dirty="0">
                          <a:solidFill>
                            <a:schemeClr val="tx1"/>
                          </a:solidFill>
                          <a:effectLst/>
                          <a:latin typeface="Times New Roman" panose="02020603050405020304" pitchFamily="18" charset="0"/>
                          <a:cs typeface="Times New Roman" panose="02020603050405020304" pitchFamily="18" charset="0"/>
                        </a:rPr>
                        <a:t>E</a:t>
                      </a:r>
                      <a:endParaRPr lang="zh-CN" sz="1400" b="0" kern="100" dirty="0">
                        <a:solidFill>
                          <a:schemeClr val="tx1"/>
                        </a:solidFill>
                        <a:effectLst/>
                        <a:latin typeface="Times New Roman" panose="02020603050405020304" pitchFamily="18" charset="0"/>
                        <a:cs typeface="Times New Roman" panose="02020603050405020304" pitchFamily="18" charset="0"/>
                      </a:endParaRPr>
                    </a:p>
                    <a:p>
                      <a:pPr algn="ctr">
                        <a:spcAft>
                          <a:spcPts val="0"/>
                        </a:spcAft>
                      </a:pPr>
                      <a:r>
                        <a:rPr lang="en-US" sz="1400" b="0" kern="100" dirty="0">
                          <a:solidFill>
                            <a:schemeClr val="tx1"/>
                          </a:solidFill>
                          <a:effectLst/>
                          <a:latin typeface="Times New Roman" panose="02020603050405020304" pitchFamily="18" charset="0"/>
                          <a:cs typeface="Times New Roman" panose="02020603050405020304" pitchFamily="18" charset="0"/>
                        </a:rPr>
                        <a:t>1280</a:t>
                      </a:r>
                      <a:r>
                        <a:rPr lang="zh-CN" sz="1400" b="0" kern="0" dirty="0">
                          <a:solidFill>
                            <a:schemeClr val="tx1"/>
                          </a:solidFill>
                          <a:effectLst/>
                          <a:latin typeface="Times New Roman" panose="02020603050405020304" pitchFamily="18" charset="0"/>
                          <a:cs typeface="Times New Roman" panose="02020603050405020304" pitchFamily="18" charset="0"/>
                        </a:rPr>
                        <a:t>×</a:t>
                      </a:r>
                      <a:r>
                        <a:rPr lang="en-US" sz="1400" b="0" kern="0" dirty="0">
                          <a:solidFill>
                            <a:schemeClr val="tx1"/>
                          </a:solidFill>
                          <a:effectLst/>
                          <a:latin typeface="Times New Roman" panose="02020603050405020304" pitchFamily="18" charset="0"/>
                          <a:cs typeface="Times New Roman" panose="02020603050405020304" pitchFamily="18" charset="0"/>
                        </a:rPr>
                        <a:t>720</a:t>
                      </a:r>
                      <a:endParaRPr lang="zh-CN" sz="1400" b="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a:solidFill>
                            <a:schemeClr val="tx1"/>
                          </a:solidFill>
                          <a:effectLst/>
                          <a:latin typeface="Times New Roman" panose="02020603050405020304" pitchFamily="18" charset="0"/>
                          <a:cs typeface="Times New Roman" panose="02020603050405020304" pitchFamily="18" charset="0"/>
                        </a:rPr>
                        <a:t>FourPeople</a:t>
                      </a:r>
                      <a:endParaRPr lang="zh-CN" sz="1400" kern="10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1.19</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98.2x</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10062535"/>
                  </a:ext>
                </a:extLst>
              </a:tr>
              <a:tr h="171791">
                <a:tc vMerge="1">
                  <a:txBody>
                    <a:bodyPr/>
                    <a:lstStyle/>
                    <a:p>
                      <a:endParaRPr lang="zh-CN" altLang="en-US"/>
                    </a:p>
                  </a:txBody>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Johnny</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altLang="zh-CN" sz="1400" kern="100" dirty="0">
                          <a:solidFill>
                            <a:schemeClr val="tx1"/>
                          </a:solidFill>
                          <a:effectLst/>
                          <a:latin typeface="Times New Roman" panose="02020603050405020304" pitchFamily="18" charset="0"/>
                          <a:ea typeface="+mn-ea"/>
                          <a:cs typeface="Times New Roman" panose="02020603050405020304" pitchFamily="18" charset="0"/>
                        </a:rPr>
                        <a:t>1.39</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94.0x</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29945183"/>
                  </a:ext>
                </a:extLst>
              </a:tr>
              <a:tr h="171791">
                <a:tc vMerge="1">
                  <a:txBody>
                    <a:bodyPr/>
                    <a:lstStyle/>
                    <a:p>
                      <a:endParaRPr lang="zh-CN" altLang="en-US"/>
                    </a:p>
                  </a:txBody>
                  <a:tcPr/>
                </a:tc>
                <a:tc>
                  <a:txBody>
                    <a:bodyPr/>
                    <a:lstStyle/>
                    <a:p>
                      <a:pPr algn="ctr">
                        <a:spcAft>
                          <a:spcPts val="0"/>
                        </a:spcAft>
                      </a:pPr>
                      <a:r>
                        <a:rPr lang="en-US" sz="1400" kern="100">
                          <a:solidFill>
                            <a:schemeClr val="tx1"/>
                          </a:solidFill>
                          <a:effectLst/>
                          <a:latin typeface="Times New Roman" panose="02020603050405020304" pitchFamily="18" charset="0"/>
                          <a:cs typeface="Times New Roman" panose="02020603050405020304" pitchFamily="18" charset="0"/>
                        </a:rPr>
                        <a:t>KristenAndSara</a:t>
                      </a:r>
                      <a:endParaRPr lang="zh-CN" sz="1400" kern="10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en-US" altLang="zh-CN" sz="1400" kern="100" dirty="0">
                          <a:solidFill>
                            <a:schemeClr val="tx1"/>
                          </a:solidFill>
                          <a:effectLst/>
                          <a:latin typeface="Times New Roman" panose="02020603050405020304" pitchFamily="18" charset="0"/>
                          <a:ea typeface="+mn-ea"/>
                          <a:cs typeface="Times New Roman" panose="02020603050405020304" pitchFamily="18" charset="0"/>
                        </a:rPr>
                        <a:t>1.13</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81.7x</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9326888"/>
                  </a:ext>
                </a:extLst>
              </a:tr>
              <a:tr h="171791">
                <a:tc gridSpan="2">
                  <a:txBody>
                    <a:bodyPr/>
                    <a:lstStyle/>
                    <a:p>
                      <a:pPr algn="ctr">
                        <a:spcAft>
                          <a:spcPts val="0"/>
                        </a:spcAft>
                      </a:pPr>
                      <a:r>
                        <a:rPr lang="en-US" sz="1400" b="1" kern="100" dirty="0">
                          <a:solidFill>
                            <a:schemeClr val="tx1"/>
                          </a:solidFill>
                          <a:effectLst/>
                          <a:latin typeface="Times New Roman" panose="02020603050405020304" pitchFamily="18" charset="0"/>
                          <a:cs typeface="Times New Roman" panose="02020603050405020304" pitchFamily="18" charset="0"/>
                        </a:rPr>
                        <a:t>Average</a:t>
                      </a:r>
                      <a:endParaRPr lang="zh-CN" sz="1400" b="1"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zh-CN" altLang="en-US"/>
                    </a:p>
                  </a:txBody>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1.43</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en-US" sz="1400" kern="100" dirty="0">
                          <a:solidFill>
                            <a:schemeClr val="tx1"/>
                          </a:solidFill>
                          <a:effectLst/>
                          <a:latin typeface="Times New Roman" panose="02020603050405020304" pitchFamily="18" charset="0"/>
                          <a:cs typeface="Times New Roman" panose="02020603050405020304" pitchFamily="18" charset="0"/>
                        </a:rPr>
                        <a:t>52.2x</a:t>
                      </a:r>
                      <a:endParaRPr lang="zh-CN" sz="14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27869451"/>
                  </a:ext>
                </a:extLst>
              </a:tr>
            </a:tbl>
          </a:graphicData>
        </a:graphic>
      </p:graphicFrame>
    </p:spTree>
    <p:extLst>
      <p:ext uri="{BB962C8B-B14F-4D97-AF65-F5344CB8AC3E}">
        <p14:creationId xmlns:p14="http://schemas.microsoft.com/office/powerpoint/2010/main" val="1331774631"/>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1"/>
          <p:cNvSpPr txBox="1">
            <a:spLocks/>
          </p:cNvSpPr>
          <p:nvPr/>
        </p:nvSpPr>
        <p:spPr bwMode="auto">
          <a:xfrm>
            <a:off x="611560" y="2348880"/>
            <a:ext cx="8206680" cy="259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Times New Roman" pitchFamily="18" charset="0"/>
                <a:ea typeface="黑体" pitchFamily="2" charset="-122"/>
              </a:defRPr>
            </a:lvl2pPr>
            <a:lvl3pPr algn="l" rtl="0" eaLnBrk="0" fontAlgn="base" hangingPunct="0">
              <a:spcBef>
                <a:spcPct val="0"/>
              </a:spcBef>
              <a:spcAft>
                <a:spcPct val="0"/>
              </a:spcAft>
              <a:defRPr sz="4200">
                <a:solidFill>
                  <a:schemeClr val="tx2"/>
                </a:solidFill>
                <a:latin typeface="Times New Roman" pitchFamily="18" charset="0"/>
                <a:ea typeface="黑体" pitchFamily="2" charset="-122"/>
              </a:defRPr>
            </a:lvl3pPr>
            <a:lvl4pPr algn="l" rtl="0" eaLnBrk="0" fontAlgn="base" hangingPunct="0">
              <a:spcBef>
                <a:spcPct val="0"/>
              </a:spcBef>
              <a:spcAft>
                <a:spcPct val="0"/>
              </a:spcAft>
              <a:defRPr sz="4200">
                <a:solidFill>
                  <a:schemeClr val="tx2"/>
                </a:solidFill>
                <a:latin typeface="Times New Roman" pitchFamily="18" charset="0"/>
                <a:ea typeface="黑体" pitchFamily="2" charset="-122"/>
              </a:defRPr>
            </a:lvl4pPr>
            <a:lvl5pPr algn="l" rtl="0" eaLnBrk="0" fontAlgn="base" hangingPunct="0">
              <a:spcBef>
                <a:spcPct val="0"/>
              </a:spcBef>
              <a:spcAft>
                <a:spcPct val="0"/>
              </a:spcAft>
              <a:defRPr sz="4200">
                <a:solidFill>
                  <a:schemeClr val="tx2"/>
                </a:solidFill>
                <a:latin typeface="Times New Roman" pitchFamily="18" charset="0"/>
                <a:ea typeface="黑体" pitchFamily="2" charset="-122"/>
              </a:defRPr>
            </a:lvl5pPr>
            <a:lvl6pPr marL="457200" algn="l" rtl="0" eaLnBrk="1" fontAlgn="base" hangingPunct="1">
              <a:spcBef>
                <a:spcPct val="0"/>
              </a:spcBef>
              <a:spcAft>
                <a:spcPct val="0"/>
              </a:spcAft>
              <a:defRPr sz="4200">
                <a:solidFill>
                  <a:schemeClr val="tx2"/>
                </a:solidFill>
                <a:latin typeface="Times New Roman" pitchFamily="18" charset="0"/>
                <a:ea typeface="黑体" pitchFamily="2" charset="-122"/>
              </a:defRPr>
            </a:lvl6pPr>
            <a:lvl7pPr marL="914400" algn="l" rtl="0" eaLnBrk="1" fontAlgn="base" hangingPunct="1">
              <a:spcBef>
                <a:spcPct val="0"/>
              </a:spcBef>
              <a:spcAft>
                <a:spcPct val="0"/>
              </a:spcAft>
              <a:defRPr sz="4200">
                <a:solidFill>
                  <a:schemeClr val="tx2"/>
                </a:solidFill>
                <a:latin typeface="Times New Roman" pitchFamily="18" charset="0"/>
                <a:ea typeface="黑体" pitchFamily="2" charset="-122"/>
              </a:defRPr>
            </a:lvl7pPr>
            <a:lvl8pPr marL="1371600" algn="l" rtl="0" eaLnBrk="1" fontAlgn="base" hangingPunct="1">
              <a:spcBef>
                <a:spcPct val="0"/>
              </a:spcBef>
              <a:spcAft>
                <a:spcPct val="0"/>
              </a:spcAft>
              <a:defRPr sz="4200">
                <a:solidFill>
                  <a:schemeClr val="tx2"/>
                </a:solidFill>
                <a:latin typeface="Times New Roman" pitchFamily="18" charset="0"/>
                <a:ea typeface="黑体" pitchFamily="2" charset="-122"/>
              </a:defRPr>
            </a:lvl8pPr>
            <a:lvl9pPr marL="1828800" algn="l" rtl="0" eaLnBrk="1" fontAlgn="base" hangingPunct="1">
              <a:spcBef>
                <a:spcPct val="0"/>
              </a:spcBef>
              <a:spcAft>
                <a:spcPct val="0"/>
              </a:spcAft>
              <a:defRPr sz="4200">
                <a:solidFill>
                  <a:schemeClr val="tx2"/>
                </a:solidFill>
                <a:latin typeface="Times New Roman" pitchFamily="18" charset="0"/>
                <a:ea typeface="黑体" pitchFamily="2" charset="-122"/>
              </a:defRPr>
            </a:lvl9pPr>
          </a:lstStyle>
          <a:p>
            <a:pPr algn="ctr" eaLnBrk="1" hangingPunct="1"/>
            <a:r>
              <a:rPr lang="en-US" altLang="zh-CN" sz="3200" kern="0" dirty="0" smtClean="0">
                <a:solidFill>
                  <a:schemeClr val="tx1"/>
                </a:solidFill>
              </a:rPr>
              <a:t>Thank You!</a:t>
            </a:r>
          </a:p>
          <a:p>
            <a:pPr algn="ctr" eaLnBrk="1" hangingPunct="1"/>
            <a:endParaRPr lang="en-US" altLang="zh-CN" sz="3200" kern="0" dirty="0">
              <a:solidFill>
                <a:schemeClr val="tx1"/>
              </a:solidFill>
            </a:endParaRPr>
          </a:p>
          <a:p>
            <a:pPr algn="ctr" eaLnBrk="1" hangingPunct="1"/>
            <a:endParaRPr lang="en-US" altLang="zh-CN" sz="3200" kern="0" dirty="0" smtClean="0">
              <a:solidFill>
                <a:schemeClr val="tx1"/>
              </a:solidFill>
            </a:endParaRPr>
          </a:p>
          <a:p>
            <a:pPr algn="ctr" eaLnBrk="1" hangingPunct="1"/>
            <a:r>
              <a:rPr lang="en-US" altLang="zh-CN" sz="1800" kern="0" dirty="0" smtClean="0">
                <a:solidFill>
                  <a:schemeClr val="tx1"/>
                </a:solidFill>
              </a:rPr>
              <a:t>Contact us: </a:t>
            </a:r>
          </a:p>
          <a:p>
            <a:pPr algn="ctr" eaLnBrk="1" hangingPunct="1"/>
            <a:r>
              <a:rPr lang="en-US" altLang="zh-CN" sz="1800" kern="0" dirty="0" smtClean="0">
                <a:solidFill>
                  <a:schemeClr val="tx1"/>
                </a:solidFill>
                <a:hlinkClick r:id="rId3"/>
              </a:rPr>
              <a:t>liyunchang@pku.edu.cn</a:t>
            </a:r>
            <a:endParaRPr lang="en-US" altLang="zh-CN" sz="1800" kern="0" dirty="0" smtClean="0">
              <a:solidFill>
                <a:schemeClr val="tx1"/>
              </a:solidFill>
            </a:endParaRPr>
          </a:p>
        </p:txBody>
      </p:sp>
    </p:spTree>
    <p:extLst>
      <p:ext uri="{BB962C8B-B14F-4D97-AF65-F5344CB8AC3E}">
        <p14:creationId xmlns:p14="http://schemas.microsoft.com/office/powerpoint/2010/main" val="3783569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内容占位符 2"/>
          <p:cNvSpPr>
            <a:spLocks noGrp="1"/>
          </p:cNvSpPr>
          <p:nvPr>
            <p:ph idx="1"/>
          </p:nvPr>
        </p:nvSpPr>
        <p:spPr/>
        <p:txBody>
          <a:bodyPr/>
          <a:lstStyle/>
          <a:p>
            <a:pPr eaLnBrk="1" hangingPunct="1"/>
            <a:r>
              <a:rPr lang="en-US" altLang="zh-CN" dirty="0" smtClean="0">
                <a:solidFill>
                  <a:schemeClr val="tx1"/>
                </a:solidFill>
              </a:rPr>
              <a:t>Introduction</a:t>
            </a:r>
            <a:endParaRPr lang="zh-CN" altLang="en-US" dirty="0">
              <a:solidFill>
                <a:schemeClr val="tx1"/>
              </a:solidFill>
            </a:endParaRPr>
          </a:p>
          <a:p>
            <a:pPr eaLnBrk="1" hangingPunct="1"/>
            <a:r>
              <a:rPr lang="en-US" altLang="zh-CN" dirty="0" smtClean="0">
                <a:solidFill>
                  <a:schemeClr val="tx1"/>
                </a:solidFill>
              </a:rPr>
              <a:t>Related Works</a:t>
            </a:r>
            <a:endParaRPr lang="zh-CN" altLang="en-US" dirty="0" smtClean="0">
              <a:solidFill>
                <a:schemeClr val="tx1"/>
              </a:solidFill>
            </a:endParaRPr>
          </a:p>
          <a:p>
            <a:pPr eaLnBrk="1" hangingPunct="1"/>
            <a:r>
              <a:rPr lang="en-US" altLang="zh-CN" dirty="0" smtClean="0">
                <a:solidFill>
                  <a:schemeClr val="tx1"/>
                </a:solidFill>
              </a:rPr>
              <a:t>Proposed Method</a:t>
            </a:r>
            <a:endParaRPr lang="en-US" altLang="zh-CN" dirty="0">
              <a:solidFill>
                <a:schemeClr val="tx1"/>
              </a:solidFill>
            </a:endParaRPr>
          </a:p>
          <a:p>
            <a:pPr eaLnBrk="1" hangingPunct="1"/>
            <a:r>
              <a:rPr lang="en-US" altLang="zh-CN" dirty="0" smtClean="0">
                <a:solidFill>
                  <a:schemeClr val="tx1"/>
                </a:solidFill>
              </a:rPr>
              <a:t>Results &amp; Conclusion</a:t>
            </a:r>
            <a:endParaRPr lang="zh-CN" altLang="en-US" dirty="0">
              <a:solidFill>
                <a:schemeClr val="tx1"/>
              </a:solidFill>
            </a:endParaRPr>
          </a:p>
          <a:p>
            <a:pPr marL="0" indent="0" eaLnBrk="1" hangingPunct="1">
              <a:buNone/>
            </a:pPr>
            <a:endParaRPr lang="zh-CN" altLang="en-US" dirty="0">
              <a:solidFill>
                <a:schemeClr val="tx1"/>
              </a:solidFill>
            </a:endParaRPr>
          </a:p>
        </p:txBody>
      </p:sp>
      <p:sp>
        <p:nvSpPr>
          <p:cNvPr id="6146" name="标题 1"/>
          <p:cNvSpPr>
            <a:spLocks noGrp="1"/>
          </p:cNvSpPr>
          <p:nvPr>
            <p:ph type="title"/>
          </p:nvPr>
        </p:nvSpPr>
        <p:spPr/>
        <p:txBody>
          <a:bodyPr/>
          <a:lstStyle/>
          <a:p>
            <a:pPr eaLnBrk="1" hangingPunct="1"/>
            <a:r>
              <a:rPr lang="en-US" altLang="zh-CN" sz="3600" dirty="0" smtClean="0"/>
              <a:t>Outline</a:t>
            </a:r>
            <a:endParaRPr lang="zh-CN" altLang="en-US" sz="3600" dirty="0"/>
          </a:p>
        </p:txBody>
      </p:sp>
    </p:spTree>
    <p:extLst>
      <p:ext uri="{BB962C8B-B14F-4D97-AF65-F5344CB8AC3E}">
        <p14:creationId xmlns:p14="http://schemas.microsoft.com/office/powerpoint/2010/main" val="271222133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标题 1"/>
          <p:cNvSpPr>
            <a:spLocks noGrp="1"/>
          </p:cNvSpPr>
          <p:nvPr>
            <p:ph type="title"/>
          </p:nvPr>
        </p:nvSpPr>
        <p:spPr>
          <a:xfrm>
            <a:off x="574675" y="304800"/>
            <a:ext cx="8001000" cy="676275"/>
          </a:xfrm>
        </p:spPr>
        <p:txBody>
          <a:bodyPr/>
          <a:lstStyle/>
          <a:p>
            <a:pPr eaLnBrk="1" hangingPunct="1"/>
            <a:r>
              <a:rPr lang="en-US" altLang="zh-CN" sz="3600" dirty="0" smtClean="0"/>
              <a:t>Introduction</a:t>
            </a:r>
            <a:endParaRPr lang="zh-CN" altLang="en-US" sz="3600" dirty="0"/>
          </a:p>
        </p:txBody>
      </p:sp>
      <p:sp>
        <p:nvSpPr>
          <p:cNvPr id="2" name="Content Placeholder 1"/>
          <p:cNvSpPr>
            <a:spLocks noGrp="1"/>
          </p:cNvSpPr>
          <p:nvPr>
            <p:ph idx="1"/>
          </p:nvPr>
        </p:nvSpPr>
        <p:spPr/>
        <p:txBody>
          <a:bodyPr/>
          <a:lstStyle/>
          <a:p>
            <a:r>
              <a:rPr lang="en-US" altLang="zh-CN" dirty="0" smtClean="0">
                <a:solidFill>
                  <a:schemeClr val="tx1"/>
                </a:solidFill>
              </a:rPr>
              <a:t>Video without Logo</a:t>
            </a:r>
            <a:endParaRPr lang="en-US" altLang="zh-CN" dirty="0"/>
          </a:p>
          <a:p>
            <a:pPr lvl="1"/>
            <a:r>
              <a:rPr lang="en-US" altLang="zh-CN" dirty="0" smtClean="0"/>
              <a:t>Raw </a:t>
            </a:r>
            <a:r>
              <a:rPr lang="en-US" altLang="zh-CN" dirty="0"/>
              <a:t>material</a:t>
            </a:r>
            <a:endParaRPr lang="en-US" altLang="zh-CN" dirty="0" smtClean="0">
              <a:solidFill>
                <a:schemeClr val="tx1"/>
              </a:solidFill>
            </a:endParaRPr>
          </a:p>
          <a:p>
            <a:pPr lvl="1"/>
            <a:r>
              <a:rPr lang="en-US" altLang="zh-CN" dirty="0" smtClean="0"/>
              <a:t>Clean</a:t>
            </a:r>
            <a:endParaRPr lang="en-US" altLang="zh-CN" dirty="0">
              <a:solidFill>
                <a:schemeClr val="tx1"/>
              </a:solidFill>
            </a:endParaRPr>
          </a:p>
          <a:p>
            <a:r>
              <a:rPr lang="en-US" altLang="zh-CN" dirty="0" smtClean="0">
                <a:solidFill>
                  <a:schemeClr val="tx1"/>
                </a:solidFill>
              </a:rPr>
              <a:t>Video with Logo</a:t>
            </a:r>
            <a:endParaRPr lang="en-US" altLang="zh-CN" dirty="0">
              <a:solidFill>
                <a:schemeClr val="tx1"/>
              </a:solidFill>
            </a:endParaRPr>
          </a:p>
          <a:p>
            <a:pPr lvl="1"/>
            <a:r>
              <a:rPr lang="en-US" altLang="zh-CN" dirty="0" smtClean="0"/>
              <a:t>Copyright </a:t>
            </a:r>
            <a:r>
              <a:rPr lang="en-US" altLang="zh-CN" dirty="0"/>
              <a:t>announcement</a:t>
            </a:r>
          </a:p>
          <a:p>
            <a:pPr lvl="1"/>
            <a:r>
              <a:rPr lang="en-US" altLang="zh-CN" dirty="0"/>
              <a:t>Advertising</a:t>
            </a:r>
          </a:p>
          <a:p>
            <a:endParaRPr lang="en-US" altLang="zh-CN" dirty="0" smtClean="0">
              <a:solidFill>
                <a:schemeClr val="tx1"/>
              </a:solidFill>
            </a:endParaRPr>
          </a:p>
          <a:p>
            <a:pPr marL="471487" lvl="1" indent="0">
              <a:buNone/>
            </a:pPr>
            <a:endParaRPr lang="en-US" altLang="zh-CN" dirty="0" smtClean="0">
              <a:solidFill>
                <a:schemeClr val="tx1"/>
              </a:solidFill>
            </a:endParaRPr>
          </a:p>
        </p:txBody>
      </p:sp>
      <p:pic>
        <p:nvPicPr>
          <p:cNvPr id="9" name="Picture 8"/>
          <p:cNvPicPr>
            <a:picLocks noChangeAspect="1"/>
          </p:cNvPicPr>
          <p:nvPr/>
        </p:nvPicPr>
        <p:blipFill>
          <a:blip r:embed="rId3"/>
          <a:stretch>
            <a:fillRect/>
          </a:stretch>
        </p:blipFill>
        <p:spPr>
          <a:xfrm>
            <a:off x="5123061" y="1347515"/>
            <a:ext cx="3452614" cy="4595864"/>
          </a:xfrm>
          <a:prstGeom prst="rect">
            <a:avLst/>
          </a:prstGeom>
        </p:spPr>
      </p:pic>
      <p:sp>
        <p:nvSpPr>
          <p:cNvPr id="10" name="Rectangle 9"/>
          <p:cNvSpPr/>
          <p:nvPr/>
        </p:nvSpPr>
        <p:spPr bwMode="auto">
          <a:xfrm>
            <a:off x="5652120" y="1700808"/>
            <a:ext cx="360040" cy="144016"/>
          </a:xfrm>
          <a:prstGeom prst="rect">
            <a:avLst/>
          </a:prstGeom>
          <a:solidFill>
            <a:schemeClr val="bg1"/>
          </a:solidFill>
          <a:ln w="9525" cap="flat" cmpd="sng" algn="ctr">
            <a:solidFill>
              <a:schemeClr val="bg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Tree>
    <p:extLst>
      <p:ext uri="{BB962C8B-B14F-4D97-AF65-F5344CB8AC3E}">
        <p14:creationId xmlns:p14="http://schemas.microsoft.com/office/powerpoint/2010/main" val="2368480840"/>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
          <p:cNvSpPr txBox="1">
            <a:spLocks/>
          </p:cNvSpPr>
          <p:nvPr/>
        </p:nvSpPr>
        <p:spPr bwMode="auto">
          <a:xfrm>
            <a:off x="566738" y="1341438"/>
            <a:ext cx="8001000" cy="4967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469900" indent="-469900" algn="l" rtl="0" eaLnBrk="0" fontAlgn="base" hangingPunct="0">
              <a:lnSpc>
                <a:spcPct val="120000"/>
              </a:lnSpc>
              <a:spcBef>
                <a:spcPct val="10000"/>
              </a:spcBef>
              <a:spcAft>
                <a:spcPct val="0"/>
              </a:spcAft>
              <a:buClr>
                <a:schemeClr val="accent2"/>
              </a:buClr>
              <a:buFont typeface="Wingdings" charset="2"/>
              <a:buChar char="o"/>
              <a:defRPr sz="2800">
                <a:solidFill>
                  <a:srgbClr val="0000FF"/>
                </a:solidFill>
                <a:latin typeface="+mn-lt"/>
                <a:ea typeface="+mn-ea"/>
                <a:cs typeface="+mn-cs"/>
              </a:defRPr>
            </a:lvl1pPr>
            <a:lvl2pPr marL="908050" indent="-436563" algn="l" rtl="0" eaLnBrk="0" fontAlgn="base" hangingPunct="0">
              <a:lnSpc>
                <a:spcPct val="120000"/>
              </a:lnSpc>
              <a:spcBef>
                <a:spcPct val="10000"/>
              </a:spcBef>
              <a:spcAft>
                <a:spcPct val="0"/>
              </a:spcAft>
              <a:buClr>
                <a:schemeClr val="accent2"/>
              </a:buClr>
              <a:buFont typeface="Wingdings" charset="2"/>
              <a:buChar char="n"/>
              <a:defRPr sz="2400">
                <a:solidFill>
                  <a:schemeClr val="tx1"/>
                </a:solidFill>
                <a:latin typeface="+mn-lt"/>
                <a:ea typeface="+mn-ea"/>
              </a:defRPr>
            </a:lvl2pPr>
            <a:lvl3pPr marL="1304925" indent="-395288" algn="l" rtl="0" eaLnBrk="0" fontAlgn="base" hangingPunct="0">
              <a:lnSpc>
                <a:spcPct val="120000"/>
              </a:lnSpc>
              <a:spcBef>
                <a:spcPct val="10000"/>
              </a:spcBef>
              <a:spcAft>
                <a:spcPct val="0"/>
              </a:spcAft>
              <a:buClr>
                <a:schemeClr val="accent2"/>
              </a:buClr>
              <a:buFont typeface="Wingdings" charset="2"/>
              <a:buChar char="p"/>
              <a:defRPr sz="2000">
                <a:solidFill>
                  <a:srgbClr val="009900"/>
                </a:solidFill>
                <a:latin typeface="+mn-lt"/>
                <a:ea typeface="+mn-ea"/>
              </a:defRPr>
            </a:lvl3pPr>
            <a:lvl4pPr marL="1693863" indent="-387350" algn="l" rtl="0" eaLnBrk="0" fontAlgn="base" hangingPunct="0">
              <a:lnSpc>
                <a:spcPct val="120000"/>
              </a:lnSpc>
              <a:spcBef>
                <a:spcPct val="10000"/>
              </a:spcBef>
              <a:spcAft>
                <a:spcPct val="0"/>
              </a:spcAft>
              <a:buClr>
                <a:schemeClr val="accent2"/>
              </a:buClr>
              <a:buFont typeface="Wingdings" charset="2"/>
              <a:buChar char="n"/>
              <a:defRPr>
                <a:solidFill>
                  <a:schemeClr val="tx1"/>
                </a:solidFill>
                <a:latin typeface="+mn-lt"/>
                <a:ea typeface="+mn-ea"/>
              </a:defRPr>
            </a:lvl4pPr>
            <a:lvl5pPr marL="2093913" indent="-398463" algn="l" rtl="0" eaLnBrk="0" fontAlgn="base" hangingPunct="0">
              <a:lnSpc>
                <a:spcPct val="120000"/>
              </a:lnSpc>
              <a:spcBef>
                <a:spcPct val="10000"/>
              </a:spcBef>
              <a:spcAft>
                <a:spcPct val="0"/>
              </a:spcAft>
              <a:buClr>
                <a:schemeClr val="accent2"/>
              </a:buClr>
              <a:buFont typeface="Wingdings" charset="2"/>
              <a:buChar char="§"/>
              <a:defRPr>
                <a:solidFill>
                  <a:schemeClr val="tx1"/>
                </a:solidFill>
                <a:latin typeface="+mn-lt"/>
                <a:ea typeface="+mn-ea"/>
              </a:defRPr>
            </a:lvl5pPr>
            <a:lvl6pPr marL="2551113" indent="-398463" algn="l" rtl="0" eaLnBrk="1" fontAlgn="base" hangingPunct="1">
              <a:spcBef>
                <a:spcPct val="10000"/>
              </a:spcBef>
              <a:spcAft>
                <a:spcPct val="0"/>
              </a:spcAft>
              <a:buClr>
                <a:schemeClr val="accent2"/>
              </a:buClr>
              <a:buFont typeface="Wingdings" pitchFamily="2" charset="2"/>
              <a:buChar char="§"/>
              <a:defRPr>
                <a:solidFill>
                  <a:schemeClr val="tx1"/>
                </a:solidFill>
                <a:latin typeface="+mn-lt"/>
                <a:ea typeface="+mn-ea"/>
              </a:defRPr>
            </a:lvl6pPr>
            <a:lvl7pPr marL="3008313" indent="-398463" algn="l" rtl="0" eaLnBrk="1" fontAlgn="base" hangingPunct="1">
              <a:spcBef>
                <a:spcPct val="10000"/>
              </a:spcBef>
              <a:spcAft>
                <a:spcPct val="0"/>
              </a:spcAft>
              <a:buClr>
                <a:schemeClr val="accent2"/>
              </a:buClr>
              <a:buFont typeface="Wingdings" pitchFamily="2" charset="2"/>
              <a:buChar char="§"/>
              <a:defRPr>
                <a:solidFill>
                  <a:schemeClr val="tx1"/>
                </a:solidFill>
                <a:latin typeface="+mn-lt"/>
                <a:ea typeface="+mn-ea"/>
              </a:defRPr>
            </a:lvl7pPr>
            <a:lvl8pPr marL="3465513" indent="-398463" algn="l" rtl="0" eaLnBrk="1" fontAlgn="base" hangingPunct="1">
              <a:spcBef>
                <a:spcPct val="10000"/>
              </a:spcBef>
              <a:spcAft>
                <a:spcPct val="0"/>
              </a:spcAft>
              <a:buClr>
                <a:schemeClr val="accent2"/>
              </a:buClr>
              <a:buFont typeface="Wingdings" pitchFamily="2" charset="2"/>
              <a:buChar char="§"/>
              <a:defRPr>
                <a:solidFill>
                  <a:schemeClr val="tx1"/>
                </a:solidFill>
                <a:latin typeface="+mn-lt"/>
                <a:ea typeface="+mn-ea"/>
              </a:defRPr>
            </a:lvl8pPr>
            <a:lvl9pPr marL="3922713" indent="-398463" algn="l" rtl="0" eaLnBrk="1" fontAlgn="base" hangingPunct="1">
              <a:spcBef>
                <a:spcPct val="10000"/>
              </a:spcBef>
              <a:spcAft>
                <a:spcPct val="0"/>
              </a:spcAft>
              <a:buClr>
                <a:schemeClr val="accent2"/>
              </a:buClr>
              <a:buFont typeface="Wingdings" pitchFamily="2" charset="2"/>
              <a:buChar char="§"/>
              <a:defRPr>
                <a:solidFill>
                  <a:schemeClr val="tx1"/>
                </a:solidFill>
                <a:latin typeface="+mn-lt"/>
                <a:ea typeface="+mn-ea"/>
              </a:defRPr>
            </a:lvl9pPr>
          </a:lstStyle>
          <a:p>
            <a:r>
              <a:rPr lang="en-US" altLang="zh-CN" kern="0" dirty="0" smtClean="0">
                <a:solidFill>
                  <a:schemeClr val="tx1"/>
                </a:solidFill>
              </a:rPr>
              <a:t>Encoding Scheme</a:t>
            </a:r>
          </a:p>
        </p:txBody>
      </p:sp>
      <p:sp>
        <p:nvSpPr>
          <p:cNvPr id="6146" name="标题 1"/>
          <p:cNvSpPr>
            <a:spLocks noGrp="1"/>
          </p:cNvSpPr>
          <p:nvPr>
            <p:ph type="title"/>
          </p:nvPr>
        </p:nvSpPr>
        <p:spPr>
          <a:xfrm>
            <a:off x="574675" y="304800"/>
            <a:ext cx="8001000" cy="676275"/>
          </a:xfrm>
        </p:spPr>
        <p:txBody>
          <a:bodyPr/>
          <a:lstStyle/>
          <a:p>
            <a:pPr eaLnBrk="1" hangingPunct="1"/>
            <a:r>
              <a:rPr lang="en-US" altLang="zh-CN" sz="3600" dirty="0" smtClean="0"/>
              <a:t>Introduction</a:t>
            </a:r>
            <a:endParaRPr lang="zh-CN" altLang="en-US" sz="3600" dirty="0"/>
          </a:p>
        </p:txBody>
      </p:sp>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1484066555"/>
              </p:ext>
            </p:extLst>
          </p:nvPr>
        </p:nvGraphicFramePr>
        <p:xfrm>
          <a:off x="566738" y="2516187"/>
          <a:ext cx="8001000" cy="2617787"/>
        </p:xfrm>
        <a:graphic>
          <a:graphicData uri="http://schemas.openxmlformats.org/presentationml/2006/ole">
            <mc:AlternateContent xmlns:mc="http://schemas.openxmlformats.org/markup-compatibility/2006">
              <mc:Choice xmlns:v="urn:schemas-microsoft-com:vml" Requires="v">
                <p:oleObj spid="_x0000_s1472" name="Visio" r:id="rId4" imgW="6810285" imgH="2228850" progId="Visio.Drawing.15">
                  <p:embed/>
                </p:oleObj>
              </mc:Choice>
              <mc:Fallback>
                <p:oleObj name="Visio" r:id="rId4" imgW="6810285" imgH="2228850" progId="Visio.Drawing.15">
                  <p:embed/>
                  <p:pic>
                    <p:nvPicPr>
                      <p:cNvPr id="0" name=""/>
                      <p:cNvPicPr/>
                      <p:nvPr/>
                    </p:nvPicPr>
                    <p:blipFill>
                      <a:blip r:embed="rId5"/>
                      <a:stretch>
                        <a:fillRect/>
                      </a:stretch>
                    </p:blipFill>
                    <p:spPr>
                      <a:xfrm>
                        <a:off x="566738" y="2516187"/>
                        <a:ext cx="8001000" cy="2617787"/>
                      </a:xfrm>
                      <a:prstGeom prst="rect">
                        <a:avLst/>
                      </a:prstGeom>
                    </p:spPr>
                  </p:pic>
                </p:oleObj>
              </mc:Fallback>
            </mc:AlternateContent>
          </a:graphicData>
        </a:graphic>
      </p:graphicFrame>
      <p:sp>
        <p:nvSpPr>
          <p:cNvPr id="10" name="Rectangle 9"/>
          <p:cNvSpPr/>
          <p:nvPr/>
        </p:nvSpPr>
        <p:spPr bwMode="auto">
          <a:xfrm>
            <a:off x="4427984" y="3501008"/>
            <a:ext cx="1584176" cy="504056"/>
          </a:xfrm>
          <a:prstGeom prst="rect">
            <a:avLst/>
          </a:prstGeom>
          <a:noFill/>
          <a:ln>
            <a:headEnd type="none" w="med" len="med"/>
            <a:tailEnd type="none" w="med" len="med"/>
          </a:ln>
          <a:extLst/>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6" name="Rectangle 5"/>
          <p:cNvSpPr/>
          <p:nvPr/>
        </p:nvSpPr>
        <p:spPr bwMode="auto">
          <a:xfrm>
            <a:off x="4283968" y="3429000"/>
            <a:ext cx="1944216" cy="792088"/>
          </a:xfrm>
          <a:prstGeom prst="rect">
            <a:avLst/>
          </a:prstGeom>
          <a:solidFill>
            <a:schemeClr val="bg1"/>
          </a:solidFill>
          <a:ln>
            <a:solidFill>
              <a:schemeClr val="bg1"/>
            </a:solidFill>
            <a:headEnd type="none" w="med" len="med"/>
            <a:tailEnd type="none" w="med" len="med"/>
          </a:ln>
          <a:extLst/>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Tree>
    <p:extLst>
      <p:ext uri="{BB962C8B-B14F-4D97-AF65-F5344CB8AC3E}">
        <p14:creationId xmlns:p14="http://schemas.microsoft.com/office/powerpoint/2010/main" val="81415711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eaLnBrk="1" hangingPunct="1"/>
            <a:r>
              <a:rPr lang="en-US" altLang="zh-CN" dirty="0" smtClean="0">
                <a:solidFill>
                  <a:schemeClr val="tx1"/>
                </a:solidFill>
              </a:rPr>
              <a:t>Previous Coding Standards</a:t>
            </a:r>
          </a:p>
          <a:p>
            <a:pPr eaLnBrk="1" hangingPunct="1"/>
            <a:r>
              <a:rPr lang="en-US" altLang="zh-CN" dirty="0" smtClean="0">
                <a:solidFill>
                  <a:schemeClr val="tx1"/>
                </a:solidFill>
              </a:rPr>
              <a:t>H.264/AVC</a:t>
            </a:r>
          </a:p>
          <a:p>
            <a:pPr lvl="1" eaLnBrk="1" hangingPunct="1"/>
            <a:r>
              <a:rPr lang="en-US" altLang="zh-CN" dirty="0" smtClean="0"/>
              <a:t>Slice partition</a:t>
            </a:r>
            <a:endParaRPr lang="en-US" altLang="zh-CN" dirty="0" smtClean="0">
              <a:solidFill>
                <a:schemeClr val="tx1"/>
              </a:solidFill>
            </a:endParaRPr>
          </a:p>
          <a:p>
            <a:pPr eaLnBrk="1" hangingPunct="1"/>
            <a:r>
              <a:rPr lang="en-US" altLang="zh-CN" dirty="0" smtClean="0">
                <a:solidFill>
                  <a:schemeClr val="tx1"/>
                </a:solidFill>
              </a:rPr>
              <a:t>H.265/HEVC</a:t>
            </a:r>
          </a:p>
          <a:p>
            <a:pPr lvl="1" eaLnBrk="1" hangingPunct="1"/>
            <a:r>
              <a:rPr lang="en-US" altLang="zh-CN" dirty="0" smtClean="0"/>
              <a:t>Region partition</a:t>
            </a:r>
          </a:p>
          <a:p>
            <a:pPr lvl="1" eaLnBrk="1" hangingPunct="1"/>
            <a:r>
              <a:rPr lang="en-US" altLang="zh-CN" dirty="0" smtClean="0">
                <a:solidFill>
                  <a:schemeClr val="tx1"/>
                </a:solidFill>
              </a:rPr>
              <a:t>Reuse Mode &amp; MV information</a:t>
            </a:r>
          </a:p>
        </p:txBody>
      </p:sp>
      <p:sp>
        <p:nvSpPr>
          <p:cNvPr id="6146" name="标题 1"/>
          <p:cNvSpPr>
            <a:spLocks noGrp="1"/>
          </p:cNvSpPr>
          <p:nvPr>
            <p:ph type="title"/>
          </p:nvPr>
        </p:nvSpPr>
        <p:spPr>
          <a:xfrm>
            <a:off x="574675" y="304800"/>
            <a:ext cx="8001000" cy="676275"/>
          </a:xfrm>
        </p:spPr>
        <p:txBody>
          <a:bodyPr/>
          <a:lstStyle/>
          <a:p>
            <a:pPr eaLnBrk="1" hangingPunct="1"/>
            <a:r>
              <a:rPr lang="en-US" altLang="zh-CN" sz="3600" dirty="0" smtClean="0"/>
              <a:t>Related Works</a:t>
            </a:r>
            <a:endParaRPr lang="zh-CN" altLang="en-US" sz="3600" dirty="0"/>
          </a:p>
        </p:txBody>
      </p:sp>
      <p:sp>
        <p:nvSpPr>
          <p:cNvPr id="4" name="Rectangle 3"/>
          <p:cNvSpPr/>
          <p:nvPr/>
        </p:nvSpPr>
        <p:spPr>
          <a:xfrm>
            <a:off x="881149" y="5373216"/>
            <a:ext cx="7388051" cy="830997"/>
          </a:xfrm>
          <a:prstGeom prst="rect">
            <a:avLst/>
          </a:prstGeom>
        </p:spPr>
        <p:txBody>
          <a:bodyPr wrap="square">
            <a:spAutoFit/>
          </a:bodyPr>
          <a:lstStyle/>
          <a:p>
            <a:pPr lvl="0" algn="just">
              <a:spcAft>
                <a:spcPts val="0"/>
              </a:spcAft>
            </a:pPr>
            <a:r>
              <a:rPr lang="en-US" altLang="zh-CN" sz="1200" kern="0" dirty="0" smtClean="0">
                <a:latin typeface="Times New Roman" panose="02020603050405020304" pitchFamily="18" charset="0"/>
                <a:ea typeface="宋体" panose="02010600030101010101" pitchFamily="2" charset="-122"/>
              </a:rPr>
              <a:t>[1] D</a:t>
            </a:r>
            <a:r>
              <a:rPr lang="en-US" altLang="zh-CN" sz="1200" kern="0" dirty="0">
                <a:latin typeface="Times New Roman" panose="02020603050405020304" pitchFamily="18" charset="0"/>
                <a:ea typeface="宋体" panose="02010600030101010101" pitchFamily="2" charset="-122"/>
              </a:rPr>
              <a:t>. Xu, </a:t>
            </a:r>
            <a:r>
              <a:rPr lang="en-US" altLang="zh-CN" sz="1200" kern="0" dirty="0" smtClean="0">
                <a:latin typeface="Times New Roman" panose="02020603050405020304" pitchFamily="18" charset="0"/>
                <a:ea typeface="宋体" panose="02010600030101010101" pitchFamily="2" charset="-122"/>
              </a:rPr>
              <a:t>P</a:t>
            </a:r>
            <a:r>
              <a:rPr lang="en-US" altLang="zh-CN" sz="1200" kern="0" dirty="0">
                <a:latin typeface="Times New Roman" panose="02020603050405020304" pitchFamily="18" charset="0"/>
                <a:ea typeface="宋体" panose="02010600030101010101" pitchFamily="2" charset="-122"/>
              </a:rPr>
              <a:t>. </a:t>
            </a:r>
            <a:r>
              <a:rPr lang="en-US" altLang="zh-CN" sz="1200" kern="0" dirty="0" err="1" smtClean="0">
                <a:latin typeface="Times New Roman" panose="02020603050405020304" pitchFamily="18" charset="0"/>
                <a:ea typeface="宋体" panose="02010600030101010101" pitchFamily="2" charset="-122"/>
              </a:rPr>
              <a:t>Nasiopoulos</a:t>
            </a:r>
            <a:r>
              <a:rPr lang="en-US" altLang="zh-CN" sz="1200" kern="0" dirty="0" smtClean="0">
                <a:latin typeface="Times New Roman" panose="02020603050405020304" pitchFamily="18" charset="0"/>
                <a:ea typeface="宋体" panose="02010600030101010101" pitchFamily="2" charset="-122"/>
              </a:rPr>
              <a:t>. </a:t>
            </a:r>
            <a:r>
              <a:rPr lang="en-US" altLang="zh-CN" sz="1200" kern="0" dirty="0">
                <a:latin typeface="Times New Roman" panose="02020603050405020304" pitchFamily="18" charset="0"/>
                <a:ea typeface="宋体" panose="02010600030101010101" pitchFamily="2" charset="-122"/>
              </a:rPr>
              <a:t>“Logo Insertion Transcoding for </a:t>
            </a:r>
            <a:r>
              <a:rPr lang="en-US" altLang="zh-CN" sz="1200" kern="0" dirty="0" smtClean="0">
                <a:latin typeface="Times New Roman" panose="02020603050405020304" pitchFamily="18" charset="0"/>
                <a:ea typeface="宋体" panose="02010600030101010101" pitchFamily="2" charset="-122"/>
              </a:rPr>
              <a:t>H.264/AVC Compressed </a:t>
            </a:r>
            <a:r>
              <a:rPr lang="en-US" altLang="zh-CN" sz="1200" kern="0" dirty="0">
                <a:latin typeface="Times New Roman" panose="02020603050405020304" pitchFamily="18" charset="0"/>
                <a:ea typeface="宋体" panose="02010600030101010101" pitchFamily="2" charset="-122"/>
              </a:rPr>
              <a:t>Video,” IEEE International Conference on Image </a:t>
            </a:r>
            <a:r>
              <a:rPr lang="en-US" altLang="zh-CN" sz="1200" kern="0" dirty="0" smtClean="0">
                <a:latin typeface="Times New Roman" panose="02020603050405020304" pitchFamily="18" charset="0"/>
                <a:ea typeface="宋体" panose="02010600030101010101" pitchFamily="2" charset="-122"/>
              </a:rPr>
              <a:t>Processing, 2009:</a:t>
            </a:r>
            <a:r>
              <a:rPr lang="en-US" altLang="zh-CN" sz="1200" kern="0" dirty="0">
                <a:latin typeface="Times New Roman" panose="02020603050405020304" pitchFamily="18" charset="0"/>
                <a:ea typeface="宋体" panose="02010600030101010101" pitchFamily="2" charset="-122"/>
              </a:rPr>
              <a:t> </a:t>
            </a:r>
            <a:r>
              <a:rPr lang="en-US" altLang="zh-CN" sz="1200" kern="0" dirty="0" smtClean="0">
                <a:latin typeface="Times New Roman" panose="02020603050405020304" pitchFamily="18" charset="0"/>
                <a:ea typeface="宋体" panose="02010600030101010101" pitchFamily="2" charset="-122"/>
              </a:rPr>
              <a:t>3693–3696.</a:t>
            </a:r>
            <a:endParaRPr lang="en-US" altLang="zh-CN" sz="1200" kern="0" dirty="0">
              <a:latin typeface="Times New Roman" panose="02020603050405020304" pitchFamily="18" charset="0"/>
              <a:ea typeface="宋体" panose="02010600030101010101" pitchFamily="2" charset="-122"/>
            </a:endParaRPr>
          </a:p>
          <a:p>
            <a:pPr lvl="0" algn="just">
              <a:spcAft>
                <a:spcPts val="0"/>
              </a:spcAft>
            </a:pPr>
            <a:r>
              <a:rPr lang="en-US" altLang="zh-CN" sz="1200" kern="0" dirty="0" smtClean="0">
                <a:latin typeface="Times New Roman" panose="02020603050405020304" pitchFamily="18" charset="0"/>
                <a:ea typeface="宋体" panose="02010600030101010101" pitchFamily="2" charset="-122"/>
              </a:rPr>
              <a:t>[2] Q. Jing, P. Xu, J. Sun, Z. </a:t>
            </a:r>
            <a:r>
              <a:rPr lang="en-US" altLang="zh-CN" sz="1200" kern="0" dirty="0" err="1" smtClean="0">
                <a:latin typeface="Times New Roman" panose="02020603050405020304" pitchFamily="18" charset="0"/>
                <a:ea typeface="宋体" panose="02010600030101010101" pitchFamily="2" charset="-122"/>
              </a:rPr>
              <a:t>Guo</a:t>
            </a:r>
            <a:r>
              <a:rPr lang="en-US" altLang="zh-CN" sz="1200" kern="0" dirty="0" smtClean="0">
                <a:latin typeface="Times New Roman" panose="02020603050405020304" pitchFamily="18" charset="0"/>
                <a:ea typeface="宋体" panose="02010600030101010101" pitchFamily="2" charset="-122"/>
              </a:rPr>
              <a:t>. “Efficient Logo Insertion Method for High-Resolution H.265/HEVC Compressed Video,” Pacific Rim Conference on Multimedia, 2018: 674-682.</a:t>
            </a:r>
            <a:endParaRPr lang="en-US" altLang="zh-CN" sz="1200" kern="0" dirty="0">
              <a:latin typeface="Times New Roman" panose="02020603050405020304" pitchFamily="18" charset="0"/>
              <a:ea typeface="宋体" panose="02010600030101010101" pitchFamily="2" charset="-122"/>
            </a:endParaRPr>
          </a:p>
        </p:txBody>
      </p:sp>
    </p:spTree>
    <p:extLst>
      <p:ext uri="{BB962C8B-B14F-4D97-AF65-F5344CB8AC3E}">
        <p14:creationId xmlns:p14="http://schemas.microsoft.com/office/powerpoint/2010/main" val="4060668468"/>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 name="Rectangle 335"/>
          <p:cNvSpPr/>
          <p:nvPr/>
        </p:nvSpPr>
        <p:spPr>
          <a:xfrm flipV="1">
            <a:off x="1304941" y="4478455"/>
            <a:ext cx="737929" cy="734464"/>
          </a:xfrm>
          <a:prstGeom prst="rect">
            <a:avLst/>
          </a:prstGeom>
          <a:solidFill>
            <a:schemeClr val="bg1"/>
          </a:solid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99" name="TextBox 298"/>
          <p:cNvSpPr txBox="1"/>
          <p:nvPr/>
        </p:nvSpPr>
        <p:spPr>
          <a:xfrm>
            <a:off x="1108526" y="1957304"/>
            <a:ext cx="449205"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b="0" i="0" u="none" strike="noStrike" kern="0" cap="none" spc="0" normalizeH="0" baseline="0" noProof="0" dirty="0" smtClean="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64</a:t>
            </a:r>
            <a:endParaRPr kumimoji="0" lang="zh-CN" altLang="en-US" b="0" i="0" u="none" strike="noStrike" kern="0" cap="none" spc="0" normalizeH="0" baseline="0" noProof="0" dirty="0" smtClean="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p:sp>
        <p:nvSpPr>
          <p:cNvPr id="300" name="TextBox 299"/>
          <p:cNvSpPr txBox="1"/>
          <p:nvPr/>
        </p:nvSpPr>
        <p:spPr>
          <a:xfrm>
            <a:off x="2614197" y="1957304"/>
            <a:ext cx="449205"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b="0" i="0" u="none" strike="noStrike" kern="0" cap="none" spc="0" normalizeH="0" baseline="0" noProof="0" dirty="0" smtClean="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64</a:t>
            </a:r>
            <a:endParaRPr kumimoji="0" lang="zh-CN" altLang="en-US" b="0" i="0" u="none" strike="noStrike" kern="0" cap="none" spc="0" normalizeH="0" baseline="0" noProof="0" dirty="0" smtClean="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p:sp>
        <p:nvSpPr>
          <p:cNvPr id="301" name="TextBox 300"/>
          <p:cNvSpPr txBox="1"/>
          <p:nvPr/>
        </p:nvSpPr>
        <p:spPr>
          <a:xfrm>
            <a:off x="235311" y="2829567"/>
            <a:ext cx="449205"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b="0" i="0" u="none" strike="noStrike" kern="0" cap="none" spc="0" normalizeH="0" baseline="0" noProof="0" dirty="0" smtClean="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64</a:t>
            </a:r>
            <a:endParaRPr kumimoji="0" lang="zh-CN" altLang="en-US" b="0" i="0" u="none" strike="noStrike" kern="0" cap="none" spc="0" normalizeH="0" baseline="0" noProof="0" dirty="0" smtClean="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p:sp>
        <p:nvSpPr>
          <p:cNvPr id="302" name="TextBox 301"/>
          <p:cNvSpPr txBox="1"/>
          <p:nvPr/>
        </p:nvSpPr>
        <p:spPr>
          <a:xfrm>
            <a:off x="235311" y="4331727"/>
            <a:ext cx="449205"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b="0" i="0" u="none" strike="noStrike" kern="0" cap="none" spc="0" normalizeH="0" baseline="0" noProof="0" dirty="0" smtClean="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64</a:t>
            </a:r>
            <a:endParaRPr kumimoji="0" lang="zh-CN" altLang="en-US" b="0" i="0" u="none" strike="noStrike" kern="0" cap="none" spc="0" normalizeH="0" baseline="0" noProof="0" dirty="0" smtClean="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p:grpSp>
        <p:nvGrpSpPr>
          <p:cNvPr id="316" name="Group 315"/>
          <p:cNvGrpSpPr/>
          <p:nvPr/>
        </p:nvGrpSpPr>
        <p:grpSpPr>
          <a:xfrm>
            <a:off x="3720435" y="2267189"/>
            <a:ext cx="2954827" cy="2952290"/>
            <a:chOff x="4532440" y="1790341"/>
            <a:chExt cx="2954827" cy="2952290"/>
          </a:xfrm>
        </p:grpSpPr>
        <p:sp>
          <p:nvSpPr>
            <p:cNvPr id="282" name="Rectangle 281"/>
            <p:cNvSpPr/>
            <p:nvPr/>
          </p:nvSpPr>
          <p:spPr>
            <a:xfrm flipV="1">
              <a:off x="5275552" y="3273702"/>
              <a:ext cx="737761" cy="740268"/>
            </a:xfrm>
            <a:prstGeom prst="rect">
              <a:avLst/>
            </a:prstGeom>
            <a:solidFill>
              <a:schemeClr val="bg2">
                <a:lumMod val="75000"/>
              </a:schemeClr>
            </a:solid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83" name="Rectangle 282"/>
            <p:cNvSpPr/>
            <p:nvPr/>
          </p:nvSpPr>
          <p:spPr>
            <a:xfrm flipV="1">
              <a:off x="4543428" y="3635766"/>
              <a:ext cx="731284" cy="1105159"/>
            </a:xfrm>
            <a:prstGeom prst="rect">
              <a:avLst/>
            </a:prstGeom>
            <a:pattFill prst="wdDnDiag">
              <a:fgClr>
                <a:srgbClr val="FFC000"/>
              </a:fgClr>
              <a:bgClr>
                <a:sysClr val="window" lastClr="FFFFFF"/>
              </a:bgClr>
            </a:patt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84" name="Rectangle 283"/>
            <p:cNvSpPr/>
            <p:nvPr/>
          </p:nvSpPr>
          <p:spPr>
            <a:xfrm flipV="1">
              <a:off x="6009459" y="3637426"/>
              <a:ext cx="389709" cy="1105204"/>
            </a:xfrm>
            <a:prstGeom prst="rect">
              <a:avLst/>
            </a:prstGeom>
            <a:pattFill prst="wdDnDiag">
              <a:fgClr>
                <a:srgbClr val="FFC000"/>
              </a:fgClr>
              <a:bgClr>
                <a:sysClr val="window" lastClr="FFFFFF"/>
              </a:bgClr>
            </a:patt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85" name="Rectangle 284"/>
            <p:cNvSpPr/>
            <p:nvPr/>
          </p:nvSpPr>
          <p:spPr>
            <a:xfrm flipV="1">
              <a:off x="6394883" y="2528040"/>
              <a:ext cx="355726" cy="2214589"/>
            </a:xfrm>
            <a:prstGeom prst="rect">
              <a:avLst/>
            </a:prstGeom>
            <a:pattFill prst="wdDnDiag">
              <a:fgClr>
                <a:srgbClr val="FFC000"/>
              </a:fgClr>
              <a:bgClr>
                <a:sysClr val="window" lastClr="FFFFFF"/>
              </a:bgClr>
            </a:patt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86" name="Rectangle 285"/>
            <p:cNvSpPr/>
            <p:nvPr/>
          </p:nvSpPr>
          <p:spPr>
            <a:xfrm flipV="1">
              <a:off x="6744106" y="1796900"/>
              <a:ext cx="737501" cy="2945730"/>
            </a:xfrm>
            <a:prstGeom prst="rect">
              <a:avLst/>
            </a:prstGeom>
            <a:pattFill prst="wdDnDiag">
              <a:fgClr>
                <a:srgbClr val="FFC000"/>
              </a:fgClr>
              <a:bgClr>
                <a:sysClr val="window" lastClr="FFFFFF"/>
              </a:bgClr>
            </a:patt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87" name="Rectangle 286"/>
            <p:cNvSpPr/>
            <p:nvPr/>
          </p:nvSpPr>
          <p:spPr>
            <a:xfrm flipV="1">
              <a:off x="6013313" y="1790341"/>
              <a:ext cx="738509" cy="740354"/>
            </a:xfrm>
            <a:prstGeom prst="rect">
              <a:avLst/>
            </a:prstGeom>
            <a:solidFill>
              <a:schemeClr val="bg2">
                <a:lumMod val="75000"/>
              </a:schemeClr>
            </a:solid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88" name="Rectangle 287"/>
            <p:cNvSpPr/>
            <p:nvPr/>
          </p:nvSpPr>
          <p:spPr>
            <a:xfrm flipV="1">
              <a:off x="6013400" y="2524606"/>
              <a:ext cx="379130" cy="1107844"/>
            </a:xfrm>
            <a:prstGeom prst="rect">
              <a:avLst/>
            </a:prstGeom>
            <a:solidFill>
              <a:schemeClr val="bg2">
                <a:lumMod val="75000"/>
              </a:schemeClr>
            </a:solid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89" name="Rectangle 288"/>
            <p:cNvSpPr/>
            <p:nvPr/>
          </p:nvSpPr>
          <p:spPr>
            <a:xfrm flipV="1">
              <a:off x="4542909" y="3274591"/>
              <a:ext cx="732412" cy="363312"/>
            </a:xfrm>
            <a:prstGeom prst="rect">
              <a:avLst/>
            </a:prstGeom>
            <a:solidFill>
              <a:schemeClr val="bg2">
                <a:lumMod val="75000"/>
              </a:schemeClr>
            </a:solid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90" name="Rectangle 289"/>
            <p:cNvSpPr/>
            <p:nvPr/>
          </p:nvSpPr>
          <p:spPr>
            <a:xfrm>
              <a:off x="4544561" y="1791613"/>
              <a:ext cx="2940427" cy="2951018"/>
            </a:xfrm>
            <a:prstGeom prst="rect">
              <a:avLst/>
            </a:prstGeom>
            <a:no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91" name="Rectangle 290"/>
            <p:cNvSpPr/>
            <p:nvPr/>
          </p:nvSpPr>
          <p:spPr>
            <a:xfrm>
              <a:off x="4777318" y="2007742"/>
              <a:ext cx="1525299" cy="1529544"/>
            </a:xfrm>
            <a:prstGeom prst="rect">
              <a:avLst/>
            </a:prstGeom>
            <a:noFill/>
            <a:ln w="28575"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92" name="Rectangle 291"/>
            <p:cNvSpPr/>
            <p:nvPr/>
          </p:nvSpPr>
          <p:spPr>
            <a:xfrm>
              <a:off x="6012797" y="1790575"/>
              <a:ext cx="1468580" cy="1477586"/>
            </a:xfrm>
            <a:prstGeom prst="rect">
              <a:avLst/>
            </a:prstGeom>
            <a:no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cxnSp>
          <p:nvCxnSpPr>
            <p:cNvPr id="293" name="Straight Connector 292"/>
            <p:cNvCxnSpPr/>
            <p:nvPr/>
          </p:nvCxnSpPr>
          <p:spPr>
            <a:xfrm flipV="1">
              <a:off x="5278566" y="1794731"/>
              <a:ext cx="1" cy="1476374"/>
            </a:xfrm>
            <a:prstGeom prst="line">
              <a:avLst/>
            </a:prstGeom>
            <a:noFill/>
            <a:ln w="9525" cap="flat" cmpd="sng" algn="ctr">
              <a:solidFill>
                <a:sysClr val="windowText" lastClr="000000"/>
              </a:solidFill>
              <a:prstDash val="solid"/>
              <a:miter lim="800000"/>
            </a:ln>
            <a:effectLst/>
          </p:spPr>
        </p:cxnSp>
        <p:cxnSp>
          <p:nvCxnSpPr>
            <p:cNvPr id="294" name="Straight Connector 293"/>
            <p:cNvCxnSpPr/>
            <p:nvPr/>
          </p:nvCxnSpPr>
          <p:spPr>
            <a:xfrm flipH="1" flipV="1">
              <a:off x="4535557" y="4008167"/>
              <a:ext cx="2951710" cy="2944"/>
            </a:xfrm>
            <a:prstGeom prst="line">
              <a:avLst/>
            </a:prstGeom>
            <a:noFill/>
            <a:ln w="9525" cap="flat" cmpd="sng" algn="ctr">
              <a:solidFill>
                <a:sysClr val="windowText" lastClr="000000"/>
              </a:solidFill>
              <a:prstDash val="solid"/>
              <a:miter lim="800000"/>
            </a:ln>
            <a:effectLst/>
          </p:spPr>
        </p:cxnSp>
        <p:cxnSp>
          <p:nvCxnSpPr>
            <p:cNvPr id="295" name="Straight Connector 294"/>
            <p:cNvCxnSpPr>
              <a:endCxn id="292" idx="3"/>
            </p:cNvCxnSpPr>
            <p:nvPr/>
          </p:nvCxnSpPr>
          <p:spPr>
            <a:xfrm>
              <a:off x="4532440" y="2524606"/>
              <a:ext cx="2948937" cy="4762"/>
            </a:xfrm>
            <a:prstGeom prst="line">
              <a:avLst/>
            </a:prstGeom>
            <a:noFill/>
            <a:ln w="9525" cap="flat" cmpd="sng" algn="ctr">
              <a:solidFill>
                <a:sysClr val="windowText" lastClr="000000"/>
              </a:solidFill>
              <a:prstDash val="solid"/>
              <a:miter lim="800000"/>
            </a:ln>
            <a:effectLst/>
          </p:spPr>
        </p:cxnSp>
        <p:cxnSp>
          <p:nvCxnSpPr>
            <p:cNvPr id="296" name="Straight Connector 295"/>
            <p:cNvCxnSpPr/>
            <p:nvPr/>
          </p:nvCxnSpPr>
          <p:spPr>
            <a:xfrm>
              <a:off x="6010026" y="2895128"/>
              <a:ext cx="738620" cy="2077"/>
            </a:xfrm>
            <a:prstGeom prst="line">
              <a:avLst/>
            </a:prstGeom>
            <a:noFill/>
            <a:ln w="9525" cap="flat" cmpd="sng" algn="ctr">
              <a:solidFill>
                <a:sysClr val="windowText" lastClr="000000"/>
              </a:solidFill>
              <a:prstDash val="solid"/>
              <a:miter lim="800000"/>
            </a:ln>
            <a:effectLst/>
          </p:spPr>
        </p:cxnSp>
        <p:cxnSp>
          <p:nvCxnSpPr>
            <p:cNvPr id="297" name="Straight Connector 296"/>
            <p:cNvCxnSpPr/>
            <p:nvPr/>
          </p:nvCxnSpPr>
          <p:spPr>
            <a:xfrm>
              <a:off x="6013488" y="3635999"/>
              <a:ext cx="731928" cy="6581"/>
            </a:xfrm>
            <a:prstGeom prst="line">
              <a:avLst/>
            </a:prstGeom>
            <a:noFill/>
            <a:ln w="9525" cap="flat" cmpd="sng" algn="ctr">
              <a:solidFill>
                <a:sysClr val="windowText" lastClr="000000"/>
              </a:solidFill>
              <a:prstDash val="solid"/>
              <a:miter lim="800000"/>
            </a:ln>
            <a:effectLst/>
          </p:spPr>
        </p:cxnSp>
        <p:cxnSp>
          <p:nvCxnSpPr>
            <p:cNvPr id="298" name="Straight Connector 297"/>
            <p:cNvCxnSpPr/>
            <p:nvPr/>
          </p:nvCxnSpPr>
          <p:spPr>
            <a:xfrm flipV="1">
              <a:off x="4906859" y="3277650"/>
              <a:ext cx="1113" cy="733460"/>
            </a:xfrm>
            <a:prstGeom prst="line">
              <a:avLst/>
            </a:prstGeom>
            <a:noFill/>
            <a:ln w="9525" cap="flat" cmpd="sng" algn="ctr">
              <a:solidFill>
                <a:sysClr val="windowText" lastClr="000000"/>
              </a:solidFill>
              <a:prstDash val="solid"/>
              <a:miter lim="800000"/>
            </a:ln>
            <a:effectLst/>
          </p:spPr>
        </p:cxnSp>
        <p:sp>
          <p:nvSpPr>
            <p:cNvPr id="303" name="Rectangle 302"/>
            <p:cNvSpPr/>
            <p:nvPr/>
          </p:nvSpPr>
          <p:spPr>
            <a:xfrm flipV="1">
              <a:off x="5274943" y="4008166"/>
              <a:ext cx="737929" cy="734464"/>
            </a:xfrm>
            <a:prstGeom prst="rect">
              <a:avLst/>
            </a:prstGeom>
            <a:pattFill prst="wdDnDiag">
              <a:fgClr>
                <a:srgbClr val="FFC000"/>
              </a:fgClr>
              <a:bgClr>
                <a:sysClr val="window" lastClr="FFFFFF"/>
              </a:bgClr>
            </a:patt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cxnSp>
          <p:nvCxnSpPr>
            <p:cNvPr id="304" name="Straight Connector 303"/>
            <p:cNvCxnSpPr/>
            <p:nvPr/>
          </p:nvCxnSpPr>
          <p:spPr>
            <a:xfrm>
              <a:off x="6006909" y="4378948"/>
              <a:ext cx="738507" cy="11345"/>
            </a:xfrm>
            <a:prstGeom prst="line">
              <a:avLst/>
            </a:prstGeom>
            <a:noFill/>
            <a:ln w="9525" cap="flat" cmpd="sng" algn="ctr">
              <a:solidFill>
                <a:sysClr val="windowText" lastClr="000000"/>
              </a:solidFill>
              <a:prstDash val="solid"/>
              <a:miter lim="800000"/>
            </a:ln>
            <a:effectLst/>
          </p:spPr>
        </p:cxnSp>
      </p:grpSp>
      <p:sp>
        <p:nvSpPr>
          <p:cNvPr id="307" name="Rectangle 306"/>
          <p:cNvSpPr/>
          <p:nvPr/>
        </p:nvSpPr>
        <p:spPr>
          <a:xfrm>
            <a:off x="6897689" y="3114795"/>
            <a:ext cx="511534" cy="305014"/>
          </a:xfrm>
          <a:prstGeom prst="rect">
            <a:avLst/>
          </a:prstGeom>
          <a:no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313" name="Rectangle 312"/>
          <p:cNvSpPr/>
          <p:nvPr/>
        </p:nvSpPr>
        <p:spPr>
          <a:xfrm>
            <a:off x="6897689" y="2398097"/>
            <a:ext cx="511534" cy="253248"/>
          </a:xfrm>
          <a:prstGeom prst="rect">
            <a:avLst/>
          </a:prstGeom>
          <a:noFill/>
          <a:ln w="28575"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314" name="TextBox 313"/>
          <p:cNvSpPr txBox="1"/>
          <p:nvPr/>
        </p:nvSpPr>
        <p:spPr>
          <a:xfrm>
            <a:off x="7491626" y="2325793"/>
            <a:ext cx="1034600" cy="369332"/>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b="0" i="0" u="none" strike="noStrike" kern="0" cap="none" spc="0" normalizeH="0" baseline="0" noProof="0" dirty="0" smtClean="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Logo</a:t>
            </a:r>
            <a:endParaRPr kumimoji="0" lang="zh-CN" altLang="en-US" b="0" i="0" u="none" strike="noStrike" kern="0" cap="none" spc="0" normalizeH="0" baseline="0" noProof="0" dirty="0" smtClean="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Content Placeholder 1"/>
          <p:cNvSpPr>
            <a:spLocks noGrp="1"/>
          </p:cNvSpPr>
          <p:nvPr>
            <p:ph idx="1"/>
          </p:nvPr>
        </p:nvSpPr>
        <p:spPr/>
        <p:txBody>
          <a:bodyPr/>
          <a:lstStyle/>
          <a:p>
            <a:pPr eaLnBrk="1" hangingPunct="1"/>
            <a:r>
              <a:rPr lang="en-US" altLang="zh-CN" dirty="0">
                <a:solidFill>
                  <a:schemeClr val="tx1"/>
                </a:solidFill>
              </a:rPr>
              <a:t>Region </a:t>
            </a:r>
            <a:r>
              <a:rPr lang="en-US" altLang="zh-CN" dirty="0" smtClean="0">
                <a:solidFill>
                  <a:schemeClr val="tx1"/>
                </a:solidFill>
              </a:rPr>
              <a:t>Partition</a:t>
            </a:r>
            <a:endParaRPr lang="en-US" altLang="zh-CN" dirty="0">
              <a:solidFill>
                <a:schemeClr val="tx1"/>
              </a:solidFill>
            </a:endParaRPr>
          </a:p>
        </p:txBody>
      </p:sp>
      <p:sp>
        <p:nvSpPr>
          <p:cNvPr id="6146" name="标题 1"/>
          <p:cNvSpPr>
            <a:spLocks noGrp="1"/>
          </p:cNvSpPr>
          <p:nvPr>
            <p:ph type="title"/>
          </p:nvPr>
        </p:nvSpPr>
        <p:spPr>
          <a:xfrm>
            <a:off x="574675" y="304800"/>
            <a:ext cx="8001000" cy="676275"/>
          </a:xfrm>
        </p:spPr>
        <p:txBody>
          <a:bodyPr/>
          <a:lstStyle/>
          <a:p>
            <a:pPr eaLnBrk="1" hangingPunct="1"/>
            <a:r>
              <a:rPr lang="en-US" altLang="zh-CN" dirty="0"/>
              <a:t>Proposed </a:t>
            </a:r>
            <a:r>
              <a:rPr lang="en-US" altLang="zh-CN" dirty="0" smtClean="0"/>
              <a:t>Method</a:t>
            </a:r>
            <a:r>
              <a:rPr lang="en-US" altLang="zh-CN" dirty="0">
                <a:solidFill>
                  <a:schemeClr val="tx1"/>
                </a:solidFill>
              </a:rPr>
              <a:t> (Intra Frame)</a:t>
            </a:r>
            <a:endParaRPr lang="zh-CN" altLang="en-US" sz="3600" dirty="0"/>
          </a:p>
        </p:txBody>
      </p:sp>
      <p:sp>
        <p:nvSpPr>
          <p:cNvPr id="308" name="TextBox 307"/>
          <p:cNvSpPr txBox="1"/>
          <p:nvPr/>
        </p:nvSpPr>
        <p:spPr>
          <a:xfrm>
            <a:off x="7425447" y="2926685"/>
            <a:ext cx="1539041"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b="0" i="0" u="none" strike="noStrike" kern="0" cap="none" spc="0" normalizeH="0" baseline="0" noProof="0" dirty="0" smtClean="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Re-encoding</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b="0" i="0" u="none" strike="noStrike" kern="0" cap="none" spc="0" normalizeH="0" baseline="0" noProof="0" dirty="0" smtClean="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region</a:t>
            </a:r>
            <a:endParaRPr kumimoji="0" lang="zh-CN" altLang="en-US" b="0" i="0" u="none" strike="noStrike" kern="0" cap="none" spc="0" normalizeH="0" baseline="0" noProof="0" dirty="0" smtClean="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309" name="Rectangle 308"/>
          <p:cNvSpPr/>
          <p:nvPr/>
        </p:nvSpPr>
        <p:spPr>
          <a:xfrm flipV="1">
            <a:off x="6897690" y="3864545"/>
            <a:ext cx="511533" cy="266500"/>
          </a:xfrm>
          <a:prstGeom prst="rect">
            <a:avLst/>
          </a:prstGeom>
          <a:solidFill>
            <a:schemeClr val="bg2">
              <a:lumMod val="75000"/>
            </a:schemeClr>
          </a:solid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310" name="TextBox 309"/>
          <p:cNvSpPr txBox="1"/>
          <p:nvPr/>
        </p:nvSpPr>
        <p:spPr>
          <a:xfrm>
            <a:off x="7339182" y="3645024"/>
            <a:ext cx="1711569"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b="0" i="0" u="none" strike="noStrike" kern="0" cap="none" spc="0" normalizeH="0" baseline="0" noProof="0" dirty="0" smtClean="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Lossless coding</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b="0" i="0" u="none" strike="noStrike" kern="0" cap="none" spc="0" normalizeH="0" baseline="0" noProof="0" dirty="0" smtClean="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region</a:t>
            </a:r>
            <a:endParaRPr kumimoji="0" lang="zh-CN" altLang="en-US" b="0" i="0" u="none" strike="noStrike" kern="0" cap="none" spc="0" normalizeH="0" baseline="0" noProof="0" dirty="0" smtClean="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grpSp>
        <p:nvGrpSpPr>
          <p:cNvPr id="315" name="Group 314"/>
          <p:cNvGrpSpPr/>
          <p:nvPr/>
        </p:nvGrpSpPr>
        <p:grpSpPr>
          <a:xfrm>
            <a:off x="3707904" y="2260630"/>
            <a:ext cx="2954827" cy="2959389"/>
            <a:chOff x="7820706" y="1888802"/>
            <a:chExt cx="2954827" cy="2959389"/>
          </a:xfrm>
        </p:grpSpPr>
        <p:sp>
          <p:nvSpPr>
            <p:cNvPr id="249" name="Rectangle 248"/>
            <p:cNvSpPr/>
            <p:nvPr/>
          </p:nvSpPr>
          <p:spPr>
            <a:xfrm>
              <a:off x="7824514" y="1890074"/>
              <a:ext cx="2951018" cy="2951018"/>
            </a:xfrm>
            <a:prstGeom prst="rect">
              <a:avLst/>
            </a:prstGeom>
            <a:solidFill>
              <a:schemeClr val="bg1"/>
            </a:solid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38" name="Rectangle 237"/>
            <p:cNvSpPr/>
            <p:nvPr/>
          </p:nvSpPr>
          <p:spPr>
            <a:xfrm flipV="1">
              <a:off x="9117241" y="3566619"/>
              <a:ext cx="184339" cy="543735"/>
            </a:xfrm>
            <a:prstGeom prst="rect">
              <a:avLst/>
            </a:prstGeom>
            <a:solidFill>
              <a:schemeClr val="bg2">
                <a:lumMod val="75000"/>
              </a:schemeClr>
            </a:solid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39" name="Rectangle 238"/>
            <p:cNvSpPr/>
            <p:nvPr/>
          </p:nvSpPr>
          <p:spPr>
            <a:xfrm flipV="1">
              <a:off x="8563818" y="3920370"/>
              <a:ext cx="737761" cy="192061"/>
            </a:xfrm>
            <a:prstGeom prst="rect">
              <a:avLst/>
            </a:prstGeom>
            <a:solidFill>
              <a:schemeClr val="bg2">
                <a:lumMod val="75000"/>
              </a:schemeClr>
            </a:solid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40" name="Rectangle 239"/>
            <p:cNvSpPr/>
            <p:nvPr/>
          </p:nvSpPr>
          <p:spPr>
            <a:xfrm flipV="1">
              <a:off x="9503114" y="2443068"/>
              <a:ext cx="536885" cy="187613"/>
            </a:xfrm>
            <a:prstGeom prst="rect">
              <a:avLst/>
            </a:prstGeom>
            <a:solidFill>
              <a:schemeClr val="bg2">
                <a:lumMod val="75000"/>
              </a:schemeClr>
            </a:solid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41" name="Rectangle 240"/>
            <p:cNvSpPr/>
            <p:nvPr/>
          </p:nvSpPr>
          <p:spPr>
            <a:xfrm flipV="1">
              <a:off x="7825343" y="3730678"/>
              <a:ext cx="737929" cy="1105159"/>
            </a:xfrm>
            <a:prstGeom prst="rect">
              <a:avLst/>
            </a:prstGeom>
            <a:pattFill prst="wdDnDiag">
              <a:fgClr>
                <a:srgbClr val="FFC000"/>
              </a:fgClr>
              <a:bgClr>
                <a:sysClr val="window" lastClr="FFFFFF"/>
              </a:bgClr>
            </a:patt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42" name="Rectangle 241"/>
            <p:cNvSpPr/>
            <p:nvPr/>
          </p:nvSpPr>
          <p:spPr>
            <a:xfrm flipV="1">
              <a:off x="9297725" y="3735887"/>
              <a:ext cx="389709" cy="1105204"/>
            </a:xfrm>
            <a:prstGeom prst="rect">
              <a:avLst/>
            </a:prstGeom>
            <a:pattFill prst="wdDnDiag">
              <a:fgClr>
                <a:srgbClr val="FFC000"/>
              </a:fgClr>
              <a:bgClr>
                <a:sysClr val="window" lastClr="FFFFFF"/>
              </a:bgClr>
            </a:patt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43" name="Rectangle 242"/>
            <p:cNvSpPr/>
            <p:nvPr/>
          </p:nvSpPr>
          <p:spPr>
            <a:xfrm flipV="1">
              <a:off x="9675529" y="2626501"/>
              <a:ext cx="355726" cy="2214589"/>
            </a:xfrm>
            <a:prstGeom prst="rect">
              <a:avLst/>
            </a:prstGeom>
            <a:pattFill prst="wdDnDiag">
              <a:fgClr>
                <a:srgbClr val="FFC000"/>
              </a:fgClr>
              <a:bgClr>
                <a:sysClr val="window" lastClr="FFFFFF"/>
              </a:bgClr>
            </a:patt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44" name="Rectangle 243"/>
            <p:cNvSpPr/>
            <p:nvPr/>
          </p:nvSpPr>
          <p:spPr>
            <a:xfrm flipV="1">
              <a:off x="10034024" y="1895361"/>
              <a:ext cx="735849" cy="2945730"/>
            </a:xfrm>
            <a:prstGeom prst="rect">
              <a:avLst/>
            </a:prstGeom>
            <a:pattFill prst="wdDnDiag">
              <a:fgClr>
                <a:srgbClr val="FFC000"/>
              </a:fgClr>
              <a:bgClr>
                <a:sysClr val="window" lastClr="FFFFFF"/>
              </a:bgClr>
            </a:patt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45" name="Rectangle 244"/>
            <p:cNvSpPr/>
            <p:nvPr/>
          </p:nvSpPr>
          <p:spPr>
            <a:xfrm flipV="1">
              <a:off x="9857725" y="1888802"/>
              <a:ext cx="182363" cy="740354"/>
            </a:xfrm>
            <a:prstGeom prst="rect">
              <a:avLst/>
            </a:prstGeom>
            <a:solidFill>
              <a:schemeClr val="bg2">
                <a:lumMod val="75000"/>
              </a:schemeClr>
            </a:solid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46" name="Rectangle 245"/>
            <p:cNvSpPr/>
            <p:nvPr/>
          </p:nvSpPr>
          <p:spPr>
            <a:xfrm flipV="1">
              <a:off x="9300280" y="3569678"/>
              <a:ext cx="374078" cy="166211"/>
            </a:xfrm>
            <a:prstGeom prst="rect">
              <a:avLst/>
            </a:prstGeom>
            <a:solidFill>
              <a:schemeClr val="bg2">
                <a:lumMod val="75000"/>
              </a:schemeClr>
            </a:solid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47" name="Rectangle 246"/>
            <p:cNvSpPr/>
            <p:nvPr/>
          </p:nvSpPr>
          <p:spPr>
            <a:xfrm flipV="1">
              <a:off x="9503114" y="2623067"/>
              <a:ext cx="177681" cy="1107844"/>
            </a:xfrm>
            <a:prstGeom prst="rect">
              <a:avLst/>
            </a:prstGeom>
            <a:solidFill>
              <a:schemeClr val="bg2">
                <a:lumMod val="75000"/>
              </a:schemeClr>
            </a:solid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48" name="Rectangle 247"/>
            <p:cNvSpPr/>
            <p:nvPr/>
          </p:nvSpPr>
          <p:spPr>
            <a:xfrm flipV="1">
              <a:off x="7828318" y="3544303"/>
              <a:ext cx="732538" cy="192061"/>
            </a:xfrm>
            <a:prstGeom prst="rect">
              <a:avLst/>
            </a:prstGeom>
            <a:solidFill>
              <a:schemeClr val="bg2">
                <a:lumMod val="75000"/>
              </a:schemeClr>
            </a:solid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50" name="Rectangle 249"/>
            <p:cNvSpPr/>
            <p:nvPr/>
          </p:nvSpPr>
          <p:spPr>
            <a:xfrm>
              <a:off x="8065584" y="2106203"/>
              <a:ext cx="1525299" cy="1529544"/>
            </a:xfrm>
            <a:prstGeom prst="rect">
              <a:avLst/>
            </a:prstGeom>
            <a:noFill/>
            <a:ln w="28575"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cxnSp>
          <p:nvCxnSpPr>
            <p:cNvPr id="251" name="Straight Connector 250"/>
            <p:cNvCxnSpPr/>
            <p:nvPr/>
          </p:nvCxnSpPr>
          <p:spPr>
            <a:xfrm flipV="1">
              <a:off x="10036912" y="1889036"/>
              <a:ext cx="2944" cy="2959155"/>
            </a:xfrm>
            <a:prstGeom prst="line">
              <a:avLst/>
            </a:prstGeom>
            <a:noFill/>
            <a:ln w="9525" cap="flat" cmpd="sng" algn="ctr">
              <a:solidFill>
                <a:sysClr val="windowText" lastClr="000000"/>
              </a:solidFill>
              <a:prstDash val="solid"/>
              <a:miter lim="800000"/>
            </a:ln>
            <a:effectLst/>
          </p:spPr>
        </p:cxnSp>
        <p:sp>
          <p:nvSpPr>
            <p:cNvPr id="252" name="Rectangle 251"/>
            <p:cNvSpPr/>
            <p:nvPr/>
          </p:nvSpPr>
          <p:spPr>
            <a:xfrm>
              <a:off x="7823823" y="3372164"/>
              <a:ext cx="1477240" cy="1468927"/>
            </a:xfrm>
            <a:prstGeom prst="rect">
              <a:avLst/>
            </a:prstGeom>
            <a:no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253" name="Rectangle 252"/>
            <p:cNvSpPr/>
            <p:nvPr/>
          </p:nvSpPr>
          <p:spPr>
            <a:xfrm>
              <a:off x="9301063" y="1889036"/>
              <a:ext cx="1468580" cy="1477586"/>
            </a:xfrm>
            <a:prstGeom prst="rect">
              <a:avLst/>
            </a:prstGeom>
            <a:no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cxnSp>
          <p:nvCxnSpPr>
            <p:cNvPr id="254" name="Straight Connector 253"/>
            <p:cNvCxnSpPr>
              <a:stCxn id="252" idx="2"/>
            </p:cNvCxnSpPr>
            <p:nvPr/>
          </p:nvCxnSpPr>
          <p:spPr>
            <a:xfrm flipV="1">
              <a:off x="8562443" y="1889036"/>
              <a:ext cx="14214" cy="2952055"/>
            </a:xfrm>
            <a:prstGeom prst="line">
              <a:avLst/>
            </a:prstGeom>
            <a:noFill/>
            <a:ln w="9525" cap="flat" cmpd="sng" algn="ctr">
              <a:solidFill>
                <a:sysClr val="windowText" lastClr="000000"/>
              </a:solidFill>
              <a:prstDash val="solid"/>
              <a:miter lim="800000"/>
            </a:ln>
            <a:effectLst/>
          </p:spPr>
        </p:cxnSp>
        <p:cxnSp>
          <p:nvCxnSpPr>
            <p:cNvPr id="255" name="Straight Connector 254"/>
            <p:cNvCxnSpPr>
              <a:endCxn id="252" idx="1"/>
            </p:cNvCxnSpPr>
            <p:nvPr/>
          </p:nvCxnSpPr>
          <p:spPr>
            <a:xfrm flipH="1" flipV="1">
              <a:off x="7823823" y="4106628"/>
              <a:ext cx="2951710" cy="2944"/>
            </a:xfrm>
            <a:prstGeom prst="line">
              <a:avLst/>
            </a:prstGeom>
            <a:noFill/>
            <a:ln w="9525" cap="flat" cmpd="sng" algn="ctr">
              <a:solidFill>
                <a:sysClr val="windowText" lastClr="000000"/>
              </a:solidFill>
              <a:prstDash val="solid"/>
              <a:miter lim="800000"/>
            </a:ln>
            <a:effectLst/>
          </p:spPr>
        </p:cxnSp>
        <p:cxnSp>
          <p:nvCxnSpPr>
            <p:cNvPr id="256" name="Straight Connector 255"/>
            <p:cNvCxnSpPr>
              <a:endCxn id="253" idx="3"/>
            </p:cNvCxnSpPr>
            <p:nvPr/>
          </p:nvCxnSpPr>
          <p:spPr>
            <a:xfrm flipV="1">
              <a:off x="7828318" y="2627829"/>
              <a:ext cx="2941325" cy="2338"/>
            </a:xfrm>
            <a:prstGeom prst="line">
              <a:avLst/>
            </a:prstGeom>
            <a:noFill/>
            <a:ln w="9525" cap="flat" cmpd="sng" algn="ctr">
              <a:solidFill>
                <a:sysClr val="windowText" lastClr="000000"/>
              </a:solidFill>
              <a:prstDash val="solid"/>
              <a:miter lim="800000"/>
            </a:ln>
            <a:effectLst/>
          </p:spPr>
        </p:cxnSp>
        <p:cxnSp>
          <p:nvCxnSpPr>
            <p:cNvPr id="257" name="Straight Connector 256"/>
            <p:cNvCxnSpPr/>
            <p:nvPr/>
          </p:nvCxnSpPr>
          <p:spPr>
            <a:xfrm>
              <a:off x="9298292" y="2993589"/>
              <a:ext cx="738620" cy="2077"/>
            </a:xfrm>
            <a:prstGeom prst="line">
              <a:avLst/>
            </a:prstGeom>
            <a:noFill/>
            <a:ln w="9525" cap="flat" cmpd="sng" algn="ctr">
              <a:solidFill>
                <a:sysClr val="windowText" lastClr="000000"/>
              </a:solidFill>
              <a:prstDash val="solid"/>
              <a:miter lim="800000"/>
            </a:ln>
            <a:effectLst/>
          </p:spPr>
        </p:cxnSp>
        <p:cxnSp>
          <p:nvCxnSpPr>
            <p:cNvPr id="258" name="Straight Connector 257"/>
            <p:cNvCxnSpPr/>
            <p:nvPr/>
          </p:nvCxnSpPr>
          <p:spPr>
            <a:xfrm>
              <a:off x="9301754" y="3734460"/>
              <a:ext cx="738620" cy="2077"/>
            </a:xfrm>
            <a:prstGeom prst="line">
              <a:avLst/>
            </a:prstGeom>
            <a:noFill/>
            <a:ln w="9525" cap="flat" cmpd="sng" algn="ctr">
              <a:solidFill>
                <a:sysClr val="windowText" lastClr="000000"/>
              </a:solidFill>
              <a:prstDash val="solid"/>
              <a:miter lim="800000"/>
            </a:ln>
            <a:effectLst/>
          </p:spPr>
        </p:cxnSp>
        <p:cxnSp>
          <p:nvCxnSpPr>
            <p:cNvPr id="259" name="Straight Connector 258"/>
            <p:cNvCxnSpPr/>
            <p:nvPr/>
          </p:nvCxnSpPr>
          <p:spPr>
            <a:xfrm>
              <a:off x="7820706" y="3736366"/>
              <a:ext cx="738620" cy="2077"/>
            </a:xfrm>
            <a:prstGeom prst="line">
              <a:avLst/>
            </a:prstGeom>
            <a:noFill/>
            <a:ln w="9525" cap="flat" cmpd="sng" algn="ctr">
              <a:solidFill>
                <a:sysClr val="windowText" lastClr="000000"/>
              </a:solidFill>
              <a:prstDash val="solid"/>
              <a:miter lim="800000"/>
            </a:ln>
            <a:effectLst/>
          </p:spPr>
        </p:cxnSp>
        <p:cxnSp>
          <p:nvCxnSpPr>
            <p:cNvPr id="260" name="Straight Connector 259"/>
            <p:cNvCxnSpPr/>
            <p:nvPr/>
          </p:nvCxnSpPr>
          <p:spPr>
            <a:xfrm flipV="1">
              <a:off x="8195125" y="3376111"/>
              <a:ext cx="1113" cy="733460"/>
            </a:xfrm>
            <a:prstGeom prst="line">
              <a:avLst/>
            </a:prstGeom>
            <a:noFill/>
            <a:ln w="9525" cap="flat" cmpd="sng" algn="ctr">
              <a:solidFill>
                <a:sysClr val="windowText" lastClr="000000"/>
              </a:solidFill>
              <a:prstDash val="solid"/>
              <a:miter lim="800000"/>
            </a:ln>
            <a:effectLst/>
          </p:spPr>
        </p:cxnSp>
        <p:cxnSp>
          <p:nvCxnSpPr>
            <p:cNvPr id="261" name="Straight Connector 260"/>
            <p:cNvCxnSpPr/>
            <p:nvPr/>
          </p:nvCxnSpPr>
          <p:spPr>
            <a:xfrm flipV="1">
              <a:off x="8377454" y="3372164"/>
              <a:ext cx="1067" cy="360134"/>
            </a:xfrm>
            <a:prstGeom prst="line">
              <a:avLst/>
            </a:prstGeom>
            <a:noFill/>
            <a:ln w="9525" cap="flat" cmpd="sng" algn="ctr">
              <a:solidFill>
                <a:sysClr val="windowText" lastClr="000000"/>
              </a:solidFill>
              <a:prstDash val="solid"/>
              <a:miter lim="800000"/>
            </a:ln>
            <a:effectLst/>
          </p:spPr>
        </p:cxnSp>
        <p:cxnSp>
          <p:nvCxnSpPr>
            <p:cNvPr id="262" name="Straight Connector 261"/>
            <p:cNvCxnSpPr/>
            <p:nvPr/>
          </p:nvCxnSpPr>
          <p:spPr>
            <a:xfrm flipV="1">
              <a:off x="8013017" y="3372164"/>
              <a:ext cx="1130" cy="358748"/>
            </a:xfrm>
            <a:prstGeom prst="line">
              <a:avLst/>
            </a:prstGeom>
            <a:noFill/>
            <a:ln w="9525" cap="flat" cmpd="sng" algn="ctr">
              <a:solidFill>
                <a:sysClr val="windowText" lastClr="000000"/>
              </a:solidFill>
              <a:prstDash val="solid"/>
              <a:miter lim="800000"/>
            </a:ln>
            <a:effectLst/>
          </p:spPr>
        </p:cxnSp>
        <p:cxnSp>
          <p:nvCxnSpPr>
            <p:cNvPr id="263" name="Straight Connector 262"/>
            <p:cNvCxnSpPr>
              <a:stCxn id="239" idx="0"/>
            </p:cNvCxnSpPr>
            <p:nvPr/>
          </p:nvCxnSpPr>
          <p:spPr>
            <a:xfrm flipV="1">
              <a:off x="8932699" y="3372164"/>
              <a:ext cx="0" cy="740267"/>
            </a:xfrm>
            <a:prstGeom prst="line">
              <a:avLst/>
            </a:prstGeom>
            <a:noFill/>
            <a:ln w="9525" cap="flat" cmpd="sng" algn="ctr">
              <a:solidFill>
                <a:sysClr val="windowText" lastClr="000000"/>
              </a:solidFill>
              <a:prstDash val="solid"/>
              <a:miter lim="800000"/>
            </a:ln>
            <a:effectLst/>
          </p:spPr>
        </p:cxnSp>
        <p:cxnSp>
          <p:nvCxnSpPr>
            <p:cNvPr id="264" name="Straight Connector 263"/>
            <p:cNvCxnSpPr/>
            <p:nvPr/>
          </p:nvCxnSpPr>
          <p:spPr>
            <a:xfrm flipV="1">
              <a:off x="8738164" y="3738443"/>
              <a:ext cx="0" cy="371129"/>
            </a:xfrm>
            <a:prstGeom prst="line">
              <a:avLst/>
            </a:prstGeom>
            <a:noFill/>
            <a:ln w="9525" cap="flat" cmpd="sng" algn="ctr">
              <a:solidFill>
                <a:sysClr val="windowText" lastClr="000000"/>
              </a:solidFill>
              <a:prstDash val="solid"/>
              <a:miter lim="800000"/>
            </a:ln>
            <a:effectLst/>
          </p:spPr>
        </p:cxnSp>
        <p:cxnSp>
          <p:nvCxnSpPr>
            <p:cNvPr id="265" name="Straight Connector 264"/>
            <p:cNvCxnSpPr/>
            <p:nvPr/>
          </p:nvCxnSpPr>
          <p:spPr>
            <a:xfrm flipH="1">
              <a:off x="8559326" y="3743236"/>
              <a:ext cx="742255" cy="0"/>
            </a:xfrm>
            <a:prstGeom prst="line">
              <a:avLst/>
            </a:prstGeom>
            <a:noFill/>
            <a:ln w="9525" cap="flat" cmpd="sng" algn="ctr">
              <a:solidFill>
                <a:sysClr val="windowText" lastClr="000000"/>
              </a:solidFill>
              <a:prstDash val="solid"/>
              <a:miter lim="800000"/>
            </a:ln>
            <a:effectLst/>
          </p:spPr>
        </p:cxnSp>
        <p:cxnSp>
          <p:nvCxnSpPr>
            <p:cNvPr id="266" name="Straight Connector 265"/>
            <p:cNvCxnSpPr/>
            <p:nvPr/>
          </p:nvCxnSpPr>
          <p:spPr>
            <a:xfrm flipH="1">
              <a:off x="9301579" y="3181752"/>
              <a:ext cx="379216" cy="0"/>
            </a:xfrm>
            <a:prstGeom prst="line">
              <a:avLst/>
            </a:prstGeom>
            <a:noFill/>
            <a:ln w="9525" cap="flat" cmpd="sng" algn="ctr">
              <a:solidFill>
                <a:sysClr val="windowText" lastClr="000000"/>
              </a:solidFill>
              <a:prstDash val="solid"/>
              <a:miter lim="800000"/>
            </a:ln>
            <a:effectLst/>
          </p:spPr>
        </p:cxnSp>
        <p:cxnSp>
          <p:nvCxnSpPr>
            <p:cNvPr id="267" name="Straight Connector 266"/>
            <p:cNvCxnSpPr/>
            <p:nvPr/>
          </p:nvCxnSpPr>
          <p:spPr>
            <a:xfrm flipH="1" flipV="1">
              <a:off x="9301579" y="2817679"/>
              <a:ext cx="379217" cy="4156"/>
            </a:xfrm>
            <a:prstGeom prst="line">
              <a:avLst/>
            </a:prstGeom>
            <a:noFill/>
            <a:ln w="9525" cap="flat" cmpd="sng" algn="ctr">
              <a:solidFill>
                <a:sysClr val="windowText" lastClr="000000"/>
              </a:solidFill>
              <a:prstDash val="solid"/>
              <a:miter lim="800000"/>
            </a:ln>
            <a:effectLst/>
          </p:spPr>
        </p:cxnSp>
        <p:cxnSp>
          <p:nvCxnSpPr>
            <p:cNvPr id="268" name="Straight Connector 267"/>
            <p:cNvCxnSpPr>
              <a:stCxn id="245" idx="3"/>
            </p:cNvCxnSpPr>
            <p:nvPr/>
          </p:nvCxnSpPr>
          <p:spPr>
            <a:xfrm flipH="1">
              <a:off x="9301579" y="2258979"/>
              <a:ext cx="738509" cy="0"/>
            </a:xfrm>
            <a:prstGeom prst="line">
              <a:avLst/>
            </a:prstGeom>
            <a:noFill/>
            <a:ln w="9525" cap="flat" cmpd="sng" algn="ctr">
              <a:solidFill>
                <a:sysClr val="windowText" lastClr="000000"/>
              </a:solidFill>
              <a:prstDash val="solid"/>
              <a:miter lim="800000"/>
            </a:ln>
            <a:effectLst/>
          </p:spPr>
        </p:cxnSp>
        <p:cxnSp>
          <p:nvCxnSpPr>
            <p:cNvPr id="269" name="Straight Connector 268"/>
            <p:cNvCxnSpPr/>
            <p:nvPr/>
          </p:nvCxnSpPr>
          <p:spPr>
            <a:xfrm flipH="1">
              <a:off x="9685536" y="2074916"/>
              <a:ext cx="349702" cy="5818"/>
            </a:xfrm>
            <a:prstGeom prst="line">
              <a:avLst/>
            </a:prstGeom>
            <a:noFill/>
            <a:ln w="9525" cap="flat" cmpd="sng" algn="ctr">
              <a:solidFill>
                <a:sysClr val="windowText" lastClr="000000"/>
              </a:solidFill>
              <a:prstDash val="solid"/>
              <a:miter lim="800000"/>
            </a:ln>
            <a:effectLst/>
          </p:spPr>
        </p:cxnSp>
        <p:cxnSp>
          <p:nvCxnSpPr>
            <p:cNvPr id="272" name="Straight Connector 271"/>
            <p:cNvCxnSpPr/>
            <p:nvPr/>
          </p:nvCxnSpPr>
          <p:spPr>
            <a:xfrm flipV="1">
              <a:off x="9683638" y="1895361"/>
              <a:ext cx="3796" cy="735322"/>
            </a:xfrm>
            <a:prstGeom prst="line">
              <a:avLst/>
            </a:prstGeom>
            <a:noFill/>
            <a:ln w="9525" cap="flat" cmpd="sng" algn="ctr">
              <a:solidFill>
                <a:sysClr val="windowText" lastClr="000000"/>
              </a:solidFill>
              <a:prstDash val="solid"/>
              <a:miter lim="800000"/>
            </a:ln>
            <a:effectLst/>
          </p:spPr>
        </p:cxnSp>
        <p:sp>
          <p:nvSpPr>
            <p:cNvPr id="273" name="Rectangle 272"/>
            <p:cNvSpPr/>
            <p:nvPr/>
          </p:nvSpPr>
          <p:spPr>
            <a:xfrm flipV="1">
              <a:off x="8563209" y="4106627"/>
              <a:ext cx="737929" cy="734464"/>
            </a:xfrm>
            <a:prstGeom prst="rect">
              <a:avLst/>
            </a:prstGeom>
            <a:pattFill prst="wdDnDiag">
              <a:fgClr>
                <a:srgbClr val="FFC000"/>
              </a:fgClr>
              <a:bgClr>
                <a:sysClr val="window" lastClr="FFFFFF"/>
              </a:bgClr>
            </a:patt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cxnSp>
          <p:nvCxnSpPr>
            <p:cNvPr id="274" name="Straight Connector 273"/>
            <p:cNvCxnSpPr/>
            <p:nvPr/>
          </p:nvCxnSpPr>
          <p:spPr>
            <a:xfrm>
              <a:off x="9295175" y="4477409"/>
              <a:ext cx="738620" cy="2077"/>
            </a:xfrm>
            <a:prstGeom prst="line">
              <a:avLst/>
            </a:prstGeom>
            <a:noFill/>
            <a:ln w="9525" cap="flat" cmpd="sng" algn="ctr">
              <a:solidFill>
                <a:sysClr val="windowText" lastClr="000000"/>
              </a:solidFill>
              <a:prstDash val="solid"/>
              <a:miter lim="800000"/>
            </a:ln>
            <a:effectLst/>
          </p:spPr>
        </p:cxnSp>
        <p:cxnSp>
          <p:nvCxnSpPr>
            <p:cNvPr id="275" name="Straight Connector 274"/>
            <p:cNvCxnSpPr/>
            <p:nvPr/>
          </p:nvCxnSpPr>
          <p:spPr>
            <a:xfrm flipV="1">
              <a:off x="9118218" y="3914020"/>
              <a:ext cx="0" cy="192061"/>
            </a:xfrm>
            <a:prstGeom prst="line">
              <a:avLst/>
            </a:prstGeom>
            <a:noFill/>
            <a:ln w="9525" cap="flat" cmpd="sng" algn="ctr">
              <a:solidFill>
                <a:sysClr val="windowText" lastClr="000000"/>
              </a:solidFill>
              <a:prstDash val="solid"/>
              <a:miter lim="800000"/>
            </a:ln>
            <a:effectLst/>
          </p:spPr>
        </p:cxnSp>
        <p:cxnSp>
          <p:nvCxnSpPr>
            <p:cNvPr id="276" name="Straight Connector 275"/>
            <p:cNvCxnSpPr/>
            <p:nvPr/>
          </p:nvCxnSpPr>
          <p:spPr>
            <a:xfrm flipH="1">
              <a:off x="9505076" y="3570142"/>
              <a:ext cx="175719" cy="0"/>
            </a:xfrm>
            <a:prstGeom prst="line">
              <a:avLst/>
            </a:prstGeom>
            <a:noFill/>
            <a:ln w="9525" cap="flat" cmpd="sng" algn="ctr">
              <a:solidFill>
                <a:sysClr val="windowText" lastClr="000000"/>
              </a:solidFill>
              <a:prstDash val="solid"/>
              <a:miter lim="800000"/>
            </a:ln>
            <a:effectLst/>
          </p:spPr>
        </p:cxnSp>
        <p:cxnSp>
          <p:nvCxnSpPr>
            <p:cNvPr id="277" name="Straight Connector 276"/>
            <p:cNvCxnSpPr/>
            <p:nvPr/>
          </p:nvCxnSpPr>
          <p:spPr>
            <a:xfrm flipH="1">
              <a:off x="9857862" y="2445712"/>
              <a:ext cx="177681" cy="4763"/>
            </a:xfrm>
            <a:prstGeom prst="line">
              <a:avLst/>
            </a:prstGeom>
            <a:noFill/>
            <a:ln w="9525" cap="flat" cmpd="sng" algn="ctr">
              <a:solidFill>
                <a:sysClr val="windowText" lastClr="000000"/>
              </a:solidFill>
              <a:prstDash val="solid"/>
              <a:miter lim="800000"/>
            </a:ln>
            <a:effectLst/>
          </p:spPr>
        </p:cxnSp>
        <p:cxnSp>
          <p:nvCxnSpPr>
            <p:cNvPr id="278" name="Straight Connector 277"/>
            <p:cNvCxnSpPr/>
            <p:nvPr/>
          </p:nvCxnSpPr>
          <p:spPr>
            <a:xfrm flipH="1" flipV="1">
              <a:off x="8932699" y="3566619"/>
              <a:ext cx="368883" cy="4620"/>
            </a:xfrm>
            <a:prstGeom prst="line">
              <a:avLst/>
            </a:prstGeom>
            <a:noFill/>
            <a:ln w="9525" cap="flat" cmpd="sng" algn="ctr">
              <a:solidFill>
                <a:sysClr val="windowText" lastClr="000000"/>
              </a:solidFill>
              <a:prstDash val="solid"/>
              <a:miter lim="800000"/>
            </a:ln>
            <a:effectLst/>
          </p:spPr>
        </p:cxnSp>
        <p:cxnSp>
          <p:nvCxnSpPr>
            <p:cNvPr id="279" name="Straight Connector 278"/>
            <p:cNvCxnSpPr/>
            <p:nvPr/>
          </p:nvCxnSpPr>
          <p:spPr>
            <a:xfrm flipV="1">
              <a:off x="9116989" y="3376111"/>
              <a:ext cx="1612" cy="188361"/>
            </a:xfrm>
            <a:prstGeom prst="line">
              <a:avLst/>
            </a:prstGeom>
            <a:noFill/>
            <a:ln w="9525" cap="flat" cmpd="sng" algn="ctr">
              <a:solidFill>
                <a:sysClr val="windowText" lastClr="000000"/>
              </a:solidFill>
              <a:prstDash val="solid"/>
              <a:miter lim="800000"/>
            </a:ln>
            <a:effectLst/>
          </p:spPr>
        </p:cxnSp>
        <p:cxnSp>
          <p:nvCxnSpPr>
            <p:cNvPr id="280" name="Straight Connector 279"/>
            <p:cNvCxnSpPr/>
            <p:nvPr/>
          </p:nvCxnSpPr>
          <p:spPr>
            <a:xfrm flipH="1">
              <a:off x="9295174" y="2446365"/>
              <a:ext cx="211583" cy="1223"/>
            </a:xfrm>
            <a:prstGeom prst="line">
              <a:avLst/>
            </a:prstGeom>
            <a:noFill/>
            <a:ln w="9525" cap="flat" cmpd="sng" algn="ctr">
              <a:solidFill>
                <a:sysClr val="windowText" lastClr="000000"/>
              </a:solidFill>
              <a:prstDash val="solid"/>
              <a:miter lim="800000"/>
            </a:ln>
            <a:effectLst/>
          </p:spPr>
        </p:cxnSp>
        <p:cxnSp>
          <p:nvCxnSpPr>
            <p:cNvPr id="281" name="Straight Connector 280"/>
            <p:cNvCxnSpPr>
              <a:stCxn id="240" idx="1"/>
            </p:cNvCxnSpPr>
            <p:nvPr/>
          </p:nvCxnSpPr>
          <p:spPr>
            <a:xfrm flipV="1">
              <a:off x="9503114" y="2258780"/>
              <a:ext cx="1730" cy="278094"/>
            </a:xfrm>
            <a:prstGeom prst="line">
              <a:avLst/>
            </a:prstGeom>
            <a:noFill/>
            <a:ln w="9525" cap="flat" cmpd="sng" algn="ctr">
              <a:solidFill>
                <a:sysClr val="windowText" lastClr="000000"/>
              </a:solidFill>
              <a:prstDash val="solid"/>
              <a:miter lim="800000"/>
            </a:ln>
            <a:effectLst/>
          </p:spPr>
        </p:cxnSp>
      </p:grpSp>
      <p:sp>
        <p:nvSpPr>
          <p:cNvPr id="319" name="Rectangle 318"/>
          <p:cNvSpPr/>
          <p:nvPr/>
        </p:nvSpPr>
        <p:spPr>
          <a:xfrm flipV="1">
            <a:off x="1305550" y="3743991"/>
            <a:ext cx="737761" cy="740268"/>
          </a:xfrm>
          <a:prstGeom prst="rect">
            <a:avLst/>
          </a:prstGeom>
          <a:solidFill>
            <a:schemeClr val="bg1"/>
          </a:solid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320" name="Rectangle 319"/>
          <p:cNvSpPr/>
          <p:nvPr/>
        </p:nvSpPr>
        <p:spPr>
          <a:xfrm flipV="1">
            <a:off x="573426" y="4106055"/>
            <a:ext cx="731284" cy="1105159"/>
          </a:xfrm>
          <a:prstGeom prst="rect">
            <a:avLst/>
          </a:prstGeom>
          <a:solidFill>
            <a:schemeClr val="bg1"/>
          </a:solid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321" name="Rectangle 320"/>
          <p:cNvSpPr/>
          <p:nvPr/>
        </p:nvSpPr>
        <p:spPr>
          <a:xfrm flipV="1">
            <a:off x="2039457" y="4107715"/>
            <a:ext cx="389709" cy="1105204"/>
          </a:xfrm>
          <a:prstGeom prst="rect">
            <a:avLst/>
          </a:prstGeom>
          <a:solidFill>
            <a:schemeClr val="bg1"/>
          </a:solid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322" name="Rectangle 321"/>
          <p:cNvSpPr/>
          <p:nvPr/>
        </p:nvSpPr>
        <p:spPr>
          <a:xfrm flipV="1">
            <a:off x="2424881" y="2998329"/>
            <a:ext cx="355726" cy="2214589"/>
          </a:xfrm>
          <a:prstGeom prst="rect">
            <a:avLst/>
          </a:prstGeom>
          <a:solidFill>
            <a:schemeClr val="bg1"/>
          </a:solid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323" name="Rectangle 322"/>
          <p:cNvSpPr/>
          <p:nvPr/>
        </p:nvSpPr>
        <p:spPr>
          <a:xfrm flipV="1">
            <a:off x="2774104" y="2267189"/>
            <a:ext cx="737501" cy="2945730"/>
          </a:xfrm>
          <a:prstGeom prst="rect">
            <a:avLst/>
          </a:prstGeom>
          <a:solidFill>
            <a:schemeClr val="bg1"/>
          </a:solid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324" name="Rectangle 323"/>
          <p:cNvSpPr/>
          <p:nvPr/>
        </p:nvSpPr>
        <p:spPr>
          <a:xfrm flipV="1">
            <a:off x="2043311" y="2260630"/>
            <a:ext cx="738509" cy="740354"/>
          </a:xfrm>
          <a:prstGeom prst="rect">
            <a:avLst/>
          </a:prstGeom>
          <a:solidFill>
            <a:schemeClr val="bg1"/>
          </a:solid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325" name="Rectangle 324"/>
          <p:cNvSpPr/>
          <p:nvPr/>
        </p:nvSpPr>
        <p:spPr>
          <a:xfrm flipV="1">
            <a:off x="2043398" y="2994895"/>
            <a:ext cx="379130" cy="1107844"/>
          </a:xfrm>
          <a:prstGeom prst="rect">
            <a:avLst/>
          </a:prstGeom>
          <a:solidFill>
            <a:schemeClr val="bg1"/>
          </a:solid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326" name="Rectangle 325"/>
          <p:cNvSpPr/>
          <p:nvPr/>
        </p:nvSpPr>
        <p:spPr>
          <a:xfrm flipV="1">
            <a:off x="572907" y="3744880"/>
            <a:ext cx="732412" cy="363312"/>
          </a:xfrm>
          <a:prstGeom prst="rect">
            <a:avLst/>
          </a:prstGeom>
          <a:solidFill>
            <a:schemeClr val="bg1"/>
          </a:solid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327" name="Rectangle 326"/>
          <p:cNvSpPr/>
          <p:nvPr/>
        </p:nvSpPr>
        <p:spPr>
          <a:xfrm>
            <a:off x="574559" y="2261902"/>
            <a:ext cx="2940427" cy="2951018"/>
          </a:xfrm>
          <a:prstGeom prst="rect">
            <a:avLst/>
          </a:prstGeom>
          <a:noFill/>
          <a:ln w="19050" cap="flat" cmpd="sng" algn="ctr">
            <a:solidFill>
              <a:schemeClr val="tx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329" name="Rectangle 328"/>
          <p:cNvSpPr/>
          <p:nvPr/>
        </p:nvSpPr>
        <p:spPr>
          <a:xfrm>
            <a:off x="2042795" y="2260864"/>
            <a:ext cx="1468580" cy="1477586"/>
          </a:xfrm>
          <a:prstGeom prst="rect">
            <a:avLst/>
          </a:prstGeom>
          <a:no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cxnSp>
        <p:nvCxnSpPr>
          <p:cNvPr id="330" name="Straight Connector 329"/>
          <p:cNvCxnSpPr/>
          <p:nvPr/>
        </p:nvCxnSpPr>
        <p:spPr>
          <a:xfrm flipV="1">
            <a:off x="1308564" y="2265020"/>
            <a:ext cx="1" cy="1476374"/>
          </a:xfrm>
          <a:prstGeom prst="line">
            <a:avLst/>
          </a:prstGeom>
          <a:noFill/>
          <a:ln w="9525" cap="flat" cmpd="sng" algn="ctr">
            <a:solidFill>
              <a:sysClr val="windowText" lastClr="000000"/>
            </a:solidFill>
            <a:prstDash val="solid"/>
            <a:miter lim="800000"/>
          </a:ln>
          <a:effectLst/>
        </p:spPr>
      </p:cxnSp>
      <p:cxnSp>
        <p:nvCxnSpPr>
          <p:cNvPr id="331" name="Straight Connector 330"/>
          <p:cNvCxnSpPr/>
          <p:nvPr/>
        </p:nvCxnSpPr>
        <p:spPr>
          <a:xfrm flipH="1" flipV="1">
            <a:off x="565555" y="4478456"/>
            <a:ext cx="2951710" cy="2944"/>
          </a:xfrm>
          <a:prstGeom prst="line">
            <a:avLst/>
          </a:prstGeom>
          <a:noFill/>
          <a:ln w="9525" cap="flat" cmpd="sng" algn="ctr">
            <a:solidFill>
              <a:sysClr val="windowText" lastClr="000000"/>
            </a:solidFill>
            <a:prstDash val="solid"/>
            <a:miter lim="800000"/>
          </a:ln>
          <a:effectLst/>
        </p:spPr>
      </p:cxnSp>
      <p:cxnSp>
        <p:nvCxnSpPr>
          <p:cNvPr id="332" name="Straight Connector 331"/>
          <p:cNvCxnSpPr>
            <a:endCxn id="329" idx="3"/>
          </p:cNvCxnSpPr>
          <p:nvPr/>
        </p:nvCxnSpPr>
        <p:spPr>
          <a:xfrm>
            <a:off x="562438" y="2994895"/>
            <a:ext cx="2948937" cy="4762"/>
          </a:xfrm>
          <a:prstGeom prst="line">
            <a:avLst/>
          </a:prstGeom>
          <a:noFill/>
          <a:ln w="9525" cap="flat" cmpd="sng" algn="ctr">
            <a:solidFill>
              <a:sysClr val="windowText" lastClr="000000"/>
            </a:solidFill>
            <a:prstDash val="solid"/>
            <a:miter lim="800000"/>
          </a:ln>
          <a:effectLst/>
        </p:spPr>
      </p:cxnSp>
      <p:cxnSp>
        <p:nvCxnSpPr>
          <p:cNvPr id="333" name="Straight Connector 332"/>
          <p:cNvCxnSpPr/>
          <p:nvPr/>
        </p:nvCxnSpPr>
        <p:spPr>
          <a:xfrm>
            <a:off x="2040024" y="3365417"/>
            <a:ext cx="738620" cy="2077"/>
          </a:xfrm>
          <a:prstGeom prst="line">
            <a:avLst/>
          </a:prstGeom>
          <a:noFill/>
          <a:ln w="9525" cap="flat" cmpd="sng" algn="ctr">
            <a:solidFill>
              <a:sysClr val="windowText" lastClr="000000"/>
            </a:solidFill>
            <a:prstDash val="solid"/>
            <a:miter lim="800000"/>
          </a:ln>
          <a:effectLst/>
        </p:spPr>
      </p:cxnSp>
      <p:cxnSp>
        <p:nvCxnSpPr>
          <p:cNvPr id="334" name="Straight Connector 333"/>
          <p:cNvCxnSpPr/>
          <p:nvPr/>
        </p:nvCxnSpPr>
        <p:spPr>
          <a:xfrm>
            <a:off x="2043486" y="4106288"/>
            <a:ext cx="731928" cy="6581"/>
          </a:xfrm>
          <a:prstGeom prst="line">
            <a:avLst/>
          </a:prstGeom>
          <a:noFill/>
          <a:ln w="9525" cap="flat" cmpd="sng" algn="ctr">
            <a:solidFill>
              <a:sysClr val="windowText" lastClr="000000"/>
            </a:solidFill>
            <a:prstDash val="solid"/>
            <a:miter lim="800000"/>
          </a:ln>
          <a:effectLst/>
        </p:spPr>
      </p:cxnSp>
      <p:cxnSp>
        <p:nvCxnSpPr>
          <p:cNvPr id="335" name="Straight Connector 334"/>
          <p:cNvCxnSpPr/>
          <p:nvPr/>
        </p:nvCxnSpPr>
        <p:spPr>
          <a:xfrm flipV="1">
            <a:off x="936857" y="3747939"/>
            <a:ext cx="1113" cy="733460"/>
          </a:xfrm>
          <a:prstGeom prst="line">
            <a:avLst/>
          </a:prstGeom>
          <a:noFill/>
          <a:ln w="9525" cap="flat" cmpd="sng" algn="ctr">
            <a:solidFill>
              <a:sysClr val="windowText" lastClr="000000"/>
            </a:solidFill>
            <a:prstDash val="solid"/>
            <a:miter lim="800000"/>
          </a:ln>
          <a:effectLst/>
        </p:spPr>
      </p:cxnSp>
      <p:cxnSp>
        <p:nvCxnSpPr>
          <p:cNvPr id="337" name="Straight Connector 336"/>
          <p:cNvCxnSpPr/>
          <p:nvPr/>
        </p:nvCxnSpPr>
        <p:spPr>
          <a:xfrm>
            <a:off x="2036907" y="4849237"/>
            <a:ext cx="738507" cy="11345"/>
          </a:xfrm>
          <a:prstGeom prst="line">
            <a:avLst/>
          </a:prstGeom>
          <a:noFill/>
          <a:ln w="9525" cap="flat" cmpd="sng" algn="ctr">
            <a:solidFill>
              <a:sysClr val="windowText" lastClr="000000"/>
            </a:solidFill>
            <a:prstDash val="solid"/>
            <a:miter lim="800000"/>
          </a:ln>
          <a:effectLst/>
        </p:spPr>
      </p:cxnSp>
      <p:sp>
        <p:nvSpPr>
          <p:cNvPr id="338" name="Rectangle 337"/>
          <p:cNvSpPr/>
          <p:nvPr/>
        </p:nvSpPr>
        <p:spPr>
          <a:xfrm flipV="1">
            <a:off x="6916698" y="4665193"/>
            <a:ext cx="511533" cy="266280"/>
          </a:xfrm>
          <a:prstGeom prst="rect">
            <a:avLst/>
          </a:prstGeom>
          <a:pattFill prst="wdDnDiag">
            <a:fgClr>
              <a:srgbClr val="FFC000"/>
            </a:fgClr>
            <a:bgClr>
              <a:sysClr val="window" lastClr="FFFFFF"/>
            </a:bgClr>
          </a:pattFill>
          <a:ln w="952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black"/>
              </a:solidFill>
              <a:effectLst/>
              <a:uLnTx/>
              <a:uFillTx/>
              <a:latin typeface="等线" panose="020F0502020204030204"/>
              <a:ea typeface="等线" panose="02010600030101010101" pitchFamily="2" charset="-122"/>
              <a:cs typeface="+mn-cs"/>
            </a:endParaRPr>
          </a:p>
        </p:txBody>
      </p:sp>
      <p:sp>
        <p:nvSpPr>
          <p:cNvPr id="339" name="TextBox 338"/>
          <p:cNvSpPr txBox="1"/>
          <p:nvPr/>
        </p:nvSpPr>
        <p:spPr>
          <a:xfrm>
            <a:off x="7491625" y="4305870"/>
            <a:ext cx="1472863" cy="92333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b="0" i="0" u="none" strike="noStrike" kern="0" cap="none" spc="0" normalizeH="0" baseline="0" noProof="0" dirty="0" smtClean="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Information reusing</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b="0" i="0" u="none" strike="noStrike" kern="0" cap="none" spc="0" normalizeH="0" baseline="0" noProof="0" dirty="0" smtClean="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region</a:t>
            </a:r>
            <a:endParaRPr kumimoji="0" lang="zh-CN" altLang="en-US" b="0" i="0" u="none" strike="noStrike" kern="0" cap="none" spc="0" normalizeH="0" baseline="0" noProof="0" dirty="0" smtClean="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340" name="TextBox 339"/>
          <p:cNvSpPr txBox="1"/>
          <p:nvPr/>
        </p:nvSpPr>
        <p:spPr>
          <a:xfrm>
            <a:off x="4238104" y="1979548"/>
            <a:ext cx="449205"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b="0" i="0" u="none" strike="noStrike" kern="0" cap="none" spc="0" normalizeH="0" baseline="0" noProof="0" dirty="0" smtClean="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64</a:t>
            </a:r>
            <a:endParaRPr kumimoji="0" lang="zh-CN" altLang="en-US" b="0" i="0" u="none" strike="noStrike" kern="0" cap="none" spc="0" normalizeH="0" baseline="0" noProof="0" dirty="0" smtClean="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p:sp>
        <p:nvSpPr>
          <p:cNvPr id="341" name="TextBox 340"/>
          <p:cNvSpPr txBox="1"/>
          <p:nvPr/>
        </p:nvSpPr>
        <p:spPr>
          <a:xfrm>
            <a:off x="5743775" y="1979548"/>
            <a:ext cx="449205"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b="0" i="0" u="none" strike="noStrike" kern="0" cap="none" spc="0" normalizeH="0" baseline="0" noProof="0" dirty="0" smtClean="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64</a:t>
            </a:r>
            <a:endParaRPr kumimoji="0" lang="zh-CN" altLang="en-US" b="0" i="0" u="none" strike="noStrike" kern="0" cap="none" spc="0" normalizeH="0" baseline="0" noProof="0" dirty="0" smtClean="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35120553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1"/>
          <p:cNvSpPr txBox="1">
            <a:spLocks/>
          </p:cNvSpPr>
          <p:nvPr/>
        </p:nvSpPr>
        <p:spPr bwMode="auto">
          <a:xfrm>
            <a:off x="566738" y="1341438"/>
            <a:ext cx="8001000" cy="4967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469900" indent="-469900" algn="l" rtl="0" eaLnBrk="0" fontAlgn="base" hangingPunct="0">
              <a:lnSpc>
                <a:spcPct val="120000"/>
              </a:lnSpc>
              <a:spcBef>
                <a:spcPct val="10000"/>
              </a:spcBef>
              <a:spcAft>
                <a:spcPct val="0"/>
              </a:spcAft>
              <a:buClr>
                <a:schemeClr val="accent2"/>
              </a:buClr>
              <a:buFont typeface="Wingdings" charset="2"/>
              <a:buChar char="o"/>
              <a:defRPr sz="2800">
                <a:solidFill>
                  <a:srgbClr val="0000FF"/>
                </a:solidFill>
                <a:latin typeface="+mn-lt"/>
                <a:ea typeface="+mn-ea"/>
                <a:cs typeface="+mn-cs"/>
              </a:defRPr>
            </a:lvl1pPr>
            <a:lvl2pPr marL="908050" indent="-436563" algn="l" rtl="0" eaLnBrk="0" fontAlgn="base" hangingPunct="0">
              <a:lnSpc>
                <a:spcPct val="120000"/>
              </a:lnSpc>
              <a:spcBef>
                <a:spcPct val="10000"/>
              </a:spcBef>
              <a:spcAft>
                <a:spcPct val="0"/>
              </a:spcAft>
              <a:buClr>
                <a:schemeClr val="accent2"/>
              </a:buClr>
              <a:buFont typeface="Wingdings" charset="2"/>
              <a:buChar char="n"/>
              <a:defRPr sz="2400">
                <a:solidFill>
                  <a:schemeClr val="tx1"/>
                </a:solidFill>
                <a:latin typeface="+mn-lt"/>
                <a:ea typeface="+mn-ea"/>
              </a:defRPr>
            </a:lvl2pPr>
            <a:lvl3pPr marL="1304925" indent="-395288" algn="l" rtl="0" eaLnBrk="0" fontAlgn="base" hangingPunct="0">
              <a:lnSpc>
                <a:spcPct val="120000"/>
              </a:lnSpc>
              <a:spcBef>
                <a:spcPct val="10000"/>
              </a:spcBef>
              <a:spcAft>
                <a:spcPct val="0"/>
              </a:spcAft>
              <a:buClr>
                <a:schemeClr val="accent2"/>
              </a:buClr>
              <a:buFont typeface="Wingdings" charset="2"/>
              <a:buChar char="p"/>
              <a:defRPr sz="2000">
                <a:solidFill>
                  <a:srgbClr val="009900"/>
                </a:solidFill>
                <a:latin typeface="+mn-lt"/>
                <a:ea typeface="+mn-ea"/>
              </a:defRPr>
            </a:lvl3pPr>
            <a:lvl4pPr marL="1693863" indent="-387350" algn="l" rtl="0" eaLnBrk="0" fontAlgn="base" hangingPunct="0">
              <a:lnSpc>
                <a:spcPct val="120000"/>
              </a:lnSpc>
              <a:spcBef>
                <a:spcPct val="10000"/>
              </a:spcBef>
              <a:spcAft>
                <a:spcPct val="0"/>
              </a:spcAft>
              <a:buClr>
                <a:schemeClr val="accent2"/>
              </a:buClr>
              <a:buFont typeface="Wingdings" charset="2"/>
              <a:buChar char="n"/>
              <a:defRPr>
                <a:solidFill>
                  <a:schemeClr val="tx1"/>
                </a:solidFill>
                <a:latin typeface="+mn-lt"/>
                <a:ea typeface="+mn-ea"/>
              </a:defRPr>
            </a:lvl4pPr>
            <a:lvl5pPr marL="2093913" indent="-398463" algn="l" rtl="0" eaLnBrk="0" fontAlgn="base" hangingPunct="0">
              <a:lnSpc>
                <a:spcPct val="120000"/>
              </a:lnSpc>
              <a:spcBef>
                <a:spcPct val="10000"/>
              </a:spcBef>
              <a:spcAft>
                <a:spcPct val="0"/>
              </a:spcAft>
              <a:buClr>
                <a:schemeClr val="accent2"/>
              </a:buClr>
              <a:buFont typeface="Wingdings" charset="2"/>
              <a:buChar char="§"/>
              <a:defRPr>
                <a:solidFill>
                  <a:schemeClr val="tx1"/>
                </a:solidFill>
                <a:latin typeface="+mn-lt"/>
                <a:ea typeface="+mn-ea"/>
              </a:defRPr>
            </a:lvl5pPr>
            <a:lvl6pPr marL="2551113" indent="-398463" algn="l" rtl="0" eaLnBrk="1" fontAlgn="base" hangingPunct="1">
              <a:spcBef>
                <a:spcPct val="10000"/>
              </a:spcBef>
              <a:spcAft>
                <a:spcPct val="0"/>
              </a:spcAft>
              <a:buClr>
                <a:schemeClr val="accent2"/>
              </a:buClr>
              <a:buFont typeface="Wingdings" pitchFamily="2" charset="2"/>
              <a:buChar char="§"/>
              <a:defRPr>
                <a:solidFill>
                  <a:schemeClr val="tx1"/>
                </a:solidFill>
                <a:latin typeface="+mn-lt"/>
                <a:ea typeface="+mn-ea"/>
              </a:defRPr>
            </a:lvl6pPr>
            <a:lvl7pPr marL="3008313" indent="-398463" algn="l" rtl="0" eaLnBrk="1" fontAlgn="base" hangingPunct="1">
              <a:spcBef>
                <a:spcPct val="10000"/>
              </a:spcBef>
              <a:spcAft>
                <a:spcPct val="0"/>
              </a:spcAft>
              <a:buClr>
                <a:schemeClr val="accent2"/>
              </a:buClr>
              <a:buFont typeface="Wingdings" pitchFamily="2" charset="2"/>
              <a:buChar char="§"/>
              <a:defRPr>
                <a:solidFill>
                  <a:schemeClr val="tx1"/>
                </a:solidFill>
                <a:latin typeface="+mn-lt"/>
                <a:ea typeface="+mn-ea"/>
              </a:defRPr>
            </a:lvl7pPr>
            <a:lvl8pPr marL="3465513" indent="-398463" algn="l" rtl="0" eaLnBrk="1" fontAlgn="base" hangingPunct="1">
              <a:spcBef>
                <a:spcPct val="10000"/>
              </a:spcBef>
              <a:spcAft>
                <a:spcPct val="0"/>
              </a:spcAft>
              <a:buClr>
                <a:schemeClr val="accent2"/>
              </a:buClr>
              <a:buFont typeface="Wingdings" pitchFamily="2" charset="2"/>
              <a:buChar char="§"/>
              <a:defRPr>
                <a:solidFill>
                  <a:schemeClr val="tx1"/>
                </a:solidFill>
                <a:latin typeface="+mn-lt"/>
                <a:ea typeface="+mn-ea"/>
              </a:defRPr>
            </a:lvl8pPr>
            <a:lvl9pPr marL="3922713" indent="-398463" algn="l" rtl="0" eaLnBrk="1" fontAlgn="base" hangingPunct="1">
              <a:spcBef>
                <a:spcPct val="10000"/>
              </a:spcBef>
              <a:spcAft>
                <a:spcPct val="0"/>
              </a:spcAft>
              <a:buClr>
                <a:schemeClr val="accent2"/>
              </a:buClr>
              <a:buFont typeface="Wingdings" pitchFamily="2" charset="2"/>
              <a:buChar char="§"/>
              <a:defRPr>
                <a:solidFill>
                  <a:schemeClr val="tx1"/>
                </a:solidFill>
                <a:latin typeface="+mn-lt"/>
                <a:ea typeface="+mn-ea"/>
              </a:defRPr>
            </a:lvl9pPr>
          </a:lstStyle>
          <a:p>
            <a:pPr eaLnBrk="1" hangingPunct="1"/>
            <a:r>
              <a:rPr lang="en-US" altLang="zh-CN" kern="0" dirty="0" smtClean="0">
                <a:solidFill>
                  <a:schemeClr val="tx1"/>
                </a:solidFill>
              </a:rPr>
              <a:t>Lossless </a:t>
            </a:r>
            <a:r>
              <a:rPr lang="en-US" altLang="zh-CN" kern="0" dirty="0">
                <a:solidFill>
                  <a:schemeClr val="tx1"/>
                </a:solidFill>
              </a:rPr>
              <a:t>Region </a:t>
            </a:r>
            <a:r>
              <a:rPr lang="en-US" altLang="zh-CN" kern="0" dirty="0" smtClean="0">
                <a:solidFill>
                  <a:schemeClr val="tx1"/>
                </a:solidFill>
              </a:rPr>
              <a:t>Refine</a:t>
            </a:r>
            <a:endParaRPr lang="en-US" altLang="zh-CN" kern="0" dirty="0">
              <a:solidFill>
                <a:schemeClr val="tx1"/>
              </a:solidFill>
            </a:endParaRPr>
          </a:p>
          <a:p>
            <a:pPr lvl="1" eaLnBrk="1" hangingPunct="1"/>
            <a:r>
              <a:rPr lang="en-US" altLang="zh-CN" kern="0" dirty="0"/>
              <a:t>Use </a:t>
            </a:r>
            <a:r>
              <a:rPr lang="en-US" altLang="zh-CN" kern="0" dirty="0" err="1" smtClean="0"/>
              <a:t>loosy</a:t>
            </a:r>
            <a:r>
              <a:rPr lang="en-US" altLang="zh-CN" kern="0" dirty="0" smtClean="0"/>
              <a:t> </a:t>
            </a:r>
            <a:r>
              <a:rPr lang="en-US" altLang="zh-CN" kern="0" dirty="0"/>
              <a:t>coding if the reconstructed </a:t>
            </a:r>
            <a:r>
              <a:rPr lang="en-US" altLang="zh-CN" kern="0" dirty="0" smtClean="0"/>
              <a:t>pixels are</a:t>
            </a:r>
            <a:endParaRPr lang="en-US" altLang="zh-CN" kern="0" dirty="0"/>
          </a:p>
          <a:p>
            <a:pPr lvl="2" eaLnBrk="1" hangingPunct="1"/>
            <a:r>
              <a:rPr lang="en-US" altLang="zh-CN" kern="0" dirty="0">
                <a:solidFill>
                  <a:schemeClr val="tx1"/>
                </a:solidFill>
              </a:rPr>
              <a:t>Not much different</a:t>
            </a:r>
          </a:p>
          <a:p>
            <a:pPr lvl="2" eaLnBrk="1" hangingPunct="1"/>
            <a:r>
              <a:rPr lang="en-US" altLang="zh-CN" kern="0" dirty="0">
                <a:solidFill>
                  <a:schemeClr val="tx1"/>
                </a:solidFill>
              </a:rPr>
              <a:t>Not </a:t>
            </a:r>
            <a:r>
              <a:rPr lang="en-US" altLang="zh-CN" kern="0" dirty="0" smtClean="0">
                <a:solidFill>
                  <a:schemeClr val="tx1"/>
                </a:solidFill>
              </a:rPr>
              <a:t>referenced</a:t>
            </a:r>
            <a:endParaRPr lang="en-US" altLang="zh-CN" kern="0" dirty="0">
              <a:solidFill>
                <a:schemeClr val="tx1"/>
              </a:solidFill>
            </a:endParaRPr>
          </a:p>
          <a:p>
            <a:pPr lvl="1" eaLnBrk="1" hangingPunct="1"/>
            <a:r>
              <a:rPr lang="en-US" altLang="zh-CN" kern="0" dirty="0" smtClean="0"/>
              <a:t>Error propagation model</a:t>
            </a:r>
          </a:p>
          <a:p>
            <a:pPr lvl="2" eaLnBrk="1" hangingPunct="1"/>
            <a:r>
              <a:rPr lang="en-US" altLang="zh-CN" kern="0" dirty="0">
                <a:solidFill>
                  <a:schemeClr val="tx1"/>
                </a:solidFill>
              </a:rPr>
              <a:t>D</a:t>
            </a:r>
            <a:r>
              <a:rPr lang="en-US" altLang="zh-CN" kern="0" dirty="0" smtClean="0">
                <a:solidFill>
                  <a:schemeClr val="tx1"/>
                </a:solidFill>
              </a:rPr>
              <a:t>etermine whether CUs satisfy the above conditions</a:t>
            </a:r>
          </a:p>
        </p:txBody>
      </p:sp>
      <p:sp>
        <p:nvSpPr>
          <p:cNvPr id="7170" name="标题 1"/>
          <p:cNvSpPr>
            <a:spLocks noGrp="1"/>
          </p:cNvSpPr>
          <p:nvPr>
            <p:ph type="title"/>
          </p:nvPr>
        </p:nvSpPr>
        <p:spPr>
          <a:xfrm>
            <a:off x="574675" y="304800"/>
            <a:ext cx="8001000" cy="676275"/>
          </a:xfrm>
        </p:spPr>
        <p:txBody>
          <a:bodyPr/>
          <a:lstStyle/>
          <a:p>
            <a:pPr eaLnBrk="1" hangingPunct="1"/>
            <a:r>
              <a:rPr lang="en-US" altLang="zh-CN" dirty="0"/>
              <a:t>Proposed Method</a:t>
            </a:r>
            <a:r>
              <a:rPr lang="en-US" altLang="zh-CN" dirty="0">
                <a:solidFill>
                  <a:schemeClr val="tx1"/>
                </a:solidFill>
              </a:rPr>
              <a:t> (Intra Frame)</a:t>
            </a:r>
            <a:endParaRPr lang="zh-CN" altLang="en-US" sz="3600" dirty="0"/>
          </a:p>
        </p:txBody>
      </p:sp>
    </p:spTree>
    <p:extLst>
      <p:ext uri="{BB962C8B-B14F-4D97-AF65-F5344CB8AC3E}">
        <p14:creationId xmlns:p14="http://schemas.microsoft.com/office/powerpoint/2010/main" val="96482169"/>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eaLnBrk="1" hangingPunct="1"/>
            <a:r>
              <a:rPr lang="en-US" altLang="zh-CN" dirty="0">
                <a:solidFill>
                  <a:schemeClr val="tx1"/>
                </a:solidFill>
              </a:rPr>
              <a:t>Error Propagation </a:t>
            </a:r>
            <a:r>
              <a:rPr lang="en-US" altLang="zh-CN" dirty="0" smtClean="0">
                <a:solidFill>
                  <a:schemeClr val="tx1"/>
                </a:solidFill>
              </a:rPr>
              <a:t>Model</a:t>
            </a:r>
          </a:p>
          <a:p>
            <a:pPr lvl="1" eaLnBrk="1" hangingPunct="1"/>
            <a:r>
              <a:rPr lang="en-US" altLang="zh-CN" dirty="0" smtClean="0"/>
              <a:t>Propagation Area</a:t>
            </a:r>
          </a:p>
          <a:p>
            <a:pPr eaLnBrk="1" hangingPunct="1"/>
            <a:endParaRPr lang="en-US" altLang="zh-CN" dirty="0" smtClean="0">
              <a:solidFill>
                <a:schemeClr val="tx1"/>
              </a:solidFill>
            </a:endParaRPr>
          </a:p>
        </p:txBody>
      </p:sp>
      <p:sp>
        <p:nvSpPr>
          <p:cNvPr id="3" name="Title 2"/>
          <p:cNvSpPr>
            <a:spLocks noGrp="1"/>
          </p:cNvSpPr>
          <p:nvPr>
            <p:ph type="title"/>
          </p:nvPr>
        </p:nvSpPr>
        <p:spPr/>
        <p:txBody>
          <a:bodyPr/>
          <a:lstStyle/>
          <a:p>
            <a:r>
              <a:rPr lang="en-US" altLang="zh-CN" dirty="0"/>
              <a:t>Proposed Method</a:t>
            </a:r>
            <a:r>
              <a:rPr lang="en-US" altLang="zh-CN" dirty="0">
                <a:solidFill>
                  <a:schemeClr val="tx1"/>
                </a:solidFill>
              </a:rPr>
              <a:t> (Intra Frame)</a:t>
            </a:r>
            <a:endParaRPr lang="zh-CN" altLang="en-US" dirty="0"/>
          </a:p>
        </p:txBody>
      </p:sp>
      <p:grpSp>
        <p:nvGrpSpPr>
          <p:cNvPr id="4" name="Group 3"/>
          <p:cNvGrpSpPr/>
          <p:nvPr/>
        </p:nvGrpSpPr>
        <p:grpSpPr>
          <a:xfrm>
            <a:off x="485041" y="2348880"/>
            <a:ext cx="3761803" cy="2589938"/>
            <a:chOff x="522165" y="1780823"/>
            <a:chExt cx="3761803" cy="2589938"/>
          </a:xfrm>
        </p:grpSpPr>
        <p:sp>
          <p:nvSpPr>
            <p:cNvPr id="5" name="Rectangle 4"/>
            <p:cNvSpPr/>
            <p:nvPr/>
          </p:nvSpPr>
          <p:spPr bwMode="auto">
            <a:xfrm>
              <a:off x="1403648" y="2951168"/>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6" name="Rectangle 5"/>
            <p:cNvSpPr/>
            <p:nvPr/>
          </p:nvSpPr>
          <p:spPr bwMode="auto">
            <a:xfrm>
              <a:off x="1763688" y="2951168"/>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7" name="Rectangle 6"/>
            <p:cNvSpPr/>
            <p:nvPr/>
          </p:nvSpPr>
          <p:spPr bwMode="auto">
            <a:xfrm>
              <a:off x="2123728" y="2951168"/>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8" name="Rectangle 7"/>
            <p:cNvSpPr/>
            <p:nvPr/>
          </p:nvSpPr>
          <p:spPr bwMode="auto">
            <a:xfrm>
              <a:off x="2483768" y="2951168"/>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9" name="Rectangle 8"/>
            <p:cNvSpPr/>
            <p:nvPr/>
          </p:nvSpPr>
          <p:spPr bwMode="auto">
            <a:xfrm>
              <a:off x="1403648" y="3320755"/>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0" name="Rectangle 9"/>
            <p:cNvSpPr/>
            <p:nvPr/>
          </p:nvSpPr>
          <p:spPr bwMode="auto">
            <a:xfrm>
              <a:off x="1763688" y="3320755"/>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1" name="Rectangle 10"/>
            <p:cNvSpPr/>
            <p:nvPr/>
          </p:nvSpPr>
          <p:spPr bwMode="auto">
            <a:xfrm>
              <a:off x="2123728" y="3320755"/>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2" name="Rectangle 11"/>
            <p:cNvSpPr/>
            <p:nvPr/>
          </p:nvSpPr>
          <p:spPr bwMode="auto">
            <a:xfrm>
              <a:off x="2483768" y="3320755"/>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3" name="Rectangle 12"/>
            <p:cNvSpPr/>
            <p:nvPr/>
          </p:nvSpPr>
          <p:spPr bwMode="auto">
            <a:xfrm>
              <a:off x="1403648" y="3695008"/>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4" name="Rectangle 13"/>
            <p:cNvSpPr/>
            <p:nvPr/>
          </p:nvSpPr>
          <p:spPr bwMode="auto">
            <a:xfrm>
              <a:off x="1763688" y="3695008"/>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5" name="Rectangle 14"/>
            <p:cNvSpPr/>
            <p:nvPr/>
          </p:nvSpPr>
          <p:spPr bwMode="auto">
            <a:xfrm>
              <a:off x="2123728" y="3695008"/>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6" name="Rectangle 15"/>
            <p:cNvSpPr/>
            <p:nvPr/>
          </p:nvSpPr>
          <p:spPr bwMode="auto">
            <a:xfrm>
              <a:off x="2483768" y="3695008"/>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7" name="TextBox 16"/>
            <p:cNvSpPr txBox="1"/>
            <p:nvPr/>
          </p:nvSpPr>
          <p:spPr>
            <a:xfrm>
              <a:off x="522165" y="3124320"/>
              <a:ext cx="449205" cy="369332"/>
            </a:xfrm>
            <a:prstGeom prst="rect">
              <a:avLst/>
            </a:prstGeom>
            <a:noFill/>
            <a:ln w="9525">
              <a:noFill/>
            </a:ln>
          </p:spPr>
          <p:txBody>
            <a:bodyPr wrap="square" rtlCol="0">
              <a:spAutoFit/>
            </a:bodyPr>
            <a:lstStyle/>
            <a:p>
              <a:pPr algn="ctr"/>
              <a:r>
                <a:rPr lang="en-US" altLang="zh-CN" dirty="0" smtClean="0">
                  <a:latin typeface="Times New Roman" panose="02020603050405020304" pitchFamily="18" charset="0"/>
                  <a:cs typeface="Times New Roman" panose="02020603050405020304" pitchFamily="18" charset="0"/>
                </a:rPr>
                <a:t>4</a:t>
              </a:r>
              <a:endParaRPr lang="zh-CN" altLang="en-US" dirty="0">
                <a:latin typeface="Times New Roman" panose="02020603050405020304" pitchFamily="18" charset="0"/>
                <a:cs typeface="Times New Roman" panose="02020603050405020304" pitchFamily="18" charset="0"/>
              </a:endParaRPr>
            </a:p>
          </p:txBody>
        </p:sp>
        <p:sp>
          <p:nvSpPr>
            <p:cNvPr id="18" name="Rectangle 17"/>
            <p:cNvSpPr/>
            <p:nvPr/>
          </p:nvSpPr>
          <p:spPr bwMode="auto">
            <a:xfrm>
              <a:off x="1403648" y="2204864"/>
              <a:ext cx="360040" cy="369332"/>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A</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19" name="Rectangle 18"/>
            <p:cNvSpPr/>
            <p:nvPr/>
          </p:nvSpPr>
          <p:spPr bwMode="auto">
            <a:xfrm>
              <a:off x="2123728" y="2204864"/>
              <a:ext cx="360040" cy="369332"/>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C</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20" name="Rectangle 19"/>
            <p:cNvSpPr/>
            <p:nvPr/>
          </p:nvSpPr>
          <p:spPr bwMode="auto">
            <a:xfrm>
              <a:off x="2483768" y="2204864"/>
              <a:ext cx="360040" cy="369332"/>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D</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21" name="Rectangle 20"/>
            <p:cNvSpPr/>
            <p:nvPr/>
          </p:nvSpPr>
          <p:spPr bwMode="auto">
            <a:xfrm>
              <a:off x="2843808" y="2205083"/>
              <a:ext cx="360040" cy="369332"/>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E</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22" name="Rectangle 21"/>
            <p:cNvSpPr/>
            <p:nvPr/>
          </p:nvSpPr>
          <p:spPr bwMode="auto">
            <a:xfrm>
              <a:off x="3203848" y="2205083"/>
              <a:ext cx="360040" cy="369332"/>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F</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23" name="Rectangle 22"/>
            <p:cNvSpPr/>
            <p:nvPr/>
          </p:nvSpPr>
          <p:spPr bwMode="auto">
            <a:xfrm>
              <a:off x="3563888" y="2205083"/>
              <a:ext cx="360040" cy="369332"/>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G</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24" name="Rectangle 23"/>
            <p:cNvSpPr/>
            <p:nvPr/>
          </p:nvSpPr>
          <p:spPr bwMode="auto">
            <a:xfrm>
              <a:off x="3923928" y="2205083"/>
              <a:ext cx="360040" cy="369332"/>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H</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25" name="Rectangle 24"/>
            <p:cNvSpPr/>
            <p:nvPr/>
          </p:nvSpPr>
          <p:spPr bwMode="auto">
            <a:xfrm>
              <a:off x="1043608" y="2204864"/>
              <a:ext cx="360040" cy="369332"/>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smtClean="0">
                <a:ln>
                  <a:noFill/>
                </a:ln>
                <a:solidFill>
                  <a:schemeClr val="tx1"/>
                </a:solidFill>
                <a:effectLst/>
                <a:latin typeface="Times New Roman" pitchFamily="18" charset="0"/>
                <a:ea typeface="宋体" pitchFamily="2" charset="-122"/>
              </a:endParaRPr>
            </a:p>
          </p:txBody>
        </p:sp>
        <p:sp>
          <p:nvSpPr>
            <p:cNvPr id="26" name="Rectangle 25"/>
            <p:cNvSpPr/>
            <p:nvPr/>
          </p:nvSpPr>
          <p:spPr bwMode="auto">
            <a:xfrm>
              <a:off x="1763688" y="2204864"/>
              <a:ext cx="360040" cy="369332"/>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altLang="zh-CN" dirty="0">
                  <a:latin typeface="Times New Roman" pitchFamily="18" charset="0"/>
                  <a:ea typeface="宋体" pitchFamily="2" charset="-122"/>
                </a:rPr>
                <a:t>B</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27" name="Rectangle 26"/>
            <p:cNvSpPr/>
            <p:nvPr/>
          </p:nvSpPr>
          <p:spPr bwMode="auto">
            <a:xfrm>
              <a:off x="1043608" y="2574196"/>
              <a:ext cx="360040" cy="369332"/>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I</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28" name="Rectangle 27"/>
            <p:cNvSpPr/>
            <p:nvPr/>
          </p:nvSpPr>
          <p:spPr bwMode="auto">
            <a:xfrm>
              <a:off x="1043608" y="2947348"/>
              <a:ext cx="360040" cy="369332"/>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J</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29" name="Rectangle 28"/>
            <p:cNvSpPr/>
            <p:nvPr/>
          </p:nvSpPr>
          <p:spPr bwMode="auto">
            <a:xfrm>
              <a:off x="1043608" y="3320500"/>
              <a:ext cx="360040" cy="369332"/>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K</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30" name="Rectangle 29"/>
            <p:cNvSpPr/>
            <p:nvPr/>
          </p:nvSpPr>
          <p:spPr bwMode="auto">
            <a:xfrm>
              <a:off x="1043608" y="3693652"/>
              <a:ext cx="360040" cy="369332"/>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L</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31" name="TextBox 30"/>
            <p:cNvSpPr txBox="1"/>
            <p:nvPr/>
          </p:nvSpPr>
          <p:spPr>
            <a:xfrm>
              <a:off x="1899125" y="1780823"/>
              <a:ext cx="449205" cy="369332"/>
            </a:xfrm>
            <a:prstGeom prst="rect">
              <a:avLst/>
            </a:prstGeom>
            <a:noFill/>
            <a:ln w="9525">
              <a:noFill/>
            </a:ln>
          </p:spPr>
          <p:txBody>
            <a:bodyPr wrap="square" rtlCol="0">
              <a:spAutoFit/>
            </a:bodyPr>
            <a:lstStyle/>
            <a:p>
              <a:pPr algn="ctr"/>
              <a:r>
                <a:rPr lang="en-US" altLang="zh-CN" dirty="0" smtClean="0">
                  <a:latin typeface="Times New Roman" panose="02020603050405020304" pitchFamily="18" charset="0"/>
                  <a:cs typeface="Times New Roman" panose="02020603050405020304" pitchFamily="18" charset="0"/>
                </a:rPr>
                <a:t>4</a:t>
              </a:r>
              <a:endParaRPr lang="zh-CN" altLang="en-US" dirty="0">
                <a:latin typeface="Times New Roman" panose="02020603050405020304" pitchFamily="18" charset="0"/>
                <a:cs typeface="Times New Roman" panose="02020603050405020304" pitchFamily="18" charset="0"/>
              </a:endParaRPr>
            </a:p>
          </p:txBody>
        </p:sp>
        <p:sp>
          <p:nvSpPr>
            <p:cNvPr id="32" name="Rectangle 31"/>
            <p:cNvSpPr/>
            <p:nvPr/>
          </p:nvSpPr>
          <p:spPr bwMode="auto">
            <a:xfrm>
              <a:off x="1403648" y="2576915"/>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33" name="Rectangle 32"/>
            <p:cNvSpPr/>
            <p:nvPr/>
          </p:nvSpPr>
          <p:spPr bwMode="auto">
            <a:xfrm>
              <a:off x="1763688" y="2576915"/>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34" name="Rectangle 33"/>
            <p:cNvSpPr/>
            <p:nvPr/>
          </p:nvSpPr>
          <p:spPr bwMode="auto">
            <a:xfrm>
              <a:off x="2123728" y="2576915"/>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35" name="Rectangle 34"/>
            <p:cNvSpPr/>
            <p:nvPr/>
          </p:nvSpPr>
          <p:spPr bwMode="auto">
            <a:xfrm>
              <a:off x="2483768" y="2576915"/>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36" name="TextBox 35"/>
            <p:cNvSpPr txBox="1"/>
            <p:nvPr/>
          </p:nvSpPr>
          <p:spPr>
            <a:xfrm>
              <a:off x="1452894" y="4060231"/>
              <a:ext cx="261937" cy="307777"/>
            </a:xfrm>
            <a:prstGeom prst="rect">
              <a:avLst/>
            </a:prstGeom>
            <a:noFill/>
          </p:spPr>
          <p:txBody>
            <a:bodyPr wrap="square" rtlCol="0">
              <a:spAutoFit/>
            </a:bodyPr>
            <a:lstStyle/>
            <a:p>
              <a:r>
                <a:rPr lang="en-US" altLang="zh-CN" sz="1400" dirty="0">
                  <a:latin typeface="Times New Roman" panose="02020603050405020304" pitchFamily="18" charset="0"/>
                  <a:cs typeface="Times New Roman" panose="02020603050405020304" pitchFamily="18" charset="0"/>
                </a:rPr>
                <a:t>C</a:t>
              </a:r>
              <a:endParaRPr lang="zh-CN" altLang="en-US" sz="1400" dirty="0">
                <a:latin typeface="Times New Roman" panose="02020603050405020304" pitchFamily="18" charset="0"/>
                <a:cs typeface="Times New Roman" panose="02020603050405020304" pitchFamily="18" charset="0"/>
              </a:endParaRPr>
            </a:p>
          </p:txBody>
        </p:sp>
        <p:sp>
          <p:nvSpPr>
            <p:cNvPr id="37" name="TextBox 36"/>
            <p:cNvSpPr txBox="1"/>
            <p:nvPr/>
          </p:nvSpPr>
          <p:spPr>
            <a:xfrm>
              <a:off x="1789783" y="4060231"/>
              <a:ext cx="261937" cy="307777"/>
            </a:xfrm>
            <a:prstGeom prst="rect">
              <a:avLst/>
            </a:prstGeom>
            <a:noFill/>
          </p:spPr>
          <p:txBody>
            <a:bodyPr wrap="square" rtlCol="0">
              <a:spAutoFit/>
            </a:bodyPr>
            <a:lstStyle/>
            <a:p>
              <a:r>
                <a:rPr lang="en-US" altLang="zh-CN" sz="1400" dirty="0">
                  <a:latin typeface="Times New Roman" panose="02020603050405020304" pitchFamily="18" charset="0"/>
                  <a:cs typeface="Times New Roman" panose="02020603050405020304" pitchFamily="18" charset="0"/>
                </a:rPr>
                <a:t>D</a:t>
              </a:r>
              <a:endParaRPr lang="zh-CN" altLang="en-US" sz="1400" dirty="0">
                <a:latin typeface="Times New Roman" panose="02020603050405020304" pitchFamily="18" charset="0"/>
                <a:cs typeface="Times New Roman" panose="02020603050405020304" pitchFamily="18" charset="0"/>
              </a:endParaRPr>
            </a:p>
          </p:txBody>
        </p:sp>
        <p:sp>
          <p:nvSpPr>
            <p:cNvPr id="38" name="TextBox 37"/>
            <p:cNvSpPr txBox="1"/>
            <p:nvPr/>
          </p:nvSpPr>
          <p:spPr>
            <a:xfrm>
              <a:off x="2149823" y="4062984"/>
              <a:ext cx="261937" cy="307777"/>
            </a:xfrm>
            <a:prstGeom prst="rect">
              <a:avLst/>
            </a:prstGeom>
            <a:noFill/>
          </p:spPr>
          <p:txBody>
            <a:bodyPr wrap="square" rtlCol="0">
              <a:spAutoFit/>
            </a:bodyPr>
            <a:lstStyle/>
            <a:p>
              <a:r>
                <a:rPr lang="en-US" altLang="zh-CN" sz="1400" dirty="0">
                  <a:latin typeface="Times New Roman" panose="02020603050405020304" pitchFamily="18" charset="0"/>
                  <a:cs typeface="Times New Roman" panose="02020603050405020304" pitchFamily="18" charset="0"/>
                </a:rPr>
                <a:t>E</a:t>
              </a:r>
              <a:endParaRPr lang="zh-CN" altLang="en-US" sz="1400" dirty="0">
                <a:latin typeface="Times New Roman" panose="02020603050405020304" pitchFamily="18" charset="0"/>
                <a:cs typeface="Times New Roman" panose="02020603050405020304" pitchFamily="18" charset="0"/>
              </a:endParaRPr>
            </a:p>
          </p:txBody>
        </p:sp>
        <p:sp>
          <p:nvSpPr>
            <p:cNvPr id="39" name="TextBox 38"/>
            <p:cNvSpPr txBox="1"/>
            <p:nvPr/>
          </p:nvSpPr>
          <p:spPr>
            <a:xfrm>
              <a:off x="2555776" y="4062984"/>
              <a:ext cx="261937" cy="307777"/>
            </a:xfrm>
            <a:prstGeom prst="rect">
              <a:avLst/>
            </a:prstGeom>
            <a:noFill/>
          </p:spPr>
          <p:txBody>
            <a:bodyPr wrap="square" rtlCol="0">
              <a:spAutoFit/>
            </a:bodyPr>
            <a:lstStyle/>
            <a:p>
              <a:r>
                <a:rPr lang="en-US" altLang="zh-CN" sz="1400" dirty="0">
                  <a:latin typeface="Times New Roman" panose="02020603050405020304" pitchFamily="18" charset="0"/>
                  <a:cs typeface="Times New Roman" panose="02020603050405020304" pitchFamily="18" charset="0"/>
                </a:rPr>
                <a:t>F</a:t>
              </a:r>
              <a:endParaRPr lang="zh-CN" altLang="en-US" sz="1400" dirty="0">
                <a:latin typeface="Times New Roman" panose="02020603050405020304" pitchFamily="18" charset="0"/>
                <a:cs typeface="Times New Roman" panose="02020603050405020304" pitchFamily="18" charset="0"/>
              </a:endParaRPr>
            </a:p>
          </p:txBody>
        </p:sp>
        <p:sp>
          <p:nvSpPr>
            <p:cNvPr id="40" name="TextBox 39"/>
            <p:cNvSpPr txBox="1"/>
            <p:nvPr/>
          </p:nvSpPr>
          <p:spPr>
            <a:xfrm>
              <a:off x="2884139" y="2628057"/>
              <a:ext cx="261937" cy="307777"/>
            </a:xfrm>
            <a:prstGeom prst="rect">
              <a:avLst/>
            </a:prstGeom>
            <a:noFill/>
          </p:spPr>
          <p:txBody>
            <a:bodyPr wrap="square" rtlCol="0">
              <a:spAutoFit/>
            </a:bodyPr>
            <a:lstStyle/>
            <a:p>
              <a:r>
                <a:rPr lang="en-US" altLang="zh-CN" sz="1400" dirty="0">
                  <a:latin typeface="Times New Roman" panose="02020603050405020304" pitchFamily="18" charset="0"/>
                  <a:cs typeface="Times New Roman" panose="02020603050405020304" pitchFamily="18" charset="0"/>
                </a:rPr>
                <a:t>E</a:t>
              </a:r>
              <a:endParaRPr lang="zh-CN" altLang="en-US" sz="1400" dirty="0">
                <a:latin typeface="Times New Roman" panose="02020603050405020304" pitchFamily="18" charset="0"/>
                <a:cs typeface="Times New Roman" panose="02020603050405020304" pitchFamily="18" charset="0"/>
              </a:endParaRPr>
            </a:p>
          </p:txBody>
        </p:sp>
        <p:cxnSp>
          <p:nvCxnSpPr>
            <p:cNvPr id="41" name="Straight Connector 40"/>
            <p:cNvCxnSpPr/>
            <p:nvPr/>
          </p:nvCxnSpPr>
          <p:spPr>
            <a:xfrm flipV="1">
              <a:off x="1578140" y="2401635"/>
              <a:ext cx="744800" cy="1477128"/>
            </a:xfrm>
            <a:prstGeom prst="line">
              <a:avLst/>
            </a:prstGeom>
            <a:ln w="3175" cap="flat" cmpd="sng" algn="ctr">
              <a:solidFill>
                <a:schemeClr val="tx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42" name="Straight Connector 41"/>
            <p:cNvCxnSpPr/>
            <p:nvPr/>
          </p:nvCxnSpPr>
          <p:spPr>
            <a:xfrm flipV="1">
              <a:off x="2664865" y="2402859"/>
              <a:ext cx="577439" cy="1113173"/>
            </a:xfrm>
            <a:prstGeom prst="line">
              <a:avLst/>
            </a:prstGeom>
            <a:ln w="3175" cap="flat" cmpd="sng" algn="ctr">
              <a:solidFill>
                <a:schemeClr val="tx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43" name="Straight Connector 42"/>
            <p:cNvCxnSpPr/>
            <p:nvPr/>
          </p:nvCxnSpPr>
          <p:spPr>
            <a:xfrm flipV="1">
              <a:off x="2668991" y="2407912"/>
              <a:ext cx="379319" cy="752916"/>
            </a:xfrm>
            <a:prstGeom prst="line">
              <a:avLst/>
            </a:prstGeom>
            <a:ln w="3175" cap="flat" cmpd="sng" algn="ctr">
              <a:solidFill>
                <a:schemeClr val="tx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44" name="Straight Connector 43"/>
            <p:cNvCxnSpPr/>
            <p:nvPr/>
          </p:nvCxnSpPr>
          <p:spPr>
            <a:xfrm flipV="1">
              <a:off x="1934948" y="2401635"/>
              <a:ext cx="744800" cy="1477128"/>
            </a:xfrm>
            <a:prstGeom prst="line">
              <a:avLst/>
            </a:prstGeom>
            <a:ln w="3175" cap="flat" cmpd="sng" algn="ctr">
              <a:solidFill>
                <a:schemeClr val="tx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45" name="Straight Connector 44"/>
            <p:cNvCxnSpPr/>
            <p:nvPr/>
          </p:nvCxnSpPr>
          <p:spPr>
            <a:xfrm flipV="1">
              <a:off x="2287550" y="2408357"/>
              <a:ext cx="744800" cy="1477128"/>
            </a:xfrm>
            <a:prstGeom prst="line">
              <a:avLst/>
            </a:prstGeom>
            <a:ln w="3175" cap="flat" cmpd="sng" algn="ctr">
              <a:solidFill>
                <a:schemeClr val="tx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46" name="Straight Connector 45"/>
            <p:cNvCxnSpPr/>
            <p:nvPr/>
          </p:nvCxnSpPr>
          <p:spPr>
            <a:xfrm flipV="1">
              <a:off x="2648905" y="2401190"/>
              <a:ext cx="744800" cy="1477128"/>
            </a:xfrm>
            <a:prstGeom prst="line">
              <a:avLst/>
            </a:prstGeom>
            <a:ln w="3175" cap="flat" cmpd="sng" algn="ctr">
              <a:solidFill>
                <a:schemeClr val="tx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47" name="Straight Connector 46"/>
            <p:cNvCxnSpPr/>
            <p:nvPr/>
          </p:nvCxnSpPr>
          <p:spPr>
            <a:xfrm flipV="1">
              <a:off x="2680216" y="2407467"/>
              <a:ext cx="193532" cy="354115"/>
            </a:xfrm>
            <a:prstGeom prst="line">
              <a:avLst/>
            </a:prstGeom>
            <a:ln w="3175" cap="flat" cmpd="sng" algn="ctr">
              <a:solidFill>
                <a:schemeClr val="tx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48" name="TextBox 47"/>
            <p:cNvSpPr txBox="1"/>
            <p:nvPr/>
          </p:nvSpPr>
          <p:spPr>
            <a:xfrm>
              <a:off x="2884139" y="3001209"/>
              <a:ext cx="261937" cy="307777"/>
            </a:xfrm>
            <a:prstGeom prst="rect">
              <a:avLst/>
            </a:prstGeom>
            <a:noFill/>
          </p:spPr>
          <p:txBody>
            <a:bodyPr wrap="square" rtlCol="0">
              <a:spAutoFit/>
            </a:bodyPr>
            <a:lstStyle/>
            <a:p>
              <a:r>
                <a:rPr lang="en-US" altLang="zh-CN" sz="1400" dirty="0">
                  <a:latin typeface="Times New Roman" panose="02020603050405020304" pitchFamily="18" charset="0"/>
                  <a:cs typeface="Times New Roman" panose="02020603050405020304" pitchFamily="18" charset="0"/>
                </a:rPr>
                <a:t>E</a:t>
              </a:r>
              <a:endParaRPr lang="zh-CN" altLang="en-US" sz="1400" dirty="0">
                <a:latin typeface="Times New Roman" panose="02020603050405020304" pitchFamily="18" charset="0"/>
                <a:cs typeface="Times New Roman" panose="02020603050405020304" pitchFamily="18" charset="0"/>
              </a:endParaRPr>
            </a:p>
          </p:txBody>
        </p:sp>
        <p:sp>
          <p:nvSpPr>
            <p:cNvPr id="49" name="TextBox 48"/>
            <p:cNvSpPr txBox="1"/>
            <p:nvPr/>
          </p:nvSpPr>
          <p:spPr>
            <a:xfrm>
              <a:off x="2884139" y="3365964"/>
              <a:ext cx="261937" cy="307777"/>
            </a:xfrm>
            <a:prstGeom prst="rect">
              <a:avLst/>
            </a:prstGeom>
            <a:noFill/>
          </p:spPr>
          <p:txBody>
            <a:bodyPr wrap="square" rtlCol="0">
              <a:spAutoFit/>
            </a:bodyPr>
            <a:lstStyle/>
            <a:p>
              <a:r>
                <a:rPr lang="en-US" altLang="zh-CN" sz="1400" dirty="0" smtClean="0">
                  <a:latin typeface="Times New Roman" panose="02020603050405020304" pitchFamily="18" charset="0"/>
                  <a:cs typeface="Times New Roman" panose="02020603050405020304" pitchFamily="18" charset="0"/>
                </a:rPr>
                <a:t>F</a:t>
              </a:r>
              <a:endParaRPr lang="zh-CN" altLang="en-US" sz="1400" dirty="0">
                <a:latin typeface="Times New Roman" panose="02020603050405020304" pitchFamily="18" charset="0"/>
                <a:cs typeface="Times New Roman" panose="02020603050405020304" pitchFamily="18" charset="0"/>
              </a:endParaRPr>
            </a:p>
          </p:txBody>
        </p:sp>
        <p:sp>
          <p:nvSpPr>
            <p:cNvPr id="50" name="TextBox 49"/>
            <p:cNvSpPr txBox="1"/>
            <p:nvPr/>
          </p:nvSpPr>
          <p:spPr>
            <a:xfrm>
              <a:off x="2892798" y="3755125"/>
              <a:ext cx="261937" cy="307777"/>
            </a:xfrm>
            <a:prstGeom prst="rect">
              <a:avLst/>
            </a:prstGeom>
            <a:noFill/>
          </p:spPr>
          <p:txBody>
            <a:bodyPr wrap="square" rtlCol="0">
              <a:spAutoFit/>
            </a:bodyPr>
            <a:lstStyle/>
            <a:p>
              <a:r>
                <a:rPr lang="en-US" altLang="zh-CN" sz="1400" dirty="0" smtClean="0">
                  <a:latin typeface="Times New Roman" panose="02020603050405020304" pitchFamily="18" charset="0"/>
                  <a:cs typeface="Times New Roman" panose="02020603050405020304" pitchFamily="18" charset="0"/>
                </a:rPr>
                <a:t>F</a:t>
              </a:r>
              <a:endParaRPr lang="zh-CN" altLang="en-US" sz="1400" dirty="0">
                <a:latin typeface="Times New Roman" panose="02020603050405020304" pitchFamily="18" charset="0"/>
                <a:cs typeface="Times New Roman" panose="02020603050405020304" pitchFamily="18" charset="0"/>
              </a:endParaRPr>
            </a:p>
          </p:txBody>
        </p:sp>
      </p:grpSp>
      <p:sp>
        <p:nvSpPr>
          <p:cNvPr id="51" name="Rectangle 50"/>
          <p:cNvSpPr/>
          <p:nvPr/>
        </p:nvSpPr>
        <p:spPr>
          <a:xfrm>
            <a:off x="797973" y="5654404"/>
            <a:ext cx="3461528" cy="369332"/>
          </a:xfrm>
          <a:prstGeom prst="rect">
            <a:avLst/>
          </a:prstGeom>
        </p:spPr>
        <p:txBody>
          <a:bodyPr wrap="square">
            <a:spAutoFit/>
          </a:bodyPr>
          <a:lstStyle/>
          <a:p>
            <a:pPr lvl="0" algn="just">
              <a:spcAft>
                <a:spcPts val="0"/>
              </a:spcAft>
            </a:pPr>
            <a:r>
              <a:rPr lang="en-US" altLang="zh-CN" kern="0" dirty="0" smtClean="0">
                <a:latin typeface="+mj-lt"/>
                <a:ea typeface="宋体" panose="02010600030101010101" pitchFamily="2" charset="-122"/>
              </a:rPr>
              <a:t>Angular mode 31 for a 4×4 block</a:t>
            </a:r>
            <a:endParaRPr lang="en-US" altLang="zh-CN" kern="0" dirty="0">
              <a:latin typeface="+mj-lt"/>
              <a:ea typeface="宋体" panose="02010600030101010101" pitchFamily="2" charset="-122"/>
            </a:endParaRPr>
          </a:p>
        </p:txBody>
      </p:sp>
      <p:sp>
        <p:nvSpPr>
          <p:cNvPr id="150" name="Rectangle 149"/>
          <p:cNvSpPr/>
          <p:nvPr/>
        </p:nvSpPr>
        <p:spPr>
          <a:xfrm>
            <a:off x="5075416" y="5654404"/>
            <a:ext cx="3672001" cy="369332"/>
          </a:xfrm>
          <a:prstGeom prst="rect">
            <a:avLst/>
          </a:prstGeom>
        </p:spPr>
        <p:txBody>
          <a:bodyPr wrap="square">
            <a:spAutoFit/>
          </a:bodyPr>
          <a:lstStyle/>
          <a:p>
            <a:pPr lvl="0" algn="just">
              <a:spcAft>
                <a:spcPts val="0"/>
              </a:spcAft>
            </a:pPr>
            <a:r>
              <a:rPr lang="en-US" altLang="zh-CN" kern="0" dirty="0" smtClean="0">
                <a:latin typeface="+mj-lt"/>
                <a:ea typeface="宋体" panose="02010600030101010101" pitchFamily="2" charset="-122"/>
              </a:rPr>
              <a:t>Non-angular mode for a 4×4 block</a:t>
            </a:r>
            <a:endParaRPr lang="en-US" altLang="zh-CN" kern="0" dirty="0">
              <a:latin typeface="+mj-lt"/>
              <a:ea typeface="宋体" panose="02010600030101010101" pitchFamily="2" charset="-122"/>
            </a:endParaRPr>
          </a:p>
        </p:txBody>
      </p:sp>
      <p:grpSp>
        <p:nvGrpSpPr>
          <p:cNvPr id="151" name="Group 150"/>
          <p:cNvGrpSpPr/>
          <p:nvPr/>
        </p:nvGrpSpPr>
        <p:grpSpPr>
          <a:xfrm>
            <a:off x="5466504" y="2344771"/>
            <a:ext cx="2321643" cy="2283517"/>
            <a:chOff x="4770637" y="2920869"/>
            <a:chExt cx="2321643" cy="2283517"/>
          </a:xfrm>
        </p:grpSpPr>
        <p:sp>
          <p:nvSpPr>
            <p:cNvPr id="101" name="Rectangle 100"/>
            <p:cNvSpPr/>
            <p:nvPr/>
          </p:nvSpPr>
          <p:spPr bwMode="auto">
            <a:xfrm>
              <a:off x="5652120" y="4091214"/>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02" name="Rectangle 101"/>
            <p:cNvSpPr/>
            <p:nvPr/>
          </p:nvSpPr>
          <p:spPr bwMode="auto">
            <a:xfrm>
              <a:off x="6012160" y="4091214"/>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03" name="Rectangle 102"/>
            <p:cNvSpPr/>
            <p:nvPr/>
          </p:nvSpPr>
          <p:spPr bwMode="auto">
            <a:xfrm>
              <a:off x="6372200" y="4091214"/>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04" name="Rectangle 103"/>
            <p:cNvSpPr/>
            <p:nvPr/>
          </p:nvSpPr>
          <p:spPr bwMode="auto">
            <a:xfrm>
              <a:off x="6732240" y="4091214"/>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05" name="Rectangle 104"/>
            <p:cNvSpPr/>
            <p:nvPr/>
          </p:nvSpPr>
          <p:spPr bwMode="auto">
            <a:xfrm>
              <a:off x="5652120" y="4460801"/>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06" name="Rectangle 105"/>
            <p:cNvSpPr/>
            <p:nvPr/>
          </p:nvSpPr>
          <p:spPr bwMode="auto">
            <a:xfrm>
              <a:off x="6012160" y="4460801"/>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07" name="Rectangle 106"/>
            <p:cNvSpPr/>
            <p:nvPr/>
          </p:nvSpPr>
          <p:spPr bwMode="auto">
            <a:xfrm>
              <a:off x="6372200" y="4460801"/>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08" name="Rectangle 107"/>
            <p:cNvSpPr/>
            <p:nvPr/>
          </p:nvSpPr>
          <p:spPr bwMode="auto">
            <a:xfrm>
              <a:off x="6732240" y="4460801"/>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09" name="Rectangle 108"/>
            <p:cNvSpPr/>
            <p:nvPr/>
          </p:nvSpPr>
          <p:spPr bwMode="auto">
            <a:xfrm>
              <a:off x="5652120" y="4835054"/>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10" name="Rectangle 109"/>
            <p:cNvSpPr/>
            <p:nvPr/>
          </p:nvSpPr>
          <p:spPr bwMode="auto">
            <a:xfrm>
              <a:off x="6012160" y="4835054"/>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11" name="Rectangle 110"/>
            <p:cNvSpPr/>
            <p:nvPr/>
          </p:nvSpPr>
          <p:spPr bwMode="auto">
            <a:xfrm>
              <a:off x="6372200" y="4835054"/>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12" name="Rectangle 111"/>
            <p:cNvSpPr/>
            <p:nvPr/>
          </p:nvSpPr>
          <p:spPr bwMode="auto">
            <a:xfrm>
              <a:off x="6732240" y="4835054"/>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13" name="TextBox 112"/>
            <p:cNvSpPr txBox="1"/>
            <p:nvPr/>
          </p:nvSpPr>
          <p:spPr>
            <a:xfrm>
              <a:off x="4770637" y="4264366"/>
              <a:ext cx="449205" cy="369332"/>
            </a:xfrm>
            <a:prstGeom prst="rect">
              <a:avLst/>
            </a:prstGeom>
            <a:noFill/>
            <a:ln w="9525">
              <a:noFill/>
            </a:ln>
          </p:spPr>
          <p:txBody>
            <a:bodyPr wrap="square" rtlCol="0">
              <a:spAutoFit/>
            </a:bodyPr>
            <a:lstStyle/>
            <a:p>
              <a:pPr algn="ctr"/>
              <a:r>
                <a:rPr lang="en-US" altLang="zh-CN" dirty="0" smtClean="0">
                  <a:latin typeface="Times New Roman" panose="02020603050405020304" pitchFamily="18" charset="0"/>
                  <a:cs typeface="Times New Roman" panose="02020603050405020304" pitchFamily="18" charset="0"/>
                </a:rPr>
                <a:t>4</a:t>
              </a:r>
              <a:endParaRPr lang="zh-CN" altLang="en-US" dirty="0">
                <a:latin typeface="Times New Roman" panose="02020603050405020304" pitchFamily="18" charset="0"/>
                <a:cs typeface="Times New Roman" panose="02020603050405020304" pitchFamily="18" charset="0"/>
              </a:endParaRPr>
            </a:p>
          </p:txBody>
        </p:sp>
        <p:sp>
          <p:nvSpPr>
            <p:cNvPr id="114" name="Rectangle 113"/>
            <p:cNvSpPr/>
            <p:nvPr/>
          </p:nvSpPr>
          <p:spPr bwMode="auto">
            <a:xfrm>
              <a:off x="5652120" y="3344910"/>
              <a:ext cx="360040" cy="369332"/>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A</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115" name="Rectangle 114"/>
            <p:cNvSpPr/>
            <p:nvPr/>
          </p:nvSpPr>
          <p:spPr bwMode="auto">
            <a:xfrm>
              <a:off x="6372200" y="3344910"/>
              <a:ext cx="360040" cy="369332"/>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C</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116" name="Rectangle 115"/>
            <p:cNvSpPr/>
            <p:nvPr/>
          </p:nvSpPr>
          <p:spPr bwMode="auto">
            <a:xfrm>
              <a:off x="6732240" y="3344910"/>
              <a:ext cx="360040" cy="369332"/>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D</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121" name="Rectangle 120"/>
            <p:cNvSpPr/>
            <p:nvPr/>
          </p:nvSpPr>
          <p:spPr bwMode="auto">
            <a:xfrm>
              <a:off x="5292080" y="3344910"/>
              <a:ext cx="360040" cy="369332"/>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smtClean="0">
                <a:ln>
                  <a:noFill/>
                </a:ln>
                <a:solidFill>
                  <a:schemeClr val="tx1"/>
                </a:solidFill>
                <a:effectLst/>
                <a:latin typeface="Times New Roman" pitchFamily="18" charset="0"/>
                <a:ea typeface="宋体" pitchFamily="2" charset="-122"/>
              </a:endParaRPr>
            </a:p>
          </p:txBody>
        </p:sp>
        <p:sp>
          <p:nvSpPr>
            <p:cNvPr id="122" name="Rectangle 121"/>
            <p:cNvSpPr/>
            <p:nvPr/>
          </p:nvSpPr>
          <p:spPr bwMode="auto">
            <a:xfrm>
              <a:off x="6012160" y="3344910"/>
              <a:ext cx="360040" cy="369332"/>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altLang="zh-CN" dirty="0">
                  <a:latin typeface="Times New Roman" pitchFamily="18" charset="0"/>
                  <a:ea typeface="宋体" pitchFamily="2" charset="-122"/>
                </a:rPr>
                <a:t>B</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123" name="Rectangle 122"/>
            <p:cNvSpPr/>
            <p:nvPr/>
          </p:nvSpPr>
          <p:spPr bwMode="auto">
            <a:xfrm>
              <a:off x="5292080" y="3714242"/>
              <a:ext cx="360040" cy="369332"/>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I</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124" name="Rectangle 123"/>
            <p:cNvSpPr/>
            <p:nvPr/>
          </p:nvSpPr>
          <p:spPr bwMode="auto">
            <a:xfrm>
              <a:off x="5292080" y="4087394"/>
              <a:ext cx="360040" cy="369332"/>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J</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125" name="Rectangle 124"/>
            <p:cNvSpPr/>
            <p:nvPr/>
          </p:nvSpPr>
          <p:spPr bwMode="auto">
            <a:xfrm>
              <a:off x="5292080" y="4460546"/>
              <a:ext cx="360040" cy="369332"/>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K</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126" name="Rectangle 125"/>
            <p:cNvSpPr/>
            <p:nvPr/>
          </p:nvSpPr>
          <p:spPr bwMode="auto">
            <a:xfrm>
              <a:off x="5292080" y="4833698"/>
              <a:ext cx="360040" cy="369332"/>
            </a:xfrm>
            <a:prstGeom prst="rect">
              <a:avLst/>
            </a:prstGeom>
            <a:solidFill>
              <a:schemeClr val="bg1">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L</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127" name="TextBox 126"/>
            <p:cNvSpPr txBox="1"/>
            <p:nvPr/>
          </p:nvSpPr>
          <p:spPr>
            <a:xfrm>
              <a:off x="6147597" y="2920869"/>
              <a:ext cx="449205" cy="369332"/>
            </a:xfrm>
            <a:prstGeom prst="rect">
              <a:avLst/>
            </a:prstGeom>
            <a:noFill/>
            <a:ln w="9525">
              <a:noFill/>
            </a:ln>
          </p:spPr>
          <p:txBody>
            <a:bodyPr wrap="square" rtlCol="0">
              <a:spAutoFit/>
            </a:bodyPr>
            <a:lstStyle/>
            <a:p>
              <a:pPr algn="ctr"/>
              <a:r>
                <a:rPr lang="en-US" altLang="zh-CN" dirty="0" smtClean="0">
                  <a:latin typeface="Times New Roman" panose="02020603050405020304" pitchFamily="18" charset="0"/>
                  <a:cs typeface="Times New Roman" panose="02020603050405020304" pitchFamily="18" charset="0"/>
                </a:rPr>
                <a:t>4</a:t>
              </a:r>
              <a:endParaRPr lang="zh-CN" altLang="en-US" dirty="0">
                <a:latin typeface="Times New Roman" panose="02020603050405020304" pitchFamily="18" charset="0"/>
                <a:cs typeface="Times New Roman" panose="02020603050405020304" pitchFamily="18" charset="0"/>
              </a:endParaRPr>
            </a:p>
          </p:txBody>
        </p:sp>
        <p:sp>
          <p:nvSpPr>
            <p:cNvPr id="128" name="Rectangle 127"/>
            <p:cNvSpPr/>
            <p:nvPr/>
          </p:nvSpPr>
          <p:spPr bwMode="auto">
            <a:xfrm>
              <a:off x="5652120" y="3716961"/>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29" name="Rectangle 128"/>
            <p:cNvSpPr/>
            <p:nvPr/>
          </p:nvSpPr>
          <p:spPr bwMode="auto">
            <a:xfrm>
              <a:off x="6012160" y="3716961"/>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30" name="Rectangle 129"/>
            <p:cNvSpPr/>
            <p:nvPr/>
          </p:nvSpPr>
          <p:spPr bwMode="auto">
            <a:xfrm>
              <a:off x="6372200" y="3716961"/>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sp>
          <p:nvSpPr>
            <p:cNvPr id="131" name="Rectangle 130"/>
            <p:cNvSpPr/>
            <p:nvPr/>
          </p:nvSpPr>
          <p:spPr bwMode="auto">
            <a:xfrm>
              <a:off x="6732240" y="3716961"/>
              <a:ext cx="360040" cy="369332"/>
            </a:xfrm>
            <a:prstGeom prst="rect">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zh-CN" altLang="en-US" sz="1800" u="none" strike="noStrike" cap="none" normalizeH="0" baseline="0" dirty="0" smtClean="0">
                <a:ln>
                  <a:noFill/>
                </a:ln>
                <a:effectLst/>
                <a:latin typeface="Times New Roman" pitchFamily="18" charset="0"/>
                <a:ea typeface="宋体" pitchFamily="2" charset="-122"/>
              </a:endParaRPr>
            </a:p>
          </p:txBody>
        </p:sp>
      </p:grpSp>
      <p:sp>
        <p:nvSpPr>
          <p:cNvPr id="82" name="TextBox 81"/>
          <p:cNvSpPr txBox="1"/>
          <p:nvPr/>
        </p:nvSpPr>
        <p:spPr>
          <a:xfrm>
            <a:off x="872417" y="4964714"/>
            <a:ext cx="3312641" cy="646331"/>
          </a:xfrm>
          <a:prstGeom prst="rect">
            <a:avLst/>
          </a:prstGeom>
          <a:noFill/>
          <a:ln w="9525">
            <a:solidFill>
              <a:schemeClr val="tx1"/>
            </a:solidFill>
          </a:ln>
        </p:spPr>
        <p:txBody>
          <a:bodyPr wrap="square" rtlCol="0">
            <a:spAutoFit/>
          </a:bodyPr>
          <a:lstStyle/>
          <a:p>
            <a:pPr algn="ctr"/>
            <a:r>
              <a:rPr lang="en-US" altLang="zh-CN" dirty="0" smtClean="0">
                <a:latin typeface="Times New Roman" panose="02020603050405020304" pitchFamily="18" charset="0"/>
                <a:cs typeface="Times New Roman" panose="02020603050405020304" pitchFamily="18" charset="0"/>
              </a:rPr>
              <a:t>A    B   C   D   E    F   G   H</a:t>
            </a:r>
          </a:p>
          <a:p>
            <a:pPr algn="ctr"/>
            <a:r>
              <a:rPr lang="en-US" altLang="zh-CN" dirty="0" smtClean="0">
                <a:latin typeface="Times New Roman" panose="02020603050405020304" pitchFamily="18" charset="0"/>
                <a:cs typeface="Times New Roman" panose="02020603050405020304" pitchFamily="18" charset="0"/>
              </a:rPr>
              <a:t>0    2    </a:t>
            </a:r>
            <a:r>
              <a:rPr lang="en-US" altLang="zh-CN" dirty="0">
                <a:latin typeface="Times New Roman" panose="02020603050405020304" pitchFamily="18" charset="0"/>
                <a:cs typeface="Times New Roman" panose="02020603050405020304" pitchFamily="18" charset="0"/>
              </a:rPr>
              <a:t>4</a:t>
            </a:r>
            <a:r>
              <a:rPr lang="en-US" altLang="zh-CN" dirty="0" smtClean="0">
                <a:latin typeface="Times New Roman" panose="02020603050405020304" pitchFamily="18" charset="0"/>
                <a:cs typeface="Times New Roman" panose="02020603050405020304" pitchFamily="18" charset="0"/>
              </a:rPr>
              <a:t>    </a:t>
            </a:r>
            <a:r>
              <a:rPr lang="en-US" altLang="zh-CN" dirty="0">
                <a:latin typeface="Times New Roman" panose="02020603050405020304" pitchFamily="18" charset="0"/>
                <a:cs typeface="Times New Roman" panose="02020603050405020304" pitchFamily="18" charset="0"/>
              </a:rPr>
              <a:t>4</a:t>
            </a:r>
            <a:r>
              <a:rPr lang="en-US" altLang="zh-CN" dirty="0" smtClean="0">
                <a:latin typeface="Times New Roman" panose="02020603050405020304" pitchFamily="18" charset="0"/>
                <a:cs typeface="Times New Roman" panose="02020603050405020304" pitchFamily="18" charset="0"/>
              </a:rPr>
              <a:t>    4    2    0    0</a:t>
            </a:r>
            <a:endParaRPr lang="zh-CN" altLang="en-US" dirty="0">
              <a:latin typeface="Times New Roman" panose="02020603050405020304" pitchFamily="18" charset="0"/>
              <a:cs typeface="Times New Roman" panose="02020603050405020304" pitchFamily="18" charset="0"/>
            </a:endParaRPr>
          </a:p>
        </p:txBody>
      </p:sp>
      <p:sp>
        <p:nvSpPr>
          <p:cNvPr id="84" name="TextBox 83"/>
          <p:cNvSpPr txBox="1"/>
          <p:nvPr/>
        </p:nvSpPr>
        <p:spPr>
          <a:xfrm>
            <a:off x="5231726" y="4964714"/>
            <a:ext cx="3312641" cy="646331"/>
          </a:xfrm>
          <a:prstGeom prst="rect">
            <a:avLst/>
          </a:prstGeom>
          <a:noFill/>
          <a:ln w="9525">
            <a:solidFill>
              <a:schemeClr val="tx1"/>
            </a:solidFill>
          </a:ln>
        </p:spPr>
        <p:txBody>
          <a:bodyPr wrap="square" rtlCol="0">
            <a:spAutoFit/>
          </a:bodyPr>
          <a:lstStyle/>
          <a:p>
            <a:pPr algn="ctr"/>
            <a:r>
              <a:rPr lang="en-US" altLang="zh-CN" dirty="0" smtClean="0">
                <a:latin typeface="Times New Roman" panose="02020603050405020304" pitchFamily="18" charset="0"/>
                <a:cs typeface="Times New Roman" panose="02020603050405020304" pitchFamily="18" charset="0"/>
              </a:rPr>
              <a:t>A    B   C   D    I    J    K   L</a:t>
            </a:r>
          </a:p>
          <a:p>
            <a:pPr algn="ctr"/>
            <a:r>
              <a:rPr lang="en-US" altLang="zh-CN" dirty="0">
                <a:latin typeface="Times New Roman" panose="02020603050405020304" pitchFamily="18" charset="0"/>
                <a:cs typeface="Times New Roman" panose="02020603050405020304" pitchFamily="18" charset="0"/>
              </a:rPr>
              <a:t>2</a:t>
            </a:r>
            <a:r>
              <a:rPr lang="en-US" altLang="zh-CN" dirty="0" smtClean="0">
                <a:latin typeface="Times New Roman" panose="02020603050405020304" pitchFamily="18" charset="0"/>
                <a:cs typeface="Times New Roman" panose="02020603050405020304" pitchFamily="18" charset="0"/>
              </a:rPr>
              <a:t>    2    2    2    2    2    2    2</a:t>
            </a:r>
            <a:endParaRPr lang="zh-CN"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1213453"/>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Rectangle 108"/>
          <p:cNvSpPr/>
          <p:nvPr/>
        </p:nvSpPr>
        <p:spPr bwMode="auto">
          <a:xfrm>
            <a:off x="4504222" y="3389453"/>
            <a:ext cx="467804" cy="467804"/>
          </a:xfrm>
          <a:prstGeom prst="rect">
            <a:avLst/>
          </a:prstGeom>
          <a:pattFill prst="wdUpDiag">
            <a:fgClr>
              <a:schemeClr val="accent1"/>
            </a:fgClr>
            <a:bgClr>
              <a:schemeClr val="bg1"/>
            </a:bgClr>
          </a:patt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11" name="Rectangle 110"/>
          <p:cNvSpPr/>
          <p:nvPr/>
        </p:nvSpPr>
        <p:spPr bwMode="auto">
          <a:xfrm>
            <a:off x="4033609" y="3389453"/>
            <a:ext cx="467804" cy="467804"/>
          </a:xfrm>
          <a:prstGeom prst="rect">
            <a:avLst/>
          </a:prstGeom>
          <a:pattFill prst="wdUpDiag">
            <a:fgClr>
              <a:schemeClr val="accent1"/>
            </a:fgClr>
            <a:bgClr>
              <a:schemeClr val="bg1"/>
            </a:bgClr>
          </a:patt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13" name="Rectangle 112"/>
          <p:cNvSpPr/>
          <p:nvPr/>
        </p:nvSpPr>
        <p:spPr bwMode="auto">
          <a:xfrm>
            <a:off x="5441699" y="2929413"/>
            <a:ext cx="467804" cy="467804"/>
          </a:xfrm>
          <a:prstGeom prst="rect">
            <a:avLst/>
          </a:prstGeom>
          <a:pattFill prst="wdUpDiag">
            <a:fgClr>
              <a:schemeClr val="accent1"/>
            </a:fgClr>
            <a:bgClr>
              <a:schemeClr val="bg1"/>
            </a:bgClr>
          </a:patt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14" name="Rectangle 113"/>
          <p:cNvSpPr/>
          <p:nvPr/>
        </p:nvSpPr>
        <p:spPr bwMode="auto">
          <a:xfrm>
            <a:off x="5441699" y="3394750"/>
            <a:ext cx="467804" cy="467804"/>
          </a:xfrm>
          <a:prstGeom prst="rect">
            <a:avLst/>
          </a:prstGeom>
          <a:pattFill prst="wdUpDiag">
            <a:fgClr>
              <a:schemeClr val="accent1"/>
            </a:fgClr>
            <a:bgClr>
              <a:schemeClr val="bg1"/>
            </a:bgClr>
          </a:patt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16" name="Rectangle 115"/>
          <p:cNvSpPr/>
          <p:nvPr/>
        </p:nvSpPr>
        <p:spPr bwMode="auto">
          <a:xfrm>
            <a:off x="4971086" y="3394750"/>
            <a:ext cx="467804" cy="467804"/>
          </a:xfrm>
          <a:prstGeom prst="rect">
            <a:avLst/>
          </a:prstGeom>
          <a:pattFill prst="wdUpDiag">
            <a:fgClr>
              <a:schemeClr val="accent1"/>
            </a:fgClr>
            <a:bgClr>
              <a:schemeClr val="bg1"/>
            </a:bgClr>
          </a:patt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18" name="Rectangle 117"/>
          <p:cNvSpPr/>
          <p:nvPr/>
        </p:nvSpPr>
        <p:spPr bwMode="auto">
          <a:xfrm>
            <a:off x="5450398" y="1996101"/>
            <a:ext cx="467804" cy="467804"/>
          </a:xfrm>
          <a:prstGeom prst="rect">
            <a:avLst/>
          </a:prstGeom>
          <a:pattFill prst="wdUpDiag">
            <a:fgClr>
              <a:schemeClr val="accent1"/>
            </a:fgClr>
            <a:bgClr>
              <a:schemeClr val="bg1"/>
            </a:bgClr>
          </a:patt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19" name="Rectangle 118"/>
          <p:cNvSpPr/>
          <p:nvPr/>
        </p:nvSpPr>
        <p:spPr bwMode="auto">
          <a:xfrm>
            <a:off x="5450398" y="2461438"/>
            <a:ext cx="467804" cy="467804"/>
          </a:xfrm>
          <a:prstGeom prst="rect">
            <a:avLst/>
          </a:prstGeom>
          <a:pattFill prst="wdUpDiag">
            <a:fgClr>
              <a:schemeClr val="accent1"/>
            </a:fgClr>
            <a:bgClr>
              <a:schemeClr val="bg1"/>
            </a:bgClr>
          </a:patt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cxnSp>
        <p:nvCxnSpPr>
          <p:cNvPr id="186" name="Straight Arrow Connector 185"/>
          <p:cNvCxnSpPr/>
          <p:nvPr/>
        </p:nvCxnSpPr>
        <p:spPr bwMode="auto">
          <a:xfrm>
            <a:off x="6114847" y="2267007"/>
            <a:ext cx="378963" cy="383810"/>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Content Placeholder 1"/>
          <p:cNvSpPr>
            <a:spLocks noGrp="1"/>
          </p:cNvSpPr>
          <p:nvPr>
            <p:ph idx="1"/>
          </p:nvPr>
        </p:nvSpPr>
        <p:spPr>
          <a:xfrm>
            <a:off x="566738" y="1341440"/>
            <a:ext cx="8001000" cy="637534"/>
          </a:xfrm>
        </p:spPr>
        <p:txBody>
          <a:bodyPr/>
          <a:lstStyle/>
          <a:p>
            <a:pPr eaLnBrk="1" hangingPunct="1"/>
            <a:r>
              <a:rPr lang="en-US" altLang="zh-CN" dirty="0">
                <a:solidFill>
                  <a:schemeClr val="tx1"/>
                </a:solidFill>
              </a:rPr>
              <a:t>Error Propagation </a:t>
            </a:r>
            <a:r>
              <a:rPr lang="en-US" altLang="zh-CN" dirty="0" smtClean="0">
                <a:solidFill>
                  <a:schemeClr val="tx1"/>
                </a:solidFill>
              </a:rPr>
              <a:t>Model</a:t>
            </a:r>
          </a:p>
          <a:p>
            <a:pPr lvl="1" eaLnBrk="1" hangingPunct="1"/>
            <a:r>
              <a:rPr lang="en-US" altLang="zh-CN" dirty="0" smtClean="0"/>
              <a:t>Basic Unit (BU)</a:t>
            </a:r>
          </a:p>
          <a:p>
            <a:pPr lvl="2" eaLnBrk="1" hangingPunct="1"/>
            <a:r>
              <a:rPr lang="en-US" altLang="zh-CN" dirty="0" smtClean="0"/>
              <a:t>Propagation area (S)</a:t>
            </a:r>
          </a:p>
          <a:p>
            <a:pPr lvl="2" eaLnBrk="1" hangingPunct="1"/>
            <a:r>
              <a:rPr lang="en-US" altLang="zh-CN" dirty="0" smtClean="0"/>
              <a:t>Distortion (D)</a:t>
            </a:r>
          </a:p>
          <a:p>
            <a:pPr lvl="1" eaLnBrk="1" hangingPunct="1"/>
            <a:r>
              <a:rPr lang="en-US" altLang="zh-CN" dirty="0" smtClean="0"/>
              <a:t>Use </a:t>
            </a:r>
            <a:r>
              <a:rPr lang="en-US" altLang="zh-CN" dirty="0" err="1" smtClean="0"/>
              <a:t>lossy</a:t>
            </a:r>
            <a:r>
              <a:rPr lang="en-US" altLang="zh-CN" dirty="0" smtClean="0"/>
              <a:t> coding if</a:t>
            </a:r>
          </a:p>
          <a:p>
            <a:pPr lvl="2" eaLnBrk="1" hangingPunct="1"/>
            <a:r>
              <a:rPr lang="el-GR" altLang="zh-CN" dirty="0"/>
              <a:t>Σ </a:t>
            </a:r>
            <a:r>
              <a:rPr lang="en-US" altLang="zh-CN" i="1" dirty="0" smtClean="0"/>
              <a:t>S</a:t>
            </a:r>
            <a:r>
              <a:rPr lang="en-US" altLang="zh-CN" i="1" dirty="0"/>
              <a:t>⸱ D</a:t>
            </a:r>
            <a:r>
              <a:rPr lang="en-US" altLang="zh-CN" i="1" dirty="0" smtClean="0"/>
              <a:t> </a:t>
            </a:r>
            <a:r>
              <a:rPr lang="en-US" altLang="zh-CN" i="1" dirty="0"/>
              <a:t>&lt; </a:t>
            </a:r>
            <a:r>
              <a:rPr lang="en-US" altLang="zh-CN" i="1" dirty="0" smtClean="0"/>
              <a:t>T</a:t>
            </a:r>
            <a:endParaRPr lang="en-US" altLang="zh-CN" dirty="0" smtClean="0"/>
          </a:p>
          <a:p>
            <a:pPr lvl="2" eaLnBrk="1" hangingPunct="1"/>
            <a:r>
              <a:rPr lang="en-US" altLang="zh-CN" dirty="0" smtClean="0"/>
              <a:t>Threshold (T)</a:t>
            </a:r>
            <a:endParaRPr lang="en-US" altLang="zh-CN" dirty="0">
              <a:solidFill>
                <a:schemeClr val="tx1"/>
              </a:solidFill>
            </a:endParaRPr>
          </a:p>
        </p:txBody>
      </p:sp>
      <p:sp>
        <p:nvSpPr>
          <p:cNvPr id="3" name="Title 2"/>
          <p:cNvSpPr>
            <a:spLocks noGrp="1"/>
          </p:cNvSpPr>
          <p:nvPr>
            <p:ph type="title"/>
          </p:nvPr>
        </p:nvSpPr>
        <p:spPr/>
        <p:txBody>
          <a:bodyPr/>
          <a:lstStyle/>
          <a:p>
            <a:r>
              <a:rPr lang="en-US" altLang="zh-CN" dirty="0"/>
              <a:t>Proposed Method</a:t>
            </a:r>
            <a:r>
              <a:rPr lang="en-US" altLang="zh-CN" dirty="0">
                <a:solidFill>
                  <a:schemeClr val="tx1"/>
                </a:solidFill>
              </a:rPr>
              <a:t> (Intra Frame)</a:t>
            </a:r>
            <a:endParaRPr lang="zh-CN" altLang="en-US" dirty="0"/>
          </a:p>
        </p:txBody>
      </p:sp>
      <p:sp>
        <p:nvSpPr>
          <p:cNvPr id="5" name="Rectangle 4"/>
          <p:cNvSpPr/>
          <p:nvPr/>
        </p:nvSpPr>
        <p:spPr bwMode="auto">
          <a:xfrm>
            <a:off x="4043774" y="1987262"/>
            <a:ext cx="935335" cy="935335"/>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9" name="Rectangle 18"/>
          <p:cNvSpPr/>
          <p:nvPr/>
        </p:nvSpPr>
        <p:spPr bwMode="auto">
          <a:xfrm>
            <a:off x="4043774" y="2926741"/>
            <a:ext cx="935335" cy="935335"/>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0" name="Rectangle 19"/>
          <p:cNvSpPr/>
          <p:nvPr/>
        </p:nvSpPr>
        <p:spPr bwMode="auto">
          <a:xfrm>
            <a:off x="4041073" y="3862201"/>
            <a:ext cx="935335" cy="935335"/>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1" name="Rectangle 20"/>
          <p:cNvSpPr/>
          <p:nvPr/>
        </p:nvSpPr>
        <p:spPr bwMode="auto">
          <a:xfrm>
            <a:off x="4041073" y="4801680"/>
            <a:ext cx="935335" cy="935335"/>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2" name="Rectangle 21"/>
          <p:cNvSpPr/>
          <p:nvPr/>
        </p:nvSpPr>
        <p:spPr bwMode="auto">
          <a:xfrm>
            <a:off x="4979109" y="1987262"/>
            <a:ext cx="935335" cy="935335"/>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3" name="Rectangle 22"/>
          <p:cNvSpPr/>
          <p:nvPr/>
        </p:nvSpPr>
        <p:spPr bwMode="auto">
          <a:xfrm>
            <a:off x="4979109" y="2926741"/>
            <a:ext cx="935335" cy="935335"/>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4" name="Rectangle 23"/>
          <p:cNvSpPr/>
          <p:nvPr/>
        </p:nvSpPr>
        <p:spPr bwMode="auto">
          <a:xfrm>
            <a:off x="4976408" y="3862201"/>
            <a:ext cx="935335" cy="935335"/>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5" name="Rectangle 24"/>
          <p:cNvSpPr/>
          <p:nvPr/>
        </p:nvSpPr>
        <p:spPr bwMode="auto">
          <a:xfrm>
            <a:off x="4976408" y="4801680"/>
            <a:ext cx="935335" cy="935335"/>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6" name="Rectangle 25"/>
          <p:cNvSpPr/>
          <p:nvPr/>
        </p:nvSpPr>
        <p:spPr bwMode="auto">
          <a:xfrm>
            <a:off x="5913674" y="1983119"/>
            <a:ext cx="935335" cy="935335"/>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7" name="Rectangle 26"/>
          <p:cNvSpPr/>
          <p:nvPr/>
        </p:nvSpPr>
        <p:spPr bwMode="auto">
          <a:xfrm>
            <a:off x="5913674" y="2922598"/>
            <a:ext cx="935335" cy="935335"/>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30" name="Rectangle 29"/>
          <p:cNvSpPr/>
          <p:nvPr/>
        </p:nvSpPr>
        <p:spPr bwMode="auto">
          <a:xfrm>
            <a:off x="6849009" y="1983119"/>
            <a:ext cx="935335" cy="935335"/>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31" name="Rectangle 30"/>
          <p:cNvSpPr/>
          <p:nvPr/>
        </p:nvSpPr>
        <p:spPr bwMode="auto">
          <a:xfrm>
            <a:off x="6849009" y="2922598"/>
            <a:ext cx="935335" cy="935335"/>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43" name="Rectangle 42"/>
          <p:cNvSpPr/>
          <p:nvPr/>
        </p:nvSpPr>
        <p:spPr bwMode="auto">
          <a:xfrm>
            <a:off x="4043774" y="1978974"/>
            <a:ext cx="1870670" cy="1883103"/>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52" name="Rectangle 51"/>
          <p:cNvSpPr/>
          <p:nvPr/>
        </p:nvSpPr>
        <p:spPr bwMode="auto">
          <a:xfrm>
            <a:off x="5913674" y="1978975"/>
            <a:ext cx="1870670" cy="1883103"/>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55" name="Rectangle 54"/>
          <p:cNvSpPr/>
          <p:nvPr/>
        </p:nvSpPr>
        <p:spPr bwMode="auto">
          <a:xfrm>
            <a:off x="5913674" y="3853789"/>
            <a:ext cx="1870670" cy="1883103"/>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grpSp>
        <p:nvGrpSpPr>
          <p:cNvPr id="69" name="Group 68"/>
          <p:cNvGrpSpPr/>
          <p:nvPr/>
        </p:nvGrpSpPr>
        <p:grpSpPr>
          <a:xfrm>
            <a:off x="6844386" y="1993601"/>
            <a:ext cx="938417" cy="933141"/>
            <a:chOff x="736494" y="3082953"/>
            <a:chExt cx="938417" cy="933141"/>
          </a:xfrm>
        </p:grpSpPr>
        <p:sp>
          <p:nvSpPr>
            <p:cNvPr id="70" name="Rectangle 69"/>
            <p:cNvSpPr/>
            <p:nvPr/>
          </p:nvSpPr>
          <p:spPr bwMode="auto">
            <a:xfrm>
              <a:off x="1207107" y="3082953"/>
              <a:ext cx="467804" cy="467804"/>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71" name="Rectangle 70"/>
            <p:cNvSpPr/>
            <p:nvPr/>
          </p:nvSpPr>
          <p:spPr bwMode="auto">
            <a:xfrm>
              <a:off x="1207107" y="3548290"/>
              <a:ext cx="467804" cy="467804"/>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72" name="Rectangle 71"/>
            <p:cNvSpPr/>
            <p:nvPr/>
          </p:nvSpPr>
          <p:spPr bwMode="auto">
            <a:xfrm>
              <a:off x="736494" y="3082953"/>
              <a:ext cx="467804" cy="467804"/>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73" name="Rectangle 72"/>
            <p:cNvSpPr/>
            <p:nvPr/>
          </p:nvSpPr>
          <p:spPr bwMode="auto">
            <a:xfrm>
              <a:off x="736494" y="3548290"/>
              <a:ext cx="467804" cy="467804"/>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grpSp>
      <p:grpSp>
        <p:nvGrpSpPr>
          <p:cNvPr id="84" name="Group 83"/>
          <p:cNvGrpSpPr/>
          <p:nvPr/>
        </p:nvGrpSpPr>
        <p:grpSpPr>
          <a:xfrm>
            <a:off x="4973325" y="3870817"/>
            <a:ext cx="938417" cy="933141"/>
            <a:chOff x="736494" y="3082953"/>
            <a:chExt cx="938417" cy="933141"/>
          </a:xfrm>
        </p:grpSpPr>
        <p:sp>
          <p:nvSpPr>
            <p:cNvPr id="85" name="Rectangle 84"/>
            <p:cNvSpPr/>
            <p:nvPr/>
          </p:nvSpPr>
          <p:spPr bwMode="auto">
            <a:xfrm>
              <a:off x="1207107" y="3082953"/>
              <a:ext cx="467804" cy="467804"/>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86" name="Rectangle 85"/>
            <p:cNvSpPr/>
            <p:nvPr/>
          </p:nvSpPr>
          <p:spPr bwMode="auto">
            <a:xfrm>
              <a:off x="1207107" y="3548290"/>
              <a:ext cx="467804" cy="467804"/>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87" name="Rectangle 86"/>
            <p:cNvSpPr/>
            <p:nvPr/>
          </p:nvSpPr>
          <p:spPr bwMode="auto">
            <a:xfrm>
              <a:off x="736494" y="3082953"/>
              <a:ext cx="467804" cy="467804"/>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88" name="Rectangle 87"/>
            <p:cNvSpPr/>
            <p:nvPr/>
          </p:nvSpPr>
          <p:spPr bwMode="auto">
            <a:xfrm>
              <a:off x="736494" y="3548290"/>
              <a:ext cx="467804" cy="467804"/>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grpSp>
      <p:grpSp>
        <p:nvGrpSpPr>
          <p:cNvPr id="89" name="Group 88"/>
          <p:cNvGrpSpPr/>
          <p:nvPr/>
        </p:nvGrpSpPr>
        <p:grpSpPr>
          <a:xfrm>
            <a:off x="4974730" y="4807895"/>
            <a:ext cx="938417" cy="933141"/>
            <a:chOff x="736494" y="3082953"/>
            <a:chExt cx="938417" cy="933141"/>
          </a:xfrm>
        </p:grpSpPr>
        <p:sp>
          <p:nvSpPr>
            <p:cNvPr id="90" name="Rectangle 89"/>
            <p:cNvSpPr/>
            <p:nvPr/>
          </p:nvSpPr>
          <p:spPr bwMode="auto">
            <a:xfrm>
              <a:off x="1207107" y="3082953"/>
              <a:ext cx="467804" cy="467804"/>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91" name="Rectangle 90"/>
            <p:cNvSpPr/>
            <p:nvPr/>
          </p:nvSpPr>
          <p:spPr bwMode="auto">
            <a:xfrm>
              <a:off x="1207107" y="3548290"/>
              <a:ext cx="467804" cy="467804"/>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92" name="Rectangle 91"/>
            <p:cNvSpPr/>
            <p:nvPr/>
          </p:nvSpPr>
          <p:spPr bwMode="auto">
            <a:xfrm>
              <a:off x="736494" y="3082953"/>
              <a:ext cx="467804" cy="467804"/>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93" name="Rectangle 92"/>
            <p:cNvSpPr/>
            <p:nvPr/>
          </p:nvSpPr>
          <p:spPr bwMode="auto">
            <a:xfrm>
              <a:off x="736494" y="3548290"/>
              <a:ext cx="467804" cy="467804"/>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grpSp>
      <p:sp>
        <p:nvSpPr>
          <p:cNvPr id="104" name="TextBox 103"/>
          <p:cNvSpPr txBox="1"/>
          <p:nvPr/>
        </p:nvSpPr>
        <p:spPr>
          <a:xfrm>
            <a:off x="3491880" y="3695623"/>
            <a:ext cx="449205" cy="369332"/>
          </a:xfrm>
          <a:prstGeom prst="rect">
            <a:avLst/>
          </a:prstGeom>
          <a:noFill/>
          <a:ln w="9525">
            <a:noFill/>
          </a:ln>
        </p:spPr>
        <p:txBody>
          <a:bodyPr wrap="square" rtlCol="0">
            <a:spAutoFit/>
          </a:bodyPr>
          <a:lstStyle/>
          <a:p>
            <a:pPr algn="ctr"/>
            <a:r>
              <a:rPr lang="en-US" altLang="zh-CN" dirty="0" smtClean="0">
                <a:latin typeface="Times New Roman" panose="02020603050405020304" pitchFamily="18" charset="0"/>
                <a:cs typeface="Times New Roman" panose="02020603050405020304" pitchFamily="18" charset="0"/>
              </a:rPr>
              <a:t>64</a:t>
            </a:r>
            <a:endParaRPr lang="zh-CN" altLang="en-US" dirty="0">
              <a:latin typeface="Times New Roman" panose="02020603050405020304" pitchFamily="18" charset="0"/>
              <a:cs typeface="Times New Roman" panose="02020603050405020304" pitchFamily="18" charset="0"/>
            </a:endParaRPr>
          </a:p>
        </p:txBody>
      </p:sp>
      <p:sp>
        <p:nvSpPr>
          <p:cNvPr id="107" name="TextBox 106"/>
          <p:cNvSpPr txBox="1"/>
          <p:nvPr/>
        </p:nvSpPr>
        <p:spPr>
          <a:xfrm>
            <a:off x="5680083" y="5822262"/>
            <a:ext cx="449205" cy="369332"/>
          </a:xfrm>
          <a:prstGeom prst="rect">
            <a:avLst/>
          </a:prstGeom>
          <a:noFill/>
          <a:ln w="9525">
            <a:noFill/>
          </a:ln>
        </p:spPr>
        <p:txBody>
          <a:bodyPr wrap="square" rtlCol="0">
            <a:spAutoFit/>
          </a:bodyPr>
          <a:lstStyle/>
          <a:p>
            <a:pPr algn="ctr"/>
            <a:r>
              <a:rPr lang="en-US" altLang="zh-CN" dirty="0" smtClean="0">
                <a:latin typeface="Times New Roman" panose="02020603050405020304" pitchFamily="18" charset="0"/>
                <a:cs typeface="Times New Roman" panose="02020603050405020304" pitchFamily="18" charset="0"/>
              </a:rPr>
              <a:t>64</a:t>
            </a:r>
            <a:endParaRPr lang="zh-CN" altLang="en-US" dirty="0">
              <a:latin typeface="Times New Roman" panose="02020603050405020304" pitchFamily="18" charset="0"/>
              <a:cs typeface="Times New Roman" panose="02020603050405020304" pitchFamily="18" charset="0"/>
            </a:endParaRPr>
          </a:p>
        </p:txBody>
      </p:sp>
      <p:sp>
        <p:nvSpPr>
          <p:cNvPr id="148" name="Rectangle 147"/>
          <p:cNvSpPr/>
          <p:nvPr/>
        </p:nvSpPr>
        <p:spPr bwMode="auto">
          <a:xfrm>
            <a:off x="4042376" y="1987261"/>
            <a:ext cx="3733106" cy="3757917"/>
          </a:xfrm>
          <a:prstGeom prst="rect">
            <a:avLst/>
          </a:prstGeom>
          <a:noFill/>
          <a:ln w="2857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grpSp>
        <p:nvGrpSpPr>
          <p:cNvPr id="168" name="Group 167"/>
          <p:cNvGrpSpPr/>
          <p:nvPr/>
        </p:nvGrpSpPr>
        <p:grpSpPr>
          <a:xfrm>
            <a:off x="4036037" y="1990797"/>
            <a:ext cx="1875218" cy="1875218"/>
            <a:chOff x="837006" y="2144678"/>
            <a:chExt cx="1875218" cy="1875218"/>
          </a:xfrm>
        </p:grpSpPr>
        <p:sp>
          <p:nvSpPr>
            <p:cNvPr id="169" name="Rectangle 168"/>
            <p:cNvSpPr/>
            <p:nvPr/>
          </p:nvSpPr>
          <p:spPr bwMode="auto">
            <a:xfrm>
              <a:off x="837006" y="3938627"/>
              <a:ext cx="235219" cy="78757"/>
            </a:xfrm>
            <a:prstGeom prst="rect">
              <a:avLst/>
            </a:prstGeom>
            <a:solidFill>
              <a:srgbClr val="FFC000"/>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70" name="Rectangle 169"/>
            <p:cNvSpPr/>
            <p:nvPr/>
          </p:nvSpPr>
          <p:spPr bwMode="auto">
            <a:xfrm>
              <a:off x="1071739" y="3938627"/>
              <a:ext cx="235219" cy="78757"/>
            </a:xfrm>
            <a:prstGeom prst="rect">
              <a:avLst/>
            </a:prstGeom>
            <a:solidFill>
              <a:srgbClr val="FFFF00"/>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71" name="Rectangle 170"/>
            <p:cNvSpPr/>
            <p:nvPr/>
          </p:nvSpPr>
          <p:spPr bwMode="auto">
            <a:xfrm>
              <a:off x="1306078" y="3938627"/>
              <a:ext cx="235219" cy="78757"/>
            </a:xfrm>
            <a:prstGeom prst="rect">
              <a:avLst/>
            </a:prstGeom>
            <a:solidFill>
              <a:srgbClr val="92D050"/>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72" name="Rectangle 171"/>
            <p:cNvSpPr/>
            <p:nvPr/>
          </p:nvSpPr>
          <p:spPr bwMode="auto">
            <a:xfrm>
              <a:off x="1540811" y="3938627"/>
              <a:ext cx="235219" cy="78757"/>
            </a:xfrm>
            <a:prstGeom prst="rect">
              <a:avLst/>
            </a:prstGeom>
            <a:solidFill>
              <a:srgbClr val="00B050"/>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73" name="Rectangle 172"/>
            <p:cNvSpPr/>
            <p:nvPr/>
          </p:nvSpPr>
          <p:spPr bwMode="auto">
            <a:xfrm>
              <a:off x="1773200" y="3938627"/>
              <a:ext cx="235219" cy="78757"/>
            </a:xfrm>
            <a:prstGeom prst="rect">
              <a:avLst/>
            </a:prstGeom>
            <a:solidFill>
              <a:srgbClr val="00B0F0"/>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74" name="Rectangle 173"/>
            <p:cNvSpPr/>
            <p:nvPr/>
          </p:nvSpPr>
          <p:spPr bwMode="auto">
            <a:xfrm>
              <a:off x="2007933" y="3938627"/>
              <a:ext cx="235219" cy="78757"/>
            </a:xfrm>
            <a:prstGeom prst="rect">
              <a:avLst/>
            </a:prstGeom>
            <a:solidFill>
              <a:srgbClr val="0070C0"/>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75" name="Rectangle 174"/>
            <p:cNvSpPr/>
            <p:nvPr/>
          </p:nvSpPr>
          <p:spPr bwMode="auto">
            <a:xfrm>
              <a:off x="2242272" y="3938627"/>
              <a:ext cx="235219" cy="78757"/>
            </a:xfrm>
            <a:prstGeom prst="rect">
              <a:avLst/>
            </a:prstGeom>
            <a:solidFill>
              <a:srgbClr val="002060"/>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76" name="Rectangle 175"/>
            <p:cNvSpPr/>
            <p:nvPr/>
          </p:nvSpPr>
          <p:spPr bwMode="auto">
            <a:xfrm>
              <a:off x="2477005" y="3938627"/>
              <a:ext cx="235219" cy="78757"/>
            </a:xfrm>
            <a:prstGeom prst="rect">
              <a:avLst/>
            </a:prstGeom>
            <a:solidFill>
              <a:srgbClr val="7030A0"/>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77" name="Rectangle 176"/>
            <p:cNvSpPr/>
            <p:nvPr/>
          </p:nvSpPr>
          <p:spPr bwMode="auto">
            <a:xfrm rot="5400000">
              <a:off x="2553831" y="2222909"/>
              <a:ext cx="235219" cy="78757"/>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78" name="Rectangle 177"/>
            <p:cNvSpPr/>
            <p:nvPr/>
          </p:nvSpPr>
          <p:spPr bwMode="auto">
            <a:xfrm rot="5400000">
              <a:off x="2553831" y="2457642"/>
              <a:ext cx="235219" cy="78757"/>
            </a:xfrm>
            <a:prstGeom prst="rect">
              <a:avLst/>
            </a:prstGeom>
            <a:solidFill>
              <a:schemeClr val="accent2">
                <a:lumMod val="40000"/>
                <a:lumOff val="60000"/>
              </a:schemeClr>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79" name="Rectangle 178"/>
            <p:cNvSpPr/>
            <p:nvPr/>
          </p:nvSpPr>
          <p:spPr bwMode="auto">
            <a:xfrm rot="5400000">
              <a:off x="2553831" y="2691981"/>
              <a:ext cx="235219" cy="78757"/>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80" name="Rectangle 179"/>
            <p:cNvSpPr/>
            <p:nvPr/>
          </p:nvSpPr>
          <p:spPr bwMode="auto">
            <a:xfrm rot="5400000">
              <a:off x="2553831" y="2926714"/>
              <a:ext cx="235219" cy="78757"/>
            </a:xfrm>
            <a:prstGeom prst="rect">
              <a:avLst/>
            </a:prstGeom>
            <a:solidFill>
              <a:schemeClr val="accent2">
                <a:lumMod val="75000"/>
              </a:schemeClr>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81" name="Rectangle 180"/>
            <p:cNvSpPr/>
            <p:nvPr/>
          </p:nvSpPr>
          <p:spPr bwMode="auto">
            <a:xfrm rot="5400000">
              <a:off x="2553831" y="3159103"/>
              <a:ext cx="235219" cy="78757"/>
            </a:xfrm>
            <a:prstGeom prst="rect">
              <a:avLst/>
            </a:prstGeom>
            <a:solidFill>
              <a:schemeClr val="accent3">
                <a:lumMod val="50000"/>
              </a:schemeClr>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82" name="Rectangle 181"/>
            <p:cNvSpPr/>
            <p:nvPr/>
          </p:nvSpPr>
          <p:spPr bwMode="auto">
            <a:xfrm rot="5400000">
              <a:off x="2553831" y="3393836"/>
              <a:ext cx="235219" cy="78757"/>
            </a:xfrm>
            <a:prstGeom prst="rect">
              <a:avLst/>
            </a:prstGeom>
            <a:solidFill>
              <a:schemeClr val="accent3">
                <a:lumMod val="75000"/>
              </a:schemeClr>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83" name="Rectangle 182"/>
            <p:cNvSpPr/>
            <p:nvPr/>
          </p:nvSpPr>
          <p:spPr bwMode="auto">
            <a:xfrm rot="5400000">
              <a:off x="2553831" y="3628175"/>
              <a:ext cx="235219" cy="78757"/>
            </a:xfrm>
            <a:prstGeom prst="rect">
              <a:avLst/>
            </a:prstGeom>
            <a:solidFill>
              <a:schemeClr val="accent6">
                <a:lumMod val="50000"/>
              </a:schemeClr>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84" name="Rectangle 183"/>
            <p:cNvSpPr/>
            <p:nvPr/>
          </p:nvSpPr>
          <p:spPr bwMode="auto">
            <a:xfrm rot="5400000">
              <a:off x="2553831" y="3862908"/>
              <a:ext cx="235219" cy="78757"/>
            </a:xfrm>
            <a:prstGeom prst="rect">
              <a:avLst/>
            </a:prstGeom>
            <a:solidFill>
              <a:srgbClr val="FF66FF"/>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grpSp>
      <p:cxnSp>
        <p:nvCxnSpPr>
          <p:cNvPr id="189" name="Straight Arrow Connector 188"/>
          <p:cNvCxnSpPr/>
          <p:nvPr/>
        </p:nvCxnSpPr>
        <p:spPr bwMode="auto">
          <a:xfrm>
            <a:off x="6153225" y="3179481"/>
            <a:ext cx="349934" cy="423762"/>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0" name="Straight Arrow Connector 189"/>
          <p:cNvCxnSpPr/>
          <p:nvPr/>
        </p:nvCxnSpPr>
        <p:spPr bwMode="auto">
          <a:xfrm flipH="1">
            <a:off x="7310568" y="3162210"/>
            <a:ext cx="8862" cy="477254"/>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2" name="Straight Arrow Connector 191"/>
          <p:cNvCxnSpPr/>
          <p:nvPr/>
        </p:nvCxnSpPr>
        <p:spPr bwMode="auto">
          <a:xfrm flipH="1">
            <a:off x="7075581" y="2142632"/>
            <a:ext cx="6682" cy="204810"/>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4" name="Straight Arrow Connector 193"/>
          <p:cNvCxnSpPr/>
          <p:nvPr/>
        </p:nvCxnSpPr>
        <p:spPr bwMode="auto">
          <a:xfrm>
            <a:off x="6976134" y="2583447"/>
            <a:ext cx="176750" cy="218825"/>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5" name="Straight Arrow Connector 204"/>
          <p:cNvCxnSpPr/>
          <p:nvPr/>
        </p:nvCxnSpPr>
        <p:spPr bwMode="auto">
          <a:xfrm>
            <a:off x="7465116" y="2596691"/>
            <a:ext cx="176750" cy="218825"/>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6" name="Straight Arrow Connector 205"/>
          <p:cNvCxnSpPr/>
          <p:nvPr/>
        </p:nvCxnSpPr>
        <p:spPr bwMode="auto">
          <a:xfrm>
            <a:off x="6745675" y="4553047"/>
            <a:ext cx="193206" cy="531634"/>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9" name="Straight Arrow Connector 208"/>
          <p:cNvCxnSpPr/>
          <p:nvPr/>
        </p:nvCxnSpPr>
        <p:spPr bwMode="auto">
          <a:xfrm>
            <a:off x="4314647" y="4230966"/>
            <a:ext cx="371761" cy="381108"/>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12" name="Rectangle 211"/>
          <p:cNvSpPr/>
          <p:nvPr/>
        </p:nvSpPr>
        <p:spPr bwMode="auto">
          <a:xfrm>
            <a:off x="7410990" y="2050983"/>
            <a:ext cx="251775" cy="369332"/>
          </a:xfrm>
          <a:prstGeom prst="rect">
            <a:avLst/>
          </a:prstGeom>
          <a:noFill/>
          <a:ln w="9525" cap="flat" cmpd="sng" algn="ctr">
            <a:no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1</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213" name="Rectangle 212"/>
          <p:cNvSpPr/>
          <p:nvPr/>
        </p:nvSpPr>
        <p:spPr bwMode="auto">
          <a:xfrm>
            <a:off x="5558912" y="5317784"/>
            <a:ext cx="251775" cy="369332"/>
          </a:xfrm>
          <a:prstGeom prst="rect">
            <a:avLst/>
          </a:prstGeom>
          <a:noFill/>
          <a:ln w="9525" cap="flat" cmpd="sng" algn="ctr">
            <a:no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0</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214" name="Rectangle 213"/>
          <p:cNvSpPr/>
          <p:nvPr/>
        </p:nvSpPr>
        <p:spPr bwMode="auto">
          <a:xfrm>
            <a:off x="5070720" y="3913474"/>
            <a:ext cx="251775" cy="369332"/>
          </a:xfrm>
          <a:prstGeom prst="rect">
            <a:avLst/>
          </a:prstGeom>
          <a:noFill/>
          <a:ln w="9525" cap="flat" cmpd="sng" algn="ctr">
            <a:no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0</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sp>
        <p:nvSpPr>
          <p:cNvPr id="215" name="Rectangle 214"/>
          <p:cNvSpPr/>
          <p:nvPr/>
        </p:nvSpPr>
        <p:spPr bwMode="auto">
          <a:xfrm>
            <a:off x="5063506" y="4389938"/>
            <a:ext cx="251775" cy="369332"/>
          </a:xfrm>
          <a:prstGeom prst="rect">
            <a:avLst/>
          </a:prstGeom>
          <a:noFill/>
          <a:ln w="9525" cap="flat" cmpd="sng" algn="ctr">
            <a:no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1</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cxnSp>
        <p:nvCxnSpPr>
          <p:cNvPr id="216" name="Straight Arrow Connector 215"/>
          <p:cNvCxnSpPr/>
          <p:nvPr/>
        </p:nvCxnSpPr>
        <p:spPr bwMode="auto">
          <a:xfrm>
            <a:off x="5566629" y="4019085"/>
            <a:ext cx="215100" cy="211881"/>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0" name="Straight Arrow Connector 219"/>
          <p:cNvCxnSpPr/>
          <p:nvPr/>
        </p:nvCxnSpPr>
        <p:spPr bwMode="auto">
          <a:xfrm>
            <a:off x="5578545" y="4483796"/>
            <a:ext cx="215100" cy="211881"/>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1" name="Straight Arrow Connector 220"/>
          <p:cNvCxnSpPr/>
          <p:nvPr/>
        </p:nvCxnSpPr>
        <p:spPr bwMode="auto">
          <a:xfrm>
            <a:off x="5086156" y="5041797"/>
            <a:ext cx="262642" cy="3681"/>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3" name="Straight Arrow Connector 222"/>
          <p:cNvCxnSpPr/>
          <p:nvPr/>
        </p:nvCxnSpPr>
        <p:spPr bwMode="auto">
          <a:xfrm>
            <a:off x="5070720" y="5512558"/>
            <a:ext cx="262642" cy="3681"/>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4" name="Straight Arrow Connector 223"/>
          <p:cNvCxnSpPr/>
          <p:nvPr/>
        </p:nvCxnSpPr>
        <p:spPr bwMode="auto">
          <a:xfrm>
            <a:off x="5586593" y="4939723"/>
            <a:ext cx="215100" cy="211881"/>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25" name="Rectangle 224"/>
          <p:cNvSpPr/>
          <p:nvPr/>
        </p:nvSpPr>
        <p:spPr bwMode="auto">
          <a:xfrm>
            <a:off x="4399868" y="5084681"/>
            <a:ext cx="251775" cy="369332"/>
          </a:xfrm>
          <a:prstGeom prst="rect">
            <a:avLst/>
          </a:prstGeom>
          <a:noFill/>
          <a:ln w="9525" cap="flat" cmpd="sng" algn="ctr">
            <a:no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r>
              <a:rPr kumimoji="0" lang="en-US" altLang="zh-CN" sz="1800" u="none" strike="noStrike" cap="none" normalizeH="0" baseline="0" dirty="0" smtClean="0">
                <a:ln>
                  <a:noFill/>
                </a:ln>
                <a:solidFill>
                  <a:schemeClr val="tx1"/>
                </a:solidFill>
                <a:effectLst/>
                <a:latin typeface="Times New Roman" pitchFamily="18" charset="0"/>
                <a:ea typeface="宋体" pitchFamily="2" charset="-122"/>
              </a:rPr>
              <a:t>1</a:t>
            </a:r>
            <a:endParaRPr kumimoji="0" lang="zh-CN" altLang="en-US" sz="1800" u="none" strike="noStrike" cap="none" normalizeH="0" baseline="0" dirty="0" smtClean="0">
              <a:ln>
                <a:noFill/>
              </a:ln>
              <a:solidFill>
                <a:schemeClr val="tx1"/>
              </a:solidFill>
              <a:effectLst/>
              <a:latin typeface="Times New Roman" pitchFamily="18" charset="0"/>
              <a:ea typeface="宋体" pitchFamily="2" charset="-122"/>
            </a:endParaRPr>
          </a:p>
        </p:txBody>
      </p:sp>
      <p:grpSp>
        <p:nvGrpSpPr>
          <p:cNvPr id="259" name="Group 258"/>
          <p:cNvGrpSpPr/>
          <p:nvPr/>
        </p:nvGrpSpPr>
        <p:grpSpPr>
          <a:xfrm>
            <a:off x="5910093" y="1989507"/>
            <a:ext cx="934292" cy="933376"/>
            <a:chOff x="2711062" y="2143388"/>
            <a:chExt cx="934292" cy="933376"/>
          </a:xfrm>
        </p:grpSpPr>
        <p:sp>
          <p:nvSpPr>
            <p:cNvPr id="252" name="Isosceles Triangle 251"/>
            <p:cNvSpPr/>
            <p:nvPr/>
          </p:nvSpPr>
          <p:spPr bwMode="auto">
            <a:xfrm rot="5400000">
              <a:off x="2718382" y="2138008"/>
              <a:ext cx="921591" cy="932352"/>
            </a:xfrm>
            <a:prstGeom prst="triangle">
              <a:avLst>
                <a:gd name="adj" fmla="val 100000"/>
              </a:avLst>
            </a:prstGeom>
            <a:solidFill>
              <a:schemeClr val="accent6">
                <a:lumMod val="20000"/>
                <a:lumOff val="80000"/>
              </a:schemeClr>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56" name="Isosceles Triangle 255"/>
            <p:cNvSpPr/>
            <p:nvPr/>
          </p:nvSpPr>
          <p:spPr bwMode="auto">
            <a:xfrm rot="5400000">
              <a:off x="2724138" y="2380594"/>
              <a:ext cx="687277" cy="695302"/>
            </a:xfrm>
            <a:prstGeom prst="triangle">
              <a:avLst>
                <a:gd name="adj" fmla="val 100000"/>
              </a:avLst>
            </a:prstGeom>
            <a:solidFill>
              <a:schemeClr val="accent6">
                <a:lumMod val="40000"/>
                <a:lumOff val="60000"/>
              </a:schemeClr>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57" name="Isosceles Triangle 256"/>
            <p:cNvSpPr/>
            <p:nvPr/>
          </p:nvSpPr>
          <p:spPr bwMode="auto">
            <a:xfrm rot="5400000">
              <a:off x="2713748" y="2609286"/>
              <a:ext cx="460137" cy="465510"/>
            </a:xfrm>
            <a:prstGeom prst="triangle">
              <a:avLst>
                <a:gd name="adj" fmla="val 100000"/>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58" name="Isosceles Triangle 257"/>
            <p:cNvSpPr/>
            <p:nvPr/>
          </p:nvSpPr>
          <p:spPr bwMode="auto">
            <a:xfrm rot="5400000">
              <a:off x="2714827" y="2837398"/>
              <a:ext cx="237977" cy="240756"/>
            </a:xfrm>
            <a:prstGeom prst="triangle">
              <a:avLst>
                <a:gd name="adj" fmla="val 100000"/>
              </a:avLst>
            </a:prstGeom>
            <a:solidFill>
              <a:schemeClr val="accent6">
                <a:lumMod val="75000"/>
              </a:schemeClr>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grpSp>
      <p:grpSp>
        <p:nvGrpSpPr>
          <p:cNvPr id="269" name="Group 268"/>
          <p:cNvGrpSpPr/>
          <p:nvPr/>
        </p:nvGrpSpPr>
        <p:grpSpPr>
          <a:xfrm>
            <a:off x="5909850" y="2917062"/>
            <a:ext cx="943078" cy="948491"/>
            <a:chOff x="2710819" y="3070943"/>
            <a:chExt cx="943078" cy="948491"/>
          </a:xfrm>
        </p:grpSpPr>
        <p:sp>
          <p:nvSpPr>
            <p:cNvPr id="261" name="Isosceles Triangle 260"/>
            <p:cNvSpPr/>
            <p:nvPr/>
          </p:nvSpPr>
          <p:spPr bwMode="auto">
            <a:xfrm rot="5400000">
              <a:off x="2718223" y="3082271"/>
              <a:ext cx="933378" cy="932352"/>
            </a:xfrm>
            <a:prstGeom prst="triangle">
              <a:avLst>
                <a:gd name="adj" fmla="val 100000"/>
              </a:avLst>
            </a:prstGeom>
            <a:solidFill>
              <a:schemeClr val="accent3">
                <a:lumMod val="50000"/>
              </a:schemeClr>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62" name="Isosceles Triangle 261"/>
            <p:cNvSpPr/>
            <p:nvPr/>
          </p:nvSpPr>
          <p:spPr bwMode="auto">
            <a:xfrm rot="5400000">
              <a:off x="2722352" y="3311443"/>
              <a:ext cx="687277" cy="710343"/>
            </a:xfrm>
            <a:prstGeom prst="triangle">
              <a:avLst>
                <a:gd name="adj" fmla="val 100000"/>
              </a:avLst>
            </a:prstGeom>
            <a:solidFill>
              <a:schemeClr val="accent3">
                <a:lumMod val="75000"/>
              </a:schemeClr>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63" name="Isosceles Triangle 262"/>
            <p:cNvSpPr/>
            <p:nvPr/>
          </p:nvSpPr>
          <p:spPr bwMode="auto">
            <a:xfrm rot="5400000">
              <a:off x="2716494" y="3544667"/>
              <a:ext cx="460137" cy="471487"/>
            </a:xfrm>
            <a:prstGeom prst="triangle">
              <a:avLst>
                <a:gd name="adj" fmla="val 100000"/>
              </a:avLst>
            </a:prstGeom>
            <a:solidFill>
              <a:schemeClr val="accent6">
                <a:lumMod val="50000"/>
              </a:schemeClr>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64" name="Isosceles Triangle 263"/>
            <p:cNvSpPr/>
            <p:nvPr/>
          </p:nvSpPr>
          <p:spPr bwMode="auto">
            <a:xfrm rot="5400000">
              <a:off x="2720561" y="3775767"/>
              <a:ext cx="237977" cy="240756"/>
            </a:xfrm>
            <a:prstGeom prst="triangle">
              <a:avLst>
                <a:gd name="adj" fmla="val 100000"/>
              </a:avLst>
            </a:prstGeom>
            <a:solidFill>
              <a:srgbClr val="FF66FF"/>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68" name="Isosceles Triangle 267"/>
            <p:cNvSpPr/>
            <p:nvPr/>
          </p:nvSpPr>
          <p:spPr bwMode="auto">
            <a:xfrm rot="16200000">
              <a:off x="2716586" y="3086569"/>
              <a:ext cx="933378" cy="932352"/>
            </a:xfrm>
            <a:prstGeom prst="triangle">
              <a:avLst>
                <a:gd name="adj" fmla="val 100000"/>
              </a:avLst>
            </a:prstGeom>
            <a:solidFill>
              <a:schemeClr val="accent6">
                <a:lumMod val="75000"/>
              </a:schemeClr>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65" name="Isosceles Triangle 264"/>
            <p:cNvSpPr/>
            <p:nvPr/>
          </p:nvSpPr>
          <p:spPr bwMode="auto">
            <a:xfrm rot="16200000">
              <a:off x="2951603" y="3073004"/>
              <a:ext cx="687277" cy="710343"/>
            </a:xfrm>
            <a:prstGeom prst="triangle">
              <a:avLst>
                <a:gd name="adj" fmla="val 100000"/>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66" name="Isosceles Triangle 265"/>
            <p:cNvSpPr/>
            <p:nvPr/>
          </p:nvSpPr>
          <p:spPr bwMode="auto">
            <a:xfrm rot="16200000">
              <a:off x="3188085" y="3070046"/>
              <a:ext cx="460137" cy="471487"/>
            </a:xfrm>
            <a:prstGeom prst="triangle">
              <a:avLst>
                <a:gd name="adj" fmla="val 100000"/>
              </a:avLst>
            </a:prstGeom>
            <a:solidFill>
              <a:schemeClr val="accent6">
                <a:lumMod val="40000"/>
                <a:lumOff val="60000"/>
              </a:schemeClr>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67" name="Isosceles Triangle 266"/>
            <p:cNvSpPr/>
            <p:nvPr/>
          </p:nvSpPr>
          <p:spPr bwMode="auto">
            <a:xfrm rot="16200000">
              <a:off x="3412102" y="3069554"/>
              <a:ext cx="237977" cy="240756"/>
            </a:xfrm>
            <a:prstGeom prst="triangle">
              <a:avLst>
                <a:gd name="adj" fmla="val 100000"/>
              </a:avLst>
            </a:prstGeom>
            <a:solidFill>
              <a:schemeClr val="accent6">
                <a:lumMod val="20000"/>
                <a:lumOff val="80000"/>
              </a:schemeClr>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grpSp>
      <p:grpSp>
        <p:nvGrpSpPr>
          <p:cNvPr id="281" name="Group 280"/>
          <p:cNvGrpSpPr/>
          <p:nvPr/>
        </p:nvGrpSpPr>
        <p:grpSpPr>
          <a:xfrm>
            <a:off x="4042642" y="3861443"/>
            <a:ext cx="933314" cy="939375"/>
            <a:chOff x="843611" y="4015324"/>
            <a:chExt cx="933314" cy="939375"/>
          </a:xfrm>
        </p:grpSpPr>
        <p:sp>
          <p:nvSpPr>
            <p:cNvPr id="275" name="Isosceles Triangle 274"/>
            <p:cNvSpPr/>
            <p:nvPr/>
          </p:nvSpPr>
          <p:spPr bwMode="auto">
            <a:xfrm rot="16200000">
              <a:off x="843098" y="4021834"/>
              <a:ext cx="933378" cy="932352"/>
            </a:xfrm>
            <a:prstGeom prst="triangle">
              <a:avLst>
                <a:gd name="adj" fmla="val 100000"/>
              </a:avLst>
            </a:prstGeom>
            <a:solidFill>
              <a:srgbClr val="FFC000"/>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76" name="Isosceles Triangle 275"/>
            <p:cNvSpPr/>
            <p:nvPr/>
          </p:nvSpPr>
          <p:spPr bwMode="auto">
            <a:xfrm rot="16200000">
              <a:off x="1078115" y="4008269"/>
              <a:ext cx="687277" cy="710343"/>
            </a:xfrm>
            <a:prstGeom prst="triangle">
              <a:avLst>
                <a:gd name="adj" fmla="val 100000"/>
              </a:avLst>
            </a:prstGeom>
            <a:solidFill>
              <a:srgbClr val="FFFF00"/>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77" name="Isosceles Triangle 276"/>
            <p:cNvSpPr/>
            <p:nvPr/>
          </p:nvSpPr>
          <p:spPr bwMode="auto">
            <a:xfrm rot="16200000">
              <a:off x="1314544" y="4009702"/>
              <a:ext cx="455798" cy="467041"/>
            </a:xfrm>
            <a:prstGeom prst="triangle">
              <a:avLst>
                <a:gd name="adj" fmla="val 100000"/>
              </a:avLst>
            </a:prstGeom>
            <a:solidFill>
              <a:srgbClr val="92D050"/>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78" name="Isosceles Triangle 277"/>
            <p:cNvSpPr/>
            <p:nvPr/>
          </p:nvSpPr>
          <p:spPr bwMode="auto">
            <a:xfrm rot="16200000">
              <a:off x="1540999" y="4020085"/>
              <a:ext cx="235984" cy="232306"/>
            </a:xfrm>
            <a:prstGeom prst="triangle">
              <a:avLst>
                <a:gd name="adj" fmla="val 100000"/>
              </a:avLst>
            </a:prstGeom>
            <a:solidFill>
              <a:srgbClr val="00B050"/>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grpSp>
      <p:grpSp>
        <p:nvGrpSpPr>
          <p:cNvPr id="287" name="Group 286"/>
          <p:cNvGrpSpPr/>
          <p:nvPr/>
        </p:nvGrpSpPr>
        <p:grpSpPr>
          <a:xfrm>
            <a:off x="5444818" y="3868570"/>
            <a:ext cx="467041" cy="464994"/>
            <a:chOff x="2245787" y="4022451"/>
            <a:chExt cx="467041" cy="464994"/>
          </a:xfrm>
        </p:grpSpPr>
        <p:sp>
          <p:nvSpPr>
            <p:cNvPr id="285" name="Isosceles Triangle 284"/>
            <p:cNvSpPr/>
            <p:nvPr/>
          </p:nvSpPr>
          <p:spPr bwMode="auto">
            <a:xfrm rot="16200000">
              <a:off x="2246811" y="4021427"/>
              <a:ext cx="464994" cy="467041"/>
            </a:xfrm>
            <a:prstGeom prst="triangle">
              <a:avLst>
                <a:gd name="adj" fmla="val 100000"/>
              </a:avLst>
            </a:prstGeom>
            <a:solidFill>
              <a:srgbClr val="002060"/>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86" name="Isosceles Triangle 285"/>
            <p:cNvSpPr/>
            <p:nvPr/>
          </p:nvSpPr>
          <p:spPr bwMode="auto">
            <a:xfrm rot="16200000">
              <a:off x="2477591" y="4025521"/>
              <a:ext cx="235984" cy="232306"/>
            </a:xfrm>
            <a:prstGeom prst="triangle">
              <a:avLst>
                <a:gd name="adj" fmla="val 100000"/>
              </a:avLst>
            </a:prstGeom>
            <a:solidFill>
              <a:srgbClr val="7030A0"/>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solidFill>
                    <a:schemeClr val="bg1"/>
                  </a:solidFill>
                </a:ln>
                <a:solidFill>
                  <a:schemeClr val="tx1"/>
                </a:solidFill>
                <a:effectLst/>
                <a:latin typeface="Times New Roman" pitchFamily="18" charset="0"/>
                <a:ea typeface="宋体" pitchFamily="2" charset="-122"/>
              </a:endParaRPr>
            </a:p>
          </p:txBody>
        </p:sp>
      </p:grpSp>
      <p:grpSp>
        <p:nvGrpSpPr>
          <p:cNvPr id="309" name="Group 308"/>
          <p:cNvGrpSpPr/>
          <p:nvPr/>
        </p:nvGrpSpPr>
        <p:grpSpPr>
          <a:xfrm>
            <a:off x="5912252" y="3764351"/>
            <a:ext cx="1272754" cy="2065511"/>
            <a:chOff x="2713221" y="3918232"/>
            <a:chExt cx="1272754" cy="2065511"/>
          </a:xfrm>
        </p:grpSpPr>
        <p:sp>
          <p:nvSpPr>
            <p:cNvPr id="289" name="Isosceles Triangle 288"/>
            <p:cNvSpPr/>
            <p:nvPr/>
          </p:nvSpPr>
          <p:spPr bwMode="auto">
            <a:xfrm rot="5400000">
              <a:off x="2113949" y="4622961"/>
              <a:ext cx="1871638" cy="671290"/>
            </a:xfrm>
            <a:prstGeom prst="triangle">
              <a:avLst>
                <a:gd name="adj" fmla="val 99661"/>
              </a:avLst>
            </a:prstGeom>
            <a:solidFill>
              <a:srgbClr val="7030A0"/>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98" name="Isosceles Triangle 297"/>
            <p:cNvSpPr/>
            <p:nvPr/>
          </p:nvSpPr>
          <p:spPr bwMode="auto">
            <a:xfrm rot="5400000">
              <a:off x="2184915" y="4770274"/>
              <a:ext cx="1647517" cy="590906"/>
            </a:xfrm>
            <a:prstGeom prst="triangle">
              <a:avLst>
                <a:gd name="adj" fmla="val 99661"/>
              </a:avLst>
            </a:prstGeom>
            <a:solidFill>
              <a:srgbClr val="002060"/>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299" name="Isosceles Triangle 298"/>
            <p:cNvSpPr/>
            <p:nvPr/>
          </p:nvSpPr>
          <p:spPr bwMode="auto">
            <a:xfrm rot="5400000">
              <a:off x="2269016" y="4945322"/>
              <a:ext cx="1399194" cy="501841"/>
            </a:xfrm>
            <a:prstGeom prst="triangle">
              <a:avLst>
                <a:gd name="adj" fmla="val 99661"/>
              </a:avLst>
            </a:prstGeom>
            <a:solidFill>
              <a:schemeClr val="bg1"/>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301" name="Parallelogram 300"/>
            <p:cNvSpPr/>
            <p:nvPr/>
          </p:nvSpPr>
          <p:spPr bwMode="auto">
            <a:xfrm rot="4204472">
              <a:off x="2137778" y="4839026"/>
              <a:ext cx="2065152" cy="224279"/>
            </a:xfrm>
            <a:prstGeom prst="parallelogram">
              <a:avLst>
                <a:gd name="adj" fmla="val 35726"/>
              </a:avLst>
            </a:prstGeom>
            <a:solidFill>
              <a:srgbClr val="FF66FF"/>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302" name="Parallelogram 301"/>
            <p:cNvSpPr/>
            <p:nvPr/>
          </p:nvSpPr>
          <p:spPr bwMode="auto">
            <a:xfrm rot="4204472">
              <a:off x="2366081" y="4839027"/>
              <a:ext cx="2065152" cy="224279"/>
            </a:xfrm>
            <a:prstGeom prst="parallelogram">
              <a:avLst>
                <a:gd name="adj" fmla="val 35726"/>
              </a:avLst>
            </a:prstGeom>
            <a:solidFill>
              <a:schemeClr val="accent2">
                <a:lumMod val="50000"/>
              </a:schemeClr>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303" name="Parallelogram 302"/>
            <p:cNvSpPr/>
            <p:nvPr/>
          </p:nvSpPr>
          <p:spPr bwMode="auto">
            <a:xfrm rot="4204472">
              <a:off x="2612477" y="4839026"/>
              <a:ext cx="2065152" cy="224279"/>
            </a:xfrm>
            <a:prstGeom prst="parallelogram">
              <a:avLst>
                <a:gd name="adj" fmla="val 35726"/>
              </a:avLst>
            </a:prstGeom>
            <a:solidFill>
              <a:schemeClr val="accent3">
                <a:lumMod val="75000"/>
              </a:schemeClr>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304" name="Parallelogram 303"/>
            <p:cNvSpPr/>
            <p:nvPr/>
          </p:nvSpPr>
          <p:spPr bwMode="auto">
            <a:xfrm rot="4204472">
              <a:off x="2841260" y="4838668"/>
              <a:ext cx="2065152" cy="224279"/>
            </a:xfrm>
            <a:prstGeom prst="parallelogram">
              <a:avLst>
                <a:gd name="adj" fmla="val 35726"/>
              </a:avLst>
            </a:prstGeom>
            <a:solidFill>
              <a:schemeClr val="accent3">
                <a:lumMod val="50000"/>
              </a:schemeClr>
            </a:solid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grpSp>
      <p:sp>
        <p:nvSpPr>
          <p:cNvPr id="108" name="Rectangle 107"/>
          <p:cNvSpPr/>
          <p:nvPr/>
        </p:nvSpPr>
        <p:spPr bwMode="auto">
          <a:xfrm>
            <a:off x="4504222" y="2924116"/>
            <a:ext cx="467804" cy="467804"/>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10" name="Rectangle 109"/>
          <p:cNvSpPr/>
          <p:nvPr/>
        </p:nvSpPr>
        <p:spPr bwMode="auto">
          <a:xfrm>
            <a:off x="4033609" y="2924116"/>
            <a:ext cx="467804" cy="467804"/>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15" name="Rectangle 114"/>
          <p:cNvSpPr/>
          <p:nvPr/>
        </p:nvSpPr>
        <p:spPr bwMode="auto">
          <a:xfrm>
            <a:off x="4971086" y="2929413"/>
            <a:ext cx="467804" cy="467804"/>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20" name="Rectangle 119"/>
          <p:cNvSpPr/>
          <p:nvPr/>
        </p:nvSpPr>
        <p:spPr bwMode="auto">
          <a:xfrm>
            <a:off x="4979785" y="1996101"/>
            <a:ext cx="467804" cy="467804"/>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121" name="Rectangle 120"/>
          <p:cNvSpPr/>
          <p:nvPr/>
        </p:nvSpPr>
        <p:spPr bwMode="auto">
          <a:xfrm>
            <a:off x="4979785" y="2461438"/>
            <a:ext cx="467804" cy="467804"/>
          </a:xfrm>
          <a:prstGeom prst="rect">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zh-CN" altLang="en-US" sz="1800" b="1" i="1" u="none" strike="noStrike" cap="none" normalizeH="0" baseline="0" smtClean="0">
              <a:ln>
                <a:noFill/>
              </a:ln>
              <a:solidFill>
                <a:schemeClr val="tx1"/>
              </a:solidFill>
              <a:effectLst/>
              <a:latin typeface="Times New Roman" pitchFamily="18" charset="0"/>
              <a:ea typeface="宋体" pitchFamily="2" charset="-122"/>
            </a:endParaRPr>
          </a:p>
        </p:txBody>
      </p:sp>
      <p:sp>
        <p:nvSpPr>
          <p:cNvPr id="57" name="Rectangle 56"/>
          <p:cNvSpPr/>
          <p:nvPr/>
        </p:nvSpPr>
        <p:spPr bwMode="auto">
          <a:xfrm>
            <a:off x="4172303" y="2110310"/>
            <a:ext cx="1599663" cy="1585312"/>
          </a:xfrm>
          <a:prstGeom prst="rect">
            <a:avLst/>
          </a:prstGeom>
          <a:noFill/>
          <a:ln w="28575" cap="flat" cmpd="sng" algn="ctr">
            <a:solidFill>
              <a:srgbClr val="FF0000"/>
            </a:solidFill>
            <a:prstDash val="lgDash"/>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altLang="zh-CN" sz="2800" u="none" strike="noStrike" cap="none" normalizeH="0" baseline="0" dirty="0" smtClean="0">
                <a:ln>
                  <a:noFill/>
                </a:ln>
                <a:solidFill>
                  <a:srgbClr val="FF0000"/>
                </a:solidFill>
                <a:effectLst/>
                <a:latin typeface="Times New Roman" pitchFamily="18" charset="0"/>
                <a:ea typeface="宋体" pitchFamily="2" charset="-122"/>
              </a:rPr>
              <a:t>LOGO</a:t>
            </a:r>
            <a:endParaRPr kumimoji="0" lang="zh-CN" altLang="en-US" sz="2800" u="none" strike="noStrike" cap="none" normalizeH="0" baseline="0" dirty="0" smtClean="0">
              <a:ln>
                <a:noFill/>
              </a:ln>
              <a:solidFill>
                <a:srgbClr val="FF0000"/>
              </a:solidFill>
              <a:effectLst/>
              <a:latin typeface="Times New Roman" pitchFamily="18" charset="0"/>
              <a:ea typeface="宋体" pitchFamily="2" charset="-122"/>
            </a:endParaRPr>
          </a:p>
        </p:txBody>
      </p:sp>
    </p:spTree>
    <p:extLst>
      <p:ext uri="{BB962C8B-B14F-4D97-AF65-F5344CB8AC3E}">
        <p14:creationId xmlns:p14="http://schemas.microsoft.com/office/powerpoint/2010/main" val="35985047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主题1">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Times New Roman"/>
        <a:ea typeface="黑体"/>
        <a:cs typeface=""/>
      </a:majorFont>
      <a:minorFont>
        <a:latin typeface="Times New Roman"/>
        <a:ea typeface="黑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tx1"/>
          </a:solidFill>
          <a:prstDash val="solid"/>
          <a:round/>
          <a:headEnd type="none" w="med" len="med"/>
          <a:tailEnd type="none" w="med" len="med"/>
        </a:ln>
        <a:effectLst/>
        <a:extLst/>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sz="1800" b="1" i="1" u="none" strike="noStrike" cap="none" normalizeH="0" baseline="0" smtClean="0">
            <a:ln>
              <a:noFill/>
            </a:ln>
            <a:solidFill>
              <a:schemeClr val="tx1"/>
            </a:solidFill>
            <a:effectLst/>
            <a:latin typeface="Times New Roman" pitchFamily="18" charset="0"/>
            <a:ea typeface="宋体"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zh-CN" altLang="en-US" sz="1800" b="1" i="1" u="none" strike="noStrike" cap="none" normalizeH="0" baseline="0" smtClean="0">
            <a:ln>
              <a:noFill/>
            </a:ln>
            <a:solidFill>
              <a:schemeClr val="tx1"/>
            </a:solidFill>
            <a:effectLst/>
            <a:latin typeface="Times New Roman" pitchFamily="18" charset="0"/>
            <a:ea typeface="宋体" pitchFamily="2" charset="-122"/>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28024</TotalTime>
  <Words>1920</Words>
  <Application>Microsoft Office PowerPoint</Application>
  <PresentationFormat>On-screen Show (4:3)</PresentationFormat>
  <Paragraphs>372</Paragraphs>
  <Slides>16</Slides>
  <Notes>16</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6" baseType="lpstr">
      <vt:lpstr>等线</vt:lpstr>
      <vt:lpstr>黑体</vt:lpstr>
      <vt:lpstr>宋体</vt:lpstr>
      <vt:lpstr>Arial</vt:lpstr>
      <vt:lpstr>Calibri</vt:lpstr>
      <vt:lpstr>Times New Roman</vt:lpstr>
      <vt:lpstr>Verdana</vt:lpstr>
      <vt:lpstr>Wingdings</vt:lpstr>
      <vt:lpstr>主题1</vt:lpstr>
      <vt:lpstr>Visio</vt:lpstr>
      <vt:lpstr>An Efficient Logo Insertion Method for Video Coding in HEVC</vt:lpstr>
      <vt:lpstr>Outline</vt:lpstr>
      <vt:lpstr>Introduction</vt:lpstr>
      <vt:lpstr>Introduction</vt:lpstr>
      <vt:lpstr>Related Works</vt:lpstr>
      <vt:lpstr>Proposed Method (Intra Frame)</vt:lpstr>
      <vt:lpstr>Proposed Method (Intra Frame)</vt:lpstr>
      <vt:lpstr>Proposed Method (Intra Frame)</vt:lpstr>
      <vt:lpstr>Proposed Method (Intra Frame)</vt:lpstr>
      <vt:lpstr>Proposed Method (Inter Frame)</vt:lpstr>
      <vt:lpstr>Proposed Method (Inter Frame)</vt:lpstr>
      <vt:lpstr>Proposed Method</vt:lpstr>
      <vt:lpstr>Results &amp; Conclusion</vt:lpstr>
      <vt:lpstr>Results &amp; Conclusion</vt:lpstr>
      <vt:lpstr>Results &amp; 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基于转码的视频图标插入技术研究</dc:title>
  <cp:lastModifiedBy>user</cp:lastModifiedBy>
  <cp:revision>429</cp:revision>
  <dcterms:created xsi:type="dcterms:W3CDTF">2016-11-09T12:33:58Z</dcterms:created>
  <dcterms:modified xsi:type="dcterms:W3CDTF">2019-09-24T14:07:10Z</dcterms:modified>
</cp:coreProperties>
</file>