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96" r:id="rId5"/>
    <p:sldId id="257" r:id="rId6"/>
    <p:sldId id="397" r:id="rId7"/>
    <p:sldId id="281" r:id="rId8"/>
    <p:sldId id="412" r:id="rId9"/>
    <p:sldId id="404" r:id="rId10"/>
    <p:sldId id="403" r:id="rId11"/>
    <p:sldId id="409" r:id="rId12"/>
    <p:sldId id="413" r:id="rId13"/>
    <p:sldId id="414" r:id="rId14"/>
    <p:sldId id="407" r:id="rId15"/>
    <p:sldId id="40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376" autoAdjust="0"/>
  </p:normalViewPr>
  <p:slideViewPr>
    <p:cSldViewPr snapToGrid="0">
      <p:cViewPr varScale="1">
        <p:scale>
          <a:sx n="67" d="100"/>
          <a:sy n="67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CE29-582C-463E-8D65-2D14A15A16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78BE-1C54-403B-B6CE-76AABC09A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9089" y="1555532"/>
            <a:ext cx="10993821" cy="25955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Unsupervised Continual Learning of Image Representation via Rememory-based SimSiam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2465" y="4442460"/>
            <a:ext cx="8123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Feifei Fu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Yizhao Gao, Zhiwu Lu, Haoran Wu, Shiqi Zhao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RenMin University of China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1875" y="0"/>
            <a:ext cx="9906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21189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8722" y="687400"/>
            <a:ext cx="115985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6845" y="1866265"/>
            <a:ext cx="9562465" cy="1920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56460" y="3559175"/>
            <a:ext cx="8077835" cy="167640"/>
          </a:xfrm>
          <a:prstGeom prst="rect">
            <a:avLst/>
          </a:prstGeom>
          <a:solidFill>
            <a:schemeClr val="accent2">
              <a:alpha val="44000"/>
            </a:schemeClr>
          </a:solidFill>
          <a:ln w="6350" cap="flat" cmpd="sng" algn="ctr">
            <a:noFill/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87830" y="4204335"/>
            <a:ext cx="8860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Our full RM-SimSiam achieves significant improvements over Base+Mixup, which means that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 have made sufficient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by devising new rememory mechanism and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enhanced SimSiam-based contrastive loss for UCL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21189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8722" y="687400"/>
            <a:ext cx="115985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Results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58785" y="2162810"/>
            <a:ext cx="39484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can clearly observe that our RM-SimSiam can better locate the important areas of the objects and represent the key visual features more stably across sequential tasks as compared with LUMP.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1555750"/>
            <a:ext cx="77343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18821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4210" y="1086485"/>
            <a:ext cx="10253345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 propose a novel rememory-based method termed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RM-SimSiam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for unsupervised continual learning by storing and remembering the old knowledge with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data-free historical module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instead of replay buffer.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effectively rememory the knowledge of previous tasks, we design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hist-module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by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storing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knowledge of previous models and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transferring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knowledge of previous models to the new model.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further improve the rememory ability of our RM-SimSiam, we devise an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enhanced SimSiam-based contrastive loss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by aligning the representations outputted by the historical and new models.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Extensive experiments on three benchmarks show that our RM-SimSiam achieves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new state-of-the-art under the UCL setting.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52711" y="2659559"/>
            <a:ext cx="348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13519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555" y="1162826"/>
            <a:ext cx="6767933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1861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550" y="1382975"/>
            <a:ext cx="10749647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pratical need of representation learning with unlabled data on sequential tasks -&gt; Unsupervised Continual Learning, UCL.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UCL methods  focus on mitigating the catastrophic forgetting problem with a replay buffer to store previous data (i.e., rehearsal-based strategy), which needs much extra storage and thus limits their practical applications.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8547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883" y="1414507"/>
            <a:ext cx="1093149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contrastive learning via SimSiam, we propose a novel rememory-based SimSiam 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RM-SimSiam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method to reduce the dependency on replay buffer under the UCL setting. 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our RM-SimSiam is to store and remember the old knowledge with a data-free historical module instead of replay buffer.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940" y="242570"/>
            <a:ext cx="80029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(RM-SimSiam)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3205"/>
            <a:ext cx="7632700" cy="3359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8722" y="778840"/>
            <a:ext cx="11598551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Rememory Mechanism: consolidate (memory) and remember (rememory) old knowledge</a:t>
            </a:r>
            <a:endParaRPr lang="en-US" altLang="zh-CN" sz="2400" dirty="0">
              <a:latin typeface="TimesNew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005" y="1501775"/>
            <a:ext cx="1067371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Memeory process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The hist-module is designed to retain old knowledge by storing the historical average model of all previous models.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Rememory process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hist-module is designed to then transfer the knowledge of the historical average model to the new-module.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81240" y="3482975"/>
            <a:ext cx="4650105" cy="1179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Parameter transfer process (EMA strategy):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0" y="3967480"/>
            <a:ext cx="4210685" cy="6210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7600950" y="4716780"/>
                <a:ext cx="4292600" cy="784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hist-module -&gt;no gradient back-propagation.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4716780"/>
                <a:ext cx="4292600" cy="784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562215" y="3943985"/>
            <a:ext cx="4271645" cy="65786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940" y="242570"/>
            <a:ext cx="80029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(RM-SimSiam)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1983740"/>
            <a:ext cx="6396990" cy="2815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8722" y="778840"/>
            <a:ext cx="11598551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SimSiam-based Contrastive Loss</a:t>
            </a:r>
            <a:endParaRPr lang="en-US" altLang="zh-CN" sz="2400" dirty="0">
              <a:latin typeface="TimesNew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005" y="1501775"/>
            <a:ext cx="10673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rememory ability of RM-SimSiam, by aligning the feature representations outputted by the historical and new models.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2339975"/>
            <a:ext cx="2668905" cy="1092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955" y="2764155"/>
            <a:ext cx="1388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cosine-distance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" y="3480435"/>
            <a:ext cx="4238625" cy="17545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08935" y="2684780"/>
            <a:ext cx="217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(1) Original SimSiam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35585" y="3277235"/>
            <a:ext cx="722630" cy="69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373880" y="4010660"/>
            <a:ext cx="186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(2) RM-SimSiam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" y="5371465"/>
            <a:ext cx="3604895" cy="863600"/>
          </a:xfrm>
          <a:prstGeom prst="rect">
            <a:avLst/>
          </a:prstGeom>
        </p:spPr>
      </p:pic>
      <p:sp>
        <p:nvSpPr>
          <p:cNvPr id="21" name="下箭头 20"/>
          <p:cNvSpPr/>
          <p:nvPr/>
        </p:nvSpPr>
        <p:spPr>
          <a:xfrm>
            <a:off x="207645" y="3921125"/>
            <a:ext cx="76200" cy="1502410"/>
          </a:xfrm>
          <a:prstGeom prst="downArrow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75000"/>
                  </a:schemeClr>
                </a:solidFill>
              </a14:hiddenFill>
            </a:ext>
          </a:extLst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319010" y="5466715"/>
            <a:ext cx="1087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Total loss: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467725" y="5392127"/>
            <a:ext cx="2039051" cy="442253"/>
            <a:chOff x="8980" y="7993"/>
            <a:chExt cx="2907" cy="61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2" y="7993"/>
              <a:ext cx="2740" cy="56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8980" y="8113"/>
              <a:ext cx="2907" cy="4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20955" y="2391410"/>
            <a:ext cx="443230" cy="300355"/>
          </a:xfrm>
          <a:prstGeom prst="roundRect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985" y="3570605"/>
            <a:ext cx="443230" cy="300355"/>
          </a:xfrm>
          <a:prstGeom prst="roundRect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0" y="5438775"/>
            <a:ext cx="443230" cy="300355"/>
          </a:xfrm>
          <a:prstGeom prst="roundRect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3837305" y="4798695"/>
                <a:ext cx="2654300" cy="829945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non-gradient property of the hist-module, impose the stop-gradient operation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𝑠𝑔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∙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z.</a:t>
                </a:r>
                <a:endParaRPr lang="en-US" altLang="zh-C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05" y="4798695"/>
                <a:ext cx="2654300" cy="829945"/>
              </a:xfrm>
              <a:prstGeom prst="rect">
                <a:avLst/>
              </a:prstGeom>
              <a:blipFill rotWithShape="1">
                <a:blip r:embed="rId6"/>
                <a:stretch>
                  <a:fillRect l="-191" t="-612" r="-167" b="-536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/>
        </p:nvSpPr>
        <p:spPr>
          <a:xfrm>
            <a:off x="1568450" y="4992370"/>
            <a:ext cx="23710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Simplified version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2841625" y="5293360"/>
            <a:ext cx="156845" cy="193675"/>
          </a:xfrm>
          <a:prstGeom prst="downArrow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左箭头 37"/>
          <p:cNvSpPr/>
          <p:nvPr/>
        </p:nvSpPr>
        <p:spPr>
          <a:xfrm>
            <a:off x="3726180" y="5112385"/>
            <a:ext cx="175895" cy="85725"/>
          </a:xfrm>
          <a:prstGeom prst="leftArrow">
            <a:avLst/>
          </a:prstGeom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940" y="242570"/>
            <a:ext cx="91020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(RM-SimSiam)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2450" y="428625"/>
            <a:ext cx="5046345" cy="62966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8940" y="939165"/>
            <a:ext cx="210058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n-US" altLang="zh-CN" sz="2400" dirty="0">
                <a:latin typeface="TimesNewRoman"/>
              </a:rPr>
              <a:t> </a:t>
            </a:r>
            <a:endParaRPr lang="en-US" altLang="zh-CN" sz="2400" dirty="0">
              <a:latin typeface="TimesNew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21189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8722" y="743280"/>
            <a:ext cx="115985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xperimental Setup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1677035"/>
            <a:ext cx="3502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2184400" y="2216150"/>
          <a:ext cx="6781800" cy="20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75"/>
                <a:gridCol w="1143635"/>
                <a:gridCol w="2037715"/>
                <a:gridCol w="1476375"/>
              </a:tblGrid>
              <a:tr h="4838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Datasets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Classes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Class/Task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38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Split CIFAR-10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classes/5 tasks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32*32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38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Split CIFAR-100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classes/20 tasks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32*32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Split Tiny-ImageNet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 classes/20 tasks</a:t>
                      </a:r>
                      <a:endParaRPr lang="en-US" altLang="zh-CN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64*64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92530" y="4587875"/>
            <a:ext cx="3502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0220" y="5125720"/>
            <a:ext cx="678561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Average accuracy: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Average forgetting: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30" y="5196840"/>
            <a:ext cx="1754505" cy="32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30" y="5727065"/>
            <a:ext cx="4418330" cy="353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8722" y="242516"/>
            <a:ext cx="21189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8722" y="687400"/>
            <a:ext cx="115985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720" y="1337945"/>
            <a:ext cx="8925560" cy="2684780"/>
            <a:chOff x="2555" y="2198"/>
            <a:chExt cx="14740" cy="41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55" y="2198"/>
              <a:ext cx="14740" cy="415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368" y="5426"/>
              <a:ext cx="13138" cy="195"/>
            </a:xfrm>
            <a:prstGeom prst="rect">
              <a:avLst/>
            </a:prstGeom>
            <a:ln w="6350" cap="flat" cmpd="sng" algn="ctr">
              <a:solidFill>
                <a:schemeClr val="accent2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385" y="5654"/>
              <a:ext cx="13125" cy="293"/>
            </a:xfrm>
            <a:prstGeom prst="rect">
              <a:avLst/>
            </a:prstGeom>
            <a:solidFill>
              <a:schemeClr val="accent2">
                <a:alpha val="44000"/>
              </a:schemeClr>
            </a:solidFill>
            <a:ln w="6350" cap="flat" cmpd="sng" algn="ctr">
              <a:noFill/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3270" y="4250055"/>
            <a:ext cx="4385310" cy="1951990"/>
            <a:chOff x="196" y="6480"/>
            <a:chExt cx="6906" cy="30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" y="6480"/>
              <a:ext cx="6907" cy="307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20" y="8904"/>
              <a:ext cx="6459" cy="293"/>
            </a:xfrm>
            <a:prstGeom prst="rect">
              <a:avLst/>
            </a:prstGeom>
            <a:solidFill>
              <a:schemeClr val="accent2">
                <a:alpha val="44000"/>
              </a:schemeClr>
            </a:solidFill>
            <a:ln w="6350" cap="flat" cmpd="sng" algn="ctr">
              <a:noFill/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33670" y="4492625"/>
            <a:ext cx="6096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obtained improvements on the OOD datasets show the superior generalization ability of our RM-SimSiam when unseen data distributions are encountered.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17585" y="1767840"/>
            <a:ext cx="368744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effectiveness of our RM-SimSiam.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Our RM-SimSiam is indeed complementary to the rehearsal-based strategy and provides a new perspective to mitigate forgetting in UCL.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4*161"/>
  <p:tag name="TABLE_ENDDRAG_RECT" val="172*180*534*161"/>
</p:tagLst>
</file>

<file path=ppt/tags/tag2.xml><?xml version="1.0" encoding="utf-8"?>
<p:tagLst xmlns:p="http://schemas.openxmlformats.org/presentationml/2006/main">
  <p:tag name="KSO_WPP_MARK_KEY" val="f4a25587-4bff-4ad6-a80e-9b2901003eca"/>
  <p:tag name="COMMONDATA" val="eyJoZGlkIjoiNjk2MzkzNDk4NjgwOTRiOWRlMzdlYWNmZGE1MDYyND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3561</Words>
  <Application>WPS 演示</Application>
  <PresentationFormat>宽屏</PresentationFormat>
  <Paragraphs>143</Paragraphs>
  <Slides>13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TimesNewRoman</vt:lpstr>
      <vt:lpstr>Segoe Print</vt:lpstr>
      <vt:lpstr>Wingdings</vt:lpstr>
      <vt:lpstr>Cambria Math</vt:lpstr>
      <vt:lpstr>微软雅黑</vt:lpstr>
      <vt:lpstr>Calibri</vt:lpstr>
      <vt:lpstr>等线</vt:lpstr>
      <vt:lpstr>Arial Unicode MS</vt:lpstr>
      <vt:lpstr>Office 主题</vt:lpstr>
      <vt:lpstr>Unsupervised Continual Learning of Image Representation via Rememory-based SimSiam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Song-to-Video Translation: Writing a Video from Song Lyrics Based on Multimodal Pre-Training</dc:title>
  <dc:creator>Felicia</dc:creator>
  <cp:lastModifiedBy>乔智</cp:lastModifiedBy>
  <cp:revision>52</cp:revision>
  <dcterms:created xsi:type="dcterms:W3CDTF">2022-04-28T03:02:00Z</dcterms:created>
  <dcterms:modified xsi:type="dcterms:W3CDTF">2024-03-30T01:43:17Z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5AFF2E7479B349018299F54338D90D1E_12</vt:lpwstr>
  </property>
  <property fmtid="{D5CDD505-2E9C-101B-9397-08002B2CF9AE}" pid="3" name="KSOProductBuildVer">
    <vt:lpwstr>2052-12.1.0.16388</vt:lpwstr>
  </property>
</Properties>
</file>