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5" r:id="rId3"/>
    <p:sldId id="311" r:id="rId4"/>
    <p:sldId id="312" r:id="rId5"/>
    <p:sldId id="313" r:id="rId6"/>
    <p:sldId id="314" r:id="rId7"/>
    <p:sldId id="331" r:id="rId8"/>
    <p:sldId id="332" r:id="rId9"/>
    <p:sldId id="341" r:id="rId10"/>
    <p:sldId id="337" r:id="rId11"/>
    <p:sldId id="343" r:id="rId12"/>
    <p:sldId id="328" r:id="rId13"/>
    <p:sldId id="330" r:id="rId14"/>
    <p:sldId id="327" r:id="rId15"/>
  </p:sldIdLst>
  <p:sldSz cx="9144000" cy="6858000" type="screen4x3"/>
  <p:notesSz cx="7086600" cy="102108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3300"/>
    <a:srgbClr val="00FF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02" autoAdjust="0"/>
  </p:normalViewPr>
  <p:slideViewPr>
    <p:cSldViewPr>
      <p:cViewPr varScale="1">
        <p:scale>
          <a:sx n="86" d="100"/>
          <a:sy n="86" d="100"/>
        </p:scale>
        <p:origin x="67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9773-53EF-47A1-A108-1ACBCBF41742}" type="datetimeFigureOut">
              <a:rPr lang="it-IT" smtClean="0"/>
              <a:pPr/>
              <a:t>11/12/2015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7E22-2798-45C3-BE29-FC94370B919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 rot="10800000">
            <a:off x="-78828" y="0"/>
            <a:ext cx="9222828" cy="6858000"/>
          </a:xfrm>
          <a:prstGeom prst="rect">
            <a:avLst/>
          </a:prstGeom>
          <a:gradFill>
            <a:gsLst>
              <a:gs pos="83000">
                <a:schemeClr val="bg2">
                  <a:lumMod val="10000"/>
                </a:schemeClr>
              </a:gs>
              <a:gs pos="0">
                <a:schemeClr val="bg2">
                  <a:lumMod val="25000"/>
                </a:schemeClr>
              </a:gs>
            </a:gsLst>
            <a:lin ang="0" scaled="0"/>
          </a:gradFill>
          <a:ln w="63500">
            <a:solidFill>
              <a:schemeClr val="bg2">
                <a:lumMod val="1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rapezio 5"/>
          <p:cNvSpPr/>
          <p:nvPr/>
        </p:nvSpPr>
        <p:spPr>
          <a:xfrm rot="1917907">
            <a:off x="-2256532" y="3836008"/>
            <a:ext cx="9144000" cy="3000372"/>
          </a:xfrm>
          <a:prstGeom prst="trapezoid">
            <a:avLst>
              <a:gd name="adj" fmla="val 73771"/>
            </a:avLst>
          </a:prstGeom>
          <a:gradFill>
            <a:gsLst>
              <a:gs pos="0">
                <a:srgbClr val="339933"/>
              </a:gs>
              <a:gs pos="100000">
                <a:srgbClr val="003300"/>
              </a:gs>
            </a:gsLst>
            <a:lin ang="5400000" scaled="0"/>
          </a:gradFill>
          <a:ln w="63500"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rapezio 6"/>
          <p:cNvSpPr/>
          <p:nvPr/>
        </p:nvSpPr>
        <p:spPr>
          <a:xfrm rot="10451393">
            <a:off x="3308607" y="1957048"/>
            <a:ext cx="9144000" cy="2319737"/>
          </a:xfrm>
          <a:prstGeom prst="trapezoid">
            <a:avLst>
              <a:gd name="adj" fmla="val 73771"/>
            </a:avLst>
          </a:prstGeom>
          <a:gradFill>
            <a:gsLst>
              <a:gs pos="0">
                <a:srgbClr val="339933"/>
              </a:gs>
              <a:gs pos="100000">
                <a:srgbClr val="003300"/>
              </a:gs>
            </a:gsLst>
            <a:lin ang="5400000" scaled="0"/>
          </a:gradFill>
          <a:ln w="63500"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rapezio 7"/>
          <p:cNvSpPr/>
          <p:nvPr/>
        </p:nvSpPr>
        <p:spPr>
          <a:xfrm rot="20335667">
            <a:off x="5611980" y="4566647"/>
            <a:ext cx="9144000" cy="2319737"/>
          </a:xfrm>
          <a:prstGeom prst="trapezoid">
            <a:avLst>
              <a:gd name="adj" fmla="val 73771"/>
            </a:avLst>
          </a:prstGeom>
          <a:gradFill>
            <a:gsLst>
              <a:gs pos="0">
                <a:srgbClr val="339933"/>
              </a:gs>
              <a:gs pos="100000">
                <a:srgbClr val="003300"/>
              </a:gs>
            </a:gsLst>
            <a:lin ang="5400000" scaled="0"/>
          </a:gradFill>
          <a:ln w="63500"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apezio 8"/>
          <p:cNvSpPr/>
          <p:nvPr/>
        </p:nvSpPr>
        <p:spPr>
          <a:xfrm rot="9865356">
            <a:off x="-785850" y="-714404"/>
            <a:ext cx="9144000" cy="2071678"/>
          </a:xfrm>
          <a:prstGeom prst="trapezoid">
            <a:avLst>
              <a:gd name="adj" fmla="val 73771"/>
            </a:avLst>
          </a:prstGeom>
          <a:gradFill>
            <a:gsLst>
              <a:gs pos="0">
                <a:srgbClr val="339933"/>
              </a:gs>
              <a:gs pos="100000">
                <a:srgbClr val="003300"/>
              </a:gs>
            </a:gsLst>
            <a:lin ang="5400000" scaled="0"/>
          </a:gradFill>
          <a:ln w="63500"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1500166" y="1000108"/>
            <a:ext cx="2000264" cy="1714512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10800000" flipV="1">
            <a:off x="4786314" y="1285860"/>
            <a:ext cx="2500330" cy="1571636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4786314" y="3857628"/>
            <a:ext cx="2928958" cy="1928826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arrotondato 11"/>
          <p:cNvSpPr/>
          <p:nvPr/>
        </p:nvSpPr>
        <p:spPr>
          <a:xfrm>
            <a:off x="4071934" y="5072074"/>
            <a:ext cx="4810488" cy="149083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Connettore 1 23"/>
          <p:cNvCxnSpPr/>
          <p:nvPr/>
        </p:nvCxnSpPr>
        <p:spPr>
          <a:xfrm rot="5400000">
            <a:off x="1071538" y="3786190"/>
            <a:ext cx="2357454" cy="2071702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214282" y="5704667"/>
            <a:ext cx="3143272" cy="71438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err="1" smtClean="0">
                <a:solidFill>
                  <a:schemeClr val="tx1"/>
                </a:solidFill>
                <a:latin typeface="+mj-lt"/>
              </a:rPr>
              <a:t>December</a:t>
            </a:r>
            <a:r>
              <a:rPr lang="it-IT" sz="2400" dirty="0" smtClean="0">
                <a:solidFill>
                  <a:schemeClr val="tx1"/>
                </a:solidFill>
                <a:latin typeface="+mj-lt"/>
              </a:rPr>
              <a:t> 2015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28596" y="2285992"/>
            <a:ext cx="8286809" cy="2000264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Lifetime-aware Networks: It is Not What You Know but Who You Know </a:t>
            </a:r>
          </a:p>
        </p:txBody>
      </p:sp>
      <p:pic>
        <p:nvPicPr>
          <p:cNvPr id="18" name="Immagine 17" descr="1_logo-sapienza.jpg"/>
          <p:cNvPicPr>
            <a:picLocks noChangeAspect="1"/>
          </p:cNvPicPr>
          <p:nvPr/>
        </p:nvPicPr>
        <p:blipFill>
          <a:blip r:embed="rId2"/>
          <a:srcRect l="17187" t="33246" r="28906" b="25800"/>
          <a:stretch>
            <a:fillRect/>
          </a:stretch>
        </p:blipFill>
        <p:spPr>
          <a:xfrm>
            <a:off x="4211960" y="5373216"/>
            <a:ext cx="2589903" cy="869246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201742" y="260648"/>
            <a:ext cx="2786082" cy="1728192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 smtClean="0">
                <a:solidFill>
                  <a:schemeClr val="tx1"/>
                </a:solidFill>
                <a:latin typeface="+mj-lt"/>
              </a:rPr>
              <a:t>Luca </a:t>
            </a:r>
            <a:r>
              <a:rPr lang="it-IT" sz="2200" b="1" dirty="0" err="1" smtClean="0">
                <a:solidFill>
                  <a:schemeClr val="tx1"/>
                </a:solidFill>
                <a:latin typeface="+mj-lt"/>
              </a:rPr>
              <a:t>Chiaraviglio</a:t>
            </a:r>
            <a:endParaRPr lang="it-IT" sz="22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it-IT" sz="2200" dirty="0" smtClean="0">
                <a:solidFill>
                  <a:schemeClr val="tx1"/>
                </a:solidFill>
                <a:latin typeface="+mj-lt"/>
              </a:rPr>
              <a:t>Marco Listanti</a:t>
            </a:r>
          </a:p>
          <a:p>
            <a:pPr algn="ctr"/>
            <a:r>
              <a:rPr lang="it-IT" sz="2200" dirty="0" err="1" smtClean="0">
                <a:solidFill>
                  <a:schemeClr val="tx1"/>
                </a:solidFill>
                <a:latin typeface="+mj-lt"/>
              </a:rPr>
              <a:t>Jairo</a:t>
            </a:r>
            <a:r>
              <a:rPr lang="it-IT" sz="2200" dirty="0" smtClean="0">
                <a:solidFill>
                  <a:schemeClr val="tx1"/>
                </a:solidFill>
                <a:latin typeface="+mj-lt"/>
              </a:rPr>
              <a:t> A. </a:t>
            </a:r>
            <a:r>
              <a:rPr lang="it-IT" sz="2200" dirty="0" err="1" smtClean="0">
                <a:solidFill>
                  <a:schemeClr val="tx1"/>
                </a:solidFill>
                <a:latin typeface="+mj-lt"/>
              </a:rPr>
              <a:t>Gutierrez</a:t>
            </a:r>
            <a:endParaRPr lang="it-IT" sz="22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it-IT" sz="2200" dirty="0" smtClean="0">
                <a:solidFill>
                  <a:schemeClr val="tx1"/>
                </a:solidFill>
                <a:latin typeface="+mj-lt"/>
              </a:rPr>
              <a:t>William </a:t>
            </a:r>
            <a:r>
              <a:rPr lang="it-IT" sz="2200" dirty="0" err="1" smtClean="0">
                <a:solidFill>
                  <a:schemeClr val="tx1"/>
                </a:solidFill>
                <a:latin typeface="+mj-lt"/>
              </a:rPr>
              <a:t>Liu</a:t>
            </a:r>
            <a:endParaRPr lang="it-IT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000760" y="571480"/>
            <a:ext cx="2786082" cy="71438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chemeClr val="tx1"/>
                </a:solidFill>
                <a:latin typeface="+mj-lt"/>
              </a:rPr>
              <a:t>GlobalSip</a:t>
            </a:r>
            <a:r>
              <a:rPr lang="it-IT" sz="2400" b="1" dirty="0" smtClean="0">
                <a:solidFill>
                  <a:schemeClr val="tx1"/>
                </a:solidFill>
                <a:latin typeface="+mj-lt"/>
              </a:rPr>
              <a:t> 2015</a:t>
            </a:r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026" y="5403586"/>
            <a:ext cx="1314450" cy="742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4283968" y="87279"/>
            <a:ext cx="4758145" cy="76362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AF vs. time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42928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642910" y="1270892"/>
            <a:ext cx="81439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300" dirty="0"/>
          </a:p>
        </p:txBody>
      </p:sp>
      <p:sp>
        <p:nvSpPr>
          <p:cNvPr id="63" name="CasellaDiTesto 77"/>
          <p:cNvSpPr txBox="1"/>
          <p:nvPr/>
        </p:nvSpPr>
        <p:spPr>
          <a:xfrm>
            <a:off x="323528" y="4293096"/>
            <a:ext cx="8679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 AF = inverse of the average lifetime</a:t>
            </a:r>
          </a:p>
          <a:p>
            <a:r>
              <a:rPr lang="en-US" sz="2000" dirty="0" err="1" smtClean="0"/>
              <a:t>Geant</a:t>
            </a:r>
            <a:r>
              <a:rPr lang="en-US" sz="2000" dirty="0" smtClean="0"/>
              <a:t> and Abilene are largely </a:t>
            </a:r>
            <a:r>
              <a:rPr lang="en-US" sz="2000" b="1" dirty="0" smtClean="0"/>
              <a:t>overprovisioned</a:t>
            </a:r>
            <a:r>
              <a:rPr lang="en-US" sz="2000" dirty="0" smtClean="0"/>
              <a:t>: no need to change frequently the state of the </a:t>
            </a:r>
            <a:r>
              <a:rPr lang="en-US" sz="2000" dirty="0" err="1" smtClean="0"/>
              <a:t>linecards</a:t>
            </a:r>
            <a:r>
              <a:rPr lang="en-US" sz="2000" dirty="0" smtClean="0"/>
              <a:t>, therefore the AF tends to be </a:t>
            </a:r>
            <a:r>
              <a:rPr lang="en-US" sz="2000" b="1" dirty="0" smtClean="0"/>
              <a:t>constant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On the contrary, FT and Germany17 experience different </a:t>
            </a:r>
            <a:r>
              <a:rPr lang="en-US" sz="2000" b="1" dirty="0" smtClean="0"/>
              <a:t>power state transitions </a:t>
            </a:r>
            <a:r>
              <a:rPr lang="en-US" sz="2000" dirty="0" smtClean="0"/>
              <a:t>for the </a:t>
            </a:r>
            <a:r>
              <a:rPr lang="en-US" sz="2000" dirty="0" err="1" smtClean="0"/>
              <a:t>linecards</a:t>
            </a:r>
            <a:r>
              <a:rPr lang="en-US" sz="2000" dirty="0" smtClean="0"/>
              <a:t>, which then tend to </a:t>
            </a:r>
            <a:r>
              <a:rPr lang="en-US" sz="2000" b="1" dirty="0" smtClean="0"/>
              <a:t>increase the AF </a:t>
            </a:r>
            <a:r>
              <a:rPr lang="en-US" sz="2000" dirty="0" smtClean="0"/>
              <a:t>(and consequently to decrease the lifetime).</a:t>
            </a:r>
          </a:p>
        </p:txBody>
      </p:sp>
      <p:pic>
        <p:nvPicPr>
          <p:cNvPr id="59" name="Picture 58" descr="Schermata 2015-11-29 alle 15.37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15386" r="34479" b="14998"/>
          <a:stretch/>
        </p:blipFill>
        <p:spPr>
          <a:xfrm>
            <a:off x="2138248" y="1124745"/>
            <a:ext cx="465447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64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3851920" y="87279"/>
            <a:ext cx="5190193" cy="76362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Minimum and Maximum AF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74126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642910" y="1270892"/>
            <a:ext cx="81439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300" dirty="0"/>
          </a:p>
        </p:txBody>
      </p:sp>
      <p:sp>
        <p:nvSpPr>
          <p:cNvPr id="63" name="CasellaDiTesto 77"/>
          <p:cNvSpPr txBox="1"/>
          <p:nvPr/>
        </p:nvSpPr>
        <p:spPr>
          <a:xfrm>
            <a:off x="323528" y="4005064"/>
            <a:ext cx="8679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Mimum</a:t>
            </a:r>
            <a:r>
              <a:rPr lang="en-US" sz="2000" dirty="0" smtClean="0"/>
              <a:t> AF: recorded at the beginning of the simulation</a:t>
            </a:r>
          </a:p>
          <a:p>
            <a:r>
              <a:rPr lang="en-US" sz="2000" dirty="0" smtClean="0"/>
              <a:t>Maximum AF: recorded at the end of the simulation (i.e., after 15 days).</a:t>
            </a:r>
          </a:p>
          <a:p>
            <a:endParaRPr lang="en-US" sz="1000" dirty="0"/>
          </a:p>
          <a:p>
            <a:r>
              <a:rPr lang="en-US" sz="2000" dirty="0" smtClean="0"/>
              <a:t>Links with AF=1 are the ones always powered on (no gain in sleep mode, no penalty for </a:t>
            </a:r>
            <a:r>
              <a:rPr lang="en-US" sz="2000" dirty="0" err="1" smtClean="0"/>
              <a:t>transutions</a:t>
            </a:r>
            <a:r>
              <a:rPr lang="en-US" sz="2000" dirty="0" smtClean="0"/>
              <a:t>).</a:t>
            </a:r>
          </a:p>
          <a:p>
            <a:endParaRPr lang="en-US" sz="1000" dirty="0"/>
          </a:p>
          <a:p>
            <a:r>
              <a:rPr lang="en-US" sz="2000" dirty="0" smtClean="0"/>
              <a:t>AF varies across the </a:t>
            </a:r>
            <a:r>
              <a:rPr lang="en-US" sz="2000" dirty="0" err="1" smtClean="0"/>
              <a:t>linecards</a:t>
            </a:r>
            <a:r>
              <a:rPr lang="en-US" sz="2000" dirty="0" smtClean="0"/>
              <a:t> set (labeled as “link” in the figure). This is a consequence of the different power state transitions experienced by the </a:t>
            </a:r>
            <a:r>
              <a:rPr lang="en-US" sz="2000" dirty="0" err="1" smtClean="0"/>
              <a:t>linecards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7" name="Picture 46" descr="Schermata 2015-11-29 alle 15.43.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29859" r="33357" b="17243"/>
          <a:stretch/>
        </p:blipFill>
        <p:spPr>
          <a:xfrm>
            <a:off x="4427984" y="1196752"/>
            <a:ext cx="3993594" cy="2719470"/>
          </a:xfrm>
          <a:prstGeom prst="rect">
            <a:avLst/>
          </a:prstGeom>
        </p:spPr>
      </p:pic>
      <p:pic>
        <p:nvPicPr>
          <p:cNvPr id="50" name="Picture 49" descr="Schermata 2015-11-29 alle 15.45.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5" t="35598" r="32655" b="12253"/>
          <a:stretch/>
        </p:blipFill>
        <p:spPr>
          <a:xfrm>
            <a:off x="395536" y="1196752"/>
            <a:ext cx="3672408" cy="26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19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3500430" y="87279"/>
            <a:ext cx="5541683" cy="76362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Conclusions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and Future Work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669252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77"/>
          <p:cNvSpPr txBox="1"/>
          <p:nvPr/>
        </p:nvSpPr>
        <p:spPr>
          <a:xfrm>
            <a:off x="395536" y="1357298"/>
            <a:ext cx="8391306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/>
              <a:t>We have considered the problem of evaluating the device lifetime and energy in backbone networks with sleep modes</a:t>
            </a:r>
          </a:p>
          <a:p>
            <a:endParaRPr lang="en-GB" sz="2300" dirty="0" smtClean="0"/>
          </a:p>
          <a:p>
            <a:r>
              <a:rPr lang="en-GB" sz="2300" dirty="0" smtClean="0"/>
              <a:t>We have considered an energy-aware algorithm and different scenarios.</a:t>
            </a:r>
          </a:p>
          <a:p>
            <a:endParaRPr lang="en-GB" sz="2300" dirty="0" smtClean="0"/>
          </a:p>
          <a:p>
            <a:r>
              <a:rPr lang="en-GB" sz="2300" dirty="0" smtClean="0"/>
              <a:t>Our results show that the lifetime is not merely a function of the single device failures, but it is a network-wide activity that depends on: </a:t>
            </a:r>
            <a:r>
              <a:rPr lang="en-GB" sz="2300" dirty="0" err="1" smtClean="0"/>
              <a:t>i</a:t>
            </a:r>
            <a:r>
              <a:rPr lang="en-GB" sz="2300" dirty="0" smtClean="0"/>
              <a:t>) the considered topology, ii) the sleep mode – full power transitions applied to each device, and iii) the amount of time under consideration.</a:t>
            </a:r>
          </a:p>
          <a:p>
            <a:endParaRPr lang="en-GB" sz="2300" dirty="0" smtClean="0"/>
          </a:p>
          <a:p>
            <a:r>
              <a:rPr lang="en-GB" sz="2300" dirty="0" smtClean="0"/>
              <a:t>As next steps, we will study how the network connectivity impacts the lifetime.</a:t>
            </a:r>
          </a:p>
          <a:p>
            <a:endParaRPr lang="it-IT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3214678" y="87279"/>
            <a:ext cx="5827435" cy="76362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Acknowledgments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42928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500034" y="1142984"/>
            <a:ext cx="8358246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This work has been funded by the national project </a:t>
            </a:r>
            <a:r>
              <a:rPr lang="en-US" sz="2200" b="1" dirty="0" smtClean="0"/>
              <a:t>LIFETEL (increasing the </a:t>
            </a:r>
            <a:r>
              <a:rPr lang="en-US" sz="2200" b="1" dirty="0" err="1" smtClean="0"/>
              <a:t>LIFEtime</a:t>
            </a:r>
            <a:r>
              <a:rPr lang="en-US" sz="2200" b="1" dirty="0" smtClean="0"/>
              <a:t> of </a:t>
            </a:r>
            <a:r>
              <a:rPr lang="en-US" sz="2200" b="1" dirty="0" err="1" smtClean="0"/>
              <a:t>TELecommunication</a:t>
            </a:r>
            <a:r>
              <a:rPr lang="en-US" sz="2200" b="1" dirty="0" smtClean="0"/>
              <a:t> networks)</a:t>
            </a:r>
          </a:p>
          <a:p>
            <a:endParaRPr lang="en-US" sz="1000" dirty="0" smtClean="0"/>
          </a:p>
          <a:p>
            <a:r>
              <a:rPr lang="en-US" sz="2200" dirty="0" smtClean="0"/>
              <a:t>Project duration: 18 months (November 2014 – May 2016)</a:t>
            </a:r>
          </a:p>
          <a:p>
            <a:endParaRPr lang="en-US" sz="1000" dirty="0" smtClean="0"/>
          </a:p>
          <a:p>
            <a:r>
              <a:rPr lang="en-US" sz="2200" dirty="0" smtClean="0"/>
              <a:t>People from </a:t>
            </a:r>
            <a:r>
              <a:rPr lang="en-US" sz="2200" dirty="0" err="1" smtClean="0"/>
              <a:t>Sapienza</a:t>
            </a:r>
            <a:r>
              <a:rPr lang="en-US" sz="2200" dirty="0" smtClean="0"/>
              <a:t>: </a:t>
            </a:r>
            <a:r>
              <a:rPr lang="en-US" sz="2200" b="1" dirty="0" smtClean="0"/>
              <a:t>L. </a:t>
            </a:r>
            <a:r>
              <a:rPr lang="en-US" sz="2200" b="1" dirty="0" err="1" smtClean="0"/>
              <a:t>Chiaraviglio</a:t>
            </a:r>
            <a:r>
              <a:rPr lang="en-US" sz="2200" b="1" dirty="0" smtClean="0"/>
              <a:t> (coordinator), F. Cuomo, P. </a:t>
            </a:r>
            <a:r>
              <a:rPr lang="en-US" sz="2200" b="1" dirty="0" err="1" smtClean="0"/>
              <a:t>Dell’Olmo</a:t>
            </a:r>
            <a:r>
              <a:rPr lang="en-US" sz="2200" b="1" dirty="0" smtClean="0"/>
              <a:t>, M. </a:t>
            </a:r>
            <a:r>
              <a:rPr lang="en-US" sz="2200" b="1" dirty="0" err="1" smtClean="0"/>
              <a:t>Listanti</a:t>
            </a:r>
            <a:r>
              <a:rPr lang="en-US" sz="2200" b="1" dirty="0" smtClean="0"/>
              <a:t>, A. </a:t>
            </a:r>
            <a:r>
              <a:rPr lang="en-US" sz="2200" b="1" dirty="0" err="1" smtClean="0"/>
              <a:t>Baiocchi</a:t>
            </a:r>
            <a:r>
              <a:rPr lang="en-US" sz="2200" b="1" dirty="0" smtClean="0"/>
              <a:t>, L. </a:t>
            </a:r>
            <a:r>
              <a:rPr lang="en-US" sz="2200" b="1" dirty="0" err="1" smtClean="0"/>
              <a:t>Amorosi</a:t>
            </a:r>
            <a:r>
              <a:rPr lang="en-US" sz="2200" b="1" dirty="0" smtClean="0"/>
              <a:t>, M. </a:t>
            </a:r>
            <a:r>
              <a:rPr lang="en-US" sz="2200" b="1" dirty="0" err="1" smtClean="0"/>
              <a:t>Polverini</a:t>
            </a:r>
            <a:r>
              <a:rPr lang="en-US" sz="2200" b="1" dirty="0" smtClean="0"/>
              <a:t> </a:t>
            </a:r>
          </a:p>
          <a:p>
            <a:endParaRPr lang="en-US" sz="1000" dirty="0" smtClean="0"/>
          </a:p>
          <a:p>
            <a:r>
              <a:rPr lang="en-US" sz="2200" dirty="0" smtClean="0"/>
              <a:t>External Collaborators: </a:t>
            </a:r>
            <a:r>
              <a:rPr lang="it-IT" sz="2200" b="1" dirty="0" smtClean="0"/>
              <a:t>F. </a:t>
            </a:r>
            <a:r>
              <a:rPr lang="it-IT" sz="2200" b="1" dirty="0" err="1" smtClean="0"/>
              <a:t>Idzikowski</a:t>
            </a:r>
            <a:r>
              <a:rPr lang="it-IT" sz="2200" b="1" dirty="0" smtClean="0"/>
              <a:t>  </a:t>
            </a:r>
            <a:r>
              <a:rPr lang="it-IT" sz="2200" dirty="0" smtClean="0"/>
              <a:t>(Poznan </a:t>
            </a:r>
            <a:r>
              <a:rPr lang="it-IT" sz="2200" dirty="0" err="1" smtClean="0"/>
              <a:t>University</a:t>
            </a:r>
            <a:r>
              <a:rPr lang="it-IT" sz="2200" dirty="0" smtClean="0"/>
              <a:t> of Technology, Poland),  </a:t>
            </a:r>
            <a:r>
              <a:rPr lang="it-IT" sz="2200" b="1" dirty="0" smtClean="0"/>
              <a:t>J. </a:t>
            </a:r>
            <a:r>
              <a:rPr lang="it-IT" sz="2200" b="1" dirty="0" err="1" smtClean="0"/>
              <a:t>Lorincz</a:t>
            </a:r>
            <a:r>
              <a:rPr lang="it-IT" sz="2200" b="1" dirty="0" smtClean="0"/>
              <a:t>  </a:t>
            </a:r>
            <a:r>
              <a:rPr lang="it-IT" sz="2200" dirty="0" smtClean="0"/>
              <a:t>(</a:t>
            </a:r>
            <a:r>
              <a:rPr lang="it-IT" sz="2200" dirty="0" err="1" smtClean="0"/>
              <a:t>University</a:t>
            </a:r>
            <a:r>
              <a:rPr lang="it-IT" sz="2200" dirty="0" smtClean="0"/>
              <a:t> of Split, </a:t>
            </a:r>
            <a:r>
              <a:rPr lang="it-IT" sz="2200" dirty="0" err="1" smtClean="0"/>
              <a:t>Croatia</a:t>
            </a:r>
            <a:r>
              <a:rPr lang="it-IT" sz="2200" dirty="0" smtClean="0"/>
              <a:t>),  </a:t>
            </a:r>
            <a:r>
              <a:rPr lang="it-IT" sz="2200" b="1" dirty="0" smtClean="0"/>
              <a:t>P. Monti </a:t>
            </a:r>
            <a:r>
              <a:rPr lang="it-IT" sz="2200" dirty="0" smtClean="0"/>
              <a:t>(KTH, </a:t>
            </a:r>
            <a:r>
              <a:rPr lang="it-IT" sz="2200" dirty="0" err="1" smtClean="0"/>
              <a:t>Sweden</a:t>
            </a:r>
            <a:r>
              <a:rPr lang="it-IT" sz="2200" dirty="0" smtClean="0"/>
              <a:t>), </a:t>
            </a:r>
            <a:r>
              <a:rPr lang="it-IT" sz="2200" b="1" dirty="0" smtClean="0"/>
              <a:t>L. </a:t>
            </a:r>
            <a:r>
              <a:rPr lang="it-IT" sz="2200" b="1" dirty="0" err="1" smtClean="0"/>
              <a:t>Wosinska</a:t>
            </a:r>
            <a:r>
              <a:rPr lang="it-IT" sz="2200" b="1" dirty="0" smtClean="0"/>
              <a:t> </a:t>
            </a:r>
            <a:r>
              <a:rPr lang="it-IT" sz="2200" dirty="0" smtClean="0"/>
              <a:t>(KTH, </a:t>
            </a:r>
            <a:r>
              <a:rPr lang="it-IT" sz="2200" dirty="0" err="1" smtClean="0"/>
              <a:t>Sweden</a:t>
            </a:r>
            <a:r>
              <a:rPr lang="it-IT" sz="2200" dirty="0" smtClean="0"/>
              <a:t>), </a:t>
            </a:r>
            <a:r>
              <a:rPr lang="it-IT" sz="2200" b="1" dirty="0" smtClean="0"/>
              <a:t>P. </a:t>
            </a:r>
            <a:r>
              <a:rPr lang="it-IT" sz="2200" b="1" dirty="0" err="1" smtClean="0"/>
              <a:t>Wiatr</a:t>
            </a:r>
            <a:r>
              <a:rPr lang="it-IT" sz="2200" b="1" dirty="0" smtClean="0"/>
              <a:t> </a:t>
            </a:r>
            <a:r>
              <a:rPr lang="it-IT" sz="2200" dirty="0" smtClean="0"/>
              <a:t>(KTH, </a:t>
            </a:r>
            <a:r>
              <a:rPr lang="it-IT" sz="2200" dirty="0" err="1" smtClean="0"/>
              <a:t>Sweden</a:t>
            </a:r>
            <a:r>
              <a:rPr lang="it-IT" sz="2200" dirty="0" smtClean="0"/>
              <a:t>), </a:t>
            </a:r>
            <a:r>
              <a:rPr lang="it-IT" sz="2200" b="1" dirty="0" smtClean="0"/>
              <a:t>J. Chen </a:t>
            </a:r>
            <a:r>
              <a:rPr lang="it-IT" sz="2200" dirty="0" smtClean="0"/>
              <a:t>(KTH, </a:t>
            </a:r>
            <a:r>
              <a:rPr lang="it-IT" sz="2200" dirty="0" err="1" smtClean="0"/>
              <a:t>Sweden</a:t>
            </a:r>
            <a:r>
              <a:rPr lang="it-IT" sz="2200" dirty="0" smtClean="0"/>
              <a:t>), </a:t>
            </a:r>
            <a:r>
              <a:rPr lang="it-IT" sz="2200" b="1" dirty="0" smtClean="0"/>
              <a:t>W. </a:t>
            </a:r>
            <a:r>
              <a:rPr lang="it-IT" sz="2200" b="1" dirty="0" err="1" smtClean="0"/>
              <a:t>Liu</a:t>
            </a:r>
            <a:r>
              <a:rPr lang="it-IT" sz="2200" b="1" dirty="0" smtClean="0"/>
              <a:t> </a:t>
            </a:r>
            <a:r>
              <a:rPr lang="it-IT" sz="2200" dirty="0" smtClean="0"/>
              <a:t>(Auckland </a:t>
            </a:r>
            <a:r>
              <a:rPr lang="it-IT" sz="2200" dirty="0" err="1" smtClean="0"/>
              <a:t>University</a:t>
            </a:r>
            <a:r>
              <a:rPr lang="it-IT" sz="2200" dirty="0" smtClean="0"/>
              <a:t> of Technology, New Zealand), </a:t>
            </a:r>
            <a:r>
              <a:rPr lang="it-IT" sz="2200" b="1" dirty="0" err="1"/>
              <a:t>J</a:t>
            </a:r>
            <a:r>
              <a:rPr lang="it-IT" sz="2200" b="1" dirty="0" smtClean="0"/>
              <a:t>. </a:t>
            </a:r>
            <a:r>
              <a:rPr lang="it-IT" sz="2200" b="1" dirty="0" err="1" smtClean="0"/>
              <a:t>Gutierrez</a:t>
            </a:r>
            <a:r>
              <a:rPr lang="it-IT" sz="2200" b="1" dirty="0" smtClean="0"/>
              <a:t> </a:t>
            </a:r>
            <a:r>
              <a:rPr lang="it-IT" sz="2200" dirty="0" smtClean="0"/>
              <a:t>(Auckland </a:t>
            </a:r>
            <a:r>
              <a:rPr lang="it-IT" sz="2200" dirty="0" err="1" smtClean="0"/>
              <a:t>University</a:t>
            </a:r>
            <a:r>
              <a:rPr lang="it-IT" sz="2200" dirty="0" smtClean="0"/>
              <a:t> of Technology, New Zealand), </a:t>
            </a:r>
            <a:r>
              <a:rPr lang="it-IT" sz="2200" b="1" dirty="0" smtClean="0"/>
              <a:t>C. N. Silva </a:t>
            </a:r>
            <a:r>
              <a:rPr lang="it-IT" sz="2200" dirty="0" smtClean="0"/>
              <a:t>(Federal </a:t>
            </a:r>
            <a:r>
              <a:rPr lang="it-IT" sz="2200" dirty="0" err="1" smtClean="0"/>
              <a:t>University</a:t>
            </a:r>
            <a:r>
              <a:rPr lang="it-IT" sz="2200" dirty="0" smtClean="0"/>
              <a:t> of Parà, </a:t>
            </a:r>
            <a:r>
              <a:rPr lang="it-IT" sz="2200" dirty="0" err="1" smtClean="0"/>
              <a:t>Brasil</a:t>
            </a:r>
            <a:r>
              <a:rPr lang="it-IT" sz="2200" dirty="0" smtClean="0"/>
              <a:t>)</a:t>
            </a:r>
          </a:p>
          <a:p>
            <a:endParaRPr lang="it-IT" sz="1000" dirty="0" smtClean="0"/>
          </a:p>
          <a:p>
            <a:r>
              <a:rPr lang="it-IT" sz="2200" dirty="0" err="1" smtClean="0"/>
              <a:t>We</a:t>
            </a:r>
            <a:r>
              <a:rPr lang="it-IT" sz="2200" dirty="0" smtClean="0"/>
              <a:t> are OPEN for </a:t>
            </a:r>
            <a:r>
              <a:rPr lang="it-IT" sz="2200" dirty="0" err="1" smtClean="0"/>
              <a:t>collaborations</a:t>
            </a:r>
            <a:r>
              <a:rPr lang="it-IT" sz="2200" dirty="0" smtClean="0"/>
              <a:t> in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topic</a:t>
            </a:r>
            <a:r>
              <a:rPr lang="it-IT" sz="2200" dirty="0" smtClean="0"/>
              <a:t> and </a:t>
            </a:r>
            <a:r>
              <a:rPr lang="it-IT" sz="2200" dirty="0" err="1" smtClean="0"/>
              <a:t>other</a:t>
            </a:r>
            <a:r>
              <a:rPr lang="it-IT" sz="2200" dirty="0" smtClean="0"/>
              <a:t> </a:t>
            </a:r>
            <a:r>
              <a:rPr lang="it-IT" sz="2200" dirty="0" err="1" smtClean="0"/>
              <a:t>topics</a:t>
            </a:r>
            <a:r>
              <a:rPr lang="it-IT" sz="2200" dirty="0" smtClean="0"/>
              <a:t> </a:t>
            </a:r>
            <a:r>
              <a:rPr lang="it-IT" sz="2200" dirty="0" err="1" smtClean="0"/>
              <a:t>related</a:t>
            </a:r>
            <a:r>
              <a:rPr lang="it-IT" sz="2200" dirty="0" smtClean="0"/>
              <a:t> to the </a:t>
            </a:r>
            <a:r>
              <a:rPr lang="it-IT" sz="2200" dirty="0" err="1" smtClean="0"/>
              <a:t>project</a:t>
            </a:r>
            <a:r>
              <a:rPr lang="it-IT" sz="2200" dirty="0" smtClean="0"/>
              <a:t>!</a:t>
            </a:r>
          </a:p>
        </p:txBody>
      </p:sp>
      <p:sp>
        <p:nvSpPr>
          <p:cNvPr id="61" name="Segnaposto numero diapositiva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789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1928794" y="2571744"/>
            <a:ext cx="5643602" cy="150019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Thank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you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!!</a:t>
            </a:r>
          </a:p>
          <a:p>
            <a:pPr algn="ctr"/>
            <a:endParaRPr lang="it-IT" sz="32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luca.chiaraviglio@uniroma1.it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4637082" y="87279"/>
            <a:ext cx="4405031" cy="76362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Outline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42928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642910" y="1434257"/>
            <a:ext cx="635798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-"/>
            </a:pPr>
            <a:endParaRPr lang="it-IT" sz="2200" b="1" dirty="0" smtClean="0">
              <a:latin typeface="+mj-lt"/>
            </a:endParaRPr>
          </a:p>
          <a:p>
            <a:pPr>
              <a:buSzPct val="150000"/>
              <a:buFontTx/>
              <a:buChar char="-"/>
            </a:pPr>
            <a:r>
              <a:rPr lang="it-IT" sz="2200" b="1" dirty="0" smtClean="0">
                <a:latin typeface="+mj-lt"/>
              </a:rPr>
              <a:t> </a:t>
            </a:r>
            <a:r>
              <a:rPr lang="it-IT" sz="2200" b="1" dirty="0" err="1" smtClean="0">
                <a:latin typeface="+mj-lt"/>
              </a:rPr>
              <a:t>Introduction</a:t>
            </a:r>
            <a:endParaRPr lang="it-IT" sz="2200" b="1" dirty="0" smtClean="0">
              <a:latin typeface="+mj-lt"/>
            </a:endParaRPr>
          </a:p>
          <a:p>
            <a:pPr>
              <a:buSzPct val="150000"/>
              <a:buFontTx/>
              <a:buChar char="-"/>
            </a:pPr>
            <a:endParaRPr lang="it-IT" sz="2200" b="1" dirty="0" smtClean="0">
              <a:latin typeface="+mj-lt"/>
            </a:endParaRPr>
          </a:p>
          <a:p>
            <a:pPr>
              <a:buSzPct val="150000"/>
              <a:buFontTx/>
              <a:buChar char="-"/>
            </a:pPr>
            <a:r>
              <a:rPr lang="it-IT" sz="2200" b="1" dirty="0" smtClean="0">
                <a:latin typeface="+mj-lt"/>
              </a:rPr>
              <a:t> Motivation</a:t>
            </a:r>
          </a:p>
          <a:p>
            <a:pPr>
              <a:buSzPct val="150000"/>
              <a:buFontTx/>
              <a:buChar char="-"/>
            </a:pPr>
            <a:endParaRPr lang="it-IT" sz="2200" b="1" dirty="0">
              <a:latin typeface="+mj-lt"/>
            </a:endParaRPr>
          </a:p>
          <a:p>
            <a:pPr>
              <a:buSzPct val="150000"/>
              <a:buFontTx/>
              <a:buChar char="-"/>
            </a:pPr>
            <a:r>
              <a:rPr lang="it-IT" sz="2200" b="1" dirty="0" smtClean="0">
                <a:latin typeface="+mj-lt"/>
              </a:rPr>
              <a:t> </a:t>
            </a:r>
            <a:r>
              <a:rPr lang="it-IT" sz="2200" b="1" dirty="0" err="1" smtClean="0">
                <a:latin typeface="+mj-lt"/>
              </a:rPr>
              <a:t>Lifetime-aware</a:t>
            </a:r>
            <a:r>
              <a:rPr lang="it-IT" sz="2200" b="1" dirty="0" smtClean="0">
                <a:latin typeface="+mj-lt"/>
              </a:rPr>
              <a:t> </a:t>
            </a:r>
            <a:r>
              <a:rPr lang="it-IT" sz="2200" b="1" dirty="0" err="1" smtClean="0">
                <a:latin typeface="+mj-lt"/>
              </a:rPr>
              <a:t>Problem</a:t>
            </a:r>
            <a:endParaRPr lang="it-IT" sz="2200" b="1" dirty="0" smtClean="0">
              <a:latin typeface="+mj-lt"/>
            </a:endParaRPr>
          </a:p>
          <a:p>
            <a:pPr>
              <a:buSzPct val="150000"/>
              <a:buFontTx/>
              <a:buChar char="-"/>
            </a:pPr>
            <a:endParaRPr lang="it-IT" sz="2200" b="1" dirty="0" smtClean="0">
              <a:latin typeface="+mj-lt"/>
            </a:endParaRPr>
          </a:p>
          <a:p>
            <a:pPr>
              <a:buSzPct val="150000"/>
              <a:buFontTx/>
              <a:buChar char="-"/>
            </a:pPr>
            <a:r>
              <a:rPr lang="it-IT" sz="2200" b="1" dirty="0" smtClean="0">
                <a:latin typeface="+mj-lt"/>
              </a:rPr>
              <a:t> Scenario and </a:t>
            </a:r>
            <a:r>
              <a:rPr lang="it-IT" sz="2200" b="1" dirty="0" err="1" smtClean="0">
                <a:latin typeface="+mj-lt"/>
              </a:rPr>
              <a:t>Algorithms</a:t>
            </a:r>
            <a:endParaRPr lang="it-IT" sz="2200" b="1" dirty="0" smtClean="0">
              <a:latin typeface="+mj-lt"/>
            </a:endParaRPr>
          </a:p>
          <a:p>
            <a:pPr>
              <a:buSzPct val="150000"/>
              <a:buFontTx/>
              <a:buChar char="-"/>
            </a:pPr>
            <a:endParaRPr lang="it-IT" sz="2200" b="1" dirty="0" smtClean="0">
              <a:latin typeface="+mj-lt"/>
            </a:endParaRPr>
          </a:p>
          <a:p>
            <a:pPr>
              <a:buSzPct val="150000"/>
              <a:buFontTx/>
              <a:buChar char="-"/>
            </a:pPr>
            <a:r>
              <a:rPr lang="it-IT" sz="2200" b="1" dirty="0" smtClean="0">
                <a:latin typeface="+mj-lt"/>
              </a:rPr>
              <a:t> </a:t>
            </a:r>
            <a:r>
              <a:rPr lang="it-IT" sz="2200" b="1" dirty="0" err="1" smtClean="0">
                <a:latin typeface="+mj-lt"/>
              </a:rPr>
              <a:t>Results</a:t>
            </a:r>
            <a:endParaRPr lang="it-IT" sz="2200" b="1" dirty="0" smtClean="0">
              <a:latin typeface="+mj-lt"/>
            </a:endParaRPr>
          </a:p>
          <a:p>
            <a:pPr>
              <a:buSzPct val="150000"/>
              <a:buFontTx/>
              <a:buChar char="-"/>
            </a:pPr>
            <a:endParaRPr lang="it-IT" sz="2200" b="1" dirty="0" smtClean="0">
              <a:latin typeface="+mj-lt"/>
            </a:endParaRPr>
          </a:p>
          <a:p>
            <a:pPr>
              <a:buSzPct val="150000"/>
              <a:buFontTx/>
              <a:buChar char="-"/>
            </a:pPr>
            <a:r>
              <a:rPr lang="it-IT" sz="2200" b="1" dirty="0" smtClean="0">
                <a:latin typeface="+mj-lt"/>
              </a:rPr>
              <a:t> </a:t>
            </a:r>
            <a:r>
              <a:rPr lang="it-IT" sz="2200" b="1" dirty="0" err="1" smtClean="0">
                <a:latin typeface="+mj-lt"/>
              </a:rPr>
              <a:t>Conclusions</a:t>
            </a:r>
            <a:r>
              <a:rPr lang="it-IT" sz="2200" b="1" dirty="0" smtClean="0">
                <a:latin typeface="+mj-lt"/>
              </a:rPr>
              <a:t> and On-</a:t>
            </a:r>
            <a:r>
              <a:rPr lang="it-IT" sz="2200" b="1" dirty="0" err="1" smtClean="0">
                <a:latin typeface="+mj-lt"/>
              </a:rPr>
              <a:t>Going</a:t>
            </a:r>
            <a:r>
              <a:rPr lang="it-IT" sz="2200" b="1" dirty="0" smtClean="0">
                <a:latin typeface="+mj-lt"/>
              </a:rPr>
              <a:t>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4637082" y="87279"/>
            <a:ext cx="4405031" cy="76362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Introduction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42928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571472" y="1210102"/>
            <a:ext cx="8143932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Energy-efficiency is one of the most promising approaches to reduce power consumption</a:t>
            </a:r>
            <a:endParaRPr lang="it-IT" sz="2600" b="1" dirty="0" smtClean="0"/>
          </a:p>
          <a:p>
            <a:r>
              <a:rPr lang="en-US" dirty="0" smtClean="0"/>
              <a:t>	</a:t>
            </a:r>
            <a:r>
              <a:rPr lang="en-US" sz="2400" dirty="0" smtClean="0"/>
              <a:t>Different power states: </a:t>
            </a:r>
          </a:p>
          <a:p>
            <a:r>
              <a:rPr lang="en-US" sz="2400" dirty="0" smtClean="0"/>
              <a:t>		Sleep Mode (SM) + active power states</a:t>
            </a:r>
            <a:endParaRPr lang="it-IT" sz="2400" dirty="0" smtClean="0"/>
          </a:p>
          <a:p>
            <a:r>
              <a:rPr lang="en-US" sz="2400" dirty="0" smtClean="0"/>
              <a:t>	SM applied typically for minutes or hours</a:t>
            </a:r>
            <a:endParaRPr lang="it-IT" sz="2400" dirty="0" smtClean="0"/>
          </a:p>
          <a:p>
            <a:endParaRPr lang="en-US" dirty="0" smtClean="0"/>
          </a:p>
          <a:p>
            <a:r>
              <a:rPr lang="en-US" sz="2600" b="1" dirty="0" smtClean="0"/>
              <a:t>SM effectiveness has been deeply studied in the literature. </a:t>
            </a:r>
            <a:r>
              <a:rPr lang="en-US" sz="2600" b="1" dirty="0"/>
              <a:t>H</a:t>
            </a:r>
            <a:r>
              <a:rPr lang="en-US" sz="2600" b="1" dirty="0" smtClean="0"/>
              <a:t>owever the application of SM in operational networks is at early stage</a:t>
            </a:r>
            <a:endParaRPr lang="it-IT" sz="2600" b="1" dirty="0" smtClean="0"/>
          </a:p>
          <a:p>
            <a:r>
              <a:rPr lang="en-US" dirty="0" smtClean="0"/>
              <a:t>	</a:t>
            </a:r>
            <a:r>
              <a:rPr lang="en-US" sz="2400" dirty="0" smtClean="0"/>
              <a:t>Sleep mode capabilities are not yet available for current 	network devices</a:t>
            </a:r>
            <a:endParaRPr lang="it-IT" sz="2400" dirty="0" smtClean="0"/>
          </a:p>
          <a:p>
            <a:r>
              <a:rPr lang="en-US" sz="2400" dirty="0" smtClean="0"/>
              <a:t>	Operators have strong constraints (e.g. increase in the 	failure rates) that prevent the SM application</a:t>
            </a:r>
            <a:endParaRPr lang="it-I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4637082" y="87279"/>
            <a:ext cx="4405031" cy="76362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device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lifetime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42928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642910" y="1142984"/>
            <a:ext cx="8001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Amount of time between one failure and the following one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it-IT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- When a failure occurs, </a:t>
            </a:r>
            <a:r>
              <a:rPr lang="en-US" sz="2000" dirty="0" err="1" smtClean="0"/>
              <a:t>QoS</a:t>
            </a:r>
            <a:r>
              <a:rPr lang="en-US" sz="2000" dirty="0" smtClean="0"/>
              <a:t> degradation may be experienced by users (e.g. a user is disconnected)</a:t>
            </a:r>
            <a:endParaRPr lang="it-IT" sz="2000" dirty="0" smtClean="0"/>
          </a:p>
          <a:p>
            <a:r>
              <a:rPr lang="en-US" sz="2000" b="1" dirty="0" smtClean="0"/>
              <a:t>- Network operators claim that SM may decrease the device lifetime</a:t>
            </a:r>
            <a:endParaRPr lang="en-US" sz="2000" dirty="0" smtClean="0"/>
          </a:p>
          <a:p>
            <a:r>
              <a:rPr lang="en-US" sz="2000" dirty="0" smtClean="0"/>
              <a:t>- Network devices have been designed to be always powered on,  and frequent activation/deactivation of network devices may deteriorate the device lifetime</a:t>
            </a:r>
            <a:endParaRPr lang="it-IT" sz="2000" dirty="0"/>
          </a:p>
        </p:txBody>
      </p:sp>
      <p:sp>
        <p:nvSpPr>
          <p:cNvPr id="17410" name="AutoShape 2" descr="data:image/jpeg;base64,/9j/4AAQSkZJRgABAQAAAQABAAD/2wCEAAkGBxQPEBUUEBQVFRAVFhUYGBUWFREVFxcXFxUWFhQWFhUaHCwhHBooHhQUITEhJikrLi4uFx8zODMsNygtLisBCgoKDg0OGxAQGzcmICQsLCwsNCwsLCwsLC8sLCwsLCwsLCwsLCwsLCwsLCwsLCwsLCwsLCwsLCwsLCwsLCwsLP/AABEIAM0A9gMBEQACEQEDEQH/xAAbAAEAAQUBAAAAAAAAAAAAAAAABgECAwQFB//EAEYQAAEDAgIFBwYMBQMFAAAAAAEAAgMEEQUhBhIxQVETIjJhcYGRUlOSobHRBxQWIzM0QnJzgrLBFWKT0+FUlKMXNUSD8P/EABoBAQADAQEBAAAAAAAAAAAAAAADBAUCAQb/xAAyEQEAAgEDAQYEBgIDAQEAAAAAAQIDBBExIQUSMkFRoRUiUpETM2FxgbEUQmLR8OEj/9oADAMBAAIRAxEAPwD3FAQEBAQEBAQEBAQEBAQEBAQEBAQEBAQEBAQEBAQEBAQEBAQEBAQEBAQEBAQEBAQEBAQEBAQEBAQEBAQEBAQEBAQEBAQEBAQEBAQEBAQEBAQEBAQEBAQEBAQEBAQEBAQEBAQEBAQEFCUGN9S1u1wXUUtPEOJyVjmWnLjULdrx4hTV0uWfJXtrcFebNZ+k0A3k9x/YKWNBlnyQz2ngjzYjpXDwce5dfDsrie1sPpK35WxeQ/wb7178NyesOfi+L0kGlsXkP8G+9PhuT1g+L4vSVw0rh4OHcvPh2V1Ha2H0lkZpNAd5Hcf3C5nQZY8ncdp4J821FjcLtjx4hRW0uWPJNXW4bcWbbKljtjgoZpaOYTxlpPEsoK5SKoCAgICAgICAgICAgICAgILXvA2my9iJnh5MxHLlVukMMeV9Y8BmrWPRZL+Sjm7Rw4/PdH8R011CBdkesbN13AXPUL5q5XQY6+OVC/aeW/5dXPqMXmftee7JXKabFXiGffWZr82ab3l3SJPaSVNERHCvMzPK1evBAQEBAQVQLIKscW9EkHquF5MRPL2JmOG5BiszNjz35qG2mxW5hYprM1OLOrS6VvH0jQez/wC/dVL9nUnwyu4+1rx44dqj0ihkyJ1TwOSpZNFkp+rSxdo4cnns6zHh2w3VWYmOV6LRPC5ePRAQEBAQEBAQEBBa5wGZ2JEbvJmI5cDFNJmx3bHzncdw71oYNDa/W3SGXqe0606U6yi9bick3TdlwGQWnjwUxx8sMXLqcmWfmloYdo5iFfnrRUdN5QLZ53bOiBzGjbtN8hks7Ua3JEzWI2a2k7NwzWL2nvf0luBfB9RUh1zHy85HOmqDyrz2X5rR1ABZ1rTad5a9axWNqxtC3EdCWdKjfyJ82bvhPY292flIHUVZw6zJj6cwqajQYc3WY2n1hFq+OSlyq2clsHKX1oSSbC0tha5IsHBp6lqYdbjydOJYmo7Oy4usdY/RVXFAQEBAQEGvLhlPKbzQMkvtOtLG70mOCr5tNXJ57fst4NXbF02iY/VWbDMEgZr1UL4W+UaiqcO4cpcnqAKzM2kvjjfv++zX0+uxZZ7v4fX9olIcN+D/AAmpibLFC8xvALSZq1twdhs54Kpd63r7tL8OnpH2bX/TDDPMP/3FX/cTv29T8OnpH2P+mGGeYf8A7ir/ALid+3r7ncp6R9mtjejcdHEz4s0thHNLS577Em4Os4k77beC1NBqJn5LfwxO1NLFf/1rH7ufRYlJCeY424HMK9kwUyeKGbi1OTF4ZSjC9Jmvs2Xmu47vFZefQWr1p1htabtOt+l+kpAxwIuNiz5jZqxMT1hcj0QEBAQEBAQYamobG0ucbALqlJvO0OMmSuOvesg+M44+ckN5sfDee1bmm0lccbzy+a1eutmnaOkOQrigINijrHwu1o3Fp9R7RsKjyYqZI2tCXFnvinek7JRhmlTXWE41T5Q6PeNoWVm7PtXrTr/bb0/atbdMsbT6+SRRyBwBaQQdhBuFnzExO0tatotG8KvYHAggEHIg5gjeCF49RbEdCYzzqR3IO8i2tCf/AF35v5COsFWcOqyYukT0U9RocWbrMbT6wi2IQS0n1uPk2+dadeE7vpLDV/OG7d61MOux36T0liajs3Lj6x1j9HJqdI6djgwScpKchHEHSvJteway/BS31WKnMocWiz5PDX79G/h9HX1JBZSGCHa6Sqe1hDciSIm3de19qqT2jEztWq/HZExWZvb7M525LSiejHmNp2YaqqZCwvlc1jBtc4gBeWvWsb2l7Slrz3axvLTwwVmJ/wDb4tSAn63UBzY7ZXMUfSkyORyF1m5u0fLH92zp+yZ5yz/EJro58HdNSvE05dV1fnprHV6oo+iwbevM5rLve153tO7Zx46Y47tI2hMFy7a1diEcAvI4DgNpPYFLiw3yTtWEObUY8Mb3lwBpeNf6M8nxuNbw2etXvhs93xdfZl/GK97w9Pd1Y6+CsYWBw5wsWnJ3gd/YqtsOXBbvTHC7XUYNTWaxPPkgtZTGKRzHbWm3bwK3cWSMlItD5rNinFeaT5MCkROtg2NvgIBzj4cOxU9RpK5Y3jle0muvhnaeE5palsrQ5huCsS9JpO0vpceSuSveqzLhIICAgICAgguk+JmWQsaeY31lbmi08Ur3p5l812jqpyX7scQ4ivM0QEBAQbdBiEkBvG4jiNrT2hQ5cFMsfNCfBqMmGfkl2KP4RqPXbFPNHHM4gABwcCTkBlmM+KxdRp4xz8ton+30Wk1ds0fNSY/pMQqq8EXyOxBrUWHQwX5GKOO+Z1GNbfO+dgg42mGI6jBE085+Z6m/5I9RWhoMPet354hk9qajuU/Djmf6QR1PW1EnJUNODxqJnBsLO4Xc49QCuarVzi+WI6qGi0EZ471rdPSOUmwL4N4IniaueaypGwyACJmy/JwjmjZtNysfJlvkne0voMWGmKNqRsm4CjSsNXVshbrSODR17+wb13THa87VjdHky0xxvedkWxPSpzrtgGqPKd0u4bAtTD2dEdcn2Ymo7WtPTFG36yjsshcSXElx2km5WlWsVjaGTa1rTvad5WL1yIL5JS7NxJIFrk3y7V5WsV4h7a1rczusXrwQdrRrEzDIGk8xx8CqWtwRevejmGj2fqpxX7s8SnQKwn0yqAgICAg16+TVie4bmk+AXeKN7xCLPO2OZ/R5mTfbtX00RtGz46Z3ndRevBAQEAoNUYFRyG9UyoqNnNfUPbHcG4+bYAD33VDNpL5J626NPBr8eKOlOv8ACTYVitNSC1NRxxD+QMb6wLqH4ZP1eyz8Zj6Pd0PlgPNH0v8ACfDP+XsfGI+j3PlgPNH0v8Lz4Z/y9j4zH0e6nywHmj6X+E+Gf8vY+MR9HujlfVmaRz3bXHZwG4LRw4ox0isMnPmnNebyxwTOjOsxxa7iDZd2pW0bWjdHS9qTvWdpd+g0re3KZuuOIyd7j6ln5ezqz1pO39NXB2tevTJG/wDbPiOlmVoG2PlPGzsbdcYezuu+Sfskz9rdNsUfzKNVFQ6R2s9xc7iVpUpWkbVjZj5Mlsk9607yxLtwICAgICAgqOravJexy9Lw55dEwnaWi/hsXzWWIi8xD7DTzM44mfRsqNMICAgINbEReJ4OwtI8RZd4p2vEos8b45h5o5pBsdoyK+mid43fHWjadlF68EBAQEBAQcqTGeUl5CijdVVO9kfQZtzll6LBkqefW0x9I6y0NN2dky9Z6QkmDfB3JKRLik7nOGbaenfJFEzhrPbZ73DjcDtWVk1eW8777fs3MWhw467RG/7trENDZ4rmllEzfNznVf2Nma2x32Dm783KfF2hevS/X+1XP2Vjt1pO39OOWPaSJYpInDaHtt6LgS12zcStTDqKZY3qxdRpcmCdrtLGMQFNC6QguIsGsAJL3uNmMaBmSSQvc2WMVJtLzT4JzZIpDoR6L4sQCW0AJANjNU3HUbQkX7Cs34lb6Wv8Hp9UrvkrivDD/wCtVf2E+JW+l78Hp9UnyVxXhh/9aq/sJ8St9J8Hp9UnyVxXhh/9aq/sJ8St9Lz4PT6pa7sJrYz89Lh7R/JLUyOvw1eSHtU+LVZb/wCnT/3rsq59FgxR+Z1/96RK8i2VwesXAPYDmr8TMx1ZloiJ6KL14ICAgujFyO0e1c24l1TxQ9NoxZjexfM38UvscUbUhmXKQQEBAQc/SD6rN+G/9JUmLxwizfly86p6n4xHyn222Eg69z+w+263cVtp7k/w+Xz03jvx/IrKqIMU0rg5rWxSSF1/owHEWBcTqkgnIHZc5bFDlzVxRE24T4NPbNMxTlZTVrJSWsdz29Jhu17dhs6N1nNOY2hdUy0v4Zc5MOTFO142bCkRObiGNxwvbE0OlqX5MgiGvI49m4ZE3O4FV82qx4ueVvT6LLn8MdPWXVwvQSqrudiUnxenP/iwO57hwmm3dbW7t6yM2syZOnEN7T9n4sPXmf1eiYPhMNHEIqaJkUQ+ywWz4k7Ses5qovNxzgBc5Dim2/DyZ26y4GJ6UMjuIhru4/ZHfv7lfw6C9ut+ke7M1HamOnTH1n2RauxGSc3kcTwGxo7AtXFgpi8MMPNqcmad7z/009EsO/iGJco7OloDlwfVOb7GNIPa4LK1+fv37scQ3OzNN+Hj788z/T1OWUMF3EAcSQAqNazadoaVrVrG9p2WUtUyUXjcHDqN11fHak7WjZzjy0yRvSd2ZcJEZ0h0emlJfTzuudsMrnGI/dcBrM8HDgArOn1M4p43/v7qeq0kZ45mJ9vsh02tE8RzsdFKdjX2s7jqPHNfs3G/EBbOHU0y8T1fPZ9FlweKOnrHC5WFUQEBAQXvnEDRIekTaMcTsLuwX8bKtnvv8kfyt6fHt88/w9Npug3sHsWBfxS+px+GGVcuxAQEBBz8f+qzfhv/AElSYvHCLP8Aly8Yoat0Lw9hsRxzBB2gjeFtWjd87WdklppGVA1ocnDpRHpDiW+U31rumbbpf7ocmDf5qfZYrKqq17mkOYbPaQ5p3XBuL9Sjy44vSaylwZZxXi8J5JQ02JQsfNEx4IuNYDXYd4Dxm0g3zBXzcxNLfrD6+tq5Kb8xKO4j8HevzYKyohiJ5zeZI4N4MlcNYbsyXKf/AC8223eVv8DT97vd3/r7JDo3ovTYazVpYw0npPJLpHnaS+Q5nPuVZbiNuHYuj1xMT0liiyZ84/q6I7Xe5XcOhyX626QzdR2nix9K9Z9kTxHFZag/OO5vkjJvhv71rYdPjxeGGHn1eXP456enk0lOrBHd1pMbkTt1b2E4h8Spm09I0MY25LnEve57jd73OO8m/FUK9n4997Tu079q5Zr3axt/77NaoqHyG8ji49Zv4K5THWkbVjZn5Ml8k73ncp6h0btaNxa7iEvjreNrRuY8lsdu9WdpSfC9KgbNqBY+W0Zd43dyy8/Z8x1x/ZtabtWJ6ZY/lJopWvAc0gtOwg3CzbVms7S2K2raN6zvDHWUjJ2FkrGvjO1rgHA9xXjrlEMT0NfHd1G/Wb5mZzuOepNYuGW51+0BXsOvvTpbrHuzNR2ZjydadJ9kdc8tfycjXRy2vybxZxA2lu5w62kha2LUUyx8ssPPpcuGfmjp6+S9TK4gvqHsp260205tjHSd1nyW9ar3zb9Kfdax4Nvmv9keqax00oe/bcAAZBoByaBuCi22hPvvMPb6boN7B7FiX8Uvo8fhhkXLsQEBAQc/H/qs34b/ANJUmLxwiz/ly8RC23zi5jy0gtJDhsIyI70I6cO5TY61+VS0386wDW/M3Y7tyK8rNqeEtFL+Ln1h0m0+uNaJwkbxbtHa3aFNXPWek9Fe+nvHWOsfo7eh2ICNz43uDWHntJNgHbHjPjke2/FZ+u09pnv0hq9m6usV/DvO3olP8Qi84z0m+9Z/4OT6Z+zV/wAjF9Ufc/iMXnWek33r38DJ9M/Y/wAjF9UfdgrpKaojdHM6J8buk1zmkHfmLp+Dl+mfsTqMM/7R94RSs0TgFzSVhiOdmSPFRFfPyncoNu59slax5tVTymf3hSy6fRZOu8R+0xH/AMcp1DPGTyvIuaL2fDMHgi+V2OAcDbcLjrWhh1Frztasx/TJ1Okrjjel4mPdjVtREBAQEBBtUNfJAbxutxG0HtCiy4aZY2tCbDqMmGd6SleF6Tsks2XmP4/ZPfu71k5tBenWnWPdu6btTHk6X6T7OzUVTI26z3Na3iTt7OKp1x2tO1Y6tC+WlI71p2hF8cx+GZuoImygEEGQZAjYWjbfryWjh7PvExa87fsydT2pSYmlI3/fhwHU+qNaUiNnF2V/ut2laFs1Y6R1llV097dZ6Q51TjrWZUzed514F/yN2DtOahtNr+LhPStMfh59ZcOSQuJc4kuO0nMlekzvyRdIdo9qTw9jl7vTdBvYPYsK/il9Jj8MMi5diAgICDn4/wDVZvw3/pKkxeOEWf8ALl4iFtvnFUBBdFIWHWaS1w3gkHxSY3ImY6utDpDJsma2UcSNV/pt/dcxWa+GdnUzFvHG/wDbcixKnfvfEf5gHt8W5+pSRlvHMbopwY54nb9+rbjptf6N8b/uvF/RNiuo1FfPojnS38tp/ZSWle3pMcO4+1SVyUniUVsV68wwrtGI9EBAQEBAQZoqZ7ui1x7j7VxOSscy7rjvbiFZKbU+kfHH954v6IuVHOop5dUsaW/+20fvLVmxKnZ9p8pHkjVb2azs/ALj8W88RskjBjjxTMtKbSF+yFrYhxA1n+m79lxMTbxTuliYr4I2cmWVzzrPJc47yST4rqI24czMz1lagILoukO0e1J4exy93pug3sHsWFfxS+kx+GGRcuxAQEBBz8f+qzfhv/SVJi8cIs/5cvEQtt84qgICAgIKEINqnxCWPoSPb1Bxt4LyaxPMOovaOJbjdIqgbXh33mMd6yLrnuRHD38S089f4ZG6RP8AtRQn8jgfU5dbW8rS5+Weax9l40gbvp2dz5Avd8n1e0PO7i+n3lX+PR/6f/leneyfV7HcxfT7yfx6P/T/APK9O9k+r2O5i+n3lQ6QN3U7O98hTfJ9XtB3cUf6+8rHaRP+zFCPyuJ9bl5taebS9+WOKx9mN2kVRucG/dZG312uue5E8uvxJjjp/DTqMRlk6cj3dRcbeC9itY4h5N7TzLVAXTlVAQEBAQXRdIdo9qTw9jl7vTdBvYPYsK/il9Jj8MMi5diAgICDn4/9Vm/Df+kqTF44RZ/y5eIhbb5xVAQEBAQEBAQEBAQEBAQEBAQEBAQEBBdF0h2j2ryeHscvdqU8xvYPYsO/il9Jj8MMq5diAgICDnaQ3+KTaoueTfl3FSYvHCLP+XLxILbfOKoCAgICAgICAgICAgICAgICAgICAgIKtNiDwQ3e34NNylPG8ixcxrrcLi9vWsPLG15fR4J3xw3VwlEBAQEFk0Yc0tOwghe1nad3N696Jh4fitCaeZ8bvsnLrH2T4LcpbvREw+cyUmltpaq6cCAgICAgICAgICAgICAgICAgICAgINnDKI1EzI27XG3YN58Lrm9u7G7ulZtaIh7fTRBjGtGxoA8FiWned30VK92sQyrl2ICAgICCLaaaN/G2a8eUzRl/MOBVvTZ+5O08KGr03fjvV5eWyxlpLXAhwyIORBWpE7saY26StQEBAQEBAQEBAQEBAQEBAQEBAQEFY2FxAaCXE2AG0lJ6ERvw9R0K0a+Kt5SUfPOHojgszU5+9PdjhsaPTdz5rcpWqbQEBAQEBAQEEd0k0VjrBrDmSjY4ewjeFZw6madJ4UtRpK5OscvNMXwWakdaVuW5wuWnv3d606ZK3joyMmK2Ofmc9doxAQEBAQEBAQEBAQEBAQEBAQb+E4NLVOtE243uNw0d/uXF8lacpMeK2Sdqw9L0a0UjpBrO5829x3dQG5ZmbUzfpHDX0+jrj625SNVl0QEBAQEBAQEBBjnga8WeAQdxXtbTXhzalbRtKJYvoHFJd0J5N3Da3w91lcx6yY6WZ+Xs+J60Q7EtFKmDazXbxZc+rartM9LcSoZNNkpzDiuaQbEEHgcj4KVAogICAgICAgICAgICA1pJsBc8BmfBB2sO0VqZ9jNRvF9x6tqivnpXmU9NPkvxCYYRoFFHZ055R3DY3w396p5NZM9Kr+Ls+I63S6ngbGAGAADcFTtabctCtK1jaGVcuhAQEBAQEBAQEBAQEFCEGlWYTDMPnI2u7QFJXNevEob6fHbmHBrNAqd/Q1mHqJt4G6sV1lo5Vb9n0niXGqvg7ePo5QfvD9x7lNXW184V7dn3jiXLn0Hqm7Ax3Y4/uApY1WOfNBOjyx5NGXRqqbtid3Fp/dSRmpPmjnBkjya7sGqBthk9En2Lr8Svq5/Dv6MZwybzMv8ATf7k79fV53LegMMm8zL/AE3+5O/X1O5b0ZG4NUHZDJ6JHtTv19Xv4d/RsRaNVTtkLu8tH7rmc1I83UYMk+Tdh0IqnbWsb95x/YFcTqcceaSNHlnydSl+Dt5+klA+6P3PuUVtbXyhPXs+88y7NHoDTs6es89ZNvAWUFtZaeFivZ9I5l36LCIYR83G1vYAoLZr25lapp8deIboFlElVR6ICAgICAgICAgICAgICAgICAgICAgICAgICAgICAgICAgICAgICAgICAgICAgICAgICAgICAgICAgICAgICAgICA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287463"/>
            <a:ext cx="3219450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2" name="AutoShape 4" descr="https://farm7.staticflickr.com/6075/6125187969_fbe101724a_o_d.jpg"/>
          <p:cNvSpPr>
            <a:spLocks noChangeAspect="1" noChangeArrowheads="1"/>
          </p:cNvSpPr>
          <p:nvPr/>
        </p:nvSpPr>
        <p:spPr bwMode="auto">
          <a:xfrm>
            <a:off x="155575" y="-1287463"/>
            <a:ext cx="3219450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414" name="Picture 6" descr="http://blog.boson.com/Portals/70217/images/Part%201_2%20rou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00499" y="2071679"/>
            <a:ext cx="1809640" cy="1071570"/>
          </a:xfrm>
          <a:prstGeom prst="rect">
            <a:avLst/>
          </a:prstGeom>
          <a:noFill/>
        </p:spPr>
      </p:pic>
      <p:pic>
        <p:nvPicPr>
          <p:cNvPr id="17416" name="Picture 8" descr="https://encrypted-tbn3.gstatic.com/images?q=tbn:ANd9GcSvWfrLq1ydjJkhf3Oq7d6e8HfC7lOvlfKhy9rkUfAJRxFqMkkc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1071570" cy="1196171"/>
          </a:xfrm>
          <a:prstGeom prst="rect">
            <a:avLst/>
          </a:prstGeom>
          <a:noFill/>
        </p:spPr>
      </p:pic>
      <p:cxnSp>
        <p:nvCxnSpPr>
          <p:cNvPr id="66" name="Connettore 2 65"/>
          <p:cNvCxnSpPr/>
          <p:nvPr/>
        </p:nvCxnSpPr>
        <p:spPr>
          <a:xfrm>
            <a:off x="714348" y="3286124"/>
            <a:ext cx="75009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/>
          <p:cNvSpPr txBox="1"/>
          <p:nvPr/>
        </p:nvSpPr>
        <p:spPr>
          <a:xfrm>
            <a:off x="7786710" y="278605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time</a:t>
            </a:r>
            <a:endParaRPr lang="it-IT" dirty="0"/>
          </a:p>
        </p:txBody>
      </p:sp>
      <p:pic>
        <p:nvPicPr>
          <p:cNvPr id="68" name="Picture 8" descr="https://encrypted-tbn3.gstatic.com/images?q=tbn:ANd9GcSvWfrLq1ydjJkhf3Oq7d6e8HfC7lOvlfKhy9rkUfAJRxFqMkkc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85926"/>
            <a:ext cx="1071570" cy="1196171"/>
          </a:xfrm>
          <a:prstGeom prst="rect">
            <a:avLst/>
          </a:prstGeom>
          <a:noFill/>
        </p:spPr>
      </p:pic>
      <p:cxnSp>
        <p:nvCxnSpPr>
          <p:cNvPr id="70" name="Connettore 1 69"/>
          <p:cNvCxnSpPr>
            <a:stCxn id="17416" idx="2"/>
          </p:cNvCxnSpPr>
          <p:nvPr/>
        </p:nvCxnSpPr>
        <p:spPr>
          <a:xfrm rot="5400000">
            <a:off x="1366456" y="3222768"/>
            <a:ext cx="481539" cy="1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 rot="5400000">
            <a:off x="6106031" y="3199821"/>
            <a:ext cx="481539" cy="1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2285984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Failure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1</a:t>
            </a:r>
            <a:endParaRPr lang="it-IT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6929454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Failure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76" name="Parentesi graffa aperta 75"/>
          <p:cNvSpPr/>
          <p:nvPr/>
        </p:nvSpPr>
        <p:spPr>
          <a:xfrm rot="16200000">
            <a:off x="3779255" y="1321368"/>
            <a:ext cx="357191" cy="4688484"/>
          </a:xfrm>
          <a:prstGeom prst="leftBrace">
            <a:avLst/>
          </a:prstGeom>
          <a:ln w="254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CasellaDiTesto 76"/>
          <p:cNvSpPr txBox="1"/>
          <p:nvPr/>
        </p:nvSpPr>
        <p:spPr>
          <a:xfrm>
            <a:off x="2143108" y="385762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Lifetime</a:t>
            </a:r>
            <a:endParaRPr lang="it-IT" dirty="0"/>
          </a:p>
        </p:txBody>
      </p:sp>
      <p:sp>
        <p:nvSpPr>
          <p:cNvPr id="80" name="Segnaposto numero diapositiva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2428860" y="87279"/>
            <a:ext cx="6613253" cy="76362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Energy-Efficiency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Device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Lifetime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669252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642910" y="1357298"/>
            <a:ext cx="8143932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Two </a:t>
            </a:r>
            <a:r>
              <a:rPr lang="en-US" sz="2300" b="1" dirty="0" smtClean="0"/>
              <a:t>opposite</a:t>
            </a:r>
            <a:r>
              <a:rPr lang="en-US" sz="2300" dirty="0" smtClean="0"/>
              <a:t> effects are affecting the lifetime of </a:t>
            </a:r>
            <a:r>
              <a:rPr lang="en-US" sz="2300" dirty="0"/>
              <a:t>a</a:t>
            </a:r>
            <a:r>
              <a:rPr lang="en-US" sz="2300" dirty="0" smtClean="0"/>
              <a:t> network device [1].</a:t>
            </a:r>
          </a:p>
          <a:p>
            <a:endParaRPr lang="en-US" sz="2300" dirty="0" smtClean="0"/>
          </a:p>
          <a:p>
            <a:r>
              <a:rPr lang="en-US" sz="2300" dirty="0" smtClean="0"/>
              <a:t>When energy-saving approaches are </a:t>
            </a:r>
            <a:r>
              <a:rPr lang="en-US" sz="2300" b="1" dirty="0" smtClean="0"/>
              <a:t>activated</a:t>
            </a:r>
            <a:r>
              <a:rPr lang="en-US" sz="2300" dirty="0" smtClean="0"/>
              <a:t>, the temperature of the device is decreased, and therefore its lifetime is </a:t>
            </a:r>
            <a:r>
              <a:rPr lang="en-US" sz="2300" b="1" dirty="0" smtClean="0"/>
              <a:t>increased</a:t>
            </a:r>
          </a:p>
          <a:p>
            <a:r>
              <a:rPr lang="en-US" sz="2300" b="1" dirty="0" smtClean="0"/>
              <a:t>	- </a:t>
            </a:r>
            <a:r>
              <a:rPr lang="en-US" sz="2300" dirty="0" smtClean="0"/>
              <a:t>following the Arrhenius Law</a:t>
            </a:r>
          </a:p>
          <a:p>
            <a:endParaRPr lang="en-US" sz="2300" dirty="0" smtClean="0"/>
          </a:p>
          <a:p>
            <a:r>
              <a:rPr lang="en-US" sz="2300" dirty="0" smtClean="0"/>
              <a:t>However, when the device frequently </a:t>
            </a:r>
            <a:r>
              <a:rPr lang="en-US" sz="2300" b="1" dirty="0" smtClean="0"/>
              <a:t>changes</a:t>
            </a:r>
            <a:r>
              <a:rPr lang="en-US" sz="2300" dirty="0" smtClean="0"/>
              <a:t> its power state, the variation induced in the temperature </a:t>
            </a:r>
            <a:r>
              <a:rPr lang="en-US" sz="2300" b="1" dirty="0" smtClean="0"/>
              <a:t>decreases</a:t>
            </a:r>
            <a:r>
              <a:rPr lang="en-US" sz="2300" dirty="0" smtClean="0"/>
              <a:t> the device’s </a:t>
            </a:r>
            <a:r>
              <a:rPr lang="it-IT" sz="2300" dirty="0" err="1" smtClean="0"/>
              <a:t>lifetime</a:t>
            </a:r>
            <a:r>
              <a:rPr lang="it-IT" sz="2300" dirty="0" smtClean="0"/>
              <a:t>.</a:t>
            </a:r>
          </a:p>
          <a:p>
            <a:r>
              <a:rPr lang="it-IT" sz="2300" dirty="0" smtClean="0"/>
              <a:t>	- </a:t>
            </a:r>
            <a:r>
              <a:rPr lang="it-IT" sz="2300" dirty="0" err="1" smtClean="0"/>
              <a:t>following</a:t>
            </a:r>
            <a:r>
              <a:rPr lang="it-IT" sz="2300" dirty="0" smtClean="0"/>
              <a:t> the </a:t>
            </a:r>
            <a:r>
              <a:rPr lang="it-IT" sz="2300" dirty="0" err="1" smtClean="0"/>
              <a:t>Coffin</a:t>
            </a:r>
            <a:r>
              <a:rPr lang="it-IT" sz="2300" dirty="0" smtClean="0"/>
              <a:t>-Manson model, or the </a:t>
            </a:r>
            <a:r>
              <a:rPr lang="it-IT" sz="2300" dirty="0" err="1" smtClean="0"/>
              <a:t>Norris</a:t>
            </a:r>
            <a:r>
              <a:rPr lang="it-IT" sz="2300" dirty="0" smtClean="0"/>
              <a:t>-	</a:t>
            </a:r>
            <a:r>
              <a:rPr lang="it-IT" sz="2300" dirty="0" err="1" smtClean="0"/>
              <a:t>Lanzberg</a:t>
            </a:r>
            <a:r>
              <a:rPr lang="it-IT" sz="2300" dirty="0" smtClean="0"/>
              <a:t> </a:t>
            </a:r>
            <a:r>
              <a:rPr lang="it-IT" sz="2300" dirty="0" err="1" smtClean="0"/>
              <a:t>one</a:t>
            </a:r>
            <a:endParaRPr lang="it-IT" sz="2300" dirty="0" smtClean="0"/>
          </a:p>
          <a:p>
            <a:endParaRPr lang="it-IT" sz="1600" dirty="0"/>
          </a:p>
          <a:p>
            <a:r>
              <a:rPr lang="it-IT" sz="1600" dirty="0" smtClean="0"/>
              <a:t>[1] </a:t>
            </a:r>
            <a:r>
              <a:rPr lang="it-IT" sz="1600" dirty="0" err="1" smtClean="0"/>
              <a:t>Chiaraviglio</a:t>
            </a:r>
            <a:r>
              <a:rPr lang="it-IT" sz="1600" dirty="0" smtClean="0"/>
              <a:t>, L., </a:t>
            </a:r>
            <a:r>
              <a:rPr lang="it-IT" sz="1600" dirty="0" err="1" smtClean="0"/>
              <a:t>Wiatr</a:t>
            </a:r>
            <a:r>
              <a:rPr lang="it-IT" sz="1600" dirty="0" smtClean="0"/>
              <a:t>, P., Monti, P., </a:t>
            </a:r>
            <a:r>
              <a:rPr lang="it-IT" sz="1600" dirty="0" err="1" smtClean="0"/>
              <a:t>Chen</a:t>
            </a:r>
            <a:r>
              <a:rPr lang="it-IT" sz="1600" dirty="0" smtClean="0"/>
              <a:t>, J., </a:t>
            </a:r>
            <a:r>
              <a:rPr lang="it-IT" sz="1600" dirty="0" err="1" smtClean="0"/>
              <a:t>Lorincz</a:t>
            </a:r>
            <a:r>
              <a:rPr lang="it-IT" sz="1600" dirty="0" smtClean="0"/>
              <a:t>, J., </a:t>
            </a:r>
            <a:r>
              <a:rPr lang="it-IT" sz="1600" dirty="0" err="1" smtClean="0"/>
              <a:t>Idzikowski</a:t>
            </a:r>
            <a:r>
              <a:rPr lang="it-IT" sz="1600" dirty="0" smtClean="0"/>
              <a:t>, F., Listanti, M. and </a:t>
            </a:r>
            <a:r>
              <a:rPr lang="it-IT" sz="1600" dirty="0" err="1" smtClean="0"/>
              <a:t>Wosinska</a:t>
            </a:r>
            <a:r>
              <a:rPr lang="it-IT" sz="1600" dirty="0" smtClean="0"/>
              <a:t>, L. ,“</a:t>
            </a:r>
            <a:r>
              <a:rPr lang="it-IT" sz="1600" dirty="0" err="1" smtClean="0"/>
              <a:t>Is</a:t>
            </a:r>
            <a:r>
              <a:rPr lang="it-IT" sz="1600" dirty="0" smtClean="0"/>
              <a:t> green </a:t>
            </a:r>
            <a:r>
              <a:rPr lang="it-IT" sz="1600" dirty="0" err="1" smtClean="0"/>
              <a:t>networking</a:t>
            </a:r>
            <a:r>
              <a:rPr lang="it-IT" sz="1600" dirty="0" smtClean="0"/>
              <a:t> </a:t>
            </a:r>
            <a:r>
              <a:rPr lang="it-IT" sz="1600" dirty="0" err="1" smtClean="0"/>
              <a:t>beneficial</a:t>
            </a:r>
            <a:r>
              <a:rPr lang="it-IT" sz="1600" dirty="0" smtClean="0"/>
              <a:t> in </a:t>
            </a:r>
            <a:r>
              <a:rPr lang="it-IT" sz="1600" dirty="0" err="1" smtClean="0"/>
              <a:t>terms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device</a:t>
            </a:r>
            <a:r>
              <a:rPr lang="it-IT" sz="1600" dirty="0" smtClean="0"/>
              <a:t> </a:t>
            </a:r>
            <a:r>
              <a:rPr lang="it-IT" sz="1600" dirty="0" err="1" smtClean="0"/>
              <a:t>lifetime</a:t>
            </a:r>
            <a:r>
              <a:rPr lang="it-IT" sz="1600" dirty="0" smtClean="0"/>
              <a:t>?” IEEE </a:t>
            </a:r>
            <a:r>
              <a:rPr lang="it-IT" sz="1600" dirty="0" err="1" smtClean="0"/>
              <a:t>Communications</a:t>
            </a:r>
            <a:r>
              <a:rPr lang="it-IT" sz="1600" dirty="0" smtClean="0"/>
              <a:t> Magazine, 53(5), 232-240, 2015.</a:t>
            </a:r>
          </a:p>
        </p:txBody>
      </p:sp>
      <p:sp>
        <p:nvSpPr>
          <p:cNvPr id="61" name="Segnaposto numero diapositiva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2051720" y="87279"/>
            <a:ext cx="6990393" cy="76362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Our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3200" b="1" dirty="0">
                <a:solidFill>
                  <a:schemeClr val="tx1"/>
                </a:solidFill>
                <a:latin typeface="+mj-lt"/>
              </a:rPr>
              <a:t>g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oal: the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lifetime-aware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problem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42928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571472" y="1357298"/>
            <a:ext cx="814393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e </a:t>
            </a:r>
            <a:r>
              <a:rPr lang="en-US" sz="2800" dirty="0"/>
              <a:t>investigate the problem of </a:t>
            </a:r>
            <a:r>
              <a:rPr lang="en-US" sz="2800" dirty="0" smtClean="0"/>
              <a:t>managing </a:t>
            </a:r>
            <a:r>
              <a:rPr lang="en-US" sz="2800" dirty="0"/>
              <a:t>the lifetime in backbone networks by imposing sleep mode (SM) states to network devices. </a:t>
            </a:r>
          </a:p>
          <a:p>
            <a:endParaRPr lang="it-IT" sz="2800" dirty="0" smtClean="0"/>
          </a:p>
          <a:p>
            <a:r>
              <a:rPr lang="it-IT" sz="2800" dirty="0" smtClean="0"/>
              <a:t>1 - 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consider</a:t>
            </a:r>
            <a:r>
              <a:rPr lang="it-IT" sz="2800" dirty="0" smtClean="0"/>
              <a:t> an </a:t>
            </a:r>
            <a:r>
              <a:rPr lang="it-IT" sz="2800" dirty="0" err="1" smtClean="0"/>
              <a:t>energy-aware</a:t>
            </a:r>
            <a:r>
              <a:rPr lang="it-IT" sz="2800" dirty="0" smtClean="0"/>
              <a:t> </a:t>
            </a:r>
            <a:r>
              <a:rPr lang="it-IT" sz="2800" dirty="0" err="1" smtClean="0"/>
              <a:t>algorithm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2 – 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study</a:t>
            </a:r>
            <a:r>
              <a:rPr lang="it-IT" sz="2800" dirty="0" smtClean="0"/>
              <a:t> the impact of network </a:t>
            </a:r>
            <a:r>
              <a:rPr lang="it-IT" sz="2800" dirty="0" err="1" smtClean="0"/>
              <a:t>topology</a:t>
            </a:r>
            <a:r>
              <a:rPr lang="it-IT" sz="2800" dirty="0" smtClean="0"/>
              <a:t> on the </a:t>
            </a:r>
            <a:r>
              <a:rPr lang="it-IT" sz="2800" dirty="0" err="1" smtClean="0"/>
              <a:t>lifetime</a:t>
            </a:r>
            <a:endParaRPr lang="it-IT" sz="2800" dirty="0" smtClean="0"/>
          </a:p>
          <a:p>
            <a:endParaRPr lang="it-IT" sz="2300" dirty="0" smtClean="0"/>
          </a:p>
        </p:txBody>
      </p:sp>
      <p:sp>
        <p:nvSpPr>
          <p:cNvPr id="61" name="Segnaposto numero diapositiva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3857620" y="87279"/>
            <a:ext cx="5184493" cy="76362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Linecard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Failure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Rate Model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42928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500034" y="1357298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focus on </a:t>
            </a:r>
            <a:r>
              <a:rPr lang="en-US" sz="2800" dirty="0" err="1" smtClean="0"/>
              <a:t>linecards</a:t>
            </a:r>
            <a:r>
              <a:rPr lang="en-US" sz="2800" dirty="0" smtClean="0"/>
              <a:t> (LCs) of a backbone network.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total failure rate of the LC experiencing sleep modes is expressed as:</a:t>
            </a:r>
          </a:p>
          <a:p>
            <a:endParaRPr lang="en-US" sz="2800" dirty="0" smtClean="0"/>
          </a:p>
          <a:p>
            <a:endParaRPr lang="it-IT" sz="2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5818" t="51815" r="16545" b="23595"/>
          <a:stretch>
            <a:fillRect/>
          </a:stretch>
        </p:blipFill>
        <p:spPr bwMode="auto">
          <a:xfrm>
            <a:off x="1714480" y="3143248"/>
            <a:ext cx="5572132" cy="125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2" name="Connettore 2 61"/>
          <p:cNvCxnSpPr/>
          <p:nvPr/>
        </p:nvCxnSpPr>
        <p:spPr>
          <a:xfrm rot="5400000">
            <a:off x="2464579" y="3893347"/>
            <a:ext cx="1500198" cy="1000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tangolo 62"/>
          <p:cNvSpPr/>
          <p:nvPr/>
        </p:nvSpPr>
        <p:spPr>
          <a:xfrm>
            <a:off x="500034" y="521495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Fraction of time that the device spends in low power</a:t>
            </a:r>
            <a:endParaRPr lang="it-IT" dirty="0"/>
          </a:p>
        </p:txBody>
      </p:sp>
      <p:sp>
        <p:nvSpPr>
          <p:cNvPr id="65" name="Rettangolo 64"/>
          <p:cNvSpPr/>
          <p:nvPr/>
        </p:nvSpPr>
        <p:spPr>
          <a:xfrm>
            <a:off x="285720" y="4429132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Failure rate at full power</a:t>
            </a:r>
            <a:endParaRPr lang="it-IT" dirty="0"/>
          </a:p>
        </p:txBody>
      </p:sp>
      <p:cxnSp>
        <p:nvCxnSpPr>
          <p:cNvPr id="66" name="Connettore 2 65"/>
          <p:cNvCxnSpPr>
            <a:endCxn id="65" idx="0"/>
          </p:cNvCxnSpPr>
          <p:nvPr/>
        </p:nvCxnSpPr>
        <p:spPr>
          <a:xfrm rot="10800000" flipV="1">
            <a:off x="1535886" y="3786190"/>
            <a:ext cx="1035851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 rot="16200000" flipH="1">
            <a:off x="4232670" y="4232678"/>
            <a:ext cx="928694" cy="357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tangolo 73"/>
          <p:cNvSpPr/>
          <p:nvPr/>
        </p:nvSpPr>
        <p:spPr>
          <a:xfrm>
            <a:off x="3071802" y="4714884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Failure rate in sleep mode</a:t>
            </a:r>
            <a:endParaRPr lang="it-IT" dirty="0"/>
          </a:p>
        </p:txBody>
      </p:sp>
      <p:cxnSp>
        <p:nvCxnSpPr>
          <p:cNvPr id="75" name="Connettore 2 74"/>
          <p:cNvCxnSpPr/>
          <p:nvPr/>
        </p:nvCxnSpPr>
        <p:spPr>
          <a:xfrm>
            <a:off x="6643702" y="3429000"/>
            <a:ext cx="1214446" cy="1000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tangolo 78"/>
          <p:cNvSpPr/>
          <p:nvPr/>
        </p:nvSpPr>
        <p:spPr>
          <a:xfrm>
            <a:off x="6215074" y="4500570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Frequency of sleep mode – full power</a:t>
            </a:r>
            <a:endParaRPr lang="it-IT" dirty="0"/>
          </a:p>
        </p:txBody>
      </p:sp>
      <p:sp>
        <p:nvSpPr>
          <p:cNvPr id="80" name="Rettangolo 79"/>
          <p:cNvSpPr/>
          <p:nvPr/>
        </p:nvSpPr>
        <p:spPr>
          <a:xfrm>
            <a:off x="5429256" y="5572140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Number of cycles to failure</a:t>
            </a:r>
            <a:endParaRPr lang="it-IT" dirty="0"/>
          </a:p>
        </p:txBody>
      </p:sp>
      <p:cxnSp>
        <p:nvCxnSpPr>
          <p:cNvPr id="81" name="Connettore 2 80"/>
          <p:cNvCxnSpPr/>
          <p:nvPr/>
        </p:nvCxnSpPr>
        <p:spPr>
          <a:xfrm rot="5400000">
            <a:off x="5322099" y="4750603"/>
            <a:ext cx="1643074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egnaposto numero diapositiva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8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74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2285984" y="87279"/>
            <a:ext cx="6756129" cy="912829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From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the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failure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rate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the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acceleration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factor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669252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500034" y="114298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Acceleration factor: ratio between the failure rate  with sleep mode and the failure rate at full power</a:t>
            </a:r>
            <a:endParaRPr lang="it-IT" sz="24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14182" t="37763" r="17091" b="41159"/>
          <a:stretch>
            <a:fillRect/>
          </a:stretch>
        </p:blipFill>
        <p:spPr bwMode="auto">
          <a:xfrm>
            <a:off x="1000100" y="1928802"/>
            <a:ext cx="7000924" cy="13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Gruppo 67"/>
          <p:cNvGrpSpPr/>
          <p:nvPr/>
        </p:nvGrpSpPr>
        <p:grpSpPr>
          <a:xfrm>
            <a:off x="357158" y="3500438"/>
            <a:ext cx="1658670" cy="928694"/>
            <a:chOff x="214282" y="3357562"/>
            <a:chExt cx="2230174" cy="1428760"/>
          </a:xfrm>
        </p:grpSpPr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3"/>
            <a:srcRect l="17272" t="62295" r="75637" b="29801"/>
            <a:stretch>
              <a:fillRect/>
            </a:stretch>
          </p:blipFill>
          <p:spPr bwMode="auto">
            <a:xfrm>
              <a:off x="214282" y="3429000"/>
              <a:ext cx="928694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3"/>
            <a:srcRect l="43454" t="61417" r="51091" b="28923"/>
            <a:stretch>
              <a:fillRect/>
            </a:stretch>
          </p:blipFill>
          <p:spPr bwMode="auto">
            <a:xfrm>
              <a:off x="1285852" y="3357562"/>
              <a:ext cx="714380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3"/>
            <a:srcRect l="29273" t="75469" r="60790" b="16628"/>
            <a:stretch>
              <a:fillRect/>
            </a:stretch>
          </p:blipFill>
          <p:spPr bwMode="auto">
            <a:xfrm>
              <a:off x="1142976" y="4143380"/>
              <a:ext cx="130148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4" name="Picture 6"/>
            <p:cNvPicPr>
              <a:picLocks noChangeAspect="1" noChangeArrowheads="1"/>
            </p:cNvPicPr>
            <p:nvPr/>
          </p:nvPicPr>
          <p:blipFill>
            <a:blip r:embed="rId3"/>
            <a:srcRect l="8000" t="76347" r="89273" b="16627"/>
            <a:stretch>
              <a:fillRect/>
            </a:stretch>
          </p:blipFill>
          <p:spPr bwMode="auto">
            <a:xfrm>
              <a:off x="357158" y="4143380"/>
              <a:ext cx="35719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195" t="43409" r="75299" b="50945"/>
            <a:stretch>
              <a:fillRect/>
            </a:stretch>
          </p:blipFill>
          <p:spPr bwMode="auto">
            <a:xfrm>
              <a:off x="1000100" y="3643314"/>
              <a:ext cx="35719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/>
            <a:srcRect l="21195" t="43409" r="75299" b="50945"/>
            <a:stretch>
              <a:fillRect/>
            </a:stretch>
          </p:blipFill>
          <p:spPr bwMode="auto">
            <a:xfrm>
              <a:off x="857224" y="4286256"/>
              <a:ext cx="35719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9" name="CasellaDiTesto 68"/>
          <p:cNvSpPr txBox="1"/>
          <p:nvPr/>
        </p:nvSpPr>
        <p:spPr>
          <a:xfrm>
            <a:off x="500034" y="5143512"/>
            <a:ext cx="81439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Caveat: </a:t>
            </a:r>
          </a:p>
          <a:p>
            <a:r>
              <a:rPr lang="en-US" sz="2400" dirty="0" smtClean="0"/>
              <a:t>if AF &lt; 1 the lifetime is increased  (GOOD)</a:t>
            </a:r>
          </a:p>
          <a:p>
            <a:r>
              <a:rPr lang="en-US" sz="2400" dirty="0" smtClean="0"/>
              <a:t>If AF &gt; 1 the lifetime is decreased (BAD)</a:t>
            </a:r>
            <a:endParaRPr lang="it-IT" sz="2400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2214546" y="3571876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AF is composed by </a:t>
            </a:r>
            <a:r>
              <a:rPr lang="en-US" sz="2400" dirty="0" smtClean="0">
                <a:solidFill>
                  <a:srgbClr val="FF0000"/>
                </a:solidFill>
              </a:rPr>
              <a:t>HW parameters</a:t>
            </a:r>
            <a:r>
              <a:rPr lang="en-US" sz="2400" dirty="0" smtClean="0"/>
              <a:t> (that depend on the device) and </a:t>
            </a:r>
            <a:r>
              <a:rPr lang="en-US" sz="2400" dirty="0" smtClean="0">
                <a:solidFill>
                  <a:srgbClr val="339933"/>
                </a:solidFill>
              </a:rPr>
              <a:t>sleep mode parameters </a:t>
            </a:r>
            <a:r>
              <a:rPr lang="en-US" sz="2400" dirty="0" smtClean="0"/>
              <a:t>(that instead depend on the practical realization of sleep modes)</a:t>
            </a:r>
            <a:endParaRPr lang="it-IT" sz="2400" dirty="0"/>
          </a:p>
        </p:txBody>
      </p:sp>
      <p:sp>
        <p:nvSpPr>
          <p:cNvPr id="73" name="Ovale 72"/>
          <p:cNvSpPr/>
          <p:nvPr/>
        </p:nvSpPr>
        <p:spPr>
          <a:xfrm>
            <a:off x="6500826" y="2285992"/>
            <a:ext cx="428628" cy="428628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/>
          <p:cNvSpPr/>
          <p:nvPr/>
        </p:nvSpPr>
        <p:spPr>
          <a:xfrm>
            <a:off x="4515279" y="2102423"/>
            <a:ext cx="642942" cy="642942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/>
          <p:cNvSpPr/>
          <p:nvPr/>
        </p:nvSpPr>
        <p:spPr>
          <a:xfrm>
            <a:off x="6858016" y="2143116"/>
            <a:ext cx="571504" cy="571504"/>
          </a:xfrm>
          <a:prstGeom prst="ellipse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>
            <a:off x="5214942" y="1928802"/>
            <a:ext cx="571504" cy="571504"/>
          </a:xfrm>
          <a:prstGeom prst="ellipse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Segnaposto numero diapositiva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67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bg2">
                  <a:lumMod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4"/>
          <p:cNvGrpSpPr/>
          <p:nvPr/>
        </p:nvGrpSpPr>
        <p:grpSpPr>
          <a:xfrm rot="5400000">
            <a:off x="792431" y="1279215"/>
            <a:ext cx="1428760" cy="1727803"/>
            <a:chOff x="-1962099" y="2655761"/>
            <a:chExt cx="3071835" cy="642942"/>
          </a:xfrm>
        </p:grpSpPr>
        <p:sp>
          <p:nvSpPr>
            <p:cNvPr id="6" name="Elaborazione 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Elaborazione 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" name="Gruppo 7"/>
          <p:cNvGrpSpPr/>
          <p:nvPr/>
        </p:nvGrpSpPr>
        <p:grpSpPr>
          <a:xfrm rot="5400000">
            <a:off x="2294913" y="5348897"/>
            <a:ext cx="767958" cy="928693"/>
            <a:chOff x="-1962099" y="2655761"/>
            <a:chExt cx="3071835" cy="642942"/>
          </a:xfrm>
        </p:grpSpPr>
        <p:sp>
          <p:nvSpPr>
            <p:cNvPr id="9" name="Elaborazione 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Elaborazione 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5" name="Gruppo 10"/>
          <p:cNvGrpSpPr/>
          <p:nvPr/>
        </p:nvGrpSpPr>
        <p:grpSpPr>
          <a:xfrm rot="5400000">
            <a:off x="5270581" y="2466648"/>
            <a:ext cx="531663" cy="642941"/>
            <a:chOff x="-1962099" y="2655761"/>
            <a:chExt cx="3071835" cy="642942"/>
          </a:xfrm>
        </p:grpSpPr>
        <p:sp>
          <p:nvSpPr>
            <p:cNvPr id="12" name="Elaborazione 1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Elaborazione 1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8" name="Gruppo 13"/>
          <p:cNvGrpSpPr/>
          <p:nvPr/>
        </p:nvGrpSpPr>
        <p:grpSpPr>
          <a:xfrm rot="5400000">
            <a:off x="6255761" y="5174263"/>
            <a:ext cx="388787" cy="470161"/>
            <a:chOff x="-1962099" y="2655761"/>
            <a:chExt cx="3071835" cy="642942"/>
          </a:xfrm>
        </p:grpSpPr>
        <p:sp>
          <p:nvSpPr>
            <p:cNvPr id="15" name="Elaborazione 1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Elaborazione 1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1" name="Gruppo 16"/>
          <p:cNvGrpSpPr/>
          <p:nvPr/>
        </p:nvGrpSpPr>
        <p:grpSpPr>
          <a:xfrm rot="5400000">
            <a:off x="6755827" y="4317007"/>
            <a:ext cx="388787" cy="470161"/>
            <a:chOff x="-1962099" y="2655761"/>
            <a:chExt cx="3071835" cy="642942"/>
          </a:xfrm>
        </p:grpSpPr>
        <p:sp>
          <p:nvSpPr>
            <p:cNvPr id="18" name="Elaborazione 1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Elaborazione 1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4" name="Gruppo 19"/>
          <p:cNvGrpSpPr/>
          <p:nvPr/>
        </p:nvGrpSpPr>
        <p:grpSpPr>
          <a:xfrm rot="5400000">
            <a:off x="7041579" y="5602891"/>
            <a:ext cx="388787" cy="470161"/>
            <a:chOff x="-1962099" y="2655761"/>
            <a:chExt cx="3071835" cy="642942"/>
          </a:xfrm>
        </p:grpSpPr>
        <p:sp>
          <p:nvSpPr>
            <p:cNvPr id="21" name="Elaborazione 2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Elaborazione 2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7" name="Gruppo 22"/>
          <p:cNvGrpSpPr/>
          <p:nvPr/>
        </p:nvGrpSpPr>
        <p:grpSpPr>
          <a:xfrm rot="5400000">
            <a:off x="6127837" y="1873163"/>
            <a:ext cx="531663" cy="642941"/>
            <a:chOff x="-1962099" y="2655761"/>
            <a:chExt cx="3071835" cy="642942"/>
          </a:xfrm>
        </p:grpSpPr>
        <p:sp>
          <p:nvSpPr>
            <p:cNvPr id="24" name="Elaborazione 23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Elaborazione 24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25"/>
          <p:cNvGrpSpPr/>
          <p:nvPr/>
        </p:nvGrpSpPr>
        <p:grpSpPr>
          <a:xfrm rot="5400000">
            <a:off x="5270581" y="3444799"/>
            <a:ext cx="531663" cy="642941"/>
            <a:chOff x="-1962099" y="2655761"/>
            <a:chExt cx="3071835" cy="642942"/>
          </a:xfrm>
        </p:grpSpPr>
        <p:sp>
          <p:nvSpPr>
            <p:cNvPr id="27" name="Elaborazione 26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8" name="Elaborazione 27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8"/>
          <p:cNvGrpSpPr/>
          <p:nvPr/>
        </p:nvGrpSpPr>
        <p:grpSpPr>
          <a:xfrm rot="5400000">
            <a:off x="3080731" y="3920137"/>
            <a:ext cx="767958" cy="928693"/>
            <a:chOff x="-1962099" y="2655761"/>
            <a:chExt cx="3071835" cy="642942"/>
          </a:xfrm>
        </p:grpSpPr>
        <p:sp>
          <p:nvSpPr>
            <p:cNvPr id="30" name="Elaborazione 29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Elaborazione 30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31"/>
          <p:cNvGrpSpPr/>
          <p:nvPr/>
        </p:nvGrpSpPr>
        <p:grpSpPr>
          <a:xfrm rot="5400000">
            <a:off x="1651971" y="4205889"/>
            <a:ext cx="767958" cy="928693"/>
            <a:chOff x="-1962099" y="2655761"/>
            <a:chExt cx="3071835" cy="642942"/>
          </a:xfrm>
        </p:grpSpPr>
        <p:sp>
          <p:nvSpPr>
            <p:cNvPr id="33" name="Elaborazione 32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Elaborazione 33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9" name="Gruppo 34"/>
          <p:cNvGrpSpPr/>
          <p:nvPr/>
        </p:nvGrpSpPr>
        <p:grpSpPr>
          <a:xfrm rot="5400000">
            <a:off x="3221324" y="279082"/>
            <a:ext cx="1428760" cy="1727803"/>
            <a:chOff x="-1962099" y="2655761"/>
            <a:chExt cx="3071835" cy="642942"/>
          </a:xfrm>
        </p:grpSpPr>
        <p:sp>
          <p:nvSpPr>
            <p:cNvPr id="36" name="Elaborazione 35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7" name="Elaborazione 36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2" name="Gruppo 37"/>
          <p:cNvGrpSpPr/>
          <p:nvPr/>
        </p:nvGrpSpPr>
        <p:grpSpPr>
          <a:xfrm rot="5400000">
            <a:off x="-714380" y="-578173"/>
            <a:ext cx="1428760" cy="1727803"/>
            <a:chOff x="-1962099" y="2655761"/>
            <a:chExt cx="3071835" cy="642942"/>
          </a:xfrm>
        </p:grpSpPr>
        <p:sp>
          <p:nvSpPr>
            <p:cNvPr id="39" name="Elaborazione 38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Elaborazione 39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5" name="Gruppo 40"/>
          <p:cNvGrpSpPr/>
          <p:nvPr/>
        </p:nvGrpSpPr>
        <p:grpSpPr>
          <a:xfrm rot="5400000">
            <a:off x="794715" y="5277459"/>
            <a:ext cx="767958" cy="928693"/>
            <a:chOff x="-1962099" y="2655761"/>
            <a:chExt cx="3071835" cy="642942"/>
          </a:xfrm>
        </p:grpSpPr>
        <p:sp>
          <p:nvSpPr>
            <p:cNvPr id="42" name="Elaborazione 41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3" name="Elaborazione 42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38" name="Gruppo 43"/>
          <p:cNvGrpSpPr/>
          <p:nvPr/>
        </p:nvGrpSpPr>
        <p:grpSpPr>
          <a:xfrm rot="5400000">
            <a:off x="6342151" y="2658981"/>
            <a:ext cx="531663" cy="642941"/>
            <a:chOff x="-1962099" y="2655761"/>
            <a:chExt cx="3071835" cy="642942"/>
          </a:xfrm>
        </p:grpSpPr>
        <p:sp>
          <p:nvSpPr>
            <p:cNvPr id="45" name="Elaborazione 44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Elaborazione 45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1" name="Gruppo 46"/>
          <p:cNvGrpSpPr/>
          <p:nvPr/>
        </p:nvGrpSpPr>
        <p:grpSpPr>
          <a:xfrm rot="5400000">
            <a:off x="7613083" y="4245569"/>
            <a:ext cx="388787" cy="470161"/>
            <a:chOff x="-1962099" y="2655761"/>
            <a:chExt cx="3071835" cy="642942"/>
          </a:xfrm>
        </p:grpSpPr>
        <p:sp>
          <p:nvSpPr>
            <p:cNvPr id="48" name="Elaborazione 47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Elaborazione 48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44" name="Gruppo 49"/>
          <p:cNvGrpSpPr/>
          <p:nvPr/>
        </p:nvGrpSpPr>
        <p:grpSpPr>
          <a:xfrm rot="5400000">
            <a:off x="1792563" y="-1149677"/>
            <a:ext cx="1428760" cy="1727803"/>
            <a:chOff x="-1962099" y="2655761"/>
            <a:chExt cx="3071835" cy="642942"/>
          </a:xfrm>
        </p:grpSpPr>
        <p:sp>
          <p:nvSpPr>
            <p:cNvPr id="51" name="Elaborazione 50"/>
            <p:cNvSpPr/>
            <p:nvPr/>
          </p:nvSpPr>
          <p:spPr>
            <a:xfrm rot="19094374">
              <a:off x="-1962098" y="2655761"/>
              <a:ext cx="3071834" cy="64294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2" name="Elaborazione 51"/>
            <p:cNvSpPr/>
            <p:nvPr/>
          </p:nvSpPr>
          <p:spPr>
            <a:xfrm rot="19094374">
              <a:off x="-1962099" y="2655761"/>
              <a:ext cx="3071834" cy="642942"/>
            </a:xfrm>
            <a:prstGeom prst="flowChartProcess">
              <a:avLst/>
            </a:prstGeom>
            <a:gradFill>
              <a:gsLst>
                <a:gs pos="0">
                  <a:srgbClr val="336600"/>
                </a:gs>
                <a:gs pos="85000">
                  <a:srgbClr val="00FF00"/>
                </a:gs>
              </a:gsLst>
              <a:path path="circle">
                <a:fillToRect l="100000" t="100000"/>
              </a:path>
            </a:gradFill>
            <a:ln w="60325">
              <a:solidFill>
                <a:schemeClr val="bg2">
                  <a:lumMod val="25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3214678" y="87279"/>
            <a:ext cx="5827435" cy="76362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Algorithm</a:t>
            </a:r>
            <a:r>
              <a:rPr lang="it-IT" sz="3200" b="1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it-IT" sz="3200" b="1" dirty="0" err="1" smtClean="0">
                <a:solidFill>
                  <a:schemeClr val="tx1"/>
                </a:solidFill>
                <a:latin typeface="+mj-lt"/>
              </a:rPr>
              <a:t>Scenarios</a:t>
            </a:r>
            <a:endParaRPr lang="it-IT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ttangolo arrotondato 53"/>
          <p:cNvSpPr/>
          <p:nvPr/>
        </p:nvSpPr>
        <p:spPr>
          <a:xfrm>
            <a:off x="142844" y="1000108"/>
            <a:ext cx="8858312" cy="542928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263749" y="605789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cxnSp>
        <p:nvCxnSpPr>
          <p:cNvPr id="56" name="Connettore 1 55"/>
          <p:cNvCxnSpPr/>
          <p:nvPr/>
        </p:nvCxnSpPr>
        <p:spPr>
          <a:xfrm>
            <a:off x="9858412" y="2000240"/>
            <a:ext cx="1965087" cy="1499404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1144296" y="1500174"/>
            <a:ext cx="803920" cy="437679"/>
          </a:xfrm>
          <a:prstGeom prst="line">
            <a:avLst/>
          </a:prstGeom>
          <a:ln w="127000"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63500">
            <a:bevelT w="63500"/>
            <a:bevelB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rot="16200000" flipV="1">
            <a:off x="9734064" y="2410341"/>
            <a:ext cx="1856594" cy="2465153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arrotondato 71"/>
          <p:cNvSpPr/>
          <p:nvPr/>
        </p:nvSpPr>
        <p:spPr>
          <a:xfrm>
            <a:off x="9358346" y="4571984"/>
            <a:ext cx="3214710" cy="228601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alpha val="54000"/>
              </a:schemeClr>
            </a:solidFill>
          </a:ln>
          <a:scene3d>
            <a:camera prst="orthographicFront"/>
            <a:lightRig rig="threePt" dir="t"/>
          </a:scene3d>
          <a:sp3d extrusionH="12700">
            <a:bevelT w="165100" h="165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9" name="Connettore 2 88"/>
          <p:cNvCxnSpPr/>
          <p:nvPr/>
        </p:nvCxnSpPr>
        <p:spPr>
          <a:xfrm flipV="1">
            <a:off x="10144164" y="1142984"/>
            <a:ext cx="928150" cy="49927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89"/>
          <p:cNvSpPr/>
          <p:nvPr/>
        </p:nvSpPr>
        <p:spPr>
          <a:xfrm>
            <a:off x="8572527" y="5357826"/>
            <a:ext cx="326145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428596" y="1142984"/>
            <a:ext cx="83918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adopt the classical energy-aware Least-Flow algorithm of [1]. </a:t>
            </a:r>
          </a:p>
          <a:p>
            <a:endParaRPr lang="en-US" sz="2400" dirty="0"/>
          </a:p>
          <a:p>
            <a:r>
              <a:rPr lang="en-US" sz="2400" dirty="0" smtClean="0"/>
              <a:t>The algorithm is applied for each traffic matrix. When the SM states are set we compute the AF for each </a:t>
            </a:r>
            <a:r>
              <a:rPr lang="en-US" sz="2400" dirty="0" err="1" smtClean="0"/>
              <a:t>linecard</a:t>
            </a:r>
            <a:r>
              <a:rPr lang="en-US" sz="2400" dirty="0" smtClean="0"/>
              <a:t> and then the average over the whole network.</a:t>
            </a:r>
          </a:p>
          <a:p>
            <a:endParaRPr lang="en-US" sz="2400" dirty="0"/>
          </a:p>
          <a:p>
            <a:r>
              <a:rPr lang="it-IT" sz="2400" dirty="0" err="1" smtClean="0"/>
              <a:t>Considered</a:t>
            </a:r>
            <a:r>
              <a:rPr lang="it-IT" sz="2400" dirty="0" smtClean="0"/>
              <a:t> </a:t>
            </a:r>
            <a:r>
              <a:rPr lang="it-IT" sz="2400" dirty="0" err="1" smtClean="0"/>
              <a:t>scenarios</a:t>
            </a:r>
            <a:r>
              <a:rPr lang="it-IT" sz="2400" dirty="0" smtClean="0"/>
              <a:t> (</a:t>
            </a:r>
            <a:r>
              <a:rPr lang="it-IT" sz="2400" dirty="0" err="1" smtClean="0"/>
              <a:t>refer</a:t>
            </a:r>
            <a:r>
              <a:rPr lang="it-IT" sz="2400" dirty="0" smtClean="0"/>
              <a:t> to the </a:t>
            </a:r>
            <a:r>
              <a:rPr lang="it-IT" sz="2400" dirty="0" err="1" smtClean="0"/>
              <a:t>paper</a:t>
            </a:r>
            <a:r>
              <a:rPr lang="it-IT" sz="2400" dirty="0" smtClean="0"/>
              <a:t> for the </a:t>
            </a:r>
            <a:r>
              <a:rPr lang="it-IT" sz="2400" dirty="0" err="1" smtClean="0"/>
              <a:t>details</a:t>
            </a:r>
            <a:r>
              <a:rPr lang="it-IT" sz="2400" dirty="0" smtClean="0"/>
              <a:t>):</a:t>
            </a:r>
          </a:p>
          <a:p>
            <a:r>
              <a:rPr lang="en-US" sz="2400" dirty="0" smtClean="0"/>
              <a:t>-    Abilene (12 nodes, 202 links)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Geant</a:t>
            </a:r>
            <a:r>
              <a:rPr lang="en-US" sz="2400" dirty="0" smtClean="0"/>
              <a:t> (22 nodes, 584 links)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Germany17 (17 nodes, 246 links)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France Telecom / Orange (38 nodes, 144 links)</a:t>
            </a:r>
            <a:endParaRPr lang="en-US" sz="2400" dirty="0"/>
          </a:p>
          <a:p>
            <a:endParaRPr lang="en-US" sz="2400" dirty="0"/>
          </a:p>
          <a:p>
            <a:r>
              <a:rPr lang="en-US" sz="1600" dirty="0"/>
              <a:t>L. </a:t>
            </a:r>
            <a:r>
              <a:rPr lang="en-US" sz="1600" dirty="0" err="1"/>
              <a:t>Chiaraviglio</a:t>
            </a:r>
            <a:r>
              <a:rPr lang="en-US" sz="1600" dirty="0"/>
              <a:t>, M. </a:t>
            </a:r>
            <a:r>
              <a:rPr lang="en-US" sz="1600" dirty="0" err="1"/>
              <a:t>Mellia</a:t>
            </a:r>
            <a:r>
              <a:rPr lang="en-US" sz="1600" dirty="0"/>
              <a:t>, and F. </a:t>
            </a:r>
            <a:r>
              <a:rPr lang="en-US" sz="1600" dirty="0" err="1"/>
              <a:t>Neri</a:t>
            </a:r>
            <a:r>
              <a:rPr lang="en-US" sz="1600" dirty="0"/>
              <a:t>, “Minimizing ISP network energy cost: Formulation and solutions,” </a:t>
            </a:r>
            <a:r>
              <a:rPr lang="en-US" sz="1600" i="1" dirty="0"/>
              <a:t>IEEE/ACM Transactions on Networking (TON)</a:t>
            </a:r>
            <a:r>
              <a:rPr lang="en-US" sz="1600" dirty="0"/>
              <a:t>, vol. 20, pp. 463–476, Apr. 2012. </a:t>
            </a:r>
          </a:p>
          <a:p>
            <a:endParaRPr lang="it-IT" sz="2400" dirty="0"/>
          </a:p>
        </p:txBody>
      </p:sp>
      <p:sp>
        <p:nvSpPr>
          <p:cNvPr id="63" name="Segnaposto numero diapositiva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7E22-2798-45C3-BE29-FC94370B919A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6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924</Words>
  <Application>Microsoft Office PowerPoint</Application>
  <PresentationFormat>On-screen Show (4:3)</PresentationFormat>
  <Paragraphs>164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llpolinf</dc:creator>
  <cp:lastModifiedBy>William Liu</cp:lastModifiedBy>
  <cp:revision>215</cp:revision>
  <dcterms:created xsi:type="dcterms:W3CDTF">2012-09-03T07:53:32Z</dcterms:created>
  <dcterms:modified xsi:type="dcterms:W3CDTF">2015-12-11T02:43:59Z</dcterms:modified>
</cp:coreProperties>
</file>