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7" r:id="rId2"/>
    <p:sldId id="259" r:id="rId3"/>
    <p:sldId id="260" r:id="rId4"/>
    <p:sldId id="27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69" r:id="rId15"/>
    <p:sldId id="278" r:id="rId16"/>
    <p:sldId id="280" r:id="rId17"/>
    <p:sldId id="279" r:id="rId18"/>
    <p:sldId id="270" r:id="rId19"/>
    <p:sldId id="271" r:id="rId20"/>
    <p:sldId id="281" r:id="rId21"/>
    <p:sldId id="282" r:id="rId22"/>
    <p:sldId id="283" r:id="rId23"/>
    <p:sldId id="284" r:id="rId24"/>
    <p:sldId id="276" r:id="rId25"/>
    <p:sldId id="272" r:id="rId26"/>
    <p:sldId id="273" r:id="rId27"/>
    <p:sldId id="274" r:id="rId28"/>
  </p:sldIdLst>
  <p:sldSz cx="9144000" cy="6858000" type="screen4x3"/>
  <p:notesSz cx="693420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36" autoAdjust="0"/>
  </p:normalViewPr>
  <p:slideViewPr>
    <p:cSldViewPr snapToObjects="1"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E6411D-DB18-4AD1-91F5-DCD9C3A33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40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3D708B-01D4-4A2E-8DB8-8E0641EA8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1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ABDC6D-7EE7-40C7-A42B-7243475C2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47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012F13-08B0-494F-B2FE-11EE7FA42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6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4E07FE-B540-4880-A144-ABDC1C3AA2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23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BF89B7-8228-4C87-A51A-CFFB2BB0A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59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7ABF74-0BB3-4D78-96DC-47146321A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01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6326F-3165-4B58-BBA3-7B45B88E9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65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C26DB5-4A41-4DF2-96A0-74B70DC2E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73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20828A-6026-45F7-84DD-65DBD4F3F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5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7DFDCB-D087-4071-AA67-8FD3C37F8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98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4279D8-1538-48AD-AAA4-8DAFF345945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1043" name="Picture 19" descr="CMwrdmrkRE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6988"/>
            <a:ext cx="1157287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celogo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4913"/>
            <a:ext cx="1828800" cy="4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Detecting Occlusion from Color Information to Improve Visual 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828800"/>
          </a:xfrm>
        </p:spPr>
        <p:txBody>
          <a:bodyPr/>
          <a:lstStyle/>
          <a:p>
            <a:r>
              <a:rPr lang="en-US" sz="2400" dirty="0" smtClean="0"/>
              <a:t>Stephen Siena</a:t>
            </a:r>
          </a:p>
          <a:p>
            <a:r>
              <a:rPr lang="en-US" sz="2400" dirty="0" smtClean="0"/>
              <a:t>B.V.K </a:t>
            </a:r>
            <a:r>
              <a:rPr lang="en-US" sz="2400" dirty="0" err="1" smtClean="0"/>
              <a:t>Vijaya</a:t>
            </a:r>
            <a:r>
              <a:rPr lang="en-US" sz="2400" dirty="0" smtClean="0"/>
              <a:t> Kumar</a:t>
            </a:r>
          </a:p>
          <a:p>
            <a:endParaRPr lang="en-US" sz="2400" dirty="0" smtClean="0"/>
          </a:p>
          <a:p>
            <a:r>
              <a:rPr lang="en-US" sz="2400" dirty="0" smtClean="0"/>
              <a:t>ICASSP 2016</a:t>
            </a:r>
          </a:p>
          <a:p>
            <a:r>
              <a:rPr lang="en-US" sz="2400" dirty="0" smtClean="0"/>
              <a:t> March 22, 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97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Hue Likelihoods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r>
              <a:rPr lang="en-US" sz="2800" dirty="0" smtClean="0"/>
              <a:t>Tracker will find most likely location in next frame</a:t>
            </a:r>
          </a:p>
          <a:p>
            <a:r>
              <a:rPr lang="en-US" sz="2800" dirty="0" smtClean="0"/>
              <a:t>Take pixels in that region, and get average likelihood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4191000"/>
                <a:ext cx="6665223" cy="100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𝑡𝑎𝑟𝑔𝑒𝑡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191000"/>
                <a:ext cx="6665223" cy="10041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6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Hue Likelihoods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𝑂</m:t>
                    </m:r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𝑟𝑎𝑤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r>
                      <a:rPr lang="en-US" sz="2800" b="0" i="1" smtClean="0"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 can mean different things, depending on hue contrast in initial frame</a:t>
                </a:r>
              </a:p>
              <a:p>
                <a:r>
                  <a:rPr lang="en-US" sz="2800" dirty="0" smtClean="0"/>
                  <a:t>Normalize scores relative to first frame (ground truth) occlusion score</a:t>
                </a:r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Helps normalize scores across videos and find a single good decision threshold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12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38400" y="4099549"/>
                <a:ext cx="43629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𝑂𝑆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099549"/>
                <a:ext cx="4362989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Hue Likelihoods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sz="2400" dirty="0" smtClean="0"/>
              <a:t>If occlusion score is above threshold, we’ve detected occlusion, so we won’t update the tracker</a:t>
            </a:r>
          </a:p>
          <a:p>
            <a:r>
              <a:rPr lang="en-US" sz="2400" dirty="0" smtClean="0"/>
              <a:t>Otherwise, update tracker as usual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" y="5949180"/>
                <a:ext cx="373380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Frame 296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r>
                        <a:rPr lang="en-US" i="1" dirty="0" smtClean="0">
                          <a:latin typeface="Cambria Math"/>
                        </a:rPr>
                        <m:t> = −.73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49180"/>
                <a:ext cx="3733800" cy="830997"/>
              </a:xfrm>
              <a:prstGeom prst="rect">
                <a:avLst/>
              </a:prstGeom>
              <a:blipFill rotWithShape="1">
                <a:blip r:embed="rId2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7936" y="5949183"/>
                <a:ext cx="20962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Frame 338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r>
                        <a:rPr lang="en-US" i="1" dirty="0" smtClean="0">
                          <a:latin typeface="Cambria Math"/>
                        </a:rPr>
                        <m:t> =</m:t>
                      </m:r>
                      <m:r>
                        <a:rPr lang="en-US" b="0" i="1" dirty="0" smtClean="0">
                          <a:latin typeface="Cambria Math"/>
                        </a:rPr>
                        <m:t>1.13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936" y="5949183"/>
                <a:ext cx="2096255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ssien_000\Documents\Papers\ICASSP2016\graphics\frame2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62" y="3247895"/>
            <a:ext cx="1552076" cy="2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sien_000\Documents\Papers\ICASSP2016\graphics\frame33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94" y="3247895"/>
            <a:ext cx="1666335" cy="2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sien_000\Documents\Papers\ICASSP2016\graphics\frame97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54" y="3249032"/>
            <a:ext cx="1700213" cy="2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74935" y="5949181"/>
                <a:ext cx="22798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Frame 971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𝑂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</a:rPr>
                            <m:t>𝑟𝑎𝑤</m:t>
                          </m:r>
                        </m:sub>
                      </m:sSub>
                      <m:r>
                        <a:rPr lang="en-US" i="1" dirty="0" smtClean="0">
                          <a:latin typeface="Cambria Math"/>
                        </a:rPr>
                        <m:t> =</m:t>
                      </m:r>
                      <m:r>
                        <a:rPr lang="en-US" b="0" i="1" dirty="0" smtClean="0">
                          <a:latin typeface="Cambria Math"/>
                        </a:rPr>
                        <m:t>−1.88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935" y="5949181"/>
                <a:ext cx="2279853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267" t="-5147" r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4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 videos, 21 targets</a:t>
            </a:r>
          </a:p>
          <a:p>
            <a:pPr lvl="1"/>
            <a:r>
              <a:rPr lang="en-US" dirty="0" smtClean="0"/>
              <a:t>Subset of 2013 Online Object Tracking Benchmark dataset</a:t>
            </a:r>
          </a:p>
          <a:p>
            <a:pPr lvl="1"/>
            <a:r>
              <a:rPr lang="en-US" dirty="0" smtClean="0"/>
              <a:t>RGB videos with occlusion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6477000" cy="4343400"/>
          </a:xfrm>
        </p:spPr>
        <p:txBody>
          <a:bodyPr/>
          <a:lstStyle/>
          <a:p>
            <a:r>
              <a:rPr lang="en-US" sz="2400" dirty="0" smtClean="0"/>
              <a:t>Run 3 correlation trackers, with and without the occlusion detection</a:t>
            </a:r>
          </a:p>
          <a:p>
            <a:pPr lvl="1"/>
            <a:r>
              <a:rPr lang="en-US" sz="2000" dirty="0" err="1" smtClean="0"/>
              <a:t>Circulant</a:t>
            </a:r>
            <a:r>
              <a:rPr lang="en-US" sz="2000" dirty="0" smtClean="0"/>
              <a:t> Structure Kernel (CSK) tracker (</a:t>
            </a:r>
            <a:r>
              <a:rPr lang="en-US" sz="2000" dirty="0" err="1" smtClean="0"/>
              <a:t>Henriques</a:t>
            </a:r>
            <a:r>
              <a:rPr lang="en-US" sz="2000" dirty="0"/>
              <a:t> </a:t>
            </a:r>
            <a:r>
              <a:rPr lang="en-US" sz="2000" dirty="0" smtClean="0"/>
              <a:t>et al.)</a:t>
            </a:r>
          </a:p>
          <a:p>
            <a:pPr lvl="2"/>
            <a:r>
              <a:rPr lang="en-US" sz="1800" dirty="0" smtClean="0"/>
              <a:t>Intensity features</a:t>
            </a:r>
          </a:p>
          <a:p>
            <a:pPr lvl="1"/>
            <a:r>
              <a:rPr lang="en-US" sz="2000" dirty="0" err="1" smtClean="0"/>
              <a:t>Kernelized</a:t>
            </a:r>
            <a:r>
              <a:rPr lang="en-US" sz="2000" dirty="0" smtClean="0"/>
              <a:t> Correlation Filter (KCF) tracker </a:t>
            </a:r>
            <a:r>
              <a:rPr lang="en-US" sz="2000" dirty="0"/>
              <a:t>(</a:t>
            </a:r>
            <a:r>
              <a:rPr lang="en-US" sz="2000" dirty="0" err="1"/>
              <a:t>Henriques</a:t>
            </a:r>
            <a:r>
              <a:rPr lang="en-US" sz="2000" dirty="0"/>
              <a:t> et al</a:t>
            </a:r>
            <a:r>
              <a:rPr lang="en-US" sz="2000" dirty="0" smtClean="0"/>
              <a:t>.)</a:t>
            </a:r>
          </a:p>
          <a:p>
            <a:pPr lvl="2"/>
            <a:r>
              <a:rPr lang="en-US" sz="1800" dirty="0" smtClean="0"/>
              <a:t>HOG features</a:t>
            </a:r>
          </a:p>
          <a:p>
            <a:pPr lvl="1"/>
            <a:r>
              <a:rPr lang="en-US" sz="2000" dirty="0" smtClean="0"/>
              <a:t>Discriminative Scale Space Tracker (DSST) (</a:t>
            </a:r>
            <a:r>
              <a:rPr lang="en-US" sz="2000" dirty="0" err="1" smtClean="0"/>
              <a:t>Danelljan</a:t>
            </a:r>
            <a:r>
              <a:rPr lang="en-US" sz="2000" dirty="0" smtClean="0"/>
              <a:t> et al.)</a:t>
            </a:r>
          </a:p>
          <a:p>
            <a:pPr lvl="2"/>
            <a:r>
              <a:rPr lang="en-US" sz="1800" dirty="0" smtClean="0"/>
              <a:t>HOG features</a:t>
            </a:r>
          </a:p>
          <a:p>
            <a:pPr lvl="2"/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filter to estimate target scale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56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in two ways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743200" y="3276600"/>
            <a:ext cx="2514600" cy="251460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52800" y="3886200"/>
            <a:ext cx="2933700" cy="2057400"/>
          </a:xfrm>
          <a:prstGeom prst="rect">
            <a:avLst/>
          </a:prstGeom>
          <a:solidFill>
            <a:srgbClr val="00B0F0">
              <a:alpha val="50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752600"/>
                <a:ext cx="8534400" cy="4343400"/>
              </a:xfrm>
            </p:spPr>
            <p:txBody>
              <a:bodyPr/>
              <a:lstStyle/>
              <a:p>
                <a:r>
                  <a:rPr lang="en-US" dirty="0" smtClean="0"/>
                  <a:t>Overlap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𝑔𝑟𝑜𝑢𝑛𝑑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𝑡𝑟𝑢𝑡h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∩ 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𝑝𝑟𝑒𝑑𝑖𝑐𝑡𝑖𝑜𝑛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𝑔𝑟𝑜𝑢𝑛𝑑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𝑡𝑟𝑢𝑡h</m:t>
                            </m:r>
                            <m:r>
                              <a:rPr lang="en-US" i="1">
                                <a:latin typeface="Cambria Math"/>
                              </a:rPr>
                              <m:t> ∪ 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𝑝𝑟𝑒𝑑𝑖𝑐𝑡𝑖𝑜𝑛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[AUROC]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752600"/>
                <a:ext cx="8534400" cy="4343400"/>
              </a:xfrm>
              <a:blipFill rotWithShape="1">
                <a:blip r:embed="rId2"/>
                <a:stretch>
                  <a:fillRect l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2743200" y="3276600"/>
            <a:ext cx="2514600" cy="251460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52800" y="3886200"/>
            <a:ext cx="2933700" cy="2057400"/>
          </a:xfrm>
          <a:prstGeom prst="rect">
            <a:avLst/>
          </a:prstGeom>
          <a:solidFill>
            <a:srgbClr val="00B0F0">
              <a:alpha val="50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Center pixel error [20 pixel threshold]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743200" y="3276600"/>
            <a:ext cx="2514600" cy="251460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52800" y="3886200"/>
            <a:ext cx="2933700" cy="2057400"/>
          </a:xfrm>
          <a:prstGeom prst="rect">
            <a:avLst/>
          </a:prstGeom>
          <a:solidFill>
            <a:srgbClr val="00B0F0">
              <a:alpha val="50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924300" y="4457700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743450" y="4838700"/>
            <a:ext cx="152400" cy="1524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076700" y="4572000"/>
            <a:ext cx="66675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950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Frame-by-Frame Results</a:t>
            </a:r>
            <a:endParaRPr lang="en-US" dirty="0"/>
          </a:p>
        </p:txBody>
      </p:sp>
      <p:pic>
        <p:nvPicPr>
          <p:cNvPr id="2050" name="Picture 2" descr="C:\Users\ssien_000\Documents\Papers\ICASSP2016\graphics\cle_plot_t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74" y="1792407"/>
            <a:ext cx="4238714" cy="42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sien_000\Documents\Papers\ICASSP2016\graphics\overlap_plot_t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1792407"/>
            <a:ext cx="4579946" cy="42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Track-by-Track Results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13384"/>
              </p:ext>
            </p:extLst>
          </p:nvPr>
        </p:nvGraphicFramePr>
        <p:xfrm>
          <a:off x="1473958" y="3124200"/>
          <a:ext cx="6096000" cy="237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Tracker</a:t>
                      </a:r>
                      <a:endParaRPr lang="en-US" sz="20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Tracking Errors</a:t>
                      </a:r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Corrected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Introduced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CSK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 (24%)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KCF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 (27%)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DSST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 (36%)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 (28%)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r>
              <a:rPr lang="en-US" sz="2400" dirty="0" smtClean="0"/>
              <a:t>Count how many tracks have “errors”: critical mistakes that represent losing the target entirely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16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Object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Challenging tracking scenario</a:t>
            </a:r>
          </a:p>
          <a:p>
            <a:r>
              <a:rPr lang="en-US" sz="2800" dirty="0" smtClean="0"/>
              <a:t>Tracker is given minimal information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frame has target identified</a:t>
            </a:r>
          </a:p>
          <a:p>
            <a:pPr lvl="1"/>
            <a:r>
              <a:rPr lang="en-US" sz="2400" dirty="0" smtClean="0"/>
              <a:t>No prior knowledge about type of object</a:t>
            </a:r>
          </a:p>
          <a:p>
            <a:r>
              <a:rPr lang="en-US" sz="2800" dirty="0" smtClean="0"/>
              <a:t>Tracker must adapt to appearance of object in that video sequence alone</a:t>
            </a:r>
          </a:p>
        </p:txBody>
      </p:sp>
    </p:spTree>
    <p:extLst>
      <p:ext uri="{BB962C8B-B14F-4D97-AF65-F5344CB8AC3E}">
        <p14:creationId xmlns:p14="http://schemas.microsoft.com/office/powerpoint/2010/main" val="2355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CSK tracker – ‘jogging’ sequence</a:t>
            </a:r>
            <a:endParaRPr lang="en-US" dirty="0"/>
          </a:p>
        </p:txBody>
      </p:sp>
      <p:pic>
        <p:nvPicPr>
          <p:cNvPr id="4" name="jogging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667000"/>
            <a:ext cx="5010150" cy="364807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16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KCF tracker – ‘lemming’ sequence</a:t>
            </a:r>
            <a:endParaRPr lang="en-US" dirty="0"/>
          </a:p>
        </p:txBody>
      </p:sp>
      <p:pic>
        <p:nvPicPr>
          <p:cNvPr id="4" name="lemm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2778456"/>
            <a:ext cx="4300538" cy="304313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DSST tracker – ‘girl’ sequence</a:t>
            </a:r>
            <a:endParaRPr lang="en-US" dirty="0"/>
          </a:p>
        </p:txBody>
      </p:sp>
      <p:pic>
        <p:nvPicPr>
          <p:cNvPr id="4" name="gir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949054"/>
            <a:ext cx="4216932" cy="2667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81621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KCF tracker – ‘skating1’ sequence</a:t>
            </a:r>
          </a:p>
          <a:p>
            <a:pPr lvl="1"/>
            <a:r>
              <a:rPr lang="en-US" dirty="0" smtClean="0"/>
              <a:t>Colored lighting changes over course of video</a:t>
            </a:r>
            <a:endParaRPr lang="en-US" dirty="0"/>
          </a:p>
        </p:txBody>
      </p:sp>
      <p:pic>
        <p:nvPicPr>
          <p:cNvPr id="4" name="skatin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0" y="3497430"/>
            <a:ext cx="4638675" cy="259857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1026" name="Picture 2" descr="C:\Users\ssien_000\Desktop\icassp_temp\skating1_1\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t="39150" r="63483" b="12372"/>
          <a:stretch/>
        </p:blipFill>
        <p:spPr bwMode="auto">
          <a:xfrm>
            <a:off x="1066800" y="3581400"/>
            <a:ext cx="1269241" cy="20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4060" y="5634335"/>
            <a:ext cx="143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Frame </a:t>
            </a:r>
            <a:r>
              <a:rPr lang="en-US" dirty="0" smtClean="0">
                <a:latin typeface="+mn-lt"/>
              </a:rPr>
              <a:t>1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08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information of the estimated target can help detect occlusion to improve tracking</a:t>
            </a:r>
          </a:p>
          <a:p>
            <a:r>
              <a:rPr lang="en-US" dirty="0" smtClean="0"/>
              <a:t>Fits with common tracker scheme that updates model every frame</a:t>
            </a:r>
          </a:p>
          <a:p>
            <a:r>
              <a:rPr lang="en-US" dirty="0" smtClean="0"/>
              <a:t>Low computation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(Stills)</a:t>
            </a:r>
            <a:endParaRPr lang="en-US" dirty="0"/>
          </a:p>
        </p:txBody>
      </p:sp>
      <p:pic>
        <p:nvPicPr>
          <p:cNvPr id="7170" name="Picture 2" descr="C:\Users\ssien_000\Documents\Papers\ICASSP2016\examples\gir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36" y="1985751"/>
            <a:ext cx="2371726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sien_000\Documents\Papers\ICASSP2016\examples\gir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36" y="1981202"/>
            <a:ext cx="2371726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sien_000\Documents\Papers\ICASSP2016\examples\gir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79" y="1981200"/>
            <a:ext cx="2371726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sien_000\Documents\Papers\ICASSP2016\examples\lemming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2208213" cy="1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sien_000\Documents\Papers\ICASSP2016\examples\lemming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2400"/>
            <a:ext cx="2208213" cy="1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ssien_000\Documents\Papers\ICASSP2016\examples\lemming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35" y="3962400"/>
            <a:ext cx="2208213" cy="1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286000"/>
            <a:ext cx="134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DSST</a:t>
            </a:r>
          </a:p>
          <a:p>
            <a:pPr algn="ctr"/>
            <a:r>
              <a:rPr lang="en-US" dirty="0" smtClean="0">
                <a:latin typeface="+mn-lt"/>
              </a:rPr>
              <a:t>‘girl’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36" y="4375525"/>
            <a:ext cx="1530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KCF</a:t>
            </a:r>
          </a:p>
          <a:p>
            <a:pPr algn="ctr"/>
            <a:r>
              <a:rPr lang="en-US" dirty="0" smtClean="0">
                <a:latin typeface="+mn-lt"/>
              </a:rPr>
              <a:t>‘lemming’</a:t>
            </a:r>
          </a:p>
        </p:txBody>
      </p:sp>
    </p:spTree>
    <p:extLst>
      <p:ext uri="{BB962C8B-B14F-4D97-AF65-F5344CB8AC3E}">
        <p14:creationId xmlns:p14="http://schemas.microsoft.com/office/powerpoint/2010/main" val="13665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(Stills)</a:t>
            </a:r>
            <a:endParaRPr lang="en-US" dirty="0"/>
          </a:p>
        </p:txBody>
      </p:sp>
      <p:pic>
        <p:nvPicPr>
          <p:cNvPr id="8194" name="Picture 2" descr="C:\Users\ssien_000\Documents\Papers\ICASSP2016\examples\joggi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60427"/>
            <a:ext cx="2383124" cy="19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sien_000\Documents\Papers\ICASSP2016\examples\jogging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09" y="2971800"/>
            <a:ext cx="2383124" cy="19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sien_000\Documents\Papers\ICASSP2016\examples\joggin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60427"/>
            <a:ext cx="2383124" cy="19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94" y="3352800"/>
            <a:ext cx="134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CSK</a:t>
            </a:r>
          </a:p>
          <a:p>
            <a:pPr algn="ctr"/>
            <a:r>
              <a:rPr lang="en-US" dirty="0" smtClean="0">
                <a:latin typeface="+mn-lt"/>
              </a:rPr>
              <a:t>‘jogging’</a:t>
            </a:r>
          </a:p>
        </p:txBody>
      </p:sp>
    </p:spTree>
    <p:extLst>
      <p:ext uri="{BB962C8B-B14F-4D97-AF65-F5344CB8AC3E}">
        <p14:creationId xmlns:p14="http://schemas.microsoft.com/office/powerpoint/2010/main" val="206513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16" y="591403"/>
            <a:ext cx="4114800" cy="1143000"/>
          </a:xfrm>
        </p:spPr>
        <p:txBody>
          <a:bodyPr/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smtClean="0"/>
              <a:t>(Stills)</a:t>
            </a:r>
            <a:endParaRPr lang="en-US" dirty="0"/>
          </a:p>
        </p:txBody>
      </p:sp>
      <p:pic>
        <p:nvPicPr>
          <p:cNvPr id="9218" name="Picture 2" descr="C:\Users\ssien_000\Documents\Papers\ICASSP2016\examples\skate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999781" cy="16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sien_000\Documents\Papers\ICASSP2016\examples\skater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990600"/>
            <a:ext cx="2999781" cy="16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sien_000\Documents\Papers\ICASSP2016\examples\skat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99553"/>
            <a:ext cx="2999781" cy="16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2403499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KCF</a:t>
            </a:r>
          </a:p>
          <a:p>
            <a:pPr algn="ctr"/>
            <a:r>
              <a:rPr lang="en-US" dirty="0" smtClean="0">
                <a:latin typeface="+mn-lt"/>
              </a:rPr>
              <a:t>‘skating1’</a:t>
            </a: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Occlusion detection causes mistake due to colored lighting</a:t>
            </a:r>
          </a:p>
        </p:txBody>
      </p:sp>
    </p:spTree>
    <p:extLst>
      <p:ext uri="{BB962C8B-B14F-4D97-AF65-F5344CB8AC3E}">
        <p14:creationId xmlns:p14="http://schemas.microsoft.com/office/powerpoint/2010/main" val="154839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occlusion so 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Target appearance will change over time</a:t>
            </a:r>
          </a:p>
          <a:p>
            <a:pPr lvl="1"/>
            <a:r>
              <a:rPr lang="en-US" sz="2400" dirty="0" smtClean="0"/>
              <a:t>Scale, illumination, rotation/deformation</a:t>
            </a:r>
          </a:p>
          <a:p>
            <a:r>
              <a:rPr lang="en-US" sz="2800" dirty="0" smtClean="0"/>
              <a:t>Tracker needs to adapt to changing appearance</a:t>
            </a:r>
          </a:p>
          <a:p>
            <a:pPr lvl="1"/>
            <a:r>
              <a:rPr lang="en-US" sz="2400" dirty="0" smtClean="0"/>
              <a:t>Typically done by retraining tracker using each new detection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05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occlusion so 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sz="2400" dirty="0" smtClean="0"/>
              <a:t>It is very hard to distinguish between changing target and an obscured target</a:t>
            </a:r>
          </a:p>
          <a:p>
            <a:r>
              <a:rPr lang="en-US" sz="2400" dirty="0" smtClean="0"/>
              <a:t>One initial training example means we don’t know what a change in appearance really means (deformation or obstruction)</a:t>
            </a:r>
          </a:p>
        </p:txBody>
      </p:sp>
    </p:spTree>
    <p:extLst>
      <p:ext uri="{BB962C8B-B14F-4D97-AF65-F5344CB8AC3E}">
        <p14:creationId xmlns:p14="http://schemas.microsoft.com/office/powerpoint/2010/main" val="6291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occlusion so 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sz="2400" dirty="0" smtClean="0"/>
              <a:t>One learning rate for different videos means:</a:t>
            </a:r>
          </a:p>
          <a:p>
            <a:pPr lvl="1"/>
            <a:r>
              <a:rPr lang="en-US" sz="2000" dirty="0" smtClean="0"/>
              <a:t>Lower learning rate: tolerant to occlusion, but can’t keep up with rapidly changing objects</a:t>
            </a:r>
          </a:p>
          <a:p>
            <a:pPr lvl="1"/>
            <a:r>
              <a:rPr lang="en-US" sz="2000" dirty="0" smtClean="0"/>
              <a:t>Higher learning rate: can learn new target appearance quickly, but prone to lock on and learn appearance of occlusion</a:t>
            </a:r>
          </a:p>
          <a:p>
            <a:pPr lvl="1"/>
            <a:r>
              <a:rPr lang="en-US" sz="2000" dirty="0" smtClean="0"/>
              <a:t>Most trackers will strike a balance for overall good performance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A better option: one learning rate for </a:t>
            </a:r>
            <a:r>
              <a:rPr lang="en-US" sz="2400" dirty="0" err="1" smtClean="0"/>
              <a:t>unoccluded</a:t>
            </a:r>
            <a:r>
              <a:rPr lang="en-US" sz="2400" dirty="0" smtClean="0"/>
              <a:t> targets, another learning rate for occluded targets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85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detect occlusion?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proposal: color features</a:t>
            </a:r>
          </a:p>
          <a:p>
            <a:endParaRPr lang="en-US" dirty="0" smtClean="0"/>
          </a:p>
        </p:txBody>
      </p:sp>
      <p:pic>
        <p:nvPicPr>
          <p:cNvPr id="2052" name="Picture 4" descr="C:\Users\ssien_000\Documents\Papers\ICASSP2016\graphics\ground_truth_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73125"/>
            <a:ext cx="19335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132465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Target region: many </a:t>
            </a:r>
            <a:r>
              <a:rPr lang="en-US" u="sng" dirty="0" smtClean="0">
                <a:latin typeface="+mn-lt"/>
              </a:rPr>
              <a:t>brown</a:t>
            </a:r>
            <a:r>
              <a:rPr lang="en-US" dirty="0" smtClean="0">
                <a:latin typeface="+mn-lt"/>
              </a:rPr>
              <a:t> hues, small amount of blue captured from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Surrounding region: lots of </a:t>
            </a:r>
            <a:r>
              <a:rPr lang="en-US" u="sng" dirty="0" smtClean="0">
                <a:latin typeface="+mn-lt"/>
              </a:rPr>
              <a:t>red</a:t>
            </a:r>
            <a:r>
              <a:rPr lang="en-US" dirty="0" smtClean="0">
                <a:latin typeface="+mn-lt"/>
              </a:rPr>
              <a:t> and </a:t>
            </a:r>
            <a:r>
              <a:rPr lang="en-US" u="sng" dirty="0" smtClean="0">
                <a:latin typeface="+mn-lt"/>
              </a:rPr>
              <a:t>blue</a:t>
            </a:r>
            <a:r>
              <a:rPr lang="en-US" dirty="0" smtClean="0">
                <a:latin typeface="+mn-lt"/>
              </a:rPr>
              <a:t> hues, small amount of brown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21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 for Occlusion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6324600" cy="4114800"/>
          </a:xfrm>
        </p:spPr>
        <p:txBody>
          <a:bodyPr/>
          <a:lstStyle/>
          <a:p>
            <a:r>
              <a:rPr lang="en-US" dirty="0" smtClean="0"/>
              <a:t>Observations:</a:t>
            </a:r>
          </a:p>
          <a:p>
            <a:pPr lvl="1"/>
            <a:r>
              <a:rPr lang="en-US" dirty="0" smtClean="0"/>
              <a:t>The target won’t change colors (probably)</a:t>
            </a:r>
          </a:p>
          <a:p>
            <a:pPr lvl="1"/>
            <a:r>
              <a:rPr lang="en-US" dirty="0" smtClean="0"/>
              <a:t>There’s a chance the target is a different color than its surroundings</a:t>
            </a:r>
          </a:p>
          <a:p>
            <a:pPr lvl="1"/>
            <a:r>
              <a:rPr lang="en-US" dirty="0" smtClean="0"/>
              <a:t>Object that obscure the target may be a different color</a:t>
            </a:r>
            <a:endParaRPr lang="en-US" dirty="0"/>
          </a:p>
        </p:txBody>
      </p:sp>
      <p:pic>
        <p:nvPicPr>
          <p:cNvPr id="4" name="Picture 4" descr="C:\Users\ssien_000\Documents\Papers\ICASSP2016\graphics\ground_truth_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213510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2629"/>
          <a:stretch/>
        </p:blipFill>
        <p:spPr>
          <a:xfrm>
            <a:off x="4724401" y="2786446"/>
            <a:ext cx="4221216" cy="3873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Target Hues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US" dirty="0" smtClean="0"/>
              <a:t>Convert RGB to HSV</a:t>
            </a:r>
          </a:p>
          <a:p>
            <a:r>
              <a:rPr lang="en-US" dirty="0" smtClean="0"/>
              <a:t>Create PDF of target/surrounding hues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3657600" y="4569164"/>
            <a:ext cx="1066801" cy="307636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Picture 4" descr="C:\Users\ssien_000\Documents\Papers\ICASSP2016\graphics\ground_truth_fr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36" y="3027380"/>
            <a:ext cx="1841879" cy="32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Target Hues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pdfs to likelihoods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2629"/>
          <a:stretch/>
        </p:blipFill>
        <p:spPr>
          <a:xfrm>
            <a:off x="37531" y="2514600"/>
            <a:ext cx="4221216" cy="3873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7078" y="3810000"/>
                <a:ext cx="5146922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𝑡𝑎𝑟𝑔𝑒𝑡</m:t>
                          </m:r>
                        </m: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  <a:ea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𝑡𝑎𝑟𝑔𝑒𝑡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𝑏𝑎𝑐𝑘𝑔𝑟𝑜𝑢𝑛𝑑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078" y="3810000"/>
                <a:ext cx="5146922" cy="7838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1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e_screen">
  <a:themeElements>
    <a:clrScheme name="ecesc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c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ecesc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esc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ece_screen</Template>
  <TotalTime>2163</TotalTime>
  <Words>802</Words>
  <Application>Microsoft Office PowerPoint</Application>
  <PresentationFormat>On-screen Show (4:3)</PresentationFormat>
  <Paragraphs>133</Paragraphs>
  <Slides>27</Slides>
  <Notes>0</Notes>
  <HiddenSlides>3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ece_screen</vt:lpstr>
      <vt:lpstr>Detecting Occlusion from Color Information to Improve Visual Tracking</vt:lpstr>
      <vt:lpstr>Online Object Tracking</vt:lpstr>
      <vt:lpstr>Why is occlusion so challenging?</vt:lpstr>
      <vt:lpstr>Why is occlusion so challenging?</vt:lpstr>
      <vt:lpstr>Why is occlusion so challenging?</vt:lpstr>
      <vt:lpstr>How can we detect occlusion?</vt:lpstr>
      <vt:lpstr>Hue for Occlusion Detection</vt:lpstr>
      <vt:lpstr>Learning Target Hues</vt:lpstr>
      <vt:lpstr>Learning Target Hues</vt:lpstr>
      <vt:lpstr>Applying Hue Likelihoods</vt:lpstr>
      <vt:lpstr>Applying Hue Likelihoods</vt:lpstr>
      <vt:lpstr>Applying Hue Likelihoods</vt:lpstr>
      <vt:lpstr>Experiment Results</vt:lpstr>
      <vt:lpstr>Experiment Results</vt:lpstr>
      <vt:lpstr>Experiment Results</vt:lpstr>
      <vt:lpstr>Experiment Results</vt:lpstr>
      <vt:lpstr>Experiment Results</vt:lpstr>
      <vt:lpstr>Frame-by-Frame Results</vt:lpstr>
      <vt:lpstr>Track-by-Track Results</vt:lpstr>
      <vt:lpstr>Examples</vt:lpstr>
      <vt:lpstr>Examples</vt:lpstr>
      <vt:lpstr>Examples</vt:lpstr>
      <vt:lpstr>Example of an Error</vt:lpstr>
      <vt:lpstr>Conclusion</vt:lpstr>
      <vt:lpstr>Examples (Stills)</vt:lpstr>
      <vt:lpstr>Examples (Stills)</vt:lpstr>
      <vt:lpstr>Examples (Stills)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Occlusion from Color Information to Improve Visual Tracking</dc:title>
  <dc:creator>ssiena@alumni.nd.edu</dc:creator>
  <cp:lastModifiedBy>ssiena@alumni.nd.edu</cp:lastModifiedBy>
  <cp:revision>30</cp:revision>
  <cp:lastPrinted>1999-09-20T15:19:18Z</cp:lastPrinted>
  <dcterms:created xsi:type="dcterms:W3CDTF">2015-09-25T00:37:25Z</dcterms:created>
  <dcterms:modified xsi:type="dcterms:W3CDTF">2016-03-20T20:51:18Z</dcterms:modified>
</cp:coreProperties>
</file>