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3" r:id="rId1"/>
  </p:sldMasterIdLst>
  <p:notesMasterIdLst>
    <p:notesMasterId r:id="rId17"/>
  </p:notesMasterIdLst>
  <p:sldIdLst>
    <p:sldId id="285" r:id="rId2"/>
    <p:sldId id="453" r:id="rId3"/>
    <p:sldId id="454" r:id="rId4"/>
    <p:sldId id="442" r:id="rId5"/>
    <p:sldId id="476" r:id="rId6"/>
    <p:sldId id="480" r:id="rId7"/>
    <p:sldId id="477" r:id="rId8"/>
    <p:sldId id="481" r:id="rId9"/>
    <p:sldId id="478" r:id="rId10"/>
    <p:sldId id="482" r:id="rId11"/>
    <p:sldId id="466" r:id="rId12"/>
    <p:sldId id="468" r:id="rId13"/>
    <p:sldId id="469" r:id="rId14"/>
    <p:sldId id="474" r:id="rId15"/>
    <p:sldId id="47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-Wei Kuo" initials="Kuo" lastIdx="1" clrIdx="0">
    <p:extLst>
      <p:ext uri="{19B8F6BF-5375-455C-9EA6-DF929625EA0E}">
        <p15:presenceInfo xmlns:p15="http://schemas.microsoft.com/office/powerpoint/2012/main" userId="Che-Wei Kuo" providerId="None"/>
      </p:ext>
    </p:extLst>
  </p:cmAuthor>
  <p:cmAuthor id="2" name="Xiaoyu Xiu" initials="XX" lastIdx="4" clrIdx="1">
    <p:extLst>
      <p:ext uri="{19B8F6BF-5375-455C-9EA6-DF929625EA0E}">
        <p15:presenceInfo xmlns:p15="http://schemas.microsoft.com/office/powerpoint/2012/main" userId="b12bf575dbee45d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A07"/>
    <a:srgbClr val="9999FF"/>
    <a:srgbClr val="FF4906"/>
    <a:srgbClr val="555555"/>
    <a:srgbClr val="FBE5D6"/>
    <a:srgbClr val="FF9900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46" autoAdjust="0"/>
    <p:restoredTop sz="93883" autoAdjust="0"/>
  </p:normalViewPr>
  <p:slideViewPr>
    <p:cSldViewPr snapToGrid="0">
      <p:cViewPr varScale="1">
        <p:scale>
          <a:sx n="75" d="100"/>
          <a:sy n="75" d="100"/>
        </p:scale>
        <p:origin x="606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B144B-FC2B-4E97-B052-FB86E4847812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4BAB1F-9E17-4930-8244-862C9EC4C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709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1E575-271C-4E44-A233-86FC79F6AB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00846A-4AAB-44D2-AA7C-4867ED1E49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223EE-CDA0-4349-9D5F-74C97260E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413E-489C-4025-A407-F9CC65230B25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44C28-B0D7-4EB4-ADB8-353D1F2E1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3C7B7-335A-42D5-9784-FD5ED2D53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C1C9-646A-4D94-94BD-44A7CCAF0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029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CDBC9-E49E-4C99-99F1-45E179B7F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DB62D6-198D-4C5C-AA6D-F0BF3ABB8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D78E64-7870-4AC9-BD34-B800B2A58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413E-489C-4025-A407-F9CC65230B25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6B875-55F3-4133-8B5F-32997D52B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131A2-47BF-4A43-8649-70CBFE099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C1C9-646A-4D94-94BD-44A7CCAF0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8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3B632C-41E8-48E8-AB78-99C6B0FE00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E95DD6-8C39-4F50-8EFE-E7D336DCD6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41C08-080D-46A5-B378-E76C24596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413E-489C-4025-A407-F9CC65230B25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2E99E-1C3B-4D2B-8607-BFB866120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CC04D-8817-49A2-9C8A-B37F38A9C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C1C9-646A-4D94-94BD-44A7CCAF0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518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184412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BEE24-598E-4846-A6F0-8E7D033D3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D38A7-B0A0-4FA4-9CD1-03652D69B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B5B59-5F44-4971-A4F6-661566377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413E-489C-4025-A407-F9CC65230B25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F31031-B7DE-40EA-AFBE-FD5189A1A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A1B667-FE82-43F8-BA19-403859D72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87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2A7CD-2F36-4C33-AC48-55E96D45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0E21C2-F1EA-4E42-9F4E-973835ECDF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0641F-332E-4148-BD6A-EE1627069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413E-489C-4025-A407-F9CC65230B25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C38877-A9B3-4D1F-80EF-74F7F7AE2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025BC-C7B6-4CB6-9E9B-450844545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C1C9-646A-4D94-94BD-44A7CCAF0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73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AB629-00E8-4E20-8250-42D99B027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ADB51-1D6D-467C-9331-608D2AF44F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BA3380-A556-4F07-9450-08E0DBDD70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F5A501-2EB4-473F-973C-C6CFAC426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413E-489C-4025-A407-F9CC65230B25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B00AB2-8243-4EE4-9AAE-89DFCFBF7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D2081-A2B7-4D82-A080-2ADFFE5BE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C1C9-646A-4D94-94BD-44A7CCAF0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742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02BB8-9085-460B-9E60-6A1F2451D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08256A-ECBB-4A88-99B8-98E291CD6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7D1A1A-0587-4E47-A030-DF5EA2B2D9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2745A3-C381-4AC6-A27A-2501B21B0A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4FB5F7-F87F-4ECF-909E-B4E4619572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EFE48E-B8C2-4C5D-A01C-64B81236D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413E-489C-4025-A407-F9CC65230B25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750522-1F3B-4942-86CC-B69220F87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8E5CBB-7B78-47BB-9FB2-B54EA2755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C1C9-646A-4D94-94BD-44A7CCAF0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406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3C73A-5AD2-4185-BE53-B83477580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49638B-30FF-4C73-8DCB-E9427775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413E-489C-4025-A407-F9CC65230B25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37A1F5-E912-4757-B2B7-3046B9C6D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A8EC23-F6B3-49DC-B819-ADDBFAEB2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C1C9-646A-4D94-94BD-44A7CCAF0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96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218B57-18DC-49A5-B6C4-5D9750C34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413E-489C-4025-A407-F9CC65230B25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9B18B0-BF5F-477B-AC13-719CA96F2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8C90D9-49CF-485A-A32E-A4C8705AC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C1C9-646A-4D94-94BD-44A7CCAF0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8414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F3A32-DF58-41A7-8316-9D03749BC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B9F83-3507-43E2-AE11-7D8AF401B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12945A-3710-4FD3-8F04-5C392899DD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994EA0-DB54-40B9-8944-C84074752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413E-489C-4025-A407-F9CC65230B25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E773A3-C36F-4419-8047-E9FEE82FA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FB7F1-AF94-4A57-9587-2E881710D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C1C9-646A-4D94-94BD-44A7CCAF0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644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9FBCF-633D-4FBE-BBB3-73D6A1185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BA211B-5E32-45B7-822F-54A57DFB57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93936C-2AB7-4D08-A68D-568943E7DE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364D02-ACEF-4AF6-8B03-2BBFE73A6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4413E-489C-4025-A407-F9CC65230B25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B3F26C-D067-44BC-A713-7F2DD4FBF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4C67F5-14D7-4B43-BC6B-738E6DCB8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FC1C9-646A-4D94-94BD-44A7CCAF0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831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E2ED37-E5EC-4374-AF3C-AFC95EDCC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1F70D-0957-4315-8DC4-BD42F6542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0FFB39-D5FA-413C-AF1B-9045D5C7BC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4413E-489C-4025-A407-F9CC65230B25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B1D17-96EC-4CFE-8D02-686B667B15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AECF51-90EF-408A-9608-0344263E7C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FC1C9-646A-4D94-94BD-44A7CCAF0A1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Shape 490">
            <a:extLst>
              <a:ext uri="{FF2B5EF4-FFF2-40B4-BE49-F238E27FC236}">
                <a16:creationId xmlns:a16="http://schemas.microsoft.com/office/drawing/2014/main" id="{01FB92A0-18F3-48F9-8DE0-86EE4B8F23C2}"/>
              </a:ext>
            </a:extLst>
          </p:cNvPr>
          <p:cNvSpPr/>
          <p:nvPr userDrawn="1"/>
        </p:nvSpPr>
        <p:spPr>
          <a:xfrm>
            <a:off x="-14139" y="0"/>
            <a:ext cx="155030" cy="5316836"/>
          </a:xfrm>
          <a:prstGeom prst="rect">
            <a:avLst/>
          </a:prstGeom>
          <a:solidFill>
            <a:srgbClr val="FF4906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>
              <a:defRPr sz="3200">
                <a:solidFill>
                  <a:srgbClr val="FFFFFF"/>
                </a:solidFill>
              </a:defRPr>
            </a:pPr>
            <a:endParaRPr sz="1600"/>
          </a:p>
        </p:txBody>
      </p:sp>
      <p:sp>
        <p:nvSpPr>
          <p:cNvPr id="12" name="Shape 491">
            <a:extLst>
              <a:ext uri="{FF2B5EF4-FFF2-40B4-BE49-F238E27FC236}">
                <a16:creationId xmlns:a16="http://schemas.microsoft.com/office/drawing/2014/main" id="{0FEB5874-1CF6-487A-BFAB-663761176DAA}"/>
              </a:ext>
            </a:extLst>
          </p:cNvPr>
          <p:cNvSpPr/>
          <p:nvPr userDrawn="1"/>
        </p:nvSpPr>
        <p:spPr>
          <a:xfrm>
            <a:off x="-14139" y="5306120"/>
            <a:ext cx="155030" cy="1551286"/>
          </a:xfrm>
          <a:prstGeom prst="rect">
            <a:avLst/>
          </a:prstGeom>
          <a:solidFill>
            <a:srgbClr val="555555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>
              <a:defRPr sz="3200">
                <a:solidFill>
                  <a:srgbClr val="FFFFFF"/>
                </a:solidFill>
              </a:defRPr>
            </a:pPr>
            <a:endParaRPr sz="1600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591" y="6264592"/>
            <a:ext cx="54864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017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  <p:sldLayoutId id="2147483875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-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7.png"/><Relationship Id="rId5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3.png"/><Relationship Id="rId5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21">
            <a:extLst>
              <a:ext uri="{FF2B5EF4-FFF2-40B4-BE49-F238E27FC236}">
                <a16:creationId xmlns:a16="http://schemas.microsoft.com/office/drawing/2014/main" id="{883F1187-62EC-48A0-B703-7180E681E367}"/>
              </a:ext>
            </a:extLst>
          </p:cNvPr>
          <p:cNvSpPr/>
          <p:nvPr/>
        </p:nvSpPr>
        <p:spPr>
          <a:xfrm>
            <a:off x="495300" y="1946889"/>
            <a:ext cx="11402060" cy="6052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defTabSz="228600">
              <a:defRPr sz="11600" spc="0">
                <a:solidFill>
                  <a:srgbClr val="FFFFFF"/>
                </a:solidFill>
                <a:latin typeface="Source Han Sans CN Light"/>
                <a:ea typeface="Source Han Sans CN Light"/>
                <a:cs typeface="Source Han Sans CN Light"/>
                <a:sym typeface="Source Han Sans CN Light"/>
              </a:defRPr>
            </a:pPr>
            <a:r>
              <a:rPr lang="en-US" altLang="zh-TW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Source Han Sans CN Light"/>
              </a:rPr>
              <a:t>Gradient </a:t>
            </a:r>
            <a:r>
              <a:rPr lang="en-US" altLang="zh-TW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Source Han Sans CN Light"/>
              </a:rPr>
              <a:t>Linear Model for Chroma Intra Prediction</a:t>
            </a:r>
            <a:endParaRPr lang="en-US" altLang="zh-TW" sz="36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95A9EA-1A61-4DF5-8735-E26F10BB6191}"/>
              </a:ext>
            </a:extLst>
          </p:cNvPr>
          <p:cNvSpPr txBox="1"/>
          <p:nvPr/>
        </p:nvSpPr>
        <p:spPr>
          <a:xfrm>
            <a:off x="495300" y="4111724"/>
            <a:ext cx="114020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Che-Wei 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Kuo, </a:t>
            </a:r>
            <a:r>
              <a:rPr lang="en-US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Xinwei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Li, </a:t>
            </a:r>
            <a:r>
              <a:rPr lang="en-US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Xiaoyu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Xiu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Hong-</a:t>
            </a:r>
            <a:r>
              <a:rPr lang="en-US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Jheng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Jhu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Ning 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Yan, </a:t>
            </a:r>
          </a:p>
          <a:p>
            <a:r>
              <a:rPr lang="en-US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Xianglin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Wang, Yan Ye, </a:t>
            </a:r>
            <a:r>
              <a:rPr lang="en-US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Jie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Chen, and Ru-Ling Liao</a:t>
            </a:r>
          </a:p>
          <a:p>
            <a:endParaRPr lang="en-US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2B95A9EA-1A61-4DF5-8735-E26F10BB6191}"/>
              </a:ext>
            </a:extLst>
          </p:cNvPr>
          <p:cNvSpPr txBox="1"/>
          <p:nvPr/>
        </p:nvSpPr>
        <p:spPr>
          <a:xfrm>
            <a:off x="495300" y="3070343"/>
            <a:ext cx="11402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Kwai Inc. &amp; Alibaba Group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254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580"/>
    </mc:Choice>
    <mc:Fallback xmlns="">
      <p:transition spd="slow" advTm="1458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89CF-3BB3-42FE-816F-D5862333A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Three-parameter GLM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0BCCF9-EED6-419D-AB07-414F06E30C6B}"/>
              </a:ext>
            </a:extLst>
          </p:cNvPr>
          <p:cNvSpPr txBox="1">
            <a:spLocks/>
          </p:cNvSpPr>
          <p:nvPr/>
        </p:nvSpPr>
        <p:spPr>
          <a:xfrm>
            <a:off x="838200" y="3875963"/>
            <a:ext cx="6590731" cy="2410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altLang="zh-C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60BCCF9-EED6-419D-AB07-414F06E30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64334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Implemented </a:t>
            </a:r>
            <a:r>
              <a:rPr lang="en-US" dirty="0"/>
              <a:t>as an additional mode on top of </a:t>
            </a:r>
            <a:r>
              <a:rPr lang="en-US" dirty="0" smtClean="0"/>
              <a:t>2-parameter GLM</a:t>
            </a:r>
          </a:p>
          <a:p>
            <a:pPr lvl="1"/>
            <a:r>
              <a:rPr lang="en-US" dirty="0" smtClean="0"/>
              <a:t>Relative </a:t>
            </a:r>
            <a:r>
              <a:rPr lang="en-US" dirty="0"/>
              <a:t>number of valid neighboring samples and block samples may affect the accuracy of the regression </a:t>
            </a:r>
            <a:r>
              <a:rPr lang="en-US" dirty="0" smtClean="0"/>
              <a:t>model</a:t>
            </a:r>
          </a:p>
          <a:p>
            <a:pPr lvl="1"/>
            <a:r>
              <a:rPr lang="en-US" dirty="0" smtClean="0"/>
              <a:t>Give </a:t>
            </a:r>
            <a:r>
              <a:rPr lang="en-US" dirty="0"/>
              <a:t>the encoder flexibility to select adaptively according to block </a:t>
            </a:r>
            <a:r>
              <a:rPr lang="en-US" dirty="0" smtClean="0"/>
              <a:t>conditions</a:t>
            </a:r>
          </a:p>
          <a:p>
            <a:pPr lvl="1"/>
            <a:endParaRPr lang="en-US" dirty="0"/>
          </a:p>
          <a:p>
            <a:r>
              <a:rPr lang="en-US" dirty="0" smtClean="0"/>
              <a:t>W</a:t>
            </a:r>
            <a:r>
              <a:rPr lang="x-none" dirty="0"/>
              <a:t>hen</a:t>
            </a:r>
            <a:r>
              <a:rPr lang="en-US" dirty="0"/>
              <a:t> t</a:t>
            </a:r>
            <a:r>
              <a:rPr lang="x-none" dirty="0"/>
              <a:t>he CCLM mode is enabled for the current </a:t>
            </a:r>
            <a:r>
              <a:rPr lang="x-none" dirty="0" smtClean="0"/>
              <a:t>CU</a:t>
            </a:r>
            <a:endParaRPr lang="en-US" dirty="0" smtClean="0"/>
          </a:p>
          <a:p>
            <a:pPr lvl="1"/>
            <a:r>
              <a:rPr lang="en-US" dirty="0"/>
              <a:t>S</a:t>
            </a:r>
            <a:r>
              <a:rPr lang="x-none" dirty="0" smtClean="0"/>
              <a:t>ignal</a:t>
            </a:r>
            <a:r>
              <a:rPr lang="en-US" dirty="0" smtClean="0"/>
              <a:t> 1 flag to</a:t>
            </a:r>
            <a:r>
              <a:rPr lang="x-none" dirty="0" smtClean="0"/>
              <a:t> </a:t>
            </a:r>
            <a:r>
              <a:rPr lang="en-US" dirty="0"/>
              <a:t>activate the</a:t>
            </a:r>
            <a:r>
              <a:rPr lang="x-none" dirty="0"/>
              <a:t> GLM for both Cb and Cr </a:t>
            </a:r>
            <a:r>
              <a:rPr lang="x-none" dirty="0" smtClean="0"/>
              <a:t>components</a:t>
            </a:r>
            <a:endParaRPr lang="en-US" dirty="0"/>
          </a:p>
          <a:p>
            <a:pPr lvl="1"/>
            <a:r>
              <a:rPr lang="en-US" dirty="0" smtClean="0"/>
              <a:t>Signal 1 </a:t>
            </a:r>
            <a:r>
              <a:rPr lang="x-none" dirty="0" smtClean="0"/>
              <a:t>flag</a:t>
            </a:r>
            <a:r>
              <a:rPr lang="en-US" dirty="0" smtClean="0"/>
              <a:t> </a:t>
            </a:r>
            <a:r>
              <a:rPr lang="x-none" dirty="0" smtClean="0"/>
              <a:t>to </a:t>
            </a:r>
            <a:r>
              <a:rPr lang="en-US" dirty="0"/>
              <a:t>switch between the </a:t>
            </a:r>
            <a:r>
              <a:rPr lang="x-none" dirty="0"/>
              <a:t>2-parameter </a:t>
            </a:r>
            <a:r>
              <a:rPr lang="en-US" dirty="0"/>
              <a:t>and </a:t>
            </a:r>
            <a:r>
              <a:rPr lang="x-none" dirty="0"/>
              <a:t>3-parameter</a:t>
            </a:r>
            <a:r>
              <a:rPr lang="en-US" dirty="0"/>
              <a:t> </a:t>
            </a:r>
            <a:r>
              <a:rPr lang="en-US" dirty="0" smtClean="0"/>
              <a:t>GLM</a:t>
            </a:r>
          </a:p>
          <a:p>
            <a:pPr lvl="1"/>
            <a:r>
              <a:rPr lang="en-US" dirty="0" smtClean="0"/>
              <a:t>Signal</a:t>
            </a:r>
            <a:r>
              <a:rPr lang="x-none" dirty="0" smtClean="0"/>
              <a:t> one </a:t>
            </a:r>
            <a:r>
              <a:rPr lang="x-none" dirty="0"/>
              <a:t>syntax element to select one of the 16 gradient </a:t>
            </a:r>
            <a:r>
              <a:rPr lang="x-none" dirty="0" smtClean="0"/>
              <a:t>filters</a:t>
            </a:r>
            <a:endParaRPr lang="en-US" dirty="0"/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5024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7791"/>
    </mc:Choice>
    <mc:Fallback xmlns="">
      <p:transition spd="slow" advTm="9779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89CF-3BB3-42FE-816F-D5862333A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Experimental </a:t>
            </a:r>
            <a:r>
              <a:rPr lang="en-US" altLang="zh-TW" dirty="0"/>
              <a:t>Results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BCCF9-EED6-419D-AB07-414F06E30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2654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Implemented on </a:t>
            </a:r>
            <a:r>
              <a:rPr lang="en-US" dirty="0"/>
              <a:t>top of </a:t>
            </a:r>
            <a:r>
              <a:rPr lang="en-US" dirty="0" smtClean="0"/>
              <a:t>ECM-5.0 with simulations </a:t>
            </a:r>
            <a:r>
              <a:rPr lang="en-US" dirty="0"/>
              <a:t>conducted </a:t>
            </a:r>
            <a:r>
              <a:rPr lang="en-US" dirty="0" smtClean="0"/>
              <a:t>on </a:t>
            </a:r>
            <a:r>
              <a:rPr lang="en-US" dirty="0"/>
              <a:t>test sequences defined in the JVET common test conditions (CTC) [9</a:t>
            </a:r>
            <a:r>
              <a:rPr lang="en-US" dirty="0" smtClean="0"/>
              <a:t>]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Significant </a:t>
            </a:r>
            <a:r>
              <a:rPr lang="en-US" dirty="0"/>
              <a:t>improvement on </a:t>
            </a:r>
            <a:r>
              <a:rPr lang="en-US" dirty="0" smtClean="0"/>
              <a:t>sequences that </a:t>
            </a:r>
            <a:r>
              <a:rPr lang="en-US" dirty="0" err="1" smtClean="0"/>
              <a:t>luma</a:t>
            </a:r>
            <a:r>
              <a:rPr lang="en-US" dirty="0" smtClean="0"/>
              <a:t> gradients are highly correlated to </a:t>
            </a:r>
            <a:r>
              <a:rPr lang="en-US" dirty="0" err="1" smtClean="0"/>
              <a:t>chroma</a:t>
            </a:r>
            <a:r>
              <a:rPr lang="en-US" dirty="0" smtClean="0"/>
              <a:t> values</a:t>
            </a:r>
          </a:p>
          <a:p>
            <a:pPr lvl="1"/>
            <a:r>
              <a:rPr lang="en-US" dirty="0" smtClean="0"/>
              <a:t>Screen content or sequences containing dramatic </a:t>
            </a:r>
            <a:r>
              <a:rPr lang="en-US" dirty="0" err="1" smtClean="0"/>
              <a:t>luma</a:t>
            </a:r>
            <a:r>
              <a:rPr lang="en-US" dirty="0" smtClean="0"/>
              <a:t> value change</a:t>
            </a:r>
          </a:p>
          <a:p>
            <a:pPr lvl="1"/>
            <a:r>
              <a:rPr lang="en-US" dirty="0" smtClean="0"/>
              <a:t>Further improvements for switching 2 and 3-parameter scheme, especially in class F/TGM</a:t>
            </a:r>
          </a:p>
          <a:p>
            <a:r>
              <a:rPr lang="en-US" dirty="0" smtClean="0"/>
              <a:t>Encoding/decoding time can be further optimized by SIMD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91097"/>
              </p:ext>
            </p:extLst>
          </p:nvPr>
        </p:nvGraphicFramePr>
        <p:xfrm>
          <a:off x="1189043" y="2400684"/>
          <a:ext cx="4754880" cy="2377440"/>
        </p:xfrm>
        <a:graphic>
          <a:graphicData uri="http://schemas.openxmlformats.org/drawingml/2006/table">
            <a:tbl>
              <a:tblPr firstRow="1" firstCol="1" bandRow="1"/>
              <a:tblGrid>
                <a:gridCol w="731520">
                  <a:extLst>
                    <a:ext uri="{9D8B030D-6E8A-4147-A177-3AD203B41FA5}">
                      <a16:colId xmlns:a16="http://schemas.microsoft.com/office/drawing/2014/main" val="47809974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134234446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44506543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08910572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19701799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05075957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304905665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654222235"/>
                    </a:ext>
                  </a:extLst>
                </a:gridCol>
              </a:tblGrid>
              <a:tr h="182880">
                <a:tc rowSpan="2" gridSpan="2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2-parameter GLM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All Intra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Random Access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3398901"/>
                  </a:ext>
                </a:extLst>
              </a:tr>
              <a:tr h="18288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U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V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U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V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8530848"/>
                  </a:ext>
                </a:extLst>
              </a:tr>
              <a:tr h="182880">
                <a:tc rowSpan="8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Class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Summary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Class A1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-0.04%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0.13%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0.45%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0.01%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0.14%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0.22%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60039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Class A2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-4.71%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-1.58%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-4.49%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-1.56%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-0.52%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-1.93%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233991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Class B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-0.12%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-0.23%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0.42%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-0.05%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-0.30%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-0.11%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641058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Class 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0.02%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0.02%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0.10%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0.01%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0.32%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0.23%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329075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Class D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0.01%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0.70%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0.14%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-0.01%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0.52%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0.41%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443969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Class 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-0.03%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-0.29%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0.17%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643505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Class F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-0.46%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-2.21%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-2.05%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-1.14%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-2.20%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-2.19%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712870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Calss TGM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-3.44%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-9.38%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-9.35%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-2.30%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-4.37%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-4.58%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4858693"/>
                  </a:ext>
                </a:extLst>
              </a:tr>
              <a:tr h="182880">
                <a:tc rowSpan="3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Overall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Summary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Average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-1.01%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-1.66%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-1.81%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-0.69%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-0.95%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-1.12%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8520024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EncT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103%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101%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699297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DecT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99%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100%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300760"/>
                  </a:ext>
                </a:extLst>
              </a:tr>
            </a:tbl>
          </a:graphicData>
        </a:graphic>
      </p:graphicFrame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135033"/>
              </p:ext>
            </p:extLst>
          </p:nvPr>
        </p:nvGraphicFramePr>
        <p:xfrm>
          <a:off x="6108176" y="2400684"/>
          <a:ext cx="4754880" cy="2377440"/>
        </p:xfrm>
        <a:graphic>
          <a:graphicData uri="http://schemas.openxmlformats.org/drawingml/2006/table">
            <a:tbl>
              <a:tblPr firstRow="1" firstCol="1" bandRow="1"/>
              <a:tblGrid>
                <a:gridCol w="731520">
                  <a:extLst>
                    <a:ext uri="{9D8B030D-6E8A-4147-A177-3AD203B41FA5}">
                      <a16:colId xmlns:a16="http://schemas.microsoft.com/office/drawing/2014/main" val="47809974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134234446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44506543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08910572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19701799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05075957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304905665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654222235"/>
                    </a:ext>
                  </a:extLst>
                </a:gridCol>
              </a:tblGrid>
              <a:tr h="182880">
                <a:tc rowSpan="2" gridSpan="2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3-parameter GLM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All Intra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Random Access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3398901"/>
                  </a:ext>
                </a:extLst>
              </a:tr>
              <a:tr h="18288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U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V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U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V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8530848"/>
                  </a:ext>
                </a:extLst>
              </a:tr>
              <a:tr h="182880">
                <a:tc rowSpan="8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Class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Summary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Class A1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-0.27%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-0.25%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-0.77%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-0.18%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-0.11%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-0.45%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60039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Class A2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-4.43%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-3.06%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-6.35%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-1.58%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-1.27%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-3.17%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2339919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Class B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-0.18%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-1.52%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-0.38%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-0.07%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-1.20%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-0.43%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641058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Class 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0.00%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-0.21%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-0.17%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0.02%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0.02%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-0.07%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329075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Class D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0.02%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0.50%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-0.24%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0.02%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-0.02%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-0.02%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443969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Class 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-0.27%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-0.25%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-0.77%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643505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Class F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-0.93%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-5.14%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-5.34%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-1.77%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-4.78%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-4.88%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7128706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Calss TGM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-4.88%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-14.12%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-13.12%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-3.07%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-7.45%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-7.06%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4858693"/>
                  </a:ext>
                </a:extLst>
              </a:tr>
              <a:tr h="182880">
                <a:tc rowSpan="3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Overall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Summary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Average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-1.28%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-3.23%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-3.28%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-0.92%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-2.19%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</a:rPr>
                        <a:t>-2.26%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8520024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EncT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106%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102%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699297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DecT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100%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100%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30076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9594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3165"/>
    </mc:Choice>
    <mc:Fallback xmlns="">
      <p:transition spd="slow" advTm="9316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89CF-3BB3-42FE-816F-D5862333A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R-D Curves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BCCF9-EED6-419D-AB07-414F06E30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ParkRunning3, AI configuration</a:t>
            </a:r>
          </a:p>
          <a:p>
            <a:r>
              <a:rPr lang="en-US" dirty="0" smtClean="0"/>
              <a:t>High BD-rate improvements </a:t>
            </a:r>
            <a:r>
              <a:rPr lang="en-US" dirty="0"/>
              <a:t>on </a:t>
            </a:r>
            <a:r>
              <a:rPr lang="en-US" dirty="0" err="1" smtClean="0"/>
              <a:t>luma</a:t>
            </a:r>
            <a:r>
              <a:rPr lang="en-US" dirty="0" smtClean="0"/>
              <a:t>/</a:t>
            </a:r>
            <a:r>
              <a:rPr lang="en-US" dirty="0" err="1" smtClean="0"/>
              <a:t>chroma</a:t>
            </a:r>
            <a:r>
              <a:rPr lang="en-US" dirty="0" smtClean="0"/>
              <a:t> </a:t>
            </a:r>
            <a:r>
              <a:rPr lang="en-US" dirty="0"/>
              <a:t>components</a:t>
            </a:r>
          </a:p>
          <a:p>
            <a:pPr lvl="1"/>
            <a:r>
              <a:rPr lang="en-US" dirty="0" smtClean="0"/>
              <a:t>Though GLM </a:t>
            </a:r>
            <a:r>
              <a:rPr lang="en-US" dirty="0"/>
              <a:t>aims at </a:t>
            </a:r>
            <a:r>
              <a:rPr lang="en-US" dirty="0" err="1"/>
              <a:t>chroma</a:t>
            </a:r>
            <a:r>
              <a:rPr lang="en-US" dirty="0"/>
              <a:t> intra prediction accuracy, the bit savings in coding </a:t>
            </a:r>
            <a:r>
              <a:rPr lang="en-US" dirty="0" err="1"/>
              <a:t>chroma</a:t>
            </a:r>
            <a:r>
              <a:rPr lang="en-US" dirty="0"/>
              <a:t> residues are reflected on </a:t>
            </a:r>
            <a:r>
              <a:rPr lang="en-US" dirty="0" err="1"/>
              <a:t>luma</a:t>
            </a:r>
            <a:r>
              <a:rPr lang="en-US" dirty="0"/>
              <a:t> as </a:t>
            </a:r>
            <a:r>
              <a:rPr lang="en-US" dirty="0" smtClean="0"/>
              <a:t>well</a:t>
            </a:r>
            <a:endParaRPr lang="en-US" dirty="0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503" y="3747332"/>
            <a:ext cx="3657600" cy="2408464"/>
          </a:xfrm>
          <a:prstGeom prst="rect">
            <a:avLst/>
          </a:prstGeom>
          <a:noFill/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426" y="3740982"/>
            <a:ext cx="3657600" cy="2414814"/>
          </a:xfrm>
          <a:prstGeom prst="rect">
            <a:avLst/>
          </a:prstGeom>
          <a:noFill/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6349" y="3743703"/>
            <a:ext cx="3657600" cy="2412093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9735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677"/>
    </mc:Choice>
    <mc:Fallback xmlns="">
      <p:transition spd="slow" advTm="3367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89CF-3BB3-42FE-816F-D5862333A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Conclusion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BCCF9-EED6-419D-AB07-414F06E30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1247968" cy="484187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Gradient Linear Model (GLM) </a:t>
            </a:r>
            <a:r>
              <a:rPr lang="en-US" dirty="0"/>
              <a:t>is </a:t>
            </a:r>
            <a:r>
              <a:rPr lang="en-US" dirty="0" smtClean="0"/>
              <a:t>proposed</a:t>
            </a:r>
          </a:p>
          <a:p>
            <a:pPr lvl="1"/>
            <a:r>
              <a:rPr lang="en-US" dirty="0" smtClean="0"/>
              <a:t>Improve </a:t>
            </a:r>
            <a:r>
              <a:rPr lang="en-US" dirty="0"/>
              <a:t>the </a:t>
            </a:r>
            <a:r>
              <a:rPr lang="en-US" dirty="0" err="1"/>
              <a:t>chroma</a:t>
            </a:r>
            <a:r>
              <a:rPr lang="en-US" dirty="0"/>
              <a:t> prediction </a:t>
            </a:r>
            <a:r>
              <a:rPr lang="en-US" dirty="0" smtClean="0"/>
              <a:t>quality </a:t>
            </a:r>
            <a:r>
              <a:rPr lang="en-US" dirty="0"/>
              <a:t>by additionally utilizing the correlation between </a:t>
            </a:r>
            <a:r>
              <a:rPr lang="en-US" dirty="0" err="1"/>
              <a:t>luma</a:t>
            </a:r>
            <a:r>
              <a:rPr lang="en-US" dirty="0"/>
              <a:t> gradients and corresponding </a:t>
            </a:r>
            <a:r>
              <a:rPr lang="en-US" dirty="0" err="1"/>
              <a:t>chroma</a:t>
            </a:r>
            <a:r>
              <a:rPr lang="en-US" dirty="0"/>
              <a:t> </a:t>
            </a:r>
            <a:r>
              <a:rPr lang="en-US" dirty="0" smtClean="0"/>
              <a:t>values</a:t>
            </a:r>
          </a:p>
          <a:p>
            <a:endParaRPr lang="en-US" dirty="0" smtClean="0"/>
          </a:p>
          <a:p>
            <a:r>
              <a:rPr lang="en-US" dirty="0" smtClean="0"/>
              <a:t>Two </a:t>
            </a:r>
            <a:r>
              <a:rPr lang="en-US" dirty="0"/>
              <a:t>GLM schemes </a:t>
            </a:r>
            <a:r>
              <a:rPr lang="en-US" dirty="0" smtClean="0"/>
              <a:t>with different </a:t>
            </a:r>
            <a:r>
              <a:rPr lang="en-US" dirty="0"/>
              <a:t>trade-offs between coding gain and </a:t>
            </a:r>
            <a:r>
              <a:rPr lang="en-US" dirty="0" smtClean="0"/>
              <a:t>complexity</a:t>
            </a:r>
          </a:p>
          <a:p>
            <a:pPr lvl="1"/>
            <a:r>
              <a:rPr lang="en-US" dirty="0" smtClean="0"/>
              <a:t>2-parameter </a:t>
            </a:r>
            <a:r>
              <a:rPr lang="en-US" dirty="0"/>
              <a:t>scheme </a:t>
            </a:r>
            <a:r>
              <a:rPr lang="en-US" dirty="0" smtClean="0"/>
              <a:t>replaces </a:t>
            </a:r>
            <a:r>
              <a:rPr lang="en-US" dirty="0" err="1"/>
              <a:t>downsampling</a:t>
            </a:r>
            <a:r>
              <a:rPr lang="en-US" dirty="0"/>
              <a:t> filter </a:t>
            </a:r>
            <a:r>
              <a:rPr lang="en-US" dirty="0" smtClean="0"/>
              <a:t>in </a:t>
            </a:r>
            <a:r>
              <a:rPr lang="en-US" dirty="0"/>
              <a:t>CCLM with high-pass gradient </a:t>
            </a:r>
            <a:r>
              <a:rPr lang="en-US" dirty="0" smtClean="0"/>
              <a:t>filters</a:t>
            </a:r>
          </a:p>
          <a:p>
            <a:pPr lvl="1"/>
            <a:r>
              <a:rPr lang="en-US" dirty="0" smtClean="0"/>
              <a:t>3-parameter scheme combines </a:t>
            </a:r>
            <a:r>
              <a:rPr lang="en-US" dirty="0" err="1"/>
              <a:t>luma</a:t>
            </a:r>
            <a:r>
              <a:rPr lang="en-US" dirty="0"/>
              <a:t> </a:t>
            </a:r>
            <a:r>
              <a:rPr lang="en-US" dirty="0" smtClean="0"/>
              <a:t>gradients </a:t>
            </a:r>
            <a:r>
              <a:rPr lang="en-US" dirty="0"/>
              <a:t>with the low-pass </a:t>
            </a:r>
            <a:r>
              <a:rPr lang="en-US" dirty="0" err="1"/>
              <a:t>downsampled</a:t>
            </a:r>
            <a:r>
              <a:rPr lang="en-US" dirty="0"/>
              <a:t> </a:t>
            </a:r>
            <a:r>
              <a:rPr lang="en-US" dirty="0" err="1"/>
              <a:t>luma</a:t>
            </a:r>
            <a:r>
              <a:rPr lang="en-US" dirty="0"/>
              <a:t> </a:t>
            </a:r>
            <a:r>
              <a:rPr lang="en-US" dirty="0" smtClean="0"/>
              <a:t>value </a:t>
            </a:r>
            <a:r>
              <a:rPr lang="en-US" dirty="0"/>
              <a:t>in </a:t>
            </a:r>
            <a:r>
              <a:rPr lang="en-US" dirty="0" smtClean="0"/>
              <a:t>CCLM</a:t>
            </a:r>
          </a:p>
          <a:p>
            <a:pPr lvl="1"/>
            <a:endParaRPr lang="en-US" dirty="0"/>
          </a:p>
          <a:p>
            <a:r>
              <a:rPr lang="en-US" dirty="0" smtClean="0"/>
              <a:t>Experimental </a:t>
            </a:r>
            <a:r>
              <a:rPr lang="en-US" dirty="0"/>
              <a:t>results show </a:t>
            </a:r>
            <a:r>
              <a:rPr lang="en-US" dirty="0" smtClean="0"/>
              <a:t>meaningful </a:t>
            </a:r>
            <a:r>
              <a:rPr lang="en-US" dirty="0"/>
              <a:t>additional coding gain beyond </a:t>
            </a:r>
            <a:r>
              <a:rPr lang="en-US" dirty="0" smtClean="0"/>
              <a:t>VVC </a:t>
            </a:r>
            <a:endParaRPr lang="en-US" dirty="0"/>
          </a:p>
          <a:p>
            <a:pPr lvl="1"/>
            <a:r>
              <a:rPr lang="en-US" dirty="0" smtClean="0"/>
              <a:t>{</a:t>
            </a:r>
            <a:r>
              <a:rPr lang="en-US" dirty="0"/>
              <a:t>Y, U, V} BD-rate </a:t>
            </a:r>
            <a:r>
              <a:rPr lang="en-US" dirty="0" smtClean="0"/>
              <a:t>savings </a:t>
            </a:r>
            <a:r>
              <a:rPr lang="en-US" dirty="0"/>
              <a:t>for </a:t>
            </a:r>
            <a:r>
              <a:rPr lang="en-US" dirty="0" smtClean="0"/>
              <a:t>AI and RA: {1.28%, 3.23%, 3.28%} and {0.92%, 2.19%, 2.26%}</a:t>
            </a:r>
          </a:p>
          <a:p>
            <a:endParaRPr lang="en-US" dirty="0"/>
          </a:p>
          <a:p>
            <a:r>
              <a:rPr lang="en-US" dirty="0" smtClean="0"/>
              <a:t>2 </a:t>
            </a:r>
            <a:r>
              <a:rPr lang="en-US" dirty="0"/>
              <a:t>and 3-parameter GLM have been adopted to the ECM-6.0 and ECM-7.0 respectively for compression efficiency exploration </a:t>
            </a:r>
            <a:r>
              <a:rPr lang="en-US" b="1" dirty="0">
                <a:solidFill>
                  <a:srgbClr val="FF4A07"/>
                </a:solidFill>
              </a:rPr>
              <a:t>beyond VVC</a:t>
            </a:r>
            <a:endParaRPr lang="en-US" dirty="0">
              <a:solidFill>
                <a:srgbClr val="FF4A07"/>
              </a:solidFill>
            </a:endParaRP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071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4399"/>
    </mc:Choice>
    <mc:Fallback xmlns="">
      <p:transition spd="slow" advTm="943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89CF-3BB3-42FE-816F-D5862333A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References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BCCF9-EED6-419D-AB07-414F06E30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000" dirty="0" smtClean="0"/>
              <a:t>[</a:t>
            </a:r>
            <a:r>
              <a:rPr lang="en-US" sz="1000" dirty="0"/>
              <a:t>1</a:t>
            </a:r>
            <a:r>
              <a:rPr lang="en-US" sz="1000" dirty="0" smtClean="0"/>
              <a:t>]</a:t>
            </a:r>
            <a:r>
              <a:rPr lang="zh-TW" altLang="en-US" sz="1000" dirty="0" smtClean="0"/>
              <a:t> </a:t>
            </a:r>
            <a:r>
              <a:rPr lang="en-US" sz="1000" dirty="0" smtClean="0"/>
              <a:t>Y</a:t>
            </a:r>
            <a:r>
              <a:rPr lang="en-US" sz="1000" dirty="0"/>
              <a:t>.-J. Chang et al, “Compression efficiency methods beyond VVC,” JVET-U0100, Teleconference, Jan. 2021.</a:t>
            </a:r>
          </a:p>
          <a:p>
            <a:pPr marL="0" lvl="0" indent="0">
              <a:buNone/>
            </a:pPr>
            <a:r>
              <a:rPr lang="en-US" sz="1000" dirty="0" smtClean="0"/>
              <a:t>[2]</a:t>
            </a:r>
            <a:r>
              <a:rPr lang="zh-TW" altLang="en-US" sz="1000" dirty="0" smtClean="0"/>
              <a:t> </a:t>
            </a:r>
            <a:r>
              <a:rPr lang="en-US" sz="1000" dirty="0" smtClean="0"/>
              <a:t>V</a:t>
            </a:r>
            <a:r>
              <a:rPr lang="en-US" sz="1000" dirty="0"/>
              <a:t>. </a:t>
            </a:r>
            <a:r>
              <a:rPr lang="en-US" sz="1000" dirty="0" err="1"/>
              <a:t>Seregin</a:t>
            </a:r>
            <a:r>
              <a:rPr lang="en-US" sz="1000" dirty="0"/>
              <a:t>, J. Chen, F. </a:t>
            </a:r>
            <a:r>
              <a:rPr lang="en-US" sz="1000" dirty="0" err="1"/>
              <a:t>Leannec</a:t>
            </a:r>
            <a:r>
              <a:rPr lang="en-US" sz="1000" dirty="0"/>
              <a:t>, K. Zhang, “JVET AHG report: ECM software development (AHG6),” JVET-AA0006, Teleconference, Jul. 2022</a:t>
            </a:r>
            <a:r>
              <a:rPr lang="en-US" sz="1000" dirty="0" smtClean="0"/>
              <a:t>.</a:t>
            </a:r>
          </a:p>
          <a:p>
            <a:pPr marL="0" indent="0">
              <a:buNone/>
            </a:pPr>
            <a:r>
              <a:rPr lang="en-US" sz="1000" dirty="0" smtClean="0"/>
              <a:t>[3] </a:t>
            </a:r>
            <a:r>
              <a:rPr lang="en-US" altLang="zh-TW" sz="1000" dirty="0"/>
              <a:t>J. Chen, V. </a:t>
            </a:r>
            <a:r>
              <a:rPr lang="en-US" altLang="zh-TW" sz="1000" dirty="0" err="1"/>
              <a:t>Seregin</a:t>
            </a:r>
            <a:r>
              <a:rPr lang="en-US" altLang="zh-TW" sz="1000" dirty="0"/>
              <a:t>, “Chroma intra prediction by scaled </a:t>
            </a:r>
            <a:r>
              <a:rPr lang="en-US" altLang="zh-TW" sz="1000" dirty="0" err="1"/>
              <a:t>luma</a:t>
            </a:r>
            <a:r>
              <a:rPr lang="en-US" altLang="zh-TW" sz="1000" dirty="0"/>
              <a:t> samples using integer operations,” JCTVC-C206, Guangzhou, Oct. 2010.</a:t>
            </a:r>
          </a:p>
          <a:p>
            <a:pPr marL="0" indent="0">
              <a:buNone/>
            </a:pPr>
            <a:r>
              <a:rPr lang="en-US" sz="1000" dirty="0" smtClean="0"/>
              <a:t>[4]</a:t>
            </a:r>
            <a:r>
              <a:rPr lang="zh-TW" altLang="en-US" sz="1000" dirty="0" smtClean="0"/>
              <a:t> </a:t>
            </a:r>
            <a:r>
              <a:rPr lang="en-US" altLang="zh-TW" sz="1000" dirty="0" smtClean="0"/>
              <a:t>J</a:t>
            </a:r>
            <a:r>
              <a:rPr lang="en-US" altLang="zh-TW" sz="1000" dirty="0"/>
              <a:t>. </a:t>
            </a:r>
            <a:r>
              <a:rPr lang="en-US" altLang="zh-TW" sz="1000" dirty="0" err="1"/>
              <a:t>Huo</a:t>
            </a:r>
            <a:r>
              <a:rPr lang="en-US" altLang="zh-TW" sz="1000" dirty="0"/>
              <a:t> et al, “CE3-1.5: CCLM derived from four </a:t>
            </a:r>
            <a:r>
              <a:rPr lang="en-US" altLang="zh-TW" sz="1000" dirty="0" err="1"/>
              <a:t>neighbouring</a:t>
            </a:r>
            <a:r>
              <a:rPr lang="en-US" altLang="zh-TW" sz="1000" dirty="0"/>
              <a:t> samples, JVET-N0271, Geneva, Apr. 2019.</a:t>
            </a:r>
          </a:p>
          <a:p>
            <a:pPr marL="0" indent="0">
              <a:buNone/>
            </a:pPr>
            <a:r>
              <a:rPr lang="en-US" altLang="zh-TW" sz="1000" dirty="0" smtClean="0"/>
              <a:t>[5] C</a:t>
            </a:r>
            <a:r>
              <a:rPr lang="en-US" altLang="zh-TW" sz="1000" dirty="0"/>
              <a:t>.-W. Kuo, X. </a:t>
            </a:r>
            <a:r>
              <a:rPr lang="en-US" altLang="zh-TW" sz="1000" dirty="0" err="1"/>
              <a:t>Xiu</a:t>
            </a:r>
            <a:r>
              <a:rPr lang="en-US" altLang="zh-TW" sz="1000" dirty="0"/>
              <a:t>, N. Yan, H.-J. </a:t>
            </a:r>
            <a:r>
              <a:rPr lang="en-US" altLang="zh-TW" sz="1000" dirty="0" err="1"/>
              <a:t>Jhu</a:t>
            </a:r>
            <a:r>
              <a:rPr lang="en-US" altLang="zh-TW" sz="1000" dirty="0"/>
              <a:t>, W. Chen, H. Gao, X. Wang, “AHG12: Enhanced CCLM”, JVET-Z0140, Apr. 2022, Teleconference</a:t>
            </a:r>
            <a:r>
              <a:rPr lang="en-US" altLang="zh-TW" sz="1000" dirty="0" smtClean="0"/>
              <a:t>.</a:t>
            </a:r>
          </a:p>
          <a:p>
            <a:pPr marL="0" indent="0">
              <a:buNone/>
            </a:pPr>
            <a:r>
              <a:rPr lang="en-US" altLang="zh-TW" sz="1000" dirty="0" smtClean="0"/>
              <a:t>[6</a:t>
            </a:r>
            <a:r>
              <a:rPr lang="en-US" altLang="zh-TW" sz="1000" dirty="0"/>
              <a:t>] </a:t>
            </a:r>
            <a:r>
              <a:rPr lang="en-US" altLang="zh-TW" sz="1000" dirty="0" smtClean="0"/>
              <a:t>Y</a:t>
            </a:r>
            <a:r>
              <a:rPr lang="en-US" altLang="zh-TW" sz="1000" dirty="0"/>
              <a:t>.-W. Huang et al., “Block Partitioning Structure in the VVC Standard,” in IEEE Transactions on Circuits and Systems for Video Technology, vol. 31, no. 10, pp. 3818-3833, Oct. 2021.</a:t>
            </a:r>
            <a:endParaRPr lang="en-US" altLang="zh-TW" sz="1000" dirty="0" smtClean="0"/>
          </a:p>
          <a:p>
            <a:pPr marL="0" indent="0">
              <a:buNone/>
            </a:pPr>
            <a:r>
              <a:rPr lang="en-US" altLang="zh-TW" sz="1000" dirty="0"/>
              <a:t>[7] </a:t>
            </a:r>
            <a:r>
              <a:rPr lang="en-US" altLang="zh-TW" sz="1000" dirty="0" smtClean="0"/>
              <a:t>X</a:t>
            </a:r>
            <a:r>
              <a:rPr lang="en-US" altLang="zh-TW" sz="1000" dirty="0"/>
              <a:t>. Li, Y. Ye, R.-L. Liao, J. Chen, “EE2-related: On Gradient Linear Model (GLM)”, JVET-AA0138, Teleconference, Jul. 2022.</a:t>
            </a:r>
            <a:endParaRPr lang="en-US" altLang="zh-TW" sz="1000" dirty="0" smtClean="0"/>
          </a:p>
          <a:p>
            <a:pPr marL="0" indent="0">
              <a:buNone/>
            </a:pPr>
            <a:r>
              <a:rPr lang="en-US" sz="1000" dirty="0"/>
              <a:t>[8] </a:t>
            </a:r>
            <a:r>
              <a:rPr lang="en-US" sz="1000" dirty="0" smtClean="0"/>
              <a:t>P</a:t>
            </a:r>
            <a:r>
              <a:rPr lang="en-US" sz="1000" dirty="0"/>
              <a:t>. </a:t>
            </a:r>
            <a:r>
              <a:rPr lang="en-US" sz="1000" dirty="0" err="1"/>
              <a:t>Astola</a:t>
            </a:r>
            <a:r>
              <a:rPr lang="en-US" sz="1000" dirty="0"/>
              <a:t>, J. </a:t>
            </a:r>
            <a:r>
              <a:rPr lang="en-US" sz="1000" dirty="0" err="1"/>
              <a:t>Lainema</a:t>
            </a:r>
            <a:r>
              <a:rPr lang="en-US" sz="1000" dirty="0"/>
              <a:t>, R. G. </a:t>
            </a:r>
            <a:r>
              <a:rPr lang="en-US" sz="1000" dirty="0" err="1"/>
              <a:t>Youvalari</a:t>
            </a:r>
            <a:r>
              <a:rPr lang="en-US" sz="1000" dirty="0"/>
              <a:t>, A. </a:t>
            </a:r>
            <a:r>
              <a:rPr lang="en-US" sz="1000" dirty="0" err="1"/>
              <a:t>Aminlou</a:t>
            </a:r>
            <a:r>
              <a:rPr lang="en-US" sz="1000" dirty="0"/>
              <a:t>, K. </a:t>
            </a:r>
            <a:r>
              <a:rPr lang="en-US" sz="1000" dirty="0" err="1"/>
              <a:t>Panusopone</a:t>
            </a:r>
            <a:r>
              <a:rPr lang="en-US" sz="1000" dirty="0"/>
              <a:t>, “AHG12: Convolutional cross-component model (CCCM) for intra prediction”, JVET-Z0064, Teleconference, Apr. 2022.</a:t>
            </a:r>
            <a:endParaRPr lang="en-US" sz="1000" dirty="0" smtClean="0"/>
          </a:p>
          <a:p>
            <a:pPr marL="0" indent="0">
              <a:buNone/>
            </a:pPr>
            <a:r>
              <a:rPr lang="en-US" sz="1000" dirty="0"/>
              <a:t>[9] </a:t>
            </a:r>
            <a:r>
              <a:rPr lang="en-US" sz="1000" dirty="0" smtClean="0"/>
              <a:t>M</a:t>
            </a:r>
            <a:r>
              <a:rPr lang="en-US" sz="1000" dirty="0"/>
              <a:t>. </a:t>
            </a:r>
            <a:r>
              <a:rPr lang="en-US" sz="1000" dirty="0" err="1"/>
              <a:t>Karczewicz</a:t>
            </a:r>
            <a:r>
              <a:rPr lang="en-US" sz="1000" dirty="0"/>
              <a:t>, Y. Ye, “Common Test Conditions and evaluation procedures for enhanced compression tool testing,” JVET-Y2017, Teleconference, Jan. 2022.</a:t>
            </a:r>
          </a:p>
          <a:p>
            <a:pPr marL="0" indent="0">
              <a:buNone/>
            </a:pPr>
            <a:r>
              <a:rPr lang="en-US" sz="1000" dirty="0" smtClean="0"/>
              <a:t>[10]</a:t>
            </a:r>
            <a:r>
              <a:rPr lang="zh-TW" altLang="en-US" sz="1000" dirty="0" smtClean="0"/>
              <a:t> </a:t>
            </a:r>
            <a:r>
              <a:rPr lang="en-US" sz="1000" dirty="0"/>
              <a:t>G. </a:t>
            </a:r>
            <a:r>
              <a:rPr lang="en-US" sz="1000" dirty="0" err="1"/>
              <a:t>Bjøntegaard</a:t>
            </a:r>
            <a:r>
              <a:rPr lang="en-US" sz="1000" dirty="0"/>
              <a:t>, “Calculation of average PSNR differences between RD-Curves,” ITU-T SG16 Q.6 Document, VCEG-M33, Austin, US, Apr. 2001.</a:t>
            </a:r>
          </a:p>
          <a:p>
            <a:pPr marL="0" indent="0">
              <a:buNone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954881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37"/>
    </mc:Choice>
    <mc:Fallback xmlns="">
      <p:transition spd="slow" advTm="6337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HANKS"/>
          <p:cNvSpPr txBox="1"/>
          <p:nvPr/>
        </p:nvSpPr>
        <p:spPr>
          <a:xfrm>
            <a:off x="1018075" y="2934345"/>
            <a:ext cx="5842514" cy="989310"/>
          </a:xfrm>
          <a:prstGeom prst="rect">
            <a:avLst/>
          </a:prstGeom>
          <a:ln w="12700">
            <a:miter lim="400000"/>
          </a:ln>
        </p:spPr>
        <p:txBody>
          <a:bodyPr lIns="35719" tIns="35719" rIns="35719" bIns="35719" anchor="ctr">
            <a:spAutoFit/>
          </a:bodyPr>
          <a:lstStyle>
            <a:lvl1pPr algn="l">
              <a:lnSpc>
                <a:spcPct val="70000"/>
              </a:lnSpc>
              <a:defRPr sz="16000" spc="-800">
                <a:solidFill>
                  <a:srgbClr val="323232"/>
                </a:solidFill>
                <a:latin typeface="Arial" panose="020B0704020202090204"/>
                <a:ea typeface="Arial" panose="020B0704020202090204"/>
                <a:cs typeface="Arial" panose="020B0704020202090204"/>
                <a:sym typeface="Arial" panose="020B0704020202090204"/>
              </a:defRPr>
            </a:lvl1pPr>
          </a:lstStyle>
          <a:p>
            <a:pPr defTabSz="410528" hangingPunct="0"/>
            <a:r>
              <a:rPr lang="en-US" sz="8000" b="1" kern="0" spc="-400" dirty="0" smtClean="0">
                <a:latin typeface="+mn-lt"/>
                <a:ea typeface="华文琥珀" panose="02010800040101010101" pitchFamily="2" charset="-122"/>
                <a:cs typeface="Arial" panose="020B0604020202020204" pitchFamily="34" charset="0"/>
              </a:rPr>
              <a:t>Thanks</a:t>
            </a:r>
            <a:endParaRPr sz="8000" b="1" kern="0" spc="-400" dirty="0">
              <a:latin typeface="+mn-lt"/>
              <a:ea typeface="华文琥珀" panose="0201080004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13304"/>
      </p:ext>
    </p:extLst>
  </p:cSld>
  <p:clrMapOvr>
    <a:masterClrMapping/>
  </p:clrMapOvr>
  <p:transition spd="med" advTm="3355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89CF-3BB3-42FE-816F-D5862333A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BCCF9-EED6-419D-AB07-414F06E30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62313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Gradient Linear Model</a:t>
            </a:r>
          </a:p>
          <a:p>
            <a:pPr lvl="1"/>
            <a:r>
              <a:rPr lang="en-US" dirty="0" smtClean="0"/>
              <a:t>Two-parameter GLM</a:t>
            </a:r>
          </a:p>
          <a:p>
            <a:pPr lvl="1"/>
            <a:r>
              <a:rPr lang="en-US" dirty="0" smtClean="0"/>
              <a:t>Three-parameter GLM</a:t>
            </a:r>
          </a:p>
          <a:p>
            <a:r>
              <a:rPr lang="en-US" dirty="0" smtClean="0"/>
              <a:t>Experimental Results</a:t>
            </a:r>
          </a:p>
          <a:p>
            <a:r>
              <a:rPr lang="en-US" dirty="0" smtClean="0"/>
              <a:t>Conclusion</a:t>
            </a:r>
          </a:p>
          <a:p>
            <a:r>
              <a:rPr lang="en-US" dirty="0" smtClean="0"/>
              <a:t>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78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386"/>
    </mc:Choice>
    <mc:Fallback xmlns="">
      <p:transition spd="slow" advTm="33386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89CF-3BB3-42FE-816F-D5862333A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Introduction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BCCF9-EED6-419D-AB07-414F06E30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61904" cy="4837176"/>
          </a:xfrm>
        </p:spPr>
        <p:txBody>
          <a:bodyPr>
            <a:normAutofit/>
          </a:bodyPr>
          <a:lstStyle/>
          <a:p>
            <a:r>
              <a:rPr lang="en-US" dirty="0" smtClean="0"/>
              <a:t>Finalized in July 2020, VVC provides 40% BD-rate savings over HEVC</a:t>
            </a:r>
          </a:p>
          <a:p>
            <a:endParaRPr lang="en-US" dirty="0" smtClean="0"/>
          </a:p>
          <a:p>
            <a:r>
              <a:rPr lang="en-US" dirty="0" smtClean="0"/>
              <a:t>Recently, JVET started to explore new coding technologies beyond VVC</a:t>
            </a:r>
          </a:p>
          <a:p>
            <a:pPr lvl="1"/>
            <a:r>
              <a:rPr lang="en-US" dirty="0" smtClean="0"/>
              <a:t>Enhanced compression model (ECM) was established in Jan. 2021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ased on VVC test model (VTM) with new coding tools initially included [1]</a:t>
            </a:r>
          </a:p>
          <a:p>
            <a:pPr lvl="1"/>
            <a:r>
              <a:rPr lang="en-US" dirty="0" smtClean="0"/>
              <a:t>ECM-5.0 </a:t>
            </a:r>
            <a:r>
              <a:rPr lang="en-US" dirty="0"/>
              <a:t>has </a:t>
            </a:r>
            <a:r>
              <a:rPr lang="en-US" dirty="0" smtClean="0"/>
              <a:t>demonstrated </a:t>
            </a:r>
            <a:r>
              <a:rPr lang="en-US" dirty="0"/>
              <a:t>17% </a:t>
            </a:r>
            <a:r>
              <a:rPr lang="en-US" dirty="0" smtClean="0"/>
              <a:t>BD-rate </a:t>
            </a:r>
            <a:r>
              <a:rPr lang="en-US" dirty="0"/>
              <a:t>savings over </a:t>
            </a:r>
            <a:r>
              <a:rPr lang="en-US" dirty="0" smtClean="0"/>
              <a:t>VTM [2]</a:t>
            </a:r>
          </a:p>
          <a:p>
            <a:endParaRPr lang="en-US" dirty="0" smtClean="0"/>
          </a:p>
          <a:p>
            <a:r>
              <a:rPr lang="en-US" dirty="0" smtClean="0"/>
              <a:t>In ECM, various cross-component technologies are applied in the prediction or loop filter stage</a:t>
            </a:r>
          </a:p>
          <a:p>
            <a:pPr lvl="1"/>
            <a:r>
              <a:rPr lang="en-US" dirty="0" smtClean="0"/>
              <a:t>Cross-component Linear Model (CCLM), CCALF, CCSAO</a:t>
            </a:r>
          </a:p>
          <a:p>
            <a:pPr lvl="1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2955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841"/>
    </mc:Choice>
    <mc:Fallback xmlns="">
      <p:transition spd="slow" advTm="7584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BCCF9-EED6-419D-AB07-414F06E30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46792"/>
            <a:ext cx="10662313" cy="484078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Predict a </a:t>
            </a:r>
            <a:r>
              <a:rPr lang="en-US" sz="2400" dirty="0" err="1" smtClean="0"/>
              <a:t>chroma</a:t>
            </a:r>
            <a:r>
              <a:rPr lang="en-US" sz="2400" dirty="0" smtClean="0"/>
              <a:t> </a:t>
            </a:r>
            <a:r>
              <a:rPr lang="en-US" sz="2400" dirty="0"/>
              <a:t>sample </a:t>
            </a:r>
            <a:r>
              <a:rPr lang="en-US" sz="2400" dirty="0" smtClean="0"/>
              <a:t>from </a:t>
            </a:r>
            <a:r>
              <a:rPr lang="en-US" sz="2400" dirty="0"/>
              <a:t>its collocated </a:t>
            </a:r>
            <a:r>
              <a:rPr lang="en-US" sz="2400" dirty="0" err="1"/>
              <a:t>luma</a:t>
            </a:r>
            <a:r>
              <a:rPr lang="en-US" sz="2400" dirty="0"/>
              <a:t> sample using a linear </a:t>
            </a:r>
            <a:r>
              <a:rPr lang="en-US" sz="2400" dirty="0" smtClean="0"/>
              <a:t>model</a:t>
            </a: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For a video in 4:2:0 or 4:2:2 YUV format, collocated </a:t>
            </a:r>
            <a:r>
              <a:rPr lang="en-US" sz="2400" dirty="0" err="1"/>
              <a:t>luma</a:t>
            </a:r>
            <a:r>
              <a:rPr lang="en-US" sz="2400" dirty="0"/>
              <a:t> samples are first </a:t>
            </a:r>
            <a:r>
              <a:rPr lang="en-US" sz="2400" dirty="0" err="1"/>
              <a:t>downsampled</a:t>
            </a:r>
            <a:r>
              <a:rPr lang="en-US" sz="2400" dirty="0"/>
              <a:t> by a low-pass filter to match the </a:t>
            </a:r>
            <a:r>
              <a:rPr lang="en-US" sz="2400" dirty="0" err="1"/>
              <a:t>luma</a:t>
            </a:r>
            <a:r>
              <a:rPr lang="en-US" sz="2400" dirty="0"/>
              <a:t> resolution with </a:t>
            </a:r>
            <a:r>
              <a:rPr lang="en-US" sz="2400" dirty="0" err="1"/>
              <a:t>chroma</a:t>
            </a:r>
            <a:r>
              <a:rPr lang="en-US" sz="2400" dirty="0"/>
              <a:t> </a:t>
            </a:r>
          </a:p>
          <a:p>
            <a:endParaRPr lang="en-US" sz="2400" dirty="0" smtClean="0"/>
          </a:p>
          <a:p>
            <a:r>
              <a:rPr lang="en-US" sz="2400" dirty="0" smtClean="0"/>
              <a:t>E.g., 6-tap low-pass filter for YUV </a:t>
            </a:r>
            <a:r>
              <a:rPr lang="en-US" sz="2400" dirty="0"/>
              <a:t>4:2:0 </a:t>
            </a:r>
            <a:r>
              <a:rPr lang="en-US" sz="2400" dirty="0" smtClean="0"/>
              <a:t>type-0:</a:t>
            </a:r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2F89CF-3BB3-42FE-816F-D5862333A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CCLM </a:t>
            </a:r>
            <a:r>
              <a:rPr lang="en-US" altLang="zh-TW" dirty="0" smtClean="0"/>
              <a:t>in VVC/ECM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矩形 6"/>
              <p:cNvSpPr/>
              <p:nvPr/>
            </p:nvSpPr>
            <p:spPr>
              <a:xfrm>
                <a:off x="1210626" y="2359571"/>
                <a:ext cx="170610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CA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𝐶</m:t>
                    </m:r>
                    <m:r>
                      <a:rPr lang="en-US" sz="2000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𝛼</m:t>
                    </m:r>
                    <m:r>
                      <a:rPr lang="en-US" sz="2000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2000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𝐿</m:t>
                    </m:r>
                    <m:r>
                      <a:rPr lang="en-US" sz="2000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000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𝛽</m:t>
                    </m:r>
                  </m:oMath>
                </a14:m>
                <a:r>
                  <a:rPr lang="en-CA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PMingLiU" panose="02020500000000000000" pitchFamily="18" charset="-120"/>
                  </a:rPr>
                  <a:t> </a:t>
                </a:r>
                <a:endParaRPr lang="en-US" sz="2000" dirty="0"/>
              </a:p>
            </p:txBody>
          </p:sp>
        </mc:Choice>
        <mc:Fallback xmlns="">
          <p:sp>
            <p:nvSpPr>
              <p:cNvPr id="7" name="矩形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0626" y="2359571"/>
                <a:ext cx="1706108" cy="400110"/>
              </a:xfrm>
              <a:prstGeom prst="rect">
                <a:avLst/>
              </a:prstGeom>
              <a:blipFill>
                <a:blip r:embed="rId5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图片 7"/>
          <p:cNvPicPr/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4089" y="2332808"/>
            <a:ext cx="2743200" cy="1570990"/>
          </a:xfrm>
          <a:prstGeom prst="rect">
            <a:avLst/>
          </a:prstGeom>
          <a:noFill/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15">
                <a:extLst>
                  <a:ext uri="{FF2B5EF4-FFF2-40B4-BE49-F238E27FC236}">
                    <a16:creationId xmlns:a16="http://schemas.microsoft.com/office/drawing/2014/main" id="{3B0126F0-63FC-4699-9426-63D8FAE639EB}"/>
                  </a:ext>
                </a:extLst>
              </p:cNvPr>
              <p:cNvSpPr txBox="1"/>
              <p:nvPr/>
            </p:nvSpPr>
            <p:spPr>
              <a:xfrm>
                <a:off x="956731" y="2801397"/>
                <a:ext cx="816237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2000" dirty="0" smtClean="0">
                  <a:latin typeface="Times New Roman" panose="020206030504050203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en-US" sz="2000" dirty="0">
                  <a:latin typeface="Times New Roman" panose="02020603050405020304" pitchFamily="18" charset="0"/>
                </a:endParaRPr>
              </a:p>
              <a:p>
                <a:pPr algn="ctr"/>
                <a:r>
                  <a:rPr lang="en-CA" sz="2000" dirty="0" smtClean="0">
                    <a:effectLst/>
                    <a:latin typeface="Times New Roman" panose="02020603050405020304" pitchFamily="18" charset="0"/>
                    <a:ea typeface="DengXian" panose="02010600030101010101" pitchFamily="2" charset="-12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𝛼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, </m:t>
                    </m:r>
                    <m:r>
                      <a:rPr lang="en-US" sz="2000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𝛽</m:t>
                    </m:r>
                  </m:oMath>
                </a14:m>
                <a:endParaRPr lang="en-CA" sz="2000" dirty="0">
                  <a:effectLst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6" name="TextBox 15">
                <a:extLst>
                  <a:ext uri="{FF2B5EF4-FFF2-40B4-BE49-F238E27FC236}">
                    <a16:creationId xmlns:a16="http://schemas.microsoft.com/office/drawing/2014/main" id="{3B0126F0-63FC-4699-9426-63D8FAE639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731" y="2801397"/>
                <a:ext cx="816237" cy="1015663"/>
              </a:xfrm>
              <a:prstGeom prst="rect">
                <a:avLst/>
              </a:prstGeom>
              <a:blipFill>
                <a:blip r:embed="rId7"/>
                <a:stretch>
                  <a:fillRect b="-54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4">
            <a:extLst>
              <a:ext uri="{FF2B5EF4-FFF2-40B4-BE49-F238E27FC236}">
                <a16:creationId xmlns:a16="http://schemas.microsoft.com/office/drawing/2014/main" id="{6E0A4BA2-EBBF-4DBE-A9BB-6CB3CE93A05A}"/>
              </a:ext>
            </a:extLst>
          </p:cNvPr>
          <p:cNvSpPr txBox="1"/>
          <p:nvPr/>
        </p:nvSpPr>
        <p:spPr>
          <a:xfrm>
            <a:off x="1684090" y="2801397"/>
            <a:ext cx="66293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to-be-predicted </a:t>
            </a:r>
            <a:r>
              <a:rPr lang="en-US" sz="2000" dirty="0" err="1"/>
              <a:t>chroma</a:t>
            </a:r>
            <a:r>
              <a:rPr lang="en-US" sz="2000" dirty="0"/>
              <a:t> </a:t>
            </a:r>
            <a:r>
              <a:rPr lang="en-US" sz="2000" dirty="0" smtClean="0"/>
              <a:t>sample</a:t>
            </a:r>
          </a:p>
          <a:p>
            <a:r>
              <a:rPr lang="en-US" sz="2000" dirty="0" smtClean="0"/>
              <a:t>collocated </a:t>
            </a:r>
            <a:r>
              <a:rPr lang="en-US" sz="2000" dirty="0"/>
              <a:t>reconstructed </a:t>
            </a:r>
            <a:r>
              <a:rPr lang="en-US" sz="2000" dirty="0" err="1"/>
              <a:t>luma</a:t>
            </a:r>
            <a:r>
              <a:rPr lang="en-US" sz="2000" dirty="0"/>
              <a:t> sample of the </a:t>
            </a:r>
            <a:r>
              <a:rPr lang="en-US" sz="2000" dirty="0" err="1"/>
              <a:t>chroma</a:t>
            </a:r>
            <a:r>
              <a:rPr lang="en-US" sz="2000" dirty="0"/>
              <a:t> </a:t>
            </a:r>
            <a:r>
              <a:rPr lang="en-US" sz="2000" dirty="0" smtClean="0"/>
              <a:t>sample</a:t>
            </a:r>
          </a:p>
          <a:p>
            <a:r>
              <a:rPr lang="en-US" sz="2000" dirty="0" smtClean="0"/>
              <a:t>slope </a:t>
            </a:r>
            <a:r>
              <a:rPr lang="en-US" sz="2000" dirty="0"/>
              <a:t>and offset of the 2-parameter linear </a:t>
            </a:r>
            <a:r>
              <a:rPr lang="en-US" sz="2000" dirty="0" smtClean="0"/>
              <a:t>model</a:t>
            </a:r>
            <a:endParaRPr lang="en-CA" sz="2000" dirty="0">
              <a:effectLst/>
              <a:ea typeface="DengXian" panose="02010600030101010101" pitchFamily="2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矩形 3"/>
              <p:cNvSpPr/>
              <p:nvPr/>
            </p:nvSpPr>
            <p:spPr>
              <a:xfrm>
                <a:off x="7060755" y="5709690"/>
                <a:ext cx="1803699" cy="6034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[ </m:t>
                    </m:r>
                    <m:m>
                      <m:mPr>
                        <m:mcs>
                          <m:mc>
                            <m:mcPr>
                              <m:count m:val="3"/>
                              <m:mcJc m:val="center"/>
                            </m:mcPr>
                          </m:mc>
                        </m:mcs>
                        <m:ctrlPr>
                          <a:rPr lang="en-US" sz="2000" i="1">
                            <a:effectLst/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1</m:t>
                          </m:r>
                        </m:e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2</m:t>
                          </m:r>
                        </m:e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1</m:t>
                          </m:r>
                        </m:e>
                      </m:mr>
                      <m:m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1</m:t>
                          </m:r>
                        </m:e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2</m:t>
                          </m:r>
                        </m:e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1</m:t>
                          </m:r>
                        </m:e>
                      </m:mr>
                    </m:m>
                    <m:r>
                      <a:rPr lang="en-US" sz="2000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000" dirty="0">
                    <a:latin typeface="Times New Roman" panose="02020603050405020304" pitchFamily="18" charset="0"/>
                    <a:ea typeface="PMingLiU" panose="02020500000000000000" pitchFamily="18" charset="-120"/>
                  </a:rPr>
                  <a:t>] / 8</a:t>
                </a:r>
                <a:r>
                  <a:rPr lang="en-CA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PMingLiU" panose="02020500000000000000" pitchFamily="18" charset="-120"/>
                  </a:rPr>
                  <a:t> </a:t>
                </a:r>
                <a:endParaRPr lang="en-US" sz="2000" dirty="0"/>
              </a:p>
            </p:txBody>
          </p:sp>
        </mc:Choice>
        <mc:Fallback xmlns="">
          <p:sp>
            <p:nvSpPr>
              <p:cNvPr id="4" name="矩形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0755" y="5709690"/>
                <a:ext cx="1803699" cy="60349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259897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036"/>
    </mc:Choice>
    <mc:Fallback xmlns="">
      <p:transition spd="slow" advTm="12003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9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89CF-3BB3-42FE-816F-D5862333A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CCLM </a:t>
            </a:r>
            <a:r>
              <a:rPr lang="en-US" altLang="zh-TW" dirty="0" smtClean="0"/>
              <a:t>in VVC/ECM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0BCCF9-EED6-419D-AB07-414F06E30C6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46792"/>
                <a:ext cx="10579100" cy="4840786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sz="2600" dirty="0" smtClean="0">
                    <a:ea typeface="PMingLiU" panose="02020500000000000000" pitchFamily="18" charset="-120"/>
                    <a:cs typeface="Times New Roman" panose="02020603050405020304" pitchFamily="18" charset="0"/>
                  </a:rPr>
                  <a:t>Derive </a:t>
                </a:r>
                <a14:m>
                  <m:oMath xmlns:m="http://schemas.openxmlformats.org/officeDocument/2006/math">
                    <m:r>
                      <a:rPr lang="en-US" sz="2600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𝛼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, </m:t>
                    </m:r>
                    <m:r>
                      <a:rPr lang="en-US" sz="2600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𝛽</m:t>
                    </m:r>
                  </m:oMath>
                </a14:m>
                <a:r>
                  <a:rPr lang="en-US" sz="2600" dirty="0"/>
                  <a:t> </a:t>
                </a:r>
                <a:r>
                  <a:rPr lang="en-US" sz="2600" dirty="0" smtClean="0"/>
                  <a:t>at decoder </a:t>
                </a:r>
                <a:r>
                  <a:rPr lang="en-US" sz="2600" dirty="0"/>
                  <a:t>without explicit </a:t>
                </a:r>
                <a:r>
                  <a:rPr lang="en-US" sz="2600" dirty="0" smtClean="0"/>
                  <a:t>signaling</a:t>
                </a:r>
              </a:p>
              <a:p>
                <a:pPr lvl="1"/>
                <a:r>
                  <a:rPr lang="en-US" sz="2200" dirty="0" smtClean="0"/>
                  <a:t>From </a:t>
                </a:r>
                <a:r>
                  <a:rPr lang="en-US" sz="2200" dirty="0" err="1"/>
                  <a:t>l</a:t>
                </a:r>
                <a:r>
                  <a:rPr lang="en-US" sz="2200" dirty="0" err="1" smtClean="0"/>
                  <a:t>uma</a:t>
                </a:r>
                <a:r>
                  <a:rPr lang="en-US" sz="2200" dirty="0" smtClean="0"/>
                  <a:t>/</a:t>
                </a:r>
                <a:r>
                  <a:rPr lang="en-US" sz="2200" dirty="0" err="1" smtClean="0"/>
                  <a:t>chroma</a:t>
                </a:r>
                <a:r>
                  <a:rPr lang="en-US" sz="2200" dirty="0" smtClean="0"/>
                  <a:t> </a:t>
                </a:r>
                <a:r>
                  <a:rPr lang="en-US" sz="2200" dirty="0"/>
                  <a:t>samples in the </a:t>
                </a:r>
                <a:r>
                  <a:rPr lang="en-US" sz="2200" dirty="0" smtClean="0"/>
                  <a:t>top/left </a:t>
                </a:r>
                <a:r>
                  <a:rPr lang="en-US" sz="2200" dirty="0"/>
                  <a:t>reconstructed </a:t>
                </a:r>
                <a:r>
                  <a:rPr lang="en-US" sz="2200" dirty="0" smtClean="0"/>
                  <a:t>region</a:t>
                </a:r>
              </a:p>
              <a:p>
                <a:pPr lvl="1"/>
                <a:r>
                  <a:rPr lang="en-US" sz="2200" dirty="0" smtClean="0"/>
                  <a:t>In ECM, LMMSE is used for derivation to achieve </a:t>
                </a:r>
                <a:r>
                  <a:rPr lang="en-US" sz="2200" dirty="0"/>
                  <a:t>better coding efficiency </a:t>
                </a:r>
                <a:r>
                  <a:rPr lang="en-US" sz="2200" dirty="0" smtClean="0"/>
                  <a:t>[3]</a:t>
                </a:r>
                <a:endParaRPr lang="en-US" sz="2200" dirty="0"/>
              </a:p>
              <a:p>
                <a:pPr lvl="1"/>
                <a:r>
                  <a:rPr lang="en-US" sz="2200" dirty="0" smtClean="0"/>
                  <a:t>In VVC, a min-max </a:t>
                </a:r>
                <a:r>
                  <a:rPr lang="en-US" sz="2200" dirty="0"/>
                  <a:t>method </a:t>
                </a:r>
                <a:r>
                  <a:rPr lang="en-US" sz="2200" dirty="0" smtClean="0"/>
                  <a:t>is adopted to approximate LMMSE with </a:t>
                </a:r>
                <a:r>
                  <a:rPr lang="en-US" sz="2200" dirty="0"/>
                  <a:t>less </a:t>
                </a:r>
                <a:r>
                  <a:rPr lang="en-US" sz="2200" dirty="0" smtClean="0"/>
                  <a:t>computation [4]</a:t>
                </a:r>
              </a:p>
              <a:p>
                <a:endParaRPr lang="en-US" dirty="0" smtClean="0"/>
              </a:p>
              <a:p>
                <a:r>
                  <a:rPr lang="en-US" sz="2600" dirty="0"/>
                  <a:t>Apply </a:t>
                </a:r>
                <a:r>
                  <a:rPr lang="en-US" sz="2600" dirty="0" smtClean="0"/>
                  <a:t>the derived </a:t>
                </a:r>
                <a:r>
                  <a:rPr lang="en-US" sz="2600" dirty="0"/>
                  <a:t>model </a:t>
                </a:r>
                <a:r>
                  <a:rPr lang="en-US" sz="2600" dirty="0" smtClean="0"/>
                  <a:t>on reconstructed </a:t>
                </a:r>
                <a:r>
                  <a:rPr lang="en-US" sz="2600" dirty="0" err="1"/>
                  <a:t>luma</a:t>
                </a:r>
                <a:r>
                  <a:rPr lang="en-US" sz="2600" dirty="0"/>
                  <a:t> samples </a:t>
                </a:r>
                <a:r>
                  <a:rPr lang="en-US" sz="2600" dirty="0" smtClean="0"/>
                  <a:t>in </a:t>
                </a:r>
                <a:r>
                  <a:rPr lang="en-US" sz="2600" dirty="0"/>
                  <a:t>the collocated </a:t>
                </a:r>
                <a:r>
                  <a:rPr lang="en-US" sz="2600" dirty="0" smtClean="0"/>
                  <a:t>block, to </a:t>
                </a:r>
                <a:r>
                  <a:rPr lang="en-US" sz="2600" dirty="0"/>
                  <a:t>generate </a:t>
                </a:r>
                <a:r>
                  <a:rPr lang="en-US" sz="2600" dirty="0" err="1" smtClean="0"/>
                  <a:t>chroma</a:t>
                </a:r>
                <a:r>
                  <a:rPr lang="en-US" sz="2600" dirty="0" smtClean="0"/>
                  <a:t> </a:t>
                </a:r>
                <a:r>
                  <a:rPr lang="en-US" sz="2600" dirty="0"/>
                  <a:t>prediction </a:t>
                </a:r>
                <a:r>
                  <a:rPr lang="en-US" sz="2600" dirty="0" smtClean="0"/>
                  <a:t>samples</a:t>
                </a:r>
              </a:p>
              <a:p>
                <a:endParaRPr lang="en-US" dirty="0" smtClean="0"/>
              </a:p>
              <a:p>
                <a:r>
                  <a:rPr lang="en-US" sz="2600" dirty="0" smtClean="0"/>
                  <a:t>Remarkable </a:t>
                </a:r>
                <a:r>
                  <a:rPr lang="en-US" sz="2600" dirty="0"/>
                  <a:t>coding performance in </a:t>
                </a:r>
                <a:r>
                  <a:rPr lang="en-US" sz="2600" dirty="0" smtClean="0"/>
                  <a:t>VVC/ECM</a:t>
                </a:r>
                <a:r>
                  <a:rPr lang="en-US" sz="2600" dirty="0"/>
                  <a:t>, </a:t>
                </a:r>
                <a:r>
                  <a:rPr lang="en-US" sz="2600" dirty="0" smtClean="0"/>
                  <a:t>but the correlation </a:t>
                </a:r>
                <a:r>
                  <a:rPr lang="en-US" sz="2600" dirty="0"/>
                  <a:t>between </a:t>
                </a:r>
                <a:r>
                  <a:rPr lang="en-US" sz="2600" dirty="0" err="1"/>
                  <a:t>luma</a:t>
                </a:r>
                <a:r>
                  <a:rPr lang="en-US" sz="2600" dirty="0"/>
                  <a:t> and </a:t>
                </a:r>
                <a:r>
                  <a:rPr lang="en-US" sz="2600" dirty="0" err="1"/>
                  <a:t>chroma</a:t>
                </a:r>
                <a:r>
                  <a:rPr lang="en-US" sz="2600" dirty="0"/>
                  <a:t> components </a:t>
                </a:r>
                <a:r>
                  <a:rPr lang="en-US" sz="2600" dirty="0" smtClean="0"/>
                  <a:t>are not </a:t>
                </a:r>
                <a:r>
                  <a:rPr lang="en-US" sz="2600" dirty="0"/>
                  <a:t>fully exploited</a:t>
                </a:r>
              </a:p>
              <a:p>
                <a:pPr lvl="1"/>
                <a:r>
                  <a:rPr lang="en-US" sz="2200" dirty="0" smtClean="0"/>
                  <a:t>The low-pass </a:t>
                </a:r>
                <a:r>
                  <a:rPr lang="en-US" sz="2200" dirty="0" err="1"/>
                  <a:t>downsampling</a:t>
                </a:r>
                <a:r>
                  <a:rPr lang="en-US" sz="2200" dirty="0"/>
                  <a:t> procedure ignores relative spatial variations among </a:t>
                </a:r>
                <a:r>
                  <a:rPr lang="en-US" sz="2200" dirty="0" err="1"/>
                  <a:t>luma</a:t>
                </a:r>
                <a:r>
                  <a:rPr lang="en-US" sz="2200" dirty="0"/>
                  <a:t> samples in proximity, such as edge and gradient </a:t>
                </a:r>
                <a:r>
                  <a:rPr lang="en-US" sz="2200" dirty="0" smtClean="0"/>
                  <a:t>information</a:t>
                </a:r>
                <a:endParaRPr lang="en-US" sz="2200" dirty="0"/>
              </a:p>
              <a:p>
                <a:pPr lvl="1"/>
                <a:r>
                  <a:rPr lang="en-US" sz="2200" dirty="0" smtClean="0"/>
                  <a:t>The low-pass </a:t>
                </a:r>
                <a:r>
                  <a:rPr lang="en-US" sz="2200" dirty="0"/>
                  <a:t>filter blurs </a:t>
                </a:r>
                <a:r>
                  <a:rPr lang="en-US" sz="2200" dirty="0" err="1"/>
                  <a:t>luma</a:t>
                </a:r>
                <a:r>
                  <a:rPr lang="en-US" sz="2200" dirty="0"/>
                  <a:t> textures which are </a:t>
                </a:r>
                <a:r>
                  <a:rPr lang="en-US" sz="2200" dirty="0" smtClean="0"/>
                  <a:t>informative </a:t>
                </a:r>
                <a:r>
                  <a:rPr lang="en-US" sz="2200" dirty="0"/>
                  <a:t>for video content containing sharp details such as screen </a:t>
                </a:r>
                <a:r>
                  <a:rPr lang="en-US" sz="2200" dirty="0" smtClean="0"/>
                  <a:t>content</a:t>
                </a:r>
                <a:endParaRPr lang="en-US" sz="2200" dirty="0"/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0BCCF9-EED6-419D-AB07-414F06E30C6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46792"/>
                <a:ext cx="10579100" cy="4840786"/>
              </a:xfrm>
              <a:blipFill>
                <a:blip r:embed="rId5"/>
                <a:stretch>
                  <a:fillRect l="-807" t="-2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矩形 6"/>
              <p:cNvSpPr/>
              <p:nvPr/>
            </p:nvSpPr>
            <p:spPr>
              <a:xfrm>
                <a:off x="8432628" y="752738"/>
                <a:ext cx="155523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CA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𝐶</m:t>
                    </m:r>
                    <m:r>
                      <a:rPr lang="en-US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𝛼</m:t>
                    </m:r>
                    <m:r>
                      <a:rPr lang="en-US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𝐿</m:t>
                    </m:r>
                    <m:r>
                      <a:rPr lang="en-US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𝛽</m:t>
                    </m:r>
                  </m:oMath>
                </a14:m>
                <a:r>
                  <a:rPr lang="en-CA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PMingLiU" panose="02020500000000000000" pitchFamily="18" charset="-120"/>
                  </a:rPr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7" name="矩形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2628" y="752738"/>
                <a:ext cx="1555234" cy="369332"/>
              </a:xfrm>
              <a:prstGeom prst="rect">
                <a:avLst/>
              </a:prstGeom>
              <a:blipFill>
                <a:blip r:embed="rId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图片 7"/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6797" y="663415"/>
            <a:ext cx="2743200" cy="1570990"/>
          </a:xfrm>
          <a:prstGeom prst="rect">
            <a:avLst/>
          </a:prstGeom>
          <a:noFill/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矩形 5"/>
              <p:cNvSpPr/>
              <p:nvPr/>
            </p:nvSpPr>
            <p:spPr>
              <a:xfrm>
                <a:off x="10043932" y="216385"/>
                <a:ext cx="1156086" cy="399084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200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[ </m:t>
                    </m:r>
                    <m:m>
                      <m:mPr>
                        <m:mcs>
                          <m:mc>
                            <m:mcPr>
                              <m:count m:val="3"/>
                              <m:mcJc m:val="center"/>
                            </m:mcPr>
                          </m:mc>
                        </m:mcs>
                        <m:ctrlPr>
                          <a:rPr lang="en-US" sz="1200" i="1">
                            <a:effectLst/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1</m:t>
                          </m:r>
                        </m:e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2</m:t>
                          </m:r>
                        </m:e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1</m:t>
                          </m:r>
                        </m:e>
                      </m:mr>
                      <m:m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1</m:t>
                          </m:r>
                        </m:e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2</m:t>
                          </m:r>
                        </m:e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1</m:t>
                          </m:r>
                        </m:e>
                      </m:mr>
                    </m:m>
                    <m:r>
                      <a:rPr lang="en-US" sz="1200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1200" dirty="0">
                    <a:latin typeface="Times New Roman" panose="02020603050405020304" pitchFamily="18" charset="0"/>
                    <a:ea typeface="PMingLiU" panose="02020500000000000000" pitchFamily="18" charset="-120"/>
                  </a:rPr>
                  <a:t>] / 8</a:t>
                </a:r>
                <a:r>
                  <a:rPr lang="en-CA" sz="12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PMingLiU" panose="02020500000000000000" pitchFamily="18" charset="-120"/>
                  </a:rPr>
                  <a:t> </a:t>
                </a:r>
                <a:endParaRPr lang="en-US" sz="1200" dirty="0"/>
              </a:p>
            </p:txBody>
          </p:sp>
        </mc:Choice>
        <mc:Fallback xmlns="">
          <p:sp>
            <p:nvSpPr>
              <p:cNvPr id="6" name="矩形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3932" y="216385"/>
                <a:ext cx="1156086" cy="399084"/>
              </a:xfrm>
              <a:prstGeom prst="rect">
                <a:avLst/>
              </a:prstGeom>
              <a:blipFill>
                <a:blip r:embed="rId8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69602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744"/>
    </mc:Choice>
    <mc:Fallback xmlns="">
      <p:transition spd="slow" advTm="11574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89CF-3BB3-42FE-816F-D5862333A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Gradient Linear </a:t>
            </a:r>
            <a:r>
              <a:rPr lang="en-US" dirty="0" smtClean="0"/>
              <a:t>Model (GLM)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BCCF9-EED6-419D-AB07-414F06E30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825625"/>
            <a:ext cx="11112501" cy="483717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Propose to improve the </a:t>
            </a:r>
            <a:r>
              <a:rPr lang="en-US" dirty="0" err="1" smtClean="0"/>
              <a:t>chroma</a:t>
            </a:r>
            <a:r>
              <a:rPr lang="en-US" dirty="0" smtClean="0"/>
              <a:t> </a:t>
            </a:r>
            <a:r>
              <a:rPr lang="en-US" dirty="0"/>
              <a:t>prediction quality by additionally utilizing the correlation between </a:t>
            </a:r>
            <a:r>
              <a:rPr lang="en-US" dirty="0" err="1">
                <a:solidFill>
                  <a:srgbClr val="FF4A07"/>
                </a:solidFill>
              </a:rPr>
              <a:t>luma</a:t>
            </a:r>
            <a:r>
              <a:rPr lang="en-US" dirty="0">
                <a:solidFill>
                  <a:srgbClr val="FF4A07"/>
                </a:solidFill>
              </a:rPr>
              <a:t> gradients</a:t>
            </a:r>
            <a:r>
              <a:rPr lang="en-US" dirty="0"/>
              <a:t> and corresponding </a:t>
            </a:r>
            <a:r>
              <a:rPr lang="en-US" dirty="0" err="1">
                <a:solidFill>
                  <a:srgbClr val="FF4A07"/>
                </a:solidFill>
              </a:rPr>
              <a:t>chroma</a:t>
            </a:r>
            <a:r>
              <a:rPr lang="en-US" dirty="0">
                <a:solidFill>
                  <a:srgbClr val="FF4A07"/>
                </a:solidFill>
              </a:rPr>
              <a:t> values</a:t>
            </a:r>
          </a:p>
          <a:p>
            <a:pPr lvl="1"/>
            <a:r>
              <a:rPr lang="en-US" dirty="0" smtClean="0"/>
              <a:t>Instead </a:t>
            </a:r>
            <a:r>
              <a:rPr lang="en-US" dirty="0"/>
              <a:t>of a low-pass </a:t>
            </a:r>
            <a:r>
              <a:rPr lang="en-US" dirty="0" smtClean="0"/>
              <a:t>filter, utilize </a:t>
            </a:r>
            <a:r>
              <a:rPr lang="en-US" dirty="0"/>
              <a:t>high-pass gradient filters to generate </a:t>
            </a:r>
            <a:r>
              <a:rPr lang="en-US" dirty="0" err="1" smtClean="0"/>
              <a:t>downsampled</a:t>
            </a:r>
            <a:r>
              <a:rPr lang="en-US" dirty="0" smtClean="0"/>
              <a:t> </a:t>
            </a:r>
            <a:r>
              <a:rPr lang="en-US" dirty="0" err="1"/>
              <a:t>luma</a:t>
            </a:r>
            <a:r>
              <a:rPr lang="en-US" dirty="0"/>
              <a:t> </a:t>
            </a:r>
            <a:r>
              <a:rPr lang="en-US" dirty="0" smtClean="0"/>
              <a:t>values</a:t>
            </a:r>
          </a:p>
          <a:p>
            <a:pPr lvl="1"/>
            <a:endParaRPr lang="en-US" dirty="0"/>
          </a:p>
          <a:p>
            <a:r>
              <a:rPr lang="en-US" dirty="0" smtClean="0"/>
              <a:t>Provide two </a:t>
            </a:r>
            <a:r>
              <a:rPr lang="en-US" dirty="0"/>
              <a:t>GLM </a:t>
            </a:r>
            <a:r>
              <a:rPr lang="en-US" dirty="0" smtClean="0"/>
              <a:t>schemes</a:t>
            </a:r>
          </a:p>
          <a:p>
            <a:pPr lvl="1"/>
            <a:r>
              <a:rPr lang="en-US" dirty="0" smtClean="0"/>
              <a:t>2-parameter: keeps CCLM design but replaces the low-pass </a:t>
            </a:r>
            <a:r>
              <a:rPr lang="en-US" dirty="0" err="1" smtClean="0"/>
              <a:t>downsampling</a:t>
            </a:r>
            <a:r>
              <a:rPr lang="en-US" dirty="0" smtClean="0"/>
              <a:t> </a:t>
            </a:r>
            <a:r>
              <a:rPr lang="en-US" dirty="0"/>
              <a:t>filter with gradient filters</a:t>
            </a:r>
          </a:p>
          <a:p>
            <a:pPr lvl="1"/>
            <a:r>
              <a:rPr lang="en-US" dirty="0"/>
              <a:t>3</a:t>
            </a:r>
            <a:r>
              <a:rPr lang="x-none" dirty="0" smtClean="0"/>
              <a:t>-parameter</a:t>
            </a:r>
            <a:r>
              <a:rPr lang="en-US" dirty="0" smtClean="0"/>
              <a:t>: </a:t>
            </a:r>
            <a:r>
              <a:rPr lang="en-US" dirty="0"/>
              <a:t>consider both </a:t>
            </a:r>
            <a:r>
              <a:rPr lang="en-US" dirty="0" err="1"/>
              <a:t>luma</a:t>
            </a:r>
            <a:r>
              <a:rPr lang="en-US" dirty="0"/>
              <a:t> gradients and low-pass </a:t>
            </a:r>
            <a:r>
              <a:rPr lang="en-US" dirty="0" err="1"/>
              <a:t>downsampled</a:t>
            </a:r>
            <a:r>
              <a:rPr lang="en-US" dirty="0"/>
              <a:t> </a:t>
            </a:r>
            <a:r>
              <a:rPr lang="en-US" dirty="0" err="1"/>
              <a:t>luma</a:t>
            </a:r>
            <a:r>
              <a:rPr lang="en-US" dirty="0"/>
              <a:t> </a:t>
            </a:r>
            <a:r>
              <a:rPr lang="en-US" dirty="0" smtClean="0"/>
              <a:t>values to predict </a:t>
            </a:r>
            <a:r>
              <a:rPr lang="en-US" dirty="0" err="1" smtClean="0"/>
              <a:t>chroma</a:t>
            </a:r>
            <a:r>
              <a:rPr lang="en-US" dirty="0" smtClean="0"/>
              <a:t> values</a:t>
            </a:r>
            <a:endParaRPr lang="en-US" dirty="0"/>
          </a:p>
          <a:p>
            <a:endParaRPr lang="en-US" dirty="0"/>
          </a:p>
          <a:p>
            <a:r>
              <a:rPr lang="en-US" dirty="0"/>
              <a:t>Experimental results show ~1% additional coding </a:t>
            </a:r>
            <a:r>
              <a:rPr lang="en-US" dirty="0" smtClean="0"/>
              <a:t>gains </a:t>
            </a:r>
            <a:r>
              <a:rPr lang="en-US" dirty="0"/>
              <a:t>on top of </a:t>
            </a:r>
            <a:r>
              <a:rPr lang="en-US" dirty="0" smtClean="0"/>
              <a:t>ECM-5.0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0537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3221"/>
    </mc:Choice>
    <mc:Fallback xmlns="">
      <p:transition spd="slow" advTm="8322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89CF-3BB3-42FE-816F-D5862333A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Two-parameter GLM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0BCCF9-EED6-419D-AB07-414F06E30C6B}"/>
              </a:ext>
            </a:extLst>
          </p:cNvPr>
          <p:cNvSpPr txBox="1">
            <a:spLocks/>
          </p:cNvSpPr>
          <p:nvPr/>
        </p:nvSpPr>
        <p:spPr>
          <a:xfrm>
            <a:off x="838200" y="3875963"/>
            <a:ext cx="6590731" cy="2410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altLang="zh-C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260BCCF9-EED6-419D-AB07-414F06E30C6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8" y="1825625"/>
                <a:ext cx="11277601" cy="4951942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en-US" altLang="zh-CN" dirty="0" smtClean="0"/>
                  <a:t>Instead of </a:t>
                </a:r>
                <a:r>
                  <a:rPr lang="en-US" altLang="zh-CN" dirty="0"/>
                  <a:t>the low-pass filter used in the CCLM </a:t>
                </a:r>
                <a:r>
                  <a:rPr lang="en-US" altLang="zh-CN" dirty="0" err="1"/>
                  <a:t>luma</a:t>
                </a:r>
                <a:r>
                  <a:rPr lang="en-US" altLang="zh-CN" dirty="0"/>
                  <a:t> </a:t>
                </a:r>
                <a:r>
                  <a:rPr lang="en-US" altLang="zh-CN" dirty="0" err="1"/>
                  <a:t>downsampling</a:t>
                </a:r>
                <a:r>
                  <a:rPr lang="en-US" altLang="zh-CN" dirty="0"/>
                  <a:t>, </a:t>
                </a:r>
                <a:r>
                  <a:rPr lang="en-US" altLang="zh-CN" dirty="0" smtClean="0"/>
                  <a:t>utilizing high-pass </a:t>
                </a:r>
                <a:r>
                  <a:rPr lang="en-US" altLang="zh-CN" dirty="0"/>
                  <a:t>gradient filters to generate </a:t>
                </a:r>
                <a:r>
                  <a:rPr lang="en-US" altLang="zh-CN" dirty="0" err="1"/>
                  <a:t>downsampled</a:t>
                </a:r>
                <a:r>
                  <a:rPr lang="en-US" altLang="zh-CN" dirty="0"/>
                  <a:t> </a:t>
                </a:r>
                <a:r>
                  <a:rPr lang="en-US" altLang="zh-CN" dirty="0" err="1"/>
                  <a:t>luma</a:t>
                </a:r>
                <a:r>
                  <a:rPr lang="en-US" altLang="zh-CN" dirty="0"/>
                  <a:t> </a:t>
                </a:r>
                <a:r>
                  <a:rPr lang="en-US" altLang="zh-CN" dirty="0" smtClean="0"/>
                  <a:t>values [</a:t>
                </a:r>
                <a:r>
                  <a:rPr lang="en-US" altLang="zh-CN" dirty="0"/>
                  <a:t>5</a:t>
                </a:r>
                <a:r>
                  <a:rPr lang="en-US" altLang="zh-CN" dirty="0" smtClean="0"/>
                  <a:t>]</a:t>
                </a:r>
              </a:p>
              <a:p>
                <a:pPr lvl="1"/>
                <a:r>
                  <a:rPr lang="en-US" dirty="0"/>
                  <a:t>To capture </a:t>
                </a:r>
                <a:r>
                  <a:rPr lang="en-US" dirty="0" err="1"/>
                  <a:t>luma</a:t>
                </a:r>
                <a:r>
                  <a:rPr lang="en-US" dirty="0"/>
                  <a:t> high-frequency textures which </a:t>
                </a:r>
                <a:r>
                  <a:rPr lang="en-US" dirty="0" smtClean="0"/>
                  <a:t>may be </a:t>
                </a:r>
                <a:r>
                  <a:rPr lang="en-US" dirty="0"/>
                  <a:t>correlated to </a:t>
                </a:r>
                <a:r>
                  <a:rPr lang="en-US" dirty="0" err="1"/>
                  <a:t>chroma</a:t>
                </a:r>
                <a:r>
                  <a:rPr lang="en-US" dirty="0"/>
                  <a:t> </a:t>
                </a:r>
                <a:r>
                  <a:rPr lang="en-US" dirty="0" smtClean="0"/>
                  <a:t>values </a:t>
                </a:r>
              </a:p>
              <a:p>
                <a:pPr lvl="1"/>
                <a:r>
                  <a:rPr lang="en-US" dirty="0" smtClean="0"/>
                  <a:t>Only </a:t>
                </a:r>
                <a:r>
                  <a:rPr lang="en-US" dirty="0"/>
                  <a:t>the input to the CCLM </a:t>
                </a:r>
                <a:r>
                  <a:rPr lang="en-US" dirty="0" smtClean="0"/>
                  <a:t>process (</a:t>
                </a:r>
                <a:r>
                  <a:rPr lang="en-US" dirty="0" err="1" smtClean="0"/>
                  <a:t>downsampled</a:t>
                </a:r>
                <a:r>
                  <a:rPr lang="en-US" dirty="0" smtClean="0"/>
                  <a:t> </a:t>
                </a:r>
                <a:r>
                  <a:rPr lang="en-US" dirty="0" err="1"/>
                  <a:t>luma</a:t>
                </a:r>
                <a:r>
                  <a:rPr lang="en-US" dirty="0"/>
                  <a:t> value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dirty="0" smtClean="0"/>
                  <a:t>) </a:t>
                </a:r>
                <a:r>
                  <a:rPr lang="en-US" dirty="0"/>
                  <a:t>is replaced by a </a:t>
                </a:r>
                <a:r>
                  <a:rPr lang="en-US" dirty="0" err="1"/>
                  <a:t>luma</a:t>
                </a:r>
                <a:r>
                  <a:rPr lang="en-US" dirty="0"/>
                  <a:t> sample gradient value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endParaRPr lang="en-US" altLang="zh-CN" dirty="0" smtClean="0"/>
              </a:p>
              <a:p>
                <a:endParaRPr lang="en-US" altLang="zh-CN" dirty="0"/>
              </a:p>
              <a:p>
                <a:endParaRPr lang="en-US" altLang="zh-CN" dirty="0" smtClean="0"/>
              </a:p>
              <a:p>
                <a:endParaRPr lang="en-US" altLang="zh-CN" dirty="0"/>
              </a:p>
              <a:p>
                <a:endParaRPr lang="en-US" altLang="zh-CN" dirty="0" smtClean="0"/>
              </a:p>
              <a:p>
                <a:endParaRPr lang="en-US" altLang="zh-CN" dirty="0" smtClean="0"/>
              </a:p>
              <a:p>
                <a:endParaRPr lang="en-US" altLang="zh-CN" dirty="0" smtClean="0"/>
              </a:p>
              <a:p>
                <a:r>
                  <a:rPr lang="en-US" altLang="zh-CN" dirty="0" smtClean="0"/>
                  <a:t>Encoder switches </a:t>
                </a:r>
                <a:r>
                  <a:rPr lang="en-US" altLang="zh-CN" dirty="0"/>
                  <a:t>among </a:t>
                </a:r>
                <a:r>
                  <a:rPr lang="en-US" altLang="zh-CN" dirty="0" smtClean="0"/>
                  <a:t>16 </a:t>
                </a:r>
                <a:r>
                  <a:rPr lang="en-US" altLang="zh-CN" dirty="0"/>
                  <a:t>gradient filters </a:t>
                </a:r>
                <a:r>
                  <a:rPr lang="en-US" altLang="zh-CN" dirty="0" smtClean="0"/>
                  <a:t>adaptively </a:t>
                </a:r>
                <a:r>
                  <a:rPr lang="en-US" altLang="zh-CN" dirty="0"/>
                  <a:t>according to block </a:t>
                </a:r>
                <a:r>
                  <a:rPr lang="en-US" altLang="zh-CN" dirty="0" smtClean="0"/>
                  <a:t>characteristics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altLang="zh-CN" dirty="0"/>
                  <a:t> can be calculated by one of 16 </a:t>
                </a:r>
                <a:r>
                  <a:rPr lang="en-US" altLang="zh-CN" dirty="0" smtClean="0"/>
                  <a:t>Sobel/Prewitt-based </a:t>
                </a:r>
                <a:r>
                  <a:rPr lang="en-US" altLang="zh-CN" dirty="0"/>
                  <a:t>gradient </a:t>
                </a:r>
                <a:r>
                  <a:rPr lang="en-US" altLang="zh-CN" dirty="0" smtClean="0"/>
                  <a:t>patterns </a:t>
                </a:r>
                <a:r>
                  <a:rPr lang="en-US" altLang="zh-CN" dirty="0"/>
                  <a:t>with different </a:t>
                </a:r>
                <a:r>
                  <a:rPr lang="en-US" altLang="zh-CN" dirty="0" smtClean="0"/>
                  <a:t>directions</a:t>
                </a:r>
                <a:endParaRPr lang="en-US" altLang="zh-CN" dirty="0"/>
              </a:p>
              <a:p>
                <a:endParaRPr lang="en-US" altLang="zh-CN" dirty="0" smtClean="0"/>
              </a:p>
              <a:p>
                <a:pPr lvl="1"/>
                <a:endParaRPr lang="en-US" altLang="zh-CN" dirty="0"/>
              </a:p>
              <a:p>
                <a:pPr lvl="1"/>
                <a:endParaRPr lang="en-US" altLang="zh-CN" dirty="0" smtClean="0"/>
              </a:p>
              <a:p>
                <a:pPr lvl="1"/>
                <a:endParaRPr lang="en-US" altLang="zh-CN" dirty="0" smtClean="0"/>
              </a:p>
              <a:p>
                <a:endParaRPr lang="en-US" altLang="zh-CN" dirty="0"/>
              </a:p>
            </p:txBody>
          </p:sp>
        </mc:Choice>
        <mc:Fallback xmlns="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260BCCF9-EED6-419D-AB07-414F06E30C6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8" y="1825625"/>
                <a:ext cx="11277601" cy="4951942"/>
              </a:xfrm>
              <a:blipFill>
                <a:blip r:embed="rId5"/>
                <a:stretch>
                  <a:fillRect l="-703" t="-2337" r="-3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图片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615" y="3956857"/>
            <a:ext cx="2743200" cy="1030224"/>
          </a:xfrm>
          <a:prstGeom prst="rect">
            <a:avLst/>
          </a:prstGeom>
          <a:noFill/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0230" y="3178281"/>
            <a:ext cx="3657600" cy="2684417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27268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9793"/>
    </mc:Choice>
    <mc:Fallback xmlns="">
      <p:transition spd="slow" advTm="8979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89CF-3BB3-42FE-816F-D5862333A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Two-parameter GLM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0BCCF9-EED6-419D-AB07-414F06E30C6B}"/>
              </a:ext>
            </a:extLst>
          </p:cNvPr>
          <p:cNvSpPr txBox="1">
            <a:spLocks/>
          </p:cNvSpPr>
          <p:nvPr/>
        </p:nvSpPr>
        <p:spPr>
          <a:xfrm>
            <a:off x="838200" y="3875963"/>
            <a:ext cx="6590731" cy="2410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altLang="zh-C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60BCCF9-EED6-419D-AB07-414F06E30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142134" cy="4351338"/>
          </a:xfrm>
        </p:spPr>
        <p:txBody>
          <a:bodyPr>
            <a:normAutofit fontScale="85000" lnSpcReduction="10000"/>
          </a:bodyPr>
          <a:lstStyle/>
          <a:p>
            <a:r>
              <a:rPr lang="en-US" altLang="zh-CN" dirty="0" smtClean="0"/>
              <a:t>When </a:t>
            </a:r>
            <a:r>
              <a:rPr lang="en-US" altLang="zh-CN" dirty="0"/>
              <a:t>the CCLM mode is enabled for the current </a:t>
            </a:r>
            <a:r>
              <a:rPr lang="en-US" altLang="zh-CN" dirty="0" smtClean="0"/>
              <a:t>CU</a:t>
            </a:r>
          </a:p>
          <a:p>
            <a:pPr lvl="1"/>
            <a:r>
              <a:rPr lang="en-US" altLang="zh-CN" dirty="0" smtClean="0"/>
              <a:t>Signal two flags for </a:t>
            </a:r>
            <a:r>
              <a:rPr lang="en-US" altLang="zh-CN" dirty="0" err="1"/>
              <a:t>Cb</a:t>
            </a:r>
            <a:r>
              <a:rPr lang="en-US" altLang="zh-CN" dirty="0"/>
              <a:t> and </a:t>
            </a:r>
            <a:r>
              <a:rPr lang="en-US" altLang="zh-CN" dirty="0" smtClean="0"/>
              <a:t>Cr </a:t>
            </a:r>
            <a:r>
              <a:rPr lang="en-US" altLang="zh-CN" dirty="0"/>
              <a:t>separately to indicate whether the 2-parameter GLM </a:t>
            </a:r>
            <a:r>
              <a:rPr lang="en-US" altLang="zh-CN" dirty="0" smtClean="0"/>
              <a:t>is enabled</a:t>
            </a:r>
            <a:endParaRPr lang="en-US" altLang="zh-CN" dirty="0"/>
          </a:p>
          <a:p>
            <a:pPr lvl="1"/>
            <a:r>
              <a:rPr lang="en-US" altLang="zh-CN" dirty="0" smtClean="0"/>
              <a:t>Signal one </a:t>
            </a:r>
            <a:r>
              <a:rPr lang="en-US" altLang="zh-CN" dirty="0"/>
              <a:t>syntax element </a:t>
            </a:r>
            <a:r>
              <a:rPr lang="en-US" altLang="zh-CN" dirty="0" smtClean="0"/>
              <a:t>to </a:t>
            </a:r>
            <a:r>
              <a:rPr lang="en-US" altLang="zh-CN" dirty="0"/>
              <a:t>select one of the 16 gradient filters for the gradient </a:t>
            </a:r>
            <a:r>
              <a:rPr lang="en-US" altLang="zh-CN" dirty="0" smtClean="0"/>
              <a:t>calculation</a:t>
            </a:r>
          </a:p>
          <a:p>
            <a:endParaRPr lang="en-US" altLang="zh-CN" dirty="0"/>
          </a:p>
          <a:p>
            <a:r>
              <a:rPr lang="en-US" altLang="zh-CN" dirty="0" smtClean="0"/>
              <a:t>Allow combination of the gradient coefficients with the low-pass coefficients in CCLM</a:t>
            </a:r>
          </a:p>
          <a:p>
            <a:pPr lvl="1"/>
            <a:r>
              <a:rPr lang="en-US" altLang="zh-CN" dirty="0" smtClean="0"/>
              <a:t>Signal one extra flag to indicate the </a:t>
            </a:r>
            <a:r>
              <a:rPr lang="en-US" altLang="zh-CN" dirty="0"/>
              <a:t>filter </a:t>
            </a:r>
            <a:r>
              <a:rPr lang="en-US" altLang="zh-CN" dirty="0" smtClean="0"/>
              <a:t>coefficients are calculated as </a:t>
            </a:r>
            <a:r>
              <a:rPr lang="en-US" altLang="zh-CN" dirty="0"/>
              <a:t>sum of the </a:t>
            </a:r>
            <a:r>
              <a:rPr lang="en-US" altLang="zh-CN" dirty="0" smtClean="0"/>
              <a:t>two filters</a:t>
            </a:r>
            <a:endParaRPr lang="en-US" altLang="zh-CN" dirty="0"/>
          </a:p>
          <a:p>
            <a:endParaRPr lang="en-US" altLang="zh-CN" dirty="0" smtClean="0"/>
          </a:p>
          <a:p>
            <a:r>
              <a:rPr lang="en-US" altLang="zh-CN" dirty="0" smtClean="0"/>
              <a:t>Reuse design of existing CCLM: </a:t>
            </a:r>
            <a:r>
              <a:rPr lang="en-US" altLang="zh-CN" dirty="0"/>
              <a:t>template region, </a:t>
            </a:r>
            <a:r>
              <a:rPr lang="en-US" altLang="zh-CN" dirty="0" smtClean="0"/>
              <a:t>linear </a:t>
            </a:r>
            <a:r>
              <a:rPr lang="en-US" altLang="zh-CN" dirty="0"/>
              <a:t>model </a:t>
            </a:r>
            <a:r>
              <a:rPr lang="en-US" altLang="zh-CN" dirty="0" smtClean="0"/>
              <a:t>derivation/application</a:t>
            </a:r>
          </a:p>
          <a:p>
            <a:pPr lvl="1"/>
            <a:r>
              <a:rPr lang="en-US" altLang="zh-CN" dirty="0" smtClean="0"/>
              <a:t>Nearly </a:t>
            </a:r>
            <a:r>
              <a:rPr lang="en-US" altLang="zh-CN" dirty="0"/>
              <a:t>no complexity overhead for encoder and decoder hardware </a:t>
            </a:r>
            <a:r>
              <a:rPr lang="en-US" altLang="zh-CN" dirty="0" smtClean="0"/>
              <a:t>implementations</a:t>
            </a:r>
          </a:p>
          <a:p>
            <a:pPr lvl="1"/>
            <a:r>
              <a:rPr lang="en-US" altLang="zh-CN" dirty="0" smtClean="0"/>
              <a:t>The </a:t>
            </a:r>
            <a:r>
              <a:rPr lang="en-US" altLang="zh-CN" dirty="0"/>
              <a:t>long latency issue for supporting both the </a:t>
            </a:r>
            <a:r>
              <a:rPr lang="en-US" altLang="zh-CN" dirty="0" err="1"/>
              <a:t>chroma</a:t>
            </a:r>
            <a:r>
              <a:rPr lang="en-US" altLang="zh-CN" dirty="0"/>
              <a:t> separate tree (CST) and the CCLM in hardware decoding can be addressed in the same way as in VVC </a:t>
            </a:r>
            <a:r>
              <a:rPr lang="en-US" altLang="zh-CN" dirty="0" smtClean="0"/>
              <a:t>[</a:t>
            </a:r>
            <a:r>
              <a:rPr lang="en-US" altLang="zh-CN" dirty="0"/>
              <a:t>6</a:t>
            </a:r>
            <a:r>
              <a:rPr lang="en-US" altLang="zh-CN" dirty="0" smtClean="0"/>
              <a:t>]</a:t>
            </a:r>
          </a:p>
        </p:txBody>
      </p:sp>
      <p:pic>
        <p:nvPicPr>
          <p:cNvPr id="5" name="图片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199" y="449211"/>
            <a:ext cx="2286000" cy="858520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46391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6767"/>
    </mc:Choice>
    <mc:Fallback xmlns="">
      <p:transition spd="slow" advTm="15676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89CF-3BB3-42FE-816F-D5862333A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Three-parameter GLM</a:t>
            </a:r>
            <a:endParaRPr lang="en-US" strike="sngStrike" dirty="0">
              <a:solidFill>
                <a:srgbClr val="FF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0BCCF9-EED6-419D-AB07-414F06E30C6B}"/>
              </a:ext>
            </a:extLst>
          </p:cNvPr>
          <p:cNvSpPr txBox="1">
            <a:spLocks/>
          </p:cNvSpPr>
          <p:nvPr/>
        </p:nvSpPr>
        <p:spPr>
          <a:xfrm>
            <a:off x="838200" y="3875963"/>
            <a:ext cx="6590731" cy="2410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altLang="zh-C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260BCCF9-EED6-419D-AB07-414F06E30C6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8" y="1825625"/>
                <a:ext cx="11353802" cy="4351338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en-US" dirty="0" smtClean="0"/>
                  <a:t>Combine </a:t>
                </a:r>
                <a:r>
                  <a:rPr lang="en-US" dirty="0"/>
                  <a:t>high-pass </a:t>
                </a:r>
                <a:r>
                  <a:rPr lang="en-US" dirty="0" err="1"/>
                  <a:t>luma</a:t>
                </a:r>
                <a:r>
                  <a:rPr lang="en-US" dirty="0"/>
                  <a:t> </a:t>
                </a:r>
                <a:r>
                  <a:rPr lang="en-US" dirty="0" smtClean="0"/>
                  <a:t>gradients and low-pass </a:t>
                </a:r>
                <a:r>
                  <a:rPr lang="en-US" dirty="0" err="1" smtClean="0"/>
                  <a:t>luma</a:t>
                </a:r>
                <a:r>
                  <a:rPr lang="en-US" dirty="0" smtClean="0"/>
                  <a:t> </a:t>
                </a:r>
                <a:r>
                  <a:rPr lang="en-US" dirty="0"/>
                  <a:t>values </a:t>
                </a:r>
                <a:r>
                  <a:rPr lang="en-US" dirty="0" smtClean="0"/>
                  <a:t>to </a:t>
                </a:r>
                <a:r>
                  <a:rPr lang="en-US" dirty="0"/>
                  <a:t>predict </a:t>
                </a:r>
                <a:r>
                  <a:rPr lang="en-US" dirty="0" err="1" smtClean="0"/>
                  <a:t>chroma</a:t>
                </a:r>
                <a:r>
                  <a:rPr lang="en-US" dirty="0" smtClean="0"/>
                  <a:t> samples [7]</a:t>
                </a:r>
              </a:p>
              <a:p>
                <a:pPr lvl="1"/>
                <a:r>
                  <a:rPr lang="en-US" dirty="0" smtClean="0"/>
                  <a:t>Extend the number of linear model parameters to 3</a:t>
                </a:r>
              </a:p>
              <a:p>
                <a:pPr lvl="1"/>
                <a:r>
                  <a:rPr lang="en-US" dirty="0" err="1"/>
                  <a:t>L</a:t>
                </a:r>
                <a:r>
                  <a:rPr lang="en-US" dirty="0" err="1" smtClean="0"/>
                  <a:t>uma</a:t>
                </a:r>
                <a:r>
                  <a:rPr lang="en-US" dirty="0" smtClean="0"/>
                  <a:t> gradient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and </a:t>
                </a:r>
                <a:r>
                  <a:rPr lang="en-US" dirty="0" err="1" smtClean="0"/>
                  <a:t>downsampled</a:t>
                </a:r>
                <a:r>
                  <a:rPr lang="en-US" dirty="0" smtClean="0"/>
                  <a:t> </a:t>
                </a:r>
                <a:r>
                  <a:rPr lang="en-US" dirty="0" err="1"/>
                  <a:t>luma</a:t>
                </a:r>
                <a:r>
                  <a:rPr lang="en-US" dirty="0"/>
                  <a:t> value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calculated </a:t>
                </a:r>
                <a:r>
                  <a:rPr lang="en-US" dirty="0" smtClean="0"/>
                  <a:t>the </a:t>
                </a:r>
                <a:r>
                  <a:rPr lang="en-US" dirty="0"/>
                  <a:t>same </a:t>
                </a:r>
                <a:r>
                  <a:rPr lang="en-US" dirty="0" smtClean="0"/>
                  <a:t>as </a:t>
                </a:r>
                <a:r>
                  <a:rPr lang="en-US" dirty="0"/>
                  <a:t>in </a:t>
                </a:r>
                <a:r>
                  <a:rPr lang="en-US" dirty="0" smtClean="0"/>
                  <a:t>2-parameter </a:t>
                </a:r>
                <a:r>
                  <a:rPr lang="en-US" dirty="0"/>
                  <a:t>GLM and </a:t>
                </a:r>
                <a:r>
                  <a:rPr lang="en-US" dirty="0" smtClean="0"/>
                  <a:t>CCLM</a:t>
                </a:r>
                <a:endParaRPr lang="en-US" dirty="0"/>
              </a:p>
              <a:p>
                <a:pPr lvl="1"/>
                <a:endParaRPr lang="en-US" dirty="0" smtClean="0"/>
              </a:p>
              <a:p>
                <a:endParaRPr lang="en-US" dirty="0" smtClean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r>
                  <a:rPr lang="en-US" dirty="0" smtClean="0"/>
                  <a:t>To </a:t>
                </a:r>
                <a:r>
                  <a:rPr lang="en-US" dirty="0"/>
                  <a:t>increase </a:t>
                </a:r>
                <a:r>
                  <a:rPr lang="en-US" dirty="0" smtClean="0"/>
                  <a:t>robustness </a:t>
                </a:r>
                <a:r>
                  <a:rPr lang="en-US" dirty="0"/>
                  <a:t>of the 3-parameter regression model, </a:t>
                </a:r>
                <a:r>
                  <a:rPr lang="en-US" dirty="0" smtClean="0"/>
                  <a:t>similar </a:t>
                </a:r>
                <a:r>
                  <a:rPr lang="en-US" dirty="0"/>
                  <a:t>approach </a:t>
                </a:r>
                <a:r>
                  <a:rPr lang="en-US" dirty="0" smtClean="0"/>
                  <a:t>in [</a:t>
                </a:r>
                <a:r>
                  <a:rPr lang="en-US" dirty="0"/>
                  <a:t>8</a:t>
                </a:r>
                <a:r>
                  <a:rPr lang="en-US" dirty="0" smtClean="0"/>
                  <a:t>] </a:t>
                </a:r>
                <a:r>
                  <a:rPr lang="en-US" dirty="0"/>
                  <a:t>is </a:t>
                </a:r>
                <a:r>
                  <a:rPr lang="en-US" dirty="0" smtClean="0"/>
                  <a:t>applied</a:t>
                </a:r>
              </a:p>
              <a:p>
                <a:pPr lvl="1"/>
                <a:r>
                  <a:rPr lang="en-US" dirty="0" smtClean="0"/>
                  <a:t>Expand reconstructed </a:t>
                </a:r>
                <a:r>
                  <a:rPr lang="en-US" dirty="0"/>
                  <a:t>region for </a:t>
                </a:r>
                <a:r>
                  <a:rPr lang="en-US" dirty="0" smtClean="0"/>
                  <a:t>model derivation:</a:t>
                </a:r>
              </a:p>
              <a:p>
                <a:pPr marL="457200" lvl="1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from </a:t>
                </a:r>
                <a:r>
                  <a:rPr lang="en-US" dirty="0"/>
                  <a:t>1 row/column of </a:t>
                </a:r>
                <a:r>
                  <a:rPr lang="en-US" dirty="0" err="1"/>
                  <a:t>chroma</a:t>
                </a:r>
                <a:r>
                  <a:rPr lang="en-US" dirty="0"/>
                  <a:t> samples in CCLM to 6 </a:t>
                </a:r>
                <a:r>
                  <a:rPr lang="en-US" dirty="0" smtClean="0"/>
                  <a:t>rows/columns</a:t>
                </a:r>
              </a:p>
              <a:p>
                <a:pPr lvl="1"/>
                <a:r>
                  <a:rPr lang="en-US" dirty="0" smtClean="0"/>
                  <a:t>Derive model </a:t>
                </a:r>
                <a:r>
                  <a:rPr lang="en-US" dirty="0"/>
                  <a:t>parameters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,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endParaRPr lang="en-US" dirty="0" smtClean="0"/>
              </a:p>
              <a:p>
                <a:pPr marL="457200" lvl="1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by </a:t>
                </a:r>
                <a:r>
                  <a:rPr lang="en-US" dirty="0"/>
                  <a:t>solving a normal equation based on LDL </a:t>
                </a:r>
                <a:r>
                  <a:rPr lang="en-US" dirty="0" smtClean="0"/>
                  <a:t>decomposition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260BCCF9-EED6-419D-AB07-414F06E30C6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8" y="1825625"/>
                <a:ext cx="11353802" cy="4351338"/>
              </a:xfrm>
              <a:blipFill>
                <a:blip r:embed="rId5"/>
                <a:stretch>
                  <a:fillRect l="-590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矩形 2"/>
              <p:cNvSpPr/>
              <p:nvPr/>
            </p:nvSpPr>
            <p:spPr>
              <a:xfrm>
                <a:off x="1575665" y="3185067"/>
                <a:ext cx="254678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CA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𝐶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  <m:t>𝛼</m:t>
                        </m:r>
                      </m:e>
                      <m: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𝐺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  <m:t>𝛼</m:t>
                        </m:r>
                      </m:e>
                      <m: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𝐿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 +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𝛽</m:t>
                    </m:r>
                  </m:oMath>
                </a14:m>
                <a:r>
                  <a:rPr lang="en-CA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PMingLiU" panose="02020500000000000000" pitchFamily="18" charset="-120"/>
                  </a:rPr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矩形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5665" y="3185067"/>
                <a:ext cx="2546787" cy="369332"/>
              </a:xfrm>
              <a:prstGeom prst="rect">
                <a:avLst/>
              </a:prstGeom>
              <a:blipFill>
                <a:blip r:embed="rId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15">
                <a:extLst>
                  <a:ext uri="{FF2B5EF4-FFF2-40B4-BE49-F238E27FC236}">
                    <a16:creationId xmlns:a16="http://schemas.microsoft.com/office/drawing/2014/main" id="{3B0126F0-63FC-4699-9426-63D8FAE639EB}"/>
                  </a:ext>
                </a:extLst>
              </p:cNvPr>
              <p:cNvSpPr txBox="1"/>
              <p:nvPr/>
            </p:nvSpPr>
            <p:spPr>
              <a:xfrm>
                <a:off x="4428065" y="2928558"/>
                <a:ext cx="816237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𝐺</m:t>
                      </m:r>
                    </m:oMath>
                  </m:oMathPara>
                </a14:m>
                <a:endParaRPr lang="en-US" dirty="0" smtClean="0">
                  <a:latin typeface="Times New Roman" panose="020206030504050203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en-US" dirty="0">
                  <a:latin typeface="Times New Roman" panose="020206030504050203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𝛽</m:t>
                      </m:r>
                    </m:oMath>
                  </m:oMathPara>
                </a14:m>
                <a:endParaRPr lang="en-CA" dirty="0">
                  <a:effectLst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6" name="TextBox 15">
                <a:extLst>
                  <a:ext uri="{FF2B5EF4-FFF2-40B4-BE49-F238E27FC236}">
                    <a16:creationId xmlns:a16="http://schemas.microsoft.com/office/drawing/2014/main" id="{3B0126F0-63FC-4699-9426-63D8FAE639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8065" y="2928558"/>
                <a:ext cx="816237" cy="923330"/>
              </a:xfrm>
              <a:prstGeom prst="rect">
                <a:avLst/>
              </a:prstGeom>
              <a:blipFill>
                <a:blip r:embed="rId7"/>
                <a:stretch>
                  <a:fillRect r="-21642" b="-46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4">
            <a:extLst>
              <a:ext uri="{FF2B5EF4-FFF2-40B4-BE49-F238E27FC236}">
                <a16:creationId xmlns:a16="http://schemas.microsoft.com/office/drawing/2014/main" id="{6E0A4BA2-EBBF-4DBE-A9BB-6CB3CE93A05A}"/>
              </a:ext>
            </a:extLst>
          </p:cNvPr>
          <p:cNvSpPr txBox="1"/>
          <p:nvPr/>
        </p:nvSpPr>
        <p:spPr>
          <a:xfrm>
            <a:off x="5464456" y="2928558"/>
            <a:ext cx="50130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rom one </a:t>
            </a:r>
            <a:r>
              <a:rPr lang="en-US" dirty="0"/>
              <a:t>of the 16 gradient patterns </a:t>
            </a:r>
            <a:endParaRPr lang="en-US" dirty="0" smtClean="0"/>
          </a:p>
          <a:p>
            <a:r>
              <a:rPr lang="en-US" dirty="0" smtClean="0"/>
              <a:t>from the low-pass </a:t>
            </a:r>
            <a:r>
              <a:rPr lang="en-US" dirty="0" err="1"/>
              <a:t>downsampling</a:t>
            </a:r>
            <a:r>
              <a:rPr lang="en-US" dirty="0"/>
              <a:t> filter </a:t>
            </a:r>
            <a:endParaRPr lang="en-US" dirty="0" smtClean="0"/>
          </a:p>
          <a:p>
            <a:r>
              <a:rPr lang="en-US" dirty="0"/>
              <a:t>c</a:t>
            </a:r>
            <a:r>
              <a:rPr lang="en-US" dirty="0" smtClean="0"/>
              <a:t>oefficients </a:t>
            </a:r>
            <a:r>
              <a:rPr lang="en-US" dirty="0"/>
              <a:t>of the </a:t>
            </a:r>
            <a:r>
              <a:rPr lang="en-US" dirty="0" smtClean="0"/>
              <a:t>3-parameter </a:t>
            </a:r>
            <a:r>
              <a:rPr lang="en-US" dirty="0"/>
              <a:t>linear </a:t>
            </a:r>
            <a:r>
              <a:rPr lang="en-US" dirty="0" smtClean="0"/>
              <a:t>model</a:t>
            </a:r>
            <a:endParaRPr lang="en-CA" dirty="0">
              <a:effectLst/>
              <a:ea typeface="DengXian" panose="02010600030101010101" pitchFamily="2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97131" y="4899515"/>
            <a:ext cx="4114800" cy="180556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78782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3230"/>
    </mc:Choice>
    <mc:Fallback xmlns="">
      <p:transition spd="slow" advTm="12323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7|9.1|11.8|8.9|10.5|11.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8|8.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7|37.8|2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5|22.9|24.3|23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6|21.9|15.3|15|25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12.4|19.7|14.3|2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.5|24.6|13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26.2|23.1|25.2|10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|13.1|14.9|26.9|16.4|26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47.8|10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1|23.7|33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52995</TotalTime>
  <Words>1817</Words>
  <Application>Microsoft Office PowerPoint</Application>
  <PresentationFormat>宽屏</PresentationFormat>
  <Paragraphs>324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9" baseType="lpstr">
      <vt:lpstr>新細明體</vt:lpstr>
      <vt:lpstr>新細明體</vt:lpstr>
      <vt:lpstr>Source Han Sans CN Light</vt:lpstr>
      <vt:lpstr>华文琥珀</vt:lpstr>
      <vt:lpstr>宋体</vt:lpstr>
      <vt:lpstr>DengXian</vt:lpstr>
      <vt:lpstr>DengXian</vt:lpstr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PowerPoint 演示文稿</vt:lpstr>
      <vt:lpstr>Outline</vt:lpstr>
      <vt:lpstr>Introduction</vt:lpstr>
      <vt:lpstr>CCLM in VVC/ECM</vt:lpstr>
      <vt:lpstr>CCLM in VVC/ECM</vt:lpstr>
      <vt:lpstr>Gradient Linear Model (GLM)</vt:lpstr>
      <vt:lpstr>Two-parameter GLM</vt:lpstr>
      <vt:lpstr>Two-parameter GLM</vt:lpstr>
      <vt:lpstr>Three-parameter GLM</vt:lpstr>
      <vt:lpstr>Three-parameter GLM</vt:lpstr>
      <vt:lpstr>Experimental Results</vt:lpstr>
      <vt:lpstr>R-D Curves</vt:lpstr>
      <vt:lpstr>Conclusion</vt:lpstr>
      <vt:lpstr>References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Che-Wei Kuo</dc:creator>
  <cp:lastModifiedBy>Che-Wei Kuo</cp:lastModifiedBy>
  <cp:revision>1264</cp:revision>
  <dcterms:created xsi:type="dcterms:W3CDTF">2018-09-04T21:01:33Z</dcterms:created>
  <dcterms:modified xsi:type="dcterms:W3CDTF">2023-03-01T10:51:01Z</dcterms:modified>
</cp:coreProperties>
</file>