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6" r:id="rId9"/>
    <p:sldId id="267" r:id="rId10"/>
    <p:sldId id="268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3491B9-4AB0-46C7-A9A4-1698CE014C3F}" v="1" dt="2019-06-25T17:39:45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8" autoAdjust="0"/>
    <p:restoredTop sz="94660"/>
  </p:normalViewPr>
  <p:slideViewPr>
    <p:cSldViewPr snapToGrid="0">
      <p:cViewPr varScale="1">
        <p:scale>
          <a:sx n="81" d="100"/>
          <a:sy n="81" d="100"/>
        </p:scale>
        <p:origin x="80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1963A-8C88-4884-AE27-DD9600C37E6E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C530C-7CAC-4F9F-A91E-842DCD9F0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0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767D2-505B-44E2-B0D0-4164D66E19BC}" type="datetime1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A1B3-572E-40CB-8ED2-1EBD94E84EE6}" type="datetime1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874C-BBDB-4FFB-8E95-933692225E5E}" type="datetime1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E877-6629-4B1C-A139-86ACA98C6ADA}" type="datetime1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2D20-02C2-4EE0-A55E-1641609E5D0F}" type="datetime1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3781E-74A6-4958-89EE-2BA698F40A87}" type="datetime1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223-F61C-45D5-927E-27E01B18B11F}" type="datetime1">
              <a:rPr lang="en-US" smtClean="0"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3A04A-91E7-4F05-8FC1-9725E651D47F}" type="datetime1">
              <a:rPr lang="en-US" smtClean="0"/>
              <a:t>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43146-D323-4388-8397-B52D8A6623E9}" type="datetime1">
              <a:rPr lang="en-US" smtClean="0"/>
              <a:t>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6A244-1C25-4AC5-87E1-855620F01EAC}" type="datetime1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989F-CBCC-4C24-9833-4D23E3740246}" type="datetime1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17B05-ED7C-4786-8EB3-64A62301646A}" type="datetime1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363" y="1112363"/>
            <a:ext cx="9945278" cy="2384721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Energy Statistics of Feature Maps in Pruning of Neural Networks with Skip-Connections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05707"/>
            <a:ext cx="9144000" cy="10241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Mohammadreza Soltani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 2022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19"/>
    </mc:Choice>
    <mc:Fallback xmlns="">
      <p:transition spd="slow" advTm="921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D6533-32B0-4F19-B27F-8A3E0447B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302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Results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08A744-D3D0-405E-A778-D548C9A44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25" y="1008665"/>
            <a:ext cx="8816713" cy="5726784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DE7A787-2C4A-4D9B-80C1-96BAE0B12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8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05"/>
    </mc:Choice>
    <mc:Fallback xmlns="">
      <p:transition spd="slow" advTm="11805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9964C8-D698-4575-8F6B-DFEA2FAF7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302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Results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A9BC0D-E880-4704-A672-1AA41FEA7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606" y="2149311"/>
            <a:ext cx="9255332" cy="3057231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1E529-A34F-4EC7-9C6E-24880D6D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192"/>
    </mc:Choice>
    <mc:Fallback xmlns="">
      <p:transition spd="slow" advTm="1719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E998C-CFAA-4153-9E75-67A694FF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 and 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5D742-8846-44DF-A3CA-0EB137157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Deep Neural Networks (DNNs) are intensive </a:t>
            </a:r>
            <a:r>
              <a:rPr lang="en-US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computationally 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and </a:t>
            </a:r>
            <a:r>
              <a:rPr lang="en-US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memory requirement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Making DNNs difficult to deploy on embedded systems with limited hardware resources, e.g., Cell-Phones, Box-TVs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en-US" dirty="0"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AlexNet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                   200MB  memory (Caffe model) 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VGG-16                    500MB memory (Caffe model) 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Resnet-50                   95MB memory.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3.8 X 10^9 floating point  multiplications for calculating each image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3A05F-8924-4DA1-BD9A-3C71EF806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C0D6364-AAA6-4EBA-A61D-4A86FA6D622F}"/>
              </a:ext>
            </a:extLst>
          </p:cNvPr>
          <p:cNvSpPr/>
          <p:nvPr/>
        </p:nvSpPr>
        <p:spPr>
          <a:xfrm>
            <a:off x="2488676" y="4260915"/>
            <a:ext cx="1266693" cy="16968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8EEFB276-0C1F-4E06-BDE7-5AEA0EBF1E20}"/>
              </a:ext>
            </a:extLst>
          </p:cNvPr>
          <p:cNvSpPr/>
          <p:nvPr/>
        </p:nvSpPr>
        <p:spPr>
          <a:xfrm>
            <a:off x="2488676" y="4771534"/>
            <a:ext cx="1266693" cy="16968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B5F10C1-25BA-451A-A2AE-23321D6B9504}"/>
              </a:ext>
            </a:extLst>
          </p:cNvPr>
          <p:cNvSpPr/>
          <p:nvPr/>
        </p:nvSpPr>
        <p:spPr>
          <a:xfrm>
            <a:off x="2631827" y="5282153"/>
            <a:ext cx="1266693" cy="16968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8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13"/>
    </mc:Choice>
    <mc:Fallback xmlns="">
      <p:transition spd="slow" advTm="1861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3C428-8AD9-433A-8411-E36DAD0C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50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Motivation and Problem Statement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+mj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C47F1-637C-4BE3-9F3C-D0A73FB1C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0417"/>
            <a:ext cx="10515600" cy="524782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Energy consumption for limited-resource embedded systems </a:t>
            </a:r>
          </a:p>
          <a:p>
            <a:pPr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 lot of memory bandwidth to fetch the weights and huge amount of computation for product operation</a:t>
            </a:r>
          </a:p>
          <a:p>
            <a:pPr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Under 45nm CMOS technology, 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 32 bit floating point add consumes 0.9pJ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 32bit SRAM cache access requires 5pJ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 32bit DRAM memory access takes 640pJ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Running a 1 billion connection neural network, for example, at 20 fps needs almost 13W power just for DRAM 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9ED2FE-12A3-414D-AE22-E26339C3A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5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353"/>
    </mc:Choice>
    <mc:Fallback xmlns="">
      <p:transition spd="slow" advTm="3335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8C2BEBBC-BE4F-4B92-AD3C-3615DAA266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041" y="2443571"/>
            <a:ext cx="5938568" cy="4455929"/>
          </a:xfr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3558266-096B-466F-83EE-69C5CB3D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761"/>
            <a:ext cx="10515600" cy="138529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Deep Neural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Architectures with Skip-Connection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6C35F406-7696-49A7-A675-80BDB8C6B8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198" y="1512445"/>
            <a:ext cx="5105825" cy="9290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7BEFF2-45D1-4049-B941-6BBAEC62DB8D}"/>
                  </a:ext>
                </a:extLst>
              </p:cNvPr>
              <p:cNvSpPr txBox="1"/>
              <p:nvPr/>
            </p:nvSpPr>
            <p:spPr>
              <a:xfrm>
                <a:off x="8648931" y="3071998"/>
                <a:ext cx="3026323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sz="2000" b="1" i="1" dirty="0" err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denotes the various operations on the input of the previous unit,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  <m:r>
                          <a:rPr lang="en-US" sz="2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define a skip-unit as the map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𝒇</m:t>
                        </m:r>
                      </m:e>
                      <m:sub>
                        <m:r>
                          <a:rPr lang="en-US" sz="2000" b="1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sub>
                    </m:sSub>
                    <m:r>
                      <a:rPr lang="en-US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unit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𝒍</m:t>
                    </m:r>
                  </m:oMath>
                </a14:m>
                <a:r>
                  <a:rPr lang="en-US" sz="2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2000" b="1" dirty="0" err="1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th.</a:t>
                </a:r>
                <a:endParaRPr lang="en-US" sz="2000" b="1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7BEFF2-45D1-4049-B941-6BBAEC62DB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31" y="3071998"/>
                <a:ext cx="3026323" cy="2246769"/>
              </a:xfrm>
              <a:prstGeom prst="rect">
                <a:avLst/>
              </a:prstGeom>
              <a:blipFill>
                <a:blip r:embed="rId6"/>
                <a:stretch>
                  <a:fillRect l="-1815" t="-1626" b="-3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B9E5C6B-E7B0-470C-8157-A892632ECE88}"/>
              </a:ext>
            </a:extLst>
          </p:cNvPr>
          <p:cNvSpPr txBox="1"/>
          <p:nvPr/>
        </p:nvSpPr>
        <p:spPr>
          <a:xfrm>
            <a:off x="1636335" y="1561486"/>
            <a:ext cx="34199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Resnet Family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DenseNet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Family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F6F944F-B717-46A9-B646-1AB486F517C7}"/>
              </a:ext>
            </a:extLst>
          </p:cNvPr>
          <p:cNvSpPr/>
          <p:nvPr/>
        </p:nvSpPr>
        <p:spPr>
          <a:xfrm>
            <a:off x="4023074" y="1755159"/>
            <a:ext cx="1266693" cy="16968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4E949E5-E525-457B-A0EB-C44A3700B78A}"/>
              </a:ext>
            </a:extLst>
          </p:cNvPr>
          <p:cNvSpPr/>
          <p:nvPr/>
        </p:nvSpPr>
        <p:spPr>
          <a:xfrm>
            <a:off x="4277022" y="2091868"/>
            <a:ext cx="1266693" cy="16968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45F994-3742-473B-95BC-BB0C68663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2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946"/>
    </mc:Choice>
    <mc:Fallback xmlns="">
      <p:transition spd="slow" advTm="8794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062FC-4ACB-4A9F-AF8B-F55E2D51B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Compression by Pruning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DD989-810B-4F67-AF81-CBAB55E51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02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Pruning the model by removing the redundant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skip-units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based on their learned information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study the learned features?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 best way to capture the information in the learned features?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quantify the redundant residual blocks?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Mutual Information as the measure of informativeness. 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Mutual Information estimation is computationally challenging in high-dimension of feature space.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need to model the underlying probability distribution. </a:t>
            </a:r>
          </a:p>
          <a:p>
            <a:pPr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9C78EF-7F1D-47D9-B058-5C6DF945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6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389"/>
    </mc:Choice>
    <mc:Fallback xmlns="">
      <p:transition spd="slow" advTm="4038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8C6AF-DD0A-46C7-857F-76BF0A587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88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a Free Model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3C683-2FE7-4B57-AE63-D73C6F079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2226"/>
            <a:ext cx="10515600" cy="435133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 statistics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5F2F828C-0306-4E83-A739-8A7EA7127F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627" y="1904215"/>
            <a:ext cx="8511054" cy="410065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52393-5A80-4D42-BC94-D21D306DB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2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90"/>
    </mc:Choice>
    <mc:Fallback xmlns="">
      <p:transition spd="slow" advTm="2929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3DAEA-0085-4366-8A4E-9F09C7532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080"/>
            <a:ext cx="10515600" cy="996176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a Free Model Statistics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83500C-D6D0-478A-BF13-4944BDA310C8}"/>
              </a:ext>
            </a:extLst>
          </p:cNvPr>
          <p:cNvSpPr txBox="1"/>
          <p:nvPr/>
        </p:nvSpPr>
        <p:spPr>
          <a:xfrm>
            <a:off x="838200" y="3568045"/>
            <a:ext cx="6512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Estimation of the energy statistics: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2A46FB-10CB-4CED-815F-EA89BE0EA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267" y="4091265"/>
            <a:ext cx="8349991" cy="200599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8131012-BAC6-4FBC-A236-8963D9B70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189" y="1112363"/>
            <a:ext cx="9210479" cy="2177593"/>
          </a:xfrm>
          <a:prstGeom prst="rect">
            <a:avLst/>
          </a:prstGeom>
        </p:spPr>
      </p:pic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93BD68C-196D-46FB-BA94-365EBB7FE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33"/>
    </mc:Choice>
    <mc:Fallback xmlns="">
      <p:transition spd="slow" advTm="2383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55E244F-71B6-4885-A9A5-B48CF1EE1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963" y="1128975"/>
            <a:ext cx="8050073" cy="554693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FCD88B6-32D1-4CD1-9335-40A055FE5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799"/>
            <a:ext cx="10515600" cy="996176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 Algorithm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5B7D859-152C-41E4-B101-7F4490E76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3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13"/>
    </mc:Choice>
    <mc:Fallback xmlns="">
      <p:transition spd="slow" advTm="391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5973E-DD57-45E9-9DE2-0143F44E2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49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Nutshell: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B087D-2E1D-4EBF-90EB-DC6AB6DCB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46402"/>
            <a:ext cx="10997485" cy="4960484"/>
          </a:xfrm>
        </p:spPr>
        <p:txBody>
          <a:bodyPr>
            <a:normAutofit fontScale="92500"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 a network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the energy of the skip-units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Cluster the measures (grouping skip-units with similar energy)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one as the cluster head and remove the other units in the cluster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Retrain the network with the weights from the previous stage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E0563-BFE1-4648-81C3-66C28F380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1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971"/>
    </mc:Choice>
    <mc:Fallback xmlns="">
      <p:transition spd="slow" advTm="3197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2026</TotalTime>
  <Words>353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On The Energy Statistics of Feature Maps in Pruning of Neural Networks with Skip-Connections</vt:lpstr>
      <vt:lpstr>Motivation and Problem Statement</vt:lpstr>
      <vt:lpstr>Motivation and Problem Statement</vt:lpstr>
      <vt:lpstr>Deep Neural Architectures with Skip-Connection</vt:lpstr>
      <vt:lpstr>Compression by Pruning</vt:lpstr>
      <vt:lpstr>Using a Free Model Statistics</vt:lpstr>
      <vt:lpstr>Using a Free Model Statistics</vt:lpstr>
      <vt:lpstr>Proposed Algorithm</vt:lpstr>
      <vt:lpstr>In a Nutshell:</vt:lpstr>
      <vt:lpstr>Experimental Results</vt:lpstr>
      <vt:lpstr>Experimental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Mohammadreza Soltani</dc:creator>
  <cp:lastModifiedBy>Mohammadreza Soltani</cp:lastModifiedBy>
  <cp:revision>208</cp:revision>
  <dcterms:created xsi:type="dcterms:W3CDTF">2013-07-15T20:26:40Z</dcterms:created>
  <dcterms:modified xsi:type="dcterms:W3CDTF">2022-03-04T23:29:10Z</dcterms:modified>
</cp:coreProperties>
</file>