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0" r:id="rId5"/>
    <p:sldId id="259" r:id="rId6"/>
    <p:sldId id="264" r:id="rId7"/>
    <p:sldId id="261"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86222"/>
  </p:normalViewPr>
  <p:slideViewPr>
    <p:cSldViewPr snapToGrid="0" snapToObjects="1">
      <p:cViewPr varScale="1">
        <p:scale>
          <a:sx n="95" d="100"/>
          <a:sy n="95" d="100"/>
        </p:scale>
        <p:origin x="1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AB229-58F1-FD49-B292-4019B327A77A}" type="datetimeFigureOut">
              <a:rPr kumimoji="1" lang="zh-CN" altLang="en-US" smtClean="0"/>
              <a:t>2021/4/19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2746F-7F76-AF44-82BE-8EF5116561B1}" type="slidenum">
              <a:rPr kumimoji="1" lang="zh-CN" altLang="en-US" smtClean="0"/>
              <a:t>‹#›</a:t>
            </a:fld>
            <a:endParaRPr kumimoji="1" lang="zh-CN" altLang="en-US"/>
          </a:p>
        </p:txBody>
      </p:sp>
    </p:spTree>
    <p:extLst>
      <p:ext uri="{BB962C8B-B14F-4D97-AF65-F5344CB8AC3E}">
        <p14:creationId xmlns:p14="http://schemas.microsoft.com/office/powerpoint/2010/main" val="193566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kumimoji="1" lang="en-US" altLang="zh-CN" dirty="0"/>
              <a:t>This is representation for our paper</a:t>
            </a:r>
            <a:r>
              <a:rPr kumimoji="1" lang="en-US" altLang="zh-CN" sz="1200" kern="1200" dirty="0">
                <a:solidFill>
                  <a:schemeClr val="tx1"/>
                </a:solidFill>
                <a:latin typeface="+mn-lt"/>
                <a:ea typeface="+mn-ea"/>
                <a:cs typeface="+mn-cs"/>
              </a:rPr>
              <a:t>: Few-shot Image Classification with Multi-facet Prototypes</a:t>
            </a:r>
          </a:p>
          <a:p>
            <a:r>
              <a:rPr kumimoji="1" lang="en-US" altLang="zh-CN" dirty="0"/>
              <a:t>My name is </a:t>
            </a:r>
            <a:r>
              <a:rPr kumimoji="1" lang="en-US" altLang="zh-CN" dirty="0" err="1"/>
              <a:t>YanKun</a:t>
            </a:r>
            <a:r>
              <a:rPr kumimoji="1" lang="en-US" altLang="zh-CN" dirty="0"/>
              <a:t>, a </a:t>
            </a:r>
            <a:r>
              <a:rPr kumimoji="1" lang="en-US" altLang="zh-CN" dirty="0" err="1"/>
              <a:t>phd</a:t>
            </a:r>
            <a:r>
              <a:rPr kumimoji="1" lang="en-US" altLang="zh-CN" dirty="0"/>
              <a:t> student at Peking University, majoring in computer vision.</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1</a:t>
            </a:fld>
            <a:endParaRPr kumimoji="1" lang="zh-CN" altLang="en-US"/>
          </a:p>
        </p:txBody>
      </p:sp>
    </p:spTree>
    <p:extLst>
      <p:ext uri="{BB962C8B-B14F-4D97-AF65-F5344CB8AC3E}">
        <p14:creationId xmlns:p14="http://schemas.microsoft.com/office/powerpoint/2010/main" val="72691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 first give a brief introduction of what’s few-shot learning. </a:t>
                </a:r>
                <a:r>
                  <a:rPr kumimoji="1" lang="en-US" altLang="zh-CN" sz="1200" dirty="0">
                    <a:latin typeface="Times New Roman" panose="02020603050405020304" pitchFamily="18" charset="0"/>
                    <a:cs typeface="Times New Roman" panose="02020603050405020304" pitchFamily="18" charset="0"/>
                  </a:rPr>
                  <a:t>Few-shot learning (FSL) aims to recognize unseen images of new classes with only a few training examples.</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Different from conventional image classification, in few-shot scenario, during test phase, we also have a few labeled images for each category. Concretely, we apply the episode training and test scheme. </a:t>
                </a:r>
                <a:r>
                  <a:rPr kumimoji="1" lang="en-US" altLang="zh-CN" sz="1200" dirty="0">
                    <a:latin typeface="Times New Roman" panose="02020603050405020304" pitchFamily="18" charset="0"/>
                    <a:cs typeface="Times New Roman" panose="02020603050405020304" pitchFamily="18" charset="0"/>
                  </a:rPr>
                  <a:t>In each episode, each classification task is performed on a support set </a:t>
                </a:r>
                <a14:m>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cs typeface="Times New Roman" panose="02020603050405020304" pitchFamily="18" charset="0"/>
                      </a:rPr>
                      <m:t>𝒮</m:t>
                    </m:r>
                  </m:oMath>
                </a14:m>
                <a:r>
                  <a:rPr kumimoji="1" lang="en-US" altLang="zh-CN" sz="1200" dirty="0">
                    <a:latin typeface="Times New Roman" panose="02020603050405020304" pitchFamily="18" charset="0"/>
                    <a:cs typeface="Times New Roman" panose="02020603050405020304" pitchFamily="18" charset="0"/>
                  </a:rPr>
                  <a:t> and a query set </a:t>
                </a:r>
                <a14:m>
                  <m:oMath xmlns:m="http://schemas.openxmlformats.org/officeDocument/2006/math">
                    <m:r>
                      <a:rPr kumimoji="1" lang="en-US" altLang="zh-CN" sz="1200" i="1" smtClean="0">
                        <a:latin typeface="Cambria Math" panose="02040503050406030204" pitchFamily="18" charset="0"/>
                        <a:ea typeface="Cambria Math" panose="02040503050406030204" pitchFamily="18" charset="0"/>
                        <a:cs typeface="Times New Roman" panose="02020603050405020304" pitchFamily="18" charset="0"/>
                      </a:rPr>
                      <m:t>𝒬</m:t>
                    </m:r>
                  </m:oMath>
                </a14:m>
                <a:r>
                  <a:rPr kumimoji="1" lang="en-US" altLang="zh-CN" sz="12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cs typeface="Times New Roman" panose="02020603050405020304" pitchFamily="18" charset="0"/>
                      </a:rPr>
                      <m:t>𝒮</m:t>
                    </m:r>
                  </m:oMath>
                </a14:m>
                <a:r>
                  <a:rPr kumimoji="1" lang="en-US" altLang="zh-CN" sz="1200" dirty="0">
                    <a:latin typeface="Times New Roman" panose="02020603050405020304" pitchFamily="18" charset="0"/>
                    <a:cs typeface="Times New Roman" panose="02020603050405020304" pitchFamily="18" charset="0"/>
                  </a:rPr>
                  <a:t> follows a </a:t>
                </a:r>
                <a14:m>
                  <m:oMath xmlns:m="http://schemas.openxmlformats.org/officeDocument/2006/math">
                    <m:r>
                      <a:rPr kumimoji="1" lang="en-US" altLang="zh-CN" sz="1200" b="0" i="1" smtClean="0">
                        <a:latin typeface="Cambria Math" panose="02040503050406030204" pitchFamily="18" charset="0"/>
                        <a:cs typeface="Times New Roman" panose="02020603050405020304" pitchFamily="18" charset="0"/>
                      </a:rPr>
                      <m:t>𝑁</m:t>
                    </m:r>
                  </m:oMath>
                </a14:m>
                <a:r>
                  <a:rPr kumimoji="1" lang="en-US" altLang="zh-CN" sz="1200" dirty="0">
                    <a:latin typeface="Times New Roman" panose="02020603050405020304" pitchFamily="18" charset="0"/>
                    <a:cs typeface="Times New Roman" panose="02020603050405020304" pitchFamily="18" charset="0"/>
                  </a:rPr>
                  <a:t>-way </a:t>
                </a:r>
                <a14:m>
                  <m:oMath xmlns:m="http://schemas.openxmlformats.org/officeDocument/2006/math">
                    <m:r>
                      <a:rPr kumimoji="1" lang="en-US" altLang="zh-CN" sz="1200" b="0" i="1" smtClean="0">
                        <a:latin typeface="Cambria Math" panose="02040503050406030204" pitchFamily="18" charset="0"/>
                        <a:cs typeface="Times New Roman" panose="02020603050405020304" pitchFamily="18" charset="0"/>
                      </a:rPr>
                      <m:t>𝐾</m:t>
                    </m:r>
                  </m:oMath>
                </a14:m>
                <a:r>
                  <a:rPr kumimoji="1" lang="en-US" altLang="zh-CN" sz="1200" dirty="0">
                    <a:latin typeface="Times New Roman" panose="02020603050405020304" pitchFamily="18" charset="0"/>
                    <a:cs typeface="Times New Roman" panose="02020603050405020304" pitchFamily="18" charset="0"/>
                  </a:rPr>
                  <a:t>-shot setting. </a:t>
                </a:r>
                <a14:m>
                  <m:oMath xmlns:m="http://schemas.openxmlformats.org/officeDocument/2006/math">
                    <m:r>
                      <a:rPr kumimoji="1" lang="en-US" altLang="zh-CN" sz="1200" b="0" i="1" smtClean="0">
                        <a:latin typeface="Cambria Math" panose="02040503050406030204" pitchFamily="18" charset="0"/>
                        <a:cs typeface="Times New Roman" panose="02020603050405020304" pitchFamily="18" charset="0"/>
                      </a:rPr>
                      <m:t>𝑁</m:t>
                    </m:r>
                  </m:oMath>
                </a14:m>
                <a:r>
                  <a:rPr kumimoji="1" lang="en-US" altLang="zh-CN" sz="1200" dirty="0">
                    <a:latin typeface="Times New Roman" panose="02020603050405020304" pitchFamily="18" charset="0"/>
                    <a:cs typeface="Times New Roman" panose="02020603050405020304" pitchFamily="18" charset="0"/>
                  </a:rPr>
                  <a:t> is the number of classes and </a:t>
                </a:r>
                <a14:m>
                  <m:oMath xmlns:m="http://schemas.openxmlformats.org/officeDocument/2006/math">
                    <m:r>
                      <a:rPr kumimoji="1" lang="en-US" altLang="zh-CN" sz="1200" b="0" i="1" smtClean="0">
                        <a:latin typeface="Cambria Math" panose="02040503050406030204" pitchFamily="18" charset="0"/>
                        <a:cs typeface="Times New Roman" panose="02020603050405020304" pitchFamily="18" charset="0"/>
                      </a:rPr>
                      <m:t>𝐾</m:t>
                    </m:r>
                  </m:oMath>
                </a14:m>
                <a:r>
                  <a:rPr kumimoji="1" lang="en-US" altLang="zh-CN" sz="1200" dirty="0">
                    <a:latin typeface="Times New Roman" panose="02020603050405020304" pitchFamily="18" charset="0"/>
                    <a:cs typeface="Times New Roman" panose="02020603050405020304" pitchFamily="18" charset="0"/>
                  </a:rPr>
                  <a:t> is the number of labeled examples in each class.</a:t>
                </a:r>
                <a:r>
                  <a:rPr kumimoji="1" lang="en-US" altLang="zh-CN" sz="1200" baseline="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1200" b="0" i="1" smtClean="0">
                        <a:latin typeface="Cambria Math" panose="02040503050406030204" pitchFamily="18" charset="0"/>
                        <a:cs typeface="Times New Roman" panose="02020603050405020304" pitchFamily="18" charset="0"/>
                      </a:rPr>
                      <m:t>𝐾</m:t>
                    </m:r>
                  </m:oMath>
                </a14:m>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is usually</a:t>
                </a:r>
                <a:r>
                  <a:rPr kumimoji="1" lang="en-US" altLang="zh-CN" sz="1200" baseline="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 small integer, such as 1 or 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 first give a brief introduction of what’s few-shot learning. </a:t>
                </a:r>
                <a:r>
                  <a:rPr kumimoji="1" lang="en-US" altLang="zh-CN" sz="1200" dirty="0">
                    <a:latin typeface="Times New Roman" panose="02020603050405020304" pitchFamily="18" charset="0"/>
                    <a:cs typeface="Times New Roman" panose="02020603050405020304" pitchFamily="18" charset="0"/>
                  </a:rPr>
                  <a:t>Few-shot learning (FSL) aims to recognize unseen images of new classes with only a few training examples.</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Different from conventional image classification, in few-shot scenario, during test phase, we also have a few labeled images for each category. Concretely, we apply the episode training and test scheme. </a:t>
                </a:r>
                <a:r>
                  <a:rPr kumimoji="1" lang="en-US" altLang="zh-CN" sz="1200" dirty="0">
                    <a:latin typeface="Times New Roman" panose="02020603050405020304" pitchFamily="18" charset="0"/>
                    <a:cs typeface="Times New Roman" panose="02020603050405020304" pitchFamily="18" charset="0"/>
                  </a:rPr>
                  <a:t>In each episode, each classification task is performed on a support set </a:t>
                </a:r>
                <a:r>
                  <a:rPr kumimoji="1" lang="en-US" altLang="zh-CN" sz="1200" b="0" i="0">
                    <a:latin typeface="Cambria Math" panose="02040503050406030204" pitchFamily="18" charset="0"/>
                    <a:ea typeface="Cambria Math" panose="02040503050406030204" pitchFamily="18" charset="0"/>
                    <a:cs typeface="Times New Roman" panose="02020603050405020304" pitchFamily="18" charset="0"/>
                  </a:rPr>
                  <a:t>𝒮</a:t>
                </a:r>
                <a:r>
                  <a:rPr kumimoji="1" lang="en-US" altLang="zh-CN" sz="1200" dirty="0">
                    <a:latin typeface="Times New Roman" panose="02020603050405020304" pitchFamily="18" charset="0"/>
                    <a:cs typeface="Times New Roman" panose="02020603050405020304" pitchFamily="18" charset="0"/>
                  </a:rPr>
                  <a:t> and a query set </a:t>
                </a:r>
                <a:r>
                  <a:rPr kumimoji="1" lang="en-US" altLang="zh-CN" sz="1200" i="0">
                    <a:latin typeface="Cambria Math" panose="02040503050406030204" pitchFamily="18" charset="0"/>
                    <a:ea typeface="Cambria Math" panose="02040503050406030204" pitchFamily="18" charset="0"/>
                    <a:cs typeface="Times New Roman" panose="02020603050405020304" pitchFamily="18" charset="0"/>
                  </a:rPr>
                  <a:t>𝒬</a:t>
                </a:r>
                <a:r>
                  <a:rPr kumimoji="1" lang="en-US" altLang="zh-CN" sz="1200" dirty="0">
                    <a:latin typeface="Times New Roman" panose="02020603050405020304" pitchFamily="18" charset="0"/>
                    <a:cs typeface="Times New Roman" panose="02020603050405020304" pitchFamily="18" charset="0"/>
                  </a:rPr>
                  <a:t>. </a:t>
                </a:r>
                <a:r>
                  <a:rPr kumimoji="1" lang="en-US" altLang="zh-CN" sz="1200" b="0" i="0">
                    <a:latin typeface="Cambria Math" panose="02040503050406030204" pitchFamily="18" charset="0"/>
                    <a:ea typeface="Cambria Math" panose="02040503050406030204" pitchFamily="18" charset="0"/>
                    <a:cs typeface="Times New Roman" panose="02020603050405020304" pitchFamily="18" charset="0"/>
                  </a:rPr>
                  <a:t>𝒮</a:t>
                </a:r>
                <a:r>
                  <a:rPr kumimoji="1" lang="en-US" altLang="zh-CN" sz="1200" dirty="0">
                    <a:latin typeface="Times New Roman" panose="02020603050405020304" pitchFamily="18" charset="0"/>
                    <a:cs typeface="Times New Roman" panose="02020603050405020304" pitchFamily="18" charset="0"/>
                  </a:rPr>
                  <a:t> follows a </a:t>
                </a:r>
                <a:r>
                  <a:rPr kumimoji="1" lang="en-US" altLang="zh-CN" sz="1200" b="0" i="0">
                    <a:latin typeface="Cambria Math" panose="02040503050406030204" pitchFamily="18" charset="0"/>
                    <a:cs typeface="Times New Roman" panose="02020603050405020304" pitchFamily="18" charset="0"/>
                  </a:rPr>
                  <a:t>𝑁</a:t>
                </a:r>
                <a:r>
                  <a:rPr kumimoji="1" lang="en-US" altLang="zh-CN" sz="1200" dirty="0">
                    <a:latin typeface="Times New Roman" panose="02020603050405020304" pitchFamily="18" charset="0"/>
                    <a:cs typeface="Times New Roman" panose="02020603050405020304" pitchFamily="18" charset="0"/>
                  </a:rPr>
                  <a:t>-way </a:t>
                </a:r>
                <a:r>
                  <a:rPr kumimoji="1" lang="en-US" altLang="zh-CN" sz="1200" b="0" i="0">
                    <a:latin typeface="Cambria Math" panose="02040503050406030204" pitchFamily="18" charset="0"/>
                    <a:cs typeface="Times New Roman" panose="02020603050405020304" pitchFamily="18" charset="0"/>
                  </a:rPr>
                  <a:t>𝐾</a:t>
                </a:r>
                <a:r>
                  <a:rPr kumimoji="1" lang="en-US" altLang="zh-CN" sz="1200" dirty="0">
                    <a:latin typeface="Times New Roman" panose="02020603050405020304" pitchFamily="18" charset="0"/>
                    <a:cs typeface="Times New Roman" panose="02020603050405020304" pitchFamily="18" charset="0"/>
                  </a:rPr>
                  <a:t>-shot setting. </a:t>
                </a:r>
                <a:r>
                  <a:rPr kumimoji="1" lang="en-US" altLang="zh-CN" sz="1200" b="0" i="0">
                    <a:latin typeface="Cambria Math" panose="02040503050406030204" pitchFamily="18" charset="0"/>
                    <a:cs typeface="Times New Roman" panose="02020603050405020304" pitchFamily="18" charset="0"/>
                  </a:rPr>
                  <a:t>𝑁</a:t>
                </a:r>
                <a:r>
                  <a:rPr kumimoji="1" lang="en-US" altLang="zh-CN" sz="1200" dirty="0">
                    <a:latin typeface="Times New Roman" panose="02020603050405020304" pitchFamily="18" charset="0"/>
                    <a:cs typeface="Times New Roman" panose="02020603050405020304" pitchFamily="18" charset="0"/>
                  </a:rPr>
                  <a:t> is the number of classes and </a:t>
                </a:r>
                <a:r>
                  <a:rPr kumimoji="1" lang="en-US" altLang="zh-CN" sz="1200" b="0" i="0">
                    <a:latin typeface="Cambria Math" panose="02040503050406030204" pitchFamily="18" charset="0"/>
                    <a:cs typeface="Times New Roman" panose="02020603050405020304" pitchFamily="18" charset="0"/>
                  </a:rPr>
                  <a:t>𝐾</a:t>
                </a:r>
                <a:r>
                  <a:rPr kumimoji="1" lang="en-US" altLang="zh-CN" sz="1200" dirty="0">
                    <a:latin typeface="Times New Roman" panose="02020603050405020304" pitchFamily="18" charset="0"/>
                    <a:cs typeface="Times New Roman" panose="02020603050405020304" pitchFamily="18" charset="0"/>
                  </a:rPr>
                  <a:t> is the number of labeled examples in each class.</a:t>
                </a:r>
                <a:r>
                  <a:rPr kumimoji="1" lang="en-US" altLang="zh-CN" sz="1200" baseline="0" dirty="0">
                    <a:latin typeface="Times New Roman" panose="02020603050405020304" pitchFamily="18" charset="0"/>
                    <a:cs typeface="Times New Roman" panose="02020603050405020304" pitchFamily="18" charset="0"/>
                  </a:rPr>
                  <a:t> </a:t>
                </a:r>
                <a:r>
                  <a:rPr kumimoji="1" lang="en-US" altLang="zh-CN" sz="1200" b="0" i="0">
                    <a:latin typeface="Cambria Math" panose="02040503050406030204" pitchFamily="18" charset="0"/>
                    <a:cs typeface="Times New Roman" panose="02020603050405020304" pitchFamily="18" charset="0"/>
                  </a:rPr>
                  <a:t>𝐾</a:t>
                </a:r>
                <a:r>
                  <a:rPr kumimoji="1" lang="en-US" altLang="zh-CN" sz="1200" dirty="0">
                    <a:latin typeface="Times New Roman" panose="02020603050405020304" pitchFamily="18" charset="0"/>
                    <a:cs typeface="Times New Roman" panose="02020603050405020304" pitchFamily="18" charset="0"/>
                  </a:rPr>
                  <a:t> usually</a:t>
                </a:r>
                <a:r>
                  <a:rPr kumimoji="1" lang="en-US" altLang="zh-CN" sz="1200" baseline="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 small integer, such as 1 or 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kumimoji="1" lang="zh-CN" altLang="en-US" dirty="0"/>
              </a:p>
            </p:txBody>
          </p:sp>
        </mc:Fallback>
      </mc:AlternateContent>
      <p:sp>
        <p:nvSpPr>
          <p:cNvPr id="4" name="灯片编号占位符 3"/>
          <p:cNvSpPr>
            <a:spLocks noGrp="1"/>
          </p:cNvSpPr>
          <p:nvPr>
            <p:ph type="sldNum" sz="quarter" idx="5"/>
          </p:nvPr>
        </p:nvSpPr>
        <p:spPr/>
        <p:txBody>
          <a:bodyPr/>
          <a:lstStyle/>
          <a:p>
            <a:fld id="{08A2746F-7F76-AF44-82BE-8EF5116561B1}" type="slidenum">
              <a:rPr kumimoji="1" lang="zh-CN" altLang="en-US" smtClean="0"/>
              <a:t>2</a:t>
            </a:fld>
            <a:endParaRPr kumimoji="1" lang="zh-CN" altLang="en-US"/>
          </a:p>
        </p:txBody>
      </p:sp>
    </p:spTree>
    <p:extLst>
      <p:ext uri="{BB962C8B-B14F-4D97-AF65-F5344CB8AC3E}">
        <p14:creationId xmlns:p14="http://schemas.microsoft.com/office/powerpoint/2010/main" val="352631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sz="1200" dirty="0">
                <a:latin typeface="Times New Roman" panose="02020603050405020304" pitchFamily="18" charset="0"/>
                <a:cs typeface="Times New Roman" panose="02020603050405020304" pitchFamily="18" charset="0"/>
              </a:rPr>
              <a:t>A central challenge is that the available training examples are normally insufficient to determine which visual features are most characteristic of the considered categories. </a:t>
            </a:r>
          </a:p>
          <a:p>
            <a:r>
              <a:rPr kumimoji="1" lang="en" altLang="zh-CN" sz="1200" dirty="0">
                <a:latin typeface="Times New Roman" panose="02020603050405020304" pitchFamily="18" charset="0"/>
                <a:cs typeface="Times New Roman" panose="02020603050405020304" pitchFamily="18" charset="0"/>
              </a:rPr>
              <a:t>To solve the problem mentioned above, we propose to </a:t>
            </a:r>
            <a:r>
              <a:rPr kumimoji="1" lang="en-US" altLang="zh-CN" sz="1200" dirty="0"/>
              <a:t>group features of the same kind which we call facet, and classify later. For example, as shown in the figure below, the importance facet of desert is color, which means the it is easier for the model to classify this category by focusing more on the color facet. While for the corkscrew category, the importance facet is shape.</a:t>
            </a:r>
            <a:endParaRPr kumimoji="1" lang="zh-CN" altLang="en-US" sz="1200" dirty="0"/>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3</a:t>
            </a:fld>
            <a:endParaRPr kumimoji="1" lang="zh-CN" altLang="en-US"/>
          </a:p>
        </p:txBody>
      </p:sp>
    </p:spTree>
    <p:extLst>
      <p:ext uri="{BB962C8B-B14F-4D97-AF65-F5344CB8AC3E}">
        <p14:creationId xmlns:p14="http://schemas.microsoft.com/office/powerpoint/2010/main" val="408316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Times New Roman" panose="02020603050405020304" pitchFamily="18" charset="0"/>
                <a:cs typeface="Times New Roman" panose="02020603050405020304" pitchFamily="18" charset="0"/>
              </a:rPr>
              <a:t>The importance of each facet differs from category to category. To guide the model to learn the importance facet of different categories, we resort to pre-trained word embeddings.</a:t>
            </a:r>
            <a:endParaRPr kumimoji="1" lang="en-US" altLang="zh-CN" dirty="0"/>
          </a:p>
          <a:p>
            <a:r>
              <a:rPr kumimoji="1" lang="en-US" altLang="zh-CN" dirty="0"/>
              <a:t>As</a:t>
            </a:r>
            <a:r>
              <a:rPr kumimoji="1" lang="zh-CN" altLang="en-US" dirty="0"/>
              <a:t> </a:t>
            </a:r>
            <a:r>
              <a:rPr kumimoji="1" lang="en-US" altLang="zh-CN" dirty="0"/>
              <a:t>shown in the figure on the right. Word embeddings usually can extract characteristic information of categories. Therefore, we can try to predict facet importance </a:t>
            </a:r>
            <a:r>
              <a:rPr kumimoji="1" lang="en-US" altLang="zh-CN"/>
              <a:t>from pre-trained word embeddings </a:t>
            </a:r>
            <a:r>
              <a:rPr kumimoji="1" lang="en-US" altLang="zh-CN" dirty="0"/>
              <a:t>according to category names.</a:t>
            </a:r>
            <a:endParaRPr kumimoji="1" lang="zh-CN" altLang="en-US" dirty="0"/>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4</a:t>
            </a:fld>
            <a:endParaRPr kumimoji="1" lang="zh-CN" altLang="en-US"/>
          </a:p>
        </p:txBody>
      </p:sp>
    </p:spTree>
    <p:extLst>
      <p:ext uri="{BB962C8B-B14F-4D97-AF65-F5344CB8AC3E}">
        <p14:creationId xmlns:p14="http://schemas.microsoft.com/office/powerpoint/2010/main" val="367998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Our approach has three parts.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The first part is about class name embeddings. In our paper, we mainly use the BERT language model. </a:t>
            </a:r>
            <a:r>
              <a:rPr lang="en" altLang="zh-CN" sz="1200" kern="1200" dirty="0">
                <a:solidFill>
                  <a:schemeClr val="tx1"/>
                </a:solidFill>
                <a:effectLst/>
                <a:latin typeface="+mn-lt"/>
                <a:ea typeface="+mn-ea"/>
                <a:cs typeface="+mn-cs"/>
              </a:rPr>
              <a:t>BERT represents sentences as sequences of so-called word-pieces. These correspond to words and sub-word tokens, where the latter are used to encode rare words. Each word-piece is represented by a static input vector. BERT maps a sequence of input vectors (corresponding to the word-pieces from a given sentence) onto a sequence of output vectors, which intuitively represent the meaning of the word-pieces within the context of the sentence. When representing the input, we can also replace words or phrases by a special [MASK] symbol. The corresponding output vector then captures what the sentence reveals about the missing word or phrase. In particular, for our experiments we sampled 1000 sentences for each category from the May 2016 English Wikipedia dump. we replace the name of the class by [MASK] and compute the corresponding output vector. The final embedding of the class name is obtained by averaging the resulting 1000 output vectors.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second part of our approach is facet identification. Our aim is to group the coordinates of the visual feature vectors, such that coordinates from the same group intuitively refer to similar aspects. We first introduce a measure of coordinate importance. We take into account how often the </a:t>
            </a:r>
            <a:r>
              <a:rPr lang="en" altLang="zh-CN" sz="1200" kern="1200" dirty="0" err="1">
                <a:solidFill>
                  <a:schemeClr val="tx1"/>
                </a:solidFill>
                <a:effectLst/>
                <a:latin typeface="+mn-lt"/>
                <a:ea typeface="+mn-ea"/>
                <a:cs typeface="+mn-cs"/>
              </a:rPr>
              <a:t>i</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coordinate of a training example is closer to the </a:t>
            </a:r>
            <a:r>
              <a:rPr lang="en" altLang="zh-CN" sz="1200" kern="1200" dirty="0" err="1">
                <a:solidFill>
                  <a:schemeClr val="tx1"/>
                </a:solidFill>
                <a:effectLst/>
                <a:latin typeface="+mn-lt"/>
                <a:ea typeface="+mn-ea"/>
                <a:cs typeface="+mn-cs"/>
              </a:rPr>
              <a:t>i</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coordinate of the prototype of its own class than to the </a:t>
            </a:r>
            <a:r>
              <a:rPr lang="en" altLang="zh-CN" sz="1200" kern="1200" dirty="0" err="1">
                <a:solidFill>
                  <a:schemeClr val="tx1"/>
                </a:solidFill>
                <a:effectLst/>
                <a:latin typeface="+mn-lt"/>
                <a:ea typeface="+mn-ea"/>
                <a:cs typeface="+mn-cs"/>
              </a:rPr>
              <a:t>i</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coordinate of the prototypes of the other N − 1 classes. Therefore, the importance of the </a:t>
            </a:r>
            <a:r>
              <a:rPr lang="en" altLang="zh-CN" sz="1200" kern="1200" dirty="0" err="1">
                <a:solidFill>
                  <a:schemeClr val="tx1"/>
                </a:solidFill>
                <a:effectLst/>
                <a:latin typeface="+mn-lt"/>
                <a:ea typeface="+mn-ea"/>
                <a:cs typeface="+mn-cs"/>
              </a:rPr>
              <a:t>i</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coordinate is calculated as equation (1). We repeat this computation for m different episodes, where each time N classes are sampled from base classes, so that a </a:t>
            </a:r>
            <a:r>
              <a:rPr lang="en" altLang="zh-CN" sz="1200" kern="1200" dirty="0" err="1">
                <a:solidFill>
                  <a:schemeClr val="tx1"/>
                </a:solidFill>
                <a:effectLst/>
                <a:latin typeface="+mn-lt"/>
                <a:ea typeface="+mn-ea"/>
                <a:cs typeface="+mn-cs"/>
              </a:rPr>
              <a:t>mxn</a:t>
            </a:r>
            <a:r>
              <a:rPr lang="en" altLang="zh-CN" sz="1200" kern="1200" dirty="0">
                <a:solidFill>
                  <a:schemeClr val="tx1"/>
                </a:solidFill>
                <a:effectLst/>
                <a:latin typeface="+mn-lt"/>
                <a:ea typeface="+mn-ea"/>
                <a:cs typeface="+mn-cs"/>
              </a:rPr>
              <a:t> A matrix is constructed, where the element on the </a:t>
            </a:r>
            <a:r>
              <a:rPr lang="en" altLang="zh-CN" sz="1200" kern="1200" dirty="0" err="1">
                <a:solidFill>
                  <a:schemeClr val="tx1"/>
                </a:solidFill>
                <a:effectLst/>
                <a:latin typeface="+mn-lt"/>
                <a:ea typeface="+mn-ea"/>
                <a:cs typeface="+mn-cs"/>
              </a:rPr>
              <a:t>j</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row and </a:t>
            </a:r>
            <a:r>
              <a:rPr lang="en" altLang="zh-CN" sz="1200" kern="1200" dirty="0" err="1">
                <a:solidFill>
                  <a:schemeClr val="tx1"/>
                </a:solidFill>
                <a:effectLst/>
                <a:latin typeface="+mn-lt"/>
                <a:ea typeface="+mn-ea"/>
                <a:cs typeface="+mn-cs"/>
              </a:rPr>
              <a:t>i</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column is the importance score that was found for the </a:t>
            </a:r>
            <a:r>
              <a:rPr lang="en" altLang="zh-CN" sz="1200" kern="1200" dirty="0" err="1">
                <a:solidFill>
                  <a:schemeClr val="tx1"/>
                </a:solidFill>
                <a:effectLst/>
                <a:latin typeface="+mn-lt"/>
                <a:ea typeface="+mn-ea"/>
                <a:cs typeface="+mn-cs"/>
              </a:rPr>
              <a:t>j</a:t>
            </a:r>
            <a:r>
              <a:rPr lang="en" altLang="zh-CN" sz="1200" kern="1200" baseline="30000" dirty="0" err="1">
                <a:solidFill>
                  <a:schemeClr val="tx1"/>
                </a:solidFill>
                <a:effectLst/>
                <a:latin typeface="+mn-lt"/>
                <a:ea typeface="+mn-ea"/>
                <a:cs typeface="+mn-cs"/>
              </a:rPr>
              <a:t>th</a:t>
            </a:r>
            <a:r>
              <a:rPr lang="en" altLang="zh-CN" sz="1200" kern="1200" dirty="0">
                <a:solidFill>
                  <a:schemeClr val="tx1"/>
                </a:solidFill>
                <a:effectLst/>
                <a:latin typeface="+mn-lt"/>
                <a:ea typeface="+mn-ea"/>
                <a:cs typeface="+mn-cs"/>
              </a:rPr>
              <a:t> episode. To determine how closely two coordinates </a:t>
            </a:r>
            <a:r>
              <a:rPr lang="en" altLang="zh-CN" sz="1200" kern="1200" dirty="0" err="1">
                <a:solidFill>
                  <a:schemeClr val="tx1"/>
                </a:solidFill>
                <a:effectLst/>
                <a:latin typeface="+mn-lt"/>
                <a:ea typeface="+mn-ea"/>
                <a:cs typeface="+mn-cs"/>
              </a:rPr>
              <a:t>i</a:t>
            </a:r>
            <a:r>
              <a:rPr lang="en" altLang="zh-CN" sz="1200" kern="1200" dirty="0">
                <a:solidFill>
                  <a:schemeClr val="tx1"/>
                </a:solidFill>
                <a:effectLst/>
                <a:latin typeface="+mn-lt"/>
                <a:ea typeface="+mn-ea"/>
                <a:cs typeface="+mn-cs"/>
              </a:rPr>
              <a:t> and j are related, we measure how strongly their importance scores are correlated. To this end, we compute the Kendall </a:t>
            </a:r>
            <a:r>
              <a:rPr lang="el-GR" altLang="zh-CN" sz="1200" kern="1200" dirty="0">
                <a:solidFill>
                  <a:schemeClr val="tx1"/>
                </a:solidFill>
                <a:effectLst/>
                <a:latin typeface="+mn-lt"/>
                <a:ea typeface="+mn-ea"/>
                <a:cs typeface="+mn-cs"/>
              </a:rPr>
              <a:t>τ </a:t>
            </a:r>
            <a:r>
              <a:rPr lang="en" altLang="zh-CN" sz="1200" kern="1200" dirty="0">
                <a:solidFill>
                  <a:schemeClr val="tx1"/>
                </a:solidFill>
                <a:effectLst/>
                <a:latin typeface="+mn-lt"/>
                <a:ea typeface="+mn-ea"/>
                <a:cs typeface="+mn-cs"/>
              </a:rPr>
              <a:t>statistic between the </a:t>
            </a:r>
            <a:r>
              <a:rPr lang="en" altLang="zh-CN" sz="1200" kern="1200" dirty="0" err="1">
                <a:solidFill>
                  <a:schemeClr val="tx1"/>
                </a:solidFill>
                <a:effectLst/>
                <a:latin typeface="+mn-lt"/>
                <a:ea typeface="+mn-ea"/>
                <a:cs typeface="+mn-cs"/>
              </a:rPr>
              <a:t>ith</a:t>
            </a:r>
            <a:r>
              <a:rPr lang="en" altLang="zh-CN" sz="1200" kern="1200" dirty="0">
                <a:solidFill>
                  <a:schemeClr val="tx1"/>
                </a:solidFill>
                <a:effectLst/>
                <a:latin typeface="+mn-lt"/>
                <a:ea typeface="+mn-ea"/>
                <a:cs typeface="+mn-cs"/>
              </a:rPr>
              <a:t> and </a:t>
            </a:r>
            <a:r>
              <a:rPr lang="en" altLang="zh-CN" sz="1200" kern="1200" dirty="0" err="1">
                <a:solidFill>
                  <a:schemeClr val="tx1"/>
                </a:solidFill>
                <a:effectLst/>
                <a:latin typeface="+mn-lt"/>
                <a:ea typeface="+mn-ea"/>
                <a:cs typeface="+mn-cs"/>
              </a:rPr>
              <a:t>jth</a:t>
            </a:r>
            <a:r>
              <a:rPr lang="en" altLang="zh-CN" sz="1200" kern="1200" dirty="0">
                <a:solidFill>
                  <a:schemeClr val="tx1"/>
                </a:solidFill>
                <a:effectLst/>
                <a:latin typeface="+mn-lt"/>
                <a:ea typeface="+mn-ea"/>
                <a:cs typeface="+mn-cs"/>
              </a:rPr>
              <a:t> column of A. Note that the value is close to 1 if the coordinates </a:t>
            </a:r>
            <a:r>
              <a:rPr lang="en" altLang="zh-CN" sz="1200" kern="1200" dirty="0" err="1">
                <a:solidFill>
                  <a:schemeClr val="tx1"/>
                </a:solidFill>
                <a:effectLst/>
                <a:latin typeface="+mn-lt"/>
                <a:ea typeface="+mn-ea"/>
                <a:cs typeface="+mn-cs"/>
              </a:rPr>
              <a:t>i</a:t>
            </a:r>
            <a:r>
              <a:rPr lang="en" altLang="zh-CN" sz="1200" kern="1200" dirty="0">
                <a:solidFill>
                  <a:schemeClr val="tx1"/>
                </a:solidFill>
                <a:effectLst/>
                <a:latin typeface="+mn-lt"/>
                <a:ea typeface="+mn-ea"/>
                <a:cs typeface="+mn-cs"/>
              </a:rPr>
              <a:t> and j are important for the same episodes, whereas a value close to -1 would mean that whenever </a:t>
            </a:r>
            <a:r>
              <a:rPr lang="en" altLang="zh-CN" sz="1200" kern="1200" dirty="0" err="1">
                <a:solidFill>
                  <a:schemeClr val="tx1"/>
                </a:solidFill>
                <a:effectLst/>
                <a:latin typeface="+mn-lt"/>
                <a:ea typeface="+mn-ea"/>
                <a:cs typeface="+mn-cs"/>
              </a:rPr>
              <a:t>i</a:t>
            </a:r>
            <a:r>
              <a:rPr lang="en" altLang="zh-CN" sz="1200" kern="1200" dirty="0">
                <a:solidFill>
                  <a:schemeClr val="tx1"/>
                </a:solidFill>
                <a:effectLst/>
                <a:latin typeface="+mn-lt"/>
                <a:ea typeface="+mn-ea"/>
                <a:cs typeface="+mn-cs"/>
              </a:rPr>
              <a:t> is important, j tends to be unimportant, and vice versa. Then, we use average-link agglomerative hierarchical clustering to partition the coordinates into different facets.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 </a:t>
            </a:r>
            <a:endParaRPr kumimoji="1" lang="zh-CN" altLang="en-US" dirty="0"/>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5</a:t>
            </a:fld>
            <a:endParaRPr kumimoji="1" lang="zh-CN" altLang="en-US"/>
          </a:p>
        </p:txBody>
      </p:sp>
    </p:spTree>
    <p:extLst>
      <p:ext uri="{BB962C8B-B14F-4D97-AF65-F5344CB8AC3E}">
        <p14:creationId xmlns:p14="http://schemas.microsoft.com/office/powerpoint/2010/main" val="35490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second of our method is similarity computation. </a:t>
            </a:r>
          </a:p>
          <a:p>
            <a:r>
              <a:rPr kumimoji="1" lang="en-US" altLang="zh-CN" dirty="0"/>
              <a:t>For each category, we first extract the correspond word embedding, and put the word embedding through a facet-importance generation network as equation (2) to capture the importance of each facet. We obtain the importance weights by applying a </a:t>
            </a:r>
            <a:r>
              <a:rPr kumimoji="1" lang="en-US" altLang="zh-CN" dirty="0" err="1"/>
              <a:t>softmax</a:t>
            </a:r>
            <a:r>
              <a:rPr kumimoji="1" lang="en-US" altLang="zh-CN" dirty="0"/>
              <a:t> layer, and get final importance scores by averaging the facet importance scores across the all samples in an episode as equation 3 and 4.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Given these importance scores, we can measure the distance </a:t>
            </a:r>
            <a:r>
              <a:rPr lang="en" altLang="zh-CN" sz="1200" kern="1200" dirty="0" err="1">
                <a:solidFill>
                  <a:schemeClr val="tx1"/>
                </a:solidFill>
                <a:effectLst/>
                <a:latin typeface="+mn-lt"/>
                <a:ea typeface="+mn-ea"/>
                <a:cs typeface="+mn-cs"/>
              </a:rPr>
              <a:t>fdist</a:t>
            </a:r>
            <a:r>
              <a:rPr lang="en" altLang="zh-CN" sz="1200" kern="1200" dirty="0">
                <a:solidFill>
                  <a:schemeClr val="tx1"/>
                </a:solidFill>
                <a:effectLst/>
                <a:latin typeface="+mn-lt"/>
                <a:ea typeface="+mn-ea"/>
                <a:cs typeface="+mn-cs"/>
              </a:rPr>
              <a:t> between a query image and the prototype of class c as a weighted sum of facet-specific distances as equation 5.</a:t>
            </a:r>
            <a:endParaRPr kumimoji="1" lang="en-US" altLang="zh-CN" dirty="0"/>
          </a:p>
          <a:p>
            <a:r>
              <a:rPr lang="en" altLang="zh-CN" sz="1200" kern="1200" dirty="0">
                <a:solidFill>
                  <a:schemeClr val="tx1"/>
                </a:solidFill>
                <a:effectLst/>
                <a:latin typeface="+mn-lt"/>
                <a:ea typeface="+mn-ea"/>
                <a:cs typeface="+mn-cs"/>
              </a:rPr>
              <a:t>Rather than using </a:t>
            </a:r>
            <a:r>
              <a:rPr lang="en" altLang="zh-CN" sz="1200" kern="1200" dirty="0" err="1">
                <a:solidFill>
                  <a:schemeClr val="tx1"/>
                </a:solidFill>
                <a:effectLst/>
                <a:latin typeface="+mn-lt"/>
                <a:ea typeface="+mn-ea"/>
                <a:cs typeface="+mn-cs"/>
              </a:rPr>
              <a:t>fdist</a:t>
            </a:r>
            <a:r>
              <a:rPr lang="en" altLang="zh-CN" sz="1200" kern="1200" dirty="0">
                <a:solidFill>
                  <a:schemeClr val="tx1"/>
                </a:solidFill>
                <a:effectLst/>
                <a:latin typeface="+mn-lt"/>
                <a:ea typeface="+mn-ea"/>
                <a:cs typeface="+mn-cs"/>
              </a:rPr>
              <a:t> directly, we combine </a:t>
            </a:r>
            <a:r>
              <a:rPr lang="en" altLang="zh-CN" sz="1200" kern="1200" dirty="0" err="1">
                <a:solidFill>
                  <a:schemeClr val="tx1"/>
                </a:solidFill>
                <a:effectLst/>
                <a:latin typeface="+mn-lt"/>
                <a:ea typeface="+mn-ea"/>
                <a:cs typeface="+mn-cs"/>
              </a:rPr>
              <a:t>fdist</a:t>
            </a:r>
            <a:r>
              <a:rPr lang="en" altLang="zh-CN" sz="1200" kern="1200" dirty="0">
                <a:solidFill>
                  <a:schemeClr val="tx1"/>
                </a:solidFill>
                <a:effectLst/>
                <a:latin typeface="+mn-lt"/>
                <a:ea typeface="+mn-ea"/>
                <a:cs typeface="+mn-cs"/>
              </a:rPr>
              <a:t> with the standard Euclidean distance, as used in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as equation 6.</a:t>
            </a:r>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6</a:t>
            </a:fld>
            <a:endParaRPr kumimoji="1" lang="zh-CN" altLang="en-US"/>
          </a:p>
        </p:txBody>
      </p:sp>
    </p:spTree>
    <p:extLst>
      <p:ext uri="{BB962C8B-B14F-4D97-AF65-F5344CB8AC3E}">
        <p14:creationId xmlns:p14="http://schemas.microsoft.com/office/powerpoint/2010/main" val="233148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Table 1 shows the ablation study of different word embeddings. We compare </a:t>
            </a:r>
            <a:r>
              <a:rPr lang="en" altLang="zh-CN" sz="1200" kern="1200" dirty="0">
                <a:solidFill>
                  <a:schemeClr val="tx1"/>
                </a:solidFill>
                <a:effectLst/>
                <a:latin typeface="+mn-lt"/>
                <a:ea typeface="+mn-ea"/>
                <a:cs typeface="+mn-cs"/>
              </a:rPr>
              <a:t>the standard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model, a variant of our model in which </a:t>
            </a:r>
            <a:r>
              <a:rPr lang="en" altLang="zh-CN" sz="1200" kern="1200" dirty="0" err="1">
                <a:solidFill>
                  <a:schemeClr val="tx1"/>
                </a:solidFill>
                <a:effectLst/>
                <a:latin typeface="+mn-lt"/>
                <a:ea typeface="+mn-ea"/>
                <a:cs typeface="+mn-cs"/>
              </a:rPr>
              <a:t>GloVe</a:t>
            </a:r>
            <a:r>
              <a:rPr lang="en" altLang="zh-CN" sz="1200" kern="1200" dirty="0">
                <a:solidFill>
                  <a:schemeClr val="tx1"/>
                </a:solidFill>
                <a:effectLst/>
                <a:latin typeface="+mn-lt"/>
                <a:ea typeface="+mn-ea"/>
                <a:cs typeface="+mn-cs"/>
              </a:rPr>
              <a:t> vectors are used instead and proposed model based on BERT. As can be seen, both variants of the facet-guided method outperform the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baseline, with the BERT-based vectors outperforming </a:t>
            </a:r>
            <a:r>
              <a:rPr lang="en" altLang="zh-CN" sz="1200" kern="1200" dirty="0" err="1">
                <a:solidFill>
                  <a:schemeClr val="tx1"/>
                </a:solidFill>
                <a:effectLst/>
                <a:latin typeface="+mn-lt"/>
                <a:ea typeface="+mn-ea"/>
                <a:cs typeface="+mn-cs"/>
              </a:rPr>
              <a:t>GloVe</a:t>
            </a:r>
            <a:r>
              <a:rPr lang="en" altLang="zh-CN" sz="1200" kern="1200" dirty="0">
                <a:solidFill>
                  <a:schemeClr val="tx1"/>
                </a:solidFill>
                <a:effectLst/>
                <a:latin typeface="+mn-lt"/>
                <a:ea typeface="+mn-ea"/>
                <a:cs typeface="+mn-cs"/>
              </a:rPr>
              <a:t> vectors.</a:t>
            </a:r>
          </a:p>
          <a:p>
            <a:r>
              <a:rPr lang="en" altLang="zh-CN" sz="1200" kern="1200" dirty="0">
                <a:solidFill>
                  <a:schemeClr val="tx1"/>
                </a:solidFill>
                <a:effectLst/>
                <a:latin typeface="+mn-lt"/>
                <a:ea typeface="+mn-ea"/>
                <a:cs typeface="+mn-cs"/>
              </a:rPr>
              <a:t>Tables 2 and 3 compare our method against state-of-the-art methods on </a:t>
            </a:r>
            <a:r>
              <a:rPr lang="en" altLang="zh-CN" sz="1200" kern="1200" dirty="0" err="1">
                <a:solidFill>
                  <a:schemeClr val="tx1"/>
                </a:solidFill>
                <a:effectLst/>
                <a:latin typeface="+mn-lt"/>
                <a:ea typeface="+mn-ea"/>
                <a:cs typeface="+mn-cs"/>
              </a:rPr>
              <a:t>miniImageNet</a:t>
            </a:r>
            <a:r>
              <a:rPr lang="en" altLang="zh-CN" sz="1200" kern="1200" dirty="0">
                <a:solidFill>
                  <a:schemeClr val="tx1"/>
                </a:solidFill>
                <a:effectLst/>
                <a:latin typeface="+mn-lt"/>
                <a:ea typeface="+mn-ea"/>
                <a:cs typeface="+mn-cs"/>
              </a:rPr>
              <a:t> and CUB respectively. As can be seen in Table 2, when using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as the base model, our method significantly outperforms the standard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model, both in the 1-shot and 5-shot settings, with the difference being most pronounced in the 1-shot case. When FEAT is used as the base model, we again see a consistent improvement compared to the standard FEAT model. This version of our model also achieves the best results overall. The AM3 and TRAML models are of particular interest, because they also incorporate word vectors. For the case of AM3, in addition to the standard variant, which uses </a:t>
            </a:r>
            <a:r>
              <a:rPr lang="en" altLang="zh-CN" sz="1200" kern="1200" dirty="0" err="1">
                <a:solidFill>
                  <a:schemeClr val="tx1"/>
                </a:solidFill>
                <a:effectLst/>
                <a:latin typeface="+mn-lt"/>
                <a:ea typeface="+mn-ea"/>
                <a:cs typeface="+mn-cs"/>
              </a:rPr>
              <a:t>GloVe</a:t>
            </a:r>
            <a:r>
              <a:rPr lang="en" altLang="zh-CN" sz="1200" kern="1200" dirty="0">
                <a:solidFill>
                  <a:schemeClr val="tx1"/>
                </a:solidFill>
                <a:effectLst/>
                <a:latin typeface="+mn-lt"/>
                <a:ea typeface="+mn-ea"/>
                <a:cs typeface="+mn-cs"/>
              </a:rPr>
              <a:t>, we also obtained results with our BERT based class embeddings. This shows that the improvements we obtain over AM3 are not only due to the change from </a:t>
            </a:r>
            <a:r>
              <a:rPr lang="en" altLang="zh-CN" sz="1200" kern="1200" dirty="0" err="1">
                <a:solidFill>
                  <a:schemeClr val="tx1"/>
                </a:solidFill>
                <a:effectLst/>
                <a:latin typeface="+mn-lt"/>
                <a:ea typeface="+mn-ea"/>
                <a:cs typeface="+mn-cs"/>
              </a:rPr>
              <a:t>GloVe</a:t>
            </a:r>
            <a:r>
              <a:rPr lang="en" altLang="zh-CN" sz="1200" kern="1200" dirty="0">
                <a:solidFill>
                  <a:schemeClr val="tx1"/>
                </a:solidFill>
                <a:effectLst/>
                <a:latin typeface="+mn-lt"/>
                <a:ea typeface="+mn-ea"/>
                <a:cs typeface="+mn-cs"/>
              </a:rPr>
              <a:t> to BERT. In fact, in the case of AM3, the BERT based vectors actually underperform the </a:t>
            </a:r>
            <a:r>
              <a:rPr lang="en" altLang="zh-CN" sz="1200" kern="1200" dirty="0" err="1">
                <a:solidFill>
                  <a:schemeClr val="tx1"/>
                </a:solidFill>
                <a:effectLst/>
                <a:latin typeface="+mn-lt"/>
                <a:ea typeface="+mn-ea"/>
                <a:cs typeface="+mn-cs"/>
              </a:rPr>
              <a:t>GloVe</a:t>
            </a:r>
            <a:r>
              <a:rPr lang="en" altLang="zh-CN" sz="1200" kern="1200" dirty="0">
                <a:solidFill>
                  <a:schemeClr val="tx1"/>
                </a:solidFill>
                <a:effectLst/>
                <a:latin typeface="+mn-lt"/>
                <a:ea typeface="+mn-ea"/>
                <a:cs typeface="+mn-cs"/>
              </a:rPr>
              <a:t> vectors, presumably as as result of their much higher dimensionality. For TRAML, we only report the published results, as we did not have access to the implementation of this model. For the results on CUB in Table 3, we can see that our method improves on the standard </a:t>
            </a:r>
            <a:r>
              <a:rPr lang="en" altLang="zh-CN" sz="1200" kern="1200" dirty="0" err="1">
                <a:solidFill>
                  <a:schemeClr val="tx1"/>
                </a:solidFill>
                <a:effectLst/>
                <a:latin typeface="+mn-lt"/>
                <a:ea typeface="+mn-ea"/>
                <a:cs typeface="+mn-cs"/>
              </a:rPr>
              <a:t>ProtoNet</a:t>
            </a:r>
            <a:r>
              <a:rPr lang="en" altLang="zh-CN" sz="1200" kern="1200" dirty="0">
                <a:solidFill>
                  <a:schemeClr val="tx1"/>
                </a:solidFill>
                <a:effectLst/>
                <a:latin typeface="+mn-lt"/>
                <a:ea typeface="+mn-ea"/>
                <a:cs typeface="+mn-cs"/>
              </a:rPr>
              <a:t> model in a very substantial way, and our model again achieves the best results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7</a:t>
            </a:fld>
            <a:endParaRPr kumimoji="1" lang="zh-CN" altLang="en-US"/>
          </a:p>
        </p:txBody>
      </p:sp>
    </p:spTree>
    <p:extLst>
      <p:ext uri="{BB962C8B-B14F-4D97-AF65-F5344CB8AC3E}">
        <p14:creationId xmlns:p14="http://schemas.microsoft.com/office/powerpoint/2010/main" val="347343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That’s all, thanks</a:t>
            </a:r>
            <a:endParaRPr kumimoji="1" lang="zh-CN" altLang="en-US" dirty="0"/>
          </a:p>
        </p:txBody>
      </p:sp>
      <p:sp>
        <p:nvSpPr>
          <p:cNvPr id="4" name="灯片编号占位符 3"/>
          <p:cNvSpPr>
            <a:spLocks noGrp="1"/>
          </p:cNvSpPr>
          <p:nvPr>
            <p:ph type="sldNum" sz="quarter" idx="5"/>
          </p:nvPr>
        </p:nvSpPr>
        <p:spPr/>
        <p:txBody>
          <a:bodyPr/>
          <a:lstStyle/>
          <a:p>
            <a:fld id="{08A2746F-7F76-AF44-82BE-8EF5116561B1}" type="slidenum">
              <a:rPr kumimoji="1" lang="zh-CN" altLang="en-US" smtClean="0"/>
              <a:t>8</a:t>
            </a:fld>
            <a:endParaRPr kumimoji="1" lang="zh-CN" altLang="en-US"/>
          </a:p>
        </p:txBody>
      </p:sp>
    </p:spTree>
    <p:extLst>
      <p:ext uri="{BB962C8B-B14F-4D97-AF65-F5344CB8AC3E}">
        <p14:creationId xmlns:p14="http://schemas.microsoft.com/office/powerpoint/2010/main" val="313794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FACAB8-8A26-BF4D-A6B1-4FCA0C6BB773}"/>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0FF13A3-B4B0-8B4E-9727-59CDD924F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E2A6A3FD-FD04-654F-9B23-0EE1D2D17EBF}"/>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68490C9F-22F1-5646-8506-C061E547346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F68055C-C6EE-A64C-BB00-BB6C9A844578}"/>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420924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BCCE8-1DE7-6245-9C13-5571F9173AF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F568D38-DFE1-CA47-84D1-989451B16FDD}"/>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6FFD1B2-113F-2B4E-8D37-10B8E6A578A7}"/>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45CF5262-15D2-3E47-BBCB-CAF15C8FAD4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D60A8B8-899A-364C-84D5-6A0F8DDE69EE}"/>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101767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67A66F-88ED-0C48-9E36-78C0330EB05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07AD5E5-CE20-9146-BD1B-438D2F7E1864}"/>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FB65ED4-E706-EA43-BC0B-760CA3974C02}"/>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556B5572-19C6-D34E-A38F-CCA1AB6B977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0680DB4-4CC7-F945-A764-D886BB0B29BB}"/>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49921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96E9FC-694F-2743-BE6D-3BEA8C4A5A0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E1C5847-C0E1-B440-ACAF-4EB82BD328B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71C2605-CE4B-D446-B95E-127FADB6F85A}"/>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88BCED98-0FDE-324F-86C2-E3E01BD325B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4F6FFAE-68A8-7D4C-8CA2-9355A34774D2}"/>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54560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155F4E-406C-BD4E-9884-9560BFC3C7C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F0DAD0B9-E029-BA48-98E8-4E59F55E1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E7C7414D-0EC4-084E-BE3C-FED1BA160170}"/>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E30C2394-F1E1-4447-8542-9DA4B884AA6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B008898-E46B-424F-B480-7FD7AD4239F8}"/>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138400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0F77AE-3D72-F440-A87E-72E96D82A3C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9C224A0-5F99-AD4A-A45D-AC0F6197D389}"/>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86DC13F4-D0B7-304A-B28A-17A5D8436EDF}"/>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037F60A4-3C2F-FE40-A46B-C59B4C1BEFD3}"/>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6" name="页脚占位符 5">
            <a:extLst>
              <a:ext uri="{FF2B5EF4-FFF2-40B4-BE49-F238E27FC236}">
                <a16:creationId xmlns:a16="http://schemas.microsoft.com/office/drawing/2014/main" id="{65860446-34DE-C543-95F9-5AF2D20ED41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AC6DAD4-AB17-394E-AC72-1C696399237E}"/>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256882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FD851C-0570-3940-A989-B83FE90A0DD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C7B6DF8-1F96-F34B-B92D-716530B9C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BCD8E4C-085A-8748-A185-ED8ABB6FCF6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4D06D0C-1DE9-C946-B1FA-D5C78CD1D1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3FA66E1-F32F-2C40-AD6A-F85845BAEB2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1344F157-4204-0641-A6D4-6B0420A9168D}"/>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8" name="页脚占位符 7">
            <a:extLst>
              <a:ext uri="{FF2B5EF4-FFF2-40B4-BE49-F238E27FC236}">
                <a16:creationId xmlns:a16="http://schemas.microsoft.com/office/drawing/2014/main" id="{52C7BBEA-44D5-6F46-BEF7-50903196DEAC}"/>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B3793FA-3A40-174F-B226-6C87D53A07EA}"/>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117265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A462AB-8152-744C-B3F0-CC08F85349BB}"/>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FA8362B-5AA4-DA43-95F3-99FB3EA2916F}"/>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4" name="页脚占位符 3">
            <a:extLst>
              <a:ext uri="{FF2B5EF4-FFF2-40B4-BE49-F238E27FC236}">
                <a16:creationId xmlns:a16="http://schemas.microsoft.com/office/drawing/2014/main" id="{5F4433AB-CA30-EF45-9DDF-5E689358B4FF}"/>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14C84A97-5FD5-CB42-98BC-21F355ABEC1C}"/>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423236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EBDB276-665C-9B48-8B95-70EA1ED40645}"/>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3" name="页脚占位符 2">
            <a:extLst>
              <a:ext uri="{FF2B5EF4-FFF2-40B4-BE49-F238E27FC236}">
                <a16:creationId xmlns:a16="http://schemas.microsoft.com/office/drawing/2014/main" id="{FD605E65-5341-724D-9068-50857BE837F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47E40D6C-C05E-6B47-BB68-CB41D8D0A7F5}"/>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98230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AD0818-C741-B749-8503-07692C47033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A243D51-9F73-2342-9855-FEC27631D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959A2AE-2BFB-E04B-B78D-BDDA544AA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A3D166B-80B1-914D-A2FE-B26D191AD76A}"/>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6" name="页脚占位符 5">
            <a:extLst>
              <a:ext uri="{FF2B5EF4-FFF2-40B4-BE49-F238E27FC236}">
                <a16:creationId xmlns:a16="http://schemas.microsoft.com/office/drawing/2014/main" id="{12C783EB-6619-6540-A319-AA7CD1C912F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D91FC2-79C9-5C4D-B200-F1C3AC44E288}"/>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12669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BF243B-8EA8-C646-BA3F-169E6CE3E8C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619C2B9-1987-9B46-BA04-530D8A5C97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59F5A035-0745-204E-BEF4-64C7107AD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45AACCA-D8DA-7141-9A54-3E93C326338D}"/>
              </a:ext>
            </a:extLst>
          </p:cNvPr>
          <p:cNvSpPr>
            <a:spLocks noGrp="1"/>
          </p:cNvSpPr>
          <p:nvPr>
            <p:ph type="dt" sz="half" idx="10"/>
          </p:nvPr>
        </p:nvSpPr>
        <p:spPr/>
        <p:txBody>
          <a:bodyPr/>
          <a:lstStyle/>
          <a:p>
            <a:fld id="{1AC3BCDA-D4E8-694C-9E6D-7201A87AC8CC}" type="datetimeFigureOut">
              <a:rPr kumimoji="1" lang="zh-CN" altLang="en-US" smtClean="0"/>
              <a:t>2021/4/19</a:t>
            </a:fld>
            <a:endParaRPr kumimoji="1" lang="zh-CN" altLang="en-US"/>
          </a:p>
        </p:txBody>
      </p:sp>
      <p:sp>
        <p:nvSpPr>
          <p:cNvPr id="6" name="页脚占位符 5">
            <a:extLst>
              <a:ext uri="{FF2B5EF4-FFF2-40B4-BE49-F238E27FC236}">
                <a16:creationId xmlns:a16="http://schemas.microsoft.com/office/drawing/2014/main" id="{57D504D6-BBC8-ED4D-8E39-FD74AA78082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CAFD852-AF20-9A4C-B618-8E5A25853040}"/>
              </a:ext>
            </a:extLst>
          </p:cNvPr>
          <p:cNvSpPr>
            <a:spLocks noGrp="1"/>
          </p:cNvSpPr>
          <p:nvPr>
            <p:ph type="sldNum" sz="quarter" idx="12"/>
          </p:nvPr>
        </p:nvSpPr>
        <p:spPr/>
        <p:txBody>
          <a:body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360043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7A2D24-28A8-AE41-A6F0-054BD8357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BEF0DFB-8174-9C47-8C2F-09E367713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37C64FD-E5C3-604A-B382-8E9121FF7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3BCDA-D4E8-694C-9E6D-7201A87AC8CC}" type="datetimeFigureOut">
              <a:rPr kumimoji="1" lang="zh-CN" altLang="en-US" smtClean="0"/>
              <a:t>2021/4/19</a:t>
            </a:fld>
            <a:endParaRPr kumimoji="1" lang="zh-CN" altLang="en-US"/>
          </a:p>
        </p:txBody>
      </p:sp>
      <p:sp>
        <p:nvSpPr>
          <p:cNvPr id="5" name="页脚占位符 4">
            <a:extLst>
              <a:ext uri="{FF2B5EF4-FFF2-40B4-BE49-F238E27FC236}">
                <a16:creationId xmlns:a16="http://schemas.microsoft.com/office/drawing/2014/main" id="{A8C09CFF-1B41-064B-BD2E-20E1ADC6A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7874FCF-0918-2741-8E1D-156D8B42F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0C4EE-EEA8-604F-905F-4ACA6BFF12DF}" type="slidenum">
              <a:rPr kumimoji="1" lang="zh-CN" altLang="en-US" smtClean="0"/>
              <a:t>‹#›</a:t>
            </a:fld>
            <a:endParaRPr kumimoji="1" lang="zh-CN" altLang="en-US"/>
          </a:p>
        </p:txBody>
      </p:sp>
    </p:spTree>
    <p:extLst>
      <p:ext uri="{BB962C8B-B14F-4D97-AF65-F5344CB8AC3E}">
        <p14:creationId xmlns:p14="http://schemas.microsoft.com/office/powerpoint/2010/main" val="234557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97FA3-6ABA-F644-B235-E129A4AE3F77}"/>
              </a:ext>
            </a:extLst>
          </p:cNvPr>
          <p:cNvSpPr txBox="1"/>
          <p:nvPr/>
        </p:nvSpPr>
        <p:spPr>
          <a:xfrm>
            <a:off x="649706" y="2382253"/>
            <a:ext cx="10142620" cy="2123658"/>
          </a:xfrm>
          <a:prstGeom prst="rect">
            <a:avLst/>
          </a:prstGeom>
          <a:noFill/>
        </p:spPr>
        <p:txBody>
          <a:bodyPr wrap="square" rtlCol="0">
            <a:spAutoFit/>
          </a:bodyPr>
          <a:lstStyle/>
          <a:p>
            <a:pPr algn="ctr"/>
            <a:r>
              <a:rPr kumimoji="1" lang="en-US" altLang="zh-CN" sz="2400" b="1" dirty="0">
                <a:latin typeface="Times New Roman" panose="02020603050405020304" pitchFamily="18" charset="0"/>
                <a:cs typeface="Times New Roman" panose="02020603050405020304" pitchFamily="18" charset="0"/>
              </a:rPr>
              <a:t>Few-shot Image Classification with Multi-facet Prototypes</a:t>
            </a:r>
          </a:p>
          <a:p>
            <a:pPr algn="ctr">
              <a:lnSpc>
                <a:spcPct val="200000"/>
              </a:lnSpc>
            </a:pPr>
            <a:r>
              <a:rPr kumimoji="1" lang="en-US" altLang="zh-CN" dirty="0" err="1">
                <a:latin typeface="Times New Roman" panose="02020603050405020304" pitchFamily="18" charset="0"/>
                <a:cs typeface="Times New Roman" panose="02020603050405020304" pitchFamily="18" charset="0"/>
              </a:rPr>
              <a:t>Kun</a:t>
            </a:r>
            <a:r>
              <a:rPr kumimoji="1" lang="en-US" altLang="zh-CN" dirty="0">
                <a:latin typeface="Times New Roman" panose="02020603050405020304" pitchFamily="18" charset="0"/>
                <a:cs typeface="Times New Roman" panose="02020603050405020304" pitchFamily="18" charset="0"/>
              </a:rPr>
              <a:t> Yan</a:t>
            </a:r>
            <a:r>
              <a:rPr kumimoji="1" lang="en-US" altLang="zh-CN" baseline="30000" dirty="0">
                <a:latin typeface="Times New Roman" panose="02020603050405020304" pitchFamily="18" charset="0"/>
                <a:cs typeface="Times New Roman" panose="02020603050405020304" pitchFamily="18" charset="0"/>
              </a:rPr>
              <a:t>1</a:t>
            </a:r>
            <a:r>
              <a:rPr kumimoji="1" lang="en-US" altLang="zh-CN" dirty="0">
                <a:latin typeface="Times New Roman" panose="02020603050405020304" pitchFamily="18" charset="0"/>
                <a:cs typeface="Times New Roman" panose="02020603050405020304" pitchFamily="18" charset="0"/>
              </a:rPr>
              <a:t>, </a:t>
            </a:r>
            <a:r>
              <a:rPr kumimoji="1" lang="en-US" altLang="zh-CN" dirty="0" err="1">
                <a:latin typeface="Times New Roman" panose="02020603050405020304" pitchFamily="18" charset="0"/>
                <a:cs typeface="Times New Roman" panose="02020603050405020304" pitchFamily="18" charset="0"/>
              </a:rPr>
              <a:t>Zied</a:t>
            </a:r>
            <a:r>
              <a:rPr kumimoji="1" lang="en-US" altLang="zh-CN" dirty="0">
                <a:latin typeface="Times New Roman" panose="02020603050405020304" pitchFamily="18" charset="0"/>
                <a:cs typeface="Times New Roman" panose="02020603050405020304" pitchFamily="18" charset="0"/>
              </a:rPr>
              <a:t> Bouraoui</a:t>
            </a:r>
            <a:r>
              <a:rPr kumimoji="1" lang="en-US" altLang="zh-CN" baseline="30000" dirty="0">
                <a:latin typeface="Times New Roman" panose="02020603050405020304" pitchFamily="18" charset="0"/>
                <a:cs typeface="Times New Roman" panose="02020603050405020304" pitchFamily="18" charset="0"/>
              </a:rPr>
              <a:t>2</a:t>
            </a:r>
            <a:r>
              <a:rPr kumimoji="1" lang="en-US" altLang="zh-CN" dirty="0">
                <a:latin typeface="Times New Roman" panose="02020603050405020304" pitchFamily="18" charset="0"/>
                <a:cs typeface="Times New Roman" panose="02020603050405020304" pitchFamily="18" charset="0"/>
              </a:rPr>
              <a:t>, Ping Wang</a:t>
            </a:r>
            <a:r>
              <a:rPr kumimoji="1" lang="en-US" altLang="zh-CN" baseline="30000" dirty="0">
                <a:latin typeface="Times New Roman" panose="02020603050405020304" pitchFamily="18" charset="0"/>
                <a:cs typeface="Times New Roman" panose="02020603050405020304" pitchFamily="18" charset="0"/>
              </a:rPr>
              <a:t>1</a:t>
            </a:r>
            <a:r>
              <a:rPr kumimoji="1" lang="en-US" altLang="zh-CN" dirty="0">
                <a:latin typeface="Times New Roman" panose="02020603050405020304" pitchFamily="18" charset="0"/>
                <a:cs typeface="Times New Roman" panose="02020603050405020304" pitchFamily="18" charset="0"/>
              </a:rPr>
              <a:t>, Shoaib Jameel</a:t>
            </a:r>
            <a:r>
              <a:rPr kumimoji="1" lang="en-US" altLang="zh-CN" baseline="30000" dirty="0">
                <a:latin typeface="Times New Roman" panose="02020603050405020304" pitchFamily="18" charset="0"/>
                <a:cs typeface="Times New Roman" panose="02020603050405020304" pitchFamily="18" charset="0"/>
              </a:rPr>
              <a:t>3</a:t>
            </a:r>
            <a:r>
              <a:rPr kumimoji="1" lang="en-US" altLang="zh-CN" dirty="0">
                <a:latin typeface="Times New Roman" panose="02020603050405020304" pitchFamily="18" charset="0"/>
                <a:cs typeface="Times New Roman" panose="02020603050405020304" pitchFamily="18" charset="0"/>
              </a:rPr>
              <a:t>, Steven Schockaert</a:t>
            </a:r>
            <a:r>
              <a:rPr kumimoji="1" lang="en-US" altLang="zh-CN" baseline="30000" dirty="0">
                <a:latin typeface="Times New Roman" panose="02020603050405020304" pitchFamily="18" charset="0"/>
                <a:cs typeface="Times New Roman" panose="02020603050405020304" pitchFamily="18" charset="0"/>
              </a:rPr>
              <a:t>4</a:t>
            </a:r>
          </a:p>
          <a:p>
            <a:pPr algn="ctr"/>
            <a:r>
              <a:rPr kumimoji="1" lang="en-US" altLang="zh-CN" baseline="30000" dirty="0">
                <a:latin typeface="Times New Roman" panose="02020603050405020304" pitchFamily="18" charset="0"/>
                <a:cs typeface="Times New Roman" panose="02020603050405020304" pitchFamily="18" charset="0"/>
              </a:rPr>
              <a:t>1</a:t>
            </a:r>
            <a:r>
              <a:rPr kumimoji="1" lang="en-US" altLang="zh-CN" dirty="0">
                <a:latin typeface="Times New Roman" panose="02020603050405020304" pitchFamily="18" charset="0"/>
                <a:cs typeface="Times New Roman" panose="02020603050405020304" pitchFamily="18" charset="0"/>
              </a:rPr>
              <a:t>Peking University, China</a:t>
            </a:r>
          </a:p>
          <a:p>
            <a:pPr algn="ctr"/>
            <a:r>
              <a:rPr kumimoji="1" lang="en-US" altLang="zh-CN" baseline="30000" dirty="0">
                <a:latin typeface="Times New Roman" panose="02020603050405020304" pitchFamily="18" charset="0"/>
                <a:cs typeface="Times New Roman" panose="02020603050405020304" pitchFamily="18" charset="0"/>
              </a:rPr>
              <a:t>2</a:t>
            </a:r>
            <a:r>
              <a:rPr kumimoji="1" lang="en-US" altLang="zh-CN" dirty="0">
                <a:latin typeface="Times New Roman" panose="02020603050405020304" pitchFamily="18" charset="0"/>
                <a:cs typeface="Times New Roman" panose="02020603050405020304" pitchFamily="18" charset="0"/>
              </a:rPr>
              <a:t>CRIL – University of Artois &amp; CNRS, France </a:t>
            </a:r>
          </a:p>
          <a:p>
            <a:pPr algn="ctr"/>
            <a:r>
              <a:rPr kumimoji="1" lang="en-US" altLang="zh-CN" baseline="30000" dirty="0">
                <a:latin typeface="Times New Roman" panose="02020603050405020304" pitchFamily="18" charset="0"/>
                <a:cs typeface="Times New Roman" panose="02020603050405020304" pitchFamily="18" charset="0"/>
              </a:rPr>
              <a:t>3</a:t>
            </a:r>
            <a:r>
              <a:rPr kumimoji="1" lang="en-US" altLang="zh-CN" dirty="0">
                <a:latin typeface="Times New Roman" panose="02020603050405020304" pitchFamily="18" charset="0"/>
                <a:cs typeface="Times New Roman" panose="02020603050405020304" pitchFamily="18" charset="0"/>
              </a:rPr>
              <a:t>University of Essex, UK</a:t>
            </a:r>
          </a:p>
          <a:p>
            <a:pPr algn="ctr"/>
            <a:r>
              <a:rPr kumimoji="1" lang="en-US" altLang="zh-CN" baseline="30000" dirty="0">
                <a:latin typeface="Times New Roman" panose="02020603050405020304" pitchFamily="18" charset="0"/>
                <a:cs typeface="Times New Roman" panose="02020603050405020304" pitchFamily="18" charset="0"/>
              </a:rPr>
              <a:t>4</a:t>
            </a:r>
            <a:r>
              <a:rPr kumimoji="1" lang="en-US" altLang="zh-CN" dirty="0">
                <a:latin typeface="Times New Roman" panose="02020603050405020304" pitchFamily="18" charset="0"/>
                <a:cs typeface="Times New Roman" panose="02020603050405020304" pitchFamily="18" charset="0"/>
              </a:rPr>
              <a:t>Cardiff University, UK</a:t>
            </a:r>
            <a:endParaRPr kumimoji="1"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spTree>
    <p:extLst>
      <p:ext uri="{BB962C8B-B14F-4D97-AF65-F5344CB8AC3E}">
        <p14:creationId xmlns:p14="http://schemas.microsoft.com/office/powerpoint/2010/main" val="1365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2062103"/>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Introduction</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000" dirty="0">
                <a:latin typeface="Times New Roman" panose="02020603050405020304" pitchFamily="18" charset="0"/>
                <a:cs typeface="Times New Roman" panose="02020603050405020304" pitchFamily="18" charset="0"/>
              </a:rPr>
              <a:t>Few-shot learning (FSL) aims to recognize unseen images of new classes with only a few training examples.</a:t>
            </a:r>
          </a:p>
          <a:p>
            <a:endParaRPr kumimoji="1" lang="en-US" altLang="zh-CN" sz="2000" b="1" dirty="0">
              <a:latin typeface="Times New Roman" panose="02020603050405020304" pitchFamily="18" charset="0"/>
              <a:cs typeface="Times New Roman" panose="02020603050405020304" pitchFamily="18" charset="0"/>
            </a:endParaRPr>
          </a:p>
          <a:p>
            <a:r>
              <a:rPr kumimoji="1" lang="en-US" altLang="zh-CN" sz="2400" b="1" dirty="0">
                <a:latin typeface="Times New Roman" panose="02020603050405020304" pitchFamily="18" charset="0"/>
                <a:cs typeface="Times New Roman" panose="02020603050405020304" pitchFamily="18" charset="0"/>
              </a:rPr>
              <a:t>Preliminary</a:t>
            </a:r>
            <a:endParaRPr kumimoji="1" lang="en-US" altLang="zh-CN" sz="2000" dirty="0">
              <a:latin typeface="Times New Roman" panose="02020603050405020304" pitchFamily="18" charset="0"/>
              <a:cs typeface="Times New Roman" panose="02020603050405020304" pitchFamily="18" charset="0"/>
            </a:endParaRPr>
          </a:p>
          <a:p>
            <a:r>
              <a:rPr kumimoji="1" lang="en-US" altLang="zh-CN" sz="2000" dirty="0">
                <a:latin typeface="Times New Roman" panose="02020603050405020304" pitchFamily="18" charset="0"/>
                <a:cs typeface="Times New Roman" panose="02020603050405020304" pitchFamily="18" charset="0"/>
              </a:rPr>
              <a:t>In FSL, we are given a base class set and a novel class set. Each class in base class set has sufficient labeled images, while only a few labeled samples are obtained for each class in the novel class set. </a:t>
            </a:r>
          </a:p>
        </p:txBody>
      </p:sp>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5379F6D-C1DB-0547-BC0D-FF6E94E40F30}"/>
                  </a:ext>
                </a:extLst>
              </p:cNvPr>
              <p:cNvSpPr txBox="1"/>
              <p:nvPr/>
            </p:nvSpPr>
            <p:spPr>
              <a:xfrm>
                <a:off x="231608" y="5004807"/>
                <a:ext cx="11265627" cy="1015663"/>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In training episodes, we optimize our model with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𝒮</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𝒬</m:t>
                    </m:r>
                  </m:oMath>
                </a14:m>
                <a:r>
                  <a:rPr kumimoji="1" lang="en-US" altLang="zh-CN" sz="2000" dirty="0">
                    <a:latin typeface="Times New Roman" panose="02020603050405020304" pitchFamily="18" charset="0"/>
                    <a:cs typeface="Times New Roman" panose="02020603050405020304" pitchFamily="18" charset="0"/>
                  </a:rPr>
                  <a:t> sampled from base class set. </a:t>
                </a:r>
              </a:p>
              <a:p>
                <a:r>
                  <a:rPr kumimoji="1" lang="en-US" altLang="zh-CN" sz="2000" dirty="0">
                    <a:latin typeface="Times New Roman" panose="02020603050405020304" pitchFamily="18" charset="0"/>
                    <a:cs typeface="Times New Roman" panose="02020603050405020304" pitchFamily="18" charset="0"/>
                  </a:rPr>
                  <a:t>    During the testing episodes, we measure the generalization performance of a model with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𝒮</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𝒬</m:t>
                    </m:r>
                  </m:oMath>
                </a14:m>
                <a:r>
                  <a:rPr kumimoji="1" lang="en-US" altLang="zh-CN" sz="2000" dirty="0">
                    <a:latin typeface="Times New Roman" panose="02020603050405020304" pitchFamily="18" charset="0"/>
                    <a:cs typeface="Times New Roman" panose="02020603050405020304" pitchFamily="18" charset="0"/>
                  </a:rPr>
                  <a:t>  sampled from novel class set, where labels in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𝒮</m:t>
                    </m:r>
                  </m:oMath>
                </a14:m>
                <a:r>
                  <a:rPr kumimoji="1" lang="en-US" altLang="zh-CN" sz="2000" dirty="0">
                    <a:latin typeface="Times New Roman" panose="02020603050405020304" pitchFamily="18" charset="0"/>
                    <a:cs typeface="Times New Roman" panose="02020603050405020304" pitchFamily="18" charset="0"/>
                  </a:rPr>
                  <a:t> are known and those in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𝒬</m:t>
                    </m:r>
                  </m:oMath>
                </a14:m>
                <a:r>
                  <a:rPr kumimoji="1" lang="en-US" altLang="zh-CN" sz="2000" dirty="0">
                    <a:latin typeface="Times New Roman" panose="02020603050405020304" pitchFamily="18" charset="0"/>
                    <a:cs typeface="Times New Roman" panose="02020603050405020304" pitchFamily="18" charset="0"/>
                  </a:rPr>
                  <a:t> are unknown. </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D5379F6D-C1DB-0547-BC0D-FF6E94E40F30}"/>
                  </a:ext>
                </a:extLst>
              </p:cNvPr>
              <p:cNvSpPr txBox="1">
                <a:spLocks noRot="1" noChangeAspect="1" noMove="1" noResize="1" noEditPoints="1" noAdjustHandles="1" noChangeArrowheads="1" noChangeShapeType="1" noTextEdit="1"/>
              </p:cNvSpPr>
              <p:nvPr/>
            </p:nvSpPr>
            <p:spPr>
              <a:xfrm>
                <a:off x="231608" y="5004807"/>
                <a:ext cx="11265627" cy="1015663"/>
              </a:xfrm>
              <a:prstGeom prst="rect">
                <a:avLst/>
              </a:prstGeom>
              <a:blipFill>
                <a:blip r:embed="rId3"/>
                <a:stretch>
                  <a:fillRect l="-676" t="-3704" b="-8642"/>
                </a:stretch>
              </a:blipFill>
            </p:spPr>
            <p:txBody>
              <a:bodyPr/>
              <a:lstStyle/>
              <a:p>
                <a:r>
                  <a:rPr lang="zh-CN" altLang="en-US">
                    <a:noFill/>
                  </a:rPr>
                  <a:t> </a:t>
                </a:r>
              </a:p>
            </p:txBody>
          </p:sp>
        </mc:Fallback>
      </mc:AlternateContent>
      <p:grpSp>
        <p:nvGrpSpPr>
          <p:cNvPr id="19" name="组合 18">
            <a:extLst>
              <a:ext uri="{FF2B5EF4-FFF2-40B4-BE49-F238E27FC236}">
                <a16:creationId xmlns:a16="http://schemas.microsoft.com/office/drawing/2014/main" id="{0D4C768A-3609-F640-AAE5-E6A1E04619B9}"/>
              </a:ext>
            </a:extLst>
          </p:cNvPr>
          <p:cNvGrpSpPr/>
          <p:nvPr/>
        </p:nvGrpSpPr>
        <p:grpSpPr>
          <a:xfrm>
            <a:off x="738850" y="3017150"/>
            <a:ext cx="10458567" cy="1756699"/>
            <a:chOff x="792638" y="2755814"/>
            <a:chExt cx="10458567" cy="1756699"/>
          </a:xfrm>
        </p:grpSpPr>
        <p:grpSp>
          <p:nvGrpSpPr>
            <p:cNvPr id="14" name="组合 13">
              <a:extLst>
                <a:ext uri="{FF2B5EF4-FFF2-40B4-BE49-F238E27FC236}">
                  <a16:creationId xmlns:a16="http://schemas.microsoft.com/office/drawing/2014/main" id="{7E5965B1-3C7F-7746-B189-560F468DB536}"/>
                </a:ext>
              </a:extLst>
            </p:cNvPr>
            <p:cNvGrpSpPr/>
            <p:nvPr/>
          </p:nvGrpSpPr>
          <p:grpSpPr>
            <a:xfrm>
              <a:off x="792638" y="3063591"/>
              <a:ext cx="3774878" cy="1448922"/>
              <a:chOff x="913662" y="4866243"/>
              <a:chExt cx="3774878" cy="1448922"/>
            </a:xfrm>
          </p:grpSpPr>
          <p:grpSp>
            <p:nvGrpSpPr>
              <p:cNvPr id="3" name="组合 2">
                <a:extLst>
                  <a:ext uri="{FF2B5EF4-FFF2-40B4-BE49-F238E27FC236}">
                    <a16:creationId xmlns:a16="http://schemas.microsoft.com/office/drawing/2014/main" id="{259EB9F7-B724-2348-8C36-A013A8C32D97}"/>
                  </a:ext>
                </a:extLst>
              </p:cNvPr>
              <p:cNvGrpSpPr/>
              <p:nvPr/>
            </p:nvGrpSpPr>
            <p:grpSpPr>
              <a:xfrm>
                <a:off x="913662" y="5024955"/>
                <a:ext cx="1290918" cy="1156447"/>
                <a:chOff x="1021976" y="5150224"/>
                <a:chExt cx="1290918" cy="1156447"/>
              </a:xfrm>
            </p:grpSpPr>
            <p:sp>
              <p:nvSpPr>
                <p:cNvPr id="2" name="椭圆 1">
                  <a:extLst>
                    <a:ext uri="{FF2B5EF4-FFF2-40B4-BE49-F238E27FC236}">
                      <a16:creationId xmlns:a16="http://schemas.microsoft.com/office/drawing/2014/main" id="{4A2824DC-40A4-9644-97EC-1C0F924AFB3C}"/>
                    </a:ext>
                  </a:extLst>
                </p:cNvPr>
                <p:cNvSpPr/>
                <p:nvPr/>
              </p:nvSpPr>
              <p:spPr>
                <a:xfrm>
                  <a:off x="1021976" y="5150224"/>
                  <a:ext cx="1290918" cy="1156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BE34C0DD-400D-104C-81B7-33CD7A5DEA55}"/>
                    </a:ext>
                  </a:extLst>
                </p:cNvPr>
                <p:cNvSpPr txBox="1"/>
                <p:nvPr/>
              </p:nvSpPr>
              <p:spPr>
                <a:xfrm>
                  <a:off x="1169895" y="5514945"/>
                  <a:ext cx="1116105"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Episode</a:t>
                  </a:r>
                  <a:endParaRPr kumimoji="1" lang="zh-CN" altLang="en-US" sz="2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BADB7FA-34F4-864D-8F40-BB182B38F417}"/>
                      </a:ext>
                    </a:extLst>
                  </p:cNvPr>
                  <p:cNvSpPr txBox="1"/>
                  <p:nvPr/>
                </p:nvSpPr>
                <p:spPr>
                  <a:xfrm>
                    <a:off x="2886635" y="4866243"/>
                    <a:ext cx="1801905"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Support set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𝒮</m:t>
                        </m:r>
                      </m:oMath>
                    </a14:m>
                    <a:r>
                      <a:rPr kumimoji="1" lang="en-US" altLang="zh-CN" sz="2000" dirty="0">
                        <a:latin typeface="Times New Roman" panose="02020603050405020304" pitchFamily="18" charset="0"/>
                        <a:cs typeface="Times New Roman" panose="02020603050405020304" pitchFamily="18" charset="0"/>
                      </a:rPr>
                      <a:t>  </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7BADB7FA-34F4-864D-8F40-BB182B38F417}"/>
                      </a:ext>
                    </a:extLst>
                  </p:cNvPr>
                  <p:cNvSpPr txBox="1">
                    <a:spLocks noRot="1" noChangeAspect="1" noMove="1" noResize="1" noEditPoints="1" noAdjustHandles="1" noChangeArrowheads="1" noChangeShapeType="1" noTextEdit="1"/>
                  </p:cNvSpPr>
                  <p:nvPr/>
                </p:nvSpPr>
                <p:spPr>
                  <a:xfrm>
                    <a:off x="2886635" y="4866243"/>
                    <a:ext cx="1801905" cy="400110"/>
                  </a:xfrm>
                  <a:prstGeom prst="rect">
                    <a:avLst/>
                  </a:prstGeom>
                  <a:blipFill>
                    <a:blip r:embed="rId4"/>
                    <a:stretch>
                      <a:fillRect l="-3497" t="-6061"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1E6B861-F84C-D646-8ED2-9839C4966323}"/>
                      </a:ext>
                    </a:extLst>
                  </p:cNvPr>
                  <p:cNvSpPr txBox="1"/>
                  <p:nvPr/>
                </p:nvSpPr>
                <p:spPr>
                  <a:xfrm>
                    <a:off x="2886634" y="5915055"/>
                    <a:ext cx="1801906"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Query set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𝒬</m:t>
                        </m:r>
                      </m:oMath>
                    </a14:m>
                    <a:r>
                      <a:rPr kumimoji="1" lang="en-US" altLang="zh-CN" sz="2000" dirty="0">
                        <a:latin typeface="Times New Roman" panose="02020603050405020304" pitchFamily="18" charset="0"/>
                        <a:cs typeface="Times New Roman" panose="02020603050405020304" pitchFamily="18" charset="0"/>
                      </a:rPr>
                      <a:t>.</a:t>
                    </a:r>
                  </a:p>
                </p:txBody>
              </p:sp>
            </mc:Choice>
            <mc:Fallback xmlns="">
              <p:sp>
                <p:nvSpPr>
                  <p:cNvPr id="8" name="文本框 7">
                    <a:extLst>
                      <a:ext uri="{FF2B5EF4-FFF2-40B4-BE49-F238E27FC236}">
                        <a16:creationId xmlns:a16="http://schemas.microsoft.com/office/drawing/2014/main" id="{51E6B861-F84C-D646-8ED2-9839C4966323}"/>
                      </a:ext>
                    </a:extLst>
                  </p:cNvPr>
                  <p:cNvSpPr txBox="1">
                    <a:spLocks noRot="1" noChangeAspect="1" noMove="1" noResize="1" noEditPoints="1" noAdjustHandles="1" noChangeArrowheads="1" noChangeShapeType="1" noTextEdit="1"/>
                  </p:cNvSpPr>
                  <p:nvPr/>
                </p:nvSpPr>
                <p:spPr>
                  <a:xfrm>
                    <a:off x="2886634" y="5915055"/>
                    <a:ext cx="1801906" cy="400110"/>
                  </a:xfrm>
                  <a:prstGeom prst="rect">
                    <a:avLst/>
                  </a:prstGeom>
                  <a:blipFill>
                    <a:blip r:embed="rId5"/>
                    <a:stretch>
                      <a:fillRect l="-3497" t="-9375" b="-25000"/>
                    </a:stretch>
                  </a:blipFill>
                </p:spPr>
                <p:txBody>
                  <a:bodyPr/>
                  <a:lstStyle/>
                  <a:p>
                    <a:r>
                      <a:rPr lang="zh-CN" altLang="en-US">
                        <a:noFill/>
                      </a:rPr>
                      <a:t> </a:t>
                    </a:r>
                  </a:p>
                </p:txBody>
              </p:sp>
            </mc:Fallback>
          </mc:AlternateContent>
          <p:cxnSp>
            <p:nvCxnSpPr>
              <p:cNvPr id="10" name="直线箭头连接符 9">
                <a:extLst>
                  <a:ext uri="{FF2B5EF4-FFF2-40B4-BE49-F238E27FC236}">
                    <a16:creationId xmlns:a16="http://schemas.microsoft.com/office/drawing/2014/main" id="{E75FE852-D509-B942-B810-BC87D2CF0912}"/>
                  </a:ext>
                </a:extLst>
              </p:cNvPr>
              <p:cNvCxnSpPr>
                <a:stCxn id="6" idx="3"/>
                <a:endCxn id="7" idx="1"/>
              </p:cNvCxnSpPr>
              <p:nvPr/>
            </p:nvCxnSpPr>
            <p:spPr>
              <a:xfrm flipV="1">
                <a:off x="2177686" y="5066298"/>
                <a:ext cx="708949" cy="523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57D222E4-DCC6-384F-ACE8-32E4973337DD}"/>
                  </a:ext>
                </a:extLst>
              </p:cNvPr>
              <p:cNvCxnSpPr>
                <a:stCxn id="6" idx="3"/>
                <a:endCxn id="8" idx="1"/>
              </p:cNvCxnSpPr>
              <p:nvPr/>
            </p:nvCxnSpPr>
            <p:spPr>
              <a:xfrm>
                <a:off x="2177686" y="5589731"/>
                <a:ext cx="708948" cy="52537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FD5B04A-AF61-6143-9B18-FAC5D90BAFEA}"/>
                    </a:ext>
                  </a:extLst>
                </p:cNvPr>
                <p:cNvSpPr txBox="1"/>
                <p:nvPr/>
              </p:nvSpPr>
              <p:spPr>
                <a:xfrm>
                  <a:off x="5135801" y="2755814"/>
                  <a:ext cx="6115404" cy="1015663"/>
                </a:xfrm>
                <a:prstGeom prst="rect">
                  <a:avLst/>
                </a:prstGeom>
                <a:noFill/>
                <a:ln w="12700">
                  <a:solidFill>
                    <a:schemeClr val="tx1"/>
                  </a:solidFill>
                  <a:prstDash val="sysDash"/>
                </a:ln>
              </p:spPr>
              <p:txBody>
                <a:bodyPr wrap="square" rtlCol="0">
                  <a:spAutoFit/>
                </a:bodyPr>
                <a:lstStyle/>
                <a:p>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𝒮</m:t>
                      </m:r>
                    </m:oMath>
                  </a14:m>
                  <a:r>
                    <a:rPr kumimoji="1" lang="en-US" altLang="zh-CN" sz="2000" dirty="0">
                      <a:latin typeface="Times New Roman" panose="02020603050405020304" pitchFamily="18" charset="0"/>
                      <a:cs typeface="Times New Roman" panose="02020603050405020304" pitchFamily="18" charset="0"/>
                    </a:rPr>
                    <a:t> follows a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𝑁</m:t>
                      </m:r>
                    </m:oMath>
                  </a14:m>
                  <a:r>
                    <a:rPr kumimoji="1" lang="en-US" altLang="zh-CN" sz="2000" dirty="0">
                      <a:latin typeface="Times New Roman" panose="02020603050405020304" pitchFamily="18" charset="0"/>
                      <a:cs typeface="Times New Roman" panose="02020603050405020304" pitchFamily="18" charset="0"/>
                    </a:rPr>
                    <a:t>-way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𝐾</m:t>
                      </m:r>
                    </m:oMath>
                  </a14:m>
                  <a:r>
                    <a:rPr kumimoji="1" lang="en-US" altLang="zh-CN" sz="2000" dirty="0">
                      <a:latin typeface="Times New Roman" panose="02020603050405020304" pitchFamily="18" charset="0"/>
                      <a:cs typeface="Times New Roman" panose="02020603050405020304" pitchFamily="18" charset="0"/>
                    </a:rPr>
                    <a:t>-shot setting.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𝑁</m:t>
                      </m:r>
                    </m:oMath>
                  </a14:m>
                  <a:r>
                    <a:rPr kumimoji="1" lang="en-US" altLang="zh-CN" sz="2000" dirty="0">
                      <a:latin typeface="Times New Roman" panose="02020603050405020304" pitchFamily="18" charset="0"/>
                      <a:cs typeface="Times New Roman" panose="02020603050405020304" pitchFamily="18" charset="0"/>
                    </a:rPr>
                    <a:t> is the number of classes and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𝐾</m:t>
                      </m:r>
                    </m:oMath>
                  </a14:m>
                  <a:r>
                    <a:rPr kumimoji="1" lang="en-US" altLang="zh-CN" sz="2000" dirty="0">
                      <a:latin typeface="Times New Roman" panose="02020603050405020304" pitchFamily="18" charset="0"/>
                      <a:cs typeface="Times New Roman" panose="02020603050405020304" pitchFamily="18" charset="0"/>
                    </a:rPr>
                    <a:t> is the number of labeled examples in each class. Note that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𝐾</m:t>
                      </m:r>
                    </m:oMath>
                  </a14:m>
                  <a:r>
                    <a:rPr kumimoji="1" lang="en-US" altLang="zh-CN" sz="2000" dirty="0">
                      <a:latin typeface="Times New Roman" panose="02020603050405020304" pitchFamily="18" charset="0"/>
                      <a:cs typeface="Times New Roman" panose="02020603050405020304" pitchFamily="18" charset="0"/>
                    </a:rPr>
                    <a:t> is a small integer, such as 1 or 5. </a:t>
                  </a:r>
                </a:p>
              </p:txBody>
            </p:sp>
          </mc:Choice>
          <mc:Fallback xmlns="">
            <p:sp>
              <p:nvSpPr>
                <p:cNvPr id="13" name="文本框 12">
                  <a:extLst>
                    <a:ext uri="{FF2B5EF4-FFF2-40B4-BE49-F238E27FC236}">
                      <a16:creationId xmlns:a16="http://schemas.microsoft.com/office/drawing/2014/main" id="{8FD5B04A-AF61-6143-9B18-FAC5D90BAFEA}"/>
                    </a:ext>
                  </a:extLst>
                </p:cNvPr>
                <p:cNvSpPr txBox="1">
                  <a:spLocks noRot="1" noChangeAspect="1" noMove="1" noResize="1" noEditPoints="1" noAdjustHandles="1" noChangeArrowheads="1" noChangeShapeType="1" noTextEdit="1"/>
                </p:cNvSpPr>
                <p:nvPr/>
              </p:nvSpPr>
              <p:spPr>
                <a:xfrm>
                  <a:off x="5135801" y="2755814"/>
                  <a:ext cx="6115404" cy="1015663"/>
                </a:xfrm>
                <a:prstGeom prst="rect">
                  <a:avLst/>
                </a:prstGeom>
                <a:blipFill>
                  <a:blip r:embed="rId6"/>
                  <a:stretch>
                    <a:fillRect l="-826" t="-3659" b="-8537"/>
                  </a:stretch>
                </a:blipFill>
                <a:ln w="12700">
                  <a:solidFill>
                    <a:schemeClr val="tx1"/>
                  </a:solidFill>
                  <a:prstDash val="sysDash"/>
                </a:ln>
              </p:spPr>
              <p:txBody>
                <a:bodyPr/>
                <a:lstStyle/>
                <a:p>
                  <a:r>
                    <a:rPr lang="zh-CN" altLang="en-US">
                      <a:noFill/>
                    </a:rPr>
                    <a:t> </a:t>
                  </a:r>
                </a:p>
              </p:txBody>
            </p:sp>
          </mc:Fallback>
        </mc:AlternateContent>
        <p:cxnSp>
          <p:nvCxnSpPr>
            <p:cNvPr id="17" name="直线箭头连接符 16">
              <a:extLst>
                <a:ext uri="{FF2B5EF4-FFF2-40B4-BE49-F238E27FC236}">
                  <a16:creationId xmlns:a16="http://schemas.microsoft.com/office/drawing/2014/main" id="{0E3C4BD7-458C-C04F-B91A-765E69977352}"/>
                </a:ext>
              </a:extLst>
            </p:cNvPr>
            <p:cNvCxnSpPr>
              <a:cxnSpLocks/>
            </p:cNvCxnSpPr>
            <p:nvPr/>
          </p:nvCxnSpPr>
          <p:spPr>
            <a:xfrm>
              <a:off x="4446493" y="3263646"/>
              <a:ext cx="56828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24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2062103"/>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Problem</a:t>
            </a:r>
            <a:endParaRPr kumimoji="1" lang="en-US" altLang="zh-CN" sz="2400" dirty="0">
              <a:latin typeface="Times New Roman" panose="02020603050405020304" pitchFamily="18" charset="0"/>
              <a:cs typeface="Times New Roman" panose="02020603050405020304" pitchFamily="18" charset="0"/>
            </a:endParaRPr>
          </a:p>
          <a:p>
            <a:r>
              <a:rPr kumimoji="1" lang="en" altLang="zh-CN" sz="2000" dirty="0">
                <a:latin typeface="Times New Roman" panose="02020603050405020304" pitchFamily="18" charset="0"/>
                <a:cs typeface="Times New Roman" panose="02020603050405020304" pitchFamily="18" charset="0"/>
              </a:rPr>
              <a:t>A central challenge is that the available training examples are normally insufficient to determine which visual features are most characteristic of the considered categories.</a:t>
            </a:r>
          </a:p>
          <a:p>
            <a:endParaRPr kumimoji="1" lang="en" altLang="zh-CN" sz="2000" dirty="0">
              <a:latin typeface="Times New Roman" panose="02020603050405020304" pitchFamily="18" charset="0"/>
              <a:cs typeface="Times New Roman" panose="02020603050405020304" pitchFamily="18" charset="0"/>
            </a:endParaRPr>
          </a:p>
          <a:p>
            <a:r>
              <a:rPr kumimoji="1" lang="en" altLang="zh-CN" sz="2400" b="1" dirty="0">
                <a:latin typeface="Times New Roman" panose="02020603050405020304" pitchFamily="18" charset="0"/>
                <a:cs typeface="Times New Roman" panose="02020603050405020304" pitchFamily="18" charset="0"/>
              </a:rPr>
              <a:t>How to solve this problem in our paper? </a:t>
            </a:r>
          </a:p>
          <a:p>
            <a:endParaRPr kumimoji="1" lang="en" altLang="zh-CN" sz="20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sp>
        <p:nvSpPr>
          <p:cNvPr id="2" name="矩形 1">
            <a:extLst>
              <a:ext uri="{FF2B5EF4-FFF2-40B4-BE49-F238E27FC236}">
                <a16:creationId xmlns:a16="http://schemas.microsoft.com/office/drawing/2014/main" id="{41651C12-415E-0941-8C66-304F9A858D11}"/>
              </a:ext>
            </a:extLst>
          </p:cNvPr>
          <p:cNvSpPr/>
          <p:nvPr/>
        </p:nvSpPr>
        <p:spPr>
          <a:xfrm>
            <a:off x="2342140" y="2677180"/>
            <a:ext cx="7297190" cy="523220"/>
          </a:xfrm>
          <a:prstGeom prst="rect">
            <a:avLst/>
          </a:prstGeom>
          <a:noFill/>
        </p:spPr>
        <p:txBody>
          <a:bodyPr wrap="none" lIns="91440" tIns="45720" rIns="91440" bIns="45720">
            <a:spAutoFit/>
          </a:bodyPr>
          <a:lstStyle/>
          <a:p>
            <a:pPr algn="ctr"/>
            <a:r>
              <a:rPr lang="en-US" altLang="zh-C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r>
              <a:rPr lang="en-US" altLang="zh-CN"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roup features of the same kind and classify then</a:t>
            </a:r>
            <a:endParaRPr lang="zh-CN" alt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FC3A7781-CEB8-FB42-AB07-19EB6DC5E23D}"/>
              </a:ext>
            </a:extLst>
          </p:cNvPr>
          <p:cNvGrpSpPr/>
          <p:nvPr/>
        </p:nvGrpSpPr>
        <p:grpSpPr>
          <a:xfrm>
            <a:off x="2253160" y="4533068"/>
            <a:ext cx="3090781" cy="1745164"/>
            <a:chOff x="1219197" y="3958389"/>
            <a:chExt cx="3090781" cy="1745164"/>
          </a:xfrm>
        </p:grpSpPr>
        <p:pic>
          <p:nvPicPr>
            <p:cNvPr id="3" name="图片 2">
              <a:extLst>
                <a:ext uri="{FF2B5EF4-FFF2-40B4-BE49-F238E27FC236}">
                  <a16:creationId xmlns:a16="http://schemas.microsoft.com/office/drawing/2014/main" id="{90FA31D5-EC54-AA47-B1FD-8BFAEA031EDF}"/>
                </a:ext>
              </a:extLst>
            </p:cNvPr>
            <p:cNvPicPr>
              <a:picLocks noChangeAspect="1"/>
            </p:cNvPicPr>
            <p:nvPr/>
          </p:nvPicPr>
          <p:blipFill>
            <a:blip r:embed="rId3"/>
            <a:stretch>
              <a:fillRect/>
            </a:stretch>
          </p:blipFill>
          <p:spPr>
            <a:xfrm>
              <a:off x="1219197" y="3958389"/>
              <a:ext cx="3090781" cy="1411706"/>
            </a:xfrm>
            <a:prstGeom prst="rect">
              <a:avLst/>
            </a:prstGeom>
          </p:spPr>
        </p:pic>
        <p:sp>
          <p:nvSpPr>
            <p:cNvPr id="10" name="文本框 9">
              <a:extLst>
                <a:ext uri="{FF2B5EF4-FFF2-40B4-BE49-F238E27FC236}">
                  <a16:creationId xmlns:a16="http://schemas.microsoft.com/office/drawing/2014/main" id="{C809D730-3412-E144-BAFA-0FF23CD2AA73}"/>
                </a:ext>
              </a:extLst>
            </p:cNvPr>
            <p:cNvSpPr txBox="1"/>
            <p:nvPr/>
          </p:nvSpPr>
          <p:spPr>
            <a:xfrm>
              <a:off x="1705307" y="5364999"/>
              <a:ext cx="1986214" cy="338554"/>
            </a:xfrm>
            <a:prstGeom prst="rect">
              <a:avLst/>
            </a:prstGeom>
            <a:noFill/>
          </p:spPr>
          <p:txBody>
            <a:bodyPr wrap="square" rtlCol="0">
              <a:spAutoFit/>
            </a:bodyPr>
            <a:lstStyle/>
            <a:p>
              <a:pPr algn="ctr"/>
              <a:r>
                <a:rPr kumimoji="1" lang="en" altLang="zh-CN" sz="1600" dirty="0">
                  <a:latin typeface="Times New Roman" panose="02020603050405020304" pitchFamily="18" charset="0"/>
                  <a:cs typeface="Times New Roman" panose="02020603050405020304" pitchFamily="18" charset="0"/>
                </a:rPr>
                <a:t>desert</a:t>
              </a:r>
            </a:p>
          </p:txBody>
        </p:sp>
      </p:grpSp>
      <p:cxnSp>
        <p:nvCxnSpPr>
          <p:cNvPr id="16" name="直线箭头连接符 15">
            <a:extLst>
              <a:ext uri="{FF2B5EF4-FFF2-40B4-BE49-F238E27FC236}">
                <a16:creationId xmlns:a16="http://schemas.microsoft.com/office/drawing/2014/main" id="{47CAECE7-771C-3145-9532-B56761DB8342}"/>
              </a:ext>
            </a:extLst>
          </p:cNvPr>
          <p:cNvCxnSpPr>
            <a:cxnSpLocks/>
            <a:stCxn id="21" idx="2"/>
            <a:endCxn id="3" idx="0"/>
          </p:cNvCxnSpPr>
          <p:nvPr/>
        </p:nvCxnSpPr>
        <p:spPr>
          <a:xfrm flipH="1">
            <a:off x="3798551" y="3581271"/>
            <a:ext cx="2192184" cy="95179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FD9A0A1C-3189-6E4C-B517-BCEBC4BC8444}"/>
              </a:ext>
            </a:extLst>
          </p:cNvPr>
          <p:cNvCxnSpPr>
            <a:cxnSpLocks/>
            <a:stCxn id="21" idx="2"/>
            <a:endCxn id="6" idx="1"/>
          </p:cNvCxnSpPr>
          <p:nvPr/>
        </p:nvCxnSpPr>
        <p:spPr>
          <a:xfrm>
            <a:off x="5990735" y="3581271"/>
            <a:ext cx="1928805" cy="13925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35618720-D117-6842-8AE4-ECAB4EE918D4}"/>
              </a:ext>
            </a:extLst>
          </p:cNvPr>
          <p:cNvSpPr/>
          <p:nvPr/>
        </p:nvSpPr>
        <p:spPr>
          <a:xfrm>
            <a:off x="5034383" y="3181161"/>
            <a:ext cx="1912703" cy="400110"/>
          </a:xfrm>
          <a:prstGeom prst="rect">
            <a:avLst/>
          </a:prstGeom>
          <a:noFill/>
        </p:spPr>
        <p:txBody>
          <a:bodyPr wrap="none" lIns="91440" tIns="45720" rIns="91440" bIns="45720">
            <a:spAutoFit/>
          </a:bodyPr>
          <a:lstStyle/>
          <a:p>
            <a:pPr algn="ctr"/>
            <a:r>
              <a:rPr kumimoji="1" lang="en" altLang="zh-CN"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Important facet</a:t>
            </a:r>
            <a:endParaRPr lang="zh-CN" altLang="en-US"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4" name="文本框 23">
            <a:extLst>
              <a:ext uri="{FF2B5EF4-FFF2-40B4-BE49-F238E27FC236}">
                <a16:creationId xmlns:a16="http://schemas.microsoft.com/office/drawing/2014/main" id="{051A04F6-9AF3-2645-BBB3-F417F026D5C5}"/>
              </a:ext>
            </a:extLst>
          </p:cNvPr>
          <p:cNvSpPr txBox="1"/>
          <p:nvPr/>
        </p:nvSpPr>
        <p:spPr>
          <a:xfrm>
            <a:off x="3709829" y="3749562"/>
            <a:ext cx="1986214" cy="338554"/>
          </a:xfrm>
          <a:prstGeom prst="rect">
            <a:avLst/>
          </a:prstGeom>
          <a:noFill/>
        </p:spPr>
        <p:txBody>
          <a:bodyPr wrap="square" rtlCol="0">
            <a:spAutoFit/>
          </a:bodyPr>
          <a:lstStyle/>
          <a:p>
            <a:pPr algn="ctr"/>
            <a:r>
              <a:rPr kumimoji="1" lang="en" altLang="zh-CN" sz="1600" b="1" dirty="0">
                <a:solidFill>
                  <a:schemeClr val="accent5">
                    <a:lumMod val="75000"/>
                  </a:schemeClr>
                </a:solidFill>
                <a:latin typeface="Times New Roman" panose="02020603050405020304" pitchFamily="18" charset="0"/>
                <a:cs typeface="Times New Roman" panose="02020603050405020304" pitchFamily="18" charset="0"/>
              </a:rPr>
              <a:t>color</a:t>
            </a:r>
          </a:p>
        </p:txBody>
      </p:sp>
      <p:sp>
        <p:nvSpPr>
          <p:cNvPr id="25" name="文本框 24">
            <a:extLst>
              <a:ext uri="{FF2B5EF4-FFF2-40B4-BE49-F238E27FC236}">
                <a16:creationId xmlns:a16="http://schemas.microsoft.com/office/drawing/2014/main" id="{AD2BFF13-A151-914C-AC1E-73F5FB9E92DE}"/>
              </a:ext>
            </a:extLst>
          </p:cNvPr>
          <p:cNvSpPr txBox="1"/>
          <p:nvPr/>
        </p:nvSpPr>
        <p:spPr>
          <a:xfrm>
            <a:off x="5999604" y="3792865"/>
            <a:ext cx="1986214" cy="338554"/>
          </a:xfrm>
          <a:prstGeom prst="rect">
            <a:avLst/>
          </a:prstGeom>
          <a:noFill/>
        </p:spPr>
        <p:txBody>
          <a:bodyPr wrap="square" rtlCol="0">
            <a:spAutoFit/>
          </a:bodyPr>
          <a:lstStyle/>
          <a:p>
            <a:pPr algn="ctr"/>
            <a:r>
              <a:rPr kumimoji="1" lang="en" altLang="zh-CN" sz="1600" b="1" dirty="0">
                <a:solidFill>
                  <a:schemeClr val="accent5">
                    <a:lumMod val="75000"/>
                  </a:schemeClr>
                </a:solidFill>
                <a:latin typeface="Times New Roman" panose="02020603050405020304" pitchFamily="18" charset="0"/>
                <a:cs typeface="Times New Roman" panose="02020603050405020304" pitchFamily="18" charset="0"/>
              </a:rPr>
              <a:t>shape</a:t>
            </a:r>
          </a:p>
        </p:txBody>
      </p:sp>
      <p:grpSp>
        <p:nvGrpSpPr>
          <p:cNvPr id="7" name="组合 6">
            <a:extLst>
              <a:ext uri="{FF2B5EF4-FFF2-40B4-BE49-F238E27FC236}">
                <a16:creationId xmlns:a16="http://schemas.microsoft.com/office/drawing/2014/main" id="{416D0F5C-1A08-7948-9A54-B161622203D4}"/>
              </a:ext>
            </a:extLst>
          </p:cNvPr>
          <p:cNvGrpSpPr/>
          <p:nvPr/>
        </p:nvGrpSpPr>
        <p:grpSpPr>
          <a:xfrm>
            <a:off x="7919540" y="3976917"/>
            <a:ext cx="2019300" cy="2301315"/>
            <a:chOff x="8193503" y="3755880"/>
            <a:chExt cx="2019300" cy="2301315"/>
          </a:xfrm>
        </p:grpSpPr>
        <p:sp>
          <p:nvSpPr>
            <p:cNvPr id="13" name="文本框 12">
              <a:extLst>
                <a:ext uri="{FF2B5EF4-FFF2-40B4-BE49-F238E27FC236}">
                  <a16:creationId xmlns:a16="http://schemas.microsoft.com/office/drawing/2014/main" id="{49A80014-7525-4447-9152-6F300C0FCCB6}"/>
                </a:ext>
              </a:extLst>
            </p:cNvPr>
            <p:cNvSpPr txBox="1"/>
            <p:nvPr/>
          </p:nvSpPr>
          <p:spPr>
            <a:xfrm>
              <a:off x="8762725" y="5718641"/>
              <a:ext cx="1430026" cy="338554"/>
            </a:xfrm>
            <a:prstGeom prst="rect">
              <a:avLst/>
            </a:prstGeom>
            <a:noFill/>
          </p:spPr>
          <p:txBody>
            <a:bodyPr wrap="square" rtlCol="0">
              <a:spAutoFit/>
            </a:bodyPr>
            <a:lstStyle/>
            <a:p>
              <a:r>
                <a:rPr kumimoji="1" lang="en" altLang="zh-CN" sz="1600" dirty="0">
                  <a:latin typeface="Times New Roman" panose="02020603050405020304" pitchFamily="18" charset="0"/>
                  <a:cs typeface="Times New Roman" panose="02020603050405020304" pitchFamily="18" charset="0"/>
                </a:rPr>
                <a:t>corkscrew</a:t>
              </a:r>
            </a:p>
          </p:txBody>
        </p:sp>
        <p:pic>
          <p:nvPicPr>
            <p:cNvPr id="6" name="图片 5">
              <a:extLst>
                <a:ext uri="{FF2B5EF4-FFF2-40B4-BE49-F238E27FC236}">
                  <a16:creationId xmlns:a16="http://schemas.microsoft.com/office/drawing/2014/main" id="{42C9C9CA-B396-A643-9AB1-CE9F06FB2274}"/>
                </a:ext>
              </a:extLst>
            </p:cNvPr>
            <p:cNvPicPr>
              <a:picLocks noChangeAspect="1"/>
            </p:cNvPicPr>
            <p:nvPr/>
          </p:nvPicPr>
          <p:blipFill>
            <a:blip r:embed="rId4"/>
            <a:stretch>
              <a:fillRect/>
            </a:stretch>
          </p:blipFill>
          <p:spPr>
            <a:xfrm>
              <a:off x="8193503" y="3755880"/>
              <a:ext cx="2019300" cy="1993900"/>
            </a:xfrm>
            <a:prstGeom prst="rect">
              <a:avLst/>
            </a:prstGeom>
          </p:spPr>
        </p:pic>
      </p:grpSp>
    </p:spTree>
    <p:extLst>
      <p:ext uri="{BB962C8B-B14F-4D97-AF65-F5344CB8AC3E}">
        <p14:creationId xmlns:p14="http://schemas.microsoft.com/office/powerpoint/2010/main" val="136019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1384995"/>
          </a:xfrm>
          <a:prstGeom prst="rect">
            <a:avLst/>
          </a:prstGeom>
          <a:noFill/>
        </p:spPr>
        <p:txBody>
          <a:bodyPr wrap="square" rtlCol="0">
            <a:spAutoFit/>
          </a:bodyPr>
          <a:lstStyle/>
          <a:p>
            <a:endParaRPr kumimoji="1" lang="en-US" altLang="zh-CN" sz="2400" dirty="0">
              <a:latin typeface="Times New Roman" panose="02020603050405020304" pitchFamily="18" charset="0"/>
              <a:cs typeface="Times New Roman" panose="02020603050405020304" pitchFamily="18" charset="0"/>
            </a:endParaRPr>
          </a:p>
          <a:p>
            <a:endParaRPr kumimoji="1" lang="en" altLang="zh-CN" sz="2000" dirty="0">
              <a:latin typeface="Times New Roman" panose="02020603050405020304" pitchFamily="18" charset="0"/>
              <a:cs typeface="Times New Roman" panose="02020603050405020304" pitchFamily="18" charset="0"/>
            </a:endParaRPr>
          </a:p>
          <a:p>
            <a:endParaRPr kumimoji="1" lang="en" altLang="zh-CN" sz="2000" dirty="0">
              <a:latin typeface="Times New Roman" panose="02020603050405020304" pitchFamily="18" charset="0"/>
              <a:cs typeface="Times New Roman" panose="02020603050405020304" pitchFamily="18" charset="0"/>
            </a:endParaRPr>
          </a:p>
          <a:p>
            <a:endParaRPr kumimoji="1" lang="en-US" altLang="zh-CN" sz="20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sp>
        <p:nvSpPr>
          <p:cNvPr id="6" name="文本框 5">
            <a:extLst>
              <a:ext uri="{FF2B5EF4-FFF2-40B4-BE49-F238E27FC236}">
                <a16:creationId xmlns:a16="http://schemas.microsoft.com/office/drawing/2014/main" id="{96AD2C6A-5037-6449-9948-960D779D1454}"/>
              </a:ext>
            </a:extLst>
          </p:cNvPr>
          <p:cNvSpPr txBox="1"/>
          <p:nvPr/>
        </p:nvSpPr>
        <p:spPr>
          <a:xfrm>
            <a:off x="292300" y="649704"/>
            <a:ext cx="5236829" cy="2369880"/>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Word Embedding</a:t>
            </a:r>
          </a:p>
          <a:p>
            <a:endParaRPr kumimoji="1" lang="en-US" altLang="zh-CN" sz="2400" dirty="0">
              <a:latin typeface="Times New Roman" panose="02020603050405020304" pitchFamily="18" charset="0"/>
              <a:cs typeface="Times New Roman" panose="02020603050405020304" pitchFamily="18" charset="0"/>
            </a:endParaRPr>
          </a:p>
          <a:p>
            <a:r>
              <a:rPr kumimoji="1" lang="en" altLang="zh-CN" sz="2000" dirty="0">
                <a:latin typeface="Times New Roman" panose="02020603050405020304" pitchFamily="18" charset="0"/>
                <a:cs typeface="Times New Roman" panose="02020603050405020304" pitchFamily="18" charset="0"/>
              </a:rPr>
              <a:t>The importance of each facet differs from category to category; </a:t>
            </a:r>
          </a:p>
          <a:p>
            <a:r>
              <a:rPr kumimoji="1" lang="en" altLang="zh-CN" sz="2000" dirty="0">
                <a:latin typeface="Times New Roman" panose="02020603050405020304" pitchFamily="18" charset="0"/>
                <a:cs typeface="Times New Roman" panose="02020603050405020304" pitchFamily="18" charset="0"/>
              </a:rPr>
              <a:t>It is possible to predict facet importance from a pre-trained embedding according to category names </a:t>
            </a:r>
          </a:p>
        </p:txBody>
      </p:sp>
      <p:pic>
        <p:nvPicPr>
          <p:cNvPr id="7" name="图片 6">
            <a:extLst>
              <a:ext uri="{FF2B5EF4-FFF2-40B4-BE49-F238E27FC236}">
                <a16:creationId xmlns:a16="http://schemas.microsoft.com/office/drawing/2014/main" id="{CF9BE01D-951C-7E42-AC7A-66E743D494BF}"/>
              </a:ext>
            </a:extLst>
          </p:cNvPr>
          <p:cNvPicPr>
            <a:picLocks noChangeAspect="1"/>
          </p:cNvPicPr>
          <p:nvPr/>
        </p:nvPicPr>
        <p:blipFill>
          <a:blip r:embed="rId3"/>
          <a:stretch>
            <a:fillRect/>
          </a:stretch>
        </p:blipFill>
        <p:spPr>
          <a:xfrm>
            <a:off x="5080809" y="2727741"/>
            <a:ext cx="6339688" cy="2696189"/>
          </a:xfrm>
          <a:prstGeom prst="rect">
            <a:avLst/>
          </a:prstGeom>
        </p:spPr>
      </p:pic>
    </p:spTree>
    <p:extLst>
      <p:ext uri="{BB962C8B-B14F-4D97-AF65-F5344CB8AC3E}">
        <p14:creationId xmlns:p14="http://schemas.microsoft.com/office/powerpoint/2010/main" val="239796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5470472"/>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Class Name Embeddings</a:t>
                </a: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For each class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𝑐</m:t>
                    </m:r>
                  </m:oMath>
                </a14:m>
                <a:r>
                  <a:rPr kumimoji="1" lang="en" altLang="zh-CN" sz="2000" dirty="0">
                    <a:latin typeface="Times New Roman" panose="02020603050405020304" pitchFamily="18" charset="0"/>
                    <a:cs typeface="Times New Roman" panose="02020603050405020304" pitchFamily="18" charset="0"/>
                  </a:rPr>
                  <a:t>, we sample 1000 sentences from the May 2016 English Wikipedia dump;</a:t>
                </a: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we replace the name of the class by [MASK], and take the sentence as the input to BERT. The class name embedding can be obtained from the output of the BERT.</a:t>
                </a:r>
              </a:p>
              <a:p>
                <a:endParaRPr kumimoji="1" lang="en" altLang="zh-CN" sz="2000" dirty="0">
                  <a:latin typeface="Times New Roman" panose="02020603050405020304" pitchFamily="18" charset="0"/>
                  <a:cs typeface="Times New Roman" panose="02020603050405020304" pitchFamily="18" charset="0"/>
                </a:endParaRPr>
              </a:p>
              <a:p>
                <a:r>
                  <a:rPr kumimoji="1" lang="en" altLang="zh-CN" sz="2400" b="1" dirty="0">
                    <a:latin typeface="Times New Roman" panose="02020603050405020304" pitchFamily="18" charset="0"/>
                    <a:cs typeface="Times New Roman" panose="02020603050405020304" pitchFamily="18" charset="0"/>
                  </a:rPr>
                  <a:t>Facet Identification</a:t>
                </a: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Given a visual feature vector </a:t>
                </a:r>
                <a14:m>
                  <m:oMath xmlns:m="http://schemas.openxmlformats.org/officeDocument/2006/math">
                    <m:sSub>
                      <m:sSubPr>
                        <m:ctrlPr>
                          <a:rPr kumimoji="1" lang="en" altLang="zh-CN" sz="2000" i="1" smtClean="0">
                            <a:latin typeface="Cambria Math" panose="02040503050406030204" pitchFamily="18" charset="0"/>
                            <a:cs typeface="Times New Roman" panose="02020603050405020304" pitchFamily="18" charset="0"/>
                          </a:rPr>
                        </m:ctrlPr>
                      </m:sSubPr>
                      <m:e>
                        <m:r>
                          <a:rPr kumimoji="1" lang="en-US" altLang="zh-CN" sz="2000" b="0" i="1" smtClean="0">
                            <a:latin typeface="Cambria Math" panose="02040503050406030204" pitchFamily="18" charset="0"/>
                            <a:cs typeface="Times New Roman" panose="02020603050405020304" pitchFamily="18" charset="0"/>
                          </a:rPr>
                          <m:t>𝑓</m:t>
                        </m:r>
                      </m:e>
                      <m:sub>
                        <m:r>
                          <a:rPr kumimoji="1" lang="en" altLang="zh-CN" sz="2000" i="1" smtClean="0">
                            <a:latin typeface="Cambria Math" panose="02040503050406030204" pitchFamily="18" charset="0"/>
                            <a:ea typeface="Cambria Math" panose="02040503050406030204" pitchFamily="18" charset="0"/>
                            <a:cs typeface="Times New Roman" panose="02020603050405020304" pitchFamily="18" charset="0"/>
                          </a:rPr>
                          <m:t>𝜃</m:t>
                        </m:r>
                      </m:sub>
                    </m:sSub>
                    <m:r>
                      <a:rPr kumimoji="1" lang="en-US" altLang="zh-CN" sz="2000" b="0" i="1" smtClean="0">
                        <a:latin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cs typeface="Times New Roman" panose="02020603050405020304" pitchFamily="18" charset="0"/>
                      </a:rPr>
                      <m:t>𝑥</m:t>
                    </m:r>
                    <m:r>
                      <a:rPr kumimoji="1" lang="en-US" altLang="zh-CN" sz="2000" b="0" i="1" smtClean="0">
                        <a:latin typeface="Cambria Math" panose="02040503050406030204" pitchFamily="18" charset="0"/>
                        <a:cs typeface="Times New Roman" panose="02020603050405020304" pitchFamily="18" charset="0"/>
                      </a:rPr>
                      <m:t>)</m:t>
                    </m:r>
                  </m:oMath>
                </a14:m>
                <a:r>
                  <a:rPr kumimoji="1" lang="en"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we</a:t>
                </a:r>
                <a:r>
                  <a:rPr kumimoji="1" lang="en" altLang="zh-CN" sz="2000" dirty="0">
                    <a:latin typeface="Times New Roman" panose="02020603050405020304" pitchFamily="18" charset="0"/>
                    <a:cs typeface="Times New Roman" panose="02020603050405020304" pitchFamily="18" charset="0"/>
                  </a:rPr>
                  <a:t> define </a:t>
                </a:r>
                <a14:m>
                  <m:oMath xmlns:m="http://schemas.openxmlformats.org/officeDocument/2006/math">
                    <m:sSub>
                      <m:sSubPr>
                        <m:ctrlPr>
                          <a:rPr kumimoji="1" lang="en" altLang="zh-CN" sz="2000" i="1" smtClean="0">
                            <a:latin typeface="Cambria Math" panose="02040503050406030204" pitchFamily="18" charset="0"/>
                            <a:cs typeface="Times New Roman" panose="02020603050405020304" pitchFamily="18" charset="0"/>
                          </a:rPr>
                        </m:ctrlPr>
                      </m:sSubPr>
                      <m:e>
                        <m:r>
                          <a:rPr kumimoji="1" lang="en-US" altLang="zh-CN" sz="2000" b="0" i="1" smtClean="0">
                            <a:latin typeface="Cambria Math" panose="02040503050406030204" pitchFamily="18" charset="0"/>
                            <a:cs typeface="Times New Roman" panose="02020603050405020304" pitchFamily="18" charset="0"/>
                          </a:rPr>
                          <m:t>𝑋</m:t>
                        </m:r>
                      </m:e>
                      <m:sub>
                        <m:r>
                          <a:rPr kumimoji="1" lang="en-US" altLang="zh-CN" sz="2000" b="0" i="1" smtClean="0">
                            <a:latin typeface="Cambria Math" panose="02040503050406030204" pitchFamily="18" charset="0"/>
                            <a:cs typeface="Times New Roman" panose="02020603050405020304" pitchFamily="18" charset="0"/>
                          </a:rPr>
                          <m:t>1</m:t>
                        </m:r>
                      </m:sub>
                    </m:sSub>
                    <m:r>
                      <a:rPr kumimoji="1" lang="en-US" altLang="zh-CN" sz="2000" b="0" i="1" smtClean="0">
                        <a:latin typeface="Cambria Math" panose="02040503050406030204" pitchFamily="18" charset="0"/>
                        <a:cs typeface="Times New Roman" panose="02020603050405020304" pitchFamily="18" charset="0"/>
                      </a:rPr>
                      <m:t>,…,</m:t>
                    </m:r>
                    <m:sSub>
                      <m:sSubPr>
                        <m:ctrlPr>
                          <a:rPr kumimoji="1" lang="en"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𝑋</m:t>
                        </m:r>
                      </m:e>
                      <m:sub>
                        <m:r>
                          <a:rPr kumimoji="1" lang="en-US" altLang="zh-CN" sz="2000" b="0" i="1" smtClean="0">
                            <a:latin typeface="Cambria Math" panose="02040503050406030204" pitchFamily="18" charset="0"/>
                            <a:cs typeface="Times New Roman" panose="02020603050405020304" pitchFamily="18" charset="0"/>
                          </a:rPr>
                          <m:t>𝐹</m:t>
                        </m:r>
                      </m:sub>
                    </m:sSub>
                  </m:oMath>
                </a14:m>
                <a:r>
                  <a:rPr kumimoji="1" lang="en" altLang="zh-CN" sz="2000" dirty="0">
                    <a:latin typeface="Times New Roman" panose="02020603050405020304" pitchFamily="18" charset="0"/>
                    <a:cs typeface="Times New Roman" panose="02020603050405020304" pitchFamily="18" charset="0"/>
                  </a:rPr>
                  <a:t> as the set of coordinate indices of </a:t>
                </a:r>
                <a14:m>
                  <m:oMath xmlns:m="http://schemas.openxmlformats.org/officeDocument/2006/math">
                    <m:sSub>
                      <m:sSubPr>
                        <m:ctrlPr>
                          <a:rPr kumimoji="1" lang="en"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𝑓</m:t>
                        </m:r>
                      </m:e>
                      <m:sub>
                        <m:r>
                          <a:rPr kumimoji="1" lang="en" altLang="zh-CN" sz="2000" i="1">
                            <a:latin typeface="Cambria Math" panose="02040503050406030204" pitchFamily="18" charset="0"/>
                            <a:ea typeface="Cambria Math" panose="02040503050406030204" pitchFamily="18" charset="0"/>
                            <a:cs typeface="Times New Roman" panose="02020603050405020304" pitchFamily="18" charset="0"/>
                          </a:rPr>
                          <m:t>𝜃</m:t>
                        </m:r>
                      </m:sub>
                    </m:sSub>
                    <m:r>
                      <a:rPr kumimoji="1" lang="en-US" altLang="zh-CN" sz="2000" i="1">
                        <a:latin typeface="Cambria Math" panose="02040503050406030204" pitchFamily="18" charset="0"/>
                        <a:cs typeface="Times New Roman" panose="02020603050405020304" pitchFamily="18" charset="0"/>
                      </a:rPr>
                      <m:t>(</m:t>
                    </m:r>
                    <m:r>
                      <a:rPr kumimoji="1" lang="en-US" altLang="zh-CN" sz="2000" i="1">
                        <a:latin typeface="Cambria Math" panose="02040503050406030204" pitchFamily="18" charset="0"/>
                        <a:cs typeface="Times New Roman" panose="02020603050405020304" pitchFamily="18" charset="0"/>
                      </a:rPr>
                      <m:t>𝑥</m:t>
                    </m:r>
                    <m:r>
                      <a:rPr kumimoji="1" lang="en-US" altLang="zh-CN" sz="2000" i="1">
                        <a:latin typeface="Cambria Math" panose="02040503050406030204" pitchFamily="18" charset="0"/>
                        <a:cs typeface="Times New Roman" panose="02020603050405020304" pitchFamily="18" charset="0"/>
                      </a:rPr>
                      <m:t>)</m:t>
                    </m:r>
                  </m:oMath>
                </a14:m>
                <a:r>
                  <a:rPr kumimoji="1" lang="en" altLang="zh-CN" sz="2000" dirty="0">
                    <a:latin typeface="Times New Roman" panose="02020603050405020304" pitchFamily="18" charset="0"/>
                    <a:cs typeface="Times New Roman" panose="02020603050405020304" pitchFamily="18" charset="0"/>
                  </a:rPr>
                  <a:t> of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𝐹</m:t>
                    </m:r>
                  </m:oMath>
                </a14:m>
                <a:r>
                  <a:rPr kumimoji="1" lang="en" altLang="zh-CN" sz="2000" dirty="0">
                    <a:latin typeface="Times New Roman" panose="02020603050405020304" pitchFamily="18" charset="0"/>
                    <a:cs typeface="Times New Roman" panose="02020603050405020304" pitchFamily="18" charset="0"/>
                  </a:rPr>
                  <a:t> different facets; </a:t>
                </a: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we define </a:t>
                </a:r>
                <a14:m>
                  <m:oMath xmlns:m="http://schemas.openxmlformats.org/officeDocument/2006/math">
                    <m:sSubSup>
                      <m:sSubSupPr>
                        <m:ctrlPr>
                          <a:rPr kumimoji="1" lang="en" altLang="zh-CN" sz="2000" i="1" smtClean="0">
                            <a:latin typeface="Cambria Math" panose="02040503050406030204" pitchFamily="18" charset="0"/>
                            <a:cs typeface="Times New Roman" panose="02020603050405020304" pitchFamily="18" charset="0"/>
                          </a:rPr>
                        </m:ctrlPr>
                      </m:sSubSupPr>
                      <m:e>
                        <m:r>
                          <a:rPr kumimoji="1" lang="en-US" altLang="zh-CN" sz="2000" b="0" i="1" smtClean="0">
                            <a:latin typeface="Cambria Math" panose="02040503050406030204" pitchFamily="18" charset="0"/>
                            <a:cs typeface="Times New Roman" panose="02020603050405020304" pitchFamily="18" charset="0"/>
                          </a:rPr>
                          <m:t>𝑎</m:t>
                        </m:r>
                      </m:e>
                      <m:sub>
                        <m:r>
                          <a:rPr kumimoji="1" lang="en-US" altLang="zh-CN" sz="2000" b="0" i="1" smtClean="0">
                            <a:latin typeface="Cambria Math" panose="02040503050406030204" pitchFamily="18" charset="0"/>
                            <a:cs typeface="Times New Roman" panose="02020603050405020304" pitchFamily="18" charset="0"/>
                          </a:rPr>
                          <m:t>𝑐</m:t>
                        </m:r>
                      </m:sub>
                      <m:sup>
                        <m:r>
                          <a:rPr kumimoji="1" lang="en-US" altLang="zh-CN" sz="2000" b="0" i="1" smtClean="0">
                            <a:latin typeface="Cambria Math" panose="02040503050406030204" pitchFamily="18" charset="0"/>
                            <a:cs typeface="Times New Roman" panose="02020603050405020304" pitchFamily="18" charset="0"/>
                          </a:rPr>
                          <m:t>𝑖</m:t>
                        </m:r>
                      </m:sup>
                    </m:sSubSup>
                  </m:oMath>
                </a14:m>
                <a:r>
                  <a:rPr kumimoji="1" lang="en" altLang="zh-CN" sz="2000" dirty="0">
                    <a:latin typeface="Times New Roman" panose="02020603050405020304" pitchFamily="18" charset="0"/>
                    <a:cs typeface="Times New Roman" panose="02020603050405020304" pitchFamily="18" charset="0"/>
                  </a:rPr>
                  <a:t> as the importance of the </a:t>
                </a:r>
                <a14:m>
                  <m:oMath xmlns:m="http://schemas.openxmlformats.org/officeDocument/2006/math">
                    <m:sSup>
                      <m:sSupPr>
                        <m:ctrlPr>
                          <a:rPr kumimoji="1" lang="en"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𝑖</m:t>
                        </m:r>
                      </m:e>
                      <m:sup>
                        <m:r>
                          <a:rPr kumimoji="1" lang="en-US" altLang="zh-CN" sz="2000" b="0" i="1" smtClean="0">
                            <a:latin typeface="Cambria Math" panose="02040503050406030204" pitchFamily="18" charset="0"/>
                            <a:cs typeface="Times New Roman" panose="02020603050405020304" pitchFamily="18" charset="0"/>
                          </a:rPr>
                          <m:t>𝑡h</m:t>
                        </m:r>
                      </m:sup>
                    </m:sSup>
                  </m:oMath>
                </a14:m>
                <a:r>
                  <a:rPr kumimoji="1" lang="en" altLang="zh-CN" sz="2000" dirty="0">
                    <a:latin typeface="Times New Roman" panose="02020603050405020304" pitchFamily="18" charset="0"/>
                    <a:cs typeface="Times New Roman" panose="02020603050405020304" pitchFamily="18" charset="0"/>
                  </a:rPr>
                  <a:t> coordinate for the class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𝑐</m:t>
                    </m:r>
                  </m:oMath>
                </a14:m>
                <a:r>
                  <a:rPr kumimoji="1" lang="en" altLang="zh-CN" sz="2000" dirty="0">
                    <a:latin typeface="Times New Roman" panose="02020603050405020304" pitchFamily="18" charset="0"/>
                    <a:cs typeface="Times New Roman" panose="02020603050405020304" pitchFamily="18" charset="0"/>
                  </a:rPr>
                  <a:t>, the formula is as below:</a:t>
                </a:r>
              </a:p>
              <a:p>
                <a:pPr algn="ctr"/>
                <a14:m>
                  <m:oMath xmlns:m="http://schemas.openxmlformats.org/officeDocument/2006/math">
                    <m:sSubSup>
                      <m:sSubSupPr>
                        <m:ctrlPr>
                          <a:rPr kumimoji="1" lang="en-US" altLang="zh-CN" sz="2000" i="1">
                            <a:latin typeface="Cambria Math" panose="02040503050406030204" pitchFamily="18" charset="0"/>
                            <a:cs typeface="Times New Roman" panose="02020603050405020304" pitchFamily="18" charset="0"/>
                          </a:rPr>
                        </m:ctrlPr>
                      </m:sSubSupPr>
                      <m:e>
                        <m:r>
                          <a:rPr kumimoji="1" lang="en-US" altLang="zh-CN" sz="2000" i="1">
                            <a:latin typeface="Cambria Math" panose="02040503050406030204" pitchFamily="18" charset="0"/>
                            <a:cs typeface="Times New Roman" panose="02020603050405020304" pitchFamily="18" charset="0"/>
                          </a:rPr>
                          <m:t>𝑎</m:t>
                        </m:r>
                      </m:e>
                      <m:sub>
                        <m:r>
                          <a:rPr kumimoji="1" lang="en-US" altLang="zh-CN" sz="2000" i="1">
                            <a:latin typeface="Cambria Math" panose="02040503050406030204" pitchFamily="18" charset="0"/>
                            <a:cs typeface="Times New Roman" panose="02020603050405020304" pitchFamily="18" charset="0"/>
                          </a:rPr>
                          <m:t>𝑐</m:t>
                        </m:r>
                      </m:sub>
                      <m:sup>
                        <m:r>
                          <a:rPr kumimoji="1" lang="en-US" altLang="zh-CN" sz="2000" i="1">
                            <a:latin typeface="Cambria Math" panose="02040503050406030204" pitchFamily="18" charset="0"/>
                            <a:cs typeface="Times New Roman" panose="02020603050405020304" pitchFamily="18" charset="0"/>
                          </a:rPr>
                          <m:t>𝑖</m:t>
                        </m:r>
                      </m:sup>
                    </m:sSubSup>
                    <m:r>
                      <a:rPr kumimoji="1" lang="en-US" altLang="zh-CN" sz="2000" i="1">
                        <a:latin typeface="Cambria Math" panose="02040503050406030204" pitchFamily="18" charset="0"/>
                        <a:cs typeface="Times New Roman" panose="02020603050405020304" pitchFamily="18" charset="0"/>
                      </a:rPr>
                      <m:t>=</m:t>
                    </m:r>
                    <m:nary>
                      <m:naryPr>
                        <m:chr m:val="∑"/>
                        <m:supHide m:val="on"/>
                        <m:ctrlPr>
                          <a:rPr kumimoji="1" lang="en-US" altLang="zh-CN" sz="2000" i="1">
                            <a:latin typeface="Cambria Math" panose="02040503050406030204" pitchFamily="18" charset="0"/>
                            <a:cs typeface="Times New Roman" panose="02020603050405020304" pitchFamily="18" charset="0"/>
                          </a:rPr>
                        </m:ctrlPr>
                      </m:naryPr>
                      <m:sub>
                        <m:r>
                          <m:rPr>
                            <m:brk m:alnAt="7"/>
                          </m:rPr>
                          <a:rPr kumimoji="1" lang="en-US" altLang="zh-CN" sz="2000" i="1">
                            <a:latin typeface="Cambria Math" panose="02040503050406030204" pitchFamily="18" charset="0"/>
                            <a:cs typeface="Times New Roman" panose="02020603050405020304" pitchFamily="18" charset="0"/>
                          </a:rPr>
                          <m:t>(</m:t>
                        </m:r>
                        <m:sSub>
                          <m:sSubPr>
                            <m:ctrlPr>
                              <a:rPr kumimoji="1" lang="en-US"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𝑥</m:t>
                            </m:r>
                          </m:e>
                          <m:sub>
                            <m:r>
                              <a:rPr kumimoji="1" lang="en-US" altLang="zh-CN" sz="2000" i="1">
                                <a:latin typeface="Cambria Math" panose="02040503050406030204" pitchFamily="18" charset="0"/>
                                <a:cs typeface="Times New Roman" panose="02020603050405020304" pitchFamily="18" charset="0"/>
                              </a:rPr>
                              <m:t>𝑗</m:t>
                            </m:r>
                          </m:sub>
                        </m:sSub>
                        <m:r>
                          <m:rPr>
                            <m:brk m:alnAt="7"/>
                          </m:rPr>
                          <a:rPr kumimoji="1" lang="en-US" altLang="zh-CN" sz="2000" i="1">
                            <a:latin typeface="Cambria Math" panose="02040503050406030204" pitchFamily="18" charset="0"/>
                            <a:cs typeface="Times New Roman" panose="02020603050405020304" pitchFamily="18" charset="0"/>
                          </a:rPr>
                          <m:t>,</m:t>
                        </m:r>
                        <m:r>
                          <a:rPr kumimoji="1" lang="en-US" altLang="zh-CN" sz="2000" i="1">
                            <a:latin typeface="Cambria Math" panose="02040503050406030204" pitchFamily="18" charset="0"/>
                            <a:cs typeface="Times New Roman" panose="02020603050405020304" pitchFamily="18" charset="0"/>
                          </a:rPr>
                          <m:t>  </m:t>
                        </m:r>
                        <m:r>
                          <a:rPr kumimoji="1" lang="en-US" altLang="zh-CN" sz="2000" i="1">
                            <a:latin typeface="Cambria Math" panose="02040503050406030204" pitchFamily="18" charset="0"/>
                            <a:cs typeface="Times New Roman" panose="02020603050405020304" pitchFamily="18" charset="0"/>
                          </a:rPr>
                          <m:t>𝑐</m:t>
                        </m:r>
                        <m:r>
                          <a:rPr kumimoji="1" lang="en-US" altLang="zh-CN" sz="2000" i="1">
                            <a:latin typeface="Cambria Math" panose="02040503050406030204" pitchFamily="18" charset="0"/>
                            <a:cs typeface="Times New Roman" panose="02020603050405020304" pitchFamily="18" charset="0"/>
                          </a:rPr>
                          <m:t>)</m:t>
                        </m:r>
                      </m:sub>
                      <m:sup/>
                      <m:e>
                        <m:r>
                          <a:rPr kumimoji="1" lang="en-US" altLang="zh-CN" sz="2000" i="1">
                            <a:latin typeface="Cambria Math" panose="02040503050406030204" pitchFamily="18" charset="0"/>
                            <a:cs typeface="Times New Roman" panose="02020603050405020304" pitchFamily="18" charset="0"/>
                          </a:rPr>
                          <m:t>𝑅𝐸𝐿𝑈</m:t>
                        </m:r>
                        <m:r>
                          <a:rPr kumimoji="1" lang="en-US" altLang="zh-CN" sz="2000" i="1">
                            <a:latin typeface="Cambria Math" panose="02040503050406030204" pitchFamily="18" charset="0"/>
                            <a:cs typeface="Times New Roman" panose="02020603050405020304" pitchFamily="18" charset="0"/>
                          </a:rPr>
                          <m:t>(</m:t>
                        </m:r>
                        <m:f>
                          <m:fPr>
                            <m:ctrlPr>
                              <a:rPr kumimoji="1" lang="en-US" altLang="zh-CN" sz="2000" i="1">
                                <a:latin typeface="Cambria Math" panose="02040503050406030204" pitchFamily="18" charset="0"/>
                                <a:cs typeface="Times New Roman" panose="02020603050405020304" pitchFamily="18" charset="0"/>
                              </a:rPr>
                            </m:ctrlPr>
                          </m:fPr>
                          <m:num>
                            <m:nary>
                              <m:naryPr>
                                <m:chr m:val="∑"/>
                                <m:limLoc m:val="subSup"/>
                                <m:supHide m:val="on"/>
                                <m:ctrlPr>
                                  <a:rPr kumimoji="1" lang="en-US" altLang="zh-CN" sz="2000" i="1">
                                    <a:latin typeface="Cambria Math" panose="02040503050406030204" pitchFamily="18" charset="0"/>
                                    <a:cs typeface="Times New Roman" panose="02020603050405020304" pitchFamily="18" charset="0"/>
                                  </a:rPr>
                                </m:ctrlPr>
                              </m:naryPr>
                              <m:sub>
                                <m:r>
                                  <m:rPr>
                                    <m:brk m:alnAt="9"/>
                                  </m:rPr>
                                  <a:rPr kumimoji="1" lang="en-US" altLang="zh-CN" sz="2000" i="1">
                                    <a:latin typeface="Cambria Math" panose="02040503050406030204" pitchFamily="18" charset="0"/>
                                    <a:cs typeface="Times New Roman" panose="02020603050405020304" pitchFamily="18" charset="0"/>
                                  </a:rPr>
                                  <m:t>𝑑</m:t>
                                </m:r>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𝐶</m:t>
                                    </m:r>
                                  </m:e>
                                  <m:sub>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𝑝</m:t>
                                    </m:r>
                                  </m:sub>
                                </m:sSub>
                                <m:r>
                                  <m:rPr>
                                    <m:lit/>
                                    <m:brk m:alnAt="9"/>
                                  </m:rP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m:t>
                                </m:r>
                                <m:r>
                                  <m:rPr>
                                    <m:brk m:alnAt="9"/>
                                  </m:rP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𝑐</m:t>
                                </m:r>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m:t>
                                </m:r>
                              </m:sub>
                              <m:sup/>
                              <m:e>
                                <m:r>
                                  <a:rPr kumimoji="1" lang="en-US" altLang="zh-CN" sz="2000" i="1">
                                    <a:latin typeface="Cambria Math" panose="02040503050406030204" pitchFamily="18" charset="0"/>
                                    <a:cs typeface="Times New Roman" panose="02020603050405020304" pitchFamily="18" charset="0"/>
                                  </a:rPr>
                                  <m:t>||</m:t>
                                </m:r>
                                <m:sSubSup>
                                  <m:sSubSupPr>
                                    <m:ctrlPr>
                                      <a:rPr kumimoji="1" lang="en-US" altLang="zh-CN" sz="2000" i="1" smtClean="0">
                                        <a:latin typeface="Cambria Math" panose="02040503050406030204" pitchFamily="18" charset="0"/>
                                        <a:cs typeface="Times New Roman" panose="02020603050405020304" pitchFamily="18" charset="0"/>
                                      </a:rPr>
                                    </m:ctrlPr>
                                  </m:sSubSupPr>
                                  <m:e>
                                    <m:sSub>
                                      <m:sSubPr>
                                        <m:ctrlPr>
                                          <a:rPr kumimoji="1" lang="en-US"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𝑓</m:t>
                                        </m:r>
                                      </m:e>
                                      <m:sub>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𝜃</m:t>
                                        </m:r>
                                      </m:sub>
                                    </m:sSub>
                                    <m:d>
                                      <m:dPr>
                                        <m:ctrlP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𝑥</m:t>
                                            </m:r>
                                          </m:e>
                                          <m:sub>
                                            <m:r>
                                              <a:rPr kumimoji="1" lang="en-US" altLang="zh-CN" sz="2000" i="1">
                                                <a:latin typeface="Cambria Math" panose="02040503050406030204" pitchFamily="18" charset="0"/>
                                                <a:cs typeface="Times New Roman" panose="02020603050405020304" pitchFamily="18" charset="0"/>
                                              </a:rPr>
                                              <m:t>𝑗</m:t>
                                            </m:r>
                                          </m:sub>
                                        </m:sSub>
                                        <m:d>
                                          <m:dPr>
                                            <m:begChr m:val="["/>
                                            <m:endChr m:val="]"/>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𝑖</m:t>
                                            </m:r>
                                          </m:e>
                                        </m:d>
                                        <m:r>
                                          <a:rPr kumimoji="1" lang="en-US" altLang="zh-CN" sz="2000" i="1">
                                            <a:latin typeface="Cambria Math" panose="02040503050406030204" pitchFamily="18" charset="0"/>
                                            <a:cs typeface="Times New Roman" panose="02020603050405020304" pitchFamily="18" charset="0"/>
                                          </a:rPr>
                                          <m:t>− </m:t>
                                        </m:r>
                                        <m:sSub>
                                          <m:sSubPr>
                                            <m:ctrlPr>
                                              <a:rPr kumimoji="1" lang="en-US" altLang="zh-CN" sz="2000" i="1">
                                                <a:latin typeface="Cambria Math" panose="02040503050406030204" pitchFamily="18" charset="0"/>
                                                <a:cs typeface="Times New Roman" panose="02020603050405020304" pitchFamily="18" charset="0"/>
                                              </a:rPr>
                                            </m:ctrlPr>
                                          </m:sSubPr>
                                          <m:e>
                                            <m:r>
                                              <m:rPr>
                                                <m:sty m:val="p"/>
                                              </m:rPr>
                                              <a:rPr kumimoji="1" lang="en-US" altLang="zh-CN" sz="2000">
                                                <a:latin typeface="Cambria Math" panose="02040503050406030204" pitchFamily="18" charset="0"/>
                                                <a:cs typeface="Times New Roman" panose="02020603050405020304" pitchFamily="18" charset="0"/>
                                              </a:rPr>
                                              <m:t>v</m:t>
                                            </m:r>
                                          </m:e>
                                          <m:sub>
                                            <m:r>
                                              <a:rPr kumimoji="1" lang="en-US" altLang="zh-CN" sz="2000" i="1">
                                                <a:latin typeface="Cambria Math" panose="02040503050406030204" pitchFamily="18" charset="0"/>
                                                <a:cs typeface="Times New Roman" panose="02020603050405020304" pitchFamily="18" charset="0"/>
                                              </a:rPr>
                                              <m:t>𝑑</m:t>
                                            </m:r>
                                          </m:sub>
                                        </m:sSub>
                                        <m:d>
                                          <m:dPr>
                                            <m:begChr m:val="["/>
                                            <m:endChr m:val="]"/>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𝑖</m:t>
                                            </m:r>
                                          </m:e>
                                        </m:d>
                                      </m:e>
                                    </m:d>
                                    <m:r>
                                      <a:rPr kumimoji="1" lang="en-US" altLang="zh-CN" sz="2000" b="0" i="1" smtClean="0">
                                        <a:latin typeface="Cambria Math" panose="02040503050406030204" pitchFamily="18" charset="0"/>
                                        <a:cs typeface="Times New Roman" panose="02020603050405020304" pitchFamily="18" charset="0"/>
                                      </a:rPr>
                                      <m:t>||</m:t>
                                    </m:r>
                                  </m:e>
                                  <m:sub>
                                    <m:r>
                                      <a:rPr kumimoji="1" lang="en-US" altLang="zh-CN" sz="2000" i="1">
                                        <a:latin typeface="Cambria Math" panose="02040503050406030204" pitchFamily="18" charset="0"/>
                                        <a:cs typeface="Times New Roman" panose="02020603050405020304" pitchFamily="18" charset="0"/>
                                      </a:rPr>
                                      <m:t>2</m:t>
                                    </m:r>
                                  </m:sub>
                                  <m:sup>
                                    <m:r>
                                      <a:rPr kumimoji="1" lang="en-US" altLang="zh-CN" sz="2000" i="1">
                                        <a:latin typeface="Cambria Math" panose="02040503050406030204" pitchFamily="18" charset="0"/>
                                        <a:cs typeface="Times New Roman" panose="02020603050405020304" pitchFamily="18" charset="0"/>
                                      </a:rPr>
                                      <m:t>2</m:t>
                                    </m:r>
                                  </m:sup>
                                </m:sSubSup>
                              </m:e>
                            </m:nary>
                          </m:num>
                          <m:den>
                            <m:d>
                              <m:dPr>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𝑁</m:t>
                                </m:r>
                                <m:r>
                                  <a:rPr kumimoji="1" lang="en-US" altLang="zh-CN" sz="2000" i="1">
                                    <a:latin typeface="Cambria Math" panose="02040503050406030204" pitchFamily="18" charset="0"/>
                                    <a:cs typeface="Times New Roman" panose="02020603050405020304" pitchFamily="18" charset="0"/>
                                  </a:rPr>
                                  <m:t> −1</m:t>
                                </m:r>
                              </m:e>
                            </m:d>
                            <m:r>
                              <a:rPr kumimoji="1" lang="en-US" altLang="zh-CN" sz="2000" i="1">
                                <a:latin typeface="Cambria Math" panose="02040503050406030204" pitchFamily="18" charset="0"/>
                                <a:cs typeface="Times New Roman" panose="02020603050405020304" pitchFamily="18" charset="0"/>
                              </a:rPr>
                              <m:t>||</m:t>
                            </m:r>
                            <m:sSubSup>
                              <m:sSubSupPr>
                                <m:ctrlPr>
                                  <a:rPr kumimoji="1" lang="en-US" altLang="zh-CN" sz="2000" i="1">
                                    <a:latin typeface="Cambria Math" panose="02040503050406030204" pitchFamily="18" charset="0"/>
                                    <a:cs typeface="Times New Roman" panose="02020603050405020304" pitchFamily="18" charset="0"/>
                                  </a:rPr>
                                </m:ctrlPr>
                              </m:sSubSupPr>
                              <m:e>
                                <m:sSub>
                                  <m:sSubPr>
                                    <m:ctrlPr>
                                      <a:rPr kumimoji="1" lang="en-US"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𝑓</m:t>
                                    </m:r>
                                  </m:e>
                                  <m:sub>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𝜃</m:t>
                                    </m:r>
                                  </m:sub>
                                </m:sSub>
                                <m:d>
                                  <m:dPr>
                                    <m:ctrlPr>
                                      <a:rPr kumimoji="1" lang="en-US" altLang="zh-CN" sz="2000" i="1">
                                        <a:latin typeface="Cambria Math" panose="02040503050406030204" pitchFamily="18" charset="0"/>
                                        <a:cs typeface="Times New Roman" panose="02020603050405020304" pitchFamily="18" charset="0"/>
                                      </a:rPr>
                                    </m:ctrlPr>
                                  </m:dPr>
                                  <m:e>
                                    <m:sSub>
                                      <m:sSubPr>
                                        <m:ctrlPr>
                                          <a:rPr kumimoji="1" lang="en-US" altLang="zh-CN" sz="2000" i="1">
                                            <a:latin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cs typeface="Times New Roman" panose="02020603050405020304" pitchFamily="18" charset="0"/>
                                          </a:rPr>
                                          <m:t>𝑥</m:t>
                                        </m:r>
                                      </m:e>
                                      <m:sub>
                                        <m:r>
                                          <a:rPr kumimoji="1" lang="en-US" altLang="zh-CN" sz="2000" i="1">
                                            <a:latin typeface="Cambria Math" panose="02040503050406030204" pitchFamily="18" charset="0"/>
                                            <a:cs typeface="Times New Roman" panose="02020603050405020304" pitchFamily="18" charset="0"/>
                                          </a:rPr>
                                          <m:t>𝑗</m:t>
                                        </m:r>
                                      </m:sub>
                                    </m:sSub>
                                  </m:e>
                                </m:d>
                                <m:d>
                                  <m:dPr>
                                    <m:begChr m:val="["/>
                                    <m:endChr m:val="]"/>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𝑖</m:t>
                                    </m:r>
                                  </m:e>
                                </m:d>
                                <m:r>
                                  <a:rPr kumimoji="1" lang="en-US" altLang="zh-CN" sz="2000" i="1">
                                    <a:latin typeface="Cambria Math" panose="02040503050406030204" pitchFamily="18" charset="0"/>
                                    <a:cs typeface="Times New Roman" panose="02020603050405020304" pitchFamily="18" charset="0"/>
                                  </a:rPr>
                                  <m:t>− </m:t>
                                </m:r>
                                <m:sSub>
                                  <m:sSubPr>
                                    <m:ctrlPr>
                                      <a:rPr kumimoji="1" lang="en-US" altLang="zh-CN" sz="2000" i="1">
                                        <a:latin typeface="Cambria Math" panose="02040503050406030204" pitchFamily="18" charset="0"/>
                                        <a:cs typeface="Times New Roman" panose="02020603050405020304" pitchFamily="18" charset="0"/>
                                      </a:rPr>
                                    </m:ctrlPr>
                                  </m:sSubPr>
                                  <m:e>
                                    <m:r>
                                      <m:rPr>
                                        <m:sty m:val="p"/>
                                      </m:rPr>
                                      <a:rPr kumimoji="1" lang="en-US" altLang="zh-CN" sz="2000">
                                        <a:latin typeface="Cambria Math" panose="02040503050406030204" pitchFamily="18" charset="0"/>
                                        <a:cs typeface="Times New Roman" panose="02020603050405020304" pitchFamily="18" charset="0"/>
                                      </a:rPr>
                                      <m:t>v</m:t>
                                    </m:r>
                                  </m:e>
                                  <m:sub>
                                    <m:r>
                                      <a:rPr kumimoji="1" lang="en-US" altLang="zh-CN" sz="2000" i="1">
                                        <a:latin typeface="Cambria Math" panose="02040503050406030204" pitchFamily="18" charset="0"/>
                                        <a:cs typeface="Times New Roman" panose="02020603050405020304" pitchFamily="18" charset="0"/>
                                      </a:rPr>
                                      <m:t>𝑐</m:t>
                                    </m:r>
                                  </m:sub>
                                </m:sSub>
                                <m:d>
                                  <m:dPr>
                                    <m:begChr m:val="["/>
                                    <m:endChr m:val="]"/>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𝑖</m:t>
                                    </m:r>
                                  </m:e>
                                </m:d>
                                <m:r>
                                  <a:rPr kumimoji="1" lang="en-US" altLang="zh-CN" sz="2000" b="0" i="1" smtClean="0">
                                    <a:latin typeface="Cambria Math" panose="02040503050406030204" pitchFamily="18" charset="0"/>
                                    <a:cs typeface="Times New Roman" panose="02020603050405020304" pitchFamily="18" charset="0"/>
                                  </a:rPr>
                                  <m:t>||</m:t>
                                </m:r>
                              </m:e>
                              <m:sub>
                                <m:r>
                                  <a:rPr kumimoji="1" lang="en-US" altLang="zh-CN" sz="2000" i="1">
                                    <a:latin typeface="Cambria Math" panose="02040503050406030204" pitchFamily="18" charset="0"/>
                                    <a:cs typeface="Times New Roman" panose="02020603050405020304" pitchFamily="18" charset="0"/>
                                  </a:rPr>
                                  <m:t>2</m:t>
                                </m:r>
                              </m:sub>
                              <m:sup>
                                <m:r>
                                  <a:rPr kumimoji="1" lang="en-US" altLang="zh-CN" sz="2000" i="1">
                                    <a:latin typeface="Cambria Math" panose="02040503050406030204" pitchFamily="18" charset="0"/>
                                    <a:cs typeface="Times New Roman" panose="02020603050405020304" pitchFamily="18" charset="0"/>
                                  </a:rPr>
                                  <m:t>2</m:t>
                                </m:r>
                              </m:sup>
                            </m:sSubSup>
                          </m:den>
                        </m:f>
                        <m:r>
                          <a:rPr kumimoji="1" lang="en-US" altLang="zh-CN" sz="2000" b="0" i="1" smtClean="0">
                            <a:latin typeface="Cambria Math" panose="02040503050406030204" pitchFamily="18" charset="0"/>
                            <a:cs typeface="Times New Roman" panose="02020603050405020304" pitchFamily="18" charset="0"/>
                          </a:rPr>
                          <m:t>−1</m:t>
                        </m:r>
                        <m:r>
                          <a:rPr kumimoji="1" lang="en-US" altLang="zh-CN" sz="2000" i="1">
                            <a:latin typeface="Cambria Math" panose="02040503050406030204" pitchFamily="18" charset="0"/>
                            <a:cs typeface="Times New Roman" panose="02020603050405020304" pitchFamily="18" charset="0"/>
                          </a:rPr>
                          <m:t>)</m:t>
                        </m:r>
                      </m:e>
                    </m:nary>
                    <m:r>
                      <a:rPr kumimoji="1" lang="en-US" altLang="zh-CN" sz="2000" b="0" i="0" smtClean="0">
                        <a:latin typeface="Cambria Math" panose="02040503050406030204" pitchFamily="18" charset="0"/>
                        <a:cs typeface="Times New Roman" panose="02020603050405020304" pitchFamily="18" charset="0"/>
                      </a:rPr>
                      <m:t>, </m:t>
                    </m:r>
                    <m:sSup>
                      <m:sSupPr>
                        <m:ctrlPr>
                          <a:rPr kumimoji="1" lang="en"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    </m:t>
                        </m:r>
                        <m:r>
                          <a:rPr kumimoji="1" lang="en-US" altLang="zh-CN" sz="2000" b="0" i="1" smtClean="0">
                            <a:latin typeface="Cambria Math" panose="02040503050406030204" pitchFamily="18" charset="0"/>
                            <a:cs typeface="Times New Roman" panose="02020603050405020304" pitchFamily="18" charset="0"/>
                          </a:rPr>
                          <m:t>𝑎</m:t>
                        </m:r>
                      </m:e>
                      <m:sup>
                        <m:r>
                          <a:rPr kumimoji="1" lang="en-US" altLang="zh-CN" sz="2000" b="0" i="1" smtClean="0">
                            <a:latin typeface="Cambria Math" panose="02040503050406030204" pitchFamily="18" charset="0"/>
                            <a:cs typeface="Times New Roman" panose="02020603050405020304" pitchFamily="18" charset="0"/>
                          </a:rPr>
                          <m:t>𝑖</m:t>
                        </m:r>
                      </m:sup>
                    </m:sSup>
                    <m:r>
                      <a:rPr kumimoji="1" lang="en-US" altLang="zh-CN" sz="2000" b="0" i="1" smtClean="0">
                        <a:latin typeface="Cambria Math" panose="02040503050406030204" pitchFamily="18" charset="0"/>
                        <a:cs typeface="Times New Roman" panose="02020603050405020304" pitchFamily="18" charset="0"/>
                      </a:rPr>
                      <m:t>= </m:t>
                    </m:r>
                    <m:f>
                      <m:fPr>
                        <m:ctrlPr>
                          <a:rPr kumimoji="1" lang="en-US" altLang="zh-CN" sz="2000" b="0" i="1" smtClean="0">
                            <a:latin typeface="Cambria Math" panose="02040503050406030204" pitchFamily="18" charset="0"/>
                            <a:cs typeface="Times New Roman" panose="02020603050405020304" pitchFamily="18" charset="0"/>
                          </a:rPr>
                        </m:ctrlPr>
                      </m:fPr>
                      <m:num>
                        <m:r>
                          <a:rPr kumimoji="1" lang="en-US" altLang="zh-CN" sz="2000" b="0" i="1" smtClean="0">
                            <a:latin typeface="Cambria Math" panose="02040503050406030204" pitchFamily="18" charset="0"/>
                            <a:cs typeface="Times New Roman" panose="02020603050405020304" pitchFamily="18" charset="0"/>
                          </a:rPr>
                          <m:t>1</m:t>
                        </m:r>
                      </m:num>
                      <m:den>
                        <m:r>
                          <a:rPr kumimoji="1" lang="en-US" altLang="zh-CN" sz="2000" b="0" i="1" smtClean="0">
                            <a:latin typeface="Cambria Math" panose="02040503050406030204" pitchFamily="18" charset="0"/>
                            <a:cs typeface="Times New Roman" panose="02020603050405020304" pitchFamily="18" charset="0"/>
                          </a:rPr>
                          <m:t>𝑁</m:t>
                        </m:r>
                      </m:den>
                    </m:f>
                    <m:nary>
                      <m:naryPr>
                        <m:chr m:val="∑"/>
                        <m:limLoc m:val="subSup"/>
                        <m:supHide m:val="on"/>
                        <m:ctrlPr>
                          <a:rPr kumimoji="1" lang="en-US" altLang="zh-CN" sz="2000" b="0" i="1" smtClean="0">
                            <a:latin typeface="Cambria Math" panose="02040503050406030204" pitchFamily="18" charset="0"/>
                            <a:cs typeface="Times New Roman" panose="02020603050405020304" pitchFamily="18" charset="0"/>
                          </a:rPr>
                        </m:ctrlPr>
                      </m:naryPr>
                      <m:sub>
                        <m:r>
                          <m:rPr>
                            <m:brk m:alnAt="9"/>
                          </m:rPr>
                          <a:rPr kumimoji="1" lang="en-US" altLang="zh-CN" sz="2000" b="0" i="1" smtClean="0">
                            <a:latin typeface="Cambria Math" panose="02040503050406030204" pitchFamily="18" charset="0"/>
                            <a:cs typeface="Times New Roman" panose="02020603050405020304" pitchFamily="18" charset="0"/>
                          </a:rPr>
                          <m:t>𝑐</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𝐶</m:t>
                            </m:r>
                          </m:e>
                          <m:sub>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𝑝</m:t>
                            </m:r>
                          </m:sub>
                        </m:sSub>
                      </m:sub>
                      <m:sup/>
                      <m:e>
                        <m:sSubSup>
                          <m:sSubSupPr>
                            <m:ctrlPr>
                              <a:rPr kumimoji="1" lang="en-US" altLang="zh-CN" sz="2000" b="0" i="1" smtClean="0">
                                <a:latin typeface="Cambria Math" panose="02040503050406030204" pitchFamily="18" charset="0"/>
                                <a:cs typeface="Times New Roman" panose="02020603050405020304" pitchFamily="18" charset="0"/>
                              </a:rPr>
                            </m:ctrlPr>
                          </m:sSubSupPr>
                          <m:e>
                            <m:r>
                              <a:rPr kumimoji="1" lang="en-US" altLang="zh-CN" sz="2000" b="0" i="1" smtClean="0">
                                <a:latin typeface="Cambria Math" panose="02040503050406030204" pitchFamily="18" charset="0"/>
                                <a:cs typeface="Times New Roman" panose="02020603050405020304" pitchFamily="18" charset="0"/>
                              </a:rPr>
                              <m:t>𝑎</m:t>
                            </m:r>
                          </m:e>
                          <m:sub>
                            <m:r>
                              <a:rPr kumimoji="1" lang="en-US" altLang="zh-CN" sz="2000" b="0" i="1" smtClean="0">
                                <a:latin typeface="Cambria Math" panose="02040503050406030204" pitchFamily="18" charset="0"/>
                                <a:cs typeface="Times New Roman" panose="02020603050405020304" pitchFamily="18" charset="0"/>
                              </a:rPr>
                              <m:t>𝑐</m:t>
                            </m:r>
                          </m:sub>
                          <m:sup>
                            <m:r>
                              <a:rPr kumimoji="1" lang="en-US" altLang="zh-CN" sz="2000" b="0" i="1" smtClean="0">
                                <a:latin typeface="Cambria Math" panose="02040503050406030204" pitchFamily="18" charset="0"/>
                                <a:cs typeface="Times New Roman" panose="02020603050405020304" pitchFamily="18" charset="0"/>
                              </a:rPr>
                              <m:t>𝑖</m:t>
                            </m:r>
                          </m:sup>
                        </m:sSubSup>
                      </m:e>
                    </m:nary>
                  </m:oMath>
                </a14:m>
                <a:r>
                  <a:rPr kumimoji="1" lang="en" altLang="zh-CN" sz="2000"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we construct matrix </a:t>
                </a:r>
                <a14:m>
                  <m:oMath xmlns:m="http://schemas.openxmlformats.org/officeDocument/2006/math">
                    <m:r>
                      <m:rPr>
                        <m:sty m:val="p"/>
                      </m:rPr>
                      <a:rPr kumimoji="1" lang="en" altLang="zh-CN" sz="2000" i="0" dirty="0" smtClean="0">
                        <a:latin typeface="Cambria Math" panose="02040503050406030204" pitchFamily="18" charset="0"/>
                        <a:cs typeface="Times New Roman" panose="02020603050405020304" pitchFamily="18" charset="0"/>
                      </a:rPr>
                      <m:t>A</m:t>
                    </m:r>
                  </m:oMath>
                </a14:m>
                <a:r>
                  <a:rPr kumimoji="1" lang="en" altLang="zh-CN" sz="2000" dirty="0">
                    <a:latin typeface="Times New Roman" panose="02020603050405020304" pitchFamily="18" charset="0"/>
                    <a:cs typeface="Times New Roman" panose="02020603050405020304" pitchFamily="18" charset="0"/>
                  </a:rPr>
                  <a:t> by repeating the above computation for </a:t>
                </a:r>
                <a14:m>
                  <m:oMath xmlns:m="http://schemas.openxmlformats.org/officeDocument/2006/math">
                    <m:r>
                      <a:rPr kumimoji="1" lang="en" altLang="zh-CN" sz="2000" i="1" dirty="0" smtClean="0">
                        <a:latin typeface="Cambria Math" panose="02040503050406030204" pitchFamily="18" charset="0"/>
                        <a:cs typeface="Times New Roman" panose="02020603050405020304" pitchFamily="18" charset="0"/>
                      </a:rPr>
                      <m:t>𝑚</m:t>
                    </m:r>
                  </m:oMath>
                </a14:m>
                <a:r>
                  <a:rPr kumimoji="1" lang="en" altLang="zh-CN" sz="2000" dirty="0">
                    <a:latin typeface="Times New Roman" panose="02020603050405020304" pitchFamily="18" charset="0"/>
                    <a:cs typeface="Times New Roman" panose="02020603050405020304" pitchFamily="18" charset="0"/>
                  </a:rPr>
                  <a:t> episodes, where each time </a:t>
                </a:r>
                <a14:m>
                  <m:oMath xmlns:m="http://schemas.openxmlformats.org/officeDocument/2006/math">
                    <m:r>
                      <a:rPr kumimoji="1" lang="en" altLang="zh-CN" sz="2000" i="1" dirty="0" smtClean="0">
                        <a:latin typeface="Cambria Math" panose="02040503050406030204" pitchFamily="18" charset="0"/>
                        <a:cs typeface="Times New Roman" panose="02020603050405020304" pitchFamily="18" charset="0"/>
                      </a:rPr>
                      <m:t>𝑛</m:t>
                    </m:r>
                  </m:oMath>
                </a14:m>
                <a:r>
                  <a:rPr kumimoji="1" lang="en" altLang="zh-CN" sz="2000" dirty="0">
                    <a:latin typeface="Times New Roman" panose="02020603050405020304" pitchFamily="18" charset="0"/>
                    <a:cs typeface="Times New Roman" panose="02020603050405020304" pitchFamily="18" charset="0"/>
                  </a:rPr>
                  <a:t> classes are sampled;</a:t>
                </a: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we computed the Kendall </a:t>
                </a:r>
                <a14:m>
                  <m:oMath xmlns:m="http://schemas.openxmlformats.org/officeDocument/2006/math">
                    <m:r>
                      <a:rPr kumimoji="1" lang="en" altLang="zh-CN" sz="2000" i="1" smtClean="0">
                        <a:latin typeface="Cambria Math" panose="02040503050406030204" pitchFamily="18" charset="0"/>
                        <a:ea typeface="Cambria Math" panose="02040503050406030204" pitchFamily="18" charset="0"/>
                        <a:cs typeface="Times New Roman" panose="02020603050405020304" pitchFamily="18" charset="0"/>
                      </a:rPr>
                      <m:t>𝜏</m:t>
                    </m:r>
                  </m:oMath>
                </a14:m>
                <a:r>
                  <a:rPr kumimoji="1" lang="en" altLang="zh-CN" sz="2000" dirty="0">
                    <a:latin typeface="Times New Roman" panose="02020603050405020304" pitchFamily="18" charset="0"/>
                    <a:cs typeface="Times New Roman" panose="02020603050405020304" pitchFamily="18" charset="0"/>
                  </a:rPr>
                  <a:t> statistic between the </a:t>
                </a:r>
                <a14:m>
                  <m:oMath xmlns:m="http://schemas.openxmlformats.org/officeDocument/2006/math">
                    <m:sSup>
                      <m:sSupPr>
                        <m:ctrlPr>
                          <a:rPr kumimoji="1" lang="en"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𝑖</m:t>
                        </m:r>
                      </m:e>
                      <m:sup>
                        <m:r>
                          <a:rPr kumimoji="1" lang="en-US" altLang="zh-CN" sz="2000" b="0" i="1" smtClean="0">
                            <a:latin typeface="Cambria Math" panose="02040503050406030204" pitchFamily="18" charset="0"/>
                            <a:cs typeface="Times New Roman" panose="02020603050405020304" pitchFamily="18" charset="0"/>
                          </a:rPr>
                          <m:t>𝑡h</m:t>
                        </m:r>
                      </m:sup>
                    </m:sSup>
                  </m:oMath>
                </a14:m>
                <a:r>
                  <a:rPr kumimoji="1" lang="en" altLang="zh-CN" sz="20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kumimoji="1" lang="en"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𝑗</m:t>
                        </m:r>
                      </m:e>
                      <m:sup>
                        <m:r>
                          <a:rPr kumimoji="1" lang="en-US" altLang="zh-CN" sz="2000" b="0" i="1" smtClean="0">
                            <a:latin typeface="Cambria Math" panose="02040503050406030204" pitchFamily="18" charset="0"/>
                            <a:cs typeface="Times New Roman" panose="02020603050405020304" pitchFamily="18" charset="0"/>
                          </a:rPr>
                          <m:t>𝑡h</m:t>
                        </m:r>
                      </m:sup>
                    </m:sSup>
                  </m:oMath>
                </a14:m>
                <a:r>
                  <a:rPr kumimoji="1" lang="en" altLang="zh-CN" sz="2000" dirty="0">
                    <a:latin typeface="Times New Roman" panose="02020603050405020304" pitchFamily="18" charset="0"/>
                    <a:cs typeface="Times New Roman" panose="02020603050405020304" pitchFamily="18" charset="0"/>
                  </a:rPr>
                  <a:t> column of </a:t>
                </a:r>
                <a14:m>
                  <m:oMath xmlns:m="http://schemas.openxmlformats.org/officeDocument/2006/math">
                    <m:r>
                      <m:rPr>
                        <m:sty m:val="p"/>
                      </m:rPr>
                      <a:rPr kumimoji="1" lang="en-US" altLang="zh-CN" sz="2000" b="0" i="0" smtClean="0">
                        <a:latin typeface="Cambria Math" panose="02040503050406030204" pitchFamily="18" charset="0"/>
                        <a:cs typeface="Times New Roman" panose="02020603050405020304" pitchFamily="18" charset="0"/>
                      </a:rPr>
                      <m:t>A</m:t>
                    </m:r>
                    <m:r>
                      <a:rPr kumimoji="1" lang="en-US" altLang="zh-CN" sz="2000" b="0" i="0" smtClean="0">
                        <a:latin typeface="Cambria Math" panose="02040503050406030204" pitchFamily="18" charset="0"/>
                        <a:cs typeface="Times New Roman" panose="02020603050405020304" pitchFamily="18" charset="0"/>
                      </a:rPr>
                      <m:t>;</m:t>
                    </m:r>
                  </m:oMath>
                </a14:m>
                <a:endParaRPr kumimoji="1" lang="en-US" altLang="zh-CN"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the facet coordinates are finally generated by average-link agglomerative hierarchical clustering algorithm.</a:t>
                </a:r>
              </a:p>
              <a:p>
                <a:pPr marL="342900" indent="-342900">
                  <a:buFont typeface="Arial" panose="020B0604020202020204" pitchFamily="34" charset="0"/>
                  <a:buChar char="•"/>
                </a:pPr>
                <a:endParaRPr kumimoji="1" lang="en" altLang="zh-CN" sz="2000" dirty="0">
                  <a:latin typeface="Times New Roman" panose="02020603050405020304" pitchFamily="18" charset="0"/>
                  <a:cs typeface="Times New Roman" panose="02020603050405020304" pitchFamily="18" charset="0"/>
                </a:endParaRPr>
              </a:p>
              <a:p>
                <a:r>
                  <a:rPr kumimoji="1" lang="zh-CN" altLang="en-US" sz="2000" b="1" dirty="0">
                    <a:latin typeface="Times New Roman" panose="02020603050405020304" pitchFamily="18" charset="0"/>
                    <a:cs typeface="Times New Roman" panose="02020603050405020304" pitchFamily="18" charset="0"/>
                  </a:rPr>
                  <a:t> </a:t>
                </a:r>
                <a:endParaRPr kumimoji="1" lang="en-US" altLang="zh-CN" sz="2000" b="1"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62397FA3-6ABA-F644-B235-E129A4AE3F77}"/>
                  </a:ext>
                </a:extLst>
              </p:cNvPr>
              <p:cNvSpPr txBox="1">
                <a:spLocks noRot="1" noChangeAspect="1" noMove="1" noResize="1" noEditPoints="1" noAdjustHandles="1" noChangeArrowheads="1" noChangeShapeType="1" noTextEdit="1"/>
              </p:cNvSpPr>
              <p:nvPr/>
            </p:nvSpPr>
            <p:spPr>
              <a:xfrm>
                <a:off x="231608" y="649704"/>
                <a:ext cx="11728784" cy="5470472"/>
              </a:xfrm>
              <a:prstGeom prst="rect">
                <a:avLst/>
              </a:prstGeom>
              <a:blipFill>
                <a:blip r:embed="rId3"/>
                <a:stretch>
                  <a:fillRect l="-866" t="-928"/>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spTree>
    <p:extLst>
      <p:ext uri="{BB962C8B-B14F-4D97-AF65-F5344CB8AC3E}">
        <p14:creationId xmlns:p14="http://schemas.microsoft.com/office/powerpoint/2010/main" val="242858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4770537"/>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Similarity Computation</a:t>
                </a: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Given a word embedding </a:t>
                </a:r>
                <a14:m>
                  <m:oMath xmlns:m="http://schemas.openxmlformats.org/officeDocument/2006/math">
                    <m:sSup>
                      <m:sSupPr>
                        <m:ctrlPr>
                          <a:rPr kumimoji="1" lang="en" altLang="zh-CN" sz="2000" i="1" smtClean="0">
                            <a:latin typeface="Cambria Math" panose="02040503050406030204" pitchFamily="18" charset="0"/>
                            <a:cs typeface="Times New Roman" panose="02020603050405020304" pitchFamily="18" charset="0"/>
                          </a:rPr>
                        </m:ctrlPr>
                      </m:sSupPr>
                      <m:e>
                        <m:r>
                          <m:rPr>
                            <m:sty m:val="p"/>
                          </m:rPr>
                          <a:rPr kumimoji="1" lang="en-US" altLang="zh-CN" sz="2000" b="0" i="0" smtClean="0">
                            <a:latin typeface="Cambria Math" panose="02040503050406030204" pitchFamily="18" charset="0"/>
                            <a:cs typeface="Times New Roman" panose="02020603050405020304" pitchFamily="18" charset="0"/>
                          </a:rPr>
                          <m:t>n</m:t>
                        </m:r>
                      </m:e>
                      <m:sup>
                        <m:r>
                          <a:rPr kumimoji="1" lang="en-US" altLang="zh-CN" sz="2000" b="0" i="1" smtClean="0">
                            <a:latin typeface="Cambria Math" panose="02040503050406030204" pitchFamily="18" charset="0"/>
                            <a:cs typeface="Times New Roman" panose="02020603050405020304" pitchFamily="18" charset="0"/>
                          </a:rPr>
                          <m:t>𝑐</m:t>
                        </m:r>
                      </m:sup>
                    </m:sSup>
                  </m:oMath>
                </a14:m>
                <a:r>
                  <a:rPr kumimoji="1" lang="en" altLang="zh-CN" sz="2000" dirty="0">
                    <a:latin typeface="Times New Roman" panose="02020603050405020304" pitchFamily="18" charset="0"/>
                    <a:cs typeface="Times New Roman" panose="02020603050405020304" pitchFamily="18" charset="0"/>
                  </a:rPr>
                  <a:t> for class </a:t>
                </a:r>
                <a14:m>
                  <m:oMath xmlns:m="http://schemas.openxmlformats.org/officeDocument/2006/math">
                    <m:r>
                      <a:rPr kumimoji="1" lang="en" altLang="zh-CN" sz="2000" i="1" dirty="0" smtClean="0">
                        <a:latin typeface="Cambria Math" panose="02040503050406030204" pitchFamily="18" charset="0"/>
                        <a:cs typeface="Times New Roman" panose="02020603050405020304" pitchFamily="18" charset="0"/>
                      </a:rPr>
                      <m:t>𝑐</m:t>
                    </m:r>
                  </m:oMath>
                </a14:m>
                <a:r>
                  <a:rPr kumimoji="1" lang="en" altLang="zh-CN" sz="2000" dirty="0">
                    <a:latin typeface="Times New Roman" panose="02020603050405020304" pitchFamily="18" charset="0"/>
                    <a:cs typeface="Times New Roman" panose="02020603050405020304" pitchFamily="18" charset="0"/>
                  </a:rPr>
                  <a:t>, we introduce a facet-importance generation network </a:t>
                </a:r>
                <a14:m>
                  <m:oMath xmlns:m="http://schemas.openxmlformats.org/officeDocument/2006/math">
                    <m:sSub>
                      <m:sSubPr>
                        <m:ctrlPr>
                          <a:rPr kumimoji="1" lang="en" altLang="zh-CN" sz="2000" i="1" smtClean="0">
                            <a:latin typeface="Cambria Math" panose="02040503050406030204" pitchFamily="18" charset="0"/>
                            <a:cs typeface="Times New Roman" panose="02020603050405020304" pitchFamily="18" charset="0"/>
                          </a:rPr>
                        </m:ctrlPr>
                      </m:sSubPr>
                      <m:e>
                        <m:r>
                          <a:rPr kumimoji="1" lang="en-US" altLang="zh-CN" sz="2000" b="0" i="1" smtClean="0">
                            <a:latin typeface="Cambria Math" panose="02040503050406030204" pitchFamily="18" charset="0"/>
                            <a:cs typeface="Times New Roman" panose="02020603050405020304" pitchFamily="18" charset="0"/>
                          </a:rPr>
                          <m:t>𝑔</m:t>
                        </m:r>
                      </m:e>
                      <m:sub>
                        <m:r>
                          <a:rPr kumimoji="1" lang="en-US" altLang="zh-CN" sz="2000" b="0" i="1" smtClean="0">
                            <a:latin typeface="Cambria Math" panose="02040503050406030204" pitchFamily="18" charset="0"/>
                            <a:cs typeface="Times New Roman" panose="02020603050405020304" pitchFamily="18" charset="0"/>
                          </a:rPr>
                          <m:t>𝑒</m:t>
                        </m:r>
                      </m:sub>
                    </m:sSub>
                  </m:oMath>
                </a14:m>
                <a:r>
                  <a:rPr kumimoji="1" lang="en" altLang="zh-CN" sz="2000" dirty="0">
                    <a:latin typeface="Times New Roman" panose="02020603050405020304" pitchFamily="18" charset="0"/>
                    <a:cs typeface="Times New Roman" panose="02020603050405020304" pitchFamily="18" charset="0"/>
                  </a:rPr>
                  <a:t>, which maps </a:t>
                </a:r>
                <a14:m>
                  <m:oMath xmlns:m="http://schemas.openxmlformats.org/officeDocument/2006/math">
                    <m:sSup>
                      <m:sSupPr>
                        <m:ctrlPr>
                          <a:rPr kumimoji="1" lang="en" altLang="zh-CN" sz="2000" i="1">
                            <a:latin typeface="Cambria Math" panose="02040503050406030204" pitchFamily="18" charset="0"/>
                            <a:cs typeface="Times New Roman" panose="02020603050405020304" pitchFamily="18" charset="0"/>
                          </a:rPr>
                        </m:ctrlPr>
                      </m:sSupPr>
                      <m:e>
                        <m:r>
                          <m:rPr>
                            <m:sty m:val="p"/>
                          </m:rPr>
                          <a:rPr kumimoji="1" lang="en-US" altLang="zh-CN" sz="2000">
                            <a:latin typeface="Cambria Math" panose="02040503050406030204" pitchFamily="18" charset="0"/>
                            <a:cs typeface="Times New Roman" panose="02020603050405020304" pitchFamily="18" charset="0"/>
                          </a:rPr>
                          <m:t>n</m:t>
                        </m:r>
                      </m:e>
                      <m:sup>
                        <m:r>
                          <a:rPr kumimoji="1" lang="en-US" altLang="zh-CN" sz="2000" i="1">
                            <a:latin typeface="Cambria Math" panose="02040503050406030204" pitchFamily="18" charset="0"/>
                            <a:cs typeface="Times New Roman" panose="02020603050405020304" pitchFamily="18" charset="0"/>
                          </a:rPr>
                          <m:t>𝑐</m:t>
                        </m:r>
                      </m:sup>
                    </m:sSup>
                  </m:oMath>
                </a14:m>
                <a:r>
                  <a:rPr kumimoji="1" lang="en" altLang="zh-CN" sz="2000" dirty="0">
                    <a:latin typeface="Times New Roman" panose="02020603050405020304" pitchFamily="18" charset="0"/>
                    <a:cs typeface="Times New Roman" panose="02020603050405020304" pitchFamily="18" charset="0"/>
                  </a:rPr>
                  <a:t> onto an </a:t>
                </a:r>
                <a14:m>
                  <m:oMath xmlns:m="http://schemas.openxmlformats.org/officeDocument/2006/math">
                    <m:r>
                      <a:rPr kumimoji="1" lang="en" altLang="zh-CN" sz="2000" i="1" dirty="0" smtClean="0">
                        <a:latin typeface="Cambria Math" panose="02040503050406030204" pitchFamily="18" charset="0"/>
                        <a:cs typeface="Times New Roman" panose="02020603050405020304" pitchFamily="18" charset="0"/>
                      </a:rPr>
                      <m:t>𝐹</m:t>
                    </m:r>
                  </m:oMath>
                </a14:m>
                <a:r>
                  <a:rPr kumimoji="1" lang="en" altLang="zh-CN" sz="2000" dirty="0">
                    <a:latin typeface="Times New Roman" panose="02020603050405020304" pitchFamily="18" charset="0"/>
                    <a:cs typeface="Times New Roman" panose="02020603050405020304" pitchFamily="18" charset="0"/>
                  </a:rPr>
                  <a:t>-dimensional vector:</a:t>
                </a:r>
              </a:p>
              <a:p>
                <a:pPr marL="342900" indent="-342900">
                  <a:buFont typeface="Arial" panose="020B0604020202020204" pitchFamily="34" charset="0"/>
                  <a:buChar char="•"/>
                </a:pPr>
                <a:endParaRPr kumimoji="1" lang="en"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kumimoji="1" lang="en"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 altLang="zh-CN" sz="2000" dirty="0">
                    <a:latin typeface="Times New Roman" panose="02020603050405020304" pitchFamily="18" charset="0"/>
                    <a:cs typeface="Times New Roman" panose="02020603050405020304" pitchFamily="18" charset="0"/>
                  </a:rPr>
                  <a:t>we obtain the final facet importance weights by applying a </a:t>
                </a:r>
                <a:r>
                  <a:rPr kumimoji="1" lang="en" altLang="zh-CN" sz="2000" dirty="0" err="1">
                    <a:latin typeface="Times New Roman" panose="02020603050405020304" pitchFamily="18" charset="0"/>
                    <a:cs typeface="Times New Roman" panose="02020603050405020304" pitchFamily="18" charset="0"/>
                  </a:rPr>
                  <a:t>softmax</a:t>
                </a:r>
                <a:r>
                  <a:rPr kumimoji="1" lang="en" altLang="zh-CN" sz="2000" dirty="0">
                    <a:latin typeface="Times New Roman" panose="02020603050405020304" pitchFamily="18" charset="0"/>
                    <a:cs typeface="Times New Roman" panose="02020603050405020304" pitchFamily="18" charset="0"/>
                  </a:rPr>
                  <a:t> layer:</a:t>
                </a:r>
              </a:p>
              <a:p>
                <a:br>
                  <a:rPr kumimoji="1" lang="en" altLang="zh-CN" sz="2000" dirty="0">
                    <a:latin typeface="Times New Roman" panose="02020603050405020304" pitchFamily="18" charset="0"/>
                    <a:cs typeface="Times New Roman" panose="02020603050405020304" pitchFamily="18" charset="0"/>
                  </a:rPr>
                </a:br>
                <a:endParaRPr kumimoji="1" lang="en" altLang="zh-CN" sz="2000" dirty="0">
                  <a:latin typeface="Times New Roman" panose="02020603050405020304" pitchFamily="18" charset="0"/>
                  <a:cs typeface="Times New Roman" panose="02020603050405020304" pitchFamily="18" charset="0"/>
                </a:endParaRPr>
              </a:p>
              <a:p>
                <a:endParaRPr kumimoji="1"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the distance between a query image </a:t>
                </a:r>
                <a14:m>
                  <m:oMath xmlns:m="http://schemas.openxmlformats.org/officeDocument/2006/math">
                    <m:r>
                      <a:rPr kumimoji="1" lang="en-US" altLang="zh-CN" sz="2000" i="1" dirty="0" smtClean="0">
                        <a:latin typeface="Cambria Math" panose="02040503050406030204" pitchFamily="18" charset="0"/>
                        <a:cs typeface="Times New Roman" panose="02020603050405020304" pitchFamily="18" charset="0"/>
                      </a:rPr>
                      <m:t>𝑞</m:t>
                    </m:r>
                  </m:oMath>
                </a14:m>
                <a:r>
                  <a:rPr kumimoji="1" lang="en-US" altLang="zh-CN" sz="2000" dirty="0">
                    <a:latin typeface="Times New Roman" panose="02020603050405020304" pitchFamily="18" charset="0"/>
                    <a:cs typeface="Times New Roman" panose="02020603050405020304" pitchFamily="18" charset="0"/>
                  </a:rPr>
                  <a:t> and the prototype of class </a:t>
                </a:r>
                <a14:m>
                  <m:oMath xmlns:m="http://schemas.openxmlformats.org/officeDocument/2006/math">
                    <m:r>
                      <a:rPr kumimoji="1" lang="en-US" altLang="zh-CN" sz="2000" i="1" dirty="0" smtClean="0">
                        <a:latin typeface="Cambria Math" panose="02040503050406030204" pitchFamily="18" charset="0"/>
                        <a:cs typeface="Times New Roman" panose="02020603050405020304" pitchFamily="18" charset="0"/>
                      </a:rPr>
                      <m:t>𝑐</m:t>
                    </m:r>
                  </m:oMath>
                </a14:m>
                <a:r>
                  <a:rPr kumimoji="1" lang="en-US" altLang="zh-CN" sz="2000" dirty="0">
                    <a:latin typeface="Times New Roman" panose="02020603050405020304" pitchFamily="18" charset="0"/>
                    <a:cs typeface="Times New Roman" panose="02020603050405020304" pitchFamily="18" charset="0"/>
                  </a:rPr>
                  <a:t> is a weighted sum of facet-specific distances, as follow:</a:t>
                </a:r>
              </a:p>
              <a:p>
                <a:br>
                  <a:rPr kumimoji="1" lang="en-US" altLang="zh-CN" sz="2000" dirty="0">
                    <a:latin typeface="Times New Roman" panose="02020603050405020304" pitchFamily="18" charset="0"/>
                    <a:cs typeface="Times New Roman" panose="02020603050405020304" pitchFamily="18" charset="0"/>
                  </a:rPr>
                </a:br>
                <a:endParaRPr kumimoji="1"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rather than using </a:t>
                </a:r>
                <a14:m>
                  <m:oMath xmlns:m="http://schemas.openxmlformats.org/officeDocument/2006/math">
                    <m:r>
                      <a:rPr kumimoji="1" lang="en-US" altLang="zh-CN" sz="2000" i="1">
                        <a:latin typeface="Cambria Math" panose="02040503050406030204" pitchFamily="18" charset="0"/>
                        <a:cs typeface="Times New Roman" panose="02020603050405020304" pitchFamily="18" charset="0"/>
                      </a:rPr>
                      <m:t>𝑓𝑑𝑖𝑠𝑡</m:t>
                    </m:r>
                    <m:d>
                      <m:dPr>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𝑞</m:t>
                        </m:r>
                        <m:r>
                          <a:rPr kumimoji="1" lang="en-US" altLang="zh-CN" sz="2000" i="1">
                            <a:latin typeface="Cambria Math" panose="02040503050406030204" pitchFamily="18" charset="0"/>
                            <a:cs typeface="Times New Roman" panose="02020603050405020304" pitchFamily="18" charset="0"/>
                          </a:rPr>
                          <m:t>,</m:t>
                        </m:r>
                        <m:r>
                          <a:rPr kumimoji="1" lang="en-US" altLang="zh-CN" sz="2000" i="1">
                            <a:latin typeface="Cambria Math" panose="02040503050406030204" pitchFamily="18" charset="0"/>
                            <a:cs typeface="Times New Roman" panose="02020603050405020304" pitchFamily="18" charset="0"/>
                          </a:rPr>
                          <m:t>𝑐</m:t>
                        </m:r>
                      </m:e>
                    </m:d>
                  </m:oMath>
                </a14:m>
                <a:r>
                  <a:rPr kumimoji="1" lang="en-US" altLang="zh-CN" sz="2000" dirty="0">
                    <a:latin typeface="Times New Roman" panose="02020603050405020304" pitchFamily="18" charset="0"/>
                    <a:cs typeface="Times New Roman" panose="02020603050405020304" pitchFamily="18" charset="0"/>
                  </a:rPr>
                  <a:t> directly, we combine </a:t>
                </a:r>
                <a14:m>
                  <m:oMath xmlns:m="http://schemas.openxmlformats.org/officeDocument/2006/math">
                    <m:r>
                      <a:rPr kumimoji="1" lang="en-US" altLang="zh-CN" sz="2000" i="1">
                        <a:latin typeface="Cambria Math" panose="02040503050406030204" pitchFamily="18" charset="0"/>
                        <a:cs typeface="Times New Roman" panose="02020603050405020304" pitchFamily="18" charset="0"/>
                      </a:rPr>
                      <m:t>𝑓𝑑𝑖𝑠𝑡</m:t>
                    </m:r>
                    <m:d>
                      <m:dPr>
                        <m:ctrlPr>
                          <a:rPr kumimoji="1" lang="en-US" altLang="zh-CN" sz="2000" i="1">
                            <a:latin typeface="Cambria Math" panose="02040503050406030204" pitchFamily="18" charset="0"/>
                            <a:cs typeface="Times New Roman" panose="02020603050405020304" pitchFamily="18" charset="0"/>
                          </a:rPr>
                        </m:ctrlPr>
                      </m:dPr>
                      <m:e>
                        <m:r>
                          <a:rPr kumimoji="1" lang="en-US" altLang="zh-CN" sz="2000" i="1">
                            <a:latin typeface="Cambria Math" panose="02040503050406030204" pitchFamily="18" charset="0"/>
                            <a:cs typeface="Times New Roman" panose="02020603050405020304" pitchFamily="18" charset="0"/>
                          </a:rPr>
                          <m:t>𝑞</m:t>
                        </m:r>
                        <m:r>
                          <a:rPr kumimoji="1" lang="en-US" altLang="zh-CN" sz="2000" i="1">
                            <a:latin typeface="Cambria Math" panose="02040503050406030204" pitchFamily="18" charset="0"/>
                            <a:cs typeface="Times New Roman" panose="02020603050405020304" pitchFamily="18" charset="0"/>
                          </a:rPr>
                          <m:t>,</m:t>
                        </m:r>
                        <m:r>
                          <a:rPr kumimoji="1" lang="en-US" altLang="zh-CN" sz="2000" i="1">
                            <a:latin typeface="Cambria Math" panose="02040503050406030204" pitchFamily="18" charset="0"/>
                            <a:cs typeface="Times New Roman" panose="02020603050405020304" pitchFamily="18" charset="0"/>
                          </a:rPr>
                          <m:t>𝑐</m:t>
                        </m:r>
                      </m:e>
                    </m:d>
                  </m:oMath>
                </a14:m>
                <a:r>
                  <a:rPr kumimoji="1" lang="en-US" altLang="zh-CN" sz="2000" dirty="0">
                    <a:latin typeface="Times New Roman" panose="02020603050405020304" pitchFamily="18" charset="0"/>
                    <a:cs typeface="Times New Roman" panose="02020603050405020304" pitchFamily="18" charset="0"/>
                  </a:rPr>
                  <a:t> with the standard Euclidean distance, as used in </a:t>
                </a:r>
                <a:r>
                  <a:rPr kumimoji="1" lang="en-US" altLang="zh-CN" sz="2000" dirty="0" err="1">
                    <a:latin typeface="Times New Roman" panose="02020603050405020304" pitchFamily="18" charset="0"/>
                    <a:cs typeface="Times New Roman" panose="02020603050405020304" pitchFamily="18" charset="0"/>
                  </a:rPr>
                  <a:t>ProtoNet</a:t>
                </a:r>
                <a:r>
                  <a:rPr kumimoji="1" lang="en-US" altLang="zh-CN" sz="2000" dirty="0">
                    <a:latin typeface="Times New Roman" panose="02020603050405020304" pitchFamily="18" charset="0"/>
                    <a:cs typeface="Times New Roman" panose="02020603050405020304" pitchFamily="18" charset="0"/>
                  </a:rPr>
                  <a:t>, as follows:</a:t>
                </a:r>
                <a:endParaRPr kumimoji="1" lang="en-US" altLang="zh-CN" sz="2000" b="1"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62397FA3-6ABA-F644-B235-E129A4AE3F77}"/>
                  </a:ext>
                </a:extLst>
              </p:cNvPr>
              <p:cNvSpPr txBox="1">
                <a:spLocks noRot="1" noChangeAspect="1" noMove="1" noResize="1" noEditPoints="1" noAdjustHandles="1" noChangeArrowheads="1" noChangeShapeType="1" noTextEdit="1"/>
              </p:cNvSpPr>
              <p:nvPr/>
            </p:nvSpPr>
            <p:spPr>
              <a:xfrm>
                <a:off x="231608" y="649704"/>
                <a:ext cx="11728784" cy="4770537"/>
              </a:xfrm>
              <a:prstGeom prst="rect">
                <a:avLst/>
              </a:prstGeom>
              <a:blipFill>
                <a:blip r:embed="rId3"/>
                <a:stretch>
                  <a:fillRect l="-866" t="-1064" r="-216" b="-1596"/>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5E3C946-3834-BB48-B6E0-6D81A33F75B8}"/>
                  </a:ext>
                </a:extLst>
              </p:cNvPr>
              <p:cNvSpPr txBox="1"/>
              <p:nvPr/>
            </p:nvSpPr>
            <p:spPr>
              <a:xfrm>
                <a:off x="3917637" y="1670112"/>
                <a:ext cx="5791137" cy="400110"/>
              </a:xfrm>
              <a:prstGeom prst="rect">
                <a:avLst/>
              </a:prstGeom>
              <a:noFill/>
            </p:spPr>
            <p:txBody>
              <a:bodyPr wrap="square" rtlCol="0">
                <a:spAutoFit/>
              </a:bodyPr>
              <a:lstStyle/>
              <a:p>
                <a:pPr algn="r"/>
                <a14:m>
                  <m:oMath xmlns:m="http://schemas.openxmlformats.org/officeDocument/2006/math">
                    <m:sSub>
                      <m:sSubPr>
                        <m:ctrlPr>
                          <a:rPr kumimoji="1" lang="en" altLang="zh-CN" sz="2000" i="1" smtClean="0">
                            <a:latin typeface="Cambria Math" panose="02040503050406030204" pitchFamily="18" charset="0"/>
                            <a:cs typeface="Times New Roman" panose="02020603050405020304" pitchFamily="18" charset="0"/>
                          </a:rPr>
                        </m:ctrlPr>
                      </m:sSubPr>
                      <m:e>
                        <m:r>
                          <m:rPr>
                            <m:sty m:val="p"/>
                          </m:rPr>
                          <a:rPr kumimoji="1" lang="en-US" altLang="zh-CN" sz="2000" b="0" i="0" smtClean="0">
                            <a:latin typeface="Cambria Math" panose="02040503050406030204" pitchFamily="18" charset="0"/>
                            <a:cs typeface="Times New Roman" panose="02020603050405020304" pitchFamily="18" charset="0"/>
                          </a:rPr>
                          <m:t>b</m:t>
                        </m:r>
                      </m:e>
                      <m:sub>
                        <m:r>
                          <a:rPr kumimoji="1" lang="en-US" altLang="zh-CN" sz="2000" b="0" i="1" smtClean="0">
                            <a:latin typeface="Cambria Math" panose="02040503050406030204" pitchFamily="18" charset="0"/>
                            <a:cs typeface="Times New Roman" panose="02020603050405020304" pitchFamily="18" charset="0"/>
                          </a:rPr>
                          <m:t>𝑐</m:t>
                        </m:r>
                      </m:sub>
                    </m:sSub>
                    <m:r>
                      <a:rPr kumimoji="1" lang="en-US" altLang="zh-CN" sz="2000" b="0" i="1" smtClean="0">
                        <a:latin typeface="Cambria Math" panose="02040503050406030204" pitchFamily="18" charset="0"/>
                        <a:cs typeface="Times New Roman" panose="02020603050405020304" pitchFamily="18" charset="0"/>
                      </a:rPr>
                      <m:t>=</m:t>
                    </m:r>
                    <m:sSub>
                      <m:sSubPr>
                        <m:ctrlPr>
                          <a:rPr kumimoji="1" lang="en-US" altLang="zh-CN" sz="2000" b="0" i="1" smtClean="0">
                            <a:latin typeface="Cambria Math" panose="02040503050406030204" pitchFamily="18" charset="0"/>
                            <a:cs typeface="Times New Roman" panose="02020603050405020304" pitchFamily="18" charset="0"/>
                          </a:rPr>
                        </m:ctrlPr>
                      </m:sSubPr>
                      <m:e>
                        <m:r>
                          <a:rPr kumimoji="1" lang="en-US" altLang="zh-CN" sz="2000" b="0" i="1" smtClean="0">
                            <a:latin typeface="Cambria Math" panose="02040503050406030204" pitchFamily="18" charset="0"/>
                            <a:cs typeface="Times New Roman" panose="02020603050405020304" pitchFamily="18" charset="0"/>
                          </a:rPr>
                          <m:t>𝑔</m:t>
                        </m:r>
                      </m:e>
                      <m:sub>
                        <m:r>
                          <a:rPr kumimoji="1" lang="en-US" altLang="zh-CN" sz="2000" b="0" i="1" smtClean="0">
                            <a:latin typeface="Cambria Math" panose="02040503050406030204" pitchFamily="18" charset="0"/>
                            <a:cs typeface="Times New Roman" panose="02020603050405020304" pitchFamily="18" charset="0"/>
                          </a:rPr>
                          <m:t>𝑒</m:t>
                        </m:r>
                      </m:sub>
                    </m:sSub>
                    <m:d>
                      <m:dPr>
                        <m:ctrlPr>
                          <a:rPr kumimoji="1" lang="en-US" altLang="zh-CN" sz="2000" b="0" i="1" smtClean="0">
                            <a:latin typeface="Cambria Math" panose="02040503050406030204" pitchFamily="18" charset="0"/>
                            <a:cs typeface="Times New Roman" panose="02020603050405020304" pitchFamily="18" charset="0"/>
                          </a:rPr>
                        </m:ctrlPr>
                      </m:dPr>
                      <m:e>
                        <m:sSup>
                          <m:sSupPr>
                            <m:ctrlPr>
                              <a:rPr kumimoji="1" lang="en-US" altLang="zh-CN" sz="2000" b="0" i="1" smtClean="0">
                                <a:latin typeface="Cambria Math" panose="02040503050406030204" pitchFamily="18" charset="0"/>
                                <a:cs typeface="Times New Roman" panose="02020603050405020304" pitchFamily="18" charset="0"/>
                              </a:rPr>
                            </m:ctrlPr>
                          </m:sSupPr>
                          <m:e>
                            <m:r>
                              <m:rPr>
                                <m:sty m:val="p"/>
                              </m:rPr>
                              <a:rPr kumimoji="1" lang="en-US" altLang="zh-CN" sz="2000" b="0" i="0" smtClean="0">
                                <a:latin typeface="Cambria Math" panose="02040503050406030204" pitchFamily="18" charset="0"/>
                                <a:cs typeface="Times New Roman" panose="02020603050405020304" pitchFamily="18" charset="0"/>
                              </a:rPr>
                              <m:t>n</m:t>
                            </m:r>
                          </m:e>
                          <m:sup>
                            <m:r>
                              <a:rPr kumimoji="1" lang="en-US" altLang="zh-CN" sz="2000" b="0" i="1" smtClean="0">
                                <a:latin typeface="Cambria Math" panose="02040503050406030204" pitchFamily="18" charset="0"/>
                                <a:cs typeface="Times New Roman" panose="02020603050405020304" pitchFamily="18" charset="0"/>
                              </a:rPr>
                              <m:t>𝑐</m:t>
                            </m:r>
                          </m:sup>
                        </m:sSup>
                      </m:e>
                    </m:d>
                  </m:oMath>
                </a14:m>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a:t>
                </a:r>
                <a:endParaRPr kumimoji="1" lang="en" altLang="zh-CN" sz="20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95E3C946-3834-BB48-B6E0-6D81A33F75B8}"/>
                  </a:ext>
                </a:extLst>
              </p:cNvPr>
              <p:cNvSpPr txBox="1">
                <a:spLocks noRot="1" noChangeAspect="1" noMove="1" noResize="1" noEditPoints="1" noAdjustHandles="1" noChangeArrowheads="1" noChangeShapeType="1" noTextEdit="1"/>
              </p:cNvSpPr>
              <p:nvPr/>
            </p:nvSpPr>
            <p:spPr>
              <a:xfrm>
                <a:off x="3917637" y="1670112"/>
                <a:ext cx="5791137" cy="400110"/>
              </a:xfrm>
              <a:prstGeom prst="rect">
                <a:avLst/>
              </a:prstGeom>
              <a:blipFill>
                <a:blip r:embed="rId4"/>
                <a:stretch>
                  <a:fillRect t="-9091" r="-1094"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7D60BA7-E2F0-954D-B43D-A19F017908B2}"/>
                  </a:ext>
                </a:extLst>
              </p:cNvPr>
              <p:cNvSpPr txBox="1"/>
              <p:nvPr/>
            </p:nvSpPr>
            <p:spPr>
              <a:xfrm>
                <a:off x="3473885" y="2606073"/>
                <a:ext cx="6234890" cy="876715"/>
              </a:xfrm>
              <a:prstGeom prst="rect">
                <a:avLst/>
              </a:prstGeom>
              <a:noFill/>
            </p:spPr>
            <p:txBody>
              <a:bodyPr wrap="square" rtlCol="0">
                <a:spAutoFit/>
              </a:bodyPr>
              <a:lstStyle/>
              <a:p>
                <a:pPr algn="r"/>
                <a14:m>
                  <m:oMath xmlns:m="http://schemas.openxmlformats.org/officeDocument/2006/math">
                    <m:d>
                      <m:dPr>
                        <m:ctrlPr>
                          <a:rPr kumimoji="1" lang="en-US" altLang="zh-CN" sz="2000" i="1">
                            <a:latin typeface="Cambria Math" panose="02040503050406030204" pitchFamily="18" charset="0"/>
                            <a:cs typeface="Times New Roman" panose="02020603050405020304" pitchFamily="18" charset="0"/>
                          </a:rPr>
                        </m:ctrlPr>
                      </m:dPr>
                      <m:e>
                        <m:sSubSup>
                          <m:sSubSupPr>
                            <m:ctrlPr>
                              <a:rPr kumimoji="1" lang="en-US" altLang="zh-CN" sz="2000" i="1">
                                <a:latin typeface="Cambria Math" panose="02040503050406030204" pitchFamily="18" charset="0"/>
                                <a:cs typeface="Times New Roman" panose="02020603050405020304" pitchFamily="18" charset="0"/>
                              </a:rPr>
                            </m:ctrlPr>
                          </m:sSubSupPr>
                          <m:e>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𝜂</m:t>
                            </m:r>
                          </m:e>
                          <m:sub>
                            <m:r>
                              <a:rPr kumimoji="1" lang="en-US" altLang="zh-CN" sz="2000" i="1">
                                <a:latin typeface="Cambria Math" panose="02040503050406030204" pitchFamily="18" charset="0"/>
                                <a:cs typeface="Times New Roman" panose="02020603050405020304" pitchFamily="18" charset="0"/>
                              </a:rPr>
                              <m:t>𝑐</m:t>
                            </m:r>
                          </m:sub>
                          <m:sup>
                            <m:r>
                              <a:rPr kumimoji="1" lang="en-US" altLang="zh-CN" sz="2000" i="1">
                                <a:latin typeface="Cambria Math" panose="02040503050406030204" pitchFamily="18" charset="0"/>
                                <a:cs typeface="Times New Roman" panose="02020603050405020304" pitchFamily="18" charset="0"/>
                              </a:rPr>
                              <m:t>1</m:t>
                            </m:r>
                          </m:sup>
                        </m:sSubSup>
                        <m:r>
                          <a:rPr kumimoji="1" lang="en-US" altLang="zh-CN" sz="2000" i="1">
                            <a:latin typeface="Cambria Math" panose="02040503050406030204" pitchFamily="18" charset="0"/>
                            <a:cs typeface="Times New Roman" panose="02020603050405020304" pitchFamily="18" charset="0"/>
                          </a:rPr>
                          <m:t>, …,</m:t>
                        </m:r>
                        <m:sSubSup>
                          <m:sSubSupPr>
                            <m:ctrlPr>
                              <a:rPr kumimoji="1" lang="en-US" altLang="zh-CN" sz="2000" i="1">
                                <a:latin typeface="Cambria Math" panose="02040503050406030204" pitchFamily="18" charset="0"/>
                                <a:cs typeface="Times New Roman" panose="02020603050405020304" pitchFamily="18" charset="0"/>
                              </a:rPr>
                            </m:ctrlPr>
                          </m:sSubSupPr>
                          <m:e>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𝜂</m:t>
                            </m:r>
                          </m:e>
                          <m:sub>
                            <m:r>
                              <a:rPr kumimoji="1" lang="en-US" altLang="zh-CN" sz="2000" i="1">
                                <a:latin typeface="Cambria Math" panose="02040503050406030204" pitchFamily="18" charset="0"/>
                                <a:cs typeface="Times New Roman" panose="02020603050405020304" pitchFamily="18" charset="0"/>
                              </a:rPr>
                              <m:t>𝑐</m:t>
                            </m:r>
                          </m:sub>
                          <m:sup>
                            <m:r>
                              <a:rPr kumimoji="1" lang="en-US" altLang="zh-CN" sz="2000" i="1">
                                <a:latin typeface="Cambria Math" panose="02040503050406030204" pitchFamily="18" charset="0"/>
                                <a:cs typeface="Times New Roman" panose="02020603050405020304" pitchFamily="18" charset="0"/>
                              </a:rPr>
                              <m:t>1</m:t>
                            </m:r>
                          </m:sup>
                        </m:sSubSup>
                      </m:e>
                    </m:d>
                    <m:r>
                      <a:rPr kumimoji="1" lang="en-US" altLang="zh-CN" sz="2000" i="1">
                        <a:latin typeface="Cambria Math" panose="02040503050406030204" pitchFamily="18" charset="0"/>
                        <a:cs typeface="Times New Roman" panose="02020603050405020304" pitchFamily="18" charset="0"/>
                      </a:rPr>
                      <m:t>=</m:t>
                    </m:r>
                    <m:r>
                      <m:rPr>
                        <m:sty m:val="p"/>
                      </m:rPr>
                      <a:rPr kumimoji="1" lang="en-US" altLang="zh-CN" sz="2000">
                        <a:latin typeface="Cambria Math" panose="02040503050406030204" pitchFamily="18" charset="0"/>
                        <a:cs typeface="Times New Roman" panose="02020603050405020304" pitchFamily="18" charset="0"/>
                      </a:rPr>
                      <m:t>SOFTMAX</m:t>
                    </m:r>
                    <m:d>
                      <m:dPr>
                        <m:ctrlPr>
                          <a:rPr kumimoji="1" lang="en-US" altLang="zh-CN" sz="2000" i="1">
                            <a:latin typeface="Cambria Math" panose="02040503050406030204" pitchFamily="18" charset="0"/>
                            <a:cs typeface="Times New Roman" panose="02020603050405020304" pitchFamily="18" charset="0"/>
                          </a:rPr>
                        </m:ctrlPr>
                      </m:dPr>
                      <m:e>
                        <m:sSub>
                          <m:sSubPr>
                            <m:ctrlPr>
                              <a:rPr kumimoji="1" lang="en-US" altLang="zh-CN" sz="2000" i="1" dirty="0">
                                <a:latin typeface="Cambria Math" panose="02040503050406030204" pitchFamily="18" charset="0"/>
                                <a:cs typeface="Times New Roman" panose="02020603050405020304" pitchFamily="18" charset="0"/>
                              </a:rPr>
                            </m:ctrlPr>
                          </m:sSubPr>
                          <m:e>
                            <m:r>
                              <a:rPr kumimoji="1" lang="en-US" altLang="zh-CN" sz="2000" i="1" dirty="0">
                                <a:latin typeface="Cambria Math" panose="02040503050406030204" pitchFamily="18" charset="0"/>
                                <a:cs typeface="Times New Roman" panose="02020603050405020304" pitchFamily="18" charset="0"/>
                              </a:rPr>
                              <m:t>𝑔</m:t>
                            </m:r>
                          </m:e>
                          <m:sub>
                            <m:r>
                              <a:rPr kumimoji="1" lang="en-US" altLang="zh-CN" sz="2000" i="1" dirty="0">
                                <a:latin typeface="Cambria Math" panose="02040503050406030204" pitchFamily="18" charset="0"/>
                                <a:cs typeface="Times New Roman" panose="02020603050405020304" pitchFamily="18" charset="0"/>
                              </a:rPr>
                              <m:t>𝑒</m:t>
                            </m:r>
                          </m:sub>
                        </m:sSub>
                        <m:d>
                          <m:dPr>
                            <m:ctrlPr>
                              <a:rPr kumimoji="1" lang="en-US" altLang="zh-CN" sz="2000" i="1" dirty="0">
                                <a:latin typeface="Cambria Math" panose="02040503050406030204" pitchFamily="18" charset="0"/>
                                <a:cs typeface="Times New Roman" panose="02020603050405020304" pitchFamily="18" charset="0"/>
                              </a:rPr>
                            </m:ctrlPr>
                          </m:dPr>
                          <m:e>
                            <m:sSup>
                              <m:sSupPr>
                                <m:ctrlPr>
                                  <a:rPr kumimoji="1" lang="en-US" altLang="zh-CN" sz="2000" i="1" dirty="0">
                                    <a:latin typeface="Cambria Math" panose="02040503050406030204" pitchFamily="18" charset="0"/>
                                    <a:cs typeface="Times New Roman" panose="02020603050405020304" pitchFamily="18" charset="0"/>
                                  </a:rPr>
                                </m:ctrlPr>
                              </m:sSupPr>
                              <m:e>
                                <m:r>
                                  <m:rPr>
                                    <m:sty m:val="p"/>
                                  </m:rPr>
                                  <a:rPr kumimoji="1" lang="en-US" altLang="zh-CN" sz="2000" dirty="0">
                                    <a:latin typeface="Cambria Math" panose="02040503050406030204" pitchFamily="18" charset="0"/>
                                    <a:cs typeface="Times New Roman" panose="02020603050405020304" pitchFamily="18" charset="0"/>
                                  </a:rPr>
                                  <m:t>n</m:t>
                                </m:r>
                              </m:e>
                              <m:sup>
                                <m:r>
                                  <a:rPr kumimoji="1" lang="en-US" altLang="zh-CN" sz="2000" i="1" dirty="0">
                                    <a:latin typeface="Cambria Math" panose="02040503050406030204" pitchFamily="18" charset="0"/>
                                    <a:cs typeface="Times New Roman" panose="02020603050405020304" pitchFamily="18" charset="0"/>
                                  </a:rPr>
                                  <m:t>𝑐</m:t>
                                </m:r>
                              </m:sup>
                            </m:sSup>
                          </m:e>
                        </m:d>
                      </m:e>
                    </m:d>
                  </m:oMath>
                </a14:m>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3</a:t>
                </a:r>
                <a:r>
                  <a:rPr kumimoji="1" lang="zh-CN" altLang="en-US"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algn="r"/>
                <a:r>
                  <a:rPr kumimoji="1"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kumimoji="1" lang="en-US" altLang="zh-CN" sz="2000" i="1" dirty="0" smtClean="0">
                            <a:latin typeface="Cambria Math" panose="02040503050406030204" pitchFamily="18" charset="0"/>
                            <a:cs typeface="Times New Roman" panose="02020603050405020304" pitchFamily="18" charset="0"/>
                          </a:rPr>
                        </m:ctrlPr>
                      </m:sSupPr>
                      <m:e>
                        <m:r>
                          <a:rPr kumimoji="1" lang="en-US" altLang="zh-CN" sz="2000" i="1" dirty="0" smtClean="0">
                            <a:latin typeface="Cambria Math" panose="02040503050406030204" pitchFamily="18" charset="0"/>
                            <a:ea typeface="Cambria Math" panose="02040503050406030204" pitchFamily="18" charset="0"/>
                            <a:cs typeface="Times New Roman" panose="02020603050405020304" pitchFamily="18" charset="0"/>
                          </a:rPr>
                          <m:t>𝜂</m:t>
                        </m:r>
                      </m:e>
                      <m:sup>
                        <m:r>
                          <a:rPr kumimoji="1" lang="en-US" altLang="zh-CN" sz="2000" b="0" i="1" dirty="0" smtClean="0">
                            <a:latin typeface="Cambria Math" panose="02040503050406030204" pitchFamily="18" charset="0"/>
                            <a:cs typeface="Times New Roman" panose="02020603050405020304" pitchFamily="18" charset="0"/>
                          </a:rPr>
                          <m:t>𝑖</m:t>
                        </m:r>
                      </m:sup>
                    </m:sSup>
                    <m:r>
                      <a:rPr kumimoji="1" lang="en-US" altLang="zh-CN" sz="2000" b="0" i="0" dirty="0" smtClean="0">
                        <a:latin typeface="Cambria Math" panose="02040503050406030204" pitchFamily="18" charset="0"/>
                        <a:cs typeface="Times New Roman" panose="02020603050405020304" pitchFamily="18" charset="0"/>
                      </a:rPr>
                      <m:t>=</m:t>
                    </m:r>
                    <m:f>
                      <m:fPr>
                        <m:ctrlPr>
                          <a:rPr kumimoji="1" lang="en-US" altLang="zh-CN" sz="2000" b="0" i="1" dirty="0" smtClean="0">
                            <a:latin typeface="Cambria Math" panose="02040503050406030204" pitchFamily="18" charset="0"/>
                            <a:cs typeface="Times New Roman" panose="02020603050405020304" pitchFamily="18" charset="0"/>
                          </a:rPr>
                        </m:ctrlPr>
                      </m:fPr>
                      <m:num>
                        <m:r>
                          <a:rPr kumimoji="1" lang="en-US" altLang="zh-CN" sz="2000" b="0" i="1" dirty="0" smtClean="0">
                            <a:latin typeface="Cambria Math" panose="02040503050406030204" pitchFamily="18" charset="0"/>
                            <a:cs typeface="Times New Roman" panose="02020603050405020304" pitchFamily="18" charset="0"/>
                          </a:rPr>
                          <m:t>1</m:t>
                        </m:r>
                      </m:num>
                      <m:den>
                        <m:r>
                          <a:rPr kumimoji="1" lang="en-US" altLang="zh-CN" sz="2000" b="0" i="1" dirty="0" smtClean="0">
                            <a:latin typeface="Cambria Math" panose="02040503050406030204" pitchFamily="18" charset="0"/>
                            <a:cs typeface="Times New Roman" panose="02020603050405020304" pitchFamily="18" charset="0"/>
                          </a:rPr>
                          <m:t>𝑁</m:t>
                        </m:r>
                      </m:den>
                    </m:f>
                    <m:nary>
                      <m:naryPr>
                        <m:chr m:val="∑"/>
                        <m:supHide m:val="on"/>
                        <m:ctrlPr>
                          <a:rPr kumimoji="1" lang="en-US" altLang="zh-CN" sz="2000" b="0" i="1" dirty="0" smtClean="0">
                            <a:latin typeface="Cambria Math" panose="02040503050406030204" pitchFamily="18" charset="0"/>
                            <a:cs typeface="Times New Roman" panose="02020603050405020304" pitchFamily="18" charset="0"/>
                          </a:rPr>
                        </m:ctrlPr>
                      </m:naryPr>
                      <m:sub>
                        <m:r>
                          <m:rPr>
                            <m:brk m:alnAt="7"/>
                          </m:rPr>
                          <a:rPr kumimoji="1" lang="en-US" altLang="zh-CN" sz="2000" b="0" i="1" dirty="0" smtClean="0">
                            <a:latin typeface="Cambria Math" panose="02040503050406030204" pitchFamily="18" charset="0"/>
                            <a:cs typeface="Times New Roman" panose="02020603050405020304" pitchFamily="18" charset="0"/>
                          </a:rPr>
                          <m:t>𝑐</m:t>
                        </m:r>
                        <m:r>
                          <a:rPr kumimoji="1"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𝒞</m:t>
                            </m:r>
                          </m:e>
                          <m:sub>
                            <m:r>
                              <a:rPr kumimoji="1"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𝑝</m:t>
                            </m:r>
                          </m:sub>
                        </m:sSub>
                      </m:sub>
                      <m:sup/>
                      <m:e>
                        <m:sSubSup>
                          <m:sSubSupPr>
                            <m:ctrlPr>
                              <a:rPr kumimoji="1" lang="en-US" altLang="zh-CN" sz="2000" i="1">
                                <a:latin typeface="Cambria Math" panose="02040503050406030204" pitchFamily="18" charset="0"/>
                                <a:cs typeface="Times New Roman" panose="02020603050405020304" pitchFamily="18" charset="0"/>
                              </a:rPr>
                            </m:ctrlPr>
                          </m:sSubSupPr>
                          <m:e>
                            <m:r>
                              <a:rPr kumimoji="1" lang="en-US" altLang="zh-CN" sz="2000" i="1">
                                <a:latin typeface="Cambria Math" panose="02040503050406030204" pitchFamily="18" charset="0"/>
                                <a:ea typeface="Cambria Math" panose="02040503050406030204" pitchFamily="18" charset="0"/>
                                <a:cs typeface="Times New Roman" panose="02020603050405020304" pitchFamily="18" charset="0"/>
                              </a:rPr>
                              <m:t>𝜂</m:t>
                            </m:r>
                          </m:e>
                          <m:sub>
                            <m:r>
                              <a:rPr kumimoji="1" lang="en-US" altLang="zh-CN" sz="2000" i="1">
                                <a:latin typeface="Cambria Math" panose="02040503050406030204" pitchFamily="18" charset="0"/>
                                <a:cs typeface="Times New Roman" panose="02020603050405020304" pitchFamily="18" charset="0"/>
                              </a:rPr>
                              <m:t>𝑐</m:t>
                            </m:r>
                          </m:sub>
                          <m:sup>
                            <m:r>
                              <a:rPr kumimoji="1" lang="en-US" altLang="zh-CN" sz="2000" b="0" i="1" smtClean="0">
                                <a:latin typeface="Cambria Math" panose="02040503050406030204" pitchFamily="18" charset="0"/>
                                <a:cs typeface="Times New Roman" panose="02020603050405020304" pitchFamily="18" charset="0"/>
                              </a:rPr>
                              <m:t>𝑖</m:t>
                            </m:r>
                          </m:sup>
                        </m:sSubSup>
                      </m:e>
                    </m:nary>
                  </m:oMath>
                </a14:m>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4</a:t>
                </a:r>
                <a:r>
                  <a:rPr kumimoji="1" lang="zh-CN" altLang="en-US"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D7D60BA7-E2F0-954D-B43D-A19F017908B2}"/>
                  </a:ext>
                </a:extLst>
              </p:cNvPr>
              <p:cNvSpPr txBox="1">
                <a:spLocks noRot="1" noChangeAspect="1" noMove="1" noResize="1" noEditPoints="1" noAdjustHandles="1" noChangeArrowheads="1" noChangeShapeType="1" noTextEdit="1"/>
              </p:cNvSpPr>
              <p:nvPr/>
            </p:nvSpPr>
            <p:spPr>
              <a:xfrm>
                <a:off x="3473885" y="2606073"/>
                <a:ext cx="6234890" cy="876715"/>
              </a:xfrm>
              <a:prstGeom prst="rect">
                <a:avLst/>
              </a:prstGeom>
              <a:blipFill>
                <a:blip r:embed="rId5"/>
                <a:stretch>
                  <a:fillRect t="-8571" r="-1016" b="-7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9D355F7-56D6-AF49-A259-8BB5BCD2F2B7}"/>
                  </a:ext>
                </a:extLst>
              </p:cNvPr>
              <p:cNvSpPr txBox="1"/>
              <p:nvPr/>
            </p:nvSpPr>
            <p:spPr>
              <a:xfrm>
                <a:off x="3917636" y="4018639"/>
                <a:ext cx="5791139" cy="432875"/>
              </a:xfrm>
              <a:prstGeom prst="rect">
                <a:avLst/>
              </a:prstGeom>
              <a:noFill/>
            </p:spPr>
            <p:txBody>
              <a:bodyPr wrap="square" rtlCol="0">
                <a:spAutoFit/>
              </a:bodyPr>
              <a:lstStyle/>
              <a:p>
                <a:pPr algn="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𝑓𝑑𝑖𝑠𝑡</m:t>
                    </m:r>
                    <m:d>
                      <m:dPr>
                        <m:ctrlPr>
                          <a:rPr kumimoji="1" lang="en-US" altLang="zh-CN" sz="2000" b="0" i="1" smtClean="0">
                            <a:latin typeface="Cambria Math" panose="02040503050406030204" pitchFamily="18" charset="0"/>
                            <a:cs typeface="Times New Roman" panose="02020603050405020304" pitchFamily="18" charset="0"/>
                          </a:rPr>
                        </m:ctrlPr>
                      </m:dPr>
                      <m:e>
                        <m:r>
                          <a:rPr kumimoji="1" lang="en-US" altLang="zh-CN" sz="2000" b="0" i="1" smtClean="0">
                            <a:latin typeface="Cambria Math" panose="02040503050406030204" pitchFamily="18" charset="0"/>
                            <a:cs typeface="Times New Roman" panose="02020603050405020304" pitchFamily="18" charset="0"/>
                          </a:rPr>
                          <m:t>𝑞</m:t>
                        </m:r>
                        <m:r>
                          <a:rPr kumimoji="1" lang="en-US" altLang="zh-CN" sz="2000" b="0" i="1" smtClean="0">
                            <a:latin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cs typeface="Times New Roman" panose="02020603050405020304" pitchFamily="18" charset="0"/>
                          </a:rPr>
                          <m:t>𝑐</m:t>
                        </m:r>
                      </m:e>
                    </m:d>
                    <m:r>
                      <a:rPr kumimoji="1" lang="en-US" altLang="zh-CN" sz="2000" b="0" i="1" smtClean="0">
                        <a:latin typeface="Cambria Math" panose="02040503050406030204" pitchFamily="18" charset="0"/>
                        <a:cs typeface="Times New Roman" panose="02020603050405020304" pitchFamily="18" charset="0"/>
                      </a:rPr>
                      <m:t>=</m:t>
                    </m:r>
                    <m:nary>
                      <m:naryPr>
                        <m:chr m:val="∑"/>
                        <m:ctrlPr>
                          <a:rPr kumimoji="1" lang="en-US" altLang="zh-CN" sz="2000" b="0" i="1" smtClean="0">
                            <a:latin typeface="Cambria Math" panose="02040503050406030204" pitchFamily="18" charset="0"/>
                            <a:cs typeface="Times New Roman" panose="02020603050405020304" pitchFamily="18" charset="0"/>
                          </a:rPr>
                        </m:ctrlPr>
                      </m:naryPr>
                      <m:sub>
                        <m:r>
                          <m:rPr>
                            <m:brk m:alnAt="23"/>
                          </m:rPr>
                          <a:rPr kumimoji="1" lang="en-US" altLang="zh-CN" sz="2000" b="0" i="1" smtClean="0">
                            <a:latin typeface="Cambria Math" panose="02040503050406030204" pitchFamily="18" charset="0"/>
                            <a:cs typeface="Times New Roman" panose="02020603050405020304" pitchFamily="18" charset="0"/>
                          </a:rPr>
                          <m:t>𝑖</m:t>
                        </m:r>
                        <m:r>
                          <a:rPr kumimoji="1" lang="en-US" altLang="zh-CN" sz="2000" b="0" i="1" smtClean="0">
                            <a:latin typeface="Cambria Math" panose="02040503050406030204" pitchFamily="18" charset="0"/>
                            <a:cs typeface="Times New Roman" panose="02020603050405020304" pitchFamily="18" charset="0"/>
                          </a:rPr>
                          <m:t>=1</m:t>
                        </m:r>
                      </m:sub>
                      <m:sup>
                        <m:r>
                          <a:rPr kumimoji="1" lang="en-US" altLang="zh-CN" sz="2000" b="0" i="1" smtClean="0">
                            <a:latin typeface="Cambria Math" panose="02040503050406030204" pitchFamily="18" charset="0"/>
                            <a:cs typeface="Times New Roman" panose="02020603050405020304" pitchFamily="18" charset="0"/>
                          </a:rPr>
                          <m:t>𝐹</m:t>
                        </m:r>
                      </m:sup>
                      <m:e>
                        <m:sSup>
                          <m:sSupPr>
                            <m:ctrlPr>
                              <a:rPr kumimoji="1" lang="en-US" altLang="zh-CN" sz="2000" i="1" dirty="0">
                                <a:latin typeface="Cambria Math" panose="02040503050406030204" pitchFamily="18" charset="0"/>
                                <a:cs typeface="Times New Roman" panose="02020603050405020304" pitchFamily="18" charset="0"/>
                              </a:rPr>
                            </m:ctrlPr>
                          </m:sSupPr>
                          <m:e>
                            <m:r>
                              <a:rPr kumimoji="1" lang="en-US" altLang="zh-CN" sz="2000" i="1" dirty="0">
                                <a:latin typeface="Cambria Math" panose="02040503050406030204" pitchFamily="18" charset="0"/>
                                <a:ea typeface="Cambria Math" panose="02040503050406030204" pitchFamily="18" charset="0"/>
                                <a:cs typeface="Times New Roman" panose="02020603050405020304" pitchFamily="18" charset="0"/>
                              </a:rPr>
                              <m:t>𝜂</m:t>
                            </m:r>
                          </m:e>
                          <m:sup>
                            <m:r>
                              <a:rPr kumimoji="1" lang="en-US" altLang="zh-CN" sz="2000" i="1" dirty="0">
                                <a:latin typeface="Cambria Math" panose="02040503050406030204" pitchFamily="18" charset="0"/>
                                <a:cs typeface="Times New Roman" panose="02020603050405020304" pitchFamily="18" charset="0"/>
                              </a:rPr>
                              <m:t>𝑖</m:t>
                            </m:r>
                          </m:sup>
                        </m:sSup>
                        <m:r>
                          <a:rPr kumimoji="1" lang="en-US" altLang="zh-CN" sz="2000" b="0" i="1" dirty="0" smtClean="0">
                            <a:latin typeface="Cambria Math" panose="02040503050406030204" pitchFamily="18" charset="0"/>
                            <a:cs typeface="Times New Roman" panose="02020603050405020304" pitchFamily="18" charset="0"/>
                          </a:rPr>
                          <m:t>||</m:t>
                        </m:r>
                        <m:sSubSup>
                          <m:sSubSupPr>
                            <m:ctrlPr>
                              <a:rPr kumimoji="1" lang="en-US" altLang="zh-CN" sz="2000" b="0" i="1" dirty="0" smtClean="0">
                                <a:latin typeface="Cambria Math" panose="02040503050406030204" pitchFamily="18" charset="0"/>
                                <a:cs typeface="Times New Roman" panose="02020603050405020304" pitchFamily="18" charset="0"/>
                              </a:rPr>
                            </m:ctrlPr>
                          </m:sSubSupPr>
                          <m:e>
                            <m:sSubSup>
                              <m:sSubSupPr>
                                <m:ctrlPr>
                                  <a:rPr kumimoji="1" lang="en-US" altLang="zh-CN" sz="2000" b="0" i="1" dirty="0" smtClean="0">
                                    <a:latin typeface="Cambria Math" panose="02040503050406030204" pitchFamily="18" charset="0"/>
                                    <a:cs typeface="Times New Roman" panose="02020603050405020304" pitchFamily="18" charset="0"/>
                                  </a:rPr>
                                </m:ctrlPr>
                              </m:sSubSupPr>
                              <m:e>
                                <m:r>
                                  <a:rPr kumimoji="1" lang="en-US" altLang="zh-CN" sz="2000" b="0" i="1" dirty="0" smtClean="0">
                                    <a:latin typeface="Cambria Math" panose="02040503050406030204" pitchFamily="18" charset="0"/>
                                    <a:cs typeface="Times New Roman" panose="02020603050405020304" pitchFamily="18" charset="0"/>
                                  </a:rPr>
                                  <m:t>𝑓</m:t>
                                </m:r>
                              </m:e>
                              <m:sub>
                                <m:r>
                                  <a:rPr kumimoji="1"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𝜃</m:t>
                                </m:r>
                              </m:sub>
                              <m:sup>
                                <m:r>
                                  <a:rPr kumimoji="1" lang="en-US" altLang="zh-CN" sz="2000" b="0" i="1" dirty="0" smtClean="0">
                                    <a:latin typeface="Cambria Math" panose="02040503050406030204" pitchFamily="18" charset="0"/>
                                    <a:cs typeface="Times New Roman" panose="02020603050405020304" pitchFamily="18" charset="0"/>
                                  </a:rPr>
                                  <m:t>𝑖</m:t>
                                </m:r>
                              </m:sup>
                            </m:sSubSup>
                            <m:d>
                              <m:dPr>
                                <m:ctrlPr>
                                  <a:rPr kumimoji="1" lang="en-US" altLang="zh-CN" sz="2000" b="0" i="1" dirty="0" smtClean="0">
                                    <a:latin typeface="Cambria Math" panose="02040503050406030204" pitchFamily="18" charset="0"/>
                                    <a:cs typeface="Times New Roman" panose="02020603050405020304" pitchFamily="18" charset="0"/>
                                  </a:rPr>
                                </m:ctrlPr>
                              </m:dPr>
                              <m:e>
                                <m:r>
                                  <a:rPr kumimoji="1" lang="en-US" altLang="zh-CN" sz="2000" b="0" i="1" dirty="0" smtClean="0">
                                    <a:latin typeface="Cambria Math" panose="02040503050406030204" pitchFamily="18" charset="0"/>
                                    <a:cs typeface="Times New Roman" panose="02020603050405020304" pitchFamily="18" charset="0"/>
                                  </a:rPr>
                                  <m:t>𝑞</m:t>
                                </m:r>
                              </m:e>
                            </m:d>
                            <m:r>
                              <a:rPr kumimoji="1" lang="en-US" altLang="zh-CN" sz="2000" b="0" i="1" dirty="0" smtClean="0">
                                <a:latin typeface="Cambria Math" panose="02040503050406030204" pitchFamily="18" charset="0"/>
                                <a:cs typeface="Times New Roman" panose="02020603050405020304" pitchFamily="18" charset="0"/>
                              </a:rPr>
                              <m:t>−</m:t>
                            </m:r>
                            <m:sSubSup>
                              <m:sSubSupPr>
                                <m:ctrlPr>
                                  <a:rPr kumimoji="1" lang="en-US" altLang="zh-CN" sz="2000" b="0" i="1" dirty="0" smtClean="0">
                                    <a:latin typeface="Cambria Math" panose="02040503050406030204" pitchFamily="18" charset="0"/>
                                    <a:cs typeface="Times New Roman" panose="02020603050405020304" pitchFamily="18" charset="0"/>
                                  </a:rPr>
                                </m:ctrlPr>
                              </m:sSubSupPr>
                              <m:e>
                                <m:r>
                                  <m:rPr>
                                    <m:sty m:val="p"/>
                                  </m:rPr>
                                  <a:rPr kumimoji="1" lang="en-US" altLang="zh-CN" sz="2000" b="0" i="0" dirty="0" smtClean="0">
                                    <a:latin typeface="Cambria Math" panose="02040503050406030204" pitchFamily="18" charset="0"/>
                                    <a:cs typeface="Times New Roman" panose="02020603050405020304" pitchFamily="18" charset="0"/>
                                  </a:rPr>
                                  <m:t>v</m:t>
                                </m:r>
                              </m:e>
                              <m:sub>
                                <m:r>
                                  <a:rPr kumimoji="1" lang="en-US" altLang="zh-CN" sz="2000" b="0" i="1" dirty="0" smtClean="0">
                                    <a:latin typeface="Cambria Math" panose="02040503050406030204" pitchFamily="18" charset="0"/>
                                    <a:cs typeface="Times New Roman" panose="02020603050405020304" pitchFamily="18" charset="0"/>
                                  </a:rPr>
                                  <m:t>𝑐</m:t>
                                </m:r>
                              </m:sub>
                              <m:sup>
                                <m:r>
                                  <a:rPr kumimoji="1" lang="en-US" altLang="zh-CN" sz="2000" b="0" i="1" dirty="0" smtClean="0">
                                    <a:latin typeface="Cambria Math" panose="02040503050406030204" pitchFamily="18" charset="0"/>
                                    <a:cs typeface="Times New Roman" panose="02020603050405020304" pitchFamily="18" charset="0"/>
                                  </a:rPr>
                                  <m:t>𝑖</m:t>
                                </m:r>
                              </m:sup>
                            </m:sSubSup>
                            <m:r>
                              <a:rPr kumimoji="1" lang="en-US" altLang="zh-CN" sz="2000" b="0" i="1" dirty="0" smtClean="0">
                                <a:latin typeface="Cambria Math" panose="02040503050406030204" pitchFamily="18" charset="0"/>
                                <a:cs typeface="Times New Roman" panose="02020603050405020304" pitchFamily="18" charset="0"/>
                              </a:rPr>
                              <m:t>||</m:t>
                            </m:r>
                          </m:e>
                          <m:sub>
                            <m:r>
                              <a:rPr kumimoji="1" lang="en-US" altLang="zh-CN" sz="2000" b="0" i="1" dirty="0" smtClean="0">
                                <a:latin typeface="Cambria Math" panose="02040503050406030204" pitchFamily="18" charset="0"/>
                                <a:cs typeface="Times New Roman" panose="02020603050405020304" pitchFamily="18" charset="0"/>
                              </a:rPr>
                              <m:t>2</m:t>
                            </m:r>
                          </m:sub>
                          <m:sup>
                            <m:r>
                              <a:rPr kumimoji="1" lang="en-US" altLang="zh-CN" sz="2000" b="0" i="1" dirty="0" smtClean="0">
                                <a:latin typeface="Cambria Math" panose="02040503050406030204" pitchFamily="18" charset="0"/>
                                <a:cs typeface="Times New Roman" panose="02020603050405020304" pitchFamily="18" charset="0"/>
                              </a:rPr>
                              <m:t>2</m:t>
                            </m:r>
                          </m:sup>
                        </m:sSubSup>
                      </m:e>
                    </m:nary>
                  </m:oMath>
                </a14:m>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5</a:t>
                </a:r>
                <a:r>
                  <a:rPr kumimoji="1" lang="zh-CN" altLang="en-US"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99D355F7-56D6-AF49-A259-8BB5BCD2F2B7}"/>
                  </a:ext>
                </a:extLst>
              </p:cNvPr>
              <p:cNvSpPr txBox="1">
                <a:spLocks noRot="1" noChangeAspect="1" noMove="1" noResize="1" noEditPoints="1" noAdjustHandles="1" noChangeArrowheads="1" noChangeShapeType="1" noTextEdit="1"/>
              </p:cNvSpPr>
              <p:nvPr/>
            </p:nvSpPr>
            <p:spPr>
              <a:xfrm>
                <a:off x="3917636" y="4018639"/>
                <a:ext cx="5791139" cy="432875"/>
              </a:xfrm>
              <a:prstGeom prst="rect">
                <a:avLst/>
              </a:prstGeom>
              <a:blipFill>
                <a:blip r:embed="rId6"/>
                <a:stretch>
                  <a:fillRect t="-102857" r="-1094" b="-16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F30510B-0CC2-A042-B9C4-A9AF7FA0F664}"/>
                  </a:ext>
                </a:extLst>
              </p:cNvPr>
              <p:cNvSpPr txBox="1"/>
              <p:nvPr/>
            </p:nvSpPr>
            <p:spPr>
              <a:xfrm>
                <a:off x="4198370" y="5407870"/>
                <a:ext cx="6048169" cy="400110"/>
              </a:xfrm>
              <a:prstGeom prst="rect">
                <a:avLst/>
              </a:prstGeom>
              <a:noFill/>
            </p:spPr>
            <p:txBody>
              <a:bodyPr wrap="square" rtlCol="0">
                <a:spAutoFit/>
              </a:bodyPr>
              <a:lstStyle/>
              <a:p>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𝑑𝑖𝑠𝑡</m:t>
                    </m:r>
                    <m:d>
                      <m:dPr>
                        <m:ctrlPr>
                          <a:rPr kumimoji="1" lang="en-US" altLang="zh-CN" sz="2000" b="0" i="1" smtClean="0">
                            <a:latin typeface="Cambria Math" panose="02040503050406030204" pitchFamily="18" charset="0"/>
                            <a:cs typeface="Times New Roman" panose="02020603050405020304" pitchFamily="18" charset="0"/>
                          </a:rPr>
                        </m:ctrlPr>
                      </m:dPr>
                      <m:e>
                        <m:r>
                          <a:rPr kumimoji="1" lang="en-US" altLang="zh-CN" sz="2000" b="0" i="1" smtClean="0">
                            <a:latin typeface="Cambria Math" panose="02040503050406030204" pitchFamily="18" charset="0"/>
                            <a:cs typeface="Times New Roman" panose="02020603050405020304" pitchFamily="18" charset="0"/>
                          </a:rPr>
                          <m:t>𝑞</m:t>
                        </m:r>
                        <m:r>
                          <a:rPr kumimoji="1" lang="en-US" altLang="zh-CN" sz="2000" b="0" i="1" smtClean="0">
                            <a:latin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cs typeface="Times New Roman" panose="02020603050405020304" pitchFamily="18" charset="0"/>
                          </a:rPr>
                          <m:t>𝑐</m:t>
                        </m:r>
                      </m:e>
                    </m:d>
                    <m:r>
                      <a:rPr kumimoji="1" lang="en-US" altLang="zh-CN" sz="2000" b="0" i="1" smtClean="0">
                        <a:latin typeface="Cambria Math" panose="02040503050406030204" pitchFamily="18" charset="0"/>
                        <a:cs typeface="Times New Roman" panose="02020603050405020304" pitchFamily="18" charset="0"/>
                      </a:rPr>
                      <m:t>=</m:t>
                    </m:r>
                    <m:d>
                      <m:dPr>
                        <m:begChr m:val="|"/>
                        <m:endChr m:val="|"/>
                        <m:ctrlPr>
                          <a:rPr kumimoji="1" lang="en-US" altLang="zh-CN" sz="2000" b="0" i="1" smtClean="0">
                            <a:latin typeface="Cambria Math" panose="02040503050406030204" pitchFamily="18" charset="0"/>
                            <a:cs typeface="Times New Roman" panose="02020603050405020304" pitchFamily="18" charset="0"/>
                          </a:rPr>
                        </m:ctrlPr>
                      </m:dPr>
                      <m:e>
                        <m:sSub>
                          <m:sSubPr>
                            <m:ctrlPr>
                              <a:rPr kumimoji="1" lang="en-US" altLang="zh-CN" sz="2000" b="0" i="1" smtClean="0">
                                <a:latin typeface="Cambria Math" panose="02040503050406030204" pitchFamily="18" charset="0"/>
                                <a:cs typeface="Times New Roman" panose="02020603050405020304" pitchFamily="18" charset="0"/>
                              </a:rPr>
                            </m:ctrlPr>
                          </m:sSubPr>
                          <m:e>
                            <m:r>
                              <a:rPr kumimoji="1" lang="en-US" altLang="zh-CN" sz="2000" b="0" i="1" smtClean="0">
                                <a:latin typeface="Cambria Math" panose="02040503050406030204" pitchFamily="18" charset="0"/>
                                <a:cs typeface="Times New Roman" panose="02020603050405020304" pitchFamily="18" charset="0"/>
                              </a:rPr>
                              <m:t>𝑓</m:t>
                            </m:r>
                          </m:e>
                          <m:sub>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𝜃</m:t>
                            </m:r>
                          </m:sub>
                        </m:sSub>
                        <m:d>
                          <m:dPr>
                            <m:ctrlPr>
                              <a:rPr kumimoji="1" lang="en-US" altLang="zh-CN" sz="2000" b="0" i="1" smtClean="0">
                                <a:latin typeface="Cambria Math" panose="02040503050406030204" pitchFamily="18" charset="0"/>
                                <a:cs typeface="Times New Roman" panose="02020603050405020304" pitchFamily="18" charset="0"/>
                              </a:rPr>
                            </m:ctrlPr>
                          </m:dPr>
                          <m:e>
                            <m:r>
                              <a:rPr kumimoji="1" lang="en-US" altLang="zh-CN" sz="2000" b="0" i="1" smtClean="0">
                                <a:latin typeface="Cambria Math" panose="02040503050406030204" pitchFamily="18" charset="0"/>
                                <a:cs typeface="Times New Roman" panose="02020603050405020304" pitchFamily="18" charset="0"/>
                              </a:rPr>
                              <m:t>𝑞</m:t>
                            </m:r>
                          </m:e>
                        </m:d>
                        <m:r>
                          <a:rPr kumimoji="1" lang="en-US" altLang="zh-CN" sz="2000" b="0" i="1" smtClean="0">
                            <a:latin typeface="Cambria Math" panose="02040503050406030204" pitchFamily="18" charset="0"/>
                            <a:cs typeface="Times New Roman" panose="02020603050405020304" pitchFamily="18" charset="0"/>
                          </a:rPr>
                          <m:t>−</m:t>
                        </m:r>
                        <m:sSub>
                          <m:sSubPr>
                            <m:ctrlPr>
                              <a:rPr kumimoji="1" lang="en-US" altLang="zh-CN" sz="2000" b="0" i="1" smtClean="0">
                                <a:latin typeface="Cambria Math" panose="02040503050406030204" pitchFamily="18" charset="0"/>
                                <a:cs typeface="Times New Roman" panose="02020603050405020304" pitchFamily="18" charset="0"/>
                              </a:rPr>
                            </m:ctrlPr>
                          </m:sSubPr>
                          <m:e>
                            <m:r>
                              <m:rPr>
                                <m:sty m:val="p"/>
                              </m:rPr>
                              <a:rPr kumimoji="1" lang="en-US" altLang="zh-CN" sz="2000" b="0" i="0" smtClean="0">
                                <a:latin typeface="Cambria Math" panose="02040503050406030204" pitchFamily="18" charset="0"/>
                                <a:cs typeface="Times New Roman" panose="02020603050405020304" pitchFamily="18" charset="0"/>
                              </a:rPr>
                              <m:t>v</m:t>
                            </m:r>
                          </m:e>
                          <m:sub>
                            <m:r>
                              <a:rPr kumimoji="1" lang="en-US" altLang="zh-CN" sz="2000" b="0" i="1" smtClean="0">
                                <a:latin typeface="Cambria Math" panose="02040503050406030204" pitchFamily="18" charset="0"/>
                                <a:cs typeface="Times New Roman" panose="02020603050405020304" pitchFamily="18" charset="0"/>
                              </a:rPr>
                              <m:t>𝑐</m:t>
                            </m:r>
                          </m:sub>
                        </m:sSub>
                      </m:e>
                    </m:d>
                    <m:r>
                      <a:rPr kumimoji="1" lang="en-US" altLang="zh-CN" sz="2000" b="0" i="1" smtClean="0">
                        <a:latin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𝜆</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𝑓𝑑𝑖𝑠𝑡</m:t>
                    </m:r>
                    <m:d>
                      <m:dPr>
                        <m:ctrlP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𝑞</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𝑐</m:t>
                        </m:r>
                      </m:e>
                    </m:d>
                  </m:oMath>
                </a14:m>
                <a:r>
                  <a:rPr kumimoji="1" lang="zh-CN" altLang="en-US" sz="2000" dirty="0">
                    <a:latin typeface="Times New Roman" panose="02020603050405020304" pitchFamily="18" charset="0"/>
                    <a:cs typeface="Times New Roman" panose="02020603050405020304" pitchFamily="18" charset="0"/>
                  </a:rPr>
                  <a:t>，（</a:t>
                </a:r>
                <a:r>
                  <a:rPr kumimoji="1" lang="en-US" altLang="zh-CN" sz="2000" dirty="0">
                    <a:latin typeface="Times New Roman" panose="02020603050405020304" pitchFamily="18" charset="0"/>
                    <a:cs typeface="Times New Roman" panose="02020603050405020304" pitchFamily="18" charset="0"/>
                  </a:rPr>
                  <a:t>6</a:t>
                </a:r>
                <a:r>
                  <a:rPr kumimoji="1" lang="zh-CN" altLang="en-US"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7F30510B-0CC2-A042-B9C4-A9AF7FA0F664}"/>
                  </a:ext>
                </a:extLst>
              </p:cNvPr>
              <p:cNvSpPr txBox="1">
                <a:spLocks noRot="1" noChangeAspect="1" noMove="1" noResize="1" noEditPoints="1" noAdjustHandles="1" noChangeArrowheads="1" noChangeShapeType="1" noTextEdit="1"/>
              </p:cNvSpPr>
              <p:nvPr/>
            </p:nvSpPr>
            <p:spPr>
              <a:xfrm>
                <a:off x="4198370" y="5407870"/>
                <a:ext cx="6048169" cy="400110"/>
              </a:xfrm>
              <a:prstGeom prst="rect">
                <a:avLst/>
              </a:prstGeom>
              <a:blipFill>
                <a:blip r:embed="rId7"/>
                <a:stretch>
                  <a:fillRect t="-6061" b="-242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849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97FA3-6ABA-F644-B235-E129A4AE3F77}"/>
              </a:ext>
            </a:extLst>
          </p:cNvPr>
          <p:cNvSpPr txBox="1"/>
          <p:nvPr/>
        </p:nvSpPr>
        <p:spPr>
          <a:xfrm>
            <a:off x="231608" y="649704"/>
            <a:ext cx="11728784"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Experiments</a:t>
            </a:r>
            <a:endParaRPr kumimoji="1" lang="en" altLang="zh-CN" sz="20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pic>
        <p:nvPicPr>
          <p:cNvPr id="6" name="图片 5">
            <a:extLst>
              <a:ext uri="{FF2B5EF4-FFF2-40B4-BE49-F238E27FC236}">
                <a16:creationId xmlns:a16="http://schemas.microsoft.com/office/drawing/2014/main" id="{6C215942-A1EB-0447-9F5E-C80041A8DA47}"/>
              </a:ext>
            </a:extLst>
          </p:cNvPr>
          <p:cNvPicPr>
            <a:picLocks noChangeAspect="1"/>
          </p:cNvPicPr>
          <p:nvPr/>
        </p:nvPicPr>
        <p:blipFill>
          <a:blip r:embed="rId3"/>
          <a:stretch>
            <a:fillRect/>
          </a:stretch>
        </p:blipFill>
        <p:spPr>
          <a:xfrm>
            <a:off x="383457" y="1458161"/>
            <a:ext cx="5581883" cy="1713820"/>
          </a:xfrm>
          <a:prstGeom prst="rect">
            <a:avLst/>
          </a:prstGeom>
        </p:spPr>
      </p:pic>
      <p:pic>
        <p:nvPicPr>
          <p:cNvPr id="7" name="图片 6">
            <a:extLst>
              <a:ext uri="{FF2B5EF4-FFF2-40B4-BE49-F238E27FC236}">
                <a16:creationId xmlns:a16="http://schemas.microsoft.com/office/drawing/2014/main" id="{2F817E28-9752-474F-87A1-69568D4486D8}"/>
              </a:ext>
            </a:extLst>
          </p:cNvPr>
          <p:cNvPicPr>
            <a:picLocks noChangeAspect="1"/>
          </p:cNvPicPr>
          <p:nvPr/>
        </p:nvPicPr>
        <p:blipFill>
          <a:blip r:embed="rId4"/>
          <a:stretch>
            <a:fillRect/>
          </a:stretch>
        </p:blipFill>
        <p:spPr>
          <a:xfrm>
            <a:off x="6117189" y="1118937"/>
            <a:ext cx="5843203" cy="5606716"/>
          </a:xfrm>
          <a:prstGeom prst="rect">
            <a:avLst/>
          </a:prstGeom>
        </p:spPr>
      </p:pic>
      <p:pic>
        <p:nvPicPr>
          <p:cNvPr id="8" name="图片 7">
            <a:extLst>
              <a:ext uri="{FF2B5EF4-FFF2-40B4-BE49-F238E27FC236}">
                <a16:creationId xmlns:a16="http://schemas.microsoft.com/office/drawing/2014/main" id="{0B9024B3-08D4-C047-92BA-EFE3E85485A5}"/>
              </a:ext>
            </a:extLst>
          </p:cNvPr>
          <p:cNvPicPr>
            <a:picLocks noChangeAspect="1"/>
          </p:cNvPicPr>
          <p:nvPr/>
        </p:nvPicPr>
        <p:blipFill>
          <a:blip r:embed="rId5"/>
          <a:stretch>
            <a:fillRect/>
          </a:stretch>
        </p:blipFill>
        <p:spPr>
          <a:xfrm>
            <a:off x="320956" y="3652265"/>
            <a:ext cx="5644701" cy="2890242"/>
          </a:xfrm>
          <a:prstGeom prst="rect">
            <a:avLst/>
          </a:prstGeom>
        </p:spPr>
      </p:pic>
    </p:spTree>
    <p:extLst>
      <p:ext uri="{BB962C8B-B14F-4D97-AF65-F5344CB8AC3E}">
        <p14:creationId xmlns:p14="http://schemas.microsoft.com/office/powerpoint/2010/main" val="36457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B15D8E2-A7A7-DB48-A3A9-AC0FFFFFDDF3}"/>
              </a:ext>
            </a:extLst>
          </p:cNvPr>
          <p:cNvSpPr txBox="1"/>
          <p:nvPr/>
        </p:nvSpPr>
        <p:spPr>
          <a:xfrm>
            <a:off x="8193503" y="0"/>
            <a:ext cx="3998497" cy="369332"/>
          </a:xfrm>
          <a:prstGeom prst="rect">
            <a:avLst/>
          </a:prstGeom>
          <a:noFill/>
        </p:spPr>
        <p:txBody>
          <a:bodyPr wrap="square" rtlCol="0">
            <a:spAutoFit/>
          </a:bodyPr>
          <a:lstStyle/>
          <a:p>
            <a:r>
              <a:rPr kumimoji="1" lang="en-US" altLang="zh-CN" dirty="0" err="1">
                <a:latin typeface="Times New Roman" panose="02020603050405020304" pitchFamily="18" charset="0"/>
                <a:cs typeface="Times New Roman" panose="02020603050405020304" pitchFamily="18" charset="0"/>
              </a:rPr>
              <a:t>Paper_ID</a:t>
            </a:r>
            <a:r>
              <a:rPr kumimoji="1" lang="en-US" altLang="zh-CN" dirty="0">
                <a:latin typeface="Times New Roman" panose="02020603050405020304" pitchFamily="18" charset="0"/>
                <a:cs typeface="Times New Roman" panose="02020603050405020304" pitchFamily="18" charset="0"/>
              </a:rPr>
              <a:t>: 3874  in </a:t>
            </a:r>
            <a:r>
              <a:rPr kumimoji="1" lang="en-US" altLang="zh-CN" b="1" dirty="0">
                <a:latin typeface="Times New Roman" panose="02020603050405020304" pitchFamily="18" charset="0"/>
                <a:cs typeface="Times New Roman" panose="02020603050405020304" pitchFamily="18" charset="0"/>
              </a:rPr>
              <a:t>IEEE ICASSP 2021</a:t>
            </a:r>
          </a:p>
        </p:txBody>
      </p:sp>
      <p:sp>
        <p:nvSpPr>
          <p:cNvPr id="2" name="矩形 1">
            <a:extLst>
              <a:ext uri="{FF2B5EF4-FFF2-40B4-BE49-F238E27FC236}">
                <a16:creationId xmlns:a16="http://schemas.microsoft.com/office/drawing/2014/main" id="{CF81594F-6021-4F4A-9A2B-BB394325C381}"/>
              </a:ext>
            </a:extLst>
          </p:cNvPr>
          <p:cNvSpPr/>
          <p:nvPr/>
        </p:nvSpPr>
        <p:spPr>
          <a:xfrm>
            <a:off x="4898398" y="2967335"/>
            <a:ext cx="2395207" cy="923330"/>
          </a:xfrm>
          <a:prstGeom prst="rect">
            <a:avLst/>
          </a:prstGeom>
          <a:noFill/>
        </p:spPr>
        <p:txBody>
          <a:bodyPr wrap="none" lIns="91440" tIns="45720" rIns="91440" bIns="45720">
            <a:spAutoFit/>
          </a:bodyPr>
          <a:lstStyle/>
          <a:p>
            <a:pPr algn="ctr"/>
            <a:r>
              <a:rPr lang="en-US" altLang="zh-CN" sz="5400" b="1" cap="none" spc="0" dirty="0">
                <a:ln w="0"/>
                <a:gradFill>
                  <a:gsLst>
                    <a:gs pos="21000">
                      <a:srgbClr val="53575C"/>
                    </a:gs>
                    <a:gs pos="88000">
                      <a:srgbClr val="C5C7CA"/>
                    </a:gs>
                  </a:gsLst>
                  <a:lin ang="5400000"/>
                </a:gradFill>
                <a:effectLst/>
              </a:rPr>
              <a:t>Thanks</a:t>
            </a:r>
            <a:endParaRPr lang="zh-CN" altLang="en-US" sz="54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95231889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TotalTime>
  <Words>1913</Words>
  <Application>Microsoft Macintosh PowerPoint</Application>
  <PresentationFormat>宽屏</PresentationFormat>
  <Paragraphs>104</Paragraphs>
  <Slides>8</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等线</vt:lpstr>
      <vt:lpstr>等线 Light</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颜 鲲</dc:creator>
  <cp:lastModifiedBy>颜 鲲</cp:lastModifiedBy>
  <cp:revision>90</cp:revision>
  <dcterms:created xsi:type="dcterms:W3CDTF">2021-04-15T10:33:44Z</dcterms:created>
  <dcterms:modified xsi:type="dcterms:W3CDTF">2021-04-19T14:40:08Z</dcterms:modified>
</cp:coreProperties>
</file>