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7"/>
  </p:notesMasterIdLst>
  <p:sldIdLst>
    <p:sldId id="256" r:id="rId2"/>
    <p:sldId id="257" r:id="rId3"/>
    <p:sldId id="282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92" r:id="rId15"/>
    <p:sldId id="270" r:id="rId16"/>
    <p:sldId id="272" r:id="rId17"/>
    <p:sldId id="273" r:id="rId18"/>
    <p:sldId id="287" r:id="rId19"/>
    <p:sldId id="288" r:id="rId20"/>
    <p:sldId id="275" r:id="rId21"/>
    <p:sldId id="283" r:id="rId22"/>
    <p:sldId id="276" r:id="rId23"/>
    <p:sldId id="277" r:id="rId24"/>
    <p:sldId id="278" r:id="rId25"/>
    <p:sldId id="279" r:id="rId26"/>
    <p:sldId id="281" r:id="rId27"/>
    <p:sldId id="284" r:id="rId28"/>
    <p:sldId id="280" r:id="rId29"/>
    <p:sldId id="291" r:id="rId30"/>
    <p:sldId id="290" r:id="rId31"/>
    <p:sldId id="293" r:id="rId32"/>
    <p:sldId id="294" r:id="rId33"/>
    <p:sldId id="296" r:id="rId34"/>
    <p:sldId id="297" r:id="rId35"/>
    <p:sldId id="29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5" autoAdjust="0"/>
    <p:restoredTop sz="94676" autoAdjust="0"/>
  </p:normalViewPr>
  <p:slideViewPr>
    <p:cSldViewPr snapToGrid="0">
      <p:cViewPr varScale="1">
        <p:scale>
          <a:sx n="87" d="100"/>
          <a:sy n="87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421EA-71C1-4B24-9065-4DFFA1676F88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1B609-2969-41F2-AF26-0B5727B2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4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B609-2969-41F2-AF26-0B5727B240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“abstract machine model” term.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B609-2969-41F2-AF26-0B5727B240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0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Programming methods must present the right </a:t>
            </a:r>
            <a:r>
              <a:rPr lang="en-US" i="1" dirty="0" smtClean="0"/>
              <a:t>abstract machine model</a:t>
            </a:r>
            <a:r>
              <a:rPr lang="en-US" i="0" baseline="0" dirty="0" smtClean="0"/>
              <a:t> to programmers so they can extract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B609-2969-41F2-AF26-0B5727B240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2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Unified address spaces obscure cost of data motion from programmer.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Can</a:t>
            </a:r>
            <a:r>
              <a:rPr lang="en-US" baseline="0" dirty="0" smtClean="0"/>
              <a:t> have a very detrimental impact on performance when programmer not aware of this hidden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53E6-4185-45BC-9C2A-78DAC86EBF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i="1" dirty="0" smtClean="0"/>
              <a:t>abstract machine model</a:t>
            </a:r>
            <a:r>
              <a:rPr lang="en-US" i="0" baseline="0" dirty="0" smtClean="0"/>
              <a:t> term.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B609-2969-41F2-AF26-0B5727B240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B609-2969-41F2-AF26-0B5727B240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0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53E6-4185-45BC-9C2A-78DAC86EBF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4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B609-2969-41F2-AF26-0B5727B240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3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LIDE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B609-2969-41F2-AF26-0B5727B240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5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412-BF60-47D5-A7BE-2A198B5EB9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84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412-BF60-47D5-A7BE-2A198B5E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4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412-BF60-47D5-A7BE-2A198B5E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4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412-BF60-47D5-A7BE-2A198B5E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412-BF60-47D5-A7BE-2A198B5EB9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77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412-BF60-47D5-A7BE-2A198B5E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5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412-BF60-47D5-A7BE-2A198B5E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7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412-BF60-47D5-A7BE-2A198B5E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4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Global Conference on Signal and Information Processing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412-BF60-47D5-A7BE-2A198B5E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Global Conference on Signal and Information Processing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59E412-BF60-47D5-A7BE-2A198B5E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5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412-BF60-47D5-A7BE-2A198B5E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5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B59E412-BF60-47D5-A7BE-2A198B5EB97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42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smtClean="0"/>
              <a:t>A Hybrid Task Graph Scheduler for High Performance Image Processing Workflows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Timothy Blattner</a:t>
            </a:r>
          </a:p>
          <a:p>
            <a:r>
              <a:rPr lang="en-US" dirty="0" smtClean="0"/>
              <a:t>NIST | UMBC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412-BF60-47D5-A7BE-2A198B5EB977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 descr="nistident_fleft_ve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0" y="5418086"/>
            <a:ext cx="1476375" cy="876300"/>
          </a:xfrm>
          <a:prstGeom prst="rect">
            <a:avLst/>
          </a:prstGeom>
        </p:spPr>
      </p:pic>
      <p:pic>
        <p:nvPicPr>
          <p:cNvPr id="1028" name="Picture 4" descr="http://odk.org/wp-content/uploads/2014/05/maryland-baltimore-county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458" y="5509026"/>
            <a:ext cx="2053411" cy="6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691949" cy="1450757"/>
          </a:xfrm>
        </p:spPr>
        <p:txBody>
          <a:bodyPr/>
          <a:lstStyle/>
          <a:p>
            <a:r>
              <a:rPr lang="en-US" dirty="0" smtClean="0"/>
              <a:t>Hybrid Workflow Impact – Image Stitching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Stitching</a:t>
            </a:r>
          </a:p>
          <a:p>
            <a:pPr lvl="1"/>
            <a:r>
              <a:rPr lang="en-US" dirty="0" smtClean="0"/>
              <a:t>Addresses the scale mismatch between microscope field of view and a plate under study</a:t>
            </a:r>
          </a:p>
          <a:p>
            <a:pPr lvl="1"/>
            <a:r>
              <a:rPr lang="en-US" dirty="0" smtClean="0"/>
              <a:t>Need to ‘stitch’ overlapping images to form one large image</a:t>
            </a:r>
          </a:p>
          <a:p>
            <a:pPr lvl="1"/>
            <a:r>
              <a:rPr lang="en-US" dirty="0" smtClean="0"/>
              <a:t>Three compute stages</a:t>
            </a:r>
          </a:p>
          <a:p>
            <a:pPr lvl="2"/>
            <a:r>
              <a:rPr lang="en-US" dirty="0" smtClean="0"/>
              <a:t>(S1) fast Fourier Transform (FFT) of an image</a:t>
            </a:r>
          </a:p>
          <a:p>
            <a:pPr lvl="2"/>
            <a:r>
              <a:rPr lang="en-US" dirty="0" smtClean="0"/>
              <a:t>(S2) Phase correlation image alignment method (PCIAM) (Kuglin &amp; Hines 1975)</a:t>
            </a:r>
          </a:p>
          <a:p>
            <a:pPr lvl="2"/>
            <a:r>
              <a:rPr lang="en-US" dirty="0" smtClean="0"/>
              <a:t>(S3) Cross correlation factors (CCFs)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1364" y="5787054"/>
            <a:ext cx="391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Image stitching dataflow graph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"/>
          <a:stretch/>
        </p:blipFill>
        <p:spPr>
          <a:xfrm>
            <a:off x="1050882" y="3988611"/>
            <a:ext cx="6656832" cy="18414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070668" y="2574673"/>
            <a:ext cx="3718560" cy="3294421"/>
            <a:chOff x="4800600" y="1828801"/>
            <a:chExt cx="3718560" cy="3294421"/>
          </a:xfrm>
        </p:grpSpPr>
        <p:pic>
          <p:nvPicPr>
            <p:cNvPr id="10" name="Picture 2" descr="C:\Users\tjb3\Desktop\Stitching Data for Tim\test_0985_modified_scaled.t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0600" y="1828801"/>
              <a:ext cx="2496065" cy="3294421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tjb3\Desktop\Stitching Data for Tim\F_0985_subset_modified.tif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4370" y="1926943"/>
              <a:ext cx="2554790" cy="1908751"/>
            </a:xfrm>
            <a:prstGeom prst="rect">
              <a:avLst/>
            </a:prstGeom>
            <a:solidFill>
              <a:srgbClr val="C0504D"/>
            </a:solidFill>
            <a:ln w="6350" cap="sq">
              <a:solidFill>
                <a:schemeClr val="accent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5755011" y="3828075"/>
              <a:ext cx="200026" cy="324828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874412" y="3828074"/>
              <a:ext cx="2635414" cy="324828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744626" y="1919323"/>
              <a:ext cx="210410" cy="2127636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744626" y="4046959"/>
              <a:ext cx="129786" cy="1059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32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71513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Hybrid Workflow Impact – Image Stitching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using traditional parallel techniques (Simple-GPU)</a:t>
            </a:r>
          </a:p>
          <a:p>
            <a:pPr lvl="1"/>
            <a:r>
              <a:rPr lang="en-US" dirty="0" smtClean="0"/>
              <a:t>Port computationally intensive components to the GPU</a:t>
            </a:r>
          </a:p>
          <a:p>
            <a:pPr lvl="1"/>
            <a:r>
              <a:rPr lang="en-US" dirty="0" smtClean="0"/>
              <a:t>Copy to/from GPU as needed</a:t>
            </a:r>
          </a:p>
          <a:p>
            <a:pPr lvl="1"/>
            <a:r>
              <a:rPr lang="en-US" dirty="0" smtClean="0"/>
              <a:t>1.14x speedup end-to-end time compared to a sequential CPU-only implementation</a:t>
            </a:r>
          </a:p>
          <a:p>
            <a:pPr lvl="2"/>
            <a:r>
              <a:rPr lang="en-US" dirty="0" smtClean="0"/>
              <a:t>Data motion dominated the run-time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Implementation using hybrid workflow system</a:t>
            </a:r>
          </a:p>
          <a:p>
            <a:pPr lvl="1"/>
            <a:r>
              <a:rPr lang="en-US" dirty="0" smtClean="0"/>
              <a:t>Reuse existing compute kernels</a:t>
            </a:r>
          </a:p>
          <a:p>
            <a:pPr lvl="1"/>
            <a:r>
              <a:rPr lang="en-US" dirty="0" smtClean="0"/>
              <a:t>24x speedup end-to-end compared to Simple-GPU</a:t>
            </a:r>
          </a:p>
          <a:p>
            <a:pPr lvl="1"/>
            <a:r>
              <a:rPr lang="en-US" dirty="0" smtClean="0"/>
              <a:t>Scales using multiple GPUs (~1.8x from one to two GPUs) </a:t>
            </a:r>
          </a:p>
          <a:p>
            <a:pPr lvl="1"/>
            <a:r>
              <a:rPr lang="en-US" dirty="0" smtClean="0"/>
              <a:t>Requires significant programming effort</a:t>
            </a:r>
          </a:p>
          <a:p>
            <a:pPr marL="0" indent="0">
              <a:buNone/>
            </a:pPr>
            <a:r>
              <a:rPr lang="en-US" sz="1300" dirty="0" smtClean="0"/>
              <a:t>[Blattner et al. 2014]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63" y="4008244"/>
            <a:ext cx="9959546" cy="2271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HTGS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gains using a hybrid pipeline workflow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2" y="2164769"/>
            <a:ext cx="10297297" cy="2262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6608" y="3734873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1: Simple-GPU Profile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12856" y="5976291"/>
            <a:ext cx="3307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2: Hybrid Workflow Profile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"/>
          <a:stretch/>
        </p:blipFill>
        <p:spPr>
          <a:xfrm>
            <a:off x="2002055" y="2232261"/>
            <a:ext cx="6656832" cy="1841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HTGS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66447"/>
            <a:ext cx="10515600" cy="4351338"/>
          </a:xfrm>
        </p:spPr>
        <p:txBody>
          <a:bodyPr/>
          <a:lstStyle/>
          <a:p>
            <a:r>
              <a:rPr lang="en-US" dirty="0" smtClean="0"/>
              <a:t>Transforming dataflow graphs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Into task graphs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1534" r="-16" b="-7284"/>
          <a:stretch/>
        </p:blipFill>
        <p:spPr>
          <a:xfrm>
            <a:off x="470702" y="4817447"/>
            <a:ext cx="11250595" cy="11887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and Task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</a:t>
            </a:r>
            <a:r>
              <a:rPr lang="en-US" dirty="0"/>
              <a:t>a series of vertices and </a:t>
            </a:r>
            <a:r>
              <a:rPr lang="en-US" dirty="0" smtClean="0"/>
              <a:t>edges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vertex is a </a:t>
            </a:r>
            <a:r>
              <a:rPr lang="en-US" dirty="0" smtClean="0"/>
              <a:t>task/compute function</a:t>
            </a:r>
            <a:endParaRPr lang="en-US" dirty="0"/>
          </a:p>
          <a:p>
            <a:pPr lvl="2"/>
            <a:r>
              <a:rPr lang="en-US" dirty="0"/>
              <a:t>Implements a function applied on data</a:t>
            </a:r>
          </a:p>
          <a:p>
            <a:pPr lvl="1"/>
            <a:r>
              <a:rPr lang="en-US" dirty="0"/>
              <a:t>An edge is data flowing between </a:t>
            </a:r>
            <a:r>
              <a:rPr lang="en-US" dirty="0" smtClean="0"/>
              <a:t>tasks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Main difference between dataflow and task graphs</a:t>
            </a:r>
          </a:p>
          <a:p>
            <a:pPr lvl="2"/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Effective method for representing MIMD concurrency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1534" r="-16" b="-7284"/>
          <a:stretch/>
        </p:blipFill>
        <p:spPr>
          <a:xfrm>
            <a:off x="5478236" y="4643888"/>
            <a:ext cx="6243061" cy="659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8582" y="5401641"/>
            <a:ext cx="667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Example task graph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35139" y="5711446"/>
            <a:ext cx="332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Example dataflow graph</a:t>
            </a:r>
            <a:endParaRPr lang="en-US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"/>
          <a:stretch/>
        </p:blipFill>
        <p:spPr>
          <a:xfrm>
            <a:off x="907219" y="4376054"/>
            <a:ext cx="4343839" cy="12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HTGS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 to multiple GPUs</a:t>
            </a:r>
          </a:p>
          <a:p>
            <a:pPr lvl="1"/>
            <a:r>
              <a:rPr lang="en-US" dirty="0" smtClean="0"/>
              <a:t>Partition task graph into sub-graphs</a:t>
            </a:r>
          </a:p>
          <a:p>
            <a:pPr lvl="2"/>
            <a:r>
              <a:rPr lang="en-US" dirty="0" smtClean="0"/>
              <a:t>Bind sub-graph to separate GPUs</a:t>
            </a:r>
          </a:p>
          <a:p>
            <a:pPr lvl="2"/>
            <a:endParaRPr lang="en-US" dirty="0"/>
          </a:p>
          <a:p>
            <a:r>
              <a:rPr lang="en-US" dirty="0" smtClean="0"/>
              <a:t>Memory interface</a:t>
            </a:r>
          </a:p>
          <a:p>
            <a:pPr lvl="1"/>
            <a:r>
              <a:rPr lang="en-US" dirty="0" smtClean="0"/>
              <a:t>Represent separate address spaces</a:t>
            </a:r>
          </a:p>
          <a:p>
            <a:pPr lvl="2"/>
            <a:r>
              <a:rPr lang="en-US" dirty="0" smtClean="0"/>
              <a:t>CPU</a:t>
            </a:r>
          </a:p>
          <a:p>
            <a:pPr lvl="2"/>
            <a:r>
              <a:rPr lang="en-US" dirty="0" smtClean="0"/>
              <a:t>GPU</a:t>
            </a:r>
          </a:p>
          <a:p>
            <a:pPr lvl="2"/>
            <a:r>
              <a:rPr lang="en-US" dirty="0" smtClean="0"/>
              <a:t>Managing complex memory hierarchies (future)</a:t>
            </a:r>
          </a:p>
          <a:p>
            <a:pPr lvl="2"/>
            <a:endParaRPr lang="en-US" dirty="0"/>
          </a:p>
          <a:p>
            <a:r>
              <a:rPr lang="en-US" dirty="0" smtClean="0"/>
              <a:t>Overlap computation with I/O</a:t>
            </a:r>
          </a:p>
          <a:p>
            <a:pPr lvl="1"/>
            <a:r>
              <a:rPr lang="en-US" dirty="0" smtClean="0"/>
              <a:t>Pipeline computation with I/O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Task Graph Scheduler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primary components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Dependency Rules</a:t>
            </a:r>
          </a:p>
          <a:p>
            <a:pPr lvl="1"/>
            <a:r>
              <a:rPr lang="en-US" dirty="0" smtClean="0"/>
              <a:t>Memory Rules</a:t>
            </a:r>
            <a:endParaRPr lang="en-US" dirty="0"/>
          </a:p>
          <a:p>
            <a:r>
              <a:rPr lang="en-US" dirty="0" smtClean="0"/>
              <a:t>Construct task graphs using the four components</a:t>
            </a:r>
          </a:p>
          <a:p>
            <a:pPr lvl="1"/>
            <a:r>
              <a:rPr lang="en-US" dirty="0" smtClean="0"/>
              <a:t>Vertices are tasks</a:t>
            </a:r>
          </a:p>
          <a:p>
            <a:pPr lvl="1"/>
            <a:r>
              <a:rPr lang="en-US" dirty="0" smtClean="0"/>
              <a:t>Edges are data flow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15" y="4734732"/>
            <a:ext cx="8007195" cy="81787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2822" y="5584371"/>
            <a:ext cx="384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Task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Task Graph Scheduler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Programmer implements ‘execute’</a:t>
            </a:r>
          </a:p>
          <a:p>
            <a:pPr lvl="2"/>
            <a:r>
              <a:rPr lang="en-US" dirty="0" smtClean="0"/>
              <a:t>Defines functionality of the task</a:t>
            </a:r>
          </a:p>
          <a:p>
            <a:pPr lvl="1"/>
            <a:r>
              <a:rPr lang="en-US" dirty="0" smtClean="0"/>
              <a:t>Special task types</a:t>
            </a:r>
          </a:p>
          <a:p>
            <a:pPr lvl="2"/>
            <a:r>
              <a:rPr lang="en-US" dirty="0" smtClean="0"/>
              <a:t>GPU Tasks</a:t>
            </a:r>
          </a:p>
          <a:p>
            <a:pPr lvl="3"/>
            <a:r>
              <a:rPr lang="en-US" dirty="0" smtClean="0"/>
              <a:t>Binds to </a:t>
            </a:r>
            <a:r>
              <a:rPr lang="en-US" dirty="0"/>
              <a:t>device prior to </a:t>
            </a:r>
            <a:r>
              <a:rPr lang="en-US" dirty="0" smtClean="0"/>
              <a:t>execution</a:t>
            </a:r>
          </a:p>
          <a:p>
            <a:pPr lvl="2"/>
            <a:r>
              <a:rPr lang="en-US" dirty="0" smtClean="0"/>
              <a:t>Bookkeeper</a:t>
            </a:r>
          </a:p>
          <a:p>
            <a:pPr lvl="3"/>
            <a:r>
              <a:rPr lang="en-US" dirty="0" smtClean="0"/>
              <a:t>Manages dependencies</a:t>
            </a:r>
          </a:p>
          <a:p>
            <a:pPr lvl="1"/>
            <a:r>
              <a:rPr lang="en-US" dirty="0"/>
              <a:t>Threading </a:t>
            </a:r>
          </a:p>
          <a:p>
            <a:pPr lvl="2"/>
            <a:r>
              <a:rPr lang="en-US" dirty="0"/>
              <a:t>Each task is bound to one or more threads in a thread pool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Binds CUDA graphics card to a task</a:t>
            </a:r>
          </a:p>
          <a:p>
            <a:pPr lvl="1"/>
            <a:r>
              <a:rPr lang="en-US" dirty="0" smtClean="0"/>
              <a:t>Provides CUDA context and stream to the execute function</a:t>
            </a:r>
          </a:p>
          <a:p>
            <a:pPr lvl="1"/>
            <a:r>
              <a:rPr lang="en-US" dirty="0" smtClean="0"/>
              <a:t>1 CPU thread launches GPU kernels with thousands or millions of GPU threads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60" y="3070458"/>
            <a:ext cx="7321264" cy="2487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0500" y="5848100"/>
            <a:ext cx="469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CUDA Task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48638" cy="4351338"/>
          </a:xfrm>
        </p:spPr>
        <p:txBody>
          <a:bodyPr/>
          <a:lstStyle/>
          <a:p>
            <a:r>
              <a:rPr lang="en-US" dirty="0" smtClean="0"/>
              <a:t>Attaches to a task needing reusable memory</a:t>
            </a:r>
          </a:p>
          <a:p>
            <a:r>
              <a:rPr lang="en-US" dirty="0" smtClean="0"/>
              <a:t>Memory is freed based on memory rules</a:t>
            </a:r>
          </a:p>
          <a:p>
            <a:pPr lvl="1"/>
            <a:r>
              <a:rPr lang="en-US" dirty="0" smtClean="0"/>
              <a:t>Programmer defined</a:t>
            </a:r>
          </a:p>
          <a:p>
            <a:r>
              <a:rPr lang="en-US" dirty="0" smtClean="0"/>
              <a:t>Task requests memory from manager</a:t>
            </a:r>
          </a:p>
          <a:p>
            <a:pPr lvl="1"/>
            <a:r>
              <a:rPr lang="en-US" dirty="0" smtClean="0"/>
              <a:t>Blocks if no memory is available</a:t>
            </a:r>
          </a:p>
          <a:p>
            <a:r>
              <a:rPr lang="en-US" dirty="0" smtClean="0"/>
              <a:t>Acts as a separate channel from dataflow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5" y="4399232"/>
            <a:ext cx="9083040" cy="1373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3852" y="5907639"/>
            <a:ext cx="574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Memory Manager Interface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Image Stitching</a:t>
            </a:r>
          </a:p>
          <a:p>
            <a:r>
              <a:rPr lang="en-US" dirty="0" smtClean="0"/>
              <a:t>Hybrid Task Graph Scheduler</a:t>
            </a:r>
          </a:p>
          <a:p>
            <a:r>
              <a:rPr lang="en-US" dirty="0" smtClean="0"/>
              <a:t>Preliminary Results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412-BF60-47D5-A7BE-2A198B5EB9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Task Graph Scheduler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 Pipelines</a:t>
            </a:r>
          </a:p>
          <a:p>
            <a:pPr lvl="1"/>
            <a:r>
              <a:rPr lang="en-US" dirty="0" smtClean="0"/>
              <a:t>Encapsulates a sub graph</a:t>
            </a:r>
          </a:p>
          <a:p>
            <a:pPr lvl="1"/>
            <a:r>
              <a:rPr lang="en-US" dirty="0" smtClean="0"/>
              <a:t>Creates duplicate instances of the sub graph</a:t>
            </a:r>
          </a:p>
          <a:p>
            <a:pPr lvl="2"/>
            <a:r>
              <a:rPr lang="en-US" dirty="0" smtClean="0"/>
              <a:t>Each instance is scheduled and executed using new threads</a:t>
            </a:r>
          </a:p>
          <a:p>
            <a:pPr lvl="2"/>
            <a:r>
              <a:rPr lang="en-US" dirty="0" smtClean="0"/>
              <a:t>Can be distributed among available GPUs (one instance per GPU)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20</a:t>
            </a:fld>
            <a:endParaRPr lang="en-US" dirty="0"/>
          </a:p>
        </p:txBody>
      </p:sp>
      <p:pic>
        <p:nvPicPr>
          <p:cNvPr id="12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93" y="3570172"/>
            <a:ext cx="6186861" cy="21753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03685" y="5937987"/>
            <a:ext cx="401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Execution Pipeline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HTGS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model, implement the HTGS API</a:t>
            </a:r>
          </a:p>
          <a:p>
            <a:pPr lvl="1"/>
            <a:r>
              <a:rPr lang="en-US" dirty="0" smtClean="0"/>
              <a:t>Tasks</a:t>
            </a:r>
          </a:p>
          <a:p>
            <a:pPr lvl="2"/>
            <a:r>
              <a:rPr lang="en-US" dirty="0" smtClean="0"/>
              <a:t>Default</a:t>
            </a:r>
          </a:p>
          <a:p>
            <a:pPr lvl="2"/>
            <a:r>
              <a:rPr lang="en-US" dirty="0" smtClean="0"/>
              <a:t>Bookkeeper</a:t>
            </a:r>
          </a:p>
          <a:p>
            <a:pPr lvl="2"/>
            <a:r>
              <a:rPr lang="en-US" dirty="0" smtClean="0"/>
              <a:t>Execution Pipeline</a:t>
            </a:r>
          </a:p>
          <a:p>
            <a:pPr lvl="2"/>
            <a:r>
              <a:rPr lang="en-US" dirty="0" smtClean="0"/>
              <a:t>CUDA</a:t>
            </a:r>
          </a:p>
          <a:p>
            <a:pPr lvl="1"/>
            <a:r>
              <a:rPr lang="en-US" dirty="0" smtClean="0"/>
              <a:t>Memory Interface</a:t>
            </a:r>
          </a:p>
          <a:p>
            <a:pPr lvl="2"/>
            <a:r>
              <a:rPr lang="en-US" dirty="0" smtClean="0"/>
              <a:t>Attaches to any task to allocate/free/update memory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HTGS API – Image Stitching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implementation in Java</a:t>
            </a:r>
          </a:p>
          <a:p>
            <a:pPr lvl="1"/>
            <a:r>
              <a:rPr lang="en-US" dirty="0" smtClean="0"/>
              <a:t>Uses image stitching as a test case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r="-144"/>
          <a:stretch/>
        </p:blipFill>
        <p:spPr>
          <a:xfrm>
            <a:off x="2107931" y="2561909"/>
            <a:ext cx="8553651" cy="3249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2355" y="5890663"/>
            <a:ext cx="63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Image Stitching Task Graph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specifications</a:t>
            </a:r>
          </a:p>
          <a:p>
            <a:pPr lvl="1"/>
            <a:r>
              <a:rPr lang="en-US" dirty="0" smtClean="0"/>
              <a:t>Two Xeon E5620 (16 logical cores)</a:t>
            </a:r>
          </a:p>
          <a:p>
            <a:pPr lvl="1"/>
            <a:r>
              <a:rPr lang="en-US" dirty="0" smtClean="0"/>
              <a:t>Two NVIDIA Tesla C2070s and one GTX 680</a:t>
            </a:r>
          </a:p>
          <a:p>
            <a:pPr lvl="1"/>
            <a:r>
              <a:rPr lang="en-US" dirty="0" smtClean="0"/>
              <a:t>Libraries: JCuda and JCuFFT</a:t>
            </a:r>
          </a:p>
          <a:p>
            <a:pPr lvl="1"/>
            <a:r>
              <a:rPr lang="en-US" dirty="0" smtClean="0"/>
              <a:t>Baseline implementation: [Blattner et al. 2014]</a:t>
            </a:r>
          </a:p>
          <a:p>
            <a:pPr lvl="1"/>
            <a:r>
              <a:rPr lang="en-US" dirty="0" smtClean="0"/>
              <a:t>Problem size: 42x59 images (70% overlap)</a:t>
            </a:r>
          </a:p>
          <a:p>
            <a:pPr lvl="1"/>
            <a:r>
              <a:rPr lang="en-US" dirty="0" smtClean="0"/>
              <a:t>HTGS prototype similar runtime as baseline, 23.6% reduction in code size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96733" y="4077946"/>
          <a:ext cx="70866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220"/>
                <a:gridCol w="1469644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Exec Pipeline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Runtime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Lines of Code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83396" y="4443103"/>
            <a:ext cx="379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&lt;- Baseline Hybrid pipeline workflow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Prototype HTGS API</a:t>
            </a:r>
          </a:p>
          <a:p>
            <a:pPr lvl="1"/>
            <a:r>
              <a:rPr lang="en-US" dirty="0" smtClean="0"/>
              <a:t>Reduces code size by 23.6% 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ompared to the hybrid pipeline workflow implementation</a:t>
            </a:r>
          </a:p>
          <a:p>
            <a:pPr lvl="1"/>
            <a:r>
              <a:rPr lang="en-US" dirty="0" smtClean="0"/>
              <a:t>Speedup of 17%</a:t>
            </a:r>
          </a:p>
          <a:p>
            <a:pPr lvl="1"/>
            <a:r>
              <a:rPr lang="en-US" dirty="0" smtClean="0"/>
              <a:t>Enables multi-GPU execution by adding a single line of code</a:t>
            </a:r>
          </a:p>
          <a:p>
            <a:pPr marL="201168" lvl="1" indent="0">
              <a:buNone/>
            </a:pPr>
            <a:endParaRPr lang="en-US" dirty="0" smtClean="0"/>
          </a:p>
          <a:p>
            <a:r>
              <a:rPr lang="en-US" dirty="0"/>
              <a:t>Coarse-grained parallelism</a:t>
            </a:r>
          </a:p>
          <a:p>
            <a:pPr lvl="1"/>
            <a:r>
              <a:rPr lang="en-US" dirty="0"/>
              <a:t>Decomposition of </a:t>
            </a:r>
            <a:r>
              <a:rPr lang="en-US" dirty="0" smtClean="0"/>
              <a:t>algorithm and data structures</a:t>
            </a:r>
            <a:endParaRPr lang="en-US" dirty="0"/>
          </a:p>
          <a:p>
            <a:pPr lvl="1"/>
            <a:r>
              <a:rPr lang="en-US" dirty="0" smtClean="0"/>
              <a:t>Memory management</a:t>
            </a:r>
            <a:endParaRPr lang="en-US" dirty="0"/>
          </a:p>
          <a:p>
            <a:pPr lvl="1"/>
            <a:r>
              <a:rPr lang="en-US" dirty="0"/>
              <a:t>Data locality</a:t>
            </a:r>
          </a:p>
          <a:p>
            <a:pPr lvl="1"/>
            <a:r>
              <a:rPr lang="en-US" dirty="0"/>
              <a:t>Scheduling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HTGS model and API</a:t>
            </a:r>
          </a:p>
          <a:p>
            <a:pPr lvl="1"/>
            <a:r>
              <a:rPr lang="en-US" dirty="0" smtClean="0"/>
              <a:t>Scales using multiple GPUs and CPUs</a:t>
            </a:r>
          </a:p>
          <a:p>
            <a:pPr lvl="1"/>
            <a:r>
              <a:rPr lang="en-US" dirty="0" smtClean="0"/>
              <a:t>Overlap data motion</a:t>
            </a:r>
          </a:p>
          <a:p>
            <a:pPr lvl="1"/>
            <a:r>
              <a:rPr lang="en-US" dirty="0" smtClean="0"/>
              <a:t>Keeps processors busy</a:t>
            </a:r>
          </a:p>
          <a:p>
            <a:pPr lvl="1"/>
            <a:r>
              <a:rPr lang="en-US" dirty="0" smtClean="0"/>
              <a:t>Memory interface for separate address spaces</a:t>
            </a:r>
          </a:p>
          <a:p>
            <a:pPr lvl="1"/>
            <a:r>
              <a:rPr lang="en-US" dirty="0" smtClean="0"/>
              <a:t>Restricted to single node with multiple CPUs and multiple NVIDIA GPUs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Tool to represent complex, </a:t>
            </a:r>
            <a:r>
              <a:rPr lang="en-US" dirty="0" smtClean="0"/>
              <a:t>image processing algorithms that require high performance</a:t>
            </a:r>
          </a:p>
          <a:p>
            <a:endParaRPr lang="en-US" dirty="0"/>
          </a:p>
          <a:p>
            <a:pPr marL="201168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Release of C++ implementation of HTGS (currently in development)</a:t>
            </a:r>
          </a:p>
          <a:p>
            <a:endParaRPr lang="en-US" dirty="0" smtClean="0"/>
          </a:p>
          <a:p>
            <a:r>
              <a:rPr lang="en-US" dirty="0"/>
              <a:t>Use HTGS with other classes of algorithms</a:t>
            </a:r>
          </a:p>
          <a:p>
            <a:pPr lvl="1"/>
            <a:r>
              <a:rPr lang="en-US" dirty="0"/>
              <a:t>Out-of-core matrix multiplication and LU </a:t>
            </a:r>
            <a:r>
              <a:rPr lang="en-US" dirty="0" smtClean="0"/>
              <a:t>factorization</a:t>
            </a:r>
          </a:p>
          <a:p>
            <a:endParaRPr lang="en-US" dirty="0" smtClean="0"/>
          </a:p>
          <a:p>
            <a:r>
              <a:rPr lang="en-US" dirty="0" smtClean="0"/>
              <a:t>Expand execution pipelines to support clusters and Intel MIC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Image Stitching with LIDE++ </a:t>
            </a:r>
          </a:p>
          <a:p>
            <a:pPr lvl="1"/>
            <a:r>
              <a:rPr lang="en-US" dirty="0" smtClean="0"/>
              <a:t>Lightweight dataflow environment </a:t>
            </a:r>
            <a:r>
              <a:rPr lang="en-US" dirty="0"/>
              <a:t>[Shen, </a:t>
            </a:r>
            <a:r>
              <a:rPr lang="en-US" dirty="0" err="1"/>
              <a:t>Plishker</a:t>
            </a:r>
            <a:r>
              <a:rPr lang="en-US" dirty="0"/>
              <a:t>, &amp; Bhattacharyya 2012]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Tool-assisted acceleration</a:t>
            </a:r>
          </a:p>
          <a:p>
            <a:pPr lvl="1"/>
            <a:r>
              <a:rPr lang="en-US" dirty="0" smtClean="0"/>
              <a:t>Annotated dataflow graphs</a:t>
            </a:r>
          </a:p>
          <a:p>
            <a:pPr lvl="2"/>
            <a:r>
              <a:rPr lang="en-US" dirty="0" smtClean="0"/>
              <a:t>Manage memory and data motion</a:t>
            </a:r>
          </a:p>
          <a:p>
            <a:pPr lvl="1"/>
            <a:r>
              <a:rPr lang="en-US" dirty="0" smtClean="0"/>
              <a:t>Enhanced scheduling</a:t>
            </a:r>
          </a:p>
          <a:p>
            <a:pPr lvl="2"/>
            <a:r>
              <a:rPr lang="en-US" dirty="0" smtClean="0"/>
              <a:t>Improved concurrency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412-BF60-47D5-A7BE-2A198B5EB9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[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Ang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et al. 2014]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Ang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, J. A.; Barrett, R. F.; Benner, R. E.; Burke, D.; Chan, C.; Cook, J.;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Donofrio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, D.; Hammond, S. D.;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Hemmert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, K. S.; Kelly, S. M.; Le, H.; Leung, V. J.; Resnick, D. R.; Rodrigues, A. F.;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Shalf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, J.; Stark, D.;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Unat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, D.; and Wright, N. J. 2014. abstract machine models and proxy architectures for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exascale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computing. In proceedings of the 1st international workshop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onhardware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-software co-design for high performance computing, co-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hpc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 ’14,25–32. 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ieee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press.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[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Blattner et al. 2014] Blattner, T.;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Keyrouz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, W.;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Chalfoun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, J.;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Stivalet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, B.; Brady, M.; and Zhou, S. 2014. a hybrid 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cpu-gpu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 system for stitching large scale optical microscopy images. In 43rd international conference on parallel processing (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icpp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), 1–9.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[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Blattner 2013] Blattner, T. 2013. A Hybrid CPU/GPU Pipeline Workﬂow System. Master’s thesis, University of Maryland Baltimore County</a:t>
            </a:r>
            <a: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/>
              <a:t>[Shen, </a:t>
            </a:r>
            <a:r>
              <a:rPr lang="en-US" dirty="0" err="1" smtClean="0"/>
              <a:t>Plishker</a:t>
            </a:r>
            <a:r>
              <a:rPr lang="en-US" dirty="0" smtClean="0"/>
              <a:t>, &amp; Bhattacharyya 2012] C</a:t>
            </a:r>
            <a:r>
              <a:rPr lang="en-US" dirty="0"/>
              <a:t>. Shen, W. </a:t>
            </a:r>
            <a:r>
              <a:rPr lang="en-US" dirty="0" err="1"/>
              <a:t>Plishker</a:t>
            </a:r>
            <a:r>
              <a:rPr lang="en-US" dirty="0"/>
              <a:t>, and S. S. Bhattacharyya. </a:t>
            </a:r>
            <a:r>
              <a:rPr lang="en-US" dirty="0">
                <a:solidFill>
                  <a:schemeClr val="tx1"/>
                </a:solidFill>
              </a:rPr>
              <a:t>Dataflow-based design and implementation of image processing applications</a:t>
            </a:r>
            <a:r>
              <a:rPr lang="en-US" dirty="0"/>
              <a:t>. In L. Guan, Y. He, and S.-Y. Kung, editors, </a:t>
            </a:r>
            <a:r>
              <a:rPr lang="en-US" i="1" dirty="0"/>
              <a:t>Multimedia Image and Video Processing</a:t>
            </a:r>
            <a:r>
              <a:rPr lang="en-US" dirty="0"/>
              <a:t>, pages 609-629. CRC Press, second edition, 2012. Chapter 24</a:t>
            </a:r>
            <a:endParaRPr lang="en-US" alt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[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Kuglin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&amp; Hines 1975]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Kuglin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, C. D., and Hines, D. C. 1975. the phase correlation image alignment method. In proceedings of the 1975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ieee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international conference on cybernetics and society, 163–165</a:t>
            </a:r>
            <a: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[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NVLink Whitepaper 2014] NVIDIA 2014. http://</a:t>
            </a:r>
            <a: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www.nvidia.com/object/nvlink.html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412-BF60-47D5-A7BE-2A198B5EB9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619" y="2067277"/>
            <a:ext cx="3955981" cy="1450757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537" y="3867039"/>
            <a:ext cx="1739363" cy="603361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–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3953" cy="4351338"/>
          </a:xfrm>
        </p:spPr>
        <p:txBody>
          <a:bodyPr>
            <a:normAutofit/>
          </a:bodyPr>
          <a:lstStyle/>
          <a:p>
            <a:r>
              <a:rPr lang="en-US" smtClean="0"/>
              <a:t>Hybrid machines</a:t>
            </a:r>
          </a:p>
          <a:p>
            <a:pPr lvl="1"/>
            <a:r>
              <a:rPr lang="en-US" smtClean="0"/>
              <a:t>Machine that contains one or more CPUs with co-processors</a:t>
            </a:r>
          </a:p>
          <a:p>
            <a:pPr lvl="2"/>
            <a:r>
              <a:rPr lang="en-US" smtClean="0"/>
              <a:t>Intel Xeon Phi</a:t>
            </a:r>
          </a:p>
          <a:p>
            <a:pPr lvl="2"/>
            <a:r>
              <a:rPr lang="en-US" smtClean="0"/>
              <a:t>NVIDIA Tesla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Hybrid clusters are prominent in high performance computing</a:t>
            </a:r>
          </a:p>
          <a:p>
            <a:pPr lvl="1"/>
            <a:r>
              <a:rPr lang="en-US" smtClean="0"/>
              <a:t>5 out of 10 fastest computers are hybrid (CPU + Co-processor) (top500 2015)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29</a:t>
            </a:fld>
            <a:endParaRPr lang="en-US" dirty="0"/>
          </a:p>
        </p:txBody>
      </p:sp>
      <p:pic>
        <p:nvPicPr>
          <p:cNvPr id="1028" name="Picture 4" descr="http://imagescdn.tweaktown.com/news/4/4/44113_01_one-stop-systems-shows-16-gpu-monster-machine-gtc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54" y="1825625"/>
            <a:ext cx="4190154" cy="36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0045" y="5965208"/>
            <a:ext cx="4459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Tweaktown</a:t>
            </a:r>
            <a:r>
              <a:rPr lang="en-US" sz="1100" dirty="0"/>
              <a:t>: http://imagescdn.tweaktown.com/news/4/4/44113_01_one-stop-systems-shows-16-gpu-monster-machine-gtc-2015.jpg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2153" y="5449662"/>
            <a:ext cx="464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GPU expansion node, attaches to existing nodes to add 16 GPUs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4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Walid</a:t>
            </a:r>
            <a:r>
              <a:rPr lang="en-US" dirty="0" smtClean="0"/>
              <a:t> </a:t>
            </a:r>
            <a:r>
              <a:rPr lang="en-US" dirty="0" err="1" smtClean="0"/>
              <a:t>Keyrouz</a:t>
            </a:r>
            <a:r>
              <a:rPr lang="en-US" dirty="0" smtClean="0"/>
              <a:t> (NIST)</a:t>
            </a:r>
          </a:p>
          <a:p>
            <a:endParaRPr lang="en-US" dirty="0" smtClean="0"/>
          </a:p>
          <a:p>
            <a:r>
              <a:rPr lang="en-US" dirty="0" smtClean="0"/>
              <a:t>Milton </a:t>
            </a:r>
            <a:r>
              <a:rPr lang="en-US" dirty="0" err="1" smtClean="0"/>
              <a:t>Halem</a:t>
            </a:r>
            <a:r>
              <a:rPr lang="en-US" dirty="0" smtClean="0"/>
              <a:t> (UMBC)</a:t>
            </a:r>
          </a:p>
          <a:p>
            <a:endParaRPr lang="en-US" dirty="0"/>
          </a:p>
          <a:p>
            <a:r>
              <a:rPr lang="en-US" dirty="0" err="1" smtClean="0"/>
              <a:t>Shuvra</a:t>
            </a:r>
            <a:r>
              <a:rPr lang="en-US" dirty="0" smtClean="0"/>
              <a:t> </a:t>
            </a:r>
            <a:r>
              <a:rPr lang="en-US" dirty="0" err="1" smtClean="0"/>
              <a:t>Bhattacharrya</a:t>
            </a:r>
            <a:r>
              <a:rPr lang="en-US" dirty="0" smtClean="0"/>
              <a:t> (UMD)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E412-BF60-47D5-A7BE-2A198B5EB9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44564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Hybrid Task Graph Model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transform a dataflow representation into a task graph</a:t>
            </a:r>
          </a:p>
          <a:p>
            <a:pPr lvl="1"/>
            <a:r>
              <a:rPr lang="en-US" dirty="0" smtClean="0"/>
              <a:t>Model for parallel execution to handle complexities</a:t>
            </a:r>
          </a:p>
          <a:p>
            <a:pPr lvl="1"/>
            <a:r>
              <a:rPr lang="en-US" dirty="0" smtClean="0"/>
              <a:t>Dependency rules</a:t>
            </a:r>
          </a:p>
          <a:p>
            <a:pPr lvl="1"/>
            <a:r>
              <a:rPr lang="en-US" dirty="0" smtClean="0"/>
              <a:t>Declare memory intensive components</a:t>
            </a:r>
          </a:p>
          <a:p>
            <a:pPr lvl="2"/>
            <a:r>
              <a:rPr lang="en-US" dirty="0" smtClean="0"/>
              <a:t>Annotations to indicate memory reliance</a:t>
            </a:r>
          </a:p>
          <a:p>
            <a:pPr lvl="1"/>
            <a:r>
              <a:rPr lang="en-US" dirty="0" smtClean="0"/>
              <a:t>CPU, I/O, &amp; GPU components </a:t>
            </a:r>
          </a:p>
          <a:p>
            <a:pPr lvl="2"/>
            <a:endParaRPr lang="en-US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1534" r="-16" b="-7284"/>
          <a:stretch/>
        </p:blipFill>
        <p:spPr>
          <a:xfrm>
            <a:off x="2347729" y="5359837"/>
            <a:ext cx="6841289" cy="72284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"/>
          <a:stretch/>
        </p:blipFill>
        <p:spPr>
          <a:xfrm>
            <a:off x="2864334" y="3743191"/>
            <a:ext cx="4262355" cy="117909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4687504" y="5000472"/>
            <a:ext cx="308008" cy="203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Executes user-defined </a:t>
            </a:r>
            <a:r>
              <a:rPr lang="en-US" i="1" dirty="0" smtClean="0"/>
              <a:t>execute</a:t>
            </a:r>
            <a:r>
              <a:rPr lang="en-US" dirty="0" smtClean="0"/>
              <a:t> function</a:t>
            </a:r>
          </a:p>
          <a:p>
            <a:r>
              <a:rPr lang="en-US" dirty="0" smtClean="0"/>
              <a:t>Sends output data along output edge</a:t>
            </a:r>
          </a:p>
          <a:p>
            <a:r>
              <a:rPr lang="en-US" dirty="0" smtClean="0"/>
              <a:t>Bound to one or more threads in a thread pool</a:t>
            </a:r>
          </a:p>
          <a:p>
            <a:pPr lvl="1"/>
            <a:r>
              <a:rPr lang="en-US" dirty="0" smtClean="0"/>
              <a:t>Specified at task creation</a:t>
            </a:r>
          </a:p>
        </p:txBody>
      </p:sp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09" y="3986085"/>
            <a:ext cx="6583658" cy="782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9135" y="4968047"/>
            <a:ext cx="401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Default Task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8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55" y="1953927"/>
            <a:ext cx="6133239" cy="3642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Bookkeeper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1660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Manages complex dependencies</a:t>
            </a:r>
          </a:p>
          <a:p>
            <a:r>
              <a:rPr lang="en-US" dirty="0" smtClean="0"/>
              <a:t>Programmer defines </a:t>
            </a:r>
            <a:r>
              <a:rPr lang="en-US" i="1" dirty="0" smtClean="0"/>
              <a:t>DepRule</a:t>
            </a:r>
            <a:endParaRPr lang="en-US" dirty="0"/>
          </a:p>
          <a:p>
            <a:r>
              <a:rPr lang="en-US" dirty="0" smtClean="0"/>
              <a:t>Each </a:t>
            </a:r>
            <a:r>
              <a:rPr lang="en-US" i="1" dirty="0" smtClean="0"/>
              <a:t>DepRule</a:t>
            </a:r>
            <a:r>
              <a:rPr lang="en-US" dirty="0" smtClean="0"/>
              <a:t> can be attached to tasks</a:t>
            </a:r>
          </a:p>
          <a:p>
            <a:pPr lvl="1"/>
            <a:r>
              <a:rPr lang="en-US" dirty="0" smtClean="0"/>
              <a:t>Enables branches</a:t>
            </a:r>
          </a:p>
          <a:p>
            <a:pPr marL="514350" indent="-514350">
              <a:buAutoNum type="arabicPeriod"/>
            </a:pPr>
            <a:r>
              <a:rPr lang="en-US" dirty="0" smtClean="0"/>
              <a:t>Data enters</a:t>
            </a:r>
          </a:p>
          <a:p>
            <a:pPr marL="514350" indent="-514350">
              <a:buAutoNum type="arabicPeriod"/>
            </a:pPr>
            <a:r>
              <a:rPr lang="en-US" dirty="0" smtClean="0"/>
              <a:t>Control passes data to each </a:t>
            </a:r>
            <a:r>
              <a:rPr lang="en-US" i="1" dirty="0" smtClean="0"/>
              <a:t>DepRule</a:t>
            </a:r>
          </a:p>
          <a:p>
            <a:pPr marL="514350" indent="-514350">
              <a:buAutoNum type="arabicPeriod"/>
            </a:pPr>
            <a:r>
              <a:rPr lang="en-US" dirty="0" smtClean="0"/>
              <a:t>Rule may or may not pass data along output edge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88457" y="5852160"/>
            <a:ext cx="417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Bookkeeper Task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9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Task Graph Scheduler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Encapsulates all needed data for a task</a:t>
            </a:r>
          </a:p>
          <a:p>
            <a:pPr lvl="1"/>
            <a:endParaRPr lang="en-US" dirty="0"/>
          </a:p>
          <a:p>
            <a:r>
              <a:rPr lang="en-US" dirty="0" smtClean="0"/>
              <a:t>Dependency Rules</a:t>
            </a:r>
          </a:p>
          <a:p>
            <a:pPr lvl="1"/>
            <a:r>
              <a:rPr lang="en-US" dirty="0" smtClean="0"/>
              <a:t>Applies programmer-defined rules on data</a:t>
            </a:r>
          </a:p>
          <a:p>
            <a:pPr lvl="2"/>
            <a:r>
              <a:rPr lang="en-US" dirty="0" smtClean="0"/>
              <a:t>May produce new data for other tasks</a:t>
            </a:r>
          </a:p>
          <a:p>
            <a:pPr lvl="1"/>
            <a:r>
              <a:rPr lang="en-US" dirty="0" smtClean="0"/>
              <a:t>Managed by Bookkeeper</a:t>
            </a:r>
          </a:p>
          <a:p>
            <a:pPr lvl="1"/>
            <a:endParaRPr lang="en-US" dirty="0"/>
          </a:p>
          <a:p>
            <a:r>
              <a:rPr lang="en-US" dirty="0" smtClean="0"/>
              <a:t>Memory Rules</a:t>
            </a:r>
          </a:p>
          <a:p>
            <a:pPr lvl="1"/>
            <a:r>
              <a:rPr lang="en-US" dirty="0" smtClean="0"/>
              <a:t>Defines how memory is allocated, freed, and updated</a:t>
            </a:r>
          </a:p>
          <a:p>
            <a:pPr lvl="1"/>
            <a:r>
              <a:rPr lang="en-US" dirty="0" smtClean="0"/>
              <a:t>Attached to tasks as a separate channel</a:t>
            </a:r>
          </a:p>
          <a:p>
            <a:pPr lvl="2"/>
            <a:r>
              <a:rPr lang="en-US" dirty="0" smtClean="0"/>
              <a:t>Separate from dataflow</a:t>
            </a:r>
          </a:p>
          <a:p>
            <a:pPr lvl="2"/>
            <a:r>
              <a:rPr lang="en-US" dirty="0" smtClean="0"/>
              <a:t>Attached task can request for memory to be used in allocation</a:t>
            </a:r>
          </a:p>
          <a:p>
            <a:pPr lvl="3"/>
            <a:r>
              <a:rPr lang="en-US" dirty="0" smtClean="0"/>
              <a:t>Should block if no data is available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5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Task Graph Scheduler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 Pipelines</a:t>
            </a:r>
          </a:p>
          <a:p>
            <a:pPr lvl="1"/>
            <a:r>
              <a:rPr lang="en-US" dirty="0" smtClean="0"/>
              <a:t>Encapsulates a sub graph</a:t>
            </a:r>
          </a:p>
          <a:p>
            <a:pPr lvl="1"/>
            <a:r>
              <a:rPr lang="en-US" dirty="0" smtClean="0"/>
              <a:t>Creates duplicate instances of the sub graph</a:t>
            </a:r>
          </a:p>
          <a:p>
            <a:pPr lvl="2"/>
            <a:r>
              <a:rPr lang="en-US" dirty="0" smtClean="0"/>
              <a:t>Each instance is scheduled and executed using new threads</a:t>
            </a:r>
          </a:p>
          <a:p>
            <a:pPr lvl="2"/>
            <a:r>
              <a:rPr lang="en-US" dirty="0" smtClean="0"/>
              <a:t>Can be distributed among available GPUs (one instance per GPU)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t="13487"/>
          <a:stretch/>
        </p:blipFill>
        <p:spPr>
          <a:xfrm>
            <a:off x="3073648" y="4397505"/>
            <a:ext cx="6586813" cy="1889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063" y="4981888"/>
            <a:ext cx="2403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2: Task graph with execution pipeline </a:t>
            </a:r>
          </a:p>
          <a:p>
            <a:r>
              <a:rPr lang="en-US" sz="1400" dirty="0" smtClean="0"/>
              <a:t>(duplicated 3 times)</a:t>
            </a: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34</a:t>
            </a:fld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1534" r="-16" b="-7284"/>
          <a:stretch/>
        </p:blipFill>
        <p:spPr>
          <a:xfrm>
            <a:off x="3344685" y="3453963"/>
            <a:ext cx="4837156" cy="606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5063" y="3545204"/>
            <a:ext cx="270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1: Task graph without execution pipeline</a:t>
            </a:r>
            <a:endParaRPr lang="en-US" sz="1400" dirty="0"/>
          </a:p>
        </p:txBody>
      </p:sp>
      <p:sp>
        <p:nvSpPr>
          <p:cNvPr id="11" name="Down Arrow 10"/>
          <p:cNvSpPr/>
          <p:nvPr/>
        </p:nvSpPr>
        <p:spPr>
          <a:xfrm>
            <a:off x="5758543" y="4060649"/>
            <a:ext cx="413657" cy="336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6" y="2358189"/>
            <a:ext cx="6186861" cy="2175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Pipeline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en-US" dirty="0" smtClean="0"/>
              <a:t>Partition graph into sub-task graphs</a:t>
            </a:r>
          </a:p>
          <a:p>
            <a:pPr lvl="1"/>
            <a:r>
              <a:rPr lang="en-US" dirty="0" smtClean="0"/>
              <a:t>Duplicate partitions</a:t>
            </a:r>
          </a:p>
          <a:p>
            <a:r>
              <a:rPr lang="en-US" dirty="0" smtClean="0"/>
              <a:t>Each partition managed by a bookkeeper</a:t>
            </a:r>
          </a:p>
          <a:p>
            <a:pPr lvl="1"/>
            <a:r>
              <a:rPr lang="en-US" dirty="0" smtClean="0"/>
              <a:t>Defines decomposition rules</a:t>
            </a:r>
          </a:p>
          <a:p>
            <a:pPr lvl="2"/>
            <a:r>
              <a:rPr lang="en-US" dirty="0" smtClean="0"/>
              <a:t>How data is distributed</a:t>
            </a:r>
          </a:p>
          <a:p>
            <a:r>
              <a:rPr lang="en-US" dirty="0" smtClean="0"/>
              <a:t>Each partition is bound to a GPU</a:t>
            </a:r>
          </a:p>
          <a:p>
            <a:pPr lvl="1"/>
            <a:r>
              <a:rPr lang="en-US" dirty="0" smtClean="0"/>
              <a:t>Shared among all GPU tasks in that sub-task graph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8198" y="4726004"/>
            <a:ext cx="401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Execution Pipeline Task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7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595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Hardware landscape is changing</a:t>
            </a:r>
          </a:p>
          <a:p>
            <a:endParaRPr lang="en-US" dirty="0" smtClean="0"/>
          </a:p>
          <a:p>
            <a:r>
              <a:rPr lang="en-US" dirty="0" smtClean="0"/>
              <a:t>Traditional software approaches to extracting performance from the hardware</a:t>
            </a:r>
          </a:p>
          <a:p>
            <a:pPr lvl="1"/>
            <a:r>
              <a:rPr lang="en-US" dirty="0" smtClean="0"/>
              <a:t>Reaching complexity limit</a:t>
            </a:r>
          </a:p>
          <a:p>
            <a:pPr lvl="2"/>
            <a:r>
              <a:rPr lang="en-US" dirty="0" smtClean="0"/>
              <a:t>Multiple GPUs on a node</a:t>
            </a:r>
          </a:p>
          <a:p>
            <a:pPr lvl="2"/>
            <a:r>
              <a:rPr lang="en-US" dirty="0" smtClean="0"/>
              <a:t>Complex memory hierarchies</a:t>
            </a:r>
          </a:p>
          <a:p>
            <a:r>
              <a:rPr lang="en-US" dirty="0" smtClean="0"/>
              <a:t>We present a novel abstract machine model</a:t>
            </a:r>
          </a:p>
          <a:p>
            <a:pPr lvl="1"/>
            <a:r>
              <a:rPr lang="en-US" dirty="0" smtClean="0"/>
              <a:t>Hybrid task graph scheduler</a:t>
            </a:r>
          </a:p>
          <a:p>
            <a:pPr lvl="2"/>
            <a:r>
              <a:rPr lang="en-US" dirty="0" smtClean="0"/>
              <a:t>Hybrid pipeline workflows</a:t>
            </a:r>
          </a:p>
          <a:p>
            <a:pPr lvl="1"/>
            <a:r>
              <a:rPr lang="en-US" dirty="0" smtClean="0"/>
              <a:t>Scope: Single node with multiple CPUs and GPUs</a:t>
            </a:r>
          </a:p>
          <a:p>
            <a:pPr lvl="1"/>
            <a:r>
              <a:rPr lang="en-US" dirty="0" smtClean="0"/>
              <a:t>Emphasis on</a:t>
            </a:r>
          </a:p>
          <a:p>
            <a:pPr lvl="2"/>
            <a:r>
              <a:rPr lang="en-US" dirty="0" smtClean="0"/>
              <a:t>Execution pipelines to scale to multiple GPUs/CPU sockets</a:t>
            </a:r>
          </a:p>
          <a:p>
            <a:pPr lvl="2"/>
            <a:r>
              <a:rPr lang="en-US" dirty="0" smtClean="0"/>
              <a:t>Memory interface to attach to hierarchies of memory</a:t>
            </a:r>
          </a:p>
          <a:p>
            <a:pPr lvl="2"/>
            <a:r>
              <a:rPr lang="en-US" dirty="0" smtClean="0"/>
              <a:t>Can be expanded beyond single node (clusters)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3.amazonaws.com/digitaltrends-uploads-prod/2014/06/NVLi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99" y="2026042"/>
            <a:ext cx="4687301" cy="31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– Future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624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Future hybrid architecture generation</a:t>
            </a:r>
          </a:p>
          <a:p>
            <a:pPr lvl="1"/>
            <a:r>
              <a:rPr lang="en-US" dirty="0" smtClean="0"/>
              <a:t>Few fat cores with many more simpler cores</a:t>
            </a:r>
          </a:p>
          <a:p>
            <a:pPr lvl="2"/>
            <a:r>
              <a:rPr lang="en-US" dirty="0" smtClean="0"/>
              <a:t>Intel Knights Landing</a:t>
            </a:r>
          </a:p>
          <a:p>
            <a:pPr lvl="2"/>
            <a:r>
              <a:rPr lang="en-US" dirty="0" smtClean="0"/>
              <a:t>POWER 9 + NVIDIA Volta + </a:t>
            </a:r>
            <a:r>
              <a:rPr lang="en-US" dirty="0" err="1" smtClean="0"/>
              <a:t>NVLink</a:t>
            </a:r>
            <a:endParaRPr lang="en-US" dirty="0" smtClean="0"/>
          </a:p>
          <a:p>
            <a:pPr lvl="3"/>
            <a:r>
              <a:rPr lang="en-US" dirty="0" smtClean="0"/>
              <a:t>Sierra cluster</a:t>
            </a:r>
          </a:p>
          <a:p>
            <a:pPr lvl="2"/>
            <a:r>
              <a:rPr lang="en-US" dirty="0" smtClean="0"/>
              <a:t>Faster interconnect</a:t>
            </a:r>
          </a:p>
          <a:p>
            <a:pPr lvl="1"/>
            <a:r>
              <a:rPr lang="en-US" dirty="0" smtClean="0"/>
              <a:t>Deeper memory hierarchy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Programming methods must present the right machine model to programmers so they can extract performance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80745" y="5150909"/>
            <a:ext cx="2705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NVIDIA Volta GPU</a:t>
            </a:r>
          </a:p>
          <a:p>
            <a:r>
              <a:rPr lang="en-US" sz="1100" dirty="0"/>
              <a:t>(</a:t>
            </a:r>
            <a:r>
              <a:rPr lang="en-US" sz="1100" dirty="0" smtClean="0"/>
              <a:t>nvidia.com)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95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– Data transfer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Copying data between address spaces is expensive</a:t>
            </a:r>
          </a:p>
          <a:p>
            <a:pPr lvl="1"/>
            <a:r>
              <a:rPr lang="en-US" dirty="0" smtClean="0"/>
              <a:t>PCI express bottleneck</a:t>
            </a:r>
          </a:p>
          <a:p>
            <a:endParaRPr lang="en-US" dirty="0" smtClean="0"/>
          </a:p>
          <a:p>
            <a:r>
              <a:rPr lang="en-US" dirty="0" smtClean="0"/>
              <a:t>Current hybrid CPU+GPU systems contain multiple independent address spaces</a:t>
            </a:r>
          </a:p>
          <a:p>
            <a:pPr lvl="1"/>
            <a:r>
              <a:rPr lang="en-US" dirty="0" smtClean="0"/>
              <a:t>Unification of the address spaces</a:t>
            </a:r>
          </a:p>
          <a:p>
            <a:pPr lvl="2"/>
            <a:r>
              <a:rPr lang="en-US" dirty="0" smtClean="0"/>
              <a:t>Simplification for programmer</a:t>
            </a:r>
          </a:p>
          <a:p>
            <a:pPr lvl="2"/>
            <a:r>
              <a:rPr lang="en-US" dirty="0" smtClean="0"/>
              <a:t>Good for prototyping</a:t>
            </a:r>
          </a:p>
          <a:p>
            <a:pPr lvl="2"/>
            <a:r>
              <a:rPr lang="en-US" dirty="0" smtClean="0"/>
              <a:t>Obscures the cost of data motion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Techniques for improving hybrid utilization</a:t>
            </a:r>
          </a:p>
          <a:p>
            <a:pPr lvl="1"/>
            <a:r>
              <a:rPr lang="en-US" dirty="0" smtClean="0"/>
              <a:t>Have enough computation per data element</a:t>
            </a:r>
          </a:p>
          <a:p>
            <a:pPr lvl="1"/>
            <a:r>
              <a:rPr lang="en-US" dirty="0" smtClean="0"/>
              <a:t>Overlap data motion with computation</a:t>
            </a:r>
          </a:p>
          <a:p>
            <a:pPr lvl="1"/>
            <a:r>
              <a:rPr lang="en-US" dirty="0" smtClean="0"/>
              <a:t>Faster bus (80 GB/s NVLink versus 16 GB/s PCIe)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NVLink requires multiple GPUs to reach peak performance [NVLink whitepaper 2014]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847674" cy="1450757"/>
          </a:xfrm>
        </p:spPr>
        <p:txBody>
          <a:bodyPr>
            <a:normAutofit/>
          </a:bodyPr>
          <a:lstStyle/>
          <a:p>
            <a:r>
              <a:rPr lang="en-US" smtClean="0"/>
              <a:t>Introduction – Complex Memory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3112"/>
            <a:ext cx="595090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locality is becoming more complex</a:t>
            </a:r>
          </a:p>
          <a:p>
            <a:pPr lvl="1"/>
            <a:r>
              <a:rPr lang="en-US" dirty="0" smtClean="0"/>
              <a:t>Non-volatile storage devices</a:t>
            </a:r>
          </a:p>
          <a:p>
            <a:pPr lvl="2"/>
            <a:r>
              <a:rPr lang="en-US" dirty="0" err="1" smtClean="0"/>
              <a:t>NVMe</a:t>
            </a:r>
            <a:endParaRPr lang="en-US" dirty="0" smtClean="0"/>
          </a:p>
          <a:p>
            <a:pPr lvl="2"/>
            <a:r>
              <a:rPr lang="en-US" dirty="0" smtClean="0"/>
              <a:t>3D </a:t>
            </a:r>
            <a:r>
              <a:rPr lang="en-US" dirty="0" err="1" smtClean="0"/>
              <a:t>XPoint</a:t>
            </a:r>
            <a:r>
              <a:rPr lang="en-US" dirty="0" smtClean="0"/>
              <a:t> (future)</a:t>
            </a:r>
          </a:p>
          <a:p>
            <a:pPr lvl="2"/>
            <a:r>
              <a:rPr lang="en-US" dirty="0" smtClean="0"/>
              <a:t>SATA SSD</a:t>
            </a:r>
          </a:p>
          <a:p>
            <a:pPr lvl="2"/>
            <a:r>
              <a:rPr lang="en-US" dirty="0" smtClean="0"/>
              <a:t>SATA HDD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Volatile memories</a:t>
            </a:r>
          </a:p>
          <a:p>
            <a:pPr lvl="2"/>
            <a:r>
              <a:rPr lang="en-US" dirty="0" smtClean="0"/>
              <a:t>HBM / 3D stacked</a:t>
            </a:r>
          </a:p>
          <a:p>
            <a:pPr lvl="2"/>
            <a:r>
              <a:rPr lang="en-US" dirty="0" smtClean="0"/>
              <a:t>DDR</a:t>
            </a:r>
          </a:p>
          <a:p>
            <a:pPr lvl="2"/>
            <a:r>
              <a:rPr lang="en-US" dirty="0" smtClean="0"/>
              <a:t>GPU Shared Memory / L1,L2,L3 Cache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Need to model these memories within programming methods</a:t>
            </a:r>
          </a:p>
          <a:p>
            <a:pPr lvl="1"/>
            <a:r>
              <a:rPr lang="en-US" dirty="0" smtClean="0"/>
              <a:t>Effectively utilize based on size and speed</a:t>
            </a:r>
          </a:p>
          <a:p>
            <a:pPr lvl="2"/>
            <a:r>
              <a:rPr lang="en-US" dirty="0" smtClean="0"/>
              <a:t>Hierarchy-aware programming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822" y="2365416"/>
            <a:ext cx="6630443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8707" y="4934508"/>
            <a:ext cx="400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Figure: Memory hierarchies speed, cost, and capacity. [Ang </a:t>
            </a:r>
            <a:r>
              <a:rPr lang="en-US" dirty="0"/>
              <a:t>et. Al. </a:t>
            </a:r>
            <a:r>
              <a:rPr lang="en-US" dirty="0" smtClean="0"/>
              <a:t>2014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180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Changing H/W landscape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Hierarchy-aware programming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Manage data locality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Wider data transfer channels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Requires multi-GPU computation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NVLink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Hybrid computing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Utilize all compute resource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programming and execution machine model is needed to address the above challenges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Hybrid Task Graph </a:t>
            </a:r>
            <a:r>
              <a:rPr lang="en-US" dirty="0" smtClean="0">
                <a:solidFill>
                  <a:srgbClr val="FF0000"/>
                </a:solidFill>
              </a:rPr>
              <a:t>Scheduler (HTGS) model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Expands on hybrid pipeline workflows [Blattner 2013]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92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920549" cy="1450757"/>
          </a:xfrm>
        </p:spPr>
        <p:txBody>
          <a:bodyPr/>
          <a:lstStyle/>
          <a:p>
            <a:r>
              <a:rPr lang="en-US" dirty="0" smtClean="0"/>
              <a:t>Hybrid Pipeline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Hybrid </a:t>
            </a:r>
            <a:r>
              <a:rPr lang="en-US" dirty="0"/>
              <a:t>pipeline workflow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Schedule tasks using a multiple-producer multiple-consumer model</a:t>
            </a:r>
          </a:p>
          <a:p>
            <a:pPr lvl="2"/>
            <a:r>
              <a:rPr lang="en-US" dirty="0" smtClean="0"/>
              <a:t>Prototype in 2013 Master’s thesis [Blattner 2013]</a:t>
            </a:r>
          </a:p>
          <a:p>
            <a:pPr lvl="1"/>
            <a:r>
              <a:rPr lang="en-US" dirty="0" smtClean="0"/>
              <a:t>Kept all GPUs busy</a:t>
            </a:r>
          </a:p>
          <a:p>
            <a:pPr lvl="2"/>
            <a:r>
              <a:rPr lang="en-US" dirty="0" smtClean="0"/>
              <a:t>Execution pipelines, one per GPU</a:t>
            </a:r>
          </a:p>
          <a:p>
            <a:pPr lvl="1"/>
            <a:r>
              <a:rPr lang="en-US" dirty="0" smtClean="0"/>
              <a:t>Stayed within memory limits</a:t>
            </a:r>
          </a:p>
          <a:p>
            <a:pPr lvl="1"/>
            <a:r>
              <a:rPr lang="en-US" dirty="0" smtClean="0"/>
              <a:t>Overlapped data motion with computation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Tailored for image stitching</a:t>
            </a:r>
          </a:p>
          <a:p>
            <a:pPr lvl="1"/>
            <a:r>
              <a:rPr lang="en-US" dirty="0" smtClean="0"/>
              <a:t>Required significant programming effort to implement</a:t>
            </a:r>
          </a:p>
          <a:p>
            <a:pPr lvl="2"/>
            <a:r>
              <a:rPr lang="en-US" dirty="0"/>
              <a:t>Prevent race conditions, manage dependencies, and maintain memory </a:t>
            </a:r>
            <a:r>
              <a:rPr lang="en-US" dirty="0" smtClean="0"/>
              <a:t>limits</a:t>
            </a:r>
            <a:endParaRPr lang="en-US" dirty="0"/>
          </a:p>
          <a:p>
            <a:r>
              <a:rPr lang="en-US" b="1" dirty="0" smtClean="0"/>
              <a:t>We expand on hybrid pipeline workflows</a:t>
            </a:r>
          </a:p>
          <a:p>
            <a:pPr lvl="1"/>
            <a:r>
              <a:rPr lang="en-US" b="1" dirty="0" smtClean="0"/>
              <a:t>Formulates a model for a variety of algorithms</a:t>
            </a:r>
          </a:p>
          <a:p>
            <a:pPr lvl="2"/>
            <a:r>
              <a:rPr lang="en-US" b="1" dirty="0" smtClean="0"/>
              <a:t>Will reduce programmer effort</a:t>
            </a:r>
          </a:p>
          <a:p>
            <a:pPr lvl="2"/>
            <a:r>
              <a:rPr lang="en-US" b="1" dirty="0" smtClean="0"/>
              <a:t>Hybrid Task Graph Scheduler (HTGS)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Conference on Signal and Information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5075-B07E-4B5F-B6A4-597A0DE4A72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2112</Words>
  <Application>Microsoft Office PowerPoint</Application>
  <PresentationFormat>Widescreen</PresentationFormat>
  <Paragraphs>492</Paragraphs>
  <Slides>35</Slides>
  <Notes>9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1_Retrospect</vt:lpstr>
      <vt:lpstr>A Hybrid Task Graph Scheduler for High Performance Image Processing Workflows</vt:lpstr>
      <vt:lpstr>Outline</vt:lpstr>
      <vt:lpstr>Credits</vt:lpstr>
      <vt:lpstr>Introduction</vt:lpstr>
      <vt:lpstr>Introduction – Future Architectures</vt:lpstr>
      <vt:lpstr>Introduction – Data transfer costs</vt:lpstr>
      <vt:lpstr>Introduction – Complex Memory Hierarchies</vt:lpstr>
      <vt:lpstr>Key Challenges</vt:lpstr>
      <vt:lpstr>Hybrid Pipeline Workflows</vt:lpstr>
      <vt:lpstr>Hybrid Workflow Impact – Image Stitching</vt:lpstr>
      <vt:lpstr>Hybrid Workflow Impact – Image Stitching</vt:lpstr>
      <vt:lpstr>HTGS Motivation</vt:lpstr>
      <vt:lpstr>HTGS Motivation</vt:lpstr>
      <vt:lpstr>Dataflow and Task Graphs</vt:lpstr>
      <vt:lpstr>HTGS Motivation</vt:lpstr>
      <vt:lpstr>Hybrid Task Graph Scheduler Model</vt:lpstr>
      <vt:lpstr>Hybrid Task Graph Scheduler Model</vt:lpstr>
      <vt:lpstr>CUDA Task</vt:lpstr>
      <vt:lpstr>Memory Interface</vt:lpstr>
      <vt:lpstr>Hybrid Task Graph Scheduler Model</vt:lpstr>
      <vt:lpstr>HTGS API</vt:lpstr>
      <vt:lpstr>Prototype HTGS API – Image Stitching</vt:lpstr>
      <vt:lpstr>Preliminary Results</vt:lpstr>
      <vt:lpstr>Conclusions</vt:lpstr>
      <vt:lpstr>Conclusions</vt:lpstr>
      <vt:lpstr>Future Work</vt:lpstr>
      <vt:lpstr>References</vt:lpstr>
      <vt:lpstr>Thank You</vt:lpstr>
      <vt:lpstr>Introduction – Background</vt:lpstr>
      <vt:lpstr>Hybrid Task Graph Model Design</vt:lpstr>
      <vt:lpstr>Default Task</vt:lpstr>
      <vt:lpstr>Bookkeeper Task</vt:lpstr>
      <vt:lpstr>Hybrid Task Graph Scheduler Model</vt:lpstr>
      <vt:lpstr>Hybrid Task Graph Scheduler Model</vt:lpstr>
      <vt:lpstr>Execution Pipeline Task</vt:lpstr>
    </vt:vector>
  </TitlesOfParts>
  <Company>NIST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Hybrid Task Graph Scheduler for High Performance Image Processing Workflows</dc:title>
  <dc:creator>Blattner, Timothy J.</dc:creator>
  <cp:lastModifiedBy>Timberly</cp:lastModifiedBy>
  <cp:revision>29</cp:revision>
  <dcterms:created xsi:type="dcterms:W3CDTF">2015-11-19T18:26:41Z</dcterms:created>
  <dcterms:modified xsi:type="dcterms:W3CDTF">2015-12-12T03:47:09Z</dcterms:modified>
</cp:coreProperties>
</file>