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329" r:id="rId2"/>
    <p:sldId id="273" r:id="rId3"/>
    <p:sldId id="330" r:id="rId4"/>
    <p:sldId id="309" r:id="rId5"/>
    <p:sldId id="304" r:id="rId6"/>
    <p:sldId id="328" r:id="rId7"/>
    <p:sldId id="317" r:id="rId8"/>
    <p:sldId id="308" r:id="rId9"/>
    <p:sldId id="318" r:id="rId10"/>
    <p:sldId id="319" r:id="rId11"/>
    <p:sldId id="323" r:id="rId12"/>
    <p:sldId id="305" r:id="rId13"/>
    <p:sldId id="320" r:id="rId14"/>
    <p:sldId id="321" r:id="rId15"/>
    <p:sldId id="322" r:id="rId16"/>
    <p:sldId id="310" r:id="rId17"/>
    <p:sldId id="301" r:id="rId18"/>
    <p:sldId id="313" r:id="rId19"/>
    <p:sldId id="326" r:id="rId20"/>
    <p:sldId id="316" r:id="rId21"/>
    <p:sldId id="324" r:id="rId22"/>
    <p:sldId id="325" r:id="rId23"/>
    <p:sldId id="311" r:id="rId24"/>
    <p:sldId id="302" r:id="rId25"/>
    <p:sldId id="327" r:id="rId26"/>
    <p:sldId id="297" r:id="rId2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0" autoAdjust="0"/>
    <p:restoredTop sz="61862" autoAdjust="0"/>
  </p:normalViewPr>
  <p:slideViewPr>
    <p:cSldViewPr>
      <p:cViewPr varScale="1">
        <p:scale>
          <a:sx n="59" d="100"/>
          <a:sy n="59" d="100"/>
        </p:scale>
        <p:origin x="42" y="7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pxie2\Desktop\&#26032;&#24314;%20Microsoft%20Excel%20&#24037;&#20316;&#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zpxie2\Desktop\&#26032;&#24314;%20Microsoft%20Excel%20&#24037;&#20316;&#34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pxie2\Desktop\&#26032;&#24314;%20Microsoft%20Excel%20&#24037;&#20316;&#34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zpxie2\Desktop\&#26032;&#24314;%20Microsoft%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8713910761156"/>
          <c:y val="5.8520653752401314E-2"/>
          <c:w val="0.75405730533683291"/>
          <c:h val="0.78554187666750774"/>
        </c:manualLayout>
      </c:layout>
      <c:barChart>
        <c:barDir val="col"/>
        <c:grouping val="clustered"/>
        <c:varyColors val="0"/>
        <c:ser>
          <c:idx val="0"/>
          <c:order val="0"/>
          <c:tx>
            <c:strRef>
              <c:f>Sheet3!$H$25</c:f>
              <c:strCache>
                <c:ptCount val="1"/>
                <c:pt idx="0">
                  <c:v>DNN_N</c:v>
                </c:pt>
              </c:strCache>
            </c:strRef>
          </c:tx>
          <c:spPr>
            <a:solidFill>
              <a:schemeClr val="accent1"/>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cat>
            <c:strRef>
              <c:f>Sheet3!$G$26:$G$27</c:f>
              <c:strCache>
                <c:ptCount val="2"/>
                <c:pt idx="0">
                  <c:v>clean</c:v>
                </c:pt>
                <c:pt idx="1">
                  <c:v>noisy</c:v>
                </c:pt>
              </c:strCache>
            </c:strRef>
          </c:cat>
          <c:val>
            <c:numRef>
              <c:f>Sheet3!$H$26:$H$27</c:f>
              <c:numCache>
                <c:formatCode>0.00%</c:formatCode>
                <c:ptCount val="2"/>
                <c:pt idx="0">
                  <c:v>0.56440000000000001</c:v>
                </c:pt>
                <c:pt idx="1">
                  <c:v>0.71960000000000013</c:v>
                </c:pt>
              </c:numCache>
            </c:numRef>
          </c:val>
        </c:ser>
        <c:ser>
          <c:idx val="1"/>
          <c:order val="1"/>
          <c:tx>
            <c:strRef>
              <c:f>Sheet3!$I$25</c:f>
              <c:strCache>
                <c:ptCount val="1"/>
                <c:pt idx="0">
                  <c:v>DNN_C</c:v>
                </c:pt>
              </c:strCache>
            </c:strRef>
          </c:tx>
          <c:spPr>
            <a:solidFill>
              <a:srgbClr val="FF0000"/>
            </a:solidFill>
            <a:ln>
              <a:noFill/>
            </a:ln>
            <a:effectLst/>
          </c:spPr>
          <c:invertIfNegative val="0"/>
          <c:cat>
            <c:strRef>
              <c:f>Sheet3!$G$26:$G$27</c:f>
              <c:strCache>
                <c:ptCount val="2"/>
                <c:pt idx="0">
                  <c:v>clean</c:v>
                </c:pt>
                <c:pt idx="1">
                  <c:v>noisy</c:v>
                </c:pt>
              </c:strCache>
            </c:strRef>
          </c:cat>
          <c:val>
            <c:numRef>
              <c:f>Sheet3!$I$26:$I$27</c:f>
              <c:numCache>
                <c:formatCode>0.00%</c:formatCode>
                <c:ptCount val="2"/>
                <c:pt idx="0">
                  <c:v>0.4996000000000001</c:v>
                </c:pt>
                <c:pt idx="1">
                  <c:v>0.62930000000000008</c:v>
                </c:pt>
              </c:numCache>
            </c:numRef>
          </c:val>
        </c:ser>
        <c:dLbls>
          <c:showLegendKey val="0"/>
          <c:showVal val="0"/>
          <c:showCatName val="0"/>
          <c:showSerName val="0"/>
          <c:showPercent val="0"/>
          <c:showBubbleSize val="0"/>
        </c:dLbls>
        <c:gapWidth val="219"/>
        <c:overlap val="-27"/>
        <c:axId val="128643216"/>
        <c:axId val="81164208"/>
      </c:barChart>
      <c:catAx>
        <c:axId val="1286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1164208"/>
        <c:crosses val="autoZero"/>
        <c:auto val="1"/>
        <c:lblAlgn val="ctr"/>
        <c:lblOffset val="100"/>
        <c:noMultiLvlLbl val="0"/>
      </c:catAx>
      <c:valAx>
        <c:axId val="81164208"/>
        <c:scaling>
          <c:orientation val="minMax"/>
          <c:min val="0.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t>WER(%)</a:t>
                </a:r>
                <a:endParaRPr lang="zh-CN"/>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8643216"/>
        <c:crosses val="autoZero"/>
        <c:crossBetween val="between"/>
      </c:valAx>
      <c:spPr>
        <a:noFill/>
        <a:ln>
          <a:noFill/>
        </a:ln>
        <a:effectLst/>
      </c:spPr>
    </c:plotArea>
    <c:legend>
      <c:legendPos val="t"/>
      <c:layout>
        <c:manualLayout>
          <c:xMode val="edge"/>
          <c:yMode val="edge"/>
          <c:x val="0.2161336395450569"/>
          <c:y val="4.7222222222222249E-2"/>
          <c:w val="0.36495494313210852"/>
          <c:h val="0.10590332458442693"/>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000">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8713910761156"/>
          <c:y val="5.8520653752401314E-2"/>
          <c:w val="0.75405730533683291"/>
          <c:h val="0.78554187666750774"/>
        </c:manualLayout>
      </c:layout>
      <c:barChart>
        <c:barDir val="col"/>
        <c:grouping val="clustered"/>
        <c:varyColors val="0"/>
        <c:ser>
          <c:idx val="0"/>
          <c:order val="0"/>
          <c:tx>
            <c:strRef>
              <c:f>Sheet3!$H$25</c:f>
              <c:strCache>
                <c:ptCount val="1"/>
                <c:pt idx="0">
                  <c:v>DNN_N</c:v>
                </c:pt>
              </c:strCache>
            </c:strRef>
          </c:tx>
          <c:spPr>
            <a:solidFill>
              <a:schemeClr val="accent1"/>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cat>
            <c:strRef>
              <c:f>Sheet3!$G$26:$G$27</c:f>
              <c:strCache>
                <c:ptCount val="2"/>
                <c:pt idx="0">
                  <c:v>clean</c:v>
                </c:pt>
                <c:pt idx="1">
                  <c:v>noisy</c:v>
                </c:pt>
              </c:strCache>
            </c:strRef>
          </c:cat>
          <c:val>
            <c:numRef>
              <c:f>Sheet3!$H$26:$H$27</c:f>
              <c:numCache>
                <c:formatCode>0.00%</c:formatCode>
                <c:ptCount val="2"/>
                <c:pt idx="0">
                  <c:v>0.56440000000000001</c:v>
                </c:pt>
                <c:pt idx="1">
                  <c:v>0.71960000000000013</c:v>
                </c:pt>
              </c:numCache>
            </c:numRef>
          </c:val>
        </c:ser>
        <c:ser>
          <c:idx val="1"/>
          <c:order val="1"/>
          <c:tx>
            <c:strRef>
              <c:f>Sheet3!$I$25</c:f>
              <c:strCache>
                <c:ptCount val="1"/>
                <c:pt idx="0">
                  <c:v>DNN_C</c:v>
                </c:pt>
              </c:strCache>
            </c:strRef>
          </c:tx>
          <c:spPr>
            <a:solidFill>
              <a:srgbClr val="FF0000"/>
            </a:solidFill>
            <a:ln>
              <a:noFill/>
            </a:ln>
            <a:effectLst/>
          </c:spPr>
          <c:invertIfNegative val="0"/>
          <c:cat>
            <c:strRef>
              <c:f>Sheet3!$G$26:$G$27</c:f>
              <c:strCache>
                <c:ptCount val="2"/>
                <c:pt idx="0">
                  <c:v>clean</c:v>
                </c:pt>
                <c:pt idx="1">
                  <c:v>noisy</c:v>
                </c:pt>
              </c:strCache>
            </c:strRef>
          </c:cat>
          <c:val>
            <c:numRef>
              <c:f>Sheet3!$I$26:$I$27</c:f>
              <c:numCache>
                <c:formatCode>0.00%</c:formatCode>
                <c:ptCount val="2"/>
                <c:pt idx="0">
                  <c:v>0.4996000000000001</c:v>
                </c:pt>
                <c:pt idx="1">
                  <c:v>0.62930000000000008</c:v>
                </c:pt>
              </c:numCache>
            </c:numRef>
          </c:val>
        </c:ser>
        <c:dLbls>
          <c:showLegendKey val="0"/>
          <c:showVal val="0"/>
          <c:showCatName val="0"/>
          <c:showSerName val="0"/>
          <c:showPercent val="0"/>
          <c:showBubbleSize val="0"/>
        </c:dLbls>
        <c:gapWidth val="219"/>
        <c:overlap val="-27"/>
        <c:axId val="198883136"/>
        <c:axId val="198883696"/>
      </c:barChart>
      <c:catAx>
        <c:axId val="19888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8883696"/>
        <c:crosses val="autoZero"/>
        <c:auto val="1"/>
        <c:lblAlgn val="ctr"/>
        <c:lblOffset val="100"/>
        <c:noMultiLvlLbl val="0"/>
      </c:catAx>
      <c:valAx>
        <c:axId val="198883696"/>
        <c:scaling>
          <c:orientation val="minMax"/>
          <c:min val="0.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t>WER(%)</a:t>
                </a:r>
                <a:endParaRPr lang="zh-CN"/>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8883136"/>
        <c:crosses val="autoZero"/>
        <c:crossBetween val="between"/>
      </c:valAx>
      <c:spPr>
        <a:noFill/>
        <a:ln>
          <a:noFill/>
        </a:ln>
        <a:effectLst/>
      </c:spPr>
    </c:plotArea>
    <c:legend>
      <c:legendPos val="t"/>
      <c:layout>
        <c:manualLayout>
          <c:xMode val="edge"/>
          <c:yMode val="edge"/>
          <c:x val="0.2161336395450569"/>
          <c:y val="4.7222222222222249E-2"/>
          <c:w val="0.36495494313210852"/>
          <c:h val="0.10590332458442693"/>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000">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8713910761156"/>
          <c:y val="5.8520653752401314E-2"/>
          <c:w val="0.75405730533683291"/>
          <c:h val="0.78554187666750774"/>
        </c:manualLayout>
      </c:layout>
      <c:barChart>
        <c:barDir val="col"/>
        <c:grouping val="clustered"/>
        <c:varyColors val="0"/>
        <c:ser>
          <c:idx val="0"/>
          <c:order val="0"/>
          <c:tx>
            <c:strRef>
              <c:f>Sheet3!$H$25</c:f>
              <c:strCache>
                <c:ptCount val="1"/>
                <c:pt idx="0">
                  <c:v>DNN_N</c:v>
                </c:pt>
              </c:strCache>
            </c:strRef>
          </c:tx>
          <c:spPr>
            <a:solidFill>
              <a:schemeClr val="accent1"/>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cat>
            <c:strRef>
              <c:f>Sheet3!$G$26:$G$27</c:f>
              <c:strCache>
                <c:ptCount val="2"/>
                <c:pt idx="0">
                  <c:v>clean</c:v>
                </c:pt>
                <c:pt idx="1">
                  <c:v>noisy</c:v>
                </c:pt>
              </c:strCache>
            </c:strRef>
          </c:cat>
          <c:val>
            <c:numRef>
              <c:f>Sheet3!$H$26:$H$27</c:f>
              <c:numCache>
                <c:formatCode>0.00%</c:formatCode>
                <c:ptCount val="2"/>
                <c:pt idx="0">
                  <c:v>0.56440000000000001</c:v>
                </c:pt>
                <c:pt idx="1">
                  <c:v>0.71960000000000013</c:v>
                </c:pt>
              </c:numCache>
            </c:numRef>
          </c:val>
        </c:ser>
        <c:ser>
          <c:idx val="1"/>
          <c:order val="1"/>
          <c:tx>
            <c:strRef>
              <c:f>Sheet3!$I$25</c:f>
              <c:strCache>
                <c:ptCount val="1"/>
                <c:pt idx="0">
                  <c:v>DNN_C</c:v>
                </c:pt>
              </c:strCache>
            </c:strRef>
          </c:tx>
          <c:spPr>
            <a:solidFill>
              <a:srgbClr val="FF0000"/>
            </a:solidFill>
            <a:ln>
              <a:noFill/>
            </a:ln>
            <a:effectLst/>
          </c:spPr>
          <c:invertIfNegative val="0"/>
          <c:cat>
            <c:strRef>
              <c:f>Sheet3!$G$26:$G$27</c:f>
              <c:strCache>
                <c:ptCount val="2"/>
                <c:pt idx="0">
                  <c:v>clean</c:v>
                </c:pt>
                <c:pt idx="1">
                  <c:v>noisy</c:v>
                </c:pt>
              </c:strCache>
            </c:strRef>
          </c:cat>
          <c:val>
            <c:numRef>
              <c:f>Sheet3!$I$26:$I$27</c:f>
              <c:numCache>
                <c:formatCode>0.00%</c:formatCode>
                <c:ptCount val="2"/>
                <c:pt idx="0">
                  <c:v>0.4996000000000001</c:v>
                </c:pt>
                <c:pt idx="1">
                  <c:v>0.62930000000000008</c:v>
                </c:pt>
              </c:numCache>
            </c:numRef>
          </c:val>
        </c:ser>
        <c:dLbls>
          <c:showLegendKey val="0"/>
          <c:showVal val="0"/>
          <c:showCatName val="0"/>
          <c:showSerName val="0"/>
          <c:showPercent val="0"/>
          <c:showBubbleSize val="0"/>
        </c:dLbls>
        <c:gapWidth val="219"/>
        <c:overlap val="-27"/>
        <c:axId val="198886496"/>
        <c:axId val="198887056"/>
      </c:barChart>
      <c:catAx>
        <c:axId val="19888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8887056"/>
        <c:crosses val="autoZero"/>
        <c:auto val="1"/>
        <c:lblAlgn val="ctr"/>
        <c:lblOffset val="100"/>
        <c:noMultiLvlLbl val="0"/>
      </c:catAx>
      <c:valAx>
        <c:axId val="198887056"/>
        <c:scaling>
          <c:orientation val="minMax"/>
          <c:min val="0.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t>WER(%)</a:t>
                </a:r>
                <a:endParaRPr lang="zh-CN"/>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8886496"/>
        <c:crosses val="autoZero"/>
        <c:crossBetween val="between"/>
      </c:valAx>
      <c:spPr>
        <a:noFill/>
        <a:ln>
          <a:noFill/>
        </a:ln>
        <a:effectLst/>
      </c:spPr>
    </c:plotArea>
    <c:legend>
      <c:legendPos val="t"/>
      <c:layout>
        <c:manualLayout>
          <c:xMode val="edge"/>
          <c:yMode val="edge"/>
          <c:x val="0.2161336395450569"/>
          <c:y val="4.7222222222222249E-2"/>
          <c:w val="0.36495494313210852"/>
          <c:h val="0.10590332458442693"/>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000">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38713910761156"/>
          <c:y val="5.8520653752401314E-2"/>
          <c:w val="0.75405730533683291"/>
          <c:h val="0.78554187666750774"/>
        </c:manualLayout>
      </c:layout>
      <c:barChart>
        <c:barDir val="col"/>
        <c:grouping val="clustered"/>
        <c:varyColors val="0"/>
        <c:ser>
          <c:idx val="0"/>
          <c:order val="0"/>
          <c:tx>
            <c:strRef>
              <c:f>Sheet3!$H$25</c:f>
              <c:strCache>
                <c:ptCount val="1"/>
                <c:pt idx="0">
                  <c:v>DNN_N</c:v>
                </c:pt>
              </c:strCache>
            </c:strRef>
          </c:tx>
          <c:spPr>
            <a:solidFill>
              <a:schemeClr val="accent1"/>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cat>
            <c:strRef>
              <c:f>Sheet3!$G$26:$G$27</c:f>
              <c:strCache>
                <c:ptCount val="2"/>
                <c:pt idx="0">
                  <c:v>clean</c:v>
                </c:pt>
                <c:pt idx="1">
                  <c:v>noisy</c:v>
                </c:pt>
              </c:strCache>
            </c:strRef>
          </c:cat>
          <c:val>
            <c:numRef>
              <c:f>Sheet3!$H$26:$H$27</c:f>
              <c:numCache>
                <c:formatCode>0.00%</c:formatCode>
                <c:ptCount val="2"/>
                <c:pt idx="0">
                  <c:v>0.56440000000000001</c:v>
                </c:pt>
                <c:pt idx="1">
                  <c:v>0.71960000000000013</c:v>
                </c:pt>
              </c:numCache>
            </c:numRef>
          </c:val>
        </c:ser>
        <c:ser>
          <c:idx val="1"/>
          <c:order val="1"/>
          <c:tx>
            <c:strRef>
              <c:f>Sheet3!$I$25</c:f>
              <c:strCache>
                <c:ptCount val="1"/>
                <c:pt idx="0">
                  <c:v>DNN_C</c:v>
                </c:pt>
              </c:strCache>
            </c:strRef>
          </c:tx>
          <c:spPr>
            <a:solidFill>
              <a:srgbClr val="FF0000"/>
            </a:solidFill>
            <a:ln>
              <a:noFill/>
            </a:ln>
            <a:effectLst/>
          </c:spPr>
          <c:invertIfNegative val="0"/>
          <c:cat>
            <c:strRef>
              <c:f>Sheet3!$G$26:$G$27</c:f>
              <c:strCache>
                <c:ptCount val="2"/>
                <c:pt idx="0">
                  <c:v>clean</c:v>
                </c:pt>
                <c:pt idx="1">
                  <c:v>noisy</c:v>
                </c:pt>
              </c:strCache>
            </c:strRef>
          </c:cat>
          <c:val>
            <c:numRef>
              <c:f>Sheet3!$I$26:$I$27</c:f>
              <c:numCache>
                <c:formatCode>0.00%</c:formatCode>
                <c:ptCount val="2"/>
                <c:pt idx="0">
                  <c:v>0.4996000000000001</c:v>
                </c:pt>
                <c:pt idx="1">
                  <c:v>0.62930000000000008</c:v>
                </c:pt>
              </c:numCache>
            </c:numRef>
          </c:val>
        </c:ser>
        <c:dLbls>
          <c:showLegendKey val="0"/>
          <c:showVal val="0"/>
          <c:showCatName val="0"/>
          <c:showSerName val="0"/>
          <c:showPercent val="0"/>
          <c:showBubbleSize val="0"/>
        </c:dLbls>
        <c:gapWidth val="219"/>
        <c:overlap val="-27"/>
        <c:axId val="199948864"/>
        <c:axId val="199949424"/>
      </c:barChart>
      <c:catAx>
        <c:axId val="19994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9949424"/>
        <c:crosses val="autoZero"/>
        <c:auto val="1"/>
        <c:lblAlgn val="ctr"/>
        <c:lblOffset val="100"/>
        <c:noMultiLvlLbl val="0"/>
      </c:catAx>
      <c:valAx>
        <c:axId val="199949424"/>
        <c:scaling>
          <c:orientation val="minMax"/>
          <c:min val="0.4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t>WER(%)</a:t>
                </a:r>
                <a:endParaRPr lang="zh-CN"/>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9948864"/>
        <c:crosses val="autoZero"/>
        <c:crossBetween val="between"/>
      </c:valAx>
      <c:spPr>
        <a:noFill/>
        <a:ln>
          <a:noFill/>
        </a:ln>
        <a:effectLst/>
      </c:spPr>
    </c:plotArea>
    <c:legend>
      <c:legendPos val="t"/>
      <c:layout>
        <c:manualLayout>
          <c:xMode val="edge"/>
          <c:yMode val="edge"/>
          <c:x val="0.2161336395450569"/>
          <c:y val="4.7222222222222249E-2"/>
          <c:w val="0.36495494313210852"/>
          <c:h val="0.10590332458442693"/>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000">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D71C46-3803-4BC4-BDBD-833132F190DA}" type="datetimeFigureOut">
              <a:rPr lang="zh-CN" altLang="en-US" smtClean="0"/>
              <a:pPr/>
              <a:t>2016/10/15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0B0B-9ADC-4472-8D7B-E02D81423485}" type="slidenum">
              <a:rPr lang="zh-CN" altLang="en-US" smtClean="0"/>
              <a:pPr/>
              <a:t>‹#›</a:t>
            </a:fld>
            <a:endParaRPr lang="zh-CN" altLang="en-US"/>
          </a:p>
        </p:txBody>
      </p:sp>
    </p:spTree>
    <p:extLst>
      <p:ext uri="{BB962C8B-B14F-4D97-AF65-F5344CB8AC3E}">
        <p14:creationId xmlns:p14="http://schemas.microsoft.com/office/powerpoint/2010/main" val="106147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Hello every</a:t>
            </a:r>
            <a:r>
              <a:rPr lang="en-US" altLang="zh-CN" baseline="0" dirty="0" smtClean="0"/>
              <a:t>one. I’m </a:t>
            </a:r>
            <a:r>
              <a:rPr lang="en-US" altLang="zh-CN" baseline="0" dirty="0" err="1" smtClean="0"/>
              <a:t>Xie</a:t>
            </a:r>
            <a:r>
              <a:rPr lang="en-US" altLang="zh-CN" baseline="0" dirty="0" smtClean="0"/>
              <a:t> </a:t>
            </a:r>
            <a:r>
              <a:rPr lang="en-US" altLang="zh-CN" baseline="0" dirty="0" err="1" smtClean="0"/>
              <a:t>Zhipeng</a:t>
            </a:r>
            <a:r>
              <a:rPr lang="en-US" altLang="zh-CN" baseline="0" dirty="0" smtClean="0"/>
              <a:t> from USTC.</a:t>
            </a:r>
          </a:p>
          <a:p>
            <a:r>
              <a:rPr lang="en-US" altLang="zh-CN" baseline="0" dirty="0" smtClean="0"/>
              <a:t>Long title, you know, may cause many inconvenience, like filling the registration chart of this conference. But it is important. The title of this talk is …</a:t>
            </a:r>
          </a:p>
          <a:p>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a:t>
            </a:fld>
            <a:endParaRPr lang="zh-CN" altLang="en-US"/>
          </a:p>
        </p:txBody>
      </p:sp>
    </p:spTree>
    <p:extLst>
      <p:ext uri="{BB962C8B-B14F-4D97-AF65-F5344CB8AC3E}">
        <p14:creationId xmlns:p14="http://schemas.microsoft.com/office/powerpoint/2010/main" val="384632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are therefore aiming to make use of much larger datasets, and will test this with acoustic-only ASR at first.</a:t>
            </a:r>
          </a:p>
          <a:p>
            <a:r>
              <a:rPr lang="en-US" altLang="zh-CN" dirty="0" smtClean="0"/>
              <a:t>Of</a:t>
            </a:r>
            <a:r>
              <a:rPr lang="en-US" altLang="zh-CN" baseline="0" dirty="0" smtClean="0"/>
              <a:t> cause </a:t>
            </a:r>
            <a:r>
              <a:rPr lang="en-US" altLang="zh-CN" baseline="0" dirty="0" err="1" smtClean="0"/>
              <a:t>iflytek</a:t>
            </a:r>
            <a:r>
              <a:rPr lang="en-US" altLang="zh-CN" baseline="0" dirty="0" smtClean="0"/>
              <a:t> has many real-life recordings. </a:t>
            </a:r>
            <a:endParaRPr lang="en-US" altLang="zh-CN" dirty="0" smtClean="0"/>
          </a:p>
          <a:p>
            <a:r>
              <a:rPr lang="en-US" altLang="zh-CN" dirty="0" smtClean="0"/>
              <a:t>Now we face</a:t>
            </a:r>
            <a:r>
              <a:rPr lang="en-US" altLang="zh-CN" baseline="0" dirty="0" smtClean="0"/>
              <a:t> two questions:</a:t>
            </a:r>
          </a:p>
          <a:p>
            <a:pPr marL="228600" indent="-228600">
              <a:buAutoNum type="arabicPeriod"/>
            </a:pPr>
            <a:r>
              <a:rPr lang="en-US" altLang="zh-CN" baseline="0" dirty="0" smtClean="0"/>
              <a:t>Q a) These two dataset are not matched, so this imbalance might make the acoustic DNN model largely influenced by the larger dataset when simply combing the two datasets. So we first train an acoustic-only DNN-based ASR system from the larger database alone. This provides a good initialization starting point. This DNN is then fine-tuned by using the acoustic-only data from the LDV dataset (LDV-acoustic).</a:t>
            </a:r>
          </a:p>
          <a:p>
            <a:pPr marL="228600" indent="-228600">
              <a:buAutoNum type="arabicPeriod"/>
            </a:pPr>
            <a:r>
              <a:rPr lang="en-US" altLang="zh-CN" dirty="0" smtClean="0"/>
              <a:t>Q b) When training the combining</a:t>
            </a:r>
            <a:r>
              <a:rPr lang="en-US" altLang="zh-CN" baseline="0" dirty="0" smtClean="0"/>
              <a:t> system, we need the corresponding LDV feature. But the larger dataset only contains the acoustic normal speech. So we </a:t>
            </a:r>
            <a:r>
              <a:rPr lang="en-US" altLang="zh-CN" baseline="0" dirty="0" err="1" smtClean="0"/>
              <a:t>we</a:t>
            </a:r>
            <a:r>
              <a:rPr lang="en-US" altLang="zh-CN" baseline="0" dirty="0" smtClean="0"/>
              <a:t> obtain corresponding pseudo-LDV features by first training a mapping network to learn the relationships between the features from acoustic speech and the features from the LDV signal. Through this method, we can obtain the parallel recordings of normal speech in large dataset.</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10</a:t>
            </a:fld>
            <a:endParaRPr lang="zh-CN" altLang="en-US"/>
          </a:p>
        </p:txBody>
      </p:sp>
    </p:spTree>
    <p:extLst>
      <p:ext uri="{BB962C8B-B14F-4D97-AF65-F5344CB8AC3E}">
        <p14:creationId xmlns:p14="http://schemas.microsoft.com/office/powerpoint/2010/main" val="260563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Following the</a:t>
            </a:r>
            <a:r>
              <a:rPr lang="en-US" altLang="zh-CN" baseline="0" dirty="0" smtClean="0"/>
              <a:t> previous routings, we first </a:t>
            </a:r>
            <a:r>
              <a:rPr lang="en-US" altLang="zh-CN" dirty="0" smtClean="0"/>
              <a:t>test these</a:t>
            </a:r>
            <a:r>
              <a:rPr lang="en-US" altLang="zh-CN" baseline="0" dirty="0" smtClean="0"/>
              <a:t> </a:t>
            </a:r>
            <a:r>
              <a:rPr lang="en-US" altLang="zh-CN" dirty="0" smtClean="0"/>
              <a:t>with acoustic-only ASR</a:t>
            </a:r>
            <a:r>
              <a:rPr lang="en-US" altLang="zh-CN" baseline="0" dirty="0" smtClean="0"/>
              <a:t> system.</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The system below the dashed line is the DNN_N system. And we use the larger dataset to train a acoustic DNN system and then use it to initialize the final acoustic asr system. The results shows a obvious improvements. So this </a:t>
            </a:r>
            <a:r>
              <a:rPr lang="en-US" altLang="zh-CN" dirty="0" smtClean="0"/>
              <a:t>validate</a:t>
            </a:r>
            <a:r>
              <a:rPr lang="en-US" altLang="zh-CN" baseline="0" dirty="0" smtClean="0"/>
              <a:t> our suspect, and we want to create a similar network structure to use LDV feature combination method to further improve the performance.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So if we add LDV feature here, The system below the dashed line is the DNN_C system. And Also we should initialize this acoustic asr system using well-trained system with larger dataset and here we supposed to need the corresponding LDV feature to do the combination.  And the next step is to train a mapping network to map the normal speech feature into LDV feature, then the whole system can be organized like this.</a:t>
            </a:r>
          </a:p>
          <a:p>
            <a:endParaRPr lang="en-US" altLang="zh-CN" dirty="0" smtClean="0"/>
          </a:p>
          <a:p>
            <a:r>
              <a:rPr lang="en-US" altLang="zh-CN" dirty="0" smtClean="0"/>
              <a:t>And the</a:t>
            </a:r>
            <a:r>
              <a:rPr lang="en-US" altLang="zh-CN" baseline="0" dirty="0" smtClean="0"/>
              <a:t>n we have large dataset with its pseudo-LDV feature and everything is ready, the system can work and test.</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11</a:t>
            </a:fld>
            <a:endParaRPr lang="zh-CN" altLang="en-US"/>
          </a:p>
        </p:txBody>
      </p:sp>
    </p:spTree>
    <p:extLst>
      <p:ext uri="{BB962C8B-B14F-4D97-AF65-F5344CB8AC3E}">
        <p14:creationId xmlns:p14="http://schemas.microsoft.com/office/powerpoint/2010/main" val="10349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Following the</a:t>
            </a:r>
            <a:r>
              <a:rPr lang="en-US" altLang="zh-CN" baseline="0" dirty="0" smtClean="0"/>
              <a:t> previous routings, we first </a:t>
            </a:r>
            <a:r>
              <a:rPr lang="en-US" altLang="zh-CN" dirty="0" smtClean="0"/>
              <a:t>test these</a:t>
            </a:r>
            <a:r>
              <a:rPr lang="en-US" altLang="zh-CN" baseline="0" dirty="0" smtClean="0"/>
              <a:t> </a:t>
            </a:r>
            <a:r>
              <a:rPr lang="en-US" altLang="zh-CN" dirty="0" smtClean="0"/>
              <a:t>with acoustic-only ASR</a:t>
            </a:r>
            <a:r>
              <a:rPr lang="en-US" altLang="zh-CN" baseline="0" dirty="0" smtClean="0"/>
              <a:t> system.</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The system below the dashed line is the DNN_N system. And we use the larger dataset to train a acoustic DNN system and then use it to initialize the final acoustic asr system. The results shows a obvious improvements. So this </a:t>
            </a:r>
            <a:r>
              <a:rPr lang="en-US" altLang="zh-CN" dirty="0" smtClean="0"/>
              <a:t>validate</a:t>
            </a:r>
            <a:r>
              <a:rPr lang="en-US" altLang="zh-CN" baseline="0" dirty="0" smtClean="0"/>
              <a:t> our suspect, and we want to create a similar network structure to use LDV feature combination method to further improve the performance.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So if we add LDV feature here, The system below the dashed line is the DNN_C system. And Also we should initialize this acoustic asr system using well-trained system with larger dataset and here we supposed to need the corresponding LDV feature to do the combination.  And the next step is to train a mapping network to map the normal speech feature into LDV feature, then the whole system can be organized like this.</a:t>
            </a:r>
          </a:p>
          <a:p>
            <a:endParaRPr lang="en-US" altLang="zh-CN" dirty="0" smtClean="0"/>
          </a:p>
          <a:p>
            <a:r>
              <a:rPr lang="en-US" altLang="zh-CN" dirty="0" smtClean="0"/>
              <a:t>And the</a:t>
            </a:r>
            <a:r>
              <a:rPr lang="en-US" altLang="zh-CN" baseline="0" dirty="0" smtClean="0"/>
              <a:t>n we have large dataset with its pseudo-LDV feature and everything is ready, the system can work and test.</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12</a:t>
            </a:fld>
            <a:endParaRPr lang="zh-CN" altLang="en-US"/>
          </a:p>
        </p:txBody>
      </p:sp>
    </p:spTree>
    <p:extLst>
      <p:ext uri="{BB962C8B-B14F-4D97-AF65-F5344CB8AC3E}">
        <p14:creationId xmlns:p14="http://schemas.microsoft.com/office/powerpoint/2010/main" val="310951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Following the</a:t>
            </a:r>
            <a:r>
              <a:rPr lang="en-US" altLang="zh-CN" baseline="0" dirty="0" smtClean="0"/>
              <a:t> previous routings, we first </a:t>
            </a:r>
            <a:r>
              <a:rPr lang="en-US" altLang="zh-CN" dirty="0" smtClean="0"/>
              <a:t>test these</a:t>
            </a:r>
            <a:r>
              <a:rPr lang="en-US" altLang="zh-CN" baseline="0" dirty="0" smtClean="0"/>
              <a:t> </a:t>
            </a:r>
            <a:r>
              <a:rPr lang="en-US" altLang="zh-CN" dirty="0" smtClean="0"/>
              <a:t>with acoustic-only ASR</a:t>
            </a:r>
            <a:r>
              <a:rPr lang="en-US" altLang="zh-CN" baseline="0" dirty="0" smtClean="0"/>
              <a:t> system.</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The system below the dashed line is the DNN_N system. And we use the larger dataset to train a acoustic DNN system and then use it to initialize the final acoustic asr system. The results shows a obvious improvements. So this </a:t>
            </a:r>
            <a:r>
              <a:rPr lang="en-US" altLang="zh-CN" dirty="0" smtClean="0"/>
              <a:t>validate</a:t>
            </a:r>
            <a:r>
              <a:rPr lang="en-US" altLang="zh-CN" baseline="0" dirty="0" smtClean="0"/>
              <a:t> our suspect, and we want to create a similar network structure to use LDV feature combination method to further improve the performance.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So if we add LDV feature here, The system below the dashed line is the DNN_C system. And Also we should initialize this acoustic asr system using well-trained system with larger dataset and here we supposed to need the corresponding LDV feature to do the combination.  And the next step is to train a mapping network to map the normal speech feature into LDV feature, then the whole system can be organized like this.</a:t>
            </a:r>
          </a:p>
          <a:p>
            <a:endParaRPr lang="en-US" altLang="zh-CN" dirty="0" smtClean="0"/>
          </a:p>
          <a:p>
            <a:r>
              <a:rPr lang="en-US" altLang="zh-CN" dirty="0" smtClean="0"/>
              <a:t>And the</a:t>
            </a:r>
            <a:r>
              <a:rPr lang="en-US" altLang="zh-CN" baseline="0" dirty="0" smtClean="0"/>
              <a:t>n we have large dataset with its pseudo-LDV feature and everything is ready, the system can work and test.</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13</a:t>
            </a:fld>
            <a:endParaRPr lang="zh-CN" altLang="en-US"/>
          </a:p>
        </p:txBody>
      </p:sp>
    </p:spTree>
    <p:extLst>
      <p:ext uri="{BB962C8B-B14F-4D97-AF65-F5344CB8AC3E}">
        <p14:creationId xmlns:p14="http://schemas.microsoft.com/office/powerpoint/2010/main" val="314898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Following the</a:t>
            </a:r>
            <a:r>
              <a:rPr lang="en-US" altLang="zh-CN" baseline="0" dirty="0" smtClean="0"/>
              <a:t> previous routings, we first </a:t>
            </a:r>
            <a:r>
              <a:rPr lang="en-US" altLang="zh-CN" dirty="0" smtClean="0"/>
              <a:t>test these</a:t>
            </a:r>
            <a:r>
              <a:rPr lang="en-US" altLang="zh-CN" baseline="0" dirty="0" smtClean="0"/>
              <a:t> </a:t>
            </a:r>
            <a:r>
              <a:rPr lang="en-US" altLang="zh-CN" dirty="0" smtClean="0"/>
              <a:t>with acoustic-only ASR</a:t>
            </a:r>
            <a:r>
              <a:rPr lang="en-US" altLang="zh-CN" baseline="0" dirty="0" smtClean="0"/>
              <a:t> system.</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The system below the dashed line is the DNN_N system. And we use the larger dataset to train a acoustic DNN system and then use it to initialize the final acoustic asr system. The results shows a obvious improvements. So this </a:t>
            </a:r>
            <a:r>
              <a:rPr lang="en-US" altLang="zh-CN" dirty="0" smtClean="0"/>
              <a:t>validate</a:t>
            </a:r>
            <a:r>
              <a:rPr lang="en-US" altLang="zh-CN" baseline="0" dirty="0" smtClean="0"/>
              <a:t> our suspect, and we want to create a similar network structure to use LDV feature combination method to further improve the performance.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So if we add LDV feature here, The system below the dashed line is the DNN_C system. And Also we should initialize this acoustic asr system using well-trained system with larger dataset and here we supposed to need the corresponding LDV feature to do the combination.  And the next step is to train a mapping network to map the normal speech feature into LDV feature, then the whole system can be organized like this.</a:t>
            </a:r>
          </a:p>
          <a:p>
            <a:endParaRPr lang="en-US" altLang="zh-CN" dirty="0" smtClean="0"/>
          </a:p>
          <a:p>
            <a:r>
              <a:rPr lang="en-US" altLang="zh-CN" dirty="0" smtClean="0"/>
              <a:t>And the</a:t>
            </a:r>
            <a:r>
              <a:rPr lang="en-US" altLang="zh-CN" baseline="0" dirty="0" smtClean="0"/>
              <a:t>n we have large dataset with its pseudo-LDV feature and everything is ready, the system can work and test.</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14</a:t>
            </a:fld>
            <a:endParaRPr lang="zh-CN" altLang="en-US"/>
          </a:p>
        </p:txBody>
      </p:sp>
    </p:spTree>
    <p:extLst>
      <p:ext uri="{BB962C8B-B14F-4D97-AF65-F5344CB8AC3E}">
        <p14:creationId xmlns:p14="http://schemas.microsoft.com/office/powerpoint/2010/main" val="3936961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Following the</a:t>
            </a:r>
            <a:r>
              <a:rPr lang="en-US" altLang="zh-CN" baseline="0" dirty="0" smtClean="0"/>
              <a:t> previous routings, we first </a:t>
            </a:r>
            <a:r>
              <a:rPr lang="en-US" altLang="zh-CN" dirty="0" smtClean="0"/>
              <a:t>test these</a:t>
            </a:r>
            <a:r>
              <a:rPr lang="en-US" altLang="zh-CN" baseline="0" dirty="0" smtClean="0"/>
              <a:t> </a:t>
            </a:r>
            <a:r>
              <a:rPr lang="en-US" altLang="zh-CN" dirty="0" smtClean="0"/>
              <a:t>with acoustic-only ASR</a:t>
            </a:r>
            <a:r>
              <a:rPr lang="en-US" altLang="zh-CN" baseline="0" dirty="0" smtClean="0"/>
              <a:t> system.</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The system below the dashed line is the DNN_N system. And we use the larger dataset to train a acoustic DNN system and then use it to initialize the final acoustic asr system. The results shows a obvious improvements. So this </a:t>
            </a:r>
            <a:r>
              <a:rPr lang="en-US" altLang="zh-CN" dirty="0" smtClean="0"/>
              <a:t>validate</a:t>
            </a:r>
            <a:r>
              <a:rPr lang="en-US" altLang="zh-CN" baseline="0" dirty="0" smtClean="0"/>
              <a:t> our suspect, and we want to create a similar network structure to use LDV feature combination method to further improve the performance.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CN" baseline="0" dirty="0" smtClean="0"/>
              <a:t>So if we add LDV feature here, The system below the dashed line is the DNN_C system. And Also we should initialize this acoustic asr system using well-trained system with larger dataset and here we supposed to need the corresponding LDV feature to do the combination.  And the next step is to train a mapping network to map the normal speech feature into LDV feature, then the whole system can be organized like this.</a:t>
            </a:r>
          </a:p>
          <a:p>
            <a:endParaRPr lang="en-US" altLang="zh-CN" dirty="0" smtClean="0"/>
          </a:p>
          <a:p>
            <a:r>
              <a:rPr lang="en-US" altLang="zh-CN" dirty="0" smtClean="0"/>
              <a:t>And the</a:t>
            </a:r>
            <a:r>
              <a:rPr lang="en-US" altLang="zh-CN" baseline="0" dirty="0" smtClean="0"/>
              <a:t>n we have large dataset with its pseudo-LDV feature and everything is ready, the system can work and test.</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15</a:t>
            </a:fld>
            <a:endParaRPr lang="zh-CN" altLang="en-US"/>
          </a:p>
        </p:txBody>
      </p:sp>
    </p:spTree>
    <p:extLst>
      <p:ext uri="{BB962C8B-B14F-4D97-AF65-F5344CB8AC3E}">
        <p14:creationId xmlns:p14="http://schemas.microsoft.com/office/powerpoint/2010/main" val="962808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Next I</a:t>
            </a:r>
            <a:r>
              <a:rPr lang="en-US" altLang="zh-CN" baseline="0" dirty="0" smtClean="0"/>
              <a:t> will show you the experiments’ settings and results</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16</a:t>
            </a:fld>
            <a:endParaRPr lang="zh-CN" altLang="en-US"/>
          </a:p>
        </p:txBody>
      </p:sp>
    </p:spTree>
    <p:extLst>
      <p:ext uri="{BB962C8B-B14F-4D97-AF65-F5344CB8AC3E}">
        <p14:creationId xmlns:p14="http://schemas.microsoft.com/office/powerpoint/2010/main" val="3008320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First</a:t>
            </a:r>
            <a:r>
              <a:rPr lang="en-US" altLang="zh-CN" baseline="0" dirty="0" smtClean="0"/>
              <a:t> of all, the corpus we use contains two independent parts. </a:t>
            </a:r>
          </a:p>
          <a:p>
            <a:r>
              <a:rPr lang="en-US" altLang="zh-CN" baseline="0" dirty="0" smtClean="0"/>
              <a:t>The LDV limited dataset is from the </a:t>
            </a:r>
            <a:r>
              <a:rPr lang="en-US" altLang="zh-CN" baseline="0" dirty="0" err="1" smtClean="0"/>
              <a:t>VocalZoom</a:t>
            </a:r>
            <a:r>
              <a:rPr lang="en-US" altLang="zh-CN" baseline="0" dirty="0" smtClean="0"/>
              <a:t> company, which includes speech recordings captured by LDV sensors along with corresponding acoustic recordings. During recording, besides capturing in a clean environment, recordings were made where interfering acoustic noise was present. In those recordings an undesired speaker and background noises (from a moving vehicle) are present in addition to the desired speaker. Measurements by the LDV and acoustic sensors were recorded simultaneous. The SNR contains 0, -3,-6,-9,-12db. Detailed information can be found in the paper.</a:t>
            </a:r>
          </a:p>
          <a:p>
            <a:endParaRPr lang="en-US" altLang="zh-CN" baseline="0" dirty="0" smtClean="0"/>
          </a:p>
          <a:p>
            <a:r>
              <a:rPr lang="en-US" altLang="zh-CN" baseline="0" dirty="0" smtClean="0"/>
              <a:t>The second database we use comes from the </a:t>
            </a:r>
            <a:r>
              <a:rPr lang="en-US" altLang="zh-CN" baseline="0" dirty="0" err="1" smtClean="0"/>
              <a:t>iFlytek</a:t>
            </a:r>
            <a:r>
              <a:rPr lang="en-US" altLang="zh-CN" baseline="0" dirty="0" smtClean="0"/>
              <a:t> company research group, which provides a large resource normal speech recordings of native English speakers.</a:t>
            </a:r>
          </a:p>
          <a:p>
            <a:r>
              <a:rPr lang="en-US" altLang="zh-CN" baseline="0" dirty="0" smtClean="0"/>
              <a:t>Larger dataset can better coverage of pronunciations and speakers as a supplement to the LDV dataset.</a:t>
            </a:r>
          </a:p>
          <a:p>
            <a:r>
              <a:rPr lang="en-US" altLang="zh-CN" baseline="0" dirty="0" smtClean="0"/>
              <a:t>These were recorded first into high-quality audio files, then replayed in three different vehicles, namely Toyota, Volkswagen and BMW cars, in 5 different scenarios, shown in Table above. The `Outside' column details the environment that the car is parked in or moving through, while the `AC' column indicates whether the air conditioner is operating, either on a medium setting or turned off.</a:t>
            </a:r>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17</a:t>
            </a:fld>
            <a:endParaRPr lang="zh-CN" altLang="en-US"/>
          </a:p>
        </p:txBody>
      </p:sp>
    </p:spTree>
    <p:extLst>
      <p:ext uri="{BB962C8B-B14F-4D97-AF65-F5344CB8AC3E}">
        <p14:creationId xmlns:p14="http://schemas.microsoft.com/office/powerpoint/2010/main" val="1819023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features we use for both DNN regression and acoustic modeling are 72 </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18</a:t>
            </a:fld>
            <a:endParaRPr lang="zh-CN" altLang="en-US"/>
          </a:p>
        </p:txBody>
      </p:sp>
    </p:spTree>
    <p:extLst>
      <p:ext uri="{BB962C8B-B14F-4D97-AF65-F5344CB8AC3E}">
        <p14:creationId xmlns:p14="http://schemas.microsoft.com/office/powerpoint/2010/main" val="136908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recognition performance is evaluated by word error rate (WER) and the sentence error rate(SER),</a:t>
            </a:r>
            <a:r>
              <a:rPr lang="en-US" altLang="zh-CN" baseline="0" dirty="0" smtClean="0"/>
              <a:t> however the WER is more concerned when talking about the performance of acoustic models.</a:t>
            </a:r>
          </a:p>
          <a:p>
            <a:pPr marL="228600" indent="-228600">
              <a:buAutoNum type="arabicPeriod"/>
            </a:pPr>
            <a:r>
              <a:rPr lang="en-US" altLang="zh-CN" dirty="0" smtClean="0"/>
              <a:t>Table 2 lists a performance comparison of the two systems with or without using the combined auxiliary features from the LDV sensors. The only difference between</a:t>
            </a:r>
            <a:r>
              <a:rPr lang="en-US" altLang="zh-CN" baseline="0" dirty="0" smtClean="0"/>
              <a:t> this two system is </a:t>
            </a:r>
            <a:r>
              <a:rPr lang="en-US" altLang="zh-CN" dirty="0" smtClean="0"/>
              <a:t> the input feature dimension. Both the WER and SER of feature combination DNN_C system can be reduced by about 6% over the DNN_N system, which verifies the effectiveness of the auxiliary LDV features.</a:t>
            </a:r>
          </a:p>
          <a:p>
            <a:pPr marL="228600" indent="-228600">
              <a:buAutoNum type="arabicPeriod"/>
            </a:pPr>
            <a:r>
              <a:rPr lang="en-US" altLang="zh-CN" dirty="0" smtClean="0"/>
              <a:t>To further explore the effectiveness of using LDV information in different environments, we test those two systems on two subsets of utterances recorded in clean and noisy environments,</a:t>
            </a:r>
            <a:r>
              <a:rPr lang="en-US" altLang="zh-CN" baseline="0" dirty="0" smtClean="0"/>
              <a:t> the results are shown in table 3. </a:t>
            </a:r>
            <a:r>
              <a:rPr lang="en-US" altLang="zh-CN" dirty="0" smtClean="0"/>
              <a:t>we can make an observation that the auxiliary LDV features can improve the recognition performances for both clean and noisy environments, with relative word error rate (WER) reductions of 11.5\% and 12.5\%, respectively.</a:t>
            </a:r>
          </a:p>
          <a:p>
            <a:pPr marL="228600" indent="-228600">
              <a:buAutoNum type="arabicPeriod"/>
            </a:pPr>
            <a:r>
              <a:rPr lang="en-US" altLang="zh-CN" dirty="0" smtClean="0"/>
              <a:t>The results of the systems initialized by a larger dataset are shown in Table 4. Comparing</a:t>
            </a:r>
            <a:r>
              <a:rPr lang="en-US" altLang="zh-CN" baseline="0" dirty="0" smtClean="0"/>
              <a:t> the first line of Table 2 and Table 4, we can see that with more training data, the system using acoustic-only features significantly outperforms the other.  Same results also can be concluded by comparing the second line of table 2 and table 4, which normal speech feature is combined with LDV features.  Moreover, if we use both the larger dataset and limited dataset to train the initialized system, we can get a remarkable performance gain.</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19</a:t>
            </a:fld>
            <a:endParaRPr lang="zh-CN" altLang="en-US"/>
          </a:p>
        </p:txBody>
      </p:sp>
    </p:spTree>
    <p:extLst>
      <p:ext uri="{BB962C8B-B14F-4D97-AF65-F5344CB8AC3E}">
        <p14:creationId xmlns:p14="http://schemas.microsoft.com/office/powerpoint/2010/main" val="34399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And I’ll show you an interesting ideal and experiment results through</a:t>
            </a:r>
            <a:r>
              <a:rPr lang="en-US" altLang="zh-CN" baseline="0" dirty="0" smtClean="0"/>
              <a:t> 4 steps. First let me give you some brief introduction.</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2</a:t>
            </a:fld>
            <a:endParaRPr lang="zh-CN" altLang="en-US"/>
          </a:p>
        </p:txBody>
      </p:sp>
    </p:spTree>
    <p:extLst>
      <p:ext uri="{BB962C8B-B14F-4D97-AF65-F5344CB8AC3E}">
        <p14:creationId xmlns:p14="http://schemas.microsoft.com/office/powerpoint/2010/main" val="268128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recognition performance is evaluated by word error rate (WER) and the sentence error rate(SER),</a:t>
            </a:r>
            <a:r>
              <a:rPr lang="en-US" altLang="zh-CN" baseline="0" dirty="0" smtClean="0"/>
              <a:t> however the WER is more concerned when talking about the performance of acoustic models.</a:t>
            </a:r>
          </a:p>
          <a:p>
            <a:pPr marL="228600" indent="-228600">
              <a:buAutoNum type="arabicPeriod"/>
            </a:pPr>
            <a:r>
              <a:rPr lang="en-US" altLang="zh-CN" dirty="0" smtClean="0"/>
              <a:t>Table 2 lists a performance comparison of the two systems with or without using the combined auxiliary features from the LDV sensors. The only difference between</a:t>
            </a:r>
            <a:r>
              <a:rPr lang="en-US" altLang="zh-CN" baseline="0" dirty="0" smtClean="0"/>
              <a:t> this two system is </a:t>
            </a:r>
            <a:r>
              <a:rPr lang="en-US" altLang="zh-CN" dirty="0" smtClean="0"/>
              <a:t> the input feature dimension. Both the WER and SER of feature combination DNN_C system can be reduced by about 6% over the DNN_N system, which verifies the effectiveness of the auxiliary LDV features.</a:t>
            </a:r>
          </a:p>
          <a:p>
            <a:pPr marL="228600" indent="-228600">
              <a:buAutoNum type="arabicPeriod"/>
            </a:pPr>
            <a:r>
              <a:rPr lang="en-US" altLang="zh-CN" dirty="0" smtClean="0"/>
              <a:t>To further explore the effectiveness of using LDV information in different environments, we test those two systems on two subsets of utterances recorded in clean and noisy environments,</a:t>
            </a:r>
            <a:r>
              <a:rPr lang="en-US" altLang="zh-CN" baseline="0" dirty="0" smtClean="0"/>
              <a:t> the results are shown in table 3. </a:t>
            </a:r>
            <a:r>
              <a:rPr lang="en-US" altLang="zh-CN" dirty="0" smtClean="0"/>
              <a:t>we can make an observation that the auxiliary LDV features can improve the recognition performances for both clean and noisy environments, with relative word error rate (WER) reductions of 11.5\% and 12.5\%, respectively.</a:t>
            </a:r>
          </a:p>
          <a:p>
            <a:pPr marL="228600" indent="-228600">
              <a:buAutoNum type="arabicPeriod"/>
            </a:pPr>
            <a:r>
              <a:rPr lang="en-US" altLang="zh-CN" dirty="0" smtClean="0"/>
              <a:t>The results of the systems initialized by a larger dataset are shown in Table 4. Comparing</a:t>
            </a:r>
            <a:r>
              <a:rPr lang="en-US" altLang="zh-CN" baseline="0" dirty="0" smtClean="0"/>
              <a:t> the first line of Table 2 and Table 4, we can see that with more training data, the system using acoustic-only features significantly outperforms the other.  Same results also can be concluded by comparing the second line of table 2 and table 4, which normal speech feature is combined with LDV features.  Moreover, if we use both the larger dataset and limited dataset to train the initialized system, we can get a remarkable performance gain.</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20</a:t>
            </a:fld>
            <a:endParaRPr lang="zh-CN" altLang="en-US"/>
          </a:p>
        </p:txBody>
      </p:sp>
    </p:spTree>
    <p:extLst>
      <p:ext uri="{BB962C8B-B14F-4D97-AF65-F5344CB8AC3E}">
        <p14:creationId xmlns:p14="http://schemas.microsoft.com/office/powerpoint/2010/main" val="3380319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recognition performance is evaluated by word error rate (WER) and the sentence error rate(SER),</a:t>
            </a:r>
            <a:r>
              <a:rPr lang="en-US" altLang="zh-CN" baseline="0" dirty="0" smtClean="0"/>
              <a:t> however the WER is more concerned when talking about the performance of acoustic models.</a:t>
            </a:r>
          </a:p>
          <a:p>
            <a:pPr marL="228600" indent="-228600">
              <a:buAutoNum type="arabicPeriod"/>
            </a:pPr>
            <a:r>
              <a:rPr lang="en-US" altLang="zh-CN" dirty="0" smtClean="0"/>
              <a:t>Table 2 lists a performance comparison of the two systems with or without using the combined auxiliary features from the LDV sensors. The only difference between</a:t>
            </a:r>
            <a:r>
              <a:rPr lang="en-US" altLang="zh-CN" baseline="0" dirty="0" smtClean="0"/>
              <a:t> this two system is </a:t>
            </a:r>
            <a:r>
              <a:rPr lang="en-US" altLang="zh-CN" dirty="0" smtClean="0"/>
              <a:t> the input feature dimension. Both the WER and SER of feature combination DNN_C system can be reduced by about 6% over the DNN_N system, which verifies the effectiveness of the auxiliary LDV features.</a:t>
            </a:r>
          </a:p>
          <a:p>
            <a:pPr marL="228600" indent="-228600">
              <a:buAutoNum type="arabicPeriod"/>
            </a:pPr>
            <a:r>
              <a:rPr lang="en-US" altLang="zh-CN" dirty="0" smtClean="0"/>
              <a:t>To further explore the effectiveness of using LDV information in different environments, we test those two systems on two subsets of utterances recorded in clean and noisy environments,</a:t>
            </a:r>
            <a:r>
              <a:rPr lang="en-US" altLang="zh-CN" baseline="0" dirty="0" smtClean="0"/>
              <a:t> the results are shown in table 3. </a:t>
            </a:r>
            <a:r>
              <a:rPr lang="en-US" altLang="zh-CN" dirty="0" smtClean="0"/>
              <a:t>we can make an observation that the auxiliary LDV features can improve the recognition performances for both clean and noisy environments, with relative word error rate (WER) reductions of 11.5\% and 12.5\%, respectively.</a:t>
            </a:r>
          </a:p>
          <a:p>
            <a:pPr marL="228600" indent="-228600">
              <a:buAutoNum type="arabicPeriod"/>
            </a:pPr>
            <a:r>
              <a:rPr lang="en-US" altLang="zh-CN" dirty="0" smtClean="0"/>
              <a:t>The results of the systems initialized by a larger dataset are shown in Table 4. Comparing</a:t>
            </a:r>
            <a:r>
              <a:rPr lang="en-US" altLang="zh-CN" baseline="0" dirty="0" smtClean="0"/>
              <a:t> the first line of Table 2 and Table 4, we can see that with more training data, the system using acoustic-only features significantly outperforms the other.  Same results also can be concluded by comparing the second line of table 2 and table 4, which normal speech feature is combined with LDV features.  Moreover, if we use both the larger dataset and limited dataset to train the initialized system, we can get a remarkable performance gain.</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21</a:t>
            </a:fld>
            <a:endParaRPr lang="zh-CN" altLang="en-US"/>
          </a:p>
        </p:txBody>
      </p:sp>
    </p:spTree>
    <p:extLst>
      <p:ext uri="{BB962C8B-B14F-4D97-AF65-F5344CB8AC3E}">
        <p14:creationId xmlns:p14="http://schemas.microsoft.com/office/powerpoint/2010/main" val="1426380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recognition performance is evaluated by word error rate (WER) and the sentence error rate(SER),</a:t>
            </a:r>
            <a:r>
              <a:rPr lang="en-US" altLang="zh-CN" baseline="0" dirty="0" smtClean="0"/>
              <a:t> however the WER is more concerned when talking about the performance of acoustic models.</a:t>
            </a:r>
          </a:p>
          <a:p>
            <a:pPr marL="228600" indent="-228600">
              <a:buAutoNum type="arabicPeriod"/>
            </a:pPr>
            <a:r>
              <a:rPr lang="en-US" altLang="zh-CN" dirty="0" smtClean="0"/>
              <a:t>Table 2 lists a performance comparison of the two systems with or without using the combined auxiliary features from the LDV sensors. The only difference between</a:t>
            </a:r>
            <a:r>
              <a:rPr lang="en-US" altLang="zh-CN" baseline="0" dirty="0" smtClean="0"/>
              <a:t> this two system is </a:t>
            </a:r>
            <a:r>
              <a:rPr lang="en-US" altLang="zh-CN" dirty="0" smtClean="0"/>
              <a:t> the input feature dimension. Both the WER and SER of feature combination DNN_C system can be reduced by about 6% over the DNN_N system, which verifies the effectiveness of the auxiliary LDV features.</a:t>
            </a:r>
          </a:p>
          <a:p>
            <a:pPr marL="228600" indent="-228600">
              <a:buAutoNum type="arabicPeriod"/>
            </a:pPr>
            <a:r>
              <a:rPr lang="en-US" altLang="zh-CN" dirty="0" smtClean="0"/>
              <a:t>To further explore the effectiveness of using LDV information in different environments, we test those two systems on two subsets of utterances recorded in clean and noisy environments,</a:t>
            </a:r>
            <a:r>
              <a:rPr lang="en-US" altLang="zh-CN" baseline="0" dirty="0" smtClean="0"/>
              <a:t> the results are shown in table 3. </a:t>
            </a:r>
            <a:r>
              <a:rPr lang="en-US" altLang="zh-CN" dirty="0" smtClean="0"/>
              <a:t>we can make an observation that the auxiliary LDV features can improve the recognition performances for both clean and noisy environments, with relative word error rate (WER) reductions of 11.5\% and 12.5\%, respectively.</a:t>
            </a:r>
          </a:p>
          <a:p>
            <a:pPr marL="228600" indent="-228600">
              <a:buAutoNum type="arabicPeriod"/>
            </a:pPr>
            <a:r>
              <a:rPr lang="en-US" altLang="zh-CN" dirty="0" smtClean="0"/>
              <a:t>The results of the systems initialized by a larger dataset are shown in Table 4. Comparing</a:t>
            </a:r>
            <a:r>
              <a:rPr lang="en-US" altLang="zh-CN" baseline="0" dirty="0" smtClean="0"/>
              <a:t> the first line of Table 2 and Table 4, we can see that with more training data, the system using acoustic-only features significantly outperforms the other.  Same results also can be concluded by comparing the second line of table 2 and table 4, which normal speech feature is combined with LDV features.  Moreover, if we use both the larger dataset and limited dataset to train the initialized system, we can get a remarkable performance gain.</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22</a:t>
            </a:fld>
            <a:endParaRPr lang="zh-CN" altLang="en-US"/>
          </a:p>
        </p:txBody>
      </p:sp>
    </p:spTree>
    <p:extLst>
      <p:ext uri="{BB962C8B-B14F-4D97-AF65-F5344CB8AC3E}">
        <p14:creationId xmlns:p14="http://schemas.microsoft.com/office/powerpoint/2010/main" val="195495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Last</a:t>
            </a:r>
            <a:r>
              <a:rPr lang="en-US" altLang="zh-CN" baseline="0" dirty="0" smtClean="0"/>
              <a:t> but not least, let us have a conclusion</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23</a:t>
            </a:fld>
            <a:endParaRPr lang="zh-CN" altLang="en-US"/>
          </a:p>
        </p:txBody>
      </p:sp>
    </p:spTree>
    <p:extLst>
      <p:ext uri="{BB962C8B-B14F-4D97-AF65-F5344CB8AC3E}">
        <p14:creationId xmlns:p14="http://schemas.microsoft.com/office/powerpoint/2010/main" val="37425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this talk, We have demonstrated</a:t>
            </a:r>
            <a:r>
              <a:rPr lang="en-US" altLang="zh-CN" baseline="0" dirty="0" smtClean="0"/>
              <a:t> an new and interesting ideal that using </a:t>
            </a:r>
            <a:r>
              <a:rPr lang="en-US" altLang="zh-CN" dirty="0" smtClean="0"/>
              <a:t>auxiliary information derived from an LDV sensor for improving ASR performance.</a:t>
            </a:r>
            <a:endParaRPr lang="en-US" altLang="zh-CN" baseline="0" dirty="0" smtClean="0"/>
          </a:p>
          <a:p>
            <a:r>
              <a:rPr lang="en-US" altLang="zh-CN" dirty="0" smtClean="0"/>
              <a:t>Due to the properties of LDV data which make it immune to acoustic interference, we combine LDV features with normal acoustic speech features to train a DNN acoustic model. Experimental results show significant improvements of recognition accuracy under both clean and noisy conditions. Furthermore, after pre-training the DNN model with pseudo-LDV features combined with acoustic features extracted from a large data set, ASR system achieves much better performance than that trained with smaller LDV datasets alone.</a:t>
            </a:r>
          </a:p>
          <a:p>
            <a:r>
              <a:rPr lang="en-US" altLang="zh-CN" dirty="0" smtClean="0"/>
              <a:t>In</a:t>
            </a:r>
            <a:r>
              <a:rPr lang="en-US" altLang="zh-CN" baseline="0" dirty="0" smtClean="0"/>
              <a:t> the future, we are aiming to use it in our daily life and collect more training data, maybe other recognition methods can also improve the performance.</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24</a:t>
            </a:fld>
            <a:endParaRPr lang="zh-CN" altLang="en-US"/>
          </a:p>
        </p:txBody>
      </p:sp>
    </p:spTree>
    <p:extLst>
      <p:ext uri="{BB962C8B-B14F-4D97-AF65-F5344CB8AC3E}">
        <p14:creationId xmlns:p14="http://schemas.microsoft.com/office/powerpoint/2010/main" val="175137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this talk, We have demonstrated</a:t>
            </a:r>
            <a:r>
              <a:rPr lang="en-US" altLang="zh-CN" baseline="0" dirty="0" smtClean="0"/>
              <a:t> an new and interesting ideal that using </a:t>
            </a:r>
            <a:r>
              <a:rPr lang="en-US" altLang="zh-CN" dirty="0" smtClean="0"/>
              <a:t>auxiliary information derived from an LDV sensor for improving ASR performance.</a:t>
            </a:r>
            <a:endParaRPr lang="en-US" altLang="zh-CN" baseline="0" dirty="0" smtClean="0"/>
          </a:p>
          <a:p>
            <a:r>
              <a:rPr lang="en-US" altLang="zh-CN" dirty="0" smtClean="0"/>
              <a:t>Due to the properties of LDV data which make it immune to acoustic interference, we combine LDV features with normal acoustic speech features to train a DNN acoustic model. Experimental results show significant improvements of recognition accuracy under both clean and noisy conditions. Furthermore, after pre-training the DNN model with pseudo-LDV features combined with acoustic features extracted from a large data set, ASR system achieves much better performance than that trained with smaller LDV datasets alone.</a:t>
            </a:r>
          </a:p>
          <a:p>
            <a:r>
              <a:rPr lang="en-US" altLang="zh-CN" dirty="0" smtClean="0"/>
              <a:t>In</a:t>
            </a:r>
            <a:r>
              <a:rPr lang="en-US" altLang="zh-CN" baseline="0" dirty="0" smtClean="0"/>
              <a:t> the future, we are aiming to use it in our daily life and collect more training data, maybe other recognition methods can also improve the performance.</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25</a:t>
            </a:fld>
            <a:endParaRPr lang="zh-CN" altLang="en-US"/>
          </a:p>
        </p:txBody>
      </p:sp>
    </p:spTree>
    <p:extLst>
      <p:ext uri="{BB962C8B-B14F-4D97-AF65-F5344CB8AC3E}">
        <p14:creationId xmlns:p14="http://schemas.microsoft.com/office/powerpoint/2010/main" val="62414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en-US" altLang="zh-CN" baseline="0" dirty="0" smtClean="0"/>
              <a:t> title indicates that our…</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Target: Robust asr</a:t>
            </a:r>
            <a:r>
              <a:rPr lang="en-US" altLang="zh-CN" baseline="0" dirty="0" smtClean="0">
                <a:sym typeface="Wingdings" panose="05000000000000000000" pitchFamily="2" charset="2"/>
              </a:rPr>
              <a:t>  which is Closely related to our daily life, and of course this conference has many sessions about it.</a:t>
            </a:r>
            <a:endParaRPr lang="en-US" altLang="zh-CN" dirty="0" smtClean="0"/>
          </a:p>
          <a:p>
            <a:r>
              <a:rPr lang="en-US" altLang="zh-CN" baseline="0" dirty="0" smtClean="0"/>
              <a:t>Model: DNN </a:t>
            </a:r>
            <a:r>
              <a:rPr lang="en-US" altLang="zh-CN" baseline="0" dirty="0" smtClean="0">
                <a:sym typeface="Wingdings" panose="05000000000000000000" pitchFamily="2" charset="2"/>
              </a:rPr>
              <a:t> Here we just want to try an interesting ideal and DNN is enough. Cause </a:t>
            </a:r>
            <a:r>
              <a:rPr lang="en-US" altLang="zh-CN" baseline="0" dirty="0" smtClean="0"/>
              <a:t>DNNs have demonstrated a great capacity to extract discriminative internal representations that are robust to the many sources of variability in speech signals.</a:t>
            </a:r>
          </a:p>
          <a:p>
            <a:r>
              <a:rPr lang="en-US" altLang="zh-CN" baseline="0" dirty="0" smtClean="0"/>
              <a:t>What we have done? We found an interesting signal which captured by </a:t>
            </a:r>
            <a:r>
              <a:rPr lang="en-US" altLang="zh-CN" dirty="0" smtClean="0"/>
              <a:t>laser Doppler vibrometer (LDV) </a:t>
            </a:r>
            <a:r>
              <a:rPr lang="en-US" altLang="zh-CN" baseline="0" dirty="0" smtClean="0"/>
              <a:t>sensor.</a:t>
            </a:r>
          </a:p>
          <a:p>
            <a:r>
              <a:rPr lang="en-US" altLang="zh-CN" baseline="0" dirty="0" smtClean="0"/>
              <a:t>Means: try to use LDV feature to assist our normal robust asr.</a:t>
            </a:r>
          </a:p>
          <a:p>
            <a:r>
              <a:rPr lang="en-US" altLang="zh-CN" dirty="0" smtClean="0"/>
              <a:t>the LDV sensor is a non-contact measurement device that is capable of measuring the vibration frequencies of moving targets. It is directed at a speaker's larynx, and captures useful speech information at certain frequency bands. Due to this</a:t>
            </a:r>
            <a:r>
              <a:rPr lang="en-US" altLang="zh-CN" baseline="0" dirty="0" smtClean="0"/>
              <a:t> reason, the LDV signal remains almost the same regardless of different background acoustic interference in different SNRs.</a:t>
            </a:r>
          </a:p>
          <a:p>
            <a:r>
              <a:rPr lang="en-US" altLang="zh-CN" baseline="0" dirty="0" smtClean="0"/>
              <a:t>That’s quiet good, isn’t it?</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3</a:t>
            </a:fld>
            <a:endParaRPr lang="zh-CN" altLang="en-US"/>
          </a:p>
        </p:txBody>
      </p:sp>
    </p:spTree>
    <p:extLst>
      <p:ext uri="{BB962C8B-B14F-4D97-AF65-F5344CB8AC3E}">
        <p14:creationId xmlns:p14="http://schemas.microsoft.com/office/powerpoint/2010/main" val="3039267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So LDV signal</a:t>
            </a:r>
            <a:r>
              <a:rPr lang="en-US" altLang="zh-CN" baseline="0" dirty="0" smtClean="0"/>
              <a:t> </a:t>
            </a:r>
            <a:r>
              <a:rPr lang="en-US" altLang="zh-CN" dirty="0" smtClean="0"/>
              <a:t>is interesting</a:t>
            </a:r>
            <a:r>
              <a:rPr lang="en-US" altLang="zh-CN" baseline="0" dirty="0" smtClean="0"/>
              <a:t> and probably good for our tasks</a:t>
            </a:r>
            <a:r>
              <a:rPr lang="en-US" altLang="zh-CN" dirty="0" smtClean="0"/>
              <a:t>,</a:t>
            </a:r>
            <a:r>
              <a:rPr lang="en-US" altLang="zh-CN" baseline="0" dirty="0" smtClean="0"/>
              <a:t> then how can we use it? </a:t>
            </a:r>
          </a:p>
          <a:p>
            <a:r>
              <a:rPr lang="en-US" altLang="zh-CN" baseline="0" dirty="0" smtClean="0"/>
              <a:t>First of all, we run a simple test to validate the usage of LDV speech and its features</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4</a:t>
            </a:fld>
            <a:endParaRPr lang="zh-CN" altLang="en-US"/>
          </a:p>
        </p:txBody>
      </p:sp>
    </p:spTree>
    <p:extLst>
      <p:ext uri="{BB962C8B-B14F-4D97-AF65-F5344CB8AC3E}">
        <p14:creationId xmlns:p14="http://schemas.microsoft.com/office/powerpoint/2010/main" val="364185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availability of data is limited and it contains parallel recordings of acoustic speech and LDV signals. In other words, </a:t>
            </a:r>
            <a:r>
              <a:rPr lang="en-US" altLang="zh-CN" dirty="0" smtClean="0"/>
              <a:t>LDV speech has its corresponding Normal speech,</a:t>
            </a:r>
            <a:r>
              <a:rPr lang="en-US" altLang="zh-CN" baseline="0" dirty="0" smtClean="0"/>
              <a:t> they were recorded simultaneously with different kinds and levels background noises.</a:t>
            </a:r>
          </a:p>
          <a:p>
            <a:r>
              <a:rPr lang="en-US" altLang="zh-CN" baseline="0" dirty="0" smtClean="0"/>
              <a:t>These details will show afterwards.</a:t>
            </a:r>
          </a:p>
          <a:p>
            <a:endParaRPr lang="en-US" altLang="zh-CN" dirty="0" smtClean="0"/>
          </a:p>
          <a:p>
            <a:r>
              <a:rPr lang="en-US" altLang="zh-CN" dirty="0" smtClean="0"/>
              <a:t>1. Normal speech asr system</a:t>
            </a:r>
            <a:r>
              <a:rPr lang="en-US" altLang="zh-CN" baseline="0" dirty="0" smtClean="0"/>
              <a:t> using DNN as acoustic model, got feature and training using BP etc.</a:t>
            </a:r>
            <a:endParaRPr lang="en-US" altLang="zh-CN" dirty="0" smtClean="0"/>
          </a:p>
          <a:p>
            <a:r>
              <a:rPr lang="en-US" altLang="zh-CN" dirty="0" smtClean="0"/>
              <a:t>2. </a:t>
            </a:r>
            <a:r>
              <a:rPr lang="en-US" altLang="zh-CN" baseline="0" dirty="0" smtClean="0"/>
              <a:t>With the same approach like Normal speech, we run the test which combining these two features together.</a:t>
            </a:r>
          </a:p>
          <a:p>
            <a:r>
              <a:rPr lang="en-US" altLang="zh-CN" baseline="0" dirty="0" smtClean="0"/>
              <a:t>You guess what, it makes sense! The combining system outperformance the acoustic only system, by getting more robust information. </a:t>
            </a:r>
          </a:p>
          <a:p>
            <a:r>
              <a:rPr lang="en-US" altLang="zh-CN" baseline="0" dirty="0" smtClean="0"/>
              <a:t>But the a</a:t>
            </a:r>
            <a:r>
              <a:rPr lang="en-US" altLang="zh-CN" dirty="0" smtClean="0"/>
              <a:t>sr</a:t>
            </a:r>
            <a:r>
              <a:rPr lang="en-US" altLang="zh-CN" baseline="0" dirty="0" smtClean="0"/>
              <a:t> accuracy is restricted by the small size of the LDV database such that the DNN-based ASR systems are not trained sufficiently well.</a:t>
            </a:r>
          </a:p>
          <a:p>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5</a:t>
            </a:fld>
            <a:endParaRPr lang="zh-CN" altLang="en-US"/>
          </a:p>
        </p:txBody>
      </p:sp>
    </p:spTree>
    <p:extLst>
      <p:ext uri="{BB962C8B-B14F-4D97-AF65-F5344CB8AC3E}">
        <p14:creationId xmlns:p14="http://schemas.microsoft.com/office/powerpoint/2010/main" val="32985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availability of data is limited and it contains parallel recordings of acoustic speech and LDV signals. In other words, </a:t>
            </a:r>
            <a:r>
              <a:rPr lang="en-US" altLang="zh-CN" dirty="0" smtClean="0"/>
              <a:t>LDV speech has its corresponding Normal speech,</a:t>
            </a:r>
            <a:r>
              <a:rPr lang="en-US" altLang="zh-CN" baseline="0" dirty="0" smtClean="0"/>
              <a:t> they were recorded simultaneously with different kinds and levels background noises.</a:t>
            </a:r>
          </a:p>
          <a:p>
            <a:r>
              <a:rPr lang="en-US" altLang="zh-CN" baseline="0" dirty="0" smtClean="0"/>
              <a:t>These details will show afterwards.</a:t>
            </a:r>
          </a:p>
          <a:p>
            <a:endParaRPr lang="en-US" altLang="zh-CN" dirty="0" smtClean="0"/>
          </a:p>
          <a:p>
            <a:r>
              <a:rPr lang="en-US" altLang="zh-CN" dirty="0" smtClean="0"/>
              <a:t>1. Normal speech asr system</a:t>
            </a:r>
            <a:r>
              <a:rPr lang="en-US" altLang="zh-CN" baseline="0" dirty="0" smtClean="0"/>
              <a:t> using DNN as acoustic model, got feature and training using BP etc.</a:t>
            </a:r>
            <a:endParaRPr lang="en-US" altLang="zh-CN" dirty="0" smtClean="0"/>
          </a:p>
          <a:p>
            <a:r>
              <a:rPr lang="en-US" altLang="zh-CN" dirty="0" smtClean="0"/>
              <a:t>2. </a:t>
            </a:r>
            <a:r>
              <a:rPr lang="en-US" altLang="zh-CN" baseline="0" dirty="0" smtClean="0"/>
              <a:t>With the same approach like Normal speech, we run the test which combining these two features together.</a:t>
            </a:r>
          </a:p>
          <a:p>
            <a:r>
              <a:rPr lang="en-US" altLang="zh-CN" baseline="0" dirty="0" smtClean="0"/>
              <a:t>You guess what, it makes sense! The combining system outperformance the acoustic only system, by getting more robust information. </a:t>
            </a:r>
          </a:p>
          <a:p>
            <a:r>
              <a:rPr lang="en-US" altLang="zh-CN" baseline="0" dirty="0" smtClean="0"/>
              <a:t>But the a</a:t>
            </a:r>
            <a:r>
              <a:rPr lang="en-US" altLang="zh-CN" dirty="0" smtClean="0"/>
              <a:t>sr</a:t>
            </a:r>
            <a:r>
              <a:rPr lang="en-US" altLang="zh-CN" baseline="0" dirty="0" smtClean="0"/>
              <a:t> accuracy is restricted by the small size of the LDV database such that the DNN-based ASR systems are not trained sufficiently well.</a:t>
            </a:r>
          </a:p>
          <a:p>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6</a:t>
            </a:fld>
            <a:endParaRPr lang="zh-CN" altLang="en-US"/>
          </a:p>
        </p:txBody>
      </p:sp>
    </p:spTree>
    <p:extLst>
      <p:ext uri="{BB962C8B-B14F-4D97-AF65-F5344CB8AC3E}">
        <p14:creationId xmlns:p14="http://schemas.microsoft.com/office/powerpoint/2010/main" val="425879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The availability of data is limited and it contains parallel recordings of acoustic speech and LDV signals. In other words, </a:t>
            </a:r>
            <a:r>
              <a:rPr lang="en-US" altLang="zh-CN" dirty="0" smtClean="0"/>
              <a:t>LDV speech has its corresponding Normal speech,</a:t>
            </a:r>
            <a:r>
              <a:rPr lang="en-US" altLang="zh-CN" baseline="0" dirty="0" smtClean="0"/>
              <a:t> they were recorded simultaneously with different kinds and levels background noises.</a:t>
            </a:r>
          </a:p>
          <a:p>
            <a:r>
              <a:rPr lang="en-US" altLang="zh-CN" baseline="0" dirty="0" smtClean="0"/>
              <a:t>These details will show afterwards.</a:t>
            </a:r>
          </a:p>
          <a:p>
            <a:endParaRPr lang="en-US" altLang="zh-CN" dirty="0" smtClean="0"/>
          </a:p>
          <a:p>
            <a:r>
              <a:rPr lang="en-US" altLang="zh-CN" dirty="0" smtClean="0"/>
              <a:t>1. Normal speech asr system</a:t>
            </a:r>
            <a:r>
              <a:rPr lang="en-US" altLang="zh-CN" baseline="0" dirty="0" smtClean="0"/>
              <a:t> using DNN as acoustic model, got feature and training using BP etc.</a:t>
            </a:r>
            <a:endParaRPr lang="en-US" altLang="zh-CN" dirty="0" smtClean="0"/>
          </a:p>
          <a:p>
            <a:r>
              <a:rPr lang="en-US" altLang="zh-CN" dirty="0" smtClean="0"/>
              <a:t>2. </a:t>
            </a:r>
            <a:r>
              <a:rPr lang="en-US" altLang="zh-CN" baseline="0" dirty="0" smtClean="0"/>
              <a:t>With the same approach like Normal speech, we run the test which combining these two features together.</a:t>
            </a:r>
          </a:p>
          <a:p>
            <a:r>
              <a:rPr lang="en-US" altLang="zh-CN" baseline="0" dirty="0" smtClean="0"/>
              <a:t>You guess what, it makes sense! The combining system outperformance the acoustic only system, by getting more robust information. </a:t>
            </a:r>
          </a:p>
          <a:p>
            <a:r>
              <a:rPr lang="en-US" altLang="zh-CN" baseline="0" dirty="0" smtClean="0"/>
              <a:t>But the a</a:t>
            </a:r>
            <a:r>
              <a:rPr lang="en-US" altLang="zh-CN" dirty="0" smtClean="0"/>
              <a:t>sr</a:t>
            </a:r>
            <a:r>
              <a:rPr lang="en-US" altLang="zh-CN" baseline="0" dirty="0" smtClean="0"/>
              <a:t> accuracy is restricted by the small size of the LDV database such that the DNN-based ASR systems are not trained sufficiently well.</a:t>
            </a:r>
          </a:p>
          <a:p>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7</a:t>
            </a:fld>
            <a:endParaRPr lang="zh-CN" altLang="en-US"/>
          </a:p>
        </p:txBody>
      </p:sp>
    </p:spTree>
    <p:extLst>
      <p:ext uri="{BB962C8B-B14F-4D97-AF65-F5344CB8AC3E}">
        <p14:creationId xmlns:p14="http://schemas.microsoft.com/office/powerpoint/2010/main" val="130314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are therefore aiming to make use of much larger datasets, and will test this with acoustic-only ASR at first.</a:t>
            </a:r>
          </a:p>
          <a:p>
            <a:r>
              <a:rPr lang="en-US" altLang="zh-CN" dirty="0" smtClean="0"/>
              <a:t>Of</a:t>
            </a:r>
            <a:r>
              <a:rPr lang="en-US" altLang="zh-CN" baseline="0" dirty="0" smtClean="0"/>
              <a:t> cause </a:t>
            </a:r>
            <a:r>
              <a:rPr lang="en-US" altLang="zh-CN" baseline="0" dirty="0" err="1" smtClean="0"/>
              <a:t>iflytek</a:t>
            </a:r>
            <a:r>
              <a:rPr lang="en-US" altLang="zh-CN" baseline="0" dirty="0" smtClean="0"/>
              <a:t> has many real-life recordings. </a:t>
            </a:r>
            <a:endParaRPr lang="en-US" altLang="zh-CN" dirty="0" smtClean="0"/>
          </a:p>
          <a:p>
            <a:r>
              <a:rPr lang="en-US" altLang="zh-CN" dirty="0" smtClean="0"/>
              <a:t>Now we face</a:t>
            </a:r>
            <a:r>
              <a:rPr lang="en-US" altLang="zh-CN" baseline="0" dirty="0" smtClean="0"/>
              <a:t> two questions:</a:t>
            </a:r>
          </a:p>
          <a:p>
            <a:pPr marL="228600" indent="-228600">
              <a:buAutoNum type="arabicPeriod"/>
            </a:pPr>
            <a:r>
              <a:rPr lang="en-US" altLang="zh-CN" baseline="0" dirty="0" smtClean="0"/>
              <a:t>Q a) These two dataset are not matched, so this imbalance might make the acoustic DNN model largely influenced by the larger dataset when simply combing the two datasets. So we first train an acoustic-only DNN-based ASR system from the larger database alone. This provides a good initialization starting point. This DNN is then fine-tuned by using the acoustic-only data from the LDV dataset (LDV-acoustic).</a:t>
            </a:r>
          </a:p>
          <a:p>
            <a:pPr marL="228600" indent="-228600">
              <a:buAutoNum type="arabicPeriod"/>
            </a:pPr>
            <a:r>
              <a:rPr lang="en-US" altLang="zh-CN" dirty="0" smtClean="0"/>
              <a:t>Q b) When training the combining</a:t>
            </a:r>
            <a:r>
              <a:rPr lang="en-US" altLang="zh-CN" baseline="0" dirty="0" smtClean="0"/>
              <a:t> system, we need the corresponding LDV feature. But the larger dataset only contains the acoustic normal speech. So we </a:t>
            </a:r>
            <a:r>
              <a:rPr lang="en-US" altLang="zh-CN" baseline="0" dirty="0" err="1" smtClean="0"/>
              <a:t>we</a:t>
            </a:r>
            <a:r>
              <a:rPr lang="en-US" altLang="zh-CN" baseline="0" dirty="0" smtClean="0"/>
              <a:t> obtain corresponding pseudo-LDV features by first training a mapping network to learn the relationships between the features from acoustic speech and the features from the LDV signal. Through this method, we can obtain the parallel recordings of normal speech in large dataset.</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8</a:t>
            </a:fld>
            <a:endParaRPr lang="zh-CN" altLang="en-US"/>
          </a:p>
        </p:txBody>
      </p:sp>
    </p:spTree>
    <p:extLst>
      <p:ext uri="{BB962C8B-B14F-4D97-AF65-F5344CB8AC3E}">
        <p14:creationId xmlns:p14="http://schemas.microsoft.com/office/powerpoint/2010/main" val="381782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We are therefore aiming to make use of much larger datasets, and will test this with acoustic-only ASR at first.</a:t>
            </a:r>
          </a:p>
          <a:p>
            <a:r>
              <a:rPr lang="en-US" altLang="zh-CN" dirty="0" smtClean="0"/>
              <a:t>Of</a:t>
            </a:r>
            <a:r>
              <a:rPr lang="en-US" altLang="zh-CN" baseline="0" dirty="0" smtClean="0"/>
              <a:t> cause </a:t>
            </a:r>
            <a:r>
              <a:rPr lang="en-US" altLang="zh-CN" baseline="0" dirty="0" err="1" smtClean="0"/>
              <a:t>iflytek</a:t>
            </a:r>
            <a:r>
              <a:rPr lang="en-US" altLang="zh-CN" baseline="0" dirty="0" smtClean="0"/>
              <a:t> has many real-life recordings. </a:t>
            </a:r>
            <a:endParaRPr lang="en-US" altLang="zh-CN" dirty="0" smtClean="0"/>
          </a:p>
          <a:p>
            <a:r>
              <a:rPr lang="en-US" altLang="zh-CN" dirty="0" smtClean="0"/>
              <a:t>Now we face</a:t>
            </a:r>
            <a:r>
              <a:rPr lang="en-US" altLang="zh-CN" baseline="0" dirty="0" smtClean="0"/>
              <a:t> two questions:</a:t>
            </a:r>
          </a:p>
          <a:p>
            <a:pPr marL="228600" indent="-228600">
              <a:buAutoNum type="arabicPeriod"/>
            </a:pPr>
            <a:r>
              <a:rPr lang="en-US" altLang="zh-CN" baseline="0" dirty="0" smtClean="0"/>
              <a:t>Q a) These two dataset are not matched, so this imbalance might make the acoustic DNN model largely influenced by the larger dataset when simply combing the two datasets. So we first train an acoustic-only DNN-based ASR system from the larger database alone. This provides a good initialization starting point. This DNN is then fine-tuned by using the acoustic-only data from the LDV dataset (LDV-acoustic).</a:t>
            </a:r>
          </a:p>
          <a:p>
            <a:pPr marL="228600" indent="-228600">
              <a:buAutoNum type="arabicPeriod"/>
            </a:pPr>
            <a:r>
              <a:rPr lang="en-US" altLang="zh-CN" dirty="0" smtClean="0"/>
              <a:t>Q b) When training the combining</a:t>
            </a:r>
            <a:r>
              <a:rPr lang="en-US" altLang="zh-CN" baseline="0" dirty="0" smtClean="0"/>
              <a:t> system, we need the corresponding LDV feature. But the larger dataset only contains the acoustic normal speech. So we </a:t>
            </a:r>
            <a:r>
              <a:rPr lang="en-US" altLang="zh-CN" baseline="0" dirty="0" err="1" smtClean="0"/>
              <a:t>we</a:t>
            </a:r>
            <a:r>
              <a:rPr lang="en-US" altLang="zh-CN" baseline="0" dirty="0" smtClean="0"/>
              <a:t> obtain corresponding pseudo-LDV features by first training a mapping network to learn the relationships between the features from acoustic speech and the features from the LDV signal. Through this method, we can obtain the parallel recordings of normal speech in large dataset.</a:t>
            </a:r>
            <a:endParaRPr lang="zh-CN" altLang="en-US" dirty="0"/>
          </a:p>
        </p:txBody>
      </p:sp>
      <p:sp>
        <p:nvSpPr>
          <p:cNvPr id="4" name="灯片编号占位符 3"/>
          <p:cNvSpPr>
            <a:spLocks noGrp="1"/>
          </p:cNvSpPr>
          <p:nvPr>
            <p:ph type="sldNum" sz="quarter" idx="10"/>
          </p:nvPr>
        </p:nvSpPr>
        <p:spPr/>
        <p:txBody>
          <a:bodyPr/>
          <a:lstStyle/>
          <a:p>
            <a:fld id="{51230B0B-9ADC-4472-8D7B-E02D81423485}" type="slidenum">
              <a:rPr lang="zh-CN" altLang="en-US" smtClean="0"/>
              <a:pPr/>
              <a:t>9</a:t>
            </a:fld>
            <a:endParaRPr lang="zh-CN" altLang="en-US"/>
          </a:p>
        </p:txBody>
      </p:sp>
    </p:spTree>
    <p:extLst>
      <p:ext uri="{BB962C8B-B14F-4D97-AF65-F5344CB8AC3E}">
        <p14:creationId xmlns:p14="http://schemas.microsoft.com/office/powerpoint/2010/main" val="87481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noFill/>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5" name="页脚占位符 4"/>
          <p:cNvSpPr>
            <a:spLocks noGrp="1"/>
          </p:cNvSpPr>
          <p:nvPr>
            <p:ph type="ftr" sz="quarter" idx="11"/>
          </p:nvPr>
        </p:nvSpPr>
        <p:spPr/>
        <p:txBody>
          <a:bodyPr/>
          <a:lstStyle>
            <a:lvl1pPr>
              <a:defRPr>
                <a:solidFill>
                  <a:schemeClr val="tx1"/>
                </a:solidFill>
              </a:defRPr>
            </a:lvl1pP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7499176" cy="864096"/>
          </a:xfr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530820CF-B880-4189-942D-D702A7CBA730}" type="datetimeFigureOut">
              <a:rPr lang="zh-CN" altLang="en-US" smtClean="0"/>
              <a:pPr/>
              <a:t>2016/10/15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13252"/>
            <a:ext cx="8229600" cy="940904"/>
          </a:xfrm>
          <a:prstGeom prst="rect">
            <a:avLst/>
          </a:prstGeom>
          <a:solidFill>
            <a:schemeClr val="bg1"/>
          </a:solidFill>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23528" y="1351309"/>
            <a:ext cx="856895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研究院\研究院其他相关文件\按单位划分\语音及语音信息处理国家工程实验室\国家工程实验室材料\2012\workshop和技术委员会\PPT模板\v2\国家工程实验室PPT1 拷贝.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1"/>
            <a:ext cx="9151938" cy="686435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1" y="1518429"/>
            <a:ext cx="9151939" cy="1990740"/>
          </a:xfrm>
        </p:spPr>
        <p:txBody>
          <a:bodyPr>
            <a:noAutofit/>
          </a:bodyPr>
          <a:lstStyle/>
          <a:p>
            <a:pPr>
              <a:lnSpc>
                <a:spcPts val="5000"/>
              </a:lnSpc>
            </a:pPr>
            <a:r>
              <a:rPr lang="en-US" altLang="zh-CN" sz="3200" b="1" dirty="0"/>
              <a:t>Deep Neural Network for Robust Speech Recognition With Auxiliary Features From Laser-Doppler Vibrometer Sensor</a:t>
            </a:r>
            <a:endParaRPr lang="zh-CN" altLang="en-US" sz="3200" b="1" dirty="0">
              <a:latin typeface="微软雅黑" pitchFamily="34" charset="-122"/>
              <a:ea typeface="微软雅黑" pitchFamily="34" charset="-122"/>
            </a:endParaRPr>
          </a:p>
        </p:txBody>
      </p:sp>
      <p:sp>
        <p:nvSpPr>
          <p:cNvPr id="3" name="副标题 2"/>
          <p:cNvSpPr>
            <a:spLocks noGrp="1"/>
          </p:cNvSpPr>
          <p:nvPr>
            <p:ph type="subTitle" idx="1"/>
          </p:nvPr>
        </p:nvSpPr>
        <p:spPr>
          <a:xfrm>
            <a:off x="467544" y="4000504"/>
            <a:ext cx="8424936" cy="2092792"/>
          </a:xfrm>
        </p:spPr>
        <p:txBody>
          <a:bodyPr>
            <a:noAutofit/>
          </a:bodyPr>
          <a:lstStyle/>
          <a:p>
            <a:r>
              <a:rPr lang="en-US" altLang="zh-CN" sz="2400" b="1" dirty="0" err="1" smtClean="0"/>
              <a:t>Zhipeng</a:t>
            </a:r>
            <a:r>
              <a:rPr lang="en-US" altLang="zh-CN" sz="2400" b="1" dirty="0" smtClean="0"/>
              <a:t> Xie</a:t>
            </a:r>
            <a:r>
              <a:rPr lang="en-US" altLang="zh-CN" sz="2400" b="1" baseline="30000" dirty="0" smtClean="0"/>
              <a:t>1,2</a:t>
            </a:r>
            <a:r>
              <a:rPr lang="zh-CN" altLang="en-US" sz="2400" dirty="0" smtClean="0"/>
              <a:t>，</a:t>
            </a:r>
            <a:r>
              <a:rPr lang="en-US" altLang="zh-CN" sz="2400" dirty="0" smtClean="0"/>
              <a:t>Jun Du</a:t>
            </a:r>
            <a:r>
              <a:rPr lang="en-US" altLang="zh-CN" sz="2400" baseline="30000" dirty="0" smtClean="0"/>
              <a:t>1</a:t>
            </a:r>
            <a:r>
              <a:rPr lang="en-US" altLang="zh-CN" sz="2400" dirty="0" smtClean="0"/>
              <a:t>, Ian McLoughlin</a:t>
            </a:r>
            <a:r>
              <a:rPr lang="en-US" altLang="zh-CN" sz="2400" baseline="30000" dirty="0"/>
              <a:t>3</a:t>
            </a:r>
            <a:endParaRPr lang="en-US" altLang="zh-CN" sz="2400" dirty="0" smtClean="0"/>
          </a:p>
          <a:p>
            <a:r>
              <a:rPr lang="en-US" altLang="zh-CN" sz="2400" dirty="0" smtClean="0"/>
              <a:t>Yong Xu</a:t>
            </a:r>
            <a:r>
              <a:rPr lang="en-US" altLang="zh-CN" sz="2400" baseline="30000" dirty="0" smtClean="0"/>
              <a:t>2</a:t>
            </a:r>
            <a:r>
              <a:rPr lang="en-US" altLang="zh-CN" sz="2400" dirty="0" smtClean="0"/>
              <a:t>, Feng Ma</a:t>
            </a:r>
            <a:r>
              <a:rPr lang="en-US" altLang="zh-CN" sz="2400" baseline="30000" dirty="0"/>
              <a:t>2</a:t>
            </a:r>
            <a:r>
              <a:rPr lang="en-US" altLang="zh-CN" sz="2400" dirty="0" smtClean="0"/>
              <a:t>, </a:t>
            </a:r>
            <a:r>
              <a:rPr lang="en-US" altLang="zh-CN" sz="2400" dirty="0" err="1" smtClean="0"/>
              <a:t>Haikun</a:t>
            </a:r>
            <a:r>
              <a:rPr lang="en-US" altLang="zh-CN" sz="2400" dirty="0"/>
              <a:t> </a:t>
            </a:r>
            <a:r>
              <a:rPr lang="en-US" altLang="zh-CN" sz="2400" dirty="0" smtClean="0"/>
              <a:t>Wang</a:t>
            </a:r>
            <a:r>
              <a:rPr lang="en-US" altLang="zh-CN" sz="2400" baseline="30000" dirty="0"/>
              <a:t>2</a:t>
            </a:r>
            <a:endParaRPr lang="en-US" altLang="zh-CN" sz="2400" dirty="0" smtClean="0"/>
          </a:p>
          <a:p>
            <a:endParaRPr lang="en-US" altLang="zh-CN" sz="1100" b="1" dirty="0" smtClean="0"/>
          </a:p>
          <a:p>
            <a:pPr>
              <a:lnSpc>
                <a:spcPct val="170000"/>
              </a:lnSpc>
            </a:pPr>
            <a:r>
              <a:rPr lang="en-US" altLang="zh-CN" sz="1200" b="1" dirty="0" smtClean="0"/>
              <a:t>1 National Engineering Laboratory for Speech and Language Processing</a:t>
            </a:r>
          </a:p>
          <a:p>
            <a:pPr>
              <a:lnSpc>
                <a:spcPct val="170000"/>
              </a:lnSpc>
            </a:pPr>
            <a:r>
              <a:rPr lang="en-US" altLang="zh-CN" sz="1200" b="1" dirty="0" smtClean="0"/>
              <a:t>2 Research </a:t>
            </a:r>
            <a:r>
              <a:rPr lang="en-US" altLang="zh-CN" sz="1200" b="1" dirty="0"/>
              <a:t>Department, iFLYTEK Co. LTD</a:t>
            </a:r>
            <a:r>
              <a:rPr lang="en-US" altLang="zh-CN" sz="1200" b="1" dirty="0" smtClean="0"/>
              <a:t>.</a:t>
            </a:r>
          </a:p>
          <a:p>
            <a:pPr>
              <a:lnSpc>
                <a:spcPct val="170000"/>
              </a:lnSpc>
            </a:pPr>
            <a:r>
              <a:rPr lang="en-US" altLang="zh-CN" sz="1200" b="1" dirty="0" smtClean="0"/>
              <a:t>3 School of Computing, University of Kent, Medway, UK</a:t>
            </a:r>
            <a:endParaRPr lang="en-US" altLang="zh-CN" sz="1200" b="1" dirty="0"/>
          </a:p>
          <a:p>
            <a:pPr algn="l"/>
            <a:endParaRPr lang="en-US" altLang="zh-CN" sz="1100" b="1" dirty="0"/>
          </a:p>
          <a:p>
            <a:endParaRPr lang="en-US" altLang="zh-CN" sz="1100" b="1" dirty="0" smtClean="0"/>
          </a:p>
          <a:p>
            <a:r>
              <a:rPr lang="en-US" altLang="zh-CN" sz="1600" b="1" dirty="0"/>
              <a:t>October 18, 2016</a:t>
            </a:r>
            <a:endParaRPr lang="zh-CN" altLang="en-US" sz="1600" b="1" dirty="0"/>
          </a:p>
        </p:txBody>
      </p:sp>
      <p:sp>
        <p:nvSpPr>
          <p:cNvPr id="4" name="AutoShape 2" descr="data:image/jpeg;base64,iVBORw0KGgoAAAANSUhEUgAAANwAAADcEAYAAABLyhPCAAAAIGNIUk0AAHolAACAgwAA+f8AAIDpAAB1MAAA6mAAADqYAAAXb5JfxUYAAAAGYktHRP///////wlY99wAAAAJcEhZcwAACxMAAAsTAQCanBgAAAAJdnBBZwAAANwAAADcAF2j604AAIAASURBVHja7N11fBXXvvD/z5otcXdCEoIluFtwd22huBYpbi2Flhaq0EIplAItUtzd3T24eyDurnvvmfX7I+k5fe455z733nPaPvf85v169TVN2Nkza2R9Zzno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9mxO/9w6klFJKPIt/MqWX7Dal5J9z/+wT8EexxanjtSmQ/kumMWc+XP/obtzLOpB1OGd+vgc021O/d6VXEOQc0NirN/A9S1j0Zx+1Tqf7/xFDybZv8cbyQ8nPdYQQQvzu0eJfz/jH7EYpCWzfOBVvGzQu3mpnSj5Q+GefiN+bSBc3xGpQMpVY5Q5QSGXyQc6TR6U/yHXya7kZWMgetv/ZR6vT6f7/R/Qu3qZlF2/fLVu8Tf6zD+x/7A8KcOwo3lRuWrytt7x4q74p+XfLn30ifi/SShCTIbtPzof5n0JCavLqDCuItXxKAniFeYx1ngB2kebdpg+AlrRiwJ991Dqd7v9/RFzxNnVX8da+0Z99RP+sPyrAeRRvzB+W7PaXP3b3f7z8zYX2lrEQez/hYNqX8NIW/VGSBdI2ZjrmfgTlJgS3910CYW1DX5XaDa7PXAY4bAc+5sS/8WnR6XT/74ov3ti9W7wVL/7sA/pn/VFZaVTxxqr+2Qn+vWi7pZATIdk59V7WexD51v0JryTc+vyBfHUags+XaufdGRqMrvFBhTMQ9F2pD73GgUsXJ1/74nB/4s9Og06n04H1u+Kt9lnJLwL/7CP6n/qjApxSsq3wZyf4X8ZAOO0gv3HBjKKx8Gj6i5Fxx+Do8HPyzirInJ1TkN8UajWsXKlMLkTsrB1RUULwtsAhPq/B4KDsFC//7ETodDrdfyTCS/7n0Z99JP+sP7oyTPnnv+LPJSPxogEk7EvunDEUDp86O+n2Frgy+9aPz0aAp737z84toOWBhslVvoAIu9rOFRXwmODm5OQAwE7+bcuxOp3u38D/wv6Sf9//+oDzu7vJJeKhsEVRV2s9OH/7+ueP7WHB7JWDD9SGPcuPXYm8CQEm3zUeZaD/R92GNvkZ2pmbHq1eBB673NydBv3ZidD9DVvJa8aXfM9NkDbqMQAYxgxWAhbysf7ZB6nT6f4ZeneGf2QsH7EWErqkbM28DSc3Xzpxvz1su3/o1uUBkFM3t3nhSOg5qX1o/UrQu0rHAw13QqlYvx4eh0DsJpu8PzsROtVRnap9BDnv580tzABbWTVdbQ+2q7Z41Q0ymmdfznMHMUuEi3Lg/9C7hftX4D7KdZajDVjL97z3d754LRvYBNbV1rrqQMifUVi26BVYA9QQrQ6wVE6WL8H4k3GH4Qk49XdIsrsDphrGCYY+wGxm4PU7J17+h5//bd7Ldf9yKioakEwamUAWueQBJoz/m6PE/+JD/33YMtVWWjV4UP1pUPRo2FH7yP5ra+C079XYB++Ci51TOYdVMLbCINf2N6DT7uYzajYCl3pOtewPAPV4808fhO4vrKrtuLof4o4mfZ0eCvEdkxZlRIFFWA/ZfEHZKCaKq5Abnn+ucChkN8w9WnAUtA5yv3wMecfyzxQZIKVZ+ppsHyjaYhljGwWW3ZZj1hBIvpZ6INMKIXtKp/h+C29FddjRIBXcJrr+4LgaBH8/wGn95CNphCgZm5k8Ac6XjhSPL0PMkfgXaY1A/Ul11sZA4M0Ak1cQtL3XOLdaMJQTwfl+U0AgYP3vd94yj2Xfy7sCjya+6B6rQezLhAHpk8C2U8vSpgEt5Q75HOyGmdyNzaBuwxrPyx+EkA9Kqd4L/7jrW3TFssZWCZ4veR2c0AYMBYaHShkoGx30xncI2N0yf2fy/uvnczfnRxROg1eB0V8lfQKZN7LL5h8F6Sd9ZQUQk8QJcRxQ8Szpuy3/JtD/V5gwYgD5NtNYCGp9dbFWFkot8zV5uEL56mU6+R8G42pDnJL91z+z9bNlq1nwtHlUrYSqkDwzdX1WBVDGGD5QMkGs4XvGAUUU/d0agvIEUxq0GrKJXAbyJ/mpnAzlegdH+dWD4IhSId7XgPcZSYf/QjpiyaAQMqtnP8xfBK8Hx+1KOQhZ6dnv5n0J6krNSS4Gh0X2VUw9weuSezPnzmDnZp5mugXqcO0Xrekfdz/8q/3bBbiCsoUjLZ0gendCYtoRyNuZ/6BwKxjMygnlHrj1cK3gGADemz3cXGpA0Y9Fn9paQ8KIlIoZD+BFzzdjk17BtlkHN1xS4fruuwUvXaH8yjJv/J9C17qt0us8g5BLpXp6h0BUu9g3yWXA8S17o/kRlA72n+q1B+wX2X1j+ujPPhv/OnKnvE4pKOhd+LzoNuQ2yXcttIOscjm2fFfIOpmzO/8+aLU1F/kN2Hex62s+AZ4292+dzoNvB68W7p3BXNY0zfDf6FyTXpA1PleBDW92Lz0/BM76Xyl4aIQCL+td6xQwaEqishlSr6c75CyHlA9T9mXMAxkte8oyIDfLRCLB9q06SdsIWgdN0xaD+oNtmroYZHXLRese6F3rrZstIsF8xqQaC0A20NrKBEirnClzvwDrVjVI3QY+uz09XbNBSRMXxRB4Ef9mQeJU2FBp74LzZrjZ/2bNZ41B3WO1qdWheqeai8vvgnJ5wTN8I6HsnqCLvk+KA9zvWaCK7Zf4VZon/HRu68BTu+CYdrLlzc5g2WadY60HVLH1116ASze3fU4vYcG0T2cMy4KQD0rh/U/v/f+uaL7lR6sNLlW82frZWFhj3tHydA0wPTGMV6pA/zU9aPYImoTX6Rh2Gxye2B8xT4S4mklO6d1gdfqOb87sg1uHHvwQ5Q1qrBak3QdFE9VFB8AVR4qnlSgOcPY44QAIAkpKzt7CFeAvFyJb5gMaUSQCSnFY1Ppoy6QLWGdbYqwu0OWHNrXrrYMpDF/ZaQ+44ozDb9KVX65whuU92Dhxb+H5s3Ci34XH9+6CuZvdXVNVUM6KW0oEkM4bmQRIXpEEFJFHDnCfaiSA9bRtu7oNHLLsl5mPwVjvgUHtrBDULGCo9yclB/1fCHDW3rZyag84U/1K8sMWsHHS3kYX3CB+WHJ++l2w1rPtUE9A+O5ydwJfQc+EdovrbYTgmqUU71mQtzd/Q1FzADb/AbfFv9y/XYDLGJ41I/d92F7+UPrlJXCp+s1Fz8KAb+Vh6Q5hX5ddELAQWj2OiK72CKzBtn2aJ2yveWju5U1wZ/HD6a9SIHFD6vHsT6Fy54qjgwKh++A2al0NbCPVS+okmLdzhW3vUsg9mxdQMBJCAgP7+ygwuF3POc06Q8SpOu3DKoGptfGY4fGffVb+62yn1MaaP6TPzzTknIP0vVnN8g5ASm7aiOxK8GLTm/zEKHgZFP0m6TDEZyVvz7gPlrctt6xfg98pr3vutyFkZukZ3gehSvUKk4NOg2uy8xbHzWCeY/o/MoT/6/VcmDU57zgcX34m7NYwuLLsSv8HNUCWsmtpHg3isDTIs6BVpIkIBdFeHKA80As/TECh+E5cAiVN+VlcBdNXxleGOLCfZEoyHgSX2c6VHGZCpWsVhpUuhICnvs/df4ZXF2PmJY+HfUuOH7neGLLj8nYUzoVubdp2rXsAqlWueD+4L3CFuYyEguzCLOsoyO+an170DGSqdYMtBwqeFNy3bAbbQfWC5gzSmw2k/DdOwP+UmVuUg4KOBWuK3oLM6VkFuQFQZGe9aqsBYoB1hvoxqO8guA82f/WIOhaAr37Pw8p9J18UjoNT1S9XfnAUVt3d/u1pbzg36sqRh20B1GhtMSTvS7fPLQJboPVDtR20Njb2rPoj5NXLr1h0Gu7bntSIdoYrB280efIM5EPtoPwKlFxTReMVEE5KYxEEPKKAHJCPtO9lJMhZ6gr1fWCD2kw6ABpZMhJopwilM4gHxjmGsiBKK3tEb5A1tZHye9A6FiZYXkLlARVPBrcF2031sDYUgE7E/DV91gibh2qCJ+rztNgXcHP91YMPb4Nhk/1ju7XAbOUXEQU0VtYo9iCOGt8xBILIUQ6Jb0AihTSBbKUVyc8g5FnpYz5hYG1sXaX+CAQJd4oD83/eABJMd96D161i+yb/CHs2H694bQccyT1V/sZFKKpnC7K9BeZa9qXNT6ByQsXppQOgQtUyqQHjIcy97MZSKyF7Y65b/scl39n3D7hv/8X+7QKcywHnGQ6vwMfd65JrBYheGt8rtR48vfbiRewEuF7hrufzmhD1Udzh1PfB38G7r/uncK7GlUsP6kLy9vhZaSEgztlHm78C6w1rDVtb8FnnVd5tLKgz1BHqa3j56ZucxI/hceWnvjELwDnOpZdDf7AOtw1VY8H3La8dbmWg0tTynwceBz5kNu3+7LPzV3KXjCUI8roX7C/cA+mfZcbkLofH619MiWsBl368NeLpG7hhvR8a9Tm8aRv9XeJ+yPLPMxS+C8bdxoYGBcp6Byf7XoLm39UPq3wHms+ub6rcHYI7BTp7jwRXV+cIhwPg+Nrhsl2fkp1f/a8fp3JHjBBVwP60w1W778CjvPdDt1VgPuksHK6CabMh22CEvDeFA60aZHfI/Si/IqgXtGqyEZhrma8Zy0OZZYE/+6RD5QUVI4KGQuj6wLbel6HUQN9Aj9fQ7J36Dyv1gKQZqe5Zd+GXCztrnjXA5pDdb51dBAW9i1ZZt8GbufGnUuvD4Ek9zzVrAAVNCx9aUsBuhNnP9ByU5Xb9THmg9hYRzAdjE9N+w2BQ7ilbxTPAGRNn/jadcp08KQHrQ9sc9SzYttsOqJWB2bjwAGguAgmhuDzy2yo3DQ0bEESwaAOiDzVpDAXNCnMsU0GUE3HiKhju2w83O4EYqBxSwkCUMZhVKxib2d0xhYF1rXWLegMKZhZ+a3EG+SXr6Qg8I0EeBAwomP7OBTKiIICLMp5kkB2Ywl0wVleGKifBtNbkaXwNSnslRNyAuNFJwenfweaU/bMvBcCpuRcv34uAgrn5+4p+AVCzNQEX3a+/fGSAynkVUkofhDqlq0WU3QXmFabWxhXgaXU/6TIIvFZ7VXbLhPwv8pOL5kKRqzXYuhHUYeoc7RfAQjDRYJhpCFE+BqehDimOQ8HOaP7euALoSCV+AusA22nbbsirVzDcsh9soWq4dhL4Sn4rR4O8qV7QvgftbTlY3gLOkiHvAD3+w/36UHwhKoGru+smp0jwmOBT1X0yGLvbz7brBkpTw2nFHaxhNnfVD/ImFLoX3QOrg+0TNQu0FeobzRmM3sojJQACmvv29bgC3vM9j7keAzGMYQwANvznz01Gh6wxeS9h97hjfpHhcHr0lZCHq6GguuW5tRpQVftefgLhi8v6l/KGnv3bPKl3ACp0LnPdvxXY9TQPNvYHn56eg11t8DtXOPxu/v0CXJpTqMM96FSu+Yba8+HFgNe2pLqQMinFKXMjpOZkBGT7wVnXqwEPx4HrRy6rHA+Arb72nlYLPGf6+XmMg9yigjJFteHl61fvxVvh8CdnW9+aAe8M6dynUR94a1yHSg2mwoovk30yrZC0MmlX+i44XXAp8f5cqOpVsUGQGbzf9uznUg588Cx58fpzaHW1dbIm5BUVTCzcCtFu8R3TRsPJdleOPmgGlxreaPSkFzxf9+pJwmlI2JmsZFyB1O1pdbPLgKmptlUbA8GvQ/r7fQndjrf3rV8DOie2/KJOU6jQP/SbABv4v+290O07MEQblihf/+YAGjD7vxPYfuVuc53gGAG9TV3XRFyANiObhtXoAK4OrkbHh+Az2TPH9Rqcyrx88MEXsMFze+jp12BZZLll7QIOl11CHZygaVa9vuGfwIDz3b9smgdlWgbW96kFDmsdJptzIO9i3szCmbDN7lDmlWmwbvhOeeY9iEuOq5DyDZAm5op5cODdkw1vLISiZUXTrX5Q5WwFj9JXwDjO8MZgBlGTesXplGXoBfIen1MFiCYJC1AJh7/XJpRbIz+1qB7cvvnwXNRseHzw5fW4i8DbFLIZlOWKnwgAciig6Dd/mEcehcA6FnAcxBixRnwBsd/GH0wNhTcBcUtSV4PqqL0vR4CwF4cYADRXPlI6gEW17VVPwyXlZqWnXUD9Rk1Q64K6Ro2UuSA1OsnPAE9ccPk7F8gPH9xBG6k9lWkgHeQ8OQMq3SmXE6hA3XLV1patC065jh/YA77VvILcHkPzyAb9K++BxyHP343JgscpT/vFRIMp0m6WaTw0uFl7asUQaPZzPedwe3CZ4uRtPxwMc5RYZSCMONPbuWVPaHqv/oFKY+Da/tvG5y3htMsV2/1cSI5Ke5atgthPPKWg1Fi/jh4GaFO5cXa17VB7QZWFZfNA+VG5KBrD06BXsfG9Ye+nx9+9vhrexMU2SHEHxUtZoLwGuV4pLZaDSBPjxLuAK/tErZJzEP3X0+F4w+Et83vQ73C3lU3mQ72fqr8q7wPGt40tDN3B+LPxU6UIXjR4czsxFvY2PV4/8mt4lROTnvwStEz1nvY5mO2NLQwpELqsdHPfGlA6xz/XcxywgbqY//HzUuRalGy9AucDrvP4Aey/cKrHjdWQEJ3UID0HQFmr2MDdxX2q4wpoubFRraovIKJsnSVhgeBQyX6sucd/+NL/xVHif/Gh/wMvWMBiCCob0MGzCfQ41PbrepHw4JNn52NqwMkmF7LujoOcFVmr8r4Fw0hlkPgaWhY0+qKqN/j6eG1xfQYnJl6w3C8Pr2693BT3CRzsdHL/zXVQrmqws99gaPJj3dnh9eGJ26u0hKewN+Noh2snISk0qX76Tdg98ujcaw5Qw7/SkJDd0KZVRGq102A4bfBWjvxxp8Pmb9ujHofHK1+2ic+D4+0u7rw3Dy4Mvm7/uA888Hp+PqYWxCyNH5b6IViiCz4oCgLWghwKHkc9L7iNgLZq0zk1UqHXB+2H1guCpg51F4cnQ6lWfhc8JwHzOMUwYN6/5ri1n2UTORUKfihSrYfBKcvxtn0waCZ5lzLg9Mxhk90gMJY2jFAmghygxWm+IG9znnEA4jnrQXOQT+UryO6Rm1dwG960jMtK+RCyW+Wm5buDalPbaNfBMEe5qERB5rfZR/KiQDshM2VHEP4m1XgZ5FHNX3sfTC+M/QzvQKlIP1ePBeDxsdu3TlaQX8sAGQBYieI8ABX+bonnH8genzsz/xs4Li5uuTcVdi07uOZyD7CdZAypYOxkqKmUAbJJ/z9mblWxYAYWksIZoI3YwVwoWmbJs92GzFrZ9fNbgVZZZsmKoGSLjsIA3DeGie5gWaK21kLhsOOZe7dHwcWOkRufvANaH+2NdhEYRyU+B7Jx+j/e4Q3FvevkWrlYzgdtvJYlB4Ozq/NRh1cwulU/S9tPoL5WI6R8yRS+1AYPH9eLTjWh35QuWyMqglMXh93mtrD2o52bz54H94ouxx37wogF73zeujm0GtWoQtU74NChuI3bLt6cYeoIrVZFhFRNgpovq9iXCQZOyfKyJ1xLuBv/fAvICinPMiOAEAoIA48ybhFOGjSZXNcufDL08G+TUm8tKIOV7xQjXBh9o8wTCReaXrv+6Cd43fFN66RXwBPleyUZGCpG0wrIZysmQEH5e4Os7CLNmaaPocWFhm9VbgmNe9cdHm4GMVt8QxgYFopd4gScqxHZ/3EUHLl2ru2dxqA+0i5plYA2cgYDwbBT2aGkg6/Rq6mbD7jmOtd0OAHWsta7am+Qn7FI7ga600rUA+tm29e2MXCn7yP3169g0/59Jy+shfthT7tG24H2QDZgLIifZXkpodql8PkhZ6DrgtbxdVLBJ9EzwPUqEE0Z5v4rc6A/179fgCtRtNDS2ZYASa1SfDM/hMxt2Up+Q9DstdHaGeCkKBTTQR1py1cDwH6R+YypGbRb3CS7+msofKtovy0Ykvsl26VPh9SXyYUZd2HP4mPHrqdC2bnB2/xSoPebThcaloFnEa8C421wp8v9t17+CPf2Po55Uxm2XTg07vLXENy5VIz3BqhEuQu/27w3VlA1bZqWDok9ksdmzobT5iupDz6CgyPOfHb7NVz68eb7T2dAYnZCdNpTUC/IOfJjYL/ymfgWRFXjp4buULqq/2CvEdC7ZRfPRvNgYIPuJ5t4QuXr5a8FtQC78uYKxuJJxt/md5iSVZ1vO6zOg1dDoxOT78DuZ0fENUd4o0STFAuGNeZ+xrEgZohFtIDEIamDs2uDdQ6RDANFMwUb/aAgr3CTdTqcr3T988c14fH259/EjAFjF+UnpRngrB3SLkDHj9uMrjcYOn7cIr/mPnAu69TDYT1siNt77HwTSEvKmJVzHQaN6rW02WcwYmafna0Ow8sOb1Ymvg+2x+p2tQXIu7Ke9AXAHff/enotzaxF6i8Ql5go0+vBy6+eVoq2A9u78l0SQHlivKK0BllAElm/PVEIFBDlGc8bYC+7REWgteG1MhvkJ6a1hndBCVNsylgQQ4QmTEBVOtAGtJfaRNkD4pcnvkjfDwkjbM6274GDWnNpAwrEOLqAzMQd7a+7FWa8cQPNV/1Y+wkUm/JK2Q4NljZcXSUXyswJTPPeD3YDzLmmWX+bXo+nbn2dtkDPN+3c6h+C0NtB+3wHgf0Tuzbmw1D1SoXwoDvg+JaDMP9mPg1luFJDzAM7zBgBl/6O3varwHGPQz1zRVD8lE9E8eJcG1kPaLgRAYbzSqRiBqcV9iHmL8Ep3KHA7jQYphjbKbvA+QfHvnZmMDRQeihPgLt8yDdAClAeUIrP8//VK87wA9hjxkTxtmStlMUALC3+mC3K1lxNgszRGT/mrgT5rjVQWwzKG+MtJQlsw7UsLQ0ufXqz6AmQ+1G+qaAj2Fc1F5nGAFMYx5fAQdGYOWDtbX2kboVXDWKWJo2C60vv+b08DTkrcw0FCggLk5gPpQMCVnlNho7dW3xcczjUWV91QNkjoFxXpojfsVfvn+XfLsAVLizabz0LJxteGvrgAPyUuHXVySpwt/ejRlFPQcxRflbag+G88pFigJzneT2LGsEVeVt5HgDVHcNdgitCm3NNvqzWHKJyYs4mnYXzu64kP2wPD+88eRj9BRx5cjb1znAYntl7RMtG0Ot1e/96zyApNGVKxhGIf57wQ9ooODbtXO+7i6D8jyHv+VcAd8+3TS3tIGCUT757EWD877zn/2MFfoVrLe/CNb87c56vhAPRp/vd8oVj4nyXu/Pg2cWo4QmjwNra9kydA4ZhRgyBoBhle7kdiGK9bAUVa5RdWCoLhrzT68vmO+Cdy50bRyyG0KDSA326A+Wp8EesnqENkGupA+kVMrvnesLtdfdHvDJB1Mqns6PfA1ba+5rvAdAfJ2CM6QdjEhg/NL9jfA2GOCVN+QhsUeoOtR/EpyeFpZsgfkLMt8mbALT6mg/4tvat5TERXOOdazokQJ3mVa+XjYKKu8rYSmVCYB+/aR65kPx22qqsC9DVq1WjOikQRqhDqecQtSxmbPIxkJ3le7IGsJVNvAJgQElV0q/lnuJWjH/QfdLhmt0S030IX1ZOK7UbGkyPGFg1AdT9DGI9GByUB8pckJKM/2MVxcTicUtKG+FADBgDDW8MuRB/J3lU5jN4dTxmY9IO0Lppn8tCEKWUxcIfpCZryLeAtmKgiALPlZ7tXCKgdE3/Lp4vwLWu8zQHP9D8ZZG8BtIq13CE4jY3BYQHQXiDrb9tt+oGdonmV8Y30Pd2t7FN2kDdTdX7lVsASmelm9jxj6+za4hzR4fO0CykXsdKv/7yFlD2v3ifVJZT5UPQaqn3ta5AqPQtWbvkI+wBO1xwAEbxHjtBPagtld+DjOGwXAVyrLZdaqCWV7M0AbKarCTfAhJwZCSgUPg3ge2faI2yuFp72r6CxNzk5ZmDIHd43neFn4D4jB3SAwzZhlHKQbB0U3tot+Dao9spzxfCtd2RN560ABQGy4GAIw7CDFylLypwjn3UAYqUx+Iu0Ntwx/ADcElulavAMF9EiLvQOKHeuvDH0Kl+8ym1BoJLmtNJ++H/8/T8v+73D3DJJP9TGeKvGUImmWQCs5jFLGAYwxgGdKITnSCvVv7yolA4ffnqxodTYcmgtYePRML5OVfHP/wG7KrYf2o+AI1i6zhWnA/KW2K0uABXbTc3POsAb+Ji300+D/vXn7TcrAyTPhoW1qkXtD/fzK2mCd5siZ2RcgXe1IsKSjDD6U6XOt2rAmX3BDX37Q3NbzYYX+kcPP7+VUH8LthT9cjsa5Uh0T8+J+0j2L7mkN/lKChTWLqF703o3aZj7YZ9wHTWeN+wHZjLXOYCwxnOcMARRxyBezziERDFd3wHDGc+xW1bFQmHtAeZHXOrwakvLnd8kAZrT+2qdrYPXJp6beVjDXJS8+oWTAVx0LjBsAcM6wxtlGEgJ8kvpRuwVtaiNlSoWTajlDuMqdRvd1t36FutiyWiIfhZvX3dxgD78aHUv+B6/iMGDBgAL7zwAmWF6CEKIKCJ7wH3ntD2VLNWNY5C4vqwd4NagGmb3dfmNUCEqMtReNHp9bPEy/CkwcvZcR+AdZzqqk4EuzS7e+YrUGZ1GQLWQZlfAnd5NwFHL/um5t5QaXT58aWfQtvPm9ytHgYOS+3XmR+B01CHEXZDod/5rvcjwsDa1bZfXQsOLe0vmeuDVk0ma9Gg1lYPaluBKJaRDQjcStqqjCUZYR75gEoiaUAW7mTCX9qzJHGkgttZlyUOh6Hj2ub1aq6Byj0rLCvtACQRQFcQNcQ4kQzMRC2uopR7ASgQfqgg+gsXJGS0zMrLGwC7io5Nv+4DUfNjbElrQPbSGssjgK+yT3wJcgk3+R7orzWQC8DB0W6m6S60O9x0TPWL0Dymflhld5Ch1OE6yPflFFmVvxZNpuCJG2gL1A+0ODC6GQ2G0VD97fBjwbfAa5B7NedbgBd+eEBO79zYgtfw0O352dhceOH75pfEq2B9Y11rqwHCWXmgDAHZSfaXBcBc2VcOhOpZ4RNCnKF2ZtVRoakg0sRF8e1v7pvB9KYF0FxMFSOAU+IQg4BjQCwg0FCAGngTDlQQ0+kEPGcgvkAH0ZKKQHehiGBgn0gkCYDGfycvKvbrC8Zvx7H9x+fi16C4C3ecgdGYcYTUgozHOVZ49WXs1JTaYHVXq6hLQX4mVhAMjMKVp2BubP7AmALmR47t7faAIVrMFBFAG/z4CMigiAmABY0CkGnk4g084QexCpgotvMNGAcZv1CMEJYaGlcqHXrV65DU4DqEVy3nHpgForEYLNoDKaSQwt92Yvpf7vcPcFWoQpV/4u9/zfh+PfG96U1v/hLY8m8Vvm1pCof7ne126zEs+3xT0onmcDn1xoAnF4CNmoNWDRqXq3s4LBqmxY8I7Qzk2xe4FnWDHNfcRQWxEDny9oLnL+BBzKOLr1U4aDj95U1v6LWunV/929ClS2uPOh/DhpCdK8/+DPEv4venBcKug0fUq2uh9Bv/T72mQrdOrcfUHQhvmsbap9SBK9r1oMffw4Pkx4boeNjherjuVQGVQ8ofKx0DNWyVzCERIAqZQn2gLnWpWZJew2/OwzKWshiYwQEiIaZBQnjacdhd9liv6xNgw5w9p85XgfsBT+a8qQnWpzarFgLKGNNO42MQOcoMYQLZQguRscAsOYv6EF6m/OLATjDqh74+rf1g0A89XjT1AM/v3Ds7VwJOc5qeQCuGcA4opPD/OK5/FTNmzMCXfMKHYEg23lGWQNizspNKTYN+LbplNG4Fr3PjLqRuAdvn6pdqVXB2dwyxz4TjP1zg3hB4Fv/yq7g2oH2gTtYOg+mc0dfgAaEjgiy+VaDl3IZK5crgpbk3clkJ/st9MtwrgK+nV1+3oyDmiP2iGxR+XrTP2h1e8KZh4kiwDrKNVTWoUK1Mm4B+4JjrMMvcD0gD3EDOk7OIAX4koTh4iYqYASFvsQpIkj3kVGCFfEdOANaDWAd0YBjjwf6k3WLzfajWIWxiMFB1Y8UZwd8CAkc04AWOOAMmDCiAhaWowBKhMBxsQ6wX1DZwqPHZyrf2QEKzhB3p0aCe1TbJdSD2ChPRQBqpLAYRxzyxBNQ6Wq66DTK+z9qVtwvy2+cPtiyH8IiypwKBMu6lV/p0AC5zijMUh2sLf33xzGKHfAxUpqmoBkq6Yi/mADFcKRkP0pCGkNwivXX2TtjS7eCIy7GwOXLPsPOjId81b1bBVVCKTG+MLUF+Zb2l3gL5uXZfC4Qprcbkd3eB6ucqDQv5sWT89W8CnKm2cbMhEsxHTe2NE0BMFsdEMrBUppAJeAh7VFBiRFnxDpgfmUqbWoOoK8LEMTA4KocVDcyjDGEGdxB12S7aAkUsJQfQSv4Dfq1rkYuL71dZ7zf3bzjhhP8mv/o1wI2gObVBxnIQO0g0J/+U2RxeVnlzOzEMrC3UZLU7SBufswYMHZVDoh5Ubl/+WOnPoP79GrPLdQbvXI/HrlOALjyVK4AY4kkGojDzDGQv2ZuBoFXVyss+oH0gT2kDwOGJ3UpzPag3rUbTcuUhIrl2vYpmsKtiXmc8WpLf1AGiiOI1/7Bt8X+r3z3AyXgZL+P/R0dWPEXMCU5wAqhFLWqB8BE+wgfyiwrLWcbD6RdX8h6chmX3NqWdWAaXm98Y9WQcWH2Lqlkl1PaocbX8ShjwuHtIk+7QZHa9V5UWQvbPOa3ya0O3x21/qTcW3tjHdk6tB0kvk8am14RTDy+7PciHqnsrRgT1hsbn6rQIuwfPn73ukJgPJx9ceHZ3FTw9/SI2tizsXXzy2g0bTCg3+Fr7CtBtQpuf6iZD7C/xP6Qa4c2TN92TQuHCxmu9HhfBnpXH066fhFIBPl3dW4PvAu8bbj1A3pSRHAUyyZbbQFhFvsgAbb52QYuAV4XRk5JDYb3Yc+T8VNi690CVy/Pg1cOYIcm1QbsuvbQaYFhkfFc5BfiLa2IpaJlaI60b8EDuFm9B2E9ln5TqCqNu9O3Xejn0a99VNo4DzzPunZxTgU60pzXI3XKfPAS84tXvEth+paKigqgraolaoAwVj8VjsP/YzsXUG9Jzsibm1oBjuy5suNsBko6llsuMhjLXA7/3/QpiihKrpk0FzZ90MR7ooExX3gP1ti1K84aoGjGrU7ZBvrngwu0uYJhn8FfaQ+Azv7KesWC3yXzM9B54fOvq4HgVrvS47fhsB/z0cHPKyS2Qey8/vdABRm7sG9qmEFqkNsyqvBTEKXGYMyAmiD0sBaR4UNIJxPUvJbg8wEY88UAmaZSsb48jkEqajAXxnugrGgGLGMdwEN7Cg09/c34KSwLKtzzhCTCFAEoD7chlGsTuSlqVNgyONDnX/051eLjzkfPrfMBd1pEaiEkKSlOQA+QEeRfoKlqJR6BEGoKVW5B/s1BYdsDRMudn3bkHVZeE9Qq6AEP29trUfADY37SbZUoEtvELKwFZMjzAQG2xpiSdU4HtFHEIWMhCIoFJTGE22LqplbWPIadcbqn8Qsgcn+6a/RhsU6w7bSNAGWt3yBwOsr51sy0MSNaWaxawvmudbMsHYRZX2QmZF7Mb5bvCy4+i+yXlQGbnLL/cFfDsclT9hJdQWFjUyfoGWK90Ec1BTKEliZBbPf9E4RB4VOXFuNgZ4N3D431nC5iHmMoa0+BVTuyFpM/B8p11sS0Z+FRksxs4R12GAyoXUAENSS7F06D9pgT3l3zOriTAnS1+IRd2op9oC3wiR8oPIW1vZpPcDyGmYuK4NB+w1VfnaueBp1qg9AfzImOicRQ0OVP3uzBXGPFDb9+WM6G06m/0qgTsoCLBQC7B5AAeuOEMvGa7jAVpk+U4A9KIieqguIjKogM4ujictTsJdlfNd4yZwEBqUgPkFXlVXuOvgfkf+fUF9H+Z378E15Sm/HemejFhwkTx+B6N4hJDIYgb4pBYC4X7LXbWHXC645X+D0bD4lFrfjnSBK5culn56TSwVC0YY8mCkMHBZ/zmwvBVfV60/Aq6Vm/1Tp2dYD/PPNc0H+y6eQ5w3QNdureMrL0Xbuc/LHo9EA7/fGrHzQaQ4JpYNr0ebHc/9MXVPjAuadCwdguhS5/Wg2o7w/NKr99KKISob1/VjV8BkV/fXvFsMpxfFe4enA0drjQ/W8MLnox6SVwz2Lo3tXq2H6S/m7Yycw8cKn+67q2PIcwS+lVATehVs/3yBp3BPsYu0vQNsJezYiFoZm2aBB67vpwXlwMrumwafyIStnU7dO1qEKS+zJDZKoiLwiDWg8HTEG/YCOKBmIgTSBdtvxQgXdTO2hEoWyfE138gjMrv59TaHfp37Xa38VLwMXpuc40GhFwmV4CsQxpZQAta0OIPuBOtxQFODpANZAMQiEviCKg3bXfVDyDuYpJLxka40e9exotR8MY1ZlXKNkguKt83uw0QRy3qgyzDTWwgHjGNd8DwhcGoSFDPqOHql3D/gyc9o+Mha2lu7/xbUD63jKf/amgWVW9B+GEQXYXCDlg6ZOOYY4fhxOJzje7eA8sHtij1KhScLTprHQXpQ7Je5ASC8kJ5KG6A4aIhWYkGlvNIVAXM1CvJMAQxwGQ5hSkgt8oR8gVwmmM0BxkhI/gJuMQl6QysYu3fnTNCQ8EAPMWGBmIWt8V9yKtRkFY0D/ZfPnX8ZiM4PvnirntVIbeOFevHYOhlOmdcBfIuu+Qo0MaqvbVNwFDRR6SCIVZprWwCjvJCmuH19ugqSUvg4Oozy291gVpDq+wJrQ51P6zqHmoCJUG0Eo1BpjGKiUAi+eT/5nn9tQTQkfZ0BJEiMsVysK9gjjEGQsiqwO0+y6FiesULQZ9B1OuY3clhYNmixWvLQAxUVFEIWhutt+wNhkxjhNEJDAmKVTkB924/cXjTCmZWmp+yqS0kvUxsmL4N8uPVlloQZG7JIf8mGCsZVxsmAV8SQhxEn4ivlNYIludtTD4eDr/IbRtO+4NPaW/cLkOlvuWTAvtAUXnrNbURiEtKutIWGEBXugJSrsICrKQNAmhPMiagdMn1aUxjGgPmkhfzVJxxBToj5VegVdeWydOQujfjm+zhEF89cU26CrZ1ah05FngsXxEIphTj54ZfoNyM4Id+34FnM7fbzkfh1YToc0ktIK52Uqn0x2D41HBeOQHiOzFf5IPXbI87LlWhUrtye0s9ANfJzkcdf7tcaRIj6A8yXDrIvYARO+z/wOf7T/L7l+CuyCvyyn/hg79WeZziFKcATzzxBGW9slpZClZ3a6JaHc6/vh72+BV8v3FN+8NvwYXjkV8/eQOWIfm3i66CV6LnY5evoZ9797ZN7kKPUm3W1n0JbikuexzHgvxAfiA/BDFWlBbXodLE8rcDZ8Ng514Hm/lDzFsJIrU6RD67/eb5WHg09/HHr3fC0Ubn6945D2/f7XCh4Uro7tI2tO4DWN9me9MzX0PKoORqGWbYf+N43vV+UHFA2YEBIdD1Reu2dZ0halJsbsovcN7x0vn7k+FexYdDo36CrQsP1rzsCZXfLp8f+D3UVCovDS0NdCCCYfDk9qv+cTdgaYP1h48tgB2DDza6LCGtR0ZkTiEoi8w+xu2glFd+UlaBqEI3eoA2Q5smD4LcYXNX20LAXZ9styIYML+7W5PX0Hdtl0URruAzwzPYtQ3IzTJAfgVSyh5yMiAZy8Q/8E60lJTghohwUdzboD0RoNWTK6UGlnK2TbbmYDFa9tiWge2apaZtF1i6W17aVoDBw2BTcgArcTIB5G7uMBoM94yDlGXgKBwWmYMgrWHGYr4DW++izbYnkJuVe7VwEzx995V9fC94Hv7mx8RXcP77K+cfpUDutpx5+WOBrWKMmAyRb9/t8uJrcK3v/MghC2r2qvQmJBYMh5QgZSIIq/ihZB3kPMzwa3WVfMwj+RjYymMeA2aiiQYuc1nGgrwmr+EK/2hqW+EqXIU9iPFioPAAa7R1v+05RO679/qFO+xXTjrcbAcx4XEzUsuB4RdjirENMFA60QLs0swLjTXAZah7hsMuyLUvmF50F4rCi2pac0HYKTbxCajDbYHyO7h49tr9x6dh+43QwCuXIbCRn+qRDoFhfsM8JwMN5SL5JUhVOksPENVENVENpCY1qYFwF+7CHWQzGSFDwTfOa5ZbCxjW6O3vW3hBlZkVFpVeAZ/+sChr+wt4tONpw+gXYHAzBho/BgbQWx4HHtCUVsAu3hdjINMx51h+Bjya/HBl1AeQ+SR+U2o5wNf9gstYUGbZjzeNB8M8JVTZAnIr88mDgpuFHxetgDyXdIfs94GO2kDtNng0cOtY6R6Enigd75sDTwNfTI3bCbK65io/Bz5WzmACuok+NKG4G70CZFP026o8eVlelpfh16WwxCIxUowEPmKgOA5Fpy2rLL0gtlfC1PQbkFUtY3nOTcBfOmlJIMbSlJZg7mbKM16DwBb+fT0/A4dA+1zzW3D24LUHj67Axht7Dp2fAfkdclsWnAeixGZqQKl7Ac+8qsCAMT1jmvWHXqZ2M+rngecR96vOX4BsIOfIeSBPyEPyMLCUQQwGKlGJSlDyegL8pST3a3muuEXOA2ec/8D84F/k9y/BjWY0o/+LnxXAaY5yFESA8BFeoI2WBTIb7gU89XwzBNb33D35fGu4OuZW82ddwNKgoHdROjiVdfnM8Tq0nNZ4S7X90Gt9+731EyHgLd+bHldBLpVD5WaQKdIknUHWl7VlWTD7mNoac6FJrzo7Ks6Evo27OEUsgeRFKaMzN8Hrhq+PJC6C01x8en8BVBhbpkdAKDSsW/Oniu/B06svu8UvgJP3Lsy8GwrPZ7waG18Rtvc65HrFBSbWGVK+Q0focLm5Xc0x8PLK6xYJJyGmYzTJveGq/a3nz96C3c7Hp1yfAaW+9dvveRLUNPWulggbvtnrcmEH7N58fOP1vpA2IPNSbmcwmu16mHaBqC0qiNMA2CgLcon8gUhQG1ittjbget3Z1SEMeps6943IhYEXu9Vvcgj8c30OukeBvCiD5Hcg78uHMhh4l7NMhj+8Jt6CFRXku/Iz+S4ITbiJI2BdYfNSG0HOspzrBXvBssXmrq4G0cl4yPABOOx1eG03E5T1yk2RB+SIfNEemEQKcSAaCW/xERiqGaYa1oAh0NjK0A9AWcYZyP0205DbC5TlSmXlJVT3CJsUshoqvl92b6lRcONAToX8vWAtUP00XyhjCwr2OQktKjZ4XrkNuA10tjkcBbWP+kwbDfKIrCnfB8CTfcBOCuVeYLmcQisgl5mUAaqRJ/eAHClHMrLkOXHnbwOcDRs2kMkySSaAcBCOwhNSTqSn5FSFPW2O+0b6wa0J999/+RXIesznMijbGEYDsGnWGFs4lKkf+rO/Bl0Wtr5R5wN4NO9FubibcD79+g+PIyBnfO7PBaXB0NHYXPkesmpnj837Ao6MOzf99odQaXn5moHToN9PXSMjtoGjYp9ttx5kHzlV7gH5nnxPvvfX512+I9+R7wD7OMYjsL9rV9p0A4KflTrvvRqKfrHEWCU4t3Wa7OAJ7NC2aFeBPLrIeEBg4QIAP8plwBPK8D7Y1TK3Mt4Hz03ei91bge209aBtEmjL7LeYl4G1QD2n1QX5lO4MADJlKA5gmG/4xuAJ5umOq+3zIDAtcIP3VegZ0/6b+h9B+OByw0pthRPRF2bdfQUMkudlaeASDzkI2JeUePbJvewB6sqKfym9eQMjKb6OBRRRBFSgqGR4wAvMkHE+607eAIgPSxYZvmCdblugPgKW05P3AaOhqlIF3I+7GR1ngUe2ayWnruDW1/Utx9nQcFLNfeXD4GrlW52fTYRDo058HRkOBcNz5xREwKuo6CpJjSFned75wqpgyFe6KmOg67etDLXPgXek53zX+yCkMIl4wEAhTwBvNBoBCaSwD7jPp3I+kCVXkw+YKfev6ef95/j9S3DL5XK5/D/7ABIBwizsyAHxqfAWywBBT27AK6IfJW2BLZv2z7oUBkdunZt3Zx/kuRXUL/oZWG7MVnZDxevlxpRKgwGtezg0jYPq3cOrB7cG4SkiqAfaVS1JzgX5k9wlf+YvUw/JcrKUDALPBu6VXBToorTcW3sh3A1+fP1NaUi5l/Ys6ySk3UsbnbUdDt870+HWQAiOLhXgfQ16LerQpMEKeDMnvnKqDzya+GRcdBm4VC6y8eNXUC45xMnvErQXTY/U2AcdvmnxZe3hsG7BDpcz+yHlcEqpzHw4nHgm9PY58OzsfsSlF6R1yhia4w07phwOuDITklumvp21AAzRJrPxMYgFIlr4AlasFILcK28QC9owtb3qCE7tHOqYO0CHey3ya82FwbPfKttcgfLhZRr4zwD5SHrI7SBHyjHyBMg78o48Q3EG+2dMymPBggVEP9Ff9ACC+YQeYHGxfmezQcqu9O+zK0H++IKUImcQ74twnoLXDfd45wNgGKMMUuaC0k6MEM+AJ9oFaQPj+4Ydyifg0sipssNpML8yNTaeAZA/yGtQ2C7/q8KK4LjSXjMHQdu3mxyrNhiUYYb9YjKsrL7l21MRkOGVVSbPE9492LdDqx7QZ2rHyw2rwa20hxlRt0DtrBVogUBZ+WVxlY/sxzsg5ov5ohEoTZS3RGvgF3GZ6UApctkEHOO0nAIyTaZRG7DHHiOglrxTa8U1G4aDhi8N/SG/aUG/opZw6sfLpvsRcGropRr3u0LWw6wreQfB2NtOmHeBFqc+Uy+Dk5eTnf1OaBBXs16FezBiYu9TLS/B4/YvY+NmQNzKxHHpznDnx/vnXt0FedDgqLiDiDcaDf3hWfDLH+NDYW/aiTGRKtSbVm1f2Q+g2rqwWsFhICyiSBSB3C63y+2/aYv6tU1HQ0MCdaiNP4hviitqLAbrl7ZI0BZrj7TicXIrxCgAYsQVwBk7eR5khMyX+aDaa43UwVCle4WypR/Cl6NmVOw/H1IbpPfNrg+Rcx98FPUNHF9zYf7dZpAUnfphlgsID8ZSF0Ial0722Q1tJ0csqTYEWrdq3K9aI6g1ocqSMqXhVd2YCUleYCljbWT7AQiiCl0pfuneDxiQKCAvcZlrwCZcKB7AXhpALpPL5DKKW1zzQPQVfUUf4CNuoEHi2NSrmQsg/k3y/IyZoJ6TbWUwkCDbsBOMVe36mK5D4KyAHK8V4BrmbO/gD4ZyyhmlPjTYX6tChdcwffqo9d1ywGGjwwK7bNjT/ljs9XWQG5pDnh3c6flwdFQSLO2+PuPoDcisnP06zwPeNnQ83NAA/mu897o/AnmV53IFsJJP2QLihbjMYhDrRAfhBmI+seJj4AJnuf8n5Af/Ir9/CW45y/nPAlwWWRQCM/hAfA7iUzFBGQEZj7Ju5T2EfVNPbIrcALuvHJl3bShkOGaezJWARf1Kaw2+L30D3etBrxnt1fpXoLGoI8KWg90A813TZVCPqyfVQ8AzntIR+IU1rOEvvTK1z7XZ2hxQniifiTEQ3CXwI28Jfbt3NUdY4Xnd1+0TrsPltBubnq6HRw2eFsVkwMmjl8T9mzCweY/yTXpB17Wtz9R5Biluyd9khkJKq5SfMuLhUPDJKjc7QrhXaJeAPdAptfnFGgnwYvvrvIQacDH8ytIHT+B5dpQx4S78lL+lwalwyOqUI/PzILVremj2ATC4GiwGLxCLFA+RCHxDCB6AhUIsoHXT3tMqgtHReN3gA7WqVF1ftgCGtHvr2+Y3oMrmCuVLjwLGU8hPoLXVOmhTgIpUJAJYyUpW/Il3YkmAkz/IH+Qa4Dz7WAZavhYq10OhXVEZaxNQB6intAcgfMUQ8R04rbbPMvcGJdHwUOkLYj9v8xOwT9O0XLCrYKppTAHf2V7nXbZC7JeJhWk/AkhnxgLjRVV2gPpC+157CC77nPLtZ0O3g62b1bEDv35ep9xyIO92fmZhe2joXcu/4jLwrOnWy+kHsLVRrdr7IJaK8XQCcomWnwFwkbIg0pnFD6BMVA6I3kBzOZXBICvJO3I0yHBpx0Dge75nFOCCK45A6eJGfdFVVBBlQQuTi2QcPJn76lFcLdhhPNLk6hV46RFdPWkzKEWmGKMD8JqXcgsQp0XJjlD5esX7Qb2h647WY+v4QLl5wdP9X4GbvUttx7bQ/kHTgOqFENcuYUOaKyTPTW+eMwgM643DlZ5gs7e8sfWEyLX3yr88Bzvzj2ZcuwH+7bzt3UaAbwvvuu43QW6VSTIJWMEKVvA3vfHkODlOfvGbn3NluvQHeUNeYwtg4mbJ0IniKjH74mEyMlWOkCNAbaH+pA2F0hf8n3gdh76uXes2HgO5P+WvKGwNDocc5pvnwJU6t9o+qwqJ1ZIHZswAWuBMNfBq7n7EpQm03dg0ufos6L62bd16vUE05wFr4M3auI2p7UEboM2W5YBTbKMVAM4IQNIOA2DEKK8Xb9lekphEYBnLWA/kkEMOcI0rXAIZInvK9RDnmXQ6/R5Evx9/NeU22PK0vjIYgF/4ERz22t0yFUDQ0YDH3mvBZYPTfYdfB7ivBGO+oYKhFdT5vNqg0DMwIWlIvfaBgIEF1IR95U8Mj9wG2T/mHM3bCne+fpQZdQBy7Quii6IhOjX+fmotqLSh/HulD4LBrCwRCqixajXtLLh85rzafjKUDvZP8moGjj4O39qpYGtlO1wyCfc0jv6J+cP/0O9fghstR8v/rIoyj1SyQCSLNFELih5aXKwBcMbpqvKwH2ybeTjmSgq8PhTTPKkJYGc4p8wAp8dOrexPQpPQehvCV0O31a3frjMFvArcRzhfBc1Oe6aNArrRhXUgc2SOzP07+7cWVwFppbXZ+IJ5immCcRk0vlNnTVgY9Mhuv6j+QIjNTLRPd4ToBlHGhEi4kH6t6qN5EFpQupWPARrVrB1Y0RcemZ99EeMBx+eeM9y5BbHHY/omd4Ddx489uV4NJg0fWqNjC+h3sVvPxo8g0T2pIONLeObwxithGTy78eJUbDugtvKu8imI8eJrEQKiuvAXVUGU5ThFgMRCIUhvOU6+D7K33C+PQuiBIINvILwzveuEiAbQKKrW5IrBYPe9aZJxLKhfaGHaepB75QPZnOJxTW3/jFvvPygsKcF9IHqKXkAHCngBcqrMlE5gq6420B6BNlGelGHAGt6mH2hZsqLmB3ytXeM1cJ+9snjOyzMcB+MuQ21DN3D8xKGrnT0YMdRU9gPIjrIdaCcMEcpnkDQr9WFWPXgU8aJCbBKYx5kyjP3Bq9C9g3MIOPVzsJr7wc0F92e89IaCyMITlnfh5pMHLV9tgvSzWQl53YEspaeIACqbvAxbIPlNeu+cQ7B79LHbkWUgrUpmYe4qaKE0GFw5EvwueTV3+wq0XTJAjgf5Ur6Wr0CsFWPFWFCkckk5CCkX0hdkXYC975/oc+MsXPvsTovn30GhpSjB8jUYPzcFGxuDulbto10BT1+Pc859odWBhn0rT4JGhlpxFWuCocjwifICPK66fe/cDXpOb+dTbzY8PvOiXdx5OPLRuZV3y4PVrH6s9gNDOVOicRGkHEqpl1kXDiSfPHRjANS+VOWnMu7QfmrTgzWrgf0MuzGm/iCDZCP5NshsmS2L+EvburAXdsIMjGYMxeMq9/ERiHGslcdK7oHfzlZfMh2ZXFJcdU1m8YKc8rG8KQ+A6Cr6iK6gtlY/0qqBVdj6q6dApjJdji35jreAfHKxgDwtj2opYJ1h629zBBknZ8ndQHPxtZgDcqtsKb8BrBSxmd9OLuxesu2HEVBIZzfFneF+7cRxq7iqWY4EMsggA2RdWUtWBTaiibchfnqSNcMC0QvjuqY6gGrRUrWxQBk5VL4Gx3fsTOYsKJcb/NCvIrjfd33LsXiduaXyOWjTtRsyFQxblflKJ6hlqNwsNAhGv+hfuvUQyL6Va8lPh2Oe5w7cGQiFMwvGWY7Ai4ioowmj4JexKQszd4PHcNfJTjXAWN/opbwAayvLXTUGgpqWauhlhaYV6sdUygG/Zj7H3cxQMLJwoQX4Twsp/w/7/UtwN7nJzb/ze/viNzXDAOWashTUEdok2R0eP3zpGzcJNqn7y18Mh7ubHo19Mwiob/xE2QNymVZGBkD5grIzAuyhz/ZOixv1hPI9Q5L8O4GoJ5ozA9Tu6k0tk+JxXMP+k+MoIdfJX+Q6kO/JGVpjcD7l+MZuF3Sf2PqDOivhTXpsZnJ92Fxmz9ELHSCpflJgxmg46HLql5uHoVSmf4inL3Tp32pzndoQ6574LH0L3Ha9N/BlAlyZcXPVs1YQ1rfc6MDS8NaL9hH1p0KnBq1H1K4Gse23jDvVBXKW5XbObwvG3coYZSfQRFREgAgiCAPggAOOIIfKqXI2qKG26qoCft96V3NfCz33t9tV7wl082/VtE538Djp9tDJH9Qx6mt1L8gQuVquBB5y//+pqocCirAAUTzhBlCTxhjAssL6wlYd0mMz9+fEgXVNYRVLEgijwWxIBpdcp2oOqWBYaKitlANxk26iLXBITqI7cJnp8hTIFrKOPAxygZYmBwCIFSIYtPuGLKU8PGzwom2sK/wyd8eps90hfV729dwboOZoo+Q1yD+U/2lRFiQeS3mSmQGFwUUplm2QZ1ewrOgIpNhnhOTeB3FfeVvJBOMh5R1DJ0iolHQzfQOsb7y78PxeSMnK2J4zDKpGVTwT9Dn4P/SJ9AgD3FSrmgc8K+6EIsaK78UEKLxUdMr6CVz/5a768gDs63DisxuzIfVmWofsBWBMNXkZC0G+0DrJi4Cd3C8HQN2B1QaUDYCusa0m1RkGnsPdSzvdBM2mndSqgtFg+FTpD9XfCS8MyYAeV9pWrrcZnvZ5vS5hMzyZ+XRHTHkQo+3Gm+xAVhGzxTx4nvv6q0R72Drr4KQr4RByodQJn8tQc33lKSGfAFlkMhZ4yGOeA4Xkkw3yprwpf33+0oBbMoY4kDEYMAFBf7kTisf5SQwIwAMHkkGUxRF7EFXFAb4FujKfpiDnyL1yDWjxmlFuAXlSzqYO8BUTGAzYKMAMsp7sy2bQjmtZ8iKwXQ6XrYAtooP4CUghiULASKWS7v+yJMQVlyiVknG4r3mNmeKap+Lc04F0IJJIIgGBAQegNnUJB6u7bYNtECQVpBVluUNmSOaC3PMg6siFcghI5Bz5LjhNtJtp2gkVBpYZ6b8F3Da4hDrmgTZbKye7g8yQivYa5BitIxlgTDNMNTSFOqlVeoUKGLWm773W5cAy0LLBlgtnCi853N8PhfZ5HxREQtbl/KOF7SCLZK/MVsA+fpQ9gH2Wn239oGhcwdSiwRBqF+zkNwqYLmrSB/K/KthnqfNnZw7/c79/Ce6UPCVP/eYXVqxoIE6K/QwB8VBpLAIhrV/aq+zdsPfpcf/r++Gqx80Pn74Ai9FSxZYP4p6ojwXc49xuOm+Dpkvq/hh+D5qIunfDSoHjXYdQu7Zg02xONseStr9+gDPOJQsf/udKxmGp09SZ0hOUKUq6UgSh9kE3fY3Qe26nzxs+hld1Yt5J7grHI869dXcWPOv6cmT8u3Dk3tlndzrAqNC+d1rtgTYRTYzVKkFMxfjPU3+C1PCUJZm74Kg4d/bOGvC84frC6QMwe5neNdYAU01jP0NnEJ8wjXEgLovtGIFZlOYZoKEiAWccMYHsyXKug2xm+0YbDaFLSk/zqQldPVs/qBMDgQf8J3hWB22L1lEdCVqw9r52hOKqk/9Kr9Y/WgEFWEAekC/kQTC0MFRQNkLRfssP1paQ9iztcFZnsE0suFzkAOZkl4NO08EnwNPf9ScwbjUkGCaBYRGOLASQftIVtAuyIe1BaaNMFefBua7Tcfu6YGxp94EpDeQrGc0WSLifrGRmQdq9jMycp/Dmy9crEnLA1s+SrDqD7MZFToJaXvtamwmySF5kAjDZ0F1ZAcLL+InhKzCsMhxQjoMcLfw4A2rfghTrYHD0dF7n4Aj1DdXbl0sE341eRW6XQe6WI7UqoL3WYrRXIPqLt0Q/EAfFTjEZXrR+XSXBDNsjDze9OhRehr6xJU4CPhe5YjhwljHEgjZWDdAGQfCSwNrejtDpeMvvao+C2q+qKmWLwNjSoCpOoLZSw9U2oLQTLcVjsO9r19n0KbRaHLGzqhPcbPbg2SsVEpfGb0rbBNlNCg2WXaC8Y1ij/AB59nlbCrfAuZCrDR+Wh6rTK8rSH0Npe/9Lnm3A2+x52lWA+ok6Tu0GspJ8R/YG/PHBG6hJWeJASuktvYENnC7pTOJQMs7qlrwD1CCNR2CyGCsayoAhzLBcGQgFUwqHWd6A8pXylUgCmSSvyS0gv5GDZBTwIRPlryu2ZgCmkm+9ynVcQC6RjvIdkG1lqDwJIlJ+IN8H+bUcLb8B7sm5mADB53+pYpUgSlb4pgMrOQPkUgsJnGcnZ0AelgmyAQhVxPIZiEl8Rk/I2JdVIbcaJL+VeiDrElgOW2rZmgAJfC0qAlcZzjhw6uo40v4ClLrt08h9OJjfNX1m3A7qj+pF2y6Qy+VKlgA3+BEF5M/qIVss2G2w00ytoFlI/ZqVnMCw2tBHWQf+G31fub+EqPSY5JSNgE10kZNBdKCrECC/4JxsBKrNdlYtA/5HfPd7xEO1qhU/D0oC7x89troGQ9Fey3KrHwB3/uws4n/i9w9w0+QkOYm/DoqMJ4UMUEYo7xjeBssky1Pbc7j18uHaqEI4cuvc/LshkLgzaXXGYlB6miyGWyBfWI3qHahyu4KhdB50GN3cXONT8P7Jw+ayCDSTulMdCDJGOsktIGfKmfJD/vsj80vagrT3tG+1eWDoaRhgmA51xlftVrY+dF3dal9tCU/KvbgS/yVEHXrlHF8TbjW63/qlB1yYVD6ylBM0GVFnb/gAeD7iVWTCLDi85LT9zQ8gekbsnpQnsL7fnq/O7wT72fZLzJlQ0K0oxqKA8rbR1egJpHOFYRQHNgClpBuvB+64AP64Yg+EiDkMh6Jgy/vWbyH7cK4smAyqs7ZOawfGtw2/GBaArCqbymUUtz0WUBzQNf7fmZonv3iGDDFGvCdagtwudxEPYoaoL3JB1pDD6AcgWzIZRBnRgaog9ii54iCI0+IC3wAh3C+ZC9IbM8jh2hjtKZjeN5Y2OECpin5nPJzhlV9sYfJGyAnIDs77EowvjVcN34FTK8f2dgZwK+16w/ljMBYpUukEpjUmb+NyEO+JreIXYI1oQ02w2Nk+VWtCVpe8pILqkH+8sIylDcjx2nD5DBye26eZs6GGU/itEDM0j2sQXmkheB11n+RcA9Qn6hVtIlCZLEaCoZbhmmKBnKy8OQVT4WyPax8/mg6noy6uvTcV8tLzWhWawfiVuZXRCTRfLV4GgmOofVuzCdo6NNlV/RS0n9Y0rHp/sFtl3mucCdoUbZr2EUgvOVSOAS2QstQA5qg71GQI+Nm3kXsH6B7eNq/uRnj+8et7CT3hxMcXe93vAtpM7SkrQAkwrjYkQOrxjHK5R+HA6lMDb+2CunbVVpQ9Da27NjJWawfK+0o9UQlkL7lZbgYZL5/LZwCcpzXILZyRy4FrSIoHiremEOgtLotdIM7RiT6Q1CHVI+s0XEi6Pu3xISh8bZlkzYPKCysYSu8DZyfHPLscEDPFGVERCMeVmQDk0AMw4IAJ8MEXT8AJjX3ANjbLxUA6MbQHHslpcjrQkVT5CSBQ2AjYSCARcGUZm8DYxvDQsB2Ur5QxYjzQjLlUAspzhEIglsq8AG2rlqXVhkTnlNzMlZBiTR+VXQAyXLRmLMgRWnPpA8ZKZjdTDvj7+933SAafFZ7VXD1AxIk9ogiMGO+ZagKxXCAKqIYjCjCEj1kMhDCS78DZ5OTuMARaRTQ6XPUq1OpY5VaoGYo+s/S0XgbqU1OUAT5iP6WBfAppDbKHXCI3ghFjL8NqsBfmZqZXYPAyfCEegPSTToyA98bBbxd2/d/i96+ijBRuwg1oKvNkHojGZJMB4pGIFU0hbmHyD+kbYHfh8eDrmfB448tpcTtB2y9i+RkUVa5iODgrLu86HIJGj2t+X2E01GtabVi5XDDuMToqqaB+p41W00EWyQLWUNwI/E90dJcL5EL5E2ifaHO18uA0zSHVvBk6jG02tcZ6eLYvalniSlh3a3vkGXdIbZGSnjkNjh4+k3F7FZTdGrTG7xp0/qjV/toTIKl3Wu9sE1xvefvcsw0QszphTXoYKPOVi+IHUE4prZTPQNRX2ol+gBs55ANG/FFAPsIXQG7XhssLoL3QnLWKQGfDFaU9PG8cXZAEbK93qNKVelC2adBmn5pQcXvo7lKxoBwSL8QT0M7LyzILqEENqoBwES7CBaSUUv6Zgc6MGRVoRFMagtwkz8i1YP3F2sU2ArSnMqlklv58boBMUpdpXUH8wiUkKOsN45S2gA+7+QGYIwLxBTmWBlwD5bD4TpkGjp/bO9lZQdklaoiFIMsVedm+B48JruMdO0DTivXcwzeBa6FTmkNP8P3WK8ztU3DKd3zbrjUYzimNxT7QDss78iW8bPvGKWkW7J11MuXmu3DX7dF3r4NA3Wo5Zt0JIZUrngw6AQOW9spq6g2Vj5c7FHgfxE3xE4dBHaFu0UaCoZliVm6ANle7Lb+F6wvv3nqRDDvOHel+dSwkvU7dk3UQlAaGWMNy0C5rZ6QTiJZk0wJqPq7aM7Q+dM1rbaqzFkJHBZXzA6SvFqRGgSyt9ZQ5wMfCS7iDfCoLpQraKG2kzALFURluyIFGnWqpFW9A1/qtf64zER50fPZ97EmIi0p6lN4WjP2NLoYqoE3TPOWn8CjzWbeY5bCj4HDuVRUCXX3be/pAlYSKM4PuAa/ZUtIZQyup8iueyMEBBxwAA0UlI67u8hpEOcMtJRZEIpW4BIc6n1p8MwwuBl9u/iAIamysVrdsdZjTZrJz7y/B1dF5jUMkEEkQGmCPe0mbsoMIAh7LsXI7aKfkQlm8vE8FWR14QQKpQCBO2AHOmHEGzIiSMl/xC2AgPWgPaCJQ1IDsJrnG/N0QG5M4Mv0JMJthPAL7EeYVxmwwNzd5GB3BOlcdrh2CODXpVvpPkFgzZXxmJlCVCWI6yCw+kYVgv9e+n1mCZ0/3fc7JkPM8/1zhV5CSm/4oeyJo29XBakPAjga05q9tgwUl+dRwIjkH4ivRGVdQmosbSjAo7yurlOngON/+mN1bFL/Qfgr8ggUVsGCjGkgzezkCSkWlihgMpljjZMMyUJ6LTZQF2YuRfAyMA9r/ifnD/9DvH+A2yfqyNghF1BY1QPlC1BVVoeiLolBLebi77XHcm3pwdf2t6c9eQE79nK8L/EFJMnxhWAUUyKmyHlTbF7Y6pDW0iGngWGkluA1yfcdxJsgHcolsAXKbPE0bQGU6Q/nnSyZqcclJq6XV0QaBrCKlqA5BOwLaefeFrh+0Pla7JTyd9WpOfC046XZBvZcPrz6Lapp4H3buP/zZVV8Y5zlobLsh0P540z7VvSD6x4QyqeEQT/LazM4gdol6NAPxkfgIP4on24PiunwF5H1e8RBEKKUIBlMnk9FwFBya2Dd3OAu2BNVbK4Cct7PW50XA6dtXrj+cD1XyK3xRejcMMvT8zkkF7zyPWy5uoC2wbVTHAIv5ngCQk0pK2JOYxKTf/W74x3zwwAvEUBElbkHRh0VDLV0g5nZC1dRKkF09OzzfHkCbJLeAKckwWzkIPg88nV3WgdJLmas0ByUXA8sAbLPVlmA9UjTKqoJibwgShyH0m6B1Pteh3JmgNn4fw5Ofc+sXuoCx0FDLUAA1fwhPC+kEzbUGFSo1BucXjsPtR4CSKsaJPaDsMRxVdoNaQY3UOsPpA1cePrwHxz+42PR+fSBb6yELAdRPVD+w62z3s7kDBBj8hnuMBjs/s81YDuRW7R0tExgj/DCBmK9EiAnwZlFcdmo3OHz/bK07Ctx5/+GG156g1pdWmQZKnMFkeAlqkW2BrSm4rXR77bwbOrdsGV7LBBH9aqdVOAOGZKWZWALqOjVamwB8RmduA+/LKXIKoDGDqSC3yK38BFp1rZbmBo71HGLNb0Or7Ea9qg6Dm9ceXo/aBDtq7j9zuQvkP7acsi4ApZehSHkFeScKTlgqw9Ez57692xyqzqj4c5A3lHYIeOg5HtwOOndxbAzqWa2HegnYw3ucBz5jHzsAe0aUdOOIIgfkQ/kx6SDTZFUZDwmX4valnoMMR7vRpvbQoGa9ZuHnwN3gWtdpNdCdhuIGyFPaV7IJyKbaKmkEltvi1Bog7/MZQ4An8iJfgegkugoLyMUksgtkIS3lZJCLsZPtQM4ggE1AHfxxB5aKPsIHxCHzAtMMuNTlxugn6TDH+L1p+2B4J6ZreOM10OZZxHtVpoJ9gf0A802wZVkyrYMgJjh+ZtpJiAtPupThALJAjKYeiIlKHdEZZIqsI9+D5wfefJfUAFb02DTvZA1wfsuptH110F5o9zULYIcddn/nubnMr7OpLOc14MNNooFldKU34MJfFxtSSnIWBbjKbSRYJ1rHqM/B1+pdx7UIartXziljAi9fj0nOe6DoJ4vN9mfmC/+k3z3ACS/xgDBQIkSyuAiGxoalSkOI+zq2TLoVjoSdnXPHDNEbEzzTTgJO4m0mADfZygFwLGufYH4bGi2q3arC91C/TM1pFYaAIUt5JvaA6qkma58BLjgSAJzkJCf/hQk4yWkAeVV6yCpgPGBwNTyA+iOr7yu7FwZc657dpB28Lh/3JLUdPJ7/xBTdEG4W3v/mVQIcb3wx4F4AVKlXvnPpMAi/Uq5p4EhIOJpszcwH7sqFLADKMYYwIIpnvAHc8MENqKHtlBFAC/EuX0JZS/BWv9bQLLteYvhKSGqYFpZVGY7NPL32VguIvRkbmyxha8T+iZeeQGi9oLd9mkL7B82m1zgIdibjz8ZsUMO1r7SywFaOcBQw/yW0/jmqUJrSIJrKWXIy2Nxsyep2yF2cV7lwM8jDyieiCfh4lNri7Qq1j9UoX9YJ6hyv2qVsBDztGHUiwQR8oXVQzwGRooIYBIZahrrKePBc7HbKeTl0WtD8Rs0CaFKjTo+wlXD6xJUPHzwHi4/tjPoCfD/1Nrt9A/63fcLcS4EYIgYpG0D7QeujNgZlp9ipOIMN1ahtACbIWnICWM7a2tgkyBFaKe08gNzAMpD1ZIzsBdbe1lh1Eajb1He0qqCUE76GFyC28p5Ihvx1BWGW13Bi/KVp991hf53jpyIbQ/aJ7B15CigxhhXKU1DtrV7WiWDXxdTCNAwi7tY+XjEPWjo1rFHZH7x6eyx18QdbS9t6248gDVKRPwDlKIcvcJzjHP/NeS9PecqCfEt2l53AOs06RfaEspHB431rQK8x7TrXy4IXC6K+TXwOV7vf+uxZdbD1tC5SewCtZH05EhJ/TBiWlg57Wx37OHIjhF0PXRjQFdoMbbKqugJiDmexB76ghVwM2iLtgNwMcqbWResMoA5St4N8pn0gvwDhKx4yCUyeprrGHVBhblhR8E1o5l1/U6WZ4P6zq7+jHRTML8yyZoFaW5uuvQbOSTdZGgyLFFexBVzHuPk42SCsXNmXpQZAYB+/zZ7zQNktfhCLQX6sSc0L1Ei5Sq4HbbR2TzsL3FKvaXdA5mvNtWpAIoMoA0nJCb3TjsLrajFbk4eC6x3nTg52YDfcfMF0CuQgrZW2GKxW60W1A7yZG38vdSQkNk8cm94CZCu1vhYNwkfZJR6AZa8lxHoInvA8MbY/PB//6kx8JojtYgf1gbOcJ5Xf9ur8nyr+BgcyKADZXnvCO2A12trbPoCG1N5XEai2MWxmUDK4T3Pp5XgFsgbmriswAvX/xLzhn/D7Z2n+NBcHQVpIlA+g4IuinZaFcLfKk4+i8+FCWOT0J+9CblLutMJPQCk03FFUYJrsiQmCHga+5/MuVO8V1jDoOnha3cc67wX5rdyorQGJdJf9gXvc5nP+WhHyr5ZQPJzB1kT9To0ApycOx+yXQkuPhlMr94KHO55nx56FlFPJYzLuQap9xmc5XnD4i7Mn73hC1OSYNSkjIW1k5ne51UFZoNQX74HcLzM4BQwng5zf7K+IAopAJuJGNGgm7Qs5AQpaFS6ypEDF5qG3AupD8571m1ZyhYQ7SX0z7eD67JuPnprhfvTj9W/mwKaf9le5fBuC75WyevWA2o6Vz4R+D1pH2UJEgjZO+1a7CriXrJv1JxF+xVM7aVK2kJVAfKbsEvWh4t3QEQFPYdK0oXM7vgRDa4NZ2QkVx4QuDciFStvLdQ3MhYc/PL8euxPs8+wn24dCzdgaaypEQNuXzQZU6wCtF0X0rHYGqseHfR1yHezesttt9IDKv1TIKTUUUs9khOSOBt8unm1dPwHrSetHtvagNFdaiQagndaeSS8wVjOGMAG0wbK1lgfqSW2AVhO0TurnWh0wvqfcE4PAzyVkqd8TaHSz1oIK2yBwgd8hz3RQtinzRRVgpXjAFKCNVkfGwu3ljy5GVYUDk04m3syCOMNrl8R7YB4mDmAA8Z1MkHNBdtes8jgE1fG/51kXenzc9kndrlDp03LOpb8E20pbL9tt0CZrk+UUkB/I9+UzipdfsvtPLoAVKzagHwMYAsYOxjaGvtDQv2ZwhVHQdXibJXVawfMqL17GTYa01cn2GTVB+cAUY9wEMkYGyPfg7sT761/OgYNTzpS6vQ8q2IWGB3wNZc4GLvbeD6wlRWwFGY9BjgYxQauvdQOTr7GZIQRKjSt11usQhF4ImuAbAGW2Bcz1coKGfrUfVmgOzXvV/6VSRzDHGLcajkBuK/V0YQrwpXiPjVD2cMhjvydQ01b5VugQqF9Yc365b6FBbo1x5Z2h0pJy2wJngvhAzBDPwPaROkodCfKirMV04KX2oQwE08faUG0SiHC1qvY+iLLKBtEf/MNDPvKfAp1LtT5SewLU3li5dZnbYHfZ3M50G9S2WlW1OmS2yy6buwrijiSWS/8abHdzRUEhGJYYOxg0EI/lNhEN1LBd1maB5bZ1TNFTkA7aLE0FqtKHSKAOgynzL3jA7Era7H+RjVkGWhU1WK0BXtN9d7g3hYaf1nq7fCTU+DB8X8gOCGoWsM3zGeQ9KThT9GvVpF5F+bfkInlIuoLNqN7QJkF83aRdGT5wtejOqheHId49qWNGB5BmrZl8DTRSmlEEprIiU4yAWlcqVy8zB6q3C98YZAZtsDZR/RlkvNwnzwObiGIpcIXSeP6OCbFhQ4JsLBvLbmD9yVbKOhR83b3auJaDrg9bX6pdC+5/9cTrzUg4FX/p4YNgSLqTHJg5D9J7ZV3JcwahibtCgngunMV5oDxVSATSSEeFkhnakVE8IxF4n8c4gCxPe9kUorfHdUv5Gi6G3xj95CgMOdtzczNv6Na+TdfaBnhjjv0wWYP4ffFP0xQ4f/v64ccq1HSp1D34CQRM9wnymAIB3j633RPAGi4jtBcga8m6LKK4bcT+974r/s598o4cLAeD2lvWkW1BKa98JjZDhUchg/0WQbhr2YWlBoCxwNjH+D0YQg3NlcegVlPjtRSoHFn+WeBHMPzUwLptt0PjpbWrVrwHDSw1y5ebA+51XHc4zgNtvOYpBahrbdPUHyDoQ/+OXv4Q5B7QyfsyaMO0o1oEaF9p8XI0aC6ai8wBwqlEAsgs7aRMBNrLn2UuuM9zHeZ0HJqUr7MzbDzUblclN3Q5VN8c7h/sD7WXVLGFnoPQ0NKrvacCF1DJBM1dC5RjQDupBWvHwZRmvGO4Ck1v1/8+fDKEzSg7KsANlHVKc6UcYKa2vAW4UF48gaBHAbe8PKDl84YTK58G5wSnfXafgXWB9ZgtH5jNxxiBwQwrWbizuILKjBkD4IwDdvztgGxH6SQdwZZmy1YngMc5V2fHY9Dpi2ara8SDLcrWxVYf0vLS5+VWB8MY43hlJsgp0lm6gDRoM+UMqHCm7NqAQyA6yoVMB22GtlaeAS1LW6mOArfvnDIcTNCpSZvcuvbQpHSjV1U7QsV7oWsDHkHI9lIXvE5AyInAn709ITDC7x3Pb8DZ5NjYPge0TM2i1QRjhGG8chVqv13Zr8wbCOjrY3WfB0HfBwR7TYHw8LInSklwMTn3cOgA2jXVrBUvUFtfmwxspxIboExk4BtvDxj01dtdmsdBXMvGfas6gIg1/KLsAiVfCVfmQ7AloMDzK4jYWXtRxZrg3Nhxo3kdaDM1R60raIu1a3IAyClypLYJqu4Oex60BQqvdgmIWA/ipLGrwRXEGKWTcATyyJWPgNbyDHuB7VxnOxBT0jJpLOmeZ19SRelQvEj43+06JyhuWpEUdyIpovjFxQq4oOIE8j1ZxCpQI21v2SZB+ftlygXMhN7nOqoNJkCgs98XHtXA0Fd5X3kCzrsdJtp/CUDIH58r/PN+90mZsm/kFOU2V1YX9SiKsmw+mnBz5AO/123afvRZ1yVRu1rA9Yz7p1+VAy1KLpENQM7Utssj4JHnMtLhOHw4bmxED3947/yAyLbnwDTWONJQGbS3tWHaPuAut4iieGqgP2L2RDvskIADTqSBqa3xgiEZ8mXhmqK+cGjd2Xl358HCyqtfHl4Hd1o8qP5qLUhf4SUiQVRTBohKIJaIZLEFhBMGJGBX3ClGDpdzeAVKWyVA9Aa7SeaJRgUKlxW9tC4Ga9uiGZYn4D3U0+T6FQzr3ftaywxoMz3iiyqtYe2KPeEXvoN9Pkf9rwOFjQqLLBrUMVY/XK4CTL01cliXtdCjXhtLHQdQpiotRHfQftbOagtBrpWreVmSzj+jyrKo5IEMLR73pMxSeoldoNgrRjEWWCs3iHEgX5Mid4DsL3+iDOQPKmhR1A60+vK6fALORx0j7J+B8lx0FNVArpUvZSZoebKWbApoRGMDUSDyxEkQ34kF9AbZWDaRo0A6yYa8D2SWrH+WSg6FIAaKDBaCrCDnykOQ5Jpqy14HWT45jfKfg+dWd4NzF/B+7pnpugWUO6KtiABtp/ZAywE5UW6Ut0FsElWEK+BIBVkA3KRIOIJ2Vs7hDDCE9WIw8ILz8jwAgguAA340BSVELBI/gWgifmY+yPaypRwPVCKEXOB6yQKcZUqWtYnjDUZgAwd4CnKS/FEeANJIJqXk+3+bG+RTQCGID8VomoI4KWYrlUBLkPaMBfmZfMZpoC6tS4bhFPAK+ILl3AExVpySfYCa8rTsBMRzhShQflYWis5gaWeJtKVAzuu8F4UrwWmBo2JfD+xd7Gea7UH5jsP8AuKoGEpnkKXke3IYaLVkTyqAjJLOWgJQl3bCB0SIKBAGEKVFbQ6BKBLJYh3gTDKJIDtqH8lJoI2WC+V+kK6yovwExCXxHQYQ0awWG0E7RwVRBHK0PMV1wIwTGlCLVlQCw0Ulnokguou93ACts1ZergdeYsUdeEIeKhR9bom2miHtUma33Pcgf3B+vaJLwCwxjImAG/s5BUTJNIwgton5ogfQj27UB8JLFkqNoXgC50/5Rm4G+T4bOQUkyxTs+Osk9QYgHignQjCB+IGRvAP0obtoClRAoQywiFS5CbTW8mt5BFzuOM10qAn+G33edm8HylglTQQlBWoPtW7ae/UeiiMsEvNiPOzTHco6XPsT8oN/0u+ehUVXS2iYKqFgTEH/IiM8KXrlH/8CXlR6lRQ/AGxe1uY2OzDUMd0xjgeilWoiE0rVLZXttR3K7Av8wHsX2AlzfVMhqMNsg2zfg4yT38m1gCuuf/As18VdV4qwIsFa23bQ1hhcWjjfdIiFRnNqXa3gCZVmlv+41Hh4uO15o5gwsDhZr6qfgjjAXrEChDszaAxoFGADNELwBa2XVlcbDI4r7e/b94eaxypvCNkBluPWhba58Hj0895xZkj7JTUmaxMcnXOu/t3lUGF+mQd+Q6Hng7a76uyG15djh6a0gasnItOfusL9YY82vU6D7YWHvrkyDsp4l3rtVQrqeFRtFjoB2EJn8T3INXKLVghUowp+f+h5LRZPOpkgOovH4hEY7JVVyltgsDe+Z1gGwswScQCkFxaZAzJF+0mLB+eLjvl2F0DukmP4AORNeUxLALVIVuUrMJwwvGf4DOx6GyKMeSDuiK2iCOSEkgw+Fwe+BS7zlKWAC7HY89ds30ZxJnIdoywFrCSLXhBkKWXn/QKCNzOQUyAsSpLSAuQHWqq6G4rWW9raqoGmad5aaxDdRLL4Aky1TBUNeaDEKxUN5UGUFx5iGOBFY1G8kncPbQJYb1hr25YCq+RPsjMQSjCJIC/gyl2QU+Un8kcwdzdNMowBJVp511Ae5A+kkwOiTvHcovI4O+RJ0Gaor7UMsNa1PrLFgzZcHpIngUD88eYvc8P+OmxDDpLvcxKMGE/QAxzW2t0zRwMbuCX2/p3rN4nm3AP5trZGnQBF/Sx3LR1Ba6H1lpGgTBM3lJ3g/KWTwaEuuHzr8tqpeDLfXiWrSBwhFfgCVR4CPiGaMcCncrtcALKCfAlABtfwAfGjmMAg4KmYLioAMFSMBSz8LP2ATtJDdgStjhapfQJWT1uWzRmkUabQB4yPDAcNNjBWMfoaOwL2wkEZA6xjEJ/8nfSNxZ1NQAJfyukgVXlAqsBu4uURwF7eoTrYDbQrb/YBtwouFZxqAkNFT4aA/EV7Lq+ALcA23NYY2Mg8HoGxqtHLWAnEDfFQzABaUZ8Q4BJGLKAN1uZot8FWSo1S54O8Lk2yD8V9DxyA4zKLnSAmKQ1FARhXG08byoMyVZRRegOlMNEFcEPwCLjIFCoDbtxnJ6hd1EpqKlg/ty611QFtmDwjJ4LIE1XljJK06wHub92a+dDu9U4onFW0zToIXn4TfTFpOVjmqW6qN5CjSJEE8rwWJx+C8bXxvpIIoXNK3/T9EPyuedu5vwHc5FBtJchj+MoMkEPkSzkUcMT+P21b+FcTJZUD6SSRCobDhi8Na8EywrJN/Q7iv0zqkGGGrCHZt/OegxwuE6UbCD/24AJUoRzw2/FtAMiXuOMOTJPH5HFQXosfcINyDYNr+laE6kVhucG94MjYc0V33sDJXRd2328OT8o9+ypmKezfdtLx1hwYfarfg1afQNf9LVNqbYX4oYkfp4+CNw/ftEscDaf2XZ73IArKPQ3O9PsIAnP9ynnUBf8hPk/cm4F2XhuJPUhVlpYhFA+/NfP7j5dzxx17UJoqVcVusAy1lrXtgoTc5NQMJ0jZk34kZzxYHKweah0Q1YUQ08A10Xmy/Uvw+9Tb3c0NXDycJtjXBZEtUkgE2/u2ldq3kPA65YPME5BcL+3DnOtgOW+9oX4PQggfLgCdaIQbkEN+STdx+ZdeZ79SgATgPmDiU1TgMM8YBjJQvsM3YIw1jldGgG8Zj24uo8DvgHdVN3/+v/buO8qKak34/3fXOZ1zzk2Tc845Ss5BQAEFQcSAiuI1AIqoKAqKCUmCIlEQAclZMk2OTWxoQudMx3Oqnt8f3eided+ZuXfuZe47v7U/a7GKXn36nKraVbWr9tnP82CfYI+xxUCJW0lR6SdwddKtCylxkPd9/pbCq6BK1D6jK8hA+Vm6Q8hrgRN8vCF6aHjHwLZgvGhcUSbQl1r0BHFIgWRCQULRhJK1cMc7uXbWKMgfUbCz+BOwv2Z3sZ0EcmQlDUDVU8Pxg8A+/kFepyF2S8SNoF5g/91+wpYLTtPZxxoIDGaA3AU1QHVUzcA221bBaA4FkwpbFj8Dl9+9MfL+HsivV9C5+HPgAunkgWyRCewE+cEabM2B4CsBbb1XQ1SjsMyAB2D7zR5tew1SvNIv5GyAe1FpX+esAcct51vmM6AS1AwVChSSTlmBZFfyARfaMBvoUB6y7crnvAMMKm+dfgzHAjZwlbLUYG8xDJjNVxSBPG+lixO8R3iK22yIiA992y8BPJq4n3AbBvd3prlnT4X0a1mtHvQBxwjn686WoHqqhuoO4MADBTgo/WOQty7gThwHAHdq4A40AI4D8G35617nAvAyGzkF0koseQ98Tnh977EEoneFT/E/C/YY44KtH9xbnHYiNQ5yFuS/XXgErCgr1zoLajsn1UII2R/o5zMQIsaHvOP3FLhWc1lmfwDyId/xDdi/sM01uoF524qRuXCjwu1Gqb9Cetusqg82gRlliRUPKkV9RB+wTpo/WdXB2G7bYmRDWOXAuT47IWRU0HifOHArdj3mUgnMXeZ5KwdoS51HePY/Mo+8gzt5/nz6jVwoFcdI8yNIqng/LbMqOFfIYwwFY7tRYEQA06yXrKPgEmv7i0sjqLo77unwHhD5aliPgBCQmpIq6SBfyhS+pyzg+XPKptX/TwylOcsDB65ykcugbqvn1V/AlmaMNULgxpCkWqk/wqovNjc/vBvibedeS4wCx33HMvMrMAbaehv3gVhiaACU4ooT8MUfL5A1Vg/ZArJTtsh0yA8reKV4D5yacmnyrQ+geY0GIVVqQ6f7rbLqDIZr9W8Xpr4Kiedv1U5JhoM/xDdJSIbozRGnA2dAr/AOHRsMhM6BbZLrHoGfe+fkPhgMeW9kj3rwLmzasfveyS+g8tDY+NDPYHifPhdbhYC75bbH5WUwaznXm0Eg1ykmHfDDv/wO33oUHZ3qqFqoGmB/yvarrTFkTMwKzj8I6/ft7HliHax+8FvFIxMge2DGl7lzwXjBftzWAxovbXCgyjvwzLEhX3doBK1aN/q1amVwHecyy/4J5F7OT8h/FjbJ7l6n58Kqa5veO5wF6afSh+QsAltre77tGyCa5uwBvpYKMglw8l55KjOr/IL151FmAJ7l7facFEtHsB5Y7SQZIm5GfBCUCKNcBlRo2waG/N7ziebvg/dE9w0etSB5ffqEnPYwa8F3H270h2MDj1+4/C7Yhru96zIc5CfH885u0N+91/WWn8Bbu54/OGATeI73eN61HZhHzQPmTjDCDW91A9KGZX6ctwsWvfrz9/tOwx7r4Nvn7wBbzFDrPJBovKSugLHM2Ks2QuNT9UMrb4dX9495qedqqOtWrV5MLNhWGH3VQjBbW9lSCLZuNi9jCTi+dwwwO8GBbfH9E2bC/D2r3t6zCK5/cPOzZBvwI+/JcLAizTFyCHzf9q/uPQSGTev9acunYFSN/kabSuDax/pVesCet471uXQSvq3yw1Pb60PO49mh+SFgxLm0cJkBpLCZslyi93kZKOSSJAKppJILfxx73mVD2IRSiQgAqqtIwAM7AhJonZcIsNo5azi/hGZnm1ysvgVeuvBUcbdbELEh5Dn/X2Bd8fYV8f1g3c9blh79ArKmZxl59cD+mMtC+22QuXKWF4HDck2eA4RNnABM8v6Pg9hWfnRYgBup2IFv5J4EgtXEsdRZHVpeavle7ZfhtVVjh/VaDvbxxmZjGMzN/GH7tgFwyHl8V0ITKH2puHVJEdhn2xfY3KHv0u5W8yvw7N2htToOhKiAsOjADWDcMK6oZmA+bl2xIuB84JXP7hyCeb+uqL2rARxfc3ry9QbgeNkR7/we8LSelQ/A2cl6zBoNFW9UvBceAaN+6t+37Ql4bG5r3zoXwH2x249uFlhtrAyz1v/A9fUReeRdw/kKVz+72xTMgLLp/NmFuV8V2MHZ0TpqNQF1TC1R34MUW3WkIdh7G8+o1lBhTFRm8GII8wxWvrPAyrNel1kgN2WDNAE+4kM+5M8x6Efl4XNLVlngtbqpvmEs2KfYnjcGQ/rq7N/zF8Pmu/tKzyyFLW57Bp8eDanfpedlfwBGmO0J2whQNblHXcomqzgAfwLxA2us9bIcADVI3VDp4NHJ/Xm3qVA8p2R0aV9IaHO95b3n4bf4Pdmn7kGfpzuvb/wK9ArsML1BPCx/sOHMoTTI/iRzVV4o7Fx9qN75SVD15Qpzw1dA14TWSXVOwfUmt7oku8GBvke6XSqGm28n1kzpAb912Zt1eibU3lH1pehV0PS9egMrLQWjuXHNmA3OU2awdRvUHjWLxwA7rn+URvxn7ua58oXMAfWB+o4IcHg7a5s/Q3LN9Es5deByiyvb77wFD06kBmSVANPs+fbt4H894GWfC5C/vmB30QggFVgPzGcRo8A8a1613oAMz+yAvBVw46nED5IPQVpi8qeZdlAn7B/ZTwBL1WzqgfqFiZIKPCNf0xJwxQ0fQHG4/Dgru4y5E0MISD0rWSYDNcxaVhKE3An+0k9B+NSQN/yeAlt9Y6qxqHwjXwTHSedW53uQlHzPO90Fbmy8OuROReAz9xquIcAtxyRnESQ7Uq9ku4NZYF0Rd1Cu1KQnSFfpJy+D+kh9qj6E0BtBH/sWQqP+NZdX6AJHLsf3SwiC84nn3G7EgBWh/FRZotwA5kD6h9kXHjgh9Nughr53YHzEsMqdV0PlzrFnQusDl81JvAHqFdVW+cOZfpe33loOP3y6/vTBfrDH/8jZS5ehuFfe0oJoAGuIfASuP7r+an8NOs+qYkVOgzq9q/lF1wGf094b3V2goH3h5dKqkP5J5i9578DlmQmpd6pCfmH6g+w1AK5NXN4qP+PuARhLjL5AD1t/YxaoCcZSVZWygGwF0k968CzgZ860agGW1cBqCiCG3AGwllufge1texv779CmS8tGtaZChG/IJwG7wRogr1nukHIm/cUcD7j2xM1qydMhu0pay5ypoEa4Xrc/BzTiJHmg3paKUgeoTQP8gdblR4P1764/rrhhA+bxFWdA4qzOVltwbWjUMDpD6+6tR9b9GIJ8Aqb5pkBGrczXci9BUsv7yzOGwZX7N47ebwOmW2Fa0REwTrusswPJB9OG5hSAY46jp/k52Pbaexg2kCnWPImDs28mTL6zGObVX7F2Vxr8WrDz2fjqkPN9Zkj+d0Cuc5xZAPZuRq6aD5Hjoy+F7IW6darNiWkHje7Xnhc3DXwve73qEQbyk1VPWoC9ta3AtpWykkH/Cz3yDu7cSwkNki6D5EkJW8GZZb5uhoPZ3Yq1JoOyjAEqHkTxAxbYb9psRgL4Gd5PeISC5x73s67fQ8l3pTscX4H1uLXMag+qoaqjKj7CFX/4pGIvHwAdxVC6g228LcZWFwpzivNLZsJ+l+PNLgfDT8+tb3ngdbh95e6B9FWg8o0OxiJQHYwxyg4swh0DpLAsU4L8bPWy3gVpyXAOQfWXKz4fsRdqHanyeFRlOPr86U3Xj8LdRnefSK8Jh5vGh1xZClUqVRgaPhYaB9bOjEuFmzWTpqbNgl2vHfQ49zbcnpS0Pa0ebO64b/FpP3hp7ijPrt7Q63KHrg2XwL0byR2z58MNt5sV7t2Ew0+cvHg1C36+vm30sXSI2xd9KngdhNUKquJXAvxizpGuICtkAQsAf3zLh/D+ufJJ5SJYfa2n5D6onepjRoNXPY+2bhchcGXQQN/NYI4yN1sXwdbbpa9tMvgbvp965YHLdHuhfRzIZpkkkSBvyx65BvSjWEaASz37ats5cGnqccPtXSDRc5/bODBG2hJty8HLxXOIe38I2RnYzOd58H3F+4rHIFCX1H5GglSVfJkDeJVvfwUyVDhYNa3vrHZgzjY7W4HQKbD1mDovQWP3OocrrgD7eFuweg5kpdnYfBdUKlHUAfv7bskuY4EenmnuX4Ph4b7MNR6sDo5CZ3dw6eZ61V4f1BSCJQikArFyC6w3rdXWG8AoRinAd53XRo8s6OvZ+VKjy5C1Mu9WwQXIHVO4pXgm3Pa7vyZzBqhJNKA9ZAXkTSzwh419dq4/eRZi9oRnBn0Pw4f07dZSIPii/xQfN7gZnpSdlgfrYrcfjv8Ufn/x2P1LI6BkW2kFhwMMV481rhPBOGCsMxZC0+z6x6t4wjPHh1TpEAitcxp9VS0UXM7YB9p2guTIWmsHeNRwW+bqB/7jAot8hoOzi7XQ2gO2eq4eLqtAkrDJWbAuygyGg/m8vCsnQF6VPhINcovzXAfVg4b8CMYPhp8KBPssNUjVAdylkQSA+MpPUgJxA2JPhnWAVt0afVhtGwRfD2jmUw/SU7OSc38HlxftU42PweVdj6autwA8K7gtANsTLuPsGeBt8+zntgNCrwYl+l4Fr3e9NrsfBirIJ+wD3maK7OLPOn5BZZlRJEde5wJY26WNvAGRoSH3/V2h8/JWrrXtEODuG+81HzIGZcbnzgTXp1ymubQCl6Gefd0qgQklshBsV+xf2JqB2xLXlvYrYNto9zFygBi5I6/BufpXRifthXnfLZ+5qxA2fr5n5Skn5JzNa154Brju8rE9Amy/uS60d4JG39VzVO4NT67pV63VPeixoq1r/RiI7RU5OKglWPvlOWkD5gHzSbMSqFYqXS1Hd3D/kcwPcjYVTADe4B4CaoaqRGMw9qh9Rl+QnkRxG4xO9jO2pyB0Xmiaf1Pw/8bH1+Mr4Lj4ybcgI2WrnADpLJlSh7Ihi9RHtNICUkgxBhgNVTjLwbbDeM9IgeITJXNKF8Du9474XKwKC5au/GB3LJzPTtiedA+sYfKsdALbNvsi2z7AiUUuyG3ukgjSx6plrQHzk9IhzntQ+Xpc5fAQeObTIbs7/AKNHq/VokJP8O/l+7RnF1i7/rfJR49DdnZ2fH4QbGm5v+mZpVDBipwU9Dj07NxhZIN34ebOO8vTEiCh17Xhd8fBySfOHb1pg+0ND566cAz6J3We2+hN6DGgw/j6A2HJsvRd2fsh2yXTnhcIm+fvWX/qFag6ucLssHowbHXvtS19wLe3Fx59oHSSo6mzATCX/ewDjH/yk/NR4rkAzhFmgtkG3Ae6tXLpCk3u1j1QaSQQKg04DPkvF0wqqgzGbKO7sqDi1ujaobkQPTf8csAvYPWzXpNWYPazRljbQMaJt2wFfudlCQHG00DaAWus32QcyAfqglUIsZUiugc2g0HDuw1ouh+avFXPs9JGsHUzHMZgsOKsM9YNwJVowoB80hkIEiFdpCtIXzGkI8Q+iMwOzgK/5t4jPPaA2dgaYUWD5MtaaxqIq6TJfGCiTKasrMsiJgJZsoDZQLEcJA/ES6rLmyDd2S6AFEgviaSsDM0NsO5Yd+kI9JAVZlcIeMZvv+ev0Pfxzv0bukLqJxnXclvDso6/nj+wArKs7MYP9gFVieVxSNp1r056VVg2Yv3QAy4Q3D2gqvduaHG54bwqw2Bjpd1vnvSCX9Zt73e8LmTezMl8cALUk2qB8TTQWvpLU4ipFz4xsCo88WWfhJZdoMPA5n61IsGtyDXN/gyUOhzvO8PBxWlfansALec1zKjyJbxf79UOQ36Gonslk0tdwRZoH2frBLJclsthuHI1sXVyGGzPPVB6bipcyb75XspgsJ4zj5rvgF+Q713PQdBmfpNG1Q9Cu6ym1DgL/kd8vTzbg/OGc5oZAiHNgsb6jYK6F6rdiv4GjLnGb9wBy9cKttaCnJajLAdmSSCvAVipchA4LxPECZUuxTwROhaGZPZ8pfklqHu3+t6Y+6DCVDMskJ+sg5IF+BKIJyg/XHEBceUHaoMsZQ2Xwc/Ne61HX4gtiDwVFAMuOfbu6iCY98yT1g3gNl/JFcBDFosJIB7MAG6yCU9QA1UDVQosk+nSCc7WTngxaQB83fmn5J2fwYbkXetPjoOcYXn2grdB1SOTRLDNwIta0Lhy3d2V3oBn7w6b2fE49Crt+EXDcRAw3lc8D4Njh6OZ+SpY08SSGUAq31IM4ise8ihuaP+HPPIOzrbK9plRlp1bASgDGx+ClFCHZiDZlqu4gTHdlmP0A/8tfkXer4KH5f6Jqy+YM8wb1mGQi7JMevJHPSl5Wp6Wp/+JK2qVD0YWUUgJsJd+tADD2zhhuEFRRHFRaQ3YO+TY8csxMK//iom7foDDr508dvUCWI+pjeoKGJNsc23FwG4O0AlwxRsXkF+tTwQwv3CsMSdBdI+I74PiYPDpHr2ab4H+qktAox8gfErwYL8O4NxvDjfnw7XuidWSV8DBm8efvjIarsffbHl/B+w6d9jv4j0YPKP7mGYHoUdu+6P1f4H0iZk9cz+GzCaZZl5b2H7u99xzLaD2N1WiItOh9ceNB1X7DS753Fhyrz78/srRkMvL4Pb5pNR0gTVTtvx4bAZUrBTzQ+gUaPtB4zerF4J9iP1HoyKYN83+VjAQWj6NWf5JHV0zGhAHXOJLmQTWbatQGkBhzaJ+JX0h61rOEw9SITcjv1nBejDq2H6yNYTAZP8O3oOh1NtR1XkDZCw/yRighwyiH0iERMtJkHEyjEXAKn6irC7gBs6CipU4PgP/wb5VvDZDE2ed4RWnQs8X2n/R4BwY7YzXjcUghXLOehLIQVEJ6Fj+LrMpn1wg3zMUHJ86ezo3QUlo6UynAWJJY8kE8ZJxTAZ5SVJkDTCSAgYBoPAr3wfqr/6d5SI3gGx+kwIgReZLLvA9QTwHMl6elafATJdbUggS6KghHlDh9citwa1gSI3uzzTdBPc/SU3M2gy/9d+TejoTCm8W9yutB+YgqcnbcGHA1Z53V8D3mWu//b02HGp96qOrcXDy6wv7b4XD3VXJd7J+BhVt9FYLwKphnrZGQ0hsUKrv4/B4tZ6LWrSHHvPau9ffCd7NvPa67YXSuiW3HbVAmjGWEWBbYMszBkGNdpWWRzSGOl9VK47uD8qm7KonGP4qw8gHs698Jq1gf+djgy6thrPxCblJ0+DKBzdqJk8GWWretDaB27eubV2SoMGHNbMrFMDw6302tnwJoh6EvRN0FZx255fOl0FqWTcFcGw2PzIvAO1ksRSA1c5Klz3AKjbgANx4qTz+s4XMBqrIBImBoJcDdnovhJZT6o+rvATaLmnmXdsVjPrGSkYCe6Sp9SlgqLLJbnPK27I+BoMBF7wYDDLI2iavQ0mXUrvzGVC5RMsesLrLD9Y3wEJ5nT3AX5hKC2ClilbrgBsqTeVAaqXMxNxRsC3xwAfnKsCZapebJHWA3z7e0+f0z5DrzK9R6Avqmrql9oNtr/Gb8S40+qzW2bgkeKbV0PyOjaFHr3Z59fuAb7jXSffFULKn9ClnSxBLtkkfoDs96EVZ0aKyQq9lX9HMZz7z/4nX2/8hj356RnJ5Nu/yL4cl+4/flOAECsilCPBniAoDtZFSPgFOcJoc4EmWSR+QX+V9ZoBkSBM5A1QljpB/wvpZ5UORnrjgBcYolacOgm25rcjYCCX3Sqc6WsC+1cfbJnSFby8tP7OrMhwYHX864TyYt80zVjswZtoW2AAqqVo0AJkrW9kCVkVruVUf5Jq10toFMYkRKUHd4fEhvb5seRKGf9Q7seWLEHY+6EPf2uDyu322bSE06lvrrbhC6NutS/fGX8CtonvuGYvgdsfE6ilV4fDbJ2xXhkPFLtGHQ56FVk83yqtaApcW3wi/6w/7Ghy8dfEnSDKSGqbug7VzNmcemwpjnxjWoeMw6Gd1PtLIF+5tT26VdQiutro6+O5mONvnUtztUFjffUdifBhULIjyDm4KVT6OPRO2C8yqZmvLDeQjOSjHClAELwAAM61JREFUgWCclFA28eIf6OjUQNVdNQajp3rfmAJFLYuN0r/A2WsJjyf9DD+32VJ89A3Ijk7bnG2Bcdf+jf1xaO5o9nONdlC7TtXZ0X2hhmelK5E9gXdZhB9IrEzlE+ApXsIAbuJWPmlkCPWBNCNW3YDM6TlrHvSHw+mn51x7Doo/dCQ4E8DWTHUy+oLV1PrWCgNCicEXCCYMD5CrfCsjwbpuTZAZEP5CSHW/LlAtKW5l+C3w7OSx3O0bYAYnWAd4cICVgJ3H/zj7/nrSjlF2YZEMUskGyWaXPAlyk98YAHJRPpBZwChG0YWy6fxFYE2x3uNlYDKDrSVQq3WVHlG3YXhG76KWVSFtetbG/NfggMfxhITFYL5lVjHng9VZfckdOPLZ6aeuDYRjQ88Z10eD+aV5VlaCet3mafwFrK9KezlHg/dyzzj3CtCnSac3G66DJ+b18W7ZFKL6hv4eUAFKni6t5PwWrJviLoVAId8xD1QHFacqghllPbD2g1XL0UA8QLXjGXUZjGrGFpUIVh2pziZwDHTOMUeDjLcOSR5Qi7s4Acorns/kY7aA87hZwaoNjk8dXmYXcAQ7wp29wPGdY4IzAWQajeQzkBekQBqC7ZiRYzQChqDkByCdJLoAtRlFIYAKUzuBLDVWBcCdOskXsw7Cz69sax7vC6ezEj5MygN1hLG4gdSU78qTNf+AL+BRnqz5OTLkB5CW/Eg8eHi6BrhEQR3Xakej10PjfXVLK48Gw081MG4BLrzPcOABh6gKPGnEqT7AWpWv8uHcgCvL77wDN95K2pjmBclFaXuy50HOuPzvC71Bfc8V5oPrete+9svQpGudHpXawtMBg3q3Wwg9b3UoqV8F/Dv5XPRsDc5r5hGzBlg/WTslBQjnAcXlR+D/7TzWHdx/oGb5srh8ObJsoZbgggL1PdeYA/KZmWSNh9wGeSkFcVD8RsmF0jhQVdRANQ+4yLtyDdhBAvOBWlQpnz3193k4KUWVJx1NIInboOqou2opuGy0j7C9BoV1i6uUDoU9Hx2dfikYvmu58q1dW+FA7fj0K8PB+YkVKPXBdtAWZTsKapAaw0SQvvIdn4HzXTPLvAn2ikYr432o2aD6vdieMNjqNqZpKPQf37VN4/egUkhMjdBMsHxEyS4oPlzSx/EzuNdzu+xSF7rHtb1cbwFclGvP3d0Aa1/NisqvC9l3s0/kp8Cez49kXIyDmH0RZwKd0K1Jm8/rXYX77VNP5B6G83GXn7m9EI7nnOl+7TmIdo+6GRQEj9/qMaz5ZOgT1WlBw0OwJDfzcN55yOyW1SZ/EOypd/jri6OgboVqvtG7IPh+wBCfCPDZ6h3p8SY4jjgjTF9gg3woswA/3PGk7Ibhv0HWyBpZDYzlazGAOeygK8g+GSABYA2Qs1IDSl+39jAJ1Hn5Rf4CMkeqSy4QLPPlJeB5trMKWMIq2QrUogZdgUIK8KOsykQzKAuVBg6pFDUF7m5P9cr6GFZW/G3e0SdhU8rec2fiQfXiEANAAqQ5SYC38i67s5X7RIHV1Uq24kAusVd2Qv8bXY43vgoVv43pF+ILtgG2XcYvIEfoJ+eAUFnCIJBMZnEH8MUon7ZSxiw/PjeQQw7gKT+zDrjKLPkZ2MRd3qcsI0nGX+2/ptJQWoOZaYZLErjUsY+w3YaWNxrMq9INsrfkViz4AbKezT6anwoXT109cvcFsCxBLoHzA7OClQ5y0jlXzoJ6zBijKoHV2Jwjj4FbpGsFl47QJqXp3urN4OmFg9a384RKW2K+Ch0EpWMc8c6nwapnPWFVAX7gexb/eb7Jc/KJfAySKTnsAGZyXzKB5ixiPBivSTtjCDCO12QLmC+Yz1tfg+RIJZ4BhKTyit8u2EBOEs9VkCHWArkCpq/5trkdzF+sQWY2OC+YDUwTOERPLgFvMIjzIHekmcwBXiSSVYA/rrIUiCWLZcA7qpNyATXdaK884HrV2zdT+sF1z5sz7y8EtVsqURWwc5IYIL4sHhJFHgK4E0wwyErZJkOBduIt7aFKnyrzoq7BK/efntTdBg3er12n0vtgjDBeKn+//owHOpLHA1BRKl/doCx8vibcSbo/LvMSWMGyQK6Dmq8scsCIMgKNr8G6aMY4PcC7nsfbbrvhsf2tX6sTA10vtv6mTmMIGuK/0qsjFIeUbHM+D9JOukgAsJPFuAEuj3iy3r/Io+/g5uKghLLZRi5ADWzYgVVl+Q+MScZ8VQxmfMmbjluQkp86M/sKpOdk3873Amc9q5dVDKyUn5kIMkZuyFQgnMqE87c/NRjlmU5ucINE4D73uAX2VvaPbV+D8UAtV36QuiVT5R2FgyEnX7p6ChZ7rXl/nw8c7nFqw9UNYBaZK61+YPvFNsS2AuitalIfzPumh/kSyEfOSCsDvBK8urknQcN1dXpUXANPRPTp0PIr6DG5rVu9ChBUK6Cm90aQ760P5QBYC6WZtRdkg/TCBPWCuk4fiLoT9kXACBjQ/LF7jVdB4rg7fdNfgn1FR1Iu7oeri25Uv5cMO5odWH3+Z3jS7Jfa6hvoNqNdxXrvQnpmZo3cZZASdv/DzGOwZ8KR3y9tgPrOGuNja0DrBY3HViuAi8XXK987AzuXHOh13hfult6blxkBa57b+l28P1R6N6Zb2GPQ/qtm12ukgvGq8bQRCOYv1jZrNDCEwZQAzWmOomy26N9BDVCdVROQJ6U2Fsi7slYmgNFTLaQQjGDjGWM2kGbba+wDdd+2y6gERgtjsooAFhBFGvCC5EhfkD5yjQEgDWWw9AeZyZfSGAigPjsBWK5mgLqvbKRC4dLCZsWhUHA8t3+BARRbM63jgBtfkwhygXvUAWyswBVIk6+kBkiadVY8IeSFSGdwDfC55bXRwx288zwGuw8Fasg4WQyyXobJJpDh5MowYAN3pA0A9f6oHwHgKI+zfJv73AGa8alMB67KZ/QFeUfS5H1Qz6iR5WVh/q0SKcUBzkDnA/Mr8O7k6e0+CTrMal5YYyMkP59emBMHCzs9qLc3FG4n3/fL7Ak0MD7lBTDOqHdVH5Ak+YJXwf6E0UFNhjpzajpjM2F4lz4nWnaEmr9Vvhf5PKg76jDDwfG609tsBoTQiwDAFc+/6erygAJKgJdoKedA3pA3aA9MkpfkI6ANqWwGQv5ITlX2vGvHwA2IIEh2g6zgZ54BXpHVFIF8LO1lM5BDLvmgWqi2qivIGaqTBLJNessmkGHSV9oDB7HxPPAbicSBLKWYKHDxtG+3nwSvBK/p9ixwu2J7yvY68IBCskBWsL68sGrZDXs4lYgFq8Q6azUFqsgo6QP1W9S8HhMINbOq1IzcAC6f2xeqAWBut+5aI0HyMWUDcAg4B5wpu15KQlmVDdt4w8+oA3Qzl1jVwPzR6mf9CkZ71V+GAlfVZnUNHJHOk+YlSLqZ8l1md7hXK21f9hcQtCygi9dPYFthDFKzwPm82dtqC7JOVpIF1KA6lSm7Qf2/3aJOYAIT/p4z+v8Nj7yDC3EPmOZdDDJY2mAHxwRnFTMR8l8r6FB8Daw68o2cA+6osWozlKx0xDs/hMQedy6m50L6oIyC3BkQOM1/q/eXwHLW8QLIZPlafqUsDs72f/ngkvJ6TrdIIg04xWXughFm/GR8DC7f2qvbFFjBkmwtgOvtkrqmfQybWu05froPrP72t01HN0FC1Rv+9zqBuVXeZR4YR+3zbDfB2mxOtp4Gq6k53ewN9tH2v9hSIapHtH/IUmjxXcNLVd6BJ9v3SWlVGZpF199ceSh41fcId2sB5q9WkXUCrK5WorUXiGUBW0HNUYvUMrA2iVOGgf227VcjF1oOavBSlWTou6rzxEbN4NaZu+cyIiEx5/a5FC+Ijzg35sZzEHsgqn1wPej6ZptRdfLgxtxb9pR+sGVj9mcPTkPK6dRq2QNg09ZdR0+thrG7hv7SYTX0T+9St/F6SBxy51baOrhy8dq0e8fg3KiLP9/6Glaf2lLp6OMQ0ixwjE89qJddY1zMPjAvmW15HqSu1JcllD0hFfLHUNvfzBUDVxAX2SUWSLh8JzaQNtKG1SDzSKQZ4EmpOACFk2eA/eylECScyTIWxC7XZDWIi7iIK0gclcQLGCa92QqUyszyWaDz5AywgRPcBrdQ169dboL3Zf/m3hHgMcC10GU50I+2NAX6c4hzQBB++IH1u3XeOglqpnxOErROar6opi+0aNkgo/J7YAwwKqmTYD5vxlg7QQLEXzxA2ksHaQFk8CXJAHxUXu7EHQvwII98ML4wflNXwbbYWG/zB7ubfbJtM/AXeUPeAforz3+TnPthygCLMBSIm2zkDbBirUArHUL9g9x806Bf5y7Jjc7Avd9SG2V5wZq+W3cdXw4ZCzN75HmBMd2+z3YSrJXmVcsXKibHPhW2AgbP6j642WHoOKtF5Vp7wWOR2ysuHuCIdq43nwXJlGGyD6iALxH87YWGXcsyAomruIq9rN2oARJHnDQGGU5t2QSc4G22lV+zFOAqZykA+YSmnAcRCZKOIK7iItvK368sMNyVv1qKq7iKDcRPfKUmSENpyG1gNsfwBc6KU9qCiJRIZYj+NDwwcD20eabJhGr7oZJnzOCQscAzZHITZKC1UPKBEELwB14gGD+wTkklsYOsI1PFQcORtW7Fbobq0ZXqRowF21KVzQWw6pk3rHbAOzTEDvhTB1+QmhIvlUD1lERKIO6dmLnBAyDEM6DQJxGSfFOOZVaHe/NSE7IzQQWr4+o8PKhRGFryFGzau+vYqQxgDVlshpED+11qPQ/q9q/mHzMXXCNcn7ClgnOW8zOrBsg0eV82AZWJ/SOjzf8PPPIOru33TUZVWwfOYvMt6yakns2IzVsAp2ZdGHOrMzhXORuZ4aCm2j4wbkJpC3OHNQOONjmjrj8Orb5p9FnVkdBONb1RvSmQQS35BqRESsWkLO7ElbJMA07AUZaFX01Q9VQMGEHGAzURbPNs3kYnMH9y7rPmQNbQ3M4PEuDS2Ou593+GVb9vbnb0DuyueXjsBTvc7Xe/S2YHsMKllXiB8bLqY9QGa4I1z/kU2ANcttoTwc/ya+61AupWq1E7ZjMMqPZY5ybdoM0XjVdWS4IK3lGjg5uBy1H7KFsLcF4xezkngrXB2iJuoHJVmpoPtljbLOMOWG7mSusLKFhWuLF0CtjP2NKMeuCZ55HhegB63m//VP0YuN333rKM9+HHir+c//0KZA3OHJ0/DvbVOzrucjeoWCf6teAs6BzYcnZtH7gzN9kv8yKcqHF2xI1DcOLSmbPXv4Xoy5F9A1vDsJhei1oEQd8xnSs07go/vJCTW3ALUi+nuGXtgz09D/Q5vxeqbK3QI2w5RHqGOfxdIXCbn4/XD+B84Dwhm0BSJVaaAzWoih9/+4liLwvYF0tsYgFDGSYKKKGzrAJKqck3/+b1NlwpSy57HBgn42Q0iCWWGOWJV+zAFJkqZd+9LZO+gJDMZgAJpAlYC6wl4gHRbcLHBX4E3c62K63XD+p9Vm1d9AdgOI0rxjywfrfaW7OBalQkCiRAPCQe1PvYaAFx22N6h7aAqofiAsNSQd6XnVZ7sJ6UWmwEqSEV5TWQs+IlXsBcWcpSAFWBdwFUEyoDeeo5FkGxUTKstCmkb8mKz9sOBacKB5c8AY6azpcdv4DqxgeqE/Dwyc8ozzXpZIMcBHw5RB641nK5aL8DPpW8zrhfgLieUenBvjDw1W5uTXMg3u28d2IxpE9N6ZCdAJJv22x7CXjFvG0ehdpLqx6JOgo9trQPr98KAs/4tfNqD849Th8zBqwt1nRrMeCHN778x08A/1m7myB2sT9sN8JBpsgUIoDLfEaL8uPo2fLttQHuFMo5YLacFwGZI09KEohNRIzy97P/eVz9cXwpUWIHqS41xA04xnGmALnY8QWQCBkOaru40g3CZoW87fs5PLa/9fDaNmi9q1Fe1btAoNxVvcHcZyVaL4CqQhxhwMXyz/meluwCSrlPA3Dv5zbN5Qi4hNguGHvBYToKzCEgO2StLAU8y2sGjKUyEcBEc7X1IShvY4NxGRovrzM9Lh6G7Ooe0CwezuxOCEzKhKWN1rkfWAt3x98/nrEC+FGFqWJIv5fVPc+CX5ZszY7/C2TMzDqYPw2eHjJwTdsV0OZ043HVAsDdx+1Ll+rgHO2MNi+BtUkKpBnghxcePPoMRo/YI+/gerzX/nbD36HEp9TNsQEuTLs66u4PcPFSwsY7A6DItSTRsRDsI+xv2zzAUdP5pnkDzja7cOzWZ3D42VO2q59AnTpVz0WvgQAv32LPQpAMuW99CyxkiEwBY6laYTQFNdV4QnUENYZ9HASroWyRu+Do7/jIWQhXNieuT7HD5kP7Ys4YsG/J0UOXP4DzH19pf8eC3OzcbgUHgX3G06ot2M7bn7K3AJd5tk1GKHj184hyvQC11lX7PfpVeGx86yN1o6DtpCaTqk2Cqs/FZYafBb+m3lc9FoC50GpujQFHJ0eg0w3UdmOUcgf7fns9WzUwq1tx1rdQetMxzfkG5DTO+6KwE9xuf29ixiwILQ7q77sKor3D3wo8CJHfh17yvwg9Zrc7Vm8uJBy5GXDfB3Z/f9C40AGSjtxrlN4Udl47OOTCpzD26OMLOsyG9jeaWzVPw91vUmKyPoUUz+SkzB2wJ+LI0Ut/gQotowqDTWj+fYPDlX+HK60TP07uDtuW7K989jSkbcvolNsTfju2d/mZ21B7fZUGUSeg5/3239afALYxtg+NieCs7jxjtqMsjCOdvz0JdiaZZJYvTeABD3gA+OCCJ6hIqhBV9lJVGRghvWQHWC/KaHkRZIic5CPgA5x4AtlkkwUUEVheGV1hB9ypQBhQzHRJB+ZaW6UJ+H3q29cTaDK7TlDcdOh6p/WqOqVg62H70ZgBzuWmaU0GVY+aVAJK5QiHQa6rBjQH+6u2KOMi2Cob3xk3QdbLOqkLMoWP6QSkU5FzQAEP8ACCCCq7oOKOB6ivVBt2gqpgb2a7CZd/utkjeQTMs5Zf2lUCMoVwXgJHjrOFmQdcRrgBeJZnmf+UBXwLclREDoLXeY91btOgZWKDSVVyoe2JpmnVVkBgmoeX21aI6h3a0H8QeC/xGOm2FKgk86QWUMhJ2QdqmrVMZoPvbe97HqkQYgb28nkSuMNZroD5hhVr1QNKiaUESKeoPGnz3+fhEOXD9s8ik3QgBD8pBYIIpTtQSrXyJ9365ALJpOAC0pkdJAE7yCALMMtvdB++X/kQ5V8dXwGSCeSTTxLgQ0x5RpRA/IGrPKH6A5XIozmUnC095WgPaS0yg/J+hduJ96tmeoJ6gac5ANYzVoysBUYQXZ7Nv+zfHWx0Bc5xCF9wxppTzTBwz3RzdT0DFTtFtwl5CaQTrcgFvNihJgCb+Y4VAGzmCMhefuEv4B3v+ZL7dajVsEp85CWoWbuKTyRgdnE2MN+Apad+mXfAgPtr007ntAG1zmhjBEH26/mVCobCrlmHNlxoDMWjSys43KA0y7nI+Q50udXig9qHwC3FdYM9AByzzClWVRCHjJS/AOPo+L+1Fhz8TzzBNWs8vtpqKC4qPe44BV57PKJct8E+vyPbL02C3J03htx7EiRQtlhVQE01PlbXIWtL7raCx2DLxP19z62HmhMqz4jyh77enWo03AQudvswWz44LjrdnSvAuc0aa24CrlsBqikUtSseVVodrk29lZWSC0d6nZ50/Ss4tP7E1Su74EStC5VuLYeMx9Kjc5qD4a3GKTu4F7q2sV8E1zPuW93WQoWkmCEhLaDh4pofxjaGBltrhsS+CrVfqbo0+iOoPiduQfgqCPk6qKrvLbA6WEtkNzh9nGHmk0BdFcFdUD8Zs5QDrGBrjFwGedbKMhtDxuScjQ/WweVvr3e6nw65dR58U5QEwV8E/OCdC57Kvb5rCVDIqzIFrNZWvFSHBu1qfRb7E/Sb02VIo1i4+XlS9/RqcDXr2oy738HZ2xd2JcbD7uCYxNB70Olki+RafaHj4lbxtebB+ve3zo5fCKlfJS/K/Bq2rNv75ZnPoGJA9OWQT6DXsx3jG3jCzS13ItJc4fxv590Sh8HFTy9PTGoA6zpsv3jiBER3D3srsDnUOlf1ncjhoCqqC2osSGeZKjuBfLLw5L8s2CiDpb00AWkj0VICskpMeQUsN6sLXcEKs9635gCJpo/5FMguY6haD5Itr3IHGMoAbCALqCKfgoTJcEkF2SjprAervvUbe8AaLfWtK8B450lrB/Ch8Z4MB9WNQKLBdYlLM3tj8Gzs7uU2GGzBtnaGOzgxM81aoMqeTcGDF2kI1CYWX7CWSb74gvSzYmU1SIykMRxohg03IF2ayxmQfdKSWLCWyXfSBYi2HPI5sESE9aBWKrv6Gq4+d/NKShEkud77IWM2mJ2sAfIqyA6xJBJII4F8IIAIAoGPpVTqgFXX/NlqBNVfqHI0KhBqVapcHOkE9ThnVCugDt1wB6u3FSx9wcoSf9kMvGd1tBaDrDdvWONBbTbFCgVJl9bWccApO2QdcFGelDCQ/WKXjqBqqyaqKv/9GbTlHZy8LC3lFEisNOU+yFbZxiiQA9Y0iQZ5z/rKqgxgJlvvgWmz2luVQUZKd3EBuSPR0hR4nIVSBVjDizQBsss6OGkhbaUr0ESq0ACkuyTKMZCvZKW0But365D1NtCItrIPJEHmSlW40eX2j2kzYMmynz/bPw7WX9vmGn8A6Ed9soDn5Tn2UHab4lK+TQaAcicFJE4ipCZYexw1zY+g6ZBG06t5wvgxw+d1bAnGGJWlCkHmy1mJAllirZQnAcxN1hiwMGaYTaGkU+nrjoXgOOhMMK9ApeUxb4cugie+7vtTq1hQ1dUoNRBWuW0OOzoKEs/fOZDWHpSoOqoyFOwrWFGcAPtnHHn3UjyU/ljq51wHpW+Vjne2gQ6rmz1esz34nPd63n0gsIfu6gsgl7hHkbnof8oj7+CCtwUs9JoIZph1Wo6C8XrtvXFR0DOg4+f150DyqIxROccg85XsCflRYO/pcsSlO1gjbAUsg8uPX//iXhdYs3XrjuMvQNRLoa8ECDRKrdO1wjIo6FO4rSQHrtW7dTm1N9wcd3dF2g44dzVh1t3GcOGNa6PvlMDlqTcW3B8G6dXSwnJ2gMdk9yVuF6DSr5W7RNaDuMVRMcG5EPte5MtBX0LlqTGloYVQMSh6Z0hjqOQfEx4SCXHro91DOoF3lOdzbjPATDEbWueh5JPSTxx9AHcO8T2oK/QnDPiNX9V7ULinKKH0Etz4PSkn9Vu4Xfl+bMY0UOdUFRUPnm+4J7s1goiikJ/8VkKF45FeQbXBP8x3hOcOkPXWCkkGx2or1/kAPD9zn+zmD+0aN/2pxmNwtV3ixFQ3SE/N+DDnDmRXyByU5wM7Xz047UJbqOAfOTdoKbQMbVBYxQG3MpK6pLeDY5knJlxtDQk1rra8GwOb++3NO+sNo8YOzGwj0COu/dv1z0BGi/T1ObsheVRy9axTsPf1Q8Xnn4OYryNeDpwIAfn+vu0KITw/uMDvLWA5o2QdyBK5y6uUDWH9ZwGj/WhPE5AgyRITJEK20BuslVIi3mC5W2ut+2CrTRPuQmiL0KV+AtWmxV0O2wIBdf0uetUAOSUHZCaIp0TKeRBveVomgpyhsnwLZFqvyqfATDkqceDu41bL9TEITghQPr+Dz0eeVd1LwXnfnGyGgTXD2mgFgXnBWmDFAuOpQMBfrbcQiQAncTAPeIN3CAUcPF5eh61sFmGeDOFZkCZ0laogX4pD9gNY7cQOUt8aIk2BLeoY3aHoheJNJS2gKLro++IkEAcmL4FqRFMUMIQsoCzwPAbkpHlYOgBtzH3mMQi7F3TDdwvUebPa8qgZYF9tf8I4Bs50c6m5A6wo+U7GgnXRMqz3gKuWn7wB6mOrklwA966eNd3agE+W11WPRkAYX8gGsEZKRVkJjGQr40GelqfkqX/gAvGwgxstzdXTIBWZI7+BXJHvJQnkVxktCUCQtUi+BFWRVygB98Oua11qgtdvnvPdXMEeavQ3+oE1wEq0fgCpLPVlJJBLHgVAC9rSDaSuVJVrIC7yK5FgHZZMGQeyU16XQAC5Kc1BEHexQ/b57JwH7pCVmrEq72VglTVSUoBVyqU8bfqbPMyoZJW3iBuALJbNQLK8Iz+B61qXXvYEqFqhamrUPPDs5FnoXgvyLxWcKnYBa4VVw1oEUmilWp2AfPlI8sDlSVu2MRbcVroWuywENUK1UE+AM8R5yPSEyLWhRsBseHJ+30qtqkDgV/7uXs1gyevrPj+wBRK+ur7pfntwVrEGizcUNy0ZXfo6HJ51cvDV3pDvKBhXPB9S38p8Ja8TdBvS5m6dZyFklv/LPqeguFrpV46HhU51mMD/ybxpbbc2geqsBqjnIbxyyEK/MzCgX9ezTYZA2meZlfP6wa9P7nj/RA3IWfIgo7gYbBtsO1UzKHnHsdVZCAd7nxhy5TjYhhhD1XXovblj2wYDoEJm5NqgDpB2IrN/fgIk90nblfMtpFfJWps3Ctyj3Apc9kOXHa2M2jcgqKp/Ne+q4NvZe6HHmxDmFXTTtwfEVo9cG5QNsXUj3wtuBVFzw98P6AjuvV37ufwI5hzT2/IEiZdJshnMPuYU0wHKVCWqDtg321baFkHRkWKj9Ee49eP97hnecP33W2+n9ob8PgXvFA8C1UPt5BaoKeqYCoTwJ0Pe8GsKtW9WSYnyhoDdvjFeT4J4014+Baup1UWCQQp5imeAXoTiDaW/l/Z2jIaIX0LS/QKh31Ndvm44EYp/KH6rtAPcG5eyPash2L+xb7VVB1d3l1dst6GOVfVg9Dvw1NMD32jbAWJWRvgGroHCKQWvl0yB0KKgij5Pg0sf45yxCXo91p76l8EqMDeZhZBw/MbzyZ3A8GSdHASP6253XV6HwvaFhSW3weptNbQ6g/JkpBoAslW2y0Ug/L8oa1RKDvfAum6FWE3A1spYqt6AqN1hlfynQtsmTR/U+AS8d3gUumVA7RbVn44ugfr9a2yOXQoxO8O/DGwEVrjV1poFZl0zzDRA7VOPMxMCc/zqe/WGhkfr9K44HZr3ariuylCo2DQmN2QSNGhZo6DCEqg4JFoFbwGZL67WNjA7yRxKQbbJIdpSVvXA8+84Aco7OOd608UcCy7TbO2MTVCtctyL4QWQ92JuvYK54Pqz+5uurYCWagOLgEGyha0ghyiSbcDJ8u9CdpRXoZDyZ6YHpCkfkNOmYV0H10gXD9tUaNup6Yjqp6DC6sjXgjuDuqem8CM433N2N78E21NGkWoOFQdHVwu5CM63Wp6rdQLirle4EVYZIuqHTPVPgdZfNHqnyqtgKzRaqkxw7nFOMFNACuRzOQekkkzCP3CBKKAIB4glR63vQB6Xd3kSPFa4nXapCZV/jN0b+gq4fera3O4FYfnBhX6ZULVxXEz4aWj5VUOvKl+Dh5v7Ry6nwbnaOd0sBqkvS2QbUFRW1w6TYiyw9lrnrM5gH26LNfpC9Cthmf4zoL6qacQWQ9b8nK8K1oL9sr2uLQl4kp/YBRIljeRjkJU8VR7+8OQfcbhB5UuhLKOJN4i/LJY9IG7WKF6E8A9DdvrFQdvvm2ZUHwC+X3nVdNsB2edyEm3LocrIChfCfoTSto655ufgozwbuAdB9OCIlQGu0M6/af/qbcFnvuc999XguOlMM3uAqokn4yAyMayLfzoMfqz7haaB4Pqty3r7QfjNvvfdM+9DyksZnXLtYCsycmyDwHzFGmq5giPT+a65DC6OupZ39yZUzI4aHjwWCsywg8W7ofBi8czS+PLt+1/YwT3yyIf0muk102cZi9nPfuptS1alKk89+9g7ZHBbrkHChzdOJX8LCzzXzNvnDhsX7i49NRRyXLMzH3QEo75rJZckkB3ypWwBl1a2xcZJiJsZfTlkOrTOaLS56hBoUlQ3puItqBIQ6xO6CII/CvDzGQe2KbYvjVQI6OM336sSBK30+9zrBaCAENUR5AHb5SfAzm6+BLWBAp4B9blariqDum80UlNAnWYE6+DBXwprlFaB5K3pY7N/g7t5KZWzR0Py62nVc2xQkFn0eUkTcMaY08yOUOgonFQyEjxcPSq5ukHtn6t+G/0r1Hym8obIyeD5q8dF1+OgPqamqg1clF9kEUgTRvMFyDSZIz9RdvJYgEkJDlDVVBVVB4xIVaregJLA0lLHaMhokp3xYD0UBRSfKg0D61mJk/3g9rXrJ/Z3IHhngKdPa5Ca0l/iIbMw58CDfChZVtrIHAl4qDkUgc/nnt+4rYSAo37NvVZB9gu5jxe0gfwvC04UvwFUJYKN4JboOttlOARs9s3yjAGv9Z633UaDilYH1Y8gvjJDZlAWSO/ynxwoEWWpjoxs42V1B4qblvzguAR3X095JfsvkF+54InidIhqFd4ooA2Ergps4nsVVKTyZDFY66yWMhtkobzNVjAMY7mqAMWPl6wpbQE3ut7pnV4bssNyWxS4QWSlsAn+T0NMavivQWPAbZTLh/aLYNms6dYvYCUSLQ2AIskjHcghh7LZm/+tc8Zew3bA8ICCLUVVS7vCuZZXtt5xh/TpWefyh4Et1tbKqAD0pg81KZt2bgfcysvEPPRwuOhhPOd9zpEKfCk1+R089rmfcYmCik/ETAlZDxV+jYwKOg/0pwEfgXpbdVG14cHmwreLU+H03otbbzcDq7FcpRVU31ZpePjTEFIhYL/PA7BF2foaH4HlsLqIJ8hweUdOAg4KMSmbhPCPDGE5MXGA0dOoo74CeUtiyYXkkLTVOePgVuf772SUgus79qn2KVChe5RL0I8QMjbA1+ciqJbGYDUdrF+tHOswSI5cwQmkkkIG4Ci7MVCtMFFg1DFmqkgoWlXS19kMkp65PzPjZbhDysmsJ6Fke6nlXAbqrDqmGgHBZbMi8cMPD1Duf1Xx/uF2//UkDC/lhSdIT+nL48AN6cMFCKzn19jrTajUNfZBSG0I2xDcze8JyFuZ36UwAa49dTsmrQWUBjmuOTtCaFzgN77uEJEW+ov/V+AxwT3K5TewJlhL5VuQRbJM5gMmBg4wqik3dQmMV2yNjNeh4ERhUfELcNHzes/7iyGlT8am3GFgE+MlIxZIIYMCME2zh+UDHiPdDZd6EFIY+JHvs6lR7stdN7n4Nb1o1rQ+tOLuBLQd2nx6vZn/SE/wr/HIO7i0MWlj0p4xFpeVTt92jzAiiHtsqq2vLc+wg8y1ekttuOR+vf399fDTu5tWHm4Hu/oe9LnQEe42TjGyN0Pp8uIjpUsAjCWqM6j+qoK6Bv7V/Tp6XYGmLepJpRXQJrZx02p7oU6PaiOj4iConX+qz7Pgs9ZrjttmcI90W+GSCNJEprMeJE0KpANIsgyWzlA639nVnAy5r+VtK5wMBblF90uqQMHXRcdKP4GMB9n78z+ELL+y7whzcvK8C9Mgq0buWwUF4O3t9bKbDRotrLmxQleoP7Xm6tg8CB7n39T7B3Df4zbVJQ/spbZDtsmUTcJwgDVGvhd3kFdkonwCfwQ/2P9dGIQNGzbgPBe4ANzmFrdAdVQ31XUwxqsmKh+4RUMugCzlMpdAbssNiQQOcoE4MBaqt9QBYIFqxGjgFblIAIiTsWIHa70VK36gfFU1tQmMTqqGOgeSTB3qAUXk0BLksnjJEZBLcllaAHGU0hBIJ5dMoAfd6U7ZbEfzPzlQSimlFPiF9awHmtOEusB+fmMZKIe6pDaCLdnor/aAWqYmqS/A8rOWSwlY3eRncQGZIC/Kq8ARDjEPiCcIb5Cm0onroApUd6aBrdTYYZwGI8E4ppqB9aN8KnfA+t16SvaD1JEB8hZlkxaK+cerVqSwmCXAYi4RD/zGKo6DvCvH6Ah0o4RNgDtSllHjb2TijQmqohpPZSCe9/ka1FvqqhoJ3GS5LANZIz+QA2xnC+eA87gQD1JVnuYyqKFGgDLB3t9YqraAesOYoiyw9psH5QyYr1m7rc5AKlVJAqpRmWr8/bMm/72Hf13W6mWTg86BjJbBdANKSZN7YOw19hqdwHbf9p3hBaqUz3gOrA+sYGsEWFXlFQJAdsg2uc6fFekfnjsnysMWMlnLBuAm96gF7KIuR4HDPM9SkHRcqQcg6/mlfA+bf/vm8DACVNGaNoCbGoQdVA5fMA/UcfWhagPSQ16UPcBgfuQr4AiepIGaoHJVLhie6gvVEYxVxloVDNa3sknywJpq3ZVfQH6UFbKeshshF2AzW9gOarVaRFMwWhsZxiSwjltdBbDaWc/LReBJ0rlH2eQkL+ArSmgHUklaSmMQVyZwKDWS+aSR2fQS1fDA7U5AxDfhK8MO/wPt/C/yyDu41KOpR1OPGgvLftr2Ow4cOB/7UT2pRqkOoKaplqQBPqTjD6k/ZHTLGwg7fQ9dvTAbtmbsH3HOG26E3qqZuhSy6uarokWQOzHvx4L7YPmUrnU8Bi6jXdu6pINne4+JrhshYErAQp8XIDI3/GTAMIiKDLMCToBvone8xzaw1kqkDAXrC/N7qwLYd9vnG/3BvtvuZveDnNN5nQpuQpFV3NrxPBSPLq3nMMCWY7xpVIRqHeOuhtWCeltq5MXuhapPVOgXdg+CiwIGe80Fr2Oe/u57wSPTLcs1GuyNbZ8Ze8CKtfpJMlgiA+Q6yHxZJIuBBtSlBqgwFaZC+Y+n5z7MDJEpmZIJnOAkJ0F1Vu1UB+A0XzMFVFvG0BxwVyGEgpyVLWwAejCJhUBIeb3uBbzDS6AaqlbUA/zxIg1kt8zlKtCDd1kKTGMuw0BNVM+Xf7eUTw7IOdnMNmA677EW+Fa2ymmQ++SSDaqKqqKq8F9fCMs7QLkoF+UyqGfVeNUdVKk6xmLgabqr7iCIhzQDCZDu8jLgThgBoPqp7qrzn58jh+SQHAU1Ug1XQ0G9r8I4D6qQt9VzINMkVIaAtUN8pSFwgJMcAQbRk8dAVVQVVMx/0g5/Jzkk8XIS1CDVWtUCo4m6omJB+asQ5gGZHOciAA4cf9dbl1W7cKUagDxGV06DPGNtlyFg5Ypd+gDFFFEI3OEOd0C9oCaofmAMM8JVH6CSrCYTrBz5WFJAGslIWQKc5hRBwGN0UmGgqqlKGJRdxv8Zkw/KK4jLCTkhDygrx5QIqkQdVd+AsUsFqa3AT5wiFax+ki79QVrLk/IG4IXCBNVRtVVN4P+IvntYUDil/AbljCTIFVCjVAdVH1QbFc4RULNVK/UdqFeYRgegmLPl7fH3tv/D4zyGGCCfSBwgv8sR3gNri+yQ1iDVZLi8B+p1NVMNB/WEqsNBoBd1VDMgTFrL2yD5VJYRIKtlJQdADVS9VQfKqhe48Ue8oSRKoiQCpznHFVAvq6fVQDCK1RhVAqqxGswaQFHMOcDCgQkE0JTaIGN5nH0ghySM5Sl5bOOGXG72gGj88LsTFbI0ZF2o7e/aD/9PeOQdXMo3Kd+kfGPsKotD2f1T2RNIhyUUlMWrEYZgA9tZo4uRBLYWtlTjM3iQV7inOBHu5qfYsqdDQoObjuR2cKL7+cGJ3eBs+ys97/SBlMtp3+QMheKiouCSfmC5myHWTZCdKkylgm2963j7KXDLcT1rnwi2GsY2Iw+Mw8Z6VQOMNGODMRg8g9xfdi2CmLsR2wI/hcgtob/7T4CYWuGvB9aFuMXRO4PbQcSekLX+ZyDgkO8Mz+fAz+aT5fkzeD/wHOs2Eezd7R/apoLZwJxijQFnBzPYehMkXpKkObCFTSggnCD8KbvTdOXPDuBvvaA+fKJ4GOfjKL8w5pd/5+CktPxEKxtCspff6Xni/sfnlSWXLqEUMHH+cadqAC64Y6PsTs+FsiTUDv580uKPz3cpn37vXh5Qa8fgz0Df/+rJ7d97+IRaWj7dO48CioDS8u3zxhsvwBcv3P/qCHb+cef8b/dLKaU4+HO6uKN8e+3lfx9Y/n4P74Qfvs8/O/7nz3Yq6xiyeEA2IJgU/bHl/4iy1nbgKC/I6oIn4I8fXn+01p/t8nD/5pJHJvAwmZ5rWSA7XuXlXx4OkD5sxX/see0/3z8P29IA8spzI5rkUsCfKcxc8cUd8CofKvxbj7OH3d6fx1fZ8Z5FDgWAAyiibOTEWf4X/2h7lJ3PZnlFcCeugF/5d9EPj98SiikFMsimACjFxAn44Ilb+es8KAtUt/8n2/lwPzzcviKKKaFsFnM+ZWV7iwApr1f31+tplq+tHRAc2DPHlr2m8Q9l58BtZ/jU8Knhbz6Sln+kHnkHl3w3+W7yXePnsp+2ti1bdiorwYjZrfwiUko2uRSC8awKVi+DfandYXsf1ED1IpGQP7lgYnE4pPbKfCPvBmQl5PgUjITMDtmvPnCDpGMp32VOhpKlpbecbUAtZY2aDtZ7MkIWgjXdqmzNBPMF65TVFbxCPG66d4bQjKA4n/fAp5PXSPe74DvB62WP4+C3y+eWRwsIeN73pGdlCHjSz/DKBq/PPHa77QNrntwSH3CmmbfMz8FMNxtJO5DnZLfcATku8XII8McHb/4cavzb8jtoj8rDTutfnXfvUYXP/r0DqfLv9si/er/8n+v377fvUX3Oow1n/ldlepT/y//+45UcXraeGevKfm45pmyZlBARHREdEf0v2YJ/yKPPRVl2RzGk7IdLXmVLn/KQXevZ8lcVE4gfPiCjWSa/gHnVmm2dBrVGdVRTwX2mW0+XxyDy1ZAn/C9AuH/QPt+NkJOZT9E2cM92X+ryKxTOLI51vABGFZWr+gBfgnwK1o9SLA3AmmMFSTfw7eu936MSxPQI3xb4LfiO8z7jXhaw/IMxF+y7bGdsdcDF237J+A5sAbbrxmlwBDmbmEVgBUq0eIO0kqvSCGSLvC7vgCTKAulBWYemuzJN0/7XUOXX5cyny5bFx8p/EfDfebf/Fzz6Dg4AK7Bs+UZZ7A7qUPkvHpQv/0yj6lM+ttychlQGPIggGGSovMECsHZZLUXAGW96W6+A+bppWqfB/NR626oFVkfzV8sGMstYpFoC0TJLKoPlLV5SFSxPK0WqghlvPWaVgHOS+YO5GpzNzcPWU0AJnzICjAT1hVoGsk32qZpAgOzjG6A3m+gKaiCBRIDU4za3gQC8/s1QlyB/55fTmqZp/0q/lC/L6jZQevNfvUK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naf+H/A0nKEFVo/WLU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data:image/jpeg;base64,iVBORw0KGgoAAAANSUhEUgAAANwAAADcEAYAAABLyhPCAAAAIGNIUk0AAHolAACAgwAA+f8AAIDpAAB1MAAA6mAAADqYAAAXb5JfxUYAAAAGYktHRP///////wlY99wAAAAJcEhZcwAACxMAAAsTAQCanBgAAAAJdnBBZwAAANwAAADcAF2j604AAIAASURBVHja7N11fBXXvvD/z5otcXdCEoIluFtwd22huBYpbi2Flhaq0EIplAItUtzd3T24eyDurnvvmfX7I+k5fe455z733nPaPvf85v169TVN2Nkza2R9Zzno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pdDqdTqfT6XQ6nU6n0+l0Op1Op9P9mxO/9w6klFJKPIt/MqWX7Dal5J9z/+wT8EexxanjtSmQ/kumMWc+XP/obtzLOpB1OGd+vgc021O/d6VXEOQc0NirN/A9S1j0Zx+1Tqf7/xFDybZv8cbyQ8nPdYQQQvzu0eJfz/jH7EYpCWzfOBVvGzQu3mpnSj5Q+GefiN+bSBc3xGpQMpVY5Q5QSGXyQc6TR6U/yHXya7kZWMgetv/ZR6vT6f7/R/Qu3qZlF2/fLVu8Tf6zD+x/7A8KcOwo3lRuWrytt7x4q74p+XfLn30ifi/SShCTIbtPzof5n0JCavLqDCuItXxKAniFeYx1ngB2kebdpg+AlrRiwJ991Dqd7v9/RFzxNnVX8da+0Z99RP+sPyrAeRRvzB+W7PaXP3b3f7z8zYX2lrEQez/hYNqX8NIW/VGSBdI2ZjrmfgTlJgS3910CYW1DX5XaDa7PXAY4bAc+5sS/8WnR6XT/74ov3ti9W7wVL/7sA/pn/VFZaVTxxqr+2Qn+vWi7pZATIdk59V7WexD51v0JryTc+vyBfHUags+XaufdGRqMrvFBhTMQ9F2pD73GgUsXJ1/74nB/4s9Og06n04H1u+Kt9lnJLwL/7CP6n/qjApxSsq3wZyf4X8ZAOO0gv3HBjKKx8Gj6i5Fxx+Do8HPyzirInJ1TkN8UajWsXKlMLkTsrB1RUULwtsAhPq/B4KDsFC//7ETodDrdfyTCS/7n0Z99JP+sP7oyTPnnv+LPJSPxogEk7EvunDEUDp86O+n2Frgy+9aPz0aAp737z84toOWBhslVvoAIu9rOFRXwmODm5OQAwE7+bcuxOp3u38D/wv6Sf9//+oDzu7vJJeKhsEVRV2s9OH/7+ueP7WHB7JWDD9SGPcuPXYm8CQEm3zUeZaD/R92GNvkZ2pmbHq1eBB673NydBv3ZidD9DVvJa8aXfM9NkDbqMQAYxgxWAhbysf7ZB6nT6f4ZeneGf2QsH7EWErqkbM28DSc3Xzpxvz1su3/o1uUBkFM3t3nhSOg5qX1o/UrQu0rHAw13QqlYvx4eh0DsJpu8PzsROtVRnap9BDnv580tzABbWTVdbQ+2q7Z41Q0ymmdfznMHMUuEi3Lg/9C7hftX4D7KdZajDVjL97z3d754LRvYBNbV1rrqQMifUVi26BVYA9QQrQ6wVE6WL8H4k3GH4Qk49XdIsrsDphrGCYY+wGxm4PU7J17+h5//bd7Ldf9yKioakEwamUAWueQBJoz/m6PE/+JD/33YMtVWWjV4UP1pUPRo2FH7yP5ra+C079XYB++Ci51TOYdVMLbCINf2N6DT7uYzajYCl3pOtewPAPV4808fhO4vrKrtuLof4o4mfZ0eCvEdkxZlRIFFWA/ZfEHZKCaKq5Abnn+ucChkN8w9WnAUtA5yv3wMecfyzxQZIKVZ+ppsHyjaYhljGwWW3ZZj1hBIvpZ6INMKIXtKp/h+C29FddjRIBXcJrr+4LgaBH8/wGn95CNphCgZm5k8Ac6XjhSPL0PMkfgXaY1A/Ul11sZA4M0Ak1cQtL3XOLdaMJQTwfl+U0AgYP3vd94yj2Xfy7sCjya+6B6rQezLhAHpk8C2U8vSpgEt5Q75HOyGmdyNzaBuwxrPyx+EkA9Kqd4L/7jrW3TFssZWCZ4veR2c0AYMBYaHShkoGx30xncI2N0yf2fy/uvnczfnRxROg1eB0V8lfQKZN7LL5h8F6Sd9ZQUQk8QJcRxQ8Szpuy3/JtD/V5gwYgD5NtNYCGp9dbFWFkot8zV5uEL56mU6+R8G42pDnJL91z+z9bNlq1nwtHlUrYSqkDwzdX1WBVDGGD5QMkGs4XvGAUUU/d0agvIEUxq0GrKJXAbyJ/mpnAzlegdH+dWD4IhSId7XgPcZSYf/QjpiyaAQMqtnP8xfBK8Hx+1KOQhZ6dnv5n0J6krNSS4Gh0X2VUw9weuSezPnzmDnZp5mugXqcO0Xrekfdz/8q/3bBbiCsoUjLZ0gendCYtoRyNuZ/6BwKxjMygnlHrj1cK3gGADemz3cXGpA0Y9Fn9paQ8KIlIoZD+BFzzdjk17BtlkHN1xS4fruuwUvXaH8yjJv/J9C17qt0us8g5BLpXp6h0BUu9g3yWXA8S17o/kRlA72n+q1B+wX2X1j+ujPPhv/OnKnvE4pKOhd+LzoNuQ2yXcttIOscjm2fFfIOpmzO/8+aLU1F/kN2Hex62s+AZ4292+dzoNvB68W7p3BXNY0zfDf6FyTXpA1PleBDW92Lz0/BM76Xyl4aIQCL+td6xQwaEqishlSr6c75CyHlA9T9mXMAxkte8oyIDfLRCLB9q06SdsIWgdN0xaD+oNtmroYZHXLRese6F3rrZstIsF8xqQaC0A20NrKBEirnClzvwDrVjVI3QY+uz09XbNBSRMXxRB4Ef9mQeJU2FBp74LzZrjZ/2bNZ41B3WO1qdWheqeai8vvgnJ5wTN8I6HsnqCLvk+KA9zvWaCK7Zf4VZon/HRu68BTu+CYdrLlzc5g2WadY60HVLH1116ASze3fU4vYcG0T2cMy4KQD0rh/U/v/f+uaL7lR6sNLlW82frZWFhj3tHydA0wPTGMV6pA/zU9aPYImoTX6Rh2Gxye2B8xT4S4mklO6d1gdfqOb87sg1uHHvwQ5Q1qrBak3QdFE9VFB8AVR4qnlSgOcPY44QAIAkpKzt7CFeAvFyJb5gMaUSQCSnFY1Ppoy6QLWGdbYqwu0OWHNrXrrYMpDF/ZaQ+44ozDb9KVX65whuU92Dhxb+H5s3Ci34XH9+6CuZvdXVNVUM6KW0oEkM4bmQRIXpEEFJFHDnCfaiSA9bRtu7oNHLLsl5mPwVjvgUHtrBDULGCo9yclB/1fCHDW3rZyag84U/1K8sMWsHHS3kYX3CB+WHJ++l2w1rPtUE9A+O5ydwJfQc+EdovrbYTgmqUU71mQtzd/Q1FzADb/AbfFv9y/XYDLGJ41I/d92F7+UPrlJXCp+s1Fz8KAb+Vh6Q5hX5ddELAQWj2OiK72CKzBtn2aJ2yveWju5U1wZ/HD6a9SIHFD6vHsT6Fy54qjgwKh++A2al0NbCPVS+okmLdzhW3vUsg9mxdQMBJCAgP7+ygwuF3POc06Q8SpOu3DKoGptfGY4fGffVb+62yn1MaaP6TPzzTknIP0vVnN8g5ASm7aiOxK8GLTm/zEKHgZFP0m6TDEZyVvz7gPlrctt6xfg98pr3vutyFkZukZ3gehSvUKk4NOg2uy8xbHzWCeY/o/MoT/6/VcmDU57zgcX34m7NYwuLLsSv8HNUCWsmtpHg3isDTIs6BVpIkIBdFeHKA80As/TECh+E5cAiVN+VlcBdNXxleGOLCfZEoyHgSX2c6VHGZCpWsVhpUuhICnvs/df4ZXF2PmJY+HfUuOH7neGLLj8nYUzoVubdp2rXsAqlWueD+4L3CFuYyEguzCLOsoyO+an170DGSqdYMtBwqeFNy3bAbbQfWC5gzSmw2k/DdOwP+UmVuUg4KOBWuK3oLM6VkFuQFQZGe9aqsBYoB1hvoxqO8guA82f/WIOhaAr37Pw8p9J18UjoNT1S9XfnAUVt3d/u1pbzg36sqRh20B1GhtMSTvS7fPLQJboPVDtR20Njb2rPoj5NXLr1h0Gu7bntSIdoYrB280efIM5EPtoPwKlFxTReMVEE5KYxEEPKKAHJCPtO9lJMhZ6gr1fWCD2kw6ABpZMhJopwilM4gHxjmGsiBKK3tEb5A1tZHye9A6FiZYXkLlARVPBrcF2031sDYUgE7E/DV91gibh2qCJ+rztNgXcHP91YMPb4Nhk/1ju7XAbOUXEQU0VtYo9iCOGt8xBILIUQ6Jb0AihTSBbKUVyc8g5FnpYz5hYG1sXaX+CAQJd4oD83/eABJMd96D161i+yb/CHs2H694bQccyT1V/sZFKKpnC7K9BeZa9qXNT6ByQsXppQOgQtUyqQHjIcy97MZSKyF7Y65b/scl39n3D7hv/8X+7QKcywHnGQ6vwMfd65JrBYheGt8rtR48vfbiRewEuF7hrufzmhD1Udzh1PfB38G7r/uncK7GlUsP6kLy9vhZaSEgztlHm78C6w1rDVtb8FnnVd5tLKgz1BHqa3j56ZucxI/hceWnvjELwDnOpZdDf7AOtw1VY8H3La8dbmWg0tTynwceBz5kNu3+7LPzV3KXjCUI8roX7C/cA+mfZcbkLofH619MiWsBl368NeLpG7hhvR8a9Tm8aRv9XeJ+yPLPMxS+C8bdxoYGBcp6Byf7XoLm39UPq3wHms+ub6rcHYI7BTp7jwRXV+cIhwPg+Nrhsl2fkp1f/a8fp3JHjBBVwP60w1W778CjvPdDt1VgPuksHK6CabMh22CEvDeFA60aZHfI/Si/IqgXtGqyEZhrma8Zy0OZZYE/+6RD5QUVI4KGQuj6wLbel6HUQN9Aj9fQ7J36Dyv1gKQZqe5Zd+GXCztrnjXA5pDdb51dBAW9i1ZZt8GbufGnUuvD4Ek9zzVrAAVNCx9aUsBuhNnP9ByU5Xb9THmg9hYRzAdjE9N+w2BQ7ilbxTPAGRNn/jadcp08KQHrQ9sc9SzYttsOqJWB2bjwAGguAgmhuDzy2yo3DQ0bEESwaAOiDzVpDAXNCnMsU0GUE3HiKhju2w83O4EYqBxSwkCUMZhVKxib2d0xhYF1rXWLegMKZhZ+a3EG+SXr6Qg8I0EeBAwomP7OBTKiIICLMp5kkB2Ywl0wVleGKifBtNbkaXwNSnslRNyAuNFJwenfweaU/bMvBcCpuRcv34uAgrn5+4p+AVCzNQEX3a+/fGSAynkVUkofhDqlq0WU3QXmFabWxhXgaXU/6TIIvFZ7VXbLhPwv8pOL5kKRqzXYuhHUYeoc7RfAQjDRYJhpCFE+BqehDimOQ8HOaP7euALoSCV+AusA22nbbsirVzDcsh9soWq4dhL4Sn4rR4O8qV7QvgftbTlY3gLOkiHvAD3+w/36UHwhKoGru+smp0jwmOBT1X0yGLvbz7brBkpTw2nFHaxhNnfVD/ImFLoX3QOrg+0TNQu0FeobzRmM3sojJQACmvv29bgC3vM9j7keAzGMYQwANvznz01Gh6wxeS9h97hjfpHhcHr0lZCHq6GguuW5tRpQVftefgLhi8v6l/KGnv3bPKl3ACp0LnPdvxXY9TQPNvYHn56eg11t8DtXOPxu/v0CXJpTqMM96FSu+Yba8+HFgNe2pLqQMinFKXMjpOZkBGT7wVnXqwEPx4HrRy6rHA+Arb72nlYLPGf6+XmMg9yigjJFteHl61fvxVvh8CdnW9+aAe8M6dynUR94a1yHSg2mwoovk30yrZC0MmlX+i44XXAp8f5cqOpVsUGQGbzf9uznUg588Cx58fpzaHW1dbIm5BUVTCzcCtFu8R3TRsPJdleOPmgGlxreaPSkFzxf9+pJwmlI2JmsZFyB1O1pdbPLgKmptlUbA8GvQ/r7fQndjrf3rV8DOie2/KJOU6jQP/SbABv4v+290O07MEQblihf/+YAGjD7vxPYfuVuc53gGAG9TV3XRFyANiObhtXoAK4OrkbHh+Az2TPH9Rqcyrx88MEXsMFze+jp12BZZLll7QIOl11CHZygaVa9vuGfwIDz3b9smgdlWgbW96kFDmsdJptzIO9i3szCmbDN7lDmlWmwbvhOeeY9iEuOq5DyDZAm5op5cODdkw1vLISiZUXTrX5Q5WwFj9JXwDjO8MZgBlGTesXplGXoBfIen1MFiCYJC1AJh7/XJpRbIz+1qB7cvvnwXNRseHzw5fW4i8DbFLIZlOWKnwgAciig6Dd/mEcehcA6FnAcxBixRnwBsd/GH0wNhTcBcUtSV4PqqL0vR4CwF4cYADRXPlI6gEW17VVPwyXlZqWnXUD9Rk1Q64K6Ro2UuSA1OsnPAE9ccPk7F8gPH9xBG6k9lWkgHeQ8OQMq3SmXE6hA3XLV1patC065jh/YA77VvILcHkPzyAb9K++BxyHP343JgscpT/vFRIMp0m6WaTw0uFl7asUQaPZzPedwe3CZ4uRtPxwMc5RYZSCMONPbuWVPaHqv/oFKY+Da/tvG5y3htMsV2/1cSI5Ke5atgthPPKWg1Fi/jh4GaFO5cXa17VB7QZWFZfNA+VG5KBrD06BXsfG9Ye+nx9+9vhrexMU2SHEHxUtZoLwGuV4pLZaDSBPjxLuAK/tErZJzEP3X0+F4w+Et83vQ73C3lU3mQ72fqr8q7wPGt40tDN3B+LPxU6UIXjR4czsxFvY2PV4/8mt4lROTnvwStEz1nvY5mO2NLQwpELqsdHPfGlA6xz/XcxywgbqY//HzUuRalGy9AucDrvP4Aey/cKrHjdWQEJ3UID0HQFmr2MDdxX2q4wpoubFRraovIKJsnSVhgeBQyX6sucd/+NL/xVHif/Gh/wMvWMBiCCob0MGzCfQ41PbrepHw4JNn52NqwMkmF7LujoOcFVmr8r4Fw0hlkPgaWhY0+qKqN/j6eG1xfQYnJl6w3C8Pr2693BT3CRzsdHL/zXVQrmqws99gaPJj3dnh9eGJ26u0hKewN+Noh2snISk0qX76Tdg98ujcaw5Qw7/SkJDd0KZVRGq102A4bfBWjvxxp8Pmb9ujHofHK1+2ic+D4+0u7rw3Dy4Mvm7/uA888Hp+PqYWxCyNH5b6IViiCz4oCgLWghwKHkc9L7iNgLZq0zk1UqHXB+2H1guCpg51F4cnQ6lWfhc8JwHzOMUwYN6/5ri1n2UTORUKfihSrYfBKcvxtn0waCZ5lzLg9Mxhk90gMJY2jFAmghygxWm+IG9znnEA4jnrQXOQT+UryO6Rm1dwG960jMtK+RCyW+Wm5buDalPbaNfBMEe5qERB5rfZR/KiQDshM2VHEP4m1XgZ5FHNX3sfTC+M/QzvQKlIP1ePBeDxsdu3TlaQX8sAGQBYieI8ABX+bonnH8genzsz/xs4Li5uuTcVdi07uOZyD7CdZAypYOxkqKmUAbJJ/z9mblWxYAYWksIZoI3YwVwoWmbJs92GzFrZ9fNbgVZZZsmKoGSLjsIA3DeGie5gWaK21kLhsOOZe7dHwcWOkRufvANaH+2NdhEYRyU+B7Jx+j/e4Q3FvevkWrlYzgdtvJYlB4Ozq/NRh1cwulU/S9tPoL5WI6R8yRS+1AYPH9eLTjWh35QuWyMqglMXh93mtrD2o52bz54H94ouxx37wogF73zeujm0GtWoQtU74NChuI3bLt6cYeoIrVZFhFRNgpovq9iXCQZOyfKyJ1xLuBv/fAvICinPMiOAEAoIA48ybhFOGjSZXNcufDL08G+TUm8tKIOV7xQjXBh9o8wTCReaXrv+6Cd43fFN66RXwBPleyUZGCpG0wrIZysmQEH5e4Os7CLNmaaPocWFhm9VbgmNe9cdHm4GMVt8QxgYFopd4gScqxHZ/3EUHLl2ru2dxqA+0i5plYA2cgYDwbBT2aGkg6/Rq6mbD7jmOtd0OAHWsta7am+Qn7FI7ga600rUA+tm29e2MXCn7yP3169g0/59Jy+shfthT7tG24H2QDZgLIifZXkpodql8PkhZ6DrgtbxdVLBJ9EzwPUqEE0Z5v4rc6A/179fgCtRtNDS2ZYASa1SfDM/hMxt2Up+Q9DstdHaGeCkKBTTQR1py1cDwH6R+YypGbRb3CS7+msofKtovy0Ykvsl26VPh9SXyYUZd2HP4mPHrqdC2bnB2/xSoPebThcaloFnEa8C421wp8v9t17+CPf2Po55Uxm2XTg07vLXENy5VIz3BqhEuQu/27w3VlA1bZqWDok9ksdmzobT5iupDz6CgyPOfHb7NVz68eb7T2dAYnZCdNpTUC/IOfJjYL/ymfgWRFXjp4buULqq/2CvEdC7ZRfPRvNgYIPuJ5t4QuXr5a8FtQC78uYKxuJJxt/md5iSVZ1vO6zOg1dDoxOT78DuZ0fENUd4o0STFAuGNeZ+xrEgZohFtIDEIamDs2uDdQ6RDANFMwUb/aAgr3CTdTqcr3T988c14fH259/EjAFjF+UnpRngrB3SLkDHj9uMrjcYOn7cIr/mPnAu69TDYT1siNt77HwTSEvKmJVzHQaN6rW02WcwYmafna0Ow8sOb1Ymvg+2x+p2tQXIu7Ke9AXAHff/enotzaxF6i8Ql5go0+vBy6+eVoq2A9u78l0SQHlivKK0BllAElm/PVEIFBDlGc8bYC+7REWgteG1MhvkJ6a1hndBCVNsylgQQ4QmTEBVOtAGtJfaRNkD4pcnvkjfDwkjbM6274GDWnNpAwrEOLqAzMQd7a+7FWa8cQPNV/1Y+wkUm/JK2Q4NljZcXSUXyswJTPPeD3YDzLmmWX+bXo+nbn2dtkDPN+3c6h+C0NtB+3wHgf0Tuzbmw1D1SoXwoDvg+JaDMP9mPg1luFJDzAM7zBgBl/6O3varwHGPQz1zRVD8lE9E8eJcG1kPaLgRAYbzSqRiBqcV9iHmL8Ep3KHA7jQYphjbKbvA+QfHvnZmMDRQeihPgLt8yDdAClAeUIrP8//VK87wA9hjxkTxtmStlMUALC3+mC3K1lxNgszRGT/mrgT5rjVQWwzKG+MtJQlsw7UsLQ0ufXqz6AmQ+1G+qaAj2Fc1F5nGAFMYx5fAQdGYOWDtbX2kboVXDWKWJo2C60vv+b08DTkrcw0FCggLk5gPpQMCVnlNho7dW3xcczjUWV91QNkjoFxXpojfsVfvn+XfLsAVLizabz0LJxteGvrgAPyUuHXVySpwt/ejRlFPQcxRflbag+G88pFigJzneT2LGsEVeVt5HgDVHcNdgitCm3NNvqzWHKJyYs4mnYXzu64kP2wPD+88eRj9BRx5cjb1znAYntl7RMtG0Ot1e/96zyApNGVKxhGIf57wQ9ooODbtXO+7i6D8jyHv+VcAd8+3TS3tIGCUT757EWD877zn/2MFfoVrLe/CNb87c56vhAPRp/vd8oVj4nyXu/Pg2cWo4QmjwNra9kydA4ZhRgyBoBhle7kdiGK9bAUVa5RdWCoLhrzT68vmO+Cdy50bRyyG0KDSA326A+Wp8EesnqENkGupA+kVMrvnesLtdfdHvDJB1Mqns6PfA1ba+5rvAdAfJ2CM6QdjEhg/NL9jfA2GOCVN+QhsUeoOtR/EpyeFpZsgfkLMt8mbALT6mg/4tvat5TERXOOdazokQJ3mVa+XjYKKu8rYSmVCYB+/aR65kPx22qqsC9DVq1WjOikQRqhDqecQtSxmbPIxkJ3le7IGsJVNvAJgQElV0q/lnuJWjH/QfdLhmt0S030IX1ZOK7UbGkyPGFg1AdT9DGI9GByUB8pckJKM/2MVxcTicUtKG+FADBgDDW8MuRB/J3lU5jN4dTxmY9IO0Lppn8tCEKWUxcIfpCZryLeAtmKgiALPlZ7tXCKgdE3/Lp4vwLWu8zQHP9D8ZZG8BtIq13CE4jY3BYQHQXiDrb9tt+oGdonmV8Y30Pd2t7FN2kDdTdX7lVsASmelm9jxj6+za4hzR4fO0CykXsdKv/7yFlD2v3ifVJZT5UPQaqn3ta5AqPQtWbvkI+wBO1xwAEbxHjtBPagtld+DjOGwXAVyrLZdaqCWV7M0AbKarCTfAhJwZCSgUPg3ge2faI2yuFp72r6CxNzk5ZmDIHd43neFn4D4jB3SAwzZhlHKQbB0U3tot+Dao9spzxfCtd2RN560ABQGy4GAIw7CDFylLypwjn3UAYqUx+Iu0Ntwx/ADcElulavAMF9EiLvQOKHeuvDH0Kl+8ym1BoJLmtNJ++H/8/T8v+73D3DJJP9TGeKvGUImmWQCs5jFLGAYwxgGdKITnSCvVv7yolA4ffnqxodTYcmgtYePRML5OVfHP/wG7KrYf2o+AI1i6zhWnA/KW2K0uABXbTc3POsAb+Ji300+D/vXn7TcrAyTPhoW1qkXtD/fzK2mCd5siZ2RcgXe1IsKSjDD6U6XOt2rAmX3BDX37Q3NbzYYX+kcPP7+VUH8LthT9cjsa5Uh0T8+J+0j2L7mkN/lKChTWLqF703o3aZj7YZ9wHTWeN+wHZjLXOYCwxnOcMARRxyBezziERDFd3wHDGc+xW1bFQmHtAeZHXOrwakvLnd8kAZrT+2qdrYPXJp6beVjDXJS8+oWTAVx0LjBsAcM6wxtlGEgJ8kvpRuwVtaiNlSoWTajlDuMqdRvd1t36FutiyWiIfhZvX3dxgD78aHUv+B6/iMGDBgAL7zwAmWF6CEKIKCJ7wH3ntD2VLNWNY5C4vqwd4NagGmb3dfmNUCEqMtReNHp9bPEy/CkwcvZcR+AdZzqqk4EuzS7e+YrUGZ1GQLWQZlfAnd5NwFHL/um5t5QaXT58aWfQtvPm9ytHgYOS+3XmR+B01CHEXZDod/5rvcjwsDa1bZfXQsOLe0vmeuDVk0ma9Gg1lYPaluBKJaRDQjcStqqjCUZYR75gEoiaUAW7mTCX9qzJHGkgttZlyUOh6Hj2ub1aq6Byj0rLCvtACQRQFcQNcQ4kQzMRC2uopR7ASgQfqgg+gsXJGS0zMrLGwC7io5Nv+4DUfNjbElrQPbSGssjgK+yT3wJcgk3+R7orzWQC8DB0W6m6S60O9x0TPWL0Dymflhld5Ch1OE6yPflFFmVvxZNpuCJG2gL1A+0ODC6GQ2G0VD97fBjwbfAa5B7NedbgBd+eEBO79zYgtfw0O352dhceOH75pfEq2B9Y11rqwHCWXmgDAHZSfaXBcBc2VcOhOpZ4RNCnKF2ZtVRoakg0sRF8e1v7pvB9KYF0FxMFSOAU+IQg4BjQCwg0FCAGngTDlQQ0+kEPGcgvkAH0ZKKQHehiGBgn0gkCYDGfycvKvbrC8Zvx7H9x+fi16C4C3ecgdGYcYTUgozHOVZ49WXs1JTaYHVXq6hLQX4mVhAMjMKVp2BubP7AmALmR47t7faAIVrMFBFAG/z4CMigiAmABY0CkGnk4g084QexCpgotvMNGAcZv1CMEJYaGlcqHXrV65DU4DqEVy3nHpgForEYLNoDKaSQwt92Yvpf7vcPcFWoQpV/4u9/zfh+PfG96U1v/hLY8m8Vvm1pCof7ne126zEs+3xT0onmcDn1xoAnF4CNmoNWDRqXq3s4LBqmxY8I7Qzk2xe4FnWDHNfcRQWxEDny9oLnL+BBzKOLr1U4aDj95U1v6LWunV/929ClS2uPOh/DhpCdK8/+DPEv4venBcKug0fUq2uh9Bv/T72mQrdOrcfUHQhvmsbap9SBK9r1oMffw4Pkx4boeNjherjuVQGVQ8ofKx0DNWyVzCERIAqZQn2gLnWpWZJew2/OwzKWshiYwQEiIaZBQnjacdhd9liv6xNgw5w9p85XgfsBT+a8qQnWpzarFgLKGNNO42MQOcoMYQLZQguRscAsOYv6EF6m/OLATjDqh74+rf1g0A89XjT1AM/v3Ds7VwJOc5qeQCuGcA4opPD/OK5/FTNmzMCXfMKHYEg23lGWQNizspNKTYN+LbplNG4Fr3PjLqRuAdvn6pdqVXB2dwyxz4TjP1zg3hB4Fv/yq7g2oH2gTtYOg+mc0dfgAaEjgiy+VaDl3IZK5crgpbk3clkJ/st9MtwrgK+nV1+3oyDmiP2iGxR+XrTP2h1e8KZh4kiwDrKNVTWoUK1Mm4B+4JjrMMvcD0gD3EDOk7OIAX4koTh4iYqYASFvsQpIkj3kVGCFfEdOANaDWAd0YBjjwf6k3WLzfajWIWxiMFB1Y8UZwd8CAkc04AWOOAMmDCiAhaWowBKhMBxsQ6wX1DZwqPHZyrf2QEKzhB3p0aCe1TbJdSD2ChPRQBqpLAYRxzyxBNQ6Wq66DTK+z9qVtwvy2+cPtiyH8IiypwKBMu6lV/p0AC5zijMUh2sLf33xzGKHfAxUpqmoBkq6Yi/mADFcKRkP0pCGkNwivXX2TtjS7eCIy7GwOXLPsPOjId81b1bBVVCKTG+MLUF+Zb2l3gL5uXZfC4Qprcbkd3eB6ucqDQv5sWT89W8CnKm2cbMhEsxHTe2NE0BMFsdEMrBUppAJeAh7VFBiRFnxDpgfmUqbWoOoK8LEMTA4KocVDcyjDGEGdxB12S7aAkUsJQfQSv4Dfq1rkYuL71dZ7zf3bzjhhP8mv/o1wI2gObVBxnIQO0g0J/+U2RxeVnlzOzEMrC3UZLU7SBufswYMHZVDoh5Ubl/+WOnPoP79GrPLdQbvXI/HrlOALjyVK4AY4kkGojDzDGQv2ZuBoFXVyss+oH0gT2kDwOGJ3UpzPag3rUbTcuUhIrl2vYpmsKtiXmc8WpLf1AGiiOI1/7Bt8X+r3z3AyXgZL+P/R0dWPEXMCU5wAqhFLWqB8BE+wgfyiwrLWcbD6RdX8h6chmX3NqWdWAaXm98Y9WQcWH2Lqlkl1PaocbX8ShjwuHtIk+7QZHa9V5UWQvbPOa3ya0O3x21/qTcW3tjHdk6tB0kvk8am14RTDy+7PciHqnsrRgT1hsbn6rQIuwfPn73ukJgPJx9ceHZ3FTw9/SI2tizsXXzy2g0bTCg3+Fr7CtBtQpuf6iZD7C/xP6Qa4c2TN92TQuHCxmu9HhfBnpXH066fhFIBPl3dW4PvAu8bbj1A3pSRHAUyyZbbQFhFvsgAbb52QYuAV4XRk5JDYb3Yc+T8VNi690CVy/Pg1cOYIcm1QbsuvbQaYFhkfFc5BfiLa2IpaJlaI60b8EDuFm9B2E9ln5TqCqNu9O3Xejn0a99VNo4DzzPunZxTgU60pzXI3XKfPAS84tXvEth+paKigqgraolaoAwVj8VjsP/YzsXUG9Jzsibm1oBjuy5suNsBko6llsuMhjLXA7/3/QpiihKrpk0FzZ90MR7ooExX3gP1ti1K84aoGjGrU7ZBvrngwu0uYJhn8FfaQ+Azv7KesWC3yXzM9B54fOvq4HgVrvS47fhsB/z0cHPKyS2Qey8/vdABRm7sG9qmEFqkNsyqvBTEKXGYMyAmiD0sBaR4UNIJxPUvJbg8wEY88UAmaZSsb48jkEqajAXxnugrGgGLGMdwEN7Cg09/c34KSwLKtzzhCTCFAEoD7chlGsTuSlqVNgyONDnX/051eLjzkfPrfMBd1pEaiEkKSlOQA+QEeRfoKlqJR6BEGoKVW5B/s1BYdsDRMudn3bkHVZeE9Qq6AEP29trUfADY37SbZUoEtvELKwFZMjzAQG2xpiSdU4HtFHEIWMhCIoFJTGE22LqplbWPIadcbqn8Qsgcn+6a/RhsU6w7bSNAGWt3yBwOsr51sy0MSNaWaxawvmudbMsHYRZX2QmZF7Mb5bvCy4+i+yXlQGbnLL/cFfDsclT9hJdQWFjUyfoGWK90Ec1BTKEliZBbPf9E4RB4VOXFuNgZ4N3D431nC5iHmMoa0+BVTuyFpM/B8p11sS0Z+FRksxs4R12GAyoXUAENSS7F06D9pgT3l3zOriTAnS1+IRd2op9oC3wiR8oPIW1vZpPcDyGmYuK4NB+w1VfnaueBp1qg9AfzImOicRQ0OVP3uzBXGPFDb9+WM6G06m/0qgTsoCLBQC7B5AAeuOEMvGa7jAVpk+U4A9KIieqguIjKogM4ujictTsJdlfNd4yZwEBqUgPkFXlVXuOvgfkf+fUF9H+Z378E15Sm/HemejFhwkTx+B6N4hJDIYgb4pBYC4X7LXbWHXC645X+D0bD4lFrfjnSBK5culn56TSwVC0YY8mCkMHBZ/zmwvBVfV60/Aq6Vm/1Tp2dYD/PPNc0H+y6eQ5w3QNdureMrL0Xbuc/LHo9EA7/fGrHzQaQ4JpYNr0ebHc/9MXVPjAuadCwdguhS5/Wg2o7w/NKr99KKISob1/VjV8BkV/fXvFsMpxfFe4enA0drjQ/W8MLnox6SVwz2Lo3tXq2H6S/m7Yycw8cKn+67q2PIcwS+lVATehVs/3yBp3BPsYu0vQNsJezYiFoZm2aBB67vpwXlwMrumwafyIStnU7dO1qEKS+zJDZKoiLwiDWg8HTEG/YCOKBmIgTSBdtvxQgXdTO2hEoWyfE138gjMrv59TaHfp37Xa38VLwMXpuc40GhFwmV4CsQxpZQAta0OIPuBOtxQFODpANZAMQiEviCKg3bXfVDyDuYpJLxka40e9exotR8MY1ZlXKNkguKt83uw0QRy3qgyzDTWwgHjGNd8DwhcGoSFDPqOHql3D/gyc9o+Mha2lu7/xbUD63jKf/amgWVW9B+GEQXYXCDlg6ZOOYY4fhxOJzje7eA8sHtij1KhScLTprHQXpQ7Je5ASC8kJ5KG6A4aIhWYkGlvNIVAXM1CvJMAQxwGQ5hSkgt8oR8gVwmmM0BxkhI/gJuMQl6QysYu3fnTNCQ8EAPMWGBmIWt8V9yKtRkFY0D/ZfPnX8ZiM4PvnirntVIbeOFevHYOhlOmdcBfIuu+Qo0MaqvbVNwFDRR6SCIVZprWwCjvJCmuH19ugqSUvg4Oozy291gVpDq+wJrQ51P6zqHmoCJUG0Eo1BpjGKiUAi+eT/5nn9tQTQkfZ0BJEiMsVysK9gjjEGQsiqwO0+y6FiesULQZ9B1OuY3clhYNmixWvLQAxUVFEIWhutt+wNhkxjhNEJDAmKVTkB924/cXjTCmZWmp+yqS0kvUxsmL4N8uPVlloQZG7JIf8mGCsZVxsmAV8SQhxEn4ivlNYIludtTD4eDr/IbRtO+4NPaW/cLkOlvuWTAvtAUXnrNbURiEtKutIWGEBXugJSrsICrKQNAmhPMiagdMn1aUxjGgPmkhfzVJxxBToj5VegVdeWydOQujfjm+zhEF89cU26CrZ1ah05FngsXxEIphTj54ZfoNyM4Id+34FnM7fbzkfh1YToc0ktIK52Uqn0x2D41HBeOQHiOzFf5IPXbI87LlWhUrtye0s9ANfJzkcdf7tcaRIj6A8yXDrIvYARO+z/wOf7T/L7l+CuyCvyyn/hg79WeZziFKcATzzxBGW9slpZClZ3a6JaHc6/vh72+BV8v3FN+8NvwYXjkV8/eQOWIfm3i66CV6LnY5evoZ9797ZN7kKPUm3W1n0JbikuexzHgvxAfiA/BDFWlBbXodLE8rcDZ8Ng514Hm/lDzFsJIrU6RD67/eb5WHg09/HHr3fC0Ubn6945D2/f7XCh4Uro7tI2tO4DWN9me9MzX0PKoORqGWbYf+N43vV+UHFA2YEBIdD1Reu2dZ0halJsbsovcN7x0vn7k+FexYdDo36CrQsP1rzsCZXfLp8f+D3UVCovDS0NdCCCYfDk9qv+cTdgaYP1h48tgB2DDza6LCGtR0ZkTiEoi8w+xu2glFd+UlaBqEI3eoA2Q5smD4LcYXNX20LAXZ9styIYML+7W5PX0Hdtl0URruAzwzPYtQ3IzTJAfgVSyh5yMiAZy8Q/8E60lJTghohwUdzboD0RoNWTK6UGlnK2TbbmYDFa9tiWge2apaZtF1i6W17aVoDBw2BTcgArcTIB5G7uMBoM94yDlGXgKBwWmYMgrWHGYr4DW++izbYnkJuVe7VwEzx995V9fC94Hv7mx8RXcP77K+cfpUDutpx5+WOBrWKMmAyRb9/t8uJrcK3v/MghC2r2qvQmJBYMh5QgZSIIq/ihZB3kPMzwa3WVfMwj+RjYymMeA2aiiQYuc1nGgrwmr+EK/2hqW+EqXIU9iPFioPAAa7R1v+05RO679/qFO+xXTjrcbAcx4XEzUsuB4RdjirENMFA60QLs0swLjTXAZah7hsMuyLUvmF50F4rCi2pac0HYKTbxCajDbYHyO7h49tr9x6dh+43QwCuXIbCRn+qRDoFhfsM8JwMN5SL5JUhVOksPENVENVENpCY1qYFwF+7CHWQzGSFDwTfOa5ZbCxjW6O3vW3hBlZkVFpVeAZ/+sChr+wt4tONpw+gXYHAzBho/BgbQWx4HHtCUVsAu3hdjINMx51h+Bjya/HBl1AeQ+SR+U2o5wNf9gstYUGbZjzeNB8M8JVTZAnIr88mDgpuFHxetgDyXdIfs94GO2kDtNng0cOtY6R6Enigd75sDTwNfTI3bCbK65io/Bz5WzmACuok+NKG4G70CZFP026o8eVlelpfh16WwxCIxUowEPmKgOA5Fpy2rLL0gtlfC1PQbkFUtY3nOTcBfOmlJIMbSlJZg7mbKM16DwBb+fT0/A4dA+1zzW3D24LUHj67Axht7Dp2fAfkdclsWnAeixGZqQKl7Ac+8qsCAMT1jmvWHXqZ2M+rngecR96vOX4BsIOfIeSBPyEPyMLCUQQwGKlGJSlDyegL8pST3a3muuEXOA2ec/8D84F/k9y/BjWY0o/+LnxXAaY5yFESA8BFeoI2WBTIb7gU89XwzBNb33D35fGu4OuZW82ddwNKgoHdROjiVdfnM8Tq0nNZ4S7X90Gt9+731EyHgLd+bHldBLpVD5WaQKdIknUHWl7VlWTD7mNoac6FJrzo7Ks6Evo27OEUsgeRFKaMzN8Hrhq+PJC6C01x8en8BVBhbpkdAKDSsW/Oniu/B06svu8UvgJP3Lsy8GwrPZ7waG18Rtvc65HrFBSbWGVK+Q0focLm5Xc0x8PLK6xYJJyGmYzTJveGq/a3nz96C3c7Hp1yfAaW+9dvveRLUNPWulggbvtnrcmEH7N58fOP1vpA2IPNSbmcwmu16mHaBqC0qiNMA2CgLcon8gUhQG1ittjbget3Z1SEMeps6943IhYEXu9Vvcgj8c30OukeBvCiD5Hcg78uHMhh4l7NMhj+8Jt6CFRXku/Iz+S4ITbiJI2BdYfNSG0HOspzrBXvBssXmrq4G0cl4yPABOOx1eG03E5T1yk2RB+SIfNEemEQKcSAaCW/xERiqGaYa1oAh0NjK0A9AWcYZyP0205DbC5TlSmXlJVT3CJsUshoqvl92b6lRcONAToX8vWAtUP00XyhjCwr2OQktKjZ4XrkNuA10tjkcBbWP+kwbDfKIrCnfB8CTfcBOCuVeYLmcQisgl5mUAaqRJ/eAHClHMrLkOXHnbwOcDRs2kMkySSaAcBCOwhNSTqSn5FSFPW2O+0b6wa0J999/+RXIesznMijbGEYDsGnWGFs4lKkf+rO/Bl0Wtr5R5wN4NO9FubibcD79+g+PIyBnfO7PBaXB0NHYXPkesmpnj837Ao6MOzf99odQaXn5moHToN9PXSMjtoGjYp9ttx5kHzlV7gH5nnxPvvfX512+I9+R7wD7OMYjsL9rV9p0A4KflTrvvRqKfrHEWCU4t3Wa7OAJ7NC2aFeBPLrIeEBg4QIAP8plwBPK8D7Y1TK3Mt4Hz03ei91bge209aBtEmjL7LeYl4G1QD2n1QX5lO4MADJlKA5gmG/4xuAJ5umOq+3zIDAtcIP3VegZ0/6b+h9B+OByw0pthRPRF2bdfQUMkudlaeASDzkI2JeUePbJvewB6sqKfym9eQMjKb6OBRRRBFSgqGR4wAvMkHE+607eAIgPSxYZvmCdblugPgKW05P3AaOhqlIF3I+7GR1ngUe2ayWnruDW1/Utx9nQcFLNfeXD4GrlW52fTYRDo058HRkOBcNz5xREwKuo6CpJjSFned75wqpgyFe6KmOg67etDLXPgXek53zX+yCkMIl4wEAhTwBvNBoBCaSwD7jPp3I+kCVXkw+YKfev6ef95/j9S3DL5XK5/D/7ABIBwizsyAHxqfAWywBBT27AK6IfJW2BLZv2z7oUBkdunZt3Zx/kuRXUL/oZWG7MVnZDxevlxpRKgwGtezg0jYPq3cOrB7cG4SkiqAfaVS1JzgX5k9wlf+YvUw/JcrKUDALPBu6VXBToorTcW3sh3A1+fP1NaUi5l/Ys6ySk3UsbnbUdDt870+HWQAiOLhXgfQ16LerQpMEKeDMnvnKqDzya+GRcdBm4VC6y8eNXUC45xMnvErQXTY/U2AcdvmnxZe3hsG7BDpcz+yHlcEqpzHw4nHgm9PY58OzsfsSlF6R1yhia4w07phwOuDITklumvp21AAzRJrPxMYgFIlr4AlasFILcK28QC9owtb3qCE7tHOqYO0CHey3ya82FwbPfKttcgfLhZRr4zwD5SHrI7SBHyjHyBMg78o48Q3EG+2dMymPBggVEP9Ff9ACC+YQeYHGxfmezQcqu9O+zK0H++IKUImcQ74twnoLXDfd45wNgGKMMUuaC0k6MEM+AJ9oFaQPj+4Ydyifg0sipssNpML8yNTaeAZA/yGtQ2C7/q8KK4LjSXjMHQdu3mxyrNhiUYYb9YjKsrL7l21MRkOGVVSbPE9492LdDqx7QZ2rHyw2rwa20hxlRt0DtrBVogUBZ+WVxlY/sxzsg5ov5ohEoTZS3RGvgF3GZ6UApctkEHOO0nAIyTaZRG7DHHiOglrxTa8U1G4aDhi8N/SG/aUG/opZw6sfLpvsRcGropRr3u0LWw6wreQfB2NtOmHeBFqc+Uy+Dk5eTnf1OaBBXs16FezBiYu9TLS/B4/YvY+NmQNzKxHHpznDnx/vnXt0FedDgqLiDiDcaDf3hWfDLH+NDYW/aiTGRKtSbVm1f2Q+g2rqwWsFhICyiSBSB3C63y+2/aYv6tU1HQ0MCdaiNP4hviitqLAbrl7ZI0BZrj7TicXIrxCgAYsQVwBk7eR5khMyX+aDaa43UwVCle4WypR/Cl6NmVOw/H1IbpPfNrg+Rcx98FPUNHF9zYf7dZpAUnfphlgsID8ZSF0Ial0722Q1tJ0csqTYEWrdq3K9aI6g1ocqSMqXhVd2YCUleYCljbWT7AQiiCl0pfuneDxiQKCAvcZlrwCZcKB7AXhpALpPL5DKKW1zzQPQVfUUf4CNuoEHi2NSrmQsg/k3y/IyZoJ6TbWUwkCDbsBOMVe36mK5D4KyAHK8V4BrmbO/gD4ZyyhmlPjTYX6tChdcwffqo9d1ywGGjwwK7bNjT/ljs9XWQG5pDnh3c6flwdFQSLO2+PuPoDcisnP06zwPeNnQ83NAA/mu897o/AnmV53IFsJJP2QLihbjMYhDrRAfhBmI+seJj4AJnuf8n5Af/Ir9/CW45y/nPAlwWWRQCM/hAfA7iUzFBGQEZj7Ju5T2EfVNPbIrcALuvHJl3bShkOGaezJWARf1Kaw2+L30D3etBrxnt1fpXoLGoI8KWg90A813TZVCPqyfVQ8AzntIR+IU1rOEvvTK1z7XZ2hxQniifiTEQ3CXwI28Jfbt3NUdY4Xnd1+0TrsPltBubnq6HRw2eFsVkwMmjl8T9mzCweY/yTXpB17Wtz9R5Biluyd9khkJKq5SfMuLhUPDJKjc7QrhXaJeAPdAptfnFGgnwYvvrvIQacDH8ytIHT+B5dpQx4S78lL+lwalwyOqUI/PzILVremj2ATC4GiwGLxCLFA+RCHxDCB6AhUIsoHXT3tMqgtHReN3gA7WqVF1ftgCGtHvr2+Y3oMrmCuVLjwLGU8hPoLXVOmhTgIpUJAJYyUpW/Il3YkmAkz/IH+Qa4Dz7WAZavhYq10OhXVEZaxNQB6intAcgfMUQ8R04rbbPMvcGJdHwUOkLYj9v8xOwT9O0XLCrYKppTAHf2V7nXbZC7JeJhWk/AkhnxgLjRVV2gPpC+157CC77nPLtZ0O3g62b1bEDv35ep9xyIO92fmZhe2joXcu/4jLwrOnWy+kHsLVRrdr7IJaK8XQCcomWnwFwkbIg0pnFD6BMVA6I3kBzOZXBICvJO3I0yHBpx0Dge75nFOCCK45A6eJGfdFVVBBlQQuTi2QcPJn76lFcLdhhPNLk6hV46RFdPWkzKEWmGKMD8JqXcgsQp0XJjlD5esX7Qb2h647WY+v4QLl5wdP9X4GbvUttx7bQ/kHTgOqFENcuYUOaKyTPTW+eMwgM643DlZ5gs7e8sfWEyLX3yr88Bzvzj2ZcuwH+7bzt3UaAbwvvuu43QW6VSTIJWMEKVvA3vfHkODlOfvGbn3NluvQHeUNeYwtg4mbJ0IniKjH74mEyMlWOkCNAbaH+pA2F0hf8n3gdh76uXes2HgO5P+WvKGwNDocc5pvnwJU6t9o+qwqJ1ZIHZswAWuBMNfBq7n7EpQm03dg0ufos6L62bd16vUE05wFr4M3auI2p7UEboM2W5YBTbKMVAM4IQNIOA2DEKK8Xb9lekphEYBnLWA/kkEMOcI0rXAIZInvK9RDnmXQ6/R5Evx9/NeU22PK0vjIYgF/4ERz22t0yFUDQ0YDH3mvBZYPTfYdfB7ivBGO+oYKhFdT5vNqg0DMwIWlIvfaBgIEF1IR95U8Mj9wG2T/mHM3bCne+fpQZdQBy7Quii6IhOjX+fmotqLSh/HulD4LBrCwRCqixajXtLLh85rzafjKUDvZP8moGjj4O39qpYGtlO1wyCfc0jv6J+cP/0O9fghstR8v/rIoyj1SyQCSLNFELih5aXKwBcMbpqvKwH2ybeTjmSgq8PhTTPKkJYGc4p8wAp8dOrexPQpPQehvCV0O31a3frjMFvArcRzhfBc1Oe6aNArrRhXUgc2SOzP07+7cWVwFppbXZ+IJ5immCcRk0vlNnTVgY9Mhuv6j+QIjNTLRPd4ToBlHGhEi4kH6t6qN5EFpQupWPARrVrB1Y0RcemZ99EeMBx+eeM9y5BbHHY/omd4Ddx489uV4NJg0fWqNjC+h3sVvPxo8g0T2pIONLeObwxithGTy78eJUbDugtvKu8imI8eJrEQKiuvAXVUGU5ThFgMRCIUhvOU6+D7K33C+PQuiBIINvILwzveuEiAbQKKrW5IrBYPe9aZJxLKhfaGHaepB75QPZnOJxTW3/jFvvPygsKcF9IHqKXkAHCngBcqrMlE5gq6420B6BNlGelGHAGt6mH2hZsqLmB3ytXeM1cJ+9snjOyzMcB+MuQ21DN3D8xKGrnT0YMdRU9gPIjrIdaCcMEcpnkDQr9WFWPXgU8aJCbBKYx5kyjP3Bq9C9g3MIOPVzsJr7wc0F92e89IaCyMITlnfh5pMHLV9tgvSzWQl53YEspaeIACqbvAxbIPlNeu+cQ7B79LHbkWUgrUpmYe4qaKE0GFw5EvwueTV3+wq0XTJAjgf5Ur6Wr0CsFWPFWFCkckk5CCkX0hdkXYC975/oc+MsXPvsTovn30GhpSjB8jUYPzcFGxuDulbto10BT1+Pc859odWBhn0rT4JGhlpxFWuCocjwifICPK66fe/cDXpOb+dTbzY8PvOiXdx5OPLRuZV3y4PVrH6s9gNDOVOicRGkHEqpl1kXDiSfPHRjANS+VOWnMu7QfmrTgzWrgf0MuzGm/iCDZCP5NshsmS2L+EvburAXdsIMjGYMxeMq9/ERiHGslcdK7oHfzlZfMh2ZXFJcdU1m8YKc8rG8KQ+A6Cr6iK6gtlY/0qqBVdj6q6dApjJdji35jreAfHKxgDwtj2opYJ1h629zBBknZ8ndQHPxtZgDcqtsKb8BrBSxmd9OLuxesu2HEVBIZzfFneF+7cRxq7iqWY4EMsggA2RdWUtWBTaiibchfnqSNcMC0QvjuqY6gGrRUrWxQBk5VL4Gx3fsTOYsKJcb/NCvIrjfd33LsXiduaXyOWjTtRsyFQxblflKJ6hlqNwsNAhGv+hfuvUQyL6Va8lPh2Oe5w7cGQiFMwvGWY7Ai4ioowmj4JexKQszd4PHcNfJTjXAWN/opbwAayvLXTUGgpqWauhlhaYV6sdUygG/Zj7H3cxQMLJwoQX4Twsp/w/7/UtwN7nJzb/ze/viNzXDAOWashTUEdok2R0eP3zpGzcJNqn7y18Mh7ubHo19Mwiob/xE2QNymVZGBkD5grIzAuyhz/ZOixv1hPI9Q5L8O4GoJ5ozA9Tu6k0tk+JxXMP+k+MoIdfJX+Q6kO/JGVpjcD7l+MZuF3Sf2PqDOivhTXpsZnJ92Fxmz9ELHSCpflJgxmg46HLql5uHoVSmf4inL3Tp32pzndoQ6574LH0L3Ha9N/BlAlyZcXPVs1YQ1rfc6MDS8NaL9hH1p0KnBq1H1K4Gse23jDvVBXKW5XbObwvG3coYZSfQRFREgAgiCAPggAOOIIfKqXI2qKG26qoCft96V3NfCz33t9tV7wl082/VtE538Djp9tDJH9Qx6mt1L8gQuVquBB5y//+pqocCirAAUTzhBlCTxhjAssL6wlYd0mMz9+fEgXVNYRVLEgijwWxIBpdcp2oOqWBYaKitlANxk26iLXBITqI7cJnp8hTIFrKOPAxygZYmBwCIFSIYtPuGLKU8PGzwom2sK/wyd8eps90hfV729dwboOZoo+Q1yD+U/2lRFiQeS3mSmQGFwUUplm2QZ1ewrOgIpNhnhOTeB3FfeVvJBOMh5R1DJ0iolHQzfQOsb7y78PxeSMnK2J4zDKpGVTwT9Dn4P/SJ9AgD3FSrmgc8K+6EIsaK78UEKLxUdMr6CVz/5a768gDs63DisxuzIfVmWofsBWBMNXkZC0G+0DrJi4Cd3C8HQN2B1QaUDYCusa0m1RkGnsPdSzvdBM2mndSqgtFg+FTpD9XfCS8MyYAeV9pWrrcZnvZ5vS5hMzyZ+XRHTHkQo+3Gm+xAVhGzxTx4nvv6q0R72Drr4KQr4RByodQJn8tQc33lKSGfAFlkMhZ4yGOeA4Xkkw3yprwpf33+0oBbMoY4kDEYMAFBf7kTisf5SQwIwAMHkkGUxRF7EFXFAb4FujKfpiDnyL1yDWjxmlFuAXlSzqYO8BUTGAzYKMAMsp7sy2bQjmtZ8iKwXQ6XrYAtooP4CUghiULASKWS7v+yJMQVlyiVknG4r3mNmeKap+Lc04F0IJJIIgGBAQegNnUJB6u7bYNtECQVpBVluUNmSOaC3PMg6siFcghI5Bz5LjhNtJtp2gkVBpYZ6b8F3Da4hDrmgTZbKye7g8yQivYa5BitIxlgTDNMNTSFOqlVeoUKGLWm773W5cAy0LLBlgtnCi853N8PhfZ5HxREQtbl/KOF7SCLZK/MVsA+fpQ9gH2Wn239oGhcwdSiwRBqF+zkNwqYLmrSB/K/KthnqfNnZw7/c79/Ce6UPCVP/eYXVqxoIE6K/QwB8VBpLAIhrV/aq+zdsPfpcf/r++Gqx80Pn74Ai9FSxZYP4p6ojwXc49xuOm+Dpkvq/hh+D5qIunfDSoHjXYdQu7Zg02xONseStr9+gDPOJQsf/udKxmGp09SZ0hOUKUq6UgSh9kE3fY3Qe26nzxs+hld1Yt5J7grHI869dXcWPOv6cmT8u3Dk3tlndzrAqNC+d1rtgTYRTYzVKkFMxfjPU3+C1PCUJZm74Kg4d/bOGvC84frC6QMwe5neNdYAU01jP0NnEJ8wjXEgLovtGIFZlOYZoKEiAWccMYHsyXKug2xm+0YbDaFLSk/zqQldPVs/qBMDgQf8J3hWB22L1lEdCVqw9r52hOKqk/9Kr9Y/WgEFWEAekC/kQTC0MFRQNkLRfssP1paQ9iztcFZnsE0suFzkAOZkl4NO08EnwNPf9ScwbjUkGCaBYRGOLASQftIVtAuyIe1BaaNMFefBua7Tcfu6YGxp94EpDeQrGc0WSLifrGRmQdq9jMycp/Dmy9crEnLA1s+SrDqD7MZFToJaXvtamwmySF5kAjDZ0F1ZAcLL+InhKzCsMhxQjoMcLfw4A2rfghTrYHD0dF7n4Aj1DdXbl0sE341eRW6XQe6WI7UqoL3WYrRXIPqLt0Q/EAfFTjEZXrR+XSXBDNsjDze9OhRehr6xJU4CPhe5YjhwljHEgjZWDdAGQfCSwNrejtDpeMvvao+C2q+qKmWLwNjSoCpOoLZSw9U2oLQTLcVjsO9r19n0KbRaHLGzqhPcbPbg2SsVEpfGb0rbBNlNCg2WXaC8Y1ij/AB59nlbCrfAuZCrDR+Wh6rTK8rSH0Npe/9Lnm3A2+x52lWA+ok6Tu0GspJ8R/YG/PHBG6hJWeJASuktvYENnC7pTOJQMs7qlrwD1CCNR2CyGCsayoAhzLBcGQgFUwqHWd6A8pXylUgCmSSvyS0gv5GDZBTwIRPlryu2ZgCmkm+9ynVcQC6RjvIdkG1lqDwJIlJ+IN8H+bUcLb8B7sm5mADB53+pYpUgSlb4pgMrOQPkUgsJnGcnZ0AelgmyAQhVxPIZiEl8Rk/I2JdVIbcaJL+VeiDrElgOW2rZmgAJfC0qAlcZzjhw6uo40v4ClLrt08h9OJjfNX1m3A7qj+pF2y6Qy+VKlgA3+BEF5M/qIVss2G2w00ytoFlI/ZqVnMCw2tBHWQf+G31fub+EqPSY5JSNgE10kZNBdKCrECC/4JxsBKrNdlYtA/5HfPd7xEO1qhU/D0oC7x89troGQ9Fey3KrHwB3/uws4n/i9w9w0+QkOYm/DoqMJ4UMUEYo7xjeBssky1Pbc7j18uHaqEI4cuvc/LshkLgzaXXGYlB6miyGWyBfWI3qHahyu4KhdB50GN3cXONT8P7Jw+ayCDSTulMdCDJGOsktIGfKmfJD/vsj80vagrT3tG+1eWDoaRhgmA51xlftVrY+dF3dal9tCU/KvbgS/yVEHXrlHF8TbjW63/qlB1yYVD6ylBM0GVFnb/gAeD7iVWTCLDi85LT9zQ8gekbsnpQnsL7fnq/O7wT72fZLzJlQ0K0oxqKA8rbR1egJpHOFYRQHNgClpBuvB+64AP64Yg+EiDkMh6Jgy/vWbyH7cK4smAyqs7ZOawfGtw2/GBaArCqbymUUtz0WUBzQNf7fmZonv3iGDDFGvCdagtwudxEPYoaoL3JB1pDD6AcgWzIZRBnRgaog9ii54iCI0+IC3wAh3C+ZC9IbM8jh2hjtKZjeN5Y2OECpin5nPJzhlV9sYfJGyAnIDs77EowvjVcN34FTK8f2dgZwK+16w/ljMBYpUukEpjUmb+NyEO+JreIXYI1oQ02w2Nk+VWtCVpe8pILqkH+8sIylDcjx2nD5DBye26eZs6GGU/itEDM0j2sQXmkheB11n+RcA9Qn6hVtIlCZLEaCoZbhmmKBnKy8OQVT4WyPax8/mg6noy6uvTcV8tLzWhWawfiVuZXRCTRfLV4GgmOofVuzCdo6NNlV/RS0n9Y0rHp/sFtl3mucCdoUbZr2EUgvOVSOAS2QstQA5qg71GQI+Nm3kXsH6B7eNq/uRnj+8et7CT3hxMcXe93vAtpM7SkrQAkwrjYkQOrxjHK5R+HA6lMDb+2CunbVVpQ9Da27NjJWawfK+0o9UQlkL7lZbgYZL5/LZwCcpzXILZyRy4FrSIoHiremEOgtLotdIM7RiT6Q1CHVI+s0XEi6Pu3xISh8bZlkzYPKCysYSu8DZyfHPLscEDPFGVERCMeVmQDk0AMw4IAJ8MEXT8AJjX3ANjbLxUA6MbQHHslpcjrQkVT5CSBQ2AjYSCARcGUZm8DYxvDQsB2Ur5QxYjzQjLlUAspzhEIglsq8AG2rlqXVhkTnlNzMlZBiTR+VXQAyXLRmLMgRWnPpA8ZKZjdTDvj7+933SAafFZ7VXD1AxIk9ogiMGO+ZagKxXCAKqIYjCjCEj1kMhDCS78DZ5OTuMARaRTQ6XPUq1OpY5VaoGYo+s/S0XgbqU1OUAT5iP6WBfAppDbKHXCI3ghFjL8NqsBfmZqZXYPAyfCEegPSTToyA98bBbxd2/d/i96+ijBRuwg1oKvNkHojGZJMB4pGIFU0hbmHyD+kbYHfh8eDrmfB448tpcTtB2y9i+RkUVa5iODgrLu86HIJGj2t+X2E01GtabVi5XDDuMToqqaB+p41W00EWyQLWUNwI/E90dJcL5EL5E2ifaHO18uA0zSHVvBk6jG02tcZ6eLYvalniSlh3a3vkGXdIbZGSnjkNjh4+k3F7FZTdGrTG7xp0/qjV/toTIKl3Wu9sE1xvefvcsw0QszphTXoYKPOVi+IHUE4prZTPQNRX2ol+gBs55ANG/FFAPsIXQG7XhssLoL3QnLWKQGfDFaU9PG8cXZAEbK93qNKVelC2adBmn5pQcXvo7lKxoBwSL8QT0M7LyzILqEENqoBwES7CBaSUUv6Zgc6MGRVoRFMagtwkz8i1YP3F2sU2ArSnMqlklv58boBMUpdpXUH8wiUkKOsN45S2gA+7+QGYIwLxBTmWBlwD5bD4TpkGjp/bO9lZQdklaoiFIMsVedm+B48JruMdO0DTivXcwzeBa6FTmkNP8P3WK8ztU3DKd3zbrjUYzimNxT7QDss78iW8bPvGKWkW7J11MuXmu3DX7dF3r4NA3Wo5Zt0JIZUrngw6AQOW9spq6g2Vj5c7FHgfxE3xE4dBHaFu0UaCoZliVm6ANle7Lb+F6wvv3nqRDDvOHel+dSwkvU7dk3UQlAaGWMNy0C5rZ6QTiJZk0wJqPq7aM7Q+dM1rbaqzFkJHBZXzA6SvFqRGgSyt9ZQ5wMfCS7iDfCoLpQraKG2kzALFURluyIFGnWqpFW9A1/qtf64zER50fPZ97EmIi0p6lN4WjP2NLoYqoE3TPOWn8CjzWbeY5bCj4HDuVRUCXX3be/pAlYSKM4PuAa/ZUtIZQyup8iueyMEBBxwAA0UlI67u8hpEOcMtJRZEIpW4BIc6n1p8MwwuBl9u/iAIamysVrdsdZjTZrJz7y/B1dF5jUMkEEkQGmCPe0mbsoMIAh7LsXI7aKfkQlm8vE8FWR14QQKpQCBO2AHOmHEGzIiSMl/xC2AgPWgPaCJQ1IDsJrnG/N0QG5M4Mv0JMJthPAL7EeYVxmwwNzd5GB3BOlcdrh2CODXpVvpPkFgzZXxmJlCVCWI6yCw+kYVgv9e+n1mCZ0/3fc7JkPM8/1zhV5CSm/4oeyJo29XBakPAjga05q9tgwUl+dRwIjkH4ivRGVdQmosbSjAo7yurlOngON/+mN1bFL/Qfgr8ggUVsGCjGkgzezkCSkWlihgMpljjZMMyUJ6LTZQF2YuRfAyMA9r/ifnD/9DvH+A2yfqyNghF1BY1QPlC1BVVoeiLolBLebi77XHcm3pwdf2t6c9eQE79nK8L/EFJMnxhWAUUyKmyHlTbF7Y6pDW0iGngWGkluA1yfcdxJsgHcolsAXKbPE0bQGU6Q/nnSyZqcclJq6XV0QaBrCKlqA5BOwLaefeFrh+0Pla7JTyd9WpOfC046XZBvZcPrz6Lapp4H3buP/zZVV8Y5zlobLsh0P540z7VvSD6x4QyqeEQT/LazM4gdol6NAPxkfgIP4on24PiunwF5H1e8RBEKKUIBlMnk9FwFBya2Dd3OAu2BNVbK4Cct7PW50XA6dtXrj+cD1XyK3xRejcMMvT8zkkF7zyPWy5uoC2wbVTHAIv5ngCQk0pK2JOYxKTf/W74x3zwwAvEUBElbkHRh0VDLV0g5nZC1dRKkF09OzzfHkCbJLeAKckwWzkIPg88nV3WgdJLmas0ByUXA8sAbLPVlmA9UjTKqoJibwgShyH0m6B1Pteh3JmgNn4fw5Ofc+sXuoCx0FDLUAA1fwhPC+kEzbUGFSo1BucXjsPtR4CSKsaJPaDsMRxVdoNaQY3UOsPpA1cePrwHxz+42PR+fSBb6yELAdRPVD+w62z3s7kDBBj8hnuMBjs/s81YDuRW7R0tExgj/DCBmK9EiAnwZlFcdmo3OHz/bK07Ctx5/+GG156g1pdWmQZKnMFkeAlqkW2BrSm4rXR77bwbOrdsGV7LBBH9aqdVOAOGZKWZWALqOjVamwB8RmduA+/LKXIKoDGDqSC3yK38BFp1rZbmBo71HGLNb0Or7Ea9qg6Dm9ceXo/aBDtq7j9zuQvkP7acsi4ApZehSHkFeScKTlgqw9Ez57692xyqzqj4c5A3lHYIeOg5HtwOOndxbAzqWa2HegnYw3ucBz5jHzsAe0aUdOOIIgfkQ/kx6SDTZFUZDwmX4valnoMMR7vRpvbQoGa9ZuHnwN3gWtdpNdCdhuIGyFPaV7IJyKbaKmkEltvi1Bog7/MZQ4An8iJfgegkugoLyMUksgtkIS3lZJCLsZPtQM4ggE1AHfxxB5aKPsIHxCHzAtMMuNTlxugn6TDH+L1p+2B4J6ZreOM10OZZxHtVpoJ9gf0A802wZVkyrYMgJjh+ZtpJiAtPupThALJAjKYeiIlKHdEZZIqsI9+D5wfefJfUAFb02DTvZA1wfsuptH110F5o9zULYIcddn/nubnMr7OpLOc14MNNooFldKU34MJfFxtSSnIWBbjKbSRYJ1rHqM/B1+pdx7UIartXziljAi9fj0nOe6DoJ4vN9mfmC/+k3z3ACS/xgDBQIkSyuAiGxoalSkOI+zq2TLoVjoSdnXPHDNEbEzzTTgJO4m0mADfZygFwLGufYH4bGi2q3arC91C/TM1pFYaAIUt5JvaA6qkma58BLjgSAJzkJCf/hQk4yWkAeVV6yCpgPGBwNTyA+iOr7yu7FwZc657dpB28Lh/3JLUdPJ7/xBTdEG4W3v/mVQIcb3wx4F4AVKlXvnPpMAi/Uq5p4EhIOJpszcwH7sqFLADKMYYwIIpnvAHc8MENqKHtlBFAC/EuX0JZS/BWv9bQLLteYvhKSGqYFpZVGY7NPL32VguIvRkbmyxha8T+iZeeQGi9oLd9mkL7B82m1zgIdibjz8ZsUMO1r7SywFaOcBQw/yW0/jmqUJrSIJrKWXIy2Nxsyep2yF2cV7lwM8jDyieiCfh4lNri7Qq1j9UoX9YJ6hyv2qVsBDztGHUiwQR8oXVQzwGRooIYBIZahrrKePBc7HbKeTl0WtD8Rs0CaFKjTo+wlXD6xJUPHzwHi4/tjPoCfD/1Nrt9A/63fcLcS4EYIgYpG0D7QeujNgZlp9ipOIMN1ahtACbIWnICWM7a2tgkyBFaKe08gNzAMpD1ZIzsBdbe1lh1Eajb1He0qqCUE76GFyC28p5Ihvx1BWGW13Bi/KVp991hf53jpyIbQ/aJ7B15CigxhhXKU1DtrV7WiWDXxdTCNAwi7tY+XjEPWjo1rFHZH7x6eyx18QdbS9t6248gDVKRPwDlKIcvcJzjHP/NeS9PecqCfEt2l53AOs06RfaEspHB431rQK8x7TrXy4IXC6K+TXwOV7vf+uxZdbD1tC5SewCtZH05EhJ/TBiWlg57Wx37OHIjhF0PXRjQFdoMbbKqugJiDmexB76ghVwM2iLtgNwMcqbWResMoA5St4N8pn0gvwDhKx4yCUyeprrGHVBhblhR8E1o5l1/U6WZ4P6zq7+jHRTML8yyZoFaW5uuvQbOSTdZGgyLFFexBVzHuPk42SCsXNmXpQZAYB+/zZ7zQNktfhCLQX6sSc0L1Ei5Sq4HbbR2TzsL3FKvaXdA5mvNtWpAIoMoA0nJCb3TjsLrajFbk4eC6x3nTg52YDfcfMF0CuQgrZW2GKxW60W1A7yZG38vdSQkNk8cm94CZCu1vhYNwkfZJR6AZa8lxHoInvA8MbY/PB//6kx8JojtYgf1gbOcJ5Xf9ur8nyr+BgcyKADZXnvCO2A12trbPoCG1N5XEai2MWxmUDK4T3Pp5XgFsgbmriswAvX/xLzhn/D7Z2n+NBcHQVpIlA+g4IuinZaFcLfKk4+i8+FCWOT0J+9CblLutMJPQCk03FFUYJrsiQmCHga+5/MuVO8V1jDoOnha3cc67wX5rdyorQGJdJf9gXvc5nP+WhHyr5ZQPJzB1kT9To0ApycOx+yXQkuPhlMr94KHO55nx56FlFPJYzLuQap9xmc5XnD4i7Mn73hC1OSYNSkjIW1k5ne51UFZoNQX74HcLzM4BQwng5zf7K+IAopAJuJGNGgm7Qs5AQpaFS6ypEDF5qG3AupD8571m1ZyhYQ7SX0z7eD67JuPnprhfvTj9W/mwKaf9le5fBuC75WyevWA2o6Vz4R+D1pH2UJEgjZO+1a7CriXrJv1JxF+xVM7aVK2kJVAfKbsEvWh4t3QEQFPYdK0oXM7vgRDa4NZ2QkVx4QuDciFStvLdQ3MhYc/PL8euxPs8+wn24dCzdgaaypEQNuXzQZU6wCtF0X0rHYGqseHfR1yHezesttt9IDKv1TIKTUUUs9khOSOBt8unm1dPwHrSetHtvagNFdaiQagndaeSS8wVjOGMAG0wbK1lgfqSW2AVhO0TurnWh0wvqfcE4PAzyVkqd8TaHSz1oIK2yBwgd8hz3RQtinzRRVgpXjAFKCNVkfGwu3ljy5GVYUDk04m3syCOMNrl8R7YB4mDmAA8Z1MkHNBdtes8jgE1fG/51kXenzc9kndrlDp03LOpb8E20pbL9tt0CZrk+UUkB/I9+UzipdfsvtPLoAVKzagHwMYAsYOxjaGvtDQv2ZwhVHQdXibJXVawfMqL17GTYa01cn2GTVB+cAUY9wEMkYGyPfg7sT761/OgYNTzpS6vQ8q2IWGB3wNZc4GLvbeD6wlRWwFGY9BjgYxQauvdQOTr7GZIQRKjSt11usQhF4ImuAbAGW2Bcz1coKGfrUfVmgOzXvV/6VSRzDHGLcajkBuK/V0YQrwpXiPjVD2cMhjvydQ01b5VugQqF9Yc365b6FBbo1x5Z2h0pJy2wJngvhAzBDPwPaROkodCfKirMV04KX2oQwE08faUG0SiHC1qvY+iLLKBtEf/MNDPvKfAp1LtT5SewLU3li5dZnbYHfZ3M50G9S2WlW1OmS2yy6buwrijiSWS/8abHdzRUEhGJYYOxg0EI/lNhEN1LBd1maB5bZ1TNFTkA7aLE0FqtKHSKAOgynzL3jA7Era7H+RjVkGWhU1WK0BXtN9d7g3hYaf1nq7fCTU+DB8X8gOCGoWsM3zGeQ9KThT9GvVpF5F+bfkInlIuoLNqN7QJkF83aRdGT5wtejOqheHId49qWNGB5BmrZl8DTRSmlEEprIiU4yAWlcqVy8zB6q3C98YZAZtsDZR/RlkvNwnzwObiGIpcIXSeP6OCbFhQ4JsLBvLbmD9yVbKOhR83b3auJaDrg9bX6pdC+5/9cTrzUg4FX/p4YNgSLqTHJg5D9J7ZV3JcwahibtCgngunMV5oDxVSATSSEeFkhnakVE8IxF4n8c4gCxPe9kUorfHdUv5Gi6G3xj95CgMOdtzczNv6Na+TdfaBnhjjv0wWYP4ffFP0xQ4f/v64ccq1HSp1D34CQRM9wnymAIB3j633RPAGi4jtBcga8m6LKK4bcT+974r/s598o4cLAeD2lvWkW1BKa98JjZDhUchg/0WQbhr2YWlBoCxwNjH+D0YQg3NlcegVlPjtRSoHFn+WeBHMPzUwLptt0PjpbWrVrwHDSw1y5ebA+51XHc4zgNtvOYpBahrbdPUHyDoQ/+OXv4Q5B7QyfsyaMO0o1oEaF9p8XI0aC6ai8wBwqlEAsgs7aRMBNrLn2UuuM9zHeZ0HJqUr7MzbDzUblclN3Q5VN8c7h/sD7WXVLGFnoPQ0NKrvacCF1DJBM1dC5RjQDupBWvHwZRmvGO4Ck1v1/8+fDKEzSg7KsANlHVKc6UcYKa2vAW4UF48gaBHAbe8PKDl84YTK58G5wSnfXafgXWB9ZgtH5jNxxiBwQwrWbizuILKjBkD4IwDdvztgGxH6SQdwZZmy1YngMc5V2fHY9Dpi2ara8SDLcrWxVYf0vLS5+VWB8MY43hlJsgp0lm6gDRoM+UMqHCm7NqAQyA6yoVMB22GtlaeAS1LW6mOArfvnDIcTNCpSZvcuvbQpHSjV1U7QsV7oWsDHkHI9lIXvE5AyInAn709ITDC7x3Pb8DZ5NjYPge0TM2i1QRjhGG8chVqv13Zr8wbCOjrY3WfB0HfBwR7TYHw8LInSklwMTn3cOgA2jXVrBUvUFtfmwxspxIboExk4BtvDxj01dtdmsdBXMvGfas6gIg1/KLsAiVfCVfmQ7AloMDzK4jYWXtRxZrg3Nhxo3kdaDM1R60raIu1a3IAyClypLYJqu4Oex60BQqvdgmIWA/ipLGrwRXEGKWTcATyyJWPgNbyDHuB7VxnOxBT0jJpLOmeZ19SRelQvEj43+06JyhuWpEUdyIpovjFxQq4oOIE8j1ZxCpQI21v2SZB+ftlygXMhN7nOqoNJkCgs98XHtXA0Fd5X3kCzrsdJtp/CUDIH58r/PN+90mZsm/kFOU2V1YX9SiKsmw+mnBz5AO/123afvRZ1yVRu1rA9Yz7p1+VAy1KLpENQM7Utssj4JHnMtLhOHw4bmxED3947/yAyLbnwDTWONJQGbS3tWHaPuAut4iieGqgP2L2RDvskIADTqSBqa3xgiEZ8mXhmqK+cGjd2Xl358HCyqtfHl4Hd1o8qP5qLUhf4SUiQVRTBohKIJaIZLEFhBMGJGBX3ClGDpdzeAVKWyVA9Aa7SeaJRgUKlxW9tC4Ga9uiGZYn4D3U0+T6FQzr3ftaywxoMz3iiyqtYe2KPeEXvoN9Pkf9rwOFjQqLLBrUMVY/XK4CTL01cliXtdCjXhtLHQdQpiotRHfQftbOagtBrpWreVmSzj+jyrKo5IEMLR73pMxSeoldoNgrRjEWWCs3iHEgX5Mid4DsL3+iDOQPKmhR1A60+vK6fALORx0j7J+B8lx0FNVArpUvZSZoebKWbApoRGMDUSDyxEkQ34kF9AbZWDaRo0A6yYa8D2SWrH+WSg6FIAaKDBaCrCDnykOQ5Jpqy14HWT45jfKfg+dWd4NzF/B+7pnpugWUO6KtiABtp/ZAywE5UW6Ut0FsElWEK+BIBVkA3KRIOIJ2Vs7hDDCE9WIw8ILz8jwAgguAA340BSVELBI/gWgifmY+yPaypRwPVCKEXOB6yQKcZUqWtYnjDUZgAwd4CnKS/FEeANJIJqXk+3+bG+RTQCGID8VomoI4KWYrlUBLkPaMBfmZfMZpoC6tS4bhFPAK+ILl3AExVpySfYCa8rTsBMRzhShQflYWis5gaWeJtKVAzuu8F4UrwWmBo2JfD+xd7Gea7UH5jsP8AuKoGEpnkKXke3IYaLVkTyqAjJLOWgJQl3bCB0SIKBAGEKVFbQ6BKBLJYh3gTDKJIDtqH8lJoI2WC+V+kK6yovwExCXxHQYQ0awWG0E7RwVRBHK0PMV1wIwTGlCLVlQCw0Ulnokguou93ACts1ZergdeYsUdeEIeKhR9bom2miHtUma33Pcgf3B+vaJLwCwxjImAG/s5BUTJNIwgton5ogfQj27UB8JLFkqNoXgC50/5Rm4G+T4bOQUkyxTs+Osk9QYgHignQjCB+IGRvAP0obtoClRAoQywiFS5CbTW8mt5BFzuOM10qAn+G33edm8HylglTQQlBWoPtW7ae/UeiiMsEvNiPOzTHco6XPsT8oN/0u+ehUVXS2iYKqFgTEH/IiM8KXrlH/8CXlR6lRQ/AGxe1uY2OzDUMd0xjgeilWoiE0rVLZXttR3K7Av8wHsX2AlzfVMhqMNsg2zfg4yT38m1gCuuf/As18VdV4qwIsFa23bQ1hhcWjjfdIiFRnNqXa3gCZVmlv+41Hh4uO15o5gwsDhZr6qfgjjAXrEChDszaAxoFGADNELwBa2XVlcbDI4r7e/b94eaxypvCNkBluPWhba58Hj0895xZkj7JTUmaxMcnXOu/t3lUGF+mQd+Q6Hng7a76uyG15djh6a0gasnItOfusL9YY82vU6D7YWHvrkyDsp4l3rtVQrqeFRtFjoB2EJn8T3INXKLVghUowp+f+h5LRZPOpkgOovH4hEY7JVVyltgsDe+Z1gGwswScQCkFxaZAzJF+0mLB+eLjvl2F0DukmP4AORNeUxLALVIVuUrMJwwvGf4DOx6GyKMeSDuiK2iCOSEkgw+Fwe+BS7zlKWAC7HY89ds30ZxJnIdoywFrCSLXhBkKWXn/QKCNzOQUyAsSpLSAuQHWqq6G4rWW9raqoGmad5aaxDdRLL4Aky1TBUNeaDEKxUN5UGUFx5iGOBFY1G8kncPbQJYb1hr25YCq+RPsjMQSjCJIC/gyl2QU+Un8kcwdzdNMowBJVp511Ae5A+kkwOiTvHcovI4O+RJ0Gaor7UMsNa1PrLFgzZcHpIngUD88eYvc8P+OmxDDpLvcxKMGE/QAxzW2t0zRwMbuCX2/p3rN4nm3AP5trZGnQBF/Sx3LR1Ba6H1lpGgTBM3lJ3g/KWTwaEuuHzr8tqpeDLfXiWrSBwhFfgCVR4CPiGaMcCncrtcALKCfAlABtfwAfGjmMAg4KmYLioAMFSMBSz8LP2ATtJDdgStjhapfQJWT1uWzRmkUabQB4yPDAcNNjBWMfoaOwL2wkEZA6xjEJ/8nfSNxZ1NQAJfyukgVXlAqsBu4uURwF7eoTrYDbQrb/YBtwouFZxqAkNFT4aA/EV7Lq+ALcA23NYY2Mg8HoGxqtHLWAnEDfFQzABaUZ8Q4BJGLKAN1uZot8FWSo1S54O8Lk2yD8V9DxyA4zKLnSAmKQ1FARhXG08byoMyVZRRegOlMNEFcEPwCLjIFCoDbtxnJ6hd1EpqKlg/ty611QFtmDwjJ4LIE1XljJK06wHub92a+dDu9U4onFW0zToIXn4TfTFpOVjmqW6qN5CjSJEE8rwWJx+C8bXxvpIIoXNK3/T9EPyuedu5vwHc5FBtJchj+MoMkEPkSzkUcMT+P21b+FcTJZUD6SSRCobDhi8Na8EywrJN/Q7iv0zqkGGGrCHZt/OegxwuE6UbCD/24AJUoRzw2/FtAMiXuOMOTJPH5HFQXosfcINyDYNr+laE6kVhucG94MjYc0V33sDJXRd2328OT8o9+ypmKezfdtLx1hwYfarfg1afQNf9LVNqbYX4oYkfp4+CNw/ftEscDaf2XZ73IArKPQ3O9PsIAnP9ynnUBf8hPk/cm4F2XhuJPUhVlpYhFA+/NfP7j5dzxx17UJoqVcVusAy1lrXtgoTc5NQMJ0jZk34kZzxYHKweah0Q1YUQ08A10Xmy/Uvw+9Tb3c0NXDycJtjXBZEtUkgE2/u2ldq3kPA65YPME5BcL+3DnOtgOW+9oX4PQggfLgCdaIQbkEN+STdx+ZdeZ79SgATgPmDiU1TgMM8YBjJQvsM3YIw1jldGgG8Zj24uo8DvgHdVN3/+v/buO8qKak34/3fXOZ1zzk2Tc845Ss5BQAEFQcSAiuI1AIqoKAqKCUmCIlEQAclZMk2OTWxoQudMx3Oqnt8f3eided+ZuXfuZe47v7U/a7GKXn36nKraVbWr9tnP82CfYI+xxUCJW0lR6SdwddKtCylxkPd9/pbCq6BK1D6jK8hA+Vm6Q8hrgRN8vCF6aHjHwLZgvGhcUSbQl1r0BHFIgWRCQULRhJK1cMc7uXbWKMgfUbCz+BOwv2Z3sZ0EcmQlDUDVU8Pxg8A+/kFepyF2S8SNoF5g/91+wpYLTtPZxxoIDGaA3AU1QHVUzcA221bBaA4FkwpbFj8Dl9+9MfL+HsivV9C5+HPgAunkgWyRCewE+cEabM2B4CsBbb1XQ1SjsMyAB2D7zR5tew1SvNIv5GyAe1FpX+esAcct51vmM6AS1AwVChSSTlmBZFfyARfaMBvoUB6y7crnvAMMKm+dfgzHAjZwlbLUYG8xDJjNVxSBPG+lixO8R3iK22yIiA992y8BPJq4n3AbBvd3prlnT4X0a1mtHvQBxwjn686WoHqqhuoO4MADBTgo/WOQty7gThwHAHdq4A40AI4D8G35617nAvAyGzkF0koseQ98Tnh977EEoneFT/E/C/YY44KtH9xbnHYiNQ5yFuS/XXgErCgr1zoLajsn1UII2R/o5zMQIsaHvOP3FLhWc1lmfwDyId/xDdi/sM01uoF524qRuXCjwu1Gqb9Cetusqg82gRlliRUPKkV9RB+wTpo/WdXB2G7bYmRDWOXAuT47IWRU0HifOHArdj3mUgnMXeZ5KwdoS51HePY/Mo+8gzt5/nz6jVwoFcdI8yNIqng/LbMqOFfIYwwFY7tRYEQA06yXrKPgEmv7i0sjqLo77unwHhD5aliPgBCQmpIq6SBfyhS+pyzg+XPKptX/TwylOcsDB65ykcugbqvn1V/AlmaMNULgxpCkWqk/wqovNjc/vBvibedeS4wCx33HMvMrMAbaehv3gVhiaACU4ooT8MUfL5A1Vg/ZArJTtsh0yA8reKV4D5yacmnyrQ+geY0GIVVqQ6f7rbLqDIZr9W8Xpr4Kiedv1U5JhoM/xDdJSIbozRGnA2dAr/AOHRsMhM6BbZLrHoGfe+fkPhgMeW9kj3rwLmzasfveyS+g8tDY+NDPYHifPhdbhYC75bbH5WUwaznXm0Eg1ykmHfDDv/wO33oUHZ3qqFqoGmB/yvarrTFkTMwKzj8I6/ft7HliHax+8FvFIxMge2DGl7lzwXjBftzWAxovbXCgyjvwzLEhX3doBK1aN/q1amVwHecyy/4J5F7OT8h/FjbJ7l6n58Kqa5veO5wF6afSh+QsAltre77tGyCa5uwBvpYKMglw8l55KjOr/IL151FmAJ7l7facFEtHsB5Y7SQZIm5GfBCUCKNcBlRo2waG/N7ziebvg/dE9w0etSB5ffqEnPYwa8F3H270h2MDj1+4/C7Yhru96zIc5CfH885u0N+91/WWn8Bbu54/OGATeI73eN61HZhHzQPmTjDCDW91A9KGZX6ctwsWvfrz9/tOwx7r4Nvn7wBbzFDrPJBovKSugLHM2Ks2QuNT9UMrb4dX9495qedqqOtWrV5MLNhWGH3VQjBbW9lSCLZuNi9jCTi+dwwwO8GBbfH9E2bC/D2r3t6zCK5/cPOzZBvwI+/JcLAizTFyCHzf9q/uPQSGTev9acunYFSN/kabSuDax/pVesCet471uXQSvq3yw1Pb60PO49mh+SFgxLm0cJkBpLCZslyi93kZKOSSJAKppJILfxx73mVD2IRSiQgAqqtIwAM7AhJonZcIsNo5azi/hGZnm1ysvgVeuvBUcbdbELEh5Dn/X2Bd8fYV8f1g3c9blh79ArKmZxl59cD+mMtC+22QuXKWF4HDck2eA4RNnABM8v6Pg9hWfnRYgBup2IFv5J4EgtXEsdRZHVpeavle7ZfhtVVjh/VaDvbxxmZjGMzN/GH7tgFwyHl8V0ITKH2puHVJEdhn2xfY3KHv0u5W8yvw7N2htToOhKiAsOjADWDcMK6oZmA+bl2xIuB84JXP7hyCeb+uqL2rARxfc3ry9QbgeNkR7/we8LSelQ/A2cl6zBoNFW9UvBceAaN+6t+37Ql4bG5r3zoXwH2x249uFlhtrAyz1v/A9fUReeRdw/kKVz+72xTMgLLp/NmFuV8V2MHZ0TpqNQF1TC1R34MUW3WkIdh7G8+o1lBhTFRm8GII8wxWvrPAyrNel1kgN2WDNAE+4kM+5M8x6Efl4XNLVlngtbqpvmEs2KfYnjcGQ/rq7N/zF8Pmu/tKzyyFLW57Bp8eDanfpedlfwBGmO0J2whQNblHXcomqzgAfwLxA2us9bIcADVI3VDp4NHJ/Xm3qVA8p2R0aV9IaHO95b3n4bf4Pdmn7kGfpzuvb/wK9ArsML1BPCx/sOHMoTTI/iRzVV4o7Fx9qN75SVD15Qpzw1dA14TWSXVOwfUmt7oku8GBvke6XSqGm28n1kzpAb912Zt1eibU3lH1pehV0PS9egMrLQWjuXHNmA3OU2awdRvUHjWLxwA7rn+URvxn7ua58oXMAfWB+o4IcHg7a5s/Q3LN9Es5deByiyvb77wFD06kBmSVANPs+fbt4H894GWfC5C/vmB30QggFVgPzGcRo8A8a1613oAMz+yAvBVw46nED5IPQVpi8qeZdlAn7B/ZTwBL1WzqgfqFiZIKPCNf0xJwxQ0fQHG4/Dgru4y5E0MISD0rWSYDNcxaVhKE3An+0k9B+NSQN/yeAlt9Y6qxqHwjXwTHSedW53uQlHzPO90Fbmy8OuROReAz9xquIcAtxyRnESQ7Uq9ku4NZYF0Rd1Cu1KQnSFfpJy+D+kh9qj6E0BtBH/sWQqP+NZdX6AJHLsf3SwiC84nn3G7EgBWh/FRZotwA5kD6h9kXHjgh9Nughr53YHzEsMqdV0PlzrFnQusDl81JvAHqFdVW+cOZfpe33loOP3y6/vTBfrDH/8jZS5ehuFfe0oJoAGuIfASuP7r+an8NOs+qYkVOgzq9q/lF1wGf094b3V2goH3h5dKqkP5J5i9578DlmQmpd6pCfmH6g+w1AK5NXN4qP+PuARhLjL5AD1t/YxaoCcZSVZWygGwF0k968CzgZ860agGW1cBqCiCG3AGwllufge1texv779CmS8tGtaZChG/IJwG7wRogr1nukHIm/cUcD7j2xM1qydMhu0pay5ypoEa4Xrc/BzTiJHmg3paKUgeoTQP8gdblR4P1764/rrhhA+bxFWdA4qzOVltwbWjUMDpD6+6tR9b9GIJ8Aqb5pkBGrczXci9BUsv7yzOGwZX7N47ebwOmW2Fa0REwTrusswPJB9OG5hSAY46jp/k52Pbaexg2kCnWPImDs28mTL6zGObVX7F2Vxr8WrDz2fjqkPN9Zkj+d0Cuc5xZAPZuRq6aD5Hjoy+F7IW6darNiWkHje7Xnhc3DXwve73qEQbyk1VPWoC9ta3AtpWykkH/Cz3yDu7cSwkNki6D5EkJW8GZZb5uhoPZ3Yq1JoOyjAEqHkTxAxbYb9psRgL4Gd5PeISC5x73s67fQ8l3pTscX4H1uLXMag+qoaqjKj7CFX/4pGIvHwAdxVC6g228LcZWFwpzivNLZsJ+l+PNLgfDT8+tb3ngdbh95e6B9FWg8o0OxiJQHYwxyg4swh0DpLAsU4L8bPWy3gVpyXAOQfWXKz4fsRdqHanyeFRlOPr86U3Xj8LdRnefSK8Jh5vGh1xZClUqVRgaPhYaB9bOjEuFmzWTpqbNgl2vHfQ49zbcnpS0Pa0ebO64b/FpP3hp7ijPrt7Q63KHrg2XwL0byR2z58MNt5sV7t2Ew0+cvHg1C36+vm30sXSI2xd9KngdhNUKquJXAvxizpGuICtkAQsAf3zLh/D+ufJJ5SJYfa2n5D6onepjRoNXPY+2bhchcGXQQN/NYI4yN1sXwdbbpa9tMvgbvp965YHLdHuhfRzIZpkkkSBvyx65BvSjWEaASz37ats5cGnqccPtXSDRc5/bODBG2hJty8HLxXOIe38I2RnYzOd58H3F+4rHIFCX1H5GglSVfJkDeJVvfwUyVDhYNa3vrHZgzjY7W4HQKbD1mDovQWP3OocrrgD7eFuweg5kpdnYfBdUKlHUAfv7bskuY4EenmnuX4Ph4b7MNR6sDo5CZ3dw6eZ61V4f1BSCJQikArFyC6w3rdXWG8AoRinAd53XRo8s6OvZ+VKjy5C1Mu9WwQXIHVO4pXgm3Pa7vyZzBqhJNKA9ZAXkTSzwh419dq4/eRZi9oRnBn0Pw4f07dZSIPii/xQfN7gZnpSdlgfrYrcfjv8Ufn/x2P1LI6BkW2kFhwMMV481rhPBOGCsMxZC0+z6x6t4wjPHh1TpEAitcxp9VS0UXM7YB9p2guTIWmsHeNRwW+bqB/7jAot8hoOzi7XQ2gO2eq4eLqtAkrDJWbAuygyGg/m8vCsnQF6VPhINcovzXAfVg4b8CMYPhp8KBPssNUjVAdylkQSA+MpPUgJxA2JPhnWAVt0afVhtGwRfD2jmUw/SU7OSc38HlxftU42PweVdj6autwA8K7gtANsTLuPsGeBt8+zntgNCrwYl+l4Fr3e9NrsfBirIJ+wD3maK7OLPOn5BZZlRJEde5wJY26WNvAGRoSH3/V2h8/JWrrXtEODuG+81HzIGZcbnzgTXp1ymubQCl6Gefd0qgQklshBsV+xf2JqB2xLXlvYrYNto9zFygBi5I6/BufpXRifthXnfLZ+5qxA2fr5n5Skn5JzNa154Brju8rE9Amy/uS60d4JG39VzVO4NT67pV63VPeixoq1r/RiI7RU5OKglWPvlOWkD5gHzSbMSqFYqXS1Hd3D/kcwPcjYVTADe4B4CaoaqRGMw9qh9Rl+QnkRxG4xO9jO2pyB0Xmiaf1Pw/8bH1+Mr4Lj4ybcgI2WrnADpLJlSh7Ihi9RHtNICUkgxBhgNVTjLwbbDeM9IgeITJXNKF8Du9474XKwKC5au/GB3LJzPTtiedA+sYfKsdALbNvsi2z7AiUUuyG3ukgjSx6plrQHzk9IhzntQ+Xpc5fAQeObTIbs7/AKNHq/VokJP8O/l+7RnF1i7/rfJR49DdnZ2fH4QbGm5v+mZpVDBipwU9Dj07NxhZIN34ebOO8vTEiCh17Xhd8fBySfOHb1pg+0ND566cAz6J3We2+hN6DGgw/j6A2HJsvRd2fsh2yXTnhcIm+fvWX/qFag6ucLssHowbHXvtS19wLe3Fx59oHSSo6mzATCX/ewDjH/yk/NR4rkAzhFmgtkG3Ae6tXLpCk3u1j1QaSQQKg04DPkvF0wqqgzGbKO7sqDi1ujaobkQPTf8csAvYPWzXpNWYPazRljbQMaJt2wFfudlCQHG00DaAWus32QcyAfqglUIsZUiugc2g0HDuw1ouh+avFXPs9JGsHUzHMZgsOKsM9YNwJVowoB80hkIEiFdpCtIXzGkI8Q+iMwOzgK/5t4jPPaA2dgaYUWD5MtaaxqIq6TJfGCiTKasrMsiJgJZsoDZQLEcJA/ES6rLmyDd2S6AFEgviaSsDM0NsO5Yd+kI9JAVZlcIeMZvv+ev0Pfxzv0bukLqJxnXclvDso6/nj+wArKs7MYP9gFVieVxSNp1r056VVg2Yv3QAy4Q3D2gqvduaHG54bwqw2Bjpd1vnvSCX9Zt73e8LmTezMl8cALUk2qB8TTQWvpLU4ipFz4xsCo88WWfhJZdoMPA5n61IsGtyDXN/gyUOhzvO8PBxWlfansALec1zKjyJbxf79UOQ36Gonslk0tdwRZoH2frBLJclsthuHI1sXVyGGzPPVB6bipcyb75XspgsJ4zj5rvgF+Q713PQdBmfpNG1Q9Cu6ym1DgL/kd8vTzbg/OGc5oZAiHNgsb6jYK6F6rdiv4GjLnGb9wBy9cKttaCnJajLAdmSSCvAVipchA4LxPECZUuxTwROhaGZPZ8pfklqHu3+t6Y+6DCVDMskJ+sg5IF+BKIJyg/XHEBceUHaoMsZQ2Xwc/Ne61HX4gtiDwVFAMuOfbu6iCY98yT1g3gNl/JFcBDFosJIB7MAG6yCU9QA1UDVQosk+nSCc7WTngxaQB83fmn5J2fwYbkXetPjoOcYXn2grdB1SOTRLDNwIta0Lhy3d2V3oBn7w6b2fE49Crt+EXDcRAw3lc8D4Njh6OZ+SpY08SSGUAq31IM4ise8ihuaP+HPPIOzrbK9plRlp1bASgDGx+ClFCHZiDZlqu4gTHdlmP0A/8tfkXer4KH5f6Jqy+YM8wb1mGQi7JMevJHPSl5Wp6Wp/+JK2qVD0YWUUgJsJd+tADD2zhhuEFRRHFRaQ3YO+TY8csxMK//iom7foDDr508dvUCWI+pjeoKGJNsc23FwG4O0AlwxRsXkF+tTwQwv3CsMSdBdI+I74PiYPDpHr2ab4H+qktAox8gfErwYL8O4NxvDjfnw7XuidWSV8DBm8efvjIarsffbHl/B+w6d9jv4j0YPKP7mGYHoUdu+6P1f4H0iZk9cz+GzCaZZl5b2H7u99xzLaD2N1WiItOh9ceNB1X7DS753Fhyrz78/srRkMvL4Pb5pNR0gTVTtvx4bAZUrBTzQ+gUaPtB4zerF4J9iP1HoyKYN83+VjAQWj6NWf5JHV0zGhAHXOJLmQTWbatQGkBhzaJ+JX0h61rOEw9SITcjv1nBejDq2H6yNYTAZP8O3oOh1NtR1XkDZCw/yRighwyiH0iERMtJkHEyjEXAKn6irC7gBs6CipU4PgP/wb5VvDZDE2ed4RWnQs8X2n/R4BwY7YzXjcUghXLOehLIQVEJ6Fj+LrMpn1wg3zMUHJ86ezo3QUlo6UynAWJJY8kE8ZJxTAZ5SVJkDTCSAgYBoPAr3wfqr/6d5SI3gGx+kwIgReZLLvA9QTwHMl6elafATJdbUggS6KghHlDh9citwa1gSI3uzzTdBPc/SU3M2gy/9d+TejoTCm8W9yutB+YgqcnbcGHA1Z53V8D3mWu//b02HGp96qOrcXDy6wv7b4XD3VXJd7J+BhVt9FYLwKphnrZGQ0hsUKrv4/B4tZ6LWrSHHvPau9ffCd7NvPa67YXSuiW3HbVAmjGWEWBbYMszBkGNdpWWRzSGOl9VK47uD8qm7KonGP4qw8gHs698Jq1gf+djgy6thrPxCblJ0+DKBzdqJk8GWWretDaB27eubV2SoMGHNbMrFMDw6302tnwJoh6EvRN0FZx255fOl0FqWTcFcGw2PzIvAO1ksRSA1c5Klz3AKjbgANx4qTz+s4XMBqrIBImBoJcDdnovhJZT6o+rvATaLmnmXdsVjPrGSkYCe6Sp9SlgqLLJbnPK27I+BoMBF7wYDDLI2iavQ0mXUrvzGVC5RMsesLrLD9Y3wEJ5nT3AX5hKC2ClilbrgBsqTeVAaqXMxNxRsC3xwAfnKsCZapebJHWA3z7e0+f0z5DrzK9R6Avqmrql9oNtr/Gb8S40+qzW2bgkeKbV0PyOjaFHr3Z59fuAb7jXSffFULKn9ClnSxBLtkkfoDs96EVZ0aKyQq9lX9HMZz7z/4nX2/8hj356RnJ5Nu/yL4cl+4/flOAECsilCPBniAoDtZFSPgFOcJoc4EmWSR+QX+V9ZoBkSBM5A1QljpB/wvpZ5UORnrjgBcYolacOgm25rcjYCCX3Sqc6WsC+1cfbJnSFby8tP7OrMhwYHX864TyYt80zVjswZtoW2AAqqVo0AJkrW9kCVkVruVUf5Jq10toFMYkRKUHd4fEhvb5seRKGf9Q7seWLEHY+6EPf2uDyu322bSE06lvrrbhC6NutS/fGX8CtonvuGYvgdsfE6ilV4fDbJ2xXhkPFLtGHQ56FVk83yqtaApcW3wi/6w/7Ghy8dfEnSDKSGqbug7VzNmcemwpjnxjWoeMw6Gd1PtLIF+5tT26VdQiutro6+O5mONvnUtztUFjffUdifBhULIjyDm4KVT6OPRO2C8yqZmvLDeQjOSjHClAELwAAM61JREFUgWCclFA28eIf6OjUQNVdNQajp3rfmAJFLYuN0r/A2WsJjyf9DD+32VJ89A3Ijk7bnG2Bcdf+jf1xaO5o9nONdlC7TtXZ0X2hhmelK5E9gXdZhB9IrEzlE+ApXsIAbuJWPmlkCPWBNCNW3YDM6TlrHvSHw+mn51x7Doo/dCQ4E8DWTHUy+oLV1PrWCgNCicEXCCYMD5CrfCsjwbpuTZAZEP5CSHW/LlAtKW5l+C3w7OSx3O0bYAYnWAd4cICVgJ3H/zj7/nrSjlF2YZEMUskGyWaXPAlyk98YAHJRPpBZwChG0YWy6fxFYE2x3uNlYDKDrSVQq3WVHlG3YXhG76KWVSFtetbG/NfggMfxhITFYL5lVjHng9VZfckdOPLZ6aeuDYRjQ88Z10eD+aV5VlaCet3mafwFrK9KezlHg/dyzzj3CtCnSac3G66DJ+b18W7ZFKL6hv4eUAFKni6t5PwWrJviLoVAId8xD1QHFacqghllPbD2g1XL0UA8QLXjGXUZjGrGFpUIVh2pziZwDHTOMUeDjLcOSR5Qi7s4Acorns/kY7aA87hZwaoNjk8dXmYXcAQ7wp29wPGdY4IzAWQajeQzkBekQBqC7ZiRYzQChqDkByCdJLoAtRlFIYAKUzuBLDVWBcCdOskXsw7Cz69sax7vC6ezEj5MygN1hLG4gdSU78qTNf+AL+BRnqz5OTLkB5CW/Eg8eHi6BrhEQR3Xakej10PjfXVLK48Gw081MG4BLrzPcOABh6gKPGnEqT7AWpWv8uHcgCvL77wDN95K2pjmBclFaXuy50HOuPzvC71Bfc8V5oPrete+9svQpGudHpXawtMBg3q3Wwg9b3UoqV8F/Dv5XPRsDc5r5hGzBlg/WTslBQjnAcXlR+D/7TzWHdx/oGb5srh8ObJsoZbgggL1PdeYA/KZmWSNh9wGeSkFcVD8RsmF0jhQVdRANQ+4yLtyDdhBAvOBWlQpnz3193k4KUWVJx1NIInboOqou2opuGy0j7C9BoV1i6uUDoU9Hx2dfikYvmu58q1dW+FA7fj0K8PB+YkVKPXBdtAWZTsKapAaw0SQvvIdn4HzXTPLvAn2ikYr432o2aD6vdieMNjqNqZpKPQf37VN4/egUkhMjdBMsHxEyS4oPlzSx/EzuNdzu+xSF7rHtb1cbwFclGvP3d0Aa1/NisqvC9l3s0/kp8Cez49kXIyDmH0RZwKd0K1Jm8/rXYX77VNP5B6G83GXn7m9EI7nnOl+7TmIdo+6GRQEj9/qMaz5ZOgT1WlBw0OwJDfzcN55yOyW1SZ/EOypd/jri6OgboVqvtG7IPh+wBCfCPDZ6h3p8SY4jjgjTF9gg3woswA/3PGk7Ibhv0HWyBpZDYzlazGAOeygK8g+GSABYA2Qs1IDSl+39jAJ1Hn5Rf4CMkeqSy4QLPPlJeB5trMKWMIq2QrUogZdgUIK8KOsykQzKAuVBg6pFDUF7m5P9cr6GFZW/G3e0SdhU8rec2fiQfXiEANAAqQ5SYC38i67s5X7RIHV1Uq24kAusVd2Qv8bXY43vgoVv43pF+ILtgG2XcYvIEfoJ+eAUFnCIJBMZnEH8MUon7ZSxiw/PjeQQw7gKT+zDrjKLPkZ2MRd3qcsI0nGX+2/ptJQWoOZaYZLErjUsY+w3YaWNxrMq9INsrfkViz4AbKezT6anwoXT109cvcFsCxBLoHzA7OClQ5y0jlXzoJ6zBijKoHV2Jwjj4FbpGsFl47QJqXp3urN4OmFg9a384RKW2K+Ch0EpWMc8c6nwapnPWFVAX7gexb/eb7Jc/KJfAySKTnsAGZyXzKB5ixiPBivSTtjCDCO12QLmC+Yz1tfg+RIJZ4BhKTyit8u2EBOEs9VkCHWArkCpq/5trkdzF+sQWY2OC+YDUwTOERPLgFvMIjzIHekmcwBXiSSVYA/rrIUiCWLZcA7qpNyATXdaK884HrV2zdT+sF1z5sz7y8EtVsqURWwc5IYIL4sHhJFHgK4E0wwyErZJkOBduIt7aFKnyrzoq7BK/efntTdBg3er12n0vtgjDBeKn+//owHOpLHA1BRKl/doCx8vibcSbo/LvMSWMGyQK6Dmq8scsCIMgKNr8G6aMY4PcC7nsfbbrvhsf2tX6sTA10vtv6mTmMIGuK/0qsjFIeUbHM+D9JOukgAsJPFuAEuj3iy3r/Io+/g5uKghLLZRi5ADWzYgVVl+Q+MScZ8VQxmfMmbjluQkp86M/sKpOdk3873Amc9q5dVDKyUn5kIMkZuyFQgnMqE87c/NRjlmU5ucINE4D73uAX2VvaPbV+D8UAtV36QuiVT5R2FgyEnX7p6ChZ7rXl/nw8c7nFqw9UNYBaZK61+YPvFNsS2AuitalIfzPumh/kSyEfOSCsDvBK8urknQcN1dXpUXANPRPTp0PIr6DG5rVu9ChBUK6Cm90aQ760P5QBYC6WZtRdkg/TCBPWCuk4fiLoT9kXACBjQ/LF7jVdB4rg7fdNfgn1FR1Iu7oeri25Uv5cMO5odWH3+Z3jS7Jfa6hvoNqNdxXrvQnpmZo3cZZASdv/DzGOwZ8KR3y9tgPrOGuNja0DrBY3HViuAi8XXK987AzuXHOh13hfult6blxkBa57b+l28P1R6N6Zb2GPQ/qtm12ukgvGq8bQRCOYv1jZrNDCEwZQAzWmOomy26N9BDVCdVROQJ6U2Fsi7slYmgNFTLaQQjGDjGWM2kGbba+wDdd+2y6gERgtjsooAFhBFGvCC5EhfkD5yjQEgDWWw9AeZyZfSGAigPjsBWK5mgLqvbKRC4dLCZsWhUHA8t3+BARRbM63jgBtfkwhygXvUAWyswBVIk6+kBkiadVY8IeSFSGdwDfC55bXRwx288zwGuw8Fasg4WQyyXobJJpDh5MowYAN3pA0A9f6oHwHgKI+zfJv73AGa8alMB67KZ/QFeUfS5H1Qz6iR5WVh/q0SKcUBzkDnA/Mr8O7k6e0+CTrMal5YYyMkP59emBMHCzs9qLc3FG4n3/fL7Ak0MD7lBTDOqHdVH5Ak+YJXwf6E0UFNhjpzajpjM2F4lz4nWnaEmr9Vvhf5PKg76jDDwfG609tsBoTQiwDAFc+/6erygAJKgJdoKedA3pA3aA9MkpfkI6ANqWwGQv5ITlX2vGvHwA2IIEh2g6zgZ54BXpHVFIF8LO1lM5BDLvmgWqi2qivIGaqTBLJNessmkGHSV9oDB7HxPPAbicSBLKWYKHDxtG+3nwSvBK/p9ixwu2J7yvY68IBCskBWsL68sGrZDXs4lYgFq8Q6azUFqsgo6QP1W9S8HhMINbOq1IzcAC6f2xeqAWBut+5aI0HyMWUDcAg4B5wpu15KQlmVDdt4w8+oA3Qzl1jVwPzR6mf9CkZ71V+GAlfVZnUNHJHOk+YlSLqZ8l1md7hXK21f9hcQtCygi9dPYFthDFKzwPm82dtqC7JOVpIF1KA6lSm7Qf2/3aJOYAIT/p4z+v8Nj7yDC3EPmOZdDDJY2mAHxwRnFTMR8l8r6FB8Daw68o2cA+6osWozlKx0xDs/hMQedy6m50L6oIyC3BkQOM1/q/eXwHLW8QLIZPlafqUsDs72f/ngkvJ6TrdIIg04xWXughFm/GR8DC7f2qvbFFjBkmwtgOvtkrqmfQybWu05froPrP72t01HN0FC1Rv+9zqBuVXeZR4YR+3zbDfB2mxOtp4Gq6k53ewN9tH2v9hSIapHtH/IUmjxXcNLVd6BJ9v3SWlVGZpF199ceSh41fcId2sB5q9WkXUCrK5WorUXiGUBW0HNUYvUMrA2iVOGgf227VcjF1oOavBSlWTou6rzxEbN4NaZu+cyIiEx5/a5FC+Ijzg35sZzEHsgqn1wPej6ZptRdfLgxtxb9pR+sGVj9mcPTkPK6dRq2QNg09ZdR0+thrG7hv7SYTX0T+9St/F6SBxy51baOrhy8dq0e8fg3KiLP9/6Glaf2lLp6OMQ0ixwjE89qJddY1zMPjAvmW15HqSu1JcllD0hFfLHUNvfzBUDVxAX2SUWSLh8JzaQNtKG1SDzSKQZ4EmpOACFk2eA/eylECScyTIWxC7XZDWIi7iIK0gclcQLGCa92QqUyszyWaDz5AywgRPcBrdQ169dboL3Zf/m3hHgMcC10GU50I+2NAX6c4hzQBB++IH1u3XeOglqpnxOErROar6opi+0aNkgo/J7YAwwKqmTYD5vxlg7QQLEXzxA2ksHaQFk8CXJAHxUXu7EHQvwII98ML4wflNXwbbYWG/zB7ubfbJtM/AXeUPeAforz3+TnPthygCLMBSIm2zkDbBirUArHUL9g9x806Bf5y7Jjc7Avd9SG2V5wZq+W3cdXw4ZCzN75HmBMd2+z3YSrJXmVcsXKibHPhW2AgbP6j642WHoOKtF5Vp7wWOR2ysuHuCIdq43nwXJlGGyD6iALxH87YWGXcsyAomruIq9rN2oARJHnDQGGU5t2QSc4G22lV+zFOAqZykA+YSmnAcRCZKOIK7iItvK368sMNyVv1qKq7iKDcRPfKUmSENpyG1gNsfwBc6KU9qCiJRIZYj+NDwwcD20eabJhGr7oZJnzOCQscAzZHITZKC1UPKBEELwB14gGD+wTkklsYOsI1PFQcORtW7Fbobq0ZXqRowF21KVzQWw6pk3rHbAOzTEDvhTB1+QmhIvlUD1lERKIO6dmLnBAyDEM6DQJxGSfFOOZVaHe/NSE7IzQQWr4+o8PKhRGFryFGzau+vYqQxgDVlshpED+11qPQ/q9q/mHzMXXCNcn7ClgnOW8zOrBsg0eV82AZWJ/SOjzf8PPPIOru33TUZVWwfOYvMt6yakns2IzVsAp2ZdGHOrMzhXORuZ4aCm2j4wbkJpC3OHNQOONjmjrj8Orb5p9FnVkdBONb1RvSmQQS35BqRESsWkLO7ElbJMA07AUZaFX01Q9VQMGEHGAzURbPNs3kYnMH9y7rPmQNbQ3M4PEuDS2Ou593+GVb9vbnb0DuyueXjsBTvc7Xe/S2YHsMKllXiB8bLqY9QGa4I1z/kU2ANcttoTwc/ya+61AupWq1E7ZjMMqPZY5ybdoM0XjVdWS4IK3lGjg5uBy1H7KFsLcF4xezkngrXB2iJuoHJVmpoPtljbLOMOWG7mSusLKFhWuLF0CtjP2NKMeuCZ55HhegB63m//VP0YuN333rKM9+HHir+c//0KZA3OHJ0/DvbVOzrucjeoWCf6teAs6BzYcnZtH7gzN9kv8yKcqHF2xI1DcOLSmbPXv4Xoy5F9A1vDsJhei1oEQd8xnSs07go/vJCTW3ALUi+nuGXtgz09D/Q5vxeqbK3QI2w5RHqGOfxdIXCbn4/XD+B84Dwhm0BSJVaaAzWoih9/+4liLwvYF0tsYgFDGSYKKKGzrAJKqck3/+b1NlwpSy57HBgn42Q0iCWWGOWJV+zAFJkqZd+9LZO+gJDMZgAJpAlYC6wl4gHRbcLHBX4E3c62K63XD+p9Vm1d9AdgOI0rxjywfrfaW7OBalQkCiRAPCQe1PvYaAFx22N6h7aAqofiAsNSQd6XnVZ7sJ6UWmwEqSEV5TWQs+IlXsBcWcpSAFWBdwFUEyoDeeo5FkGxUTKstCmkb8mKz9sOBacKB5c8AY6azpcdv4DqxgeqE/Dwyc8ozzXpZIMcBHw5RB641nK5aL8DPpW8zrhfgLieUenBvjDw1W5uTXMg3u28d2IxpE9N6ZCdAJJv22x7CXjFvG0ehdpLqx6JOgo9trQPr98KAs/4tfNqD849Th8zBqwt1nRrMeCHN778x08A/1m7myB2sT9sN8JBpsgUIoDLfEaL8uPo2fLttQHuFMo5YLacFwGZI09KEohNRIzy97P/eVz9cXwpUWIHqS41xA04xnGmALnY8QWQCBkOaru40g3CZoW87fs5PLa/9fDaNmi9q1Fe1btAoNxVvcHcZyVaL4CqQhxhwMXyz/meluwCSrlPA3Dv5zbN5Qi4hNguGHvBYToKzCEgO2StLAU8y2sGjKUyEcBEc7X1IShvY4NxGRovrzM9Lh6G7Ooe0CwezuxOCEzKhKWN1rkfWAt3x98/nrEC+FGFqWJIv5fVPc+CX5ZszY7/C2TMzDqYPw2eHjJwTdsV0OZ043HVAsDdx+1Ll+rgHO2MNi+BtUkKpBnghxcePPoMRo/YI+/gerzX/nbD36HEp9TNsQEuTLs66u4PcPFSwsY7A6DItSTRsRDsI+xv2zzAUdP5pnkDzja7cOzWZ3D42VO2q59AnTpVz0WvgQAv32LPQpAMuW99CyxkiEwBY6laYTQFNdV4QnUENYZ9HASroWyRu+Do7/jIWQhXNieuT7HD5kP7Ys4YsG/J0UOXP4DzH19pf8eC3OzcbgUHgX3G06ot2M7bn7K3AJd5tk1GKHj184hyvQC11lX7PfpVeGx86yN1o6DtpCaTqk2Cqs/FZYafBb+m3lc9FoC50GpujQFHJ0eg0w3UdmOUcgf7fns9WzUwq1tx1rdQetMxzfkG5DTO+6KwE9xuf29ixiwILQ7q77sKor3D3wo8CJHfh17yvwg9Zrc7Vm8uJBy5GXDfB3Z/f9C40AGSjtxrlN4Udl47OOTCpzD26OMLOsyG9jeaWzVPw91vUmKyPoUUz+SkzB2wJ+LI0Ut/gQotowqDTWj+fYPDlX+HK60TP07uDtuW7K989jSkbcvolNsTfju2d/mZ21B7fZUGUSeg5/3239afALYxtg+NieCs7jxjtqMsjCOdvz0JdiaZZJYvTeABD3gA+OCCJ6hIqhBV9lJVGRghvWQHWC/KaHkRZIic5CPgA5x4AtlkkwUUEVheGV1hB9ypQBhQzHRJB+ZaW6UJ+H3q29cTaDK7TlDcdOh6p/WqOqVg62H70ZgBzuWmaU0GVY+aVAJK5QiHQa6rBjQH+6u2KOMi2Cob3xk3QdbLOqkLMoWP6QSkU5FzQAEP8ACCCCq7oOKOB6ivVBt2gqpgb2a7CZd/utkjeQTMs5Zf2lUCMoVwXgJHjrOFmQdcRrgBeJZnmf+UBXwLclREDoLXeY91btOgZWKDSVVyoe2JpmnVVkBgmoeX21aI6h3a0H8QeC/xGOm2FKgk86QWUMhJ2QdqmrVMZoPvbe97HqkQYgb28nkSuMNZroD5hhVr1QNKiaUESKeoPGnz3+fhEOXD9s8ik3QgBD8pBYIIpTtQSrXyJ9365ALJpOAC0pkdJAE7yCALMMtvdB++X/kQ5V8dXwGSCeSTTxLgQ0x5RpRA/IGrPKH6A5XIozmUnC095WgPaS0yg/J+hduJ96tmeoJ6gac5ANYzVoysBUYQXZ7Nv+zfHWx0Bc5xCF9wxppTzTBwz3RzdT0DFTtFtwl5CaQTrcgFvNihJgCb+Y4VAGzmCMhefuEv4B3v+ZL7dajVsEp85CWoWbuKTyRgdnE2MN+Apad+mXfAgPtr007ntAG1zmhjBEH26/mVCobCrlmHNlxoDMWjSys43KA0y7nI+Q50udXig9qHwC3FdYM9AByzzClWVRCHjJS/AOPo+L+1Fhz8TzzBNWs8vtpqKC4qPe44BV57PKJct8E+vyPbL02C3J03htx7EiRQtlhVQE01PlbXIWtL7raCx2DLxP19z62HmhMqz4jyh77enWo03AQudvswWz44LjrdnSvAuc0aa24CrlsBqikUtSseVVodrk29lZWSC0d6nZ50/Ss4tP7E1Su74EStC5VuLYeMx9Kjc5qD4a3GKTu4F7q2sV8E1zPuW93WQoWkmCEhLaDh4pofxjaGBltrhsS+CrVfqbo0+iOoPiduQfgqCPk6qKrvLbA6WEtkNzh9nGHmk0BdFcFdUD8Zs5QDrGBrjFwGedbKMhtDxuScjQ/WweVvr3e6nw65dR58U5QEwV8E/OCdC57Kvb5rCVDIqzIFrNZWvFSHBu1qfRb7E/Sb02VIo1i4+XlS9/RqcDXr2oy738HZ2xd2JcbD7uCYxNB70Olki+RafaHj4lbxtebB+ve3zo5fCKlfJS/K/Bq2rNv75ZnPoGJA9OWQT6DXsx3jG3jCzS13ItJc4fxv590Sh8HFTy9PTGoA6zpsv3jiBER3D3srsDnUOlf1ncjhoCqqC2osSGeZKjuBfLLw5L8s2CiDpb00AWkj0VICskpMeQUsN6sLXcEKs9635gCJpo/5FMguY6haD5Itr3IHGMoAbCALqCKfgoTJcEkF2SjprAervvUbe8AaLfWtK8B450lrB/Ch8Z4MB9WNQKLBdYlLM3tj8Gzs7uU2GGzBtnaGOzgxM81aoMqeTcGDF2kI1CYWX7CWSb74gvSzYmU1SIykMRxohg03IF2ayxmQfdKSWLCWyXfSBYi2HPI5sESE9aBWKrv6Gq4+d/NKShEkud77IWM2mJ2sAfIqyA6xJBJII4F8IIAIAoGPpVTqgFXX/NlqBNVfqHI0KhBqVapcHOkE9ThnVCugDt1wB6u3FSx9wcoSf9kMvGd1tBaDrDdvWONBbTbFCgVJl9bWccApO2QdcFGelDCQ/WKXjqBqqyaqKv/9GbTlHZy8LC3lFEisNOU+yFbZxiiQA9Y0iQZ5z/rKqgxgJlvvgWmz2luVQUZKd3EBuSPR0hR4nIVSBVjDizQBsss6OGkhbaUr0ESq0ACkuyTKMZCvZKW0But365D1NtCItrIPJEHmSlW40eX2j2kzYMmynz/bPw7WX9vmGn8A6Ed9soDn5Tn2UHab4lK+TQaAcicFJE4ipCZYexw1zY+g6ZBG06t5wvgxw+d1bAnGGJWlCkHmy1mJAllirZQnAcxN1hiwMGaYTaGkU+nrjoXgOOhMMK9ApeUxb4cugie+7vtTq1hQ1dUoNRBWuW0OOzoKEs/fOZDWHpSoOqoyFOwrWFGcAPtnHHn3UjyU/ljq51wHpW+Vjne2gQ6rmz1esz34nPd63n0gsIfu6gsgl7hHkbnof8oj7+CCtwUs9JoIZph1Wo6C8XrtvXFR0DOg4+f150DyqIxROccg85XsCflRYO/pcsSlO1gjbAUsg8uPX//iXhdYs3XrjuMvQNRLoa8ECDRKrdO1wjIo6FO4rSQHrtW7dTm1N9wcd3dF2g44dzVh1t3GcOGNa6PvlMDlqTcW3B8G6dXSwnJ2gMdk9yVuF6DSr5W7RNaDuMVRMcG5EPte5MtBX0LlqTGloYVQMSh6Z0hjqOQfEx4SCXHro91DOoF3lOdzbjPATDEbWueh5JPSTxx9AHcO8T2oK/QnDPiNX9V7ULinKKH0Etz4PSkn9Vu4Xfl+bMY0UOdUFRUPnm+4J7s1goiikJ/8VkKF45FeQbXBP8x3hOcOkPXWCkkGx2or1/kAPD9zn+zmD+0aN/2pxmNwtV3ixFQ3SE/N+DDnDmRXyByU5wM7Xz047UJbqOAfOTdoKbQMbVBYxQG3MpK6pLeDY5knJlxtDQk1rra8GwOb++3NO+sNo8YOzGwj0COu/dv1z0BGi/T1ObsheVRy9axTsPf1Q8Xnn4OYryNeDpwIAfn+vu0KITw/uMDvLWA5o2QdyBK5y6uUDWH9ZwGj/WhPE5AgyRITJEK20BuslVIi3mC5W2ut+2CrTRPuQmiL0KV+AtWmxV0O2wIBdf0uetUAOSUHZCaIp0TKeRBveVomgpyhsnwLZFqvyqfATDkqceDu41bL9TEITghQPr+Dz0eeVd1LwXnfnGyGgTXD2mgFgXnBWmDFAuOpQMBfrbcQiQAncTAPeIN3CAUcPF5eh61sFmGeDOFZkCZ0laogX4pD9gNY7cQOUt8aIk2BLeoY3aHoheJNJS2gKLro++IkEAcmL4FqRFMUMIQsoCzwPAbkpHlYOgBtzH3mMQi7F3TDdwvUebPa8qgZYF9tf8I4Bs50c6m5A6wo+U7GgnXRMqz3gKuWn7wB6mOrklwA966eNd3agE+W11WPRkAYX8gGsEZKRVkJjGQr40GelqfkqX/gAvGwgxstzdXTIBWZI7+BXJHvJQnkVxktCUCQtUi+BFWRVygB98Oua11qgtdvnvPdXMEeavQ3+oE1wEq0fgCpLPVlJJBLHgVAC9rSDaSuVJVrIC7yK5FgHZZMGQeyU16XQAC5Kc1BEHexQ/b57JwH7pCVmrEq72VglTVSUoBVyqU8bfqbPMyoZJW3iBuALJbNQLK8Iz+B61qXXvYEqFqhamrUPPDs5FnoXgvyLxWcKnYBa4VVw1oEUmilWp2AfPlI8sDlSVu2MRbcVroWuywENUK1UE+AM8R5yPSEyLWhRsBseHJ+30qtqkDgV/7uXs1gyevrPj+wBRK+ur7pfntwVrEGizcUNy0ZXfo6HJ51cvDV3pDvKBhXPB9S38p8Ja8TdBvS5m6dZyFklv/LPqeguFrpV46HhU51mMD/ybxpbbc2geqsBqjnIbxyyEK/MzCgX9ezTYZA2meZlfP6wa9P7nj/RA3IWfIgo7gYbBtsO1UzKHnHsdVZCAd7nxhy5TjYhhhD1XXovblj2wYDoEJm5NqgDpB2IrN/fgIk90nblfMtpFfJWps3Ctyj3Apc9kOXHa2M2jcgqKp/Ne+q4NvZe6HHmxDmFXTTtwfEVo9cG5QNsXUj3wtuBVFzw98P6AjuvV37ufwI5hzT2/IEiZdJshnMPuYU0wHKVCWqDtg321baFkHRkWKj9Ee49eP97hnecP33W2+n9ob8PgXvFA8C1UPt5BaoKeqYCoTwJ0Pe8GsKtW9WSYnyhoDdvjFeT4J4014+Baup1UWCQQp5imeAXoTiDaW/l/Z2jIaIX0LS/QKh31Ndvm44EYp/KH6rtAPcG5eyPash2L+xb7VVB1d3l1dst6GOVfVg9Dvw1NMD32jbAWJWRvgGroHCKQWvl0yB0KKgij5Pg0sf45yxCXo91p76l8EqMDeZhZBw/MbzyZ3A8GSdHASP6253XV6HwvaFhSW3weptNbQ6g/JkpBoAslW2y0Ug/L8oa1RKDvfAum6FWE3A1spYqt6AqN1hlfynQtsmTR/U+AS8d3gUumVA7RbVn44ugfr9a2yOXQoxO8O/DGwEVrjV1poFZl0zzDRA7VOPMxMCc/zqe/WGhkfr9K44HZr3ariuylCo2DQmN2QSNGhZo6DCEqg4JFoFbwGZL67WNjA7yRxKQbbJIdpSVvXA8+84Aco7OOd608UcCy7TbO2MTVCtctyL4QWQ92JuvYK54Pqz+5uurYCWagOLgEGyha0ghyiSbcDJ8u9CdpRXoZDyZ6YHpCkfkNOmYV0H10gXD9tUaNup6Yjqp6DC6sjXgjuDuqem8CM433N2N78E21NGkWoOFQdHVwu5CM63Wp6rdQLirle4EVYZIuqHTPVPgdZfNHqnyqtgKzRaqkxw7nFOMFNACuRzOQekkkzCP3CBKKAIB4glR63vQB6Xd3kSPFa4nXapCZV/jN0b+gq4fera3O4FYfnBhX6ZULVxXEz4aWj5VUOvKl+Dh5v7Ry6nwbnaOd0sBqkvS2QbUFRW1w6TYiyw9lrnrM5gH26LNfpC9Cthmf4zoL6qacQWQ9b8nK8K1oL9sr2uLQl4kp/YBRIljeRjkJU8VR7+8OQfcbhB5UuhLKOJN4i/LJY9IG7WKF6E8A9DdvrFQdvvm2ZUHwC+X3nVdNsB2edyEm3LocrIChfCfoTSto655ufgozwbuAdB9OCIlQGu0M6/af/qbcFnvuc999XguOlMM3uAqokn4yAyMayLfzoMfqz7haaB4Pqty3r7QfjNvvfdM+9DyksZnXLtYCsycmyDwHzFGmq5giPT+a65DC6OupZ39yZUzI4aHjwWCsywg8W7ofBi8czS+PLt+1/YwT3yyIf0muk102cZi9nPfuptS1alKk89+9g7ZHBbrkHChzdOJX8LCzzXzNvnDhsX7i49NRRyXLMzH3QEo75rJZckkB3ypWwBl1a2xcZJiJsZfTlkOrTOaLS56hBoUlQ3puItqBIQ6xO6CII/CvDzGQe2KbYvjVQI6OM336sSBK30+9zrBaCAENUR5AHb5SfAzm6+BLWBAp4B9blariqDum80UlNAnWYE6+DBXwprlFaB5K3pY7N/g7t5KZWzR0Py62nVc2xQkFn0eUkTcMaY08yOUOgonFQyEjxcPSq5ukHtn6t+G/0r1Hym8obIyeD5q8dF1+OgPqamqg1clF9kEUgTRvMFyDSZIz9RdvJYgEkJDlDVVBVVB4xIVaregJLA0lLHaMhokp3xYD0UBRSfKg0D61mJk/3g9rXrJ/Z3IHhngKdPa5Ca0l/iIbMw58CDfChZVtrIHAl4qDkUgc/nnt+4rYSAo37NvVZB9gu5jxe0gfwvC04UvwFUJYKN4JboOttlOARs9s3yjAGv9Z633UaDilYH1Y8gvjJDZlAWSO/ynxwoEWWpjoxs42V1B4qblvzguAR3X095JfsvkF+54InidIhqFd4ooA2Ergps4nsVVKTyZDFY66yWMhtkobzNVjAMY7mqAMWPl6wpbQE3ut7pnV4bssNyWxS4QWSlsAn+T0NMavivQWPAbZTLh/aLYNms6dYvYCUSLQ2AIskjHcghh7LZm/+tc8Zew3bA8ICCLUVVS7vCuZZXtt5xh/TpWefyh4Et1tbKqAD0pg81KZt2bgfcysvEPPRwuOhhPOd9zpEKfCk1+R089rmfcYmCik/ETAlZDxV+jYwKOg/0pwEfgXpbdVG14cHmwreLU+H03otbbzcDq7FcpRVU31ZpePjTEFIhYL/PA7BF2foaH4HlsLqIJ8hweUdOAg4KMSmbhPCPDGE5MXGA0dOoo74CeUtiyYXkkLTVOePgVuf772SUgus79qn2KVChe5RL0I8QMjbA1+ciqJbGYDUdrF+tHOswSI5cwQmkkkIG4Ci7MVCtMFFg1DFmqkgoWlXS19kMkp65PzPjZbhDysmsJ6Fke6nlXAbqrDqmGgHBZbMi8cMPD1Duf1Xx/uF2//UkDC/lhSdIT+nL48AN6cMFCKzn19jrTajUNfZBSG0I2xDcze8JyFuZ36UwAa49dTsmrQWUBjmuOTtCaFzgN77uEJEW+ov/V+AxwT3K5TewJlhL5VuQRbJM5gMmBg4wqik3dQmMV2yNjNeh4ERhUfELcNHzes/7iyGlT8am3GFgE+MlIxZIIYMCME2zh+UDHiPdDZd6EFIY+JHvs6lR7stdN7n4Nb1o1rQ+tOLuBLQd2nx6vZn/SE/wr/HIO7i0MWlj0p4xFpeVTt92jzAiiHtsqq2vLc+wg8y1ekttuOR+vf399fDTu5tWHm4Hu/oe9LnQEe42TjGyN0Pp8uIjpUsAjCWqM6j+qoK6Bv7V/Tp6XYGmLepJpRXQJrZx02p7oU6PaiOj4iConX+qz7Pgs9ZrjttmcI90W+GSCNJEprMeJE0KpANIsgyWzlA639nVnAy5r+VtK5wMBblF90uqQMHXRcdKP4GMB9n78z+ELL+y7whzcvK8C9Mgq0buWwUF4O3t9bKbDRotrLmxQleoP7Xm6tg8CB7n39T7B3Df4zbVJQ/spbZDtsmUTcJwgDVGvhd3kFdkonwCfwQ/2P9dGIQNGzbgPBe4ANzmFrdAdVQ31XUwxqsmKh+4RUMugCzlMpdAbssNiQQOcoE4MBaqt9QBYIFqxGjgFblIAIiTsWIHa70VK36gfFU1tQmMTqqGOgeSTB3qAUXk0BLksnjJEZBLcllaAHGU0hBIJ5dMoAfd6U7ZbEfzPzlQSimlFPiF9awHmtOEusB+fmMZKIe6pDaCLdnor/aAWqYmqS/A8rOWSwlY3eRncQGZIC/Kq8ARDjEPiCcIb5Cm0onroApUd6aBrdTYYZwGI8E4ppqB9aN8KnfA+t16SvaD1JEB8hZlkxaK+cerVqSwmCXAYi4RD/zGKo6DvCvH6Ah0o4RNgDtSllHjb2TijQmqohpPZSCe9/ka1FvqqhoJ3GS5LANZIz+QA2xnC+eA87gQD1JVnuYyqKFGgDLB3t9YqraAesOYoiyw9psH5QyYr1m7rc5AKlVJAqpRmWr8/bMm/72Hf13W6mWTg86BjJbBdANKSZN7YOw19hqdwHbf9p3hBaqUz3gOrA+sYGsEWFXlFQJAdsg2uc6fFekfnjsnysMWMlnLBuAm96gF7KIuR4HDPM9SkHRcqQcg6/mlfA+bf/vm8DACVNGaNoCbGoQdVA5fMA/UcfWhagPSQ16UPcBgfuQr4AiepIGaoHJVLhie6gvVEYxVxloVDNa3sknywJpq3ZVfQH6UFbKeshshF2AzW9gOarVaRFMwWhsZxiSwjltdBbDaWc/LReBJ0rlH2eQkL+ArSmgHUklaSmMQVyZwKDWS+aSR2fQS1fDA7U5AxDfhK8MO/wPt/C/yyDu41KOpR1OPGgvLftr2Ow4cOB/7UT2pRqkOoKaplqQBPqTjD6k/ZHTLGwg7fQ9dvTAbtmbsH3HOG26E3qqZuhSy6uarokWQOzHvx4L7YPmUrnU8Bi6jXdu6pINne4+JrhshYErAQp8XIDI3/GTAMIiKDLMCToBvone8xzaw1kqkDAXrC/N7qwLYd9vnG/3BvtvuZveDnNN5nQpuQpFV3NrxPBSPLq3nMMCWY7xpVIRqHeOuhtWCeltq5MXuhapPVOgXdg+CiwIGe80Fr2Oe/u57wSPTLcs1GuyNbZ8Ze8CKtfpJMlgiA+Q6yHxZJIuBBtSlBqgwFaZC+Y+n5z7MDJEpmZIJnOAkJ0F1Vu1UB+A0XzMFVFvG0BxwVyGEgpyVLWwAejCJhUBIeb3uBbzDS6AaqlbUA/zxIg1kt8zlKtCDd1kKTGMuw0BNVM+Xf7eUTw7IOdnMNmA677EW+Fa2ymmQ++SSDaqKqqKq8F9fCMs7QLkoF+UyqGfVeNUdVKk6xmLgabqr7iCIhzQDCZDu8jLgThgBoPqp7qrzn58jh+SQHAU1Ug1XQ0G9r8I4D6qQt9VzINMkVIaAtUN8pSFwgJMcAQbRk8dAVVQVVMx/0g5/Jzkk8XIS1CDVWtUCo4m6omJB+asQ5gGZHOciAA4cf9dbl1W7cKUagDxGV06DPGNtlyFg5Ypd+gDFFFEI3OEOd0C9oCaofmAMM8JVH6CSrCYTrBz5WFJAGslIWQKc5hRBwGN0UmGgqqlKGJRdxv8Zkw/KK4jLCTkhDygrx5QIqkQdVd+AsUsFqa3AT5wiFax+ki79QVrLk/IG4IXCBNVRtVVN4P+IvntYUDil/AbljCTIFVCjVAdVH1QbFc4RULNVK/UdqFeYRgegmLPl7fH3tv/D4zyGGCCfSBwgv8sR3gNri+yQ1iDVZLi8B+p1NVMNB/WEqsNBoBd1VDMgTFrL2yD5VJYRIKtlJQdADVS9VQfKqhe48Ue8oSRKoiQCpznHFVAvq6fVQDCK1RhVAqqxGswaQFHMOcDCgQkE0JTaIGN5nH0ghySM5Sl5bOOGXG72gGj88LsTFbI0ZF2o7e/aD/9PeOQdXMo3Kd+kfGPsKotD2f1T2RNIhyUUlMWrEYZgA9tZo4uRBLYWtlTjM3iQV7inOBHu5qfYsqdDQoObjuR2cKL7+cGJ3eBs+ys97/SBlMtp3+QMheKiouCSfmC5myHWTZCdKkylgm2963j7KXDLcT1rnwi2GsY2Iw+Mw8Z6VQOMNGODMRg8g9xfdi2CmLsR2wI/hcgtob/7T4CYWuGvB9aFuMXRO4PbQcSekLX+ZyDgkO8Mz+fAz+aT5fkzeD/wHOs2Eezd7R/apoLZwJxijQFnBzPYehMkXpKkObCFTSggnCD8KbvTdOXPDuBvvaA+fKJ4GOfjKL8w5pd/5+CktPxEKxtCspff6Xni/sfnlSWXLqEUMHH+cadqAC64Y6PsTs+FsiTUDv580uKPz3cpn37vXh5Qa8fgz0Df/+rJ7d97+IRaWj7dO48CioDS8u3zxhsvwBcv3P/qCHb+cef8b/dLKaU4+HO6uKN8e+3lfx9Y/n4P74Qfvs8/O/7nz3Yq6xiyeEA2IJgU/bHl/4iy1nbgKC/I6oIn4I8fXn+01p/t8nD/5pJHJvAwmZ5rWSA7XuXlXx4OkD5sxX/see0/3z8P29IA8spzI5rkUsCfKcxc8cUd8CofKvxbj7OH3d6fx1fZ8Z5FDgWAAyiibOTEWf4X/2h7lJ3PZnlFcCeugF/5d9EPj98SiikFMsimACjFxAn44Ilb+es8KAtUt/8n2/lwPzzcviKKKaFsFnM+ZWV7iwApr1f31+tplq+tHRAc2DPHlr2m8Q9l58BtZ/jU8Knhbz6Sln+kHnkHl3w3+W7yXePnsp+2ti1bdiorwYjZrfwiUko2uRSC8awKVi+DfandYXsf1ED1IpGQP7lgYnE4pPbKfCPvBmQl5PgUjITMDtmvPnCDpGMp32VOhpKlpbecbUAtZY2aDtZ7MkIWgjXdqmzNBPMF65TVFbxCPG66d4bQjKA4n/fAp5PXSPe74DvB62WP4+C3y+eWRwsIeN73pGdlCHjSz/DKBq/PPHa77QNrntwSH3CmmbfMz8FMNxtJO5DnZLfcATku8XII8McHb/4cavzb8jtoj8rDTutfnXfvUYXP/r0DqfLv9si/er/8n+v377fvUX3Oow1n/ldlepT/y//+45UcXraeGevKfm45pmyZlBARHREdEf0v2YJ/yKPPRVl2RzGk7IdLXmVLn/KQXevZ8lcVE4gfPiCjWSa/gHnVmm2dBrVGdVRTwX2mW0+XxyDy1ZAn/C9AuH/QPt+NkJOZT9E2cM92X+ryKxTOLI51vABGFZWr+gBfgnwK1o9SLA3AmmMFSTfw7eu936MSxPQI3xb4LfiO8z7jXhaw/IMxF+y7bGdsdcDF237J+A5sAbbrxmlwBDmbmEVgBUq0eIO0kqvSCGSLvC7vgCTKAulBWYemuzJN0/7XUOXX5cyny5bFx8p/EfDfebf/Fzz6Dg4AK7Bs+UZZ7A7qUPkvHpQv/0yj6lM+ttychlQGPIggGGSovMECsHZZLUXAGW96W6+A+bppWqfB/NR626oFVkfzV8sGMstYpFoC0TJLKoPlLV5SFSxPK0WqghlvPWaVgHOS+YO5GpzNzcPWU0AJnzICjAT1hVoGsk32qZpAgOzjG6A3m+gKaiCBRIDU4za3gQC8/s1QlyB/55fTmqZp/0q/lC/L6jZQevNfvUK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mapmnaf+H/A0nKEFVo/WLU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561481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sp>
        <p:nvSpPr>
          <p:cNvPr id="3" name="内容占位符 2"/>
          <p:cNvSpPr>
            <a:spLocks noGrp="1"/>
          </p:cNvSpPr>
          <p:nvPr>
            <p:ph idx="1"/>
          </p:nvPr>
        </p:nvSpPr>
        <p:spPr>
          <a:xfrm>
            <a:off x="348180" y="1104551"/>
            <a:ext cx="8795820" cy="493515"/>
          </a:xfrm>
        </p:spPr>
        <p:txBody>
          <a:bodyPr>
            <a:normAutofit fontScale="92500" lnSpcReduction="20000"/>
          </a:bodyPr>
          <a:lstStyle/>
          <a:p>
            <a:pPr marL="0" indent="0">
              <a:buNone/>
            </a:pPr>
            <a:r>
              <a:rPr lang="en-US" altLang="zh-CN" dirty="0" smtClean="0"/>
              <a:t> Limited LDV dataset </a:t>
            </a:r>
            <a:r>
              <a:rPr lang="en-US" altLang="zh-CN" dirty="0" smtClean="0">
                <a:sym typeface="Wingdings" panose="05000000000000000000" pitchFamily="2" charset="2"/>
              </a:rPr>
              <a:t> validated</a:t>
            </a:r>
            <a:endParaRPr lang="en-US" altLang="zh-CN" dirty="0">
              <a:sym typeface="Wingdings" panose="05000000000000000000" pitchFamily="2" charset="2"/>
            </a:endParaRPr>
          </a:p>
        </p:txBody>
      </p:sp>
      <p:sp>
        <p:nvSpPr>
          <p:cNvPr id="5" name="矩形 4"/>
          <p:cNvSpPr/>
          <p:nvPr/>
        </p:nvSpPr>
        <p:spPr>
          <a:xfrm>
            <a:off x="323528" y="2252549"/>
            <a:ext cx="8820472" cy="553998"/>
          </a:xfrm>
          <a:prstGeom prst="rect">
            <a:avLst/>
          </a:prstGeom>
        </p:spPr>
        <p:txBody>
          <a:bodyPr wrap="square">
            <a:spAutoFit/>
          </a:bodyPr>
          <a:lstStyle/>
          <a:p>
            <a:pPr lvl="0">
              <a:spcBef>
                <a:spcPct val="20000"/>
              </a:spcBef>
            </a:pPr>
            <a:r>
              <a:rPr lang="en-US" altLang="zh-CN" sz="3000" dirty="0">
                <a:solidFill>
                  <a:prstClr val="black"/>
                </a:solidFill>
                <a:latin typeface="微软雅黑" pitchFamily="34" charset="-122"/>
                <a:ea typeface="微软雅黑" pitchFamily="34" charset="-122"/>
              </a:rPr>
              <a:t>Large </a:t>
            </a:r>
            <a:r>
              <a:rPr lang="en-US" altLang="zh-CN" sz="3000" dirty="0" smtClean="0">
                <a:solidFill>
                  <a:prstClr val="black"/>
                </a:solidFill>
                <a:latin typeface="微软雅黑" pitchFamily="34" charset="-122"/>
                <a:ea typeface="微软雅黑" pitchFamily="34" charset="-122"/>
              </a:rPr>
              <a:t>dataset (</a:t>
            </a:r>
            <a:r>
              <a:rPr lang="en-US" altLang="zh-CN" sz="3000" dirty="0">
                <a:solidFill>
                  <a:prstClr val="black"/>
                </a:solidFill>
                <a:latin typeface="微软雅黑" pitchFamily="34" charset="-122"/>
                <a:ea typeface="微软雅黑" pitchFamily="34" charset="-122"/>
              </a:rPr>
              <a:t>N</a:t>
            </a:r>
            <a:r>
              <a:rPr lang="en-US" altLang="zh-CN" sz="3000" dirty="0" smtClean="0">
                <a:solidFill>
                  <a:prstClr val="black"/>
                </a:solidFill>
                <a:latin typeface="微软雅黑" pitchFamily="34" charset="-122"/>
                <a:ea typeface="微软雅黑" pitchFamily="34" charset="-122"/>
              </a:rPr>
              <a:t>ormal real-life speech)</a:t>
            </a:r>
            <a:endParaRPr lang="en-US" altLang="zh-CN" sz="3000" dirty="0">
              <a:solidFill>
                <a:prstClr val="black"/>
              </a:solidFill>
              <a:latin typeface="微软雅黑" pitchFamily="34" charset="-122"/>
              <a:ea typeface="微软雅黑" pitchFamily="34" charset="-122"/>
            </a:endParaRPr>
          </a:p>
        </p:txBody>
      </p:sp>
      <p:sp>
        <p:nvSpPr>
          <p:cNvPr id="7" name="矩形 6"/>
          <p:cNvSpPr/>
          <p:nvPr/>
        </p:nvSpPr>
        <p:spPr>
          <a:xfrm>
            <a:off x="323528" y="4509120"/>
            <a:ext cx="8400284" cy="1107996"/>
          </a:xfrm>
          <a:prstGeom prst="rect">
            <a:avLst/>
          </a:prstGeom>
        </p:spPr>
        <p:txBody>
          <a:bodyPr wrap="square">
            <a:spAutoFit/>
          </a:bodyPr>
          <a:lstStyle/>
          <a:p>
            <a:pPr marL="514350" lvl="0" indent="-514350">
              <a:spcBef>
                <a:spcPct val="20000"/>
              </a:spcBef>
              <a:buFont typeface="+mj-lt"/>
              <a:buAutoNum type="alphaLcParenR" startAt="2"/>
            </a:pPr>
            <a:r>
              <a:rPr lang="en-US" altLang="zh-CN" sz="3000" dirty="0" smtClean="0">
                <a:solidFill>
                  <a:prstClr val="black"/>
                </a:solidFill>
                <a:latin typeface="微软雅黑" pitchFamily="34" charset="-122"/>
                <a:ea typeface="微软雅黑" pitchFamily="34" charset="-122"/>
              </a:rPr>
              <a:t>How to get corresponding LDV feature?</a:t>
            </a:r>
          </a:p>
          <a:p>
            <a:pPr lvl="1">
              <a:spcBef>
                <a:spcPct val="20000"/>
              </a:spcBef>
            </a:pPr>
            <a:r>
              <a:rPr lang="en-US" altLang="zh-CN" sz="3000" dirty="0" smtClean="0">
                <a:solidFill>
                  <a:prstClr val="black"/>
                </a:solidFill>
                <a:latin typeface="微软雅黑" pitchFamily="34" charset="-122"/>
                <a:ea typeface="微软雅黑" pitchFamily="34" charset="-122"/>
              </a:rPr>
              <a:t>-	Mapping network: regression DNN</a:t>
            </a:r>
            <a:endParaRPr lang="en-US" altLang="zh-CN" sz="3000" dirty="0">
              <a:solidFill>
                <a:prstClr val="black"/>
              </a:solidFill>
              <a:latin typeface="微软雅黑" pitchFamily="34" charset="-122"/>
              <a:ea typeface="微软雅黑" pitchFamily="34" charset="-122"/>
            </a:endParaRPr>
          </a:p>
        </p:txBody>
      </p:sp>
      <p:sp>
        <p:nvSpPr>
          <p:cNvPr id="8" name="下箭头 7"/>
          <p:cNvSpPr/>
          <p:nvPr/>
        </p:nvSpPr>
        <p:spPr>
          <a:xfrm>
            <a:off x="1673678" y="1685969"/>
            <a:ext cx="396044" cy="478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3528" y="3212976"/>
            <a:ext cx="8400284" cy="1107996"/>
          </a:xfrm>
          <a:prstGeom prst="rect">
            <a:avLst/>
          </a:prstGeom>
        </p:spPr>
        <p:txBody>
          <a:bodyPr wrap="square">
            <a:spAutoFit/>
          </a:bodyPr>
          <a:lstStyle/>
          <a:p>
            <a:pPr marL="514350" lvl="0" indent="-514350">
              <a:spcBef>
                <a:spcPct val="20000"/>
              </a:spcBef>
              <a:buFont typeface="+mj-lt"/>
              <a:buAutoNum type="alphaLcParenR"/>
            </a:pPr>
            <a:r>
              <a:rPr lang="en-US" altLang="zh-CN" sz="3000" dirty="0" smtClean="0">
                <a:solidFill>
                  <a:prstClr val="black"/>
                </a:solidFill>
                <a:latin typeface="微软雅黑" pitchFamily="34" charset="-122"/>
                <a:ea typeface="微软雅黑" pitchFamily="34" charset="-122"/>
              </a:rPr>
              <a:t>How to use these valuable data?</a:t>
            </a:r>
          </a:p>
          <a:p>
            <a:pPr marL="914400" lvl="1" indent="-457200">
              <a:spcBef>
                <a:spcPct val="20000"/>
              </a:spcBef>
              <a:buFontTx/>
              <a:buChar char="-"/>
            </a:pPr>
            <a:r>
              <a:rPr lang="en-US" altLang="zh-CN" sz="3000" dirty="0" smtClean="0">
                <a:solidFill>
                  <a:prstClr val="black"/>
                </a:solidFill>
                <a:latin typeface="微软雅黑" pitchFamily="34" charset="-122"/>
                <a:ea typeface="微软雅黑" pitchFamily="34" charset="-122"/>
              </a:rPr>
              <a:t>Well-trained DNN for initialization</a:t>
            </a:r>
            <a:endParaRPr lang="en-US" altLang="zh-CN" sz="3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349759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sp>
        <p:nvSpPr>
          <p:cNvPr id="4" name="矩形 3"/>
          <p:cNvSpPr/>
          <p:nvPr/>
        </p:nvSpPr>
        <p:spPr>
          <a:xfrm>
            <a:off x="179512" y="1016648"/>
            <a:ext cx="8820472" cy="553998"/>
          </a:xfrm>
          <a:prstGeom prst="rect">
            <a:avLst/>
          </a:prstGeom>
        </p:spPr>
        <p:txBody>
          <a:bodyPr wrap="square">
            <a:spAutoFit/>
          </a:bodyPr>
          <a:lstStyle/>
          <a:p>
            <a:pPr lvl="1" indent="-457200">
              <a:spcBef>
                <a:spcPct val="20000"/>
              </a:spcBef>
              <a:buFont typeface="Arial" panose="020B0604020202020204" pitchFamily="34" charset="0"/>
              <a:buChar char="•"/>
            </a:pPr>
            <a:r>
              <a:rPr lang="en-US" altLang="zh-CN" sz="3000" dirty="0" smtClean="0">
                <a:solidFill>
                  <a:prstClr val="black"/>
                </a:solidFill>
                <a:latin typeface="微软雅黑" pitchFamily="34" charset="-122"/>
                <a:ea typeface="微软雅黑" pitchFamily="34" charset="-122"/>
              </a:rPr>
              <a:t>Large dataset to train DNN for initialization</a:t>
            </a:r>
            <a:endParaRPr lang="en-US" altLang="zh-CN" sz="3000" dirty="0">
              <a:solidFill>
                <a:prstClr val="black"/>
              </a:solidFill>
              <a:latin typeface="微软雅黑" pitchFamily="34" charset="-122"/>
              <a:ea typeface="微软雅黑" pitchFamily="34" charset="-122"/>
            </a:endParaRPr>
          </a:p>
        </p:txBody>
      </p:sp>
      <p:pic>
        <p:nvPicPr>
          <p:cNvPr id="154" name="图片 153"/>
          <p:cNvPicPr>
            <a:picLocks noChangeAspect="1"/>
          </p:cNvPicPr>
          <p:nvPr/>
        </p:nvPicPr>
        <p:blipFill>
          <a:blip r:embed="rId3"/>
          <a:stretch>
            <a:fillRect/>
          </a:stretch>
        </p:blipFill>
        <p:spPr>
          <a:xfrm>
            <a:off x="3607697" y="3017101"/>
            <a:ext cx="5536303" cy="2448382"/>
          </a:xfrm>
          <a:prstGeom prst="rect">
            <a:avLst/>
          </a:prstGeom>
        </p:spPr>
      </p:pic>
    </p:spTree>
    <p:extLst>
      <p:ext uri="{BB962C8B-B14F-4D97-AF65-F5344CB8AC3E}">
        <p14:creationId xmlns:p14="http://schemas.microsoft.com/office/powerpoint/2010/main" val="401172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pic>
        <p:nvPicPr>
          <p:cNvPr id="154" name="图片 153"/>
          <p:cNvPicPr>
            <a:picLocks noChangeAspect="1"/>
          </p:cNvPicPr>
          <p:nvPr/>
        </p:nvPicPr>
        <p:blipFill>
          <a:blip r:embed="rId3"/>
          <a:stretch>
            <a:fillRect/>
          </a:stretch>
        </p:blipFill>
        <p:spPr>
          <a:xfrm>
            <a:off x="3607697" y="3017101"/>
            <a:ext cx="5536303" cy="2448382"/>
          </a:xfrm>
          <a:prstGeom prst="rect">
            <a:avLst/>
          </a:prstGeom>
        </p:spPr>
      </p:pic>
      <p:pic>
        <p:nvPicPr>
          <p:cNvPr id="216" name="图片 215"/>
          <p:cNvPicPr>
            <a:picLocks noChangeAspect="1"/>
          </p:cNvPicPr>
          <p:nvPr/>
        </p:nvPicPr>
        <p:blipFill>
          <a:blip r:embed="rId4"/>
          <a:stretch>
            <a:fillRect/>
          </a:stretch>
        </p:blipFill>
        <p:spPr>
          <a:xfrm>
            <a:off x="3707904" y="4874610"/>
            <a:ext cx="2847820" cy="1454917"/>
          </a:xfrm>
          <a:prstGeom prst="rect">
            <a:avLst/>
          </a:prstGeom>
        </p:spPr>
      </p:pic>
      <p:sp>
        <p:nvSpPr>
          <p:cNvPr id="6" name="矩形 5"/>
          <p:cNvSpPr/>
          <p:nvPr/>
        </p:nvSpPr>
        <p:spPr>
          <a:xfrm>
            <a:off x="179512" y="1016648"/>
            <a:ext cx="8820472" cy="553998"/>
          </a:xfrm>
          <a:prstGeom prst="rect">
            <a:avLst/>
          </a:prstGeom>
        </p:spPr>
        <p:txBody>
          <a:bodyPr wrap="square">
            <a:spAutoFit/>
          </a:bodyPr>
          <a:lstStyle/>
          <a:p>
            <a:pPr lvl="1" indent="-457200">
              <a:spcBef>
                <a:spcPct val="20000"/>
              </a:spcBef>
              <a:buFont typeface="Arial" panose="020B0604020202020204" pitchFamily="34" charset="0"/>
              <a:buChar char="•"/>
            </a:pPr>
            <a:r>
              <a:rPr lang="en-US" altLang="zh-CN" sz="3000" dirty="0" smtClean="0">
                <a:solidFill>
                  <a:prstClr val="black"/>
                </a:solidFill>
                <a:latin typeface="微软雅黑" pitchFamily="34" charset="-122"/>
                <a:ea typeface="微软雅黑" pitchFamily="34" charset="-122"/>
              </a:rPr>
              <a:t>Large dataset to train DNN for initialization</a:t>
            </a:r>
            <a:endParaRPr lang="en-US" altLang="zh-CN" sz="3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72114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pic>
        <p:nvPicPr>
          <p:cNvPr id="154" name="图片 153"/>
          <p:cNvPicPr>
            <a:picLocks noChangeAspect="1"/>
          </p:cNvPicPr>
          <p:nvPr/>
        </p:nvPicPr>
        <p:blipFill>
          <a:blip r:embed="rId3"/>
          <a:stretch>
            <a:fillRect/>
          </a:stretch>
        </p:blipFill>
        <p:spPr>
          <a:xfrm>
            <a:off x="3607697" y="3017101"/>
            <a:ext cx="5536303" cy="2448382"/>
          </a:xfrm>
          <a:prstGeom prst="rect">
            <a:avLst/>
          </a:prstGeom>
        </p:spPr>
      </p:pic>
      <p:pic>
        <p:nvPicPr>
          <p:cNvPr id="216" name="图片 215"/>
          <p:cNvPicPr>
            <a:picLocks noChangeAspect="1"/>
          </p:cNvPicPr>
          <p:nvPr/>
        </p:nvPicPr>
        <p:blipFill>
          <a:blip r:embed="rId4"/>
          <a:stretch>
            <a:fillRect/>
          </a:stretch>
        </p:blipFill>
        <p:spPr>
          <a:xfrm>
            <a:off x="3707904" y="4874610"/>
            <a:ext cx="2847820" cy="1454917"/>
          </a:xfrm>
          <a:prstGeom prst="rect">
            <a:avLst/>
          </a:prstGeom>
        </p:spPr>
      </p:pic>
      <p:pic>
        <p:nvPicPr>
          <p:cNvPr id="223" name="图片 222"/>
          <p:cNvPicPr>
            <a:picLocks noChangeAspect="1"/>
          </p:cNvPicPr>
          <p:nvPr/>
        </p:nvPicPr>
        <p:blipFill>
          <a:blip r:embed="rId5"/>
          <a:stretch>
            <a:fillRect/>
          </a:stretch>
        </p:blipFill>
        <p:spPr>
          <a:xfrm>
            <a:off x="3707904" y="2242367"/>
            <a:ext cx="2825727" cy="1576159"/>
          </a:xfrm>
          <a:prstGeom prst="rect">
            <a:avLst/>
          </a:prstGeom>
        </p:spPr>
      </p:pic>
      <p:sp>
        <p:nvSpPr>
          <p:cNvPr id="7" name="矩形 6"/>
          <p:cNvSpPr/>
          <p:nvPr/>
        </p:nvSpPr>
        <p:spPr>
          <a:xfrm>
            <a:off x="179512" y="1016648"/>
            <a:ext cx="8820472" cy="553998"/>
          </a:xfrm>
          <a:prstGeom prst="rect">
            <a:avLst/>
          </a:prstGeom>
        </p:spPr>
        <p:txBody>
          <a:bodyPr wrap="square">
            <a:spAutoFit/>
          </a:bodyPr>
          <a:lstStyle/>
          <a:p>
            <a:pPr lvl="1" indent="-457200">
              <a:spcBef>
                <a:spcPct val="20000"/>
              </a:spcBef>
              <a:buFont typeface="Arial" panose="020B0604020202020204" pitchFamily="34" charset="0"/>
              <a:buChar char="•"/>
            </a:pPr>
            <a:r>
              <a:rPr lang="en-US" altLang="zh-CN" sz="3000" dirty="0" smtClean="0">
                <a:solidFill>
                  <a:prstClr val="black"/>
                </a:solidFill>
                <a:latin typeface="微软雅黑" pitchFamily="34" charset="-122"/>
                <a:ea typeface="微软雅黑" pitchFamily="34" charset="-122"/>
              </a:rPr>
              <a:t>Large dataset to train DNN for initialization</a:t>
            </a:r>
            <a:endParaRPr lang="en-US" altLang="zh-CN" sz="3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115276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pic>
        <p:nvPicPr>
          <p:cNvPr id="154" name="图片 153"/>
          <p:cNvPicPr>
            <a:picLocks noChangeAspect="1"/>
          </p:cNvPicPr>
          <p:nvPr/>
        </p:nvPicPr>
        <p:blipFill>
          <a:blip r:embed="rId3"/>
          <a:stretch>
            <a:fillRect/>
          </a:stretch>
        </p:blipFill>
        <p:spPr>
          <a:xfrm>
            <a:off x="3607697" y="3017101"/>
            <a:ext cx="5536303" cy="2448382"/>
          </a:xfrm>
          <a:prstGeom prst="rect">
            <a:avLst/>
          </a:prstGeom>
        </p:spPr>
      </p:pic>
      <p:sp>
        <p:nvSpPr>
          <p:cNvPr id="101" name="矩形 100"/>
          <p:cNvSpPr/>
          <p:nvPr/>
        </p:nvSpPr>
        <p:spPr>
          <a:xfrm>
            <a:off x="179512" y="1457511"/>
            <a:ext cx="3600400" cy="523220"/>
          </a:xfrm>
          <a:prstGeom prst="rect">
            <a:avLst/>
          </a:prstGeom>
        </p:spPr>
        <p:txBody>
          <a:bodyPr wrap="square">
            <a:spAutoFit/>
          </a:bodyPr>
          <a:lstStyle/>
          <a:p>
            <a:pPr lvl="1" indent="-457200">
              <a:spcBef>
                <a:spcPct val="20000"/>
              </a:spcBef>
              <a:buFont typeface="Arial" panose="020B0604020202020204" pitchFamily="34" charset="0"/>
              <a:buChar char="•"/>
            </a:pPr>
            <a:r>
              <a:rPr lang="en-US" altLang="zh-CN" sz="2800" dirty="0" smtClean="0">
                <a:solidFill>
                  <a:prstClr val="black"/>
                </a:solidFill>
                <a:latin typeface="微软雅黑" pitchFamily="34" charset="-122"/>
                <a:ea typeface="微软雅黑" pitchFamily="34" charset="-122"/>
              </a:rPr>
              <a:t>Regression </a:t>
            </a:r>
            <a:r>
              <a:rPr lang="en-US" altLang="zh-CN" sz="2800" dirty="0">
                <a:solidFill>
                  <a:prstClr val="black"/>
                </a:solidFill>
                <a:latin typeface="微软雅黑" pitchFamily="34" charset="-122"/>
                <a:ea typeface="微软雅黑" pitchFamily="34" charset="-122"/>
              </a:rPr>
              <a:t>DNN</a:t>
            </a:r>
          </a:p>
        </p:txBody>
      </p:sp>
      <p:grpSp>
        <p:nvGrpSpPr>
          <p:cNvPr id="183" name="组合 182"/>
          <p:cNvGrpSpPr/>
          <p:nvPr/>
        </p:nvGrpSpPr>
        <p:grpSpPr>
          <a:xfrm>
            <a:off x="99546" y="2161734"/>
            <a:ext cx="6307150" cy="3950026"/>
            <a:chOff x="99546" y="2161734"/>
            <a:chExt cx="6307150" cy="3950026"/>
          </a:xfrm>
        </p:grpSpPr>
        <p:pic>
          <p:nvPicPr>
            <p:cNvPr id="102" name="图片 10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46" y="2424780"/>
              <a:ext cx="3096344" cy="3686980"/>
            </a:xfrm>
            <a:prstGeom prst="rect">
              <a:avLst/>
            </a:prstGeom>
          </p:spPr>
        </p:pic>
        <p:cxnSp>
          <p:nvCxnSpPr>
            <p:cNvPr id="106" name="曲线连接符 105"/>
            <p:cNvCxnSpPr>
              <a:endCxn id="102" idx="2"/>
            </p:cNvCxnSpPr>
            <p:nvPr/>
          </p:nvCxnSpPr>
          <p:spPr>
            <a:xfrm rot="10800000" flipV="1">
              <a:off x="1647718" y="3737070"/>
              <a:ext cx="4580466" cy="2374690"/>
            </a:xfrm>
            <a:prstGeom prst="curvedConnector4">
              <a:avLst>
                <a:gd name="adj1" fmla="val -5459"/>
                <a:gd name="adj2" fmla="val 109627"/>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曲线连接符 169"/>
            <p:cNvCxnSpPr>
              <a:stCxn id="102" idx="0"/>
              <a:endCxn id="174" idx="0"/>
            </p:cNvCxnSpPr>
            <p:nvPr/>
          </p:nvCxnSpPr>
          <p:spPr>
            <a:xfrm rot="5400000" flipH="1" flipV="1">
              <a:off x="3186556" y="622896"/>
              <a:ext cx="263046" cy="3340722"/>
            </a:xfrm>
            <a:prstGeom prst="curvedConnector3">
              <a:avLst>
                <a:gd name="adj1" fmla="val 18690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文本框 173"/>
            <p:cNvSpPr txBox="1"/>
            <p:nvPr/>
          </p:nvSpPr>
          <p:spPr>
            <a:xfrm>
              <a:off x="3570184" y="2161734"/>
              <a:ext cx="2836512" cy="936000"/>
            </a:xfrm>
            <a:prstGeom prst="rect">
              <a:avLst/>
            </a:prstGeom>
            <a:noFill/>
            <a:ln w="19050">
              <a:solidFill>
                <a:schemeClr val="tx1"/>
              </a:solidFill>
            </a:ln>
          </p:spPr>
          <p:txBody>
            <a:bodyPr wrap="square" rtlCol="0">
              <a:spAutoFit/>
            </a:bodyPr>
            <a:lstStyle/>
            <a:p>
              <a:endParaRPr lang="zh-CN" altLang="en-US" dirty="0"/>
            </a:p>
          </p:txBody>
        </p:sp>
      </p:grpSp>
      <p:pic>
        <p:nvPicPr>
          <p:cNvPr id="216" name="图片 215"/>
          <p:cNvPicPr>
            <a:picLocks noChangeAspect="1"/>
          </p:cNvPicPr>
          <p:nvPr/>
        </p:nvPicPr>
        <p:blipFill>
          <a:blip r:embed="rId5"/>
          <a:stretch>
            <a:fillRect/>
          </a:stretch>
        </p:blipFill>
        <p:spPr>
          <a:xfrm>
            <a:off x="3707904" y="4874610"/>
            <a:ext cx="2847820" cy="1454917"/>
          </a:xfrm>
          <a:prstGeom prst="rect">
            <a:avLst/>
          </a:prstGeom>
        </p:spPr>
      </p:pic>
      <p:pic>
        <p:nvPicPr>
          <p:cNvPr id="223" name="图片 222"/>
          <p:cNvPicPr>
            <a:picLocks noChangeAspect="1"/>
          </p:cNvPicPr>
          <p:nvPr/>
        </p:nvPicPr>
        <p:blipFill>
          <a:blip r:embed="rId6"/>
          <a:stretch>
            <a:fillRect/>
          </a:stretch>
        </p:blipFill>
        <p:spPr>
          <a:xfrm>
            <a:off x="3707904" y="2242367"/>
            <a:ext cx="2825727" cy="1576159"/>
          </a:xfrm>
          <a:prstGeom prst="rect">
            <a:avLst/>
          </a:prstGeom>
        </p:spPr>
      </p:pic>
      <p:sp>
        <p:nvSpPr>
          <p:cNvPr id="13" name="矩形 12"/>
          <p:cNvSpPr/>
          <p:nvPr/>
        </p:nvSpPr>
        <p:spPr>
          <a:xfrm>
            <a:off x="179512" y="1016648"/>
            <a:ext cx="8820472" cy="553998"/>
          </a:xfrm>
          <a:prstGeom prst="rect">
            <a:avLst/>
          </a:prstGeom>
        </p:spPr>
        <p:txBody>
          <a:bodyPr wrap="square">
            <a:spAutoFit/>
          </a:bodyPr>
          <a:lstStyle/>
          <a:p>
            <a:pPr lvl="1" indent="-457200">
              <a:spcBef>
                <a:spcPct val="20000"/>
              </a:spcBef>
              <a:buFont typeface="Arial" panose="020B0604020202020204" pitchFamily="34" charset="0"/>
              <a:buChar char="•"/>
            </a:pPr>
            <a:r>
              <a:rPr lang="en-US" altLang="zh-CN" sz="3000" dirty="0" smtClean="0">
                <a:solidFill>
                  <a:prstClr val="black"/>
                </a:solidFill>
                <a:latin typeface="微软雅黑" pitchFamily="34" charset="-122"/>
                <a:ea typeface="微软雅黑" pitchFamily="34" charset="-122"/>
              </a:rPr>
              <a:t>Large dataset to train DNN for initialization</a:t>
            </a:r>
            <a:endParaRPr lang="en-US" altLang="zh-CN" sz="3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145103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13" y="1908426"/>
            <a:ext cx="6976301" cy="4515537"/>
          </a:xfrm>
          <a:prstGeom prst="rect">
            <a:avLst/>
          </a:prstGeom>
        </p:spPr>
      </p:pic>
      <p:sp>
        <p:nvSpPr>
          <p:cNvPr id="6" name="矩形 5"/>
          <p:cNvSpPr/>
          <p:nvPr/>
        </p:nvSpPr>
        <p:spPr>
          <a:xfrm>
            <a:off x="179512" y="1457511"/>
            <a:ext cx="3600400" cy="523220"/>
          </a:xfrm>
          <a:prstGeom prst="rect">
            <a:avLst/>
          </a:prstGeom>
        </p:spPr>
        <p:txBody>
          <a:bodyPr wrap="square">
            <a:spAutoFit/>
          </a:bodyPr>
          <a:lstStyle/>
          <a:p>
            <a:pPr lvl="1" indent="-457200">
              <a:spcBef>
                <a:spcPct val="20000"/>
              </a:spcBef>
              <a:buFont typeface="Arial" panose="020B0604020202020204" pitchFamily="34" charset="0"/>
              <a:buChar char="•"/>
            </a:pPr>
            <a:r>
              <a:rPr lang="en-US" altLang="zh-CN" sz="2800" dirty="0" smtClean="0">
                <a:solidFill>
                  <a:prstClr val="black"/>
                </a:solidFill>
                <a:latin typeface="微软雅黑" pitchFamily="34" charset="-122"/>
                <a:ea typeface="微软雅黑" pitchFamily="34" charset="-122"/>
              </a:rPr>
              <a:t>Regression </a:t>
            </a:r>
            <a:r>
              <a:rPr lang="en-US" altLang="zh-CN" sz="2800" dirty="0">
                <a:solidFill>
                  <a:prstClr val="black"/>
                </a:solidFill>
                <a:latin typeface="微软雅黑" pitchFamily="34" charset="-122"/>
                <a:ea typeface="微软雅黑" pitchFamily="34" charset="-122"/>
              </a:rPr>
              <a:t>DNN</a:t>
            </a:r>
          </a:p>
        </p:txBody>
      </p:sp>
      <p:sp>
        <p:nvSpPr>
          <p:cNvPr id="7" name="矩形 6"/>
          <p:cNvSpPr/>
          <p:nvPr/>
        </p:nvSpPr>
        <p:spPr>
          <a:xfrm>
            <a:off x="179512" y="1016648"/>
            <a:ext cx="8820472" cy="553998"/>
          </a:xfrm>
          <a:prstGeom prst="rect">
            <a:avLst/>
          </a:prstGeom>
        </p:spPr>
        <p:txBody>
          <a:bodyPr wrap="square">
            <a:spAutoFit/>
          </a:bodyPr>
          <a:lstStyle/>
          <a:p>
            <a:pPr lvl="1" indent="-457200">
              <a:spcBef>
                <a:spcPct val="20000"/>
              </a:spcBef>
              <a:buFont typeface="Arial" panose="020B0604020202020204" pitchFamily="34" charset="0"/>
              <a:buChar char="•"/>
            </a:pPr>
            <a:r>
              <a:rPr lang="en-US" altLang="zh-CN" sz="3000" dirty="0" smtClean="0">
                <a:solidFill>
                  <a:prstClr val="black"/>
                </a:solidFill>
                <a:latin typeface="微软雅黑" pitchFamily="34" charset="-122"/>
                <a:ea typeface="微软雅黑" pitchFamily="34" charset="-122"/>
              </a:rPr>
              <a:t>Large dataset to train DNN for initialization</a:t>
            </a:r>
            <a:endParaRPr lang="en-US" altLang="zh-CN" sz="3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224695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Outline</a:t>
            </a:r>
            <a:endParaRPr lang="zh-CN" altLang="en-US" dirty="0">
              <a:solidFill>
                <a:schemeClr val="bg1"/>
              </a:solidFill>
            </a:endParaRPr>
          </a:p>
        </p:txBody>
      </p:sp>
      <p:sp>
        <p:nvSpPr>
          <p:cNvPr id="3" name="内容占位符 2"/>
          <p:cNvSpPr>
            <a:spLocks noGrp="1"/>
          </p:cNvSpPr>
          <p:nvPr>
            <p:ph idx="1"/>
          </p:nvPr>
        </p:nvSpPr>
        <p:spPr/>
        <p:txBody>
          <a:bodyPr>
            <a:normAutofit/>
          </a:bodyPr>
          <a:lstStyle/>
          <a:p>
            <a:pPr>
              <a:buFont typeface="Wingdings" panose="05000000000000000000" pitchFamily="2" charset="2"/>
              <a:buChar char="Ø"/>
            </a:pPr>
            <a:r>
              <a:rPr lang="en-US" altLang="zh-CN" dirty="0" smtClean="0"/>
              <a:t> Introduction</a:t>
            </a:r>
          </a:p>
          <a:p>
            <a:pPr>
              <a:buFont typeface="Wingdings" panose="05000000000000000000" pitchFamily="2" charset="2"/>
              <a:buChar char="Ø"/>
            </a:pPr>
            <a:r>
              <a:rPr lang="en-US" altLang="zh-CN" dirty="0" smtClean="0"/>
              <a:t> Proposed Methods</a:t>
            </a:r>
          </a:p>
          <a:p>
            <a:pPr>
              <a:buFont typeface="Wingdings" panose="05000000000000000000" pitchFamily="2" charset="2"/>
              <a:buChar char="Ø"/>
            </a:pPr>
            <a:r>
              <a:rPr lang="en-US" altLang="zh-CN" dirty="0" smtClean="0"/>
              <a:t> </a:t>
            </a:r>
            <a:r>
              <a:rPr lang="en-US" altLang="zh-CN" dirty="0" smtClean="0">
                <a:solidFill>
                  <a:srgbClr val="FF0000"/>
                </a:solidFill>
              </a:rPr>
              <a:t>Experimental &amp; Results</a:t>
            </a:r>
          </a:p>
          <a:p>
            <a:pPr>
              <a:buFont typeface="Wingdings" panose="05000000000000000000" pitchFamily="2" charset="2"/>
              <a:buChar char="Ø"/>
            </a:pPr>
            <a:r>
              <a:rPr lang="en-US" altLang="zh-CN" dirty="0" smtClean="0"/>
              <a:t> Conclusion</a:t>
            </a:r>
          </a:p>
        </p:txBody>
      </p:sp>
    </p:spTree>
    <p:extLst>
      <p:ext uri="{BB962C8B-B14F-4D97-AF65-F5344CB8AC3E}">
        <p14:creationId xmlns:p14="http://schemas.microsoft.com/office/powerpoint/2010/main" val="1927974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Experiments</a:t>
            </a:r>
            <a:endParaRPr lang="zh-CN" altLang="en-US" dirty="0">
              <a:solidFill>
                <a:schemeClr val="bg1"/>
              </a:solidFill>
            </a:endParaRPr>
          </a:p>
        </p:txBody>
      </p:sp>
      <p:sp>
        <p:nvSpPr>
          <p:cNvPr id="5" name="文本框 4"/>
          <p:cNvSpPr txBox="1"/>
          <p:nvPr/>
        </p:nvSpPr>
        <p:spPr>
          <a:xfrm>
            <a:off x="323528" y="1052218"/>
            <a:ext cx="4896545" cy="584775"/>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smtClean="0">
                <a:latin typeface="微软雅黑" panose="020B0503020204020204" pitchFamily="34" charset="-122"/>
                <a:ea typeface="微软雅黑" panose="020B0503020204020204" pitchFamily="34" charset="-122"/>
              </a:rPr>
              <a:t>Corpus</a:t>
            </a:r>
            <a:endParaRPr lang="zh-CN" altLang="en-US" sz="3200" dirty="0">
              <a:latin typeface="微软雅黑" panose="020B0503020204020204" pitchFamily="34" charset="-122"/>
              <a:ea typeface="微软雅黑" panose="020B0503020204020204" pitchFamily="34" charset="-122"/>
            </a:endParaRPr>
          </a:p>
        </p:txBody>
      </p:sp>
      <p:sp>
        <p:nvSpPr>
          <p:cNvPr id="7" name="矩形 6"/>
          <p:cNvSpPr/>
          <p:nvPr/>
        </p:nvSpPr>
        <p:spPr>
          <a:xfrm>
            <a:off x="323528" y="1672563"/>
            <a:ext cx="8334672" cy="4281172"/>
          </a:xfrm>
          <a:prstGeom prst="rect">
            <a:avLst/>
          </a:prstGeom>
        </p:spPr>
        <p:txBody>
          <a:bodyPr wrap="square">
            <a:spAutoFit/>
          </a:bodyPr>
          <a:lstStyle/>
          <a:p>
            <a:pPr marL="857250" lvl="1" indent="-457200">
              <a:spcBef>
                <a:spcPct val="20000"/>
              </a:spcBef>
              <a:buFont typeface="Arial" pitchFamily="34" charset="0"/>
              <a:buChar char="–"/>
            </a:pPr>
            <a:r>
              <a:rPr lang="en-US" altLang="zh-CN" sz="2200" dirty="0">
                <a:solidFill>
                  <a:prstClr val="black"/>
                </a:solidFill>
                <a:latin typeface="微软雅黑" pitchFamily="34" charset="-122"/>
                <a:ea typeface="微软雅黑" pitchFamily="34" charset="-122"/>
              </a:rPr>
              <a:t>LDV dataset</a:t>
            </a:r>
          </a:p>
          <a:p>
            <a:pPr marL="400050" lvl="1">
              <a:spcBef>
                <a:spcPct val="20000"/>
              </a:spcBef>
            </a:pPr>
            <a:r>
              <a:rPr lang="en-US" altLang="zh-CN" sz="2200" dirty="0">
                <a:solidFill>
                  <a:prstClr val="black"/>
                </a:solidFill>
                <a:latin typeface="微软雅黑" pitchFamily="34" charset="-122"/>
                <a:ea typeface="微软雅黑" pitchFamily="34" charset="-122"/>
              </a:rPr>
              <a:t>	Total: 13k recordings in 16 kHz, 16 bits</a:t>
            </a:r>
          </a:p>
          <a:p>
            <a:pPr marL="400050" lvl="1">
              <a:spcBef>
                <a:spcPct val="20000"/>
              </a:spcBef>
            </a:pPr>
            <a:r>
              <a:rPr lang="en-US" altLang="zh-CN" sz="2200" dirty="0">
                <a:solidFill>
                  <a:prstClr val="black"/>
                </a:solidFill>
                <a:latin typeface="微软雅黑" pitchFamily="34" charset="-122"/>
                <a:ea typeface="微软雅黑" pitchFamily="34" charset="-122"/>
              </a:rPr>
              <a:t>	Speakers from: U.S. , Hebrew </a:t>
            </a:r>
          </a:p>
          <a:p>
            <a:pPr marL="400050" lvl="1">
              <a:spcBef>
                <a:spcPct val="20000"/>
              </a:spcBef>
            </a:pPr>
            <a:r>
              <a:rPr lang="en-US" altLang="zh-CN" sz="2200" dirty="0">
                <a:solidFill>
                  <a:prstClr val="black"/>
                </a:solidFill>
                <a:latin typeface="微软雅黑" pitchFamily="34" charset="-122"/>
                <a:ea typeface="微软雅黑" pitchFamily="34" charset="-122"/>
              </a:rPr>
              <a:t>	Training: 54 speakers </a:t>
            </a:r>
            <a:r>
              <a:rPr lang="en-US" altLang="zh-CN" sz="2200" dirty="0">
                <a:solidFill>
                  <a:prstClr val="black"/>
                </a:solidFill>
                <a:latin typeface="微软雅黑" pitchFamily="34" charset="-122"/>
                <a:ea typeface="微软雅黑" pitchFamily="34" charset="-122"/>
                <a:sym typeface="Wingdings" panose="05000000000000000000" pitchFamily="2" charset="2"/>
              </a:rPr>
              <a:t></a:t>
            </a:r>
            <a:r>
              <a:rPr lang="en-US" altLang="zh-CN" sz="2200" dirty="0">
                <a:solidFill>
                  <a:prstClr val="black"/>
                </a:solidFill>
                <a:latin typeface="微软雅黑" pitchFamily="34" charset="-122"/>
                <a:ea typeface="微软雅黑" pitchFamily="34" charset="-122"/>
              </a:rPr>
              <a:t> 9.9h</a:t>
            </a:r>
          </a:p>
          <a:p>
            <a:pPr marL="400050" lvl="1">
              <a:spcBef>
                <a:spcPct val="20000"/>
              </a:spcBef>
            </a:pPr>
            <a:r>
              <a:rPr lang="en-US" altLang="zh-CN" sz="2200" dirty="0">
                <a:solidFill>
                  <a:prstClr val="black"/>
                </a:solidFill>
                <a:latin typeface="微软雅黑" pitchFamily="34" charset="-122"/>
                <a:ea typeface="微软雅黑" pitchFamily="34" charset="-122"/>
              </a:rPr>
              <a:t>	Development set: 4 speakers </a:t>
            </a:r>
            <a:r>
              <a:rPr lang="en-US" altLang="zh-CN" sz="2200" dirty="0">
                <a:solidFill>
                  <a:prstClr val="black"/>
                </a:solidFill>
                <a:latin typeface="微软雅黑" pitchFamily="34" charset="-122"/>
                <a:ea typeface="微软雅黑" pitchFamily="34" charset="-122"/>
                <a:sym typeface="Wingdings" panose="05000000000000000000" pitchFamily="2" charset="2"/>
              </a:rPr>
              <a:t> 0.62h</a:t>
            </a:r>
          </a:p>
          <a:p>
            <a:pPr marL="400050" lvl="1">
              <a:spcBef>
                <a:spcPct val="20000"/>
              </a:spcBef>
            </a:pPr>
            <a:r>
              <a:rPr lang="en-US" altLang="zh-CN" sz="2200" dirty="0">
                <a:solidFill>
                  <a:prstClr val="black"/>
                </a:solidFill>
                <a:latin typeface="微软雅黑" pitchFamily="34" charset="-122"/>
                <a:ea typeface="微软雅黑" pitchFamily="34" charset="-122"/>
                <a:sym typeface="Wingdings" panose="05000000000000000000" pitchFamily="2" charset="2"/>
              </a:rPr>
              <a:t>	Test set: 4 speakers  </a:t>
            </a:r>
            <a:r>
              <a:rPr lang="en-US" altLang="zh-CN" sz="2200" dirty="0" smtClean="0">
                <a:solidFill>
                  <a:prstClr val="black"/>
                </a:solidFill>
                <a:latin typeface="微软雅黑" pitchFamily="34" charset="-122"/>
                <a:ea typeface="微软雅黑" pitchFamily="34" charset="-122"/>
                <a:sym typeface="Wingdings" panose="05000000000000000000" pitchFamily="2" charset="2"/>
              </a:rPr>
              <a:t>0.75h</a:t>
            </a:r>
          </a:p>
          <a:p>
            <a:pPr marL="400050" lvl="1">
              <a:spcBef>
                <a:spcPct val="20000"/>
              </a:spcBef>
            </a:pPr>
            <a:endParaRPr lang="en-US" altLang="zh-CN" sz="1050" dirty="0">
              <a:solidFill>
                <a:prstClr val="black"/>
              </a:solidFill>
              <a:latin typeface="微软雅黑" pitchFamily="34" charset="-122"/>
              <a:ea typeface="微软雅黑" pitchFamily="34" charset="-122"/>
            </a:endParaRPr>
          </a:p>
          <a:p>
            <a:pPr marL="857250" lvl="1" indent="-457200">
              <a:spcBef>
                <a:spcPct val="20000"/>
              </a:spcBef>
              <a:buFont typeface="Arial" pitchFamily="34" charset="0"/>
              <a:buChar char="–"/>
            </a:pPr>
            <a:r>
              <a:rPr lang="en-US" altLang="zh-CN" sz="2200" dirty="0">
                <a:solidFill>
                  <a:prstClr val="black"/>
                </a:solidFill>
                <a:latin typeface="微软雅黑" pitchFamily="34" charset="-122"/>
                <a:ea typeface="微软雅黑" pitchFamily="34" charset="-122"/>
              </a:rPr>
              <a:t>CZ dataset</a:t>
            </a:r>
          </a:p>
          <a:p>
            <a:pPr marL="400050" lvl="1">
              <a:spcBef>
                <a:spcPct val="20000"/>
              </a:spcBef>
            </a:pPr>
            <a:r>
              <a:rPr lang="en-US" altLang="zh-CN" sz="2200" dirty="0">
                <a:solidFill>
                  <a:prstClr val="black"/>
                </a:solidFill>
                <a:latin typeface="微软雅黑" pitchFamily="34" charset="-122"/>
                <a:ea typeface="微软雅黑" pitchFamily="34" charset="-122"/>
              </a:rPr>
              <a:t>	Total: 66k recordings in 16 kHz, 16 </a:t>
            </a:r>
            <a:r>
              <a:rPr lang="en-US" altLang="zh-CN" sz="2200" dirty="0" smtClean="0">
                <a:solidFill>
                  <a:prstClr val="black"/>
                </a:solidFill>
                <a:latin typeface="微软雅黑" pitchFamily="34" charset="-122"/>
                <a:ea typeface="微软雅黑" pitchFamily="34" charset="-122"/>
              </a:rPr>
              <a:t>bits </a:t>
            </a:r>
            <a:r>
              <a:rPr lang="en-US" altLang="zh-CN" sz="2200" dirty="0" smtClean="0">
                <a:solidFill>
                  <a:prstClr val="black"/>
                </a:solidFill>
                <a:latin typeface="微软雅黑" pitchFamily="34" charset="-122"/>
                <a:ea typeface="微软雅黑" pitchFamily="34" charset="-122"/>
                <a:sym typeface="Wingdings" panose="05000000000000000000" pitchFamily="2" charset="2"/>
              </a:rPr>
              <a:t> 620h</a:t>
            </a:r>
            <a:endParaRPr lang="en-US" altLang="zh-CN" sz="2200" dirty="0">
              <a:solidFill>
                <a:prstClr val="black"/>
              </a:solidFill>
              <a:latin typeface="微软雅黑" pitchFamily="34" charset="-122"/>
              <a:ea typeface="微软雅黑" pitchFamily="34" charset="-122"/>
            </a:endParaRPr>
          </a:p>
          <a:p>
            <a:pPr marL="400050" lvl="1">
              <a:spcBef>
                <a:spcPct val="20000"/>
              </a:spcBef>
            </a:pPr>
            <a:r>
              <a:rPr lang="en-US" altLang="zh-CN" sz="2200" dirty="0">
                <a:solidFill>
                  <a:prstClr val="black"/>
                </a:solidFill>
                <a:latin typeface="微软雅黑" pitchFamily="34" charset="-122"/>
                <a:ea typeface="微软雅黑" pitchFamily="34" charset="-122"/>
              </a:rPr>
              <a:t>	Speakers from: U.S. , England, Canada</a:t>
            </a:r>
          </a:p>
          <a:p>
            <a:pPr marL="400050" lvl="1">
              <a:spcBef>
                <a:spcPct val="20000"/>
              </a:spcBef>
            </a:pPr>
            <a:r>
              <a:rPr lang="en-US" altLang="zh-CN" sz="2200" dirty="0">
                <a:solidFill>
                  <a:prstClr val="black"/>
                </a:solidFill>
                <a:latin typeface="微软雅黑" pitchFamily="34" charset="-122"/>
                <a:ea typeface="微软雅黑" pitchFamily="34" charset="-122"/>
              </a:rPr>
              <a:t>	Replayed in Toyota, Volkswagen and </a:t>
            </a:r>
            <a:r>
              <a:rPr lang="en-US" altLang="zh-CN" sz="2200" dirty="0" smtClean="0">
                <a:solidFill>
                  <a:prstClr val="black"/>
                </a:solidFill>
                <a:latin typeface="微软雅黑" pitchFamily="34" charset="-122"/>
                <a:ea typeface="微软雅黑" pitchFamily="34" charset="-122"/>
              </a:rPr>
              <a:t>BMW</a:t>
            </a:r>
          </a:p>
        </p:txBody>
      </p:sp>
      <p:graphicFrame>
        <p:nvGraphicFramePr>
          <p:cNvPr id="8" name="表格 7"/>
          <p:cNvGraphicFramePr>
            <a:graphicFrameLocks noGrp="1"/>
          </p:cNvGraphicFramePr>
          <p:nvPr>
            <p:extLst>
              <p:ext uri="{D42A27DB-BD31-4B8C-83A1-F6EECF244321}">
                <p14:modId xmlns:p14="http://schemas.microsoft.com/office/powerpoint/2010/main" val="2674199484"/>
              </p:ext>
            </p:extLst>
          </p:nvPr>
        </p:nvGraphicFramePr>
        <p:xfrm>
          <a:off x="4254929" y="638648"/>
          <a:ext cx="4889071" cy="1386108"/>
        </p:xfrm>
        <a:graphic>
          <a:graphicData uri="http://schemas.openxmlformats.org/drawingml/2006/table">
            <a:tbl>
              <a:tblPr>
                <a:tableStyleId>{5C22544A-7EE6-4342-B048-85BDC9FD1C3A}</a:tableStyleId>
              </a:tblPr>
              <a:tblGrid>
                <a:gridCol w="487103"/>
                <a:gridCol w="1389146"/>
                <a:gridCol w="811838"/>
                <a:gridCol w="1389146"/>
                <a:gridCol w="811838"/>
              </a:tblGrid>
              <a:tr h="231018">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No.</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Car Speed</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Window</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Outside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AC</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1018">
                <a:tc>
                  <a:txBody>
                    <a:bodyPr/>
                    <a:lstStyle/>
                    <a:p>
                      <a:pPr algn="ctr" fontAlgn="ctr"/>
                      <a:r>
                        <a:rPr lang="en-US" altLang="zh-CN" sz="1200" u="none" strike="noStrike" dirty="0">
                          <a:effectLst/>
                          <a:latin typeface="微软雅黑" panose="020B0503020204020204" pitchFamily="34" charset="-122"/>
                          <a:ea typeface="微软雅黑" panose="020B0503020204020204" pitchFamily="34" charset="-122"/>
                        </a:rPr>
                        <a:t>1</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stationary</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closed</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downtown</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middle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31018">
                <a:tc>
                  <a:txBody>
                    <a:bodyPr/>
                    <a:lstStyle/>
                    <a:p>
                      <a:pPr algn="ctr" fontAlgn="ctr"/>
                      <a:r>
                        <a:rPr lang="en-US" altLang="zh-CN" sz="1200" u="none" strike="noStrike" dirty="0">
                          <a:effectLst/>
                          <a:latin typeface="微软雅黑" panose="020B0503020204020204" pitchFamily="34" charset="-122"/>
                          <a:ea typeface="微软雅黑" panose="020B0503020204020204" pitchFamily="34" charset="-122"/>
                        </a:rPr>
                        <a:t>2</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stationary</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open</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car park</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off</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231018">
                <a:tc>
                  <a:txBody>
                    <a:bodyPr/>
                    <a:lstStyle/>
                    <a:p>
                      <a:pPr algn="ctr" fontAlgn="ctr"/>
                      <a:r>
                        <a:rPr lang="en-US" altLang="zh-CN" sz="1200" u="none" strike="noStrike" dirty="0">
                          <a:effectLst/>
                          <a:latin typeface="微软雅黑" panose="020B0503020204020204" pitchFamily="34" charset="-122"/>
                          <a:ea typeface="微软雅黑" panose="020B0503020204020204" pitchFamily="34" charset="-122"/>
                        </a:rPr>
                        <a:t>3</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≤40km/h</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closed</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downtown</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off</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231018">
                <a:tc>
                  <a:txBody>
                    <a:bodyPr/>
                    <a:lstStyle/>
                    <a:p>
                      <a:pPr algn="ctr" fontAlgn="ctr"/>
                      <a:r>
                        <a:rPr lang="en-US" altLang="zh-CN" sz="1200" u="none" strike="noStrike" dirty="0">
                          <a:effectLst/>
                          <a:latin typeface="微软雅黑" panose="020B0503020204020204" pitchFamily="34" charset="-122"/>
                          <a:ea typeface="微软雅黑" panose="020B0503020204020204" pitchFamily="34" charset="-122"/>
                        </a:rPr>
                        <a:t>4</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41-60 km/h</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closed</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countryside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middle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231018">
                <a:tc>
                  <a:txBody>
                    <a:bodyPr/>
                    <a:lstStyle/>
                    <a:p>
                      <a:pPr algn="ctr" fontAlgn="ctr"/>
                      <a:r>
                        <a:rPr lang="en-US" altLang="zh-CN" sz="1200" u="none" strike="noStrike" dirty="0">
                          <a:effectLst/>
                          <a:latin typeface="微软雅黑" panose="020B0503020204020204" pitchFamily="34" charset="-122"/>
                          <a:ea typeface="微软雅黑" panose="020B0503020204020204" pitchFamily="34" charset="-122"/>
                        </a:rPr>
                        <a:t>5</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80-120 km/h</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closed</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highway</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u="none" strike="noStrike" dirty="0">
                          <a:effectLst/>
                          <a:latin typeface="微软雅黑" panose="020B0503020204020204" pitchFamily="34" charset="-122"/>
                          <a:ea typeface="微软雅黑" panose="020B0503020204020204" pitchFamily="34" charset="-122"/>
                        </a:rPr>
                        <a:t>middle</a:t>
                      </a:r>
                      <a:endParaRPr 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18424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0384" y="1556792"/>
            <a:ext cx="8676456" cy="4899803"/>
          </a:xfrm>
          <a:prstGeom prst="rect">
            <a:avLst/>
          </a:prstGeom>
        </p:spPr>
        <p:txBody>
          <a:bodyPr wrap="square">
            <a:spAutoFit/>
          </a:bodyPr>
          <a:lstStyle/>
          <a:p>
            <a:pPr marL="857250" lvl="1" indent="-457200">
              <a:spcBef>
                <a:spcPct val="20000"/>
              </a:spcBef>
              <a:buFont typeface="Arial" pitchFamily="34" charset="0"/>
              <a:buChar char="–"/>
            </a:pPr>
            <a:r>
              <a:rPr lang="en-US" altLang="zh-CN" sz="2200" dirty="0" smtClean="0">
                <a:solidFill>
                  <a:prstClr val="black"/>
                </a:solidFill>
                <a:latin typeface="微软雅黑" pitchFamily="34" charset="-122"/>
                <a:ea typeface="微软雅黑" pitchFamily="34" charset="-122"/>
              </a:rPr>
              <a:t>Features</a:t>
            </a:r>
            <a:endParaRPr lang="en-US" altLang="zh-CN" sz="2200" dirty="0">
              <a:solidFill>
                <a:prstClr val="black"/>
              </a:solidFill>
              <a:latin typeface="微软雅黑" pitchFamily="34" charset="-122"/>
              <a:ea typeface="微软雅黑" pitchFamily="34" charset="-122"/>
            </a:endParaRPr>
          </a:p>
          <a:p>
            <a:pPr marL="400050" lvl="1">
              <a:spcBef>
                <a:spcPct val="20000"/>
              </a:spcBef>
            </a:pPr>
            <a:r>
              <a:rPr lang="en-US" altLang="zh-CN" sz="2200" dirty="0">
                <a:solidFill>
                  <a:prstClr val="black"/>
                </a:solidFill>
                <a:latin typeface="微软雅黑" pitchFamily="34" charset="-122"/>
                <a:ea typeface="微软雅黑" pitchFamily="34" charset="-122"/>
              </a:rPr>
              <a:t>	</a:t>
            </a:r>
            <a:r>
              <a:rPr lang="en-US" altLang="zh-CN" sz="2200" dirty="0" smtClean="0">
                <a:solidFill>
                  <a:prstClr val="black"/>
                </a:solidFill>
                <a:latin typeface="微软雅黑" pitchFamily="34" charset="-122"/>
                <a:ea typeface="微软雅黑" pitchFamily="34" charset="-122"/>
              </a:rPr>
              <a:t>72-dim LMFB (24 + </a:t>
            </a:r>
            <a:r>
              <a:rPr lang="el-GR" altLang="zh-CN" sz="2200" dirty="0" smtClean="0">
                <a:solidFill>
                  <a:prstClr val="black"/>
                </a:solidFill>
                <a:latin typeface="微软雅黑" pitchFamily="34" charset="-122"/>
                <a:ea typeface="微软雅黑" pitchFamily="34" charset="-122"/>
              </a:rPr>
              <a:t>Δ</a:t>
            </a:r>
            <a:r>
              <a:rPr lang="en-US" altLang="zh-CN" sz="2200" dirty="0" smtClean="0">
                <a:solidFill>
                  <a:prstClr val="black"/>
                </a:solidFill>
                <a:latin typeface="微软雅黑" pitchFamily="34" charset="-122"/>
                <a:ea typeface="微软雅黑" pitchFamily="34" charset="-122"/>
              </a:rPr>
              <a:t> + </a:t>
            </a:r>
            <a:r>
              <a:rPr lang="el-GR" altLang="zh-CN" sz="2200" dirty="0" smtClean="0">
                <a:solidFill>
                  <a:prstClr val="black"/>
                </a:solidFill>
                <a:latin typeface="微软雅黑" pitchFamily="34" charset="-122"/>
                <a:ea typeface="微软雅黑" pitchFamily="34" charset="-122"/>
              </a:rPr>
              <a:t>ΔΔ</a:t>
            </a:r>
            <a:r>
              <a:rPr lang="en-US" altLang="zh-CN" sz="2200" dirty="0" smtClean="0">
                <a:solidFill>
                  <a:prstClr val="black"/>
                </a:solidFill>
                <a:latin typeface="微软雅黑" pitchFamily="34" charset="-122"/>
                <a:ea typeface="微软雅黑" pitchFamily="34" charset="-122"/>
              </a:rPr>
              <a:t>)</a:t>
            </a:r>
            <a:endParaRPr lang="en-US" altLang="zh-CN" sz="2200" dirty="0">
              <a:solidFill>
                <a:prstClr val="black"/>
              </a:solidFill>
              <a:latin typeface="微软雅黑" pitchFamily="34" charset="-122"/>
              <a:ea typeface="微软雅黑" pitchFamily="34" charset="-122"/>
            </a:endParaRPr>
          </a:p>
          <a:p>
            <a:pPr marL="400050" lvl="1">
              <a:spcBef>
                <a:spcPct val="20000"/>
              </a:spcBef>
            </a:pPr>
            <a:r>
              <a:rPr lang="en-US" altLang="zh-CN" sz="2200" dirty="0">
                <a:solidFill>
                  <a:prstClr val="black"/>
                </a:solidFill>
                <a:latin typeface="微软雅黑" pitchFamily="34" charset="-122"/>
                <a:ea typeface="微软雅黑" pitchFamily="34" charset="-122"/>
              </a:rPr>
              <a:t>	</a:t>
            </a:r>
            <a:r>
              <a:rPr lang="en-US" altLang="zh-CN" sz="2200" dirty="0" smtClean="0">
                <a:solidFill>
                  <a:prstClr val="black"/>
                </a:solidFill>
                <a:latin typeface="微软雅黑" pitchFamily="34" charset="-122"/>
                <a:ea typeface="微软雅黑" pitchFamily="34" charset="-122"/>
              </a:rPr>
              <a:t>10 neighboring frames (± 5 frames)</a:t>
            </a:r>
          </a:p>
          <a:p>
            <a:pPr marL="400050" lvl="1">
              <a:spcBef>
                <a:spcPct val="20000"/>
              </a:spcBef>
            </a:pPr>
            <a:r>
              <a:rPr lang="en-US" altLang="zh-CN" sz="2200" dirty="0">
                <a:solidFill>
                  <a:prstClr val="black"/>
                </a:solidFill>
                <a:latin typeface="微软雅黑" pitchFamily="34" charset="-122"/>
                <a:ea typeface="微软雅黑" pitchFamily="34" charset="-122"/>
              </a:rPr>
              <a:t>	</a:t>
            </a:r>
            <a:r>
              <a:rPr lang="en-US" altLang="zh-CN" sz="2200" dirty="0" smtClean="0">
                <a:solidFill>
                  <a:prstClr val="black"/>
                </a:solidFill>
                <a:latin typeface="微软雅黑" pitchFamily="34" charset="-122"/>
                <a:ea typeface="微软雅黑" pitchFamily="34" charset="-122"/>
              </a:rPr>
              <a:t>Acoustic-only </a:t>
            </a:r>
            <a:r>
              <a:rPr lang="en-US" altLang="zh-CN" sz="2200" dirty="0">
                <a:solidFill>
                  <a:prstClr val="black"/>
                </a:solidFill>
                <a:latin typeface="微软雅黑" pitchFamily="34" charset="-122"/>
                <a:ea typeface="微软雅黑" pitchFamily="34" charset="-122"/>
              </a:rPr>
              <a:t>F</a:t>
            </a:r>
            <a:r>
              <a:rPr lang="en-US" altLang="zh-CN" sz="2200" dirty="0" smtClean="0">
                <a:solidFill>
                  <a:prstClr val="black"/>
                </a:solidFill>
                <a:latin typeface="微软雅黑" pitchFamily="34" charset="-122"/>
                <a:ea typeface="微软雅黑" pitchFamily="34" charset="-122"/>
              </a:rPr>
              <a:t>eature: 72*11 = 792-dim</a:t>
            </a:r>
            <a:endParaRPr lang="en-US" altLang="zh-CN" sz="2200" dirty="0">
              <a:solidFill>
                <a:prstClr val="black"/>
              </a:solidFill>
              <a:latin typeface="微软雅黑" pitchFamily="34" charset="-122"/>
              <a:ea typeface="微软雅黑" pitchFamily="34" charset="-122"/>
            </a:endParaRPr>
          </a:p>
          <a:p>
            <a:pPr marL="400050" lvl="1">
              <a:spcBef>
                <a:spcPct val="20000"/>
              </a:spcBef>
            </a:pPr>
            <a:r>
              <a:rPr lang="en-US" altLang="zh-CN" sz="2200" dirty="0">
                <a:solidFill>
                  <a:prstClr val="black"/>
                </a:solidFill>
                <a:latin typeface="微软雅黑" pitchFamily="34" charset="-122"/>
                <a:ea typeface="微软雅黑" pitchFamily="34" charset="-122"/>
              </a:rPr>
              <a:t>	</a:t>
            </a:r>
            <a:r>
              <a:rPr lang="en-US" altLang="zh-CN" sz="2200" dirty="0" smtClean="0">
                <a:solidFill>
                  <a:prstClr val="black"/>
                </a:solidFill>
                <a:latin typeface="微软雅黑" pitchFamily="34" charset="-122"/>
                <a:ea typeface="微软雅黑" pitchFamily="34" charset="-122"/>
              </a:rPr>
              <a:t>Combining Feature:  72*2*11 = 1584-dim</a:t>
            </a:r>
            <a:endParaRPr lang="en-US" altLang="zh-CN" sz="2200" dirty="0">
              <a:solidFill>
                <a:prstClr val="black"/>
              </a:solidFill>
              <a:latin typeface="微软雅黑" pitchFamily="34" charset="-122"/>
              <a:ea typeface="微软雅黑" pitchFamily="34" charset="-122"/>
            </a:endParaRPr>
          </a:p>
          <a:p>
            <a:pPr marL="857250" lvl="1" indent="-457200">
              <a:spcBef>
                <a:spcPct val="20000"/>
              </a:spcBef>
              <a:buFont typeface="Arial" pitchFamily="34" charset="0"/>
              <a:buChar char="–"/>
            </a:pPr>
            <a:r>
              <a:rPr lang="en-US" altLang="zh-CN" sz="2200" dirty="0" smtClean="0">
                <a:solidFill>
                  <a:prstClr val="black"/>
                </a:solidFill>
                <a:latin typeface="微软雅黑" pitchFamily="34" charset="-122"/>
                <a:ea typeface="微软雅黑" pitchFamily="34" charset="-122"/>
              </a:rPr>
              <a:t>Acoustic DNN</a:t>
            </a:r>
            <a:endParaRPr lang="en-US" altLang="zh-CN" sz="2200" dirty="0">
              <a:solidFill>
                <a:prstClr val="black"/>
              </a:solidFill>
              <a:latin typeface="微软雅黑" pitchFamily="34" charset="-122"/>
              <a:ea typeface="微软雅黑" pitchFamily="34" charset="-122"/>
            </a:endParaRPr>
          </a:p>
          <a:p>
            <a:pPr marL="400050" lvl="1">
              <a:spcBef>
                <a:spcPct val="20000"/>
              </a:spcBef>
            </a:pPr>
            <a:r>
              <a:rPr lang="en-US" altLang="zh-CN" sz="2200" dirty="0">
                <a:solidFill>
                  <a:prstClr val="black"/>
                </a:solidFill>
                <a:latin typeface="微软雅黑" pitchFamily="34" charset="-122"/>
                <a:ea typeface="微软雅黑" pitchFamily="34" charset="-122"/>
              </a:rPr>
              <a:t>	</a:t>
            </a:r>
            <a:r>
              <a:rPr lang="en-US" altLang="zh-CN" sz="2200" dirty="0" smtClean="0">
                <a:solidFill>
                  <a:prstClr val="black"/>
                </a:solidFill>
                <a:latin typeface="微软雅黑" pitchFamily="34" charset="-122"/>
                <a:ea typeface="微软雅黑" pitchFamily="34" charset="-122"/>
              </a:rPr>
              <a:t>6 </a:t>
            </a:r>
            <a:r>
              <a:rPr lang="en-US" altLang="zh-CN" sz="2200" dirty="0">
                <a:solidFill>
                  <a:prstClr val="black"/>
                </a:solidFill>
                <a:latin typeface="微软雅黑" pitchFamily="34" charset="-122"/>
                <a:ea typeface="微软雅黑" pitchFamily="34" charset="-122"/>
              </a:rPr>
              <a:t>hidden layers with 2048 </a:t>
            </a:r>
            <a:r>
              <a:rPr lang="en-US" altLang="zh-CN" sz="2200" dirty="0" smtClean="0">
                <a:solidFill>
                  <a:prstClr val="black"/>
                </a:solidFill>
                <a:latin typeface="微软雅黑" pitchFamily="34" charset="-122"/>
                <a:ea typeface="微软雅黑" pitchFamily="34" charset="-122"/>
              </a:rPr>
              <a:t>nodes</a:t>
            </a:r>
          </a:p>
          <a:p>
            <a:pPr marL="400050" lvl="1">
              <a:spcBef>
                <a:spcPct val="20000"/>
              </a:spcBef>
            </a:pPr>
            <a:r>
              <a:rPr lang="en-US" altLang="zh-CN" sz="2200" dirty="0">
                <a:solidFill>
                  <a:prstClr val="black"/>
                </a:solidFill>
                <a:latin typeface="微软雅黑" pitchFamily="34" charset="-122"/>
                <a:ea typeface="微软雅黑" pitchFamily="34" charset="-122"/>
              </a:rPr>
              <a:t>	</a:t>
            </a:r>
            <a:r>
              <a:rPr lang="en-US" altLang="zh-CN" sz="2200" dirty="0" smtClean="0">
                <a:solidFill>
                  <a:prstClr val="black"/>
                </a:solidFill>
                <a:latin typeface="微软雅黑" pitchFamily="34" charset="-122"/>
                <a:ea typeface="微软雅黑" pitchFamily="34" charset="-122"/>
              </a:rPr>
              <a:t>State numbers: 9004 (</a:t>
            </a:r>
            <a:r>
              <a:rPr lang="en-US" altLang="zh-CN" sz="2200" dirty="0" err="1" smtClean="0">
                <a:solidFill>
                  <a:prstClr val="black"/>
                </a:solidFill>
                <a:latin typeface="微软雅黑" pitchFamily="34" charset="-122"/>
                <a:ea typeface="微软雅黑" pitchFamily="34" charset="-122"/>
              </a:rPr>
              <a:t>senones</a:t>
            </a:r>
            <a:r>
              <a:rPr lang="en-US" altLang="zh-CN" sz="2200" dirty="0" smtClean="0">
                <a:solidFill>
                  <a:prstClr val="black"/>
                </a:solidFill>
                <a:latin typeface="微软雅黑" pitchFamily="34" charset="-122"/>
                <a:ea typeface="微软雅黑" pitchFamily="34" charset="-122"/>
              </a:rPr>
              <a:t> of HMM)</a:t>
            </a:r>
          </a:p>
          <a:p>
            <a:pPr marL="857250" lvl="1" indent="-457200">
              <a:spcBef>
                <a:spcPct val="20000"/>
              </a:spcBef>
              <a:buFont typeface="Arial" pitchFamily="34" charset="0"/>
              <a:buChar char="–"/>
            </a:pPr>
            <a:r>
              <a:rPr lang="en-US" altLang="zh-CN" sz="2200" dirty="0" smtClean="0">
                <a:solidFill>
                  <a:prstClr val="black"/>
                </a:solidFill>
                <a:latin typeface="微软雅黑" pitchFamily="34" charset="-122"/>
                <a:ea typeface="微软雅黑" pitchFamily="34" charset="-122"/>
              </a:rPr>
              <a:t>Regression DNN</a:t>
            </a:r>
          </a:p>
          <a:p>
            <a:pPr marL="400050" lvl="1">
              <a:spcBef>
                <a:spcPct val="20000"/>
              </a:spcBef>
            </a:pPr>
            <a:r>
              <a:rPr lang="en-US" altLang="zh-CN" sz="2200" dirty="0" smtClean="0">
                <a:solidFill>
                  <a:prstClr val="black"/>
                </a:solidFill>
                <a:latin typeface="微软雅黑" pitchFamily="34" charset="-122"/>
                <a:ea typeface="微软雅黑" pitchFamily="34" charset="-122"/>
              </a:rPr>
              <a:t>	2 hidden layers with 2048 nodes</a:t>
            </a:r>
          </a:p>
          <a:p>
            <a:pPr marL="400050" lvl="1">
              <a:spcBef>
                <a:spcPct val="20000"/>
              </a:spcBef>
            </a:pPr>
            <a:r>
              <a:rPr lang="en-US" altLang="zh-CN" sz="2200" dirty="0">
                <a:solidFill>
                  <a:prstClr val="black"/>
                </a:solidFill>
                <a:latin typeface="微软雅黑" pitchFamily="34" charset="-122"/>
                <a:ea typeface="微软雅黑" pitchFamily="34" charset="-122"/>
              </a:rPr>
              <a:t>	</a:t>
            </a:r>
            <a:r>
              <a:rPr lang="en-US" altLang="zh-CN" sz="2200" dirty="0" smtClean="0">
                <a:solidFill>
                  <a:prstClr val="black"/>
                </a:solidFill>
                <a:latin typeface="微软雅黑" pitchFamily="34" charset="-122"/>
                <a:ea typeface="微软雅黑" pitchFamily="34" charset="-122"/>
              </a:rPr>
              <a:t>From normal speech feature to LDV feature</a:t>
            </a:r>
          </a:p>
          <a:p>
            <a:pPr marL="400050" lvl="1">
              <a:spcBef>
                <a:spcPct val="20000"/>
              </a:spcBef>
            </a:pPr>
            <a:r>
              <a:rPr lang="en-US" altLang="zh-CN" sz="2200" dirty="0">
                <a:solidFill>
                  <a:prstClr val="black"/>
                </a:solidFill>
                <a:latin typeface="微软雅黑" pitchFamily="34" charset="-122"/>
                <a:ea typeface="微软雅黑" pitchFamily="34" charset="-122"/>
              </a:rPr>
              <a:t>	</a:t>
            </a:r>
            <a:r>
              <a:rPr lang="en-US" altLang="zh-CN" sz="2200" dirty="0" smtClean="0">
                <a:solidFill>
                  <a:prstClr val="black"/>
                </a:solidFill>
                <a:latin typeface="微软雅黑" pitchFamily="34" charset="-122"/>
                <a:ea typeface="微软雅黑" pitchFamily="34" charset="-122"/>
              </a:rPr>
              <a:t>Structure: 792-2048-2048-792</a:t>
            </a:r>
            <a:endParaRPr lang="en-US" altLang="zh-CN" sz="2200" dirty="0">
              <a:solidFill>
                <a:prstClr val="black"/>
              </a:solidFill>
              <a:latin typeface="微软雅黑" pitchFamily="34" charset="-122"/>
              <a:ea typeface="微软雅黑" pitchFamily="34" charset="-122"/>
            </a:endParaRPr>
          </a:p>
        </p:txBody>
      </p:sp>
      <p:sp>
        <p:nvSpPr>
          <p:cNvPr id="6" name="文本框 5"/>
          <p:cNvSpPr txBox="1"/>
          <p:nvPr/>
        </p:nvSpPr>
        <p:spPr>
          <a:xfrm>
            <a:off x="323528" y="1016648"/>
            <a:ext cx="4896545" cy="584775"/>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smtClean="0">
                <a:latin typeface="微软雅黑" panose="020B0503020204020204" pitchFamily="34" charset="-122"/>
                <a:ea typeface="微软雅黑" panose="020B0503020204020204" pitchFamily="34" charset="-122"/>
              </a:rPr>
              <a:t>Experimental settings</a:t>
            </a:r>
            <a:endParaRPr lang="zh-CN" altLang="en-US" sz="3200" dirty="0">
              <a:latin typeface="微软雅黑" panose="020B0503020204020204" pitchFamily="34" charset="-122"/>
              <a:ea typeface="微软雅黑" panose="020B0503020204020204" pitchFamily="34" charset="-122"/>
            </a:endParaRPr>
          </a:p>
        </p:txBody>
      </p:sp>
      <p:sp>
        <p:nvSpPr>
          <p:cNvPr id="5"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Experiments</a:t>
            </a:r>
            <a:endParaRPr lang="zh-CN" altLang="en-US" dirty="0">
              <a:solidFill>
                <a:schemeClr val="bg1"/>
              </a:solidFill>
            </a:endParaRPr>
          </a:p>
        </p:txBody>
      </p:sp>
    </p:spTree>
    <p:extLst>
      <p:ext uri="{BB962C8B-B14F-4D97-AF65-F5344CB8AC3E}">
        <p14:creationId xmlns:p14="http://schemas.microsoft.com/office/powerpoint/2010/main" val="3914497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a:solidFill>
                  <a:schemeClr val="bg1"/>
                </a:solidFill>
              </a:rPr>
              <a:t>Results</a:t>
            </a:r>
          </a:p>
        </p:txBody>
      </p:sp>
      <p:graphicFrame>
        <p:nvGraphicFramePr>
          <p:cNvPr id="14" name="表格 13"/>
          <p:cNvGraphicFramePr>
            <a:graphicFrameLocks noGrp="1"/>
          </p:cNvGraphicFramePr>
          <p:nvPr>
            <p:extLst/>
          </p:nvPr>
        </p:nvGraphicFramePr>
        <p:xfrm>
          <a:off x="146118" y="1649563"/>
          <a:ext cx="4320000" cy="1875074"/>
        </p:xfrm>
        <a:graphic>
          <a:graphicData uri="http://schemas.openxmlformats.org/drawingml/2006/table">
            <a:tbl>
              <a:tblPr/>
              <a:tblGrid>
                <a:gridCol w="1113514"/>
                <a:gridCol w="1296144"/>
                <a:gridCol w="993361"/>
                <a:gridCol w="916981"/>
              </a:tblGrid>
              <a:tr h="557130">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Feature_dim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N</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89.71%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58.88%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a:txBody>
                    <a:bodyPr/>
                    <a:lstStyle/>
                    <a:p>
                      <a:pPr algn="ctr" fontAlgn="ctr"/>
                      <a:r>
                        <a:rPr lang="en-US" sz="1600" b="0" i="0" u="none" strike="noStrike" dirty="0" smtClean="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smtClean="0">
                          <a:solidFill>
                            <a:srgbClr val="000000"/>
                          </a:solidFill>
                          <a:effectLst/>
                          <a:latin typeface="微软雅黑" panose="020B0503020204020204" pitchFamily="34" charset="-122"/>
                          <a:ea typeface="微软雅黑" panose="020B0503020204020204" pitchFamily="34" charset="-122"/>
                        </a:rPr>
                        <a:t>C</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84.27%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52.42%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文本框 14"/>
          <p:cNvSpPr txBox="1"/>
          <p:nvPr/>
        </p:nvSpPr>
        <p:spPr>
          <a:xfrm>
            <a:off x="129372" y="3668931"/>
            <a:ext cx="4353491" cy="369332"/>
          </a:xfrm>
          <a:prstGeom prst="rect">
            <a:avLst/>
          </a:prstGeom>
          <a:noFill/>
        </p:spPr>
        <p:txBody>
          <a:bodyPr wrap="square" rtlCol="0">
            <a:spAutoFit/>
          </a:bodyPr>
          <a:lstStyle/>
          <a:p>
            <a:pPr algn="ctr"/>
            <a:r>
              <a:rPr lang="en-US" altLang="zh-CN" dirty="0" smtClean="0"/>
              <a:t>Table 2: Results of LDV feature combination</a:t>
            </a:r>
            <a:endParaRPr lang="zh-CN" altLang="en-US" dirty="0"/>
          </a:p>
        </p:txBody>
      </p:sp>
      <p:sp>
        <p:nvSpPr>
          <p:cNvPr id="16" name="文本框 15"/>
          <p:cNvSpPr txBox="1"/>
          <p:nvPr/>
        </p:nvSpPr>
        <p:spPr>
          <a:xfrm>
            <a:off x="4775038" y="3533503"/>
            <a:ext cx="4368962" cy="646331"/>
          </a:xfrm>
          <a:prstGeom prst="rect">
            <a:avLst/>
          </a:prstGeom>
          <a:noFill/>
        </p:spPr>
        <p:txBody>
          <a:bodyPr wrap="square" rtlCol="0">
            <a:spAutoFit/>
          </a:bodyPr>
          <a:lstStyle/>
          <a:p>
            <a:pPr algn="ctr"/>
            <a:r>
              <a:rPr lang="en-US" altLang="zh-CN" dirty="0" smtClean="0"/>
              <a:t>Fig 3: Results of LDV feature combination in different environment conditions</a:t>
            </a:r>
            <a:endParaRPr lang="zh-CN" altLang="en-US" dirty="0"/>
          </a:p>
        </p:txBody>
      </p:sp>
      <p:graphicFrame>
        <p:nvGraphicFramePr>
          <p:cNvPr id="17" name="图表 16"/>
          <p:cNvGraphicFramePr>
            <a:graphicFrameLocks/>
          </p:cNvGraphicFramePr>
          <p:nvPr>
            <p:extLst/>
          </p:nvPr>
        </p:nvGraphicFramePr>
        <p:xfrm>
          <a:off x="4572000" y="1016648"/>
          <a:ext cx="4572000" cy="25168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513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Outline</a:t>
            </a:r>
            <a:endParaRPr lang="zh-CN" altLang="en-US" dirty="0">
              <a:solidFill>
                <a:schemeClr val="bg1"/>
              </a:solidFill>
            </a:endParaRPr>
          </a:p>
        </p:txBody>
      </p:sp>
      <p:sp>
        <p:nvSpPr>
          <p:cNvPr id="3" name="内容占位符 2"/>
          <p:cNvSpPr>
            <a:spLocks noGrp="1"/>
          </p:cNvSpPr>
          <p:nvPr>
            <p:ph idx="1"/>
          </p:nvPr>
        </p:nvSpPr>
        <p:spPr/>
        <p:txBody>
          <a:bodyPr>
            <a:normAutofit/>
          </a:bodyPr>
          <a:lstStyle/>
          <a:p>
            <a:pPr>
              <a:buFont typeface="Wingdings" panose="05000000000000000000" pitchFamily="2" charset="2"/>
              <a:buChar char="Ø"/>
            </a:pPr>
            <a:r>
              <a:rPr lang="en-US" altLang="zh-CN" dirty="0" smtClean="0"/>
              <a:t> </a:t>
            </a:r>
            <a:r>
              <a:rPr lang="en-US" altLang="zh-CN" dirty="0" smtClean="0">
                <a:solidFill>
                  <a:srgbClr val="FF0000"/>
                </a:solidFill>
              </a:rPr>
              <a:t>Introduction</a:t>
            </a:r>
          </a:p>
          <a:p>
            <a:pPr>
              <a:buFont typeface="Wingdings" panose="05000000000000000000" pitchFamily="2" charset="2"/>
              <a:buChar char="Ø"/>
            </a:pPr>
            <a:r>
              <a:rPr lang="en-US" altLang="zh-CN" dirty="0" smtClean="0"/>
              <a:t> Proposed Methods</a:t>
            </a:r>
          </a:p>
          <a:p>
            <a:pPr>
              <a:buFont typeface="Wingdings" panose="05000000000000000000" pitchFamily="2" charset="2"/>
              <a:buChar char="Ø"/>
            </a:pPr>
            <a:r>
              <a:rPr lang="en-US" altLang="zh-CN" dirty="0" smtClean="0"/>
              <a:t> Experimental Results</a:t>
            </a:r>
          </a:p>
          <a:p>
            <a:pPr>
              <a:buFont typeface="Wingdings" panose="05000000000000000000" pitchFamily="2" charset="2"/>
              <a:buChar char="Ø"/>
            </a:pPr>
            <a:r>
              <a:rPr lang="en-US" altLang="zh-CN" dirty="0" smtClean="0"/>
              <a:t> 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a:solidFill>
                  <a:schemeClr val="bg1"/>
                </a:solidFill>
              </a:rPr>
              <a:t>Results</a:t>
            </a:r>
          </a:p>
        </p:txBody>
      </p:sp>
      <p:graphicFrame>
        <p:nvGraphicFramePr>
          <p:cNvPr id="14" name="表格 13"/>
          <p:cNvGraphicFramePr>
            <a:graphicFrameLocks noGrp="1"/>
          </p:cNvGraphicFramePr>
          <p:nvPr>
            <p:extLst>
              <p:ext uri="{D42A27DB-BD31-4B8C-83A1-F6EECF244321}">
                <p14:modId xmlns:p14="http://schemas.microsoft.com/office/powerpoint/2010/main" val="898869096"/>
              </p:ext>
            </p:extLst>
          </p:nvPr>
        </p:nvGraphicFramePr>
        <p:xfrm>
          <a:off x="146118" y="1649563"/>
          <a:ext cx="4320000" cy="1875074"/>
        </p:xfrm>
        <a:graphic>
          <a:graphicData uri="http://schemas.openxmlformats.org/drawingml/2006/table">
            <a:tbl>
              <a:tblPr/>
              <a:tblGrid>
                <a:gridCol w="1113514"/>
                <a:gridCol w="1296144"/>
                <a:gridCol w="993361"/>
                <a:gridCol w="916981"/>
              </a:tblGrid>
              <a:tr h="557130">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Feature_dim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N</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89.71%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58.88%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a:txBody>
                    <a:bodyPr/>
                    <a:lstStyle/>
                    <a:p>
                      <a:pPr algn="ctr" fontAlgn="ctr"/>
                      <a:r>
                        <a:rPr lang="en-US" sz="1600" b="0" i="0" u="none" strike="noStrike" dirty="0" smtClean="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smtClean="0">
                          <a:solidFill>
                            <a:srgbClr val="000000"/>
                          </a:solidFill>
                          <a:effectLst/>
                          <a:latin typeface="微软雅黑" panose="020B0503020204020204" pitchFamily="34" charset="-122"/>
                          <a:ea typeface="微软雅黑" panose="020B0503020204020204" pitchFamily="34" charset="-122"/>
                        </a:rPr>
                        <a:t>C</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84.27%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52.42%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文本框 14"/>
          <p:cNvSpPr txBox="1"/>
          <p:nvPr/>
        </p:nvSpPr>
        <p:spPr>
          <a:xfrm>
            <a:off x="129372" y="3668931"/>
            <a:ext cx="4353491" cy="369332"/>
          </a:xfrm>
          <a:prstGeom prst="rect">
            <a:avLst/>
          </a:prstGeom>
          <a:noFill/>
        </p:spPr>
        <p:txBody>
          <a:bodyPr wrap="square" rtlCol="0">
            <a:spAutoFit/>
          </a:bodyPr>
          <a:lstStyle/>
          <a:p>
            <a:pPr algn="ctr"/>
            <a:r>
              <a:rPr lang="en-US" altLang="zh-CN" dirty="0" smtClean="0"/>
              <a:t>Table 2: Results of LDV feature combination</a:t>
            </a:r>
            <a:endParaRPr lang="zh-CN" altLang="en-US" dirty="0"/>
          </a:p>
        </p:txBody>
      </p:sp>
      <p:sp>
        <p:nvSpPr>
          <p:cNvPr id="16" name="文本框 15"/>
          <p:cNvSpPr txBox="1"/>
          <p:nvPr/>
        </p:nvSpPr>
        <p:spPr>
          <a:xfrm>
            <a:off x="4775038" y="3533503"/>
            <a:ext cx="4368962" cy="646331"/>
          </a:xfrm>
          <a:prstGeom prst="rect">
            <a:avLst/>
          </a:prstGeom>
          <a:noFill/>
        </p:spPr>
        <p:txBody>
          <a:bodyPr wrap="square" rtlCol="0">
            <a:spAutoFit/>
          </a:bodyPr>
          <a:lstStyle/>
          <a:p>
            <a:pPr algn="ctr"/>
            <a:r>
              <a:rPr lang="en-US" altLang="zh-CN" dirty="0" smtClean="0"/>
              <a:t>Fig 3: Results of LDV feature combination in different environment conditions</a:t>
            </a:r>
            <a:endParaRPr lang="zh-CN" altLang="en-US" dirty="0"/>
          </a:p>
        </p:txBody>
      </p:sp>
      <p:graphicFrame>
        <p:nvGraphicFramePr>
          <p:cNvPr id="17" name="图表 16"/>
          <p:cNvGraphicFramePr>
            <a:graphicFrameLocks/>
          </p:cNvGraphicFramePr>
          <p:nvPr>
            <p:extLst>
              <p:ext uri="{D42A27DB-BD31-4B8C-83A1-F6EECF244321}">
                <p14:modId xmlns:p14="http://schemas.microsoft.com/office/powerpoint/2010/main" val="1542033462"/>
              </p:ext>
            </p:extLst>
          </p:nvPr>
        </p:nvGraphicFramePr>
        <p:xfrm>
          <a:off x="4572000" y="1016648"/>
          <a:ext cx="4572000" cy="2516855"/>
        </p:xfrm>
        <a:graphic>
          <a:graphicData uri="http://schemas.openxmlformats.org/drawingml/2006/chart">
            <c:chart xmlns:c="http://schemas.openxmlformats.org/drawingml/2006/chart" xmlns:r="http://schemas.openxmlformats.org/officeDocument/2006/relationships" r:id="rId3"/>
          </a:graphicData>
        </a:graphic>
      </p:graphicFrame>
      <p:sp>
        <p:nvSpPr>
          <p:cNvPr id="20" name="文本框 19"/>
          <p:cNvSpPr txBox="1"/>
          <p:nvPr/>
        </p:nvSpPr>
        <p:spPr>
          <a:xfrm>
            <a:off x="323528" y="1066698"/>
            <a:ext cx="4818134" cy="523220"/>
          </a:xfrm>
          <a:prstGeom prst="rect">
            <a:avLst/>
          </a:prstGeom>
          <a:noFill/>
        </p:spPr>
        <p:txBody>
          <a:bodyPr wrap="square" rtlCol="0">
            <a:spAutoFit/>
          </a:bodyPr>
          <a:lstStyle/>
          <a:p>
            <a:pPr marL="285750" lvl="1" indent="-285750">
              <a:buFont typeface="Arial" panose="020B0604020202020204" pitchFamily="34" charset="0"/>
              <a:buChar char="•"/>
            </a:pPr>
            <a:r>
              <a:rPr lang="en-US" altLang="zh-CN" sz="2800" dirty="0" smtClean="0">
                <a:solidFill>
                  <a:prstClr val="black"/>
                </a:solidFill>
                <a:latin typeface="微软雅黑" pitchFamily="34" charset="-122"/>
                <a:ea typeface="微软雅黑" pitchFamily="34" charset="-122"/>
              </a:rPr>
              <a:t>LDV data helps</a:t>
            </a:r>
            <a:endParaRPr lang="en-US" altLang="zh-CN" sz="28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065443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a:solidFill>
                  <a:schemeClr val="bg1"/>
                </a:solidFill>
              </a:rPr>
              <a:t>Results</a:t>
            </a:r>
          </a:p>
        </p:txBody>
      </p:sp>
      <p:graphicFrame>
        <p:nvGraphicFramePr>
          <p:cNvPr id="14" name="表格 13"/>
          <p:cNvGraphicFramePr>
            <a:graphicFrameLocks noGrp="1"/>
          </p:cNvGraphicFramePr>
          <p:nvPr>
            <p:extLst/>
          </p:nvPr>
        </p:nvGraphicFramePr>
        <p:xfrm>
          <a:off x="146118" y="1649563"/>
          <a:ext cx="4320000" cy="1875074"/>
        </p:xfrm>
        <a:graphic>
          <a:graphicData uri="http://schemas.openxmlformats.org/drawingml/2006/table">
            <a:tbl>
              <a:tblPr/>
              <a:tblGrid>
                <a:gridCol w="1113514"/>
                <a:gridCol w="1296144"/>
                <a:gridCol w="993361"/>
                <a:gridCol w="916981"/>
              </a:tblGrid>
              <a:tr h="557130">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Feature_dim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N</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89.71%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58.88%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a:txBody>
                    <a:bodyPr/>
                    <a:lstStyle/>
                    <a:p>
                      <a:pPr algn="ctr" fontAlgn="ctr"/>
                      <a:r>
                        <a:rPr lang="en-US" sz="1600" b="0" i="0" u="none" strike="noStrike" dirty="0" smtClean="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smtClean="0">
                          <a:solidFill>
                            <a:srgbClr val="000000"/>
                          </a:solidFill>
                          <a:effectLst/>
                          <a:latin typeface="微软雅黑" panose="020B0503020204020204" pitchFamily="34" charset="-122"/>
                          <a:ea typeface="微软雅黑" panose="020B0503020204020204" pitchFamily="34" charset="-122"/>
                        </a:rPr>
                        <a:t>C</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84.27%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52.42%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文本框 14"/>
          <p:cNvSpPr txBox="1"/>
          <p:nvPr/>
        </p:nvSpPr>
        <p:spPr>
          <a:xfrm>
            <a:off x="129372" y="3668931"/>
            <a:ext cx="4353491" cy="369332"/>
          </a:xfrm>
          <a:prstGeom prst="rect">
            <a:avLst/>
          </a:prstGeom>
          <a:noFill/>
        </p:spPr>
        <p:txBody>
          <a:bodyPr wrap="square" rtlCol="0">
            <a:spAutoFit/>
          </a:bodyPr>
          <a:lstStyle/>
          <a:p>
            <a:pPr algn="ctr"/>
            <a:r>
              <a:rPr lang="en-US" altLang="zh-CN" dirty="0" smtClean="0"/>
              <a:t>Table 2: Results of LDV feature combination</a:t>
            </a:r>
            <a:endParaRPr lang="zh-CN" altLang="en-US" dirty="0"/>
          </a:p>
        </p:txBody>
      </p:sp>
      <p:sp>
        <p:nvSpPr>
          <p:cNvPr id="16" name="文本框 15"/>
          <p:cNvSpPr txBox="1"/>
          <p:nvPr/>
        </p:nvSpPr>
        <p:spPr>
          <a:xfrm>
            <a:off x="4775038" y="3533503"/>
            <a:ext cx="4368962" cy="646331"/>
          </a:xfrm>
          <a:prstGeom prst="rect">
            <a:avLst/>
          </a:prstGeom>
          <a:noFill/>
        </p:spPr>
        <p:txBody>
          <a:bodyPr wrap="square" rtlCol="0">
            <a:spAutoFit/>
          </a:bodyPr>
          <a:lstStyle/>
          <a:p>
            <a:pPr algn="ctr"/>
            <a:r>
              <a:rPr lang="en-US" altLang="zh-CN" dirty="0" smtClean="0"/>
              <a:t>Fig 3: Results of LDV feature combination in different environment conditions</a:t>
            </a:r>
            <a:endParaRPr lang="zh-CN" altLang="en-US" dirty="0"/>
          </a:p>
        </p:txBody>
      </p:sp>
      <p:graphicFrame>
        <p:nvGraphicFramePr>
          <p:cNvPr id="18" name="表格 17"/>
          <p:cNvGraphicFramePr>
            <a:graphicFrameLocks noGrp="1"/>
          </p:cNvGraphicFramePr>
          <p:nvPr>
            <p:extLst/>
          </p:nvPr>
        </p:nvGraphicFramePr>
        <p:xfrm>
          <a:off x="2306117" y="4623511"/>
          <a:ext cx="4320000" cy="1350000"/>
        </p:xfrm>
        <a:graphic>
          <a:graphicData uri="http://schemas.openxmlformats.org/drawingml/2006/table">
            <a:tbl>
              <a:tblPr/>
              <a:tblGrid>
                <a:gridCol w="1671558"/>
                <a:gridCol w="1671558"/>
                <a:gridCol w="976884"/>
              </a:tblGrid>
              <a:tr h="309236">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微软雅黑" panose="020B0503020204020204" pitchFamily="34" charset="-122"/>
                          <a:ea typeface="微软雅黑" panose="020B0503020204020204" pitchFamily="34" charset="-122"/>
                        </a:rPr>
                        <a:t>Feature_dim</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4">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LN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32.93%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4">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LC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236">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joint-DNN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LC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25.22%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9" name="文本框 18"/>
          <p:cNvSpPr txBox="1"/>
          <p:nvPr/>
        </p:nvSpPr>
        <p:spPr>
          <a:xfrm>
            <a:off x="1063993" y="6020844"/>
            <a:ext cx="6804248" cy="369332"/>
          </a:xfrm>
          <a:prstGeom prst="rect">
            <a:avLst/>
          </a:prstGeom>
          <a:noFill/>
        </p:spPr>
        <p:txBody>
          <a:bodyPr wrap="square" rtlCol="0">
            <a:spAutoFit/>
          </a:bodyPr>
          <a:lstStyle/>
          <a:p>
            <a:pPr algn="ctr"/>
            <a:r>
              <a:rPr lang="en-US" altLang="zh-CN" dirty="0" smtClean="0"/>
              <a:t>Table 3: Results of the systems with larger dataset for DNN initialization</a:t>
            </a:r>
            <a:endParaRPr lang="zh-CN" altLang="en-US" dirty="0"/>
          </a:p>
        </p:txBody>
      </p:sp>
      <p:graphicFrame>
        <p:nvGraphicFramePr>
          <p:cNvPr id="17" name="图表 16"/>
          <p:cNvGraphicFramePr>
            <a:graphicFrameLocks/>
          </p:cNvGraphicFramePr>
          <p:nvPr>
            <p:extLst/>
          </p:nvPr>
        </p:nvGraphicFramePr>
        <p:xfrm>
          <a:off x="4572000" y="1016648"/>
          <a:ext cx="4572000" cy="2516855"/>
        </p:xfrm>
        <a:graphic>
          <a:graphicData uri="http://schemas.openxmlformats.org/drawingml/2006/chart">
            <c:chart xmlns:c="http://schemas.openxmlformats.org/drawingml/2006/chart" xmlns:r="http://schemas.openxmlformats.org/officeDocument/2006/relationships" r:id="rId3"/>
          </a:graphicData>
        </a:graphic>
      </p:graphicFrame>
      <p:sp>
        <p:nvSpPr>
          <p:cNvPr id="20" name="文本框 19"/>
          <p:cNvSpPr txBox="1"/>
          <p:nvPr/>
        </p:nvSpPr>
        <p:spPr>
          <a:xfrm>
            <a:off x="323528" y="1066698"/>
            <a:ext cx="4818134" cy="523220"/>
          </a:xfrm>
          <a:prstGeom prst="rect">
            <a:avLst/>
          </a:prstGeom>
          <a:noFill/>
        </p:spPr>
        <p:txBody>
          <a:bodyPr wrap="square" rtlCol="0">
            <a:spAutoFit/>
          </a:bodyPr>
          <a:lstStyle/>
          <a:p>
            <a:pPr marL="285750" lvl="1" indent="-285750">
              <a:buFont typeface="Arial" panose="020B0604020202020204" pitchFamily="34" charset="0"/>
              <a:buChar char="•"/>
            </a:pPr>
            <a:r>
              <a:rPr lang="en-US" altLang="zh-CN" sz="2800" dirty="0" smtClean="0">
                <a:solidFill>
                  <a:prstClr val="black"/>
                </a:solidFill>
                <a:latin typeface="微软雅黑" pitchFamily="34" charset="-122"/>
                <a:ea typeface="微软雅黑" pitchFamily="34" charset="-122"/>
              </a:rPr>
              <a:t>LDV data helps</a:t>
            </a:r>
            <a:endParaRPr lang="en-US" altLang="zh-CN" sz="28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566870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a:solidFill>
                  <a:schemeClr val="bg1"/>
                </a:solidFill>
              </a:rPr>
              <a:t>Results</a:t>
            </a:r>
          </a:p>
        </p:txBody>
      </p:sp>
      <p:sp>
        <p:nvSpPr>
          <p:cNvPr id="10" name="矩形 9"/>
          <p:cNvSpPr/>
          <p:nvPr/>
        </p:nvSpPr>
        <p:spPr>
          <a:xfrm>
            <a:off x="323528" y="4086125"/>
            <a:ext cx="8749066" cy="523220"/>
          </a:xfrm>
          <a:prstGeom prst="rect">
            <a:avLst/>
          </a:prstGeom>
        </p:spPr>
        <p:txBody>
          <a:bodyPr wrap="square">
            <a:spAutoFit/>
          </a:bodyPr>
          <a:lstStyle/>
          <a:p>
            <a:pPr marL="285750" lvl="1" indent="-285750">
              <a:spcBef>
                <a:spcPct val="20000"/>
              </a:spcBef>
              <a:buFont typeface="Arial" panose="020B0604020202020204" pitchFamily="34" charset="0"/>
              <a:buChar char="•"/>
            </a:pPr>
            <a:r>
              <a:rPr lang="en-US" altLang="zh-CN" sz="2800" dirty="0">
                <a:solidFill>
                  <a:prstClr val="black"/>
                </a:solidFill>
                <a:latin typeface="微软雅黑" pitchFamily="34" charset="-122"/>
                <a:ea typeface="微软雅黑" pitchFamily="34" charset="-122"/>
              </a:rPr>
              <a:t>More </a:t>
            </a:r>
            <a:r>
              <a:rPr lang="en-US" altLang="zh-CN" sz="2800" dirty="0" smtClean="0">
                <a:solidFill>
                  <a:prstClr val="black"/>
                </a:solidFill>
                <a:latin typeface="微软雅黑" pitchFamily="34" charset="-122"/>
                <a:ea typeface="微软雅黑" pitchFamily="34" charset="-122"/>
              </a:rPr>
              <a:t>data for initialization, </a:t>
            </a:r>
            <a:r>
              <a:rPr lang="en-US" altLang="zh-CN" sz="2800" dirty="0">
                <a:solidFill>
                  <a:prstClr val="black"/>
                </a:solidFill>
                <a:latin typeface="微软雅黑" pitchFamily="34" charset="-122"/>
                <a:ea typeface="微软雅黑" pitchFamily="34" charset="-122"/>
              </a:rPr>
              <a:t>better performance</a:t>
            </a:r>
          </a:p>
        </p:txBody>
      </p:sp>
      <p:graphicFrame>
        <p:nvGraphicFramePr>
          <p:cNvPr id="14" name="表格 13"/>
          <p:cNvGraphicFramePr>
            <a:graphicFrameLocks noGrp="1"/>
          </p:cNvGraphicFramePr>
          <p:nvPr>
            <p:extLst/>
          </p:nvPr>
        </p:nvGraphicFramePr>
        <p:xfrm>
          <a:off x="146118" y="1649563"/>
          <a:ext cx="4320000" cy="1875074"/>
        </p:xfrm>
        <a:graphic>
          <a:graphicData uri="http://schemas.openxmlformats.org/drawingml/2006/table">
            <a:tbl>
              <a:tblPr/>
              <a:tblGrid>
                <a:gridCol w="1113514"/>
                <a:gridCol w="1296144"/>
                <a:gridCol w="993361"/>
                <a:gridCol w="916981"/>
              </a:tblGrid>
              <a:tr h="557130">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Feature_dim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N</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89.71%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58.88%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8972">
                <a:tc>
                  <a:txBody>
                    <a:bodyPr/>
                    <a:lstStyle/>
                    <a:p>
                      <a:pPr algn="ctr" fontAlgn="ctr"/>
                      <a:r>
                        <a:rPr lang="en-US" sz="1600" b="0" i="0" u="none" strike="noStrike" dirty="0" smtClean="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smtClean="0">
                          <a:solidFill>
                            <a:srgbClr val="000000"/>
                          </a:solidFill>
                          <a:effectLst/>
                          <a:latin typeface="微软雅黑" panose="020B0503020204020204" pitchFamily="34" charset="-122"/>
                          <a:ea typeface="微软雅黑" panose="020B0503020204020204" pitchFamily="34" charset="-122"/>
                        </a:rPr>
                        <a:t>C</a:t>
                      </a:r>
                      <a:endParaRPr lang="en-US" sz="16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84.27%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52.42%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文本框 14"/>
          <p:cNvSpPr txBox="1"/>
          <p:nvPr/>
        </p:nvSpPr>
        <p:spPr>
          <a:xfrm>
            <a:off x="129372" y="3668931"/>
            <a:ext cx="4353491" cy="369332"/>
          </a:xfrm>
          <a:prstGeom prst="rect">
            <a:avLst/>
          </a:prstGeom>
          <a:noFill/>
        </p:spPr>
        <p:txBody>
          <a:bodyPr wrap="square" rtlCol="0">
            <a:spAutoFit/>
          </a:bodyPr>
          <a:lstStyle/>
          <a:p>
            <a:pPr algn="ctr"/>
            <a:r>
              <a:rPr lang="en-US" altLang="zh-CN" dirty="0" smtClean="0"/>
              <a:t>Table 2: Results of LDV feature combination</a:t>
            </a:r>
            <a:endParaRPr lang="zh-CN" altLang="en-US" dirty="0"/>
          </a:p>
        </p:txBody>
      </p:sp>
      <p:sp>
        <p:nvSpPr>
          <p:cNvPr id="16" name="文本框 15"/>
          <p:cNvSpPr txBox="1"/>
          <p:nvPr/>
        </p:nvSpPr>
        <p:spPr>
          <a:xfrm>
            <a:off x="4775038" y="3533503"/>
            <a:ext cx="4368962" cy="646331"/>
          </a:xfrm>
          <a:prstGeom prst="rect">
            <a:avLst/>
          </a:prstGeom>
          <a:noFill/>
        </p:spPr>
        <p:txBody>
          <a:bodyPr wrap="square" rtlCol="0">
            <a:spAutoFit/>
          </a:bodyPr>
          <a:lstStyle/>
          <a:p>
            <a:pPr algn="ctr"/>
            <a:r>
              <a:rPr lang="en-US" altLang="zh-CN" dirty="0" smtClean="0"/>
              <a:t>Fig 3: Results of LDV feature combination in different environment conditions</a:t>
            </a:r>
            <a:endParaRPr lang="zh-CN" altLang="en-US" dirty="0"/>
          </a:p>
        </p:txBody>
      </p:sp>
      <p:graphicFrame>
        <p:nvGraphicFramePr>
          <p:cNvPr id="18" name="表格 17"/>
          <p:cNvGraphicFramePr>
            <a:graphicFrameLocks noGrp="1"/>
          </p:cNvGraphicFramePr>
          <p:nvPr>
            <p:extLst/>
          </p:nvPr>
        </p:nvGraphicFramePr>
        <p:xfrm>
          <a:off x="2306117" y="4623511"/>
          <a:ext cx="4320000" cy="1350000"/>
        </p:xfrm>
        <a:graphic>
          <a:graphicData uri="http://schemas.openxmlformats.org/drawingml/2006/table">
            <a:tbl>
              <a:tblPr/>
              <a:tblGrid>
                <a:gridCol w="1671558"/>
                <a:gridCol w="1671558"/>
                <a:gridCol w="976884"/>
              </a:tblGrid>
              <a:tr h="309236">
                <a:tc>
                  <a:txBody>
                    <a:body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err="1">
                          <a:solidFill>
                            <a:srgbClr val="000000"/>
                          </a:solidFill>
                          <a:effectLst/>
                          <a:latin typeface="微软雅黑" panose="020B0503020204020204" pitchFamily="34" charset="-122"/>
                          <a:ea typeface="微软雅黑" panose="020B0503020204020204" pitchFamily="34" charset="-122"/>
                        </a:rPr>
                        <a:t>Feature_dim</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4">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LN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32.93%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4">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LC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26.13%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9236">
                <a:tc>
                  <a:txBody>
                    <a:bodyPr/>
                    <a:lstStyle/>
                    <a:p>
                      <a:pPr algn="ctr"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joint-DNN</a:t>
                      </a:r>
                      <a:r>
                        <a:rPr lang="en-US" sz="1600" b="0" i="0" u="none" strike="noStrike" baseline="-25000" dirty="0">
                          <a:solidFill>
                            <a:srgbClr val="000000"/>
                          </a:solidFill>
                          <a:effectLst/>
                          <a:latin typeface="微软雅黑" panose="020B0503020204020204" pitchFamily="34" charset="-122"/>
                          <a:ea typeface="微软雅黑" panose="020B0503020204020204" pitchFamily="34" charset="-122"/>
                        </a:rPr>
                        <a:t>LC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a:solidFill>
                            <a:srgbClr val="000000"/>
                          </a:solidFill>
                          <a:effectLst/>
                          <a:latin typeface="微软雅黑" panose="020B0503020204020204" pitchFamily="34" charset="-122"/>
                          <a:ea typeface="微软雅黑" panose="020B0503020204020204" pitchFamily="34" charset="-122"/>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400" b="0" i="0" u="none" strike="noStrike" dirty="0">
                          <a:solidFill>
                            <a:srgbClr val="000000"/>
                          </a:solidFill>
                          <a:effectLst/>
                          <a:latin typeface="微软雅黑" panose="020B0503020204020204" pitchFamily="34" charset="-122"/>
                          <a:ea typeface="微软雅黑" panose="020B0503020204020204" pitchFamily="34" charset="-122"/>
                        </a:rPr>
                        <a:t>25.22%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9" name="文本框 18"/>
          <p:cNvSpPr txBox="1"/>
          <p:nvPr/>
        </p:nvSpPr>
        <p:spPr>
          <a:xfrm>
            <a:off x="1063993" y="6020844"/>
            <a:ext cx="6804248" cy="369332"/>
          </a:xfrm>
          <a:prstGeom prst="rect">
            <a:avLst/>
          </a:prstGeom>
          <a:noFill/>
        </p:spPr>
        <p:txBody>
          <a:bodyPr wrap="square" rtlCol="0">
            <a:spAutoFit/>
          </a:bodyPr>
          <a:lstStyle/>
          <a:p>
            <a:pPr algn="ctr"/>
            <a:r>
              <a:rPr lang="en-US" altLang="zh-CN" dirty="0" smtClean="0"/>
              <a:t>Table 3: Results of the systems with larger dataset for DNN initialization</a:t>
            </a:r>
            <a:endParaRPr lang="zh-CN" altLang="en-US" dirty="0"/>
          </a:p>
        </p:txBody>
      </p:sp>
      <p:graphicFrame>
        <p:nvGraphicFramePr>
          <p:cNvPr id="17" name="图表 16"/>
          <p:cNvGraphicFramePr>
            <a:graphicFrameLocks/>
          </p:cNvGraphicFramePr>
          <p:nvPr>
            <p:extLst/>
          </p:nvPr>
        </p:nvGraphicFramePr>
        <p:xfrm>
          <a:off x="4572000" y="1016648"/>
          <a:ext cx="4572000" cy="2516855"/>
        </p:xfrm>
        <a:graphic>
          <a:graphicData uri="http://schemas.openxmlformats.org/drawingml/2006/chart">
            <c:chart xmlns:c="http://schemas.openxmlformats.org/drawingml/2006/chart" xmlns:r="http://schemas.openxmlformats.org/officeDocument/2006/relationships" r:id="rId3"/>
          </a:graphicData>
        </a:graphic>
      </p:graphicFrame>
      <p:sp>
        <p:nvSpPr>
          <p:cNvPr id="20" name="文本框 19"/>
          <p:cNvSpPr txBox="1"/>
          <p:nvPr/>
        </p:nvSpPr>
        <p:spPr>
          <a:xfrm>
            <a:off x="323528" y="1066698"/>
            <a:ext cx="4818134" cy="523220"/>
          </a:xfrm>
          <a:prstGeom prst="rect">
            <a:avLst/>
          </a:prstGeom>
          <a:noFill/>
        </p:spPr>
        <p:txBody>
          <a:bodyPr wrap="square" rtlCol="0">
            <a:spAutoFit/>
          </a:bodyPr>
          <a:lstStyle/>
          <a:p>
            <a:pPr marL="285750" lvl="1" indent="-285750">
              <a:buFont typeface="Arial" panose="020B0604020202020204" pitchFamily="34" charset="0"/>
              <a:buChar char="•"/>
            </a:pPr>
            <a:r>
              <a:rPr lang="en-US" altLang="zh-CN" sz="2800" dirty="0" smtClean="0">
                <a:solidFill>
                  <a:prstClr val="black"/>
                </a:solidFill>
                <a:latin typeface="微软雅黑" pitchFamily="34" charset="-122"/>
                <a:ea typeface="微软雅黑" pitchFamily="34" charset="-122"/>
              </a:rPr>
              <a:t>LDV data helps</a:t>
            </a:r>
            <a:endParaRPr lang="en-US" altLang="zh-CN" sz="28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395396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Outline</a:t>
            </a:r>
            <a:endParaRPr lang="zh-CN" altLang="en-US" dirty="0">
              <a:solidFill>
                <a:schemeClr val="bg1"/>
              </a:solidFill>
            </a:endParaRPr>
          </a:p>
        </p:txBody>
      </p:sp>
      <p:sp>
        <p:nvSpPr>
          <p:cNvPr id="3" name="内容占位符 2"/>
          <p:cNvSpPr>
            <a:spLocks noGrp="1"/>
          </p:cNvSpPr>
          <p:nvPr>
            <p:ph idx="1"/>
          </p:nvPr>
        </p:nvSpPr>
        <p:spPr/>
        <p:txBody>
          <a:bodyPr>
            <a:normAutofit/>
          </a:bodyPr>
          <a:lstStyle/>
          <a:p>
            <a:pPr>
              <a:buFont typeface="Wingdings" panose="05000000000000000000" pitchFamily="2" charset="2"/>
              <a:buChar char="Ø"/>
            </a:pPr>
            <a:r>
              <a:rPr lang="en-US" altLang="zh-CN" dirty="0" smtClean="0"/>
              <a:t> Introduction</a:t>
            </a:r>
          </a:p>
          <a:p>
            <a:pPr>
              <a:buFont typeface="Wingdings" panose="05000000000000000000" pitchFamily="2" charset="2"/>
              <a:buChar char="Ø"/>
            </a:pPr>
            <a:r>
              <a:rPr lang="en-US" altLang="zh-CN" dirty="0" smtClean="0"/>
              <a:t> Proposed Methods</a:t>
            </a:r>
          </a:p>
          <a:p>
            <a:pPr>
              <a:buFont typeface="Wingdings" panose="05000000000000000000" pitchFamily="2" charset="2"/>
              <a:buChar char="Ø"/>
            </a:pPr>
            <a:r>
              <a:rPr lang="en-US" altLang="zh-CN" dirty="0" smtClean="0"/>
              <a:t> Experimental Results</a:t>
            </a:r>
          </a:p>
          <a:p>
            <a:pPr>
              <a:buFont typeface="Wingdings" panose="05000000000000000000" pitchFamily="2" charset="2"/>
              <a:buChar char="Ø"/>
            </a:pPr>
            <a:r>
              <a:rPr lang="en-US" altLang="zh-CN" dirty="0" smtClean="0"/>
              <a:t> </a:t>
            </a:r>
            <a:r>
              <a:rPr lang="en-US" altLang="zh-CN" dirty="0" smtClean="0">
                <a:solidFill>
                  <a:srgbClr val="FF0000"/>
                </a:solidFill>
              </a:rPr>
              <a:t>Conclusion</a:t>
            </a:r>
          </a:p>
        </p:txBody>
      </p:sp>
    </p:spTree>
    <p:extLst>
      <p:ext uri="{BB962C8B-B14F-4D97-AF65-F5344CB8AC3E}">
        <p14:creationId xmlns:p14="http://schemas.microsoft.com/office/powerpoint/2010/main" val="1996412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Conclusion</a:t>
            </a:r>
            <a:endParaRPr lang="zh-CN" altLang="en-US" dirty="0">
              <a:solidFill>
                <a:schemeClr val="bg1"/>
              </a:solidFill>
            </a:endParaRPr>
          </a:p>
        </p:txBody>
      </p:sp>
      <p:sp>
        <p:nvSpPr>
          <p:cNvPr id="3" name="内容占位符 2"/>
          <p:cNvSpPr>
            <a:spLocks noGrp="1"/>
          </p:cNvSpPr>
          <p:nvPr>
            <p:ph idx="1"/>
          </p:nvPr>
        </p:nvSpPr>
        <p:spPr>
          <a:xfrm>
            <a:off x="323528" y="1124745"/>
            <a:ext cx="8820472" cy="2592287"/>
          </a:xfrm>
        </p:spPr>
        <p:txBody>
          <a:bodyPr>
            <a:normAutofit/>
          </a:bodyPr>
          <a:lstStyle/>
          <a:p>
            <a:r>
              <a:rPr lang="en-US" altLang="zh-CN" dirty="0" smtClean="0"/>
              <a:t>New &amp; Interesting Idea:</a:t>
            </a:r>
          </a:p>
          <a:p>
            <a:pPr lvl="1"/>
            <a:r>
              <a:rPr lang="en-US" altLang="zh-CN" dirty="0" smtClean="0"/>
              <a:t>LDV + normal speech </a:t>
            </a:r>
            <a:r>
              <a:rPr lang="en-US" altLang="zh-CN" dirty="0"/>
              <a:t>c</a:t>
            </a:r>
            <a:r>
              <a:rPr lang="en-US" altLang="zh-CN" dirty="0" smtClean="0"/>
              <a:t>ombination</a:t>
            </a:r>
            <a:endParaRPr lang="en-US" altLang="zh-CN" dirty="0"/>
          </a:p>
          <a:p>
            <a:pPr lvl="1"/>
            <a:r>
              <a:rPr lang="en-US" altLang="zh-CN" dirty="0" smtClean="0"/>
              <a:t>Well-trained DNN for initialization</a:t>
            </a:r>
          </a:p>
          <a:p>
            <a:pPr lvl="1"/>
            <a:r>
              <a:rPr lang="en-US" altLang="zh-CN" dirty="0" smtClean="0"/>
              <a:t>Regression network to </a:t>
            </a:r>
            <a:r>
              <a:rPr lang="en-US" altLang="zh-CN" dirty="0"/>
              <a:t>get corresponding </a:t>
            </a:r>
            <a:r>
              <a:rPr lang="en-US" altLang="zh-CN" dirty="0" smtClean="0"/>
              <a:t>pseudo-LDV feature</a:t>
            </a:r>
          </a:p>
        </p:txBody>
      </p:sp>
    </p:spTree>
    <p:extLst>
      <p:ext uri="{BB962C8B-B14F-4D97-AF65-F5344CB8AC3E}">
        <p14:creationId xmlns:p14="http://schemas.microsoft.com/office/powerpoint/2010/main" val="3547543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Conclusion</a:t>
            </a:r>
            <a:endParaRPr lang="zh-CN" altLang="en-US" dirty="0">
              <a:solidFill>
                <a:schemeClr val="bg1"/>
              </a:solidFill>
            </a:endParaRPr>
          </a:p>
        </p:txBody>
      </p:sp>
      <p:sp>
        <p:nvSpPr>
          <p:cNvPr id="3" name="内容占位符 2"/>
          <p:cNvSpPr>
            <a:spLocks noGrp="1"/>
          </p:cNvSpPr>
          <p:nvPr>
            <p:ph idx="1"/>
          </p:nvPr>
        </p:nvSpPr>
        <p:spPr>
          <a:xfrm>
            <a:off x="323528" y="1124745"/>
            <a:ext cx="8820472" cy="2592287"/>
          </a:xfrm>
        </p:spPr>
        <p:txBody>
          <a:bodyPr>
            <a:normAutofit/>
          </a:bodyPr>
          <a:lstStyle/>
          <a:p>
            <a:r>
              <a:rPr lang="en-US" altLang="zh-CN" dirty="0" smtClean="0"/>
              <a:t>New &amp; Interesting Idea:</a:t>
            </a:r>
          </a:p>
          <a:p>
            <a:pPr lvl="1"/>
            <a:r>
              <a:rPr lang="en-US" altLang="zh-CN" dirty="0" smtClean="0"/>
              <a:t>LDV + normal speech </a:t>
            </a:r>
            <a:r>
              <a:rPr lang="en-US" altLang="zh-CN" dirty="0"/>
              <a:t>c</a:t>
            </a:r>
            <a:r>
              <a:rPr lang="en-US" altLang="zh-CN" dirty="0" smtClean="0"/>
              <a:t>ombination</a:t>
            </a:r>
            <a:endParaRPr lang="en-US" altLang="zh-CN" dirty="0"/>
          </a:p>
          <a:p>
            <a:pPr lvl="1"/>
            <a:r>
              <a:rPr lang="en-US" altLang="zh-CN" dirty="0" smtClean="0"/>
              <a:t>Well-trained DNN for initialization</a:t>
            </a:r>
          </a:p>
          <a:p>
            <a:pPr lvl="1"/>
            <a:r>
              <a:rPr lang="en-US" altLang="zh-CN" dirty="0" smtClean="0"/>
              <a:t>Regression network to </a:t>
            </a:r>
            <a:r>
              <a:rPr lang="en-US" altLang="zh-CN" dirty="0"/>
              <a:t>get corresponding </a:t>
            </a:r>
            <a:r>
              <a:rPr lang="en-US" altLang="zh-CN" dirty="0" smtClean="0"/>
              <a:t>pseudo-LDV feature</a:t>
            </a:r>
          </a:p>
        </p:txBody>
      </p:sp>
      <p:sp>
        <p:nvSpPr>
          <p:cNvPr id="4" name="内容占位符 2"/>
          <p:cNvSpPr txBox="1">
            <a:spLocks/>
          </p:cNvSpPr>
          <p:nvPr/>
        </p:nvSpPr>
        <p:spPr>
          <a:xfrm>
            <a:off x="318302" y="3792627"/>
            <a:ext cx="8820472" cy="25922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smtClean="0"/>
              <a:t>Future work:</a:t>
            </a:r>
          </a:p>
          <a:p>
            <a:pPr lvl="1"/>
            <a:r>
              <a:rPr lang="en-US" altLang="zh-CN" dirty="0" smtClean="0"/>
              <a:t>Practical use in daily life</a:t>
            </a:r>
          </a:p>
          <a:p>
            <a:pPr lvl="1"/>
            <a:r>
              <a:rPr lang="en-US" altLang="zh-CN" dirty="0" smtClean="0"/>
              <a:t>More LDV data</a:t>
            </a:r>
          </a:p>
          <a:p>
            <a:pPr lvl="1"/>
            <a:r>
              <a:rPr lang="en-US" altLang="zh-CN" dirty="0" smtClean="0"/>
              <a:t>Other recognition methods</a:t>
            </a:r>
          </a:p>
        </p:txBody>
      </p:sp>
    </p:spTree>
    <p:extLst>
      <p:ext uri="{BB962C8B-B14F-4D97-AF65-F5344CB8AC3E}">
        <p14:creationId xmlns:p14="http://schemas.microsoft.com/office/powerpoint/2010/main" val="4259873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buNone/>
            </a:pPr>
            <a:endParaRPr lang="en-US" altLang="zh-CN" dirty="0" smtClean="0"/>
          </a:p>
          <a:p>
            <a:pPr algn="ctr">
              <a:buNone/>
            </a:pPr>
            <a:endParaRPr lang="en-US" altLang="zh-CN" dirty="0" smtClean="0"/>
          </a:p>
          <a:p>
            <a:pPr algn="ctr">
              <a:buNone/>
            </a:pPr>
            <a:endParaRPr lang="en-US" altLang="zh-CN" dirty="0" smtClean="0"/>
          </a:p>
          <a:p>
            <a:pPr algn="ctr">
              <a:buNone/>
            </a:pPr>
            <a:r>
              <a:rPr lang="en-US" altLang="zh-CN" sz="3600" b="1" dirty="0" smtClean="0"/>
              <a:t>Thanks &amp; Questions</a:t>
            </a:r>
            <a:endParaRPr lang="zh-CN" altLang="en-US"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Introduction</a:t>
            </a:r>
            <a:endParaRPr lang="zh-CN" altLang="en-US" dirty="0">
              <a:solidFill>
                <a:schemeClr val="bg1"/>
              </a:solidFill>
            </a:endParaRPr>
          </a:p>
        </p:txBody>
      </p:sp>
      <p:sp>
        <p:nvSpPr>
          <p:cNvPr id="3" name="内容占位符 2"/>
          <p:cNvSpPr>
            <a:spLocks noGrp="1"/>
          </p:cNvSpPr>
          <p:nvPr>
            <p:ph idx="1"/>
          </p:nvPr>
        </p:nvSpPr>
        <p:spPr>
          <a:xfrm>
            <a:off x="323528" y="1044983"/>
            <a:ext cx="8568952" cy="2672049"/>
          </a:xfrm>
        </p:spPr>
        <p:txBody>
          <a:bodyPr>
            <a:normAutofit lnSpcReduction="10000"/>
          </a:bodyPr>
          <a:lstStyle/>
          <a:p>
            <a:r>
              <a:rPr lang="en-US" altLang="zh-CN" dirty="0" smtClean="0"/>
              <a:t>Robust ASR using DNN</a:t>
            </a:r>
          </a:p>
          <a:p>
            <a:r>
              <a:rPr lang="en-US" altLang="zh-CN" dirty="0" smtClean="0"/>
              <a:t>Laser-Doppler Vibrometer (LDV) Sensor</a:t>
            </a:r>
          </a:p>
          <a:p>
            <a:pPr lvl="1"/>
            <a:r>
              <a:rPr lang="en-US" altLang="zh-CN" dirty="0" smtClean="0"/>
              <a:t>Directed to speaker</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t>
            </a:r>
            <a:r>
              <a:rPr lang="en-US" altLang="zh-CN" dirty="0" smtClean="0">
                <a:cs typeface="Arial Unicode MS" panose="020B0604020202020204" pitchFamily="34" charset="-122"/>
              </a:rPr>
              <a:t>s larynx, non-contact</a:t>
            </a:r>
          </a:p>
          <a:p>
            <a:pPr lvl="1"/>
            <a:r>
              <a:rPr lang="en-US" altLang="zh-CN" dirty="0" smtClean="0"/>
              <a:t>Measure the vibration velocity</a:t>
            </a:r>
          </a:p>
          <a:p>
            <a:pPr lvl="1"/>
            <a:r>
              <a:rPr lang="en-US" altLang="zh-CN" dirty="0" smtClean="0"/>
              <a:t>Immune to acoustic interference</a:t>
            </a:r>
          </a:p>
        </p:txBody>
      </p:sp>
      <p:pic>
        <p:nvPicPr>
          <p:cNvPr id="4" name="图片 3"/>
          <p:cNvPicPr>
            <a:picLocks noChangeAspect="1"/>
          </p:cNvPicPr>
          <p:nvPr/>
        </p:nvPicPr>
        <p:blipFill>
          <a:blip r:embed="rId3"/>
          <a:stretch>
            <a:fillRect/>
          </a:stretch>
        </p:blipFill>
        <p:spPr>
          <a:xfrm>
            <a:off x="214282" y="3477639"/>
            <a:ext cx="8215370" cy="2880319"/>
          </a:xfrm>
          <a:prstGeom prst="rect">
            <a:avLst/>
          </a:prstGeom>
        </p:spPr>
      </p:pic>
      <p:sp>
        <p:nvSpPr>
          <p:cNvPr id="6" name="文本框 5"/>
          <p:cNvSpPr txBox="1"/>
          <p:nvPr/>
        </p:nvSpPr>
        <p:spPr>
          <a:xfrm>
            <a:off x="0" y="6381328"/>
            <a:ext cx="5796136" cy="338554"/>
          </a:xfrm>
          <a:prstGeom prst="rect">
            <a:avLst/>
          </a:prstGeom>
          <a:noFill/>
        </p:spPr>
        <p:txBody>
          <a:bodyPr wrap="square" rtlCol="0">
            <a:spAutoFit/>
          </a:bodyPr>
          <a:lstStyle/>
          <a:p>
            <a:pPr algn="ctr"/>
            <a:r>
              <a:rPr lang="en-US" altLang="zh-CN" sz="1600" dirty="0" smtClean="0">
                <a:latin typeface="微软雅黑" panose="020B0503020204020204" pitchFamily="34" charset="-122"/>
                <a:ea typeface="微软雅黑" panose="020B0503020204020204" pitchFamily="34" charset="-122"/>
              </a:rPr>
              <a:t>Pic from Y. </a:t>
            </a:r>
            <a:r>
              <a:rPr lang="en-US" altLang="zh-CN" sz="1600" dirty="0" err="1" smtClean="0">
                <a:latin typeface="微软雅黑" panose="020B0503020204020204" pitchFamily="34" charset="-122"/>
                <a:ea typeface="微软雅黑" panose="020B0503020204020204" pitchFamily="34" charset="-122"/>
              </a:rPr>
              <a:t>Avargel</a:t>
            </a:r>
            <a:r>
              <a:rPr lang="en-US" altLang="zh-CN" sz="1600" dirty="0" smtClean="0">
                <a:latin typeface="微软雅黑" panose="020B0503020204020204" pitchFamily="34" charset="-122"/>
                <a:ea typeface="微软雅黑" panose="020B0503020204020204" pitchFamily="34" charset="-122"/>
              </a:rPr>
              <a:t>,“Speech measurements </a:t>
            </a: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etc.” 2011</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87369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Outline</a:t>
            </a:r>
            <a:endParaRPr lang="zh-CN" altLang="en-US" dirty="0">
              <a:solidFill>
                <a:schemeClr val="bg1"/>
              </a:solidFill>
            </a:endParaRPr>
          </a:p>
        </p:txBody>
      </p:sp>
      <p:sp>
        <p:nvSpPr>
          <p:cNvPr id="3" name="内容占位符 2"/>
          <p:cNvSpPr>
            <a:spLocks noGrp="1"/>
          </p:cNvSpPr>
          <p:nvPr>
            <p:ph idx="1"/>
          </p:nvPr>
        </p:nvSpPr>
        <p:spPr/>
        <p:txBody>
          <a:bodyPr>
            <a:normAutofit/>
          </a:bodyPr>
          <a:lstStyle/>
          <a:p>
            <a:pPr>
              <a:buFont typeface="Wingdings" panose="05000000000000000000" pitchFamily="2" charset="2"/>
              <a:buChar char="Ø"/>
            </a:pPr>
            <a:r>
              <a:rPr lang="en-US" altLang="zh-CN" dirty="0" smtClean="0"/>
              <a:t> Introduction</a:t>
            </a:r>
          </a:p>
          <a:p>
            <a:pPr>
              <a:buFont typeface="Wingdings" panose="05000000000000000000" pitchFamily="2" charset="2"/>
              <a:buChar char="Ø"/>
            </a:pPr>
            <a:r>
              <a:rPr lang="en-US" altLang="zh-CN" dirty="0" smtClean="0"/>
              <a:t> </a:t>
            </a:r>
            <a:r>
              <a:rPr lang="en-US" altLang="zh-CN" dirty="0" smtClean="0">
                <a:solidFill>
                  <a:srgbClr val="FF0000"/>
                </a:solidFill>
              </a:rPr>
              <a:t>Proposed Methods</a:t>
            </a:r>
          </a:p>
          <a:p>
            <a:pPr>
              <a:buFont typeface="Wingdings" panose="05000000000000000000" pitchFamily="2" charset="2"/>
              <a:buChar char="Ø"/>
            </a:pPr>
            <a:r>
              <a:rPr lang="en-US" altLang="zh-CN" dirty="0" smtClean="0"/>
              <a:t> Experimental Results</a:t>
            </a:r>
          </a:p>
          <a:p>
            <a:pPr>
              <a:buFont typeface="Wingdings" panose="05000000000000000000" pitchFamily="2" charset="2"/>
              <a:buChar char="Ø"/>
            </a:pPr>
            <a:r>
              <a:rPr lang="en-US" altLang="zh-CN" dirty="0" smtClean="0"/>
              <a:t> Conclusion</a:t>
            </a:r>
          </a:p>
        </p:txBody>
      </p:sp>
    </p:spTree>
    <p:extLst>
      <p:ext uri="{BB962C8B-B14F-4D97-AF65-F5344CB8AC3E}">
        <p14:creationId xmlns:p14="http://schemas.microsoft.com/office/powerpoint/2010/main" val="3562906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sp>
        <p:nvSpPr>
          <p:cNvPr id="6" name="矩形 5"/>
          <p:cNvSpPr/>
          <p:nvPr/>
        </p:nvSpPr>
        <p:spPr>
          <a:xfrm>
            <a:off x="323528" y="1033531"/>
            <a:ext cx="8820472" cy="584775"/>
          </a:xfrm>
          <a:prstGeom prst="rect">
            <a:avLst/>
          </a:prstGeom>
        </p:spPr>
        <p:txBody>
          <a:bodyPr wrap="square">
            <a:spAutoFit/>
          </a:bodyPr>
          <a:lstStyle/>
          <a:p>
            <a:pPr marL="342900" indent="-342900">
              <a:spcBef>
                <a:spcPct val="20000"/>
              </a:spcBef>
              <a:buFont typeface="Arial" pitchFamily="34" charset="0"/>
              <a:buChar char="•"/>
            </a:pPr>
            <a:r>
              <a:rPr lang="en-US" altLang="zh-CN" sz="3200" dirty="0" smtClean="0">
                <a:solidFill>
                  <a:prstClr val="black"/>
                </a:solidFill>
                <a:latin typeface="微软雅黑" pitchFamily="34" charset="-122"/>
                <a:ea typeface="微软雅黑" pitchFamily="34" charset="-122"/>
              </a:rPr>
              <a:t>LDV </a:t>
            </a:r>
            <a:r>
              <a:rPr lang="en-US" altLang="zh-CN" sz="3200" dirty="0">
                <a:solidFill>
                  <a:prstClr val="black"/>
                </a:solidFill>
                <a:latin typeface="微软雅黑" pitchFamily="34" charset="-122"/>
                <a:ea typeface="微软雅黑" pitchFamily="34" charset="-122"/>
              </a:rPr>
              <a:t>Feature </a:t>
            </a:r>
            <a:r>
              <a:rPr lang="en-US" altLang="zh-CN" sz="3200" dirty="0" smtClean="0">
                <a:solidFill>
                  <a:prstClr val="black"/>
                </a:solidFill>
                <a:latin typeface="微软雅黑" pitchFamily="34" charset="-122"/>
                <a:ea typeface="微软雅黑" pitchFamily="34" charset="-122"/>
              </a:rPr>
              <a:t>Combination</a:t>
            </a:r>
            <a:r>
              <a:rPr lang="en-US" altLang="zh-CN" sz="3200" dirty="0">
                <a:solidFill>
                  <a:prstClr val="black"/>
                </a:solidFill>
                <a:latin typeface="微软雅黑" pitchFamily="34" charset="-122"/>
                <a:ea typeface="微软雅黑" pitchFamily="34" charset="-122"/>
              </a:rPr>
              <a:t>(</a:t>
            </a:r>
            <a:r>
              <a:rPr lang="en-US" altLang="zh-CN" sz="3200" dirty="0">
                <a:solidFill>
                  <a:srgbClr val="FF0000"/>
                </a:solidFill>
                <a:latin typeface="微软雅黑" pitchFamily="34" charset="-122"/>
                <a:ea typeface="微软雅黑" pitchFamily="34" charset="-122"/>
              </a:rPr>
              <a:t>Limited</a:t>
            </a:r>
            <a:r>
              <a:rPr lang="en-US" altLang="zh-CN" sz="3200" dirty="0">
                <a:solidFill>
                  <a:prstClr val="black"/>
                </a:solidFill>
                <a:latin typeface="微软雅黑" pitchFamily="34" charset="-122"/>
                <a:ea typeface="微软雅黑" pitchFamily="34" charset="-122"/>
              </a:rPr>
              <a:t> </a:t>
            </a:r>
            <a:r>
              <a:rPr lang="en-US" altLang="zh-CN" sz="3200" dirty="0" smtClean="0">
                <a:solidFill>
                  <a:prstClr val="black"/>
                </a:solidFill>
                <a:latin typeface="微软雅黑" pitchFamily="34" charset="-122"/>
                <a:ea typeface="微软雅黑" pitchFamily="34" charset="-122"/>
              </a:rPr>
              <a:t>dataset)</a:t>
            </a:r>
            <a:endParaRPr lang="en-US" altLang="zh-CN" sz="3200" dirty="0">
              <a:solidFill>
                <a:prstClr val="black"/>
              </a:solidFill>
              <a:latin typeface="微软雅黑" pitchFamily="34" charset="-122"/>
              <a:ea typeface="微软雅黑"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640" y="2301412"/>
            <a:ext cx="5753350" cy="920754"/>
          </a:xfrm>
          <a:prstGeom prst="rect">
            <a:avLst/>
          </a:prstGeom>
        </p:spPr>
      </p:pic>
      <p:sp>
        <p:nvSpPr>
          <p:cNvPr id="10" name="矩形 9"/>
          <p:cNvSpPr/>
          <p:nvPr/>
        </p:nvSpPr>
        <p:spPr>
          <a:xfrm>
            <a:off x="0" y="1629412"/>
            <a:ext cx="3960440" cy="523220"/>
          </a:xfrm>
          <a:prstGeom prst="rect">
            <a:avLst/>
          </a:prstGeom>
        </p:spPr>
        <p:txBody>
          <a:bodyPr wrap="square">
            <a:spAutoFit/>
          </a:bodyPr>
          <a:lstStyle/>
          <a:p>
            <a:pPr marL="742950" lvl="1" indent="-285750">
              <a:spcBef>
                <a:spcPct val="20000"/>
              </a:spcBef>
              <a:buFont typeface="Arial" pitchFamily="34" charset="0"/>
              <a:buChar char="–"/>
            </a:pPr>
            <a:r>
              <a:rPr lang="en-US" altLang="zh-CN" sz="2800" dirty="0" smtClean="0">
                <a:solidFill>
                  <a:prstClr val="black"/>
                </a:solidFill>
                <a:latin typeface="微软雅黑" pitchFamily="34" charset="-122"/>
                <a:ea typeface="微软雅黑" pitchFamily="34" charset="-122"/>
              </a:rPr>
              <a:t>Normal speech</a:t>
            </a:r>
            <a:endParaRPr lang="en-US" altLang="zh-CN" sz="28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112605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sp>
        <p:nvSpPr>
          <p:cNvPr id="6" name="矩形 5"/>
          <p:cNvSpPr/>
          <p:nvPr/>
        </p:nvSpPr>
        <p:spPr>
          <a:xfrm>
            <a:off x="323528" y="1033531"/>
            <a:ext cx="8820472" cy="584775"/>
          </a:xfrm>
          <a:prstGeom prst="rect">
            <a:avLst/>
          </a:prstGeom>
        </p:spPr>
        <p:txBody>
          <a:bodyPr wrap="square">
            <a:spAutoFit/>
          </a:bodyPr>
          <a:lstStyle/>
          <a:p>
            <a:pPr marL="342900" indent="-342900">
              <a:spcBef>
                <a:spcPct val="20000"/>
              </a:spcBef>
              <a:buFont typeface="Arial" pitchFamily="34" charset="0"/>
              <a:buChar char="•"/>
            </a:pPr>
            <a:r>
              <a:rPr lang="en-US" altLang="zh-CN" sz="3200" dirty="0" smtClean="0">
                <a:solidFill>
                  <a:prstClr val="black"/>
                </a:solidFill>
                <a:latin typeface="微软雅黑" pitchFamily="34" charset="-122"/>
                <a:ea typeface="微软雅黑" pitchFamily="34" charset="-122"/>
              </a:rPr>
              <a:t>LDV </a:t>
            </a:r>
            <a:r>
              <a:rPr lang="en-US" altLang="zh-CN" sz="3200" dirty="0">
                <a:solidFill>
                  <a:prstClr val="black"/>
                </a:solidFill>
                <a:latin typeface="微软雅黑" pitchFamily="34" charset="-122"/>
                <a:ea typeface="微软雅黑" pitchFamily="34" charset="-122"/>
              </a:rPr>
              <a:t>Feature </a:t>
            </a:r>
            <a:r>
              <a:rPr lang="en-US" altLang="zh-CN" sz="3200" dirty="0" smtClean="0">
                <a:solidFill>
                  <a:prstClr val="black"/>
                </a:solidFill>
                <a:latin typeface="微软雅黑" pitchFamily="34" charset="-122"/>
                <a:ea typeface="微软雅黑" pitchFamily="34" charset="-122"/>
              </a:rPr>
              <a:t>Combination</a:t>
            </a:r>
            <a:r>
              <a:rPr lang="en-US" altLang="zh-CN" sz="3200" dirty="0">
                <a:solidFill>
                  <a:prstClr val="black"/>
                </a:solidFill>
                <a:latin typeface="微软雅黑" pitchFamily="34" charset="-122"/>
                <a:ea typeface="微软雅黑" pitchFamily="34" charset="-122"/>
              </a:rPr>
              <a:t>(</a:t>
            </a:r>
            <a:r>
              <a:rPr lang="en-US" altLang="zh-CN" sz="3200" dirty="0">
                <a:solidFill>
                  <a:srgbClr val="FF0000"/>
                </a:solidFill>
                <a:latin typeface="微软雅黑" pitchFamily="34" charset="-122"/>
                <a:ea typeface="微软雅黑" pitchFamily="34" charset="-122"/>
              </a:rPr>
              <a:t>Limited</a:t>
            </a:r>
            <a:r>
              <a:rPr lang="en-US" altLang="zh-CN" sz="3200" dirty="0">
                <a:solidFill>
                  <a:prstClr val="black"/>
                </a:solidFill>
                <a:latin typeface="微软雅黑" pitchFamily="34" charset="-122"/>
                <a:ea typeface="微软雅黑" pitchFamily="34" charset="-122"/>
              </a:rPr>
              <a:t> </a:t>
            </a:r>
            <a:r>
              <a:rPr lang="en-US" altLang="zh-CN" sz="3200" dirty="0" smtClean="0">
                <a:solidFill>
                  <a:prstClr val="black"/>
                </a:solidFill>
                <a:latin typeface="微软雅黑" pitchFamily="34" charset="-122"/>
                <a:ea typeface="微软雅黑" pitchFamily="34" charset="-122"/>
              </a:rPr>
              <a:t>dataset)</a:t>
            </a:r>
            <a:endParaRPr lang="en-US" altLang="zh-CN" sz="3200" dirty="0">
              <a:solidFill>
                <a:prstClr val="black"/>
              </a:solidFill>
              <a:latin typeface="微软雅黑" pitchFamily="34" charset="-122"/>
              <a:ea typeface="微软雅黑"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640" y="2301412"/>
            <a:ext cx="5753350" cy="920754"/>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656" y="4089004"/>
            <a:ext cx="5747720" cy="2139067"/>
          </a:xfrm>
          <a:prstGeom prst="rect">
            <a:avLst/>
          </a:prstGeom>
        </p:spPr>
      </p:pic>
      <p:sp>
        <p:nvSpPr>
          <p:cNvPr id="10" name="矩形 9"/>
          <p:cNvSpPr/>
          <p:nvPr/>
        </p:nvSpPr>
        <p:spPr>
          <a:xfrm>
            <a:off x="0" y="1629412"/>
            <a:ext cx="3960440" cy="523220"/>
          </a:xfrm>
          <a:prstGeom prst="rect">
            <a:avLst/>
          </a:prstGeom>
        </p:spPr>
        <p:txBody>
          <a:bodyPr wrap="square">
            <a:spAutoFit/>
          </a:bodyPr>
          <a:lstStyle/>
          <a:p>
            <a:pPr marL="742950" lvl="1" indent="-285750">
              <a:spcBef>
                <a:spcPct val="20000"/>
              </a:spcBef>
              <a:buFont typeface="Arial" pitchFamily="34" charset="0"/>
              <a:buChar char="–"/>
            </a:pPr>
            <a:r>
              <a:rPr lang="en-US" altLang="zh-CN" sz="2800" dirty="0" smtClean="0">
                <a:solidFill>
                  <a:prstClr val="black"/>
                </a:solidFill>
                <a:latin typeface="微软雅黑" pitchFamily="34" charset="-122"/>
                <a:ea typeface="微软雅黑" pitchFamily="34" charset="-122"/>
              </a:rPr>
              <a:t>Normal speech</a:t>
            </a:r>
            <a:endParaRPr lang="en-US" altLang="zh-CN" sz="2800" dirty="0">
              <a:solidFill>
                <a:prstClr val="black"/>
              </a:solidFill>
              <a:latin typeface="微软雅黑" pitchFamily="34" charset="-122"/>
              <a:ea typeface="微软雅黑" pitchFamily="34" charset="-122"/>
            </a:endParaRPr>
          </a:p>
        </p:txBody>
      </p:sp>
      <p:sp>
        <p:nvSpPr>
          <p:cNvPr id="12" name="矩形 11"/>
          <p:cNvSpPr/>
          <p:nvPr/>
        </p:nvSpPr>
        <p:spPr>
          <a:xfrm>
            <a:off x="-33697" y="3393975"/>
            <a:ext cx="6498468" cy="523220"/>
          </a:xfrm>
          <a:prstGeom prst="rect">
            <a:avLst/>
          </a:prstGeom>
        </p:spPr>
        <p:txBody>
          <a:bodyPr wrap="square">
            <a:spAutoFit/>
          </a:bodyPr>
          <a:lstStyle/>
          <a:p>
            <a:pPr marL="742950" lvl="1" indent="-285750">
              <a:spcBef>
                <a:spcPct val="20000"/>
              </a:spcBef>
              <a:buFont typeface="Arial" pitchFamily="34" charset="0"/>
              <a:buChar char="–"/>
            </a:pPr>
            <a:r>
              <a:rPr lang="en-US" altLang="zh-CN" sz="2800" dirty="0">
                <a:solidFill>
                  <a:prstClr val="black"/>
                </a:solidFill>
                <a:latin typeface="微软雅黑" pitchFamily="34" charset="-122"/>
                <a:ea typeface="微软雅黑" pitchFamily="34" charset="-122"/>
              </a:rPr>
              <a:t>N</a:t>
            </a:r>
            <a:r>
              <a:rPr lang="en-US" altLang="zh-CN" sz="2800" dirty="0" smtClean="0">
                <a:solidFill>
                  <a:prstClr val="black"/>
                </a:solidFill>
                <a:latin typeface="微软雅黑" pitchFamily="34" charset="-122"/>
                <a:ea typeface="微软雅黑" pitchFamily="34" charset="-122"/>
              </a:rPr>
              <a:t>ormal </a:t>
            </a:r>
            <a:r>
              <a:rPr lang="en-US" altLang="zh-CN" sz="2800" dirty="0">
                <a:solidFill>
                  <a:prstClr val="black"/>
                </a:solidFill>
                <a:latin typeface="微软雅黑" pitchFamily="34" charset="-122"/>
                <a:ea typeface="微软雅黑" pitchFamily="34" charset="-122"/>
              </a:rPr>
              <a:t>+ LDV speech</a:t>
            </a:r>
          </a:p>
        </p:txBody>
      </p:sp>
      <p:sp>
        <p:nvSpPr>
          <p:cNvPr id="40" name="弧形 39"/>
          <p:cNvSpPr/>
          <p:nvPr/>
        </p:nvSpPr>
        <p:spPr>
          <a:xfrm rot="13511361">
            <a:off x="1874335" y="4294442"/>
            <a:ext cx="1728192" cy="1728192"/>
          </a:xfrm>
          <a:prstGeom prst="arc">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10"/>
          <p:cNvSpPr txBox="1"/>
          <p:nvPr/>
        </p:nvSpPr>
        <p:spPr>
          <a:xfrm>
            <a:off x="182763" y="4958482"/>
            <a:ext cx="1679776" cy="400110"/>
          </a:xfrm>
          <a:prstGeom prst="rect">
            <a:avLst/>
          </a:prstGeom>
          <a:noFill/>
        </p:spPr>
        <p:txBody>
          <a:bodyPr wrap="square" rtlCol="0">
            <a:spAutoFit/>
          </a:bodyPr>
          <a:lstStyle/>
          <a:p>
            <a:pPr algn="ctr"/>
            <a:r>
              <a:rPr lang="en-US" altLang="zh-CN" sz="2000" dirty="0" smtClean="0">
                <a:latin typeface="微软雅黑" panose="020B0503020204020204" pitchFamily="34" charset="-122"/>
                <a:ea typeface="微软雅黑" panose="020B0503020204020204" pitchFamily="34" charset="-122"/>
              </a:rPr>
              <a:t>Stereo Data</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75670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sp>
        <p:nvSpPr>
          <p:cNvPr id="6" name="矩形 5"/>
          <p:cNvSpPr/>
          <p:nvPr/>
        </p:nvSpPr>
        <p:spPr>
          <a:xfrm>
            <a:off x="323528" y="1033531"/>
            <a:ext cx="8820472" cy="584775"/>
          </a:xfrm>
          <a:prstGeom prst="rect">
            <a:avLst/>
          </a:prstGeom>
        </p:spPr>
        <p:txBody>
          <a:bodyPr wrap="square">
            <a:spAutoFit/>
          </a:bodyPr>
          <a:lstStyle/>
          <a:p>
            <a:pPr marL="342900" indent="-342900">
              <a:spcBef>
                <a:spcPct val="20000"/>
              </a:spcBef>
              <a:buFont typeface="Arial" pitchFamily="34" charset="0"/>
              <a:buChar char="•"/>
            </a:pPr>
            <a:r>
              <a:rPr lang="en-US" altLang="zh-CN" sz="3200" dirty="0" smtClean="0">
                <a:solidFill>
                  <a:prstClr val="black"/>
                </a:solidFill>
                <a:latin typeface="微软雅黑" pitchFamily="34" charset="-122"/>
                <a:ea typeface="微软雅黑" pitchFamily="34" charset="-122"/>
              </a:rPr>
              <a:t>LDV </a:t>
            </a:r>
            <a:r>
              <a:rPr lang="en-US" altLang="zh-CN" sz="3200" dirty="0">
                <a:solidFill>
                  <a:prstClr val="black"/>
                </a:solidFill>
                <a:latin typeface="微软雅黑" pitchFamily="34" charset="-122"/>
                <a:ea typeface="微软雅黑" pitchFamily="34" charset="-122"/>
              </a:rPr>
              <a:t>Feature </a:t>
            </a:r>
            <a:r>
              <a:rPr lang="en-US" altLang="zh-CN" sz="3200" dirty="0" smtClean="0">
                <a:solidFill>
                  <a:prstClr val="black"/>
                </a:solidFill>
                <a:latin typeface="微软雅黑" pitchFamily="34" charset="-122"/>
                <a:ea typeface="微软雅黑" pitchFamily="34" charset="-122"/>
              </a:rPr>
              <a:t>Combination</a:t>
            </a:r>
            <a:r>
              <a:rPr lang="en-US" altLang="zh-CN" sz="3200" dirty="0">
                <a:solidFill>
                  <a:prstClr val="black"/>
                </a:solidFill>
                <a:latin typeface="微软雅黑" pitchFamily="34" charset="-122"/>
                <a:ea typeface="微软雅黑" pitchFamily="34" charset="-122"/>
              </a:rPr>
              <a:t>(</a:t>
            </a:r>
            <a:r>
              <a:rPr lang="en-US" altLang="zh-CN" sz="3200" dirty="0">
                <a:solidFill>
                  <a:srgbClr val="FF0000"/>
                </a:solidFill>
                <a:latin typeface="微软雅黑" pitchFamily="34" charset="-122"/>
                <a:ea typeface="微软雅黑" pitchFamily="34" charset="-122"/>
              </a:rPr>
              <a:t>Limited</a:t>
            </a:r>
            <a:r>
              <a:rPr lang="en-US" altLang="zh-CN" sz="3200" dirty="0">
                <a:solidFill>
                  <a:prstClr val="black"/>
                </a:solidFill>
                <a:latin typeface="微软雅黑" pitchFamily="34" charset="-122"/>
                <a:ea typeface="微软雅黑" pitchFamily="34" charset="-122"/>
              </a:rPr>
              <a:t> </a:t>
            </a:r>
            <a:r>
              <a:rPr lang="en-US" altLang="zh-CN" sz="3200" dirty="0" smtClean="0">
                <a:solidFill>
                  <a:prstClr val="black"/>
                </a:solidFill>
                <a:latin typeface="微软雅黑" pitchFamily="34" charset="-122"/>
                <a:ea typeface="微软雅黑" pitchFamily="34" charset="-122"/>
              </a:rPr>
              <a:t>dataset)</a:t>
            </a:r>
            <a:endParaRPr lang="en-US" altLang="zh-CN" sz="3200" dirty="0">
              <a:solidFill>
                <a:prstClr val="black"/>
              </a:solidFill>
              <a:latin typeface="微软雅黑" pitchFamily="34" charset="-122"/>
              <a:ea typeface="微软雅黑"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640" y="2301412"/>
            <a:ext cx="5753350" cy="920754"/>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656" y="4089004"/>
            <a:ext cx="5747720" cy="2139067"/>
          </a:xfrm>
          <a:prstGeom prst="rect">
            <a:avLst/>
          </a:prstGeom>
        </p:spPr>
      </p:pic>
      <p:sp>
        <p:nvSpPr>
          <p:cNvPr id="10" name="矩形 9"/>
          <p:cNvSpPr/>
          <p:nvPr/>
        </p:nvSpPr>
        <p:spPr>
          <a:xfrm>
            <a:off x="0" y="1629412"/>
            <a:ext cx="3960440" cy="523220"/>
          </a:xfrm>
          <a:prstGeom prst="rect">
            <a:avLst/>
          </a:prstGeom>
        </p:spPr>
        <p:txBody>
          <a:bodyPr wrap="square">
            <a:spAutoFit/>
          </a:bodyPr>
          <a:lstStyle/>
          <a:p>
            <a:pPr marL="742950" lvl="1" indent="-285750">
              <a:spcBef>
                <a:spcPct val="20000"/>
              </a:spcBef>
              <a:buFont typeface="Arial" pitchFamily="34" charset="0"/>
              <a:buChar char="–"/>
            </a:pPr>
            <a:r>
              <a:rPr lang="en-US" altLang="zh-CN" sz="2800" dirty="0" smtClean="0">
                <a:solidFill>
                  <a:prstClr val="black"/>
                </a:solidFill>
                <a:latin typeface="微软雅黑" pitchFamily="34" charset="-122"/>
                <a:ea typeface="微软雅黑" pitchFamily="34" charset="-122"/>
              </a:rPr>
              <a:t>Normal speech</a:t>
            </a:r>
            <a:endParaRPr lang="en-US" altLang="zh-CN" sz="2800" dirty="0">
              <a:solidFill>
                <a:prstClr val="black"/>
              </a:solidFill>
              <a:latin typeface="微软雅黑" pitchFamily="34" charset="-122"/>
              <a:ea typeface="微软雅黑" pitchFamily="34" charset="-122"/>
            </a:endParaRPr>
          </a:p>
        </p:txBody>
      </p:sp>
      <p:sp>
        <p:nvSpPr>
          <p:cNvPr id="12" name="矩形 11"/>
          <p:cNvSpPr/>
          <p:nvPr/>
        </p:nvSpPr>
        <p:spPr>
          <a:xfrm>
            <a:off x="-33697" y="3393975"/>
            <a:ext cx="6498468" cy="523220"/>
          </a:xfrm>
          <a:prstGeom prst="rect">
            <a:avLst/>
          </a:prstGeom>
        </p:spPr>
        <p:txBody>
          <a:bodyPr wrap="square">
            <a:spAutoFit/>
          </a:bodyPr>
          <a:lstStyle/>
          <a:p>
            <a:pPr marL="742950" lvl="1" indent="-285750">
              <a:spcBef>
                <a:spcPct val="20000"/>
              </a:spcBef>
              <a:buFont typeface="Arial" pitchFamily="34" charset="0"/>
              <a:buChar char="–"/>
            </a:pPr>
            <a:r>
              <a:rPr lang="en-US" altLang="zh-CN" sz="2800" dirty="0">
                <a:solidFill>
                  <a:prstClr val="black"/>
                </a:solidFill>
                <a:latin typeface="微软雅黑" pitchFamily="34" charset="-122"/>
                <a:ea typeface="微软雅黑" pitchFamily="34" charset="-122"/>
              </a:rPr>
              <a:t>N</a:t>
            </a:r>
            <a:r>
              <a:rPr lang="en-US" altLang="zh-CN" sz="2800" dirty="0" smtClean="0">
                <a:solidFill>
                  <a:prstClr val="black"/>
                </a:solidFill>
                <a:latin typeface="微软雅黑" pitchFamily="34" charset="-122"/>
                <a:ea typeface="微软雅黑" pitchFamily="34" charset="-122"/>
              </a:rPr>
              <a:t>ormal </a:t>
            </a:r>
            <a:r>
              <a:rPr lang="en-US" altLang="zh-CN" sz="2800" dirty="0">
                <a:solidFill>
                  <a:prstClr val="black"/>
                </a:solidFill>
                <a:latin typeface="微软雅黑" pitchFamily="34" charset="-122"/>
                <a:ea typeface="微软雅黑" pitchFamily="34" charset="-122"/>
              </a:rPr>
              <a:t>+ LDV speech</a:t>
            </a:r>
          </a:p>
        </p:txBody>
      </p:sp>
      <p:sp>
        <p:nvSpPr>
          <p:cNvPr id="14" name="文本框 13"/>
          <p:cNvSpPr txBox="1"/>
          <p:nvPr/>
        </p:nvSpPr>
        <p:spPr>
          <a:xfrm>
            <a:off x="182763" y="4958482"/>
            <a:ext cx="1679776" cy="400110"/>
          </a:xfrm>
          <a:prstGeom prst="rect">
            <a:avLst/>
          </a:prstGeom>
          <a:noFill/>
        </p:spPr>
        <p:txBody>
          <a:bodyPr wrap="square" rtlCol="0">
            <a:spAutoFit/>
          </a:bodyPr>
          <a:lstStyle/>
          <a:p>
            <a:pPr algn="ctr"/>
            <a:r>
              <a:rPr lang="en-US" altLang="zh-CN" sz="2000" dirty="0" smtClean="0">
                <a:latin typeface="微软雅黑" panose="020B0503020204020204" pitchFamily="34" charset="-122"/>
                <a:ea typeface="微软雅黑" panose="020B0503020204020204" pitchFamily="34" charset="-122"/>
              </a:rPr>
              <a:t>Stereo Data</a:t>
            </a:r>
            <a:endParaRPr lang="zh-CN" altLang="en-US" sz="2000" dirty="0">
              <a:latin typeface="微软雅黑" panose="020B0503020204020204" pitchFamily="34" charset="-122"/>
              <a:ea typeface="微软雅黑" panose="020B0503020204020204" pitchFamily="34" charset="-122"/>
            </a:endParaRPr>
          </a:p>
        </p:txBody>
      </p:sp>
      <p:sp>
        <p:nvSpPr>
          <p:cNvPr id="40" name="弧形 39"/>
          <p:cNvSpPr/>
          <p:nvPr/>
        </p:nvSpPr>
        <p:spPr>
          <a:xfrm rot="13511361">
            <a:off x="1874335" y="4294442"/>
            <a:ext cx="1728192" cy="1728192"/>
          </a:xfrm>
          <a:prstGeom prst="arc">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矩形 3"/>
          <p:cNvSpPr/>
          <p:nvPr/>
        </p:nvSpPr>
        <p:spPr>
          <a:xfrm>
            <a:off x="6876418" y="4089004"/>
            <a:ext cx="1883144" cy="400110"/>
          </a:xfrm>
          <a:prstGeom prst="rect">
            <a:avLst/>
          </a:prstGeom>
        </p:spPr>
        <p:txBody>
          <a:bodyPr wrap="none">
            <a:spAutoFit/>
          </a:bodyPr>
          <a:lstStyle/>
          <a:p>
            <a:r>
              <a:rPr lang="en-US" altLang="zh-CN" sz="2000" dirty="0">
                <a:solidFill>
                  <a:srgbClr val="FF0000"/>
                </a:solidFill>
                <a:latin typeface="微软雅黑" panose="020B0503020204020204" pitchFamily="34" charset="-122"/>
                <a:ea typeface="微软雅黑" panose="020B0503020204020204" pitchFamily="34" charset="-122"/>
              </a:rPr>
              <a:t>makes sense! </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7913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sp>
        <p:nvSpPr>
          <p:cNvPr id="3" name="内容占位符 2"/>
          <p:cNvSpPr>
            <a:spLocks noGrp="1"/>
          </p:cNvSpPr>
          <p:nvPr>
            <p:ph idx="1"/>
          </p:nvPr>
        </p:nvSpPr>
        <p:spPr>
          <a:xfrm>
            <a:off x="348180" y="1104551"/>
            <a:ext cx="8795820" cy="493515"/>
          </a:xfrm>
        </p:spPr>
        <p:txBody>
          <a:bodyPr>
            <a:normAutofit fontScale="92500" lnSpcReduction="20000"/>
          </a:bodyPr>
          <a:lstStyle/>
          <a:p>
            <a:pPr marL="0" indent="0">
              <a:buNone/>
            </a:pPr>
            <a:r>
              <a:rPr lang="en-US" altLang="zh-CN" dirty="0" smtClean="0"/>
              <a:t> Limited LDV dataset </a:t>
            </a:r>
            <a:r>
              <a:rPr lang="en-US" altLang="zh-CN" dirty="0" smtClean="0">
                <a:sym typeface="Wingdings" panose="05000000000000000000" pitchFamily="2" charset="2"/>
              </a:rPr>
              <a:t> validated</a:t>
            </a:r>
            <a:endParaRPr lang="en-US" altLang="zh-CN" dirty="0">
              <a:sym typeface="Wingdings" panose="05000000000000000000" pitchFamily="2" charset="2"/>
            </a:endParaRPr>
          </a:p>
        </p:txBody>
      </p:sp>
      <p:sp>
        <p:nvSpPr>
          <p:cNvPr id="5" name="矩形 4"/>
          <p:cNvSpPr/>
          <p:nvPr/>
        </p:nvSpPr>
        <p:spPr>
          <a:xfrm>
            <a:off x="323528" y="2252549"/>
            <a:ext cx="8820472" cy="553998"/>
          </a:xfrm>
          <a:prstGeom prst="rect">
            <a:avLst/>
          </a:prstGeom>
        </p:spPr>
        <p:txBody>
          <a:bodyPr wrap="square">
            <a:spAutoFit/>
          </a:bodyPr>
          <a:lstStyle/>
          <a:p>
            <a:pPr lvl="0">
              <a:spcBef>
                <a:spcPct val="20000"/>
              </a:spcBef>
            </a:pPr>
            <a:r>
              <a:rPr lang="en-US" altLang="zh-CN" sz="3000" dirty="0">
                <a:solidFill>
                  <a:prstClr val="black"/>
                </a:solidFill>
                <a:latin typeface="微软雅黑" pitchFamily="34" charset="-122"/>
                <a:ea typeface="微软雅黑" pitchFamily="34" charset="-122"/>
              </a:rPr>
              <a:t>Large </a:t>
            </a:r>
            <a:r>
              <a:rPr lang="en-US" altLang="zh-CN" sz="3000" dirty="0" smtClean="0">
                <a:solidFill>
                  <a:prstClr val="black"/>
                </a:solidFill>
                <a:latin typeface="微软雅黑" pitchFamily="34" charset="-122"/>
                <a:ea typeface="微软雅黑" pitchFamily="34" charset="-122"/>
              </a:rPr>
              <a:t>dataset (</a:t>
            </a:r>
            <a:r>
              <a:rPr lang="en-US" altLang="zh-CN" sz="3000" dirty="0">
                <a:solidFill>
                  <a:prstClr val="black"/>
                </a:solidFill>
                <a:latin typeface="微软雅黑" pitchFamily="34" charset="-122"/>
                <a:ea typeface="微软雅黑" pitchFamily="34" charset="-122"/>
              </a:rPr>
              <a:t>N</a:t>
            </a:r>
            <a:r>
              <a:rPr lang="en-US" altLang="zh-CN" sz="3000" dirty="0" smtClean="0">
                <a:solidFill>
                  <a:prstClr val="black"/>
                </a:solidFill>
                <a:latin typeface="微软雅黑" pitchFamily="34" charset="-122"/>
                <a:ea typeface="微软雅黑" pitchFamily="34" charset="-122"/>
              </a:rPr>
              <a:t>ormal real-life speech)</a:t>
            </a:r>
            <a:endParaRPr lang="en-US" altLang="zh-CN" sz="3000" dirty="0">
              <a:solidFill>
                <a:prstClr val="black"/>
              </a:solidFill>
              <a:latin typeface="微软雅黑" pitchFamily="34" charset="-122"/>
              <a:ea typeface="微软雅黑" pitchFamily="34" charset="-122"/>
            </a:endParaRPr>
          </a:p>
        </p:txBody>
      </p:sp>
      <p:sp>
        <p:nvSpPr>
          <p:cNvPr id="8" name="下箭头 7"/>
          <p:cNvSpPr/>
          <p:nvPr/>
        </p:nvSpPr>
        <p:spPr>
          <a:xfrm>
            <a:off x="1673678" y="1685969"/>
            <a:ext cx="396044" cy="478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27119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3757610" cy="756000"/>
          </a:xfrm>
          <a:noFill/>
        </p:spPr>
        <p:txBody>
          <a:bodyPr>
            <a:normAutofit fontScale="90000"/>
          </a:bodyPr>
          <a:lstStyle/>
          <a:p>
            <a:pPr algn="l"/>
            <a:r>
              <a:rPr lang="en-US" altLang="zh-CN" dirty="0" smtClean="0">
                <a:solidFill>
                  <a:schemeClr val="bg1"/>
                </a:solidFill>
              </a:rPr>
              <a:t>Proposed</a:t>
            </a:r>
            <a:endParaRPr lang="zh-CN" altLang="en-US" dirty="0">
              <a:solidFill>
                <a:schemeClr val="bg1"/>
              </a:solidFill>
            </a:endParaRPr>
          </a:p>
        </p:txBody>
      </p:sp>
      <p:sp>
        <p:nvSpPr>
          <p:cNvPr id="3" name="内容占位符 2"/>
          <p:cNvSpPr>
            <a:spLocks noGrp="1"/>
          </p:cNvSpPr>
          <p:nvPr>
            <p:ph idx="1"/>
          </p:nvPr>
        </p:nvSpPr>
        <p:spPr>
          <a:xfrm>
            <a:off x="348180" y="1104551"/>
            <a:ext cx="8795820" cy="493515"/>
          </a:xfrm>
        </p:spPr>
        <p:txBody>
          <a:bodyPr>
            <a:normAutofit fontScale="92500" lnSpcReduction="20000"/>
          </a:bodyPr>
          <a:lstStyle/>
          <a:p>
            <a:pPr marL="0" indent="0">
              <a:buNone/>
            </a:pPr>
            <a:r>
              <a:rPr lang="en-US" altLang="zh-CN" dirty="0" smtClean="0"/>
              <a:t> Limited LDV dataset </a:t>
            </a:r>
            <a:r>
              <a:rPr lang="en-US" altLang="zh-CN" dirty="0" smtClean="0">
                <a:sym typeface="Wingdings" panose="05000000000000000000" pitchFamily="2" charset="2"/>
              </a:rPr>
              <a:t> validated</a:t>
            </a:r>
            <a:endParaRPr lang="en-US" altLang="zh-CN" dirty="0">
              <a:sym typeface="Wingdings" panose="05000000000000000000" pitchFamily="2" charset="2"/>
            </a:endParaRPr>
          </a:p>
        </p:txBody>
      </p:sp>
      <p:sp>
        <p:nvSpPr>
          <p:cNvPr id="5" name="矩形 4"/>
          <p:cNvSpPr/>
          <p:nvPr/>
        </p:nvSpPr>
        <p:spPr>
          <a:xfrm>
            <a:off x="323528" y="2252549"/>
            <a:ext cx="8820472" cy="553998"/>
          </a:xfrm>
          <a:prstGeom prst="rect">
            <a:avLst/>
          </a:prstGeom>
        </p:spPr>
        <p:txBody>
          <a:bodyPr wrap="square">
            <a:spAutoFit/>
          </a:bodyPr>
          <a:lstStyle/>
          <a:p>
            <a:pPr lvl="0">
              <a:spcBef>
                <a:spcPct val="20000"/>
              </a:spcBef>
            </a:pPr>
            <a:r>
              <a:rPr lang="en-US" altLang="zh-CN" sz="3000" dirty="0">
                <a:solidFill>
                  <a:prstClr val="black"/>
                </a:solidFill>
                <a:latin typeface="微软雅黑" pitchFamily="34" charset="-122"/>
                <a:ea typeface="微软雅黑" pitchFamily="34" charset="-122"/>
              </a:rPr>
              <a:t>Large </a:t>
            </a:r>
            <a:r>
              <a:rPr lang="en-US" altLang="zh-CN" sz="3000" dirty="0" smtClean="0">
                <a:solidFill>
                  <a:prstClr val="black"/>
                </a:solidFill>
                <a:latin typeface="微软雅黑" pitchFamily="34" charset="-122"/>
                <a:ea typeface="微软雅黑" pitchFamily="34" charset="-122"/>
              </a:rPr>
              <a:t>dataset (</a:t>
            </a:r>
            <a:r>
              <a:rPr lang="en-US" altLang="zh-CN" sz="3000" dirty="0">
                <a:solidFill>
                  <a:prstClr val="black"/>
                </a:solidFill>
                <a:latin typeface="微软雅黑" pitchFamily="34" charset="-122"/>
                <a:ea typeface="微软雅黑" pitchFamily="34" charset="-122"/>
              </a:rPr>
              <a:t>N</a:t>
            </a:r>
            <a:r>
              <a:rPr lang="en-US" altLang="zh-CN" sz="3000" dirty="0" smtClean="0">
                <a:solidFill>
                  <a:prstClr val="black"/>
                </a:solidFill>
                <a:latin typeface="微软雅黑" pitchFamily="34" charset="-122"/>
                <a:ea typeface="微软雅黑" pitchFamily="34" charset="-122"/>
              </a:rPr>
              <a:t>ormal real-life speech)</a:t>
            </a:r>
            <a:endParaRPr lang="en-US" altLang="zh-CN" sz="3000" dirty="0">
              <a:solidFill>
                <a:prstClr val="black"/>
              </a:solidFill>
              <a:latin typeface="微软雅黑" pitchFamily="34" charset="-122"/>
              <a:ea typeface="微软雅黑" pitchFamily="34" charset="-122"/>
            </a:endParaRPr>
          </a:p>
        </p:txBody>
      </p:sp>
      <p:sp>
        <p:nvSpPr>
          <p:cNvPr id="8" name="下箭头 7"/>
          <p:cNvSpPr/>
          <p:nvPr/>
        </p:nvSpPr>
        <p:spPr>
          <a:xfrm>
            <a:off x="1673678" y="1685969"/>
            <a:ext cx="396044" cy="4786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3528" y="3212976"/>
            <a:ext cx="8400284" cy="1107996"/>
          </a:xfrm>
          <a:prstGeom prst="rect">
            <a:avLst/>
          </a:prstGeom>
        </p:spPr>
        <p:txBody>
          <a:bodyPr wrap="square">
            <a:spAutoFit/>
          </a:bodyPr>
          <a:lstStyle/>
          <a:p>
            <a:pPr marL="514350" lvl="0" indent="-514350">
              <a:spcBef>
                <a:spcPct val="20000"/>
              </a:spcBef>
              <a:buFont typeface="+mj-lt"/>
              <a:buAutoNum type="alphaLcParenR"/>
            </a:pPr>
            <a:r>
              <a:rPr lang="en-US" altLang="zh-CN" sz="3000" dirty="0" smtClean="0">
                <a:solidFill>
                  <a:prstClr val="black"/>
                </a:solidFill>
                <a:latin typeface="微软雅黑" pitchFamily="34" charset="-122"/>
                <a:ea typeface="微软雅黑" pitchFamily="34" charset="-122"/>
              </a:rPr>
              <a:t>How to use these valuable data?</a:t>
            </a:r>
          </a:p>
          <a:p>
            <a:pPr marL="914400" lvl="1" indent="-457200">
              <a:spcBef>
                <a:spcPct val="20000"/>
              </a:spcBef>
              <a:buFontTx/>
              <a:buChar char="-"/>
            </a:pPr>
            <a:r>
              <a:rPr lang="en-US" altLang="zh-CN" sz="3000" dirty="0" smtClean="0">
                <a:solidFill>
                  <a:prstClr val="black"/>
                </a:solidFill>
                <a:latin typeface="微软雅黑" pitchFamily="34" charset="-122"/>
                <a:ea typeface="微软雅黑" pitchFamily="34" charset="-122"/>
              </a:rPr>
              <a:t>Well-trained DNN for initialization</a:t>
            </a:r>
            <a:endParaRPr lang="en-US" altLang="zh-CN" sz="300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127734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l-slip">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nel-slip</Template>
  <TotalTime>7135</TotalTime>
  <Words>4474</Words>
  <Application>Microsoft Office PowerPoint</Application>
  <PresentationFormat>全屏显示(4:3)</PresentationFormat>
  <Paragraphs>376</Paragraphs>
  <Slides>26</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Arial Unicode MS</vt:lpstr>
      <vt:lpstr>宋体</vt:lpstr>
      <vt:lpstr>微软雅黑</vt:lpstr>
      <vt:lpstr>Arial</vt:lpstr>
      <vt:lpstr>Calibri</vt:lpstr>
      <vt:lpstr>Wingdings</vt:lpstr>
      <vt:lpstr>nel-slip</vt:lpstr>
      <vt:lpstr>Deep Neural Network for Robust Speech Recognition With Auxiliary Features From Laser-Doppler Vibrometer Sensor</vt:lpstr>
      <vt:lpstr>Outline</vt:lpstr>
      <vt:lpstr>Introduction</vt:lpstr>
      <vt:lpstr>Outline</vt:lpstr>
      <vt:lpstr>Proposed</vt:lpstr>
      <vt:lpstr>Proposed</vt:lpstr>
      <vt:lpstr>Proposed</vt:lpstr>
      <vt:lpstr>Proposed</vt:lpstr>
      <vt:lpstr>Proposed</vt:lpstr>
      <vt:lpstr>Proposed</vt:lpstr>
      <vt:lpstr>Proposed</vt:lpstr>
      <vt:lpstr>Proposed</vt:lpstr>
      <vt:lpstr>Proposed</vt:lpstr>
      <vt:lpstr>Proposed</vt:lpstr>
      <vt:lpstr>Proposed</vt:lpstr>
      <vt:lpstr>Outline</vt:lpstr>
      <vt:lpstr>Experiments</vt:lpstr>
      <vt:lpstr>Experiments</vt:lpstr>
      <vt:lpstr>Results</vt:lpstr>
      <vt:lpstr>Results</vt:lpstr>
      <vt:lpstr>Results</vt:lpstr>
      <vt:lpstr>Results</vt:lpstr>
      <vt:lpstr>Outline</vt:lpstr>
      <vt:lpstr>Conclusion</vt:lpstr>
      <vt:lpstr>Conclusion</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焦炫</dc:creator>
  <cp:lastModifiedBy>谢智鹏</cp:lastModifiedBy>
  <cp:revision>469</cp:revision>
  <dcterms:created xsi:type="dcterms:W3CDTF">2012-11-27T08:49:28Z</dcterms:created>
  <dcterms:modified xsi:type="dcterms:W3CDTF">2016-10-15T05:25:31Z</dcterms:modified>
</cp:coreProperties>
</file>