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4"/>
  </p:notesMasterIdLst>
  <p:handoutMasterIdLst>
    <p:handoutMasterId r:id="rId25"/>
  </p:handoutMasterIdLst>
  <p:sldIdLst>
    <p:sldId id="256" r:id="rId2"/>
    <p:sldId id="257" r:id="rId3"/>
    <p:sldId id="277" r:id="rId4"/>
    <p:sldId id="278" r:id="rId5"/>
    <p:sldId id="279" r:id="rId6"/>
    <p:sldId id="280" r:id="rId7"/>
    <p:sldId id="263" r:id="rId8"/>
    <p:sldId id="282" r:id="rId9"/>
    <p:sldId id="266" r:id="rId10"/>
    <p:sldId id="283" r:id="rId11"/>
    <p:sldId id="267" r:id="rId12"/>
    <p:sldId id="285" r:id="rId13"/>
    <p:sldId id="286" r:id="rId14"/>
    <p:sldId id="287" r:id="rId15"/>
    <p:sldId id="289" r:id="rId16"/>
    <p:sldId id="268" r:id="rId17"/>
    <p:sldId id="292" r:id="rId18"/>
    <p:sldId id="294" r:id="rId19"/>
    <p:sldId id="274" r:id="rId20"/>
    <p:sldId id="275" r:id="rId21"/>
    <p:sldId id="276" r:id="rId22"/>
    <p:sldId id="293" r:id="rId2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a:ea typeface="+mn-ea"/>
        <a:cs typeface="+mn-cs"/>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者" initials="A" lastIdx="1" clrIdx="0"/>
  <p:cmAuthor id="2" name="Yu Hen Hu" initials="YHH" lastIdx="3" clrIdx="1">
    <p:extLst>
      <p:ext uri="{19B8F6BF-5375-455C-9EA6-DF929625EA0E}">
        <p15:presenceInfo xmlns:p15="http://schemas.microsoft.com/office/powerpoint/2012/main" xmlns="" userId="31201be06111c61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64" autoAdjust="0"/>
    <p:restoredTop sz="83756" autoAdjust="0"/>
  </p:normalViewPr>
  <p:slideViewPr>
    <p:cSldViewPr>
      <p:cViewPr>
        <p:scale>
          <a:sx n="70" d="100"/>
          <a:sy n="70" d="100"/>
        </p:scale>
        <p:origin x="-1800" y="-52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commentAuthors" Target="commentAuthors.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07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07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9EF30F0-3CD5-4AB8-B65D-20E57D74E2F4}" type="slidenum">
              <a:rPr lang="en-US"/>
              <a:pPr/>
              <a:t>‹#›</a:t>
            </a:fld>
            <a:endParaRPr lang="en-US"/>
          </a:p>
        </p:txBody>
      </p:sp>
    </p:spTree>
    <p:extLst>
      <p:ext uri="{BB962C8B-B14F-4D97-AF65-F5344CB8AC3E}">
        <p14:creationId xmlns:p14="http://schemas.microsoft.com/office/powerpoint/2010/main" val="21833453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85A34-5EB1-4EEE-91B1-AD777D7046AF}" type="datetimeFigureOut">
              <a:rPr lang="en-US" smtClean="0"/>
              <a:pPr/>
              <a:t>12/11/15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FB111E-7273-48BB-98D6-47422F315391}" type="slidenum">
              <a:rPr lang="en-US" smtClean="0"/>
              <a:pPr/>
              <a:t>‹#›</a:t>
            </a:fld>
            <a:endParaRPr lang="en-US"/>
          </a:p>
        </p:txBody>
      </p:sp>
    </p:spTree>
    <p:extLst>
      <p:ext uri="{BB962C8B-B14F-4D97-AF65-F5344CB8AC3E}">
        <p14:creationId xmlns:p14="http://schemas.microsoft.com/office/powerpoint/2010/main" val="1796820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 Id="rId3" Type="http://schemas.openxmlformats.org/officeDocument/2006/relationships/hyperlink" Target="http://www-nrd.nhtsa.dot.gov/Pubs/812219.pdf"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mtClean="0"/>
              <a:t>Hello, I’m Xuan.</a:t>
            </a:r>
            <a:r>
              <a:rPr lang="en-US" altLang="zh-CN" baseline="0" smtClean="0"/>
              <a:t> Today I’m going to give the presentation of the paper “head tracking using video analytics”.</a:t>
            </a:r>
          </a:p>
          <a:p>
            <a:r>
              <a:rPr lang="en-US" altLang="zh-CN" baseline="0" smtClean="0"/>
              <a:t>This work is cooperated with Professor Hu, Prof. Radwin, and Prof. Lee.</a:t>
            </a:r>
            <a:endParaRPr lang="zh-CN" altLang="en-US" dirty="0"/>
          </a:p>
        </p:txBody>
      </p:sp>
      <p:sp>
        <p:nvSpPr>
          <p:cNvPr id="4" name="灯片编号占位符 3"/>
          <p:cNvSpPr>
            <a:spLocks noGrp="1"/>
          </p:cNvSpPr>
          <p:nvPr>
            <p:ph type="sldNum" sz="quarter" idx="10"/>
          </p:nvPr>
        </p:nvSpPr>
        <p:spPr/>
        <p:txBody>
          <a:bodyPr/>
          <a:lstStyle/>
          <a:p>
            <a:fld id="{91FB111E-7273-48BB-98D6-47422F31539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This frontal face detector adopts </a:t>
            </a:r>
            <a:r>
              <a:rPr lang="en-US" altLang="zh-CN" dirty="0" err="1" smtClean="0"/>
              <a:t>adaboost</a:t>
            </a:r>
            <a:r>
              <a:rPr lang="en-US" altLang="zh-CN" dirty="0" smtClean="0"/>
              <a:t> to construct </a:t>
            </a:r>
            <a:r>
              <a:rPr lang="en-US" altLang="zh-CN" dirty="0" err="1" smtClean="0"/>
              <a:t>Haar</a:t>
            </a:r>
            <a:r>
              <a:rPr lang="en-US" altLang="zh-CN" dirty="0" smtClean="0"/>
              <a:t> feature classifier and build cascaded classifiers from training dataset to detect objects.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It has a robust good performance,</a:t>
            </a:r>
            <a:r>
              <a:rPr lang="en-US" altLang="zh-CN" baseline="0" dirty="0" smtClean="0"/>
              <a:t> and has been implemented in many libraries, like </a:t>
            </a:r>
            <a:r>
              <a:rPr lang="en-US" altLang="zh-CN" baseline="0" dirty="0" err="1" smtClean="0"/>
              <a:t>opencv</a:t>
            </a:r>
            <a:r>
              <a:rPr lang="en-US" altLang="zh-CN" baseline="0" dirty="0" smtClean="0"/>
              <a:t> and </a:t>
            </a:r>
            <a:r>
              <a:rPr lang="en-US" altLang="zh-CN" baseline="0" dirty="0" err="1" smtClean="0"/>
              <a:t>matlab</a:t>
            </a:r>
            <a:r>
              <a:rPr lang="en-US" altLang="zh-CN"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But it is only robust in detecting frontal face, and its performance is hard to estimate. All these factors contribute to the many spurious face detections.</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91FB111E-7273-48BB-98D6-47422F315391}"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So to exclude</a:t>
            </a:r>
            <a:r>
              <a:rPr lang="en-US" altLang="zh-CN" baseline="0" dirty="0" smtClean="0"/>
              <a:t> these false detections, we have the second step, that is the spurious face elimination.</a:t>
            </a:r>
          </a:p>
          <a:p>
            <a:r>
              <a:rPr lang="en-US" altLang="zh-CN" baseline="0" dirty="0" smtClean="0"/>
              <a:t>This is the comparison of the first two steps. </a:t>
            </a:r>
          </a:p>
          <a:p>
            <a:r>
              <a:rPr lang="en-US" altLang="zh-CN" baseline="0" dirty="0" smtClean="0"/>
              <a:t>You can see only correct detections are left after second step.</a:t>
            </a:r>
            <a:endParaRPr lang="zh-CN" altLang="en-US" dirty="0"/>
          </a:p>
        </p:txBody>
      </p:sp>
      <p:sp>
        <p:nvSpPr>
          <p:cNvPr id="4" name="灯片编号占位符 3"/>
          <p:cNvSpPr>
            <a:spLocks noGrp="1"/>
          </p:cNvSpPr>
          <p:nvPr>
            <p:ph type="sldNum" sz="quarter" idx="10"/>
          </p:nvPr>
        </p:nvSpPr>
        <p:spPr/>
        <p:txBody>
          <a:bodyPr/>
          <a:lstStyle/>
          <a:p>
            <a:fld id="{91FB111E-7273-48BB-98D6-47422F315391}"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From the observation, you can see spurious face shows up</a:t>
            </a:r>
          </a:p>
          <a:p>
            <a:r>
              <a:rPr lang="en-US" altLang="zh-CN" dirty="0" smtClean="0"/>
              <a:t>When there more then one</a:t>
            </a:r>
            <a:r>
              <a:rPr lang="en-US" altLang="zh-CN" baseline="0" dirty="0" smtClean="0"/>
              <a:t> </a:t>
            </a:r>
            <a:r>
              <a:rPr lang="en-US" altLang="zh-CN" dirty="0" smtClean="0"/>
              <a:t>face detections in a frame, or sometimes, </a:t>
            </a:r>
          </a:p>
          <a:p>
            <a:r>
              <a:rPr lang="en-US" altLang="zh-CN" dirty="0" smtClean="0"/>
              <a:t>Even when only one face is detected, it may still be spurious.</a:t>
            </a:r>
          </a:p>
          <a:p>
            <a:endParaRPr lang="en-US" altLang="zh-CN" dirty="0" smtClean="0"/>
          </a:p>
          <a:p>
            <a:r>
              <a:rPr lang="en-US" altLang="zh-CN" dirty="0" smtClean="0"/>
              <a:t>We have formulated it as an </a:t>
            </a:r>
            <a:r>
              <a:rPr lang="en-US" altLang="zh-CN" u="sng" dirty="0" smtClean="0"/>
              <a:t>un-supervised learning </a:t>
            </a:r>
            <a:r>
              <a:rPr lang="en-US" altLang="zh-CN" dirty="0" smtClean="0"/>
              <a:t>problem, to</a:t>
            </a:r>
            <a:r>
              <a:rPr lang="en-US" altLang="zh-CN" baseline="0" dirty="0" smtClean="0"/>
              <a:t> eliminate all the spurious detections. It is implemented by clustering based on 2 features.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One is the distribution model of head position of the whole video.</a:t>
            </a:r>
          </a:p>
          <a:p>
            <a:r>
              <a:rPr lang="en-US" altLang="zh-CN" baseline="0" dirty="0" smtClean="0"/>
              <a:t>The other is the Gaussian distribution of head positions displacement between successive frames.</a:t>
            </a:r>
          </a:p>
          <a:p>
            <a:endParaRPr lang="zh-CN" altLang="en-US" dirty="0"/>
          </a:p>
        </p:txBody>
      </p:sp>
      <p:sp>
        <p:nvSpPr>
          <p:cNvPr id="4" name="灯片编号占位符 3"/>
          <p:cNvSpPr>
            <a:spLocks noGrp="1"/>
          </p:cNvSpPr>
          <p:nvPr>
            <p:ph type="sldNum" sz="quarter" idx="10"/>
          </p:nvPr>
        </p:nvSpPr>
        <p:spPr/>
        <p:txBody>
          <a:bodyPr/>
          <a:lstStyle/>
          <a:p>
            <a:fld id="{91FB111E-7273-48BB-98D6-47422F315391}"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More details of these 2 features are:</a:t>
            </a:r>
          </a:p>
          <a:p>
            <a:r>
              <a:rPr lang="en-US" altLang="zh-CN" dirty="0" smtClean="0"/>
              <a:t>The head position distribution is clustered, because of the fixed camera and driving posture.</a:t>
            </a:r>
          </a:p>
          <a:p>
            <a:r>
              <a:rPr lang="en-US" altLang="zh-CN" dirty="0" smtClean="0"/>
              <a:t>In the upper right corner figure, we plot the position of driver’s head of one video clip in red, the green points are the spurious detections.</a:t>
            </a:r>
          </a:p>
          <a:p>
            <a:r>
              <a:rPr lang="en-US" altLang="zh-CN" dirty="0" smtClean="0"/>
              <a:t>This implies the cluster is not circular symmetric shape.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CN" dirty="0" smtClean="0"/>
              <a:t>So the L2 distance based clustering, like k-means clustering is</a:t>
            </a:r>
            <a:r>
              <a:rPr lang="en-US" altLang="zh-CN" baseline="0" dirty="0" smtClean="0"/>
              <a:t> </a:t>
            </a:r>
            <a:r>
              <a:rPr lang="en-US" altLang="zh-CN" dirty="0" smtClean="0"/>
              <a:t>not suitable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CN" dirty="0" smtClean="0"/>
              <a:t>Instead, a density based clustering algorithm DBSCAN is feasible in this problem.</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CN" dirty="0" smtClean="0"/>
              <a:t>The lower right figure</a:t>
            </a:r>
            <a:r>
              <a:rPr lang="en-US" altLang="zh-CN" baseline="0" dirty="0" smtClean="0"/>
              <a:t> plots the head position displacement with density expressed in color, which suggests a Gaussian model and serves as the confidence of this elimination result.</a:t>
            </a:r>
            <a:endParaRPr lang="en-US" altLang="zh-CN"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91FB111E-7273-48BB-98D6-47422F315391}"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i="0" kern="1200" dirty="0" smtClean="0">
                <a:solidFill>
                  <a:schemeClr val="tx1"/>
                </a:solidFill>
                <a:latin typeface="+mn-lt"/>
                <a:ea typeface="+mn-ea"/>
                <a:cs typeface="+mn-cs"/>
              </a:rPr>
              <a:t>DBSCAN method is short for </a:t>
            </a:r>
            <a:r>
              <a:rPr lang="en-US" altLang="zh-CN" dirty="0" smtClean="0"/>
              <a:t>Density-Based Spatial Clustering of Applications with Noise</a:t>
            </a:r>
          </a:p>
          <a:p>
            <a:r>
              <a:rPr lang="en-US" altLang="zh-CN" sz="1200" b="0" i="0" kern="1200" dirty="0" smtClean="0">
                <a:solidFill>
                  <a:schemeClr val="tx1"/>
                </a:solidFill>
                <a:latin typeface="+mn-lt"/>
                <a:ea typeface="+mn-ea"/>
                <a:cs typeface="+mn-cs"/>
              </a:rPr>
              <a:t>The idea of this algorithm is to firstly find the core points which has</a:t>
            </a:r>
            <a:r>
              <a:rPr lang="en-US" altLang="zh-CN" sz="1200" b="0" i="0" kern="1200" baseline="0" dirty="0" smtClean="0">
                <a:solidFill>
                  <a:schemeClr val="tx1"/>
                </a:solidFill>
                <a:latin typeface="+mn-lt"/>
                <a:ea typeface="+mn-ea"/>
                <a:cs typeface="+mn-cs"/>
              </a:rPr>
              <a:t> a number of points within a certain distance, like the red point A in the figure. </a:t>
            </a:r>
          </a:p>
          <a:p>
            <a:r>
              <a:rPr lang="en-US" altLang="zh-CN" sz="1200" b="0" i="0" kern="1200" baseline="0" dirty="0" smtClean="0">
                <a:solidFill>
                  <a:schemeClr val="tx1"/>
                </a:solidFill>
                <a:latin typeface="+mn-lt"/>
                <a:ea typeface="+mn-ea"/>
                <a:cs typeface="+mn-cs"/>
              </a:rPr>
              <a:t>And all the points which is reachable within the certain distance from such core points form a cluster, like all the red and yellow points here. </a:t>
            </a:r>
          </a:p>
          <a:p>
            <a:r>
              <a:rPr lang="en-US" altLang="zh-CN" sz="1200" b="0" i="0" kern="1200" baseline="0" dirty="0" smtClean="0">
                <a:solidFill>
                  <a:schemeClr val="tx1"/>
                </a:solidFill>
                <a:latin typeface="+mn-lt"/>
                <a:ea typeface="+mn-ea"/>
                <a:cs typeface="+mn-cs"/>
              </a:rPr>
              <a:t>By this, the farther blue point is excluded from the cluster as a noise.</a:t>
            </a:r>
          </a:p>
          <a:p>
            <a:endParaRPr lang="en-US" altLang="zh-CN" sz="1200" b="0" i="0" kern="1200" baseline="0" dirty="0" smtClean="0">
              <a:solidFill>
                <a:schemeClr val="tx1"/>
              </a:solidFill>
              <a:latin typeface="+mn-lt"/>
              <a:ea typeface="+mn-ea"/>
              <a:cs typeface="+mn-cs"/>
            </a:endParaRPr>
          </a:p>
          <a:p>
            <a:r>
              <a:rPr lang="en-US" altLang="zh-CN" sz="1200" b="0" i="0" kern="1200" baseline="0" dirty="0" smtClean="0">
                <a:solidFill>
                  <a:schemeClr val="tx1"/>
                </a:solidFill>
                <a:latin typeface="+mn-lt"/>
                <a:ea typeface="+mn-ea"/>
                <a:cs typeface="+mn-cs"/>
              </a:rPr>
              <a:t>The advantage of it over k-means clustering is that it doesn’t require cluster number k, nor the cluster shape.</a:t>
            </a:r>
            <a:endParaRPr lang="en-US" altLang="zh-CN" sz="1200" b="0" i="0" kern="1200" dirty="0" smtClean="0">
              <a:solidFill>
                <a:schemeClr val="tx1"/>
              </a:solidFill>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91FB111E-7273-48BB-98D6-47422F315391}"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A comparison of the common k-means clustering with</a:t>
            </a:r>
            <a:r>
              <a:rPr lang="en-US" altLang="zh-CN" baseline="0" dirty="0" smtClean="0"/>
              <a:t> DBSCAN clustering on the head position data of one video clip is shown here. The red points stand for the driver’s head in reality, and the blue circle is the points selected by the cluster, green points are spurious detections. So we want to circle as more as possible red points. </a:t>
            </a:r>
          </a:p>
          <a:p>
            <a:r>
              <a:rPr lang="en-US" altLang="zh-CN" baseline="0" dirty="0" smtClean="0"/>
              <a:t>It’s obvious the density based approach has captured more red points despite of the irregular distribution shape.</a:t>
            </a:r>
          </a:p>
          <a:p>
            <a:r>
              <a:rPr lang="en-US" altLang="zh-CN" baseline="0" dirty="0" smtClean="0"/>
              <a:t>But still, we have missed out some driver’s head. And the following tracking step helps retrieve back these heads.</a:t>
            </a:r>
            <a:endParaRPr lang="zh-CN" altLang="en-US" dirty="0"/>
          </a:p>
        </p:txBody>
      </p:sp>
      <p:sp>
        <p:nvSpPr>
          <p:cNvPr id="4" name="灯片编号占位符 3"/>
          <p:cNvSpPr>
            <a:spLocks noGrp="1"/>
          </p:cNvSpPr>
          <p:nvPr>
            <p:ph type="sldNum" sz="quarter" idx="10"/>
          </p:nvPr>
        </p:nvSpPr>
        <p:spPr/>
        <p:txBody>
          <a:bodyPr/>
          <a:lstStyle/>
          <a:p>
            <a:fld id="{91FB111E-7273-48BB-98D6-47422F315391}"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aseline="0" dirty="0" smtClean="0"/>
              <a:t>From the first 2 steps, only a small fraction of frames have got the driver’s head detected and detected correctly.</a:t>
            </a:r>
          </a:p>
          <a:p>
            <a:r>
              <a:rPr lang="en-US" altLang="zh-CN" baseline="0" dirty="0" smtClean="0"/>
              <a:t>In the third step, we use the Bayesian estimation method to fill up all the frames with head detections. </a:t>
            </a:r>
          </a:p>
          <a:p>
            <a:endParaRPr lang="zh-CN" altLang="en-US" dirty="0"/>
          </a:p>
        </p:txBody>
      </p:sp>
      <p:sp>
        <p:nvSpPr>
          <p:cNvPr id="4" name="灯片编号占位符 3"/>
          <p:cNvSpPr>
            <a:spLocks noGrp="1"/>
          </p:cNvSpPr>
          <p:nvPr>
            <p:ph type="sldNum" sz="quarter" idx="10"/>
          </p:nvPr>
        </p:nvSpPr>
        <p:spPr/>
        <p:txBody>
          <a:bodyPr/>
          <a:lstStyle/>
          <a:p>
            <a:fld id="{91FB111E-7273-48BB-98D6-47422F315391}"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This video analytic based head tracking algorithm relies on 2 facts:</a:t>
            </a:r>
          </a:p>
          <a:p>
            <a:r>
              <a:rPr lang="en-US" altLang="zh-CN" dirty="0" smtClean="0"/>
              <a:t>The</a:t>
            </a:r>
            <a:r>
              <a:rPr lang="en-US" altLang="zh-CN" baseline="0" dirty="0" smtClean="0"/>
              <a:t> first is that h</a:t>
            </a:r>
            <a:r>
              <a:rPr lang="en-US" altLang="zh-CN" dirty="0" smtClean="0"/>
              <a:t>ead positions change little between successive frames.</a:t>
            </a:r>
          </a:p>
          <a:p>
            <a:r>
              <a:rPr lang="en-US" altLang="zh-CN" dirty="0" smtClean="0"/>
              <a:t>The second is that the image within the known frontal facial region changes little between successive frames.</a:t>
            </a:r>
          </a:p>
          <a:p>
            <a:r>
              <a:rPr lang="en-US" altLang="zh-CN" dirty="0" smtClean="0"/>
              <a:t>And these correspond to the</a:t>
            </a:r>
            <a:r>
              <a:rPr lang="en-US" altLang="zh-CN" baseline="0" dirty="0" smtClean="0"/>
              <a:t> Bayesian estimation model in this template matching approach.</a:t>
            </a:r>
          </a:p>
          <a:p>
            <a:pPr marL="0" marR="0" lvl="2" indent="0" algn="l" defTabSz="914400" rtl="0" eaLnBrk="1" fontAlgn="auto" latinLnBrk="0" hangingPunct="1">
              <a:lnSpc>
                <a:spcPct val="100000"/>
              </a:lnSpc>
              <a:spcBef>
                <a:spcPts val="0"/>
              </a:spcBef>
              <a:spcAft>
                <a:spcPts val="0"/>
              </a:spcAft>
              <a:buClrTx/>
              <a:buSzTx/>
              <a:buFontTx/>
              <a:buNone/>
              <a:tabLst/>
              <a:defRPr/>
            </a:pPr>
            <a:r>
              <a:rPr lang="en-US" altLang="zh-CN" dirty="0" smtClean="0"/>
              <a:t>The search region of potential head positions in the current frame is based on the prior information of estimated head position in the previous frame.</a:t>
            </a:r>
          </a:p>
          <a:p>
            <a:pPr marL="0" marR="0" lvl="2" indent="0" algn="l" defTabSz="914400" rtl="0" eaLnBrk="1" fontAlgn="auto" latinLnBrk="0" hangingPunct="1">
              <a:lnSpc>
                <a:spcPct val="100000"/>
              </a:lnSpc>
              <a:spcBef>
                <a:spcPts val="0"/>
              </a:spcBef>
              <a:spcAft>
                <a:spcPts val="0"/>
              </a:spcAft>
              <a:buClrTx/>
              <a:buSzTx/>
              <a:buFontTx/>
              <a:buNone/>
              <a:tabLst/>
              <a:defRPr/>
            </a:pPr>
            <a:r>
              <a:rPr lang="en-US" altLang="zh-CN" dirty="0" smtClean="0"/>
              <a:t>And</a:t>
            </a:r>
            <a:r>
              <a:rPr lang="en-US" altLang="zh-CN" baseline="0" dirty="0" smtClean="0"/>
              <a:t> t</a:t>
            </a:r>
            <a:r>
              <a:rPr lang="en-US" altLang="zh-CN" dirty="0" smtClean="0"/>
              <a:t>he match with the maximum similarity</a:t>
            </a:r>
            <a:r>
              <a:rPr lang="en-US" altLang="zh-CN" baseline="0" dirty="0" smtClean="0"/>
              <a:t> score in current frame by the template from previous frame gives the estimated head position with maximum likelihood.</a:t>
            </a:r>
            <a:endParaRPr lang="en-US" altLang="zh-CN" dirty="0" smtClean="0"/>
          </a:p>
          <a:p>
            <a:pPr marL="0" marR="0" lvl="2"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91FB111E-7273-48BB-98D6-47422F315391}"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i="0" dirty="0" smtClean="0"/>
              <a:t>To evaluate the performance, we have selected</a:t>
            </a:r>
            <a:r>
              <a:rPr lang="en-US" altLang="zh-CN" sz="1200" b="0" i="0" baseline="0" dirty="0" smtClean="0"/>
              <a:t> 24 challenging-quality video clips. It involves backing a car, reaching out from window, touching face, driving in dark environment, passenger’s face showing up and so on.</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i="0" baseline="0" dirty="0" smtClean="0"/>
              <a:t>We manually annotated the head position of each frame, and compare our tracking result with the annotation.</a:t>
            </a:r>
          </a:p>
          <a:p>
            <a:endParaRPr lang="zh-CN" altLang="en-US" dirty="0"/>
          </a:p>
        </p:txBody>
      </p:sp>
      <p:sp>
        <p:nvSpPr>
          <p:cNvPr id="4" name="灯片编号占位符 3"/>
          <p:cNvSpPr>
            <a:spLocks noGrp="1"/>
          </p:cNvSpPr>
          <p:nvPr>
            <p:ph type="sldNum" sz="quarter" idx="10"/>
          </p:nvPr>
        </p:nvSpPr>
        <p:spPr/>
        <p:txBody>
          <a:bodyPr/>
          <a:lstStyle/>
          <a:p>
            <a:fld id="{91FB111E-7273-48BB-98D6-47422F315391}"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dirty="0" smtClean="0"/>
              <a:t>To evaluate the performance, we calculate</a:t>
            </a:r>
            <a:r>
              <a:rPr lang="en-US" altLang="zh-CN" sz="1200" baseline="0" dirty="0" smtClean="0"/>
              <a:t> precision and recall of the output.</a:t>
            </a:r>
          </a:p>
          <a:p>
            <a:r>
              <a:rPr lang="en-US" altLang="zh-CN" sz="1200" baseline="0" dirty="0" smtClean="0"/>
              <a:t>Precision measures </a:t>
            </a:r>
            <a:r>
              <a:rPr lang="en-US" altLang="zh-CN" sz="1200" dirty="0" smtClean="0"/>
              <a:t>fraction of positively identified driver’s head positions being true.</a:t>
            </a:r>
          </a:p>
          <a:p>
            <a:r>
              <a:rPr lang="en-US" altLang="zh-CN" sz="1200" baseline="0" dirty="0" smtClean="0"/>
              <a:t>Recall </a:t>
            </a:r>
            <a:r>
              <a:rPr lang="en-US" altLang="zh-CN" sz="1200" dirty="0" smtClean="0"/>
              <a:t>measures fraction of driver’s head positions detected out of all true driver’s head positions.</a:t>
            </a:r>
            <a:endParaRPr lang="en-US" altLang="zh-CN" sz="1200" baseline="0" dirty="0" smtClean="0"/>
          </a:p>
          <a:p>
            <a:endParaRPr lang="en-US" altLang="zh-CN" sz="1200" baseline="0" dirty="0" smtClean="0"/>
          </a:p>
          <a:p>
            <a:r>
              <a:rPr lang="en-US" altLang="zh-CN" sz="1200" baseline="0" dirty="0" smtClean="0"/>
              <a:t>--------------------------------------------------------------</a:t>
            </a:r>
          </a:p>
          <a:p>
            <a:r>
              <a:rPr lang="en-US" altLang="zh-CN" sz="1200" baseline="0" dirty="0" smtClean="0"/>
              <a:t>we firstly define TP, FP, FN,TN.</a:t>
            </a:r>
            <a:endParaRPr lang="en-US" altLang="zh-CN" sz="1200" dirty="0" smtClean="0"/>
          </a:p>
          <a:p>
            <a:r>
              <a:rPr lang="en-US" altLang="zh-CN" sz="1200" dirty="0" smtClean="0"/>
              <a:t>True positive (TP), meaning the driver’s head is correctly detected; </a:t>
            </a:r>
          </a:p>
          <a:p>
            <a:r>
              <a:rPr lang="en-US" altLang="zh-CN" sz="1200" dirty="0" smtClean="0"/>
              <a:t>false positive (FP), meaning a spurious face is detected while there is no head in frame in fact; </a:t>
            </a:r>
          </a:p>
          <a:p>
            <a:r>
              <a:rPr lang="en-US" altLang="zh-CN" sz="1200" dirty="0" smtClean="0"/>
              <a:t>false negative (FN), meaning the driver’s head is not detected or an erroneous head detection is reported;</a:t>
            </a:r>
          </a:p>
          <a:p>
            <a:r>
              <a:rPr lang="en-US" altLang="zh-CN" sz="1200" dirty="0" smtClean="0"/>
              <a:t>True negative (TN), meaning no driver’s head is in the frame and the algorithm also reports so. </a:t>
            </a:r>
          </a:p>
          <a:p>
            <a:r>
              <a:rPr lang="en-US" altLang="zh-CN" dirty="0" smtClean="0"/>
              <a:t>----------------------------------------------------------------------</a:t>
            </a:r>
            <a:endParaRPr lang="zh-CN" altLang="en-US" dirty="0"/>
          </a:p>
        </p:txBody>
      </p:sp>
      <p:sp>
        <p:nvSpPr>
          <p:cNvPr id="4" name="灯片编号占位符 3"/>
          <p:cNvSpPr>
            <a:spLocks noGrp="1"/>
          </p:cNvSpPr>
          <p:nvPr>
            <p:ph type="sldNum" sz="quarter" idx="10"/>
          </p:nvPr>
        </p:nvSpPr>
        <p:spPr/>
        <p:txBody>
          <a:bodyPr/>
          <a:lstStyle/>
          <a:p>
            <a:fld id="{91FB111E-7273-48BB-98D6-47422F315391}"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FB111E-7273-48BB-98D6-47422F315391}" type="slidenum">
              <a:rPr lang="en-US" smtClean="0"/>
              <a:pPr/>
              <a:t>2</a:t>
            </a:fld>
            <a:endParaRPr lang="en-US"/>
          </a:p>
        </p:txBody>
      </p:sp>
    </p:spTree>
    <p:extLst>
      <p:ext uri="{BB962C8B-B14F-4D97-AF65-F5344CB8AC3E}">
        <p14:creationId xmlns:p14="http://schemas.microsoft.com/office/powerpoint/2010/main" val="3375046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i="0" baseline="0" dirty="0" smtClean="0"/>
              <a:t>Confusion matrixes are plotted for each step, where row is for annotation, and column is for prediction.</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i="0" baseline="0" dirty="0" smtClean="0"/>
              <a:t>With the precision being high for every step, we mainly look at recall.</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i="0" baseline="0" dirty="0" smtClean="0"/>
              <a:t>Recall has been improved from 28% to 88%. That means in these 24 challenging video clips, 88% of driver’s heads have been detected correctly.</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b="0" i="0" baseline="0" dirty="0" smtClean="0"/>
          </a:p>
          <a:p>
            <a:endParaRPr lang="zh-CN" altLang="en-US" dirty="0"/>
          </a:p>
        </p:txBody>
      </p:sp>
      <p:sp>
        <p:nvSpPr>
          <p:cNvPr id="4" name="灯片编号占位符 3"/>
          <p:cNvSpPr>
            <a:spLocks noGrp="1"/>
          </p:cNvSpPr>
          <p:nvPr>
            <p:ph type="sldNum" sz="quarter" idx="10"/>
          </p:nvPr>
        </p:nvSpPr>
        <p:spPr/>
        <p:txBody>
          <a:bodyPr/>
          <a:lstStyle/>
          <a:p>
            <a:fld id="{91FB111E-7273-48BB-98D6-47422F315391}"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i="0" baseline="0" dirty="0" smtClean="0"/>
              <a:t>Since these clips are cut only for challenging segments, it shows that this tracking method could handle most of the challenges in the NDS dataset. And it works robustly and efficiently on normal driving video set.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It</a:t>
            </a:r>
            <a:r>
              <a:rPr lang="zh-CN" altLang="en-US" dirty="0" smtClean="0"/>
              <a:t> </a:t>
            </a:r>
            <a:r>
              <a:rPr lang="en-US" altLang="zh-CN" dirty="0" smtClean="0"/>
              <a:t>is</a:t>
            </a:r>
            <a:r>
              <a:rPr lang="zh-CN" altLang="en-US" dirty="0" smtClean="0"/>
              <a:t> </a:t>
            </a:r>
            <a:r>
              <a:rPr lang="en-US" altLang="zh-CN" dirty="0" smtClean="0"/>
              <a:t>a</a:t>
            </a:r>
            <a:r>
              <a:rPr lang="zh-CN" altLang="en-US" dirty="0" smtClean="0"/>
              <a:t> </a:t>
            </a:r>
            <a:r>
              <a:rPr lang="en-US" altLang="zh-CN" dirty="0" smtClean="0"/>
              <a:t>computationally efficient algorithm for statistical inference in a batch mode for video clips with variable quality.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This</a:t>
            </a:r>
            <a:r>
              <a:rPr lang="zh-CN" altLang="en-US" dirty="0" smtClean="0"/>
              <a:t> </a:t>
            </a:r>
            <a:r>
              <a:rPr lang="en-US" altLang="zh-CN" dirty="0" smtClean="0"/>
              <a:t>algorithm</a:t>
            </a:r>
            <a:r>
              <a:rPr lang="zh-CN" altLang="en-US" dirty="0" smtClean="0"/>
              <a:t> </a:t>
            </a:r>
            <a:r>
              <a:rPr lang="en-US" altLang="zh-CN" dirty="0" smtClean="0"/>
              <a:t>is</a:t>
            </a:r>
            <a:r>
              <a:rPr lang="zh-CN" altLang="en-US" dirty="0" smtClean="0"/>
              <a:t> </a:t>
            </a:r>
            <a:r>
              <a:rPr lang="en-US" altLang="zh-CN" dirty="0" smtClean="0"/>
              <a:t>new</a:t>
            </a:r>
            <a:r>
              <a:rPr lang="zh-CN" altLang="en-US" dirty="0" smtClean="0"/>
              <a:t> </a:t>
            </a:r>
            <a:r>
              <a:rPr lang="en-US" altLang="zh-CN" dirty="0" smtClean="0"/>
              <a:t>and</a:t>
            </a:r>
            <a:r>
              <a:rPr lang="zh-CN" altLang="en-US" dirty="0" smtClean="0"/>
              <a:t> </a:t>
            </a:r>
            <a:r>
              <a:rPr lang="en-US" altLang="zh-CN" dirty="0" smtClean="0"/>
              <a:t>is</a:t>
            </a:r>
            <a:r>
              <a:rPr lang="zh-CN" altLang="en-US" dirty="0" smtClean="0"/>
              <a:t> </a:t>
            </a:r>
            <a:r>
              <a:rPr lang="en-US" altLang="zh-CN" dirty="0" smtClean="0"/>
              <a:t>outstanding</a:t>
            </a:r>
            <a:r>
              <a:rPr lang="zh-CN" altLang="en-US" dirty="0" smtClean="0"/>
              <a:t> </a:t>
            </a:r>
            <a:r>
              <a:rPr lang="en-US" altLang="zh-CN" dirty="0" smtClean="0"/>
              <a:t>to</a:t>
            </a:r>
            <a:r>
              <a:rPr lang="zh-CN" altLang="en-US" dirty="0" smtClean="0"/>
              <a:t> </a:t>
            </a:r>
            <a:r>
              <a:rPr lang="en-US" altLang="zh-CN" dirty="0" smtClean="0"/>
              <a:t>handle</a:t>
            </a:r>
            <a:r>
              <a:rPr lang="zh-CN" altLang="en-US" dirty="0" smtClean="0"/>
              <a:t> </a:t>
            </a:r>
            <a:r>
              <a:rPr lang="en-US" altLang="zh-CN" dirty="0" smtClean="0"/>
              <a:t>big</a:t>
            </a:r>
            <a:r>
              <a:rPr lang="zh-CN" altLang="en-US" dirty="0" smtClean="0"/>
              <a:t> </a:t>
            </a:r>
            <a:r>
              <a:rPr lang="en-US" altLang="zh-CN" dirty="0" smtClean="0"/>
              <a:t>video</a:t>
            </a:r>
            <a:r>
              <a:rPr lang="zh-CN" altLang="en-US" dirty="0" smtClean="0"/>
              <a:t> </a:t>
            </a:r>
            <a:r>
              <a:rPr lang="en-US" altLang="zh-CN" dirty="0" smtClean="0"/>
              <a:t>databases.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Further improvement</a:t>
            </a:r>
            <a:r>
              <a:rPr lang="en-US" altLang="zh-CN" baseline="0" dirty="0" smtClean="0"/>
              <a:t> is to be focused on the 12% loss in recall which is due to the clustering limited on position. This will be improved by a weighted template matching scheme.</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91FB111E-7273-48BB-98D6-47422F315391}" type="slidenum">
              <a:rPr lang="en-US" smtClean="0"/>
              <a:pPr/>
              <a:t>21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Just in</a:t>
            </a:r>
            <a:r>
              <a:rPr lang="en-US" altLang="zh-CN" baseline="0" dirty="0" smtClean="0"/>
              <a:t> 2014, more than 32,000 people were killed in vehicle crashes on US roadways, and an additional 2.3 million people were injured in crashes in this year. (</a:t>
            </a:r>
            <a:r>
              <a:rPr lang="en-US" altLang="zh-CN" sz="1200" b="0" i="0" u="none" strike="noStrike" kern="1200" dirty="0" smtClean="0">
                <a:solidFill>
                  <a:schemeClr val="tx1"/>
                </a:solidFill>
                <a:latin typeface="+mn-lt"/>
                <a:ea typeface="+mn-ea"/>
                <a:cs typeface="+mn-cs"/>
                <a:hlinkClick r:id="rId3"/>
              </a:rPr>
              <a:t>2014 Crash Data Key Findings (DOT HS 812 219)</a:t>
            </a:r>
            <a:r>
              <a:rPr lang="en-US" altLang="zh-CN" baseline="0" dirty="0" smtClean="0"/>
              <a:t>)</a:t>
            </a:r>
          </a:p>
          <a:p>
            <a:r>
              <a:rPr lang="en-US" altLang="zh-CN" baseline="0" dirty="0" smtClean="0"/>
              <a:t>And a major cause of these highway accidents is driver distraction!</a:t>
            </a:r>
            <a:endParaRPr lang="zh-CN" altLang="en-US" dirty="0"/>
          </a:p>
        </p:txBody>
      </p:sp>
      <p:sp>
        <p:nvSpPr>
          <p:cNvPr id="4" name="灯片编号占位符 3"/>
          <p:cNvSpPr>
            <a:spLocks noGrp="1"/>
          </p:cNvSpPr>
          <p:nvPr>
            <p:ph type="sldNum" sz="quarter" idx="10"/>
          </p:nvPr>
        </p:nvSpPr>
        <p:spPr/>
        <p:txBody>
          <a:bodyPr/>
          <a:lstStyle/>
          <a:p>
            <a:fld id="{91FB111E-7273-48BB-98D6-47422F315391}"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To study driver distraction and attentiveness during driving, US Federal Highway Administration</a:t>
            </a:r>
            <a:r>
              <a:rPr lang="en-US" altLang="zh-CN" baseline="0" dirty="0" smtClean="0"/>
              <a:t> has launched the Naturalistic Driving Study, which is part of Second Strategic Highway Research Program.</a:t>
            </a:r>
          </a:p>
          <a:p>
            <a:r>
              <a:rPr lang="en-US" altLang="zh-CN" baseline="0" dirty="0" smtClean="0"/>
              <a:t>Over two </a:t>
            </a:r>
            <a:r>
              <a:rPr lang="en-US" altLang="zh-CN" baseline="0" dirty="0" err="1" smtClean="0"/>
              <a:t>petabytes</a:t>
            </a:r>
            <a:r>
              <a:rPr lang="en-US" altLang="zh-CN" baseline="0" dirty="0" smtClean="0"/>
              <a:t> of video recordings of 3,400 people driving vehicles has been collected by researchers at Virginia Tech.</a:t>
            </a:r>
          </a:p>
          <a:p>
            <a:r>
              <a:rPr lang="en-US" altLang="zh-CN" baseline="0" dirty="0" smtClean="0"/>
              <a:t>To save storage for this huge size video data, a typical video frame is a compression of 4 views: forward road view, rotated driver view, rear roadway view, downward steering wheel view.</a:t>
            </a:r>
          </a:p>
          <a:p>
            <a:endParaRPr lang="zh-CN" altLang="en-US" dirty="0"/>
          </a:p>
        </p:txBody>
      </p:sp>
      <p:sp>
        <p:nvSpPr>
          <p:cNvPr id="4" name="灯片编号占位符 3"/>
          <p:cNvSpPr>
            <a:spLocks noGrp="1"/>
          </p:cNvSpPr>
          <p:nvPr>
            <p:ph type="sldNum" sz="quarter" idx="10"/>
          </p:nvPr>
        </p:nvSpPr>
        <p:spPr/>
        <p:txBody>
          <a:bodyPr/>
          <a:lstStyle/>
          <a:p>
            <a:fld id="{91FB111E-7273-48BB-98D6-47422F315391}"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Millions of hours of NDS data presents an unprecedented opportunity to identify factors contributing to distraction-related crashes.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Absolutely making human operator review each video to</a:t>
            </a:r>
            <a:r>
              <a:rPr lang="en-US" altLang="zh-CN" baseline="0" dirty="0" smtClean="0"/>
              <a:t> spot the events of interests and encode the event is very </a:t>
            </a:r>
            <a:r>
              <a:rPr lang="en-US" altLang="zh-CN" baseline="0" dirty="0" err="1" smtClean="0"/>
              <a:t>very</a:t>
            </a:r>
            <a:r>
              <a:rPr lang="en-US" altLang="zh-CN" baseline="0" dirty="0" smtClean="0"/>
              <a:t> expensive at the presence of this big video data.</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So the task of this NDS program is to develop </a:t>
            </a:r>
            <a:r>
              <a:rPr lang="en-US" altLang="zh-CN" dirty="0" smtClean="0"/>
              <a:t>video analytic algorithms to efficiently and automatically screen video recordings.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The detailed goals as</a:t>
            </a:r>
            <a:r>
              <a:rPr lang="en-US" altLang="zh-CN" baseline="0" dirty="0" smtClean="0"/>
              <a:t> sequential steps to solve the task is:</a:t>
            </a:r>
          </a:p>
          <a:p>
            <a:pPr lvl="1"/>
            <a:r>
              <a:rPr lang="en-US" altLang="zh-CN" dirty="0" smtClean="0"/>
              <a:t>To detect events of interests, and to quantitatively estimate driver states</a:t>
            </a:r>
          </a:p>
          <a:p>
            <a:pPr lvl="1"/>
            <a:r>
              <a:rPr lang="en-US" altLang="zh-CN" dirty="0" smtClean="0"/>
              <a:t>To convert driver states estimates to levels of driver distractions</a:t>
            </a:r>
          </a:p>
          <a:p>
            <a:pPr lvl="1"/>
            <a:r>
              <a:rPr lang="en-US" altLang="zh-CN" dirty="0" smtClean="0"/>
              <a:t>To exploit causal relationships between driver distraction and traffic accidents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91FB111E-7273-48BB-98D6-47422F315391}"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Our</a:t>
            </a:r>
            <a:r>
              <a:rPr lang="en-US" altLang="zh-CN" baseline="0" dirty="0" smtClean="0"/>
              <a:t> specific task in this NDS project is to track the driver’s head to provide head position and size for the next step of driver status prediction.</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In the process of collecting the video, A camera is mounted on rear mirror to monitor driver’s facial expression and head orientation.</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But</a:t>
            </a:r>
            <a:r>
              <a:rPr lang="en-US" altLang="zh-CN" baseline="0" dirty="0" smtClean="0"/>
              <a:t> t</a:t>
            </a:r>
            <a:r>
              <a:rPr lang="en-US" altLang="zh-CN" dirty="0" smtClean="0"/>
              <a:t>he</a:t>
            </a:r>
            <a:r>
              <a:rPr lang="en-US" altLang="zh-CN" baseline="0" dirty="0" smtClean="0"/>
              <a:t> low resolution video recorded in natural in-car environment has proposed a lot of challenges: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The size of face is 60*60 pixels which has lost many facial details.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Besides, the extreme high and low illumination, motion blurry, partial sheltering, facial features missing have all made this head tracking task challenging.</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a:t>
            </a:r>
          </a:p>
          <a:p>
            <a:r>
              <a:rPr lang="en-US" altLang="zh-CN" dirty="0" smtClean="0"/>
              <a:t>Allow extraction of key driver states:</a:t>
            </a:r>
          </a:p>
          <a:p>
            <a:pPr lvl="1"/>
            <a:r>
              <a:rPr lang="en-US" altLang="zh-CN" dirty="0" smtClean="0"/>
              <a:t>Head pose (looking left, right, straight, up, down, etc)</a:t>
            </a:r>
          </a:p>
          <a:p>
            <a:pPr lvl="1"/>
            <a:r>
              <a:rPr lang="en-US" altLang="zh-CN" dirty="0" smtClean="0"/>
              <a:t>Talking, eating (mouth open/close), sleeping (eye closing), looking side ways (face orientation), etc.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a:t>
            </a:r>
          </a:p>
          <a:p>
            <a:endParaRPr lang="en-US" altLang="zh-CN" baseline="0" dirty="0" smtClean="0"/>
          </a:p>
          <a:p>
            <a:endParaRPr lang="zh-CN" altLang="en-US" dirty="0"/>
          </a:p>
        </p:txBody>
      </p:sp>
      <p:sp>
        <p:nvSpPr>
          <p:cNvPr id="4" name="灯片编号占位符 3"/>
          <p:cNvSpPr>
            <a:spLocks noGrp="1"/>
          </p:cNvSpPr>
          <p:nvPr>
            <p:ph type="sldNum" sz="quarter" idx="10"/>
          </p:nvPr>
        </p:nvSpPr>
        <p:spPr/>
        <p:txBody>
          <a:bodyPr/>
          <a:lstStyle/>
          <a:p>
            <a:fld id="{91FB111E-7273-48BB-98D6-47422F31539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lnSpcReduction="10000"/>
          </a:bodyPr>
          <a:lstStyle/>
          <a:p>
            <a:r>
              <a:rPr lang="en-US" altLang="zh-CN" b="1" baseline="0" dirty="0" smtClean="0"/>
              <a:t>Tracking has always been a focus of study to achieve more robust and efficient performance. In recent work,</a:t>
            </a:r>
          </a:p>
          <a:p>
            <a:r>
              <a:rPr lang="en-US" altLang="zh-CN" b="1" baseline="0" dirty="0" err="1" smtClean="0"/>
              <a:t>Junseok</a:t>
            </a:r>
            <a:r>
              <a:rPr lang="en-US" altLang="zh-CN" b="1" baseline="0" dirty="0" smtClean="0"/>
              <a:t> has proposed visual tracking decomposition, and Sam has proposed structures output tracking. But their requirement of prior observation and </a:t>
            </a:r>
            <a:r>
              <a:rPr lang="en-US" altLang="zh-CN" b="1" baseline="0" dirty="0" err="1" smtClean="0"/>
              <a:t>labelling</a:t>
            </a:r>
            <a:r>
              <a:rPr lang="en-US" altLang="zh-CN" b="1" baseline="0" dirty="0" smtClean="0"/>
              <a:t> samples is not feasible in this multi-subject project.</a:t>
            </a:r>
          </a:p>
          <a:p>
            <a:r>
              <a:rPr lang="en-US" altLang="zh-CN" b="1" baseline="0" dirty="0" smtClean="0"/>
              <a:t>Wei has proposed </a:t>
            </a:r>
            <a:r>
              <a:rPr lang="en-US" altLang="zh-CN" b="1" baseline="0" dirty="0" err="1" smtClean="0"/>
              <a:t>Sparsity</a:t>
            </a:r>
            <a:r>
              <a:rPr lang="en-US" altLang="zh-CN" b="1" baseline="0" dirty="0" smtClean="0"/>
              <a:t> based collaborative model, which has a good performance on high quality video, but when the resolution decreases, the performance decreases.</a:t>
            </a:r>
          </a:p>
          <a:p>
            <a:r>
              <a:rPr lang="en-US" altLang="zh-CN" b="1" baseline="0" dirty="0" err="1" smtClean="0"/>
              <a:t>Kyoung</a:t>
            </a:r>
            <a:r>
              <a:rPr lang="en-US" altLang="zh-CN" b="1" baseline="0" dirty="0" smtClean="0"/>
              <a:t> has proposed Tracking by sampling trackers, and Murphy has proposed </a:t>
            </a:r>
            <a:r>
              <a:rPr lang="en-US" altLang="zh-CN" b="1" baseline="0" dirty="0" err="1" smtClean="0"/>
              <a:t>Hyhope</a:t>
            </a:r>
            <a:r>
              <a:rPr lang="en-US" altLang="zh-CN" b="1" baseline="0" dirty="0" smtClean="0"/>
              <a:t> System for driver monitoring. The computation load of these methods make them not feasible in this large data project.</a:t>
            </a:r>
          </a:p>
          <a:p>
            <a:r>
              <a:rPr lang="en-US" altLang="zh-CN" b="1" baseline="0" dirty="0" smtClean="0"/>
              <a:t>------------------------------------------------------------------------------</a:t>
            </a:r>
          </a:p>
          <a:p>
            <a:endParaRPr lang="en-US" altLang="zh-CN" b="1" baseline="0" dirty="0" smtClean="0"/>
          </a:p>
          <a:p>
            <a:r>
              <a:rPr lang="en-US" altLang="zh-CN" sz="1200" b="0" i="0" kern="1200" dirty="0" smtClean="0">
                <a:solidFill>
                  <a:schemeClr val="tx1"/>
                </a:solidFill>
                <a:latin typeface="+mn-lt"/>
                <a:ea typeface="+mn-ea"/>
                <a:cs typeface="+mn-cs"/>
              </a:rPr>
              <a:t>[1]</a:t>
            </a:r>
            <a:r>
              <a:rPr lang="en-US" altLang="zh-CN" sz="1200" b="0" i="0" kern="1200" baseline="0" dirty="0" smtClean="0">
                <a:solidFill>
                  <a:schemeClr val="tx1"/>
                </a:solidFill>
                <a:latin typeface="+mn-lt"/>
                <a:ea typeface="+mn-ea"/>
                <a:cs typeface="+mn-cs"/>
              </a:rPr>
              <a:t>It decompose the tracking model into observation model and motion model. </a:t>
            </a:r>
          </a:p>
          <a:p>
            <a:r>
              <a:rPr lang="en-US" altLang="zh-CN" baseline="0" dirty="0" smtClean="0"/>
              <a:t>But it requires the prior observation of object to collect the appearance and motion templates, which is not feasible in this large dataset project.</a:t>
            </a:r>
          </a:p>
          <a:p>
            <a:endParaRPr lang="en-US" altLang="zh-CN" sz="1200" b="0" i="0" kern="1200" baseline="0" dirty="0" smtClean="0">
              <a:solidFill>
                <a:schemeClr val="tx1"/>
              </a:solidFill>
              <a:latin typeface="+mn-lt"/>
              <a:ea typeface="+mn-ea"/>
              <a:cs typeface="+mn-cs"/>
            </a:endParaRPr>
          </a:p>
          <a:p>
            <a:r>
              <a:rPr lang="en-US" altLang="zh-CN" sz="1200" b="0" i="0" kern="1200" baseline="0" dirty="0" smtClean="0">
                <a:solidFill>
                  <a:schemeClr val="tx1"/>
                </a:solidFill>
                <a:latin typeface="+mn-lt"/>
                <a:ea typeface="+mn-ea"/>
                <a:cs typeface="+mn-cs"/>
              </a:rPr>
              <a:t>[2]It uses adaptive tracking-by-detecting method based on structured output prediction. </a:t>
            </a:r>
          </a:p>
          <a:p>
            <a:r>
              <a:rPr lang="en-US" altLang="zh-CN" sz="1200" b="0" i="0" kern="1200" baseline="0" dirty="0" smtClean="0">
                <a:solidFill>
                  <a:schemeClr val="tx1"/>
                </a:solidFill>
                <a:latin typeface="+mn-lt"/>
                <a:ea typeface="+mn-ea"/>
                <a:cs typeface="+mn-cs"/>
              </a:rPr>
              <a:t>But the requirement of </a:t>
            </a:r>
            <a:r>
              <a:rPr lang="en-US" altLang="zh-CN" sz="1200" b="0" i="0" kern="1200" baseline="0" dirty="0" err="1" smtClean="0">
                <a:solidFill>
                  <a:schemeClr val="tx1"/>
                </a:solidFill>
                <a:latin typeface="+mn-lt"/>
                <a:ea typeface="+mn-ea"/>
                <a:cs typeface="+mn-cs"/>
              </a:rPr>
              <a:t>labelling</a:t>
            </a:r>
            <a:r>
              <a:rPr lang="en-US" altLang="zh-CN" sz="1200" b="0" i="0" kern="1200" baseline="0" dirty="0" smtClean="0">
                <a:solidFill>
                  <a:schemeClr val="tx1"/>
                </a:solidFill>
                <a:latin typeface="+mn-lt"/>
                <a:ea typeface="+mn-ea"/>
                <a:cs typeface="+mn-cs"/>
              </a:rPr>
              <a:t> samples is not feasible in our large video dataset with various subjects.</a:t>
            </a:r>
          </a:p>
          <a:p>
            <a:endParaRPr lang="en-US" altLang="zh-CN" baseline="0" dirty="0" smtClean="0"/>
          </a:p>
          <a:p>
            <a:endParaRPr lang="en-US" altLang="zh-CN" b="1" baseline="0" dirty="0" smtClean="0"/>
          </a:p>
          <a:p>
            <a:r>
              <a:rPr lang="en-US" altLang="zh-CN" sz="1200" b="0" i="0" kern="1200" baseline="0" dirty="0" smtClean="0">
                <a:solidFill>
                  <a:schemeClr val="tx1"/>
                </a:solidFill>
                <a:latin typeface="+mn-lt"/>
                <a:ea typeface="+mn-ea"/>
                <a:cs typeface="+mn-cs"/>
              </a:rPr>
              <a:t>[3]It develops a </a:t>
            </a:r>
            <a:r>
              <a:rPr lang="en-US" altLang="zh-CN" sz="1200" b="0" i="0" kern="1200" baseline="0" dirty="0" err="1" smtClean="0">
                <a:solidFill>
                  <a:schemeClr val="tx1"/>
                </a:solidFill>
                <a:latin typeface="+mn-lt"/>
                <a:ea typeface="+mn-ea"/>
                <a:cs typeface="+mn-cs"/>
              </a:rPr>
              <a:t>sparsity</a:t>
            </a:r>
            <a:r>
              <a:rPr lang="en-US" altLang="zh-CN" sz="1200" b="0" i="0" kern="1200" baseline="0" dirty="0" smtClean="0">
                <a:solidFill>
                  <a:schemeClr val="tx1"/>
                </a:solidFill>
                <a:latin typeface="+mn-lt"/>
                <a:ea typeface="+mn-ea"/>
                <a:cs typeface="+mn-cs"/>
              </a:rPr>
              <a:t>-based discriminative classifier, and also a </a:t>
            </a:r>
            <a:r>
              <a:rPr lang="en-US" altLang="zh-CN" sz="1200" b="0" i="0" kern="1200" baseline="0" dirty="0" err="1" smtClean="0">
                <a:solidFill>
                  <a:schemeClr val="tx1"/>
                </a:solidFill>
                <a:latin typeface="+mn-lt"/>
                <a:ea typeface="+mn-ea"/>
                <a:cs typeface="+mn-cs"/>
              </a:rPr>
              <a:t>sparsity</a:t>
            </a:r>
            <a:r>
              <a:rPr lang="en-US" altLang="zh-CN" sz="1200" b="0" i="0" kern="1200" baseline="0" dirty="0" smtClean="0">
                <a:solidFill>
                  <a:schemeClr val="tx1"/>
                </a:solidFill>
                <a:latin typeface="+mn-lt"/>
                <a:ea typeface="+mn-ea"/>
                <a:cs typeface="+mn-cs"/>
              </a:rPr>
              <a:t>-based generative model. </a:t>
            </a:r>
          </a:p>
          <a:p>
            <a:r>
              <a:rPr lang="en-US" altLang="zh-CN" sz="1200" b="0" i="0" kern="1200" baseline="0" dirty="0" smtClean="0">
                <a:solidFill>
                  <a:schemeClr val="tx1"/>
                </a:solidFill>
                <a:latin typeface="+mn-lt"/>
                <a:ea typeface="+mn-ea"/>
                <a:cs typeface="+mn-cs"/>
              </a:rPr>
              <a:t>The collaboration of these two models have a good performance on high quality video, but when the resolution decreases, the performance decreases.</a:t>
            </a:r>
          </a:p>
          <a:p>
            <a:endParaRPr lang="en-US" altLang="zh-CN" sz="1200" b="0" i="0" kern="1200" baseline="0" dirty="0" smtClean="0">
              <a:solidFill>
                <a:schemeClr val="tx1"/>
              </a:solidFill>
              <a:latin typeface="+mn-lt"/>
              <a:ea typeface="+mn-ea"/>
              <a:cs typeface="+mn-cs"/>
            </a:endParaRPr>
          </a:p>
          <a:p>
            <a:r>
              <a:rPr lang="en-US" altLang="zh-CN" sz="1200" b="0" i="0" kern="1200" baseline="0" dirty="0" smtClean="0">
                <a:solidFill>
                  <a:schemeClr val="tx1"/>
                </a:solidFill>
                <a:latin typeface="+mn-lt"/>
                <a:ea typeface="+mn-ea"/>
                <a:cs typeface="+mn-cs"/>
              </a:rPr>
              <a:t>[4]It takes 4 trackers running </a:t>
            </a:r>
            <a:r>
              <a:rPr lang="en-US" altLang="zh-CN" sz="1200" b="0" i="0" kern="1200" baseline="0" dirty="0" err="1" smtClean="0">
                <a:solidFill>
                  <a:schemeClr val="tx1"/>
                </a:solidFill>
                <a:latin typeface="+mn-lt"/>
                <a:ea typeface="+mn-ea"/>
                <a:cs typeface="+mn-cs"/>
              </a:rPr>
              <a:t>parallelly</a:t>
            </a:r>
            <a:r>
              <a:rPr lang="en-US" altLang="zh-CN" sz="1200" b="0" i="0" kern="1200" baseline="0" dirty="0" smtClean="0">
                <a:solidFill>
                  <a:schemeClr val="tx1"/>
                </a:solidFill>
                <a:latin typeface="+mn-lt"/>
                <a:ea typeface="+mn-ea"/>
                <a:cs typeface="+mn-cs"/>
              </a:rPr>
              <a:t>, and sample the trackers to find the most suitable trackers. </a:t>
            </a:r>
          </a:p>
          <a:p>
            <a:r>
              <a:rPr lang="en-US" altLang="zh-CN" sz="1200" b="0" i="0" kern="1200" baseline="0" dirty="0" smtClean="0">
                <a:solidFill>
                  <a:schemeClr val="tx1"/>
                </a:solidFill>
                <a:latin typeface="+mn-lt"/>
                <a:ea typeface="+mn-ea"/>
                <a:cs typeface="+mn-cs"/>
              </a:rPr>
              <a:t>It is good for small data set. But the computation load would be heavy for the dataset in our project.</a:t>
            </a:r>
          </a:p>
          <a:p>
            <a:endParaRPr lang="en-US" altLang="zh-CN" sz="1200" b="0" i="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i="0" kern="1200" baseline="0" dirty="0" smtClean="0">
                <a:solidFill>
                  <a:schemeClr val="tx1"/>
                </a:solidFill>
                <a:latin typeface="+mn-lt"/>
                <a:ea typeface="+mn-ea"/>
                <a:cs typeface="+mn-cs"/>
              </a:rPr>
              <a:t>[5]</a:t>
            </a:r>
            <a:r>
              <a:rPr lang="en-US" altLang="zh-CN" dirty="0" smtClean="0"/>
              <a:t>It</a:t>
            </a:r>
            <a:r>
              <a:rPr lang="en-US" altLang="zh-CN" baseline="0" dirty="0" smtClean="0"/>
              <a:t> </a:t>
            </a:r>
            <a:r>
              <a:rPr lang="en-US" altLang="zh-CN" dirty="0" smtClean="0"/>
              <a:t>proposes</a:t>
            </a:r>
            <a:r>
              <a:rPr lang="en-US" altLang="zh-CN" baseline="0" dirty="0" smtClean="0"/>
              <a:t> a</a:t>
            </a:r>
            <a:r>
              <a:rPr lang="en-US" altLang="zh-CN" dirty="0" smtClean="0"/>
              <a:t> </a:t>
            </a:r>
            <a:r>
              <a:rPr lang="en-US" altLang="zh-CN" dirty="0" err="1" smtClean="0"/>
              <a:t>HyHOPE</a:t>
            </a:r>
            <a:r>
              <a:rPr lang="en-US" altLang="zh-CN" dirty="0" smtClean="0"/>
              <a:t> system for driver monitoring that tracks 3D motion of head movement based on an appearance model and particle filter in an augmented environment.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The</a:t>
            </a:r>
            <a:r>
              <a:rPr lang="en-US" altLang="zh-CN" baseline="0" dirty="0" smtClean="0"/>
              <a:t> computation load makes it not feasible for our big video data.</a:t>
            </a:r>
            <a:endParaRPr lang="en-US" altLang="zh-CN" dirty="0" smtClean="0"/>
          </a:p>
          <a:p>
            <a:endParaRPr lang="en-US" altLang="zh-CN" sz="1200" b="0" i="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The prior observation, requirement of video quality, computation load required by these methods motivate us to propose our video analytics approach.</a:t>
            </a:r>
            <a:endParaRPr kumimoji="1" lang="zh-CN" altLang="en-US" dirty="0" smtClean="0"/>
          </a:p>
          <a:p>
            <a:endParaRPr lang="zh-CN" altLang="en-US" dirty="0"/>
          </a:p>
        </p:txBody>
      </p:sp>
      <p:sp>
        <p:nvSpPr>
          <p:cNvPr id="4" name="灯片编号占位符 3"/>
          <p:cNvSpPr>
            <a:spLocks noGrp="1"/>
          </p:cNvSpPr>
          <p:nvPr>
            <p:ph type="sldNum" sz="quarter" idx="10"/>
          </p:nvPr>
        </p:nvSpPr>
        <p:spPr/>
        <p:txBody>
          <a:bodyPr/>
          <a:lstStyle/>
          <a:p>
            <a:fld id="{91FB111E-7273-48BB-98D6-47422F315391}"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8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To deal with these challenges, we have proposed a robust and efficient tracking method from the aspect of video analytics.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It takes advantage of the statistical information of head detections by taking the video as a whole, and by considering the consecutive frames.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It also </a:t>
            </a:r>
            <a:r>
              <a:rPr lang="en-US" altLang="zh-CN" dirty="0" smtClean="0"/>
              <a:t>relies on empirically estimated prior information to facilitate video processing instead of directly performing low-level computer vision algorithm, which is the key difference between our approach and existing approaches for head tracking. </a:t>
            </a:r>
            <a:endParaRPr lang="zh-CN" altLang="en-US" dirty="0" smtClean="0"/>
          </a:p>
          <a:p>
            <a:endParaRPr lang="en-US" altLang="zh-CN" dirty="0" smtClean="0"/>
          </a:p>
          <a:p>
            <a:r>
              <a:rPr lang="en-US" altLang="zh-CN" dirty="0" smtClean="0"/>
              <a:t>It is a modular based pipeline with 3 modules: </a:t>
            </a:r>
            <a:r>
              <a:rPr lang="en-US" altLang="zh-CN" baseline="0" dirty="0" smtClean="0"/>
              <a:t>face detection, spurious face elimination, head tracking.</a:t>
            </a:r>
            <a:endParaRPr lang="en-US" altLang="zh-CN" dirty="0" smtClean="0"/>
          </a:p>
          <a:p>
            <a:r>
              <a:rPr lang="en-US" altLang="zh-CN" dirty="0" smtClean="0"/>
              <a:t>And uses text-based annotation as intermediate interface. </a:t>
            </a:r>
          </a:p>
          <a:p>
            <a:r>
              <a:rPr lang="en-US" altLang="zh-CN" dirty="0" smtClean="0"/>
              <a:t>This allows individual modules to be updated independently. </a:t>
            </a:r>
          </a:p>
          <a:p>
            <a:r>
              <a:rPr lang="en-US" altLang="zh-CN" dirty="0" smtClean="0"/>
              <a:t>It allows batch mode for speedy computation.</a:t>
            </a:r>
          </a:p>
          <a:p>
            <a:endParaRPr lang="en-US" altLang="zh-CN" dirty="0" smtClean="0"/>
          </a:p>
        </p:txBody>
      </p:sp>
      <p:sp>
        <p:nvSpPr>
          <p:cNvPr id="4" name="灯片编号占位符 3"/>
          <p:cNvSpPr>
            <a:spLocks noGrp="1"/>
          </p:cNvSpPr>
          <p:nvPr>
            <p:ph type="sldNum" sz="quarter" idx="10"/>
          </p:nvPr>
        </p:nvSpPr>
        <p:spPr/>
        <p:txBody>
          <a:bodyPr/>
          <a:lstStyle/>
          <a:p>
            <a:fld id="{91FB111E-7273-48BB-98D6-47422F315391}"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In the first step, we use Viola Jones frontal face detector to detect driver’s face. </a:t>
            </a:r>
            <a:r>
              <a:rPr lang="en-US" altLang="zh-CN" baseline="0" dirty="0" smtClean="0"/>
              <a:t>You can see many false positive and false negative detections.</a:t>
            </a:r>
            <a:endParaRPr lang="zh-CN" altLang="en-US" dirty="0"/>
          </a:p>
        </p:txBody>
      </p:sp>
      <p:sp>
        <p:nvSpPr>
          <p:cNvPr id="4" name="灯片编号占位符 3"/>
          <p:cNvSpPr>
            <a:spLocks noGrp="1"/>
          </p:cNvSpPr>
          <p:nvPr>
            <p:ph type="sldNum" sz="quarter" idx="10"/>
          </p:nvPr>
        </p:nvSpPr>
        <p:spPr/>
        <p:txBody>
          <a:bodyPr/>
          <a:lstStyle/>
          <a:p>
            <a:fld id="{91FB111E-7273-48BB-98D6-47422F315391}"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152" name="Picture 8" descr="2t.jpg                                                         00340C0AMacintosh HD                   BA577892:"/>
          <p:cNvPicPr>
            <a:picLocks noChangeAspect="1" noChangeArrowheads="1"/>
          </p:cNvPicPr>
          <p:nvPr/>
        </p:nvPicPr>
        <p:blipFill>
          <a:blip r:embed="rId2" cstate="print"/>
          <a:srcRect/>
          <a:stretch>
            <a:fillRect/>
          </a:stretch>
        </p:blipFill>
        <p:spPr bwMode="auto">
          <a:xfrm>
            <a:off x="-19050" y="-14288"/>
            <a:ext cx="9182100" cy="6886576"/>
          </a:xfrm>
          <a:prstGeom prst="rect">
            <a:avLst/>
          </a:prstGeom>
          <a:noFill/>
        </p:spPr>
      </p:pic>
      <p:sp>
        <p:nvSpPr>
          <p:cNvPr id="6147" name="Rectangle 3"/>
          <p:cNvSpPr>
            <a:spLocks noGrp="1" noChangeArrowheads="1"/>
          </p:cNvSpPr>
          <p:nvPr>
            <p:ph type="ctrTitle"/>
          </p:nvPr>
        </p:nvSpPr>
        <p:spPr>
          <a:xfrm>
            <a:off x="304800" y="1752600"/>
            <a:ext cx="8458200" cy="1143000"/>
          </a:xfrm>
        </p:spPr>
        <p:txBody>
          <a:bodyPr/>
          <a:lstStyle>
            <a:lvl1pPr algn="ctr">
              <a:defRPr/>
            </a:lvl1pPr>
          </a:lstStyle>
          <a:p>
            <a:r>
              <a:rPr lang="en-US" smtClean="0"/>
              <a:t>Click to edit Master title style</a:t>
            </a:r>
            <a:endParaRPr lang="en-US"/>
          </a:p>
        </p:txBody>
      </p:sp>
      <p:sp>
        <p:nvSpPr>
          <p:cNvPr id="6148" name="Rectangle 4"/>
          <p:cNvSpPr>
            <a:spLocks noGrp="1" noChangeArrowheads="1"/>
          </p:cNvSpPr>
          <p:nvPr>
            <p:ph type="subTitle" idx="1"/>
          </p:nvPr>
        </p:nvSpPr>
        <p:spPr>
          <a:xfrm>
            <a:off x="304800" y="2971800"/>
            <a:ext cx="8458200" cy="1752600"/>
          </a:xfrm>
        </p:spPr>
        <p:txBody>
          <a:bodyPr/>
          <a:lstStyle>
            <a:lvl1pPr marL="0" indent="0" algn="ctr">
              <a:buFontTx/>
              <a:buNone/>
              <a:defRPr sz="2400"/>
            </a:lvl1pPr>
          </a:lstStyle>
          <a:p>
            <a:r>
              <a:rPr lang="en-US" smtClean="0"/>
              <a:t>Click to edit Master subtitle style</a:t>
            </a: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1600200"/>
            <a:ext cx="2190750" cy="47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1600200"/>
            <a:ext cx="6419850" cy="47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000">
                <a:latin typeface="+mn-lt"/>
                <a:cs typeface="Times New Roman" panose="02020603050405020304" pitchFamily="18" charset="0"/>
              </a:defRPr>
            </a:lvl1pPr>
            <a:lvl2pPr>
              <a:defRPr sz="1800">
                <a:latin typeface="+mn-lt"/>
                <a:cs typeface="Times New Roman" panose="02020603050405020304" pitchFamily="18" charset="0"/>
              </a:defRPr>
            </a:lvl2pPr>
            <a:lvl3pPr>
              <a:defRPr sz="1600">
                <a:latin typeface="+mn-lt"/>
                <a:cs typeface="Times New Roman" panose="02020603050405020304" pitchFamily="18" charset="0"/>
              </a:defRPr>
            </a:lvl3pPr>
            <a:lvl4pPr>
              <a:defRPr sz="1400">
                <a:latin typeface="+mn-lt"/>
                <a:cs typeface="Times New Roman" panose="02020603050405020304" pitchFamily="18" charset="0"/>
              </a:defRPr>
            </a:lvl4pPr>
            <a:lvl5pPr>
              <a:defRPr sz="1200">
                <a:latin typeface="+mn-lt"/>
                <a:cs typeface="Times New Roman" panose="0202060305040502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p>
            <a:fld id="{59EF35A5-CD04-42C6-A3B2-27ABFC27DCC6}" type="slidenum">
              <a:rPr lang="en-US" smtClean="0"/>
              <a:pPr/>
              <a:t>‹#›</a:t>
            </a:fld>
            <a:endParaRPr lang="en-US"/>
          </a:p>
        </p:txBody>
      </p:sp>
      <p:sp>
        <p:nvSpPr>
          <p:cNvPr id="5" name="Footer Placeholder 4"/>
          <p:cNvSpPr>
            <a:spLocks noGrp="1"/>
          </p:cNvSpPr>
          <p:nvPr>
            <p:ph type="ftr" sz="quarter" idx="11"/>
          </p:nvPr>
        </p:nvSpPr>
        <p:spPr/>
        <p:txBody>
          <a:bodyPr/>
          <a:lstStyle/>
          <a:p>
            <a:r>
              <a:rPr lang="en-US" i="0" smtClean="0"/>
              <a:t>(c) 2011-2013  by Yu Hen Hu</a:t>
            </a:r>
            <a:endParaRPr lang="en-US" dirty="0"/>
          </a:p>
        </p:txBody>
      </p:sp>
      <p:sp>
        <p:nvSpPr>
          <p:cNvPr id="6" name="Title 5"/>
          <p:cNvSpPr>
            <a:spLocks noGrp="1"/>
          </p:cNvSpPr>
          <p:nvPr>
            <p:ph type="title"/>
          </p:nvPr>
        </p:nvSpPr>
        <p:spPr/>
        <p:txBody>
          <a:bodyPr/>
          <a:lstStyle>
            <a:lvl1pPr>
              <a:defRPr sz="2800">
                <a:latin typeface="+mj-lt"/>
              </a:defRPr>
            </a:lvl1p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smtClean="0"/>
              <a:t>(c) 2011-2013  by Yu Hen Hu</a:t>
            </a:r>
            <a:endParaRPr lang="en-US"/>
          </a:p>
        </p:txBody>
      </p:sp>
      <p:sp>
        <p:nvSpPr>
          <p:cNvPr id="4" name="Slide Number Placeholder 3"/>
          <p:cNvSpPr>
            <a:spLocks noGrp="1"/>
          </p:cNvSpPr>
          <p:nvPr>
            <p:ph type="sldNum" sz="quarter" idx="11"/>
          </p:nvPr>
        </p:nvSpPr>
        <p:spPr/>
        <p:txBody>
          <a:bodyPr/>
          <a:lstStyle/>
          <a:p>
            <a:fld id="{59EF35A5-CD04-42C6-A3B2-27ABFC27DCC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3200"/>
            </a:lvl1pPr>
          </a:lstStyle>
          <a:p>
            <a:r>
              <a:rPr lang="en-US" dirty="0" smtClean="0"/>
              <a:t>Click to edit Master title style</a:t>
            </a:r>
            <a:endParaRPr lang="en-US" dirty="0"/>
          </a:p>
        </p:txBody>
      </p:sp>
      <p:sp>
        <p:nvSpPr>
          <p:cNvPr id="3" name="Content Placeholder 2"/>
          <p:cNvSpPr>
            <a:spLocks noGrp="1"/>
          </p:cNvSpPr>
          <p:nvPr>
            <p:ph sz="half" idx="1"/>
          </p:nvPr>
        </p:nvSpPr>
        <p:spPr>
          <a:xfrm>
            <a:off x="152400" y="1752600"/>
            <a:ext cx="4305300" cy="457200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10100" y="1752600"/>
            <a:ext cx="4305300" cy="457200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0"/>
          </p:nvPr>
        </p:nvSpPr>
        <p:spPr/>
        <p:txBody>
          <a:bodyPr/>
          <a:lstStyle/>
          <a:p>
            <a:fld id="{59EF35A5-CD04-42C6-A3B2-27ABFC27DCC6}" type="slidenum">
              <a:rPr lang="en-US" smtClean="0"/>
              <a:pPr/>
              <a:t>‹#›</a:t>
            </a:fld>
            <a:endParaRPr lang="en-US"/>
          </a:p>
        </p:txBody>
      </p:sp>
      <p:sp>
        <p:nvSpPr>
          <p:cNvPr id="6" name="Footer Placeholder 5"/>
          <p:cNvSpPr>
            <a:spLocks noGrp="1"/>
          </p:cNvSpPr>
          <p:nvPr>
            <p:ph type="ftr" sz="quarter" idx="11"/>
          </p:nvPr>
        </p:nvSpPr>
        <p:spPr/>
        <p:txBody>
          <a:bodyPr/>
          <a:lstStyle/>
          <a:p>
            <a:r>
              <a:rPr lang="en-US" smtClean="0"/>
              <a:t>(c) 2011-2013  by Yu Hen Hu</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59EF35A5-CD04-42C6-A3B2-27ABFC27DCC6}" type="slidenum">
              <a:rPr lang="en-US" smtClean="0"/>
              <a:pPr/>
              <a:t>‹#›</a:t>
            </a:fld>
            <a:endParaRPr lang="en-US"/>
          </a:p>
        </p:txBody>
      </p:sp>
      <p:sp>
        <p:nvSpPr>
          <p:cNvPr id="4" name="Footer Placeholder 3"/>
          <p:cNvSpPr>
            <a:spLocks noGrp="1"/>
          </p:cNvSpPr>
          <p:nvPr>
            <p:ph type="ftr" sz="quarter" idx="11"/>
          </p:nvPr>
        </p:nvSpPr>
        <p:spPr/>
        <p:txBody>
          <a:bodyPr/>
          <a:lstStyle/>
          <a:p>
            <a:r>
              <a:rPr lang="en-US" smtClean="0"/>
              <a:t>(c) 2011-2013  by Yu Hen Hu</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9EF35A5-CD04-42C6-A3B2-27ABFC27DCC6}" type="slidenum">
              <a:rPr lang="en-US" smtClean="0"/>
              <a:pPr/>
              <a:t>‹#›</a:t>
            </a:fld>
            <a:endParaRPr lang="en-US"/>
          </a:p>
        </p:txBody>
      </p:sp>
      <p:sp>
        <p:nvSpPr>
          <p:cNvPr id="3" name="Footer Placeholder 2"/>
          <p:cNvSpPr>
            <a:spLocks noGrp="1"/>
          </p:cNvSpPr>
          <p:nvPr>
            <p:ph type="ftr" sz="quarter" idx="11"/>
          </p:nvPr>
        </p:nvSpPr>
        <p:spPr/>
        <p:txBody>
          <a:bodyPr/>
          <a:lstStyle/>
          <a:p>
            <a:r>
              <a:rPr lang="en-US" smtClean="0"/>
              <a:t>(c) 2011-2013  by Yu Hen Hu</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457200"/>
            <a:ext cx="8534400" cy="990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381000" y="1600200"/>
            <a:ext cx="85344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5" name="Picture 4" descr="uwlogo_web_sm_fl.png"/>
          <p:cNvPicPr>
            <a:picLocks noChangeAspect="1"/>
          </p:cNvPicPr>
          <p:nvPr userDrawn="1"/>
        </p:nvPicPr>
        <p:blipFill>
          <a:blip r:embed="rId14" cstate="print"/>
          <a:stretch>
            <a:fillRect/>
          </a:stretch>
        </p:blipFill>
        <p:spPr>
          <a:xfrm>
            <a:off x="0" y="0"/>
            <a:ext cx="1905000" cy="641479"/>
          </a:xfrm>
          <a:prstGeom prst="rect">
            <a:avLst/>
          </a:prstGeom>
        </p:spPr>
      </p:pic>
      <p:sp>
        <p:nvSpPr>
          <p:cNvPr id="6" name="Footer Placeholder 5"/>
          <p:cNvSpPr>
            <a:spLocks noGrp="1"/>
          </p:cNvSpPr>
          <p:nvPr>
            <p:ph type="ftr" sz="quarter" idx="3"/>
          </p:nvPr>
        </p:nvSpPr>
        <p:spPr>
          <a:xfrm>
            <a:off x="3352800" y="6629400"/>
            <a:ext cx="2895600" cy="228600"/>
          </a:xfrm>
          <a:prstGeom prst="rect">
            <a:avLst/>
          </a:prstGeom>
        </p:spPr>
        <p:txBody>
          <a:bodyPr vert="horz" lIns="91440" tIns="45720" rIns="91440" bIns="45720" rtlCol="0" anchor="ctr"/>
          <a:lstStyle>
            <a:lvl1pPr algn="ctr">
              <a:defRPr sz="1100" i="1">
                <a:solidFill>
                  <a:schemeClr val="tx1">
                    <a:tint val="75000"/>
                  </a:schemeClr>
                </a:solidFill>
              </a:defRPr>
            </a:lvl1pPr>
          </a:lstStyle>
          <a:p>
            <a:r>
              <a:rPr lang="en-US" smtClean="0"/>
              <a:t>(c) 2011-2013  by Yu Hen Hu</a:t>
            </a:r>
            <a:endParaRPr lang="en-US"/>
          </a:p>
        </p:txBody>
      </p:sp>
      <p:sp>
        <p:nvSpPr>
          <p:cNvPr id="7" name="Slide Number Placeholder 6"/>
          <p:cNvSpPr>
            <a:spLocks noGrp="1"/>
          </p:cNvSpPr>
          <p:nvPr>
            <p:ph type="sldNum" sz="quarter" idx="4"/>
          </p:nvPr>
        </p:nvSpPr>
        <p:spPr>
          <a:xfrm>
            <a:off x="8305800" y="6629400"/>
            <a:ext cx="838200" cy="228600"/>
          </a:xfrm>
          <a:prstGeom prst="rect">
            <a:avLst/>
          </a:prstGeom>
        </p:spPr>
        <p:txBody>
          <a:bodyPr vert="horz" lIns="91440" tIns="45720" rIns="91440" bIns="45720" rtlCol="0" anchor="ctr"/>
          <a:lstStyle>
            <a:lvl1pPr algn="r">
              <a:defRPr sz="1050" i="1">
                <a:solidFill>
                  <a:schemeClr val="tx1">
                    <a:tint val="75000"/>
                  </a:schemeClr>
                </a:solidFill>
              </a:defRPr>
            </a:lvl1pPr>
          </a:lstStyle>
          <a:p>
            <a:fld id="{59EF35A5-CD04-42C6-A3B2-27ABFC27DCC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ctr"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3600">
          <a:solidFill>
            <a:schemeClr val="tx1"/>
          </a:solidFill>
          <a:latin typeface="Verdana" charset="0"/>
        </a:defRPr>
      </a:lvl2pPr>
      <a:lvl3pPr algn="l" rtl="0" eaLnBrk="1" fontAlgn="base" hangingPunct="1">
        <a:spcBef>
          <a:spcPct val="0"/>
        </a:spcBef>
        <a:spcAft>
          <a:spcPct val="0"/>
        </a:spcAft>
        <a:defRPr sz="3600">
          <a:solidFill>
            <a:schemeClr val="tx1"/>
          </a:solidFill>
          <a:latin typeface="Verdana" charset="0"/>
        </a:defRPr>
      </a:lvl3pPr>
      <a:lvl4pPr algn="l" rtl="0" eaLnBrk="1" fontAlgn="base" hangingPunct="1">
        <a:spcBef>
          <a:spcPct val="0"/>
        </a:spcBef>
        <a:spcAft>
          <a:spcPct val="0"/>
        </a:spcAft>
        <a:defRPr sz="3600">
          <a:solidFill>
            <a:schemeClr val="tx1"/>
          </a:solidFill>
          <a:latin typeface="Verdana" charset="0"/>
        </a:defRPr>
      </a:lvl4pPr>
      <a:lvl5pPr algn="l" rtl="0" eaLnBrk="1" fontAlgn="base" hangingPunct="1">
        <a:spcBef>
          <a:spcPct val="0"/>
        </a:spcBef>
        <a:spcAft>
          <a:spcPct val="0"/>
        </a:spcAft>
        <a:defRPr sz="3600">
          <a:solidFill>
            <a:schemeClr val="tx1"/>
          </a:solidFill>
          <a:latin typeface="Verdana" charset="0"/>
        </a:defRPr>
      </a:lvl5pPr>
      <a:lvl6pPr marL="457200" algn="l" rtl="0" eaLnBrk="1" fontAlgn="base" hangingPunct="1">
        <a:spcBef>
          <a:spcPct val="0"/>
        </a:spcBef>
        <a:spcAft>
          <a:spcPct val="0"/>
        </a:spcAft>
        <a:defRPr sz="3600">
          <a:solidFill>
            <a:schemeClr val="tx1"/>
          </a:solidFill>
          <a:latin typeface="Verdana" charset="0"/>
        </a:defRPr>
      </a:lvl6pPr>
      <a:lvl7pPr marL="914400" algn="l" rtl="0" eaLnBrk="1" fontAlgn="base" hangingPunct="1">
        <a:spcBef>
          <a:spcPct val="0"/>
        </a:spcBef>
        <a:spcAft>
          <a:spcPct val="0"/>
        </a:spcAft>
        <a:defRPr sz="3600">
          <a:solidFill>
            <a:schemeClr val="tx1"/>
          </a:solidFill>
          <a:latin typeface="Verdana" charset="0"/>
        </a:defRPr>
      </a:lvl7pPr>
      <a:lvl8pPr marL="1371600" algn="l" rtl="0" eaLnBrk="1" fontAlgn="base" hangingPunct="1">
        <a:spcBef>
          <a:spcPct val="0"/>
        </a:spcBef>
        <a:spcAft>
          <a:spcPct val="0"/>
        </a:spcAft>
        <a:defRPr sz="3600">
          <a:solidFill>
            <a:schemeClr val="tx1"/>
          </a:solidFill>
          <a:latin typeface="Verdana" charset="0"/>
        </a:defRPr>
      </a:lvl8pPr>
      <a:lvl9pPr marL="1828800" algn="l" rtl="0" eaLnBrk="1" fontAlgn="base" hangingPunct="1">
        <a:spcBef>
          <a:spcPct val="0"/>
        </a:spcBef>
        <a:spcAft>
          <a:spcPct val="0"/>
        </a:spcAft>
        <a:defRPr sz="3600">
          <a:solidFill>
            <a:schemeClr val="tx1"/>
          </a:solidFill>
          <a:latin typeface="Verdana"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800">
          <a:solidFill>
            <a:schemeClr val="tx1"/>
          </a:solidFill>
          <a:latin typeface="+mn-lt"/>
        </a:defRPr>
      </a:lvl2pPr>
      <a:lvl3pPr marL="1143000" indent="-228600" algn="l" rtl="0" eaLnBrk="1" fontAlgn="base" hangingPunct="1">
        <a:spcBef>
          <a:spcPct val="20000"/>
        </a:spcBef>
        <a:spcAft>
          <a:spcPct val="0"/>
        </a:spcAft>
        <a:buChar char="•"/>
        <a:defRPr sz="1600">
          <a:solidFill>
            <a:schemeClr val="tx1"/>
          </a:solidFill>
          <a:latin typeface="+mn-lt"/>
        </a:defRPr>
      </a:lvl3pPr>
      <a:lvl4pPr marL="1600200" indent="-228600" algn="l" rtl="0" eaLnBrk="1" fontAlgn="base" hangingPunct="1">
        <a:spcBef>
          <a:spcPct val="20000"/>
        </a:spcBef>
        <a:spcAft>
          <a:spcPct val="0"/>
        </a:spcAft>
        <a:buChar char="–"/>
        <a:defRPr sz="14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microsoft.com/office/2007/relationships/media" Target="file://localhost/Users/apple/Downloads/Slides_GlobalSIP_XuanWang/SpuFaceEliminated_HDEM25.mp4" TargetMode="External"/><Relationship Id="rId4" Type="http://schemas.openxmlformats.org/officeDocument/2006/relationships/video" Target="file://localhost/Users/apple/Downloads/Slides_GlobalSIP_XuanWang/SpuFaceEliminated_HDEM25.mp4" TargetMode="External"/><Relationship Id="rId5" Type="http://schemas.openxmlformats.org/officeDocument/2006/relationships/slideLayout" Target="../slideLayouts/slideLayout2.xml"/><Relationship Id="rId6" Type="http://schemas.openxmlformats.org/officeDocument/2006/relationships/notesSlide" Target="../notesSlides/notesSlide11.xml"/><Relationship Id="rId7" Type="http://schemas.openxmlformats.org/officeDocument/2006/relationships/image" Target="../media/image15.png"/><Relationship Id="rId8" Type="http://schemas.openxmlformats.org/officeDocument/2006/relationships/image" Target="../media/image18.png"/><Relationship Id="rId1" Type="http://schemas.microsoft.com/office/2007/relationships/media" Target="file://localhost/Users/apple/Downloads/Slides_GlobalSIP_XuanWang/FaceDetected_HDEM25.mp4" TargetMode="External"/><Relationship Id="rId2" Type="http://schemas.openxmlformats.org/officeDocument/2006/relationships/video" Target="file://localhost/Users/apple/Downloads/Slides_GlobalSIP_XuanWang/FaceDetected_HDEM25.mp4"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5" Type="http://schemas.openxmlformats.org/officeDocument/2006/relationships/image" Target="../media/image22.jpeg"/><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microsoft.com/office/2007/relationships/media" Target="file://localhost/Users/apple/Downloads/Slides_GlobalSIP_XuanWang/track_HDEM25_CV_TM_CCORR_NORMED.mp4" TargetMode="External"/><Relationship Id="rId4" Type="http://schemas.openxmlformats.org/officeDocument/2006/relationships/video" Target="file://localhost/Users/apple/Downloads/Slides_GlobalSIP_XuanWang/track_HDEM25_CV_TM_CCORR_NORMED.mp4" TargetMode="External"/><Relationship Id="rId5" Type="http://schemas.openxmlformats.org/officeDocument/2006/relationships/slideLayout" Target="../slideLayouts/slideLayout2.xml"/><Relationship Id="rId6" Type="http://schemas.openxmlformats.org/officeDocument/2006/relationships/notesSlide" Target="../notesSlides/notesSlide16.xml"/><Relationship Id="rId7" Type="http://schemas.openxmlformats.org/officeDocument/2006/relationships/image" Target="../media/image18.png"/><Relationship Id="rId8" Type="http://schemas.openxmlformats.org/officeDocument/2006/relationships/image" Target="../media/image25.png"/><Relationship Id="rId1" Type="http://schemas.microsoft.com/office/2007/relationships/media" Target="file://localhost/Users/apple/Downloads/Slides_GlobalSIP_XuanWang/SpuFaceEliminated_HDEM25.mp4" TargetMode="External"/><Relationship Id="rId2" Type="http://schemas.openxmlformats.org/officeDocument/2006/relationships/video" Target="file://localhost/Users/apple/Downloads/Slides_GlobalSIP_XuanWang/SpuFaceEliminated_HDEM25.mp4"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0.jpeg"/><Relationship Id="rId6"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1" Type="http://schemas.openxmlformats.org/officeDocument/2006/relationships/image" Target="../media/image36.png"/><Relationship Id="rId12" Type="http://schemas.openxmlformats.org/officeDocument/2006/relationships/image" Target="../media/image37.png"/><Relationship Id="rId13" Type="http://schemas.openxmlformats.org/officeDocument/2006/relationships/image" Target="../media/image38.png"/><Relationship Id="rId14"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32.png"/><Relationship Id="rId8" Type="http://schemas.openxmlformats.org/officeDocument/2006/relationships/image" Target="../media/image33.png"/><Relationship Id="rId9" Type="http://schemas.openxmlformats.org/officeDocument/2006/relationships/image" Target="../media/image34.png"/><Relationship Id="rId10" Type="http://schemas.openxmlformats.org/officeDocument/2006/relationships/image" Target="../media/image3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9.xml"/><Relationship Id="rId5" Type="http://schemas.openxmlformats.org/officeDocument/2006/relationships/image" Target="../media/image15.png"/><Relationship Id="rId1" Type="http://schemas.microsoft.com/office/2007/relationships/media" Target="file://localhost/Users/apple/Downloads/Slides_GlobalSIP_XuanWang/FaceDetected_HDEM25.mp4" TargetMode="External"/><Relationship Id="rId2" Type="http://schemas.openxmlformats.org/officeDocument/2006/relationships/video" Target="file://localhost/Users/apple/Downloads/Slides_GlobalSIP_XuanWang/FaceDetected_HDEM25.mp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04800" y="1752600"/>
            <a:ext cx="8458200" cy="2057400"/>
          </a:xfrm>
        </p:spPr>
        <p:txBody>
          <a:bodyPr/>
          <a:lstStyle/>
          <a:p>
            <a:r>
              <a:rPr lang="en-US" sz="4000" dirty="0">
                <a:latin typeface="Calibri" panose="020F0502020204030204" pitchFamily="34" charset="0"/>
                <a:cs typeface="Calibri" panose="020F0502020204030204" pitchFamily="34" charset="0"/>
              </a:rPr>
              <a:t>Head Tracking Using Video Analytics</a:t>
            </a:r>
            <a:endParaRPr lang="en-US" sz="4000" b="1" dirty="0">
              <a:latin typeface="Comic Sans MS" pitchFamily="66" charset="0"/>
            </a:endParaRPr>
          </a:p>
        </p:txBody>
      </p:sp>
      <p:sp>
        <p:nvSpPr>
          <p:cNvPr id="5123" name="Rectangle 3"/>
          <p:cNvSpPr>
            <a:spLocks noGrp="1" noChangeArrowheads="1"/>
          </p:cNvSpPr>
          <p:nvPr>
            <p:ph type="subTitle" idx="1"/>
          </p:nvPr>
        </p:nvSpPr>
        <p:spPr>
          <a:xfrm>
            <a:off x="457200" y="3962400"/>
            <a:ext cx="8458200" cy="1524000"/>
          </a:xfrm>
        </p:spPr>
        <p:txBody>
          <a:bodyPr/>
          <a:lstStyle/>
          <a:p>
            <a:r>
              <a:rPr kumimoji="1" lang="en-US" altLang="zh-CN" sz="1600" dirty="0"/>
              <a:t>Xuan Wang</a:t>
            </a:r>
            <a:r>
              <a:rPr kumimoji="1" lang="en-US" altLang="zh-CN" sz="1600" baseline="30000" dirty="0"/>
              <a:t>1</a:t>
            </a:r>
            <a:r>
              <a:rPr kumimoji="1" lang="en-US" altLang="zh-CN" sz="1600" dirty="0"/>
              <a:t>, </a:t>
            </a:r>
            <a:r>
              <a:rPr kumimoji="1" lang="en-US" altLang="zh-CN" sz="1600" dirty="0" err="1"/>
              <a:t>Yuhen</a:t>
            </a:r>
            <a:r>
              <a:rPr kumimoji="1" lang="en-US" altLang="zh-CN" sz="1600" dirty="0"/>
              <a:t> Hu</a:t>
            </a:r>
            <a:r>
              <a:rPr kumimoji="1" lang="en-US" altLang="zh-CN" sz="1600" baseline="30000" dirty="0"/>
              <a:t>1</a:t>
            </a:r>
            <a:r>
              <a:rPr kumimoji="1" lang="en-US" altLang="zh-CN" sz="1600" dirty="0"/>
              <a:t>, Robert G. Radwin</a:t>
            </a:r>
            <a:r>
              <a:rPr kumimoji="1" lang="en-US" altLang="zh-CN" sz="1600" baseline="30000" dirty="0"/>
              <a:t>2</a:t>
            </a:r>
            <a:r>
              <a:rPr kumimoji="1" lang="en-US" altLang="zh-CN" sz="1600" dirty="0"/>
              <a:t>, John D. Lee</a:t>
            </a:r>
            <a:r>
              <a:rPr kumimoji="1" lang="en-US" altLang="zh-CN" sz="1600" baseline="30000" dirty="0"/>
              <a:t>2</a:t>
            </a:r>
          </a:p>
          <a:p>
            <a:r>
              <a:rPr lang="en-US" altLang="zh-CN" sz="1600" i="1" dirty="0" smtClean="0">
                <a:latin typeface="Book Antiqua" pitchFamily="18" charset="0"/>
              </a:rPr>
              <a:t>University </a:t>
            </a:r>
            <a:r>
              <a:rPr lang="en-US" altLang="zh-CN" sz="1600" i="1" dirty="0">
                <a:latin typeface="Book Antiqua" pitchFamily="18" charset="0"/>
              </a:rPr>
              <a:t>of Wisconsin – Madison</a:t>
            </a:r>
          </a:p>
          <a:p>
            <a:r>
              <a:rPr lang="en-US" altLang="zh-CN" sz="1600" i="1" baseline="30000" dirty="0">
                <a:latin typeface="Book Antiqua" pitchFamily="18" charset="0"/>
              </a:rPr>
              <a:t>1</a:t>
            </a:r>
            <a:r>
              <a:rPr lang="en-US" altLang="zh-CN" sz="1600" i="1" dirty="0">
                <a:latin typeface="Book Antiqua" pitchFamily="18" charset="0"/>
              </a:rPr>
              <a:t>Dept. Electrical and Computer Engineering</a:t>
            </a:r>
          </a:p>
          <a:p>
            <a:r>
              <a:rPr lang="en-US" altLang="zh-CN" sz="1600" i="1" baseline="30000" dirty="0">
                <a:latin typeface="Book Antiqua" pitchFamily="18" charset="0"/>
              </a:rPr>
              <a:t>2</a:t>
            </a:r>
            <a:r>
              <a:rPr lang="en-US" altLang="zh-CN" sz="1600" i="1" dirty="0">
                <a:latin typeface="Book Antiqua" pitchFamily="18" charset="0"/>
              </a:rPr>
              <a:t>Dept. Industrial and Systems Engineering</a:t>
            </a:r>
          </a:p>
        </p:txBody>
      </p:sp>
      <p:sp>
        <p:nvSpPr>
          <p:cNvPr id="2" name="TextBox 1"/>
          <p:cNvSpPr txBox="1"/>
          <p:nvPr/>
        </p:nvSpPr>
        <p:spPr>
          <a:xfrm>
            <a:off x="-13138" y="6470471"/>
            <a:ext cx="2756338" cy="307777"/>
          </a:xfrm>
          <a:prstGeom prst="rect">
            <a:avLst/>
          </a:prstGeom>
          <a:solidFill>
            <a:schemeClr val="bg1"/>
          </a:solidFill>
        </p:spPr>
        <p:txBody>
          <a:bodyPr wrap="square" rtlCol="0">
            <a:spAutoFit/>
          </a:bodyPr>
          <a:lstStyle/>
          <a:p>
            <a:r>
              <a:rPr lang="en-US" sz="1400" b="1" i="1" dirty="0" smtClean="0"/>
              <a:t>GLOBALSIP 2015, Orlando, FL</a:t>
            </a:r>
            <a:endParaRPr lang="en-US" sz="1400" b="1" i="1" dirty="0"/>
          </a:p>
        </p:txBody>
      </p:sp>
    </p:spTree>
  </p:cSld>
  <p:clrMapOvr>
    <a:masterClrMapping/>
  </p:clrMapOvr>
  <p:transition xmlns:p14="http://schemas.microsoft.com/office/powerpoint/2010/main" advTm="2403"/>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zh-CN" dirty="0" smtClean="0"/>
              <a:t>Approach: </a:t>
            </a:r>
          </a:p>
          <a:p>
            <a:pPr lvl="1"/>
            <a:r>
              <a:rPr lang="en-US" altLang="zh-CN" dirty="0" smtClean="0"/>
              <a:t>It adopts </a:t>
            </a:r>
            <a:r>
              <a:rPr lang="en-US" altLang="zh-CN" dirty="0" err="1" smtClean="0"/>
              <a:t>adaboost</a:t>
            </a:r>
            <a:r>
              <a:rPr lang="en-US" altLang="zh-CN" dirty="0" smtClean="0"/>
              <a:t> to construct </a:t>
            </a:r>
            <a:r>
              <a:rPr lang="en-US" altLang="zh-CN" dirty="0" err="1" smtClean="0"/>
              <a:t>Haar</a:t>
            </a:r>
            <a:r>
              <a:rPr lang="en-US" altLang="zh-CN" dirty="0" smtClean="0"/>
              <a:t> feature classifier and build cascaded classifiers from training dataset to detect objects.</a:t>
            </a:r>
            <a:endParaRPr lang="en-US" dirty="0" smtClean="0"/>
          </a:p>
          <a:p>
            <a:r>
              <a:rPr lang="en-US" dirty="0" smtClean="0"/>
              <a:t>Advantages: </a:t>
            </a:r>
          </a:p>
          <a:p>
            <a:pPr lvl="1"/>
            <a:r>
              <a:rPr lang="en-US" dirty="0" smtClean="0"/>
              <a:t>Good performance </a:t>
            </a:r>
          </a:p>
          <a:p>
            <a:pPr lvl="1"/>
            <a:r>
              <a:rPr lang="en-US" dirty="0" smtClean="0"/>
              <a:t>Existing implementation</a:t>
            </a:r>
          </a:p>
          <a:p>
            <a:r>
              <a:rPr lang="en-US" dirty="0" smtClean="0"/>
              <a:t>Shortcomings: </a:t>
            </a:r>
          </a:p>
          <a:p>
            <a:pPr lvl="1"/>
            <a:r>
              <a:rPr lang="en-US" dirty="0" smtClean="0"/>
              <a:t>Only detect frontal face</a:t>
            </a:r>
          </a:p>
          <a:p>
            <a:pPr lvl="1"/>
            <a:r>
              <a:rPr lang="en-US" dirty="0" smtClean="0"/>
              <a:t>Performance not easily estimated</a:t>
            </a:r>
          </a:p>
          <a:p>
            <a:r>
              <a:rPr lang="en-US" dirty="0" smtClean="0"/>
              <a:t>An example of different types of failures:</a:t>
            </a:r>
          </a:p>
        </p:txBody>
      </p:sp>
      <p:sp>
        <p:nvSpPr>
          <p:cNvPr id="3" name="Slide Number Placeholder 2"/>
          <p:cNvSpPr>
            <a:spLocks noGrp="1"/>
          </p:cNvSpPr>
          <p:nvPr>
            <p:ph type="sldNum" sz="quarter" idx="10"/>
          </p:nvPr>
        </p:nvSpPr>
        <p:spPr/>
        <p:txBody>
          <a:bodyPr/>
          <a:lstStyle/>
          <a:p>
            <a:fld id="{59EF35A5-CD04-42C6-A3B2-27ABFC27DCC6}" type="slidenum">
              <a:rPr lang="en-US" smtClean="0"/>
              <a:pPr/>
              <a:t>10</a:t>
            </a:fld>
            <a:endParaRPr lang="en-US"/>
          </a:p>
        </p:txBody>
      </p:sp>
      <p:sp>
        <p:nvSpPr>
          <p:cNvPr id="4" name="Title 3"/>
          <p:cNvSpPr>
            <a:spLocks noGrp="1"/>
          </p:cNvSpPr>
          <p:nvPr>
            <p:ph type="title"/>
          </p:nvPr>
        </p:nvSpPr>
        <p:spPr/>
        <p:txBody>
          <a:bodyPr/>
          <a:lstStyle/>
          <a:p>
            <a:r>
              <a:rPr lang="en-US" dirty="0" smtClean="0"/>
              <a:t>Viola-Jones Face Detector</a:t>
            </a:r>
            <a:endParaRPr lang="en-US" dirty="0"/>
          </a:p>
        </p:txBody>
      </p:sp>
      <p:sp>
        <p:nvSpPr>
          <p:cNvPr id="5" name="右箭头 5"/>
          <p:cNvSpPr/>
          <p:nvPr/>
        </p:nvSpPr>
        <p:spPr>
          <a:xfrm>
            <a:off x="3657600" y="5715000"/>
            <a:ext cx="1506070" cy="1936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3505200" y="5257800"/>
            <a:ext cx="1710466" cy="461665"/>
          </a:xfrm>
          <a:prstGeom prst="rect">
            <a:avLst/>
          </a:prstGeom>
          <a:noFill/>
        </p:spPr>
        <p:txBody>
          <a:bodyPr wrap="square" rtlCol="0">
            <a:spAutoFit/>
          </a:bodyPr>
          <a:lstStyle/>
          <a:p>
            <a:r>
              <a:rPr lang="en-US" altLang="zh-CN" sz="1200" dirty="0" smtClean="0"/>
              <a:t>Viola-Jones Face Detector</a:t>
            </a:r>
            <a:endParaRPr lang="zh-CN" altLang="en-US" sz="1200" dirty="0"/>
          </a:p>
        </p:txBody>
      </p:sp>
      <p:pic>
        <p:nvPicPr>
          <p:cNvPr id="10" name="图片 9"/>
          <p:cNvPicPr/>
          <p:nvPr/>
        </p:nvPicPr>
        <p:blipFill>
          <a:blip r:embed="rId3" cstate="print"/>
          <a:srcRect l="49482" t="28035" r="16205" b="40462"/>
          <a:stretch>
            <a:fillRect/>
          </a:stretch>
        </p:blipFill>
        <p:spPr bwMode="auto">
          <a:xfrm>
            <a:off x="1524000" y="5334000"/>
            <a:ext cx="1809750" cy="1038225"/>
          </a:xfrm>
          <a:prstGeom prst="rect">
            <a:avLst/>
          </a:prstGeom>
          <a:noFill/>
          <a:ln w="9525">
            <a:noFill/>
            <a:miter lim="800000"/>
            <a:headEnd/>
            <a:tailEnd/>
          </a:ln>
        </p:spPr>
      </p:pic>
      <p:pic>
        <p:nvPicPr>
          <p:cNvPr id="11" name="图片 10"/>
          <p:cNvPicPr/>
          <p:nvPr/>
        </p:nvPicPr>
        <p:blipFill>
          <a:blip r:embed="rId4" cstate="print"/>
          <a:srcRect l="32507" t="30347" r="33181" b="37861"/>
          <a:stretch>
            <a:fillRect/>
          </a:stretch>
        </p:blipFill>
        <p:spPr bwMode="auto">
          <a:xfrm>
            <a:off x="5562600" y="5334000"/>
            <a:ext cx="1809750" cy="1047750"/>
          </a:xfrm>
          <a:prstGeom prst="rect">
            <a:avLst/>
          </a:prstGeom>
          <a:noFill/>
          <a:ln w="9525">
            <a:noFill/>
            <a:miter lim="800000"/>
            <a:headEnd/>
            <a:tailEnd/>
          </a:ln>
        </p:spPr>
      </p:pic>
    </p:spTree>
    <p:extLst>
      <p:ext uri="{BB962C8B-B14F-4D97-AF65-F5344CB8AC3E}">
        <p14:creationId xmlns:p14="http://schemas.microsoft.com/office/powerpoint/2010/main" val="1823711948"/>
      </p:ext>
    </p:extLst>
  </p:cSld>
  <p:clrMapOvr>
    <a:masterClrMapping/>
  </p:clrMapOvr>
  <p:transition xmlns:p14="http://schemas.microsoft.com/office/powerpoint/2010/main" advTm="452"/>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Spurious Face Elimination</a:t>
            </a:r>
            <a:endParaRPr lang="zh-CN" altLang="en-US" dirty="0"/>
          </a:p>
        </p:txBody>
      </p:sp>
      <p:sp>
        <p:nvSpPr>
          <p:cNvPr id="4" name="流程图: 数据 3"/>
          <p:cNvSpPr/>
          <p:nvPr/>
        </p:nvSpPr>
        <p:spPr>
          <a:xfrm>
            <a:off x="172123" y="1925619"/>
            <a:ext cx="1183341" cy="957430"/>
          </a:xfrm>
          <a:prstGeom prst="flowChartInputOutp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sz="1400" dirty="0" smtClean="0"/>
              <a:t>Video</a:t>
            </a:r>
            <a:endParaRPr lang="zh-CN" altLang="en-US" sz="1400" dirty="0"/>
          </a:p>
        </p:txBody>
      </p:sp>
      <p:sp>
        <p:nvSpPr>
          <p:cNvPr id="8" name="流程图: 过程 7"/>
          <p:cNvSpPr/>
          <p:nvPr/>
        </p:nvSpPr>
        <p:spPr>
          <a:xfrm>
            <a:off x="1895138" y="1959685"/>
            <a:ext cx="1000462" cy="946673"/>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sz="1400" dirty="0" smtClean="0"/>
              <a:t>Face Detection</a:t>
            </a:r>
            <a:endParaRPr lang="zh-CN" altLang="en-US" sz="1400" dirty="0"/>
          </a:p>
        </p:txBody>
      </p:sp>
      <p:sp>
        <p:nvSpPr>
          <p:cNvPr id="9" name="流程图: 过程 8"/>
          <p:cNvSpPr/>
          <p:nvPr/>
        </p:nvSpPr>
        <p:spPr>
          <a:xfrm>
            <a:off x="5165464" y="1948927"/>
            <a:ext cx="1000462" cy="946673"/>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sz="1400" dirty="0" smtClean="0"/>
              <a:t>Head tracking</a:t>
            </a:r>
            <a:endParaRPr lang="zh-CN" altLang="en-US" sz="1400" dirty="0"/>
          </a:p>
        </p:txBody>
      </p:sp>
      <p:sp>
        <p:nvSpPr>
          <p:cNvPr id="10" name="流程图: 过程 9"/>
          <p:cNvSpPr/>
          <p:nvPr/>
        </p:nvSpPr>
        <p:spPr>
          <a:xfrm>
            <a:off x="3478305" y="1950721"/>
            <a:ext cx="1136726" cy="946673"/>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sz="1400" dirty="0" smtClean="0"/>
              <a:t>Spurious Face Elimination</a:t>
            </a:r>
            <a:endParaRPr lang="zh-CN" altLang="en-US" sz="1400" dirty="0"/>
          </a:p>
        </p:txBody>
      </p:sp>
      <p:sp>
        <p:nvSpPr>
          <p:cNvPr id="11" name="流程图: 数据 10"/>
          <p:cNvSpPr/>
          <p:nvPr/>
        </p:nvSpPr>
        <p:spPr>
          <a:xfrm>
            <a:off x="4078940" y="3293634"/>
            <a:ext cx="1183341" cy="957430"/>
          </a:xfrm>
          <a:prstGeom prst="flowChartInputOutp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sz="1400" dirty="0" smtClean="0"/>
              <a:t>Annotation 2</a:t>
            </a:r>
            <a:endParaRPr lang="zh-CN" altLang="en-US" sz="1400" dirty="0"/>
          </a:p>
        </p:txBody>
      </p:sp>
      <p:sp>
        <p:nvSpPr>
          <p:cNvPr id="12" name="流程图: 数据 11"/>
          <p:cNvSpPr/>
          <p:nvPr/>
        </p:nvSpPr>
        <p:spPr>
          <a:xfrm>
            <a:off x="2294967" y="3252397"/>
            <a:ext cx="1183341" cy="957430"/>
          </a:xfrm>
          <a:prstGeom prst="flowChartInputOutp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sz="1400" dirty="0" smtClean="0"/>
              <a:t>Annotation 1</a:t>
            </a:r>
            <a:endParaRPr lang="zh-CN" altLang="en-US" sz="1400" dirty="0"/>
          </a:p>
        </p:txBody>
      </p:sp>
      <p:sp>
        <p:nvSpPr>
          <p:cNvPr id="15" name="流程图: 数据 14"/>
          <p:cNvSpPr/>
          <p:nvPr/>
        </p:nvSpPr>
        <p:spPr>
          <a:xfrm>
            <a:off x="5886227" y="3293632"/>
            <a:ext cx="1183341" cy="957430"/>
          </a:xfrm>
          <a:prstGeom prst="flowChartInputOutp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sz="1400" dirty="0" smtClean="0"/>
              <a:t>Annotation 3</a:t>
            </a:r>
            <a:endParaRPr lang="zh-CN" altLang="en-US" sz="1400" dirty="0"/>
          </a:p>
        </p:txBody>
      </p:sp>
      <p:sp>
        <p:nvSpPr>
          <p:cNvPr id="17" name="右箭头 16"/>
          <p:cNvSpPr/>
          <p:nvPr/>
        </p:nvSpPr>
        <p:spPr>
          <a:xfrm>
            <a:off x="2970904" y="2346959"/>
            <a:ext cx="441063" cy="968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右箭头 17"/>
          <p:cNvSpPr/>
          <p:nvPr/>
        </p:nvSpPr>
        <p:spPr>
          <a:xfrm>
            <a:off x="1359049" y="2348753"/>
            <a:ext cx="441063" cy="968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右箭头 23"/>
          <p:cNvSpPr/>
          <p:nvPr/>
        </p:nvSpPr>
        <p:spPr>
          <a:xfrm>
            <a:off x="4683163" y="2381025"/>
            <a:ext cx="441063" cy="968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直角上箭头 24"/>
          <p:cNvSpPr/>
          <p:nvPr/>
        </p:nvSpPr>
        <p:spPr>
          <a:xfrm rot="5400000">
            <a:off x="1831488" y="3213849"/>
            <a:ext cx="769174" cy="268941"/>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直角上箭头 25"/>
          <p:cNvSpPr/>
          <p:nvPr/>
        </p:nvSpPr>
        <p:spPr>
          <a:xfrm rot="5400000">
            <a:off x="3672838" y="3247916"/>
            <a:ext cx="769174" cy="268941"/>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直角上箭头 26"/>
          <p:cNvSpPr/>
          <p:nvPr/>
        </p:nvSpPr>
        <p:spPr>
          <a:xfrm rot="5400000">
            <a:off x="5490882" y="3247916"/>
            <a:ext cx="769174" cy="268941"/>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直角上箭头 27"/>
          <p:cNvSpPr/>
          <p:nvPr/>
        </p:nvSpPr>
        <p:spPr>
          <a:xfrm>
            <a:off x="3425414" y="3001384"/>
            <a:ext cx="253702" cy="72076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直角上箭头 28"/>
          <p:cNvSpPr/>
          <p:nvPr/>
        </p:nvSpPr>
        <p:spPr>
          <a:xfrm>
            <a:off x="5212976" y="3003177"/>
            <a:ext cx="253702" cy="72076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流程图: 过程 29"/>
          <p:cNvSpPr/>
          <p:nvPr/>
        </p:nvSpPr>
        <p:spPr>
          <a:xfrm>
            <a:off x="7566209" y="1929205"/>
            <a:ext cx="1050665" cy="946673"/>
          </a:xfrm>
          <a:prstGeom prst="flowChartProcess">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dash"/>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sz="1400" dirty="0" smtClean="0"/>
              <a:t>Head Pose Estimation</a:t>
            </a:r>
            <a:endParaRPr lang="zh-CN" altLang="en-US" sz="1400" dirty="0"/>
          </a:p>
        </p:txBody>
      </p:sp>
      <p:sp>
        <p:nvSpPr>
          <p:cNvPr id="31" name="右箭头 30"/>
          <p:cNvSpPr/>
          <p:nvPr/>
        </p:nvSpPr>
        <p:spPr>
          <a:xfrm>
            <a:off x="6277088" y="2393575"/>
            <a:ext cx="1220992" cy="1021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直角上箭头 31"/>
          <p:cNvSpPr/>
          <p:nvPr/>
        </p:nvSpPr>
        <p:spPr>
          <a:xfrm>
            <a:off x="7086598" y="3026485"/>
            <a:ext cx="1153759" cy="720762"/>
          </a:xfrm>
          <a:prstGeom prst="bentUpArrow">
            <a:avLst>
              <a:gd name="adj1" fmla="val 8582"/>
              <a:gd name="adj2" fmla="val 10075"/>
              <a:gd name="adj3" fmla="val 115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21"/>
          <p:cNvSpPr/>
          <p:nvPr/>
        </p:nvSpPr>
        <p:spPr>
          <a:xfrm>
            <a:off x="0" y="1688951"/>
            <a:ext cx="7390504" cy="2829261"/>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标注 22"/>
          <p:cNvSpPr/>
          <p:nvPr/>
        </p:nvSpPr>
        <p:spPr>
          <a:xfrm rot="10800000" flipH="1">
            <a:off x="3453204" y="3248809"/>
            <a:ext cx="3216537" cy="2409713"/>
          </a:xfrm>
          <a:prstGeom prst="wedgeRectCallout">
            <a:avLst>
              <a:gd name="adj1" fmla="val -20833"/>
              <a:gd name="adj2" fmla="val 62166"/>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标注 32"/>
          <p:cNvSpPr/>
          <p:nvPr/>
        </p:nvSpPr>
        <p:spPr>
          <a:xfrm rot="10800000">
            <a:off x="181727" y="3247782"/>
            <a:ext cx="3217689" cy="2409713"/>
          </a:xfrm>
          <a:prstGeom prst="wedgeRectCallout">
            <a:avLst>
              <a:gd name="adj1" fmla="val -20833"/>
              <a:gd name="adj2" fmla="val 62166"/>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Slide Number Placeholder 2"/>
          <p:cNvSpPr>
            <a:spLocks noGrp="1"/>
          </p:cNvSpPr>
          <p:nvPr>
            <p:ph type="sldNum" sz="quarter" idx="10"/>
          </p:nvPr>
        </p:nvSpPr>
        <p:spPr/>
        <p:txBody>
          <a:bodyPr/>
          <a:lstStyle/>
          <a:p>
            <a:fld id="{59EF35A5-CD04-42C6-A3B2-27ABFC27DCC6}" type="slidenum">
              <a:rPr lang="en-US" smtClean="0"/>
              <a:pPr/>
              <a:t>11</a:t>
            </a:fld>
            <a:endParaRPr lang="en-US"/>
          </a:p>
        </p:txBody>
      </p:sp>
      <p:pic>
        <p:nvPicPr>
          <p:cNvPr id="36" name="FaceDetected_HDEM25.mp4">
            <a:hlinkClick r:id="" action="ppaction://media"/>
          </p:cNvPr>
          <p:cNvPicPr>
            <a:picLocks noRot="1" noChangeAspect="1"/>
          </p:cNvPicPr>
          <p:nvPr>
            <a:videoFile r:link="rId2"/>
            <p:extLst>
              <p:ext uri="{DAA4B4D4-6D71-4841-9C94-3DE7FCFB9230}">
                <p14:media xmlns:p14="http://schemas.microsoft.com/office/powerpoint/2010/main" r:link="rId1"/>
              </p:ext>
            </p:extLst>
          </p:nvPr>
        </p:nvPicPr>
        <p:blipFill>
          <a:blip r:embed="rId7" cstate="print"/>
          <a:stretch>
            <a:fillRect/>
          </a:stretch>
        </p:blipFill>
        <p:spPr>
          <a:xfrm>
            <a:off x="228600" y="3352800"/>
            <a:ext cx="3110865" cy="2209800"/>
          </a:xfrm>
          <a:prstGeom prst="rect">
            <a:avLst/>
          </a:prstGeom>
        </p:spPr>
      </p:pic>
      <p:pic>
        <p:nvPicPr>
          <p:cNvPr id="37" name="SpuFaceEliminated_HDEM25.mp4">
            <a:hlinkClick r:id="" action="ppaction://media"/>
          </p:cNvPr>
          <p:cNvPicPr>
            <a:picLocks noRot="1" noChangeAspect="1"/>
          </p:cNvPicPr>
          <p:nvPr>
            <a:videoFile r:link="rId4"/>
            <p:extLst>
              <p:ext uri="{DAA4B4D4-6D71-4841-9C94-3DE7FCFB9230}">
                <p14:media xmlns:p14="http://schemas.microsoft.com/office/powerpoint/2010/main" r:link="rId3"/>
              </p:ext>
            </p:extLst>
          </p:nvPr>
        </p:nvPicPr>
        <p:blipFill>
          <a:blip r:embed="rId8" cstate="print"/>
          <a:stretch>
            <a:fillRect/>
          </a:stretch>
        </p:blipFill>
        <p:spPr>
          <a:xfrm>
            <a:off x="3505200" y="3352800"/>
            <a:ext cx="3048000" cy="2221739"/>
          </a:xfrm>
          <a:prstGeom prst="rect">
            <a:avLst/>
          </a:prstGeom>
        </p:spPr>
      </p:pic>
    </p:spTree>
    <p:extLst>
      <p:ext uri="{BB962C8B-B14F-4D97-AF65-F5344CB8AC3E}">
        <p14:creationId xmlns:p14="http://schemas.microsoft.com/office/powerpoint/2010/main" val="609159445"/>
      </p:ext>
    </p:extLst>
  </p:cSld>
  <p:clrMapOvr>
    <a:masterClrMapping/>
  </p:clrMapOvr>
  <p:transition xmlns:p14="http://schemas.microsoft.com/office/powerpoint/2010/main" spd="slow" advTm="89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4944" fill="hold"/>
                                        <p:tgtEl>
                                          <p:spTgt spid="36"/>
                                        </p:tgtEl>
                                      </p:cBhvr>
                                    </p:cmd>
                                  </p:childTnLst>
                                </p:cTn>
                              </p:par>
                              <p:par>
                                <p:cTn id="7" presetID="1" presetClass="mediacall" presetSubtype="0" fill="hold" nodeType="withEffect">
                                  <p:stCondLst>
                                    <p:cond delay="0"/>
                                  </p:stCondLst>
                                  <p:childTnLst>
                                    <p:cmd type="call" cmd="playFrom(0.0)">
                                      <p:cBhvr>
                                        <p:cTn id="8" dur="15000" fill="hold"/>
                                        <p:tgtEl>
                                          <p:spTgt spid="3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9" repeatCount="indefinite" fill="hold" display="0">
                  <p:stCondLst>
                    <p:cond delay="indefinite"/>
                  </p:stCondLst>
                  <p:endCondLst>
                    <p:cond evt="onNext" delay="0">
                      <p:tgtEl>
                        <p:sldTgt/>
                      </p:tgtEl>
                    </p:cond>
                    <p:cond evt="onPrev" delay="0">
                      <p:tgtEl>
                        <p:sldTgt/>
                      </p:tgtEl>
                    </p:cond>
                  </p:endCondLst>
                </p:cTn>
                <p:tgtEl>
                  <p:spTgt spid="36"/>
                </p:tgtEl>
              </p:cMediaNode>
            </p:video>
            <p:seq concurrent="1" nextAc="seek">
              <p:cTn id="10" restart="whenNotActive" fill="hold" evtFilter="cancelBubble" nodeType="interactiveSeq">
                <p:stCondLst>
                  <p:cond evt="onClick" delay="0">
                    <p:tgtEl>
                      <p:spTgt spid="36"/>
                    </p:tgtEl>
                  </p:cond>
                </p:stCondLst>
                <p:endSync evt="end" delay="0">
                  <p:rtn val="all"/>
                </p:endSync>
                <p:childTnLst>
                  <p:par>
                    <p:cTn id="11" fill="hold">
                      <p:stCondLst>
                        <p:cond delay="0"/>
                      </p:stCondLst>
                      <p:childTnLst>
                        <p:par>
                          <p:cTn id="12" fill="hold">
                            <p:stCondLst>
                              <p:cond delay="0"/>
                            </p:stCondLst>
                            <p:childTnLst>
                              <p:par>
                                <p:cTn id="13" presetID="2" presetClass="mediacall" presetSubtype="0" fill="hold" nodeType="clickEffect">
                                  <p:stCondLst>
                                    <p:cond delay="0"/>
                                  </p:stCondLst>
                                  <p:childTnLst>
                                    <p:cmd type="call" cmd="togglePause">
                                      <p:cBhvr>
                                        <p:cTn id="14" dur="1" fill="hold"/>
                                        <p:tgtEl>
                                          <p:spTgt spid="36"/>
                                        </p:tgtEl>
                                      </p:cBhvr>
                                    </p:cmd>
                                  </p:childTnLst>
                                </p:cTn>
                              </p:par>
                            </p:childTnLst>
                          </p:cTn>
                        </p:par>
                      </p:childTnLst>
                    </p:cTn>
                  </p:par>
                </p:childTnLst>
              </p:cTn>
              <p:nextCondLst>
                <p:cond evt="onClick" delay="0">
                  <p:tgtEl>
                    <p:spTgt spid="36"/>
                  </p:tgtEl>
                </p:cond>
              </p:nextCondLst>
            </p:seq>
            <p:video>
              <p:cMediaNode>
                <p:cTn id="15" repeatCount="indefinite" fill="hold" display="0">
                  <p:stCondLst>
                    <p:cond delay="indefinite"/>
                  </p:stCondLst>
                  <p:endCondLst>
                    <p:cond evt="onNext" delay="0">
                      <p:tgtEl>
                        <p:sldTgt/>
                      </p:tgtEl>
                    </p:cond>
                    <p:cond evt="onPrev" delay="0">
                      <p:tgtEl>
                        <p:sldTgt/>
                      </p:tgtEl>
                    </p:cond>
                  </p:endCondLst>
                </p:cTn>
                <p:tgtEl>
                  <p:spTgt spid="37"/>
                </p:tgtEl>
              </p:cMediaNode>
            </p:video>
            <p:seq concurrent="1" nextAc="seek">
              <p:cTn id="16" restart="whenNotActive" fill="hold" evtFilter="cancelBubble" nodeType="interactiveSeq">
                <p:stCondLst>
                  <p:cond evt="onClick" delay="0">
                    <p:tgtEl>
                      <p:spTgt spid="37"/>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37"/>
                                        </p:tgtEl>
                                      </p:cBhvr>
                                    </p:cmd>
                                  </p:childTnLst>
                                </p:cTn>
                              </p:par>
                            </p:childTnLst>
                          </p:cTn>
                        </p:par>
                      </p:childTnLst>
                    </p:cTn>
                  </p:par>
                </p:childTnLst>
              </p:cTn>
              <p:nextCondLst>
                <p:cond evt="onClick" delay="0">
                  <p:tgtEl>
                    <p:spTgt spid="37"/>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Spurious faces: </a:t>
            </a:r>
          </a:p>
          <a:p>
            <a:endParaRPr lang="en-US" dirty="0" smtClean="0"/>
          </a:p>
          <a:p>
            <a:endParaRPr lang="en-US" dirty="0" smtClean="0"/>
          </a:p>
          <a:p>
            <a:endParaRPr lang="en-US" dirty="0" smtClean="0"/>
          </a:p>
          <a:p>
            <a:endParaRPr lang="en-US" dirty="0" smtClean="0"/>
          </a:p>
          <a:p>
            <a:endParaRPr lang="en-US" dirty="0" smtClean="0"/>
          </a:p>
          <a:p>
            <a:r>
              <a:rPr lang="en-US" dirty="0" smtClean="0"/>
              <a:t>An </a:t>
            </a:r>
            <a:r>
              <a:rPr lang="en-US" u="sng" dirty="0" smtClean="0"/>
              <a:t>un-supervised learning </a:t>
            </a:r>
            <a:r>
              <a:rPr lang="en-US" dirty="0" smtClean="0"/>
              <a:t>problem </a:t>
            </a:r>
          </a:p>
          <a:p>
            <a:r>
              <a:rPr lang="en-US" dirty="0" smtClean="0"/>
              <a:t>Clustering is based on 2 key features:</a:t>
            </a:r>
          </a:p>
          <a:p>
            <a:pPr lvl="1"/>
            <a:r>
              <a:rPr lang="en-US" altLang="zh-CN" dirty="0" smtClean="0"/>
              <a:t>Distribution model of head position of the whole video</a:t>
            </a:r>
          </a:p>
          <a:p>
            <a:pPr lvl="1"/>
            <a:r>
              <a:rPr lang="en-US" altLang="zh-CN" dirty="0" smtClean="0"/>
              <a:t>Gaussian distribution of head positions displacement</a:t>
            </a:r>
          </a:p>
          <a:p>
            <a:pPr lvl="1"/>
            <a:endParaRPr lang="en-US" dirty="0" smtClean="0"/>
          </a:p>
          <a:p>
            <a:pPr>
              <a:buNone/>
            </a:pPr>
            <a:endParaRPr lang="en-US" dirty="0" smtClean="0"/>
          </a:p>
        </p:txBody>
      </p:sp>
      <p:sp>
        <p:nvSpPr>
          <p:cNvPr id="3" name="Slide Number Placeholder 2"/>
          <p:cNvSpPr>
            <a:spLocks noGrp="1"/>
          </p:cNvSpPr>
          <p:nvPr>
            <p:ph type="sldNum" sz="quarter" idx="10"/>
          </p:nvPr>
        </p:nvSpPr>
        <p:spPr/>
        <p:txBody>
          <a:bodyPr/>
          <a:lstStyle/>
          <a:p>
            <a:fld id="{59EF35A5-CD04-42C6-A3B2-27ABFC27DCC6}" type="slidenum">
              <a:rPr lang="en-US" smtClean="0"/>
              <a:pPr/>
              <a:t>12</a:t>
            </a:fld>
            <a:endParaRPr lang="en-US"/>
          </a:p>
        </p:txBody>
      </p:sp>
      <p:sp>
        <p:nvSpPr>
          <p:cNvPr id="4" name="Title 3"/>
          <p:cNvSpPr>
            <a:spLocks noGrp="1"/>
          </p:cNvSpPr>
          <p:nvPr>
            <p:ph type="title"/>
          </p:nvPr>
        </p:nvSpPr>
        <p:spPr/>
        <p:txBody>
          <a:bodyPr/>
          <a:lstStyle/>
          <a:p>
            <a:r>
              <a:rPr lang="en-US" dirty="0" smtClean="0"/>
              <a:t>Automated Spurious Face Elimination</a:t>
            </a:r>
            <a:endParaRPr lang="en-US" dirty="0"/>
          </a:p>
        </p:txBody>
      </p:sp>
      <p:pic>
        <p:nvPicPr>
          <p:cNvPr id="7" name="图片 6"/>
          <p:cNvPicPr/>
          <p:nvPr/>
        </p:nvPicPr>
        <p:blipFill>
          <a:blip r:embed="rId3" cstate="print"/>
          <a:srcRect l="32507" t="30347" r="33181" b="37861"/>
          <a:stretch>
            <a:fillRect/>
          </a:stretch>
        </p:blipFill>
        <p:spPr bwMode="auto">
          <a:xfrm>
            <a:off x="1752600" y="2362200"/>
            <a:ext cx="1809750" cy="1047750"/>
          </a:xfrm>
          <a:prstGeom prst="rect">
            <a:avLst/>
          </a:prstGeom>
          <a:noFill/>
          <a:ln w="9525">
            <a:noFill/>
            <a:miter lim="800000"/>
            <a:headEnd/>
            <a:tailEnd/>
          </a:ln>
        </p:spPr>
      </p:pic>
      <p:pic>
        <p:nvPicPr>
          <p:cNvPr id="8" name="图片 7"/>
          <p:cNvPicPr/>
          <p:nvPr/>
        </p:nvPicPr>
        <p:blipFill>
          <a:blip r:embed="rId4" cstate="print"/>
          <a:srcRect l="32326" t="30347" r="33338" b="38150"/>
          <a:stretch>
            <a:fillRect/>
          </a:stretch>
        </p:blipFill>
        <p:spPr bwMode="auto">
          <a:xfrm>
            <a:off x="4495800" y="2362200"/>
            <a:ext cx="1812290" cy="1038225"/>
          </a:xfrm>
          <a:prstGeom prst="rect">
            <a:avLst/>
          </a:prstGeom>
          <a:noFill/>
          <a:ln w="9525">
            <a:noFill/>
            <a:miter lim="800000"/>
            <a:headEnd/>
            <a:tailEnd/>
          </a:ln>
        </p:spPr>
      </p:pic>
    </p:spTree>
    <p:extLst>
      <p:ext uri="{BB962C8B-B14F-4D97-AF65-F5344CB8AC3E}">
        <p14:creationId xmlns:p14="http://schemas.microsoft.com/office/powerpoint/2010/main" val="2493456859"/>
      </p:ext>
    </p:extLst>
  </p:cSld>
  <p:clrMapOvr>
    <a:masterClrMapping/>
  </p:clrMapOvr>
  <p:transition xmlns:p14="http://schemas.microsoft.com/office/powerpoint/2010/main" advTm="452"/>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Driver’s Head Position Analysis</a:t>
            </a:r>
            <a:endParaRPr lang="en-US" dirty="0"/>
          </a:p>
        </p:txBody>
      </p:sp>
      <p:sp>
        <p:nvSpPr>
          <p:cNvPr id="2" name="Content Placeholder 1"/>
          <p:cNvSpPr>
            <a:spLocks noGrp="1"/>
          </p:cNvSpPr>
          <p:nvPr>
            <p:ph sz="half" idx="1"/>
          </p:nvPr>
        </p:nvSpPr>
        <p:spPr/>
        <p:txBody>
          <a:bodyPr/>
          <a:lstStyle/>
          <a:p>
            <a:r>
              <a:rPr lang="en-US" dirty="0" smtClean="0"/>
              <a:t>Head position distribution</a:t>
            </a:r>
          </a:p>
          <a:p>
            <a:pPr lvl="1"/>
            <a:r>
              <a:rPr lang="en-US" dirty="0" smtClean="0"/>
              <a:t>Clustered</a:t>
            </a:r>
          </a:p>
          <a:p>
            <a:pPr lvl="1"/>
            <a:r>
              <a:rPr lang="en-US" dirty="0" smtClean="0"/>
              <a:t>Not circular symmetric</a:t>
            </a:r>
          </a:p>
          <a:p>
            <a:pPr lvl="1"/>
            <a:r>
              <a:rPr lang="en-US" dirty="0" smtClean="0"/>
              <a:t>k-means not suitable</a:t>
            </a:r>
          </a:p>
          <a:p>
            <a:pPr lvl="1"/>
            <a:r>
              <a:rPr lang="en-US" dirty="0" smtClean="0"/>
              <a:t>DBSCAN feasible</a:t>
            </a:r>
          </a:p>
          <a:p>
            <a:pPr lvl="1"/>
            <a:endParaRPr lang="en-US" dirty="0" smtClean="0"/>
          </a:p>
          <a:p>
            <a:pPr lvl="1"/>
            <a:endParaRPr lang="en-US" dirty="0" smtClean="0"/>
          </a:p>
          <a:p>
            <a:pPr lvl="1"/>
            <a:endParaRPr lang="en-US" dirty="0" smtClean="0"/>
          </a:p>
          <a:p>
            <a:r>
              <a:rPr lang="en-US" dirty="0"/>
              <a:t>Changes of head positions</a:t>
            </a:r>
          </a:p>
          <a:p>
            <a:pPr lvl="1"/>
            <a:r>
              <a:rPr lang="en-US" dirty="0"/>
              <a:t>Gaussian distributed</a:t>
            </a:r>
          </a:p>
          <a:p>
            <a:pPr lvl="1"/>
            <a:endParaRPr lang="en-US" dirty="0"/>
          </a:p>
        </p:txBody>
      </p:sp>
      <p:sp>
        <p:nvSpPr>
          <p:cNvPr id="5" name="Content Placeholder 4"/>
          <p:cNvSpPr>
            <a:spLocks noGrp="1"/>
          </p:cNvSpPr>
          <p:nvPr>
            <p:ph sz="half" idx="2"/>
          </p:nvPr>
        </p:nvSpPr>
        <p:spPr/>
        <p:txBody>
          <a:bodyPr/>
          <a:lstStyle/>
          <a:p>
            <a:endParaRPr lang="en-US" dirty="0"/>
          </a:p>
          <a:p>
            <a:endParaRPr lang="en-US" dirty="0" smtClean="0"/>
          </a:p>
          <a:p>
            <a:endParaRPr lang="en-US" dirty="0"/>
          </a:p>
          <a:p>
            <a:endParaRPr lang="en-US" dirty="0" smtClean="0"/>
          </a:p>
          <a:p>
            <a:endParaRPr lang="en-US" dirty="0"/>
          </a:p>
          <a:p>
            <a:endParaRPr lang="en-US" dirty="0" smtClean="0"/>
          </a:p>
        </p:txBody>
      </p:sp>
      <p:sp>
        <p:nvSpPr>
          <p:cNvPr id="3" name="Slide Number Placeholder 2"/>
          <p:cNvSpPr>
            <a:spLocks noGrp="1"/>
          </p:cNvSpPr>
          <p:nvPr>
            <p:ph type="sldNum" sz="quarter" idx="10"/>
          </p:nvPr>
        </p:nvSpPr>
        <p:spPr/>
        <p:txBody>
          <a:bodyPr/>
          <a:lstStyle/>
          <a:p>
            <a:fld id="{59EF35A5-CD04-42C6-A3B2-27ABFC27DCC6}" type="slidenum">
              <a:rPr lang="en-US" smtClean="0"/>
              <a:pPr/>
              <a:t>13</a:t>
            </a:fld>
            <a:endParaRPr lang="en-US"/>
          </a:p>
        </p:txBody>
      </p:sp>
      <p:pic>
        <p:nvPicPr>
          <p:cNvPr id="1028" name="Picture 4" descr="C:\Users\apple\Box Sync\Documents\MATLAB\EVA\Track_HeadPositionDisplacementWeighted\HeadDisplacementDensityScatter.jpg"/>
          <p:cNvPicPr>
            <a:picLocks noChangeAspect="1" noChangeArrowheads="1"/>
          </p:cNvPicPr>
          <p:nvPr/>
        </p:nvPicPr>
        <p:blipFill>
          <a:blip r:embed="rId3" cstate="print"/>
          <a:srcRect/>
          <a:stretch>
            <a:fillRect/>
          </a:stretch>
        </p:blipFill>
        <p:spPr bwMode="auto">
          <a:xfrm>
            <a:off x="4876800" y="4038600"/>
            <a:ext cx="3429545" cy="2567573"/>
          </a:xfrm>
          <a:prstGeom prst="rect">
            <a:avLst/>
          </a:prstGeom>
          <a:noFill/>
        </p:spPr>
      </p:pic>
      <p:pic>
        <p:nvPicPr>
          <p:cNvPr id="1029" name="Picture 5" descr="C:\Users\apple\Box Sync\Documents\MATLAB\EVA\Track_HeadPositionDisplacementWeighted\ColorBar.jpg"/>
          <p:cNvPicPr>
            <a:picLocks noChangeAspect="1" noChangeArrowheads="1"/>
          </p:cNvPicPr>
          <p:nvPr/>
        </p:nvPicPr>
        <p:blipFill>
          <a:blip r:embed="rId4" cstate="print"/>
          <a:srcRect l="80000" t="4286" r="5714" b="6190"/>
          <a:stretch>
            <a:fillRect/>
          </a:stretch>
        </p:blipFill>
        <p:spPr bwMode="auto">
          <a:xfrm>
            <a:off x="8077200" y="4191000"/>
            <a:ext cx="470170" cy="2209800"/>
          </a:xfrm>
          <a:prstGeom prst="rect">
            <a:avLst/>
          </a:prstGeom>
          <a:noFill/>
        </p:spPr>
      </p:pic>
      <p:pic>
        <p:nvPicPr>
          <p:cNvPr id="1031" name="Picture 7" descr="C:\Users\apple\Box Sync\EVAProject\Computer Vision Project\2_15_5_progress\GlobalSIP_Paper\图片和matlab\CompareKMeansVSDBSCAN\Newbad0_TrueAndSpuPts.jpg"/>
          <p:cNvPicPr>
            <a:picLocks noChangeAspect="1" noChangeArrowheads="1"/>
          </p:cNvPicPr>
          <p:nvPr/>
        </p:nvPicPr>
        <p:blipFill>
          <a:blip r:embed="rId5" cstate="print"/>
          <a:srcRect/>
          <a:stretch>
            <a:fillRect/>
          </a:stretch>
        </p:blipFill>
        <p:spPr bwMode="auto">
          <a:xfrm>
            <a:off x="4953000" y="1447800"/>
            <a:ext cx="3358650" cy="2514498"/>
          </a:xfrm>
          <a:prstGeom prst="rect">
            <a:avLst/>
          </a:prstGeom>
          <a:noFill/>
        </p:spPr>
      </p:pic>
    </p:spTree>
    <p:extLst>
      <p:ext uri="{BB962C8B-B14F-4D97-AF65-F5344CB8AC3E}">
        <p14:creationId xmlns:p14="http://schemas.microsoft.com/office/powerpoint/2010/main" val="3565558590"/>
      </p:ext>
    </p:extLst>
  </p:cSld>
  <p:clrMapOvr>
    <a:masterClrMapping/>
  </p:clrMapOvr>
  <p:transition xmlns:p14="http://schemas.microsoft.com/office/powerpoint/2010/main" advTm="515"/>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ln>
            <a:noFill/>
          </a:ln>
        </p:spPr>
        <p:txBody>
          <a:bodyPr/>
          <a:lstStyle/>
          <a:p>
            <a:r>
              <a:rPr lang="en-US" dirty="0" smtClean="0"/>
              <a:t>Density-Based Spatial Clustering of Applications with Noise</a:t>
            </a:r>
          </a:p>
          <a:p>
            <a:r>
              <a:rPr lang="en-US" dirty="0" smtClean="0"/>
              <a:t>Basics of algorithm:</a:t>
            </a:r>
          </a:p>
          <a:p>
            <a:pPr lvl="1">
              <a:buNone/>
            </a:pPr>
            <a:endParaRPr lang="en-US" dirty="0" smtClean="0"/>
          </a:p>
          <a:p>
            <a:pPr lvl="1">
              <a:buNone/>
            </a:pPr>
            <a:endParaRPr lang="en-US" dirty="0" smtClean="0"/>
          </a:p>
          <a:p>
            <a:pPr lvl="1">
              <a:buNone/>
            </a:pPr>
            <a:endParaRPr lang="en-US" dirty="0" smtClean="0"/>
          </a:p>
          <a:p>
            <a:pPr lvl="1">
              <a:buNone/>
            </a:pPr>
            <a:endParaRPr lang="en-US" dirty="0" smtClean="0"/>
          </a:p>
          <a:p>
            <a:pPr lvl="1">
              <a:buNone/>
            </a:pPr>
            <a:endParaRPr lang="en-US" dirty="0" smtClean="0"/>
          </a:p>
          <a:p>
            <a:pPr lvl="1">
              <a:buNone/>
            </a:pPr>
            <a:endParaRPr lang="en-US" dirty="0" smtClean="0"/>
          </a:p>
          <a:p>
            <a:pPr lvl="1">
              <a:buNone/>
            </a:pPr>
            <a:endParaRPr lang="en-US" dirty="0" smtClean="0"/>
          </a:p>
          <a:p>
            <a:r>
              <a:rPr lang="en-US" dirty="0" smtClean="0"/>
              <a:t>Advantages: </a:t>
            </a:r>
          </a:p>
          <a:p>
            <a:pPr lvl="1"/>
            <a:r>
              <a:rPr lang="en-US" dirty="0" smtClean="0"/>
              <a:t>No requirement of k </a:t>
            </a:r>
          </a:p>
          <a:p>
            <a:pPr lvl="1"/>
            <a:r>
              <a:rPr lang="en-US" dirty="0" smtClean="0"/>
              <a:t>No requirement of shape</a:t>
            </a:r>
          </a:p>
          <a:p>
            <a:endParaRPr lang="en-US" dirty="0" smtClean="0"/>
          </a:p>
          <a:p>
            <a:endParaRPr lang="en-US" dirty="0" smtClean="0"/>
          </a:p>
          <a:p>
            <a:r>
              <a:rPr lang="en-US" sz="800" dirty="0" smtClean="0"/>
              <a:t>"DBSCAN-Illustration" by </a:t>
            </a:r>
            <a:r>
              <a:rPr lang="en-US" sz="800" dirty="0" err="1" smtClean="0"/>
              <a:t>Chire</a:t>
            </a:r>
            <a:r>
              <a:rPr lang="en-US" sz="800" dirty="0" smtClean="0"/>
              <a:t> - Own work. Licensed under CC BY-SA 3.0 via Commons - https://commons.wikimedia.org/wiki/File:DBSCAN-Illustration.svg#/media/File:DBSCAN-Illustration.svg</a:t>
            </a:r>
          </a:p>
        </p:txBody>
      </p:sp>
      <p:sp>
        <p:nvSpPr>
          <p:cNvPr id="5" name="Slide Number Placeholder 4"/>
          <p:cNvSpPr>
            <a:spLocks noGrp="1"/>
          </p:cNvSpPr>
          <p:nvPr>
            <p:ph type="sldNum" sz="quarter" idx="10"/>
          </p:nvPr>
        </p:nvSpPr>
        <p:spPr/>
        <p:txBody>
          <a:bodyPr/>
          <a:lstStyle/>
          <a:p>
            <a:fld id="{59EF35A5-CD04-42C6-A3B2-27ABFC27DCC6}" type="slidenum">
              <a:rPr lang="en-US" smtClean="0"/>
              <a:pPr/>
              <a:t>14</a:t>
            </a:fld>
            <a:endParaRPr lang="en-US"/>
          </a:p>
        </p:txBody>
      </p:sp>
      <p:sp>
        <p:nvSpPr>
          <p:cNvPr id="2" name="Title 1"/>
          <p:cNvSpPr>
            <a:spLocks noGrp="1"/>
          </p:cNvSpPr>
          <p:nvPr>
            <p:ph type="title"/>
          </p:nvPr>
        </p:nvSpPr>
        <p:spPr/>
        <p:txBody>
          <a:bodyPr/>
          <a:lstStyle/>
          <a:p>
            <a:r>
              <a:rPr lang="en-US" dirty="0" smtClean="0"/>
              <a:t>DBSCAN</a:t>
            </a:r>
            <a:endParaRPr lang="en-US" dirty="0"/>
          </a:p>
        </p:txBody>
      </p:sp>
      <p:pic>
        <p:nvPicPr>
          <p:cNvPr id="7" name="图片 6" descr="165px-DBSCAN-Illustration.svg.png"/>
          <p:cNvPicPr>
            <a:picLocks noChangeAspect="1"/>
          </p:cNvPicPr>
          <p:nvPr/>
        </p:nvPicPr>
        <p:blipFill>
          <a:blip r:embed="rId3" cstate="print"/>
          <a:stretch>
            <a:fillRect/>
          </a:stretch>
        </p:blipFill>
        <p:spPr>
          <a:xfrm>
            <a:off x="3200400" y="2362200"/>
            <a:ext cx="3200400" cy="2308166"/>
          </a:xfrm>
          <a:prstGeom prst="rect">
            <a:avLst/>
          </a:prstGeom>
        </p:spPr>
      </p:pic>
    </p:spTree>
    <p:extLst>
      <p:ext uri="{BB962C8B-B14F-4D97-AF65-F5344CB8AC3E}">
        <p14:creationId xmlns:p14="http://schemas.microsoft.com/office/powerpoint/2010/main" val="3801119125"/>
      </p:ext>
    </p:extLst>
  </p:cSld>
  <p:clrMapOvr>
    <a:masterClrMapping/>
  </p:clrMapOvr>
  <p:transition xmlns:p14="http://schemas.microsoft.com/office/powerpoint/2010/main" advTm="484"/>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9EF35A5-CD04-42C6-A3B2-27ABFC27DCC6}" type="slidenum">
              <a:rPr lang="en-US" smtClean="0"/>
              <a:pPr/>
              <a:t>15</a:t>
            </a:fld>
            <a:endParaRPr lang="en-US"/>
          </a:p>
        </p:txBody>
      </p:sp>
      <p:sp>
        <p:nvSpPr>
          <p:cNvPr id="4" name="Title 3"/>
          <p:cNvSpPr>
            <a:spLocks noGrp="1"/>
          </p:cNvSpPr>
          <p:nvPr>
            <p:ph type="title"/>
          </p:nvPr>
        </p:nvSpPr>
        <p:spPr/>
        <p:txBody>
          <a:bodyPr/>
          <a:lstStyle/>
          <a:p>
            <a:r>
              <a:rPr lang="en-US" sz="2400" dirty="0" smtClean="0"/>
              <a:t>Spurious Face Elimination: </a:t>
            </a:r>
            <a:r>
              <a:rPr lang="en-US" sz="2400" dirty="0"/>
              <a:t>DBSCAN vs </a:t>
            </a:r>
            <a:r>
              <a:rPr lang="en-US" sz="2400" dirty="0" err="1"/>
              <a:t>Kmeans</a:t>
            </a:r>
            <a:r>
              <a:rPr lang="en-US" sz="2400" dirty="0"/>
              <a:t> </a:t>
            </a:r>
          </a:p>
        </p:txBody>
      </p:sp>
      <p:sp>
        <p:nvSpPr>
          <p:cNvPr id="5" name="内容占位符 4"/>
          <p:cNvSpPr>
            <a:spLocks noGrp="1"/>
          </p:cNvSpPr>
          <p:nvPr>
            <p:ph idx="1"/>
          </p:nvPr>
        </p:nvSpPr>
        <p:spPr/>
        <p:txBody>
          <a:bodyPr/>
          <a:lstStyle/>
          <a:p>
            <a:endParaRPr lang="zh-CN" altLang="en-US"/>
          </a:p>
        </p:txBody>
      </p:sp>
      <p:pic>
        <p:nvPicPr>
          <p:cNvPr id="2" name="Picture 2" descr="C:\Users\apple\Box Sync\EVAProject\Computer Vision Project\2_15_5_progress\GlobalSIP_Paper\图片和matlab\CompareKMeansVSDBSCAN\Newbad0_Kmeans_DBSCAN_Comparison.jpg"/>
          <p:cNvPicPr>
            <a:picLocks noChangeAspect="1" noChangeArrowheads="1"/>
          </p:cNvPicPr>
          <p:nvPr/>
        </p:nvPicPr>
        <p:blipFill>
          <a:blip r:embed="rId3" cstate="print"/>
          <a:srcRect/>
          <a:stretch>
            <a:fillRect/>
          </a:stretch>
        </p:blipFill>
        <p:spPr bwMode="auto">
          <a:xfrm>
            <a:off x="152400" y="1600200"/>
            <a:ext cx="8839200" cy="4806315"/>
          </a:xfrm>
          <a:prstGeom prst="rect">
            <a:avLst/>
          </a:prstGeom>
          <a:noFill/>
        </p:spPr>
      </p:pic>
    </p:spTree>
    <p:extLst>
      <p:ext uri="{BB962C8B-B14F-4D97-AF65-F5344CB8AC3E}">
        <p14:creationId xmlns:p14="http://schemas.microsoft.com/office/powerpoint/2010/main" val="4157326347"/>
      </p:ext>
    </p:extLst>
  </p:cSld>
  <p:clrMapOvr>
    <a:masterClrMapping/>
  </p:clrMapOvr>
  <p:transition xmlns:p14="http://schemas.microsoft.com/office/powerpoint/2010/main" advTm="531"/>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Head Tracking</a:t>
            </a:r>
            <a:endParaRPr lang="zh-CN" altLang="en-US" dirty="0"/>
          </a:p>
        </p:txBody>
      </p:sp>
      <p:sp>
        <p:nvSpPr>
          <p:cNvPr id="4" name="流程图: 数据 3"/>
          <p:cNvSpPr/>
          <p:nvPr/>
        </p:nvSpPr>
        <p:spPr>
          <a:xfrm>
            <a:off x="172123" y="1925619"/>
            <a:ext cx="1183341" cy="957430"/>
          </a:xfrm>
          <a:prstGeom prst="flowChartInputOutp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sz="1400" dirty="0" smtClean="0"/>
              <a:t>Video</a:t>
            </a:r>
            <a:endParaRPr lang="zh-CN" altLang="en-US" sz="1400" dirty="0"/>
          </a:p>
        </p:txBody>
      </p:sp>
      <p:sp>
        <p:nvSpPr>
          <p:cNvPr id="8" name="流程图: 过程 7"/>
          <p:cNvSpPr/>
          <p:nvPr/>
        </p:nvSpPr>
        <p:spPr>
          <a:xfrm>
            <a:off x="1895138" y="1959685"/>
            <a:ext cx="1000462" cy="946673"/>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sz="1400" dirty="0" smtClean="0"/>
              <a:t>Face Detection</a:t>
            </a:r>
            <a:endParaRPr lang="zh-CN" altLang="en-US" sz="1400" dirty="0"/>
          </a:p>
        </p:txBody>
      </p:sp>
      <p:sp>
        <p:nvSpPr>
          <p:cNvPr id="9" name="流程图: 过程 8"/>
          <p:cNvSpPr/>
          <p:nvPr/>
        </p:nvSpPr>
        <p:spPr>
          <a:xfrm>
            <a:off x="5165464" y="1948927"/>
            <a:ext cx="1000462" cy="946673"/>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sz="1400" dirty="0" smtClean="0"/>
              <a:t>Head tracking</a:t>
            </a:r>
            <a:endParaRPr lang="zh-CN" altLang="en-US" sz="1400" dirty="0"/>
          </a:p>
        </p:txBody>
      </p:sp>
      <p:sp>
        <p:nvSpPr>
          <p:cNvPr id="10" name="流程图: 过程 9"/>
          <p:cNvSpPr/>
          <p:nvPr/>
        </p:nvSpPr>
        <p:spPr>
          <a:xfrm>
            <a:off x="3478305" y="1950721"/>
            <a:ext cx="1136726" cy="946673"/>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sz="1400" dirty="0" smtClean="0"/>
              <a:t>Spurious Face Elimination</a:t>
            </a:r>
            <a:endParaRPr lang="zh-CN" altLang="en-US" sz="1400" dirty="0"/>
          </a:p>
        </p:txBody>
      </p:sp>
      <p:sp>
        <p:nvSpPr>
          <p:cNvPr id="11" name="流程图: 数据 10"/>
          <p:cNvSpPr/>
          <p:nvPr/>
        </p:nvSpPr>
        <p:spPr>
          <a:xfrm>
            <a:off x="4078940" y="3293634"/>
            <a:ext cx="1183341" cy="957430"/>
          </a:xfrm>
          <a:prstGeom prst="flowChartInputOutp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sz="1400" dirty="0" smtClean="0"/>
              <a:t>Annotation 2</a:t>
            </a:r>
            <a:endParaRPr lang="zh-CN" altLang="en-US" sz="1400" dirty="0"/>
          </a:p>
        </p:txBody>
      </p:sp>
      <p:sp>
        <p:nvSpPr>
          <p:cNvPr id="12" name="流程图: 数据 11"/>
          <p:cNvSpPr/>
          <p:nvPr/>
        </p:nvSpPr>
        <p:spPr>
          <a:xfrm>
            <a:off x="2294967" y="3252397"/>
            <a:ext cx="1183341" cy="957430"/>
          </a:xfrm>
          <a:prstGeom prst="flowChartInputOutp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sz="1400" dirty="0" smtClean="0"/>
              <a:t>Annotation 1</a:t>
            </a:r>
            <a:endParaRPr lang="zh-CN" altLang="en-US" sz="1400" dirty="0"/>
          </a:p>
        </p:txBody>
      </p:sp>
      <p:sp>
        <p:nvSpPr>
          <p:cNvPr id="15" name="流程图: 数据 14"/>
          <p:cNvSpPr/>
          <p:nvPr/>
        </p:nvSpPr>
        <p:spPr>
          <a:xfrm>
            <a:off x="5886227" y="3293632"/>
            <a:ext cx="1183341" cy="957430"/>
          </a:xfrm>
          <a:prstGeom prst="flowChartInputOutp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sz="1400" dirty="0" smtClean="0"/>
              <a:t>Annotation 3</a:t>
            </a:r>
            <a:endParaRPr lang="zh-CN" altLang="en-US" sz="1400" dirty="0"/>
          </a:p>
        </p:txBody>
      </p:sp>
      <p:sp>
        <p:nvSpPr>
          <p:cNvPr id="17" name="右箭头 16"/>
          <p:cNvSpPr/>
          <p:nvPr/>
        </p:nvSpPr>
        <p:spPr>
          <a:xfrm>
            <a:off x="2970904" y="2346959"/>
            <a:ext cx="441063" cy="968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右箭头 17"/>
          <p:cNvSpPr/>
          <p:nvPr/>
        </p:nvSpPr>
        <p:spPr>
          <a:xfrm>
            <a:off x="1359049" y="2348753"/>
            <a:ext cx="441063" cy="968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右箭头 23"/>
          <p:cNvSpPr/>
          <p:nvPr/>
        </p:nvSpPr>
        <p:spPr>
          <a:xfrm>
            <a:off x="4683163" y="2381025"/>
            <a:ext cx="441063" cy="968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直角上箭头 24"/>
          <p:cNvSpPr/>
          <p:nvPr/>
        </p:nvSpPr>
        <p:spPr>
          <a:xfrm rot="5400000">
            <a:off x="1831488" y="3213849"/>
            <a:ext cx="769174" cy="268941"/>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直角上箭头 25"/>
          <p:cNvSpPr/>
          <p:nvPr/>
        </p:nvSpPr>
        <p:spPr>
          <a:xfrm rot="5400000">
            <a:off x="3672838" y="3247916"/>
            <a:ext cx="769174" cy="268941"/>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直角上箭头 26"/>
          <p:cNvSpPr/>
          <p:nvPr/>
        </p:nvSpPr>
        <p:spPr>
          <a:xfrm rot="5400000">
            <a:off x="5490882" y="3247916"/>
            <a:ext cx="769174" cy="268941"/>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直角上箭头 27"/>
          <p:cNvSpPr/>
          <p:nvPr/>
        </p:nvSpPr>
        <p:spPr>
          <a:xfrm>
            <a:off x="3425414" y="3001384"/>
            <a:ext cx="253702" cy="72076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直角上箭头 28"/>
          <p:cNvSpPr/>
          <p:nvPr/>
        </p:nvSpPr>
        <p:spPr>
          <a:xfrm>
            <a:off x="5212976" y="3003177"/>
            <a:ext cx="253702" cy="72076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流程图: 过程 29"/>
          <p:cNvSpPr/>
          <p:nvPr/>
        </p:nvSpPr>
        <p:spPr>
          <a:xfrm>
            <a:off x="7566209" y="1929205"/>
            <a:ext cx="1050665" cy="946673"/>
          </a:xfrm>
          <a:prstGeom prst="flowChartProcess">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dash"/>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sz="1400" dirty="0" smtClean="0"/>
              <a:t>Head Pose Estimation</a:t>
            </a:r>
            <a:endParaRPr lang="zh-CN" altLang="en-US" sz="1400" dirty="0"/>
          </a:p>
        </p:txBody>
      </p:sp>
      <p:sp>
        <p:nvSpPr>
          <p:cNvPr id="31" name="右箭头 30"/>
          <p:cNvSpPr/>
          <p:nvPr/>
        </p:nvSpPr>
        <p:spPr>
          <a:xfrm>
            <a:off x="6277088" y="2393575"/>
            <a:ext cx="1220992" cy="1021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直角上箭头 31"/>
          <p:cNvSpPr/>
          <p:nvPr/>
        </p:nvSpPr>
        <p:spPr>
          <a:xfrm>
            <a:off x="7086598" y="3026485"/>
            <a:ext cx="1153759" cy="720762"/>
          </a:xfrm>
          <a:prstGeom prst="bentUpArrow">
            <a:avLst>
              <a:gd name="adj1" fmla="val 8582"/>
              <a:gd name="adj2" fmla="val 10075"/>
              <a:gd name="adj3" fmla="val 115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21"/>
          <p:cNvSpPr/>
          <p:nvPr/>
        </p:nvSpPr>
        <p:spPr>
          <a:xfrm>
            <a:off x="0" y="1688951"/>
            <a:ext cx="7390504" cy="2829261"/>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标注 22"/>
          <p:cNvSpPr/>
          <p:nvPr/>
        </p:nvSpPr>
        <p:spPr>
          <a:xfrm rot="10800000" flipH="1">
            <a:off x="4991547" y="3238051"/>
            <a:ext cx="3216537" cy="2409713"/>
          </a:xfrm>
          <a:prstGeom prst="wedgeRectCallout">
            <a:avLst>
              <a:gd name="adj1" fmla="val -20833"/>
              <a:gd name="adj2" fmla="val 62166"/>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标注 32"/>
          <p:cNvSpPr/>
          <p:nvPr/>
        </p:nvSpPr>
        <p:spPr>
          <a:xfrm rot="10800000">
            <a:off x="1644767" y="3247782"/>
            <a:ext cx="3217689" cy="2409713"/>
          </a:xfrm>
          <a:prstGeom prst="wedgeRectCallout">
            <a:avLst>
              <a:gd name="adj1" fmla="val -20833"/>
              <a:gd name="adj2" fmla="val 62166"/>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Slide Number Placeholder 2"/>
          <p:cNvSpPr>
            <a:spLocks noGrp="1"/>
          </p:cNvSpPr>
          <p:nvPr>
            <p:ph type="sldNum" sz="quarter" idx="10"/>
          </p:nvPr>
        </p:nvSpPr>
        <p:spPr/>
        <p:txBody>
          <a:bodyPr/>
          <a:lstStyle/>
          <a:p>
            <a:fld id="{59EF35A5-CD04-42C6-A3B2-27ABFC27DCC6}" type="slidenum">
              <a:rPr lang="en-US" smtClean="0"/>
              <a:pPr/>
              <a:t>16</a:t>
            </a:fld>
            <a:endParaRPr lang="en-US"/>
          </a:p>
        </p:txBody>
      </p:sp>
      <p:pic>
        <p:nvPicPr>
          <p:cNvPr id="36" name="SpuFaceEliminated_HDEM25.mp4">
            <a:hlinkClick r:id="" action="ppaction://media"/>
          </p:cNvPr>
          <p:cNvPicPr>
            <a:picLocks noRot="1" noChangeAspect="1"/>
          </p:cNvPicPr>
          <p:nvPr>
            <a:videoFile r:link="rId2"/>
            <p:extLst>
              <p:ext uri="{DAA4B4D4-6D71-4841-9C94-3DE7FCFB9230}">
                <p14:media xmlns:p14="http://schemas.microsoft.com/office/powerpoint/2010/main" r:link="rId1"/>
              </p:ext>
            </p:extLst>
          </p:nvPr>
        </p:nvPicPr>
        <p:blipFill>
          <a:blip r:embed="rId7" cstate="print"/>
          <a:stretch>
            <a:fillRect/>
          </a:stretch>
        </p:blipFill>
        <p:spPr>
          <a:xfrm>
            <a:off x="1752600" y="3353284"/>
            <a:ext cx="2971800" cy="2161692"/>
          </a:xfrm>
          <a:prstGeom prst="rect">
            <a:avLst/>
          </a:prstGeom>
        </p:spPr>
      </p:pic>
      <p:pic>
        <p:nvPicPr>
          <p:cNvPr id="37" name="track_HDEM25_CV_TM_CCORR_NORMED.mp4">
            <a:hlinkClick r:id="" action="ppaction://media"/>
          </p:cNvPr>
          <p:cNvPicPr>
            <a:picLocks noRot="1" noChangeAspect="1"/>
          </p:cNvPicPr>
          <p:nvPr>
            <a:videoFile r:link="rId4"/>
            <p:extLst>
              <p:ext uri="{DAA4B4D4-6D71-4841-9C94-3DE7FCFB9230}">
                <p14:media xmlns:p14="http://schemas.microsoft.com/office/powerpoint/2010/main" r:link="rId3"/>
              </p:ext>
            </p:extLst>
          </p:nvPr>
        </p:nvPicPr>
        <p:blipFill>
          <a:blip r:embed="rId8" cstate="print"/>
          <a:stretch>
            <a:fillRect/>
          </a:stretch>
        </p:blipFill>
        <p:spPr>
          <a:xfrm>
            <a:off x="5086350" y="3352800"/>
            <a:ext cx="2975610" cy="2133600"/>
          </a:xfrm>
          <a:prstGeom prst="rect">
            <a:avLst/>
          </a:prstGeom>
        </p:spPr>
      </p:pic>
    </p:spTree>
    <p:extLst>
      <p:ext uri="{BB962C8B-B14F-4D97-AF65-F5344CB8AC3E}">
        <p14:creationId xmlns:p14="http://schemas.microsoft.com/office/powerpoint/2010/main" val="1591955055"/>
      </p:ext>
    </p:extLst>
  </p:cSld>
  <p:clrMapOvr>
    <a:masterClrMapping/>
  </p:clrMapOvr>
  <p:transition xmlns:p14="http://schemas.microsoft.com/office/powerpoint/2010/main" spd="slow" advTm="1061"/>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5449" fill="hold"/>
                                        <p:tgtEl>
                                          <p:spTgt spid="37"/>
                                        </p:tgtEl>
                                      </p:cBhvr>
                                    </p:cmd>
                                  </p:childTnLst>
                                </p:cTn>
                              </p:par>
                              <p:par>
                                <p:cTn id="7" presetID="1" presetClass="mediacall" presetSubtype="0" fill="hold" nodeType="withEffect">
                                  <p:stCondLst>
                                    <p:cond delay="0"/>
                                  </p:stCondLst>
                                  <p:childTnLst>
                                    <p:cmd type="call" cmd="playFrom(0.0)">
                                      <p:cBhvr>
                                        <p:cTn id="8" dur="15000" fill="hold"/>
                                        <p:tgtEl>
                                          <p:spTgt spid="3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9" repeatCount="indefinite" fill="hold" display="0">
                  <p:stCondLst>
                    <p:cond delay="indefinite"/>
                  </p:stCondLst>
                  <p:endCondLst>
                    <p:cond evt="onNext" delay="0">
                      <p:tgtEl>
                        <p:sldTgt/>
                      </p:tgtEl>
                    </p:cond>
                    <p:cond evt="onPrev" delay="0">
                      <p:tgtEl>
                        <p:sldTgt/>
                      </p:tgtEl>
                    </p:cond>
                  </p:endCondLst>
                </p:cTn>
                <p:tgtEl>
                  <p:spTgt spid="37"/>
                </p:tgtEl>
              </p:cMediaNode>
            </p:video>
            <p:seq concurrent="1" nextAc="seek">
              <p:cTn id="10" restart="whenNotActive" fill="hold" evtFilter="cancelBubble" nodeType="interactiveSeq">
                <p:stCondLst>
                  <p:cond evt="onClick" delay="0">
                    <p:tgtEl>
                      <p:spTgt spid="37"/>
                    </p:tgtEl>
                  </p:cond>
                </p:stCondLst>
                <p:endSync evt="end" delay="0">
                  <p:rtn val="all"/>
                </p:endSync>
                <p:childTnLst>
                  <p:par>
                    <p:cTn id="11" fill="hold">
                      <p:stCondLst>
                        <p:cond delay="0"/>
                      </p:stCondLst>
                      <p:childTnLst>
                        <p:par>
                          <p:cTn id="12" fill="hold">
                            <p:stCondLst>
                              <p:cond delay="0"/>
                            </p:stCondLst>
                            <p:childTnLst>
                              <p:par>
                                <p:cTn id="13" presetID="2" presetClass="mediacall" presetSubtype="0" fill="hold" nodeType="clickEffect">
                                  <p:stCondLst>
                                    <p:cond delay="0"/>
                                  </p:stCondLst>
                                  <p:childTnLst>
                                    <p:cmd type="call" cmd="togglePause">
                                      <p:cBhvr>
                                        <p:cTn id="14" dur="1" fill="hold"/>
                                        <p:tgtEl>
                                          <p:spTgt spid="37"/>
                                        </p:tgtEl>
                                      </p:cBhvr>
                                    </p:cmd>
                                  </p:childTnLst>
                                </p:cTn>
                              </p:par>
                            </p:childTnLst>
                          </p:cTn>
                        </p:par>
                      </p:childTnLst>
                    </p:cTn>
                  </p:par>
                </p:childTnLst>
              </p:cTn>
              <p:nextCondLst>
                <p:cond evt="onClick" delay="0">
                  <p:tgtEl>
                    <p:spTgt spid="37"/>
                  </p:tgtEl>
                </p:cond>
              </p:nextCondLst>
            </p:seq>
            <p:video>
              <p:cMediaNode>
                <p:cTn id="15" repeatCount="indefinite" fill="hold" display="0">
                  <p:stCondLst>
                    <p:cond delay="indefinite"/>
                  </p:stCondLst>
                </p:cTn>
                <p:tgtEl>
                  <p:spTgt spid="36"/>
                </p:tgtEl>
              </p:cMediaNode>
            </p:video>
            <p:seq concurrent="1" nextAc="seek">
              <p:cTn id="16" restart="whenNotActive" fill="hold" evtFilter="cancelBubble" nodeType="interactiveSeq">
                <p:stCondLst>
                  <p:cond evt="onClick" delay="0">
                    <p:tgtEl>
                      <p:spTgt spid="36"/>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36"/>
                                        </p:tgtEl>
                                      </p:cBhvr>
                                    </p:cmd>
                                  </p:childTnLst>
                                </p:cTn>
                              </p:par>
                            </p:childTnLst>
                          </p:cTn>
                        </p:par>
                      </p:childTnLst>
                    </p:cTn>
                  </p:par>
                </p:childTnLst>
              </p:cTn>
              <p:nextCondLst>
                <p:cond evt="onClick" delay="0">
                  <p:tgtEl>
                    <p:spTgt spid="36"/>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28600" y="1600200"/>
            <a:ext cx="4267200" cy="4724400"/>
          </a:xfrm>
        </p:spPr>
        <p:txBody>
          <a:bodyPr/>
          <a:lstStyle/>
          <a:p>
            <a:r>
              <a:rPr lang="en-US" altLang="zh-CN" dirty="0" smtClean="0"/>
              <a:t>Video Analysis</a:t>
            </a:r>
          </a:p>
          <a:p>
            <a:endParaRPr lang="en-US" altLang="zh-CN" dirty="0" smtClean="0"/>
          </a:p>
          <a:p>
            <a:endParaRPr lang="en-US" altLang="zh-CN" dirty="0" smtClean="0"/>
          </a:p>
          <a:p>
            <a:pPr lvl="1"/>
            <a:r>
              <a:rPr lang="en-US" altLang="zh-CN" dirty="0" smtClean="0"/>
              <a:t>Head position displacement</a:t>
            </a:r>
          </a:p>
          <a:p>
            <a:pPr lvl="1"/>
            <a:endParaRPr lang="en-US" altLang="zh-CN" dirty="0" smtClean="0"/>
          </a:p>
          <a:p>
            <a:pPr lvl="1"/>
            <a:endParaRPr lang="en-US" altLang="zh-CN" dirty="0" smtClean="0"/>
          </a:p>
          <a:p>
            <a:pPr lvl="1"/>
            <a:endParaRPr lang="en-US" altLang="zh-CN" dirty="0" smtClean="0"/>
          </a:p>
          <a:p>
            <a:pPr lvl="1"/>
            <a:endParaRPr lang="en-US" altLang="zh-CN" dirty="0" smtClean="0"/>
          </a:p>
          <a:p>
            <a:pPr lvl="1"/>
            <a:r>
              <a:rPr lang="en-US" altLang="zh-CN" dirty="0" smtClean="0"/>
              <a:t>Template changes little between successive frames</a:t>
            </a:r>
          </a:p>
          <a:p>
            <a:endParaRPr lang="zh-CN" altLang="en-US" dirty="0"/>
          </a:p>
        </p:txBody>
      </p:sp>
      <p:sp>
        <p:nvSpPr>
          <p:cNvPr id="3" name="灯片编号占位符 2"/>
          <p:cNvSpPr>
            <a:spLocks noGrp="1"/>
          </p:cNvSpPr>
          <p:nvPr>
            <p:ph type="sldNum" sz="quarter" idx="10"/>
          </p:nvPr>
        </p:nvSpPr>
        <p:spPr/>
        <p:txBody>
          <a:bodyPr/>
          <a:lstStyle/>
          <a:p>
            <a:fld id="{59EF35A5-CD04-42C6-A3B2-27ABFC27DCC6}" type="slidenum">
              <a:rPr lang="en-US" smtClean="0"/>
              <a:pPr/>
              <a:t>17</a:t>
            </a:fld>
            <a:endParaRPr lang="en-US"/>
          </a:p>
        </p:txBody>
      </p:sp>
      <p:sp>
        <p:nvSpPr>
          <p:cNvPr id="4" name="标题 3"/>
          <p:cNvSpPr>
            <a:spLocks noGrp="1"/>
          </p:cNvSpPr>
          <p:nvPr>
            <p:ph type="title"/>
          </p:nvPr>
        </p:nvSpPr>
        <p:spPr/>
        <p:txBody>
          <a:bodyPr/>
          <a:lstStyle/>
          <a:p>
            <a:r>
              <a:rPr lang="en-US" altLang="zh-CN" dirty="0" smtClean="0"/>
              <a:t>Head Tracking</a:t>
            </a:r>
            <a:endParaRPr lang="zh-CN" altLang="en-US" dirty="0"/>
          </a:p>
        </p:txBody>
      </p:sp>
      <p:sp>
        <p:nvSpPr>
          <p:cNvPr id="6" name="TextBox 5"/>
          <p:cNvSpPr txBox="1"/>
          <p:nvPr/>
        </p:nvSpPr>
        <p:spPr>
          <a:xfrm>
            <a:off x="4648200" y="1600200"/>
            <a:ext cx="4495800" cy="3428631"/>
          </a:xfrm>
          <a:prstGeom prst="rect">
            <a:avLst/>
          </a:prstGeom>
          <a:noFill/>
        </p:spPr>
        <p:txBody>
          <a:bodyPr wrap="square" rtlCol="0">
            <a:spAutoFit/>
          </a:bodyPr>
          <a:lstStyle/>
          <a:p>
            <a:pPr marL="342900" indent="-342900" eaLnBrk="1" hangingPunct="1">
              <a:spcBef>
                <a:spcPct val="20000"/>
              </a:spcBef>
              <a:buFont typeface="Arial" pitchFamily="34" charset="0"/>
              <a:buChar char="•"/>
            </a:pPr>
            <a:r>
              <a:rPr lang="en-US" altLang="zh-CN" sz="2000" dirty="0" smtClean="0">
                <a:latin typeface="+mn-lt"/>
                <a:cs typeface="Times New Roman" panose="02020603050405020304" pitchFamily="18" charset="0"/>
              </a:rPr>
              <a:t>Template Matching Approach</a:t>
            </a:r>
          </a:p>
          <a:p>
            <a:pPr marL="342900" indent="-342900" eaLnBrk="1" hangingPunct="1">
              <a:spcBef>
                <a:spcPct val="20000"/>
              </a:spcBef>
            </a:pPr>
            <a:r>
              <a:rPr lang="en-US" altLang="zh-CN" sz="2000" dirty="0" smtClean="0">
                <a:latin typeface="+mn-lt"/>
                <a:cs typeface="Times New Roman" panose="02020603050405020304" pitchFamily="18" charset="0"/>
              </a:rPr>
              <a:t>    -- A Bayesian Estimation</a:t>
            </a:r>
          </a:p>
          <a:p>
            <a:pPr marL="742950" lvl="1" indent="-285750" eaLnBrk="1" hangingPunct="1">
              <a:spcBef>
                <a:spcPct val="20000"/>
              </a:spcBef>
              <a:buFont typeface="Arial" pitchFamily="34" charset="0"/>
              <a:buChar char="–"/>
            </a:pPr>
            <a:endParaRPr lang="en-US" altLang="zh-CN" sz="1800" dirty="0" smtClean="0">
              <a:latin typeface="+mn-lt"/>
              <a:cs typeface="Times New Roman" panose="02020603050405020304" pitchFamily="18" charset="0"/>
            </a:endParaRPr>
          </a:p>
          <a:p>
            <a:pPr marL="742950" lvl="1" indent="-285750" eaLnBrk="1" hangingPunct="1">
              <a:spcBef>
                <a:spcPct val="20000"/>
              </a:spcBef>
              <a:buFont typeface="Arial" pitchFamily="34" charset="0"/>
              <a:buChar char="–"/>
            </a:pPr>
            <a:r>
              <a:rPr lang="en-US" altLang="zh-CN" sz="1800" dirty="0" smtClean="0">
                <a:latin typeface="+mn-lt"/>
                <a:cs typeface="Times New Roman" panose="02020603050405020304" pitchFamily="18" charset="0"/>
              </a:rPr>
              <a:t>Search range </a:t>
            </a:r>
          </a:p>
          <a:p>
            <a:pPr marL="742950" lvl="1" indent="-285750" eaLnBrk="1" hangingPunct="1">
              <a:spcBef>
                <a:spcPct val="20000"/>
              </a:spcBef>
            </a:pPr>
            <a:r>
              <a:rPr lang="en-US" altLang="zh-CN" sz="1800" dirty="0" smtClean="0">
                <a:latin typeface="+mn-lt"/>
                <a:cs typeface="Times New Roman" panose="02020603050405020304" pitchFamily="18" charset="0"/>
              </a:rPr>
              <a:t>    (Prior)</a:t>
            </a:r>
          </a:p>
          <a:p>
            <a:pPr marL="742950" lvl="1" indent="-285750" eaLnBrk="1" hangingPunct="1">
              <a:spcBef>
                <a:spcPct val="20000"/>
              </a:spcBef>
              <a:buFont typeface="Arial" pitchFamily="34" charset="0"/>
              <a:buChar char="–"/>
            </a:pPr>
            <a:endParaRPr lang="en-US" altLang="zh-CN" sz="1800" dirty="0" smtClean="0">
              <a:latin typeface="+mn-lt"/>
              <a:cs typeface="Times New Roman" panose="02020603050405020304" pitchFamily="18" charset="0"/>
            </a:endParaRPr>
          </a:p>
          <a:p>
            <a:pPr marL="742950" lvl="1" indent="-285750" eaLnBrk="1" hangingPunct="1">
              <a:spcBef>
                <a:spcPct val="20000"/>
              </a:spcBef>
              <a:buFont typeface="Arial" pitchFamily="34" charset="0"/>
              <a:buChar char="–"/>
            </a:pPr>
            <a:endParaRPr lang="en-US" altLang="zh-CN" sz="1800" dirty="0" smtClean="0">
              <a:latin typeface="+mn-lt"/>
              <a:cs typeface="Times New Roman" panose="02020603050405020304" pitchFamily="18" charset="0"/>
            </a:endParaRPr>
          </a:p>
          <a:p>
            <a:pPr marL="742950" lvl="1" indent="-285750" eaLnBrk="1" hangingPunct="1">
              <a:spcBef>
                <a:spcPct val="20000"/>
              </a:spcBef>
            </a:pPr>
            <a:endParaRPr lang="en-US" altLang="zh-CN" sz="1800" dirty="0" smtClean="0">
              <a:latin typeface="+mn-lt"/>
              <a:cs typeface="Times New Roman" panose="02020603050405020304" pitchFamily="18" charset="0"/>
            </a:endParaRPr>
          </a:p>
          <a:p>
            <a:pPr marL="742950" lvl="1" indent="-285750" eaLnBrk="1" hangingPunct="1">
              <a:spcBef>
                <a:spcPct val="20000"/>
              </a:spcBef>
              <a:buFont typeface="Arial" pitchFamily="34" charset="0"/>
              <a:buChar char="–"/>
            </a:pPr>
            <a:r>
              <a:rPr lang="en-US" altLang="zh-CN" sz="1800" dirty="0" smtClean="0">
                <a:latin typeface="+mn-lt"/>
                <a:cs typeface="Times New Roman" panose="02020603050405020304" pitchFamily="18" charset="0"/>
              </a:rPr>
              <a:t>Template matching </a:t>
            </a:r>
          </a:p>
          <a:p>
            <a:pPr marL="742950" lvl="1" indent="-285750" eaLnBrk="1" hangingPunct="1">
              <a:spcBef>
                <a:spcPct val="20000"/>
              </a:spcBef>
            </a:pPr>
            <a:r>
              <a:rPr lang="en-US" altLang="zh-CN" sz="1800" dirty="0" smtClean="0">
                <a:latin typeface="+mn-lt"/>
                <a:cs typeface="Times New Roman" panose="02020603050405020304" pitchFamily="18" charset="0"/>
              </a:rPr>
              <a:t>    (max. likelihood)</a:t>
            </a:r>
            <a:endParaRPr lang="zh-CN" altLang="en-US" sz="1800" dirty="0" smtClean="0">
              <a:latin typeface="+mn-lt"/>
              <a:cs typeface="Times New Roman" panose="02020603050405020304" pitchFamily="18" charset="0"/>
            </a:endParaRPr>
          </a:p>
        </p:txBody>
      </p:sp>
      <p:sp>
        <p:nvSpPr>
          <p:cNvPr id="9" name="右箭头 8"/>
          <p:cNvSpPr/>
          <p:nvPr/>
        </p:nvSpPr>
        <p:spPr bwMode="auto">
          <a:xfrm>
            <a:off x="4495800" y="2819400"/>
            <a:ext cx="533400" cy="1524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a:endParaRPr>
          </a:p>
        </p:txBody>
      </p:sp>
      <p:sp>
        <p:nvSpPr>
          <p:cNvPr id="10" name="右箭头 9"/>
          <p:cNvSpPr/>
          <p:nvPr/>
        </p:nvSpPr>
        <p:spPr bwMode="auto">
          <a:xfrm>
            <a:off x="4495800" y="4495800"/>
            <a:ext cx="533400" cy="1524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a:endParaRPr>
          </a:p>
        </p:txBody>
      </p:sp>
      <p:sp>
        <p:nvSpPr>
          <p:cNvPr id="13" name="右箭头 12"/>
          <p:cNvSpPr/>
          <p:nvPr/>
        </p:nvSpPr>
        <p:spPr>
          <a:xfrm>
            <a:off x="6477000" y="5638800"/>
            <a:ext cx="1154654" cy="2014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p:cNvPicPr/>
          <p:nvPr/>
        </p:nvPicPr>
        <p:blipFill>
          <a:blip r:embed="rId3" cstate="print"/>
          <a:srcRect l="35216" t="30925" r="35682" b="38150"/>
          <a:stretch>
            <a:fillRect/>
          </a:stretch>
        </p:blipFill>
        <p:spPr bwMode="auto">
          <a:xfrm>
            <a:off x="5181600" y="5410200"/>
            <a:ext cx="1231265" cy="790575"/>
          </a:xfrm>
          <a:prstGeom prst="rect">
            <a:avLst/>
          </a:prstGeom>
          <a:noFill/>
          <a:ln w="9525">
            <a:noFill/>
            <a:miter lim="800000"/>
            <a:headEnd/>
            <a:tailEnd/>
          </a:ln>
        </p:spPr>
      </p:pic>
      <p:pic>
        <p:nvPicPr>
          <p:cNvPr id="17" name="图片 16"/>
          <p:cNvPicPr/>
          <p:nvPr/>
        </p:nvPicPr>
        <p:blipFill>
          <a:blip r:embed="rId4" cstate="print"/>
          <a:srcRect l="35216" t="30925" r="35502" b="38439"/>
          <a:stretch>
            <a:fillRect/>
          </a:stretch>
        </p:blipFill>
        <p:spPr bwMode="auto">
          <a:xfrm>
            <a:off x="7696200" y="5410200"/>
            <a:ext cx="1219200" cy="781050"/>
          </a:xfrm>
          <a:prstGeom prst="rect">
            <a:avLst/>
          </a:prstGeom>
          <a:noFill/>
          <a:ln w="9525">
            <a:noFill/>
            <a:miter lim="800000"/>
            <a:headEnd/>
            <a:tailEnd/>
          </a:ln>
        </p:spPr>
      </p:pic>
      <p:pic>
        <p:nvPicPr>
          <p:cNvPr id="18" name="图片 17"/>
          <p:cNvPicPr/>
          <p:nvPr/>
        </p:nvPicPr>
        <p:blipFill>
          <a:blip r:embed="rId3" cstate="print"/>
          <a:srcRect l="48750" t="42486" r="45095" b="47917"/>
          <a:stretch>
            <a:fillRect/>
          </a:stretch>
        </p:blipFill>
        <p:spPr bwMode="auto">
          <a:xfrm>
            <a:off x="2286000" y="5486400"/>
            <a:ext cx="323850" cy="316298"/>
          </a:xfrm>
          <a:prstGeom prst="rect">
            <a:avLst/>
          </a:prstGeom>
          <a:noFill/>
          <a:ln w="9525">
            <a:noFill/>
            <a:miter lim="800000"/>
            <a:headEnd/>
            <a:tailEnd/>
          </a:ln>
        </p:spPr>
      </p:pic>
      <p:pic>
        <p:nvPicPr>
          <p:cNvPr id="19" name="图片 18"/>
          <p:cNvPicPr/>
          <p:nvPr/>
        </p:nvPicPr>
        <p:blipFill>
          <a:blip r:embed="rId3" cstate="print"/>
          <a:srcRect l="48750" t="42486" r="45095" b="47917"/>
          <a:stretch>
            <a:fillRect/>
          </a:stretch>
        </p:blipFill>
        <p:spPr bwMode="auto">
          <a:xfrm>
            <a:off x="6858000" y="5867400"/>
            <a:ext cx="323850" cy="316298"/>
          </a:xfrm>
          <a:prstGeom prst="rect">
            <a:avLst/>
          </a:prstGeom>
          <a:noFill/>
          <a:ln w="9525">
            <a:noFill/>
            <a:miter lim="800000"/>
            <a:headEnd/>
            <a:tailEnd/>
          </a:ln>
        </p:spPr>
      </p:pic>
      <p:pic>
        <p:nvPicPr>
          <p:cNvPr id="20" name="Picture 4" descr="C:\Users\apple\Box Sync\Documents\MATLAB\EVA\Track_HeadPositionDisplacementWeighted\HeadDisplacementDensityScatter.jpg"/>
          <p:cNvPicPr>
            <a:picLocks noChangeAspect="1" noChangeArrowheads="1"/>
          </p:cNvPicPr>
          <p:nvPr/>
        </p:nvPicPr>
        <p:blipFill>
          <a:blip r:embed="rId5" cstate="print"/>
          <a:srcRect/>
          <a:stretch>
            <a:fillRect/>
          </a:stretch>
        </p:blipFill>
        <p:spPr bwMode="auto">
          <a:xfrm>
            <a:off x="1600200" y="3124200"/>
            <a:ext cx="1495697" cy="1119773"/>
          </a:xfrm>
          <a:prstGeom prst="rect">
            <a:avLst/>
          </a:prstGeom>
          <a:noFill/>
        </p:spPr>
      </p:pic>
      <p:pic>
        <p:nvPicPr>
          <p:cNvPr id="21" name="Picture 5" descr="C:\Users\apple\Box Sync\Documents\MATLAB\EVA\Track_HeadPositionDisplacementWeighted\ColorBar.jpg"/>
          <p:cNvPicPr>
            <a:picLocks noChangeAspect="1" noChangeArrowheads="1"/>
          </p:cNvPicPr>
          <p:nvPr/>
        </p:nvPicPr>
        <p:blipFill>
          <a:blip r:embed="rId6" cstate="print"/>
          <a:srcRect l="80000" t="4286" r="5714" b="6190"/>
          <a:stretch>
            <a:fillRect/>
          </a:stretch>
        </p:blipFill>
        <p:spPr bwMode="auto">
          <a:xfrm>
            <a:off x="3131870" y="3074858"/>
            <a:ext cx="205051" cy="963741"/>
          </a:xfrm>
          <a:prstGeom prst="rect">
            <a:avLst/>
          </a:prstGeom>
          <a:noFill/>
        </p:spPr>
      </p:pic>
    </p:spTree>
  </p:cSld>
  <p:clrMapOvr>
    <a:masterClrMapping/>
  </p:clrMapOvr>
  <p:transition xmlns:p14="http://schemas.microsoft.com/office/powerpoint/2010/main" advTm="702"/>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smtClean="0"/>
              <a:t>24 challenging-quality video clips are collected.</a:t>
            </a:r>
            <a:endParaRPr lang="zh-CN" altLang="en-US" dirty="0"/>
          </a:p>
        </p:txBody>
      </p:sp>
      <p:sp>
        <p:nvSpPr>
          <p:cNvPr id="3" name="灯片编号占位符 2"/>
          <p:cNvSpPr>
            <a:spLocks noGrp="1"/>
          </p:cNvSpPr>
          <p:nvPr>
            <p:ph type="sldNum" sz="quarter" idx="10"/>
          </p:nvPr>
        </p:nvSpPr>
        <p:spPr/>
        <p:txBody>
          <a:bodyPr/>
          <a:lstStyle/>
          <a:p>
            <a:fld id="{59EF35A5-CD04-42C6-A3B2-27ABFC27DCC6}" type="slidenum">
              <a:rPr lang="en-US" smtClean="0"/>
              <a:pPr/>
              <a:t>18</a:t>
            </a:fld>
            <a:endParaRPr lang="en-US"/>
          </a:p>
        </p:txBody>
      </p:sp>
      <p:sp>
        <p:nvSpPr>
          <p:cNvPr id="4" name="标题 3"/>
          <p:cNvSpPr>
            <a:spLocks noGrp="1"/>
          </p:cNvSpPr>
          <p:nvPr>
            <p:ph type="title"/>
          </p:nvPr>
        </p:nvSpPr>
        <p:spPr/>
        <p:txBody>
          <a:bodyPr/>
          <a:lstStyle/>
          <a:p>
            <a:r>
              <a:rPr lang="en-US" altLang="zh-CN" dirty="0" smtClean="0"/>
              <a:t>Experiment Data</a:t>
            </a:r>
            <a:endParaRPr lang="zh-CN" altLang="en-US" dirty="0"/>
          </a:p>
        </p:txBody>
      </p:sp>
      <p:pic>
        <p:nvPicPr>
          <p:cNvPr id="5" name="图片 4"/>
          <p:cNvPicPr/>
          <p:nvPr/>
        </p:nvPicPr>
        <p:blipFill>
          <a:blip r:embed="rId3" cstate="print"/>
          <a:srcRect l="35035" t="30347" r="35709" b="37861"/>
          <a:stretch>
            <a:fillRect/>
          </a:stretch>
        </p:blipFill>
        <p:spPr bwMode="auto">
          <a:xfrm>
            <a:off x="914400" y="2286000"/>
            <a:ext cx="1543050" cy="1047750"/>
          </a:xfrm>
          <a:prstGeom prst="rect">
            <a:avLst/>
          </a:prstGeom>
          <a:noFill/>
          <a:ln w="9525">
            <a:noFill/>
            <a:miter lim="800000"/>
            <a:headEnd/>
            <a:tailEnd/>
          </a:ln>
        </p:spPr>
      </p:pic>
      <p:pic>
        <p:nvPicPr>
          <p:cNvPr id="8" name="图片 7"/>
          <p:cNvPicPr/>
          <p:nvPr/>
        </p:nvPicPr>
        <p:blipFill>
          <a:blip r:embed="rId4" cstate="print"/>
          <a:srcRect l="35035" t="30636" r="35528" b="37861"/>
          <a:stretch>
            <a:fillRect/>
          </a:stretch>
        </p:blipFill>
        <p:spPr bwMode="auto">
          <a:xfrm>
            <a:off x="4724400" y="2286000"/>
            <a:ext cx="1552575" cy="1038225"/>
          </a:xfrm>
          <a:prstGeom prst="rect">
            <a:avLst/>
          </a:prstGeom>
          <a:noFill/>
          <a:ln w="9525">
            <a:noFill/>
            <a:miter lim="800000"/>
            <a:headEnd/>
            <a:tailEnd/>
          </a:ln>
        </p:spPr>
      </p:pic>
      <p:pic>
        <p:nvPicPr>
          <p:cNvPr id="9" name="图片 8"/>
          <p:cNvPicPr/>
          <p:nvPr/>
        </p:nvPicPr>
        <p:blipFill>
          <a:blip r:embed="rId5" cstate="print"/>
          <a:srcRect l="35216" t="30636" r="35502" b="38150"/>
          <a:stretch>
            <a:fillRect/>
          </a:stretch>
        </p:blipFill>
        <p:spPr bwMode="auto">
          <a:xfrm>
            <a:off x="6629400" y="2286000"/>
            <a:ext cx="1545590" cy="1028700"/>
          </a:xfrm>
          <a:prstGeom prst="rect">
            <a:avLst/>
          </a:prstGeom>
          <a:noFill/>
          <a:ln w="9525">
            <a:noFill/>
            <a:miter lim="800000"/>
            <a:headEnd/>
            <a:tailEnd/>
          </a:ln>
        </p:spPr>
      </p:pic>
      <p:pic>
        <p:nvPicPr>
          <p:cNvPr id="10" name="图片 9"/>
          <p:cNvPicPr/>
          <p:nvPr/>
        </p:nvPicPr>
        <p:blipFill>
          <a:blip r:embed="rId6" cstate="print"/>
          <a:srcRect l="35035" t="30347" r="35480" b="37861"/>
          <a:stretch>
            <a:fillRect/>
          </a:stretch>
        </p:blipFill>
        <p:spPr bwMode="auto">
          <a:xfrm>
            <a:off x="914400" y="3657600"/>
            <a:ext cx="1555115" cy="1047750"/>
          </a:xfrm>
          <a:prstGeom prst="rect">
            <a:avLst/>
          </a:prstGeom>
          <a:noFill/>
          <a:ln w="9525">
            <a:noFill/>
            <a:miter lim="800000"/>
            <a:headEnd/>
            <a:tailEnd/>
          </a:ln>
        </p:spPr>
      </p:pic>
      <p:pic>
        <p:nvPicPr>
          <p:cNvPr id="11" name="图片 10"/>
          <p:cNvPicPr/>
          <p:nvPr/>
        </p:nvPicPr>
        <p:blipFill>
          <a:blip r:embed="rId7" cstate="print"/>
          <a:srcRect l="35216" t="30925" r="35273" b="38439"/>
          <a:stretch>
            <a:fillRect/>
          </a:stretch>
        </p:blipFill>
        <p:spPr bwMode="auto">
          <a:xfrm>
            <a:off x="2819400" y="3657600"/>
            <a:ext cx="1557655" cy="1009650"/>
          </a:xfrm>
          <a:prstGeom prst="rect">
            <a:avLst/>
          </a:prstGeom>
          <a:noFill/>
          <a:ln w="9525">
            <a:noFill/>
            <a:miter lim="800000"/>
            <a:headEnd/>
            <a:tailEnd/>
          </a:ln>
        </p:spPr>
      </p:pic>
      <p:pic>
        <p:nvPicPr>
          <p:cNvPr id="12" name="图片 11"/>
          <p:cNvPicPr/>
          <p:nvPr/>
        </p:nvPicPr>
        <p:blipFill>
          <a:blip r:embed="rId8" cstate="print"/>
          <a:srcRect l="35216" t="30347" r="35321" b="37861"/>
          <a:stretch>
            <a:fillRect/>
          </a:stretch>
        </p:blipFill>
        <p:spPr bwMode="auto">
          <a:xfrm>
            <a:off x="4724400" y="3657600"/>
            <a:ext cx="1555115" cy="1047750"/>
          </a:xfrm>
          <a:prstGeom prst="rect">
            <a:avLst/>
          </a:prstGeom>
          <a:noFill/>
          <a:ln w="9525">
            <a:noFill/>
            <a:miter lim="800000"/>
            <a:headEnd/>
            <a:tailEnd/>
          </a:ln>
        </p:spPr>
      </p:pic>
      <p:pic>
        <p:nvPicPr>
          <p:cNvPr id="13" name="图片 12"/>
          <p:cNvPicPr/>
          <p:nvPr/>
        </p:nvPicPr>
        <p:blipFill>
          <a:blip r:embed="rId9" cstate="print"/>
          <a:srcRect l="35035" t="30925" r="35480" b="38150"/>
          <a:stretch>
            <a:fillRect/>
          </a:stretch>
        </p:blipFill>
        <p:spPr bwMode="auto">
          <a:xfrm>
            <a:off x="6629400" y="3657600"/>
            <a:ext cx="1555115" cy="1019175"/>
          </a:xfrm>
          <a:prstGeom prst="rect">
            <a:avLst/>
          </a:prstGeom>
          <a:noFill/>
          <a:ln w="9525">
            <a:noFill/>
            <a:miter lim="800000"/>
            <a:headEnd/>
            <a:tailEnd/>
          </a:ln>
        </p:spPr>
      </p:pic>
      <p:pic>
        <p:nvPicPr>
          <p:cNvPr id="14" name="图片 13"/>
          <p:cNvPicPr/>
          <p:nvPr/>
        </p:nvPicPr>
        <p:blipFill>
          <a:blip r:embed="rId10" cstate="print"/>
          <a:srcRect l="35216" t="30925" r="35321" b="37861"/>
          <a:stretch>
            <a:fillRect/>
          </a:stretch>
        </p:blipFill>
        <p:spPr bwMode="auto">
          <a:xfrm>
            <a:off x="914400" y="5029200"/>
            <a:ext cx="1555115" cy="1028700"/>
          </a:xfrm>
          <a:prstGeom prst="rect">
            <a:avLst/>
          </a:prstGeom>
          <a:noFill/>
          <a:ln w="9525">
            <a:noFill/>
            <a:miter lim="800000"/>
            <a:headEnd/>
            <a:tailEnd/>
          </a:ln>
        </p:spPr>
      </p:pic>
      <p:pic>
        <p:nvPicPr>
          <p:cNvPr id="15" name="图片 14"/>
          <p:cNvPicPr/>
          <p:nvPr/>
        </p:nvPicPr>
        <p:blipFill>
          <a:blip r:embed="rId11" cstate="print"/>
          <a:srcRect l="35216" t="30636" r="35273" b="37861"/>
          <a:stretch>
            <a:fillRect/>
          </a:stretch>
        </p:blipFill>
        <p:spPr bwMode="auto">
          <a:xfrm>
            <a:off x="2819400" y="5029200"/>
            <a:ext cx="1557655" cy="1038225"/>
          </a:xfrm>
          <a:prstGeom prst="rect">
            <a:avLst/>
          </a:prstGeom>
          <a:noFill/>
          <a:ln w="9525">
            <a:noFill/>
            <a:miter lim="800000"/>
            <a:headEnd/>
            <a:tailEnd/>
          </a:ln>
        </p:spPr>
      </p:pic>
      <p:pic>
        <p:nvPicPr>
          <p:cNvPr id="16" name="图片 15"/>
          <p:cNvPicPr/>
          <p:nvPr/>
        </p:nvPicPr>
        <p:blipFill>
          <a:blip r:embed="rId12" cstate="print"/>
          <a:srcRect l="35035" t="30347" r="35432" b="37572"/>
          <a:stretch>
            <a:fillRect/>
          </a:stretch>
        </p:blipFill>
        <p:spPr bwMode="auto">
          <a:xfrm>
            <a:off x="4724400" y="5029200"/>
            <a:ext cx="1557655" cy="1057275"/>
          </a:xfrm>
          <a:prstGeom prst="rect">
            <a:avLst/>
          </a:prstGeom>
          <a:noFill/>
          <a:ln w="9525">
            <a:noFill/>
            <a:miter lim="800000"/>
            <a:headEnd/>
            <a:tailEnd/>
          </a:ln>
        </p:spPr>
      </p:pic>
      <p:pic>
        <p:nvPicPr>
          <p:cNvPr id="17" name="图片 16"/>
          <p:cNvPicPr/>
          <p:nvPr/>
        </p:nvPicPr>
        <p:blipFill>
          <a:blip r:embed="rId13" cstate="print"/>
          <a:srcRect l="35216" t="30636" r="35321" b="38150"/>
          <a:stretch>
            <a:fillRect/>
          </a:stretch>
        </p:blipFill>
        <p:spPr bwMode="auto">
          <a:xfrm>
            <a:off x="6629400" y="5029200"/>
            <a:ext cx="1555115" cy="1028700"/>
          </a:xfrm>
          <a:prstGeom prst="rect">
            <a:avLst/>
          </a:prstGeom>
          <a:noFill/>
          <a:ln w="9525">
            <a:noFill/>
            <a:miter lim="800000"/>
            <a:headEnd/>
            <a:tailEnd/>
          </a:ln>
        </p:spPr>
      </p:pic>
      <p:pic>
        <p:nvPicPr>
          <p:cNvPr id="18" name="图片 17"/>
          <p:cNvPicPr/>
          <p:nvPr/>
        </p:nvPicPr>
        <p:blipFill>
          <a:blip r:embed="rId14" cstate="print"/>
          <a:srcRect l="35216" t="30636" r="35502" b="37861"/>
          <a:stretch>
            <a:fillRect/>
          </a:stretch>
        </p:blipFill>
        <p:spPr bwMode="auto">
          <a:xfrm>
            <a:off x="2819400" y="2286000"/>
            <a:ext cx="1545590" cy="1038225"/>
          </a:xfrm>
          <a:prstGeom prst="rect">
            <a:avLst/>
          </a:prstGeom>
          <a:noFill/>
          <a:ln w="9525">
            <a:noFill/>
            <a:miter lim="800000"/>
            <a:headEnd/>
            <a:tailEnd/>
          </a:ln>
        </p:spPr>
      </p:pic>
    </p:spTree>
  </p:cSld>
  <p:clrMapOvr>
    <a:masterClrMapping/>
  </p:clrMapOvr>
  <p:transition xmlns:p14="http://schemas.microsoft.com/office/powerpoint/2010/main" advTm="1233"/>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Experiment Evaluation Criteria</a:t>
            </a:r>
            <a:endParaRPr kumimoji="1" lang="zh-CN" altLang="en-US" dirty="0"/>
          </a:p>
        </p:txBody>
      </p:sp>
      <p:sp>
        <p:nvSpPr>
          <p:cNvPr id="3" name="内容占位符 2"/>
          <p:cNvSpPr>
            <a:spLocks noGrp="1"/>
          </p:cNvSpPr>
          <p:nvPr>
            <p:ph idx="1"/>
          </p:nvPr>
        </p:nvSpPr>
        <p:spPr/>
        <p:txBody>
          <a:bodyPr>
            <a:normAutofit/>
          </a:bodyPr>
          <a:lstStyle/>
          <a:p>
            <a:pPr>
              <a:buNone/>
            </a:pPr>
            <a:endParaRPr lang="en-US" altLang="zh-CN" sz="1800" dirty="0" smtClean="0"/>
          </a:p>
          <a:p>
            <a:r>
              <a:rPr lang="en-US" altLang="zh-CN" sz="1800" b="1" i="1" dirty="0" smtClean="0"/>
              <a:t>Precision</a:t>
            </a:r>
            <a:r>
              <a:rPr lang="en-US" altLang="zh-CN" sz="1800" i="1" dirty="0" smtClean="0"/>
              <a:t> </a:t>
            </a:r>
            <a:r>
              <a:rPr lang="en-US" altLang="zh-CN" sz="1800" dirty="0"/>
              <a:t>= TP/(TP + FP) </a:t>
            </a:r>
            <a:endParaRPr lang="en-US" altLang="zh-CN" sz="1800" dirty="0" smtClean="0"/>
          </a:p>
          <a:p>
            <a:pPr lvl="1"/>
            <a:r>
              <a:rPr lang="en-US" altLang="zh-CN" sz="1600" dirty="0" smtClean="0"/>
              <a:t>(</a:t>
            </a:r>
            <a:r>
              <a:rPr lang="en-US" altLang="zh-CN" sz="1600" dirty="0"/>
              <a:t>a.k.a. </a:t>
            </a:r>
            <a:r>
              <a:rPr lang="en-US" altLang="zh-CN" sz="1600" i="1" dirty="0"/>
              <a:t>positive predicted value</a:t>
            </a:r>
            <a:r>
              <a:rPr lang="en-US" altLang="zh-CN" sz="1600" dirty="0"/>
              <a:t>) </a:t>
            </a:r>
            <a:endParaRPr lang="en-US" altLang="zh-CN" sz="1600" dirty="0" smtClean="0"/>
          </a:p>
          <a:p>
            <a:pPr lvl="1"/>
            <a:r>
              <a:rPr lang="en-US" altLang="zh-CN" sz="1600" dirty="0" smtClean="0"/>
              <a:t>It measures fraction </a:t>
            </a:r>
            <a:r>
              <a:rPr lang="en-US" altLang="zh-CN" sz="1600" dirty="0"/>
              <a:t>of positively identified driver’s head positions being true (</a:t>
            </a:r>
            <a:r>
              <a:rPr lang="en-US" altLang="zh-CN" sz="1600" dirty="0" smtClean="0"/>
              <a:t>correctness). </a:t>
            </a:r>
          </a:p>
          <a:p>
            <a:endParaRPr lang="en-US" altLang="zh-CN" sz="1800" dirty="0"/>
          </a:p>
          <a:p>
            <a:r>
              <a:rPr lang="en-US" altLang="zh-CN" sz="1800" b="1" i="1" dirty="0"/>
              <a:t>Recall</a:t>
            </a:r>
            <a:r>
              <a:rPr lang="en-US" altLang="zh-CN" sz="1800" i="1" dirty="0"/>
              <a:t> </a:t>
            </a:r>
            <a:r>
              <a:rPr lang="en-US" altLang="zh-CN" sz="1800" dirty="0"/>
              <a:t>= TP/(TP + FN) </a:t>
            </a:r>
            <a:endParaRPr lang="en-US" altLang="zh-CN" sz="1800" dirty="0" smtClean="0"/>
          </a:p>
          <a:p>
            <a:pPr lvl="1"/>
            <a:r>
              <a:rPr lang="en-US" altLang="zh-CN" sz="1600" dirty="0" smtClean="0"/>
              <a:t>(</a:t>
            </a:r>
            <a:r>
              <a:rPr lang="en-US" altLang="zh-CN" sz="1600" dirty="0"/>
              <a:t>a.k.a. </a:t>
            </a:r>
            <a:r>
              <a:rPr lang="en-US" altLang="zh-CN" sz="1600" i="1" dirty="0"/>
              <a:t>sensitivity</a:t>
            </a:r>
            <a:r>
              <a:rPr lang="en-US" altLang="zh-CN" sz="1600" dirty="0"/>
              <a:t>) </a:t>
            </a:r>
            <a:endParaRPr lang="en-US" altLang="zh-CN" sz="1600" dirty="0" smtClean="0"/>
          </a:p>
          <a:p>
            <a:pPr lvl="1"/>
            <a:r>
              <a:rPr lang="en-US" altLang="zh-CN" sz="1600" dirty="0" smtClean="0"/>
              <a:t>It measures fraction of driver’s head positions detected out of all true driver’s head positions</a:t>
            </a:r>
            <a:r>
              <a:rPr lang="en-US" altLang="zh-CN" sz="1600" dirty="0"/>
              <a:t> </a:t>
            </a:r>
            <a:r>
              <a:rPr lang="en-US" altLang="zh-CN" sz="1600" dirty="0" smtClean="0"/>
              <a:t>(Completeness).</a:t>
            </a:r>
            <a:endParaRPr kumimoji="1" lang="zh-CN" altLang="en-US" sz="1600" dirty="0"/>
          </a:p>
        </p:txBody>
      </p:sp>
      <p:sp>
        <p:nvSpPr>
          <p:cNvPr id="4" name="Slide Number Placeholder 3"/>
          <p:cNvSpPr>
            <a:spLocks noGrp="1"/>
          </p:cNvSpPr>
          <p:nvPr>
            <p:ph type="sldNum" sz="quarter" idx="10"/>
          </p:nvPr>
        </p:nvSpPr>
        <p:spPr/>
        <p:txBody>
          <a:bodyPr/>
          <a:lstStyle/>
          <a:p>
            <a:fld id="{59EF35A5-CD04-42C6-A3B2-27ABFC27DCC6}" type="slidenum">
              <a:rPr lang="en-US" smtClean="0"/>
              <a:pPr/>
              <a:t>19</a:t>
            </a:fld>
            <a:endParaRPr lang="en-US"/>
          </a:p>
        </p:txBody>
      </p:sp>
    </p:spTree>
    <p:extLst>
      <p:ext uri="{BB962C8B-B14F-4D97-AF65-F5344CB8AC3E}">
        <p14:creationId xmlns:p14="http://schemas.microsoft.com/office/powerpoint/2010/main" val="2181583315"/>
      </p:ext>
    </p:extLst>
  </p:cSld>
  <p:clrMapOvr>
    <a:masterClrMapping/>
  </p:clrMapOvr>
  <p:transition xmlns:p14="http://schemas.microsoft.com/office/powerpoint/2010/main" spd="slow" advTm="1716"/>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1600200"/>
            <a:ext cx="8153400" cy="4724400"/>
          </a:xfrm>
        </p:spPr>
        <p:txBody>
          <a:bodyPr/>
          <a:lstStyle/>
          <a:p>
            <a:r>
              <a:rPr lang="en-US" dirty="0" smtClean="0"/>
              <a:t>Backgrounds</a:t>
            </a:r>
          </a:p>
          <a:p>
            <a:r>
              <a:rPr lang="en-US" dirty="0" smtClean="0"/>
              <a:t>Related works</a:t>
            </a:r>
          </a:p>
          <a:p>
            <a:r>
              <a:rPr lang="en-US" dirty="0" smtClean="0"/>
              <a:t>Proposed approach</a:t>
            </a:r>
          </a:p>
          <a:p>
            <a:pPr lvl="1"/>
            <a:r>
              <a:rPr lang="en-US" dirty="0" smtClean="0"/>
              <a:t>Spurious face elimination</a:t>
            </a:r>
          </a:p>
          <a:p>
            <a:pPr lvl="1"/>
            <a:r>
              <a:rPr lang="en-US" dirty="0" smtClean="0"/>
              <a:t>Head tracking</a:t>
            </a:r>
          </a:p>
          <a:p>
            <a:r>
              <a:rPr lang="en-US" dirty="0" smtClean="0"/>
              <a:t>Experiment result</a:t>
            </a:r>
          </a:p>
          <a:p>
            <a:r>
              <a:rPr lang="en-US" dirty="0" smtClean="0"/>
              <a:t>Conclusion</a:t>
            </a:r>
          </a:p>
          <a:p>
            <a:endParaRPr lang="en-US" dirty="0"/>
          </a:p>
          <a:p>
            <a:endParaRPr lang="en-US" dirty="0" smtClean="0"/>
          </a:p>
        </p:txBody>
      </p:sp>
      <p:sp>
        <p:nvSpPr>
          <p:cNvPr id="3" name="Slide Number Placeholder 2"/>
          <p:cNvSpPr>
            <a:spLocks noGrp="1"/>
          </p:cNvSpPr>
          <p:nvPr>
            <p:ph type="sldNum" sz="quarter" idx="10"/>
          </p:nvPr>
        </p:nvSpPr>
        <p:spPr/>
        <p:txBody>
          <a:bodyPr/>
          <a:lstStyle/>
          <a:p>
            <a:fld id="{59EF35A5-CD04-42C6-A3B2-27ABFC27DCC6}" type="slidenum">
              <a:rPr lang="en-US" smtClean="0"/>
              <a:pPr/>
              <a:t>2</a:t>
            </a:fld>
            <a:endParaRPr lang="en-US"/>
          </a:p>
        </p:txBody>
      </p:sp>
      <p:sp>
        <p:nvSpPr>
          <p:cNvPr id="5" name="Title 4"/>
          <p:cNvSpPr>
            <a:spLocks noGrp="1"/>
          </p:cNvSpPr>
          <p:nvPr>
            <p:ph type="title"/>
          </p:nvPr>
        </p:nvSpPr>
        <p:spPr/>
        <p:txBody>
          <a:bodyPr/>
          <a:lstStyle/>
          <a:p>
            <a:r>
              <a:rPr lang="en-US" dirty="0" smtClean="0"/>
              <a:t>Outline</a:t>
            </a:r>
            <a:endParaRPr lang="en-US" dirty="0"/>
          </a:p>
        </p:txBody>
      </p:sp>
    </p:spTree>
    <p:extLst>
      <p:ext uri="{BB962C8B-B14F-4D97-AF65-F5344CB8AC3E}">
        <p14:creationId xmlns:p14="http://schemas.microsoft.com/office/powerpoint/2010/main" val="3295096963"/>
      </p:ext>
    </p:extLst>
  </p:cSld>
  <p:clrMapOvr>
    <a:masterClrMapping/>
  </p:clrMapOvr>
  <p:transition xmlns:p14="http://schemas.microsoft.com/office/powerpoint/2010/main" advTm="609"/>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Experiment Results</a:t>
            </a:r>
            <a:endParaRPr kumimoji="1" lang="zh-CN" altLang="en-US" dirty="0"/>
          </a:p>
        </p:txBody>
      </p:sp>
      <p:graphicFrame>
        <p:nvGraphicFramePr>
          <p:cNvPr id="5" name="内容占位符 4"/>
          <p:cNvGraphicFramePr>
            <a:graphicFrameLocks noGrp="1"/>
          </p:cNvGraphicFramePr>
          <p:nvPr>
            <p:ph idx="1"/>
            <p:extLst>
              <p:ext uri="{D42A27DB-BD31-4B8C-83A1-F6EECF244321}">
                <p14:modId xmlns:p14="http://schemas.microsoft.com/office/powerpoint/2010/main" val="2469976965"/>
              </p:ext>
            </p:extLst>
          </p:nvPr>
        </p:nvGraphicFramePr>
        <p:xfrm>
          <a:off x="365610" y="2590357"/>
          <a:ext cx="2430900" cy="1668167"/>
        </p:xfrm>
        <a:graphic>
          <a:graphicData uri="http://schemas.openxmlformats.org/drawingml/2006/table">
            <a:tbl>
              <a:tblPr firstRow="1" bandRow="1">
                <a:tableStyleId>{BC89EF96-8CEA-46FF-86C4-4CE0E7609802}</a:tableStyleId>
              </a:tblPr>
              <a:tblGrid>
                <a:gridCol w="810300"/>
                <a:gridCol w="810300"/>
                <a:gridCol w="810300"/>
              </a:tblGrid>
              <a:tr h="691836">
                <a:tc>
                  <a:txBody>
                    <a:bodyPr/>
                    <a:lstStyle/>
                    <a:p>
                      <a:r>
                        <a:rPr lang="en-US" altLang="zh-CN" sz="1600" dirty="0" smtClean="0"/>
                        <a:t>     P</a:t>
                      </a:r>
                      <a:r>
                        <a:rPr lang="zh-CN" altLang="en-US" sz="1600" dirty="0" smtClean="0"/>
                        <a:t>          </a:t>
                      </a:r>
                      <a:endParaRPr lang="en-US" altLang="zh-CN" sz="1600" dirty="0" smtClean="0"/>
                    </a:p>
                    <a:p>
                      <a:r>
                        <a:rPr lang="en-US" altLang="zh-CN" sz="1600" dirty="0" smtClean="0"/>
                        <a:t>GT</a:t>
                      </a:r>
                      <a:endParaRPr lang="zh-CN" altLang="en-US" sz="1600" dirty="0"/>
                    </a:p>
                  </a:txBody>
                  <a:tcPr>
                    <a:lnTlToBr w="12700" cap="flat" cmpd="sng" algn="ctr">
                      <a:solidFill>
                        <a:scrgbClr r="0" g="0" b="0"/>
                      </a:solidFill>
                      <a:prstDash val="solid"/>
                      <a:round/>
                      <a:headEnd type="none" w="med" len="med"/>
                      <a:tailEnd type="none" w="med" len="med"/>
                    </a:lnTlToBr>
                  </a:tcPr>
                </a:tc>
                <a:tc>
                  <a:txBody>
                    <a:bodyPr/>
                    <a:lstStyle/>
                    <a:p>
                      <a:r>
                        <a:rPr lang="en-US" altLang="zh-CN" sz="1600" b="0" dirty="0" smtClean="0"/>
                        <a:t>Head</a:t>
                      </a:r>
                      <a:endParaRPr lang="zh-CN" altLang="en-US" sz="1600" b="0" dirty="0"/>
                    </a:p>
                  </a:txBody>
                  <a:tcPr/>
                </a:tc>
                <a:tc>
                  <a:txBody>
                    <a:bodyPr/>
                    <a:lstStyle/>
                    <a:p>
                      <a:r>
                        <a:rPr lang="en-US" altLang="zh-CN" sz="1600" b="0" dirty="0" smtClean="0"/>
                        <a:t>Not</a:t>
                      </a:r>
                      <a:r>
                        <a:rPr lang="zh-CN" altLang="en-US" sz="1600" b="0" dirty="0" smtClean="0"/>
                        <a:t> </a:t>
                      </a:r>
                      <a:r>
                        <a:rPr lang="en-US" altLang="zh-CN" sz="1600" b="0" dirty="0" smtClean="0"/>
                        <a:t>Head</a:t>
                      </a:r>
                      <a:endParaRPr lang="zh-CN" altLang="en-US" sz="1600" b="0" dirty="0"/>
                    </a:p>
                  </a:txBody>
                  <a:tcPr/>
                </a:tc>
              </a:tr>
              <a:tr h="397211">
                <a:tc>
                  <a:txBody>
                    <a:bodyPr/>
                    <a:lstStyle/>
                    <a:p>
                      <a:r>
                        <a:rPr lang="en-US" altLang="zh-CN" sz="1600" dirty="0" smtClean="0">
                          <a:solidFill>
                            <a:schemeClr val="tx1"/>
                          </a:solidFill>
                          <a:latin typeface="+mn-lt"/>
                          <a:cs typeface="Times New Roman" panose="02020603050405020304" pitchFamily="18" charset="0"/>
                        </a:rPr>
                        <a:t>Head</a:t>
                      </a:r>
                      <a:endParaRPr lang="zh-CN" altLang="en-US" sz="1600" dirty="0">
                        <a:solidFill>
                          <a:schemeClr val="tx1"/>
                        </a:solidFill>
                        <a:latin typeface="+mn-lt"/>
                        <a:cs typeface="Times New Roman" panose="02020603050405020304" pitchFamily="18" charset="0"/>
                      </a:endParaRPr>
                    </a:p>
                  </a:txBody>
                  <a:tcPr/>
                </a:tc>
                <a:tc>
                  <a:txBody>
                    <a:bodyPr/>
                    <a:lstStyle/>
                    <a:p>
                      <a:r>
                        <a:rPr lang="en-US" altLang="zh-CN" sz="1600" dirty="0" smtClean="0"/>
                        <a:t>3133</a:t>
                      </a:r>
                      <a:endParaRPr lang="zh-CN" altLang="en-US" sz="1600" dirty="0"/>
                    </a:p>
                  </a:txBody>
                  <a:tcPr/>
                </a:tc>
                <a:tc>
                  <a:txBody>
                    <a:bodyPr/>
                    <a:lstStyle/>
                    <a:p>
                      <a:r>
                        <a:rPr lang="en-US" altLang="zh-CN" sz="1600" dirty="0" smtClean="0"/>
                        <a:t>8022</a:t>
                      </a:r>
                      <a:endParaRPr lang="zh-CN" altLang="en-US" sz="1600" dirty="0"/>
                    </a:p>
                  </a:txBody>
                  <a:tcPr/>
                </a:tc>
              </a:tr>
              <a:tr h="479960">
                <a:tc>
                  <a:txBody>
                    <a:bodyPr/>
                    <a:lstStyle/>
                    <a:p>
                      <a:r>
                        <a:rPr lang="en-US" altLang="zh-CN" sz="1600" dirty="0" smtClean="0">
                          <a:solidFill>
                            <a:schemeClr val="tx1"/>
                          </a:solidFill>
                          <a:latin typeface="+mn-lt"/>
                          <a:cs typeface="Times New Roman" panose="02020603050405020304" pitchFamily="18" charset="0"/>
                        </a:rPr>
                        <a:t>Not</a:t>
                      </a:r>
                      <a:r>
                        <a:rPr lang="zh-CN" altLang="en-US" sz="1600" dirty="0" smtClean="0"/>
                        <a:t> </a:t>
                      </a:r>
                      <a:r>
                        <a:rPr lang="en-US" altLang="zh-CN" sz="1600" dirty="0" smtClean="0"/>
                        <a:t>Head</a:t>
                      </a:r>
                      <a:endParaRPr lang="zh-CN" altLang="en-US" sz="1600" dirty="0"/>
                    </a:p>
                  </a:txBody>
                  <a:tcPr/>
                </a:tc>
                <a:tc>
                  <a:txBody>
                    <a:bodyPr/>
                    <a:lstStyle/>
                    <a:p>
                      <a:r>
                        <a:rPr lang="en-US" altLang="zh-CN" sz="1600" dirty="0" smtClean="0"/>
                        <a:t>23</a:t>
                      </a:r>
                      <a:endParaRPr lang="zh-CN" altLang="en-US" sz="1600" dirty="0"/>
                    </a:p>
                  </a:txBody>
                  <a:tcPr/>
                </a:tc>
                <a:tc>
                  <a:txBody>
                    <a:bodyPr/>
                    <a:lstStyle/>
                    <a:p>
                      <a:r>
                        <a:rPr lang="en-US" altLang="zh-CN" sz="1600" dirty="0" smtClean="0"/>
                        <a:t>91</a:t>
                      </a:r>
                      <a:endParaRPr lang="zh-CN" altLang="en-US" sz="1600" dirty="0"/>
                    </a:p>
                  </a:txBody>
                  <a:tcPr/>
                </a:tc>
              </a:tr>
            </a:tbl>
          </a:graphicData>
        </a:graphic>
      </p:graphicFrame>
      <p:graphicFrame>
        <p:nvGraphicFramePr>
          <p:cNvPr id="6" name="内容占位符 4"/>
          <p:cNvGraphicFramePr>
            <a:graphicFrameLocks/>
          </p:cNvGraphicFramePr>
          <p:nvPr>
            <p:extLst>
              <p:ext uri="{D42A27DB-BD31-4B8C-83A1-F6EECF244321}">
                <p14:modId xmlns:p14="http://schemas.microsoft.com/office/powerpoint/2010/main" val="1103089935"/>
              </p:ext>
            </p:extLst>
          </p:nvPr>
        </p:nvGraphicFramePr>
        <p:xfrm>
          <a:off x="3419388" y="2602947"/>
          <a:ext cx="2430900" cy="1668167"/>
        </p:xfrm>
        <a:graphic>
          <a:graphicData uri="http://schemas.openxmlformats.org/drawingml/2006/table">
            <a:tbl>
              <a:tblPr firstRow="1" bandRow="1">
                <a:tableStyleId>{BC89EF96-8CEA-46FF-86C4-4CE0E7609802}</a:tableStyleId>
              </a:tblPr>
              <a:tblGrid>
                <a:gridCol w="810300"/>
                <a:gridCol w="810300"/>
                <a:gridCol w="810300"/>
              </a:tblGrid>
              <a:tr h="691836">
                <a:tc>
                  <a:txBody>
                    <a:bodyPr/>
                    <a:lstStyle/>
                    <a:p>
                      <a:r>
                        <a:rPr lang="zh-CN" altLang="en-US" sz="1600" dirty="0" smtClean="0"/>
                        <a:t>     </a:t>
                      </a:r>
                      <a:r>
                        <a:rPr lang="en-US" altLang="zh-CN" sz="1600" dirty="0" smtClean="0"/>
                        <a:t>P</a:t>
                      </a:r>
                      <a:r>
                        <a:rPr lang="zh-CN" altLang="en-US" sz="1600" dirty="0" smtClean="0"/>
                        <a:t>       </a:t>
                      </a:r>
                      <a:r>
                        <a:rPr lang="en-US" altLang="zh-CN" sz="1600" dirty="0" smtClean="0"/>
                        <a:t>GT</a:t>
                      </a:r>
                      <a:endParaRPr lang="zh-CN" altLang="en-US" sz="1600" dirty="0"/>
                    </a:p>
                  </a:txBody>
                  <a:tcPr>
                    <a:lnTlToBr w="12700" cap="flat" cmpd="sng" algn="ctr">
                      <a:solidFill>
                        <a:scrgbClr r="0" g="0" b="0"/>
                      </a:solidFill>
                      <a:prstDash val="solid"/>
                      <a:round/>
                      <a:headEnd type="none" w="med" len="med"/>
                      <a:tailEnd type="none" w="med" len="med"/>
                    </a:lnTlToBr>
                  </a:tcPr>
                </a:tc>
                <a:tc>
                  <a:txBody>
                    <a:bodyPr/>
                    <a:lstStyle/>
                    <a:p>
                      <a:r>
                        <a:rPr lang="en-US" altLang="zh-CN" sz="1600" b="0" dirty="0" smtClean="0"/>
                        <a:t>Head</a:t>
                      </a:r>
                      <a:endParaRPr lang="zh-CN" altLang="en-US" sz="1600" b="0" dirty="0"/>
                    </a:p>
                  </a:txBody>
                  <a:tcPr/>
                </a:tc>
                <a:tc>
                  <a:txBody>
                    <a:bodyPr/>
                    <a:lstStyle/>
                    <a:p>
                      <a:r>
                        <a:rPr lang="en-US" altLang="zh-CN" sz="1600" b="0" dirty="0" smtClean="0"/>
                        <a:t>Not</a:t>
                      </a:r>
                      <a:r>
                        <a:rPr lang="zh-CN" altLang="en-US" sz="1600" b="0" dirty="0" smtClean="0"/>
                        <a:t> </a:t>
                      </a:r>
                      <a:r>
                        <a:rPr lang="en-US" altLang="zh-CN" sz="1600" b="0" dirty="0" smtClean="0"/>
                        <a:t>Head</a:t>
                      </a:r>
                      <a:endParaRPr lang="zh-CN" altLang="en-US" sz="1600" b="0" dirty="0"/>
                    </a:p>
                  </a:txBody>
                  <a:tcPr/>
                </a:tc>
              </a:tr>
              <a:tr h="397211">
                <a:tc>
                  <a:txBody>
                    <a:bodyPr/>
                    <a:lstStyle/>
                    <a:p>
                      <a:r>
                        <a:rPr lang="en-US" altLang="zh-CN" sz="1600" dirty="0" smtClean="0">
                          <a:solidFill>
                            <a:schemeClr val="tx1"/>
                          </a:solidFill>
                          <a:latin typeface="+mn-lt"/>
                          <a:cs typeface="Times New Roman" panose="02020603050405020304" pitchFamily="18" charset="0"/>
                        </a:rPr>
                        <a:t>Head</a:t>
                      </a:r>
                      <a:endParaRPr lang="zh-CN" altLang="en-US" sz="1600" dirty="0">
                        <a:solidFill>
                          <a:schemeClr val="tx1"/>
                        </a:solidFill>
                        <a:latin typeface="+mn-lt"/>
                        <a:cs typeface="Times New Roman" panose="02020603050405020304" pitchFamily="18" charset="0"/>
                      </a:endParaRPr>
                    </a:p>
                  </a:txBody>
                  <a:tcPr/>
                </a:tc>
                <a:tc>
                  <a:txBody>
                    <a:bodyPr/>
                    <a:lstStyle/>
                    <a:p>
                      <a:r>
                        <a:rPr lang="en-US" altLang="zh-CN" sz="1600" dirty="0" smtClean="0"/>
                        <a:t>3513</a:t>
                      </a:r>
                      <a:endParaRPr lang="zh-CN" altLang="en-US" sz="1600" dirty="0"/>
                    </a:p>
                  </a:txBody>
                  <a:tcPr/>
                </a:tc>
                <a:tc>
                  <a:txBody>
                    <a:bodyPr/>
                    <a:lstStyle/>
                    <a:p>
                      <a:r>
                        <a:rPr lang="zh-CN" altLang="zh-CN" sz="1600" dirty="0" smtClean="0"/>
                        <a:t>7</a:t>
                      </a:r>
                      <a:r>
                        <a:rPr lang="en-US" altLang="zh-CN" sz="1600" dirty="0" smtClean="0"/>
                        <a:t>642</a:t>
                      </a:r>
                      <a:endParaRPr lang="zh-CN" altLang="en-US" sz="1600" dirty="0"/>
                    </a:p>
                  </a:txBody>
                  <a:tcPr/>
                </a:tc>
              </a:tr>
              <a:tr h="479960">
                <a:tc>
                  <a:txBody>
                    <a:bodyPr/>
                    <a:lstStyle/>
                    <a:p>
                      <a:r>
                        <a:rPr lang="en-US" altLang="zh-CN" sz="1600" dirty="0" smtClean="0"/>
                        <a:t>Not</a:t>
                      </a:r>
                      <a:r>
                        <a:rPr lang="zh-CN" altLang="en-US" sz="1600" dirty="0" smtClean="0"/>
                        <a:t> </a:t>
                      </a:r>
                      <a:r>
                        <a:rPr lang="en-US" altLang="zh-CN" sz="1600" dirty="0" smtClean="0">
                          <a:solidFill>
                            <a:schemeClr val="tx1"/>
                          </a:solidFill>
                          <a:latin typeface="+mn-lt"/>
                          <a:cs typeface="Times New Roman" panose="02020603050405020304" pitchFamily="18" charset="0"/>
                        </a:rPr>
                        <a:t>Head</a:t>
                      </a:r>
                      <a:endParaRPr lang="zh-CN" altLang="en-US" sz="1600" dirty="0">
                        <a:solidFill>
                          <a:schemeClr val="tx1"/>
                        </a:solidFill>
                        <a:latin typeface="+mn-lt"/>
                        <a:cs typeface="Times New Roman" panose="02020603050405020304" pitchFamily="18" charset="0"/>
                      </a:endParaRPr>
                    </a:p>
                  </a:txBody>
                  <a:tcPr/>
                </a:tc>
                <a:tc>
                  <a:txBody>
                    <a:bodyPr/>
                    <a:lstStyle/>
                    <a:p>
                      <a:r>
                        <a:rPr lang="zh-CN" altLang="zh-CN" sz="1600" dirty="0" smtClean="0"/>
                        <a:t>0</a:t>
                      </a:r>
                      <a:endParaRPr lang="zh-CN" altLang="en-US" sz="1600" dirty="0"/>
                    </a:p>
                  </a:txBody>
                  <a:tcPr/>
                </a:tc>
                <a:tc>
                  <a:txBody>
                    <a:bodyPr/>
                    <a:lstStyle/>
                    <a:p>
                      <a:r>
                        <a:rPr lang="zh-CN" altLang="zh-CN" sz="1600" dirty="0" smtClean="0"/>
                        <a:t>1</a:t>
                      </a:r>
                      <a:r>
                        <a:rPr lang="en-US" altLang="zh-CN" sz="1600" dirty="0" smtClean="0"/>
                        <a:t>14</a:t>
                      </a:r>
                      <a:endParaRPr lang="zh-CN" altLang="en-US" sz="1600" dirty="0"/>
                    </a:p>
                  </a:txBody>
                  <a:tcPr/>
                </a:tc>
              </a:tr>
            </a:tbl>
          </a:graphicData>
        </a:graphic>
      </p:graphicFrame>
      <p:graphicFrame>
        <p:nvGraphicFramePr>
          <p:cNvPr id="7" name="内容占位符 4"/>
          <p:cNvGraphicFramePr>
            <a:graphicFrameLocks/>
          </p:cNvGraphicFramePr>
          <p:nvPr>
            <p:extLst>
              <p:ext uri="{D42A27DB-BD31-4B8C-83A1-F6EECF244321}">
                <p14:modId xmlns:p14="http://schemas.microsoft.com/office/powerpoint/2010/main" val="2749111817"/>
              </p:ext>
            </p:extLst>
          </p:nvPr>
        </p:nvGraphicFramePr>
        <p:xfrm>
          <a:off x="6507198" y="2602947"/>
          <a:ext cx="2430900" cy="1668167"/>
        </p:xfrm>
        <a:graphic>
          <a:graphicData uri="http://schemas.openxmlformats.org/drawingml/2006/table">
            <a:tbl>
              <a:tblPr firstRow="1" bandRow="1">
                <a:tableStyleId>{BC89EF96-8CEA-46FF-86C4-4CE0E7609802}</a:tableStyleId>
              </a:tblPr>
              <a:tblGrid>
                <a:gridCol w="810300"/>
                <a:gridCol w="810300"/>
                <a:gridCol w="810300"/>
              </a:tblGrid>
              <a:tr h="691836">
                <a:tc>
                  <a:txBody>
                    <a:bodyPr/>
                    <a:lstStyle/>
                    <a:p>
                      <a:r>
                        <a:rPr lang="zh-CN" altLang="en-US" sz="1600" dirty="0" smtClean="0"/>
                        <a:t>     </a:t>
                      </a:r>
                      <a:r>
                        <a:rPr lang="en-US" altLang="zh-CN" sz="1600" dirty="0" smtClean="0"/>
                        <a:t>P</a:t>
                      </a:r>
                      <a:r>
                        <a:rPr lang="zh-CN" altLang="en-US" sz="1600" dirty="0" smtClean="0"/>
                        <a:t>         </a:t>
                      </a:r>
                      <a:r>
                        <a:rPr lang="en-US" altLang="zh-CN" sz="1600" dirty="0" smtClean="0"/>
                        <a:t>GT</a:t>
                      </a:r>
                      <a:endParaRPr lang="zh-CN" altLang="en-US" sz="1600" dirty="0"/>
                    </a:p>
                  </a:txBody>
                  <a:tcPr>
                    <a:lnTlToBr w="12700" cap="flat" cmpd="sng" algn="ctr">
                      <a:solidFill>
                        <a:scrgbClr r="0" g="0" b="0"/>
                      </a:solidFill>
                      <a:prstDash val="solid"/>
                      <a:round/>
                      <a:headEnd type="none" w="med" len="med"/>
                      <a:tailEnd type="none" w="med" len="med"/>
                    </a:lnTlToBr>
                  </a:tcPr>
                </a:tc>
                <a:tc>
                  <a:txBody>
                    <a:bodyPr/>
                    <a:lstStyle/>
                    <a:p>
                      <a:r>
                        <a:rPr lang="en-US" altLang="zh-CN" sz="1600" b="0" dirty="0" smtClean="0"/>
                        <a:t>Head</a:t>
                      </a:r>
                      <a:endParaRPr lang="zh-CN" altLang="en-US" sz="1600" b="0" dirty="0"/>
                    </a:p>
                  </a:txBody>
                  <a:tcPr/>
                </a:tc>
                <a:tc>
                  <a:txBody>
                    <a:bodyPr/>
                    <a:lstStyle/>
                    <a:p>
                      <a:r>
                        <a:rPr lang="en-US" altLang="zh-CN" sz="1600" b="0" dirty="0" smtClean="0"/>
                        <a:t>Not</a:t>
                      </a:r>
                      <a:r>
                        <a:rPr lang="zh-CN" altLang="en-US" sz="1600" b="0" dirty="0" smtClean="0"/>
                        <a:t> </a:t>
                      </a:r>
                      <a:r>
                        <a:rPr lang="en-US" altLang="zh-CN" sz="1600" b="0" dirty="0" smtClean="0"/>
                        <a:t>Head</a:t>
                      </a:r>
                      <a:endParaRPr lang="zh-CN" altLang="en-US" sz="1600" b="0" dirty="0"/>
                    </a:p>
                  </a:txBody>
                  <a:tcPr/>
                </a:tc>
              </a:tr>
              <a:tr h="397211">
                <a:tc>
                  <a:txBody>
                    <a:bodyPr/>
                    <a:lstStyle/>
                    <a:p>
                      <a:r>
                        <a:rPr lang="en-US" altLang="zh-CN" sz="1600" dirty="0" smtClean="0"/>
                        <a:t>Head</a:t>
                      </a:r>
                      <a:endParaRPr lang="zh-CN" altLang="en-US" sz="1600" dirty="0"/>
                    </a:p>
                  </a:txBody>
                  <a:tcPr/>
                </a:tc>
                <a:tc>
                  <a:txBody>
                    <a:bodyPr/>
                    <a:lstStyle/>
                    <a:p>
                      <a:r>
                        <a:rPr lang="zh-CN" altLang="zh-CN" sz="1600" dirty="0" smtClean="0"/>
                        <a:t>9</a:t>
                      </a:r>
                      <a:r>
                        <a:rPr lang="en-US" altLang="zh-CN" sz="1600" dirty="0" smtClean="0"/>
                        <a:t>843</a:t>
                      </a:r>
                      <a:endParaRPr lang="zh-CN" altLang="en-US" sz="1600" dirty="0"/>
                    </a:p>
                  </a:txBody>
                  <a:tcPr/>
                </a:tc>
                <a:tc>
                  <a:txBody>
                    <a:bodyPr/>
                    <a:lstStyle/>
                    <a:p>
                      <a:r>
                        <a:rPr lang="en-US" altLang="zh-CN" sz="1600" dirty="0" smtClean="0"/>
                        <a:t>1312</a:t>
                      </a:r>
                      <a:endParaRPr lang="zh-CN" altLang="en-US" sz="1600" dirty="0"/>
                    </a:p>
                  </a:txBody>
                  <a:tcPr/>
                </a:tc>
              </a:tr>
              <a:tr h="479960">
                <a:tc>
                  <a:txBody>
                    <a:bodyPr/>
                    <a:lstStyle/>
                    <a:p>
                      <a:r>
                        <a:rPr lang="en-US" altLang="zh-CN" sz="1600" dirty="0" smtClean="0"/>
                        <a:t>Not</a:t>
                      </a:r>
                      <a:r>
                        <a:rPr lang="zh-CN" altLang="en-US" sz="1600" dirty="0" smtClean="0"/>
                        <a:t> </a:t>
                      </a:r>
                      <a:r>
                        <a:rPr lang="en-US" altLang="zh-CN" sz="1600" dirty="0" smtClean="0"/>
                        <a:t>Head</a:t>
                      </a:r>
                      <a:endParaRPr lang="zh-CN" altLang="en-US" sz="1600" dirty="0"/>
                    </a:p>
                  </a:txBody>
                  <a:tcPr/>
                </a:tc>
                <a:tc>
                  <a:txBody>
                    <a:bodyPr/>
                    <a:lstStyle/>
                    <a:p>
                      <a:r>
                        <a:rPr lang="en-US" altLang="zh-CN" sz="1600" dirty="0" smtClean="0"/>
                        <a:t>0</a:t>
                      </a:r>
                      <a:endParaRPr lang="zh-CN" altLang="en-US" sz="1600" dirty="0"/>
                    </a:p>
                  </a:txBody>
                  <a:tcPr/>
                </a:tc>
                <a:tc>
                  <a:txBody>
                    <a:bodyPr/>
                    <a:lstStyle/>
                    <a:p>
                      <a:r>
                        <a:rPr lang="en-US" altLang="zh-CN" sz="1600" dirty="0" smtClean="0"/>
                        <a:t>114</a:t>
                      </a:r>
                      <a:endParaRPr lang="zh-CN" altLang="en-US" sz="1600" dirty="0"/>
                    </a:p>
                  </a:txBody>
                  <a:tcPr/>
                </a:tc>
              </a:tr>
            </a:tbl>
          </a:graphicData>
        </a:graphic>
      </p:graphicFrame>
      <p:sp>
        <p:nvSpPr>
          <p:cNvPr id="8" name="文本框 7"/>
          <p:cNvSpPr txBox="1"/>
          <p:nvPr/>
        </p:nvSpPr>
        <p:spPr>
          <a:xfrm>
            <a:off x="734083" y="2097158"/>
            <a:ext cx="1699119" cy="338554"/>
          </a:xfrm>
          <a:prstGeom prst="rect">
            <a:avLst/>
          </a:prstGeom>
          <a:noFill/>
        </p:spPr>
        <p:txBody>
          <a:bodyPr wrap="none" rtlCol="0">
            <a:spAutoFit/>
          </a:bodyPr>
          <a:lstStyle/>
          <a:p>
            <a:r>
              <a:rPr lang="en-US" altLang="zh-CN" sz="1600" dirty="0" smtClean="0">
                <a:latin typeface="+mn-lt"/>
                <a:cs typeface="Times New Roman" panose="02020603050405020304" pitchFamily="18" charset="0"/>
              </a:rPr>
              <a:t>Face</a:t>
            </a:r>
            <a:r>
              <a:rPr lang="zh-CN" altLang="en-US" sz="1600" dirty="0" smtClean="0">
                <a:latin typeface="+mn-lt"/>
                <a:cs typeface="Times New Roman" panose="02020603050405020304" pitchFamily="18" charset="0"/>
              </a:rPr>
              <a:t> </a:t>
            </a:r>
            <a:r>
              <a:rPr lang="en-US" altLang="zh-CN" sz="1600" dirty="0" smtClean="0">
                <a:latin typeface="+mn-lt"/>
                <a:cs typeface="Times New Roman" panose="02020603050405020304" pitchFamily="18" charset="0"/>
              </a:rPr>
              <a:t>Detection</a:t>
            </a:r>
            <a:endParaRPr lang="zh-CN" altLang="en-US" sz="1600" dirty="0" smtClean="0">
              <a:latin typeface="+mn-lt"/>
              <a:cs typeface="Times New Roman" panose="02020603050405020304" pitchFamily="18" charset="0"/>
            </a:endParaRPr>
          </a:p>
        </p:txBody>
      </p:sp>
      <p:sp>
        <p:nvSpPr>
          <p:cNvPr id="9" name="文本框 8"/>
          <p:cNvSpPr txBox="1"/>
          <p:nvPr/>
        </p:nvSpPr>
        <p:spPr>
          <a:xfrm>
            <a:off x="3193602" y="2098097"/>
            <a:ext cx="2838854" cy="338554"/>
          </a:xfrm>
          <a:prstGeom prst="rect">
            <a:avLst/>
          </a:prstGeom>
          <a:noFill/>
        </p:spPr>
        <p:txBody>
          <a:bodyPr wrap="none" rtlCol="0">
            <a:spAutoFit/>
          </a:bodyPr>
          <a:lstStyle/>
          <a:p>
            <a:r>
              <a:rPr lang="en-US" altLang="zh-CN" sz="1600" dirty="0" smtClean="0">
                <a:latin typeface="+mn-lt"/>
                <a:cs typeface="Times New Roman" panose="02020603050405020304" pitchFamily="18" charset="0"/>
              </a:rPr>
              <a:t>Spurious</a:t>
            </a:r>
            <a:r>
              <a:rPr lang="zh-CN" altLang="en-US" sz="1600" dirty="0" smtClean="0">
                <a:latin typeface="+mn-lt"/>
                <a:cs typeface="Times New Roman" panose="02020603050405020304" pitchFamily="18" charset="0"/>
              </a:rPr>
              <a:t> </a:t>
            </a:r>
            <a:r>
              <a:rPr lang="en-US" altLang="zh-CN" sz="1600" dirty="0" smtClean="0">
                <a:latin typeface="+mn-lt"/>
                <a:cs typeface="Times New Roman" panose="02020603050405020304" pitchFamily="18" charset="0"/>
              </a:rPr>
              <a:t>Face</a:t>
            </a:r>
            <a:r>
              <a:rPr lang="zh-CN" altLang="en-US" sz="1600" dirty="0" smtClean="0">
                <a:latin typeface="+mn-lt"/>
                <a:cs typeface="Times New Roman" panose="02020603050405020304" pitchFamily="18" charset="0"/>
              </a:rPr>
              <a:t> </a:t>
            </a:r>
            <a:r>
              <a:rPr lang="en-US" altLang="zh-CN" sz="1600" dirty="0" smtClean="0">
                <a:latin typeface="+mn-lt"/>
                <a:cs typeface="Times New Roman" panose="02020603050405020304" pitchFamily="18" charset="0"/>
              </a:rPr>
              <a:t>Elimination</a:t>
            </a:r>
            <a:endParaRPr lang="zh-CN" altLang="en-US" sz="1600" dirty="0">
              <a:latin typeface="+mn-lt"/>
              <a:cs typeface="Times New Roman" panose="02020603050405020304" pitchFamily="18" charset="0"/>
            </a:endParaRPr>
          </a:p>
        </p:txBody>
      </p:sp>
      <p:sp>
        <p:nvSpPr>
          <p:cNvPr id="10" name="文本框 9"/>
          <p:cNvSpPr txBox="1"/>
          <p:nvPr/>
        </p:nvSpPr>
        <p:spPr>
          <a:xfrm>
            <a:off x="6828140" y="2120460"/>
            <a:ext cx="1642181" cy="338554"/>
          </a:xfrm>
          <a:prstGeom prst="rect">
            <a:avLst/>
          </a:prstGeom>
          <a:noFill/>
        </p:spPr>
        <p:txBody>
          <a:bodyPr wrap="none" rtlCol="0">
            <a:spAutoFit/>
          </a:bodyPr>
          <a:lstStyle/>
          <a:p>
            <a:r>
              <a:rPr lang="en-US" altLang="zh-CN" sz="1600" dirty="0" smtClean="0">
                <a:latin typeface="+mn-lt"/>
                <a:cs typeface="Times New Roman" panose="02020603050405020304" pitchFamily="18" charset="0"/>
              </a:rPr>
              <a:t>Head</a:t>
            </a:r>
            <a:r>
              <a:rPr lang="zh-CN" altLang="en-US" sz="1600" dirty="0" smtClean="0">
                <a:latin typeface="+mn-lt"/>
                <a:cs typeface="Times New Roman" panose="02020603050405020304" pitchFamily="18" charset="0"/>
              </a:rPr>
              <a:t> </a:t>
            </a:r>
            <a:r>
              <a:rPr lang="en-US" altLang="zh-CN" sz="1600" dirty="0" smtClean="0">
                <a:latin typeface="+mn-lt"/>
                <a:cs typeface="Times New Roman" panose="02020603050405020304" pitchFamily="18" charset="0"/>
              </a:rPr>
              <a:t>Tracking</a:t>
            </a:r>
            <a:endParaRPr lang="zh-CN" altLang="en-US" sz="1600" dirty="0" smtClean="0">
              <a:latin typeface="+mn-lt"/>
              <a:cs typeface="Times New Roman" panose="02020603050405020304" pitchFamily="18" charset="0"/>
            </a:endParaRPr>
          </a:p>
        </p:txBody>
      </p:sp>
      <p:sp>
        <p:nvSpPr>
          <p:cNvPr id="11" name="文本框 10"/>
          <p:cNvSpPr txBox="1"/>
          <p:nvPr/>
        </p:nvSpPr>
        <p:spPr>
          <a:xfrm>
            <a:off x="361216" y="4404033"/>
            <a:ext cx="2081019" cy="584775"/>
          </a:xfrm>
          <a:prstGeom prst="rect">
            <a:avLst/>
          </a:prstGeom>
          <a:noFill/>
        </p:spPr>
        <p:txBody>
          <a:bodyPr wrap="none" rtlCol="0">
            <a:spAutoFit/>
          </a:bodyPr>
          <a:lstStyle/>
          <a:p>
            <a:r>
              <a:rPr lang="en-US" altLang="zh-CN" sz="1600" dirty="0" smtClean="0">
                <a:latin typeface="+mn-lt"/>
                <a:cs typeface="Times New Roman" panose="02020603050405020304" pitchFamily="18" charset="0"/>
              </a:rPr>
              <a:t>Precision:</a:t>
            </a:r>
            <a:r>
              <a:rPr lang="zh-CN" altLang="en-US" sz="1600" dirty="0" smtClean="0">
                <a:latin typeface="+mn-lt"/>
                <a:cs typeface="Times New Roman" panose="02020603050405020304" pitchFamily="18" charset="0"/>
              </a:rPr>
              <a:t> </a:t>
            </a:r>
            <a:r>
              <a:rPr lang="en-US" altLang="zh-CN" sz="1600" dirty="0" smtClean="0">
                <a:latin typeface="+mn-lt"/>
                <a:cs typeface="Times New Roman" panose="02020603050405020304" pitchFamily="18" charset="0"/>
              </a:rPr>
              <a:t>99.27%</a:t>
            </a:r>
          </a:p>
          <a:p>
            <a:r>
              <a:rPr lang="en-US" altLang="zh-CN" sz="1600" dirty="0" smtClean="0">
                <a:latin typeface="+mn-lt"/>
                <a:cs typeface="Times New Roman" panose="02020603050405020304" pitchFamily="18" charset="0"/>
              </a:rPr>
              <a:t>Recall:</a:t>
            </a:r>
            <a:r>
              <a:rPr lang="zh-CN" altLang="en-US" sz="1600" dirty="0" smtClean="0">
                <a:latin typeface="+mn-lt"/>
                <a:cs typeface="Times New Roman" panose="02020603050405020304" pitchFamily="18" charset="0"/>
              </a:rPr>
              <a:t> </a:t>
            </a:r>
            <a:r>
              <a:rPr lang="en-US" altLang="zh-CN" sz="1600" dirty="0" smtClean="0">
                <a:latin typeface="+mn-lt"/>
                <a:cs typeface="Times New Roman" panose="02020603050405020304" pitchFamily="18" charset="0"/>
              </a:rPr>
              <a:t>28.09%</a:t>
            </a:r>
            <a:endParaRPr lang="zh-CN" altLang="en-US" sz="1600" dirty="0">
              <a:latin typeface="+mn-lt"/>
              <a:cs typeface="Times New Roman" panose="02020603050405020304" pitchFamily="18" charset="0"/>
            </a:endParaRPr>
          </a:p>
        </p:txBody>
      </p:sp>
      <p:sp>
        <p:nvSpPr>
          <p:cNvPr id="12" name="文本框 11"/>
          <p:cNvSpPr txBox="1"/>
          <p:nvPr/>
        </p:nvSpPr>
        <p:spPr>
          <a:xfrm>
            <a:off x="3414994" y="4393321"/>
            <a:ext cx="1875835" cy="584775"/>
          </a:xfrm>
          <a:prstGeom prst="rect">
            <a:avLst/>
          </a:prstGeom>
          <a:noFill/>
        </p:spPr>
        <p:txBody>
          <a:bodyPr wrap="none" rtlCol="0">
            <a:spAutoFit/>
          </a:bodyPr>
          <a:lstStyle/>
          <a:p>
            <a:r>
              <a:rPr lang="en-US" altLang="zh-CN" sz="1600" dirty="0" smtClean="0">
                <a:latin typeface="+mn-lt"/>
                <a:cs typeface="Times New Roman" panose="02020603050405020304" pitchFamily="18" charset="0"/>
              </a:rPr>
              <a:t>Precision:</a:t>
            </a:r>
            <a:r>
              <a:rPr lang="zh-CN" altLang="en-US" sz="1600" dirty="0" smtClean="0">
                <a:latin typeface="+mn-lt"/>
                <a:cs typeface="Times New Roman" panose="02020603050405020304" pitchFamily="18" charset="0"/>
              </a:rPr>
              <a:t> </a:t>
            </a:r>
            <a:r>
              <a:rPr lang="en-US" altLang="zh-CN" sz="1600" dirty="0" smtClean="0">
                <a:latin typeface="+mn-lt"/>
                <a:cs typeface="Times New Roman" panose="02020603050405020304" pitchFamily="18" charset="0"/>
              </a:rPr>
              <a:t>100%</a:t>
            </a:r>
          </a:p>
          <a:p>
            <a:r>
              <a:rPr lang="en-US" altLang="zh-CN" sz="1600" dirty="0" smtClean="0">
                <a:latin typeface="+mn-lt"/>
                <a:cs typeface="Times New Roman" panose="02020603050405020304" pitchFamily="18" charset="0"/>
              </a:rPr>
              <a:t>Recall:</a:t>
            </a:r>
            <a:r>
              <a:rPr lang="zh-CN" altLang="en-US" sz="1600" dirty="0" smtClean="0">
                <a:latin typeface="+mn-lt"/>
                <a:cs typeface="Times New Roman" panose="02020603050405020304" pitchFamily="18" charset="0"/>
              </a:rPr>
              <a:t> </a:t>
            </a:r>
            <a:r>
              <a:rPr lang="en-US" altLang="zh-CN" sz="1600" dirty="0" smtClean="0">
                <a:latin typeface="+mn-lt"/>
                <a:cs typeface="Times New Roman" panose="02020603050405020304" pitchFamily="18" charset="0"/>
              </a:rPr>
              <a:t>31.50%</a:t>
            </a:r>
            <a:endParaRPr lang="zh-CN" altLang="en-US" sz="1600" dirty="0">
              <a:latin typeface="+mn-lt"/>
              <a:cs typeface="Times New Roman" panose="02020603050405020304" pitchFamily="18" charset="0"/>
            </a:endParaRPr>
          </a:p>
        </p:txBody>
      </p:sp>
      <p:sp>
        <p:nvSpPr>
          <p:cNvPr id="13" name="文本框 12"/>
          <p:cNvSpPr txBox="1"/>
          <p:nvPr/>
        </p:nvSpPr>
        <p:spPr>
          <a:xfrm>
            <a:off x="6502805" y="4404971"/>
            <a:ext cx="1875835" cy="584775"/>
          </a:xfrm>
          <a:prstGeom prst="rect">
            <a:avLst/>
          </a:prstGeom>
          <a:noFill/>
        </p:spPr>
        <p:txBody>
          <a:bodyPr wrap="none" rtlCol="0">
            <a:spAutoFit/>
          </a:bodyPr>
          <a:lstStyle/>
          <a:p>
            <a:r>
              <a:rPr lang="en-US" altLang="zh-CN" sz="1600" dirty="0" smtClean="0">
                <a:latin typeface="+mn-lt"/>
                <a:cs typeface="Times New Roman" panose="02020603050405020304" pitchFamily="18" charset="0"/>
              </a:rPr>
              <a:t>Precision:</a:t>
            </a:r>
            <a:r>
              <a:rPr lang="zh-CN" altLang="en-US" sz="1600" dirty="0" smtClean="0">
                <a:latin typeface="+mn-lt"/>
                <a:cs typeface="Times New Roman" panose="02020603050405020304" pitchFamily="18" charset="0"/>
              </a:rPr>
              <a:t> </a:t>
            </a:r>
            <a:r>
              <a:rPr lang="en-US" altLang="zh-CN" sz="1600" dirty="0" smtClean="0">
                <a:latin typeface="+mn-lt"/>
                <a:cs typeface="Times New Roman" panose="02020603050405020304" pitchFamily="18" charset="0"/>
              </a:rPr>
              <a:t>100%</a:t>
            </a:r>
          </a:p>
          <a:p>
            <a:r>
              <a:rPr lang="en-US" altLang="zh-CN" sz="1600" dirty="0" smtClean="0">
                <a:latin typeface="+mn-lt"/>
                <a:cs typeface="Times New Roman" panose="02020603050405020304" pitchFamily="18" charset="0"/>
              </a:rPr>
              <a:t>Recall:</a:t>
            </a:r>
            <a:r>
              <a:rPr lang="zh-CN" altLang="en-US" sz="1600" dirty="0" smtClean="0">
                <a:latin typeface="+mn-lt"/>
                <a:cs typeface="Times New Roman" panose="02020603050405020304" pitchFamily="18" charset="0"/>
              </a:rPr>
              <a:t> </a:t>
            </a:r>
            <a:r>
              <a:rPr lang="en-US" altLang="zh-CN" sz="1600" dirty="0" smtClean="0">
                <a:latin typeface="+mn-lt"/>
                <a:cs typeface="Times New Roman" panose="02020603050405020304" pitchFamily="18" charset="0"/>
              </a:rPr>
              <a:t>88.24%</a:t>
            </a:r>
            <a:endParaRPr lang="zh-CN" altLang="en-US" sz="1600" dirty="0">
              <a:latin typeface="+mn-lt"/>
              <a:cs typeface="Times New Roman" panose="02020603050405020304" pitchFamily="18" charset="0"/>
            </a:endParaRPr>
          </a:p>
        </p:txBody>
      </p:sp>
      <p:sp>
        <p:nvSpPr>
          <p:cNvPr id="14" name="文本框 13"/>
          <p:cNvSpPr txBox="1"/>
          <p:nvPr/>
        </p:nvSpPr>
        <p:spPr>
          <a:xfrm>
            <a:off x="1219200" y="5638800"/>
            <a:ext cx="6690229" cy="584775"/>
          </a:xfrm>
          <a:prstGeom prst="rect">
            <a:avLst/>
          </a:prstGeom>
          <a:noFill/>
        </p:spPr>
        <p:txBody>
          <a:bodyPr wrap="none" rtlCol="0">
            <a:spAutoFit/>
          </a:bodyPr>
          <a:lstStyle/>
          <a:p>
            <a:pPr algn="ctr"/>
            <a:r>
              <a:rPr lang="en-US" altLang="zh-CN" sz="1600" dirty="0" smtClean="0">
                <a:latin typeface="+mn-lt"/>
                <a:cs typeface="Times New Roman" panose="02020603050405020304" pitchFamily="18" charset="0"/>
              </a:rPr>
              <a:t>Confusion</a:t>
            </a:r>
            <a:r>
              <a:rPr lang="zh-CN" altLang="en-US" sz="1600" dirty="0" smtClean="0">
                <a:latin typeface="+mn-lt"/>
                <a:cs typeface="Times New Roman" panose="02020603050405020304" pitchFamily="18" charset="0"/>
              </a:rPr>
              <a:t> </a:t>
            </a:r>
            <a:r>
              <a:rPr lang="en-US" altLang="zh-CN" sz="1600" dirty="0" smtClean="0">
                <a:latin typeface="+mn-lt"/>
                <a:cs typeface="Times New Roman" panose="02020603050405020304" pitchFamily="18" charset="0"/>
              </a:rPr>
              <a:t>Matrix</a:t>
            </a:r>
            <a:r>
              <a:rPr lang="zh-CN" altLang="en-US" sz="1600" dirty="0" smtClean="0">
                <a:latin typeface="+mn-lt"/>
                <a:cs typeface="Times New Roman" panose="02020603050405020304" pitchFamily="18" charset="0"/>
              </a:rPr>
              <a:t> </a:t>
            </a:r>
            <a:r>
              <a:rPr lang="en-US" altLang="zh-CN" sz="1600" dirty="0" smtClean="0">
                <a:latin typeface="+mn-lt"/>
                <a:cs typeface="Times New Roman" panose="02020603050405020304" pitchFamily="18" charset="0"/>
              </a:rPr>
              <a:t>of</a:t>
            </a:r>
            <a:r>
              <a:rPr lang="zh-CN" altLang="en-US" sz="1600" dirty="0" smtClean="0">
                <a:latin typeface="+mn-lt"/>
                <a:cs typeface="Times New Roman" panose="02020603050405020304" pitchFamily="18" charset="0"/>
              </a:rPr>
              <a:t> </a:t>
            </a:r>
            <a:r>
              <a:rPr lang="en-US" altLang="zh-CN" sz="1600" dirty="0" smtClean="0">
                <a:latin typeface="+mn-lt"/>
                <a:cs typeface="Times New Roman" panose="02020603050405020304" pitchFamily="18" charset="0"/>
              </a:rPr>
              <a:t>selected</a:t>
            </a:r>
            <a:r>
              <a:rPr lang="zh-CN" altLang="en-US" sz="1600" dirty="0" smtClean="0">
                <a:latin typeface="+mn-lt"/>
                <a:cs typeface="Times New Roman" panose="02020603050405020304" pitchFamily="18" charset="0"/>
              </a:rPr>
              <a:t> </a:t>
            </a:r>
            <a:r>
              <a:rPr lang="en-US" altLang="zh-CN" sz="1600" dirty="0" smtClean="0">
                <a:latin typeface="+mn-lt"/>
                <a:cs typeface="Times New Roman" panose="02020603050405020304" pitchFamily="18" charset="0"/>
              </a:rPr>
              <a:t>24</a:t>
            </a:r>
            <a:r>
              <a:rPr lang="zh-CN" altLang="en-US" sz="1600" dirty="0" smtClean="0">
                <a:latin typeface="+mn-lt"/>
                <a:cs typeface="Times New Roman" panose="02020603050405020304" pitchFamily="18" charset="0"/>
              </a:rPr>
              <a:t> </a:t>
            </a:r>
            <a:r>
              <a:rPr lang="en-US" altLang="zh-CN" sz="1600" dirty="0" smtClean="0">
                <a:latin typeface="+mn-lt"/>
                <a:cs typeface="Times New Roman" panose="02020603050405020304" pitchFamily="18" charset="0"/>
              </a:rPr>
              <a:t>challenging-quality</a:t>
            </a:r>
            <a:r>
              <a:rPr lang="zh-CN" altLang="en-US" sz="1600" dirty="0" smtClean="0">
                <a:latin typeface="+mn-lt"/>
                <a:cs typeface="Times New Roman" panose="02020603050405020304" pitchFamily="18" charset="0"/>
              </a:rPr>
              <a:t> </a:t>
            </a:r>
            <a:r>
              <a:rPr lang="en-US" altLang="zh-CN" sz="1600" dirty="0" smtClean="0">
                <a:latin typeface="+mn-lt"/>
                <a:cs typeface="Times New Roman" panose="02020603050405020304" pitchFamily="18" charset="0"/>
              </a:rPr>
              <a:t>video</a:t>
            </a:r>
            <a:r>
              <a:rPr lang="zh-CN" altLang="en-US" sz="1600" dirty="0" smtClean="0">
                <a:latin typeface="+mn-lt"/>
                <a:cs typeface="Times New Roman" panose="02020603050405020304" pitchFamily="18" charset="0"/>
              </a:rPr>
              <a:t> </a:t>
            </a:r>
            <a:r>
              <a:rPr lang="en-US" altLang="zh-CN" sz="1600" dirty="0" smtClean="0">
                <a:latin typeface="+mn-lt"/>
                <a:cs typeface="Times New Roman" panose="02020603050405020304" pitchFamily="18" charset="0"/>
              </a:rPr>
              <a:t>clips.</a:t>
            </a:r>
          </a:p>
          <a:p>
            <a:pPr algn="ctr"/>
            <a:r>
              <a:rPr lang="en-US" altLang="zh-CN" sz="1600" dirty="0" smtClean="0">
                <a:latin typeface="+mn-lt"/>
                <a:cs typeface="Times New Roman" panose="02020603050405020304" pitchFamily="18" charset="0"/>
              </a:rPr>
              <a:t>P</a:t>
            </a:r>
            <a:r>
              <a:rPr lang="zh-CN" altLang="en-US" sz="1600" dirty="0" smtClean="0">
                <a:latin typeface="+mn-lt"/>
                <a:cs typeface="Times New Roman" panose="02020603050405020304" pitchFamily="18" charset="0"/>
              </a:rPr>
              <a:t> </a:t>
            </a:r>
            <a:r>
              <a:rPr lang="en-US" altLang="zh-CN" sz="1600" dirty="0" smtClean="0">
                <a:latin typeface="+mn-lt"/>
                <a:cs typeface="Times New Roman" panose="02020603050405020304" pitchFamily="18" charset="0"/>
              </a:rPr>
              <a:t>is</a:t>
            </a:r>
            <a:r>
              <a:rPr lang="zh-CN" altLang="en-US" sz="1600" dirty="0" smtClean="0">
                <a:latin typeface="+mn-lt"/>
                <a:cs typeface="Times New Roman" panose="02020603050405020304" pitchFamily="18" charset="0"/>
              </a:rPr>
              <a:t> </a:t>
            </a:r>
            <a:r>
              <a:rPr lang="en-US" altLang="zh-CN" sz="1600" dirty="0" smtClean="0">
                <a:latin typeface="+mn-lt"/>
                <a:cs typeface="Times New Roman" panose="02020603050405020304" pitchFamily="18" charset="0"/>
              </a:rPr>
              <a:t>for</a:t>
            </a:r>
            <a:r>
              <a:rPr lang="zh-CN" altLang="en-US" sz="1600" dirty="0" smtClean="0">
                <a:latin typeface="+mn-lt"/>
                <a:cs typeface="Times New Roman" panose="02020603050405020304" pitchFamily="18" charset="0"/>
              </a:rPr>
              <a:t> </a:t>
            </a:r>
            <a:r>
              <a:rPr lang="en-US" altLang="zh-CN" sz="1600" dirty="0" smtClean="0">
                <a:latin typeface="+mn-lt"/>
                <a:cs typeface="Times New Roman" panose="02020603050405020304" pitchFamily="18" charset="0"/>
              </a:rPr>
              <a:t>prediction,</a:t>
            </a:r>
            <a:r>
              <a:rPr lang="zh-CN" altLang="en-US" sz="1600" dirty="0" smtClean="0">
                <a:latin typeface="+mn-lt"/>
                <a:cs typeface="Times New Roman" panose="02020603050405020304" pitchFamily="18" charset="0"/>
              </a:rPr>
              <a:t> </a:t>
            </a:r>
            <a:r>
              <a:rPr lang="en-US" altLang="zh-CN" sz="1600" dirty="0" smtClean="0">
                <a:latin typeface="+mn-lt"/>
                <a:cs typeface="Times New Roman" panose="02020603050405020304" pitchFamily="18" charset="0"/>
              </a:rPr>
              <a:t>GT</a:t>
            </a:r>
            <a:r>
              <a:rPr lang="zh-CN" altLang="en-US" sz="1600" dirty="0" smtClean="0">
                <a:latin typeface="+mn-lt"/>
                <a:cs typeface="Times New Roman" panose="02020603050405020304" pitchFamily="18" charset="0"/>
              </a:rPr>
              <a:t> </a:t>
            </a:r>
            <a:r>
              <a:rPr lang="en-US" altLang="zh-CN" sz="1600" dirty="0" smtClean="0">
                <a:latin typeface="+mn-lt"/>
                <a:cs typeface="Times New Roman" panose="02020603050405020304" pitchFamily="18" charset="0"/>
              </a:rPr>
              <a:t>is</a:t>
            </a:r>
            <a:r>
              <a:rPr lang="zh-CN" altLang="en-US" sz="1600" dirty="0" smtClean="0">
                <a:latin typeface="+mn-lt"/>
                <a:cs typeface="Times New Roman" panose="02020603050405020304" pitchFamily="18" charset="0"/>
              </a:rPr>
              <a:t> </a:t>
            </a:r>
            <a:r>
              <a:rPr lang="en-US" altLang="zh-CN" sz="1600" dirty="0" smtClean="0">
                <a:latin typeface="+mn-lt"/>
                <a:cs typeface="Times New Roman" panose="02020603050405020304" pitchFamily="18" charset="0"/>
              </a:rPr>
              <a:t>for</a:t>
            </a:r>
            <a:r>
              <a:rPr lang="zh-CN" altLang="en-US" sz="1600" dirty="0" smtClean="0">
                <a:latin typeface="+mn-lt"/>
                <a:cs typeface="Times New Roman" panose="02020603050405020304" pitchFamily="18" charset="0"/>
              </a:rPr>
              <a:t> </a:t>
            </a:r>
            <a:r>
              <a:rPr lang="en-US" altLang="zh-CN" sz="1600" dirty="0" smtClean="0">
                <a:latin typeface="+mn-lt"/>
                <a:cs typeface="Times New Roman" panose="02020603050405020304" pitchFamily="18" charset="0"/>
              </a:rPr>
              <a:t>ground</a:t>
            </a:r>
            <a:r>
              <a:rPr lang="zh-CN" altLang="en-US" sz="1600" dirty="0" smtClean="0">
                <a:latin typeface="+mn-lt"/>
                <a:cs typeface="Times New Roman" panose="02020603050405020304" pitchFamily="18" charset="0"/>
              </a:rPr>
              <a:t> </a:t>
            </a:r>
            <a:r>
              <a:rPr lang="en-US" altLang="zh-CN" sz="1600" dirty="0" smtClean="0">
                <a:latin typeface="+mn-lt"/>
                <a:cs typeface="Times New Roman" panose="02020603050405020304" pitchFamily="18" charset="0"/>
              </a:rPr>
              <a:t>truth.</a:t>
            </a:r>
            <a:r>
              <a:rPr lang="zh-CN" altLang="en-US" sz="1600" dirty="0" smtClean="0">
                <a:latin typeface="+mn-lt"/>
                <a:cs typeface="Times New Roman" panose="02020603050405020304" pitchFamily="18" charset="0"/>
              </a:rPr>
              <a:t> </a:t>
            </a:r>
            <a:endParaRPr lang="zh-CN" altLang="en-US" sz="1600" dirty="0">
              <a:latin typeface="+mn-lt"/>
              <a:cs typeface="Times New Roman" panose="02020603050405020304" pitchFamily="18" charset="0"/>
            </a:endParaRPr>
          </a:p>
        </p:txBody>
      </p:sp>
      <p:sp>
        <p:nvSpPr>
          <p:cNvPr id="3" name="Slide Number Placeholder 2"/>
          <p:cNvSpPr>
            <a:spLocks noGrp="1"/>
          </p:cNvSpPr>
          <p:nvPr>
            <p:ph type="sldNum" sz="quarter" idx="10"/>
          </p:nvPr>
        </p:nvSpPr>
        <p:spPr/>
        <p:txBody>
          <a:bodyPr/>
          <a:lstStyle/>
          <a:p>
            <a:fld id="{59EF35A5-CD04-42C6-A3B2-27ABFC27DCC6}" type="slidenum">
              <a:rPr lang="en-US" smtClean="0"/>
              <a:pPr/>
              <a:t>20</a:t>
            </a:fld>
            <a:endParaRPr lang="en-US"/>
          </a:p>
        </p:txBody>
      </p:sp>
    </p:spTree>
    <p:extLst>
      <p:ext uri="{BB962C8B-B14F-4D97-AF65-F5344CB8AC3E}">
        <p14:creationId xmlns:p14="http://schemas.microsoft.com/office/powerpoint/2010/main" val="3390886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Conclusion</a:t>
            </a:r>
            <a:endParaRPr kumimoji="1" lang="zh-CN" altLang="en-US" dirty="0"/>
          </a:p>
        </p:txBody>
      </p:sp>
      <p:sp>
        <p:nvSpPr>
          <p:cNvPr id="4" name="内容占位符 2"/>
          <p:cNvSpPr>
            <a:spLocks noGrp="1"/>
          </p:cNvSpPr>
          <p:nvPr>
            <p:ph idx="1"/>
          </p:nvPr>
        </p:nvSpPr>
        <p:spPr/>
        <p:txBody>
          <a:bodyPr>
            <a:normAutofit/>
          </a:bodyPr>
          <a:lstStyle/>
          <a:p>
            <a:r>
              <a:rPr lang="en-US" altLang="zh-CN" dirty="0" smtClean="0"/>
              <a:t>Our algorithm handles most of challenges of the NDS video.</a:t>
            </a:r>
          </a:p>
          <a:p>
            <a:r>
              <a:rPr lang="en-US" altLang="zh-CN" dirty="0" smtClean="0"/>
              <a:t>Computationally </a:t>
            </a:r>
            <a:r>
              <a:rPr lang="en-US" altLang="zh-CN" dirty="0"/>
              <a:t>efficient </a:t>
            </a:r>
            <a:r>
              <a:rPr lang="en-US" altLang="zh-CN" dirty="0" smtClean="0"/>
              <a:t>for </a:t>
            </a:r>
            <a:r>
              <a:rPr lang="en-US" altLang="zh-CN" dirty="0"/>
              <a:t>statistical inference </a:t>
            </a:r>
            <a:r>
              <a:rPr lang="en-US" altLang="zh-CN" dirty="0" smtClean="0"/>
              <a:t>in </a:t>
            </a:r>
            <a:r>
              <a:rPr lang="en-US" altLang="zh-CN" dirty="0"/>
              <a:t>a batch mode for video clips with variable quality. </a:t>
            </a:r>
            <a:endParaRPr lang="en-US" altLang="zh-CN" dirty="0" smtClean="0"/>
          </a:p>
          <a:p>
            <a:r>
              <a:rPr lang="en-US" altLang="zh-CN" dirty="0" smtClean="0"/>
              <a:t>This</a:t>
            </a:r>
            <a:r>
              <a:rPr lang="zh-CN" altLang="en-US" dirty="0" smtClean="0"/>
              <a:t> </a:t>
            </a:r>
            <a:r>
              <a:rPr lang="en-US" altLang="zh-CN" dirty="0" smtClean="0"/>
              <a:t>algorithm</a:t>
            </a:r>
            <a:r>
              <a:rPr lang="zh-CN" altLang="en-US" dirty="0" smtClean="0"/>
              <a:t> </a:t>
            </a:r>
            <a:r>
              <a:rPr lang="en-US" altLang="zh-CN" dirty="0" smtClean="0"/>
              <a:t>is</a:t>
            </a:r>
            <a:r>
              <a:rPr lang="zh-CN" altLang="en-US" dirty="0" smtClean="0"/>
              <a:t> </a:t>
            </a:r>
            <a:r>
              <a:rPr lang="en-US" altLang="zh-CN" dirty="0" smtClean="0"/>
              <a:t>new</a:t>
            </a:r>
            <a:r>
              <a:rPr lang="zh-CN" altLang="en-US" dirty="0" smtClean="0"/>
              <a:t> </a:t>
            </a:r>
            <a:r>
              <a:rPr lang="en-US" altLang="zh-CN" dirty="0" smtClean="0"/>
              <a:t>and</a:t>
            </a:r>
            <a:r>
              <a:rPr lang="zh-CN" altLang="en-US" dirty="0" smtClean="0"/>
              <a:t> </a:t>
            </a:r>
            <a:r>
              <a:rPr lang="en-US" altLang="zh-CN" dirty="0" smtClean="0"/>
              <a:t>outstanding</a:t>
            </a:r>
            <a:r>
              <a:rPr lang="zh-CN" altLang="en-US" dirty="0" smtClean="0"/>
              <a:t> </a:t>
            </a:r>
            <a:r>
              <a:rPr lang="en-US" altLang="zh-CN" dirty="0" smtClean="0"/>
              <a:t>to</a:t>
            </a:r>
            <a:r>
              <a:rPr lang="zh-CN" altLang="en-US" dirty="0" smtClean="0"/>
              <a:t> </a:t>
            </a:r>
            <a:r>
              <a:rPr lang="en-US" altLang="zh-CN" dirty="0" smtClean="0"/>
              <a:t>handle</a:t>
            </a:r>
            <a:r>
              <a:rPr lang="zh-CN" altLang="en-US" dirty="0" smtClean="0"/>
              <a:t> </a:t>
            </a:r>
            <a:r>
              <a:rPr lang="en-US" altLang="zh-CN" dirty="0" smtClean="0"/>
              <a:t>big</a:t>
            </a:r>
            <a:r>
              <a:rPr lang="zh-CN" altLang="en-US" dirty="0"/>
              <a:t> </a:t>
            </a:r>
            <a:r>
              <a:rPr lang="en-US" altLang="zh-CN" dirty="0" smtClean="0"/>
              <a:t>video</a:t>
            </a:r>
            <a:r>
              <a:rPr lang="zh-CN" altLang="en-US" dirty="0" smtClean="0"/>
              <a:t> </a:t>
            </a:r>
            <a:r>
              <a:rPr lang="en-US" altLang="zh-CN" dirty="0" smtClean="0"/>
              <a:t>databases.</a:t>
            </a:r>
          </a:p>
          <a:p>
            <a:r>
              <a:rPr lang="en-US" altLang="zh-CN" dirty="0" smtClean="0"/>
              <a:t>Further work: improve recall by modified template matching.</a:t>
            </a:r>
            <a:endParaRPr lang="en-US" altLang="zh-CN" dirty="0"/>
          </a:p>
          <a:p>
            <a:endParaRPr kumimoji="1" lang="zh-CN" altLang="en-US" dirty="0"/>
          </a:p>
        </p:txBody>
      </p:sp>
      <p:sp>
        <p:nvSpPr>
          <p:cNvPr id="3" name="Slide Number Placeholder 2"/>
          <p:cNvSpPr>
            <a:spLocks noGrp="1"/>
          </p:cNvSpPr>
          <p:nvPr>
            <p:ph type="sldNum" sz="quarter" idx="10"/>
          </p:nvPr>
        </p:nvSpPr>
        <p:spPr/>
        <p:txBody>
          <a:bodyPr/>
          <a:lstStyle/>
          <a:p>
            <a:fld id="{59EF35A5-CD04-42C6-A3B2-27ABFC27DCC6}" type="slidenum">
              <a:rPr lang="en-US" smtClean="0"/>
              <a:pPr/>
              <a:t>21</a:t>
            </a:fld>
            <a:endParaRPr lang="en-US"/>
          </a:p>
        </p:txBody>
      </p:sp>
    </p:spTree>
    <p:extLst>
      <p:ext uri="{BB962C8B-B14F-4D97-AF65-F5344CB8AC3E}">
        <p14:creationId xmlns:p14="http://schemas.microsoft.com/office/powerpoint/2010/main" val="674809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endParaRPr lang="zh-CN" altLang="en-US" dirty="0"/>
          </a:p>
        </p:txBody>
      </p:sp>
      <p:sp>
        <p:nvSpPr>
          <p:cNvPr id="3" name="灯片编号占位符 2"/>
          <p:cNvSpPr>
            <a:spLocks noGrp="1"/>
          </p:cNvSpPr>
          <p:nvPr>
            <p:ph type="sldNum" sz="quarter" idx="10"/>
          </p:nvPr>
        </p:nvSpPr>
        <p:spPr/>
        <p:txBody>
          <a:bodyPr/>
          <a:lstStyle/>
          <a:p>
            <a:fld id="{59EF35A5-CD04-42C6-A3B2-27ABFC27DCC6}" type="slidenum">
              <a:rPr lang="en-US" smtClean="0"/>
              <a:pPr/>
              <a:t>22</a:t>
            </a:fld>
            <a:endParaRPr lang="en-US"/>
          </a:p>
        </p:txBody>
      </p:sp>
      <p:sp>
        <p:nvSpPr>
          <p:cNvPr id="4" name="标题 3"/>
          <p:cNvSpPr>
            <a:spLocks noGrp="1"/>
          </p:cNvSpPr>
          <p:nvPr>
            <p:ph type="title"/>
          </p:nvPr>
        </p:nvSpPr>
        <p:spPr>
          <a:xfrm>
            <a:off x="381000" y="2438400"/>
            <a:ext cx="8534400" cy="990600"/>
          </a:xfrm>
        </p:spPr>
        <p:txBody>
          <a:bodyPr/>
          <a:lstStyle/>
          <a:p>
            <a:r>
              <a:rPr lang="en-US" altLang="zh-CN" sz="3600" dirty="0" smtClean="0"/>
              <a:t>Thank you!</a:t>
            </a:r>
            <a:br>
              <a:rPr lang="en-US" altLang="zh-CN" sz="3600" dirty="0" smtClean="0"/>
            </a:br>
            <a:endParaRPr lang="zh-CN" altLang="en-US" sz="3600"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Image result for driving distracti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7494" y="4405152"/>
            <a:ext cx="2505075" cy="182880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p:txBody>
          <a:bodyPr/>
          <a:lstStyle/>
          <a:p>
            <a:r>
              <a:rPr lang="en-US" dirty="0"/>
              <a:t>Driver </a:t>
            </a:r>
            <a:r>
              <a:rPr lang="en-US" dirty="0" smtClean="0"/>
              <a:t>Distraction:</a:t>
            </a:r>
          </a:p>
          <a:p>
            <a:pPr lvl="1"/>
            <a:r>
              <a:rPr lang="en-US" dirty="0" smtClean="0"/>
              <a:t>Texting, phone calling, dozing, passenger interruption, eating, drinking, maneuvering gadgets, etc.</a:t>
            </a:r>
          </a:p>
          <a:p>
            <a:r>
              <a:rPr lang="en-US" dirty="0" smtClean="0"/>
              <a:t>A major cause of highway accidents!</a:t>
            </a:r>
            <a:endParaRPr lang="en-US" dirty="0"/>
          </a:p>
        </p:txBody>
      </p:sp>
      <p:sp>
        <p:nvSpPr>
          <p:cNvPr id="3" name="Slide Number Placeholder 2"/>
          <p:cNvSpPr>
            <a:spLocks noGrp="1"/>
          </p:cNvSpPr>
          <p:nvPr>
            <p:ph type="sldNum" sz="quarter" idx="10"/>
          </p:nvPr>
        </p:nvSpPr>
        <p:spPr/>
        <p:txBody>
          <a:bodyPr/>
          <a:lstStyle/>
          <a:p>
            <a:fld id="{59EF35A5-CD04-42C6-A3B2-27ABFC27DCC6}" type="slidenum">
              <a:rPr lang="en-US" smtClean="0"/>
              <a:pPr/>
              <a:t>3</a:t>
            </a:fld>
            <a:endParaRPr lang="en-US"/>
          </a:p>
        </p:txBody>
      </p:sp>
      <p:sp>
        <p:nvSpPr>
          <p:cNvPr id="4" name="Title 3"/>
          <p:cNvSpPr>
            <a:spLocks noGrp="1"/>
          </p:cNvSpPr>
          <p:nvPr>
            <p:ph type="title"/>
          </p:nvPr>
        </p:nvSpPr>
        <p:spPr/>
        <p:txBody>
          <a:bodyPr/>
          <a:lstStyle/>
          <a:p>
            <a:r>
              <a:rPr lang="en-US" dirty="0" smtClean="0"/>
              <a:t>Driver Distraction</a:t>
            </a:r>
            <a:endParaRPr lang="en-US" dirty="0"/>
          </a:p>
        </p:txBody>
      </p:sp>
      <p:pic>
        <p:nvPicPr>
          <p:cNvPr id="6" name="Picture 5"/>
          <p:cNvPicPr>
            <a:picLocks noChangeAspect="1"/>
          </p:cNvPicPr>
          <p:nvPr/>
        </p:nvPicPr>
        <p:blipFill>
          <a:blip r:embed="rId4" cstate="print"/>
          <a:stretch>
            <a:fillRect/>
          </a:stretch>
        </p:blipFill>
        <p:spPr>
          <a:xfrm>
            <a:off x="167437" y="4099917"/>
            <a:ext cx="1966163" cy="1653182"/>
          </a:xfrm>
          <a:prstGeom prst="rect">
            <a:avLst/>
          </a:prstGeom>
        </p:spPr>
      </p:pic>
      <p:pic>
        <p:nvPicPr>
          <p:cNvPr id="1030" name="Picture 6" descr="Image result for driving distraction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9149" y="5471952"/>
            <a:ext cx="383857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driving distracti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22515" y="3262151"/>
            <a:ext cx="1905000" cy="114300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driving distractions"/>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23481"/>
          <a:stretch/>
        </p:blipFill>
        <p:spPr bwMode="auto">
          <a:xfrm>
            <a:off x="5867400" y="5471952"/>
            <a:ext cx="3048000" cy="114428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driving distraction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57912" y="3624101"/>
            <a:ext cx="2466975" cy="184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2604556"/>
      </p:ext>
    </p:extLst>
  </p:cSld>
  <p:clrMapOvr>
    <a:masterClrMapping/>
  </p:clrMapOvr>
  <p:transition xmlns:p14="http://schemas.microsoft.com/office/powerpoint/2010/main" advTm="452"/>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447800"/>
            <a:ext cx="8534400" cy="4876800"/>
          </a:xfrm>
        </p:spPr>
        <p:txBody>
          <a:bodyPr/>
          <a:lstStyle/>
          <a:p>
            <a:r>
              <a:rPr kumimoji="1" lang="en-US" altLang="zh-CN" sz="1800" b="1" dirty="0" smtClean="0"/>
              <a:t>Program: </a:t>
            </a:r>
            <a:r>
              <a:rPr kumimoji="1" lang="en-US" altLang="zh-CN" sz="1800" dirty="0" smtClean="0"/>
              <a:t>Naturalistic Driving Study</a:t>
            </a:r>
            <a:r>
              <a:rPr kumimoji="1" lang="en-US" altLang="zh-CN" sz="1800" b="1" dirty="0" smtClean="0"/>
              <a:t> </a:t>
            </a:r>
            <a:r>
              <a:rPr kumimoji="1" lang="en-US" altLang="zh-CN" sz="1800" dirty="0" smtClean="0"/>
              <a:t>(NDS) </a:t>
            </a:r>
          </a:p>
          <a:p>
            <a:r>
              <a:rPr kumimoji="1" lang="en-US" altLang="zh-CN" sz="1800" b="1" dirty="0" smtClean="0"/>
              <a:t>Sponsor: </a:t>
            </a:r>
            <a:r>
              <a:rPr kumimoji="1" lang="en-US" altLang="zh-CN" sz="1800" dirty="0" smtClean="0"/>
              <a:t>US Federal Highway Administration</a:t>
            </a:r>
          </a:p>
          <a:p>
            <a:r>
              <a:rPr kumimoji="1" lang="en-US" altLang="zh-CN" sz="1800" b="1" dirty="0" smtClean="0"/>
              <a:t>Goal: </a:t>
            </a:r>
            <a:r>
              <a:rPr kumimoji="1" lang="en-US" altLang="zh-CN" sz="1800" dirty="0" smtClean="0"/>
              <a:t>To </a:t>
            </a:r>
            <a:r>
              <a:rPr kumimoji="1" lang="en-US" altLang="zh-CN" sz="1800" b="1" dirty="0" smtClean="0"/>
              <a:t>study </a:t>
            </a:r>
            <a:r>
              <a:rPr kumimoji="1" lang="en-US" altLang="zh-CN" sz="1800" dirty="0" smtClean="0"/>
              <a:t>driver distraction and attentiveness during driving using continuous video monitoring. </a:t>
            </a:r>
          </a:p>
          <a:p>
            <a:r>
              <a:rPr kumimoji="1" lang="en-US" altLang="zh-CN" sz="1800" b="1" dirty="0" smtClean="0"/>
              <a:t>Tool: </a:t>
            </a:r>
            <a:r>
              <a:rPr kumimoji="1" lang="en-US" altLang="zh-CN" sz="1800" dirty="0" smtClean="0"/>
              <a:t>Over </a:t>
            </a:r>
            <a:r>
              <a:rPr kumimoji="1" lang="en-US" altLang="zh-CN" sz="1800" b="1" dirty="0" smtClean="0"/>
              <a:t>two </a:t>
            </a:r>
            <a:r>
              <a:rPr kumimoji="1" lang="en-US" altLang="zh-CN" sz="1800" b="1" dirty="0"/>
              <a:t>petabytes of video</a:t>
            </a:r>
            <a:r>
              <a:rPr kumimoji="1" lang="en-US" altLang="zh-CN" sz="1800" dirty="0"/>
              <a:t> recordings of 3,400 people driving </a:t>
            </a:r>
            <a:r>
              <a:rPr kumimoji="1" lang="en-US" altLang="zh-CN" sz="1800" dirty="0" smtClean="0"/>
              <a:t>vehicles has been collected</a:t>
            </a:r>
          </a:p>
          <a:p>
            <a:r>
              <a:rPr kumimoji="1" lang="en-US" altLang="zh-CN" sz="1800" b="1" dirty="0" smtClean="0"/>
              <a:t>A typical video frame:</a:t>
            </a:r>
          </a:p>
          <a:p>
            <a:endParaRPr lang="en-US" sz="1800" dirty="0"/>
          </a:p>
        </p:txBody>
      </p:sp>
      <p:sp>
        <p:nvSpPr>
          <p:cNvPr id="3" name="Slide Number Placeholder 2"/>
          <p:cNvSpPr>
            <a:spLocks noGrp="1"/>
          </p:cNvSpPr>
          <p:nvPr>
            <p:ph type="sldNum" sz="quarter" idx="10"/>
          </p:nvPr>
        </p:nvSpPr>
        <p:spPr/>
        <p:txBody>
          <a:bodyPr/>
          <a:lstStyle/>
          <a:p>
            <a:fld id="{59EF35A5-CD04-42C6-A3B2-27ABFC27DCC6}" type="slidenum">
              <a:rPr lang="en-US" smtClean="0"/>
              <a:pPr/>
              <a:t>4</a:t>
            </a:fld>
            <a:endParaRPr lang="en-US"/>
          </a:p>
        </p:txBody>
      </p:sp>
      <p:sp>
        <p:nvSpPr>
          <p:cNvPr id="4" name="Title 3"/>
          <p:cNvSpPr>
            <a:spLocks noGrp="1"/>
          </p:cNvSpPr>
          <p:nvPr>
            <p:ph type="title"/>
          </p:nvPr>
        </p:nvSpPr>
        <p:spPr/>
        <p:txBody>
          <a:bodyPr/>
          <a:lstStyle/>
          <a:p>
            <a:r>
              <a:rPr lang="en-US" dirty="0" smtClean="0"/>
              <a:t>Naturalistic Driving Study</a:t>
            </a:r>
            <a:endParaRPr lang="en-US" dirty="0"/>
          </a:p>
        </p:txBody>
      </p:sp>
      <p:pic>
        <p:nvPicPr>
          <p:cNvPr id="5" name="内容占位符 3"/>
          <p:cNvPicPr>
            <a:picLocks noChangeAspect="1"/>
          </p:cNvPicPr>
          <p:nvPr/>
        </p:nvPicPr>
        <p:blipFill>
          <a:blip r:embed="rId3" cstate="print"/>
          <a:srcRect t="6043" b="6043"/>
          <a:stretch>
            <a:fillRect/>
          </a:stretch>
        </p:blipFill>
        <p:spPr bwMode="auto">
          <a:xfrm>
            <a:off x="2362200" y="3810000"/>
            <a:ext cx="4495800" cy="2488746"/>
          </a:xfrm>
          <a:prstGeom prst="rect">
            <a:avLst/>
          </a:prstGeom>
          <a:noFill/>
          <a:ln w="9525">
            <a:noFill/>
            <a:miter lim="800000"/>
            <a:headEnd/>
            <a:tailEnd/>
          </a:ln>
          <a:effectLst/>
        </p:spPr>
      </p:pic>
    </p:spTree>
    <p:extLst>
      <p:ext uri="{BB962C8B-B14F-4D97-AF65-F5344CB8AC3E}">
        <p14:creationId xmlns:p14="http://schemas.microsoft.com/office/powerpoint/2010/main" val="284513806"/>
      </p:ext>
    </p:extLst>
  </p:cSld>
  <p:clrMapOvr>
    <a:masterClrMapping/>
  </p:clrMapOvr>
  <p:transition xmlns:p14="http://schemas.microsoft.com/office/powerpoint/2010/main" advTm="437"/>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Big data       Identify factors of distraction-related crashes</a:t>
            </a:r>
          </a:p>
          <a:p>
            <a:r>
              <a:rPr lang="en-US" dirty="0" smtClean="0"/>
              <a:t>Manually coding cannot scale up</a:t>
            </a:r>
          </a:p>
          <a:p>
            <a:endParaRPr lang="en-US" dirty="0" smtClean="0"/>
          </a:p>
          <a:p>
            <a:endParaRPr lang="en-US" dirty="0" smtClean="0"/>
          </a:p>
          <a:p>
            <a:endParaRPr lang="en-US" dirty="0" smtClean="0"/>
          </a:p>
          <a:p>
            <a:r>
              <a:rPr lang="en-US" dirty="0" smtClean="0"/>
              <a:t>Task</a:t>
            </a:r>
          </a:p>
          <a:p>
            <a:pPr lvl="1"/>
            <a:r>
              <a:rPr lang="en-US" dirty="0" smtClean="0"/>
              <a:t>Video analytic algorithms</a:t>
            </a:r>
          </a:p>
          <a:p>
            <a:r>
              <a:rPr lang="en-US" dirty="0" smtClean="0"/>
              <a:t>Goals</a:t>
            </a:r>
          </a:p>
          <a:p>
            <a:endParaRPr lang="en-US" dirty="0" smtClean="0"/>
          </a:p>
        </p:txBody>
      </p:sp>
      <p:sp>
        <p:nvSpPr>
          <p:cNvPr id="3" name="Slide Number Placeholder 2"/>
          <p:cNvSpPr>
            <a:spLocks noGrp="1"/>
          </p:cNvSpPr>
          <p:nvPr>
            <p:ph type="sldNum" sz="quarter" idx="10"/>
          </p:nvPr>
        </p:nvSpPr>
        <p:spPr/>
        <p:txBody>
          <a:bodyPr/>
          <a:lstStyle/>
          <a:p>
            <a:fld id="{59EF35A5-CD04-42C6-A3B2-27ABFC27DCC6}" type="slidenum">
              <a:rPr lang="en-US" smtClean="0"/>
              <a:pPr/>
              <a:t>5</a:t>
            </a:fld>
            <a:endParaRPr lang="en-US"/>
          </a:p>
        </p:txBody>
      </p:sp>
      <p:sp>
        <p:nvSpPr>
          <p:cNvPr id="4" name="Title 3"/>
          <p:cNvSpPr>
            <a:spLocks noGrp="1"/>
          </p:cNvSpPr>
          <p:nvPr>
            <p:ph type="title"/>
          </p:nvPr>
        </p:nvSpPr>
        <p:spPr>
          <a:xfrm>
            <a:off x="152400" y="457200"/>
            <a:ext cx="8839200" cy="990600"/>
          </a:xfrm>
        </p:spPr>
        <p:txBody>
          <a:bodyPr/>
          <a:lstStyle/>
          <a:p>
            <a:r>
              <a:rPr lang="en-US" sz="2400" b="0" dirty="0"/>
              <a:t/>
            </a:r>
            <a:br>
              <a:rPr lang="en-US" sz="2400" b="0" dirty="0"/>
            </a:br>
            <a:r>
              <a:rPr lang="en-US" sz="2400" b="0" dirty="0"/>
              <a:t> </a:t>
            </a:r>
            <a:r>
              <a:rPr lang="en-US" sz="2400" dirty="0"/>
              <a:t>Video </a:t>
            </a:r>
            <a:r>
              <a:rPr lang="en-US" sz="2400" dirty="0" smtClean="0"/>
              <a:t>Analytics: Quantifying </a:t>
            </a:r>
            <a:r>
              <a:rPr lang="en-US" sz="2400" dirty="0"/>
              <a:t>Driver </a:t>
            </a:r>
            <a:r>
              <a:rPr lang="en-US" sz="2400" dirty="0" smtClean="0"/>
              <a:t>Distraction</a:t>
            </a:r>
            <a:endParaRPr lang="en-US" sz="2400" dirty="0"/>
          </a:p>
        </p:txBody>
      </p:sp>
      <p:sp>
        <p:nvSpPr>
          <p:cNvPr id="5" name="右箭头 4"/>
          <p:cNvSpPr/>
          <p:nvPr/>
        </p:nvSpPr>
        <p:spPr bwMode="auto">
          <a:xfrm flipV="1">
            <a:off x="1981200" y="1752600"/>
            <a:ext cx="457200" cy="1524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a:endParaRPr>
          </a:p>
        </p:txBody>
      </p:sp>
      <p:pic>
        <p:nvPicPr>
          <p:cNvPr id="1027" name="Picture 3" descr="C:\Users\apple\Box Sync\EVAProject\Computer Vision Project\2_15_9_progress\3DSeminar_GlobalSIP_Slides\human-pc.jpg"/>
          <p:cNvPicPr>
            <a:picLocks noChangeAspect="1" noChangeArrowheads="1"/>
          </p:cNvPicPr>
          <p:nvPr/>
        </p:nvPicPr>
        <p:blipFill>
          <a:blip r:embed="rId3" cstate="print"/>
          <a:srcRect/>
          <a:stretch>
            <a:fillRect/>
          </a:stretch>
        </p:blipFill>
        <p:spPr bwMode="auto">
          <a:xfrm>
            <a:off x="990600" y="2362200"/>
            <a:ext cx="1066800" cy="1066800"/>
          </a:xfrm>
          <a:prstGeom prst="rect">
            <a:avLst/>
          </a:prstGeom>
          <a:noFill/>
        </p:spPr>
      </p:pic>
      <p:pic>
        <p:nvPicPr>
          <p:cNvPr id="1029" name="Picture 5" descr="C:\Users\apple\Box Sync\EVAProject\Computer Vision Project\2_15_9_progress\3DSeminar_GlobalSIP_Slides\x_symbol_400_clr.png"/>
          <p:cNvPicPr>
            <a:picLocks noChangeAspect="1" noChangeArrowheads="1"/>
          </p:cNvPicPr>
          <p:nvPr/>
        </p:nvPicPr>
        <p:blipFill>
          <a:blip r:embed="rId4" cstate="print"/>
          <a:srcRect/>
          <a:stretch>
            <a:fillRect/>
          </a:stretch>
        </p:blipFill>
        <p:spPr bwMode="auto">
          <a:xfrm>
            <a:off x="3429000" y="2514600"/>
            <a:ext cx="914400" cy="914400"/>
          </a:xfrm>
          <a:prstGeom prst="rect">
            <a:avLst/>
          </a:prstGeom>
          <a:noFill/>
        </p:spPr>
      </p:pic>
      <p:sp>
        <p:nvSpPr>
          <p:cNvPr id="10" name="右箭头 9"/>
          <p:cNvSpPr/>
          <p:nvPr/>
        </p:nvSpPr>
        <p:spPr bwMode="auto">
          <a:xfrm>
            <a:off x="2438400" y="2819400"/>
            <a:ext cx="609600" cy="1524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a:endParaRPr>
          </a:p>
        </p:txBody>
      </p:sp>
      <p:sp>
        <p:nvSpPr>
          <p:cNvPr id="13" name="右箭头 12"/>
          <p:cNvSpPr/>
          <p:nvPr/>
        </p:nvSpPr>
        <p:spPr bwMode="auto">
          <a:xfrm>
            <a:off x="2895600" y="5105400"/>
            <a:ext cx="685800" cy="2286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a:endParaRPr>
          </a:p>
        </p:txBody>
      </p:sp>
      <p:sp>
        <p:nvSpPr>
          <p:cNvPr id="14" name="圆角矩形 13"/>
          <p:cNvSpPr/>
          <p:nvPr/>
        </p:nvSpPr>
        <p:spPr bwMode="auto">
          <a:xfrm>
            <a:off x="3810000" y="4495800"/>
            <a:ext cx="1676400" cy="15240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altLang="zh-CN" sz="1800" dirty="0" smtClean="0">
              <a:latin typeface="+mn-lt"/>
              <a:cs typeface="Times New Roman" panose="02020603050405020304"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r>
              <a:rPr lang="en-US" altLang="zh-CN" sz="1800" dirty="0" smtClean="0">
                <a:latin typeface="+mn-lt"/>
                <a:cs typeface="Times New Roman" panose="02020603050405020304" pitchFamily="18" charset="0"/>
              </a:rPr>
              <a:t>Distraction Level: 9</a:t>
            </a:r>
          </a:p>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dirty="0" smtClean="0">
              <a:ln>
                <a:noFill/>
              </a:ln>
              <a:solidFill>
                <a:schemeClr val="tx1"/>
              </a:solidFill>
              <a:effectLst/>
              <a:latin typeface="Times"/>
            </a:endParaRPr>
          </a:p>
        </p:txBody>
      </p:sp>
      <p:sp>
        <p:nvSpPr>
          <p:cNvPr id="17" name="右箭头 16"/>
          <p:cNvSpPr/>
          <p:nvPr/>
        </p:nvSpPr>
        <p:spPr bwMode="auto">
          <a:xfrm>
            <a:off x="5715000" y="5105400"/>
            <a:ext cx="685800" cy="2286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a:endParaRPr>
          </a:p>
        </p:txBody>
      </p:sp>
      <p:sp>
        <p:nvSpPr>
          <p:cNvPr id="18" name="圆角矩形 17"/>
          <p:cNvSpPr/>
          <p:nvPr/>
        </p:nvSpPr>
        <p:spPr bwMode="auto">
          <a:xfrm>
            <a:off x="6629400" y="4495800"/>
            <a:ext cx="2209800" cy="15240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altLang="zh-CN" sz="1800" dirty="0" smtClean="0">
                <a:latin typeface="+mn-lt"/>
                <a:cs typeface="Times New Roman" panose="02020603050405020304" pitchFamily="18" charset="0"/>
              </a:rPr>
              <a:t>Causal relation between distraction &amp; accidents</a:t>
            </a:r>
            <a:endParaRPr lang="zh-CN" altLang="en-US" sz="1800" dirty="0" smtClean="0">
              <a:latin typeface="+mn-lt"/>
              <a:cs typeface="Times New Roman" panose="02020603050405020304" pitchFamily="18" charset="0"/>
            </a:endParaRPr>
          </a:p>
        </p:txBody>
      </p:sp>
      <p:sp>
        <p:nvSpPr>
          <p:cNvPr id="19" name="圆角矩形 18"/>
          <p:cNvSpPr/>
          <p:nvPr/>
        </p:nvSpPr>
        <p:spPr bwMode="auto">
          <a:xfrm>
            <a:off x="609600" y="5791200"/>
            <a:ext cx="2438400" cy="685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altLang="zh-CN" sz="1800" dirty="0" smtClean="0">
                <a:latin typeface="+mn-lt"/>
                <a:cs typeface="Times New Roman" panose="02020603050405020304" pitchFamily="18" charset="0"/>
              </a:rPr>
              <a:t>Driver status:</a:t>
            </a:r>
          </a:p>
          <a:p>
            <a:r>
              <a:rPr lang="en-US" altLang="zh-CN" sz="1800" dirty="0" smtClean="0">
                <a:latin typeface="+mn-lt"/>
                <a:cs typeface="Times New Roman" panose="02020603050405020304" pitchFamily="18" charset="0"/>
              </a:rPr>
              <a:t>Head turned back</a:t>
            </a:r>
            <a:endParaRPr lang="zh-CN" altLang="en-US" sz="1800" dirty="0" smtClean="0">
              <a:latin typeface="+mn-lt"/>
              <a:cs typeface="Times New Roman" panose="02020603050405020304"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dirty="0" smtClean="0">
              <a:ln>
                <a:noFill/>
              </a:ln>
              <a:solidFill>
                <a:schemeClr val="tx1"/>
              </a:solidFill>
              <a:effectLst/>
              <a:latin typeface="Times"/>
            </a:endParaRPr>
          </a:p>
        </p:txBody>
      </p:sp>
      <p:pic>
        <p:nvPicPr>
          <p:cNvPr id="1030" name="Picture 6"/>
          <p:cNvPicPr>
            <a:picLocks noChangeAspect="1" noChangeArrowheads="1"/>
          </p:cNvPicPr>
          <p:nvPr/>
        </p:nvPicPr>
        <p:blipFill>
          <a:blip r:embed="rId5" cstate="print"/>
          <a:srcRect/>
          <a:stretch>
            <a:fillRect/>
          </a:stretch>
        </p:blipFill>
        <p:spPr bwMode="auto">
          <a:xfrm>
            <a:off x="1066800" y="4572000"/>
            <a:ext cx="1552575" cy="1028700"/>
          </a:xfrm>
          <a:prstGeom prst="rect">
            <a:avLst/>
          </a:prstGeom>
          <a:noFill/>
          <a:ln w="9525">
            <a:noFill/>
            <a:miter lim="800000"/>
            <a:headEnd/>
            <a:tailEnd/>
          </a:ln>
        </p:spPr>
      </p:pic>
    </p:spTree>
    <p:extLst>
      <p:ext uri="{BB962C8B-B14F-4D97-AF65-F5344CB8AC3E}">
        <p14:creationId xmlns:p14="http://schemas.microsoft.com/office/powerpoint/2010/main" val="1372554697"/>
      </p:ext>
    </p:extLst>
  </p:cSld>
  <p:clrMapOvr>
    <a:masterClrMapping/>
  </p:clrMapOvr>
  <p:transition xmlns:p14="http://schemas.microsoft.com/office/powerpoint/2010/main" advTm="437"/>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Camera fixed:</a:t>
            </a:r>
          </a:p>
          <a:p>
            <a:endParaRPr lang="en-US" dirty="0" smtClean="0"/>
          </a:p>
          <a:p>
            <a:endParaRPr lang="en-US" dirty="0" smtClean="0"/>
          </a:p>
          <a:p>
            <a:endParaRPr lang="en-US" dirty="0" smtClean="0"/>
          </a:p>
          <a:p>
            <a:endParaRPr lang="en-US" dirty="0" smtClean="0"/>
          </a:p>
          <a:p>
            <a:endParaRPr lang="en-US" dirty="0" smtClean="0"/>
          </a:p>
          <a:p>
            <a:r>
              <a:rPr lang="en-US" dirty="0" smtClean="0"/>
              <a:t>Challenge: Video quality is often low!</a:t>
            </a:r>
            <a:endParaRPr lang="en-US" dirty="0"/>
          </a:p>
        </p:txBody>
      </p:sp>
      <p:sp>
        <p:nvSpPr>
          <p:cNvPr id="3" name="Slide Number Placeholder 2"/>
          <p:cNvSpPr>
            <a:spLocks noGrp="1"/>
          </p:cNvSpPr>
          <p:nvPr>
            <p:ph type="sldNum" sz="quarter" idx="10"/>
          </p:nvPr>
        </p:nvSpPr>
        <p:spPr/>
        <p:txBody>
          <a:bodyPr/>
          <a:lstStyle/>
          <a:p>
            <a:fld id="{59EF35A5-CD04-42C6-A3B2-27ABFC27DCC6}" type="slidenum">
              <a:rPr lang="en-US" smtClean="0"/>
              <a:pPr/>
              <a:t>6</a:t>
            </a:fld>
            <a:endParaRPr lang="en-US"/>
          </a:p>
        </p:txBody>
      </p:sp>
      <p:sp>
        <p:nvSpPr>
          <p:cNvPr id="4" name="Title 3"/>
          <p:cNvSpPr>
            <a:spLocks noGrp="1"/>
          </p:cNvSpPr>
          <p:nvPr>
            <p:ph type="title"/>
          </p:nvPr>
        </p:nvSpPr>
        <p:spPr/>
        <p:txBody>
          <a:bodyPr/>
          <a:lstStyle/>
          <a:p>
            <a:r>
              <a:rPr lang="en-US" dirty="0" smtClean="0"/>
              <a:t>Specific Task: Driver’s Head Tracking</a:t>
            </a:r>
            <a:endParaRPr lang="en-US" dirty="0"/>
          </a:p>
        </p:txBody>
      </p:sp>
      <p:pic>
        <p:nvPicPr>
          <p:cNvPr id="6" name="Picture 5"/>
          <p:cNvPicPr>
            <a:picLocks noChangeAspect="1"/>
          </p:cNvPicPr>
          <p:nvPr/>
        </p:nvPicPr>
        <p:blipFill>
          <a:blip r:embed="rId3" cstate="print"/>
          <a:stretch>
            <a:fillRect/>
          </a:stretch>
        </p:blipFill>
        <p:spPr>
          <a:xfrm>
            <a:off x="1262025" y="4237000"/>
            <a:ext cx="6772350" cy="2240000"/>
          </a:xfrm>
          <a:prstGeom prst="rect">
            <a:avLst/>
          </a:prstGeom>
        </p:spPr>
      </p:pic>
      <p:pic>
        <p:nvPicPr>
          <p:cNvPr id="2050" name="Picture 2"/>
          <p:cNvPicPr>
            <a:picLocks noChangeAspect="1" noChangeArrowheads="1"/>
          </p:cNvPicPr>
          <p:nvPr/>
        </p:nvPicPr>
        <p:blipFill>
          <a:blip r:embed="rId4" cstate="print"/>
          <a:srcRect/>
          <a:stretch>
            <a:fillRect/>
          </a:stretch>
        </p:blipFill>
        <p:spPr bwMode="auto">
          <a:xfrm>
            <a:off x="3352800" y="1752600"/>
            <a:ext cx="2667000" cy="2055593"/>
          </a:xfrm>
          <a:prstGeom prst="rect">
            <a:avLst/>
          </a:prstGeom>
          <a:noFill/>
          <a:ln w="9525">
            <a:noFill/>
            <a:miter lim="800000"/>
            <a:headEnd/>
            <a:tailEnd/>
          </a:ln>
        </p:spPr>
      </p:pic>
    </p:spTree>
    <p:extLst>
      <p:ext uri="{BB962C8B-B14F-4D97-AF65-F5344CB8AC3E}">
        <p14:creationId xmlns:p14="http://schemas.microsoft.com/office/powerpoint/2010/main" val="787340559"/>
      </p:ext>
    </p:extLst>
  </p:cSld>
  <p:clrMapOvr>
    <a:masterClrMapping/>
  </p:clrMapOvr>
  <p:transition xmlns:p14="http://schemas.microsoft.com/office/powerpoint/2010/main" advTm="468"/>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Related Works</a:t>
            </a:r>
            <a:endParaRPr kumimoji="1" lang="zh-CN" altLang="en-US" dirty="0"/>
          </a:p>
        </p:txBody>
      </p:sp>
      <p:sp>
        <p:nvSpPr>
          <p:cNvPr id="3" name="内容占位符 2"/>
          <p:cNvSpPr>
            <a:spLocks noGrp="1"/>
          </p:cNvSpPr>
          <p:nvPr>
            <p:ph idx="1"/>
          </p:nvPr>
        </p:nvSpPr>
        <p:spPr/>
        <p:txBody>
          <a:bodyPr>
            <a:normAutofit/>
          </a:bodyPr>
          <a:lstStyle/>
          <a:p>
            <a:r>
              <a:rPr lang="en-US" altLang="zh-CN" sz="2200" dirty="0" smtClean="0"/>
              <a:t>“Visual Tracking Decomposition” – </a:t>
            </a:r>
            <a:r>
              <a:rPr lang="en-US" altLang="zh-CN" sz="2200" dirty="0" err="1" smtClean="0"/>
              <a:t>Junseok</a:t>
            </a:r>
            <a:r>
              <a:rPr lang="en-US" altLang="zh-CN" sz="2200" dirty="0" smtClean="0"/>
              <a:t> Kwon, 2010</a:t>
            </a:r>
          </a:p>
          <a:p>
            <a:r>
              <a:rPr lang="en-US" altLang="zh-CN" sz="2200" dirty="0" smtClean="0"/>
              <a:t>“Structured Output Tracking” – Sam Hare, 2011</a:t>
            </a:r>
          </a:p>
          <a:p>
            <a:r>
              <a:rPr lang="en-US" altLang="zh-CN" sz="2200" dirty="0" smtClean="0"/>
              <a:t>“</a:t>
            </a:r>
            <a:r>
              <a:rPr lang="en-US" altLang="zh-CN" sz="2200" dirty="0" err="1" smtClean="0"/>
              <a:t>Sparsity</a:t>
            </a:r>
            <a:r>
              <a:rPr lang="en-US" altLang="zh-CN" sz="2200" dirty="0" smtClean="0"/>
              <a:t>-based Collaborative Model” – Wei </a:t>
            </a:r>
            <a:r>
              <a:rPr lang="en-US" altLang="zh-CN" sz="2200" dirty="0" err="1" smtClean="0"/>
              <a:t>Zhong</a:t>
            </a:r>
            <a:r>
              <a:rPr lang="en-US" altLang="zh-CN" sz="2200" dirty="0" smtClean="0"/>
              <a:t>, 2012</a:t>
            </a:r>
          </a:p>
          <a:p>
            <a:r>
              <a:rPr lang="en-US" altLang="zh-CN" sz="2200" dirty="0" smtClean="0"/>
              <a:t>“Tracking by Sampling Trackers” – </a:t>
            </a:r>
            <a:r>
              <a:rPr lang="en-US" altLang="zh-CN" sz="2200" dirty="0" err="1" smtClean="0"/>
              <a:t>Kyoung</a:t>
            </a:r>
            <a:r>
              <a:rPr lang="en-US" altLang="zh-CN" sz="2200" dirty="0" smtClean="0"/>
              <a:t> Mu Lee, 2011</a:t>
            </a:r>
          </a:p>
          <a:p>
            <a:r>
              <a:rPr lang="en-US" altLang="zh-CN" sz="2200" dirty="0" smtClean="0"/>
              <a:t>“</a:t>
            </a:r>
            <a:r>
              <a:rPr lang="en-US" altLang="zh-CN" sz="2200" dirty="0" err="1" smtClean="0"/>
              <a:t>HyHope</a:t>
            </a:r>
            <a:r>
              <a:rPr lang="en-US" altLang="zh-CN" sz="2200" dirty="0" smtClean="0"/>
              <a:t> System”- Murphy-</a:t>
            </a:r>
            <a:r>
              <a:rPr lang="en-US" altLang="zh-CN" sz="2200" dirty="0" err="1" smtClean="0"/>
              <a:t>chutorian</a:t>
            </a:r>
            <a:r>
              <a:rPr lang="en-US" altLang="zh-CN" sz="2200" dirty="0" smtClean="0"/>
              <a:t>, 2008</a:t>
            </a:r>
          </a:p>
          <a:p>
            <a:endParaRPr lang="en-US" altLang="zh-CN" dirty="0" smtClean="0"/>
          </a:p>
          <a:p>
            <a:r>
              <a:rPr lang="en-US" altLang="zh-CN" dirty="0" smtClean="0"/>
              <a:t>The prior observation, requirement of video quality, computation load required by these methods motivate us to propose our video analytics approach.</a:t>
            </a:r>
            <a:endParaRPr kumimoji="1" lang="zh-CN" altLang="en-US" dirty="0"/>
          </a:p>
        </p:txBody>
      </p:sp>
      <p:sp>
        <p:nvSpPr>
          <p:cNvPr id="4" name="Slide Number Placeholder 3"/>
          <p:cNvSpPr>
            <a:spLocks noGrp="1"/>
          </p:cNvSpPr>
          <p:nvPr>
            <p:ph type="sldNum" sz="quarter" idx="10"/>
          </p:nvPr>
        </p:nvSpPr>
        <p:spPr/>
        <p:txBody>
          <a:bodyPr/>
          <a:lstStyle/>
          <a:p>
            <a:fld id="{59EF35A5-CD04-42C6-A3B2-27ABFC27DCC6}" type="slidenum">
              <a:rPr lang="en-US" smtClean="0"/>
              <a:pPr/>
              <a:t>7</a:t>
            </a:fld>
            <a:endParaRPr lang="en-US"/>
          </a:p>
        </p:txBody>
      </p:sp>
    </p:spTree>
    <p:extLst>
      <p:ext uri="{BB962C8B-B14F-4D97-AF65-F5344CB8AC3E}">
        <p14:creationId xmlns:p14="http://schemas.microsoft.com/office/powerpoint/2010/main" val="2544949738"/>
      </p:ext>
    </p:extLst>
  </p:cSld>
  <p:clrMapOvr>
    <a:masterClrMapping/>
  </p:clrMapOvr>
  <p:transition xmlns:p14="http://schemas.microsoft.com/office/powerpoint/2010/main" spd="slow" advTm="436"/>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zh-CN" dirty="0" smtClean="0"/>
              <a:t>Features of our approach:</a:t>
            </a:r>
          </a:p>
          <a:p>
            <a:pPr lvl="1"/>
            <a:r>
              <a:rPr lang="en-US" altLang="zh-CN" dirty="0" smtClean="0"/>
              <a:t>Uses statistical information of head detections of whole video</a:t>
            </a:r>
          </a:p>
          <a:p>
            <a:pPr lvl="1"/>
            <a:r>
              <a:rPr lang="en-US" altLang="zh-CN" dirty="0" smtClean="0"/>
              <a:t>Uses temporal correlations between successive frames</a:t>
            </a:r>
          </a:p>
          <a:p>
            <a:r>
              <a:rPr lang="en-US" altLang="zh-CN" dirty="0" smtClean="0"/>
              <a:t>Implementation of our approach:</a:t>
            </a:r>
          </a:p>
          <a:p>
            <a:pPr lvl="1"/>
            <a:r>
              <a:rPr lang="en-US" altLang="zh-CN" dirty="0" smtClean="0"/>
              <a:t>A modular based, multi-step video analytic work-flow</a:t>
            </a:r>
          </a:p>
          <a:p>
            <a:pPr>
              <a:buNone/>
            </a:pPr>
            <a:endParaRPr lang="en-US" sz="1800" dirty="0"/>
          </a:p>
        </p:txBody>
      </p:sp>
      <p:sp>
        <p:nvSpPr>
          <p:cNvPr id="3" name="Slide Number Placeholder 2"/>
          <p:cNvSpPr>
            <a:spLocks noGrp="1"/>
          </p:cNvSpPr>
          <p:nvPr>
            <p:ph type="sldNum" sz="quarter" idx="10"/>
          </p:nvPr>
        </p:nvSpPr>
        <p:spPr/>
        <p:txBody>
          <a:bodyPr/>
          <a:lstStyle/>
          <a:p>
            <a:fld id="{59EF35A5-CD04-42C6-A3B2-27ABFC27DCC6}" type="slidenum">
              <a:rPr lang="en-US" smtClean="0"/>
              <a:pPr/>
              <a:t>8</a:t>
            </a:fld>
            <a:endParaRPr lang="en-US"/>
          </a:p>
        </p:txBody>
      </p:sp>
      <p:sp>
        <p:nvSpPr>
          <p:cNvPr id="4" name="Title 3"/>
          <p:cNvSpPr>
            <a:spLocks noGrp="1"/>
          </p:cNvSpPr>
          <p:nvPr>
            <p:ph type="title"/>
          </p:nvPr>
        </p:nvSpPr>
        <p:spPr/>
        <p:txBody>
          <a:bodyPr/>
          <a:lstStyle/>
          <a:p>
            <a:r>
              <a:rPr lang="en-US" dirty="0" smtClean="0"/>
              <a:t>Proposed Approach</a:t>
            </a:r>
            <a:endParaRPr lang="en-US" dirty="0"/>
          </a:p>
        </p:txBody>
      </p:sp>
      <p:sp>
        <p:nvSpPr>
          <p:cNvPr id="5" name="流程图: 数据 3"/>
          <p:cNvSpPr/>
          <p:nvPr/>
        </p:nvSpPr>
        <p:spPr>
          <a:xfrm>
            <a:off x="302114" y="3881838"/>
            <a:ext cx="1183341" cy="957430"/>
          </a:xfrm>
          <a:prstGeom prst="flowChartInputOutp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sz="1400" dirty="0" smtClean="0"/>
              <a:t>Video</a:t>
            </a:r>
            <a:endParaRPr lang="zh-CN" altLang="en-US" sz="1400" dirty="0"/>
          </a:p>
        </p:txBody>
      </p:sp>
      <p:sp>
        <p:nvSpPr>
          <p:cNvPr id="6" name="流程图: 过程 7"/>
          <p:cNvSpPr/>
          <p:nvPr/>
        </p:nvSpPr>
        <p:spPr>
          <a:xfrm>
            <a:off x="2025129" y="3915904"/>
            <a:ext cx="1000462" cy="946673"/>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sz="1200" dirty="0" smtClean="0"/>
              <a:t>Face Detection</a:t>
            </a:r>
            <a:endParaRPr lang="zh-CN" altLang="en-US" sz="1200" dirty="0"/>
          </a:p>
        </p:txBody>
      </p:sp>
      <p:sp>
        <p:nvSpPr>
          <p:cNvPr id="7" name="流程图: 过程 8"/>
          <p:cNvSpPr/>
          <p:nvPr/>
        </p:nvSpPr>
        <p:spPr>
          <a:xfrm>
            <a:off x="5295455" y="3905146"/>
            <a:ext cx="1000462" cy="946673"/>
          </a:xfrm>
          <a:prstGeom prst="flowChartProcess">
            <a:avLst/>
          </a:prstGeom>
          <a:solidFill>
            <a:schemeClr val="accent6">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sz="1200" dirty="0" smtClean="0"/>
              <a:t>Head tracking</a:t>
            </a:r>
            <a:endParaRPr lang="zh-CN" altLang="en-US" sz="1200" dirty="0"/>
          </a:p>
        </p:txBody>
      </p:sp>
      <p:sp>
        <p:nvSpPr>
          <p:cNvPr id="8" name="流程图: 过程 9"/>
          <p:cNvSpPr/>
          <p:nvPr/>
        </p:nvSpPr>
        <p:spPr>
          <a:xfrm>
            <a:off x="3608296" y="3906940"/>
            <a:ext cx="1136726" cy="946673"/>
          </a:xfrm>
          <a:prstGeom prst="flowChartProcess">
            <a:avLst/>
          </a:prstGeom>
          <a:solidFill>
            <a:schemeClr val="accent6">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sz="1200" dirty="0" smtClean="0"/>
              <a:t>Spurious Face Elimination</a:t>
            </a:r>
            <a:endParaRPr lang="zh-CN" altLang="en-US" sz="1200" dirty="0"/>
          </a:p>
        </p:txBody>
      </p:sp>
      <p:sp>
        <p:nvSpPr>
          <p:cNvPr id="9" name="流程图: 数据 10"/>
          <p:cNvSpPr/>
          <p:nvPr/>
        </p:nvSpPr>
        <p:spPr>
          <a:xfrm>
            <a:off x="4208931" y="5249853"/>
            <a:ext cx="1183341" cy="957430"/>
          </a:xfrm>
          <a:prstGeom prst="flowChartInputOutp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sz="1200" dirty="0" smtClean="0"/>
              <a:t>Anno-</a:t>
            </a:r>
            <a:r>
              <a:rPr lang="en-US" altLang="zh-CN" sz="1200" dirty="0" err="1" smtClean="0"/>
              <a:t>tation</a:t>
            </a:r>
            <a:r>
              <a:rPr lang="en-US" altLang="zh-CN" sz="1200" dirty="0" smtClean="0"/>
              <a:t> 2</a:t>
            </a:r>
            <a:endParaRPr lang="zh-CN" altLang="en-US" sz="1200" dirty="0"/>
          </a:p>
        </p:txBody>
      </p:sp>
      <p:sp>
        <p:nvSpPr>
          <p:cNvPr id="10" name="流程图: 数据 11"/>
          <p:cNvSpPr/>
          <p:nvPr/>
        </p:nvSpPr>
        <p:spPr>
          <a:xfrm>
            <a:off x="2424958" y="5208616"/>
            <a:ext cx="1183341" cy="957430"/>
          </a:xfrm>
          <a:prstGeom prst="flowChartInputOutp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sz="1200" dirty="0" smtClean="0"/>
              <a:t>Anno-</a:t>
            </a:r>
            <a:r>
              <a:rPr lang="en-US" altLang="zh-CN" sz="1200" dirty="0" err="1" smtClean="0"/>
              <a:t>tation</a:t>
            </a:r>
            <a:r>
              <a:rPr lang="en-US" altLang="zh-CN" sz="1200" dirty="0" smtClean="0"/>
              <a:t> 1</a:t>
            </a:r>
            <a:endParaRPr lang="zh-CN" altLang="en-US" sz="1200" dirty="0"/>
          </a:p>
        </p:txBody>
      </p:sp>
      <p:sp>
        <p:nvSpPr>
          <p:cNvPr id="11" name="流程图: 数据 14"/>
          <p:cNvSpPr/>
          <p:nvPr/>
        </p:nvSpPr>
        <p:spPr>
          <a:xfrm>
            <a:off x="6016218" y="5249851"/>
            <a:ext cx="1183341" cy="957430"/>
          </a:xfrm>
          <a:prstGeom prst="flowChartInputOutp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sz="1200" dirty="0" smtClean="0"/>
              <a:t>Anno-</a:t>
            </a:r>
            <a:r>
              <a:rPr lang="en-US" altLang="zh-CN" sz="1200" dirty="0" err="1" smtClean="0"/>
              <a:t>tation</a:t>
            </a:r>
            <a:r>
              <a:rPr lang="en-US" altLang="zh-CN" sz="1200" dirty="0" smtClean="0"/>
              <a:t> 3</a:t>
            </a:r>
            <a:endParaRPr lang="zh-CN" altLang="en-US" sz="1200" dirty="0"/>
          </a:p>
        </p:txBody>
      </p:sp>
      <p:sp>
        <p:nvSpPr>
          <p:cNvPr id="12" name="右箭头 10"/>
          <p:cNvSpPr/>
          <p:nvPr/>
        </p:nvSpPr>
        <p:spPr>
          <a:xfrm>
            <a:off x="3100895" y="4303178"/>
            <a:ext cx="441063" cy="968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右箭头 11"/>
          <p:cNvSpPr/>
          <p:nvPr/>
        </p:nvSpPr>
        <p:spPr>
          <a:xfrm>
            <a:off x="1489040" y="4304972"/>
            <a:ext cx="441063" cy="968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右箭头 12"/>
          <p:cNvSpPr/>
          <p:nvPr/>
        </p:nvSpPr>
        <p:spPr>
          <a:xfrm>
            <a:off x="4813154" y="4337244"/>
            <a:ext cx="441063" cy="968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直角上箭头 13"/>
          <p:cNvSpPr/>
          <p:nvPr/>
        </p:nvSpPr>
        <p:spPr>
          <a:xfrm rot="5400000">
            <a:off x="1961479" y="5170068"/>
            <a:ext cx="769174" cy="268941"/>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直角上箭头 14"/>
          <p:cNvSpPr/>
          <p:nvPr/>
        </p:nvSpPr>
        <p:spPr>
          <a:xfrm rot="5400000">
            <a:off x="3802829" y="5204135"/>
            <a:ext cx="769174" cy="268941"/>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直角上箭头 15"/>
          <p:cNvSpPr/>
          <p:nvPr/>
        </p:nvSpPr>
        <p:spPr>
          <a:xfrm rot="5400000">
            <a:off x="5620873" y="5204135"/>
            <a:ext cx="769174" cy="268941"/>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直角上箭头 16"/>
          <p:cNvSpPr/>
          <p:nvPr/>
        </p:nvSpPr>
        <p:spPr>
          <a:xfrm>
            <a:off x="3555405" y="4957603"/>
            <a:ext cx="253702" cy="72076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直角上箭头 17"/>
          <p:cNvSpPr/>
          <p:nvPr/>
        </p:nvSpPr>
        <p:spPr>
          <a:xfrm>
            <a:off x="5342967" y="4959396"/>
            <a:ext cx="253702" cy="72076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流程图: 过程 29"/>
          <p:cNvSpPr/>
          <p:nvPr/>
        </p:nvSpPr>
        <p:spPr>
          <a:xfrm>
            <a:off x="7696200" y="3885424"/>
            <a:ext cx="1050665" cy="946673"/>
          </a:xfrm>
          <a:prstGeom prst="flowChartProcess">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dash"/>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sz="1200" dirty="0" smtClean="0"/>
              <a:t>Head Pose Estimation</a:t>
            </a:r>
            <a:endParaRPr lang="zh-CN" altLang="en-US" sz="1200" dirty="0"/>
          </a:p>
        </p:txBody>
      </p:sp>
      <p:sp>
        <p:nvSpPr>
          <p:cNvPr id="21" name="右箭头 19"/>
          <p:cNvSpPr/>
          <p:nvPr/>
        </p:nvSpPr>
        <p:spPr>
          <a:xfrm>
            <a:off x="6407079" y="4349794"/>
            <a:ext cx="1220992" cy="1021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直角上箭头 20"/>
          <p:cNvSpPr/>
          <p:nvPr/>
        </p:nvSpPr>
        <p:spPr>
          <a:xfrm>
            <a:off x="7216589" y="4982704"/>
            <a:ext cx="1153759" cy="720762"/>
          </a:xfrm>
          <a:prstGeom prst="bentUpArrow">
            <a:avLst>
              <a:gd name="adj1" fmla="val 8582"/>
              <a:gd name="adj2" fmla="val 10075"/>
              <a:gd name="adj3" fmla="val 115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圆角矩形 21"/>
          <p:cNvSpPr/>
          <p:nvPr/>
        </p:nvSpPr>
        <p:spPr>
          <a:xfrm>
            <a:off x="129991" y="3645170"/>
            <a:ext cx="7390504" cy="2829261"/>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48432942"/>
      </p:ext>
    </p:extLst>
  </p:cSld>
  <p:clrMapOvr>
    <a:masterClrMapping/>
  </p:clrMapOvr>
  <p:transition xmlns:p14="http://schemas.microsoft.com/office/powerpoint/2010/main" advTm="406"/>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Viola-Jones Frontal Face Detection</a:t>
            </a:r>
            <a:endParaRPr lang="zh-CN" altLang="en-US" dirty="0"/>
          </a:p>
        </p:txBody>
      </p:sp>
      <p:sp>
        <p:nvSpPr>
          <p:cNvPr id="4" name="流程图: 数据 3"/>
          <p:cNvSpPr/>
          <p:nvPr/>
        </p:nvSpPr>
        <p:spPr>
          <a:xfrm>
            <a:off x="172123" y="1925619"/>
            <a:ext cx="1183341" cy="957430"/>
          </a:xfrm>
          <a:prstGeom prst="flowChartInputOutp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sz="1400" dirty="0" smtClean="0"/>
              <a:t>Video</a:t>
            </a:r>
            <a:endParaRPr lang="zh-CN" altLang="en-US" sz="1400" dirty="0"/>
          </a:p>
        </p:txBody>
      </p:sp>
      <p:sp>
        <p:nvSpPr>
          <p:cNvPr id="8" name="流程图: 过程 7"/>
          <p:cNvSpPr/>
          <p:nvPr/>
        </p:nvSpPr>
        <p:spPr>
          <a:xfrm>
            <a:off x="1895138" y="1959685"/>
            <a:ext cx="1000462" cy="946673"/>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sz="1400" dirty="0" smtClean="0"/>
              <a:t>Face Detection</a:t>
            </a:r>
            <a:endParaRPr lang="zh-CN" altLang="en-US" sz="1400" dirty="0"/>
          </a:p>
        </p:txBody>
      </p:sp>
      <p:sp>
        <p:nvSpPr>
          <p:cNvPr id="9" name="流程图: 过程 8"/>
          <p:cNvSpPr/>
          <p:nvPr/>
        </p:nvSpPr>
        <p:spPr>
          <a:xfrm>
            <a:off x="5165464" y="1948927"/>
            <a:ext cx="1000462" cy="946673"/>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sz="1400" dirty="0" smtClean="0"/>
              <a:t>Head tracking</a:t>
            </a:r>
            <a:endParaRPr lang="zh-CN" altLang="en-US" sz="1400" dirty="0"/>
          </a:p>
        </p:txBody>
      </p:sp>
      <p:sp>
        <p:nvSpPr>
          <p:cNvPr id="10" name="流程图: 过程 9"/>
          <p:cNvSpPr/>
          <p:nvPr/>
        </p:nvSpPr>
        <p:spPr>
          <a:xfrm>
            <a:off x="3478305" y="1950721"/>
            <a:ext cx="1136726" cy="946673"/>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sz="1400" dirty="0" smtClean="0"/>
              <a:t>Spurious Face Elimination</a:t>
            </a:r>
            <a:endParaRPr lang="zh-CN" altLang="en-US" sz="1400" dirty="0"/>
          </a:p>
        </p:txBody>
      </p:sp>
      <p:sp>
        <p:nvSpPr>
          <p:cNvPr id="11" name="流程图: 数据 10"/>
          <p:cNvSpPr/>
          <p:nvPr/>
        </p:nvSpPr>
        <p:spPr>
          <a:xfrm>
            <a:off x="4078940" y="3293634"/>
            <a:ext cx="1183341" cy="957430"/>
          </a:xfrm>
          <a:prstGeom prst="flowChartInputOutp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sz="1400" dirty="0" smtClean="0"/>
              <a:t>Annotation 2</a:t>
            </a:r>
            <a:endParaRPr lang="zh-CN" altLang="en-US" sz="1400" dirty="0"/>
          </a:p>
        </p:txBody>
      </p:sp>
      <p:sp>
        <p:nvSpPr>
          <p:cNvPr id="12" name="流程图: 数据 11"/>
          <p:cNvSpPr/>
          <p:nvPr/>
        </p:nvSpPr>
        <p:spPr>
          <a:xfrm>
            <a:off x="2294967" y="3252397"/>
            <a:ext cx="1183341" cy="957430"/>
          </a:xfrm>
          <a:prstGeom prst="flowChartInputOutp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sz="1400" dirty="0" smtClean="0"/>
              <a:t>Annotation 1</a:t>
            </a:r>
            <a:endParaRPr lang="zh-CN" altLang="en-US" sz="1400" dirty="0"/>
          </a:p>
        </p:txBody>
      </p:sp>
      <p:sp>
        <p:nvSpPr>
          <p:cNvPr id="15" name="流程图: 数据 14"/>
          <p:cNvSpPr/>
          <p:nvPr/>
        </p:nvSpPr>
        <p:spPr>
          <a:xfrm>
            <a:off x="5886227" y="3293632"/>
            <a:ext cx="1183341" cy="957430"/>
          </a:xfrm>
          <a:prstGeom prst="flowChartInputOutp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sz="1400" dirty="0" smtClean="0"/>
              <a:t>Annotation 3</a:t>
            </a:r>
            <a:endParaRPr lang="zh-CN" altLang="en-US" sz="1400" dirty="0"/>
          </a:p>
        </p:txBody>
      </p:sp>
      <p:sp>
        <p:nvSpPr>
          <p:cNvPr id="17" name="右箭头 16"/>
          <p:cNvSpPr/>
          <p:nvPr/>
        </p:nvSpPr>
        <p:spPr>
          <a:xfrm>
            <a:off x="2970904" y="2346959"/>
            <a:ext cx="441063" cy="968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右箭头 17"/>
          <p:cNvSpPr/>
          <p:nvPr/>
        </p:nvSpPr>
        <p:spPr>
          <a:xfrm>
            <a:off x="1359049" y="2348753"/>
            <a:ext cx="441063" cy="968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右箭头 23"/>
          <p:cNvSpPr/>
          <p:nvPr/>
        </p:nvSpPr>
        <p:spPr>
          <a:xfrm>
            <a:off x="4683163" y="2381025"/>
            <a:ext cx="441063" cy="968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直角上箭头 24"/>
          <p:cNvSpPr/>
          <p:nvPr/>
        </p:nvSpPr>
        <p:spPr>
          <a:xfrm rot="5400000">
            <a:off x="1831488" y="3213849"/>
            <a:ext cx="769174" cy="268941"/>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直角上箭头 25"/>
          <p:cNvSpPr/>
          <p:nvPr/>
        </p:nvSpPr>
        <p:spPr>
          <a:xfrm rot="5400000">
            <a:off x="3672838" y="3247916"/>
            <a:ext cx="769174" cy="268941"/>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直角上箭头 26"/>
          <p:cNvSpPr/>
          <p:nvPr/>
        </p:nvSpPr>
        <p:spPr>
          <a:xfrm rot="5400000">
            <a:off x="5490882" y="3247916"/>
            <a:ext cx="769174" cy="268941"/>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直角上箭头 27"/>
          <p:cNvSpPr/>
          <p:nvPr/>
        </p:nvSpPr>
        <p:spPr>
          <a:xfrm>
            <a:off x="3425414" y="3001384"/>
            <a:ext cx="253702" cy="72076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直角上箭头 28"/>
          <p:cNvSpPr/>
          <p:nvPr/>
        </p:nvSpPr>
        <p:spPr>
          <a:xfrm>
            <a:off x="5212976" y="3003177"/>
            <a:ext cx="253702" cy="72076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流程图: 过程 29"/>
          <p:cNvSpPr/>
          <p:nvPr/>
        </p:nvSpPr>
        <p:spPr>
          <a:xfrm>
            <a:off x="7566209" y="1929205"/>
            <a:ext cx="1050665" cy="946673"/>
          </a:xfrm>
          <a:prstGeom prst="flowChartProcess">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dash"/>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sz="1400" dirty="0" smtClean="0"/>
              <a:t>Head Pose Estimation</a:t>
            </a:r>
            <a:endParaRPr lang="zh-CN" altLang="en-US" sz="1400" dirty="0"/>
          </a:p>
        </p:txBody>
      </p:sp>
      <p:sp>
        <p:nvSpPr>
          <p:cNvPr id="31" name="右箭头 30"/>
          <p:cNvSpPr/>
          <p:nvPr/>
        </p:nvSpPr>
        <p:spPr>
          <a:xfrm>
            <a:off x="6277088" y="2393575"/>
            <a:ext cx="1220992" cy="1021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直角上箭头 31"/>
          <p:cNvSpPr/>
          <p:nvPr/>
        </p:nvSpPr>
        <p:spPr>
          <a:xfrm>
            <a:off x="7086598" y="3026485"/>
            <a:ext cx="1153759" cy="720762"/>
          </a:xfrm>
          <a:prstGeom prst="bentUpArrow">
            <a:avLst>
              <a:gd name="adj1" fmla="val 8582"/>
              <a:gd name="adj2" fmla="val 10075"/>
              <a:gd name="adj3" fmla="val 115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21"/>
          <p:cNvSpPr/>
          <p:nvPr/>
        </p:nvSpPr>
        <p:spPr>
          <a:xfrm>
            <a:off x="0" y="1688951"/>
            <a:ext cx="7390504" cy="2829261"/>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标注 22"/>
          <p:cNvSpPr/>
          <p:nvPr/>
        </p:nvSpPr>
        <p:spPr>
          <a:xfrm rot="10800000" flipH="1">
            <a:off x="1280159" y="3291840"/>
            <a:ext cx="3216537" cy="2409713"/>
          </a:xfrm>
          <a:prstGeom prst="wedgeRectCallout">
            <a:avLst>
              <a:gd name="adj1" fmla="val -20833"/>
              <a:gd name="adj2" fmla="val 62166"/>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Slide Number Placeholder 2"/>
          <p:cNvSpPr>
            <a:spLocks noGrp="1"/>
          </p:cNvSpPr>
          <p:nvPr>
            <p:ph type="sldNum" sz="quarter" idx="10"/>
          </p:nvPr>
        </p:nvSpPr>
        <p:spPr/>
        <p:txBody>
          <a:bodyPr/>
          <a:lstStyle/>
          <a:p>
            <a:fld id="{59EF35A5-CD04-42C6-A3B2-27ABFC27DCC6}" type="slidenum">
              <a:rPr lang="en-US" smtClean="0"/>
              <a:pPr/>
              <a:t>9</a:t>
            </a:fld>
            <a:endParaRPr lang="en-US"/>
          </a:p>
        </p:txBody>
      </p:sp>
      <p:pic>
        <p:nvPicPr>
          <p:cNvPr id="34" name="FaceDetected_HDEM25.mp4">
            <a:hlinkClick r:id="" action="ppaction://media"/>
          </p:cNvPr>
          <p:cNvPicPr>
            <a:picLocks noRot="1" noChangeAspect="1"/>
          </p:cNvPicPr>
          <p:nvPr>
            <a:videoFile r:link="rId2"/>
            <p:extLst>
              <p:ext uri="{DAA4B4D4-6D71-4841-9C94-3DE7FCFB9230}">
                <p14:media xmlns:p14="http://schemas.microsoft.com/office/powerpoint/2010/main" r:link="rId1"/>
              </p:ext>
            </p:extLst>
          </p:nvPr>
        </p:nvPicPr>
        <p:blipFill>
          <a:blip r:embed="rId5" cstate="print"/>
          <a:stretch>
            <a:fillRect/>
          </a:stretch>
        </p:blipFill>
        <p:spPr>
          <a:xfrm>
            <a:off x="1447800" y="3429000"/>
            <a:ext cx="2840355" cy="2133600"/>
          </a:xfrm>
          <a:prstGeom prst="rect">
            <a:avLst/>
          </a:prstGeom>
        </p:spPr>
      </p:pic>
    </p:spTree>
    <p:extLst>
      <p:ext uri="{BB962C8B-B14F-4D97-AF65-F5344CB8AC3E}">
        <p14:creationId xmlns:p14="http://schemas.microsoft.com/office/powerpoint/2010/main" val="4113107000"/>
      </p:ext>
    </p:extLst>
  </p:cSld>
  <p:clrMapOvr>
    <a:masterClrMapping/>
  </p:clrMapOvr>
  <p:transition xmlns:p14="http://schemas.microsoft.com/office/powerpoint/2010/main" spd="slow" advTm="4415"/>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944" fill="hold"/>
                                        <p:tgtEl>
                                          <p:spTgt spid="3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34"/>
                </p:tgtEl>
              </p:cMediaNode>
            </p:video>
            <p:seq concurrent="1" nextAc="seek">
              <p:cTn id="8" restart="whenNotActive" fill="hold" evtFilter="cancelBubble" nodeType="interactiveSeq">
                <p:stCondLst>
                  <p:cond evt="onClick" delay="0">
                    <p:tgtEl>
                      <p:spTgt spid="3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4"/>
                                        </p:tgtEl>
                                      </p:cBhvr>
                                    </p:cmd>
                                  </p:childTnLst>
                                </p:cTn>
                              </p:par>
                            </p:childTnLst>
                          </p:cTn>
                        </p:par>
                      </p:childTnLst>
                    </p:cTn>
                  </p:par>
                </p:childTnLst>
              </p:cTn>
              <p:nextCondLst>
                <p:cond evt="onClick" delay="0">
                  <p:tgtEl>
                    <p:spTgt spid="34"/>
                  </p:tgtEl>
                </p:cond>
              </p:nextCondLst>
            </p:seq>
          </p:childTnLst>
        </p:cTn>
      </p:par>
    </p:tnLst>
  </p:timing>
</p:sld>
</file>

<file path=ppt/theme/theme1.xml><?xml version="1.0" encoding="utf-8"?>
<a:theme xmlns:a="http://schemas.openxmlformats.org/drawingml/2006/main" name="uw2">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uw2</Template>
  <TotalTime>10869</TotalTime>
  <Words>3216</Words>
  <Application>Microsoft Macintosh PowerPoint</Application>
  <PresentationFormat>全屏显示(4:3)</PresentationFormat>
  <Paragraphs>385</Paragraphs>
  <Slides>22</Slides>
  <Notes>21</Notes>
  <HiddenSlides>0</HiddenSlides>
  <MMClips>5</MMClips>
  <ScaleCrop>false</ScaleCrop>
  <HeadingPairs>
    <vt:vector size="4" baseType="variant">
      <vt:variant>
        <vt:lpstr>主题</vt:lpstr>
      </vt:variant>
      <vt:variant>
        <vt:i4>1</vt:i4>
      </vt:variant>
      <vt:variant>
        <vt:lpstr>幻灯片标题</vt:lpstr>
      </vt:variant>
      <vt:variant>
        <vt:i4>22</vt:i4>
      </vt:variant>
    </vt:vector>
  </HeadingPairs>
  <TitlesOfParts>
    <vt:vector size="23" baseType="lpstr">
      <vt:lpstr>uw2</vt:lpstr>
      <vt:lpstr>Head Tracking Using Video Analytics</vt:lpstr>
      <vt:lpstr>Outline</vt:lpstr>
      <vt:lpstr>Driver Distraction</vt:lpstr>
      <vt:lpstr>Naturalistic Driving Study</vt:lpstr>
      <vt:lpstr>  Video Analytics: Quantifying Driver Distraction</vt:lpstr>
      <vt:lpstr>Specific Task: Driver’s Head Tracking</vt:lpstr>
      <vt:lpstr>Related Works</vt:lpstr>
      <vt:lpstr>Proposed Approach</vt:lpstr>
      <vt:lpstr>Viola-Jones Frontal Face Detection</vt:lpstr>
      <vt:lpstr>Viola-Jones Face Detector</vt:lpstr>
      <vt:lpstr>Spurious Face Elimination</vt:lpstr>
      <vt:lpstr>Automated Spurious Face Elimination</vt:lpstr>
      <vt:lpstr>Driver’s Head Position Analysis</vt:lpstr>
      <vt:lpstr>DBSCAN</vt:lpstr>
      <vt:lpstr>Spurious Face Elimination: DBSCAN vs Kmeans </vt:lpstr>
      <vt:lpstr>Head Tracking</vt:lpstr>
      <vt:lpstr>Head Tracking</vt:lpstr>
      <vt:lpstr>Experiment Data</vt:lpstr>
      <vt:lpstr>Experiment Evaluation Criteria</vt:lpstr>
      <vt:lpstr>Experiment Results</vt:lpstr>
      <vt:lpstr>Conclusion</vt:lpstr>
      <vt:lpstr>Thank you! </vt:lpstr>
    </vt:vector>
  </TitlesOfParts>
  <Company>Sony Electronics,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Wireless Sensor Network Localization and Tracking</dc:title>
  <dc:creator>Yuhen Hu</dc:creator>
  <cp:lastModifiedBy>Xuan Wang</cp:lastModifiedBy>
  <cp:revision>274</cp:revision>
  <dcterms:created xsi:type="dcterms:W3CDTF">2011-02-25T15:25:49Z</dcterms:created>
  <dcterms:modified xsi:type="dcterms:W3CDTF">2015-12-12T03:13:04Z</dcterms:modified>
</cp:coreProperties>
</file>