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470" r:id="rId3"/>
    <p:sldId id="471" r:id="rId4"/>
    <p:sldId id="472" r:id="rId5"/>
    <p:sldId id="473" r:id="rId6"/>
    <p:sldId id="474" r:id="rId7"/>
    <p:sldId id="461" r:id="rId8"/>
    <p:sldId id="476" r:id="rId9"/>
    <p:sldId id="442" r:id="rId10"/>
    <p:sldId id="478" r:id="rId11"/>
    <p:sldId id="445" r:id="rId12"/>
    <p:sldId id="462" r:id="rId13"/>
    <p:sldId id="479" r:id="rId14"/>
    <p:sldId id="466" r:id="rId15"/>
    <p:sldId id="480" r:id="rId16"/>
    <p:sldId id="463" r:id="rId17"/>
    <p:sldId id="464" r:id="rId18"/>
    <p:sldId id="465" r:id="rId19"/>
    <p:sldId id="469" r:id="rId20"/>
    <p:sldId id="467" r:id="rId21"/>
    <p:sldId id="460" r:id="rId22"/>
    <p:sldId id="26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A16F3"/>
    <a:srgbClr val="05B050"/>
    <a:srgbClr val="FFC611"/>
    <a:srgbClr val="FFC000"/>
    <a:srgbClr val="C4C4C4"/>
    <a:srgbClr val="B0B3EE"/>
    <a:srgbClr val="DFFF00"/>
    <a:srgbClr val="0000FF"/>
    <a:srgbClr val="028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9" autoAdjust="0"/>
    <p:restoredTop sz="85431" autoAdjust="0"/>
  </p:normalViewPr>
  <p:slideViewPr>
    <p:cSldViewPr snapToGrid="0">
      <p:cViewPr varScale="1">
        <p:scale>
          <a:sx n="104" d="100"/>
          <a:sy n="104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6E462-05B7-4293-9E5E-5EE2FE3228E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B4204-EB8A-4B64-8D1D-5FA2869D2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6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4204-EB8A-4B64-8D1D-5FA2869D2F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34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4204-EB8A-4B64-8D1D-5FA2869D2F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3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4204-EB8A-4B64-8D1D-5FA2869D2F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3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4204-EB8A-4B64-8D1D-5FA2869D2F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88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4204-EB8A-4B64-8D1D-5FA2869D2F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22660-A2F5-469D-99EC-D3DDCA69AB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96100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Headline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5CEF51-2CE4-403E-8FC2-BA3532322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17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headlines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C49D0D-54B3-4ED9-BDC3-DBC55E7728D9}"/>
              </a:ext>
            </a:extLst>
          </p:cNvPr>
          <p:cNvSpPr/>
          <p:nvPr userDrawn="1"/>
        </p:nvSpPr>
        <p:spPr>
          <a:xfrm>
            <a:off x="0" y="6189132"/>
            <a:ext cx="477982" cy="6688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663FED-A2F4-4F08-AD8F-CB8DC8F96357}"/>
              </a:ext>
            </a:extLst>
          </p:cNvPr>
          <p:cNvSpPr/>
          <p:nvPr userDrawn="1"/>
        </p:nvSpPr>
        <p:spPr>
          <a:xfrm>
            <a:off x="0" y="-1"/>
            <a:ext cx="477982" cy="61891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0" bIns="3240000"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ICASSP 2024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C81C87D9-5056-4E74-B633-242F3D95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2220"/>
            <a:ext cx="477982" cy="47307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fld id="{065237BD-38A8-469E-BDB8-0351196143D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91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6CE31-B3F7-4ABC-A1AD-B48211C1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D41592-F0E7-42AA-A647-CAB044646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57DF9-FE1F-4129-96CE-7E0EE4E2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C2D4-E6DF-48F0-A73B-E6C7D07E93B2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1B334-8052-40E3-9B19-FFBD2F11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DA480-EC57-4928-ACF4-50B669E5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4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EEFE1A-C148-4084-8424-A27520AB7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191E4B-0C3C-472D-8868-A780FA83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1036CA-993F-4513-92E1-1C86CDBD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AC20-C593-440B-A649-1E4EC5C4F121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6D9BE-D640-4D0F-AE38-FA2830DC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6B646C-995A-4A00-B3A9-ABFEEF7F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13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BA0198B-B43B-4405-A717-8FDCDC633DF8}"/>
              </a:ext>
            </a:extLst>
          </p:cNvPr>
          <p:cNvSpPr/>
          <p:nvPr userDrawn="1"/>
        </p:nvSpPr>
        <p:spPr>
          <a:xfrm>
            <a:off x="0" y="6189132"/>
            <a:ext cx="477982" cy="6688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zh-CN" altLang="en-US" b="1" dirty="0">
              <a:latin typeface="Century" panose="020406040505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A0E91C-D296-460E-9AD2-89F13948B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7867"/>
            <a:ext cx="10515600" cy="939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Headline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824D56-46AA-459E-8914-986630FC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D4E2-54B4-491A-A232-A1F04679FB35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9B498-4FB2-491B-9562-FC772FD4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B996AB-8391-49A5-B744-1022D2939EED}"/>
              </a:ext>
            </a:extLst>
          </p:cNvPr>
          <p:cNvSpPr/>
          <p:nvPr userDrawn="1"/>
        </p:nvSpPr>
        <p:spPr>
          <a:xfrm>
            <a:off x="0" y="-1"/>
            <a:ext cx="477982" cy="61891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0" bIns="3240000" rtlCol="0" anchor="ctr" anchorCtr="0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ICASSP 2024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2ED5F-5DB4-4E07-9BB9-446B74CA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2220"/>
            <a:ext cx="477982" cy="47307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5237BD-38A8-469E-BDB8-0351196143D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4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A0F1A-377B-4FDA-B4C4-5F17C66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C7D75-129A-4BFF-8CAE-031C1D857FCD}" type="datetime1">
              <a:rPr lang="zh-CN" altLang="en-US" smtClean="0"/>
              <a:pPr/>
              <a:t>2024/4/11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C051-93C7-48EB-BA73-8AD69539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5237BD-38A8-469E-BDB8-0351196143D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41065D-63BA-4EF7-A4F5-F07915F0355A}"/>
              </a:ext>
            </a:extLst>
          </p:cNvPr>
          <p:cNvSpPr/>
          <p:nvPr userDrawn="1"/>
        </p:nvSpPr>
        <p:spPr>
          <a:xfrm>
            <a:off x="1621411" y="2468572"/>
            <a:ext cx="9295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COMMENTS!</a:t>
            </a:r>
            <a:endParaRPr lang="zh-CN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A5E6DB-E225-4D12-B1B3-FD644BDCAD64}"/>
              </a:ext>
            </a:extLst>
          </p:cNvPr>
          <p:cNvSpPr/>
          <p:nvPr userDrawn="1"/>
        </p:nvSpPr>
        <p:spPr>
          <a:xfrm>
            <a:off x="0" y="6189132"/>
            <a:ext cx="477982" cy="6688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zh-CN" altLang="en-US" b="1" dirty="0">
              <a:latin typeface="Century" panose="020406040505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329EE6-E196-4E1B-A248-77CF0121CE5D}"/>
              </a:ext>
            </a:extLst>
          </p:cNvPr>
          <p:cNvSpPr/>
          <p:nvPr userDrawn="1"/>
        </p:nvSpPr>
        <p:spPr>
          <a:xfrm>
            <a:off x="0" y="-1"/>
            <a:ext cx="477982" cy="61891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0" bIns="3240000"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ICASSP 2024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3E42855-B8C9-484B-8556-390AC1975FDF}"/>
              </a:ext>
            </a:extLst>
          </p:cNvPr>
          <p:cNvSpPr txBox="1">
            <a:spLocks/>
          </p:cNvSpPr>
          <p:nvPr userDrawn="1"/>
        </p:nvSpPr>
        <p:spPr>
          <a:xfrm>
            <a:off x="0" y="6202220"/>
            <a:ext cx="477982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5237BD-38A8-469E-BDB8-0351196143D6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3E307-AAF6-418A-A676-BC64FB8E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3054C7-F988-45B5-80A4-A03D62F1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715F42-7528-4B29-B6D5-E12BBE93E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183AAF-88AE-4EF0-A90E-BAB9F267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F13B-A83B-43DD-BBA2-C49BA8C828A4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7434D1-9BAB-4FD4-BC61-8DF6CC03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DFB47-F669-442B-8063-AFF86022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8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6269A-8BDB-4D78-BE88-9893A2F9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76048F-8029-4220-82AC-9D926389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1B5395-0101-4DC7-B0B5-FAE9EC39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F235C4-08BB-4197-8C13-444321D45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98F09E-98AB-4200-A5FC-95DAE6DD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00E83C-7C3E-4FDA-975E-8DB83F88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52F-084D-432E-97D9-7DBAD3335544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DC38FD-D13F-4797-8D39-0D3EA56E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64B4E3-1B23-498E-9E5E-84AE1BD6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8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5E822-CB62-46CA-A19C-287B83AC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B51042-E96A-41C2-AAD5-1043F6EE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6A6E-B1DC-4C17-9407-9FA96E82022B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A8FCAE-C86B-4637-93B0-315B99C0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146A4E-E21A-475E-90B3-A189423F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58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6B7216-5562-4A0E-ABA1-B3AA483C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1F1C-BFBA-4FD2-A78D-2801048C252C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EF3A4C-5152-4A16-BF8D-D2DBB91D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8B078-E990-4DBD-BAAB-1C26C2F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6EF6B-71DE-43B8-88D5-0B6051CE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99B417-9685-4D1A-B226-951F4F34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0D5FE6-5E68-4021-86AC-48A9D77C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B12650-5C65-479E-8249-811C85F4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F8C-5BA6-466F-A6C6-12E10E89007A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550D77-FF3A-4F04-AFEF-B627776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D12D94-729B-44FB-A6B9-98EF23BC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C99E2-94C5-4EB3-87F8-971AEB1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0EA89F-51CF-43B6-AAFA-A2FCA6402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7D3E51-0A65-4361-B74C-D9C39CAF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8348CD-02C5-46F8-A572-21267898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9EF9-8080-4867-BF02-ED68BAFB005D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3CCCFA-5452-4C40-825F-BC523E2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64AE49-6707-45AE-AB3E-0B97C0CF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0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D8AD75-ED3C-4104-8D04-3D32B47F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717E98-AFC6-4320-AA9F-58926951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AEBF7-1758-4C2A-B61E-B3CF35849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CA19-53D6-4D6C-8619-5E71E929DA7A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ABE22-AF16-41CF-AEFE-3A5F1F6FD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17115-38BB-42CF-8366-435274532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37BD-38A8-469E-BDB8-035119614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Word___2.docx"/><Relationship Id="rId18" Type="http://schemas.openxmlformats.org/officeDocument/2006/relationships/image" Target="../media/image6.emf"/><Relationship Id="rId3" Type="http://schemas.openxmlformats.org/officeDocument/2006/relationships/image" Target="../media/image2.png"/><Relationship Id="rId21" Type="http://schemas.openxmlformats.org/officeDocument/2006/relationships/package" Target="../embeddings/Microsoft_Word___4.docx"/><Relationship Id="rId7" Type="http://schemas.openxmlformats.org/officeDocument/2006/relationships/package" Target="../embeddings/Microsoft_Word___1.docx"/><Relationship Id="rId12" Type="http://schemas.openxmlformats.org/officeDocument/2006/relationships/image" Target="../media/image4.emf"/><Relationship Id="rId17" Type="http://schemas.openxmlformats.org/officeDocument/2006/relationships/package" Target="../embeddings/Microsoft_Word___3.docx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package" Target="../embeddings/Microsoft_Word___1.docx"/><Relationship Id="rId24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package" Target="../embeddings/Microsoft_Word___2.docx"/><Relationship Id="rId23" Type="http://schemas.openxmlformats.org/officeDocument/2006/relationships/package" Target="../embeddings/Microsoft_Word___4.docx"/><Relationship Id="rId19" Type="http://schemas.openxmlformats.org/officeDocument/2006/relationships/package" Target="../embeddings/Microsoft_Word___3.docx"/><Relationship Id="rId4" Type="http://schemas.openxmlformats.org/officeDocument/2006/relationships/package" Target="../embeddings/Microsoft_Word___.docx"/><Relationship Id="rId14" Type="http://schemas.openxmlformats.org/officeDocument/2006/relationships/image" Target="../media/image5.emf"/><Relationship Id="rId2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F834197C-D5D0-4AE3-8733-688A811185B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58328" y="4187746"/>
                <a:ext cx="10380500" cy="1079258"/>
              </a:xfrm>
            </p:spPr>
            <p:txBody>
              <a:bodyPr>
                <a:noAutofit/>
              </a:bodyPr>
              <a:lstStyle/>
              <a:p>
                <a:pPr marL="0" lvl="1">
                  <a:lnSpc>
                    <a:spcPct val="150000"/>
                  </a:lnSpc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Hao Shi</a:t>
                </a:r>
                <a14:m>
                  <m:oMath xmlns:m="http://schemas.openxmlformats.org/officeDocument/2006/math">
                    <m:r>
                      <a:rPr lang="en-US" altLang="zh-CN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Kazuki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Shimada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Masato Hirano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⋆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Takashi Shibuya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Yuichiro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Koyama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⋆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Zhi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Zhong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⋆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Shusuke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Takahashi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⋆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Tatsuya Kawahara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Yuki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Mitsufuji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‡⋆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F834197C-D5D0-4AE3-8733-688A81118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58328" y="4187746"/>
                <a:ext cx="10380500" cy="10792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B843AA94-E983-40B6-BFEA-5B982D092D9A}"/>
              </a:ext>
            </a:extLst>
          </p:cNvPr>
          <p:cNvSpPr txBox="1">
            <a:spLocks/>
          </p:cNvSpPr>
          <p:nvPr/>
        </p:nvSpPr>
        <p:spPr>
          <a:xfrm>
            <a:off x="730710" y="1818599"/>
            <a:ext cx="10730573" cy="1986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entury" panose="0204060405050502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Diffusion-Based Speech Enhancement with Joint Generative and Predictive Decoders</a:t>
            </a:r>
          </a:p>
        </p:txBody>
      </p:sp>
      <p:pic>
        <p:nvPicPr>
          <p:cNvPr id="2" name="Picture 2" descr="IEEE ICASSP (@ieeeICASSP) / X">
            <a:extLst>
              <a:ext uri="{FF2B5EF4-FFF2-40B4-BE49-F238E27FC236}">
                <a16:creationId xmlns:a16="http://schemas.microsoft.com/office/drawing/2014/main" id="{8E3E5043-5BD6-C065-B0AB-B7388BEE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28" y="155520"/>
            <a:ext cx="1807690" cy="18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90C547F-C2BD-B0FA-8960-EE41858C00B8}"/>
                  </a:ext>
                </a:extLst>
              </p:cNvPr>
              <p:cNvSpPr txBox="1"/>
              <p:nvPr/>
            </p:nvSpPr>
            <p:spPr>
              <a:xfrm>
                <a:off x="1557451" y="5504685"/>
                <a:ext cx="907709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†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Graduate School of Informatics, Kyoto University, Kyoto, Japan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‡ 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Sony AI, Tokyo, Japan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⋆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Sony Group Corporation, Tokyo, Japan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90C547F-C2BD-B0FA-8960-EE41858C0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451" y="5504685"/>
                <a:ext cx="9077093" cy="923330"/>
              </a:xfrm>
              <a:prstGeom prst="rect">
                <a:avLst/>
              </a:prstGeom>
              <a:blipFill>
                <a:blip r:embed="rId5"/>
                <a:stretch>
                  <a:fillRect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76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4BD67-DEBC-057E-B595-B7C413D7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651B28E-FD16-CB4A-0B84-A845EE2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17CC08-D662-F543-E7FE-BFC445E1C2DC}"/>
              </a:ext>
            </a:extLst>
          </p:cNvPr>
          <p:cNvSpPr txBox="1"/>
          <p:nvPr/>
        </p:nvSpPr>
        <p:spPr>
          <a:xfrm>
            <a:off x="1603289" y="1455212"/>
            <a:ext cx="8985421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Introduction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Supervised Speech Enhancement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Score-based Diffusion Model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Contributions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Unified SE System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Experimental Settings and Analysis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Conclusions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CDDD8-AA91-D0DF-94FA-04A05AE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Experimental Settings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05F9C7-FD6D-C596-2C9A-A7848FA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8F8D4B-AE86-7124-754C-8349CB92E06D}"/>
              </a:ext>
            </a:extLst>
          </p:cNvPr>
          <p:cNvSpPr txBox="1"/>
          <p:nvPr/>
        </p:nvSpPr>
        <p:spPr>
          <a:xfrm>
            <a:off x="887628" y="1836155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711C7D-711A-F328-9827-CE1F055E0DC8}"/>
              </a:ext>
            </a:extLst>
          </p:cNvPr>
          <p:cNvSpPr txBox="1"/>
          <p:nvPr/>
        </p:nvSpPr>
        <p:spPr>
          <a:xfrm>
            <a:off x="1186249" y="2297820"/>
            <a:ext cx="1068845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Voicebank-DEMAND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16kHz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330ED64-BF13-2114-EE3F-551C7D643F50}"/>
                  </a:ext>
                </a:extLst>
              </p:cNvPr>
              <p:cNvSpPr txBox="1"/>
              <p:nvPr/>
            </p:nvSpPr>
            <p:spPr>
              <a:xfrm>
                <a:off x="1186249" y="4112330"/>
                <a:ext cx="10515599" cy="1905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系统字体常规体"/>
                  <a:buChar char="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Feature: 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 short-time Fourier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transform (STFT) domain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系统字体常规体"/>
                  <a:buChar char="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Noise Conditional Score Network (NCSN++) was used for the score model</a:t>
                </a:r>
              </a:p>
              <a:p>
                <a:pPr marL="285750" indent="-285750">
                  <a:lnSpc>
                    <a:spcPct val="120000"/>
                  </a:lnSpc>
                  <a:buFont typeface="系统字体常规体"/>
                  <a:buChar char="⎼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BigGAN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architecture was used for the residual blocks in the up/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dowm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sampling layers</a:t>
                </a:r>
              </a:p>
              <a:p>
                <a:pPr marL="285750" indent="-285750">
                  <a:lnSpc>
                    <a:spcPct val="120000"/>
                  </a:lnSpc>
                  <a:buFont typeface="系统字体常规体"/>
                  <a:buChar char="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or three residual blocks were in each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upsampling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downsampling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layer</a:t>
                </a:r>
              </a:p>
              <a:p>
                <a:pPr marL="285750" indent="-285750">
                  <a:lnSpc>
                    <a:spcPct val="120000"/>
                  </a:lnSpc>
                  <a:buFont typeface="系统字体常规体"/>
                  <a:buChar char="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Global attention was added at a resolution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×16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in the bottleneck layer 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330ED64-BF13-2114-EE3F-551C7D643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49" y="4112330"/>
                <a:ext cx="10515599" cy="1905009"/>
              </a:xfrm>
              <a:prstGeom prst="rect">
                <a:avLst/>
              </a:prstGeom>
              <a:blipFill>
                <a:blip r:embed="rId2"/>
                <a:stretch>
                  <a:fillRect l="-362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0F134F2-D5FD-D461-8246-66957C2ADBC3}"/>
              </a:ext>
            </a:extLst>
          </p:cNvPr>
          <p:cNvSpPr txBox="1"/>
          <p:nvPr/>
        </p:nvSpPr>
        <p:spPr>
          <a:xfrm>
            <a:off x="887628" y="3650665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Neural Network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4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969EF-6BBA-B57B-ADC6-9874002D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Effect of Incorporating Predictive Loss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1E6208-B717-8BDA-88C9-ADA94842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9C4FEE-9964-C80D-434F-127146B35C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049" y="1513646"/>
            <a:ext cx="4992945" cy="19511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565C62-8EB9-0654-7F83-6D308AB30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49" y="3329022"/>
            <a:ext cx="5080686" cy="19069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B60864-E3BE-1427-57F0-E67615A52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965" y="1513646"/>
            <a:ext cx="4992945" cy="18723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07577E-ADD9-F542-25E8-770E7D8A0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909" y="3372302"/>
            <a:ext cx="5088576" cy="18637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B2E747-98BF-E62C-220F-96797E3EBE69}"/>
              </a:ext>
            </a:extLst>
          </p:cNvPr>
          <p:cNvSpPr txBox="1"/>
          <p:nvPr/>
        </p:nvSpPr>
        <p:spPr>
          <a:xfrm>
            <a:off x="1110049" y="5530636"/>
            <a:ext cx="1024375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ntroducing a predictive loss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reduce speech distortion, noise, and artificial noise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predictive information has a minor effect on the PESQ</a:t>
            </a:r>
          </a:p>
        </p:txBody>
      </p:sp>
    </p:spTree>
    <p:extLst>
      <p:ext uri="{BB962C8B-B14F-4D97-AF65-F5344CB8AC3E}">
        <p14:creationId xmlns:p14="http://schemas.microsoft.com/office/powerpoint/2010/main" val="309424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969EF-6BBA-B57B-ADC6-9874002D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Effect of Incorporating Predictive Loss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1E6208-B717-8BDA-88C9-ADA94842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9C4FEE-9964-C80D-434F-127146B3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" y="1513646"/>
            <a:ext cx="4992945" cy="19511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565C62-8EB9-0654-7F83-6D308AB3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10049" y="3329022"/>
            <a:ext cx="5080686" cy="19069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B60864-E3BE-1427-57F0-E67615A5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44965" y="1513646"/>
            <a:ext cx="4992945" cy="18723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07577E-ADD9-F542-25E8-770E7D8A0B5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493909" y="3372302"/>
            <a:ext cx="5088576" cy="18637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F09CB6-0ED3-E9EF-983C-349C4082832C}"/>
              </a:ext>
            </a:extLst>
          </p:cNvPr>
          <p:cNvSpPr txBox="1"/>
          <p:nvPr/>
        </p:nvSpPr>
        <p:spPr>
          <a:xfrm>
            <a:off x="1110049" y="5530636"/>
            <a:ext cx="1024375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ntroducing a predictive loss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reduce speech distortion, noise, and artificial noise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the predictive information has a minor effect on the PESQ</a:t>
            </a:r>
          </a:p>
        </p:txBody>
      </p:sp>
    </p:spTree>
    <p:extLst>
      <p:ext uri="{BB962C8B-B14F-4D97-AF65-F5344CB8AC3E}">
        <p14:creationId xmlns:p14="http://schemas.microsoft.com/office/powerpoint/2010/main" val="196815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4E26F-94DF-6108-52F5-1D90253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the Proposed Method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1B0975-8393-7168-B10F-C1D12753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82831D-3303-D5E9-DE5D-FC88642C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9648"/>
            <a:ext cx="5384470" cy="1989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C7C61C-90EA-82E6-12B0-C86763CA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040" y="1183732"/>
            <a:ext cx="5268467" cy="19558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00CFAA-7122-5195-1A8A-D55FA23C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14872"/>
            <a:ext cx="5384470" cy="2009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798259-EEE8-5255-F93A-F410B0F8A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038" y="3218642"/>
            <a:ext cx="5384470" cy="20052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74781B6-9CAA-A4B0-ECAD-0F05C0B1DE38}"/>
              </a:ext>
            </a:extLst>
          </p:cNvPr>
          <p:cNvSpPr txBox="1"/>
          <p:nvPr/>
        </p:nvSpPr>
        <p:spPr>
          <a:xfrm>
            <a:off x="838200" y="5710494"/>
            <a:ext cx="10808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CN" altLang="en-US" sz="2000" dirty="0"/>
              <a:t>The proposed system </a:t>
            </a:r>
            <a:r>
              <a:rPr lang="en-US" altLang="zh-CN" sz="2000" dirty="0"/>
              <a:t>shows strong performance with small</a:t>
            </a:r>
            <a:r>
              <a:rPr lang="zh-CN" altLang="en-US" sz="2000" dirty="0"/>
              <a:t> the diffusion step</a:t>
            </a:r>
          </a:p>
        </p:txBody>
      </p:sp>
    </p:spTree>
    <p:extLst>
      <p:ext uri="{BB962C8B-B14F-4D97-AF65-F5344CB8AC3E}">
        <p14:creationId xmlns:p14="http://schemas.microsoft.com/office/powerpoint/2010/main" val="113178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4E26F-94DF-6108-52F5-1D90253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the Proposed Method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1B0975-8393-7168-B10F-C1D12753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82831D-3303-D5E9-DE5D-FC88642C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9648"/>
            <a:ext cx="5384470" cy="1989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C7C61C-90EA-82E6-12B0-C86763CA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040" y="1183732"/>
            <a:ext cx="5268467" cy="19558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00CFAA-7122-5195-1A8A-D55FA23C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14872"/>
            <a:ext cx="5384470" cy="2009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798259-EEE8-5255-F93A-F410B0F8A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038" y="3218642"/>
            <a:ext cx="5384470" cy="20052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74781B6-9CAA-A4B0-ECAD-0F05C0B1DE38}"/>
              </a:ext>
            </a:extLst>
          </p:cNvPr>
          <p:cNvSpPr txBox="1"/>
          <p:nvPr/>
        </p:nvSpPr>
        <p:spPr>
          <a:xfrm>
            <a:off x="838200" y="5566787"/>
            <a:ext cx="10808307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/>
              <a:t>When the diffusion steps increase, the complementarity between the generative and predicted  complex spectrograms is manifested</a:t>
            </a:r>
          </a:p>
        </p:txBody>
      </p:sp>
    </p:spTree>
    <p:extLst>
      <p:ext uri="{BB962C8B-B14F-4D97-AF65-F5344CB8AC3E}">
        <p14:creationId xmlns:p14="http://schemas.microsoft.com/office/powerpoint/2010/main" val="145224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7DFE5-6C23-4265-31E4-9E7247AE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the First Fusion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6086516-9AE6-0597-5205-20BA01D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EEF118-E638-7EF3-7634-A30A3BBDC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15" y="1457403"/>
            <a:ext cx="5252849" cy="1971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D2BBA0-A733-92BB-B05B-A816A153A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15" y="3471708"/>
            <a:ext cx="5350727" cy="19964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7C5D44-177D-1229-7A78-4CD5D36B8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65" y="1457402"/>
            <a:ext cx="5214731" cy="19715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48B079-DADE-42AE-4125-5FA75B9C2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065" y="3471708"/>
            <a:ext cx="5279257" cy="19715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9C0FF43-7EE6-3144-F2D1-7FAC2E61F425}"/>
              </a:ext>
            </a:extLst>
          </p:cNvPr>
          <p:cNvSpPr txBox="1"/>
          <p:nvPr/>
        </p:nvSpPr>
        <p:spPr>
          <a:xfrm>
            <a:off x="972015" y="5468138"/>
            <a:ext cx="11053646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he first step fusion mainly affects the diffusion speed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first step fusion not only plays the role of initialization but also compensates for some speech distortion caused by diffusion. </a:t>
            </a:r>
          </a:p>
        </p:txBody>
      </p:sp>
    </p:spTree>
    <p:extLst>
      <p:ext uri="{BB962C8B-B14F-4D97-AF65-F5344CB8AC3E}">
        <p14:creationId xmlns:p14="http://schemas.microsoft.com/office/powerpoint/2010/main" val="222466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FE271-40F7-17B0-C60F-C2A81A7C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the Final Fusion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247D597-6288-A556-8C99-9823CF22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6193D7-6FB6-7458-6B67-E63657A0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0673"/>
            <a:ext cx="5642742" cy="20776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9FEE87-4935-9CBA-B7BC-8AD2174E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152" y="1030673"/>
            <a:ext cx="5469758" cy="21026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B99C27-B607-FD3A-240D-180741BC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10" y="3232007"/>
            <a:ext cx="5532906" cy="2077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D70955-8D9D-2E6F-8F63-27CE1B6A1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34" y="3184320"/>
            <a:ext cx="5581410" cy="20776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079C41-7654-4103-2941-2346A8DF6DAE}"/>
              </a:ext>
            </a:extLst>
          </p:cNvPr>
          <p:cNvSpPr txBox="1"/>
          <p:nvPr/>
        </p:nvSpPr>
        <p:spPr>
          <a:xfrm>
            <a:off x="702510" y="5493377"/>
            <a:ext cx="1137023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final step fusion gives a significant improvement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number of diffusion steps is small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effect is not obvious for noise suppression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2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10C47-A463-D033-C634-2E8F023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erformance</a:t>
            </a:r>
            <a:r>
              <a:rPr kumimoji="1" lang="en-US" altLang="zh-CN" dirty="0"/>
              <a:t> of the P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redictive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utput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5638F5-F287-E0DD-0588-D346F644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0121D91-871C-46FE-1F74-0CE9C1922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48727"/>
              </p:ext>
            </p:extLst>
          </p:nvPr>
        </p:nvGraphicFramePr>
        <p:xfrm>
          <a:off x="1161686" y="2498259"/>
          <a:ext cx="745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25858879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409414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698408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6497143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3060894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192087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6945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Diffusion Steps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94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PESQ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2.67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99432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0332168-E7FE-0631-7AC2-61A188322EFC}"/>
              </a:ext>
            </a:extLst>
          </p:cNvPr>
          <p:cNvSpPr txBox="1"/>
          <p:nvPr/>
        </p:nvSpPr>
        <p:spPr>
          <a:xfrm>
            <a:off x="838200" y="1848328"/>
            <a:ext cx="8098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performance of the predictive output at different diffusion steps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A4D10F-3E1B-F2C1-A6BD-DFD2E2EFC37A}"/>
              </a:ext>
            </a:extLst>
          </p:cNvPr>
          <p:cNvSpPr txBox="1"/>
          <p:nvPr/>
        </p:nvSpPr>
        <p:spPr>
          <a:xfrm>
            <a:off x="1161686" y="4048887"/>
            <a:ext cx="837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CN" altLang="en-US" sz="2000" dirty="0"/>
              <a:t>The performance improves as the iteration steps increases. </a:t>
            </a:r>
          </a:p>
        </p:txBody>
      </p:sp>
    </p:spTree>
    <p:extLst>
      <p:ext uri="{BB962C8B-B14F-4D97-AF65-F5344CB8AC3E}">
        <p14:creationId xmlns:p14="http://schemas.microsoft.com/office/powerpoint/2010/main" val="409331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93D55-3AC9-E8E0-7942-E941BF46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Fusion Hyperparameter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4C70A2-BC10-E966-0D19-356EE421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81EEBD-C072-4DB2-E95E-FB6A1166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02" y="1418336"/>
            <a:ext cx="6325395" cy="31180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6F992B-A911-754B-8A26-AFA0BD88D6AC}"/>
              </a:ext>
            </a:extLst>
          </p:cNvPr>
          <p:cNvSpPr txBox="1"/>
          <p:nvPr/>
        </p:nvSpPr>
        <p:spPr>
          <a:xfrm>
            <a:off x="1105830" y="5584588"/>
            <a:ext cx="731334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significant impact on smaller diffusion steps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9D837F-3C68-01BB-3761-F6CB2C0C1360}"/>
                  </a:ext>
                </a:extLst>
              </p:cNvPr>
              <p:cNvSpPr txBox="1"/>
              <p:nvPr/>
            </p:nvSpPr>
            <p:spPr>
              <a:xfrm>
                <a:off x="2933302" y="4536374"/>
                <a:ext cx="42608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kumimoji="1" lang="zh-CN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tends to predictive feature</a:t>
                </a:r>
                <a:b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tends to generative feature</a:t>
                </a: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9D837F-3C68-01BB-3761-F6CB2C0C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02" y="4536374"/>
                <a:ext cx="4260846" cy="707886"/>
              </a:xfrm>
              <a:prstGeom prst="rect">
                <a:avLst/>
              </a:prstGeom>
              <a:blipFill>
                <a:blip r:embed="rId3"/>
                <a:stretch>
                  <a:fillRect l="-1187" t="-5357" r="-593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6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F02A1-A39A-7109-F880-09052BAC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Speech Signal Received in Real Scenarios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9BC8F5-978B-4820-22BE-E6E885E3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E28A2-CD12-98B0-FEC2-00B366D594AE}"/>
                  </a:ext>
                </a:extLst>
              </p:cNvPr>
              <p:cNvSpPr txBox="1"/>
              <p:nvPr/>
            </p:nvSpPr>
            <p:spPr>
              <a:xfrm>
                <a:off x="1166454" y="1516521"/>
                <a:ext cx="345391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2096F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2096F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E28A2-CD12-98B0-FEC2-00B366D5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54" y="1516521"/>
                <a:ext cx="3453911" cy="430887"/>
              </a:xfrm>
              <a:prstGeom prst="rect">
                <a:avLst/>
              </a:prstGeom>
              <a:blipFill>
                <a:blip r:embed="rId3"/>
                <a:stretch>
                  <a:fillRect l="-3663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FFCE2E-1B7E-A228-61B8-3D04657D34AA}"/>
                  </a:ext>
                </a:extLst>
              </p:cNvPr>
              <p:cNvSpPr txBox="1"/>
              <p:nvPr/>
            </p:nvSpPr>
            <p:spPr>
              <a:xfrm>
                <a:off x="1166454" y="4068457"/>
                <a:ext cx="87930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Recover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Speech Enhancement</a:t>
                </a:r>
                <a:endPara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FFCE2E-1B7E-A228-61B8-3D04657D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54" y="4068457"/>
                <a:ext cx="8793092" cy="461665"/>
              </a:xfrm>
              <a:prstGeom prst="rect">
                <a:avLst/>
              </a:prstGeom>
              <a:blipFill>
                <a:blip r:embed="rId4"/>
                <a:stretch>
                  <a:fillRect l="-1009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95D9B2D-415F-B323-6071-74AB63777965}"/>
                  </a:ext>
                </a:extLst>
              </p:cNvPr>
              <p:cNvSpPr/>
              <p:nvPr/>
            </p:nvSpPr>
            <p:spPr>
              <a:xfrm>
                <a:off x="1166454" y="2246241"/>
                <a:ext cx="2920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sz="2400" b="1" i="1">
                              <a:solidFill>
                                <a:srgbClr val="2096F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2096F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CN" altLang="en-US" sz="2400" b="0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𝑠𝑝𝑒𝑒𝑐h</m:t>
                      </m:r>
                      <m:r>
                        <a:rPr lang="en-US" altLang="zh-CN" sz="2400" b="0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2096F3"/>
                          </a:solidFill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2096F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95D9B2D-415F-B323-6071-74AB63777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54" y="2246241"/>
                <a:ext cx="2920543" cy="461665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63ED8A7-3E48-D8B3-50F0-9619A56109B2}"/>
                  </a:ext>
                </a:extLst>
              </p:cNvPr>
              <p:cNvSpPr/>
              <p:nvPr/>
            </p:nvSpPr>
            <p:spPr>
              <a:xfrm>
                <a:off x="1166454" y="3377080"/>
                <a:ext cx="37047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𝑖𝑛𝑡𝑒𝑟𝑓𝑒𝑟𝑒𝑛𝑐𝑒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zh-CN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63ED8A7-3E48-D8B3-50F0-9619A5610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54" y="3377080"/>
                <a:ext cx="3704797" cy="461665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3CAB7A9-8BCD-9C22-84D9-85714E74FEF8}"/>
                  </a:ext>
                </a:extLst>
              </p:cNvPr>
              <p:cNvSpPr/>
              <p:nvPr/>
            </p:nvSpPr>
            <p:spPr>
              <a:xfrm>
                <a:off x="1088397" y="2800559"/>
                <a:ext cx="48931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):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𝑚𝑖𝑐𝑟𝑜𝑝h𝑜𝑛𝑒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𝑟𝑒𝑐𝑒𝑖𝑣𝑒𝑑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3CAB7A9-8BCD-9C22-84D9-85714E74F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97" y="2800559"/>
                <a:ext cx="4893199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7E2D1B6-78FC-1460-4973-B3D2C0AAFA90}"/>
              </a:ext>
            </a:extLst>
          </p:cNvPr>
          <p:cNvSpPr txBox="1"/>
          <p:nvPr/>
        </p:nvSpPr>
        <p:spPr>
          <a:xfrm>
            <a:off x="6428816" y="3424986"/>
            <a:ext cx="445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 noise / interference speakers</a:t>
            </a:r>
            <a:endParaRPr kumimoji="1" lang="zh-CN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63883885-A6B5-119E-1254-338A0A807975}"/>
              </a:ext>
            </a:extLst>
          </p:cNvPr>
          <p:cNvSpPr/>
          <p:nvPr/>
        </p:nvSpPr>
        <p:spPr>
          <a:xfrm>
            <a:off x="5104070" y="3496654"/>
            <a:ext cx="978408" cy="2567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DF1E2D-9AF6-3887-D028-E1C61E75BCB1}"/>
              </a:ext>
            </a:extLst>
          </p:cNvPr>
          <p:cNvSpPr txBox="1"/>
          <p:nvPr/>
        </p:nvSpPr>
        <p:spPr>
          <a:xfrm>
            <a:off x="6416174" y="2969232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Denoising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234FF9F-62D3-4AC1-610B-0AC8767A7429}"/>
              </a:ext>
            </a:extLst>
          </p:cNvPr>
          <p:cNvSpPr txBox="1"/>
          <p:nvPr/>
        </p:nvSpPr>
        <p:spPr>
          <a:xfrm>
            <a:off x="8272113" y="2976970"/>
            <a:ext cx="31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Target Speaker Extraction</a:t>
            </a:r>
            <a:endParaRPr kumimoji="1"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B775AC-0F64-6B3D-26A4-BF4AC17B07EE}"/>
              </a:ext>
            </a:extLst>
          </p:cNvPr>
          <p:cNvSpPr txBox="1"/>
          <p:nvPr/>
        </p:nvSpPr>
        <p:spPr>
          <a:xfrm>
            <a:off x="1166454" y="5044398"/>
            <a:ext cx="1037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486900" algn="l">
              <a:buFont typeface="系统字体常规体"/>
              <a:buChar char="✅"/>
            </a:pPr>
            <a:r>
              <a:rPr kumimoji="1"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methods (data driven) outperform Traditional methods</a:t>
            </a:r>
            <a:endParaRPr kumimoji="1" lang="zh-CN" alt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4CC77F-4A99-BDDA-FDFB-E111E70AAE87}"/>
              </a:ext>
            </a:extLst>
          </p:cNvPr>
          <p:cNvSpPr txBox="1"/>
          <p:nvPr/>
        </p:nvSpPr>
        <p:spPr>
          <a:xfrm>
            <a:off x="1652370" y="5434870"/>
            <a:ext cx="3742945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Neural networks</a:t>
            </a:r>
          </a:p>
          <a:p>
            <a:pPr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or few assumptions</a:t>
            </a:r>
          </a:p>
          <a:p>
            <a:pPr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 driven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F2B718-9512-649E-04D9-155E69949255}"/>
              </a:ext>
            </a:extLst>
          </p:cNvPr>
          <p:cNvSpPr/>
          <p:nvPr/>
        </p:nvSpPr>
        <p:spPr>
          <a:xfrm>
            <a:off x="1099546" y="4976892"/>
            <a:ext cx="10445527" cy="162438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98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10" grpId="0"/>
      <p:bldP spid="19" grpId="0" animBg="1"/>
      <p:bldP spid="22" grpId="0"/>
      <p:bldP spid="23" grpId="0"/>
      <p:bldP spid="6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CC9A5-CF69-EB69-9599-609840F6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Comparison with </a:t>
            </a:r>
            <a:r>
              <a:rPr kumimoji="1" lang="en-US" altLang="zh-CN" dirty="0" err="1"/>
              <a:t>StoRM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E9E535-0343-51DD-35CE-AEE9D5B5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47DDCF-48EB-C62E-E020-98BC2A07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4314"/>
            <a:ext cx="5409017" cy="20246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AB157A-6C68-02A3-8456-B80237F3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217" y="1439940"/>
            <a:ext cx="5444158" cy="20246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6DE50A-8E87-7605-2449-357B55AB1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605647"/>
            <a:ext cx="4850081" cy="226337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A5FF25-A0D7-DC85-BC22-67356E9E6AE8}"/>
              </a:ext>
            </a:extLst>
          </p:cNvPr>
          <p:cNvSpPr txBox="1"/>
          <p:nvPr/>
        </p:nvSpPr>
        <p:spPr>
          <a:xfrm>
            <a:off x="6096000" y="4252444"/>
            <a:ext cx="5627041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/>
              <a:t>In comparison to ”</a:t>
            </a:r>
            <a:r>
              <a:rPr lang="en-US" altLang="zh-CN" dirty="0" err="1"/>
              <a:t>StoRM</a:t>
            </a:r>
            <a:r>
              <a:rPr lang="zh-CN" altLang="en-US" dirty="0"/>
              <a:t>", "GP-Unified" achieves a substantial reduction in diffusion steps, resulting in improved RTF performance.</a:t>
            </a:r>
          </a:p>
        </p:txBody>
      </p:sp>
    </p:spTree>
    <p:extLst>
      <p:ext uri="{BB962C8B-B14F-4D97-AF65-F5344CB8AC3E}">
        <p14:creationId xmlns:p14="http://schemas.microsoft.com/office/powerpoint/2010/main" val="3391888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7AE21-FD7D-E23E-8173-FA3AE28B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A31696-4314-4F31-9028-C5E9C2D0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51C85E-1083-5E23-DEDF-1F78AA9CAABC}"/>
              </a:ext>
            </a:extLst>
          </p:cNvPr>
          <p:cNvSpPr txBox="1"/>
          <p:nvPr/>
        </p:nvSpPr>
        <p:spPr>
          <a:xfrm>
            <a:off x="648196" y="1824689"/>
            <a:ext cx="11353800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We have proposed a unified generative and predictive speech enhancement model (GP-Unified). 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The model encodes both generative and predictive information and applies the generative and predictive decoders separately, whose results are fused. 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The predictive information helps the model to reduce speech distortion, noise, and artifacts. 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The two systems are fused in the first and final steps. 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The information fusion can speed up the diffusion process by reducing the number of diffusion steps by about 50%, which leads better RTF. </a:t>
            </a:r>
          </a:p>
          <a:p>
            <a:pPr marL="342900" indent="-342900">
              <a:lnSpc>
                <a:spcPct val="150000"/>
              </a:lnSpc>
              <a:buFont typeface="系统字体常规体"/>
              <a:buChar char="⎼"/>
            </a:pPr>
            <a:r>
              <a:rPr lang="en-US" altLang="zh-CN" sz="2000" dirty="0"/>
              <a:t>Besides, information fusion can lead to better performance with the complementary between the predictive and generative SE.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044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727AA1-E520-42EF-9239-68D2591E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CFB618-C76B-4E19-9C9B-C33147F291D8}"/>
              </a:ext>
            </a:extLst>
          </p:cNvPr>
          <p:cNvSpPr txBox="1">
            <a:spLocks/>
          </p:cNvSpPr>
          <p:nvPr/>
        </p:nvSpPr>
        <p:spPr>
          <a:xfrm>
            <a:off x="1402772" y="5128591"/>
            <a:ext cx="9386455" cy="639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200" b="1" dirty="0">
                <a:latin typeface="Century" panose="02040604050505020304" pitchFamily="18" charset="0"/>
              </a:rPr>
              <a:t>Reporter: Hao Shi</a:t>
            </a:r>
          </a:p>
        </p:txBody>
      </p:sp>
    </p:spTree>
    <p:extLst>
      <p:ext uri="{BB962C8B-B14F-4D97-AF65-F5344CB8AC3E}">
        <p14:creationId xmlns:p14="http://schemas.microsoft.com/office/powerpoint/2010/main" val="40257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4BD67-DEBC-057E-B595-B7C413D7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651B28E-FD16-CB4A-0B84-A845EE2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17CC08-D662-F543-E7FE-BFC445E1C2DC}"/>
              </a:ext>
            </a:extLst>
          </p:cNvPr>
          <p:cNvSpPr txBox="1"/>
          <p:nvPr/>
        </p:nvSpPr>
        <p:spPr>
          <a:xfrm>
            <a:off x="1603289" y="1455212"/>
            <a:ext cx="8985421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Introduction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Supervised Speech Enhancement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Score-based Diffusion Model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Contributions</a:t>
            </a:r>
          </a:p>
          <a:p>
            <a:pPr marL="1085850" lvl="2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Unified SE System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Experimental Settings and Analysis</a:t>
            </a:r>
          </a:p>
          <a:p>
            <a:pPr marL="171450" indent="-457200" algn="l">
              <a:lnSpc>
                <a:spcPct val="150000"/>
              </a:lnSpc>
              <a:buFont typeface="系统字体常规体"/>
              <a:buChar char="❍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Conclusions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5795A-8D6C-3263-83AE-AF888202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Introduction: Supervised Speech Enhancement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D8C45C-0116-C7FD-0613-49D01BA9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6176A6-247A-7DC4-55BA-CE90D25DE1F1}"/>
              </a:ext>
            </a:extLst>
          </p:cNvPr>
          <p:cNvSpPr/>
          <p:nvPr/>
        </p:nvSpPr>
        <p:spPr>
          <a:xfrm>
            <a:off x="1037365" y="1447701"/>
            <a:ext cx="470551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系统字体常规体"/>
              <a:buChar char="❐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Predicted approaches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F7A9B6-035B-B0F8-4C12-1F3F90D67A4D}"/>
              </a:ext>
            </a:extLst>
          </p:cNvPr>
          <p:cNvSpPr txBox="1"/>
          <p:nvPr/>
        </p:nvSpPr>
        <p:spPr>
          <a:xfrm>
            <a:off x="1037364" y="3140075"/>
            <a:ext cx="47055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系统字体常规体"/>
              <a:buChar char="❐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Generative approaches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DB4AF1-E79F-8F3E-F5A4-953109737587}"/>
              </a:ext>
            </a:extLst>
          </p:cNvPr>
          <p:cNvSpPr txBox="1"/>
          <p:nvPr/>
        </p:nvSpPr>
        <p:spPr>
          <a:xfrm>
            <a:off x="1411094" y="2025551"/>
            <a:ext cx="936981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Learn optimal deterministic mapping from noisy speech to clean speech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Mapping / Masking methods [1],[2],[3]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75DD8A-A085-E5B2-EB3F-E97D46E09D44}"/>
              </a:ext>
            </a:extLst>
          </p:cNvPr>
          <p:cNvSpPr txBox="1"/>
          <p:nvPr/>
        </p:nvSpPr>
        <p:spPr>
          <a:xfrm>
            <a:off x="1411094" y="3782031"/>
            <a:ext cx="936981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Capture the target distribution, either implicitly or explicitly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Generative adversarial network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AA385C-61BB-96FD-025C-4772BB5F6A7D}"/>
              </a:ext>
            </a:extLst>
          </p:cNvPr>
          <p:cNvSpPr txBox="1"/>
          <p:nvPr/>
        </p:nvSpPr>
        <p:spPr>
          <a:xfrm>
            <a:off x="838200" y="5821346"/>
            <a:ext cx="1105055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r>
              <a:rPr kumimoji="1" lang="en-US" altLang="zh-CN" sz="105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[1] Y</a:t>
            </a:r>
            <a:r>
              <a:rPr lang="en-US" altLang="zh-CN" sz="105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Xu, J. Du, L.-R. Dai, and C.-H. Lee, “A Regression Approach to Speech Enhancement Based on Deep Neural Networks,” IEEE/ACM TASLP, vol. 23, no. 1, pp. 7–19, 2015.</a:t>
            </a:r>
            <a:endParaRPr kumimoji="1"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zh-CN" sz="105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Y. Luo and N. </a:t>
            </a:r>
            <a:r>
              <a:rPr lang="en-US" altLang="zh-CN" sz="105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Mesgarani</a:t>
            </a:r>
            <a:r>
              <a:rPr lang="en-US" altLang="zh-CN" sz="105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“Conv-</a:t>
            </a:r>
            <a:r>
              <a:rPr lang="en-US" altLang="zh-CN" sz="105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tasnet</a:t>
            </a:r>
            <a:r>
              <a:rPr lang="en-US" altLang="zh-CN" sz="105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Surpassing ideal time–frequency magnitude masking for speech separation,” IEEE/ACM TASLP, vol. 27, no. 8, pp. 1256–1266, 2019.</a:t>
            </a:r>
          </a:p>
          <a:p>
            <a:pPr algn="l"/>
            <a:r>
              <a:rPr kumimoji="1" lang="en-US" altLang="zh-CN" sz="105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[3] A</a:t>
            </a:r>
            <a:r>
              <a:rPr lang="en-US" altLang="zh-CN" sz="105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Li, C. Zheng, L. Zhang, and X. Li, “Glance and gaze: A collaborative learning framework for single-channel speech enhancement,” Applied Acoustics, vol. 187, pp. 108499, 2022.</a:t>
            </a:r>
          </a:p>
        </p:txBody>
      </p:sp>
    </p:spTree>
    <p:extLst>
      <p:ext uri="{BB962C8B-B14F-4D97-AF65-F5344CB8AC3E}">
        <p14:creationId xmlns:p14="http://schemas.microsoft.com/office/powerpoint/2010/main" val="42572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531EF-60FF-EBC0-DED7-C67AC734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Introduction: Score-based Diffusion Models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154877-A6AB-7127-1BF8-3454D27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80D614-B4A1-831F-713C-94250E6ABAE4}"/>
              </a:ext>
            </a:extLst>
          </p:cNvPr>
          <p:cNvGrpSpPr/>
          <p:nvPr/>
        </p:nvGrpSpPr>
        <p:grpSpPr>
          <a:xfrm>
            <a:off x="1157943" y="1322279"/>
            <a:ext cx="7099300" cy="1803400"/>
            <a:chOff x="2546350" y="1625600"/>
            <a:chExt cx="7099300" cy="18034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149F5D1-AB21-1D8B-F407-2C9BE24A5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6350" y="1625600"/>
              <a:ext cx="7099300" cy="18034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D1CE80A-FB87-EE81-E4E3-D3B2E843D3F2}"/>
                </a:ext>
              </a:extLst>
            </p:cNvPr>
            <p:cNvSpPr/>
            <p:nvPr/>
          </p:nvSpPr>
          <p:spPr>
            <a:xfrm>
              <a:off x="7159082" y="2966224"/>
              <a:ext cx="234323" cy="211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267F103A-DEA9-C095-7C5D-569B7ACC62E8}"/>
              </a:ext>
            </a:extLst>
          </p:cNvPr>
          <p:cNvSpPr txBox="1"/>
          <p:nvPr/>
        </p:nvSpPr>
        <p:spPr>
          <a:xfrm>
            <a:off x="1157943" y="4199470"/>
            <a:ext cx="890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n"/>
            </a:pPr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Reverse process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invert the progressive noise-adding process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3FA61A-E3B0-A381-C627-CE61F228CEB0}"/>
              </a:ext>
            </a:extLst>
          </p:cNvPr>
          <p:cNvSpPr txBox="1"/>
          <p:nvPr/>
        </p:nvSpPr>
        <p:spPr>
          <a:xfrm>
            <a:off x="1157943" y="3328181"/>
            <a:ext cx="8301190" cy="80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n"/>
            </a:pPr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Forward process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gradually transformed into noise</a:t>
            </a:r>
          </a:p>
          <a:p>
            <a:pPr marL="70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Forward stochastic differential equation (SDE)</a:t>
            </a:r>
          </a:p>
        </p:txBody>
      </p:sp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CC80D94A-0741-E29B-0D3B-0A271AC5B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1489" y="4013126"/>
          <a:ext cx="6543004" cy="102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5270500" imgH="825500" progId="Word.Document.12">
                  <p:embed/>
                </p:oleObj>
              </mc:Choice>
              <mc:Fallback>
                <p:oleObj name="文档" r:id="rId4" imgW="5270500" imgH="825500" progId="Word.Document.12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CC80D94A-0741-E29B-0D3B-0A271AC5B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1489" y="4013126"/>
                        <a:ext cx="6543004" cy="1024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右箭头 47">
            <a:extLst>
              <a:ext uri="{FF2B5EF4-FFF2-40B4-BE49-F238E27FC236}">
                <a16:creationId xmlns:a16="http://schemas.microsoft.com/office/drawing/2014/main" id="{B06F449A-A3E2-D2B6-AF9C-D0FBA4E7D5AA}"/>
              </a:ext>
            </a:extLst>
          </p:cNvPr>
          <p:cNvSpPr/>
          <p:nvPr/>
        </p:nvSpPr>
        <p:spPr>
          <a:xfrm rot="16200000">
            <a:off x="8905865" y="4046313"/>
            <a:ext cx="844707" cy="2618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16678CE-5B6B-755F-5BB0-AFF500369C57}"/>
                  </a:ext>
                </a:extLst>
              </p:cNvPr>
              <p:cNvSpPr txBox="1"/>
              <p:nvPr/>
            </p:nvSpPr>
            <p:spPr>
              <a:xfrm>
                <a:off x="8570002" y="3147793"/>
                <a:ext cx="13517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16678CE-5B6B-755F-5BB0-AFF50036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002" y="3147793"/>
                <a:ext cx="135174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CE1354B3-D350-59DE-7E25-0452D85AFB0F}"/>
              </a:ext>
            </a:extLst>
          </p:cNvPr>
          <p:cNvSpPr txBox="1"/>
          <p:nvPr/>
        </p:nvSpPr>
        <p:spPr>
          <a:xfrm>
            <a:off x="8464179" y="2711879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for score model</a:t>
            </a:r>
            <a:endParaRPr kumimoji="1" lang="zh-CN" altLang="en-US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F0AE73B-F554-6BE2-D064-460FD59E5E05}"/>
              </a:ext>
            </a:extLst>
          </p:cNvPr>
          <p:cNvSpPr/>
          <p:nvPr/>
        </p:nvSpPr>
        <p:spPr>
          <a:xfrm>
            <a:off x="8464179" y="2562626"/>
            <a:ext cx="3539643" cy="1118845"/>
          </a:xfrm>
          <a:prstGeom prst="rect">
            <a:avLst/>
          </a:prstGeom>
          <a:noFill/>
          <a:ln w="127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F97FC6-28DB-642D-DC51-3900F454D89A}"/>
              </a:ext>
            </a:extLst>
          </p:cNvPr>
          <p:cNvGrpSpPr/>
          <p:nvPr/>
        </p:nvGrpSpPr>
        <p:grpSpPr>
          <a:xfrm>
            <a:off x="1229028" y="4632439"/>
            <a:ext cx="8919065" cy="1999306"/>
            <a:chOff x="1229028" y="4632439"/>
            <a:chExt cx="8919065" cy="19993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7998DAA-CD32-386F-D502-36A855403E5E}"/>
                </a:ext>
              </a:extLst>
            </p:cNvPr>
            <p:cNvGrpSpPr/>
            <p:nvPr/>
          </p:nvGrpSpPr>
          <p:grpSpPr>
            <a:xfrm>
              <a:off x="1229028" y="5080242"/>
              <a:ext cx="8502860" cy="1551502"/>
              <a:chOff x="1940006" y="5175730"/>
              <a:chExt cx="8502860" cy="155150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" name="对象 14">
                    <a:extLst>
                      <a:ext uri="{FF2B5EF4-FFF2-40B4-BE49-F238E27FC236}">
                        <a16:creationId xmlns:a16="http://schemas.microsoft.com/office/drawing/2014/main" id="{45708FBC-9950-953E-869E-6CDCA6FB33B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940006" y="5183042"/>
                  <a:ext cx="5270500" cy="4953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文档" r:id="rId7" imgW="5270500" imgH="495300" progId="Word.Document.12">
                          <p:embed/>
                        </p:oleObj>
                      </mc:Choice>
                      <mc:Fallback>
                        <p:oleObj name="文档" r:id="rId7" imgW="5270500" imgH="495300" progId="Word.Document.12">
                          <p:embed/>
                          <p:pic>
                            <p:nvPicPr>
                              <p:cNvPr id="15" name="对象 14">
                                <a:extLst>
                                  <a:ext uri="{FF2B5EF4-FFF2-40B4-BE49-F238E27FC236}">
                                    <a16:creationId xmlns:a16="http://schemas.microsoft.com/office/drawing/2014/main" id="{45708FBC-9950-953E-869E-6CDCA6FB33BB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40006" y="5183042"/>
                                <a:ext cx="5270500" cy="4953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" name="对象 14">
                    <a:extLst>
                      <a:ext uri="{FF2B5EF4-FFF2-40B4-BE49-F238E27FC236}">
                        <a16:creationId xmlns:a16="http://schemas.microsoft.com/office/drawing/2014/main" id="{45708FBC-9950-953E-869E-6CDCA6FB33B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1946696"/>
                      </p:ext>
                    </p:extLst>
                  </p:nvPr>
                </p:nvGraphicFramePr>
                <p:xfrm>
                  <a:off x="1940006" y="5183042"/>
                  <a:ext cx="5270500" cy="4953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文档" r:id="rId11" imgW="5270500" imgH="495300" progId="Word.Document.12">
                          <p:embed/>
                        </p:oleObj>
                      </mc:Choice>
                      <mc:Fallback>
                        <p:oleObj name="文档" r:id="rId11" imgW="5270500" imgH="495300" progId="Word.Document.12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40006" y="5183042"/>
                                <a:ext cx="5270500" cy="4953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028400D-F528-3EB8-F4E3-1376F24FDB82}"/>
                  </a:ext>
                </a:extLst>
              </p:cNvPr>
              <p:cNvGrpSpPr/>
              <p:nvPr/>
            </p:nvGrpSpPr>
            <p:grpSpPr>
              <a:xfrm>
                <a:off x="4390364" y="5175730"/>
                <a:ext cx="5815988" cy="825500"/>
                <a:chOff x="5032918" y="5175730"/>
                <a:chExt cx="5815988" cy="8255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0" name="对象 19">
                      <a:extLst>
                        <a:ext uri="{FF2B5EF4-FFF2-40B4-BE49-F238E27FC236}">
                          <a16:creationId xmlns:a16="http://schemas.microsoft.com/office/drawing/2014/main" id="{5E8EEE4B-E3D9-0961-5D66-976AE4603E81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32918" y="5175730"/>
                    <a:ext cx="5270500" cy="8255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13" imgW="5270500" imgH="825500" progId="Word.Document.12">
                            <p:embed/>
                          </p:oleObj>
                        </mc:Choice>
                        <mc:Fallback>
                          <p:oleObj name="文档" r:id="rId13" imgW="5270500" imgH="825500" progId="Word.Document.12">
                            <p:embed/>
                            <p:pic>
                              <p:nvPicPr>
                                <p:cNvPr id="20" name="对象 19">
                                  <a:extLst>
                                    <a:ext uri="{FF2B5EF4-FFF2-40B4-BE49-F238E27FC236}">
                                      <a16:creationId xmlns:a16="http://schemas.microsoft.com/office/drawing/2014/main" id="{5E8EEE4B-E3D9-0961-5D66-976AE4603E81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175730"/>
                                  <a:ext cx="5270500" cy="825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0" name="对象 19">
                      <a:extLst>
                        <a:ext uri="{FF2B5EF4-FFF2-40B4-BE49-F238E27FC236}">
                          <a16:creationId xmlns:a16="http://schemas.microsoft.com/office/drawing/2014/main" id="{5E8EEE4B-E3D9-0961-5D66-976AE4603E81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989835598"/>
                        </p:ext>
                      </p:extLst>
                    </p:nvPr>
                  </p:nvGraphicFramePr>
                  <p:xfrm>
                    <a:off x="5032918" y="5175730"/>
                    <a:ext cx="5270500" cy="8255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15" imgW="5270500" imgH="825500" progId="Word.Document.12">
                            <p:embed/>
                          </p:oleObj>
                        </mc:Choice>
                        <mc:Fallback>
                          <p:oleObj name="文档" r:id="rId15" imgW="5270500" imgH="825500" progId="Word.Document.12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175730"/>
                                  <a:ext cx="5270500" cy="825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91B03F58-BE8C-E6BF-29D7-55905AB3C410}"/>
                    </a:ext>
                  </a:extLst>
                </p:cNvPr>
                <p:cNvSpPr txBox="1"/>
                <p:nvPr/>
              </p:nvSpPr>
              <p:spPr>
                <a:xfrm>
                  <a:off x="7778835" y="5194096"/>
                  <a:ext cx="3070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a standard Wiener process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87233763-9EB8-728A-8CB6-937974F77B61}"/>
                  </a:ext>
                </a:extLst>
              </p:cNvPr>
              <p:cNvGrpSpPr/>
              <p:nvPr/>
            </p:nvGrpSpPr>
            <p:grpSpPr>
              <a:xfrm>
                <a:off x="4373738" y="5570078"/>
                <a:ext cx="5270500" cy="495300"/>
                <a:chOff x="5032918" y="5588480"/>
                <a:chExt cx="5270500" cy="4953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2" name="对象 21">
                      <a:extLst>
                        <a:ext uri="{FF2B5EF4-FFF2-40B4-BE49-F238E27FC236}">
                          <a16:creationId xmlns:a16="http://schemas.microsoft.com/office/drawing/2014/main" id="{880090F3-A0AB-9C00-62AE-807A0DF8B2A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32918" y="5588480"/>
                    <a:ext cx="5270500" cy="4953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17" imgW="5270500" imgH="495300" progId="Word.Document.12">
                            <p:embed/>
                          </p:oleObj>
                        </mc:Choice>
                        <mc:Fallback>
                          <p:oleObj name="文档" r:id="rId17" imgW="5270500" imgH="495300" progId="Word.Document.12">
                            <p:embed/>
                            <p:pic>
                              <p:nvPicPr>
                                <p:cNvPr id="22" name="对象 21">
                                  <a:extLst>
                                    <a:ext uri="{FF2B5EF4-FFF2-40B4-BE49-F238E27FC236}">
                                      <a16:creationId xmlns:a16="http://schemas.microsoft.com/office/drawing/2014/main" id="{880090F3-A0AB-9C00-62AE-807A0DF8B2A4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588480"/>
                                  <a:ext cx="5270500" cy="4953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2" name="对象 21">
                      <a:extLst>
                        <a:ext uri="{FF2B5EF4-FFF2-40B4-BE49-F238E27FC236}">
                          <a16:creationId xmlns:a16="http://schemas.microsoft.com/office/drawing/2014/main" id="{880090F3-A0AB-9C00-62AE-807A0DF8B2A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394525178"/>
                        </p:ext>
                      </p:extLst>
                    </p:nvPr>
                  </p:nvGraphicFramePr>
                  <p:xfrm>
                    <a:off x="5032918" y="5588480"/>
                    <a:ext cx="5270500" cy="4953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19" imgW="5270500" imgH="495300" progId="Word.Document.12">
                            <p:embed/>
                          </p:oleObj>
                        </mc:Choice>
                        <mc:Fallback>
                          <p:oleObj name="文档" r:id="rId19" imgW="5270500" imgH="495300" progId="Word.Document.12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2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588480"/>
                                  <a:ext cx="5270500" cy="4953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BB0A6A-CC67-C3F6-BCE5-E1CD9EE0CCCB}"/>
                    </a:ext>
                  </a:extLst>
                </p:cNvPr>
                <p:cNvSpPr txBox="1"/>
                <p:nvPr/>
              </p:nvSpPr>
              <p:spPr>
                <a:xfrm>
                  <a:off x="7795461" y="5597153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drift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E92913B1-3C21-BC95-4E8A-A8790BDFE826}"/>
                  </a:ext>
                </a:extLst>
              </p:cNvPr>
              <p:cNvGrpSpPr/>
              <p:nvPr/>
            </p:nvGrpSpPr>
            <p:grpSpPr>
              <a:xfrm>
                <a:off x="4390364" y="5901732"/>
                <a:ext cx="6000013" cy="825500"/>
                <a:chOff x="5032918" y="5934860"/>
                <a:chExt cx="6000013" cy="8255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3" name="对象 22">
                      <a:extLst>
                        <a:ext uri="{FF2B5EF4-FFF2-40B4-BE49-F238E27FC236}">
                          <a16:creationId xmlns:a16="http://schemas.microsoft.com/office/drawing/2014/main" id="{F4881449-B358-0DC1-9353-BE8F14FE592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32918" y="5934860"/>
                    <a:ext cx="5270500" cy="8255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21" imgW="5270500" imgH="825500" progId="Word.Document.12">
                            <p:embed/>
                          </p:oleObj>
                        </mc:Choice>
                        <mc:Fallback>
                          <p:oleObj name="文档" r:id="rId21" imgW="5270500" imgH="825500" progId="Word.Document.12">
                            <p:embed/>
                            <p:pic>
                              <p:nvPicPr>
                                <p:cNvPr id="23" name="对象 22">
                                  <a:extLst>
                                    <a:ext uri="{FF2B5EF4-FFF2-40B4-BE49-F238E27FC236}">
                                      <a16:creationId xmlns:a16="http://schemas.microsoft.com/office/drawing/2014/main" id="{F4881449-B358-0DC1-9353-BE8F14FE592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934860"/>
                                  <a:ext cx="5270500" cy="825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3" name="对象 22">
                      <a:extLst>
                        <a:ext uri="{FF2B5EF4-FFF2-40B4-BE49-F238E27FC236}">
                          <a16:creationId xmlns:a16="http://schemas.microsoft.com/office/drawing/2014/main" id="{F4881449-B358-0DC1-9353-BE8F14FE592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802686573"/>
                        </p:ext>
                      </p:extLst>
                    </p:nvPr>
                  </p:nvGraphicFramePr>
                  <p:xfrm>
                    <a:off x="5032918" y="5934860"/>
                    <a:ext cx="5270500" cy="8255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文档" r:id="rId23" imgW="5270500" imgH="825500" progId="Word.Document.12">
                            <p:embed/>
                          </p:oleObj>
                        </mc:Choice>
                        <mc:Fallback>
                          <p:oleObj name="文档" r:id="rId23" imgW="5270500" imgH="825500" progId="Word.Document.12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2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032918" y="5934860"/>
                                  <a:ext cx="5270500" cy="8255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5E421D5-9544-288B-6EB6-48CE6B86427C}"/>
                    </a:ext>
                  </a:extLst>
                </p:cNvPr>
                <p:cNvSpPr txBox="1"/>
                <p:nvPr/>
              </p:nvSpPr>
              <p:spPr>
                <a:xfrm>
                  <a:off x="7778835" y="5983082"/>
                  <a:ext cx="325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diffusion coefficient functions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C504BC5A-1826-9D6B-295B-9898DD98E472}"/>
                  </a:ext>
                </a:extLst>
              </p:cNvPr>
              <p:cNvGrpSpPr/>
              <p:nvPr/>
            </p:nvGrpSpPr>
            <p:grpSpPr>
              <a:xfrm>
                <a:off x="6924480" y="6320829"/>
                <a:ext cx="3518386" cy="369332"/>
                <a:chOff x="7561353" y="6357900"/>
                <a:chExt cx="3518386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文本框 31">
                      <a:extLst>
                        <a:ext uri="{FF2B5EF4-FFF2-40B4-BE49-F238E27FC236}">
                          <a16:creationId xmlns:a16="http://schemas.microsoft.com/office/drawing/2014/main" id="{7096E7A0-1FFA-4C46-C9D5-9C7DF7B889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1353" y="6400878"/>
                      <a:ext cx="28777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Century" panose="020406040505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文本框 31">
                      <a:extLst>
                        <a:ext uri="{FF2B5EF4-FFF2-40B4-BE49-F238E27FC236}">
                          <a16:creationId xmlns:a16="http://schemas.microsoft.com/office/drawing/2014/main" id="{7096E7A0-1FFA-4C46-C9D5-9C7DF7B889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1353" y="6400878"/>
                      <a:ext cx="287771" cy="27699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8696" r="-4348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7D4F5D62-8BBA-E386-524F-F736BC72D38C}"/>
                    </a:ext>
                  </a:extLst>
                </p:cNvPr>
                <p:cNvSpPr txBox="1"/>
                <p:nvPr/>
              </p:nvSpPr>
              <p:spPr>
                <a:xfrm>
                  <a:off x="7778835" y="6357900"/>
                  <a:ext cx="3300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score model (neural network)</a:t>
                  </a:r>
                  <a:endParaRPr kumimoji="1"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43994B2-821B-7BCD-3160-AD04254217A6}"/>
                </a:ext>
              </a:extLst>
            </p:cNvPr>
            <p:cNvGrpSpPr/>
            <p:nvPr/>
          </p:nvGrpSpPr>
          <p:grpSpPr>
            <a:xfrm>
              <a:off x="1245654" y="4632439"/>
              <a:ext cx="8902439" cy="1999306"/>
              <a:chOff x="1245654" y="4632439"/>
              <a:chExt cx="8902439" cy="1999306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DBF71BE-3278-940E-389D-7C8D26B0DBC8}"/>
                  </a:ext>
                </a:extLst>
              </p:cNvPr>
              <p:cNvSpPr/>
              <p:nvPr/>
            </p:nvSpPr>
            <p:spPr>
              <a:xfrm>
                <a:off x="1245654" y="4646485"/>
                <a:ext cx="8902439" cy="198526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9D1137-1A43-4B73-2117-475F6E554825}"/>
                  </a:ext>
                </a:extLst>
              </p:cNvPr>
              <p:cNvSpPr txBox="1"/>
              <p:nvPr/>
            </p:nvSpPr>
            <p:spPr>
              <a:xfrm>
                <a:off x="1245654" y="4632439"/>
                <a:ext cx="8347418" cy="456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342900" algn="l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reverse SDE can be expressed using the score model</a:t>
                </a:r>
                <a:endParaRPr kumimoji="1" lang="zh-CN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6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3" grpId="0"/>
      <p:bldP spid="45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83E0F-4CCF-F864-AF48-2B46E1F1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Introduction: Score-based Diffusion Models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8287E6-8DBF-6DF9-BA1F-FFDDD995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A0C12C-5F76-C994-7A4B-329649759E81}"/>
              </a:ext>
            </a:extLst>
          </p:cNvPr>
          <p:cNvSpPr txBox="1"/>
          <p:nvPr/>
        </p:nvSpPr>
        <p:spPr>
          <a:xfrm>
            <a:off x="838200" y="130445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endParaRPr kumimoji="1"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A0C0C42-10D5-BAD8-FC87-BE2856123CEC}"/>
              </a:ext>
            </a:extLst>
          </p:cNvPr>
          <p:cNvGrpSpPr/>
          <p:nvPr/>
        </p:nvGrpSpPr>
        <p:grpSpPr>
          <a:xfrm>
            <a:off x="942832" y="1951137"/>
            <a:ext cx="5867871" cy="984500"/>
            <a:chOff x="942832" y="2220703"/>
            <a:chExt cx="5867871" cy="984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542E88D-1F5F-BEA3-152B-626A73F97069}"/>
                    </a:ext>
                  </a:extLst>
                </p:cNvPr>
                <p:cNvSpPr txBox="1"/>
                <p:nvPr/>
              </p:nvSpPr>
              <p:spPr>
                <a:xfrm>
                  <a:off x="2405729" y="2691729"/>
                  <a:ext cx="2584736" cy="5134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180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8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𝒸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8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zh-CN" altLang="zh-CN" sz="1200" kern="100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542E88D-1F5F-BEA3-152B-626A73F97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729" y="2691729"/>
                  <a:ext cx="2584736" cy="5134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5B8B0DB-2569-A579-F544-0F0ED43C0287}"/>
                    </a:ext>
                  </a:extLst>
                </p:cNvPr>
                <p:cNvSpPr txBox="1"/>
                <p:nvPr/>
              </p:nvSpPr>
              <p:spPr>
                <a:xfrm>
                  <a:off x="942832" y="2220703"/>
                  <a:ext cx="5867871" cy="8719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itchFamily="2" charset="2"/>
                    <a:buChar char="n"/>
                  </a:pP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Starting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of the reverse process 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sampled as</a:t>
                  </a: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5B8B0DB-2569-A579-F544-0F0ED43C0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32" y="2220703"/>
                  <a:ext cx="5867871" cy="871970"/>
                </a:xfrm>
                <a:prstGeom prst="rect">
                  <a:avLst/>
                </a:prstGeom>
                <a:blipFill>
                  <a:blip r:embed="rId3"/>
                  <a:stretch>
                    <a:fillRect l="-648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92759F-9F13-DD64-FF94-7B7F3B01D943}"/>
                  </a:ext>
                </a:extLst>
              </p:cNvPr>
              <p:cNvSpPr txBox="1"/>
              <p:nvPr/>
            </p:nvSpPr>
            <p:spPr>
              <a:xfrm>
                <a:off x="942832" y="2993767"/>
                <a:ext cx="5855811" cy="1287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n"/>
                </a:pP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 numerically find the solution of the reverse SDE , the interval </a:t>
                </a:r>
                <a14:m>
                  <m:oMath xmlns:m="http://schemas.openxmlformats.org/officeDocument/2006/math">
                    <m: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0, </m:t>
                    </m:r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partitioned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292759F-9F13-DD64-FF94-7B7F3B01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32" y="2993767"/>
                <a:ext cx="5855811" cy="1287468"/>
              </a:xfrm>
              <a:prstGeom prst="rect">
                <a:avLst/>
              </a:prstGeom>
              <a:blipFill>
                <a:blip r:embed="rId4"/>
                <a:stretch>
                  <a:fillRect l="-649"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BF4B6606-C435-90D6-3104-7EAACA898773}"/>
              </a:ext>
            </a:extLst>
          </p:cNvPr>
          <p:cNvSpPr txBox="1"/>
          <p:nvPr/>
        </p:nvSpPr>
        <p:spPr>
          <a:xfrm>
            <a:off x="942832" y="4451895"/>
            <a:ext cx="586787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/>
              <a:t>For each step, the current state is determined using both  predictor and corrector</a:t>
            </a:r>
            <a:r>
              <a:rPr lang="en-US" altLang="zh-CN" dirty="0"/>
              <a:t> (PC sampling)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75D81BA-28CF-0ABC-29B7-F70A1BE99A2A}"/>
                  </a:ext>
                </a:extLst>
              </p:cNvPr>
              <p:cNvSpPr txBox="1"/>
              <p:nvPr/>
            </p:nvSpPr>
            <p:spPr>
              <a:xfrm>
                <a:off x="942832" y="5494525"/>
                <a:ext cx="5867870" cy="87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n"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Each of the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PC sampling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steps requires one </a:t>
                </a:r>
                <a:r>
                  <a:rPr lang="zh-CN" altLang="en-US" dirty="0"/>
                  <a:t>call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of score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75D81BA-28CF-0ABC-29B7-F70A1BE9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32" y="5494525"/>
                <a:ext cx="5867870" cy="871970"/>
              </a:xfrm>
              <a:prstGeom prst="rect">
                <a:avLst/>
              </a:prstGeom>
              <a:blipFill>
                <a:blip r:embed="rId5"/>
                <a:stretch>
                  <a:fillRect l="-648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86E1ECB-6DAC-B46C-5577-4F300A48E9D4}"/>
              </a:ext>
            </a:extLst>
          </p:cNvPr>
          <p:cNvSpPr txBox="1"/>
          <p:nvPr/>
        </p:nvSpPr>
        <p:spPr>
          <a:xfrm>
            <a:off x="7158861" y="5611282"/>
            <a:ext cx="449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Time-consuming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50BE72E-FD91-DEE6-AF89-EFC2C3222698}"/>
              </a:ext>
            </a:extLst>
          </p:cNvPr>
          <p:cNvSpPr>
            <a:spLocks noChangeAspect="1"/>
          </p:cNvSpPr>
          <p:nvPr/>
        </p:nvSpPr>
        <p:spPr>
          <a:xfrm>
            <a:off x="8250200" y="2686882"/>
            <a:ext cx="191071" cy="19107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48FFD81-874C-B148-D96A-7D1D728FFBA0}"/>
              </a:ext>
            </a:extLst>
          </p:cNvPr>
          <p:cNvSpPr>
            <a:spLocks noChangeAspect="1"/>
          </p:cNvSpPr>
          <p:nvPr/>
        </p:nvSpPr>
        <p:spPr>
          <a:xfrm>
            <a:off x="8788182" y="2686881"/>
            <a:ext cx="191071" cy="19107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F8A26EB4-B69A-1FB5-9306-DD629FE3D3B1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8441271" y="2782417"/>
            <a:ext cx="3469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5B9E568-481A-7AD9-4AD5-9A2E2B523749}"/>
              </a:ext>
            </a:extLst>
          </p:cNvPr>
          <p:cNvSpPr txBox="1"/>
          <p:nvPr/>
        </p:nvSpPr>
        <p:spPr>
          <a:xfrm>
            <a:off x="9326164" y="262786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/>
              <a:t>・・・</a:t>
            </a: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CA87654-B752-1C2E-2D9B-E92576FE0612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 flipV="1">
            <a:off x="8979253" y="2781749"/>
            <a:ext cx="346911" cy="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E0BADC1-86FC-B8F6-FB44-EA029E96D4CC}"/>
                  </a:ext>
                </a:extLst>
              </p:cNvPr>
              <p:cNvSpPr txBox="1"/>
              <p:nvPr/>
            </p:nvSpPr>
            <p:spPr>
              <a:xfrm>
                <a:off x="8190372" y="2395410"/>
                <a:ext cx="323807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E0BADC1-86FC-B8F6-FB44-EA029E96D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372" y="2395410"/>
                <a:ext cx="323807" cy="280270"/>
              </a:xfrm>
              <a:prstGeom prst="rect">
                <a:avLst/>
              </a:prstGeom>
              <a:blipFill>
                <a:blip r:embed="rId6"/>
                <a:stretch>
                  <a:fillRect l="-11538" r="-3846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24D523B-E315-8CAA-A235-92C6809825C4}"/>
                  </a:ext>
                </a:extLst>
              </p:cNvPr>
              <p:cNvSpPr txBox="1"/>
              <p:nvPr/>
            </p:nvSpPr>
            <p:spPr>
              <a:xfrm>
                <a:off x="8745508" y="2399945"/>
                <a:ext cx="54341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24D523B-E315-8CAA-A235-92C680982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508" y="2399945"/>
                <a:ext cx="543418" cy="280270"/>
              </a:xfrm>
              <a:prstGeom prst="rect">
                <a:avLst/>
              </a:prstGeom>
              <a:blipFill>
                <a:blip r:embed="rId7"/>
                <a:stretch>
                  <a:fillRect l="-4545" r="-2273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F13269AC-D5BF-5F48-122E-DDFC69AF61DF}"/>
              </a:ext>
            </a:extLst>
          </p:cNvPr>
          <p:cNvGrpSpPr/>
          <p:nvPr/>
        </p:nvGrpSpPr>
        <p:grpSpPr>
          <a:xfrm>
            <a:off x="9993871" y="2433285"/>
            <a:ext cx="267061" cy="444668"/>
            <a:chOff x="9626784" y="2044868"/>
            <a:chExt cx="267061" cy="44466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16CE71A-A437-3C6E-ABE8-6DE9823D3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1887" y="2298464"/>
              <a:ext cx="191071" cy="19107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6F24500-ED3B-9EAD-76DA-E9F180ACDD86}"/>
                    </a:ext>
                  </a:extLst>
                </p:cNvPr>
                <p:cNvSpPr txBox="1"/>
                <p:nvPr/>
              </p:nvSpPr>
              <p:spPr>
                <a:xfrm>
                  <a:off x="9626784" y="2044868"/>
                  <a:ext cx="267061" cy="2505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6F24500-ED3B-9EAD-76DA-E9F180ACD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6784" y="2044868"/>
                  <a:ext cx="267061" cy="250581"/>
                </a:xfrm>
                <a:prstGeom prst="rect">
                  <a:avLst/>
                </a:prstGeom>
                <a:blipFill>
                  <a:blip r:embed="rId8"/>
                  <a:stretch>
                    <a:fillRect l="-9091" r="-4545" b="-238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E29BB315-E9D5-11B5-E83C-0037610CF6AC}"/>
              </a:ext>
            </a:extLst>
          </p:cNvPr>
          <p:cNvSpPr txBox="1"/>
          <p:nvPr/>
        </p:nvSpPr>
        <p:spPr>
          <a:xfrm>
            <a:off x="7816970" y="1827029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Single SDE process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DDAA81F-04BE-41E6-6B3C-A066A656B915}"/>
              </a:ext>
            </a:extLst>
          </p:cNvPr>
          <p:cNvSpPr/>
          <p:nvPr/>
        </p:nvSpPr>
        <p:spPr>
          <a:xfrm>
            <a:off x="7656964" y="1691351"/>
            <a:ext cx="3159719" cy="15170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1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2" grpId="0"/>
      <p:bldP spid="34" grpId="0"/>
      <p:bldP spid="40" grpId="0"/>
      <p:bldP spid="8" grpId="0" animBg="1"/>
      <p:bldP spid="9" grpId="0" animBg="1"/>
      <p:bldP spid="11" grpId="0"/>
      <p:bldP spid="18" grpId="0"/>
      <p:bldP spid="20" grpId="0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1976A-9404-C230-D00A-2F090327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Diffusion Model for SE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D08CD93-992A-EACC-E9D8-E606CC6A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4A2F14-1672-EA05-C565-DD81A7C416BA}"/>
              </a:ext>
            </a:extLst>
          </p:cNvPr>
          <p:cNvSpPr txBox="1"/>
          <p:nvPr/>
        </p:nvSpPr>
        <p:spPr>
          <a:xfrm>
            <a:off x="1162627" y="1319092"/>
            <a:ext cx="10802632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[1]: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predictive model is only used as the initialization for the diffusion model </a:t>
            </a:r>
          </a:p>
          <a:p>
            <a:pPr marL="800100" lvl="1" indent="-342900">
              <a:lnSpc>
                <a:spcPct val="150000"/>
              </a:lnSpc>
              <a:buFont typeface="系统字体常规体"/>
              <a:buChar char="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reduce the number of reverse diffusion steps significantly</a:t>
            </a:r>
          </a:p>
          <a:p>
            <a:pPr marL="800100" lvl="1" indent="-342900">
              <a:lnSpc>
                <a:spcPct val="150000"/>
              </a:lnSpc>
              <a:buFont typeface="系统字体常规体"/>
              <a:buChar char="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shown that the generative and predictive models have different distortion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0B863A-909E-0ECC-9FDD-83D574C3C631}"/>
              </a:ext>
            </a:extLst>
          </p:cNvPr>
          <p:cNvSpPr txBox="1"/>
          <p:nvPr/>
        </p:nvSpPr>
        <p:spPr>
          <a:xfrm>
            <a:off x="838200" y="6046342"/>
            <a:ext cx="103885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Reference:</a:t>
            </a:r>
          </a:p>
          <a:p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[1] J.-M.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Lemercier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J. Richter, S. Welker, and T.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Gerkmann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“Storm: A diffusion-based stochastic regeneration model for speech enhancement and dereverberation,” IEEE/ACM TASLP, vol. 31, pp. 2724–2737, 2023</a:t>
            </a:r>
          </a:p>
          <a:p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[2] J.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Serr`a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Pascual, J. Pons, R. O.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Araz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and D.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Scaini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“Universal Speech Enhancement with Score-based Diffusion.”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2022</a:t>
            </a:r>
            <a:endParaRPr lang="en-US" altLang="zh-CN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F000C2-89C2-8C6A-0B37-E897C039EFD5}"/>
              </a:ext>
            </a:extLst>
          </p:cNvPr>
          <p:cNvSpPr txBox="1"/>
          <p:nvPr/>
        </p:nvSpPr>
        <p:spPr>
          <a:xfrm>
            <a:off x="1162627" y="3201017"/>
            <a:ext cx="1040524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UNIVERSE [2]: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Adding predictive information to the decoder of the diffusion model helps diffusion score estimation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1B2916-5B07-865F-0BB1-BD18864CD0AD}"/>
              </a:ext>
            </a:extLst>
          </p:cNvPr>
          <p:cNvSpPr txBox="1"/>
          <p:nvPr/>
        </p:nvSpPr>
        <p:spPr>
          <a:xfrm>
            <a:off x="1162627" y="4884028"/>
            <a:ext cx="1038850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previous systems limits the system's ability to fully exploit the complementarity between predictive and diffusion SE. 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75C7A0EA-08D6-7FB3-23D9-CAF43BC9FF90}"/>
              </a:ext>
            </a:extLst>
          </p:cNvPr>
          <p:cNvSpPr/>
          <p:nvPr/>
        </p:nvSpPr>
        <p:spPr>
          <a:xfrm>
            <a:off x="7007249" y="1522209"/>
            <a:ext cx="4757253" cy="4038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6636E9-3A84-352C-5653-213CD084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FFFF409-D71D-9530-1932-C02D5644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1531CA-AAE0-9A7A-82DB-5F697293F884}"/>
              </a:ext>
            </a:extLst>
          </p:cNvPr>
          <p:cNvSpPr txBox="1"/>
          <p:nvPr/>
        </p:nvSpPr>
        <p:spPr>
          <a:xfrm>
            <a:off x="877151" y="3071750"/>
            <a:ext cx="129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</a:p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CCC188-7C14-ACCF-4E7F-D7BB523A982F}"/>
              </a:ext>
            </a:extLst>
          </p:cNvPr>
          <p:cNvSpPr txBox="1"/>
          <p:nvPr/>
        </p:nvSpPr>
        <p:spPr>
          <a:xfrm>
            <a:off x="2753411" y="2029227"/>
            <a:ext cx="3342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😭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Different distortion between generative and predictive models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5BA7AFE-1D5E-EE9E-A67F-1D3AC0DBBCE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168819" y="2537059"/>
            <a:ext cx="584592" cy="88863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lg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C0E59A0-8C6C-660B-5183-BCA80AF4E39C}"/>
              </a:ext>
            </a:extLst>
          </p:cNvPr>
          <p:cNvSpPr txBox="1"/>
          <p:nvPr/>
        </p:nvSpPr>
        <p:spPr>
          <a:xfrm>
            <a:off x="2753410" y="4603691"/>
            <a:ext cx="353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🤔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Predictive information helps generative model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0DA67F7-185A-E84E-22A5-A6A3CBFAFE2A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2168819" y="3425693"/>
            <a:ext cx="584591" cy="153194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lg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5B0681D-FC7C-42EF-EF42-BEED4B72A2EB}"/>
              </a:ext>
            </a:extLst>
          </p:cNvPr>
          <p:cNvSpPr txBox="1"/>
          <p:nvPr/>
        </p:nvSpPr>
        <p:spPr>
          <a:xfrm>
            <a:off x="7429394" y="4756143"/>
            <a:ext cx="423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😃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Generative and predictive unified model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9B96E4DC-1D01-D8C8-F9E4-16A687B74580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424706" y="3044890"/>
            <a:ext cx="0" cy="4919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lg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右箭头 31">
            <a:extLst>
              <a:ext uri="{FF2B5EF4-FFF2-40B4-BE49-F238E27FC236}">
                <a16:creationId xmlns:a16="http://schemas.microsoft.com/office/drawing/2014/main" id="{F67ADA34-FF80-254E-5B03-E4E7158B2F81}"/>
              </a:ext>
            </a:extLst>
          </p:cNvPr>
          <p:cNvSpPr/>
          <p:nvPr/>
        </p:nvSpPr>
        <p:spPr>
          <a:xfrm>
            <a:off x="6043286" y="4828526"/>
            <a:ext cx="1396044" cy="2553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72860ED-656E-57AF-71AC-D3A7C610CAE8}"/>
              </a:ext>
            </a:extLst>
          </p:cNvPr>
          <p:cNvSpPr txBox="1"/>
          <p:nvPr/>
        </p:nvSpPr>
        <p:spPr>
          <a:xfrm>
            <a:off x="7007249" y="156069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 this paper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C86F92-1D20-DA55-8055-B062D1DC2D09}"/>
              </a:ext>
            </a:extLst>
          </p:cNvPr>
          <p:cNvSpPr txBox="1"/>
          <p:nvPr/>
        </p:nvSpPr>
        <p:spPr>
          <a:xfrm>
            <a:off x="2753412" y="3536841"/>
            <a:ext cx="334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😭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Predictive model only used as an initializer</a:t>
            </a:r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A06D2AF5-E6BC-03DD-A79E-44462EF64918}"/>
              </a:ext>
            </a:extLst>
          </p:cNvPr>
          <p:cNvSpPr/>
          <p:nvPr/>
        </p:nvSpPr>
        <p:spPr>
          <a:xfrm>
            <a:off x="6043286" y="2362250"/>
            <a:ext cx="1396044" cy="2553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DBB7D2-732D-EC5D-C294-FB8F6D70A217}"/>
              </a:ext>
            </a:extLst>
          </p:cNvPr>
          <p:cNvSpPr txBox="1"/>
          <p:nvPr/>
        </p:nvSpPr>
        <p:spPr>
          <a:xfrm>
            <a:off x="7457248" y="2295859"/>
            <a:ext cx="423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😃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Fuse generative / predictive features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E877759E-8A78-AF53-F181-84798D64E228}"/>
              </a:ext>
            </a:extLst>
          </p:cNvPr>
          <p:cNvSpPr/>
          <p:nvPr/>
        </p:nvSpPr>
        <p:spPr>
          <a:xfrm>
            <a:off x="6046277" y="3758948"/>
            <a:ext cx="1396044" cy="2553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25610A-76AF-DC51-4997-94F5F70EC304}"/>
              </a:ext>
            </a:extLst>
          </p:cNvPr>
          <p:cNvSpPr txBox="1"/>
          <p:nvPr/>
        </p:nvSpPr>
        <p:spPr>
          <a:xfrm>
            <a:off x="7460239" y="3692557"/>
            <a:ext cx="423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系统字体常规体"/>
              <a:buChar char="😃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Utilize the predictive in different steps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AA38AD-8B05-E137-2D52-796CFCC2C644}"/>
              </a:ext>
            </a:extLst>
          </p:cNvPr>
          <p:cNvSpPr txBox="1"/>
          <p:nvPr/>
        </p:nvSpPr>
        <p:spPr>
          <a:xfrm>
            <a:off x="838200" y="6046342"/>
            <a:ext cx="103885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Reference:</a:t>
            </a:r>
          </a:p>
          <a:p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[1] J.-M.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Lemercier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J. Richter, S. Welker, and T.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Gerkmann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“Storm: A diffusion-based stochastic regeneration model for speech enhancement and dereverberation,” IEEE/ACM TASLP, vol. 31, pp. 2724–2737, 2023</a:t>
            </a:r>
          </a:p>
          <a:p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[2] J.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Serr`a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Pascual, J. Pons, R. O.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Araz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and D.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Scaini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“Universal Speech Enhancement with Score-based Diffusion.” </a:t>
            </a:r>
            <a:r>
              <a:rPr lang="en-US" altLang="zh-CN" sz="11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altLang="zh-CN" sz="11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2022</a:t>
            </a:r>
            <a:endParaRPr lang="en-US" altLang="zh-CN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6" grpId="0"/>
      <p:bldP spid="10" grpId="0"/>
      <p:bldP spid="25" grpId="0"/>
      <p:bldP spid="32" grpId="0" animBg="1"/>
      <p:bldP spid="38" grpId="0"/>
      <p:bldP spid="16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E1950-DECD-9CD6-8291-1C77B2F4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130"/>
            <a:ext cx="11059886" cy="15374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SE System: Integrate the Generative and Predictive SE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73EC81-740F-7E36-C69B-D8F53DC1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37BD-38A8-469E-BDB8-0351196143D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5C4AC4-89A8-F323-2BB8-B49B458CBE2A}"/>
              </a:ext>
            </a:extLst>
          </p:cNvPr>
          <p:cNvSpPr txBox="1"/>
          <p:nvPr/>
        </p:nvSpPr>
        <p:spPr>
          <a:xfrm>
            <a:off x="6096000" y="1532277"/>
            <a:ext cx="5690839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系统字体常规体"/>
              <a:buChar char="❒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Shares one encoder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C4B731B-EA2B-A2D6-39A8-6548048E7720}"/>
              </a:ext>
            </a:extLst>
          </p:cNvPr>
          <p:cNvGrpSpPr/>
          <p:nvPr/>
        </p:nvGrpSpPr>
        <p:grpSpPr>
          <a:xfrm>
            <a:off x="1014096" y="2693424"/>
            <a:ext cx="4719180" cy="812088"/>
            <a:chOff x="867913" y="1909660"/>
            <a:chExt cx="4719180" cy="812088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CF0DA9C9-326B-7020-6B1F-3B3BB544635D}"/>
                </a:ext>
              </a:extLst>
            </p:cNvPr>
            <p:cNvSpPr/>
            <p:nvPr/>
          </p:nvSpPr>
          <p:spPr>
            <a:xfrm>
              <a:off x="1932427" y="2248400"/>
              <a:ext cx="1012371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7D63223B-9948-2C62-D714-74D84ED58062}"/>
                </a:ext>
              </a:extLst>
            </p:cNvPr>
            <p:cNvSpPr/>
            <p:nvPr/>
          </p:nvSpPr>
          <p:spPr>
            <a:xfrm>
              <a:off x="3271370" y="2248400"/>
              <a:ext cx="1400944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Generative Decoder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7E827F0-8C04-CFD3-1A2B-75287954E779}"/>
                </a:ext>
              </a:extLst>
            </p:cNvPr>
            <p:cNvSpPr txBox="1"/>
            <p:nvPr/>
          </p:nvSpPr>
          <p:spPr>
            <a:xfrm>
              <a:off x="867913" y="2254234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1" lang="en-US" altLang="zh-CN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y]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5B064FB7-4FD2-A49A-FDD9-3A9C51DF550F}"/>
                </a:ext>
              </a:extLst>
            </p:cNvPr>
            <p:cNvCxnSpPr>
              <a:cxnSpLocks/>
              <a:stCxn id="10" idx="3"/>
              <a:endCxn id="5" idx="1"/>
            </p:cNvCxnSpPr>
            <p:nvPr/>
          </p:nvCxnSpPr>
          <p:spPr>
            <a:xfrm>
              <a:off x="1595997" y="2438900"/>
              <a:ext cx="3364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82AB023E-C1DF-8F2A-0923-10D14AC27C57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2944798" y="2438900"/>
              <a:ext cx="32657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3A3370-E42F-EC2D-9152-0467DC096D1E}"/>
                </a:ext>
              </a:extLst>
            </p:cNvPr>
            <p:cNvSpPr txBox="1"/>
            <p:nvPr/>
          </p:nvSpPr>
          <p:spPr>
            <a:xfrm>
              <a:off x="4915113" y="22542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C641AF8C-FDD9-8159-5398-A69FE13D6C3D}"/>
                </a:ext>
              </a:extLst>
            </p:cNvPr>
            <p:cNvCxnSpPr>
              <a:cxnSpLocks/>
              <a:stCxn id="7" idx="3"/>
              <a:endCxn id="14" idx="1"/>
            </p:cNvCxnSpPr>
            <p:nvPr/>
          </p:nvCxnSpPr>
          <p:spPr>
            <a:xfrm>
              <a:off x="4672314" y="2438900"/>
              <a:ext cx="24279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77C4691-5B30-4B3E-C5DA-4A7BDE501277}"/>
                </a:ext>
              </a:extLst>
            </p:cNvPr>
            <p:cNvSpPr txBox="1"/>
            <p:nvPr/>
          </p:nvSpPr>
          <p:spPr>
            <a:xfrm>
              <a:off x="877771" y="1921619"/>
              <a:ext cx="1912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Baseline: SGMSE+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5527B49-BD10-7F51-08FF-315B268C0802}"/>
                </a:ext>
              </a:extLst>
            </p:cNvPr>
            <p:cNvSpPr/>
            <p:nvPr/>
          </p:nvSpPr>
          <p:spPr>
            <a:xfrm>
              <a:off x="877771" y="1909660"/>
              <a:ext cx="4709322" cy="8120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7BC36EA-2708-BE30-9601-C483F38082D4}"/>
              </a:ext>
            </a:extLst>
          </p:cNvPr>
          <p:cNvGrpSpPr/>
          <p:nvPr/>
        </p:nvGrpSpPr>
        <p:grpSpPr>
          <a:xfrm>
            <a:off x="6203696" y="2716526"/>
            <a:ext cx="5436366" cy="1471151"/>
            <a:chOff x="6586758" y="2716526"/>
            <a:chExt cx="5436366" cy="147115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8C684D05-0BC9-00A5-671A-9D8CCDC60DE4}"/>
                </a:ext>
              </a:extLst>
            </p:cNvPr>
            <p:cNvSpPr/>
            <p:nvPr/>
          </p:nvSpPr>
          <p:spPr>
            <a:xfrm>
              <a:off x="8980357" y="3616810"/>
              <a:ext cx="1400944" cy="3810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Predictive Decoder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AD03611C-2646-CA66-C862-B1DCFD93F855}"/>
                </a:ext>
              </a:extLst>
            </p:cNvPr>
            <p:cNvSpPr/>
            <p:nvPr/>
          </p:nvSpPr>
          <p:spPr>
            <a:xfrm>
              <a:off x="7641414" y="3039868"/>
              <a:ext cx="1012371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69AE94E1-D0EB-BF3A-B7D2-F352B7E39DDD}"/>
                </a:ext>
              </a:extLst>
            </p:cNvPr>
            <p:cNvSpPr/>
            <p:nvPr/>
          </p:nvSpPr>
          <p:spPr>
            <a:xfrm>
              <a:off x="8980357" y="3039868"/>
              <a:ext cx="1400944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Generative Decoder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0F53A1F-95A7-D594-7045-05FDFB32F888}"/>
                </a:ext>
              </a:extLst>
            </p:cNvPr>
            <p:cNvSpPr txBox="1"/>
            <p:nvPr/>
          </p:nvSpPr>
          <p:spPr>
            <a:xfrm>
              <a:off x="6586758" y="3049807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1" lang="en-US" altLang="zh-CN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y]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A53899FF-595C-B8FE-F7F8-16084B0B08EA}"/>
                </a:ext>
              </a:extLst>
            </p:cNvPr>
            <p:cNvCxnSpPr>
              <a:cxnSpLocks/>
              <a:stCxn id="18" idx="3"/>
              <a:endCxn id="16" idx="1"/>
            </p:cNvCxnSpPr>
            <p:nvPr/>
          </p:nvCxnSpPr>
          <p:spPr>
            <a:xfrm flipV="1">
              <a:off x="7314842" y="3230368"/>
              <a:ext cx="326572" cy="41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3912605B-1FE1-2DB6-4961-4840A7427182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8653785" y="3230368"/>
              <a:ext cx="32657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25550C2-0BF8-6331-07B7-F410B39D20FF}"/>
                </a:ext>
              </a:extLst>
            </p:cNvPr>
            <p:cNvSpPr txBox="1"/>
            <p:nvPr/>
          </p:nvSpPr>
          <p:spPr>
            <a:xfrm>
              <a:off x="10624100" y="30398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5511C277-0883-F926-A908-451B41A9DAB6}"/>
                </a:ext>
              </a:extLst>
            </p:cNvPr>
            <p:cNvCxnSpPr>
              <a:cxnSpLocks/>
              <a:stCxn id="17" idx="3"/>
              <a:endCxn id="21" idx="1"/>
            </p:cNvCxnSpPr>
            <p:nvPr/>
          </p:nvCxnSpPr>
          <p:spPr>
            <a:xfrm flipV="1">
              <a:off x="10381301" y="3224534"/>
              <a:ext cx="242799" cy="58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线箭头连接符 25">
              <a:extLst>
                <a:ext uri="{FF2B5EF4-FFF2-40B4-BE49-F238E27FC236}">
                  <a16:creationId xmlns:a16="http://schemas.microsoft.com/office/drawing/2014/main" id="{610A9600-E5DE-6601-A291-6D0045140DB9}"/>
                </a:ext>
              </a:extLst>
            </p:cNvPr>
            <p:cNvCxnSpPr>
              <a:cxnSpLocks/>
              <a:stCxn id="16" idx="3"/>
              <a:endCxn id="9" idx="1"/>
            </p:cNvCxnSpPr>
            <p:nvPr/>
          </p:nvCxnSpPr>
          <p:spPr>
            <a:xfrm>
              <a:off x="8653785" y="3230368"/>
              <a:ext cx="326572" cy="5769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93A500A-B8CD-9402-56A6-DDA271EF654F}"/>
                </a:ext>
              </a:extLst>
            </p:cNvPr>
            <p:cNvSpPr txBox="1"/>
            <p:nvPr/>
          </p:nvSpPr>
          <p:spPr>
            <a:xfrm>
              <a:off x="10624101" y="3484144"/>
              <a:ext cx="139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predictive spectrogram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8EF53D19-3D28-C92C-27AB-7222DA5575FE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>
              <a:off x="10381301" y="3807310"/>
              <a:ext cx="2428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46625C3-B444-B4B0-224B-2FC34B4A7C42}"/>
                </a:ext>
              </a:extLst>
            </p:cNvPr>
            <p:cNvSpPr txBox="1"/>
            <p:nvPr/>
          </p:nvSpPr>
          <p:spPr>
            <a:xfrm>
              <a:off x="7314842" y="3691050"/>
              <a:ext cx="1497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for training</a:t>
              </a:r>
              <a:endParaRPr kumimoji="1"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B7AA0E1-544E-3460-A16D-A7D985064190}"/>
                </a:ext>
              </a:extLst>
            </p:cNvPr>
            <p:cNvSpPr txBox="1"/>
            <p:nvPr/>
          </p:nvSpPr>
          <p:spPr>
            <a:xfrm>
              <a:off x="6586758" y="2720106"/>
              <a:ext cx="2305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Proposed: GP-SGMSE+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60EB271-FFC9-75F7-EC14-E1555A728387}"/>
                </a:ext>
              </a:extLst>
            </p:cNvPr>
            <p:cNvSpPr/>
            <p:nvPr/>
          </p:nvSpPr>
          <p:spPr>
            <a:xfrm>
              <a:off x="6586758" y="2716526"/>
              <a:ext cx="5436366" cy="14711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4D918BB-B698-A4B8-00F0-7A8F5D4EBA7C}"/>
              </a:ext>
            </a:extLst>
          </p:cNvPr>
          <p:cNvGrpSpPr/>
          <p:nvPr/>
        </p:nvGrpSpPr>
        <p:grpSpPr>
          <a:xfrm>
            <a:off x="6203696" y="4185641"/>
            <a:ext cx="5436366" cy="1421793"/>
            <a:chOff x="6586758" y="4185641"/>
            <a:chExt cx="5436366" cy="1421793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D217F69-FE82-6C4B-D88E-FC4B5508C295}"/>
                </a:ext>
              </a:extLst>
            </p:cNvPr>
            <p:cNvSpPr/>
            <p:nvPr/>
          </p:nvSpPr>
          <p:spPr>
            <a:xfrm>
              <a:off x="8980357" y="5093769"/>
              <a:ext cx="1400944" cy="3810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Predictive Decoder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C1817242-E917-7404-8C61-019AECB30B46}"/>
                </a:ext>
              </a:extLst>
            </p:cNvPr>
            <p:cNvSpPr/>
            <p:nvPr/>
          </p:nvSpPr>
          <p:spPr>
            <a:xfrm>
              <a:off x="7641414" y="4516827"/>
              <a:ext cx="1012371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0F937E22-A05D-3425-1693-EA0A38AEBFBB}"/>
                </a:ext>
              </a:extLst>
            </p:cNvPr>
            <p:cNvSpPr/>
            <p:nvPr/>
          </p:nvSpPr>
          <p:spPr>
            <a:xfrm>
              <a:off x="8980357" y="4516827"/>
              <a:ext cx="1400944" cy="381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Generative Decoder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8609313-3BB3-9F1D-9E8E-B6CC06FA4735}"/>
                </a:ext>
              </a:extLst>
            </p:cNvPr>
            <p:cNvSpPr txBox="1"/>
            <p:nvPr/>
          </p:nvSpPr>
          <p:spPr>
            <a:xfrm>
              <a:off x="6586758" y="4528496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1" lang="en-US" altLang="zh-CN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y]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B6FFF0BF-F7D3-0EF1-3EF3-D0C20ABA72C2}"/>
                </a:ext>
              </a:extLst>
            </p:cNvPr>
            <p:cNvCxnSpPr>
              <a:cxnSpLocks/>
              <a:stCxn id="32" idx="3"/>
              <a:endCxn id="30" idx="1"/>
            </p:cNvCxnSpPr>
            <p:nvPr/>
          </p:nvCxnSpPr>
          <p:spPr>
            <a:xfrm flipV="1">
              <a:off x="7314842" y="4707327"/>
              <a:ext cx="326572" cy="58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4C8C19CD-207A-D729-A859-579ED14CB185}"/>
                </a:ext>
              </a:extLst>
            </p:cNvPr>
            <p:cNvCxnSpPr>
              <a:cxnSpLocks/>
              <a:stCxn id="30" idx="3"/>
              <a:endCxn id="31" idx="1"/>
            </p:cNvCxnSpPr>
            <p:nvPr/>
          </p:nvCxnSpPr>
          <p:spPr>
            <a:xfrm>
              <a:off x="8653785" y="4707327"/>
              <a:ext cx="32657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7899244-CCAB-C267-2D00-A61DE7B0437A}"/>
                </a:ext>
              </a:extLst>
            </p:cNvPr>
            <p:cNvSpPr txBox="1"/>
            <p:nvPr/>
          </p:nvSpPr>
          <p:spPr>
            <a:xfrm>
              <a:off x="10624099" y="452849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0C482D95-E19E-775B-6158-66F06652BE8F}"/>
                </a:ext>
              </a:extLst>
            </p:cNvPr>
            <p:cNvCxnSpPr>
              <a:cxnSpLocks/>
              <a:stCxn id="31" idx="3"/>
              <a:endCxn id="35" idx="1"/>
            </p:cNvCxnSpPr>
            <p:nvPr/>
          </p:nvCxnSpPr>
          <p:spPr>
            <a:xfrm>
              <a:off x="10381301" y="4707327"/>
              <a:ext cx="242798" cy="58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线箭头连接符 25">
              <a:extLst>
                <a:ext uri="{FF2B5EF4-FFF2-40B4-BE49-F238E27FC236}">
                  <a16:creationId xmlns:a16="http://schemas.microsoft.com/office/drawing/2014/main" id="{A645AE64-09B6-AE1A-C92F-52747CD00F64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8653785" y="4707327"/>
              <a:ext cx="326572" cy="5769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92469AE-9E34-9471-B634-B7895B9159BB}"/>
                </a:ext>
              </a:extLst>
            </p:cNvPr>
            <p:cNvSpPr txBox="1"/>
            <p:nvPr/>
          </p:nvSpPr>
          <p:spPr>
            <a:xfrm>
              <a:off x="10624101" y="4961103"/>
              <a:ext cx="139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predictive spectrogram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id="{030C0564-A954-B7F0-6655-B0C5AD08980D}"/>
                </a:ext>
              </a:extLst>
            </p:cNvPr>
            <p:cNvCxnSpPr>
              <a:cxnSpLocks/>
              <a:stCxn id="29" idx="3"/>
              <a:endCxn id="38" idx="1"/>
            </p:cNvCxnSpPr>
            <p:nvPr/>
          </p:nvCxnSpPr>
          <p:spPr>
            <a:xfrm>
              <a:off x="10381301" y="5284269"/>
              <a:ext cx="2428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F2DA1F7-0D8F-EB5C-4930-CD60D8208217}"/>
                </a:ext>
              </a:extLst>
            </p:cNvPr>
            <p:cNvSpPr txBox="1"/>
            <p:nvPr/>
          </p:nvSpPr>
          <p:spPr>
            <a:xfrm>
              <a:off x="6586758" y="4201971"/>
              <a:ext cx="2122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Proposed: GP-Unified</a:t>
              </a:r>
              <a:endParaRPr kumimoji="1"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80EC4C6-BC6E-F2FB-0DB7-F9B75292EEF1}"/>
                </a:ext>
              </a:extLst>
            </p:cNvPr>
            <p:cNvSpPr/>
            <p:nvPr/>
          </p:nvSpPr>
          <p:spPr>
            <a:xfrm>
              <a:off x="6586758" y="4185641"/>
              <a:ext cx="5436366" cy="14140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2FE708F6-5870-8A62-4A74-AAEE7AF5C354}"/>
              </a:ext>
            </a:extLst>
          </p:cNvPr>
          <p:cNvSpPr txBox="1"/>
          <p:nvPr/>
        </p:nvSpPr>
        <p:spPr>
          <a:xfrm>
            <a:off x="6097128" y="1970076"/>
            <a:ext cx="6105292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系统字体常规体"/>
              <a:buChar char="❒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ontains predictive and generative decoders</a:t>
            </a:r>
          </a:p>
        </p:txBody>
      </p:sp>
    </p:spTree>
    <p:extLst>
      <p:ext uri="{BB962C8B-B14F-4D97-AF65-F5344CB8AC3E}">
        <p14:creationId xmlns:p14="http://schemas.microsoft.com/office/powerpoint/2010/main" val="12324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Century" panose="020406040505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19019</TotalTime>
  <Words>1395</Words>
  <Application>Microsoft Macintosh PowerPoint</Application>
  <PresentationFormat>宽屏</PresentationFormat>
  <Paragraphs>200</Paragraphs>
  <Slides>22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系统字体常规体</vt:lpstr>
      <vt:lpstr>Arial</vt:lpstr>
      <vt:lpstr>Cambria Math</vt:lpstr>
      <vt:lpstr>Century</vt:lpstr>
      <vt:lpstr>Times New Roman</vt:lpstr>
      <vt:lpstr>Wingdings</vt:lpstr>
      <vt:lpstr>Office 主题​​</vt:lpstr>
      <vt:lpstr>文档</vt:lpstr>
      <vt:lpstr>PowerPoint 演示文稿</vt:lpstr>
      <vt:lpstr>Speech Signal Received in Real Scenarios</vt:lpstr>
      <vt:lpstr>Contents</vt:lpstr>
      <vt:lpstr>Introduction: Supervised Speech Enhancement</vt:lpstr>
      <vt:lpstr>Introduction: Score-based Diffusion Models</vt:lpstr>
      <vt:lpstr>Introduction: Score-based Diffusion Models</vt:lpstr>
      <vt:lpstr>Drawbacks of Diffusion Model for SE</vt:lpstr>
      <vt:lpstr>Contributions</vt:lpstr>
      <vt:lpstr>Unified SE System: Integrate the Generative and Predictive SE</vt:lpstr>
      <vt:lpstr>Contents</vt:lpstr>
      <vt:lpstr>Experimental Settings</vt:lpstr>
      <vt:lpstr>Effect of Incorporating Predictive Loss</vt:lpstr>
      <vt:lpstr>Effect of Incorporating Predictive Loss</vt:lpstr>
      <vt:lpstr>Effect of the Proposed Method</vt:lpstr>
      <vt:lpstr>Effect of the Proposed Method</vt:lpstr>
      <vt:lpstr>Effect of the First Fusion</vt:lpstr>
      <vt:lpstr>Effect of the Final Fusion</vt:lpstr>
      <vt:lpstr>Performance of the Predictive Output</vt:lpstr>
      <vt:lpstr>Effect of Fusion Hyperparameter</vt:lpstr>
      <vt:lpstr>Comparison with StoRM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shi.hao.33f@st.kyoto-u.ac.jp</dc:creator>
  <cp:lastModifiedBy>Hao Shi</cp:lastModifiedBy>
  <cp:revision>4819</cp:revision>
  <dcterms:created xsi:type="dcterms:W3CDTF">2021-07-21T07:09:42Z</dcterms:created>
  <dcterms:modified xsi:type="dcterms:W3CDTF">2024-04-11T11:56:44Z</dcterms:modified>
</cp:coreProperties>
</file>