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423" r:id="rId2"/>
    <p:sldId id="466" r:id="rId3"/>
    <p:sldId id="467" r:id="rId4"/>
    <p:sldId id="468" r:id="rId5"/>
    <p:sldId id="430" r:id="rId6"/>
    <p:sldId id="431" r:id="rId7"/>
    <p:sldId id="432" r:id="rId8"/>
    <p:sldId id="469" r:id="rId9"/>
    <p:sldId id="46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BDBDD"/>
    <a:srgbClr val="464F55"/>
    <a:srgbClr val="8BD3E6"/>
    <a:srgbClr val="D2D755"/>
    <a:srgbClr val="FFD100"/>
    <a:srgbClr val="007096"/>
    <a:srgbClr val="5E6A71"/>
    <a:srgbClr val="FDBF57"/>
    <a:srgbClr val="7A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5587" autoAdjust="0"/>
  </p:normalViewPr>
  <p:slideViewPr>
    <p:cSldViewPr snapToGrid="0" snapToObjects="1">
      <p:cViewPr varScale="1">
        <p:scale>
          <a:sx n="117" d="100"/>
          <a:sy n="117" d="100"/>
        </p:scale>
        <p:origin x="557" y="-221"/>
      </p:cViewPr>
      <p:guideLst>
        <p:guide orient="horz" pos="16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65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6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2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CDF: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Cumulative distribution function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2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53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01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0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Image" descr="McMaster University Brighter World themed background image featuring overlayed circles, radiences and an image of the McMaster Iconic Archway">
            <a:extLst>
              <a:ext uri="{FF2B5EF4-FFF2-40B4-BE49-F238E27FC236}">
                <a16:creationId xmlns:a16="http://schemas.microsoft.com/office/drawing/2014/main" id="{B6EC7246-D40E-A849-88BF-8FEAEB18D21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563091" y="476104"/>
            <a:ext cx="3255818" cy="1999628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2563090" y="2475732"/>
            <a:ext cx="3054928" cy="68371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10146" y="3159450"/>
            <a:ext cx="1364672" cy="101938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100">
                <a:solidFill>
                  <a:srgbClr val="464F55"/>
                </a:solidFill>
              </a:defRPr>
            </a:lvl1pPr>
            <a:lvl2pPr marL="342900" indent="0">
              <a:buNone/>
              <a:defRPr sz="1100"/>
            </a:lvl2pPr>
            <a:lvl3pPr marL="685800" indent="0">
              <a:buNone/>
              <a:defRPr sz="11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cxnSp>
        <p:nvCxnSpPr>
          <p:cNvPr id="13" name="Brighter World Divider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" y="4661165"/>
            <a:ext cx="7710054" cy="0"/>
          </a:xfrm>
          <a:prstGeom prst="line">
            <a:avLst/>
          </a:prstGeom>
          <a:ln w="38100" cap="flat">
            <a:solidFill>
              <a:srgbClr val="7C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McMaster Logo" descr="McMaster University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69" y="4484767"/>
            <a:ext cx="1019175" cy="561975"/>
          </a:xfrm>
          <a:prstGeom prst="rect">
            <a:avLst/>
          </a:prstGeom>
        </p:spPr>
      </p:pic>
      <p:pic>
        <p:nvPicPr>
          <p:cNvPr id="15" name="Brighter World Logo" descr="Brighter World Logo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176" b="47"/>
          <a:stretch/>
        </p:blipFill>
        <p:spPr>
          <a:xfrm>
            <a:off x="200893" y="4834777"/>
            <a:ext cx="1136072" cy="136841"/>
          </a:xfrm>
          <a:prstGeom prst="rect">
            <a:avLst/>
          </a:prstGeom>
        </p:spPr>
      </p:pic>
      <p:sp>
        <p:nvSpPr>
          <p:cNvPr id="18" name="URL">
            <a:extLst>
              <a:ext uri="{FF2B5EF4-FFF2-40B4-BE49-F238E27FC236}">
                <a16:creationId xmlns:a16="http://schemas.microsoft.com/office/drawing/2014/main" id="{966BBFA2-FDBF-FA4A-9952-D71EB07DF1D7}"/>
              </a:ext>
            </a:extLst>
          </p:cNvPr>
          <p:cNvSpPr txBox="1"/>
          <p:nvPr userDrawn="1"/>
        </p:nvSpPr>
        <p:spPr>
          <a:xfrm>
            <a:off x="1277515" y="4774219"/>
            <a:ext cx="250477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" spc="20" baseline="0" dirty="0">
                <a:latin typeface="Arial" panose="020B0604020202020204" pitchFamily="34" charset="0"/>
                <a:cs typeface="Arial" panose="020B0604020202020204" pitchFamily="34" charset="0"/>
              </a:rPr>
              <a:t>mcmaster.ca</a:t>
            </a:r>
          </a:p>
        </p:txBody>
      </p:sp>
    </p:spTree>
    <p:extLst>
      <p:ext uri="{BB962C8B-B14F-4D97-AF65-F5344CB8AC3E}">
        <p14:creationId xmlns:p14="http://schemas.microsoft.com/office/powerpoint/2010/main" val="141760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ubtitle Placeholder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Picture Placeholder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  <a:solidFill>
            <a:schemeClr val="tx1"/>
          </a:solidFill>
          <a:effectLst>
            <a:outerShdw blurRad="393700" dist="50800" dir="5400000" sx="105000" sy="105000" algn="ctr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the picture icon to insert a picture. </a:t>
            </a:r>
            <a:br>
              <a:rPr lang="en-US" dirty="0"/>
            </a:br>
            <a:r>
              <a:rPr lang="en-US" dirty="0"/>
              <a:t>Make sure to include an image description by right clicking on your image and selecting ‘Edit Alt Text…’ 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3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Picture">
            <a:extLst>
              <a:ext uri="{FF2B5EF4-FFF2-40B4-BE49-F238E27FC236}">
                <a16:creationId xmlns:a16="http://schemas.microsoft.com/office/drawing/2014/main" id="{409D0A44-800A-1E41-B4A3-4200850312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picture icon to insert a background picture. </a:t>
            </a:r>
            <a:br>
              <a:rPr lang="en-US" dirty="0"/>
            </a:br>
            <a:r>
              <a:rPr lang="en-US" dirty="0"/>
              <a:t>Make sure to include an image description by right </a:t>
            </a:r>
            <a:br>
              <a:rPr lang="en-US" dirty="0"/>
            </a:br>
            <a:r>
              <a:rPr lang="en-US" dirty="0"/>
              <a:t>clicking on your image and selecting ‘Edit Alt Text…’ </a:t>
            </a:r>
          </a:p>
          <a:p>
            <a:endParaRPr lang="en-US" dirty="0"/>
          </a:p>
        </p:txBody>
      </p:sp>
      <p:sp>
        <p:nvSpPr>
          <p:cNvPr id="8" name="Background Circle">
            <a:extLst>
              <a:ext uri="{FF2B5EF4-FFF2-40B4-BE49-F238E27FC236}">
                <a16:creationId xmlns:a16="http://schemas.microsoft.com/office/drawing/2014/main" id="{79F78E7C-BD8A-B74C-8DDE-969A46B4B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5292" y="-704631"/>
            <a:ext cx="4166289" cy="4166288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640BBB7F-73D8-794B-A9B5-A5869AB0A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8763" y="496248"/>
            <a:ext cx="2029237" cy="2065338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Author Name, </a:t>
            </a:r>
            <a:br>
              <a:rPr lang="en-US" dirty="0"/>
            </a:br>
            <a:r>
              <a:rPr lang="en-US" dirty="0"/>
              <a:t>Title, </a:t>
            </a:r>
            <a:br>
              <a:rPr lang="en-US" dirty="0"/>
            </a:br>
            <a:r>
              <a:rPr lang="en-US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421656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Picture">
            <a:extLst>
              <a:ext uri="{FF2B5EF4-FFF2-40B4-BE49-F238E27FC236}">
                <a16:creationId xmlns:a16="http://schemas.microsoft.com/office/drawing/2014/main" id="{B5352B15-F5A1-3540-B5B6-E1513B58E0F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picture icon to insert a background picture. </a:t>
            </a:r>
            <a:br>
              <a:rPr lang="en-US" dirty="0"/>
            </a:br>
            <a:r>
              <a:rPr lang="en-US" dirty="0"/>
              <a:t>Make sure to include an image description by right </a:t>
            </a:r>
            <a:br>
              <a:rPr lang="en-US" dirty="0"/>
            </a:br>
            <a:r>
              <a:rPr lang="en-US" dirty="0"/>
              <a:t>clicking on your image and selecting ‘Edit Alt Text…’ </a:t>
            </a:r>
          </a:p>
          <a:p>
            <a:endParaRPr lang="en-US" dirty="0"/>
          </a:p>
        </p:txBody>
      </p:sp>
      <p:sp>
        <p:nvSpPr>
          <p:cNvPr id="20" name="Background Circle">
            <a:extLst>
              <a:ext uri="{FF2B5EF4-FFF2-40B4-BE49-F238E27FC236}">
                <a16:creationId xmlns:a16="http://schemas.microsoft.com/office/drawing/2014/main" id="{5A2FA8D5-369B-C44D-90BE-9F100D869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5906" y="1303338"/>
            <a:ext cx="3338513" cy="3338512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">
            <a:extLst>
              <a:ext uri="{FF2B5EF4-FFF2-40B4-BE49-F238E27FC236}">
                <a16:creationId xmlns:a16="http://schemas.microsoft.com/office/drawing/2014/main" id="{649F63A3-0BA1-094E-B7F9-F33A78C6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892" y="1607127"/>
            <a:ext cx="2417618" cy="14470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Placeholder" descr="Master subtitle">
            <a:extLst>
              <a:ext uri="{FF2B5EF4-FFF2-40B4-BE49-F238E27FC236}">
                <a16:creationId xmlns:a16="http://schemas.microsoft.com/office/drawing/2014/main" id="{FC2F2E22-5550-2248-8176-512794DFA7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77892" y="3057603"/>
            <a:ext cx="2417618" cy="1300038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00695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" descr="Slide title">
            <a:extLst>
              <a:ext uri="{FF2B5EF4-FFF2-40B4-BE49-F238E27FC236}">
                <a16:creationId xmlns:a16="http://schemas.microsoft.com/office/drawing/2014/main" id="{6BBD06D5-C1DC-E148-8EFB-74F86B11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3" y="0"/>
            <a:ext cx="8781051" cy="491537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494210"/>
            <a:ext cx="8780462" cy="564942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00893" y="1066080"/>
            <a:ext cx="8781051" cy="340201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19" name="Slide Number" descr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0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">
            <a:extLst>
              <a:ext uri="{FF2B5EF4-FFF2-40B4-BE49-F238E27FC236}">
                <a16:creationId xmlns:a16="http://schemas.microsoft.com/office/drawing/2014/main" id="{6C77D3C7-0799-4147-8E2C-FF0B1E171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3" y="0"/>
            <a:ext cx="8781051" cy="491537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F008ECF-AE56-1E42-879F-E7F7F65B5A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494209"/>
            <a:ext cx="8780462" cy="62330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Left Content Placeholder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4" name="Right Content Placeholder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1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9F834383-94D0-7E4C-BCAE-DAC82995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3" y="0"/>
            <a:ext cx="8781051" cy="491537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192EC7AF-6E96-4C4A-BA85-15411DB3BC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494209"/>
            <a:ext cx="8780462" cy="62330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22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Picture" descr="circle image collage depicting a rending of the human brain and a student smiling while reading a book beside a window">
            <a:extLst>
              <a:ext uri="{FF2B5EF4-FFF2-40B4-BE49-F238E27FC236}">
                <a16:creationId xmlns:a16="http://schemas.microsoft.com/office/drawing/2014/main" id="{E6070089-2CCE-BC44-92E5-1BB4AB268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25" y="210299"/>
            <a:ext cx="5829300" cy="4133088"/>
          </a:xfrm>
          <a:prstGeom prst="rect">
            <a:avLst/>
          </a:prstGeom>
        </p:spPr>
      </p:pic>
      <p:sp>
        <p:nvSpPr>
          <p:cNvPr id="5" name="Title Placeholder">
            <a:extLst>
              <a:ext uri="{FF2B5EF4-FFF2-40B4-BE49-F238E27FC236}">
                <a16:creationId xmlns:a16="http://schemas.microsoft.com/office/drawing/2014/main" id="{9F834383-94D0-7E4C-BCAE-DAC82995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3" y="0"/>
            <a:ext cx="8781051" cy="491537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192EC7AF-6E96-4C4A-BA85-15411DB3BC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494209"/>
            <a:ext cx="8780462" cy="62330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CA6AC2AF-EA7D-1845-B660-F59AAE8269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1908" y="1981200"/>
            <a:ext cx="2292927" cy="19256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342900" indent="0" algn="ctr">
              <a:buNone/>
              <a:defRPr sz="2400">
                <a:solidFill>
                  <a:schemeClr val="bg1"/>
                </a:solidFill>
              </a:defRPr>
            </a:lvl2pPr>
            <a:lvl3pPr marL="685800" indent="0" algn="ctr">
              <a:buNone/>
              <a:defRPr sz="2400">
                <a:solidFill>
                  <a:schemeClr val="bg1"/>
                </a:solidFill>
              </a:defRPr>
            </a:lvl3pPr>
            <a:lvl4pPr marL="1028700" indent="0" algn="ctr">
              <a:buNone/>
              <a:defRPr sz="2400">
                <a:solidFill>
                  <a:schemeClr val="bg1"/>
                </a:solidFill>
              </a:defRPr>
            </a:lvl4pPr>
            <a:lvl5pPr marL="1371600" indent="0" algn="ctr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7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Picture" descr="colourful circles with text overlayed. Im image of a boy and a girl walking together on campus engaged in coversation and smiling.">
            <a:extLst>
              <a:ext uri="{FF2B5EF4-FFF2-40B4-BE49-F238E27FC236}">
                <a16:creationId xmlns:a16="http://schemas.microsoft.com/office/drawing/2014/main" id="{CE1C8C8A-E128-DB4F-89B6-F62207053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44" y="590864"/>
            <a:ext cx="6088967" cy="3653381"/>
          </a:xfrm>
          <a:prstGeom prst="rect">
            <a:avLst/>
          </a:prstGeom>
        </p:spPr>
      </p:pic>
      <p:sp>
        <p:nvSpPr>
          <p:cNvPr id="5" name="Title Placeholder">
            <a:extLst>
              <a:ext uri="{FF2B5EF4-FFF2-40B4-BE49-F238E27FC236}">
                <a16:creationId xmlns:a16="http://schemas.microsoft.com/office/drawing/2014/main" id="{3957A4D7-17B2-DF4C-9315-D964D47D3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728" y="885401"/>
            <a:ext cx="2570813" cy="2973090"/>
          </a:xfrm>
        </p:spPr>
        <p:txBody>
          <a:bodyPr bIns="0" anchor="ctr" anchorCtr="0"/>
          <a:lstStyle>
            <a:lvl1pPr algn="ctr">
              <a:lnSpc>
                <a:spcPct val="112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3BC43BA5-B147-5E40-827F-3DE426502B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4492" y="2708563"/>
            <a:ext cx="1156854" cy="153568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7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Circle">
            <a:extLst>
              <a:ext uri="{FF2B5EF4-FFF2-40B4-BE49-F238E27FC236}">
                <a16:creationId xmlns:a16="http://schemas.microsoft.com/office/drawing/2014/main" id="{43338589-10ED-9C42-B552-9C7DF681C6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434421" y="640556"/>
            <a:ext cx="3338513" cy="333851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625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35527" y="1493260"/>
            <a:ext cx="2376054" cy="87153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Placeholder"/>
          <p:cNvSpPr>
            <a:spLocks noGrp="1"/>
          </p:cNvSpPr>
          <p:nvPr>
            <p:ph type="body" sz="half" idx="2" hasCustomPrompt="1"/>
          </p:nvPr>
        </p:nvSpPr>
        <p:spPr>
          <a:xfrm>
            <a:off x="235527" y="2385580"/>
            <a:ext cx="2376054" cy="106420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3575050" y="512618"/>
            <a:ext cx="5111750" cy="390005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">
            <a:extLst>
              <a:ext uri="{FF2B5EF4-FFF2-40B4-BE49-F238E27FC236}">
                <a16:creationId xmlns:a16="http://schemas.microsoft.com/office/drawing/2014/main" id="{8C456362-D07C-D447-9EE5-3045E4C2E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3" y="0"/>
            <a:ext cx="8781051" cy="491537"/>
          </a:xfrm>
        </p:spPr>
        <p:txBody>
          <a:bodyPr bIns="0" anchor="b" anchorCtr="0"/>
          <a:lstStyle>
            <a:lvl1pPr>
              <a:lnSpc>
                <a:spcPct val="150000"/>
              </a:lnSpc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79399BB8-DA3F-7144-B2BF-15A07BE135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1613" y="494209"/>
            <a:ext cx="8780462" cy="623309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Background Circle">
            <a:extLst>
              <a:ext uri="{FF2B5EF4-FFF2-40B4-BE49-F238E27FC236}">
                <a16:creationId xmlns:a16="http://schemas.microsoft.com/office/drawing/2014/main" id="{0CD4AF8B-071D-174E-AE9D-8CAB9C065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9422" y="1291430"/>
            <a:ext cx="2237185" cy="2237184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7A003C"/>
              </a:buClr>
              <a:buSzPct val="120000"/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lr>
                <a:srgbClr val="7A003C"/>
              </a:buClr>
              <a:buSzPct val="6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5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625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" name="Subject Placeholder">
            <a:extLst>
              <a:ext uri="{FF2B5EF4-FFF2-40B4-BE49-F238E27FC236}">
                <a16:creationId xmlns:a16="http://schemas.microsoft.com/office/drawing/2014/main" id="{C0612D96-9BC3-9442-BA58-3850F396C3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9278" y="1290638"/>
            <a:ext cx="2237185" cy="2238375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600"/>
            </a:lvl1pPr>
          </a:lstStyle>
          <a:p>
            <a:pPr lvl="0"/>
            <a:r>
              <a:rPr lang="en-US" dirty="0"/>
              <a:t>Subject Headline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3665105" y="754776"/>
            <a:ext cx="5111750" cy="3379131"/>
          </a:xfrm>
        </p:spPr>
        <p:txBody>
          <a:bodyPr anchor="ctr" anchorCtr="0"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add text or</a:t>
            </a:r>
            <a:br>
              <a:rPr lang="en-US" dirty="0"/>
            </a:br>
            <a:r>
              <a:rPr lang="en-US" dirty="0"/>
              <a:t>select a content icon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2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/>
          <p:cNvSpPr>
            <a:spLocks noGrp="1"/>
          </p:cNvSpPr>
          <p:nvPr>
            <p:ph type="title"/>
          </p:nvPr>
        </p:nvSpPr>
        <p:spPr>
          <a:xfrm>
            <a:off x="200893" y="0"/>
            <a:ext cx="8781051" cy="754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00893" y="853499"/>
            <a:ext cx="8781051" cy="374112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Brighter World Line">
            <a:extLst>
              <a:ext uri="{FF2B5EF4-FFF2-40B4-BE49-F238E27FC236}">
                <a16:creationId xmlns:a16="http://schemas.microsoft.com/office/drawing/2014/main" id="{99DC7CF7-5982-6749-B770-08C5172A39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" y="4661165"/>
            <a:ext cx="7710054" cy="0"/>
          </a:xfrm>
          <a:prstGeom prst="line">
            <a:avLst/>
          </a:prstGeom>
          <a:ln w="38100" cap="flat">
            <a:solidFill>
              <a:srgbClr val="7C0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righter World Logo" descr="Brighter World Logo">
            <a:extLst>
              <a:ext uri="{FF2B5EF4-FFF2-40B4-BE49-F238E27FC236}">
                <a16:creationId xmlns:a16="http://schemas.microsoft.com/office/drawing/2014/main" id="{29B74334-1B70-354B-A315-9B4AC67D2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176" b="47"/>
          <a:stretch/>
        </p:blipFill>
        <p:spPr>
          <a:xfrm>
            <a:off x="200893" y="4834777"/>
            <a:ext cx="1136072" cy="136841"/>
          </a:xfrm>
          <a:prstGeom prst="rect">
            <a:avLst/>
          </a:prstGeom>
        </p:spPr>
      </p:pic>
      <p:sp>
        <p:nvSpPr>
          <p:cNvPr id="14" name="URL">
            <a:extLst>
              <a:ext uri="{FF2B5EF4-FFF2-40B4-BE49-F238E27FC236}">
                <a16:creationId xmlns:a16="http://schemas.microsoft.com/office/drawing/2014/main" id="{0C654FC7-9C31-074E-AD8E-D6FD365BF2A7}"/>
              </a:ext>
            </a:extLst>
          </p:cNvPr>
          <p:cNvSpPr txBox="1"/>
          <p:nvPr userDrawn="1"/>
        </p:nvSpPr>
        <p:spPr>
          <a:xfrm>
            <a:off x="1277515" y="4774219"/>
            <a:ext cx="250477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5" spc="20" baseline="0" dirty="0">
                <a:latin typeface="Arial" panose="020B0604020202020204" pitchFamily="34" charset="0"/>
                <a:cs typeface="Arial" panose="020B0604020202020204" pitchFamily="34" charset="0"/>
              </a:rPr>
              <a:t>mcmaster.ca</a:t>
            </a:r>
          </a:p>
        </p:txBody>
      </p:sp>
      <p:pic>
        <p:nvPicPr>
          <p:cNvPr id="12" name="McMaster University Logo" descr="McMaster University Logo">
            <a:extLst>
              <a:ext uri="{FF2B5EF4-FFF2-40B4-BE49-F238E27FC236}">
                <a16:creationId xmlns:a16="http://schemas.microsoft.com/office/drawing/2014/main" id="{25F451A7-DF44-C948-A3AA-6CB9F92DA20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69" y="4484767"/>
            <a:ext cx="1019175" cy="561975"/>
          </a:xfrm>
          <a:prstGeom prst="rect">
            <a:avLst/>
          </a:prstGeom>
        </p:spPr>
      </p:pic>
      <p:sp>
        <p:nvSpPr>
          <p:cNvPr id="15" name="Slide Number" descr="Page Number"/>
          <p:cNvSpPr>
            <a:spLocks noGrp="1"/>
          </p:cNvSpPr>
          <p:nvPr>
            <p:ph type="sldNum" sz="quarter" idx="4"/>
          </p:nvPr>
        </p:nvSpPr>
        <p:spPr>
          <a:xfrm>
            <a:off x="7230530" y="4759888"/>
            <a:ext cx="479525" cy="273844"/>
          </a:xfrm>
          <a:prstGeom prst="rect">
            <a:avLst/>
          </a:prstGeom>
        </p:spPr>
        <p:txBody>
          <a:bodyPr tIns="46800" rIns="0" anchor="ctr" anchorCtr="0"/>
          <a:lstStyle>
            <a:lvl1pPr algn="r">
              <a:defRPr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Divider Lin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/>
          </p:cNvSpPr>
          <p:nvPr userDrawn="1"/>
        </p:nvSpPr>
        <p:spPr>
          <a:xfrm>
            <a:off x="7242057" y="4759889"/>
            <a:ext cx="224451" cy="273844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92929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900" dirty="0">
                <a:solidFill>
                  <a:schemeClr val="tx1"/>
                </a:solidFill>
              </a:rPr>
              <a:t>|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6" name="Dat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0458" y="4759889"/>
            <a:ext cx="1958715" cy="273844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9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89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4" r:id="rId5"/>
    <p:sldLayoutId id="2147483665" r:id="rId6"/>
    <p:sldLayoutId id="2147483666" r:id="rId7"/>
    <p:sldLayoutId id="2147483656" r:id="rId8"/>
    <p:sldLayoutId id="2147483664" r:id="rId9"/>
    <p:sldLayoutId id="2147483657" r:id="rId10"/>
    <p:sldLayoutId id="2147483667" r:id="rId11"/>
  </p:sldLayoutIdLst>
  <p:hf hdr="0" ftr="0"/>
  <p:txStyles>
    <p:titleStyle>
      <a:lvl1pPr algn="l" defTabSz="342900" rtl="0" eaLnBrk="1" latinLnBrk="0" hangingPunct="1">
        <a:lnSpc>
          <a:spcPct val="150000"/>
        </a:lnSpc>
        <a:spcBef>
          <a:spcPct val="0"/>
        </a:spcBef>
        <a:buNone/>
        <a:defRPr sz="1800" b="0" i="0" kern="1200">
          <a:solidFill>
            <a:schemeClr val="accent1"/>
          </a:solidFill>
          <a:latin typeface="Arial" charset="0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Clr>
          <a:srgbClr val="7C0040"/>
        </a:buClr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485213" indent="-214313" algn="l" defTabSz="3429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Clr>
          <a:srgbClr val="7C0040"/>
        </a:buClr>
        <a:buSzPct val="65000"/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677250" indent="-171450" algn="l" defTabSz="3429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876150" indent="-171450" algn="l" defTabSz="3429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75050" indent="-171450" algn="l" defTabSz="342900" rtl="0" eaLnBrk="1" latinLnBrk="0" hangingPunct="1">
        <a:lnSpc>
          <a:spcPct val="112000"/>
        </a:lnSpc>
        <a:spcBef>
          <a:spcPts val="0"/>
        </a:spcBef>
        <a:spcAft>
          <a:spcPts val="6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7" y="51141"/>
            <a:ext cx="8781051" cy="394763"/>
          </a:xfrm>
        </p:spPr>
        <p:txBody>
          <a:bodyPr>
            <a:noAutofit/>
          </a:bodyPr>
          <a:lstStyle/>
          <a:p>
            <a:r>
              <a:rPr lang="en-US" dirty="0" smtClean="0"/>
              <a:t>SAIR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49944" y="5754068"/>
            <a:ext cx="479525" cy="273844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9872" y="5754069"/>
            <a:ext cx="1958715" cy="273844"/>
          </a:xfrm>
        </p:spPr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0" y="478161"/>
            <a:ext cx="4290060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106581" y="1227118"/>
            <a:ext cx="696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Self-Supervised Face Image Restoration with a One-Shot Reference</a:t>
            </a:r>
          </a:p>
        </p:txBody>
      </p:sp>
      <p:sp>
        <p:nvSpPr>
          <p:cNvPr id="2" name="矩形 1"/>
          <p:cNvSpPr/>
          <p:nvPr/>
        </p:nvSpPr>
        <p:spPr>
          <a:xfrm>
            <a:off x="3656836" y="2700829"/>
            <a:ext cx="3445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- </a:t>
            </a:r>
            <a:r>
              <a:rPr lang="en-US" altLang="zh-CN" sz="1200" dirty="0" err="1" smtClean="0"/>
              <a:t>Yanhui</a:t>
            </a:r>
            <a:r>
              <a:rPr lang="en-US" altLang="zh-CN" sz="1200" dirty="0" smtClean="0"/>
              <a:t> </a:t>
            </a:r>
            <a:r>
              <a:rPr lang="en-US" altLang="zh-CN" sz="1200" dirty="0" err="1" smtClean="0"/>
              <a:t>Guo</a:t>
            </a:r>
            <a:r>
              <a:rPr lang="en-US" altLang="zh-CN" sz="1200" dirty="0" smtClean="0"/>
              <a:t>, </a:t>
            </a:r>
            <a:r>
              <a:rPr lang="en-US" altLang="zh-CN" sz="1200" dirty="0" err="1" smtClean="0"/>
              <a:t>Fangzhou</a:t>
            </a:r>
            <a:r>
              <a:rPr lang="en-US" altLang="zh-CN" sz="1200" dirty="0" smtClean="0"/>
              <a:t> Luo, and </a:t>
            </a:r>
            <a:r>
              <a:rPr lang="en-US" altLang="zh-CN" sz="1200" dirty="0" err="1" smtClean="0"/>
              <a:t>Shaoyuan</a:t>
            </a:r>
            <a:r>
              <a:rPr lang="en-US" altLang="zh-CN" sz="1200" dirty="0" smtClean="0"/>
              <a:t> Xu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186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SAIR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49944" y="5754068"/>
            <a:ext cx="479525" cy="273844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9872" y="5754069"/>
            <a:ext cx="1958715" cy="273844"/>
          </a:xfrm>
        </p:spPr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0" y="478161"/>
            <a:ext cx="4290060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1534886" y="1520637"/>
            <a:ext cx="1650790" cy="548726"/>
          </a:xfrm>
          <a:prstGeom prst="roundRect">
            <a:avLst/>
          </a:prstGeom>
          <a:solidFill>
            <a:srgbClr val="DBDBD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Domain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5554899" y="1520637"/>
            <a:ext cx="1650790" cy="548726"/>
          </a:xfrm>
          <a:prstGeom prst="roundRect">
            <a:avLst/>
          </a:prstGeom>
          <a:solidFill>
            <a:srgbClr val="DBDBD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Domain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0893" y="679269"/>
            <a:ext cx="34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For Image Super-Resolution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693767" y="2342911"/>
            <a:ext cx="1500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Synthetic Degradations</a:t>
            </a: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82138" y="2817759"/>
            <a:ext cx="1603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Real-world Degradations</a:t>
            </a:r>
          </a:p>
          <a:p>
            <a:pPr algn="ctr"/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Camera-specific</a:t>
            </a:r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93767" y="3337756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Degradations</a:t>
            </a: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1431628" y="2408313"/>
            <a:ext cx="243438" cy="1431991"/>
          </a:xfrm>
          <a:prstGeom prst="leftBrac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3971109" y="2854517"/>
            <a:ext cx="1234264" cy="22485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633210" y="274041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Unseen Degradations</a:t>
            </a: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077908" y="3070584"/>
            <a:ext cx="1491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1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Different cameras)</a:t>
            </a: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十字形 21"/>
          <p:cNvSpPr/>
          <p:nvPr/>
        </p:nvSpPr>
        <p:spPr>
          <a:xfrm rot="2644100">
            <a:off x="4455407" y="3125285"/>
            <a:ext cx="265665" cy="267763"/>
          </a:xfrm>
          <a:prstGeom prst="plus">
            <a:avLst>
              <a:gd name="adj" fmla="val 41476"/>
            </a:avLst>
          </a:prstGeom>
          <a:solidFill>
            <a:schemeClr val="tx2">
              <a:lumMod val="9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693767" y="3709499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Degradations</a:t>
            </a:r>
            <a:r>
              <a:rPr lang="en-US" altLang="zh-CN" sz="11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110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9357" y="4242874"/>
            <a:ext cx="79814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zh-CN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F </a:t>
            </a:r>
            <a:r>
              <a:rPr lang="es-ES" altLang="zh-CN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Luo, X Wu, Y Guo</a:t>
            </a:r>
            <a:r>
              <a:rPr lang="en-US" altLang="zh-CN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zh-CN" alt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Adversarial Neural Degradation for Learning Blind Image Super-</a:t>
            </a:r>
            <a:r>
              <a:rPr lang="zh-CN" altLang="en-US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en-US" altLang="zh-CN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zh-CN" sz="105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NeurIPS</a:t>
            </a:r>
            <a:r>
              <a:rPr lang="en-US" altLang="zh-CN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zh-CN" altLang="en-US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ag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57062" y="133327"/>
            <a:ext cx="224881" cy="22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9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/>
          <p:cNvSpPr/>
          <p:nvPr/>
        </p:nvSpPr>
        <p:spPr>
          <a:xfrm>
            <a:off x="3449942" y="727484"/>
            <a:ext cx="1476103" cy="3843439"/>
          </a:xfrm>
          <a:prstGeom prst="roundRect">
            <a:avLst/>
          </a:prstGeom>
          <a:noFill/>
          <a:ln w="12700">
            <a:solidFill>
              <a:srgbClr val="00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SAIR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49944" y="5754068"/>
            <a:ext cx="479525" cy="273844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9872" y="5754069"/>
            <a:ext cx="1958715" cy="273844"/>
          </a:xfrm>
        </p:spPr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0" y="478161"/>
            <a:ext cx="4290060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00893" y="679269"/>
            <a:ext cx="34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Generative Prior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419075" y="2473596"/>
            <a:ext cx="1201784" cy="349541"/>
          </a:xfrm>
          <a:prstGeom prst="roundRect">
            <a:avLst/>
          </a:prstGeom>
          <a:solidFill>
            <a:srgbClr val="DBDBD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Latent Space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梯形 1"/>
          <p:cNvSpPr/>
          <p:nvPr/>
        </p:nvSpPr>
        <p:spPr>
          <a:xfrm rot="5400000">
            <a:off x="3617520" y="1281999"/>
            <a:ext cx="633549" cy="450669"/>
          </a:xfrm>
          <a:prstGeom prst="trapezoid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梯形 23"/>
          <p:cNvSpPr/>
          <p:nvPr/>
        </p:nvSpPr>
        <p:spPr>
          <a:xfrm rot="16200000">
            <a:off x="4153097" y="1281998"/>
            <a:ext cx="633549" cy="450669"/>
          </a:xfrm>
          <a:prstGeom prst="trapezoid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梯形 24"/>
          <p:cNvSpPr/>
          <p:nvPr/>
        </p:nvSpPr>
        <p:spPr>
          <a:xfrm rot="5400000">
            <a:off x="3617520" y="2432032"/>
            <a:ext cx="633549" cy="450669"/>
          </a:xfrm>
          <a:prstGeom prst="trapezoid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梯形 25"/>
          <p:cNvSpPr/>
          <p:nvPr/>
        </p:nvSpPr>
        <p:spPr>
          <a:xfrm rot="16200000">
            <a:off x="4153097" y="2432031"/>
            <a:ext cx="633549" cy="450669"/>
          </a:xfrm>
          <a:prstGeom prst="trapezoid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26"/>
          <p:cNvSpPr/>
          <p:nvPr/>
        </p:nvSpPr>
        <p:spPr>
          <a:xfrm rot="5400000">
            <a:off x="3643646" y="3832367"/>
            <a:ext cx="633549" cy="450669"/>
          </a:xfrm>
          <a:prstGeom prst="trapezoid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梯形 27"/>
          <p:cNvSpPr/>
          <p:nvPr/>
        </p:nvSpPr>
        <p:spPr>
          <a:xfrm rot="16200000">
            <a:off x="4179223" y="3832366"/>
            <a:ext cx="633549" cy="450669"/>
          </a:xfrm>
          <a:prstGeom prst="trapezoid">
            <a:avLst/>
          </a:prstGeom>
          <a:solidFill>
            <a:schemeClr val="tx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26667" y="966412"/>
            <a:ext cx="532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VAE</a:t>
            </a:r>
            <a:endParaRPr lang="zh-CN" altLang="en-US" sz="1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3914985" y="212778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GAN</a:t>
            </a:r>
            <a:endParaRPr lang="zh-CN" altLang="en-US" sz="1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3753318" y="3490623"/>
            <a:ext cx="878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Diffusion</a:t>
            </a:r>
            <a:endParaRPr lang="zh-CN" altLang="en-US" sz="1400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811851" y="2649204"/>
            <a:ext cx="1417320" cy="0"/>
          </a:xfrm>
          <a:prstGeom prst="straightConnector1">
            <a:avLst/>
          </a:prstGeom>
          <a:ln w="12700">
            <a:solidFill>
              <a:srgbClr val="00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1811851" y="1499169"/>
            <a:ext cx="1417320" cy="928228"/>
          </a:xfrm>
          <a:prstGeom prst="straightConnector1">
            <a:avLst/>
          </a:prstGeom>
          <a:ln w="12700">
            <a:solidFill>
              <a:srgbClr val="00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1811851" y="2890902"/>
            <a:ext cx="1417320" cy="1000144"/>
          </a:xfrm>
          <a:prstGeom prst="straightConnector1">
            <a:avLst/>
          </a:prstGeom>
          <a:ln w="12700">
            <a:solidFill>
              <a:srgbClr val="000000"/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2065843" y="2332427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/>
          <a:srcRect l="2659" t="896"/>
          <a:stretch/>
        </p:blipFill>
        <p:spPr>
          <a:xfrm>
            <a:off x="6594436" y="1131615"/>
            <a:ext cx="1053083" cy="3051504"/>
          </a:xfrm>
          <a:prstGeom prst="rect">
            <a:avLst/>
          </a:prstGeom>
        </p:spPr>
      </p:pic>
      <p:sp>
        <p:nvSpPr>
          <p:cNvPr id="40" name="右箭头 39"/>
          <p:cNvSpPr/>
          <p:nvPr/>
        </p:nvSpPr>
        <p:spPr>
          <a:xfrm>
            <a:off x="5261209" y="2556863"/>
            <a:ext cx="1013400" cy="20100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5223070" y="2193103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HQ Images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age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5144" y="132368"/>
            <a:ext cx="22680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SAIR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49944" y="5754068"/>
            <a:ext cx="479525" cy="273844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9872" y="5754069"/>
            <a:ext cx="1958715" cy="273844"/>
          </a:xfrm>
        </p:spPr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0" y="478161"/>
            <a:ext cx="4290060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6707" r="7874" b="16582"/>
          <a:stretch/>
        </p:blipFill>
        <p:spPr>
          <a:xfrm>
            <a:off x="2560270" y="969698"/>
            <a:ext cx="6376139" cy="312593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65031" y="2880676"/>
            <a:ext cx="2898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5031" y="635096"/>
            <a:ext cx="235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Optimizing a latent feature in GAN’s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latent space</a:t>
            </a:r>
            <a:endParaRPr lang="zh-C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969" y="1096761"/>
            <a:ext cx="1382897" cy="1663172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 rot="1457078">
            <a:off x="788386" y="2281439"/>
            <a:ext cx="274594" cy="13601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65031" y="3371298"/>
            <a:ext cx="221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Guided by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</a:t>
            </a:r>
            <a:endParaRPr lang="zh-C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6753" y="4028988"/>
            <a:ext cx="2875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Robustly restoring extremely low-quality face image (x32 </a:t>
            </a:r>
            <a:r>
              <a:rPr lang="en-US" altLang="zh-CN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dowsampling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age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55144" y="132368"/>
            <a:ext cx="22680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9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SAIR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49944" y="5754068"/>
            <a:ext cx="479525" cy="273844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9872" y="5754069"/>
            <a:ext cx="1958715" cy="273844"/>
          </a:xfrm>
        </p:spPr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0" y="478161"/>
            <a:ext cx="4290060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6707" r="7874" b="16582"/>
          <a:stretch/>
        </p:blipFill>
        <p:spPr>
          <a:xfrm>
            <a:off x="4521224" y="410792"/>
            <a:ext cx="4109843" cy="20148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69" y="1529743"/>
            <a:ext cx="1840230" cy="22390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378561" y="3146191"/>
            <a:ext cx="2422295" cy="395679"/>
            <a:chOff x="473392" y="1394460"/>
            <a:chExt cx="2618861" cy="42778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392" y="1445058"/>
              <a:ext cx="2618861" cy="322782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73392" y="1394460"/>
              <a:ext cx="882968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25791" y="1734618"/>
              <a:ext cx="2466461" cy="876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11416" y="683355"/>
            <a:ext cx="289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objective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587" y="2425663"/>
            <a:ext cx="1798054" cy="2187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8005" y="3568812"/>
            <a:ext cx="2660727" cy="28824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255" y="2178032"/>
            <a:ext cx="783990" cy="23477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85614" y="1183873"/>
            <a:ext cx="1745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00"/>
                </a:solidFill>
              </a:rPr>
              <a:t>Degradation Model: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95270" y="1842173"/>
            <a:ext cx="1596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00"/>
                </a:solidFill>
              </a:rPr>
              <a:t>Generator (GAN):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00893" y="273130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00"/>
                </a:solidFill>
              </a:rPr>
              <a:t>Loss: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3131" y="1405250"/>
            <a:ext cx="132964" cy="16215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8732" y="2434361"/>
            <a:ext cx="185801" cy="22658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29353" y="2412809"/>
            <a:ext cx="955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latent vector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52402" y="3304914"/>
            <a:ext cx="2566413" cy="119800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3043" y="3796593"/>
            <a:ext cx="2674249" cy="466697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400202" y="3176016"/>
            <a:ext cx="10486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fidelity: </a:t>
            </a: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60945" y="2731308"/>
            <a:ext cx="36920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hyperplanes to distinguish emotions in the latent space</a:t>
            </a: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5076" y="3563279"/>
            <a:ext cx="673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ID:</a:t>
            </a: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706883" y="2992918"/>
            <a:ext cx="3929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 can find clustering centers for different emotions in advance) </a:t>
            </a: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11529" y="3903916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Emotion:</a:t>
            </a: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8635" y="4319650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color:</a:t>
            </a:r>
            <a:endParaRPr lang="zh-CN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53664" y="4309772"/>
            <a:ext cx="2817402" cy="30784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667" y="2763695"/>
            <a:ext cx="2029684" cy="388540"/>
          </a:xfrm>
          <a:prstGeom prst="rect">
            <a:avLst/>
          </a:prstGeom>
        </p:spPr>
      </p:pic>
      <p:pic>
        <p:nvPicPr>
          <p:cNvPr id="11" name="page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758194" y="132368"/>
            <a:ext cx="22680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0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0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SAIR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49944" y="5754068"/>
            <a:ext cx="479525" cy="273844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9872" y="5754069"/>
            <a:ext cx="1958715" cy="273844"/>
          </a:xfrm>
        </p:spPr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0" y="478161"/>
            <a:ext cx="4290060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418" y="684691"/>
            <a:ext cx="3648694" cy="152255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420811" y="1138192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</a:rPr>
              <a:t>Metrics</a:t>
            </a:r>
            <a:r>
              <a:rPr lang="en-US" altLang="zh-CN" sz="1400" dirty="0">
                <a:solidFill>
                  <a:srgbClr val="000000"/>
                </a:solidFill>
              </a:rPr>
              <a:t>: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1403" y="1557145"/>
            <a:ext cx="2879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evaluation: FID/ LPIPS </a:t>
            </a:r>
          </a:p>
          <a:p>
            <a:endParaRPr lang="en-US" altLang="zh-CN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similarity: a face recognition network 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060" y="2688475"/>
            <a:ext cx="5692607" cy="1907629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84803" y="639894"/>
            <a:ext cx="289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0811" y="2357688"/>
            <a:ext cx="283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000000"/>
                </a:solidFill>
              </a:rPr>
              <a:t>Robust to </a:t>
            </a:r>
            <a:r>
              <a:rPr lang="en-US" altLang="zh-CN" sz="1400" dirty="0">
                <a:solidFill>
                  <a:srgbClr val="000000"/>
                </a:solidFill>
              </a:rPr>
              <a:t>V</a:t>
            </a:r>
            <a:r>
              <a:rPr lang="en-US" altLang="zh-CN" sz="1400" dirty="0" smtClean="0">
                <a:solidFill>
                  <a:srgbClr val="000000"/>
                </a:solidFill>
              </a:rPr>
              <a:t>arious degradations:</a:t>
            </a:r>
            <a:endParaRPr lang="zh-CN" altLang="en-US" sz="1400" dirty="0">
              <a:solidFill>
                <a:srgbClr val="000000"/>
              </a:solidFill>
            </a:endParaRPr>
          </a:p>
        </p:txBody>
      </p:sp>
      <p:pic>
        <p:nvPicPr>
          <p:cNvPr id="2" name="page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55144" y="132368"/>
            <a:ext cx="22680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2" y="638640"/>
            <a:ext cx="8831059" cy="3889963"/>
          </a:xfrm>
          <a:prstGeom prst="rect">
            <a:avLst/>
          </a:prstGeom>
        </p:spPr>
      </p:pic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SAIR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49944" y="5754068"/>
            <a:ext cx="479525" cy="273844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9872" y="5754069"/>
            <a:ext cx="1958715" cy="273844"/>
          </a:xfrm>
        </p:spPr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0" y="478161"/>
            <a:ext cx="4290060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715109" y="4348042"/>
            <a:ext cx="1168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Input: 32x32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4157470" y="4346553"/>
            <a:ext cx="1705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Output: 1024x1024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84803" y="513806"/>
            <a:ext cx="289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age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5144" y="132368"/>
            <a:ext cx="22680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">
            <a:extLst>
              <a:ext uri="{FF2B5EF4-FFF2-40B4-BE49-F238E27FC236}">
                <a16:creationId xmlns:a16="http://schemas.microsoft.com/office/drawing/2014/main" id="{79E72A00-D47E-8146-8984-E2A9F9465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SAIR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49944" y="5754068"/>
            <a:ext cx="479525" cy="273844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9872" y="5754069"/>
            <a:ext cx="1958715" cy="273844"/>
          </a:xfrm>
        </p:spPr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0" y="478161"/>
            <a:ext cx="4290060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00893" y="614824"/>
            <a:ext cx="289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Results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1491" y="1274173"/>
            <a:ext cx="6002929" cy="2781845"/>
          </a:xfrm>
          <a:prstGeom prst="rect">
            <a:avLst/>
          </a:prstGeom>
        </p:spPr>
      </p:pic>
      <p:pic>
        <p:nvPicPr>
          <p:cNvPr id="2" name="page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55144" y="132368"/>
            <a:ext cx="226800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9AC65D79-4A0E-7F45-ACFD-83CB2C170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49944" y="5754068"/>
            <a:ext cx="479525" cy="273844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Date">
            <a:extLst>
              <a:ext uri="{FF2B5EF4-FFF2-40B4-BE49-F238E27FC236}">
                <a16:creationId xmlns:a16="http://schemas.microsoft.com/office/drawing/2014/main" id="{5326B243-4724-8347-9AE1-14736367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69872" y="5754069"/>
            <a:ext cx="1958715" cy="273844"/>
          </a:xfrm>
        </p:spPr>
        <p:txBody>
          <a:bodyPr/>
          <a:lstStyle/>
          <a:p>
            <a:fld id="{12CEF10F-437A-1E47-9122-F08C813F0AE8}" type="datetime4">
              <a:rPr lang="en-CA" smtClean="0"/>
              <a:pPr/>
              <a:t>April 2, 2024</a:t>
            </a:fld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654494" y="1843649"/>
            <a:ext cx="194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Thanks!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18662877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McMaster Brighter World Theme">
  <a:themeElements>
    <a:clrScheme name="Custom 7">
      <a:dk1>
        <a:srgbClr val="4C555C"/>
      </a:dk1>
      <a:lt1>
        <a:srgbClr val="FFFFFF"/>
      </a:lt1>
      <a:dk2>
        <a:srgbClr val="FFFFFF"/>
      </a:dk2>
      <a:lt2>
        <a:srgbClr val="FFFFFF"/>
      </a:lt2>
      <a:accent1>
        <a:srgbClr val="79003B"/>
      </a:accent1>
      <a:accent2>
        <a:srgbClr val="FCBE57"/>
      </a:accent2>
      <a:accent3>
        <a:srgbClr val="FFD000"/>
      </a:accent3>
      <a:accent4>
        <a:srgbClr val="D2D654"/>
      </a:accent4>
      <a:accent5>
        <a:srgbClr val="6FD3E3"/>
      </a:accent5>
      <a:accent6>
        <a:srgbClr val="A71930"/>
      </a:accent6>
      <a:hlink>
        <a:srgbClr val="79003B"/>
      </a:hlink>
      <a:folHlink>
        <a:srgbClr val="7900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25436</TotalTime>
  <Words>232</Words>
  <Application>Microsoft Office PowerPoint</Application>
  <PresentationFormat>全屏显示(16:9)</PresentationFormat>
  <Paragraphs>82</Paragraphs>
  <Slides>9</Slides>
  <Notes>9</Notes>
  <HiddenSlides>0</HiddenSlides>
  <MMClips>7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ＭＳ Ｐゴシック</vt:lpstr>
      <vt:lpstr>DengXian</vt:lpstr>
      <vt:lpstr>黑体</vt:lpstr>
      <vt:lpstr>Arial</vt:lpstr>
      <vt:lpstr>Courier New</vt:lpstr>
      <vt:lpstr>Times New Roman</vt:lpstr>
      <vt:lpstr>McMaster Brighter World Theme</vt:lpstr>
      <vt:lpstr>SAIR</vt:lpstr>
      <vt:lpstr>SAIR</vt:lpstr>
      <vt:lpstr>SAIR</vt:lpstr>
      <vt:lpstr>SAIR</vt:lpstr>
      <vt:lpstr>SAIR</vt:lpstr>
      <vt:lpstr>SAIR</vt:lpstr>
      <vt:lpstr>SAIR</vt:lpstr>
      <vt:lpstr>SAIR</vt:lpstr>
      <vt:lpstr>PowerPoint 演示文稿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Windows 用户</cp:lastModifiedBy>
  <cp:revision>759</cp:revision>
  <cp:lastPrinted>2017-06-06T20:04:49Z</cp:lastPrinted>
  <dcterms:created xsi:type="dcterms:W3CDTF">2017-04-21T15:41:45Z</dcterms:created>
  <dcterms:modified xsi:type="dcterms:W3CDTF">2024-04-02T18:43:22Z</dcterms:modified>
</cp:coreProperties>
</file>