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CC25825-FB46-4E98-A82D-394CC0EAEDB4}">
          <p14:sldIdLst>
            <p14:sldId id="256"/>
          </p14:sldIdLst>
        </p14:section>
        <p14:section name="Untitled Section" id="{CAEE82B0-B5F7-4742-AEE5-5B2AA6AAF874}">
          <p14:sldIdLst>
            <p14:sldId id="257"/>
            <p14:sldId id="259"/>
            <p14:sldId id="262"/>
            <p14:sldId id="261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96208" y="5670612"/>
            <a:ext cx="1355487" cy="579678"/>
          </a:xfrm>
          <a:prstGeom prst="rect">
            <a:avLst/>
          </a:prstGeom>
        </p:spPr>
      </p:pic>
      <p:pic>
        <p:nvPicPr>
          <p:cNvPr id="7" name="Picture 2" descr="http://static.wixstatic.com/media/8636ed_e8da44d0d5d14189b77ee6319c566135.jpg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2292" y="6354762"/>
            <a:ext cx="1823320" cy="3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6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87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Memory-less gain quantization in the EVS codec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Vladimir Malenovsky</a:t>
            </a:r>
          </a:p>
          <a:p>
            <a:r>
              <a:rPr lang="en-US" dirty="0" smtClean="0"/>
              <a:t>Milan </a:t>
            </a:r>
            <a:r>
              <a:rPr lang="en-US" dirty="0" err="1" smtClean="0"/>
              <a:t>Jelinek</a:t>
            </a:r>
            <a:endParaRPr lang="en-US" dirty="0" smtClean="0"/>
          </a:p>
          <a:p>
            <a:r>
              <a:rPr lang="en-US" dirty="0" smtClean="0"/>
              <a:t>University of Sherbrooke/</a:t>
            </a:r>
            <a:r>
              <a:rPr lang="en-US" dirty="0" err="1" smtClean="0"/>
              <a:t>VoiceAge</a:t>
            </a:r>
            <a:r>
              <a:rPr lang="en-US" dirty="0" smtClean="0"/>
              <a:t> Corp.</a:t>
            </a:r>
          </a:p>
          <a:p>
            <a:r>
              <a:rPr lang="en-US" dirty="0" smtClean="0"/>
              <a:t>CANADA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9160" y="5571187"/>
            <a:ext cx="2320043" cy="992173"/>
          </a:xfrm>
          <a:prstGeom prst="rect">
            <a:avLst/>
          </a:prstGeom>
        </p:spPr>
      </p:pic>
      <p:pic>
        <p:nvPicPr>
          <p:cNvPr id="5" name="Picture 2" descr="http://static.wixstatic.com/media/8636ed_e8da44d0d5d14189b77ee6319c56613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640" y="5977467"/>
            <a:ext cx="2624143" cy="44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22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837" y="501134"/>
            <a:ext cx="26741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Conclusion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473837" y="1374987"/>
            <a:ext cx="9970644" cy="488357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two memory-less gain quantization schemes were developed and implemented in the EVS codec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/>
              <a:t>	</a:t>
            </a:r>
            <a:r>
              <a:rPr lang="en-US" dirty="0" smtClean="0"/>
              <a:t>intra-frame gain prediction (5.9 VBR, 7.2 and 8.0 kbps)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/>
              <a:t>	</a:t>
            </a:r>
            <a:r>
              <a:rPr lang="en-US" dirty="0" smtClean="0"/>
              <a:t>estimate of the target signal energy (9.6 – 32 kbps)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the problem of energy mismatch propagation in th</a:t>
            </a:r>
            <a:r>
              <a:rPr lang="en-US" dirty="0" smtClean="0"/>
              <a:t>e decoder</a:t>
            </a:r>
            <a:r>
              <a:rPr lang="en-US" dirty="0" smtClean="0"/>
              <a:t> </a:t>
            </a:r>
            <a:r>
              <a:rPr lang="en-US" dirty="0" smtClean="0"/>
              <a:t>due to </a:t>
            </a:r>
            <a:r>
              <a:rPr lang="en-US" dirty="0" smtClean="0"/>
              <a:t>incorrect predicted gain of the fixed excitation signal  has been eliminated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the new quantizers are bitrate-scalable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both outperform the AMR-WB gain quantizer at bitrates below 12.65 kbps and are on par with AMR-WB at bitrates above 12.65 kbps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the first proposed scheme has been preferred by expert listeners at very low bitrates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complexity and memory consumption is similar to the gain quantizer of AMR-WB (it’s slightly higher in case of intra-frame gain prediction)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296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77917" y="2970014"/>
            <a:ext cx="15167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8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837" y="501134"/>
            <a:ext cx="7840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Motivation and Design Constraints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73836" y="1578187"/>
            <a:ext cx="8995283" cy="3489469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eliminate the propagation of </a:t>
            </a:r>
            <a:r>
              <a:rPr lang="en-US" dirty="0" smtClean="0"/>
              <a:t>energy mismatch in th</a:t>
            </a:r>
            <a:r>
              <a:rPr lang="en-US" dirty="0" smtClean="0"/>
              <a:t>e decoder</a:t>
            </a:r>
            <a:r>
              <a:rPr lang="en-US" dirty="0" smtClean="0"/>
              <a:t> </a:t>
            </a:r>
            <a:r>
              <a:rPr lang="en-US" dirty="0" smtClean="0"/>
              <a:t>due to </a:t>
            </a:r>
            <a:r>
              <a:rPr lang="en-US" dirty="0" smtClean="0"/>
              <a:t>incorrect predicted gain of the fixed excitation signal 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consume the same or lower amount of bits as the AMR-WB </a:t>
            </a:r>
            <a:r>
              <a:rPr lang="en-US" dirty="0" smtClean="0"/>
              <a:t>gain quantizer</a:t>
            </a:r>
          </a:p>
          <a:p>
            <a:pPr marL="0" indent="0">
              <a:buNone/>
            </a:pPr>
            <a:r>
              <a:rPr lang="en-US" dirty="0" smtClean="0"/>
              <a:t>complexity not higher than few WMOPS</a:t>
            </a:r>
          </a:p>
          <a:p>
            <a:pPr marL="0" indent="0">
              <a:buNone/>
            </a:pPr>
            <a:r>
              <a:rPr lang="en-US" dirty="0" smtClean="0"/>
              <a:t>memory consumption not higher than 5k words</a:t>
            </a:r>
          </a:p>
          <a:p>
            <a:pPr marL="0" indent="0">
              <a:buNone/>
            </a:pPr>
            <a:r>
              <a:rPr lang="en-US" dirty="0" smtClean="0"/>
              <a:t>subjective quality same or better than that of AMR-WB gain </a:t>
            </a:r>
            <a:r>
              <a:rPr lang="en-US" dirty="0" smtClean="0"/>
              <a:t>quantizer</a:t>
            </a:r>
          </a:p>
          <a:p>
            <a:pPr marL="0" indent="0">
              <a:buNone/>
            </a:pPr>
            <a:r>
              <a:rPr lang="en-US" dirty="0" smtClean="0"/>
              <a:t>implementation in the native modes of the EVS codec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125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837" y="501134"/>
            <a:ext cx="92448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Gain quantization in the AMR-WB codec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73836" y="1557867"/>
            <a:ext cx="3529203" cy="282109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both gains are quantized jointly by a 2-entry VQ</a:t>
            </a:r>
            <a:endParaRPr lang="en-US" dirty="0"/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the gain of the fixed excitation is predicted from previous frames in the log. domain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6-7 bits per </a:t>
            </a:r>
            <a:r>
              <a:rPr lang="en-US" dirty="0" err="1" smtClean="0"/>
              <a:t>subframe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8706" y="1348086"/>
            <a:ext cx="4428093" cy="498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2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837" y="501134"/>
            <a:ext cx="87511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Gain prediction in the AMR-WB codec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279" y="1322543"/>
            <a:ext cx="7783771" cy="436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1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837" y="501134"/>
            <a:ext cx="41296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Error propagation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73836" y="1557867"/>
            <a:ext cx="4773282" cy="4834387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the FEC mechanism in the decoder estimates the evolution of the gain during frame </a:t>
            </a:r>
            <a:r>
              <a:rPr lang="en-US" dirty="0" smtClean="0"/>
              <a:t>losses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dirty="0" smtClean="0"/>
              <a:t>in stable frames (VOICED/UNVOICED), the gain is almost unchanged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dirty="0" smtClean="0"/>
              <a:t>in TRANSITION frames, the gain is attenuated towards zero </a:t>
            </a:r>
            <a:endParaRPr lang="en-US" dirty="0" smtClean="0"/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in the recovery stage, the predicted gain could be wrong </a:t>
            </a:r>
            <a:r>
              <a:rPr lang="en-US" dirty="0" smtClean="0"/>
              <a:t>and consequently the decoded gain could be wrong -&gt; </a:t>
            </a:r>
            <a:r>
              <a:rPr lang="en-US" b="1" dirty="0" smtClean="0"/>
              <a:t>energy undershoots/overshoots </a:t>
            </a:r>
            <a:endParaRPr lang="en-US" b="1" dirty="0" smtClean="0"/>
          </a:p>
          <a:p>
            <a:pPr marL="0" indent="0">
              <a:buClr>
                <a:schemeClr val="bg2"/>
              </a:buClr>
              <a:buNone/>
            </a:pP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4123" y="1147465"/>
            <a:ext cx="5411551" cy="508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837" y="501134"/>
            <a:ext cx="62231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Intra-frame gain prediction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473437" y="1249111"/>
            <a:ext cx="6289705" cy="525566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legend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dirty="0" smtClean="0"/>
              <a:t>G</a:t>
            </a:r>
            <a:r>
              <a:rPr lang="en-US" baseline="-25000" dirty="0" smtClean="0"/>
              <a:t>c0</a:t>
            </a:r>
            <a:r>
              <a:rPr lang="en-US" dirty="0" smtClean="0"/>
              <a:t> – predicted gain</a:t>
            </a:r>
            <a:r>
              <a:rPr lang="en-US" dirty="0"/>
              <a:t>, </a:t>
            </a:r>
            <a:r>
              <a:rPr lang="en-US" dirty="0" err="1"/>
              <a:t>G</a:t>
            </a:r>
            <a:r>
              <a:rPr lang="en-US" baseline="-25000" dirty="0" err="1"/>
              <a:t>i</a:t>
            </a:r>
            <a:r>
              <a:rPr lang="en-US" dirty="0"/>
              <a:t> – innovation </a:t>
            </a:r>
            <a:r>
              <a:rPr lang="en-US" dirty="0" smtClean="0"/>
              <a:t>gain,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dirty="0" err="1" smtClean="0"/>
              <a:t>G</a:t>
            </a:r>
            <a:r>
              <a:rPr lang="en-US" baseline="-25000" dirty="0" err="1" smtClean="0"/>
              <a:t>c</a:t>
            </a:r>
            <a:r>
              <a:rPr lang="en-US" dirty="0" smtClean="0"/>
              <a:t> – </a:t>
            </a:r>
            <a:r>
              <a:rPr lang="en-US" dirty="0" err="1" smtClean="0"/>
              <a:t>unquantized</a:t>
            </a:r>
            <a:r>
              <a:rPr lang="en-US" dirty="0" smtClean="0"/>
              <a:t> gain, </a:t>
            </a:r>
            <a:r>
              <a:rPr lang="en-US" dirty="0" err="1" smtClean="0"/>
              <a:t>Ĝ</a:t>
            </a:r>
            <a:r>
              <a:rPr lang="en-US" baseline="-25000" dirty="0" err="1" smtClean="0"/>
              <a:t>c</a:t>
            </a:r>
            <a:r>
              <a:rPr lang="en-US" baseline="-25000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quantized gain, 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l-GR" dirty="0"/>
              <a:t>Γ</a:t>
            </a:r>
            <a:r>
              <a:rPr lang="en-US" dirty="0"/>
              <a:t> – gain correction factor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b="1" dirty="0" smtClean="0"/>
              <a:t>a</a:t>
            </a:r>
            <a:r>
              <a:rPr lang="en-US" dirty="0" smtClean="0"/>
              <a:t>/</a:t>
            </a:r>
            <a:r>
              <a:rPr lang="en-US" b="1" dirty="0" smtClean="0"/>
              <a:t>b</a:t>
            </a:r>
            <a:r>
              <a:rPr lang="en-US" dirty="0" smtClean="0"/>
              <a:t> – vector/</a:t>
            </a:r>
            <a:r>
              <a:rPr lang="en-US" dirty="0" smtClean="0"/>
              <a:t>matrix of </a:t>
            </a:r>
            <a:r>
              <a:rPr lang="en-US" dirty="0" smtClean="0"/>
              <a:t>prediction coefficients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b="1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/</a:t>
            </a:r>
            <a:r>
              <a:rPr lang="en-US" b="1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– predictor vector/matrix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subframe</a:t>
            </a:r>
            <a:endParaRPr lang="en-US" dirty="0" smtClean="0"/>
          </a:p>
          <a:p>
            <a:pPr marL="457200" lvl="1" indent="0">
              <a:buClr>
                <a:schemeClr val="bg2"/>
              </a:buClr>
              <a:buNone/>
            </a:pPr>
            <a:r>
              <a:rPr lang="en-US" dirty="0" smtClean="0"/>
              <a:t>the only predictor is the coder type (GENERIC, VOICED, UNVOICED, ...)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, ... </a:t>
            </a:r>
            <a:r>
              <a:rPr lang="en-US" dirty="0" err="1" smtClean="0"/>
              <a:t>subframes</a:t>
            </a:r>
            <a:endParaRPr lang="en-US" dirty="0" smtClean="0"/>
          </a:p>
          <a:p>
            <a:pPr marL="457200" lvl="1" indent="0">
              <a:buClr>
                <a:schemeClr val="bg2"/>
              </a:buClr>
              <a:buNone/>
            </a:pPr>
            <a:r>
              <a:rPr lang="en-US" dirty="0"/>
              <a:t>quantized </a:t>
            </a:r>
            <a:r>
              <a:rPr lang="en-US" dirty="0" smtClean="0"/>
              <a:t>gains </a:t>
            </a:r>
            <a:r>
              <a:rPr lang="en-US" dirty="0" err="1" smtClean="0"/>
              <a:t>ĝ</a:t>
            </a:r>
            <a:r>
              <a:rPr lang="en-US" baseline="-25000" dirty="0" err="1" smtClean="0"/>
              <a:t>p</a:t>
            </a:r>
            <a:r>
              <a:rPr lang="en-US" dirty="0" smtClean="0"/>
              <a:t> and </a:t>
            </a:r>
            <a:r>
              <a:rPr lang="en-US" dirty="0" err="1" smtClean="0"/>
              <a:t>Ĝ</a:t>
            </a:r>
            <a:r>
              <a:rPr lang="en-US" baseline="-25000" dirty="0" err="1" smtClean="0"/>
              <a:t>c</a:t>
            </a:r>
            <a:r>
              <a:rPr lang="en-US" baseline="-25000" dirty="0" smtClean="0"/>
              <a:t> </a:t>
            </a:r>
            <a:r>
              <a:rPr lang="en-US" dirty="0"/>
              <a:t>from previous </a:t>
            </a:r>
            <a:r>
              <a:rPr lang="en-US" dirty="0" err="1" smtClean="0"/>
              <a:t>subframe</a:t>
            </a:r>
            <a:r>
              <a:rPr lang="en-US" dirty="0" smtClean="0"/>
              <a:t>(s) are </a:t>
            </a:r>
            <a:r>
              <a:rPr lang="en-US" dirty="0"/>
              <a:t>taken </a:t>
            </a:r>
            <a:r>
              <a:rPr lang="en-US" dirty="0" smtClean="0"/>
              <a:t>as predictors in the next </a:t>
            </a:r>
            <a:r>
              <a:rPr lang="en-US" dirty="0" err="1" smtClean="0"/>
              <a:t>subframe</a:t>
            </a:r>
            <a:r>
              <a:rPr lang="en-US" dirty="0" smtClean="0"/>
              <a:t>(s)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/>
              <a:t>sub-frame gains are quantized with 6 </a:t>
            </a:r>
            <a:r>
              <a:rPr lang="en-US" dirty="0" smtClean="0"/>
              <a:t>bits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15" y="1275652"/>
            <a:ext cx="4153255" cy="455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2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837" y="501134"/>
            <a:ext cx="76386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Estimation of target signal energy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4397" y="1401511"/>
            <a:ext cx="6289705" cy="525566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the target signal energy </a:t>
            </a:r>
          </a:p>
          <a:p>
            <a:pPr marL="0" indent="0">
              <a:buClr>
                <a:schemeClr val="bg2"/>
              </a:buClr>
              <a:buNone/>
            </a:pPr>
            <a:endParaRPr lang="en-US" dirty="0" smtClean="0"/>
          </a:p>
          <a:p>
            <a:pPr marL="0" indent="0">
              <a:buClr>
                <a:schemeClr val="bg2"/>
              </a:buClr>
              <a:buNone/>
            </a:pPr>
            <a:endParaRPr lang="en-US" dirty="0"/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subtract an </a:t>
            </a:r>
            <a:r>
              <a:rPr lang="en-US" b="1" dirty="0" smtClean="0"/>
              <a:t>estimate of the adaptive excitation energy</a:t>
            </a:r>
          </a:p>
          <a:p>
            <a:pPr marL="0" indent="0">
              <a:buClr>
                <a:schemeClr val="bg2"/>
              </a:buClr>
              <a:buNone/>
            </a:pPr>
            <a:endParaRPr lang="en-US" dirty="0"/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and calculate the predicted gain</a:t>
            </a:r>
          </a:p>
          <a:p>
            <a:pPr marL="0" indent="0">
              <a:buClr>
                <a:schemeClr val="bg2"/>
              </a:buClr>
              <a:buNone/>
            </a:pPr>
            <a:endParaRPr lang="en-US" dirty="0"/>
          </a:p>
          <a:p>
            <a:pPr marL="0" indent="0">
              <a:buClr>
                <a:schemeClr val="bg2"/>
              </a:buClr>
              <a:buNone/>
            </a:pPr>
            <a:endParaRPr lang="en-US" dirty="0" smtClean="0"/>
          </a:p>
          <a:p>
            <a:pPr marL="0" indent="0">
              <a:buClr>
                <a:schemeClr val="bg2"/>
              </a:buClr>
              <a:buNone/>
            </a:pPr>
            <a:r>
              <a:rPr lang="en-US" dirty="0" err="1" smtClean="0"/>
              <a:t>G</a:t>
            </a:r>
            <a:r>
              <a:rPr lang="en-US" baseline="-25000" dirty="0" err="1" smtClean="0"/>
              <a:t>tp</a:t>
            </a:r>
            <a:r>
              <a:rPr lang="en-US" dirty="0" smtClean="0"/>
              <a:t> is quantized with 5 bits and sub-frame gains are quantized with 6 bits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702" y="1879239"/>
            <a:ext cx="2583180" cy="708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920" y="3239996"/>
            <a:ext cx="2536358" cy="61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6347" y="2166916"/>
            <a:ext cx="4204627" cy="2625228"/>
          </a:xfrm>
          <a:prstGeom prst="rect">
            <a:avLst/>
          </a:prstGeom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159" y="4426384"/>
            <a:ext cx="13258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7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837" y="501134"/>
            <a:ext cx="5178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Evaluation and testing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534397" y="1401511"/>
            <a:ext cx="6289705" cy="525566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clean speech -26 dBov, 12.8 kHz ACELP synthesis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085152"/>
              </p:ext>
            </p:extLst>
          </p:nvPr>
        </p:nvGraphicFramePr>
        <p:xfrm>
          <a:off x="534397" y="1920240"/>
          <a:ext cx="8128001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bitrate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AMR-WB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EVS 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EVS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EVS</a:t>
                      </a:r>
                      <a:r>
                        <a:rPr lang="en-US" baseline="0" dirty="0" smtClean="0"/>
                        <a:t> I – AMR-WB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EVS II – AMR-WB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6.6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SimSun" panose="02010600030101010101" pitchFamily="2" charset="-122"/>
                        </a:rPr>
                        <a:t>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7.21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7.98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8.05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0.84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SimSun" panose="02010600030101010101" pitchFamily="2" charset="-122"/>
                        </a:rPr>
                        <a:t>SSNR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6.48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6.93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7.03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8.85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SimSun" panose="02010600030101010101" pitchFamily="2" charset="-122"/>
                        </a:rPr>
                        <a:t>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9.53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10.12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10.15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0.59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0.62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SimSun" panose="02010600030101010101" pitchFamily="2" charset="-122"/>
                        </a:rPr>
                        <a:t>SSNR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8.41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8.78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8.87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0.37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12.65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SimSun" panose="02010600030101010101" pitchFamily="2" charset="-122"/>
                        </a:rPr>
                        <a:t>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12.37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12.53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12.6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0.23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SimSun" panose="02010600030101010101" pitchFamily="2" charset="-122"/>
                        </a:rPr>
                        <a:t>SSNR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11.02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10.93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11.08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-0.09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18.05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SimSun" panose="02010600030101010101" pitchFamily="2" charset="-122"/>
                        </a:rPr>
                        <a:t>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14.95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15.12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SimSun" panose="02010600030101010101" pitchFamily="2" charset="-122"/>
                        </a:rPr>
                        <a:t>SSNR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13.48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13.18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13.44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-0.30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-0.04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23.05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SimSun" panose="02010600030101010101" pitchFamily="2" charset="-122"/>
                        </a:rPr>
                        <a:t>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16.72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16.49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16.76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-0.23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SimSun" panose="02010600030101010101" pitchFamily="2" charset="-122"/>
                        </a:rPr>
                        <a:t>SSNR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15.08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14.65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-0.43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5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837" y="501134"/>
            <a:ext cx="5178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Evaluation and testing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858" y="1969295"/>
            <a:ext cx="6107466" cy="2955045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534397" y="1401511"/>
            <a:ext cx="6289705" cy="525566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2"/>
              </a:buClr>
              <a:buNone/>
            </a:pPr>
            <a:r>
              <a:rPr lang="en-US" b="1" dirty="0"/>
              <a:t>MUSHRA test </a:t>
            </a:r>
            <a:r>
              <a:rPr lang="en-US" dirty="0"/>
              <a:t>(6.6 kbps)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/>
              <a:t>clean speech at -26, -16 and -36 dBov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/>
              <a:t>16 randomly </a:t>
            </a:r>
            <a:r>
              <a:rPr lang="en-US" dirty="0" smtClean="0"/>
              <a:t>selected items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EVS I and EVS II &gt;&gt; AMR-WB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EVS I ~= EVS II</a:t>
            </a:r>
            <a:endParaRPr lang="en-US" dirty="0"/>
          </a:p>
          <a:p>
            <a:pPr marL="0" indent="0">
              <a:buClr>
                <a:schemeClr val="bg2"/>
              </a:buClr>
              <a:buNone/>
            </a:pPr>
            <a:endParaRPr lang="en-US" dirty="0" smtClean="0"/>
          </a:p>
          <a:p>
            <a:pPr marL="0" indent="0">
              <a:buClr>
                <a:schemeClr val="bg2"/>
              </a:buClr>
              <a:buNone/>
            </a:pPr>
            <a:r>
              <a:rPr lang="en-US" b="1" dirty="0" smtClean="0"/>
              <a:t>two blind AB tests </a:t>
            </a:r>
            <a:r>
              <a:rPr lang="en-US" dirty="0" smtClean="0"/>
              <a:t>(6.6 and 7.5 kbps)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/>
              <a:t>clean speech at -</a:t>
            </a:r>
            <a:r>
              <a:rPr lang="en-US" dirty="0" smtClean="0"/>
              <a:t>26, -16 and -36 </a:t>
            </a:r>
            <a:r>
              <a:rPr lang="en-US" dirty="0"/>
              <a:t>d</a:t>
            </a:r>
            <a:r>
              <a:rPr lang="en-US" dirty="0" smtClean="0"/>
              <a:t>Bov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expert listeners</a:t>
            </a:r>
          </a:p>
          <a:p>
            <a:pPr marL="0" indent="0">
              <a:buClr>
                <a:schemeClr val="bg2"/>
              </a:buClr>
              <a:buNone/>
            </a:pPr>
            <a:r>
              <a:rPr lang="en-US" dirty="0" smtClean="0"/>
              <a:t>EVS I &gt; EVS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2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3117</TotalTime>
  <Words>491</Words>
  <Application>Microsoft Office PowerPoint</Application>
  <PresentationFormat>Widescreen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SimSun</vt:lpstr>
      <vt:lpstr>Arial</vt:lpstr>
      <vt:lpstr>Calibri</vt:lpstr>
      <vt:lpstr>Century Gothic</vt:lpstr>
      <vt:lpstr>Times New Roman</vt:lpstr>
      <vt:lpstr>Wingdings 3</vt:lpstr>
      <vt:lpstr>Slice</vt:lpstr>
      <vt:lpstr>Memory-less gain quantization in the EVS codec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Memory-less gain quantization in the EVS codec</dc:title>
  <dc:creator>Vladimir Malenovsky</dc:creator>
  <cp:lastModifiedBy>Vladimir Malenovsky</cp:lastModifiedBy>
  <cp:revision>25</cp:revision>
  <dcterms:created xsi:type="dcterms:W3CDTF">2015-11-03T10:08:27Z</dcterms:created>
  <dcterms:modified xsi:type="dcterms:W3CDTF">2015-12-02T17:50:14Z</dcterms:modified>
</cp:coreProperties>
</file>