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50399950" cy="25199975"/>
  <p:notesSz cx="6858000" cy="9144000"/>
  <p:defaultTextStyle>
    <a:defPPr>
      <a:defRPr lang="en-US"/>
    </a:defPPr>
    <a:lvl1pPr marL="0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1pPr>
    <a:lvl2pPr marL="1741673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2pPr>
    <a:lvl3pPr marL="3483346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3pPr>
    <a:lvl4pPr marL="5225019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4pPr>
    <a:lvl5pPr marL="6966693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5pPr>
    <a:lvl6pPr marL="8708365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6pPr>
    <a:lvl7pPr marL="10450038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7pPr>
    <a:lvl8pPr marL="12191711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8pPr>
    <a:lvl9pPr marL="13933384" algn="l" defTabSz="3483346" rtl="0" eaLnBrk="1" latinLnBrk="0" hangingPunct="1">
      <a:defRPr sz="68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0" autoAdjust="0"/>
    <p:restoredTop sz="94660"/>
  </p:normalViewPr>
  <p:slideViewPr>
    <p:cSldViewPr snapToGrid="0">
      <p:cViewPr>
        <p:scale>
          <a:sx n="80" d="100"/>
          <a:sy n="80" d="100"/>
        </p:scale>
        <p:origin x="-18294" y="-29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196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392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5888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785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5981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77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738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70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993" y="758333"/>
            <a:ext cx="35699965" cy="1924953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7349993" y="2747178"/>
            <a:ext cx="35699965" cy="63615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ja-JP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2499" y="4479996"/>
            <a:ext cx="14699985" cy="933332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312499" y="5413328"/>
            <a:ext cx="14699985" cy="524999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312499" y="11507989"/>
            <a:ext cx="14699985" cy="933332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312499" y="12441322"/>
            <a:ext cx="14699985" cy="6957249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99" y="19774981"/>
            <a:ext cx="14699985" cy="933332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312499" y="20712979"/>
            <a:ext cx="14699985" cy="3499997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849983" y="4479996"/>
            <a:ext cx="14699985" cy="933332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7849983" y="5413328"/>
            <a:ext cx="14699985" cy="3499997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7849983" y="9146658"/>
            <a:ext cx="14699985" cy="4724995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7849983" y="17966649"/>
            <a:ext cx="14699985" cy="1341665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7849983" y="19774981"/>
            <a:ext cx="14699985" cy="933332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7849983" y="20712979"/>
            <a:ext cx="14699985" cy="3499997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4334966" y="4479996"/>
            <a:ext cx="14699985" cy="933332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34334966" y="5413328"/>
            <a:ext cx="14699985" cy="5599994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34334966" y="12123988"/>
            <a:ext cx="14699985" cy="5599994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34334966" y="19774981"/>
            <a:ext cx="14699985" cy="933332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25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34334966" y="20712979"/>
            <a:ext cx="14699985" cy="3499997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2" name="Instructions"/>
          <p:cNvSpPr/>
          <p:nvPr userDrawn="1"/>
        </p:nvSpPr>
        <p:spPr>
          <a:xfrm>
            <a:off x="50399950" y="1954164"/>
            <a:ext cx="14293111" cy="2519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0030" rIns="240030" rtlCol="0" anchor="t"/>
          <a:lstStyle/>
          <a:p>
            <a:pPr lvl="0">
              <a:spcBef>
                <a:spcPts val="1050"/>
              </a:spcBef>
            </a:pPr>
            <a:r>
              <a:rPr sz="84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050"/>
              </a:spcBef>
            </a:pP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</a:t>
            </a:r>
          </a:p>
          <a:p>
            <a:pPr lvl="0">
              <a:spcBef>
                <a:spcPts val="263"/>
              </a:spcBef>
            </a:pPr>
            <a:endParaRPr sz="525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050"/>
              </a:spcBef>
            </a:pPr>
            <a:r>
              <a:rPr sz="77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050"/>
              </a:spcBef>
            </a:pP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5775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5775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100"/>
              </a:spcBef>
            </a:pP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just click the Bullets button on the Home tab.</a:t>
            </a:r>
          </a:p>
          <a:p>
            <a:pPr lvl="0">
              <a:spcBef>
                <a:spcPts val="2100"/>
              </a:spcBef>
            </a:pP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just make a copy of what you need and drag it into place. PowerPoint’s Smart Guides will help you align it with everything else.</a:t>
            </a:r>
          </a:p>
          <a:p>
            <a:pPr lvl="0">
              <a:spcBef>
                <a:spcPts val="2100"/>
              </a:spcBef>
            </a:pP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pictures instead of ours? No problem! Just 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right-</a:t>
            </a:r>
            <a:r>
              <a:rPr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a picture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choose Change Picture. Maintain the</a:t>
            </a:r>
            <a:r>
              <a:rPr lang="en-US" sz="5775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proportion of pictures as you r</a:t>
            </a:r>
            <a:r>
              <a:rPr lang="en-US" sz="5775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esize</a:t>
            </a:r>
            <a:r>
              <a:rPr lang="en-US" sz="5775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by dragging a corner.</a:t>
            </a:r>
            <a:endParaRPr sz="5775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528" userDrawn="1">
          <p15:clr>
            <a:srgbClr val="A4A3A4"/>
          </p15:clr>
        </p15:guide>
        <p15:guide id="2" pos="2122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50399950" cy="38499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5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349993" y="758333"/>
            <a:ext cx="35699965" cy="19249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9993" y="4608329"/>
            <a:ext cx="35699965" cy="18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/>
              <a:t>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12499" y="24584718"/>
            <a:ext cx="11339989" cy="3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52488" y="24584718"/>
            <a:ext cx="25094975" cy="3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47462" y="24584718"/>
            <a:ext cx="11339989" cy="35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kumimoji="1" sz="7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0005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960120" indent="-400050" algn="l" defTabSz="3840480" rtl="0" eaLnBrk="1" latinLnBrk="0" hangingPunct="1">
        <a:lnSpc>
          <a:spcPct val="100000"/>
        </a:lnSpc>
        <a:spcBef>
          <a:spcPts val="1050"/>
        </a:spcBef>
        <a:buClr>
          <a:schemeClr val="accent2"/>
        </a:buClr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kumimoji="1"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37" userDrawn="1">
          <p15:clr>
            <a:srgbClr val="A4A3A4"/>
          </p15:clr>
        </p15:guide>
        <p15:guide id="2" pos="827" userDrawn="1">
          <p15:clr>
            <a:srgbClr val="A4A3A4"/>
          </p15:clr>
        </p15:guide>
        <p15:guide id="3" pos="30921" userDrawn="1">
          <p15:clr>
            <a:srgbClr val="A4A3A4"/>
          </p15:clr>
        </p15:guide>
        <p15:guide id="4" pos="1587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9BB91D16-C2BF-4B23-AAAD-EBE707C61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5968"/>
          <a:stretch/>
        </p:blipFill>
        <p:spPr>
          <a:xfrm>
            <a:off x="42568912" y="7833364"/>
            <a:ext cx="6694257" cy="23786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133" y="7933375"/>
            <a:ext cx="7328434" cy="222287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0273957-59AF-4FF2-ADAE-9EDEF94764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411"/>
          <a:stretch/>
        </p:blipFill>
        <p:spPr>
          <a:xfrm>
            <a:off x="34409405" y="5413326"/>
            <a:ext cx="7453751" cy="25360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167" y="362734"/>
            <a:ext cx="47722452" cy="1545685"/>
          </a:xfrm>
        </p:spPr>
        <p:txBody>
          <a:bodyPr>
            <a:normAutofit/>
          </a:bodyPr>
          <a:lstStyle/>
          <a:p>
            <a:pPr algn="ctr"/>
            <a:r>
              <a:rPr lang="en-US" altLang="zh-CN" sz="8000" dirty="0"/>
              <a:t>RECONSTRUCTION-COGNIZANT GRAPH SAMPLING USING GERSHGORIN DISC ALIGNMENT</a:t>
            </a:r>
            <a:endParaRPr lang="zh-CN" altLang="en-US" sz="13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36"/>
          </p:nvPr>
        </p:nvSpPr>
        <p:spPr>
          <a:xfrm>
            <a:off x="1312499" y="2160774"/>
            <a:ext cx="47722452" cy="700044"/>
          </a:xfrm>
        </p:spPr>
        <p:txBody>
          <a:bodyPr/>
          <a:lstStyle/>
          <a:p>
            <a:pPr algn="ctr">
              <a:lnSpc>
                <a:spcPct val="105000"/>
              </a:lnSpc>
            </a:pP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Yuanchao Bai*, Gene Cheung</a:t>
            </a:r>
            <a:r>
              <a:rPr lang="en-US" altLang="ja-JP" sz="4400" baseline="30000" dirty="0">
                <a:ea typeface="Arial Unicode MS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, Fen Wang</a:t>
            </a:r>
            <a:r>
              <a:rPr lang="en-US" altLang="ja-JP" sz="4400" baseline="30000" dirty="0">
                <a:ea typeface="Arial Unicode MS" pitchFamily="50" charset="-128"/>
                <a:cs typeface="Times New Roman" panose="02020603050405020304" pitchFamily="18" charset="0"/>
              </a:rPr>
              <a:t>$</a:t>
            </a: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, Xianming Liu^, Wen Gao*</a:t>
            </a:r>
          </a:p>
          <a:p>
            <a:pPr algn="ctr">
              <a:lnSpc>
                <a:spcPct val="105000"/>
              </a:lnSpc>
            </a:pP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*Peking University, China, </a:t>
            </a:r>
            <a:r>
              <a:rPr lang="en-US" altLang="ja-JP" sz="4400" baseline="30000" dirty="0">
                <a:ea typeface="Arial Unicode MS" pitchFamily="50" charset="-128"/>
                <a:cs typeface="Times New Roman" panose="02020603050405020304" pitchFamily="18" charset="0"/>
              </a:rPr>
              <a:t>+ </a:t>
            </a: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York University, Canada, </a:t>
            </a:r>
            <a:r>
              <a:rPr lang="en-US" altLang="ja-JP" sz="4400" baseline="30000" dirty="0">
                <a:ea typeface="Arial Unicode MS" pitchFamily="50" charset="-128"/>
                <a:cs typeface="Times New Roman" panose="02020603050405020304" pitchFamily="18" charset="0"/>
              </a:rPr>
              <a:t>$</a:t>
            </a:r>
            <a:r>
              <a:rPr lang="en-US" altLang="ja-JP" sz="4400" dirty="0">
                <a:ea typeface="Arial Unicode MS" pitchFamily="50" charset="-128"/>
                <a:cs typeface="Times New Roman" panose="02020603050405020304" pitchFamily="18" charset="0"/>
              </a:rPr>
              <a:t>Xidian University, China, ^Harbin Institute of Technology, China</a:t>
            </a:r>
          </a:p>
          <a:p>
            <a:endParaRPr lang="zh-CN" altLang="en-US" sz="4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653143" y="4485963"/>
            <a:ext cx="15785122" cy="933332"/>
          </a:xfrm>
        </p:spPr>
        <p:txBody>
          <a:bodyPr/>
          <a:lstStyle/>
          <a:p>
            <a:r>
              <a:rPr lang="en-US" altLang="zh-CN" sz="6000" dirty="0"/>
              <a:t>graph Signal Reconstruction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sz="quarter" idx="24"/>
              </p:nvPr>
            </p:nvSpPr>
            <p:spPr>
              <a:xfrm>
                <a:off x="653142" y="5413327"/>
                <a:ext cx="15785123" cy="6446471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sampled observation </a:t>
                </a:r>
                <a14:m>
                  <m:oMath xmlns:m="http://schemas.openxmlformats.org/officeDocument/2006/math"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p>
                        <m: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a graph </a:t>
                </a:r>
                <a:r>
                  <a:rPr lang="en-US" altLang="zh-CN" sz="4200" b="1" i="1" dirty="0">
                    <a:latin typeface="+mj-lt"/>
                    <a:cs typeface="Times New Roman" panose="02020603050405020304" pitchFamily="18" charset="0"/>
                  </a:rPr>
                  <a:t>G</a:t>
                </a:r>
                <a:r>
                  <a:rPr lang="en-US" altLang="zh-CN" sz="4200" i="1" dirty="0">
                    <a:latin typeface="+mj-lt"/>
                    <a:cs typeface="Times New Roman" panose="02020603050405020304" pitchFamily="18" charset="0"/>
                  </a:rPr>
                  <a:t>,</a:t>
                </a:r>
                <a:r>
                  <a:rPr lang="en-US" altLang="zh-CN" sz="4200" dirty="0">
                    <a:latin typeface="+mj-lt"/>
                    <a:cs typeface="Times New Roman" panose="02020603050405020304" pitchFamily="18" charset="0"/>
                  </a:rPr>
                  <a:t> reconstruct target signal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4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acc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p>
                        <m: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zh-CN" altLang="en-US" sz="4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200" dirty="0">
                    <a:latin typeface="+mj-lt"/>
                    <a:cs typeface="Times New Roman" panose="02020603050405020304" pitchFamily="18" charset="0"/>
                  </a:rPr>
                  <a:t>using </a:t>
                </a:r>
                <a:r>
                  <a:rPr lang="en-US" altLang="zh-CN" sz="4200" b="1" dirty="0">
                    <a:solidFill>
                      <a:srgbClr val="0070C0"/>
                    </a:solidFill>
                    <a:latin typeface="+mj-lt"/>
                    <a:cs typeface="Times New Roman" panose="02020603050405020304" pitchFamily="18" charset="0"/>
                  </a:rPr>
                  <a:t>Graph Laplacian regularizer </a:t>
                </a:r>
                <a:r>
                  <a:rPr lang="en-US" altLang="zh-CN" sz="4200" dirty="0">
                    <a:latin typeface="+mj-lt"/>
                    <a:cs typeface="Times New Roman" panose="02020603050405020304" pitchFamily="18" charset="0"/>
                  </a:rPr>
                  <a:t>(</a:t>
                </a:r>
                <a:r>
                  <a:rPr lang="en-US" altLang="zh-CN" sz="4200" b="1" dirty="0">
                    <a:latin typeface="+mj-lt"/>
                    <a:cs typeface="Times New Roman" panose="02020603050405020304" pitchFamily="18" charset="0"/>
                  </a:rPr>
                  <a:t>GLR</a:t>
                </a:r>
                <a:r>
                  <a:rPr lang="en-US" altLang="zh-CN" sz="4200" dirty="0">
                    <a:latin typeface="+mj-lt"/>
                    <a:cs typeface="Times New Roman" panose="02020603050405020304" pitchFamily="18" charset="0"/>
                  </a:rPr>
                  <a:t>):</a:t>
                </a:r>
              </a:p>
              <a:p>
                <a:pPr marL="0" indent="0" algn="r">
                  <a:lnSpc>
                    <a:spcPct val="16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42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acc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argmin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sub>
                    </m:sSub>
                    <m:r>
                      <a:rPr lang="en-US" altLang="zh-CN" sz="4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sz="4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4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𝐇𝐱</m:t>
                            </m:r>
                            <m:r>
                              <a:rPr lang="en-US" altLang="zh-CN" sz="4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4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</m:d>
                      </m:e>
                      <m:sub>
                        <m: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4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en-US" altLang="zh-CN" sz="4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4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𝐋𝐱</m:t>
                    </m:r>
                  </m:oMath>
                </a14:m>
                <a:r>
                  <a:rPr lang="en-US" altLang="zh-CN" sz="4200" b="1" dirty="0">
                    <a:latin typeface="+mj-lt"/>
                    <a:cs typeface="Times New Roman" panose="02020603050405020304" pitchFamily="18" charset="0"/>
                  </a:rPr>
                  <a:t>                                        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pPr marL="0" indent="0">
                  <a:buNone/>
                </a:pP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where </a:t>
                </a:r>
                <a14:m>
                  <m:oMath xmlns:m="http://schemas.openxmlformats.org/officeDocument/2006/math">
                    <m:r>
                      <a:rPr lang="en-US" altLang="zh-CN" sz="4200" b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𝐇</m:t>
                    </m:r>
                    <m:r>
                      <a:rPr lang="en-US" altLang="zh-CN" sz="4200" b="1" i="1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CN" sz="420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altLang="zh-CN" sz="4200" b="1" i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𝐑</m:t>
                        </m:r>
                      </m:e>
                      <m:sup>
                        <m:r>
                          <a:rPr lang="en-US" altLang="zh-CN" sz="4200" b="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𝐾</m:t>
                        </m:r>
                        <m:r>
                          <a:rPr lang="en-US" altLang="zh-CN" sz="4200" b="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×</m:t>
                        </m:r>
                        <m:r>
                          <a:rPr lang="en-US" altLang="zh-CN" sz="4200" b="0" i="1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4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sampling matrix. </a:t>
                </a:r>
                <a:r>
                  <a:rPr lang="en-US" altLang="zh-CN" sz="4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zh-CN" sz="4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combinatorial graph Laplacian</a:t>
                </a:r>
              </a:p>
              <a:p>
                <a:pPr marL="0" indent="0">
                  <a:buNone/>
                </a:pP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matrix. </a:t>
                </a:r>
                <a:r>
                  <a:rPr lang="en-US" altLang="zh-CN" sz="4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42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zh-CN" altLang="en-US" sz="4200" dirty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200" dirty="0">
                    <a:latin typeface="+mj-lt"/>
                    <a:cs typeface="Times New Roman" panose="02020603050405020304" pitchFamily="18" charset="0"/>
                  </a:rPr>
                  <a:t>is a tradeoff parameter.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Optimal solution obtained by solving a system of linear equations:</a:t>
                </a:r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4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4200" b="1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42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4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n-US" altLang="zh-CN" sz="42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</m:t>
                        </m:r>
                      </m:e>
                    </m:d>
                    <m:r>
                      <a:rPr lang="en-US" altLang="zh-CN" sz="4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altLang="zh-CN" sz="4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4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42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4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en-US" altLang="zh-CN" sz="4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pPr>
                  <a:lnSpc>
                    <a:spcPct val="11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4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4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4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singular matrices, (2) can be poorly conditioned: </a:t>
                </a:r>
                <a:r>
                  <a:rPr lang="en-US" altLang="zh-CN" sz="4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coefficient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2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4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4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altLang="zh-CN" sz="4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4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42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  <m:r>
                      <a:rPr lang="en-US" altLang="zh-CN" sz="4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smallest eigenvalue </a:t>
                </a:r>
                <a:r>
                  <a:rPr lang="el-GR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CA" altLang="zh-CN" sz="4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CA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0</a:t>
                </a:r>
                <a:r>
                  <a:rPr lang="en-US" altLang="zh-CN" sz="4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4"/>
              </p:nvPr>
            </p:nvSpPr>
            <p:spPr>
              <a:xfrm>
                <a:off x="653142" y="5413327"/>
                <a:ext cx="15785123" cy="6446471"/>
              </a:xfrm>
              <a:blipFill>
                <a:blip r:embed="rId5"/>
                <a:stretch>
                  <a:fillRect t="-189" r="-11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5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653141" y="11807505"/>
                <a:ext cx="15785123" cy="1028277"/>
              </a:xfrm>
            </p:spPr>
            <p:txBody>
              <a:bodyPr/>
              <a:lstStyle/>
              <a:p>
                <a:r>
                  <a:rPr lang="en-US" altLang="zh-CN" sz="5400" dirty="0"/>
                  <a:t>Sampling to maximize Lower-bound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54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zh-CN" altLang="en-US" sz="5400" i="1" dirty="0"/>
              </a:p>
            </p:txBody>
          </p:sp>
        </mc:Choice>
        <mc:Fallback xmlns="">
          <p:sp>
            <p:nvSpPr>
              <p:cNvPr id="6" name="文本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653141" y="11807505"/>
                <a:ext cx="15785123" cy="1028277"/>
              </a:xfrm>
              <a:blipFill>
                <a:blip r:embed="rId6"/>
                <a:stretch>
                  <a:fillRect l="-309" t="-11243" b="-30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quarter" idx="25"/>
              </p:nvPr>
            </p:nvSpPr>
            <p:spPr>
              <a:xfrm>
                <a:off x="653141" y="12858375"/>
                <a:ext cx="15785124" cy="1189573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</a:t>
                </a:r>
                <a:r>
                  <a:rPr lang="zh-CN" alt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zh-CN" alt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diagonal matrix </a:t>
                </a:r>
                <a14:m>
                  <m:oMath xmlns:m="http://schemas.openxmlformats.org/officeDocument/2006/math"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7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7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zh-CN" sz="37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𝐓</m:t>
                        </m:r>
                      </m:sup>
                    </m:sSup>
                    <m:r>
                      <a:rPr lang="en-US" altLang="zh-CN" sz="3700" b="1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7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𝐑</m:t>
                        </m:r>
                      </m:e>
                      <m:sup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  <m:r>
                      <a:rPr lang="en-CA" altLang="zh-CN" sz="3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CA" altLang="zh-CN" sz="3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where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 sz="37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sz="37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o.w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7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index set for sampled nodes. Denote by </a:t>
                </a:r>
                <a14:m>
                  <m:oMath xmlns:m="http://schemas.openxmlformats.org/officeDocument/2006/math"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𝐁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</m:oMath>
                </a14:m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Gershgorin Circle Theorem 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GCT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each eigenvalue </a:t>
                </a:r>
                <a14:m>
                  <m:oMath xmlns:m="http://schemas.openxmlformats.org/officeDocument/2006/math"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37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𝐁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lies within one </a:t>
                </a:r>
                <a:r>
                  <a:rPr lang="en-US" altLang="zh-CN" sz="37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Gershgorin 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7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disc </a:t>
                </a:r>
                <a:r>
                  <a:rPr lang="en-US" altLang="zh-CN" sz="37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37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radius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3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altLang="zh-CN" sz="3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3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3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sz="3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nary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7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degree of node </a:t>
                </a:r>
                <a:r>
                  <a:rPr lang="en-US" altLang="zh-CN" sz="3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altLang="zh-CN" sz="3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7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 1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37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Similarity transform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square matrix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7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𝐂</m:t>
                    </m:r>
                    <m:r>
                      <a:rPr lang="en-US" altLang="zh-CN" sz="37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7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𝐒𝐁</m:t>
                    </m:r>
                    <m:sSup>
                      <m:sSupPr>
                        <m:ctrlPr>
                          <a:rPr lang="en-US" altLang="zh-CN" sz="37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7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p>
                        <m:r>
                          <a:rPr lang="en-US" altLang="zh-CN" sz="37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preserves eigenvalues of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given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nonsingular matrix. 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Propose an “</a:t>
                </a:r>
                <a:r>
                  <a:rPr lang="en-US" altLang="zh-CN" sz="37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eigen-decomposition-free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sampling algorithm to maximize the lower 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7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37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altLang="zh-CN" sz="3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examining left-ends of Gershgorin discs:</a:t>
                </a:r>
              </a:p>
              <a:p>
                <a:pPr marL="1303020" lvl="1" indent="-742950">
                  <a:buFont typeface="+mj-lt"/>
                  <a:buAutoNum type="arabicPeriod"/>
                </a:pP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basic operations to manipulate Gershgorin discs.</a:t>
                </a:r>
              </a:p>
              <a:p>
                <a:pPr marL="1303020" lvl="1" indent="-742950">
                  <a:buFont typeface="+mj-lt"/>
                  <a:buAutoNum type="arabicPeriod"/>
                </a:pP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Propose a </a:t>
                </a:r>
                <a:r>
                  <a:rPr lang="en-US" altLang="zh-CN" sz="365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Breadth First Iterative Sampling </a:t>
                </a: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(BFIS) to align left-ends of all discs at a given lower bound </a:t>
                </a:r>
                <a:r>
                  <a:rPr lang="en-US" altLang="zh-CN" sz="36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03020" lvl="1" indent="-742950">
                  <a:buFont typeface="+mj-lt"/>
                  <a:buAutoNum type="arabicPeriod"/>
                </a:pP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Propose a </a:t>
                </a:r>
                <a:r>
                  <a:rPr lang="en-US" altLang="zh-CN" sz="365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Search </a:t>
                </a: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maximize lower bound </a:t>
                </a:r>
                <a:r>
                  <a:rPr lang="en-US" altLang="zh-CN" sz="36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sampling budget </a:t>
                </a:r>
                <a:r>
                  <a:rPr lang="en-US" altLang="zh-CN" sz="36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36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5"/>
              </p:nvPr>
            </p:nvSpPr>
            <p:spPr>
              <a:xfrm>
                <a:off x="653141" y="12858375"/>
                <a:ext cx="15785124" cy="11895738"/>
              </a:xfrm>
              <a:blipFill>
                <a:blip r:embed="rId7"/>
                <a:stretch>
                  <a:fillRect r="-18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>
          <a:xfrm>
            <a:off x="17543659" y="4479996"/>
            <a:ext cx="15685914" cy="933332"/>
          </a:xfrm>
        </p:spPr>
        <p:txBody>
          <a:bodyPr/>
          <a:lstStyle/>
          <a:p>
            <a:r>
              <a:rPr lang="en-US" altLang="zh-CN" dirty="0"/>
              <a:t>Graph Sampling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10"/>
              <p:cNvSpPr>
                <a:spLocks noGrp="1"/>
              </p:cNvSpPr>
              <p:nvPr>
                <p:ph sz="quarter" idx="27"/>
              </p:nvPr>
            </p:nvSpPr>
            <p:spPr>
              <a:xfrm>
                <a:off x="17543657" y="5413326"/>
                <a:ext cx="15685916" cy="15623577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4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7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 operations</a:t>
                </a:r>
                <a:r>
                  <a:rPr lang="en-US" altLang="zh-CN" sz="4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basic </a:t>
                </a:r>
                <a:r>
                  <a:rPr lang="en-US" altLang="zh-CN" sz="3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Gershgorin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disc operations:</a:t>
                </a:r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 shifting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left-end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Gershgorin disc in matrix 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shifts from 0 to 1 when node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sampled.</a:t>
                </a:r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 scaling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with similarity transform, specify diagonal matrix </a:t>
                </a:r>
                <a14:m>
                  <m:oMath xmlns:m="http://schemas.openxmlformats.org/officeDocument/2006/math">
                    <m:r>
                      <a:rPr lang="en-US" altLang="zh-CN" sz="39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scale 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diagonal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CN" sz="39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—and corresponding element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9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9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p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—scale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radii of neighbors’ discs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d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&gt;0}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lvl="1">
                  <a:buFont typeface="Wingdings" panose="05000000000000000000" pitchFamily="2" charset="2"/>
                  <a:buChar char="p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Breadth First Iterative Sampling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BFIS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Given a graph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lower bound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9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disc shifting and scaling to align discs’ left-ends at </a:t>
                </a:r>
                <a:r>
                  <a:rPr lang="en-US" altLang="zh-CN" sz="39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303020" lvl="1" indent="-742950">
                  <a:buFont typeface="+mj-lt"/>
                  <a:buAutoNum type="arabicPeriod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First, sample a chosen node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(moving its 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left-end from 0 to 1).</a:t>
                </a:r>
              </a:p>
              <a:p>
                <a:pPr marL="1303020" lvl="1" indent="-742950">
                  <a:buFont typeface="+mj-lt"/>
                  <a:buAutoNum type="arabicPeriod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Apply scalar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expand 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align left-end at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CA" altLang="zh-CN" sz="39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CA" altLang="zh-CN" sz="39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60070" lvl="1" indent="0">
                  <a:buNone/>
                </a:pPr>
                <a:r>
                  <a:rPr lang="en-US" altLang="zh-CN" sz="3900" dirty="0"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satisfy:</a:t>
                </a:r>
              </a:p>
              <a:p>
                <a:pPr marL="560070" lvl="1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d>
                      <m:d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e>
                    </m:d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CN" sz="39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(3)</a:t>
                </a:r>
              </a:p>
              <a:p>
                <a:pPr marL="560070" lvl="1" indent="0">
                  <a:buNone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where initially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Thus, we get</a:t>
                </a:r>
              </a:p>
              <a:p>
                <a:pPr marL="560070" lvl="1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altLang="zh-CN" sz="39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f>
                              <m:fPr>
                                <m:type m:val="skw"/>
                                <m:ctrlPr>
                                  <a:rPr lang="en-US" altLang="zh-CN" sz="39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sz="39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(4)</a:t>
                </a:r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we also shrink node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s neighbors discs due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303020" lvl="1" indent="-742950">
                  <a:buFont typeface="+mj-lt"/>
                  <a:buAutoNum type="arabicPeriod" startAt="3"/>
                </a:pP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Visit all nodes via </a:t>
                </a:r>
                <a:r>
                  <a:rPr lang="en-US" altLang="zh-CN" sz="39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Breadth First Search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BFS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from node </a:t>
                </a:r>
                <a:r>
                  <a:rPr lang="en-US" altLang="zh-CN" sz="39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disc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9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left-end &gt;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 radius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align left-end using (4) without sampling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Else, 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node </a:t>
                </a:r>
                <a:r>
                  <a:rPr lang="en-US" altLang="zh-CN" sz="39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expand its radius using (4)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39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39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39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9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303020" lvl="1" indent="-742950">
                  <a:buFont typeface="+mj-lt"/>
                  <a:buAutoNum type="arabicPeriod" startAt="3"/>
                </a:pPr>
                <a:r>
                  <a:rPr lang="en-US" altLang="zh-CN" sz="39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search with BFIS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BS-BFIS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Employ </a:t>
                </a:r>
                <a:r>
                  <a:rPr lang="en-US" altLang="zh-CN" sz="3900" b="1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search 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maximum lower bound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3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given sampling budget </a:t>
                </a:r>
                <a:r>
                  <a:rPr lang="en-US" altLang="zh-CN" sz="3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K.</a:t>
                </a:r>
                <a:endParaRPr lang="en-US" altLang="zh-CN" sz="3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1">
                  <a:buFont typeface="Wingdings" panose="05000000000000000000" pitchFamily="2" charset="2"/>
                  <a:buChar char="p"/>
                </a:pPr>
                <a:endPara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7"/>
              </p:nvPr>
            </p:nvSpPr>
            <p:spPr>
              <a:xfrm>
                <a:off x="17543657" y="5413326"/>
                <a:ext cx="15685916" cy="15623577"/>
              </a:xfrm>
              <a:blipFill>
                <a:blip r:embed="rId8"/>
                <a:stretch>
                  <a:fillRect r="-15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占位符 15"/>
          <p:cNvSpPr>
            <a:spLocks noGrp="1"/>
          </p:cNvSpPr>
          <p:nvPr>
            <p:ph type="body" sz="quarter" idx="31"/>
          </p:nvPr>
        </p:nvSpPr>
        <p:spPr>
          <a:xfrm>
            <a:off x="34334965" y="10241393"/>
            <a:ext cx="15499054" cy="933332"/>
          </a:xfrm>
        </p:spPr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4"/>
          </p:nvPr>
        </p:nvSpPr>
        <p:spPr>
          <a:xfrm>
            <a:off x="34334965" y="22361406"/>
            <a:ext cx="15499054" cy="933332"/>
          </a:xfrm>
          <a:solidFill>
            <a:srgbClr val="002060"/>
          </a:solidFill>
        </p:spPr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20" name="内容占位符 19"/>
          <p:cNvSpPr>
            <a:spLocks noGrp="1"/>
          </p:cNvSpPr>
          <p:nvPr>
            <p:ph sz="quarter" idx="35"/>
          </p:nvPr>
        </p:nvSpPr>
        <p:spPr>
          <a:xfrm>
            <a:off x="34334965" y="23315266"/>
            <a:ext cx="15499054" cy="16552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S. Chen, R. Varma, A. Sandryhaila, and J. Kovacevic, “Discrete signal processing on graphs: Sampling theory,” IEEE Transactions on Signal Processing, vol. 63, no. 24, pp. 6510–6523, 2015.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A. Anis, A.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Gadde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A. Ortega, “Efficient sampling set selection for bandlimited graph signals using graph spectral proxies,” IEEE Transactions on Signal Processing, vol. 64, no. 14, pp. 3775–3789, 2016.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F. Wang, Y. Wang, and G. Cheung, “A-optimal sampling and robust reconstruction for graph signals via truncated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neumann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series,” IEEE Signal Processing Letters, vol. 25, no. 5, pp. 680–684, 2018.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1213" cy="38112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0F0BA2A-3982-40CA-8A2C-5AE514A5B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762" y="5595"/>
            <a:ext cx="4967188" cy="38112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50FFAC-07E8-443C-BE4F-542CAB4BF6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30670" y="22712631"/>
            <a:ext cx="8705850" cy="1276350"/>
          </a:xfrm>
          <a:prstGeom prst="rect">
            <a:avLst/>
          </a:prstGeom>
        </p:spPr>
      </p:pic>
      <p:sp>
        <p:nvSpPr>
          <p:cNvPr id="38" name="内容占位符 10">
            <a:extLst>
              <a:ext uri="{FF2B5EF4-FFF2-40B4-BE49-F238E27FC236}">
                <a16:creationId xmlns:a16="http://schemas.microsoft.com/office/drawing/2014/main" id="{06BECBF3-AFDB-42DC-AC20-495998D3A1B0}"/>
              </a:ext>
            </a:extLst>
          </p:cNvPr>
          <p:cNvSpPr txBox="1">
            <a:spLocks/>
          </p:cNvSpPr>
          <p:nvPr/>
        </p:nvSpPr>
        <p:spPr>
          <a:xfrm>
            <a:off x="17543656" y="22161220"/>
            <a:ext cx="15685917" cy="1805736"/>
          </a:xfrm>
          <a:prstGeom prst="rect">
            <a:avLst/>
          </a:prstGeom>
        </p:spPr>
        <p:txBody>
          <a:bodyPr vert="horz" lIns="365760" tIns="182880" rIns="91440" bIns="45720" rtlCol="0">
            <a:normAutofit/>
          </a:bodyPr>
          <a:lstStyle>
            <a:lvl1pPr marL="40005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4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内容占位符 16">
                <a:extLst>
                  <a:ext uri="{FF2B5EF4-FFF2-40B4-BE49-F238E27FC236}">
                    <a16:creationId xmlns:a16="http://schemas.microsoft.com/office/drawing/2014/main" id="{DD3A8894-1D2F-4AAC-8C8C-70A26E936C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34964" y="4479996"/>
                <a:ext cx="15470005" cy="5891225"/>
              </a:xfrm>
              <a:prstGeom prst="rect">
                <a:avLst/>
              </a:prstGeom>
            </p:spPr>
            <p:txBody>
              <a:bodyPr vert="horz" lIns="365760" tIns="182880" rIns="91440" bIns="45720" rtlCol="0">
                <a:normAutofit/>
              </a:bodyPr>
              <a:lstStyle>
                <a:lvl1pPr marL="40005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45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60120" indent="-400050" algn="l" defTabSz="3840480" rtl="0" eaLnBrk="1" latinLnBrk="0" hangingPunct="1">
                  <a:lnSpc>
                    <a:spcPct val="100000"/>
                  </a:lnSpc>
                  <a:spcBef>
                    <a:spcPts val="105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Illustrative examples of disc operations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</a:t>
                </a:r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BFIS starting from node 3 (</a:t>
                </a:r>
                <a:r>
                  <a:rPr lang="en-US" altLang="zh-CN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</a:t>
                </a:r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>
                  <a:buFont typeface="Wingdings" panose="05000000000000000000" pitchFamily="2" charset="2"/>
                  <a:buChar char="p"/>
                </a:pPr>
                <a:endPara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endParaRPr lang="en-US" altLang="zh-C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内容占位符 16">
                <a:extLst>
                  <a:ext uri="{FF2B5EF4-FFF2-40B4-BE49-F238E27FC236}">
                    <a16:creationId xmlns:a16="http://schemas.microsoft.com/office/drawing/2014/main" id="{DD3A8894-1D2F-4AAC-8C8C-70A26E936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964" y="4479996"/>
                <a:ext cx="15470005" cy="5891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图片 40">
            <a:extLst>
              <a:ext uri="{FF2B5EF4-FFF2-40B4-BE49-F238E27FC236}">
                <a16:creationId xmlns:a16="http://schemas.microsoft.com/office/drawing/2014/main" id="{91A5224B-55D1-4808-ABBB-2C17C10BD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85"/>
          <a:stretch/>
        </p:blipFill>
        <p:spPr>
          <a:xfrm>
            <a:off x="42057935" y="5519985"/>
            <a:ext cx="7467841" cy="2429473"/>
          </a:xfrm>
          <a:prstGeom prst="rect">
            <a:avLst/>
          </a:prstGeom>
        </p:spPr>
      </p:pic>
      <p:sp>
        <p:nvSpPr>
          <p:cNvPr id="21" name="内容占位符 16">
            <a:extLst>
              <a:ext uri="{FF2B5EF4-FFF2-40B4-BE49-F238E27FC236}">
                <a16:creationId xmlns:a16="http://schemas.microsoft.com/office/drawing/2014/main" id="{C9E28013-6EF9-415F-9D5B-FC254B6616DB}"/>
              </a:ext>
            </a:extLst>
          </p:cNvPr>
          <p:cNvSpPr txBox="1">
            <a:spLocks/>
          </p:cNvSpPr>
          <p:nvPr/>
        </p:nvSpPr>
        <p:spPr>
          <a:xfrm>
            <a:off x="17563626" y="22014287"/>
            <a:ext cx="15655062" cy="2739826"/>
          </a:xfrm>
          <a:prstGeom prst="rect">
            <a:avLst/>
          </a:prstGeom>
        </p:spPr>
        <p:txBody>
          <a:bodyPr vert="horz" lIns="365760" tIns="182880" rIns="91440" bIns="45720" rtlCol="0">
            <a:normAutofit/>
          </a:bodyPr>
          <a:lstStyle>
            <a:lvl1pPr marL="40005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4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60120" indent="-400050" algn="l" defTabSz="3840480" rtl="0" eaLnBrk="1" latinLnBrk="0" hangingPunct="1">
              <a:lnSpc>
                <a:spcPct val="100000"/>
              </a:lnSpc>
              <a:spcBef>
                <a:spcPts val="10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use a 5-node graph as an illustrative example : 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AF8AFC89-D125-4491-BC61-F1FDF1245D69}"/>
              </a:ext>
            </a:extLst>
          </p:cNvPr>
          <p:cNvSpPr txBox="1">
            <a:spLocks/>
          </p:cNvSpPr>
          <p:nvPr/>
        </p:nvSpPr>
        <p:spPr>
          <a:xfrm>
            <a:off x="17532774" y="21058929"/>
            <a:ext cx="15685914" cy="933332"/>
          </a:xfrm>
          <a:prstGeom prst="round1Rect">
            <a:avLst/>
          </a:prstGeom>
          <a:solidFill>
            <a:schemeClr val="bg1">
              <a:lumMod val="50000"/>
            </a:schemeClr>
          </a:solidFill>
        </p:spPr>
        <p:txBody>
          <a:bodyPr vert="horz" lIns="365760" tIns="45720" rIns="91440" bIns="45720" rtlCol="0" anchor="ctr">
            <a:noAutofit/>
          </a:bodyPr>
          <a:lstStyle>
            <a:lvl1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384048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kumimoji="1" sz="525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Illustrative Examples</a:t>
            </a:r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C5B4809-C401-410C-851A-7A23165C8127}"/>
              </a:ext>
            </a:extLst>
          </p:cNvPr>
          <p:cNvCxnSpPr>
            <a:cxnSpLocks/>
          </p:cNvCxnSpPr>
          <p:nvPr/>
        </p:nvCxnSpPr>
        <p:spPr>
          <a:xfrm>
            <a:off x="41981735" y="5413326"/>
            <a:ext cx="0" cy="46826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9A18DD73-6143-4141-9CD1-6EF0F5BE09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7656" y="18398390"/>
            <a:ext cx="10185203" cy="37600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52AB6A2-01BA-48FD-B3AC-C3743E8CEA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7281" y="11859798"/>
            <a:ext cx="10191750" cy="192405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1853977-16BF-4F1C-A978-4D70CBCA9D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997685" y="14805448"/>
            <a:ext cx="12977165" cy="276033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84145820-94EC-439A-BE21-4E3A86226D5B}"/>
              </a:ext>
            </a:extLst>
          </p:cNvPr>
          <p:cNvSpPr txBox="1"/>
          <p:nvPr/>
        </p:nvSpPr>
        <p:spPr>
          <a:xfrm>
            <a:off x="34997685" y="17387942"/>
            <a:ext cx="1444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Visualization (Sampling 25 nodes). (a) E-optimal [1]. (b) Spectral Proxies [2]. (c) MIA [3]. (d) BS-BFIS. Color depicts the temperature. </a:t>
            </a:r>
            <a:endParaRPr lang="zh-CN" alt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91D3DFC-FB6B-47EE-A583-2D6C5B77C39B}"/>
              </a:ext>
            </a:extLst>
          </p:cNvPr>
          <p:cNvSpPr/>
          <p:nvPr/>
        </p:nvSpPr>
        <p:spPr>
          <a:xfrm>
            <a:off x="39485703" y="13771110"/>
            <a:ext cx="5672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Sampling 5 nodes. (b) Sampling 7 nodes.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1FFDE9A-2400-4FBA-82AF-69F6B9FDF429}"/>
              </a:ext>
            </a:extLst>
          </p:cNvPr>
          <p:cNvSpPr txBox="1"/>
          <p:nvPr/>
        </p:nvSpPr>
        <p:spPr>
          <a:xfrm>
            <a:off x="45158345" y="18927776"/>
            <a:ext cx="4283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Minimum eigenvalue promotion compared to random sampling.</a:t>
            </a:r>
          </a:p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Reconstruction MSE comparison.</a:t>
            </a:r>
            <a:endParaRPr lang="zh-CN" altLang="en-US" sz="32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692E0F8-46CD-4C69-8D73-4052667AC60E}"/>
              </a:ext>
            </a:extLst>
          </p:cNvPr>
          <p:cNvSpPr txBox="1"/>
          <p:nvPr/>
        </p:nvSpPr>
        <p:spPr>
          <a:xfrm>
            <a:off x="17543656" y="24085233"/>
            <a:ext cx="15655062" cy="1077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Contact: Yuanchao Bai, email: yuanchao.bai@pku.edu.cn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                Gene Cheung, email: genec@yorku.ca</a:t>
            </a:r>
            <a:endParaRPr lang="zh-CN" altLang="en-US" sz="3200" dirty="0" err="1">
              <a:solidFill>
                <a:schemeClr val="bg1"/>
              </a:solidFill>
            </a:endParaRPr>
          </a:p>
        </p:txBody>
      </p:sp>
      <p:sp>
        <p:nvSpPr>
          <p:cNvPr id="17" name="内容占位符 16"/>
          <p:cNvSpPr>
            <a:spLocks noGrp="1"/>
          </p:cNvSpPr>
          <p:nvPr>
            <p:ph sz="quarter" idx="32"/>
          </p:nvPr>
        </p:nvSpPr>
        <p:spPr>
          <a:xfrm>
            <a:off x="34334966" y="11174726"/>
            <a:ext cx="15499054" cy="10392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BS-BFIS on unweighted 21-node line graph: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Sampling on American temperature graph (100 cites):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8615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365</Words>
  <Application>Microsoft Office PowerPoint</Application>
  <PresentationFormat>自定义</PresentationFormat>
  <Paragraphs>56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 Unicode MS</vt:lpstr>
      <vt:lpstr>ＭＳ Ｐゴシック</vt:lpstr>
      <vt:lpstr>黑体</vt:lpstr>
      <vt:lpstr>宋体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Wingdings 2</vt:lpstr>
      <vt:lpstr>Medical Poster</vt:lpstr>
      <vt:lpstr>RECONSTRUCTION-COGNIZANT GRAPH SAMPLING USING GERSHGORIN DISC ALIGNMENT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2017-08-28T07:51:31Z</dcterms:created>
  <dcterms:modified xsi:type="dcterms:W3CDTF">2019-05-07T03:11:32Z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