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5" r:id="rId4"/>
    <p:sldId id="273" r:id="rId5"/>
    <p:sldId id="274" r:id="rId6"/>
    <p:sldId id="267" r:id="rId7"/>
    <p:sldId id="271" r:id="rId8"/>
    <p:sldId id="278" r:id="rId9"/>
    <p:sldId id="269" r:id="rId10"/>
    <p:sldId id="272" r:id="rId11"/>
    <p:sldId id="276" r:id="rId12"/>
    <p:sldId id="263" r:id="rId13"/>
    <p:sldId id="258" r:id="rId14"/>
    <p:sldId id="257" r:id="rId15"/>
    <p:sldId id="260" r:id="rId16"/>
    <p:sldId id="259" r:id="rId17"/>
    <p:sldId id="261" r:id="rId18"/>
    <p:sldId id="264" r:id="rId19"/>
    <p:sldId id="270" r:id="rId20"/>
    <p:sldId id="265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230340-7D78-4C72-BE25-8F0B8B8B5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702C24-4980-4741-83FE-D5D16D8C9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1757A6-869E-431C-B5D7-42017D3B0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9E90-DA86-45F8-8084-7DD9F5B6CA7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063008-F8D5-424A-9463-B7898D718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13A695-A882-466C-857C-280FDF388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D47-2896-418D-8799-9534E22B9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27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4F48FA-34C4-425F-80C9-05072FFE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D5EB3C5-68F0-4F37-8853-D4518EAA0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CA7352-7EF6-453F-960B-48A9F7CE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9E90-DA86-45F8-8084-7DD9F5B6CA7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944810-EDA3-4F0B-80A5-B9F75A83A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7D4989-39EF-49C4-80CB-15BEC3A8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D47-2896-418D-8799-9534E22B9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45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D0D504-27CE-49AC-BC43-255C840F3B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92E5F8-71B4-4B99-9B64-2B6B7742BC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D2936A-4F1E-45F2-8699-F8ACC94A3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9E90-DA86-45F8-8084-7DD9F5B6CA7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20636F-73B5-4E46-B0A0-82123329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8253A0-8298-488D-A566-030CE315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D47-2896-418D-8799-9534E22B9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93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EF2010-AFA6-446E-901B-6484FB7E7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4D199-1F1E-48FD-B254-C13A5CF29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7AB56D-A342-4257-A563-2B7FA65D9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9E90-DA86-45F8-8084-7DD9F5B6CA7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C33ABA-73F5-4394-BDDC-A80F42DE3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8F01E9-DFF9-4704-B7DF-098D3F43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D47-2896-418D-8799-9534E22B9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527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A5E6A-2058-422E-80BB-86E70C3A9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3B7A95-F15D-4A0A-B387-51704CCB9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CA5581-79C1-40A4-91BF-35B70C37C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9E90-DA86-45F8-8084-7DD9F5B6CA7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344A82-A72C-4CF1-B508-1D2387613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B8C134-2F2F-498A-AC03-CB2719CF9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D47-2896-418D-8799-9534E22B9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33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389206-EECD-4705-A18C-6C4E3DAD5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BF8D21-B9AF-4DC9-8D0A-BEB0D20BD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512D0D-B47F-4E70-ABD6-790EE41C4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FB7DE9-7B86-41B0-B1AD-D5A639A3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9E90-DA86-45F8-8084-7DD9F5B6CA7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2B39EB-5B3F-4F41-AEB2-8D9543BD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4B4A7EB-42A1-41F8-A29C-8A298593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D47-2896-418D-8799-9534E22B9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96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E0EA1-FE31-44DB-99FA-2751651A2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DE47D5-AA93-4D0C-814F-17A2694FF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75678F-923C-48E5-9313-87F8AF0CC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D237FB-A42A-4281-A601-05F170D275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4FBF52-D162-41AB-8567-79A295F968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F00BB3F-C539-4B06-A5A2-F1BE3E58F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9E90-DA86-45F8-8084-7DD9F5B6CA7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D5621D-9E07-48F1-B04B-3C1CE806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EF7A0D-2FAD-407C-95B9-73C24692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D47-2896-418D-8799-9534E22B9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99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4B163F-E0E5-4D90-800F-694719DEB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C5BD4E-370B-4B44-A991-AB1E49B52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9E90-DA86-45F8-8084-7DD9F5B6CA7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812510-4FE2-45EB-9702-6632CC37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10D33C0-11A0-435A-9E63-367C1114D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D47-2896-418D-8799-9534E22B9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05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D5964BE-3A06-4886-989C-43C96828C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9E90-DA86-45F8-8084-7DD9F5B6CA7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CDD793-0624-44AE-84F9-475F36833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FC231E-D41E-4F58-89F0-41344A074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D47-2896-418D-8799-9534E22B9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76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5B185-F3B1-4B6D-9F91-441E32120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767FDE-F26D-4DBC-9777-622925B5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55723B5-32AD-4DDC-877A-9CB31511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816BD4E-95A2-4F76-B709-179E0DE61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9E90-DA86-45F8-8084-7DD9F5B6CA7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AC329C2-D75F-475A-8852-04C0ECE35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9A8414-2EDD-44B2-A5EC-AC5C7DADD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D47-2896-418D-8799-9534E22B9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61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A7E673-613D-4AEC-A41F-F445E1C2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E45398D-B8A5-41CA-858E-CFA42FB4D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6AEAF9-A15A-4D08-8A0F-1E10FEC3B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6245F7-849C-4B94-9A25-F75C30F04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9E90-DA86-45F8-8084-7DD9F5B6CA7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ACB092-5A44-4A8B-9468-4F1927BBD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59FB99-7366-4AB4-80D6-19F0F5C6C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9D47-2896-418D-8799-9534E22B9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107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8BC3D0F-2A2E-42CE-AF13-64A627849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9A5EB0-2120-4E42-A548-ECBC6388F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D3F536-4935-4155-B013-90EEC5DB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49E90-DA86-45F8-8084-7DD9F5B6CA7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921A19-4857-43DA-8174-0B547161F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D64626-A5AA-49CD-9EDF-36EFCC2E9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09D47-2896-418D-8799-9534E22B9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10" Type="http://schemas.openxmlformats.org/officeDocument/2006/relationships/image" Target="../media/image2.png"/><Relationship Id="rId4" Type="http://schemas.openxmlformats.org/officeDocument/2006/relationships/image" Target="../media/image14.gif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.png"/><Relationship Id="rId4" Type="http://schemas.openxmlformats.org/officeDocument/2006/relationships/image" Target="../media/image21.gif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2.png"/><Relationship Id="rId4" Type="http://schemas.openxmlformats.org/officeDocument/2006/relationships/image" Target="../media/image28.gif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gif"/><Relationship Id="rId7" Type="http://schemas.openxmlformats.org/officeDocument/2006/relationships/image" Target="../media/image38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10" Type="http://schemas.openxmlformats.org/officeDocument/2006/relationships/image" Target="../media/image2.png"/><Relationship Id="rId4" Type="http://schemas.openxmlformats.org/officeDocument/2006/relationships/image" Target="../media/image35.gif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10" Type="http://schemas.openxmlformats.org/officeDocument/2006/relationships/image" Target="../media/image2.png"/><Relationship Id="rId4" Type="http://schemas.openxmlformats.org/officeDocument/2006/relationships/image" Target="../media/image42.gif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8.gif"/><Relationship Id="rId7" Type="http://schemas.openxmlformats.org/officeDocument/2006/relationships/image" Target="../media/image52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10" Type="http://schemas.openxmlformats.org/officeDocument/2006/relationships/image" Target="../media/image2.png"/><Relationship Id="rId4" Type="http://schemas.openxmlformats.org/officeDocument/2006/relationships/image" Target="../media/image49.gif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55.gif"/><Relationship Id="rId7" Type="http://schemas.openxmlformats.org/officeDocument/2006/relationships/image" Target="../media/image59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10" Type="http://schemas.openxmlformats.org/officeDocument/2006/relationships/image" Target="../media/image2.png"/><Relationship Id="rId4" Type="http://schemas.openxmlformats.org/officeDocument/2006/relationships/image" Target="../media/image56.gif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D5E1D8DA-648B-4B34-B804-C23DAAB9D44F}"/>
              </a:ext>
            </a:extLst>
          </p:cNvPr>
          <p:cNvSpPr txBox="1"/>
          <p:nvPr/>
        </p:nvSpPr>
        <p:spPr>
          <a:xfrm>
            <a:off x="574261" y="1546087"/>
            <a:ext cx="11083234" cy="214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Beyond </a:t>
            </a:r>
            <a:r>
              <a:rPr lang="en-US" altLang="zh-CN" sz="4400" b="1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Keypoint</a:t>
            </a:r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Coding: Temporal Evolution Inference with Compact Feature Representation for Talking Face Video Compression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1D43AE-3F3D-44BA-AF9C-9712BAC9460A}"/>
              </a:ext>
            </a:extLst>
          </p:cNvPr>
          <p:cNvSpPr/>
          <p:nvPr/>
        </p:nvSpPr>
        <p:spPr>
          <a:xfrm>
            <a:off x="1815547" y="4728314"/>
            <a:ext cx="86006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0" i="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Bolin Chen</a:t>
            </a:r>
            <a:r>
              <a:rPr lang="en-US" altLang="zh-CN" sz="2000" b="0" i="0" baseline="3000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∗</a:t>
            </a:r>
            <a:r>
              <a:rPr lang="en-US" altLang="zh-CN" sz="2000" b="0" i="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, Zhao Wang</a:t>
            </a:r>
            <a:r>
              <a:rPr lang="en-US" altLang="zh-CN" sz="2000" b="0" i="0" baseline="3000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†</a:t>
            </a:r>
            <a:r>
              <a:rPr lang="en-US" altLang="zh-CN" sz="2000" b="0" i="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, </a:t>
            </a:r>
            <a:r>
              <a:rPr lang="en-US" altLang="zh-CN" sz="2000" b="0" i="0" dirty="0" err="1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Binzhe</a:t>
            </a:r>
            <a:r>
              <a:rPr lang="en-US" altLang="zh-CN" sz="2000" b="0" i="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 Li</a:t>
            </a:r>
            <a:r>
              <a:rPr lang="en-US" altLang="zh-CN" sz="2000" b="0" i="0" baseline="3000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∗</a:t>
            </a:r>
            <a:r>
              <a:rPr lang="en-US" altLang="zh-CN" sz="2000" b="0" i="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, </a:t>
            </a:r>
            <a:r>
              <a:rPr lang="en-US" altLang="zh-CN" sz="2000" b="0" i="0" dirty="0" err="1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Rongqun</a:t>
            </a:r>
            <a:r>
              <a:rPr lang="en-US" altLang="zh-CN" sz="2000" b="0" i="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 Lin</a:t>
            </a:r>
            <a:r>
              <a:rPr lang="en-US" altLang="zh-CN" sz="2000" b="0" i="0" baseline="3000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∗</a:t>
            </a:r>
            <a:r>
              <a:rPr lang="en-US" altLang="zh-CN" sz="2000" b="0" i="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, </a:t>
            </a:r>
            <a:r>
              <a:rPr lang="en-US" altLang="zh-CN" sz="2000" b="0" i="0" dirty="0" err="1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Shiqi</a:t>
            </a:r>
            <a:r>
              <a:rPr lang="en-US" altLang="zh-CN" sz="2000" b="0" i="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 Wang</a:t>
            </a:r>
            <a:r>
              <a:rPr lang="en-US" altLang="zh-CN" sz="2000" b="0" i="0" baseline="3000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∗</a:t>
            </a:r>
            <a:r>
              <a:rPr lang="en-US" altLang="zh-CN" sz="2000" b="0" i="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, and Yan Ye</a:t>
            </a:r>
            <a:r>
              <a:rPr lang="en-US" altLang="zh-CN" sz="2000" b="0" i="0" baseline="3000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†</a:t>
            </a:r>
          </a:p>
          <a:p>
            <a:pPr algn="ctr"/>
            <a:br>
              <a:rPr lang="en-US" altLang="zh-CN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altLang="zh-CN" sz="2000" b="0" i="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∗City University of Hong Kong                     †Alibaba Group</a:t>
            </a:r>
            <a:br>
              <a:rPr lang="en-US" altLang="zh-CN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altLang="zh-CN" sz="2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         </a:t>
            </a:r>
            <a:r>
              <a:rPr lang="en-US" altLang="zh-CN" sz="2000" b="0" i="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Hong Kong, China                               Beijing, China</a:t>
            </a:r>
            <a:endParaRPr lang="zh-CN" altLang="en-US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1AD7DD7-7E7B-4976-8BEF-68DEEA4D4A08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605013C-12B9-4F4C-9217-9E8B4199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" name="Picture 2" descr="Alibaba Group">
              <a:extLst>
                <a:ext uri="{FF2B5EF4-FFF2-40B4-BE49-F238E27FC236}">
                  <a16:creationId xmlns:a16="http://schemas.microsoft.com/office/drawing/2014/main" id="{A3149D26-8A24-41D7-A5D6-1652751FF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2931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81AD7DD7-7E7B-4976-8BEF-68DEEA4D4A08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605013C-12B9-4F4C-9217-9E8B4199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" name="Picture 2" descr="Alibaba Group">
              <a:extLst>
                <a:ext uri="{FF2B5EF4-FFF2-40B4-BE49-F238E27FC236}">
                  <a16:creationId xmlns:a16="http://schemas.microsoft.com/office/drawing/2014/main" id="{A3149D26-8A24-41D7-A5D6-1652751FF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B943A8B5-7CD7-4F13-BAC4-77852CA41735}"/>
              </a:ext>
            </a:extLst>
          </p:cNvPr>
          <p:cNvSpPr/>
          <p:nvPr/>
        </p:nvSpPr>
        <p:spPr>
          <a:xfrm>
            <a:off x="145365" y="236562"/>
            <a:ext cx="4693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Rate-Distortion (RD) Curve</a:t>
            </a:r>
            <a:endParaRPr lang="zh-CN" altLang="en-US" sz="32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6B3B922-29E6-4E7F-BF96-46161885B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52" y="821336"/>
            <a:ext cx="5613398" cy="38208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424099-42AF-46C7-9D82-11306BF37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9" y="896192"/>
            <a:ext cx="5613398" cy="374604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F5339E5-DD0C-4880-AD50-6AF72BAA70F4}"/>
              </a:ext>
            </a:extLst>
          </p:cNvPr>
          <p:cNvSpPr/>
          <p:nvPr/>
        </p:nvSpPr>
        <p:spPr>
          <a:xfrm>
            <a:off x="544100" y="5200599"/>
            <a:ext cx="10936700" cy="1555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CMR12"/>
              </a:rPr>
              <a:t>It can be observed that our proposed scheme </a:t>
            </a:r>
            <a:r>
              <a:rPr lang="en-US" altLang="zh-CN" b="1" dirty="0">
                <a:solidFill>
                  <a:srgbClr val="C00000"/>
                </a:solidFill>
                <a:latin typeface="CMR12"/>
              </a:rPr>
              <a:t>achieves the highest RD performance </a:t>
            </a:r>
            <a:r>
              <a:rPr lang="en-US" altLang="zh-CN" dirty="0">
                <a:solidFill>
                  <a:srgbClr val="000000"/>
                </a:solidFill>
                <a:latin typeface="CMR12"/>
              </a:rPr>
              <a:t>most of the time in comparison with the anchors in terms of DISTS and LPIPS.</a:t>
            </a: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CMR12"/>
              </a:rPr>
              <a:t>It is also worth mentioning that at relatively high bit rate range, the Face_vid2vid scheme proposed by Nvidia outperforms our method.</a:t>
            </a:r>
            <a:endParaRPr lang="zh-CN" altLang="en-US" dirty="0">
              <a:solidFill>
                <a:srgbClr val="000000"/>
              </a:solidFill>
              <a:latin typeface="CMR1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BD077C7-EFB1-47E0-85E9-58C1A9EE7D8E}"/>
              </a:ext>
            </a:extLst>
          </p:cNvPr>
          <p:cNvSpPr/>
          <p:nvPr/>
        </p:nvSpPr>
        <p:spPr>
          <a:xfrm>
            <a:off x="995680" y="4652014"/>
            <a:ext cx="11010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Figure: Average RD performance comparisons with VVC, Monkey-Net, FOMM,FOMM2.0 and Face vid2vid.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732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81AD7DD7-7E7B-4976-8BEF-68DEEA4D4A08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605013C-12B9-4F4C-9217-9E8B4199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" name="Picture 2" descr="Alibaba Group">
              <a:extLst>
                <a:ext uri="{FF2B5EF4-FFF2-40B4-BE49-F238E27FC236}">
                  <a16:creationId xmlns:a16="http://schemas.microsoft.com/office/drawing/2014/main" id="{A3149D26-8A24-41D7-A5D6-1652751FF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B943A8B5-7CD7-4F13-BAC4-77852CA41735}"/>
              </a:ext>
            </a:extLst>
          </p:cNvPr>
          <p:cNvSpPr/>
          <p:nvPr/>
        </p:nvSpPr>
        <p:spPr>
          <a:xfrm>
            <a:off x="145365" y="236562"/>
            <a:ext cx="6513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Bjøntegard</a:t>
            </a:r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-Delta (BD) Rate Reduction</a:t>
            </a:r>
            <a:endParaRPr lang="zh-CN" altLang="en-US" sz="32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09D6768-7A8C-4872-85B1-DFD275773A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77"/>
          <a:stretch/>
        </p:blipFill>
        <p:spPr>
          <a:xfrm>
            <a:off x="1467847" y="1412240"/>
            <a:ext cx="9241210" cy="389127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F5339E5-DD0C-4880-AD50-6AF72BAA70F4}"/>
              </a:ext>
            </a:extLst>
          </p:cNvPr>
          <p:cNvSpPr/>
          <p:nvPr/>
        </p:nvSpPr>
        <p:spPr>
          <a:xfrm>
            <a:off x="145365" y="5458258"/>
            <a:ext cx="12130607" cy="1399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CMR12"/>
              </a:rPr>
              <a:t>Compared to the VVC platform VTM9.0, our proposed scheme can achieve </a:t>
            </a:r>
            <a:r>
              <a:rPr lang="en-US" altLang="zh-CN" dirty="0" err="1">
                <a:solidFill>
                  <a:srgbClr val="000000"/>
                </a:solidFill>
                <a:latin typeface="CMR12"/>
              </a:rPr>
              <a:t>Bjøntegaard</a:t>
            </a:r>
            <a:r>
              <a:rPr lang="en-US" altLang="zh-CN" dirty="0">
                <a:solidFill>
                  <a:srgbClr val="000000"/>
                </a:solidFill>
                <a:latin typeface="CMR12"/>
              </a:rPr>
              <a:t>-Delta (BD) rate reduction of </a:t>
            </a:r>
            <a:r>
              <a:rPr lang="en-US" altLang="zh-CN" b="1" dirty="0">
                <a:solidFill>
                  <a:srgbClr val="C00000"/>
                </a:solidFill>
                <a:latin typeface="CMR12"/>
              </a:rPr>
              <a:t>62.07%</a:t>
            </a:r>
            <a:r>
              <a:rPr lang="en-US" altLang="zh-CN" dirty="0">
                <a:solidFill>
                  <a:srgbClr val="000000"/>
                </a:solidFill>
                <a:latin typeface="CMR12"/>
              </a:rPr>
              <a:t> and </a:t>
            </a:r>
            <a:r>
              <a:rPr lang="en-US" altLang="zh-CN" b="1" dirty="0">
                <a:solidFill>
                  <a:srgbClr val="C00000"/>
                </a:solidFill>
                <a:latin typeface="CMR12"/>
              </a:rPr>
              <a:t>50.25%</a:t>
            </a:r>
            <a:r>
              <a:rPr lang="en-US" altLang="zh-CN" dirty="0">
                <a:solidFill>
                  <a:srgbClr val="000000"/>
                </a:solidFill>
                <a:latin typeface="CMR12"/>
              </a:rPr>
              <a:t> in terms of the popular deep learning based quality measures DISTS and LPIPS.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CMR12"/>
              </a:rPr>
              <a:t>Compared with Face vid2vid in terms of DISTS and LPIPS, our proposed scheme can achieve superior performance (BD rate reduction of </a:t>
            </a:r>
            <a:r>
              <a:rPr lang="en-US" altLang="zh-CN" b="1" dirty="0">
                <a:solidFill>
                  <a:srgbClr val="C00000"/>
                </a:solidFill>
                <a:latin typeface="CMR12"/>
              </a:rPr>
              <a:t>18.04%</a:t>
            </a:r>
            <a:r>
              <a:rPr lang="en-US" altLang="zh-CN" dirty="0">
                <a:solidFill>
                  <a:srgbClr val="000000"/>
                </a:solidFill>
                <a:latin typeface="CMR12"/>
              </a:rPr>
              <a:t> and </a:t>
            </a:r>
            <a:r>
              <a:rPr lang="en-US" altLang="zh-CN" b="1" dirty="0">
                <a:solidFill>
                  <a:srgbClr val="C00000"/>
                </a:solidFill>
                <a:latin typeface="CMR12"/>
              </a:rPr>
              <a:t>12.22%</a:t>
            </a:r>
            <a:r>
              <a:rPr lang="en-US" altLang="zh-CN" dirty="0">
                <a:solidFill>
                  <a:srgbClr val="000000"/>
                </a:solidFill>
                <a:latin typeface="CMR12"/>
              </a:rPr>
              <a:t>) .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EB2A378-079E-4D85-99AE-61F2F6CFDD2C}"/>
              </a:ext>
            </a:extLst>
          </p:cNvPr>
          <p:cNvSpPr/>
          <p:nvPr/>
        </p:nvSpPr>
        <p:spPr>
          <a:xfrm>
            <a:off x="1808480" y="957380"/>
            <a:ext cx="8984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: Bit-rate savings of each video sequence (QP values are 32, 37, 42 and 47).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9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9E07ABC8-D4D4-4720-8705-F33BCF55DA90}"/>
              </a:ext>
            </a:extLst>
          </p:cNvPr>
          <p:cNvSpPr/>
          <p:nvPr/>
        </p:nvSpPr>
        <p:spPr>
          <a:xfrm>
            <a:off x="145365" y="236562"/>
            <a:ext cx="6308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Subjective Performance Comparison</a:t>
            </a:r>
            <a:endParaRPr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5EF40DC-C0E0-4705-99EA-4D82CA9EA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75" y="956561"/>
            <a:ext cx="1980000" cy="19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87DC674-E3F6-4B4F-B667-D05E4C250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31" y="956561"/>
            <a:ext cx="1980000" cy="19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C74F5E0-64F2-41C6-B30C-D178FCEEE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887" y="956561"/>
            <a:ext cx="1980000" cy="19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4B06E1-F736-4840-B406-FCE3B91F94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75" y="3834369"/>
            <a:ext cx="1980000" cy="19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6F075D0-F0C6-4EC7-8B10-8FB1F730A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31" y="3834369"/>
            <a:ext cx="1980000" cy="198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AE7B9F-97B6-45DF-9048-A7E2406AF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887" y="3834369"/>
            <a:ext cx="1980000" cy="19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38B2EC5-6EDC-4347-B7EF-D77BE26220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54" y="2630326"/>
            <a:ext cx="1980000" cy="19800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C50DE1C-424E-4489-B60B-2B61205450CF}"/>
              </a:ext>
            </a:extLst>
          </p:cNvPr>
          <p:cNvSpPr/>
          <p:nvPr/>
        </p:nvSpPr>
        <p:spPr>
          <a:xfrm>
            <a:off x="694328" y="4649064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Original</a:t>
            </a:r>
            <a:endParaRPr lang="zh-CN" altLang="en-US" b="1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813011B-A870-45C0-A865-5F92184C0D55}"/>
              </a:ext>
            </a:extLst>
          </p:cNvPr>
          <p:cNvSpPr/>
          <p:nvPr/>
        </p:nvSpPr>
        <p:spPr>
          <a:xfrm>
            <a:off x="3353883" y="2932909"/>
            <a:ext cx="16401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VVC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7.98×10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0.1494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A095EBD-C3C0-4EA7-98EB-677F2DE28362}"/>
              </a:ext>
            </a:extLst>
          </p:cNvPr>
          <p:cNvSpPr/>
          <p:nvPr/>
        </p:nvSpPr>
        <p:spPr>
          <a:xfrm>
            <a:off x="3399055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FOMM2.0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5.78×10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0.1252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40EBB63-C48E-456D-89B8-7D76A98FDD0F}"/>
              </a:ext>
            </a:extLst>
          </p:cNvPr>
          <p:cNvSpPr/>
          <p:nvPr/>
        </p:nvSpPr>
        <p:spPr>
          <a:xfrm>
            <a:off x="6421777" y="2932909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MonkeyNet</a:t>
            </a:r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5.52×10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0.1274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92DB4DB-9595-49C6-B73C-D442420320D5}"/>
              </a:ext>
            </a:extLst>
          </p:cNvPr>
          <p:cNvSpPr/>
          <p:nvPr/>
        </p:nvSpPr>
        <p:spPr>
          <a:xfrm>
            <a:off x="9287692" y="2932909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FOMM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5.56×10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0.1512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21D3776-43CE-4373-B67C-B492D97D2300}"/>
              </a:ext>
            </a:extLst>
          </p:cNvPr>
          <p:cNvSpPr/>
          <p:nvPr/>
        </p:nvSpPr>
        <p:spPr>
          <a:xfrm>
            <a:off x="9285195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Ours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5.72×10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0.0974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50D88DD-6707-46C6-9612-C0D85C6E4153}"/>
              </a:ext>
            </a:extLst>
          </p:cNvPr>
          <p:cNvSpPr/>
          <p:nvPr/>
        </p:nvSpPr>
        <p:spPr>
          <a:xfrm>
            <a:off x="6454551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Face_vid2vid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4.76×10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0.1023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2BAEA23-BE11-452B-905D-FBBDC3307D08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D389F81B-F9DF-4F65-A5E3-857A2CCA6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" descr="Alibaba Group">
              <a:extLst>
                <a:ext uri="{FF2B5EF4-FFF2-40B4-BE49-F238E27FC236}">
                  <a16:creationId xmlns:a16="http://schemas.microsoft.com/office/drawing/2014/main" id="{7B8A07DA-3167-47E5-BE9F-1943582E4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5780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F6CC87DC-A46C-4BF8-87F6-645037E6E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660" y="3835400"/>
            <a:ext cx="1980000" cy="1980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A1A0EA9-E122-4378-8F14-0AA8ED437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44" y="950843"/>
            <a:ext cx="1980000" cy="1980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1C9273F-5B22-4081-AB9A-A18BC1CC1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92" y="3826565"/>
            <a:ext cx="1980000" cy="1980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00463C5-30B9-49F0-9985-723919BC7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61" y="3822148"/>
            <a:ext cx="1980000" cy="198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93ED269-51CC-443A-9920-76339CE330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913" y="955261"/>
            <a:ext cx="1980000" cy="198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39998D0-9FA6-4331-A2F2-88043E4068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08" y="950843"/>
            <a:ext cx="1980000" cy="19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3ABF285-E12C-40D9-BBAA-12648BD117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2633878"/>
            <a:ext cx="1980000" cy="1980000"/>
          </a:xfrm>
          <a:prstGeom prst="rect">
            <a:avLst/>
          </a:prstGeom>
        </p:spPr>
      </p:pic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EC8E5E30-8FD9-4F00-B876-A10C586B7AEE}"/>
              </a:ext>
            </a:extLst>
          </p:cNvPr>
          <p:cNvSpPr/>
          <p:nvPr/>
        </p:nvSpPr>
        <p:spPr>
          <a:xfrm>
            <a:off x="145365" y="236562"/>
            <a:ext cx="6162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Subjective Performance Comparison</a:t>
            </a:r>
            <a:endParaRPr lang="zh-CN" altLang="en-US" sz="32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762A219-2230-4E2E-B284-F73CB54DF837}"/>
              </a:ext>
            </a:extLst>
          </p:cNvPr>
          <p:cNvSpPr/>
          <p:nvPr/>
        </p:nvSpPr>
        <p:spPr>
          <a:xfrm>
            <a:off x="694328" y="4649064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Original</a:t>
            </a:r>
            <a:endParaRPr lang="zh-CN" altLang="en-US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8CF78CD-FA56-4895-B664-595D0DFF2B3B}"/>
              </a:ext>
            </a:extLst>
          </p:cNvPr>
          <p:cNvSpPr/>
          <p:nvPr/>
        </p:nvSpPr>
        <p:spPr>
          <a:xfrm>
            <a:off x="3353883" y="2932909"/>
            <a:ext cx="16401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VVC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3.99×10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0.2444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19458D4-09F3-489F-AFB8-3513CE29B9AD}"/>
              </a:ext>
            </a:extLst>
          </p:cNvPr>
          <p:cNvSpPr/>
          <p:nvPr/>
        </p:nvSpPr>
        <p:spPr>
          <a:xfrm>
            <a:off x="3399055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FOMM2.0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3.86×10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0.2056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00A38B5-7BE7-4D80-93E4-85608B5C78F9}"/>
              </a:ext>
            </a:extLst>
          </p:cNvPr>
          <p:cNvSpPr/>
          <p:nvPr/>
        </p:nvSpPr>
        <p:spPr>
          <a:xfrm>
            <a:off x="6421777" y="2932909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MonkeyNet</a:t>
            </a:r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3.81×10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0.2153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33E995F-9937-4040-9B40-FBE18BCFE12E}"/>
              </a:ext>
            </a:extLst>
          </p:cNvPr>
          <p:cNvSpPr/>
          <p:nvPr/>
        </p:nvSpPr>
        <p:spPr>
          <a:xfrm>
            <a:off x="9287692" y="2932909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FOMM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3.78×10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0.2455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7595341-82E5-4828-8761-AC88809ABDDE}"/>
              </a:ext>
            </a:extLst>
          </p:cNvPr>
          <p:cNvSpPr/>
          <p:nvPr/>
        </p:nvSpPr>
        <p:spPr>
          <a:xfrm>
            <a:off x="9285195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Ours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2.77×10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0.2031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D392EA3-81DD-4791-AFE5-FB1D9F051273}"/>
              </a:ext>
            </a:extLst>
          </p:cNvPr>
          <p:cNvSpPr/>
          <p:nvPr/>
        </p:nvSpPr>
        <p:spPr>
          <a:xfrm>
            <a:off x="6454551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Face_vid2vid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3.38×10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0.1936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CB2711B-0CB0-456C-B556-E1FFF79CBA63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B7CBC4AF-895B-4CC2-B286-B65448D24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" name="Picture 2" descr="Alibaba Group">
              <a:extLst>
                <a:ext uri="{FF2B5EF4-FFF2-40B4-BE49-F238E27FC236}">
                  <a16:creationId xmlns:a16="http://schemas.microsoft.com/office/drawing/2014/main" id="{BAD82D6E-7B71-48A8-B218-6C114DEBA4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8241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5DEFC292-B467-4BB5-B71E-CBB434C7A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02" y="3821243"/>
            <a:ext cx="1980000" cy="1980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3F975F6-3242-4A43-992E-00A0695FA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69" y="958121"/>
            <a:ext cx="1980000" cy="1980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9EA4AA6-4F80-4476-B5F4-35363E856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02" y="3836233"/>
            <a:ext cx="1980000" cy="198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485DA71-7280-4DB8-B893-E8C530056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459" y="3828738"/>
            <a:ext cx="1980000" cy="198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F7594F7-57CB-4B09-BA8D-E922D732F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017" y="965616"/>
            <a:ext cx="1980000" cy="19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5F399E-3D8D-42A3-9B9C-F84AA2B99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01" y="965617"/>
            <a:ext cx="1980000" cy="198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FC4FC4-7049-4DC9-A7F4-C989CFFCB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0" y="2637020"/>
            <a:ext cx="1980000" cy="1980000"/>
          </a:xfrm>
          <a:prstGeom prst="rect">
            <a:avLst/>
          </a:prstGeom>
        </p:spPr>
      </p:pic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DC234669-CD9D-47F7-8B1D-31CA8A199A31}"/>
              </a:ext>
            </a:extLst>
          </p:cNvPr>
          <p:cNvSpPr/>
          <p:nvPr/>
        </p:nvSpPr>
        <p:spPr>
          <a:xfrm>
            <a:off x="145365" y="236562"/>
            <a:ext cx="6162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Subjective Performance Comparison</a:t>
            </a:r>
            <a:endParaRPr lang="zh-CN" altLang="en-US" sz="32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D972DC3-5953-459E-BDC9-D75E1B9E75AB}"/>
              </a:ext>
            </a:extLst>
          </p:cNvPr>
          <p:cNvSpPr/>
          <p:nvPr/>
        </p:nvSpPr>
        <p:spPr>
          <a:xfrm>
            <a:off x="694328" y="4649064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Original</a:t>
            </a:r>
            <a:endParaRPr lang="zh-CN" altLang="en-US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8FBBD4B-AFB1-40F8-B6C9-51251EBC6772}"/>
              </a:ext>
            </a:extLst>
          </p:cNvPr>
          <p:cNvSpPr/>
          <p:nvPr/>
        </p:nvSpPr>
        <p:spPr>
          <a:xfrm>
            <a:off x="3353883" y="2932909"/>
            <a:ext cx="16401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VVC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3.98×10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0.2007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EE087D1-268B-490F-A916-5B974636BB9A}"/>
              </a:ext>
            </a:extLst>
          </p:cNvPr>
          <p:cNvSpPr/>
          <p:nvPr/>
        </p:nvSpPr>
        <p:spPr>
          <a:xfrm>
            <a:off x="3399055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FOMM2.0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3.26×10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0.1603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22A89C0-8D3F-40C3-AC9A-60082455B130}"/>
              </a:ext>
            </a:extLst>
          </p:cNvPr>
          <p:cNvSpPr/>
          <p:nvPr/>
        </p:nvSpPr>
        <p:spPr>
          <a:xfrm>
            <a:off x="6421777" y="2932909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MonkeyNet</a:t>
            </a:r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3.15×10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0.1637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152EBEA-D940-4D69-9D10-F3053AD83B84}"/>
              </a:ext>
            </a:extLst>
          </p:cNvPr>
          <p:cNvSpPr/>
          <p:nvPr/>
        </p:nvSpPr>
        <p:spPr>
          <a:xfrm>
            <a:off x="9287692" y="2932909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FOMM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3.34×10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0.2000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238E6ED-33E7-49B5-91DF-A964559BD4E1}"/>
              </a:ext>
            </a:extLst>
          </p:cNvPr>
          <p:cNvSpPr/>
          <p:nvPr/>
        </p:nvSpPr>
        <p:spPr>
          <a:xfrm>
            <a:off x="9285195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Ours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2.51×10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0.1485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4E195FA-2269-4C1A-99DF-F13711E449F1}"/>
              </a:ext>
            </a:extLst>
          </p:cNvPr>
          <p:cNvSpPr/>
          <p:nvPr/>
        </p:nvSpPr>
        <p:spPr>
          <a:xfrm>
            <a:off x="6454551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Face_vid2vid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3.10×10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0.1454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D8248A3-946B-4517-9582-51391209496B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065A0332-A119-4181-8ABE-7875C5575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" name="Picture 2" descr="Alibaba Group">
              <a:extLst>
                <a:ext uri="{FF2B5EF4-FFF2-40B4-BE49-F238E27FC236}">
                  <a16:creationId xmlns:a16="http://schemas.microsoft.com/office/drawing/2014/main" id="{9EAB155A-69CA-4906-843D-B4F33A838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1942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3CDCECC-09BE-4DD9-ACA6-2ACEA31A9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9" y="2622030"/>
            <a:ext cx="1980000" cy="19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307235-8529-4B00-B1FC-E8EDFC3B9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06" y="943131"/>
            <a:ext cx="1980000" cy="198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2BB6293-4AED-4DBE-BB57-B855C9E34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69" y="958121"/>
            <a:ext cx="1980000" cy="198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A88512B-6688-419E-BA96-B6650A47A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016" y="943131"/>
            <a:ext cx="1980000" cy="1980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0A18933-A4AF-4EC7-AB5F-2DB91BD46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11" y="3836233"/>
            <a:ext cx="1980000" cy="1980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ABB75F8-B416-4E61-851C-783E76887D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54" y="3828738"/>
            <a:ext cx="1980000" cy="1980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5DA94FE-7BC0-4DB9-BC19-DF54C1AC1A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02" y="3843728"/>
            <a:ext cx="1980000" cy="1980000"/>
          </a:xfrm>
          <a:prstGeom prst="rect">
            <a:avLst/>
          </a:prstGeom>
        </p:spPr>
      </p:pic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CCA7065B-ADD2-4BB7-91C3-6B9DCEC8E822}"/>
              </a:ext>
            </a:extLst>
          </p:cNvPr>
          <p:cNvSpPr/>
          <p:nvPr/>
        </p:nvSpPr>
        <p:spPr>
          <a:xfrm>
            <a:off x="145365" y="236562"/>
            <a:ext cx="6162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Subjective Performance Comparison</a:t>
            </a:r>
            <a:endParaRPr lang="zh-CN" altLang="en-US" sz="32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7ABAD04-34AD-4F1A-95E1-D0D0977FB64B}"/>
              </a:ext>
            </a:extLst>
          </p:cNvPr>
          <p:cNvSpPr/>
          <p:nvPr/>
        </p:nvSpPr>
        <p:spPr>
          <a:xfrm>
            <a:off x="694328" y="4649064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Original</a:t>
            </a:r>
            <a:endParaRPr lang="zh-CN" altLang="en-US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6CF3E54-CAAC-436B-97C3-9EC8C0D36E61}"/>
              </a:ext>
            </a:extLst>
          </p:cNvPr>
          <p:cNvSpPr/>
          <p:nvPr/>
        </p:nvSpPr>
        <p:spPr>
          <a:xfrm>
            <a:off x="3353883" y="2932909"/>
            <a:ext cx="16401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VVC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3.62×10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0.2076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524EA74-EAB5-4CCB-885C-277DC0E5779A}"/>
              </a:ext>
            </a:extLst>
          </p:cNvPr>
          <p:cNvSpPr/>
          <p:nvPr/>
        </p:nvSpPr>
        <p:spPr>
          <a:xfrm>
            <a:off x="3399055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FOMM2.0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3.31×10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0.1722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1256228-D081-4128-8A1C-030C30C189AB}"/>
              </a:ext>
            </a:extLst>
          </p:cNvPr>
          <p:cNvSpPr/>
          <p:nvPr/>
        </p:nvSpPr>
        <p:spPr>
          <a:xfrm>
            <a:off x="6421777" y="2932909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MonkeyNet</a:t>
            </a:r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3.36×10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0.1798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F5E2591-B1BD-42EE-8415-6B2685AC1F2D}"/>
              </a:ext>
            </a:extLst>
          </p:cNvPr>
          <p:cNvSpPr/>
          <p:nvPr/>
        </p:nvSpPr>
        <p:spPr>
          <a:xfrm>
            <a:off x="9287692" y="2932909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FOMM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3.48×10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0.2075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A681CED-7685-485B-991C-77400EB5615C}"/>
              </a:ext>
            </a:extLst>
          </p:cNvPr>
          <p:cNvSpPr/>
          <p:nvPr/>
        </p:nvSpPr>
        <p:spPr>
          <a:xfrm>
            <a:off x="9285195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Ours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3.48×10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0.1247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B0FA06-E44A-4ED3-909A-DEFFB5579F8C}"/>
              </a:ext>
            </a:extLst>
          </p:cNvPr>
          <p:cNvSpPr/>
          <p:nvPr/>
        </p:nvSpPr>
        <p:spPr>
          <a:xfrm>
            <a:off x="6454551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Face_vid2vid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3.06×10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0.1577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14A0BB7-592C-4C6A-ABE6-AA9329CC51CE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BA2C33BC-7727-4780-8F9A-0ACCB7FA6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" name="Picture 2" descr="Alibaba Group">
              <a:extLst>
                <a:ext uri="{FF2B5EF4-FFF2-40B4-BE49-F238E27FC236}">
                  <a16:creationId xmlns:a16="http://schemas.microsoft.com/office/drawing/2014/main" id="{EE54924F-2DC7-41D3-8EA2-9D3E96A32C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1291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077518-F41E-42A5-82BB-DF5D90112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0" y="2637020"/>
            <a:ext cx="1980000" cy="19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630335-9D0E-4FEE-BE25-749928E5D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97" y="958122"/>
            <a:ext cx="1980000" cy="198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A6E38AA-F508-430C-9E22-F0B913575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11" y="950627"/>
            <a:ext cx="1980000" cy="198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00F2784-3B6F-452B-93AA-4D2A04E836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54" y="958122"/>
            <a:ext cx="1980000" cy="1980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EC39DA5-AD57-4738-889D-72794A6CB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017" y="3851223"/>
            <a:ext cx="1980000" cy="1980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365372D-47B5-4DC8-889F-975A0FE35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892" y="3836233"/>
            <a:ext cx="1980000" cy="1980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0141191-47E5-43EE-BB84-986D84CD0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459" y="3836233"/>
            <a:ext cx="1980000" cy="1980000"/>
          </a:xfrm>
          <a:prstGeom prst="rect">
            <a:avLst/>
          </a:prstGeom>
        </p:spPr>
      </p:pic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40B2174F-A248-4C43-8E83-765766034713}"/>
              </a:ext>
            </a:extLst>
          </p:cNvPr>
          <p:cNvSpPr/>
          <p:nvPr/>
        </p:nvSpPr>
        <p:spPr>
          <a:xfrm>
            <a:off x="145365" y="236562"/>
            <a:ext cx="6162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Subjective Performance Comparison</a:t>
            </a:r>
            <a:endParaRPr lang="zh-CN" altLang="en-US" sz="32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484709C-89EE-4893-9A0A-F45BEAA0EEEB}"/>
              </a:ext>
            </a:extLst>
          </p:cNvPr>
          <p:cNvSpPr/>
          <p:nvPr/>
        </p:nvSpPr>
        <p:spPr>
          <a:xfrm>
            <a:off x="694328" y="4649064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Original</a:t>
            </a:r>
            <a:endParaRPr lang="zh-CN" altLang="en-US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6061B63-11AC-4D5E-9E91-0CE9D93991CA}"/>
              </a:ext>
            </a:extLst>
          </p:cNvPr>
          <p:cNvSpPr/>
          <p:nvPr/>
        </p:nvSpPr>
        <p:spPr>
          <a:xfrm>
            <a:off x="3353883" y="2932909"/>
            <a:ext cx="16401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VVC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8.79×10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0.1335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7A83841-5638-48A5-8CB9-A1AD67BCFAD7}"/>
              </a:ext>
            </a:extLst>
          </p:cNvPr>
          <p:cNvSpPr/>
          <p:nvPr/>
        </p:nvSpPr>
        <p:spPr>
          <a:xfrm>
            <a:off x="3399055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FOMM2.0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9.24×10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0.1054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C15D1C7-FB53-4DAA-9BB6-2A0F53A3CB8A}"/>
              </a:ext>
            </a:extLst>
          </p:cNvPr>
          <p:cNvSpPr/>
          <p:nvPr/>
        </p:nvSpPr>
        <p:spPr>
          <a:xfrm>
            <a:off x="6421777" y="2932909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MonkeyNet</a:t>
            </a:r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8.78×10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0.1363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390C41F-F2D4-41D2-BDDD-A6E501F35B81}"/>
              </a:ext>
            </a:extLst>
          </p:cNvPr>
          <p:cNvSpPr/>
          <p:nvPr/>
        </p:nvSpPr>
        <p:spPr>
          <a:xfrm>
            <a:off x="9224374" y="2932909"/>
            <a:ext cx="17604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FOMM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10.21×10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0.0992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8CD006C-8E31-4184-8E80-C89AAA9A8960}"/>
              </a:ext>
            </a:extLst>
          </p:cNvPr>
          <p:cNvSpPr/>
          <p:nvPr/>
        </p:nvSpPr>
        <p:spPr>
          <a:xfrm>
            <a:off x="9285195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Ours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8.29×10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0.0998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F152A1C-ECB7-4266-9ACE-0B03CAB0B575}"/>
              </a:ext>
            </a:extLst>
          </p:cNvPr>
          <p:cNvSpPr/>
          <p:nvPr/>
        </p:nvSpPr>
        <p:spPr>
          <a:xfrm>
            <a:off x="6454551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Face_vid2vid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8.57×10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0.0929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F25B273-9D14-4493-8F08-891306D1AB74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365E48FB-5C23-4EF2-B01A-0A7480F0E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" name="Picture 2" descr="Alibaba Group">
              <a:extLst>
                <a:ext uri="{FF2B5EF4-FFF2-40B4-BE49-F238E27FC236}">
                  <a16:creationId xmlns:a16="http://schemas.microsoft.com/office/drawing/2014/main" id="{82380AE7-2C36-41FC-B9AB-2029B0D81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7222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E6D323-5E25-4722-AE7D-8D478F5E0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4" y="2608943"/>
            <a:ext cx="1980000" cy="19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7EB715C-2548-419F-BD6A-BD8D23307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947057"/>
            <a:ext cx="1980000" cy="198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0ACDF76-3DD8-409F-A495-24E7ACD63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29" y="3820885"/>
            <a:ext cx="1980000" cy="198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94D6FD6-0E0D-4A4D-BFA3-7F51BC5A5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954315"/>
            <a:ext cx="1980000" cy="1980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13C1760-9085-42F9-A03F-C5164D7FA3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971" y="947057"/>
            <a:ext cx="1980000" cy="1980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99D5E26-DF4C-48F4-A459-095799E75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3828142"/>
            <a:ext cx="1980000" cy="1980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51BC8DC-B96F-4BB7-BF7A-B1D90C043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3" y="3820886"/>
            <a:ext cx="1980000" cy="1980000"/>
          </a:xfrm>
          <a:prstGeom prst="rect">
            <a:avLst/>
          </a:prstGeom>
        </p:spPr>
      </p:pic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639E924D-3F23-46E5-9DCF-3E95B6BD4927}"/>
              </a:ext>
            </a:extLst>
          </p:cNvPr>
          <p:cNvSpPr/>
          <p:nvPr/>
        </p:nvSpPr>
        <p:spPr>
          <a:xfrm>
            <a:off x="145365" y="236562"/>
            <a:ext cx="6162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Subjective Performance Comparison</a:t>
            </a:r>
            <a:endParaRPr lang="zh-CN" altLang="en-US" sz="32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C6910BB-4493-4B79-875F-2B85856E4C4B}"/>
              </a:ext>
            </a:extLst>
          </p:cNvPr>
          <p:cNvSpPr/>
          <p:nvPr/>
        </p:nvSpPr>
        <p:spPr>
          <a:xfrm>
            <a:off x="694328" y="4649064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Original</a:t>
            </a:r>
            <a:endParaRPr lang="zh-CN" altLang="en-US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FF173EF-0022-44E4-B966-98029087E34D}"/>
              </a:ext>
            </a:extLst>
          </p:cNvPr>
          <p:cNvSpPr/>
          <p:nvPr/>
        </p:nvSpPr>
        <p:spPr>
          <a:xfrm>
            <a:off x="3353883" y="2932909"/>
            <a:ext cx="16401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VVC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6.25×10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0.1351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5A80E30-E110-4AA8-9BE5-0B66A7EE5DBB}"/>
              </a:ext>
            </a:extLst>
          </p:cNvPr>
          <p:cNvSpPr/>
          <p:nvPr/>
        </p:nvSpPr>
        <p:spPr>
          <a:xfrm>
            <a:off x="3399055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FOMM2.0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6.91×10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0.0765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D20D072-93D6-4C69-BA56-3E5FD6522184}"/>
              </a:ext>
            </a:extLst>
          </p:cNvPr>
          <p:cNvSpPr/>
          <p:nvPr/>
        </p:nvSpPr>
        <p:spPr>
          <a:xfrm>
            <a:off x="6421777" y="2932909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MonkeyNet</a:t>
            </a:r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6.35×10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0.0920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88B405-EACF-4BC8-917F-4085B93F2187}"/>
              </a:ext>
            </a:extLst>
          </p:cNvPr>
          <p:cNvSpPr/>
          <p:nvPr/>
        </p:nvSpPr>
        <p:spPr>
          <a:xfrm>
            <a:off x="9287692" y="2932909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FOMM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6.20×10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0.0980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EFE9B7C-C635-49F8-AA3F-3793F6821D43}"/>
              </a:ext>
            </a:extLst>
          </p:cNvPr>
          <p:cNvSpPr/>
          <p:nvPr/>
        </p:nvSpPr>
        <p:spPr>
          <a:xfrm>
            <a:off x="9285195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Ours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4.86×10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0.0798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E2A1C91-61F0-4D51-AF91-ADB9DCE66D72}"/>
              </a:ext>
            </a:extLst>
          </p:cNvPr>
          <p:cNvSpPr/>
          <p:nvPr/>
        </p:nvSpPr>
        <p:spPr>
          <a:xfrm>
            <a:off x="6454551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Face_vid2vid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6.14×10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0.0758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0C269AD-A1E2-47A7-8961-A4B9767E2C12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4AA0DE84-3B57-49D0-87C9-9AA1D4EE7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" name="Picture 2" descr="Alibaba Group">
              <a:extLst>
                <a:ext uri="{FF2B5EF4-FFF2-40B4-BE49-F238E27FC236}">
                  <a16:creationId xmlns:a16="http://schemas.microsoft.com/office/drawing/2014/main" id="{ECEC3E86-B1C2-4066-971F-CEAA3C4DC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413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C405493-FC03-419C-A3A7-2E6BECFF5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2630714"/>
            <a:ext cx="1980000" cy="198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16A62A2-A843-4141-ADA7-3E49D1BF5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85" y="947057"/>
            <a:ext cx="1980000" cy="198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B886834-3321-4750-A762-E7C42AFA9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972" y="954315"/>
            <a:ext cx="1980000" cy="1980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D0814BA-0E66-4A24-8A24-49FF97A91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947057"/>
            <a:ext cx="1980000" cy="1980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B5B7113-E95C-4AEB-A887-989674DB73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15" y="3835400"/>
            <a:ext cx="1980000" cy="1980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61367AB-9072-4F6A-AAB9-A14DB0E61F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14" y="3828143"/>
            <a:ext cx="1980000" cy="19800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DDCECA8-F360-4AEB-A96A-C87B51D64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28" y="3828143"/>
            <a:ext cx="1980000" cy="1980000"/>
          </a:xfrm>
          <a:prstGeom prst="rect">
            <a:avLst/>
          </a:prstGeom>
        </p:spPr>
      </p:pic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8A7CB62F-7ED8-4D27-B41A-C40A27F3A760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806D0217-3B79-49A9-BC11-8C1742B0DC5E}"/>
              </a:ext>
            </a:extLst>
          </p:cNvPr>
          <p:cNvSpPr/>
          <p:nvPr/>
        </p:nvSpPr>
        <p:spPr>
          <a:xfrm>
            <a:off x="145365" y="236562"/>
            <a:ext cx="6162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Subjective Performance Comparison</a:t>
            </a:r>
            <a:endParaRPr lang="zh-CN" altLang="en-US" sz="32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DEBA40C-9860-4E56-8C4D-123FA64A1125}"/>
              </a:ext>
            </a:extLst>
          </p:cNvPr>
          <p:cNvSpPr/>
          <p:nvPr/>
        </p:nvSpPr>
        <p:spPr>
          <a:xfrm>
            <a:off x="694328" y="4649064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Original</a:t>
            </a:r>
            <a:endParaRPr lang="zh-CN" altLang="en-US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7AD6BE8-5E52-4E50-90FB-EF7E2DF83C1C}"/>
              </a:ext>
            </a:extLst>
          </p:cNvPr>
          <p:cNvSpPr/>
          <p:nvPr/>
        </p:nvSpPr>
        <p:spPr>
          <a:xfrm>
            <a:off x="3353883" y="2932909"/>
            <a:ext cx="16401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VVC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7.44×10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0.1806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7F086F3-2C09-47CC-808A-19801A2B5DA7}"/>
              </a:ext>
            </a:extLst>
          </p:cNvPr>
          <p:cNvSpPr/>
          <p:nvPr/>
        </p:nvSpPr>
        <p:spPr>
          <a:xfrm>
            <a:off x="3399055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FOMM2.0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7.77×10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0.1403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62C98F2-5C3B-4812-9987-87CDBCF69DBF}"/>
              </a:ext>
            </a:extLst>
          </p:cNvPr>
          <p:cNvSpPr/>
          <p:nvPr/>
        </p:nvSpPr>
        <p:spPr>
          <a:xfrm>
            <a:off x="6421777" y="2932909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MonkeyNet</a:t>
            </a:r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7.36×10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0.1689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4D42F04-2B6B-4807-9827-88DFA646F267}"/>
              </a:ext>
            </a:extLst>
          </p:cNvPr>
          <p:cNvSpPr/>
          <p:nvPr/>
        </p:nvSpPr>
        <p:spPr>
          <a:xfrm>
            <a:off x="9287692" y="2932909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FOMM 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8.64×10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0.1513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8481482-EACE-4CC1-9028-D3DC360A831C}"/>
              </a:ext>
            </a:extLst>
          </p:cNvPr>
          <p:cNvSpPr/>
          <p:nvPr/>
        </p:nvSpPr>
        <p:spPr>
          <a:xfrm>
            <a:off x="9285195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Ours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5.51×10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0.1410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32FD9F9-5F95-4845-8F50-D962834FA8F0}"/>
              </a:ext>
            </a:extLst>
          </p:cNvPr>
          <p:cNvSpPr/>
          <p:nvPr/>
        </p:nvSpPr>
        <p:spPr>
          <a:xfrm>
            <a:off x="6454551" y="5837344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Face_vid2vid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BPP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7.08×10</a:t>
            </a:r>
            <a:r>
              <a:rPr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DISTS  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0.1388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0F5D8F6-6BF3-4FE9-BA9B-5C5C8755D6EB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B934C716-8636-40D5-B6CC-D404AE4F6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" name="Picture 2" descr="Alibaba Group">
              <a:extLst>
                <a:ext uri="{FF2B5EF4-FFF2-40B4-BE49-F238E27FC236}">
                  <a16:creationId xmlns:a16="http://schemas.microsoft.com/office/drawing/2014/main" id="{39471901-F4BC-47B9-8EEB-EE7A9E07E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134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81AD7DD7-7E7B-4976-8BEF-68DEEA4D4A08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605013C-12B9-4F4C-9217-9E8B4199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" name="Picture 2" descr="Alibaba Group">
              <a:extLst>
                <a:ext uri="{FF2B5EF4-FFF2-40B4-BE49-F238E27FC236}">
                  <a16:creationId xmlns:a16="http://schemas.microsoft.com/office/drawing/2014/main" id="{A3149D26-8A24-41D7-A5D6-1652751FF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7AD86F51-C8C4-4AA8-BA15-0B2935FB506D}"/>
              </a:ext>
            </a:extLst>
          </p:cNvPr>
          <p:cNvSpPr/>
          <p:nvPr/>
        </p:nvSpPr>
        <p:spPr>
          <a:xfrm>
            <a:off x="145365" y="236562"/>
            <a:ext cx="6001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User-study in Pairwise Comparison</a:t>
            </a:r>
            <a:endParaRPr lang="zh-CN" altLang="en-US" sz="32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75C2F9B-3AE6-4398-B27D-9F5502554D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940"/>
          <a:stretch/>
        </p:blipFill>
        <p:spPr>
          <a:xfrm>
            <a:off x="533928" y="1791407"/>
            <a:ext cx="11226801" cy="273303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22325EE-1FCC-43CD-ACC0-88F1C1A07F10}"/>
              </a:ext>
            </a:extLst>
          </p:cNvPr>
          <p:cNvSpPr/>
          <p:nvPr/>
        </p:nvSpPr>
        <p:spPr>
          <a:xfrm>
            <a:off x="870455" y="4916531"/>
            <a:ext cx="10890273" cy="1555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CMR12"/>
              </a:rPr>
              <a:t>For </a:t>
            </a:r>
            <a:r>
              <a:rPr lang="en-US" altLang="zh-CN" b="1" dirty="0">
                <a:solidFill>
                  <a:srgbClr val="C00000"/>
                </a:solidFill>
                <a:latin typeface="CMR12"/>
              </a:rPr>
              <a:t>similar coding bits </a:t>
            </a:r>
            <a:r>
              <a:rPr lang="en-US" altLang="zh-CN" dirty="0">
                <a:solidFill>
                  <a:srgbClr val="000000"/>
                </a:solidFill>
                <a:latin typeface="CMR12"/>
              </a:rPr>
              <a:t>consumption, the subjects are inclined to select the proposed </a:t>
            </a:r>
            <a:r>
              <a:rPr lang="en-US" altLang="zh-CN" b="1" dirty="0">
                <a:solidFill>
                  <a:srgbClr val="C00000"/>
                </a:solidFill>
                <a:latin typeface="CMR12"/>
              </a:rPr>
              <a:t>CFTE scheme for better visual quality</a:t>
            </a:r>
            <a:r>
              <a:rPr lang="en-US" altLang="zh-CN" dirty="0">
                <a:solidFill>
                  <a:srgbClr val="C00000"/>
                </a:solidFill>
                <a:latin typeface="CMR12"/>
              </a:rPr>
              <a:t>.</a:t>
            </a: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CMR12"/>
              </a:rPr>
              <a:t>When the pairwise sequences are shown in </a:t>
            </a:r>
            <a:r>
              <a:rPr lang="en-US" altLang="zh-CN" b="1" dirty="0">
                <a:solidFill>
                  <a:srgbClr val="C00000"/>
                </a:solidFill>
                <a:latin typeface="CMR12"/>
              </a:rPr>
              <a:t>similar DISTS</a:t>
            </a:r>
            <a:r>
              <a:rPr lang="en-US" altLang="zh-CN" dirty="0">
                <a:solidFill>
                  <a:srgbClr val="000000"/>
                </a:solidFill>
                <a:latin typeface="CMR12"/>
              </a:rPr>
              <a:t>, the preference ratio of our algorithm is </a:t>
            </a:r>
            <a:r>
              <a:rPr lang="en-US" altLang="zh-CN" b="1" dirty="0">
                <a:solidFill>
                  <a:srgbClr val="C00000"/>
                </a:solidFill>
                <a:latin typeface="CMR12"/>
              </a:rPr>
              <a:t>close to 50%</a:t>
            </a:r>
            <a:r>
              <a:rPr lang="en-US" altLang="zh-CN" dirty="0">
                <a:latin typeface="CMR12"/>
              </a:rPr>
              <a:t>,</a:t>
            </a:r>
            <a:r>
              <a:rPr lang="en-US" altLang="zh-CN" b="1" dirty="0">
                <a:solidFill>
                  <a:srgbClr val="C00000"/>
                </a:solidFill>
                <a:latin typeface="CMR1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MR12"/>
              </a:rPr>
              <a:t>further indicating that this DISTS measure is reasonable to evaluate the generative image/video quality. </a:t>
            </a:r>
            <a:endParaRPr lang="zh-CN" altLang="en-US" dirty="0">
              <a:solidFill>
                <a:srgbClr val="000000"/>
              </a:solidFill>
              <a:latin typeface="CMR1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3332BF2-7757-43DF-8C8D-2E0CD39E6CB2}"/>
              </a:ext>
            </a:extLst>
          </p:cNvPr>
          <p:cNvSpPr/>
          <p:nvPr/>
        </p:nvSpPr>
        <p:spPr>
          <a:xfrm>
            <a:off x="2054932" y="1249260"/>
            <a:ext cx="8067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: User preference in pairwise comparison for different configurations.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943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81AD7DD7-7E7B-4976-8BEF-68DEEA4D4A08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605013C-12B9-4F4C-9217-9E8B4199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" name="Picture 2" descr="Alibaba Group">
              <a:extLst>
                <a:ext uri="{FF2B5EF4-FFF2-40B4-BE49-F238E27FC236}">
                  <a16:creationId xmlns:a16="http://schemas.microsoft.com/office/drawing/2014/main" id="{A3149D26-8A24-41D7-A5D6-1652751FF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222B8647-047E-4B1D-B5F8-6A6151DE7C8E}"/>
              </a:ext>
            </a:extLst>
          </p:cNvPr>
          <p:cNvSpPr/>
          <p:nvPr/>
        </p:nvSpPr>
        <p:spPr>
          <a:xfrm>
            <a:off x="145365" y="236562"/>
            <a:ext cx="14334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Outline</a:t>
            </a:r>
            <a:endParaRPr lang="zh-CN" alt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B2E272-F333-4C9F-ABC0-AF0D1B3CAF10}"/>
              </a:ext>
            </a:extLst>
          </p:cNvPr>
          <p:cNvSpPr txBox="1">
            <a:spLocks/>
          </p:cNvSpPr>
          <p:nvPr/>
        </p:nvSpPr>
        <p:spPr>
          <a:xfrm>
            <a:off x="566031" y="1810704"/>
            <a:ext cx="8520600" cy="34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en-US" altLang="zh-CN" sz="36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Introduction and Motivation</a:t>
            </a:r>
          </a:p>
          <a:p>
            <a:pPr marL="571500" indent="-5715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en-US" altLang="zh-CN" sz="36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Proposed Method</a:t>
            </a:r>
          </a:p>
          <a:p>
            <a:pPr marL="571500" indent="-5715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en-US" altLang="zh-CN" sz="36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Experimental Settings </a:t>
            </a:r>
          </a:p>
          <a:p>
            <a:pPr marL="571500" indent="-5715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en-US" altLang="zh-CN" sz="36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Performance Comparison</a:t>
            </a:r>
          </a:p>
        </p:txBody>
      </p:sp>
    </p:spTree>
    <p:extLst>
      <p:ext uri="{BB962C8B-B14F-4D97-AF65-F5344CB8AC3E}">
        <p14:creationId xmlns:p14="http://schemas.microsoft.com/office/powerpoint/2010/main" val="2521420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credit: yanhongbin / 123RF Stock Photo">
            <a:extLst>
              <a:ext uri="{FF2B5EF4-FFF2-40B4-BE49-F238E27FC236}">
                <a16:creationId xmlns:a16="http://schemas.microsoft.com/office/drawing/2014/main" id="{BD71D420-DC8F-4D08-AC92-5FEFCFCB0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7" y="3998256"/>
            <a:ext cx="2278266" cy="227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CCFC276-D8D1-4A13-B422-23E0A7E97410}"/>
              </a:ext>
            </a:extLst>
          </p:cNvPr>
          <p:cNvSpPr/>
          <p:nvPr/>
        </p:nvSpPr>
        <p:spPr>
          <a:xfrm>
            <a:off x="4383536" y="2319362"/>
            <a:ext cx="430438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Thank you !</a:t>
            </a:r>
            <a:endParaRPr lang="zh-CN" altLang="en-US" sz="6600" dirty="0"/>
          </a:p>
        </p:txBody>
      </p: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id="{081D11AD-F693-4DE3-A942-1292824C6EB0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77E03A46-1F22-4E55-B59C-75269DAD2F0C}"/>
              </a:ext>
            </a:extLst>
          </p:cNvPr>
          <p:cNvSpPr/>
          <p:nvPr/>
        </p:nvSpPr>
        <p:spPr>
          <a:xfrm>
            <a:off x="3120793" y="4946448"/>
            <a:ext cx="7638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Contact email: bolinchen3-c@my.cityu.edu.hk</a:t>
            </a:r>
            <a:endParaRPr lang="zh-CN" altLang="en-US" sz="32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DD47C31-67A0-4B7D-9308-F881B91DD1DC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026C261-4F11-41D3-86C1-BDB10DD5E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Picture 2" descr="Alibaba Group">
              <a:extLst>
                <a:ext uri="{FF2B5EF4-FFF2-40B4-BE49-F238E27FC236}">
                  <a16:creationId xmlns:a16="http://schemas.microsoft.com/office/drawing/2014/main" id="{3B889827-694E-492F-B16A-9749823CCB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9148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81AD7DD7-7E7B-4976-8BEF-68DEEA4D4A08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605013C-12B9-4F4C-9217-9E8B4199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" name="Picture 2" descr="Alibaba Group">
              <a:extLst>
                <a:ext uri="{FF2B5EF4-FFF2-40B4-BE49-F238E27FC236}">
                  <a16:creationId xmlns:a16="http://schemas.microsoft.com/office/drawing/2014/main" id="{A3149D26-8A24-41D7-A5D6-1652751FF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7548407E-B88A-4C8C-9DCA-D0FF7806D4EF}"/>
              </a:ext>
            </a:extLst>
          </p:cNvPr>
          <p:cNvSpPr/>
          <p:nvPr/>
        </p:nvSpPr>
        <p:spPr>
          <a:xfrm>
            <a:off x="181289" y="4954301"/>
            <a:ext cx="11488224" cy="1181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CMR12"/>
              </a:rPr>
              <a:t>These traditional video compression standards rely on the typical </a:t>
            </a:r>
            <a:r>
              <a:rPr lang="en-US" altLang="zh-CN" b="1" dirty="0">
                <a:solidFill>
                  <a:srgbClr val="C00000"/>
                </a:solidFill>
                <a:latin typeface="CMR12"/>
              </a:rPr>
              <a:t>hybrid coding framework </a:t>
            </a:r>
            <a:r>
              <a:rPr lang="en-US" altLang="zh-CN" dirty="0">
                <a:solidFill>
                  <a:srgbClr val="000000"/>
                </a:solidFill>
                <a:latin typeface="CMR12"/>
              </a:rPr>
              <a:t>in removing redundancies, and these delicately designed compression techniques have long been recognized as the essential components to warrant the service of the video conferencing/telephone system.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6A96FB-F6E6-49DB-B8C6-2C25FC0DEE4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"/>
          <a:stretch/>
        </p:blipFill>
        <p:spPr>
          <a:xfrm>
            <a:off x="2733112" y="1051686"/>
            <a:ext cx="6710680" cy="354396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05BDA38-D7CE-403F-8059-F9B8C62F21F3}"/>
              </a:ext>
            </a:extLst>
          </p:cNvPr>
          <p:cNvSpPr/>
          <p:nvPr/>
        </p:nvSpPr>
        <p:spPr>
          <a:xfrm>
            <a:off x="2006945" y="4595655"/>
            <a:ext cx="797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: Architecture of the traditional video compression framework.</a:t>
            </a:r>
            <a:endParaRPr lang="zh-CN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6244434-ABC2-46C2-A63F-DE2E79EDC5B2}"/>
              </a:ext>
            </a:extLst>
          </p:cNvPr>
          <p:cNvSpPr/>
          <p:nvPr/>
        </p:nvSpPr>
        <p:spPr>
          <a:xfrm>
            <a:off x="145365" y="236562"/>
            <a:ext cx="2238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Introduction</a:t>
            </a:r>
            <a:endParaRPr lang="zh-CN" altLang="en-US" sz="32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7F5DBD2-595F-42B8-92C7-30092BCBB0C1}"/>
              </a:ext>
            </a:extLst>
          </p:cNvPr>
          <p:cNvSpPr/>
          <p:nvPr/>
        </p:nvSpPr>
        <p:spPr>
          <a:xfrm>
            <a:off x="145365" y="6494543"/>
            <a:ext cx="117610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MR12"/>
              </a:rPr>
              <a:t>B. </a:t>
            </a:r>
            <a:r>
              <a:rPr lang="en-US" altLang="zh-CN" sz="1100" dirty="0" err="1">
                <a:latin typeface="CMR12"/>
              </a:rPr>
              <a:t>Bross</a:t>
            </a:r>
            <a:r>
              <a:rPr lang="en-US" altLang="zh-CN" sz="1100" dirty="0">
                <a:latin typeface="CMR12"/>
              </a:rPr>
              <a:t>, et al., “Overview of the versatile video coding (</a:t>
            </a:r>
            <a:r>
              <a:rPr lang="en-US" altLang="zh-CN" sz="1100" dirty="0" err="1">
                <a:latin typeface="CMR12"/>
              </a:rPr>
              <a:t>vvc</a:t>
            </a:r>
            <a:r>
              <a:rPr lang="en-US" altLang="zh-CN" sz="1100" dirty="0">
                <a:latin typeface="CMR12"/>
              </a:rPr>
              <a:t>) standard and its applications,” IEEE Transactions on Circuits and Systems for Video Technology, vol. 31, no. 10, pp. 3736–3764, 2021.</a:t>
            </a:r>
            <a:endParaRPr lang="zh-CN" altLang="en-US" sz="1100" dirty="0">
              <a:latin typeface="CMR1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50756F6-E3B4-499B-AD11-C383F3FEF111}"/>
              </a:ext>
            </a:extLst>
          </p:cNvPr>
          <p:cNvSpPr/>
          <p:nvPr/>
        </p:nvSpPr>
        <p:spPr>
          <a:xfrm>
            <a:off x="145365" y="6255452"/>
            <a:ext cx="114145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MR12"/>
              </a:rPr>
              <a:t>G.J. Sullivan, et al., “Overview of the high efficiency video coding (</a:t>
            </a:r>
            <a:r>
              <a:rPr lang="en-US" altLang="zh-CN" sz="1100" dirty="0" err="1">
                <a:latin typeface="CMR12"/>
              </a:rPr>
              <a:t>hevc</a:t>
            </a:r>
            <a:r>
              <a:rPr lang="en-US" altLang="zh-CN" sz="1100" dirty="0">
                <a:latin typeface="CMR12"/>
              </a:rPr>
              <a:t>) standard,” IEEE Transactions on Circuits and Systems for Video Technology, vol. 22, no. 12, pp. 1649–1668, 2012.</a:t>
            </a:r>
            <a:endParaRPr lang="zh-CN" altLang="en-US" sz="1100" dirty="0">
              <a:latin typeface="CMR12"/>
            </a:endParaRPr>
          </a:p>
        </p:txBody>
      </p:sp>
    </p:spTree>
    <p:extLst>
      <p:ext uri="{BB962C8B-B14F-4D97-AF65-F5344CB8AC3E}">
        <p14:creationId xmlns:p14="http://schemas.microsoft.com/office/powerpoint/2010/main" val="505395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81AD7DD7-7E7B-4976-8BEF-68DEEA4D4A08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605013C-12B9-4F4C-9217-9E8B4199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" name="Picture 2" descr="Alibaba Group">
              <a:extLst>
                <a:ext uri="{FF2B5EF4-FFF2-40B4-BE49-F238E27FC236}">
                  <a16:creationId xmlns:a16="http://schemas.microsoft.com/office/drawing/2014/main" id="{A3149D26-8A24-41D7-A5D6-1652751FF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2DE9B012-BD0E-4ADC-B23A-D08C3EC74E8F}"/>
              </a:ext>
            </a:extLst>
          </p:cNvPr>
          <p:cNvSpPr/>
          <p:nvPr/>
        </p:nvSpPr>
        <p:spPr>
          <a:xfrm>
            <a:off x="607377" y="4639835"/>
            <a:ext cx="10788935" cy="1556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000000"/>
                </a:solidFill>
                <a:latin typeface="CMR12"/>
              </a:rPr>
              <a:t>Facebook research team designed a mobile-compatible video chat system based on </a:t>
            </a:r>
            <a:r>
              <a:rPr lang="en-US" altLang="zh-CN" dirty="0">
                <a:solidFill>
                  <a:srgbClr val="000000"/>
                </a:solidFill>
                <a:latin typeface="CMR12"/>
              </a:rPr>
              <a:t>first order motion model for low bandwidth video-chat compression.</a:t>
            </a: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CMR12"/>
              </a:rPr>
              <a:t>They explore quality and bandwidth trade-offs for approaches based on </a:t>
            </a:r>
            <a:r>
              <a:rPr lang="en-US" altLang="zh-CN" b="1" dirty="0">
                <a:solidFill>
                  <a:srgbClr val="C00000"/>
                </a:solidFill>
                <a:latin typeface="CMR12"/>
              </a:rPr>
              <a:t>static landmarks, dynamic landmarks or segmentation maps</a:t>
            </a:r>
            <a:r>
              <a:rPr lang="en-US" altLang="zh-CN" dirty="0">
                <a:solidFill>
                  <a:srgbClr val="000000"/>
                </a:solidFill>
                <a:latin typeface="CMR12"/>
              </a:rPr>
              <a:t>.</a:t>
            </a:r>
            <a:endParaRPr lang="zh-CN" altLang="en-US" dirty="0">
              <a:solidFill>
                <a:srgbClr val="000000"/>
              </a:solidFill>
              <a:latin typeface="CMR1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4224169-A53E-4258-AD0B-E53E21049315}"/>
              </a:ext>
            </a:extLst>
          </p:cNvPr>
          <p:cNvSpPr/>
          <p:nvPr/>
        </p:nvSpPr>
        <p:spPr>
          <a:xfrm>
            <a:off x="145365" y="236562"/>
            <a:ext cx="2238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Introduction</a:t>
            </a:r>
            <a:endParaRPr lang="zh-CN" altLang="en-US" sz="3200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E7C374D-72D5-457D-940B-FB74568CB043}"/>
              </a:ext>
            </a:extLst>
          </p:cNvPr>
          <p:cNvGrpSpPr/>
          <p:nvPr/>
        </p:nvGrpSpPr>
        <p:grpSpPr>
          <a:xfrm>
            <a:off x="607377" y="1107327"/>
            <a:ext cx="10553671" cy="3000833"/>
            <a:chOff x="588126" y="1253521"/>
            <a:chExt cx="10553671" cy="226692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607EAE5-9257-4206-A255-A4C4E7DD9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6302" b="411"/>
            <a:stretch/>
          </p:blipFill>
          <p:spPr>
            <a:xfrm>
              <a:off x="5864962" y="1253532"/>
              <a:ext cx="5276835" cy="2266917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708071B-C858-4935-8DB4-D6231DEC2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70" b="65944"/>
            <a:stretch/>
          </p:blipFill>
          <p:spPr>
            <a:xfrm>
              <a:off x="588126" y="1253521"/>
              <a:ext cx="5276836" cy="2266928"/>
            </a:xfrm>
            <a:prstGeom prst="rect">
              <a:avLst/>
            </a:prstGeom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326834E1-ADAF-4CB9-B7DE-D3E767F58A79}"/>
              </a:ext>
            </a:extLst>
          </p:cNvPr>
          <p:cNvSpPr/>
          <p:nvPr/>
        </p:nvSpPr>
        <p:spPr>
          <a:xfrm>
            <a:off x="2108200" y="4157795"/>
            <a:ext cx="797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: Scheme of principle for the different deep generative approaches.</a:t>
            </a:r>
            <a:endParaRPr lang="zh-CN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0820D19-5D35-4BF9-9C5A-1D320722B0D1}"/>
              </a:ext>
            </a:extLst>
          </p:cNvPr>
          <p:cNvSpPr/>
          <p:nvPr/>
        </p:nvSpPr>
        <p:spPr>
          <a:xfrm>
            <a:off x="112784" y="6359828"/>
            <a:ext cx="119128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MR12"/>
              </a:rPr>
              <a:t>A. </a:t>
            </a:r>
            <a:r>
              <a:rPr lang="en-US" altLang="zh-CN" sz="1100" dirty="0" err="1">
                <a:latin typeface="CMR12"/>
              </a:rPr>
              <a:t>Siarohin</a:t>
            </a:r>
            <a:r>
              <a:rPr lang="en-US" altLang="zh-CN" sz="1100" dirty="0">
                <a:latin typeface="CMR12"/>
              </a:rPr>
              <a:t>, et al., “First order motion model for image animation,” </a:t>
            </a:r>
            <a:r>
              <a:rPr lang="en-US" altLang="zh-CN" sz="1100" dirty="0">
                <a:latin typeface="CMTI12"/>
              </a:rPr>
              <a:t>Advances in Neural Information Processing </a:t>
            </a:r>
            <a:r>
              <a:rPr lang="nl-NL" altLang="zh-CN" sz="1100" dirty="0">
                <a:latin typeface="CMTI12"/>
              </a:rPr>
              <a:t>Systems</a:t>
            </a:r>
            <a:r>
              <a:rPr lang="nl-NL" altLang="zh-CN" sz="1100" dirty="0">
                <a:latin typeface="CMR12"/>
              </a:rPr>
              <a:t>, vol. 32, pp. 7137–7147, 2019.</a:t>
            </a:r>
            <a:endParaRPr lang="zh-CN" altLang="en-US" sz="11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1A8EA00-5284-4FD7-AFE1-2DBA1EDBBEBE}"/>
              </a:ext>
            </a:extLst>
          </p:cNvPr>
          <p:cNvSpPr/>
          <p:nvPr/>
        </p:nvSpPr>
        <p:spPr>
          <a:xfrm>
            <a:off x="100773" y="6570962"/>
            <a:ext cx="115668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MR12"/>
              </a:rPr>
              <a:t>M. </a:t>
            </a:r>
            <a:r>
              <a:rPr lang="en-US" altLang="zh-CN" sz="1100" dirty="0" err="1">
                <a:latin typeface="CMR12"/>
              </a:rPr>
              <a:t>Oquab</a:t>
            </a:r>
            <a:r>
              <a:rPr lang="en-US" altLang="zh-CN" sz="1100" dirty="0">
                <a:latin typeface="CMR12"/>
              </a:rPr>
              <a:t>, et al., “Low bandwidth video-chat compression using deep generative models,” in IEEE/CVF Conference on Computer Vision and Pattern Recognition Workshop, 2021.</a:t>
            </a:r>
            <a:endParaRPr lang="zh-CN" altLang="en-US" sz="1100" dirty="0">
              <a:latin typeface="CMR12"/>
            </a:endParaRPr>
          </a:p>
        </p:txBody>
      </p:sp>
    </p:spTree>
    <p:extLst>
      <p:ext uri="{BB962C8B-B14F-4D97-AF65-F5344CB8AC3E}">
        <p14:creationId xmlns:p14="http://schemas.microsoft.com/office/powerpoint/2010/main" val="3292960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81AD7DD7-7E7B-4976-8BEF-68DEEA4D4A08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605013C-12B9-4F4C-9217-9E8B4199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" name="Picture 2" descr="Alibaba Group">
              <a:extLst>
                <a:ext uri="{FF2B5EF4-FFF2-40B4-BE49-F238E27FC236}">
                  <a16:creationId xmlns:a16="http://schemas.microsoft.com/office/drawing/2014/main" id="{A3149D26-8A24-41D7-A5D6-1652751FF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D777BBA2-DEBF-4D67-9D6C-1840DC2B7309}"/>
              </a:ext>
            </a:extLst>
          </p:cNvPr>
          <p:cNvSpPr/>
          <p:nvPr/>
        </p:nvSpPr>
        <p:spPr>
          <a:xfrm>
            <a:off x="145365" y="236562"/>
            <a:ext cx="2238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Introduction</a:t>
            </a:r>
            <a:endParaRPr lang="zh-CN" altLang="en-US" sz="32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6F019E9-4958-4E2C-983A-164C4B84311E}"/>
              </a:ext>
            </a:extLst>
          </p:cNvPr>
          <p:cNvSpPr/>
          <p:nvPr/>
        </p:nvSpPr>
        <p:spPr>
          <a:xfrm>
            <a:off x="145365" y="6532301"/>
            <a:ext cx="120214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MR12"/>
              </a:rPr>
              <a:t>T.C. Wang, et al., “One-shot free-view neural talking-head synthesis for video conferencing,” in Proceedings of the IEEE/CVF Conference on Computer Vision and Pattern Recognition, 2021, pp. 10039–10049.</a:t>
            </a:r>
            <a:endParaRPr lang="zh-CN" altLang="en-US" sz="1100" dirty="0">
              <a:latin typeface="CMR1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098EB27-3044-4497-8BA0-7694B3271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797" y="1062211"/>
            <a:ext cx="9086850" cy="2829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432ED60-244A-496D-BA04-BCA33EC96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53" y="1058816"/>
            <a:ext cx="2300438" cy="282960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03D4EB4-95A7-47B1-95F6-A9E3D7482A28}"/>
              </a:ext>
            </a:extLst>
          </p:cNvPr>
          <p:cNvSpPr/>
          <p:nvPr/>
        </p:nvSpPr>
        <p:spPr>
          <a:xfrm>
            <a:off x="2728935" y="4012665"/>
            <a:ext cx="5970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: The pipeline of feature extraction and video synthesis.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B236B34-52C8-454C-A6DC-B1C021226BA0}"/>
              </a:ext>
            </a:extLst>
          </p:cNvPr>
          <p:cNvSpPr/>
          <p:nvPr/>
        </p:nvSpPr>
        <p:spPr>
          <a:xfrm>
            <a:off x="819277" y="4525291"/>
            <a:ext cx="10394153" cy="186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CMR12"/>
              </a:rPr>
              <a:t>Nvidia research team propose a neural talking-head video synthesis model and demonstrate its application to video conferencing.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CMR12"/>
              </a:rPr>
              <a:t>Their model learns to synthesize a talking-head video using a source image containing the target person’s appearance and a driving video that dictates the motion in the output. And the motion information is encoded based on a </a:t>
            </a:r>
            <a:r>
              <a:rPr lang="zh-CN" altLang="en-US" b="1" dirty="0">
                <a:solidFill>
                  <a:srgbClr val="C00000"/>
                </a:solidFill>
                <a:latin typeface="CMR12"/>
              </a:rPr>
              <a:t>compact 3D keypoint representation</a:t>
            </a:r>
            <a:r>
              <a:rPr lang="zh-CN" altLang="en-US" dirty="0">
                <a:solidFill>
                  <a:srgbClr val="000000"/>
                </a:solidFill>
                <a:latin typeface="CMR12"/>
              </a:rPr>
              <a:t>.</a:t>
            </a:r>
            <a:endParaRPr lang="en-US" altLang="zh-CN" dirty="0">
              <a:solidFill>
                <a:srgbClr val="000000"/>
              </a:solidFill>
              <a:latin typeface="CMR12"/>
            </a:endParaRPr>
          </a:p>
        </p:txBody>
      </p:sp>
    </p:spTree>
    <p:extLst>
      <p:ext uri="{BB962C8B-B14F-4D97-AF65-F5344CB8AC3E}">
        <p14:creationId xmlns:p14="http://schemas.microsoft.com/office/powerpoint/2010/main" val="109036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81AD7DD7-7E7B-4976-8BEF-68DEEA4D4A08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605013C-12B9-4F4C-9217-9E8B4199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" name="Picture 2" descr="Alibaba Group">
              <a:extLst>
                <a:ext uri="{FF2B5EF4-FFF2-40B4-BE49-F238E27FC236}">
                  <a16:creationId xmlns:a16="http://schemas.microsoft.com/office/drawing/2014/main" id="{A3149D26-8A24-41D7-A5D6-1652751FF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584F4F9D-E92B-42A2-AB3A-F0EE43A6C3A5}"/>
              </a:ext>
            </a:extLst>
          </p:cNvPr>
          <p:cNvSpPr/>
          <p:nvPr/>
        </p:nvSpPr>
        <p:spPr>
          <a:xfrm>
            <a:off x="1106205" y="1686740"/>
            <a:ext cx="9979589" cy="3894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000000"/>
                </a:solidFill>
                <a:latin typeface="CMR12"/>
              </a:rPr>
              <a:t>However, these traditional video compression methods, such as AVC, HEVC or VVC, aim at the universal natural scenes </a:t>
            </a:r>
            <a:r>
              <a:rPr lang="en-US" altLang="zh-CN" sz="2400" b="1" dirty="0">
                <a:solidFill>
                  <a:srgbClr val="C00000"/>
                </a:solidFill>
                <a:latin typeface="CMR12"/>
              </a:rPr>
              <a:t>without the specific consideration of the face content</a:t>
            </a:r>
            <a:r>
              <a:rPr lang="en-US" altLang="zh-CN" sz="2400" dirty="0">
                <a:solidFill>
                  <a:srgbClr val="000000"/>
                </a:solidFill>
                <a:latin typeface="CMR12"/>
              </a:rPr>
              <a:t>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endParaRPr lang="en-US" altLang="zh-CN" sz="2400" dirty="0">
              <a:solidFill>
                <a:srgbClr val="000000"/>
              </a:solidFill>
              <a:latin typeface="CMR1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000000"/>
                </a:solidFill>
                <a:latin typeface="CMR12"/>
              </a:rPr>
              <a:t>Though these existing deep generative models leverage the fact that the variations of these videos typically lie in the face, they still </a:t>
            </a:r>
            <a:r>
              <a:rPr lang="en-US" altLang="zh-CN" sz="2400" b="1" dirty="0">
                <a:solidFill>
                  <a:srgbClr val="C00000"/>
                </a:solidFill>
                <a:latin typeface="CMR12"/>
              </a:rPr>
              <a:t>rely on the key-points or landmarks with explicit representation</a:t>
            </a:r>
            <a:r>
              <a:rPr lang="en-US" altLang="zh-CN" sz="2400" dirty="0">
                <a:solidFill>
                  <a:srgbClr val="000000"/>
                </a:solidFill>
                <a:latin typeface="CMR12"/>
              </a:rPr>
              <a:t>, limiting the performance in rendering high quality videos or further shrinking the coding bits.</a:t>
            </a:r>
            <a:endParaRPr lang="zh-CN" altLang="en-US" sz="2400" dirty="0">
              <a:solidFill>
                <a:srgbClr val="000000"/>
              </a:solidFill>
              <a:latin typeface="CMR1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C9D715F-6AE2-403B-A8ED-8FA89DB48B72}"/>
              </a:ext>
            </a:extLst>
          </p:cNvPr>
          <p:cNvSpPr/>
          <p:nvPr/>
        </p:nvSpPr>
        <p:spPr>
          <a:xfrm>
            <a:off x="145365" y="236562"/>
            <a:ext cx="53816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Limitations of Existing Methods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15621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81AD7DD7-7E7B-4976-8BEF-68DEEA4D4A08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605013C-12B9-4F4C-9217-9E8B4199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" name="Picture 2" descr="Alibaba Group">
              <a:extLst>
                <a:ext uri="{FF2B5EF4-FFF2-40B4-BE49-F238E27FC236}">
                  <a16:creationId xmlns:a16="http://schemas.microsoft.com/office/drawing/2014/main" id="{A3149D26-8A24-41D7-A5D6-1652751FF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A772B02-CC91-450F-B81D-2648171D7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2" y="997808"/>
            <a:ext cx="10749005" cy="23245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216C67-1E4D-4183-AA4A-71097E484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21" y="4217109"/>
            <a:ext cx="1197881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휴먼모음T" pitchFamily="18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휴먼모음T" pitchFamily="18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휴먼모음T" pitchFamily="18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휴먼모음T" pitchFamily="18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휴먼모음T" pitchFamily="18" charset="-127"/>
              </a:defRPr>
            </a:lvl9pPr>
          </a:lstStyle>
          <a:p>
            <a:pPr marL="285750" indent="-285750">
              <a:buFont typeface="Wingdings" pitchFamily="2" charset="2"/>
              <a:buChar char="v"/>
            </a:pPr>
            <a:r>
              <a:rPr lang="en-US" altLang="en-US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VVC </a:t>
            </a:r>
            <a:r>
              <a:rPr lang="en-US" altLang="zh-CN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encoder: </a:t>
            </a:r>
            <a:r>
              <a:rPr lang="en-US" altLang="zh-CN" dirty="0">
                <a:latin typeface="Book Antiqua" panose="02040602050305030304" pitchFamily="18" charset="0"/>
                <a:cs typeface="Calibri" panose="020F0502020204030204" pitchFamily="34" charset="0"/>
              </a:rPr>
              <a:t>compress the key frame.</a:t>
            </a:r>
            <a:endParaRPr lang="en-US" altLang="en-US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altLang="en-US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Compact feature extractor: </a:t>
            </a:r>
            <a:r>
              <a:rPr lang="en-US" altLang="en-US" dirty="0">
                <a:latin typeface="Book Antiqua" panose="02040602050305030304" pitchFamily="18" charset="0"/>
                <a:cs typeface="Calibri" panose="020F0502020204030204" pitchFamily="34" charset="0"/>
              </a:rPr>
              <a:t>extract the compact face features of the other inter frames</a:t>
            </a:r>
            <a:r>
              <a:rPr lang="en-US" altLang="zh-CN" dirty="0">
                <a:latin typeface="Book Antiqua" panose="02040602050305030304" pitchFamily="18" charset="0"/>
                <a:cs typeface="Calibri" panose="020F0502020204030204" pitchFamily="34" charset="0"/>
              </a:rPr>
              <a:t>.</a:t>
            </a:r>
            <a:endParaRPr lang="en-US" altLang="en-US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altLang="en-US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Compact feature encoding : </a:t>
            </a:r>
            <a:r>
              <a:rPr lang="en-US" altLang="en-US" dirty="0">
                <a:latin typeface="Book Antiqua" panose="02040602050305030304" pitchFamily="18" charset="0"/>
                <a:cs typeface="Calibri" panose="020F0502020204030204" pitchFamily="34" charset="0"/>
              </a:rPr>
              <a:t>compress the inter-predicted residuals of compact face features</a:t>
            </a:r>
            <a:r>
              <a:rPr lang="en-US" altLang="zh-CN" dirty="0">
                <a:latin typeface="Book Antiqua" panose="02040602050305030304" pitchFamily="18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altLang="zh-CN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endParaRPr lang="en-US" altLang="en-US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altLang="en-US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VVC decoder:  </a:t>
            </a:r>
            <a:r>
              <a:rPr lang="en-US" altLang="zh-CN" dirty="0">
                <a:latin typeface="Book Antiqua" panose="02040602050305030304" pitchFamily="18" charset="0"/>
                <a:cs typeface="Calibri" panose="020F0502020204030204" pitchFamily="34" charset="0"/>
              </a:rPr>
              <a:t>reconstruct the key frame.</a:t>
            </a:r>
            <a:r>
              <a:rPr lang="zh-CN" altLang="en-US" dirty="0"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endParaRPr lang="en-US" altLang="zh-CN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altLang="en-US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Compact feature decoding:  </a:t>
            </a:r>
            <a:r>
              <a:rPr lang="en-US" altLang="zh-CN" dirty="0">
                <a:latin typeface="Book Antiqua" panose="02040602050305030304" pitchFamily="18" charset="0"/>
                <a:cs typeface="Calibri" panose="020F0502020204030204" pitchFamily="34" charset="0"/>
              </a:rPr>
              <a:t>feature reconstruction by arithmetic decoding, compensation and inverse quantization.</a:t>
            </a:r>
            <a:r>
              <a:rPr lang="zh-CN" altLang="en-US" dirty="0"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endParaRPr lang="en-US" altLang="en-US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altLang="en-US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Frame generation:  </a:t>
            </a:r>
            <a:r>
              <a:rPr lang="en-US" altLang="zh-CN" dirty="0">
                <a:latin typeface="Book Antiqua" panose="02040602050305030304" pitchFamily="18" charset="0"/>
                <a:cs typeface="Calibri" panose="020F0502020204030204" pitchFamily="34" charset="0"/>
              </a:rPr>
              <a:t>generate the final video by leveraging the reconstructed features and decoded key frame.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CDD165-6697-4187-AFBD-44651051BEA6}"/>
              </a:ext>
            </a:extLst>
          </p:cNvPr>
          <p:cNvGrpSpPr/>
          <p:nvPr/>
        </p:nvGrpSpPr>
        <p:grpSpPr>
          <a:xfrm>
            <a:off x="229232" y="3920766"/>
            <a:ext cx="11681549" cy="2847491"/>
            <a:chOff x="0" y="3920766"/>
            <a:chExt cx="12192001" cy="2847491"/>
          </a:xfrm>
        </p:grpSpPr>
        <p:sp>
          <p:nvSpPr>
            <p:cNvPr id="10" name="圆角矩形 16">
              <a:extLst>
                <a:ext uri="{FF2B5EF4-FFF2-40B4-BE49-F238E27FC236}">
                  <a16:creationId xmlns:a16="http://schemas.microsoft.com/office/drawing/2014/main" id="{D2A10442-6EFA-43ED-A7EF-E1460395F5C2}"/>
                </a:ext>
              </a:extLst>
            </p:cNvPr>
            <p:cNvSpPr/>
            <p:nvPr/>
          </p:nvSpPr>
          <p:spPr bwMode="auto">
            <a:xfrm>
              <a:off x="0" y="3934342"/>
              <a:ext cx="12192000" cy="1209988"/>
            </a:xfrm>
            <a:prstGeom prst="roundRect">
              <a:avLst/>
            </a:prstGeom>
            <a:noFill/>
            <a:ln w="19050" cap="flat" cmpd="sng" algn="ctr">
              <a:solidFill>
                <a:srgbClr val="C00000"/>
              </a:solidFill>
              <a:prstDash val="sysDash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2000" kern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76C3755-DF3C-4FB0-9FA3-39CF538ABF32}"/>
                </a:ext>
              </a:extLst>
            </p:cNvPr>
            <p:cNvSpPr/>
            <p:nvPr/>
          </p:nvSpPr>
          <p:spPr>
            <a:xfrm>
              <a:off x="17009" y="3920766"/>
              <a:ext cx="11944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000" b="1" dirty="0">
                  <a:solidFill>
                    <a:srgbClr val="C00000"/>
                  </a:solidFill>
                  <a:latin typeface="Book Antiqua" panose="02040602050305030304" pitchFamily="18" charset="0"/>
                  <a:cs typeface="Calibri" panose="020F0502020204030204" pitchFamily="34" charset="0"/>
                </a:rPr>
                <a:t>Encoder</a:t>
              </a:r>
              <a:endParaRPr lang="zh-CN" altLang="en-US" sz="2000" b="1" dirty="0"/>
            </a:p>
          </p:txBody>
        </p:sp>
        <p:sp>
          <p:nvSpPr>
            <p:cNvPr id="12" name="圆角矩形 16">
              <a:extLst>
                <a:ext uri="{FF2B5EF4-FFF2-40B4-BE49-F238E27FC236}">
                  <a16:creationId xmlns:a16="http://schemas.microsoft.com/office/drawing/2014/main" id="{E9B4E981-33E3-4DBC-9155-064B86CC93B9}"/>
                </a:ext>
              </a:extLst>
            </p:cNvPr>
            <p:cNvSpPr/>
            <p:nvPr/>
          </p:nvSpPr>
          <p:spPr bwMode="auto">
            <a:xfrm>
              <a:off x="1" y="5248160"/>
              <a:ext cx="12192000" cy="1520097"/>
            </a:xfrm>
            <a:prstGeom prst="roundRect">
              <a:avLst/>
            </a:prstGeom>
            <a:noFill/>
            <a:ln w="19050" cap="flat" cmpd="sng" algn="ctr">
              <a:solidFill>
                <a:srgbClr val="C00000"/>
              </a:solidFill>
              <a:prstDash val="sysDash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2000" kern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FD9D8F3-94CC-4A7C-892A-9F45D7FCA46A}"/>
                </a:ext>
              </a:extLst>
            </p:cNvPr>
            <p:cNvSpPr/>
            <p:nvPr/>
          </p:nvSpPr>
          <p:spPr>
            <a:xfrm>
              <a:off x="0" y="5248160"/>
              <a:ext cx="12114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000" b="1" dirty="0">
                  <a:solidFill>
                    <a:srgbClr val="C00000"/>
                  </a:solidFill>
                  <a:latin typeface="Book Antiqua" panose="02040602050305030304" pitchFamily="18" charset="0"/>
                  <a:cs typeface="Calibri" panose="020F0502020204030204" pitchFamily="34" charset="0"/>
                </a:rPr>
                <a:t>Decoder</a:t>
              </a:r>
              <a:endParaRPr lang="zh-CN" altLang="en-US" sz="2000" b="1" dirty="0"/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9B10338A-8802-41F5-B4BF-A12D54460923}"/>
              </a:ext>
            </a:extLst>
          </p:cNvPr>
          <p:cNvSpPr/>
          <p:nvPr/>
        </p:nvSpPr>
        <p:spPr>
          <a:xfrm>
            <a:off x="145365" y="236562"/>
            <a:ext cx="6005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Proposed Compression Framework</a:t>
            </a:r>
            <a:endParaRPr lang="zh-CN" altLang="en-US" sz="32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D20F7E6-41DD-4AA3-B59F-ED753E73B110}"/>
              </a:ext>
            </a:extLst>
          </p:cNvPr>
          <p:cNvSpPr/>
          <p:nvPr/>
        </p:nvSpPr>
        <p:spPr>
          <a:xfrm>
            <a:off x="394650" y="3215510"/>
            <a:ext cx="11402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CMR12"/>
              </a:rPr>
              <a:t>An end-to-end talking-head video compression framework based upon Compact Feature learning for Temporal Evolution inference (CFTE)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8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81AD7DD7-7E7B-4976-8BEF-68DEEA4D4A08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605013C-12B9-4F4C-9217-9E8B4199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" name="Picture 2" descr="Alibaba Group">
              <a:extLst>
                <a:ext uri="{FF2B5EF4-FFF2-40B4-BE49-F238E27FC236}">
                  <a16:creationId xmlns:a16="http://schemas.microsoft.com/office/drawing/2014/main" id="{A3149D26-8A24-41D7-A5D6-1652751FF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1C9D715F-6AE2-403B-A8ED-8FA89DB48B72}"/>
              </a:ext>
            </a:extLst>
          </p:cNvPr>
          <p:cNvSpPr/>
          <p:nvPr/>
        </p:nvSpPr>
        <p:spPr>
          <a:xfrm>
            <a:off x="145365" y="236562"/>
            <a:ext cx="4317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Highlight of Our Method</a:t>
            </a:r>
            <a:endParaRPr lang="zh-CN" altLang="en-US" sz="32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2D6B947-3358-404A-B269-781CBFC23119}"/>
              </a:ext>
            </a:extLst>
          </p:cNvPr>
          <p:cNvSpPr/>
          <p:nvPr/>
        </p:nvSpPr>
        <p:spPr>
          <a:xfrm>
            <a:off x="853439" y="1587084"/>
            <a:ext cx="10485121" cy="437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000000"/>
                </a:solidFill>
                <a:latin typeface="CMR12"/>
              </a:rPr>
              <a:t>We leverage the </a:t>
            </a:r>
            <a:r>
              <a:rPr lang="en-US" altLang="zh-CN" sz="2400" b="1" dirty="0">
                <a:solidFill>
                  <a:srgbClr val="C00000"/>
                </a:solidFill>
                <a:latin typeface="CMR12"/>
              </a:rPr>
              <a:t>compact deep learning feature representation</a:t>
            </a:r>
            <a:r>
              <a:rPr lang="en-US" altLang="zh-CN" sz="2400" dirty="0">
                <a:solidFill>
                  <a:srgbClr val="000000"/>
                </a:solidFill>
                <a:latin typeface="CMR12"/>
              </a:rPr>
              <a:t> to compensate for the temporal evolution and reconstruct the target face video frame.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endParaRPr lang="en-US" altLang="zh-CN" sz="2400" dirty="0">
              <a:solidFill>
                <a:srgbClr val="000000"/>
              </a:solidFill>
              <a:latin typeface="CMR12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000000"/>
                </a:solidFill>
                <a:latin typeface="CMR12"/>
              </a:rPr>
              <a:t>We develop the </a:t>
            </a:r>
            <a:r>
              <a:rPr lang="en-US" altLang="zh-CN" sz="2400" b="1" dirty="0">
                <a:solidFill>
                  <a:srgbClr val="C00000"/>
                </a:solidFill>
                <a:latin typeface="CMR12"/>
              </a:rPr>
              <a:t>pixel-wise dense motion map and occlusion map learning scheme</a:t>
            </a:r>
            <a:r>
              <a:rPr lang="en-US" altLang="zh-CN" sz="2400" b="1" dirty="0">
                <a:solidFill>
                  <a:srgbClr val="FF0000"/>
                </a:solidFill>
                <a:latin typeface="CMR12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MR12"/>
              </a:rPr>
              <a:t>with implicit motion field characterization from the compact feature representation.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endParaRPr lang="en-US" altLang="zh-CN" sz="2400" dirty="0">
              <a:solidFill>
                <a:srgbClr val="000000"/>
              </a:solidFill>
              <a:latin typeface="CMR12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000000"/>
                </a:solidFill>
                <a:latin typeface="CMR12"/>
              </a:rPr>
              <a:t>We incorporate the proposed CFTE model into the video coding framework with </a:t>
            </a:r>
            <a:r>
              <a:rPr lang="en-US" altLang="zh-CN" sz="2400" b="1" dirty="0">
                <a:solidFill>
                  <a:srgbClr val="C00000"/>
                </a:solidFill>
                <a:latin typeface="CMR12"/>
              </a:rPr>
              <a:t>the supervision of rate-distortion loss function</a:t>
            </a:r>
            <a:r>
              <a:rPr lang="en-US" altLang="zh-CN" sz="2400" dirty="0">
                <a:solidFill>
                  <a:srgbClr val="000000"/>
                </a:solidFill>
                <a:latin typeface="CMR12"/>
              </a:rPr>
              <a:t>.</a:t>
            </a:r>
            <a:endParaRPr lang="zh-CN" altLang="en-US" sz="2400" dirty="0">
              <a:solidFill>
                <a:srgbClr val="000000"/>
              </a:solidFill>
              <a:latin typeface="CMR12"/>
            </a:endParaRPr>
          </a:p>
        </p:txBody>
      </p:sp>
    </p:spTree>
    <p:extLst>
      <p:ext uri="{BB962C8B-B14F-4D97-AF65-F5344CB8AC3E}">
        <p14:creationId xmlns:p14="http://schemas.microsoft.com/office/powerpoint/2010/main" val="445868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C25B56B5-7250-4142-B3EE-DFC662DEC455}"/>
              </a:ext>
            </a:extLst>
          </p:cNvPr>
          <p:cNvCxnSpPr/>
          <p:nvPr/>
        </p:nvCxnSpPr>
        <p:spPr>
          <a:xfrm flipV="1">
            <a:off x="170599" y="896192"/>
            <a:ext cx="11835707" cy="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81AD7DD7-7E7B-4976-8BEF-68DEEA4D4A08}"/>
              </a:ext>
            </a:extLst>
          </p:cNvPr>
          <p:cNvGrpSpPr/>
          <p:nvPr/>
        </p:nvGrpSpPr>
        <p:grpSpPr>
          <a:xfrm>
            <a:off x="9301480" y="101841"/>
            <a:ext cx="2724260" cy="722125"/>
            <a:chOff x="9301480" y="101841"/>
            <a:chExt cx="2724260" cy="72212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605013C-12B9-4F4C-9217-9E8B4199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1480" y="101841"/>
              <a:ext cx="1362130" cy="7221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" name="Picture 2" descr="Alibaba Group">
              <a:extLst>
                <a:ext uri="{FF2B5EF4-FFF2-40B4-BE49-F238E27FC236}">
                  <a16:creationId xmlns:a16="http://schemas.microsoft.com/office/drawing/2014/main" id="{A3149D26-8A24-41D7-A5D6-1652751FF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3610" y="101847"/>
              <a:ext cx="1362130" cy="72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6EB57340-C854-4CBB-A4BF-A229576C662B}"/>
              </a:ext>
            </a:extLst>
          </p:cNvPr>
          <p:cNvSpPr/>
          <p:nvPr/>
        </p:nvSpPr>
        <p:spPr>
          <a:xfrm>
            <a:off x="145365" y="236562"/>
            <a:ext cx="34483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Dataset and Settings</a:t>
            </a:r>
            <a:endParaRPr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AC096F6-2531-4F9B-9570-030D1CE82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06" y="1333518"/>
            <a:ext cx="11561387" cy="242306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334F866-200E-4562-B588-4CD580A8AD8C}"/>
              </a:ext>
            </a:extLst>
          </p:cNvPr>
          <p:cNvSpPr/>
          <p:nvPr/>
        </p:nvSpPr>
        <p:spPr>
          <a:xfrm>
            <a:off x="670560" y="4746704"/>
            <a:ext cx="9702800" cy="1555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CMR12"/>
              </a:rPr>
              <a:t>Training dataset: CelebVox2 at the resolution of 256 × 256</a:t>
            </a: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CMR12"/>
              </a:rPr>
              <a:t>Testing dataset: 300-VW at the resolution of 256 × 256</a:t>
            </a: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CMR12"/>
              </a:rPr>
              <a:t>Evaluation metrics:  Compression rate (coding bits), Generative quality(DISTS, LPIPS, PSNR and SSIM), </a:t>
            </a:r>
            <a:r>
              <a:rPr lang="en-US" altLang="zh-CN" dirty="0" err="1">
                <a:solidFill>
                  <a:srgbClr val="000000"/>
                </a:solidFill>
                <a:latin typeface="CMR12"/>
              </a:rPr>
              <a:t>Bjøntegaard</a:t>
            </a:r>
            <a:r>
              <a:rPr lang="en-US" altLang="zh-CN" dirty="0">
                <a:solidFill>
                  <a:srgbClr val="000000"/>
                </a:solidFill>
                <a:latin typeface="CMR12"/>
              </a:rPr>
              <a:t>-Delta (BD) rate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53762EE-1EED-4C26-8572-85F5017DA042}"/>
              </a:ext>
            </a:extLst>
          </p:cNvPr>
          <p:cNvSpPr/>
          <p:nvPr/>
        </p:nvSpPr>
        <p:spPr>
          <a:xfrm>
            <a:off x="792480" y="3897700"/>
            <a:ext cx="10607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: The 15 testing sequences with 50 frames at the resolution of 256×256. The first, second and third row represent the 1st, 25th and 50th frame of these sequences.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61D033E-9F00-4223-BCB8-F5D34D8ED7E7}"/>
              </a:ext>
            </a:extLst>
          </p:cNvPr>
          <p:cNvSpPr/>
          <p:nvPr/>
        </p:nvSpPr>
        <p:spPr>
          <a:xfrm>
            <a:off x="145365" y="6325266"/>
            <a:ext cx="115613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MR12"/>
              </a:rPr>
              <a:t>R. Zhang, et al, “The unreasonable effectiveness of deep features as a perceptual metric,” in IEEE/CVF Conference on Computer Vision and Pattern Recognition, 2018.</a:t>
            </a:r>
          </a:p>
          <a:p>
            <a:r>
              <a:rPr lang="en-US" altLang="zh-CN" sz="1100" dirty="0">
                <a:latin typeface="CMR12"/>
              </a:rPr>
              <a:t>K. Ding, et al, “Image quality assessment: Unifying structure and texture similarity,” IEEE Transactions on Pattern Analysis and Machine Intelligence, 2020</a:t>
            </a:r>
            <a:endParaRPr lang="zh-CN" altLang="en-US" sz="1100" dirty="0">
              <a:latin typeface="CMR12"/>
            </a:endParaRPr>
          </a:p>
        </p:txBody>
      </p:sp>
    </p:spTree>
    <p:extLst>
      <p:ext uri="{BB962C8B-B14F-4D97-AF65-F5344CB8AC3E}">
        <p14:creationId xmlns:p14="http://schemas.microsoft.com/office/powerpoint/2010/main" val="3389673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</TotalTime>
  <Words>1353</Words>
  <Application>Microsoft Office PowerPoint</Application>
  <PresentationFormat>宽屏</PresentationFormat>
  <Paragraphs>207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CMR12</vt:lpstr>
      <vt:lpstr>CMTI12</vt:lpstr>
      <vt:lpstr>휴먼모음T</vt:lpstr>
      <vt:lpstr>等线</vt:lpstr>
      <vt:lpstr>等线 Light</vt:lpstr>
      <vt:lpstr>微软雅黑</vt:lpstr>
      <vt:lpstr>Arial</vt:lpstr>
      <vt:lpstr>Baskerville Old Face</vt:lpstr>
      <vt:lpstr>Book Antiqua</vt:lpstr>
      <vt:lpstr>Calibri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 Bolin</dc:creator>
  <cp:lastModifiedBy>Bolin CHEN</cp:lastModifiedBy>
  <cp:revision>81</cp:revision>
  <dcterms:created xsi:type="dcterms:W3CDTF">2022-01-04T04:44:01Z</dcterms:created>
  <dcterms:modified xsi:type="dcterms:W3CDTF">2022-02-26T09:05:43Z</dcterms:modified>
</cp:coreProperties>
</file>