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</p:sldIdLst>
  <p:sldSz cx="51206400" cy="32918400"/>
  <p:notesSz cx="9601200" cy="7315200"/>
  <p:defaultTextStyle>
    <a:defPPr>
      <a:defRPr lang="zh-CN"/>
    </a:defPPr>
    <a:lvl1pPr marL="0" algn="l" defTabSz="4835371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1pPr>
    <a:lvl2pPr marL="2417685" algn="l" defTabSz="4835371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2pPr>
    <a:lvl3pPr marL="4835371" algn="l" defTabSz="4835371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3pPr>
    <a:lvl4pPr marL="7253056" algn="l" defTabSz="4835371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4pPr>
    <a:lvl5pPr marL="9670742" algn="l" defTabSz="4835371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5pPr>
    <a:lvl6pPr marL="12088426" algn="l" defTabSz="4835371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6pPr>
    <a:lvl7pPr marL="14506112" algn="l" defTabSz="4835371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7pPr>
    <a:lvl8pPr marL="16923797" algn="l" defTabSz="4835371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8pPr>
    <a:lvl9pPr marL="19341483" algn="l" defTabSz="4835371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9F8FA"/>
    <a:srgbClr val="87C7D9"/>
    <a:srgbClr val="006699"/>
    <a:srgbClr val="990033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0" autoAdjust="0"/>
    <p:restoredTop sz="94660"/>
  </p:normalViewPr>
  <p:slideViewPr>
    <p:cSldViewPr>
      <p:cViewPr>
        <p:scale>
          <a:sx n="25" d="100"/>
          <a:sy n="25" d="100"/>
        </p:scale>
        <p:origin x="-1068" y="552"/>
      </p:cViewPr>
      <p:guideLst>
        <p:guide orient="horz" pos="10368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840480" y="10226051"/>
            <a:ext cx="43525440" cy="705612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680960" y="18653762"/>
            <a:ext cx="3584448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177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354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53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70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88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506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924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341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A68E-6AB4-4F06-8EA1-FA8F7F65DEE6}" type="datetimeFigureOut">
              <a:rPr lang="zh-CN" altLang="en-US" smtClean="0"/>
              <a:pPr/>
              <a:t>2018/4/10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372B-595C-40C7-9A3D-4B85D331ACF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A68E-6AB4-4F06-8EA1-FA8F7F65DEE6}" type="datetimeFigureOut">
              <a:rPr lang="zh-CN" altLang="en-US" smtClean="0"/>
              <a:pPr/>
              <a:t>2018/4/10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372B-595C-40C7-9A3D-4B85D331ACF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37124640" y="1318271"/>
            <a:ext cx="11521440" cy="2808732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560320" y="1318271"/>
            <a:ext cx="33710880" cy="2808732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A68E-6AB4-4F06-8EA1-FA8F7F65DEE6}" type="datetimeFigureOut">
              <a:rPr lang="zh-CN" altLang="en-US" smtClean="0"/>
              <a:pPr/>
              <a:t>2018/4/10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372B-595C-40C7-9A3D-4B85D331ACF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A68E-6AB4-4F06-8EA1-FA8F7F65DEE6}" type="datetimeFigureOut">
              <a:rPr lang="zh-CN" altLang="en-US" smtClean="0"/>
              <a:pPr/>
              <a:t>2018/4/10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372B-595C-40C7-9A3D-4B85D331ACF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44954" y="21153122"/>
            <a:ext cx="43525440" cy="6537960"/>
          </a:xfrm>
        </p:spPr>
        <p:txBody>
          <a:bodyPr anchor="t"/>
          <a:lstStyle>
            <a:lvl1pPr algn="l">
              <a:defRPr sz="212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044954" y="13952232"/>
            <a:ext cx="43525440" cy="7200898"/>
          </a:xfrm>
        </p:spPr>
        <p:txBody>
          <a:bodyPr anchor="b"/>
          <a:lstStyle>
            <a:lvl1pPr marL="0" indent="0">
              <a:buNone/>
              <a:defRPr sz="10700">
                <a:solidFill>
                  <a:schemeClr val="tx1">
                    <a:tint val="75000"/>
                  </a:schemeClr>
                </a:solidFill>
              </a:defRPr>
            </a:lvl1pPr>
            <a:lvl2pPr marL="2417728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2pPr>
            <a:lvl3pPr marL="4835456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3pPr>
            <a:lvl4pPr marL="7253188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4pPr>
            <a:lvl5pPr marL="9670916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5pPr>
            <a:lvl6pPr marL="12088644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6pPr>
            <a:lvl7pPr marL="14506371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7pPr>
            <a:lvl8pPr marL="16924103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8pPr>
            <a:lvl9pPr marL="19341832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A68E-6AB4-4F06-8EA1-FA8F7F65DEE6}" type="datetimeFigureOut">
              <a:rPr lang="zh-CN" altLang="en-US" smtClean="0"/>
              <a:pPr/>
              <a:t>2018/4/10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372B-595C-40C7-9A3D-4B85D331ACF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560320" y="7680969"/>
            <a:ext cx="22616160" cy="21724623"/>
          </a:xfrm>
        </p:spPr>
        <p:txBody>
          <a:bodyPr/>
          <a:lstStyle>
            <a:lvl1pPr>
              <a:defRPr sz="14800"/>
            </a:lvl1pPr>
            <a:lvl2pPr>
              <a:defRPr sz="12700"/>
            </a:lvl2pPr>
            <a:lvl3pPr>
              <a:defRPr sz="107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6029920" y="7680969"/>
            <a:ext cx="22616160" cy="21724623"/>
          </a:xfrm>
        </p:spPr>
        <p:txBody>
          <a:bodyPr/>
          <a:lstStyle>
            <a:lvl1pPr>
              <a:defRPr sz="14800"/>
            </a:lvl1pPr>
            <a:lvl2pPr>
              <a:defRPr sz="12700"/>
            </a:lvl2pPr>
            <a:lvl3pPr>
              <a:defRPr sz="107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A68E-6AB4-4F06-8EA1-FA8F7F65DEE6}" type="datetimeFigureOut">
              <a:rPr lang="zh-CN" altLang="en-US" smtClean="0"/>
              <a:pPr/>
              <a:t>2018/4/10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372B-595C-40C7-9A3D-4B85D331ACF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60320" y="7368547"/>
            <a:ext cx="22625054" cy="3070857"/>
          </a:xfrm>
        </p:spPr>
        <p:txBody>
          <a:bodyPr anchor="b"/>
          <a:lstStyle>
            <a:lvl1pPr marL="0" indent="0">
              <a:buNone/>
              <a:defRPr sz="12700" b="1"/>
            </a:lvl1pPr>
            <a:lvl2pPr marL="2417728" indent="0">
              <a:buNone/>
              <a:defRPr sz="10700" b="1"/>
            </a:lvl2pPr>
            <a:lvl3pPr marL="4835456" indent="0">
              <a:buNone/>
              <a:defRPr sz="9500" b="1"/>
            </a:lvl3pPr>
            <a:lvl4pPr marL="7253188" indent="0">
              <a:buNone/>
              <a:defRPr sz="8500" b="1"/>
            </a:lvl4pPr>
            <a:lvl5pPr marL="9670916" indent="0">
              <a:buNone/>
              <a:defRPr sz="8500" b="1"/>
            </a:lvl5pPr>
            <a:lvl6pPr marL="12088644" indent="0">
              <a:buNone/>
              <a:defRPr sz="8500" b="1"/>
            </a:lvl6pPr>
            <a:lvl7pPr marL="14506371" indent="0">
              <a:buNone/>
              <a:defRPr sz="8500" b="1"/>
            </a:lvl7pPr>
            <a:lvl8pPr marL="16924103" indent="0">
              <a:buNone/>
              <a:defRPr sz="8500" b="1"/>
            </a:lvl8pPr>
            <a:lvl9pPr marL="19341832" indent="0">
              <a:buNone/>
              <a:defRPr sz="85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560320" y="10439403"/>
            <a:ext cx="22625054" cy="18966183"/>
          </a:xfrm>
        </p:spPr>
        <p:txBody>
          <a:bodyPr/>
          <a:lstStyle>
            <a:lvl1pPr>
              <a:defRPr sz="12700"/>
            </a:lvl1pPr>
            <a:lvl2pPr>
              <a:defRPr sz="107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26012164" y="7368547"/>
            <a:ext cx="22633941" cy="3070857"/>
          </a:xfrm>
        </p:spPr>
        <p:txBody>
          <a:bodyPr anchor="b"/>
          <a:lstStyle>
            <a:lvl1pPr marL="0" indent="0">
              <a:buNone/>
              <a:defRPr sz="12700" b="1"/>
            </a:lvl1pPr>
            <a:lvl2pPr marL="2417728" indent="0">
              <a:buNone/>
              <a:defRPr sz="10700" b="1"/>
            </a:lvl2pPr>
            <a:lvl3pPr marL="4835456" indent="0">
              <a:buNone/>
              <a:defRPr sz="9500" b="1"/>
            </a:lvl3pPr>
            <a:lvl4pPr marL="7253188" indent="0">
              <a:buNone/>
              <a:defRPr sz="8500" b="1"/>
            </a:lvl4pPr>
            <a:lvl5pPr marL="9670916" indent="0">
              <a:buNone/>
              <a:defRPr sz="8500" b="1"/>
            </a:lvl5pPr>
            <a:lvl6pPr marL="12088644" indent="0">
              <a:buNone/>
              <a:defRPr sz="8500" b="1"/>
            </a:lvl6pPr>
            <a:lvl7pPr marL="14506371" indent="0">
              <a:buNone/>
              <a:defRPr sz="8500" b="1"/>
            </a:lvl7pPr>
            <a:lvl8pPr marL="16924103" indent="0">
              <a:buNone/>
              <a:defRPr sz="8500" b="1"/>
            </a:lvl8pPr>
            <a:lvl9pPr marL="19341832" indent="0">
              <a:buNone/>
              <a:defRPr sz="85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26012164" y="10439403"/>
            <a:ext cx="22633941" cy="18966183"/>
          </a:xfrm>
        </p:spPr>
        <p:txBody>
          <a:bodyPr/>
          <a:lstStyle>
            <a:lvl1pPr>
              <a:defRPr sz="12700"/>
            </a:lvl1pPr>
            <a:lvl2pPr>
              <a:defRPr sz="107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A68E-6AB4-4F06-8EA1-FA8F7F65DEE6}" type="datetimeFigureOut">
              <a:rPr lang="zh-CN" altLang="en-US" smtClean="0"/>
              <a:pPr/>
              <a:t>2018/4/10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372B-595C-40C7-9A3D-4B85D331ACF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A68E-6AB4-4F06-8EA1-FA8F7F65DEE6}" type="datetimeFigureOut">
              <a:rPr lang="zh-CN" altLang="en-US" smtClean="0"/>
              <a:pPr/>
              <a:t>2018/4/10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372B-595C-40C7-9A3D-4B85D331ACF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A68E-6AB4-4F06-8EA1-FA8F7F65DEE6}" type="datetimeFigureOut">
              <a:rPr lang="zh-CN" altLang="en-US" smtClean="0"/>
              <a:pPr/>
              <a:t>2018/4/10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372B-595C-40C7-9A3D-4B85D331ACF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60328" y="1310640"/>
            <a:ext cx="16846554" cy="5577840"/>
          </a:xfrm>
        </p:spPr>
        <p:txBody>
          <a:bodyPr anchor="b"/>
          <a:lstStyle>
            <a:lvl1pPr algn="l">
              <a:defRPr sz="107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020291" y="1310650"/>
            <a:ext cx="28625800" cy="28094942"/>
          </a:xfrm>
        </p:spPr>
        <p:txBody>
          <a:bodyPr/>
          <a:lstStyle>
            <a:lvl1pPr>
              <a:defRPr sz="17000"/>
            </a:lvl1pPr>
            <a:lvl2pPr>
              <a:defRPr sz="14800"/>
            </a:lvl2pPr>
            <a:lvl3pPr>
              <a:defRPr sz="12700"/>
            </a:lvl3pPr>
            <a:lvl4pPr>
              <a:defRPr sz="10700"/>
            </a:lvl4pPr>
            <a:lvl5pPr>
              <a:defRPr sz="10700"/>
            </a:lvl5pPr>
            <a:lvl6pPr>
              <a:defRPr sz="10700"/>
            </a:lvl6pPr>
            <a:lvl7pPr>
              <a:defRPr sz="10700"/>
            </a:lvl7pPr>
            <a:lvl8pPr>
              <a:defRPr sz="10700"/>
            </a:lvl8pPr>
            <a:lvl9pPr>
              <a:defRPr sz="107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560328" y="6888488"/>
            <a:ext cx="16846554" cy="22517102"/>
          </a:xfrm>
        </p:spPr>
        <p:txBody>
          <a:bodyPr/>
          <a:lstStyle>
            <a:lvl1pPr marL="0" indent="0">
              <a:buNone/>
              <a:defRPr sz="7500"/>
            </a:lvl1pPr>
            <a:lvl2pPr marL="2417728" indent="0">
              <a:buNone/>
              <a:defRPr sz="6300"/>
            </a:lvl2pPr>
            <a:lvl3pPr marL="4835456" indent="0">
              <a:buNone/>
              <a:defRPr sz="5300"/>
            </a:lvl3pPr>
            <a:lvl4pPr marL="7253188" indent="0">
              <a:buNone/>
              <a:defRPr sz="4700"/>
            </a:lvl4pPr>
            <a:lvl5pPr marL="9670916" indent="0">
              <a:buNone/>
              <a:defRPr sz="4700"/>
            </a:lvl5pPr>
            <a:lvl6pPr marL="12088644" indent="0">
              <a:buNone/>
              <a:defRPr sz="4700"/>
            </a:lvl6pPr>
            <a:lvl7pPr marL="14506371" indent="0">
              <a:buNone/>
              <a:defRPr sz="4700"/>
            </a:lvl7pPr>
            <a:lvl8pPr marL="16924103" indent="0">
              <a:buNone/>
              <a:defRPr sz="4700"/>
            </a:lvl8pPr>
            <a:lvl9pPr marL="19341832" indent="0">
              <a:buNone/>
              <a:defRPr sz="47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A68E-6AB4-4F06-8EA1-FA8F7F65DEE6}" type="datetimeFigureOut">
              <a:rPr lang="zh-CN" altLang="en-US" smtClean="0"/>
              <a:pPr/>
              <a:t>2018/4/10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372B-595C-40C7-9A3D-4B85D331ACF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036814" y="23042884"/>
            <a:ext cx="30723840" cy="2720342"/>
          </a:xfrm>
        </p:spPr>
        <p:txBody>
          <a:bodyPr anchor="b"/>
          <a:lstStyle>
            <a:lvl1pPr algn="l">
              <a:defRPr sz="107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0036814" y="2941320"/>
            <a:ext cx="30723840" cy="19751040"/>
          </a:xfrm>
        </p:spPr>
        <p:txBody>
          <a:bodyPr/>
          <a:lstStyle>
            <a:lvl1pPr marL="0" indent="0">
              <a:buNone/>
              <a:defRPr sz="17000"/>
            </a:lvl1pPr>
            <a:lvl2pPr marL="2417728" indent="0">
              <a:buNone/>
              <a:defRPr sz="14800"/>
            </a:lvl2pPr>
            <a:lvl3pPr marL="4835456" indent="0">
              <a:buNone/>
              <a:defRPr sz="12700"/>
            </a:lvl3pPr>
            <a:lvl4pPr marL="7253188" indent="0">
              <a:buNone/>
              <a:defRPr sz="10700"/>
            </a:lvl4pPr>
            <a:lvl5pPr marL="9670916" indent="0">
              <a:buNone/>
              <a:defRPr sz="10700"/>
            </a:lvl5pPr>
            <a:lvl6pPr marL="12088644" indent="0">
              <a:buNone/>
              <a:defRPr sz="10700"/>
            </a:lvl6pPr>
            <a:lvl7pPr marL="14506371" indent="0">
              <a:buNone/>
              <a:defRPr sz="10700"/>
            </a:lvl7pPr>
            <a:lvl8pPr marL="16924103" indent="0">
              <a:buNone/>
              <a:defRPr sz="10700"/>
            </a:lvl8pPr>
            <a:lvl9pPr marL="19341832" indent="0">
              <a:buNone/>
              <a:defRPr sz="107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0036814" y="25763226"/>
            <a:ext cx="30723840" cy="3863338"/>
          </a:xfrm>
        </p:spPr>
        <p:txBody>
          <a:bodyPr/>
          <a:lstStyle>
            <a:lvl1pPr marL="0" indent="0">
              <a:buNone/>
              <a:defRPr sz="7500"/>
            </a:lvl1pPr>
            <a:lvl2pPr marL="2417728" indent="0">
              <a:buNone/>
              <a:defRPr sz="6300"/>
            </a:lvl2pPr>
            <a:lvl3pPr marL="4835456" indent="0">
              <a:buNone/>
              <a:defRPr sz="5300"/>
            </a:lvl3pPr>
            <a:lvl4pPr marL="7253188" indent="0">
              <a:buNone/>
              <a:defRPr sz="4700"/>
            </a:lvl4pPr>
            <a:lvl5pPr marL="9670916" indent="0">
              <a:buNone/>
              <a:defRPr sz="4700"/>
            </a:lvl5pPr>
            <a:lvl6pPr marL="12088644" indent="0">
              <a:buNone/>
              <a:defRPr sz="4700"/>
            </a:lvl6pPr>
            <a:lvl7pPr marL="14506371" indent="0">
              <a:buNone/>
              <a:defRPr sz="4700"/>
            </a:lvl7pPr>
            <a:lvl8pPr marL="16924103" indent="0">
              <a:buNone/>
              <a:defRPr sz="4700"/>
            </a:lvl8pPr>
            <a:lvl9pPr marL="19341832" indent="0">
              <a:buNone/>
              <a:defRPr sz="47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A68E-6AB4-4F06-8EA1-FA8F7F65DEE6}" type="datetimeFigureOut">
              <a:rPr lang="zh-CN" altLang="en-US" smtClean="0"/>
              <a:pPr/>
              <a:t>2018/4/10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372B-595C-40C7-9A3D-4B85D331ACF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2560320" y="1318264"/>
            <a:ext cx="46085760" cy="5486400"/>
          </a:xfrm>
          <a:prstGeom prst="rect">
            <a:avLst/>
          </a:prstGeom>
        </p:spPr>
        <p:txBody>
          <a:bodyPr vert="horz" lIns="483544" tIns="241775" rIns="483544" bIns="241775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60320" y="7680969"/>
            <a:ext cx="46085760" cy="21724623"/>
          </a:xfrm>
          <a:prstGeom prst="rect">
            <a:avLst/>
          </a:prstGeom>
        </p:spPr>
        <p:txBody>
          <a:bodyPr vert="horz" lIns="483544" tIns="241775" rIns="483544" bIns="241775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2560320" y="30510492"/>
            <a:ext cx="11948160" cy="1752600"/>
          </a:xfrm>
          <a:prstGeom prst="rect">
            <a:avLst/>
          </a:prstGeom>
        </p:spPr>
        <p:txBody>
          <a:bodyPr vert="horz" lIns="483544" tIns="241775" rIns="483544" bIns="241775" rtlCol="0" anchor="ctr"/>
          <a:lstStyle>
            <a:lvl1pPr algn="l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AA68E-6AB4-4F06-8EA1-FA8F7F65DEE6}" type="datetimeFigureOut">
              <a:rPr lang="zh-CN" altLang="en-US" smtClean="0"/>
              <a:pPr/>
              <a:t>2018/4/10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7495520" y="30510492"/>
            <a:ext cx="16215360" cy="1752600"/>
          </a:xfrm>
          <a:prstGeom prst="rect">
            <a:avLst/>
          </a:prstGeom>
        </p:spPr>
        <p:txBody>
          <a:bodyPr vert="horz" lIns="483544" tIns="241775" rIns="483544" bIns="241775" rtlCol="0" anchor="ctr"/>
          <a:lstStyle>
            <a:lvl1pPr algn="ct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36697920" y="30510492"/>
            <a:ext cx="11948160" cy="1752600"/>
          </a:xfrm>
          <a:prstGeom prst="rect">
            <a:avLst/>
          </a:prstGeom>
        </p:spPr>
        <p:txBody>
          <a:bodyPr vert="horz" lIns="483544" tIns="241775" rIns="483544" bIns="241775" rtlCol="0" anchor="ctr"/>
          <a:lstStyle>
            <a:lvl1pPr algn="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9372B-595C-40C7-9A3D-4B85D331ACF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4835456" rtl="0" eaLnBrk="1" latinLnBrk="0" hangingPunct="1">
        <a:spcBef>
          <a:spcPct val="0"/>
        </a:spcBef>
        <a:buNone/>
        <a:defRPr sz="2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13300" indent="-1813300" algn="l" defTabSz="4835456" rtl="0" eaLnBrk="1" latinLnBrk="0" hangingPunct="1">
        <a:spcBef>
          <a:spcPct val="20000"/>
        </a:spcBef>
        <a:buFont typeface="Arial" pitchFamily="34" charset="0"/>
        <a:buChar char="•"/>
        <a:defRPr sz="17000" kern="1200">
          <a:solidFill>
            <a:schemeClr val="tx1"/>
          </a:solidFill>
          <a:latin typeface="+mn-lt"/>
          <a:ea typeface="+mn-ea"/>
          <a:cs typeface="+mn-cs"/>
        </a:defRPr>
      </a:lvl1pPr>
      <a:lvl2pPr marL="3928810" indent="-1511083" algn="l" defTabSz="4835456" rtl="0" eaLnBrk="1" latinLnBrk="0" hangingPunct="1">
        <a:spcBef>
          <a:spcPct val="20000"/>
        </a:spcBef>
        <a:buFont typeface="Arial" pitchFamily="34" charset="0"/>
        <a:buChar char="–"/>
        <a:defRPr sz="14800" kern="1200">
          <a:solidFill>
            <a:schemeClr val="tx1"/>
          </a:solidFill>
          <a:latin typeface="+mn-lt"/>
          <a:ea typeface="+mn-ea"/>
          <a:cs typeface="+mn-cs"/>
        </a:defRPr>
      </a:lvl2pPr>
      <a:lvl3pPr marL="6044322" indent="-1208866" algn="l" defTabSz="4835456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3pPr>
      <a:lvl4pPr marL="8462048" indent="-1208866" algn="l" defTabSz="4835456" rtl="0" eaLnBrk="1" latinLnBrk="0" hangingPunct="1">
        <a:spcBef>
          <a:spcPct val="20000"/>
        </a:spcBef>
        <a:buFont typeface="Arial" pitchFamily="34" charset="0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4pPr>
      <a:lvl5pPr marL="10879782" indent="-1208866" algn="l" defTabSz="4835456" rtl="0" eaLnBrk="1" latinLnBrk="0" hangingPunct="1">
        <a:spcBef>
          <a:spcPct val="20000"/>
        </a:spcBef>
        <a:buFont typeface="Arial" pitchFamily="34" charset="0"/>
        <a:buChar char="»"/>
        <a:defRPr sz="10700" kern="1200">
          <a:solidFill>
            <a:schemeClr val="tx1"/>
          </a:solidFill>
          <a:latin typeface="+mn-lt"/>
          <a:ea typeface="+mn-ea"/>
          <a:cs typeface="+mn-cs"/>
        </a:defRPr>
      </a:lvl5pPr>
      <a:lvl6pPr marL="13297509" indent="-1208866" algn="l" defTabSz="4835456" rtl="0" eaLnBrk="1" latinLnBrk="0" hangingPunct="1">
        <a:spcBef>
          <a:spcPct val="20000"/>
        </a:spcBef>
        <a:buFont typeface="Arial" pitchFamily="34" charset="0"/>
        <a:buChar char="•"/>
        <a:defRPr sz="10700" kern="1200">
          <a:solidFill>
            <a:schemeClr val="tx1"/>
          </a:solidFill>
          <a:latin typeface="+mn-lt"/>
          <a:ea typeface="+mn-ea"/>
          <a:cs typeface="+mn-cs"/>
        </a:defRPr>
      </a:lvl6pPr>
      <a:lvl7pPr marL="15715237" indent="-1208866" algn="l" defTabSz="4835456" rtl="0" eaLnBrk="1" latinLnBrk="0" hangingPunct="1">
        <a:spcBef>
          <a:spcPct val="20000"/>
        </a:spcBef>
        <a:buFont typeface="Arial" pitchFamily="34" charset="0"/>
        <a:buChar char="•"/>
        <a:defRPr sz="10700" kern="1200">
          <a:solidFill>
            <a:schemeClr val="tx1"/>
          </a:solidFill>
          <a:latin typeface="+mn-lt"/>
          <a:ea typeface="+mn-ea"/>
          <a:cs typeface="+mn-cs"/>
        </a:defRPr>
      </a:lvl7pPr>
      <a:lvl8pPr marL="18132965" indent="-1208866" algn="l" defTabSz="4835456" rtl="0" eaLnBrk="1" latinLnBrk="0" hangingPunct="1">
        <a:spcBef>
          <a:spcPct val="20000"/>
        </a:spcBef>
        <a:buFont typeface="Arial" pitchFamily="34" charset="0"/>
        <a:buChar char="•"/>
        <a:defRPr sz="10700" kern="1200">
          <a:solidFill>
            <a:schemeClr val="tx1"/>
          </a:solidFill>
          <a:latin typeface="+mn-lt"/>
          <a:ea typeface="+mn-ea"/>
          <a:cs typeface="+mn-cs"/>
        </a:defRPr>
      </a:lvl8pPr>
      <a:lvl9pPr marL="20550698" indent="-1208866" algn="l" defTabSz="4835456" rtl="0" eaLnBrk="1" latinLnBrk="0" hangingPunct="1">
        <a:spcBef>
          <a:spcPct val="20000"/>
        </a:spcBef>
        <a:buFont typeface="Arial" pitchFamily="34" charset="0"/>
        <a:buChar char="•"/>
        <a:defRPr sz="10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83545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417728" algn="l" defTabSz="483545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4835456" algn="l" defTabSz="483545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7253188" algn="l" defTabSz="483545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670916" algn="l" defTabSz="483545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2088644" algn="l" defTabSz="483545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506371" algn="l" defTabSz="483545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924103" algn="l" defTabSz="483545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9341832" algn="l" defTabSz="483545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圆角矩形 94"/>
          <p:cNvSpPr/>
          <p:nvPr/>
        </p:nvSpPr>
        <p:spPr>
          <a:xfrm>
            <a:off x="36073200" y="23972115"/>
            <a:ext cx="13990200" cy="3840480"/>
          </a:xfrm>
          <a:prstGeom prst="roundRect">
            <a:avLst>
              <a:gd name="adj" fmla="val 5953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203" tIns="51602" rIns="103203" bIns="51602"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93" name="圆角矩形 92"/>
          <p:cNvSpPr/>
          <p:nvPr/>
        </p:nvSpPr>
        <p:spPr>
          <a:xfrm>
            <a:off x="36073200" y="17327475"/>
            <a:ext cx="13990200" cy="6446520"/>
          </a:xfrm>
          <a:prstGeom prst="roundRect">
            <a:avLst>
              <a:gd name="adj" fmla="val 5953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203" tIns="51602" rIns="103203" bIns="51602"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.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838200" y="6350005"/>
            <a:ext cx="12161520" cy="9144000"/>
          </a:xfrm>
          <a:prstGeom prst="roundRect">
            <a:avLst>
              <a:gd name="adj" fmla="val 387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203" tIns="51602" rIns="103203" bIns="51602"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5800" y="7588558"/>
            <a:ext cx="11856598" cy="4292502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 marL="629564" indent="-629564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3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eversible data hiding is a good way for transmitting secrets about the 2D vector map itself.</a:t>
            </a:r>
          </a:p>
          <a:p>
            <a:pPr marL="629564" indent="-629564" algn="l">
              <a:lnSpc>
                <a:spcPct val="120000"/>
              </a:lnSpc>
              <a:spcBef>
                <a:spcPts val="1652"/>
              </a:spcBef>
              <a:buFont typeface="Arial" pitchFamily="34" charset="0"/>
              <a:buChar char="•"/>
            </a:pPr>
            <a:r>
              <a:rPr lang="en-US" altLang="zh-CN" sz="3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Data hiding will distort topological relations, which may </a:t>
            </a:r>
            <a:r>
              <a:rPr lang="en-US" sz="3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lead to the acquisition of the hidden data.</a:t>
            </a:r>
            <a:endParaRPr lang="zh-CN" altLang="en-US" sz="3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838528" indent="-838528">
              <a:buAutoNum type="arabicPeriod"/>
            </a:pPr>
            <a:endParaRPr lang="en-US" altLang="zh-CN" sz="3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838528" indent="-838528">
              <a:buAutoNum type="arabicPeriod"/>
            </a:pPr>
            <a:endParaRPr lang="zh-CN" altLang="en-US" sz="4000" dirty="0">
              <a:solidFill>
                <a:schemeClr val="tx1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0" y="-1219200"/>
            <a:ext cx="208486" cy="809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3203" tIns="51602" rIns="103203" bIns="51602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 sz="45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0" y="-1219200"/>
            <a:ext cx="208486" cy="809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3203" tIns="51602" rIns="103203" bIns="51602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 sz="4500" dirty="0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36263700" y="25267515"/>
            <a:ext cx="13418700" cy="232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203" tIns="51602" rIns="103203" bIns="51602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32034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600" b="1" dirty="0">
                <a:latin typeface="Arial" pitchFamily="34" charset="0"/>
                <a:ea typeface="宋体" pitchFamily="2" charset="-122"/>
                <a:cs typeface="Arial" pitchFamily="34" charset="0"/>
              </a:rPr>
              <a:t>We thank Prof. Mohan S </a:t>
            </a:r>
            <a:r>
              <a:rPr lang="en-US" altLang="zh-CN" sz="3600" b="1" dirty="0" err="1">
                <a:latin typeface="Arial" pitchFamily="34" charset="0"/>
                <a:ea typeface="宋体" pitchFamily="2" charset="-122"/>
                <a:cs typeface="Arial" pitchFamily="34" charset="0"/>
              </a:rPr>
              <a:t>Kankanhalli</a:t>
            </a:r>
            <a:r>
              <a:rPr lang="en-US" altLang="zh-CN" sz="3600" b="1" dirty="0">
                <a:latin typeface="Arial" pitchFamily="34" charset="0"/>
                <a:ea typeface="宋体" pitchFamily="2" charset="-122"/>
                <a:cs typeface="Arial" pitchFamily="34" charset="0"/>
              </a:rPr>
              <a:t>, National University of Singapore, for his thoughtful advice and comments.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This work is supported by the National Natural Science Foundation of China (Grant No. 61602218)</a:t>
            </a:r>
            <a:r>
              <a:rPr lang="en-US" altLang="zh-CN" sz="3600" b="1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</a:p>
        </p:txBody>
      </p:sp>
      <p:sp>
        <p:nvSpPr>
          <p:cNvPr id="39" name="Rectangle 19"/>
          <p:cNvSpPr>
            <a:spLocks noChangeArrowheads="1"/>
          </p:cNvSpPr>
          <p:nvPr/>
        </p:nvSpPr>
        <p:spPr bwMode="auto">
          <a:xfrm>
            <a:off x="36195001" y="18573184"/>
            <a:ext cx="13944599" cy="4972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203" tIns="51602" rIns="103203" bIns="51602" numCol="1" anchor="ctr" anchorCtr="0" compatLnSpc="1">
            <a:prstTxWarp prst="textNoShape">
              <a:avLst/>
            </a:prstTxWarp>
            <a:spAutoFit/>
          </a:bodyPr>
          <a:lstStyle/>
          <a:p>
            <a:pPr marL="571500" indent="-571500" hangingPunct="0">
              <a:buFont typeface="Arial" pitchFamily="34" charset="0"/>
              <a:buChar char="•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We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presented a 2D vector map reversible data hiding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method with 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topological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relation preservation.</a:t>
            </a:r>
          </a:p>
          <a:p>
            <a:pPr marL="571500" indent="-571500" hangingPunct="0">
              <a:spcBef>
                <a:spcPts val="1693"/>
              </a:spcBef>
              <a:buFont typeface="Arial" pitchFamily="34" charset="0"/>
              <a:buChar char="•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By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calculating the CPR for each vertex and each line 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hangingPunct="0"/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    segment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and 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selecting 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eligible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vertices for data hiding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hangingPunct="0"/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topological 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relations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can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be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preserved. </a:t>
            </a:r>
          </a:p>
          <a:p>
            <a:pPr marL="571500" indent="-571500" hangingPunct="0">
              <a:spcBef>
                <a:spcPts val="1693"/>
              </a:spcBef>
              <a:buFont typeface="Arial" pitchFamily="34" charset="0"/>
              <a:buChar char="•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method can be  integrated with other data hiding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methods 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(e.g.,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2-4, 5]) that can calculate a CPR for each 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hangingPunct="0"/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vertex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.</a:t>
            </a:r>
            <a:endParaRPr lang="en-US" altLang="zh-CN" sz="3600" b="1" dirty="0">
              <a:latin typeface="Arial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914400" y="28041195"/>
            <a:ext cx="49301400" cy="26517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03203" tIns="51602" rIns="103203" bIns="51602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ts val="1500"/>
              </a:spcBef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1]L. Cao, C. Men,  and R. </a:t>
            </a:r>
            <a:r>
              <a:rPr lang="en-US" sz="3000" b="1" dirty="0" err="1">
                <a:latin typeface="Arial" pitchFamily="34" charset="0"/>
                <a:cs typeface="Arial" pitchFamily="34" charset="0"/>
              </a:rPr>
              <a:t>Ji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, "High-capacity reversible watermarking scheme of 2D-vector data," </a:t>
            </a:r>
            <a:r>
              <a:rPr lang="en-US" sz="3000" b="1" i="1" dirty="0">
                <a:latin typeface="Arial" pitchFamily="34" charset="0"/>
                <a:cs typeface="Arial" pitchFamily="34" charset="0"/>
              </a:rPr>
              <a:t>Signal, Image and Video Processing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, vol. 9, no. 6, pp. 1387-1394, 2015.</a:t>
            </a:r>
            <a:endParaRPr lang="zh-CN" altLang="en-US" sz="30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500"/>
              </a:spcBef>
            </a:pPr>
            <a:r>
              <a:rPr lang="en-US" sz="3000" b="1" dirty="0">
                <a:latin typeface="Arial" pitchFamily="34" charset="0"/>
                <a:cs typeface="Arial" pitchFamily="34" charset="0"/>
              </a:rPr>
              <a:t>[2] N. Wang, H. Zhang, and C. Men, "A high capacity reversible data hiding method for 2D vector maps based on</a:t>
            </a:r>
            <a:r>
              <a:rPr lang="en-US" sz="3000" b="1" i="1" dirty="0">
                <a:latin typeface="Arial" pitchFamily="34" charset="0"/>
                <a:cs typeface="Arial" pitchFamily="34" charset="0"/>
              </a:rPr>
              <a:t> virtual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 coordinates," </a:t>
            </a:r>
            <a:r>
              <a:rPr lang="en-US" sz="3000" b="1" i="1" dirty="0">
                <a:latin typeface="Arial" pitchFamily="34" charset="0"/>
                <a:cs typeface="Arial" pitchFamily="34" charset="0"/>
              </a:rPr>
              <a:t>Computer-Aided Design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, vol. 47, pp. 108-117, 2014.</a:t>
            </a:r>
            <a:endParaRPr lang="en-US" altLang="zh-CN" sz="30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1032034" fontAlgn="base">
              <a:spcAft>
                <a:spcPct val="0"/>
              </a:spcAft>
            </a:pPr>
            <a:r>
              <a:rPr lang="en-US" altLang="zh-CN" sz="3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[3] N</a:t>
            </a:r>
            <a:r>
              <a:rPr lang="en-US" altLang="zh-CN" sz="3000" b="1" dirty="0">
                <a:latin typeface="Arial" pitchFamily="34" charset="0"/>
                <a:ea typeface="宋体" pitchFamily="2" charset="-122"/>
                <a:cs typeface="Arial" pitchFamily="34" charset="0"/>
              </a:rPr>
              <a:t>. </a:t>
            </a:r>
            <a:r>
              <a:rPr lang="en-US" altLang="zh-CN" sz="3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Wang</a:t>
            </a:r>
            <a:r>
              <a:rPr lang="en-US" altLang="zh-CN" sz="3000" b="1" dirty="0">
                <a:latin typeface="Arial" pitchFamily="34" charset="0"/>
                <a:ea typeface="宋体" pitchFamily="2" charset="-122"/>
                <a:cs typeface="Arial" pitchFamily="34" charset="0"/>
              </a:rPr>
              <a:t>,</a:t>
            </a:r>
            <a:r>
              <a:rPr lang="en-US" altLang="zh-CN" sz="3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000" b="1" dirty="0">
                <a:latin typeface="Arial" pitchFamily="34" charset="0"/>
                <a:ea typeface="宋体" pitchFamily="2" charset="-122"/>
                <a:cs typeface="Arial" pitchFamily="34" charset="0"/>
              </a:rPr>
              <a:t>"</a:t>
            </a:r>
            <a:r>
              <a:rPr lang="en-US" altLang="zh-CN" sz="3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Reversible watermarking for 2D vector maps based on </a:t>
            </a:r>
            <a:r>
              <a:rPr lang="en-US" altLang="zh-CN" sz="3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normalized </a:t>
            </a:r>
            <a:r>
              <a:rPr lang="en-US" altLang="zh-CN" sz="3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vertices</a:t>
            </a:r>
            <a:r>
              <a:rPr lang="en-US" altLang="zh-CN" sz="3000" b="1" dirty="0">
                <a:latin typeface="Arial" pitchFamily="34" charset="0"/>
                <a:ea typeface="宋体" pitchFamily="2" charset="-122"/>
                <a:cs typeface="Arial" pitchFamily="34" charset="0"/>
              </a:rPr>
              <a:t>," </a:t>
            </a:r>
            <a:r>
              <a:rPr lang="en-US" altLang="zh-CN" sz="3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Multimedia Tools and Applications</a:t>
            </a:r>
            <a:r>
              <a:rPr lang="en-US" altLang="zh-CN" sz="3000" b="1" dirty="0">
                <a:latin typeface="Arial" pitchFamily="34" charset="0"/>
                <a:ea typeface="宋体" pitchFamily="2" charset="-122"/>
                <a:cs typeface="Arial" pitchFamily="34" charset="0"/>
              </a:rPr>
              <a:t>, vol.</a:t>
            </a:r>
            <a:r>
              <a:rPr lang="en-US" altLang="zh-CN" sz="3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76</a:t>
            </a:r>
            <a:r>
              <a:rPr lang="en-US" altLang="zh-CN" sz="3000" b="1" dirty="0">
                <a:latin typeface="Arial" pitchFamily="34" charset="0"/>
                <a:ea typeface="宋体" pitchFamily="2" charset="-122"/>
                <a:cs typeface="Arial" pitchFamily="34" charset="0"/>
              </a:rPr>
              <a:t>, no. </a:t>
            </a:r>
            <a:r>
              <a:rPr lang="en-US" altLang="zh-CN" sz="3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20</a:t>
            </a:r>
            <a:r>
              <a:rPr lang="en-US" altLang="zh-CN" sz="3000" b="1" dirty="0">
                <a:latin typeface="Arial" pitchFamily="34" charset="0"/>
                <a:ea typeface="宋体" pitchFamily="2" charset="-122"/>
                <a:cs typeface="Arial" pitchFamily="34" charset="0"/>
              </a:rPr>
              <a:t>, pp. </a:t>
            </a:r>
            <a:r>
              <a:rPr lang="en-US" altLang="zh-CN" sz="3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20935-20953,</a:t>
            </a:r>
            <a:r>
              <a:rPr lang="en-US" altLang="zh-CN" sz="3000" b="1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altLang="zh-CN" sz="3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201</a:t>
            </a:r>
            <a:r>
              <a:rPr lang="en-US" altLang="zh-CN" sz="3000" b="1" dirty="0">
                <a:latin typeface="Arial" pitchFamily="34" charset="0"/>
                <a:ea typeface="宋体" pitchFamily="2" charset="-122"/>
                <a:cs typeface="Arial" pitchFamily="34" charset="0"/>
              </a:rPr>
              <a:t>7.</a:t>
            </a:r>
          </a:p>
          <a:p>
            <a:pPr defTabSz="1032034" eaLnBrk="0" fontAlgn="base" hangingPunct="0">
              <a:spcAft>
                <a:spcPct val="0"/>
              </a:spcAft>
            </a:pPr>
            <a:r>
              <a:rPr lang="en-GB" altLang="zh-CN" sz="3000" b="1" dirty="0">
                <a:latin typeface="Arial" pitchFamily="34" charset="0"/>
                <a:ea typeface="宋体" pitchFamily="2" charset="-122"/>
                <a:cs typeface="Arial" pitchFamily="34" charset="0"/>
              </a:rPr>
              <a:t>[4] D. Xiao, S. </a:t>
            </a:r>
            <a:r>
              <a:rPr lang="en-GB" altLang="zh-CN" sz="3000" b="1" dirty="0" err="1">
                <a:latin typeface="Arial" pitchFamily="34" charset="0"/>
                <a:ea typeface="宋体" pitchFamily="2" charset="-122"/>
                <a:cs typeface="Arial" pitchFamily="34" charset="0"/>
              </a:rPr>
              <a:t>Hu</a:t>
            </a:r>
            <a:r>
              <a:rPr lang="en-GB" altLang="zh-CN" sz="3000" b="1" dirty="0">
                <a:latin typeface="Arial" pitchFamily="34" charset="0"/>
                <a:ea typeface="宋体" pitchFamily="2" charset="-122"/>
                <a:cs typeface="Arial" pitchFamily="34" charset="0"/>
              </a:rPr>
              <a:t>, and H. </a:t>
            </a:r>
            <a:r>
              <a:rPr lang="en-GB" altLang="zh-CN" sz="3000" b="1" dirty="0" err="1">
                <a:latin typeface="Arial" pitchFamily="34" charset="0"/>
                <a:ea typeface="宋体" pitchFamily="2" charset="-122"/>
                <a:cs typeface="Arial" pitchFamily="34" charset="0"/>
              </a:rPr>
              <a:t>Zheng</a:t>
            </a:r>
            <a:r>
              <a:rPr lang="en-GB" altLang="zh-CN" sz="3000" b="1" dirty="0">
                <a:latin typeface="Arial" pitchFamily="34" charset="0"/>
                <a:ea typeface="宋体" pitchFamily="2" charset="-122"/>
                <a:cs typeface="Arial" pitchFamily="34" charset="0"/>
              </a:rPr>
              <a:t>, "A high capacity combined reversible watermarking scheme for 2-D CAD engineering graphics," </a:t>
            </a:r>
            <a:r>
              <a:rPr lang="en-GB" altLang="zh-CN" sz="3000" b="1" i="1" dirty="0">
                <a:latin typeface="Arial" pitchFamily="34" charset="0"/>
                <a:ea typeface="宋体" pitchFamily="2" charset="-122"/>
                <a:cs typeface="Arial" pitchFamily="34" charset="0"/>
              </a:rPr>
              <a:t>Multimedia Tools and Applications</a:t>
            </a:r>
            <a:r>
              <a:rPr lang="en-GB" altLang="zh-CN" sz="3000" b="1" dirty="0">
                <a:latin typeface="Arial" pitchFamily="34" charset="0"/>
                <a:ea typeface="宋体" pitchFamily="2" charset="-122"/>
                <a:cs typeface="Arial" pitchFamily="34" charset="0"/>
              </a:rPr>
              <a:t>, vol. 74 , no. 6, pp. 2109-2126, 2015.</a:t>
            </a:r>
          </a:p>
          <a:p>
            <a:pPr defTabSz="1032034" eaLnBrk="0" fontAlgn="base" hangingPunct="0">
              <a:spcAft>
                <a:spcPct val="0"/>
              </a:spcAft>
            </a:pPr>
            <a:r>
              <a:rPr lang="en-US" sz="3000" b="1" dirty="0">
                <a:latin typeface="Arial" pitchFamily="34" charset="0"/>
                <a:cs typeface="Arial" pitchFamily="34" charset="0"/>
              </a:rPr>
              <a:t>[5] H. Yan, L. Zhang, and W. Yang, "A normalization-based watermarking scheme for 2D vector map data,"</a:t>
            </a:r>
            <a:r>
              <a:rPr lang="en-US" sz="3000" b="1" i="1" dirty="0">
                <a:latin typeface="Arial" pitchFamily="34" charset="0"/>
                <a:cs typeface="Arial" pitchFamily="34" charset="0"/>
              </a:rPr>
              <a:t> Earth Science Informatics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, pp. 1-11,  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2017.1</a:t>
            </a:r>
            <a:endParaRPr lang="en-GB" altLang="zh-CN" sz="3200" dirty="0">
              <a:ea typeface="宋体" pitchFamily="2" charset="-122"/>
              <a:cs typeface="宋体" pitchFamily="2" charset="-122"/>
            </a:endParaRPr>
          </a:p>
        </p:txBody>
      </p:sp>
      <p:sp>
        <p:nvSpPr>
          <p:cNvPr id="47" name="圆角矩形 46"/>
          <p:cNvSpPr/>
          <p:nvPr/>
        </p:nvSpPr>
        <p:spPr>
          <a:xfrm>
            <a:off x="825501" y="1373614"/>
            <a:ext cx="49390299" cy="4721981"/>
          </a:xfrm>
          <a:prstGeom prst="roundRect">
            <a:avLst>
              <a:gd name="adj" fmla="val 7292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203" tIns="51602" rIns="103203" bIns="51602" rtlCol="0" anchor="ctr"/>
          <a:lstStyle/>
          <a:p>
            <a:pPr algn="ctr">
              <a:spcBef>
                <a:spcPts val="1000"/>
              </a:spcBef>
            </a:pPr>
            <a:r>
              <a:rPr lang="en-US" sz="8000" b="1" dirty="0">
                <a:solidFill>
                  <a:schemeClr val="tx1"/>
                </a:solidFill>
                <a:latin typeface="Arial Black" pitchFamily="34" charset="0"/>
                <a:ea typeface="Arial Unicode MS" pitchFamily="34" charset="-122"/>
                <a:cs typeface="Arial Unicode MS" pitchFamily="34" charset="-122"/>
              </a:rPr>
              <a:t>2D Vector Map Reversible Data Hiding with Topological Relation Preservation</a:t>
            </a:r>
            <a:r>
              <a:rPr lang="en-US" sz="10800" b="1" dirty="0">
                <a:solidFill>
                  <a:schemeClr val="tx1"/>
                </a:solidFill>
              </a:rPr>
              <a:t/>
            </a:r>
            <a:br>
              <a:rPr lang="en-US" sz="10800" b="1" dirty="0">
                <a:solidFill>
                  <a:schemeClr val="tx1"/>
                </a:solidFill>
              </a:rPr>
            </a:br>
            <a:r>
              <a:rPr lang="en-US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Nana Wang, </a:t>
            </a:r>
            <a:r>
              <a:rPr lang="en-US" sz="48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Xiangjun</a:t>
            </a:r>
            <a:r>
              <a:rPr lang="en-US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Zhao </a:t>
            </a:r>
            <a:r>
              <a:rPr lang="zh-CN" altLang="en-US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zh-CN" altLang="en-US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School of Computer Science and Technology, Jiangsu Normal University, China</a:t>
            </a:r>
            <a:br>
              <a:rPr lang="en-US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wangnana_5@yahoo.com; idmv68@nus.edu.sg</a:t>
            </a:r>
            <a:endParaRPr lang="zh-CN" altLang="en-US" sz="4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38311" y="6656675"/>
            <a:ext cx="10172689" cy="778822"/>
          </a:xfrm>
          <a:prstGeom prst="rect">
            <a:avLst/>
          </a:prstGeom>
        </p:spPr>
        <p:txBody>
          <a:bodyPr wrap="square" lIns="100730" tIns="50365" rIns="100730" bIns="50365">
            <a:spAutoFit/>
          </a:bodyPr>
          <a:lstStyle/>
          <a:p>
            <a:r>
              <a:rPr lang="en-US" altLang="zh-CN" sz="4400" b="1" dirty="0">
                <a:latin typeface="Arial" pitchFamily="34" charset="0"/>
                <a:cs typeface="Arial" pitchFamily="34" charset="0"/>
              </a:rPr>
              <a:t>Motivation</a:t>
            </a:r>
            <a:endParaRPr lang="zh-CN" altLang="en-US" sz="4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1701259"/>
            <a:ext cx="11252200" cy="3271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" name="圆角矩形 49"/>
          <p:cNvSpPr/>
          <p:nvPr/>
        </p:nvSpPr>
        <p:spPr>
          <a:xfrm>
            <a:off x="825501" y="15742515"/>
            <a:ext cx="12161520" cy="12070080"/>
          </a:xfrm>
          <a:prstGeom prst="roundRect">
            <a:avLst>
              <a:gd name="adj" fmla="val 4622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203" tIns="51602" rIns="103203" bIns="51602" rtlCol="0" anchor="ctr"/>
          <a:lstStyle/>
          <a:p>
            <a:pPr>
              <a:spcBef>
                <a:spcPts val="3386"/>
              </a:spcBef>
            </a:pPr>
            <a:endParaRPr lang="zh-CN" altLang="en-US" sz="4000" b="1" dirty="0">
              <a:solidFill>
                <a:schemeClr val="tx1"/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51" name="Rectangle 1"/>
          <p:cNvSpPr/>
          <p:nvPr/>
        </p:nvSpPr>
        <p:spPr>
          <a:xfrm>
            <a:off x="1657401" y="16123514"/>
            <a:ext cx="9315399" cy="778822"/>
          </a:xfrm>
          <a:prstGeom prst="rect">
            <a:avLst/>
          </a:prstGeom>
        </p:spPr>
        <p:txBody>
          <a:bodyPr wrap="square" lIns="100730" tIns="50365" rIns="100730" bIns="50365">
            <a:spAutoFit/>
          </a:bodyPr>
          <a:lstStyle/>
          <a:p>
            <a:r>
              <a:rPr lang="en-US" altLang="zh-CN" sz="4400" b="1" dirty="0" smtClean="0">
                <a:latin typeface="Arial" pitchFamily="34" charset="0"/>
                <a:cs typeface="Arial" pitchFamily="34" charset="0"/>
              </a:rPr>
              <a:t>Design Strategy</a:t>
            </a:r>
            <a:endParaRPr lang="zh-CN" altLang="en-US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副标题 2"/>
          <p:cNvSpPr txBox="1">
            <a:spLocks/>
          </p:cNvSpPr>
          <p:nvPr/>
        </p:nvSpPr>
        <p:spPr>
          <a:xfrm>
            <a:off x="762000" y="17212085"/>
            <a:ext cx="12261808" cy="1959429"/>
          </a:xfrm>
          <a:prstGeom prst="rect">
            <a:avLst/>
          </a:prstGeom>
          <a:ln>
            <a:noFill/>
          </a:ln>
        </p:spPr>
        <p:txBody>
          <a:bodyPr vert="horz" lIns="483544" tIns="241775" rIns="483544" bIns="241775" rtlCol="0">
            <a:noAutofit/>
          </a:bodyPr>
          <a:lstStyle/>
          <a:p>
            <a:pPr>
              <a:spcBef>
                <a:spcPts val="3386"/>
              </a:spcBef>
            </a:pPr>
            <a:r>
              <a:rPr lang="en-US" altLang="zh-CN" sz="3600" b="1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Preserve topology relations by preserving relations between any vertex and any line segment.</a:t>
            </a:r>
            <a:endParaRPr lang="zh-CN" altLang="en-US" sz="3600" dirty="0"/>
          </a:p>
        </p:txBody>
      </p:sp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70009" y="19423167"/>
            <a:ext cx="11372799" cy="2606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93808" y="22897528"/>
            <a:ext cx="11449000" cy="3094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" name="圆角矩形 65"/>
          <p:cNvSpPr/>
          <p:nvPr/>
        </p:nvSpPr>
        <p:spPr>
          <a:xfrm>
            <a:off x="13182600" y="6362101"/>
            <a:ext cx="22640544" cy="21450494"/>
          </a:xfrm>
          <a:prstGeom prst="roundRect">
            <a:avLst>
              <a:gd name="adj" fmla="val 2922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203" tIns="51602" rIns="103203" bIns="51602" rtlCol="0" anchor="ctr"/>
          <a:lstStyle/>
          <a:p>
            <a:pPr>
              <a:spcBef>
                <a:spcPts val="3386"/>
              </a:spcBef>
            </a:pPr>
            <a:endParaRPr lang="zh-CN" altLang="en-US" sz="4000" b="1" dirty="0">
              <a:solidFill>
                <a:schemeClr val="tx1"/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71" name="Rectangle 1"/>
          <p:cNvSpPr/>
          <p:nvPr/>
        </p:nvSpPr>
        <p:spPr>
          <a:xfrm>
            <a:off x="14097000" y="6675210"/>
            <a:ext cx="10058400" cy="778822"/>
          </a:xfrm>
          <a:prstGeom prst="rect">
            <a:avLst/>
          </a:prstGeom>
        </p:spPr>
        <p:txBody>
          <a:bodyPr wrap="square" lIns="100730" tIns="50365" rIns="100730" bIns="50365">
            <a:spAutoFit/>
          </a:bodyPr>
          <a:lstStyle/>
          <a:p>
            <a:r>
              <a:rPr lang="en-US" altLang="zh-CN" sz="4400" b="1" dirty="0" smtClean="0">
                <a:latin typeface="Arial" pitchFamily="34" charset="0"/>
                <a:cs typeface="Arial" pitchFamily="34" charset="0"/>
              </a:rPr>
              <a:t>Workflow</a:t>
            </a:r>
            <a:endParaRPr lang="zh-CN" altLang="en-US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副标题 2"/>
          <p:cNvSpPr txBox="1">
            <a:spLocks/>
          </p:cNvSpPr>
          <p:nvPr/>
        </p:nvSpPr>
        <p:spPr>
          <a:xfrm>
            <a:off x="13258801" y="7607093"/>
            <a:ext cx="18592800" cy="2269703"/>
          </a:xfrm>
          <a:prstGeom prst="rect">
            <a:avLst/>
          </a:prstGeom>
          <a:ln>
            <a:noFill/>
          </a:ln>
        </p:spPr>
        <p:txBody>
          <a:bodyPr vert="horz" lIns="483544" tIns="241775" rIns="483544" bIns="241775" rtlCol="0">
            <a:normAutofit/>
          </a:bodyPr>
          <a:lstStyle/>
          <a:p>
            <a:pPr>
              <a:spcBef>
                <a:spcPts val="1102"/>
              </a:spcBef>
              <a:buFont typeface="Arial" pitchFamily="34" charset="0"/>
              <a:buChar char="•"/>
              <a:defRPr/>
            </a:pPr>
            <a:r>
              <a:rPr lang="en-US" altLang="zh-CN" sz="4000" b="1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  </a:t>
            </a:r>
            <a:r>
              <a:rPr lang="en-US" altLang="zh-CN" sz="3600" b="1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Design the controllable perturbation region (CPR) for each vertex </a:t>
            </a:r>
            <a:r>
              <a:rPr lang="en-US" altLang="zh-CN" sz="3600" b="1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and</a:t>
            </a:r>
          </a:p>
          <a:p>
            <a:pPr>
              <a:spcBef>
                <a:spcPts val="1102"/>
              </a:spcBef>
              <a:defRPr/>
            </a:pPr>
            <a:r>
              <a:rPr lang="en-US" altLang="zh-CN" sz="3600" b="1" dirty="0">
                <a:latin typeface="Arial" pitchFamily="34" charset="0"/>
                <a:ea typeface="Arial Unicode MS" pitchFamily="34" charset="-122"/>
                <a:cs typeface="Arial" pitchFamily="34" charset="0"/>
              </a:rPr>
              <a:t> </a:t>
            </a:r>
            <a:r>
              <a:rPr lang="en-US" altLang="zh-CN" sz="3600" b="1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  </a:t>
            </a:r>
            <a:r>
              <a:rPr lang="en-US" altLang="zh-CN" sz="3600" b="1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 </a:t>
            </a:r>
            <a:r>
              <a:rPr lang="en-US" altLang="zh-CN" sz="3600" b="1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segment </a:t>
            </a:r>
            <a:r>
              <a:rPr lang="en-US" altLang="zh-CN" sz="3600" b="1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of specific </a:t>
            </a:r>
            <a:r>
              <a:rPr lang="en-US" altLang="zh-CN" sz="3600" b="1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methods (e.g. [3, 4]). </a:t>
            </a:r>
          </a:p>
        </p:txBody>
      </p:sp>
      <p:sp>
        <p:nvSpPr>
          <p:cNvPr id="75" name="矩形 74"/>
          <p:cNvSpPr/>
          <p:nvPr/>
        </p:nvSpPr>
        <p:spPr>
          <a:xfrm>
            <a:off x="13804900" y="17944501"/>
            <a:ext cx="13684252" cy="1763707"/>
          </a:xfrm>
          <a:prstGeom prst="rect">
            <a:avLst/>
          </a:prstGeom>
        </p:spPr>
        <p:txBody>
          <a:bodyPr wrap="square" lIns="100730" tIns="50365" rIns="100730" bIns="50365">
            <a:spAutoFit/>
          </a:bodyPr>
          <a:lstStyle/>
          <a:p>
            <a:r>
              <a:rPr lang="en-US" altLang="zh-CN" sz="3600" b="1" dirty="0">
                <a:latin typeface="Arial" pitchFamily="34" charset="0"/>
                <a:ea typeface="Arial Unicode MS" pitchFamily="34" charset="-122"/>
                <a:cs typeface="Arial" pitchFamily="34" charset="0"/>
              </a:rPr>
              <a:t>CPR of a vertex </a:t>
            </a:r>
            <a:r>
              <a:rPr lang="en-US" altLang="zh-CN" sz="3600" b="1" i="1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v</a:t>
            </a:r>
            <a:r>
              <a:rPr lang="en-US" altLang="zh-CN" sz="3600" b="1" i="1" baseline="-25000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i</a:t>
            </a:r>
            <a:r>
              <a:rPr lang="en-US" altLang="zh-CN" sz="3600" b="1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: </a:t>
            </a:r>
            <a:r>
              <a:rPr lang="en-US" altLang="zh-CN" sz="3600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altLang="zh-CN" sz="3600" b="1" dirty="0">
                <a:latin typeface="Arial" pitchFamily="34" charset="0"/>
                <a:cs typeface="Arial" pitchFamily="34" charset="0"/>
              </a:rPr>
              <a:t>region that not only contains both </a:t>
            </a:r>
            <a:r>
              <a:rPr lang="en-US" altLang="zh-CN" sz="3600" b="1" i="1" dirty="0">
                <a:latin typeface="Arial" pitchFamily="34" charset="0"/>
                <a:cs typeface="Arial" pitchFamily="34" charset="0"/>
              </a:rPr>
              <a:t>v</a:t>
            </a:r>
            <a:r>
              <a:rPr lang="en-US" altLang="zh-CN" sz="3600" b="1" i="1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en-US" altLang="zh-CN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600" b="1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altLang="zh-CN" sz="3600" b="1" dirty="0" smtClean="0">
                <a:latin typeface="Arial" pitchFamily="34" charset="0"/>
                <a:cs typeface="Arial" pitchFamily="34" charset="0"/>
              </a:rPr>
              <a:t>its  </a:t>
            </a:r>
            <a:r>
              <a:rPr lang="en-US" altLang="zh-CN" sz="3600" b="1" dirty="0">
                <a:latin typeface="Arial" pitchFamily="34" charset="0"/>
                <a:cs typeface="Arial" pitchFamily="34" charset="0"/>
              </a:rPr>
              <a:t>embedded version </a:t>
            </a:r>
            <a:r>
              <a:rPr lang="en-US" altLang="zh-CN" sz="3600" b="1" i="1" dirty="0">
                <a:latin typeface="Arial" pitchFamily="34" charset="0"/>
                <a:cs typeface="Arial" pitchFamily="34" charset="0"/>
              </a:rPr>
              <a:t>v</a:t>
            </a:r>
            <a:r>
              <a:rPr lang="en-US" altLang="zh-CN" sz="3600" b="1" i="1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en-US" altLang="zh-CN" sz="3600" b="1" i="1" dirty="0">
                <a:latin typeface="Arial" pitchFamily="34" charset="0"/>
                <a:cs typeface="Arial" pitchFamily="34" charset="0"/>
              </a:rPr>
              <a:t>'</a:t>
            </a:r>
            <a:r>
              <a:rPr lang="en-US" altLang="zh-CN" sz="3600" b="1" dirty="0">
                <a:latin typeface="Arial" pitchFamily="34" charset="0"/>
                <a:cs typeface="Arial" pitchFamily="34" charset="0"/>
              </a:rPr>
              <a:t>, but also can be correctly calculated during data extraction.</a:t>
            </a:r>
            <a:endParaRPr lang="zh-CN" alt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矩形 75"/>
          <p:cNvSpPr/>
          <p:nvPr/>
        </p:nvSpPr>
        <p:spPr>
          <a:xfrm>
            <a:off x="28117800" y="16534995"/>
            <a:ext cx="7441527" cy="1763707"/>
          </a:xfrm>
          <a:prstGeom prst="rect">
            <a:avLst/>
          </a:prstGeom>
        </p:spPr>
        <p:txBody>
          <a:bodyPr wrap="square" lIns="100730" tIns="50365" rIns="100730" bIns="50365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CPR of a line segment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3600" b="1" i="1" baseline="-25000" dirty="0" err="1" smtClean="0">
                <a:latin typeface="Arial" pitchFamily="34" charset="0"/>
                <a:cs typeface="Arial" pitchFamily="34" charset="0"/>
              </a:rPr>
              <a:t>j,k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tubular region in which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sz="3600" b="1" i="1" baseline="-25000" dirty="0" err="1">
                <a:latin typeface="Arial" pitchFamily="34" charset="0"/>
                <a:cs typeface="Arial" pitchFamily="34" charset="0"/>
              </a:rPr>
              <a:t>j,k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may lie after data embedding.</a:t>
            </a:r>
            <a:endParaRPr lang="zh-CN" alt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矩形 76"/>
          <p:cNvSpPr/>
          <p:nvPr/>
        </p:nvSpPr>
        <p:spPr>
          <a:xfrm>
            <a:off x="29032200" y="20879640"/>
            <a:ext cx="6502063" cy="3618061"/>
          </a:xfrm>
          <a:prstGeom prst="rect">
            <a:avLst/>
          </a:prstGeom>
        </p:spPr>
        <p:txBody>
          <a:bodyPr wrap="square" lIns="100730" tIns="50365" rIns="100730" bIns="50365">
            <a:spAutoFit/>
          </a:bodyPr>
          <a:lstStyle/>
          <a:p>
            <a:r>
              <a:rPr lang="en-US" altLang="zh-CN" sz="3600" b="1" i="1" dirty="0">
                <a:latin typeface="Arial" pitchFamily="34" charset="0"/>
                <a:cs typeface="Arial" pitchFamily="34" charset="0"/>
              </a:rPr>
              <a:t>eligible</a:t>
            </a:r>
            <a:r>
              <a:rPr lang="en-US" altLang="zh-CN" sz="3600" b="1" dirty="0">
                <a:latin typeface="Arial" pitchFamily="34" charset="0"/>
                <a:cs typeface="Arial" pitchFamily="34" charset="0"/>
              </a:rPr>
              <a:t> vertex</a:t>
            </a:r>
            <a:r>
              <a:rPr lang="en-US" altLang="zh-CN" sz="36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spcBef>
                <a:spcPts val="1500"/>
              </a:spcBef>
            </a:pPr>
            <a:r>
              <a:rPr lang="en-US" altLang="zh-CN" sz="3600" b="1" dirty="0" smtClean="0">
                <a:latin typeface="Arial" pitchFamily="34" charset="0"/>
                <a:cs typeface="Arial" pitchFamily="34" charset="0"/>
              </a:rPr>
              <a:t>Embedding </a:t>
            </a:r>
            <a:r>
              <a:rPr lang="en-US" altLang="zh-CN" sz="3600" b="1" dirty="0">
                <a:latin typeface="Arial" pitchFamily="34" charset="0"/>
                <a:cs typeface="Arial" pitchFamily="34" charset="0"/>
              </a:rPr>
              <a:t>data into the vertex will not change its CPR’s relationship with the CPRs of its neighboring segments </a:t>
            </a:r>
            <a:endParaRPr lang="zh-CN" altLang="en-US" sz="3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1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487400" y="9619739"/>
            <a:ext cx="14401800" cy="8196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041600" y="9638701"/>
            <a:ext cx="7441527" cy="6710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" name="副标题 2"/>
          <p:cNvSpPr txBox="1">
            <a:spLocks/>
          </p:cNvSpPr>
          <p:nvPr/>
        </p:nvSpPr>
        <p:spPr>
          <a:xfrm>
            <a:off x="13411201" y="25869301"/>
            <a:ext cx="21031200" cy="1548190"/>
          </a:xfrm>
          <a:prstGeom prst="rect">
            <a:avLst/>
          </a:prstGeom>
          <a:ln>
            <a:noFill/>
          </a:ln>
        </p:spPr>
        <p:txBody>
          <a:bodyPr vert="horz" lIns="483544" tIns="241775" rIns="483544" bIns="241775" rtlCol="0">
            <a:normAutofit/>
          </a:bodyPr>
          <a:lstStyle/>
          <a:p>
            <a:pPr>
              <a:spcBef>
                <a:spcPts val="1102"/>
              </a:spcBef>
              <a:buFont typeface="Arial" pitchFamily="34" charset="0"/>
              <a:buChar char="•"/>
              <a:defRPr/>
            </a:pPr>
            <a:r>
              <a:rPr lang="en-US" altLang="zh-CN" sz="3600" b="1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  Embedding vertices into the </a:t>
            </a:r>
            <a:r>
              <a:rPr lang="en-US" altLang="zh-CN" sz="3600" b="1" i="1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eligible</a:t>
            </a:r>
            <a:r>
              <a:rPr lang="en-US" altLang="zh-CN" sz="3600" b="1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 vertices.</a:t>
            </a:r>
          </a:p>
        </p:txBody>
      </p:sp>
      <p:sp>
        <p:nvSpPr>
          <p:cNvPr id="83" name="圆角矩形 82"/>
          <p:cNvSpPr/>
          <p:nvPr/>
        </p:nvSpPr>
        <p:spPr>
          <a:xfrm>
            <a:off x="36042600" y="6438301"/>
            <a:ext cx="14020800" cy="10652760"/>
          </a:xfrm>
          <a:prstGeom prst="roundRect">
            <a:avLst>
              <a:gd name="adj" fmla="val 4118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203" tIns="51602" rIns="103203" bIns="51602"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36728400" y="10743795"/>
            <a:ext cx="11475600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1032034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500" dirty="0">
                <a:latin typeface="Arial" pitchFamily="34" charset="0"/>
                <a:ea typeface="宋体" pitchFamily="2" charset="-122"/>
                <a:cs typeface="宋体" pitchFamily="2" charset="-122"/>
              </a:rPr>
              <a:t>       </a:t>
            </a:r>
            <a:r>
              <a:rPr lang="en-US" altLang="zh-CN" sz="3600" b="1" dirty="0">
                <a:latin typeface="Arial" pitchFamily="34" charset="0"/>
                <a:ea typeface="宋体" pitchFamily="2" charset="-122"/>
                <a:cs typeface="Arial" pitchFamily="34" charset="0"/>
              </a:rPr>
              <a:t>: the total number of combinations of 2 </a:t>
            </a:r>
            <a:r>
              <a:rPr lang="en-US" altLang="zh-CN" sz="3600" b="1" dirty="0" smtClean="0">
                <a:latin typeface="Arial" pitchFamily="34" charset="0"/>
                <a:ea typeface="宋体" pitchFamily="2" charset="-122"/>
                <a:cs typeface="Arial" pitchFamily="34" charset="0"/>
              </a:rPr>
              <a:t>map</a:t>
            </a:r>
          </a:p>
          <a:p>
            <a:pPr defTabSz="1032034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600" b="1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altLang="zh-CN" sz="3600" b="1" dirty="0" smtClean="0">
                <a:latin typeface="Arial" pitchFamily="34" charset="0"/>
                <a:ea typeface="宋体" pitchFamily="2" charset="-122"/>
                <a:cs typeface="Arial" pitchFamily="34" charset="0"/>
              </a:rPr>
              <a:t>         </a:t>
            </a:r>
            <a:r>
              <a:rPr lang="en-US" altLang="zh-CN" sz="3600" b="1" dirty="0" smtClean="0">
                <a:latin typeface="Arial" pitchFamily="34" charset="0"/>
                <a:ea typeface="宋体" pitchFamily="2" charset="-122"/>
                <a:cs typeface="Arial" pitchFamily="34" charset="0"/>
              </a:rPr>
              <a:t> objects selected </a:t>
            </a:r>
            <a:r>
              <a:rPr lang="en-US" altLang="zh-CN" sz="3600" b="1" dirty="0">
                <a:latin typeface="Arial" pitchFamily="34" charset="0"/>
                <a:ea typeface="宋体" pitchFamily="2" charset="-122"/>
                <a:cs typeface="Arial" pitchFamily="34" charset="0"/>
              </a:rPr>
              <a:t>from </a:t>
            </a:r>
            <a:r>
              <a:rPr lang="en-US" altLang="zh-CN" sz="3600" b="1" i="1" dirty="0">
                <a:latin typeface="Arial" pitchFamily="34" charset="0"/>
                <a:ea typeface="宋体" pitchFamily="2" charset="-122"/>
                <a:cs typeface="Arial" pitchFamily="34" charset="0"/>
              </a:rPr>
              <a:t>N</a:t>
            </a:r>
            <a:r>
              <a:rPr lang="en-US" altLang="zh-CN" sz="3600" b="1" dirty="0">
                <a:latin typeface="Arial" pitchFamily="34" charset="0"/>
                <a:ea typeface="宋体" pitchFamily="2" charset="-122"/>
                <a:cs typeface="Arial" pitchFamily="34" charset="0"/>
              </a:rPr>
              <a:t> map objects.</a:t>
            </a:r>
            <a:r>
              <a:rPr lang="en-US" altLang="zh-CN" sz="36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en-US" altLang="zh-CN" sz="3600" b="1" dirty="0">
              <a:latin typeface="Arial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40614600" y="7831673"/>
            <a:ext cx="9067800" cy="3002441"/>
          </a:xfrm>
          <a:prstGeom prst="rect">
            <a:avLst/>
          </a:prstGeom>
        </p:spPr>
        <p:txBody>
          <a:bodyPr wrap="square" lIns="103203" tIns="51602" rIns="103203" bIns="51602">
            <a:spAutoFit/>
          </a:bodyPr>
          <a:lstStyle/>
          <a:p>
            <a:pPr defTabSz="1032034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6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lang="en-US" altLang="zh-CN" sz="3600" b="1" i="1" baseline="-25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lang="en-US" altLang="zh-CN" sz="36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6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: the number of </a:t>
            </a:r>
            <a:r>
              <a:rPr lang="en-US" altLang="zh-CN" sz="3600" b="1" dirty="0">
                <a:latin typeface="Arial" pitchFamily="34" charset="0"/>
                <a:ea typeface="宋体" pitchFamily="2" charset="-122"/>
                <a:cs typeface="Arial" pitchFamily="34" charset="0"/>
              </a:rPr>
              <a:t>map object</a:t>
            </a:r>
            <a:r>
              <a:rPr lang="en-US" altLang="zh-CN" sz="36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pairs</a:t>
            </a:r>
            <a:r>
              <a:rPr lang="en-US" altLang="zh-CN" sz="3600" b="1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endParaRPr lang="en-US" altLang="zh-CN" sz="3600" b="1" dirty="0" smtClean="0">
              <a:latin typeface="Arial" pitchFamily="34" charset="0"/>
              <a:ea typeface="宋体" pitchFamily="2" charset="-122"/>
              <a:cs typeface="Arial" pitchFamily="34" charset="0"/>
            </a:endParaRPr>
          </a:p>
          <a:p>
            <a:pPr defTabSz="1032034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600" b="1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altLang="zh-CN" sz="3600" b="1" dirty="0" smtClean="0">
                <a:latin typeface="Arial" pitchFamily="34" charset="0"/>
                <a:ea typeface="宋体" pitchFamily="2" charset="-122"/>
                <a:cs typeface="Arial" pitchFamily="34" charset="0"/>
              </a:rPr>
              <a:t>      </a:t>
            </a:r>
            <a:r>
              <a:rPr lang="en-US" altLang="zh-CN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whose directional </a:t>
            </a:r>
            <a:r>
              <a:rPr lang="en-US" altLang="zh-CN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relations changed </a:t>
            </a:r>
            <a:endParaRPr lang="en-US" altLang="zh-CN" sz="36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1032034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after </a:t>
            </a:r>
            <a:r>
              <a:rPr lang="en-US" altLang="zh-CN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embedding.</a:t>
            </a:r>
            <a:endParaRPr lang="en-US" altLang="zh-CN" sz="36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1032034" fontAlgn="base">
              <a:spcBef>
                <a:spcPts val="1000"/>
              </a:spcBef>
              <a:spcAft>
                <a:spcPct val="0"/>
              </a:spcAft>
            </a:pPr>
            <a:r>
              <a:rPr lang="en-US" altLang="zh-CN" sz="3600" b="1" i="1" dirty="0">
                <a:latin typeface="Arial" pitchFamily="34" charset="0"/>
                <a:ea typeface="宋体" pitchFamily="2" charset="-122"/>
                <a:cs typeface="Arial" pitchFamily="34" charset="0"/>
              </a:rPr>
              <a:t>N</a:t>
            </a:r>
            <a:r>
              <a:rPr lang="en-US" altLang="zh-CN" sz="3600" b="1" dirty="0">
                <a:latin typeface="Arial" pitchFamily="34" charset="0"/>
                <a:ea typeface="宋体" pitchFamily="2" charset="-122"/>
                <a:cs typeface="Arial" pitchFamily="34" charset="0"/>
              </a:rPr>
              <a:t>: the number of map objects of the </a:t>
            </a:r>
            <a:endParaRPr lang="en-US" altLang="zh-CN" sz="3600" b="1" dirty="0" smtClean="0">
              <a:latin typeface="Arial" pitchFamily="34" charset="0"/>
              <a:ea typeface="宋体" pitchFamily="2" charset="-122"/>
              <a:cs typeface="Arial" pitchFamily="34" charset="0"/>
            </a:endParaRPr>
          </a:p>
          <a:p>
            <a:pPr defTabSz="1032034" fontAlgn="base">
              <a:spcAft>
                <a:spcPct val="0"/>
              </a:spcAft>
            </a:pPr>
            <a:r>
              <a:rPr lang="en-US" altLang="zh-CN" sz="3600" b="1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altLang="zh-CN" sz="3600" b="1" dirty="0" smtClean="0">
                <a:latin typeface="Arial" pitchFamily="34" charset="0"/>
                <a:ea typeface="宋体" pitchFamily="2" charset="-122"/>
                <a:cs typeface="Arial" pitchFamily="34" charset="0"/>
              </a:rPr>
              <a:t>    </a:t>
            </a:r>
            <a:r>
              <a:rPr lang="en-US" altLang="zh-CN" sz="3600" b="1" dirty="0" smtClean="0">
                <a:latin typeface="Arial" pitchFamily="34" charset="0"/>
                <a:ea typeface="宋体" pitchFamily="2" charset="-122"/>
                <a:cs typeface="Arial" pitchFamily="34" charset="0"/>
              </a:rPr>
              <a:t>vector </a:t>
            </a:r>
            <a:r>
              <a:rPr lang="en-US" altLang="zh-CN" sz="3600" b="1" dirty="0" smtClean="0">
                <a:latin typeface="Arial" pitchFamily="34" charset="0"/>
                <a:ea typeface="宋体" pitchFamily="2" charset="-122"/>
                <a:cs typeface="Arial" pitchFamily="34" charset="0"/>
              </a:rPr>
              <a:t>map.</a:t>
            </a:r>
            <a:endParaRPr lang="en-US" altLang="zh-CN" sz="3600" b="1" i="1" dirty="0">
              <a:latin typeface="Arial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85" name="Rectangle 1"/>
          <p:cNvSpPr/>
          <p:nvPr/>
        </p:nvSpPr>
        <p:spPr>
          <a:xfrm>
            <a:off x="36842707" y="6744970"/>
            <a:ext cx="9639293" cy="778822"/>
          </a:xfrm>
          <a:prstGeom prst="rect">
            <a:avLst/>
          </a:prstGeom>
        </p:spPr>
        <p:txBody>
          <a:bodyPr wrap="square" lIns="100730" tIns="50365" rIns="100730" bIns="50365">
            <a:spAutoFit/>
          </a:bodyPr>
          <a:lstStyle/>
          <a:p>
            <a:r>
              <a:rPr lang="en-US" altLang="zh-CN" sz="4400" b="1" dirty="0" smtClean="0">
                <a:latin typeface="Arial" pitchFamily="34" charset="0"/>
                <a:cs typeface="Arial" pitchFamily="34" charset="0"/>
              </a:rPr>
              <a:t>Results</a:t>
            </a:r>
            <a:endParaRPr lang="zh-CN" altLang="en-US" sz="4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499800" y="7971976"/>
            <a:ext cx="3962400" cy="1834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652200" y="10467537"/>
            <a:ext cx="1016297" cy="1800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8" name="表格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926444"/>
              </p:ext>
            </p:extLst>
          </p:nvPr>
        </p:nvGraphicFramePr>
        <p:xfrm>
          <a:off x="36423602" y="12650711"/>
          <a:ext cx="13258800" cy="403668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124198"/>
                <a:gridCol w="1828800"/>
                <a:gridCol w="1828800"/>
                <a:gridCol w="1981200"/>
                <a:gridCol w="1828800"/>
                <a:gridCol w="2667002"/>
              </a:tblGrid>
              <a:tr h="5766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 dirty="0">
                          <a:latin typeface="Arial" pitchFamily="34" charset="0"/>
                          <a:cs typeface="Arial" pitchFamily="34" charset="0"/>
                        </a:rPr>
                        <a:t>Maps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 dirty="0">
                          <a:latin typeface="Arial" pitchFamily="34" charset="0"/>
                          <a:cs typeface="Arial" pitchFamily="34" charset="0"/>
                        </a:rPr>
                        <a:t> [</a:t>
                      </a:r>
                      <a:r>
                        <a:rPr lang="en-US" sz="3300" kern="100" dirty="0" smtClean="0">
                          <a:latin typeface="Arial" pitchFamily="34" charset="0"/>
                          <a:cs typeface="Arial" pitchFamily="34" charset="0"/>
                        </a:rPr>
                        <a:t>1]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 dirty="0" smtClean="0">
                          <a:latin typeface="Arial" pitchFamily="34" charset="0"/>
                          <a:cs typeface="Arial" pitchFamily="34" charset="0"/>
                        </a:rPr>
                        <a:t>[2]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300" kern="100" dirty="0" smtClean="0">
                          <a:latin typeface="Arial" pitchFamily="34" charset="0"/>
                          <a:cs typeface="Arial" pitchFamily="34" charset="0"/>
                        </a:rPr>
                        <a:t>[3]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300" kern="100" dirty="0" smtClean="0">
                          <a:latin typeface="Arial" pitchFamily="34" charset="0"/>
                          <a:cs typeface="Arial" pitchFamily="34" charset="0"/>
                        </a:rPr>
                        <a:t>[4]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Proposed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ctr"/>
                </a:tc>
              </a:tr>
              <a:tr h="5766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 dirty="0">
                          <a:latin typeface="Arial" pitchFamily="34" charset="0"/>
                          <a:cs typeface="Arial" pitchFamily="34" charset="0"/>
                        </a:rPr>
                        <a:t>M1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0.0131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0.0065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0.0654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0.0523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0.0000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b"/>
                </a:tc>
              </a:tr>
              <a:tr h="5766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 dirty="0">
                          <a:latin typeface="Arial" pitchFamily="34" charset="0"/>
                          <a:cs typeface="Arial" pitchFamily="34" charset="0"/>
                        </a:rPr>
                        <a:t>M2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 dirty="0">
                          <a:latin typeface="Arial" pitchFamily="34" charset="0"/>
                          <a:cs typeface="Arial" pitchFamily="34" charset="0"/>
                        </a:rPr>
                        <a:t>0.0006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0.0001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0.0017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0.0017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0.0000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b"/>
                </a:tc>
              </a:tr>
              <a:tr h="5766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 dirty="0">
                          <a:latin typeface="Arial" pitchFamily="34" charset="0"/>
                          <a:cs typeface="Arial" pitchFamily="34" charset="0"/>
                        </a:rPr>
                        <a:t>M3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 dirty="0">
                          <a:latin typeface="Arial" pitchFamily="34" charset="0"/>
                          <a:cs typeface="Arial" pitchFamily="34" charset="0"/>
                        </a:rPr>
                        <a:t>0.0244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0.0197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0.0197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0.0197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 dirty="0">
                          <a:latin typeface="Arial" pitchFamily="34" charset="0"/>
                          <a:cs typeface="Arial" pitchFamily="34" charset="0"/>
                        </a:rPr>
                        <a:t>0.0000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b"/>
                </a:tc>
              </a:tr>
              <a:tr h="5766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M4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 dirty="0">
                          <a:latin typeface="Arial" pitchFamily="34" charset="0"/>
                          <a:cs typeface="Arial" pitchFamily="34" charset="0"/>
                        </a:rPr>
                        <a:t>0.0031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 dirty="0">
                          <a:latin typeface="Arial" pitchFamily="34" charset="0"/>
                          <a:cs typeface="Arial" pitchFamily="34" charset="0"/>
                        </a:rPr>
                        <a:t>0.0031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0.0123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0.0031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0.0000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b"/>
                </a:tc>
              </a:tr>
              <a:tr h="11533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Average of 50 maps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>
                          <a:latin typeface="Arial" pitchFamily="34" charset="0"/>
                          <a:cs typeface="Arial" pitchFamily="34" charset="0"/>
                        </a:rPr>
                        <a:t>0.0034</a:t>
                      </a:r>
                      <a:endParaRPr lang="zh-CN" sz="3300" kern="10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 dirty="0">
                          <a:latin typeface="Arial" pitchFamily="34" charset="0"/>
                          <a:cs typeface="Arial" pitchFamily="34" charset="0"/>
                        </a:rPr>
                        <a:t>0.0022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 dirty="0">
                          <a:latin typeface="Arial" pitchFamily="34" charset="0"/>
                          <a:cs typeface="Arial" pitchFamily="34" charset="0"/>
                        </a:rPr>
                        <a:t>0.0102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 dirty="0">
                          <a:latin typeface="Arial" pitchFamily="34" charset="0"/>
                          <a:cs typeface="Arial" pitchFamily="34" charset="0"/>
                        </a:rPr>
                        <a:t>0.0118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300" kern="100" dirty="0">
                          <a:latin typeface="Arial" pitchFamily="34" charset="0"/>
                          <a:cs typeface="Arial" pitchFamily="34" charset="0"/>
                        </a:rPr>
                        <a:t>0.0000</a:t>
                      </a:r>
                      <a:endParaRPr lang="zh-CN" sz="3300" kern="100" dirty="0"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109729" marR="109729" marT="0" marB="0" anchor="ctr"/>
                </a:tc>
              </a:tr>
            </a:tbl>
          </a:graphicData>
        </a:graphic>
      </p:graphicFrame>
      <p:sp>
        <p:nvSpPr>
          <p:cNvPr id="94" name="Rectangle 1"/>
          <p:cNvSpPr/>
          <p:nvPr/>
        </p:nvSpPr>
        <p:spPr>
          <a:xfrm>
            <a:off x="36652200" y="17584973"/>
            <a:ext cx="10256400" cy="778822"/>
          </a:xfrm>
          <a:prstGeom prst="rect">
            <a:avLst/>
          </a:prstGeom>
        </p:spPr>
        <p:txBody>
          <a:bodyPr wrap="square" lIns="100730" tIns="50365" rIns="100730" bIns="50365">
            <a:spAutoFit/>
          </a:bodyPr>
          <a:lstStyle/>
          <a:p>
            <a:r>
              <a:rPr lang="en-US" altLang="zh-CN" sz="4400" b="1" dirty="0" smtClean="0">
                <a:latin typeface="Arial" pitchFamily="34" charset="0"/>
                <a:cs typeface="Arial" pitchFamily="34" charset="0"/>
              </a:rPr>
              <a:t>Conclusions</a:t>
            </a:r>
            <a:endParaRPr lang="zh-CN" altLang="en-US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Rectangle 1"/>
          <p:cNvSpPr/>
          <p:nvPr/>
        </p:nvSpPr>
        <p:spPr>
          <a:xfrm>
            <a:off x="36499800" y="24259570"/>
            <a:ext cx="10370697" cy="778822"/>
          </a:xfrm>
          <a:prstGeom prst="rect">
            <a:avLst/>
          </a:prstGeom>
        </p:spPr>
        <p:txBody>
          <a:bodyPr wrap="square" lIns="100730" tIns="50365" rIns="100730" bIns="50365">
            <a:spAutoFit/>
          </a:bodyPr>
          <a:lstStyle/>
          <a:p>
            <a:r>
              <a:rPr lang="en-US" altLang="zh-CN" sz="4400" b="1" dirty="0" smtClean="0">
                <a:latin typeface="Arial" pitchFamily="34" charset="0"/>
                <a:cs typeface="Arial" pitchFamily="34" charset="0"/>
              </a:rPr>
              <a:t>Acknowledgements</a:t>
            </a:r>
            <a:endParaRPr lang="zh-CN" altLang="en-US" sz="4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563600" y="20306701"/>
            <a:ext cx="15328899" cy="5190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矩形 76"/>
          <p:cNvSpPr/>
          <p:nvPr/>
        </p:nvSpPr>
        <p:spPr>
          <a:xfrm>
            <a:off x="1130301" y="26288595"/>
            <a:ext cx="11512507" cy="655712"/>
          </a:xfrm>
          <a:prstGeom prst="rect">
            <a:avLst/>
          </a:prstGeom>
        </p:spPr>
        <p:txBody>
          <a:bodyPr wrap="square" lIns="100730" tIns="50365" rIns="100730" bIns="50365">
            <a:spAutoFit/>
          </a:bodyPr>
          <a:lstStyle/>
          <a:p>
            <a:r>
              <a:rPr lang="en-US" altLang="zh-CN" sz="3600" b="1" dirty="0" smtClean="0">
                <a:latin typeface="Arial" pitchFamily="34" charset="0"/>
                <a:cs typeface="Arial" pitchFamily="34" charset="0"/>
              </a:rPr>
              <a:t>Four  relationship between a vertex and  a segment</a:t>
            </a:r>
            <a:endParaRPr lang="zh-CN" altLang="en-US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4">
            <a:lumMod val="20000"/>
            <a:lumOff val="80000"/>
          </a:schemeClr>
        </a:solidFill>
        <a:ln w="9525">
          <a:noFill/>
          <a:miter lim="800000"/>
          <a:headEnd/>
          <a:tailEnd/>
        </a:ln>
        <a:effectLst/>
      </a:spPr>
      <a:bodyPr vert="horz" wrap="square" lIns="103203" tIns="51602" rIns="103203" bIns="51602" numCol="1" anchor="ctr" anchorCtr="0" compatLnSpc="1">
        <a:prstTxWarp prst="textNoShape">
          <a:avLst/>
        </a:prstTxWarp>
        <a:spAutoFit/>
      </a:bodyPr>
      <a:lstStyle>
        <a:defPPr>
          <a:spcBef>
            <a:spcPts val="1500"/>
          </a:spcBef>
          <a:defRPr sz="3000" b="1" dirty="0" smtClean="0">
            <a:latin typeface="Arial" pitchFamily="34" charset="0"/>
            <a:cs typeface="Arial" pitchFamily="34" charset="0"/>
          </a:defRPr>
        </a:defPPr>
      </a:lst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603</TotalTime>
  <Words>589</Words>
  <Application>Microsoft Office PowerPoint</Application>
  <PresentationFormat>Custom</PresentationFormat>
  <Paragraphs>75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主题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2D Vector Map Reversible Data Hiding with Topological Relation Preservation</dc:title>
  <dc:creator>shaoxi</dc:creator>
  <cp:lastModifiedBy>shaoxi</cp:lastModifiedBy>
  <cp:revision>82</cp:revision>
  <cp:lastPrinted>2018-04-10T04:10:19Z</cp:lastPrinted>
  <dcterms:created xsi:type="dcterms:W3CDTF">2018-04-09T02:18:32Z</dcterms:created>
  <dcterms:modified xsi:type="dcterms:W3CDTF">2018-04-10T09:14:04Z</dcterms:modified>
</cp:coreProperties>
</file>