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98550" y="939165"/>
            <a:ext cx="9994900" cy="1854200"/>
          </a:xfrm>
        </p:spPr>
        <p:txBody>
          <a:bodyPr>
            <a:noAutofit/>
          </a:bodyPr>
          <a:p>
            <a:pPr algn="ctr"/>
            <a:r>
              <a:rPr lang="zh-CN" altLang="en-US" sz="3200">
                <a:latin typeface="+mj-ea"/>
              </a:rPr>
              <a:t>Joint Asymmetric Convolution Block and Local/Global Context Optimization for Learned Image Compression</a:t>
            </a:r>
            <a:endParaRPr lang="zh-CN" altLang="en-US" sz="3200">
              <a:latin typeface="+mj-ea"/>
            </a:endParaRPr>
          </a:p>
        </p:txBody>
      </p:sp>
      <p:sp>
        <p:nvSpPr>
          <p:cNvPr id="7" name="副标题 2"/>
          <p:cNvSpPr>
            <a:spLocks noGrp="1"/>
          </p:cNvSpPr>
          <p:nvPr/>
        </p:nvSpPr>
        <p:spPr>
          <a:xfrm>
            <a:off x="1452880" y="3754755"/>
            <a:ext cx="9144000" cy="178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/>
          </a:p>
          <a:p>
            <a:r>
              <a:rPr lang="en-US" altLang="zh-CN" sz="2220">
                <a:latin typeface="+mn-ea"/>
              </a:rPr>
              <a:t>zongmiao Ye,  Ziwei Li,  Xiaofeng Huang,  Haibing Yin</a:t>
            </a:r>
            <a:endParaRPr lang="en-US" altLang="zh-CN" sz="2220">
              <a:latin typeface="+mn-ea"/>
            </a:endParaRPr>
          </a:p>
          <a:p>
            <a:r>
              <a:rPr lang="en-US" altLang="zh-CN" sz="2220">
                <a:latin typeface="+mn-ea"/>
              </a:rPr>
              <a:t>HangzhouDianzi University   China</a:t>
            </a:r>
            <a:endParaRPr lang="en-US" altLang="zh-CN" sz="2220">
              <a:latin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云形 6"/>
          <p:cNvSpPr/>
          <p:nvPr/>
        </p:nvSpPr>
        <p:spPr>
          <a:xfrm>
            <a:off x="9055735" y="710565"/>
            <a:ext cx="2254885" cy="11271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Limited     bandwidth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10" name="爆炸形 2 9"/>
          <p:cNvSpPr/>
          <p:nvPr/>
        </p:nvSpPr>
        <p:spPr>
          <a:xfrm>
            <a:off x="5123180" y="410210"/>
            <a:ext cx="2616200" cy="1687830"/>
          </a:xfrm>
          <a:prstGeom prst="irregularSeal2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Massive images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7582535" y="1384935"/>
            <a:ext cx="1401445" cy="3175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724775" y="847725"/>
            <a:ext cx="991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+mn-ea"/>
              </a:rPr>
              <a:t>conflict</a:t>
            </a:r>
            <a:endParaRPr lang="en-US" altLang="zh-CN"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7200" y="410210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Background</a:t>
            </a:r>
            <a:r>
              <a:rPr lang="en-US" altLang="zh-CN" sz="3200"/>
              <a:t>:</a:t>
            </a:r>
            <a:endParaRPr lang="en-US" altLang="zh-CN" sz="320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8295" y="1674495"/>
            <a:ext cx="2404110" cy="17849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8295" y="4090035"/>
            <a:ext cx="2428240" cy="18034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48840" y="3465195"/>
            <a:ext cx="1414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source image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1920240" y="6003290"/>
            <a:ext cx="19196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compressed image</a:t>
            </a:r>
            <a:endParaRPr lang="en-US" altLang="zh-CN"/>
          </a:p>
        </p:txBody>
      </p:sp>
      <p:sp>
        <p:nvSpPr>
          <p:cNvPr id="20" name="矩形 19"/>
          <p:cNvSpPr/>
          <p:nvPr/>
        </p:nvSpPr>
        <p:spPr>
          <a:xfrm>
            <a:off x="4994275" y="4695825"/>
            <a:ext cx="6451600" cy="130746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Image Compression brings little distortion but greatly reduces the image size .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994275" y="2567305"/>
            <a:ext cx="6451600" cy="139890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Size: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  <a:p>
            <a:pPr algn="l"/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    source image: 1080x980x3(byte)≈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3.028MB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    compressed image: 150KB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4" descr="C:\Users\Dell\Desktop\电信科学\图片\framework.bm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6364" r="15638" b="20861"/>
          <a:stretch>
            <a:fillRect/>
          </a:stretch>
        </p:blipFill>
        <p:spPr>
          <a:xfrm>
            <a:off x="675640" y="3276600"/>
            <a:ext cx="4641850" cy="27565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327025" y="291465"/>
            <a:ext cx="72440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>
                <a:latin typeface="+mn-ea"/>
              </a:rPr>
              <a:t>Baseline--</a:t>
            </a:r>
            <a:r>
              <a:rPr lang="en-US" altLang="zh-CN" sz="3200">
                <a:latin typeface="+mn-ea"/>
                <a:sym typeface="+mn-ea"/>
              </a:rPr>
              <a:t>Minnen 's methods [1]</a:t>
            </a:r>
            <a:r>
              <a:rPr lang="en-US" sz="3200">
                <a:latin typeface="+mn-ea"/>
              </a:rPr>
              <a:t>:</a:t>
            </a:r>
            <a:endParaRPr lang="en-US" sz="3200"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70295" y="3661410"/>
            <a:ext cx="3804920" cy="237172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Optimize: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    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    1. Enhance the ability of the network to extract features.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  <a:p>
            <a:pPr algn="l"/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    2. More accurate bit rate estimation.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2"/>
            </p:custDataLst>
          </p:nvPr>
        </p:nvGraphicFramePr>
        <p:xfrm>
          <a:off x="675640" y="993775"/>
          <a:ext cx="10262235" cy="2348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1015"/>
                <a:gridCol w="1699895"/>
                <a:gridCol w="1582420"/>
                <a:gridCol w="1577340"/>
                <a:gridCol w="1892935"/>
                <a:gridCol w="1738630"/>
              </a:tblGrid>
              <a:tr h="5060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400" b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time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Main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D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ecoder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H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yperprior 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Encoder</a:t>
                      </a:r>
                      <a:endParaRPr lang="en-US" altLang="en-US" sz="1400" b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H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yperprior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Decoder</a:t>
                      </a:r>
                      <a:endParaRPr lang="en-US" altLang="en-US" sz="1400" b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C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ontext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Model</a:t>
                      </a:r>
                      <a:endParaRPr lang="en-US" altLang="en-US" sz="1400" b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Entropy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Parameters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21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A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CB:192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 </a:t>
                      </a:r>
                      <a:r>
                        <a:rPr lang="en-US" sz="14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s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GDN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A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CB: 192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 s2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GDN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A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CB: 192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 s2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GDN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A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CB: 192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 s2</a:t>
                      </a:r>
                      <a:endParaRPr lang="en-US" altLang="en-US" sz="1400" b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IACB:192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 s2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IGDN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IACB:192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 s2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IGDN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IACB:192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 s2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IGDN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IACB:3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 s2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A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CB:192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 s1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Leaky ReLU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A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CB:192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 s2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Leaky ReLU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A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CB:192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5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s2</a:t>
                      </a:r>
                      <a:endParaRPr lang="en-US" altLang="en-US" sz="1400" b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I</a:t>
                      </a:r>
                      <a:r>
                        <a:rPr lang="en-US" sz="14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A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CB:192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 s2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Leaky ReLU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I</a:t>
                      </a:r>
                      <a:r>
                        <a:rPr lang="en-US" sz="14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A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CB:288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 s2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Leaky ReLU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I</a:t>
                      </a:r>
                      <a:r>
                        <a:rPr lang="en-US" sz="14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A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CB:384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5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s1 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Mask Conv384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 s1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LSTM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Conv 640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 s1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Leaky ReLU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Conv 512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 s1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Leaky ReLU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Conv 384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 s1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Leaky ReLU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Conv 640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 s1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Leaky ReLU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Conv 512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 s1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Leaky ReLU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Conv 384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r>
                        <a:rPr lang="en-US" sz="1400" b="0">
                          <a:latin typeface="Times New Roman" panose="02020603050405020304" charset="0"/>
                          <a:ea typeface="Microsoft JhengHei Light" panose="020B0304030504040204" charset="-120"/>
                          <a:cs typeface="Times New Roman" panose="02020603050405020304" charset="0"/>
                        </a:rPr>
                        <a:t>×</a:t>
                      </a: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 s1</a:t>
                      </a:r>
                      <a:endParaRPr lang="en-US" sz="14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Leaky ReLU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27025" y="6397625"/>
            <a:ext cx="116725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1200">
                <a:latin typeface="+mn-ea"/>
              </a:rPr>
              <a:t>[1] Minnen D, Ballé J, Toderici G. Joint autoregressive and hierarchical priors for learned image compression[C]//Proceedings of the 32nd International Conference on Neural Information Processing Systems. 2018: 10794-10803.</a:t>
            </a:r>
            <a:endParaRPr lang="en-US" altLang="zh-CN" sz="1200">
              <a:latin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57200" y="410210"/>
            <a:ext cx="59264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>
                <a:latin typeface="+mn-ea"/>
              </a:rPr>
              <a:t>Asymmetric convolution block:</a:t>
            </a:r>
            <a:endParaRPr lang="en-US" sz="3200">
              <a:latin typeface="+mn-ea"/>
            </a:endParaRPr>
          </a:p>
        </p:txBody>
      </p:sp>
      <p:pic>
        <p:nvPicPr>
          <p:cNvPr id="6" name="图片 3" descr="C:\Users\Dell\Desktop\电信科学\图片\acb_yuanli.bm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23107" b="39683"/>
          <a:stretch>
            <a:fillRect/>
          </a:stretch>
        </p:blipFill>
        <p:spPr>
          <a:xfrm>
            <a:off x="1193800" y="1301115"/>
            <a:ext cx="8448040" cy="1813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457200" y="6158865"/>
            <a:ext cx="111861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66700" indent="-266700" algn="just"/>
            <a:r>
              <a:rPr lang="en-US" sz="1200" b="0">
                <a:latin typeface="+mn-ea"/>
              </a:rPr>
              <a:t>[2] Ding X, Guo Y, Ding G, et al. Acnet: Strengthening the kernel skeletons for powerful cnn via asymmetric convolution blocks[C]//Proceedings of the IEEE International Conference on Computer Vision. 2019: 1911-1920.</a:t>
            </a:r>
            <a:endParaRPr lang="zh-CN" altLang="en-US" sz="120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96010" y="1217295"/>
            <a:ext cx="4262120" cy="20980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096010" y="4678045"/>
            <a:ext cx="9041130" cy="93345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just"/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ACB training with three parallel layers with d×d, 1×d and d×1 kernels , which can be merged into a standard square convolution kernel in inference.  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96010" y="3562350"/>
            <a:ext cx="8381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buClrTx/>
              <a:buSzTx/>
              <a:buFontTx/>
            </a:pP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compatibility [2]: </a:t>
            </a:r>
            <a:endParaRPr lang="en-US" alt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5" y="3489325"/>
            <a:ext cx="4812665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2" descr="C:\Users\Dell\Desktop\DCCTemplateLaTeX\Figures\quanzhong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110" y="1936115"/>
            <a:ext cx="8014970" cy="39681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57200" y="410210"/>
            <a:ext cx="59264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>
                <a:latin typeface="+mn-ea"/>
              </a:rPr>
              <a:t>Asymmetric convolution block:</a:t>
            </a:r>
            <a:endParaRPr lang="en-US" sz="3200">
              <a:latin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829675" y="-1065530"/>
            <a:ext cx="1438275" cy="4389755"/>
          </a:xfrm>
          <a:prstGeom prst="rect">
            <a:avLst/>
          </a:prstGeom>
        </p:spPr>
      </p:pic>
      <p:sp>
        <p:nvSpPr>
          <p:cNvPr id="10" name="左大括号 9"/>
          <p:cNvSpPr/>
          <p:nvPr/>
        </p:nvSpPr>
        <p:spPr>
          <a:xfrm>
            <a:off x="8369935" y="2919095"/>
            <a:ext cx="464185" cy="1809750"/>
          </a:xfrm>
          <a:prstGeom prst="leftBrace">
            <a:avLst>
              <a:gd name="adj1" fmla="val 8333"/>
              <a:gd name="adj2" fmla="val 49176"/>
            </a:avLst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120" y="2263140"/>
            <a:ext cx="2747645" cy="12915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7785" y="4211320"/>
            <a:ext cx="2841625" cy="9537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457200" y="410210"/>
            <a:ext cx="59264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>
                <a:latin typeface="+mn-ea"/>
              </a:rPr>
              <a:t>Context Model:</a:t>
            </a:r>
            <a:endParaRPr lang="en-US" sz="3200"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4720" y="1160780"/>
            <a:ext cx="2582545" cy="2532380"/>
          </a:xfrm>
          <a:prstGeom prst="rect">
            <a:avLst/>
          </a:prstGeom>
        </p:spPr>
      </p:pic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6148070" y="745490"/>
            <a:ext cx="568706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1407160" y="3693160"/>
            <a:ext cx="1637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buClrTx/>
              <a:buSzTx/>
              <a:buFontTx/>
            </a:pP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local context</a:t>
            </a:r>
            <a:endParaRPr lang="en-US" alt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pic>
        <p:nvPicPr>
          <p:cNvPr id="6" name="图片 7" descr="C:\Users\Dell\Desktop\电信科学\图片\flatten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5445" y="1790700"/>
            <a:ext cx="7639685" cy="14833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7197090" y="3531870"/>
            <a:ext cx="1637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buClrTx/>
              <a:buSzTx/>
              <a:buFontTx/>
            </a:pP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local context</a:t>
            </a:r>
            <a:endParaRPr lang="en-US" alt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pic>
        <p:nvPicPr>
          <p:cNvPr id="11" name="图片 5" descr="C:\Users\Dell\Desktop\电信科学\图片\条件上下文模型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22549" r="22741" b="42120"/>
          <a:stretch>
            <a:fillRect/>
          </a:stretch>
        </p:blipFill>
        <p:spPr>
          <a:xfrm>
            <a:off x="1892935" y="4297045"/>
            <a:ext cx="8406765" cy="2253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9240" y="993775"/>
            <a:ext cx="3714750" cy="29165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415" y="993775"/>
            <a:ext cx="3820160" cy="29864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7200" y="410210"/>
            <a:ext cx="59264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>
                <a:latin typeface="+mn-ea"/>
              </a:rPr>
              <a:t>Result:</a:t>
            </a:r>
            <a:endParaRPr lang="en-US" sz="3200">
              <a:latin typeface="+mn-ea"/>
            </a:endParaRPr>
          </a:p>
        </p:txBody>
      </p:sp>
      <p:graphicFrame>
        <p:nvGraphicFramePr>
          <p:cNvPr id="12" name="表格 11"/>
          <p:cNvGraphicFramePr/>
          <p:nvPr>
            <p:custDataLst>
              <p:tags r:id="rId3"/>
            </p:custDataLst>
          </p:nvPr>
        </p:nvGraphicFramePr>
        <p:xfrm>
          <a:off x="1423670" y="3987800"/>
          <a:ext cx="4848225" cy="2105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075"/>
                <a:gridCol w="1616075"/>
                <a:gridCol w="1616075"/>
              </a:tblGrid>
              <a:tr h="64325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848587"/>
                          </a:solidFill>
                        </a:rPr>
                        <a:t>Methods</a:t>
                      </a:r>
                      <a:endParaRPr lang="en-US" altLang="zh-CN">
                        <a:solidFill>
                          <a:srgbClr val="848587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848587"/>
                          </a:solidFill>
                        </a:rPr>
                        <a:t>Decoding time</a:t>
                      </a:r>
                      <a:endParaRPr lang="en-US" altLang="zh-CN">
                        <a:solidFill>
                          <a:srgbClr val="848587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848587"/>
                          </a:solidFill>
                        </a:rPr>
                        <a:t>BDBR</a:t>
                      </a:r>
                      <a:endParaRPr lang="en-US" altLang="zh-CN">
                        <a:solidFill>
                          <a:srgbClr val="848587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876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Balle's [3]</a:t>
                      </a:r>
                      <a:endParaRPr lang="en-US" altLang="zh-CN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0.015s</a:t>
                      </a:r>
                      <a:endParaRPr lang="en-US" altLang="zh-CN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29.87%</a:t>
                      </a:r>
                      <a:endParaRPr lang="en-US" altLang="zh-CN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48704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Minnen's [1]</a:t>
                      </a:r>
                      <a:endParaRPr lang="en-US" altLang="zh-CN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2.423s</a:t>
                      </a:r>
                      <a:endParaRPr lang="en-US" altLang="zh-CN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53.14%</a:t>
                      </a:r>
                      <a:endParaRPr lang="en-US" altLang="zh-CN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4876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Ours method</a:t>
                      </a:r>
                      <a:endParaRPr lang="en-US" altLang="zh-CN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2.431s</a:t>
                      </a:r>
                      <a:endParaRPr lang="en-US" altLang="zh-CN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56.46%</a:t>
                      </a:r>
                      <a:endParaRPr lang="en-US" altLang="zh-CN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6720205" y="4454525"/>
            <a:ext cx="4404995" cy="163893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just"/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RTX 2080Ti and Kodak dataset are used for testing decoding time, and BDBR,which is compared with jpge2000.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3515" y="6280785"/>
            <a:ext cx="11489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</a:rPr>
              <a:t>[3] Ballé J, Minnen D, Singh S, et al. Variational image compression with a scale hyperprior[C]//International Conference on Learning Representations. 2018.</a:t>
            </a:r>
            <a:endParaRPr lang="en-US" altLang="zh-CN" sz="1200">
              <a:latin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3" descr="C:\Users\Dell\Desktop\电信科学\图片\画图ppt.bm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5563" r="1633" b="23061"/>
          <a:stretch>
            <a:fillRect/>
          </a:stretch>
        </p:blipFill>
        <p:spPr>
          <a:xfrm>
            <a:off x="2066925" y="410210"/>
            <a:ext cx="7673340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4" descr="C:\Users\Dell\Desktop\电信科学\图片\PSN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"/>
          <a:stretch>
            <a:fillRect/>
          </a:stretch>
        </p:blipFill>
        <p:spPr>
          <a:xfrm>
            <a:off x="1788160" y="3562985"/>
            <a:ext cx="4463415" cy="314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5" descr="C:\Users\Dell\Desktop\电信科学\图片\MSSS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/>
          <a:stretch>
            <a:fillRect/>
          </a:stretch>
        </p:blipFill>
        <p:spPr>
          <a:xfrm>
            <a:off x="5899150" y="3391535"/>
            <a:ext cx="4185920" cy="3281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57200" y="410210"/>
            <a:ext cx="59264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>
                <a:latin typeface="+mn-ea"/>
              </a:rPr>
              <a:t>Result:</a:t>
            </a:r>
            <a:endParaRPr lang="en-US" sz="3200">
              <a:latin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98875" y="1621790"/>
            <a:ext cx="4989830" cy="1325880"/>
          </a:xfrm>
        </p:spPr>
        <p:txBody>
          <a:bodyPr>
            <a:normAutofit/>
          </a:bodyPr>
          <a:p>
            <a:r>
              <a:rPr lang="en-US" altLang="zh-CN"/>
              <a:t>Thanks for watching</a:t>
            </a:r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5248910" y="3155950"/>
            <a:ext cx="1694815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Q </a:t>
            </a:r>
            <a:r>
              <a:rPr lang="zh-CN" altLang="en-US"/>
              <a:t>＆</a:t>
            </a:r>
            <a:r>
              <a:rPr lang="en-US" altLang="zh-CN"/>
              <a:t>A</a:t>
            </a:r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1e4fc071-b409-408a-872d-5d91ad1064d8}"/>
</p:tagLst>
</file>

<file path=ppt/tags/tag2.xml><?xml version="1.0" encoding="utf-8"?>
<p:tagLst xmlns:p="http://schemas.openxmlformats.org/presentationml/2006/main">
  <p:tag name="KSO_WM_UNIT_TABLE_BEAUTIFY" val="smartTable{16dbb7f2-cc0e-49c1-a54e-7e7cf7783d3b}"/>
  <p:tag name="TABLE_EMPHASIZE_COLOR" val="8684935"/>
  <p:tag name="TABLE_SKINIDX" val="-1"/>
  <p:tag name="TABLE_COLORIDX" val="l"/>
  <p:tag name="TABLE_COLOR_RGB" val="0x000000*0xFFFFFF*0x44546A*0xE6E5E5*0x848587*0x738499*0x817CA0*0x9B819F*0xA7878C*0xAB968B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2188</Words>
  <Application>WPS 演示</Application>
  <PresentationFormat>宽屏</PresentationFormat>
  <Paragraphs>147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Times New Roman</vt:lpstr>
      <vt:lpstr>Microsoft JhengHei Light</vt:lpstr>
      <vt:lpstr>微软雅黑</vt:lpstr>
      <vt:lpstr>Calibri</vt:lpstr>
      <vt:lpstr>Arial Unicode MS</vt:lpstr>
      <vt:lpstr>Office 主题</vt:lpstr>
      <vt:lpstr>Joint Asymmetric Convolution Block and Local/Global Context Optimization for Learned Image Compression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for watching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ζ笙箫</cp:lastModifiedBy>
  <cp:revision>10</cp:revision>
  <dcterms:created xsi:type="dcterms:W3CDTF">2021-02-24T07:17:00Z</dcterms:created>
  <dcterms:modified xsi:type="dcterms:W3CDTF">2021-02-27T15:57:11Z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2052-11.1.0.9998</vt:lpwstr>
  </property>
</Properties>
</file>