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15"/>
  </p:notesMasterIdLst>
  <p:handoutMasterIdLst>
    <p:handoutMasterId r:id="rId16"/>
  </p:handoutMasterIdLst>
  <p:sldIdLst>
    <p:sldId id="310" r:id="rId3"/>
    <p:sldId id="326" r:id="rId4"/>
    <p:sldId id="357" r:id="rId5"/>
    <p:sldId id="358" r:id="rId6"/>
    <p:sldId id="359" r:id="rId7"/>
    <p:sldId id="360" r:id="rId8"/>
    <p:sldId id="361" r:id="rId9"/>
    <p:sldId id="260" r:id="rId10"/>
    <p:sldId id="261" r:id="rId11"/>
    <p:sldId id="362" r:id="rId12"/>
    <p:sldId id="339" r:id="rId13"/>
    <p:sldId id="34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D20"/>
    <a:srgbClr val="224FDF"/>
    <a:srgbClr val="404040"/>
    <a:srgbClr val="FF6969"/>
    <a:srgbClr val="FFB7B7"/>
    <a:srgbClr val="1D8DB0"/>
    <a:srgbClr val="DCE7F0"/>
    <a:srgbClr val="005E77"/>
    <a:srgbClr val="2F4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68719" autoAdjust="0"/>
  </p:normalViewPr>
  <p:slideViewPr>
    <p:cSldViewPr snapToGrid="0">
      <p:cViewPr varScale="1">
        <p:scale>
          <a:sx n="55" d="100"/>
          <a:sy n="55" d="100"/>
        </p:scale>
        <p:origin x="1675" y="53"/>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 d="2"/>
          <a:sy n="1" d="2"/>
        </p:scale>
        <p:origin x="4632" y="11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9-5-2023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9-5-2023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8954E32A-327F-AF4B-8E1F-209FBF93D26D}" type="slidenum">
              <a:rPr lang="nl-NL" smtClean="0"/>
              <a:t>1</a:t>
            </a:fld>
            <a:endParaRPr lang="nl-NL" dirty="0"/>
          </a:p>
        </p:txBody>
      </p:sp>
    </p:spTree>
    <p:extLst>
      <p:ext uri="{BB962C8B-B14F-4D97-AF65-F5344CB8AC3E}">
        <p14:creationId xmlns:p14="http://schemas.microsoft.com/office/powerpoint/2010/main" val="93810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NimbusRomNo9L-Regu"/>
              </a:rPr>
              <a:t>1. Introduction</a:t>
            </a:r>
          </a:p>
          <a:p>
            <a:pPr algn="l"/>
            <a:endParaRPr lang="en-US" sz="1800" b="1" i="0" u="none" strike="noStrike" baseline="0" dirty="0">
              <a:latin typeface="NimbusRomNo9L-Regu"/>
            </a:endParaRPr>
          </a:p>
          <a:p>
            <a:pPr algn="l"/>
            <a:r>
              <a:rPr lang="en-US" sz="1800" b="0" i="0" u="none" strike="noStrike" baseline="0" dirty="0">
                <a:latin typeface="NimbusRomNo9L-Regu"/>
              </a:rPr>
              <a:t>Alzheimer’s disease (AD) is a progressive neurodegenerative disease most often associated with memory deficits and cognitive decline. It is the most common form of dementia and the fifth-leading cause of death among people age 65 or older [1]. With an aging population, there has been much interest in automated methods for cognitive impairment detection, especially ones that are inexpensive and easily scalable. One possibility that has gained a lot of attention in recent years is to analyze spontaneous speech, a readily available medium that can provide insight into the working of the brain. However, most of the proposed approaches have not investigated which speech features can be transferred across languages for AD detection [2].</a:t>
            </a:r>
          </a:p>
          <a:p>
            <a:pPr algn="l"/>
            <a:endParaRPr lang="en-US" sz="1800" b="0" i="0" u="none" strike="noStrike" baseline="0" dirty="0">
              <a:latin typeface="NimbusRomNo9L-Regu"/>
            </a:endParaRPr>
          </a:p>
          <a:p>
            <a:pPr algn="l"/>
            <a:r>
              <a:rPr lang="en-US" sz="1800" b="0" i="0" u="none" strike="noStrike" baseline="0" dirty="0">
                <a:latin typeface="NimbusRomNo9L-Regu"/>
              </a:rPr>
              <a:t>Hence, </a:t>
            </a:r>
            <a:r>
              <a:rPr lang="en-US" sz="1800" b="0" i="0" u="none" strike="noStrike" baseline="0" dirty="0" err="1">
                <a:latin typeface="NimbusRomNo9L-Regu"/>
              </a:rPr>
              <a:t>ADReSS</a:t>
            </a:r>
            <a:r>
              <a:rPr lang="en-US" sz="1800" b="0" i="0" u="none" strike="noStrike" baseline="0" dirty="0">
                <a:latin typeface="NimbusRomNo9L-Regu"/>
              </a:rPr>
              <a:t>-M, an ICASSP-2023 Signal Processing Grand Challenge (SPGC), was organized to investigate this matter [3]. The goal is to train a model on English speech from a picture description task and apply it to a different picture description task in Greek. The challenge has two tasks, first to predict the AD diagnosis and second to predict the Mini-Mental State Examination (MMSE) score of a participant. The latter is a questionnaire that is used extensively in clinical and research settings to measure cognitive impairment and is scored out of 30 points.</a:t>
            </a:r>
          </a:p>
          <a:p>
            <a:pPr algn="l"/>
            <a:endParaRPr lang="en-US" sz="1800" b="0" i="0" u="none" strike="noStrike" baseline="0" dirty="0">
              <a:latin typeface="NimbusRomNo9L-Regu"/>
            </a:endParaRPr>
          </a:p>
          <a:p>
            <a:pPr algn="l"/>
            <a:r>
              <a:rPr lang="en-US" sz="1800" b="0" i="0" u="none" strike="noStrike" baseline="0" dirty="0">
                <a:latin typeface="NimbusRomNo9L-Regu"/>
              </a:rPr>
              <a:t>In this paper, we present our submission to the challenge. The models use a sequence of acoustic features and covariates (age, gender, education) to make the predictions. They are first trained in English, and then they are transferred to Greek using mixed-language batches and parameter averaging. This approach obtained an accuracy of 82.6% for AD detection and 4.345 for cognitive score prediction, compared to 73.9% and 4.955 respectively by the baseline. With this submission, we ranked 2nd place in the competition out of 24 competitors.</a:t>
            </a:r>
          </a:p>
          <a:p>
            <a:pPr algn="l"/>
            <a:endParaRPr lang="en-US" sz="1800" b="0" i="0" u="none" strike="noStrike" baseline="0" dirty="0">
              <a:latin typeface="NimbusRomNo9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NimbusRomNo9L-Regu"/>
              </a:rPr>
              <a:t>2.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latin typeface="NimbusRomNo9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NimbusRomNo9L-Regu"/>
              </a:rPr>
              <a:t>2.1. Datasets</a:t>
            </a:r>
          </a:p>
          <a:p>
            <a:pPr algn="l"/>
            <a:r>
              <a:rPr lang="en-US" sz="1800" b="0" i="0" u="none" strike="noStrike" baseline="0" dirty="0">
                <a:latin typeface="NimbusRomNo9L-Regu"/>
              </a:rPr>
              <a:t>Two datasets were used in this challenge, one English and one Greek, consisting of audio recordings of healthy controls and AD patients who were asked to describe a picture. The challenge organizers divided the data into three splits: an English training split (n=237, 122 AD), a Greek sample split (n=8, 4 AD), and a Greek test split (n=46, 22 AD). The test statistics were derived from the confusion matrix of the submission and were not known ahead of time. It was known that the splits were balanced for AD, age, and gender [3]. We removed one healthy control from the English training split (no cognitive score) and 8 AD patients for balancing (n=228, 114 AD). Finally, in 12 controls where education was not available, we assumed the missing value to be 12 years.</a:t>
            </a:r>
          </a:p>
        </p:txBody>
      </p:sp>
      <p:sp>
        <p:nvSpPr>
          <p:cNvPr id="4" name="Slide Number Placeholder 3"/>
          <p:cNvSpPr>
            <a:spLocks noGrp="1"/>
          </p:cNvSpPr>
          <p:nvPr>
            <p:ph type="sldNum" sz="quarter" idx="5"/>
          </p:nvPr>
        </p:nvSpPr>
        <p:spPr/>
        <p:txBody>
          <a:bodyPr/>
          <a:lstStyle/>
          <a:p>
            <a:fld id="{8954E32A-327F-AF4B-8E1F-209FBF93D26D}" type="slidenum">
              <a:rPr lang="nl-NL" smtClean="0"/>
              <a:t>2</a:t>
            </a:fld>
            <a:endParaRPr lang="nl-NL"/>
          </a:p>
        </p:txBody>
      </p:sp>
    </p:spTree>
    <p:extLst>
      <p:ext uri="{BB962C8B-B14F-4D97-AF65-F5344CB8AC3E}">
        <p14:creationId xmlns:p14="http://schemas.microsoft.com/office/powerpoint/2010/main" val="101155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2.2. Preprocessing</a:t>
            </a:r>
          </a:p>
          <a:p>
            <a:endParaRPr lang="en-US" dirty="0"/>
          </a:p>
          <a:p>
            <a:r>
              <a:rPr lang="en-US" dirty="0"/>
              <a:t>Each audio file is split into ten equal segments. For each segment, a 25-D </a:t>
            </a:r>
            <a:r>
              <a:rPr lang="en-US" dirty="0" err="1"/>
              <a:t>eGeMAPS</a:t>
            </a:r>
            <a:r>
              <a:rPr lang="en-US" dirty="0"/>
              <a:t> [4] feature vector is calculated using </a:t>
            </a:r>
            <a:r>
              <a:rPr lang="en-US" dirty="0" err="1"/>
              <a:t>openSMILE</a:t>
            </a:r>
            <a:r>
              <a:rPr lang="en-US" dirty="0"/>
              <a:t> [5].</a:t>
            </a:r>
            <a:endParaRPr lang="en-BE" dirty="0"/>
          </a:p>
        </p:txBody>
      </p:sp>
      <p:sp>
        <p:nvSpPr>
          <p:cNvPr id="4" name="Slide Number Placeholder 3"/>
          <p:cNvSpPr>
            <a:spLocks noGrp="1"/>
          </p:cNvSpPr>
          <p:nvPr>
            <p:ph type="sldNum" sz="quarter" idx="5"/>
          </p:nvPr>
        </p:nvSpPr>
        <p:spPr/>
        <p:txBody>
          <a:bodyPr/>
          <a:lstStyle/>
          <a:p>
            <a:fld id="{8954E32A-327F-AF4B-8E1F-209FBF93D26D}" type="slidenum">
              <a:rPr lang="nl-NL" smtClean="0"/>
              <a:t>3</a:t>
            </a:fld>
            <a:endParaRPr lang="nl-NL"/>
          </a:p>
        </p:txBody>
      </p:sp>
    </p:spTree>
    <p:extLst>
      <p:ext uri="{BB962C8B-B14F-4D97-AF65-F5344CB8AC3E}">
        <p14:creationId xmlns:p14="http://schemas.microsoft.com/office/powerpoint/2010/main" val="334408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2.3. Model</a:t>
            </a:r>
          </a:p>
          <a:p>
            <a:endParaRPr lang="en-US" dirty="0"/>
          </a:p>
          <a:p>
            <a:r>
              <a:rPr lang="en-US" dirty="0"/>
              <a:t>Both the AD detection model and the cognitive score prediction model are based on the same architecture. They are rather small: only 767 and 468 parameters respectively. Each model takes as input a sequence of ten </a:t>
            </a:r>
            <a:r>
              <a:rPr lang="en-US" dirty="0" err="1"/>
              <a:t>eGeMAPS</a:t>
            </a:r>
            <a:r>
              <a:rPr lang="en-US" dirty="0"/>
              <a:t> features and the covariates age, gender and education. The estimated AD probability is also included as a covariate for the cognitive score prediction model. For simplicity, the covariates are concatenated to the </a:t>
            </a:r>
            <a:r>
              <a:rPr lang="en-US" dirty="0" err="1"/>
              <a:t>eGeMAPS</a:t>
            </a:r>
            <a:r>
              <a:rPr lang="en-US" dirty="0"/>
              <a:t> feature sequence.</a:t>
            </a:r>
          </a:p>
          <a:p>
            <a:endParaRPr lang="en-US" dirty="0"/>
          </a:p>
          <a:p>
            <a:r>
              <a:rPr lang="en-US" dirty="0"/>
              <a:t>The architecture consists of four parts. First, batch normalization is applied to the input features. Next, the features are down-projected into a smaller hidden space (12- or 8-dimensional respectively), followed by dropout and </a:t>
            </a:r>
            <a:r>
              <a:rPr lang="en-US" dirty="0" err="1"/>
              <a:t>ReLU</a:t>
            </a:r>
            <a:r>
              <a:rPr lang="en-US" dirty="0"/>
              <a:t> activation.</a:t>
            </a:r>
          </a:p>
          <a:p>
            <a:endParaRPr lang="en-US" dirty="0"/>
          </a:p>
          <a:p>
            <a:r>
              <a:rPr lang="en-US" dirty="0"/>
              <a:t>Afterward, attention pooling is used to collapse the time dimension. The attention weights are calculated using a 2-layer feed-forward network with an intermediate space that is twice as large as the hidden space, followed by </a:t>
            </a:r>
            <a:r>
              <a:rPr lang="en-US" dirty="0" err="1"/>
              <a:t>softmax</a:t>
            </a:r>
            <a:r>
              <a:rPr lang="en-US" dirty="0"/>
              <a:t> such that the weights sum to 1. Between the two layers, dropout and </a:t>
            </a:r>
            <a:r>
              <a:rPr lang="en-US" dirty="0" err="1"/>
              <a:t>ReLU</a:t>
            </a:r>
            <a:r>
              <a:rPr lang="en-US" dirty="0"/>
              <a:t> activation are used.</a:t>
            </a:r>
          </a:p>
          <a:p>
            <a:endParaRPr lang="en-US" dirty="0"/>
          </a:p>
          <a:p>
            <a:r>
              <a:rPr lang="en-US" dirty="0"/>
              <a:t>The final step is a linear projection to map the vector to the output space (2- or 1-dimensional respectively). For the cognitive score prediction model, a sigmoid function is used to map the value to the range [0,1]. The MMSE labels are also normalized to the same range.</a:t>
            </a:r>
            <a:endParaRPr lang="en-BE" dirty="0"/>
          </a:p>
        </p:txBody>
      </p:sp>
      <p:sp>
        <p:nvSpPr>
          <p:cNvPr id="4" name="Slide Number Placeholder 3"/>
          <p:cNvSpPr>
            <a:spLocks noGrp="1"/>
          </p:cNvSpPr>
          <p:nvPr>
            <p:ph type="sldNum" sz="quarter" idx="5"/>
          </p:nvPr>
        </p:nvSpPr>
        <p:spPr/>
        <p:txBody>
          <a:bodyPr/>
          <a:lstStyle/>
          <a:p>
            <a:fld id="{8954E32A-327F-AF4B-8E1F-209FBF93D26D}" type="slidenum">
              <a:rPr lang="nl-NL" smtClean="0"/>
              <a:t>4</a:t>
            </a:fld>
            <a:endParaRPr lang="nl-NL"/>
          </a:p>
        </p:txBody>
      </p:sp>
    </p:spTree>
    <p:extLst>
      <p:ext uri="{BB962C8B-B14F-4D97-AF65-F5344CB8AC3E}">
        <p14:creationId xmlns:p14="http://schemas.microsoft.com/office/powerpoint/2010/main" val="242880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2.4. English pre-training</a:t>
            </a:r>
          </a:p>
          <a:p>
            <a:endParaRPr lang="en-US" dirty="0"/>
          </a:p>
          <a:p>
            <a:r>
              <a:rPr lang="en-US" dirty="0"/>
              <a:t>The English data is split into 80% train and 20% validation. The models are trained on the English training data and validated on the Greek sample set. To account for the effects of random initialization, training takes place five times with five different random seeds. The model with the lowest validation loss over the five runs is selected as the pre-trained model.</a:t>
            </a:r>
            <a:endParaRPr lang="en-BE" dirty="0"/>
          </a:p>
        </p:txBody>
      </p:sp>
      <p:sp>
        <p:nvSpPr>
          <p:cNvPr id="4" name="Slide Number Placeholder 3"/>
          <p:cNvSpPr>
            <a:spLocks noGrp="1"/>
          </p:cNvSpPr>
          <p:nvPr>
            <p:ph type="sldNum" sz="quarter" idx="5"/>
          </p:nvPr>
        </p:nvSpPr>
        <p:spPr/>
        <p:txBody>
          <a:bodyPr/>
          <a:lstStyle/>
          <a:p>
            <a:fld id="{8954E32A-327F-AF4B-8E1F-209FBF93D26D}" type="slidenum">
              <a:rPr lang="nl-NL" smtClean="0"/>
              <a:t>5</a:t>
            </a:fld>
            <a:endParaRPr lang="nl-NL"/>
          </a:p>
        </p:txBody>
      </p:sp>
    </p:spTree>
    <p:extLst>
      <p:ext uri="{BB962C8B-B14F-4D97-AF65-F5344CB8AC3E}">
        <p14:creationId xmlns:p14="http://schemas.microsoft.com/office/powerpoint/2010/main" val="301193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2.5. Mixed-batch transfer learning</a:t>
            </a:r>
          </a:p>
          <a:p>
            <a:endParaRPr lang="en-US" dirty="0"/>
          </a:p>
          <a:p>
            <a:r>
              <a:rPr lang="en-US" dirty="0"/>
              <a:t>The pre-trained model is finetuned on the English training data and 4 of the Greek samples (2 AD). Every fifth sample of the mini-batch is replaced by a Greek sample. The model is validated on the English validation data and the 4 held-out Greek samples, inserted in the same way. To improve robustness, we repeat the procedure but swap the 4 training Greek samples with the 4 held-out samples. </a:t>
            </a:r>
            <a:endParaRPr lang="en-BE" dirty="0"/>
          </a:p>
        </p:txBody>
      </p:sp>
      <p:sp>
        <p:nvSpPr>
          <p:cNvPr id="4" name="Slide Number Placeholder 3"/>
          <p:cNvSpPr>
            <a:spLocks noGrp="1"/>
          </p:cNvSpPr>
          <p:nvPr>
            <p:ph type="sldNum" sz="quarter" idx="5"/>
          </p:nvPr>
        </p:nvSpPr>
        <p:spPr/>
        <p:txBody>
          <a:bodyPr/>
          <a:lstStyle/>
          <a:p>
            <a:fld id="{8954E32A-327F-AF4B-8E1F-209FBF93D26D}" type="slidenum">
              <a:rPr lang="nl-NL" smtClean="0"/>
              <a:t>6</a:t>
            </a:fld>
            <a:endParaRPr lang="nl-NL"/>
          </a:p>
        </p:txBody>
      </p:sp>
    </p:spTree>
    <p:extLst>
      <p:ext uri="{BB962C8B-B14F-4D97-AF65-F5344CB8AC3E}">
        <p14:creationId xmlns:p14="http://schemas.microsoft.com/office/powerpoint/2010/main" val="209450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parameters of these two models can be averaged since they are initialized from the same pre-trained model.</a:t>
            </a:r>
            <a:endParaRPr lang="en-BE" dirty="0"/>
          </a:p>
        </p:txBody>
      </p:sp>
      <p:sp>
        <p:nvSpPr>
          <p:cNvPr id="4" name="Slide Number Placeholder 3"/>
          <p:cNvSpPr>
            <a:spLocks noGrp="1"/>
          </p:cNvSpPr>
          <p:nvPr>
            <p:ph type="sldNum" sz="quarter" idx="5"/>
          </p:nvPr>
        </p:nvSpPr>
        <p:spPr/>
        <p:txBody>
          <a:bodyPr/>
          <a:lstStyle/>
          <a:p>
            <a:fld id="{8954E32A-327F-AF4B-8E1F-209FBF93D26D}" type="slidenum">
              <a:rPr lang="nl-NL" smtClean="0"/>
              <a:t>7</a:t>
            </a:fld>
            <a:endParaRPr lang="nl-NL"/>
          </a:p>
        </p:txBody>
      </p:sp>
    </p:spTree>
    <p:extLst>
      <p:ext uri="{BB962C8B-B14F-4D97-AF65-F5344CB8AC3E}">
        <p14:creationId xmlns:p14="http://schemas.microsoft.com/office/powerpoint/2010/main" val="206981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Results</a:t>
            </a:r>
          </a:p>
          <a:p>
            <a:endParaRPr lang="en-US" dirty="0"/>
          </a:p>
          <a:p>
            <a:r>
              <a:rPr lang="en-US" dirty="0"/>
              <a:t>The challenge allowed for five submissions. So, to test the robustness of the procedure proposed above, the entire procedure was run five times with different random seeds. The test accuracies for the AD detection task in ascending order were 71.7%, 73.9%, 76.1%, 80.4% and 82.6%. The best performing model had a specificity of 91.7%, precision of 88.9%, sensitivity of 72.7%, and an F1-score of 80.0%.</a:t>
            </a:r>
          </a:p>
          <a:p>
            <a:endParaRPr lang="en-US" dirty="0"/>
          </a:p>
          <a:p>
            <a:r>
              <a:rPr lang="en-US" dirty="0"/>
              <a:t>The root-mean-square errors (RMSE) of the cognitive score prediction task in descending order were 4.837, 4.816, 4.716, 4.713, 4.345. Note that these models use the probabilities of the AD detection model as input. Since the best AD detection model was not known ahead of time, the probabilities of the 5 submitted AD detection models were averaged.</a:t>
            </a:r>
            <a:endParaRPr lang="en-BE" dirty="0"/>
          </a:p>
        </p:txBody>
      </p:sp>
      <p:sp>
        <p:nvSpPr>
          <p:cNvPr id="4" name="Slide Number Placeholder 3"/>
          <p:cNvSpPr>
            <a:spLocks noGrp="1"/>
          </p:cNvSpPr>
          <p:nvPr>
            <p:ph type="sldNum" sz="quarter" idx="5"/>
          </p:nvPr>
        </p:nvSpPr>
        <p:spPr/>
        <p:txBody>
          <a:bodyPr/>
          <a:lstStyle/>
          <a:p>
            <a:fld id="{8954E32A-327F-AF4B-8E1F-209FBF93D26D}" type="slidenum">
              <a:rPr lang="nl-NL" smtClean="0"/>
              <a:t>8</a:t>
            </a:fld>
            <a:endParaRPr lang="nl-NL"/>
          </a:p>
        </p:txBody>
      </p:sp>
    </p:spTree>
    <p:extLst>
      <p:ext uri="{BB962C8B-B14F-4D97-AF65-F5344CB8AC3E}">
        <p14:creationId xmlns:p14="http://schemas.microsoft.com/office/powerpoint/2010/main" val="12889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4. Conclusions</a:t>
            </a:r>
          </a:p>
          <a:p>
            <a:endParaRPr lang="en-US" b="0" i="0" dirty="0">
              <a:effectLst/>
              <a:latin typeface="Arial" panose="020B0604020202020204" pitchFamily="34" charset="0"/>
            </a:endParaRPr>
          </a:p>
          <a:p>
            <a:r>
              <a:rPr lang="en-US" b="0" i="0" dirty="0">
                <a:effectLst/>
                <a:latin typeface="Arial" panose="020B0604020202020204" pitchFamily="34" charset="0"/>
              </a:rPr>
              <a:t>In this paper, we present our submission for the </a:t>
            </a:r>
            <a:r>
              <a:rPr lang="en-US" b="0" i="0" dirty="0" err="1">
                <a:effectLst/>
                <a:latin typeface="Arial" panose="020B0604020202020204" pitchFamily="34" charset="0"/>
              </a:rPr>
              <a:t>ADReSS</a:t>
            </a:r>
            <a:r>
              <a:rPr lang="en-US" b="0" i="0" dirty="0">
                <a:effectLst/>
                <a:latin typeface="Arial" panose="020B0604020202020204" pitchFamily="34" charset="0"/>
              </a:rPr>
              <a:t>-M challenge. Our approach outperforms the best baseline model and is robust to model initialization. The innovation in our work lies in pre-training and mixed-batch fine-tuning procedure. The actual architecture is extremely simple and we believe with an improved feature extraction network, performance can be further improved.</a:t>
            </a:r>
          </a:p>
          <a:p>
            <a:endParaRPr lang="en-US" dirty="0"/>
          </a:p>
          <a:p>
            <a:r>
              <a:rPr lang="en-US" b="1" dirty="0"/>
              <a:t>Reflection:</a:t>
            </a:r>
          </a:p>
          <a:p>
            <a:pPr marL="171450" indent="-171450">
              <a:buFontTx/>
              <a:buChar char="-"/>
            </a:pPr>
            <a:r>
              <a:rPr lang="en-US" dirty="0"/>
              <a:t>The actual architecture is extremely simple and we believe with an improved feature extraction network, performance can be further improved.</a:t>
            </a:r>
          </a:p>
          <a:p>
            <a:pPr marL="171450" indent="-171450">
              <a:buFontTx/>
              <a:buChar char="-"/>
            </a:pPr>
            <a:r>
              <a:rPr lang="en-US" dirty="0"/>
              <a:t>The difference between the lowest accuracy (71.7%) and highest accuracy (82.6%) is considerable. Also, the best RMSE (4.345) is an outlier.</a:t>
            </a:r>
          </a:p>
          <a:p>
            <a:pPr marL="628650" lvl="1" indent="-171450">
              <a:buFontTx/>
              <a:buChar char="-"/>
            </a:pPr>
            <a:r>
              <a:rPr lang="en-US" dirty="0"/>
              <a:t>Our method relies on luck of having a good initialization in the pre-training phase that happens to generalize well on the Greek sample (and as such most likely on the other unseen Greek samples)</a:t>
            </a:r>
          </a:p>
          <a:p>
            <a:pPr marL="628650" lvl="1" indent="-171450">
              <a:buFontTx/>
              <a:buChar char="-"/>
            </a:pPr>
            <a:r>
              <a:rPr lang="en-US" dirty="0"/>
              <a:t>Bad initialization with pre-training + finetuning will tend to overfit </a:t>
            </a:r>
            <a:r>
              <a:rPr lang="en-US" i="1" dirty="0"/>
              <a:t>(need to verify this claim)</a:t>
            </a:r>
          </a:p>
          <a:p>
            <a:pPr marL="628650" lvl="1" indent="-171450">
              <a:buFontTx/>
              <a:buChar char="-"/>
            </a:pPr>
            <a:r>
              <a:rPr lang="en-US" i="0" dirty="0"/>
              <a:t>If we instead submitted the median model, we would have been third place in the competition</a:t>
            </a:r>
          </a:p>
          <a:p>
            <a:pPr marL="628650" lvl="1" indent="-171450">
              <a:buFontTx/>
              <a:buChar char="-"/>
            </a:pPr>
            <a:r>
              <a:rPr lang="en-US" i="0" dirty="0"/>
              <a:t>Even the worst submission performs on par with the baseline with a much simpler architecture</a:t>
            </a:r>
          </a:p>
          <a:p>
            <a:pPr marL="171450" lvl="0" indent="-171450">
              <a:buFontTx/>
              <a:buChar char="-"/>
            </a:pPr>
            <a:r>
              <a:rPr lang="en-US" i="0" dirty="0"/>
              <a:t>Finally, the role of demographic variables are significant in this challenge. More specifically, adding age as covariate seemed to very important, which becomes obvious now the test set is also available.</a:t>
            </a:r>
          </a:p>
          <a:p>
            <a:pPr marL="628650" lvl="1" indent="-171450">
              <a:buFontTx/>
              <a:buChar char="-"/>
            </a:pPr>
            <a:r>
              <a:rPr lang="en-US" i="0" dirty="0"/>
              <a:t>E.g. A model that selects an age threshold as an AD classifier would perform surprisingly well. For our balanced English training set, the best age threshold (68) would achieve 67.4% on the test set. Selecting a threshold of 69 would achieve 73.9% (5</a:t>
            </a:r>
            <a:r>
              <a:rPr lang="en-US" i="0" baseline="30000" dirty="0"/>
              <a:t>th</a:t>
            </a:r>
            <a:r>
              <a:rPr lang="en-US" i="0" dirty="0"/>
              <a:t> place!)</a:t>
            </a:r>
          </a:p>
          <a:p>
            <a:pPr marL="171450" lvl="0" indent="-171450">
              <a:buFontTx/>
              <a:buChar char="-"/>
            </a:pPr>
            <a:r>
              <a:rPr lang="en-US" i="0" dirty="0"/>
              <a:t>We would therefore like to see age-matching in future AD challenges </a:t>
            </a:r>
            <a:endParaRPr lang="en-BE" dirty="0"/>
          </a:p>
        </p:txBody>
      </p:sp>
      <p:sp>
        <p:nvSpPr>
          <p:cNvPr id="4" name="Slide Number Placeholder 3"/>
          <p:cNvSpPr>
            <a:spLocks noGrp="1"/>
          </p:cNvSpPr>
          <p:nvPr>
            <p:ph type="sldNum" sz="quarter" idx="5"/>
          </p:nvPr>
        </p:nvSpPr>
        <p:spPr/>
        <p:txBody>
          <a:bodyPr/>
          <a:lstStyle/>
          <a:p>
            <a:fld id="{8954E32A-327F-AF4B-8E1F-209FBF93D26D}" type="slidenum">
              <a:rPr lang="nl-NL" smtClean="0"/>
              <a:t>10</a:t>
            </a:fld>
            <a:endParaRPr lang="nl-NL"/>
          </a:p>
        </p:txBody>
      </p:sp>
    </p:spTree>
    <p:extLst>
      <p:ext uri="{BB962C8B-B14F-4D97-AF65-F5344CB8AC3E}">
        <p14:creationId xmlns:p14="http://schemas.microsoft.com/office/powerpoint/2010/main" val="3224972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hasCustomPrompt="1"/>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noProof="0" dirty="0"/>
              <a:t>Title</a:t>
            </a:r>
          </a:p>
        </p:txBody>
      </p:sp>
      <p:sp>
        <p:nvSpPr>
          <p:cNvPr id="3" name="Ondertitel 2"/>
          <p:cNvSpPr>
            <a:spLocks noGrp="1"/>
          </p:cNvSpPr>
          <p:nvPr>
            <p:ph type="subTitle" idx="1" hasCustomPrompt="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a:t>
            </a:r>
          </a:p>
        </p:txBody>
      </p:sp>
      <p:sp>
        <p:nvSpPr>
          <p:cNvPr id="5" name="Picture Placeholder 4"/>
          <p:cNvSpPr>
            <a:spLocks noGrp="1"/>
          </p:cNvSpPr>
          <p:nvPr>
            <p:ph type="pic" sz="quarter" idx="10"/>
          </p:nvPr>
        </p:nvSpPr>
        <p:spPr>
          <a:xfrm>
            <a:off x="7248525" y="1654175"/>
            <a:ext cx="4368673" cy="4468813"/>
          </a:xfrm>
        </p:spPr>
        <p:txBody>
          <a:bodyPr/>
          <a:lstStyle/>
          <a:p>
            <a:r>
              <a:rPr lang="en-US" noProof="0"/>
              <a:t>Click icon to add picture</a:t>
            </a:r>
          </a:p>
        </p:txBody>
      </p:sp>
    </p:spTree>
    <p:extLst>
      <p:ext uri="{BB962C8B-B14F-4D97-AF65-F5344CB8AC3E}">
        <p14:creationId xmlns:p14="http://schemas.microsoft.com/office/powerpoint/2010/main" val="1128617704"/>
      </p:ext>
    </p:extLst>
  </p:cSld>
  <p:clrMapOvr>
    <a:masterClrMapping/>
  </p:clrMapOvr>
  <p:hf hdr="0" dt="0"/>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 name="Titel 1"/>
          <p:cNvSpPr>
            <a:spLocks noGrp="1"/>
          </p:cNvSpPr>
          <p:nvPr>
            <p:ph type="title" hasCustomPrompt="1"/>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noProof="0" dirty="0"/>
              <a:t>Title</a:t>
            </a: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837E-65EE-9974-2D74-160D1D7B0111}"/>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CC32D25-F6B8-AE59-6050-0C3DD1A62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B081942F-4445-EF8C-0CA0-7C6EC8E11CAD}"/>
              </a:ext>
            </a:extLst>
          </p:cNvPr>
          <p:cNvSpPr>
            <a:spLocks noGrp="1"/>
          </p:cNvSpPr>
          <p:nvPr>
            <p:ph type="dt" sz="half" idx="10"/>
          </p:nvPr>
        </p:nvSpPr>
        <p:spPr/>
        <p:txBody>
          <a:bodyPr/>
          <a:lstStyle/>
          <a:p>
            <a:fld id="{CDE038AC-2793-44DF-AD63-B4C1A9B70489}" type="datetimeFigureOut">
              <a:rPr lang="en-BE" smtClean="0"/>
              <a:t>09/05/2023</a:t>
            </a:fld>
            <a:endParaRPr lang="en-BE"/>
          </a:p>
        </p:txBody>
      </p:sp>
      <p:sp>
        <p:nvSpPr>
          <p:cNvPr id="5" name="Footer Placeholder 4">
            <a:extLst>
              <a:ext uri="{FF2B5EF4-FFF2-40B4-BE49-F238E27FC236}">
                <a16:creationId xmlns:a16="http://schemas.microsoft.com/office/drawing/2014/main" id="{332AA6EB-B0B6-E80E-D4D0-A5DAEE800F2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84D9E02-8AA7-C743-D894-17A8CA5BC9B8}"/>
              </a:ext>
            </a:extLst>
          </p:cNvPr>
          <p:cNvSpPr>
            <a:spLocks noGrp="1"/>
          </p:cNvSpPr>
          <p:nvPr>
            <p:ph type="sldNum" sz="quarter" idx="12"/>
          </p:nvPr>
        </p:nvSpPr>
        <p:spPr/>
        <p:txBody>
          <a:bodyPr/>
          <a:lstStyle/>
          <a:p>
            <a:fld id="{7C030ED3-F423-4CEB-A22E-AD9556BB532F}" type="slidenum">
              <a:rPr lang="en-BE" smtClean="0"/>
              <a:t>‹#›</a:t>
            </a:fld>
            <a:endParaRPr lang="en-BE"/>
          </a:p>
        </p:txBody>
      </p:sp>
    </p:spTree>
    <p:extLst>
      <p:ext uri="{BB962C8B-B14F-4D97-AF65-F5344CB8AC3E}">
        <p14:creationId xmlns:p14="http://schemas.microsoft.com/office/powerpoint/2010/main" val="198286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hasCustomPrompt="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dirty="0"/>
              <a:t>Subtitle</a:t>
            </a:r>
          </a:p>
        </p:txBody>
      </p:sp>
      <p:sp>
        <p:nvSpPr>
          <p:cNvPr id="3" name="Title 2"/>
          <p:cNvSpPr>
            <a:spLocks noGrp="1"/>
          </p:cNvSpPr>
          <p:nvPr>
            <p:ph type="title" hasCustomPrompt="1"/>
          </p:nvPr>
        </p:nvSpPr>
        <p:spPr>
          <a:xfrm>
            <a:off x="576000" y="1800000"/>
            <a:ext cx="8334000" cy="2386800"/>
          </a:xfrm>
        </p:spPr>
        <p:txBody>
          <a:bodyPr>
            <a:normAutofit/>
          </a:bodyPr>
          <a:lstStyle>
            <a:lvl1pPr>
              <a:defRPr sz="4000">
                <a:solidFill>
                  <a:schemeClr val="bg1"/>
                </a:solidFill>
              </a:defRPr>
            </a:lvl1pPr>
          </a:lstStyle>
          <a:p>
            <a:r>
              <a:rPr lang="en-US" noProof="0" dirty="0"/>
              <a:t>Title</a:t>
            </a:r>
          </a:p>
        </p:txBody>
      </p:sp>
    </p:spTree>
    <p:extLst>
      <p:ext uri="{BB962C8B-B14F-4D97-AF65-F5344CB8AC3E}">
        <p14:creationId xmlns:p14="http://schemas.microsoft.com/office/powerpoint/2010/main" val="332038033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hasCustomPrompt="1"/>
          </p:nvPr>
        </p:nvSpPr>
        <p:spPr>
          <a:xfrm>
            <a:off x="576003" y="1800000"/>
            <a:ext cx="8333999" cy="2386800"/>
          </a:xfrm>
        </p:spPr>
        <p:txBody>
          <a:bodyPr anchor="b">
            <a:normAutofit/>
          </a:bodyPr>
          <a:lstStyle>
            <a:lvl1pPr>
              <a:defRPr sz="4000" baseline="0">
                <a:solidFill>
                  <a:srgbClr val="1D8DB0"/>
                </a:solidFill>
              </a:defRPr>
            </a:lvl1pPr>
          </a:lstStyle>
          <a:p>
            <a:r>
              <a:rPr lang="en-US" noProof="0" dirty="0"/>
              <a:t>Title</a:t>
            </a:r>
          </a:p>
        </p:txBody>
      </p:sp>
      <p:sp>
        <p:nvSpPr>
          <p:cNvPr id="10" name="Tijdelijke aanduiding voor tekst 2"/>
          <p:cNvSpPr>
            <a:spLocks noGrp="1"/>
          </p:cNvSpPr>
          <p:nvPr>
            <p:ph type="body" idx="1" hasCustomPrompt="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Subtitle</a:t>
            </a:r>
          </a:p>
        </p:txBody>
      </p:sp>
    </p:spTree>
    <p:extLst>
      <p:ext uri="{BB962C8B-B14F-4D97-AF65-F5344CB8AC3E}">
        <p14:creationId xmlns:p14="http://schemas.microsoft.com/office/powerpoint/2010/main" val="332277031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hasCustomPrompt="1"/>
          </p:nvPr>
        </p:nvSpPr>
        <p:spPr>
          <a:xfrm>
            <a:off x="576003" y="1800000"/>
            <a:ext cx="8333999" cy="2386800"/>
          </a:xfrm>
        </p:spPr>
        <p:txBody>
          <a:bodyPr anchor="b">
            <a:normAutofit/>
          </a:bodyPr>
          <a:lstStyle>
            <a:lvl1pPr>
              <a:defRPr sz="4000"/>
            </a:lvl1pPr>
          </a:lstStyle>
          <a:p>
            <a:r>
              <a:rPr lang="en-US" noProof="0" dirty="0"/>
              <a:t>Title</a:t>
            </a:r>
          </a:p>
        </p:txBody>
      </p:sp>
      <p:sp>
        <p:nvSpPr>
          <p:cNvPr id="9" name="Tijdelijke aanduiding voor tekst 2"/>
          <p:cNvSpPr>
            <a:spLocks noGrp="1"/>
          </p:cNvSpPr>
          <p:nvPr>
            <p:ph type="body" idx="1" hasCustomPrompt="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Subtitle</a:t>
            </a:r>
          </a:p>
        </p:txBody>
      </p:sp>
    </p:spTree>
    <p:extLst>
      <p:ext uri="{BB962C8B-B14F-4D97-AF65-F5344CB8AC3E}">
        <p14:creationId xmlns:p14="http://schemas.microsoft.com/office/powerpoint/2010/main" val="327069114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a:lstStyle>
            <a:lvl1pPr>
              <a:defRPr/>
            </a:lvl1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6"/>
          <p:cNvSpPr>
            <a:spLocks noGrp="1"/>
          </p:cNvSpPr>
          <p:nvPr>
            <p:ph type="title" hasCustomPrompt="1"/>
          </p:nvPr>
        </p:nvSpPr>
        <p:spPr/>
        <p:txBody>
          <a:bodyPr/>
          <a:lstStyle>
            <a:lvl1pPr>
              <a:defRPr/>
            </a:lvl1pPr>
          </a:lstStyle>
          <a:p>
            <a:r>
              <a:rPr lang="en-US" noProof="0" dirty="0"/>
              <a:t>Title</a:t>
            </a:r>
          </a:p>
        </p:txBody>
      </p:sp>
      <p:sp>
        <p:nvSpPr>
          <p:cNvPr id="2" name="Footer Placeholder 1">
            <a:extLst>
              <a:ext uri="{FF2B5EF4-FFF2-40B4-BE49-F238E27FC236}">
                <a16:creationId xmlns:a16="http://schemas.microsoft.com/office/drawing/2014/main" id="{356E44A4-5DA7-2BF3-DBE3-C09B46F0BAEB}"/>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4" name="Slide Number Placeholder 3">
            <a:extLst>
              <a:ext uri="{FF2B5EF4-FFF2-40B4-BE49-F238E27FC236}">
                <a16:creationId xmlns:a16="http://schemas.microsoft.com/office/drawing/2014/main" id="{BDEB4226-41BC-33C5-1C6F-EBBB70D0FDBC}"/>
              </a:ext>
            </a:extLst>
          </p:cNvPr>
          <p:cNvSpPr>
            <a:spLocks noGrp="1"/>
          </p:cNvSpPr>
          <p:nvPr>
            <p:ph type="sldNum" sz="quarter" idx="11"/>
          </p:nvPr>
        </p:nvSpPr>
        <p:spPr/>
        <p:txBody>
          <a:bodyPr/>
          <a:lstStyle/>
          <a:p>
            <a:fld id="{0A297500-7527-634B-90F4-69D0994C32B4}" type="slidenum">
              <a:rPr lang="en-US" noProof="0" smtClean="0"/>
              <a:pPr/>
              <a:t>‹#›</a:t>
            </a:fld>
            <a:endParaRPr lang="en-US" noProof="0"/>
          </a:p>
        </p:txBody>
      </p:sp>
      <p:sp>
        <p:nvSpPr>
          <p:cNvPr id="6" name="Content Placeholder 5">
            <a:extLst>
              <a:ext uri="{FF2B5EF4-FFF2-40B4-BE49-F238E27FC236}">
                <a16:creationId xmlns:a16="http://schemas.microsoft.com/office/drawing/2014/main" id="{0841B849-CF83-98E7-E4BF-A2850B39C42A}"/>
              </a:ext>
            </a:extLst>
          </p:cNvPr>
          <p:cNvSpPr>
            <a:spLocks noGrp="1"/>
          </p:cNvSpPr>
          <p:nvPr>
            <p:ph sz="quarter" idx="12" hasCustomPrompt="1"/>
          </p:nvPr>
        </p:nvSpPr>
        <p:spPr>
          <a:xfrm>
            <a:off x="1224000" y="6210000"/>
            <a:ext cx="7305675" cy="648000"/>
          </a:xfrm>
        </p:spPr>
        <p:txBody>
          <a:bodyPr anchor="ctr">
            <a:normAutofit/>
          </a:bodyPr>
          <a:lstStyle>
            <a:lvl1pPr marL="0" indent="0">
              <a:spcBef>
                <a:spcPts val="0"/>
              </a:spcBef>
              <a:buNone/>
              <a:defRPr sz="1000"/>
            </a:lvl1pPr>
          </a:lstStyle>
          <a:p>
            <a:pPr lvl="0"/>
            <a:r>
              <a:rPr lang="en-US" noProof="0" dirty="0"/>
              <a:t>[1] Citation</a:t>
            </a:r>
          </a:p>
          <a:p>
            <a:pPr lvl="0"/>
            <a:r>
              <a:rPr lang="en-US" noProof="0" dirty="0"/>
              <a:t>[2] Citation</a:t>
            </a:r>
          </a:p>
        </p:txBody>
      </p:sp>
    </p:spTree>
    <p:extLst>
      <p:ext uri="{BB962C8B-B14F-4D97-AF65-F5344CB8AC3E}">
        <p14:creationId xmlns:p14="http://schemas.microsoft.com/office/powerpoint/2010/main" val="210218082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574675" y="1359036"/>
            <a:ext cx="11041200" cy="648000"/>
          </a:xfrm>
        </p:spPr>
        <p:txBody>
          <a:bodyPr/>
          <a:lstStyle>
            <a:lvl1pPr marL="0" indent="0">
              <a:buNone/>
              <a:defRPr b="1"/>
            </a:lvl1pPr>
          </a:lstStyle>
          <a:p>
            <a:pPr lvl="0"/>
            <a:r>
              <a:rPr lang="en-US" noProof="0" dirty="0"/>
              <a:t>Header</a:t>
            </a:r>
          </a:p>
        </p:txBody>
      </p:sp>
      <p:sp>
        <p:nvSpPr>
          <p:cNvPr id="7" name="Title 6"/>
          <p:cNvSpPr>
            <a:spLocks noGrp="1"/>
          </p:cNvSpPr>
          <p:nvPr>
            <p:ph type="title" hasCustomPrompt="1"/>
          </p:nvPr>
        </p:nvSpPr>
        <p:spPr/>
        <p:txBody>
          <a:bodyPr/>
          <a:lstStyle>
            <a:lvl1pPr>
              <a:defRPr/>
            </a:lvl1pPr>
          </a:lstStyle>
          <a:p>
            <a:r>
              <a:rPr lang="en-US" noProof="0" dirty="0"/>
              <a:t>Title</a:t>
            </a:r>
          </a:p>
        </p:txBody>
      </p:sp>
      <p:sp>
        <p:nvSpPr>
          <p:cNvPr id="2" name="Footer Placeholder 1">
            <a:extLst>
              <a:ext uri="{FF2B5EF4-FFF2-40B4-BE49-F238E27FC236}">
                <a16:creationId xmlns:a16="http://schemas.microsoft.com/office/drawing/2014/main" id="{356E44A4-5DA7-2BF3-DBE3-C09B46F0BAEB}"/>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4" name="Slide Number Placeholder 3">
            <a:extLst>
              <a:ext uri="{FF2B5EF4-FFF2-40B4-BE49-F238E27FC236}">
                <a16:creationId xmlns:a16="http://schemas.microsoft.com/office/drawing/2014/main" id="{BDEB4226-41BC-33C5-1C6F-EBBB70D0FDBC}"/>
              </a:ext>
            </a:extLst>
          </p:cNvPr>
          <p:cNvSpPr>
            <a:spLocks noGrp="1"/>
          </p:cNvSpPr>
          <p:nvPr>
            <p:ph type="sldNum" sz="quarter" idx="11"/>
          </p:nvPr>
        </p:nvSpPr>
        <p:spPr/>
        <p:txBody>
          <a:bodyPr/>
          <a:lstStyle/>
          <a:p>
            <a:fld id="{0A297500-7527-634B-90F4-69D0994C32B4}" type="slidenum">
              <a:rPr lang="en-US" noProof="0" smtClean="0"/>
              <a:pPr/>
              <a:t>‹#›</a:t>
            </a:fld>
            <a:endParaRPr lang="en-US" noProof="0"/>
          </a:p>
        </p:txBody>
      </p:sp>
      <p:sp>
        <p:nvSpPr>
          <p:cNvPr id="6" name="Content Placeholder 5">
            <a:extLst>
              <a:ext uri="{FF2B5EF4-FFF2-40B4-BE49-F238E27FC236}">
                <a16:creationId xmlns:a16="http://schemas.microsoft.com/office/drawing/2014/main" id="{0841B849-CF83-98E7-E4BF-A2850B39C42A}"/>
              </a:ext>
            </a:extLst>
          </p:cNvPr>
          <p:cNvSpPr>
            <a:spLocks noGrp="1"/>
          </p:cNvSpPr>
          <p:nvPr>
            <p:ph sz="quarter" idx="12" hasCustomPrompt="1"/>
          </p:nvPr>
        </p:nvSpPr>
        <p:spPr>
          <a:xfrm>
            <a:off x="1224000" y="6210000"/>
            <a:ext cx="7305675" cy="648000"/>
          </a:xfrm>
        </p:spPr>
        <p:txBody>
          <a:bodyPr anchor="ctr">
            <a:normAutofit/>
          </a:bodyPr>
          <a:lstStyle>
            <a:lvl1pPr marL="0" indent="0">
              <a:spcBef>
                <a:spcPts val="0"/>
              </a:spcBef>
              <a:buNone/>
              <a:defRPr sz="1000"/>
            </a:lvl1pPr>
          </a:lstStyle>
          <a:p>
            <a:pPr lvl="0"/>
            <a:r>
              <a:rPr lang="en-US" noProof="0" dirty="0"/>
              <a:t>[1] Citation</a:t>
            </a:r>
          </a:p>
          <a:p>
            <a:pPr lvl="0"/>
            <a:r>
              <a:rPr lang="en-US" noProof="0" dirty="0"/>
              <a:t>[2] Citation</a:t>
            </a:r>
          </a:p>
        </p:txBody>
      </p:sp>
      <p:sp>
        <p:nvSpPr>
          <p:cNvPr id="8" name="Picture Placeholder 7">
            <a:extLst>
              <a:ext uri="{FF2B5EF4-FFF2-40B4-BE49-F238E27FC236}">
                <a16:creationId xmlns:a16="http://schemas.microsoft.com/office/drawing/2014/main" id="{A30BA934-276B-A5A8-28E7-64ECEFBAD584}"/>
              </a:ext>
            </a:extLst>
          </p:cNvPr>
          <p:cNvSpPr>
            <a:spLocks noGrp="1"/>
          </p:cNvSpPr>
          <p:nvPr>
            <p:ph type="pic" sz="quarter" idx="13"/>
          </p:nvPr>
        </p:nvSpPr>
        <p:spPr>
          <a:xfrm>
            <a:off x="574675" y="2007036"/>
            <a:ext cx="11042650" cy="4019691"/>
          </a:xfrm>
        </p:spPr>
        <p:txBody>
          <a:bodyPr/>
          <a:lstStyle/>
          <a:p>
            <a:endParaRPr lang="en-BE"/>
          </a:p>
        </p:txBody>
      </p:sp>
    </p:spTree>
    <p:extLst>
      <p:ext uri="{BB962C8B-B14F-4D97-AF65-F5344CB8AC3E}">
        <p14:creationId xmlns:p14="http://schemas.microsoft.com/office/powerpoint/2010/main" val="53539002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 name="Titel 1"/>
          <p:cNvSpPr>
            <a:spLocks noGrp="1"/>
          </p:cNvSpPr>
          <p:nvPr>
            <p:ph type="title" hasCustomPrompt="1"/>
          </p:nvPr>
        </p:nvSpPr>
        <p:spPr>
          <a:xfrm>
            <a:off x="575999" y="1800000"/>
            <a:ext cx="6096524" cy="2386800"/>
          </a:xfrm>
        </p:spPr>
        <p:txBody>
          <a:bodyPr anchor="b"/>
          <a:lstStyle>
            <a:lvl1pPr>
              <a:defRPr sz="4000" baseline="0">
                <a:solidFill>
                  <a:schemeClr val="tx2"/>
                </a:solidFill>
              </a:defRPr>
            </a:lvl1pPr>
          </a:lstStyle>
          <a:p>
            <a:r>
              <a:rPr lang="en-US" noProof="0" dirty="0"/>
              <a:t>Title</a:t>
            </a:r>
          </a:p>
        </p:txBody>
      </p:sp>
      <p:sp>
        <p:nvSpPr>
          <p:cNvPr id="3" name="Tijdelijke aanduiding voor tekst 2"/>
          <p:cNvSpPr>
            <a:spLocks noGrp="1"/>
          </p:cNvSpPr>
          <p:nvPr>
            <p:ph type="body" idx="1" hasCustomPrompt="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8" name="Picture Placeholder 4"/>
          <p:cNvSpPr>
            <a:spLocks noGrp="1"/>
          </p:cNvSpPr>
          <p:nvPr>
            <p:ph type="pic" sz="quarter" idx="13"/>
          </p:nvPr>
        </p:nvSpPr>
        <p:spPr>
          <a:xfrm>
            <a:off x="7248525" y="584201"/>
            <a:ext cx="4368673" cy="2376000"/>
          </a:xfrm>
        </p:spPr>
        <p:txBody>
          <a:bodyPr/>
          <a:lstStyle/>
          <a:p>
            <a:r>
              <a:rPr lang="en-US" noProof="0"/>
              <a:t>Click icon to add picture</a:t>
            </a:r>
          </a:p>
        </p:txBody>
      </p:sp>
      <p:sp>
        <p:nvSpPr>
          <p:cNvPr id="9" name="Picture Placeholder 4"/>
          <p:cNvSpPr>
            <a:spLocks noGrp="1"/>
          </p:cNvSpPr>
          <p:nvPr>
            <p:ph type="pic" sz="quarter" idx="14"/>
          </p:nvPr>
        </p:nvSpPr>
        <p:spPr>
          <a:xfrm>
            <a:off x="7248262" y="3248513"/>
            <a:ext cx="4368673" cy="2376000"/>
          </a:xfrm>
        </p:spPr>
        <p:txBody>
          <a:bodyPr/>
          <a:lstStyle/>
          <a:p>
            <a:r>
              <a:rPr lang="en-US" noProof="0"/>
              <a:t>Click icon to add picture</a:t>
            </a:r>
          </a:p>
        </p:txBody>
      </p:sp>
      <p:sp>
        <p:nvSpPr>
          <p:cNvPr id="4" name="Footer Placeholder 3">
            <a:extLst>
              <a:ext uri="{FF2B5EF4-FFF2-40B4-BE49-F238E27FC236}">
                <a16:creationId xmlns:a16="http://schemas.microsoft.com/office/drawing/2014/main" id="{99C080D6-BC48-A1C6-78FC-6EF01EE0CB91}"/>
              </a:ext>
            </a:extLst>
          </p:cNvPr>
          <p:cNvSpPr>
            <a:spLocks noGrp="1"/>
          </p:cNvSpPr>
          <p:nvPr>
            <p:ph type="ftr" sz="quarter" idx="15"/>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5" name="Slide Number Placeholder 4">
            <a:extLst>
              <a:ext uri="{FF2B5EF4-FFF2-40B4-BE49-F238E27FC236}">
                <a16:creationId xmlns:a16="http://schemas.microsoft.com/office/drawing/2014/main" id="{1273B510-8DBA-FE63-F24A-7B31018EB552}"/>
              </a:ext>
            </a:extLst>
          </p:cNvPr>
          <p:cNvSpPr>
            <a:spLocks noGrp="1"/>
          </p:cNvSpPr>
          <p:nvPr>
            <p:ph type="sldNum" sz="quarter" idx="16"/>
          </p:nvPr>
        </p:nvSpPr>
        <p:spPr/>
        <p:txBody>
          <a:bodyPr/>
          <a:lstStyle/>
          <a:p>
            <a:fld id="{0A297500-7527-634B-90F4-69D0994C32B4}" type="slidenum">
              <a:rPr lang="en-US" noProof="0" smtClean="0"/>
              <a:pPr/>
              <a:t>‹#›</a:t>
            </a:fld>
            <a:endParaRPr lang="en-US" noProof="0"/>
          </a:p>
        </p:txBody>
      </p:sp>
    </p:spTree>
    <p:extLst>
      <p:ext uri="{BB962C8B-B14F-4D97-AF65-F5344CB8AC3E}">
        <p14:creationId xmlns:p14="http://schemas.microsoft.com/office/powerpoint/2010/main" val="952148524"/>
      </p:ext>
    </p:extLst>
  </p:cSld>
  <p:clrMapOvr>
    <a:masterClrMapping/>
  </p:clrMapOvr>
  <p:hf hdr="0" dt="0"/>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5999" y="1800000"/>
            <a:ext cx="6096264" cy="2386800"/>
          </a:xfrm>
        </p:spPr>
        <p:txBody>
          <a:bodyPr anchor="b">
            <a:normAutofit/>
          </a:bodyPr>
          <a:lstStyle>
            <a:lvl1pPr>
              <a:defRPr sz="4000"/>
            </a:lvl1pPr>
          </a:lstStyle>
          <a:p>
            <a:r>
              <a:rPr lang="en-US" noProof="0" dirty="0"/>
              <a:t>Title</a:t>
            </a:r>
          </a:p>
        </p:txBody>
      </p:sp>
      <p:sp>
        <p:nvSpPr>
          <p:cNvPr id="3" name="Tijdelijke aanduiding voor tekst 2"/>
          <p:cNvSpPr>
            <a:spLocks noGrp="1"/>
          </p:cNvSpPr>
          <p:nvPr>
            <p:ph type="body" idx="1" hasCustomPrompt="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7" name="Picture Placeholder 4"/>
          <p:cNvSpPr>
            <a:spLocks noGrp="1"/>
          </p:cNvSpPr>
          <p:nvPr>
            <p:ph type="pic" sz="quarter" idx="13"/>
          </p:nvPr>
        </p:nvSpPr>
        <p:spPr>
          <a:xfrm>
            <a:off x="7248525" y="584201"/>
            <a:ext cx="4368673" cy="5040312"/>
          </a:xfrm>
        </p:spPr>
        <p:txBody>
          <a:bodyPr/>
          <a:lstStyle/>
          <a:p>
            <a:r>
              <a:rPr lang="en-US" noProof="0"/>
              <a:t>Click icon to add picture</a:t>
            </a:r>
          </a:p>
        </p:txBody>
      </p:sp>
      <p:sp>
        <p:nvSpPr>
          <p:cNvPr id="4" name="Footer Placeholder 3">
            <a:extLst>
              <a:ext uri="{FF2B5EF4-FFF2-40B4-BE49-F238E27FC236}">
                <a16:creationId xmlns:a16="http://schemas.microsoft.com/office/drawing/2014/main" id="{4534FD6F-2C51-333D-8915-C262499CC983}"/>
              </a:ext>
            </a:extLst>
          </p:cNvPr>
          <p:cNvSpPr>
            <a:spLocks noGrp="1"/>
          </p:cNvSpPr>
          <p:nvPr>
            <p:ph type="ftr" sz="quarter" idx="14"/>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5" name="Slide Number Placeholder 4">
            <a:extLst>
              <a:ext uri="{FF2B5EF4-FFF2-40B4-BE49-F238E27FC236}">
                <a16:creationId xmlns:a16="http://schemas.microsoft.com/office/drawing/2014/main" id="{6C818AE0-5F6F-F1CB-9B5A-3455CD9182B9}"/>
              </a:ext>
            </a:extLst>
          </p:cNvPr>
          <p:cNvSpPr>
            <a:spLocks noGrp="1"/>
          </p:cNvSpPr>
          <p:nvPr>
            <p:ph type="sldNum" sz="quarter" idx="15"/>
          </p:nvPr>
        </p:nvSpPr>
        <p:spPr/>
        <p:txBody>
          <a:bodyPr/>
          <a:lstStyle/>
          <a:p>
            <a:fld id="{0A297500-7527-634B-90F4-69D0994C32B4}" type="slidenum">
              <a:rPr lang="en-US" noProof="0" smtClean="0"/>
              <a:pPr/>
              <a:t>‹#›</a:t>
            </a:fld>
            <a:endParaRPr lang="en-US" noProof="0"/>
          </a:p>
        </p:txBody>
      </p:sp>
    </p:spTree>
  </p:cSld>
  <p:clrMapOvr>
    <a:masterClrMapping/>
  </p:clrMapOvr>
  <p:hf hdr="0" dt="0"/>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jdelijke aanduiding voor tekst 2"/>
          <p:cNvSpPr>
            <a:spLocks noGrp="1"/>
          </p:cNvSpPr>
          <p:nvPr>
            <p:ph idx="1" hasCustomPrompt="1"/>
          </p:nvPr>
        </p:nvSpPr>
        <p:spPr>
          <a:xfrm>
            <a:off x="576000" y="1656000"/>
            <a:ext cx="5400000" cy="4464000"/>
          </a:xfrm>
          <a:prstGeom prst="rect">
            <a:avLst/>
          </a:prstGeom>
        </p:spPr>
        <p:txBody>
          <a:bodyPr vert="horz" lIns="91440" tIns="45720" rIns="91440" bIns="45720" rtlCol="0">
            <a:normAutofit/>
          </a:bodyPr>
          <a:lstStyle>
            <a:lvl1pPr>
              <a:defRPr/>
            </a:lvl1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11"/>
          <p:cNvSpPr>
            <a:spLocks noGrp="1"/>
          </p:cNvSpPr>
          <p:nvPr>
            <p:ph sz="quarter" idx="13" hasCustomPrompt="1"/>
          </p:nvPr>
        </p:nvSpPr>
        <p:spPr>
          <a:xfrm>
            <a:off x="6217200" y="1656000"/>
            <a:ext cx="5400000" cy="4464000"/>
          </a:xfrm>
        </p:spPr>
        <p:txBody>
          <a:bodyPr/>
          <a:lstStyle>
            <a:lvl1pPr>
              <a:defRPr/>
            </a:lvl1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Footer Placeholder 2">
            <a:extLst>
              <a:ext uri="{FF2B5EF4-FFF2-40B4-BE49-F238E27FC236}">
                <a16:creationId xmlns:a16="http://schemas.microsoft.com/office/drawing/2014/main" id="{532E11CE-937D-7F18-FF3B-AF61E5CBCCF8}"/>
              </a:ext>
            </a:extLst>
          </p:cNvPr>
          <p:cNvSpPr>
            <a:spLocks noGrp="1"/>
          </p:cNvSpPr>
          <p:nvPr>
            <p:ph type="ftr" sz="quarter" idx="14"/>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4" name="Slide Number Placeholder 3">
            <a:extLst>
              <a:ext uri="{FF2B5EF4-FFF2-40B4-BE49-F238E27FC236}">
                <a16:creationId xmlns:a16="http://schemas.microsoft.com/office/drawing/2014/main" id="{CABE6EF9-83FA-C77F-644C-BD6660515970}"/>
              </a:ext>
            </a:extLst>
          </p:cNvPr>
          <p:cNvSpPr>
            <a:spLocks noGrp="1"/>
          </p:cNvSpPr>
          <p:nvPr>
            <p:ph type="sldNum" sz="quarter" idx="15"/>
          </p:nvPr>
        </p:nvSpPr>
        <p:spPr/>
        <p:txBody>
          <a:bodyPr/>
          <a:lstStyle/>
          <a:p>
            <a:fld id="{0A297500-7527-634B-90F4-69D0994C32B4}" type="slidenum">
              <a:rPr lang="en-US" noProof="0" smtClean="0"/>
              <a:pPr/>
              <a:t>‹#›</a:t>
            </a:fld>
            <a:endParaRPr lang="en-US" noProof="0"/>
          </a:p>
        </p:txBody>
      </p:sp>
      <p:sp>
        <p:nvSpPr>
          <p:cNvPr id="8" name="Content Placeholder 5">
            <a:extLst>
              <a:ext uri="{FF2B5EF4-FFF2-40B4-BE49-F238E27FC236}">
                <a16:creationId xmlns:a16="http://schemas.microsoft.com/office/drawing/2014/main" id="{8E059BAE-4C2E-1FA1-64E5-5039EA698607}"/>
              </a:ext>
            </a:extLst>
          </p:cNvPr>
          <p:cNvSpPr>
            <a:spLocks noGrp="1"/>
          </p:cNvSpPr>
          <p:nvPr>
            <p:ph sz="quarter" idx="12" hasCustomPrompt="1"/>
          </p:nvPr>
        </p:nvSpPr>
        <p:spPr>
          <a:xfrm>
            <a:off x="1224000" y="6210000"/>
            <a:ext cx="7305675" cy="648000"/>
          </a:xfrm>
        </p:spPr>
        <p:txBody>
          <a:bodyPr anchor="ctr">
            <a:normAutofit/>
          </a:bodyPr>
          <a:lstStyle>
            <a:lvl1pPr marL="0" indent="0">
              <a:spcBef>
                <a:spcPts val="0"/>
              </a:spcBef>
              <a:buNone/>
              <a:defRPr sz="1000"/>
            </a:lvl1pPr>
          </a:lstStyle>
          <a:p>
            <a:pPr lvl="0"/>
            <a:r>
              <a:rPr lang="en-US" noProof="0" dirty="0"/>
              <a:t>[1] Citation</a:t>
            </a:r>
          </a:p>
          <a:p>
            <a:pPr lvl="0"/>
            <a:r>
              <a:rPr lang="en-US" noProof="0" dirty="0"/>
              <a:t>[2] Citation</a:t>
            </a:r>
          </a:p>
        </p:txBody>
      </p:sp>
    </p:spTree>
    <p:extLst>
      <p:ext uri="{BB962C8B-B14F-4D97-AF65-F5344CB8AC3E}">
        <p14:creationId xmlns:p14="http://schemas.microsoft.com/office/powerpoint/2010/main" val="185958907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Subtitle</a:t>
            </a:r>
          </a:p>
        </p:txBody>
      </p:sp>
      <p:sp>
        <p:nvSpPr>
          <p:cNvPr id="4" name="Tijdelijke aanduiding voor inhoud 3"/>
          <p:cNvSpPr>
            <a:spLocks noGrp="1"/>
          </p:cNvSpPr>
          <p:nvPr>
            <p:ph sz="half" idx="2" hasCustomPrompt="1"/>
          </p:nvPr>
        </p:nvSpPr>
        <p:spPr>
          <a:xfrm>
            <a:off x="576000" y="2276271"/>
            <a:ext cx="5421575" cy="3837658"/>
          </a:xfrm>
        </p:spPr>
        <p:txBody>
          <a:bodyPr/>
          <a:lstStyle>
            <a:lvl1pPr>
              <a:defRPr/>
            </a:lvl1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jdelijke aanduiding voor tekst 4"/>
          <p:cNvSpPr>
            <a:spLocks noGrp="1"/>
          </p:cNvSpPr>
          <p:nvPr>
            <p:ph type="body" sz="quarter" idx="3" hasCustomPrompt="1"/>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Subtitle</a:t>
            </a:r>
          </a:p>
        </p:txBody>
      </p:sp>
      <p:sp>
        <p:nvSpPr>
          <p:cNvPr id="6" name="Tijdelijke aanduiding voor inhoud 5"/>
          <p:cNvSpPr>
            <a:spLocks noGrp="1"/>
          </p:cNvSpPr>
          <p:nvPr>
            <p:ph sz="quarter" idx="4" hasCustomPrompt="1"/>
          </p:nvPr>
        </p:nvSpPr>
        <p:spPr>
          <a:xfrm>
            <a:off x="6172200" y="2276271"/>
            <a:ext cx="5445000" cy="3837658"/>
          </a:xfrm>
        </p:spPr>
        <p:txBody>
          <a:bodyPr/>
          <a:lstStyle>
            <a:lvl1pPr>
              <a:defRPr/>
            </a:lvl1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6">
            <a:extLst>
              <a:ext uri="{FF2B5EF4-FFF2-40B4-BE49-F238E27FC236}">
                <a16:creationId xmlns:a16="http://schemas.microsoft.com/office/drawing/2014/main" id="{D1C3D399-9CDF-6B68-84FD-311D6A20E7A4}"/>
              </a:ext>
            </a:extLst>
          </p:cNvPr>
          <p:cNvSpPr>
            <a:spLocks noGrp="1"/>
          </p:cNvSpPr>
          <p:nvPr>
            <p:ph type="title"/>
          </p:nvPr>
        </p:nvSpPr>
        <p:spPr/>
        <p:txBody>
          <a:bodyPr/>
          <a:lstStyle/>
          <a:p>
            <a:r>
              <a:rPr lang="en-US"/>
              <a:t>Click to edit Master title style</a:t>
            </a:r>
            <a:endParaRPr lang="en-BE"/>
          </a:p>
        </p:txBody>
      </p:sp>
      <p:sp>
        <p:nvSpPr>
          <p:cNvPr id="10" name="Footer Placeholder 9">
            <a:extLst>
              <a:ext uri="{FF2B5EF4-FFF2-40B4-BE49-F238E27FC236}">
                <a16:creationId xmlns:a16="http://schemas.microsoft.com/office/drawing/2014/main" id="{3A8CDE7F-D8F6-2054-3CA0-844745CEFF52}"/>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11" name="Slide Number Placeholder 10">
            <a:extLst>
              <a:ext uri="{FF2B5EF4-FFF2-40B4-BE49-F238E27FC236}">
                <a16:creationId xmlns:a16="http://schemas.microsoft.com/office/drawing/2014/main" id="{B80B57C8-D619-9CA0-48A3-0150A2E2DC62}"/>
              </a:ext>
            </a:extLst>
          </p:cNvPr>
          <p:cNvSpPr>
            <a:spLocks noGrp="1"/>
          </p:cNvSpPr>
          <p:nvPr>
            <p:ph type="sldNum" sz="quarter" idx="11"/>
          </p:nvPr>
        </p:nvSpPr>
        <p:spPr/>
        <p:txBody>
          <a:bodyPr/>
          <a:lstStyle/>
          <a:p>
            <a:fld id="{0A297500-7527-634B-90F4-69D0994C32B4}" type="slidenum">
              <a:rPr lang="en-US" noProof="0" smtClean="0"/>
              <a:pPr/>
              <a:t>‹#›</a:t>
            </a:fld>
            <a:endParaRPr lang="en-US" noProof="0"/>
          </a:p>
        </p:txBody>
      </p:sp>
      <p:sp>
        <p:nvSpPr>
          <p:cNvPr id="12" name="Content Placeholder 5">
            <a:extLst>
              <a:ext uri="{FF2B5EF4-FFF2-40B4-BE49-F238E27FC236}">
                <a16:creationId xmlns:a16="http://schemas.microsoft.com/office/drawing/2014/main" id="{1E1B1C09-C7D1-82E5-1576-CEA3B4E9CDD1}"/>
              </a:ext>
            </a:extLst>
          </p:cNvPr>
          <p:cNvSpPr>
            <a:spLocks noGrp="1"/>
          </p:cNvSpPr>
          <p:nvPr>
            <p:ph sz="quarter" idx="12" hasCustomPrompt="1"/>
          </p:nvPr>
        </p:nvSpPr>
        <p:spPr>
          <a:xfrm>
            <a:off x="1224000" y="6210000"/>
            <a:ext cx="7305675" cy="648000"/>
          </a:xfrm>
        </p:spPr>
        <p:txBody>
          <a:bodyPr anchor="ctr">
            <a:normAutofit/>
          </a:bodyPr>
          <a:lstStyle>
            <a:lvl1pPr marL="0" indent="0">
              <a:spcBef>
                <a:spcPts val="0"/>
              </a:spcBef>
              <a:buNone/>
              <a:defRPr sz="1000"/>
            </a:lvl1pPr>
          </a:lstStyle>
          <a:p>
            <a:pPr lvl="0"/>
            <a:r>
              <a:rPr lang="en-US" noProof="0" dirty="0"/>
              <a:t>[1] Citation</a:t>
            </a:r>
          </a:p>
          <a:p>
            <a:pPr lvl="0"/>
            <a:r>
              <a:rPr lang="en-US" noProof="0" dirty="0"/>
              <a:t>[2] Citation</a:t>
            </a:r>
          </a:p>
        </p:txBody>
      </p:sp>
    </p:spTree>
    <p:extLst>
      <p:ext uri="{BB962C8B-B14F-4D97-AF65-F5344CB8AC3E}">
        <p14:creationId xmlns:p14="http://schemas.microsoft.com/office/powerpoint/2010/main" val="178400150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noProof="0" dirty="0"/>
              <a:t>Title</a:t>
            </a:r>
          </a:p>
        </p:txBody>
      </p:sp>
      <p:sp>
        <p:nvSpPr>
          <p:cNvPr id="2" name="Footer Placeholder 1">
            <a:extLst>
              <a:ext uri="{FF2B5EF4-FFF2-40B4-BE49-F238E27FC236}">
                <a16:creationId xmlns:a16="http://schemas.microsoft.com/office/drawing/2014/main" id="{D26F2202-1D87-DE0E-FCBF-897C89A78C0E}"/>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4" name="Slide Number Placeholder 3">
            <a:extLst>
              <a:ext uri="{FF2B5EF4-FFF2-40B4-BE49-F238E27FC236}">
                <a16:creationId xmlns:a16="http://schemas.microsoft.com/office/drawing/2014/main" id="{1F9C557C-571F-1444-2670-CBB64A4D34D0}"/>
              </a:ext>
            </a:extLst>
          </p:cNvPr>
          <p:cNvSpPr>
            <a:spLocks noGrp="1"/>
          </p:cNvSpPr>
          <p:nvPr>
            <p:ph type="sldNum" sz="quarter" idx="11"/>
          </p:nvPr>
        </p:nvSpPr>
        <p:spPr/>
        <p:txBody>
          <a:bodyPr/>
          <a:lstStyle/>
          <a:p>
            <a:fld id="{0A297500-7527-634B-90F4-69D0994C32B4}" type="slidenum">
              <a:rPr lang="en-US" noProof="0" smtClean="0"/>
              <a:pPr/>
              <a:t>‹#›</a:t>
            </a:fld>
            <a:endParaRPr lang="en-US" noProof="0"/>
          </a:p>
        </p:txBody>
      </p:sp>
      <p:sp>
        <p:nvSpPr>
          <p:cNvPr id="7" name="Content Placeholder 5">
            <a:extLst>
              <a:ext uri="{FF2B5EF4-FFF2-40B4-BE49-F238E27FC236}">
                <a16:creationId xmlns:a16="http://schemas.microsoft.com/office/drawing/2014/main" id="{7E3EF39C-A947-633E-D2C8-A731D6454344}"/>
              </a:ext>
            </a:extLst>
          </p:cNvPr>
          <p:cNvSpPr>
            <a:spLocks noGrp="1"/>
          </p:cNvSpPr>
          <p:nvPr>
            <p:ph sz="quarter" idx="12" hasCustomPrompt="1"/>
          </p:nvPr>
        </p:nvSpPr>
        <p:spPr>
          <a:xfrm>
            <a:off x="1224000" y="6210000"/>
            <a:ext cx="7305675" cy="648000"/>
          </a:xfrm>
        </p:spPr>
        <p:txBody>
          <a:bodyPr anchor="ctr">
            <a:normAutofit/>
          </a:bodyPr>
          <a:lstStyle>
            <a:lvl1pPr marL="0" indent="0">
              <a:spcBef>
                <a:spcPts val="0"/>
              </a:spcBef>
              <a:buNone/>
              <a:defRPr sz="1000"/>
            </a:lvl1pPr>
          </a:lstStyle>
          <a:p>
            <a:pPr lvl="0"/>
            <a:r>
              <a:rPr lang="en-US" noProof="0" dirty="0"/>
              <a:t>[1] Citation</a:t>
            </a:r>
          </a:p>
          <a:p>
            <a:pPr lvl="0"/>
            <a:r>
              <a:rPr lang="en-US" noProof="0" dirty="0"/>
              <a:t>[2] Citation</a:t>
            </a:r>
          </a:p>
        </p:txBody>
      </p:sp>
    </p:spTree>
    <p:extLst>
      <p:ext uri="{BB962C8B-B14F-4D97-AF65-F5344CB8AC3E}">
        <p14:creationId xmlns:p14="http://schemas.microsoft.com/office/powerpoint/2010/main" val="54663192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B75273-80C2-E5B1-C5B1-6F0AB95C4638}"/>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4" name="Slide Number Placeholder 3">
            <a:extLst>
              <a:ext uri="{FF2B5EF4-FFF2-40B4-BE49-F238E27FC236}">
                <a16:creationId xmlns:a16="http://schemas.microsoft.com/office/drawing/2014/main" id="{C128F433-891C-53E1-DF5B-316D1B41EA62}"/>
              </a:ext>
            </a:extLst>
          </p:cNvPr>
          <p:cNvSpPr>
            <a:spLocks noGrp="1"/>
          </p:cNvSpPr>
          <p:nvPr>
            <p:ph type="sldNum" sz="quarter" idx="11"/>
          </p:nvPr>
        </p:nvSpPr>
        <p:spPr/>
        <p:txBody>
          <a:bodyPr/>
          <a:lstStyle/>
          <a:p>
            <a:fld id="{0A297500-7527-634B-90F4-69D0994C32B4}" type="slidenum">
              <a:rPr lang="en-US" noProof="0" smtClean="0"/>
              <a:pPr/>
              <a:t>‹#›</a:t>
            </a:fld>
            <a:endParaRPr lang="en-US" noProof="0"/>
          </a:p>
        </p:txBody>
      </p:sp>
      <p:sp>
        <p:nvSpPr>
          <p:cNvPr id="7" name="Content Placeholder 5">
            <a:extLst>
              <a:ext uri="{FF2B5EF4-FFF2-40B4-BE49-F238E27FC236}">
                <a16:creationId xmlns:a16="http://schemas.microsoft.com/office/drawing/2014/main" id="{860A3651-CA9F-573D-5C36-9F47D5887A3F}"/>
              </a:ext>
            </a:extLst>
          </p:cNvPr>
          <p:cNvSpPr>
            <a:spLocks noGrp="1"/>
          </p:cNvSpPr>
          <p:nvPr>
            <p:ph sz="quarter" idx="12" hasCustomPrompt="1"/>
          </p:nvPr>
        </p:nvSpPr>
        <p:spPr>
          <a:xfrm>
            <a:off x="1224000" y="6210000"/>
            <a:ext cx="7305675" cy="648000"/>
          </a:xfrm>
        </p:spPr>
        <p:txBody>
          <a:bodyPr anchor="ctr">
            <a:normAutofit/>
          </a:bodyPr>
          <a:lstStyle>
            <a:lvl1pPr marL="0" indent="0">
              <a:spcBef>
                <a:spcPts val="0"/>
              </a:spcBef>
              <a:buNone/>
              <a:defRPr sz="1000"/>
            </a:lvl1pPr>
          </a:lstStyle>
          <a:p>
            <a:pPr lvl="0"/>
            <a:r>
              <a:rPr lang="en-US" noProof="0" dirty="0"/>
              <a:t>[1] Citation</a:t>
            </a:r>
          </a:p>
          <a:p>
            <a:pPr lvl="0"/>
            <a:r>
              <a:rPr lang="en-US" noProof="0" dirty="0"/>
              <a:t>[2] Citation</a:t>
            </a:r>
          </a:p>
        </p:txBody>
      </p:sp>
    </p:spTree>
    <p:extLst>
      <p:ext uri="{BB962C8B-B14F-4D97-AF65-F5344CB8AC3E}">
        <p14:creationId xmlns:p14="http://schemas.microsoft.com/office/powerpoint/2010/main" val="30777203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8" name="Afbeelding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en-US" noProof="0"/>
              <a:t>Title</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jdelijke aanduiding voor voettekst 4"/>
          <p:cNvSpPr>
            <a:spLocks noGrp="1"/>
          </p:cNvSpPr>
          <p:nvPr>
            <p:ph type="ftr" sz="quarter" idx="3"/>
          </p:nvPr>
        </p:nvSpPr>
        <p:spPr>
          <a:xfrm>
            <a:off x="8692946" y="6210000"/>
            <a:ext cx="2333853"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en-US" noProof="0" dirty="0"/>
              <a:t>Department of Neurosciences</a:t>
            </a:r>
            <a:br>
              <a:rPr lang="en-US" noProof="0" dirty="0"/>
            </a:br>
            <a:r>
              <a:rPr lang="en-US" noProof="0" dirty="0"/>
              <a:t>Department of Electrical Engineering</a:t>
            </a:r>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en-US" noProof="0" smtClean="0"/>
              <a:pPr/>
              <a:t>‹#›</a:t>
            </a:fld>
            <a:endParaRPr lang="en-US" noProof="0"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8" r:id="rId3"/>
    <p:sldLayoutId id="2147483651" r:id="rId4"/>
    <p:sldLayoutId id="2147483660" r:id="rId5"/>
    <p:sldLayoutId id="2147483652" r:id="rId6"/>
    <p:sldLayoutId id="2147483653" r:id="rId7"/>
    <p:sldLayoutId id="2147483654" r:id="rId8"/>
    <p:sldLayoutId id="2147483655" r:id="rId9"/>
    <p:sldLayoutId id="2147483661" r:id="rId10"/>
    <p:sldLayoutId id="2147483699" r:id="rId11"/>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en-US" noProof="0" dirty="0"/>
              <a:t>Title</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ijdelijke aanduiding voor voettekst 4">
            <a:extLst>
              <a:ext uri="{FF2B5EF4-FFF2-40B4-BE49-F238E27FC236}">
                <a16:creationId xmlns:a16="http://schemas.microsoft.com/office/drawing/2014/main" id="{4A27C1F5-484D-ACE4-ED44-6E96882E08E0}"/>
              </a:ext>
            </a:extLst>
          </p:cNvPr>
          <p:cNvSpPr>
            <a:spLocks noGrp="1"/>
          </p:cNvSpPr>
          <p:nvPr>
            <p:ph type="ftr" sz="quarter" idx="3"/>
          </p:nvPr>
        </p:nvSpPr>
        <p:spPr>
          <a:xfrm>
            <a:off x="8692946" y="6210000"/>
            <a:ext cx="2333853"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en-US" noProof="0" dirty="0"/>
              <a:t>Department of Neurosciences</a:t>
            </a:r>
            <a:br>
              <a:rPr lang="en-US" noProof="0" dirty="0"/>
            </a:br>
            <a:r>
              <a:rPr lang="en-US" noProof="0" dirty="0"/>
              <a:t>Department of Electrical Engineering</a:t>
            </a:r>
          </a:p>
        </p:txBody>
      </p:sp>
      <p:sp>
        <p:nvSpPr>
          <p:cNvPr id="9" name="Tijdelijke aanduiding voor dianummer 5">
            <a:extLst>
              <a:ext uri="{FF2B5EF4-FFF2-40B4-BE49-F238E27FC236}">
                <a16:creationId xmlns:a16="http://schemas.microsoft.com/office/drawing/2014/main" id="{6F95DA46-CACC-2E4C-AF94-7DBA5205D1BD}"/>
              </a:ext>
            </a:extLst>
          </p:cNvPr>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en-US" noProof="0" smtClean="0"/>
              <a:pPr/>
              <a:t>‹#›</a:t>
            </a:fld>
            <a:endParaRPr lang="en-US" noProof="0"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F67D2-E176-402D-A174-A65B59CDE6B0}"/>
              </a:ext>
            </a:extLst>
          </p:cNvPr>
          <p:cNvSpPr>
            <a:spLocks noGrp="1"/>
          </p:cNvSpPr>
          <p:nvPr>
            <p:ph type="ctrTitle"/>
          </p:nvPr>
        </p:nvSpPr>
        <p:spPr>
          <a:xfrm>
            <a:off x="575999" y="1080000"/>
            <a:ext cx="10283590" cy="4024798"/>
          </a:xfrm>
        </p:spPr>
        <p:txBody>
          <a:bodyPr>
            <a:normAutofit/>
          </a:bodyPr>
          <a:lstStyle/>
          <a:p>
            <a:r>
              <a:rPr lang="en-US" b="1" dirty="0"/>
              <a:t>ICASSP 2023</a:t>
            </a:r>
            <a:br>
              <a:rPr lang="en-US" b="1" dirty="0"/>
            </a:br>
            <a:r>
              <a:rPr lang="en-US" sz="2800" dirty="0"/>
              <a:t>Cross-Lingual Transfer Learning for Alzheimer’s Detection</a:t>
            </a:r>
            <a:br>
              <a:rPr lang="en-US" sz="2800" dirty="0"/>
            </a:br>
            <a:r>
              <a:rPr lang="en-US" sz="2800" dirty="0"/>
              <a:t>from Spontaneous Speech</a:t>
            </a:r>
            <a:endParaRPr lang="en-US" dirty="0"/>
          </a:p>
        </p:txBody>
      </p:sp>
      <p:sp>
        <p:nvSpPr>
          <p:cNvPr id="3" name="Ondertitel 2">
            <a:extLst>
              <a:ext uri="{FF2B5EF4-FFF2-40B4-BE49-F238E27FC236}">
                <a16:creationId xmlns:a16="http://schemas.microsoft.com/office/drawing/2014/main" id="{31843B17-BE42-4792-8F6C-732FE3EE21B1}"/>
              </a:ext>
            </a:extLst>
          </p:cNvPr>
          <p:cNvSpPr>
            <a:spLocks noGrp="1"/>
          </p:cNvSpPr>
          <p:nvPr>
            <p:ph type="subTitle" idx="1"/>
          </p:nvPr>
        </p:nvSpPr>
        <p:spPr>
          <a:xfrm>
            <a:off x="575999" y="5251269"/>
            <a:ext cx="11354744" cy="1606730"/>
          </a:xfrm>
        </p:spPr>
        <p:txBody>
          <a:bodyPr>
            <a:normAutofit/>
          </a:bodyPr>
          <a:lstStyle/>
          <a:p>
            <a:r>
              <a:rPr lang="en-US" u="sng" dirty="0"/>
              <a:t>Author:</a:t>
            </a:r>
            <a:r>
              <a:rPr lang="en-US" dirty="0"/>
              <a:t> Bastiaan Tamm</a:t>
            </a:r>
          </a:p>
          <a:p>
            <a:pPr>
              <a:spcAft>
                <a:spcPts val="1200"/>
              </a:spcAft>
            </a:pPr>
            <a:r>
              <a:rPr lang="en-US" u="sng" dirty="0"/>
              <a:t>Co-authors:</a:t>
            </a:r>
            <a:r>
              <a:rPr lang="en-US" dirty="0"/>
              <a:t> Prof. Rik Vandenberghe, Prof. Hugo Van hamme</a:t>
            </a:r>
          </a:p>
          <a:p>
            <a:r>
              <a:rPr lang="en-US" sz="1800" dirty="0"/>
              <a:t>In collaboration with Laboratory for Cognitive Neurology (LCN), Processing Speech and Images (PSI)</a:t>
            </a:r>
            <a:endParaRPr lang="en-US" sz="1800" u="sng" dirty="0"/>
          </a:p>
        </p:txBody>
      </p:sp>
    </p:spTree>
    <p:extLst>
      <p:ext uri="{BB962C8B-B14F-4D97-AF65-F5344CB8AC3E}">
        <p14:creationId xmlns:p14="http://schemas.microsoft.com/office/powerpoint/2010/main" val="107133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D77A-9585-2C19-71B7-458D1D2B4FA8}"/>
              </a:ext>
            </a:extLst>
          </p:cNvPr>
          <p:cNvSpPr>
            <a:spLocks noGrp="1"/>
          </p:cNvSpPr>
          <p:nvPr>
            <p:ph type="title"/>
          </p:nvPr>
        </p:nvSpPr>
        <p:spPr/>
        <p:txBody>
          <a:bodyPr/>
          <a:lstStyle/>
          <a:p>
            <a:r>
              <a:rPr lang="en-US" dirty="0"/>
              <a:t>Conclusion</a:t>
            </a:r>
            <a:endParaRPr lang="en-BE" dirty="0"/>
          </a:p>
        </p:txBody>
      </p:sp>
      <p:sp>
        <p:nvSpPr>
          <p:cNvPr id="3" name="Content Placeholder 2">
            <a:extLst>
              <a:ext uri="{FF2B5EF4-FFF2-40B4-BE49-F238E27FC236}">
                <a16:creationId xmlns:a16="http://schemas.microsoft.com/office/drawing/2014/main" id="{3BBE5017-39DD-F29C-0D58-182CEA0D5B9B}"/>
              </a:ext>
            </a:extLst>
          </p:cNvPr>
          <p:cNvSpPr>
            <a:spLocks noGrp="1"/>
          </p:cNvSpPr>
          <p:nvPr>
            <p:ph idx="1"/>
          </p:nvPr>
        </p:nvSpPr>
        <p:spPr>
          <a:xfrm>
            <a:off x="576000" y="1656000"/>
            <a:ext cx="11041200" cy="4554000"/>
          </a:xfrm>
        </p:spPr>
        <p:txBody>
          <a:bodyPr>
            <a:normAutofit fontScale="92500" lnSpcReduction="10000"/>
          </a:bodyPr>
          <a:lstStyle/>
          <a:p>
            <a:r>
              <a:rPr lang="en-US" b="0" i="0" dirty="0">
                <a:effectLst/>
                <a:latin typeface="Arial" panose="020B0604020202020204" pitchFamily="34" charset="0"/>
              </a:rPr>
              <a:t>Our submission (82.6% / 4.345) outperforms the baseline (73.9% / 4.955) and</a:t>
            </a:r>
            <a:br>
              <a:rPr lang="en-US" b="0" i="0" dirty="0">
                <a:effectLst/>
                <a:latin typeface="Arial" panose="020B0604020202020204" pitchFamily="34" charset="0"/>
              </a:rPr>
            </a:br>
            <a:r>
              <a:rPr lang="en-US" b="0" i="0" dirty="0">
                <a:effectLst/>
                <a:latin typeface="Arial" panose="020B0604020202020204" pitchFamily="34" charset="0"/>
              </a:rPr>
              <a:t>ranks second in the competition</a:t>
            </a:r>
          </a:p>
          <a:p>
            <a:r>
              <a:rPr lang="en-US" dirty="0">
                <a:latin typeface="Arial" panose="020B0604020202020204" pitchFamily="34" charset="0"/>
              </a:rPr>
              <a:t>Innovation = </a:t>
            </a:r>
            <a:r>
              <a:rPr lang="en-US" b="0" i="0" dirty="0">
                <a:effectLst/>
                <a:latin typeface="Arial" panose="020B0604020202020204" pitchFamily="34" charset="0"/>
              </a:rPr>
              <a:t>pre-training + mixed-batch fine-tuning</a:t>
            </a:r>
          </a:p>
          <a:p>
            <a:pPr marL="0" indent="0">
              <a:spcBef>
                <a:spcPts val="2400"/>
              </a:spcBef>
              <a:buNone/>
            </a:pPr>
            <a:r>
              <a:rPr lang="en-US" b="1" dirty="0">
                <a:latin typeface="Arial" panose="020B0604020202020204" pitchFamily="34" charset="0"/>
              </a:rPr>
              <a:t>Reflection:</a:t>
            </a:r>
          </a:p>
          <a:p>
            <a:r>
              <a:rPr lang="en-US" b="0" i="0" dirty="0">
                <a:effectLst/>
                <a:latin typeface="Arial" panose="020B0604020202020204" pitchFamily="34" charset="0"/>
              </a:rPr>
              <a:t>Architecture is simple </a:t>
            </a:r>
            <a:r>
              <a:rPr lang="en-US" b="0" i="0" dirty="0">
                <a:effectLst/>
                <a:latin typeface="Arial" panose="020B0604020202020204" pitchFamily="34" charset="0"/>
                <a:sym typeface="Wingdings" panose="05000000000000000000" pitchFamily="2" charset="2"/>
              </a:rPr>
              <a:t> improvements from better architecture</a:t>
            </a:r>
          </a:p>
          <a:p>
            <a:pPr lvl="1"/>
            <a:r>
              <a:rPr lang="en-US" b="0" i="0" dirty="0">
                <a:effectLst/>
                <a:latin typeface="Arial" panose="020B0604020202020204" pitchFamily="34" charset="0"/>
                <a:sym typeface="Wingdings" panose="05000000000000000000" pitchFamily="2" charset="2"/>
              </a:rPr>
              <a:t>... difficulties with Greek translation  acoustic only</a:t>
            </a:r>
          </a:p>
          <a:p>
            <a:r>
              <a:rPr lang="en-US" b="0" i="0" dirty="0">
                <a:effectLst/>
                <a:latin typeface="Arial" panose="020B0604020202020204" pitchFamily="34" charset="0"/>
              </a:rPr>
              <a:t>Large gap between worst/best submission (71.7% &lt;-&gt; 82.6%, RMSE 4.345 outlier)</a:t>
            </a:r>
          </a:p>
          <a:p>
            <a:pPr lvl="1"/>
            <a:r>
              <a:rPr lang="en-US" dirty="0">
                <a:latin typeface="Arial" panose="020B0604020202020204" pitchFamily="34" charset="0"/>
              </a:rPr>
              <a:t>... relies on good initialization in pre-training</a:t>
            </a:r>
          </a:p>
          <a:p>
            <a:pPr lvl="1"/>
            <a:r>
              <a:rPr lang="en-US" dirty="0">
                <a:latin typeface="Arial" panose="020B0604020202020204" pitchFamily="34" charset="0"/>
              </a:rPr>
              <a:t>... median submission (76.1% / 4.716) = third place</a:t>
            </a:r>
          </a:p>
          <a:p>
            <a:pPr lvl="1"/>
            <a:r>
              <a:rPr lang="en-US" dirty="0">
                <a:latin typeface="Arial" panose="020B0604020202020204" pitchFamily="34" charset="0"/>
              </a:rPr>
              <a:t>... worst submission (71.7% / 4.837) ~ baseline performance</a:t>
            </a:r>
          </a:p>
          <a:p>
            <a:r>
              <a:rPr lang="en-US" dirty="0">
                <a:latin typeface="Arial" panose="020B0604020202020204" pitchFamily="34" charset="0"/>
              </a:rPr>
              <a:t>Role of demographic variables?</a:t>
            </a:r>
          </a:p>
        </p:txBody>
      </p:sp>
      <p:sp>
        <p:nvSpPr>
          <p:cNvPr id="4" name="Footer Placeholder 3">
            <a:extLst>
              <a:ext uri="{FF2B5EF4-FFF2-40B4-BE49-F238E27FC236}">
                <a16:creationId xmlns:a16="http://schemas.microsoft.com/office/drawing/2014/main" id="{4E8EF4AE-A46A-6100-DE8B-4E7E7F208037}"/>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79AFD538-1B34-A534-B8D8-6CF7C770D2E4}"/>
              </a:ext>
            </a:extLst>
          </p:cNvPr>
          <p:cNvSpPr>
            <a:spLocks noGrp="1"/>
          </p:cNvSpPr>
          <p:nvPr>
            <p:ph type="sldNum" sz="quarter" idx="12"/>
          </p:nvPr>
        </p:nvSpPr>
        <p:spPr/>
        <p:txBody>
          <a:bodyPr/>
          <a:lstStyle/>
          <a:p>
            <a:fld id="{7C030ED3-F423-4CEB-A22E-AD9556BB532F}" type="slidenum">
              <a:rPr lang="en-BE" smtClean="0"/>
              <a:t>10</a:t>
            </a:fld>
            <a:endParaRPr lang="en-BE"/>
          </a:p>
        </p:txBody>
      </p:sp>
    </p:spTree>
    <p:extLst>
      <p:ext uri="{BB962C8B-B14F-4D97-AF65-F5344CB8AC3E}">
        <p14:creationId xmlns:p14="http://schemas.microsoft.com/office/powerpoint/2010/main" val="368914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EB4855-5BA3-3E15-43E7-2E191D2F8273}"/>
              </a:ext>
            </a:extLst>
          </p:cNvPr>
          <p:cNvSpPr>
            <a:spLocks noGrp="1"/>
          </p:cNvSpPr>
          <p:nvPr>
            <p:ph idx="1"/>
          </p:nvPr>
        </p:nvSpPr>
        <p:spPr/>
        <p:txBody>
          <a:bodyPr>
            <a:normAutofit/>
          </a:bodyPr>
          <a:lstStyle/>
          <a:p>
            <a:pPr marL="237744" indent="-237744">
              <a:buNone/>
            </a:pPr>
            <a:r>
              <a:rPr lang="en-US" sz="1400" dirty="0"/>
              <a:t>[1] “2022 Alzheimer’s disease facts and figures,” Alzheimer’s &amp; Dementia, vol. 18, no. 4, pp. 700–789, 2022.</a:t>
            </a:r>
          </a:p>
          <a:p>
            <a:pPr marL="237744" indent="-237744">
              <a:buNone/>
            </a:pPr>
            <a:r>
              <a:rPr lang="en-US" sz="1400" dirty="0"/>
              <a:t>[2] Sofia de la Fuente Garcia, Craig W. Ritchie, and </a:t>
            </a:r>
            <a:r>
              <a:rPr lang="en-US" sz="1400" dirty="0" err="1"/>
              <a:t>Saturnino</a:t>
            </a:r>
            <a:r>
              <a:rPr lang="en-US" sz="1400" dirty="0"/>
              <a:t> Luz, “Artificial intelligence, speech, and language processing approaches to monitoring Alzheimer’s disease: A systematic review,” Journal of Alzheimer’s Disease, vol. 78, pp. 1547–1574, 2020, 4.</a:t>
            </a:r>
          </a:p>
          <a:p>
            <a:pPr marL="237744" indent="-237744">
              <a:buNone/>
            </a:pPr>
            <a:r>
              <a:rPr lang="en-US" sz="1400" dirty="0"/>
              <a:t>[3] </a:t>
            </a:r>
            <a:r>
              <a:rPr lang="en-US" sz="1400" dirty="0" err="1"/>
              <a:t>Saturnino</a:t>
            </a:r>
            <a:r>
              <a:rPr lang="en-US" sz="1400" dirty="0"/>
              <a:t> Luz, Fasih Haider, Davida Fromm, </a:t>
            </a:r>
            <a:r>
              <a:rPr lang="en-US" sz="1400" dirty="0" err="1"/>
              <a:t>Ioulietta</a:t>
            </a:r>
            <a:r>
              <a:rPr lang="en-US" sz="1400" dirty="0"/>
              <a:t> </a:t>
            </a:r>
            <a:r>
              <a:rPr lang="en-US" sz="1400" dirty="0" err="1"/>
              <a:t>Lazarou</a:t>
            </a:r>
            <a:r>
              <a:rPr lang="en-US" sz="1400" dirty="0"/>
              <a:t>, </a:t>
            </a:r>
            <a:r>
              <a:rPr lang="en-US" sz="1400" dirty="0" err="1"/>
              <a:t>Ioannis</a:t>
            </a:r>
            <a:r>
              <a:rPr lang="en-US" sz="1400" dirty="0"/>
              <a:t> </a:t>
            </a:r>
            <a:r>
              <a:rPr lang="en-US" sz="1400" dirty="0" err="1"/>
              <a:t>Kompatsiaris</a:t>
            </a:r>
            <a:r>
              <a:rPr lang="en-US" sz="1400" dirty="0"/>
              <a:t>, and Brian </a:t>
            </a:r>
            <a:r>
              <a:rPr lang="en-US" sz="1400" dirty="0" err="1"/>
              <a:t>MacWhinney</a:t>
            </a:r>
            <a:r>
              <a:rPr lang="en-US" sz="1400" dirty="0"/>
              <a:t>, “Multilingual Alzheimer’s dementia recognition through spontaneous speech: a signal processing grand challenge,” 2023.</a:t>
            </a:r>
          </a:p>
          <a:p>
            <a:pPr marL="237744" indent="-237744">
              <a:buNone/>
            </a:pPr>
            <a:r>
              <a:rPr lang="en-US" sz="1400" dirty="0"/>
              <a:t>[4] Florian </a:t>
            </a:r>
            <a:r>
              <a:rPr lang="en-US" sz="1400" dirty="0" err="1"/>
              <a:t>Eyben</a:t>
            </a:r>
            <a:r>
              <a:rPr lang="en-US" sz="1400" dirty="0"/>
              <a:t> et al., “The Geneva minimalistic acoustic parameter set (</a:t>
            </a:r>
            <a:r>
              <a:rPr lang="en-US" sz="1400" dirty="0" err="1"/>
              <a:t>GeMAPS</a:t>
            </a:r>
            <a:r>
              <a:rPr lang="en-US" sz="1400" dirty="0"/>
              <a:t>) for voice research and affective computing,” IEEE transactions on affective computing, vol. 7, no. 2, pp. 190–202, 2015.</a:t>
            </a:r>
          </a:p>
          <a:p>
            <a:pPr marL="237744" indent="-237744">
              <a:buNone/>
            </a:pPr>
            <a:r>
              <a:rPr lang="en-US" sz="1400" dirty="0"/>
              <a:t>[5] Florian </a:t>
            </a:r>
            <a:r>
              <a:rPr lang="en-US" sz="1400" dirty="0" err="1"/>
              <a:t>Eyben</a:t>
            </a:r>
            <a:r>
              <a:rPr lang="en-US" sz="1400" dirty="0"/>
              <a:t>, Martin W ̈</a:t>
            </a:r>
            <a:r>
              <a:rPr lang="en-US" sz="1400" dirty="0" err="1"/>
              <a:t>ollmer</a:t>
            </a:r>
            <a:r>
              <a:rPr lang="en-US" sz="1400" dirty="0"/>
              <a:t>, and </a:t>
            </a:r>
            <a:r>
              <a:rPr lang="en-US" sz="1400" dirty="0" err="1"/>
              <a:t>Bj</a:t>
            </a:r>
            <a:r>
              <a:rPr lang="en-US" sz="1400" dirty="0"/>
              <a:t> ̈</a:t>
            </a:r>
            <a:r>
              <a:rPr lang="en-US" sz="1400" dirty="0" err="1"/>
              <a:t>orn</a:t>
            </a:r>
            <a:r>
              <a:rPr lang="en-US" sz="1400" dirty="0"/>
              <a:t> Schuller, “</a:t>
            </a:r>
            <a:r>
              <a:rPr lang="en-US" sz="1400" dirty="0" err="1"/>
              <a:t>Opensmile</a:t>
            </a:r>
            <a:r>
              <a:rPr lang="en-US" sz="1400" dirty="0"/>
              <a:t>: The Munich versatile and fast open-source audio feature extractor,” in Proceedings of the 18th ACM International Conference on Multimedia, New York, NY, USA, 2010, MM ’10, p. 1459–1462, Association </a:t>
            </a:r>
            <a:r>
              <a:rPr lang="en-US" sz="1400" dirty="0" err="1"/>
              <a:t>forComputing</a:t>
            </a:r>
            <a:r>
              <a:rPr lang="en-US" sz="1400" dirty="0"/>
              <a:t> Machinery.</a:t>
            </a:r>
          </a:p>
          <a:p>
            <a:pPr marL="237744" indent="-237744">
              <a:buNone/>
            </a:pPr>
            <a:endParaRPr lang="en-US" sz="1400" dirty="0"/>
          </a:p>
        </p:txBody>
      </p:sp>
      <p:sp>
        <p:nvSpPr>
          <p:cNvPr id="3" name="Title 2">
            <a:extLst>
              <a:ext uri="{FF2B5EF4-FFF2-40B4-BE49-F238E27FC236}">
                <a16:creationId xmlns:a16="http://schemas.microsoft.com/office/drawing/2014/main" id="{B77697AA-AB75-8601-47A8-5C42D1868441}"/>
              </a:ext>
            </a:extLst>
          </p:cNvPr>
          <p:cNvSpPr>
            <a:spLocks noGrp="1"/>
          </p:cNvSpPr>
          <p:nvPr>
            <p:ph type="title"/>
          </p:nvPr>
        </p:nvSpPr>
        <p:spPr/>
        <p:txBody>
          <a:bodyPr/>
          <a:lstStyle/>
          <a:p>
            <a:r>
              <a:rPr lang="en-US" dirty="0"/>
              <a:t>References</a:t>
            </a:r>
          </a:p>
        </p:txBody>
      </p:sp>
      <p:sp>
        <p:nvSpPr>
          <p:cNvPr id="4" name="Footer Placeholder 3">
            <a:extLst>
              <a:ext uri="{FF2B5EF4-FFF2-40B4-BE49-F238E27FC236}">
                <a16:creationId xmlns:a16="http://schemas.microsoft.com/office/drawing/2014/main" id="{A29DAFF9-F87F-1386-C1D4-8A4A040FBE17}"/>
              </a:ext>
            </a:extLst>
          </p:cNvPr>
          <p:cNvSpPr>
            <a:spLocks noGrp="1"/>
          </p:cNvSpPr>
          <p:nvPr>
            <p:ph type="ftr" sz="quarter" idx="10"/>
          </p:nvPr>
        </p:nvSpPr>
        <p:spPr/>
        <p:txBody>
          <a:bodyPr/>
          <a:lstStyle/>
          <a:p>
            <a:r>
              <a:rPr lang="en-US"/>
              <a:t>Department of Neurosciences</a:t>
            </a:r>
            <a:br>
              <a:rPr lang="en-US"/>
            </a:br>
            <a:r>
              <a:rPr lang="en-US"/>
              <a:t>Department of Electrical Engineering</a:t>
            </a:r>
          </a:p>
        </p:txBody>
      </p:sp>
      <p:sp>
        <p:nvSpPr>
          <p:cNvPr id="5" name="Slide Number Placeholder 4">
            <a:extLst>
              <a:ext uri="{FF2B5EF4-FFF2-40B4-BE49-F238E27FC236}">
                <a16:creationId xmlns:a16="http://schemas.microsoft.com/office/drawing/2014/main" id="{39BDEE92-7BEB-B0EE-910A-150B1C57C1DC}"/>
              </a:ext>
            </a:extLst>
          </p:cNvPr>
          <p:cNvSpPr>
            <a:spLocks noGrp="1"/>
          </p:cNvSpPr>
          <p:nvPr>
            <p:ph type="sldNum" sz="quarter" idx="11"/>
          </p:nvPr>
        </p:nvSpPr>
        <p:spPr/>
        <p:txBody>
          <a:bodyPr/>
          <a:lstStyle/>
          <a:p>
            <a:fld id="{0A297500-7527-634B-90F4-69D0994C32B4}" type="slidenum">
              <a:rPr lang="en-US" smtClean="0"/>
              <a:pPr/>
              <a:t>11</a:t>
            </a:fld>
            <a:endParaRPr lang="en-US"/>
          </a:p>
        </p:txBody>
      </p:sp>
      <p:sp>
        <p:nvSpPr>
          <p:cNvPr id="6" name="Content Placeholder 5">
            <a:extLst>
              <a:ext uri="{FF2B5EF4-FFF2-40B4-BE49-F238E27FC236}">
                <a16:creationId xmlns:a16="http://schemas.microsoft.com/office/drawing/2014/main" id="{FA5E0B63-AC4F-267B-4257-C7F4567D5DED}"/>
              </a:ext>
            </a:extLst>
          </p:cNvPr>
          <p:cNvSpPr>
            <a:spLocks noGrp="1"/>
          </p:cNvSpPr>
          <p:nvPr>
            <p:ph sz="quarter" idx="12"/>
          </p:nvPr>
        </p:nvSpPr>
        <p:spPr/>
        <p:txBody>
          <a:bodyPr/>
          <a:lstStyle/>
          <a:p>
            <a:endParaRPr lang="en-US"/>
          </a:p>
        </p:txBody>
      </p:sp>
    </p:spTree>
    <p:extLst>
      <p:ext uri="{BB962C8B-B14F-4D97-AF65-F5344CB8AC3E}">
        <p14:creationId xmlns:p14="http://schemas.microsoft.com/office/powerpoint/2010/main" val="242177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8A3D-80BA-B6C1-9618-31B5F47ACFA6}"/>
              </a:ext>
            </a:extLst>
          </p:cNvPr>
          <p:cNvSpPr>
            <a:spLocks noGrp="1"/>
          </p:cNvSpPr>
          <p:nvPr>
            <p:ph type="title"/>
          </p:nvPr>
        </p:nvSpPr>
        <p:spPr/>
        <p:txBody>
          <a:bodyPr/>
          <a:lstStyle/>
          <a:p>
            <a:endParaRPr lang="en-BE"/>
          </a:p>
        </p:txBody>
      </p:sp>
    </p:spTree>
    <p:extLst>
      <p:ext uri="{BB962C8B-B14F-4D97-AF65-F5344CB8AC3E}">
        <p14:creationId xmlns:p14="http://schemas.microsoft.com/office/powerpoint/2010/main" val="264480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1A7DBB7-DE2D-8E19-AD0D-7E68FCED7A54}"/>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4" name="Slide Number Placeholder 3">
            <a:extLst>
              <a:ext uri="{FF2B5EF4-FFF2-40B4-BE49-F238E27FC236}">
                <a16:creationId xmlns:a16="http://schemas.microsoft.com/office/drawing/2014/main" id="{E77E93FC-BD13-81F5-028A-1187C650943D}"/>
              </a:ext>
            </a:extLst>
          </p:cNvPr>
          <p:cNvSpPr>
            <a:spLocks noGrp="1"/>
          </p:cNvSpPr>
          <p:nvPr>
            <p:ph type="sldNum" sz="quarter" idx="11"/>
          </p:nvPr>
        </p:nvSpPr>
        <p:spPr/>
        <p:txBody>
          <a:bodyPr/>
          <a:lstStyle/>
          <a:p>
            <a:fld id="{0A297500-7527-634B-90F4-69D0994C32B4}" type="slidenum">
              <a:rPr lang="en-US" noProof="0" smtClean="0"/>
              <a:pPr/>
              <a:t>2</a:t>
            </a:fld>
            <a:endParaRPr lang="en-US" noProof="0"/>
          </a:p>
        </p:txBody>
      </p:sp>
      <p:sp>
        <p:nvSpPr>
          <p:cNvPr id="6" name="Title 1">
            <a:extLst>
              <a:ext uri="{FF2B5EF4-FFF2-40B4-BE49-F238E27FC236}">
                <a16:creationId xmlns:a16="http://schemas.microsoft.com/office/drawing/2014/main" id="{9A2A8271-CB4E-01DC-A5A2-C5B59B54A7EE}"/>
              </a:ext>
            </a:extLst>
          </p:cNvPr>
          <p:cNvSpPr txBox="1">
            <a:spLocks/>
          </p:cNvSpPr>
          <p:nvPr/>
        </p:nvSpPr>
        <p:spPr>
          <a:xfrm>
            <a:off x="2333898" y="365125"/>
            <a:ext cx="9019902" cy="1325563"/>
          </a:xfrm>
          <a:prstGeom prst="rect">
            <a:avLst/>
          </a:prstGeom>
        </p:spPr>
        <p:txBody>
          <a:bodyPr vert="horz" lIns="0" tIns="0" rIns="0" bIns="0" rtlCol="0" anchor="ctr" anchorCtr="0">
            <a:normAutofit/>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BE"/>
              <a:t>ADReSS Multilingual Challenge</a:t>
            </a:r>
            <a:endParaRPr lang="en-BE" dirty="0"/>
          </a:p>
        </p:txBody>
      </p:sp>
      <p:sp>
        <p:nvSpPr>
          <p:cNvPr id="7" name="Content Placeholder 2">
            <a:extLst>
              <a:ext uri="{FF2B5EF4-FFF2-40B4-BE49-F238E27FC236}">
                <a16:creationId xmlns:a16="http://schemas.microsoft.com/office/drawing/2014/main" id="{4BC6C577-C711-8E71-1393-8BFE8D2FA077}"/>
              </a:ext>
            </a:extLst>
          </p:cNvPr>
          <p:cNvSpPr txBox="1">
            <a:spLocks/>
          </p:cNvSpPr>
          <p:nvPr/>
        </p:nvSpPr>
        <p:spPr>
          <a:xfrm>
            <a:off x="838200" y="4756179"/>
            <a:ext cx="10515600" cy="1254036"/>
          </a:xfrm>
          <a:prstGeom prst="rect">
            <a:avLst/>
          </a:prstGeom>
        </p:spPr>
        <p:txBody>
          <a:bodyPr>
            <a:normAutofit lnSpcReduction="1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BE" dirty="0"/>
              <a:t>Balanced for age, gender</a:t>
            </a:r>
            <a:br>
              <a:rPr lang="en-BE" dirty="0"/>
            </a:br>
            <a:r>
              <a:rPr lang="en-BE" sz="2000" i="1" dirty="0"/>
              <a:t>“All standardized mean differences for the covariates were below 0.1 and all standardized mean differences for squares and two-way interactions between covariates were below 0.15, indicating </a:t>
            </a:r>
            <a:r>
              <a:rPr lang="en-BE" sz="2000" b="1" i="1" dirty="0"/>
              <a:t>adequate balance for those covariates</a:t>
            </a:r>
            <a:r>
              <a:rPr lang="en-BE" sz="2000" i="1" dirty="0"/>
              <a:t>.”</a:t>
            </a:r>
            <a:endParaRPr lang="en-BE" i="1" dirty="0"/>
          </a:p>
        </p:txBody>
      </p:sp>
      <p:pic>
        <p:nvPicPr>
          <p:cNvPr id="8" name="Picture 2" descr="ADReSS-M 2023">
            <a:extLst>
              <a:ext uri="{FF2B5EF4-FFF2-40B4-BE49-F238E27FC236}">
                <a16:creationId xmlns:a16="http://schemas.microsoft.com/office/drawing/2014/main" id="{600E1CC6-63EF-0787-C291-67525CDD2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69" y="200820"/>
            <a:ext cx="1596526" cy="177441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C0060437-3176-B129-3EE1-F541D51DB926}"/>
              </a:ext>
            </a:extLst>
          </p:cNvPr>
          <p:cNvGrpSpPr/>
          <p:nvPr/>
        </p:nvGrpSpPr>
        <p:grpSpPr>
          <a:xfrm>
            <a:off x="1649415" y="1970070"/>
            <a:ext cx="4258491" cy="2532211"/>
            <a:chOff x="1649415" y="1970070"/>
            <a:chExt cx="4258491" cy="2532211"/>
          </a:xfrm>
        </p:grpSpPr>
        <p:grpSp>
          <p:nvGrpSpPr>
            <p:cNvPr id="10" name="Group 9">
              <a:extLst>
                <a:ext uri="{FF2B5EF4-FFF2-40B4-BE49-F238E27FC236}">
                  <a16:creationId xmlns:a16="http://schemas.microsoft.com/office/drawing/2014/main" id="{D9F0BA5F-0956-4426-A816-0D0BE0A6EC7D}"/>
                </a:ext>
              </a:extLst>
            </p:cNvPr>
            <p:cNvGrpSpPr/>
            <p:nvPr/>
          </p:nvGrpSpPr>
          <p:grpSpPr>
            <a:xfrm>
              <a:off x="1649415" y="1970070"/>
              <a:ext cx="4258491" cy="2063931"/>
              <a:chOff x="1837509" y="2264229"/>
              <a:chExt cx="4258491" cy="2063931"/>
            </a:xfrm>
          </p:grpSpPr>
          <p:sp>
            <p:nvSpPr>
              <p:cNvPr id="16" name="Oval 15">
                <a:extLst>
                  <a:ext uri="{FF2B5EF4-FFF2-40B4-BE49-F238E27FC236}">
                    <a16:creationId xmlns:a16="http://schemas.microsoft.com/office/drawing/2014/main" id="{78B8391A-F94D-61B2-D5A9-8BF1799A1AE3}"/>
                  </a:ext>
                </a:extLst>
              </p:cNvPr>
              <p:cNvSpPr/>
              <p:nvPr/>
            </p:nvSpPr>
            <p:spPr>
              <a:xfrm>
                <a:off x="1837509" y="2264229"/>
                <a:ext cx="4258491" cy="2063931"/>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nvGrpSpPr>
              <p:cNvPr id="17" name="Group 16">
                <a:extLst>
                  <a:ext uri="{FF2B5EF4-FFF2-40B4-BE49-F238E27FC236}">
                    <a16:creationId xmlns:a16="http://schemas.microsoft.com/office/drawing/2014/main" id="{75E22B25-1B17-C256-117D-3C5694963F85}"/>
                  </a:ext>
                </a:extLst>
              </p:cNvPr>
              <p:cNvGrpSpPr/>
              <p:nvPr/>
            </p:nvGrpSpPr>
            <p:grpSpPr>
              <a:xfrm>
                <a:off x="2218778" y="2367503"/>
                <a:ext cx="3483428" cy="1121228"/>
                <a:chOff x="2236198" y="2307772"/>
                <a:chExt cx="3483428" cy="1121228"/>
              </a:xfrm>
            </p:grpSpPr>
            <p:sp>
              <p:nvSpPr>
                <p:cNvPr id="21" name="Oval 20">
                  <a:extLst>
                    <a:ext uri="{FF2B5EF4-FFF2-40B4-BE49-F238E27FC236}">
                      <a16:creationId xmlns:a16="http://schemas.microsoft.com/office/drawing/2014/main" id="{8FF2B932-FD94-86B8-3550-23D8466E0D3D}"/>
                    </a:ext>
                  </a:extLst>
                </p:cNvPr>
                <p:cNvSpPr/>
                <p:nvPr/>
              </p:nvSpPr>
              <p:spPr>
                <a:xfrm>
                  <a:off x="2236198" y="2307772"/>
                  <a:ext cx="3483428" cy="112122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2" name="TextBox 21">
                  <a:extLst>
                    <a:ext uri="{FF2B5EF4-FFF2-40B4-BE49-F238E27FC236}">
                      <a16:creationId xmlns:a16="http://schemas.microsoft.com/office/drawing/2014/main" id="{77F852B7-DEA1-F999-9488-BB636F05836A}"/>
                    </a:ext>
                  </a:extLst>
                </p:cNvPr>
                <p:cNvSpPr txBox="1"/>
                <p:nvPr/>
              </p:nvSpPr>
              <p:spPr>
                <a:xfrm>
                  <a:off x="3394898" y="2545220"/>
                  <a:ext cx="1143711" cy="646331"/>
                </a:xfrm>
                <a:prstGeom prst="rect">
                  <a:avLst/>
                </a:prstGeom>
                <a:noFill/>
              </p:spPr>
              <p:txBody>
                <a:bodyPr wrap="none" rtlCol="0">
                  <a:spAutoFit/>
                </a:bodyPr>
                <a:lstStyle/>
                <a:p>
                  <a:pPr algn="ctr"/>
                  <a:r>
                    <a:rPr lang="nl-BE" dirty="0"/>
                    <a:t>English</a:t>
                  </a:r>
                  <a:br>
                    <a:rPr lang="nl-BE" dirty="0"/>
                  </a:br>
                  <a:r>
                    <a:rPr lang="nl-BE" dirty="0"/>
                    <a:t>(237 clips)</a:t>
                  </a:r>
                  <a:endParaRPr lang="en-BE" dirty="0"/>
                </a:p>
              </p:txBody>
            </p:sp>
          </p:grpSp>
          <p:grpSp>
            <p:nvGrpSpPr>
              <p:cNvPr id="18" name="Group 17">
                <a:extLst>
                  <a:ext uri="{FF2B5EF4-FFF2-40B4-BE49-F238E27FC236}">
                    <a16:creationId xmlns:a16="http://schemas.microsoft.com/office/drawing/2014/main" id="{3B928601-9198-7FAC-EF08-2F08C55754BA}"/>
                  </a:ext>
                </a:extLst>
              </p:cNvPr>
              <p:cNvGrpSpPr/>
              <p:nvPr/>
            </p:nvGrpSpPr>
            <p:grpSpPr>
              <a:xfrm>
                <a:off x="3337558" y="3570513"/>
                <a:ext cx="1258389" cy="646331"/>
                <a:chOff x="3472541" y="2307772"/>
                <a:chExt cx="1258389" cy="1159794"/>
              </a:xfrm>
            </p:grpSpPr>
            <p:sp>
              <p:nvSpPr>
                <p:cNvPr id="19" name="Oval 18">
                  <a:extLst>
                    <a:ext uri="{FF2B5EF4-FFF2-40B4-BE49-F238E27FC236}">
                      <a16:creationId xmlns:a16="http://schemas.microsoft.com/office/drawing/2014/main" id="{697B6F50-CCCA-BB3F-E061-DD898FF328F4}"/>
                    </a:ext>
                  </a:extLst>
                </p:cNvPr>
                <p:cNvSpPr/>
                <p:nvPr/>
              </p:nvSpPr>
              <p:spPr>
                <a:xfrm>
                  <a:off x="3472541" y="2346338"/>
                  <a:ext cx="1258389" cy="1121228"/>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0" name="TextBox 19">
                  <a:extLst>
                    <a:ext uri="{FF2B5EF4-FFF2-40B4-BE49-F238E27FC236}">
                      <a16:creationId xmlns:a16="http://schemas.microsoft.com/office/drawing/2014/main" id="{E4722AE5-8D05-B19B-4F32-F5599ADB1E67}"/>
                    </a:ext>
                  </a:extLst>
                </p:cNvPr>
                <p:cNvSpPr txBox="1"/>
                <p:nvPr/>
              </p:nvSpPr>
              <p:spPr>
                <a:xfrm>
                  <a:off x="3584578" y="2307772"/>
                  <a:ext cx="1034316" cy="1159794"/>
                </a:xfrm>
                <a:prstGeom prst="rect">
                  <a:avLst/>
                </a:prstGeom>
                <a:noFill/>
              </p:spPr>
              <p:txBody>
                <a:bodyPr wrap="square" rtlCol="0">
                  <a:spAutoFit/>
                </a:bodyPr>
                <a:lstStyle/>
                <a:p>
                  <a:pPr algn="ctr"/>
                  <a:r>
                    <a:rPr lang="en-BE" dirty="0"/>
                    <a:t>Greek</a:t>
                  </a:r>
                  <a:br>
                    <a:rPr lang="en-BE" dirty="0"/>
                  </a:br>
                  <a:r>
                    <a:rPr lang="en-BE" dirty="0"/>
                    <a:t>(8 clips)</a:t>
                  </a:r>
                </a:p>
              </p:txBody>
            </p:sp>
          </p:grpSp>
        </p:grpSp>
        <p:sp>
          <p:nvSpPr>
            <p:cNvPr id="15" name="TextBox 14">
              <a:extLst>
                <a:ext uri="{FF2B5EF4-FFF2-40B4-BE49-F238E27FC236}">
                  <a16:creationId xmlns:a16="http://schemas.microsoft.com/office/drawing/2014/main" id="{C76D00CC-1AA5-1270-F1F6-2A108199B865}"/>
                </a:ext>
              </a:extLst>
            </p:cNvPr>
            <p:cNvSpPr txBox="1"/>
            <p:nvPr/>
          </p:nvSpPr>
          <p:spPr>
            <a:xfrm>
              <a:off x="2888181" y="4040616"/>
              <a:ext cx="1768433" cy="461665"/>
            </a:xfrm>
            <a:prstGeom prst="rect">
              <a:avLst/>
            </a:prstGeom>
            <a:noFill/>
          </p:spPr>
          <p:txBody>
            <a:bodyPr wrap="none" rtlCol="0">
              <a:spAutoFit/>
            </a:bodyPr>
            <a:lstStyle/>
            <a:p>
              <a:r>
                <a:rPr lang="nl-BE" sz="2400" b="1" dirty="0">
                  <a:solidFill>
                    <a:srgbClr val="0070C0"/>
                  </a:solidFill>
                </a:rPr>
                <a:t>TRAIN (DEV)</a:t>
              </a:r>
              <a:endParaRPr lang="en-BE" b="1" dirty="0">
                <a:solidFill>
                  <a:srgbClr val="0070C0"/>
                </a:solidFill>
              </a:endParaRPr>
            </a:p>
          </p:txBody>
        </p:sp>
      </p:grpSp>
      <p:grpSp>
        <p:nvGrpSpPr>
          <p:cNvPr id="23" name="Group 22">
            <a:extLst>
              <a:ext uri="{FF2B5EF4-FFF2-40B4-BE49-F238E27FC236}">
                <a16:creationId xmlns:a16="http://schemas.microsoft.com/office/drawing/2014/main" id="{436F4C77-DF2A-F16E-6F66-CD7942C2E5E6}"/>
              </a:ext>
            </a:extLst>
          </p:cNvPr>
          <p:cNvGrpSpPr/>
          <p:nvPr/>
        </p:nvGrpSpPr>
        <p:grpSpPr>
          <a:xfrm>
            <a:off x="6843849" y="2412866"/>
            <a:ext cx="2981824" cy="2032268"/>
            <a:chOff x="6922427" y="2310792"/>
            <a:chExt cx="2981824" cy="2032268"/>
          </a:xfrm>
        </p:grpSpPr>
        <p:grpSp>
          <p:nvGrpSpPr>
            <p:cNvPr id="24" name="Group 23">
              <a:extLst>
                <a:ext uri="{FF2B5EF4-FFF2-40B4-BE49-F238E27FC236}">
                  <a16:creationId xmlns:a16="http://schemas.microsoft.com/office/drawing/2014/main" id="{50BDE5A3-A89F-28C7-54AF-F54E6921B954}"/>
                </a:ext>
              </a:extLst>
            </p:cNvPr>
            <p:cNvGrpSpPr/>
            <p:nvPr/>
          </p:nvGrpSpPr>
          <p:grpSpPr>
            <a:xfrm>
              <a:off x="6922427" y="2310792"/>
              <a:ext cx="2981824" cy="1508514"/>
              <a:chOff x="2475840" y="2604952"/>
              <a:chExt cx="2981824" cy="1508514"/>
            </a:xfrm>
          </p:grpSpPr>
          <p:sp>
            <p:nvSpPr>
              <p:cNvPr id="26" name="Oval 25">
                <a:extLst>
                  <a:ext uri="{FF2B5EF4-FFF2-40B4-BE49-F238E27FC236}">
                    <a16:creationId xmlns:a16="http://schemas.microsoft.com/office/drawing/2014/main" id="{B19A2324-7E50-12C6-0BED-103CC1F0B9D6}"/>
                  </a:ext>
                </a:extLst>
              </p:cNvPr>
              <p:cNvSpPr/>
              <p:nvPr/>
            </p:nvSpPr>
            <p:spPr>
              <a:xfrm>
                <a:off x="2475840" y="2604952"/>
                <a:ext cx="2981824" cy="150851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nvGrpSpPr>
              <p:cNvPr id="27" name="Group 26">
                <a:extLst>
                  <a:ext uri="{FF2B5EF4-FFF2-40B4-BE49-F238E27FC236}">
                    <a16:creationId xmlns:a16="http://schemas.microsoft.com/office/drawing/2014/main" id="{B97C7251-7103-F1E1-AE2F-FC35C002CC4E}"/>
                  </a:ext>
                </a:extLst>
              </p:cNvPr>
              <p:cNvGrpSpPr/>
              <p:nvPr/>
            </p:nvGrpSpPr>
            <p:grpSpPr>
              <a:xfrm>
                <a:off x="2961368" y="2844629"/>
                <a:ext cx="2004289" cy="984404"/>
                <a:chOff x="3096351" y="1005226"/>
                <a:chExt cx="2004289" cy="1766441"/>
              </a:xfrm>
            </p:grpSpPr>
            <p:sp>
              <p:nvSpPr>
                <p:cNvPr id="28" name="Oval 27">
                  <a:extLst>
                    <a:ext uri="{FF2B5EF4-FFF2-40B4-BE49-F238E27FC236}">
                      <a16:creationId xmlns:a16="http://schemas.microsoft.com/office/drawing/2014/main" id="{D21FD03C-F750-6FB9-89AA-05F6A9C1B266}"/>
                    </a:ext>
                  </a:extLst>
                </p:cNvPr>
                <p:cNvSpPr/>
                <p:nvPr/>
              </p:nvSpPr>
              <p:spPr>
                <a:xfrm>
                  <a:off x="3096351" y="1005226"/>
                  <a:ext cx="2004289" cy="1766441"/>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9" name="TextBox 28">
                  <a:extLst>
                    <a:ext uri="{FF2B5EF4-FFF2-40B4-BE49-F238E27FC236}">
                      <a16:creationId xmlns:a16="http://schemas.microsoft.com/office/drawing/2014/main" id="{D4211C4A-C7D7-4091-8411-401C015121FB}"/>
                    </a:ext>
                  </a:extLst>
                </p:cNvPr>
                <p:cNvSpPr txBox="1"/>
                <p:nvPr/>
              </p:nvSpPr>
              <p:spPr>
                <a:xfrm>
                  <a:off x="3274795" y="1221957"/>
                  <a:ext cx="1647399" cy="1159794"/>
                </a:xfrm>
                <a:prstGeom prst="rect">
                  <a:avLst/>
                </a:prstGeom>
                <a:noFill/>
              </p:spPr>
              <p:txBody>
                <a:bodyPr wrap="square" rtlCol="0">
                  <a:spAutoFit/>
                </a:bodyPr>
                <a:lstStyle/>
                <a:p>
                  <a:pPr algn="ctr"/>
                  <a:r>
                    <a:rPr lang="en-BE" dirty="0"/>
                    <a:t>Greek</a:t>
                  </a:r>
                  <a:br>
                    <a:rPr lang="en-BE" dirty="0"/>
                  </a:br>
                  <a:r>
                    <a:rPr lang="en-BE" dirty="0"/>
                    <a:t>(46 clips)</a:t>
                  </a:r>
                </a:p>
              </p:txBody>
            </p:sp>
          </p:grpSp>
        </p:grpSp>
        <p:sp>
          <p:nvSpPr>
            <p:cNvPr id="25" name="TextBox 24">
              <a:extLst>
                <a:ext uri="{FF2B5EF4-FFF2-40B4-BE49-F238E27FC236}">
                  <a16:creationId xmlns:a16="http://schemas.microsoft.com/office/drawing/2014/main" id="{D3247D34-C1AA-4069-D1A4-41E325B57FE2}"/>
                </a:ext>
              </a:extLst>
            </p:cNvPr>
            <p:cNvSpPr txBox="1"/>
            <p:nvPr/>
          </p:nvSpPr>
          <p:spPr>
            <a:xfrm>
              <a:off x="8020215" y="3881395"/>
              <a:ext cx="779765" cy="461665"/>
            </a:xfrm>
            <a:prstGeom prst="rect">
              <a:avLst/>
            </a:prstGeom>
            <a:noFill/>
          </p:spPr>
          <p:txBody>
            <a:bodyPr wrap="none" rtlCol="0">
              <a:spAutoFit/>
            </a:bodyPr>
            <a:lstStyle/>
            <a:p>
              <a:r>
                <a:rPr lang="nl-BE" sz="2400" b="1" dirty="0">
                  <a:solidFill>
                    <a:srgbClr val="0070C0"/>
                  </a:solidFill>
                </a:rPr>
                <a:t>TEST</a:t>
              </a:r>
              <a:endParaRPr lang="en-BE" b="1" dirty="0">
                <a:solidFill>
                  <a:srgbClr val="0070C0"/>
                </a:solidFill>
              </a:endParaRPr>
            </a:p>
          </p:txBody>
        </p:sp>
      </p:grpSp>
      <p:sp>
        <p:nvSpPr>
          <p:cNvPr id="30" name="TextBox 29">
            <a:extLst>
              <a:ext uri="{FF2B5EF4-FFF2-40B4-BE49-F238E27FC236}">
                <a16:creationId xmlns:a16="http://schemas.microsoft.com/office/drawing/2014/main" id="{0BB38739-ABAA-0D7D-6438-4D14AF1B97C3}"/>
              </a:ext>
            </a:extLst>
          </p:cNvPr>
          <p:cNvSpPr txBox="1"/>
          <p:nvPr/>
        </p:nvSpPr>
        <p:spPr>
          <a:xfrm>
            <a:off x="4980953" y="1702821"/>
            <a:ext cx="920445" cy="400110"/>
          </a:xfrm>
          <a:prstGeom prst="rect">
            <a:avLst/>
          </a:prstGeom>
          <a:noFill/>
        </p:spPr>
        <p:txBody>
          <a:bodyPr wrap="none" rtlCol="0">
            <a:spAutoFit/>
          </a:bodyPr>
          <a:lstStyle/>
          <a:p>
            <a:r>
              <a:rPr lang="nl-BE" sz="2000" b="1" dirty="0">
                <a:solidFill>
                  <a:schemeClr val="accent4">
                    <a:lumMod val="75000"/>
                  </a:schemeClr>
                </a:solidFill>
              </a:rPr>
              <a:t>5h04m</a:t>
            </a:r>
            <a:endParaRPr lang="en-BE" sz="1600" b="1" dirty="0">
              <a:solidFill>
                <a:schemeClr val="accent4">
                  <a:lumMod val="75000"/>
                </a:schemeClr>
              </a:solidFill>
            </a:endParaRPr>
          </a:p>
        </p:txBody>
      </p:sp>
      <p:cxnSp>
        <p:nvCxnSpPr>
          <p:cNvPr id="31" name="Straight Connector 30">
            <a:extLst>
              <a:ext uri="{FF2B5EF4-FFF2-40B4-BE49-F238E27FC236}">
                <a16:creationId xmlns:a16="http://schemas.microsoft.com/office/drawing/2014/main" id="{5586685F-D0B3-37FA-39E6-AB8DFB106401}"/>
              </a:ext>
            </a:extLst>
          </p:cNvPr>
          <p:cNvCxnSpPr/>
          <p:nvPr/>
        </p:nvCxnSpPr>
        <p:spPr>
          <a:xfrm flipV="1">
            <a:off x="4772297" y="2073344"/>
            <a:ext cx="374469" cy="339522"/>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5FF144-4BD3-E89A-01AB-D7817E0204B3}"/>
              </a:ext>
            </a:extLst>
          </p:cNvPr>
          <p:cNvSpPr txBox="1"/>
          <p:nvPr/>
        </p:nvSpPr>
        <p:spPr>
          <a:xfrm>
            <a:off x="4583257" y="3206758"/>
            <a:ext cx="522900" cy="400110"/>
          </a:xfrm>
          <a:prstGeom prst="rect">
            <a:avLst/>
          </a:prstGeom>
          <a:noFill/>
        </p:spPr>
        <p:txBody>
          <a:bodyPr wrap="none" rtlCol="0">
            <a:spAutoFit/>
          </a:bodyPr>
          <a:lstStyle/>
          <a:p>
            <a:r>
              <a:rPr lang="nl-BE" sz="2000" b="1" dirty="0">
                <a:solidFill>
                  <a:schemeClr val="bg1">
                    <a:lumMod val="50000"/>
                  </a:schemeClr>
                </a:solidFill>
              </a:rPr>
              <a:t>5m</a:t>
            </a:r>
            <a:endParaRPr lang="en-BE" sz="1600" b="1" dirty="0">
              <a:solidFill>
                <a:schemeClr val="bg1">
                  <a:lumMod val="50000"/>
                </a:schemeClr>
              </a:solidFill>
            </a:endParaRPr>
          </a:p>
        </p:txBody>
      </p:sp>
      <p:cxnSp>
        <p:nvCxnSpPr>
          <p:cNvPr id="33" name="Straight Connector 32">
            <a:extLst>
              <a:ext uri="{FF2B5EF4-FFF2-40B4-BE49-F238E27FC236}">
                <a16:creationId xmlns:a16="http://schemas.microsoft.com/office/drawing/2014/main" id="{BF437133-BCFF-F922-4848-092D490358F8}"/>
              </a:ext>
            </a:extLst>
          </p:cNvPr>
          <p:cNvCxnSpPr>
            <a:cxnSpLocks/>
            <a:endCxn id="32" idx="1"/>
          </p:cNvCxnSpPr>
          <p:nvPr/>
        </p:nvCxnSpPr>
        <p:spPr>
          <a:xfrm flipV="1">
            <a:off x="4117091" y="3406813"/>
            <a:ext cx="466166" cy="14825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77F836C-EA63-EC4D-060F-A5434443BE9C}"/>
              </a:ext>
            </a:extLst>
          </p:cNvPr>
          <p:cNvSpPr txBox="1"/>
          <p:nvPr/>
        </p:nvSpPr>
        <p:spPr>
          <a:xfrm>
            <a:off x="9577144" y="2355975"/>
            <a:ext cx="652743" cy="400110"/>
          </a:xfrm>
          <a:prstGeom prst="rect">
            <a:avLst/>
          </a:prstGeom>
          <a:noFill/>
        </p:spPr>
        <p:txBody>
          <a:bodyPr wrap="none" rtlCol="0">
            <a:spAutoFit/>
          </a:bodyPr>
          <a:lstStyle/>
          <a:p>
            <a:r>
              <a:rPr lang="nl-BE" sz="2000" b="1" dirty="0">
                <a:solidFill>
                  <a:schemeClr val="bg1">
                    <a:lumMod val="50000"/>
                  </a:schemeClr>
                </a:solidFill>
              </a:rPr>
              <a:t>29m</a:t>
            </a:r>
            <a:endParaRPr lang="en-BE" sz="1600" b="1" dirty="0">
              <a:solidFill>
                <a:schemeClr val="bg1">
                  <a:lumMod val="50000"/>
                </a:schemeClr>
              </a:solidFill>
            </a:endParaRPr>
          </a:p>
        </p:txBody>
      </p:sp>
      <p:cxnSp>
        <p:nvCxnSpPr>
          <p:cNvPr id="35" name="Straight Connector 34">
            <a:extLst>
              <a:ext uri="{FF2B5EF4-FFF2-40B4-BE49-F238E27FC236}">
                <a16:creationId xmlns:a16="http://schemas.microsoft.com/office/drawing/2014/main" id="{233BFB17-F235-1444-8B91-CDFB40742121}"/>
              </a:ext>
            </a:extLst>
          </p:cNvPr>
          <p:cNvCxnSpPr>
            <a:cxnSpLocks/>
          </p:cNvCxnSpPr>
          <p:nvPr/>
        </p:nvCxnSpPr>
        <p:spPr>
          <a:xfrm flipV="1">
            <a:off x="8900160" y="2652543"/>
            <a:ext cx="741277" cy="34321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01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A00CF-FE28-4910-8196-DA7F993436F5}"/>
              </a:ext>
            </a:extLst>
          </p:cNvPr>
          <p:cNvSpPr>
            <a:spLocks noGrp="1"/>
          </p:cNvSpPr>
          <p:nvPr>
            <p:ph idx="1"/>
          </p:nvPr>
        </p:nvSpPr>
        <p:spPr>
          <a:xfrm>
            <a:off x="576000" y="1450396"/>
            <a:ext cx="11290880" cy="4696240"/>
          </a:xfrm>
        </p:spPr>
        <p:txBody>
          <a:bodyPr>
            <a:normAutofit fontScale="85000" lnSpcReduction="10000"/>
          </a:bodyPr>
          <a:lstStyle/>
          <a:p>
            <a:r>
              <a:rPr lang="en-US" sz="2800" b="1" dirty="0"/>
              <a:t>Preprocessing:</a:t>
            </a:r>
            <a:r>
              <a:rPr lang="en-US" sz="2800" dirty="0"/>
              <a:t> split audio into equal 10 segments, extract 25-D </a:t>
            </a:r>
            <a:r>
              <a:rPr lang="en-US" sz="2800" dirty="0" err="1"/>
              <a:t>eGeMAPS</a:t>
            </a:r>
            <a:r>
              <a:rPr lang="en-US" sz="2800" dirty="0"/>
              <a:t> features using </a:t>
            </a:r>
            <a:r>
              <a:rPr lang="en-US" sz="2800" dirty="0" err="1"/>
              <a:t>openSMILE</a:t>
            </a:r>
            <a:endParaRPr lang="en-US" sz="2800" dirty="0"/>
          </a:p>
          <a:p>
            <a:r>
              <a:rPr lang="en-US" sz="2800" b="1" dirty="0">
                <a:solidFill>
                  <a:schemeClr val="tx1">
                    <a:lumMod val="40000"/>
                    <a:lumOff val="60000"/>
                  </a:schemeClr>
                </a:solidFill>
              </a:rPr>
              <a:t>Model AD (MMSE):</a:t>
            </a:r>
          </a:p>
          <a:p>
            <a:pPr lvl="1"/>
            <a:r>
              <a:rPr lang="en-US" dirty="0" err="1">
                <a:solidFill>
                  <a:schemeClr val="tx1">
                    <a:lumMod val="40000"/>
                    <a:lumOff val="60000"/>
                  </a:schemeClr>
                </a:solidFill>
              </a:rPr>
              <a:t>eGeMAPS</a:t>
            </a:r>
            <a:r>
              <a:rPr lang="en-US" dirty="0">
                <a:solidFill>
                  <a:schemeClr val="tx1">
                    <a:lumMod val="40000"/>
                    <a:lumOff val="60000"/>
                  </a:schemeClr>
                </a:solidFill>
              </a:rPr>
              <a:t> sequence, concatenate covariates – age, gender, education, (</a:t>
            </a:r>
            <a:r>
              <a:rPr lang="en-US" dirty="0" err="1">
                <a:solidFill>
                  <a:schemeClr val="tx1">
                    <a:lumMod val="40000"/>
                    <a:lumOff val="60000"/>
                  </a:schemeClr>
                </a:solidFill>
              </a:rPr>
              <a:t>ad_prob</a:t>
            </a:r>
            <a:r>
              <a:rPr lang="en-US" dirty="0">
                <a:solidFill>
                  <a:schemeClr val="tx1">
                    <a:lumMod val="40000"/>
                    <a:lumOff val="60000"/>
                  </a:schemeClr>
                </a:solidFill>
              </a:rPr>
              <a:t>)</a:t>
            </a:r>
          </a:p>
          <a:p>
            <a:pPr lvl="1"/>
            <a:r>
              <a:rPr lang="en-US" dirty="0">
                <a:solidFill>
                  <a:schemeClr val="tx1">
                    <a:lumMod val="40000"/>
                    <a:lumOff val="60000"/>
                  </a:schemeClr>
                </a:solidFill>
              </a:rPr>
              <a:t>down-projection 12-D (8-D) + dropout + </a:t>
            </a:r>
            <a:r>
              <a:rPr lang="en-US" dirty="0" err="1">
                <a:solidFill>
                  <a:schemeClr val="tx1">
                    <a:lumMod val="40000"/>
                    <a:lumOff val="60000"/>
                  </a:schemeClr>
                </a:solidFill>
              </a:rPr>
              <a:t>ReLU</a:t>
            </a:r>
            <a:endParaRPr lang="en-US" dirty="0">
              <a:solidFill>
                <a:schemeClr val="tx1">
                  <a:lumMod val="40000"/>
                  <a:lumOff val="60000"/>
                </a:schemeClr>
              </a:solidFill>
            </a:endParaRPr>
          </a:p>
          <a:p>
            <a:pPr lvl="1"/>
            <a:r>
              <a:rPr lang="nl-BE" dirty="0">
                <a:solidFill>
                  <a:schemeClr val="tx1">
                    <a:lumMod val="40000"/>
                    <a:lumOff val="60000"/>
                  </a:schemeClr>
                </a:solidFill>
              </a:rPr>
              <a:t>attention-</a:t>
            </a:r>
            <a:r>
              <a:rPr lang="nl-BE" dirty="0" err="1">
                <a:solidFill>
                  <a:schemeClr val="tx1">
                    <a:lumMod val="40000"/>
                    <a:lumOff val="60000"/>
                  </a:schemeClr>
                </a:solidFill>
              </a:rPr>
              <a:t>weighted</a:t>
            </a:r>
            <a:r>
              <a:rPr lang="nl-BE" dirty="0">
                <a:solidFill>
                  <a:schemeClr val="tx1">
                    <a:lumMod val="40000"/>
                    <a:lumOff val="60000"/>
                  </a:schemeClr>
                </a:solidFill>
              </a:rPr>
              <a:t> pooling → </a:t>
            </a:r>
            <a:r>
              <a:rPr lang="nl-BE" dirty="0" err="1">
                <a:solidFill>
                  <a:schemeClr val="tx1">
                    <a:lumMod val="40000"/>
                    <a:lumOff val="60000"/>
                  </a:schemeClr>
                </a:solidFill>
              </a:rPr>
              <a:t>collapse</a:t>
            </a:r>
            <a:r>
              <a:rPr lang="nl-BE" dirty="0">
                <a:solidFill>
                  <a:schemeClr val="tx1">
                    <a:lumMod val="40000"/>
                    <a:lumOff val="60000"/>
                  </a:schemeClr>
                </a:solidFill>
              </a:rPr>
              <a:t> time</a:t>
            </a:r>
          </a:p>
          <a:p>
            <a:pPr lvl="1"/>
            <a:r>
              <a:rPr lang="en-US" dirty="0">
                <a:solidFill>
                  <a:schemeClr val="tx1">
                    <a:lumMod val="40000"/>
                    <a:lumOff val="60000"/>
                  </a:schemeClr>
                </a:solidFill>
              </a:rPr>
              <a:t>linear projection to output space</a:t>
            </a:r>
          </a:p>
          <a:p>
            <a:r>
              <a:rPr lang="en-US" sz="2800" b="1" dirty="0">
                <a:solidFill>
                  <a:schemeClr val="tx1">
                    <a:lumMod val="40000"/>
                    <a:lumOff val="60000"/>
                  </a:schemeClr>
                </a:solidFill>
              </a:rPr>
              <a:t>Pretraining:</a:t>
            </a:r>
            <a:r>
              <a:rPr lang="en-US" sz="2800" dirty="0">
                <a:solidFill>
                  <a:schemeClr val="tx1">
                    <a:lumMod val="40000"/>
                    <a:lumOff val="60000"/>
                  </a:schemeClr>
                </a:solidFill>
              </a:rPr>
              <a:t> train = 80% English, validation = 8 Greek sample</a:t>
            </a:r>
          </a:p>
          <a:p>
            <a:r>
              <a:rPr lang="en-US" sz="2800" b="1" dirty="0">
                <a:solidFill>
                  <a:schemeClr val="tx1">
                    <a:lumMod val="40000"/>
                    <a:lumOff val="60000"/>
                  </a:schemeClr>
                </a:solidFill>
              </a:rPr>
              <a:t>Mixed-batch transfer learning:</a:t>
            </a:r>
          </a:p>
          <a:p>
            <a:pPr lvl="1"/>
            <a:r>
              <a:rPr lang="en-US" b="1" dirty="0">
                <a:solidFill>
                  <a:schemeClr val="tx1">
                    <a:lumMod val="40000"/>
                    <a:lumOff val="60000"/>
                  </a:schemeClr>
                </a:solidFill>
              </a:rPr>
              <a:t>Fold 1:</a:t>
            </a:r>
            <a:r>
              <a:rPr lang="en-US" dirty="0">
                <a:solidFill>
                  <a:schemeClr val="tx1">
                    <a:lumMod val="40000"/>
                    <a:lumOff val="60000"/>
                  </a:schemeClr>
                </a:solidFill>
              </a:rPr>
              <a:t> train = 80% English + </a:t>
            </a:r>
            <a:r>
              <a:rPr lang="en-US" b="1" dirty="0">
                <a:solidFill>
                  <a:schemeClr val="tx1">
                    <a:lumMod val="40000"/>
                    <a:lumOff val="60000"/>
                  </a:schemeClr>
                </a:solidFill>
              </a:rPr>
              <a:t>4 Greek sample</a:t>
            </a:r>
            <a:r>
              <a:rPr lang="en-US" dirty="0">
                <a:solidFill>
                  <a:schemeClr val="tx1">
                    <a:lumMod val="40000"/>
                    <a:lumOff val="60000"/>
                  </a:schemeClr>
                </a:solidFill>
              </a:rPr>
              <a:t>, validation = 20% English + </a:t>
            </a:r>
            <a:r>
              <a:rPr lang="en-US" b="1" dirty="0">
                <a:solidFill>
                  <a:schemeClr val="tx1">
                    <a:lumMod val="40000"/>
                    <a:lumOff val="60000"/>
                  </a:schemeClr>
                </a:solidFill>
              </a:rPr>
              <a:t>4 Greek sample</a:t>
            </a:r>
          </a:p>
          <a:p>
            <a:pPr lvl="1"/>
            <a:r>
              <a:rPr lang="en-US" b="1" dirty="0">
                <a:solidFill>
                  <a:schemeClr val="tx1">
                    <a:lumMod val="40000"/>
                    <a:lumOff val="60000"/>
                  </a:schemeClr>
                </a:solidFill>
              </a:rPr>
              <a:t>Fold 2:</a:t>
            </a:r>
            <a:r>
              <a:rPr lang="en-US" dirty="0">
                <a:solidFill>
                  <a:schemeClr val="tx1">
                    <a:lumMod val="40000"/>
                    <a:lumOff val="60000"/>
                  </a:schemeClr>
                </a:solidFill>
              </a:rPr>
              <a:t> train = 80% English + </a:t>
            </a:r>
            <a:r>
              <a:rPr lang="en-US" b="1" dirty="0">
                <a:solidFill>
                  <a:schemeClr val="tx1">
                    <a:lumMod val="40000"/>
                    <a:lumOff val="60000"/>
                  </a:schemeClr>
                </a:solidFill>
              </a:rPr>
              <a:t>4 Greek sample</a:t>
            </a:r>
            <a:r>
              <a:rPr lang="en-US" dirty="0">
                <a:solidFill>
                  <a:schemeClr val="tx1">
                    <a:lumMod val="40000"/>
                    <a:lumOff val="60000"/>
                  </a:schemeClr>
                </a:solidFill>
              </a:rPr>
              <a:t>, validation = 20% English +</a:t>
            </a:r>
            <a:r>
              <a:rPr lang="en-US" b="1" dirty="0">
                <a:solidFill>
                  <a:schemeClr val="tx1">
                    <a:lumMod val="40000"/>
                    <a:lumOff val="60000"/>
                  </a:schemeClr>
                </a:solidFill>
              </a:rPr>
              <a:t> 4 Greek sample</a:t>
            </a:r>
          </a:p>
          <a:p>
            <a:r>
              <a:rPr lang="en-US" sz="2800" b="1" dirty="0">
                <a:solidFill>
                  <a:schemeClr val="tx1">
                    <a:lumMod val="40000"/>
                    <a:lumOff val="60000"/>
                  </a:schemeClr>
                </a:solidFill>
              </a:rPr>
              <a:t>Model averaging</a:t>
            </a:r>
          </a:p>
          <a:p>
            <a:pPr lvl="1"/>
            <a:endParaRPr lang="en-BE" dirty="0"/>
          </a:p>
        </p:txBody>
      </p:sp>
      <p:sp>
        <p:nvSpPr>
          <p:cNvPr id="3" name="Title 2">
            <a:extLst>
              <a:ext uri="{FF2B5EF4-FFF2-40B4-BE49-F238E27FC236}">
                <a16:creationId xmlns:a16="http://schemas.microsoft.com/office/drawing/2014/main" id="{1ED12938-5F4E-ADFA-9468-11A64154068B}"/>
              </a:ext>
            </a:extLst>
          </p:cNvPr>
          <p:cNvSpPr>
            <a:spLocks noGrp="1"/>
          </p:cNvSpPr>
          <p:nvPr>
            <p:ph type="title"/>
          </p:nvPr>
        </p:nvSpPr>
        <p:spPr/>
        <p:txBody>
          <a:bodyPr/>
          <a:lstStyle/>
          <a:p>
            <a:r>
              <a:rPr lang="en-US" dirty="0"/>
              <a:t>Methods</a:t>
            </a:r>
            <a:endParaRPr lang="en-BE" dirty="0"/>
          </a:p>
        </p:txBody>
      </p:sp>
      <p:sp>
        <p:nvSpPr>
          <p:cNvPr id="4" name="Footer Placeholder 3">
            <a:extLst>
              <a:ext uri="{FF2B5EF4-FFF2-40B4-BE49-F238E27FC236}">
                <a16:creationId xmlns:a16="http://schemas.microsoft.com/office/drawing/2014/main" id="{6B03251F-B1B8-6A2E-94CB-698853746A90}"/>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5" name="Slide Number Placeholder 4">
            <a:extLst>
              <a:ext uri="{FF2B5EF4-FFF2-40B4-BE49-F238E27FC236}">
                <a16:creationId xmlns:a16="http://schemas.microsoft.com/office/drawing/2014/main" id="{E6CCE467-DC3E-C400-E090-F9D44AB7323A}"/>
              </a:ext>
            </a:extLst>
          </p:cNvPr>
          <p:cNvSpPr>
            <a:spLocks noGrp="1"/>
          </p:cNvSpPr>
          <p:nvPr>
            <p:ph type="sldNum" sz="quarter" idx="11"/>
          </p:nvPr>
        </p:nvSpPr>
        <p:spPr/>
        <p:txBody>
          <a:bodyPr/>
          <a:lstStyle/>
          <a:p>
            <a:fld id="{0A297500-7527-634B-90F4-69D0994C32B4}" type="slidenum">
              <a:rPr lang="en-US" noProof="0" smtClean="0"/>
              <a:pPr/>
              <a:t>3</a:t>
            </a:fld>
            <a:endParaRPr lang="en-US" noProof="0" dirty="0"/>
          </a:p>
        </p:txBody>
      </p:sp>
      <p:grpSp>
        <p:nvGrpSpPr>
          <p:cNvPr id="7" name="Group 6">
            <a:extLst>
              <a:ext uri="{FF2B5EF4-FFF2-40B4-BE49-F238E27FC236}">
                <a16:creationId xmlns:a16="http://schemas.microsoft.com/office/drawing/2014/main" id="{01568127-42F2-34E3-9F51-80A6824535EC}"/>
              </a:ext>
            </a:extLst>
          </p:cNvPr>
          <p:cNvGrpSpPr/>
          <p:nvPr/>
        </p:nvGrpSpPr>
        <p:grpSpPr>
          <a:xfrm>
            <a:off x="9501052" y="3933000"/>
            <a:ext cx="1881051" cy="661851"/>
            <a:chOff x="8943703" y="3535680"/>
            <a:chExt cx="1881051" cy="661851"/>
          </a:xfrm>
        </p:grpSpPr>
        <p:sp>
          <p:nvSpPr>
            <p:cNvPr id="8" name="Oval 7">
              <a:extLst>
                <a:ext uri="{FF2B5EF4-FFF2-40B4-BE49-F238E27FC236}">
                  <a16:creationId xmlns:a16="http://schemas.microsoft.com/office/drawing/2014/main" id="{C03B9081-BC7D-8B4C-DA43-9353B8624EB4}"/>
                </a:ext>
              </a:extLst>
            </p:cNvPr>
            <p:cNvSpPr/>
            <p:nvPr/>
          </p:nvSpPr>
          <p:spPr>
            <a:xfrm>
              <a:off x="8943703" y="3535680"/>
              <a:ext cx="1881051" cy="661851"/>
            </a:xfrm>
            <a:prstGeom prst="ellipse">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47AD65A4-3F85-775A-33A9-EED09218A754}"/>
                </a:ext>
              </a:extLst>
            </p:cNvPr>
            <p:cNvSpPr txBox="1"/>
            <p:nvPr/>
          </p:nvSpPr>
          <p:spPr>
            <a:xfrm>
              <a:off x="9037810" y="3681939"/>
              <a:ext cx="1692836" cy="369332"/>
            </a:xfrm>
            <a:prstGeom prst="rect">
              <a:avLst/>
            </a:prstGeom>
            <a:noFill/>
          </p:spPr>
          <p:txBody>
            <a:bodyPr wrap="none" rtlCol="0">
              <a:spAutoFit/>
            </a:bodyPr>
            <a:lstStyle/>
            <a:p>
              <a:pPr algn="ctr"/>
              <a:r>
                <a:rPr lang="en-BE" b="1" dirty="0">
                  <a:solidFill>
                    <a:schemeClr val="bg1"/>
                  </a:solidFill>
                </a:rPr>
                <a:t>5 random seeds</a:t>
              </a:r>
            </a:p>
          </p:txBody>
        </p:sp>
      </p:grpSp>
    </p:spTree>
    <p:extLst>
      <p:ext uri="{BB962C8B-B14F-4D97-AF65-F5344CB8AC3E}">
        <p14:creationId xmlns:p14="http://schemas.microsoft.com/office/powerpoint/2010/main" val="16902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A00CF-FE28-4910-8196-DA7F993436F5}"/>
              </a:ext>
            </a:extLst>
          </p:cNvPr>
          <p:cNvSpPr>
            <a:spLocks noGrp="1"/>
          </p:cNvSpPr>
          <p:nvPr>
            <p:ph idx="1"/>
          </p:nvPr>
        </p:nvSpPr>
        <p:spPr>
          <a:xfrm>
            <a:off x="576000" y="1450396"/>
            <a:ext cx="11290880" cy="4696240"/>
          </a:xfrm>
        </p:spPr>
        <p:txBody>
          <a:bodyPr>
            <a:normAutofit fontScale="85000" lnSpcReduction="10000"/>
          </a:bodyPr>
          <a:lstStyle/>
          <a:p>
            <a:r>
              <a:rPr lang="en-US" sz="2800" b="1" dirty="0">
                <a:solidFill>
                  <a:schemeClr val="tx1">
                    <a:lumMod val="40000"/>
                    <a:lumOff val="60000"/>
                  </a:schemeClr>
                </a:solidFill>
              </a:rPr>
              <a:t>Preprocessing:</a:t>
            </a:r>
            <a:r>
              <a:rPr lang="en-US" sz="2800" dirty="0">
                <a:solidFill>
                  <a:schemeClr val="tx1">
                    <a:lumMod val="40000"/>
                    <a:lumOff val="60000"/>
                  </a:schemeClr>
                </a:solidFill>
              </a:rPr>
              <a:t> split audio into equal 10 segments, extract 25-D </a:t>
            </a:r>
            <a:r>
              <a:rPr lang="en-US" sz="2800" dirty="0" err="1">
                <a:solidFill>
                  <a:schemeClr val="tx1">
                    <a:lumMod val="40000"/>
                    <a:lumOff val="60000"/>
                  </a:schemeClr>
                </a:solidFill>
              </a:rPr>
              <a:t>eGeMAPS</a:t>
            </a:r>
            <a:r>
              <a:rPr lang="en-US" sz="2800" dirty="0">
                <a:solidFill>
                  <a:schemeClr val="tx1">
                    <a:lumMod val="40000"/>
                    <a:lumOff val="60000"/>
                  </a:schemeClr>
                </a:solidFill>
              </a:rPr>
              <a:t> features using </a:t>
            </a:r>
            <a:r>
              <a:rPr lang="en-US" sz="2800" dirty="0" err="1">
                <a:solidFill>
                  <a:schemeClr val="tx1">
                    <a:lumMod val="40000"/>
                    <a:lumOff val="60000"/>
                  </a:schemeClr>
                </a:solidFill>
              </a:rPr>
              <a:t>openSMILE</a:t>
            </a:r>
            <a:endParaRPr lang="en-US" sz="2800" dirty="0">
              <a:solidFill>
                <a:schemeClr val="tx1">
                  <a:lumMod val="40000"/>
                  <a:lumOff val="60000"/>
                </a:schemeClr>
              </a:solidFill>
            </a:endParaRPr>
          </a:p>
          <a:p>
            <a:r>
              <a:rPr lang="en-US" sz="2800" b="1" dirty="0"/>
              <a:t>Model AD (MMSE):</a:t>
            </a:r>
          </a:p>
          <a:p>
            <a:pPr lvl="1"/>
            <a:r>
              <a:rPr lang="en-US" dirty="0" err="1"/>
              <a:t>eGeMAPS</a:t>
            </a:r>
            <a:r>
              <a:rPr lang="en-US" dirty="0"/>
              <a:t> sequence, concatenate covariates – age, gender, education, (</a:t>
            </a:r>
            <a:r>
              <a:rPr lang="en-US" dirty="0" err="1"/>
              <a:t>ad_prob</a:t>
            </a:r>
            <a:r>
              <a:rPr lang="en-US" dirty="0"/>
              <a:t>)</a:t>
            </a:r>
          </a:p>
          <a:p>
            <a:pPr lvl="1"/>
            <a:r>
              <a:rPr lang="en-US" dirty="0"/>
              <a:t>down-projection 12-D (8-D) + dropout + </a:t>
            </a:r>
            <a:r>
              <a:rPr lang="en-US" dirty="0" err="1"/>
              <a:t>ReLU</a:t>
            </a:r>
            <a:endParaRPr lang="en-US" dirty="0"/>
          </a:p>
          <a:p>
            <a:pPr lvl="1"/>
            <a:r>
              <a:rPr lang="nl-BE" dirty="0"/>
              <a:t>attention-</a:t>
            </a:r>
            <a:r>
              <a:rPr lang="nl-BE" dirty="0" err="1"/>
              <a:t>weighted</a:t>
            </a:r>
            <a:r>
              <a:rPr lang="nl-BE" dirty="0"/>
              <a:t> pooling → </a:t>
            </a:r>
            <a:r>
              <a:rPr lang="nl-BE" dirty="0" err="1"/>
              <a:t>collapse</a:t>
            </a:r>
            <a:r>
              <a:rPr lang="nl-BE" dirty="0"/>
              <a:t> time</a:t>
            </a:r>
          </a:p>
          <a:p>
            <a:pPr lvl="1"/>
            <a:r>
              <a:rPr lang="en-US" dirty="0"/>
              <a:t>linear projection to output space</a:t>
            </a:r>
          </a:p>
          <a:p>
            <a:r>
              <a:rPr lang="en-US" sz="2800" b="1" dirty="0">
                <a:solidFill>
                  <a:schemeClr val="tx1">
                    <a:lumMod val="40000"/>
                    <a:lumOff val="60000"/>
                  </a:schemeClr>
                </a:solidFill>
              </a:rPr>
              <a:t>Pretraining:</a:t>
            </a:r>
            <a:r>
              <a:rPr lang="en-US" sz="2800" dirty="0">
                <a:solidFill>
                  <a:schemeClr val="tx1">
                    <a:lumMod val="40000"/>
                    <a:lumOff val="60000"/>
                  </a:schemeClr>
                </a:solidFill>
              </a:rPr>
              <a:t> train = 80% English, validation = 8 Greek sample</a:t>
            </a:r>
          </a:p>
          <a:p>
            <a:r>
              <a:rPr lang="en-US" sz="2800" b="1" dirty="0">
                <a:solidFill>
                  <a:schemeClr val="tx1">
                    <a:lumMod val="40000"/>
                    <a:lumOff val="60000"/>
                  </a:schemeClr>
                </a:solidFill>
              </a:rPr>
              <a:t>Mixed-batch transfer learning:</a:t>
            </a:r>
          </a:p>
          <a:p>
            <a:pPr lvl="1"/>
            <a:r>
              <a:rPr lang="en-US" b="1" dirty="0">
                <a:solidFill>
                  <a:schemeClr val="tx1">
                    <a:lumMod val="40000"/>
                    <a:lumOff val="60000"/>
                  </a:schemeClr>
                </a:solidFill>
              </a:rPr>
              <a:t>Fold 1:</a:t>
            </a:r>
            <a:r>
              <a:rPr lang="en-US" dirty="0">
                <a:solidFill>
                  <a:schemeClr val="tx1">
                    <a:lumMod val="40000"/>
                    <a:lumOff val="60000"/>
                  </a:schemeClr>
                </a:solidFill>
              </a:rPr>
              <a:t> train = 80% English + </a:t>
            </a:r>
            <a:r>
              <a:rPr lang="en-US" b="1" dirty="0">
                <a:solidFill>
                  <a:schemeClr val="tx1">
                    <a:lumMod val="40000"/>
                    <a:lumOff val="60000"/>
                  </a:schemeClr>
                </a:solidFill>
              </a:rPr>
              <a:t>4 Greek sample</a:t>
            </a:r>
            <a:r>
              <a:rPr lang="en-US" dirty="0">
                <a:solidFill>
                  <a:schemeClr val="tx1">
                    <a:lumMod val="40000"/>
                    <a:lumOff val="60000"/>
                  </a:schemeClr>
                </a:solidFill>
              </a:rPr>
              <a:t>, validation = 20% English + </a:t>
            </a:r>
            <a:r>
              <a:rPr lang="en-US" b="1" dirty="0">
                <a:solidFill>
                  <a:schemeClr val="tx1">
                    <a:lumMod val="40000"/>
                    <a:lumOff val="60000"/>
                  </a:schemeClr>
                </a:solidFill>
              </a:rPr>
              <a:t>4 Greek sample</a:t>
            </a:r>
          </a:p>
          <a:p>
            <a:pPr lvl="1"/>
            <a:r>
              <a:rPr lang="en-US" b="1" dirty="0">
                <a:solidFill>
                  <a:schemeClr val="tx1">
                    <a:lumMod val="40000"/>
                    <a:lumOff val="60000"/>
                  </a:schemeClr>
                </a:solidFill>
              </a:rPr>
              <a:t>Fold 2:</a:t>
            </a:r>
            <a:r>
              <a:rPr lang="en-US" dirty="0">
                <a:solidFill>
                  <a:schemeClr val="tx1">
                    <a:lumMod val="40000"/>
                    <a:lumOff val="60000"/>
                  </a:schemeClr>
                </a:solidFill>
              </a:rPr>
              <a:t> train = 80% English + </a:t>
            </a:r>
            <a:r>
              <a:rPr lang="en-US" b="1" dirty="0">
                <a:solidFill>
                  <a:schemeClr val="tx1">
                    <a:lumMod val="40000"/>
                    <a:lumOff val="60000"/>
                  </a:schemeClr>
                </a:solidFill>
              </a:rPr>
              <a:t>4 Greek sample</a:t>
            </a:r>
            <a:r>
              <a:rPr lang="en-US" dirty="0">
                <a:solidFill>
                  <a:schemeClr val="tx1">
                    <a:lumMod val="40000"/>
                    <a:lumOff val="60000"/>
                  </a:schemeClr>
                </a:solidFill>
              </a:rPr>
              <a:t>, validation = 20% English +</a:t>
            </a:r>
            <a:r>
              <a:rPr lang="en-US" b="1" dirty="0">
                <a:solidFill>
                  <a:schemeClr val="tx1">
                    <a:lumMod val="40000"/>
                    <a:lumOff val="60000"/>
                  </a:schemeClr>
                </a:solidFill>
              </a:rPr>
              <a:t> 4 Greek sample</a:t>
            </a:r>
          </a:p>
          <a:p>
            <a:r>
              <a:rPr lang="en-US" sz="2800" b="1" dirty="0">
                <a:solidFill>
                  <a:schemeClr val="tx1">
                    <a:lumMod val="40000"/>
                    <a:lumOff val="60000"/>
                  </a:schemeClr>
                </a:solidFill>
              </a:rPr>
              <a:t>Model averaging</a:t>
            </a:r>
          </a:p>
          <a:p>
            <a:pPr lvl="1"/>
            <a:endParaRPr lang="en-BE" dirty="0"/>
          </a:p>
        </p:txBody>
      </p:sp>
      <p:sp>
        <p:nvSpPr>
          <p:cNvPr id="3" name="Title 2">
            <a:extLst>
              <a:ext uri="{FF2B5EF4-FFF2-40B4-BE49-F238E27FC236}">
                <a16:creationId xmlns:a16="http://schemas.microsoft.com/office/drawing/2014/main" id="{1ED12938-5F4E-ADFA-9468-11A64154068B}"/>
              </a:ext>
            </a:extLst>
          </p:cNvPr>
          <p:cNvSpPr>
            <a:spLocks noGrp="1"/>
          </p:cNvSpPr>
          <p:nvPr>
            <p:ph type="title"/>
          </p:nvPr>
        </p:nvSpPr>
        <p:spPr/>
        <p:txBody>
          <a:bodyPr/>
          <a:lstStyle/>
          <a:p>
            <a:r>
              <a:rPr lang="en-US" dirty="0"/>
              <a:t>Methods</a:t>
            </a:r>
            <a:endParaRPr lang="en-BE" dirty="0"/>
          </a:p>
        </p:txBody>
      </p:sp>
      <p:sp>
        <p:nvSpPr>
          <p:cNvPr id="4" name="Footer Placeholder 3">
            <a:extLst>
              <a:ext uri="{FF2B5EF4-FFF2-40B4-BE49-F238E27FC236}">
                <a16:creationId xmlns:a16="http://schemas.microsoft.com/office/drawing/2014/main" id="{6B03251F-B1B8-6A2E-94CB-698853746A90}"/>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5" name="Slide Number Placeholder 4">
            <a:extLst>
              <a:ext uri="{FF2B5EF4-FFF2-40B4-BE49-F238E27FC236}">
                <a16:creationId xmlns:a16="http://schemas.microsoft.com/office/drawing/2014/main" id="{E6CCE467-DC3E-C400-E090-F9D44AB7323A}"/>
              </a:ext>
            </a:extLst>
          </p:cNvPr>
          <p:cNvSpPr>
            <a:spLocks noGrp="1"/>
          </p:cNvSpPr>
          <p:nvPr>
            <p:ph type="sldNum" sz="quarter" idx="11"/>
          </p:nvPr>
        </p:nvSpPr>
        <p:spPr/>
        <p:txBody>
          <a:bodyPr/>
          <a:lstStyle/>
          <a:p>
            <a:fld id="{0A297500-7527-634B-90F4-69D0994C32B4}" type="slidenum">
              <a:rPr lang="en-US" noProof="0" smtClean="0"/>
              <a:pPr/>
              <a:t>4</a:t>
            </a:fld>
            <a:endParaRPr lang="en-US" noProof="0" dirty="0"/>
          </a:p>
        </p:txBody>
      </p:sp>
      <p:grpSp>
        <p:nvGrpSpPr>
          <p:cNvPr id="6" name="Group 5">
            <a:extLst>
              <a:ext uri="{FF2B5EF4-FFF2-40B4-BE49-F238E27FC236}">
                <a16:creationId xmlns:a16="http://schemas.microsoft.com/office/drawing/2014/main" id="{22E2DCCB-1982-5214-F950-2A88347F932C}"/>
              </a:ext>
            </a:extLst>
          </p:cNvPr>
          <p:cNvGrpSpPr/>
          <p:nvPr/>
        </p:nvGrpSpPr>
        <p:grpSpPr>
          <a:xfrm>
            <a:off x="9501052" y="3933000"/>
            <a:ext cx="1881051" cy="661851"/>
            <a:chOff x="8943703" y="3535680"/>
            <a:chExt cx="1881051" cy="661851"/>
          </a:xfrm>
        </p:grpSpPr>
        <p:sp>
          <p:nvSpPr>
            <p:cNvPr id="10" name="Oval 9">
              <a:extLst>
                <a:ext uri="{FF2B5EF4-FFF2-40B4-BE49-F238E27FC236}">
                  <a16:creationId xmlns:a16="http://schemas.microsoft.com/office/drawing/2014/main" id="{64804381-9972-4A15-F76F-C61078A42B36}"/>
                </a:ext>
              </a:extLst>
            </p:cNvPr>
            <p:cNvSpPr/>
            <p:nvPr/>
          </p:nvSpPr>
          <p:spPr>
            <a:xfrm>
              <a:off x="8943703" y="3535680"/>
              <a:ext cx="1881051" cy="661851"/>
            </a:xfrm>
            <a:prstGeom prst="ellipse">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7B4CE985-1B15-73B9-A83E-056E77F75EB6}"/>
                </a:ext>
              </a:extLst>
            </p:cNvPr>
            <p:cNvSpPr txBox="1"/>
            <p:nvPr/>
          </p:nvSpPr>
          <p:spPr>
            <a:xfrm>
              <a:off x="9037810" y="3681939"/>
              <a:ext cx="1692836" cy="369332"/>
            </a:xfrm>
            <a:prstGeom prst="rect">
              <a:avLst/>
            </a:prstGeom>
            <a:noFill/>
          </p:spPr>
          <p:txBody>
            <a:bodyPr wrap="none" rtlCol="0">
              <a:spAutoFit/>
            </a:bodyPr>
            <a:lstStyle/>
            <a:p>
              <a:pPr algn="ctr"/>
              <a:r>
                <a:rPr lang="en-BE" b="1" dirty="0">
                  <a:solidFill>
                    <a:schemeClr val="bg1"/>
                  </a:solidFill>
                </a:rPr>
                <a:t>5 random seeds</a:t>
              </a:r>
            </a:p>
          </p:txBody>
        </p:sp>
      </p:grpSp>
    </p:spTree>
    <p:extLst>
      <p:ext uri="{BB962C8B-B14F-4D97-AF65-F5344CB8AC3E}">
        <p14:creationId xmlns:p14="http://schemas.microsoft.com/office/powerpoint/2010/main" val="394692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A00CF-FE28-4910-8196-DA7F993436F5}"/>
              </a:ext>
            </a:extLst>
          </p:cNvPr>
          <p:cNvSpPr>
            <a:spLocks noGrp="1"/>
          </p:cNvSpPr>
          <p:nvPr>
            <p:ph idx="1"/>
          </p:nvPr>
        </p:nvSpPr>
        <p:spPr>
          <a:xfrm>
            <a:off x="576000" y="1450396"/>
            <a:ext cx="11290880" cy="4696240"/>
          </a:xfrm>
        </p:spPr>
        <p:txBody>
          <a:bodyPr>
            <a:normAutofit fontScale="85000" lnSpcReduction="10000"/>
          </a:bodyPr>
          <a:lstStyle/>
          <a:p>
            <a:r>
              <a:rPr lang="en-US" sz="2800" b="1" dirty="0">
                <a:solidFill>
                  <a:schemeClr val="tx1">
                    <a:lumMod val="40000"/>
                    <a:lumOff val="60000"/>
                  </a:schemeClr>
                </a:solidFill>
              </a:rPr>
              <a:t>Preprocessing:</a:t>
            </a:r>
            <a:r>
              <a:rPr lang="en-US" sz="2800" dirty="0">
                <a:solidFill>
                  <a:schemeClr val="tx1">
                    <a:lumMod val="40000"/>
                    <a:lumOff val="60000"/>
                  </a:schemeClr>
                </a:solidFill>
              </a:rPr>
              <a:t> split audio into equal 10 segments, extract 25-D </a:t>
            </a:r>
            <a:r>
              <a:rPr lang="en-US" sz="2800" dirty="0" err="1">
                <a:solidFill>
                  <a:schemeClr val="tx1">
                    <a:lumMod val="40000"/>
                    <a:lumOff val="60000"/>
                  </a:schemeClr>
                </a:solidFill>
              </a:rPr>
              <a:t>eGeMAPS</a:t>
            </a:r>
            <a:r>
              <a:rPr lang="en-US" sz="2800" dirty="0">
                <a:solidFill>
                  <a:schemeClr val="tx1">
                    <a:lumMod val="40000"/>
                    <a:lumOff val="60000"/>
                  </a:schemeClr>
                </a:solidFill>
              </a:rPr>
              <a:t> features using </a:t>
            </a:r>
            <a:r>
              <a:rPr lang="en-US" sz="2800" dirty="0" err="1">
                <a:solidFill>
                  <a:schemeClr val="tx1">
                    <a:lumMod val="40000"/>
                    <a:lumOff val="60000"/>
                  </a:schemeClr>
                </a:solidFill>
              </a:rPr>
              <a:t>openSMILE</a:t>
            </a:r>
            <a:endParaRPr lang="en-US" sz="2800" dirty="0">
              <a:solidFill>
                <a:schemeClr val="tx1">
                  <a:lumMod val="40000"/>
                  <a:lumOff val="60000"/>
                </a:schemeClr>
              </a:solidFill>
            </a:endParaRPr>
          </a:p>
          <a:p>
            <a:r>
              <a:rPr lang="en-US" sz="2800" b="1" dirty="0">
                <a:solidFill>
                  <a:schemeClr val="tx1">
                    <a:lumMod val="40000"/>
                    <a:lumOff val="60000"/>
                  </a:schemeClr>
                </a:solidFill>
              </a:rPr>
              <a:t>Model AD (MMSE):</a:t>
            </a:r>
          </a:p>
          <a:p>
            <a:pPr lvl="1"/>
            <a:r>
              <a:rPr lang="en-US" dirty="0" err="1">
                <a:solidFill>
                  <a:schemeClr val="tx1">
                    <a:lumMod val="40000"/>
                    <a:lumOff val="60000"/>
                  </a:schemeClr>
                </a:solidFill>
              </a:rPr>
              <a:t>eGeMAPS</a:t>
            </a:r>
            <a:r>
              <a:rPr lang="en-US" dirty="0">
                <a:solidFill>
                  <a:schemeClr val="tx1">
                    <a:lumMod val="40000"/>
                    <a:lumOff val="60000"/>
                  </a:schemeClr>
                </a:solidFill>
              </a:rPr>
              <a:t> sequence, concatenate covariates – age, gender, education, (</a:t>
            </a:r>
            <a:r>
              <a:rPr lang="en-US" dirty="0" err="1">
                <a:solidFill>
                  <a:schemeClr val="tx1">
                    <a:lumMod val="40000"/>
                    <a:lumOff val="60000"/>
                  </a:schemeClr>
                </a:solidFill>
              </a:rPr>
              <a:t>ad_prob</a:t>
            </a:r>
            <a:r>
              <a:rPr lang="en-US" dirty="0">
                <a:solidFill>
                  <a:schemeClr val="tx1">
                    <a:lumMod val="40000"/>
                    <a:lumOff val="60000"/>
                  </a:schemeClr>
                </a:solidFill>
              </a:rPr>
              <a:t>)</a:t>
            </a:r>
          </a:p>
          <a:p>
            <a:pPr lvl="1"/>
            <a:r>
              <a:rPr lang="en-US" dirty="0">
                <a:solidFill>
                  <a:schemeClr val="tx1">
                    <a:lumMod val="40000"/>
                    <a:lumOff val="60000"/>
                  </a:schemeClr>
                </a:solidFill>
              </a:rPr>
              <a:t>down-projection 12-D (8-D) + dropout + </a:t>
            </a:r>
            <a:r>
              <a:rPr lang="en-US" dirty="0" err="1">
                <a:solidFill>
                  <a:schemeClr val="tx1">
                    <a:lumMod val="40000"/>
                    <a:lumOff val="60000"/>
                  </a:schemeClr>
                </a:solidFill>
              </a:rPr>
              <a:t>ReLU</a:t>
            </a:r>
            <a:endParaRPr lang="en-US" dirty="0">
              <a:solidFill>
                <a:schemeClr val="tx1">
                  <a:lumMod val="40000"/>
                  <a:lumOff val="60000"/>
                </a:schemeClr>
              </a:solidFill>
            </a:endParaRPr>
          </a:p>
          <a:p>
            <a:pPr lvl="1"/>
            <a:r>
              <a:rPr lang="nl-BE" dirty="0">
                <a:solidFill>
                  <a:schemeClr val="tx1">
                    <a:lumMod val="40000"/>
                    <a:lumOff val="60000"/>
                  </a:schemeClr>
                </a:solidFill>
              </a:rPr>
              <a:t>attention-</a:t>
            </a:r>
            <a:r>
              <a:rPr lang="nl-BE" dirty="0" err="1">
                <a:solidFill>
                  <a:schemeClr val="tx1">
                    <a:lumMod val="40000"/>
                    <a:lumOff val="60000"/>
                  </a:schemeClr>
                </a:solidFill>
              </a:rPr>
              <a:t>weighted</a:t>
            </a:r>
            <a:r>
              <a:rPr lang="nl-BE" dirty="0">
                <a:solidFill>
                  <a:schemeClr val="tx1">
                    <a:lumMod val="40000"/>
                    <a:lumOff val="60000"/>
                  </a:schemeClr>
                </a:solidFill>
              </a:rPr>
              <a:t> pooling → </a:t>
            </a:r>
            <a:r>
              <a:rPr lang="nl-BE" dirty="0" err="1">
                <a:solidFill>
                  <a:schemeClr val="tx1">
                    <a:lumMod val="40000"/>
                    <a:lumOff val="60000"/>
                  </a:schemeClr>
                </a:solidFill>
              </a:rPr>
              <a:t>collapse</a:t>
            </a:r>
            <a:r>
              <a:rPr lang="nl-BE" dirty="0">
                <a:solidFill>
                  <a:schemeClr val="tx1">
                    <a:lumMod val="40000"/>
                    <a:lumOff val="60000"/>
                  </a:schemeClr>
                </a:solidFill>
              </a:rPr>
              <a:t> time</a:t>
            </a:r>
          </a:p>
          <a:p>
            <a:pPr lvl="1"/>
            <a:r>
              <a:rPr lang="en-US" dirty="0">
                <a:solidFill>
                  <a:schemeClr val="tx1">
                    <a:lumMod val="40000"/>
                    <a:lumOff val="60000"/>
                  </a:schemeClr>
                </a:solidFill>
              </a:rPr>
              <a:t>linear projection to output space</a:t>
            </a:r>
          </a:p>
          <a:p>
            <a:r>
              <a:rPr lang="en-US" sz="2800" b="1" dirty="0"/>
              <a:t>Pretraining:</a:t>
            </a:r>
            <a:r>
              <a:rPr lang="en-US" sz="2800" dirty="0"/>
              <a:t> train = 80% English, validation = 8 Greek sample</a:t>
            </a:r>
          </a:p>
          <a:p>
            <a:r>
              <a:rPr lang="en-US" sz="2800" b="1" dirty="0">
                <a:solidFill>
                  <a:schemeClr val="tx1">
                    <a:lumMod val="40000"/>
                    <a:lumOff val="60000"/>
                  </a:schemeClr>
                </a:solidFill>
              </a:rPr>
              <a:t>Mixed-batch transfer learning:</a:t>
            </a:r>
          </a:p>
          <a:p>
            <a:pPr lvl="1"/>
            <a:r>
              <a:rPr lang="en-US" b="1" dirty="0">
                <a:solidFill>
                  <a:schemeClr val="tx1">
                    <a:lumMod val="40000"/>
                    <a:lumOff val="60000"/>
                  </a:schemeClr>
                </a:solidFill>
              </a:rPr>
              <a:t>Fold 1:</a:t>
            </a:r>
            <a:r>
              <a:rPr lang="en-US" dirty="0">
                <a:solidFill>
                  <a:schemeClr val="tx1">
                    <a:lumMod val="40000"/>
                    <a:lumOff val="60000"/>
                  </a:schemeClr>
                </a:solidFill>
              </a:rPr>
              <a:t> train = 80% English + </a:t>
            </a:r>
            <a:r>
              <a:rPr lang="en-US" b="1" dirty="0">
                <a:solidFill>
                  <a:schemeClr val="tx1">
                    <a:lumMod val="40000"/>
                    <a:lumOff val="60000"/>
                  </a:schemeClr>
                </a:solidFill>
              </a:rPr>
              <a:t>4 Greek sample</a:t>
            </a:r>
            <a:r>
              <a:rPr lang="en-US" dirty="0">
                <a:solidFill>
                  <a:schemeClr val="tx1">
                    <a:lumMod val="40000"/>
                    <a:lumOff val="60000"/>
                  </a:schemeClr>
                </a:solidFill>
              </a:rPr>
              <a:t>, validation = 20% English + </a:t>
            </a:r>
            <a:r>
              <a:rPr lang="en-US" b="1" dirty="0">
                <a:solidFill>
                  <a:schemeClr val="tx1">
                    <a:lumMod val="40000"/>
                    <a:lumOff val="60000"/>
                  </a:schemeClr>
                </a:solidFill>
              </a:rPr>
              <a:t>4 Greek sample</a:t>
            </a:r>
          </a:p>
          <a:p>
            <a:pPr lvl="1"/>
            <a:r>
              <a:rPr lang="en-US" b="1" dirty="0">
                <a:solidFill>
                  <a:schemeClr val="tx1">
                    <a:lumMod val="40000"/>
                    <a:lumOff val="60000"/>
                  </a:schemeClr>
                </a:solidFill>
              </a:rPr>
              <a:t>Fold 2:</a:t>
            </a:r>
            <a:r>
              <a:rPr lang="en-US" dirty="0">
                <a:solidFill>
                  <a:schemeClr val="tx1">
                    <a:lumMod val="40000"/>
                    <a:lumOff val="60000"/>
                  </a:schemeClr>
                </a:solidFill>
              </a:rPr>
              <a:t> train = 80% English + </a:t>
            </a:r>
            <a:r>
              <a:rPr lang="en-US" b="1" dirty="0">
                <a:solidFill>
                  <a:schemeClr val="tx1">
                    <a:lumMod val="40000"/>
                    <a:lumOff val="60000"/>
                  </a:schemeClr>
                </a:solidFill>
              </a:rPr>
              <a:t>4 Greek sample</a:t>
            </a:r>
            <a:r>
              <a:rPr lang="en-US" dirty="0">
                <a:solidFill>
                  <a:schemeClr val="tx1">
                    <a:lumMod val="40000"/>
                    <a:lumOff val="60000"/>
                  </a:schemeClr>
                </a:solidFill>
              </a:rPr>
              <a:t>, validation = 20% English +</a:t>
            </a:r>
            <a:r>
              <a:rPr lang="en-US" b="1" dirty="0">
                <a:solidFill>
                  <a:schemeClr val="tx1">
                    <a:lumMod val="40000"/>
                    <a:lumOff val="60000"/>
                  </a:schemeClr>
                </a:solidFill>
              </a:rPr>
              <a:t> 4 Greek sample</a:t>
            </a:r>
          </a:p>
          <a:p>
            <a:r>
              <a:rPr lang="en-US" sz="2800" b="1" dirty="0">
                <a:solidFill>
                  <a:schemeClr val="tx1">
                    <a:lumMod val="40000"/>
                    <a:lumOff val="60000"/>
                  </a:schemeClr>
                </a:solidFill>
              </a:rPr>
              <a:t>Model averaging</a:t>
            </a:r>
          </a:p>
          <a:p>
            <a:pPr lvl="1"/>
            <a:endParaRPr lang="en-BE" dirty="0"/>
          </a:p>
        </p:txBody>
      </p:sp>
      <p:sp>
        <p:nvSpPr>
          <p:cNvPr id="3" name="Title 2">
            <a:extLst>
              <a:ext uri="{FF2B5EF4-FFF2-40B4-BE49-F238E27FC236}">
                <a16:creationId xmlns:a16="http://schemas.microsoft.com/office/drawing/2014/main" id="{1ED12938-5F4E-ADFA-9468-11A64154068B}"/>
              </a:ext>
            </a:extLst>
          </p:cNvPr>
          <p:cNvSpPr>
            <a:spLocks noGrp="1"/>
          </p:cNvSpPr>
          <p:nvPr>
            <p:ph type="title"/>
          </p:nvPr>
        </p:nvSpPr>
        <p:spPr/>
        <p:txBody>
          <a:bodyPr/>
          <a:lstStyle/>
          <a:p>
            <a:r>
              <a:rPr lang="en-US" dirty="0"/>
              <a:t>Methods</a:t>
            </a:r>
            <a:endParaRPr lang="en-BE" dirty="0"/>
          </a:p>
        </p:txBody>
      </p:sp>
      <p:sp>
        <p:nvSpPr>
          <p:cNvPr id="4" name="Footer Placeholder 3">
            <a:extLst>
              <a:ext uri="{FF2B5EF4-FFF2-40B4-BE49-F238E27FC236}">
                <a16:creationId xmlns:a16="http://schemas.microsoft.com/office/drawing/2014/main" id="{6B03251F-B1B8-6A2E-94CB-698853746A90}"/>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5" name="Slide Number Placeholder 4">
            <a:extLst>
              <a:ext uri="{FF2B5EF4-FFF2-40B4-BE49-F238E27FC236}">
                <a16:creationId xmlns:a16="http://schemas.microsoft.com/office/drawing/2014/main" id="{E6CCE467-DC3E-C400-E090-F9D44AB7323A}"/>
              </a:ext>
            </a:extLst>
          </p:cNvPr>
          <p:cNvSpPr>
            <a:spLocks noGrp="1"/>
          </p:cNvSpPr>
          <p:nvPr>
            <p:ph type="sldNum" sz="quarter" idx="11"/>
          </p:nvPr>
        </p:nvSpPr>
        <p:spPr/>
        <p:txBody>
          <a:bodyPr/>
          <a:lstStyle/>
          <a:p>
            <a:fld id="{0A297500-7527-634B-90F4-69D0994C32B4}" type="slidenum">
              <a:rPr lang="en-US" noProof="0" smtClean="0"/>
              <a:pPr/>
              <a:t>5</a:t>
            </a:fld>
            <a:endParaRPr lang="en-US" noProof="0" dirty="0"/>
          </a:p>
        </p:txBody>
      </p:sp>
      <p:grpSp>
        <p:nvGrpSpPr>
          <p:cNvPr id="7" name="Group 6">
            <a:extLst>
              <a:ext uri="{FF2B5EF4-FFF2-40B4-BE49-F238E27FC236}">
                <a16:creationId xmlns:a16="http://schemas.microsoft.com/office/drawing/2014/main" id="{01568127-42F2-34E3-9F51-80A6824535EC}"/>
              </a:ext>
            </a:extLst>
          </p:cNvPr>
          <p:cNvGrpSpPr/>
          <p:nvPr/>
        </p:nvGrpSpPr>
        <p:grpSpPr>
          <a:xfrm>
            <a:off x="9501052" y="3933000"/>
            <a:ext cx="1881051" cy="661851"/>
            <a:chOff x="8943703" y="3535680"/>
            <a:chExt cx="1881051" cy="661851"/>
          </a:xfrm>
        </p:grpSpPr>
        <p:sp>
          <p:nvSpPr>
            <p:cNvPr id="8" name="Oval 7">
              <a:extLst>
                <a:ext uri="{FF2B5EF4-FFF2-40B4-BE49-F238E27FC236}">
                  <a16:creationId xmlns:a16="http://schemas.microsoft.com/office/drawing/2014/main" id="{C03B9081-BC7D-8B4C-DA43-9353B8624EB4}"/>
                </a:ext>
              </a:extLst>
            </p:cNvPr>
            <p:cNvSpPr/>
            <p:nvPr/>
          </p:nvSpPr>
          <p:spPr>
            <a:xfrm>
              <a:off x="8943703" y="3535680"/>
              <a:ext cx="1881051" cy="661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47AD65A4-3F85-775A-33A9-EED09218A754}"/>
                </a:ext>
              </a:extLst>
            </p:cNvPr>
            <p:cNvSpPr txBox="1"/>
            <p:nvPr/>
          </p:nvSpPr>
          <p:spPr>
            <a:xfrm>
              <a:off x="9037810" y="3681939"/>
              <a:ext cx="1692836" cy="369332"/>
            </a:xfrm>
            <a:prstGeom prst="rect">
              <a:avLst/>
            </a:prstGeom>
            <a:noFill/>
          </p:spPr>
          <p:txBody>
            <a:bodyPr wrap="none" rtlCol="0">
              <a:spAutoFit/>
            </a:bodyPr>
            <a:lstStyle/>
            <a:p>
              <a:pPr algn="ctr"/>
              <a:r>
                <a:rPr lang="en-BE" b="1" dirty="0">
                  <a:solidFill>
                    <a:schemeClr val="bg1"/>
                  </a:solidFill>
                </a:rPr>
                <a:t>5 random seeds</a:t>
              </a:r>
            </a:p>
          </p:txBody>
        </p:sp>
      </p:grpSp>
    </p:spTree>
    <p:extLst>
      <p:ext uri="{BB962C8B-B14F-4D97-AF65-F5344CB8AC3E}">
        <p14:creationId xmlns:p14="http://schemas.microsoft.com/office/powerpoint/2010/main" val="338119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A00CF-FE28-4910-8196-DA7F993436F5}"/>
              </a:ext>
            </a:extLst>
          </p:cNvPr>
          <p:cNvSpPr>
            <a:spLocks noGrp="1"/>
          </p:cNvSpPr>
          <p:nvPr>
            <p:ph idx="1"/>
          </p:nvPr>
        </p:nvSpPr>
        <p:spPr>
          <a:xfrm>
            <a:off x="576000" y="1450396"/>
            <a:ext cx="11290880" cy="4696240"/>
          </a:xfrm>
        </p:spPr>
        <p:txBody>
          <a:bodyPr>
            <a:normAutofit fontScale="85000" lnSpcReduction="10000"/>
          </a:bodyPr>
          <a:lstStyle/>
          <a:p>
            <a:r>
              <a:rPr lang="en-US" sz="2800" b="1" dirty="0">
                <a:solidFill>
                  <a:schemeClr val="tx1">
                    <a:lumMod val="40000"/>
                    <a:lumOff val="60000"/>
                  </a:schemeClr>
                </a:solidFill>
              </a:rPr>
              <a:t>Preprocessing:</a:t>
            </a:r>
            <a:r>
              <a:rPr lang="en-US" sz="2800" dirty="0">
                <a:solidFill>
                  <a:schemeClr val="tx1">
                    <a:lumMod val="40000"/>
                    <a:lumOff val="60000"/>
                  </a:schemeClr>
                </a:solidFill>
              </a:rPr>
              <a:t> split audio into equal 10 segments, extract 25-D </a:t>
            </a:r>
            <a:r>
              <a:rPr lang="en-US" sz="2800" dirty="0" err="1">
                <a:solidFill>
                  <a:schemeClr val="tx1">
                    <a:lumMod val="40000"/>
                    <a:lumOff val="60000"/>
                  </a:schemeClr>
                </a:solidFill>
              </a:rPr>
              <a:t>eGeMAPS</a:t>
            </a:r>
            <a:r>
              <a:rPr lang="en-US" sz="2800" dirty="0">
                <a:solidFill>
                  <a:schemeClr val="tx1">
                    <a:lumMod val="40000"/>
                    <a:lumOff val="60000"/>
                  </a:schemeClr>
                </a:solidFill>
              </a:rPr>
              <a:t> features using </a:t>
            </a:r>
            <a:r>
              <a:rPr lang="en-US" sz="2800" dirty="0" err="1">
                <a:solidFill>
                  <a:schemeClr val="tx1">
                    <a:lumMod val="40000"/>
                    <a:lumOff val="60000"/>
                  </a:schemeClr>
                </a:solidFill>
              </a:rPr>
              <a:t>openSMILE</a:t>
            </a:r>
            <a:endParaRPr lang="en-US" sz="2800" dirty="0">
              <a:solidFill>
                <a:schemeClr val="tx1">
                  <a:lumMod val="40000"/>
                  <a:lumOff val="60000"/>
                </a:schemeClr>
              </a:solidFill>
            </a:endParaRPr>
          </a:p>
          <a:p>
            <a:r>
              <a:rPr lang="en-US" sz="2800" b="1" dirty="0">
                <a:solidFill>
                  <a:schemeClr val="tx1">
                    <a:lumMod val="40000"/>
                    <a:lumOff val="60000"/>
                  </a:schemeClr>
                </a:solidFill>
              </a:rPr>
              <a:t>Model AD (MMSE):</a:t>
            </a:r>
          </a:p>
          <a:p>
            <a:pPr lvl="1"/>
            <a:r>
              <a:rPr lang="en-US" dirty="0" err="1">
                <a:solidFill>
                  <a:schemeClr val="tx1">
                    <a:lumMod val="40000"/>
                    <a:lumOff val="60000"/>
                  </a:schemeClr>
                </a:solidFill>
              </a:rPr>
              <a:t>eGeMAPS</a:t>
            </a:r>
            <a:r>
              <a:rPr lang="en-US" dirty="0">
                <a:solidFill>
                  <a:schemeClr val="tx1">
                    <a:lumMod val="40000"/>
                    <a:lumOff val="60000"/>
                  </a:schemeClr>
                </a:solidFill>
              </a:rPr>
              <a:t> sequence, concatenate covariates – age, gender, education, (</a:t>
            </a:r>
            <a:r>
              <a:rPr lang="en-US" dirty="0" err="1">
                <a:solidFill>
                  <a:schemeClr val="tx1">
                    <a:lumMod val="40000"/>
                    <a:lumOff val="60000"/>
                  </a:schemeClr>
                </a:solidFill>
              </a:rPr>
              <a:t>ad_prob</a:t>
            </a:r>
            <a:r>
              <a:rPr lang="en-US" dirty="0">
                <a:solidFill>
                  <a:schemeClr val="tx1">
                    <a:lumMod val="40000"/>
                    <a:lumOff val="60000"/>
                  </a:schemeClr>
                </a:solidFill>
              </a:rPr>
              <a:t>)</a:t>
            </a:r>
          </a:p>
          <a:p>
            <a:pPr lvl="1"/>
            <a:r>
              <a:rPr lang="en-US" dirty="0">
                <a:solidFill>
                  <a:schemeClr val="tx1">
                    <a:lumMod val="40000"/>
                    <a:lumOff val="60000"/>
                  </a:schemeClr>
                </a:solidFill>
              </a:rPr>
              <a:t>down-projection 12-D (8-D) + dropout + </a:t>
            </a:r>
            <a:r>
              <a:rPr lang="en-US" dirty="0" err="1">
                <a:solidFill>
                  <a:schemeClr val="tx1">
                    <a:lumMod val="40000"/>
                    <a:lumOff val="60000"/>
                  </a:schemeClr>
                </a:solidFill>
              </a:rPr>
              <a:t>ReLU</a:t>
            </a:r>
            <a:endParaRPr lang="en-US" dirty="0">
              <a:solidFill>
                <a:schemeClr val="tx1">
                  <a:lumMod val="40000"/>
                  <a:lumOff val="60000"/>
                </a:schemeClr>
              </a:solidFill>
            </a:endParaRPr>
          </a:p>
          <a:p>
            <a:pPr lvl="1"/>
            <a:r>
              <a:rPr lang="nl-BE" dirty="0">
                <a:solidFill>
                  <a:schemeClr val="tx1">
                    <a:lumMod val="40000"/>
                    <a:lumOff val="60000"/>
                  </a:schemeClr>
                </a:solidFill>
              </a:rPr>
              <a:t>attention-</a:t>
            </a:r>
            <a:r>
              <a:rPr lang="nl-BE" dirty="0" err="1">
                <a:solidFill>
                  <a:schemeClr val="tx1">
                    <a:lumMod val="40000"/>
                    <a:lumOff val="60000"/>
                  </a:schemeClr>
                </a:solidFill>
              </a:rPr>
              <a:t>weighted</a:t>
            </a:r>
            <a:r>
              <a:rPr lang="nl-BE" dirty="0">
                <a:solidFill>
                  <a:schemeClr val="tx1">
                    <a:lumMod val="40000"/>
                    <a:lumOff val="60000"/>
                  </a:schemeClr>
                </a:solidFill>
              </a:rPr>
              <a:t> pooling → </a:t>
            </a:r>
            <a:r>
              <a:rPr lang="nl-BE" dirty="0" err="1">
                <a:solidFill>
                  <a:schemeClr val="tx1">
                    <a:lumMod val="40000"/>
                    <a:lumOff val="60000"/>
                  </a:schemeClr>
                </a:solidFill>
              </a:rPr>
              <a:t>collapse</a:t>
            </a:r>
            <a:r>
              <a:rPr lang="nl-BE" dirty="0">
                <a:solidFill>
                  <a:schemeClr val="tx1">
                    <a:lumMod val="40000"/>
                    <a:lumOff val="60000"/>
                  </a:schemeClr>
                </a:solidFill>
              </a:rPr>
              <a:t> time</a:t>
            </a:r>
          </a:p>
          <a:p>
            <a:pPr lvl="1"/>
            <a:r>
              <a:rPr lang="en-US" dirty="0">
                <a:solidFill>
                  <a:schemeClr val="tx1">
                    <a:lumMod val="40000"/>
                    <a:lumOff val="60000"/>
                  </a:schemeClr>
                </a:solidFill>
              </a:rPr>
              <a:t>linear projection to output space</a:t>
            </a:r>
          </a:p>
          <a:p>
            <a:r>
              <a:rPr lang="en-US" sz="2800" b="1" dirty="0">
                <a:solidFill>
                  <a:schemeClr val="tx1">
                    <a:lumMod val="40000"/>
                    <a:lumOff val="60000"/>
                  </a:schemeClr>
                </a:solidFill>
              </a:rPr>
              <a:t>Pretraining:</a:t>
            </a:r>
            <a:r>
              <a:rPr lang="en-US" sz="2800" dirty="0">
                <a:solidFill>
                  <a:schemeClr val="tx1">
                    <a:lumMod val="40000"/>
                    <a:lumOff val="60000"/>
                  </a:schemeClr>
                </a:solidFill>
              </a:rPr>
              <a:t> train = 80% English, validation = 8 Greek sample</a:t>
            </a:r>
          </a:p>
          <a:p>
            <a:r>
              <a:rPr lang="en-US" sz="2800" b="1" dirty="0"/>
              <a:t>Mixed-batch transfer learning:</a:t>
            </a:r>
          </a:p>
          <a:p>
            <a:pPr lvl="1"/>
            <a:r>
              <a:rPr lang="en-US" b="1" dirty="0"/>
              <a:t>Fold 1:</a:t>
            </a:r>
            <a:r>
              <a:rPr lang="en-US" dirty="0"/>
              <a:t> train = 80% English + </a:t>
            </a:r>
            <a:r>
              <a:rPr lang="en-US" b="1" dirty="0">
                <a:solidFill>
                  <a:srgbClr val="00B050"/>
                </a:solidFill>
              </a:rPr>
              <a:t>4 Greek sample</a:t>
            </a:r>
            <a:r>
              <a:rPr lang="en-US" dirty="0"/>
              <a:t>, validation = 20% English + </a:t>
            </a:r>
            <a:r>
              <a:rPr lang="en-US" b="1" dirty="0">
                <a:solidFill>
                  <a:srgbClr val="DF7D20"/>
                </a:solidFill>
              </a:rPr>
              <a:t>4 Greek sample</a:t>
            </a:r>
          </a:p>
          <a:p>
            <a:pPr lvl="1"/>
            <a:r>
              <a:rPr lang="en-US" b="1" dirty="0"/>
              <a:t>Fold 2:</a:t>
            </a:r>
            <a:r>
              <a:rPr lang="en-US" dirty="0"/>
              <a:t> train = 80% English + </a:t>
            </a:r>
            <a:r>
              <a:rPr lang="en-US" b="1" dirty="0">
                <a:solidFill>
                  <a:srgbClr val="DF7D20"/>
                </a:solidFill>
              </a:rPr>
              <a:t>4 Greek sample</a:t>
            </a:r>
            <a:r>
              <a:rPr lang="en-US" dirty="0"/>
              <a:t>, validation = 20% English +</a:t>
            </a:r>
            <a:r>
              <a:rPr lang="en-US" b="1" dirty="0"/>
              <a:t> </a:t>
            </a:r>
            <a:r>
              <a:rPr lang="en-US" b="1" dirty="0">
                <a:solidFill>
                  <a:srgbClr val="00B050"/>
                </a:solidFill>
              </a:rPr>
              <a:t>4 Greek sample</a:t>
            </a:r>
          </a:p>
          <a:p>
            <a:r>
              <a:rPr lang="en-US" sz="2800" b="1" dirty="0">
                <a:solidFill>
                  <a:schemeClr val="tx1">
                    <a:lumMod val="40000"/>
                    <a:lumOff val="60000"/>
                  </a:schemeClr>
                </a:solidFill>
              </a:rPr>
              <a:t>Model averaging</a:t>
            </a:r>
          </a:p>
          <a:p>
            <a:pPr lvl="1"/>
            <a:endParaRPr lang="en-BE" dirty="0"/>
          </a:p>
        </p:txBody>
      </p:sp>
      <p:sp>
        <p:nvSpPr>
          <p:cNvPr id="3" name="Title 2">
            <a:extLst>
              <a:ext uri="{FF2B5EF4-FFF2-40B4-BE49-F238E27FC236}">
                <a16:creationId xmlns:a16="http://schemas.microsoft.com/office/drawing/2014/main" id="{1ED12938-5F4E-ADFA-9468-11A64154068B}"/>
              </a:ext>
            </a:extLst>
          </p:cNvPr>
          <p:cNvSpPr>
            <a:spLocks noGrp="1"/>
          </p:cNvSpPr>
          <p:nvPr>
            <p:ph type="title"/>
          </p:nvPr>
        </p:nvSpPr>
        <p:spPr/>
        <p:txBody>
          <a:bodyPr/>
          <a:lstStyle/>
          <a:p>
            <a:r>
              <a:rPr lang="en-US" dirty="0"/>
              <a:t>Methods</a:t>
            </a:r>
            <a:endParaRPr lang="en-BE" dirty="0"/>
          </a:p>
        </p:txBody>
      </p:sp>
      <p:sp>
        <p:nvSpPr>
          <p:cNvPr id="4" name="Footer Placeholder 3">
            <a:extLst>
              <a:ext uri="{FF2B5EF4-FFF2-40B4-BE49-F238E27FC236}">
                <a16:creationId xmlns:a16="http://schemas.microsoft.com/office/drawing/2014/main" id="{6B03251F-B1B8-6A2E-94CB-698853746A90}"/>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5" name="Slide Number Placeholder 4">
            <a:extLst>
              <a:ext uri="{FF2B5EF4-FFF2-40B4-BE49-F238E27FC236}">
                <a16:creationId xmlns:a16="http://schemas.microsoft.com/office/drawing/2014/main" id="{E6CCE467-DC3E-C400-E090-F9D44AB7323A}"/>
              </a:ext>
            </a:extLst>
          </p:cNvPr>
          <p:cNvSpPr>
            <a:spLocks noGrp="1"/>
          </p:cNvSpPr>
          <p:nvPr>
            <p:ph type="sldNum" sz="quarter" idx="11"/>
          </p:nvPr>
        </p:nvSpPr>
        <p:spPr/>
        <p:txBody>
          <a:bodyPr/>
          <a:lstStyle/>
          <a:p>
            <a:fld id="{0A297500-7527-634B-90F4-69D0994C32B4}" type="slidenum">
              <a:rPr lang="en-US" noProof="0" smtClean="0"/>
              <a:pPr/>
              <a:t>6</a:t>
            </a:fld>
            <a:endParaRPr lang="en-US" noProof="0" dirty="0"/>
          </a:p>
        </p:txBody>
      </p:sp>
      <p:grpSp>
        <p:nvGrpSpPr>
          <p:cNvPr id="6" name="Group 5">
            <a:extLst>
              <a:ext uri="{FF2B5EF4-FFF2-40B4-BE49-F238E27FC236}">
                <a16:creationId xmlns:a16="http://schemas.microsoft.com/office/drawing/2014/main" id="{44DBED6A-38A9-5E82-CAC3-6819FD5523F9}"/>
              </a:ext>
            </a:extLst>
          </p:cNvPr>
          <p:cNvGrpSpPr/>
          <p:nvPr/>
        </p:nvGrpSpPr>
        <p:grpSpPr>
          <a:xfrm>
            <a:off x="9501052" y="3933000"/>
            <a:ext cx="1881051" cy="661851"/>
            <a:chOff x="8943703" y="3535680"/>
            <a:chExt cx="1881051" cy="661851"/>
          </a:xfrm>
        </p:grpSpPr>
        <p:sp>
          <p:nvSpPr>
            <p:cNvPr id="10" name="Oval 9">
              <a:extLst>
                <a:ext uri="{FF2B5EF4-FFF2-40B4-BE49-F238E27FC236}">
                  <a16:creationId xmlns:a16="http://schemas.microsoft.com/office/drawing/2014/main" id="{D3A53AFA-7F0D-F285-8A73-D219DA5DEB42}"/>
                </a:ext>
              </a:extLst>
            </p:cNvPr>
            <p:cNvSpPr/>
            <p:nvPr/>
          </p:nvSpPr>
          <p:spPr>
            <a:xfrm>
              <a:off x="8943703" y="3535680"/>
              <a:ext cx="1881051" cy="661851"/>
            </a:xfrm>
            <a:prstGeom prst="ellipse">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7D078625-D3D3-1743-9375-34D9120AEAD8}"/>
                </a:ext>
              </a:extLst>
            </p:cNvPr>
            <p:cNvSpPr txBox="1"/>
            <p:nvPr/>
          </p:nvSpPr>
          <p:spPr>
            <a:xfrm>
              <a:off x="9037810" y="3681939"/>
              <a:ext cx="1692836" cy="369332"/>
            </a:xfrm>
            <a:prstGeom prst="rect">
              <a:avLst/>
            </a:prstGeom>
            <a:noFill/>
          </p:spPr>
          <p:txBody>
            <a:bodyPr wrap="none" rtlCol="0">
              <a:spAutoFit/>
            </a:bodyPr>
            <a:lstStyle/>
            <a:p>
              <a:pPr algn="ctr"/>
              <a:r>
                <a:rPr lang="en-BE" b="1" dirty="0">
                  <a:solidFill>
                    <a:schemeClr val="bg1"/>
                  </a:solidFill>
                </a:rPr>
                <a:t>5 random seeds</a:t>
              </a:r>
            </a:p>
          </p:txBody>
        </p:sp>
      </p:grpSp>
    </p:spTree>
    <p:extLst>
      <p:ext uri="{BB962C8B-B14F-4D97-AF65-F5344CB8AC3E}">
        <p14:creationId xmlns:p14="http://schemas.microsoft.com/office/powerpoint/2010/main" val="342048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A00CF-FE28-4910-8196-DA7F993436F5}"/>
              </a:ext>
            </a:extLst>
          </p:cNvPr>
          <p:cNvSpPr>
            <a:spLocks noGrp="1"/>
          </p:cNvSpPr>
          <p:nvPr>
            <p:ph idx="1"/>
          </p:nvPr>
        </p:nvSpPr>
        <p:spPr>
          <a:xfrm>
            <a:off x="576000" y="1450396"/>
            <a:ext cx="11290880" cy="4696240"/>
          </a:xfrm>
        </p:spPr>
        <p:txBody>
          <a:bodyPr>
            <a:normAutofit fontScale="85000" lnSpcReduction="10000"/>
          </a:bodyPr>
          <a:lstStyle/>
          <a:p>
            <a:r>
              <a:rPr lang="en-US" sz="2800" b="1" dirty="0">
                <a:solidFill>
                  <a:schemeClr val="tx1">
                    <a:lumMod val="40000"/>
                    <a:lumOff val="60000"/>
                  </a:schemeClr>
                </a:solidFill>
              </a:rPr>
              <a:t>Preprocessing:</a:t>
            </a:r>
            <a:r>
              <a:rPr lang="en-US" sz="2800" dirty="0">
                <a:solidFill>
                  <a:schemeClr val="tx1">
                    <a:lumMod val="40000"/>
                    <a:lumOff val="60000"/>
                  </a:schemeClr>
                </a:solidFill>
              </a:rPr>
              <a:t> split audio into equal 10 segments, extract 25-D </a:t>
            </a:r>
            <a:r>
              <a:rPr lang="en-US" sz="2800" dirty="0" err="1">
                <a:solidFill>
                  <a:schemeClr val="tx1">
                    <a:lumMod val="40000"/>
                    <a:lumOff val="60000"/>
                  </a:schemeClr>
                </a:solidFill>
              </a:rPr>
              <a:t>eGeMAPS</a:t>
            </a:r>
            <a:r>
              <a:rPr lang="en-US" sz="2800" dirty="0">
                <a:solidFill>
                  <a:schemeClr val="tx1">
                    <a:lumMod val="40000"/>
                    <a:lumOff val="60000"/>
                  </a:schemeClr>
                </a:solidFill>
              </a:rPr>
              <a:t> features using </a:t>
            </a:r>
            <a:r>
              <a:rPr lang="en-US" sz="2800" dirty="0" err="1">
                <a:solidFill>
                  <a:schemeClr val="tx1">
                    <a:lumMod val="40000"/>
                    <a:lumOff val="60000"/>
                  </a:schemeClr>
                </a:solidFill>
              </a:rPr>
              <a:t>openSMILE</a:t>
            </a:r>
            <a:endParaRPr lang="en-US" sz="2800" dirty="0">
              <a:solidFill>
                <a:schemeClr val="tx1">
                  <a:lumMod val="40000"/>
                  <a:lumOff val="60000"/>
                </a:schemeClr>
              </a:solidFill>
            </a:endParaRPr>
          </a:p>
          <a:p>
            <a:r>
              <a:rPr lang="en-US" sz="2800" b="1" dirty="0">
                <a:solidFill>
                  <a:schemeClr val="tx1">
                    <a:lumMod val="40000"/>
                    <a:lumOff val="60000"/>
                  </a:schemeClr>
                </a:solidFill>
              </a:rPr>
              <a:t>Model AD (MMSE):</a:t>
            </a:r>
          </a:p>
          <a:p>
            <a:pPr lvl="1"/>
            <a:r>
              <a:rPr lang="en-US" dirty="0" err="1">
                <a:solidFill>
                  <a:schemeClr val="tx1">
                    <a:lumMod val="40000"/>
                    <a:lumOff val="60000"/>
                  </a:schemeClr>
                </a:solidFill>
              </a:rPr>
              <a:t>eGeMAPS</a:t>
            </a:r>
            <a:r>
              <a:rPr lang="en-US" dirty="0">
                <a:solidFill>
                  <a:schemeClr val="tx1">
                    <a:lumMod val="40000"/>
                    <a:lumOff val="60000"/>
                  </a:schemeClr>
                </a:solidFill>
              </a:rPr>
              <a:t> sequence, concatenate covariates – age, gender, education, (</a:t>
            </a:r>
            <a:r>
              <a:rPr lang="en-US" dirty="0" err="1">
                <a:solidFill>
                  <a:schemeClr val="tx1">
                    <a:lumMod val="40000"/>
                    <a:lumOff val="60000"/>
                  </a:schemeClr>
                </a:solidFill>
              </a:rPr>
              <a:t>ad_prob</a:t>
            </a:r>
            <a:r>
              <a:rPr lang="en-US" dirty="0">
                <a:solidFill>
                  <a:schemeClr val="tx1">
                    <a:lumMod val="40000"/>
                    <a:lumOff val="60000"/>
                  </a:schemeClr>
                </a:solidFill>
              </a:rPr>
              <a:t>)</a:t>
            </a:r>
          </a:p>
          <a:p>
            <a:pPr lvl="1"/>
            <a:r>
              <a:rPr lang="en-US" dirty="0">
                <a:solidFill>
                  <a:schemeClr val="tx1">
                    <a:lumMod val="40000"/>
                    <a:lumOff val="60000"/>
                  </a:schemeClr>
                </a:solidFill>
              </a:rPr>
              <a:t>down-projection 12-D (8-D) + dropout + </a:t>
            </a:r>
            <a:r>
              <a:rPr lang="en-US" dirty="0" err="1">
                <a:solidFill>
                  <a:schemeClr val="tx1">
                    <a:lumMod val="40000"/>
                    <a:lumOff val="60000"/>
                  </a:schemeClr>
                </a:solidFill>
              </a:rPr>
              <a:t>ReLU</a:t>
            </a:r>
            <a:endParaRPr lang="en-US" dirty="0">
              <a:solidFill>
                <a:schemeClr val="tx1">
                  <a:lumMod val="40000"/>
                  <a:lumOff val="60000"/>
                </a:schemeClr>
              </a:solidFill>
            </a:endParaRPr>
          </a:p>
          <a:p>
            <a:pPr lvl="1"/>
            <a:r>
              <a:rPr lang="nl-BE" dirty="0">
                <a:solidFill>
                  <a:schemeClr val="tx1">
                    <a:lumMod val="40000"/>
                    <a:lumOff val="60000"/>
                  </a:schemeClr>
                </a:solidFill>
              </a:rPr>
              <a:t>attention-</a:t>
            </a:r>
            <a:r>
              <a:rPr lang="nl-BE" dirty="0" err="1">
                <a:solidFill>
                  <a:schemeClr val="tx1">
                    <a:lumMod val="40000"/>
                    <a:lumOff val="60000"/>
                  </a:schemeClr>
                </a:solidFill>
              </a:rPr>
              <a:t>weighted</a:t>
            </a:r>
            <a:r>
              <a:rPr lang="nl-BE" dirty="0">
                <a:solidFill>
                  <a:schemeClr val="tx1">
                    <a:lumMod val="40000"/>
                    <a:lumOff val="60000"/>
                  </a:schemeClr>
                </a:solidFill>
              </a:rPr>
              <a:t> pooling → </a:t>
            </a:r>
            <a:r>
              <a:rPr lang="nl-BE" dirty="0" err="1">
                <a:solidFill>
                  <a:schemeClr val="tx1">
                    <a:lumMod val="40000"/>
                    <a:lumOff val="60000"/>
                  </a:schemeClr>
                </a:solidFill>
              </a:rPr>
              <a:t>collapse</a:t>
            </a:r>
            <a:r>
              <a:rPr lang="nl-BE" dirty="0">
                <a:solidFill>
                  <a:schemeClr val="tx1">
                    <a:lumMod val="40000"/>
                    <a:lumOff val="60000"/>
                  </a:schemeClr>
                </a:solidFill>
              </a:rPr>
              <a:t> time</a:t>
            </a:r>
          </a:p>
          <a:p>
            <a:pPr lvl="1"/>
            <a:r>
              <a:rPr lang="en-US" dirty="0">
                <a:solidFill>
                  <a:schemeClr val="tx1">
                    <a:lumMod val="40000"/>
                    <a:lumOff val="60000"/>
                  </a:schemeClr>
                </a:solidFill>
              </a:rPr>
              <a:t>linear projection to output space</a:t>
            </a:r>
          </a:p>
          <a:p>
            <a:r>
              <a:rPr lang="en-US" sz="2800" b="1" dirty="0">
                <a:solidFill>
                  <a:schemeClr val="tx1">
                    <a:lumMod val="40000"/>
                    <a:lumOff val="60000"/>
                  </a:schemeClr>
                </a:solidFill>
              </a:rPr>
              <a:t>Pretraining:</a:t>
            </a:r>
            <a:r>
              <a:rPr lang="en-US" sz="2800" dirty="0">
                <a:solidFill>
                  <a:schemeClr val="tx1">
                    <a:lumMod val="40000"/>
                    <a:lumOff val="60000"/>
                  </a:schemeClr>
                </a:solidFill>
              </a:rPr>
              <a:t> train = 80% English, validation = 8 Greek sample</a:t>
            </a:r>
          </a:p>
          <a:p>
            <a:r>
              <a:rPr lang="en-US" sz="2800" b="1" dirty="0">
                <a:solidFill>
                  <a:schemeClr val="tx1">
                    <a:lumMod val="40000"/>
                    <a:lumOff val="60000"/>
                  </a:schemeClr>
                </a:solidFill>
              </a:rPr>
              <a:t>Mixed-batch transfer learning:</a:t>
            </a:r>
          </a:p>
          <a:p>
            <a:pPr lvl="1"/>
            <a:r>
              <a:rPr lang="en-US" b="1" dirty="0">
                <a:solidFill>
                  <a:schemeClr val="tx1">
                    <a:lumMod val="40000"/>
                    <a:lumOff val="60000"/>
                  </a:schemeClr>
                </a:solidFill>
              </a:rPr>
              <a:t>Fold 1:</a:t>
            </a:r>
            <a:r>
              <a:rPr lang="en-US" dirty="0">
                <a:solidFill>
                  <a:schemeClr val="tx1">
                    <a:lumMod val="40000"/>
                    <a:lumOff val="60000"/>
                  </a:schemeClr>
                </a:solidFill>
              </a:rPr>
              <a:t> train = 80% English + </a:t>
            </a:r>
            <a:r>
              <a:rPr lang="en-US" b="1" dirty="0">
                <a:solidFill>
                  <a:schemeClr val="tx1">
                    <a:lumMod val="40000"/>
                    <a:lumOff val="60000"/>
                  </a:schemeClr>
                </a:solidFill>
              </a:rPr>
              <a:t>4 Greek sample</a:t>
            </a:r>
            <a:r>
              <a:rPr lang="en-US" dirty="0">
                <a:solidFill>
                  <a:schemeClr val="tx1">
                    <a:lumMod val="40000"/>
                    <a:lumOff val="60000"/>
                  </a:schemeClr>
                </a:solidFill>
              </a:rPr>
              <a:t>, validation = 20% English + </a:t>
            </a:r>
            <a:r>
              <a:rPr lang="en-US" b="1" dirty="0">
                <a:solidFill>
                  <a:schemeClr val="tx1">
                    <a:lumMod val="40000"/>
                    <a:lumOff val="60000"/>
                  </a:schemeClr>
                </a:solidFill>
              </a:rPr>
              <a:t>4 Greek sample</a:t>
            </a:r>
          </a:p>
          <a:p>
            <a:pPr lvl="1"/>
            <a:r>
              <a:rPr lang="en-US" b="1" dirty="0">
                <a:solidFill>
                  <a:schemeClr val="tx1">
                    <a:lumMod val="40000"/>
                    <a:lumOff val="60000"/>
                  </a:schemeClr>
                </a:solidFill>
              </a:rPr>
              <a:t>Fold 2:</a:t>
            </a:r>
            <a:r>
              <a:rPr lang="en-US" dirty="0">
                <a:solidFill>
                  <a:schemeClr val="tx1">
                    <a:lumMod val="40000"/>
                    <a:lumOff val="60000"/>
                  </a:schemeClr>
                </a:solidFill>
              </a:rPr>
              <a:t> train = 80% English + </a:t>
            </a:r>
            <a:r>
              <a:rPr lang="en-US" b="1" dirty="0">
                <a:solidFill>
                  <a:schemeClr val="tx1">
                    <a:lumMod val="40000"/>
                    <a:lumOff val="60000"/>
                  </a:schemeClr>
                </a:solidFill>
              </a:rPr>
              <a:t>4 Greek sample</a:t>
            </a:r>
            <a:r>
              <a:rPr lang="en-US" dirty="0">
                <a:solidFill>
                  <a:schemeClr val="tx1">
                    <a:lumMod val="40000"/>
                    <a:lumOff val="60000"/>
                  </a:schemeClr>
                </a:solidFill>
              </a:rPr>
              <a:t>, validation = 20% English +</a:t>
            </a:r>
            <a:r>
              <a:rPr lang="en-US" b="1" dirty="0">
                <a:solidFill>
                  <a:schemeClr val="tx1">
                    <a:lumMod val="40000"/>
                    <a:lumOff val="60000"/>
                  </a:schemeClr>
                </a:solidFill>
              </a:rPr>
              <a:t> 4 Greek sample</a:t>
            </a:r>
          </a:p>
          <a:p>
            <a:r>
              <a:rPr lang="en-US" sz="2800" b="1" dirty="0"/>
              <a:t>Model averaging</a:t>
            </a:r>
          </a:p>
          <a:p>
            <a:pPr lvl="1"/>
            <a:endParaRPr lang="en-BE" dirty="0"/>
          </a:p>
        </p:txBody>
      </p:sp>
      <p:sp>
        <p:nvSpPr>
          <p:cNvPr id="3" name="Title 2">
            <a:extLst>
              <a:ext uri="{FF2B5EF4-FFF2-40B4-BE49-F238E27FC236}">
                <a16:creationId xmlns:a16="http://schemas.microsoft.com/office/drawing/2014/main" id="{1ED12938-5F4E-ADFA-9468-11A64154068B}"/>
              </a:ext>
            </a:extLst>
          </p:cNvPr>
          <p:cNvSpPr>
            <a:spLocks noGrp="1"/>
          </p:cNvSpPr>
          <p:nvPr>
            <p:ph type="title"/>
          </p:nvPr>
        </p:nvSpPr>
        <p:spPr/>
        <p:txBody>
          <a:bodyPr/>
          <a:lstStyle/>
          <a:p>
            <a:r>
              <a:rPr lang="en-US" dirty="0"/>
              <a:t>Methods</a:t>
            </a:r>
            <a:endParaRPr lang="en-BE" dirty="0"/>
          </a:p>
        </p:txBody>
      </p:sp>
      <p:sp>
        <p:nvSpPr>
          <p:cNvPr id="4" name="Footer Placeholder 3">
            <a:extLst>
              <a:ext uri="{FF2B5EF4-FFF2-40B4-BE49-F238E27FC236}">
                <a16:creationId xmlns:a16="http://schemas.microsoft.com/office/drawing/2014/main" id="{6B03251F-B1B8-6A2E-94CB-698853746A90}"/>
              </a:ext>
            </a:extLst>
          </p:cNvPr>
          <p:cNvSpPr>
            <a:spLocks noGrp="1"/>
          </p:cNvSpPr>
          <p:nvPr>
            <p:ph type="ftr" sz="quarter" idx="10"/>
          </p:nvPr>
        </p:nvSpPr>
        <p:spPr/>
        <p:txBody>
          <a:bodyPr/>
          <a:lstStyle/>
          <a:p>
            <a:r>
              <a:rPr lang="en-US" noProof="0"/>
              <a:t>Department of Neurosciences</a:t>
            </a:r>
            <a:br>
              <a:rPr lang="en-US" noProof="0"/>
            </a:br>
            <a:r>
              <a:rPr lang="en-US" noProof="0"/>
              <a:t>Department of Electrical Engineering</a:t>
            </a:r>
            <a:endParaRPr lang="en-US" noProof="0" dirty="0"/>
          </a:p>
        </p:txBody>
      </p:sp>
      <p:sp>
        <p:nvSpPr>
          <p:cNvPr id="5" name="Slide Number Placeholder 4">
            <a:extLst>
              <a:ext uri="{FF2B5EF4-FFF2-40B4-BE49-F238E27FC236}">
                <a16:creationId xmlns:a16="http://schemas.microsoft.com/office/drawing/2014/main" id="{E6CCE467-DC3E-C400-E090-F9D44AB7323A}"/>
              </a:ext>
            </a:extLst>
          </p:cNvPr>
          <p:cNvSpPr>
            <a:spLocks noGrp="1"/>
          </p:cNvSpPr>
          <p:nvPr>
            <p:ph type="sldNum" sz="quarter" idx="11"/>
          </p:nvPr>
        </p:nvSpPr>
        <p:spPr/>
        <p:txBody>
          <a:bodyPr/>
          <a:lstStyle/>
          <a:p>
            <a:fld id="{0A297500-7527-634B-90F4-69D0994C32B4}" type="slidenum">
              <a:rPr lang="en-US" noProof="0" smtClean="0"/>
              <a:pPr/>
              <a:t>7</a:t>
            </a:fld>
            <a:endParaRPr lang="en-US" noProof="0" dirty="0"/>
          </a:p>
        </p:txBody>
      </p:sp>
      <p:grpSp>
        <p:nvGrpSpPr>
          <p:cNvPr id="6" name="Group 5">
            <a:extLst>
              <a:ext uri="{FF2B5EF4-FFF2-40B4-BE49-F238E27FC236}">
                <a16:creationId xmlns:a16="http://schemas.microsoft.com/office/drawing/2014/main" id="{297EF908-C62D-374C-E206-BFE68C9FEAE7}"/>
              </a:ext>
            </a:extLst>
          </p:cNvPr>
          <p:cNvGrpSpPr/>
          <p:nvPr/>
        </p:nvGrpSpPr>
        <p:grpSpPr>
          <a:xfrm>
            <a:off x="9501052" y="3933000"/>
            <a:ext cx="1881051" cy="661851"/>
            <a:chOff x="8943703" y="3535680"/>
            <a:chExt cx="1881051" cy="661851"/>
          </a:xfrm>
        </p:grpSpPr>
        <p:sp>
          <p:nvSpPr>
            <p:cNvPr id="10" name="Oval 9">
              <a:extLst>
                <a:ext uri="{FF2B5EF4-FFF2-40B4-BE49-F238E27FC236}">
                  <a16:creationId xmlns:a16="http://schemas.microsoft.com/office/drawing/2014/main" id="{1BD0CD85-3B89-340F-443B-D3F789CF30D5}"/>
                </a:ext>
              </a:extLst>
            </p:cNvPr>
            <p:cNvSpPr/>
            <p:nvPr/>
          </p:nvSpPr>
          <p:spPr>
            <a:xfrm>
              <a:off x="8943703" y="3535680"/>
              <a:ext cx="1881051" cy="661851"/>
            </a:xfrm>
            <a:prstGeom prst="ellipse">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D46F7FD7-4A74-8C15-899F-45BF626370CD}"/>
                </a:ext>
              </a:extLst>
            </p:cNvPr>
            <p:cNvSpPr txBox="1"/>
            <p:nvPr/>
          </p:nvSpPr>
          <p:spPr>
            <a:xfrm>
              <a:off x="9037810" y="3681939"/>
              <a:ext cx="1692836" cy="369332"/>
            </a:xfrm>
            <a:prstGeom prst="rect">
              <a:avLst/>
            </a:prstGeom>
            <a:noFill/>
          </p:spPr>
          <p:txBody>
            <a:bodyPr wrap="none" rtlCol="0">
              <a:spAutoFit/>
            </a:bodyPr>
            <a:lstStyle/>
            <a:p>
              <a:pPr algn="ctr"/>
              <a:r>
                <a:rPr lang="en-BE" b="1" dirty="0">
                  <a:solidFill>
                    <a:schemeClr val="bg1"/>
                  </a:solidFill>
                </a:rPr>
                <a:t>5 random seeds</a:t>
              </a:r>
            </a:p>
          </p:txBody>
        </p:sp>
      </p:grpSp>
    </p:spTree>
    <p:extLst>
      <p:ext uri="{BB962C8B-B14F-4D97-AF65-F5344CB8AC3E}">
        <p14:creationId xmlns:p14="http://schemas.microsoft.com/office/powerpoint/2010/main" val="304629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28E76-0641-5075-F2A0-EB87AF8BD05B}"/>
              </a:ext>
            </a:extLst>
          </p:cNvPr>
          <p:cNvSpPr>
            <a:spLocks noGrp="1"/>
          </p:cNvSpPr>
          <p:nvPr>
            <p:ph type="title"/>
          </p:nvPr>
        </p:nvSpPr>
        <p:spPr/>
        <p:txBody>
          <a:bodyPr/>
          <a:lstStyle/>
          <a:p>
            <a:r>
              <a:rPr lang="en-BE" dirty="0"/>
              <a:t>Results (5 submissions)</a:t>
            </a:r>
          </a:p>
        </p:txBody>
      </p:sp>
      <p:graphicFrame>
        <p:nvGraphicFramePr>
          <p:cNvPr id="7" name="Table 7">
            <a:extLst>
              <a:ext uri="{FF2B5EF4-FFF2-40B4-BE49-F238E27FC236}">
                <a16:creationId xmlns:a16="http://schemas.microsoft.com/office/drawing/2014/main" id="{A135FAD4-CE77-E3C2-E60F-7F9937B2A45B}"/>
              </a:ext>
            </a:extLst>
          </p:cNvPr>
          <p:cNvGraphicFramePr>
            <a:graphicFrameLocks noGrp="1"/>
          </p:cNvGraphicFramePr>
          <p:nvPr>
            <p:ph idx="1"/>
            <p:extLst>
              <p:ext uri="{D42A27DB-BD31-4B8C-83A1-F6EECF244321}">
                <p14:modId xmlns:p14="http://schemas.microsoft.com/office/powerpoint/2010/main" val="1993398653"/>
              </p:ext>
            </p:extLst>
          </p:nvPr>
        </p:nvGraphicFramePr>
        <p:xfrm>
          <a:off x="1430928" y="1646027"/>
          <a:ext cx="9330144" cy="1889760"/>
        </p:xfrm>
        <a:graphic>
          <a:graphicData uri="http://schemas.openxmlformats.org/drawingml/2006/table">
            <a:tbl>
              <a:tblPr firstRow="1" bandRow="1">
                <a:tableStyleId>{5940675A-B579-460E-94D1-54222C63F5DA}</a:tableStyleId>
              </a:tblPr>
              <a:tblGrid>
                <a:gridCol w="2099009">
                  <a:extLst>
                    <a:ext uri="{9D8B030D-6E8A-4147-A177-3AD203B41FA5}">
                      <a16:colId xmlns:a16="http://schemas.microsoft.com/office/drawing/2014/main" val="4275281487"/>
                    </a:ext>
                  </a:extLst>
                </a:gridCol>
                <a:gridCol w="1410452">
                  <a:extLst>
                    <a:ext uri="{9D8B030D-6E8A-4147-A177-3AD203B41FA5}">
                      <a16:colId xmlns:a16="http://schemas.microsoft.com/office/drawing/2014/main" val="3803102058"/>
                    </a:ext>
                  </a:extLst>
                </a:gridCol>
                <a:gridCol w="899795">
                  <a:extLst>
                    <a:ext uri="{9D8B030D-6E8A-4147-A177-3AD203B41FA5}">
                      <a16:colId xmlns:a16="http://schemas.microsoft.com/office/drawing/2014/main" val="945279832"/>
                    </a:ext>
                  </a:extLst>
                </a:gridCol>
                <a:gridCol w="899795">
                  <a:extLst>
                    <a:ext uri="{9D8B030D-6E8A-4147-A177-3AD203B41FA5}">
                      <a16:colId xmlns:a16="http://schemas.microsoft.com/office/drawing/2014/main" val="4041196952"/>
                    </a:ext>
                  </a:extLst>
                </a:gridCol>
                <a:gridCol w="899795">
                  <a:extLst>
                    <a:ext uri="{9D8B030D-6E8A-4147-A177-3AD203B41FA5}">
                      <a16:colId xmlns:a16="http://schemas.microsoft.com/office/drawing/2014/main" val="3959169944"/>
                    </a:ext>
                  </a:extLst>
                </a:gridCol>
                <a:gridCol w="899795">
                  <a:extLst>
                    <a:ext uri="{9D8B030D-6E8A-4147-A177-3AD203B41FA5}">
                      <a16:colId xmlns:a16="http://schemas.microsoft.com/office/drawing/2014/main" val="103849449"/>
                    </a:ext>
                  </a:extLst>
                </a:gridCol>
                <a:gridCol w="899795">
                  <a:extLst>
                    <a:ext uri="{9D8B030D-6E8A-4147-A177-3AD203B41FA5}">
                      <a16:colId xmlns:a16="http://schemas.microsoft.com/office/drawing/2014/main" val="2093015420"/>
                    </a:ext>
                  </a:extLst>
                </a:gridCol>
                <a:gridCol w="1321708">
                  <a:extLst>
                    <a:ext uri="{9D8B030D-6E8A-4147-A177-3AD203B41FA5}">
                      <a16:colId xmlns:a16="http://schemas.microsoft.com/office/drawing/2014/main" val="2008347963"/>
                    </a:ext>
                  </a:extLst>
                </a:gridCol>
              </a:tblGrid>
              <a:tr h="370840">
                <a:tc rowSpan="2">
                  <a:txBody>
                    <a:bodyPr/>
                    <a:lstStyle/>
                    <a:p>
                      <a:pPr algn="ctr"/>
                      <a:r>
                        <a:rPr lang="en-BE" sz="2000" b="1" noProof="0" dirty="0">
                          <a:solidFill>
                            <a:schemeClr val="bg1"/>
                          </a:solidFill>
                        </a:rPr>
                        <a:t>Model</a:t>
                      </a:r>
                    </a:p>
                  </a:txBody>
                  <a:tcPr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rowSpan="2">
                  <a:txBody>
                    <a:bodyPr/>
                    <a:lstStyle/>
                    <a:p>
                      <a:pPr algn="ctr"/>
                      <a:r>
                        <a:rPr lang="en-BE" sz="2000" b="1" noProof="0" dirty="0">
                          <a:solidFill>
                            <a:schemeClr val="bg1"/>
                          </a:solidFill>
                        </a:rPr>
                        <a:t>Metric</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gridSpan="5">
                  <a:txBody>
                    <a:bodyPr/>
                    <a:lstStyle/>
                    <a:p>
                      <a:pPr algn="ctr"/>
                      <a:r>
                        <a:rPr lang="en-BE" sz="2000" b="1" noProof="0" dirty="0">
                          <a:solidFill>
                            <a:schemeClr val="bg1"/>
                          </a:solidFill>
                        </a:rPr>
                        <a:t>Submission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endParaRPr lang="en-BE" dirty="0"/>
                    </a:p>
                  </a:txBody>
                  <a:tcPr/>
                </a:tc>
                <a:tc hMerge="1">
                  <a:txBody>
                    <a:bodyPr/>
                    <a:lstStyle/>
                    <a:p>
                      <a:endParaRPr lang="en-BE" dirty="0"/>
                    </a:p>
                  </a:txBody>
                  <a:tcPr/>
                </a:tc>
                <a:tc hMerge="1">
                  <a:txBody>
                    <a:bodyPr/>
                    <a:lstStyle/>
                    <a:p>
                      <a:endParaRPr lang="en-BE" dirty="0"/>
                    </a:p>
                  </a:txBody>
                  <a:tcPr/>
                </a:tc>
                <a:tc hMerge="1">
                  <a:txBody>
                    <a:bodyPr/>
                    <a:lstStyle/>
                    <a:p>
                      <a:endParaRPr lang="en-BE" dirty="0"/>
                    </a:p>
                  </a:txBody>
                  <a:tcPr/>
                </a:tc>
                <a:tc rowSpan="2">
                  <a:txBody>
                    <a:bodyPr/>
                    <a:lstStyle/>
                    <a:p>
                      <a:pPr algn="ctr"/>
                      <a:r>
                        <a:rPr lang="nl-BE" sz="2000" b="1" noProof="0" dirty="0">
                          <a:solidFill>
                            <a:schemeClr val="bg1"/>
                          </a:solidFill>
                        </a:rPr>
                        <a:t>Baseline</a:t>
                      </a:r>
                      <a:endParaRPr lang="en-BE" sz="2000" b="1" noProof="0" dirty="0">
                        <a:solidFill>
                          <a:schemeClr val="bg1"/>
                        </a:solidFill>
                      </a:endParaRPr>
                    </a:p>
                  </a:txBody>
                  <a:tcPr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58427652"/>
                  </a:ext>
                </a:extLst>
              </a:tr>
              <a:tr h="370840">
                <a:tc vMerge="1">
                  <a:txBody>
                    <a:bodyPr/>
                    <a:lstStyle/>
                    <a:p>
                      <a:endParaRPr lang="en-BE" dirty="0"/>
                    </a:p>
                  </a:txBody>
                  <a:tcPr/>
                </a:tc>
                <a:tc vMerge="1">
                  <a:txBody>
                    <a:bodyPr/>
                    <a:lstStyle/>
                    <a:p>
                      <a:endParaRPr lang="en-BE" dirty="0"/>
                    </a:p>
                  </a:txBody>
                  <a:tcPr/>
                </a:tc>
                <a:tc>
                  <a:txBody>
                    <a:bodyPr/>
                    <a:lstStyle/>
                    <a:p>
                      <a:pPr algn="ctr"/>
                      <a:r>
                        <a:rPr lang="en-BE" sz="2000" b="1" noProof="0" dirty="0">
                          <a:solidFill>
                            <a:schemeClr val="bg1"/>
                          </a:solidFill>
                        </a:rPr>
                        <a:t>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BE" sz="2000" b="1" noProof="0" dirty="0">
                          <a:solidFill>
                            <a:schemeClr val="bg1"/>
                          </a:solidFill>
                        </a:rPr>
                        <a:t>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BE" sz="2000" b="1" noProof="0" dirty="0">
                          <a:solidFill>
                            <a:schemeClr val="bg1"/>
                          </a:solidFill>
                        </a:rPr>
                        <a:t>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BE" sz="2000" b="1" noProof="0" dirty="0">
                          <a:solidFill>
                            <a:schemeClr val="bg1"/>
                          </a:solidFill>
                        </a:rPr>
                        <a:t>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BE" sz="2000" b="1" noProof="0" dirty="0">
                          <a:solidFill>
                            <a:schemeClr val="bg1"/>
                          </a:solidFill>
                        </a:rPr>
                        <a:t>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pPr algn="ctr"/>
                      <a:endParaRPr lang="en-BE" b="1" noProof="0" dirty="0">
                        <a:solidFill>
                          <a:schemeClr val="bg1"/>
                        </a:solidFill>
                      </a:endParaRPr>
                    </a:p>
                  </a:txBody>
                  <a:tcPr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55472786"/>
                  </a:ext>
                </a:extLst>
              </a:tr>
              <a:tr h="370840">
                <a:tc>
                  <a:txBody>
                    <a:bodyPr/>
                    <a:lstStyle/>
                    <a:p>
                      <a:pPr algn="ctr"/>
                      <a:r>
                        <a:rPr lang="en-BE" sz="2000" noProof="0" dirty="0"/>
                        <a:t>AD Detection</a:t>
                      </a:r>
                    </a:p>
                  </a:txBody>
                  <a:tcPr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BE" sz="2000" noProof="0" dirty="0"/>
                        <a:t>Accuracy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BE" sz="2000" noProof="0" dirty="0"/>
                        <a:t>0.76</a:t>
                      </a:r>
                      <a:r>
                        <a:rPr lang="nl-BE" sz="2000" noProof="0" dirty="0"/>
                        <a:t>1</a:t>
                      </a:r>
                      <a:endParaRPr lang="en-BE" sz="2000" noProof="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BE" sz="2000" noProof="0" dirty="0"/>
                        <a:t>0.717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BE" sz="2000" b="1" noProof="0" dirty="0"/>
                        <a:t>0.826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BE" sz="2000" noProof="0" dirty="0"/>
                        <a:t>0.804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BE" sz="2000" noProof="0" dirty="0"/>
                        <a:t>0.739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nl-BE" sz="2000" noProof="0" dirty="0"/>
                        <a:t>0.739</a:t>
                      </a:r>
                      <a:endParaRPr lang="en-BE" sz="2000" noProof="0" dirty="0"/>
                    </a:p>
                  </a:txBody>
                  <a:tcPr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18760412"/>
                  </a:ext>
                </a:extLst>
              </a:tr>
              <a:tr h="370840">
                <a:tc>
                  <a:txBody>
                    <a:bodyPr/>
                    <a:lstStyle/>
                    <a:p>
                      <a:pPr algn="ctr"/>
                      <a:r>
                        <a:rPr lang="en-BE" sz="2000" noProof="0" dirty="0"/>
                        <a:t>Cognitive Score Prediction</a:t>
                      </a:r>
                    </a:p>
                  </a:txBody>
                  <a:tcPr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nl-BE" sz="2000" noProof="0" dirty="0"/>
                        <a:t>R</a:t>
                      </a:r>
                      <a:r>
                        <a:rPr lang="en-BE" sz="2000" noProof="0" dirty="0"/>
                        <a:t>MSE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BE" sz="2000" noProof="0" dirty="0"/>
                        <a:t>4.71</a:t>
                      </a:r>
                      <a:r>
                        <a:rPr lang="nl-BE" sz="2000" noProof="0" dirty="0"/>
                        <a:t>6</a:t>
                      </a:r>
                      <a:endParaRPr lang="en-BE" sz="2000" noProof="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BE" sz="2000" noProof="0" dirty="0"/>
                        <a:t>4.713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BE" sz="2000" noProof="0" dirty="0"/>
                        <a:t>4.816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BE" sz="2000" b="1" noProof="0" dirty="0"/>
                        <a:t>4.345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BE" sz="2000" noProof="0" dirty="0"/>
                        <a:t>4.837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nl-BE" sz="2000" noProof="0" dirty="0"/>
                        <a:t>4.955</a:t>
                      </a:r>
                      <a:endParaRPr lang="en-BE" sz="2000" noProof="0" dirty="0"/>
                    </a:p>
                  </a:txBody>
                  <a:tcPr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60004958"/>
                  </a:ext>
                </a:extLst>
              </a:tr>
            </a:tbl>
          </a:graphicData>
        </a:graphic>
      </p:graphicFrame>
      <p:pic>
        <p:nvPicPr>
          <p:cNvPr id="11" name="Picture 10">
            <a:extLst>
              <a:ext uri="{FF2B5EF4-FFF2-40B4-BE49-F238E27FC236}">
                <a16:creationId xmlns:a16="http://schemas.microsoft.com/office/drawing/2014/main" id="{EC490D4F-3253-E074-2AEF-F0E9C8980015}"/>
              </a:ext>
            </a:extLst>
          </p:cNvPr>
          <p:cNvPicPr>
            <a:picLocks noChangeAspect="1"/>
          </p:cNvPicPr>
          <p:nvPr/>
        </p:nvPicPr>
        <p:blipFill>
          <a:blip r:embed="rId3"/>
          <a:stretch>
            <a:fillRect/>
          </a:stretch>
        </p:blipFill>
        <p:spPr>
          <a:xfrm>
            <a:off x="2809249" y="3822778"/>
            <a:ext cx="2872188" cy="2836465"/>
          </a:xfrm>
          <a:prstGeom prst="rect">
            <a:avLst/>
          </a:prstGeom>
        </p:spPr>
      </p:pic>
      <p:sp>
        <p:nvSpPr>
          <p:cNvPr id="12" name="TextBox 11">
            <a:extLst>
              <a:ext uri="{FF2B5EF4-FFF2-40B4-BE49-F238E27FC236}">
                <a16:creationId xmlns:a16="http://schemas.microsoft.com/office/drawing/2014/main" id="{F35E892B-C5F3-E715-0300-3D26EBABC744}"/>
              </a:ext>
            </a:extLst>
          </p:cNvPr>
          <p:cNvSpPr txBox="1"/>
          <p:nvPr/>
        </p:nvSpPr>
        <p:spPr>
          <a:xfrm>
            <a:off x="6510565" y="4640845"/>
            <a:ext cx="2757486" cy="1323439"/>
          </a:xfrm>
          <a:prstGeom prst="rect">
            <a:avLst/>
          </a:prstGeom>
          <a:noFill/>
        </p:spPr>
        <p:txBody>
          <a:bodyPr wrap="none" rtlCol="0">
            <a:spAutoFit/>
          </a:bodyPr>
          <a:lstStyle/>
          <a:p>
            <a:r>
              <a:rPr lang="en-BE" sz="2000" dirty="0"/>
              <a:t>Specificity	91.7%</a:t>
            </a:r>
          </a:p>
          <a:p>
            <a:r>
              <a:rPr lang="en-BE" sz="2000" dirty="0"/>
              <a:t>Precision	88.9%</a:t>
            </a:r>
          </a:p>
          <a:p>
            <a:r>
              <a:rPr lang="en-BE" sz="2000" dirty="0"/>
              <a:t>Sensitivity	72.7%</a:t>
            </a:r>
          </a:p>
          <a:p>
            <a:r>
              <a:rPr lang="en-BE" sz="2000" dirty="0"/>
              <a:t>F1-score	80.0%</a:t>
            </a:r>
          </a:p>
        </p:txBody>
      </p:sp>
    </p:spTree>
    <p:extLst>
      <p:ext uri="{BB962C8B-B14F-4D97-AF65-F5344CB8AC3E}">
        <p14:creationId xmlns:p14="http://schemas.microsoft.com/office/powerpoint/2010/main" val="247364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ACC326D0-D5E3-B6D5-0DFB-A59058C9ED13}"/>
              </a:ext>
            </a:extLst>
          </p:cNvPr>
          <p:cNvCxnSpPr/>
          <p:nvPr/>
        </p:nvCxnSpPr>
        <p:spPr>
          <a:xfrm flipH="1">
            <a:off x="10383054" y="1966422"/>
            <a:ext cx="57476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7315252-5212-36C8-78B0-3B362722C37C}"/>
              </a:ext>
            </a:extLst>
          </p:cNvPr>
          <p:cNvPicPr>
            <a:picLocks noChangeAspect="1"/>
          </p:cNvPicPr>
          <p:nvPr/>
        </p:nvPicPr>
        <p:blipFill rotWithShape="1">
          <a:blip r:embed="rId2"/>
          <a:srcRect b="61779"/>
          <a:stretch/>
        </p:blipFill>
        <p:spPr>
          <a:xfrm>
            <a:off x="1580726" y="844314"/>
            <a:ext cx="8802329" cy="3032274"/>
          </a:xfrm>
          <a:prstGeom prst="rect">
            <a:avLst/>
          </a:prstGeom>
        </p:spPr>
      </p:pic>
      <p:pic>
        <p:nvPicPr>
          <p:cNvPr id="2" name="Picture 1">
            <a:extLst>
              <a:ext uri="{FF2B5EF4-FFF2-40B4-BE49-F238E27FC236}">
                <a16:creationId xmlns:a16="http://schemas.microsoft.com/office/drawing/2014/main" id="{26F700D7-8A11-AD9E-F8F6-84A2EA0F5912}"/>
              </a:ext>
            </a:extLst>
          </p:cNvPr>
          <p:cNvPicPr>
            <a:picLocks noChangeAspect="1"/>
          </p:cNvPicPr>
          <p:nvPr/>
        </p:nvPicPr>
        <p:blipFill rotWithShape="1">
          <a:blip r:embed="rId2"/>
          <a:srcRect t="86435"/>
          <a:stretch/>
        </p:blipFill>
        <p:spPr>
          <a:xfrm>
            <a:off x="1580725" y="4516584"/>
            <a:ext cx="8802329" cy="1076183"/>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26A668-DEA4-DCFF-C871-D3DE7E5F2C0F}"/>
                  </a:ext>
                </a:extLst>
              </p:cNvPr>
              <p:cNvSpPr txBox="1"/>
              <p:nvPr/>
            </p:nvSpPr>
            <p:spPr>
              <a:xfrm>
                <a:off x="5783758" y="3993364"/>
                <a:ext cx="3962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BE" sz="2800" b="1" i="1" smtClean="0">
                          <a:latin typeface="Cambria Math" panose="02040503050406030204" pitchFamily="18" charset="0"/>
                          <a:ea typeface="Cambria Math" panose="02040503050406030204" pitchFamily="18" charset="0"/>
                        </a:rPr>
                        <m:t>⋮</m:t>
                      </m:r>
                    </m:oMath>
                  </m:oMathPara>
                </a14:m>
                <a:endParaRPr lang="en-BE" b="1" dirty="0"/>
              </a:p>
            </p:txBody>
          </p:sp>
        </mc:Choice>
        <mc:Fallback xmlns="">
          <p:sp>
            <p:nvSpPr>
              <p:cNvPr id="3" name="TextBox 2">
                <a:extLst>
                  <a:ext uri="{FF2B5EF4-FFF2-40B4-BE49-F238E27FC236}">
                    <a16:creationId xmlns:a16="http://schemas.microsoft.com/office/drawing/2014/main" id="{1826A668-DEA4-DCFF-C871-D3DE7E5F2C0F}"/>
                  </a:ext>
                </a:extLst>
              </p:cNvPr>
              <p:cNvSpPr txBox="1">
                <a:spLocks noRot="1" noChangeAspect="1" noMove="1" noResize="1" noEditPoints="1" noAdjustHandles="1" noChangeArrowheads="1" noChangeShapeType="1" noTextEdit="1"/>
              </p:cNvSpPr>
              <p:nvPr/>
            </p:nvSpPr>
            <p:spPr>
              <a:xfrm>
                <a:off x="5783758" y="3993364"/>
                <a:ext cx="396262" cy="523220"/>
              </a:xfrm>
              <a:prstGeom prst="rect">
                <a:avLst/>
              </a:prstGeom>
              <a:blipFill>
                <a:blip r:embed="rId3"/>
                <a:stretch>
                  <a:fillRect/>
                </a:stretch>
              </a:blipFill>
            </p:spPr>
            <p:txBody>
              <a:bodyPr/>
              <a:lstStyle/>
              <a:p>
                <a:r>
                  <a:rPr lang="en-BE">
                    <a:noFill/>
                  </a:rPr>
                  <a:t> </a:t>
                </a:r>
              </a:p>
            </p:txBody>
          </p:sp>
        </mc:Fallback>
      </mc:AlternateContent>
    </p:spTree>
    <p:extLst>
      <p:ext uri="{BB962C8B-B14F-4D97-AF65-F5344CB8AC3E}">
        <p14:creationId xmlns:p14="http://schemas.microsoft.com/office/powerpoint/2010/main" val="1156750230"/>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 Leuven</Template>
  <TotalTime>0</TotalTime>
  <Words>2592</Words>
  <Application>Microsoft Office PowerPoint</Application>
  <PresentationFormat>Widescreen</PresentationFormat>
  <Paragraphs>201</Paragraphs>
  <Slides>12</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Cambria Math</vt:lpstr>
      <vt:lpstr>NimbusRomNo9L-Regu</vt:lpstr>
      <vt:lpstr>KU Leuven</vt:lpstr>
      <vt:lpstr>KU Leuven Sedes</vt:lpstr>
      <vt:lpstr>ICASSP 2023 Cross-Lingual Transfer Learning for Alzheimer’s Detection from Spontaneous Speech</vt:lpstr>
      <vt:lpstr>PowerPoint Presentation</vt:lpstr>
      <vt:lpstr>Methods</vt:lpstr>
      <vt:lpstr>Methods</vt:lpstr>
      <vt:lpstr>Methods</vt:lpstr>
      <vt:lpstr>Methods</vt:lpstr>
      <vt:lpstr>Methods</vt:lpstr>
      <vt:lpstr>Results (5 submissions)</vt:lpstr>
      <vt:lpstr>PowerPoint Presentation</vt:lpstr>
      <vt:lpstr>Conclusion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Customise this template: include the name of your faculty, department or unit</dc:title>
  <dc:creator/>
  <cp:lastModifiedBy/>
  <cp:revision>1</cp:revision>
  <dcterms:created xsi:type="dcterms:W3CDTF">2017-09-13T11:47:32Z</dcterms:created>
  <dcterms:modified xsi:type="dcterms:W3CDTF">2023-05-09T16:04:57Z</dcterms:modified>
</cp:coreProperties>
</file>