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67" r:id="rId2"/>
    <p:sldId id="268" r:id="rId3"/>
    <p:sldId id="269" r:id="rId4"/>
    <p:sldId id="270" r:id="rId5"/>
    <p:sldId id="271" r:id="rId6"/>
    <p:sldId id="282" r:id="rId7"/>
    <p:sldId id="272" r:id="rId8"/>
    <p:sldId id="280" r:id="rId9"/>
    <p:sldId id="273" r:id="rId10"/>
    <p:sldId id="297" r:id="rId11"/>
    <p:sldId id="281" r:id="rId12"/>
    <p:sldId id="283" r:id="rId13"/>
    <p:sldId id="284" r:id="rId14"/>
    <p:sldId id="285" r:id="rId15"/>
    <p:sldId id="296" r:id="rId16"/>
    <p:sldId id="293" r:id="rId17"/>
    <p:sldId id="274" r:id="rId18"/>
    <p:sldId id="298" r:id="rId19"/>
    <p:sldId id="292" r:id="rId20"/>
    <p:sldId id="288" r:id="rId21"/>
    <p:sldId id="278" r:id="rId22"/>
    <p:sldId id="290" r:id="rId23"/>
    <p:sldId id="289" r:id="rId24"/>
    <p:sldId id="275" r:id="rId25"/>
    <p:sldId id="279" r:id="rId26"/>
    <p:sldId id="276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κiζs_緈鍢" initials="κ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6C8F"/>
    <a:srgbClr val="21549B"/>
    <a:srgbClr val="DAE3F3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672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6B68A-6829-4462-AE1C-23173783F840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9E05-33B4-4031-B6A0-786CF90A18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9E05-33B4-4031-B6A0-786CF90A18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9E05-33B4-4031-B6A0-786CF90A18A7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9E05-33B4-4031-B6A0-786CF90A18A7}" type="slidenum">
              <a:rPr lang="zh-CN" altLang="en-US" smtClean="0">
                <a:solidFill>
                  <a:prstClr val="black"/>
                </a:solidFill>
              </a:r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9E05-33B4-4031-B6A0-786CF90A18A7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9E05-33B4-4031-B6A0-786CF90A18A7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9E05-33B4-4031-B6A0-786CF90A18A7}" type="slidenum">
              <a:rPr lang="zh-CN" altLang="en-US" smtClean="0">
                <a:solidFill>
                  <a:prstClr val="black"/>
                </a:solidFill>
              </a:r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6B68A-6829-4462-AE1C-23173783F840}" type="slidenum">
              <a:rPr lang="zh-CN" altLang="en-US" smtClean="0">
                <a:solidFill>
                  <a:prstClr val="black"/>
                </a:solidFill>
              </a:rPr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67110" y="152636"/>
            <a:ext cx="11857781" cy="6552728"/>
          </a:xfrm>
          <a:prstGeom prst="rect">
            <a:avLst/>
          </a:prstGeom>
          <a:noFill/>
          <a:ln w="76200">
            <a:solidFill>
              <a:srgbClr val="446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27435" y="282842"/>
            <a:ext cx="11537130" cy="6292316"/>
          </a:xfrm>
          <a:prstGeom prst="rect">
            <a:avLst/>
          </a:prstGeom>
          <a:noFill/>
          <a:ln w="19050">
            <a:solidFill>
              <a:srgbClr val="446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67110" y="152636"/>
            <a:ext cx="11857781" cy="6552728"/>
          </a:xfrm>
          <a:prstGeom prst="rect">
            <a:avLst/>
          </a:prstGeom>
          <a:noFill/>
          <a:ln w="76200">
            <a:solidFill>
              <a:srgbClr val="446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27435" y="282842"/>
            <a:ext cx="11537130" cy="6292316"/>
          </a:xfrm>
          <a:prstGeom prst="rect">
            <a:avLst/>
          </a:prstGeom>
          <a:noFill/>
          <a:ln w="19050">
            <a:solidFill>
              <a:srgbClr val="446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67110" y="152636"/>
            <a:ext cx="11857781" cy="6552728"/>
          </a:xfrm>
          <a:prstGeom prst="rect">
            <a:avLst/>
          </a:prstGeom>
          <a:solidFill>
            <a:srgbClr val="FFFFFF"/>
          </a:solidFill>
          <a:ln w="76200">
            <a:solidFill>
              <a:srgbClr val="446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27435" y="282842"/>
            <a:ext cx="11537130" cy="6292316"/>
          </a:xfrm>
          <a:prstGeom prst="rect">
            <a:avLst/>
          </a:prstGeom>
          <a:solidFill>
            <a:srgbClr val="FFFFFF"/>
          </a:solidFill>
          <a:ln w="19050">
            <a:solidFill>
              <a:srgbClr val="446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67110" y="152636"/>
            <a:ext cx="11857781" cy="6552728"/>
          </a:xfrm>
          <a:prstGeom prst="rect">
            <a:avLst/>
          </a:prstGeom>
          <a:solidFill>
            <a:srgbClr val="FFFFFF"/>
          </a:solidFill>
          <a:ln w="76200">
            <a:solidFill>
              <a:srgbClr val="446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27435" y="282842"/>
            <a:ext cx="11537130" cy="6292316"/>
          </a:xfrm>
          <a:prstGeom prst="rect">
            <a:avLst/>
          </a:prstGeom>
          <a:solidFill>
            <a:srgbClr val="FFFFFF"/>
          </a:solidFill>
          <a:ln w="19050">
            <a:solidFill>
              <a:srgbClr val="446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67110" y="152636"/>
            <a:ext cx="11857781" cy="6552728"/>
          </a:xfrm>
          <a:prstGeom prst="rect">
            <a:avLst/>
          </a:prstGeom>
          <a:solidFill>
            <a:srgbClr val="FFFFFF"/>
          </a:solidFill>
          <a:ln w="76200">
            <a:solidFill>
              <a:srgbClr val="446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27435" y="282842"/>
            <a:ext cx="11537130" cy="6292316"/>
          </a:xfrm>
          <a:prstGeom prst="rect">
            <a:avLst/>
          </a:prstGeom>
          <a:solidFill>
            <a:srgbClr val="FFFFFF"/>
          </a:solidFill>
          <a:ln w="19050">
            <a:solidFill>
              <a:srgbClr val="446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notesSlide" Target="../notesSlides/notesSlide2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7110" y="1803155"/>
            <a:ext cx="11857781" cy="2699435"/>
          </a:xfrm>
          <a:prstGeom prst="rect">
            <a:avLst/>
          </a:prstGeom>
          <a:solidFill>
            <a:srgbClr val="446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27125" y="2348865"/>
            <a:ext cx="10142220" cy="22320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MOTION TRANSFER-DRIVEN INTRA-CLASS DATA </a:t>
            </a: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AUGMENTATION FOR FINGER VEIN RECOGNITION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483048" y="5571335"/>
            <a:ext cx="1200150" cy="3371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accent1"/>
                </a:solidFill>
                <a:effectLst>
                  <a:outerShdw dist="63500" dir="5400000" algn="tl" rotWithShape="0">
                    <a:prstClr val="black">
                      <a:alpha val="10000"/>
                    </a:prstClr>
                  </a:outerShdw>
                </a:effectLst>
                <a:latin typeface="DIN-BlackItalic" pitchFamily="50" charset="0"/>
                <a:ea typeface="+mj-ea"/>
              </a:defRPr>
            </a:lvl1pPr>
          </a:lstStyle>
          <a:p>
            <a:pPr algn="ctr"/>
            <a:r>
              <a:rPr lang="zh-CN" altLang="en-US" sz="16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19/04/2024</a:t>
            </a:r>
          </a:p>
        </p:txBody>
      </p:sp>
      <p:sp>
        <p:nvSpPr>
          <p:cNvPr id="22" name="任意多边形 21"/>
          <p:cNvSpPr/>
          <p:nvPr/>
        </p:nvSpPr>
        <p:spPr bwMode="auto">
          <a:xfrm>
            <a:off x="3452191" y="4275629"/>
            <a:ext cx="5406887" cy="502704"/>
          </a:xfrm>
          <a:custGeom>
            <a:avLst/>
            <a:gdLst>
              <a:gd name="connsiteX0" fmla="*/ 136004 w 4262907"/>
              <a:gd name="connsiteY0" fmla="*/ 0 h 399236"/>
              <a:gd name="connsiteX1" fmla="*/ 2171562 w 4262907"/>
              <a:gd name="connsiteY1" fmla="*/ 0 h 399236"/>
              <a:gd name="connsiteX2" fmla="*/ 4129097 w 4262907"/>
              <a:gd name="connsiteY2" fmla="*/ 0 h 399236"/>
              <a:gd name="connsiteX3" fmla="*/ 4262907 w 4262907"/>
              <a:gd name="connsiteY3" fmla="*/ 197425 h 399236"/>
              <a:gd name="connsiteX4" fmla="*/ 4129097 w 4262907"/>
              <a:gd name="connsiteY4" fmla="*/ 399236 h 399236"/>
              <a:gd name="connsiteX5" fmla="*/ 2171562 w 4262907"/>
              <a:gd name="connsiteY5" fmla="*/ 399236 h 399236"/>
              <a:gd name="connsiteX6" fmla="*/ 136004 w 4262907"/>
              <a:gd name="connsiteY6" fmla="*/ 399236 h 399236"/>
              <a:gd name="connsiteX7" fmla="*/ 0 w 4262907"/>
              <a:gd name="connsiteY7" fmla="*/ 197425 h 39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2907" h="399236">
                <a:moveTo>
                  <a:pt x="136004" y="0"/>
                </a:moveTo>
                <a:lnTo>
                  <a:pt x="2171562" y="0"/>
                </a:lnTo>
                <a:lnTo>
                  <a:pt x="4129097" y="0"/>
                </a:lnTo>
                <a:lnTo>
                  <a:pt x="4262907" y="197425"/>
                </a:lnTo>
                <a:lnTo>
                  <a:pt x="4129097" y="399236"/>
                </a:lnTo>
                <a:lnTo>
                  <a:pt x="2171562" y="399236"/>
                </a:lnTo>
                <a:lnTo>
                  <a:pt x="136004" y="399236"/>
                </a:lnTo>
                <a:lnTo>
                  <a:pt x="0" y="197425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/>
            <a:r>
              <a:rPr sz="1600" spc="1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Xiu</a:t>
            </a:r>
            <a:r>
              <a:rPr lang="en-US" sz="1600" spc="1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</a:t>
            </a:r>
            <a:r>
              <a:rPr sz="1600" spc="1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600" spc="1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Huang</a:t>
            </a:r>
            <a:r>
              <a:rPr lang="en-US" sz="1600" spc="15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1,*</a:t>
            </a:r>
            <a:r>
              <a:rPr sz="1600" spc="1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spc="1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Lai-Man Po</a:t>
            </a:r>
            <a:r>
              <a:rPr lang="en-US" sz="1600" spc="15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spc="1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Wei-Feng Ou</a:t>
            </a:r>
            <a:r>
              <a:rPr lang="en-US" sz="1600" spc="15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spc="15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935" y="404495"/>
            <a:ext cx="1979295" cy="124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EEE ICASSP (@ieeeICASSP) / 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3160" y="17526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8777106" y="5403038"/>
            <a:ext cx="1631315" cy="86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6"/>
          <a:stretch>
            <a:fillRect/>
          </a:stretch>
        </p:blipFill>
        <p:spPr>
          <a:xfrm>
            <a:off x="10374116" y="5076013"/>
            <a:ext cx="1517650" cy="151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9B828E-99BB-4EF7-CC24-9624D6CF6DD5}"/>
              </a:ext>
            </a:extLst>
          </p:cNvPr>
          <p:cNvSpPr txBox="1"/>
          <p:nvPr/>
        </p:nvSpPr>
        <p:spPr>
          <a:xfrm>
            <a:off x="2545075" y="4866836"/>
            <a:ext cx="730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446C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City University of Hong Kong 2. Dongguan University of Technology</a:t>
            </a:r>
            <a:endParaRPr lang="zh-CN" altLang="en-US" dirty="0">
              <a:solidFill>
                <a:srgbClr val="446C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800EA-1E38-2448-4E6E-01146194400B}"/>
              </a:ext>
            </a:extLst>
          </p:cNvPr>
          <p:cNvSpPr txBox="1"/>
          <p:nvPr/>
        </p:nvSpPr>
        <p:spPr>
          <a:xfrm>
            <a:off x="3617090" y="6290854"/>
            <a:ext cx="49578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spc="150" dirty="0">
                <a:latin typeface="Arial" panose="020B0604020202020204" pitchFamily="34" charset="0"/>
                <a:cs typeface="Arial" panose="020B0604020202020204" pitchFamily="34" charset="0"/>
              </a:rPr>
              <a:t>*Xiufeng Huang 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is now affiliated with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Hong Kong Baptist University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ylinder 30">
            <a:extLst>
              <a:ext uri="{FF2B5EF4-FFF2-40B4-BE49-F238E27FC236}">
                <a16:creationId xmlns:a16="http://schemas.microsoft.com/office/drawing/2014/main" id="{EE1EEB53-01E4-DA07-5A14-63BFCD86BC15}"/>
              </a:ext>
            </a:extLst>
          </p:cNvPr>
          <p:cNvSpPr/>
          <p:nvPr/>
        </p:nvSpPr>
        <p:spPr>
          <a:xfrm>
            <a:off x="3484444" y="4135480"/>
            <a:ext cx="1375153" cy="670580"/>
          </a:xfrm>
          <a:prstGeom prst="ca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Augmented 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103586" y="495722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Preliminary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5195455" y="1124744"/>
            <a:ext cx="1846241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302278" y="1449325"/>
            <a:ext cx="9745979" cy="179409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en-US" altLang="zh-CN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loss and inter-class data augmentation for finger vein feature learning</a:t>
            </a:r>
          </a:p>
          <a:p>
            <a:pPr algn="l"/>
            <a:endParaRPr lang="en-US" altLang="zh-CN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Flipping as the inter-class augmentation.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Cropping, rotation, color-jitter as the intra-class augmentation.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Resnet-18 as the feature extraction network.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Cosine-</a:t>
            </a:r>
            <a:r>
              <a:rPr lang="en-US" altLang="zh-CN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softmax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and triplet loss as the fusion loss</a:t>
            </a:r>
            <a:endParaRPr lang="en-US" altLang="zh-CN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altLang="zh-CN" sz="1800" b="1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/>
            <a:endParaRPr lang="en-US" altLang="zh-CN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" name="Trapezoid 1">
            <a:extLst>
              <a:ext uri="{FF2B5EF4-FFF2-40B4-BE49-F238E27FC236}">
                <a16:creationId xmlns:a16="http://schemas.microsoft.com/office/drawing/2014/main" id="{EA2C03DE-EFE0-A9C6-3F47-8C6B1A846EE4}"/>
              </a:ext>
            </a:extLst>
          </p:cNvPr>
          <p:cNvSpPr/>
          <p:nvPr/>
        </p:nvSpPr>
        <p:spPr>
          <a:xfrm rot="5400000">
            <a:off x="7984258" y="3595427"/>
            <a:ext cx="1434421" cy="1294819"/>
          </a:xfrm>
          <a:prstGeom prst="trapezoi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64F178-F9FD-59DA-07BC-12A1FCDEEA8F}"/>
              </a:ext>
            </a:extLst>
          </p:cNvPr>
          <p:cNvSpPr/>
          <p:nvPr/>
        </p:nvSpPr>
        <p:spPr>
          <a:xfrm>
            <a:off x="9653796" y="3632911"/>
            <a:ext cx="1912561" cy="5025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Cosine Softmax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91376E-2FEC-9BC5-10FB-ACB24C4D94F7}"/>
              </a:ext>
            </a:extLst>
          </p:cNvPr>
          <p:cNvSpPr/>
          <p:nvPr/>
        </p:nvSpPr>
        <p:spPr>
          <a:xfrm>
            <a:off x="9653795" y="4337098"/>
            <a:ext cx="1912561" cy="5025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Triplet Loss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E0D3D9-064A-3F3A-A97B-61B2D119FD30}"/>
              </a:ext>
            </a:extLst>
          </p:cNvPr>
          <p:cNvSpPr/>
          <p:nvPr/>
        </p:nvSpPr>
        <p:spPr>
          <a:xfrm>
            <a:off x="784280" y="4498539"/>
            <a:ext cx="1375152" cy="5490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ylinder 26">
            <a:extLst>
              <a:ext uri="{FF2B5EF4-FFF2-40B4-BE49-F238E27FC236}">
                <a16:creationId xmlns:a16="http://schemas.microsoft.com/office/drawing/2014/main" id="{86A60C7C-B9A2-A2D5-EC2D-6D0E2BFD47E5}"/>
              </a:ext>
            </a:extLst>
          </p:cNvPr>
          <p:cNvSpPr/>
          <p:nvPr/>
        </p:nvSpPr>
        <p:spPr>
          <a:xfrm>
            <a:off x="772181" y="3615524"/>
            <a:ext cx="1375152" cy="670580"/>
          </a:xfrm>
          <a:prstGeom prst="can">
            <a:avLst/>
          </a:prstGeom>
          <a:solidFill>
            <a:srgbClr val="2154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372CC4-47BE-BFE8-3921-C0703B3EC1A4}"/>
              </a:ext>
            </a:extLst>
          </p:cNvPr>
          <p:cNvSpPr txBox="1"/>
          <p:nvPr/>
        </p:nvSpPr>
        <p:spPr>
          <a:xfrm>
            <a:off x="8054059" y="404360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Resnet-18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ylinder 29">
            <a:extLst>
              <a:ext uri="{FF2B5EF4-FFF2-40B4-BE49-F238E27FC236}">
                <a16:creationId xmlns:a16="http://schemas.microsoft.com/office/drawing/2014/main" id="{65B1FF0E-7002-7E1D-3BBF-1C7DFB1E2B74}"/>
              </a:ext>
            </a:extLst>
          </p:cNvPr>
          <p:cNvSpPr/>
          <p:nvPr/>
        </p:nvSpPr>
        <p:spPr>
          <a:xfrm>
            <a:off x="3484444" y="3634235"/>
            <a:ext cx="1375153" cy="670580"/>
          </a:xfrm>
          <a:prstGeom prst="can">
            <a:avLst/>
          </a:prstGeom>
          <a:solidFill>
            <a:srgbClr val="2154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Original 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C1BC88-ADFF-2D82-01F7-B1620F907CA2}"/>
              </a:ext>
            </a:extLst>
          </p:cNvPr>
          <p:cNvSpPr/>
          <p:nvPr/>
        </p:nvSpPr>
        <p:spPr>
          <a:xfrm>
            <a:off x="5430192" y="3493094"/>
            <a:ext cx="1490153" cy="15593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8B74FA-E38B-0449-6B94-9BDBEEDD6819}"/>
              </a:ext>
            </a:extLst>
          </p:cNvPr>
          <p:cNvSpPr/>
          <p:nvPr/>
        </p:nvSpPr>
        <p:spPr>
          <a:xfrm>
            <a:off x="5553999" y="3639715"/>
            <a:ext cx="1248583" cy="4038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Cropping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35C0742-219E-38AD-1A4C-AEC23B6CB19E}"/>
              </a:ext>
            </a:extLst>
          </p:cNvPr>
          <p:cNvSpPr/>
          <p:nvPr/>
        </p:nvSpPr>
        <p:spPr>
          <a:xfrm>
            <a:off x="5554000" y="4069220"/>
            <a:ext cx="1248582" cy="40388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6AE3CF2-BD86-92BC-9C70-92CB6D46F789}"/>
              </a:ext>
            </a:extLst>
          </p:cNvPr>
          <p:cNvSpPr/>
          <p:nvPr/>
        </p:nvSpPr>
        <p:spPr>
          <a:xfrm>
            <a:off x="5553999" y="4503427"/>
            <a:ext cx="1248583" cy="4038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ColorJitter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F33E89-3372-89CA-7301-4CC2E54496D3}"/>
              </a:ext>
            </a:extLst>
          </p:cNvPr>
          <p:cNvSpPr/>
          <p:nvPr/>
        </p:nvSpPr>
        <p:spPr>
          <a:xfrm>
            <a:off x="855486" y="4585312"/>
            <a:ext cx="1237415" cy="3671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Flipping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4E8A33F-997D-652A-171C-047979ED9F5F}"/>
              </a:ext>
            </a:extLst>
          </p:cNvPr>
          <p:cNvSpPr txBox="1"/>
          <p:nvPr/>
        </p:nvSpPr>
        <p:spPr>
          <a:xfrm>
            <a:off x="671119" y="5187981"/>
            <a:ext cx="1601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Inter-class 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augmentation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FD5C52-EC91-8A6E-0D5F-061FA0069411}"/>
              </a:ext>
            </a:extLst>
          </p:cNvPr>
          <p:cNvSpPr txBox="1"/>
          <p:nvPr/>
        </p:nvSpPr>
        <p:spPr>
          <a:xfrm>
            <a:off x="5308840" y="5199024"/>
            <a:ext cx="1732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Intra-class 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augmentation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B3A7E8-AF9F-074B-084A-619BB8A6A026}"/>
              </a:ext>
            </a:extLst>
          </p:cNvPr>
          <p:cNvSpPr txBox="1"/>
          <p:nvPr/>
        </p:nvSpPr>
        <p:spPr>
          <a:xfrm>
            <a:off x="2321438" y="4058171"/>
            <a:ext cx="998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Offline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AB7D21-CEFE-ED9C-5E45-6C2A61A00382}"/>
              </a:ext>
            </a:extLst>
          </p:cNvPr>
          <p:cNvSpPr txBox="1"/>
          <p:nvPr/>
        </p:nvSpPr>
        <p:spPr>
          <a:xfrm>
            <a:off x="6957195" y="3888003"/>
            <a:ext cx="961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546118D7-2F26-CD1A-4D17-3211D9DB9549}"/>
              </a:ext>
            </a:extLst>
          </p:cNvPr>
          <p:cNvCxnSpPr>
            <a:stCxn id="26" idx="2"/>
            <a:endCxn id="31" idx="2"/>
          </p:cNvCxnSpPr>
          <p:nvPr/>
        </p:nvCxnSpPr>
        <p:spPr>
          <a:xfrm rot="5400000" flipH="1" flipV="1">
            <a:off x="2189759" y="3752867"/>
            <a:ext cx="576781" cy="2012588"/>
          </a:xfrm>
          <a:prstGeom prst="bentConnector4">
            <a:avLst>
              <a:gd name="adj1" fmla="val -25222"/>
              <a:gd name="adj2" fmla="val 44709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D74ED3C-5A4D-C228-29BF-CEB085B9332A}"/>
              </a:ext>
            </a:extLst>
          </p:cNvPr>
          <p:cNvCxnSpPr>
            <a:cxnSpLocks/>
          </p:cNvCxnSpPr>
          <p:nvPr/>
        </p:nvCxnSpPr>
        <p:spPr>
          <a:xfrm>
            <a:off x="6920345" y="4232803"/>
            <a:ext cx="11301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F3344F7-D40B-5BBB-99D5-2E09BF7BD2FE}"/>
              </a:ext>
            </a:extLst>
          </p:cNvPr>
          <p:cNvCxnSpPr>
            <a:cxnSpLocks/>
          </p:cNvCxnSpPr>
          <p:nvPr/>
        </p:nvCxnSpPr>
        <p:spPr>
          <a:xfrm>
            <a:off x="4874819" y="4247639"/>
            <a:ext cx="5553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DA0C9B7-40EB-D21A-DBDC-232CD62AFFE4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1471855" y="4273403"/>
            <a:ext cx="1" cy="2251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966C6BD2-7A84-9222-8C5B-787C7C603A78}"/>
              </a:ext>
            </a:extLst>
          </p:cNvPr>
          <p:cNvCxnSpPr>
            <a:stCxn id="2" idx="0"/>
            <a:endCxn id="23" idx="1"/>
          </p:cNvCxnSpPr>
          <p:nvPr/>
        </p:nvCxnSpPr>
        <p:spPr>
          <a:xfrm>
            <a:off x="9348878" y="4242837"/>
            <a:ext cx="304917" cy="345546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C9404BD3-84E3-C267-9C10-6852BE48BC67}"/>
              </a:ext>
            </a:extLst>
          </p:cNvPr>
          <p:cNvCxnSpPr>
            <a:cxnSpLocks/>
            <a:stCxn id="2" idx="0"/>
            <a:endCxn id="22" idx="1"/>
          </p:cNvCxnSpPr>
          <p:nvPr/>
        </p:nvCxnSpPr>
        <p:spPr>
          <a:xfrm flipV="1">
            <a:off x="9348878" y="3884196"/>
            <a:ext cx="304918" cy="35864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475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4583409" y="495722"/>
            <a:ext cx="3025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Proposed method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4697896" y="1124744"/>
            <a:ext cx="284921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271233" y="1553044"/>
            <a:ext cx="9941560" cy="144765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en-US" altLang="zh-CN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transfer model for finger vein feature learning</a:t>
            </a:r>
          </a:p>
          <a:p>
            <a:pPr algn="just"/>
            <a:endParaRPr lang="en-US" altLang="zh-CN" sz="1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Key point and Pose Detection.</a:t>
            </a:r>
            <a:endParaRPr lang="en-US" altLang="zh-CN" sz="18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Dense Motion Flow Estimation.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Warping-based Image Generation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endParaRPr lang="en-US" altLang="zh-CN" sz="18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E874F-2021-3FF0-152B-992CAED79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05" y="3429000"/>
            <a:ext cx="11038390" cy="23317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4583409" y="495722"/>
            <a:ext cx="3025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Proposed method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4697896" y="1124744"/>
            <a:ext cx="284921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952676" y="1386275"/>
                <a:ext cx="8499764" cy="206220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just"/>
                <a:r>
                  <a:rPr lang="en-US" altLang="zh-CN" sz="2000" b="1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Key point and Pose Detection</a:t>
                </a:r>
              </a:p>
              <a:p>
                <a:pPr algn="just"/>
                <a:endParaRPr lang="zh-CN" altLang="zh-CN" sz="1800" dirty="0">
                  <a:effectLst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The </a:t>
                </a:r>
                <a:r>
                  <a:rPr lang="en-US" altLang="zh-CN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K</a:t>
                </a:r>
                <a:r>
                  <a:rPr lang="en-US" altLang="zh-CN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ey-point </a:t>
                </a:r>
                <a:r>
                  <a:rPr lang="en-US" altLang="zh-CN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D</a:t>
                </a:r>
                <a:r>
                  <a:rPr lang="en-US" altLang="zh-CN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</a:t>
                </a:r>
                <a:r>
                  <a:rPr lang="en-US" altLang="zh-CN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tector can</a:t>
                </a:r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estimate the key points and heatmaps for source and driving images.</a:t>
                </a:r>
                <a:endParaRPr lang="en-US" altLang="zh-CN" sz="180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W</a:t>
                </a:r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 compute the key point locations difference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∆</m:t>
                    </m:r>
                    <m:r>
                      <a:rPr lang="en-US" altLang="zh-CN" sz="18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𝑝</m:t>
                    </m:r>
                  </m:oMath>
                </a14:m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the and the heatmap difference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∆</m:t>
                    </m:r>
                    <m:r>
                      <a:rPr lang="en-US" altLang="zh-CN" sz="18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𝐻</m:t>
                    </m:r>
                  </m:oMath>
                </a14:m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We can construct a coarse motion flow from the key differences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∆</m:t>
                    </m:r>
                    <m:r>
                      <a:rPr lang="en-US" altLang="zh-CN" sz="1800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𝑝</m:t>
                    </m:r>
                  </m:oMath>
                </a14:m>
                <a:r>
                  <a:rPr lang="en-US" altLang="zh-CN" sz="18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.</a:t>
                </a:r>
                <a:endParaRPr lang="en-US" altLang="zh-CN" sz="1800" dirty="0">
                  <a:effectLst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76" y="1386275"/>
                <a:ext cx="8499764" cy="2062202"/>
              </a:xfrm>
              <a:prstGeom prst="rect">
                <a:avLst/>
              </a:prstGeom>
              <a:blipFill>
                <a:blip r:embed="rId2"/>
                <a:stretch>
                  <a:fillRect l="-717" t="-1180" r="-573" b="-35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8CE6E9A-ABB4-FA8F-AAFC-67BB8D2E24B1}"/>
              </a:ext>
            </a:extLst>
          </p:cNvPr>
          <p:cNvSpPr/>
          <p:nvPr/>
        </p:nvSpPr>
        <p:spPr>
          <a:xfrm>
            <a:off x="2697619" y="3815810"/>
            <a:ext cx="7009879" cy="2160240"/>
          </a:xfrm>
          <a:prstGeom prst="rect">
            <a:avLst/>
          </a:prstGeom>
          <a:solidFill>
            <a:srgbClr val="FFF4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" name="Picture 128">
            <a:extLst>
              <a:ext uri="{FF2B5EF4-FFF2-40B4-BE49-F238E27FC236}">
                <a16:creationId xmlns:a16="http://schemas.microsoft.com/office/drawing/2014/main" id="{586B7E65-F446-1BEF-FC9F-CC0D4D107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86" y="4814045"/>
            <a:ext cx="11303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8">
            <a:extLst>
              <a:ext uri="{FF2B5EF4-FFF2-40B4-BE49-F238E27FC236}">
                <a16:creationId xmlns:a16="http://schemas.microsoft.com/office/drawing/2014/main" id="{21C1FB41-810B-C47F-DF11-453C280BD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114" y="4568100"/>
            <a:ext cx="700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59">
            <a:extLst>
              <a:ext uri="{FF2B5EF4-FFF2-40B4-BE49-F238E27FC236}">
                <a16:creationId xmlns:a16="http://schemas.microsoft.com/office/drawing/2014/main" id="{315F4F97-887E-C632-012E-284DF7CD1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136" y="5410837"/>
            <a:ext cx="6969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9091516-AB8F-1AFD-2D72-9D0D1627C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87" y="4010378"/>
            <a:ext cx="112871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951479-D65A-1674-F3FA-705B075A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86" y="4010378"/>
            <a:ext cx="11303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8">
            <a:extLst>
              <a:ext uri="{FF2B5EF4-FFF2-40B4-BE49-F238E27FC236}">
                <a16:creationId xmlns:a16="http://schemas.microsoft.com/office/drawing/2014/main" id="{9D30C5F7-F1A1-0BE6-7956-ED081C843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051" y="4574398"/>
            <a:ext cx="14506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Source Heatmap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58">
            <a:extLst>
              <a:ext uri="{FF2B5EF4-FFF2-40B4-BE49-F238E27FC236}">
                <a16:creationId xmlns:a16="http://schemas.microsoft.com/office/drawing/2014/main" id="{ABE2F1C9-B5AC-B0D9-AD8B-DE54C05B6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281" y="5395781"/>
            <a:ext cx="14283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Driving Heatmap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FD45286-9F58-1C4B-DFD7-CA002F603A74}"/>
              </a:ext>
            </a:extLst>
          </p:cNvPr>
          <p:cNvCxnSpPr>
            <a:cxnSpLocks/>
          </p:cNvCxnSpPr>
          <p:nvPr/>
        </p:nvCxnSpPr>
        <p:spPr>
          <a:xfrm>
            <a:off x="7250959" y="4359182"/>
            <a:ext cx="637214" cy="265807"/>
          </a:xfrm>
          <a:prstGeom prst="bentConnector3">
            <a:avLst>
              <a:gd name="adj1" fmla="val 985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4919E992-004E-3382-CF54-1D596CFF9514}"/>
              </a:ext>
            </a:extLst>
          </p:cNvPr>
          <p:cNvCxnSpPr>
            <a:cxnSpLocks/>
          </p:cNvCxnSpPr>
          <p:nvPr/>
        </p:nvCxnSpPr>
        <p:spPr>
          <a:xfrm flipV="1">
            <a:off x="7273184" y="4756751"/>
            <a:ext cx="610202" cy="323770"/>
          </a:xfrm>
          <a:prstGeom prst="bentConnector3">
            <a:avLst>
              <a:gd name="adj1" fmla="val 99430"/>
            </a:avLst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23">
            <a:extLst>
              <a:ext uri="{FF2B5EF4-FFF2-40B4-BE49-F238E27FC236}">
                <a16:creationId xmlns:a16="http://schemas.microsoft.com/office/drawing/2014/main" id="{26D58637-4E5D-3DDC-B44D-B86FE7AAE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98" y="4816828"/>
            <a:ext cx="11398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A804DB-185B-2F51-3093-CCB919D7225E}"/>
              </a:ext>
            </a:extLst>
          </p:cNvPr>
          <p:cNvSpPr/>
          <p:nvPr/>
        </p:nvSpPr>
        <p:spPr>
          <a:xfrm>
            <a:off x="8386251" y="4391874"/>
            <a:ext cx="1128712" cy="58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858DE1-B10F-B8EB-BDE5-E61C6FCD3275}"/>
              </a:ext>
            </a:extLst>
          </p:cNvPr>
          <p:cNvCxnSpPr>
            <a:cxnSpLocks/>
          </p:cNvCxnSpPr>
          <p:nvPr/>
        </p:nvCxnSpPr>
        <p:spPr>
          <a:xfrm flipH="1" flipV="1">
            <a:off x="8946638" y="4636349"/>
            <a:ext cx="36513" cy="104775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40942E-FE9C-FB87-9A2A-69A8ED87EF40}"/>
              </a:ext>
            </a:extLst>
          </p:cNvPr>
          <p:cNvCxnSpPr>
            <a:cxnSpLocks/>
          </p:cNvCxnSpPr>
          <p:nvPr/>
        </p:nvCxnSpPr>
        <p:spPr>
          <a:xfrm flipH="1" flipV="1">
            <a:off x="8784713" y="4639524"/>
            <a:ext cx="36513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B178A0-E82C-79F3-9EEF-1DCDB155067C}"/>
              </a:ext>
            </a:extLst>
          </p:cNvPr>
          <p:cNvCxnSpPr>
            <a:cxnSpLocks/>
          </p:cNvCxnSpPr>
          <p:nvPr/>
        </p:nvCxnSpPr>
        <p:spPr>
          <a:xfrm flipH="1" flipV="1">
            <a:off x="9105388" y="4633174"/>
            <a:ext cx="36513" cy="104775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7BF5F5-0D1A-9D81-1224-50DA8C02FA13}"/>
              </a:ext>
            </a:extLst>
          </p:cNvPr>
          <p:cNvCxnSpPr>
            <a:cxnSpLocks/>
          </p:cNvCxnSpPr>
          <p:nvPr/>
        </p:nvCxnSpPr>
        <p:spPr>
          <a:xfrm flipH="1" flipV="1">
            <a:off x="9259376" y="4633174"/>
            <a:ext cx="38100" cy="104775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8F2F75-FCD6-C4C9-6C1D-FB5A4995FE58}"/>
              </a:ext>
            </a:extLst>
          </p:cNvPr>
          <p:cNvCxnSpPr>
            <a:cxnSpLocks/>
          </p:cNvCxnSpPr>
          <p:nvPr/>
        </p:nvCxnSpPr>
        <p:spPr>
          <a:xfrm flipH="1" flipV="1">
            <a:off x="9408601" y="4631587"/>
            <a:ext cx="36512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D7B4B8-B02E-E18B-7756-509FBBE3BADA}"/>
              </a:ext>
            </a:extLst>
          </p:cNvPr>
          <p:cNvCxnSpPr>
            <a:cxnSpLocks/>
          </p:cNvCxnSpPr>
          <p:nvPr/>
        </p:nvCxnSpPr>
        <p:spPr>
          <a:xfrm flipH="1" flipV="1">
            <a:off x="8622788" y="4636349"/>
            <a:ext cx="36513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EF6308D-C3D7-4DED-5239-201C7B3C4606}"/>
              </a:ext>
            </a:extLst>
          </p:cNvPr>
          <p:cNvCxnSpPr>
            <a:cxnSpLocks/>
          </p:cNvCxnSpPr>
          <p:nvPr/>
        </p:nvCxnSpPr>
        <p:spPr>
          <a:xfrm flipH="1" flipV="1">
            <a:off x="8462451" y="4639524"/>
            <a:ext cx="36512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89B009-A05B-E894-B6EE-221DFEF066CD}"/>
              </a:ext>
            </a:extLst>
          </p:cNvPr>
          <p:cNvCxnSpPr>
            <a:cxnSpLocks/>
          </p:cNvCxnSpPr>
          <p:nvPr/>
        </p:nvCxnSpPr>
        <p:spPr>
          <a:xfrm flipH="1" flipV="1">
            <a:off x="8941876" y="4447437"/>
            <a:ext cx="38100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264D4F-45C9-B85F-F38E-359D4A754B58}"/>
              </a:ext>
            </a:extLst>
          </p:cNvPr>
          <p:cNvCxnSpPr>
            <a:cxnSpLocks/>
          </p:cNvCxnSpPr>
          <p:nvPr/>
        </p:nvCxnSpPr>
        <p:spPr>
          <a:xfrm flipH="1" flipV="1">
            <a:off x="8779951" y="4452199"/>
            <a:ext cx="38100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BF132C8-B7C9-F436-34E2-5789B99A75B4}"/>
              </a:ext>
            </a:extLst>
          </p:cNvPr>
          <p:cNvCxnSpPr>
            <a:cxnSpLocks/>
          </p:cNvCxnSpPr>
          <p:nvPr/>
        </p:nvCxnSpPr>
        <p:spPr>
          <a:xfrm flipH="1" flipV="1">
            <a:off x="9100626" y="4444262"/>
            <a:ext cx="38100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D28AE-1AEA-85EB-E681-506FD43744F6}"/>
              </a:ext>
            </a:extLst>
          </p:cNvPr>
          <p:cNvCxnSpPr>
            <a:cxnSpLocks/>
          </p:cNvCxnSpPr>
          <p:nvPr/>
        </p:nvCxnSpPr>
        <p:spPr>
          <a:xfrm flipH="1" flipV="1">
            <a:off x="9256201" y="4444262"/>
            <a:ext cx="36512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9494A23-9628-1E0A-2530-783D95715969}"/>
              </a:ext>
            </a:extLst>
          </p:cNvPr>
          <p:cNvCxnSpPr>
            <a:cxnSpLocks/>
          </p:cNvCxnSpPr>
          <p:nvPr/>
        </p:nvCxnSpPr>
        <p:spPr>
          <a:xfrm flipH="1" flipV="1">
            <a:off x="9405426" y="4444262"/>
            <a:ext cx="36512" cy="104775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257E21-D4EC-A65E-246A-2E4457CB63A8}"/>
              </a:ext>
            </a:extLst>
          </p:cNvPr>
          <p:cNvCxnSpPr>
            <a:cxnSpLocks/>
          </p:cNvCxnSpPr>
          <p:nvPr/>
        </p:nvCxnSpPr>
        <p:spPr>
          <a:xfrm flipH="1" flipV="1">
            <a:off x="8618026" y="4449024"/>
            <a:ext cx="36512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9728C8-6249-56C8-E090-928113A5775E}"/>
              </a:ext>
            </a:extLst>
          </p:cNvPr>
          <p:cNvCxnSpPr>
            <a:cxnSpLocks/>
          </p:cNvCxnSpPr>
          <p:nvPr/>
        </p:nvCxnSpPr>
        <p:spPr>
          <a:xfrm flipH="1" flipV="1">
            <a:off x="8459276" y="4452199"/>
            <a:ext cx="36512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A99CA3-5212-F188-6F81-AF13A406185A}"/>
              </a:ext>
            </a:extLst>
          </p:cNvPr>
          <p:cNvCxnSpPr>
            <a:cxnSpLocks/>
          </p:cNvCxnSpPr>
          <p:nvPr/>
        </p:nvCxnSpPr>
        <p:spPr>
          <a:xfrm flipH="1" flipV="1">
            <a:off x="8946638" y="4799862"/>
            <a:ext cx="36513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AE492CD-FE68-407C-0644-A1D283B09072}"/>
              </a:ext>
            </a:extLst>
          </p:cNvPr>
          <p:cNvCxnSpPr>
            <a:cxnSpLocks/>
          </p:cNvCxnSpPr>
          <p:nvPr/>
        </p:nvCxnSpPr>
        <p:spPr>
          <a:xfrm flipH="1" flipV="1">
            <a:off x="8784713" y="4804624"/>
            <a:ext cx="36513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AFD8A90-B078-5601-6B70-A42A5E0BE531}"/>
              </a:ext>
            </a:extLst>
          </p:cNvPr>
          <p:cNvCxnSpPr>
            <a:cxnSpLocks/>
          </p:cNvCxnSpPr>
          <p:nvPr/>
        </p:nvCxnSpPr>
        <p:spPr>
          <a:xfrm flipH="1" flipV="1">
            <a:off x="9105388" y="4796687"/>
            <a:ext cx="36513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C409732-0420-08F3-3D6B-F2A724A97869}"/>
              </a:ext>
            </a:extLst>
          </p:cNvPr>
          <p:cNvCxnSpPr>
            <a:cxnSpLocks/>
          </p:cNvCxnSpPr>
          <p:nvPr/>
        </p:nvCxnSpPr>
        <p:spPr>
          <a:xfrm flipH="1" flipV="1">
            <a:off x="9259376" y="4796687"/>
            <a:ext cx="36512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A7A54D-76D8-043F-7F40-4180706C28AD}"/>
              </a:ext>
            </a:extLst>
          </p:cNvPr>
          <p:cNvCxnSpPr>
            <a:cxnSpLocks/>
          </p:cNvCxnSpPr>
          <p:nvPr/>
        </p:nvCxnSpPr>
        <p:spPr>
          <a:xfrm flipH="1" flipV="1">
            <a:off x="9408601" y="4795099"/>
            <a:ext cx="36512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419586A-205C-CE41-8C2B-234A210E9DCA}"/>
              </a:ext>
            </a:extLst>
          </p:cNvPr>
          <p:cNvCxnSpPr>
            <a:cxnSpLocks/>
          </p:cNvCxnSpPr>
          <p:nvPr/>
        </p:nvCxnSpPr>
        <p:spPr>
          <a:xfrm flipH="1" flipV="1">
            <a:off x="8622788" y="4801449"/>
            <a:ext cx="36513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1491E84-C192-919E-9BA8-F7A72152F00D}"/>
              </a:ext>
            </a:extLst>
          </p:cNvPr>
          <p:cNvCxnSpPr>
            <a:cxnSpLocks/>
          </p:cNvCxnSpPr>
          <p:nvPr/>
        </p:nvCxnSpPr>
        <p:spPr>
          <a:xfrm flipH="1" flipV="1">
            <a:off x="8462451" y="4804624"/>
            <a:ext cx="36512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rapezoid 38">
            <a:extLst>
              <a:ext uri="{FF2B5EF4-FFF2-40B4-BE49-F238E27FC236}">
                <a16:creationId xmlns:a16="http://schemas.microsoft.com/office/drawing/2014/main" id="{53FEAD67-8763-D3DF-9B78-41DA012F6070}"/>
              </a:ext>
            </a:extLst>
          </p:cNvPr>
          <p:cNvSpPr/>
          <p:nvPr/>
        </p:nvSpPr>
        <p:spPr>
          <a:xfrm rot="5400000">
            <a:off x="4610754" y="4401698"/>
            <a:ext cx="854075" cy="684212"/>
          </a:xfrm>
          <a:prstGeom prst="trapezoid">
            <a:avLst>
              <a:gd name="adj" fmla="val 27425"/>
            </a:avLst>
          </a:prstGeom>
          <a:solidFill>
            <a:srgbClr val="F1B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0" name="Trapezoid 39">
            <a:extLst>
              <a:ext uri="{FF2B5EF4-FFF2-40B4-BE49-F238E27FC236}">
                <a16:creationId xmlns:a16="http://schemas.microsoft.com/office/drawing/2014/main" id="{46A9C2F4-A27E-AC26-393A-1B9D77CC243B}"/>
              </a:ext>
            </a:extLst>
          </p:cNvPr>
          <p:cNvSpPr/>
          <p:nvPr/>
        </p:nvSpPr>
        <p:spPr>
          <a:xfrm rot="16200000">
            <a:off x="5294173" y="4400904"/>
            <a:ext cx="854075" cy="685800"/>
          </a:xfrm>
          <a:prstGeom prst="trapezoid">
            <a:avLst>
              <a:gd name="adj" fmla="val 27425"/>
            </a:avLst>
          </a:prstGeom>
          <a:solidFill>
            <a:srgbClr val="F1B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1" name="TextBox 14">
            <a:extLst>
              <a:ext uri="{FF2B5EF4-FFF2-40B4-BE49-F238E27FC236}">
                <a16:creationId xmlns:a16="http://schemas.microsoft.com/office/drawing/2014/main" id="{A1B7A086-AB8A-44C4-1DB5-9E8667EA4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8996" y="4504091"/>
            <a:ext cx="832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Key-point</a:t>
            </a:r>
            <a:b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42" name="TextBox 14">
            <a:extLst>
              <a:ext uri="{FF2B5EF4-FFF2-40B4-BE49-F238E27FC236}">
                <a16:creationId xmlns:a16="http://schemas.microsoft.com/office/drawing/2014/main" id="{BBB281D5-7E00-B0C9-8E12-289B6C90E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891" y="5666732"/>
            <a:ext cx="2553904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Key-point and Pose Detection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58">
            <a:extLst>
              <a:ext uri="{FF2B5EF4-FFF2-40B4-BE49-F238E27FC236}">
                <a16:creationId xmlns:a16="http://schemas.microsoft.com/office/drawing/2014/main" id="{75E9BD4F-2F0C-214C-D68D-D6FF8A939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227" y="4978971"/>
            <a:ext cx="1537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Coarse Motion Flow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F7BF5F6B-02E9-D3BE-C8EA-E9E70DAD69E9}"/>
              </a:ext>
            </a:extLst>
          </p:cNvPr>
          <p:cNvCxnSpPr>
            <a:cxnSpLocks/>
            <a:stCxn id="40" idx="2"/>
            <a:endCxn id="5" idx="1"/>
          </p:cNvCxnSpPr>
          <p:nvPr/>
        </p:nvCxnSpPr>
        <p:spPr>
          <a:xfrm>
            <a:off x="6064111" y="4743804"/>
            <a:ext cx="574675" cy="36631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63985E2D-3FA1-D1DF-54C2-39888F83E007}"/>
              </a:ext>
            </a:extLst>
          </p:cNvPr>
          <p:cNvCxnSpPr>
            <a:stCxn id="9" idx="3"/>
            <a:endCxn id="39" idx="2"/>
          </p:cNvCxnSpPr>
          <p:nvPr/>
        </p:nvCxnSpPr>
        <p:spPr>
          <a:xfrm>
            <a:off x="4200386" y="4307241"/>
            <a:ext cx="495300" cy="436562"/>
          </a:xfrm>
          <a:prstGeom prst="bentConnector3">
            <a:avLst>
              <a:gd name="adj1" fmla="val 6282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9E84D004-9501-16E0-B187-A67B2D8D2541}"/>
              </a:ext>
            </a:extLst>
          </p:cNvPr>
          <p:cNvCxnSpPr>
            <a:cxnSpLocks/>
            <a:stCxn id="14" idx="3"/>
            <a:endCxn id="39" idx="2"/>
          </p:cNvCxnSpPr>
          <p:nvPr/>
        </p:nvCxnSpPr>
        <p:spPr>
          <a:xfrm flipV="1">
            <a:off x="4208323" y="4743803"/>
            <a:ext cx="487363" cy="369888"/>
          </a:xfrm>
          <a:prstGeom prst="bentConnector3">
            <a:avLst>
              <a:gd name="adj1" fmla="val 6237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5C687C61-E606-8784-E741-0D3AD4A04DA3}"/>
              </a:ext>
            </a:extLst>
          </p:cNvPr>
          <p:cNvSpPr/>
          <p:nvPr/>
        </p:nvSpPr>
        <p:spPr>
          <a:xfrm>
            <a:off x="7813536" y="4624989"/>
            <a:ext cx="125412" cy="12858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dirty="0">
                <a:solidFill>
                  <a:schemeClr val="tx1"/>
                </a:solidFill>
              </a:rPr>
              <a:t>—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646B864-1669-7077-F72F-E035B234D21A}"/>
              </a:ext>
            </a:extLst>
          </p:cNvPr>
          <p:cNvCxnSpPr>
            <a:cxnSpLocks/>
          </p:cNvCxnSpPr>
          <p:nvPr/>
        </p:nvCxnSpPr>
        <p:spPr>
          <a:xfrm flipV="1">
            <a:off x="7938948" y="4689054"/>
            <a:ext cx="447303" cy="5309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AD55C1B3-3BAC-E717-DC8E-E7BAAF7EB64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76379" y="4392306"/>
            <a:ext cx="429914" cy="28930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299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4583409" y="495722"/>
            <a:ext cx="3025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Proposed method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4697896" y="1124744"/>
            <a:ext cx="284921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877529" y="1373004"/>
                <a:ext cx="8489950" cy="184291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just"/>
                <a:r>
                  <a:rPr lang="en-US" altLang="zh-CN" sz="2000" b="1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Dense Motion Flow Estimation</a:t>
                </a:r>
              </a:p>
              <a:p>
                <a:pPr algn="just"/>
                <a:endParaRPr lang="en-US" altLang="zh-CN" sz="1800" dirty="0">
                  <a:effectLst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The Dense Motion Module</a:t>
                </a:r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use this coarse motion flow and the heatmap difference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∆</m:t>
                    </m:r>
                    <m:r>
                      <a:rPr lang="en-US" altLang="zh-CN" sz="18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𝐻</m:t>
                    </m:r>
                  </m:oMath>
                </a14:m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as input to predict a dense motion flow. </a:t>
                </a:r>
                <a:endParaRPr lang="en-US" altLang="zh-CN" sz="18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The Dense Motion Module </a:t>
                </a:r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learn a mask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8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𝑖𝑛𝑝</m:t>
                        </m:r>
                      </m:sub>
                    </m:sSub>
                  </m:oMath>
                </a14:m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to indicate the inpainting area for the image generation.</a:t>
                </a:r>
              </a:p>
              <a:p>
                <a:pPr algn="just"/>
                <a:endParaRPr lang="en-US" altLang="zh-CN" dirty="0">
                  <a:effectLst/>
                  <a:latin typeface="Times New Roman" panose="02020603050405020304" charset="0"/>
                  <a:ea typeface="宋体" panose="02010600030101010101" pitchFamily="2" charset="-122"/>
                  <a:sym typeface="+mn-ea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529" y="1373004"/>
                <a:ext cx="8489950" cy="1842913"/>
              </a:xfrm>
              <a:prstGeom prst="rect">
                <a:avLst/>
              </a:prstGeom>
              <a:blipFill>
                <a:blip r:embed="rId2"/>
                <a:stretch>
                  <a:fillRect l="-790" t="-1320" r="-574" b="-23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4BA9AF6-A5C9-7949-76A9-27B536151404}"/>
              </a:ext>
            </a:extLst>
          </p:cNvPr>
          <p:cNvSpPr/>
          <p:nvPr/>
        </p:nvSpPr>
        <p:spPr>
          <a:xfrm>
            <a:off x="3332018" y="3429000"/>
            <a:ext cx="5511223" cy="2854865"/>
          </a:xfrm>
          <a:prstGeom prst="rect">
            <a:avLst/>
          </a:prstGeom>
          <a:solidFill>
            <a:srgbClr val="E1ED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" name="Picture 128">
            <a:extLst>
              <a:ext uri="{FF2B5EF4-FFF2-40B4-BE49-F238E27FC236}">
                <a16:creationId xmlns:a16="http://schemas.microsoft.com/office/drawing/2014/main" id="{1D9E09E0-4916-0576-7D91-C485AC12C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754" y="5193449"/>
            <a:ext cx="11303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2547">
            <a:extLst>
              <a:ext uri="{FF2B5EF4-FFF2-40B4-BE49-F238E27FC236}">
                <a16:creationId xmlns:a16="http://schemas.microsoft.com/office/drawing/2014/main" id="{C854084A-E1A4-7600-D72F-6C0908ACB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204" y="4509236"/>
            <a:ext cx="9941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Dense Flow</a:t>
            </a:r>
          </a:p>
        </p:txBody>
      </p:sp>
      <p:sp>
        <p:nvSpPr>
          <p:cNvPr id="7" name="TextBox 22547">
            <a:extLst>
              <a:ext uri="{FF2B5EF4-FFF2-40B4-BE49-F238E27FC236}">
                <a16:creationId xmlns:a16="http://schemas.microsoft.com/office/drawing/2014/main" id="{EE615823-1787-6120-19F9-6E49EF199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029" y="5299811"/>
            <a:ext cx="12586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Inpainting Mask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E83B3B3-F663-A22D-0E5C-11C19C1A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41" y="4360011"/>
            <a:ext cx="112871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rapezoid 8">
            <a:extLst>
              <a:ext uri="{FF2B5EF4-FFF2-40B4-BE49-F238E27FC236}">
                <a16:creationId xmlns:a16="http://schemas.microsoft.com/office/drawing/2014/main" id="{D40C9CC5-C52E-D2DE-C27A-FD4BDE4540B4}"/>
              </a:ext>
            </a:extLst>
          </p:cNvPr>
          <p:cNvSpPr/>
          <p:nvPr/>
        </p:nvSpPr>
        <p:spPr>
          <a:xfrm rot="5400000">
            <a:off x="5599185" y="4367155"/>
            <a:ext cx="854075" cy="684213"/>
          </a:xfrm>
          <a:prstGeom prst="trapezoid">
            <a:avLst>
              <a:gd name="adj" fmla="val 27425"/>
            </a:avLst>
          </a:prstGeom>
          <a:solidFill>
            <a:srgbClr val="F1B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05E84A20-C9B0-83D6-F298-29D1CB67F646}"/>
              </a:ext>
            </a:extLst>
          </p:cNvPr>
          <p:cNvSpPr/>
          <p:nvPr/>
        </p:nvSpPr>
        <p:spPr>
          <a:xfrm rot="16200000">
            <a:off x="6283397" y="4367156"/>
            <a:ext cx="854075" cy="684212"/>
          </a:xfrm>
          <a:prstGeom prst="trapezoid">
            <a:avLst>
              <a:gd name="adj" fmla="val 27425"/>
            </a:avLst>
          </a:prstGeom>
          <a:solidFill>
            <a:srgbClr val="F1B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5E924B31-3323-ADAE-82C8-44562F1F9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5552" y="4509236"/>
            <a:ext cx="12556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Dense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b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8E9D44E4-6642-D2A2-5883-25FD95471BF9}"/>
              </a:ext>
            </a:extLst>
          </p:cNvPr>
          <p:cNvCxnSpPr>
            <a:cxnSpLocks/>
            <a:endCxn id="47" idx="0"/>
          </p:cNvCxnSpPr>
          <p:nvPr/>
        </p:nvCxnSpPr>
        <p:spPr>
          <a:xfrm rot="16200000" flipH="1">
            <a:off x="4707804" y="4612424"/>
            <a:ext cx="508000" cy="317500"/>
          </a:xfrm>
          <a:prstGeom prst="bentConnector3">
            <a:avLst>
              <a:gd name="adj1" fmla="val 83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58">
            <a:extLst>
              <a:ext uri="{FF2B5EF4-FFF2-40B4-BE49-F238E27FC236}">
                <a16:creationId xmlns:a16="http://schemas.microsoft.com/office/drawing/2014/main" id="{59C524D2-E54E-99A4-795C-DE92B4229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312" y="4931918"/>
            <a:ext cx="13364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Source Heatmap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58">
            <a:extLst>
              <a:ext uri="{FF2B5EF4-FFF2-40B4-BE49-F238E27FC236}">
                <a16:creationId xmlns:a16="http://schemas.microsoft.com/office/drawing/2014/main" id="{71476749-55B2-98B9-C5F8-B74B58DAF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554" y="5746712"/>
            <a:ext cx="13364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Driving Heatmap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EC5D19AF-B263-1BB2-AEAE-5E1E68241630}"/>
              </a:ext>
            </a:extLst>
          </p:cNvPr>
          <p:cNvCxnSpPr>
            <a:cxnSpLocks/>
          </p:cNvCxnSpPr>
          <p:nvPr/>
        </p:nvCxnSpPr>
        <p:spPr>
          <a:xfrm>
            <a:off x="4276004" y="4709261"/>
            <a:ext cx="639762" cy="317500"/>
          </a:xfrm>
          <a:prstGeom prst="bentConnector3">
            <a:avLst>
              <a:gd name="adj1" fmla="val 98655"/>
            </a:avLst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0631F773-0478-BCF4-BC88-DC61E13F2B6A}"/>
              </a:ext>
            </a:extLst>
          </p:cNvPr>
          <p:cNvCxnSpPr>
            <a:cxnSpLocks/>
          </p:cNvCxnSpPr>
          <p:nvPr/>
        </p:nvCxnSpPr>
        <p:spPr>
          <a:xfrm flipV="1">
            <a:off x="4296641" y="5156936"/>
            <a:ext cx="620713" cy="303213"/>
          </a:xfrm>
          <a:prstGeom prst="bentConnector3">
            <a:avLst>
              <a:gd name="adj1" fmla="val 99161"/>
            </a:avLst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4">
            <a:extLst>
              <a:ext uri="{FF2B5EF4-FFF2-40B4-BE49-F238E27FC236}">
                <a16:creationId xmlns:a16="http://schemas.microsoft.com/office/drawing/2014/main" id="{C46B5BEB-685C-9771-33D5-10168EF1A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79" y="3969486"/>
            <a:ext cx="11382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1">
            <a:extLst>
              <a:ext uri="{FF2B5EF4-FFF2-40B4-BE49-F238E27FC236}">
                <a16:creationId xmlns:a16="http://schemas.microsoft.com/office/drawing/2014/main" id="{149E9F9C-A15F-2E24-FBEA-7D5A4BC2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79" y="4734661"/>
            <a:ext cx="11303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3EF1390-E7F2-F7A7-4CD2-EBC175146A27}"/>
              </a:ext>
            </a:extLst>
          </p:cNvPr>
          <p:cNvSpPr/>
          <p:nvPr/>
        </p:nvSpPr>
        <p:spPr>
          <a:xfrm>
            <a:off x="3669579" y="3566261"/>
            <a:ext cx="1128712" cy="58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A91AE5C-D2B1-C759-94A2-C856A1D33576}"/>
              </a:ext>
            </a:extLst>
          </p:cNvPr>
          <p:cNvCxnSpPr>
            <a:cxnSpLocks/>
          </p:cNvCxnSpPr>
          <p:nvPr/>
        </p:nvCxnSpPr>
        <p:spPr>
          <a:xfrm flipH="1" flipV="1">
            <a:off x="4229966" y="3810736"/>
            <a:ext cx="36513" cy="104775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0BC7DC-0EB6-98E5-2053-02D270C9BD90}"/>
              </a:ext>
            </a:extLst>
          </p:cNvPr>
          <p:cNvCxnSpPr>
            <a:cxnSpLocks/>
          </p:cNvCxnSpPr>
          <p:nvPr/>
        </p:nvCxnSpPr>
        <p:spPr>
          <a:xfrm flipH="1" flipV="1">
            <a:off x="4068041" y="3813911"/>
            <a:ext cx="36513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E37622-3288-7C37-549C-0FDA439CFE14}"/>
              </a:ext>
            </a:extLst>
          </p:cNvPr>
          <p:cNvCxnSpPr>
            <a:cxnSpLocks/>
          </p:cNvCxnSpPr>
          <p:nvPr/>
        </p:nvCxnSpPr>
        <p:spPr>
          <a:xfrm flipH="1" flipV="1">
            <a:off x="4388716" y="3807561"/>
            <a:ext cx="36513" cy="104775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5F2A08-3F88-20F3-47E9-4D320DE054B8}"/>
              </a:ext>
            </a:extLst>
          </p:cNvPr>
          <p:cNvCxnSpPr>
            <a:cxnSpLocks/>
          </p:cNvCxnSpPr>
          <p:nvPr/>
        </p:nvCxnSpPr>
        <p:spPr>
          <a:xfrm flipH="1" flipV="1">
            <a:off x="4542704" y="3807561"/>
            <a:ext cx="38100" cy="104775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C51DED-E0FF-5687-C5C7-F8B12C7A89CB}"/>
              </a:ext>
            </a:extLst>
          </p:cNvPr>
          <p:cNvCxnSpPr>
            <a:cxnSpLocks/>
          </p:cNvCxnSpPr>
          <p:nvPr/>
        </p:nvCxnSpPr>
        <p:spPr>
          <a:xfrm flipH="1" flipV="1">
            <a:off x="4691929" y="3805974"/>
            <a:ext cx="36512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8FA13A1-D306-8568-7E26-E6472A562C41}"/>
              </a:ext>
            </a:extLst>
          </p:cNvPr>
          <p:cNvCxnSpPr>
            <a:cxnSpLocks/>
          </p:cNvCxnSpPr>
          <p:nvPr/>
        </p:nvCxnSpPr>
        <p:spPr>
          <a:xfrm flipH="1" flipV="1">
            <a:off x="3906116" y="3810736"/>
            <a:ext cx="36513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2B8D66-A387-C8B5-B8E5-FCC0AEE0A192}"/>
              </a:ext>
            </a:extLst>
          </p:cNvPr>
          <p:cNvCxnSpPr>
            <a:cxnSpLocks/>
          </p:cNvCxnSpPr>
          <p:nvPr/>
        </p:nvCxnSpPr>
        <p:spPr>
          <a:xfrm flipH="1" flipV="1">
            <a:off x="3745779" y="3813911"/>
            <a:ext cx="36512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FAC44D3-98F9-653E-9B61-C6B009CC1912}"/>
              </a:ext>
            </a:extLst>
          </p:cNvPr>
          <p:cNvCxnSpPr>
            <a:cxnSpLocks/>
          </p:cNvCxnSpPr>
          <p:nvPr/>
        </p:nvCxnSpPr>
        <p:spPr>
          <a:xfrm flipH="1" flipV="1">
            <a:off x="4225204" y="3621824"/>
            <a:ext cx="38100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C058CF-176F-3058-0B6D-C990341B1A76}"/>
              </a:ext>
            </a:extLst>
          </p:cNvPr>
          <p:cNvCxnSpPr>
            <a:cxnSpLocks/>
          </p:cNvCxnSpPr>
          <p:nvPr/>
        </p:nvCxnSpPr>
        <p:spPr>
          <a:xfrm flipH="1" flipV="1">
            <a:off x="4063279" y="3626586"/>
            <a:ext cx="38100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0B96796-84A4-1764-3AAF-77D9299F5DDE}"/>
              </a:ext>
            </a:extLst>
          </p:cNvPr>
          <p:cNvCxnSpPr>
            <a:cxnSpLocks/>
          </p:cNvCxnSpPr>
          <p:nvPr/>
        </p:nvCxnSpPr>
        <p:spPr>
          <a:xfrm flipH="1" flipV="1">
            <a:off x="4383954" y="3618649"/>
            <a:ext cx="38100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6663689-D5A5-D170-76EA-D9D308925C26}"/>
              </a:ext>
            </a:extLst>
          </p:cNvPr>
          <p:cNvCxnSpPr>
            <a:cxnSpLocks/>
          </p:cNvCxnSpPr>
          <p:nvPr/>
        </p:nvCxnSpPr>
        <p:spPr>
          <a:xfrm flipH="1" flipV="1">
            <a:off x="4539529" y="3618649"/>
            <a:ext cx="36512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9EA4323-0CBE-561E-0445-5EE5186DAB7D}"/>
              </a:ext>
            </a:extLst>
          </p:cNvPr>
          <p:cNvCxnSpPr>
            <a:cxnSpLocks/>
          </p:cNvCxnSpPr>
          <p:nvPr/>
        </p:nvCxnSpPr>
        <p:spPr>
          <a:xfrm flipH="1" flipV="1">
            <a:off x="4688754" y="3618649"/>
            <a:ext cx="36512" cy="104775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5CE906F-3125-8F5A-7A0C-67FCC74596CB}"/>
              </a:ext>
            </a:extLst>
          </p:cNvPr>
          <p:cNvCxnSpPr>
            <a:cxnSpLocks/>
          </p:cNvCxnSpPr>
          <p:nvPr/>
        </p:nvCxnSpPr>
        <p:spPr>
          <a:xfrm flipH="1" flipV="1">
            <a:off x="3901354" y="3623411"/>
            <a:ext cx="36512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1527A1E-4045-1192-CBED-9933B2BC530D}"/>
              </a:ext>
            </a:extLst>
          </p:cNvPr>
          <p:cNvCxnSpPr>
            <a:cxnSpLocks/>
          </p:cNvCxnSpPr>
          <p:nvPr/>
        </p:nvCxnSpPr>
        <p:spPr>
          <a:xfrm flipH="1" flipV="1">
            <a:off x="3742604" y="3626586"/>
            <a:ext cx="36512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3223C6D-2698-A163-597C-803A98424A58}"/>
              </a:ext>
            </a:extLst>
          </p:cNvPr>
          <p:cNvCxnSpPr>
            <a:cxnSpLocks/>
          </p:cNvCxnSpPr>
          <p:nvPr/>
        </p:nvCxnSpPr>
        <p:spPr>
          <a:xfrm flipH="1" flipV="1">
            <a:off x="4229966" y="3974249"/>
            <a:ext cx="36513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F06CF1F-D047-D868-94A3-46231FA24FAF}"/>
              </a:ext>
            </a:extLst>
          </p:cNvPr>
          <p:cNvCxnSpPr>
            <a:cxnSpLocks/>
          </p:cNvCxnSpPr>
          <p:nvPr/>
        </p:nvCxnSpPr>
        <p:spPr>
          <a:xfrm flipH="1" flipV="1">
            <a:off x="4068041" y="3979011"/>
            <a:ext cx="36513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602755B-3AFE-CB8F-25E1-6A9E26AD121B}"/>
              </a:ext>
            </a:extLst>
          </p:cNvPr>
          <p:cNvCxnSpPr>
            <a:cxnSpLocks/>
          </p:cNvCxnSpPr>
          <p:nvPr/>
        </p:nvCxnSpPr>
        <p:spPr>
          <a:xfrm flipH="1" flipV="1">
            <a:off x="4388716" y="3971074"/>
            <a:ext cx="36513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C4D6F46-AF41-1C79-A6F3-ADDD564D0774}"/>
              </a:ext>
            </a:extLst>
          </p:cNvPr>
          <p:cNvCxnSpPr>
            <a:cxnSpLocks/>
          </p:cNvCxnSpPr>
          <p:nvPr/>
        </p:nvCxnSpPr>
        <p:spPr>
          <a:xfrm flipH="1" flipV="1">
            <a:off x="4542704" y="3971074"/>
            <a:ext cx="36512" cy="106362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048C317-33CD-C294-6AE1-22AD23916437}"/>
              </a:ext>
            </a:extLst>
          </p:cNvPr>
          <p:cNvCxnSpPr>
            <a:cxnSpLocks/>
          </p:cNvCxnSpPr>
          <p:nvPr/>
        </p:nvCxnSpPr>
        <p:spPr>
          <a:xfrm flipH="1" flipV="1">
            <a:off x="4691929" y="3969486"/>
            <a:ext cx="36512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2450645-C3C0-96CC-29D4-2A91416B0DBA}"/>
              </a:ext>
            </a:extLst>
          </p:cNvPr>
          <p:cNvCxnSpPr>
            <a:cxnSpLocks/>
          </p:cNvCxnSpPr>
          <p:nvPr/>
        </p:nvCxnSpPr>
        <p:spPr>
          <a:xfrm flipH="1" flipV="1">
            <a:off x="3906116" y="3975836"/>
            <a:ext cx="36513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4D516CC-730A-A669-17CD-9D18F12C4044}"/>
              </a:ext>
            </a:extLst>
          </p:cNvPr>
          <p:cNvCxnSpPr>
            <a:cxnSpLocks/>
          </p:cNvCxnSpPr>
          <p:nvPr/>
        </p:nvCxnSpPr>
        <p:spPr>
          <a:xfrm flipH="1" flipV="1">
            <a:off x="3745779" y="3979011"/>
            <a:ext cx="36512" cy="106363"/>
          </a:xfrm>
          <a:prstGeom prst="straightConnector1">
            <a:avLst/>
          </a:prstGeom>
          <a:ln>
            <a:solidFill>
              <a:srgbClr val="0AC6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4">
            <a:extLst>
              <a:ext uri="{FF2B5EF4-FFF2-40B4-BE49-F238E27FC236}">
                <a16:creationId xmlns:a16="http://schemas.microsoft.com/office/drawing/2014/main" id="{CA589356-5324-F670-653E-8CED70B23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515" y="5976088"/>
            <a:ext cx="260359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Dense Motion Flow Estimation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58">
            <a:extLst>
              <a:ext uri="{FF2B5EF4-FFF2-40B4-BE49-F238E27FC236}">
                <a16:creationId xmlns:a16="http://schemas.microsoft.com/office/drawing/2014/main" id="{7A886F63-90CE-6A03-FD81-DF02ECD2D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599" y="4121733"/>
            <a:ext cx="1074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Coarse Flow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E518424-A942-178D-1020-F65E1E8D9DFE}"/>
              </a:ext>
            </a:extLst>
          </p:cNvPr>
          <p:cNvCxnSpPr>
            <a:cxnSpLocks/>
          </p:cNvCxnSpPr>
          <p:nvPr/>
        </p:nvCxnSpPr>
        <p:spPr>
          <a:xfrm>
            <a:off x="7052541" y="4734661"/>
            <a:ext cx="2063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4E3D016F-0C0C-6DB7-B114-3B097CE18177}"/>
              </a:ext>
            </a:extLst>
          </p:cNvPr>
          <p:cNvCxnSpPr>
            <a:stCxn id="19" idx="3"/>
            <a:endCxn id="9" idx="2"/>
          </p:cNvCxnSpPr>
          <p:nvPr/>
        </p:nvCxnSpPr>
        <p:spPr>
          <a:xfrm>
            <a:off x="4798291" y="3858361"/>
            <a:ext cx="885825" cy="850900"/>
          </a:xfrm>
          <a:prstGeom prst="bentConnector3">
            <a:avLst>
              <a:gd name="adj1" fmla="val 588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DD20C5F0-38D4-0D9D-B462-818139BC9321}"/>
              </a:ext>
            </a:extLst>
          </p:cNvPr>
          <p:cNvSpPr/>
          <p:nvPr/>
        </p:nvSpPr>
        <p:spPr>
          <a:xfrm>
            <a:off x="5057054" y="5025174"/>
            <a:ext cx="125412" cy="12858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dirty="0">
                <a:solidFill>
                  <a:schemeClr val="tx1"/>
                </a:solidFill>
              </a:rPr>
              <a:t>—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191AFAF5-A317-7CC6-FE77-FB6C55BE345E}"/>
              </a:ext>
            </a:extLst>
          </p:cNvPr>
          <p:cNvCxnSpPr>
            <a:cxnSpLocks/>
            <a:stCxn id="47" idx="4"/>
          </p:cNvCxnSpPr>
          <p:nvPr/>
        </p:nvCxnSpPr>
        <p:spPr>
          <a:xfrm rot="5400000">
            <a:off x="4722091" y="5234724"/>
            <a:ext cx="479425" cy="317500"/>
          </a:xfrm>
          <a:prstGeom prst="bentConnector3">
            <a:avLst>
              <a:gd name="adj1" fmla="val 9963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5C1F8347-0715-E0F3-8FD5-FA9B7AB8D85C}"/>
              </a:ext>
            </a:extLst>
          </p:cNvPr>
          <p:cNvSpPr/>
          <p:nvPr/>
        </p:nvSpPr>
        <p:spPr>
          <a:xfrm>
            <a:off x="4847504" y="5025174"/>
            <a:ext cx="125412" cy="12858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000" dirty="0">
                <a:solidFill>
                  <a:schemeClr val="tx1"/>
                </a:solidFill>
              </a:rPr>
              <a:t>—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2216BAF-1DB3-94FC-60EE-64D223B02FB6}"/>
              </a:ext>
            </a:extLst>
          </p:cNvPr>
          <p:cNvSpPr/>
          <p:nvPr/>
        </p:nvSpPr>
        <p:spPr>
          <a:xfrm rot="5400000">
            <a:off x="4869729" y="4485424"/>
            <a:ext cx="160337" cy="84137"/>
          </a:xfrm>
          <a:custGeom>
            <a:avLst/>
            <a:gdLst>
              <a:gd name="connsiteX0" fmla="*/ 0 w 294640"/>
              <a:gd name="connsiteY0" fmla="*/ 203200 h 203200"/>
              <a:gd name="connsiteX1" fmla="*/ 142240 w 294640"/>
              <a:gd name="connsiteY1" fmla="*/ 0 h 203200"/>
              <a:gd name="connsiteX2" fmla="*/ 294640 w 294640"/>
              <a:gd name="connsiteY2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640" h="203200">
                <a:moveTo>
                  <a:pt x="0" y="203200"/>
                </a:moveTo>
                <a:cubicBezTo>
                  <a:pt x="46566" y="101600"/>
                  <a:pt x="93133" y="0"/>
                  <a:pt x="142240" y="0"/>
                </a:cubicBezTo>
                <a:cubicBezTo>
                  <a:pt x="191347" y="0"/>
                  <a:pt x="242993" y="101600"/>
                  <a:pt x="294640" y="203200"/>
                </a:cubicBezTo>
              </a:path>
            </a:pathLst>
          </a:custGeom>
          <a:noFill/>
          <a:ln w="952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78FED50-FF5D-43B8-0C4C-DCF27B19EF27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4907829" y="4607661"/>
            <a:ext cx="0" cy="8255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5FF75374-0B2E-C072-E917-048948EA124D}"/>
              </a:ext>
            </a:extLst>
          </p:cNvPr>
          <p:cNvCxnSpPr>
            <a:stCxn id="50" idx="0"/>
          </p:cNvCxnSpPr>
          <p:nvPr/>
        </p:nvCxnSpPr>
        <p:spPr>
          <a:xfrm rot="5400000" flipH="1">
            <a:off x="4641128" y="4180624"/>
            <a:ext cx="423863" cy="109538"/>
          </a:xfrm>
          <a:prstGeom prst="bentConnector3">
            <a:avLst>
              <a:gd name="adj1" fmla="val 99544"/>
            </a:avLst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1CE15B74-9246-14D6-EAC1-8D6A8AA8887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64991" y="4836261"/>
            <a:ext cx="382588" cy="128588"/>
          </a:xfrm>
          <a:prstGeom prst="bentConnector3">
            <a:avLst>
              <a:gd name="adj1" fmla="val 76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C352590-20A6-3924-82A4-BD0280A6228F}"/>
              </a:ext>
            </a:extLst>
          </p:cNvPr>
          <p:cNvSpPr/>
          <p:nvPr/>
        </p:nvSpPr>
        <p:spPr>
          <a:xfrm>
            <a:off x="7277864" y="3861690"/>
            <a:ext cx="1439863" cy="1709738"/>
          </a:xfrm>
          <a:prstGeom prst="roundRect">
            <a:avLst/>
          </a:prstGeom>
          <a:noFill/>
          <a:ln>
            <a:solidFill>
              <a:srgbClr val="92D050"/>
            </a:solidFill>
            <a:prstDash val="dash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242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4583409" y="495722"/>
            <a:ext cx="3025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Proposed method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4697896" y="1124744"/>
            <a:ext cx="284921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906849" y="1343820"/>
                <a:ext cx="8624289" cy="1789987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marL="0" indent="0" algn="just">
                  <a:buNone/>
                </a:pPr>
                <a:r>
                  <a:rPr lang="en-US" altLang="zh-CN" sz="2000" b="1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Warping-based Image Generation</a:t>
                </a:r>
              </a:p>
              <a:p>
                <a:pPr marL="0" indent="0" algn="just">
                  <a:buNone/>
                </a:pPr>
                <a:endParaRPr lang="en-US" altLang="zh-CN" sz="1800" dirty="0">
                  <a:effectLst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altLang="zh-CN" sz="18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</a:t>
                </a:r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he </a:t>
                </a:r>
                <a:r>
                  <a:rPr lang="en-US" altLang="zh-CN" sz="18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Image </a:t>
                </a:r>
                <a:r>
                  <a:rPr lang="en-US" altLang="zh-CN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G</a:t>
                </a:r>
                <a:r>
                  <a:rPr lang="en-US" altLang="zh-CN" sz="18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eneration </a:t>
                </a:r>
                <a:r>
                  <a:rPr lang="en-US" altLang="zh-CN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N</a:t>
                </a:r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etwork will warp the source image with the dense flow and inpaint the occluded area to generate novel pose image.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The final loss is the sum </a:t>
                </a:r>
                <a:r>
                  <a:rPr lang="en-US" altLang="zh-CN" sz="18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of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perceptual loss and the equivariance loss : </a:t>
                </a:r>
                <a:br>
                  <a:rPr lang="en-US" altLang="zh-CN" sz="1800" i="1" dirty="0">
                    <a:effectLst/>
                    <a:latin typeface="Cambria Math" panose="02040503050406030204" pitchFamily="18" charset="0"/>
                    <a:ea typeface="宋体" panose="02010600030101010101" pitchFamily="2" charset="-122"/>
                  </a:rPr>
                </a:br>
                <a14:m>
                  <m:oMath xmlns:m="http://schemas.openxmlformats.org/officeDocument/2006/math">
                    <m:r>
                      <a:rPr lang="en-US" altLang="zh-CN" sz="18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ℒ</m:t>
                    </m:r>
                    <m:r>
                      <a:rPr lang="en-US" altLang="zh-CN" sz="18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= </m:t>
                    </m:r>
                    <m:sSub>
                      <m:sSubPr>
                        <m:ctrlPr>
                          <a:rPr lang="zh-CN" altLang="zh-CN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ℒ</m:t>
                        </m:r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𝑝𝑒𝑟𝑐</m:t>
                        </m:r>
                      </m:sub>
                    </m:sSub>
                    <m:r>
                      <a:rPr lang="en-US" altLang="zh-CN" sz="18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 + </m:t>
                    </m:r>
                    <m:sSub>
                      <m:sSubPr>
                        <m:ctrlPr>
                          <a:rPr lang="zh-CN" altLang="zh-CN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ℒ</m:t>
                        </m:r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𝑒𝑞</m:t>
                        </m:r>
                      </m:sub>
                    </m:sSub>
                  </m:oMath>
                </a14:m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.</a:t>
                </a:r>
                <a:endParaRPr lang="zh-CN" altLang="zh-CN" sz="1800" dirty="0">
                  <a:effectLst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algn="just"/>
                <a:endParaRPr lang="en-US" altLang="zh-CN" dirty="0">
                  <a:effectLst/>
                  <a:latin typeface="Times New Roman" panose="02020603050405020304" charset="0"/>
                  <a:ea typeface="宋体" panose="02010600030101010101" pitchFamily="2" charset="-122"/>
                  <a:sym typeface="+mn-ea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849" y="1343820"/>
                <a:ext cx="8624289" cy="1789987"/>
              </a:xfrm>
              <a:prstGeom prst="rect">
                <a:avLst/>
              </a:prstGeom>
              <a:blipFill>
                <a:blip r:embed="rId2"/>
                <a:stretch>
                  <a:fillRect l="-495" t="-1361" r="-565" b="-4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1B415B1-73A4-2F51-0B5C-6F15918C8421}"/>
              </a:ext>
            </a:extLst>
          </p:cNvPr>
          <p:cNvSpPr/>
          <p:nvPr/>
        </p:nvSpPr>
        <p:spPr>
          <a:xfrm>
            <a:off x="3579031" y="3352882"/>
            <a:ext cx="5033938" cy="3063603"/>
          </a:xfrm>
          <a:prstGeom prst="rect">
            <a:avLst/>
          </a:prstGeom>
          <a:solidFill>
            <a:srgbClr val="E5F1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5D7AB2-6832-8208-0EAF-841A7DC22F2A}"/>
              </a:ext>
            </a:extLst>
          </p:cNvPr>
          <p:cNvSpPr/>
          <p:nvPr/>
        </p:nvSpPr>
        <p:spPr>
          <a:xfrm>
            <a:off x="3753816" y="4330783"/>
            <a:ext cx="1439863" cy="1709738"/>
          </a:xfrm>
          <a:prstGeom prst="roundRect">
            <a:avLst/>
          </a:prstGeom>
          <a:noFill/>
          <a:ln>
            <a:solidFill>
              <a:srgbClr val="92D050"/>
            </a:solidFill>
            <a:prstDash val="dash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2421810F-CE92-A3D8-E48A-D11A6592672F}"/>
              </a:ext>
            </a:extLst>
          </p:cNvPr>
          <p:cNvSpPr/>
          <p:nvPr/>
        </p:nvSpPr>
        <p:spPr>
          <a:xfrm>
            <a:off x="5733219" y="5283283"/>
            <a:ext cx="990600" cy="582612"/>
          </a:xfrm>
          <a:prstGeom prst="trapezoid">
            <a:avLst>
              <a:gd name="adj" fmla="val 21972"/>
            </a:avLst>
          </a:prstGeom>
          <a:solidFill>
            <a:srgbClr val="F1B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22547">
            <a:extLst>
              <a:ext uri="{FF2B5EF4-FFF2-40B4-BE49-F238E27FC236}">
                <a16:creationId xmlns:a16="http://schemas.microsoft.com/office/drawing/2014/main" id="{ADC9A690-A0BA-18A9-AB8A-704ED0294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279" y="4991183"/>
            <a:ext cx="9941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Dense Flow</a:t>
            </a:r>
          </a:p>
        </p:txBody>
      </p:sp>
      <p:sp>
        <p:nvSpPr>
          <p:cNvPr id="8" name="TextBox 22547">
            <a:extLst>
              <a:ext uri="{FF2B5EF4-FFF2-40B4-BE49-F238E27FC236}">
                <a16:creationId xmlns:a16="http://schemas.microsoft.com/office/drawing/2014/main" id="{9FF25D53-E381-83AD-22BB-17B9A27F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104" y="5781758"/>
            <a:ext cx="12586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Inpainting Mask</a:t>
            </a:r>
          </a:p>
        </p:txBody>
      </p:sp>
      <p:sp>
        <p:nvSpPr>
          <p:cNvPr id="9" name="TextBox 59">
            <a:extLst>
              <a:ext uri="{FF2B5EF4-FFF2-40B4-BE49-F238E27FC236}">
                <a16:creationId xmlns:a16="http://schemas.microsoft.com/office/drawing/2014/main" id="{84A9AEEF-A7BD-7243-9949-30136DCBB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5182" y="5224545"/>
            <a:ext cx="1050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7">
            <a:extLst>
              <a:ext uri="{FF2B5EF4-FFF2-40B4-BE49-F238E27FC236}">
                <a16:creationId xmlns:a16="http://schemas.microsoft.com/office/drawing/2014/main" id="{535479F2-4758-5C6F-40AD-24AF35E9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182" y="4629233"/>
            <a:ext cx="11303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D04200-E9AD-03EE-19D6-B46DC3C11CD5}"/>
              </a:ext>
            </a:extLst>
          </p:cNvPr>
          <p:cNvSpPr/>
          <p:nvPr/>
        </p:nvSpPr>
        <p:spPr>
          <a:xfrm rot="10800000">
            <a:off x="5914194" y="4843545"/>
            <a:ext cx="628650" cy="358775"/>
          </a:xfrm>
          <a:prstGeom prst="rect">
            <a:avLst/>
          </a:prstGeom>
          <a:solidFill>
            <a:srgbClr val="F1BB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12" name="Picture 134">
            <a:extLst>
              <a:ext uri="{FF2B5EF4-FFF2-40B4-BE49-F238E27FC236}">
                <a16:creationId xmlns:a16="http://schemas.microsoft.com/office/drawing/2014/main" id="{950FD6BC-FFE2-1362-B03C-9E9547F9B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54" y="4451433"/>
            <a:ext cx="11382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1">
            <a:extLst>
              <a:ext uri="{FF2B5EF4-FFF2-40B4-BE49-F238E27FC236}">
                <a16:creationId xmlns:a16="http://schemas.microsoft.com/office/drawing/2014/main" id="{8FE2C64B-F7E2-4700-E03B-3679AB5C0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54" y="5216608"/>
            <a:ext cx="11303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7C844310-859E-6B56-CC2C-0BC329BAF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5294" y="5322970"/>
            <a:ext cx="788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Image Decoder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EEEB7-31B1-33B8-DFC2-22E45F5CD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607" y="4800683"/>
            <a:ext cx="866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Bottle Neck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8DE2889E-B3D7-61C7-AA51-942D1BD9A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633" y="6084970"/>
            <a:ext cx="2323072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Image Generation Network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289B0C-426F-D18B-EDD2-4FC7AFF0FA3E}"/>
              </a:ext>
            </a:extLst>
          </p:cNvPr>
          <p:cNvSpPr/>
          <p:nvPr/>
        </p:nvSpPr>
        <p:spPr>
          <a:xfrm>
            <a:off x="6095169" y="4478420"/>
            <a:ext cx="266700" cy="2413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A19654AE-7979-C1A7-10B3-08669478AE7C}"/>
              </a:ext>
            </a:extLst>
          </p:cNvPr>
          <p:cNvSpPr/>
          <p:nvPr/>
        </p:nvSpPr>
        <p:spPr>
          <a:xfrm rot="10800000">
            <a:off x="5723694" y="3810083"/>
            <a:ext cx="992188" cy="582612"/>
          </a:xfrm>
          <a:prstGeom prst="trapezoid">
            <a:avLst>
              <a:gd name="adj" fmla="val 21972"/>
            </a:avLst>
          </a:prstGeom>
          <a:solidFill>
            <a:srgbClr val="F1B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0A9B5757-13B7-54E0-220C-309F6709C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232" y="3862470"/>
            <a:ext cx="788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Image Encoder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F62651CC-4813-F2C4-6D11-9352A9834058}"/>
              </a:ext>
            </a:extLst>
          </p:cNvPr>
          <p:cNvCxnSpPr>
            <a:cxnSpLocks/>
            <a:stCxn id="5" idx="3"/>
            <a:endCxn id="17" idx="2"/>
          </p:cNvCxnSpPr>
          <p:nvPr/>
        </p:nvCxnSpPr>
        <p:spPr>
          <a:xfrm flipV="1">
            <a:off x="5193679" y="4599070"/>
            <a:ext cx="901490" cy="58658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1232CC8-370E-FE2B-9E5A-2D771A98FF1C}"/>
              </a:ext>
            </a:extLst>
          </p:cNvPr>
          <p:cNvCxnSpPr>
            <a:stCxn id="6" idx="2"/>
            <a:endCxn id="10" idx="1"/>
          </p:cNvCxnSpPr>
          <p:nvPr/>
        </p:nvCxnSpPr>
        <p:spPr>
          <a:xfrm rot="5400000" flipH="1" flipV="1">
            <a:off x="6313451" y="4841163"/>
            <a:ext cx="939800" cy="1109663"/>
          </a:xfrm>
          <a:prstGeom prst="bentConnector4">
            <a:avLst>
              <a:gd name="adj1" fmla="val -8792"/>
              <a:gd name="adj2" fmla="val 6319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58">
            <a:extLst>
              <a:ext uri="{FF2B5EF4-FFF2-40B4-BE49-F238E27FC236}">
                <a16:creationId xmlns:a16="http://schemas.microsoft.com/office/drawing/2014/main" id="{D514BF5D-9441-D8CF-F9D2-A3335D523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190" y="4040129"/>
            <a:ext cx="700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4BEBE2C-9901-8782-BE0A-1348EE70D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62" y="3482407"/>
            <a:ext cx="11303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E5CC9B-FFDF-16B5-636E-1189C3BCB6D7}"/>
              </a:ext>
            </a:extLst>
          </p:cNvPr>
          <p:cNvCxnSpPr>
            <a:cxnSpLocks/>
          </p:cNvCxnSpPr>
          <p:nvPr/>
        </p:nvCxnSpPr>
        <p:spPr>
          <a:xfrm>
            <a:off x="6228519" y="3606883"/>
            <a:ext cx="0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BA664C-3AFA-943E-AE5C-1ED24C2CD3B9}"/>
              </a:ext>
            </a:extLst>
          </p:cNvPr>
          <p:cNvCxnSpPr>
            <a:cxnSpLocks/>
          </p:cNvCxnSpPr>
          <p:nvPr/>
        </p:nvCxnSpPr>
        <p:spPr>
          <a:xfrm>
            <a:off x="5007731" y="3606883"/>
            <a:ext cx="12223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76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ylinder 30">
            <a:extLst>
              <a:ext uri="{FF2B5EF4-FFF2-40B4-BE49-F238E27FC236}">
                <a16:creationId xmlns:a16="http://schemas.microsoft.com/office/drawing/2014/main" id="{EE1EEB53-01E4-DA07-5A14-63BFCD86BC15}"/>
              </a:ext>
            </a:extLst>
          </p:cNvPr>
          <p:cNvSpPr/>
          <p:nvPr/>
        </p:nvSpPr>
        <p:spPr>
          <a:xfrm>
            <a:off x="3458463" y="4068445"/>
            <a:ext cx="1375153" cy="670580"/>
          </a:xfrm>
          <a:prstGeom prst="ca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Augmented 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43883" y="1420995"/>
            <a:ext cx="9599082" cy="179409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en-US" altLang="zh-CN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transfer intra-class data augmentation for finger vein recognition</a:t>
            </a:r>
          </a:p>
          <a:p>
            <a:pPr algn="l"/>
            <a:endParaRPr lang="en-US" altLang="zh-CN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i="0" u="sng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 samples</a:t>
            </a:r>
            <a:r>
              <a:rPr lang="en-US" altLang="zh-CN" i="0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generated by StyleGANv2 as inter-class augmentation.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transfer model as the </a:t>
            </a:r>
            <a:r>
              <a:rPr lang="en-US" altLang="zh-CN" i="0" u="sng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intra-class augmentation</a:t>
            </a:r>
            <a:r>
              <a:rPr lang="en-US" altLang="zh-CN" i="0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to the traditional augmentation.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transfer augmentation can be performed in a </a:t>
            </a:r>
            <a:r>
              <a:rPr lang="en-US" altLang="zh-CN" i="0" u="sng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self-supervised</a:t>
            </a:r>
            <a:r>
              <a:rPr lang="en-US" altLang="zh-CN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way instead of relying on explicit driving images.</a:t>
            </a:r>
            <a:endParaRPr lang="en-US" altLang="zh-CN" sz="1800" b="1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/>
            <a:endParaRPr lang="en-US" altLang="zh-CN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" name="Trapezoid 1">
            <a:extLst>
              <a:ext uri="{FF2B5EF4-FFF2-40B4-BE49-F238E27FC236}">
                <a16:creationId xmlns:a16="http://schemas.microsoft.com/office/drawing/2014/main" id="{EA2C03DE-EFE0-A9C6-3F47-8C6B1A846EE4}"/>
              </a:ext>
            </a:extLst>
          </p:cNvPr>
          <p:cNvSpPr/>
          <p:nvPr/>
        </p:nvSpPr>
        <p:spPr>
          <a:xfrm rot="5400000">
            <a:off x="8714400" y="3581143"/>
            <a:ext cx="1434421" cy="1294819"/>
          </a:xfrm>
          <a:prstGeom prst="trapezoi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64F178-F9FD-59DA-07BC-12A1FCDEEA8F}"/>
              </a:ext>
            </a:extLst>
          </p:cNvPr>
          <p:cNvSpPr/>
          <p:nvPr/>
        </p:nvSpPr>
        <p:spPr>
          <a:xfrm>
            <a:off x="10388088" y="3632911"/>
            <a:ext cx="1294819" cy="5025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Cosine Softmax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91376E-2FEC-9BC5-10FB-ACB24C4D94F7}"/>
              </a:ext>
            </a:extLst>
          </p:cNvPr>
          <p:cNvSpPr/>
          <p:nvPr/>
        </p:nvSpPr>
        <p:spPr>
          <a:xfrm>
            <a:off x="10388088" y="4337098"/>
            <a:ext cx="1294820" cy="5025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Triplet Loss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E0D3D9-064A-3F3A-A97B-61B2D119FD30}"/>
              </a:ext>
            </a:extLst>
          </p:cNvPr>
          <p:cNvSpPr/>
          <p:nvPr/>
        </p:nvSpPr>
        <p:spPr>
          <a:xfrm>
            <a:off x="1061374" y="4498539"/>
            <a:ext cx="1375152" cy="54901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ylinder 26">
            <a:extLst>
              <a:ext uri="{FF2B5EF4-FFF2-40B4-BE49-F238E27FC236}">
                <a16:creationId xmlns:a16="http://schemas.microsoft.com/office/drawing/2014/main" id="{86A60C7C-B9A2-A2D5-EC2D-6D0E2BFD47E5}"/>
              </a:ext>
            </a:extLst>
          </p:cNvPr>
          <p:cNvSpPr/>
          <p:nvPr/>
        </p:nvSpPr>
        <p:spPr>
          <a:xfrm>
            <a:off x="1049275" y="3615524"/>
            <a:ext cx="1375152" cy="670580"/>
          </a:xfrm>
          <a:prstGeom prst="can">
            <a:avLst/>
          </a:prstGeom>
          <a:solidFill>
            <a:srgbClr val="2154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372CC4-47BE-BFE8-3921-C0703B3EC1A4}"/>
              </a:ext>
            </a:extLst>
          </p:cNvPr>
          <p:cNvSpPr txBox="1"/>
          <p:nvPr/>
        </p:nvSpPr>
        <p:spPr>
          <a:xfrm>
            <a:off x="8788351" y="404360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Resnet-18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ylinder 29">
            <a:extLst>
              <a:ext uri="{FF2B5EF4-FFF2-40B4-BE49-F238E27FC236}">
                <a16:creationId xmlns:a16="http://schemas.microsoft.com/office/drawing/2014/main" id="{65B1FF0E-7002-7E1D-3BBF-1C7DFB1E2B74}"/>
              </a:ext>
            </a:extLst>
          </p:cNvPr>
          <p:cNvSpPr/>
          <p:nvPr/>
        </p:nvSpPr>
        <p:spPr>
          <a:xfrm>
            <a:off x="3458463" y="3567200"/>
            <a:ext cx="1375153" cy="670580"/>
          </a:xfrm>
          <a:prstGeom prst="can">
            <a:avLst/>
          </a:prstGeom>
          <a:solidFill>
            <a:srgbClr val="2154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Original 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C1BC88-ADFF-2D82-01F7-B1620F907CA2}"/>
              </a:ext>
            </a:extLst>
          </p:cNvPr>
          <p:cNvSpPr/>
          <p:nvPr/>
        </p:nvSpPr>
        <p:spPr>
          <a:xfrm>
            <a:off x="6686565" y="3481889"/>
            <a:ext cx="1294819" cy="14344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8B74FA-E38B-0449-6B94-9BDBEEDD6819}"/>
              </a:ext>
            </a:extLst>
          </p:cNvPr>
          <p:cNvSpPr/>
          <p:nvPr/>
        </p:nvSpPr>
        <p:spPr>
          <a:xfrm>
            <a:off x="6757601" y="3570345"/>
            <a:ext cx="1139639" cy="4038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Cropping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35C0742-219E-38AD-1A4C-AEC23B6CB19E}"/>
              </a:ext>
            </a:extLst>
          </p:cNvPr>
          <p:cNvSpPr/>
          <p:nvPr/>
        </p:nvSpPr>
        <p:spPr>
          <a:xfrm>
            <a:off x="6757600" y="3999850"/>
            <a:ext cx="1139641" cy="40388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6AE3CF2-BD86-92BC-9C70-92CB6D46F789}"/>
              </a:ext>
            </a:extLst>
          </p:cNvPr>
          <p:cNvSpPr/>
          <p:nvPr/>
        </p:nvSpPr>
        <p:spPr>
          <a:xfrm>
            <a:off x="6757602" y="4434057"/>
            <a:ext cx="1139640" cy="4038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ColorJitter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F33E89-3372-89CA-7301-4CC2E54496D3}"/>
              </a:ext>
            </a:extLst>
          </p:cNvPr>
          <p:cNvSpPr/>
          <p:nvPr/>
        </p:nvSpPr>
        <p:spPr>
          <a:xfrm>
            <a:off x="1132580" y="4585312"/>
            <a:ext cx="1237415" cy="36716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Synthetic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4E8A33F-997D-652A-171C-047979ED9F5F}"/>
              </a:ext>
            </a:extLst>
          </p:cNvPr>
          <p:cNvSpPr txBox="1"/>
          <p:nvPr/>
        </p:nvSpPr>
        <p:spPr>
          <a:xfrm>
            <a:off x="948212" y="5066333"/>
            <a:ext cx="1601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Inter-class 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augmentation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FD5C52-EC91-8A6E-0D5F-061FA0069411}"/>
              </a:ext>
            </a:extLst>
          </p:cNvPr>
          <p:cNvSpPr txBox="1"/>
          <p:nvPr/>
        </p:nvSpPr>
        <p:spPr>
          <a:xfrm>
            <a:off x="5680702" y="5066333"/>
            <a:ext cx="1732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Intra-class 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augmentation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B3A7E8-AF9F-074B-084A-619BB8A6A026}"/>
              </a:ext>
            </a:extLst>
          </p:cNvPr>
          <p:cNvSpPr txBox="1"/>
          <p:nvPr/>
        </p:nvSpPr>
        <p:spPr>
          <a:xfrm>
            <a:off x="2495462" y="4043600"/>
            <a:ext cx="998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Offline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AB7D21-CEFE-ED9C-5E45-6C2A61A00382}"/>
              </a:ext>
            </a:extLst>
          </p:cNvPr>
          <p:cNvSpPr txBox="1"/>
          <p:nvPr/>
        </p:nvSpPr>
        <p:spPr>
          <a:xfrm>
            <a:off x="7883938" y="3887828"/>
            <a:ext cx="961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546118D7-2F26-CD1A-4D17-3211D9DB9549}"/>
              </a:ext>
            </a:extLst>
          </p:cNvPr>
          <p:cNvCxnSpPr>
            <a:cxnSpLocks/>
            <a:stCxn id="26" idx="3"/>
            <a:endCxn id="31" idx="2"/>
          </p:cNvCxnSpPr>
          <p:nvPr/>
        </p:nvCxnSpPr>
        <p:spPr>
          <a:xfrm flipV="1">
            <a:off x="2436526" y="4403735"/>
            <a:ext cx="1021937" cy="369310"/>
          </a:xfrm>
          <a:prstGeom prst="bentConnector3">
            <a:avLst>
              <a:gd name="adj1" fmla="val 14751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D74ED3C-5A4D-C228-29BF-CEB085B9332A}"/>
              </a:ext>
            </a:extLst>
          </p:cNvPr>
          <p:cNvCxnSpPr>
            <a:cxnSpLocks/>
          </p:cNvCxnSpPr>
          <p:nvPr/>
        </p:nvCxnSpPr>
        <p:spPr>
          <a:xfrm>
            <a:off x="7981384" y="4197822"/>
            <a:ext cx="8028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DA0C9B7-40EB-D21A-DBDC-232CD62AFFE4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1748949" y="4273403"/>
            <a:ext cx="1" cy="2251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966C6BD2-7A84-9222-8C5B-787C7C603A78}"/>
              </a:ext>
            </a:extLst>
          </p:cNvPr>
          <p:cNvCxnSpPr>
            <a:cxnSpLocks/>
            <a:stCxn id="2" idx="0"/>
            <a:endCxn id="23" idx="1"/>
          </p:cNvCxnSpPr>
          <p:nvPr/>
        </p:nvCxnSpPr>
        <p:spPr>
          <a:xfrm>
            <a:off x="10079020" y="4228553"/>
            <a:ext cx="309068" cy="35983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C9404BD3-84E3-C267-9C10-6852BE48BC67}"/>
              </a:ext>
            </a:extLst>
          </p:cNvPr>
          <p:cNvCxnSpPr>
            <a:cxnSpLocks/>
            <a:stCxn id="2" idx="0"/>
            <a:endCxn id="22" idx="1"/>
          </p:cNvCxnSpPr>
          <p:nvPr/>
        </p:nvCxnSpPr>
        <p:spPr>
          <a:xfrm flipV="1">
            <a:off x="10079020" y="3884196"/>
            <a:ext cx="309068" cy="344357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1A46C388-057D-9E1D-0556-AB2C862B347F}"/>
              </a:ext>
            </a:extLst>
          </p:cNvPr>
          <p:cNvSpPr/>
          <p:nvPr/>
        </p:nvSpPr>
        <p:spPr>
          <a:xfrm>
            <a:off x="5104941" y="3893124"/>
            <a:ext cx="1294819" cy="6102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E543484-14E1-D901-C346-08ECFCB807B5}"/>
              </a:ext>
            </a:extLst>
          </p:cNvPr>
          <p:cNvSpPr/>
          <p:nvPr/>
        </p:nvSpPr>
        <p:spPr>
          <a:xfrm>
            <a:off x="5188792" y="3973219"/>
            <a:ext cx="1139641" cy="44920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b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5B1AE5A-75AB-7108-9BB5-E003D0C7327E}"/>
              </a:ext>
            </a:extLst>
          </p:cNvPr>
          <p:cNvCxnSpPr>
            <a:cxnSpLocks/>
            <a:stCxn id="79" idx="3"/>
            <a:endCxn id="33" idx="1"/>
          </p:cNvCxnSpPr>
          <p:nvPr/>
        </p:nvCxnSpPr>
        <p:spPr>
          <a:xfrm>
            <a:off x="6399760" y="4198226"/>
            <a:ext cx="286805" cy="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EDE01FF-73BF-A2D9-B86B-7E80F5BD8936}"/>
              </a:ext>
            </a:extLst>
          </p:cNvPr>
          <p:cNvCxnSpPr>
            <a:cxnSpLocks/>
          </p:cNvCxnSpPr>
          <p:nvPr/>
        </p:nvCxnSpPr>
        <p:spPr>
          <a:xfrm>
            <a:off x="4826972" y="4183392"/>
            <a:ext cx="259097" cy="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文本框 34">
            <a:extLst>
              <a:ext uri="{FF2B5EF4-FFF2-40B4-BE49-F238E27FC236}">
                <a16:creationId xmlns:a16="http://schemas.microsoft.com/office/drawing/2014/main" id="{B4C54FB6-B3D9-2D17-E945-A55A9313C22A}"/>
              </a:ext>
            </a:extLst>
          </p:cNvPr>
          <p:cNvSpPr txBox="1"/>
          <p:nvPr/>
        </p:nvSpPr>
        <p:spPr>
          <a:xfrm>
            <a:off x="4583409" y="495722"/>
            <a:ext cx="3025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Proposed method</a:t>
            </a:r>
          </a:p>
        </p:txBody>
      </p:sp>
      <p:cxnSp>
        <p:nvCxnSpPr>
          <p:cNvPr id="108" name="直接连接符 35">
            <a:extLst>
              <a:ext uri="{FF2B5EF4-FFF2-40B4-BE49-F238E27FC236}">
                <a16:creationId xmlns:a16="http://schemas.microsoft.com/office/drawing/2014/main" id="{C4C2A3DA-9025-D426-2305-CF88FC7E3533}"/>
              </a:ext>
            </a:extLst>
          </p:cNvPr>
          <p:cNvCxnSpPr>
            <a:cxnSpLocks/>
          </p:cNvCxnSpPr>
          <p:nvPr/>
        </p:nvCxnSpPr>
        <p:spPr>
          <a:xfrm>
            <a:off x="4697896" y="1124744"/>
            <a:ext cx="284921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Brace 3">
            <a:extLst>
              <a:ext uri="{FF2B5EF4-FFF2-40B4-BE49-F238E27FC236}">
                <a16:creationId xmlns:a16="http://schemas.microsoft.com/office/drawing/2014/main" id="{04CFD3FD-889F-AFF2-A8CD-973B223765D5}"/>
              </a:ext>
            </a:extLst>
          </p:cNvPr>
          <p:cNvSpPr/>
          <p:nvPr/>
        </p:nvSpPr>
        <p:spPr>
          <a:xfrm rot="5400000">
            <a:off x="6464589" y="4241888"/>
            <a:ext cx="176027" cy="15496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662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4760054" y="495722"/>
            <a:ext cx="3025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Proposed method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4848039" y="1124744"/>
            <a:ext cx="284921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B61A381-DB07-1C98-7C0C-7906170454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6089693"/>
                  </p:ext>
                </p:extLst>
              </p:nvPr>
            </p:nvGraphicFramePr>
            <p:xfrm>
              <a:off x="2124509" y="1420929"/>
              <a:ext cx="7942982" cy="4557309"/>
            </p:xfrm>
            <a:graphic>
              <a:graphicData uri="http://schemas.openxmlformats.org/drawingml/2006/table">
                <a:tbl>
                  <a:tblPr firstRow="1" firstCol="1" bandRow="1">
                    <a:tableStyleId>{B301B821-A1FF-4177-AEE7-76D212191A09}</a:tableStyleId>
                  </a:tblPr>
                  <a:tblGrid>
                    <a:gridCol w="613025">
                      <a:extLst>
                        <a:ext uri="{9D8B030D-6E8A-4147-A177-3AD203B41FA5}">
                          <a16:colId xmlns:a16="http://schemas.microsoft.com/office/drawing/2014/main" val="4028587416"/>
                        </a:ext>
                      </a:extLst>
                    </a:gridCol>
                    <a:gridCol w="7329957">
                      <a:extLst>
                        <a:ext uri="{9D8B030D-6E8A-4147-A177-3AD203B41FA5}">
                          <a16:colId xmlns:a16="http://schemas.microsoft.com/office/drawing/2014/main" val="2534914258"/>
                        </a:ext>
                      </a:extLst>
                    </a:gridCol>
                  </a:tblGrid>
                  <a:tr h="391829">
                    <a:tc gridSpan="2"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Algorithm 1. Motion transfer intra-class augmentation.</a:t>
                          </a:r>
                          <a:endParaRPr lang="zh-CN" sz="20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9587437"/>
                      </a:ext>
                    </a:extLst>
                  </a:tr>
                  <a:tr h="705292">
                    <a:tc gridSpan="2"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Input: </a:t>
                          </a: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Training sample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smtClean="0"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18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8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oMath>
                          </a14:m>
                          <a:endParaRPr lang="zh-CN" sz="18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Network: </a:t>
                          </a: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Motion transfer</a:t>
                          </a:r>
                          <a:r>
                            <a:rPr lang="en-US" sz="1800" b="0" baseline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model</a:t>
                          </a: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endParaRPr lang="zh-CN" sz="18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4556051"/>
                      </a:ext>
                    </a:extLst>
                  </a:tr>
                  <a:tr h="352646">
                    <a:tc gridSpan="2"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Output: </a:t>
                          </a: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ovel pose sample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altLang="zh-CN" sz="18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a14:m>
                          <a:endParaRPr lang="zh-CN" sz="18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0509078"/>
                      </a:ext>
                    </a:extLst>
                  </a:tr>
                  <a:tr h="626926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a:</a:t>
                          </a:r>
                          <a:endParaRPr lang="zh-CN" sz="1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Use 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otion transfer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model</a:t>
                          </a: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on the </a:t>
                          </a:r>
                          <a:r>
                            <a:rPr lang="en-US" altLang="zh-CN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training samples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oMath>
                          </a14:m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to extract key point distances into </a:t>
                          </a:r>
                          <a:r>
                            <a:rPr lang="en-US" altLang="zh-CN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>
                                  <a:effectLst/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effectLst/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oMath>
                          </a14:m>
                          <a:r>
                            <a:rPr lang="en-US" altLang="zh-CN" sz="1600" dirty="0">
                              <a:effectLst/>
                              <a:latin typeface="Arial" panose="020B0604020202020204" pitchFamily="34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.</a:t>
                          </a:r>
                          <a:endParaRPr lang="zh-CN" sz="16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4033552"/>
                      </a:ext>
                    </a:extLst>
                  </a:tr>
                  <a:tr h="422452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b:</a:t>
                          </a:r>
                          <a:endParaRPr lang="zh-CN" sz="1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Use PCA method to analyze principal motion vectors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oMath>
                          </a14:m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based on </a:t>
                          </a:r>
                          <a14:m>
                            <m:oMath xmlns:m="http://schemas.openxmlformats.org/officeDocument/2006/math"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oMath>
                          </a14:m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zh-CN" sz="16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62785851"/>
                      </a:ext>
                    </a:extLst>
                  </a:tr>
                  <a:tr h="352646">
                    <a:tc gridSpan="2"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During the FVR Training:</a:t>
                          </a:r>
                          <a:endParaRPr lang="zh-CN" sz="18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6273114"/>
                      </a:ext>
                    </a:extLst>
                  </a:tr>
                  <a:tr h="539296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1:</a:t>
                          </a:r>
                          <a:endParaRPr lang="zh-CN" sz="1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Use linear combination to generate a random motion vector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altLang="zh-CN" sz="16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CN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from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600" smtClean="0">
                                  <a:effectLst/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oMath>
                          </a14:m>
                          <a:r>
                            <a:rPr lang="en-US" altLang="zh-CN" sz="1600" dirty="0">
                              <a:effectLst/>
                              <a:latin typeface="Arial" panose="020B0604020202020204" pitchFamily="34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.</a:t>
                          </a:r>
                          <a:endParaRPr lang="zh-CN" sz="16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73657780"/>
                      </a:ext>
                    </a:extLst>
                  </a:tr>
                  <a:tr h="626926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2:</a:t>
                          </a:r>
                          <a:endParaRPr lang="zh-CN" sz="1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Use the motion vector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altLang="zh-CN" sz="16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CN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and motion transfer</a:t>
                          </a:r>
                          <a:r>
                            <a:rPr lang="en-US" sz="1600" baseline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model</a:t>
                          </a: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to reconstruct a training sample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smtClean="0"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into a novel pose sample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altLang="zh-CN" sz="16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dirty="0">
                              <a:effectLst/>
                              <a:latin typeface="Arial" panose="020B0604020202020204" pitchFamily="34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.</a:t>
                          </a:r>
                          <a:endParaRPr lang="zh-CN" sz="16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24303852"/>
                      </a:ext>
                    </a:extLst>
                  </a:tr>
                  <a:tr h="539296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3:</a:t>
                          </a:r>
                          <a:endParaRPr lang="zh-CN" sz="1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Feed the novel pose sample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altLang="zh-CN" sz="16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to the FVR training pipeline.</a:t>
                          </a:r>
                          <a:endParaRPr lang="zh-CN" sz="1600" dirty="0"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27296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B61A381-DB07-1C98-7C0C-7906170454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6089693"/>
                  </p:ext>
                </p:extLst>
              </p:nvPr>
            </p:nvGraphicFramePr>
            <p:xfrm>
              <a:off x="2124509" y="1420929"/>
              <a:ext cx="7942982" cy="4557309"/>
            </p:xfrm>
            <a:graphic>
              <a:graphicData uri="http://schemas.openxmlformats.org/drawingml/2006/table">
                <a:tbl>
                  <a:tblPr firstRow="1" firstCol="1" bandRow="1">
                    <a:tableStyleId>{B301B821-A1FF-4177-AEE7-76D212191A09}</a:tableStyleId>
                  </a:tblPr>
                  <a:tblGrid>
                    <a:gridCol w="613025">
                      <a:extLst>
                        <a:ext uri="{9D8B030D-6E8A-4147-A177-3AD203B41FA5}">
                          <a16:colId xmlns:a16="http://schemas.microsoft.com/office/drawing/2014/main" val="4028587416"/>
                        </a:ext>
                      </a:extLst>
                    </a:gridCol>
                    <a:gridCol w="7329957">
                      <a:extLst>
                        <a:ext uri="{9D8B030D-6E8A-4147-A177-3AD203B41FA5}">
                          <a16:colId xmlns:a16="http://schemas.microsoft.com/office/drawing/2014/main" val="2534914258"/>
                        </a:ext>
                      </a:extLst>
                    </a:gridCol>
                  </a:tblGrid>
                  <a:tr h="391829">
                    <a:tc gridSpan="2"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Algorithm 1. Motion transfer intra-class augmentation.</a:t>
                          </a:r>
                          <a:endParaRPr lang="zh-CN" sz="20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9587437"/>
                      </a:ext>
                    </a:extLst>
                  </a:tr>
                  <a:tr h="705292"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77" t="-65517" r="-153" b="-49137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4556051"/>
                      </a:ext>
                    </a:extLst>
                  </a:tr>
                  <a:tr h="352646"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77" t="-331034" r="-153" b="-88275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0509078"/>
                      </a:ext>
                    </a:extLst>
                  </a:tr>
                  <a:tr h="626926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a:</a:t>
                          </a:r>
                          <a:endParaRPr lang="zh-CN" sz="1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8479" t="-242718" r="-166" b="-397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033552"/>
                      </a:ext>
                    </a:extLst>
                  </a:tr>
                  <a:tr h="422452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b:</a:t>
                          </a:r>
                          <a:endParaRPr lang="zh-CN" sz="1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8479" t="-511594" r="-166" b="-492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2785851"/>
                      </a:ext>
                    </a:extLst>
                  </a:tr>
                  <a:tr h="352646">
                    <a:tc gridSpan="2"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During the FVR Training:</a:t>
                          </a:r>
                          <a:endParaRPr lang="zh-CN" sz="18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6273114"/>
                      </a:ext>
                    </a:extLst>
                  </a:tr>
                  <a:tr h="539296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1:</a:t>
                          </a:r>
                          <a:endParaRPr lang="zh-CN" sz="1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8479" t="-539326" r="-166" b="-2168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3657780"/>
                      </a:ext>
                    </a:extLst>
                  </a:tr>
                  <a:tr h="626926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2:</a:t>
                          </a:r>
                          <a:endParaRPr lang="zh-CN" sz="1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8479" t="-557843" r="-166" b="-892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4303852"/>
                      </a:ext>
                    </a:extLst>
                  </a:tr>
                  <a:tr h="539296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3:</a:t>
                          </a:r>
                          <a:endParaRPr lang="zh-CN" sz="1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8479" t="-753933" r="-166" b="-22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72962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035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67110" y="2348880"/>
            <a:ext cx="11857781" cy="1898859"/>
          </a:xfrm>
          <a:prstGeom prst="rect">
            <a:avLst/>
          </a:prstGeom>
          <a:solidFill>
            <a:srgbClr val="446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5951843" y="5550896"/>
            <a:ext cx="288314" cy="146345"/>
            <a:chOff x="5807156" y="4653136"/>
            <a:chExt cx="573703" cy="291205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5807156" y="4653136"/>
              <a:ext cx="288032" cy="2880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6092827" y="4656309"/>
              <a:ext cx="288032" cy="2880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平行四边形 19"/>
          <p:cNvSpPr/>
          <p:nvPr/>
        </p:nvSpPr>
        <p:spPr>
          <a:xfrm>
            <a:off x="3984973" y="3496933"/>
            <a:ext cx="4222055" cy="262617"/>
          </a:xfrm>
          <a:prstGeom prst="parallelogram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83406" y="3035354"/>
            <a:ext cx="3425190" cy="7067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sz="4000" spc="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xperiments</a:t>
            </a:r>
          </a:p>
        </p:txBody>
      </p:sp>
      <p:sp>
        <p:nvSpPr>
          <p:cNvPr id="23" name="椭圆 22"/>
          <p:cNvSpPr/>
          <p:nvPr/>
        </p:nvSpPr>
        <p:spPr>
          <a:xfrm>
            <a:off x="5606857" y="1832739"/>
            <a:ext cx="978287" cy="978287"/>
          </a:xfrm>
          <a:prstGeom prst="ellipse">
            <a:avLst/>
          </a:prstGeom>
          <a:solidFill>
            <a:srgbClr val="EFC39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4000" i="1" dirty="0">
                <a:solidFill>
                  <a:schemeClr val="bg1"/>
                </a:solidFill>
              </a:rPr>
              <a:t>05</a:t>
            </a:r>
            <a:endParaRPr lang="zh-CN" altLang="en-US" sz="4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5004197" y="495722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Experiments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5108713" y="1124744"/>
            <a:ext cx="200770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141785" y="1298634"/>
            <a:ext cx="9941560" cy="50636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altLang="zh-C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FVR training with real finger vein samples</a:t>
            </a:r>
          </a:p>
          <a:p>
            <a:pPr algn="just"/>
            <a:endParaRPr lang="en-US" altLang="zh-CN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altLang="zh-C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Finger </a:t>
            </a:r>
            <a:r>
              <a:rPr lang="en-US" altLang="zh-CN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zh-C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ein databases</a:t>
            </a:r>
            <a:endParaRPr lang="zh-CN" altLang="zh-CN" sz="28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FV-USM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5904 finger vein images in total with 492 classes and 12 samples 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 class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MMCBNU: 6000 finger vein images in total with 600 classes and 10 samples per class.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SDUMLA: 3816 finger vein images in total with 628 classes and 6 samples per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class.</a:t>
            </a:r>
          </a:p>
          <a:p>
            <a:pPr algn="just"/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Motion transfer model</a:t>
            </a:r>
            <a:r>
              <a:rPr lang="en-US" altLang="zh-C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performance</a:t>
            </a:r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233.7k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model parameters and </a:t>
            </a:r>
            <a:r>
              <a:rPr lang="en-US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0.1246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GFLOPs for a standard 64x144 aligned finger vein image.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nference time, the model achieves a swift </a:t>
            </a:r>
            <a:r>
              <a:rPr lang="en-US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10.68 </a:t>
            </a:r>
            <a:r>
              <a:rPr lang="en-US" altLang="zh-C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ms</a:t>
            </a:r>
            <a:r>
              <a:rPr lang="en-US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 a i9-13900K Intel CPU. </a:t>
            </a:r>
          </a:p>
          <a:p>
            <a:pPr algn="just"/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US" altLang="zh-C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FVR 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altLang="zh-C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raining 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altLang="zh-C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etails</a:t>
            </a:r>
          </a:p>
          <a:p>
            <a:pPr algn="just"/>
            <a:endParaRPr lang="en-US" altLang="zh-CN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Network and losses: ResNet-18 for feature extraction and cosine-</a:t>
            </a:r>
            <a:r>
              <a:rPr lang="en-US" altLang="zh-CN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softmax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triplet loss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zh-CN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 Augmentation: </a:t>
            </a:r>
            <a:r>
              <a:rPr lang="en-US" altLang="zh-CN" u="sng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motion transfer </a:t>
            </a:r>
            <a:r>
              <a:rPr lang="en-US" altLang="zh-CN" sz="1800" u="sng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intra-class augmentation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flipping, cropping, rotation.</a:t>
            </a:r>
            <a:endParaRPr lang="en-US" altLang="zh-CN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en-US" altLang="zh-CN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995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5004197" y="495722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Experiments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5108713" y="1124744"/>
            <a:ext cx="200770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5">
            <a:extLst>
              <a:ext uri="{FF2B5EF4-FFF2-40B4-BE49-F238E27FC236}">
                <a16:creationId xmlns:a16="http://schemas.microsoft.com/office/drawing/2014/main" id="{9DAAAFF7-5D01-9FD8-7390-A624772A6230}"/>
              </a:ext>
            </a:extLst>
          </p:cNvPr>
          <p:cNvSpPr txBox="1">
            <a:spLocks/>
          </p:cNvSpPr>
          <p:nvPr/>
        </p:nvSpPr>
        <p:spPr bwMode="auto">
          <a:xfrm>
            <a:off x="854765" y="1338473"/>
            <a:ext cx="10126663" cy="154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619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0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Visualization for </a:t>
            </a: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motion transfer augmentation</a:t>
            </a:r>
            <a:r>
              <a:rPr lang="en-US" altLang="zh-CN" sz="20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on real samples</a:t>
            </a:r>
          </a:p>
          <a:p>
            <a:pPr marL="747713" indent="-285750">
              <a:spcBef>
                <a:spcPct val="0"/>
              </a:spcBef>
            </a:pPr>
            <a:endParaRPr lang="en-US" altLang="en-US" sz="16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747713" indent="-285750"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is the </a:t>
            </a:r>
            <a:r>
              <a:rPr lang="en-US" altLang="en-US" sz="1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FV images 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training dataset.</a:t>
            </a:r>
          </a:p>
          <a:p>
            <a:pPr marL="747713" indent="-285750"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are other FV images in </a:t>
            </a:r>
            <a:r>
              <a:rPr lang="en-US" altLang="en-US" sz="1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dataset 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different poses.</a:t>
            </a:r>
          </a:p>
          <a:p>
            <a:pPr marL="747713" indent="-285750"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 are the generated FV images </a:t>
            </a:r>
            <a:r>
              <a:rPr lang="en-US" altLang="en-US" sz="1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transferred 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driving poses.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992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Image at step 1271">
            <a:extLst>
              <a:ext uri="{FF2B5EF4-FFF2-40B4-BE49-F238E27FC236}">
                <a16:creationId xmlns:a16="http://schemas.microsoft.com/office/drawing/2014/main" id="{4A2FE88B-3AB9-480E-4902-36A99132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97" y="3137453"/>
            <a:ext cx="35814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at step 1117">
            <a:extLst>
              <a:ext uri="{FF2B5EF4-FFF2-40B4-BE49-F238E27FC236}">
                <a16:creationId xmlns:a16="http://schemas.microsoft.com/office/drawing/2014/main" id="{58174BCF-3AB2-3FE3-56BE-272D0F8E6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25" y="3137453"/>
            <a:ext cx="35814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60B388-DE7B-82D4-C7F9-ABFD35D5AE28}"/>
              </a:ext>
            </a:extLst>
          </p:cNvPr>
          <p:cNvSpPr txBox="1"/>
          <p:nvPr/>
        </p:nvSpPr>
        <p:spPr>
          <a:xfrm>
            <a:off x="1549820" y="5303426"/>
            <a:ext cx="105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AE121-F37F-E382-1D87-7F6893E07E81}"/>
              </a:ext>
            </a:extLst>
          </p:cNvPr>
          <p:cNvSpPr txBox="1"/>
          <p:nvPr/>
        </p:nvSpPr>
        <p:spPr>
          <a:xfrm>
            <a:off x="2743766" y="5303426"/>
            <a:ext cx="1055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E7DA81-96D6-AAB3-B1C1-EFC0ACD29BDF}"/>
              </a:ext>
            </a:extLst>
          </p:cNvPr>
          <p:cNvSpPr txBox="1"/>
          <p:nvPr/>
        </p:nvSpPr>
        <p:spPr>
          <a:xfrm>
            <a:off x="3937712" y="5303426"/>
            <a:ext cx="992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D26346-C145-7746-F09B-0F451C197961}"/>
              </a:ext>
            </a:extLst>
          </p:cNvPr>
          <p:cNvSpPr txBox="1"/>
          <p:nvPr/>
        </p:nvSpPr>
        <p:spPr>
          <a:xfrm>
            <a:off x="6721674" y="5245653"/>
            <a:ext cx="105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1A6C3-F527-56F0-FEF4-4B04CF5E82AA}"/>
              </a:ext>
            </a:extLst>
          </p:cNvPr>
          <p:cNvSpPr txBox="1"/>
          <p:nvPr/>
        </p:nvSpPr>
        <p:spPr>
          <a:xfrm>
            <a:off x="7915620" y="5245653"/>
            <a:ext cx="1055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AF454E-922A-80B7-FBA7-9586DB1BBFD7}"/>
              </a:ext>
            </a:extLst>
          </p:cNvPr>
          <p:cNvSpPr txBox="1"/>
          <p:nvPr/>
        </p:nvSpPr>
        <p:spPr>
          <a:xfrm>
            <a:off x="9109566" y="5245653"/>
            <a:ext cx="992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77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4686300" y="765175"/>
            <a:ext cx="2531745" cy="8299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O</a:t>
            </a:r>
            <a:r>
              <a:rPr lang="zh-CN" altLang="en-US" sz="4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utline</a:t>
            </a:r>
          </a:p>
        </p:txBody>
      </p:sp>
      <p:sp>
        <p:nvSpPr>
          <p:cNvPr id="21" name="平行四边形 20"/>
          <p:cNvSpPr/>
          <p:nvPr>
            <p:custDataLst>
              <p:tags r:id="rId1"/>
            </p:custDataLst>
          </p:nvPr>
        </p:nvSpPr>
        <p:spPr>
          <a:xfrm>
            <a:off x="2409662" y="2298043"/>
            <a:ext cx="3082348" cy="255379"/>
          </a:xfrm>
          <a:prstGeom prst="parallelogram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平行四边形 21"/>
          <p:cNvSpPr/>
          <p:nvPr>
            <p:custDataLst>
              <p:tags r:id="rId2"/>
            </p:custDataLst>
          </p:nvPr>
        </p:nvSpPr>
        <p:spPr>
          <a:xfrm>
            <a:off x="7434584" y="2298251"/>
            <a:ext cx="3082348" cy="255379"/>
          </a:xfrm>
          <a:prstGeom prst="parallelogram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平行四边形 22"/>
          <p:cNvSpPr/>
          <p:nvPr>
            <p:custDataLst>
              <p:tags r:id="rId3"/>
            </p:custDataLst>
          </p:nvPr>
        </p:nvSpPr>
        <p:spPr>
          <a:xfrm>
            <a:off x="2409662" y="3973721"/>
            <a:ext cx="3082348" cy="255379"/>
          </a:xfrm>
          <a:prstGeom prst="parallelogram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4"/>
            </p:custDataLst>
          </p:nvPr>
        </p:nvSpPr>
        <p:spPr>
          <a:xfrm>
            <a:off x="2456789" y="1994671"/>
            <a:ext cx="2832827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2800" spc="15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lang="zh-CN" altLang="en-US" sz="2800" spc="15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ntroduction</a:t>
            </a:r>
          </a:p>
        </p:txBody>
      </p:sp>
      <p:sp>
        <p:nvSpPr>
          <p:cNvPr id="34" name="文本框 33"/>
          <p:cNvSpPr txBox="1"/>
          <p:nvPr>
            <p:custDataLst>
              <p:tags r:id="rId5"/>
            </p:custDataLst>
          </p:nvPr>
        </p:nvSpPr>
        <p:spPr>
          <a:xfrm>
            <a:off x="7448757" y="1995296"/>
            <a:ext cx="2832827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2800" spc="15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</a:t>
            </a:r>
            <a:r>
              <a:rPr lang="zh-CN" altLang="en-US" sz="2800" spc="15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elated work</a:t>
            </a:r>
          </a:p>
        </p:txBody>
      </p:sp>
      <p:sp>
        <p:nvSpPr>
          <p:cNvPr id="35" name="文本框 34"/>
          <p:cNvSpPr txBox="1"/>
          <p:nvPr>
            <p:custDataLst>
              <p:tags r:id="rId6"/>
            </p:custDataLst>
          </p:nvPr>
        </p:nvSpPr>
        <p:spPr>
          <a:xfrm>
            <a:off x="2456789" y="3670558"/>
            <a:ext cx="2832827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2800" spc="15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</a:t>
            </a:r>
            <a:r>
              <a:rPr lang="zh-CN" altLang="en-US" sz="2800" spc="15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ontributions</a:t>
            </a:r>
          </a:p>
        </p:txBody>
      </p:sp>
      <p:sp>
        <p:nvSpPr>
          <p:cNvPr id="36" name="平行四边形 35"/>
          <p:cNvSpPr/>
          <p:nvPr>
            <p:custDataLst>
              <p:tags r:id="rId7"/>
            </p:custDataLst>
          </p:nvPr>
        </p:nvSpPr>
        <p:spPr>
          <a:xfrm>
            <a:off x="7434584" y="3973930"/>
            <a:ext cx="3082348" cy="255379"/>
          </a:xfrm>
          <a:prstGeom prst="parallelogram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8"/>
            </p:custDataLst>
          </p:nvPr>
        </p:nvSpPr>
        <p:spPr>
          <a:xfrm>
            <a:off x="7448550" y="3670618"/>
            <a:ext cx="3904615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2800" spc="15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</a:t>
            </a:r>
            <a:r>
              <a:rPr lang="zh-CN" altLang="en-US" sz="2800" spc="15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roposed framework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5741489" y="1688156"/>
            <a:ext cx="63599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>
            <p:custDataLst>
              <p:tags r:id="rId9"/>
            </p:custDataLst>
          </p:nvPr>
        </p:nvSpPr>
        <p:spPr>
          <a:xfrm>
            <a:off x="1468759" y="1940696"/>
            <a:ext cx="810817" cy="810817"/>
          </a:xfrm>
          <a:prstGeom prst="ellipse">
            <a:avLst/>
          </a:prstGeom>
          <a:solidFill>
            <a:srgbClr val="EFC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椭圆 23"/>
          <p:cNvSpPr/>
          <p:nvPr>
            <p:custDataLst>
              <p:tags r:id="rId10"/>
            </p:custDataLst>
          </p:nvPr>
        </p:nvSpPr>
        <p:spPr>
          <a:xfrm>
            <a:off x="6437311" y="1940696"/>
            <a:ext cx="810817" cy="810817"/>
          </a:xfrm>
          <a:prstGeom prst="ellipse">
            <a:avLst/>
          </a:prstGeom>
          <a:solidFill>
            <a:srgbClr val="EFC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椭圆 24"/>
          <p:cNvSpPr/>
          <p:nvPr>
            <p:custDataLst>
              <p:tags r:id="rId11"/>
            </p:custDataLst>
          </p:nvPr>
        </p:nvSpPr>
        <p:spPr>
          <a:xfrm>
            <a:off x="1468759" y="3575295"/>
            <a:ext cx="810817" cy="810817"/>
          </a:xfrm>
          <a:prstGeom prst="ellipse">
            <a:avLst/>
          </a:prstGeom>
          <a:solidFill>
            <a:srgbClr val="EFC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椭圆 25"/>
          <p:cNvSpPr/>
          <p:nvPr>
            <p:custDataLst>
              <p:tags r:id="rId12"/>
            </p:custDataLst>
          </p:nvPr>
        </p:nvSpPr>
        <p:spPr>
          <a:xfrm>
            <a:off x="6437311" y="3575295"/>
            <a:ext cx="810817" cy="810817"/>
          </a:xfrm>
          <a:prstGeom prst="ellipse">
            <a:avLst/>
          </a:prstGeom>
          <a:solidFill>
            <a:srgbClr val="EFC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椭圆 1"/>
          <p:cNvSpPr/>
          <p:nvPr>
            <p:custDataLst>
              <p:tags r:id="rId13"/>
            </p:custDataLst>
          </p:nvPr>
        </p:nvSpPr>
        <p:spPr>
          <a:xfrm>
            <a:off x="1468759" y="5373615"/>
            <a:ext cx="810817" cy="810817"/>
          </a:xfrm>
          <a:prstGeom prst="ellipse">
            <a:avLst/>
          </a:prstGeom>
          <a:solidFill>
            <a:srgbClr val="EFC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zh-CN" alt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椭圆 2"/>
          <p:cNvSpPr/>
          <p:nvPr>
            <p:custDataLst>
              <p:tags r:id="rId14"/>
            </p:custDataLst>
          </p:nvPr>
        </p:nvSpPr>
        <p:spPr>
          <a:xfrm>
            <a:off x="6456049" y="5373615"/>
            <a:ext cx="810817" cy="810817"/>
          </a:xfrm>
          <a:prstGeom prst="ellipse">
            <a:avLst/>
          </a:prstGeom>
          <a:solidFill>
            <a:srgbClr val="EFC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endParaRPr lang="zh-CN" alt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5"/>
            </p:custDataLst>
          </p:nvPr>
        </p:nvSpPr>
        <p:spPr>
          <a:xfrm>
            <a:off x="2423134" y="5559561"/>
            <a:ext cx="2832827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2800" spc="15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zh-CN" altLang="en-US" sz="2800" spc="15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xperiments</a:t>
            </a:r>
          </a:p>
        </p:txBody>
      </p:sp>
      <p:sp>
        <p:nvSpPr>
          <p:cNvPr id="6" name="平行四边形 5"/>
          <p:cNvSpPr/>
          <p:nvPr>
            <p:custDataLst>
              <p:tags r:id="rId16"/>
            </p:custDataLst>
          </p:nvPr>
        </p:nvSpPr>
        <p:spPr>
          <a:xfrm>
            <a:off x="2409662" y="5903486"/>
            <a:ext cx="3082348" cy="255379"/>
          </a:xfrm>
          <a:prstGeom prst="parallelogram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平行四边形 7"/>
          <p:cNvSpPr/>
          <p:nvPr>
            <p:custDataLst>
              <p:tags r:id="rId17"/>
            </p:custDataLst>
          </p:nvPr>
        </p:nvSpPr>
        <p:spPr>
          <a:xfrm>
            <a:off x="7391872" y="5903486"/>
            <a:ext cx="3082348" cy="255379"/>
          </a:xfrm>
          <a:prstGeom prst="parallelogram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8"/>
            </p:custDataLst>
          </p:nvPr>
        </p:nvSpPr>
        <p:spPr>
          <a:xfrm>
            <a:off x="7463764" y="5534796"/>
            <a:ext cx="2832827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2800" spc="15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</a:t>
            </a:r>
            <a:r>
              <a:rPr lang="zh-CN" altLang="en-US" sz="2800" spc="15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onclusions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5004197" y="495722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Experiments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5108713" y="1124744"/>
            <a:ext cx="200770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898072" y="1671469"/>
            <a:ext cx="8395855" cy="46906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Table 1. Performance comparison for Finger Vein Recognition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EER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zh-CN" altLang="zh-CN" sz="20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/>
            <a:endParaRPr lang="en-US" altLang="zh-CN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C5BCE3-17DF-D026-5EB4-F71C77909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85228"/>
              </p:ext>
            </p:extLst>
          </p:nvPr>
        </p:nvGraphicFramePr>
        <p:xfrm>
          <a:off x="1429527" y="2140531"/>
          <a:ext cx="9366076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519">
                  <a:extLst>
                    <a:ext uri="{9D8B030D-6E8A-4147-A177-3AD203B41FA5}">
                      <a16:colId xmlns:a16="http://schemas.microsoft.com/office/drawing/2014/main" val="3881887046"/>
                    </a:ext>
                  </a:extLst>
                </a:gridCol>
                <a:gridCol w="2341519">
                  <a:extLst>
                    <a:ext uri="{9D8B030D-6E8A-4147-A177-3AD203B41FA5}">
                      <a16:colId xmlns:a16="http://schemas.microsoft.com/office/drawing/2014/main" val="514059628"/>
                    </a:ext>
                  </a:extLst>
                </a:gridCol>
                <a:gridCol w="2341519">
                  <a:extLst>
                    <a:ext uri="{9D8B030D-6E8A-4147-A177-3AD203B41FA5}">
                      <a16:colId xmlns:a16="http://schemas.microsoft.com/office/drawing/2014/main" val="255043216"/>
                    </a:ext>
                  </a:extLst>
                </a:gridCol>
                <a:gridCol w="2341519">
                  <a:extLst>
                    <a:ext uri="{9D8B030D-6E8A-4147-A177-3AD203B41FA5}">
                      <a16:colId xmlns:a16="http://schemas.microsoft.com/office/drawing/2014/main" val="21487746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Method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FVUSM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MMCBNU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SDUMLA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198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WLD [3]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5.43%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3.70%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3.83%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797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RLT [4]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4.67%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1.68%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5.88%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71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 [5]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2.63%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3.67%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441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FusionAug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413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Ours</a:t>
                      </a:r>
                      <a:b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FusionAug+</a:t>
                      </a:r>
                      <a:r>
                        <a:rPr lang="en-US" altLang="zh-CN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MT-Aug</a:t>
                      </a: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0.35%</a:t>
                      </a:r>
                      <a:endParaRPr lang="zh-CN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0.19%</a:t>
                      </a:r>
                      <a:endParaRPr lang="zh-CN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2.91%</a:t>
                      </a:r>
                      <a:endParaRPr lang="zh-CN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8124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B8E45D2-5CFF-094A-835A-D06713090999}"/>
              </a:ext>
            </a:extLst>
          </p:cNvPr>
          <p:cNvSpPr txBox="1"/>
          <p:nvPr/>
        </p:nvSpPr>
        <p:spPr>
          <a:xfrm>
            <a:off x="1823879" y="5313684"/>
            <a:ext cx="85442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[3] Extraction of Finger-Vein Patterns Using Maximum Curvature Points in Image Profiles.</a:t>
            </a:r>
            <a:b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N. Miura, A.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Nagasaka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and T. (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Miyatake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IEICE TRANSACTIONS on Information and Systems), 2007</a:t>
            </a:r>
            <a:b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[4] Finger-vein authentication based on wide line detector and pattern normalization.</a:t>
            </a:r>
            <a:b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B. Huang, Y. Dai, R. Li, D. Tang, and W. Li, (ICPR) 2010</a:t>
            </a:r>
            <a:b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[5] Feature extraction of finger-vein patterns based on repeated line tracking and its application to personal identification. </a:t>
            </a:r>
            <a:b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N. Miura, A.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Nagasaka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and T.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Miyatake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 (Mach Vis Appl), 2004.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28964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5004197" y="495722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Experiments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5108713" y="1124744"/>
            <a:ext cx="200770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737599" y="1298633"/>
            <a:ext cx="9941560" cy="51577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altLang="zh-C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FVR training with synthetic finger vein samples</a:t>
            </a:r>
            <a:endParaRPr lang="en-US" altLang="zh-CN" sz="2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EA3A1-A9A9-5C56-AEBA-46DD08A4D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413" y="2040758"/>
            <a:ext cx="3791563" cy="27772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536686-0DFD-FB4F-3DAF-1D202000C154}"/>
              </a:ext>
            </a:extLst>
          </p:cNvPr>
          <p:cNvSpPr txBox="1"/>
          <p:nvPr/>
        </p:nvSpPr>
        <p:spPr>
          <a:xfrm>
            <a:off x="737598" y="3911880"/>
            <a:ext cx="667699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Synthetic finger vein generation</a:t>
            </a:r>
          </a:p>
          <a:p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employ the </a:t>
            </a:r>
            <a:r>
              <a:rPr lang="en-US" altLang="zh-CN" sz="18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StyleGAN2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method to train on the finger vein datasets.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Each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synthetic sample can be regarded as an </a:t>
            </a:r>
            <a:r>
              <a:rPr lang="en-US" altLang="zh-CN" sz="18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inter-class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sample since the unique vein pattern and finger geometry.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apply </a:t>
            </a:r>
            <a:r>
              <a:rPr lang="en-US" altLang="zh-CN" sz="18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motion transfer intra-class augmentation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synthetic finger vein sample to generate novel poses.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57165-4580-8AED-A830-B1D5101AC376}"/>
              </a:ext>
            </a:extLst>
          </p:cNvPr>
          <p:cNvSpPr txBox="1"/>
          <p:nvPr/>
        </p:nvSpPr>
        <p:spPr>
          <a:xfrm>
            <a:off x="737600" y="1947402"/>
            <a:ext cx="667699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Motion transfer learning with in-house dataset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in-house dataset contains </a:t>
            </a:r>
            <a:r>
              <a:rPr lang="en-US" altLang="zh-CN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252 videos </a:t>
            </a:r>
            <a:r>
              <a:rPr lang="en-US" altLang="zh-C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different fingers and each video contains 120 continuous finger vein images. </a:t>
            </a:r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Each video </a:t>
            </a:r>
            <a:r>
              <a:rPr lang="en-US" altLang="zh-C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contains finger geometric variations such as </a:t>
            </a:r>
            <a:r>
              <a:rPr lang="en-US" altLang="zh-CN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translation, rotation and rolling</a:t>
            </a:r>
            <a:r>
              <a:rPr lang="en-US" altLang="zh-C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zh-CN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EC647-AF88-84BB-14F8-54A0C1EF7C03}"/>
              </a:ext>
            </a:extLst>
          </p:cNvPr>
          <p:cNvSpPr txBox="1"/>
          <p:nvPr/>
        </p:nvSpPr>
        <p:spPr>
          <a:xfrm>
            <a:off x="7593499" y="4817972"/>
            <a:ext cx="43400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Figure. Visualization of motion transfer performance about finger rolling, horizontal and vertical translation using in-house dataset.</a:t>
            </a:r>
            <a:endParaRPr lang="zh-CN" altLang="zh-CN" sz="14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5004197" y="495722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Experiments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5108713" y="1124744"/>
            <a:ext cx="200770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>
            <a:extLst>
              <a:ext uri="{FF2B5EF4-FFF2-40B4-BE49-F238E27FC236}">
                <a16:creationId xmlns:a16="http://schemas.microsoft.com/office/drawing/2014/main" id="{3941AB82-D751-00D2-AFC0-A2693F22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71" y="3147391"/>
            <a:ext cx="3680442" cy="204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9F0753-6B0B-130F-8C80-D8C584C33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079" y="3147391"/>
            <a:ext cx="3680442" cy="204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71E05D-7883-EAAF-8F19-4098E293035E}"/>
              </a:ext>
            </a:extLst>
          </p:cNvPr>
          <p:cNvSpPr txBox="1"/>
          <p:nvPr/>
        </p:nvSpPr>
        <p:spPr>
          <a:xfrm>
            <a:off x="1606725" y="5181625"/>
            <a:ext cx="105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785D9-DE1B-8A66-2DC2-771122A4CB99}"/>
              </a:ext>
            </a:extLst>
          </p:cNvPr>
          <p:cNvSpPr txBox="1"/>
          <p:nvPr/>
        </p:nvSpPr>
        <p:spPr>
          <a:xfrm>
            <a:off x="2844171" y="5198513"/>
            <a:ext cx="1055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F15B90-8B64-D10E-E819-9B92E6A0AE7B}"/>
              </a:ext>
            </a:extLst>
          </p:cNvPr>
          <p:cNvSpPr txBox="1"/>
          <p:nvPr/>
        </p:nvSpPr>
        <p:spPr>
          <a:xfrm>
            <a:off x="4018352" y="5204762"/>
            <a:ext cx="992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E09B1C-46F4-8C5A-7888-28C4DCAF3368}"/>
              </a:ext>
            </a:extLst>
          </p:cNvPr>
          <p:cNvSpPr txBox="1"/>
          <p:nvPr/>
        </p:nvSpPr>
        <p:spPr>
          <a:xfrm>
            <a:off x="6751871" y="5198513"/>
            <a:ext cx="105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76911-3214-7E7D-9AC2-C654DFD3F7F4}"/>
              </a:ext>
            </a:extLst>
          </p:cNvPr>
          <p:cNvSpPr txBox="1"/>
          <p:nvPr/>
        </p:nvSpPr>
        <p:spPr>
          <a:xfrm>
            <a:off x="8044873" y="5204762"/>
            <a:ext cx="1055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087EBD-D43A-0AE5-D1EB-5230AD718EA3}"/>
              </a:ext>
            </a:extLst>
          </p:cNvPr>
          <p:cNvSpPr txBox="1"/>
          <p:nvPr/>
        </p:nvSpPr>
        <p:spPr>
          <a:xfrm>
            <a:off x="9220403" y="5198513"/>
            <a:ext cx="992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標題 5">
            <a:extLst>
              <a:ext uri="{FF2B5EF4-FFF2-40B4-BE49-F238E27FC236}">
                <a16:creationId xmlns:a16="http://schemas.microsoft.com/office/drawing/2014/main" id="{5F477ED0-1AF3-682A-3285-C3C0A1550E8E}"/>
              </a:ext>
            </a:extLst>
          </p:cNvPr>
          <p:cNvSpPr txBox="1">
            <a:spLocks/>
          </p:cNvSpPr>
          <p:nvPr/>
        </p:nvSpPr>
        <p:spPr bwMode="auto">
          <a:xfrm>
            <a:off x="854765" y="1338473"/>
            <a:ext cx="10126663" cy="154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619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0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Visualization for </a:t>
            </a: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motion transfer augmentation</a:t>
            </a:r>
            <a:r>
              <a:rPr lang="en-US" altLang="zh-CN" sz="20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on synthetic samples</a:t>
            </a:r>
          </a:p>
          <a:p>
            <a:pPr marL="747713" indent="-285750">
              <a:spcBef>
                <a:spcPct val="0"/>
              </a:spcBef>
            </a:pPr>
            <a:endParaRPr lang="en-US" altLang="en-US" sz="16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747713" indent="-285750"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is the </a:t>
            </a:r>
            <a:r>
              <a:rPr lang="en-US" altLang="en-US" sz="1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 FV images 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generated by StyleGAN2.</a:t>
            </a:r>
          </a:p>
          <a:p>
            <a:pPr marL="747713" indent="-285750"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are the FV images in our </a:t>
            </a:r>
            <a:r>
              <a:rPr lang="en-US" altLang="en-US" sz="1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inhouse dataset 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different poses.</a:t>
            </a:r>
          </a:p>
          <a:p>
            <a:pPr marL="747713" indent="-285750"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 are the generated FV images </a:t>
            </a:r>
            <a:r>
              <a:rPr lang="en-US" altLang="en-US" sz="1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transferred 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driving poses.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992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99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5102620" y="495722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Experiments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5190573" y="1124744"/>
            <a:ext cx="200770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829954" y="1726511"/>
            <a:ext cx="8532091" cy="52321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Table 2.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tion transfer intra-class augmentation for synthetic FV samples</a:t>
            </a:r>
            <a:endParaRPr lang="zh-CN" altLang="zh-CN" sz="20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8591ED-3680-4F5A-1890-BB25D07F5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415963"/>
              </p:ext>
            </p:extLst>
          </p:nvPr>
        </p:nvGraphicFramePr>
        <p:xfrm>
          <a:off x="2032000" y="2629823"/>
          <a:ext cx="8128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8818870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1405962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504321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87746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Database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Inter-class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Intra-class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EER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19876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FVUSM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 synthetic samples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w/o MT-Aug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7978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MT-Aug</a:t>
                      </a:r>
                      <a:endParaRPr lang="zh-CN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0.18%</a:t>
                      </a:r>
                      <a:endParaRPr lang="zh-CN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7132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MMCBNU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synthetic samples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w/o MT-Aug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4412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MT-Aug</a:t>
                      </a:r>
                      <a:endParaRPr lang="zh-CN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0.16%</a:t>
                      </a:r>
                      <a:endParaRPr lang="zh-CN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41320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SDUMLA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318 synthetic samples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w/o MT-Aug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3.19%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81243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MT-Aug</a:t>
                      </a:r>
                      <a:endParaRPr lang="zh-CN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2.46%</a:t>
                      </a:r>
                      <a:endParaRPr lang="zh-CN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260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2075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67110" y="2348880"/>
            <a:ext cx="11857781" cy="1898859"/>
          </a:xfrm>
          <a:prstGeom prst="rect">
            <a:avLst/>
          </a:prstGeom>
          <a:solidFill>
            <a:srgbClr val="446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5951843" y="5550896"/>
            <a:ext cx="288314" cy="146345"/>
            <a:chOff x="5807156" y="4653136"/>
            <a:chExt cx="573703" cy="291205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5807156" y="4653136"/>
              <a:ext cx="288032" cy="2880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6092827" y="4656309"/>
              <a:ext cx="288032" cy="2880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平行四边形 19"/>
          <p:cNvSpPr/>
          <p:nvPr/>
        </p:nvSpPr>
        <p:spPr>
          <a:xfrm>
            <a:off x="3984973" y="3496933"/>
            <a:ext cx="4222055" cy="262617"/>
          </a:xfrm>
          <a:prstGeom prst="parallelogram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11029" y="3035354"/>
            <a:ext cx="3369945" cy="7067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</a:t>
            </a:r>
            <a:r>
              <a:rPr sz="4000" spc="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onclusions</a:t>
            </a:r>
          </a:p>
        </p:txBody>
      </p:sp>
      <p:sp>
        <p:nvSpPr>
          <p:cNvPr id="23" name="椭圆 22"/>
          <p:cNvSpPr/>
          <p:nvPr/>
        </p:nvSpPr>
        <p:spPr>
          <a:xfrm>
            <a:off x="5606857" y="1832739"/>
            <a:ext cx="978287" cy="978287"/>
          </a:xfrm>
          <a:prstGeom prst="ellipse">
            <a:avLst/>
          </a:prstGeom>
          <a:solidFill>
            <a:srgbClr val="EFC39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4000" i="1" dirty="0">
                <a:solidFill>
                  <a:schemeClr val="bg1"/>
                </a:solidFill>
              </a:rPr>
              <a:t>06</a:t>
            </a:r>
            <a:endParaRPr lang="zh-CN" altLang="en-US" sz="4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5023434" y="495722"/>
            <a:ext cx="2145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Conclusions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5214730" y="1124744"/>
            <a:ext cx="175591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121906" y="1820687"/>
            <a:ext cx="9941560" cy="321662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 present a novel motion transfer model for intra-class augmentation to generate realistic finger motion without the need for external pose or image signals. </a:t>
            </a:r>
          </a:p>
          <a:p>
            <a:pPr marL="342900" indent="-342900" algn="just">
              <a:buFont typeface="+mj-lt"/>
              <a:buAutoNum type="arabicPeriod"/>
            </a:pP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We can generate synthetic vein images with intra-class samples to closely resemble real finger vein sa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mples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 and obtain promising recognition performance. </a:t>
            </a:r>
          </a:p>
          <a:p>
            <a:pPr marL="342900" indent="-342900" algn="just">
              <a:buFont typeface="+mj-lt"/>
              <a:buAutoNum type="arabicPeriod"/>
            </a:pP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Our framework facilitates privacy protection by training deep neural networks utilizing completely synthetic finger vein samples instead of real biometric data.</a:t>
            </a:r>
            <a:endParaRPr lang="zh-CN" altLang="zh-CN" sz="28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n-US" altLang="zh-CN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7110" y="1803155"/>
            <a:ext cx="11857781" cy="2699435"/>
          </a:xfrm>
          <a:prstGeom prst="rect">
            <a:avLst/>
          </a:prstGeom>
          <a:solidFill>
            <a:srgbClr val="446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315794" y="2051742"/>
            <a:ext cx="5534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spc="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 YOU</a:t>
            </a:r>
          </a:p>
        </p:txBody>
      </p:sp>
      <p:sp>
        <p:nvSpPr>
          <p:cNvPr id="15" name="任意多边形 14"/>
          <p:cNvSpPr/>
          <p:nvPr/>
        </p:nvSpPr>
        <p:spPr bwMode="auto">
          <a:xfrm>
            <a:off x="3472069" y="4275629"/>
            <a:ext cx="5378381" cy="502704"/>
          </a:xfrm>
          <a:custGeom>
            <a:avLst/>
            <a:gdLst>
              <a:gd name="connsiteX0" fmla="*/ 136004 w 4262907"/>
              <a:gd name="connsiteY0" fmla="*/ 0 h 399236"/>
              <a:gd name="connsiteX1" fmla="*/ 2171562 w 4262907"/>
              <a:gd name="connsiteY1" fmla="*/ 0 h 399236"/>
              <a:gd name="connsiteX2" fmla="*/ 4129097 w 4262907"/>
              <a:gd name="connsiteY2" fmla="*/ 0 h 399236"/>
              <a:gd name="connsiteX3" fmla="*/ 4262907 w 4262907"/>
              <a:gd name="connsiteY3" fmla="*/ 197425 h 399236"/>
              <a:gd name="connsiteX4" fmla="*/ 4129097 w 4262907"/>
              <a:gd name="connsiteY4" fmla="*/ 399236 h 399236"/>
              <a:gd name="connsiteX5" fmla="*/ 2171562 w 4262907"/>
              <a:gd name="connsiteY5" fmla="*/ 399236 h 399236"/>
              <a:gd name="connsiteX6" fmla="*/ 136004 w 4262907"/>
              <a:gd name="connsiteY6" fmla="*/ 399236 h 399236"/>
              <a:gd name="connsiteX7" fmla="*/ 0 w 4262907"/>
              <a:gd name="connsiteY7" fmla="*/ 197425 h 39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2907" h="399236">
                <a:moveTo>
                  <a:pt x="136004" y="0"/>
                </a:moveTo>
                <a:lnTo>
                  <a:pt x="2171562" y="0"/>
                </a:lnTo>
                <a:lnTo>
                  <a:pt x="4129097" y="0"/>
                </a:lnTo>
                <a:lnTo>
                  <a:pt x="4262907" y="197425"/>
                </a:lnTo>
                <a:lnTo>
                  <a:pt x="4129097" y="399236"/>
                </a:lnTo>
                <a:lnTo>
                  <a:pt x="2171562" y="399236"/>
                </a:lnTo>
                <a:lnTo>
                  <a:pt x="136004" y="399236"/>
                </a:lnTo>
                <a:lnTo>
                  <a:pt x="0" y="197425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ctr"/>
            <a:r>
              <a:rPr lang="en-US" altLang="zh-CN" sz="1600" spc="1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Xiu-Feng Huang</a:t>
            </a:r>
            <a:r>
              <a:rPr lang="en-US" altLang="zh-CN" sz="1600" spc="15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1,*</a:t>
            </a:r>
            <a:r>
              <a:rPr lang="en-US" altLang="zh-CN" sz="1600" spc="1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Lai-Man Po</a:t>
            </a:r>
            <a:r>
              <a:rPr lang="en-US" altLang="zh-CN" sz="1600" spc="15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600" spc="1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Wei-Feng Ou</a:t>
            </a:r>
            <a:r>
              <a:rPr lang="en-US" altLang="zh-CN" sz="1600" spc="15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1600" spc="15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935" y="404495"/>
            <a:ext cx="1979295" cy="124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EEE ICASSP (@ieeeICASSP) / 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3160" y="17526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19">
            <a:extLst>
              <a:ext uri="{FF2B5EF4-FFF2-40B4-BE49-F238E27FC236}">
                <a16:creationId xmlns:a16="http://schemas.microsoft.com/office/drawing/2014/main" id="{2D808D25-52D1-590B-D055-9ADD32A060B2}"/>
              </a:ext>
            </a:extLst>
          </p:cNvPr>
          <p:cNvSpPr txBox="1"/>
          <p:nvPr/>
        </p:nvSpPr>
        <p:spPr>
          <a:xfrm>
            <a:off x="5483048" y="5571335"/>
            <a:ext cx="1200150" cy="3371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accent1"/>
                </a:solidFill>
                <a:effectLst>
                  <a:outerShdw dist="63500" dir="5400000" algn="tl" rotWithShape="0">
                    <a:prstClr val="black">
                      <a:alpha val="10000"/>
                    </a:prstClr>
                  </a:outerShdw>
                </a:effectLst>
                <a:latin typeface="DIN-BlackItalic" pitchFamily="50" charset="0"/>
                <a:ea typeface="+mj-ea"/>
              </a:defRPr>
            </a:lvl1pPr>
          </a:lstStyle>
          <a:p>
            <a:pPr algn="ctr"/>
            <a:r>
              <a:rPr lang="zh-CN" altLang="en-US" sz="16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19/04/2024</a:t>
            </a: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07200A82-3C03-A023-58A5-EC8B095CEF2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777106" y="5403038"/>
            <a:ext cx="1631315" cy="86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0">
            <a:extLst>
              <a:ext uri="{FF2B5EF4-FFF2-40B4-BE49-F238E27FC236}">
                <a16:creationId xmlns:a16="http://schemas.microsoft.com/office/drawing/2014/main" id="{92B99F29-A04F-B03A-A2C0-F61ED7044E7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374116" y="5076013"/>
            <a:ext cx="1517650" cy="151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EA63FD-3D48-4131-6146-2A05E5BABBDA}"/>
              </a:ext>
            </a:extLst>
          </p:cNvPr>
          <p:cNvSpPr txBox="1"/>
          <p:nvPr/>
        </p:nvSpPr>
        <p:spPr>
          <a:xfrm>
            <a:off x="2545075" y="4866836"/>
            <a:ext cx="730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446C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City University of Hong Kong 2. Dongguan University of Technology</a:t>
            </a:r>
            <a:endParaRPr lang="zh-CN" altLang="en-US" dirty="0">
              <a:solidFill>
                <a:srgbClr val="446C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935390-0C97-06BC-9189-88DDB77999DB}"/>
              </a:ext>
            </a:extLst>
          </p:cNvPr>
          <p:cNvSpPr txBox="1"/>
          <p:nvPr/>
        </p:nvSpPr>
        <p:spPr>
          <a:xfrm>
            <a:off x="3617090" y="6290854"/>
            <a:ext cx="49578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spc="150" dirty="0">
                <a:latin typeface="Arial" panose="020B0604020202020204" pitchFamily="34" charset="0"/>
                <a:cs typeface="Arial" panose="020B0604020202020204" pitchFamily="34" charset="0"/>
              </a:rPr>
              <a:t>*Xiufeng Huang 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is now affiliated with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Hong Kong Baptist University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6BE83BC6-0540-A808-9533-70B3A16C9389}"/>
              </a:ext>
            </a:extLst>
          </p:cNvPr>
          <p:cNvSpPr txBox="1"/>
          <p:nvPr/>
        </p:nvSpPr>
        <p:spPr>
          <a:xfrm>
            <a:off x="4849601" y="3066433"/>
            <a:ext cx="24927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spc="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&amp; A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67110" y="2348880"/>
            <a:ext cx="11857781" cy="1898859"/>
          </a:xfrm>
          <a:prstGeom prst="rect">
            <a:avLst/>
          </a:prstGeom>
          <a:solidFill>
            <a:srgbClr val="446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5951843" y="5550896"/>
            <a:ext cx="288314" cy="146345"/>
            <a:chOff x="5807156" y="4653136"/>
            <a:chExt cx="573703" cy="291205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5807156" y="4653136"/>
              <a:ext cx="288032" cy="2880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6092827" y="4656309"/>
              <a:ext cx="288032" cy="2880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平行四边形 12"/>
          <p:cNvSpPr/>
          <p:nvPr/>
        </p:nvSpPr>
        <p:spPr>
          <a:xfrm>
            <a:off x="3984973" y="3496933"/>
            <a:ext cx="4222055" cy="262617"/>
          </a:xfrm>
          <a:prstGeom prst="parallelogram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31924" y="3034789"/>
            <a:ext cx="332815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4000" spc="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lang="zh-CN" altLang="en-US" sz="4000" spc="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ntroduction</a:t>
            </a:r>
          </a:p>
        </p:txBody>
      </p:sp>
      <p:sp>
        <p:nvSpPr>
          <p:cNvPr id="10" name="椭圆 9"/>
          <p:cNvSpPr/>
          <p:nvPr/>
        </p:nvSpPr>
        <p:spPr>
          <a:xfrm>
            <a:off x="5606857" y="1832739"/>
            <a:ext cx="978287" cy="978287"/>
          </a:xfrm>
          <a:prstGeom prst="ellipse">
            <a:avLst/>
          </a:prstGeom>
          <a:solidFill>
            <a:srgbClr val="EFC39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4000" i="1" dirty="0">
                <a:solidFill>
                  <a:schemeClr val="bg1"/>
                </a:solidFill>
              </a:rPr>
              <a:t>01</a:t>
            </a:r>
            <a:endParaRPr lang="zh-CN" altLang="en-US" sz="4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5063506" y="495722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ntroduction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5174974" y="1124744"/>
            <a:ext cx="186855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138472" y="1230547"/>
            <a:ext cx="9941560" cy="488397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algn="just">
              <a:buNone/>
            </a:pPr>
            <a:r>
              <a:rPr lang="en-US" altLang="zh-CN" sz="2000" b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Finger Vein Recognition</a:t>
            </a:r>
          </a:p>
          <a:p>
            <a:pPr marL="0" indent="0" algn="just">
              <a:buNone/>
            </a:pPr>
            <a:endParaRPr lang="en-US" altLang="zh-CN" sz="18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Finger vein recognition (FVR) is secure identity verification based on finger vascular patterns. 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However, </a:t>
            </a: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he limited size of public vein datasets has a big challenge on:</a:t>
            </a:r>
            <a:endParaRPr lang="en-US" altLang="zh-CN" sz="18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verfitting issues which greatly limit the recognition performance.</a:t>
            </a:r>
            <a:endParaRPr lang="en-US" altLang="zh-CN" sz="18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current</a:t>
            </a: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data</a:t>
            </a: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augmentation</a:t>
            </a: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method can not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capture the real finger posture variation.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BAB7CC-A677-D6A6-10D5-BD680466B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068" y="3071917"/>
            <a:ext cx="7691863" cy="28971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74B6FE-EAD7-A463-C6BC-FC0CF93E2CAC}"/>
              </a:ext>
            </a:extLst>
          </p:cNvPr>
          <p:cNvSpPr txBox="1"/>
          <p:nvPr/>
        </p:nvSpPr>
        <p:spPr>
          <a:xfrm>
            <a:off x="2938178" y="6095298"/>
            <a:ext cx="6315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[1] Fusion Loss and Inter-class Data Augmentation for Deep Finger Vein Feature Learning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WF Ou, LM Po, C Zhou, YAU Rehman, PF Xian, YJ Zhang (ESWA) 2021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67110" y="2348880"/>
            <a:ext cx="11857781" cy="1898859"/>
          </a:xfrm>
          <a:prstGeom prst="rect">
            <a:avLst/>
          </a:prstGeom>
          <a:solidFill>
            <a:srgbClr val="446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5951843" y="5550896"/>
            <a:ext cx="288314" cy="146345"/>
            <a:chOff x="5807156" y="4653136"/>
            <a:chExt cx="573703" cy="291205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5807156" y="4653136"/>
              <a:ext cx="288032" cy="2880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6092827" y="4656309"/>
              <a:ext cx="288032" cy="2880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平行四边形 19"/>
          <p:cNvSpPr/>
          <p:nvPr/>
        </p:nvSpPr>
        <p:spPr>
          <a:xfrm>
            <a:off x="3984973" y="3496933"/>
            <a:ext cx="4222055" cy="262617"/>
          </a:xfrm>
          <a:prstGeom prst="parallelogram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275632" y="3034789"/>
            <a:ext cx="364074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4000" spc="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</a:t>
            </a:r>
            <a:r>
              <a:rPr lang="zh-CN" altLang="en-US" sz="4000" spc="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elated work</a:t>
            </a:r>
          </a:p>
        </p:txBody>
      </p:sp>
      <p:sp>
        <p:nvSpPr>
          <p:cNvPr id="23" name="椭圆 22"/>
          <p:cNvSpPr/>
          <p:nvPr/>
        </p:nvSpPr>
        <p:spPr>
          <a:xfrm>
            <a:off x="5606857" y="1832739"/>
            <a:ext cx="978287" cy="978287"/>
          </a:xfrm>
          <a:prstGeom prst="ellipse">
            <a:avLst/>
          </a:prstGeom>
          <a:solidFill>
            <a:srgbClr val="EFC39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4000" i="1" dirty="0">
                <a:solidFill>
                  <a:schemeClr val="bg1"/>
                </a:solidFill>
              </a:rPr>
              <a:t>02</a:t>
            </a:r>
            <a:endParaRPr lang="zh-CN" altLang="en-US" sz="4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4953702" y="495722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Related work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5075583" y="1124744"/>
            <a:ext cx="206733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138472" y="1455459"/>
                <a:ext cx="9941560" cy="1601264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marL="0" indent="0" algn="just">
                  <a:buNone/>
                </a:pPr>
                <a:r>
                  <a:rPr lang="en-US" altLang="zh-CN" sz="2000" b="1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Motion Transfer Model</a:t>
                </a:r>
              </a:p>
              <a:p>
                <a:endParaRPr lang="en-US" altLang="zh-CN" sz="1800" dirty="0">
                  <a:effectLst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Given a source image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and a driving image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from the same subject, the motion transfer model learns the motion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to reconstruct the source image into a new image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8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1800" dirty="0"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to mimic the driving image’s pose. </a:t>
                </a:r>
                <a:endParaRPr lang="zh-CN" alt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18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72" y="1455459"/>
                <a:ext cx="9941560" cy="1601264"/>
              </a:xfrm>
              <a:prstGeom prst="rect">
                <a:avLst/>
              </a:prstGeom>
              <a:blipFill>
                <a:blip r:embed="rId2"/>
                <a:stretch>
                  <a:fillRect l="-674" t="-1908" r="-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35DBFD0-A7B5-C308-2729-BF9F04E05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252" y="3056723"/>
            <a:ext cx="6096000" cy="27512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D53D8-8237-325C-6667-697F815C7464}"/>
              </a:ext>
            </a:extLst>
          </p:cNvPr>
          <p:cNvSpPr txBox="1"/>
          <p:nvPr/>
        </p:nvSpPr>
        <p:spPr>
          <a:xfrm>
            <a:off x="2664133" y="5974270"/>
            <a:ext cx="6890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[2] Motion Representations for Articulated Animation</a:t>
            </a:r>
          </a:p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Aliaksandr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Siarohin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Oliver J. Woodford, Jian Ren,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Menglei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Chai, Sergey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Tulyakov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; (CVPR), 2021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53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67110" y="2348880"/>
            <a:ext cx="11857781" cy="1898859"/>
          </a:xfrm>
          <a:prstGeom prst="rect">
            <a:avLst/>
          </a:prstGeom>
          <a:solidFill>
            <a:srgbClr val="446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5951843" y="5550896"/>
            <a:ext cx="288314" cy="146345"/>
            <a:chOff x="5807156" y="4653136"/>
            <a:chExt cx="573703" cy="291205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5807156" y="4653136"/>
              <a:ext cx="288032" cy="2880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6092827" y="4656309"/>
              <a:ext cx="288032" cy="2880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平行四边形 19"/>
          <p:cNvSpPr/>
          <p:nvPr/>
        </p:nvSpPr>
        <p:spPr>
          <a:xfrm>
            <a:off x="3984973" y="3496933"/>
            <a:ext cx="4222055" cy="262617"/>
          </a:xfrm>
          <a:prstGeom prst="parallelogram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241968" y="3034789"/>
            <a:ext cx="3708066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4000" spc="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</a:t>
            </a:r>
            <a:r>
              <a:rPr lang="zh-CN" altLang="en-US" sz="4000" spc="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ontributions</a:t>
            </a:r>
          </a:p>
        </p:txBody>
      </p:sp>
      <p:sp>
        <p:nvSpPr>
          <p:cNvPr id="23" name="椭圆 22"/>
          <p:cNvSpPr/>
          <p:nvPr/>
        </p:nvSpPr>
        <p:spPr>
          <a:xfrm>
            <a:off x="5606857" y="1832739"/>
            <a:ext cx="978287" cy="978287"/>
          </a:xfrm>
          <a:prstGeom prst="ellipse">
            <a:avLst/>
          </a:prstGeom>
          <a:solidFill>
            <a:srgbClr val="EFC39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4000" i="1" dirty="0">
                <a:solidFill>
                  <a:schemeClr val="bg1"/>
                </a:solidFill>
              </a:rPr>
              <a:t>03</a:t>
            </a:r>
            <a:endParaRPr lang="zh-CN" altLang="en-US" sz="4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4943282" y="495722"/>
            <a:ext cx="230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Contributions</a:t>
            </a:r>
          </a:p>
        </p:txBody>
      </p:sp>
      <p:cxnSp>
        <p:nvCxnSpPr>
          <p:cNvPr id="36" name="直接连接符 35"/>
          <p:cNvCxnSpPr>
            <a:cxnSpLocks/>
          </p:cNvCxnSpPr>
          <p:nvPr/>
        </p:nvCxnSpPr>
        <p:spPr>
          <a:xfrm>
            <a:off x="5108713" y="1124744"/>
            <a:ext cx="19812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044055" y="1862524"/>
            <a:ext cx="10103889" cy="313295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buFont typeface="+mj-lt"/>
              <a:buAutoNum type="arabicPeriod"/>
            </a:pP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W</a:t>
            </a:r>
            <a:r>
              <a:rPr lang="en-HK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 propose a novel </a:t>
            </a:r>
            <a:r>
              <a:rPr lang="en-HK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motion transfer</a:t>
            </a:r>
            <a:r>
              <a:rPr lang="en-HK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model as an intra-class data augmentation for enhancing </a:t>
            </a:r>
            <a:r>
              <a:rPr lang="en-HK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FVR accuracy</a:t>
            </a:r>
            <a:r>
              <a:rPr lang="en-HK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 To our best knowledge, we are </a:t>
            </a:r>
            <a:r>
              <a:rPr lang="en-HK" altLang="zh-CN" sz="1800" u="sng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first to explore using motion transfer as a data augmentation method for biometric.</a:t>
            </a:r>
            <a:endParaRPr lang="en-US" altLang="zh-CN" sz="18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Our proposed 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motion transfer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model is </a:t>
            </a:r>
            <a:r>
              <a:rPr lang="en-US" altLang="zh-CN" sz="1800" u="sng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lightweight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and can be effectively applied 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as an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online intra-class augmentation by animating finger vein images to novel poses. 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ur approach complements the method of using </a:t>
            </a:r>
            <a:r>
              <a:rPr lang="en-US" altLang="zh-CN" sz="1800" u="sng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synthetic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samples as inter-class augmentation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he combination of both techniques yields substantial improvements in FVR accuracy.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67110" y="2348880"/>
            <a:ext cx="11857781" cy="1898859"/>
          </a:xfrm>
          <a:prstGeom prst="rect">
            <a:avLst/>
          </a:prstGeom>
          <a:solidFill>
            <a:srgbClr val="446C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5951843" y="5550896"/>
            <a:ext cx="288314" cy="146345"/>
            <a:chOff x="5807156" y="4653136"/>
            <a:chExt cx="573703" cy="291205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5807156" y="4653136"/>
              <a:ext cx="288032" cy="2880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6092827" y="4656309"/>
              <a:ext cx="288032" cy="2880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平行四边形 19"/>
          <p:cNvSpPr/>
          <p:nvPr/>
        </p:nvSpPr>
        <p:spPr>
          <a:xfrm>
            <a:off x="3584430" y="3496935"/>
            <a:ext cx="4917839" cy="296058"/>
          </a:xfrm>
          <a:prstGeom prst="parallelogram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1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606857" y="1832739"/>
            <a:ext cx="978287" cy="978287"/>
          </a:xfrm>
          <a:prstGeom prst="ellipse">
            <a:avLst/>
          </a:prstGeom>
          <a:solidFill>
            <a:srgbClr val="EFC39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4000" i="1" dirty="0">
                <a:solidFill>
                  <a:schemeClr val="bg1"/>
                </a:solidFill>
              </a:rPr>
              <a:t>04</a:t>
            </a:r>
            <a:endParaRPr lang="zh-CN" altLang="en-US" sz="4000" i="1" dirty="0">
              <a:solidFill>
                <a:schemeClr val="bg1"/>
              </a:solidFill>
            </a:endParaRPr>
          </a:p>
        </p:txBody>
      </p:sp>
      <p:sp>
        <p:nvSpPr>
          <p:cNvPr id="4" name="文本框 20">
            <a:extLst>
              <a:ext uri="{FF2B5EF4-FFF2-40B4-BE49-F238E27FC236}">
                <a16:creationId xmlns:a16="http://schemas.microsoft.com/office/drawing/2014/main" id="{370418E7-91A1-7972-033D-6479E73CEF47}"/>
              </a:ext>
            </a:extLst>
          </p:cNvPr>
          <p:cNvSpPr txBox="1"/>
          <p:nvPr/>
        </p:nvSpPr>
        <p:spPr>
          <a:xfrm>
            <a:off x="3689733" y="3034789"/>
            <a:ext cx="4812536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4000" spc="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</a:t>
            </a:r>
            <a:r>
              <a:rPr lang="zh-CN" altLang="en-US" sz="4000" spc="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roposed </a:t>
            </a:r>
            <a:r>
              <a:rPr lang="en-US" altLang="zh-CN" sz="4000" spc="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method</a:t>
            </a:r>
            <a:endParaRPr lang="zh-CN" altLang="en-US" sz="4000" spc="3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YxNzMwZTNjYWNhOTA2NjZjNDU5NjUxZDUyNGNmZm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4.88342519685045,&quot;left&quot;:115.65031496062993,&quot;top&quot;:123.13570866141731,&quot;width&quot;:778.2996850393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4.88342519685045,&quot;left&quot;:115.65031496062993,&quot;top&quot;:123.13570866141731,&quot;width&quot;:778.2996850393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4.88342519685045,&quot;left&quot;:115.65031496062993,&quot;top&quot;:123.13570866141731,&quot;width&quot;:778.29968503937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4.88342519685045,&quot;left&quot;:115.65031496062993,&quot;top&quot;:123.13570866141731,&quot;width&quot;:778.2996850393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5.20842519685044,&quot;left&quot;:115.65031496062993,&quot;top&quot;:152.81070866141732,&quot;width&quot;:724.838582677165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5.20842519685044,&quot;left&quot;:115.65031496062993,&quot;top&quot;:152.81070866141732,&quot;width&quot;:724.838582677165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5.20842519685044,&quot;left&quot;:115.65031496062993,&quot;top&quot;:152.81070866141732,&quot;width&quot;:724.838582677165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5.20842519685044,&quot;left&quot;:115.65031496062993,&quot;top&quot;:152.81070866141732,&quot;width&quot;:724.838582677165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5.20842519685044,&quot;left&quot;:115.65031496062993,&quot;top&quot;:152.81070866141732,&quot;width&quot;:724.838582677165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5.20842519685044,&quot;left&quot;:115.65031496062993,&quot;top&quot;:152.81070866141732,&quot;width&quot;:724.838582677165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4.88342519685045,&quot;left&quot;:115.65031496062993,&quot;top&quot;:123.13570866141731,&quot;width&quot;:778.2996850393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4.88342519685045,&quot;left&quot;:115.65031496062993,&quot;top&quot;:123.13570866141731,&quot;width&quot;:778.2996850393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4.88342519685045,&quot;left&quot;:115.65031496062993,&quot;top&quot;:123.13570866141731,&quot;width&quot;:778.2996850393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4.88342519685045,&quot;left&quot;:115.65031496062993,&quot;top&quot;:123.13570866141731,&quot;width&quot;:778.2996850393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4.88342519685045,&quot;left&quot;:115.65031496062993,&quot;top&quot;:123.13570866141731,&quot;width&quot;:778.2996850393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4.88342519685045,&quot;left&quot;:115.65031496062993,&quot;top&quot;:123.13570866141731,&quot;width&quot;:778.2996850393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4.88342519685045,&quot;left&quot;:115.65031496062993,&quot;top&quot;:123.13570866141731,&quot;width&quot;:778.2996850393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4.88342519685045,&quot;left&quot;:115.65031496062993,&quot;top&quot;:123.13570866141731,&quot;width&quot;:778.29968503937}"/>
</p:tagLst>
</file>

<file path=ppt/theme/theme1.xml><?xml version="1.0" encoding="utf-8"?>
<a:theme xmlns:a="http://schemas.openxmlformats.org/drawingml/2006/main" name="14_Office 主题">
  <a:themeElements>
    <a:clrScheme name="自定义 2281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446C8F"/>
      </a:accent1>
      <a:accent2>
        <a:srgbClr val="EFC39D"/>
      </a:accent2>
      <a:accent3>
        <a:srgbClr val="4E5367"/>
      </a:accent3>
      <a:accent4>
        <a:srgbClr val="FBB03B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Century Gothic"/>
        <a:ea typeface="思源黑体 CN Medium"/>
        <a:cs typeface=""/>
      </a:majorFont>
      <a:minorFont>
        <a:latin typeface="Century Gothic"/>
        <a:ea typeface="思源黑体 CN Normal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12132</TotalTime>
  <Words>1580</Words>
  <Application>Microsoft Office PowerPoint</Application>
  <PresentationFormat>Widescreen</PresentationFormat>
  <Paragraphs>301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 Math</vt:lpstr>
      <vt:lpstr>Times New Roman</vt:lpstr>
      <vt:lpstr>14_Office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KevinHuang</dc:creator>
  <cp:lastModifiedBy>HUANG Xiufeng</cp:lastModifiedBy>
  <cp:revision>162</cp:revision>
  <dcterms:created xsi:type="dcterms:W3CDTF">2019-06-19T02:08:00Z</dcterms:created>
  <dcterms:modified xsi:type="dcterms:W3CDTF">2024-04-17T07:33:02Z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89C61992D24A4639AFE56504CFE442BA_11</vt:lpwstr>
  </property>
</Properties>
</file>