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1"/>
  </p:notesMasterIdLst>
  <p:handoutMasterIdLst>
    <p:handoutMasterId r:id="rId32"/>
  </p:handoutMasterIdLst>
  <p:sldIdLst>
    <p:sldId id="256" r:id="rId4"/>
    <p:sldId id="286" r:id="rId5"/>
    <p:sldId id="285" r:id="rId6"/>
    <p:sldId id="266" r:id="rId7"/>
    <p:sldId id="258" r:id="rId8"/>
    <p:sldId id="271" r:id="rId9"/>
    <p:sldId id="293" r:id="rId10"/>
    <p:sldId id="290" r:id="rId11"/>
    <p:sldId id="289" r:id="rId12"/>
    <p:sldId id="292" r:id="rId13"/>
    <p:sldId id="291" r:id="rId14"/>
    <p:sldId id="276" r:id="rId15"/>
    <p:sldId id="260" r:id="rId16"/>
    <p:sldId id="274" r:id="rId17"/>
    <p:sldId id="275" r:id="rId18"/>
    <p:sldId id="277" r:id="rId19"/>
    <p:sldId id="278" r:id="rId20"/>
    <p:sldId id="279" r:id="rId21"/>
    <p:sldId id="280" r:id="rId22"/>
    <p:sldId id="283" r:id="rId23"/>
    <p:sldId id="263" r:id="rId24"/>
    <p:sldId id="284" r:id="rId25"/>
    <p:sldId id="294" r:id="rId26"/>
    <p:sldId id="281" r:id="rId27"/>
    <p:sldId id="268" r:id="rId28"/>
    <p:sldId id="269" r:id="rId29"/>
    <p:sldId id="270" r:id="rId30"/>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7198" autoAdjust="0"/>
  </p:normalViewPr>
  <p:slideViewPr>
    <p:cSldViewPr snapToGrid="0">
      <p:cViewPr varScale="1">
        <p:scale>
          <a:sx n="82" d="100"/>
          <a:sy n="82" d="100"/>
        </p:scale>
        <p:origin x="126"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9181786819715E-2"/>
          <c:y val="7.0599021603735088E-2"/>
          <c:w val="0.96936163642636064"/>
          <c:h val="0.90429305960448447"/>
        </c:manualLayout>
      </c:layout>
      <c:barChart>
        <c:barDir val="col"/>
        <c:grouping val="stacked"/>
        <c:varyColors val="0"/>
        <c:ser>
          <c:idx val="0"/>
          <c:order val="0"/>
          <c:spPr>
            <a:solidFill>
              <a:schemeClr val="accent6"/>
            </a:solidFill>
            <a:ln>
              <a:noFill/>
            </a:ln>
            <a:effectLst/>
          </c:spPr>
          <c:invertIfNegative val="0"/>
          <c:dLbls>
            <c:dLbl>
              <c:idx val="0"/>
              <c:layout>
                <c:manualLayout>
                  <c:x val="-4.1666666666666666E-3"/>
                  <c:y val="4.6296296296296302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094444444444444"/>
                      <c:h val="0.11465296004666084"/>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Sheet1!$J$10:$J$13</c:f>
              <c:strCache>
                <c:ptCount val="4"/>
                <c:pt idx="0">
                  <c:v>新闻</c:v>
                </c:pt>
                <c:pt idx="1">
                  <c:v>通知</c:v>
                </c:pt>
                <c:pt idx="2">
                  <c:v>故事</c:v>
                </c:pt>
                <c:pt idx="3">
                  <c:v>信件</c:v>
                </c:pt>
              </c:strCache>
            </c:strRef>
          </c:cat>
          <c:val>
            <c:numRef>
              <c:f>Sheet1!$K$10:$K$13</c:f>
              <c:numCache>
                <c:formatCode>0%</c:formatCode>
                <c:ptCount val="4"/>
                <c:pt idx="0">
                  <c:v>0.41000000000000003</c:v>
                </c:pt>
                <c:pt idx="1">
                  <c:v>0.33000000000000007</c:v>
                </c:pt>
                <c:pt idx="2">
                  <c:v>0.30000000000000004</c:v>
                </c:pt>
                <c:pt idx="3">
                  <c:v>0.26</c:v>
                </c:pt>
              </c:numCache>
            </c:numRef>
          </c:val>
        </c:ser>
        <c:dLbls>
          <c:showLegendKey val="0"/>
          <c:showVal val="1"/>
          <c:showCatName val="0"/>
          <c:showSerName val="0"/>
          <c:showPercent val="0"/>
          <c:showBubbleSize val="0"/>
        </c:dLbls>
        <c:gapWidth val="79"/>
        <c:overlap val="100"/>
        <c:axId val="434765800"/>
        <c:axId val="434764232"/>
      </c:barChart>
      <c:catAx>
        <c:axId val="43476580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4764232"/>
        <c:crosses val="autoZero"/>
        <c:auto val="0"/>
        <c:lblAlgn val="ctr"/>
        <c:lblOffset val="100"/>
        <c:noMultiLvlLbl val="0"/>
      </c:catAx>
      <c:valAx>
        <c:axId val="434764232"/>
        <c:scaling>
          <c:orientation val="minMax"/>
        </c:scaling>
        <c:delete val="1"/>
        <c:axPos val="l"/>
        <c:numFmt formatCode="0%" sourceLinked="1"/>
        <c:majorTickMark val="none"/>
        <c:minorTickMark val="none"/>
        <c:tickLblPos val="nextTo"/>
        <c:crossAx val="43476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0.05992</cdr:x>
      <cdr:y>0.87817</cdr:y>
    </cdr:from>
    <cdr:to>
      <cdr:x>1</cdr:x>
      <cdr:y>1</cdr:y>
    </cdr:to>
    <cdr:sp macro="" textlink="">
      <cdr:nvSpPr>
        <cdr:cNvPr id="2" name="文本框 1"/>
        <cdr:cNvSpPr txBox="1"/>
      </cdr:nvSpPr>
      <cdr:spPr>
        <a:xfrm xmlns:a="http://schemas.openxmlformats.org/drawingml/2006/main">
          <a:off x="657497" y="4357914"/>
          <a:ext cx="10315303" cy="600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B54CC82-D142-4B43-867B-463CF468BA90}" type="datetimeFigureOut">
              <a:rPr lang="zh-CN" altLang="en-US" smtClean="0"/>
              <a:pPr/>
              <a:t>2016/10/16</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03F49-0F5B-4B61-AEEF-1AC21EE557F6}" type="slidenum">
              <a:rPr lang="zh-CN" altLang="en-US" smtClean="0"/>
              <a:pPr/>
              <a:t>‹#›</a:t>
            </a:fld>
            <a:endParaRPr lang="zh-CN" altLang="en-US"/>
          </a:p>
        </p:txBody>
      </p:sp>
    </p:spTree>
    <p:extLst>
      <p:ext uri="{BB962C8B-B14F-4D97-AF65-F5344CB8AC3E}">
        <p14:creationId xmlns:p14="http://schemas.microsoft.com/office/powerpoint/2010/main" val="363991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C38445-CC3E-490B-8E07-CA51BEA9D978}" type="datetimeFigureOut">
              <a:rPr lang="zh-CN" altLang="en-US" smtClean="0"/>
              <a:pPr/>
              <a:t>2016/10/16</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52C832-B593-4000-964B-C076030D1E45}" type="slidenum">
              <a:rPr lang="zh-CN" altLang="en-US" smtClean="0"/>
              <a:pPr/>
              <a:t>‹#›</a:t>
            </a:fld>
            <a:endParaRPr lang="zh-CN" altLang="en-US"/>
          </a:p>
        </p:txBody>
      </p:sp>
    </p:spTree>
    <p:extLst>
      <p:ext uri="{BB962C8B-B14F-4D97-AF65-F5344CB8AC3E}">
        <p14:creationId xmlns:p14="http://schemas.microsoft.com/office/powerpoint/2010/main" val="190960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a:t>
            </a:fld>
            <a:endParaRPr lang="zh-CN" altLang="en-US"/>
          </a:p>
        </p:txBody>
      </p:sp>
    </p:spTree>
    <p:extLst>
      <p:ext uri="{BB962C8B-B14F-4D97-AF65-F5344CB8AC3E}">
        <p14:creationId xmlns:p14="http://schemas.microsoft.com/office/powerpoint/2010/main" val="157289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ANOVA   ns&gt;</a:t>
            </a:r>
            <a:r>
              <a:rPr lang="en-US" dirty="0" err="1" smtClean="0"/>
              <a:t>nn</a:t>
            </a:r>
            <a:r>
              <a:rPr lang="en-US" dirty="0" smtClean="0"/>
              <a:t>&gt;</a:t>
            </a:r>
            <a:r>
              <a:rPr lang="en-US" dirty="0" err="1" smtClean="0"/>
              <a:t>sn</a:t>
            </a:r>
            <a:r>
              <a:rPr lang="en-US" baseline="0" dirty="0" smtClean="0"/>
              <a:t> </a:t>
            </a:r>
            <a:br>
              <a:rPr lang="en-US" baseline="0" dirty="0" smtClean="0"/>
            </a:br>
            <a:r>
              <a:rPr lang="zh-CN" altLang="en-US" baseline="0" dirty="0" smtClean="0"/>
              <a:t>层级越深，时长越短并没有发生在每个关系中</a:t>
            </a:r>
            <a:endParaRPr lang="en-US" baseline="0" dirty="0" smtClean="0"/>
          </a:p>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18</a:t>
            </a:fld>
            <a:endParaRPr lang="zh-CN" altLang="en-US"/>
          </a:p>
        </p:txBody>
      </p:sp>
    </p:spTree>
    <p:extLst>
      <p:ext uri="{BB962C8B-B14F-4D97-AF65-F5344CB8AC3E}">
        <p14:creationId xmlns:p14="http://schemas.microsoft.com/office/powerpoint/2010/main" val="226471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19</a:t>
            </a:fld>
            <a:endParaRPr lang="zh-CN" altLang="en-US"/>
          </a:p>
        </p:txBody>
      </p:sp>
    </p:spTree>
    <p:extLst>
      <p:ext uri="{BB962C8B-B14F-4D97-AF65-F5344CB8AC3E}">
        <p14:creationId xmlns:p14="http://schemas.microsoft.com/office/powerpoint/2010/main" val="304773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20</a:t>
            </a:fld>
            <a:endParaRPr lang="zh-CN" altLang="en-US"/>
          </a:p>
        </p:txBody>
      </p:sp>
    </p:spTree>
    <p:extLst>
      <p:ext uri="{BB962C8B-B14F-4D97-AF65-F5344CB8AC3E}">
        <p14:creationId xmlns:p14="http://schemas.microsoft.com/office/powerpoint/2010/main" val="195415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2E5A0C-251E-415E-AC81-50D016A4D57F}" type="slidenum">
              <a:rPr lang="zh-CN" altLang="en-US" smtClean="0"/>
              <a:pPr/>
              <a:t>21</a:t>
            </a:fld>
            <a:endParaRPr lang="zh-CN" altLang="en-US"/>
          </a:p>
        </p:txBody>
      </p:sp>
    </p:spTree>
    <p:extLst>
      <p:ext uri="{BB962C8B-B14F-4D97-AF65-F5344CB8AC3E}">
        <p14:creationId xmlns:p14="http://schemas.microsoft.com/office/powerpoint/2010/main" val="168759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noFill/>
          <a:ln/>
        </p:spPr>
      </p:sp>
      <p:sp>
        <p:nvSpPr>
          <p:cNvPr id="33795" name="Rectangle 3"/>
          <p:cNvSpPr>
            <a:spLocks noGrp="1" noRot="1" noChangeAspect="1" noChangeArrowheads="1"/>
          </p:cNvSpPr>
          <p:nvPr>
            <p:ph type="body" idx="1"/>
          </p:nvPr>
        </p:nvSpPr>
        <p:spPr bwMode="auto">
          <a:xfrm>
            <a:off x="-619125" y="8210550"/>
            <a:ext cx="7042150" cy="8928100"/>
          </a:xfrm>
          <a:prstGeom prst="rect">
            <a:avLst/>
          </a:prstGeom>
          <a:noFill/>
          <a:ln w="1">
            <a:solidFill>
              <a:schemeClr val="tx1"/>
            </a:solidFill>
            <a:miter lim="800000"/>
            <a:headEnd/>
            <a:tailEnd/>
          </a:ln>
        </p:spPr>
        <p:txBody>
          <a:bodyPr/>
          <a:lstStyle/>
          <a:p>
            <a:r>
              <a:rPr lang="en-US" altLang="zh-CN">
                <a:latin typeface="Times New Roman" pitchFamily="18" charset="0"/>
              </a:rPr>
              <a:t>, which may further the understanding of the relationship between meaning and acoustic features. </a:t>
            </a:r>
          </a:p>
        </p:txBody>
      </p:sp>
    </p:spTree>
    <p:extLst>
      <p:ext uri="{BB962C8B-B14F-4D97-AF65-F5344CB8AC3E}">
        <p14:creationId xmlns:p14="http://schemas.microsoft.com/office/powerpoint/2010/main" val="370251553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assume</a:t>
            </a:r>
            <a:r>
              <a:rPr lang="en-US" altLang="zh-CN" baseline="0" dirty="0" smtClean="0"/>
              <a:t> that we are all quite familiar with the syntax tree,   said: Edison is a world renowned American electrical scientist and inventor.   </a:t>
            </a:r>
          </a:p>
          <a:p>
            <a:endParaRPr lang="en-US" altLang="zh-CN" baseline="0" dirty="0" smtClean="0"/>
          </a:p>
          <a:p>
            <a:r>
              <a:rPr lang="en-US" altLang="zh-CN" baseline="0" dirty="0" smtClean="0"/>
              <a:t>The syntax tree structure facilitates the computer operation and semantic comprehension to a great extant. </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this is the first sentence of a discourse,   </a:t>
            </a:r>
          </a:p>
          <a:p>
            <a:r>
              <a:rPr lang="en-US" altLang="zh-CN" baseline="0" dirty="0" smtClean="0"/>
              <a:t>Let’s imagine  we put the whole discourse in a tree,  to see if it helps in discourse semantics comprehension,    Which is  rhetorical structure tree. </a:t>
            </a:r>
          </a:p>
          <a:p>
            <a:endParaRPr lang="en-US" altLang="zh-CN" baseline="0" dirty="0" smtClean="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2</a:t>
            </a:fld>
            <a:endParaRPr lang="zh-CN" altLang="en-US"/>
          </a:p>
        </p:txBody>
      </p:sp>
    </p:spTree>
    <p:extLst>
      <p:ext uri="{BB962C8B-B14F-4D97-AF65-F5344CB8AC3E}">
        <p14:creationId xmlns:p14="http://schemas.microsoft.com/office/powerpoint/2010/main" val="340195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the beginning of the story of Edison. </a:t>
            </a:r>
          </a:p>
          <a:p>
            <a:endParaRPr lang="en-US" altLang="zh-CN" baseline="0" dirty="0" smtClean="0"/>
          </a:p>
          <a:p>
            <a:r>
              <a:rPr lang="en-US" altLang="zh-CN" baseline="0" dirty="0" smtClean="0"/>
              <a:t>We can see each sentence, or clause are linked with adjacent ones, with a particular relation, such as   background, evaluation, progressive  etc. </a:t>
            </a:r>
          </a:p>
          <a:p>
            <a:endParaRPr lang="en-US" altLang="zh-CN" baseline="0" dirty="0" smtClean="0"/>
          </a:p>
          <a:p>
            <a:r>
              <a:rPr lang="en-US" altLang="zh-CN" baseline="0" dirty="0" smtClean="0"/>
              <a:t>Each unit is called : elementary discourse unit (EDU)</a:t>
            </a:r>
          </a:p>
          <a:p>
            <a:endParaRPr lang="en-US" altLang="zh-CN" baseline="0" dirty="0" smtClean="0"/>
          </a:p>
          <a:p>
            <a:r>
              <a:rPr lang="en-US" altLang="zh-CN" baseline="0" dirty="0" smtClean="0"/>
              <a:t>At the same time, the relations are at different hierarchies, according to their functions in the article.    </a:t>
            </a:r>
          </a:p>
          <a:p>
            <a:endParaRPr lang="en-US" altLang="zh-CN" baseline="0" dirty="0" smtClean="0"/>
          </a:p>
          <a:p>
            <a:r>
              <a:rPr lang="en-US" altLang="zh-CN" baseline="0" dirty="0" smtClean="0"/>
              <a:t>We can also see the annotation arcs, for background and elaboration </a:t>
            </a:r>
            <a:r>
              <a:rPr lang="en-US" altLang="zh-CN" baseline="0" dirty="0" err="1" smtClean="0"/>
              <a:t>etc</a:t>
            </a:r>
            <a:r>
              <a:rPr lang="en-US" altLang="zh-CN" baseline="0" dirty="0" smtClean="0"/>
              <a:t>, as well as the triangles, for list and evaluation etc. </a:t>
            </a:r>
          </a:p>
          <a:p>
            <a:r>
              <a:rPr lang="en-US" altLang="zh-CN" baseline="0" dirty="0" smtClean="0"/>
              <a:t>The differences between the arcs and the triangles are based on their importance of expressing the writer’s intentions to the reader. </a:t>
            </a:r>
          </a:p>
          <a:p>
            <a:endParaRPr lang="en-US" altLang="zh-CN" baseline="0" dirty="0" smtClean="0"/>
          </a:p>
          <a:p>
            <a:r>
              <a:rPr lang="en-US" altLang="zh-CN" baseline="0" dirty="0" smtClean="0"/>
              <a:t>Therefore, from the discourse tree, we got     EDUs,   Relations,     Hierarchies,    and  nucleus. </a:t>
            </a:r>
          </a:p>
          <a:p>
            <a:endParaRPr lang="en-US" altLang="zh-CN" baseline="0" dirty="0" smtClean="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3</a:t>
            </a:fld>
            <a:endParaRPr lang="zh-CN" altLang="en-US"/>
          </a:p>
        </p:txBody>
      </p:sp>
    </p:spTree>
    <p:extLst>
      <p:ext uri="{BB962C8B-B14F-4D97-AF65-F5344CB8AC3E}">
        <p14:creationId xmlns:p14="http://schemas.microsoft.com/office/powerpoint/2010/main" val="196970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It defines a set of relations to identify the specific relationship that holds between two adjacent Elementary Discourse Units (EDUs) of a text.</a:t>
            </a:r>
          </a:p>
          <a:p>
            <a:endParaRPr lang="en-US" altLang="zh-CN" baseline="0" dirty="0" smtClean="0"/>
          </a:p>
          <a:p>
            <a:r>
              <a:rPr lang="en-US" altLang="zh-CN" baseline="0" dirty="0" smtClean="0"/>
              <a:t>Among these discourse structure theories, RST </a:t>
            </a:r>
            <a:r>
              <a:rPr lang="en-US" altLang="zh-CN" sz="1200" b="0" i="0" u="none" strike="noStrike" kern="1200" baseline="0" dirty="0" smtClean="0">
                <a:solidFill>
                  <a:schemeClr val="tx1"/>
                </a:solidFill>
                <a:latin typeface="+mn-lt"/>
                <a:ea typeface="+mn-ea"/>
                <a:cs typeface="+mn-cs"/>
              </a:rPr>
              <a:t>based on inter-sentential semantic relations, has made remarkable achievement in the field of discourse analysis and natural language processing.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RST is a prominent theory in Functional Linguistics  regarding the investigation of clause combining, describing the  relations that held between clauses in microstructure</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4</a:t>
            </a:fld>
            <a:endParaRPr lang="zh-CN" altLang="en-US"/>
          </a:p>
        </p:txBody>
      </p:sp>
    </p:spTree>
    <p:extLst>
      <p:ext uri="{BB962C8B-B14F-4D97-AF65-F5344CB8AC3E}">
        <p14:creationId xmlns:p14="http://schemas.microsoft.com/office/powerpoint/2010/main" val="1322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According to the importance of communicative intensions, these relations are categorized into two types: mononuclear (hypotactic) and multinuclear (paratactic) relations [2]. Rhetorical relations also convey the information about which span is more important to express the writer’s purposes. In a mononuclear relation, one of the EDUs involved is labeled as the Nucleus, which is comparatively important in expressing communicative intention; while the other, providing supporting or background information is labeled as Satellite [2]. If the satellite EDU is deleted, the communicative intention would remain integrated, without substantive effects. </a:t>
            </a:r>
            <a:r>
              <a:rPr lang="en-US" altLang="zh-CN" sz="1200" b="0" i="0" u="none" strike="noStrike" kern="1200" baseline="0" dirty="0" err="1" smtClean="0">
                <a:solidFill>
                  <a:schemeClr val="tx1"/>
                </a:solidFill>
                <a:latin typeface="+mn-lt"/>
                <a:ea typeface="+mn-ea"/>
                <a:cs typeface="+mn-cs"/>
              </a:rPr>
              <a:t>Nuclearity</a:t>
            </a:r>
            <a:r>
              <a:rPr lang="en-US" altLang="zh-CN" sz="1200" b="0" i="0" u="none" strike="noStrike" kern="1200" baseline="0" dirty="0" smtClean="0">
                <a:solidFill>
                  <a:schemeClr val="tx1"/>
                </a:solidFill>
                <a:latin typeface="+mn-lt"/>
                <a:ea typeface="+mn-ea"/>
                <a:cs typeface="+mn-cs"/>
              </a:rPr>
              <a:t>, as a novel feature of discourse analysis, indicates that the transfer of nucleus might influence the transfer of discourse focus, therefore it would further influence the expression of an integrated communicative intention.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mononuclear relations can also be categorized according to whether they are Subject Matter (S-M) or Presentational (P). Subject Matter relations describe</a:t>
            </a:r>
          </a:p>
          <a:p>
            <a:r>
              <a:rPr lang="en-US" altLang="zh-CN" sz="1200" b="0" i="0" u="none" strike="noStrike" kern="1200" baseline="0" dirty="0" smtClean="0">
                <a:solidFill>
                  <a:schemeClr val="tx1"/>
                </a:solidFill>
                <a:latin typeface="+mn-lt"/>
                <a:ea typeface="+mn-ea"/>
                <a:cs typeface="+mn-cs"/>
              </a:rPr>
              <a:t>connections between events in the world, such as A is a cause for B, while Presentational relations are those whose intended effect is to increase some inclination of the reader</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02E5A0C-251E-415E-AC81-50D016A4D57F}" type="slidenum">
              <a:rPr lang="zh-CN" altLang="en-US" smtClean="0"/>
              <a:pPr/>
              <a:t>5</a:t>
            </a:fld>
            <a:endParaRPr lang="zh-CN" altLang="en-US"/>
          </a:p>
        </p:txBody>
      </p:sp>
    </p:spTree>
    <p:extLst>
      <p:ext uri="{BB962C8B-B14F-4D97-AF65-F5344CB8AC3E}">
        <p14:creationId xmlns:p14="http://schemas.microsoft.com/office/powerpoint/2010/main" val="115174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Many languages have already been annotated using RST, such as English [4, 5], German [6], Brazilian Portuguese [7] Spanish [8], Basque [9].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early stage of corpus annotation was mainly on articles that clearly structured with obvious intention.—news articles, essays etc.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corpus provide a possibility to application in computational area.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application of RST in Chinese from the perspective of computer science mainly aims principally at auto-annotation of rhetorical structures by training the model with hundreds of essays or news articles</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6</a:t>
            </a:fld>
            <a:endParaRPr lang="zh-CN" altLang="en-US"/>
          </a:p>
        </p:txBody>
      </p:sp>
    </p:spTree>
    <p:extLst>
      <p:ext uri="{BB962C8B-B14F-4D97-AF65-F5344CB8AC3E}">
        <p14:creationId xmlns:p14="http://schemas.microsoft.com/office/powerpoint/2010/main" val="337662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9</a:t>
            </a:fld>
            <a:endParaRPr lang="zh-CN" altLang="en-US"/>
          </a:p>
        </p:txBody>
      </p:sp>
    </p:spTree>
    <p:extLst>
      <p:ext uri="{BB962C8B-B14F-4D97-AF65-F5344CB8AC3E}">
        <p14:creationId xmlns:p14="http://schemas.microsoft.com/office/powerpoint/2010/main" val="386436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Times New Roman" panose="02020603050405020304" pitchFamily="18" charset="0"/>
                <a:cs typeface="Times New Roman" panose="02020603050405020304" pitchFamily="18" charset="0"/>
              </a:rPr>
              <a:t>本文主要从修辞结构，表层标记，语音实现这几个角度对汉语多风格篇章进行研究，并以眼动实验为佐证，以期为今后在篇章层面的自然语言理解及其他计算机接口和声学及认知接口研究提供有意义的线索</a:t>
            </a:r>
            <a:endParaRPr lang="zh-CN" alt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10</a:t>
            </a:fld>
            <a:endParaRPr lang="zh-CN" altLang="en-US"/>
          </a:p>
        </p:txBody>
      </p:sp>
    </p:spTree>
    <p:extLst>
      <p:ext uri="{BB962C8B-B14F-4D97-AF65-F5344CB8AC3E}">
        <p14:creationId xmlns:p14="http://schemas.microsoft.com/office/powerpoint/2010/main" val="409831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 </a:t>
            </a:r>
            <a:r>
              <a:rPr lang="zh-CN" altLang="en-US" dirty="0" smtClean="0"/>
              <a:t>和</a:t>
            </a:r>
            <a:r>
              <a:rPr lang="en-US" altLang="zh-CN" dirty="0" smtClean="0"/>
              <a:t>S-M</a:t>
            </a:r>
            <a:r>
              <a:rPr lang="zh-CN" altLang="en-US" dirty="0" smtClean="0"/>
              <a:t>关系比例最高   用来陈述事实 </a:t>
            </a:r>
            <a:endParaRPr lang="en-US" altLang="zh-CN" dirty="0" smtClean="0"/>
          </a:p>
          <a:p>
            <a:r>
              <a:rPr lang="zh-CN" altLang="en-US" dirty="0" smtClean="0"/>
              <a:t>在议论文和描写性文章中 </a:t>
            </a:r>
            <a:r>
              <a:rPr lang="en-US" altLang="zh-CN" dirty="0" smtClean="0"/>
              <a:t>P</a:t>
            </a:r>
            <a:r>
              <a:rPr lang="zh-CN" altLang="en-US" dirty="0" smtClean="0"/>
              <a:t>比例稍高， </a:t>
            </a:r>
            <a:r>
              <a:rPr lang="zh-CN" altLang="en-US" baseline="0" dirty="0" smtClean="0"/>
              <a:t> </a:t>
            </a:r>
            <a:r>
              <a:rPr lang="en-US" altLang="zh-CN" baseline="0" dirty="0" smtClean="0"/>
              <a:t>to use power of words to arouse certain inclination, capture the attention and create a lasting impact on the mind of the reader. </a:t>
            </a:r>
          </a:p>
          <a:p>
            <a:r>
              <a:rPr lang="zh-CN" altLang="en-US" baseline="0" dirty="0" smtClean="0"/>
              <a:t>议论文的比例更高，不仅陈述事实，而且有更多的倾向性。 </a:t>
            </a:r>
            <a:endParaRPr lang="en-US" dirty="0"/>
          </a:p>
        </p:txBody>
      </p:sp>
      <p:sp>
        <p:nvSpPr>
          <p:cNvPr id="4" name="灯片编号占位符 3"/>
          <p:cNvSpPr>
            <a:spLocks noGrp="1"/>
          </p:cNvSpPr>
          <p:nvPr>
            <p:ph type="sldNum" sz="quarter" idx="10"/>
          </p:nvPr>
        </p:nvSpPr>
        <p:spPr/>
        <p:txBody>
          <a:bodyPr/>
          <a:lstStyle/>
          <a:p>
            <a:fld id="{8352C832-B593-4000-964B-C076030D1E45}" type="slidenum">
              <a:rPr lang="zh-CN" altLang="en-US" smtClean="0"/>
              <a:pPr/>
              <a:t>17</a:t>
            </a:fld>
            <a:endParaRPr lang="zh-CN" altLang="en-US"/>
          </a:p>
        </p:txBody>
      </p:sp>
    </p:spTree>
    <p:extLst>
      <p:ext uri="{BB962C8B-B14F-4D97-AF65-F5344CB8AC3E}">
        <p14:creationId xmlns:p14="http://schemas.microsoft.com/office/powerpoint/2010/main" val="7912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79304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19224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09851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97635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01963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800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56121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294425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363684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229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427244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70631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666070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499698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158115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1245E4B-9AD8-4E03-A6D7-0A16BCB49E29}" type="datetimeFigureOut">
              <a:rPr lang="zh-CN" altLang="en-US" smtClean="0"/>
              <a:pPr/>
              <a:t>2016/10/16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236905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语言所">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en-US"/>
          </a:p>
        </p:txBody>
      </p:sp>
    </p:spTree>
    <p:extLst>
      <p:ext uri="{BB962C8B-B14F-4D97-AF65-F5344CB8AC3E}">
        <p14:creationId xmlns:p14="http://schemas.microsoft.com/office/powerpoint/2010/main" val="296580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930770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48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86896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09600" y="1200152"/>
            <a:ext cx="5384800" cy="497204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1200152"/>
            <a:ext cx="5384800" cy="497204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181285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2"/>
            <a:ext cx="10972800" cy="817561"/>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117475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609600" y="1814512"/>
            <a:ext cx="5386917" cy="4357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3370" y="117475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6193370" y="1814512"/>
            <a:ext cx="5389033" cy="43576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04549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53023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214048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253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667"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6733" y="273054"/>
            <a:ext cx="6815667" cy="5853113"/>
          </a:xfrm>
        </p:spPr>
        <p:txBody>
          <a:bodyPr>
            <a:normAutofit/>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Tree>
    <p:extLst>
      <p:ext uri="{BB962C8B-B14F-4D97-AF65-F5344CB8AC3E}">
        <p14:creationId xmlns:p14="http://schemas.microsoft.com/office/powerpoint/2010/main" val="1873567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67" b="1"/>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Tree>
    <p:extLst>
      <p:ext uri="{BB962C8B-B14F-4D97-AF65-F5344CB8AC3E}">
        <p14:creationId xmlns:p14="http://schemas.microsoft.com/office/powerpoint/2010/main" val="3648795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776105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56610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09600" y="206376"/>
            <a:ext cx="8026400" cy="5661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01075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25638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49544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5440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221261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82460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ED5455-64BC-4A92-8CAC-BCC8245AC4FF}" type="datetimeFigureOut">
              <a:rPr lang="zh-CN" altLang="en-US" smtClean="0"/>
              <a:pPr/>
              <a:t>2016/10/16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377673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D5455-64BC-4A92-8CAC-BCC8245AC4FF}" type="datetimeFigureOut">
              <a:rPr lang="zh-CN" altLang="en-US" smtClean="0"/>
              <a:pPr/>
              <a:t>2016/10/16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88E08-38E5-444A-9848-30B5D6DAFD04}" type="slidenum">
              <a:rPr lang="zh-CN" altLang="en-US" smtClean="0"/>
              <a:pPr/>
              <a:t>‹#›</a:t>
            </a:fld>
            <a:endParaRPr lang="zh-CN" altLang="en-US"/>
          </a:p>
        </p:txBody>
      </p:sp>
    </p:spTree>
    <p:extLst>
      <p:ext uri="{BB962C8B-B14F-4D97-AF65-F5344CB8AC3E}">
        <p14:creationId xmlns:p14="http://schemas.microsoft.com/office/powerpoint/2010/main" val="1310522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45E4B-9AD8-4E03-A6D7-0A16BCB49E29}" type="datetimeFigureOut">
              <a:rPr lang="zh-CN" altLang="en-US" smtClean="0"/>
              <a:pPr/>
              <a:t>2016/10/16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F1A5D-7AF8-4E20-991C-FA132ACEEE13}" type="slidenum">
              <a:rPr lang="zh-CN" altLang="en-US" smtClean="0"/>
              <a:pPr/>
              <a:t>‹#›</a:t>
            </a:fld>
            <a:endParaRPr lang="zh-CN" altLang="en-US"/>
          </a:p>
        </p:txBody>
      </p:sp>
    </p:spTree>
    <p:extLst>
      <p:ext uri="{BB962C8B-B14F-4D97-AF65-F5344CB8AC3E}">
        <p14:creationId xmlns:p14="http://schemas.microsoft.com/office/powerpoint/2010/main" val="141061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70"/>
            <a:ext cx="10972800"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51" name="Text Placeholder 2"/>
          <p:cNvSpPr>
            <a:spLocks noGrp="1"/>
          </p:cNvSpPr>
          <p:nvPr>
            <p:ph type="body" idx="1"/>
          </p:nvPr>
        </p:nvSpPr>
        <p:spPr bwMode="auto">
          <a:xfrm>
            <a:off x="609600" y="1193801"/>
            <a:ext cx="10972800" cy="49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pic>
        <p:nvPicPr>
          <p:cNvPr id="205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33" y="6273802"/>
            <a:ext cx="12257617" cy="56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3" descr="logo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582400" y="6187020"/>
            <a:ext cx="6096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5" descr="logo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37600" y="6375401"/>
            <a:ext cx="274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0312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kumimoji="1" sz="3733" kern="1200">
          <a:solidFill>
            <a:schemeClr val="tx1"/>
          </a:solidFill>
          <a:latin typeface="+mj-lt"/>
          <a:ea typeface="+mj-ea"/>
          <a:cs typeface="微软雅黑" charset="0"/>
        </a:defRPr>
      </a:lvl1pPr>
      <a:lvl2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2pPr>
      <a:lvl3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3pPr>
      <a:lvl4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4pPr>
      <a:lvl5pPr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5pPr>
      <a:lvl6pPr marL="609585"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6pPr>
      <a:lvl7pPr marL="1219170"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7pPr>
      <a:lvl8pPr marL="1828754"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8pPr>
      <a:lvl9pPr marL="2438339" algn="ctr" rtl="0" eaLnBrk="1" fontAlgn="base" hangingPunct="1">
        <a:spcBef>
          <a:spcPct val="0"/>
        </a:spcBef>
        <a:spcAft>
          <a:spcPct val="0"/>
        </a:spcAft>
        <a:defRPr kumimoji="1" sz="3733">
          <a:solidFill>
            <a:schemeClr val="tx1"/>
          </a:solidFill>
          <a:latin typeface="Verdana" charset="0"/>
          <a:ea typeface="微软雅黑" charset="0"/>
          <a:cs typeface="微软雅黑"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kumimoji="1" sz="3200" kern="1200">
          <a:solidFill>
            <a:schemeClr val="tx1"/>
          </a:solidFill>
          <a:latin typeface="+mn-lt"/>
          <a:ea typeface="+mn-ea"/>
          <a:cs typeface="微软雅黑" charset="0"/>
        </a:defRPr>
      </a:lvl1pPr>
      <a:lvl2pPr marL="990575" indent="-380990" algn="l" rtl="0" eaLnBrk="1" fontAlgn="base" hangingPunct="1">
        <a:spcBef>
          <a:spcPct val="20000"/>
        </a:spcBef>
        <a:spcAft>
          <a:spcPct val="0"/>
        </a:spcAft>
        <a:buFont typeface="Arial" panose="020B0604020202020204" pitchFamily="34" charset="0"/>
        <a:buChar char="–"/>
        <a:defRPr kumimoji="1" sz="2667" kern="1200">
          <a:solidFill>
            <a:schemeClr val="tx1"/>
          </a:solidFill>
          <a:latin typeface="+mn-lt"/>
          <a:ea typeface="+mn-ea"/>
          <a:cs typeface="微软雅黑" charset="0"/>
        </a:defRPr>
      </a:lvl2pPr>
      <a:lvl3pPr marL="1523962" indent="-304792" algn="l" rtl="0" eaLnBrk="1" fontAlgn="base" hangingPunct="1">
        <a:spcBef>
          <a:spcPct val="20000"/>
        </a:spcBef>
        <a:spcAft>
          <a:spcPct val="0"/>
        </a:spcAft>
        <a:buFont typeface="Arial" panose="020B0604020202020204" pitchFamily="34" charset="0"/>
        <a:buChar char="•"/>
        <a:defRPr kumimoji="1" sz="3200" kern="1200">
          <a:solidFill>
            <a:schemeClr val="tx1"/>
          </a:solidFill>
          <a:latin typeface="+mn-lt"/>
          <a:ea typeface="+mn-ea"/>
          <a:cs typeface="微软雅黑" charset="0"/>
        </a:defRPr>
      </a:lvl3pPr>
      <a:lvl4pPr marL="2133547" indent="-304792" algn="l" rtl="0" eaLnBrk="1" fontAlgn="base" hangingPunct="1">
        <a:spcBef>
          <a:spcPct val="20000"/>
        </a:spcBef>
        <a:spcAft>
          <a:spcPct val="0"/>
        </a:spcAft>
        <a:buFont typeface="Arial" panose="020B0604020202020204" pitchFamily="34" charset="0"/>
        <a:buChar char="–"/>
        <a:defRPr kumimoji="1" sz="2133" kern="1200">
          <a:solidFill>
            <a:schemeClr val="tx1"/>
          </a:solidFill>
          <a:latin typeface="+mn-lt"/>
          <a:ea typeface="+mn-ea"/>
          <a:cs typeface="微软雅黑" charset="0"/>
        </a:defRPr>
      </a:lvl4pPr>
      <a:lvl5pPr marL="2743131" indent="-304792" algn="l" rtl="0" eaLnBrk="1" fontAlgn="base" hangingPunct="1">
        <a:spcBef>
          <a:spcPct val="20000"/>
        </a:spcBef>
        <a:spcAft>
          <a:spcPct val="0"/>
        </a:spcAft>
        <a:buFont typeface="Arial" panose="020B0604020202020204" pitchFamily="34" charset="0"/>
        <a:buChar char="»"/>
        <a:defRPr kumimoji="1" sz="2133" kern="1200">
          <a:solidFill>
            <a:schemeClr val="tx1"/>
          </a:solidFill>
          <a:latin typeface="+mn-lt"/>
          <a:ea typeface="+mn-ea"/>
          <a:cs typeface="微软雅黑"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angzhang1025@gmail.com"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http://www.sfu.ca/rst"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liangzhang1025@gmail.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08703" y="504203"/>
            <a:ext cx="10366048" cy="1452785"/>
          </a:xfrm>
        </p:spPr>
        <p:txBody>
          <a:bodyPr/>
          <a:lstStyle/>
          <a:p>
            <a:r>
              <a:rPr lang="en-US" altLang="zh-CN" b="1" dirty="0">
                <a:latin typeface="Times New Roman" panose="02020603050405020304" pitchFamily="18" charset="0"/>
                <a:cs typeface="Times New Roman" panose="02020603050405020304" pitchFamily="18" charset="0"/>
              </a:rPr>
              <a:t>An Interface Research </a:t>
            </a:r>
            <a:r>
              <a:rPr lang="en-US" altLang="zh-CN" b="1" dirty="0" smtClean="0">
                <a:latin typeface="Times New Roman" panose="02020603050405020304" pitchFamily="18" charset="0"/>
                <a:cs typeface="Times New Roman" panose="02020603050405020304" pitchFamily="18" charset="0"/>
              </a:rPr>
              <a:t>on </a:t>
            </a:r>
            <a:r>
              <a:rPr lang="en-US" altLang="zh-CN" b="1" dirty="0">
                <a:latin typeface="Times New Roman" panose="02020603050405020304" pitchFamily="18" charset="0"/>
                <a:cs typeface="Times New Roman" panose="02020603050405020304" pitchFamily="18" charset="0"/>
              </a:rPr>
              <a:t>Rhetorical Structure and Prosody Features in </a:t>
            </a:r>
            <a:r>
              <a:rPr lang="en-US" altLang="zh-CN" b="1" dirty="0" smtClean="0">
                <a:latin typeface="Times New Roman" panose="02020603050405020304" pitchFamily="18" charset="0"/>
                <a:cs typeface="Times New Roman" panose="02020603050405020304" pitchFamily="18" charset="0"/>
              </a:rPr>
              <a:t>Chinese Reading </a:t>
            </a:r>
            <a:r>
              <a:rPr lang="en-US" altLang="zh-CN" b="1" dirty="0">
                <a:latin typeface="Times New Roman" panose="02020603050405020304" pitchFamily="18" charset="0"/>
                <a:cs typeface="Times New Roman" panose="02020603050405020304" pitchFamily="18" charset="0"/>
              </a:rPr>
              <a:t>Texts</a:t>
            </a:r>
            <a:endParaRPr lang="zh-CN" altLang="en-US"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2042447" y="4655321"/>
            <a:ext cx="8101413" cy="1198548"/>
          </a:xfrm>
        </p:spPr>
        <p:txBody>
          <a:bodyPr/>
          <a:lstStyle/>
          <a:p>
            <a:r>
              <a:rPr lang="en-US" altLang="zh-CN" sz="2400" dirty="0">
                <a:solidFill>
                  <a:schemeClr val="tx1"/>
                </a:solidFill>
                <a:latin typeface="Times New Roman" panose="02020603050405020304" pitchFamily="18" charset="0"/>
                <a:cs typeface="Times New Roman" panose="02020603050405020304" pitchFamily="18" charset="0"/>
              </a:rPr>
              <a:t>Liang Zhang, Yuan Jia, Aijun Li</a:t>
            </a:r>
          </a:p>
          <a:p>
            <a:endParaRPr lang="en-US" altLang="zh-CN" sz="1600" dirty="0" smtClean="0">
              <a:latin typeface="Times New Roman" panose="02020603050405020304" pitchFamily="18" charset="0"/>
              <a:cs typeface="Times New Roman" panose="02020603050405020304" pitchFamily="18" charset="0"/>
              <a:hlinkClick r:id="rId3"/>
            </a:endParaRPr>
          </a:p>
          <a:p>
            <a:r>
              <a:rPr lang="en-US" altLang="zh-CN" sz="2000" dirty="0" smtClean="0">
                <a:latin typeface="Times New Roman" panose="02020603050405020304" pitchFamily="18" charset="0"/>
                <a:cs typeface="Times New Roman" panose="02020603050405020304" pitchFamily="18" charset="0"/>
                <a:hlinkClick r:id="rId3"/>
              </a:rPr>
              <a:t>liangzhang1025@gmail.com</a:t>
            </a:r>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The 10</a:t>
            </a:r>
            <a:r>
              <a:rPr lang="en-US" altLang="zh-CN" sz="2000" baseline="30000" dirty="0" smtClean="0">
                <a:latin typeface="Times New Roman" panose="02020603050405020304" pitchFamily="18" charset="0"/>
                <a:cs typeface="Times New Roman" panose="02020603050405020304" pitchFamily="18" charset="0"/>
              </a:rPr>
              <a:t>th</a:t>
            </a:r>
            <a:r>
              <a:rPr lang="en-US" altLang="zh-CN" sz="2000" dirty="0" smtClean="0">
                <a:latin typeface="Times New Roman" panose="02020603050405020304" pitchFamily="18" charset="0"/>
                <a:cs typeface="Times New Roman" panose="02020603050405020304" pitchFamily="18" charset="0"/>
              </a:rPr>
              <a:t> ISCSLP, 2014</a:t>
            </a: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403" y="2252798"/>
            <a:ext cx="8739499" cy="2244617"/>
          </a:xfrm>
          <a:prstGeom prst="rect">
            <a:avLst/>
          </a:prstGeom>
        </p:spPr>
      </p:pic>
    </p:spTree>
    <p:extLst>
      <p:ext uri="{BB962C8B-B14F-4D97-AF65-F5344CB8AC3E}">
        <p14:creationId xmlns:p14="http://schemas.microsoft.com/office/powerpoint/2010/main" val="144489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98392"/>
            <a:ext cx="10972800" cy="1190596"/>
          </a:xfrm>
        </p:spPr>
        <p:txBody>
          <a:bodyPr/>
          <a:lstStyle/>
          <a:p>
            <a:r>
              <a:rPr lang="en-US" dirty="0" smtClean="0">
                <a:latin typeface="Times New Roman" panose="02020603050405020304" pitchFamily="18" charset="0"/>
                <a:cs typeface="Times New Roman" panose="02020603050405020304" pitchFamily="18" charset="0"/>
              </a:rPr>
              <a:t>RST and Mandarin Chinese</a:t>
            </a:r>
            <a:endParaRPr lang="en-US" dirty="0">
              <a:latin typeface="Times New Roman" panose="02020603050405020304" pitchFamily="18" charset="0"/>
              <a:cs typeface="Times New Roman" panose="02020603050405020304" pitchFamily="18" charset="0"/>
            </a:endParaRPr>
          </a:p>
        </p:txBody>
      </p:sp>
      <p:sp>
        <p:nvSpPr>
          <p:cNvPr id="5" name="内容占位符 2"/>
          <p:cNvSpPr txBox="1">
            <a:spLocks/>
          </p:cNvSpPr>
          <p:nvPr/>
        </p:nvSpPr>
        <p:spPr>
          <a:xfrm>
            <a:off x="547936" y="-1060419"/>
            <a:ext cx="8229600" cy="745013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smtClean="0">
              <a:latin typeface="Times New Roman" panose="02020603050405020304" pitchFamily="18" charset="0"/>
              <a:cs typeface="Times New Roman" panose="02020603050405020304" pitchFamily="18" charset="0"/>
            </a:endParaRPr>
          </a:p>
          <a:p>
            <a:pPr marL="0" indent="0">
              <a:buFont typeface="Wingdings" pitchFamily="2" charset="2"/>
              <a:buNone/>
            </a:pPr>
            <a:endParaRPr lang="en-US" altLang="zh-CN" sz="2400" dirty="0">
              <a:latin typeface="Times New Roman" panose="02020603050405020304" pitchFamily="18" charset="0"/>
              <a:cs typeface="Times New Roman" panose="02020603050405020304" pitchFamily="18" charset="0"/>
            </a:endParaRPr>
          </a:p>
        </p:txBody>
      </p:sp>
      <p:sp>
        <p:nvSpPr>
          <p:cNvPr id="4" name="任意多边形 3"/>
          <p:cNvSpPr/>
          <p:nvPr/>
        </p:nvSpPr>
        <p:spPr>
          <a:xfrm>
            <a:off x="564022" y="1178033"/>
            <a:ext cx="2533300"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kern="1200" dirty="0" smtClean="0">
                <a:solidFill>
                  <a:schemeClr val="tx1"/>
                </a:solidFill>
                <a:latin typeface="Times New Roman" panose="02020603050405020304" pitchFamily="18" charset="0"/>
                <a:cs typeface="Times New Roman" panose="02020603050405020304" pitchFamily="18" charset="0"/>
              </a:rPr>
              <a:t>Lack of surface markers</a:t>
            </a:r>
          </a:p>
        </p:txBody>
      </p:sp>
      <p:sp>
        <p:nvSpPr>
          <p:cNvPr id="6" name="任意多边形 5"/>
          <p:cNvSpPr/>
          <p:nvPr/>
        </p:nvSpPr>
        <p:spPr>
          <a:xfrm rot="21563949">
            <a:off x="3365137" y="1856027"/>
            <a:ext cx="537089" cy="909863"/>
          </a:xfrm>
          <a:custGeom>
            <a:avLst/>
            <a:gdLst>
              <a:gd name="connsiteX0" fmla="*/ 0 w 535243"/>
              <a:gd name="connsiteY0" fmla="*/ 125220 h 626098"/>
              <a:gd name="connsiteX1" fmla="*/ 267622 w 535243"/>
              <a:gd name="connsiteY1" fmla="*/ 125220 h 626098"/>
              <a:gd name="connsiteX2" fmla="*/ 267622 w 535243"/>
              <a:gd name="connsiteY2" fmla="*/ 0 h 626098"/>
              <a:gd name="connsiteX3" fmla="*/ 535243 w 535243"/>
              <a:gd name="connsiteY3" fmla="*/ 313049 h 626098"/>
              <a:gd name="connsiteX4" fmla="*/ 267622 w 535243"/>
              <a:gd name="connsiteY4" fmla="*/ 626098 h 626098"/>
              <a:gd name="connsiteX5" fmla="*/ 267622 w 535243"/>
              <a:gd name="connsiteY5" fmla="*/ 500878 h 626098"/>
              <a:gd name="connsiteX6" fmla="*/ 0 w 535243"/>
              <a:gd name="connsiteY6" fmla="*/ 500878 h 626098"/>
              <a:gd name="connsiteX7" fmla="*/ 0 w 535243"/>
              <a:gd name="connsiteY7" fmla="*/ 125220 h 6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243" h="626098">
                <a:moveTo>
                  <a:pt x="0" y="125220"/>
                </a:moveTo>
                <a:lnTo>
                  <a:pt x="267622" y="125220"/>
                </a:lnTo>
                <a:lnTo>
                  <a:pt x="267622" y="0"/>
                </a:lnTo>
                <a:lnTo>
                  <a:pt x="535243" y="313049"/>
                </a:lnTo>
                <a:lnTo>
                  <a:pt x="267622" y="626098"/>
                </a:lnTo>
                <a:lnTo>
                  <a:pt x="267622" y="500878"/>
                </a:lnTo>
                <a:lnTo>
                  <a:pt x="0" y="500878"/>
                </a:lnTo>
                <a:lnTo>
                  <a:pt x="0" y="125220"/>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25220" rIns="160573" bIns="125219" numCol="1" spcCol="1270" anchor="ctr" anchorCtr="0">
            <a:noAutofit/>
          </a:bodyPr>
          <a:lstStyle/>
          <a:p>
            <a:pPr lvl="0" algn="ctr" defTabSz="1022350">
              <a:lnSpc>
                <a:spcPct val="90000"/>
              </a:lnSpc>
              <a:spcBef>
                <a:spcPct val="0"/>
              </a:spcBef>
              <a:spcAft>
                <a:spcPct val="35000"/>
              </a:spcAft>
            </a:pPr>
            <a:endParaRPr lang="zh-CN" altLang="en-US" sz="2300" kern="1200">
              <a:solidFill>
                <a:schemeClr val="tx1"/>
              </a:solidFill>
              <a:latin typeface="Times New Roman" panose="02020603050405020304" pitchFamily="18" charset="0"/>
              <a:cs typeface="Times New Roman" panose="02020603050405020304" pitchFamily="18" charset="0"/>
            </a:endParaRPr>
          </a:p>
        </p:txBody>
      </p:sp>
      <p:sp>
        <p:nvSpPr>
          <p:cNvPr id="10" name="任意多边形 9"/>
          <p:cNvSpPr/>
          <p:nvPr/>
        </p:nvSpPr>
        <p:spPr>
          <a:xfrm>
            <a:off x="4125550" y="1178034"/>
            <a:ext cx="3032665"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dirty="0" smtClean="0">
                <a:solidFill>
                  <a:schemeClr val="tx1"/>
                </a:solidFill>
                <a:latin typeface="Times New Roman" panose="02020603050405020304" pitchFamily="18" charset="0"/>
                <a:cs typeface="Times New Roman" panose="02020603050405020304" pitchFamily="18" charset="0"/>
              </a:rPr>
              <a:t>High percentage of covert relations</a:t>
            </a:r>
            <a:r>
              <a:rPr lang="en-US" altLang="zh-CN" sz="2900" kern="1200" dirty="0" smtClean="0">
                <a:solidFill>
                  <a:schemeClr val="tx1"/>
                </a:solidFill>
                <a:latin typeface="Times New Roman" panose="02020603050405020304" pitchFamily="18" charset="0"/>
                <a:cs typeface="Times New Roman" panose="02020603050405020304" pitchFamily="18" charset="0"/>
              </a:rPr>
              <a:t> </a:t>
            </a:r>
            <a:endParaRPr lang="zh-CN" altLang="en-US" sz="2900" kern="1200" dirty="0">
              <a:solidFill>
                <a:schemeClr val="tx1"/>
              </a:solidFill>
              <a:latin typeface="Times New Roman" panose="02020603050405020304" pitchFamily="18" charset="0"/>
              <a:cs typeface="Times New Roman" panose="02020603050405020304" pitchFamily="18" charset="0"/>
            </a:endParaRPr>
          </a:p>
        </p:txBody>
      </p:sp>
      <p:sp>
        <p:nvSpPr>
          <p:cNvPr id="11" name="任意多边形 10"/>
          <p:cNvSpPr/>
          <p:nvPr/>
        </p:nvSpPr>
        <p:spPr>
          <a:xfrm rot="35965">
            <a:off x="7381507" y="1856043"/>
            <a:ext cx="541579" cy="906119"/>
          </a:xfrm>
          <a:custGeom>
            <a:avLst/>
            <a:gdLst>
              <a:gd name="connsiteX0" fmla="*/ 0 w 539717"/>
              <a:gd name="connsiteY0" fmla="*/ 125220 h 626098"/>
              <a:gd name="connsiteX1" fmla="*/ 269859 w 539717"/>
              <a:gd name="connsiteY1" fmla="*/ 125220 h 626098"/>
              <a:gd name="connsiteX2" fmla="*/ 269859 w 539717"/>
              <a:gd name="connsiteY2" fmla="*/ 0 h 626098"/>
              <a:gd name="connsiteX3" fmla="*/ 539717 w 539717"/>
              <a:gd name="connsiteY3" fmla="*/ 313049 h 626098"/>
              <a:gd name="connsiteX4" fmla="*/ 269859 w 539717"/>
              <a:gd name="connsiteY4" fmla="*/ 626098 h 626098"/>
              <a:gd name="connsiteX5" fmla="*/ 269859 w 539717"/>
              <a:gd name="connsiteY5" fmla="*/ 500878 h 626098"/>
              <a:gd name="connsiteX6" fmla="*/ 0 w 539717"/>
              <a:gd name="connsiteY6" fmla="*/ 500878 h 626098"/>
              <a:gd name="connsiteX7" fmla="*/ 0 w 539717"/>
              <a:gd name="connsiteY7" fmla="*/ 125220 h 6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717" h="626098">
                <a:moveTo>
                  <a:pt x="0" y="125220"/>
                </a:moveTo>
                <a:lnTo>
                  <a:pt x="269859" y="125220"/>
                </a:lnTo>
                <a:lnTo>
                  <a:pt x="269859" y="0"/>
                </a:lnTo>
                <a:lnTo>
                  <a:pt x="539717" y="313049"/>
                </a:lnTo>
                <a:lnTo>
                  <a:pt x="269859" y="626098"/>
                </a:lnTo>
                <a:lnTo>
                  <a:pt x="269859" y="500878"/>
                </a:lnTo>
                <a:lnTo>
                  <a:pt x="0" y="500878"/>
                </a:lnTo>
                <a:lnTo>
                  <a:pt x="0" y="125220"/>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25219" rIns="161915" bIns="125220" numCol="1" spcCol="1270" anchor="ctr" anchorCtr="0">
            <a:noAutofit/>
          </a:bodyPr>
          <a:lstStyle/>
          <a:p>
            <a:pPr lvl="0" algn="ctr" defTabSz="1022350">
              <a:lnSpc>
                <a:spcPct val="90000"/>
              </a:lnSpc>
              <a:spcBef>
                <a:spcPct val="0"/>
              </a:spcBef>
              <a:spcAft>
                <a:spcPct val="35000"/>
              </a:spcAft>
            </a:pPr>
            <a:endParaRPr lang="zh-CN" altLang="en-US" sz="2300" kern="1200">
              <a:solidFill>
                <a:schemeClr val="tx1"/>
              </a:solidFill>
              <a:latin typeface="Times New Roman" panose="02020603050405020304" pitchFamily="18" charset="0"/>
              <a:cs typeface="Times New Roman" panose="02020603050405020304" pitchFamily="18" charset="0"/>
            </a:endParaRPr>
          </a:p>
        </p:txBody>
      </p:sp>
      <p:sp>
        <p:nvSpPr>
          <p:cNvPr id="12" name="任意多边形 11"/>
          <p:cNvSpPr/>
          <p:nvPr/>
        </p:nvSpPr>
        <p:spPr>
          <a:xfrm>
            <a:off x="8180008" y="1214846"/>
            <a:ext cx="3641878" cy="2192227"/>
          </a:xfrm>
          <a:custGeom>
            <a:avLst/>
            <a:gdLst>
              <a:gd name="connsiteX0" fmla="*/ 0 w 2524592"/>
              <a:gd name="connsiteY0" fmla="*/ 151476 h 1514755"/>
              <a:gd name="connsiteX1" fmla="*/ 151476 w 2524592"/>
              <a:gd name="connsiteY1" fmla="*/ 0 h 1514755"/>
              <a:gd name="connsiteX2" fmla="*/ 2373117 w 2524592"/>
              <a:gd name="connsiteY2" fmla="*/ 0 h 1514755"/>
              <a:gd name="connsiteX3" fmla="*/ 2524593 w 2524592"/>
              <a:gd name="connsiteY3" fmla="*/ 151476 h 1514755"/>
              <a:gd name="connsiteX4" fmla="*/ 2524592 w 2524592"/>
              <a:gd name="connsiteY4" fmla="*/ 1363280 h 1514755"/>
              <a:gd name="connsiteX5" fmla="*/ 2373116 w 2524592"/>
              <a:gd name="connsiteY5" fmla="*/ 1514756 h 1514755"/>
              <a:gd name="connsiteX6" fmla="*/ 151476 w 2524592"/>
              <a:gd name="connsiteY6" fmla="*/ 1514755 h 1514755"/>
              <a:gd name="connsiteX7" fmla="*/ 0 w 2524592"/>
              <a:gd name="connsiteY7" fmla="*/ 1363279 h 1514755"/>
              <a:gd name="connsiteX8" fmla="*/ 0 w 2524592"/>
              <a:gd name="connsiteY8" fmla="*/ 151476 h 151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592" h="1514755">
                <a:moveTo>
                  <a:pt x="0" y="151476"/>
                </a:moveTo>
                <a:cubicBezTo>
                  <a:pt x="0" y="67818"/>
                  <a:pt x="67818" y="0"/>
                  <a:pt x="151476" y="0"/>
                </a:cubicBezTo>
                <a:lnTo>
                  <a:pt x="2373117" y="0"/>
                </a:lnTo>
                <a:cubicBezTo>
                  <a:pt x="2456775" y="0"/>
                  <a:pt x="2524593" y="67818"/>
                  <a:pt x="2524593" y="151476"/>
                </a:cubicBezTo>
                <a:cubicBezTo>
                  <a:pt x="2524593" y="555411"/>
                  <a:pt x="2524592" y="959345"/>
                  <a:pt x="2524592" y="1363280"/>
                </a:cubicBezTo>
                <a:cubicBezTo>
                  <a:pt x="2524592" y="1446938"/>
                  <a:pt x="2456774" y="1514756"/>
                  <a:pt x="2373116" y="1514756"/>
                </a:cubicBezTo>
                <a:lnTo>
                  <a:pt x="151476" y="1514755"/>
                </a:lnTo>
                <a:cubicBezTo>
                  <a:pt x="67818" y="1514755"/>
                  <a:pt x="0" y="1446937"/>
                  <a:pt x="0" y="1363279"/>
                </a:cubicBezTo>
                <a:lnTo>
                  <a:pt x="0" y="151476"/>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856" tIns="154856" rIns="154856" bIns="154856" numCol="1" spcCol="1270" anchor="ctr" anchorCtr="0">
            <a:noAutofit/>
          </a:bodyPr>
          <a:lstStyle/>
          <a:p>
            <a:pPr lvl="0" algn="ctr" defTabSz="1289050">
              <a:lnSpc>
                <a:spcPct val="90000"/>
              </a:lnSpc>
              <a:spcBef>
                <a:spcPct val="0"/>
              </a:spcBef>
              <a:spcAft>
                <a:spcPct val="35000"/>
              </a:spcAft>
            </a:pPr>
            <a:r>
              <a:rPr lang="en-US" altLang="zh-CN" sz="2900" dirty="0" smtClean="0">
                <a:solidFill>
                  <a:schemeClr val="tx1"/>
                </a:solidFill>
                <a:latin typeface="Times New Roman" panose="02020603050405020304" pitchFamily="18" charset="0"/>
                <a:cs typeface="Times New Roman" panose="02020603050405020304" pitchFamily="18" charset="0"/>
              </a:rPr>
              <a:t>Mapping of rhetorical relations and surface markers </a:t>
            </a:r>
            <a:endParaRPr lang="zh-CN" altLang="en-US" sz="2900" kern="1200" dirty="0">
              <a:solidFill>
                <a:schemeClr val="tx1"/>
              </a:solidFill>
              <a:latin typeface="Times New Roman" panose="02020603050405020304" pitchFamily="18" charset="0"/>
              <a:cs typeface="Times New Roman" panose="02020603050405020304" pitchFamily="18" charset="0"/>
            </a:endParaRPr>
          </a:p>
        </p:txBody>
      </p:sp>
      <p:sp>
        <p:nvSpPr>
          <p:cNvPr id="14" name="任意多边形 13"/>
          <p:cNvSpPr/>
          <p:nvPr/>
        </p:nvSpPr>
        <p:spPr>
          <a:xfrm>
            <a:off x="547936" y="3907450"/>
            <a:ext cx="4886213" cy="2271281"/>
          </a:xfrm>
          <a:custGeom>
            <a:avLst/>
            <a:gdLst>
              <a:gd name="connsiteX0" fmla="*/ 0 w 2540277"/>
              <a:gd name="connsiteY0" fmla="*/ 145269 h 1452690"/>
              <a:gd name="connsiteX1" fmla="*/ 145269 w 2540277"/>
              <a:gd name="connsiteY1" fmla="*/ 0 h 1452690"/>
              <a:gd name="connsiteX2" fmla="*/ 2395008 w 2540277"/>
              <a:gd name="connsiteY2" fmla="*/ 0 h 1452690"/>
              <a:gd name="connsiteX3" fmla="*/ 2540277 w 2540277"/>
              <a:gd name="connsiteY3" fmla="*/ 145269 h 1452690"/>
              <a:gd name="connsiteX4" fmla="*/ 2540277 w 2540277"/>
              <a:gd name="connsiteY4" fmla="*/ 1307421 h 1452690"/>
              <a:gd name="connsiteX5" fmla="*/ 2395008 w 2540277"/>
              <a:gd name="connsiteY5" fmla="*/ 1452690 h 1452690"/>
              <a:gd name="connsiteX6" fmla="*/ 145269 w 2540277"/>
              <a:gd name="connsiteY6" fmla="*/ 1452690 h 1452690"/>
              <a:gd name="connsiteX7" fmla="*/ 0 w 2540277"/>
              <a:gd name="connsiteY7" fmla="*/ 1307421 h 1452690"/>
              <a:gd name="connsiteX8" fmla="*/ 0 w 2540277"/>
              <a:gd name="connsiteY8" fmla="*/ 145269 h 14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277" h="1452690">
                <a:moveTo>
                  <a:pt x="0" y="145269"/>
                </a:moveTo>
                <a:cubicBezTo>
                  <a:pt x="0" y="65039"/>
                  <a:pt x="65039" y="0"/>
                  <a:pt x="145269" y="0"/>
                </a:cubicBezTo>
                <a:lnTo>
                  <a:pt x="2395008" y="0"/>
                </a:lnTo>
                <a:cubicBezTo>
                  <a:pt x="2475238" y="0"/>
                  <a:pt x="2540277" y="65039"/>
                  <a:pt x="2540277" y="145269"/>
                </a:cubicBezTo>
                <a:lnTo>
                  <a:pt x="2540277" y="1307421"/>
                </a:lnTo>
                <a:cubicBezTo>
                  <a:pt x="2540277" y="1387651"/>
                  <a:pt x="2475238" y="1452690"/>
                  <a:pt x="2395008" y="1452690"/>
                </a:cubicBezTo>
                <a:lnTo>
                  <a:pt x="145269" y="1452690"/>
                </a:lnTo>
                <a:cubicBezTo>
                  <a:pt x="65039" y="1452690"/>
                  <a:pt x="0" y="1387651"/>
                  <a:pt x="0" y="1307421"/>
                </a:cubicBezTo>
                <a:lnTo>
                  <a:pt x="0" y="145269"/>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558" tIns="122558" rIns="122558" bIns="122558" numCol="1" spcCol="1270" anchor="ctr" anchorCtr="0">
            <a:noAutofit/>
          </a:bodyPr>
          <a:lstStyle/>
          <a:p>
            <a:pPr lvl="0" algn="ctr" defTabSz="933450">
              <a:lnSpc>
                <a:spcPct val="90000"/>
              </a:lnSpc>
              <a:spcBef>
                <a:spcPct val="0"/>
              </a:spcBef>
              <a:spcAft>
                <a:spcPct val="35000"/>
              </a:spcAft>
            </a:pPr>
            <a:r>
              <a:rPr lang="en-US" altLang="zh-CN" sz="2800" dirty="0">
                <a:solidFill>
                  <a:schemeClr val="tx1"/>
                </a:solidFill>
                <a:latin typeface="Times New Roman" panose="02020603050405020304" pitchFamily="18" charset="0"/>
                <a:cs typeface="Times New Roman" panose="02020603050405020304" pitchFamily="18" charset="0"/>
              </a:rPr>
              <a:t>I</a:t>
            </a:r>
            <a:r>
              <a:rPr lang="en-US" altLang="zh-CN" sz="2800" dirty="0" smtClean="0">
                <a:solidFill>
                  <a:schemeClr val="tx1"/>
                </a:solidFill>
                <a:latin typeface="Times New Roman" panose="02020603050405020304" pitchFamily="18" charset="0"/>
                <a:cs typeface="Times New Roman" panose="02020603050405020304" pitchFamily="18" charset="0"/>
              </a:rPr>
              <a:t>nterface research of rhetorical structures, relations and prosodic features </a:t>
            </a:r>
            <a:endParaRPr lang="zh-CN" alt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任意多边形 14"/>
          <p:cNvSpPr/>
          <p:nvPr/>
        </p:nvSpPr>
        <p:spPr>
          <a:xfrm>
            <a:off x="5774610" y="4505433"/>
            <a:ext cx="538538" cy="918030"/>
          </a:xfrm>
          <a:custGeom>
            <a:avLst/>
            <a:gdLst>
              <a:gd name="connsiteX0" fmla="*/ 0 w 538538"/>
              <a:gd name="connsiteY0" fmla="*/ 125998 h 629988"/>
              <a:gd name="connsiteX1" fmla="*/ 269269 w 538538"/>
              <a:gd name="connsiteY1" fmla="*/ 125998 h 629988"/>
              <a:gd name="connsiteX2" fmla="*/ 269269 w 538538"/>
              <a:gd name="connsiteY2" fmla="*/ 0 h 629988"/>
              <a:gd name="connsiteX3" fmla="*/ 538538 w 538538"/>
              <a:gd name="connsiteY3" fmla="*/ 314994 h 629988"/>
              <a:gd name="connsiteX4" fmla="*/ 269269 w 538538"/>
              <a:gd name="connsiteY4" fmla="*/ 629988 h 629988"/>
              <a:gd name="connsiteX5" fmla="*/ 269269 w 538538"/>
              <a:gd name="connsiteY5" fmla="*/ 503990 h 629988"/>
              <a:gd name="connsiteX6" fmla="*/ 0 w 538538"/>
              <a:gd name="connsiteY6" fmla="*/ 503990 h 629988"/>
              <a:gd name="connsiteX7" fmla="*/ 0 w 538538"/>
              <a:gd name="connsiteY7" fmla="*/ 125998 h 62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8" h="629988">
                <a:moveTo>
                  <a:pt x="0" y="125998"/>
                </a:moveTo>
                <a:lnTo>
                  <a:pt x="269269" y="125998"/>
                </a:lnTo>
                <a:lnTo>
                  <a:pt x="269269" y="0"/>
                </a:lnTo>
                <a:lnTo>
                  <a:pt x="538538" y="314994"/>
                </a:lnTo>
                <a:lnTo>
                  <a:pt x="269269" y="629988"/>
                </a:lnTo>
                <a:lnTo>
                  <a:pt x="269269" y="503990"/>
                </a:lnTo>
                <a:lnTo>
                  <a:pt x="0" y="503990"/>
                </a:lnTo>
                <a:lnTo>
                  <a:pt x="0" y="125998"/>
                </a:lnTo>
                <a:close/>
              </a:path>
            </a:pathLst>
          </a:custGeom>
          <a:solidFill>
            <a:schemeClr val="tx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5998" rIns="161561" bIns="125998" numCol="1" spcCol="1270" anchor="ctr" anchorCtr="0">
            <a:noAutofit/>
          </a:bodyPr>
          <a:lstStyle/>
          <a:p>
            <a:pPr lvl="0" algn="ctr" defTabSz="755650">
              <a:lnSpc>
                <a:spcPct val="90000"/>
              </a:lnSpc>
              <a:spcBef>
                <a:spcPct val="0"/>
              </a:spcBef>
              <a:spcAft>
                <a:spcPct val="35000"/>
              </a:spcAft>
            </a:pPr>
            <a:endParaRPr lang="zh-CN" altLang="en-US" sz="1700" kern="1200">
              <a:solidFill>
                <a:schemeClr val="tx1"/>
              </a:solidFill>
              <a:latin typeface="Times New Roman" panose="02020603050405020304" pitchFamily="18" charset="0"/>
              <a:cs typeface="Times New Roman" panose="02020603050405020304" pitchFamily="18" charset="0"/>
            </a:endParaRPr>
          </a:p>
        </p:txBody>
      </p:sp>
      <p:sp>
        <p:nvSpPr>
          <p:cNvPr id="16" name="任意多边形 15"/>
          <p:cNvSpPr/>
          <p:nvPr/>
        </p:nvSpPr>
        <p:spPr>
          <a:xfrm>
            <a:off x="6653609" y="3906005"/>
            <a:ext cx="5298906" cy="2272726"/>
          </a:xfrm>
          <a:custGeom>
            <a:avLst/>
            <a:gdLst>
              <a:gd name="connsiteX0" fmla="*/ 0 w 2540277"/>
              <a:gd name="connsiteY0" fmla="*/ 145269 h 1452690"/>
              <a:gd name="connsiteX1" fmla="*/ 145269 w 2540277"/>
              <a:gd name="connsiteY1" fmla="*/ 0 h 1452690"/>
              <a:gd name="connsiteX2" fmla="*/ 2395008 w 2540277"/>
              <a:gd name="connsiteY2" fmla="*/ 0 h 1452690"/>
              <a:gd name="connsiteX3" fmla="*/ 2540277 w 2540277"/>
              <a:gd name="connsiteY3" fmla="*/ 145269 h 1452690"/>
              <a:gd name="connsiteX4" fmla="*/ 2540277 w 2540277"/>
              <a:gd name="connsiteY4" fmla="*/ 1307421 h 1452690"/>
              <a:gd name="connsiteX5" fmla="*/ 2395008 w 2540277"/>
              <a:gd name="connsiteY5" fmla="*/ 1452690 h 1452690"/>
              <a:gd name="connsiteX6" fmla="*/ 145269 w 2540277"/>
              <a:gd name="connsiteY6" fmla="*/ 1452690 h 1452690"/>
              <a:gd name="connsiteX7" fmla="*/ 0 w 2540277"/>
              <a:gd name="connsiteY7" fmla="*/ 1307421 h 1452690"/>
              <a:gd name="connsiteX8" fmla="*/ 0 w 2540277"/>
              <a:gd name="connsiteY8" fmla="*/ 145269 h 145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277" h="1452690">
                <a:moveTo>
                  <a:pt x="0" y="145269"/>
                </a:moveTo>
                <a:cubicBezTo>
                  <a:pt x="0" y="65039"/>
                  <a:pt x="65039" y="0"/>
                  <a:pt x="145269" y="0"/>
                </a:cubicBezTo>
                <a:lnTo>
                  <a:pt x="2395008" y="0"/>
                </a:lnTo>
                <a:cubicBezTo>
                  <a:pt x="2475238" y="0"/>
                  <a:pt x="2540277" y="65039"/>
                  <a:pt x="2540277" y="145269"/>
                </a:cubicBezTo>
                <a:lnTo>
                  <a:pt x="2540277" y="1307421"/>
                </a:lnTo>
                <a:cubicBezTo>
                  <a:pt x="2540277" y="1387651"/>
                  <a:pt x="2475238" y="1452690"/>
                  <a:pt x="2395008" y="1452690"/>
                </a:cubicBezTo>
                <a:lnTo>
                  <a:pt x="145269" y="1452690"/>
                </a:lnTo>
                <a:cubicBezTo>
                  <a:pt x="65039" y="1452690"/>
                  <a:pt x="0" y="1387651"/>
                  <a:pt x="0" y="1307421"/>
                </a:cubicBezTo>
                <a:lnTo>
                  <a:pt x="0" y="145269"/>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558" tIns="122558" rIns="122558" bIns="122558" numCol="1" spcCol="1270" anchor="ctr" anchorCtr="0">
            <a:noAutofit/>
          </a:bodyPr>
          <a:lstStyle/>
          <a:p>
            <a:pPr lvl="0" algn="ctr" defTabSz="933450">
              <a:lnSpc>
                <a:spcPct val="90000"/>
              </a:lnSpc>
              <a:spcBef>
                <a:spcPct val="0"/>
              </a:spcBef>
              <a:spcAft>
                <a:spcPct val="35000"/>
              </a:spcAft>
            </a:pPr>
            <a:r>
              <a:rPr lang="en-US" altLang="zh-CN" sz="2400" kern="1200" dirty="0" smtClean="0">
                <a:solidFill>
                  <a:schemeClr val="tx1"/>
                </a:solidFill>
                <a:latin typeface="Times New Roman" panose="02020603050405020304" pitchFamily="18" charset="0"/>
                <a:cs typeface="Times New Roman" panose="02020603050405020304" pitchFamily="18" charset="0"/>
              </a:rPr>
              <a:t>Discourse Analysis </a:t>
            </a:r>
          </a:p>
          <a:p>
            <a:pPr algn="ctr" defTabSz="933450">
              <a:lnSpc>
                <a:spcPct val="90000"/>
              </a:lnSpc>
              <a:spcBef>
                <a:spcPct val="0"/>
              </a:spcBef>
              <a:spcAft>
                <a:spcPct val="35000"/>
              </a:spcAft>
            </a:pPr>
            <a:r>
              <a:rPr lang="en-US" altLang="zh-CN" sz="2400" dirty="0">
                <a:solidFill>
                  <a:schemeClr val="tx1"/>
                </a:solidFill>
                <a:latin typeface="Times New Roman" panose="02020603050405020304" pitchFamily="18" charset="0"/>
                <a:cs typeface="Times New Roman" panose="02020603050405020304" pitchFamily="18" charset="0"/>
              </a:rPr>
              <a:t>Machine </a:t>
            </a:r>
            <a:r>
              <a:rPr lang="en-US" altLang="zh-CN" sz="2400" dirty="0" smtClean="0">
                <a:solidFill>
                  <a:schemeClr val="tx1"/>
                </a:solidFill>
                <a:latin typeface="Times New Roman" panose="02020603050405020304" pitchFamily="18" charset="0"/>
                <a:cs typeface="Times New Roman" panose="02020603050405020304" pitchFamily="18" charset="0"/>
              </a:rPr>
              <a:t>Translation </a:t>
            </a:r>
            <a:endParaRPr lang="en-US" altLang="zh-CN" sz="2400" dirty="0">
              <a:solidFill>
                <a:schemeClr val="tx1"/>
              </a:solidFill>
              <a:latin typeface="Times New Roman" panose="02020603050405020304" pitchFamily="18" charset="0"/>
              <a:cs typeface="Times New Roman" panose="02020603050405020304" pitchFamily="18" charset="0"/>
            </a:endParaRPr>
          </a:p>
          <a:p>
            <a:pPr lvl="0" algn="ctr" defTabSz="933450">
              <a:lnSpc>
                <a:spcPct val="90000"/>
              </a:lnSpc>
              <a:spcBef>
                <a:spcPct val="0"/>
              </a:spcBef>
              <a:spcAft>
                <a:spcPct val="35000"/>
              </a:spcAft>
            </a:pPr>
            <a:r>
              <a:rPr lang="en-US" altLang="zh-CN" sz="2400" dirty="0" smtClean="0">
                <a:solidFill>
                  <a:schemeClr val="tx1"/>
                </a:solidFill>
                <a:latin typeface="Times New Roman" panose="02020603050405020304" pitchFamily="18" charset="0"/>
                <a:cs typeface="Times New Roman" panose="02020603050405020304" pitchFamily="18" charset="0"/>
              </a:rPr>
              <a:t>Natural Language </a:t>
            </a:r>
            <a:r>
              <a:rPr lang="en-US" altLang="zh-CN" sz="2400" dirty="0">
                <a:solidFill>
                  <a:schemeClr val="tx1"/>
                </a:solidFill>
                <a:latin typeface="Times New Roman" panose="02020603050405020304" pitchFamily="18" charset="0"/>
                <a:cs typeface="Times New Roman" panose="02020603050405020304" pitchFamily="18" charset="0"/>
              </a:rPr>
              <a:t>G</a:t>
            </a:r>
            <a:r>
              <a:rPr lang="en-US" altLang="zh-CN" sz="2400" dirty="0" smtClean="0">
                <a:solidFill>
                  <a:schemeClr val="tx1"/>
                </a:solidFill>
                <a:latin typeface="Times New Roman" panose="02020603050405020304" pitchFamily="18" charset="0"/>
                <a:cs typeface="Times New Roman" panose="02020603050405020304" pitchFamily="18" charset="0"/>
              </a:rPr>
              <a:t>eneration </a:t>
            </a:r>
          </a:p>
          <a:p>
            <a:pPr lvl="0" algn="ctr" defTabSz="933450">
              <a:lnSpc>
                <a:spcPct val="90000"/>
              </a:lnSpc>
              <a:spcBef>
                <a:spcPct val="0"/>
              </a:spcBef>
              <a:spcAft>
                <a:spcPct val="35000"/>
              </a:spcAft>
            </a:pPr>
            <a:r>
              <a:rPr lang="en-US" altLang="zh-CN" sz="2400" dirty="0" smtClean="0">
                <a:solidFill>
                  <a:schemeClr val="tx1"/>
                </a:solidFill>
                <a:latin typeface="Times New Roman" panose="02020603050405020304" pitchFamily="18" charset="0"/>
                <a:cs typeface="Times New Roman" panose="02020603050405020304" pitchFamily="18" charset="0"/>
              </a:rPr>
              <a:t>Discourse Semantic Comprehension</a:t>
            </a:r>
          </a:p>
          <a:p>
            <a:pPr lvl="0" algn="ctr" defTabSz="933450">
              <a:lnSpc>
                <a:spcPct val="90000"/>
              </a:lnSpc>
              <a:spcBef>
                <a:spcPct val="0"/>
              </a:spcBef>
              <a:spcAft>
                <a:spcPct val="35000"/>
              </a:spcAft>
            </a:pPr>
            <a:r>
              <a:rPr lang="en-US" altLang="zh-CN" sz="2400" kern="1200" dirty="0" smtClean="0">
                <a:solidFill>
                  <a:schemeClr val="tx1"/>
                </a:solidFill>
                <a:latin typeface="Times New Roman" panose="02020603050405020304" pitchFamily="18" charset="0"/>
                <a:cs typeface="Times New Roman" panose="02020603050405020304" pitchFamily="18" charset="0"/>
              </a:rPr>
              <a:t>…</a:t>
            </a:r>
            <a:endParaRPr lang="zh-CN" altLang="en-US" sz="2400" kern="1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25906356"/>
      </p:ext>
    </p:extLst>
  </p:cSld>
  <p:clrMapOvr>
    <a:masterClrMapping/>
  </p:clrMapOvr>
  <mc:AlternateContent xmlns:mc="http://schemas.openxmlformats.org/markup-compatibility/2006" xmlns:p14="http://schemas.microsoft.com/office/powerpoint/2010/main">
    <mc:Choice Requires="p14">
      <p:transition spd="slow" p14:dur="2000" advTm="35843"/>
    </mc:Choice>
    <mc:Fallback xmlns="">
      <p:transition spd="slow" advTm="35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idx="4294967295"/>
          </p:nvPr>
        </p:nvSpPr>
        <p:spPr>
          <a:ln/>
        </p:spPr>
        <p:txBody>
          <a:bodyPr/>
          <a:lstStyle/>
          <a:p>
            <a:r>
              <a:rPr lang="en-US" altLang="zh-CN" dirty="0" smtClean="0">
                <a:latin typeface="Times New Roman" pitchFamily="18" charset="0"/>
                <a:sym typeface="Times New Roman" pitchFamily="18" charset="0"/>
              </a:rPr>
              <a:t>Previous </a:t>
            </a:r>
            <a:r>
              <a:rPr lang="en-US" altLang="zh-CN" dirty="0">
                <a:latin typeface="Times New Roman" pitchFamily="18" charset="0"/>
                <a:sym typeface="Times New Roman" pitchFamily="18" charset="0"/>
              </a:rPr>
              <a:t>R</a:t>
            </a:r>
            <a:r>
              <a:rPr lang="en-US" altLang="zh-CN" dirty="0" smtClean="0">
                <a:latin typeface="Times New Roman" pitchFamily="18" charset="0"/>
                <a:sym typeface="Times New Roman" pitchFamily="18" charset="0"/>
              </a:rPr>
              <a:t>esearch</a:t>
            </a:r>
            <a:endParaRPr lang="en-US" altLang="zh-CN" dirty="0">
              <a:latin typeface="Times New Roman" pitchFamily="18" charset="0"/>
              <a:sym typeface="Times New Roman" pitchFamily="18" charset="0"/>
            </a:endParaRPr>
          </a:p>
        </p:txBody>
      </p:sp>
      <p:sp>
        <p:nvSpPr>
          <p:cNvPr id="15363" name="内容占位符 2"/>
          <p:cNvSpPr>
            <a:spLocks noGrp="1" noChangeArrowheads="1"/>
          </p:cNvSpPr>
          <p:nvPr>
            <p:ph idx="1"/>
          </p:nvPr>
        </p:nvSpPr>
        <p:spPr>
          <a:xfrm>
            <a:off x="783770" y="1585913"/>
            <a:ext cx="11011989" cy="4953000"/>
          </a:xfrm>
          <a:ln/>
        </p:spPr>
        <p:txBody>
          <a:bodyPr/>
          <a:lstStyle/>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Yang and Yang (2012)</a:t>
            </a:r>
            <a:endParaRPr lang="en-US" altLang="en-US" sz="2400" b="1"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sz="1100" dirty="0">
              <a:solidFill>
                <a:schemeClr val="tx1"/>
              </a:solidFill>
              <a:latin typeface="Times New Roman" pitchFamily="18" charset="0"/>
              <a:sym typeface="Times New Roman" pitchFamily="18" charset="0"/>
            </a:endParaRPr>
          </a:p>
          <a:p>
            <a:pPr marL="360000" algn="just">
              <a:lnSpc>
                <a:spcPct val="80000"/>
              </a:lnSpc>
            </a:pPr>
            <a:r>
              <a:rPr lang="en-US" sz="2400" dirty="0" smtClean="0">
                <a:solidFill>
                  <a:schemeClr val="tx1"/>
                </a:solidFill>
                <a:latin typeface="Times New Roman" pitchFamily="18" charset="0"/>
                <a:sym typeface="Times New Roman" pitchFamily="18" charset="0"/>
              </a:rPr>
              <a:t>examined </a:t>
            </a:r>
            <a:r>
              <a:rPr lang="en-US" sz="2400" dirty="0">
                <a:solidFill>
                  <a:schemeClr val="tx1"/>
                </a:solidFill>
                <a:latin typeface="Times New Roman" pitchFamily="18" charset="0"/>
                <a:sym typeface="Times New Roman" pitchFamily="18" charset="0"/>
              </a:rPr>
              <a:t>how rhetorical structures were reflected by boundary prosodic </a:t>
            </a:r>
            <a:r>
              <a:rPr lang="en-US" sz="2400" dirty="0" smtClean="0">
                <a:solidFill>
                  <a:schemeClr val="tx1"/>
                </a:solidFill>
                <a:latin typeface="Times New Roman" pitchFamily="18" charset="0"/>
                <a:sym typeface="Times New Roman" pitchFamily="18" charset="0"/>
              </a:rPr>
              <a:t>parameters</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sz="11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Data: </a:t>
            </a:r>
            <a:r>
              <a:rPr lang="en-US" sz="2400" dirty="0">
                <a:solidFill>
                  <a:schemeClr val="tx1"/>
                </a:solidFill>
                <a:latin typeface="Times New Roman" pitchFamily="18" charset="0"/>
                <a:sym typeface="Times New Roman" pitchFamily="18" charset="0"/>
              </a:rPr>
              <a:t>recordings of ten paragraphs of news commentaries</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Parameters:</a:t>
            </a:r>
            <a:r>
              <a:rPr lang="en-US" sz="2400" dirty="0">
                <a:solidFill>
                  <a:schemeClr val="tx1"/>
                </a:solidFill>
                <a:latin typeface="Times New Roman" pitchFamily="18" charset="0"/>
                <a:sym typeface="Times New Roman" pitchFamily="18" charset="0"/>
              </a:rPr>
              <a:t> pause duration, pitch reset, and final lengthening.</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spcBef>
                <a:spcPct val="0"/>
              </a:spcBef>
            </a:pPr>
            <a:r>
              <a:rPr lang="en-US" sz="2400" dirty="0">
                <a:solidFill>
                  <a:schemeClr val="tx1"/>
                </a:solidFill>
                <a:latin typeface="Times New Roman" pitchFamily="18" charset="0"/>
                <a:sym typeface="Times New Roman" pitchFamily="18" charset="0"/>
              </a:rPr>
              <a:t>     </a:t>
            </a:r>
            <a:endParaRPr lang="en-US" sz="11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r>
              <a:rPr lang="en-US" sz="2400" b="1" dirty="0">
                <a:solidFill>
                  <a:schemeClr val="tx1"/>
                </a:solidFill>
                <a:latin typeface="Times New Roman" pitchFamily="18" charset="0"/>
                <a:sym typeface="Times New Roman" pitchFamily="18" charset="0"/>
              </a:rPr>
              <a:t>Results: </a:t>
            </a:r>
            <a:endParaRPr lang="en-US" altLang="en-US" sz="2400" b="1" dirty="0">
              <a:solidFill>
                <a:schemeClr val="tx1"/>
              </a:solidFill>
              <a:latin typeface="Times New Roman" pitchFamily="18" charset="0"/>
              <a:sym typeface="Times New Roman" pitchFamily="18" charset="0"/>
            </a:endParaRPr>
          </a:p>
          <a:p>
            <a:pPr algn="just">
              <a:lnSpc>
                <a:spcPct val="80000"/>
              </a:lnSpc>
            </a:pPr>
            <a:r>
              <a:rPr lang="en-US" sz="2400" dirty="0" smtClean="0">
                <a:solidFill>
                  <a:schemeClr val="tx1"/>
                </a:solidFill>
                <a:latin typeface="Times New Roman" pitchFamily="18" charset="0"/>
                <a:sym typeface="Times New Roman" pitchFamily="18" charset="0"/>
              </a:rPr>
              <a:t>     Rhetorical </a:t>
            </a:r>
            <a:r>
              <a:rPr lang="en-US" sz="2400" dirty="0">
                <a:solidFill>
                  <a:schemeClr val="tx1"/>
                </a:solidFill>
                <a:latin typeface="Times New Roman" pitchFamily="18" charset="0"/>
                <a:sym typeface="Times New Roman" pitchFamily="18" charset="0"/>
              </a:rPr>
              <a:t>structure is reliably conveyed by prosodic parameters in standard Chinese</a:t>
            </a:r>
            <a:r>
              <a:rPr lang="en-US" sz="2400" dirty="0" smtClean="0">
                <a:solidFill>
                  <a:schemeClr val="tx1"/>
                </a:solidFill>
                <a:latin typeface="Times New Roman" pitchFamily="18" charset="0"/>
                <a:sym typeface="Times New Roman" pitchFamily="18" charset="0"/>
              </a:rPr>
              <a:t>.</a:t>
            </a:r>
          </a:p>
          <a:p>
            <a:pPr algn="just">
              <a:lnSpc>
                <a:spcPct val="80000"/>
              </a:lnSpc>
            </a:pPr>
            <a:endParaRPr lang="en-US" sz="2400" dirty="0" smtClean="0">
              <a:solidFill>
                <a:schemeClr val="tx1"/>
              </a:solidFill>
              <a:latin typeface="Times New Roman" pitchFamily="18" charset="0"/>
              <a:sym typeface="Times New Roman" pitchFamily="18" charset="0"/>
            </a:endParaRPr>
          </a:p>
          <a:p>
            <a:pPr algn="just">
              <a:lnSpc>
                <a:spcPct val="80000"/>
              </a:lnSpc>
            </a:pPr>
            <a:r>
              <a:rPr lang="en-US" altLang="zh-CN" sz="2400" dirty="0" smtClean="0">
                <a:solidFill>
                  <a:schemeClr val="tx1"/>
                </a:solidFill>
                <a:latin typeface="Times New Roman" pitchFamily="18" charset="0"/>
                <a:sym typeface="Times New Roman" pitchFamily="18" charset="0"/>
              </a:rPr>
              <a:t>The pause duration represents the corresponding relation with rhetorical relation and prosodic structure; from the perspective of semantics, the nucleus also represented in the distribution of stress degree. </a:t>
            </a:r>
            <a:endParaRPr lang="en-US" altLang="en-US" sz="2400" dirty="0">
              <a:solidFill>
                <a:schemeClr val="tx1"/>
              </a:solidFill>
              <a:latin typeface="Times New Roman" pitchFamily="18" charset="0"/>
              <a:sym typeface="Times New Roman" pitchFamily="18" charset="0"/>
            </a:endParaRPr>
          </a:p>
          <a:p>
            <a:pPr marL="342900" indent="-342900" algn="just">
              <a:lnSpc>
                <a:spcPct val="80000"/>
              </a:lnSpc>
              <a:buFont typeface="Arial" pitchFamily="34" charset="0"/>
              <a:buChar char="•"/>
            </a:pPr>
            <a:endParaRPr lang="en-US" altLang="en-US" dirty="0">
              <a:solidFill>
                <a:schemeClr val="tx1"/>
              </a:solidFill>
            </a:endParaRPr>
          </a:p>
        </p:txBody>
      </p:sp>
    </p:spTree>
    <p:extLst>
      <p:ext uri="{BB962C8B-B14F-4D97-AF65-F5344CB8AC3E}">
        <p14:creationId xmlns:p14="http://schemas.microsoft.com/office/powerpoint/2010/main" val="4543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idx="4294967295"/>
          </p:nvPr>
        </p:nvSpPr>
        <p:spPr>
          <a:ln/>
        </p:spPr>
        <p:txBody>
          <a:bodyPr/>
          <a:lstStyle/>
          <a:p>
            <a:r>
              <a:rPr lang="en-US" altLang="zh-CN" dirty="0">
                <a:latin typeface="Times New Roman" pitchFamily="18" charset="0"/>
              </a:rPr>
              <a:t>Research </a:t>
            </a:r>
            <a:r>
              <a:rPr lang="en-US" altLang="zh-CN" dirty="0" smtClean="0">
                <a:latin typeface="Times New Roman" pitchFamily="18" charset="0"/>
              </a:rPr>
              <a:t>Motivation</a:t>
            </a:r>
            <a:endParaRPr lang="en-US" altLang="zh-CN" dirty="0">
              <a:latin typeface="Times New Roman" pitchFamily="18" charset="0"/>
            </a:endParaRPr>
          </a:p>
        </p:txBody>
      </p:sp>
      <p:sp>
        <p:nvSpPr>
          <p:cNvPr id="16387" name="内容占位符 2"/>
          <p:cNvSpPr>
            <a:spLocks noGrp="1" noChangeArrowheads="1"/>
          </p:cNvSpPr>
          <p:nvPr>
            <p:ph idx="1"/>
          </p:nvPr>
        </p:nvSpPr>
        <p:spPr>
          <a:xfrm>
            <a:off x="510875" y="936035"/>
            <a:ext cx="10593930" cy="2793483"/>
          </a:xfrm>
          <a:ln/>
        </p:spPr>
        <p:txBody>
          <a:bodyPr/>
          <a:lstStyle/>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As a representation of semantic structure, the RST is closely related to prosodic features, such as focus, and stress that express semantic relations. </a:t>
            </a:r>
          </a:p>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Therefore, the encoding of rhetorical relations, besides the boundary pause duration, should also include the distribution of stress. </a:t>
            </a:r>
          </a:p>
          <a:p>
            <a:pPr marL="342900" indent="-342900" algn="just">
              <a:spcBef>
                <a:spcPts val="400"/>
              </a:spcBef>
              <a:buFont typeface="Arial" pitchFamily="34" charset="0"/>
              <a:buChar char="•"/>
            </a:pPr>
            <a:r>
              <a:rPr lang="en-US" altLang="zh-CN" sz="2800" dirty="0" smtClean="0">
                <a:solidFill>
                  <a:schemeClr val="tx1"/>
                </a:solidFill>
                <a:latin typeface="Times New Roman" pitchFamily="18" charset="0"/>
                <a:sym typeface="Wingdings" pitchFamily="2" charset="2"/>
              </a:rPr>
              <a:t>The cross genre differences of relation distribution </a:t>
            </a:r>
          </a:p>
          <a:p>
            <a:pPr marL="342900" indent="-342900" algn="just">
              <a:lnSpc>
                <a:spcPct val="90000"/>
              </a:lnSpc>
              <a:buFont typeface="Arial" pitchFamily="34" charset="0"/>
              <a:buChar char="•"/>
            </a:pPr>
            <a:endParaRPr lang="en-US" altLang="zh-CN" b="1" dirty="0" smtClean="0">
              <a:solidFill>
                <a:schemeClr val="tx1"/>
              </a:solidFill>
              <a:latin typeface="Times New Roman" pitchFamily="18" charset="0"/>
            </a:endParaRPr>
          </a:p>
        </p:txBody>
      </p:sp>
      <p:sp>
        <p:nvSpPr>
          <p:cNvPr id="8" name="矩形 7"/>
          <p:cNvSpPr/>
          <p:nvPr/>
        </p:nvSpPr>
        <p:spPr>
          <a:xfrm>
            <a:off x="510874" y="4096646"/>
            <a:ext cx="10482473" cy="1775871"/>
          </a:xfrm>
          <a:prstGeom prst="rect">
            <a:avLst/>
          </a:prstGeom>
        </p:spPr>
        <p:txBody>
          <a:bodyPr wrap="square">
            <a:spAutoFit/>
          </a:bodyPr>
          <a:lstStyle/>
          <a:p>
            <a:pPr marL="342900" indent="-342900" algn="just">
              <a:lnSpc>
                <a:spcPct val="90000"/>
              </a:lnSpc>
              <a:spcAft>
                <a:spcPts val="300"/>
              </a:spcAft>
              <a:buFont typeface="Arial" pitchFamily="34" charset="0"/>
              <a:buChar char="•"/>
            </a:pPr>
            <a:r>
              <a:rPr lang="en-US" altLang="zh-CN" sz="2800" b="1" dirty="0" smtClean="0">
                <a:latin typeface="Times New Roman" pitchFamily="18" charset="0"/>
                <a:sym typeface="Calibri" pitchFamily="34" charset="0"/>
              </a:rPr>
              <a:t>To be specific </a:t>
            </a:r>
            <a:r>
              <a:rPr lang="zh-CN" altLang="en-US" sz="2400" dirty="0" smtClean="0">
                <a:latin typeface="Times New Roman" pitchFamily="18" charset="0"/>
                <a:sym typeface="Calibri" pitchFamily="34" charset="0"/>
              </a:rPr>
              <a:t>：</a:t>
            </a:r>
            <a:endParaRPr lang="en-US" altLang="zh-CN" sz="2400" dirty="0" smtClean="0">
              <a:latin typeface="Times New Roman" pitchFamily="18" charset="0"/>
              <a:sym typeface="Calibri" pitchFamily="34" charset="0"/>
            </a:endParaRPr>
          </a:p>
          <a:p>
            <a:pPr marL="342900" indent="-342900" algn="just">
              <a:lnSpc>
                <a:spcPct val="90000"/>
              </a:lnSpc>
              <a:spcAft>
                <a:spcPts val="300"/>
              </a:spcAft>
              <a:buFont typeface="Arial" pitchFamily="34" charset="0"/>
              <a:buChar char="•"/>
            </a:pPr>
            <a:r>
              <a:rPr lang="en-US" altLang="zh-CN" sz="2800" dirty="0" smtClean="0">
                <a:latin typeface="Times New Roman" pitchFamily="18" charset="0"/>
                <a:sym typeface="Calibri" pitchFamily="34" charset="0"/>
              </a:rPr>
              <a:t>To examine the distribution of relations in different genres </a:t>
            </a:r>
          </a:p>
          <a:p>
            <a:pPr marL="342900" indent="-342900" algn="just">
              <a:lnSpc>
                <a:spcPct val="90000"/>
              </a:lnSpc>
              <a:spcAft>
                <a:spcPts val="300"/>
              </a:spcAft>
              <a:buFont typeface="Arial" pitchFamily="34" charset="0"/>
              <a:buChar char="•"/>
            </a:pPr>
            <a:r>
              <a:rPr lang="en-US" altLang="zh-CN" sz="2800" dirty="0">
                <a:latin typeface="Times New Roman" pitchFamily="18" charset="0"/>
                <a:sym typeface="Calibri" pitchFamily="34" charset="0"/>
              </a:rPr>
              <a:t>T</a:t>
            </a:r>
            <a:r>
              <a:rPr lang="en-US" altLang="zh-CN" sz="2800" dirty="0" smtClean="0">
                <a:latin typeface="Times New Roman" pitchFamily="18" charset="0"/>
                <a:sym typeface="Calibri" pitchFamily="34" charset="0"/>
              </a:rPr>
              <a:t>o </a:t>
            </a:r>
            <a:r>
              <a:rPr lang="en-US" altLang="zh-CN" sz="2800" dirty="0">
                <a:latin typeface="Times New Roman" pitchFamily="18" charset="0"/>
                <a:sym typeface="Calibri" pitchFamily="34" charset="0"/>
              </a:rPr>
              <a:t>explore the possible influence to pause duration with parameters of stress degree, nuclearity, and rhetorical </a:t>
            </a:r>
            <a:r>
              <a:rPr lang="en-US" altLang="zh-CN" sz="2800" dirty="0" smtClean="0">
                <a:latin typeface="Times New Roman" pitchFamily="18" charset="0"/>
                <a:sym typeface="Calibri" pitchFamily="34" charset="0"/>
              </a:rPr>
              <a:t>structure. </a:t>
            </a:r>
            <a:endParaRPr lang="en-US" altLang="zh-CN" sz="2800" dirty="0">
              <a:latin typeface="Times New Roman" pitchFamily="18" charset="0"/>
              <a:sym typeface="Calibri" pitchFamily="34" charset="0"/>
            </a:endParaRPr>
          </a:p>
        </p:txBody>
      </p:sp>
    </p:spTree>
    <p:extLst>
      <p:ext uri="{BB962C8B-B14F-4D97-AF65-F5344CB8AC3E}">
        <p14:creationId xmlns:p14="http://schemas.microsoft.com/office/powerpoint/2010/main" val="19822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dirty="0" smtClean="0">
                <a:latin typeface="Times New Roman" panose="02020603050405020304" pitchFamily="18" charset="0"/>
                <a:cs typeface="Times New Roman" panose="02020603050405020304" pitchFamily="18" charset="0"/>
              </a:rPr>
              <a:t>Data and Methodology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400" dirty="0" smtClean="0">
                <a:latin typeface="Times New Roman" panose="02020603050405020304" pitchFamily="18" charset="0"/>
                <a:cs typeface="Times New Roman" panose="02020603050405020304" pitchFamily="18" charset="0"/>
              </a:rPr>
              <a:t>Corpus: ASCCD</a:t>
            </a:r>
          </a:p>
          <a:p>
            <a:r>
              <a:rPr lang="en-US" altLang="zh-CN" sz="2400" dirty="0" smtClean="0">
                <a:latin typeface="Times New Roman" panose="02020603050405020304" pitchFamily="18" charset="0"/>
                <a:cs typeface="Times New Roman" panose="02020603050405020304" pitchFamily="18" charset="0"/>
              </a:rPr>
              <a:t>Genre</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Commentary, Descriptive and Narrative </a:t>
            </a:r>
          </a:p>
          <a:p>
            <a:r>
              <a:rPr lang="en-US" altLang="zh-CN" sz="2400" dirty="0" smtClean="0">
                <a:latin typeface="Times New Roman" panose="02020603050405020304" pitchFamily="18" charset="0"/>
                <a:cs typeface="Times New Roman" panose="02020603050405020304" pitchFamily="18" charset="0"/>
              </a:rPr>
              <a:t>Speakers</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5 males and 5 females</a:t>
            </a:r>
          </a:p>
          <a:p>
            <a:r>
              <a:rPr lang="en-US" altLang="zh-CN" sz="2400" dirty="0" smtClean="0">
                <a:latin typeface="Times New Roman" panose="02020603050405020304" pitchFamily="18" charset="0"/>
                <a:cs typeface="Times New Roman" panose="02020603050405020304" pitchFamily="18" charset="0"/>
              </a:rPr>
              <a:t>Rhetorical relations</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57</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grpSp>
        <p:nvGrpSpPr>
          <p:cNvPr id="5" name="组合 4"/>
          <p:cNvGrpSpPr/>
          <p:nvPr/>
        </p:nvGrpSpPr>
        <p:grpSpPr>
          <a:xfrm>
            <a:off x="1066832" y="3049398"/>
            <a:ext cx="10214578" cy="3233148"/>
            <a:chOff x="1066832" y="3049398"/>
            <a:chExt cx="10214578" cy="3233148"/>
          </a:xfrm>
        </p:grpSpPr>
        <p:pic>
          <p:nvPicPr>
            <p:cNvPr id="16" name="图片 15"/>
            <p:cNvPicPr>
              <a:picLocks noChangeAspect="1"/>
            </p:cNvPicPr>
            <p:nvPr/>
          </p:nvPicPr>
          <p:blipFill>
            <a:blip r:embed="rId3"/>
            <a:stretch>
              <a:fillRect/>
            </a:stretch>
          </p:blipFill>
          <p:spPr>
            <a:xfrm>
              <a:off x="1066832" y="3049398"/>
              <a:ext cx="10214578" cy="3233148"/>
            </a:xfrm>
            <a:prstGeom prst="rect">
              <a:avLst/>
            </a:prstGeom>
            <a:solidFill>
              <a:schemeClr val="bg1"/>
            </a:solidFill>
          </p:spPr>
        </p:pic>
        <p:grpSp>
          <p:nvGrpSpPr>
            <p:cNvPr id="4" name="组合 3"/>
            <p:cNvGrpSpPr/>
            <p:nvPr/>
          </p:nvGrpSpPr>
          <p:grpSpPr>
            <a:xfrm>
              <a:off x="1254299" y="4036953"/>
              <a:ext cx="10027111" cy="2088681"/>
              <a:chOff x="1254299" y="4036953"/>
              <a:chExt cx="10027111" cy="2088681"/>
            </a:xfrm>
          </p:grpSpPr>
          <p:sp>
            <p:nvSpPr>
              <p:cNvPr id="18" name="TextBox 6"/>
              <p:cNvSpPr>
                <a:spLocks noChangeArrowheads="1"/>
              </p:cNvSpPr>
              <p:nvPr/>
            </p:nvSpPr>
            <p:spPr bwMode="auto">
              <a:xfrm>
                <a:off x="7876551" y="4036953"/>
                <a:ext cx="1787551" cy="923925"/>
              </a:xfrm>
              <a:prstGeom prst="rect">
                <a:avLst/>
              </a:prstGeom>
              <a:noFill/>
              <a:ln w="9525" cmpd="sng">
                <a:solidFill>
                  <a:schemeClr val="tx1"/>
                </a:solidFill>
                <a:miter lim="800000"/>
                <a:headEnd/>
                <a:tailEnd/>
              </a:ln>
            </p:spPr>
            <p:txBody>
              <a:bodyPr>
                <a:spAutoFit/>
              </a:bodyPr>
              <a:lstStyle/>
              <a:p>
                <a:pPr algn="ctr"/>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Hierarchy</a:t>
                </a:r>
                <a:endParaRPr lang="en-US" alt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ltLang="en-US" dirty="0" smtClean="0">
                    <a:solidFill>
                      <a:srgbClr val="000000"/>
                    </a:solidFill>
                    <a:latin typeface="Times New Roman" pitchFamily="18" charset="0"/>
                    <a:ea typeface="Calibri" pitchFamily="34" charset="0"/>
                    <a:cs typeface="Times New Roman" panose="02020603050405020304" pitchFamily="18" charset="0"/>
                    <a:sym typeface="Calibri" pitchFamily="34" charset="0"/>
                  </a:rPr>
                  <a:t>Relations </a:t>
                </a:r>
                <a:endParaRPr lang="en-US" alt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Nuclearity</a:t>
                </a:r>
                <a:endParaRPr lang="en-US" altLang="en-US" dirty="0">
                  <a:latin typeface="Times New Roman" pitchFamily="18" charset="0"/>
                  <a:cs typeface="Times New Roman" panose="02020603050405020304" pitchFamily="18" charset="0"/>
                </a:endParaRPr>
              </a:p>
            </p:txBody>
          </p:sp>
          <p:sp>
            <p:nvSpPr>
              <p:cNvPr id="19" name="TextBox 7"/>
              <p:cNvSpPr>
                <a:spLocks noChangeArrowheads="1"/>
              </p:cNvSpPr>
              <p:nvPr/>
            </p:nvSpPr>
            <p:spPr bwMode="auto">
              <a:xfrm>
                <a:off x="7876551" y="5201709"/>
                <a:ext cx="1787551" cy="923925"/>
              </a:xfrm>
              <a:prstGeom prst="rect">
                <a:avLst/>
              </a:prstGeom>
              <a:noFill/>
              <a:ln w="9525" cmpd="sng">
                <a:solidFill>
                  <a:schemeClr val="tx1"/>
                </a:solidFill>
                <a:miter lim="800000"/>
                <a:headEnd/>
                <a:tailEnd/>
              </a:ln>
            </p:spPr>
            <p:txBody>
              <a:bodyPr>
                <a:spAutoFit/>
              </a:bodyPr>
              <a:lstStyle/>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Pause duration</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Stress degree</a:t>
                </a:r>
                <a:endParaRPr lang="en-US" altLang="en-US">
                  <a:latin typeface="Times New Roman" pitchFamily="18" charset="0"/>
                  <a:cs typeface="Times New Roman" panose="02020603050405020304" pitchFamily="18" charset="0"/>
                </a:endParaRPr>
              </a:p>
            </p:txBody>
          </p:sp>
          <p:sp>
            <p:nvSpPr>
              <p:cNvPr id="20" name="TextBox 8"/>
              <p:cNvSpPr>
                <a:spLocks noChangeArrowheads="1"/>
              </p:cNvSpPr>
              <p:nvPr/>
            </p:nvSpPr>
            <p:spPr bwMode="auto">
              <a:xfrm>
                <a:off x="1254299" y="4751454"/>
                <a:ext cx="2383473" cy="923330"/>
              </a:xfrm>
              <a:prstGeom prst="rect">
                <a:avLst/>
              </a:prstGeom>
              <a:noFill/>
              <a:ln w="9525">
                <a:noFill/>
                <a:miter lim="800000"/>
                <a:headEnd/>
                <a:tailEnd/>
              </a:ln>
            </p:spPr>
            <p:txBody>
              <a:bodyPr wrap="square">
                <a:spAutoFit/>
              </a:bodyPr>
              <a:lstStyle/>
              <a:p>
                <a:r>
                  <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rPr>
                  <a:t>for the graphical annotation of a text. </a:t>
                </a:r>
              </a:p>
              <a:p>
                <a:endParaRPr lang="en-US" dirty="0">
                  <a:solidFill>
                    <a:srgbClr val="000000"/>
                  </a:solidFill>
                  <a:latin typeface="Times New Roman" pitchFamily="18" charset="0"/>
                  <a:ea typeface="Calibri" pitchFamily="34" charset="0"/>
                  <a:cs typeface="Times New Roman" panose="02020603050405020304" pitchFamily="18" charset="0"/>
                  <a:sym typeface="Calibri" pitchFamily="34" charset="0"/>
                </a:endParaRPr>
              </a:p>
            </p:txBody>
          </p:sp>
          <p:sp>
            <p:nvSpPr>
              <p:cNvPr id="21" name="TextBox 9"/>
              <p:cNvSpPr>
                <a:spLocks noChangeArrowheads="1"/>
              </p:cNvSpPr>
              <p:nvPr/>
            </p:nvSpPr>
            <p:spPr bwMode="auto">
              <a:xfrm>
                <a:off x="3471566" y="4744509"/>
                <a:ext cx="2468530" cy="923330"/>
              </a:xfrm>
              <a:prstGeom prst="rect">
                <a:avLst/>
              </a:prstGeom>
              <a:noFill/>
              <a:ln w="9525">
                <a:noFill/>
                <a:miter lim="800000"/>
                <a:headEnd/>
                <a:tailEnd/>
              </a:ln>
            </p:spPr>
            <p:txBody>
              <a:bodyPr wrap="square">
                <a:spAutoFit/>
              </a:bodyPr>
              <a:lstStyle/>
              <a:p>
                <a:r>
                  <a:rPr lang="en-US" dirty="0">
                    <a:solidFill>
                      <a:srgbClr val="000000"/>
                    </a:solidFill>
                    <a:latin typeface="Times New Roman" panose="02020603050405020304" pitchFamily="18" charset="0"/>
                    <a:ea typeface="Calibri" pitchFamily="34" charset="0"/>
                    <a:cs typeface="Times New Roman" panose="02020603050405020304" pitchFamily="18" charset="0"/>
                    <a:sym typeface="Calibri" pitchFamily="34" charset="0"/>
                  </a:rPr>
                  <a:t>for the analysis and annotation of acoustic speech signals.</a:t>
                </a:r>
              </a:p>
            </p:txBody>
          </p:sp>
          <p:sp>
            <p:nvSpPr>
              <p:cNvPr id="22" name="TextBox 10"/>
              <p:cNvSpPr>
                <a:spLocks noChangeArrowheads="1"/>
              </p:cNvSpPr>
              <p:nvPr/>
            </p:nvSpPr>
            <p:spPr bwMode="auto">
              <a:xfrm>
                <a:off x="5961357" y="4744509"/>
                <a:ext cx="1787551" cy="914400"/>
              </a:xfrm>
              <a:prstGeom prst="rect">
                <a:avLst/>
              </a:prstGeom>
              <a:noFill/>
              <a:ln w="9525">
                <a:noFill/>
                <a:miter lim="800000"/>
                <a:headEnd/>
                <a:tailEnd/>
              </a:ln>
            </p:spPr>
            <p:txBody>
              <a:bodyPr>
                <a:spAutoFit/>
              </a:bodyPr>
              <a:lstStyle/>
              <a:p>
                <a:r>
                  <a:rPr lang="en-US" dirty="0">
                    <a:solidFill>
                      <a:srgbClr val="000000"/>
                    </a:solidFill>
                    <a:latin typeface="Times New Roman" panose="02020603050405020304" pitchFamily="18" charset="0"/>
                    <a:ea typeface="Calibri" pitchFamily="34" charset="0"/>
                    <a:cs typeface="Times New Roman" panose="02020603050405020304" pitchFamily="18" charset="0"/>
                    <a:sym typeface="Calibri" pitchFamily="34" charset="0"/>
                  </a:rPr>
                  <a:t>for statistical computing and graphics. </a:t>
                </a:r>
              </a:p>
            </p:txBody>
          </p:sp>
          <p:sp>
            <p:nvSpPr>
              <p:cNvPr id="23" name="TextBox 11"/>
              <p:cNvSpPr>
                <a:spLocks noChangeArrowheads="1"/>
              </p:cNvSpPr>
              <p:nvPr/>
            </p:nvSpPr>
            <p:spPr bwMode="auto">
              <a:xfrm>
                <a:off x="9919466" y="4211109"/>
                <a:ext cx="1361944" cy="1463675"/>
              </a:xfrm>
              <a:prstGeom prst="rect">
                <a:avLst/>
              </a:prstGeom>
              <a:noFill/>
              <a:ln w="9525">
                <a:noFill/>
                <a:miter lim="800000"/>
                <a:headEnd/>
                <a:tailEnd/>
              </a:ln>
            </p:spPr>
            <p:txBody>
              <a:bodyPr>
                <a:spAutoFit/>
              </a:bodyPr>
              <a:lstStyle/>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T. test</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ANOVA</a:t>
                </a: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endParaRPr lang="en-US" altLang="en-US">
                  <a:solidFill>
                    <a:srgbClr val="000000"/>
                  </a:solidFill>
                  <a:latin typeface="Times New Roman" pitchFamily="18" charset="0"/>
                  <a:ea typeface="Calibri" pitchFamily="34" charset="0"/>
                  <a:cs typeface="Times New Roman" panose="02020603050405020304" pitchFamily="18" charset="0"/>
                  <a:sym typeface="Calibri" pitchFamily="34" charset="0"/>
                </a:endParaRPr>
              </a:p>
              <a:p>
                <a:pPr algn="ctr"/>
                <a:r>
                  <a:rPr lang="en-US">
                    <a:solidFill>
                      <a:srgbClr val="000000"/>
                    </a:solidFill>
                    <a:latin typeface="Times New Roman" pitchFamily="18" charset="0"/>
                    <a:ea typeface="Calibri" pitchFamily="34" charset="0"/>
                    <a:cs typeface="Times New Roman" panose="02020603050405020304" pitchFamily="18" charset="0"/>
                    <a:sym typeface="Calibri" pitchFamily="34" charset="0"/>
                  </a:rPr>
                  <a:t>Bar-plot</a:t>
                </a:r>
              </a:p>
            </p:txBody>
          </p:sp>
        </p:grpSp>
      </p:grpSp>
    </p:spTree>
    <p:custDataLst>
      <p:tags r:id="rId1"/>
    </p:custDataLst>
    <p:extLst>
      <p:ext uri="{BB962C8B-B14F-4D97-AF65-F5344CB8AC3E}">
        <p14:creationId xmlns:p14="http://schemas.microsoft.com/office/powerpoint/2010/main" val="3875367111"/>
      </p:ext>
    </p:extLst>
  </p:cSld>
  <p:clrMapOvr>
    <a:masterClrMapping/>
  </p:clrMapOvr>
  <mc:AlternateContent xmlns:mc="http://schemas.openxmlformats.org/markup-compatibility/2006" xmlns:p14="http://schemas.microsoft.com/office/powerpoint/2010/main">
    <mc:Choice Requires="p14">
      <p:transition spd="slow" p14:dur="2000" advTm="34725"/>
    </mc:Choice>
    <mc:Fallback xmlns="">
      <p:transition spd="slow" advTm="34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内容占位符 3"/>
          <p:cNvPicPr>
            <a:picLocks noGrp="1" noChangeAspect="1"/>
          </p:cNvPicPr>
          <p:nvPr/>
        </p:nvPicPr>
        <p:blipFill>
          <a:blip r:embed="rId2"/>
          <a:stretch>
            <a:fillRect/>
          </a:stretch>
        </p:blipFill>
        <p:spPr bwMode="auto">
          <a:xfrm>
            <a:off x="1244184" y="1092203"/>
            <a:ext cx="9380163" cy="498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标题 1"/>
          <p:cNvSpPr>
            <a:spLocks noGrp="1" noChangeArrowheads="1"/>
          </p:cNvSpPr>
          <p:nvPr>
            <p:ph type="title" idx="4294967295"/>
          </p:nvPr>
        </p:nvSpPr>
        <p:spPr>
          <a:ln/>
        </p:spPr>
        <p:txBody>
          <a:bodyPr/>
          <a:lstStyle/>
          <a:p>
            <a:r>
              <a:rPr lang="en-US" altLang="zh-CN" dirty="0">
                <a:latin typeface="Times New Roman" panose="02020603050405020304" pitchFamily="18" charset="0"/>
                <a:cs typeface="Times New Roman" panose="02020603050405020304" pitchFamily="18" charset="0"/>
              </a:rPr>
              <a:t>Methodology: RSTTool</a:t>
            </a:r>
          </a:p>
        </p:txBody>
      </p:sp>
      <p:grpSp>
        <p:nvGrpSpPr>
          <p:cNvPr id="18437" name="组合 10"/>
          <p:cNvGrpSpPr>
            <a:grpSpLocks/>
          </p:cNvGrpSpPr>
          <p:nvPr/>
        </p:nvGrpSpPr>
        <p:grpSpPr bwMode="auto">
          <a:xfrm>
            <a:off x="10685044" y="1136656"/>
            <a:ext cx="304800" cy="3505200"/>
            <a:chOff x="0" y="0"/>
            <a:chExt cx="304800" cy="3505200"/>
          </a:xfrm>
        </p:grpSpPr>
        <p:sp>
          <p:nvSpPr>
            <p:cNvPr id="18438" name="TextBox 5"/>
            <p:cNvSpPr>
              <a:spLocks noChangeArrowheads="1"/>
            </p:cNvSpPr>
            <p:nvPr/>
          </p:nvSpPr>
          <p:spPr bwMode="auto">
            <a:xfrm>
              <a:off x="0" y="0"/>
              <a:ext cx="304800" cy="381000"/>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1</a:t>
              </a:r>
            </a:p>
          </p:txBody>
        </p:sp>
        <p:sp>
          <p:nvSpPr>
            <p:cNvPr id="18439" name="TextBox 11"/>
            <p:cNvSpPr>
              <a:spLocks noChangeArrowheads="1"/>
            </p:cNvSpPr>
            <p:nvPr/>
          </p:nvSpPr>
          <p:spPr bwMode="auto">
            <a:xfrm>
              <a:off x="0" y="685800"/>
              <a:ext cx="304800" cy="381000"/>
            </a:xfrm>
            <a:prstGeom prst="rect">
              <a:avLst/>
            </a:prstGeom>
            <a:noFill/>
            <a:ln w="9525">
              <a:noFill/>
              <a:miter lim="800000"/>
              <a:headEnd/>
              <a:tailEnd/>
            </a:ln>
          </p:spPr>
          <p:txBody>
            <a:bodyPr>
              <a:spAutoFit/>
            </a:bodyPr>
            <a:lstStyle/>
            <a:p>
              <a:r>
                <a:rPr lang="en-US" b="1">
                  <a:solidFill>
                    <a:srgbClr val="FF0000"/>
                  </a:solidFill>
                  <a:latin typeface="Calibri" pitchFamily="34" charset="0"/>
                  <a:ea typeface="Calibri" pitchFamily="34" charset="0"/>
                  <a:cs typeface="Calibri" pitchFamily="34" charset="0"/>
                  <a:sym typeface="Calibri" pitchFamily="34" charset="0"/>
                </a:rPr>
                <a:t>2</a:t>
              </a:r>
              <a:endParaRPr lang="en-US" altLang="en-US"/>
            </a:p>
          </p:txBody>
        </p:sp>
        <p:sp>
          <p:nvSpPr>
            <p:cNvPr id="18440" name="TextBox 12"/>
            <p:cNvSpPr>
              <a:spLocks noChangeArrowheads="1"/>
            </p:cNvSpPr>
            <p:nvPr/>
          </p:nvSpPr>
          <p:spPr bwMode="auto">
            <a:xfrm>
              <a:off x="0" y="1219200"/>
              <a:ext cx="304800" cy="381000"/>
            </a:xfrm>
            <a:prstGeom prst="rect">
              <a:avLst/>
            </a:prstGeom>
            <a:noFill/>
            <a:ln w="9525">
              <a:noFill/>
              <a:miter lim="800000"/>
              <a:headEnd/>
              <a:tailEnd/>
            </a:ln>
          </p:spPr>
          <p:txBody>
            <a:bodyPr>
              <a:spAutoFit/>
            </a:bodyPr>
            <a:lstStyle/>
            <a:p>
              <a:r>
                <a:rPr lang="en-US" b="1">
                  <a:solidFill>
                    <a:srgbClr val="FF0000"/>
                  </a:solidFill>
                  <a:latin typeface="Calibri" pitchFamily="34" charset="0"/>
                  <a:ea typeface="Calibri" pitchFamily="34" charset="0"/>
                  <a:cs typeface="Calibri" pitchFamily="34" charset="0"/>
                  <a:sym typeface="Calibri" pitchFamily="34" charset="0"/>
                </a:rPr>
                <a:t>3</a:t>
              </a:r>
              <a:endParaRPr lang="en-US" altLang="en-US"/>
            </a:p>
          </p:txBody>
        </p:sp>
        <p:sp>
          <p:nvSpPr>
            <p:cNvPr id="18441" name="TextBox 13"/>
            <p:cNvSpPr>
              <a:spLocks noChangeArrowheads="1"/>
            </p:cNvSpPr>
            <p:nvPr/>
          </p:nvSpPr>
          <p:spPr bwMode="auto">
            <a:xfrm>
              <a:off x="0" y="1872734"/>
              <a:ext cx="304800" cy="369332"/>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4</a:t>
              </a:r>
            </a:p>
          </p:txBody>
        </p:sp>
        <p:sp>
          <p:nvSpPr>
            <p:cNvPr id="18442" name="TextBox 14"/>
            <p:cNvSpPr>
              <a:spLocks noChangeArrowheads="1"/>
            </p:cNvSpPr>
            <p:nvPr/>
          </p:nvSpPr>
          <p:spPr bwMode="auto">
            <a:xfrm>
              <a:off x="0" y="2397252"/>
              <a:ext cx="304800" cy="369332"/>
            </a:xfrm>
            <a:prstGeom prst="rect">
              <a:avLst/>
            </a:prstGeom>
            <a:noFill/>
            <a:ln w="9525">
              <a:noFill/>
              <a:miter lim="800000"/>
              <a:headEnd/>
              <a:tailEnd/>
            </a:ln>
          </p:spPr>
          <p:txBody>
            <a:bodyPr>
              <a:spAutoFit/>
            </a:bodyPr>
            <a:lstStyle/>
            <a:p>
              <a:r>
                <a:rPr lang="en-US" b="1" dirty="0">
                  <a:solidFill>
                    <a:srgbClr val="FF0000"/>
                  </a:solidFill>
                  <a:latin typeface="Calibri" pitchFamily="34" charset="0"/>
                  <a:ea typeface="Calibri" pitchFamily="34" charset="0"/>
                  <a:cs typeface="Calibri" pitchFamily="34" charset="0"/>
                  <a:sym typeface="Calibri" pitchFamily="34" charset="0"/>
                </a:rPr>
                <a:t>5</a:t>
              </a:r>
            </a:p>
          </p:txBody>
        </p:sp>
        <p:sp>
          <p:nvSpPr>
            <p:cNvPr id="18443" name="TextBox 15"/>
            <p:cNvSpPr>
              <a:spLocks noChangeArrowheads="1"/>
            </p:cNvSpPr>
            <p:nvPr/>
          </p:nvSpPr>
          <p:spPr bwMode="auto">
            <a:xfrm>
              <a:off x="0" y="3124200"/>
              <a:ext cx="304800" cy="381000"/>
            </a:xfrm>
            <a:prstGeom prst="rect">
              <a:avLst/>
            </a:prstGeom>
            <a:noFill/>
            <a:ln w="9525">
              <a:noFill/>
              <a:miter lim="800000"/>
              <a:headEnd/>
              <a:tailEnd/>
            </a:ln>
          </p:spPr>
          <p:txBody>
            <a:bodyPr>
              <a:spAutoFit/>
            </a:bodyPr>
            <a:lstStyle/>
            <a:p>
              <a:endParaRPr lang="en-US" altLang="en-US" dirty="0"/>
            </a:p>
          </p:txBody>
        </p:sp>
      </p:grpSp>
      <p:sp>
        <p:nvSpPr>
          <p:cNvPr id="18444" name="TextBox 16"/>
          <p:cNvSpPr>
            <a:spLocks noChangeArrowheads="1"/>
          </p:cNvSpPr>
          <p:nvPr/>
        </p:nvSpPr>
        <p:spPr bwMode="auto">
          <a:xfrm>
            <a:off x="364298" y="5819017"/>
            <a:ext cx="4495800" cy="523875"/>
          </a:xfrm>
          <a:prstGeom prst="rect">
            <a:avLst/>
          </a:prstGeom>
          <a:noFill/>
          <a:ln w="9525">
            <a:noFill/>
            <a:miter lim="800000"/>
            <a:headEnd/>
            <a:tailEnd/>
          </a:ln>
        </p:spPr>
        <p:txBody>
          <a:bodyPr>
            <a:spAutoFit/>
          </a:bodyPr>
          <a:lstStyle/>
          <a:p>
            <a:r>
              <a:rPr lang="en-US" sz="1400" dirty="0">
                <a:solidFill>
                  <a:srgbClr val="000000"/>
                </a:solidFill>
                <a:latin typeface="Times New Roman" pitchFamily="18" charset="0"/>
                <a:sym typeface="Times New Roman" pitchFamily="18" charset="0"/>
              </a:rPr>
              <a:t>Dr Mick O'Donnell</a:t>
            </a:r>
            <a:endParaRPr lang="en-US" altLang="en-US" sz="1400" dirty="0">
              <a:solidFill>
                <a:srgbClr val="000000"/>
              </a:solidFill>
              <a:latin typeface="Times New Roman" pitchFamily="18" charset="0"/>
              <a:sym typeface="Times New Roman" pitchFamily="18" charset="0"/>
            </a:endParaRPr>
          </a:p>
          <a:p>
            <a:r>
              <a:rPr lang="en-US" sz="1400" dirty="0">
                <a:solidFill>
                  <a:srgbClr val="000000"/>
                </a:solidFill>
                <a:latin typeface="Times New Roman" pitchFamily="18" charset="0"/>
                <a:sym typeface="Times New Roman" pitchFamily="18" charset="0"/>
              </a:rPr>
              <a:t>http://www.wagsoft.com/RSTTool/</a:t>
            </a:r>
          </a:p>
        </p:txBody>
      </p:sp>
      <p:grpSp>
        <p:nvGrpSpPr>
          <p:cNvPr id="18445" name="组合 38"/>
          <p:cNvGrpSpPr>
            <a:grpSpLocks/>
          </p:cNvGrpSpPr>
          <p:nvPr/>
        </p:nvGrpSpPr>
        <p:grpSpPr bwMode="auto">
          <a:xfrm>
            <a:off x="2233534" y="1511893"/>
            <a:ext cx="7480000" cy="2117267"/>
            <a:chOff x="1022357" y="-130899"/>
            <a:chExt cx="5953039" cy="2079878"/>
          </a:xfrm>
        </p:grpSpPr>
        <p:sp>
          <p:nvSpPr>
            <p:cNvPr id="18446" name="TextBox 17"/>
            <p:cNvSpPr>
              <a:spLocks noChangeArrowheads="1"/>
            </p:cNvSpPr>
            <p:nvPr/>
          </p:nvSpPr>
          <p:spPr bwMode="auto">
            <a:xfrm>
              <a:off x="1348672" y="-130899"/>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47" name="TextBox 29"/>
            <p:cNvSpPr>
              <a:spLocks noChangeArrowheads="1"/>
            </p:cNvSpPr>
            <p:nvPr/>
          </p:nvSpPr>
          <p:spPr bwMode="auto">
            <a:xfrm>
              <a:off x="3804787" y="-128204"/>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48" name="TextBox 30"/>
            <p:cNvSpPr>
              <a:spLocks noChangeArrowheads="1"/>
            </p:cNvSpPr>
            <p:nvPr/>
          </p:nvSpPr>
          <p:spPr bwMode="auto">
            <a:xfrm>
              <a:off x="2399431" y="285444"/>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49" name="TextBox 31"/>
            <p:cNvSpPr>
              <a:spLocks noChangeArrowheads="1"/>
            </p:cNvSpPr>
            <p:nvPr/>
          </p:nvSpPr>
          <p:spPr bwMode="auto">
            <a:xfrm>
              <a:off x="4335773" y="525483"/>
              <a:ext cx="381000" cy="369332"/>
            </a:xfrm>
            <a:prstGeom prst="rect">
              <a:avLst/>
            </a:prstGeom>
            <a:noFill/>
            <a:ln w="9525">
              <a:noFill/>
              <a:miter lim="800000"/>
              <a:headEnd/>
              <a:tailEnd/>
            </a:ln>
          </p:spPr>
          <p:txBody>
            <a:bodyPr>
              <a:spAutoFit/>
            </a:bodyPr>
            <a:lstStyle/>
            <a:p>
              <a:endParaRPr lang="en-US" b="1" dirty="0">
                <a:solidFill>
                  <a:srgbClr val="7030A0"/>
                </a:solidFill>
                <a:latin typeface="Calibri" pitchFamily="34" charset="0"/>
                <a:ea typeface="Calibri" pitchFamily="34" charset="0"/>
                <a:cs typeface="Calibri" pitchFamily="34" charset="0"/>
                <a:sym typeface="Calibri" pitchFamily="34" charset="0"/>
              </a:endParaRPr>
            </a:p>
          </p:txBody>
        </p:sp>
        <p:sp>
          <p:nvSpPr>
            <p:cNvPr id="18450" name="TextBox 32"/>
            <p:cNvSpPr>
              <a:spLocks noChangeArrowheads="1"/>
            </p:cNvSpPr>
            <p:nvPr/>
          </p:nvSpPr>
          <p:spPr bwMode="auto">
            <a:xfrm>
              <a:off x="1022357" y="302468"/>
              <a:ext cx="478715"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51" name="TextBox 33"/>
            <p:cNvSpPr>
              <a:spLocks noChangeArrowheads="1"/>
            </p:cNvSpPr>
            <p:nvPr/>
          </p:nvSpPr>
          <p:spPr bwMode="auto">
            <a:xfrm>
              <a:off x="4637572" y="-125238"/>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2" name="TextBox 34"/>
            <p:cNvSpPr>
              <a:spLocks noChangeArrowheads="1"/>
            </p:cNvSpPr>
            <p:nvPr/>
          </p:nvSpPr>
          <p:spPr bwMode="auto">
            <a:xfrm>
              <a:off x="5297718" y="992447"/>
              <a:ext cx="3048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3" name="TextBox 35"/>
            <p:cNvSpPr>
              <a:spLocks noChangeArrowheads="1"/>
            </p:cNvSpPr>
            <p:nvPr/>
          </p:nvSpPr>
          <p:spPr bwMode="auto">
            <a:xfrm>
              <a:off x="5973030" y="285443"/>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S</a:t>
              </a:r>
            </a:p>
          </p:txBody>
        </p:sp>
        <p:sp>
          <p:nvSpPr>
            <p:cNvPr id="18454" name="TextBox 36"/>
            <p:cNvSpPr>
              <a:spLocks noChangeArrowheads="1"/>
            </p:cNvSpPr>
            <p:nvPr/>
          </p:nvSpPr>
          <p:spPr bwMode="auto">
            <a:xfrm>
              <a:off x="2731736" y="927886"/>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18455" name="TextBox 37"/>
            <p:cNvSpPr>
              <a:spLocks noChangeArrowheads="1"/>
            </p:cNvSpPr>
            <p:nvPr/>
          </p:nvSpPr>
          <p:spPr bwMode="auto">
            <a:xfrm>
              <a:off x="6594396" y="1579647"/>
              <a:ext cx="381000" cy="369332"/>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grpSp>
      <p:sp>
        <p:nvSpPr>
          <p:cNvPr id="25" name="TextBox 36"/>
          <p:cNvSpPr>
            <a:spLocks noChangeArrowheads="1"/>
          </p:cNvSpPr>
          <p:nvPr/>
        </p:nvSpPr>
        <p:spPr bwMode="auto">
          <a:xfrm>
            <a:off x="3193949" y="2601114"/>
            <a:ext cx="420905" cy="376750"/>
          </a:xfrm>
          <a:prstGeom prst="rect">
            <a:avLst/>
          </a:prstGeom>
          <a:noFill/>
          <a:ln w="9525">
            <a:noFill/>
            <a:miter lim="800000"/>
            <a:headEnd/>
            <a:tailEnd/>
          </a:ln>
        </p:spPr>
        <p:txBody>
          <a:bodyPr>
            <a:spAutoFit/>
          </a:body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6" name="TextBox 36"/>
          <p:cNvSpPr>
            <a:spLocks noChangeArrowheads="1"/>
          </p:cNvSpPr>
          <p:nvPr/>
        </p:nvSpPr>
        <p:spPr bwMode="auto">
          <a:xfrm>
            <a:off x="8179318" y="3252410"/>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7" name="TextBox 36"/>
          <p:cNvSpPr>
            <a:spLocks noChangeArrowheads="1"/>
          </p:cNvSpPr>
          <p:nvPr/>
        </p:nvSpPr>
        <p:spPr bwMode="auto">
          <a:xfrm>
            <a:off x="8722335" y="2644043"/>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8" name="TextBox 36"/>
          <p:cNvSpPr>
            <a:spLocks noChangeArrowheads="1"/>
          </p:cNvSpPr>
          <p:nvPr/>
        </p:nvSpPr>
        <p:spPr bwMode="auto">
          <a:xfrm>
            <a:off x="5850141" y="193849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29" name="TextBox 36"/>
          <p:cNvSpPr>
            <a:spLocks noChangeArrowheads="1"/>
          </p:cNvSpPr>
          <p:nvPr/>
        </p:nvSpPr>
        <p:spPr bwMode="auto">
          <a:xfrm>
            <a:off x="4907266" y="195227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
        <p:nvSpPr>
          <p:cNvPr id="30" name="TextBox 36"/>
          <p:cNvSpPr>
            <a:spLocks noChangeArrowheads="1"/>
          </p:cNvSpPr>
          <p:nvPr/>
        </p:nvSpPr>
        <p:spPr bwMode="auto">
          <a:xfrm>
            <a:off x="6474815" y="1952271"/>
            <a:ext cx="420905" cy="376750"/>
          </a:xfrm>
          <a:prstGeom prst="rect">
            <a:avLst/>
          </a:prstGeom>
          <a:noFill/>
          <a:ln w="9525">
            <a:noFill/>
            <a:miter lim="800000"/>
            <a:headEnd/>
            <a:tailEnd/>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7030A0"/>
                </a:solidFill>
                <a:latin typeface="Calibri" pitchFamily="34" charset="0"/>
                <a:ea typeface="Calibri" pitchFamily="34" charset="0"/>
                <a:cs typeface="Calibri" pitchFamily="34" charset="0"/>
                <a:sym typeface="Calibri" pitchFamily="34" charset="0"/>
              </a:rPr>
              <a:t>N</a:t>
            </a:r>
          </a:p>
        </p:txBody>
      </p:sp>
    </p:spTree>
    <p:extLst>
      <p:ext uri="{BB962C8B-B14F-4D97-AF65-F5344CB8AC3E}">
        <p14:creationId xmlns:p14="http://schemas.microsoft.com/office/powerpoint/2010/main" val="39366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idx="4294967295"/>
          </p:nvPr>
        </p:nvSpPr>
        <p:spPr>
          <a:ln/>
        </p:spPr>
        <p:txBody>
          <a:bodyPr/>
          <a:lstStyle/>
          <a:p>
            <a:r>
              <a:rPr lang="en-US" altLang="zh-CN" dirty="0">
                <a:latin typeface="Times New Roman" panose="02020603050405020304" pitchFamily="18" charset="0"/>
                <a:cs typeface="Times New Roman" panose="02020603050405020304" pitchFamily="18" charset="0"/>
              </a:rPr>
              <a:t>Methodology</a:t>
            </a:r>
            <a:r>
              <a:rPr lang="en-US" altLang="zh-CN" dirty="0"/>
              <a:t>: </a:t>
            </a:r>
            <a:r>
              <a:rPr lang="en-US" altLang="zh-CN" dirty="0" err="1">
                <a:latin typeface="Times New Roman" panose="02020603050405020304" pitchFamily="18" charset="0"/>
                <a:cs typeface="Times New Roman" panose="02020603050405020304" pitchFamily="18" charset="0"/>
              </a:rPr>
              <a:t>Praat</a:t>
            </a:r>
            <a:endParaRPr lang="en-US" altLang="zh-CN" dirty="0">
              <a:latin typeface="Times New Roman" panose="02020603050405020304" pitchFamily="18" charset="0"/>
              <a:cs typeface="Times New Roman" panose="02020603050405020304" pitchFamily="18" charset="0"/>
            </a:endParaRPr>
          </a:p>
        </p:txBody>
      </p:sp>
      <p:pic>
        <p:nvPicPr>
          <p:cNvPr id="19459" name="内容占位符 4" descr="QQ截图20140825004847.png"/>
          <p:cNvPicPr>
            <a:picLocks noGrp="1" noChangeAspect="1" noChangeArrowheads="1"/>
          </p:cNvPicPr>
          <p:nvPr>
            <p:ph idx="1"/>
          </p:nvPr>
        </p:nvPicPr>
        <p:blipFill>
          <a:blip r:embed="rId2" cstate="print"/>
          <a:srcRect/>
          <a:stretch>
            <a:fillRect/>
          </a:stretch>
        </p:blipFill>
        <p:spPr>
          <a:xfrm>
            <a:off x="1333500" y="1188720"/>
            <a:ext cx="9982200" cy="4991100"/>
          </a:xfrm>
          <a:ln/>
        </p:spPr>
      </p:pic>
      <p:grpSp>
        <p:nvGrpSpPr>
          <p:cNvPr id="2" name="组合 1"/>
          <p:cNvGrpSpPr/>
          <p:nvPr/>
        </p:nvGrpSpPr>
        <p:grpSpPr>
          <a:xfrm>
            <a:off x="2247900" y="3950970"/>
            <a:ext cx="7719060" cy="1935480"/>
            <a:chOff x="2362200" y="4191000"/>
            <a:chExt cx="7086600" cy="1828800"/>
          </a:xfrm>
        </p:grpSpPr>
        <p:grpSp>
          <p:nvGrpSpPr>
            <p:cNvPr id="19461" name="组合 8"/>
            <p:cNvGrpSpPr>
              <a:grpSpLocks/>
            </p:cNvGrpSpPr>
            <p:nvPr/>
          </p:nvGrpSpPr>
          <p:grpSpPr bwMode="auto">
            <a:xfrm>
              <a:off x="2362200" y="4191000"/>
              <a:ext cx="6705600" cy="304800"/>
              <a:chOff x="0" y="0"/>
              <a:chExt cx="6705600" cy="304800"/>
            </a:xfrm>
          </p:grpSpPr>
          <p:sp>
            <p:nvSpPr>
              <p:cNvPr id="19462" name="圆角矩形 5"/>
              <p:cNvSpPr>
                <a:spLocks noChangeArrowheads="1"/>
              </p:cNvSpPr>
              <p:nvPr/>
            </p:nvSpPr>
            <p:spPr bwMode="auto">
              <a:xfrm>
                <a:off x="0" y="0"/>
                <a:ext cx="6858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3" name="圆角矩形 6"/>
              <p:cNvSpPr>
                <a:spLocks noChangeArrowheads="1"/>
              </p:cNvSpPr>
              <p:nvPr/>
            </p:nvSpPr>
            <p:spPr bwMode="auto">
              <a:xfrm>
                <a:off x="2438400" y="0"/>
                <a:ext cx="11430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4" name="圆角矩形 7"/>
              <p:cNvSpPr>
                <a:spLocks noChangeArrowheads="1"/>
              </p:cNvSpPr>
              <p:nvPr/>
            </p:nvSpPr>
            <p:spPr bwMode="auto">
              <a:xfrm>
                <a:off x="5486400" y="0"/>
                <a:ext cx="1219200" cy="304800"/>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nvGrpSpPr>
            <p:cNvPr id="19465" name="组合 13"/>
            <p:cNvGrpSpPr>
              <a:grpSpLocks/>
            </p:cNvGrpSpPr>
            <p:nvPr/>
          </p:nvGrpSpPr>
          <p:grpSpPr bwMode="auto">
            <a:xfrm>
              <a:off x="4114800" y="5638800"/>
              <a:ext cx="5334000" cy="381000"/>
              <a:chOff x="0" y="0"/>
              <a:chExt cx="5334000" cy="381000"/>
            </a:xfrm>
          </p:grpSpPr>
          <p:sp>
            <p:nvSpPr>
              <p:cNvPr id="19466" name="圆角矩形 9"/>
              <p:cNvSpPr>
                <a:spLocks noChangeArrowheads="1"/>
              </p:cNvSpPr>
              <p:nvPr/>
            </p:nvSpPr>
            <p:spPr bwMode="auto">
              <a:xfrm>
                <a:off x="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7" name="圆角矩形 10"/>
              <p:cNvSpPr>
                <a:spLocks noChangeArrowheads="1"/>
              </p:cNvSpPr>
              <p:nvPr/>
            </p:nvSpPr>
            <p:spPr bwMode="auto">
              <a:xfrm>
                <a:off x="20574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8" name="圆角矩形 11"/>
              <p:cNvSpPr>
                <a:spLocks noChangeArrowheads="1"/>
              </p:cNvSpPr>
              <p:nvPr/>
            </p:nvSpPr>
            <p:spPr bwMode="auto">
              <a:xfrm>
                <a:off x="3048000" y="0"/>
                <a:ext cx="2286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9" name="圆角矩形 12"/>
              <p:cNvSpPr>
                <a:spLocks noChangeArrowheads="1"/>
              </p:cNvSpPr>
              <p:nvPr/>
            </p:nvSpPr>
            <p:spPr bwMode="auto">
              <a:xfrm>
                <a:off x="50292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spTree>
    <p:extLst>
      <p:ext uri="{BB962C8B-B14F-4D97-AF65-F5344CB8AC3E}">
        <p14:creationId xmlns:p14="http://schemas.microsoft.com/office/powerpoint/2010/main" val="2270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1: Relation Distribution in Genres</a:t>
            </a:r>
            <a:endParaRPr lang="en-US" dirty="0">
              <a:latin typeface="Times New Roman" panose="02020603050405020304" pitchFamily="18" charset="0"/>
              <a:cs typeface="Times New Roman" panose="02020603050405020304" pitchFamily="18" charset="0"/>
            </a:endParaRPr>
          </a:p>
        </p:txBody>
      </p:sp>
      <p:pic>
        <p:nvPicPr>
          <p:cNvPr id="4" name="内容占位符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2155" y="1137980"/>
            <a:ext cx="8627745" cy="4977070"/>
          </a:xfrm>
          <a:prstGeom prst="rect">
            <a:avLst/>
          </a:prstGeom>
        </p:spPr>
      </p:pic>
      <p:sp>
        <p:nvSpPr>
          <p:cNvPr id="5" name="文本框 4"/>
          <p:cNvSpPr txBox="1"/>
          <p:nvPr/>
        </p:nvSpPr>
        <p:spPr>
          <a:xfrm>
            <a:off x="2662574" y="1222534"/>
            <a:ext cx="6698596" cy="373380"/>
          </a:xfrm>
          <a:prstGeom prst="rect">
            <a:avLst/>
          </a:prstGeom>
          <a:solidFill>
            <a:schemeClr val="bg1"/>
          </a:solid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Commentary                     Descriptive                   </a:t>
            </a:r>
            <a:r>
              <a:rPr lang="en-US" altLang="zh-CN" dirty="0">
                <a:latin typeface="Times New Roman" panose="02020603050405020304" pitchFamily="18" charset="0"/>
                <a:cs typeface="Times New Roman" panose="02020603050405020304" pitchFamily="18" charset="0"/>
              </a:rPr>
              <a:t>Narrative </a:t>
            </a:r>
            <a:endParaRPr lang="zh-CN" altLang="en-US" dirty="0">
              <a:latin typeface="Times New Roman" panose="02020603050405020304" pitchFamily="18" charset="0"/>
              <a:cs typeface="Times New Roman" panose="02020603050405020304" pitchFamily="18" charset="0"/>
            </a:endParaRPr>
          </a:p>
        </p:txBody>
      </p:sp>
      <p:sp>
        <p:nvSpPr>
          <p:cNvPr id="6" name="圆角矩形 5"/>
          <p:cNvSpPr/>
          <p:nvPr/>
        </p:nvSpPr>
        <p:spPr>
          <a:xfrm>
            <a:off x="2774997" y="2869962"/>
            <a:ext cx="2150616" cy="141628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圆角矩形 6"/>
          <p:cNvSpPr/>
          <p:nvPr/>
        </p:nvSpPr>
        <p:spPr>
          <a:xfrm>
            <a:off x="7109242" y="1595914"/>
            <a:ext cx="2023328" cy="1416288"/>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 name="圆角矩形 7"/>
          <p:cNvSpPr/>
          <p:nvPr/>
        </p:nvSpPr>
        <p:spPr>
          <a:xfrm>
            <a:off x="4958627" y="1595913"/>
            <a:ext cx="2150616" cy="2690337"/>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2: Relation Types in Genres</a:t>
            </a:r>
            <a:endParaRPr lang="en-US" dirty="0">
              <a:latin typeface="Times New Roman" panose="02020603050405020304" pitchFamily="18" charset="0"/>
              <a:cs typeface="Times New Roman" panose="02020603050405020304" pitchFamily="18" charset="0"/>
            </a:endParaRPr>
          </a:p>
        </p:txBody>
      </p:sp>
      <p:pic>
        <p:nvPicPr>
          <p:cNvPr id="4" name="内容占位符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002155" y="1137980"/>
            <a:ext cx="8627745" cy="4977070"/>
          </a:xfrm>
          <a:prstGeom prst="rect">
            <a:avLst/>
          </a:prstGeom>
        </p:spPr>
      </p:pic>
      <p:sp>
        <p:nvSpPr>
          <p:cNvPr id="5" name="文本框 4"/>
          <p:cNvSpPr txBox="1"/>
          <p:nvPr/>
        </p:nvSpPr>
        <p:spPr>
          <a:xfrm>
            <a:off x="2662574" y="1222534"/>
            <a:ext cx="6698596" cy="373380"/>
          </a:xfrm>
          <a:prstGeom prst="rect">
            <a:avLst/>
          </a:prstGeom>
          <a:solidFill>
            <a:schemeClr val="bg1"/>
          </a:solid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Commentary                   </a:t>
            </a:r>
            <a:r>
              <a:rPr lang="en-US" altLang="zh-CN" dirty="0">
                <a:latin typeface="Times New Roman" panose="02020603050405020304" pitchFamily="18" charset="0"/>
                <a:cs typeface="Times New Roman" panose="02020603050405020304" pitchFamily="18" charset="0"/>
              </a:rPr>
              <a:t>Descriptive         </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Narrative </a:t>
            </a:r>
            <a:endParaRPr lang="zh-CN" altLang="en-US" dirty="0">
              <a:latin typeface="Times New Roman" panose="02020603050405020304" pitchFamily="18" charset="0"/>
              <a:cs typeface="Times New Roman" panose="02020603050405020304" pitchFamily="18" charset="0"/>
            </a:endParaRPr>
          </a:p>
        </p:txBody>
      </p:sp>
      <p:sp>
        <p:nvSpPr>
          <p:cNvPr id="3" name="下箭头 2"/>
          <p:cNvSpPr/>
          <p:nvPr/>
        </p:nvSpPr>
        <p:spPr>
          <a:xfrm>
            <a:off x="3644343" y="1680467"/>
            <a:ext cx="269823" cy="599607"/>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下箭头 9"/>
          <p:cNvSpPr/>
          <p:nvPr/>
        </p:nvSpPr>
        <p:spPr>
          <a:xfrm>
            <a:off x="5826177" y="1680468"/>
            <a:ext cx="269823" cy="599607"/>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9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 3: Pause duration and Nuclearity </a:t>
            </a:r>
            <a:endParaRPr lang="en-US" dirty="0">
              <a:latin typeface="Times New Roman" panose="02020603050405020304" pitchFamily="18" charset="0"/>
              <a:cs typeface="Times New Roman" panose="02020603050405020304" pitchFamily="18" charset="0"/>
            </a:endParaRPr>
          </a:p>
        </p:txBody>
      </p:sp>
      <p:pic>
        <p:nvPicPr>
          <p:cNvPr id="4" name="内容占位符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61267" y="1193800"/>
            <a:ext cx="8923281" cy="4187669"/>
          </a:xfrm>
          <a:prstGeom prst="rect">
            <a:avLst/>
          </a:prstGeom>
        </p:spPr>
      </p:pic>
      <p:sp>
        <p:nvSpPr>
          <p:cNvPr id="5" name="文本框 4"/>
          <p:cNvSpPr txBox="1"/>
          <p:nvPr/>
        </p:nvSpPr>
        <p:spPr>
          <a:xfrm rot="5400000">
            <a:off x="6905053" y="3139814"/>
            <a:ext cx="4452076" cy="295640"/>
          </a:xfrm>
          <a:prstGeom prst="rect">
            <a:avLst/>
          </a:prstGeom>
          <a:solidFill>
            <a:schemeClr val="bg1"/>
          </a:solid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    Commentary          Descriptive         Narrative </a:t>
            </a:r>
            <a:endParaRPr lang="zh-CN" altLang="en-US" sz="1600" dirty="0">
              <a:latin typeface="Times New Roman" panose="02020603050405020304" pitchFamily="18" charset="0"/>
              <a:cs typeface="Times New Roman" panose="02020603050405020304" pitchFamily="18" charset="0"/>
            </a:endParaRPr>
          </a:p>
        </p:txBody>
      </p:sp>
      <p:sp>
        <p:nvSpPr>
          <p:cNvPr id="6" name="圆角矩形 5"/>
          <p:cNvSpPr/>
          <p:nvPr/>
        </p:nvSpPr>
        <p:spPr>
          <a:xfrm>
            <a:off x="1993692" y="2578308"/>
            <a:ext cx="1993693" cy="233846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10010068" y="2548970"/>
            <a:ext cx="181381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ANOVA</a:t>
            </a:r>
          </a:p>
          <a:p>
            <a:r>
              <a:rPr lang="en-US" dirty="0" smtClean="0">
                <a:latin typeface="Times New Roman" panose="02020603050405020304" pitchFamily="18" charset="0"/>
                <a:cs typeface="Times New Roman" panose="02020603050405020304" pitchFamily="18" charset="0"/>
              </a:rPr>
              <a:t>NS&gt;NN&gt;SN </a:t>
            </a:r>
          </a:p>
          <a:p>
            <a:endParaRPr lang="en-US"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Evaluation </a:t>
            </a:r>
          </a:p>
          <a:p>
            <a:r>
              <a:rPr lang="en-US" i="1" dirty="0" smtClean="0">
                <a:latin typeface="Times New Roman" panose="02020603050405020304" pitchFamily="18" charset="0"/>
                <a:cs typeface="Times New Roman" panose="02020603050405020304" pitchFamily="18" charset="0"/>
              </a:rPr>
              <a:t>Interpretation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0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Results 4: Pause Duration and Stress Degree</a:t>
            </a:r>
            <a:endParaRPr lang="en-US" dirty="0">
              <a:latin typeface="Times New Roman" panose="02020603050405020304" pitchFamily="18" charset="0"/>
              <a:cs typeface="Times New Roman" panose="02020603050405020304" pitchFamily="18" charset="0"/>
            </a:endParaRPr>
          </a:p>
        </p:txBody>
      </p:sp>
      <p:pic>
        <p:nvPicPr>
          <p:cNvPr id="6" name="内容占位符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926628" y="1242106"/>
            <a:ext cx="8281676" cy="4930554"/>
          </a:xfrm>
          <a:prstGeom prst="rect">
            <a:avLst/>
          </a:prstGeom>
        </p:spPr>
      </p:pic>
      <p:grpSp>
        <p:nvGrpSpPr>
          <p:cNvPr id="11" name="组合 10"/>
          <p:cNvGrpSpPr/>
          <p:nvPr/>
        </p:nvGrpSpPr>
        <p:grpSpPr>
          <a:xfrm>
            <a:off x="2826328" y="942302"/>
            <a:ext cx="4678366" cy="601175"/>
            <a:chOff x="1926918" y="1077213"/>
            <a:chExt cx="4678366" cy="601175"/>
          </a:xfrm>
        </p:grpSpPr>
        <p:grpSp>
          <p:nvGrpSpPr>
            <p:cNvPr id="10" name="组合 9"/>
            <p:cNvGrpSpPr/>
            <p:nvPr/>
          </p:nvGrpSpPr>
          <p:grpSpPr>
            <a:xfrm>
              <a:off x="1926918" y="1077213"/>
              <a:ext cx="1739337" cy="601175"/>
              <a:chOff x="1926918" y="1077213"/>
              <a:chExt cx="1739337" cy="601175"/>
            </a:xfrm>
          </p:grpSpPr>
          <p:sp>
            <p:nvSpPr>
              <p:cNvPr id="7" name="下箭头 6"/>
              <p:cNvSpPr/>
              <p:nvPr/>
            </p:nvSpPr>
            <p:spPr>
              <a:xfrm>
                <a:off x="1926918" y="1077213"/>
                <a:ext cx="269823" cy="599607"/>
              </a:xfrm>
              <a:prstGeom prst="downArrow">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下箭头 7"/>
              <p:cNvSpPr/>
              <p:nvPr/>
            </p:nvSpPr>
            <p:spPr>
              <a:xfrm>
                <a:off x="3396432" y="1078781"/>
                <a:ext cx="269823" cy="599607"/>
              </a:xfrm>
              <a:prstGeom prst="downArrow">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9" name="下箭头 8"/>
            <p:cNvSpPr/>
            <p:nvPr/>
          </p:nvSpPr>
          <p:spPr>
            <a:xfrm>
              <a:off x="6335461" y="1077213"/>
              <a:ext cx="269823" cy="599607"/>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29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145177" y="1087126"/>
            <a:ext cx="9718766" cy="5765797"/>
          </a:xfrm>
          <a:prstGeom prst="rect">
            <a:avLst/>
          </a:prstGeom>
        </p:spPr>
      </p:pic>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Syntax Tree</a:t>
            </a:r>
            <a:endParaRPr lang="zh-CN" altLang="en-US"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638800" y="1401404"/>
            <a:ext cx="6727371" cy="1384995"/>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爱迪生是位举世闻名的美国电气学家和发明家。 </a:t>
            </a:r>
            <a:endParaRPr lang="en-US" altLang="zh-CN" sz="2400" dirty="0" smtClean="0">
              <a:latin typeface="Times New Roman" panose="02020603050405020304" pitchFamily="18" charset="0"/>
              <a:cs typeface="Times New Roman" panose="02020603050405020304" pitchFamily="18" charset="0"/>
            </a:endParaRPr>
          </a:p>
          <a:p>
            <a:endParaRPr lang="en-US" altLang="zh-CN" sz="12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Edison </a:t>
            </a:r>
            <a:r>
              <a:rPr lang="en-US" altLang="zh-CN" sz="2400" dirty="0">
                <a:latin typeface="Times New Roman" panose="02020603050405020304" pitchFamily="18" charset="0"/>
                <a:cs typeface="Times New Roman" panose="02020603050405020304" pitchFamily="18" charset="0"/>
              </a:rPr>
              <a:t>is a world-renowned American electrical scientist </a:t>
            </a:r>
            <a:r>
              <a:rPr lang="en-US" altLang="zh-CN" sz="2400" dirty="0" smtClean="0">
                <a:latin typeface="Times New Roman" panose="02020603050405020304" pitchFamily="18" charset="0"/>
                <a:cs typeface="Times New Roman" panose="02020603050405020304" pitchFamily="18" charset="0"/>
              </a:rPr>
              <a:t>and </a:t>
            </a:r>
            <a:r>
              <a:rPr lang="en-US" altLang="zh-CN" sz="2400" dirty="0">
                <a:latin typeface="Times New Roman" panose="02020603050405020304" pitchFamily="18" charset="0"/>
                <a:cs typeface="Times New Roman" panose="02020603050405020304" pitchFamily="18" charset="0"/>
              </a:rPr>
              <a:t>inventor.</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91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ph type="title" idx="4294967295"/>
          </p:nvPr>
        </p:nvSpPr>
        <p:spPr>
          <a:ln/>
        </p:spPr>
        <p:txBody>
          <a:bodyPr/>
          <a:lstStyle/>
          <a:p>
            <a:r>
              <a:rPr lang="en-US" altLang="zh-CN" dirty="0" smtClean="0">
                <a:latin typeface="Times New Roman" panose="02020603050405020304" pitchFamily="18" charset="0"/>
                <a:cs typeface="Times New Roman" panose="02020603050405020304" pitchFamily="18" charset="0"/>
              </a:rPr>
              <a:t>Stress Degree Annotation </a:t>
            </a:r>
            <a:endParaRPr lang="en-US" altLang="zh-CN" dirty="0">
              <a:latin typeface="Times New Roman" panose="02020603050405020304" pitchFamily="18" charset="0"/>
              <a:cs typeface="Times New Roman" panose="02020603050405020304" pitchFamily="18" charset="0"/>
            </a:endParaRPr>
          </a:p>
        </p:txBody>
      </p:sp>
      <p:pic>
        <p:nvPicPr>
          <p:cNvPr id="19459" name="内容占位符 4" descr="QQ截图20140825004847.png"/>
          <p:cNvPicPr>
            <a:picLocks noGrp="1" noChangeAspect="1" noChangeArrowheads="1"/>
          </p:cNvPicPr>
          <p:nvPr>
            <p:ph idx="1"/>
          </p:nvPr>
        </p:nvPicPr>
        <p:blipFill>
          <a:blip r:embed="rId3" cstate="print"/>
          <a:srcRect/>
          <a:stretch>
            <a:fillRect/>
          </a:stretch>
        </p:blipFill>
        <p:spPr>
          <a:xfrm>
            <a:off x="973736" y="1092203"/>
            <a:ext cx="9982200" cy="4991100"/>
          </a:xfrm>
          <a:ln/>
        </p:spPr>
      </p:pic>
      <p:grpSp>
        <p:nvGrpSpPr>
          <p:cNvPr id="2" name="组合 1"/>
          <p:cNvGrpSpPr/>
          <p:nvPr/>
        </p:nvGrpSpPr>
        <p:grpSpPr>
          <a:xfrm>
            <a:off x="3844120" y="4190776"/>
            <a:ext cx="5810045" cy="1612900"/>
            <a:chOff x="4114800" y="4495800"/>
            <a:chExt cx="5334000" cy="1524000"/>
          </a:xfrm>
        </p:grpSpPr>
        <p:grpSp>
          <p:nvGrpSpPr>
            <p:cNvPr id="19461" name="组合 8"/>
            <p:cNvGrpSpPr>
              <a:grpSpLocks/>
            </p:cNvGrpSpPr>
            <p:nvPr/>
          </p:nvGrpSpPr>
          <p:grpSpPr bwMode="auto">
            <a:xfrm>
              <a:off x="4419600" y="4495800"/>
              <a:ext cx="3585571" cy="1523999"/>
              <a:chOff x="2057400" y="304800"/>
              <a:chExt cx="3585571" cy="1523999"/>
            </a:xfrm>
          </p:grpSpPr>
          <p:sp>
            <p:nvSpPr>
              <p:cNvPr id="19462" name="圆角矩形 5"/>
              <p:cNvSpPr>
                <a:spLocks noChangeArrowheads="1"/>
              </p:cNvSpPr>
              <p:nvPr/>
            </p:nvSpPr>
            <p:spPr bwMode="auto">
              <a:xfrm>
                <a:off x="2057400" y="312884"/>
                <a:ext cx="381000" cy="1515914"/>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3" name="圆角矩形 6"/>
              <p:cNvSpPr>
                <a:spLocks noChangeArrowheads="1"/>
              </p:cNvSpPr>
              <p:nvPr/>
            </p:nvSpPr>
            <p:spPr bwMode="auto">
              <a:xfrm>
                <a:off x="3562369" y="304800"/>
                <a:ext cx="247632" cy="1523998"/>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4" name="圆角矩形 7"/>
              <p:cNvSpPr>
                <a:spLocks noChangeArrowheads="1"/>
              </p:cNvSpPr>
              <p:nvPr/>
            </p:nvSpPr>
            <p:spPr bwMode="auto">
              <a:xfrm>
                <a:off x="5029199" y="312885"/>
                <a:ext cx="613772" cy="1515914"/>
              </a:xfrm>
              <a:prstGeom prst="roundRect">
                <a:avLst>
                  <a:gd name="adj" fmla="val 16667"/>
                </a:avLst>
              </a:prstGeom>
              <a:noFill/>
              <a:ln w="85725" cap="flat" cmpd="sng">
                <a:solidFill>
                  <a:srgbClr val="FF00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nvGrpSpPr>
            <p:cNvPr id="19465" name="组合 13"/>
            <p:cNvGrpSpPr>
              <a:grpSpLocks/>
            </p:cNvGrpSpPr>
            <p:nvPr/>
          </p:nvGrpSpPr>
          <p:grpSpPr bwMode="auto">
            <a:xfrm>
              <a:off x="4114800" y="5638800"/>
              <a:ext cx="5334000" cy="381000"/>
              <a:chOff x="0" y="0"/>
              <a:chExt cx="5334000" cy="381000"/>
            </a:xfrm>
          </p:grpSpPr>
          <p:sp>
            <p:nvSpPr>
              <p:cNvPr id="19466" name="圆角矩形 9"/>
              <p:cNvSpPr>
                <a:spLocks noChangeArrowheads="1"/>
              </p:cNvSpPr>
              <p:nvPr/>
            </p:nvSpPr>
            <p:spPr bwMode="auto">
              <a:xfrm>
                <a:off x="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7" name="圆角矩形 10"/>
              <p:cNvSpPr>
                <a:spLocks noChangeArrowheads="1"/>
              </p:cNvSpPr>
              <p:nvPr/>
            </p:nvSpPr>
            <p:spPr bwMode="auto">
              <a:xfrm>
                <a:off x="20574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8" name="圆角矩形 11"/>
              <p:cNvSpPr>
                <a:spLocks noChangeArrowheads="1"/>
              </p:cNvSpPr>
              <p:nvPr/>
            </p:nvSpPr>
            <p:spPr bwMode="auto">
              <a:xfrm>
                <a:off x="3048000" y="0"/>
                <a:ext cx="2286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19469" name="圆角矩形 12"/>
              <p:cNvSpPr>
                <a:spLocks noChangeArrowheads="1"/>
              </p:cNvSpPr>
              <p:nvPr/>
            </p:nvSpPr>
            <p:spPr bwMode="auto">
              <a:xfrm>
                <a:off x="5029200" y="0"/>
                <a:ext cx="304800" cy="381000"/>
              </a:xfrm>
              <a:prstGeom prst="roundRect">
                <a:avLst>
                  <a:gd name="adj" fmla="val 16667"/>
                </a:avLst>
              </a:prstGeom>
              <a:noFill/>
              <a:ln w="76200" cap="flat" cmpd="sng">
                <a:solidFill>
                  <a:srgbClr val="FFFF00"/>
                </a:solidFill>
                <a:round/>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grpSp>
      </p:grpSp>
      <p:sp>
        <p:nvSpPr>
          <p:cNvPr id="3" name="文本框 2"/>
          <p:cNvSpPr txBox="1"/>
          <p:nvPr/>
        </p:nvSpPr>
        <p:spPr>
          <a:xfrm>
            <a:off x="1817343" y="1174714"/>
            <a:ext cx="8557314" cy="2616101"/>
          </a:xfrm>
          <a:prstGeom prst="rect">
            <a:avLst/>
          </a:prstGeom>
          <a:solidFill>
            <a:srgbClr val="FFFFFF"/>
          </a:solidFill>
          <a:ln>
            <a:solidFill>
              <a:schemeClr val="bg1"/>
            </a:solidFill>
          </a:ln>
        </p:spPr>
        <p:txBody>
          <a:bodyPr wrap="square" rtlCol="0">
            <a:spAutoFit/>
          </a:bodyPr>
          <a:lstStyle/>
          <a:p>
            <a:pPr marL="514350" indent="-514350" algn="just">
              <a:buAutoNum type="arabicPeriod"/>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length of each </a:t>
            </a:r>
            <a:r>
              <a:rPr lang="en-US" sz="2800" dirty="0" smtClean="0">
                <a:latin typeface="Times New Roman" panose="02020603050405020304" pitchFamily="18" charset="0"/>
                <a:cs typeface="Times New Roman" panose="02020603050405020304" pitchFamily="18" charset="0"/>
              </a:rPr>
              <a:t>EDU</a:t>
            </a:r>
          </a:p>
          <a:p>
            <a:pPr marL="514350" indent="-514350" algn="just">
              <a:buAutoNum type="arabicPeriod"/>
            </a:pPr>
            <a:endParaRPr lang="en-US" sz="12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2. The distance from the stressed position to the beginning/ending of the prosodic phrase </a:t>
            </a:r>
          </a:p>
          <a:p>
            <a:pPr algn="just"/>
            <a:endParaRPr lang="en-US" sz="12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3.  Whether the relations are marked by connectives or pronouns </a:t>
            </a:r>
          </a:p>
        </p:txBody>
      </p:sp>
    </p:spTree>
    <p:extLst>
      <p:ext uri="{BB962C8B-B14F-4D97-AF65-F5344CB8AC3E}">
        <p14:creationId xmlns:p14="http://schemas.microsoft.com/office/powerpoint/2010/main" val="2782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Conclusion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400" b="1" dirty="0" smtClean="0">
                <a:latin typeface="Times New Roman" panose="02020603050405020304" pitchFamily="18" charset="0"/>
                <a:cs typeface="Times New Roman" panose="02020603050405020304" pitchFamily="18" charset="0"/>
              </a:rPr>
              <a:t>Relations branch differently in genres </a:t>
            </a: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---the distribution is different in hierarchies</a:t>
            </a:r>
          </a:p>
          <a:p>
            <a:pPr marL="0" indent="0">
              <a:buNone/>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---the relation types are different in genres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Hierarchy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the lower the hierarchy, the shorter the pause duration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Nuclearity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NS&gt;NN&gt;SN</a:t>
            </a: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Relations</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Interpretation</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and </a:t>
            </a:r>
            <a:r>
              <a:rPr lang="en-US" altLang="zh-CN" sz="2400" i="1" dirty="0" smtClean="0">
                <a:latin typeface="Times New Roman" panose="02020603050405020304" pitchFamily="18" charset="0"/>
                <a:cs typeface="Times New Roman" panose="02020603050405020304" pitchFamily="18" charset="0"/>
              </a:rPr>
              <a:t>Evaluation</a:t>
            </a:r>
            <a:r>
              <a:rPr lang="zh-CN" altLang="en-US"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lengthen the pause duration </a:t>
            </a:r>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Stress Degree</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no clear pattern</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more parameters needed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86791178"/>
      </p:ext>
    </p:extLst>
  </p:cSld>
  <p:clrMapOvr>
    <a:masterClrMapping/>
  </p:clrMapOvr>
  <mc:AlternateContent xmlns:mc="http://schemas.openxmlformats.org/markup-compatibility/2006" xmlns:p14="http://schemas.microsoft.com/office/powerpoint/2010/main">
    <mc:Choice Requires="p14">
      <p:transition spd="slow" p14:dur="2000" advTm="22819"/>
    </mc:Choice>
    <mc:Fallback xmlns="">
      <p:transition spd="slow" advTm="22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CN" altLang="en-US" dirty="0">
                <a:latin typeface="Times New Roman" pitchFamily="18" charset="0"/>
              </a:rPr>
              <a:t>Research </a:t>
            </a:r>
            <a:r>
              <a:rPr lang="en-US" altLang="zh-CN" dirty="0" smtClean="0">
                <a:latin typeface="Times New Roman" pitchFamily="18" charset="0"/>
              </a:rPr>
              <a:t>M</a:t>
            </a:r>
            <a:r>
              <a:rPr lang="zh-CN" altLang="en-US" dirty="0" smtClean="0">
                <a:latin typeface="Times New Roman" pitchFamily="18" charset="0"/>
              </a:rPr>
              <a:t>eaning </a:t>
            </a:r>
            <a:r>
              <a:rPr lang="en-US" altLang="zh-CN" dirty="0" smtClean="0">
                <a:latin typeface="Times New Roman" pitchFamily="18" charset="0"/>
              </a:rPr>
              <a:t>--- in Linguistic Theory</a:t>
            </a:r>
            <a:r>
              <a:rPr lang="zh-CN" altLang="en-US" dirty="0" smtClean="0">
                <a:latin typeface="Times New Roman" pitchFamily="18" charset="0"/>
              </a:rPr>
              <a:t> </a:t>
            </a:r>
            <a:endParaRPr lang="zh-CN" altLang="en-US" dirty="0">
              <a:latin typeface="Times New Roman" pitchFamily="18" charset="0"/>
            </a:endParaRPr>
          </a:p>
        </p:txBody>
      </p:sp>
      <p:sp>
        <p:nvSpPr>
          <p:cNvPr id="32771" name="Rectangle 3"/>
          <p:cNvSpPr>
            <a:spLocks noGrp="1" noChangeArrowheads="1"/>
          </p:cNvSpPr>
          <p:nvPr>
            <p:ph type="body" idx="1"/>
          </p:nvPr>
        </p:nvSpPr>
        <p:spPr>
          <a:xfrm>
            <a:off x="759823" y="1487942"/>
            <a:ext cx="10672354" cy="5181600"/>
          </a:xfrm>
        </p:spPr>
        <p:txBody>
          <a:bodyPr/>
          <a:lstStyle/>
          <a:p>
            <a:pPr algn="just">
              <a:lnSpc>
                <a:spcPct val="80000"/>
              </a:lnSpc>
              <a:spcAft>
                <a:spcPct val="30000"/>
              </a:spcAft>
            </a:pPr>
            <a:r>
              <a:rPr lang="en-US" altLang="en-US" sz="2800" dirty="0" smtClean="0">
                <a:latin typeface="Times New Roman" pitchFamily="18" charset="0"/>
              </a:rPr>
              <a:t>A cross genre comparison provides </a:t>
            </a:r>
            <a:r>
              <a:rPr lang="en-US" altLang="en-US" sz="2800" b="1" dirty="0" smtClean="0">
                <a:latin typeface="Times New Roman" pitchFamily="18" charset="0"/>
              </a:rPr>
              <a:t>a better description of the distribution of rhetorical structure</a:t>
            </a:r>
            <a:r>
              <a:rPr lang="en-US" altLang="en-US" sz="2800" dirty="0" smtClean="0">
                <a:latin typeface="Times New Roman" pitchFamily="18" charset="0"/>
              </a:rPr>
              <a:t> in Chinese. </a:t>
            </a:r>
            <a:endParaRPr lang="en-US" altLang="en-US" sz="2800" dirty="0" smtClean="0">
              <a:latin typeface="Times New Roman" pitchFamily="18" charset="0"/>
            </a:endParaRPr>
          </a:p>
          <a:p>
            <a:pPr algn="just">
              <a:lnSpc>
                <a:spcPct val="80000"/>
              </a:lnSpc>
              <a:spcAft>
                <a:spcPct val="30000"/>
              </a:spcAft>
            </a:pPr>
            <a:endParaRPr lang="en-US" altLang="en-US" sz="1400" dirty="0">
              <a:latin typeface="Times New Roman" pitchFamily="18" charset="0"/>
            </a:endParaRPr>
          </a:p>
          <a:p>
            <a:pPr algn="just">
              <a:spcAft>
                <a:spcPct val="30000"/>
              </a:spcAft>
            </a:pPr>
            <a:r>
              <a:rPr lang="en-US" altLang="en-US" sz="2800" dirty="0" smtClean="0">
                <a:latin typeface="Times New Roman" pitchFamily="18" charset="0"/>
              </a:rPr>
              <a:t>The interface research of discourse structure and prosodic features also discover their </a:t>
            </a:r>
            <a:r>
              <a:rPr lang="en-US" altLang="en-US" sz="2800" b="1" dirty="0" smtClean="0">
                <a:latin typeface="Times New Roman" pitchFamily="18" charset="0"/>
              </a:rPr>
              <a:t>interactive effect</a:t>
            </a:r>
            <a:r>
              <a:rPr lang="en-US" altLang="en-US" sz="2800" dirty="0">
                <a:latin typeface="Times New Roman" pitchFamily="18" charset="0"/>
              </a:rPr>
              <a:t> </a:t>
            </a:r>
            <a:r>
              <a:rPr lang="en-US" altLang="en-US" sz="2800" dirty="0" smtClean="0">
                <a:latin typeface="Times New Roman" pitchFamily="18" charset="0"/>
              </a:rPr>
              <a:t>in Chinese reading texts. </a:t>
            </a:r>
          </a:p>
          <a:p>
            <a:pPr algn="just">
              <a:spcAft>
                <a:spcPct val="30000"/>
              </a:spcAft>
            </a:pPr>
            <a:endParaRPr lang="en-US" altLang="en-US" sz="2800" dirty="0" smtClean="0">
              <a:latin typeface="Times New Roman" pitchFamily="18" charset="0"/>
            </a:endParaRPr>
          </a:p>
          <a:p>
            <a:pPr algn="just">
              <a:spcAft>
                <a:spcPct val="30000"/>
              </a:spcAft>
            </a:pPr>
            <a:r>
              <a:rPr lang="en-US" altLang="en-US" sz="2800" dirty="0" smtClean="0">
                <a:latin typeface="Times New Roman" pitchFamily="18" charset="0"/>
              </a:rPr>
              <a:t>The newly added stress degree parameter provides a novel scope in analyzing the semantic shift.  </a:t>
            </a:r>
            <a:endParaRPr lang="en-US" altLang="en-US" sz="2800" dirty="0">
              <a:latin typeface="Times New Roman" pitchFamily="18" charset="0"/>
            </a:endParaRPr>
          </a:p>
        </p:txBody>
      </p:sp>
    </p:spTree>
    <p:extLst>
      <p:ext uri="{BB962C8B-B14F-4D97-AF65-F5344CB8AC3E}">
        <p14:creationId xmlns:p14="http://schemas.microsoft.com/office/powerpoint/2010/main" val="26386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Research </a:t>
            </a:r>
            <a:r>
              <a:rPr lang="en-US" dirty="0" smtClean="0">
                <a:latin typeface="Times New Roman" panose="02020603050405020304" pitchFamily="18" charset="0"/>
                <a:cs typeface="Times New Roman" panose="02020603050405020304" pitchFamily="18" charset="0"/>
              </a:rPr>
              <a:t>Application ---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Application</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600" y="1332949"/>
            <a:ext cx="10972800" cy="4931833"/>
          </a:xfrm>
        </p:spPr>
        <p:txBody>
          <a:bodyPr/>
          <a:lstStyle/>
          <a:p>
            <a:r>
              <a:rPr lang="en-US" dirty="0" smtClean="0">
                <a:latin typeface="Times New Roman" panose="02020603050405020304" pitchFamily="18" charset="0"/>
                <a:cs typeface="Times New Roman" panose="02020603050405020304" pitchFamily="18" charset="0"/>
              </a:rPr>
              <a:t>Semantics to semantics machine translation, </a:t>
            </a:r>
            <a:r>
              <a:rPr lang="en-US" dirty="0" smtClean="0">
                <a:latin typeface="Times New Roman" panose="02020603050405020304" pitchFamily="18" charset="0"/>
                <a:cs typeface="Times New Roman" panose="02020603050405020304" pitchFamily="18" charset="0"/>
              </a:rPr>
              <a:t>in the rhetorical structure of target language. </a:t>
            </a:r>
            <a:endParaRPr lang="en-US"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Semantic based Natural Language Processing </a:t>
            </a:r>
          </a:p>
          <a:p>
            <a:endParaRPr lang="en-US" sz="2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Language comprehension with both semantic structure and corresponding prosodic parameters as a whole.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5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Future Research </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signaling device and proportion of rhetorical relations in Chinese written and spontaneous discourses.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Eye-tracking experiment to examine the effect of signaling device in causal relations in text reading and comprehension.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0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noChangeArrowheads="1"/>
          </p:cNvSpPr>
          <p:nvPr>
            <p:ph type="title" idx="4294967295"/>
          </p:nvPr>
        </p:nvSpPr>
        <p:spPr>
          <a:ln/>
        </p:spPr>
        <p:txBody>
          <a:bodyPr/>
          <a:lstStyle/>
          <a:p>
            <a:r>
              <a:rPr lang="en-US" altLang="zh-CN" sz="3730" dirty="0">
                <a:latin typeface="Times New Roman" pitchFamily="18" charset="0"/>
              </a:rPr>
              <a:t>Acknowledgement</a:t>
            </a:r>
          </a:p>
        </p:txBody>
      </p:sp>
      <p:sp>
        <p:nvSpPr>
          <p:cNvPr id="38915" name="内容占位符 2"/>
          <p:cNvSpPr>
            <a:spLocks noGrp="1" noChangeArrowheads="1"/>
          </p:cNvSpPr>
          <p:nvPr>
            <p:ph idx="1"/>
          </p:nvPr>
        </p:nvSpPr>
        <p:spPr>
          <a:xfrm>
            <a:off x="1291653" y="1088230"/>
            <a:ext cx="10100872" cy="4503101"/>
          </a:xfrm>
          <a:ln/>
        </p:spPr>
        <p:txBody>
          <a:bodyPr/>
          <a:lstStyle/>
          <a:p>
            <a:pPr marL="342900" indent="-342900" algn="just">
              <a:buFont typeface="Arial" pitchFamily="34" charset="0"/>
              <a:buChar char="•"/>
            </a:pPr>
            <a:r>
              <a:rPr lang="en-US" sz="2400" dirty="0">
                <a:solidFill>
                  <a:schemeClr val="tx1"/>
                </a:solidFill>
                <a:latin typeface="Times New Roman" pitchFamily="18" charset="0"/>
                <a:sym typeface="Times New Roman" pitchFamily="18" charset="0"/>
              </a:rPr>
              <a:t>This research is supported by National Program on Key Basic Research Project (973 Program) under Grant 2013 CB329301, as well as the Innovation Program of Chinese Academy of Social Sciences “Key Laboratory of Phonetics and Speech Science”. </a:t>
            </a: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1400" dirty="0">
              <a:solidFill>
                <a:schemeClr val="tx1"/>
              </a:solidFill>
              <a:latin typeface="Times New Roman" pitchFamily="18" charset="0"/>
              <a:sym typeface="Times New Roman" pitchFamily="18" charset="0"/>
            </a:endParaRPr>
          </a:p>
          <a:p>
            <a:pPr marL="342900" indent="-342900" algn="just">
              <a:buFont typeface="Arial" pitchFamily="34" charset="0"/>
              <a:buChar char="•"/>
            </a:pPr>
            <a:r>
              <a:rPr lang="en-US" sz="2400" dirty="0">
                <a:solidFill>
                  <a:schemeClr val="tx1"/>
                </a:solidFill>
                <a:latin typeface="Times New Roman" pitchFamily="18" charset="0"/>
                <a:sym typeface="Times New Roman" pitchFamily="18" charset="0"/>
              </a:rPr>
              <a:t>        Dr. Aijun Li                                                     Dr. Yuan Jia</a:t>
            </a:r>
          </a:p>
          <a:p>
            <a:pPr marL="342900" indent="-342900" algn="just">
              <a:buFont typeface="Arial" pitchFamily="34" charset="0"/>
              <a:buChar char="•"/>
            </a:pP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2400" dirty="0">
              <a:solidFill>
                <a:schemeClr val="tx1"/>
              </a:solidFill>
              <a:latin typeface="Times New Roman" pitchFamily="18" charset="0"/>
              <a:sym typeface="Times New Roman" pitchFamily="18" charset="0"/>
            </a:endParaRPr>
          </a:p>
          <a:p>
            <a:pPr marL="342900" indent="-342900" algn="just">
              <a:buFont typeface="Arial" pitchFamily="34" charset="0"/>
              <a:buChar char="•"/>
            </a:pPr>
            <a:endParaRPr lang="en-US" altLang="en-US" sz="3600" dirty="0">
              <a:solidFill>
                <a:schemeClr val="tx1"/>
              </a:solidFill>
            </a:endParaRPr>
          </a:p>
        </p:txBody>
      </p:sp>
      <p:pic>
        <p:nvPicPr>
          <p:cNvPr id="38917" name="图片 4" descr="jy1.jpg"/>
          <p:cNvPicPr>
            <a:picLocks noChangeAspect="1" noChangeArrowheads="1"/>
          </p:cNvPicPr>
          <p:nvPr/>
        </p:nvPicPr>
        <p:blipFill>
          <a:blip r:embed="rId2" cstate="print"/>
          <a:srcRect/>
          <a:stretch>
            <a:fillRect/>
          </a:stretch>
        </p:blipFill>
        <p:spPr bwMode="auto">
          <a:xfrm>
            <a:off x="7607392" y="3447738"/>
            <a:ext cx="2143125" cy="2757488"/>
          </a:xfrm>
          <a:prstGeom prst="rect">
            <a:avLst/>
          </a:prstGeom>
          <a:noFill/>
          <a:ln w="9525">
            <a:noFill/>
            <a:miter lim="800000"/>
            <a:headEnd/>
            <a:tailEnd/>
          </a:ln>
        </p:spPr>
      </p:pic>
      <p:pic>
        <p:nvPicPr>
          <p:cNvPr id="38918" name="图片 5" descr="laj1.jpg"/>
          <p:cNvPicPr>
            <a:picLocks noChangeAspect="1" noChangeArrowheads="1"/>
          </p:cNvPicPr>
          <p:nvPr/>
        </p:nvPicPr>
        <p:blipFill>
          <a:blip r:embed="rId3" cstate="print"/>
          <a:srcRect/>
          <a:stretch>
            <a:fillRect/>
          </a:stretch>
        </p:blipFill>
        <p:spPr bwMode="auto">
          <a:xfrm>
            <a:off x="2188564" y="3447738"/>
            <a:ext cx="1843088" cy="2743200"/>
          </a:xfrm>
          <a:prstGeom prst="rect">
            <a:avLst/>
          </a:prstGeom>
          <a:noFill/>
          <a:ln w="9525">
            <a:noFill/>
            <a:miter lim="800000"/>
            <a:headEnd/>
            <a:tailEnd/>
          </a:ln>
        </p:spPr>
      </p:pic>
    </p:spTree>
    <p:extLst>
      <p:ext uri="{BB962C8B-B14F-4D97-AF65-F5344CB8AC3E}">
        <p14:creationId xmlns:p14="http://schemas.microsoft.com/office/powerpoint/2010/main" val="1672015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idx="4294967295"/>
          </p:nvPr>
        </p:nvSpPr>
        <p:spPr>
          <a:ln/>
        </p:spPr>
        <p:txBody>
          <a:bodyPr/>
          <a:lstStyle/>
          <a:p>
            <a:r>
              <a:rPr lang="en-US" altLang="zh-CN" dirty="0">
                <a:latin typeface="Times New Roman" pitchFamily="18" charset="0"/>
              </a:rPr>
              <a:t>Selected </a:t>
            </a:r>
            <a:r>
              <a:rPr lang="en-US" altLang="zh-CN" dirty="0" smtClean="0">
                <a:latin typeface="Times New Roman" pitchFamily="18" charset="0"/>
              </a:rPr>
              <a:t>References</a:t>
            </a:r>
            <a:endParaRPr lang="en-US" altLang="zh-CN" dirty="0">
              <a:latin typeface="Times New Roman" pitchFamily="18" charset="0"/>
            </a:endParaRPr>
          </a:p>
        </p:txBody>
      </p:sp>
      <p:sp>
        <p:nvSpPr>
          <p:cNvPr id="39939" name="内容占位符 2"/>
          <p:cNvSpPr>
            <a:spLocks noGrp="1" noChangeArrowheads="1"/>
          </p:cNvSpPr>
          <p:nvPr>
            <p:ph idx="1"/>
          </p:nvPr>
        </p:nvSpPr>
        <p:spPr>
          <a:xfrm>
            <a:off x="609600" y="1472305"/>
            <a:ext cx="10558072" cy="5105400"/>
          </a:xfrm>
          <a:ln/>
        </p:spPr>
        <p:txBody>
          <a:bodyPr/>
          <a:lstStyle/>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Mann, W. &amp; </a:t>
            </a:r>
            <a:r>
              <a:rPr lang="en-US" sz="1600" dirty="0" err="1">
                <a:solidFill>
                  <a:schemeClr val="tx1"/>
                </a:solidFill>
                <a:latin typeface="Times New Roman" pitchFamily="18" charset="0"/>
                <a:sym typeface="Times New Roman" pitchFamily="18" charset="0"/>
              </a:rPr>
              <a:t>Thompson.S</a:t>
            </a:r>
            <a:r>
              <a:rPr lang="en-US" sz="1600" dirty="0">
                <a:solidFill>
                  <a:schemeClr val="tx1"/>
                </a:solidFill>
                <a:latin typeface="Times New Roman" pitchFamily="18" charset="0"/>
                <a:sym typeface="Times New Roman" pitchFamily="18" charset="0"/>
              </a:rPr>
              <a:t>., Rhetorical structure theory:   Toward a functional theory of text organization,  </a:t>
            </a:r>
            <a:r>
              <a:rPr lang="en-US" sz="1600" i="1" dirty="0">
                <a:solidFill>
                  <a:schemeClr val="tx1"/>
                </a:solidFill>
                <a:latin typeface="Times New Roman" pitchFamily="18" charset="0"/>
                <a:sym typeface="Times New Roman" pitchFamily="18" charset="0"/>
              </a:rPr>
              <a:t>Text, </a:t>
            </a:r>
            <a:r>
              <a:rPr lang="en-US" sz="1600" b="1" i="1" dirty="0">
                <a:solidFill>
                  <a:schemeClr val="tx1"/>
                </a:solidFill>
                <a:latin typeface="Times New Roman" pitchFamily="18" charset="0"/>
                <a:sym typeface="Times New Roman" pitchFamily="18" charset="0"/>
              </a:rPr>
              <a:t> </a:t>
            </a:r>
            <a:r>
              <a:rPr lang="en-US" sz="1600" dirty="0">
                <a:solidFill>
                  <a:schemeClr val="tx1"/>
                </a:solidFill>
                <a:latin typeface="Times New Roman" pitchFamily="18" charset="0"/>
                <a:sym typeface="Times New Roman" pitchFamily="18" charset="0"/>
              </a:rPr>
              <a:t>8(3):243-281, 1988.</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Carlson, L., </a:t>
            </a: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and </a:t>
            </a:r>
            <a:r>
              <a:rPr lang="en-US" sz="1600" dirty="0" err="1">
                <a:solidFill>
                  <a:schemeClr val="tx1"/>
                </a:solidFill>
                <a:latin typeface="Times New Roman" pitchFamily="18" charset="0"/>
                <a:sym typeface="Times New Roman" pitchFamily="18" charset="0"/>
              </a:rPr>
              <a:t>Okurowski</a:t>
            </a:r>
            <a:r>
              <a:rPr lang="en-US" sz="1600" dirty="0">
                <a:solidFill>
                  <a:schemeClr val="tx1"/>
                </a:solidFill>
                <a:latin typeface="Times New Roman" pitchFamily="18" charset="0"/>
                <a:sym typeface="Times New Roman" pitchFamily="18" charset="0"/>
              </a:rPr>
              <a:t>, M.E., Building a Discourse-Tagged Corpus in the </a:t>
            </a:r>
            <a:r>
              <a:rPr lang="en-US" sz="1600" dirty="0" err="1">
                <a:solidFill>
                  <a:schemeClr val="tx1"/>
                </a:solidFill>
                <a:latin typeface="Times New Roman" pitchFamily="18" charset="0"/>
                <a:sym typeface="Times New Roman" pitchFamily="18" charset="0"/>
              </a:rPr>
              <a:t>Framewirk</a:t>
            </a:r>
            <a:r>
              <a:rPr lang="en-US" sz="1600" dirty="0">
                <a:solidFill>
                  <a:schemeClr val="tx1"/>
                </a:solidFill>
                <a:latin typeface="Times New Roman" pitchFamily="18" charset="0"/>
                <a:sym typeface="Times New Roman" pitchFamily="18" charset="0"/>
              </a:rPr>
              <a:t> of Rhetorical Structure Theory, In </a:t>
            </a:r>
            <a:r>
              <a:rPr lang="en-US" sz="1600" i="1" dirty="0">
                <a:solidFill>
                  <a:schemeClr val="tx1"/>
                </a:solidFill>
                <a:latin typeface="Times New Roman" pitchFamily="18" charset="0"/>
                <a:sym typeface="Times New Roman" pitchFamily="18" charset="0"/>
              </a:rPr>
              <a:t>Proceedings of the 2</a:t>
            </a:r>
            <a:r>
              <a:rPr lang="en-US" sz="1600" i="1" baseline="30000" dirty="0">
                <a:solidFill>
                  <a:schemeClr val="tx1"/>
                </a:solidFill>
                <a:latin typeface="Times New Roman" pitchFamily="18" charset="0"/>
                <a:sym typeface="Times New Roman" pitchFamily="18" charset="0"/>
              </a:rPr>
              <a:t>nd</a:t>
            </a:r>
            <a:r>
              <a:rPr lang="en-US" sz="1600" i="1" dirty="0">
                <a:solidFill>
                  <a:schemeClr val="tx1"/>
                </a:solidFill>
                <a:latin typeface="Times New Roman" pitchFamily="18" charset="0"/>
                <a:sym typeface="Times New Roman" pitchFamily="18" charset="0"/>
              </a:rPr>
              <a:t> SIG-</a:t>
            </a:r>
            <a:r>
              <a:rPr lang="en-US" sz="1600" i="1" dirty="0" err="1">
                <a:solidFill>
                  <a:schemeClr val="tx1"/>
                </a:solidFill>
                <a:latin typeface="Times New Roman" pitchFamily="18" charset="0"/>
                <a:sym typeface="Times New Roman" pitchFamily="18" charset="0"/>
              </a:rPr>
              <a:t>dail</a:t>
            </a:r>
            <a:r>
              <a:rPr lang="en-US" sz="1600" i="1" dirty="0">
                <a:solidFill>
                  <a:schemeClr val="tx1"/>
                </a:solidFill>
                <a:latin typeface="Times New Roman" pitchFamily="18" charset="0"/>
                <a:sym typeface="Times New Roman" pitchFamily="18" charset="0"/>
              </a:rPr>
              <a:t> Workshop on Discourse and Dialog</a:t>
            </a:r>
            <a:r>
              <a:rPr lang="en-US" sz="1600" dirty="0">
                <a:solidFill>
                  <a:schemeClr val="tx1"/>
                </a:solidFill>
                <a:latin typeface="Times New Roman" pitchFamily="18" charset="0"/>
                <a:sym typeface="Times New Roman" pitchFamily="18" charset="0"/>
              </a:rPr>
              <a:t>, Aalborg, Denmark, 2001.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Mann, W., RST Web Site, now </a:t>
            </a:r>
            <a:r>
              <a:rPr lang="en-US" sz="1600" dirty="0">
                <a:solidFill>
                  <a:schemeClr val="tx1"/>
                </a:solidFill>
                <a:latin typeface="Times New Roman" pitchFamily="18" charset="0"/>
                <a:sym typeface="Times New Roman" pitchFamily="18" charset="0"/>
                <a:hlinkClick r:id="rId2"/>
              </a:rPr>
              <a:t>http://www.sfu.ca/rst</a:t>
            </a:r>
            <a:r>
              <a:rPr lang="en-US" sz="1600" dirty="0">
                <a:solidFill>
                  <a:schemeClr val="tx1"/>
                </a:solidFill>
                <a:latin typeface="Times New Roman" pitchFamily="18" charset="0"/>
                <a:sym typeface="Times New Roman" pitchFamily="18" charset="0"/>
              </a:rPr>
              <a:t>, 2005.</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t>
            </a:r>
            <a:r>
              <a:rPr lang="en-US" sz="1600" i="1" dirty="0">
                <a:solidFill>
                  <a:schemeClr val="tx1"/>
                </a:solidFill>
                <a:latin typeface="Times New Roman" pitchFamily="18" charset="0"/>
                <a:sym typeface="Times New Roman" pitchFamily="18" charset="0"/>
              </a:rPr>
              <a:t>The Rhetorical Parsing, </a:t>
            </a:r>
            <a:r>
              <a:rPr lang="en-US" sz="1600" i="1" dirty="0" err="1">
                <a:solidFill>
                  <a:schemeClr val="tx1"/>
                </a:solidFill>
                <a:latin typeface="Times New Roman" pitchFamily="18" charset="0"/>
                <a:sym typeface="Times New Roman" pitchFamily="18" charset="0"/>
              </a:rPr>
              <a:t>Summerization</a:t>
            </a:r>
            <a:r>
              <a:rPr lang="en-US" sz="1600" i="1" dirty="0">
                <a:solidFill>
                  <a:schemeClr val="tx1"/>
                </a:solidFill>
                <a:latin typeface="Times New Roman" pitchFamily="18" charset="0"/>
                <a:sym typeface="Times New Roman" pitchFamily="18" charset="0"/>
              </a:rPr>
              <a:t>, and Generation of Natural </a:t>
            </a:r>
            <a:r>
              <a:rPr lang="en-US" sz="1600" i="1" dirty="0" err="1">
                <a:solidFill>
                  <a:schemeClr val="tx1"/>
                </a:solidFill>
                <a:latin typeface="Times New Roman" pitchFamily="18" charset="0"/>
                <a:sym typeface="Times New Roman" pitchFamily="18" charset="0"/>
              </a:rPr>
              <a:t>Lnguages</a:t>
            </a:r>
            <a:r>
              <a:rPr lang="en-US" sz="1600" i="1" dirty="0">
                <a:solidFill>
                  <a:schemeClr val="tx1"/>
                </a:solidFill>
                <a:latin typeface="Times New Roman" pitchFamily="18" charset="0"/>
                <a:sym typeface="Times New Roman" pitchFamily="18" charset="0"/>
              </a:rPr>
              <a:t> Texts</a:t>
            </a:r>
            <a:r>
              <a:rPr lang="en-US" sz="1600" dirty="0">
                <a:solidFill>
                  <a:schemeClr val="tx1"/>
                </a:solidFill>
                <a:latin typeface="Times New Roman" pitchFamily="18" charset="0"/>
                <a:sym typeface="Times New Roman" pitchFamily="18" charset="0"/>
              </a:rPr>
              <a:t>”, unpublished PhD dissertation, University of Toronto, Canada, 1997.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“From Discourse Structures to Text Summaries”, in I. Mani and M. Maybury (</a:t>
            </a:r>
            <a:r>
              <a:rPr lang="en-US" sz="1600" dirty="0" err="1">
                <a:solidFill>
                  <a:schemeClr val="tx1"/>
                </a:solidFill>
                <a:latin typeface="Times New Roman" pitchFamily="18" charset="0"/>
                <a:sym typeface="Times New Roman" pitchFamily="18" charset="0"/>
              </a:rPr>
              <a:t>eds</a:t>
            </a:r>
            <a:r>
              <a:rPr lang="en-US" sz="1600" dirty="0">
                <a:solidFill>
                  <a:schemeClr val="tx1"/>
                </a:solidFill>
                <a:latin typeface="Times New Roman" pitchFamily="18" charset="0"/>
                <a:sym typeface="Times New Roman" pitchFamily="18" charset="0"/>
              </a:rPr>
              <a:t>), </a:t>
            </a:r>
            <a:r>
              <a:rPr lang="en-US" sz="1600" i="1" dirty="0">
                <a:solidFill>
                  <a:schemeClr val="tx1"/>
                </a:solidFill>
                <a:latin typeface="Times New Roman" pitchFamily="18" charset="0"/>
                <a:sym typeface="Times New Roman" pitchFamily="18" charset="0"/>
              </a:rPr>
              <a:t>Proceedings of ACL workshop on Intelligent Scalable Text Summarization</a:t>
            </a:r>
            <a:r>
              <a:rPr lang="en-US" sz="1600" dirty="0">
                <a:solidFill>
                  <a:schemeClr val="tx1"/>
                </a:solidFill>
                <a:latin typeface="Times New Roman" pitchFamily="18" charset="0"/>
                <a:sym typeface="Times New Roman" pitchFamily="18" charset="0"/>
              </a:rPr>
              <a:t>, pp. 82-8, Madrid, </a:t>
            </a:r>
            <a:r>
              <a:rPr lang="en-US" sz="1600" dirty="0" err="1">
                <a:solidFill>
                  <a:schemeClr val="tx1"/>
                </a:solidFill>
                <a:latin typeface="Times New Roman" pitchFamily="18" charset="0"/>
                <a:sym typeface="Times New Roman" pitchFamily="18" charset="0"/>
              </a:rPr>
              <a:t>Spainj</a:t>
            </a:r>
            <a:r>
              <a:rPr lang="en-US" sz="1600" dirty="0">
                <a:solidFill>
                  <a:schemeClr val="tx1"/>
                </a:solidFill>
                <a:latin typeface="Times New Roman" pitchFamily="18" charset="0"/>
                <a:sym typeface="Times New Roman" pitchFamily="18" charset="0"/>
              </a:rPr>
              <a:t>, 1997.</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err="1">
                <a:solidFill>
                  <a:schemeClr val="tx1"/>
                </a:solidFill>
                <a:latin typeface="Times New Roman" pitchFamily="18" charset="0"/>
                <a:sym typeface="Times New Roman" pitchFamily="18" charset="0"/>
              </a:rPr>
              <a:t>Marcu</a:t>
            </a:r>
            <a:r>
              <a:rPr lang="en-US" sz="1600" dirty="0">
                <a:solidFill>
                  <a:schemeClr val="tx1"/>
                </a:solidFill>
                <a:latin typeface="Times New Roman" pitchFamily="18" charset="0"/>
                <a:sym typeface="Times New Roman" pitchFamily="18" charset="0"/>
              </a:rPr>
              <a:t>, D., </a:t>
            </a:r>
            <a:r>
              <a:rPr lang="en-US" sz="1600" i="1" dirty="0">
                <a:solidFill>
                  <a:schemeClr val="tx1"/>
                </a:solidFill>
                <a:latin typeface="Times New Roman" pitchFamily="18" charset="0"/>
                <a:sym typeface="Times New Roman" pitchFamily="18" charset="0"/>
              </a:rPr>
              <a:t>The Theory and Practice of Discourse Parsing and Summarization. Cambridge</a:t>
            </a:r>
            <a:r>
              <a:rPr lang="en-US" sz="1600" dirty="0">
                <a:solidFill>
                  <a:schemeClr val="tx1"/>
                </a:solidFill>
                <a:latin typeface="Times New Roman" pitchFamily="18" charset="0"/>
                <a:sym typeface="Times New Roman" pitchFamily="18" charset="0"/>
              </a:rPr>
              <a:t>, MA: MIT Press, 2000.</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Yue, M., Annotation and Analysis of Chinese Financial News Commentaries in Terms of Rhetorical Structure. Ph.D. Thesis. China: Communication University of China, 2008.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Yang, X. &amp; Yang, Y., Prosodic Realization of Rhetorical Structure in Chinese Discourse. </a:t>
            </a:r>
            <a:r>
              <a:rPr lang="en-US" sz="1600" i="1" dirty="0">
                <a:solidFill>
                  <a:schemeClr val="tx1"/>
                </a:solidFill>
                <a:latin typeface="Times New Roman" pitchFamily="18" charset="0"/>
                <a:sym typeface="Times New Roman" pitchFamily="18" charset="0"/>
              </a:rPr>
              <a:t>IEEE Transactions on Audio, Speech , and Language Processing.  </a:t>
            </a:r>
            <a:r>
              <a:rPr lang="en-US" sz="1600" dirty="0">
                <a:solidFill>
                  <a:schemeClr val="tx1"/>
                </a:solidFill>
                <a:latin typeface="Times New Roman" pitchFamily="18" charset="0"/>
                <a:sym typeface="Times New Roman" pitchFamily="18" charset="0"/>
              </a:rPr>
              <a:t>Vol  20. No.4, 2012.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r>
              <a:rPr lang="en-US" sz="1600" dirty="0">
                <a:solidFill>
                  <a:schemeClr val="tx1"/>
                </a:solidFill>
                <a:latin typeface="Times New Roman" pitchFamily="18" charset="0"/>
                <a:sym typeface="Times New Roman" pitchFamily="18" charset="0"/>
              </a:rPr>
              <a:t>O’ Donnell, M., RST-Tool: An RST analysis tool. </a:t>
            </a:r>
            <a:r>
              <a:rPr lang="en-US" sz="1600" i="1" dirty="0">
                <a:solidFill>
                  <a:schemeClr val="tx1"/>
                </a:solidFill>
                <a:latin typeface="Times New Roman" pitchFamily="18" charset="0"/>
                <a:sym typeface="Times New Roman" pitchFamily="18" charset="0"/>
              </a:rPr>
              <a:t>In Proceedings of the 6</a:t>
            </a:r>
            <a:r>
              <a:rPr lang="en-US" sz="1600" i="1" baseline="30000" dirty="0">
                <a:solidFill>
                  <a:schemeClr val="tx1"/>
                </a:solidFill>
                <a:latin typeface="Times New Roman" pitchFamily="18" charset="0"/>
                <a:sym typeface="Times New Roman" pitchFamily="18" charset="0"/>
              </a:rPr>
              <a:t>th</a:t>
            </a:r>
            <a:r>
              <a:rPr lang="en-US" sz="1600" i="1" dirty="0">
                <a:solidFill>
                  <a:schemeClr val="tx1"/>
                </a:solidFill>
                <a:latin typeface="Times New Roman" pitchFamily="18" charset="0"/>
                <a:sym typeface="Times New Roman" pitchFamily="18" charset="0"/>
              </a:rPr>
              <a:t> European Workshop on Natural Language Generation</a:t>
            </a:r>
            <a:r>
              <a:rPr lang="en-US" sz="1600" dirty="0">
                <a:solidFill>
                  <a:schemeClr val="tx1"/>
                </a:solidFill>
                <a:latin typeface="Times New Roman" pitchFamily="18" charset="0"/>
                <a:sym typeface="Times New Roman" pitchFamily="18" charset="0"/>
              </a:rPr>
              <a:t>, Gerhard-Mercator University, Duisburg, Germany, 1997. </a:t>
            </a: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a:p>
            <a:pPr marL="342900" indent="-342900" algn="just">
              <a:lnSpc>
                <a:spcPct val="90000"/>
              </a:lnSpc>
              <a:buFont typeface="Arial" pitchFamily="34" charset="0"/>
              <a:buChar char="•"/>
            </a:pPr>
            <a:endParaRPr lang="en-US" altLang="en-US" sz="1600" dirty="0">
              <a:solidFill>
                <a:schemeClr val="tx1"/>
              </a:solidFill>
              <a:latin typeface="Times New Roman" pitchFamily="18" charset="0"/>
              <a:sym typeface="Times New Roman" pitchFamily="18" charset="0"/>
            </a:endParaRPr>
          </a:p>
        </p:txBody>
      </p:sp>
    </p:spTree>
    <p:extLst>
      <p:ext uri="{BB962C8B-B14F-4D97-AF65-F5344CB8AC3E}">
        <p14:creationId xmlns:p14="http://schemas.microsoft.com/office/powerpoint/2010/main" val="3942630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7318" y="200739"/>
            <a:ext cx="10366048" cy="1452785"/>
          </a:xfrm>
        </p:spPr>
        <p:txBody>
          <a:bodyPr/>
          <a:lstStyle/>
          <a:p>
            <a:r>
              <a:rPr lang="en-US" altLang="zh-CN" sz="2800" b="1" dirty="0">
                <a:latin typeface="Times New Roman" panose="02020603050405020304" pitchFamily="18" charset="0"/>
                <a:cs typeface="Times New Roman" panose="02020603050405020304" pitchFamily="18" charset="0"/>
              </a:rPr>
              <a:t>An Interface Research </a:t>
            </a:r>
            <a:r>
              <a:rPr lang="en-US" altLang="zh-CN" sz="2800" b="1" dirty="0" smtClean="0">
                <a:latin typeface="Times New Roman" panose="02020603050405020304" pitchFamily="18" charset="0"/>
                <a:cs typeface="Times New Roman" panose="02020603050405020304" pitchFamily="18" charset="0"/>
              </a:rPr>
              <a:t>on </a:t>
            </a:r>
            <a:r>
              <a:rPr lang="en-US" altLang="zh-CN" sz="2800" b="1" dirty="0">
                <a:latin typeface="Times New Roman" panose="02020603050405020304" pitchFamily="18" charset="0"/>
                <a:cs typeface="Times New Roman" panose="02020603050405020304" pitchFamily="18" charset="0"/>
              </a:rPr>
              <a:t>Rhetorical Structure and Prosody Features in </a:t>
            </a:r>
            <a:r>
              <a:rPr lang="en-US" altLang="zh-CN" sz="2800" b="1" dirty="0" smtClean="0">
                <a:latin typeface="Times New Roman" panose="02020603050405020304" pitchFamily="18" charset="0"/>
                <a:cs typeface="Times New Roman" panose="02020603050405020304" pitchFamily="18" charset="0"/>
              </a:rPr>
              <a:t>Chinese Reading </a:t>
            </a:r>
            <a:r>
              <a:rPr lang="en-US" altLang="zh-CN" sz="2800" b="1" dirty="0">
                <a:latin typeface="Times New Roman" panose="02020603050405020304" pitchFamily="18" charset="0"/>
                <a:cs typeface="Times New Roman" panose="02020603050405020304" pitchFamily="18" charset="0"/>
              </a:rPr>
              <a:t>Texts</a:t>
            </a:r>
            <a:endParaRPr lang="zh-CN" altLang="en-US" sz="2800"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866601" y="1523173"/>
            <a:ext cx="8101413" cy="1198548"/>
          </a:xfrm>
        </p:spPr>
        <p:txBody>
          <a:bodyPr/>
          <a:lstStyle/>
          <a:p>
            <a:r>
              <a:rPr lang="en-US" altLang="zh-CN" sz="2000" dirty="0">
                <a:solidFill>
                  <a:schemeClr val="tx1"/>
                </a:solidFill>
                <a:latin typeface="Times New Roman" panose="02020603050405020304" pitchFamily="18" charset="0"/>
                <a:cs typeface="Times New Roman" panose="02020603050405020304" pitchFamily="18" charset="0"/>
              </a:rPr>
              <a:t>Liang Zhang, Yuan Jia, Aijun </a:t>
            </a:r>
            <a:r>
              <a:rPr lang="en-US" altLang="zh-CN" sz="2000" dirty="0" smtClean="0">
                <a:solidFill>
                  <a:schemeClr val="tx1"/>
                </a:solidFill>
                <a:latin typeface="Times New Roman" panose="02020603050405020304" pitchFamily="18" charset="0"/>
                <a:cs typeface="Times New Roman" panose="02020603050405020304" pitchFamily="18" charset="0"/>
              </a:rPr>
              <a:t>Li</a:t>
            </a:r>
            <a:endParaRPr lang="en-US" altLang="zh-CN" sz="1600" dirty="0" smtClean="0">
              <a:latin typeface="Times New Roman" panose="02020603050405020304" pitchFamily="18" charset="0"/>
              <a:cs typeface="Times New Roman" panose="02020603050405020304" pitchFamily="18" charset="0"/>
              <a:hlinkClick r:id="rId2"/>
            </a:endParaRPr>
          </a:p>
          <a:p>
            <a:r>
              <a:rPr lang="en-US" altLang="zh-CN" sz="2000" dirty="0" smtClean="0">
                <a:latin typeface="Times New Roman" panose="02020603050405020304" pitchFamily="18" charset="0"/>
                <a:cs typeface="Times New Roman" panose="02020603050405020304" pitchFamily="18" charset="0"/>
                <a:hlinkClick r:id="rId2"/>
              </a:rPr>
              <a:t>liangzhang1025@gmail.com</a:t>
            </a:r>
            <a:endParaRPr lang="en-US" altLang="zh-CN"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601" y="2358305"/>
            <a:ext cx="8739499" cy="2244617"/>
          </a:xfrm>
          <a:prstGeom prst="rect">
            <a:avLst/>
          </a:prstGeom>
        </p:spPr>
      </p:pic>
      <p:sp>
        <p:nvSpPr>
          <p:cNvPr id="5" name="文本框 4"/>
          <p:cNvSpPr txBox="1"/>
          <p:nvPr/>
        </p:nvSpPr>
        <p:spPr>
          <a:xfrm>
            <a:off x="3845169" y="4982308"/>
            <a:ext cx="3903785" cy="1015663"/>
          </a:xfrm>
          <a:prstGeom prst="rect">
            <a:avLst/>
          </a:prstGeom>
          <a:noFill/>
        </p:spPr>
        <p:txBody>
          <a:bodyPr wrap="square" rtlCol="0">
            <a:spAutoFit/>
          </a:bodyPr>
          <a:lstStyle/>
          <a:p>
            <a:pPr algn="ctr"/>
            <a:r>
              <a:rPr lang="en-US" altLang="zh-CN" sz="6000" dirty="0" smtClean="0">
                <a:latin typeface="Times New Roman" panose="02020603050405020304" pitchFamily="18" charset="0"/>
                <a:cs typeface="Times New Roman" panose="02020603050405020304" pitchFamily="18" charset="0"/>
              </a:rPr>
              <a:t>Thank You! </a:t>
            </a:r>
            <a:endParaRPr lang="zh-CN"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1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1283054" y="1005840"/>
            <a:ext cx="9625892" cy="5852160"/>
          </a:xfrm>
          <a:prstGeom prst="rect">
            <a:avLst/>
          </a:prstGeom>
        </p:spPr>
      </p:pic>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Discourse Tree—Rhetorical Structure</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6557555" y="2651761"/>
            <a:ext cx="888274" cy="370985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615645" y="5534186"/>
            <a:ext cx="2481943" cy="954107"/>
          </a:xfrm>
          <a:prstGeom prst="rect">
            <a:avLst/>
          </a:prstGeom>
          <a:noFill/>
        </p:spPr>
        <p:txBody>
          <a:bodyPr wrap="square" rtlCol="0">
            <a:spAutoFit/>
          </a:bodyPr>
          <a:lstStyle/>
          <a:p>
            <a:r>
              <a:rPr lang="en-US" altLang="zh-CN" sz="2000" b="1" dirty="0" smtClean="0">
                <a:solidFill>
                  <a:srgbClr val="00B050"/>
                </a:solidFill>
                <a:cs typeface="Times New Roman" panose="02020603050405020304" pitchFamily="18" charset="0"/>
              </a:rPr>
              <a:t>Elementary</a:t>
            </a:r>
            <a:r>
              <a:rPr lang="en-US" altLang="zh-CN" b="1" dirty="0" smtClean="0">
                <a:solidFill>
                  <a:srgbClr val="00B050"/>
                </a:solidFill>
                <a:cs typeface="Times New Roman" panose="02020603050405020304" pitchFamily="18" charset="0"/>
              </a:rPr>
              <a:t> </a:t>
            </a:r>
          </a:p>
          <a:p>
            <a:r>
              <a:rPr lang="en-US" altLang="zh-CN" b="1" dirty="0" smtClean="0">
                <a:solidFill>
                  <a:srgbClr val="00B050"/>
                </a:solidFill>
                <a:cs typeface="Times New Roman" panose="02020603050405020304" pitchFamily="18" charset="0"/>
              </a:rPr>
              <a:t>Discourse  Unit  (EDU)</a:t>
            </a:r>
            <a:endParaRPr lang="zh-CN" altLang="en-US" b="1" dirty="0">
              <a:solidFill>
                <a:srgbClr val="00B050"/>
              </a:solidFill>
              <a:cs typeface="Times New Roman" panose="02020603050405020304" pitchFamily="18" charset="0"/>
            </a:endParaRPr>
          </a:p>
        </p:txBody>
      </p:sp>
      <p:sp>
        <p:nvSpPr>
          <p:cNvPr id="8" name="线形标注 2 7"/>
          <p:cNvSpPr/>
          <p:nvPr/>
        </p:nvSpPr>
        <p:spPr>
          <a:xfrm>
            <a:off x="10311210" y="3524433"/>
            <a:ext cx="1523765" cy="901337"/>
          </a:xfrm>
          <a:prstGeom prst="borderCallout2">
            <a:avLst>
              <a:gd name="adj1" fmla="val 18750"/>
              <a:gd name="adj2" fmla="val -8333"/>
              <a:gd name="adj3" fmla="val 18750"/>
              <a:gd name="adj4" fmla="val -16667"/>
              <a:gd name="adj5" fmla="val 38588"/>
              <a:gd name="adj6" fmla="val -595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Rheotrical</a:t>
            </a:r>
            <a:r>
              <a:rPr lang="en-US" altLang="zh-CN" dirty="0" smtClean="0">
                <a:solidFill>
                  <a:schemeClr val="tx1"/>
                </a:solidFill>
              </a:rPr>
              <a:t> </a:t>
            </a:r>
            <a:r>
              <a:rPr lang="en-US" altLang="zh-CN" b="1" dirty="0" smtClean="0">
                <a:solidFill>
                  <a:srgbClr val="FF0000"/>
                </a:solidFill>
              </a:rPr>
              <a:t>relations</a:t>
            </a:r>
            <a:r>
              <a:rPr lang="en-US" altLang="zh-CN" dirty="0" smtClean="0">
                <a:solidFill>
                  <a:schemeClr val="tx1"/>
                </a:solidFill>
              </a:rPr>
              <a:t> </a:t>
            </a:r>
            <a:endParaRPr lang="zh-CN" altLang="en-US" dirty="0">
              <a:solidFill>
                <a:schemeClr val="tx1"/>
              </a:solidFill>
            </a:endParaRPr>
          </a:p>
        </p:txBody>
      </p:sp>
      <p:cxnSp>
        <p:nvCxnSpPr>
          <p:cNvPr id="10" name="直接箭头连接符 9"/>
          <p:cNvCxnSpPr/>
          <p:nvPr/>
        </p:nvCxnSpPr>
        <p:spPr>
          <a:xfrm>
            <a:off x="1283054" y="1319349"/>
            <a:ext cx="0" cy="4728754"/>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7853" y="1397726"/>
            <a:ext cx="615553" cy="4441371"/>
          </a:xfrm>
          <a:prstGeom prst="rect">
            <a:avLst/>
          </a:prstGeom>
          <a:noFill/>
        </p:spPr>
        <p:txBody>
          <a:bodyPr vert="eaVert" wrap="square" rtlCol="0">
            <a:spAutoFit/>
          </a:bodyPr>
          <a:lstStyle/>
          <a:p>
            <a:pPr algn="ctr"/>
            <a:r>
              <a:rPr lang="en-US" altLang="zh-CN" sz="2800" b="1" dirty="0">
                <a:solidFill>
                  <a:srgbClr val="0070C0"/>
                </a:solidFill>
              </a:rPr>
              <a:t>H</a:t>
            </a:r>
            <a:r>
              <a:rPr lang="en-US" altLang="zh-CN" sz="2800" b="1" dirty="0" smtClean="0">
                <a:solidFill>
                  <a:srgbClr val="0070C0"/>
                </a:solidFill>
              </a:rPr>
              <a:t>ierarchies</a:t>
            </a:r>
            <a:endParaRPr lang="zh-CN" altLang="en-US" b="1" dirty="0">
              <a:solidFill>
                <a:srgbClr val="0070C0"/>
              </a:solidFill>
            </a:endParaRPr>
          </a:p>
        </p:txBody>
      </p:sp>
    </p:spTree>
    <p:extLst>
      <p:ext uri="{BB962C8B-B14F-4D97-AF65-F5344CB8AC3E}">
        <p14:creationId xmlns:p14="http://schemas.microsoft.com/office/powerpoint/2010/main" val="18647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Rheotrical Structure Theory (RST)</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r>
              <a:rPr lang="en-US" altLang="zh-CN" sz="2800" dirty="0" smtClean="0">
                <a:latin typeface="Times New Roman" panose="02020603050405020304" pitchFamily="18" charset="0"/>
                <a:cs typeface="Times New Roman" panose="02020603050405020304" pitchFamily="18" charset="0"/>
              </a:rPr>
              <a:t>Mann and Thompson </a:t>
            </a:r>
          </a:p>
          <a:p>
            <a:pPr marL="720000" indent="0">
              <a:buNone/>
            </a:pPr>
            <a:r>
              <a:rPr lang="en-US" altLang="zh-CN" sz="2000" dirty="0" smtClean="0">
                <a:latin typeface="Times New Roman" panose="02020603050405020304" pitchFamily="18" charset="0"/>
                <a:cs typeface="Times New Roman" panose="02020603050405020304" pitchFamily="18" charset="0"/>
              </a:rPr>
              <a:t>Rhetorical Structure Theory: Toward a Functional Theory of Text Organization, 1988</a:t>
            </a:r>
          </a:p>
          <a:p>
            <a:pPr marL="0" indent="0">
              <a:buNone/>
            </a:pPr>
            <a:endParaRPr lang="en-US" altLang="zh-CN" sz="2000" dirty="0" smtClean="0">
              <a:latin typeface="Times New Roman" panose="02020603050405020304" pitchFamily="18" charset="0"/>
              <a:cs typeface="Times New Roman" panose="02020603050405020304" pitchFamily="18" charset="0"/>
            </a:endParaRPr>
          </a:p>
          <a:p>
            <a:pPr marL="720000" indent="0">
              <a:buNone/>
            </a:pPr>
            <a:endParaRPr lang="en-US" altLang="zh-CN" sz="20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From </a:t>
            </a:r>
            <a:r>
              <a:rPr lang="en-US" altLang="zh-CN" sz="2800" b="1" dirty="0" smtClean="0">
                <a:latin typeface="Times New Roman" panose="02020603050405020304" pitchFamily="18" charset="0"/>
                <a:cs typeface="Times New Roman" panose="02020603050405020304" pitchFamily="18" charset="0"/>
              </a:rPr>
              <a:t>functional</a:t>
            </a:r>
            <a:r>
              <a:rPr lang="en-US" altLang="zh-CN" sz="2800" dirty="0" smtClean="0">
                <a:latin typeface="Times New Roman" panose="02020603050405020304" pitchFamily="18" charset="0"/>
                <a:cs typeface="Times New Roman" panose="02020603050405020304" pitchFamily="18" charset="0"/>
              </a:rPr>
              <a:t> and </a:t>
            </a:r>
            <a:r>
              <a:rPr lang="en-US" altLang="zh-CN" sz="2800" b="1" dirty="0" smtClean="0">
                <a:latin typeface="Times New Roman" panose="02020603050405020304" pitchFamily="18" charset="0"/>
                <a:cs typeface="Times New Roman" panose="02020603050405020304" pitchFamily="18" charset="0"/>
              </a:rPr>
              <a:t>cognitive</a:t>
            </a:r>
            <a:r>
              <a:rPr lang="en-US" altLang="zh-CN" sz="2800" dirty="0" smtClean="0">
                <a:latin typeface="Times New Roman" panose="02020603050405020304" pitchFamily="18" charset="0"/>
                <a:cs typeface="Times New Roman" panose="02020603050405020304" pitchFamily="18" charset="0"/>
              </a:rPr>
              <a:t> perspective </a:t>
            </a:r>
          </a:p>
          <a:p>
            <a:pPr marL="540000" indent="0">
              <a:buNone/>
            </a:pPr>
            <a:r>
              <a:rPr lang="en-US" altLang="zh-CN" sz="2400" dirty="0" smtClean="0">
                <a:latin typeface="Times New Roman" panose="02020603050405020304" pitchFamily="18" charset="0"/>
                <a:cs typeface="Times New Roman" panose="02020603050405020304" pitchFamily="18" charset="0"/>
              </a:rPr>
              <a:t>---integrates the semantic information as a coherence whole. </a:t>
            </a:r>
          </a:p>
          <a:p>
            <a:pPr marL="540000" indent="0">
              <a:buNone/>
            </a:pPr>
            <a:r>
              <a:rPr lang="en-US" altLang="zh-CN" sz="2400" dirty="0" smtClean="0">
                <a:latin typeface="Times New Roman" panose="02020603050405020304" pitchFamily="18" charset="0"/>
                <a:cs typeface="Times New Roman" panose="02020603050405020304" pitchFamily="18" charset="0"/>
              </a:rPr>
              <a:t>---analyzes the information stream and the </a:t>
            </a:r>
            <a:r>
              <a:rPr lang="en-US" altLang="zh-CN" sz="2400" b="1" dirty="0" smtClean="0">
                <a:latin typeface="Times New Roman" panose="02020603050405020304" pitchFamily="18" charset="0"/>
                <a:cs typeface="Times New Roman" panose="02020603050405020304" pitchFamily="18" charset="0"/>
              </a:rPr>
              <a:t>communicative intentions</a:t>
            </a:r>
            <a:r>
              <a:rPr lang="en-US" altLang="zh-CN" sz="2400" dirty="0" smtClean="0">
                <a:latin typeface="Times New Roman" panose="02020603050405020304" pitchFamily="18" charset="0"/>
                <a:cs typeface="Times New Roman" panose="02020603050405020304" pitchFamily="18" charset="0"/>
              </a:rPr>
              <a:t> between the </a:t>
            </a:r>
            <a:r>
              <a:rPr lang="en-US" altLang="zh-CN" sz="2400" b="1" dirty="0" smtClean="0">
                <a:latin typeface="Times New Roman" panose="02020603050405020304" pitchFamily="18" charset="0"/>
                <a:cs typeface="Times New Roman" panose="02020603050405020304" pitchFamily="18" charset="0"/>
              </a:rPr>
              <a:t>writer</a:t>
            </a:r>
            <a:r>
              <a:rPr lang="en-US" altLang="zh-CN" sz="2400" dirty="0" smtClean="0">
                <a:latin typeface="Times New Roman" panose="02020603050405020304" pitchFamily="18" charset="0"/>
                <a:cs typeface="Times New Roman" panose="02020603050405020304" pitchFamily="18" charset="0"/>
              </a:rPr>
              <a:t> and the </a:t>
            </a:r>
            <a:r>
              <a:rPr lang="en-US" altLang="zh-CN" sz="2400" b="1" dirty="0" smtClean="0">
                <a:latin typeface="Times New Roman" panose="02020603050405020304" pitchFamily="18" charset="0"/>
                <a:cs typeface="Times New Roman" panose="02020603050405020304" pitchFamily="18" charset="0"/>
              </a:rPr>
              <a:t>reader</a:t>
            </a:r>
            <a:r>
              <a:rPr lang="en-US" altLang="zh-CN" sz="2400" dirty="0" smtClean="0">
                <a:latin typeface="Times New Roman" panose="02020603050405020304" pitchFamily="18" charset="0"/>
                <a:cs typeface="Times New Roman" panose="02020603050405020304" pitchFamily="18" charset="0"/>
              </a:rPr>
              <a:t> in a </a:t>
            </a:r>
            <a:r>
              <a:rPr lang="en-US" altLang="zh-CN" sz="2400" b="1" dirty="0" smtClean="0">
                <a:latin typeface="Times New Roman" panose="02020603050405020304" pitchFamily="18" charset="0"/>
                <a:cs typeface="Times New Roman" panose="02020603050405020304" pitchFamily="18" charset="0"/>
              </a:rPr>
              <a:t>dynamic</a:t>
            </a:r>
            <a:r>
              <a:rPr lang="en-US" altLang="zh-CN" sz="2400" dirty="0" smtClean="0">
                <a:latin typeface="Times New Roman" panose="02020603050405020304" pitchFamily="18" charset="0"/>
                <a:cs typeface="Times New Roman" panose="02020603050405020304" pitchFamily="18" charset="0"/>
              </a:rPr>
              <a:t> context.</a:t>
            </a:r>
          </a:p>
          <a:p>
            <a:pPr marL="540000" indent="0">
              <a:buNone/>
            </a:pPr>
            <a:r>
              <a:rPr lang="en-US" altLang="zh-CN" sz="2400" dirty="0" smtClean="0">
                <a:latin typeface="Times New Roman" panose="02020603050405020304" pitchFamily="18" charset="0"/>
                <a:cs typeface="Times New Roman" panose="02020603050405020304" pitchFamily="18" charset="0"/>
              </a:rPr>
              <a:t>---represents the discourse in a </a:t>
            </a:r>
            <a:r>
              <a:rPr lang="en-US" altLang="zh-CN" sz="2400" b="1" dirty="0" smtClean="0">
                <a:latin typeface="Times New Roman" panose="02020603050405020304" pitchFamily="18" charset="0"/>
                <a:cs typeface="Times New Roman" panose="02020603050405020304" pitchFamily="18" charset="0"/>
              </a:rPr>
              <a:t>tree-structure</a:t>
            </a:r>
          </a:p>
        </p:txBody>
      </p:sp>
    </p:spTree>
    <p:extLst>
      <p:ext uri="{BB962C8B-B14F-4D97-AF65-F5344CB8AC3E}">
        <p14:creationId xmlns:p14="http://schemas.microsoft.com/office/powerpoint/2010/main" val="10450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848" y="216575"/>
            <a:ext cx="9006307" cy="1023913"/>
          </a:xfrm>
        </p:spPr>
        <p:txBody>
          <a:bodyPr/>
          <a:lstStyle/>
          <a:p>
            <a:r>
              <a:rPr lang="en-US" altLang="zh-CN" dirty="0" smtClean="0">
                <a:latin typeface="Times New Roman" panose="02020603050405020304" pitchFamily="18" charset="0"/>
                <a:cs typeface="Times New Roman" panose="02020603050405020304" pitchFamily="18" charset="0"/>
              </a:rPr>
              <a:t>RST Relations</a:t>
            </a:r>
            <a:endParaRPr lang="zh-CN" altLang="en-US" dirty="0">
              <a:latin typeface="Times New Roman" panose="02020603050405020304" pitchFamily="18" charset="0"/>
              <a:cs typeface="Times New Roman" panose="02020603050405020304" pitchFamily="18" charset="0"/>
            </a:endParaRPr>
          </a:p>
        </p:txBody>
      </p:sp>
      <p:sp>
        <p:nvSpPr>
          <p:cNvPr id="4" name="圆角矩形 3"/>
          <p:cNvSpPr/>
          <p:nvPr/>
        </p:nvSpPr>
        <p:spPr>
          <a:xfrm>
            <a:off x="8683052" y="1145512"/>
            <a:ext cx="3271023" cy="2300371"/>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latin typeface="Times New Roman" panose="02020603050405020304" pitchFamily="18" charset="0"/>
                <a:cs typeface="Times New Roman" panose="02020603050405020304" pitchFamily="18" charset="0"/>
              </a:rPr>
              <a:t>Presentational</a:t>
            </a:r>
            <a:endParaRPr lang="en-US" altLang="zh-CN" sz="2400" dirty="0">
              <a:solidFill>
                <a:srgbClr val="FF0000"/>
              </a:solidFill>
              <a:latin typeface="Times New Roman" panose="02020603050405020304" pitchFamily="18" charset="0"/>
              <a:cs typeface="Times New Roman" panose="02020603050405020304" pitchFamily="18" charset="0"/>
            </a:endParaRPr>
          </a:p>
          <a:p>
            <a:pPr algn="ctr"/>
            <a:endParaRPr lang="en-US" altLang="zh-CN" sz="800" dirty="0">
              <a:latin typeface="Times New Roman" panose="02020603050405020304" pitchFamily="18" charset="0"/>
              <a:cs typeface="Times New Roman" panose="02020603050405020304" pitchFamily="18" charset="0"/>
            </a:endParaRPr>
          </a:p>
          <a:p>
            <a:pPr algn="ctr"/>
            <a:r>
              <a:rPr lang="en-US" altLang="zh-CN" dirty="0" smtClean="0">
                <a:solidFill>
                  <a:schemeClr val="tx1"/>
                </a:solidFill>
                <a:latin typeface="Times New Roman" panose="02020603050405020304" pitchFamily="18" charset="0"/>
                <a:cs typeface="Times New Roman" panose="02020603050405020304" pitchFamily="18" charset="0"/>
              </a:rPr>
              <a:t>Intends to increase some inclination of the reader</a:t>
            </a:r>
          </a:p>
          <a:p>
            <a:pPr algn="ctr"/>
            <a:endParaRPr lang="en-US" altLang="zh-CN" dirty="0">
              <a:solidFill>
                <a:schemeClr val="tx1"/>
              </a:solidFill>
              <a:latin typeface="Times New Roman" panose="02020603050405020304" pitchFamily="18" charset="0"/>
              <a:cs typeface="Times New Roman" panose="02020603050405020304" pitchFamily="18" charset="0"/>
            </a:endParaRPr>
          </a:p>
          <a:p>
            <a:pPr algn="ctr"/>
            <a:endParaRPr lang="en-US" altLang="zh-CN" sz="800" dirty="0">
              <a:solidFill>
                <a:schemeClr val="tx1"/>
              </a:solidFill>
              <a:latin typeface="Times New Roman" panose="02020603050405020304" pitchFamily="18" charset="0"/>
              <a:cs typeface="Times New Roman" panose="02020603050405020304" pitchFamily="18" charset="0"/>
            </a:endParaRPr>
          </a:p>
          <a:p>
            <a:pPr algn="ctr"/>
            <a:r>
              <a:rPr lang="en-US" altLang="zh-CN" i="1" dirty="0" smtClean="0">
                <a:solidFill>
                  <a:schemeClr val="tx1"/>
                </a:solidFill>
                <a:latin typeface="Times New Roman" panose="02020603050405020304" pitchFamily="18" charset="0"/>
                <a:cs typeface="Times New Roman" panose="02020603050405020304" pitchFamily="18" charset="0"/>
              </a:rPr>
              <a:t>Purpose, Concession ….</a:t>
            </a:r>
            <a:endParaRPr lang="en-US" altLang="zh-CN" i="1" dirty="0">
              <a:solidFill>
                <a:schemeClr val="tx1"/>
              </a:solidFill>
              <a:latin typeface="Times New Roman" panose="02020603050405020304" pitchFamily="18" charset="0"/>
              <a:cs typeface="Times New Roman" panose="02020603050405020304" pitchFamily="18" charset="0"/>
            </a:endParaRPr>
          </a:p>
        </p:txBody>
      </p:sp>
      <p:sp>
        <p:nvSpPr>
          <p:cNvPr id="5" name="圆角矩形 4"/>
          <p:cNvSpPr/>
          <p:nvPr/>
        </p:nvSpPr>
        <p:spPr>
          <a:xfrm>
            <a:off x="4662435" y="1145512"/>
            <a:ext cx="3699053" cy="2300371"/>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latin typeface="Times New Roman" panose="02020603050405020304" pitchFamily="18" charset="0"/>
                <a:cs typeface="Times New Roman" panose="02020603050405020304" pitchFamily="18" charset="0"/>
              </a:rPr>
              <a:t>Subject-Matter</a:t>
            </a:r>
            <a:r>
              <a:rPr lang="en-US" altLang="zh-CN" sz="2400" dirty="0">
                <a:solidFill>
                  <a:srgbClr val="FF0000"/>
                </a:solidFill>
                <a:latin typeface="Times New Roman" panose="02020603050405020304" pitchFamily="18" charset="0"/>
                <a:cs typeface="Times New Roman" panose="02020603050405020304" pitchFamily="18" charset="0"/>
              </a:rPr>
              <a:t> </a:t>
            </a:r>
          </a:p>
          <a:p>
            <a:pPr algn="ctr"/>
            <a:endParaRPr lang="en-US" altLang="zh-CN" sz="800" dirty="0">
              <a:latin typeface="Times New Roman" panose="02020603050405020304" pitchFamily="18" charset="0"/>
              <a:cs typeface="Times New Roman" panose="02020603050405020304" pitchFamily="18" charset="0"/>
            </a:endParaRPr>
          </a:p>
          <a:p>
            <a:pPr algn="ctr"/>
            <a:r>
              <a:rPr lang="en-US" altLang="zh-CN" dirty="0" smtClean="0">
                <a:solidFill>
                  <a:schemeClr val="tx1"/>
                </a:solidFill>
                <a:latin typeface="Times New Roman" panose="02020603050405020304" pitchFamily="18" charset="0"/>
                <a:cs typeface="Times New Roman" panose="02020603050405020304" pitchFamily="18" charset="0"/>
              </a:rPr>
              <a:t>Describes connections between events in the world.  </a:t>
            </a:r>
          </a:p>
          <a:p>
            <a:pPr algn="ctr"/>
            <a:endParaRPr lang="en-US" altLang="zh-CN" dirty="0">
              <a:solidFill>
                <a:schemeClr val="tx1"/>
              </a:solidFill>
              <a:latin typeface="Times New Roman" panose="02020603050405020304" pitchFamily="18" charset="0"/>
              <a:cs typeface="Times New Roman" panose="02020603050405020304" pitchFamily="18" charset="0"/>
            </a:endParaRPr>
          </a:p>
          <a:p>
            <a:pPr algn="ctr"/>
            <a:r>
              <a:rPr lang="en-US" altLang="zh-CN" sz="1600" i="1" dirty="0" smtClean="0">
                <a:solidFill>
                  <a:schemeClr val="tx1"/>
                </a:solidFill>
                <a:latin typeface="Times New Roman" panose="02020603050405020304" pitchFamily="18" charset="0"/>
                <a:cs typeface="Times New Roman" panose="02020603050405020304" pitchFamily="18" charset="0"/>
              </a:rPr>
              <a:t>Elaboration, Environment,</a:t>
            </a:r>
          </a:p>
          <a:p>
            <a:pPr algn="ctr"/>
            <a:r>
              <a:rPr lang="en-US" altLang="zh-CN" sz="1600" i="1" dirty="0" smtClean="0">
                <a:solidFill>
                  <a:schemeClr val="tx1"/>
                </a:solidFill>
                <a:latin typeface="Times New Roman" panose="02020603050405020304" pitchFamily="18" charset="0"/>
                <a:cs typeface="Times New Roman" panose="02020603050405020304" pitchFamily="18" charset="0"/>
              </a:rPr>
              <a:t>Restatement…</a:t>
            </a:r>
            <a:endParaRPr lang="en-US" altLang="zh-CN" sz="1600" i="1" dirty="0">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93134" y="3534013"/>
            <a:ext cx="8325612" cy="2723823"/>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Semantic  vs  Pragmatic </a:t>
            </a:r>
          </a:p>
          <a:p>
            <a:pPr algn="ctr"/>
            <a:r>
              <a:rPr lang="en-US" altLang="zh-CN" dirty="0">
                <a:latin typeface="Times New Roman" panose="02020603050405020304" pitchFamily="18" charset="0"/>
                <a:cs typeface="Times New Roman" panose="02020603050405020304" pitchFamily="18" charset="0"/>
              </a:rPr>
              <a:t>(Sanders et.al. 1993; </a:t>
            </a:r>
            <a:r>
              <a:rPr lang="en-US" altLang="zh-CN" dirty="0" err="1">
                <a:latin typeface="Times New Roman" panose="02020603050405020304" pitchFamily="18" charset="0"/>
                <a:cs typeface="Times New Roman" panose="02020603050405020304" pitchFamily="18" charset="0"/>
              </a:rPr>
              <a:t>Schiffrin</a:t>
            </a:r>
            <a:r>
              <a:rPr lang="en-US" altLang="zh-CN" dirty="0">
                <a:latin typeface="Times New Roman" panose="02020603050405020304" pitchFamily="18" charset="0"/>
                <a:cs typeface="Times New Roman" panose="02020603050405020304" pitchFamily="18" charset="0"/>
              </a:rPr>
              <a:t> 1987</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van Dijk 1979)</a:t>
            </a:r>
          </a:p>
          <a:p>
            <a:pPr algn="ctr"/>
            <a:endParaRPr lang="en-US" altLang="zh-CN" sz="11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Experiential vs Rhetorical                                                                                                                                           </a:t>
            </a:r>
          </a:p>
          <a:p>
            <a:pPr algn="ct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Benwell</a:t>
            </a:r>
            <a:r>
              <a:rPr lang="en-US" altLang="zh-CN" dirty="0">
                <a:latin typeface="Times New Roman" panose="02020603050405020304" pitchFamily="18" charset="0"/>
                <a:cs typeface="Times New Roman" panose="02020603050405020304" pitchFamily="18" charset="0"/>
              </a:rPr>
              <a:t> 1999)</a:t>
            </a:r>
          </a:p>
          <a:p>
            <a:pPr algn="ctr"/>
            <a:endParaRPr lang="en-US" altLang="zh-CN" sz="11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Causal vs Diagnostic</a:t>
            </a:r>
          </a:p>
          <a:p>
            <a:pPr algn="ctr"/>
            <a:r>
              <a:rPr lang="en-US" altLang="zh-CN" dirty="0">
                <a:latin typeface="Times New Roman" panose="02020603050405020304" pitchFamily="18" charset="0"/>
                <a:cs typeface="Times New Roman" panose="02020603050405020304" pitchFamily="18" charset="0"/>
              </a:rPr>
              <a:t>Restricted to “causal” connectives            </a:t>
            </a:r>
          </a:p>
          <a:p>
            <a:pPr algn="ct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Traxler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et al 1997)</a:t>
            </a: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72958" y="1145512"/>
            <a:ext cx="3559395" cy="1261884"/>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latin typeface="Times New Roman" panose="02020603050405020304" pitchFamily="18" charset="0"/>
                <a:cs typeface="Times New Roman" panose="02020603050405020304" pitchFamily="18" charset="0"/>
              </a:rPr>
              <a:t>Multinuclear</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Nucleus ---- Nucleus</a:t>
            </a:r>
            <a:endParaRPr lang="zh-CN" altLang="en-US" sz="2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472958" y="3126209"/>
            <a:ext cx="7411868" cy="249299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a:latin typeface="Times New Roman" panose="02020603050405020304" pitchFamily="18" charset="0"/>
                <a:cs typeface="Times New Roman" panose="02020603050405020304" pitchFamily="18" charset="0"/>
              </a:rPr>
              <a:t>M</a:t>
            </a:r>
            <a:r>
              <a:rPr lang="en-US" altLang="zh-CN" sz="2800" dirty="0" smtClean="0">
                <a:latin typeface="Times New Roman" panose="02020603050405020304" pitchFamily="18" charset="0"/>
                <a:cs typeface="Times New Roman" panose="02020603050405020304" pitchFamily="18" charset="0"/>
              </a:rPr>
              <a:t>ononuclear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Satellite</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 -----</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Satellite</a:t>
            </a:r>
            <a:r>
              <a:rPr lang="zh-CN" altLang="en-US"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Nucleus----</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embedded Satellite</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---Nucleus</a:t>
            </a:r>
            <a:endParaRPr lang="zh-CN" alt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4061612"/>
      </p:ext>
    </p:extLst>
  </p:cSld>
  <p:clrMapOvr>
    <a:masterClrMapping/>
  </p:clrMapOvr>
  <mc:AlternateContent xmlns:mc="http://schemas.openxmlformats.org/markup-compatibility/2006" xmlns:p14="http://schemas.microsoft.com/office/powerpoint/2010/main">
    <mc:Choice Requires="p14">
      <p:transition spd="slow" p14:dur="2000" advTm="80693"/>
    </mc:Choice>
    <mc:Fallback xmlns="">
      <p:transition spd="slow" advTm="80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 of RST</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599" y="1193801"/>
            <a:ext cx="11225349" cy="4931833"/>
          </a:xfrm>
        </p:spPr>
        <p:txBody>
          <a:bodyPr/>
          <a:lstStyle/>
          <a:p>
            <a:r>
              <a:rPr lang="en-US" sz="2400" b="1" dirty="0" smtClean="0">
                <a:latin typeface="Times New Roman" panose="02020603050405020304" pitchFamily="18" charset="0"/>
                <a:cs typeface="Times New Roman" panose="02020603050405020304" pitchFamily="18" charset="0"/>
              </a:rPr>
              <a:t>Treebank:</a:t>
            </a:r>
          </a:p>
          <a:p>
            <a:pPr marL="0" indent="0">
              <a:buNone/>
            </a:pPr>
            <a:r>
              <a:rPr lang="en-US" sz="2400" dirty="0" smtClean="0">
                <a:latin typeface="Times New Roman" panose="02020603050405020304" pitchFamily="18" charset="0"/>
                <a:cs typeface="Times New Roman" panose="02020603050405020304" pitchFamily="18" charset="0"/>
              </a:rPr>
              <a:t>      English, German, Basque, Spanish, Japanese</a:t>
            </a:r>
            <a:endParaRPr lang="en-US" sz="2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Natural Language Generation</a:t>
            </a:r>
            <a:r>
              <a:rPr lang="zh-CN" altLang="en-US" sz="1400" dirty="0" smtClean="0">
                <a:latin typeface="Times New Roman" panose="02020603050405020304" pitchFamily="18" charset="0"/>
                <a:cs typeface="Times New Roman" panose="02020603050405020304" pitchFamily="18" charset="0"/>
              </a:rPr>
              <a:t>（</a:t>
            </a:r>
            <a:r>
              <a:rPr lang="en-US" altLang="zh-CN" sz="1400" dirty="0" err="1" smtClean="0">
                <a:latin typeface="Times New Roman" panose="02020603050405020304" pitchFamily="18" charset="0"/>
                <a:cs typeface="Times New Roman" panose="02020603050405020304" pitchFamily="18" charset="0"/>
              </a:rPr>
              <a:t>Rosner</a:t>
            </a:r>
            <a:r>
              <a:rPr lang="en-US" altLang="zh-CN" sz="1400" dirty="0" smtClean="0">
                <a:latin typeface="Times New Roman" panose="02020603050405020304" pitchFamily="18" charset="0"/>
                <a:cs typeface="Times New Roman" panose="02020603050405020304" pitchFamily="18" charset="0"/>
              </a:rPr>
              <a:t> and </a:t>
            </a:r>
            <a:r>
              <a:rPr lang="en-US" altLang="zh-CN" sz="1400" dirty="0" err="1" smtClean="0">
                <a:latin typeface="Times New Roman" panose="02020603050405020304" pitchFamily="18" charset="0"/>
                <a:cs typeface="Times New Roman" panose="02020603050405020304" pitchFamily="18" charset="0"/>
              </a:rPr>
              <a:t>Stede</a:t>
            </a:r>
            <a:r>
              <a:rPr lang="en-US" altLang="zh-CN" sz="1400" dirty="0" smtClean="0">
                <a:latin typeface="Times New Roman" panose="02020603050405020304" pitchFamily="18" charset="0"/>
                <a:cs typeface="Times New Roman" panose="02020603050405020304" pitchFamily="18" charset="0"/>
              </a:rPr>
              <a:t>, 1992</a:t>
            </a:r>
            <a:r>
              <a:rPr lang="zh-CN" altLang="en-U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nformation extraction </a:t>
            </a:r>
            <a:r>
              <a:rPr lang="zh-CN" altLang="en-US" sz="1400" dirty="0" smtClean="0">
                <a:latin typeface="Times New Roman" panose="02020603050405020304" pitchFamily="18" charset="0"/>
                <a:cs typeface="Times New Roman" panose="02020603050405020304" pitchFamily="18" charset="0"/>
              </a:rPr>
              <a:t>（</a:t>
            </a:r>
            <a:r>
              <a:rPr lang="en-US" altLang="zh-CN" sz="1400" dirty="0" err="1" smtClean="0">
                <a:latin typeface="Times New Roman" panose="02020603050405020304" pitchFamily="18" charset="0"/>
                <a:cs typeface="Times New Roman" panose="02020603050405020304" pitchFamily="18" charset="0"/>
              </a:rPr>
              <a:t>Haouam</a:t>
            </a:r>
            <a:r>
              <a:rPr lang="en-US" altLang="zh-CN" sz="1400" dirty="0" smtClean="0">
                <a:latin typeface="Times New Roman" panose="02020603050405020304" pitchFamily="18" charset="0"/>
                <a:cs typeface="Times New Roman" panose="02020603050405020304" pitchFamily="18" charset="0"/>
              </a:rPr>
              <a:t> and </a:t>
            </a:r>
            <a:r>
              <a:rPr lang="en-US" altLang="zh-CN" sz="1400" dirty="0" err="1" smtClean="0">
                <a:latin typeface="Times New Roman" panose="02020603050405020304" pitchFamily="18" charset="0"/>
                <a:cs typeface="Times New Roman" panose="02020603050405020304" pitchFamily="18" charset="0"/>
              </a:rPr>
              <a:t>Marir</a:t>
            </a:r>
            <a:r>
              <a:rPr lang="zh-CN" altLang="en-US" sz="1400" dirty="0" smtClean="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2003; Zou, 2007</a:t>
            </a:r>
            <a:r>
              <a:rPr lang="zh-CN" altLang="en-U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Text Summarization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Marcu</a:t>
            </a:r>
            <a:r>
              <a:rPr lang="en-US" sz="1400" dirty="0" smtClean="0">
                <a:latin typeface="Times New Roman" panose="02020603050405020304" pitchFamily="18" charset="0"/>
                <a:cs typeface="Times New Roman" panose="02020603050405020304" pitchFamily="18" charset="0"/>
              </a:rPr>
              <a:t>, 1997; Tsou, 1992; Liu, 1997; Li, 2005)</a:t>
            </a:r>
            <a:r>
              <a:rPr lang="en-US" sz="28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Machine Translation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Ghorbel</a:t>
            </a:r>
            <a:r>
              <a:rPr lang="en-US" sz="1400" dirty="0" smtClean="0">
                <a:latin typeface="Times New Roman" panose="02020603050405020304" pitchFamily="18" charset="0"/>
                <a:cs typeface="Times New Roman" panose="02020603050405020304" pitchFamily="18" charset="0"/>
              </a:rPr>
              <a:t> et al., 2001; Cao, 2015), </a:t>
            </a:r>
            <a:r>
              <a:rPr lang="en-US" sz="12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Essay Scoring </a:t>
            </a:r>
            <a:r>
              <a:rPr lang="zh-CN" altLang="en-US" sz="14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Burstein and </a:t>
            </a:r>
            <a:r>
              <a:rPr lang="en-US" altLang="zh-CN" sz="1400" dirty="0" err="1" smtClean="0">
                <a:latin typeface="Times New Roman" panose="02020603050405020304" pitchFamily="18" charset="0"/>
                <a:cs typeface="Times New Roman" panose="02020603050405020304" pitchFamily="18" charset="0"/>
              </a:rPr>
              <a:t>Marcu</a:t>
            </a:r>
            <a:r>
              <a:rPr lang="en-US" altLang="zh-CN" sz="1400" dirty="0" smtClean="0">
                <a:latin typeface="Times New Roman" panose="02020603050405020304" pitchFamily="18" charset="0"/>
                <a:cs typeface="Times New Roman" panose="02020603050405020304" pitchFamily="18" charset="0"/>
              </a:rPr>
              <a:t>, 2003</a:t>
            </a:r>
            <a:r>
              <a:rPr lang="zh-CN" altLang="en-US" sz="1400" dirty="0" smtClean="0">
                <a:latin typeface="Times New Roman" panose="02020603050405020304" pitchFamily="18" charset="0"/>
                <a:cs typeface="Times New Roman" panose="02020603050405020304" pitchFamily="18" charset="0"/>
              </a:rPr>
              <a:t>）</a:t>
            </a:r>
            <a:endParaRPr lang="en-US" altLang="zh-CN" sz="1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        </a:t>
            </a:r>
            <a:r>
              <a:rPr lang="en-US" sz="2400" b="1" dirty="0" smtClean="0">
                <a:latin typeface="Times New Roman" panose="02020603050405020304" pitchFamily="18" charset="0"/>
                <a:cs typeface="Times New Roman" panose="02020603050405020304" pitchFamily="18" charset="0"/>
              </a:rPr>
              <a:t>&lt;These research relies greatly on </a:t>
            </a:r>
            <a:r>
              <a:rPr lang="en-US" sz="2400" b="1" i="1" dirty="0" smtClean="0">
                <a:latin typeface="Times New Roman" panose="02020603050405020304" pitchFamily="18" charset="0"/>
                <a:cs typeface="Times New Roman" panose="02020603050405020304" pitchFamily="18" charset="0"/>
              </a:rPr>
              <a:t>surface markers </a:t>
            </a:r>
            <a:r>
              <a:rPr lang="en-US" sz="2400" b="1" dirty="0" smtClean="0">
                <a:latin typeface="Times New Roman" panose="02020603050405020304" pitchFamily="18" charset="0"/>
                <a:cs typeface="Times New Roman" panose="02020603050405020304" pitchFamily="18" charset="0"/>
              </a:rPr>
              <a:t>of relations. &gt;</a:t>
            </a:r>
          </a:p>
          <a:p>
            <a:pPr marL="0" indent="0">
              <a:buNone/>
            </a:pPr>
            <a:r>
              <a:rPr lang="en-US" sz="1600" dirty="0" smtClean="0">
                <a:solidFill>
                  <a:schemeClr val="bg1"/>
                </a:solidFill>
                <a:latin typeface="Times New Roman" panose="02020603050405020304" pitchFamily="18" charset="0"/>
                <a:cs typeface="Times New Roman" panose="02020603050405020304" pitchFamily="18" charset="0"/>
              </a:rPr>
              <a:t>  </a:t>
            </a:r>
            <a:r>
              <a:rPr lang="en-US" sz="1600" dirty="0" err="1" smtClean="0">
                <a:solidFill>
                  <a:schemeClr val="bg1"/>
                </a:solidFill>
                <a:latin typeface="Times New Roman" panose="02020603050405020304" pitchFamily="18" charset="0"/>
                <a:cs typeface="Times New Roman" panose="02020603050405020304" pitchFamily="18" charset="0"/>
              </a:rPr>
              <a:t>fefe</a:t>
            </a:r>
            <a:endParaRPr lang="en-US" sz="800" dirty="0" smtClean="0">
              <a:solidFill>
                <a:schemeClr val="bg1"/>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Cross language </a:t>
            </a:r>
            <a:r>
              <a:rPr lang="en-US" altLang="zh-CN" sz="2400" dirty="0" smtClean="0">
                <a:latin typeface="Times New Roman" panose="02020603050405020304" pitchFamily="18" charset="0"/>
                <a:cs typeface="Times New Roman" panose="02020603050405020304" pitchFamily="18" charset="0"/>
              </a:rPr>
              <a:t>comparison</a:t>
            </a:r>
            <a:r>
              <a:rPr lang="en-US" altLang="zh-CN" sz="2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(Cui 1986)</a:t>
            </a:r>
            <a:endParaRPr lang="en-US" sz="1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Interface research in anaphora</a:t>
            </a:r>
            <a:r>
              <a:rPr lang="en-US" sz="12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Tereault</a:t>
            </a:r>
            <a:r>
              <a:rPr lang="en-US" sz="1400" dirty="0" smtClean="0">
                <a:latin typeface="Times New Roman" panose="02020603050405020304" pitchFamily="18" charset="0"/>
                <a:cs typeface="Times New Roman" panose="02020603050405020304" pitchFamily="18" charset="0"/>
              </a:rPr>
              <a:t> and Allen, 2003) </a:t>
            </a:r>
            <a:r>
              <a:rPr lang="en-US" sz="2400" dirty="0" smtClean="0">
                <a:latin typeface="Times New Roman" panose="02020603050405020304" pitchFamily="18" charset="0"/>
                <a:cs typeface="Times New Roman" panose="02020603050405020304" pitchFamily="18" charset="0"/>
              </a:rPr>
              <a:t>, dialogues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Taboada</a:t>
            </a:r>
            <a:r>
              <a:rPr lang="en-US" sz="1400" dirty="0" smtClean="0">
                <a:latin typeface="Times New Roman" panose="02020603050405020304" pitchFamily="18" charset="0"/>
                <a:cs typeface="Times New Roman" panose="02020603050405020304" pitchFamily="18" charset="0"/>
              </a:rPr>
              <a:t>, 2001)</a:t>
            </a:r>
            <a:r>
              <a:rPr lang="en-US" sz="28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Discourse prosodic research </a:t>
            </a:r>
            <a:r>
              <a:rPr lang="en-US" sz="1400" dirty="0" smtClean="0">
                <a:latin typeface="Times New Roman" panose="02020603050405020304" pitchFamily="18" charset="0"/>
                <a:cs typeface="Times New Roman" panose="02020603050405020304" pitchFamily="18" charset="0"/>
              </a:rPr>
              <a:t>(Tseng, 2006)</a:t>
            </a:r>
            <a:r>
              <a:rPr lang="en-US" sz="1200"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cognition </a:t>
            </a:r>
            <a:r>
              <a:rPr lang="en-US" sz="1400" dirty="0" smtClean="0">
                <a:latin typeface="Times New Roman" panose="02020603050405020304" pitchFamily="18" charset="0"/>
                <a:cs typeface="Times New Roman" panose="02020603050405020304" pitchFamily="18" charset="0"/>
              </a:rPr>
              <a:t>(Sanders and </a:t>
            </a:r>
            <a:r>
              <a:rPr lang="en-US" sz="1400" dirty="0" err="1" smtClean="0">
                <a:latin typeface="Times New Roman" panose="02020603050405020304" pitchFamily="18" charset="0"/>
                <a:cs typeface="Times New Roman" panose="02020603050405020304" pitchFamily="18" charset="0"/>
              </a:rPr>
              <a:t>Noordman</a:t>
            </a:r>
            <a:r>
              <a:rPr lang="en-US" sz="1400" dirty="0" smtClean="0">
                <a:latin typeface="Times New Roman" panose="02020603050405020304" pitchFamily="18" charset="0"/>
                <a:cs typeface="Times New Roman" panose="02020603050405020304" pitchFamily="18" charset="0"/>
              </a:rPr>
              <a:t>, 2000)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4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Surface Markers—Overt Relations</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9077307" y="3582372"/>
            <a:ext cx="2330208" cy="2527995"/>
          </a:xfrm>
        </p:spPr>
        <p:txBody>
          <a:bodyPr/>
          <a:lstStyle/>
          <a:p>
            <a:pPr marL="0" indent="0">
              <a:buNone/>
            </a:pPr>
            <a:r>
              <a:rPr lang="en-US" sz="2400" dirty="0" smtClean="0">
                <a:latin typeface="Times New Roman" panose="02020603050405020304" pitchFamily="18" charset="0"/>
                <a:cs typeface="Times New Roman" panose="02020603050405020304" pitchFamily="18" charset="0"/>
              </a:rPr>
              <a:t>Spanish: 45%</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German: 39%</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Chinese:  ??</a:t>
            </a:r>
            <a:endParaRPr lang="en-US" sz="2400"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02301" y="1092203"/>
            <a:ext cx="8092191" cy="4828116"/>
            <a:chOff x="1426564" y="1297518"/>
            <a:chExt cx="9338872" cy="4828116"/>
          </a:xfrm>
        </p:grpSpPr>
        <p:pic>
          <p:nvPicPr>
            <p:cNvPr id="4" name="内容占位符 4" descr="QQ截图20140428092303.png"/>
            <p:cNvPicPr>
              <a:picLocks noChangeArrowheads="1"/>
            </p:cNvPicPr>
            <p:nvPr/>
          </p:nvPicPr>
          <p:blipFill>
            <a:blip r:embed="rId2" cstate="print"/>
            <a:srcRect/>
            <a:stretch>
              <a:fillRect/>
            </a:stretch>
          </p:blipFill>
          <p:spPr bwMode="auto">
            <a:xfrm>
              <a:off x="1426564" y="1297518"/>
              <a:ext cx="9338872" cy="4828116"/>
            </a:xfrm>
            <a:prstGeom prst="rect">
              <a:avLst/>
            </a:prstGeom>
            <a:noFill/>
            <a:ln w="9525">
              <a:noFill/>
              <a:miter lim="800000"/>
              <a:headEnd/>
              <a:tailEnd/>
            </a:ln>
          </p:spPr>
        </p:pic>
        <p:grpSp>
          <p:nvGrpSpPr>
            <p:cNvPr id="12" name="组合 11"/>
            <p:cNvGrpSpPr/>
            <p:nvPr/>
          </p:nvGrpSpPr>
          <p:grpSpPr>
            <a:xfrm>
              <a:off x="1426564" y="2219490"/>
              <a:ext cx="8948751" cy="2832203"/>
              <a:chOff x="1426564" y="2219490"/>
              <a:chExt cx="8948751" cy="2832203"/>
            </a:xfrm>
          </p:grpSpPr>
          <p:grpSp>
            <p:nvGrpSpPr>
              <p:cNvPr id="5" name="组合 4"/>
              <p:cNvGrpSpPr/>
              <p:nvPr/>
            </p:nvGrpSpPr>
            <p:grpSpPr>
              <a:xfrm>
                <a:off x="2971882" y="2836901"/>
                <a:ext cx="7403433" cy="2214792"/>
                <a:chOff x="1981268" y="2971812"/>
                <a:chExt cx="5935469" cy="2133552"/>
              </a:xfrm>
            </p:grpSpPr>
            <p:sp>
              <p:nvSpPr>
                <p:cNvPr id="6" name="矩形 5"/>
                <p:cNvSpPr/>
                <p:nvPr/>
              </p:nvSpPr>
              <p:spPr bwMode="auto">
                <a:xfrm>
                  <a:off x="1981268" y="2971812"/>
                  <a:ext cx="1295366"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7" name="组合 6"/>
                <p:cNvGrpSpPr/>
                <p:nvPr/>
              </p:nvGrpSpPr>
              <p:grpSpPr>
                <a:xfrm>
                  <a:off x="4485931" y="4238298"/>
                  <a:ext cx="3430806" cy="867066"/>
                  <a:chOff x="4485931" y="4238298"/>
                  <a:chExt cx="3430806" cy="867066"/>
                </a:xfrm>
              </p:grpSpPr>
              <p:sp>
                <p:nvSpPr>
                  <p:cNvPr id="8" name="矩形 7"/>
                  <p:cNvSpPr/>
                  <p:nvPr/>
                </p:nvSpPr>
                <p:spPr bwMode="auto">
                  <a:xfrm>
                    <a:off x="4485931" y="4238298"/>
                    <a:ext cx="533386"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bwMode="auto">
                  <a:xfrm>
                    <a:off x="5699029" y="4876770"/>
                    <a:ext cx="914368" cy="2285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bwMode="auto">
                  <a:xfrm>
                    <a:off x="6926163" y="4876770"/>
                    <a:ext cx="990574" cy="2285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11" name="矩形 10"/>
              <p:cNvSpPr/>
              <p:nvPr/>
            </p:nvSpPr>
            <p:spPr bwMode="auto">
              <a:xfrm>
                <a:off x="1426564" y="2219490"/>
                <a:ext cx="1615737" cy="23729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smtClean="0">
                  <a:ln>
                    <a:noFill/>
                  </a:ln>
                  <a:solidFill>
                    <a:schemeClr val="tx1"/>
                  </a:solidFill>
                  <a:effectLst/>
                  <a:latin typeface="Arial" pitchFamily="34" charset="0"/>
                  <a:ea typeface="宋体" pitchFamily="2" charset="-122"/>
                </a:endParaRPr>
              </a:p>
            </p:txBody>
          </p:sp>
        </p:grpSp>
      </p:grpSp>
    </p:spTree>
    <p:extLst>
      <p:ext uri="{BB962C8B-B14F-4D97-AF65-F5344CB8AC3E}">
        <p14:creationId xmlns:p14="http://schemas.microsoft.com/office/powerpoint/2010/main" val="9111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RST </a:t>
            </a:r>
            <a:r>
              <a:rPr lang="en-US" altLang="zh-CN" dirty="0">
                <a:latin typeface="Times New Roman" panose="02020603050405020304" pitchFamily="18" charset="0"/>
                <a:cs typeface="Times New Roman" panose="02020603050405020304" pitchFamily="18" charset="0"/>
              </a:rPr>
              <a:t>in</a:t>
            </a:r>
            <a:r>
              <a:rPr lang="en-US" altLang="zh-CN" dirty="0" smtClean="0">
                <a:latin typeface="Times New Roman" panose="02020603050405020304" pitchFamily="18" charset="0"/>
                <a:cs typeface="Times New Roman" panose="02020603050405020304" pitchFamily="18" charset="0"/>
              </a:rPr>
              <a:t> Chinese </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09600" y="1232990"/>
            <a:ext cx="10972800" cy="4931833"/>
          </a:xfrm>
        </p:spPr>
        <p:txBody>
          <a:bodyPr/>
          <a:lstStyle/>
          <a:p>
            <a:pPr marL="0" indent="0">
              <a:buNone/>
            </a:pPr>
            <a:r>
              <a:rPr lang="en-US" altLang="zh-CN" sz="2800" dirty="0" smtClean="0">
                <a:latin typeface="Times New Roman" panose="02020603050405020304" pitchFamily="18" charset="0"/>
                <a:cs typeface="Times New Roman" panose="02020603050405020304" pitchFamily="18" charset="0"/>
              </a:rPr>
              <a:t>In expressing the meaning:  </a:t>
            </a:r>
            <a:r>
              <a:rPr lang="en-US" altLang="zh-CN" sz="2800" i="1" dirty="0" smtClean="0">
                <a:latin typeface="Times New Roman" panose="02020603050405020304" pitchFamily="18" charset="0"/>
                <a:cs typeface="Times New Roman" panose="02020603050405020304" pitchFamily="18" charset="0"/>
              </a:rPr>
              <a:t>Because </a:t>
            </a:r>
            <a:r>
              <a:rPr lang="en-US" altLang="zh-CN" sz="2800" i="1" dirty="0">
                <a:latin typeface="Times New Roman" panose="02020603050405020304" pitchFamily="18" charset="0"/>
                <a:cs typeface="Times New Roman" panose="02020603050405020304" pitchFamily="18" charset="0"/>
              </a:rPr>
              <a:t>it’s cold,  </a:t>
            </a:r>
            <a:r>
              <a:rPr lang="en-US" altLang="zh-CN" sz="2800" i="1" dirty="0" smtClean="0">
                <a:latin typeface="Times New Roman" panose="02020603050405020304" pitchFamily="18" charset="0"/>
                <a:cs typeface="Times New Roman" panose="02020603050405020304" pitchFamily="18" charset="0"/>
              </a:rPr>
              <a:t>(so) </a:t>
            </a:r>
            <a:r>
              <a:rPr lang="en-US" altLang="zh-CN" sz="2800" i="1" dirty="0">
                <a:latin typeface="Times New Roman" panose="02020603050405020304" pitchFamily="18" charset="0"/>
                <a:cs typeface="Times New Roman" panose="02020603050405020304" pitchFamily="18" charset="0"/>
              </a:rPr>
              <a:t>I won’t run. </a:t>
            </a:r>
          </a:p>
          <a:p>
            <a:endParaRPr lang="en-US" altLang="zh-CN" sz="2800"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Overt</a:t>
            </a:r>
            <a:r>
              <a:rPr lang="en-US" altLang="zh-CN" sz="2800" dirty="0" smtClean="0">
                <a:latin typeface="Times New Roman" panose="02020603050405020304" pitchFamily="18" charset="0"/>
                <a:cs typeface="Times New Roman" panose="02020603050405020304" pitchFamily="18" charset="0"/>
              </a:rPr>
              <a:t> rhetorical relation:   </a:t>
            </a:r>
            <a:r>
              <a:rPr lang="zh-CN" altLang="en-US" sz="2800" b="1" dirty="0" smtClean="0">
                <a:solidFill>
                  <a:srgbClr val="FF0000"/>
                </a:solidFill>
                <a:latin typeface="Times New Roman" panose="02020603050405020304" pitchFamily="18" charset="0"/>
                <a:cs typeface="Times New Roman" panose="02020603050405020304" pitchFamily="18" charset="0"/>
              </a:rPr>
              <a:t>因为</a:t>
            </a:r>
            <a:r>
              <a:rPr lang="zh-CN" altLang="en-US" sz="2800" dirty="0">
                <a:latin typeface="Times New Roman" panose="02020603050405020304" pitchFamily="18" charset="0"/>
                <a:cs typeface="Times New Roman" panose="02020603050405020304" pitchFamily="18" charset="0"/>
              </a:rPr>
              <a:t>今天天气冷，</a:t>
            </a:r>
            <a:r>
              <a:rPr lang="zh-CN" altLang="en-US" sz="2800" b="1" dirty="0">
                <a:solidFill>
                  <a:srgbClr val="FF0000"/>
                </a:solidFill>
                <a:latin typeface="Times New Roman" panose="02020603050405020304" pitchFamily="18" charset="0"/>
                <a:cs typeface="Times New Roman" panose="02020603050405020304" pitchFamily="18" charset="0"/>
              </a:rPr>
              <a:t>所以</a:t>
            </a:r>
            <a:r>
              <a:rPr lang="zh-CN" altLang="en-US" sz="2800" dirty="0">
                <a:latin typeface="Times New Roman" panose="02020603050405020304" pitchFamily="18" charset="0"/>
                <a:cs typeface="Times New Roman" panose="02020603050405020304" pitchFamily="18" charset="0"/>
              </a:rPr>
              <a:t>我不去跑步</a:t>
            </a:r>
            <a:r>
              <a:rPr lang="zh-CN" altLang="en-US" sz="2800" dirty="0" smtClean="0">
                <a:latin typeface="Times New Roman" panose="02020603050405020304" pitchFamily="18" charset="0"/>
                <a:cs typeface="Times New Roman" panose="02020603050405020304" pitchFamily="18" charset="0"/>
              </a:rPr>
              <a:t>了。</a:t>
            </a:r>
            <a:r>
              <a:rPr lang="en-US" altLang="zh-CN" sz="2800" dirty="0" smtClean="0">
                <a:latin typeface="Times New Roman" panose="02020603050405020304" pitchFamily="18" charset="0"/>
                <a:cs typeface="Times New Roman" panose="02020603050405020304" pitchFamily="18" charset="0"/>
              </a:rPr>
              <a:t>                                              </a:t>
            </a:r>
          </a:p>
          <a:p>
            <a:pPr marL="0" indent="0">
              <a:buNone/>
            </a:pPr>
            <a:r>
              <a:rPr lang="en-US" altLang="zh-CN" sz="2800" i="1" dirty="0" smtClean="0">
                <a:latin typeface="Times New Roman" panose="02020603050405020304" pitchFamily="18" charset="0"/>
                <a:cs typeface="Times New Roman" panose="02020603050405020304" pitchFamily="18" charset="0"/>
              </a:rPr>
              <a:t>                                             </a:t>
            </a:r>
          </a:p>
          <a:p>
            <a:pPr marL="0" indent="0">
              <a:buNone/>
            </a:pPr>
            <a:r>
              <a:rPr lang="en-US" altLang="zh-CN" sz="2800" i="1" dirty="0" smtClean="0">
                <a:latin typeface="Times New Roman" panose="02020603050405020304" pitchFamily="18" charset="0"/>
                <a:cs typeface="Times New Roman" panose="02020603050405020304" pitchFamily="18" charset="0"/>
              </a:rPr>
              <a:t>   </a:t>
            </a:r>
          </a:p>
          <a:p>
            <a:r>
              <a:rPr lang="en-US" altLang="zh-CN" sz="2800" b="1" dirty="0" smtClean="0">
                <a:latin typeface="Times New Roman" panose="02020603050405020304" pitchFamily="18" charset="0"/>
                <a:cs typeface="Times New Roman" panose="02020603050405020304" pitchFamily="18" charset="0"/>
              </a:rPr>
              <a:t>Covert</a:t>
            </a:r>
            <a:r>
              <a:rPr lang="en-US" altLang="zh-CN" sz="2800" dirty="0" smtClean="0">
                <a:latin typeface="Times New Roman" panose="02020603050405020304" pitchFamily="18" charset="0"/>
                <a:cs typeface="Times New Roman" panose="02020603050405020304" pitchFamily="18" charset="0"/>
              </a:rPr>
              <a:t> rhetorical relations:  </a:t>
            </a:r>
            <a:r>
              <a:rPr lang="zh-CN" altLang="en-US" sz="2800" dirty="0" smtClean="0">
                <a:latin typeface="Times New Roman" panose="02020603050405020304" pitchFamily="18" charset="0"/>
                <a:cs typeface="Times New Roman" panose="02020603050405020304" pitchFamily="18" charset="0"/>
              </a:rPr>
              <a:t>今天天气冷，我不去跑步了。</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Minor sentence</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降温了，不跑了。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pPr marL="0" indent="0">
              <a:buNone/>
            </a:pPr>
            <a:r>
              <a:rPr lang="zh-CN" altLang="en-US" sz="2800" dirty="0" smtClean="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因果关系的语篇标记</a:t>
            </a:r>
            <a:endParaRPr lang="en-US" altLang="zh-CN" sz="2800" dirty="0">
              <a:latin typeface="Times New Roman" panose="02020603050405020304" pitchFamily="18" charset="0"/>
              <a:cs typeface="Times New Roman" panose="02020603050405020304" pitchFamily="18" charset="0"/>
            </a:endParaRPr>
          </a:p>
          <a:p>
            <a:r>
              <a:rPr lang="zh-CN" altLang="en-US" sz="2800" dirty="0" smtClean="0">
                <a:latin typeface="Times New Roman" panose="02020603050405020304" pitchFamily="18" charset="0"/>
                <a:cs typeface="Times New Roman" panose="02020603050405020304" pitchFamily="18" charset="0"/>
              </a:rPr>
              <a:t>“        今天</a:t>
            </a:r>
            <a:r>
              <a:rPr lang="zh-CN" altLang="en-US" sz="2800" dirty="0">
                <a:latin typeface="Times New Roman" panose="02020603050405020304" pitchFamily="18" charset="0"/>
                <a:cs typeface="Times New Roman" panose="02020603050405020304" pitchFamily="18" charset="0"/>
              </a:rPr>
              <a:t>天气冷</a:t>
            </a:r>
            <a:r>
              <a:rPr lang="zh-CN" altLang="en-US" sz="2800" dirty="0" smtClean="0">
                <a:latin typeface="Times New Roman" panose="02020603050405020304" pitchFamily="18" charset="0"/>
                <a:cs typeface="Times New Roman" panose="02020603050405020304" pitchFamily="18" charset="0"/>
              </a:rPr>
              <a:t>，       我</a:t>
            </a:r>
            <a:r>
              <a:rPr lang="zh-CN" altLang="en-US" sz="2800" dirty="0">
                <a:latin typeface="Times New Roman" panose="02020603050405020304" pitchFamily="18" charset="0"/>
                <a:cs typeface="Times New Roman" panose="02020603050405020304" pitchFamily="18" charset="0"/>
              </a:rPr>
              <a:t>不去跑步了。”      </a:t>
            </a:r>
            <a:r>
              <a:rPr lang="zh-CN" altLang="en-US"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没有标记，因果关系</a:t>
            </a:r>
            <a:endParaRPr lang="en-US" altLang="zh-CN" sz="2800" dirty="0">
              <a:latin typeface="Times New Roman" panose="02020603050405020304" pitchFamily="18" charset="0"/>
              <a:cs typeface="Times New Roman" panose="02020603050405020304" pitchFamily="18" charset="0"/>
            </a:endParaRPr>
          </a:p>
          <a:p>
            <a:r>
              <a:rPr lang="zh-CN" altLang="en-US" sz="2800" dirty="0" smtClean="0">
                <a:latin typeface="Times New Roman" panose="02020603050405020304" pitchFamily="18" charset="0"/>
                <a:cs typeface="Times New Roman" panose="02020603050405020304" pitchFamily="18" charset="0"/>
              </a:rPr>
              <a:t>“降温了，不跑了</a:t>
            </a:r>
            <a:r>
              <a:rPr lang="zh-CN" altLang="en-US" sz="2800" dirty="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两个零句，条件？因果？</a:t>
            </a:r>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9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362161507"/>
              </p:ext>
            </p:extLst>
          </p:nvPr>
        </p:nvGraphicFramePr>
        <p:xfrm>
          <a:off x="874542" y="1092203"/>
          <a:ext cx="10972800" cy="3867964"/>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Percentage of Signalled </a:t>
            </a:r>
            <a:r>
              <a:rPr lang="en-US" altLang="zh-CN" dirty="0">
                <a:latin typeface="Times New Roman" panose="02020603050405020304" pitchFamily="18" charset="0"/>
                <a:cs typeface="Times New Roman" panose="02020603050405020304" pitchFamily="18" charset="0"/>
              </a:rPr>
              <a:t>R</a:t>
            </a:r>
            <a:r>
              <a:rPr lang="en-US" altLang="zh-CN" dirty="0" smtClean="0">
                <a:latin typeface="Times New Roman" panose="02020603050405020304" pitchFamily="18" charset="0"/>
                <a:cs typeface="Times New Roman" panose="02020603050405020304" pitchFamily="18" charset="0"/>
              </a:rPr>
              <a:t>hetorical </a:t>
            </a:r>
            <a:r>
              <a:rPr lang="en-US" altLang="zh-CN" dirty="0">
                <a:latin typeface="Times New Roman" panose="02020603050405020304" pitchFamily="18" charset="0"/>
                <a:cs typeface="Times New Roman" panose="02020603050405020304" pitchFamily="18" charset="0"/>
              </a:rPr>
              <a:t>R</a:t>
            </a:r>
            <a:r>
              <a:rPr lang="en-US" altLang="zh-CN" dirty="0" smtClean="0">
                <a:latin typeface="Times New Roman" panose="02020603050405020304" pitchFamily="18" charset="0"/>
                <a:cs typeface="Times New Roman" panose="02020603050405020304" pitchFamily="18" charset="0"/>
              </a:rPr>
              <a:t>elations</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481943" y="5891349"/>
            <a:ext cx="9222377" cy="307777"/>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Zhang et al. , Textual </a:t>
            </a:r>
            <a:r>
              <a:rPr lang="en-US" altLang="zh-CN" sz="1400" dirty="0" err="1" smtClean="0">
                <a:latin typeface="Times New Roman" panose="02020603050405020304" pitchFamily="18" charset="0"/>
                <a:cs typeface="Times New Roman" panose="02020603050405020304" pitchFamily="18" charset="0"/>
              </a:rPr>
              <a:t>Singals</a:t>
            </a:r>
            <a:r>
              <a:rPr lang="en-US" altLang="zh-CN" sz="1400" dirty="0" smtClean="0">
                <a:latin typeface="Times New Roman" panose="02020603050405020304" pitchFamily="18" charset="0"/>
                <a:cs typeface="Times New Roman" panose="02020603050405020304" pitchFamily="18" charset="0"/>
              </a:rPr>
              <a:t> and Prosodic Cues of Rhetorical Relations in Chinese Discourses.  O-COCOSDA, 2016</a:t>
            </a:r>
            <a:endParaRPr lang="zh-CN" altLang="en-US" sz="1400" dirty="0">
              <a:latin typeface="Times New Roman" panose="02020603050405020304" pitchFamily="18" charset="0"/>
              <a:cs typeface="Times New Roman" panose="02020603050405020304" pitchFamily="18" charset="0"/>
            </a:endParaRPr>
          </a:p>
        </p:txBody>
      </p:sp>
      <p:sp>
        <p:nvSpPr>
          <p:cNvPr id="6" name="文本框 1"/>
          <p:cNvSpPr txBox="1"/>
          <p:nvPr/>
        </p:nvSpPr>
        <p:spPr>
          <a:xfrm>
            <a:off x="1514640" y="5067236"/>
            <a:ext cx="9692604" cy="358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  NEWS               NOTIFICATIONS            STORIES                  LETTERS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492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7.3|12.6"/>
</p:tagLst>
</file>

<file path=ppt/tags/tag2.xml><?xml version="1.0" encoding="utf-8"?>
<p:tagLst xmlns:a="http://schemas.openxmlformats.org/drawingml/2006/main" xmlns:r="http://schemas.openxmlformats.org/officeDocument/2006/relationships" xmlns:p="http://schemas.openxmlformats.org/presentationml/2006/main">
  <p:tag name="TIMING" val="|0.5|2.3|3|6.3|3.8"/>
</p:tagLst>
</file>

<file path=ppt/tags/tag3.xml><?xml version="1.0" encoding="utf-8"?>
<p:tagLst xmlns:a="http://schemas.openxmlformats.org/drawingml/2006/main" xmlns:r="http://schemas.openxmlformats.org/officeDocument/2006/relationships" xmlns:p="http://schemas.openxmlformats.org/presentationml/2006/main">
  <p:tag name="TIMING" val="|15.2|3.6"/>
</p:tagLst>
</file>

<file path=ppt/tags/tag4.xml><?xml version="1.0" encoding="utf-8"?>
<p:tagLst xmlns:a="http://schemas.openxmlformats.org/drawingml/2006/main" xmlns:r="http://schemas.openxmlformats.org/officeDocument/2006/relationships" xmlns:p="http://schemas.openxmlformats.org/presentationml/2006/main">
  <p:tag name="TIMING" val="|4.1|1.5|1.6|10"/>
</p:tagLst>
</file>

<file path=ppt/theme/theme1.xml><?xml version="1.0" encoding="utf-8"?>
<a:theme xmlns:a="http://schemas.openxmlformats.org/drawingml/2006/main" name="自定义设计方案">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2">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2" id="{FE7D157A-9EE2-4482-84E2-BA44F97E77E8}" vid="{1AFFA89B-281D-47FF-AF8C-D8AB31DD8DF5}"/>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1414</TotalTime>
  <Words>2191</Words>
  <Application>Microsoft Office PowerPoint</Application>
  <PresentationFormat>宽屏</PresentationFormat>
  <Paragraphs>297</Paragraphs>
  <Slides>27</Slides>
  <Notes>14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宋体</vt:lpstr>
      <vt:lpstr>微软雅黑</vt:lpstr>
      <vt:lpstr>Arial</vt:lpstr>
      <vt:lpstr>Calibri</vt:lpstr>
      <vt:lpstr>Calibri Light</vt:lpstr>
      <vt:lpstr>Times New Roman</vt:lpstr>
      <vt:lpstr>Verdana</vt:lpstr>
      <vt:lpstr>Wingdings</vt:lpstr>
      <vt:lpstr>自定义设计方案</vt:lpstr>
      <vt:lpstr>主题2</vt:lpstr>
      <vt:lpstr>Office 主题</vt:lpstr>
      <vt:lpstr>An Interface Research on Rhetorical Structure and Prosody Features in Chinese Reading Texts</vt:lpstr>
      <vt:lpstr>Syntax Tree</vt:lpstr>
      <vt:lpstr>Discourse Tree—Rhetorical Structure</vt:lpstr>
      <vt:lpstr>Rheotrical Structure Theory (RST)</vt:lpstr>
      <vt:lpstr>RST Relations</vt:lpstr>
      <vt:lpstr>Application of RST</vt:lpstr>
      <vt:lpstr>Surface Markers—Overt Relations</vt:lpstr>
      <vt:lpstr>RST in Chinese </vt:lpstr>
      <vt:lpstr>Percentage of Signalled Rhetorical Relations</vt:lpstr>
      <vt:lpstr>RST and Mandarin Chinese</vt:lpstr>
      <vt:lpstr>Previous Research</vt:lpstr>
      <vt:lpstr>Research Motivation</vt:lpstr>
      <vt:lpstr>Data and Methodology </vt:lpstr>
      <vt:lpstr>Methodology: RSTTool</vt:lpstr>
      <vt:lpstr>Methodology: Praat</vt:lpstr>
      <vt:lpstr>Result 1: Relation Distribution in Genres</vt:lpstr>
      <vt:lpstr>Result 2: Relation Types in Genres</vt:lpstr>
      <vt:lpstr>Result 3: Pause duration and Nuclearity </vt:lpstr>
      <vt:lpstr>Results 4: Pause Duration and Stress Degree</vt:lpstr>
      <vt:lpstr>Stress Degree Annotation </vt:lpstr>
      <vt:lpstr>Conclusion </vt:lpstr>
      <vt:lpstr>Research Meaning --- in Linguistic Theory </vt:lpstr>
      <vt:lpstr>Research Application --- in Application</vt:lpstr>
      <vt:lpstr>Future Research </vt:lpstr>
      <vt:lpstr>Acknowledgement</vt:lpstr>
      <vt:lpstr>Selected References</vt:lpstr>
      <vt:lpstr>An Interface Research on Rhetorical Structure and Prosody Features in Chinese Reading Texts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Interface Research on Rhetorical Structure and Prosody Features in Chinese Reading Texts</dc:title>
  <dc:creator>jingru zhang</dc:creator>
  <cp:lastModifiedBy>Liang Zhang</cp:lastModifiedBy>
  <cp:revision>75</cp:revision>
  <cp:lastPrinted>2016-10-13T01:00:19Z</cp:lastPrinted>
  <dcterms:created xsi:type="dcterms:W3CDTF">2016-10-11T08:05:36Z</dcterms:created>
  <dcterms:modified xsi:type="dcterms:W3CDTF">2016-10-16T14:13:11Z</dcterms:modified>
</cp:coreProperties>
</file>