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75" r:id="rId6"/>
    <p:sldId id="259" r:id="rId7"/>
    <p:sldId id="261" r:id="rId8"/>
    <p:sldId id="276" r:id="rId9"/>
    <p:sldId id="277" r:id="rId10"/>
    <p:sldId id="262" r:id="rId11"/>
    <p:sldId id="263" r:id="rId12"/>
    <p:sldId id="264" r:id="rId13"/>
    <p:sldId id="278" r:id="rId14"/>
    <p:sldId id="265" r:id="rId15"/>
    <p:sldId id="279" r:id="rId16"/>
    <p:sldId id="267" r:id="rId17"/>
    <p:sldId id="280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9"/>
    <p:restoredTop sz="93966"/>
  </p:normalViewPr>
  <p:slideViewPr>
    <p:cSldViewPr snapToGrid="0" snapToObjects="1">
      <p:cViewPr>
        <p:scale>
          <a:sx n="98" d="100"/>
          <a:sy n="98" d="100"/>
        </p:scale>
        <p:origin x="93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641D-5668-6247-8254-98F64003781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6602-998F-B844-8003-83CCFD8B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6602-998F-B844-8003-83CCFD8B2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424-AA7A-6646-91C0-ACD373C6434E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6F5D-5D6C-0947-818B-04C7B53FA70D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6D30-8144-7540-9AA7-C38DC037B7AC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15F7-5591-824F-A0D3-3D9B295C279A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3BA3-ED6A-2948-AC18-D2E10D8F839A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230-58BF-9046-B022-9F8B27DAE0AE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F4ED-26A8-5A4E-A54D-CB095A2F1586}" type="datetime1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1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D5B0-AC9C-E047-9B42-5980191E9E02}" type="datetime1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478-D911-2745-B6BA-01300A872767}" type="datetime1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DBBD-7748-5444-B308-78B7FABDB9ED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40C7-CA86-2444-8981-16FBE88B88F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E26E-D6AC-3144-A751-11C69ECD295F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0352-E7A9-474E-AB8C-A029A4F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5656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/>
              <a:t>MEASURING UNCERTAINTY IN DEEP REGRESSION MODELS:</a:t>
            </a:r>
            <a:br>
              <a:rPr lang="en-US" sz="4000" b="1" dirty="0" smtClean="0"/>
            </a:br>
            <a:r>
              <a:rPr lang="en-US" sz="4000" b="1" dirty="0" smtClean="0"/>
              <a:t>THE CASE OF AGE ESTIMATION FROM SPEECH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4115"/>
            <a:ext cx="9144000" cy="1655762"/>
          </a:xfrm>
        </p:spPr>
        <p:txBody>
          <a:bodyPr/>
          <a:lstStyle/>
          <a:p>
            <a:r>
              <a:rPr lang="en-US" i="1" dirty="0" smtClean="0"/>
              <a:t>Nanxin Chen, </a:t>
            </a:r>
            <a:r>
              <a:rPr lang="en-US" i="1" dirty="0" err="1" smtClean="0"/>
              <a:t>Jesús</a:t>
            </a:r>
            <a:r>
              <a:rPr lang="en-US" i="1" dirty="0" smtClean="0"/>
              <a:t> </a:t>
            </a:r>
            <a:r>
              <a:rPr lang="en-US" i="1" dirty="0" err="1" smtClean="0"/>
              <a:t>Villalba</a:t>
            </a:r>
            <a:r>
              <a:rPr lang="en-US" i="1" dirty="0" smtClean="0"/>
              <a:t>, </a:t>
            </a:r>
            <a:r>
              <a:rPr lang="en-US" i="1" dirty="0" err="1" smtClean="0"/>
              <a:t>Najim</a:t>
            </a:r>
            <a:r>
              <a:rPr lang="en-US" i="1" dirty="0" smtClean="0"/>
              <a:t> </a:t>
            </a:r>
            <a:r>
              <a:rPr lang="en-US" i="1" dirty="0" err="1" smtClean="0"/>
              <a:t>Dehak</a:t>
            </a:r>
            <a:endParaRPr lang="en-US" i="1" dirty="0"/>
          </a:p>
          <a:p>
            <a:r>
              <a:rPr lang="en-US" i="1" dirty="0" smtClean="0"/>
              <a:t>Center for Language and Speech Processing</a:t>
            </a:r>
          </a:p>
          <a:p>
            <a:r>
              <a:rPr lang="en-US" i="1" dirty="0" smtClean="0"/>
              <a:t>Johns Hopkins University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095" y="-79410"/>
            <a:ext cx="3418668" cy="1401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90" y="227696"/>
            <a:ext cx="3018532" cy="7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Homoscedastic or Heteroscedastic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9536" y="2406777"/>
                <a:ext cx="5772927" cy="1055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charset="0"/>
                        </a:rPr>
                        <m:t>L</m:t>
                      </m:r>
                      <m:r>
                        <a:rPr lang="en-US" b="0" i="1" smtClean="0">
                          <a:latin typeface="Cambria Math" charset="0"/>
                        </a:rPr>
                        <m:t>𝑜𝑔</m:t>
                      </m:r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r>
                        <a:rPr lang="en-US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𝑻</m:t>
                          </m:r>
                        </m:e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𝑙𝑜𝑔</m:t>
                      </m:r>
                      <m:r>
                        <a:rPr lang="en-US" i="1">
                          <a:latin typeface="Cambria Math" charset="0"/>
                        </a:rPr>
                        <m:t>(2</m:t>
                      </m:r>
                      <m:r>
                        <a:rPr lang="en-US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36" y="2406777"/>
                <a:ext cx="5772927" cy="10559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9535" y="3597644"/>
                <a:ext cx="6313908" cy="1055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charset="0"/>
                        </a:rPr>
                        <m:t>L</m:t>
                      </m:r>
                      <m:r>
                        <a:rPr lang="en-US" b="0" i="1" smtClean="0">
                          <a:latin typeface="Cambria Math" charset="0"/>
                        </a:rPr>
                        <m:t>𝑜𝑔</m:t>
                      </m:r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r>
                        <a:rPr lang="en-US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𝑻</m:t>
                          </m:r>
                        </m:e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𝑙𝑜𝑔</m:t>
                      </m:r>
                      <m:r>
                        <a:rPr lang="en-US" i="1">
                          <a:latin typeface="Cambria Math" charset="0"/>
                        </a:rPr>
                        <m:t>(2</m:t>
                      </m:r>
                      <m:r>
                        <a:rPr lang="en-US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35" y="3597644"/>
                <a:ext cx="6313908" cy="1055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In-domain: SRE2008-2010, 15 Folds without overlap speakers</a:t>
            </a:r>
          </a:p>
          <a:p>
            <a:endParaRPr lang="en-US" dirty="0"/>
          </a:p>
          <a:p>
            <a:r>
              <a:rPr lang="en-US" dirty="0"/>
              <a:t>Out-of-domain: </a:t>
            </a:r>
            <a:r>
              <a:rPr lang="en-US" dirty="0" smtClean="0"/>
              <a:t>Switchboard</a:t>
            </a:r>
          </a:p>
          <a:p>
            <a:endParaRPr lang="en-US" dirty="0"/>
          </a:p>
          <a:p>
            <a:r>
              <a:rPr lang="en-US" dirty="0" smtClean="0"/>
              <a:t>20-dim </a:t>
            </a:r>
            <a:r>
              <a:rPr lang="en-US" dirty="0" err="1" smtClean="0"/>
              <a:t>MFCC+POV+Pitch+Delta</a:t>
            </a:r>
            <a:r>
              <a:rPr lang="en-US" dirty="0" smtClean="0"/>
              <a:t> Pitch</a:t>
            </a:r>
            <a:r>
              <a:rPr lang="en-US" baseline="300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POV: probability of voicing </a:t>
            </a:r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dirty="0" smtClean="0"/>
              <a:t>Delta </a:t>
            </a:r>
            <a:r>
              <a:rPr lang="en-US" dirty="0"/>
              <a:t>and </a:t>
            </a:r>
            <a:r>
              <a:rPr lang="en-US" dirty="0" smtClean="0"/>
              <a:t>Acceleration Coefficients</a:t>
            </a:r>
          </a:p>
          <a:p>
            <a:pPr lvl="1"/>
            <a:r>
              <a:rPr lang="en-US" dirty="0" smtClean="0"/>
              <a:t>69 dimension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Ghahremani, Pegah, et al. "A pitch extraction algorithm tuned for automatic speech recognition." Acoustics, Speech and Signal Processing (ICASSP), 2014 IEEE International Conference on. IEEE,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framework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828800"/>
            <a:ext cx="2093158" cy="4351338"/>
          </a:xfrm>
        </p:spPr>
      </p:pic>
    </p:spTree>
    <p:extLst>
      <p:ext uri="{BB962C8B-B14F-4D97-AF65-F5344CB8AC3E}">
        <p14:creationId xmlns:p14="http://schemas.microsoft.com/office/powerpoint/2010/main" val="10724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framework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2" y="1825625"/>
            <a:ext cx="3135395" cy="4351338"/>
          </a:xfrm>
        </p:spPr>
      </p:pic>
    </p:spTree>
    <p:extLst>
      <p:ext uri="{BB962C8B-B14F-4D97-AF65-F5344CB8AC3E}">
        <p14:creationId xmlns:p14="http://schemas.microsoft.com/office/powerpoint/2010/main" val="7355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training stage, we trained system on 5 second segments with maximum likelihood</a:t>
            </a:r>
          </a:p>
          <a:p>
            <a:endParaRPr lang="en-US" dirty="0"/>
          </a:p>
          <a:p>
            <a:r>
              <a:rPr lang="en-US" dirty="0" smtClean="0"/>
              <a:t>In the inference stage, the duration need to take into consideration:</a:t>
            </a:r>
          </a:p>
          <a:p>
            <a:pPr lvl="1"/>
            <a:r>
              <a:rPr lang="en-US" dirty="0" smtClean="0"/>
              <a:t>How to predict several minutes long utterance?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Last: Feed whole utterance and get the output from last frame</a:t>
            </a:r>
          </a:p>
          <a:p>
            <a:endParaRPr lang="en-US" dirty="0"/>
          </a:p>
          <a:p>
            <a:r>
              <a:rPr lang="en-US" dirty="0" smtClean="0"/>
              <a:t>Frame-</a:t>
            </a:r>
            <a:r>
              <a:rPr lang="en-US" dirty="0" err="1" smtClean="0"/>
              <a:t>avg</a:t>
            </a:r>
            <a:r>
              <a:rPr lang="en-US" dirty="0" smtClean="0"/>
              <a:t>: Feed whole utterance and merge results from all frames</a:t>
            </a:r>
          </a:p>
          <a:p>
            <a:endParaRPr lang="en-US" dirty="0"/>
          </a:p>
          <a:p>
            <a:r>
              <a:rPr lang="en-US" dirty="0" smtClean="0"/>
              <a:t>Chunk-</a:t>
            </a:r>
            <a:r>
              <a:rPr lang="en-US" dirty="0" err="1" smtClean="0"/>
              <a:t>avg</a:t>
            </a:r>
            <a:r>
              <a:rPr lang="en-US" dirty="0" smtClean="0"/>
              <a:t>: Split whole utterance into 5 second chunks and merge results from each chunk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r>
              <a:rPr lang="en-US" dirty="0"/>
              <a:t>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merge decisions?</a:t>
            </a:r>
          </a:p>
          <a:p>
            <a:endParaRPr lang="en-US" dirty="0"/>
          </a:p>
          <a:p>
            <a:r>
              <a:rPr lang="en-US" dirty="0" smtClean="0"/>
              <a:t>Mean: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Variance(M=2):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7711" y="3498112"/>
                <a:ext cx="1286058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1" y="3498112"/>
                <a:ext cx="1286058" cy="7789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2451" y="4950003"/>
                <a:ext cx="27393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+2</m:t>
                      </m:r>
                      <m:r>
                        <a:rPr lang="en-US" b="0" i="1" smtClean="0">
                          <a:latin typeface="Cambria Math" charset="0"/>
                        </a:rPr>
                        <m:t>𝜌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51" y="4950003"/>
                <a:ext cx="2739340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1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Variance(independent):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Variance(maximum correlation):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7711" y="2923954"/>
                <a:ext cx="1558375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1" y="2923954"/>
                <a:ext cx="1558375" cy="7789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7710" y="4479850"/>
                <a:ext cx="1885068" cy="83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0" y="4479850"/>
                <a:ext cx="1885068" cy="833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1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Results(Comparison)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401136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 Likelihood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Homo(Train)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Home(Val)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 last-frame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 frame-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-3.45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 chunk-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 frame-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=0.75)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 chunk-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=0.75)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 frame-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-7208.27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 chunk-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-13.83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𝑀𝐴𝐸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bg-BG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𝜏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bg-BG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𝜏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 is a threshold of uncertainty</a:t>
                </a:r>
              </a:p>
              <a:p>
                <a:endParaRPr lang="en-US" dirty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 is infinity,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𝑀𝐴𝐸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 smtClean="0"/>
                  <a:t> is the result of all samples;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 is 0, we drop all samples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for accuracies like 98%, there are still exceptions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better to give predictions as well as uncertainty:</a:t>
            </a:r>
            <a:endParaRPr lang="en-US" dirty="0" smtClean="0"/>
          </a:p>
          <a:p>
            <a:pPr lvl="1"/>
            <a:r>
              <a:rPr lang="en-US" dirty="0" smtClean="0"/>
              <a:t>We are sure about some </a:t>
            </a:r>
            <a:r>
              <a:rPr lang="en-US" dirty="0" smtClean="0"/>
              <a:t>cases </a:t>
            </a:r>
            <a:endParaRPr lang="en-US" dirty="0" smtClean="0"/>
          </a:p>
          <a:p>
            <a:pPr lvl="1"/>
            <a:r>
              <a:rPr lang="en-US" dirty="0" smtClean="0"/>
              <a:t>We try to avoid certain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Results(correlation)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29346" y="2575094"/>
                <a:ext cx="2684581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𝑀𝐴𝐸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46" y="2575094"/>
                <a:ext cx="2684581" cy="7314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29346" y="3573590"/>
                <a:ext cx="1681486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46" y="3573590"/>
                <a:ext cx="1681486" cy="7314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2" y="176363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631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Out-of-domain test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2" y="1763630"/>
            <a:ext cx="5801784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29346" y="2575094"/>
                <a:ext cx="2684581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𝑀𝐴𝐸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46" y="2575094"/>
                <a:ext cx="2684581" cy="7314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29346" y="3573590"/>
                <a:ext cx="1681486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46" y="3573590"/>
                <a:ext cx="1681486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uncertainty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Aleatoric</a:t>
            </a:r>
            <a:r>
              <a:rPr lang="en-US" dirty="0"/>
              <a:t> </a:t>
            </a:r>
            <a:r>
              <a:rPr lang="en-US" dirty="0" smtClean="0"/>
              <a:t>uncertainty: </a:t>
            </a:r>
            <a:r>
              <a:rPr lang="en-US" dirty="0" err="1"/>
              <a:t>Aleatoric</a:t>
            </a:r>
            <a:r>
              <a:rPr lang="en-US" dirty="0"/>
              <a:t> uncertainty is also known as statistical uncertainty, and is representative of unknowns that differ each time we run the same experiment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Epistemic </a:t>
            </a:r>
            <a:r>
              <a:rPr lang="en-US" dirty="0" smtClean="0"/>
              <a:t>uncertainty: </a:t>
            </a:r>
            <a:r>
              <a:rPr lang="en-US" dirty="0"/>
              <a:t> Epistemic uncertainty is also known as systematic uncertainty, and is due to things one could in principle know but doesn't in practice.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9" y="-395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Aleatoric</a:t>
            </a:r>
            <a:r>
              <a:rPr lang="en-US" dirty="0"/>
              <a:t>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Homoscedastic: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925" y="1690688"/>
            <a:ext cx="6350000" cy="45339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Gal, Yarin, and Zoubin Ghahramani. "Dropout as a Bayesian Approximation." arXiv preprint arXiv:1506.02157 (2015).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Aleatoric</a:t>
            </a:r>
            <a:r>
              <a:rPr lang="en-US" dirty="0"/>
              <a:t>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Heteroscedastic: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634" y="1825625"/>
            <a:ext cx="6350000" cy="4521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http://htmlpreview.github.io/?https://github.com/yaringal/HeteroscedasticDropoutUncertainty/blob/master/demos/heteroscedastic_dropout_reg.html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we studied in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estimation using deep regression model: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0" y="3334867"/>
            <a:ext cx="2369518" cy="13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303" y="2897631"/>
            <a:ext cx="1488034" cy="220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972" y="3344014"/>
            <a:ext cx="2675357" cy="131455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32130" y="3781586"/>
            <a:ext cx="883403" cy="219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13799" y="3781586"/>
            <a:ext cx="883403" cy="219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Mean Square Error to 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 loss function for regression: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is usually </a:t>
                </a:r>
                <a:r>
                  <a:rPr lang="en-US" dirty="0"/>
                  <a:t>a </a:t>
                </a:r>
                <a:r>
                  <a:rPr lang="en-US" dirty="0" smtClean="0"/>
                  <a:t>differentiable function(mapping) we want to learn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00260" y="2443178"/>
                <a:ext cx="2591479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𝑀𝑆𝐸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60" y="2443178"/>
                <a:ext cx="2591479" cy="871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Mean Square Error to Maximum 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point of view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Loss function: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maximize the log-likelihood in this case(maximal likelihood)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0734" y="2542245"/>
                <a:ext cx="2400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∼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𝒩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34" y="2542245"/>
                <a:ext cx="240052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284" t="-4444" r="-355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4534" y="4130040"/>
                <a:ext cx="5540491" cy="1055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charset="0"/>
                        </a:rPr>
                        <m:t>L</m:t>
                      </m:r>
                      <m:r>
                        <a:rPr lang="en-US" b="0" i="1" smtClean="0">
                          <a:latin typeface="Cambria Math" charset="0"/>
                        </a:rPr>
                        <m:t>𝑜𝑔</m:t>
                      </m:r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r>
                        <a:rPr lang="en-US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𝑻</m:t>
                          </m:r>
                        </m:e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𝑙𝑜𝑔</m:t>
                      </m:r>
                      <m:r>
                        <a:rPr lang="en-US" i="1">
                          <a:latin typeface="Cambria Math" charset="0"/>
                        </a:rPr>
                        <m:t>(2</m:t>
                      </m:r>
                      <m:r>
                        <a:rPr lang="en-US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34" y="4130040"/>
                <a:ext cx="5540491" cy="1055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Mean Square Error to 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constant which does not depends on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they are equivalent!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0258" y="1886435"/>
                <a:ext cx="2591479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𝑀𝑆𝐸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58" y="1886435"/>
                <a:ext cx="2591479" cy="871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9533" y="3165233"/>
                <a:ext cx="5772927" cy="1055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charset="0"/>
                        </a:rPr>
                        <m:t>L</m:t>
                      </m:r>
                      <m:r>
                        <a:rPr lang="en-US" b="0" i="1" smtClean="0">
                          <a:latin typeface="Cambria Math" charset="0"/>
                        </a:rPr>
                        <m:t>𝑜𝑔</m:t>
                      </m:r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r>
                        <a:rPr lang="en-US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𝑻</m:t>
                          </m:r>
                        </m:e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𝑙𝑜𝑔</m:t>
                      </m:r>
                      <m:r>
                        <a:rPr lang="en-US" i="1">
                          <a:latin typeface="Cambria Math" charset="0"/>
                        </a:rPr>
                        <m:t>(2</m:t>
                      </m:r>
                      <m:r>
                        <a:rPr lang="en-US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33" y="3165233"/>
                <a:ext cx="5772927" cy="10559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457</Words>
  <Application>Microsoft Macintosh PowerPoint</Application>
  <PresentationFormat>Widescreen</PresentationFormat>
  <Paragraphs>134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  MEASURING UNCERTAINTY IN DEEP REGRESSION MODELS: THE CASE OF AGE ESTIMATION FROM SPEECH</vt:lpstr>
      <vt:lpstr>Why we need uncertainty</vt:lpstr>
      <vt:lpstr>How to model uncertainty</vt:lpstr>
      <vt:lpstr>Aleatoric uncertainty</vt:lpstr>
      <vt:lpstr>Aleatoric uncertainty</vt:lpstr>
      <vt:lpstr>The case we studied in this paper</vt:lpstr>
      <vt:lpstr>From Mean Square Error to Maximum Likelihood</vt:lpstr>
      <vt:lpstr>From Mean Square Error to Maximum Likelihood</vt:lpstr>
      <vt:lpstr>From Mean Square Error to Maximum Likelihood</vt:lpstr>
      <vt:lpstr>Homoscedastic or Heteroscedastic uncertainty</vt:lpstr>
      <vt:lpstr>Experiment Setup</vt:lpstr>
      <vt:lpstr>LSTM framework</vt:lpstr>
      <vt:lpstr>LSTM framework</vt:lpstr>
      <vt:lpstr>Training/Inference</vt:lpstr>
      <vt:lpstr>Inference</vt:lpstr>
      <vt:lpstr>Correlation coefficient</vt:lpstr>
      <vt:lpstr>Correlation coefficient</vt:lpstr>
      <vt:lpstr>Results(Comparison)</vt:lpstr>
      <vt:lpstr>Correlation </vt:lpstr>
      <vt:lpstr>Results(correlation)</vt:lpstr>
      <vt:lpstr>Out-of-domain test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MEASURING UNCERTAINTY IN DEEP REGRESSION MODELS: THE CASE OF AGE ESTIMATION FROM SPEECH</dc:title>
  <dc:creator>陈新</dc:creator>
  <cp:lastModifiedBy>陈 新</cp:lastModifiedBy>
  <cp:revision>28</cp:revision>
  <dcterms:created xsi:type="dcterms:W3CDTF">2018-04-01T20:05:39Z</dcterms:created>
  <dcterms:modified xsi:type="dcterms:W3CDTF">2018-04-18T02:46:26Z</dcterms:modified>
</cp:coreProperties>
</file>