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5" r:id="rId4"/>
    <p:sldId id="259" r:id="rId5"/>
    <p:sldId id="266" r:id="rId6"/>
    <p:sldId id="264" r:id="rId7"/>
    <p:sldId id="267" r:id="rId8"/>
    <p:sldId id="262" r:id="rId9"/>
    <p:sldId id="261"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4472C4"/>
    <a:srgbClr val="630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2" autoAdjust="0"/>
  </p:normalViewPr>
  <p:slideViewPr>
    <p:cSldViewPr snapToGrid="0">
      <p:cViewPr varScale="1">
        <p:scale>
          <a:sx n="90" d="100"/>
          <a:sy n="90" d="100"/>
        </p:scale>
        <p:origin x="1356" y="84"/>
      </p:cViewPr>
      <p:guideLst/>
    </p:cSldViewPr>
  </p:slideViewPr>
  <p:notesTextViewPr>
    <p:cViewPr>
      <p:scale>
        <a:sx n="1" d="1"/>
        <a:sy n="1" d="1"/>
      </p:scale>
      <p:origin x="0" y="-29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A21A6-4880-4298-B888-101473CB97A8}" type="datetimeFigureOut">
              <a:rPr lang="zh-CN" altLang="en-US" smtClean="0"/>
              <a:t>2024/3/20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5150C-380C-497A-9758-772F784B52EE}" type="slidenum">
              <a:rPr lang="zh-CN" altLang="en-US" smtClean="0"/>
              <a:t>‹#›</a:t>
            </a:fld>
            <a:endParaRPr lang="zh-CN" altLang="en-US"/>
          </a:p>
        </p:txBody>
      </p:sp>
    </p:spTree>
    <p:extLst>
      <p:ext uri="{BB962C8B-B14F-4D97-AF65-F5344CB8AC3E}">
        <p14:creationId xmlns:p14="http://schemas.microsoft.com/office/powerpoint/2010/main" val="270628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D0D0D"/>
                </a:solidFill>
                <a:effectLst/>
                <a:latin typeface="Söhne"/>
              </a:rPr>
              <a:t>I am honored to present on the topic of token-based spatiotemporal representation of events. In this lecture, we delve into the innovative approach of utilizing tokens to represent the spatiotemporal attributes of events.</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1</a:t>
            </a:fld>
            <a:endParaRPr lang="zh-CN" altLang="en-US"/>
          </a:p>
        </p:txBody>
      </p:sp>
    </p:spTree>
    <p:extLst>
      <p:ext uri="{BB962C8B-B14F-4D97-AF65-F5344CB8AC3E}">
        <p14:creationId xmlns:p14="http://schemas.microsoft.com/office/powerpoint/2010/main" val="263228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D0D0D"/>
                </a:solidFill>
                <a:effectLst/>
                <a:latin typeface="Söhne"/>
              </a:rPr>
              <a:t>Animation 1</a:t>
            </a:r>
            <a:r>
              <a:rPr lang="zh-CN" altLang="en-US" b="0" i="0" dirty="0">
                <a:solidFill>
                  <a:srgbClr val="0D0D0D"/>
                </a:solidFill>
                <a:effectLst/>
                <a:latin typeface="Söhne"/>
              </a:rPr>
              <a:t>：</a:t>
            </a:r>
            <a:r>
              <a:rPr lang="en-US" altLang="zh-CN" b="0" i="0" dirty="0">
                <a:solidFill>
                  <a:srgbClr val="0D0D0D"/>
                </a:solidFill>
                <a:effectLst/>
                <a:latin typeface="Söhne"/>
              </a:rPr>
              <a:t>The event camera’s low power consumption and ability to capture microsecond brightness changes make it attractive for various computer vision tasks. Unlike conventional cameras, which produce standard intensity frames at fixed intervals, the event camera emulates the biological behavior of the retina. It captures the brightness change of a pixel asynchronously within microseconds, triggered whenever it surpasses a preset threshold. This process results in a sequence of N-event. Each event is a tuple that records pixel position (</a:t>
            </a:r>
            <a:r>
              <a:rPr lang="en-US" altLang="zh-CN" b="0" i="0" dirty="0" err="1">
                <a:solidFill>
                  <a:srgbClr val="0D0D0D"/>
                </a:solidFill>
                <a:effectLst/>
                <a:latin typeface="Söhne"/>
              </a:rPr>
              <a:t>x_i</a:t>
            </a:r>
            <a:r>
              <a:rPr lang="en-US" altLang="zh-CN" b="0" i="0" dirty="0">
                <a:solidFill>
                  <a:srgbClr val="0D0D0D"/>
                </a:solidFill>
                <a:effectLst/>
                <a:latin typeface="Söhne"/>
              </a:rPr>
              <a:t>, </a:t>
            </a:r>
            <a:r>
              <a:rPr lang="en-US" altLang="zh-CN" b="0" i="0" dirty="0" err="1">
                <a:solidFill>
                  <a:srgbClr val="0D0D0D"/>
                </a:solidFill>
                <a:effectLst/>
                <a:latin typeface="Söhne"/>
              </a:rPr>
              <a:t>y_i</a:t>
            </a:r>
            <a:r>
              <a:rPr lang="en-US" altLang="zh-CN" b="0" i="0" dirty="0">
                <a:solidFill>
                  <a:srgbClr val="0D0D0D"/>
                </a:solidFill>
                <a:effectLst/>
                <a:latin typeface="Söhne"/>
              </a:rPr>
              <a:t>) where the event is located, polarity </a:t>
            </a:r>
            <a:r>
              <a:rPr lang="en-US" altLang="zh-CN" b="0" i="0" dirty="0" err="1">
                <a:solidFill>
                  <a:srgbClr val="0D0D0D"/>
                </a:solidFill>
                <a:effectLst/>
                <a:latin typeface="Söhne"/>
              </a:rPr>
              <a:t>p_i</a:t>
            </a:r>
            <a:r>
              <a:rPr lang="en-US" altLang="zh-CN" b="0" i="0" dirty="0">
                <a:solidFill>
                  <a:srgbClr val="0D0D0D"/>
                </a:solidFill>
                <a:effectLst/>
                <a:latin typeface="Söhne"/>
              </a:rPr>
              <a:t> and timestamp </a:t>
            </a:r>
            <a:r>
              <a:rPr lang="en-US" altLang="zh-CN" b="0" i="0" dirty="0" err="1">
                <a:solidFill>
                  <a:srgbClr val="0D0D0D"/>
                </a:solidFill>
                <a:effectLst/>
                <a:latin typeface="Söhne"/>
              </a:rPr>
              <a:t>t_i</a:t>
            </a:r>
            <a:r>
              <a:rPr lang="en-US" altLang="zh-CN" b="0" i="0" dirty="0">
                <a:solidFill>
                  <a:srgbClr val="0D0D0D"/>
                </a:solidFill>
                <a:effectLst/>
                <a:latin typeface="Söhne"/>
              </a:rPr>
              <a:t>. </a:t>
            </a:r>
            <a:r>
              <a:rPr lang="en-US" altLang="zh-CN" b="0" i="0" dirty="0" err="1">
                <a:solidFill>
                  <a:srgbClr val="0D0D0D"/>
                </a:solidFill>
                <a:effectLst/>
                <a:latin typeface="Söhne"/>
              </a:rPr>
              <a:t>p_i</a:t>
            </a:r>
            <a:r>
              <a:rPr lang="en-US" altLang="zh-CN" b="0" i="0" dirty="0">
                <a:solidFill>
                  <a:srgbClr val="0D0D0D"/>
                </a:solidFill>
                <a:effectLst/>
                <a:latin typeface="Söhne"/>
              </a:rPr>
              <a:t> indicates the increase or decrease of pixel brightness.</a:t>
            </a:r>
          </a:p>
          <a:p>
            <a:endParaRPr lang="en-US" altLang="zh-CN" b="0" i="0" dirty="0">
              <a:solidFill>
                <a:srgbClr val="0D0D0D"/>
              </a:solidFill>
              <a:effectLst/>
              <a:latin typeface="Söhne"/>
            </a:endParaRPr>
          </a:p>
          <a:p>
            <a:pPr algn="l"/>
            <a:r>
              <a:rPr lang="en-US" altLang="zh-CN" b="0" i="0" dirty="0">
                <a:solidFill>
                  <a:srgbClr val="0D0D0D"/>
                </a:solidFill>
                <a:effectLst/>
                <a:latin typeface="Söhne"/>
              </a:rPr>
              <a:t>Animation 2</a:t>
            </a:r>
            <a:r>
              <a:rPr lang="zh-CN" altLang="en-US" b="0" i="0" dirty="0">
                <a:solidFill>
                  <a:srgbClr val="0D0D0D"/>
                </a:solidFill>
                <a:effectLst/>
                <a:latin typeface="Söhne"/>
              </a:rPr>
              <a:t>：</a:t>
            </a:r>
            <a:r>
              <a:rPr lang="en-US" altLang="zh-CN" b="0" i="0" dirty="0">
                <a:solidFill>
                  <a:srgbClr val="0D0D0D"/>
                </a:solidFill>
                <a:effectLst/>
                <a:latin typeface="Söhne"/>
              </a:rPr>
              <a:t>To effectively utilize this asynchronous, discrete, non-uniformly distributed data in DNNs, the event sequence should be represented appropriately, such as frame-based, voxel-grid-based, and spike-based representations. Frame-based representation loses temporal information as it discretizes events into fixed time inter</a:t>
            </a:r>
            <a:r>
              <a:rPr lang="en-US" altLang="zh-CN" sz="1800" b="0" i="0" u="none" strike="noStrike" baseline="0" dirty="0">
                <a:latin typeface="NimbusRomNo9L-Regu"/>
              </a:rPr>
              <a:t>vals, leading to the loss of precise temporal order and duration between events. Voxel-grid-based representation groups events into voxels over short time periods, but this can sacrifice fine temporal detail. Furthermore, smaller intervals improve detail but increase computation and memory needs. Spike-based representation necessitates specialized algorithms and devices to handle the asynchronous nature of spike events effectively, as conventional continuous data processing methods are not directly applicable to this type of representation. </a:t>
            </a:r>
            <a:endParaRPr lang="en-US" altLang="zh-CN" b="0" i="0" dirty="0">
              <a:solidFill>
                <a:srgbClr val="0D0D0D"/>
              </a:solidFill>
              <a:effectLst/>
              <a:latin typeface="Söhne"/>
            </a:endParaRPr>
          </a:p>
          <a:p>
            <a:endParaRPr lang="en-US" altLang="zh-CN" b="0" i="0" dirty="0">
              <a:solidFill>
                <a:srgbClr val="0D0D0D"/>
              </a:solidFill>
              <a:effectLst/>
              <a:latin typeface="Söhne"/>
            </a:endParaRPr>
          </a:p>
          <a:p>
            <a:pPr algn="l"/>
            <a:r>
              <a:rPr lang="en-US" altLang="zh-CN" b="0" i="0" dirty="0">
                <a:solidFill>
                  <a:srgbClr val="0D0D0D"/>
                </a:solidFill>
                <a:effectLst/>
                <a:latin typeface="Söhne"/>
              </a:rPr>
              <a:t>Animation 3</a:t>
            </a:r>
            <a:r>
              <a:rPr lang="zh-CN" altLang="en-US" b="0" i="0" dirty="0">
                <a:solidFill>
                  <a:srgbClr val="0D0D0D"/>
                </a:solidFill>
                <a:effectLst/>
                <a:latin typeface="Söhne"/>
              </a:rPr>
              <a:t>：</a:t>
            </a:r>
            <a:r>
              <a:rPr lang="en-US" altLang="zh-CN" sz="1800" b="0" i="0" u="none" strike="noStrike" baseline="0" dirty="0">
                <a:solidFill>
                  <a:srgbClr val="0D0D0D"/>
                </a:solidFill>
                <a:effectLst/>
                <a:latin typeface="NimbusRomNo9L-Regu"/>
              </a:rPr>
              <a:t>T</a:t>
            </a:r>
            <a:r>
              <a:rPr lang="en-US" altLang="zh-CN" sz="1800" b="0" i="0" u="none" strike="noStrike" baseline="0" dirty="0">
                <a:latin typeface="NimbusRomNo9L-Regu"/>
              </a:rPr>
              <a:t>hese approaches often sacrifice temporal granularity or require specialized devices for processing, so our motivation is How to represent events spatiotemporally without loss?</a:t>
            </a:r>
          </a:p>
          <a:p>
            <a:pPr algn="l"/>
            <a:endParaRPr lang="en-US" altLang="zh-CN" b="0" i="0" dirty="0">
              <a:solidFill>
                <a:srgbClr val="0D0D0D"/>
              </a:solidFill>
              <a:effectLst/>
              <a:latin typeface="Söhne"/>
            </a:endParaRPr>
          </a:p>
          <a:p>
            <a:endParaRPr lang="en-US" altLang="zh-CN" b="0" i="0" dirty="0">
              <a:solidFill>
                <a:srgbClr val="0D0D0D"/>
              </a:solidFill>
              <a:effectLst/>
              <a:latin typeface="Söhne"/>
            </a:endParaRPr>
          </a:p>
          <a:p>
            <a:r>
              <a:rPr lang="en-US" altLang="zh-CN" b="0" i="0" dirty="0">
                <a:solidFill>
                  <a:srgbClr val="0D0D0D"/>
                </a:solidFill>
                <a:effectLst/>
                <a:latin typeface="Söhne"/>
              </a:rPr>
              <a:t>Animation 4</a:t>
            </a:r>
            <a:r>
              <a:rPr lang="zh-CN" altLang="en-US" b="0" i="0" dirty="0">
                <a:solidFill>
                  <a:srgbClr val="0D0D0D"/>
                </a:solidFill>
                <a:effectLst/>
                <a:latin typeface="Söhne"/>
              </a:rPr>
              <a:t>：</a:t>
            </a:r>
            <a:r>
              <a:rPr lang="en-US" altLang="zh-CN" b="0" i="0" dirty="0">
                <a:solidFill>
                  <a:srgbClr val="0D0D0D"/>
                </a:solidFill>
                <a:effectLst/>
                <a:latin typeface="Söhne"/>
              </a:rPr>
              <a:t>To solve this problem, we take a different approach by treating each individual event in the sequence as a token and convert these event-tokens into fixed-dimensional embedded vectors event-by-event that preserve their spatiotemporal characteristics. Moreover, we introduce an Event Transformer Block that consists of a three-way attention mechanism: Local Attention (</a:t>
            </a:r>
            <a:r>
              <a:rPr lang="en-US" altLang="zh-CN" b="0" i="0" dirty="0" err="1">
                <a:solidFill>
                  <a:srgbClr val="0D0D0D"/>
                </a:solidFill>
                <a:effectLst/>
                <a:latin typeface="Söhne"/>
              </a:rPr>
              <a:t>LXAttn</a:t>
            </a:r>
            <a:r>
              <a:rPr lang="en-US" altLang="zh-CN" b="0" i="0" dirty="0">
                <a:solidFill>
                  <a:srgbClr val="0D0D0D"/>
                </a:solidFill>
                <a:effectLst/>
                <a:latin typeface="Söhne"/>
              </a:rPr>
              <a:t>), Sparse Convolution Attention (</a:t>
            </a:r>
            <a:r>
              <a:rPr lang="en-US" altLang="zh-CN" b="0" i="0" dirty="0" err="1">
                <a:solidFill>
                  <a:srgbClr val="0D0D0D"/>
                </a:solidFill>
                <a:effectLst/>
                <a:latin typeface="Söhne"/>
              </a:rPr>
              <a:t>SCAttn</a:t>
            </a:r>
            <a:r>
              <a:rPr lang="zh-CN" altLang="en-US" b="0" i="0" dirty="0">
                <a:solidFill>
                  <a:srgbClr val="0D0D0D"/>
                </a:solidFill>
                <a:effectLst/>
                <a:latin typeface="Söhne"/>
              </a:rPr>
              <a:t>）</a:t>
            </a:r>
            <a:r>
              <a:rPr lang="en-US" altLang="zh-CN" b="0" i="0" dirty="0">
                <a:solidFill>
                  <a:srgbClr val="0D0D0D"/>
                </a:solidFill>
                <a:effectLst/>
                <a:latin typeface="Söhne"/>
              </a:rPr>
              <a:t>, and Global Attention (</a:t>
            </a:r>
            <a:r>
              <a:rPr lang="en-US" altLang="zh-CN" b="0" i="0" dirty="0" err="1">
                <a:solidFill>
                  <a:srgbClr val="0D0D0D"/>
                </a:solidFill>
                <a:effectLst/>
                <a:latin typeface="Söhne"/>
              </a:rPr>
              <a:t>GXAttn</a:t>
            </a:r>
            <a:r>
              <a:rPr lang="en-US" altLang="zh-CN" b="0" i="0" dirty="0">
                <a:solidFill>
                  <a:srgbClr val="0D0D0D"/>
                </a:solidFill>
                <a:effectLst/>
                <a:latin typeface="Söhne"/>
              </a:rPr>
              <a:t>) to address the limitations of independent embedded vectors in capturing the internal spatiotemporal variations of event sequence.</a:t>
            </a:r>
          </a:p>
          <a:p>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2</a:t>
            </a:fld>
            <a:endParaRPr lang="zh-CN" altLang="en-US"/>
          </a:p>
        </p:txBody>
      </p:sp>
    </p:spTree>
    <p:extLst>
      <p:ext uri="{BB962C8B-B14F-4D97-AF65-F5344CB8AC3E}">
        <p14:creationId xmlns:p14="http://schemas.microsoft.com/office/powerpoint/2010/main" val="135841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D0D0D"/>
                </a:solidFill>
                <a:effectLst/>
                <a:latin typeface="Söhne"/>
              </a:rPr>
              <a:t>The processing workflow primarily consists of four steps.</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3</a:t>
            </a:fld>
            <a:endParaRPr lang="zh-CN" altLang="en-US"/>
          </a:p>
        </p:txBody>
      </p:sp>
    </p:spTree>
    <p:extLst>
      <p:ext uri="{BB962C8B-B14F-4D97-AF65-F5344CB8AC3E}">
        <p14:creationId xmlns:p14="http://schemas.microsoft.com/office/powerpoint/2010/main" val="381547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D0D0D"/>
                </a:solidFill>
                <a:effectLst/>
                <a:latin typeface="Söhne"/>
              </a:rPr>
              <a:t>For the first step, we take N-events as input, which contain the comprehensive spatial and temporal attributes of the events.</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4</a:t>
            </a:fld>
            <a:endParaRPr lang="zh-CN" altLang="en-US"/>
          </a:p>
        </p:txBody>
      </p:sp>
    </p:spTree>
    <p:extLst>
      <p:ext uri="{BB962C8B-B14F-4D97-AF65-F5344CB8AC3E}">
        <p14:creationId xmlns:p14="http://schemas.microsoft.com/office/powerpoint/2010/main" val="75806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D0D0D"/>
                </a:solidFill>
                <a:effectLst/>
                <a:latin typeface="Söhne"/>
              </a:rPr>
              <a:t>For the second step, we treat each individual event as the fundamental processing unit, termed as an event-token, and design a separate spatial embedding layer and temporal embedding layer to collaboratively construct spatiotemporal embedded vectors F.</a:t>
            </a:r>
          </a:p>
          <a:p>
            <a:endParaRPr lang="en-US" altLang="zh-CN" b="0" i="0" dirty="0">
              <a:solidFill>
                <a:srgbClr val="0D0D0D"/>
              </a:solidFill>
              <a:effectLst/>
              <a:latin typeface="Söhne"/>
            </a:endParaRPr>
          </a:p>
          <a:p>
            <a:r>
              <a:rPr lang="en-US" altLang="zh-CN" b="0" i="0" dirty="0">
                <a:solidFill>
                  <a:srgbClr val="0D0D0D"/>
                </a:solidFill>
                <a:effectLst/>
                <a:latin typeface="Söhne"/>
              </a:rPr>
              <a:t>Animation 1</a:t>
            </a:r>
            <a:r>
              <a:rPr lang="zh-CN" altLang="en-US" b="0" i="0" dirty="0">
                <a:solidFill>
                  <a:srgbClr val="0D0D0D"/>
                </a:solidFill>
                <a:effectLst/>
                <a:latin typeface="Söhne"/>
              </a:rPr>
              <a:t>：</a:t>
            </a:r>
            <a:r>
              <a:rPr lang="en-US" altLang="zh-CN" b="0" i="0" dirty="0">
                <a:solidFill>
                  <a:srgbClr val="0D0D0D"/>
                </a:solidFill>
                <a:effectLst/>
                <a:latin typeface="Söhne"/>
              </a:rPr>
              <a:t>Especially for spatial embedding, we stack all N events into a two-dimensional event image, which has two feature channels. One channel counts the number of positive polarity events at each pixel position, and the other counts the negative polarity events. Subsequently, considering the sparsity of events, we employ sparse convolution to extract spatial features F_{</a:t>
            </a:r>
            <a:r>
              <a:rPr lang="en-US" altLang="zh-CN" b="0" i="0" dirty="0" err="1">
                <a:solidFill>
                  <a:srgbClr val="0D0D0D"/>
                </a:solidFill>
                <a:effectLst/>
                <a:latin typeface="Söhne"/>
              </a:rPr>
              <a:t>xyp</a:t>
            </a:r>
            <a:r>
              <a:rPr lang="en-US" altLang="zh-CN" b="0" i="0" dirty="0">
                <a:solidFill>
                  <a:srgbClr val="0D0D0D"/>
                </a:solidFill>
                <a:effectLst/>
                <a:latin typeface="Söhne"/>
              </a:rPr>
              <a:t>} for events at each pixel position. Sparse convolution is only executed when a pixel is at the center of the convolution kernel. Events at the same pixel position share the same convolution results.</a:t>
            </a:r>
          </a:p>
          <a:p>
            <a:endParaRPr lang="en-US" altLang="zh-CN" b="0" i="0" dirty="0">
              <a:solidFill>
                <a:srgbClr val="0D0D0D"/>
              </a:solidFill>
              <a:effectLst/>
              <a:latin typeface="Söhne"/>
            </a:endParaRPr>
          </a:p>
          <a:p>
            <a:r>
              <a:rPr lang="en-US" altLang="zh-CN" b="0" i="0" dirty="0">
                <a:solidFill>
                  <a:srgbClr val="0D0D0D"/>
                </a:solidFill>
                <a:effectLst/>
                <a:latin typeface="Söhne"/>
              </a:rPr>
              <a:t>Animation 2</a:t>
            </a:r>
            <a:r>
              <a:rPr lang="zh-CN" altLang="en-US" b="0" i="0" dirty="0">
                <a:solidFill>
                  <a:srgbClr val="0D0D0D"/>
                </a:solidFill>
                <a:effectLst/>
                <a:latin typeface="Söhne"/>
              </a:rPr>
              <a:t>：</a:t>
            </a:r>
            <a:r>
              <a:rPr lang="en-US" altLang="zh-CN" b="0" i="0" dirty="0">
                <a:solidFill>
                  <a:srgbClr val="0D0D0D"/>
                </a:solidFill>
                <a:effectLst/>
                <a:latin typeface="Söhne"/>
              </a:rPr>
              <a:t>In the temporal dimension, the N-events undergo filtering for positive and negative polarity using two diagonal matrices. Then, the timestamps of positive and negative polarity events are separately input into two different linear layers to compute the temporal embedding tensors F_{</a:t>
            </a:r>
            <a:r>
              <a:rPr lang="en-US" altLang="zh-CN" b="0" i="0" dirty="0" err="1">
                <a:solidFill>
                  <a:srgbClr val="0D0D0D"/>
                </a:solidFill>
                <a:effectLst/>
                <a:latin typeface="Söhne"/>
              </a:rPr>
              <a:t>tp</a:t>
            </a:r>
            <a:r>
              <a:rPr lang="en-US" altLang="zh-CN" b="0" i="0" dirty="0">
                <a:solidFill>
                  <a:srgbClr val="0D0D0D"/>
                </a:solidFill>
                <a:effectLst/>
                <a:latin typeface="Söhne"/>
              </a:rPr>
              <a:t>} for N-events.</a:t>
            </a:r>
          </a:p>
          <a:p>
            <a:endParaRPr lang="en-US" altLang="zh-CN" b="0" i="0" dirty="0">
              <a:solidFill>
                <a:srgbClr val="0D0D0D"/>
              </a:solidFill>
              <a:effectLst/>
              <a:latin typeface="Söhne"/>
            </a:endParaRPr>
          </a:p>
          <a:p>
            <a:r>
              <a:rPr lang="en-US" altLang="zh-CN" b="0" i="0" dirty="0">
                <a:solidFill>
                  <a:srgbClr val="0D0D0D"/>
                </a:solidFill>
                <a:effectLst/>
                <a:latin typeface="Söhne"/>
              </a:rPr>
              <a:t>Animation 3</a:t>
            </a:r>
            <a:r>
              <a:rPr lang="zh-CN" altLang="en-US" b="0" i="0" dirty="0">
                <a:solidFill>
                  <a:srgbClr val="0D0D0D"/>
                </a:solidFill>
                <a:effectLst/>
                <a:latin typeface="Söhne"/>
              </a:rPr>
              <a:t>：</a:t>
            </a:r>
            <a:r>
              <a:rPr lang="en-US" altLang="zh-CN" b="0" i="0" dirty="0">
                <a:solidFill>
                  <a:srgbClr val="0D0D0D"/>
                </a:solidFill>
                <a:effectLst/>
                <a:latin typeface="Söhne"/>
              </a:rPr>
              <a:t> Consequently, we concatenate F_{</a:t>
            </a:r>
            <a:r>
              <a:rPr lang="en-US" altLang="zh-CN" b="0" i="0" dirty="0" err="1">
                <a:solidFill>
                  <a:srgbClr val="0D0D0D"/>
                </a:solidFill>
                <a:effectLst/>
                <a:latin typeface="Söhne"/>
              </a:rPr>
              <a:t>xyp</a:t>
            </a:r>
            <a:r>
              <a:rPr lang="en-US" altLang="zh-CN" b="0" i="0" dirty="0">
                <a:solidFill>
                  <a:srgbClr val="0D0D0D"/>
                </a:solidFill>
                <a:effectLst/>
                <a:latin typeface="Söhne"/>
              </a:rPr>
              <a:t>} and </a:t>
            </a:r>
            <a:r>
              <a:rPr lang="en-US" altLang="zh-CN" b="0" i="0" dirty="0" err="1">
                <a:solidFill>
                  <a:srgbClr val="0D0D0D"/>
                </a:solidFill>
                <a:effectLst/>
                <a:latin typeface="Söhne"/>
              </a:rPr>
              <a:t>F_tp</a:t>
            </a:r>
            <a:r>
              <a:rPr lang="en-US" altLang="zh-CN" b="0" i="0" dirty="0">
                <a:solidFill>
                  <a:srgbClr val="0D0D0D"/>
                </a:solidFill>
                <a:effectLst/>
                <a:latin typeface="Söhne"/>
              </a:rPr>
              <a:t>, and downscale them to a size of C-channel spatiotemporal embedded vectors F, the index of spatiotemporal embedded vector correspond one-to-one with that of the event.</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5</a:t>
            </a:fld>
            <a:endParaRPr lang="zh-CN" altLang="en-US"/>
          </a:p>
        </p:txBody>
      </p:sp>
    </p:spTree>
    <p:extLst>
      <p:ext uri="{BB962C8B-B14F-4D97-AF65-F5344CB8AC3E}">
        <p14:creationId xmlns:p14="http://schemas.microsoft.com/office/powerpoint/2010/main" val="134831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D0D0D"/>
                </a:solidFill>
                <a:effectLst/>
                <a:latin typeface="Söhne"/>
              </a:rPr>
              <a:t>Animation 1</a:t>
            </a:r>
            <a:r>
              <a:rPr lang="zh-CN" altLang="en-US" b="0" i="0" dirty="0">
                <a:solidFill>
                  <a:srgbClr val="0D0D0D"/>
                </a:solidFill>
                <a:effectLst/>
                <a:latin typeface="Söhne"/>
              </a:rPr>
              <a:t>：</a:t>
            </a:r>
            <a:r>
              <a:rPr lang="en-US" altLang="zh-CN" dirty="0"/>
              <a:t>Considering that embedded vectors F can only extract the spatiotemporal features of individual events and lack the precision to represent temporal sequencing and spatial motion relationships among events, we draw inspiration from the Transformer and introduce the Three-way Attention in our Event Transformer Block to establish spatiotemporal correlations at the event level. </a:t>
            </a:r>
            <a:r>
              <a:rPr lang="en-US" altLang="zh-CN" b="0" i="0" dirty="0">
                <a:solidFill>
                  <a:srgbClr val="0D0D0D"/>
                </a:solidFill>
                <a:effectLst/>
                <a:latin typeface="Söhne"/>
              </a:rPr>
              <a:t>Local Attention (</a:t>
            </a:r>
            <a:r>
              <a:rPr lang="en-US" altLang="zh-CN" b="0" i="0" dirty="0" err="1">
                <a:solidFill>
                  <a:srgbClr val="0D0D0D"/>
                </a:solidFill>
                <a:effectLst/>
                <a:latin typeface="Söhne"/>
              </a:rPr>
              <a:t>LXAttn</a:t>
            </a:r>
            <a:r>
              <a:rPr lang="en-US" altLang="zh-CN" b="0" i="0" dirty="0">
                <a:solidFill>
                  <a:srgbClr val="0D0D0D"/>
                </a:solidFill>
                <a:effectLst/>
                <a:latin typeface="Söhne"/>
              </a:rPr>
              <a:t>) operates over a one-dimensional time span to capture local spatiotemporal correlations, Sparse Convolution Attention (</a:t>
            </a:r>
            <a:r>
              <a:rPr lang="en-US" altLang="zh-CN" b="0" i="0" dirty="0" err="1">
                <a:solidFill>
                  <a:srgbClr val="0D0D0D"/>
                </a:solidFill>
                <a:effectLst/>
                <a:latin typeface="Söhne"/>
              </a:rPr>
              <a:t>SCAttn</a:t>
            </a:r>
            <a:r>
              <a:rPr lang="en-US" altLang="zh-CN" b="0" i="0" dirty="0">
                <a:solidFill>
                  <a:srgbClr val="0D0D0D"/>
                </a:solidFill>
                <a:effectLst/>
                <a:latin typeface="Söhne"/>
              </a:rPr>
              <a:t>) performs two-dimensional spatial encoding to enhance the local spatial relationships between events, and Global Attention (</a:t>
            </a:r>
            <a:r>
              <a:rPr lang="en-US" altLang="zh-CN" b="0" i="0" dirty="0" err="1">
                <a:solidFill>
                  <a:srgbClr val="0D0D0D"/>
                </a:solidFill>
                <a:effectLst/>
                <a:latin typeface="Söhne"/>
              </a:rPr>
              <a:t>GXAttn</a:t>
            </a:r>
            <a:r>
              <a:rPr lang="en-US" altLang="zh-CN" b="0" i="0" dirty="0">
                <a:solidFill>
                  <a:srgbClr val="0D0D0D"/>
                </a:solidFill>
                <a:effectLst/>
                <a:latin typeface="Söhne"/>
              </a:rPr>
              <a:t>) aggregates spatiotemporal details from a downscale sequence in a holistic manner.</a:t>
            </a:r>
            <a:endParaRPr lang="en-US" altLang="zh-CN" dirty="0"/>
          </a:p>
          <a:p>
            <a:endParaRPr lang="en-US" altLang="zh-CN" dirty="0"/>
          </a:p>
          <a:p>
            <a:endParaRPr lang="en-US" altLang="zh-CN" b="0" i="0" dirty="0">
              <a:solidFill>
                <a:srgbClr val="0D0D0D"/>
              </a:solidFill>
              <a:effectLst/>
              <a:latin typeface="Söhne"/>
            </a:endParaRPr>
          </a:p>
          <a:p>
            <a:r>
              <a:rPr lang="en-US" altLang="zh-CN" b="0" i="0" dirty="0">
                <a:solidFill>
                  <a:srgbClr val="0D0D0D"/>
                </a:solidFill>
                <a:effectLst/>
                <a:latin typeface="Söhne"/>
              </a:rPr>
              <a:t>Animation 2</a:t>
            </a:r>
            <a:r>
              <a:rPr lang="zh-CN" altLang="en-US" b="0" i="0" dirty="0">
                <a:solidFill>
                  <a:srgbClr val="0D0D0D"/>
                </a:solidFill>
                <a:effectLst/>
                <a:latin typeface="Söhne"/>
              </a:rPr>
              <a:t>：</a:t>
            </a:r>
            <a:r>
              <a:rPr lang="en-US" altLang="zh-CN" b="0" i="0" dirty="0">
                <a:solidFill>
                  <a:srgbClr val="0D0D0D"/>
                </a:solidFill>
                <a:effectLst/>
                <a:latin typeface="Söhne"/>
              </a:rPr>
              <a:t>each attention module has the same self-attention architecture, which utilize vector attention formula to </a:t>
            </a:r>
            <a:r>
              <a:rPr lang="en-US" altLang="zh-CN" dirty="0"/>
              <a:t>establish spatiotemporal</a:t>
            </a:r>
            <a:r>
              <a:rPr lang="en-US" altLang="zh-CN" b="0" i="0" dirty="0">
                <a:solidFill>
                  <a:srgbClr val="0D0D0D"/>
                </a:solidFill>
                <a:effectLst/>
                <a:latin typeface="Söhne"/>
              </a:rPr>
              <a:t> </a:t>
            </a:r>
            <a:r>
              <a:rPr lang="en-US" altLang="zh-CN" dirty="0"/>
              <a:t>correlations</a:t>
            </a:r>
            <a:r>
              <a:rPr lang="en-US" altLang="zh-CN" b="0" i="0" dirty="0">
                <a:solidFill>
                  <a:srgbClr val="0D0D0D"/>
                </a:solidFill>
                <a:effectLst/>
                <a:latin typeface="Söhne"/>
              </a:rPr>
              <a:t> within embedding vectors, establishing the consequential significance of judiciously implemented positional encoding.</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6</a:t>
            </a:fld>
            <a:endParaRPr lang="zh-CN" altLang="en-US"/>
          </a:p>
        </p:txBody>
      </p:sp>
    </p:spTree>
    <p:extLst>
      <p:ext uri="{BB962C8B-B14F-4D97-AF65-F5344CB8AC3E}">
        <p14:creationId xmlns:p14="http://schemas.microsoft.com/office/powerpoint/2010/main" val="1867394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D0D0D"/>
                </a:solidFill>
                <a:effectLst/>
                <a:latin typeface="Söhne"/>
              </a:rPr>
              <a:t>The main differences in the three-way attention mechanism lie in the calculation approach of QKV (Query, Key, Value) and position encoding. For </a:t>
            </a:r>
            <a:r>
              <a:rPr lang="en-US" altLang="zh-CN" b="0" i="0" dirty="0" err="1">
                <a:solidFill>
                  <a:srgbClr val="0D0D0D"/>
                </a:solidFill>
                <a:effectLst/>
                <a:latin typeface="Söhne"/>
              </a:rPr>
              <a:t>LXAttn</a:t>
            </a:r>
            <a:r>
              <a:rPr lang="en-US" altLang="zh-CN" b="0" i="0" dirty="0">
                <a:solidFill>
                  <a:srgbClr val="0D0D0D"/>
                </a:solidFill>
                <a:effectLst/>
                <a:latin typeface="Söhne"/>
              </a:rPr>
              <a:t>, we use MLP to calculate QKV and employ K-nearest neighbors (KNN) to executing local position encoding. For </a:t>
            </a:r>
            <a:r>
              <a:rPr lang="en-US" altLang="zh-CN" b="0" i="0" dirty="0" err="1">
                <a:solidFill>
                  <a:srgbClr val="0D0D0D"/>
                </a:solidFill>
                <a:effectLst/>
                <a:latin typeface="Söhne"/>
              </a:rPr>
              <a:t>SCAttn</a:t>
            </a:r>
            <a:r>
              <a:rPr lang="en-US" altLang="zh-CN" b="0" i="0" dirty="0">
                <a:solidFill>
                  <a:srgbClr val="0D0D0D"/>
                </a:solidFill>
                <a:effectLst/>
                <a:latin typeface="Söhne"/>
              </a:rPr>
              <a:t>, we stack all events into event image and use sparse convolution to calculate QKV, and utilize the ball query algorithm to retrieve events within local window of each event token to executing sparse convolutional positional encoding. For </a:t>
            </a:r>
            <a:r>
              <a:rPr lang="en-US" altLang="zh-CN" b="0" i="0" dirty="0" err="1">
                <a:solidFill>
                  <a:srgbClr val="0D0D0D"/>
                </a:solidFill>
                <a:effectLst/>
                <a:latin typeface="Söhne"/>
              </a:rPr>
              <a:t>GXAttn</a:t>
            </a:r>
            <a:r>
              <a:rPr lang="en-US" altLang="zh-CN" b="0" i="0" dirty="0">
                <a:solidFill>
                  <a:srgbClr val="0D0D0D"/>
                </a:solidFill>
                <a:effectLst/>
                <a:latin typeface="Söhne"/>
              </a:rPr>
              <a:t>, we also use MLP to calculate QKV and employ subsampling with a rate of for down-sampling the farthest events to select representative events, and then utilize KNN to select events to executing global position encoding.</a:t>
            </a:r>
          </a:p>
          <a:p>
            <a:endParaRPr lang="en-US" altLang="zh-CN" b="0" i="0" dirty="0">
              <a:solidFill>
                <a:srgbClr val="0D0D0D"/>
              </a:solidFill>
              <a:effectLst/>
              <a:latin typeface="Söhne"/>
            </a:endParaRPr>
          </a:p>
          <a:p>
            <a:r>
              <a:rPr lang="en-US" altLang="zh-CN" dirty="0"/>
              <a:t>Finally, the results of three-way attention are fed into a MLP that outputs the new embedded vectors F with temporal and spatial correlations between events. </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7</a:t>
            </a:fld>
            <a:endParaRPr lang="zh-CN" altLang="en-US"/>
          </a:p>
        </p:txBody>
      </p:sp>
    </p:spTree>
    <p:extLst>
      <p:ext uri="{BB962C8B-B14F-4D97-AF65-F5344CB8AC3E}">
        <p14:creationId xmlns:p14="http://schemas.microsoft.com/office/powerpoint/2010/main" val="97784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our five-stage backbone architecture. Spatial and temporal embedding layer are used at the 1st stage to map input 4-channel attributes of the event-tokens to $C$-channel embedded vectors. From the 2nd to 5th stage, an event merging layer with a farthest event </a:t>
            </a:r>
            <a:r>
              <a:rPr lang="en-US" altLang="zh-CN" dirty="0" err="1"/>
              <a:t>downsampling</a:t>
            </a:r>
            <a:r>
              <a:rPr lang="en-US" altLang="zh-CN" dirty="0"/>
              <a:t> and an MLP-</a:t>
            </a:r>
            <a:r>
              <a:rPr lang="en-US" altLang="zh-CN" dirty="0" err="1"/>
              <a:t>ReLU</a:t>
            </a:r>
            <a:r>
              <a:rPr lang="en-US" altLang="zh-CN" dirty="0"/>
              <a:t>-BN are included before each ETB step.</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8</a:t>
            </a:fld>
            <a:endParaRPr lang="zh-CN" altLang="en-US"/>
          </a:p>
        </p:txBody>
      </p:sp>
    </p:spTree>
    <p:extLst>
      <p:ext uri="{BB962C8B-B14F-4D97-AF65-F5344CB8AC3E}">
        <p14:creationId xmlns:p14="http://schemas.microsoft.com/office/powerpoint/2010/main" val="373051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train our model on the training set of five different datasets (</a:t>
            </a:r>
            <a:r>
              <a:rPr lang="en-US" altLang="zh-CN" dirty="0" err="1"/>
              <a:t>nmnist</a:t>
            </a:r>
            <a:r>
              <a:rPr lang="en-US" altLang="zh-CN" dirty="0"/>
              <a:t>, </a:t>
            </a:r>
            <a:r>
              <a:rPr lang="en-US" altLang="zh-CN" dirty="0" err="1"/>
              <a:t>ncaltech</a:t>
            </a:r>
            <a:r>
              <a:rPr lang="en-US" altLang="zh-CN" dirty="0"/>
              <a:t>,  cifar10, </a:t>
            </a:r>
            <a:r>
              <a:rPr lang="en-US" altLang="zh-CN" dirty="0" err="1"/>
              <a:t>ncars</a:t>
            </a:r>
            <a:r>
              <a:rPr lang="en-US" altLang="zh-CN" dirty="0"/>
              <a:t>, asl) separately and evaluate the Top-1 classification accuracy on the corresponding testing set. We average the output features from the backbone's fifth stage and feed them into a classification head. As shown in Table1, we have achieved state-of-the-art classification accuracy on </a:t>
            </a:r>
            <a:r>
              <a:rPr lang="en-US" altLang="zh-CN" dirty="0" err="1"/>
              <a:t>nmnist</a:t>
            </a:r>
            <a:r>
              <a:rPr lang="en-US" altLang="zh-CN" dirty="0"/>
              <a:t>, </a:t>
            </a:r>
            <a:r>
              <a:rPr lang="en-US" altLang="zh-CN" dirty="0" err="1"/>
              <a:t>ncaltech</a:t>
            </a:r>
            <a:r>
              <a:rPr lang="en-US" altLang="zh-CN" dirty="0"/>
              <a:t>, and asl. Since we have not found a suitable data augmentation strategy for event-by-event processing, our performance on cifar10, with a limited training set and increased event noise, falls short of VPT-STS. Moreover, our model's low computation requirement (only 0.51G FLOPs and 7.39M parameters) stems from fewer parameters and efficient parallel computing. This renders our method well-suited for low-power devices using event cameras, addressing primary computational concerns.</a:t>
            </a:r>
          </a:p>
          <a:p>
            <a:endParaRPr lang="en-US" altLang="zh-CN" dirty="0"/>
          </a:p>
          <a:p>
            <a:r>
              <a:rPr lang="en-US" altLang="zh-CN" dirty="0"/>
              <a:t>To verify the advantages of event-by-event processing in optical flow estimation, we conducted tests on MVSEC. Although the indoor data is different again from the outdoor, we only use the outdoor\_day2 sequence for training and the rest for testing. Average End-point Error (AEE) and Outlier AEE larger than three pixels (OUT) are set as the evaluation metrics. We compute the AEE and OUT for $dt=1$ (about \SI{22}{\milli\second}) since longer interval (e.g.\ $dt=4$) does not cohere with the low-delay characteristic of the event camera. All sequences are center-cropped to $256\times256$. For indoor\_flying scenes, we utilize the entire dataset, while for outdoor\_day1, we use only $800$ sequences. Recognizing the substantial impact of varying loss functions on test outcomes, we retrain </a:t>
            </a:r>
            <a:r>
              <a:rPr lang="en-US" altLang="zh-CN" dirty="0" err="1"/>
              <a:t>FireNet</a:t>
            </a:r>
            <a:r>
              <a:rPr lang="en-US" altLang="zh-CN" dirty="0"/>
              <a:t>, and LIF-</a:t>
            </a:r>
            <a:r>
              <a:rPr lang="en-US" altLang="zh-CN" dirty="0" err="1"/>
              <a:t>FireNet</a:t>
            </a:r>
            <a:r>
              <a:rPr lang="en-US" altLang="zh-CN" dirty="0"/>
              <a:t> using our loss function, as well as EV-</a:t>
            </a:r>
            <a:r>
              <a:rPr lang="en-US" altLang="zh-CN" dirty="0" err="1"/>
              <a:t>FlowNet</a:t>
            </a:r>
            <a:r>
              <a:rPr lang="en-US" altLang="zh-CN" dirty="0"/>
              <a:t> for equitable comparison. Overall, our model achieves superior performance in terms of AEE across all sequences, consuming only 39\% of the computation cost.</a:t>
            </a:r>
          </a:p>
          <a:p>
            <a:endParaRPr lang="en-US" altLang="zh-CN" dirty="0"/>
          </a:p>
          <a:p>
            <a:r>
              <a:rPr lang="en-US" altLang="zh-CN" b="0" i="0" dirty="0">
                <a:effectLst/>
                <a:latin typeface="Arial" panose="020B0604020202020204" pitchFamily="34" charset="0"/>
              </a:rPr>
              <a:t>Our code is publicly accessible at </a:t>
            </a:r>
            <a:r>
              <a:rPr lang="en-US" altLang="zh-CN" b="0" i="0" dirty="0">
                <a:effectLst/>
                <a:latin typeface="Courier New" panose="02070309020205020404" pitchFamily="49" charset="0"/>
              </a:rPr>
              <a:t>https://github.com/NJUVISION/</a:t>
            </a:r>
            <a:r>
              <a:rPr lang="en-US" altLang="zh-CN" b="0" i="0">
                <a:effectLst/>
                <a:latin typeface="Courier New" panose="02070309020205020404" pitchFamily="49" charset="0"/>
              </a:rPr>
              <a:t>EventTransformer</a:t>
            </a:r>
            <a:r>
              <a:rPr lang="en-US" altLang="zh-CN" b="0" i="0">
                <a:effectLst/>
                <a:latin typeface="Arial" panose="020B0604020202020204" pitchFamily="34" charset="0"/>
              </a:rPr>
              <a:t>. </a:t>
            </a:r>
            <a:endParaRPr lang="zh-CN" altLang="en-US" dirty="0"/>
          </a:p>
        </p:txBody>
      </p:sp>
      <p:sp>
        <p:nvSpPr>
          <p:cNvPr id="4" name="灯片编号占位符 3"/>
          <p:cNvSpPr>
            <a:spLocks noGrp="1"/>
          </p:cNvSpPr>
          <p:nvPr>
            <p:ph type="sldNum" sz="quarter" idx="5"/>
          </p:nvPr>
        </p:nvSpPr>
        <p:spPr/>
        <p:txBody>
          <a:bodyPr/>
          <a:lstStyle/>
          <a:p>
            <a:fld id="{95D5150C-380C-497A-9758-772F784B52EE}" type="slidenum">
              <a:rPr lang="zh-CN" altLang="en-US" smtClean="0"/>
              <a:t>9</a:t>
            </a:fld>
            <a:endParaRPr lang="zh-CN" altLang="en-US"/>
          </a:p>
        </p:txBody>
      </p:sp>
    </p:spTree>
    <p:extLst>
      <p:ext uri="{BB962C8B-B14F-4D97-AF65-F5344CB8AC3E}">
        <p14:creationId xmlns:p14="http://schemas.microsoft.com/office/powerpoint/2010/main" val="79212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BFB74A-1192-48AD-ADA3-CCDFA10B6C7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A09E5A0-C0B2-4F43-92B3-AC42471DD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F9380C2-C82F-4A71-AE78-C53F930AFE3D}"/>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8D766E6D-3251-4547-B7AB-CFE075FD1D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61021E-E375-43E4-A4B8-EBB805B528CC}"/>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151059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FAA27-6510-4EF2-849A-5A2CC261BDA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78D5A47-BEB9-487D-AF9A-0F6801ABCD6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9C5F1-D85A-4248-ADA9-A609F5ED75D7}"/>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D549AB60-EF32-4F33-89EF-C659B14F5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850E53-EFB5-4690-9C88-C076A84D50BF}"/>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318889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6CCAC97-79D1-4218-B626-A5591EAE6B2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BF791D8-D0DC-406A-9F78-B14399898A3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06DCC8-A8D2-422A-BB7A-BF45D6C89C71}"/>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C4AA4073-0A8F-4006-9685-0BA2EFE883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A5AF20-B9F7-457F-BFE4-B2EF9970C31F}"/>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8121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E2AA9D-B11D-468E-8040-94AC3AD037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22A4ABA-CC7A-4B5B-A16B-8CB68945EFE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248065-5ED5-497E-8FD9-AE3017EC0DD2}"/>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030E923E-7184-4108-8355-621CE80101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E1466F-DE1B-458C-AB80-52C68746E9C3}"/>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258181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FE41A1-D07A-4F9F-B47A-C5173149887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3FCE33-1657-44DC-AE16-F18988FEE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B7F4A1F-1C41-490E-9D95-597607CF7BBB}"/>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71D5E802-EF43-4E31-9AC2-E0CAD00760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446B7A-654C-4EC2-9DD2-79CD957311D3}"/>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193234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5A002D-C950-435A-87DD-82358A2A02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EDCA96-E0D7-4EFD-8A4B-8D2512A360C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92CA5F9-A700-4967-BC45-CCBA5EA6041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B9EC9AC-5AF6-4DEE-9086-E1CD062FD0F0}"/>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6" name="页脚占位符 5">
            <a:extLst>
              <a:ext uri="{FF2B5EF4-FFF2-40B4-BE49-F238E27FC236}">
                <a16:creationId xmlns:a16="http://schemas.microsoft.com/office/drawing/2014/main" id="{1930E1E3-8FAF-4BA4-8D42-1135704061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7E42E8-CFB0-4551-B68F-9AF32EB67B07}"/>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334439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C42E69-D1C9-4941-9433-16509D93DF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F16A36-1A2B-4E23-9E78-F86BED368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836D11E-80FD-4819-9EB5-599F199455B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1BC632A-9138-4CF1-B342-CC0B32D8C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798B622-3D68-4773-9111-C1EDA860725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48D94F3-4784-40CC-B751-C806B133EE59}"/>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8" name="页脚占位符 7">
            <a:extLst>
              <a:ext uri="{FF2B5EF4-FFF2-40B4-BE49-F238E27FC236}">
                <a16:creationId xmlns:a16="http://schemas.microsoft.com/office/drawing/2014/main" id="{4FC2C226-D119-4C71-8463-7CD7D4D50BC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83E51C4-AD6A-4268-BB77-8C1D8EC72AE2}"/>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343778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0C2CE-AFC2-444D-A975-2B70AC9807C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9F75E07-5233-4B31-A89C-89287D509C6A}"/>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4" name="页脚占位符 3">
            <a:extLst>
              <a:ext uri="{FF2B5EF4-FFF2-40B4-BE49-F238E27FC236}">
                <a16:creationId xmlns:a16="http://schemas.microsoft.com/office/drawing/2014/main" id="{BA6D79BE-BF6D-463C-B810-91A20A5069A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3A5237-57D3-47D2-A821-A9CC9D783D09}"/>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355275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61DFC15-D03E-488B-A563-C8CD19B2B34A}"/>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3" name="页脚占位符 2">
            <a:extLst>
              <a:ext uri="{FF2B5EF4-FFF2-40B4-BE49-F238E27FC236}">
                <a16:creationId xmlns:a16="http://schemas.microsoft.com/office/drawing/2014/main" id="{06F89799-398E-4B6F-A567-E7C7088A43D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6AB541F-B8A8-452E-827D-0AC43A37EED8}"/>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83218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FEFBF3-9191-47FC-8DC1-AE3B6A1297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06A674-BDCC-46FB-B332-3C35096B8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E4EE566-6CDC-4293-AF46-B654BA026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A639563-DE99-44BA-827F-9AFFCE155ED6}"/>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6" name="页脚占位符 5">
            <a:extLst>
              <a:ext uri="{FF2B5EF4-FFF2-40B4-BE49-F238E27FC236}">
                <a16:creationId xmlns:a16="http://schemas.microsoft.com/office/drawing/2014/main" id="{85AF3C94-160E-4971-BE23-A133AE76E0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5F3E98-C227-4455-9E15-5A4140182761}"/>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347993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C44227-BAD7-45A4-B9DE-F3371BF3A4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1AC0E8F-2D50-437B-AE50-83D4F6485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8E83344-D31F-448C-9EF7-470193CA0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EE59D72-6B4C-40C5-B8C0-72FD2DE7C084}"/>
              </a:ext>
            </a:extLst>
          </p:cNvPr>
          <p:cNvSpPr>
            <a:spLocks noGrp="1"/>
          </p:cNvSpPr>
          <p:nvPr>
            <p:ph type="dt" sz="half" idx="10"/>
          </p:nvPr>
        </p:nvSpPr>
        <p:spPr/>
        <p:txBody>
          <a:bodyPr/>
          <a:lstStyle/>
          <a:p>
            <a:fld id="{0A0DEB05-3B7D-4297-875D-844702EB0BEC}" type="datetimeFigureOut">
              <a:rPr lang="zh-CN" altLang="en-US" smtClean="0"/>
              <a:t>2024/3/20</a:t>
            </a:fld>
            <a:endParaRPr lang="zh-CN" altLang="en-US"/>
          </a:p>
        </p:txBody>
      </p:sp>
      <p:sp>
        <p:nvSpPr>
          <p:cNvPr id="6" name="页脚占位符 5">
            <a:extLst>
              <a:ext uri="{FF2B5EF4-FFF2-40B4-BE49-F238E27FC236}">
                <a16:creationId xmlns:a16="http://schemas.microsoft.com/office/drawing/2014/main" id="{C969879C-FF09-487D-9DA6-ED0D81C6DF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AC192B-D5DC-427F-B325-78665DFD2E7E}"/>
              </a:ext>
            </a:extLst>
          </p:cNvPr>
          <p:cNvSpPr>
            <a:spLocks noGrp="1"/>
          </p:cNvSpPr>
          <p:nvPr>
            <p:ph type="sldNum" sz="quarter" idx="12"/>
          </p:nvPr>
        </p:nvSpPr>
        <p:spPr/>
        <p:txBody>
          <a:body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193925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32175A-E6CF-446B-98DD-1E3824DCE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938BDDC-0371-4D9F-B740-B239675551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B153F3-B2CA-4957-BA5D-AEF136D8A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DEB05-3B7D-4297-875D-844702EB0BEC}" type="datetimeFigureOut">
              <a:rPr lang="zh-CN" altLang="en-US" smtClean="0"/>
              <a:t>2024/3/20</a:t>
            </a:fld>
            <a:endParaRPr lang="zh-CN" altLang="en-US"/>
          </a:p>
        </p:txBody>
      </p:sp>
      <p:sp>
        <p:nvSpPr>
          <p:cNvPr id="5" name="页脚占位符 4">
            <a:extLst>
              <a:ext uri="{FF2B5EF4-FFF2-40B4-BE49-F238E27FC236}">
                <a16:creationId xmlns:a16="http://schemas.microsoft.com/office/drawing/2014/main" id="{1E3644BF-27D6-46DD-8C27-8A1732B9D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E782E77-A442-4C74-8E1F-6DEB96624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F8F90-54E1-475B-B79D-6BC6C8F482E5}" type="slidenum">
              <a:rPr lang="zh-CN" altLang="en-US" smtClean="0"/>
              <a:t>‹#›</a:t>
            </a:fld>
            <a:endParaRPr lang="zh-CN" altLang="en-US"/>
          </a:p>
        </p:txBody>
      </p:sp>
    </p:spTree>
    <p:extLst>
      <p:ext uri="{BB962C8B-B14F-4D97-AF65-F5344CB8AC3E}">
        <p14:creationId xmlns:p14="http://schemas.microsoft.com/office/powerpoint/2010/main" val="125226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em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20.png"/><Relationship Id="rId19"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png"/><Relationship Id="rId11" Type="http://schemas.openxmlformats.org/officeDocument/2006/relationships/image" Target="../media/image31.wmf"/><Relationship Id="rId5" Type="http://schemas.openxmlformats.org/officeDocument/2006/relationships/image" Target="../media/image2.png"/><Relationship Id="rId10" Type="http://schemas.openxmlformats.org/officeDocument/2006/relationships/oleObject" Target="../embeddings/oleObject1.bin"/><Relationship Id="rId4" Type="http://schemas.openxmlformats.org/officeDocument/2006/relationships/image" Target="../media/image1.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8.png"/><Relationship Id="rId5" Type="http://schemas.openxmlformats.org/officeDocument/2006/relationships/image" Target="../media/image16.png"/><Relationship Id="rId10" Type="http://schemas.openxmlformats.org/officeDocument/2006/relationships/image" Target="../media/image37.svg"/><Relationship Id="rId4" Type="http://schemas.openxmlformats.org/officeDocument/2006/relationships/image" Target="../media/image2.png"/><Relationship Id="rId9" Type="http://schemas.openxmlformats.org/officeDocument/2006/relationships/image" Target="../media/image36.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image" Target="../media/image44.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pic>
        <p:nvPicPr>
          <p:cNvPr id="6" name="图片 5">
            <a:extLst>
              <a:ext uri="{FF2B5EF4-FFF2-40B4-BE49-F238E27FC236}">
                <a16:creationId xmlns:a16="http://schemas.microsoft.com/office/drawing/2014/main" id="{92AD79F8-20C5-476D-A4AC-5575019F1FC3}"/>
              </a:ext>
            </a:extLst>
          </p:cNvPr>
          <p:cNvPicPr>
            <a:picLocks noChangeAspect="1"/>
          </p:cNvPicPr>
          <p:nvPr/>
        </p:nvPicPr>
        <p:blipFill>
          <a:blip r:embed="rId5"/>
          <a:stretch>
            <a:fillRect/>
          </a:stretch>
        </p:blipFill>
        <p:spPr>
          <a:xfrm>
            <a:off x="838200" y="585490"/>
            <a:ext cx="2823021" cy="473154"/>
          </a:xfrm>
          <a:prstGeom prst="rect">
            <a:avLst/>
          </a:prstGeom>
        </p:spPr>
      </p:pic>
      <p:sp>
        <p:nvSpPr>
          <p:cNvPr id="12" name="文本框 11">
            <a:extLst>
              <a:ext uri="{FF2B5EF4-FFF2-40B4-BE49-F238E27FC236}">
                <a16:creationId xmlns:a16="http://schemas.microsoft.com/office/drawing/2014/main" id="{0271B5E2-EC19-40AE-BA64-5E1DAD89EF35}"/>
              </a:ext>
            </a:extLst>
          </p:cNvPr>
          <p:cNvSpPr txBox="1"/>
          <p:nvPr/>
        </p:nvSpPr>
        <p:spPr>
          <a:xfrm>
            <a:off x="0" y="4026326"/>
            <a:ext cx="12192000" cy="873572"/>
          </a:xfrm>
          <a:prstGeom prst="rect">
            <a:avLst/>
          </a:prstGeom>
          <a:noFill/>
        </p:spPr>
        <p:txBody>
          <a:bodyPr wrap="square" rtlCol="0">
            <a:spAutoFit/>
          </a:bodyPr>
          <a:lstStyle/>
          <a:p>
            <a:pPr algn="ctr">
              <a:lnSpc>
                <a:spcPct val="150000"/>
              </a:lnSpc>
            </a:pPr>
            <a:r>
              <a:rPr lang="en-US" altLang="zh-CN"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Bin Jiang, Zhihao Li, M. Salman Asif, Xun Cao,</a:t>
            </a:r>
            <a:r>
              <a:rPr lang="zh-CN" altLang="en-US"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and Zhan Ma*</a:t>
            </a:r>
          </a:p>
          <a:p>
            <a:pPr algn="ctr">
              <a:lnSpc>
                <a:spcPct val="150000"/>
              </a:lnSpc>
            </a:pPr>
            <a:r>
              <a:rPr lang="en-US" altLang="zh-CN"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Vision Lab, Nanjing University</a:t>
            </a:r>
          </a:p>
        </p:txBody>
      </p:sp>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1</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6" name="标题 9">
            <a:extLst>
              <a:ext uri="{FF2B5EF4-FFF2-40B4-BE49-F238E27FC236}">
                <a16:creationId xmlns:a16="http://schemas.microsoft.com/office/drawing/2014/main" id="{24BDDC81-838A-411F-9A91-DEC3C0374F8F}"/>
              </a:ext>
            </a:extLst>
          </p:cNvPr>
          <p:cNvSpPr txBox="1">
            <a:spLocks/>
          </p:cNvSpPr>
          <p:nvPr/>
        </p:nvSpPr>
        <p:spPr>
          <a:xfrm>
            <a:off x="0" y="2366964"/>
            <a:ext cx="12192000" cy="1146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Token-based Spatiotemporal Representation</a:t>
            </a:r>
            <a:b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br>
            <a:r>
              <a:rPr lang="en-US" altLang="zh-CN" sz="3600" b="1" dirty="0">
                <a:latin typeface="Times New Roman" panose="02020603050405020304" pitchFamily="18" charset="0"/>
                <a:ea typeface="黑体" panose="02010609060101010101" pitchFamily="49" charset="-122"/>
                <a:cs typeface="Times New Roman" panose="02020603050405020304" pitchFamily="18" charset="0"/>
              </a:rPr>
              <a:t> of the Events</a:t>
            </a:r>
            <a:endParaRPr lang="zh-CN" altLang="en-US" sz="3600"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0693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2</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Motivation</a:t>
            </a:r>
            <a:endParaRPr lang="zh-CN" altLang="en-US" b="0" dirty="0">
              <a:latin typeface="Arial" panose="020B0604020202020204" pitchFamily="34" charset="0"/>
              <a:cs typeface="Arial" panose="020B0604020202020204" pitchFamily="34" charset="0"/>
            </a:endParaRPr>
          </a:p>
        </p:txBody>
      </p:sp>
      <p:grpSp>
        <p:nvGrpSpPr>
          <p:cNvPr id="16" name="组合 15">
            <a:extLst>
              <a:ext uri="{FF2B5EF4-FFF2-40B4-BE49-F238E27FC236}">
                <a16:creationId xmlns:a16="http://schemas.microsoft.com/office/drawing/2014/main" id="{815C5283-D4A3-4050-90D3-3F8F1BF4EDCA}"/>
              </a:ext>
            </a:extLst>
          </p:cNvPr>
          <p:cNvGrpSpPr/>
          <p:nvPr/>
        </p:nvGrpSpPr>
        <p:grpSpPr>
          <a:xfrm>
            <a:off x="4680607" y="1487175"/>
            <a:ext cx="2260763" cy="1768314"/>
            <a:chOff x="1359819" y="5427"/>
            <a:chExt cx="2355533" cy="1842440"/>
          </a:xfrm>
        </p:grpSpPr>
        <p:cxnSp>
          <p:nvCxnSpPr>
            <p:cNvPr id="17" name="直接箭头连接符 16">
              <a:extLst>
                <a:ext uri="{FF2B5EF4-FFF2-40B4-BE49-F238E27FC236}">
                  <a16:creationId xmlns:a16="http://schemas.microsoft.com/office/drawing/2014/main" id="{A2E6DFE8-BC19-4FC9-A11A-E209D2715181}"/>
                </a:ext>
              </a:extLst>
            </p:cNvPr>
            <p:cNvCxnSpPr>
              <a:cxnSpLocks/>
            </p:cNvCxnSpPr>
            <p:nvPr/>
          </p:nvCxnSpPr>
          <p:spPr>
            <a:xfrm flipV="1">
              <a:off x="2271486" y="5427"/>
              <a:ext cx="0" cy="1207682"/>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FBC2C5F7-4A81-4C7E-A3C7-BCE5859AD796}"/>
                </a:ext>
              </a:extLst>
            </p:cNvPr>
            <p:cNvCxnSpPr>
              <a:cxnSpLocks/>
            </p:cNvCxnSpPr>
            <p:nvPr/>
          </p:nvCxnSpPr>
          <p:spPr>
            <a:xfrm>
              <a:off x="2271486" y="1225220"/>
              <a:ext cx="1443866"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F2932A66-9165-4938-BC1D-46AEFED87472}"/>
                </a:ext>
              </a:extLst>
            </p:cNvPr>
            <p:cNvCxnSpPr>
              <a:cxnSpLocks/>
            </p:cNvCxnSpPr>
            <p:nvPr/>
          </p:nvCxnSpPr>
          <p:spPr>
            <a:xfrm flipH="1">
              <a:off x="1376650" y="1207530"/>
              <a:ext cx="904732" cy="542569"/>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pic>
          <p:nvPicPr>
            <p:cNvPr id="26" name="图片 25">
              <a:extLst>
                <a:ext uri="{FF2B5EF4-FFF2-40B4-BE49-F238E27FC236}">
                  <a16:creationId xmlns:a16="http://schemas.microsoft.com/office/drawing/2014/main" id="{A18552D4-696A-4BD2-BBC9-827FDC43EBFD}"/>
                </a:ext>
              </a:extLst>
            </p:cNvPr>
            <p:cNvPicPr>
              <a:picLocks noChangeAspect="1"/>
            </p:cNvPicPr>
            <p:nvPr/>
          </p:nvPicPr>
          <p:blipFill>
            <a:blip r:embed="rId5"/>
            <a:stretch>
              <a:fillRect/>
            </a:stretch>
          </p:blipFill>
          <p:spPr>
            <a:xfrm>
              <a:off x="1834387" y="354348"/>
              <a:ext cx="1045028" cy="1493519"/>
            </a:xfrm>
            <a:prstGeom prst="rect">
              <a:avLst/>
            </a:prstGeom>
          </p:spPr>
        </p:pic>
        <p:pic>
          <p:nvPicPr>
            <p:cNvPr id="27" name="图片 26">
              <a:extLst>
                <a:ext uri="{FF2B5EF4-FFF2-40B4-BE49-F238E27FC236}">
                  <a16:creationId xmlns:a16="http://schemas.microsoft.com/office/drawing/2014/main" id="{88BEA966-645D-401C-A802-6B4C41732CF5}"/>
                </a:ext>
              </a:extLst>
            </p:cNvPr>
            <p:cNvPicPr>
              <a:picLocks noChangeAspect="1"/>
            </p:cNvPicPr>
            <p:nvPr/>
          </p:nvPicPr>
          <p:blipFill>
            <a:blip r:embed="rId5"/>
            <a:stretch>
              <a:fillRect/>
            </a:stretch>
          </p:blipFill>
          <p:spPr>
            <a:xfrm>
              <a:off x="2340003" y="354347"/>
              <a:ext cx="1045028" cy="1493519"/>
            </a:xfrm>
            <a:prstGeom prst="rect">
              <a:avLst/>
            </a:prstGeom>
          </p:spPr>
        </p:pic>
        <p:sp>
          <p:nvSpPr>
            <p:cNvPr id="28" name="文本框 25">
              <a:extLst>
                <a:ext uri="{FF2B5EF4-FFF2-40B4-BE49-F238E27FC236}">
                  <a16:creationId xmlns:a16="http://schemas.microsoft.com/office/drawing/2014/main" id="{74CDF750-824D-49A6-B721-6DEE0C7C043E}"/>
                </a:ext>
              </a:extLst>
            </p:cNvPr>
            <p:cNvSpPr txBox="1"/>
            <p:nvPr/>
          </p:nvSpPr>
          <p:spPr>
            <a:xfrm>
              <a:off x="3357296" y="1175374"/>
              <a:ext cx="310992" cy="3848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T</a:t>
              </a:r>
              <a:endParaRPr lang="zh-CN" altLang="en-US" b="1" dirty="0"/>
            </a:p>
          </p:txBody>
        </p:sp>
        <p:sp>
          <p:nvSpPr>
            <p:cNvPr id="29" name="文本框 27">
              <a:extLst>
                <a:ext uri="{FF2B5EF4-FFF2-40B4-BE49-F238E27FC236}">
                  <a16:creationId xmlns:a16="http://schemas.microsoft.com/office/drawing/2014/main" id="{6E6A8DA7-7494-4BB8-A29D-7D52A9A4DA3D}"/>
                </a:ext>
              </a:extLst>
            </p:cNvPr>
            <p:cNvSpPr txBox="1"/>
            <p:nvPr/>
          </p:nvSpPr>
          <p:spPr>
            <a:xfrm>
              <a:off x="1359819" y="1274898"/>
              <a:ext cx="324354" cy="3848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X</a:t>
              </a:r>
              <a:endParaRPr lang="zh-CN" altLang="en-US" b="1" dirty="0"/>
            </a:p>
          </p:txBody>
        </p:sp>
        <p:sp>
          <p:nvSpPr>
            <p:cNvPr id="30" name="文本框 28">
              <a:extLst>
                <a:ext uri="{FF2B5EF4-FFF2-40B4-BE49-F238E27FC236}">
                  <a16:creationId xmlns:a16="http://schemas.microsoft.com/office/drawing/2014/main" id="{8FC34B9E-02F8-4760-869B-96082023CC18}"/>
                </a:ext>
              </a:extLst>
            </p:cNvPr>
            <p:cNvSpPr txBox="1"/>
            <p:nvPr/>
          </p:nvSpPr>
          <p:spPr>
            <a:xfrm>
              <a:off x="2290620" y="59424"/>
              <a:ext cx="317673" cy="3848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Y</a:t>
              </a:r>
              <a:endParaRPr lang="zh-CN" altLang="en-US" b="1" dirty="0"/>
            </a:p>
          </p:txBody>
        </p:sp>
      </p:grpSp>
      <p:sp>
        <p:nvSpPr>
          <p:cNvPr id="31" name="文本框 43">
            <a:extLst>
              <a:ext uri="{FF2B5EF4-FFF2-40B4-BE49-F238E27FC236}">
                <a16:creationId xmlns:a16="http://schemas.microsoft.com/office/drawing/2014/main" id="{20DAF03A-1B5C-49A7-AC14-402FF6453131}"/>
              </a:ext>
            </a:extLst>
          </p:cNvPr>
          <p:cNvSpPr txBox="1"/>
          <p:nvPr/>
        </p:nvSpPr>
        <p:spPr>
          <a:xfrm>
            <a:off x="5136082" y="3321566"/>
            <a:ext cx="158943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dirty="0">
                <a:latin typeface="Arial" panose="020B0604020202020204" pitchFamily="34" charset="0"/>
                <a:cs typeface="Arial" panose="020B0604020202020204" pitchFamily="34" charset="0"/>
              </a:rPr>
              <a:t>Frame-based</a:t>
            </a:r>
            <a:endParaRPr lang="zh-CN" altLang="en-US" sz="1600" dirty="0">
              <a:latin typeface="Arial" panose="020B0604020202020204" pitchFamily="34" charset="0"/>
              <a:cs typeface="Arial" panose="020B0604020202020204" pitchFamily="34" charset="0"/>
            </a:endParaRPr>
          </a:p>
        </p:txBody>
      </p:sp>
      <p:pic>
        <p:nvPicPr>
          <p:cNvPr id="32" name="图片 31">
            <a:extLst>
              <a:ext uri="{FF2B5EF4-FFF2-40B4-BE49-F238E27FC236}">
                <a16:creationId xmlns:a16="http://schemas.microsoft.com/office/drawing/2014/main" id="{7E73EB36-9F56-4B9A-B5DC-E24EC726ADDA}"/>
              </a:ext>
            </a:extLst>
          </p:cNvPr>
          <p:cNvPicPr>
            <a:picLocks noChangeAspect="1"/>
          </p:cNvPicPr>
          <p:nvPr/>
        </p:nvPicPr>
        <p:blipFill>
          <a:blip r:embed="rId6"/>
          <a:stretch>
            <a:fillRect/>
          </a:stretch>
        </p:blipFill>
        <p:spPr>
          <a:xfrm>
            <a:off x="6163161" y="2941914"/>
            <a:ext cx="762868" cy="293042"/>
          </a:xfrm>
          <a:prstGeom prst="rect">
            <a:avLst/>
          </a:prstGeom>
        </p:spPr>
      </p:pic>
      <p:sp>
        <p:nvSpPr>
          <p:cNvPr id="33" name="矩形 32">
            <a:extLst>
              <a:ext uri="{FF2B5EF4-FFF2-40B4-BE49-F238E27FC236}">
                <a16:creationId xmlns:a16="http://schemas.microsoft.com/office/drawing/2014/main" id="{DD83273E-99F7-438E-9244-FF8EC5493180}"/>
              </a:ext>
            </a:extLst>
          </p:cNvPr>
          <p:cNvSpPr/>
          <p:nvPr/>
        </p:nvSpPr>
        <p:spPr>
          <a:xfrm>
            <a:off x="6252645" y="3022562"/>
            <a:ext cx="45719"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D4B7D9A2-8C74-4B94-91B2-213FCA1820E7}"/>
              </a:ext>
            </a:extLst>
          </p:cNvPr>
          <p:cNvSpPr/>
          <p:nvPr/>
        </p:nvSpPr>
        <p:spPr>
          <a:xfrm>
            <a:off x="6252645" y="3134277"/>
            <a:ext cx="45719"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a:extLst>
              <a:ext uri="{FF2B5EF4-FFF2-40B4-BE49-F238E27FC236}">
                <a16:creationId xmlns:a16="http://schemas.microsoft.com/office/drawing/2014/main" id="{7BC97058-BAE3-48F8-A262-A8172FAEC56C}"/>
              </a:ext>
            </a:extLst>
          </p:cNvPr>
          <p:cNvSpPr txBox="1"/>
          <p:nvPr/>
        </p:nvSpPr>
        <p:spPr>
          <a:xfrm>
            <a:off x="6268635" y="3025429"/>
            <a:ext cx="685165" cy="230832"/>
          </a:xfrm>
          <a:prstGeom prst="rect">
            <a:avLst/>
          </a:prstGeom>
          <a:noFill/>
        </p:spPr>
        <p:txBody>
          <a:bodyPr wrap="square">
            <a:spAutoFit/>
          </a:bodyPr>
          <a:lstStyle/>
          <a:p>
            <a:r>
              <a:rPr lang="en-US" altLang="zh-CN" sz="900" b="1" dirty="0">
                <a:latin typeface="Arial" panose="020B0604020202020204" pitchFamily="34" charset="0"/>
                <a:cs typeface="Arial" panose="020B0604020202020204" pitchFamily="34" charset="0"/>
              </a:rPr>
              <a:t>pos pixel</a:t>
            </a:r>
            <a:endParaRPr lang="zh-CN" altLang="en-US" sz="900" b="1"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46229AC4-A425-4D49-B590-256916F9E2D4}"/>
              </a:ext>
            </a:extLst>
          </p:cNvPr>
          <p:cNvSpPr txBox="1"/>
          <p:nvPr/>
        </p:nvSpPr>
        <p:spPr>
          <a:xfrm>
            <a:off x="6265381" y="2916988"/>
            <a:ext cx="688418" cy="230832"/>
          </a:xfrm>
          <a:prstGeom prst="rect">
            <a:avLst/>
          </a:prstGeom>
          <a:noFill/>
        </p:spPr>
        <p:txBody>
          <a:bodyPr wrap="square">
            <a:spAutoFit/>
          </a:bodyPr>
          <a:lstStyle/>
          <a:p>
            <a:r>
              <a:rPr lang="en-US" altLang="zh-CN" sz="900" b="1" dirty="0">
                <a:latin typeface="Arial" panose="020B0604020202020204" pitchFamily="34" charset="0"/>
                <a:cs typeface="Arial" panose="020B0604020202020204" pitchFamily="34" charset="0"/>
              </a:rPr>
              <a:t>neg pixel</a:t>
            </a:r>
            <a:endParaRPr lang="zh-CN" altLang="en-US" sz="900" b="1" dirty="0">
              <a:latin typeface="Arial" panose="020B0604020202020204" pitchFamily="34" charset="0"/>
              <a:cs typeface="Arial" panose="020B0604020202020204" pitchFamily="34" charset="0"/>
            </a:endParaRPr>
          </a:p>
        </p:txBody>
      </p:sp>
      <p:grpSp>
        <p:nvGrpSpPr>
          <p:cNvPr id="37" name="组合 36">
            <a:extLst>
              <a:ext uri="{FF2B5EF4-FFF2-40B4-BE49-F238E27FC236}">
                <a16:creationId xmlns:a16="http://schemas.microsoft.com/office/drawing/2014/main" id="{4BBABEE9-C5B0-40DB-AF4D-BA1433CD8C37}"/>
              </a:ext>
            </a:extLst>
          </p:cNvPr>
          <p:cNvGrpSpPr/>
          <p:nvPr/>
        </p:nvGrpSpPr>
        <p:grpSpPr>
          <a:xfrm>
            <a:off x="1154080" y="1559128"/>
            <a:ext cx="1888433" cy="1458235"/>
            <a:chOff x="379361" y="1581373"/>
            <a:chExt cx="2396376" cy="1850465"/>
          </a:xfrm>
        </p:grpSpPr>
        <p:pic>
          <p:nvPicPr>
            <p:cNvPr id="38" name="图形 37">
              <a:extLst>
                <a:ext uri="{FF2B5EF4-FFF2-40B4-BE49-F238E27FC236}">
                  <a16:creationId xmlns:a16="http://schemas.microsoft.com/office/drawing/2014/main" id="{999A1FDC-9ADC-4E06-A3BB-D3C00A4A30F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7242" t="26403" r="23563" b="25789"/>
            <a:stretch/>
          </p:blipFill>
          <p:spPr>
            <a:xfrm>
              <a:off x="602328" y="1838708"/>
              <a:ext cx="1979412" cy="1545891"/>
            </a:xfrm>
            <a:prstGeom prst="rect">
              <a:avLst/>
            </a:prstGeom>
          </p:spPr>
        </p:pic>
        <p:cxnSp>
          <p:nvCxnSpPr>
            <p:cNvPr id="39" name="直接箭头连接符 38">
              <a:extLst>
                <a:ext uri="{FF2B5EF4-FFF2-40B4-BE49-F238E27FC236}">
                  <a16:creationId xmlns:a16="http://schemas.microsoft.com/office/drawing/2014/main" id="{4BEEE889-9956-423D-86E3-606FAB94AD1E}"/>
                </a:ext>
              </a:extLst>
            </p:cNvPr>
            <p:cNvCxnSpPr>
              <a:cxnSpLocks/>
            </p:cNvCxnSpPr>
            <p:nvPr/>
          </p:nvCxnSpPr>
          <p:spPr>
            <a:xfrm flipH="1" flipV="1">
              <a:off x="1332547" y="1581373"/>
              <a:ext cx="21004" cy="12330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a:extLst>
                <a:ext uri="{FF2B5EF4-FFF2-40B4-BE49-F238E27FC236}">
                  <a16:creationId xmlns:a16="http://schemas.microsoft.com/office/drawing/2014/main" id="{02AEE9B2-762D-4097-8F63-7BBEBEE6EB91}"/>
                </a:ext>
              </a:extLst>
            </p:cNvPr>
            <p:cNvCxnSpPr>
              <a:cxnSpLocks/>
            </p:cNvCxnSpPr>
            <p:nvPr/>
          </p:nvCxnSpPr>
          <p:spPr>
            <a:xfrm>
              <a:off x="1353550" y="2814454"/>
              <a:ext cx="1422187" cy="255361"/>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a16="http://schemas.microsoft.com/office/drawing/2014/main" id="{5E8D03C5-349C-4DD8-A146-910F76173D10}"/>
                </a:ext>
              </a:extLst>
            </p:cNvPr>
            <p:cNvCxnSpPr>
              <a:cxnSpLocks/>
            </p:cNvCxnSpPr>
            <p:nvPr/>
          </p:nvCxnSpPr>
          <p:spPr>
            <a:xfrm flipH="1">
              <a:off x="426428" y="2814454"/>
              <a:ext cx="927122" cy="4897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2" name="文本框 25">
              <a:extLst>
                <a:ext uri="{FF2B5EF4-FFF2-40B4-BE49-F238E27FC236}">
                  <a16:creationId xmlns:a16="http://schemas.microsoft.com/office/drawing/2014/main" id="{A23B7B98-4EC0-4881-AC72-99FCE9F95D7C}"/>
                </a:ext>
              </a:extLst>
            </p:cNvPr>
            <p:cNvSpPr txBox="1"/>
            <p:nvPr/>
          </p:nvSpPr>
          <p:spPr>
            <a:xfrm>
              <a:off x="2281564" y="2963165"/>
              <a:ext cx="378764"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T</a:t>
              </a:r>
              <a:endParaRPr lang="zh-CN" altLang="en-US" b="1" dirty="0"/>
            </a:p>
          </p:txBody>
        </p:sp>
        <p:sp>
          <p:nvSpPr>
            <p:cNvPr id="43" name="文本框 27">
              <a:extLst>
                <a:ext uri="{FF2B5EF4-FFF2-40B4-BE49-F238E27FC236}">
                  <a16:creationId xmlns:a16="http://schemas.microsoft.com/office/drawing/2014/main" id="{57351F97-1594-46AF-94E0-A348473A8BE4}"/>
                </a:ext>
              </a:extLst>
            </p:cNvPr>
            <p:cNvSpPr txBox="1"/>
            <p:nvPr/>
          </p:nvSpPr>
          <p:spPr>
            <a:xfrm>
              <a:off x="379361" y="2770794"/>
              <a:ext cx="395037"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X</a:t>
              </a:r>
              <a:endParaRPr lang="zh-CN" altLang="en-US" b="1" dirty="0"/>
            </a:p>
          </p:txBody>
        </p:sp>
        <p:sp>
          <p:nvSpPr>
            <p:cNvPr id="44" name="文本框 28">
              <a:extLst>
                <a:ext uri="{FF2B5EF4-FFF2-40B4-BE49-F238E27FC236}">
                  <a16:creationId xmlns:a16="http://schemas.microsoft.com/office/drawing/2014/main" id="{28B0D543-2450-4C1A-B1AA-52C606906C5A}"/>
                </a:ext>
              </a:extLst>
            </p:cNvPr>
            <p:cNvSpPr txBox="1"/>
            <p:nvPr/>
          </p:nvSpPr>
          <p:spPr>
            <a:xfrm>
              <a:off x="1343049" y="1633976"/>
              <a:ext cx="386901"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Y</a:t>
              </a:r>
              <a:endParaRPr lang="zh-CN" altLang="en-US" b="1" dirty="0"/>
            </a:p>
          </p:txBody>
        </p:sp>
      </p:grpSp>
      <p:sp>
        <p:nvSpPr>
          <p:cNvPr id="45" name="文本框 43">
            <a:extLst>
              <a:ext uri="{FF2B5EF4-FFF2-40B4-BE49-F238E27FC236}">
                <a16:creationId xmlns:a16="http://schemas.microsoft.com/office/drawing/2014/main" id="{2B190198-29AB-44FA-9BDF-7396C5AB6930}"/>
              </a:ext>
            </a:extLst>
          </p:cNvPr>
          <p:cNvSpPr txBox="1"/>
          <p:nvPr/>
        </p:nvSpPr>
        <p:spPr>
          <a:xfrm>
            <a:off x="1538544" y="2941761"/>
            <a:ext cx="128276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latin typeface="Arial" panose="020B0604020202020204" pitchFamily="34" charset="0"/>
                <a:cs typeface="Arial" panose="020B0604020202020204" pitchFamily="34" charset="0"/>
              </a:rPr>
              <a:t>Raw Events</a:t>
            </a:r>
            <a:endParaRPr lang="zh-CN" altLang="en-US" sz="1400" dirty="0">
              <a:latin typeface="Arial" panose="020B0604020202020204" pitchFamily="34" charset="0"/>
              <a:cs typeface="Arial" panose="020B0604020202020204" pitchFamily="34" charset="0"/>
            </a:endParaRPr>
          </a:p>
        </p:txBody>
      </p:sp>
      <p:sp>
        <p:nvSpPr>
          <p:cNvPr id="46" name="文本框 43">
            <a:extLst>
              <a:ext uri="{FF2B5EF4-FFF2-40B4-BE49-F238E27FC236}">
                <a16:creationId xmlns:a16="http://schemas.microsoft.com/office/drawing/2014/main" id="{2562DF27-001F-4D5A-9AE7-41CCF876E4DF}"/>
              </a:ext>
            </a:extLst>
          </p:cNvPr>
          <p:cNvSpPr txBox="1"/>
          <p:nvPr/>
        </p:nvSpPr>
        <p:spPr>
          <a:xfrm>
            <a:off x="8756515" y="3341694"/>
            <a:ext cx="1979412"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dirty="0">
                <a:latin typeface="Arial" panose="020B0604020202020204" pitchFamily="34" charset="0"/>
                <a:cs typeface="Arial" panose="020B0604020202020204" pitchFamily="34" charset="0"/>
              </a:rPr>
              <a:t>Voxel-grid-based</a:t>
            </a:r>
            <a:endParaRPr lang="zh-CN" altLang="en-US" dirty="0">
              <a:latin typeface="Arial" panose="020B0604020202020204" pitchFamily="34" charset="0"/>
              <a:cs typeface="Arial" panose="020B0604020202020204" pitchFamily="34" charset="0"/>
            </a:endParaRPr>
          </a:p>
        </p:txBody>
      </p:sp>
      <p:grpSp>
        <p:nvGrpSpPr>
          <p:cNvPr id="47" name="组合 46">
            <a:extLst>
              <a:ext uri="{FF2B5EF4-FFF2-40B4-BE49-F238E27FC236}">
                <a16:creationId xmlns:a16="http://schemas.microsoft.com/office/drawing/2014/main" id="{DA28612E-4B97-4FAB-ACF5-C2F42C13E79B}"/>
              </a:ext>
            </a:extLst>
          </p:cNvPr>
          <p:cNvGrpSpPr/>
          <p:nvPr/>
        </p:nvGrpSpPr>
        <p:grpSpPr>
          <a:xfrm>
            <a:off x="8354919" y="1370916"/>
            <a:ext cx="2443657" cy="2019550"/>
            <a:chOff x="6153411" y="1472335"/>
            <a:chExt cx="2666014" cy="2203316"/>
          </a:xfrm>
        </p:grpSpPr>
        <p:cxnSp>
          <p:nvCxnSpPr>
            <p:cNvPr id="48" name="直接箭头连接符 47">
              <a:extLst>
                <a:ext uri="{FF2B5EF4-FFF2-40B4-BE49-F238E27FC236}">
                  <a16:creationId xmlns:a16="http://schemas.microsoft.com/office/drawing/2014/main" id="{44E1EABA-DF63-4313-A89D-3B34EEF7170D}"/>
                </a:ext>
              </a:extLst>
            </p:cNvPr>
            <p:cNvCxnSpPr>
              <a:cxnSpLocks/>
            </p:cNvCxnSpPr>
            <p:nvPr/>
          </p:nvCxnSpPr>
          <p:spPr>
            <a:xfrm flipV="1">
              <a:off x="7185244" y="1545445"/>
              <a:ext cx="0" cy="1232643"/>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5EFFBAFB-05BD-45D8-9B44-5B5FCEFCB470}"/>
                </a:ext>
              </a:extLst>
            </p:cNvPr>
            <p:cNvCxnSpPr>
              <a:cxnSpLocks/>
            </p:cNvCxnSpPr>
            <p:nvPr/>
          </p:nvCxnSpPr>
          <p:spPr>
            <a:xfrm>
              <a:off x="7185244" y="2791794"/>
              <a:ext cx="1634181"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a16="http://schemas.microsoft.com/office/drawing/2014/main" id="{03F5662F-A353-44A1-91A5-0776639C7895}"/>
                </a:ext>
              </a:extLst>
            </p:cNvPr>
            <p:cNvCxnSpPr>
              <a:cxnSpLocks/>
            </p:cNvCxnSpPr>
            <p:nvPr/>
          </p:nvCxnSpPr>
          <p:spPr>
            <a:xfrm flipH="1">
              <a:off x="6172460" y="2771773"/>
              <a:ext cx="1023984" cy="614085"/>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51" name="文本框 25">
              <a:extLst>
                <a:ext uri="{FF2B5EF4-FFF2-40B4-BE49-F238E27FC236}">
                  <a16:creationId xmlns:a16="http://schemas.microsoft.com/office/drawing/2014/main" id="{B371A93C-F426-4B6E-86D0-81D6101714A4}"/>
                </a:ext>
              </a:extLst>
            </p:cNvPr>
            <p:cNvSpPr txBox="1"/>
            <p:nvPr/>
          </p:nvSpPr>
          <p:spPr>
            <a:xfrm>
              <a:off x="8414174" y="2815023"/>
              <a:ext cx="325640" cy="40293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T</a:t>
              </a:r>
              <a:endParaRPr lang="zh-CN" altLang="en-US" b="1" dirty="0"/>
            </a:p>
          </p:txBody>
        </p:sp>
        <p:sp>
          <p:nvSpPr>
            <p:cNvPr id="52" name="文本框 27">
              <a:extLst>
                <a:ext uri="{FF2B5EF4-FFF2-40B4-BE49-F238E27FC236}">
                  <a16:creationId xmlns:a16="http://schemas.microsoft.com/office/drawing/2014/main" id="{A54BD4AD-3AD3-4948-A5F2-8D646140801C}"/>
                </a:ext>
              </a:extLst>
            </p:cNvPr>
            <p:cNvSpPr txBox="1"/>
            <p:nvPr/>
          </p:nvSpPr>
          <p:spPr>
            <a:xfrm>
              <a:off x="6153411" y="2848020"/>
              <a:ext cx="339631" cy="40293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X</a:t>
              </a:r>
              <a:endParaRPr lang="zh-CN" altLang="en-US" b="1" dirty="0"/>
            </a:p>
          </p:txBody>
        </p:sp>
        <p:sp>
          <p:nvSpPr>
            <p:cNvPr id="53" name="文本框 28">
              <a:extLst>
                <a:ext uri="{FF2B5EF4-FFF2-40B4-BE49-F238E27FC236}">
                  <a16:creationId xmlns:a16="http://schemas.microsoft.com/office/drawing/2014/main" id="{E7A30F00-6A0C-4A5B-B0E3-52FC0850D1E0}"/>
                </a:ext>
              </a:extLst>
            </p:cNvPr>
            <p:cNvSpPr txBox="1"/>
            <p:nvPr/>
          </p:nvSpPr>
          <p:spPr>
            <a:xfrm>
              <a:off x="7206899" y="1472335"/>
              <a:ext cx="332635" cy="40293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Y</a:t>
              </a:r>
              <a:endParaRPr lang="zh-CN" altLang="en-US" b="1" dirty="0"/>
            </a:p>
          </p:txBody>
        </p:sp>
        <p:pic>
          <p:nvPicPr>
            <p:cNvPr id="54" name="图片 53">
              <a:extLst>
                <a:ext uri="{FF2B5EF4-FFF2-40B4-BE49-F238E27FC236}">
                  <a16:creationId xmlns:a16="http://schemas.microsoft.com/office/drawing/2014/main" id="{9EADAC76-4AF1-46E5-8358-B870D7501A88}"/>
                </a:ext>
              </a:extLst>
            </p:cNvPr>
            <p:cNvPicPr>
              <a:picLocks noChangeAspect="1"/>
            </p:cNvPicPr>
            <p:nvPr/>
          </p:nvPicPr>
          <p:blipFill rotWithShape="1">
            <a:blip r:embed="rId9"/>
            <a:srcRect l="29769" t="29970" r="39533" b="30484"/>
            <a:stretch/>
          </p:blipFill>
          <p:spPr>
            <a:xfrm>
              <a:off x="6690746" y="1806131"/>
              <a:ext cx="1807401" cy="1630740"/>
            </a:xfrm>
            <a:prstGeom prst="rect">
              <a:avLst/>
            </a:prstGeom>
          </p:spPr>
        </p:pic>
        <p:pic>
          <p:nvPicPr>
            <p:cNvPr id="55" name="图片 54">
              <a:extLst>
                <a:ext uri="{FF2B5EF4-FFF2-40B4-BE49-F238E27FC236}">
                  <a16:creationId xmlns:a16="http://schemas.microsoft.com/office/drawing/2014/main" id="{AA2F8E46-2CBF-4622-B300-B2CA4B497602}"/>
                </a:ext>
              </a:extLst>
            </p:cNvPr>
            <p:cNvPicPr>
              <a:picLocks noChangeAspect="1"/>
            </p:cNvPicPr>
            <p:nvPr/>
          </p:nvPicPr>
          <p:blipFill>
            <a:blip r:embed="rId10"/>
            <a:stretch>
              <a:fillRect/>
            </a:stretch>
          </p:blipFill>
          <p:spPr>
            <a:xfrm>
              <a:off x="7677987" y="3461096"/>
              <a:ext cx="165643" cy="156925"/>
            </a:xfrm>
            <a:prstGeom prst="rect">
              <a:avLst/>
            </a:prstGeom>
          </p:spPr>
        </p:pic>
        <p:sp>
          <p:nvSpPr>
            <p:cNvPr id="56" name="文本框 59">
              <a:extLst>
                <a:ext uri="{FF2B5EF4-FFF2-40B4-BE49-F238E27FC236}">
                  <a16:creationId xmlns:a16="http://schemas.microsoft.com/office/drawing/2014/main" id="{E9D04562-4163-4E50-ADBE-B91208EE5C7D}"/>
                </a:ext>
              </a:extLst>
            </p:cNvPr>
            <p:cNvSpPr txBox="1"/>
            <p:nvPr/>
          </p:nvSpPr>
          <p:spPr>
            <a:xfrm>
              <a:off x="7811726" y="3384432"/>
              <a:ext cx="954747" cy="2854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latin typeface="Arial" panose="020B0604020202020204" pitchFamily="34" charset="0"/>
                  <a:cs typeface="Arial" panose="020B0604020202020204" pitchFamily="34" charset="0"/>
                </a:rPr>
                <a:t>neg voxel </a:t>
              </a:r>
              <a:endParaRPr lang="zh-CN" altLang="en-US" sz="1100" b="1" dirty="0">
                <a:latin typeface="Arial" panose="020B0604020202020204" pitchFamily="34" charset="0"/>
                <a:cs typeface="Arial" panose="020B0604020202020204" pitchFamily="34" charset="0"/>
              </a:endParaRPr>
            </a:p>
          </p:txBody>
        </p:sp>
        <p:pic>
          <p:nvPicPr>
            <p:cNvPr id="57" name="图片 56">
              <a:extLst>
                <a:ext uri="{FF2B5EF4-FFF2-40B4-BE49-F238E27FC236}">
                  <a16:creationId xmlns:a16="http://schemas.microsoft.com/office/drawing/2014/main" id="{69FD383A-759D-4A14-BF7F-10D73ACE3669}"/>
                </a:ext>
              </a:extLst>
            </p:cNvPr>
            <p:cNvPicPr>
              <a:picLocks noChangeAspect="1"/>
            </p:cNvPicPr>
            <p:nvPr/>
          </p:nvPicPr>
          <p:blipFill>
            <a:blip r:embed="rId11"/>
            <a:stretch>
              <a:fillRect/>
            </a:stretch>
          </p:blipFill>
          <p:spPr>
            <a:xfrm>
              <a:off x="6602633" y="3467086"/>
              <a:ext cx="133251" cy="146576"/>
            </a:xfrm>
            <a:prstGeom prst="rect">
              <a:avLst/>
            </a:prstGeom>
          </p:spPr>
        </p:pic>
        <p:sp>
          <p:nvSpPr>
            <p:cNvPr id="58" name="文本框 59">
              <a:extLst>
                <a:ext uri="{FF2B5EF4-FFF2-40B4-BE49-F238E27FC236}">
                  <a16:creationId xmlns:a16="http://schemas.microsoft.com/office/drawing/2014/main" id="{E774517E-9CD5-4A7D-9FCD-077B94949BD4}"/>
                </a:ext>
              </a:extLst>
            </p:cNvPr>
            <p:cNvSpPr txBox="1"/>
            <p:nvPr/>
          </p:nvSpPr>
          <p:spPr>
            <a:xfrm>
              <a:off x="6755144" y="3390236"/>
              <a:ext cx="959584" cy="2854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latin typeface="Arial" panose="020B0604020202020204" pitchFamily="34" charset="0"/>
                  <a:cs typeface="Arial" panose="020B0604020202020204" pitchFamily="34" charset="0"/>
                </a:rPr>
                <a:t>pos voxel </a:t>
              </a:r>
              <a:endParaRPr lang="zh-CN" altLang="en-US" sz="1100" b="1" dirty="0">
                <a:latin typeface="Arial" panose="020B0604020202020204" pitchFamily="34" charset="0"/>
                <a:cs typeface="Arial" panose="020B0604020202020204" pitchFamily="34" charset="0"/>
              </a:endParaRPr>
            </a:p>
          </p:txBody>
        </p:sp>
      </p:grpSp>
      <p:cxnSp>
        <p:nvCxnSpPr>
          <p:cNvPr id="59" name="直接连接符 58">
            <a:extLst>
              <a:ext uri="{FF2B5EF4-FFF2-40B4-BE49-F238E27FC236}">
                <a16:creationId xmlns:a16="http://schemas.microsoft.com/office/drawing/2014/main" id="{6F97096B-9844-4B5A-9D64-4A0F54323DC2}"/>
              </a:ext>
            </a:extLst>
          </p:cNvPr>
          <p:cNvCxnSpPr>
            <a:cxnSpLocks/>
          </p:cNvCxnSpPr>
          <p:nvPr/>
        </p:nvCxnSpPr>
        <p:spPr>
          <a:xfrm flipH="1">
            <a:off x="3955776" y="1437928"/>
            <a:ext cx="7486" cy="481570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文本框 43">
            <a:extLst>
              <a:ext uri="{FF2B5EF4-FFF2-40B4-BE49-F238E27FC236}">
                <a16:creationId xmlns:a16="http://schemas.microsoft.com/office/drawing/2014/main" id="{A4BD668F-12FA-4D22-BAD6-ADA699F8958D}"/>
              </a:ext>
            </a:extLst>
          </p:cNvPr>
          <p:cNvSpPr txBox="1"/>
          <p:nvPr/>
        </p:nvSpPr>
        <p:spPr>
          <a:xfrm>
            <a:off x="5236610" y="5851704"/>
            <a:ext cx="158943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dirty="0">
                <a:latin typeface="Arial" panose="020B0604020202020204" pitchFamily="34" charset="0"/>
                <a:cs typeface="Arial" panose="020B0604020202020204" pitchFamily="34" charset="0"/>
              </a:rPr>
              <a:t>Spiking-based</a:t>
            </a:r>
            <a:endParaRPr lang="zh-CN" altLang="en-US" sz="1600" dirty="0">
              <a:latin typeface="Arial" panose="020B0604020202020204" pitchFamily="34" charset="0"/>
              <a:cs typeface="Arial" panose="020B0604020202020204" pitchFamily="34" charset="0"/>
            </a:endParaRPr>
          </a:p>
        </p:txBody>
      </p:sp>
      <p:grpSp>
        <p:nvGrpSpPr>
          <p:cNvPr id="61" name="组合 60">
            <a:extLst>
              <a:ext uri="{FF2B5EF4-FFF2-40B4-BE49-F238E27FC236}">
                <a16:creationId xmlns:a16="http://schemas.microsoft.com/office/drawing/2014/main" id="{DE40A189-AA3F-49EA-A3A8-D0EEB125288B}"/>
              </a:ext>
            </a:extLst>
          </p:cNvPr>
          <p:cNvGrpSpPr/>
          <p:nvPr/>
        </p:nvGrpSpPr>
        <p:grpSpPr>
          <a:xfrm>
            <a:off x="4806660" y="3932334"/>
            <a:ext cx="2382707" cy="1875900"/>
            <a:chOff x="3349116" y="3789366"/>
            <a:chExt cx="2699901" cy="2125626"/>
          </a:xfrm>
        </p:grpSpPr>
        <p:cxnSp>
          <p:nvCxnSpPr>
            <p:cNvPr id="62" name="直接箭头连接符 61">
              <a:extLst>
                <a:ext uri="{FF2B5EF4-FFF2-40B4-BE49-F238E27FC236}">
                  <a16:creationId xmlns:a16="http://schemas.microsoft.com/office/drawing/2014/main" id="{CA069C1D-2210-495D-8D62-F111BB840C55}"/>
                </a:ext>
              </a:extLst>
            </p:cNvPr>
            <p:cNvCxnSpPr>
              <a:cxnSpLocks/>
            </p:cNvCxnSpPr>
            <p:nvPr/>
          </p:nvCxnSpPr>
          <p:spPr>
            <a:xfrm flipV="1">
              <a:off x="4380949" y="3789366"/>
              <a:ext cx="0" cy="1366866"/>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63" name="直接箭头连接符 62">
              <a:extLst>
                <a:ext uri="{FF2B5EF4-FFF2-40B4-BE49-F238E27FC236}">
                  <a16:creationId xmlns:a16="http://schemas.microsoft.com/office/drawing/2014/main" id="{710CFB93-94F8-4E26-A142-C872682666D9}"/>
                </a:ext>
              </a:extLst>
            </p:cNvPr>
            <p:cNvCxnSpPr>
              <a:cxnSpLocks/>
            </p:cNvCxnSpPr>
            <p:nvPr/>
          </p:nvCxnSpPr>
          <p:spPr>
            <a:xfrm>
              <a:off x="4380949" y="5169939"/>
              <a:ext cx="1634181"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a:extLst>
                <a:ext uri="{FF2B5EF4-FFF2-40B4-BE49-F238E27FC236}">
                  <a16:creationId xmlns:a16="http://schemas.microsoft.com/office/drawing/2014/main" id="{B9AE64D4-B57F-45E9-B325-D7A8DD7C5575}"/>
                </a:ext>
              </a:extLst>
            </p:cNvPr>
            <p:cNvCxnSpPr>
              <a:cxnSpLocks/>
            </p:cNvCxnSpPr>
            <p:nvPr/>
          </p:nvCxnSpPr>
          <p:spPr>
            <a:xfrm flipH="1">
              <a:off x="3368165" y="5149918"/>
              <a:ext cx="1023984" cy="614085"/>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65" name="文本框 25">
              <a:extLst>
                <a:ext uri="{FF2B5EF4-FFF2-40B4-BE49-F238E27FC236}">
                  <a16:creationId xmlns:a16="http://schemas.microsoft.com/office/drawing/2014/main" id="{7919E8A7-25D7-4D4C-AF83-2CADB0F0FC19}"/>
                </a:ext>
              </a:extLst>
            </p:cNvPr>
            <p:cNvSpPr txBox="1"/>
            <p:nvPr/>
          </p:nvSpPr>
          <p:spPr>
            <a:xfrm>
              <a:off x="5609878" y="5193168"/>
              <a:ext cx="298481" cy="4184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T</a:t>
              </a:r>
              <a:endParaRPr lang="zh-CN" altLang="en-US" b="1" dirty="0"/>
            </a:p>
          </p:txBody>
        </p:sp>
        <p:sp>
          <p:nvSpPr>
            <p:cNvPr id="66" name="文本框 27">
              <a:extLst>
                <a:ext uri="{FF2B5EF4-FFF2-40B4-BE49-F238E27FC236}">
                  <a16:creationId xmlns:a16="http://schemas.microsoft.com/office/drawing/2014/main" id="{3D2EC759-40B9-493D-8C97-1485A0CA765B}"/>
                </a:ext>
              </a:extLst>
            </p:cNvPr>
            <p:cNvSpPr txBox="1"/>
            <p:nvPr/>
          </p:nvSpPr>
          <p:spPr>
            <a:xfrm>
              <a:off x="3349116" y="5226165"/>
              <a:ext cx="311304" cy="4184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X</a:t>
              </a:r>
              <a:endParaRPr lang="zh-CN" altLang="en-US" b="1" dirty="0"/>
            </a:p>
          </p:txBody>
        </p:sp>
        <p:sp>
          <p:nvSpPr>
            <p:cNvPr id="67" name="文本框 28">
              <a:extLst>
                <a:ext uri="{FF2B5EF4-FFF2-40B4-BE49-F238E27FC236}">
                  <a16:creationId xmlns:a16="http://schemas.microsoft.com/office/drawing/2014/main" id="{B26ADF92-951B-4384-935C-D7012FD5C6A7}"/>
                </a:ext>
              </a:extLst>
            </p:cNvPr>
            <p:cNvSpPr txBox="1"/>
            <p:nvPr/>
          </p:nvSpPr>
          <p:spPr>
            <a:xfrm>
              <a:off x="4402605" y="3850480"/>
              <a:ext cx="304892" cy="4184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Y</a:t>
              </a:r>
              <a:endParaRPr lang="zh-CN" altLang="en-US" b="1" dirty="0"/>
            </a:p>
          </p:txBody>
        </p:sp>
        <p:grpSp>
          <p:nvGrpSpPr>
            <p:cNvPr id="68" name="组合 67">
              <a:extLst>
                <a:ext uri="{FF2B5EF4-FFF2-40B4-BE49-F238E27FC236}">
                  <a16:creationId xmlns:a16="http://schemas.microsoft.com/office/drawing/2014/main" id="{5DD41E7A-A823-4372-8048-19773F581E87}"/>
                </a:ext>
              </a:extLst>
            </p:cNvPr>
            <p:cNvGrpSpPr/>
            <p:nvPr/>
          </p:nvGrpSpPr>
          <p:grpSpPr>
            <a:xfrm>
              <a:off x="3639512" y="3977347"/>
              <a:ext cx="2409505" cy="1937645"/>
              <a:chOff x="742972" y="2444537"/>
              <a:chExt cx="2045235" cy="1644711"/>
            </a:xfrm>
          </p:grpSpPr>
          <p:pic>
            <p:nvPicPr>
              <p:cNvPr id="69" name="图片 68">
                <a:extLst>
                  <a:ext uri="{FF2B5EF4-FFF2-40B4-BE49-F238E27FC236}">
                    <a16:creationId xmlns:a16="http://schemas.microsoft.com/office/drawing/2014/main" id="{4161E0ED-9D92-40F4-A3BB-BE2197AB6ECF}"/>
                  </a:ext>
                </a:extLst>
              </p:cNvPr>
              <p:cNvPicPr>
                <a:picLocks noChangeAspect="1"/>
              </p:cNvPicPr>
              <p:nvPr/>
            </p:nvPicPr>
            <p:blipFill rotWithShape="1">
              <a:blip r:embed="rId12">
                <a:extLst>
                  <a:ext uri="{28A0092B-C50C-407E-A947-70E740481C1C}">
                    <a14:useLocalDpi xmlns:a14="http://schemas.microsoft.com/office/drawing/2010/main" val="0"/>
                  </a:ext>
                </a:extLst>
              </a:blip>
              <a:srcRect l="23978" t="25353" r="25353" b="23979"/>
              <a:stretch/>
            </p:blipFill>
            <p:spPr>
              <a:xfrm>
                <a:off x="742972" y="2444537"/>
                <a:ext cx="1893595" cy="1420196"/>
              </a:xfrm>
              <a:prstGeom prst="rect">
                <a:avLst/>
              </a:prstGeom>
            </p:spPr>
          </p:pic>
          <p:sp>
            <p:nvSpPr>
              <p:cNvPr id="70" name="文本框 59">
                <a:extLst>
                  <a:ext uri="{FF2B5EF4-FFF2-40B4-BE49-F238E27FC236}">
                    <a16:creationId xmlns:a16="http://schemas.microsoft.com/office/drawing/2014/main" id="{1C6948B0-544A-4EC1-B7F8-7CEB2684ED68}"/>
                  </a:ext>
                </a:extLst>
              </p:cNvPr>
              <p:cNvSpPr txBox="1"/>
              <p:nvPr/>
            </p:nvSpPr>
            <p:spPr>
              <a:xfrm>
                <a:off x="833175" y="3837627"/>
                <a:ext cx="1041520" cy="2516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latin typeface="Arial" panose="020B0604020202020204" pitchFamily="34" charset="0"/>
                    <a:cs typeface="Arial" panose="020B0604020202020204" pitchFamily="34" charset="0"/>
                  </a:rPr>
                  <a:t>pos impulse</a:t>
                </a:r>
                <a:endParaRPr lang="zh-CN" altLang="en-US" sz="1100" b="1" dirty="0">
                  <a:latin typeface="Arial" panose="020B0604020202020204" pitchFamily="34" charset="0"/>
                  <a:cs typeface="Arial" panose="020B0604020202020204" pitchFamily="34" charset="0"/>
                </a:endParaRPr>
              </a:p>
            </p:txBody>
          </p:sp>
          <p:cxnSp>
            <p:nvCxnSpPr>
              <p:cNvPr id="71" name="直接箭头连接符 70">
                <a:extLst>
                  <a:ext uri="{FF2B5EF4-FFF2-40B4-BE49-F238E27FC236}">
                    <a16:creationId xmlns:a16="http://schemas.microsoft.com/office/drawing/2014/main" id="{64F72FAB-A9C2-46EA-BBE1-DEFE868B6F1B}"/>
                  </a:ext>
                </a:extLst>
              </p:cNvPr>
              <p:cNvCxnSpPr>
                <a:cxnSpLocks/>
              </p:cNvCxnSpPr>
              <p:nvPr/>
            </p:nvCxnSpPr>
            <p:spPr>
              <a:xfrm flipV="1">
                <a:off x="858001" y="3908291"/>
                <a:ext cx="0" cy="128166"/>
              </a:xfrm>
              <a:prstGeom prst="straightConnector1">
                <a:avLst/>
              </a:prstGeom>
              <a:ln w="19050">
                <a:solidFill>
                  <a:srgbClr val="BE504D"/>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68">
                <a:extLst>
                  <a:ext uri="{FF2B5EF4-FFF2-40B4-BE49-F238E27FC236}">
                    <a16:creationId xmlns:a16="http://schemas.microsoft.com/office/drawing/2014/main" id="{C552CA34-121C-4251-91F9-07B6D4229EC5}"/>
                  </a:ext>
                </a:extLst>
              </p:cNvPr>
              <p:cNvSpPr txBox="1"/>
              <p:nvPr/>
            </p:nvSpPr>
            <p:spPr>
              <a:xfrm>
                <a:off x="1780830" y="3833041"/>
                <a:ext cx="1007377" cy="2516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latin typeface="Arial" panose="020B0604020202020204" pitchFamily="34" charset="0"/>
                    <a:cs typeface="Arial" panose="020B0604020202020204" pitchFamily="34" charset="0"/>
                  </a:rPr>
                  <a:t>neg impulse</a:t>
                </a:r>
                <a:endParaRPr lang="zh-CN" altLang="en-US" sz="1100" b="1" dirty="0">
                  <a:latin typeface="Arial" panose="020B0604020202020204" pitchFamily="34" charset="0"/>
                  <a:cs typeface="Arial" panose="020B0604020202020204" pitchFamily="34" charset="0"/>
                </a:endParaRPr>
              </a:p>
            </p:txBody>
          </p:sp>
          <p:cxnSp>
            <p:nvCxnSpPr>
              <p:cNvPr id="73" name="直接箭头连接符 72">
                <a:extLst>
                  <a:ext uri="{FF2B5EF4-FFF2-40B4-BE49-F238E27FC236}">
                    <a16:creationId xmlns:a16="http://schemas.microsoft.com/office/drawing/2014/main" id="{062D831D-A348-46EA-922F-18307D1DB4CC}"/>
                  </a:ext>
                </a:extLst>
              </p:cNvPr>
              <p:cNvCxnSpPr>
                <a:cxnSpLocks/>
              </p:cNvCxnSpPr>
              <p:nvPr/>
            </p:nvCxnSpPr>
            <p:spPr>
              <a:xfrm rot="10800000" flipV="1">
                <a:off x="1805656" y="3903705"/>
                <a:ext cx="0" cy="128166"/>
              </a:xfrm>
              <a:prstGeom prst="straightConnector1">
                <a:avLst/>
              </a:prstGeom>
              <a:ln w="19050">
                <a:solidFill>
                  <a:srgbClr val="4F81BD"/>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4" name="文本框 43">
            <a:extLst>
              <a:ext uri="{FF2B5EF4-FFF2-40B4-BE49-F238E27FC236}">
                <a16:creationId xmlns:a16="http://schemas.microsoft.com/office/drawing/2014/main" id="{91B03529-468D-4CB1-B738-28F28B0CC63D}"/>
              </a:ext>
            </a:extLst>
          </p:cNvPr>
          <p:cNvSpPr txBox="1"/>
          <p:nvPr/>
        </p:nvSpPr>
        <p:spPr>
          <a:xfrm>
            <a:off x="8952661" y="5868380"/>
            <a:ext cx="1589437"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600" b="1" dirty="0">
                <a:cs typeface="Arial" panose="020B0604020202020204" pitchFamily="34" charset="0"/>
              </a:rPr>
              <a:t>Ours</a:t>
            </a:r>
            <a:endParaRPr lang="zh-CN" altLang="en-US" sz="1600" b="1" dirty="0">
              <a:cs typeface="Arial" panose="020B0604020202020204" pitchFamily="34" charset="0"/>
            </a:endParaRPr>
          </a:p>
        </p:txBody>
      </p:sp>
      <p:grpSp>
        <p:nvGrpSpPr>
          <p:cNvPr id="75" name="组合 74">
            <a:extLst>
              <a:ext uri="{FF2B5EF4-FFF2-40B4-BE49-F238E27FC236}">
                <a16:creationId xmlns:a16="http://schemas.microsoft.com/office/drawing/2014/main" id="{7B19E907-68F7-4DEF-879B-F65036ED4997}"/>
              </a:ext>
            </a:extLst>
          </p:cNvPr>
          <p:cNvGrpSpPr/>
          <p:nvPr/>
        </p:nvGrpSpPr>
        <p:grpSpPr>
          <a:xfrm>
            <a:off x="8446128" y="3925571"/>
            <a:ext cx="2985337" cy="1962505"/>
            <a:chOff x="6208834" y="3809398"/>
            <a:chExt cx="3252612" cy="2138207"/>
          </a:xfrm>
        </p:grpSpPr>
        <p:cxnSp>
          <p:nvCxnSpPr>
            <p:cNvPr id="76" name="直接箭头连接符 75">
              <a:extLst>
                <a:ext uri="{FF2B5EF4-FFF2-40B4-BE49-F238E27FC236}">
                  <a16:creationId xmlns:a16="http://schemas.microsoft.com/office/drawing/2014/main" id="{F00AC79F-9223-4B60-B64E-3C254677F4B5}"/>
                </a:ext>
              </a:extLst>
            </p:cNvPr>
            <p:cNvCxnSpPr>
              <a:cxnSpLocks/>
            </p:cNvCxnSpPr>
            <p:nvPr/>
          </p:nvCxnSpPr>
          <p:spPr>
            <a:xfrm flipV="1">
              <a:off x="7240667" y="3809398"/>
              <a:ext cx="0" cy="1366866"/>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77" name="直接箭头连接符 76">
              <a:extLst>
                <a:ext uri="{FF2B5EF4-FFF2-40B4-BE49-F238E27FC236}">
                  <a16:creationId xmlns:a16="http://schemas.microsoft.com/office/drawing/2014/main" id="{6F339568-4644-4B13-BC1A-47D85B9ED1FA}"/>
                </a:ext>
              </a:extLst>
            </p:cNvPr>
            <p:cNvCxnSpPr>
              <a:cxnSpLocks/>
            </p:cNvCxnSpPr>
            <p:nvPr/>
          </p:nvCxnSpPr>
          <p:spPr>
            <a:xfrm>
              <a:off x="7240667" y="5189971"/>
              <a:ext cx="1634181"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78" name="直接箭头连接符 77">
              <a:extLst>
                <a:ext uri="{FF2B5EF4-FFF2-40B4-BE49-F238E27FC236}">
                  <a16:creationId xmlns:a16="http://schemas.microsoft.com/office/drawing/2014/main" id="{D4F38465-BBAB-4036-BDDC-34E04AF48CDB}"/>
                </a:ext>
              </a:extLst>
            </p:cNvPr>
            <p:cNvCxnSpPr>
              <a:cxnSpLocks/>
            </p:cNvCxnSpPr>
            <p:nvPr/>
          </p:nvCxnSpPr>
          <p:spPr>
            <a:xfrm flipH="1">
              <a:off x="6227883" y="5169950"/>
              <a:ext cx="1023984" cy="614085"/>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79" name="文本框 25">
              <a:extLst>
                <a:ext uri="{FF2B5EF4-FFF2-40B4-BE49-F238E27FC236}">
                  <a16:creationId xmlns:a16="http://schemas.microsoft.com/office/drawing/2014/main" id="{5271765C-10B6-4AF0-9A63-D703CC69E41B}"/>
                </a:ext>
              </a:extLst>
            </p:cNvPr>
            <p:cNvSpPr txBox="1"/>
            <p:nvPr/>
          </p:nvSpPr>
          <p:spPr>
            <a:xfrm>
              <a:off x="8469597" y="5213200"/>
              <a:ext cx="325203" cy="4023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T</a:t>
              </a:r>
              <a:endParaRPr lang="zh-CN" altLang="en-US" b="1" dirty="0"/>
            </a:p>
          </p:txBody>
        </p:sp>
        <p:sp>
          <p:nvSpPr>
            <p:cNvPr id="80" name="文本框 27">
              <a:extLst>
                <a:ext uri="{FF2B5EF4-FFF2-40B4-BE49-F238E27FC236}">
                  <a16:creationId xmlns:a16="http://schemas.microsoft.com/office/drawing/2014/main" id="{F3523BF6-225A-4BE4-BBE3-060BB77263FF}"/>
                </a:ext>
              </a:extLst>
            </p:cNvPr>
            <p:cNvSpPr txBox="1"/>
            <p:nvPr/>
          </p:nvSpPr>
          <p:spPr>
            <a:xfrm>
              <a:off x="6208834" y="5246198"/>
              <a:ext cx="339175" cy="4023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X</a:t>
              </a:r>
              <a:endParaRPr lang="zh-CN" altLang="en-US" b="1" dirty="0"/>
            </a:p>
          </p:txBody>
        </p:sp>
        <p:sp>
          <p:nvSpPr>
            <p:cNvPr id="81" name="文本框 28">
              <a:extLst>
                <a:ext uri="{FF2B5EF4-FFF2-40B4-BE49-F238E27FC236}">
                  <a16:creationId xmlns:a16="http://schemas.microsoft.com/office/drawing/2014/main" id="{89C09422-20C6-4128-A962-4731B4CD37D5}"/>
                </a:ext>
              </a:extLst>
            </p:cNvPr>
            <p:cNvSpPr txBox="1"/>
            <p:nvPr/>
          </p:nvSpPr>
          <p:spPr>
            <a:xfrm>
              <a:off x="7262323" y="3870512"/>
              <a:ext cx="332189" cy="4023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Y</a:t>
              </a:r>
              <a:endParaRPr lang="zh-CN" altLang="en-US" b="1" dirty="0"/>
            </a:p>
          </p:txBody>
        </p:sp>
        <p:grpSp>
          <p:nvGrpSpPr>
            <p:cNvPr id="82" name="组合 81">
              <a:extLst>
                <a:ext uri="{FF2B5EF4-FFF2-40B4-BE49-F238E27FC236}">
                  <a16:creationId xmlns:a16="http://schemas.microsoft.com/office/drawing/2014/main" id="{FA02E885-DCD6-4B9A-86F4-5AE829B5E151}"/>
                </a:ext>
              </a:extLst>
            </p:cNvPr>
            <p:cNvGrpSpPr/>
            <p:nvPr/>
          </p:nvGrpSpPr>
          <p:grpSpPr>
            <a:xfrm>
              <a:off x="6418512" y="4274462"/>
              <a:ext cx="2023502" cy="1673143"/>
              <a:chOff x="2052637" y="85725"/>
              <a:chExt cx="8086725" cy="6686550"/>
            </a:xfrm>
          </p:grpSpPr>
          <p:grpSp>
            <p:nvGrpSpPr>
              <p:cNvPr id="91" name="组合 90">
                <a:extLst>
                  <a:ext uri="{FF2B5EF4-FFF2-40B4-BE49-F238E27FC236}">
                    <a16:creationId xmlns:a16="http://schemas.microsoft.com/office/drawing/2014/main" id="{7547EF90-D53E-4296-AFEC-CBA7F48A93F5}"/>
                  </a:ext>
                </a:extLst>
              </p:cNvPr>
              <p:cNvGrpSpPr/>
              <p:nvPr/>
            </p:nvGrpSpPr>
            <p:grpSpPr>
              <a:xfrm>
                <a:off x="2052637" y="85725"/>
                <a:ext cx="8086725" cy="6686550"/>
                <a:chOff x="2052637" y="85725"/>
                <a:chExt cx="8086725" cy="6686550"/>
              </a:xfrm>
            </p:grpSpPr>
            <p:pic>
              <p:nvPicPr>
                <p:cNvPr id="93" name="图片 92">
                  <a:extLst>
                    <a:ext uri="{FF2B5EF4-FFF2-40B4-BE49-F238E27FC236}">
                      <a16:creationId xmlns:a16="http://schemas.microsoft.com/office/drawing/2014/main" id="{C70AE6C8-E754-4E5B-9AB3-55E120A920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2637" y="85725"/>
                  <a:ext cx="8086725" cy="6686550"/>
                </a:xfrm>
                <a:prstGeom prst="rect">
                  <a:avLst/>
                </a:prstGeom>
              </p:spPr>
            </p:pic>
            <p:cxnSp>
              <p:nvCxnSpPr>
                <p:cNvPr id="94" name="直接箭头连接符 93">
                  <a:extLst>
                    <a:ext uri="{FF2B5EF4-FFF2-40B4-BE49-F238E27FC236}">
                      <a16:creationId xmlns:a16="http://schemas.microsoft.com/office/drawing/2014/main" id="{9BD82A98-E1D8-4CFD-A432-111B1729FBC6}"/>
                    </a:ext>
                  </a:extLst>
                </p:cNvPr>
                <p:cNvCxnSpPr>
                  <a:cxnSpLocks/>
                  <a:stCxn id="99" idx="7"/>
                </p:cNvCxnSpPr>
                <p:nvPr/>
              </p:nvCxnSpPr>
              <p:spPr>
                <a:xfrm flipV="1">
                  <a:off x="6314491" y="4975860"/>
                  <a:ext cx="993089" cy="772466"/>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A865677D-9688-42BC-AA8F-56FD98B2C422}"/>
                    </a:ext>
                  </a:extLst>
                </p:cNvPr>
                <p:cNvCxnSpPr>
                  <a:cxnSpLocks/>
                </p:cNvCxnSpPr>
                <p:nvPr/>
              </p:nvCxnSpPr>
              <p:spPr>
                <a:xfrm>
                  <a:off x="6794302" y="4250398"/>
                  <a:ext cx="513278" cy="542582"/>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02E2D2FB-EFD5-48F9-8075-EA3B9E1E4964}"/>
                    </a:ext>
                  </a:extLst>
                </p:cNvPr>
                <p:cNvCxnSpPr>
                  <a:cxnSpLocks/>
                </p:cNvCxnSpPr>
                <p:nvPr/>
              </p:nvCxnSpPr>
              <p:spPr>
                <a:xfrm>
                  <a:off x="4715471" y="3898122"/>
                  <a:ext cx="2513290" cy="948198"/>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7" name="椭圆 96">
                  <a:extLst>
                    <a:ext uri="{FF2B5EF4-FFF2-40B4-BE49-F238E27FC236}">
                      <a16:creationId xmlns:a16="http://schemas.microsoft.com/office/drawing/2014/main" id="{0FB21FFB-7DB6-4A34-B58A-389F1A3B28B6}"/>
                    </a:ext>
                  </a:extLst>
                </p:cNvPr>
                <p:cNvSpPr/>
                <p:nvPr/>
              </p:nvSpPr>
              <p:spPr>
                <a:xfrm>
                  <a:off x="6682740" y="4057650"/>
                  <a:ext cx="1706880" cy="170688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342ED4DB-44AF-4AAC-B81E-DE4D34BEC767}"/>
                    </a:ext>
                  </a:extLst>
                </p:cNvPr>
                <p:cNvSpPr/>
                <p:nvPr/>
              </p:nvSpPr>
              <p:spPr>
                <a:xfrm>
                  <a:off x="6239232" y="3504948"/>
                  <a:ext cx="745450" cy="745450"/>
                </a:xfrm>
                <a:prstGeom prst="ellipse">
                  <a:avLst/>
                </a:prstGeom>
                <a:noFill/>
                <a:ln w="3810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9C43EFB8-B5A8-4D02-B356-6A9382954F84}"/>
                    </a:ext>
                  </a:extLst>
                </p:cNvPr>
                <p:cNvSpPr/>
                <p:nvPr/>
              </p:nvSpPr>
              <p:spPr>
                <a:xfrm>
                  <a:off x="5678210" y="5639157"/>
                  <a:ext cx="745450" cy="745450"/>
                </a:xfrm>
                <a:prstGeom prst="ellipse">
                  <a:avLst/>
                </a:prstGeom>
                <a:noFill/>
                <a:ln w="3810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DE30ED65-7FEC-45DC-B78E-3869208D8A1D}"/>
                    </a:ext>
                  </a:extLst>
                </p:cNvPr>
                <p:cNvSpPr/>
                <p:nvPr/>
              </p:nvSpPr>
              <p:spPr>
                <a:xfrm>
                  <a:off x="3008591" y="2682419"/>
                  <a:ext cx="1706880" cy="1706880"/>
                </a:xfrm>
                <a:prstGeom prst="ellipse">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星形: 五角 91">
                <a:extLst>
                  <a:ext uri="{FF2B5EF4-FFF2-40B4-BE49-F238E27FC236}">
                    <a16:creationId xmlns:a16="http://schemas.microsoft.com/office/drawing/2014/main" id="{E3124EA9-4616-4ACE-BA23-E4F510CECA31}"/>
                  </a:ext>
                </a:extLst>
              </p:cNvPr>
              <p:cNvSpPr/>
              <p:nvPr/>
            </p:nvSpPr>
            <p:spPr>
              <a:xfrm>
                <a:off x="7211443" y="4667009"/>
                <a:ext cx="372059" cy="372059"/>
              </a:xfrm>
              <a:prstGeom prst="star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星形: 五角 82">
              <a:extLst>
                <a:ext uri="{FF2B5EF4-FFF2-40B4-BE49-F238E27FC236}">
                  <a16:creationId xmlns:a16="http://schemas.microsoft.com/office/drawing/2014/main" id="{F44C7E56-84B5-4596-903D-F31645D0B3BB}"/>
                </a:ext>
              </a:extLst>
            </p:cNvPr>
            <p:cNvSpPr/>
            <p:nvPr/>
          </p:nvSpPr>
          <p:spPr>
            <a:xfrm>
              <a:off x="8130341" y="5668034"/>
              <a:ext cx="165106" cy="165106"/>
            </a:xfrm>
            <a:prstGeom prst="star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59">
              <a:extLst>
                <a:ext uri="{FF2B5EF4-FFF2-40B4-BE49-F238E27FC236}">
                  <a16:creationId xmlns:a16="http://schemas.microsoft.com/office/drawing/2014/main" id="{7AD2F561-9B78-4A2C-A515-8A0C50B082F0}"/>
                </a:ext>
              </a:extLst>
            </p:cNvPr>
            <p:cNvSpPr txBox="1"/>
            <p:nvPr/>
          </p:nvSpPr>
          <p:spPr>
            <a:xfrm>
              <a:off x="8254618" y="5609164"/>
              <a:ext cx="937125" cy="285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cs typeface="Arial" panose="020B0604020202020204" pitchFamily="34" charset="0"/>
                </a:rPr>
                <a:t>token</a:t>
              </a:r>
              <a:endParaRPr lang="zh-CN" altLang="en-US" sz="1100" b="1" dirty="0">
                <a:cs typeface="Arial" panose="020B0604020202020204" pitchFamily="34" charset="0"/>
              </a:endParaRPr>
            </a:p>
          </p:txBody>
        </p:sp>
        <p:sp>
          <p:nvSpPr>
            <p:cNvPr id="85" name="椭圆 84">
              <a:extLst>
                <a:ext uri="{FF2B5EF4-FFF2-40B4-BE49-F238E27FC236}">
                  <a16:creationId xmlns:a16="http://schemas.microsoft.com/office/drawing/2014/main" id="{065F6B4F-F1D2-4BAE-BB12-CDED7E654566}"/>
                </a:ext>
              </a:extLst>
            </p:cNvPr>
            <p:cNvSpPr/>
            <p:nvPr/>
          </p:nvSpPr>
          <p:spPr>
            <a:xfrm>
              <a:off x="8069601" y="4354723"/>
              <a:ext cx="153456" cy="153456"/>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59">
              <a:extLst>
                <a:ext uri="{FF2B5EF4-FFF2-40B4-BE49-F238E27FC236}">
                  <a16:creationId xmlns:a16="http://schemas.microsoft.com/office/drawing/2014/main" id="{530582FD-8D84-4741-B83F-2B710A086DF8}"/>
                </a:ext>
              </a:extLst>
            </p:cNvPr>
            <p:cNvSpPr txBox="1"/>
            <p:nvPr/>
          </p:nvSpPr>
          <p:spPr>
            <a:xfrm>
              <a:off x="8174811" y="4295984"/>
              <a:ext cx="1055865" cy="285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cs typeface="Arial" panose="020B0604020202020204" pitchFamily="34" charset="0"/>
                </a:rPr>
                <a:t>LXAttn</a:t>
              </a:r>
              <a:endParaRPr lang="zh-CN" altLang="en-US" sz="1100" b="1" dirty="0">
                <a:cs typeface="Arial" panose="020B0604020202020204" pitchFamily="34" charset="0"/>
              </a:endParaRPr>
            </a:p>
          </p:txBody>
        </p:sp>
        <p:sp>
          <p:nvSpPr>
            <p:cNvPr id="87" name="椭圆 86">
              <a:extLst>
                <a:ext uri="{FF2B5EF4-FFF2-40B4-BE49-F238E27FC236}">
                  <a16:creationId xmlns:a16="http://schemas.microsoft.com/office/drawing/2014/main" id="{73DDA79A-BAF4-438B-A7E1-ABC5A3265EA1}"/>
                </a:ext>
              </a:extLst>
            </p:cNvPr>
            <p:cNvSpPr/>
            <p:nvPr/>
          </p:nvSpPr>
          <p:spPr>
            <a:xfrm>
              <a:off x="8070699" y="4819880"/>
              <a:ext cx="153456" cy="153456"/>
            </a:xfrm>
            <a:prstGeom prst="ellipse">
              <a:avLst/>
            </a:prstGeom>
            <a:noFill/>
            <a:ln w="3810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59">
              <a:extLst>
                <a:ext uri="{FF2B5EF4-FFF2-40B4-BE49-F238E27FC236}">
                  <a16:creationId xmlns:a16="http://schemas.microsoft.com/office/drawing/2014/main" id="{B60B59CD-B7D3-4E61-9F0E-D05346BB46DB}"/>
                </a:ext>
              </a:extLst>
            </p:cNvPr>
            <p:cNvSpPr txBox="1"/>
            <p:nvPr/>
          </p:nvSpPr>
          <p:spPr>
            <a:xfrm>
              <a:off x="8174812" y="4754021"/>
              <a:ext cx="1286634" cy="285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cs typeface="Arial" panose="020B0604020202020204" pitchFamily="34" charset="0"/>
                </a:rPr>
                <a:t>GXAttn</a:t>
              </a:r>
              <a:endParaRPr lang="zh-CN" altLang="en-US" sz="1100" b="1" dirty="0">
                <a:cs typeface="Arial" panose="020B0604020202020204" pitchFamily="34" charset="0"/>
              </a:endParaRPr>
            </a:p>
          </p:txBody>
        </p:sp>
        <p:sp>
          <p:nvSpPr>
            <p:cNvPr id="89" name="椭圆 88">
              <a:extLst>
                <a:ext uri="{FF2B5EF4-FFF2-40B4-BE49-F238E27FC236}">
                  <a16:creationId xmlns:a16="http://schemas.microsoft.com/office/drawing/2014/main" id="{A426CFB3-5FDD-4BB5-AC06-F3157C9A49F5}"/>
                </a:ext>
              </a:extLst>
            </p:cNvPr>
            <p:cNvSpPr/>
            <p:nvPr/>
          </p:nvSpPr>
          <p:spPr>
            <a:xfrm>
              <a:off x="8070698" y="4585495"/>
              <a:ext cx="153456" cy="153456"/>
            </a:xfrm>
            <a:prstGeom prst="ellipse">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59">
              <a:extLst>
                <a:ext uri="{FF2B5EF4-FFF2-40B4-BE49-F238E27FC236}">
                  <a16:creationId xmlns:a16="http://schemas.microsoft.com/office/drawing/2014/main" id="{4105DE11-A73A-43CF-B250-A3F46716180D}"/>
                </a:ext>
              </a:extLst>
            </p:cNvPr>
            <p:cNvSpPr txBox="1"/>
            <p:nvPr/>
          </p:nvSpPr>
          <p:spPr>
            <a:xfrm>
              <a:off x="8174811" y="4519636"/>
              <a:ext cx="1286634" cy="285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b="1" dirty="0">
                  <a:cs typeface="Arial" panose="020B0604020202020204" pitchFamily="34" charset="0"/>
                </a:rPr>
                <a:t>SCAttn</a:t>
              </a:r>
              <a:endParaRPr lang="zh-CN" altLang="en-US" sz="1100" b="1" dirty="0">
                <a:cs typeface="Arial" panose="020B0604020202020204" pitchFamily="34" charset="0"/>
              </a:endParaRPr>
            </a:p>
          </p:txBody>
        </p:sp>
      </p:grpSp>
      <mc:AlternateContent xmlns:mc="http://schemas.openxmlformats.org/markup-compatibility/2006">
        <mc:Choice xmlns:a14="http://schemas.microsoft.com/office/drawing/2010/main" Requires="a14">
          <p:sp>
            <p:nvSpPr>
              <p:cNvPr id="106" name="文本框 105">
                <a:extLst>
                  <a:ext uri="{FF2B5EF4-FFF2-40B4-BE49-F238E27FC236}">
                    <a16:creationId xmlns:a16="http://schemas.microsoft.com/office/drawing/2014/main" id="{12B81EEB-05D4-4F32-BA09-EC3FD9D9A29E}"/>
                  </a:ext>
                </a:extLst>
              </p:cNvPr>
              <p:cNvSpPr txBox="1"/>
              <p:nvPr/>
            </p:nvSpPr>
            <p:spPr>
              <a:xfrm>
                <a:off x="736269" y="4709547"/>
                <a:ext cx="2984011" cy="1200329"/>
              </a:xfrm>
              <a:prstGeom prst="rect">
                <a:avLst/>
              </a:prstGeom>
              <a:noFill/>
              <a:ln>
                <a:solidFill>
                  <a:schemeClr val="tx1"/>
                </a:solidFill>
              </a:ln>
            </p:spPr>
            <p:txBody>
              <a:bodyPr wrap="square" rtlCol="0">
                <a:spAutoFit/>
              </a:bodyPr>
              <a:lstStyle/>
              <a:p>
                <a:pPr algn="ctr"/>
                <a:r>
                  <a:rPr lang="en-US" altLang="zh-CN" b="1" dirty="0">
                    <a:latin typeface="Arial" panose="020B0604020202020204" pitchFamily="34" charset="0"/>
                    <a:cs typeface="Arial" panose="020B0604020202020204" pitchFamily="34" charset="0"/>
                  </a:rPr>
                  <a:t>How to represent events spatiotemporally without loss?</a:t>
                </a:r>
              </a:p>
              <a:p>
                <a:pPr algn="ctr"/>
                <a14:m>
                  <m:oMath xmlns:m="http://schemas.openxmlformats.org/officeDocument/2006/math">
                    <m:r>
                      <a:rPr lang="zh-CN" altLang="en-US" b="1" i="1" smtClean="0">
                        <a:latin typeface="Cambria Math" panose="02040503050406030204" pitchFamily="18" charset="0"/>
                        <a:cs typeface="Arial" panose="020B0604020202020204" pitchFamily="34" charset="0"/>
                      </a:rPr>
                      <m:t>𝓜</m:t>
                    </m:r>
                    <m:r>
                      <a:rPr lang="en-US" altLang="zh-CN" b="1" i="1" smtClean="0">
                        <a:latin typeface="Cambria Math" panose="02040503050406030204" pitchFamily="18" charset="0"/>
                        <a:cs typeface="Arial" panose="020B0604020202020204" pitchFamily="34" charset="0"/>
                      </a:rPr>
                      <m:t>:</m:t>
                    </m:r>
                  </m:oMath>
                </a14:m>
                <a:r>
                  <a:rPr lang="en-US" altLang="zh-CN" b="1" dirty="0">
                    <a:ea typeface="Cambria Math" panose="02040503050406030204" pitchFamily="18" charset="0"/>
                  </a:rPr>
                  <a:t> </a:t>
                </a:r>
                <a14:m>
                  <m:oMath xmlns:m="http://schemas.openxmlformats.org/officeDocument/2006/math">
                    <m:r>
                      <a:rPr lang="en-US" altLang="zh-CN" b="1" i="0" smtClean="0">
                        <a:latin typeface="Cambria Math" panose="02040503050406030204" pitchFamily="18" charset="0"/>
                        <a:ea typeface="Cambria Math" panose="02040503050406030204" pitchFamily="18" charset="0"/>
                      </a:rPr>
                      <m:t>𝐄</m:t>
                    </m:r>
                    <m:r>
                      <a:rPr lang="zh-CN" altLang="en-US" b="1"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×4</m:t>
                        </m:r>
                      </m:sup>
                    </m:sSup>
                    <m:r>
                      <a:rPr lang="en-US" altLang="zh-CN" b="1" i="1"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𝐅</m:t>
                    </m:r>
                    <m:r>
                      <a:rPr lang="zh-CN" altLang="en-US" b="1" i="1" smtClean="0">
                        <a:latin typeface="Cambria Math" panose="02040503050406030204" pitchFamily="18" charset="0"/>
                        <a:ea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𝐶</m:t>
                        </m:r>
                      </m:sup>
                    </m:sSup>
                  </m:oMath>
                </a14:m>
                <a:endParaRPr lang="zh-CN" altLang="en-US" b="1" dirty="0">
                  <a:latin typeface="Arial" panose="020B0604020202020204" pitchFamily="34" charset="0"/>
                  <a:cs typeface="Arial" panose="020B0604020202020204" pitchFamily="34" charset="0"/>
                </a:endParaRPr>
              </a:p>
            </p:txBody>
          </p:sp>
        </mc:Choice>
        <mc:Fallback>
          <p:sp>
            <p:nvSpPr>
              <p:cNvPr id="106" name="文本框 105">
                <a:extLst>
                  <a:ext uri="{FF2B5EF4-FFF2-40B4-BE49-F238E27FC236}">
                    <a16:creationId xmlns:a16="http://schemas.microsoft.com/office/drawing/2014/main" id="{12B81EEB-05D4-4F32-BA09-EC3FD9D9A29E}"/>
                  </a:ext>
                </a:extLst>
              </p:cNvPr>
              <p:cNvSpPr txBox="1">
                <a:spLocks noRot="1" noChangeAspect="1" noMove="1" noResize="1" noEditPoints="1" noAdjustHandles="1" noChangeArrowheads="1" noChangeShapeType="1" noTextEdit="1"/>
              </p:cNvSpPr>
              <p:nvPr/>
            </p:nvSpPr>
            <p:spPr>
              <a:xfrm>
                <a:off x="736269" y="4709547"/>
                <a:ext cx="2984011" cy="1200329"/>
              </a:xfrm>
              <a:prstGeom prst="rect">
                <a:avLst/>
              </a:prstGeom>
              <a:blipFill>
                <a:blip r:embed="rId14"/>
                <a:stretch>
                  <a:fillRect l="-204" t="-2525" r="-1833"/>
                </a:stretch>
              </a:blipFill>
              <a:ln>
                <a:solidFill>
                  <a:schemeClr val="tx1"/>
                </a:solidFill>
              </a:ln>
            </p:spPr>
            <p:txBody>
              <a:bodyPr/>
              <a:lstStyle/>
              <a:p>
                <a:r>
                  <a:rPr lang="zh-CN" altLang="en-US">
                    <a:noFill/>
                  </a:rPr>
                  <a:t> </a:t>
                </a:r>
              </a:p>
            </p:txBody>
          </p:sp>
        </mc:Fallback>
      </mc:AlternateContent>
      <p:cxnSp>
        <p:nvCxnSpPr>
          <p:cNvPr id="6" name="直接连接符 5">
            <a:extLst>
              <a:ext uri="{FF2B5EF4-FFF2-40B4-BE49-F238E27FC236}">
                <a16:creationId xmlns:a16="http://schemas.microsoft.com/office/drawing/2014/main" id="{65ED8282-1530-4705-885F-FD589C0383CD}"/>
              </a:ext>
            </a:extLst>
          </p:cNvPr>
          <p:cNvCxnSpPr/>
          <p:nvPr/>
        </p:nvCxnSpPr>
        <p:spPr>
          <a:xfrm>
            <a:off x="3963262" y="3790765"/>
            <a:ext cx="722532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C77BB9FF-93BB-497D-9E96-F68B5EF74E6B}"/>
              </a:ext>
            </a:extLst>
          </p:cNvPr>
          <p:cNvCxnSpPr>
            <a:cxnSpLocks/>
          </p:cNvCxnSpPr>
          <p:nvPr/>
        </p:nvCxnSpPr>
        <p:spPr>
          <a:xfrm>
            <a:off x="7845675" y="1437928"/>
            <a:ext cx="0" cy="481789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4A6A6D04-8153-4AB0-B373-6CB2A6D10C23}"/>
                  </a:ext>
                </a:extLst>
              </p:cNvPr>
              <p:cNvSpPr txBox="1"/>
              <p:nvPr/>
            </p:nvSpPr>
            <p:spPr>
              <a:xfrm>
                <a:off x="1184095" y="3534182"/>
                <a:ext cx="1919051" cy="292131"/>
              </a:xfrm>
              <a:prstGeom prst="rect">
                <a:avLst/>
              </a:prstGeom>
              <a:noFill/>
            </p:spPr>
            <p:txBody>
              <a:bodyPr wrap="none" lIns="0" tIns="0" rIns="0" bIns="0" rtlCol="0">
                <a:spAutoFit/>
              </a:bodyPr>
              <a:lstStyle/>
              <a:p>
                <a14:m>
                  <m:oMath xmlns:m="http://schemas.openxmlformats.org/officeDocument/2006/math">
                    <m:r>
                      <a:rPr lang="en-US" altLang="zh-CN" b="1" i="0" smtClean="0">
                        <a:latin typeface="Cambria Math" panose="02040503050406030204" pitchFamily="18" charset="0"/>
                        <a:ea typeface="Cambria Math" panose="02040503050406030204" pitchFamily="18" charset="0"/>
                      </a:rPr>
                      <m:t>𝐄</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1" i="0" smtClean="0">
                                <a:latin typeface="Cambria Math" panose="02040503050406030204" pitchFamily="18" charset="0"/>
                                <a:ea typeface="Cambria Math" panose="02040503050406030204" pitchFamily="18" charset="0"/>
                              </a:rPr>
                              <m:t>𝐞</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𝑁</m:t>
                        </m:r>
                      </m:sup>
                    </m:sSubSup>
                  </m:oMath>
                </a14:m>
                <a:r>
                  <a:rPr lang="el-GR" altLang="zh-CN" b="1" dirty="0">
                    <a:ea typeface="Cambria Math" panose="02040503050406030204" pitchFamily="18" charset="0"/>
                  </a:rPr>
                  <a:t> </a:t>
                </a:r>
                <a14:m>
                  <m:oMath xmlns:m="http://schemas.openxmlformats.org/officeDocument/2006/math">
                    <m:r>
                      <a:rPr lang="el-GR" altLang="zh-CN" b="1"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×4</m:t>
                        </m:r>
                      </m:sup>
                    </m:sSup>
                  </m:oMath>
                </a14:m>
                <a:endParaRPr lang="zh-CN" altLang="en-US" dirty="0"/>
              </a:p>
            </p:txBody>
          </p:sp>
        </mc:Choice>
        <mc:Fallback>
          <p:sp>
            <p:nvSpPr>
              <p:cNvPr id="9" name="文本框 8">
                <a:extLst>
                  <a:ext uri="{FF2B5EF4-FFF2-40B4-BE49-F238E27FC236}">
                    <a16:creationId xmlns:a16="http://schemas.microsoft.com/office/drawing/2014/main" id="{4A6A6D04-8153-4AB0-B373-6CB2A6D10C23}"/>
                  </a:ext>
                </a:extLst>
              </p:cNvPr>
              <p:cNvSpPr txBox="1">
                <a:spLocks noRot="1" noChangeAspect="1" noMove="1" noResize="1" noEditPoints="1" noAdjustHandles="1" noChangeArrowheads="1" noChangeShapeType="1" noTextEdit="1"/>
              </p:cNvSpPr>
              <p:nvPr/>
            </p:nvSpPr>
            <p:spPr>
              <a:xfrm>
                <a:off x="1184095" y="3534182"/>
                <a:ext cx="1919051" cy="292131"/>
              </a:xfrm>
              <a:prstGeom prst="rect">
                <a:avLst/>
              </a:prstGeom>
              <a:blipFill>
                <a:blip r:embed="rId15"/>
                <a:stretch>
                  <a:fillRect l="-4127" r="-1587" b="-354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0" name="文本框 109">
                <a:extLst>
                  <a:ext uri="{FF2B5EF4-FFF2-40B4-BE49-F238E27FC236}">
                    <a16:creationId xmlns:a16="http://schemas.microsoft.com/office/drawing/2014/main" id="{F68E6CB0-2FFB-4A2E-B478-F91BDA88FA8C}"/>
                  </a:ext>
                </a:extLst>
              </p:cNvPr>
              <p:cNvSpPr txBox="1"/>
              <p:nvPr/>
            </p:nvSpPr>
            <p:spPr>
              <a:xfrm>
                <a:off x="1263572" y="4032434"/>
                <a:ext cx="175586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1">
                              <a:latin typeface="Cambria Math" panose="02040503050406030204" pitchFamily="18" charset="0"/>
                              <a:ea typeface="Cambria Math" panose="02040503050406030204" pitchFamily="18" charset="0"/>
                            </a:rPr>
                            <m:t>𝐞</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zh-CN" altLang="en-US"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𝑡</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𝑝</m:t>
                          </m:r>
                        </m:e>
                        <m:sub>
                          <m:r>
                            <a:rPr lang="en-US" altLang="zh-CN" b="0" i="1" dirty="0" smtClean="0">
                              <a:latin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110" name="文本框 109">
                <a:extLst>
                  <a:ext uri="{FF2B5EF4-FFF2-40B4-BE49-F238E27FC236}">
                    <a16:creationId xmlns:a16="http://schemas.microsoft.com/office/drawing/2014/main" id="{F68E6CB0-2FFB-4A2E-B478-F91BDA88FA8C}"/>
                  </a:ext>
                </a:extLst>
              </p:cNvPr>
              <p:cNvSpPr txBox="1">
                <a:spLocks noRot="1" noChangeAspect="1" noMove="1" noResize="1" noEditPoints="1" noAdjustHandles="1" noChangeArrowheads="1" noChangeShapeType="1" noTextEdit="1"/>
              </p:cNvSpPr>
              <p:nvPr/>
            </p:nvSpPr>
            <p:spPr>
              <a:xfrm>
                <a:off x="1263572" y="4032434"/>
                <a:ext cx="1755865" cy="276999"/>
              </a:xfrm>
              <a:prstGeom prst="rect">
                <a:avLst/>
              </a:prstGeom>
              <a:blipFill>
                <a:blip r:embed="rId16"/>
                <a:stretch>
                  <a:fillRect l="-1389" t="-2174" r="-4861" b="-369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08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500" fill="hold"/>
                                        <p:tgtEl>
                                          <p:spTgt spid="110"/>
                                        </p:tgtEl>
                                        <p:attrNameLst>
                                          <p:attrName>ppt_x</p:attrName>
                                        </p:attrNameLst>
                                      </p:cBhvr>
                                      <p:tavLst>
                                        <p:tav tm="0">
                                          <p:val>
                                            <p:strVal val="#ppt_x"/>
                                          </p:val>
                                        </p:tav>
                                        <p:tav tm="100000">
                                          <p:val>
                                            <p:strVal val="#ppt_x"/>
                                          </p:val>
                                        </p:tav>
                                      </p:tavLst>
                                    </p:anim>
                                    <p:anim calcmode="lin" valueType="num">
                                      <p:cBhvr additive="base">
                                        <p:cTn id="20"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additive="base">
                                        <p:cTn id="55" dur="500" fill="hold"/>
                                        <p:tgtEl>
                                          <p:spTgt spid="106"/>
                                        </p:tgtEl>
                                        <p:attrNameLst>
                                          <p:attrName>ppt_x</p:attrName>
                                        </p:attrNameLst>
                                      </p:cBhvr>
                                      <p:tavLst>
                                        <p:tav tm="0">
                                          <p:val>
                                            <p:strVal val="#ppt_x"/>
                                          </p:val>
                                        </p:tav>
                                        <p:tav tm="100000">
                                          <p:val>
                                            <p:strVal val="#ppt_x"/>
                                          </p:val>
                                        </p:tav>
                                      </p:tavLst>
                                    </p:anim>
                                    <p:anim calcmode="lin" valueType="num">
                                      <p:cBhvr additive="base">
                                        <p:cTn id="56"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ppt_x"/>
                                          </p:val>
                                        </p:tav>
                                        <p:tav tm="100000">
                                          <p:val>
                                            <p:strVal val="#ppt_x"/>
                                          </p:val>
                                        </p:tav>
                                      </p:tavLst>
                                    </p:anim>
                                    <p:anim calcmode="lin" valueType="num">
                                      <p:cBhvr additive="base">
                                        <p:cTn id="6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34" grpId="0" animBg="1"/>
      <p:bldP spid="35" grpId="0"/>
      <p:bldP spid="36" grpId="0"/>
      <p:bldP spid="45" grpId="0"/>
      <p:bldP spid="46" grpId="0"/>
      <p:bldP spid="60" grpId="0"/>
      <p:bldP spid="74" grpId="0"/>
      <p:bldP spid="106" grpId="0" animBg="1"/>
      <p:bldP spid="9" grpId="0"/>
      <p:bldP spid="1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3</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Methodology</a:t>
            </a:r>
            <a:endParaRPr lang="zh-CN" altLang="en-US" b="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1" name="矩形 100">
                <a:extLst>
                  <a:ext uri="{FF2B5EF4-FFF2-40B4-BE49-F238E27FC236}">
                    <a16:creationId xmlns:a16="http://schemas.microsoft.com/office/drawing/2014/main" id="{465EC5D5-67CB-4D80-BA0A-399E403690CB}"/>
                  </a:ext>
                </a:extLst>
              </p:cNvPr>
              <p:cNvSpPr/>
              <p:nvPr/>
            </p:nvSpPr>
            <p:spPr>
              <a:xfrm>
                <a:off x="936395" y="1660087"/>
                <a:ext cx="1991418" cy="586664"/>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Input </a:t>
                </a:r>
                <a14:m>
                  <m:oMath xmlns:m="http://schemas.openxmlformats.org/officeDocument/2006/math">
                    <m:sSup>
                      <m:sSupPr>
                        <m:ctrlPr>
                          <a:rPr lang="en-US" altLang="zh-CN" b="1" i="1">
                            <a:latin typeface="Cambria Math" panose="02040503050406030204" pitchFamily="18" charset="0"/>
                          </a:rPr>
                        </m:ctrlPr>
                      </m:sSupPr>
                      <m:e>
                        <m:r>
                          <a:rPr lang="en-US" altLang="zh-CN" b="1">
                            <a:latin typeface="Cambria Math" panose="02040503050406030204" pitchFamily="18" charset="0"/>
                          </a:rPr>
                          <m:t>𝐄</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ℝ</m:t>
                        </m:r>
                      </m:e>
                      <m:sup>
                        <m:r>
                          <a:rPr lang="en-US" altLang="zh-CN" b="1" i="1">
                            <a:latin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𝟒</m:t>
                        </m:r>
                      </m:sup>
                    </m:sSup>
                  </m:oMath>
                </a14:m>
                <a:endParaRPr lang="zh-CN" altLang="en-US" b="1" dirty="0"/>
              </a:p>
            </p:txBody>
          </p:sp>
        </mc:Choice>
        <mc:Fallback>
          <p:sp>
            <p:nvSpPr>
              <p:cNvPr id="101" name="矩形 100">
                <a:extLst>
                  <a:ext uri="{FF2B5EF4-FFF2-40B4-BE49-F238E27FC236}">
                    <a16:creationId xmlns:a16="http://schemas.microsoft.com/office/drawing/2014/main" id="{465EC5D5-67CB-4D80-BA0A-399E403690CB}"/>
                  </a:ext>
                </a:extLst>
              </p:cNvPr>
              <p:cNvSpPr>
                <a:spLocks noRot="1" noChangeAspect="1" noMove="1" noResize="1" noEditPoints="1" noAdjustHandles="1" noChangeArrowheads="1" noChangeShapeType="1" noTextEdit="1"/>
              </p:cNvSpPr>
              <p:nvPr/>
            </p:nvSpPr>
            <p:spPr>
              <a:xfrm>
                <a:off x="936395" y="1660087"/>
                <a:ext cx="1991418" cy="586664"/>
              </a:xfrm>
              <a:prstGeom prst="rect">
                <a:avLst/>
              </a:prstGeom>
              <a:blipFill>
                <a:blip r:embed="rId5"/>
                <a:stretch>
                  <a:fillRect/>
                </a:stretch>
              </a:blipFill>
            </p:spPr>
            <p:txBody>
              <a:bodyPr/>
              <a:lstStyle/>
              <a:p>
                <a:r>
                  <a:rPr lang="zh-CN" altLang="en-US">
                    <a:noFill/>
                  </a:rPr>
                  <a:t> </a:t>
                </a:r>
              </a:p>
            </p:txBody>
          </p:sp>
        </mc:Fallback>
      </mc:AlternateContent>
      <p:sp>
        <p:nvSpPr>
          <p:cNvPr id="102" name="矩形 101">
            <a:extLst>
              <a:ext uri="{FF2B5EF4-FFF2-40B4-BE49-F238E27FC236}">
                <a16:creationId xmlns:a16="http://schemas.microsoft.com/office/drawing/2014/main" id="{8C8F7BF1-D810-46D9-968D-90B51A397155}"/>
              </a:ext>
            </a:extLst>
          </p:cNvPr>
          <p:cNvSpPr/>
          <p:nvPr/>
        </p:nvSpPr>
        <p:spPr>
          <a:xfrm>
            <a:off x="936394" y="2683899"/>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Spatiotemporal Embedding</a:t>
            </a:r>
            <a:endParaRPr lang="zh-CN" altLang="en-US" b="1" dirty="0"/>
          </a:p>
        </p:txBody>
      </p:sp>
      <p:cxnSp>
        <p:nvCxnSpPr>
          <p:cNvPr id="103" name="直接箭头连接符 102">
            <a:extLst>
              <a:ext uri="{FF2B5EF4-FFF2-40B4-BE49-F238E27FC236}">
                <a16:creationId xmlns:a16="http://schemas.microsoft.com/office/drawing/2014/main" id="{391F11AB-3F6E-4AAD-B952-97F9AF24C9CF}"/>
              </a:ext>
            </a:extLst>
          </p:cNvPr>
          <p:cNvCxnSpPr>
            <a:cxnSpLocks/>
            <a:stCxn id="101" idx="2"/>
            <a:endCxn id="102" idx="0"/>
          </p:cNvCxnSpPr>
          <p:nvPr/>
        </p:nvCxnSpPr>
        <p:spPr>
          <a:xfrm flipH="1">
            <a:off x="1932103" y="2246751"/>
            <a:ext cx="1" cy="437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4" name="矩形 103">
            <a:extLst>
              <a:ext uri="{FF2B5EF4-FFF2-40B4-BE49-F238E27FC236}">
                <a16:creationId xmlns:a16="http://schemas.microsoft.com/office/drawing/2014/main" id="{2B67CCAF-EDB8-498E-9BBB-9B9BAF4E4A54}"/>
              </a:ext>
            </a:extLst>
          </p:cNvPr>
          <p:cNvSpPr/>
          <p:nvPr/>
        </p:nvSpPr>
        <p:spPr>
          <a:xfrm>
            <a:off x="936394" y="3801216"/>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Event Transformer Block (ETB)</a:t>
            </a:r>
            <a:endParaRPr lang="zh-CN" altLang="en-US" sz="1600" b="1" dirty="0"/>
          </a:p>
        </p:txBody>
      </p:sp>
      <p:cxnSp>
        <p:nvCxnSpPr>
          <p:cNvPr id="107" name="直接箭头连接符 106">
            <a:extLst>
              <a:ext uri="{FF2B5EF4-FFF2-40B4-BE49-F238E27FC236}">
                <a16:creationId xmlns:a16="http://schemas.microsoft.com/office/drawing/2014/main" id="{B4E6BEFE-FCE1-4BEC-AA34-56189E980653}"/>
              </a:ext>
            </a:extLst>
          </p:cNvPr>
          <p:cNvCxnSpPr>
            <a:cxnSpLocks/>
            <a:stCxn id="102" idx="2"/>
            <a:endCxn id="104" idx="0"/>
          </p:cNvCxnSpPr>
          <p:nvPr/>
        </p:nvCxnSpPr>
        <p:spPr>
          <a:xfrm>
            <a:off x="1932103" y="3337895"/>
            <a:ext cx="0" cy="463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9" name="矩形 108">
                <a:extLst>
                  <a:ext uri="{FF2B5EF4-FFF2-40B4-BE49-F238E27FC236}">
                    <a16:creationId xmlns:a16="http://schemas.microsoft.com/office/drawing/2014/main" id="{CDE2C4FC-7289-46AF-A5F8-A53DC5ECAD1C}"/>
                  </a:ext>
                </a:extLst>
              </p:cNvPr>
              <p:cNvSpPr/>
              <p:nvPr/>
            </p:nvSpPr>
            <p:spPr>
              <a:xfrm>
                <a:off x="936394" y="4961012"/>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Output</a:t>
                </a:r>
                <a14:m>
                  <m:oMath xmlns:m="http://schemas.openxmlformats.org/officeDocument/2006/math">
                    <m:sSup>
                      <m:sSupPr>
                        <m:ctrlPr>
                          <a:rPr lang="en-US" altLang="zh-CN" b="1" i="1">
                            <a:latin typeface="Cambria Math" panose="02040503050406030204" pitchFamily="18" charset="0"/>
                          </a:rPr>
                        </m:ctrlPr>
                      </m:sSupPr>
                      <m:e>
                        <m:r>
                          <a:rPr lang="en-US" altLang="zh-CN" b="1" i="0" smtClean="0">
                            <a:latin typeface="Cambria Math" panose="02040503050406030204" pitchFamily="18" charset="0"/>
                          </a:rPr>
                          <m:t> </m:t>
                        </m:r>
                        <m:r>
                          <a:rPr lang="en-US" altLang="zh-CN" b="1">
                            <a:latin typeface="Cambria Math" panose="02040503050406030204" pitchFamily="18" charset="0"/>
                          </a:rPr>
                          <m:t>𝐅</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ℝ</m:t>
                        </m:r>
                      </m:e>
                      <m:sup>
                        <m:r>
                          <a:rPr lang="en-US" altLang="zh-CN" b="1" i="1">
                            <a:latin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𝑪</m:t>
                        </m:r>
                      </m:sup>
                    </m:sSup>
                  </m:oMath>
                </a14:m>
                <a:endParaRPr lang="zh-CN" altLang="en-US" b="1" dirty="0"/>
              </a:p>
            </p:txBody>
          </p:sp>
        </mc:Choice>
        <mc:Fallback>
          <p:sp>
            <p:nvSpPr>
              <p:cNvPr id="109" name="矩形 108">
                <a:extLst>
                  <a:ext uri="{FF2B5EF4-FFF2-40B4-BE49-F238E27FC236}">
                    <a16:creationId xmlns:a16="http://schemas.microsoft.com/office/drawing/2014/main" id="{CDE2C4FC-7289-46AF-A5F8-A53DC5ECAD1C}"/>
                  </a:ext>
                </a:extLst>
              </p:cNvPr>
              <p:cNvSpPr>
                <a:spLocks noRot="1" noChangeAspect="1" noMove="1" noResize="1" noEditPoints="1" noAdjustHandles="1" noChangeArrowheads="1" noChangeShapeType="1" noTextEdit="1"/>
              </p:cNvSpPr>
              <p:nvPr/>
            </p:nvSpPr>
            <p:spPr>
              <a:xfrm>
                <a:off x="936394" y="4961012"/>
                <a:ext cx="1991417" cy="653996"/>
              </a:xfrm>
              <a:prstGeom prst="rect">
                <a:avLst/>
              </a:prstGeom>
              <a:blipFill>
                <a:blip r:embed="rId6"/>
                <a:stretch>
                  <a:fillRect l="-610"/>
                </a:stretch>
              </a:blipFill>
            </p:spPr>
            <p:txBody>
              <a:bodyPr/>
              <a:lstStyle/>
              <a:p>
                <a:r>
                  <a:rPr lang="zh-CN" altLang="en-US">
                    <a:noFill/>
                  </a:rPr>
                  <a:t> </a:t>
                </a:r>
              </a:p>
            </p:txBody>
          </p:sp>
        </mc:Fallback>
      </mc:AlternateContent>
      <p:cxnSp>
        <p:nvCxnSpPr>
          <p:cNvPr id="111" name="直接箭头连接符 110">
            <a:extLst>
              <a:ext uri="{FF2B5EF4-FFF2-40B4-BE49-F238E27FC236}">
                <a16:creationId xmlns:a16="http://schemas.microsoft.com/office/drawing/2014/main" id="{A22A8C59-E696-4326-BF6D-884EA4EDFD7A}"/>
              </a:ext>
            </a:extLst>
          </p:cNvPr>
          <p:cNvCxnSpPr>
            <a:cxnSpLocks/>
            <a:stCxn id="104" idx="2"/>
            <a:endCxn id="109" idx="0"/>
          </p:cNvCxnSpPr>
          <p:nvPr/>
        </p:nvCxnSpPr>
        <p:spPr>
          <a:xfrm>
            <a:off x="1932103" y="4455212"/>
            <a:ext cx="0" cy="50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2" name="矩形 111">
            <a:extLst>
              <a:ext uri="{FF2B5EF4-FFF2-40B4-BE49-F238E27FC236}">
                <a16:creationId xmlns:a16="http://schemas.microsoft.com/office/drawing/2014/main" id="{25DE2087-BF25-4FEC-9578-74A035ADF4AD}"/>
              </a:ext>
            </a:extLst>
          </p:cNvPr>
          <p:cNvSpPr/>
          <p:nvPr/>
        </p:nvSpPr>
        <p:spPr>
          <a:xfrm>
            <a:off x="838199" y="1584087"/>
            <a:ext cx="2180209" cy="414337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675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4</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Methodology</a:t>
            </a:r>
            <a:endParaRPr lang="zh-CN" altLang="en-US" b="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1" name="矩形 100">
                <a:extLst>
                  <a:ext uri="{FF2B5EF4-FFF2-40B4-BE49-F238E27FC236}">
                    <a16:creationId xmlns:a16="http://schemas.microsoft.com/office/drawing/2014/main" id="{465EC5D5-67CB-4D80-BA0A-399E403690CB}"/>
                  </a:ext>
                </a:extLst>
              </p:cNvPr>
              <p:cNvSpPr/>
              <p:nvPr/>
            </p:nvSpPr>
            <p:spPr>
              <a:xfrm>
                <a:off x="936395" y="1660087"/>
                <a:ext cx="1991418" cy="5866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Input </a:t>
                </a:r>
                <a14:m>
                  <m:oMath xmlns:m="http://schemas.openxmlformats.org/officeDocument/2006/math">
                    <m:sSup>
                      <m:sSupPr>
                        <m:ctrlPr>
                          <a:rPr lang="en-US" altLang="zh-CN" b="1" i="1">
                            <a:latin typeface="Cambria Math" panose="02040503050406030204" pitchFamily="18" charset="0"/>
                          </a:rPr>
                        </m:ctrlPr>
                      </m:sSupPr>
                      <m:e>
                        <m:r>
                          <a:rPr lang="en-US" altLang="zh-CN" b="1">
                            <a:latin typeface="Cambria Math" panose="02040503050406030204" pitchFamily="18" charset="0"/>
                          </a:rPr>
                          <m:t>𝐄</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ℝ</m:t>
                        </m:r>
                      </m:e>
                      <m:sup>
                        <m:r>
                          <a:rPr lang="en-US" altLang="zh-CN" b="1" i="1">
                            <a:latin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𝟒</m:t>
                        </m:r>
                      </m:sup>
                    </m:sSup>
                  </m:oMath>
                </a14:m>
                <a:endParaRPr lang="zh-CN" altLang="en-US" b="1" dirty="0"/>
              </a:p>
            </p:txBody>
          </p:sp>
        </mc:Choice>
        <mc:Fallback>
          <p:sp>
            <p:nvSpPr>
              <p:cNvPr id="101" name="矩形 100">
                <a:extLst>
                  <a:ext uri="{FF2B5EF4-FFF2-40B4-BE49-F238E27FC236}">
                    <a16:creationId xmlns:a16="http://schemas.microsoft.com/office/drawing/2014/main" id="{465EC5D5-67CB-4D80-BA0A-399E403690CB}"/>
                  </a:ext>
                </a:extLst>
              </p:cNvPr>
              <p:cNvSpPr>
                <a:spLocks noRot="1" noChangeAspect="1" noMove="1" noResize="1" noEditPoints="1" noAdjustHandles="1" noChangeArrowheads="1" noChangeShapeType="1" noTextEdit="1"/>
              </p:cNvSpPr>
              <p:nvPr/>
            </p:nvSpPr>
            <p:spPr>
              <a:xfrm>
                <a:off x="936395" y="1660087"/>
                <a:ext cx="1991418" cy="586664"/>
              </a:xfrm>
              <a:prstGeom prst="rect">
                <a:avLst/>
              </a:prstGeom>
              <a:blipFill>
                <a:blip r:embed="rId5"/>
                <a:stretch>
                  <a:fillRect/>
                </a:stretch>
              </a:blipFill>
            </p:spPr>
            <p:txBody>
              <a:bodyPr/>
              <a:lstStyle/>
              <a:p>
                <a:r>
                  <a:rPr lang="zh-CN" altLang="en-US">
                    <a:noFill/>
                  </a:rPr>
                  <a:t> </a:t>
                </a:r>
              </a:p>
            </p:txBody>
          </p:sp>
        </mc:Fallback>
      </mc:AlternateContent>
      <p:sp>
        <p:nvSpPr>
          <p:cNvPr id="102" name="矩形 101">
            <a:extLst>
              <a:ext uri="{FF2B5EF4-FFF2-40B4-BE49-F238E27FC236}">
                <a16:creationId xmlns:a16="http://schemas.microsoft.com/office/drawing/2014/main" id="{8C8F7BF1-D810-46D9-968D-90B51A397155}"/>
              </a:ext>
            </a:extLst>
          </p:cNvPr>
          <p:cNvSpPr/>
          <p:nvPr/>
        </p:nvSpPr>
        <p:spPr>
          <a:xfrm>
            <a:off x="936394" y="2683899"/>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Spatiotemporal Embedding</a:t>
            </a:r>
            <a:endParaRPr lang="zh-CN" altLang="en-US" b="1" dirty="0"/>
          </a:p>
        </p:txBody>
      </p:sp>
      <p:cxnSp>
        <p:nvCxnSpPr>
          <p:cNvPr id="103" name="直接箭头连接符 102">
            <a:extLst>
              <a:ext uri="{FF2B5EF4-FFF2-40B4-BE49-F238E27FC236}">
                <a16:creationId xmlns:a16="http://schemas.microsoft.com/office/drawing/2014/main" id="{391F11AB-3F6E-4AAD-B952-97F9AF24C9CF}"/>
              </a:ext>
            </a:extLst>
          </p:cNvPr>
          <p:cNvCxnSpPr>
            <a:cxnSpLocks/>
            <a:stCxn id="101" idx="2"/>
            <a:endCxn id="102" idx="0"/>
          </p:cNvCxnSpPr>
          <p:nvPr/>
        </p:nvCxnSpPr>
        <p:spPr>
          <a:xfrm flipH="1">
            <a:off x="1932103" y="2246751"/>
            <a:ext cx="1" cy="437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4" name="矩形 103">
            <a:extLst>
              <a:ext uri="{FF2B5EF4-FFF2-40B4-BE49-F238E27FC236}">
                <a16:creationId xmlns:a16="http://schemas.microsoft.com/office/drawing/2014/main" id="{2B67CCAF-EDB8-498E-9BBB-9B9BAF4E4A54}"/>
              </a:ext>
            </a:extLst>
          </p:cNvPr>
          <p:cNvSpPr/>
          <p:nvPr/>
        </p:nvSpPr>
        <p:spPr>
          <a:xfrm>
            <a:off x="936394" y="3801216"/>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600" b="1" dirty="0">
                <a:solidFill>
                  <a:prstClr val="white"/>
                </a:solidFill>
              </a:rPr>
              <a:t>Event Transformer Block (ETB)</a:t>
            </a:r>
            <a:endParaRPr lang="zh-CN" altLang="en-US" sz="1600" b="1" dirty="0">
              <a:solidFill>
                <a:prstClr val="white"/>
              </a:solidFill>
            </a:endParaRPr>
          </a:p>
        </p:txBody>
      </p:sp>
      <p:cxnSp>
        <p:nvCxnSpPr>
          <p:cNvPr id="107" name="直接箭头连接符 106">
            <a:extLst>
              <a:ext uri="{FF2B5EF4-FFF2-40B4-BE49-F238E27FC236}">
                <a16:creationId xmlns:a16="http://schemas.microsoft.com/office/drawing/2014/main" id="{B4E6BEFE-FCE1-4BEC-AA34-56189E980653}"/>
              </a:ext>
            </a:extLst>
          </p:cNvPr>
          <p:cNvCxnSpPr>
            <a:cxnSpLocks/>
            <a:stCxn id="102" idx="2"/>
            <a:endCxn id="104" idx="0"/>
          </p:cNvCxnSpPr>
          <p:nvPr/>
        </p:nvCxnSpPr>
        <p:spPr>
          <a:xfrm>
            <a:off x="1932103" y="3337895"/>
            <a:ext cx="0" cy="463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9" name="矩形 108">
                <a:extLst>
                  <a:ext uri="{FF2B5EF4-FFF2-40B4-BE49-F238E27FC236}">
                    <a16:creationId xmlns:a16="http://schemas.microsoft.com/office/drawing/2014/main" id="{CDE2C4FC-7289-46AF-A5F8-A53DC5ECAD1C}"/>
                  </a:ext>
                </a:extLst>
              </p:cNvPr>
              <p:cNvSpPr/>
              <p:nvPr/>
            </p:nvSpPr>
            <p:spPr>
              <a:xfrm>
                <a:off x="936394" y="4961012"/>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Output </a:t>
                </a:r>
                <a14:m>
                  <m:oMath xmlns:m="http://schemas.openxmlformats.org/officeDocument/2006/math">
                    <m:sSup>
                      <m:sSupPr>
                        <m:ctrlPr>
                          <a:rPr lang="en-US" altLang="zh-CN" b="1" i="1">
                            <a:latin typeface="Cambria Math" panose="02040503050406030204" pitchFamily="18" charset="0"/>
                          </a:rPr>
                        </m:ctrlPr>
                      </m:sSupPr>
                      <m:e>
                        <m:r>
                          <a:rPr lang="en-US" altLang="zh-CN" b="1">
                            <a:latin typeface="Cambria Math" panose="02040503050406030204" pitchFamily="18" charset="0"/>
                          </a:rPr>
                          <m:t>𝐅</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ℝ</m:t>
                        </m:r>
                      </m:e>
                      <m:sup>
                        <m:r>
                          <a:rPr lang="en-US" altLang="zh-CN" b="1" i="1">
                            <a:latin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𝑪</m:t>
                        </m:r>
                      </m:sup>
                    </m:sSup>
                  </m:oMath>
                </a14:m>
                <a:endParaRPr lang="zh-CN" altLang="en-US" b="1" dirty="0"/>
              </a:p>
            </p:txBody>
          </p:sp>
        </mc:Choice>
        <mc:Fallback>
          <p:sp>
            <p:nvSpPr>
              <p:cNvPr id="109" name="矩形 108">
                <a:extLst>
                  <a:ext uri="{FF2B5EF4-FFF2-40B4-BE49-F238E27FC236}">
                    <a16:creationId xmlns:a16="http://schemas.microsoft.com/office/drawing/2014/main" id="{CDE2C4FC-7289-46AF-A5F8-A53DC5ECAD1C}"/>
                  </a:ext>
                </a:extLst>
              </p:cNvPr>
              <p:cNvSpPr>
                <a:spLocks noRot="1" noChangeAspect="1" noMove="1" noResize="1" noEditPoints="1" noAdjustHandles="1" noChangeArrowheads="1" noChangeShapeType="1" noTextEdit="1"/>
              </p:cNvSpPr>
              <p:nvPr/>
            </p:nvSpPr>
            <p:spPr>
              <a:xfrm>
                <a:off x="936394" y="4961012"/>
                <a:ext cx="1991417" cy="653996"/>
              </a:xfrm>
              <a:prstGeom prst="rect">
                <a:avLst/>
              </a:prstGeom>
              <a:blipFill>
                <a:blip r:embed="rId6"/>
                <a:stretch>
                  <a:fillRect l="-610"/>
                </a:stretch>
              </a:blipFill>
            </p:spPr>
            <p:txBody>
              <a:bodyPr/>
              <a:lstStyle/>
              <a:p>
                <a:r>
                  <a:rPr lang="zh-CN" altLang="en-US">
                    <a:noFill/>
                  </a:rPr>
                  <a:t> </a:t>
                </a:r>
              </a:p>
            </p:txBody>
          </p:sp>
        </mc:Fallback>
      </mc:AlternateContent>
      <p:cxnSp>
        <p:nvCxnSpPr>
          <p:cNvPr id="111" name="直接箭头连接符 110">
            <a:extLst>
              <a:ext uri="{FF2B5EF4-FFF2-40B4-BE49-F238E27FC236}">
                <a16:creationId xmlns:a16="http://schemas.microsoft.com/office/drawing/2014/main" id="{A22A8C59-E696-4326-BF6D-884EA4EDFD7A}"/>
              </a:ext>
            </a:extLst>
          </p:cNvPr>
          <p:cNvCxnSpPr>
            <a:cxnSpLocks/>
            <a:stCxn id="104" idx="2"/>
            <a:endCxn id="109" idx="0"/>
          </p:cNvCxnSpPr>
          <p:nvPr/>
        </p:nvCxnSpPr>
        <p:spPr>
          <a:xfrm>
            <a:off x="1932103" y="4455212"/>
            <a:ext cx="0" cy="50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2" name="矩形 111">
            <a:extLst>
              <a:ext uri="{FF2B5EF4-FFF2-40B4-BE49-F238E27FC236}">
                <a16:creationId xmlns:a16="http://schemas.microsoft.com/office/drawing/2014/main" id="{25DE2087-BF25-4FEC-9578-74A035ADF4AD}"/>
              </a:ext>
            </a:extLst>
          </p:cNvPr>
          <p:cNvSpPr/>
          <p:nvPr/>
        </p:nvSpPr>
        <p:spPr>
          <a:xfrm>
            <a:off x="838199" y="1584087"/>
            <a:ext cx="2180209" cy="414337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6" name="组合 125">
            <a:extLst>
              <a:ext uri="{FF2B5EF4-FFF2-40B4-BE49-F238E27FC236}">
                <a16:creationId xmlns:a16="http://schemas.microsoft.com/office/drawing/2014/main" id="{516D06E7-6679-45C9-8296-C9EF5A6B16F8}"/>
              </a:ext>
            </a:extLst>
          </p:cNvPr>
          <p:cNvGrpSpPr/>
          <p:nvPr/>
        </p:nvGrpSpPr>
        <p:grpSpPr>
          <a:xfrm>
            <a:off x="3598700" y="1698658"/>
            <a:ext cx="1888433" cy="1458235"/>
            <a:chOff x="379361" y="1581373"/>
            <a:chExt cx="2396376" cy="1850465"/>
          </a:xfrm>
        </p:grpSpPr>
        <p:pic>
          <p:nvPicPr>
            <p:cNvPr id="127" name="图形 126">
              <a:extLst>
                <a:ext uri="{FF2B5EF4-FFF2-40B4-BE49-F238E27FC236}">
                  <a16:creationId xmlns:a16="http://schemas.microsoft.com/office/drawing/2014/main" id="{42F60A27-21CD-4527-B6FD-D9A953C62A5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7242" t="26403" r="23563" b="25789"/>
            <a:stretch/>
          </p:blipFill>
          <p:spPr>
            <a:xfrm>
              <a:off x="602328" y="1838708"/>
              <a:ext cx="1979412" cy="1545891"/>
            </a:xfrm>
            <a:prstGeom prst="rect">
              <a:avLst/>
            </a:prstGeom>
          </p:spPr>
        </p:pic>
        <p:cxnSp>
          <p:nvCxnSpPr>
            <p:cNvPr id="128" name="直接箭头连接符 127">
              <a:extLst>
                <a:ext uri="{FF2B5EF4-FFF2-40B4-BE49-F238E27FC236}">
                  <a16:creationId xmlns:a16="http://schemas.microsoft.com/office/drawing/2014/main" id="{7CFFB576-ECBB-481B-ACBB-8E2FD6C85213}"/>
                </a:ext>
              </a:extLst>
            </p:cNvPr>
            <p:cNvCxnSpPr>
              <a:cxnSpLocks/>
            </p:cNvCxnSpPr>
            <p:nvPr/>
          </p:nvCxnSpPr>
          <p:spPr>
            <a:xfrm flipH="1" flipV="1">
              <a:off x="1332547" y="1581373"/>
              <a:ext cx="21004" cy="12330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BAC8514F-6352-4422-8BAC-9703563D6E14}"/>
                </a:ext>
              </a:extLst>
            </p:cNvPr>
            <p:cNvCxnSpPr>
              <a:cxnSpLocks/>
            </p:cNvCxnSpPr>
            <p:nvPr/>
          </p:nvCxnSpPr>
          <p:spPr>
            <a:xfrm>
              <a:off x="1353550" y="2814454"/>
              <a:ext cx="1422187" cy="255361"/>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30" name="直接箭头连接符 129">
              <a:extLst>
                <a:ext uri="{FF2B5EF4-FFF2-40B4-BE49-F238E27FC236}">
                  <a16:creationId xmlns:a16="http://schemas.microsoft.com/office/drawing/2014/main" id="{EDBDF3E7-F6CB-4EA4-AD3C-82DE4FEE5793}"/>
                </a:ext>
              </a:extLst>
            </p:cNvPr>
            <p:cNvCxnSpPr>
              <a:cxnSpLocks/>
            </p:cNvCxnSpPr>
            <p:nvPr/>
          </p:nvCxnSpPr>
          <p:spPr>
            <a:xfrm flipH="1">
              <a:off x="426428" y="2814454"/>
              <a:ext cx="927122" cy="4897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1" name="文本框 25">
              <a:extLst>
                <a:ext uri="{FF2B5EF4-FFF2-40B4-BE49-F238E27FC236}">
                  <a16:creationId xmlns:a16="http://schemas.microsoft.com/office/drawing/2014/main" id="{E17B4A8E-2FE7-4DC4-98B8-C05DA4ACCB83}"/>
                </a:ext>
              </a:extLst>
            </p:cNvPr>
            <p:cNvSpPr txBox="1"/>
            <p:nvPr/>
          </p:nvSpPr>
          <p:spPr>
            <a:xfrm>
              <a:off x="2281564" y="2963165"/>
              <a:ext cx="378764"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T</a:t>
              </a:r>
              <a:endParaRPr lang="zh-CN" altLang="en-US" b="1" dirty="0"/>
            </a:p>
          </p:txBody>
        </p:sp>
        <p:sp>
          <p:nvSpPr>
            <p:cNvPr id="132" name="文本框 27">
              <a:extLst>
                <a:ext uri="{FF2B5EF4-FFF2-40B4-BE49-F238E27FC236}">
                  <a16:creationId xmlns:a16="http://schemas.microsoft.com/office/drawing/2014/main" id="{32B403AE-BB9A-460E-90FA-CAF854218229}"/>
                </a:ext>
              </a:extLst>
            </p:cNvPr>
            <p:cNvSpPr txBox="1"/>
            <p:nvPr/>
          </p:nvSpPr>
          <p:spPr>
            <a:xfrm>
              <a:off x="379361" y="2770794"/>
              <a:ext cx="395037"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X</a:t>
              </a:r>
              <a:endParaRPr lang="zh-CN" altLang="en-US" b="1" dirty="0"/>
            </a:p>
          </p:txBody>
        </p:sp>
        <p:sp>
          <p:nvSpPr>
            <p:cNvPr id="133" name="文本框 28">
              <a:extLst>
                <a:ext uri="{FF2B5EF4-FFF2-40B4-BE49-F238E27FC236}">
                  <a16:creationId xmlns:a16="http://schemas.microsoft.com/office/drawing/2014/main" id="{F06988DD-CACB-4E64-8971-ECFD0AF83081}"/>
                </a:ext>
              </a:extLst>
            </p:cNvPr>
            <p:cNvSpPr txBox="1"/>
            <p:nvPr/>
          </p:nvSpPr>
          <p:spPr>
            <a:xfrm>
              <a:off x="1343049" y="1633976"/>
              <a:ext cx="386901"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Y</a:t>
              </a:r>
              <a:endParaRPr lang="zh-CN" altLang="en-US" b="1" dirty="0"/>
            </a:p>
          </p:txBody>
        </p:sp>
      </p:grpSp>
      <mc:AlternateContent xmlns:mc="http://schemas.openxmlformats.org/markup-compatibility/2006">
        <mc:Choice xmlns:a14="http://schemas.microsoft.com/office/drawing/2010/main" Requires="a14">
          <p:sp>
            <p:nvSpPr>
              <p:cNvPr id="134" name="文本框 133">
                <a:extLst>
                  <a:ext uri="{FF2B5EF4-FFF2-40B4-BE49-F238E27FC236}">
                    <a16:creationId xmlns:a16="http://schemas.microsoft.com/office/drawing/2014/main" id="{76BD5125-30B6-4FE7-91D2-6BA2CB5EFC2F}"/>
                  </a:ext>
                </a:extLst>
              </p:cNvPr>
              <p:cNvSpPr txBox="1"/>
              <p:nvPr/>
            </p:nvSpPr>
            <p:spPr>
              <a:xfrm>
                <a:off x="3628715" y="3673712"/>
                <a:ext cx="1919051" cy="292131"/>
              </a:xfrm>
              <a:prstGeom prst="rect">
                <a:avLst/>
              </a:prstGeom>
              <a:noFill/>
            </p:spPr>
            <p:txBody>
              <a:bodyPr wrap="none" lIns="0" tIns="0" rIns="0" bIns="0" rtlCol="0">
                <a:spAutoFit/>
              </a:bodyPr>
              <a:lstStyle/>
              <a:p>
                <a14:m>
                  <m:oMath xmlns:m="http://schemas.openxmlformats.org/officeDocument/2006/math">
                    <m:r>
                      <a:rPr lang="en-US" altLang="zh-CN" b="1" i="0" smtClean="0">
                        <a:latin typeface="Cambria Math" panose="02040503050406030204" pitchFamily="18" charset="0"/>
                        <a:ea typeface="Cambria Math" panose="02040503050406030204" pitchFamily="18" charset="0"/>
                      </a:rPr>
                      <m:t>𝐄</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1" i="0" smtClean="0">
                                <a:latin typeface="Cambria Math" panose="02040503050406030204" pitchFamily="18" charset="0"/>
                                <a:ea typeface="Cambria Math" panose="02040503050406030204" pitchFamily="18" charset="0"/>
                              </a:rPr>
                              <m:t>𝐞</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𝑁</m:t>
                        </m:r>
                      </m:sup>
                    </m:sSubSup>
                  </m:oMath>
                </a14:m>
                <a:r>
                  <a:rPr lang="el-GR" altLang="zh-CN" b="1" dirty="0">
                    <a:ea typeface="Cambria Math" panose="02040503050406030204" pitchFamily="18" charset="0"/>
                  </a:rPr>
                  <a:t> </a:t>
                </a:r>
                <a14:m>
                  <m:oMath xmlns:m="http://schemas.openxmlformats.org/officeDocument/2006/math">
                    <m:r>
                      <a:rPr lang="el-GR" altLang="zh-CN" b="1"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×4</m:t>
                        </m:r>
                      </m:sup>
                    </m:sSup>
                  </m:oMath>
                </a14:m>
                <a:endParaRPr lang="zh-CN" altLang="en-US" dirty="0"/>
              </a:p>
            </p:txBody>
          </p:sp>
        </mc:Choice>
        <mc:Fallback>
          <p:sp>
            <p:nvSpPr>
              <p:cNvPr id="134" name="文本框 133">
                <a:extLst>
                  <a:ext uri="{FF2B5EF4-FFF2-40B4-BE49-F238E27FC236}">
                    <a16:creationId xmlns:a16="http://schemas.microsoft.com/office/drawing/2014/main" id="{76BD5125-30B6-4FE7-91D2-6BA2CB5EFC2F}"/>
                  </a:ext>
                </a:extLst>
              </p:cNvPr>
              <p:cNvSpPr txBox="1">
                <a:spLocks noRot="1" noChangeAspect="1" noMove="1" noResize="1" noEditPoints="1" noAdjustHandles="1" noChangeArrowheads="1" noChangeShapeType="1" noTextEdit="1"/>
              </p:cNvSpPr>
              <p:nvPr/>
            </p:nvSpPr>
            <p:spPr>
              <a:xfrm>
                <a:off x="3628715" y="3673712"/>
                <a:ext cx="1919051" cy="292131"/>
              </a:xfrm>
              <a:prstGeom prst="rect">
                <a:avLst/>
              </a:prstGeom>
              <a:blipFill>
                <a:blip r:embed="rId9"/>
                <a:stretch>
                  <a:fillRect l="-4127" r="-1587" b="-354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5" name="文本框 134">
                <a:extLst>
                  <a:ext uri="{FF2B5EF4-FFF2-40B4-BE49-F238E27FC236}">
                    <a16:creationId xmlns:a16="http://schemas.microsoft.com/office/drawing/2014/main" id="{94F18A47-452B-4C57-B88D-8D38941B8560}"/>
                  </a:ext>
                </a:extLst>
              </p:cNvPr>
              <p:cNvSpPr txBox="1"/>
              <p:nvPr/>
            </p:nvSpPr>
            <p:spPr>
              <a:xfrm>
                <a:off x="3708192" y="4171964"/>
                <a:ext cx="175586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1">
                              <a:latin typeface="Cambria Math" panose="02040503050406030204" pitchFamily="18" charset="0"/>
                              <a:ea typeface="Cambria Math" panose="02040503050406030204" pitchFamily="18" charset="0"/>
                            </a:rPr>
                            <m:t>𝐞</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zh-CN" altLang="en-US"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𝑡</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𝑝</m:t>
                          </m:r>
                        </m:e>
                        <m:sub>
                          <m:r>
                            <a:rPr lang="en-US" altLang="zh-CN" b="0" i="1" dirty="0" smtClean="0">
                              <a:latin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135" name="文本框 134">
                <a:extLst>
                  <a:ext uri="{FF2B5EF4-FFF2-40B4-BE49-F238E27FC236}">
                    <a16:creationId xmlns:a16="http://schemas.microsoft.com/office/drawing/2014/main" id="{94F18A47-452B-4C57-B88D-8D38941B8560}"/>
                  </a:ext>
                </a:extLst>
              </p:cNvPr>
              <p:cNvSpPr txBox="1">
                <a:spLocks noRot="1" noChangeAspect="1" noMove="1" noResize="1" noEditPoints="1" noAdjustHandles="1" noChangeArrowheads="1" noChangeShapeType="1" noTextEdit="1"/>
              </p:cNvSpPr>
              <p:nvPr/>
            </p:nvSpPr>
            <p:spPr>
              <a:xfrm>
                <a:off x="3708192" y="4171964"/>
                <a:ext cx="1755865" cy="276999"/>
              </a:xfrm>
              <a:prstGeom prst="rect">
                <a:avLst/>
              </a:prstGeom>
              <a:blipFill>
                <a:blip r:embed="rId10"/>
                <a:stretch>
                  <a:fillRect l="-1389" t="-2174" r="-4861" b="-36957"/>
                </a:stretch>
              </a:blipFill>
            </p:spPr>
            <p:txBody>
              <a:bodyPr/>
              <a:lstStyle/>
              <a:p>
                <a:r>
                  <a:rPr lang="zh-CN" altLang="en-US">
                    <a:noFill/>
                  </a:rPr>
                  <a:t> </a:t>
                </a:r>
              </a:p>
            </p:txBody>
          </p:sp>
        </mc:Fallback>
      </mc:AlternateContent>
      <p:sp>
        <p:nvSpPr>
          <p:cNvPr id="136" name="文本框 43">
            <a:extLst>
              <a:ext uri="{FF2B5EF4-FFF2-40B4-BE49-F238E27FC236}">
                <a16:creationId xmlns:a16="http://schemas.microsoft.com/office/drawing/2014/main" id="{075DBD1A-7DB3-4B05-9C44-AD126D6F8797}"/>
              </a:ext>
            </a:extLst>
          </p:cNvPr>
          <p:cNvSpPr txBox="1"/>
          <p:nvPr/>
        </p:nvSpPr>
        <p:spPr>
          <a:xfrm>
            <a:off x="3983164" y="3081291"/>
            <a:ext cx="128276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latin typeface="Arial" panose="020B0604020202020204" pitchFamily="34" charset="0"/>
                <a:cs typeface="Arial" panose="020B0604020202020204" pitchFamily="34" charset="0"/>
              </a:rPr>
              <a:t>Raw Events</a:t>
            </a:r>
            <a:endParaRPr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40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5</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Methodology</a:t>
            </a:r>
            <a:endParaRPr lang="zh-CN" altLang="en-US" b="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1" name="矩形 100">
                <a:extLst>
                  <a:ext uri="{FF2B5EF4-FFF2-40B4-BE49-F238E27FC236}">
                    <a16:creationId xmlns:a16="http://schemas.microsoft.com/office/drawing/2014/main" id="{465EC5D5-67CB-4D80-BA0A-399E403690CB}"/>
                  </a:ext>
                </a:extLst>
              </p:cNvPr>
              <p:cNvSpPr/>
              <p:nvPr/>
            </p:nvSpPr>
            <p:spPr>
              <a:xfrm>
                <a:off x="936395" y="1660087"/>
                <a:ext cx="1991418" cy="586664"/>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Input</a:t>
                </a:r>
                <a14:m>
                  <m:oMath xmlns:m="http://schemas.openxmlformats.org/officeDocument/2006/math">
                    <m:sSup>
                      <m:sSupPr>
                        <m:ctrlPr>
                          <a:rPr lang="en-US" altLang="zh-CN" b="1" i="1">
                            <a:latin typeface="Cambria Math" panose="02040503050406030204" pitchFamily="18" charset="0"/>
                          </a:rPr>
                        </m:ctrlPr>
                      </m:sSupPr>
                      <m:e>
                        <m:r>
                          <a:rPr lang="en-US" altLang="zh-CN" b="1" i="0" smtClean="0">
                            <a:latin typeface="Cambria Math" panose="02040503050406030204" pitchFamily="18" charset="0"/>
                          </a:rPr>
                          <m:t> </m:t>
                        </m:r>
                        <m:r>
                          <a:rPr lang="en-US" altLang="zh-CN" b="1">
                            <a:latin typeface="Cambria Math" panose="02040503050406030204" pitchFamily="18" charset="0"/>
                          </a:rPr>
                          <m:t>𝐄</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ℝ</m:t>
                        </m:r>
                      </m:e>
                      <m:sup>
                        <m:r>
                          <a:rPr lang="en-US" altLang="zh-CN" b="1" i="1">
                            <a:latin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𝟒</m:t>
                        </m:r>
                      </m:sup>
                    </m:sSup>
                  </m:oMath>
                </a14:m>
                <a:endParaRPr lang="zh-CN" altLang="en-US" b="1" dirty="0"/>
              </a:p>
            </p:txBody>
          </p:sp>
        </mc:Choice>
        <mc:Fallback>
          <p:sp>
            <p:nvSpPr>
              <p:cNvPr id="101" name="矩形 100">
                <a:extLst>
                  <a:ext uri="{FF2B5EF4-FFF2-40B4-BE49-F238E27FC236}">
                    <a16:creationId xmlns:a16="http://schemas.microsoft.com/office/drawing/2014/main" id="{465EC5D5-67CB-4D80-BA0A-399E403690CB}"/>
                  </a:ext>
                </a:extLst>
              </p:cNvPr>
              <p:cNvSpPr>
                <a:spLocks noRot="1" noChangeAspect="1" noMove="1" noResize="1" noEditPoints="1" noAdjustHandles="1" noChangeArrowheads="1" noChangeShapeType="1" noTextEdit="1"/>
              </p:cNvSpPr>
              <p:nvPr/>
            </p:nvSpPr>
            <p:spPr>
              <a:xfrm>
                <a:off x="936395" y="1660087"/>
                <a:ext cx="1991418" cy="586664"/>
              </a:xfrm>
              <a:prstGeom prst="rect">
                <a:avLst/>
              </a:prstGeom>
              <a:blipFill>
                <a:blip r:embed="rId5"/>
                <a:stretch>
                  <a:fillRect/>
                </a:stretch>
              </a:blipFill>
            </p:spPr>
            <p:txBody>
              <a:bodyPr/>
              <a:lstStyle/>
              <a:p>
                <a:r>
                  <a:rPr lang="zh-CN" altLang="en-US">
                    <a:noFill/>
                  </a:rPr>
                  <a:t> </a:t>
                </a:r>
              </a:p>
            </p:txBody>
          </p:sp>
        </mc:Fallback>
      </mc:AlternateContent>
      <p:sp>
        <p:nvSpPr>
          <p:cNvPr id="102" name="矩形 101">
            <a:extLst>
              <a:ext uri="{FF2B5EF4-FFF2-40B4-BE49-F238E27FC236}">
                <a16:creationId xmlns:a16="http://schemas.microsoft.com/office/drawing/2014/main" id="{8C8F7BF1-D810-46D9-968D-90B51A397155}"/>
              </a:ext>
            </a:extLst>
          </p:cNvPr>
          <p:cNvSpPr/>
          <p:nvPr/>
        </p:nvSpPr>
        <p:spPr>
          <a:xfrm>
            <a:off x="936394" y="2683899"/>
            <a:ext cx="1991417" cy="6539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Spatiotemporal Embedding</a:t>
            </a:r>
            <a:endParaRPr lang="zh-CN" altLang="en-US" b="1" dirty="0"/>
          </a:p>
        </p:txBody>
      </p:sp>
      <p:cxnSp>
        <p:nvCxnSpPr>
          <p:cNvPr id="103" name="直接箭头连接符 102">
            <a:extLst>
              <a:ext uri="{FF2B5EF4-FFF2-40B4-BE49-F238E27FC236}">
                <a16:creationId xmlns:a16="http://schemas.microsoft.com/office/drawing/2014/main" id="{391F11AB-3F6E-4AAD-B952-97F9AF24C9CF}"/>
              </a:ext>
            </a:extLst>
          </p:cNvPr>
          <p:cNvCxnSpPr>
            <a:cxnSpLocks/>
            <a:stCxn id="101" idx="2"/>
            <a:endCxn id="102" idx="0"/>
          </p:cNvCxnSpPr>
          <p:nvPr/>
        </p:nvCxnSpPr>
        <p:spPr>
          <a:xfrm flipH="1">
            <a:off x="1932103" y="2246751"/>
            <a:ext cx="1" cy="437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4" name="矩形 103">
            <a:extLst>
              <a:ext uri="{FF2B5EF4-FFF2-40B4-BE49-F238E27FC236}">
                <a16:creationId xmlns:a16="http://schemas.microsoft.com/office/drawing/2014/main" id="{2B67CCAF-EDB8-498E-9BBB-9B9BAF4E4A54}"/>
              </a:ext>
            </a:extLst>
          </p:cNvPr>
          <p:cNvSpPr/>
          <p:nvPr/>
        </p:nvSpPr>
        <p:spPr>
          <a:xfrm>
            <a:off x="936394" y="3801216"/>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600" b="1" dirty="0">
                <a:solidFill>
                  <a:prstClr val="white"/>
                </a:solidFill>
              </a:rPr>
              <a:t>Event Transformer Block (ETB)</a:t>
            </a:r>
            <a:endParaRPr lang="zh-CN" altLang="en-US" sz="1600" b="1" dirty="0">
              <a:solidFill>
                <a:prstClr val="white"/>
              </a:solidFill>
            </a:endParaRPr>
          </a:p>
        </p:txBody>
      </p:sp>
      <p:cxnSp>
        <p:nvCxnSpPr>
          <p:cNvPr id="107" name="直接箭头连接符 106">
            <a:extLst>
              <a:ext uri="{FF2B5EF4-FFF2-40B4-BE49-F238E27FC236}">
                <a16:creationId xmlns:a16="http://schemas.microsoft.com/office/drawing/2014/main" id="{B4E6BEFE-FCE1-4BEC-AA34-56189E980653}"/>
              </a:ext>
            </a:extLst>
          </p:cNvPr>
          <p:cNvCxnSpPr>
            <a:cxnSpLocks/>
            <a:stCxn id="102" idx="2"/>
            <a:endCxn id="104" idx="0"/>
          </p:cNvCxnSpPr>
          <p:nvPr/>
        </p:nvCxnSpPr>
        <p:spPr>
          <a:xfrm>
            <a:off x="1932103" y="3337895"/>
            <a:ext cx="0" cy="463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9" name="矩形 108">
                <a:extLst>
                  <a:ext uri="{FF2B5EF4-FFF2-40B4-BE49-F238E27FC236}">
                    <a16:creationId xmlns:a16="http://schemas.microsoft.com/office/drawing/2014/main" id="{CDE2C4FC-7289-46AF-A5F8-A53DC5ECAD1C}"/>
                  </a:ext>
                </a:extLst>
              </p:cNvPr>
              <p:cNvSpPr/>
              <p:nvPr/>
            </p:nvSpPr>
            <p:spPr>
              <a:xfrm>
                <a:off x="936394" y="4961012"/>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Output </a:t>
                </a:r>
                <a14:m>
                  <m:oMath xmlns:m="http://schemas.openxmlformats.org/officeDocument/2006/math">
                    <m:sSup>
                      <m:sSupPr>
                        <m:ctrlPr>
                          <a:rPr lang="en-US" altLang="zh-CN" b="1" i="1">
                            <a:latin typeface="Cambria Math" panose="02040503050406030204" pitchFamily="18" charset="0"/>
                          </a:rPr>
                        </m:ctrlPr>
                      </m:sSupPr>
                      <m:e>
                        <m:r>
                          <a:rPr lang="en-US" altLang="zh-CN" b="1">
                            <a:latin typeface="Cambria Math" panose="02040503050406030204" pitchFamily="18" charset="0"/>
                          </a:rPr>
                          <m:t>𝐅</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ℝ</m:t>
                        </m:r>
                      </m:e>
                      <m:sup>
                        <m:r>
                          <a:rPr lang="en-US" altLang="zh-CN" b="1" i="1">
                            <a:latin typeface="Cambria Math" panose="02040503050406030204" pitchFamily="18" charset="0"/>
                          </a:rPr>
                          <m:t>𝑵</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𝑪</m:t>
                        </m:r>
                      </m:sup>
                    </m:sSup>
                  </m:oMath>
                </a14:m>
                <a:endParaRPr lang="zh-CN" altLang="en-US" b="1" dirty="0"/>
              </a:p>
            </p:txBody>
          </p:sp>
        </mc:Choice>
        <mc:Fallback>
          <p:sp>
            <p:nvSpPr>
              <p:cNvPr id="109" name="矩形 108">
                <a:extLst>
                  <a:ext uri="{FF2B5EF4-FFF2-40B4-BE49-F238E27FC236}">
                    <a16:creationId xmlns:a16="http://schemas.microsoft.com/office/drawing/2014/main" id="{CDE2C4FC-7289-46AF-A5F8-A53DC5ECAD1C}"/>
                  </a:ext>
                </a:extLst>
              </p:cNvPr>
              <p:cNvSpPr>
                <a:spLocks noRot="1" noChangeAspect="1" noMove="1" noResize="1" noEditPoints="1" noAdjustHandles="1" noChangeArrowheads="1" noChangeShapeType="1" noTextEdit="1"/>
              </p:cNvSpPr>
              <p:nvPr/>
            </p:nvSpPr>
            <p:spPr>
              <a:xfrm>
                <a:off x="936394" y="4961012"/>
                <a:ext cx="1991417" cy="653996"/>
              </a:xfrm>
              <a:prstGeom prst="rect">
                <a:avLst/>
              </a:prstGeom>
              <a:blipFill>
                <a:blip r:embed="rId6"/>
                <a:stretch>
                  <a:fillRect l="-610"/>
                </a:stretch>
              </a:blipFill>
            </p:spPr>
            <p:txBody>
              <a:bodyPr/>
              <a:lstStyle/>
              <a:p>
                <a:r>
                  <a:rPr lang="zh-CN" altLang="en-US">
                    <a:noFill/>
                  </a:rPr>
                  <a:t> </a:t>
                </a:r>
              </a:p>
            </p:txBody>
          </p:sp>
        </mc:Fallback>
      </mc:AlternateContent>
      <p:cxnSp>
        <p:nvCxnSpPr>
          <p:cNvPr id="111" name="直接箭头连接符 110">
            <a:extLst>
              <a:ext uri="{FF2B5EF4-FFF2-40B4-BE49-F238E27FC236}">
                <a16:creationId xmlns:a16="http://schemas.microsoft.com/office/drawing/2014/main" id="{A22A8C59-E696-4326-BF6D-884EA4EDFD7A}"/>
              </a:ext>
            </a:extLst>
          </p:cNvPr>
          <p:cNvCxnSpPr>
            <a:cxnSpLocks/>
            <a:stCxn id="104" idx="2"/>
            <a:endCxn id="109" idx="0"/>
          </p:cNvCxnSpPr>
          <p:nvPr/>
        </p:nvCxnSpPr>
        <p:spPr>
          <a:xfrm>
            <a:off x="1932103" y="4455212"/>
            <a:ext cx="0" cy="50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2" name="矩形 111">
            <a:extLst>
              <a:ext uri="{FF2B5EF4-FFF2-40B4-BE49-F238E27FC236}">
                <a16:creationId xmlns:a16="http://schemas.microsoft.com/office/drawing/2014/main" id="{25DE2087-BF25-4FEC-9578-74A035ADF4AD}"/>
              </a:ext>
            </a:extLst>
          </p:cNvPr>
          <p:cNvSpPr/>
          <p:nvPr/>
        </p:nvSpPr>
        <p:spPr>
          <a:xfrm>
            <a:off x="838199" y="1584087"/>
            <a:ext cx="2180209" cy="414337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4" name="组合 113">
            <a:extLst>
              <a:ext uri="{FF2B5EF4-FFF2-40B4-BE49-F238E27FC236}">
                <a16:creationId xmlns:a16="http://schemas.microsoft.com/office/drawing/2014/main" id="{4DEA420A-D40A-4362-B4E2-B44B580145D4}"/>
              </a:ext>
            </a:extLst>
          </p:cNvPr>
          <p:cNvGrpSpPr/>
          <p:nvPr/>
        </p:nvGrpSpPr>
        <p:grpSpPr>
          <a:xfrm>
            <a:off x="3598700" y="1698658"/>
            <a:ext cx="1888433" cy="1458235"/>
            <a:chOff x="379361" y="1581373"/>
            <a:chExt cx="2396376" cy="1850465"/>
          </a:xfrm>
        </p:grpSpPr>
        <p:pic>
          <p:nvPicPr>
            <p:cNvPr id="115" name="图形 114">
              <a:extLst>
                <a:ext uri="{FF2B5EF4-FFF2-40B4-BE49-F238E27FC236}">
                  <a16:creationId xmlns:a16="http://schemas.microsoft.com/office/drawing/2014/main" id="{02D9F553-2EAD-4C07-B0E8-2161A0F8DF3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7242" t="26403" r="23563" b="25789"/>
            <a:stretch/>
          </p:blipFill>
          <p:spPr>
            <a:xfrm>
              <a:off x="602328" y="1838708"/>
              <a:ext cx="1979412" cy="1545891"/>
            </a:xfrm>
            <a:prstGeom prst="rect">
              <a:avLst/>
            </a:prstGeom>
          </p:spPr>
        </p:pic>
        <p:cxnSp>
          <p:nvCxnSpPr>
            <p:cNvPr id="116" name="直接箭头连接符 115">
              <a:extLst>
                <a:ext uri="{FF2B5EF4-FFF2-40B4-BE49-F238E27FC236}">
                  <a16:creationId xmlns:a16="http://schemas.microsoft.com/office/drawing/2014/main" id="{C44D6157-0C0B-4BAF-9C45-3A9884C0999C}"/>
                </a:ext>
              </a:extLst>
            </p:cNvPr>
            <p:cNvCxnSpPr>
              <a:cxnSpLocks/>
            </p:cNvCxnSpPr>
            <p:nvPr/>
          </p:nvCxnSpPr>
          <p:spPr>
            <a:xfrm flipH="1" flipV="1">
              <a:off x="1332547" y="1581373"/>
              <a:ext cx="21004" cy="123308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7" name="直接箭头连接符 116">
              <a:extLst>
                <a:ext uri="{FF2B5EF4-FFF2-40B4-BE49-F238E27FC236}">
                  <a16:creationId xmlns:a16="http://schemas.microsoft.com/office/drawing/2014/main" id="{DA5752F2-E399-4B15-9D3E-E118406201A2}"/>
                </a:ext>
              </a:extLst>
            </p:cNvPr>
            <p:cNvCxnSpPr>
              <a:cxnSpLocks/>
            </p:cNvCxnSpPr>
            <p:nvPr/>
          </p:nvCxnSpPr>
          <p:spPr>
            <a:xfrm>
              <a:off x="1353550" y="2814454"/>
              <a:ext cx="1422187" cy="255361"/>
            </a:xfrm>
            <a:prstGeom prst="straightConnector1">
              <a:avLst/>
            </a:prstGeom>
            <a:ln w="38100">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18" name="直接箭头连接符 117">
              <a:extLst>
                <a:ext uri="{FF2B5EF4-FFF2-40B4-BE49-F238E27FC236}">
                  <a16:creationId xmlns:a16="http://schemas.microsoft.com/office/drawing/2014/main" id="{E0E48A6C-C3CB-4ECB-A6BE-DCAE91A6F79E}"/>
                </a:ext>
              </a:extLst>
            </p:cNvPr>
            <p:cNvCxnSpPr>
              <a:cxnSpLocks/>
            </p:cNvCxnSpPr>
            <p:nvPr/>
          </p:nvCxnSpPr>
          <p:spPr>
            <a:xfrm flipH="1">
              <a:off x="426428" y="2814454"/>
              <a:ext cx="927122" cy="4897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9" name="文本框 25">
              <a:extLst>
                <a:ext uri="{FF2B5EF4-FFF2-40B4-BE49-F238E27FC236}">
                  <a16:creationId xmlns:a16="http://schemas.microsoft.com/office/drawing/2014/main" id="{0EE7EFB5-9789-49F4-BA67-9E68E110F173}"/>
                </a:ext>
              </a:extLst>
            </p:cNvPr>
            <p:cNvSpPr txBox="1"/>
            <p:nvPr/>
          </p:nvSpPr>
          <p:spPr>
            <a:xfrm>
              <a:off x="2281564" y="2963165"/>
              <a:ext cx="378764"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T</a:t>
              </a:r>
              <a:endParaRPr lang="zh-CN" altLang="en-US" b="1" dirty="0"/>
            </a:p>
          </p:txBody>
        </p:sp>
        <p:sp>
          <p:nvSpPr>
            <p:cNvPr id="120" name="文本框 27">
              <a:extLst>
                <a:ext uri="{FF2B5EF4-FFF2-40B4-BE49-F238E27FC236}">
                  <a16:creationId xmlns:a16="http://schemas.microsoft.com/office/drawing/2014/main" id="{4AC50FD8-70C4-49A4-A65A-585D970E8D52}"/>
                </a:ext>
              </a:extLst>
            </p:cNvPr>
            <p:cNvSpPr txBox="1"/>
            <p:nvPr/>
          </p:nvSpPr>
          <p:spPr>
            <a:xfrm>
              <a:off x="379361" y="2770794"/>
              <a:ext cx="395037"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X</a:t>
              </a:r>
              <a:endParaRPr lang="zh-CN" altLang="en-US" b="1" dirty="0"/>
            </a:p>
          </p:txBody>
        </p:sp>
        <p:sp>
          <p:nvSpPr>
            <p:cNvPr id="121" name="文本框 28">
              <a:extLst>
                <a:ext uri="{FF2B5EF4-FFF2-40B4-BE49-F238E27FC236}">
                  <a16:creationId xmlns:a16="http://schemas.microsoft.com/office/drawing/2014/main" id="{C0298BA5-0A7E-4966-BCC2-FAE1DBE59E72}"/>
                </a:ext>
              </a:extLst>
            </p:cNvPr>
            <p:cNvSpPr txBox="1"/>
            <p:nvPr/>
          </p:nvSpPr>
          <p:spPr>
            <a:xfrm>
              <a:off x="1343049" y="1633976"/>
              <a:ext cx="386901" cy="46867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t>Y</a:t>
              </a:r>
              <a:endParaRPr lang="zh-CN" altLang="en-US" b="1" dirty="0"/>
            </a:p>
          </p:txBody>
        </p:sp>
      </p:grpSp>
      <p:sp>
        <p:nvSpPr>
          <p:cNvPr id="122" name="文本框 43">
            <a:extLst>
              <a:ext uri="{FF2B5EF4-FFF2-40B4-BE49-F238E27FC236}">
                <a16:creationId xmlns:a16="http://schemas.microsoft.com/office/drawing/2014/main" id="{74738DFE-DF5C-41F1-9069-CDADAE3F5C19}"/>
              </a:ext>
            </a:extLst>
          </p:cNvPr>
          <p:cNvSpPr txBox="1"/>
          <p:nvPr/>
        </p:nvSpPr>
        <p:spPr>
          <a:xfrm>
            <a:off x="3983164" y="3081291"/>
            <a:ext cx="1282760"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latin typeface="Arial" panose="020B0604020202020204" pitchFamily="34" charset="0"/>
                <a:cs typeface="Arial" panose="020B0604020202020204" pitchFamily="34" charset="0"/>
              </a:rPr>
              <a:t>Raw Events</a:t>
            </a:r>
            <a:endParaRPr lang="zh-CN" altLang="en-US" sz="1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4" name="文本框 123">
                <a:extLst>
                  <a:ext uri="{FF2B5EF4-FFF2-40B4-BE49-F238E27FC236}">
                    <a16:creationId xmlns:a16="http://schemas.microsoft.com/office/drawing/2014/main" id="{FB4AD90B-2360-4031-B558-E7A3E862B6B2}"/>
                  </a:ext>
                </a:extLst>
              </p:cNvPr>
              <p:cNvSpPr txBox="1"/>
              <p:nvPr/>
            </p:nvSpPr>
            <p:spPr>
              <a:xfrm>
                <a:off x="3628715" y="3673712"/>
                <a:ext cx="1919051" cy="292131"/>
              </a:xfrm>
              <a:prstGeom prst="rect">
                <a:avLst/>
              </a:prstGeom>
              <a:noFill/>
            </p:spPr>
            <p:txBody>
              <a:bodyPr wrap="none" lIns="0" tIns="0" rIns="0" bIns="0" rtlCol="0">
                <a:spAutoFit/>
              </a:bodyPr>
              <a:lstStyle/>
              <a:p>
                <a14:m>
                  <m:oMath xmlns:m="http://schemas.openxmlformats.org/officeDocument/2006/math">
                    <m:r>
                      <a:rPr lang="en-US" altLang="zh-CN" b="1" i="0" smtClean="0">
                        <a:latin typeface="Cambria Math" panose="02040503050406030204" pitchFamily="18" charset="0"/>
                        <a:ea typeface="Cambria Math" panose="02040503050406030204" pitchFamily="18" charset="0"/>
                      </a:rPr>
                      <m:t>𝐄</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1" i="0" smtClean="0">
                                <a:latin typeface="Cambria Math" panose="02040503050406030204" pitchFamily="18" charset="0"/>
                                <a:ea typeface="Cambria Math" panose="02040503050406030204" pitchFamily="18" charset="0"/>
                              </a:rPr>
                              <m:t>𝐞</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𝑁</m:t>
                        </m:r>
                      </m:sup>
                    </m:sSubSup>
                  </m:oMath>
                </a14:m>
                <a:r>
                  <a:rPr lang="el-GR" altLang="zh-CN" b="1" dirty="0">
                    <a:ea typeface="Cambria Math" panose="02040503050406030204" pitchFamily="18" charset="0"/>
                  </a:rPr>
                  <a:t> </a:t>
                </a:r>
                <a14:m>
                  <m:oMath xmlns:m="http://schemas.openxmlformats.org/officeDocument/2006/math">
                    <m:r>
                      <a:rPr lang="el-GR" altLang="zh-CN" b="1"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×4</m:t>
                        </m:r>
                      </m:sup>
                    </m:sSup>
                  </m:oMath>
                </a14:m>
                <a:endParaRPr lang="zh-CN" altLang="en-US" dirty="0"/>
              </a:p>
            </p:txBody>
          </p:sp>
        </mc:Choice>
        <mc:Fallback>
          <p:sp>
            <p:nvSpPr>
              <p:cNvPr id="124" name="文本框 123">
                <a:extLst>
                  <a:ext uri="{FF2B5EF4-FFF2-40B4-BE49-F238E27FC236}">
                    <a16:creationId xmlns:a16="http://schemas.microsoft.com/office/drawing/2014/main" id="{FB4AD90B-2360-4031-B558-E7A3E862B6B2}"/>
                  </a:ext>
                </a:extLst>
              </p:cNvPr>
              <p:cNvSpPr txBox="1">
                <a:spLocks noRot="1" noChangeAspect="1" noMove="1" noResize="1" noEditPoints="1" noAdjustHandles="1" noChangeArrowheads="1" noChangeShapeType="1" noTextEdit="1"/>
              </p:cNvSpPr>
              <p:nvPr/>
            </p:nvSpPr>
            <p:spPr>
              <a:xfrm>
                <a:off x="3628715" y="3673712"/>
                <a:ext cx="1919051" cy="292131"/>
              </a:xfrm>
              <a:prstGeom prst="rect">
                <a:avLst/>
              </a:prstGeom>
              <a:blipFill>
                <a:blip r:embed="rId9"/>
                <a:stretch>
                  <a:fillRect l="-4127" r="-1587" b="-354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5" name="文本框 124">
                <a:extLst>
                  <a:ext uri="{FF2B5EF4-FFF2-40B4-BE49-F238E27FC236}">
                    <a16:creationId xmlns:a16="http://schemas.microsoft.com/office/drawing/2014/main" id="{FC427BDD-2C19-4EEF-96BB-E355DB668988}"/>
                  </a:ext>
                </a:extLst>
              </p:cNvPr>
              <p:cNvSpPr txBox="1"/>
              <p:nvPr/>
            </p:nvSpPr>
            <p:spPr>
              <a:xfrm>
                <a:off x="3708192" y="4171964"/>
                <a:ext cx="175586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en-US" altLang="zh-CN" b="1">
                              <a:latin typeface="Cambria Math" panose="02040503050406030204" pitchFamily="18" charset="0"/>
                              <a:ea typeface="Cambria Math" panose="02040503050406030204" pitchFamily="18" charset="0"/>
                            </a:rPr>
                            <m:t>𝐞</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zh-CN" altLang="en-US"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𝑡</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𝑝</m:t>
                          </m:r>
                        </m:e>
                        <m:sub>
                          <m:r>
                            <a:rPr lang="en-US" altLang="zh-CN" b="0" i="1" dirty="0" smtClean="0">
                              <a:latin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125" name="文本框 124">
                <a:extLst>
                  <a:ext uri="{FF2B5EF4-FFF2-40B4-BE49-F238E27FC236}">
                    <a16:creationId xmlns:a16="http://schemas.microsoft.com/office/drawing/2014/main" id="{FC427BDD-2C19-4EEF-96BB-E355DB668988}"/>
                  </a:ext>
                </a:extLst>
              </p:cNvPr>
              <p:cNvSpPr txBox="1">
                <a:spLocks noRot="1" noChangeAspect="1" noMove="1" noResize="1" noEditPoints="1" noAdjustHandles="1" noChangeArrowheads="1" noChangeShapeType="1" noTextEdit="1"/>
              </p:cNvSpPr>
              <p:nvPr/>
            </p:nvSpPr>
            <p:spPr>
              <a:xfrm>
                <a:off x="3708192" y="4171964"/>
                <a:ext cx="1755865" cy="276999"/>
              </a:xfrm>
              <a:prstGeom prst="rect">
                <a:avLst/>
              </a:prstGeom>
              <a:blipFill>
                <a:blip r:embed="rId10"/>
                <a:stretch>
                  <a:fillRect l="-1389" t="-2174" r="-4861" b="-36957"/>
                </a:stretch>
              </a:blipFill>
            </p:spPr>
            <p:txBody>
              <a:bodyPr/>
              <a:lstStyle/>
              <a:p>
                <a:r>
                  <a:rPr lang="zh-CN" altLang="en-US">
                    <a:noFill/>
                  </a:rPr>
                  <a:t> </a:t>
                </a:r>
              </a:p>
            </p:txBody>
          </p:sp>
        </mc:Fallback>
      </mc:AlternateContent>
      <p:pic>
        <p:nvPicPr>
          <p:cNvPr id="33" name="图形 32">
            <a:extLst>
              <a:ext uri="{FF2B5EF4-FFF2-40B4-BE49-F238E27FC236}">
                <a16:creationId xmlns:a16="http://schemas.microsoft.com/office/drawing/2014/main" id="{6280B118-1870-4D45-88F6-73D68AECA93B}"/>
              </a:ext>
            </a:extLst>
          </p:cNvPr>
          <p:cNvPicPr>
            <a:picLocks noChangeAspect="1"/>
          </p:cNvPicPr>
          <p:nvPr/>
        </p:nvPicPr>
        <p:blipFill rotWithShape="1">
          <a:blip r:embed="rId11">
            <a:alphaModFix/>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8079" t="37207" r="25840" b="26919"/>
          <a:stretch/>
        </p:blipFill>
        <p:spPr>
          <a:xfrm>
            <a:off x="7162232" y="2149407"/>
            <a:ext cx="991168" cy="950193"/>
          </a:xfrm>
          <a:prstGeom prst="rect">
            <a:avLst/>
          </a:prstGeom>
        </p:spPr>
      </p:pic>
      <p:pic>
        <p:nvPicPr>
          <p:cNvPr id="40" name="图形 39">
            <a:extLst>
              <a:ext uri="{FF2B5EF4-FFF2-40B4-BE49-F238E27FC236}">
                <a16:creationId xmlns:a16="http://schemas.microsoft.com/office/drawing/2014/main" id="{CFB51887-54B8-4427-B6C8-CFBE24D164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37984" y="1515899"/>
            <a:ext cx="1300909" cy="2023358"/>
          </a:xfrm>
          <a:prstGeom prst="rect">
            <a:avLst/>
          </a:prstGeom>
        </p:spPr>
      </p:pic>
      <p:cxnSp>
        <p:nvCxnSpPr>
          <p:cNvPr id="41" name="直接箭头连接符 40">
            <a:extLst>
              <a:ext uri="{FF2B5EF4-FFF2-40B4-BE49-F238E27FC236}">
                <a16:creationId xmlns:a16="http://schemas.microsoft.com/office/drawing/2014/main" id="{C20E8B8C-1720-4C32-985E-B802BFA74233}"/>
              </a:ext>
            </a:extLst>
          </p:cNvPr>
          <p:cNvCxnSpPr>
            <a:cxnSpLocks/>
          </p:cNvCxnSpPr>
          <p:nvPr/>
        </p:nvCxnSpPr>
        <p:spPr>
          <a:xfrm flipV="1">
            <a:off x="7146689" y="2707989"/>
            <a:ext cx="6443" cy="2715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01B0D85A-A4E1-43ED-99F8-F08A763615EB}"/>
              </a:ext>
            </a:extLst>
          </p:cNvPr>
          <p:cNvCxnSpPr>
            <a:cxnSpLocks/>
          </p:cNvCxnSpPr>
          <p:nvPr/>
        </p:nvCxnSpPr>
        <p:spPr>
          <a:xfrm flipV="1">
            <a:off x="7153132" y="2786008"/>
            <a:ext cx="183280" cy="188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F0E97BAE-5928-48F9-82B2-D40E2158414D}"/>
              </a:ext>
            </a:extLst>
          </p:cNvPr>
          <p:cNvCxnSpPr>
            <a:cxnSpLocks/>
          </p:cNvCxnSpPr>
          <p:nvPr/>
        </p:nvCxnSpPr>
        <p:spPr>
          <a:xfrm>
            <a:off x="7146689" y="2974909"/>
            <a:ext cx="273346" cy="59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C0C13768-1A0C-4B9E-AE7E-05B8320EAF77}"/>
              </a:ext>
            </a:extLst>
          </p:cNvPr>
          <p:cNvSpPr txBox="1"/>
          <p:nvPr/>
        </p:nvSpPr>
        <p:spPr>
          <a:xfrm>
            <a:off x="7013502" y="2726070"/>
            <a:ext cx="86675" cy="215444"/>
          </a:xfrm>
          <a:prstGeom prst="rect">
            <a:avLst/>
          </a:prstGeom>
          <a:noFill/>
        </p:spPr>
        <p:txBody>
          <a:bodyPr wrap="square" rtlCol="0">
            <a:spAutoFit/>
          </a:bodyPr>
          <a:lstStyle/>
          <a:p>
            <a:r>
              <a:rPr lang="en-US" altLang="zh-CN" sz="800" b="1" dirty="0">
                <a:latin typeface="Arial" panose="020B0604020202020204" pitchFamily="34" charset="0"/>
                <a:cs typeface="Arial" panose="020B0604020202020204" pitchFamily="34" charset="0"/>
              </a:rPr>
              <a:t>Y</a:t>
            </a:r>
            <a:endParaRPr lang="zh-CN" altLang="en-US" sz="800" b="1" dirty="0">
              <a:latin typeface="Arial" panose="020B0604020202020204" pitchFamily="34" charset="0"/>
              <a:cs typeface="Arial" panose="020B0604020202020204" pitchFamily="34" charset="0"/>
            </a:endParaRPr>
          </a:p>
        </p:txBody>
      </p:sp>
      <p:sp>
        <p:nvSpPr>
          <p:cNvPr id="45" name="文本框 44">
            <a:extLst>
              <a:ext uri="{FF2B5EF4-FFF2-40B4-BE49-F238E27FC236}">
                <a16:creationId xmlns:a16="http://schemas.microsoft.com/office/drawing/2014/main" id="{92BC1E69-2A40-4564-9E75-E7C59725FCD7}"/>
              </a:ext>
            </a:extLst>
          </p:cNvPr>
          <p:cNvSpPr txBox="1"/>
          <p:nvPr/>
        </p:nvSpPr>
        <p:spPr>
          <a:xfrm>
            <a:off x="7311274" y="2746991"/>
            <a:ext cx="86675" cy="215444"/>
          </a:xfrm>
          <a:prstGeom prst="rect">
            <a:avLst/>
          </a:prstGeom>
          <a:noFill/>
        </p:spPr>
        <p:txBody>
          <a:bodyPr wrap="square" rtlCol="0">
            <a:spAutoFit/>
          </a:bodyPr>
          <a:lstStyle/>
          <a:p>
            <a:r>
              <a:rPr lang="en-US" altLang="zh-CN" sz="800" b="1" dirty="0">
                <a:latin typeface="Arial" panose="020B0604020202020204" pitchFamily="34" charset="0"/>
                <a:cs typeface="Arial" panose="020B0604020202020204" pitchFamily="34" charset="0"/>
              </a:rPr>
              <a:t>X</a:t>
            </a:r>
            <a:endParaRPr lang="zh-CN" altLang="en-US" sz="800" b="1" dirty="0">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E0EC4801-DAC6-4533-AEA8-CEDCE20C903B}"/>
              </a:ext>
            </a:extLst>
          </p:cNvPr>
          <p:cNvSpPr txBox="1"/>
          <p:nvPr/>
        </p:nvSpPr>
        <p:spPr>
          <a:xfrm>
            <a:off x="7243246" y="2980484"/>
            <a:ext cx="86675" cy="215444"/>
          </a:xfrm>
          <a:prstGeom prst="rect">
            <a:avLst/>
          </a:prstGeom>
          <a:noFill/>
        </p:spPr>
        <p:txBody>
          <a:bodyPr wrap="square" rtlCol="0">
            <a:spAutoFit/>
          </a:bodyPr>
          <a:lstStyle/>
          <a:p>
            <a:r>
              <a:rPr lang="en-US" altLang="zh-CN" sz="800" b="1" dirty="0">
                <a:latin typeface="Arial" panose="020B0604020202020204" pitchFamily="34" charset="0"/>
                <a:cs typeface="Arial" panose="020B0604020202020204" pitchFamily="34" charset="0"/>
              </a:rPr>
              <a:t>t</a:t>
            </a:r>
            <a:endParaRPr lang="zh-CN" altLang="en-US" sz="800" b="1" dirty="0">
              <a:latin typeface="Arial" panose="020B0604020202020204" pitchFamily="34" charset="0"/>
              <a:cs typeface="Arial" panose="020B0604020202020204" pitchFamily="34" charset="0"/>
            </a:endParaRPr>
          </a:p>
        </p:txBody>
      </p:sp>
      <p:cxnSp>
        <p:nvCxnSpPr>
          <p:cNvPr id="47" name="直接箭头连接符 46">
            <a:extLst>
              <a:ext uri="{FF2B5EF4-FFF2-40B4-BE49-F238E27FC236}">
                <a16:creationId xmlns:a16="http://schemas.microsoft.com/office/drawing/2014/main" id="{ABE0E357-C639-4BDA-8596-C46D97A6F3DD}"/>
              </a:ext>
            </a:extLst>
          </p:cNvPr>
          <p:cNvCxnSpPr>
            <a:cxnSpLocks/>
          </p:cNvCxnSpPr>
          <p:nvPr/>
        </p:nvCxnSpPr>
        <p:spPr>
          <a:xfrm>
            <a:off x="7275587" y="2065734"/>
            <a:ext cx="615921" cy="70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9969DF8-2036-4EC9-820B-BC62294036BA}"/>
              </a:ext>
            </a:extLst>
          </p:cNvPr>
          <p:cNvSpPr txBox="1"/>
          <p:nvPr/>
        </p:nvSpPr>
        <p:spPr>
          <a:xfrm rot="425451">
            <a:off x="7170616" y="1753281"/>
            <a:ext cx="892553" cy="338554"/>
          </a:xfrm>
          <a:prstGeom prst="rect">
            <a:avLst/>
          </a:prstGeom>
          <a:noFill/>
        </p:spPr>
        <p:txBody>
          <a:bodyPr wrap="square" rtlCol="0">
            <a:spAutoFit/>
          </a:bodyPr>
          <a:lstStyle/>
          <a:p>
            <a:r>
              <a:rPr lang="en-US" altLang="zh-CN" sz="800" b="1" dirty="0">
                <a:latin typeface="Arial" panose="020B0604020202020204" pitchFamily="34" charset="0"/>
                <a:cs typeface="Arial" panose="020B0604020202020204" pitchFamily="34" charset="0"/>
              </a:rPr>
              <a:t>stack and polarity count</a:t>
            </a:r>
            <a:endParaRPr lang="zh-CN" altLang="en-US" sz="800" b="1" dirty="0">
              <a:latin typeface="Arial" panose="020B0604020202020204" pitchFamily="34" charset="0"/>
              <a:cs typeface="Arial" panose="020B0604020202020204" pitchFamily="34" charset="0"/>
            </a:endParaRPr>
          </a:p>
        </p:txBody>
      </p:sp>
      <p:cxnSp>
        <p:nvCxnSpPr>
          <p:cNvPr id="21" name="连接符: 肘形 20">
            <a:extLst>
              <a:ext uri="{FF2B5EF4-FFF2-40B4-BE49-F238E27FC236}">
                <a16:creationId xmlns:a16="http://schemas.microsoft.com/office/drawing/2014/main" id="{B8578B2A-5C27-41D0-AC83-647179672F98}"/>
              </a:ext>
            </a:extLst>
          </p:cNvPr>
          <p:cNvCxnSpPr>
            <a:cxnSpLocks/>
            <a:stCxn id="115" idx="3"/>
          </p:cNvCxnSpPr>
          <p:nvPr/>
        </p:nvCxnSpPr>
        <p:spPr>
          <a:xfrm>
            <a:off x="5334256" y="2510558"/>
            <a:ext cx="1792485" cy="2428443"/>
          </a:xfrm>
          <a:prstGeom prst="bentConnector3">
            <a:avLst>
              <a:gd name="adj1" fmla="val 3087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AF272693-2E47-4BE7-A65B-4FEFEEDB250E}"/>
              </a:ext>
            </a:extLst>
          </p:cNvPr>
          <p:cNvCxnSpPr>
            <a:stCxn id="115" idx="3"/>
          </p:cNvCxnSpPr>
          <p:nvPr/>
        </p:nvCxnSpPr>
        <p:spPr>
          <a:xfrm flipV="1">
            <a:off x="5334256" y="2510557"/>
            <a:ext cx="1641728"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F4603906-5053-44A2-BE2A-A8F4957E98AE}"/>
              </a:ext>
            </a:extLst>
          </p:cNvPr>
          <p:cNvSpPr txBox="1"/>
          <p:nvPr/>
        </p:nvSpPr>
        <p:spPr>
          <a:xfrm>
            <a:off x="5711002" y="1979289"/>
            <a:ext cx="1369383"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Spatial Embedding</a:t>
            </a:r>
            <a:endParaRPr lang="zh-CN" altLang="en-US" sz="1400" dirty="0">
              <a:latin typeface="Arial" panose="020B0604020202020204" pitchFamily="34" charset="0"/>
              <a:cs typeface="Arial" panose="020B0604020202020204" pitchFamily="34" charset="0"/>
            </a:endParaRPr>
          </a:p>
        </p:txBody>
      </p:sp>
      <p:sp>
        <p:nvSpPr>
          <p:cNvPr id="67" name="文本框 66">
            <a:extLst>
              <a:ext uri="{FF2B5EF4-FFF2-40B4-BE49-F238E27FC236}">
                <a16:creationId xmlns:a16="http://schemas.microsoft.com/office/drawing/2014/main" id="{055AF384-1D94-4D54-8C49-C718801C022B}"/>
              </a:ext>
            </a:extLst>
          </p:cNvPr>
          <p:cNvSpPr txBox="1"/>
          <p:nvPr/>
        </p:nvSpPr>
        <p:spPr>
          <a:xfrm>
            <a:off x="5941891" y="4379788"/>
            <a:ext cx="1369383"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Temporal</a:t>
            </a:r>
          </a:p>
          <a:p>
            <a:r>
              <a:rPr lang="en-US" altLang="zh-CN" sz="1400" dirty="0">
                <a:latin typeface="Arial" panose="020B0604020202020204" pitchFamily="34" charset="0"/>
                <a:cs typeface="Arial" panose="020B0604020202020204" pitchFamily="34" charset="0"/>
              </a:rPr>
              <a:t>Embedding</a:t>
            </a:r>
            <a:endParaRPr lang="zh-CN" altLang="en-US" sz="1400" dirty="0">
              <a:latin typeface="Arial" panose="020B0604020202020204" pitchFamily="34" charset="0"/>
              <a:cs typeface="Arial" panose="020B0604020202020204" pitchFamily="34" charset="0"/>
            </a:endParaRPr>
          </a:p>
        </p:txBody>
      </p:sp>
      <p:pic>
        <p:nvPicPr>
          <p:cNvPr id="31" name="图片 30">
            <a:extLst>
              <a:ext uri="{FF2B5EF4-FFF2-40B4-BE49-F238E27FC236}">
                <a16:creationId xmlns:a16="http://schemas.microsoft.com/office/drawing/2014/main" id="{902162D4-D705-4CB6-8A7C-A8DD746F372C}"/>
              </a:ext>
            </a:extLst>
          </p:cNvPr>
          <p:cNvPicPr>
            <a:picLocks noChangeAspect="1"/>
          </p:cNvPicPr>
          <p:nvPr/>
        </p:nvPicPr>
        <p:blipFill>
          <a:blip r:embed="rId15"/>
          <a:stretch>
            <a:fillRect/>
          </a:stretch>
        </p:blipFill>
        <p:spPr>
          <a:xfrm>
            <a:off x="7146689" y="4018896"/>
            <a:ext cx="2432790" cy="1832828"/>
          </a:xfrm>
          <a:prstGeom prst="rect">
            <a:avLst/>
          </a:prstGeom>
        </p:spPr>
      </p:pic>
      <p:pic>
        <p:nvPicPr>
          <p:cNvPr id="49" name="图片 48">
            <a:extLst>
              <a:ext uri="{FF2B5EF4-FFF2-40B4-BE49-F238E27FC236}">
                <a16:creationId xmlns:a16="http://schemas.microsoft.com/office/drawing/2014/main" id="{18822056-CAB1-443F-8F76-B316F0B0C450}"/>
              </a:ext>
            </a:extLst>
          </p:cNvPr>
          <p:cNvPicPr>
            <a:picLocks noChangeAspect="1"/>
          </p:cNvPicPr>
          <p:nvPr/>
        </p:nvPicPr>
        <p:blipFill>
          <a:blip r:embed="rId16"/>
          <a:stretch>
            <a:fillRect/>
          </a:stretch>
        </p:blipFill>
        <p:spPr>
          <a:xfrm rot="16200000">
            <a:off x="9131750" y="4856219"/>
            <a:ext cx="1528443" cy="172457"/>
          </a:xfrm>
          <a:prstGeom prst="rect">
            <a:avLst/>
          </a:prstGeom>
        </p:spPr>
      </p:pic>
      <p:pic>
        <p:nvPicPr>
          <p:cNvPr id="76" name="图片 75">
            <a:extLst>
              <a:ext uri="{FF2B5EF4-FFF2-40B4-BE49-F238E27FC236}">
                <a16:creationId xmlns:a16="http://schemas.microsoft.com/office/drawing/2014/main" id="{7FF79C29-B409-4ED3-B87E-D0B76AE0C947}"/>
              </a:ext>
            </a:extLst>
          </p:cNvPr>
          <p:cNvPicPr>
            <a:picLocks noChangeAspect="1"/>
          </p:cNvPicPr>
          <p:nvPr/>
        </p:nvPicPr>
        <p:blipFill>
          <a:blip r:embed="rId16"/>
          <a:stretch>
            <a:fillRect/>
          </a:stretch>
        </p:blipFill>
        <p:spPr>
          <a:xfrm rot="16200000">
            <a:off x="9131750" y="2449213"/>
            <a:ext cx="1528443" cy="172457"/>
          </a:xfrm>
          <a:prstGeom prst="rect">
            <a:avLst/>
          </a:prstGeom>
        </p:spPr>
      </p:pic>
      <p:cxnSp>
        <p:nvCxnSpPr>
          <p:cNvPr id="77" name="直接箭头连接符 76">
            <a:extLst>
              <a:ext uri="{FF2B5EF4-FFF2-40B4-BE49-F238E27FC236}">
                <a16:creationId xmlns:a16="http://schemas.microsoft.com/office/drawing/2014/main" id="{31773340-8F9C-451A-A4C3-7E5D67E4D5E5}"/>
              </a:ext>
            </a:extLst>
          </p:cNvPr>
          <p:cNvCxnSpPr>
            <a:cxnSpLocks/>
            <a:stCxn id="40" idx="3"/>
            <a:endCxn id="76" idx="0"/>
          </p:cNvCxnSpPr>
          <p:nvPr/>
        </p:nvCxnSpPr>
        <p:spPr>
          <a:xfrm>
            <a:off x="9038893" y="2527578"/>
            <a:ext cx="770850" cy="78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9" name="连接符: 肘形 78">
            <a:extLst>
              <a:ext uri="{FF2B5EF4-FFF2-40B4-BE49-F238E27FC236}">
                <a16:creationId xmlns:a16="http://schemas.microsoft.com/office/drawing/2014/main" id="{C53FF1A7-539F-4AA1-B6D8-ABAD2BD18259}"/>
              </a:ext>
            </a:extLst>
          </p:cNvPr>
          <p:cNvCxnSpPr>
            <a:cxnSpLocks/>
            <a:stCxn id="31" idx="2"/>
            <a:endCxn id="49" idx="0"/>
          </p:cNvCxnSpPr>
          <p:nvPr/>
        </p:nvCxnSpPr>
        <p:spPr>
          <a:xfrm rot="5400000" flipH="1" flipV="1">
            <a:off x="8631774" y="4673756"/>
            <a:ext cx="909277" cy="1446659"/>
          </a:xfrm>
          <a:prstGeom prst="bentConnector4">
            <a:avLst>
              <a:gd name="adj1" fmla="val -11472"/>
              <a:gd name="adj2" fmla="val 82374"/>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8" name="流程图: 或者 57">
            <a:extLst>
              <a:ext uri="{FF2B5EF4-FFF2-40B4-BE49-F238E27FC236}">
                <a16:creationId xmlns:a16="http://schemas.microsoft.com/office/drawing/2014/main" id="{7A58FB57-A989-4BDB-9FDF-6FBFB66A97DB}"/>
              </a:ext>
            </a:extLst>
          </p:cNvPr>
          <p:cNvSpPr/>
          <p:nvPr/>
        </p:nvSpPr>
        <p:spPr>
          <a:xfrm>
            <a:off x="10218198" y="3569555"/>
            <a:ext cx="301841" cy="301841"/>
          </a:xfrm>
          <a:prstGeom prst="flowChar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连接符: 肘形 84">
            <a:extLst>
              <a:ext uri="{FF2B5EF4-FFF2-40B4-BE49-F238E27FC236}">
                <a16:creationId xmlns:a16="http://schemas.microsoft.com/office/drawing/2014/main" id="{D65536B4-23DC-4F4F-9C7E-A1067E252AD6}"/>
              </a:ext>
            </a:extLst>
          </p:cNvPr>
          <p:cNvCxnSpPr>
            <a:cxnSpLocks/>
            <a:stCxn id="76" idx="2"/>
            <a:endCxn id="58" idx="0"/>
          </p:cNvCxnSpPr>
          <p:nvPr/>
        </p:nvCxnSpPr>
        <p:spPr>
          <a:xfrm>
            <a:off x="9982200" y="2535441"/>
            <a:ext cx="386919" cy="1034114"/>
          </a:xfrm>
          <a:prstGeom prst="bentConnector4">
            <a:avLst>
              <a:gd name="adj1" fmla="val 100382"/>
              <a:gd name="adj2" fmla="val 54169"/>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5" name="连接符: 肘形 94">
            <a:extLst>
              <a:ext uri="{FF2B5EF4-FFF2-40B4-BE49-F238E27FC236}">
                <a16:creationId xmlns:a16="http://schemas.microsoft.com/office/drawing/2014/main" id="{B6CE48A4-D722-4F33-946F-F4756F44263B}"/>
              </a:ext>
            </a:extLst>
          </p:cNvPr>
          <p:cNvCxnSpPr>
            <a:cxnSpLocks/>
            <a:stCxn id="49" idx="2"/>
            <a:endCxn id="58" idx="4"/>
          </p:cNvCxnSpPr>
          <p:nvPr/>
        </p:nvCxnSpPr>
        <p:spPr>
          <a:xfrm flipV="1">
            <a:off x="9982200" y="3871396"/>
            <a:ext cx="386919" cy="1071051"/>
          </a:xfrm>
          <a:prstGeom prst="bentConnector4">
            <a:avLst>
              <a:gd name="adj1" fmla="val 100382"/>
              <a:gd name="adj2" fmla="val 54025"/>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1F9D8E41-ED54-4E62-904A-4E0B747A191E}"/>
              </a:ext>
            </a:extLst>
          </p:cNvPr>
          <p:cNvCxnSpPr>
            <a:cxnSpLocks/>
          </p:cNvCxnSpPr>
          <p:nvPr/>
        </p:nvCxnSpPr>
        <p:spPr>
          <a:xfrm>
            <a:off x="10533187" y="3717188"/>
            <a:ext cx="5372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3" name="文本框 72">
                <a:extLst>
                  <a:ext uri="{FF2B5EF4-FFF2-40B4-BE49-F238E27FC236}">
                    <a16:creationId xmlns:a16="http://schemas.microsoft.com/office/drawing/2014/main" id="{721A0699-7A44-4101-BFFD-669140FA5D6D}"/>
                  </a:ext>
                </a:extLst>
              </p:cNvPr>
              <p:cNvSpPr txBox="1"/>
              <p:nvPr/>
            </p:nvSpPr>
            <p:spPr>
              <a:xfrm>
                <a:off x="10031672" y="2149776"/>
                <a:ext cx="498085" cy="29892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0" smtClean="0">
                              <a:latin typeface="Cambria Math" panose="02040503050406030204" pitchFamily="18" charset="0"/>
                            </a:rPr>
                            <m:t>𝐅</m:t>
                          </m:r>
                        </m:e>
                        <m:sub>
                          <m:r>
                            <a:rPr lang="en-US" altLang="zh-CN" b="0" i="1" smtClean="0">
                              <a:latin typeface="Cambria Math" panose="02040503050406030204" pitchFamily="18" charset="0"/>
                            </a:rPr>
                            <m:t>𝑥𝑦𝑝</m:t>
                          </m:r>
                        </m:sub>
                      </m:sSub>
                    </m:oMath>
                  </m:oMathPara>
                </a14:m>
                <a:endParaRPr lang="zh-CN" altLang="en-US" dirty="0"/>
              </a:p>
            </p:txBody>
          </p:sp>
        </mc:Choice>
        <mc:Fallback>
          <p:sp>
            <p:nvSpPr>
              <p:cNvPr id="73" name="文本框 72">
                <a:extLst>
                  <a:ext uri="{FF2B5EF4-FFF2-40B4-BE49-F238E27FC236}">
                    <a16:creationId xmlns:a16="http://schemas.microsoft.com/office/drawing/2014/main" id="{721A0699-7A44-4101-BFFD-669140FA5D6D}"/>
                  </a:ext>
                </a:extLst>
              </p:cNvPr>
              <p:cNvSpPr txBox="1">
                <a:spLocks noRot="1" noChangeAspect="1" noMove="1" noResize="1" noEditPoints="1" noAdjustHandles="1" noChangeArrowheads="1" noChangeShapeType="1" noTextEdit="1"/>
              </p:cNvSpPr>
              <p:nvPr/>
            </p:nvSpPr>
            <p:spPr>
              <a:xfrm>
                <a:off x="10031672" y="2149776"/>
                <a:ext cx="498085" cy="298928"/>
              </a:xfrm>
              <a:prstGeom prst="rect">
                <a:avLst/>
              </a:prstGeom>
              <a:blipFill>
                <a:blip r:embed="rId17"/>
                <a:stretch>
                  <a:fillRect l="-11111" r="-4938" b="-2040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5" name="文本框 104">
                <a:extLst>
                  <a:ext uri="{FF2B5EF4-FFF2-40B4-BE49-F238E27FC236}">
                    <a16:creationId xmlns:a16="http://schemas.microsoft.com/office/drawing/2014/main" id="{4AF23F4B-D74B-4777-A27E-A1611DFC3B32}"/>
                  </a:ext>
                </a:extLst>
              </p:cNvPr>
              <p:cNvSpPr txBox="1"/>
              <p:nvPr/>
            </p:nvSpPr>
            <p:spPr>
              <a:xfrm>
                <a:off x="10025938" y="5026142"/>
                <a:ext cx="365036" cy="29841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0" smtClean="0">
                              <a:latin typeface="Cambria Math" panose="02040503050406030204" pitchFamily="18" charset="0"/>
                            </a:rPr>
                            <m:t>𝐅</m:t>
                          </m:r>
                        </m:e>
                        <m:sub>
                          <m:r>
                            <a:rPr lang="en-US" altLang="zh-CN" b="0" i="1" smtClean="0">
                              <a:latin typeface="Cambria Math" panose="02040503050406030204" pitchFamily="18" charset="0"/>
                            </a:rPr>
                            <m:t>𝑡𝑝</m:t>
                          </m:r>
                        </m:sub>
                      </m:sSub>
                    </m:oMath>
                  </m:oMathPara>
                </a14:m>
                <a:endParaRPr lang="zh-CN" altLang="en-US" dirty="0"/>
              </a:p>
            </p:txBody>
          </p:sp>
        </mc:Choice>
        <mc:Fallback>
          <p:sp>
            <p:nvSpPr>
              <p:cNvPr id="105" name="文本框 104">
                <a:extLst>
                  <a:ext uri="{FF2B5EF4-FFF2-40B4-BE49-F238E27FC236}">
                    <a16:creationId xmlns:a16="http://schemas.microsoft.com/office/drawing/2014/main" id="{4AF23F4B-D74B-4777-A27E-A1611DFC3B32}"/>
                  </a:ext>
                </a:extLst>
              </p:cNvPr>
              <p:cNvSpPr txBox="1">
                <a:spLocks noRot="1" noChangeAspect="1" noMove="1" noResize="1" noEditPoints="1" noAdjustHandles="1" noChangeArrowheads="1" noChangeShapeType="1" noTextEdit="1"/>
              </p:cNvSpPr>
              <p:nvPr/>
            </p:nvSpPr>
            <p:spPr>
              <a:xfrm>
                <a:off x="10025938" y="5026142"/>
                <a:ext cx="365036" cy="298415"/>
              </a:xfrm>
              <a:prstGeom prst="rect">
                <a:avLst/>
              </a:prstGeom>
              <a:blipFill>
                <a:blip r:embed="rId18"/>
                <a:stretch>
                  <a:fillRect l="-15000" r="-8333" b="-244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6" name="文本框 105">
                <a:extLst>
                  <a:ext uri="{FF2B5EF4-FFF2-40B4-BE49-F238E27FC236}">
                    <a16:creationId xmlns:a16="http://schemas.microsoft.com/office/drawing/2014/main" id="{EEF8682A-626C-4323-8D9B-165949D6D90D}"/>
                  </a:ext>
                </a:extLst>
              </p:cNvPr>
              <p:cNvSpPr txBox="1"/>
              <p:nvPr/>
            </p:nvSpPr>
            <p:spPr>
              <a:xfrm>
                <a:off x="10801820" y="3871396"/>
                <a:ext cx="19396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1" i="0" smtClean="0">
                          <a:latin typeface="Cambria Math" panose="02040503050406030204" pitchFamily="18" charset="0"/>
                        </a:rPr>
                        <m:t>𝐅</m:t>
                      </m:r>
                    </m:oMath>
                  </m:oMathPara>
                </a14:m>
                <a:endParaRPr lang="zh-CN" altLang="en-US" b="1" dirty="0"/>
              </a:p>
            </p:txBody>
          </p:sp>
        </mc:Choice>
        <mc:Fallback>
          <p:sp>
            <p:nvSpPr>
              <p:cNvPr id="106" name="文本框 105">
                <a:extLst>
                  <a:ext uri="{FF2B5EF4-FFF2-40B4-BE49-F238E27FC236}">
                    <a16:creationId xmlns:a16="http://schemas.microsoft.com/office/drawing/2014/main" id="{EEF8682A-626C-4323-8D9B-165949D6D90D}"/>
                  </a:ext>
                </a:extLst>
              </p:cNvPr>
              <p:cNvSpPr txBox="1">
                <a:spLocks noRot="1" noChangeAspect="1" noMove="1" noResize="1" noEditPoints="1" noAdjustHandles="1" noChangeArrowheads="1" noChangeShapeType="1" noTextEdit="1"/>
              </p:cNvSpPr>
              <p:nvPr/>
            </p:nvSpPr>
            <p:spPr>
              <a:xfrm>
                <a:off x="10801820" y="3871396"/>
                <a:ext cx="193964" cy="276999"/>
              </a:xfrm>
              <a:prstGeom prst="rect">
                <a:avLst/>
              </a:prstGeom>
              <a:blipFill>
                <a:blip r:embed="rId19"/>
                <a:stretch>
                  <a:fillRect l="-28125" r="-25000" b="-6522"/>
                </a:stretch>
              </a:blipFill>
            </p:spPr>
            <p:txBody>
              <a:bodyPr/>
              <a:lstStyle/>
              <a:p>
                <a:r>
                  <a:rPr lang="zh-CN" altLang="en-US">
                    <a:noFill/>
                  </a:rPr>
                  <a:t> </a:t>
                </a:r>
              </a:p>
            </p:txBody>
          </p:sp>
        </mc:Fallback>
      </mc:AlternateContent>
      <p:pic>
        <p:nvPicPr>
          <p:cNvPr id="108" name="图片 107">
            <a:extLst>
              <a:ext uri="{FF2B5EF4-FFF2-40B4-BE49-F238E27FC236}">
                <a16:creationId xmlns:a16="http://schemas.microsoft.com/office/drawing/2014/main" id="{1F627372-EC85-4114-A5C8-85570B7CDB2B}"/>
              </a:ext>
            </a:extLst>
          </p:cNvPr>
          <p:cNvPicPr>
            <a:picLocks noChangeAspect="1"/>
          </p:cNvPicPr>
          <p:nvPr/>
        </p:nvPicPr>
        <p:blipFill>
          <a:blip r:embed="rId16"/>
          <a:stretch>
            <a:fillRect/>
          </a:stretch>
        </p:blipFill>
        <p:spPr>
          <a:xfrm rot="16200000">
            <a:off x="10411759" y="3650220"/>
            <a:ext cx="1528443" cy="172457"/>
          </a:xfrm>
          <a:prstGeom prst="rect">
            <a:avLst/>
          </a:prstGeom>
        </p:spPr>
      </p:pic>
    </p:spTree>
    <p:extLst>
      <p:ext uri="{BB962C8B-B14F-4D97-AF65-F5344CB8AC3E}">
        <p14:creationId xmlns:p14="http://schemas.microsoft.com/office/powerpoint/2010/main" val="6044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8" grpId="0"/>
      <p:bldP spid="27" grpId="0"/>
      <p:bldP spid="67" grpId="0"/>
      <p:bldP spid="58" grpId="0" animBg="1"/>
      <p:bldP spid="73"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6</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Methodology</a:t>
            </a:r>
            <a:endParaRPr lang="zh-CN" altLang="en-US" b="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1" name="矩形 100">
                <a:extLst>
                  <a:ext uri="{FF2B5EF4-FFF2-40B4-BE49-F238E27FC236}">
                    <a16:creationId xmlns:a16="http://schemas.microsoft.com/office/drawing/2014/main" id="{465EC5D5-67CB-4D80-BA0A-399E403690CB}"/>
                  </a:ext>
                </a:extLst>
              </p:cNvPr>
              <p:cNvSpPr/>
              <p:nvPr/>
            </p:nvSpPr>
            <p:spPr>
              <a:xfrm>
                <a:off x="936395" y="1660087"/>
                <a:ext cx="1991418" cy="586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Input </a:t>
                </a:r>
                <a14:m>
                  <m:oMath xmlns:m="http://schemas.openxmlformats.org/officeDocument/2006/math">
                    <m:sSup>
                      <m:sSupPr>
                        <m:ctrlPr>
                          <a:rPr lang="en-US" altLang="zh-CN" b="1" i="1" smtClean="0">
                            <a:latin typeface="Cambria Math" panose="02040503050406030204" pitchFamily="18" charset="0"/>
                          </a:rPr>
                        </m:ctrlPr>
                      </m:sSupPr>
                      <m:e>
                        <m:r>
                          <a:rPr lang="en-US" altLang="zh-CN" b="1" i="0" smtClean="0">
                            <a:latin typeface="Cambria Math" panose="02040503050406030204" pitchFamily="18" charset="0"/>
                          </a:rPr>
                          <m:t>𝐄</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ℝ</m:t>
                        </m:r>
                      </m:e>
                      <m:sup>
                        <m:r>
                          <a:rPr lang="en-US" altLang="zh-CN" b="1" i="1" smtClean="0">
                            <a:latin typeface="Cambria Math" panose="02040503050406030204" pitchFamily="18" charset="0"/>
                          </a:rPr>
                          <m:t>𝑵</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𝟒</m:t>
                        </m:r>
                      </m:sup>
                    </m:sSup>
                  </m:oMath>
                </a14:m>
                <a:endParaRPr lang="zh-CN" altLang="en-US" b="1" dirty="0"/>
              </a:p>
            </p:txBody>
          </p:sp>
        </mc:Choice>
        <mc:Fallback>
          <p:sp>
            <p:nvSpPr>
              <p:cNvPr id="101" name="矩形 100">
                <a:extLst>
                  <a:ext uri="{FF2B5EF4-FFF2-40B4-BE49-F238E27FC236}">
                    <a16:creationId xmlns:a16="http://schemas.microsoft.com/office/drawing/2014/main" id="{465EC5D5-67CB-4D80-BA0A-399E403690CB}"/>
                  </a:ext>
                </a:extLst>
              </p:cNvPr>
              <p:cNvSpPr>
                <a:spLocks noRot="1" noChangeAspect="1" noMove="1" noResize="1" noEditPoints="1" noAdjustHandles="1" noChangeArrowheads="1" noChangeShapeType="1" noTextEdit="1"/>
              </p:cNvSpPr>
              <p:nvPr/>
            </p:nvSpPr>
            <p:spPr>
              <a:xfrm>
                <a:off x="936395" y="1660087"/>
                <a:ext cx="1991418" cy="586664"/>
              </a:xfrm>
              <a:prstGeom prst="rect">
                <a:avLst/>
              </a:prstGeom>
              <a:blipFill>
                <a:blip r:embed="rId6"/>
                <a:stretch>
                  <a:fillRect/>
                </a:stretch>
              </a:blipFill>
            </p:spPr>
            <p:txBody>
              <a:bodyPr/>
              <a:lstStyle/>
              <a:p>
                <a:r>
                  <a:rPr lang="zh-CN" altLang="en-US">
                    <a:noFill/>
                  </a:rPr>
                  <a:t> </a:t>
                </a:r>
              </a:p>
            </p:txBody>
          </p:sp>
        </mc:Fallback>
      </mc:AlternateContent>
      <p:sp>
        <p:nvSpPr>
          <p:cNvPr id="102" name="矩形 101">
            <a:extLst>
              <a:ext uri="{FF2B5EF4-FFF2-40B4-BE49-F238E27FC236}">
                <a16:creationId xmlns:a16="http://schemas.microsoft.com/office/drawing/2014/main" id="{8C8F7BF1-D810-46D9-968D-90B51A397155}"/>
              </a:ext>
            </a:extLst>
          </p:cNvPr>
          <p:cNvSpPr/>
          <p:nvPr/>
        </p:nvSpPr>
        <p:spPr>
          <a:xfrm>
            <a:off x="936394" y="2683899"/>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Spatiotemporal Embedding</a:t>
            </a:r>
            <a:endParaRPr lang="zh-CN" altLang="en-US" b="1" dirty="0"/>
          </a:p>
        </p:txBody>
      </p:sp>
      <p:cxnSp>
        <p:nvCxnSpPr>
          <p:cNvPr id="103" name="直接箭头连接符 102">
            <a:extLst>
              <a:ext uri="{FF2B5EF4-FFF2-40B4-BE49-F238E27FC236}">
                <a16:creationId xmlns:a16="http://schemas.microsoft.com/office/drawing/2014/main" id="{391F11AB-3F6E-4AAD-B952-97F9AF24C9CF}"/>
              </a:ext>
            </a:extLst>
          </p:cNvPr>
          <p:cNvCxnSpPr>
            <a:cxnSpLocks/>
            <a:stCxn id="101" idx="2"/>
            <a:endCxn id="102" idx="0"/>
          </p:cNvCxnSpPr>
          <p:nvPr/>
        </p:nvCxnSpPr>
        <p:spPr>
          <a:xfrm flipH="1">
            <a:off x="1932103" y="2246751"/>
            <a:ext cx="1" cy="437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4" name="矩形 103">
            <a:extLst>
              <a:ext uri="{FF2B5EF4-FFF2-40B4-BE49-F238E27FC236}">
                <a16:creationId xmlns:a16="http://schemas.microsoft.com/office/drawing/2014/main" id="{2B67CCAF-EDB8-498E-9BBB-9B9BAF4E4A54}"/>
              </a:ext>
            </a:extLst>
          </p:cNvPr>
          <p:cNvSpPr/>
          <p:nvPr/>
        </p:nvSpPr>
        <p:spPr>
          <a:xfrm>
            <a:off x="936394" y="3801216"/>
            <a:ext cx="1991417" cy="6539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Event Transformer Block (ETB)</a:t>
            </a:r>
            <a:endParaRPr kumimoji="0" lang="zh-CN" altLang="en-US"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07" name="直接箭头连接符 106">
            <a:extLst>
              <a:ext uri="{FF2B5EF4-FFF2-40B4-BE49-F238E27FC236}">
                <a16:creationId xmlns:a16="http://schemas.microsoft.com/office/drawing/2014/main" id="{B4E6BEFE-FCE1-4BEC-AA34-56189E980653}"/>
              </a:ext>
            </a:extLst>
          </p:cNvPr>
          <p:cNvCxnSpPr>
            <a:cxnSpLocks/>
            <a:stCxn id="102" idx="2"/>
            <a:endCxn id="104" idx="0"/>
          </p:cNvCxnSpPr>
          <p:nvPr/>
        </p:nvCxnSpPr>
        <p:spPr>
          <a:xfrm>
            <a:off x="1932103" y="3337895"/>
            <a:ext cx="0" cy="463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9" name="矩形 108">
                <a:extLst>
                  <a:ext uri="{FF2B5EF4-FFF2-40B4-BE49-F238E27FC236}">
                    <a16:creationId xmlns:a16="http://schemas.microsoft.com/office/drawing/2014/main" id="{CDE2C4FC-7289-46AF-A5F8-A53DC5ECAD1C}"/>
                  </a:ext>
                </a:extLst>
              </p:cNvPr>
              <p:cNvSpPr/>
              <p:nvPr/>
            </p:nvSpPr>
            <p:spPr>
              <a:xfrm>
                <a:off x="936394" y="4961012"/>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Output </a:t>
                </a:r>
                <a14:m>
                  <m:oMath xmlns:m="http://schemas.openxmlformats.org/officeDocument/2006/math">
                    <m:sSup>
                      <m:sSupPr>
                        <m:ctrlPr>
                          <a:rPr lang="en-US" altLang="zh-CN" b="1" i="1" smtClean="0">
                            <a:latin typeface="Cambria Math" panose="02040503050406030204" pitchFamily="18" charset="0"/>
                          </a:rPr>
                        </m:ctrlPr>
                      </m:sSupPr>
                      <m:e>
                        <m:r>
                          <a:rPr lang="en-US" altLang="zh-CN" b="1" i="0" smtClean="0">
                            <a:latin typeface="Cambria Math" panose="02040503050406030204" pitchFamily="18" charset="0"/>
                          </a:rPr>
                          <m:t>𝐅</m:t>
                        </m:r>
                        <m:r>
                          <a:rPr lang="en-US" altLang="zh-CN" b="1" i="1">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ℝ</m:t>
                        </m:r>
                      </m:e>
                      <m:sup>
                        <m:r>
                          <a:rPr lang="en-US" altLang="zh-CN" b="1" i="1" smtClean="0">
                            <a:latin typeface="Cambria Math" panose="02040503050406030204" pitchFamily="18" charset="0"/>
                          </a:rPr>
                          <m:t>𝑵</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𝑪</m:t>
                        </m:r>
                      </m:sup>
                    </m:sSup>
                  </m:oMath>
                </a14:m>
                <a:endParaRPr lang="zh-CN" altLang="en-US" b="1" dirty="0"/>
              </a:p>
            </p:txBody>
          </p:sp>
        </mc:Choice>
        <mc:Fallback>
          <p:sp>
            <p:nvSpPr>
              <p:cNvPr id="109" name="矩形 108">
                <a:extLst>
                  <a:ext uri="{FF2B5EF4-FFF2-40B4-BE49-F238E27FC236}">
                    <a16:creationId xmlns:a16="http://schemas.microsoft.com/office/drawing/2014/main" id="{CDE2C4FC-7289-46AF-A5F8-A53DC5ECAD1C}"/>
                  </a:ext>
                </a:extLst>
              </p:cNvPr>
              <p:cNvSpPr>
                <a:spLocks noRot="1" noChangeAspect="1" noMove="1" noResize="1" noEditPoints="1" noAdjustHandles="1" noChangeArrowheads="1" noChangeShapeType="1" noTextEdit="1"/>
              </p:cNvSpPr>
              <p:nvPr/>
            </p:nvSpPr>
            <p:spPr>
              <a:xfrm>
                <a:off x="936394" y="4961012"/>
                <a:ext cx="1991417" cy="653996"/>
              </a:xfrm>
              <a:prstGeom prst="rect">
                <a:avLst/>
              </a:prstGeom>
              <a:blipFill>
                <a:blip r:embed="rId7"/>
                <a:stretch>
                  <a:fillRect l="-610"/>
                </a:stretch>
              </a:blipFill>
            </p:spPr>
            <p:txBody>
              <a:bodyPr/>
              <a:lstStyle/>
              <a:p>
                <a:r>
                  <a:rPr lang="zh-CN" altLang="en-US">
                    <a:noFill/>
                  </a:rPr>
                  <a:t> </a:t>
                </a:r>
              </a:p>
            </p:txBody>
          </p:sp>
        </mc:Fallback>
      </mc:AlternateContent>
      <p:cxnSp>
        <p:nvCxnSpPr>
          <p:cNvPr id="111" name="直接箭头连接符 110">
            <a:extLst>
              <a:ext uri="{FF2B5EF4-FFF2-40B4-BE49-F238E27FC236}">
                <a16:creationId xmlns:a16="http://schemas.microsoft.com/office/drawing/2014/main" id="{A22A8C59-E696-4326-BF6D-884EA4EDFD7A}"/>
              </a:ext>
            </a:extLst>
          </p:cNvPr>
          <p:cNvCxnSpPr>
            <a:cxnSpLocks/>
            <a:stCxn id="104" idx="2"/>
            <a:endCxn id="109" idx="0"/>
          </p:cNvCxnSpPr>
          <p:nvPr/>
        </p:nvCxnSpPr>
        <p:spPr>
          <a:xfrm>
            <a:off x="1932103" y="4455212"/>
            <a:ext cx="0" cy="50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2" name="矩形 111">
            <a:extLst>
              <a:ext uri="{FF2B5EF4-FFF2-40B4-BE49-F238E27FC236}">
                <a16:creationId xmlns:a16="http://schemas.microsoft.com/office/drawing/2014/main" id="{25DE2087-BF25-4FEC-9578-74A035ADF4AD}"/>
              </a:ext>
            </a:extLst>
          </p:cNvPr>
          <p:cNvSpPr/>
          <p:nvPr/>
        </p:nvSpPr>
        <p:spPr>
          <a:xfrm>
            <a:off x="838199" y="1584087"/>
            <a:ext cx="2180209" cy="414337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FD105C12-01CF-42C6-B912-5C8686E8D3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0578" y="1616930"/>
            <a:ext cx="4890843" cy="2055758"/>
          </a:xfrm>
          <a:prstGeom prst="rect">
            <a:avLst/>
          </a:prstGeom>
        </p:spPr>
      </p:pic>
      <p:pic>
        <p:nvPicPr>
          <p:cNvPr id="8" name="图片 7">
            <a:extLst>
              <a:ext uri="{FF2B5EF4-FFF2-40B4-BE49-F238E27FC236}">
                <a16:creationId xmlns:a16="http://schemas.microsoft.com/office/drawing/2014/main" id="{C1BA16C8-26FD-421F-B171-751FCD70CC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5501" y="1584087"/>
            <a:ext cx="1585309" cy="2146706"/>
          </a:xfrm>
          <a:prstGeom prst="rect">
            <a:avLst/>
          </a:prstGeom>
        </p:spPr>
      </p:pic>
      <p:graphicFrame>
        <p:nvGraphicFramePr>
          <p:cNvPr id="11" name="对象 10">
            <a:extLst>
              <a:ext uri="{FF2B5EF4-FFF2-40B4-BE49-F238E27FC236}">
                <a16:creationId xmlns:a16="http://schemas.microsoft.com/office/drawing/2014/main" id="{8868DAD1-9291-42A1-946D-F091BEDD4EA6}"/>
              </a:ext>
            </a:extLst>
          </p:cNvPr>
          <p:cNvGraphicFramePr>
            <a:graphicFrameLocks noChangeAspect="1"/>
          </p:cNvGraphicFramePr>
          <p:nvPr>
            <p:extLst>
              <p:ext uri="{D42A27DB-BD31-4B8C-83A1-F6EECF244321}">
                <p14:modId xmlns:p14="http://schemas.microsoft.com/office/powerpoint/2010/main" val="3274564599"/>
              </p:ext>
            </p:extLst>
          </p:nvPr>
        </p:nvGraphicFramePr>
        <p:xfrm>
          <a:off x="5232574" y="4302992"/>
          <a:ext cx="4401166" cy="1085219"/>
        </p:xfrm>
        <a:graphic>
          <a:graphicData uri="http://schemas.openxmlformats.org/presentationml/2006/ole">
            <mc:AlternateContent xmlns:mc="http://schemas.openxmlformats.org/markup-compatibility/2006">
              <mc:Choice xmlns:v="urn:schemas-microsoft-com:vml" Requires="v">
                <p:oleObj spid="_x0000_s1098" name="Equation" r:id="rId10" imgW="2781000" imgH="685800" progId="Equation.DSMT4">
                  <p:embed/>
                </p:oleObj>
              </mc:Choice>
              <mc:Fallback>
                <p:oleObj name="Equation" r:id="rId10" imgW="2781000" imgH="685800" progId="Equation.DSMT4">
                  <p:embed/>
                  <p:pic>
                    <p:nvPicPr>
                      <p:cNvPr id="0" name=""/>
                      <p:cNvPicPr/>
                      <p:nvPr/>
                    </p:nvPicPr>
                    <p:blipFill>
                      <a:blip r:embed="rId11"/>
                      <a:stretch>
                        <a:fillRect/>
                      </a:stretch>
                    </p:blipFill>
                    <p:spPr>
                      <a:xfrm>
                        <a:off x="5232574" y="4302992"/>
                        <a:ext cx="4401166" cy="1085219"/>
                      </a:xfrm>
                      <a:prstGeom prst="rect">
                        <a:avLst/>
                      </a:prstGeom>
                    </p:spPr>
                  </p:pic>
                </p:oleObj>
              </mc:Fallback>
            </mc:AlternateContent>
          </a:graphicData>
        </a:graphic>
      </p:graphicFrame>
    </p:spTree>
    <p:extLst>
      <p:ext uri="{BB962C8B-B14F-4D97-AF65-F5344CB8AC3E}">
        <p14:creationId xmlns:p14="http://schemas.microsoft.com/office/powerpoint/2010/main" val="250941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7</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Methodology</a:t>
            </a:r>
            <a:endParaRPr lang="zh-CN" altLang="en-US" b="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1" name="矩形 100">
                <a:extLst>
                  <a:ext uri="{FF2B5EF4-FFF2-40B4-BE49-F238E27FC236}">
                    <a16:creationId xmlns:a16="http://schemas.microsoft.com/office/drawing/2014/main" id="{465EC5D5-67CB-4D80-BA0A-399E403690CB}"/>
                  </a:ext>
                </a:extLst>
              </p:cNvPr>
              <p:cNvSpPr/>
              <p:nvPr/>
            </p:nvSpPr>
            <p:spPr>
              <a:xfrm>
                <a:off x="936395" y="1660087"/>
                <a:ext cx="1991418" cy="586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Input </a:t>
                </a:r>
                <a14:m>
                  <m:oMath xmlns:m="http://schemas.openxmlformats.org/officeDocument/2006/math">
                    <m:sSup>
                      <m:sSupPr>
                        <m:ctrlPr>
                          <a:rPr lang="en-US" altLang="zh-CN" b="1" i="1" smtClean="0">
                            <a:latin typeface="Cambria Math" panose="02040503050406030204" pitchFamily="18" charset="0"/>
                          </a:rPr>
                        </m:ctrlPr>
                      </m:sSupPr>
                      <m:e>
                        <m:r>
                          <a:rPr lang="en-US" altLang="zh-CN" b="1" i="0" smtClean="0">
                            <a:latin typeface="Cambria Math" panose="02040503050406030204" pitchFamily="18" charset="0"/>
                          </a:rPr>
                          <m:t>𝐄</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ℝ</m:t>
                        </m:r>
                      </m:e>
                      <m:sup>
                        <m:r>
                          <a:rPr lang="en-US" altLang="zh-CN" b="1" i="1" smtClean="0">
                            <a:latin typeface="Cambria Math" panose="02040503050406030204" pitchFamily="18" charset="0"/>
                          </a:rPr>
                          <m:t>𝑵</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𝟒</m:t>
                        </m:r>
                      </m:sup>
                    </m:sSup>
                  </m:oMath>
                </a14:m>
                <a:endParaRPr lang="zh-CN" altLang="en-US" b="1" dirty="0"/>
              </a:p>
            </p:txBody>
          </p:sp>
        </mc:Choice>
        <mc:Fallback>
          <p:sp>
            <p:nvSpPr>
              <p:cNvPr id="101" name="矩形 100">
                <a:extLst>
                  <a:ext uri="{FF2B5EF4-FFF2-40B4-BE49-F238E27FC236}">
                    <a16:creationId xmlns:a16="http://schemas.microsoft.com/office/drawing/2014/main" id="{465EC5D5-67CB-4D80-BA0A-399E403690CB}"/>
                  </a:ext>
                </a:extLst>
              </p:cNvPr>
              <p:cNvSpPr>
                <a:spLocks noRot="1" noChangeAspect="1" noMove="1" noResize="1" noEditPoints="1" noAdjustHandles="1" noChangeArrowheads="1" noChangeShapeType="1" noTextEdit="1"/>
              </p:cNvSpPr>
              <p:nvPr/>
            </p:nvSpPr>
            <p:spPr>
              <a:xfrm>
                <a:off x="936395" y="1660087"/>
                <a:ext cx="1991418" cy="586664"/>
              </a:xfrm>
              <a:prstGeom prst="rect">
                <a:avLst/>
              </a:prstGeom>
              <a:blipFill>
                <a:blip r:embed="rId5"/>
                <a:stretch>
                  <a:fillRect/>
                </a:stretch>
              </a:blipFill>
            </p:spPr>
            <p:txBody>
              <a:bodyPr/>
              <a:lstStyle/>
              <a:p>
                <a:r>
                  <a:rPr lang="zh-CN" altLang="en-US">
                    <a:noFill/>
                  </a:rPr>
                  <a:t> </a:t>
                </a:r>
              </a:p>
            </p:txBody>
          </p:sp>
        </mc:Fallback>
      </mc:AlternateContent>
      <p:sp>
        <p:nvSpPr>
          <p:cNvPr id="102" name="矩形 101">
            <a:extLst>
              <a:ext uri="{FF2B5EF4-FFF2-40B4-BE49-F238E27FC236}">
                <a16:creationId xmlns:a16="http://schemas.microsoft.com/office/drawing/2014/main" id="{8C8F7BF1-D810-46D9-968D-90B51A397155}"/>
              </a:ext>
            </a:extLst>
          </p:cNvPr>
          <p:cNvSpPr/>
          <p:nvPr/>
        </p:nvSpPr>
        <p:spPr>
          <a:xfrm>
            <a:off x="936394" y="2683899"/>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Spatiotemporal Embedding</a:t>
            </a:r>
            <a:endParaRPr lang="zh-CN" altLang="en-US" b="1" dirty="0"/>
          </a:p>
        </p:txBody>
      </p:sp>
      <p:cxnSp>
        <p:nvCxnSpPr>
          <p:cNvPr id="103" name="直接箭头连接符 102">
            <a:extLst>
              <a:ext uri="{FF2B5EF4-FFF2-40B4-BE49-F238E27FC236}">
                <a16:creationId xmlns:a16="http://schemas.microsoft.com/office/drawing/2014/main" id="{391F11AB-3F6E-4AAD-B952-97F9AF24C9CF}"/>
              </a:ext>
            </a:extLst>
          </p:cNvPr>
          <p:cNvCxnSpPr>
            <a:cxnSpLocks/>
            <a:stCxn id="101" idx="2"/>
            <a:endCxn id="102" idx="0"/>
          </p:cNvCxnSpPr>
          <p:nvPr/>
        </p:nvCxnSpPr>
        <p:spPr>
          <a:xfrm flipH="1">
            <a:off x="1932103" y="2246751"/>
            <a:ext cx="1" cy="437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4" name="矩形 103">
            <a:extLst>
              <a:ext uri="{FF2B5EF4-FFF2-40B4-BE49-F238E27FC236}">
                <a16:creationId xmlns:a16="http://schemas.microsoft.com/office/drawing/2014/main" id="{2B67CCAF-EDB8-498E-9BBB-9B9BAF4E4A54}"/>
              </a:ext>
            </a:extLst>
          </p:cNvPr>
          <p:cNvSpPr/>
          <p:nvPr/>
        </p:nvSpPr>
        <p:spPr>
          <a:xfrm>
            <a:off x="936394" y="3801216"/>
            <a:ext cx="1991417" cy="6539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Event Transformer Block (ETB)</a:t>
            </a:r>
            <a:endParaRPr kumimoji="0" lang="zh-CN" altLang="en-US"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cxnSp>
        <p:nvCxnSpPr>
          <p:cNvPr id="107" name="直接箭头连接符 106">
            <a:extLst>
              <a:ext uri="{FF2B5EF4-FFF2-40B4-BE49-F238E27FC236}">
                <a16:creationId xmlns:a16="http://schemas.microsoft.com/office/drawing/2014/main" id="{B4E6BEFE-FCE1-4BEC-AA34-56189E980653}"/>
              </a:ext>
            </a:extLst>
          </p:cNvPr>
          <p:cNvCxnSpPr>
            <a:cxnSpLocks/>
            <a:stCxn id="102" idx="2"/>
            <a:endCxn id="104" idx="0"/>
          </p:cNvCxnSpPr>
          <p:nvPr/>
        </p:nvCxnSpPr>
        <p:spPr>
          <a:xfrm>
            <a:off x="1932103" y="3337895"/>
            <a:ext cx="0" cy="463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9" name="矩形 108">
                <a:extLst>
                  <a:ext uri="{FF2B5EF4-FFF2-40B4-BE49-F238E27FC236}">
                    <a16:creationId xmlns:a16="http://schemas.microsoft.com/office/drawing/2014/main" id="{CDE2C4FC-7289-46AF-A5F8-A53DC5ECAD1C}"/>
                  </a:ext>
                </a:extLst>
              </p:cNvPr>
              <p:cNvSpPr/>
              <p:nvPr/>
            </p:nvSpPr>
            <p:spPr>
              <a:xfrm>
                <a:off x="936394" y="4961012"/>
                <a:ext cx="1991417" cy="653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Output </a:t>
                </a:r>
                <a14:m>
                  <m:oMath xmlns:m="http://schemas.openxmlformats.org/officeDocument/2006/math">
                    <m:sSup>
                      <m:sSupPr>
                        <m:ctrlPr>
                          <a:rPr lang="en-US" altLang="zh-CN" b="1" i="1" smtClean="0">
                            <a:latin typeface="Cambria Math" panose="02040503050406030204" pitchFamily="18" charset="0"/>
                          </a:rPr>
                        </m:ctrlPr>
                      </m:sSupPr>
                      <m:e>
                        <m:r>
                          <a:rPr lang="en-US" altLang="zh-CN" b="1" i="0" smtClean="0">
                            <a:latin typeface="Cambria Math" panose="02040503050406030204" pitchFamily="18" charset="0"/>
                          </a:rPr>
                          <m:t>𝐅</m:t>
                        </m:r>
                        <m:r>
                          <a:rPr lang="en-US" altLang="zh-CN" b="1" i="1">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ℝ</m:t>
                        </m:r>
                      </m:e>
                      <m:sup>
                        <m:r>
                          <a:rPr lang="en-US" altLang="zh-CN" b="1" i="1" smtClean="0">
                            <a:latin typeface="Cambria Math" panose="02040503050406030204" pitchFamily="18" charset="0"/>
                          </a:rPr>
                          <m:t>𝑵</m:t>
                        </m:r>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𝑪</m:t>
                        </m:r>
                      </m:sup>
                    </m:sSup>
                  </m:oMath>
                </a14:m>
                <a:endParaRPr lang="zh-CN" altLang="en-US" b="1" dirty="0"/>
              </a:p>
            </p:txBody>
          </p:sp>
        </mc:Choice>
        <mc:Fallback>
          <p:sp>
            <p:nvSpPr>
              <p:cNvPr id="109" name="矩形 108">
                <a:extLst>
                  <a:ext uri="{FF2B5EF4-FFF2-40B4-BE49-F238E27FC236}">
                    <a16:creationId xmlns:a16="http://schemas.microsoft.com/office/drawing/2014/main" id="{CDE2C4FC-7289-46AF-A5F8-A53DC5ECAD1C}"/>
                  </a:ext>
                </a:extLst>
              </p:cNvPr>
              <p:cNvSpPr>
                <a:spLocks noRot="1" noChangeAspect="1" noMove="1" noResize="1" noEditPoints="1" noAdjustHandles="1" noChangeArrowheads="1" noChangeShapeType="1" noTextEdit="1"/>
              </p:cNvSpPr>
              <p:nvPr/>
            </p:nvSpPr>
            <p:spPr>
              <a:xfrm>
                <a:off x="936394" y="4961012"/>
                <a:ext cx="1991417" cy="653996"/>
              </a:xfrm>
              <a:prstGeom prst="rect">
                <a:avLst/>
              </a:prstGeom>
              <a:blipFill>
                <a:blip r:embed="rId6"/>
                <a:stretch>
                  <a:fillRect l="-610"/>
                </a:stretch>
              </a:blipFill>
            </p:spPr>
            <p:txBody>
              <a:bodyPr/>
              <a:lstStyle/>
              <a:p>
                <a:r>
                  <a:rPr lang="zh-CN" altLang="en-US">
                    <a:noFill/>
                  </a:rPr>
                  <a:t> </a:t>
                </a:r>
              </a:p>
            </p:txBody>
          </p:sp>
        </mc:Fallback>
      </mc:AlternateContent>
      <p:cxnSp>
        <p:nvCxnSpPr>
          <p:cNvPr id="111" name="直接箭头连接符 110">
            <a:extLst>
              <a:ext uri="{FF2B5EF4-FFF2-40B4-BE49-F238E27FC236}">
                <a16:creationId xmlns:a16="http://schemas.microsoft.com/office/drawing/2014/main" id="{A22A8C59-E696-4326-BF6D-884EA4EDFD7A}"/>
              </a:ext>
            </a:extLst>
          </p:cNvPr>
          <p:cNvCxnSpPr>
            <a:cxnSpLocks/>
            <a:stCxn id="104" idx="2"/>
            <a:endCxn id="109" idx="0"/>
          </p:cNvCxnSpPr>
          <p:nvPr/>
        </p:nvCxnSpPr>
        <p:spPr>
          <a:xfrm>
            <a:off x="1932103" y="4455212"/>
            <a:ext cx="0" cy="505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2" name="矩形 111">
            <a:extLst>
              <a:ext uri="{FF2B5EF4-FFF2-40B4-BE49-F238E27FC236}">
                <a16:creationId xmlns:a16="http://schemas.microsoft.com/office/drawing/2014/main" id="{25DE2087-BF25-4FEC-9578-74A035ADF4AD}"/>
              </a:ext>
            </a:extLst>
          </p:cNvPr>
          <p:cNvSpPr/>
          <p:nvPr/>
        </p:nvSpPr>
        <p:spPr>
          <a:xfrm>
            <a:off x="838199" y="1584087"/>
            <a:ext cx="2180209" cy="4143378"/>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6" name="图形 115">
            <a:extLst>
              <a:ext uri="{FF2B5EF4-FFF2-40B4-BE49-F238E27FC236}">
                <a16:creationId xmlns:a16="http://schemas.microsoft.com/office/drawing/2014/main" id="{D4614412-FB54-4C7E-A951-99FF613F8B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34026" y="3994773"/>
            <a:ext cx="2180209" cy="1732692"/>
          </a:xfrm>
          <a:prstGeom prst="rect">
            <a:avLst/>
          </a:prstGeom>
        </p:spPr>
      </p:pic>
      <p:pic>
        <p:nvPicPr>
          <p:cNvPr id="117" name="图形 116">
            <a:extLst>
              <a:ext uri="{FF2B5EF4-FFF2-40B4-BE49-F238E27FC236}">
                <a16:creationId xmlns:a16="http://schemas.microsoft.com/office/drawing/2014/main" id="{9AE64260-F3DF-4336-AC84-0E89932180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53135" y="3997092"/>
            <a:ext cx="2165831" cy="1730373"/>
          </a:xfrm>
          <a:prstGeom prst="rect">
            <a:avLst/>
          </a:prstGeom>
        </p:spPr>
      </p:pic>
      <p:pic>
        <p:nvPicPr>
          <p:cNvPr id="118" name="图形 117">
            <a:extLst>
              <a:ext uri="{FF2B5EF4-FFF2-40B4-BE49-F238E27FC236}">
                <a16:creationId xmlns:a16="http://schemas.microsoft.com/office/drawing/2014/main" id="{A99757A1-212D-4509-8D5A-7BAEA6FC43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27045" y="3994774"/>
            <a:ext cx="2163765" cy="1732692"/>
          </a:xfrm>
          <a:prstGeom prst="rect">
            <a:avLst/>
          </a:prstGeom>
        </p:spPr>
      </p:pic>
      <p:pic>
        <p:nvPicPr>
          <p:cNvPr id="6" name="图片 5">
            <a:extLst>
              <a:ext uri="{FF2B5EF4-FFF2-40B4-BE49-F238E27FC236}">
                <a16:creationId xmlns:a16="http://schemas.microsoft.com/office/drawing/2014/main" id="{FD105C12-01CF-42C6-B912-5C8686E8D3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0578" y="1616930"/>
            <a:ext cx="4890843" cy="2055758"/>
          </a:xfrm>
          <a:prstGeom prst="rect">
            <a:avLst/>
          </a:prstGeom>
        </p:spPr>
      </p:pic>
      <p:pic>
        <p:nvPicPr>
          <p:cNvPr id="8" name="图片 7">
            <a:extLst>
              <a:ext uri="{FF2B5EF4-FFF2-40B4-BE49-F238E27FC236}">
                <a16:creationId xmlns:a16="http://schemas.microsoft.com/office/drawing/2014/main" id="{C1BA16C8-26FD-421F-B171-751FCD70CC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5501" y="1584087"/>
            <a:ext cx="1585309" cy="2146706"/>
          </a:xfrm>
          <a:prstGeom prst="rect">
            <a:avLst/>
          </a:prstGeom>
        </p:spPr>
      </p:pic>
    </p:spTree>
    <p:extLst>
      <p:ext uri="{BB962C8B-B14F-4D97-AF65-F5344CB8AC3E}">
        <p14:creationId xmlns:p14="http://schemas.microsoft.com/office/powerpoint/2010/main" val="189825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8</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Methodology</a:t>
            </a:r>
            <a:endParaRPr lang="zh-CN" altLang="en-US" b="0" dirty="0">
              <a:latin typeface="Arial" panose="020B0604020202020204" pitchFamily="34" charset="0"/>
              <a:cs typeface="Arial" panose="020B0604020202020204" pitchFamily="34" charset="0"/>
            </a:endParaRPr>
          </a:p>
        </p:txBody>
      </p:sp>
      <p:pic>
        <p:nvPicPr>
          <p:cNvPr id="11" name="图形 10">
            <a:extLst>
              <a:ext uri="{FF2B5EF4-FFF2-40B4-BE49-F238E27FC236}">
                <a16:creationId xmlns:a16="http://schemas.microsoft.com/office/drawing/2014/main" id="{55E3E684-8946-45A9-BE7A-AB0AF607B7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242" y="2881662"/>
            <a:ext cx="2067887" cy="1518779"/>
          </a:xfrm>
          <a:prstGeom prst="rect">
            <a:avLst/>
          </a:prstGeom>
        </p:spPr>
      </p:pic>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AA49EA6C-B42E-41C2-91FA-96C98DCABE60}"/>
                  </a:ext>
                </a:extLst>
              </p:cNvPr>
              <p:cNvSpPr txBox="1"/>
              <p:nvPr/>
            </p:nvSpPr>
            <p:spPr>
              <a:xfrm>
                <a:off x="2176803" y="4390963"/>
                <a:ext cx="558102" cy="153888"/>
              </a:xfrm>
              <a:prstGeom prst="rect">
                <a:avLst/>
              </a:prstGeom>
              <a:noFill/>
            </p:spPr>
            <p:txBody>
              <a:bodyPr wrap="non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en-US" altLang="zh-CN" sz="1000" b="1">
                          <a:solidFill>
                            <a:prstClr val="black"/>
                          </a:solidFill>
                          <a:latin typeface="Cambria Math" panose="02040503050406030204" pitchFamily="18" charset="0"/>
                        </a:rPr>
                        <m:t>𝐄</m:t>
                      </m:r>
                      <m:r>
                        <a:rPr lang="en-US" altLang="zh-CN" sz="1000" b="1" i="1">
                          <a:solidFill>
                            <a:prstClr val="black"/>
                          </a:solidFill>
                          <a:latin typeface="Cambria Math" panose="02040503050406030204" pitchFamily="18" charset="0"/>
                          <a:ea typeface="Cambria Math" panose="02040503050406030204" pitchFamily="18" charset="0"/>
                        </a:rPr>
                        <m:t>∈</m:t>
                      </m:r>
                      <m:sSup>
                        <m:sSupPr>
                          <m:ctrlPr>
                            <a:rPr lang="en-US" altLang="zh-CN" sz="1000" b="1" i="1">
                              <a:solidFill>
                                <a:prstClr val="black"/>
                              </a:solidFill>
                              <a:latin typeface="Cambria Math" panose="02040503050406030204" pitchFamily="18" charset="0"/>
                              <a:ea typeface="Cambria Math" panose="02040503050406030204" pitchFamily="18" charset="0"/>
                            </a:rPr>
                          </m:ctrlPr>
                        </m:sSupPr>
                        <m:e>
                          <m:r>
                            <a:rPr lang="en-US" altLang="zh-CN" sz="1000" b="1" i="1">
                              <a:solidFill>
                                <a:prstClr val="black"/>
                              </a:solidFill>
                              <a:latin typeface="Cambria Math" panose="02040503050406030204" pitchFamily="18" charset="0"/>
                              <a:ea typeface="Cambria Math" panose="02040503050406030204" pitchFamily="18" charset="0"/>
                            </a:rPr>
                            <m:t>ℝ</m:t>
                          </m:r>
                        </m:e>
                        <m:sup>
                          <m:r>
                            <a:rPr lang="en-US" altLang="zh-CN" sz="1000" i="1">
                              <a:solidFill>
                                <a:prstClr val="black"/>
                              </a:solidFill>
                              <a:latin typeface="Cambria Math" panose="02040503050406030204" pitchFamily="18" charset="0"/>
                            </a:rPr>
                            <m:t>𝑁</m:t>
                          </m:r>
                          <m:r>
                            <a:rPr lang="en-US" altLang="zh-CN" sz="1000" i="1">
                              <a:solidFill>
                                <a:prstClr val="black"/>
                              </a:solidFill>
                              <a:latin typeface="Cambria Math" panose="02040503050406030204" pitchFamily="18" charset="0"/>
                              <a:ea typeface="Cambria Math" panose="02040503050406030204" pitchFamily="18" charset="0"/>
                            </a:rPr>
                            <m:t>×4</m:t>
                          </m:r>
                        </m:sup>
                      </m:sSup>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12" name="文本框 11">
                <a:extLst>
                  <a:ext uri="{FF2B5EF4-FFF2-40B4-BE49-F238E27FC236}">
                    <a16:creationId xmlns:a16="http://schemas.microsoft.com/office/drawing/2014/main" id="{AA49EA6C-B42E-41C2-91FA-96C98DCABE60}"/>
                  </a:ext>
                </a:extLst>
              </p:cNvPr>
              <p:cNvSpPr txBox="1">
                <a:spLocks noRot="1" noChangeAspect="1" noMove="1" noResize="1" noEditPoints="1" noAdjustHandles="1" noChangeArrowheads="1" noChangeShapeType="1" noTextEdit="1"/>
              </p:cNvSpPr>
              <p:nvPr/>
            </p:nvSpPr>
            <p:spPr>
              <a:xfrm>
                <a:off x="2176803" y="4390963"/>
                <a:ext cx="558102" cy="153888"/>
              </a:xfrm>
              <a:prstGeom prst="rect">
                <a:avLst/>
              </a:prstGeom>
              <a:blipFill>
                <a:blip r:embed="rId7"/>
                <a:stretch>
                  <a:fillRect l="-4348" t="-3846" r="-1087" b="-7692"/>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03B34FF6-4A35-4728-8F24-6007B4FF7ED3}"/>
              </a:ext>
            </a:extLst>
          </p:cNvPr>
          <p:cNvSpPr/>
          <p:nvPr/>
        </p:nvSpPr>
        <p:spPr>
          <a:xfrm>
            <a:off x="3352965" y="2883559"/>
            <a:ext cx="929597" cy="439413"/>
          </a:xfrm>
          <a:prstGeom prst="rect">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Spatial Embedding</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矩形 16">
            <a:extLst>
              <a:ext uri="{FF2B5EF4-FFF2-40B4-BE49-F238E27FC236}">
                <a16:creationId xmlns:a16="http://schemas.microsoft.com/office/drawing/2014/main" id="{20765BC0-80C7-46A4-9E88-5BB5B4DB331D}"/>
              </a:ext>
            </a:extLst>
          </p:cNvPr>
          <p:cNvSpPr/>
          <p:nvPr/>
        </p:nvSpPr>
        <p:spPr>
          <a:xfrm>
            <a:off x="3352960" y="3961030"/>
            <a:ext cx="929600" cy="439413"/>
          </a:xfrm>
          <a:prstGeom prst="rect">
            <a:avLst/>
          </a:prstGeom>
          <a:solidFill>
            <a:srgbClr val="4472C4">
              <a:lumMod val="60000"/>
              <a:lumOff val="40000"/>
            </a:srgb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Temporal Embedding</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流程图: 或者 17">
            <a:extLst>
              <a:ext uri="{FF2B5EF4-FFF2-40B4-BE49-F238E27FC236}">
                <a16:creationId xmlns:a16="http://schemas.microsoft.com/office/drawing/2014/main" id="{4947BAFF-0667-4866-9290-7CC23A63C268}"/>
              </a:ext>
            </a:extLst>
          </p:cNvPr>
          <p:cNvSpPr/>
          <p:nvPr/>
        </p:nvSpPr>
        <p:spPr>
          <a:xfrm>
            <a:off x="3716287" y="3539579"/>
            <a:ext cx="202940" cy="202940"/>
          </a:xfrm>
          <a:prstGeom prst="flowChartOr">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20" name="直接箭头连接符 19">
            <a:extLst>
              <a:ext uri="{FF2B5EF4-FFF2-40B4-BE49-F238E27FC236}">
                <a16:creationId xmlns:a16="http://schemas.microsoft.com/office/drawing/2014/main" id="{0E402EF6-6A84-40EC-90BF-BADDE2F7F533}"/>
              </a:ext>
            </a:extLst>
          </p:cNvPr>
          <p:cNvCxnSpPr>
            <a:cxnSpLocks/>
            <a:stCxn id="16" idx="2"/>
            <a:endCxn id="18" idx="0"/>
          </p:cNvCxnSpPr>
          <p:nvPr/>
        </p:nvCxnSpPr>
        <p:spPr>
          <a:xfrm flipH="1">
            <a:off x="3817762" y="3322968"/>
            <a:ext cx="3" cy="216614"/>
          </a:xfrm>
          <a:prstGeom prst="straightConnector1">
            <a:avLst/>
          </a:prstGeom>
          <a:noFill/>
          <a:ln w="6350" cap="flat" cmpd="sng" algn="ctr">
            <a:solidFill>
              <a:sysClr val="windowText" lastClr="000000"/>
            </a:solidFill>
            <a:prstDash val="solid"/>
            <a:miter lim="800000"/>
            <a:tailEnd type="triangle"/>
          </a:ln>
          <a:effectLst/>
        </p:spPr>
      </p:cxnSp>
      <p:cxnSp>
        <p:nvCxnSpPr>
          <p:cNvPr id="21" name="直接箭头连接符 20">
            <a:extLst>
              <a:ext uri="{FF2B5EF4-FFF2-40B4-BE49-F238E27FC236}">
                <a16:creationId xmlns:a16="http://schemas.microsoft.com/office/drawing/2014/main" id="{1B821CE5-F7EE-458C-AF9E-7AF1BF052659}"/>
              </a:ext>
            </a:extLst>
          </p:cNvPr>
          <p:cNvCxnSpPr>
            <a:cxnSpLocks/>
            <a:stCxn id="17" idx="0"/>
            <a:endCxn id="18" idx="4"/>
          </p:cNvCxnSpPr>
          <p:nvPr/>
        </p:nvCxnSpPr>
        <p:spPr>
          <a:xfrm flipH="1" flipV="1">
            <a:off x="3817760" y="3742522"/>
            <a:ext cx="0" cy="218507"/>
          </a:xfrm>
          <a:prstGeom prst="straightConnector1">
            <a:avLst/>
          </a:prstGeom>
          <a:noFill/>
          <a:ln w="6350" cap="flat" cmpd="sng" algn="ctr">
            <a:solidFill>
              <a:sysClr val="windowText" lastClr="000000"/>
            </a:solidFill>
            <a:prstDash val="solid"/>
            <a:miter lim="800000"/>
            <a:tailEnd type="triangle"/>
          </a:ln>
          <a:effectLst/>
        </p:spPr>
      </p:cxnSp>
      <p:sp>
        <p:nvSpPr>
          <p:cNvPr id="22" name="矩形 21">
            <a:extLst>
              <a:ext uri="{FF2B5EF4-FFF2-40B4-BE49-F238E27FC236}">
                <a16:creationId xmlns:a16="http://schemas.microsoft.com/office/drawing/2014/main" id="{6F85343F-991E-4BA1-AB23-B526C5B6AB1C}"/>
              </a:ext>
            </a:extLst>
          </p:cNvPr>
          <p:cNvSpPr/>
          <p:nvPr/>
        </p:nvSpPr>
        <p:spPr>
          <a:xfrm>
            <a:off x="4966024" y="2878185"/>
            <a:ext cx="445116" cy="1518779"/>
          </a:xfrm>
          <a:prstGeom prst="rect">
            <a:avLst/>
          </a:prstGeom>
          <a:solidFill>
            <a:srgbClr val="4472C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ETB</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3" name="矩形 22">
            <a:extLst>
              <a:ext uri="{FF2B5EF4-FFF2-40B4-BE49-F238E27FC236}">
                <a16:creationId xmlns:a16="http://schemas.microsoft.com/office/drawing/2014/main" id="{63FA3FD9-B502-44FA-9D6E-B3F805D721BC}"/>
              </a:ext>
            </a:extLst>
          </p:cNvPr>
          <p:cNvSpPr/>
          <p:nvPr/>
        </p:nvSpPr>
        <p:spPr>
          <a:xfrm>
            <a:off x="6984219" y="3772599"/>
            <a:ext cx="669864" cy="613111"/>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Event Merging</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4" name="文本框 23">
            <a:extLst>
              <a:ext uri="{FF2B5EF4-FFF2-40B4-BE49-F238E27FC236}">
                <a16:creationId xmlns:a16="http://schemas.microsoft.com/office/drawing/2014/main" id="{89A15622-C958-4C9B-9A24-052619F478EB}"/>
              </a:ext>
            </a:extLst>
          </p:cNvPr>
          <p:cNvSpPr txBox="1"/>
          <p:nvPr/>
        </p:nvSpPr>
        <p:spPr>
          <a:xfrm>
            <a:off x="4125512" y="2594500"/>
            <a:ext cx="697063" cy="246221"/>
          </a:xfrm>
          <a:prstGeom prst="rect">
            <a:avLst/>
          </a:prstGeom>
          <a:noFill/>
        </p:spPr>
        <p:txBody>
          <a:bodyPr wrap="square" rtlCol="0">
            <a:spAutoFit/>
          </a:bodyPr>
          <a:lstStyle/>
          <a:p>
            <a:pPr defTabSz="457200"/>
            <a:r>
              <a:rPr lang="en-US" altLang="zh-CN" sz="1000" b="1" dirty="0">
                <a:solidFill>
                  <a:prstClr val="black"/>
                </a:solidFill>
                <a:latin typeface="Arial" panose="020B0604020202020204" pitchFamily="34" charset="0"/>
                <a:cs typeface="Arial" panose="020B0604020202020204" pitchFamily="34" charset="0"/>
              </a:rPr>
              <a:t>Stage 1</a:t>
            </a:r>
            <a:endParaRPr lang="zh-CN" altLang="en-US" sz="1000" b="1" dirty="0">
              <a:solidFill>
                <a:prstClr val="black"/>
              </a:solidFill>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0EB98F13-8567-46F2-B6A7-24D76DFFD8F1}"/>
              </a:ext>
            </a:extLst>
          </p:cNvPr>
          <p:cNvSpPr txBox="1"/>
          <p:nvPr/>
        </p:nvSpPr>
        <p:spPr>
          <a:xfrm>
            <a:off x="6970621" y="2615354"/>
            <a:ext cx="697063" cy="246221"/>
          </a:xfrm>
          <a:prstGeom prst="rect">
            <a:avLst/>
          </a:prstGeom>
          <a:noFill/>
        </p:spPr>
        <p:txBody>
          <a:bodyPr wrap="square" rtlCol="0">
            <a:spAutoFit/>
          </a:bodyPr>
          <a:lstStyle/>
          <a:p>
            <a:pPr defTabSz="457200"/>
            <a:r>
              <a:rPr lang="en-US" altLang="zh-CN" sz="1000" b="1" dirty="0">
                <a:solidFill>
                  <a:prstClr val="black"/>
                </a:solidFill>
                <a:latin typeface="Arial" panose="020B0604020202020204" pitchFamily="34" charset="0"/>
                <a:cs typeface="Arial" panose="020B0604020202020204" pitchFamily="34" charset="0"/>
              </a:rPr>
              <a:t>Stage 3</a:t>
            </a:r>
            <a:endParaRPr lang="zh-CN" altLang="en-US" sz="1000" b="1" dirty="0">
              <a:solidFill>
                <a:prstClr val="black"/>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B6787A67-AEA0-4589-AA91-D5C72CE751FC}"/>
              </a:ext>
            </a:extLst>
          </p:cNvPr>
          <p:cNvSpPr/>
          <p:nvPr/>
        </p:nvSpPr>
        <p:spPr>
          <a:xfrm>
            <a:off x="6987978" y="2966859"/>
            <a:ext cx="666107" cy="592588"/>
          </a:xfrm>
          <a:prstGeom prst="rect">
            <a:avLst/>
          </a:prstGeom>
          <a:solidFill>
            <a:srgbClr val="4472C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ETB</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7" name="矩形: 圆角 26">
            <a:extLst>
              <a:ext uri="{FF2B5EF4-FFF2-40B4-BE49-F238E27FC236}">
                <a16:creationId xmlns:a16="http://schemas.microsoft.com/office/drawing/2014/main" id="{2E7CDB25-AEE6-4132-8925-160989C4A6AF}"/>
              </a:ext>
            </a:extLst>
          </p:cNvPr>
          <p:cNvSpPr/>
          <p:nvPr/>
        </p:nvSpPr>
        <p:spPr>
          <a:xfrm>
            <a:off x="3208649" y="2548485"/>
            <a:ext cx="2350031" cy="1979372"/>
          </a:xfrm>
          <a:prstGeom prst="roundRect">
            <a:avLst>
              <a:gd name="adj" fmla="val 8723"/>
            </a:avLst>
          </a:prstGeom>
          <a:noFill/>
          <a:ln w="12700" cap="flat" cmpd="sng" algn="ctr">
            <a:solidFill>
              <a:srgbClr val="4472C4">
                <a:shade val="15000"/>
              </a:srgb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8" name="矩形: 圆角 27">
            <a:extLst>
              <a:ext uri="{FF2B5EF4-FFF2-40B4-BE49-F238E27FC236}">
                <a16:creationId xmlns:a16="http://schemas.microsoft.com/office/drawing/2014/main" id="{F495FC77-DCB0-427C-8199-CB2342BF5D8E}"/>
              </a:ext>
            </a:extLst>
          </p:cNvPr>
          <p:cNvSpPr/>
          <p:nvPr/>
        </p:nvSpPr>
        <p:spPr>
          <a:xfrm>
            <a:off x="6818772" y="2548462"/>
            <a:ext cx="975252" cy="1979372"/>
          </a:xfrm>
          <a:prstGeom prst="roundRect">
            <a:avLst>
              <a:gd name="adj" fmla="val 8723"/>
            </a:avLst>
          </a:prstGeom>
          <a:noFill/>
          <a:ln w="12700" cap="flat" cmpd="sng" algn="ctr">
            <a:solidFill>
              <a:srgbClr val="4472C4">
                <a:shade val="15000"/>
              </a:srgb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29" name="连接符: 肘形 28">
            <a:extLst>
              <a:ext uri="{FF2B5EF4-FFF2-40B4-BE49-F238E27FC236}">
                <a16:creationId xmlns:a16="http://schemas.microsoft.com/office/drawing/2014/main" id="{AB16299B-852A-4896-B118-6155563419CA}"/>
              </a:ext>
            </a:extLst>
          </p:cNvPr>
          <p:cNvCxnSpPr>
            <a:cxnSpLocks/>
            <a:stCxn id="11" idx="2"/>
            <a:endCxn id="53" idx="2"/>
          </p:cNvCxnSpPr>
          <p:nvPr/>
        </p:nvCxnSpPr>
        <p:spPr>
          <a:xfrm rot="5400000" flipH="1" flipV="1">
            <a:off x="4090012" y="2309908"/>
            <a:ext cx="14707" cy="4166359"/>
          </a:xfrm>
          <a:prstGeom prst="bentConnector3">
            <a:avLst>
              <a:gd name="adj1" fmla="val -1554362"/>
            </a:avLst>
          </a:prstGeom>
          <a:noFill/>
          <a:ln w="6350" cap="flat" cmpd="sng" algn="ctr">
            <a:solidFill>
              <a:sysClr val="windowText" lastClr="000000"/>
            </a:solidFill>
            <a:prstDash val="solid"/>
            <a:miter lim="800000"/>
            <a:tailEnd type="triangle"/>
          </a:ln>
          <a:effectLst/>
        </p:spPr>
      </p:cxnSp>
      <p:cxnSp>
        <p:nvCxnSpPr>
          <p:cNvPr id="30" name="直接箭头连接符 29">
            <a:extLst>
              <a:ext uri="{FF2B5EF4-FFF2-40B4-BE49-F238E27FC236}">
                <a16:creationId xmlns:a16="http://schemas.microsoft.com/office/drawing/2014/main" id="{845B97ED-A1B1-42C6-A9CA-A1E726CAC282}"/>
              </a:ext>
            </a:extLst>
          </p:cNvPr>
          <p:cNvCxnSpPr>
            <a:cxnSpLocks/>
            <a:endCxn id="16" idx="1"/>
          </p:cNvCxnSpPr>
          <p:nvPr/>
        </p:nvCxnSpPr>
        <p:spPr>
          <a:xfrm flipV="1">
            <a:off x="2680359" y="3103266"/>
            <a:ext cx="672609" cy="554775"/>
          </a:xfrm>
          <a:prstGeom prst="straightConnector1">
            <a:avLst/>
          </a:prstGeom>
          <a:noFill/>
          <a:ln w="6350" cap="flat" cmpd="sng" algn="ctr">
            <a:solidFill>
              <a:sysClr val="windowText" lastClr="000000"/>
            </a:solidFill>
            <a:prstDash val="solid"/>
            <a:miter lim="800000"/>
            <a:tailEnd type="triangle"/>
          </a:ln>
          <a:effectLst/>
        </p:spPr>
      </p:cxnSp>
      <p:cxnSp>
        <p:nvCxnSpPr>
          <p:cNvPr id="31" name="直接箭头连接符 30">
            <a:extLst>
              <a:ext uri="{FF2B5EF4-FFF2-40B4-BE49-F238E27FC236}">
                <a16:creationId xmlns:a16="http://schemas.microsoft.com/office/drawing/2014/main" id="{C28CF56B-F515-4BFD-8779-49C9CF47D57C}"/>
              </a:ext>
            </a:extLst>
          </p:cNvPr>
          <p:cNvCxnSpPr>
            <a:cxnSpLocks/>
            <a:endCxn id="17" idx="1"/>
          </p:cNvCxnSpPr>
          <p:nvPr/>
        </p:nvCxnSpPr>
        <p:spPr>
          <a:xfrm>
            <a:off x="2680358" y="3742523"/>
            <a:ext cx="672604" cy="438212"/>
          </a:xfrm>
          <a:prstGeom prst="straightConnector1">
            <a:avLst/>
          </a:prstGeom>
          <a:noFill/>
          <a:ln w="6350" cap="flat" cmpd="sng" algn="ctr">
            <a:solidFill>
              <a:sysClr val="windowText" lastClr="000000"/>
            </a:solidFill>
            <a:prstDash val="solid"/>
            <a:miter lim="800000"/>
            <a:tailEnd type="triangle"/>
          </a:ln>
          <a:effectLst/>
        </p:spPr>
      </p:cxnSp>
      <p:cxnSp>
        <p:nvCxnSpPr>
          <p:cNvPr id="32" name="直接箭头连接符 31">
            <a:extLst>
              <a:ext uri="{FF2B5EF4-FFF2-40B4-BE49-F238E27FC236}">
                <a16:creationId xmlns:a16="http://schemas.microsoft.com/office/drawing/2014/main" id="{B0E23B86-95D4-4766-B4E3-4E0968AE39C5}"/>
              </a:ext>
            </a:extLst>
          </p:cNvPr>
          <p:cNvCxnSpPr>
            <a:cxnSpLocks/>
            <a:stCxn id="55" idx="3"/>
            <a:endCxn id="26" idx="1"/>
          </p:cNvCxnSpPr>
          <p:nvPr/>
        </p:nvCxnSpPr>
        <p:spPr>
          <a:xfrm flipV="1">
            <a:off x="6515476" y="3263153"/>
            <a:ext cx="472500" cy="24"/>
          </a:xfrm>
          <a:prstGeom prst="straightConnector1">
            <a:avLst/>
          </a:prstGeom>
          <a:noFill/>
          <a:ln w="6350" cap="flat" cmpd="sng" algn="ctr">
            <a:solidFill>
              <a:sysClr val="windowText" lastClr="000000"/>
            </a:solidFill>
            <a:prstDash val="solid"/>
            <a:miter lim="800000"/>
            <a:tailEnd type="triangle"/>
          </a:ln>
          <a:effectLst/>
        </p:spPr>
      </p:cxnSp>
      <p:cxnSp>
        <p:nvCxnSpPr>
          <p:cNvPr id="33" name="直接箭头连接符 32">
            <a:extLst>
              <a:ext uri="{FF2B5EF4-FFF2-40B4-BE49-F238E27FC236}">
                <a16:creationId xmlns:a16="http://schemas.microsoft.com/office/drawing/2014/main" id="{F2B9B420-0C97-46D9-907A-6413A66FEA63}"/>
              </a:ext>
            </a:extLst>
          </p:cNvPr>
          <p:cNvCxnSpPr>
            <a:cxnSpLocks/>
            <a:stCxn id="26" idx="3"/>
            <a:endCxn id="61" idx="1"/>
          </p:cNvCxnSpPr>
          <p:nvPr/>
        </p:nvCxnSpPr>
        <p:spPr>
          <a:xfrm>
            <a:off x="7654085" y="3263155"/>
            <a:ext cx="470435" cy="1431"/>
          </a:xfrm>
          <a:prstGeom prst="straightConnector1">
            <a:avLst/>
          </a:prstGeom>
          <a:noFill/>
          <a:ln w="6350" cap="flat" cmpd="sng" algn="ctr">
            <a:solidFill>
              <a:sysClr val="windowText" lastClr="000000"/>
            </a:solidFill>
            <a:prstDash val="solid"/>
            <a:miter lim="800000"/>
            <a:tailEnd type="triangle"/>
          </a:ln>
          <a:effectLst/>
        </p:spPr>
      </p:cxnSp>
      <p:cxnSp>
        <p:nvCxnSpPr>
          <p:cNvPr id="34" name="直接箭头连接符 33">
            <a:extLst>
              <a:ext uri="{FF2B5EF4-FFF2-40B4-BE49-F238E27FC236}">
                <a16:creationId xmlns:a16="http://schemas.microsoft.com/office/drawing/2014/main" id="{67772F81-F450-4262-9D4A-F54AB647398A}"/>
              </a:ext>
            </a:extLst>
          </p:cNvPr>
          <p:cNvCxnSpPr>
            <a:cxnSpLocks/>
            <a:stCxn id="23" idx="3"/>
            <a:endCxn id="59" idx="1"/>
          </p:cNvCxnSpPr>
          <p:nvPr/>
        </p:nvCxnSpPr>
        <p:spPr>
          <a:xfrm>
            <a:off x="7654083" y="4079155"/>
            <a:ext cx="466678" cy="1431"/>
          </a:xfrm>
          <a:prstGeom prst="straightConnector1">
            <a:avLst/>
          </a:prstGeom>
          <a:noFill/>
          <a:ln w="6350" cap="flat" cmpd="sng" algn="ctr">
            <a:solidFill>
              <a:sysClr val="windowText" lastClr="000000"/>
            </a:solidFill>
            <a:prstDash val="solid"/>
            <a:miter lim="800000"/>
            <a:tailEnd type="triangle"/>
          </a:ln>
          <a:effectLst/>
        </p:spPr>
      </p:cxnSp>
      <p:cxnSp>
        <p:nvCxnSpPr>
          <p:cNvPr id="35" name="直接箭头连接符 34">
            <a:extLst>
              <a:ext uri="{FF2B5EF4-FFF2-40B4-BE49-F238E27FC236}">
                <a16:creationId xmlns:a16="http://schemas.microsoft.com/office/drawing/2014/main" id="{79AE0E4F-9C66-4761-938D-13402507878E}"/>
              </a:ext>
            </a:extLst>
          </p:cNvPr>
          <p:cNvCxnSpPr>
            <a:cxnSpLocks/>
            <a:stCxn id="23" idx="0"/>
            <a:endCxn id="26" idx="2"/>
          </p:cNvCxnSpPr>
          <p:nvPr/>
        </p:nvCxnSpPr>
        <p:spPr>
          <a:xfrm flipV="1">
            <a:off x="7319153" y="3559447"/>
            <a:ext cx="1879" cy="213150"/>
          </a:xfrm>
          <a:prstGeom prst="straightConnector1">
            <a:avLst/>
          </a:prstGeom>
          <a:noFill/>
          <a:ln w="6350" cap="flat" cmpd="sng" algn="ctr">
            <a:solidFill>
              <a:sysClr val="windowText" lastClr="000000"/>
            </a:solidFill>
            <a:prstDash val="solid"/>
            <a:miter lim="800000"/>
            <a:tailEnd type="triangle"/>
          </a:ln>
          <a:effectLst/>
        </p:spPr>
      </p:cxnSp>
      <p:cxnSp>
        <p:nvCxnSpPr>
          <p:cNvPr id="36" name="直接箭头连接符 35">
            <a:extLst>
              <a:ext uri="{FF2B5EF4-FFF2-40B4-BE49-F238E27FC236}">
                <a16:creationId xmlns:a16="http://schemas.microsoft.com/office/drawing/2014/main" id="{B260F46C-1137-45AC-A26E-D47A99348AF0}"/>
              </a:ext>
            </a:extLst>
          </p:cNvPr>
          <p:cNvCxnSpPr>
            <a:cxnSpLocks/>
            <a:stCxn id="67" idx="3"/>
          </p:cNvCxnSpPr>
          <p:nvPr/>
        </p:nvCxnSpPr>
        <p:spPr>
          <a:xfrm>
            <a:off x="9927167" y="3259056"/>
            <a:ext cx="309146" cy="0"/>
          </a:xfrm>
          <a:prstGeom prst="straightConnector1">
            <a:avLst/>
          </a:prstGeom>
          <a:noFill/>
          <a:ln w="6350" cap="flat" cmpd="sng" algn="ctr">
            <a:solidFill>
              <a:sysClr val="windowText" lastClr="000000"/>
            </a:solidFill>
            <a:prstDash val="solid"/>
            <a:miter lim="800000"/>
            <a:tailEnd type="triangle"/>
          </a:ln>
          <a:effectLst/>
        </p:spPr>
      </p:cxnSp>
      <mc:AlternateContent xmlns:mc="http://schemas.openxmlformats.org/markup-compatibility/2006">
        <mc:Choice xmlns:a14="http://schemas.microsoft.com/office/drawing/2010/main" Requires="a14">
          <p:sp>
            <p:nvSpPr>
              <p:cNvPr id="37" name="文本框 36">
                <a:extLst>
                  <a:ext uri="{FF2B5EF4-FFF2-40B4-BE49-F238E27FC236}">
                    <a16:creationId xmlns:a16="http://schemas.microsoft.com/office/drawing/2014/main" id="{0D07EF90-DC43-40BF-B48C-92118D482902}"/>
                  </a:ext>
                </a:extLst>
              </p:cNvPr>
              <p:cNvSpPr txBox="1"/>
              <p:nvPr/>
            </p:nvSpPr>
            <p:spPr>
              <a:xfrm>
                <a:off x="5240640" y="2227232"/>
                <a:ext cx="780428" cy="287130"/>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f>
                        <m:fPr>
                          <m:ctrlPr>
                            <a:rPr lang="en-US" altLang="zh-CN" sz="1000" i="1">
                              <a:solidFill>
                                <a:prstClr val="black"/>
                              </a:solidFill>
                              <a:latin typeface="Cambria Math" panose="02040503050406030204" pitchFamily="18" charset="0"/>
                            </a:rPr>
                          </m:ctrlPr>
                        </m:fPr>
                        <m:num>
                          <m:r>
                            <a:rPr lang="en-US" altLang="zh-CN" sz="1000" i="1">
                              <a:solidFill>
                                <a:prstClr val="black"/>
                              </a:solidFill>
                              <a:latin typeface="Cambria Math" panose="02040503050406030204" pitchFamily="18" charset="0"/>
                            </a:rPr>
                            <m:t>𝑁</m:t>
                          </m:r>
                        </m:num>
                        <m:den>
                          <m:r>
                            <a:rPr lang="en-US" altLang="zh-CN" sz="1000" i="1">
                              <a:solidFill>
                                <a:prstClr val="black"/>
                              </a:solidFill>
                              <a:latin typeface="Cambria Math" panose="02040503050406030204" pitchFamily="18" charset="0"/>
                            </a:rPr>
                            <m:t>4</m:t>
                          </m:r>
                        </m:den>
                      </m:f>
                      <m:r>
                        <a:rPr lang="en-US" altLang="zh-CN" sz="1000" i="1">
                          <a:solidFill>
                            <a:prstClr val="black"/>
                          </a:solidFill>
                          <a:latin typeface="Cambria Math" panose="02040503050406030204" pitchFamily="18" charset="0"/>
                          <a:ea typeface="Cambria Math" panose="02040503050406030204" pitchFamily="18" charset="0"/>
                        </a:rPr>
                        <m:t>×2</m:t>
                      </m:r>
                      <m:r>
                        <a:rPr lang="en-US" altLang="zh-CN" sz="1000" i="1">
                          <a:solidFill>
                            <a:prstClr val="black"/>
                          </a:solidFill>
                          <a:latin typeface="Cambria Math" panose="02040503050406030204" pitchFamily="18" charset="0"/>
                          <a:ea typeface="Cambria Math" panose="02040503050406030204" pitchFamily="18" charset="0"/>
                        </a:rPr>
                        <m:t>𝐶</m:t>
                      </m:r>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37" name="文本框 36">
                <a:extLst>
                  <a:ext uri="{FF2B5EF4-FFF2-40B4-BE49-F238E27FC236}">
                    <a16:creationId xmlns:a16="http://schemas.microsoft.com/office/drawing/2014/main" id="{0D07EF90-DC43-40BF-B48C-92118D482902}"/>
                  </a:ext>
                </a:extLst>
              </p:cNvPr>
              <p:cNvSpPr txBox="1">
                <a:spLocks noRot="1" noChangeAspect="1" noMove="1" noResize="1" noEditPoints="1" noAdjustHandles="1" noChangeArrowheads="1" noChangeShapeType="1" noTextEdit="1"/>
              </p:cNvSpPr>
              <p:nvPr/>
            </p:nvSpPr>
            <p:spPr>
              <a:xfrm>
                <a:off x="5240640" y="2227232"/>
                <a:ext cx="780428" cy="287130"/>
              </a:xfrm>
              <a:prstGeom prst="rect">
                <a:avLst/>
              </a:prstGeom>
              <a:blipFill>
                <a:blip r:embed="rId8"/>
                <a:stretch>
                  <a:fillRect t="-2128" b="-170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文本框 37">
                <a:extLst>
                  <a:ext uri="{FF2B5EF4-FFF2-40B4-BE49-F238E27FC236}">
                    <a16:creationId xmlns:a16="http://schemas.microsoft.com/office/drawing/2014/main" id="{207C42D7-6E0E-4A4E-917D-98DED2A80775}"/>
                  </a:ext>
                </a:extLst>
              </p:cNvPr>
              <p:cNvSpPr txBox="1"/>
              <p:nvPr/>
            </p:nvSpPr>
            <p:spPr>
              <a:xfrm>
                <a:off x="6370197" y="2221974"/>
                <a:ext cx="780428" cy="288092"/>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f>
                        <m:fPr>
                          <m:ctrlPr>
                            <a:rPr lang="en-US" altLang="zh-CN" sz="1000" i="1">
                              <a:solidFill>
                                <a:prstClr val="black"/>
                              </a:solidFill>
                              <a:latin typeface="Cambria Math" panose="02040503050406030204" pitchFamily="18" charset="0"/>
                            </a:rPr>
                          </m:ctrlPr>
                        </m:fPr>
                        <m:num>
                          <m:r>
                            <a:rPr lang="en-US" altLang="zh-CN" sz="1000" i="1">
                              <a:solidFill>
                                <a:prstClr val="black"/>
                              </a:solidFill>
                              <a:latin typeface="Cambria Math" panose="02040503050406030204" pitchFamily="18" charset="0"/>
                            </a:rPr>
                            <m:t>𝑁</m:t>
                          </m:r>
                        </m:num>
                        <m:den>
                          <m:r>
                            <a:rPr lang="en-US" altLang="zh-CN" sz="1000" i="1">
                              <a:solidFill>
                                <a:prstClr val="black"/>
                              </a:solidFill>
                              <a:latin typeface="Cambria Math" panose="02040503050406030204" pitchFamily="18" charset="0"/>
                            </a:rPr>
                            <m:t>16</m:t>
                          </m:r>
                        </m:den>
                      </m:f>
                      <m:r>
                        <a:rPr lang="en-US" altLang="zh-CN" sz="1000" i="1">
                          <a:solidFill>
                            <a:prstClr val="black"/>
                          </a:solidFill>
                          <a:latin typeface="Cambria Math" panose="02040503050406030204" pitchFamily="18" charset="0"/>
                          <a:ea typeface="Cambria Math" panose="02040503050406030204" pitchFamily="18" charset="0"/>
                        </a:rPr>
                        <m:t>×4</m:t>
                      </m:r>
                      <m:r>
                        <a:rPr lang="en-US" altLang="zh-CN" sz="1000" i="1">
                          <a:solidFill>
                            <a:prstClr val="black"/>
                          </a:solidFill>
                          <a:latin typeface="Cambria Math" panose="02040503050406030204" pitchFamily="18" charset="0"/>
                          <a:ea typeface="Cambria Math" panose="02040503050406030204" pitchFamily="18" charset="0"/>
                        </a:rPr>
                        <m:t>𝐶</m:t>
                      </m:r>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38" name="文本框 37">
                <a:extLst>
                  <a:ext uri="{FF2B5EF4-FFF2-40B4-BE49-F238E27FC236}">
                    <a16:creationId xmlns:a16="http://schemas.microsoft.com/office/drawing/2014/main" id="{207C42D7-6E0E-4A4E-917D-98DED2A80775}"/>
                  </a:ext>
                </a:extLst>
              </p:cNvPr>
              <p:cNvSpPr txBox="1">
                <a:spLocks noRot="1" noChangeAspect="1" noMove="1" noResize="1" noEditPoints="1" noAdjustHandles="1" noChangeArrowheads="1" noChangeShapeType="1" noTextEdit="1"/>
              </p:cNvSpPr>
              <p:nvPr/>
            </p:nvSpPr>
            <p:spPr>
              <a:xfrm>
                <a:off x="6370197" y="2221974"/>
                <a:ext cx="780428" cy="288092"/>
              </a:xfrm>
              <a:prstGeom prst="rect">
                <a:avLst/>
              </a:prstGeom>
              <a:blipFill>
                <a:blip r:embed="rId9"/>
                <a:stretch>
                  <a:fillRect t="-2083" b="-145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文本框 38">
                <a:extLst>
                  <a:ext uri="{FF2B5EF4-FFF2-40B4-BE49-F238E27FC236}">
                    <a16:creationId xmlns:a16="http://schemas.microsoft.com/office/drawing/2014/main" id="{89666A00-7BC2-446D-8B50-A1F38C03AC9B}"/>
                  </a:ext>
                </a:extLst>
              </p:cNvPr>
              <p:cNvSpPr txBox="1"/>
              <p:nvPr/>
            </p:nvSpPr>
            <p:spPr>
              <a:xfrm>
                <a:off x="7473988" y="2215499"/>
                <a:ext cx="780428" cy="288092"/>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f>
                        <m:fPr>
                          <m:ctrlPr>
                            <a:rPr lang="en-US" altLang="zh-CN" sz="1000" i="1">
                              <a:solidFill>
                                <a:prstClr val="black"/>
                              </a:solidFill>
                              <a:latin typeface="Cambria Math" panose="02040503050406030204" pitchFamily="18" charset="0"/>
                            </a:rPr>
                          </m:ctrlPr>
                        </m:fPr>
                        <m:num>
                          <m:r>
                            <a:rPr lang="en-US" altLang="zh-CN" sz="1000" i="1">
                              <a:solidFill>
                                <a:prstClr val="black"/>
                              </a:solidFill>
                              <a:latin typeface="Cambria Math" panose="02040503050406030204" pitchFamily="18" charset="0"/>
                            </a:rPr>
                            <m:t>𝑁</m:t>
                          </m:r>
                        </m:num>
                        <m:den>
                          <m:r>
                            <a:rPr lang="en-US" altLang="zh-CN" sz="1000" i="1">
                              <a:solidFill>
                                <a:prstClr val="black"/>
                              </a:solidFill>
                              <a:latin typeface="Cambria Math" panose="02040503050406030204" pitchFamily="18" charset="0"/>
                            </a:rPr>
                            <m:t>32</m:t>
                          </m:r>
                        </m:den>
                      </m:f>
                      <m:r>
                        <a:rPr lang="en-US" altLang="zh-CN" sz="1000" i="1">
                          <a:solidFill>
                            <a:prstClr val="black"/>
                          </a:solidFill>
                          <a:latin typeface="Cambria Math" panose="02040503050406030204" pitchFamily="18" charset="0"/>
                          <a:ea typeface="Cambria Math" panose="02040503050406030204" pitchFamily="18" charset="0"/>
                        </a:rPr>
                        <m:t>×8</m:t>
                      </m:r>
                      <m:r>
                        <a:rPr lang="en-US" altLang="zh-CN" sz="1000" i="1">
                          <a:solidFill>
                            <a:prstClr val="black"/>
                          </a:solidFill>
                          <a:latin typeface="Cambria Math" panose="02040503050406030204" pitchFamily="18" charset="0"/>
                          <a:ea typeface="Cambria Math" panose="02040503050406030204" pitchFamily="18" charset="0"/>
                        </a:rPr>
                        <m:t>𝐶</m:t>
                      </m:r>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39" name="文本框 38">
                <a:extLst>
                  <a:ext uri="{FF2B5EF4-FFF2-40B4-BE49-F238E27FC236}">
                    <a16:creationId xmlns:a16="http://schemas.microsoft.com/office/drawing/2014/main" id="{89666A00-7BC2-446D-8B50-A1F38C03AC9B}"/>
                  </a:ext>
                </a:extLst>
              </p:cNvPr>
              <p:cNvSpPr txBox="1">
                <a:spLocks noRot="1" noChangeAspect="1" noMove="1" noResize="1" noEditPoints="1" noAdjustHandles="1" noChangeArrowheads="1" noChangeShapeType="1" noTextEdit="1"/>
              </p:cNvSpPr>
              <p:nvPr/>
            </p:nvSpPr>
            <p:spPr>
              <a:xfrm>
                <a:off x="7473988" y="2215499"/>
                <a:ext cx="780428" cy="288092"/>
              </a:xfrm>
              <a:prstGeom prst="rect">
                <a:avLst/>
              </a:prstGeom>
              <a:blipFill>
                <a:blip r:embed="rId10"/>
                <a:stretch>
                  <a:fillRect t="-2083" b="-1458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文本框 39">
                <a:extLst>
                  <a:ext uri="{FF2B5EF4-FFF2-40B4-BE49-F238E27FC236}">
                    <a16:creationId xmlns:a16="http://schemas.microsoft.com/office/drawing/2014/main" id="{D1822E12-20F8-444B-9A59-39ACC9A300E8}"/>
                  </a:ext>
                </a:extLst>
              </p:cNvPr>
              <p:cNvSpPr txBox="1"/>
              <p:nvPr/>
            </p:nvSpPr>
            <p:spPr>
              <a:xfrm>
                <a:off x="8599900" y="2216037"/>
                <a:ext cx="780428" cy="288092"/>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f>
                        <m:fPr>
                          <m:ctrlPr>
                            <a:rPr lang="en-US" altLang="zh-CN" sz="1000" i="1">
                              <a:solidFill>
                                <a:prstClr val="black"/>
                              </a:solidFill>
                              <a:latin typeface="Cambria Math" panose="02040503050406030204" pitchFamily="18" charset="0"/>
                            </a:rPr>
                          </m:ctrlPr>
                        </m:fPr>
                        <m:num>
                          <m:r>
                            <a:rPr lang="en-US" altLang="zh-CN" sz="1000" i="1">
                              <a:solidFill>
                                <a:prstClr val="black"/>
                              </a:solidFill>
                              <a:latin typeface="Cambria Math" panose="02040503050406030204" pitchFamily="18" charset="0"/>
                            </a:rPr>
                            <m:t>𝑁</m:t>
                          </m:r>
                        </m:num>
                        <m:den>
                          <m:r>
                            <a:rPr lang="en-US" altLang="zh-CN" sz="1000" i="1">
                              <a:solidFill>
                                <a:prstClr val="black"/>
                              </a:solidFill>
                              <a:latin typeface="Cambria Math" panose="02040503050406030204" pitchFamily="18" charset="0"/>
                            </a:rPr>
                            <m:t>64</m:t>
                          </m:r>
                        </m:den>
                      </m:f>
                      <m:r>
                        <a:rPr lang="en-US" altLang="zh-CN" sz="1000" i="1">
                          <a:solidFill>
                            <a:prstClr val="black"/>
                          </a:solidFill>
                          <a:latin typeface="Cambria Math" panose="02040503050406030204" pitchFamily="18" charset="0"/>
                          <a:ea typeface="Cambria Math" panose="02040503050406030204" pitchFamily="18" charset="0"/>
                        </a:rPr>
                        <m:t>×16</m:t>
                      </m:r>
                      <m:r>
                        <a:rPr lang="en-US" altLang="zh-CN" sz="1000" i="1">
                          <a:solidFill>
                            <a:prstClr val="black"/>
                          </a:solidFill>
                          <a:latin typeface="Cambria Math" panose="02040503050406030204" pitchFamily="18" charset="0"/>
                          <a:ea typeface="Cambria Math" panose="02040503050406030204" pitchFamily="18" charset="0"/>
                        </a:rPr>
                        <m:t>𝐶</m:t>
                      </m:r>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40" name="文本框 39">
                <a:extLst>
                  <a:ext uri="{FF2B5EF4-FFF2-40B4-BE49-F238E27FC236}">
                    <a16:creationId xmlns:a16="http://schemas.microsoft.com/office/drawing/2014/main" id="{D1822E12-20F8-444B-9A59-39ACC9A300E8}"/>
                  </a:ext>
                </a:extLst>
              </p:cNvPr>
              <p:cNvSpPr txBox="1">
                <a:spLocks noRot="1" noChangeAspect="1" noMove="1" noResize="1" noEditPoints="1" noAdjustHandles="1" noChangeArrowheads="1" noChangeShapeType="1" noTextEdit="1"/>
              </p:cNvSpPr>
              <p:nvPr/>
            </p:nvSpPr>
            <p:spPr>
              <a:xfrm>
                <a:off x="8599900" y="2216037"/>
                <a:ext cx="780428" cy="288092"/>
              </a:xfrm>
              <a:prstGeom prst="rect">
                <a:avLst/>
              </a:prstGeom>
              <a:blipFill>
                <a:blip r:embed="rId11"/>
                <a:stretch>
                  <a:fillRect t="-2128" b="-14894"/>
                </a:stretch>
              </a:blipFill>
            </p:spPr>
            <p:txBody>
              <a:bodyPr/>
              <a:lstStyle/>
              <a:p>
                <a:r>
                  <a:rPr lang="zh-CN" altLang="en-US">
                    <a:noFill/>
                  </a:rPr>
                  <a:t> </a:t>
                </a:r>
              </a:p>
            </p:txBody>
          </p:sp>
        </mc:Fallback>
      </mc:AlternateContent>
      <p:cxnSp>
        <p:nvCxnSpPr>
          <p:cNvPr id="41" name="连接符: 肘形 40">
            <a:extLst>
              <a:ext uri="{FF2B5EF4-FFF2-40B4-BE49-F238E27FC236}">
                <a16:creationId xmlns:a16="http://schemas.microsoft.com/office/drawing/2014/main" id="{E49F6371-495E-4FC2-BCFD-60E87F261489}"/>
              </a:ext>
            </a:extLst>
          </p:cNvPr>
          <p:cNvCxnSpPr>
            <a:cxnSpLocks/>
            <a:stCxn id="11" idx="2"/>
            <a:endCxn id="22" idx="2"/>
          </p:cNvCxnSpPr>
          <p:nvPr/>
        </p:nvCxnSpPr>
        <p:spPr>
          <a:xfrm rot="5400000" flipH="1" flipV="1">
            <a:off x="3599646" y="2811504"/>
            <a:ext cx="3477" cy="3174397"/>
          </a:xfrm>
          <a:prstGeom prst="bentConnector3">
            <a:avLst>
              <a:gd name="adj1" fmla="val -6574633"/>
            </a:avLst>
          </a:prstGeom>
          <a:noFill/>
          <a:ln w="6350" cap="flat" cmpd="sng" algn="ctr">
            <a:solidFill>
              <a:sysClr val="windowText" lastClr="000000"/>
            </a:solidFill>
            <a:prstDash val="solid"/>
            <a:miter lim="800000"/>
            <a:tailEnd type="triangle"/>
          </a:ln>
          <a:effectLst/>
        </p:spPr>
      </p:cxnSp>
      <mc:AlternateContent xmlns:mc="http://schemas.openxmlformats.org/markup-compatibility/2006">
        <mc:Choice xmlns:a14="http://schemas.microsoft.com/office/drawing/2010/main" Requires="a14">
          <p:sp>
            <p:nvSpPr>
              <p:cNvPr id="42" name="文本框 41">
                <a:extLst>
                  <a:ext uri="{FF2B5EF4-FFF2-40B4-BE49-F238E27FC236}">
                    <a16:creationId xmlns:a16="http://schemas.microsoft.com/office/drawing/2014/main" id="{8EB2D441-95D5-4C77-A632-B69B10201EDA}"/>
                  </a:ext>
                </a:extLst>
              </p:cNvPr>
              <p:cNvSpPr txBox="1"/>
              <p:nvPr/>
            </p:nvSpPr>
            <p:spPr>
              <a:xfrm>
                <a:off x="9660293" y="2201868"/>
                <a:ext cx="780428" cy="288092"/>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f>
                        <m:fPr>
                          <m:ctrlPr>
                            <a:rPr lang="en-US" altLang="zh-CN" sz="1000" i="1">
                              <a:solidFill>
                                <a:prstClr val="black"/>
                              </a:solidFill>
                              <a:latin typeface="Cambria Math" panose="02040503050406030204" pitchFamily="18" charset="0"/>
                            </a:rPr>
                          </m:ctrlPr>
                        </m:fPr>
                        <m:num>
                          <m:r>
                            <a:rPr lang="en-US" altLang="zh-CN" sz="1000" i="1">
                              <a:solidFill>
                                <a:prstClr val="black"/>
                              </a:solidFill>
                              <a:latin typeface="Cambria Math" panose="02040503050406030204" pitchFamily="18" charset="0"/>
                            </a:rPr>
                            <m:t>𝑁</m:t>
                          </m:r>
                        </m:num>
                        <m:den>
                          <m:r>
                            <a:rPr lang="en-US" altLang="zh-CN" sz="1000" i="1">
                              <a:solidFill>
                                <a:prstClr val="black"/>
                              </a:solidFill>
                              <a:latin typeface="Cambria Math" panose="02040503050406030204" pitchFamily="18" charset="0"/>
                            </a:rPr>
                            <m:t>128</m:t>
                          </m:r>
                        </m:den>
                      </m:f>
                      <m:r>
                        <a:rPr lang="en-US" altLang="zh-CN" sz="1000" i="1">
                          <a:solidFill>
                            <a:prstClr val="black"/>
                          </a:solidFill>
                          <a:latin typeface="Cambria Math" panose="02040503050406030204" pitchFamily="18" charset="0"/>
                          <a:ea typeface="Cambria Math" panose="02040503050406030204" pitchFamily="18" charset="0"/>
                        </a:rPr>
                        <m:t>×32</m:t>
                      </m:r>
                      <m:r>
                        <a:rPr lang="en-US" altLang="zh-CN" sz="1000" i="1">
                          <a:solidFill>
                            <a:prstClr val="black"/>
                          </a:solidFill>
                          <a:latin typeface="Cambria Math" panose="02040503050406030204" pitchFamily="18" charset="0"/>
                          <a:ea typeface="Cambria Math" panose="02040503050406030204" pitchFamily="18" charset="0"/>
                        </a:rPr>
                        <m:t>𝐶</m:t>
                      </m:r>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42" name="文本框 41">
                <a:extLst>
                  <a:ext uri="{FF2B5EF4-FFF2-40B4-BE49-F238E27FC236}">
                    <a16:creationId xmlns:a16="http://schemas.microsoft.com/office/drawing/2014/main" id="{8EB2D441-95D5-4C77-A632-B69B10201EDA}"/>
                  </a:ext>
                </a:extLst>
              </p:cNvPr>
              <p:cNvSpPr txBox="1">
                <a:spLocks noRot="1" noChangeAspect="1" noMove="1" noResize="1" noEditPoints="1" noAdjustHandles="1" noChangeArrowheads="1" noChangeShapeType="1" noTextEdit="1"/>
              </p:cNvSpPr>
              <p:nvPr/>
            </p:nvSpPr>
            <p:spPr>
              <a:xfrm>
                <a:off x="9660293" y="2201868"/>
                <a:ext cx="780428" cy="288092"/>
              </a:xfrm>
              <a:prstGeom prst="rect">
                <a:avLst/>
              </a:prstGeom>
              <a:blipFill>
                <a:blip r:embed="rId12"/>
                <a:stretch>
                  <a:fillRect t="-2128" b="-17021"/>
                </a:stretch>
              </a:blipFill>
            </p:spPr>
            <p:txBody>
              <a:bodyPr/>
              <a:lstStyle/>
              <a:p>
                <a:r>
                  <a:rPr lang="zh-CN" altLang="en-US">
                    <a:noFill/>
                  </a:rPr>
                  <a:t> </a:t>
                </a:r>
              </a:p>
            </p:txBody>
          </p:sp>
        </mc:Fallback>
      </mc:AlternateContent>
      <p:sp>
        <p:nvSpPr>
          <p:cNvPr id="43" name="矩形 42">
            <a:extLst>
              <a:ext uri="{FF2B5EF4-FFF2-40B4-BE49-F238E27FC236}">
                <a16:creationId xmlns:a16="http://schemas.microsoft.com/office/drawing/2014/main" id="{7F5777BE-DE15-4110-BB93-7A35E7047CBE}"/>
              </a:ext>
            </a:extLst>
          </p:cNvPr>
          <p:cNvSpPr/>
          <p:nvPr/>
        </p:nvSpPr>
        <p:spPr>
          <a:xfrm>
            <a:off x="10232355" y="3064973"/>
            <a:ext cx="945696" cy="364027"/>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Classification</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4" name="星形: 五角 43">
            <a:extLst>
              <a:ext uri="{FF2B5EF4-FFF2-40B4-BE49-F238E27FC236}">
                <a16:creationId xmlns:a16="http://schemas.microsoft.com/office/drawing/2014/main" id="{F29BBDB1-C1A2-441D-96B4-166CEDDAB9FE}"/>
              </a:ext>
            </a:extLst>
          </p:cNvPr>
          <p:cNvSpPr/>
          <p:nvPr/>
        </p:nvSpPr>
        <p:spPr>
          <a:xfrm>
            <a:off x="2290797" y="3469738"/>
            <a:ext cx="82332" cy="89709"/>
          </a:xfrm>
          <a:prstGeom prst="star5">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5" name="文本框 44">
            <a:extLst>
              <a:ext uri="{FF2B5EF4-FFF2-40B4-BE49-F238E27FC236}">
                <a16:creationId xmlns:a16="http://schemas.microsoft.com/office/drawing/2014/main" id="{DD6EEE36-7FE7-43AA-B6C3-B0C9DC885AA6}"/>
              </a:ext>
            </a:extLst>
          </p:cNvPr>
          <p:cNvSpPr txBox="1"/>
          <p:nvPr/>
        </p:nvSpPr>
        <p:spPr>
          <a:xfrm>
            <a:off x="2348377" y="3021254"/>
            <a:ext cx="563673" cy="169277"/>
          </a:xfrm>
          <a:prstGeom prst="rect">
            <a:avLst/>
          </a:prstGeom>
          <a:noFill/>
        </p:spPr>
        <p:txBody>
          <a:bodyPr wrap="square" rtlCol="0">
            <a:spAutoFit/>
          </a:bodyPr>
          <a:lstStyle/>
          <a:p>
            <a:pPr defTabSz="457200"/>
            <a:r>
              <a:rPr lang="en-US" altLang="zh-CN" sz="500" b="1" dirty="0">
                <a:solidFill>
                  <a:prstClr val="black"/>
                </a:solidFill>
                <a:latin typeface="Arial" panose="020B0604020202020204" pitchFamily="34" charset="0"/>
                <a:cs typeface="Arial" panose="020B0604020202020204" pitchFamily="34" charset="0"/>
              </a:rPr>
              <a:t>event-token</a:t>
            </a:r>
            <a:endParaRPr lang="zh-CN" altLang="en-US" sz="500" b="1" dirty="0">
              <a:solidFill>
                <a:prstClr val="black"/>
              </a:solidFill>
              <a:latin typeface="Arial" panose="020B0604020202020204" pitchFamily="34" charset="0"/>
              <a:cs typeface="Arial" panose="020B0604020202020204" pitchFamily="34" charset="0"/>
            </a:endParaRPr>
          </a:p>
        </p:txBody>
      </p:sp>
      <p:sp>
        <p:nvSpPr>
          <p:cNvPr id="46" name="星形: 五角 45">
            <a:extLst>
              <a:ext uri="{FF2B5EF4-FFF2-40B4-BE49-F238E27FC236}">
                <a16:creationId xmlns:a16="http://schemas.microsoft.com/office/drawing/2014/main" id="{80AAD545-8371-4C3A-93EB-3C4825D40780}"/>
              </a:ext>
            </a:extLst>
          </p:cNvPr>
          <p:cNvSpPr/>
          <p:nvPr/>
        </p:nvSpPr>
        <p:spPr>
          <a:xfrm>
            <a:off x="2351504" y="3080405"/>
            <a:ext cx="45719" cy="45719"/>
          </a:xfrm>
          <a:prstGeom prst="star5">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7" name="矩形 46">
            <a:extLst>
              <a:ext uri="{FF2B5EF4-FFF2-40B4-BE49-F238E27FC236}">
                <a16:creationId xmlns:a16="http://schemas.microsoft.com/office/drawing/2014/main" id="{F025ED7B-EE2B-4119-BE58-AAAACA8BBFFA}"/>
              </a:ext>
            </a:extLst>
          </p:cNvPr>
          <p:cNvSpPr/>
          <p:nvPr/>
        </p:nvSpPr>
        <p:spPr>
          <a:xfrm>
            <a:off x="2288474" y="3047836"/>
            <a:ext cx="556855" cy="118913"/>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48" name="文本框 47">
            <a:extLst>
              <a:ext uri="{FF2B5EF4-FFF2-40B4-BE49-F238E27FC236}">
                <a16:creationId xmlns:a16="http://schemas.microsoft.com/office/drawing/2014/main" id="{CB847230-22EA-4100-8D45-F94A05B67CBE}"/>
              </a:ext>
            </a:extLst>
          </p:cNvPr>
          <p:cNvSpPr txBox="1"/>
          <p:nvPr/>
        </p:nvSpPr>
        <p:spPr>
          <a:xfrm>
            <a:off x="6760413" y="4098595"/>
            <a:ext cx="65" cy="276999"/>
          </a:xfrm>
          <a:prstGeom prst="rect">
            <a:avLst/>
          </a:prstGeom>
          <a:noFill/>
        </p:spPr>
        <p:txBody>
          <a:bodyPr wrap="none" lIns="0" tIns="0" rIns="0" bIns="0" rtlCol="0">
            <a:spAutoFit/>
          </a:bodyPr>
          <a:lstStyle/>
          <a:p>
            <a:pPr defTabSz="457200"/>
            <a:endParaRPr lang="zh-CN" altLang="en-US"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9" name="文本框 48">
                <a:extLst>
                  <a:ext uri="{FF2B5EF4-FFF2-40B4-BE49-F238E27FC236}">
                    <a16:creationId xmlns:a16="http://schemas.microsoft.com/office/drawing/2014/main" id="{E7B2BF11-6103-4805-9DCC-B2AF72814D00}"/>
                  </a:ext>
                </a:extLst>
              </p:cNvPr>
              <p:cNvSpPr txBox="1"/>
              <p:nvPr/>
            </p:nvSpPr>
            <p:spPr>
              <a:xfrm>
                <a:off x="4781470" y="3666739"/>
                <a:ext cx="146894" cy="154338"/>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r>
                        <a:rPr lang="el-GR" altLang="zh-CN" sz="1000" b="1" i="1">
                          <a:solidFill>
                            <a:prstClr val="black"/>
                          </a:solidFill>
                          <a:latin typeface="Cambria Math" panose="02040503050406030204" pitchFamily="18" charset="0"/>
                          <a:ea typeface="Cambria Math" panose="02040503050406030204" pitchFamily="18" charset="0"/>
                        </a:rPr>
                        <m:t>𝟊</m:t>
                      </m:r>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49" name="文本框 48">
                <a:extLst>
                  <a:ext uri="{FF2B5EF4-FFF2-40B4-BE49-F238E27FC236}">
                    <a16:creationId xmlns:a16="http://schemas.microsoft.com/office/drawing/2014/main" id="{E7B2BF11-6103-4805-9DCC-B2AF72814D00}"/>
                  </a:ext>
                </a:extLst>
              </p:cNvPr>
              <p:cNvSpPr txBox="1">
                <a:spLocks noRot="1" noChangeAspect="1" noMove="1" noResize="1" noEditPoints="1" noAdjustHandles="1" noChangeArrowheads="1" noChangeShapeType="1" noTextEdit="1"/>
              </p:cNvSpPr>
              <p:nvPr/>
            </p:nvSpPr>
            <p:spPr>
              <a:xfrm>
                <a:off x="4781470" y="3666739"/>
                <a:ext cx="146894" cy="154338"/>
              </a:xfrm>
              <a:prstGeom prst="rect">
                <a:avLst/>
              </a:prstGeom>
              <a:blipFill>
                <a:blip r:embed="rId13"/>
                <a:stretch>
                  <a:fillRect l="-4167" r="-8333" b="-7692"/>
                </a:stretch>
              </a:blipFill>
            </p:spPr>
            <p:txBody>
              <a:bodyPr/>
              <a:lstStyle/>
              <a:p>
                <a:r>
                  <a:rPr lang="zh-CN" altLang="en-US">
                    <a:noFill/>
                  </a:rPr>
                  <a:t> </a:t>
                </a:r>
              </a:p>
            </p:txBody>
          </p:sp>
        </mc:Fallback>
      </mc:AlternateContent>
      <p:sp>
        <p:nvSpPr>
          <p:cNvPr id="50" name="矩形 49">
            <a:extLst>
              <a:ext uri="{FF2B5EF4-FFF2-40B4-BE49-F238E27FC236}">
                <a16:creationId xmlns:a16="http://schemas.microsoft.com/office/drawing/2014/main" id="{45A86810-DEB7-4319-A516-B8691D940217}"/>
              </a:ext>
            </a:extLst>
          </p:cNvPr>
          <p:cNvSpPr/>
          <p:nvPr/>
        </p:nvSpPr>
        <p:spPr>
          <a:xfrm rot="16200000">
            <a:off x="3853588" y="3505111"/>
            <a:ext cx="1523232" cy="264924"/>
          </a:xfrm>
          <a:prstGeom prst="rect">
            <a:avLst/>
          </a:prstGeom>
          <a:solidFill>
            <a:srgbClr val="E7E6E6">
              <a:lumMod val="9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MLP</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51" name="直接箭头连接符 50">
            <a:extLst>
              <a:ext uri="{FF2B5EF4-FFF2-40B4-BE49-F238E27FC236}">
                <a16:creationId xmlns:a16="http://schemas.microsoft.com/office/drawing/2014/main" id="{2BE15D4D-5070-46C2-8A71-3BA0F7A22DCB}"/>
              </a:ext>
            </a:extLst>
          </p:cNvPr>
          <p:cNvCxnSpPr>
            <a:cxnSpLocks/>
            <a:stCxn id="18" idx="6"/>
            <a:endCxn id="50" idx="0"/>
          </p:cNvCxnSpPr>
          <p:nvPr/>
        </p:nvCxnSpPr>
        <p:spPr>
          <a:xfrm flipV="1">
            <a:off x="3919229" y="3637573"/>
            <a:ext cx="563515" cy="3476"/>
          </a:xfrm>
          <a:prstGeom prst="straightConnector1">
            <a:avLst/>
          </a:prstGeom>
          <a:noFill/>
          <a:ln w="6350" cap="flat" cmpd="sng" algn="ctr">
            <a:solidFill>
              <a:sysClr val="windowText" lastClr="000000"/>
            </a:solidFill>
            <a:prstDash val="solid"/>
            <a:miter lim="800000"/>
            <a:tailEnd type="triangle"/>
          </a:ln>
          <a:effectLst/>
        </p:spPr>
      </p:cxnSp>
      <p:cxnSp>
        <p:nvCxnSpPr>
          <p:cNvPr id="52" name="直接箭头连接符 51">
            <a:extLst>
              <a:ext uri="{FF2B5EF4-FFF2-40B4-BE49-F238E27FC236}">
                <a16:creationId xmlns:a16="http://schemas.microsoft.com/office/drawing/2014/main" id="{8481AF18-D056-4F20-A7E2-1C3D1EB2B885}"/>
              </a:ext>
            </a:extLst>
          </p:cNvPr>
          <p:cNvCxnSpPr>
            <a:cxnSpLocks/>
            <a:stCxn id="50" idx="2"/>
            <a:endCxn id="22" idx="1"/>
          </p:cNvCxnSpPr>
          <p:nvPr/>
        </p:nvCxnSpPr>
        <p:spPr>
          <a:xfrm>
            <a:off x="4747666" y="3637573"/>
            <a:ext cx="218358" cy="0"/>
          </a:xfrm>
          <a:prstGeom prst="straightConnector1">
            <a:avLst/>
          </a:prstGeom>
          <a:noFill/>
          <a:ln w="6350" cap="flat" cmpd="sng" algn="ctr">
            <a:solidFill>
              <a:sysClr val="windowText" lastClr="000000"/>
            </a:solidFill>
            <a:prstDash val="solid"/>
            <a:miter lim="800000"/>
            <a:tailEnd type="triangle"/>
          </a:ln>
          <a:effectLst/>
        </p:spPr>
      </p:cxnSp>
      <p:sp>
        <p:nvSpPr>
          <p:cNvPr id="53" name="矩形 52">
            <a:extLst>
              <a:ext uri="{FF2B5EF4-FFF2-40B4-BE49-F238E27FC236}">
                <a16:creationId xmlns:a16="http://schemas.microsoft.com/office/drawing/2014/main" id="{CA4F93AF-36CF-4CA1-8033-4B63BEA535EB}"/>
              </a:ext>
            </a:extLst>
          </p:cNvPr>
          <p:cNvSpPr/>
          <p:nvPr/>
        </p:nvSpPr>
        <p:spPr>
          <a:xfrm>
            <a:off x="5845612" y="3772623"/>
            <a:ext cx="669864" cy="613111"/>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Event Merging</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4" name="文本框 53">
            <a:extLst>
              <a:ext uri="{FF2B5EF4-FFF2-40B4-BE49-F238E27FC236}">
                <a16:creationId xmlns:a16="http://schemas.microsoft.com/office/drawing/2014/main" id="{2F8126AF-884C-46BE-A6E3-A449C5F97FB7}"/>
              </a:ext>
            </a:extLst>
          </p:cNvPr>
          <p:cNvSpPr txBox="1"/>
          <p:nvPr/>
        </p:nvSpPr>
        <p:spPr>
          <a:xfrm>
            <a:off x="5832014" y="2615378"/>
            <a:ext cx="697063" cy="246221"/>
          </a:xfrm>
          <a:prstGeom prst="rect">
            <a:avLst/>
          </a:prstGeom>
          <a:noFill/>
        </p:spPr>
        <p:txBody>
          <a:bodyPr wrap="square" rtlCol="0">
            <a:spAutoFit/>
          </a:bodyPr>
          <a:lstStyle/>
          <a:p>
            <a:pPr defTabSz="457200"/>
            <a:r>
              <a:rPr lang="en-US" altLang="zh-CN" sz="1000" b="1" dirty="0">
                <a:solidFill>
                  <a:prstClr val="black"/>
                </a:solidFill>
                <a:latin typeface="Arial" panose="020B0604020202020204" pitchFamily="34" charset="0"/>
                <a:cs typeface="Arial" panose="020B0604020202020204" pitchFamily="34" charset="0"/>
              </a:rPr>
              <a:t>Stage 2</a:t>
            </a:r>
            <a:endParaRPr lang="zh-CN" altLang="en-US" sz="1000" b="1" dirty="0">
              <a:solidFill>
                <a:prstClr val="black"/>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E086750E-A129-47B6-AB8F-77E14E423F96}"/>
              </a:ext>
            </a:extLst>
          </p:cNvPr>
          <p:cNvSpPr/>
          <p:nvPr/>
        </p:nvSpPr>
        <p:spPr>
          <a:xfrm>
            <a:off x="5849371" y="2966883"/>
            <a:ext cx="666107" cy="592588"/>
          </a:xfrm>
          <a:prstGeom prst="rect">
            <a:avLst/>
          </a:prstGeom>
          <a:solidFill>
            <a:srgbClr val="4472C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ETB</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6" name="矩形: 圆角 55">
            <a:extLst>
              <a:ext uri="{FF2B5EF4-FFF2-40B4-BE49-F238E27FC236}">
                <a16:creationId xmlns:a16="http://schemas.microsoft.com/office/drawing/2014/main" id="{9276CF49-1C8F-4FEE-AFA4-D629C16CF430}"/>
              </a:ext>
            </a:extLst>
          </p:cNvPr>
          <p:cNvSpPr/>
          <p:nvPr/>
        </p:nvSpPr>
        <p:spPr>
          <a:xfrm>
            <a:off x="5680165" y="2548486"/>
            <a:ext cx="975252" cy="1979372"/>
          </a:xfrm>
          <a:prstGeom prst="roundRect">
            <a:avLst>
              <a:gd name="adj" fmla="val 8723"/>
            </a:avLst>
          </a:prstGeom>
          <a:noFill/>
          <a:ln w="12700" cap="flat" cmpd="sng" algn="ctr">
            <a:solidFill>
              <a:srgbClr val="4472C4">
                <a:shade val="15000"/>
              </a:srgb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57" name="直接箭头连接符 56">
            <a:extLst>
              <a:ext uri="{FF2B5EF4-FFF2-40B4-BE49-F238E27FC236}">
                <a16:creationId xmlns:a16="http://schemas.microsoft.com/office/drawing/2014/main" id="{53088E48-283B-4396-B449-44128F232E55}"/>
              </a:ext>
            </a:extLst>
          </p:cNvPr>
          <p:cNvCxnSpPr>
            <a:cxnSpLocks/>
            <a:stCxn id="53" idx="0"/>
            <a:endCxn id="55" idx="2"/>
          </p:cNvCxnSpPr>
          <p:nvPr/>
        </p:nvCxnSpPr>
        <p:spPr>
          <a:xfrm flipV="1">
            <a:off x="6180546" y="3559471"/>
            <a:ext cx="1879" cy="213150"/>
          </a:xfrm>
          <a:prstGeom prst="straightConnector1">
            <a:avLst/>
          </a:prstGeom>
          <a:noFill/>
          <a:ln w="6350" cap="flat" cmpd="sng" algn="ctr">
            <a:solidFill>
              <a:sysClr val="windowText" lastClr="000000"/>
            </a:solidFill>
            <a:prstDash val="solid"/>
            <a:miter lim="800000"/>
            <a:tailEnd type="triangle"/>
          </a:ln>
          <a:effectLst/>
        </p:spPr>
      </p:cxnSp>
      <p:cxnSp>
        <p:nvCxnSpPr>
          <p:cNvPr id="58" name="直接箭头连接符 57">
            <a:extLst>
              <a:ext uri="{FF2B5EF4-FFF2-40B4-BE49-F238E27FC236}">
                <a16:creationId xmlns:a16="http://schemas.microsoft.com/office/drawing/2014/main" id="{C0535BD1-7721-4EC8-956A-6D674767D3C8}"/>
              </a:ext>
            </a:extLst>
          </p:cNvPr>
          <p:cNvCxnSpPr>
            <a:cxnSpLocks/>
            <a:endCxn id="55" idx="1"/>
          </p:cNvCxnSpPr>
          <p:nvPr/>
        </p:nvCxnSpPr>
        <p:spPr>
          <a:xfrm>
            <a:off x="5412342" y="3262421"/>
            <a:ext cx="437029" cy="756"/>
          </a:xfrm>
          <a:prstGeom prst="straightConnector1">
            <a:avLst/>
          </a:prstGeom>
          <a:noFill/>
          <a:ln w="6350" cap="flat" cmpd="sng" algn="ctr">
            <a:solidFill>
              <a:sysClr val="windowText" lastClr="000000"/>
            </a:solidFill>
            <a:prstDash val="solid"/>
            <a:miter lim="800000"/>
            <a:tailEnd type="triangle"/>
          </a:ln>
          <a:effectLst/>
        </p:spPr>
      </p:cxnSp>
      <p:sp>
        <p:nvSpPr>
          <p:cNvPr id="59" name="矩形 58">
            <a:extLst>
              <a:ext uri="{FF2B5EF4-FFF2-40B4-BE49-F238E27FC236}">
                <a16:creationId xmlns:a16="http://schemas.microsoft.com/office/drawing/2014/main" id="{8926941C-3426-4932-AA43-7B8EEC452A18}"/>
              </a:ext>
            </a:extLst>
          </p:cNvPr>
          <p:cNvSpPr/>
          <p:nvPr/>
        </p:nvSpPr>
        <p:spPr>
          <a:xfrm>
            <a:off x="8120761" y="3774030"/>
            <a:ext cx="669864" cy="613111"/>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Event Merging</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0" name="文本框 59">
            <a:extLst>
              <a:ext uri="{FF2B5EF4-FFF2-40B4-BE49-F238E27FC236}">
                <a16:creationId xmlns:a16="http://schemas.microsoft.com/office/drawing/2014/main" id="{B559134B-8B71-4B86-A9F0-CE20ED33FB35}"/>
              </a:ext>
            </a:extLst>
          </p:cNvPr>
          <p:cNvSpPr txBox="1"/>
          <p:nvPr/>
        </p:nvSpPr>
        <p:spPr>
          <a:xfrm>
            <a:off x="8107163" y="2616785"/>
            <a:ext cx="697063" cy="246221"/>
          </a:xfrm>
          <a:prstGeom prst="rect">
            <a:avLst/>
          </a:prstGeom>
          <a:noFill/>
        </p:spPr>
        <p:txBody>
          <a:bodyPr wrap="square" rtlCol="0">
            <a:spAutoFit/>
          </a:bodyPr>
          <a:lstStyle/>
          <a:p>
            <a:pPr defTabSz="457200"/>
            <a:r>
              <a:rPr lang="en-US" altLang="zh-CN" sz="1000" b="1" dirty="0">
                <a:solidFill>
                  <a:prstClr val="black"/>
                </a:solidFill>
                <a:latin typeface="Arial" panose="020B0604020202020204" pitchFamily="34" charset="0"/>
                <a:cs typeface="Arial" panose="020B0604020202020204" pitchFamily="34" charset="0"/>
              </a:rPr>
              <a:t>Stage 4</a:t>
            </a:r>
            <a:endParaRPr lang="zh-CN" altLang="en-US" sz="1000" b="1" dirty="0">
              <a:solidFill>
                <a:prstClr val="black"/>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8788A124-7066-438F-9D99-CC58C1F152B9}"/>
              </a:ext>
            </a:extLst>
          </p:cNvPr>
          <p:cNvSpPr/>
          <p:nvPr/>
        </p:nvSpPr>
        <p:spPr>
          <a:xfrm>
            <a:off x="8124520" y="2968290"/>
            <a:ext cx="666107" cy="592588"/>
          </a:xfrm>
          <a:prstGeom prst="rect">
            <a:avLst/>
          </a:prstGeom>
          <a:solidFill>
            <a:srgbClr val="4472C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ETB</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2" name="矩形: 圆角 61">
            <a:extLst>
              <a:ext uri="{FF2B5EF4-FFF2-40B4-BE49-F238E27FC236}">
                <a16:creationId xmlns:a16="http://schemas.microsoft.com/office/drawing/2014/main" id="{8332693B-87C8-424C-801C-771B7FC8B413}"/>
              </a:ext>
            </a:extLst>
          </p:cNvPr>
          <p:cNvSpPr/>
          <p:nvPr/>
        </p:nvSpPr>
        <p:spPr>
          <a:xfrm>
            <a:off x="7955314" y="2549893"/>
            <a:ext cx="975252" cy="1979372"/>
          </a:xfrm>
          <a:prstGeom prst="roundRect">
            <a:avLst>
              <a:gd name="adj" fmla="val 8723"/>
            </a:avLst>
          </a:prstGeom>
          <a:noFill/>
          <a:ln w="12700" cap="flat" cmpd="sng" algn="ctr">
            <a:solidFill>
              <a:srgbClr val="4472C4">
                <a:shade val="15000"/>
              </a:srgb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63" name="直接箭头连接符 62">
            <a:extLst>
              <a:ext uri="{FF2B5EF4-FFF2-40B4-BE49-F238E27FC236}">
                <a16:creationId xmlns:a16="http://schemas.microsoft.com/office/drawing/2014/main" id="{F975251D-DC0D-4C1D-93F0-C5C2D9C411D3}"/>
              </a:ext>
            </a:extLst>
          </p:cNvPr>
          <p:cNvCxnSpPr>
            <a:cxnSpLocks/>
            <a:stCxn id="59" idx="0"/>
            <a:endCxn id="61" idx="2"/>
          </p:cNvCxnSpPr>
          <p:nvPr/>
        </p:nvCxnSpPr>
        <p:spPr>
          <a:xfrm flipV="1">
            <a:off x="8455695" y="3560878"/>
            <a:ext cx="1879" cy="213150"/>
          </a:xfrm>
          <a:prstGeom prst="straightConnector1">
            <a:avLst/>
          </a:prstGeom>
          <a:noFill/>
          <a:ln w="6350" cap="flat" cmpd="sng" algn="ctr">
            <a:solidFill>
              <a:sysClr val="windowText" lastClr="000000"/>
            </a:solidFill>
            <a:prstDash val="solid"/>
            <a:miter lim="800000"/>
            <a:tailEnd type="triangle"/>
          </a:ln>
          <a:effectLst/>
        </p:spPr>
      </p:cxnSp>
      <p:cxnSp>
        <p:nvCxnSpPr>
          <p:cNvPr id="64" name="直接箭头连接符 63">
            <a:extLst>
              <a:ext uri="{FF2B5EF4-FFF2-40B4-BE49-F238E27FC236}">
                <a16:creationId xmlns:a16="http://schemas.microsoft.com/office/drawing/2014/main" id="{40D1FE76-19C3-4539-B5AA-E9083A1E303A}"/>
              </a:ext>
            </a:extLst>
          </p:cNvPr>
          <p:cNvCxnSpPr>
            <a:cxnSpLocks/>
            <a:stCxn id="53" idx="3"/>
            <a:endCxn id="23" idx="1"/>
          </p:cNvCxnSpPr>
          <p:nvPr/>
        </p:nvCxnSpPr>
        <p:spPr>
          <a:xfrm flipV="1">
            <a:off x="6515478" y="4079153"/>
            <a:ext cx="468743" cy="24"/>
          </a:xfrm>
          <a:prstGeom prst="straightConnector1">
            <a:avLst/>
          </a:prstGeom>
          <a:noFill/>
          <a:ln w="6350" cap="flat" cmpd="sng" algn="ctr">
            <a:solidFill>
              <a:sysClr val="windowText" lastClr="000000"/>
            </a:solidFill>
            <a:prstDash val="solid"/>
            <a:miter lim="800000"/>
            <a:tailEnd type="triangle"/>
          </a:ln>
          <a:effectLst/>
        </p:spPr>
      </p:cxnSp>
      <p:sp>
        <p:nvSpPr>
          <p:cNvPr id="65" name="矩形 64">
            <a:extLst>
              <a:ext uri="{FF2B5EF4-FFF2-40B4-BE49-F238E27FC236}">
                <a16:creationId xmlns:a16="http://schemas.microsoft.com/office/drawing/2014/main" id="{78972A0E-3EE4-4F18-B211-EE1782234261}"/>
              </a:ext>
            </a:extLst>
          </p:cNvPr>
          <p:cNvSpPr/>
          <p:nvPr/>
        </p:nvSpPr>
        <p:spPr>
          <a:xfrm>
            <a:off x="9257303" y="3768502"/>
            <a:ext cx="669864" cy="613111"/>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Event Merging</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6" name="文本框 65">
            <a:extLst>
              <a:ext uri="{FF2B5EF4-FFF2-40B4-BE49-F238E27FC236}">
                <a16:creationId xmlns:a16="http://schemas.microsoft.com/office/drawing/2014/main" id="{39805D4C-CD86-4BE4-A1BA-2E2B869B3AD2}"/>
              </a:ext>
            </a:extLst>
          </p:cNvPr>
          <p:cNvSpPr txBox="1"/>
          <p:nvPr/>
        </p:nvSpPr>
        <p:spPr>
          <a:xfrm>
            <a:off x="9243705" y="2611257"/>
            <a:ext cx="697063" cy="246221"/>
          </a:xfrm>
          <a:prstGeom prst="rect">
            <a:avLst/>
          </a:prstGeom>
          <a:noFill/>
        </p:spPr>
        <p:txBody>
          <a:bodyPr wrap="square" rtlCol="0">
            <a:spAutoFit/>
          </a:bodyPr>
          <a:lstStyle/>
          <a:p>
            <a:pPr defTabSz="457200"/>
            <a:r>
              <a:rPr lang="en-US" altLang="zh-CN" sz="1000" b="1" dirty="0">
                <a:solidFill>
                  <a:prstClr val="black"/>
                </a:solidFill>
                <a:latin typeface="Arial" panose="020B0604020202020204" pitchFamily="34" charset="0"/>
                <a:cs typeface="Arial" panose="020B0604020202020204" pitchFamily="34" charset="0"/>
              </a:rPr>
              <a:t>Stage 5</a:t>
            </a:r>
            <a:endParaRPr lang="zh-CN" altLang="en-US" sz="1000" b="1" dirty="0">
              <a:solidFill>
                <a:prstClr val="black"/>
              </a:solidFill>
              <a:latin typeface="Arial" panose="020B0604020202020204" pitchFamily="34" charset="0"/>
              <a:cs typeface="Arial" panose="020B0604020202020204" pitchFamily="34" charset="0"/>
            </a:endParaRPr>
          </a:p>
        </p:txBody>
      </p:sp>
      <p:sp>
        <p:nvSpPr>
          <p:cNvPr id="67" name="矩形 66">
            <a:extLst>
              <a:ext uri="{FF2B5EF4-FFF2-40B4-BE49-F238E27FC236}">
                <a16:creationId xmlns:a16="http://schemas.microsoft.com/office/drawing/2014/main" id="{2AD8FCA9-4CF0-4D67-B109-AB08039277E3}"/>
              </a:ext>
            </a:extLst>
          </p:cNvPr>
          <p:cNvSpPr/>
          <p:nvPr/>
        </p:nvSpPr>
        <p:spPr>
          <a:xfrm>
            <a:off x="9261062" y="2962762"/>
            <a:ext cx="666107" cy="592588"/>
          </a:xfrm>
          <a:prstGeom prst="rect">
            <a:avLst/>
          </a:prstGeom>
          <a:solidFill>
            <a:srgbClr val="4472C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ETB</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8" name="矩形: 圆角 67">
            <a:extLst>
              <a:ext uri="{FF2B5EF4-FFF2-40B4-BE49-F238E27FC236}">
                <a16:creationId xmlns:a16="http://schemas.microsoft.com/office/drawing/2014/main" id="{09906737-9693-4632-AA6A-74C9EE3CDB39}"/>
              </a:ext>
            </a:extLst>
          </p:cNvPr>
          <p:cNvSpPr/>
          <p:nvPr/>
        </p:nvSpPr>
        <p:spPr>
          <a:xfrm>
            <a:off x="9091856" y="2544365"/>
            <a:ext cx="975252" cy="1979372"/>
          </a:xfrm>
          <a:prstGeom prst="roundRect">
            <a:avLst>
              <a:gd name="adj" fmla="val 8723"/>
            </a:avLst>
          </a:prstGeom>
          <a:noFill/>
          <a:ln w="12700" cap="flat" cmpd="sng" algn="ctr">
            <a:solidFill>
              <a:srgbClr val="4472C4">
                <a:shade val="15000"/>
              </a:srgbClr>
            </a:solidFill>
            <a:prstDash val="dash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69" name="直接箭头连接符 68">
            <a:extLst>
              <a:ext uri="{FF2B5EF4-FFF2-40B4-BE49-F238E27FC236}">
                <a16:creationId xmlns:a16="http://schemas.microsoft.com/office/drawing/2014/main" id="{F1B406C6-2F7E-4A0D-A00A-2893CF2C5263}"/>
              </a:ext>
            </a:extLst>
          </p:cNvPr>
          <p:cNvCxnSpPr>
            <a:cxnSpLocks/>
            <a:stCxn id="65" idx="0"/>
            <a:endCxn id="67" idx="2"/>
          </p:cNvCxnSpPr>
          <p:nvPr/>
        </p:nvCxnSpPr>
        <p:spPr>
          <a:xfrm flipV="1">
            <a:off x="9592237" y="3555350"/>
            <a:ext cx="1879" cy="213150"/>
          </a:xfrm>
          <a:prstGeom prst="straightConnector1">
            <a:avLst/>
          </a:prstGeom>
          <a:noFill/>
          <a:ln w="6350" cap="flat" cmpd="sng" algn="ctr">
            <a:solidFill>
              <a:sysClr val="windowText" lastClr="000000"/>
            </a:solidFill>
            <a:prstDash val="solid"/>
            <a:miter lim="800000"/>
            <a:tailEnd type="triangle"/>
          </a:ln>
          <a:effectLst/>
        </p:spPr>
      </p:cxnSp>
      <p:cxnSp>
        <p:nvCxnSpPr>
          <p:cNvPr id="70" name="直接箭头连接符 69">
            <a:extLst>
              <a:ext uri="{FF2B5EF4-FFF2-40B4-BE49-F238E27FC236}">
                <a16:creationId xmlns:a16="http://schemas.microsoft.com/office/drawing/2014/main" id="{1DA23D6E-194E-4F2E-9D60-A50785E7DE6C}"/>
              </a:ext>
            </a:extLst>
          </p:cNvPr>
          <p:cNvCxnSpPr>
            <a:cxnSpLocks/>
            <a:stCxn id="61" idx="3"/>
            <a:endCxn id="67" idx="1"/>
          </p:cNvCxnSpPr>
          <p:nvPr/>
        </p:nvCxnSpPr>
        <p:spPr>
          <a:xfrm flipV="1">
            <a:off x="8790627" y="3259056"/>
            <a:ext cx="470435" cy="5528"/>
          </a:xfrm>
          <a:prstGeom prst="straightConnector1">
            <a:avLst/>
          </a:prstGeom>
          <a:noFill/>
          <a:ln w="6350" cap="flat" cmpd="sng" algn="ctr">
            <a:solidFill>
              <a:sysClr val="windowText" lastClr="000000"/>
            </a:solidFill>
            <a:prstDash val="solid"/>
            <a:miter lim="800000"/>
            <a:tailEnd type="triangle"/>
          </a:ln>
          <a:effectLst/>
        </p:spPr>
      </p:cxnSp>
      <p:cxnSp>
        <p:nvCxnSpPr>
          <p:cNvPr id="71" name="直接箭头连接符 70">
            <a:extLst>
              <a:ext uri="{FF2B5EF4-FFF2-40B4-BE49-F238E27FC236}">
                <a16:creationId xmlns:a16="http://schemas.microsoft.com/office/drawing/2014/main" id="{B60B2922-600F-4ED4-B931-00B140CEE426}"/>
              </a:ext>
            </a:extLst>
          </p:cNvPr>
          <p:cNvCxnSpPr>
            <a:cxnSpLocks/>
            <a:stCxn id="59" idx="3"/>
            <a:endCxn id="65" idx="1"/>
          </p:cNvCxnSpPr>
          <p:nvPr/>
        </p:nvCxnSpPr>
        <p:spPr>
          <a:xfrm flipV="1">
            <a:off x="8790625" y="4075056"/>
            <a:ext cx="466678" cy="5528"/>
          </a:xfrm>
          <a:prstGeom prst="straightConnector1">
            <a:avLst/>
          </a:prstGeom>
          <a:noFill/>
          <a:ln w="6350" cap="flat" cmpd="sng" algn="ctr">
            <a:solidFill>
              <a:sysClr val="windowText" lastClr="000000"/>
            </a:solidFill>
            <a:prstDash val="solid"/>
            <a:miter lim="800000"/>
            <a:tailEnd type="triangle"/>
          </a:ln>
          <a:effectLst/>
        </p:spPr>
      </p:cxnSp>
      <mc:AlternateContent xmlns:mc="http://schemas.openxmlformats.org/markup-compatibility/2006">
        <mc:Choice xmlns:a14="http://schemas.microsoft.com/office/drawing/2010/main" Requires="a14">
          <p:sp>
            <p:nvSpPr>
              <p:cNvPr id="72" name="文本框 71">
                <a:extLst>
                  <a:ext uri="{FF2B5EF4-FFF2-40B4-BE49-F238E27FC236}">
                    <a16:creationId xmlns:a16="http://schemas.microsoft.com/office/drawing/2014/main" id="{89B33A60-39DB-4243-B998-7BE4E34BA654}"/>
                  </a:ext>
                </a:extLst>
              </p:cNvPr>
              <p:cNvSpPr txBox="1"/>
              <p:nvPr/>
            </p:nvSpPr>
            <p:spPr>
              <a:xfrm>
                <a:off x="3891757" y="3348913"/>
                <a:ext cx="146894" cy="167995"/>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sSub>
                        <m:sSubPr>
                          <m:ctrlPr>
                            <a:rPr lang="el-GR" altLang="zh-CN" sz="1000" b="1" i="1">
                              <a:solidFill>
                                <a:prstClr val="black"/>
                              </a:solidFill>
                              <a:latin typeface="Cambria Math" panose="02040503050406030204" pitchFamily="18" charset="0"/>
                              <a:ea typeface="Cambria Math" panose="02040503050406030204" pitchFamily="18" charset="0"/>
                            </a:rPr>
                          </m:ctrlPr>
                        </m:sSubPr>
                        <m:e>
                          <m:r>
                            <a:rPr lang="el-GR" altLang="zh-CN" sz="1000" b="1" i="1">
                              <a:solidFill>
                                <a:prstClr val="black"/>
                              </a:solidFill>
                              <a:latin typeface="Cambria Math" panose="02040503050406030204" pitchFamily="18" charset="0"/>
                              <a:ea typeface="Cambria Math" panose="02040503050406030204" pitchFamily="18" charset="0"/>
                            </a:rPr>
                            <m:t>𝟊</m:t>
                          </m:r>
                        </m:e>
                        <m:sub>
                          <m:r>
                            <a:rPr lang="en-US" altLang="zh-CN" sz="1000" b="1" i="1">
                              <a:solidFill>
                                <a:prstClr val="black"/>
                              </a:solidFill>
                              <a:latin typeface="Cambria Math" panose="02040503050406030204" pitchFamily="18" charset="0"/>
                              <a:ea typeface="Cambria Math" panose="02040503050406030204" pitchFamily="18" charset="0"/>
                            </a:rPr>
                            <m:t>𝒙𝒚𝒑</m:t>
                          </m:r>
                        </m:sub>
                      </m:sSub>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72" name="文本框 71">
                <a:extLst>
                  <a:ext uri="{FF2B5EF4-FFF2-40B4-BE49-F238E27FC236}">
                    <a16:creationId xmlns:a16="http://schemas.microsoft.com/office/drawing/2014/main" id="{89B33A60-39DB-4243-B998-7BE4E34BA654}"/>
                  </a:ext>
                </a:extLst>
              </p:cNvPr>
              <p:cNvSpPr txBox="1">
                <a:spLocks noRot="1" noChangeAspect="1" noMove="1" noResize="1" noEditPoints="1" noAdjustHandles="1" noChangeArrowheads="1" noChangeShapeType="1" noTextEdit="1"/>
              </p:cNvSpPr>
              <p:nvPr/>
            </p:nvSpPr>
            <p:spPr>
              <a:xfrm>
                <a:off x="3891757" y="3348913"/>
                <a:ext cx="146894" cy="167995"/>
              </a:xfrm>
              <a:prstGeom prst="rect">
                <a:avLst/>
              </a:prstGeom>
              <a:blipFill>
                <a:blip r:embed="rId14"/>
                <a:stretch>
                  <a:fillRect l="-28000" r="-80000" b="-178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3" name="文本框 72">
                <a:extLst>
                  <a:ext uri="{FF2B5EF4-FFF2-40B4-BE49-F238E27FC236}">
                    <a16:creationId xmlns:a16="http://schemas.microsoft.com/office/drawing/2014/main" id="{88C8A460-F9B8-4FC2-964E-6917B4970A11}"/>
                  </a:ext>
                </a:extLst>
              </p:cNvPr>
              <p:cNvSpPr txBox="1"/>
              <p:nvPr/>
            </p:nvSpPr>
            <p:spPr>
              <a:xfrm>
                <a:off x="3894457" y="3768502"/>
                <a:ext cx="146894" cy="167995"/>
              </a:xfrm>
              <a:prstGeom prst="rect">
                <a:avLst/>
              </a:prstGeom>
              <a:noFill/>
            </p:spPr>
            <p:txBody>
              <a:bodyPr wrap="square" lIns="0" tIns="0" rIns="0" bIns="0" rtlCol="0">
                <a:spAutoFit/>
              </a:bodyPr>
              <a:lstStyle/>
              <a:p>
                <a:pPr defTabSz="457200"/>
                <a14:m>
                  <m:oMathPara xmlns:m="http://schemas.openxmlformats.org/officeDocument/2006/math">
                    <m:oMathParaPr>
                      <m:jc m:val="centerGroup"/>
                    </m:oMathParaPr>
                    <m:oMath xmlns:m="http://schemas.openxmlformats.org/officeDocument/2006/math">
                      <m:sSub>
                        <m:sSubPr>
                          <m:ctrlPr>
                            <a:rPr lang="el-GR" altLang="zh-CN" sz="1000" b="1" i="1">
                              <a:solidFill>
                                <a:prstClr val="black"/>
                              </a:solidFill>
                              <a:latin typeface="Cambria Math" panose="02040503050406030204" pitchFamily="18" charset="0"/>
                              <a:ea typeface="Cambria Math" panose="02040503050406030204" pitchFamily="18" charset="0"/>
                            </a:rPr>
                          </m:ctrlPr>
                        </m:sSubPr>
                        <m:e>
                          <m:r>
                            <a:rPr lang="el-GR" altLang="zh-CN" sz="1000" b="1" i="1">
                              <a:solidFill>
                                <a:prstClr val="black"/>
                              </a:solidFill>
                              <a:latin typeface="Cambria Math" panose="02040503050406030204" pitchFamily="18" charset="0"/>
                              <a:ea typeface="Cambria Math" panose="02040503050406030204" pitchFamily="18" charset="0"/>
                            </a:rPr>
                            <m:t>𝟊</m:t>
                          </m:r>
                        </m:e>
                        <m:sub>
                          <m:r>
                            <a:rPr lang="en-US" altLang="zh-CN" sz="1000" b="1" i="1">
                              <a:solidFill>
                                <a:prstClr val="black"/>
                              </a:solidFill>
                              <a:latin typeface="Cambria Math" panose="02040503050406030204" pitchFamily="18" charset="0"/>
                              <a:ea typeface="Cambria Math" panose="02040503050406030204" pitchFamily="18" charset="0"/>
                            </a:rPr>
                            <m:t>𝒕𝒑</m:t>
                          </m:r>
                        </m:sub>
                      </m:sSub>
                    </m:oMath>
                  </m:oMathPara>
                </a14:m>
                <a:endParaRPr lang="zh-CN" altLang="en-US" sz="1000" dirty="0">
                  <a:solidFill>
                    <a:prstClr val="black"/>
                  </a:solidFill>
                  <a:latin typeface="Arial" panose="020B0604020202020204" pitchFamily="34" charset="0"/>
                  <a:cs typeface="Arial" panose="020B0604020202020204" pitchFamily="34" charset="0"/>
                </a:endParaRPr>
              </a:p>
            </p:txBody>
          </p:sp>
        </mc:Choice>
        <mc:Fallback>
          <p:sp>
            <p:nvSpPr>
              <p:cNvPr id="73" name="文本框 72">
                <a:extLst>
                  <a:ext uri="{FF2B5EF4-FFF2-40B4-BE49-F238E27FC236}">
                    <a16:creationId xmlns:a16="http://schemas.microsoft.com/office/drawing/2014/main" id="{88C8A460-F9B8-4FC2-964E-6917B4970A11}"/>
                  </a:ext>
                </a:extLst>
              </p:cNvPr>
              <p:cNvSpPr txBox="1">
                <a:spLocks noRot="1" noChangeAspect="1" noMove="1" noResize="1" noEditPoints="1" noAdjustHandles="1" noChangeArrowheads="1" noChangeShapeType="1" noTextEdit="1"/>
              </p:cNvSpPr>
              <p:nvPr/>
            </p:nvSpPr>
            <p:spPr>
              <a:xfrm>
                <a:off x="3894457" y="3768502"/>
                <a:ext cx="146894" cy="167995"/>
              </a:xfrm>
              <a:prstGeom prst="rect">
                <a:avLst/>
              </a:prstGeom>
              <a:blipFill>
                <a:blip r:embed="rId15"/>
                <a:stretch>
                  <a:fillRect l="-33333" r="-37500" b="-21429"/>
                </a:stretch>
              </a:blipFill>
            </p:spPr>
            <p:txBody>
              <a:bodyPr/>
              <a:lstStyle/>
              <a:p>
                <a:r>
                  <a:rPr lang="zh-CN" altLang="en-US">
                    <a:noFill/>
                  </a:rPr>
                  <a:t> </a:t>
                </a:r>
              </a:p>
            </p:txBody>
          </p:sp>
        </mc:Fallback>
      </mc:AlternateContent>
      <p:sp>
        <p:nvSpPr>
          <p:cNvPr id="74" name="矩形 73">
            <a:extLst>
              <a:ext uri="{FF2B5EF4-FFF2-40B4-BE49-F238E27FC236}">
                <a16:creationId xmlns:a16="http://schemas.microsoft.com/office/drawing/2014/main" id="{6175701C-F4E0-4211-A003-46AEC36FEB8C}"/>
              </a:ext>
            </a:extLst>
          </p:cNvPr>
          <p:cNvSpPr/>
          <p:nvPr/>
        </p:nvSpPr>
        <p:spPr>
          <a:xfrm>
            <a:off x="10228398" y="3697312"/>
            <a:ext cx="945696" cy="364027"/>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Optical Flow</a:t>
            </a:r>
            <a:endParaRPr kumimoji="0" lang="zh-CN" altLang="en-US" sz="10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75" name="连接符: 肘形 74">
            <a:extLst>
              <a:ext uri="{FF2B5EF4-FFF2-40B4-BE49-F238E27FC236}">
                <a16:creationId xmlns:a16="http://schemas.microsoft.com/office/drawing/2014/main" id="{03BEBBD5-0B4C-43CE-A89E-DC6EB5EC0FC9}"/>
              </a:ext>
            </a:extLst>
          </p:cNvPr>
          <p:cNvCxnSpPr>
            <a:stCxn id="67" idx="3"/>
            <a:endCxn id="74" idx="1"/>
          </p:cNvCxnSpPr>
          <p:nvPr/>
        </p:nvCxnSpPr>
        <p:spPr>
          <a:xfrm>
            <a:off x="9927169" y="3259056"/>
            <a:ext cx="301229" cy="620270"/>
          </a:xfrm>
          <a:prstGeom prst="bentConnector3">
            <a:avLst>
              <a:gd name="adj1" fmla="val 29763"/>
            </a:avLst>
          </a:prstGeom>
          <a:noFill/>
          <a:ln w="63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87485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3A1672-FB69-4070-8382-D229BBA31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71" y="537862"/>
            <a:ext cx="1648229" cy="520782"/>
          </a:xfrm>
          <a:prstGeom prst="rect">
            <a:avLst/>
          </a:prstGeom>
        </p:spPr>
      </p:pic>
      <p:pic>
        <p:nvPicPr>
          <p:cNvPr id="5" name="图片 4">
            <a:extLst>
              <a:ext uri="{FF2B5EF4-FFF2-40B4-BE49-F238E27FC236}">
                <a16:creationId xmlns:a16="http://schemas.microsoft.com/office/drawing/2014/main" id="{B4146781-647B-414D-A5C4-FFB7A0ED9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584" y="537862"/>
            <a:ext cx="888156" cy="520782"/>
          </a:xfrm>
          <a:prstGeom prst="rect">
            <a:avLst/>
          </a:prstGeom>
        </p:spPr>
      </p:pic>
      <p:sp>
        <p:nvSpPr>
          <p:cNvPr id="13" name="日期占位符 10">
            <a:extLst>
              <a:ext uri="{FF2B5EF4-FFF2-40B4-BE49-F238E27FC236}">
                <a16:creationId xmlns:a16="http://schemas.microsoft.com/office/drawing/2014/main" id="{F41265BF-3A1E-44EA-9C67-5E330F30D3BF}"/>
              </a:ext>
            </a:extLst>
          </p:cNvPr>
          <p:cNvSpPr txBox="1">
            <a:spLocks/>
          </p:cNvSpPr>
          <p:nvPr/>
        </p:nvSpPr>
        <p:spPr>
          <a:xfrm>
            <a:off x="838200" y="6356354"/>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9C496-F1D5-41FB-AF71-ED3CFB083791}" type="datetime1">
              <a:rPr kumimoji="1" lang="zh-CN" altLang="en-US" smtClean="0">
                <a:solidFill>
                  <a:prstClr val="black">
                    <a:tint val="75000"/>
                  </a:prstClr>
                </a:solidFill>
                <a:latin typeface="Calibri" panose="020F0502020204030204"/>
                <a:ea typeface="宋体" panose="02010600030101010101" pitchFamily="2" charset="-122"/>
              </a:rPr>
              <a:pPr/>
              <a:t>2024/3/20</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14" name="页脚占位符 5">
            <a:extLst>
              <a:ext uri="{FF2B5EF4-FFF2-40B4-BE49-F238E27FC236}">
                <a16:creationId xmlns:a16="http://schemas.microsoft.com/office/drawing/2014/main" id="{D1206DAC-5C78-4743-892D-6D1C5205BCE0}"/>
              </a:ext>
            </a:extLst>
          </p:cNvPr>
          <p:cNvSpPr txBox="1">
            <a:spLocks/>
          </p:cNvSpPr>
          <p:nvPr/>
        </p:nvSpPr>
        <p:spPr>
          <a:xfrm>
            <a:off x="4038600" y="635635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400" b="1"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a:solidFill>
                  <a:srgbClr val="632E62"/>
                </a:solidFill>
                <a:ea typeface="宋体" panose="02010600030101010101" pitchFamily="2" charset="-122"/>
              </a:rPr>
              <a:t>vision.nju.edu.cn</a:t>
            </a:r>
            <a:endParaRPr kumimoji="1" lang="zh-CN" altLang="en-US" dirty="0">
              <a:solidFill>
                <a:srgbClr val="632E62"/>
              </a:solidFill>
              <a:ea typeface="宋体" panose="02010600030101010101" pitchFamily="2" charset="-122"/>
            </a:endParaRPr>
          </a:p>
        </p:txBody>
      </p:sp>
      <p:sp>
        <p:nvSpPr>
          <p:cNvPr id="15" name="灯片编号占位符 7">
            <a:extLst>
              <a:ext uri="{FF2B5EF4-FFF2-40B4-BE49-F238E27FC236}">
                <a16:creationId xmlns:a16="http://schemas.microsoft.com/office/drawing/2014/main" id="{1189E5A3-B1FD-470A-9CBC-76F16EE0749E}"/>
              </a:ext>
            </a:extLst>
          </p:cNvPr>
          <p:cNvSpPr txBox="1">
            <a:spLocks/>
          </p:cNvSpPr>
          <p:nvPr/>
        </p:nvSpPr>
        <p:spPr>
          <a:xfrm>
            <a:off x="8610600" y="635635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F53926-FBAF-1540-A47F-38F753FFCE97}" type="slidenum">
              <a:rPr kumimoji="1" lang="zh-CN" altLang="en-US" smtClean="0">
                <a:solidFill>
                  <a:prstClr val="black">
                    <a:tint val="75000"/>
                  </a:prstClr>
                </a:solidFill>
                <a:latin typeface="Calibri" panose="020F0502020204030204"/>
                <a:ea typeface="宋体" panose="02010600030101010101" pitchFamily="2" charset="-122"/>
              </a:rPr>
              <a:pPr/>
              <a:t>9</a:t>
            </a:fld>
            <a:endParaRPr kumimoji="1" lang="zh-CN" altLang="en-US">
              <a:solidFill>
                <a:prstClr val="black">
                  <a:tint val="75000"/>
                </a:prstClr>
              </a:solidFill>
              <a:latin typeface="Calibri" panose="020F0502020204030204"/>
              <a:ea typeface="宋体" panose="02010600030101010101" pitchFamily="2" charset="-122"/>
            </a:endParaRPr>
          </a:p>
        </p:txBody>
      </p:sp>
      <p:sp>
        <p:nvSpPr>
          <p:cNvPr id="2" name="矩形 1">
            <a:extLst>
              <a:ext uri="{FF2B5EF4-FFF2-40B4-BE49-F238E27FC236}">
                <a16:creationId xmlns:a16="http://schemas.microsoft.com/office/drawing/2014/main" id="{93D86C5E-8CA2-432F-ADF2-B369684C1E12}"/>
              </a:ext>
            </a:extLst>
          </p:cNvPr>
          <p:cNvSpPr/>
          <p:nvPr/>
        </p:nvSpPr>
        <p:spPr>
          <a:xfrm>
            <a:off x="838201" y="1130535"/>
            <a:ext cx="10515600" cy="457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1">
            <a:extLst>
              <a:ext uri="{FF2B5EF4-FFF2-40B4-BE49-F238E27FC236}">
                <a16:creationId xmlns:a16="http://schemas.microsoft.com/office/drawing/2014/main" id="{0409E1E6-CD5B-4737-938F-F9153DABBA57}"/>
              </a:ext>
            </a:extLst>
          </p:cNvPr>
          <p:cNvSpPr txBox="1">
            <a:spLocks/>
          </p:cNvSpPr>
          <p:nvPr/>
        </p:nvSpPr>
        <p:spPr>
          <a:xfrm>
            <a:off x="838199" y="365129"/>
            <a:ext cx="10770464" cy="901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j-cs"/>
              </a:defRPr>
            </a:lvl1pPr>
          </a:lstStyle>
          <a:p>
            <a:r>
              <a:rPr lang="en-US" altLang="zh-CN" dirty="0">
                <a:latin typeface="Arial" panose="020B0604020202020204" pitchFamily="34" charset="0"/>
                <a:cs typeface="Arial" panose="020B0604020202020204" pitchFamily="34" charset="0"/>
              </a:rPr>
              <a:t>Experiments</a:t>
            </a:r>
            <a:endParaRPr lang="zh-CN" altLang="en-US" b="0" dirty="0">
              <a:latin typeface="Arial" panose="020B0604020202020204" pitchFamily="34" charset="0"/>
              <a:cs typeface="Arial" panose="020B0604020202020204" pitchFamily="34" charset="0"/>
            </a:endParaRPr>
          </a:p>
        </p:txBody>
      </p:sp>
      <p:grpSp>
        <p:nvGrpSpPr>
          <p:cNvPr id="11" name="组合 10">
            <a:extLst>
              <a:ext uri="{FF2B5EF4-FFF2-40B4-BE49-F238E27FC236}">
                <a16:creationId xmlns:a16="http://schemas.microsoft.com/office/drawing/2014/main" id="{5F95111F-FEBB-4C89-B94D-86E4D35DF9FC}"/>
              </a:ext>
            </a:extLst>
          </p:cNvPr>
          <p:cNvGrpSpPr/>
          <p:nvPr/>
        </p:nvGrpSpPr>
        <p:grpSpPr>
          <a:xfrm>
            <a:off x="1020095" y="1397429"/>
            <a:ext cx="4686290" cy="4828086"/>
            <a:chOff x="856516" y="1453893"/>
            <a:chExt cx="4686290" cy="4828086"/>
          </a:xfrm>
        </p:grpSpPr>
        <p:pic>
          <p:nvPicPr>
            <p:cNvPr id="8" name="图片 7">
              <a:extLst>
                <a:ext uri="{FF2B5EF4-FFF2-40B4-BE49-F238E27FC236}">
                  <a16:creationId xmlns:a16="http://schemas.microsoft.com/office/drawing/2014/main" id="{7A782B66-245C-4F8E-B892-2C1A48123C6A}"/>
                </a:ext>
              </a:extLst>
            </p:cNvPr>
            <p:cNvPicPr>
              <a:picLocks noChangeAspect="1"/>
            </p:cNvPicPr>
            <p:nvPr/>
          </p:nvPicPr>
          <p:blipFill>
            <a:blip r:embed="rId5"/>
            <a:stretch>
              <a:fillRect/>
            </a:stretch>
          </p:blipFill>
          <p:spPr>
            <a:xfrm>
              <a:off x="856516" y="2147773"/>
              <a:ext cx="4686290" cy="4134206"/>
            </a:xfrm>
            <a:prstGeom prst="rect">
              <a:avLst/>
            </a:prstGeom>
          </p:spPr>
        </p:pic>
        <p:pic>
          <p:nvPicPr>
            <p:cNvPr id="10" name="图片 9">
              <a:extLst>
                <a:ext uri="{FF2B5EF4-FFF2-40B4-BE49-F238E27FC236}">
                  <a16:creationId xmlns:a16="http://schemas.microsoft.com/office/drawing/2014/main" id="{682DF95E-AD80-435F-B9D5-E1766F2B3A48}"/>
                </a:ext>
              </a:extLst>
            </p:cNvPr>
            <p:cNvPicPr>
              <a:picLocks noChangeAspect="1"/>
            </p:cNvPicPr>
            <p:nvPr/>
          </p:nvPicPr>
          <p:blipFill>
            <a:blip r:embed="rId6"/>
            <a:stretch>
              <a:fillRect/>
            </a:stretch>
          </p:blipFill>
          <p:spPr>
            <a:xfrm>
              <a:off x="856516" y="1453893"/>
              <a:ext cx="4686289" cy="689267"/>
            </a:xfrm>
            <a:prstGeom prst="rect">
              <a:avLst/>
            </a:prstGeom>
          </p:spPr>
        </p:pic>
      </p:grpSp>
      <p:pic>
        <p:nvPicPr>
          <p:cNvPr id="16" name="图片 15">
            <a:extLst>
              <a:ext uri="{FF2B5EF4-FFF2-40B4-BE49-F238E27FC236}">
                <a16:creationId xmlns:a16="http://schemas.microsoft.com/office/drawing/2014/main" id="{0C3C330D-837B-4DC5-9C94-B25C4674A8D0}"/>
              </a:ext>
            </a:extLst>
          </p:cNvPr>
          <p:cNvPicPr>
            <a:picLocks noChangeAspect="1"/>
          </p:cNvPicPr>
          <p:nvPr/>
        </p:nvPicPr>
        <p:blipFill>
          <a:blip r:embed="rId7"/>
          <a:stretch>
            <a:fillRect/>
          </a:stretch>
        </p:blipFill>
        <p:spPr>
          <a:xfrm>
            <a:off x="6397894" y="1439323"/>
            <a:ext cx="4695380" cy="2605747"/>
          </a:xfrm>
          <a:prstGeom prst="rect">
            <a:avLst/>
          </a:prstGeom>
        </p:spPr>
      </p:pic>
      <p:sp>
        <p:nvSpPr>
          <p:cNvPr id="20" name="文本框 19">
            <a:extLst>
              <a:ext uri="{FF2B5EF4-FFF2-40B4-BE49-F238E27FC236}">
                <a16:creationId xmlns:a16="http://schemas.microsoft.com/office/drawing/2014/main" id="{31905D7D-B30D-4183-BC11-028B9C3337CA}"/>
              </a:ext>
            </a:extLst>
          </p:cNvPr>
          <p:cNvSpPr txBox="1"/>
          <p:nvPr/>
        </p:nvSpPr>
        <p:spPr>
          <a:xfrm>
            <a:off x="6485616" y="5031435"/>
            <a:ext cx="4686289" cy="338554"/>
          </a:xfrm>
          <a:prstGeom prst="rect">
            <a:avLst/>
          </a:prstGeom>
          <a:noFill/>
        </p:spPr>
        <p:txBody>
          <a:bodyPr wrap="square">
            <a:spAutoFit/>
          </a:bodyPr>
          <a:lstStyle/>
          <a:p>
            <a:r>
              <a:rPr lang="en-US" altLang="zh-CN" sz="1600" b="0" i="0" dirty="0">
                <a:effectLst/>
                <a:latin typeface="Arial" panose="020B0604020202020204" pitchFamily="34" charset="0"/>
                <a:cs typeface="Arial" panose="020B0604020202020204" pitchFamily="34" charset="0"/>
              </a:rPr>
              <a:t>https://github.com/NJUVISION/EventTransformer</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13051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1793</Words>
  <Application>Microsoft Office PowerPoint</Application>
  <PresentationFormat>宽屏</PresentationFormat>
  <Paragraphs>184</Paragraphs>
  <Slides>9</Slides>
  <Notes>9</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20" baseType="lpstr">
      <vt:lpstr>NimbusRomNo9L-Regu</vt:lpstr>
      <vt:lpstr>Söhne</vt:lpstr>
      <vt:lpstr>等线</vt:lpstr>
      <vt:lpstr>等线 Light</vt:lpstr>
      <vt:lpstr>Arial</vt:lpstr>
      <vt:lpstr>Calibri</vt:lpstr>
      <vt:lpstr>Cambria Math</vt:lpstr>
      <vt:lpstr>Courier New</vt:lpstr>
      <vt:lpstr>Times New Roman</vt:lpstr>
      <vt:lpstr>Office 主题​​</vt:lpstr>
      <vt:lpstr>MathType 6.0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 Jiang</dc:creator>
  <cp:lastModifiedBy>Bin Jiang</cp:lastModifiedBy>
  <cp:revision>97</cp:revision>
  <dcterms:created xsi:type="dcterms:W3CDTF">2024-03-18T07:18:09Z</dcterms:created>
  <dcterms:modified xsi:type="dcterms:W3CDTF">2024-03-20T08:30:04Z</dcterms:modified>
</cp:coreProperties>
</file>