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524" r:id="rId2"/>
    <p:sldId id="523" r:id="rId3"/>
    <p:sldId id="302" r:id="rId4"/>
    <p:sldId id="440" r:id="rId5"/>
    <p:sldId id="639" r:id="rId6"/>
    <p:sldId id="641" r:id="rId7"/>
    <p:sldId id="640" r:id="rId8"/>
    <p:sldId id="642" r:id="rId9"/>
    <p:sldId id="643" r:id="rId10"/>
    <p:sldId id="649" r:id="rId11"/>
    <p:sldId id="644" r:id="rId12"/>
    <p:sldId id="645" r:id="rId13"/>
    <p:sldId id="646" r:id="rId14"/>
    <p:sldId id="647" r:id="rId15"/>
    <p:sldId id="648" r:id="rId16"/>
    <p:sldId id="653" r:id="rId17"/>
    <p:sldId id="651" r:id="rId18"/>
    <p:sldId id="654" r:id="rId19"/>
    <p:sldId id="655" r:id="rId20"/>
    <p:sldId id="656" r:id="rId21"/>
    <p:sldId id="657" r:id="rId22"/>
    <p:sldId id="658" r:id="rId23"/>
    <p:sldId id="659" r:id="rId24"/>
    <p:sldId id="652" r:id="rId25"/>
    <p:sldId id="660" r:id="rId26"/>
    <p:sldId id="375" r:id="rId27"/>
  </p:sldIdLst>
  <p:sldSz cx="9144000" cy="5143500" type="screen16x9"/>
  <p:notesSz cx="6858000" cy="9144000"/>
  <p:custDataLst>
    <p:tags r:id="rId3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4" userDrawn="1">
          <p15:clr>
            <a:srgbClr val="A4A3A4"/>
          </p15:clr>
        </p15:guide>
        <p15:guide id="2" pos="2880">
          <p15:clr>
            <a:srgbClr val="A4A3A4"/>
          </p15:clr>
        </p15:guide>
        <p15:guide id="3" orient="horz" pos="2391" userDrawn="1">
          <p15:clr>
            <a:srgbClr val="A4A3A4"/>
          </p15:clr>
        </p15:guide>
        <p15:guide id="5" orient="horz" pos="3162" userDrawn="1">
          <p15:clr>
            <a:srgbClr val="A4A3A4"/>
          </p15:clr>
        </p15:guide>
        <p15:guide id="6" pos="5647" userDrawn="1">
          <p15:clr>
            <a:srgbClr val="A4A3A4"/>
          </p15:clr>
        </p15:guide>
        <p15:guide id="7" orient="horz" pos="1189" userDrawn="1">
          <p15:clr>
            <a:srgbClr val="A4A3A4"/>
          </p15:clr>
        </p15:guide>
        <p15:guide id="8" orient="horz"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834"/>
    <a:srgbClr val="FFFFFF"/>
    <a:srgbClr val="C4D79C"/>
    <a:srgbClr val="FAC090"/>
    <a:srgbClr val="6699FF"/>
    <a:srgbClr val="3366FF"/>
    <a:srgbClr val="A7A8FF"/>
    <a:srgbClr val="313C4E"/>
    <a:srgbClr val="70B4B7"/>
    <a:srgbClr val="72BE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73256" autoAdjust="0"/>
  </p:normalViewPr>
  <p:slideViewPr>
    <p:cSldViewPr snapToGrid="0" showGuides="1">
      <p:cViewPr>
        <p:scale>
          <a:sx n="75" d="100"/>
          <a:sy n="75" d="100"/>
        </p:scale>
        <p:origin x="888" y="-110"/>
      </p:cViewPr>
      <p:guideLst>
        <p:guide orient="horz" pos="1824"/>
        <p:guide pos="2880"/>
        <p:guide orient="horz" pos="2391"/>
        <p:guide orient="horz" pos="3162"/>
        <p:guide pos="5647"/>
        <p:guide orient="horz" pos="1189"/>
        <p:guide orient="horz"/>
      </p:guideLst>
    </p:cSldViewPr>
  </p:slideViewPr>
  <p:notesTextViewPr>
    <p:cViewPr>
      <p:scale>
        <a:sx n="100" d="100"/>
        <a:sy n="100" d="100"/>
      </p:scale>
      <p:origin x="0" y="0"/>
    </p:cViewPr>
  </p:notesTextViewPr>
  <p:notesViewPr>
    <p:cSldViewPr snapToGrid="0">
      <p:cViewPr varScale="1">
        <p:scale>
          <a:sx n="65" d="100"/>
          <a:sy n="65" d="100"/>
        </p:scale>
        <p:origin x="217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98885A-1B81-4E7F-B793-12A31F916A32}" type="datetimeFigureOut">
              <a:rPr lang="zh-CN" altLang="en-US" smtClean="0"/>
              <a:t>2024/4/12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B0C853-DC6C-4924-B1F2-08CE44BD3508}"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7FC2F-FDF9-4A3A-8E00-C9FCC9B036D8}" type="datetimeFigureOut">
              <a:rPr lang="zh-CN" altLang="en-US" smtClean="0"/>
              <a:t>2024/4/12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E6C439-5B31-42A4-9D65-F2D199E8886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060607"/>
                </a:solidFill>
                <a:effectLst/>
                <a:highlight>
                  <a:srgbClr val="FFFFFF"/>
                </a:highlight>
                <a:latin typeface="-apple-system"/>
              </a:rPr>
              <a:t>Good afternoon, everyone. Today, I am excited to present our latest work titled 'DCL-Net: Dual Contrastive Learning Network for Semi-Supervised Multi-Organ Segmentation.' This research was conducted by Lu Wen and colleagues from Sichuan University and Southwest China Institute of Electronic Technology. Let's dive into the world of medical image segmentation and explore how we can improve the semi-supervised learning approach for multi-organ segmentation</a:t>
            </a:r>
            <a:endParaRPr lang="zh-CN" altLang="en-US" dirty="0"/>
          </a:p>
        </p:txBody>
      </p:sp>
      <p:sp>
        <p:nvSpPr>
          <p:cNvPr id="4" name="灯片编号占位符 3"/>
          <p:cNvSpPr>
            <a:spLocks noGrp="1"/>
          </p:cNvSpPr>
          <p:nvPr>
            <p:ph type="sldNum" sz="quarter" idx="10"/>
          </p:nvPr>
        </p:nvSpPr>
        <p:spPr/>
        <p:txBody>
          <a:bodyPr/>
          <a:lstStyle/>
          <a:p>
            <a:fld id="{F5E6C439-5B31-42A4-9D65-F2D199E8886B}" type="slidenum">
              <a:rPr lang="zh-CN" altLang="en-US" smtClean="0"/>
              <a:t>1</a:t>
            </a:fld>
            <a:endParaRPr lang="zh-CN" altLang="en-US"/>
          </a:p>
        </p:txBody>
      </p:sp>
    </p:spTree>
    <p:extLst>
      <p:ext uri="{BB962C8B-B14F-4D97-AF65-F5344CB8AC3E}">
        <p14:creationId xmlns:p14="http://schemas.microsoft.com/office/powerpoint/2010/main" val="4197893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10</a:t>
            </a:fld>
            <a:endParaRPr lang="zh-CN" altLang="en-US"/>
          </a:p>
        </p:txBody>
      </p:sp>
    </p:spTree>
    <p:extLst>
      <p:ext uri="{BB962C8B-B14F-4D97-AF65-F5344CB8AC3E}">
        <p14:creationId xmlns:p14="http://schemas.microsoft.com/office/powerpoint/2010/main" val="1740566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b="0" i="0" dirty="0">
                <a:solidFill>
                  <a:srgbClr val="060607"/>
                </a:solidFill>
                <a:effectLst/>
                <a:highlight>
                  <a:srgbClr val="FFFFFF"/>
                </a:highlight>
                <a:latin typeface="-apple-system"/>
              </a:rPr>
              <a:t>Our proposed method, DCL-Net, is a novel dual contrastive learning model that incorporates both global and local contrastive learning strategies. This two-stage approach is designed to excavate comprehensive knowledge for the challenging semi-supervised MoS task. In the first stage, we introduce similarity-guided global contrastive learning to explore implicit continuity and similarity among images. The second stage utilizes organ-aware local contrastive learning to further refine class representations, all while easing the computation burden with a mask center computation algorithm.</a:t>
            </a:r>
            <a:endParaRPr lang="zh-CN" altLang="en-US" b="0" i="0" dirty="0">
              <a:solidFill>
                <a:srgbClr val="333333"/>
              </a:solidFill>
              <a:effectLst/>
              <a:latin typeface="-apple-system"/>
            </a:endParaRPr>
          </a:p>
        </p:txBody>
      </p:sp>
      <p:sp>
        <p:nvSpPr>
          <p:cNvPr id="4" name="灯片编号占位符 3"/>
          <p:cNvSpPr>
            <a:spLocks noGrp="1"/>
          </p:cNvSpPr>
          <p:nvPr>
            <p:ph type="sldNum" sz="quarter" idx="10"/>
          </p:nvPr>
        </p:nvSpPr>
        <p:spPr/>
        <p:txBody>
          <a:bodyPr/>
          <a:lstStyle/>
          <a:p>
            <a:fld id="{F5E6C439-5B31-42A4-9D65-F2D199E8886B}" type="slidenum">
              <a:rPr lang="zh-CN" altLang="en-US" smtClean="0"/>
              <a:t>11</a:t>
            </a:fld>
            <a:endParaRPr lang="zh-CN" altLang="en-US"/>
          </a:p>
        </p:txBody>
      </p:sp>
    </p:spTree>
    <p:extLst>
      <p:ext uri="{BB962C8B-B14F-4D97-AF65-F5344CB8AC3E}">
        <p14:creationId xmlns:p14="http://schemas.microsoft.com/office/powerpoint/2010/main" val="3763769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b="0" i="0" dirty="0">
                <a:solidFill>
                  <a:srgbClr val="060607"/>
                </a:solidFill>
                <a:effectLst/>
                <a:highlight>
                  <a:srgbClr val="FFFFFF"/>
                </a:highlight>
                <a:latin typeface="-apple-system"/>
              </a:rPr>
              <a:t>Let's delve deeper into the first stage of our methodology. We've developed a similarity-guided global contrastive learning strategy that leverages the intrinsic continuity and similarity within medical volumes. By calculating the relative positions of slices and constructing a global contrastive loss, our model learns to represent similar data points close together in feature space, while pushing dissimilar ones apart. This approach provides the network with a global awareness, which is crucial for understanding the context of the entire medical image.</a:t>
            </a:r>
            <a:endParaRPr lang="zh-CN" altLang="en-US" b="0" i="0" dirty="0">
              <a:solidFill>
                <a:srgbClr val="333333"/>
              </a:solidFill>
              <a:effectLst/>
              <a:latin typeface="-apple-system"/>
            </a:endParaRPr>
          </a:p>
        </p:txBody>
      </p:sp>
      <p:sp>
        <p:nvSpPr>
          <p:cNvPr id="4" name="灯片编号占位符 3"/>
          <p:cNvSpPr>
            <a:spLocks noGrp="1"/>
          </p:cNvSpPr>
          <p:nvPr>
            <p:ph type="sldNum" sz="quarter" idx="10"/>
          </p:nvPr>
        </p:nvSpPr>
        <p:spPr/>
        <p:txBody>
          <a:bodyPr/>
          <a:lstStyle/>
          <a:p>
            <a:fld id="{F5E6C439-5B31-42A4-9D65-F2D199E8886B}" type="slidenum">
              <a:rPr lang="zh-CN" altLang="en-US" smtClean="0"/>
              <a:t>12</a:t>
            </a:fld>
            <a:endParaRPr lang="zh-CN" altLang="en-US"/>
          </a:p>
        </p:txBody>
      </p:sp>
    </p:spTree>
    <p:extLst>
      <p:ext uri="{BB962C8B-B14F-4D97-AF65-F5344CB8AC3E}">
        <p14:creationId xmlns:p14="http://schemas.microsoft.com/office/powerpoint/2010/main" val="371944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b="0" i="0" dirty="0">
                <a:solidFill>
                  <a:srgbClr val="060607"/>
                </a:solidFill>
                <a:effectLst/>
                <a:highlight>
                  <a:srgbClr val="FFFFFF"/>
                </a:highlight>
                <a:latin typeface="-apple-system"/>
              </a:rPr>
              <a:t>The second stage involves organ-aware local contrastive learning. Here, we employ a mean teacher architecture and use the well-trained encoder from the first stage to initialize the encoders of both student and teacher models. This stage is designed to perform local contrastive learning between the feature vectors of unlabeled data and the stored vectors in the memory bank, enhancing the model's ability to learn organ-specific features.</a:t>
            </a:r>
            <a:endParaRPr lang="zh-CN" altLang="en-US" b="0" i="0" dirty="0">
              <a:solidFill>
                <a:srgbClr val="333333"/>
              </a:solidFill>
              <a:effectLst/>
              <a:latin typeface="-apple-system"/>
            </a:endParaRPr>
          </a:p>
        </p:txBody>
      </p:sp>
      <p:sp>
        <p:nvSpPr>
          <p:cNvPr id="4" name="灯片编号占位符 3"/>
          <p:cNvSpPr>
            <a:spLocks noGrp="1"/>
          </p:cNvSpPr>
          <p:nvPr>
            <p:ph type="sldNum" sz="quarter" idx="10"/>
          </p:nvPr>
        </p:nvSpPr>
        <p:spPr/>
        <p:txBody>
          <a:bodyPr/>
          <a:lstStyle/>
          <a:p>
            <a:fld id="{F5E6C439-5B31-42A4-9D65-F2D199E8886B}" type="slidenum">
              <a:rPr lang="zh-CN" altLang="en-US" smtClean="0"/>
              <a:t>13</a:t>
            </a:fld>
            <a:endParaRPr lang="zh-CN" altLang="en-US"/>
          </a:p>
        </p:txBody>
      </p:sp>
    </p:spTree>
    <p:extLst>
      <p:ext uri="{BB962C8B-B14F-4D97-AF65-F5344CB8AC3E}">
        <p14:creationId xmlns:p14="http://schemas.microsoft.com/office/powerpoint/2010/main" val="2176177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zh-CN" altLang="en-US" b="0" i="0" dirty="0">
              <a:solidFill>
                <a:srgbClr val="333333"/>
              </a:solidFill>
              <a:effectLst/>
              <a:latin typeface="-apple-system"/>
            </a:endParaRPr>
          </a:p>
        </p:txBody>
      </p:sp>
      <p:sp>
        <p:nvSpPr>
          <p:cNvPr id="4" name="灯片编号占位符 3"/>
          <p:cNvSpPr>
            <a:spLocks noGrp="1"/>
          </p:cNvSpPr>
          <p:nvPr>
            <p:ph type="sldNum" sz="quarter" idx="10"/>
          </p:nvPr>
        </p:nvSpPr>
        <p:spPr/>
        <p:txBody>
          <a:bodyPr/>
          <a:lstStyle/>
          <a:p>
            <a:fld id="{F5E6C439-5B31-42A4-9D65-F2D199E8886B}" type="slidenum">
              <a:rPr lang="zh-CN" altLang="en-US" smtClean="0"/>
              <a:t>14</a:t>
            </a:fld>
            <a:endParaRPr lang="zh-CN" altLang="en-US"/>
          </a:p>
        </p:txBody>
      </p:sp>
    </p:spTree>
    <p:extLst>
      <p:ext uri="{BB962C8B-B14F-4D97-AF65-F5344CB8AC3E}">
        <p14:creationId xmlns:p14="http://schemas.microsoft.com/office/powerpoint/2010/main" val="437998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zh-CN" altLang="en-US" b="0" i="0" dirty="0">
              <a:solidFill>
                <a:srgbClr val="333333"/>
              </a:solidFill>
              <a:effectLst/>
              <a:latin typeface="-apple-system"/>
            </a:endParaRPr>
          </a:p>
        </p:txBody>
      </p:sp>
      <p:sp>
        <p:nvSpPr>
          <p:cNvPr id="4" name="灯片编号占位符 3"/>
          <p:cNvSpPr>
            <a:spLocks noGrp="1"/>
          </p:cNvSpPr>
          <p:nvPr>
            <p:ph type="sldNum" sz="quarter" idx="10"/>
          </p:nvPr>
        </p:nvSpPr>
        <p:spPr/>
        <p:txBody>
          <a:bodyPr/>
          <a:lstStyle/>
          <a:p>
            <a:fld id="{F5E6C439-5B31-42A4-9D65-F2D199E8886B}" type="slidenum">
              <a:rPr lang="zh-CN" altLang="en-US" smtClean="0"/>
              <a:t>15</a:t>
            </a:fld>
            <a:endParaRPr lang="zh-CN" altLang="en-US"/>
          </a:p>
        </p:txBody>
      </p:sp>
    </p:spTree>
    <p:extLst>
      <p:ext uri="{BB962C8B-B14F-4D97-AF65-F5344CB8AC3E}">
        <p14:creationId xmlns:p14="http://schemas.microsoft.com/office/powerpoint/2010/main" val="3016230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b="0" i="0" dirty="0">
                <a:solidFill>
                  <a:srgbClr val="060607"/>
                </a:solidFill>
                <a:effectLst/>
                <a:highlight>
                  <a:srgbClr val="FFFFFF"/>
                </a:highlight>
                <a:latin typeface="-apple-system"/>
              </a:rPr>
              <a:t>The training objective of our model combines global contrastive loss, local contrastive loss, supervised loss, and consistency loss. These components work together to ensure that the model learns from both labeled and unlabeled data effectively, while maintaining consistency in the segmentation predictions across different iterations.</a:t>
            </a:r>
            <a:endParaRPr lang="zh-CN" altLang="en-US" b="0" i="0" dirty="0">
              <a:solidFill>
                <a:srgbClr val="333333"/>
              </a:solidFill>
              <a:effectLst/>
              <a:latin typeface="-apple-system"/>
            </a:endParaRPr>
          </a:p>
        </p:txBody>
      </p:sp>
      <p:sp>
        <p:nvSpPr>
          <p:cNvPr id="4" name="灯片编号占位符 3"/>
          <p:cNvSpPr>
            <a:spLocks noGrp="1"/>
          </p:cNvSpPr>
          <p:nvPr>
            <p:ph type="sldNum" sz="quarter" idx="10"/>
          </p:nvPr>
        </p:nvSpPr>
        <p:spPr/>
        <p:txBody>
          <a:bodyPr/>
          <a:lstStyle/>
          <a:p>
            <a:fld id="{F5E6C439-5B31-42A4-9D65-F2D199E8886B}" type="slidenum">
              <a:rPr lang="zh-CN" altLang="en-US" smtClean="0"/>
              <a:t>16</a:t>
            </a:fld>
            <a:endParaRPr lang="zh-CN" altLang="en-US"/>
          </a:p>
        </p:txBody>
      </p:sp>
    </p:spTree>
    <p:extLst>
      <p:ext uri="{BB962C8B-B14F-4D97-AF65-F5344CB8AC3E}">
        <p14:creationId xmlns:p14="http://schemas.microsoft.com/office/powerpoint/2010/main" val="1769317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17</a:t>
            </a:fld>
            <a:endParaRPr lang="zh-CN" altLang="en-US"/>
          </a:p>
        </p:txBody>
      </p:sp>
    </p:spTree>
    <p:extLst>
      <p:ext uri="{BB962C8B-B14F-4D97-AF65-F5344CB8AC3E}">
        <p14:creationId xmlns:p14="http://schemas.microsoft.com/office/powerpoint/2010/main" val="2325032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zh-CN" altLang="en-US" b="0" i="0" dirty="0">
              <a:solidFill>
                <a:srgbClr val="333333"/>
              </a:solidFill>
              <a:effectLst/>
              <a:latin typeface="-apple-system"/>
            </a:endParaRPr>
          </a:p>
        </p:txBody>
      </p:sp>
      <p:sp>
        <p:nvSpPr>
          <p:cNvPr id="4" name="灯片编号占位符 3"/>
          <p:cNvSpPr>
            <a:spLocks noGrp="1"/>
          </p:cNvSpPr>
          <p:nvPr>
            <p:ph type="sldNum" sz="quarter" idx="10"/>
          </p:nvPr>
        </p:nvSpPr>
        <p:spPr/>
        <p:txBody>
          <a:bodyPr/>
          <a:lstStyle/>
          <a:p>
            <a:fld id="{F5E6C439-5B31-42A4-9D65-F2D199E8886B}" type="slidenum">
              <a:rPr lang="zh-CN" altLang="en-US" smtClean="0"/>
              <a:t>18</a:t>
            </a:fld>
            <a:endParaRPr lang="zh-CN" altLang="en-US"/>
          </a:p>
        </p:txBody>
      </p:sp>
    </p:spTree>
    <p:extLst>
      <p:ext uri="{BB962C8B-B14F-4D97-AF65-F5344CB8AC3E}">
        <p14:creationId xmlns:p14="http://schemas.microsoft.com/office/powerpoint/2010/main" val="2115829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Stage Ⅰ, we use SGD optimizer to train the encoder for 200 epochs with batchsize of 64 and learning rate of 0.1. In Stage Ⅱ, we use Adam optimizer to train the model for 100 epochs with batchsize of 16 and learning rate of 5e-4.</a:t>
            </a:r>
            <a:endParaRPr lang="zh-CN" altLang="en-US" b="0" i="0" dirty="0">
              <a:solidFill>
                <a:srgbClr val="333333"/>
              </a:solidFill>
              <a:effectLst/>
              <a:latin typeface="-apple-system"/>
            </a:endParaRPr>
          </a:p>
        </p:txBody>
      </p:sp>
      <p:sp>
        <p:nvSpPr>
          <p:cNvPr id="4" name="灯片编号占位符 3"/>
          <p:cNvSpPr>
            <a:spLocks noGrp="1"/>
          </p:cNvSpPr>
          <p:nvPr>
            <p:ph type="sldNum" sz="quarter" idx="10"/>
          </p:nvPr>
        </p:nvSpPr>
        <p:spPr/>
        <p:txBody>
          <a:bodyPr/>
          <a:lstStyle/>
          <a:p>
            <a:fld id="{F5E6C439-5B31-42A4-9D65-F2D199E8886B}" type="slidenum">
              <a:rPr lang="zh-CN" altLang="en-US" smtClean="0"/>
              <a:t>19</a:t>
            </a:fld>
            <a:endParaRPr lang="zh-CN" altLang="en-US"/>
          </a:p>
        </p:txBody>
      </p:sp>
    </p:spTree>
    <p:extLst>
      <p:ext uri="{BB962C8B-B14F-4D97-AF65-F5344CB8AC3E}">
        <p14:creationId xmlns:p14="http://schemas.microsoft.com/office/powerpoint/2010/main" val="4081191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E6C439-5B31-42A4-9D65-F2D199E8886B}" type="slidenum">
              <a:rPr lang="zh-CN" altLang="en-US" smtClean="0"/>
              <a:t>2</a:t>
            </a:fld>
            <a:endParaRPr lang="zh-CN" altLang="en-US"/>
          </a:p>
        </p:txBody>
      </p:sp>
    </p:spTree>
    <p:extLst>
      <p:ext uri="{BB962C8B-B14F-4D97-AF65-F5344CB8AC3E}">
        <p14:creationId xmlns:p14="http://schemas.microsoft.com/office/powerpoint/2010/main" val="4139790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b="0" i="0" dirty="0">
                <a:solidFill>
                  <a:srgbClr val="060607"/>
                </a:solidFill>
                <a:effectLst/>
                <a:highlight>
                  <a:srgbClr val="FFFFFF"/>
                </a:highlight>
                <a:latin typeface="-apple-system"/>
              </a:rPr>
              <a:t>Here, we present the quantitative results on the ACDC dataset. Our method outperforms several state-of-the-art models in terms of Dice coefficients, demonstrating its effectiveness in semi-supervised multi-organ segmentation tasks, even with a limited number of labeled samples.</a:t>
            </a:r>
            <a:endParaRPr lang="zh-CN" altLang="en-US" b="0" i="0" dirty="0">
              <a:solidFill>
                <a:srgbClr val="333333"/>
              </a:solidFill>
              <a:effectLst/>
              <a:latin typeface="-apple-system"/>
            </a:endParaRPr>
          </a:p>
        </p:txBody>
      </p:sp>
      <p:sp>
        <p:nvSpPr>
          <p:cNvPr id="4" name="灯片编号占位符 3"/>
          <p:cNvSpPr>
            <a:spLocks noGrp="1"/>
          </p:cNvSpPr>
          <p:nvPr>
            <p:ph type="sldNum" sz="quarter" idx="10"/>
          </p:nvPr>
        </p:nvSpPr>
        <p:spPr/>
        <p:txBody>
          <a:bodyPr/>
          <a:lstStyle/>
          <a:p>
            <a:fld id="{F5E6C439-5B31-42A4-9D65-F2D199E8886B}" type="slidenum">
              <a:rPr lang="zh-CN" altLang="en-US" smtClean="0"/>
              <a:t>20</a:t>
            </a:fld>
            <a:endParaRPr lang="zh-CN" altLang="en-US"/>
          </a:p>
        </p:txBody>
      </p:sp>
    </p:spTree>
    <p:extLst>
      <p:ext uri="{BB962C8B-B14F-4D97-AF65-F5344CB8AC3E}">
        <p14:creationId xmlns:p14="http://schemas.microsoft.com/office/powerpoint/2010/main" val="2132078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b="0" i="0" dirty="0">
                <a:solidFill>
                  <a:srgbClr val="060607"/>
                </a:solidFill>
                <a:effectLst/>
                <a:highlight>
                  <a:srgbClr val="FFFFFF"/>
                </a:highlight>
                <a:latin typeface="-apple-system"/>
              </a:rPr>
              <a:t>Visual comparisons further illustrate the strengths of our method. As shown here, our DCL-Net produces segmentation results that are closer to the ground truth, with fewer errors compared to other models. This visual evidence supports the quantitative findings and highlights the potential of our approach in practical applications</a:t>
            </a:r>
            <a:endParaRPr lang="zh-CN" altLang="en-US" b="0" i="0" dirty="0">
              <a:solidFill>
                <a:srgbClr val="333333"/>
              </a:solidFill>
              <a:effectLst/>
              <a:latin typeface="-apple-system"/>
            </a:endParaRPr>
          </a:p>
        </p:txBody>
      </p:sp>
      <p:sp>
        <p:nvSpPr>
          <p:cNvPr id="4" name="灯片编号占位符 3"/>
          <p:cNvSpPr>
            <a:spLocks noGrp="1"/>
          </p:cNvSpPr>
          <p:nvPr>
            <p:ph type="sldNum" sz="quarter" idx="10"/>
          </p:nvPr>
        </p:nvSpPr>
        <p:spPr/>
        <p:txBody>
          <a:bodyPr/>
          <a:lstStyle/>
          <a:p>
            <a:fld id="{F5E6C439-5B31-42A4-9D65-F2D199E8886B}" type="slidenum">
              <a:rPr lang="zh-CN" altLang="en-US" smtClean="0"/>
              <a:t>21</a:t>
            </a:fld>
            <a:endParaRPr lang="zh-CN" altLang="en-US"/>
          </a:p>
        </p:txBody>
      </p:sp>
    </p:spTree>
    <p:extLst>
      <p:ext uri="{BB962C8B-B14F-4D97-AF65-F5344CB8AC3E}">
        <p14:creationId xmlns:p14="http://schemas.microsoft.com/office/powerpoint/2010/main" val="2962758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b="0" i="0" dirty="0">
                <a:solidFill>
                  <a:srgbClr val="060607"/>
                </a:solidFill>
                <a:effectLst/>
                <a:highlight>
                  <a:srgbClr val="FFFFFF"/>
                </a:highlight>
                <a:latin typeface="-apple-system"/>
              </a:rPr>
              <a:t>On the RC-OARs dataset, our method continues to show superior performance. The quantitative results in terms of Dice coefficients are listed here, and as you can see, our model achieves the highest scores, especially when the number of labeled samples is limited</a:t>
            </a:r>
            <a:endParaRPr lang="zh-CN" altLang="en-US" b="0" i="0" dirty="0">
              <a:solidFill>
                <a:srgbClr val="333333"/>
              </a:solidFill>
              <a:effectLst/>
              <a:latin typeface="-apple-system"/>
            </a:endParaRPr>
          </a:p>
        </p:txBody>
      </p:sp>
      <p:sp>
        <p:nvSpPr>
          <p:cNvPr id="4" name="灯片编号占位符 3"/>
          <p:cNvSpPr>
            <a:spLocks noGrp="1"/>
          </p:cNvSpPr>
          <p:nvPr>
            <p:ph type="sldNum" sz="quarter" idx="10"/>
          </p:nvPr>
        </p:nvSpPr>
        <p:spPr/>
        <p:txBody>
          <a:bodyPr/>
          <a:lstStyle/>
          <a:p>
            <a:fld id="{F5E6C439-5B31-42A4-9D65-F2D199E8886B}" type="slidenum">
              <a:rPr lang="zh-CN" altLang="en-US" smtClean="0"/>
              <a:t>22</a:t>
            </a:fld>
            <a:endParaRPr lang="zh-CN" altLang="en-US"/>
          </a:p>
        </p:txBody>
      </p:sp>
    </p:spTree>
    <p:extLst>
      <p:ext uri="{BB962C8B-B14F-4D97-AF65-F5344CB8AC3E}">
        <p14:creationId xmlns:p14="http://schemas.microsoft.com/office/powerpoint/2010/main" val="1959799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b="0" i="0" dirty="0">
                <a:solidFill>
                  <a:srgbClr val="060607"/>
                </a:solidFill>
                <a:effectLst/>
                <a:highlight>
                  <a:srgbClr val="FFFFFF"/>
                </a:highlight>
                <a:latin typeface="-apple-system"/>
              </a:rPr>
              <a:t>o further understand the contributions of our dual contrastive learning approach, we conducted ablation studies. These experiments demonstrate the effectiveness of each component, showing that both global and local contrastive learning are essential for achieving the best segmentation results</a:t>
            </a:r>
            <a:endParaRPr lang="zh-CN" altLang="en-US" b="0" i="0" dirty="0">
              <a:solidFill>
                <a:srgbClr val="333333"/>
              </a:solidFill>
              <a:effectLst/>
              <a:latin typeface="-apple-system"/>
            </a:endParaRPr>
          </a:p>
        </p:txBody>
      </p:sp>
      <p:sp>
        <p:nvSpPr>
          <p:cNvPr id="4" name="灯片编号占位符 3"/>
          <p:cNvSpPr>
            <a:spLocks noGrp="1"/>
          </p:cNvSpPr>
          <p:nvPr>
            <p:ph type="sldNum" sz="quarter" idx="10"/>
          </p:nvPr>
        </p:nvSpPr>
        <p:spPr/>
        <p:txBody>
          <a:bodyPr/>
          <a:lstStyle/>
          <a:p>
            <a:fld id="{F5E6C439-5B31-42A4-9D65-F2D199E8886B}" type="slidenum">
              <a:rPr lang="zh-CN" altLang="en-US" smtClean="0"/>
              <a:t>23</a:t>
            </a:fld>
            <a:endParaRPr lang="zh-CN" altLang="en-US"/>
          </a:p>
        </p:txBody>
      </p:sp>
    </p:spTree>
    <p:extLst>
      <p:ext uri="{BB962C8B-B14F-4D97-AF65-F5344CB8AC3E}">
        <p14:creationId xmlns:p14="http://schemas.microsoft.com/office/powerpoint/2010/main" val="289933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24</a:t>
            </a:fld>
            <a:endParaRPr lang="zh-CN" altLang="en-US"/>
          </a:p>
        </p:txBody>
      </p:sp>
    </p:spTree>
    <p:extLst>
      <p:ext uri="{BB962C8B-B14F-4D97-AF65-F5344CB8AC3E}">
        <p14:creationId xmlns:p14="http://schemas.microsoft.com/office/powerpoint/2010/main" val="595968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b="0" i="0" dirty="0">
                <a:solidFill>
                  <a:srgbClr val="060607"/>
                </a:solidFill>
                <a:effectLst/>
                <a:highlight>
                  <a:srgbClr val="FFFFFF"/>
                </a:highlight>
                <a:latin typeface="-apple-system"/>
              </a:rPr>
              <a:t>Thank you for your attention. I am now open to any questions or discussions about our work. </a:t>
            </a:r>
            <a:r>
              <a:rPr lang="en-US" altLang="zh-CN" b="0" i="0">
                <a:solidFill>
                  <a:srgbClr val="060607"/>
                </a:solidFill>
                <a:effectLst/>
                <a:highlight>
                  <a:srgbClr val="FFFFFF"/>
                </a:highlight>
                <a:latin typeface="-apple-system"/>
              </a:rPr>
              <a:t>Your feedback is greatly appreciated.</a:t>
            </a:r>
            <a:endParaRPr lang="zh-CN" altLang="en-US" b="0" i="0" dirty="0">
              <a:solidFill>
                <a:srgbClr val="333333"/>
              </a:solidFill>
              <a:effectLst/>
              <a:latin typeface="-apple-system"/>
            </a:endParaRPr>
          </a:p>
        </p:txBody>
      </p:sp>
      <p:sp>
        <p:nvSpPr>
          <p:cNvPr id="4" name="灯片编号占位符 3"/>
          <p:cNvSpPr>
            <a:spLocks noGrp="1"/>
          </p:cNvSpPr>
          <p:nvPr>
            <p:ph type="sldNum" sz="quarter" idx="10"/>
          </p:nvPr>
        </p:nvSpPr>
        <p:spPr/>
        <p:txBody>
          <a:bodyPr/>
          <a:lstStyle/>
          <a:p>
            <a:fld id="{F5E6C439-5B31-42A4-9D65-F2D199E8886B}" type="slidenum">
              <a:rPr lang="zh-CN" altLang="en-US" smtClean="0"/>
              <a:t>25</a:t>
            </a:fld>
            <a:endParaRPr lang="zh-CN" altLang="en-US"/>
          </a:p>
        </p:txBody>
      </p:sp>
    </p:spTree>
    <p:extLst>
      <p:ext uri="{BB962C8B-B14F-4D97-AF65-F5344CB8AC3E}">
        <p14:creationId xmlns:p14="http://schemas.microsoft.com/office/powerpoint/2010/main" val="1260546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E6C439-5B31-42A4-9D65-F2D199E8886B}"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b="0" i="0" dirty="0">
                <a:solidFill>
                  <a:srgbClr val="060607"/>
                </a:solidFill>
                <a:effectLst/>
                <a:highlight>
                  <a:srgbClr val="FFFFFF"/>
                </a:highlight>
                <a:latin typeface="-apple-system"/>
              </a:rPr>
              <a:t>Multi-organ segmentation, or MoS, is a critical task in medical imaging, playing a pivotal role in disease diagnosis, radiotherapy planning, and survival prediction. While deep learning has significantly advanced segmentation performance, it traditionally relies on large-scale, precisely annotated data, which is often expensive and time-consuming to obtain. This is where semi-supervised learning steps in, offering a promising solution to enhance segmentation accuracy without the need for extensive manual annotations.</a:t>
            </a:r>
            <a:endParaRPr lang="zh-CN" altLang="en-US" b="0" i="0" dirty="0">
              <a:solidFill>
                <a:srgbClr val="333333"/>
              </a:solidFill>
              <a:effectLst/>
              <a:latin typeface="-apple-system"/>
            </a:endParaRPr>
          </a:p>
        </p:txBody>
      </p:sp>
      <p:sp>
        <p:nvSpPr>
          <p:cNvPr id="4" name="灯片编号占位符 3"/>
          <p:cNvSpPr>
            <a:spLocks noGrp="1"/>
          </p:cNvSpPr>
          <p:nvPr>
            <p:ph type="sldNum" sz="quarter" idx="10"/>
          </p:nvPr>
        </p:nvSpPr>
        <p:spPr/>
        <p:txBody>
          <a:bodyPr/>
          <a:lstStyle/>
          <a:p>
            <a:fld id="{F5E6C439-5B31-42A4-9D65-F2D199E8886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zh-CN" altLang="en-US" b="0" i="0" dirty="0">
              <a:solidFill>
                <a:srgbClr val="333333"/>
              </a:solidFill>
              <a:effectLst/>
              <a:latin typeface="-apple-system"/>
            </a:endParaRPr>
          </a:p>
        </p:txBody>
      </p:sp>
      <p:sp>
        <p:nvSpPr>
          <p:cNvPr id="4" name="灯片编号占位符 3"/>
          <p:cNvSpPr>
            <a:spLocks noGrp="1"/>
          </p:cNvSpPr>
          <p:nvPr>
            <p:ph type="sldNum" sz="quarter" idx="10"/>
          </p:nvPr>
        </p:nvSpPr>
        <p:spPr/>
        <p:txBody>
          <a:bodyPr/>
          <a:lstStyle/>
          <a:p>
            <a:fld id="{F5E6C439-5B31-42A4-9D65-F2D199E8886B}" type="slidenum">
              <a:rPr lang="zh-CN" altLang="en-US" smtClean="0"/>
              <a:t>5</a:t>
            </a:fld>
            <a:endParaRPr lang="zh-CN" altLang="en-US"/>
          </a:p>
        </p:txBody>
      </p:sp>
    </p:spTree>
    <p:extLst>
      <p:ext uri="{BB962C8B-B14F-4D97-AF65-F5344CB8AC3E}">
        <p14:creationId xmlns:p14="http://schemas.microsoft.com/office/powerpoint/2010/main" val="4116332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zh-CN" altLang="en-US" b="0" i="0" dirty="0">
              <a:solidFill>
                <a:srgbClr val="333333"/>
              </a:solidFill>
              <a:effectLst/>
              <a:latin typeface="-apple-system"/>
            </a:endParaRPr>
          </a:p>
        </p:txBody>
      </p:sp>
      <p:sp>
        <p:nvSpPr>
          <p:cNvPr id="4" name="灯片编号占位符 3"/>
          <p:cNvSpPr>
            <a:spLocks noGrp="1"/>
          </p:cNvSpPr>
          <p:nvPr>
            <p:ph type="sldNum" sz="quarter" idx="10"/>
          </p:nvPr>
        </p:nvSpPr>
        <p:spPr/>
        <p:txBody>
          <a:bodyPr/>
          <a:lstStyle/>
          <a:p>
            <a:fld id="{F5E6C439-5B31-42A4-9D65-F2D199E8886B}" type="slidenum">
              <a:rPr lang="zh-CN" altLang="en-US" smtClean="0"/>
              <a:t>6</a:t>
            </a:fld>
            <a:endParaRPr lang="zh-CN" altLang="en-US"/>
          </a:p>
        </p:txBody>
      </p:sp>
    </p:spTree>
    <p:extLst>
      <p:ext uri="{BB962C8B-B14F-4D97-AF65-F5344CB8AC3E}">
        <p14:creationId xmlns:p14="http://schemas.microsoft.com/office/powerpoint/2010/main" val="981029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zh-CN" altLang="en-US" b="0" i="0" dirty="0">
              <a:solidFill>
                <a:srgbClr val="333333"/>
              </a:solidFill>
              <a:effectLst/>
              <a:latin typeface="-apple-system"/>
            </a:endParaRPr>
          </a:p>
        </p:txBody>
      </p:sp>
      <p:sp>
        <p:nvSpPr>
          <p:cNvPr id="4" name="灯片编号占位符 3"/>
          <p:cNvSpPr>
            <a:spLocks noGrp="1"/>
          </p:cNvSpPr>
          <p:nvPr>
            <p:ph type="sldNum" sz="quarter" idx="10"/>
          </p:nvPr>
        </p:nvSpPr>
        <p:spPr/>
        <p:txBody>
          <a:bodyPr/>
          <a:lstStyle/>
          <a:p>
            <a:fld id="{F5E6C439-5B31-42A4-9D65-F2D199E8886B}" type="slidenum">
              <a:rPr lang="zh-CN" altLang="en-US" smtClean="0"/>
              <a:t>7</a:t>
            </a:fld>
            <a:endParaRPr lang="zh-CN" altLang="en-US"/>
          </a:p>
        </p:txBody>
      </p:sp>
    </p:spTree>
    <p:extLst>
      <p:ext uri="{BB962C8B-B14F-4D97-AF65-F5344CB8AC3E}">
        <p14:creationId xmlns:p14="http://schemas.microsoft.com/office/powerpoint/2010/main" val="3727569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zh-CN" altLang="en-US" b="0" i="0" dirty="0">
              <a:solidFill>
                <a:srgbClr val="333333"/>
              </a:solidFill>
              <a:effectLst/>
              <a:latin typeface="-apple-system"/>
            </a:endParaRPr>
          </a:p>
        </p:txBody>
      </p:sp>
      <p:sp>
        <p:nvSpPr>
          <p:cNvPr id="4" name="灯片编号占位符 3"/>
          <p:cNvSpPr>
            <a:spLocks noGrp="1"/>
          </p:cNvSpPr>
          <p:nvPr>
            <p:ph type="sldNum" sz="quarter" idx="10"/>
          </p:nvPr>
        </p:nvSpPr>
        <p:spPr/>
        <p:txBody>
          <a:bodyPr/>
          <a:lstStyle/>
          <a:p>
            <a:fld id="{F5E6C439-5B31-42A4-9D65-F2D199E8886B}" type="slidenum">
              <a:rPr lang="zh-CN" altLang="en-US" smtClean="0"/>
              <a:t>8</a:t>
            </a:fld>
            <a:endParaRPr lang="zh-CN" altLang="en-US"/>
          </a:p>
        </p:txBody>
      </p:sp>
    </p:spTree>
    <p:extLst>
      <p:ext uri="{BB962C8B-B14F-4D97-AF65-F5344CB8AC3E}">
        <p14:creationId xmlns:p14="http://schemas.microsoft.com/office/powerpoint/2010/main" val="1044258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b="0" i="0" dirty="0">
                <a:solidFill>
                  <a:srgbClr val="060607"/>
                </a:solidFill>
                <a:effectLst/>
                <a:highlight>
                  <a:srgbClr val="FFFFFF"/>
                </a:highlight>
                <a:latin typeface="-apple-system"/>
              </a:rPr>
              <a:t>Our paper makes several key contributions. We propose a novel dual contrastive learning model that incorporates both global and local contrastive learning to extract comprehensive knowledge for semi-supervised multi-organ segmentation. We also introduce a mask center computation algorithm to compress representations and reduce computational burden. Our experiments demonstrate the superior performance of our method on public and in-house datasets</a:t>
            </a:r>
            <a:endParaRPr lang="zh-CN" altLang="en-US" b="0" i="0" dirty="0">
              <a:solidFill>
                <a:srgbClr val="333333"/>
              </a:solidFill>
              <a:effectLst/>
              <a:latin typeface="-apple-system"/>
            </a:endParaRPr>
          </a:p>
        </p:txBody>
      </p:sp>
      <p:sp>
        <p:nvSpPr>
          <p:cNvPr id="4" name="灯片编号占位符 3"/>
          <p:cNvSpPr>
            <a:spLocks noGrp="1"/>
          </p:cNvSpPr>
          <p:nvPr>
            <p:ph type="sldNum" sz="quarter" idx="10"/>
          </p:nvPr>
        </p:nvSpPr>
        <p:spPr/>
        <p:txBody>
          <a:bodyPr/>
          <a:lstStyle/>
          <a:p>
            <a:fld id="{F5E6C439-5B31-42A4-9D65-F2D199E8886B}" type="slidenum">
              <a:rPr lang="zh-CN" altLang="en-US" smtClean="0"/>
              <a:t>9</a:t>
            </a:fld>
            <a:endParaRPr lang="zh-CN" altLang="en-US"/>
          </a:p>
        </p:txBody>
      </p:sp>
    </p:spTree>
    <p:extLst>
      <p:ext uri="{BB962C8B-B14F-4D97-AF65-F5344CB8AC3E}">
        <p14:creationId xmlns:p14="http://schemas.microsoft.com/office/powerpoint/2010/main" val="813683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9A8EC-1E49-424C-BCFA-572FFAE717EA}" type="datetime1">
              <a:rPr lang="zh-CN" altLang="en-US" smtClean="0"/>
              <a:t>2024/4/12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FEB1135-D26A-4F8E-9CC5-4D04C5CB626D}" type="datetime1">
              <a:rPr lang="zh-CN" altLang="en-US" smtClean="0"/>
              <a:t>2024/4/12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A760BCF-A029-48C8-8958-0A70B38BB1DC}" type="datetime1">
              <a:rPr lang="zh-CN" altLang="en-US" smtClean="0"/>
              <a:t>2024/4/12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C031568-A7D1-4636-BB09-7CF4AFFADB82}" type="datetime1">
              <a:rPr lang="zh-CN" altLang="en-US" smtClean="0"/>
              <a:t>2024/4/12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37E55BC-2BD3-49CF-BEF5-18391091E8B5}" type="datetime1">
              <a:rPr lang="zh-CN" altLang="en-US" smtClean="0"/>
              <a:t>2024/4/12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60" name="Slide Number Placeholder 5"/>
          <p:cNvSpPr>
            <a:spLocks noGrp="1"/>
          </p:cNvSpPr>
          <p:nvPr>
            <p:ph type="sldNum" sz="quarter" idx="12"/>
          </p:nvPr>
        </p:nvSpPr>
        <p:spPr>
          <a:xfrm>
            <a:off x="6847529" y="4747679"/>
            <a:ext cx="2057400" cy="273844"/>
          </a:xfrm>
        </p:spPr>
        <p:txBody>
          <a:bodyPr/>
          <a:lstStyle>
            <a:lvl1pPr>
              <a:defRPr sz="1100">
                <a:solidFill>
                  <a:schemeClr val="tx1">
                    <a:lumMod val="85000"/>
                    <a:lumOff val="15000"/>
                  </a:schemeClr>
                </a:solidFill>
                <a:latin typeface="+mj-ea"/>
                <a:ea typeface="+mj-ea"/>
              </a:defRPr>
            </a:lvl1p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7" name="Picture Placeholder 7"/>
          <p:cNvSpPr>
            <a:spLocks noGrp="1"/>
          </p:cNvSpPr>
          <p:nvPr>
            <p:ph type="pic" sz="quarter" idx="17"/>
          </p:nvPr>
        </p:nvSpPr>
        <p:spPr>
          <a:xfrm>
            <a:off x="0" y="1201410"/>
            <a:ext cx="9144000" cy="1881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21" name="Slide Number Placeholder 5"/>
          <p:cNvSpPr>
            <a:spLocks noGrp="1"/>
          </p:cNvSpPr>
          <p:nvPr>
            <p:ph type="sldNum" sz="quarter" idx="12"/>
          </p:nvPr>
        </p:nvSpPr>
        <p:spPr>
          <a:xfrm>
            <a:off x="6855639" y="4748135"/>
            <a:ext cx="2057400" cy="273844"/>
          </a:xfrm>
        </p:spPr>
        <p:txBody>
          <a:bodyPr/>
          <a:lstStyle>
            <a:lvl1pPr>
              <a:defRPr sz="1100">
                <a:solidFill>
                  <a:schemeClr val="tx1">
                    <a:lumMod val="85000"/>
                    <a:lumOff val="15000"/>
                  </a:schemeClr>
                </a:solidFill>
                <a:latin typeface="+mj-ea"/>
                <a:ea typeface="+mj-ea"/>
              </a:defRPr>
            </a:lvl1p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178827" y="1314255"/>
            <a:ext cx="2078405" cy="142108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30" name="Slide Number Placeholder 5"/>
          <p:cNvSpPr>
            <a:spLocks noGrp="1"/>
          </p:cNvSpPr>
          <p:nvPr>
            <p:ph type="sldNum" sz="quarter" idx="12"/>
          </p:nvPr>
        </p:nvSpPr>
        <p:spPr>
          <a:xfrm>
            <a:off x="6847529" y="4747679"/>
            <a:ext cx="2057400" cy="273844"/>
          </a:xfrm>
        </p:spPr>
        <p:txBody>
          <a:bodyPr/>
          <a:lstStyle>
            <a:lvl1pPr>
              <a:defRPr sz="1100">
                <a:solidFill>
                  <a:schemeClr val="tx1">
                    <a:lumMod val="85000"/>
                    <a:lumOff val="15000"/>
                  </a:schemeClr>
                </a:solidFill>
                <a:latin typeface="+mj-ea"/>
                <a:ea typeface="+mj-ea"/>
              </a:defRPr>
            </a:lvl1pPr>
          </a:lstStyle>
          <a:p>
            <a:fld id="{ACBECEF1-1935-4692-9C86-5FD89D9EDF46}" type="slidenum">
              <a:rPr lang="zh-CN" altLang="en-US" smtClean="0"/>
              <a:t>‹#›</a:t>
            </a:fld>
            <a:endParaRPr lang="zh-CN" altLang="en-US"/>
          </a:p>
        </p:txBody>
      </p:sp>
      <p:sp>
        <p:nvSpPr>
          <p:cNvPr id="131" name="Picture Placeholder 7"/>
          <p:cNvSpPr>
            <a:spLocks noGrp="1"/>
          </p:cNvSpPr>
          <p:nvPr>
            <p:ph type="pic" sz="quarter" idx="19"/>
          </p:nvPr>
        </p:nvSpPr>
        <p:spPr>
          <a:xfrm>
            <a:off x="2423806" y="2803690"/>
            <a:ext cx="2078405" cy="142108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33" name="Picture Placeholder 7"/>
          <p:cNvSpPr>
            <a:spLocks noGrp="1"/>
          </p:cNvSpPr>
          <p:nvPr>
            <p:ph type="pic" sz="quarter" idx="20"/>
          </p:nvPr>
        </p:nvSpPr>
        <p:spPr>
          <a:xfrm>
            <a:off x="4668785" y="1314255"/>
            <a:ext cx="2078405" cy="142108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35" name="Picture Placeholder 7"/>
          <p:cNvSpPr>
            <a:spLocks noGrp="1"/>
          </p:cNvSpPr>
          <p:nvPr>
            <p:ph type="pic" sz="quarter" idx="21"/>
          </p:nvPr>
        </p:nvSpPr>
        <p:spPr>
          <a:xfrm>
            <a:off x="6913764" y="2803690"/>
            <a:ext cx="2078405" cy="142108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AC698C12-413D-45C0-9AD9-C72A6D11CD69}" type="datetime1">
              <a:rPr lang="zh-CN" altLang="en-US" smtClean="0"/>
              <a:t>2024/4/12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58AF178-7028-46B8-B227-1B7A5FDAC3B5}" type="datetime1">
              <a:rPr lang="zh-CN" altLang="en-US" smtClean="0"/>
              <a:t>2024/4/12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4CCFC36B-FEB6-4842-88BA-8D822531BFD4}" type="datetime1">
              <a:rPr lang="zh-CN" altLang="en-US" smtClean="0"/>
              <a:t>2024/4/12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9414BC2-D1DD-4487-BC9B-263F1385394B}" type="datetime1">
              <a:rPr lang="zh-CN" altLang="en-US" smtClean="0"/>
              <a:t>2024/4/12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0A0BF5D-1EA0-43A9-8B73-E8769F776C4E}" type="datetime1">
              <a:rPr lang="zh-CN" altLang="en-US" smtClean="0"/>
              <a:t>2024/4/12</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CBECEF1-1935-4692-9C86-5FD89D9EDF4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直角三角形 346"/>
          <p:cNvSpPr/>
          <p:nvPr/>
        </p:nvSpPr>
        <p:spPr>
          <a:xfrm rot="16200000">
            <a:off x="6404035" y="2392362"/>
            <a:ext cx="2751138" cy="275113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rot="5400000">
            <a:off x="-28260" y="0"/>
            <a:ext cx="2751138" cy="275113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p:nvPr/>
        </p:nvPicPr>
        <p:blipFill rotWithShape="1">
          <a:blip r:embed="rId3">
            <a:extLst>
              <a:ext uri="{28A0092B-C50C-407E-A947-70E740481C1C}">
                <a14:useLocalDpi xmlns:a14="http://schemas.microsoft.com/office/drawing/2010/main" val="0"/>
              </a:ext>
            </a:extLst>
          </a:blip>
          <a:srcRect t="13283" b="19739"/>
          <a:stretch>
            <a:fillRect/>
          </a:stretch>
        </p:blipFill>
        <p:spPr>
          <a:xfrm>
            <a:off x="156000" y="587163"/>
            <a:ext cx="8832000" cy="3954388"/>
          </a:xfrm>
          <a:prstGeom prst="rect">
            <a:avLst/>
          </a:prstGeom>
        </p:spPr>
      </p:pic>
      <p:sp>
        <p:nvSpPr>
          <p:cNvPr id="93" name="矩形 92"/>
          <p:cNvSpPr/>
          <p:nvPr/>
        </p:nvSpPr>
        <p:spPr>
          <a:xfrm>
            <a:off x="146056" y="587163"/>
            <a:ext cx="8851889" cy="3954388"/>
          </a:xfrm>
          <a:prstGeom prst="rect">
            <a:avLst/>
          </a:prstGeom>
          <a:solidFill>
            <a:schemeClr val="bg1">
              <a:alpha val="80000"/>
            </a:schemeClr>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文本框 6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573237" y="4036714"/>
            <a:ext cx="5997525" cy="30670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en-US" altLang="zh-CN" sz="1400" b="1" spc="100" dirty="0">
                <a:solidFill>
                  <a:schemeClr val="accent1"/>
                </a:solidFill>
                <a:uFillTx/>
                <a:latin typeface="Times New Roman" panose="02020603050405020304" pitchFamily="18" charset="0"/>
                <a:ea typeface="方正准圆简体" panose="03000509000000000000" pitchFamily="65" charset="-122"/>
                <a:cs typeface="Times New Roman" panose="02020603050405020304" pitchFamily="18" charset="0"/>
                <a:sym typeface="Calibri" panose="020F0502020204030204" pitchFamily="34" charset="0"/>
              </a:rPr>
              <a:t>Presenter: Lu Wen</a:t>
            </a:r>
          </a:p>
        </p:txBody>
      </p:sp>
      <p:cxnSp>
        <p:nvCxnSpPr>
          <p:cNvPr id="65" name="直接连接符 64"/>
          <p:cNvCxnSpPr/>
          <p:nvPr/>
        </p:nvCxnSpPr>
        <p:spPr>
          <a:xfrm>
            <a:off x="3581405" y="4384342"/>
            <a:ext cx="1935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3289839" y="929382"/>
            <a:ext cx="2564322" cy="814338"/>
            <a:chOff x="6590304" y="1020242"/>
            <a:chExt cx="2564322" cy="814338"/>
          </a:xfrm>
        </p:grpSpPr>
        <p:pic>
          <p:nvPicPr>
            <p:cNvPr id="4" name="图片 3"/>
            <p:cNvPicPr>
              <a:picLocks noChangeAspect="1"/>
            </p:cNvPicPr>
            <p:nvPr/>
          </p:nvPicPr>
          <p:blipFill>
            <a:blip r:embed="rId4" cstate="print">
              <a:duotone>
                <a:prstClr val="black"/>
                <a:srgbClr val="212834">
                  <a:tint val="45000"/>
                  <a:satMod val="400000"/>
                </a:srgbClr>
              </a:duotone>
              <a:extLst>
                <a:ext uri="{28A0092B-C50C-407E-A947-70E740481C1C}">
                  <a14:useLocalDpi xmlns:a14="http://schemas.microsoft.com/office/drawing/2010/main" val="0"/>
                </a:ext>
              </a:extLst>
            </a:blip>
            <a:stretch>
              <a:fillRect/>
            </a:stretch>
          </p:blipFill>
          <p:spPr>
            <a:xfrm>
              <a:off x="6590304" y="1020242"/>
              <a:ext cx="814338" cy="814338"/>
            </a:xfrm>
            <a:prstGeom prst="rect">
              <a:avLst/>
            </a:prstGeom>
          </p:spPr>
        </p:pic>
        <p:pic>
          <p:nvPicPr>
            <p:cNvPr id="6" name="图片 5"/>
            <p:cNvPicPr>
              <a:picLocks noChangeAspect="1"/>
            </p:cNvPicPr>
            <p:nvPr/>
          </p:nvPicPr>
          <p:blipFill>
            <a:blip r:embed="rId5" cstate="print">
              <a:duotone>
                <a:prstClr val="black"/>
                <a:srgbClr val="212834">
                  <a:tint val="45000"/>
                  <a:satMod val="400000"/>
                </a:srgbClr>
              </a:duotone>
              <a:extLst>
                <a:ext uri="{28A0092B-C50C-407E-A947-70E740481C1C}">
                  <a14:useLocalDpi xmlns:a14="http://schemas.microsoft.com/office/drawing/2010/main" val="0"/>
                </a:ext>
              </a:extLst>
            </a:blip>
            <a:stretch>
              <a:fillRect/>
            </a:stretch>
          </p:blipFill>
          <p:spPr>
            <a:xfrm>
              <a:off x="7539906" y="1141837"/>
              <a:ext cx="1614720" cy="567992"/>
            </a:xfrm>
            <a:prstGeom prst="rect">
              <a:avLst/>
            </a:prstGeom>
          </p:spPr>
        </p:pic>
      </p:grpSp>
      <p:pic>
        <p:nvPicPr>
          <p:cNvPr id="5" name="图片 4">
            <a:extLst>
              <a:ext uri="{FF2B5EF4-FFF2-40B4-BE49-F238E27FC236}">
                <a16:creationId xmlns:a16="http://schemas.microsoft.com/office/drawing/2014/main" id="{A403637B-ECBA-8BB7-DB80-2FF20112BE5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15613" y="1743720"/>
            <a:ext cx="7695687" cy="2181578"/>
          </a:xfrm>
          <a:prstGeom prst="rect">
            <a:avLst/>
          </a:prstGeom>
        </p:spPr>
      </p:pic>
    </p:spTree>
    <p:extLst>
      <p:ext uri="{BB962C8B-B14F-4D97-AF65-F5344CB8AC3E}">
        <p14:creationId xmlns:p14="http://schemas.microsoft.com/office/powerpoint/2010/main" val="286752030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28101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68503" y="749128"/>
            <a:ext cx="8587946" cy="3645244"/>
          </a:xfrm>
          <a:prstGeom prst="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5"/>
          <p:cNvSpPr txBox="1">
            <a:spLocks noChangeArrowheads="1"/>
          </p:cNvSpPr>
          <p:nvPr/>
        </p:nvSpPr>
        <p:spPr bwMode="auto">
          <a:xfrm>
            <a:off x="3184443" y="1888069"/>
            <a:ext cx="27751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lvl="0" algn="just" fontAlgn="base">
              <a:spcBef>
                <a:spcPct val="0"/>
              </a:spcBef>
              <a:spcAft>
                <a:spcPct val="0"/>
              </a:spcAft>
              <a:defRPr/>
            </a:pPr>
            <a:r>
              <a:rPr lang="en-US" altLang="zh-CN" sz="3600" b="1" dirty="0">
                <a:solidFill>
                  <a:srgbClr val="212834"/>
                </a:solidFill>
                <a:latin typeface="Times" panose="02020603050405020304" pitchFamily="18" charset="0"/>
                <a:ea typeface="方正兰亭黑_GBK"/>
                <a:cs typeface="Times" panose="02020603050405020304" pitchFamily="18" charset="0"/>
              </a:rPr>
              <a:t>Methodology</a:t>
            </a:r>
          </a:p>
        </p:txBody>
      </p:sp>
      <p:cxnSp>
        <p:nvCxnSpPr>
          <p:cNvPr id="23" name="直接连接符 22"/>
          <p:cNvCxnSpPr/>
          <p:nvPr/>
        </p:nvCxnSpPr>
        <p:spPr>
          <a:xfrm>
            <a:off x="4470261" y="2571750"/>
            <a:ext cx="216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7" name="组合 76"/>
          <p:cNvGrpSpPr>
            <a:grpSpLocks noChangeAspect="1"/>
          </p:cNvGrpSpPr>
          <p:nvPr/>
        </p:nvGrpSpPr>
        <p:grpSpPr>
          <a:xfrm>
            <a:off x="3784129" y="3106371"/>
            <a:ext cx="1575742" cy="500400"/>
            <a:chOff x="6590304" y="1020242"/>
            <a:chExt cx="2564322" cy="814338"/>
          </a:xfrm>
        </p:grpSpPr>
        <p:pic>
          <p:nvPicPr>
            <p:cNvPr id="78" name="图片 77"/>
            <p:cNvPicPr>
              <a:picLocks noChangeAspect="1"/>
            </p:cNvPicPr>
            <p:nvPr/>
          </p:nvPicPr>
          <p:blipFill>
            <a:blip r:embed="rId3" cstate="print">
              <a:duotone>
                <a:prstClr val="black"/>
                <a:srgbClr val="212834">
                  <a:tint val="45000"/>
                  <a:satMod val="400000"/>
                </a:srgbClr>
              </a:duotone>
              <a:extLst>
                <a:ext uri="{28A0092B-C50C-407E-A947-70E740481C1C}">
                  <a14:useLocalDpi xmlns:a14="http://schemas.microsoft.com/office/drawing/2010/main" val="0"/>
                </a:ext>
              </a:extLst>
            </a:blip>
            <a:stretch>
              <a:fillRect/>
            </a:stretch>
          </p:blipFill>
          <p:spPr>
            <a:xfrm>
              <a:off x="6590304" y="1020242"/>
              <a:ext cx="814338" cy="814338"/>
            </a:xfrm>
            <a:prstGeom prst="rect">
              <a:avLst/>
            </a:prstGeom>
          </p:spPr>
        </p:pic>
        <p:pic>
          <p:nvPicPr>
            <p:cNvPr id="79" name="图片 78"/>
            <p:cNvPicPr>
              <a:picLocks noChangeAspect="1"/>
            </p:cNvPicPr>
            <p:nvPr/>
          </p:nvPicPr>
          <p:blipFill>
            <a:blip r:embed="rId4" cstate="print">
              <a:duotone>
                <a:prstClr val="black"/>
                <a:srgbClr val="212834">
                  <a:tint val="45000"/>
                  <a:satMod val="400000"/>
                </a:srgbClr>
              </a:duotone>
              <a:extLst>
                <a:ext uri="{28A0092B-C50C-407E-A947-70E740481C1C}">
                  <a14:useLocalDpi xmlns:a14="http://schemas.microsoft.com/office/drawing/2010/main" val="0"/>
                </a:ext>
              </a:extLst>
            </a:blip>
            <a:stretch>
              <a:fillRect/>
            </a:stretch>
          </p:blipFill>
          <p:spPr>
            <a:xfrm>
              <a:off x="7539906" y="1141837"/>
              <a:ext cx="1614720" cy="567992"/>
            </a:xfrm>
            <a:prstGeom prst="rect">
              <a:avLst/>
            </a:prstGeom>
          </p:spPr>
        </p:pic>
      </p:grpSp>
    </p:spTree>
    <p:extLst>
      <p:ext uri="{BB962C8B-B14F-4D97-AF65-F5344CB8AC3E}">
        <p14:creationId xmlns:p14="http://schemas.microsoft.com/office/powerpoint/2010/main" val="213224521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3251767" y="87313"/>
            <a:ext cx="26404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accent1"/>
                </a:solidFill>
                <a:latin typeface="+mj-ea"/>
                <a:ea typeface="+mj-ea"/>
              </a:rPr>
              <a:t>Methodology</a:t>
            </a:r>
          </a:p>
        </p:txBody>
      </p:sp>
      <p:cxnSp>
        <p:nvCxnSpPr>
          <p:cNvPr id="75" name="直接连接符 74"/>
          <p:cNvCxnSpPr/>
          <p:nvPr/>
        </p:nvCxnSpPr>
        <p:spPr>
          <a:xfrm>
            <a:off x="4433191" y="609793"/>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ACBECEF1-1935-4692-9C86-5FD89D9EDF46}" type="slidenum">
              <a:rPr lang="zh-CN" altLang="en-US" smtClean="0"/>
              <a:t>11</a:t>
            </a:fld>
            <a:endParaRPr lang="zh-CN" altLang="en-US" dirty="0"/>
          </a:p>
        </p:txBody>
      </p:sp>
      <p:pic>
        <p:nvPicPr>
          <p:cNvPr id="5" name="图片 4">
            <a:extLst>
              <a:ext uri="{FF2B5EF4-FFF2-40B4-BE49-F238E27FC236}">
                <a16:creationId xmlns:a16="http://schemas.microsoft.com/office/drawing/2014/main" id="{E1742309-320E-7E73-F412-6F3991E9761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86717" y="680400"/>
            <a:ext cx="7170565" cy="4067735"/>
          </a:xfrm>
          <a:prstGeom prst="rect">
            <a:avLst/>
          </a:prstGeom>
        </p:spPr>
      </p:pic>
    </p:spTree>
    <p:extLst>
      <p:ext uri="{BB962C8B-B14F-4D97-AF65-F5344CB8AC3E}">
        <p14:creationId xmlns:p14="http://schemas.microsoft.com/office/powerpoint/2010/main" val="421590799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3251767" y="87313"/>
            <a:ext cx="26404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accent1"/>
                </a:solidFill>
                <a:latin typeface="+mj-ea"/>
                <a:ea typeface="+mj-ea"/>
              </a:rPr>
              <a:t>Methodology</a:t>
            </a:r>
          </a:p>
        </p:txBody>
      </p:sp>
      <p:cxnSp>
        <p:nvCxnSpPr>
          <p:cNvPr id="75" name="直接连接符 74"/>
          <p:cNvCxnSpPr/>
          <p:nvPr/>
        </p:nvCxnSpPr>
        <p:spPr>
          <a:xfrm>
            <a:off x="4433191" y="609793"/>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ACBECEF1-1935-4692-9C86-5FD89D9EDF46}" type="slidenum">
              <a:rPr lang="zh-CN" altLang="en-US" smtClean="0"/>
              <a:t>12</a:t>
            </a:fld>
            <a:endParaRPr lang="zh-CN" altLang="en-US" dirty="0"/>
          </a:p>
        </p:txBody>
      </p:sp>
      <p:pic>
        <p:nvPicPr>
          <p:cNvPr id="5" name="图片 4">
            <a:extLst>
              <a:ext uri="{FF2B5EF4-FFF2-40B4-BE49-F238E27FC236}">
                <a16:creationId xmlns:a16="http://schemas.microsoft.com/office/drawing/2014/main" id="{E1742309-320E-7E73-F412-6F3991E9761F}"/>
              </a:ext>
            </a:extLst>
          </p:cNvPr>
          <p:cNvPicPr>
            <a:picLocks noChangeAspect="1"/>
          </p:cNvPicPr>
          <p:nvPr/>
        </p:nvPicPr>
        <p:blipFill rotWithShape="1">
          <a:blip r:embed="rId3">
            <a:clrChange>
              <a:clrFrom>
                <a:srgbClr val="FFFFFF"/>
              </a:clrFrom>
              <a:clrTo>
                <a:srgbClr val="FFFFFF">
                  <a:alpha val="0"/>
                </a:srgbClr>
              </a:clrTo>
            </a:clrChange>
          </a:blip>
          <a:srcRect b="56727"/>
          <a:stretch/>
        </p:blipFill>
        <p:spPr>
          <a:xfrm>
            <a:off x="986717" y="3056972"/>
            <a:ext cx="7170565" cy="1760241"/>
          </a:xfrm>
          <a:prstGeom prst="rect">
            <a:avLst/>
          </a:prstGeom>
        </p:spPr>
      </p:pic>
      <p:sp>
        <p:nvSpPr>
          <p:cNvPr id="4" name="文本框 3">
            <a:extLst>
              <a:ext uri="{FF2B5EF4-FFF2-40B4-BE49-F238E27FC236}">
                <a16:creationId xmlns:a16="http://schemas.microsoft.com/office/drawing/2014/main" id="{4E293397-8E78-C539-F6BC-A559CD3F8C6E}"/>
              </a:ext>
            </a:extLst>
          </p:cNvPr>
          <p:cNvSpPr txBox="1"/>
          <p:nvPr/>
        </p:nvSpPr>
        <p:spPr>
          <a:xfrm>
            <a:off x="986717" y="688009"/>
            <a:ext cx="4572000" cy="417422"/>
          </a:xfrm>
          <a:prstGeom prst="rect">
            <a:avLst/>
          </a:prstGeom>
          <a:noFill/>
        </p:spPr>
        <p:txBody>
          <a:bodyPr wrap="square">
            <a:spAutoFit/>
          </a:bodyPr>
          <a:lstStyle/>
          <a:p>
            <a:pPr algn="just">
              <a:lnSpc>
                <a:spcPct val="150000"/>
              </a:lnSpc>
              <a:spcBef>
                <a:spcPts val="600"/>
              </a:spcBef>
            </a:pPr>
            <a:r>
              <a:rPr lang="en-US" altLang="zh-CN" sz="1600" b="1" dirty="0">
                <a:latin typeface="Times" panose="02020603050405020304" pitchFamily="18" charset="0"/>
                <a:ea typeface="宋体" panose="02010600030101010101" pitchFamily="2" charset="-122"/>
                <a:cs typeface="Times" panose="02020603050405020304" pitchFamily="18" charset="0"/>
              </a:rPr>
              <a:t>Similarity-guided Global Contrastive Learning</a:t>
            </a:r>
          </a:p>
        </p:txBody>
      </p:sp>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D2EA284A-FBF7-D37E-F9F6-E49208BC56D8}"/>
                  </a:ext>
                </a:extLst>
              </p:cNvPr>
              <p:cNvSpPr txBox="1"/>
              <p:nvPr/>
            </p:nvSpPr>
            <p:spPr>
              <a:xfrm>
                <a:off x="1193202" y="1132274"/>
                <a:ext cx="6888480" cy="1148776"/>
              </a:xfrm>
              <a:prstGeom prst="rect">
                <a:avLst/>
              </a:prstGeom>
              <a:noFill/>
            </p:spPr>
            <p:txBody>
              <a:bodyPr wrap="square">
                <a:spAutoFit/>
              </a:bodyPr>
              <a:lstStyle/>
              <a:p>
                <a:pPr marL="285750" indent="-285750" algn="just">
                  <a:spcBef>
                    <a:spcPts val="600"/>
                  </a:spcBef>
                  <a:buFont typeface="Arial" panose="020B0604020202020204" pitchFamily="34" charset="0"/>
                  <a:buChar char="•"/>
                </a:pPr>
                <a:r>
                  <a:rPr lang="en-US" altLang="zh-CN" sz="1400" kern="0" dirty="0">
                    <a:latin typeface="Times New Roman" panose="02020603050405020304" pitchFamily="18" charset="0"/>
                    <a:ea typeface="等线" panose="02010600030101010101" pitchFamily="2" charset="-122"/>
                  </a:rPr>
                  <a:t>Intrinsic slice continuity and similarity inside the medical volume</a:t>
                </a:r>
              </a:p>
              <a:p>
                <a:pPr marL="285750" indent="-285750" algn="just">
                  <a:spcBef>
                    <a:spcPts val="600"/>
                  </a:spcBef>
                  <a:buFont typeface="Arial" panose="020B0604020202020204" pitchFamily="34" charset="0"/>
                  <a:buChar char="•"/>
                </a:pPr>
                <a:r>
                  <a:rPr lang="en-US" altLang="zh-CN" sz="1400" kern="0" dirty="0">
                    <a:latin typeface="Times New Roman" panose="02020603050405020304" pitchFamily="18" charset="0"/>
                    <a:ea typeface="等线" panose="02010600030101010101" pitchFamily="2" charset="-122"/>
                  </a:rPr>
                  <a:t>Utilize the relative positions (</a:t>
                </a:r>
                <a14:m>
                  <m:oMath xmlns:m="http://schemas.openxmlformats.org/officeDocument/2006/math">
                    <m:sSub>
                      <m:sSubPr>
                        <m:ctrlPr>
                          <a:rPr lang="zh-CN" altLang="zh-CN" sz="1400" kern="0"/>
                        </m:ctrlPr>
                      </m:sSubPr>
                      <m:e>
                        <m:r>
                          <a:rPr lang="en-US" altLang="zh-CN" sz="1400" kern="0"/>
                          <m:t>𝑝</m:t>
                        </m:r>
                      </m:e>
                      <m:sub>
                        <m:r>
                          <a:rPr lang="en-US" altLang="zh-CN" sz="1400" kern="0"/>
                          <m:t>𝑖</m:t>
                        </m:r>
                      </m:sub>
                    </m:sSub>
                  </m:oMath>
                </a14:m>
                <a:r>
                  <a:rPr lang="en-US" altLang="zh-CN" sz="1400" kern="0" dirty="0">
                    <a:latin typeface="Times New Roman" panose="02020603050405020304" pitchFamily="18" charset="0"/>
                    <a:ea typeface="等线" panose="02010600030101010101" pitchFamily="2" charset="-122"/>
                  </a:rPr>
                  <a:t> and </a:t>
                </a:r>
                <a14:m>
                  <m:oMath xmlns:m="http://schemas.openxmlformats.org/officeDocument/2006/math">
                    <m:sSub>
                      <m:sSubPr>
                        <m:ctrlPr>
                          <a:rPr lang="zh-CN" altLang="zh-CN" sz="1400" kern="0"/>
                        </m:ctrlPr>
                      </m:sSubPr>
                      <m:e>
                        <m:r>
                          <a:rPr lang="en-US" altLang="zh-CN" sz="1400" kern="0"/>
                          <m:t>𝑝</m:t>
                        </m:r>
                      </m:e>
                      <m:sub>
                        <m:r>
                          <a:rPr lang="en-US" altLang="zh-CN" sz="1400" kern="0"/>
                          <m:t>𝑗</m:t>
                        </m:r>
                      </m:sub>
                    </m:sSub>
                  </m:oMath>
                </a14:m>
                <a:r>
                  <a:rPr lang="en-US" altLang="zh-CN" sz="1400" kern="0" dirty="0">
                    <a:latin typeface="Times New Roman" panose="02020603050405020304" pitchFamily="18" charset="0"/>
                    <a:ea typeface="等线" panose="02010600030101010101" pitchFamily="2" charset="-122"/>
                  </a:rPr>
                  <a:t>) of two slices (</a:t>
                </a:r>
                <a14:m>
                  <m:oMath xmlns:m="http://schemas.openxmlformats.org/officeDocument/2006/math">
                    <m:sSub>
                      <m:sSubPr>
                        <m:ctrlPr>
                          <a:rPr lang="zh-CN" altLang="zh-CN" sz="1400" kern="0"/>
                        </m:ctrlPr>
                      </m:sSubPr>
                      <m:e>
                        <m:r>
                          <a:rPr lang="en-US" altLang="zh-CN" sz="1400" kern="0"/>
                          <m:t>𝑥</m:t>
                        </m:r>
                      </m:e>
                      <m:sub>
                        <m:r>
                          <a:rPr lang="en-US" altLang="zh-CN" sz="1400" kern="0"/>
                          <m:t>𝑖</m:t>
                        </m:r>
                      </m:sub>
                    </m:sSub>
                  </m:oMath>
                </a14:m>
                <a:r>
                  <a:rPr lang="en-US" altLang="zh-CN" sz="1400" kern="0" dirty="0">
                    <a:latin typeface="Times New Roman" panose="02020603050405020304" pitchFamily="18" charset="0"/>
                    <a:ea typeface="等线" panose="02010600030101010101" pitchFamily="2" charset="-122"/>
                  </a:rPr>
                  <a:t> and </a:t>
                </a:r>
                <a14:m>
                  <m:oMath xmlns:m="http://schemas.openxmlformats.org/officeDocument/2006/math">
                    <m:sSub>
                      <m:sSubPr>
                        <m:ctrlPr>
                          <a:rPr lang="zh-CN" altLang="zh-CN" sz="1400" kern="0"/>
                        </m:ctrlPr>
                      </m:sSubPr>
                      <m:e>
                        <m:r>
                          <a:rPr lang="en-US" altLang="zh-CN" sz="1400" kern="0"/>
                          <m:t>𝑥</m:t>
                        </m:r>
                      </m:e>
                      <m:sub>
                        <m:r>
                          <a:rPr lang="en-US" altLang="zh-CN" sz="1400" kern="0"/>
                          <m:t>𝑗</m:t>
                        </m:r>
                      </m:sub>
                    </m:sSub>
                  </m:oMath>
                </a14:m>
                <a:r>
                  <a:rPr lang="en-US" altLang="zh-CN" sz="1400" kern="0" dirty="0">
                    <a:latin typeface="Times New Roman" panose="02020603050405020304" pitchFamily="18" charset="0"/>
                    <a:ea typeface="等线" panose="02010600030101010101" pitchFamily="2" charset="-122"/>
                  </a:rPr>
                  <a:t>) in volumes to calculate the similarity </a:t>
                </a:r>
                <a14:m>
                  <m:oMath xmlns:m="http://schemas.openxmlformats.org/officeDocument/2006/math">
                    <m:sSub>
                      <m:sSubPr>
                        <m:ctrlPr>
                          <a:rPr lang="zh-CN" altLang="zh-CN" sz="1400" kern="0"/>
                        </m:ctrlPr>
                      </m:sSubPr>
                      <m:e>
                        <m:r>
                          <a:rPr lang="en-US" altLang="zh-CN" sz="1400" kern="0"/>
                          <m:t>𝑠</m:t>
                        </m:r>
                      </m:e>
                      <m:sub>
                        <m:r>
                          <a:rPr lang="en-US" altLang="zh-CN" sz="1400" kern="0"/>
                          <m:t>𝑖𝑗</m:t>
                        </m:r>
                      </m:sub>
                    </m:sSub>
                  </m:oMath>
                </a14:m>
                <a:endParaRPr lang="en-US" altLang="zh-CN" sz="1400" kern="0" dirty="0">
                  <a:latin typeface="Times New Roman" panose="02020603050405020304" pitchFamily="18" charset="0"/>
                  <a:ea typeface="等线" panose="02010600030101010101" pitchFamily="2" charset="-122"/>
                </a:endParaRPr>
              </a:p>
              <a:p>
                <a:pPr marL="285750" indent="-285750" algn="just">
                  <a:spcBef>
                    <a:spcPts val="600"/>
                  </a:spcBef>
                  <a:buFont typeface="Arial" panose="020B0604020202020204" pitchFamily="34" charset="0"/>
                  <a:buChar char="•"/>
                </a:pPr>
                <a:r>
                  <a:rPr lang="en-US" altLang="zh-CN" sz="1400" kern="0" dirty="0">
                    <a:latin typeface="Times New Roman" panose="02020603050405020304" pitchFamily="18" charset="0"/>
                    <a:ea typeface="等线" panose="02010600030101010101" pitchFamily="2" charset="-122"/>
                  </a:rPr>
                  <a:t>Similarity threshold: </a:t>
                </a:r>
                <a14:m>
                  <m:oMath xmlns:m="http://schemas.openxmlformats.org/officeDocument/2006/math">
                    <m:r>
                      <a:rPr lang="en-US" altLang="zh-CN" sz="1400" kern="0" smtClean="0">
                        <a:latin typeface="Cambria Math" panose="02040503050406030204" pitchFamily="18" charset="0"/>
                        <a:ea typeface="等线" panose="02010600030101010101" pitchFamily="2" charset="-122"/>
                      </a:rPr>
                      <m:t>𝑡</m:t>
                    </m:r>
                  </m:oMath>
                </a14:m>
                <a:endParaRPr lang="zh-CN" altLang="en-US" sz="1400" kern="0" dirty="0">
                  <a:latin typeface="Times New Roman" panose="02020603050405020304" pitchFamily="18" charset="0"/>
                  <a:ea typeface="等线" panose="02010600030101010101" pitchFamily="2" charset="-122"/>
                </a:endParaRPr>
              </a:p>
            </p:txBody>
          </p:sp>
        </mc:Choice>
        <mc:Fallback>
          <p:sp>
            <p:nvSpPr>
              <p:cNvPr id="6" name="文本框 5">
                <a:extLst>
                  <a:ext uri="{FF2B5EF4-FFF2-40B4-BE49-F238E27FC236}">
                    <a16:creationId xmlns:a16="http://schemas.microsoft.com/office/drawing/2014/main" id="{D2EA284A-FBF7-D37E-F9F6-E49208BC56D8}"/>
                  </a:ext>
                </a:extLst>
              </p:cNvPr>
              <p:cNvSpPr txBox="1">
                <a:spLocks noRot="1" noChangeAspect="1" noMove="1" noResize="1" noEditPoints="1" noAdjustHandles="1" noChangeArrowheads="1" noChangeShapeType="1" noTextEdit="1"/>
              </p:cNvSpPr>
              <p:nvPr/>
            </p:nvSpPr>
            <p:spPr>
              <a:xfrm>
                <a:off x="1193202" y="1132274"/>
                <a:ext cx="6888480" cy="1148776"/>
              </a:xfrm>
              <a:prstGeom prst="rect">
                <a:avLst/>
              </a:prstGeom>
              <a:blipFill>
                <a:blip r:embed="rId4"/>
                <a:stretch>
                  <a:fillRect l="-177" t="-1064" r="-265" b="-4787"/>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9117EA69-B71D-1C3C-BF50-CB315AA5F88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869514" y="1706662"/>
            <a:ext cx="1365503" cy="241941"/>
          </a:xfrm>
          <a:prstGeom prst="rect">
            <a:avLst/>
          </a:prstGeom>
        </p:spPr>
      </p:pic>
      <p:pic>
        <p:nvPicPr>
          <p:cNvPr id="10" name="图片 9">
            <a:extLst>
              <a:ext uri="{FF2B5EF4-FFF2-40B4-BE49-F238E27FC236}">
                <a16:creationId xmlns:a16="http://schemas.microsoft.com/office/drawing/2014/main" id="{CF934F74-A71E-4D5B-E518-F89A87419C0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669027" y="2086528"/>
            <a:ext cx="3736592" cy="970444"/>
          </a:xfrm>
          <a:prstGeom prst="rect">
            <a:avLst/>
          </a:prstGeom>
        </p:spPr>
      </p:pic>
    </p:spTree>
    <p:extLst>
      <p:ext uri="{BB962C8B-B14F-4D97-AF65-F5344CB8AC3E}">
        <p14:creationId xmlns:p14="http://schemas.microsoft.com/office/powerpoint/2010/main" val="294860055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3251767" y="87313"/>
            <a:ext cx="26404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accent1"/>
                </a:solidFill>
                <a:latin typeface="+mj-ea"/>
                <a:ea typeface="+mj-ea"/>
              </a:rPr>
              <a:t>Methodology</a:t>
            </a:r>
          </a:p>
        </p:txBody>
      </p:sp>
      <p:cxnSp>
        <p:nvCxnSpPr>
          <p:cNvPr id="75" name="直接连接符 74"/>
          <p:cNvCxnSpPr/>
          <p:nvPr/>
        </p:nvCxnSpPr>
        <p:spPr>
          <a:xfrm>
            <a:off x="4433191" y="609793"/>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ACBECEF1-1935-4692-9C86-5FD89D9EDF46}" type="slidenum">
              <a:rPr lang="zh-CN" altLang="en-US" smtClean="0"/>
              <a:t>13</a:t>
            </a:fld>
            <a:endParaRPr lang="zh-CN" altLang="en-US" dirty="0"/>
          </a:p>
        </p:txBody>
      </p:sp>
      <p:sp>
        <p:nvSpPr>
          <p:cNvPr id="4" name="文本框 3">
            <a:extLst>
              <a:ext uri="{FF2B5EF4-FFF2-40B4-BE49-F238E27FC236}">
                <a16:creationId xmlns:a16="http://schemas.microsoft.com/office/drawing/2014/main" id="{4E293397-8E78-C539-F6BC-A559CD3F8C6E}"/>
              </a:ext>
            </a:extLst>
          </p:cNvPr>
          <p:cNvSpPr txBox="1"/>
          <p:nvPr/>
        </p:nvSpPr>
        <p:spPr>
          <a:xfrm>
            <a:off x="986717" y="688009"/>
            <a:ext cx="4572000" cy="417422"/>
          </a:xfrm>
          <a:prstGeom prst="rect">
            <a:avLst/>
          </a:prstGeom>
          <a:noFill/>
        </p:spPr>
        <p:txBody>
          <a:bodyPr wrap="square">
            <a:spAutoFit/>
          </a:bodyPr>
          <a:lstStyle/>
          <a:p>
            <a:pPr algn="just">
              <a:lnSpc>
                <a:spcPct val="150000"/>
              </a:lnSpc>
              <a:spcBef>
                <a:spcPts val="600"/>
              </a:spcBef>
            </a:pPr>
            <a:r>
              <a:rPr lang="en-US" altLang="zh-CN" sz="1600" b="1" dirty="0">
                <a:latin typeface="Times" panose="02020603050405020304" pitchFamily="18" charset="0"/>
                <a:ea typeface="宋体" panose="02010600030101010101" pitchFamily="2" charset="-122"/>
                <a:cs typeface="Times" panose="02020603050405020304" pitchFamily="18" charset="0"/>
              </a:rPr>
              <a:t>Organ-aware Local Contrastive Learning</a:t>
            </a:r>
          </a:p>
        </p:txBody>
      </p:sp>
      <p:sp>
        <p:nvSpPr>
          <p:cNvPr id="6" name="文本框 5">
            <a:extLst>
              <a:ext uri="{FF2B5EF4-FFF2-40B4-BE49-F238E27FC236}">
                <a16:creationId xmlns:a16="http://schemas.microsoft.com/office/drawing/2014/main" id="{D2EA284A-FBF7-D37E-F9F6-E49208BC56D8}"/>
              </a:ext>
            </a:extLst>
          </p:cNvPr>
          <p:cNvSpPr txBox="1"/>
          <p:nvPr/>
        </p:nvSpPr>
        <p:spPr>
          <a:xfrm>
            <a:off x="1193202" y="1017966"/>
            <a:ext cx="2921598" cy="307777"/>
          </a:xfrm>
          <a:prstGeom prst="rect">
            <a:avLst/>
          </a:prstGeom>
          <a:noFill/>
        </p:spPr>
        <p:txBody>
          <a:bodyPr wrap="square">
            <a:spAutoFit/>
          </a:bodyPr>
          <a:lstStyle/>
          <a:p>
            <a:pPr marL="285750" indent="-285750" algn="just">
              <a:spcBef>
                <a:spcPts val="600"/>
              </a:spcBef>
              <a:buFont typeface="Arial" panose="020B0604020202020204" pitchFamily="34" charset="0"/>
              <a:buChar char="•"/>
            </a:pPr>
            <a:r>
              <a:rPr lang="en-US" altLang="zh-CN" sz="1400" b="1" kern="0" dirty="0">
                <a:latin typeface="Times New Roman" panose="02020603050405020304" pitchFamily="18" charset="0"/>
                <a:ea typeface="等线" panose="02010600030101010101" pitchFamily="2" charset="-122"/>
              </a:rPr>
              <a:t>Mean teacher architecture</a:t>
            </a:r>
            <a:endParaRPr lang="zh-CN" altLang="en-US" sz="1400" b="1" kern="0" dirty="0">
              <a:latin typeface="Times New Roman" panose="02020603050405020304" pitchFamily="18" charset="0"/>
              <a:ea typeface="等线" panose="02010600030101010101" pitchFamily="2" charset="-122"/>
            </a:endParaRPr>
          </a:p>
        </p:txBody>
      </p:sp>
      <p:pic>
        <p:nvPicPr>
          <p:cNvPr id="3" name="图片 2">
            <a:extLst>
              <a:ext uri="{FF2B5EF4-FFF2-40B4-BE49-F238E27FC236}">
                <a16:creationId xmlns:a16="http://schemas.microsoft.com/office/drawing/2014/main" id="{F5929855-A1E6-D8C7-07C5-F77E4B35F4DD}"/>
              </a:ext>
            </a:extLst>
          </p:cNvPr>
          <p:cNvPicPr>
            <a:picLocks noChangeAspect="1"/>
          </p:cNvPicPr>
          <p:nvPr/>
        </p:nvPicPr>
        <p:blipFill rotWithShape="1">
          <a:blip r:embed="rId3">
            <a:clrChange>
              <a:clrFrom>
                <a:srgbClr val="FFFFFF"/>
              </a:clrFrom>
              <a:clrTo>
                <a:srgbClr val="FFFFFF">
                  <a:alpha val="0"/>
                </a:srgbClr>
              </a:clrTo>
            </a:clrChange>
          </a:blip>
          <a:srcRect t="42446" b="5272"/>
          <a:stretch/>
        </p:blipFill>
        <p:spPr>
          <a:xfrm>
            <a:off x="986717" y="2860054"/>
            <a:ext cx="7170565" cy="2126683"/>
          </a:xfrm>
          <a:prstGeom prst="rect">
            <a:avLst/>
          </a:prstGeom>
        </p:spPr>
      </p:pic>
      <p:sp>
        <p:nvSpPr>
          <p:cNvPr id="7" name="矩形 6">
            <a:extLst>
              <a:ext uri="{FF2B5EF4-FFF2-40B4-BE49-F238E27FC236}">
                <a16:creationId xmlns:a16="http://schemas.microsoft.com/office/drawing/2014/main" id="{1069DD89-B1AC-9A71-87DF-C1264007CB93}"/>
              </a:ext>
            </a:extLst>
          </p:cNvPr>
          <p:cNvSpPr/>
          <p:nvPr/>
        </p:nvSpPr>
        <p:spPr>
          <a:xfrm>
            <a:off x="1173031" y="2860053"/>
            <a:ext cx="2639210" cy="2126684"/>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15194B4F-F984-66C0-F2E5-FB52E3AB9819}"/>
              </a:ext>
            </a:extLst>
          </p:cNvPr>
          <p:cNvSpPr txBox="1"/>
          <p:nvPr/>
        </p:nvSpPr>
        <p:spPr>
          <a:xfrm>
            <a:off x="1499498" y="1306788"/>
            <a:ext cx="6562013" cy="1031051"/>
          </a:xfrm>
          <a:prstGeom prst="rect">
            <a:avLst/>
          </a:prstGeom>
          <a:noFill/>
        </p:spPr>
        <p:txBody>
          <a:bodyPr wrap="square">
            <a:spAutoFit/>
          </a:bodyPr>
          <a:lstStyle/>
          <a:p>
            <a:pPr marL="285750" indent="-285750" algn="just">
              <a:spcBef>
                <a:spcPts val="600"/>
              </a:spcBef>
              <a:buFont typeface="Arial" panose="020B0604020202020204" pitchFamily="34" charset="0"/>
              <a:buChar char="•"/>
            </a:pPr>
            <a:r>
              <a:rPr lang="en-US" altLang="zh-CN" sz="1400" kern="0" dirty="0">
                <a:latin typeface="Times New Roman" panose="02020603050405020304" pitchFamily="18" charset="0"/>
                <a:ea typeface="等线" panose="02010600030101010101" pitchFamily="2" charset="-122"/>
              </a:rPr>
              <a:t>The well-trained encoder in Stage I is utilized for  initializing the encoders of both student and teacher. </a:t>
            </a:r>
          </a:p>
          <a:p>
            <a:pPr marL="285750" indent="-285750" algn="just">
              <a:spcBef>
                <a:spcPts val="600"/>
              </a:spcBef>
              <a:buFont typeface="Arial" panose="020B0604020202020204" pitchFamily="34" charset="0"/>
              <a:buChar char="•"/>
            </a:pPr>
            <a:r>
              <a:rPr lang="en-US" altLang="zh-CN" sz="1400" kern="0" dirty="0">
                <a:latin typeface="Times New Roman" panose="02020603050405020304" pitchFamily="18" charset="0"/>
                <a:ea typeface="等线" panose="02010600030101010101" pitchFamily="2" charset="-122"/>
              </a:rPr>
              <a:t>The segmentation decoders are trained from scratch. The teacher model updates its parameters through exponential moving average (EMA)</a:t>
            </a:r>
          </a:p>
        </p:txBody>
      </p:sp>
      <p:pic>
        <p:nvPicPr>
          <p:cNvPr id="11" name="图片 10">
            <a:extLst>
              <a:ext uri="{FF2B5EF4-FFF2-40B4-BE49-F238E27FC236}">
                <a16:creationId xmlns:a16="http://schemas.microsoft.com/office/drawing/2014/main" id="{5C453062-954D-D25D-6DB4-F59437ABFFE1}"/>
              </a:ext>
            </a:extLst>
          </p:cNvPr>
          <p:cNvPicPr>
            <a:picLocks noChangeAspect="1"/>
          </p:cNvPicPr>
          <p:nvPr/>
        </p:nvPicPr>
        <p:blipFill rotWithShape="1">
          <a:blip r:embed="rId4">
            <a:clrChange>
              <a:clrFrom>
                <a:srgbClr val="FFFFFF"/>
              </a:clrFrom>
              <a:clrTo>
                <a:srgbClr val="FFFFFF">
                  <a:alpha val="0"/>
                </a:srgbClr>
              </a:clrTo>
            </a:clrChange>
          </a:blip>
          <a:srcRect r="51062"/>
          <a:stretch/>
        </p:blipFill>
        <p:spPr>
          <a:xfrm>
            <a:off x="1232798" y="2251835"/>
            <a:ext cx="2579443" cy="500930"/>
          </a:xfrm>
          <a:prstGeom prst="rect">
            <a:avLst/>
          </a:prstGeom>
        </p:spPr>
      </p:pic>
      <p:pic>
        <p:nvPicPr>
          <p:cNvPr id="12" name="图片 11">
            <a:extLst>
              <a:ext uri="{FF2B5EF4-FFF2-40B4-BE49-F238E27FC236}">
                <a16:creationId xmlns:a16="http://schemas.microsoft.com/office/drawing/2014/main" id="{B61447FD-259B-F178-10CC-7449EC5F9EAF}"/>
              </a:ext>
            </a:extLst>
          </p:cNvPr>
          <p:cNvPicPr>
            <a:picLocks noChangeAspect="1"/>
          </p:cNvPicPr>
          <p:nvPr/>
        </p:nvPicPr>
        <p:blipFill rotWithShape="1">
          <a:blip r:embed="rId5">
            <a:clrChange>
              <a:clrFrom>
                <a:srgbClr val="FFFFFF"/>
              </a:clrFrom>
              <a:clrTo>
                <a:srgbClr val="FFFFFF">
                  <a:alpha val="0"/>
                </a:srgbClr>
              </a:clrTo>
            </a:clrChange>
          </a:blip>
          <a:srcRect r="54742" b="53125"/>
          <a:stretch/>
        </p:blipFill>
        <p:spPr>
          <a:xfrm>
            <a:off x="3699913" y="2251835"/>
            <a:ext cx="2231831" cy="500930"/>
          </a:xfrm>
          <a:prstGeom prst="rect">
            <a:avLst/>
          </a:prstGeom>
        </p:spPr>
      </p:pic>
      <p:pic>
        <p:nvPicPr>
          <p:cNvPr id="13" name="图片 12">
            <a:extLst>
              <a:ext uri="{FF2B5EF4-FFF2-40B4-BE49-F238E27FC236}">
                <a16:creationId xmlns:a16="http://schemas.microsoft.com/office/drawing/2014/main" id="{19D98FAB-3C19-44E6-FF60-981AFBCA27E0}"/>
              </a:ext>
            </a:extLst>
          </p:cNvPr>
          <p:cNvPicPr>
            <a:picLocks noChangeAspect="1"/>
          </p:cNvPicPr>
          <p:nvPr/>
        </p:nvPicPr>
        <p:blipFill rotWithShape="1">
          <a:blip r:embed="rId5">
            <a:clrChange>
              <a:clrFrom>
                <a:srgbClr val="FFFFFF"/>
              </a:clrFrom>
              <a:clrTo>
                <a:srgbClr val="FFFFFF">
                  <a:alpha val="0"/>
                </a:srgbClr>
              </a:clrTo>
            </a:clrChange>
          </a:blip>
          <a:srcRect t="46875" r="54742"/>
          <a:stretch/>
        </p:blipFill>
        <p:spPr>
          <a:xfrm>
            <a:off x="5620204" y="2218440"/>
            <a:ext cx="2231831" cy="567721"/>
          </a:xfrm>
          <a:prstGeom prst="rect">
            <a:avLst/>
          </a:prstGeom>
        </p:spPr>
      </p:pic>
    </p:spTree>
    <p:extLst>
      <p:ext uri="{BB962C8B-B14F-4D97-AF65-F5344CB8AC3E}">
        <p14:creationId xmlns:p14="http://schemas.microsoft.com/office/powerpoint/2010/main" val="28925599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3251767" y="87313"/>
            <a:ext cx="26404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accent1"/>
                </a:solidFill>
                <a:latin typeface="+mj-ea"/>
                <a:ea typeface="+mj-ea"/>
              </a:rPr>
              <a:t>Methodology</a:t>
            </a:r>
          </a:p>
        </p:txBody>
      </p:sp>
      <p:cxnSp>
        <p:nvCxnSpPr>
          <p:cNvPr id="75" name="直接连接符 74"/>
          <p:cNvCxnSpPr/>
          <p:nvPr/>
        </p:nvCxnSpPr>
        <p:spPr>
          <a:xfrm>
            <a:off x="4433191" y="609793"/>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ACBECEF1-1935-4692-9C86-5FD89D9EDF46}" type="slidenum">
              <a:rPr lang="zh-CN" altLang="en-US" smtClean="0"/>
              <a:t>14</a:t>
            </a:fld>
            <a:endParaRPr lang="zh-CN" altLang="en-US" dirty="0"/>
          </a:p>
        </p:txBody>
      </p:sp>
      <p:sp>
        <p:nvSpPr>
          <p:cNvPr id="4" name="文本框 3">
            <a:extLst>
              <a:ext uri="{FF2B5EF4-FFF2-40B4-BE49-F238E27FC236}">
                <a16:creationId xmlns:a16="http://schemas.microsoft.com/office/drawing/2014/main" id="{4E293397-8E78-C539-F6BC-A559CD3F8C6E}"/>
              </a:ext>
            </a:extLst>
          </p:cNvPr>
          <p:cNvSpPr txBox="1"/>
          <p:nvPr/>
        </p:nvSpPr>
        <p:spPr>
          <a:xfrm>
            <a:off x="986717" y="688009"/>
            <a:ext cx="4572000" cy="417422"/>
          </a:xfrm>
          <a:prstGeom prst="rect">
            <a:avLst/>
          </a:prstGeom>
          <a:noFill/>
        </p:spPr>
        <p:txBody>
          <a:bodyPr wrap="square">
            <a:spAutoFit/>
          </a:bodyPr>
          <a:lstStyle/>
          <a:p>
            <a:pPr algn="just">
              <a:lnSpc>
                <a:spcPct val="150000"/>
              </a:lnSpc>
              <a:spcBef>
                <a:spcPts val="600"/>
              </a:spcBef>
            </a:pPr>
            <a:r>
              <a:rPr lang="en-US" altLang="zh-CN" sz="1600" b="1" dirty="0">
                <a:latin typeface="Times" panose="02020603050405020304" pitchFamily="18" charset="0"/>
                <a:ea typeface="宋体" panose="02010600030101010101" pitchFamily="2" charset="-122"/>
                <a:cs typeface="Times" panose="02020603050405020304" pitchFamily="18" charset="0"/>
              </a:rPr>
              <a:t>Organ-aware Local Contrastive Learning</a:t>
            </a:r>
          </a:p>
        </p:txBody>
      </p:sp>
      <p:sp>
        <p:nvSpPr>
          <p:cNvPr id="6" name="文本框 5">
            <a:extLst>
              <a:ext uri="{FF2B5EF4-FFF2-40B4-BE49-F238E27FC236}">
                <a16:creationId xmlns:a16="http://schemas.microsoft.com/office/drawing/2014/main" id="{D2EA284A-FBF7-D37E-F9F6-E49208BC56D8}"/>
              </a:ext>
            </a:extLst>
          </p:cNvPr>
          <p:cNvSpPr txBox="1"/>
          <p:nvPr/>
        </p:nvSpPr>
        <p:spPr>
          <a:xfrm>
            <a:off x="1193202" y="1078482"/>
            <a:ext cx="2921598" cy="307777"/>
          </a:xfrm>
          <a:prstGeom prst="rect">
            <a:avLst/>
          </a:prstGeom>
          <a:noFill/>
        </p:spPr>
        <p:txBody>
          <a:bodyPr wrap="square">
            <a:spAutoFit/>
          </a:bodyPr>
          <a:lstStyle/>
          <a:p>
            <a:pPr marL="285750" indent="-285750" algn="just">
              <a:spcBef>
                <a:spcPts val="600"/>
              </a:spcBef>
              <a:buFont typeface="Arial" panose="020B0604020202020204" pitchFamily="34" charset="0"/>
              <a:buChar char="•"/>
            </a:pPr>
            <a:r>
              <a:rPr lang="en-US" altLang="zh-CN" sz="1400" b="1" kern="0" dirty="0">
                <a:latin typeface="Times New Roman" panose="02020603050405020304" pitchFamily="18" charset="0"/>
                <a:ea typeface="等线" panose="02010600030101010101" pitchFamily="2" charset="-122"/>
              </a:rPr>
              <a:t>Mask Center Computation</a:t>
            </a:r>
            <a:endParaRPr lang="zh-CN" altLang="en-US" sz="1400" b="1" kern="0" dirty="0">
              <a:latin typeface="Times New Roman" panose="02020603050405020304" pitchFamily="18" charset="0"/>
              <a:ea typeface="等线" panose="02010600030101010101" pitchFamily="2" charset="-122"/>
            </a:endParaRPr>
          </a:p>
        </p:txBody>
      </p:sp>
      <p:pic>
        <p:nvPicPr>
          <p:cNvPr id="3" name="图片 2">
            <a:extLst>
              <a:ext uri="{FF2B5EF4-FFF2-40B4-BE49-F238E27FC236}">
                <a16:creationId xmlns:a16="http://schemas.microsoft.com/office/drawing/2014/main" id="{F5929855-A1E6-D8C7-07C5-F77E4B35F4DD}"/>
              </a:ext>
            </a:extLst>
          </p:cNvPr>
          <p:cNvPicPr>
            <a:picLocks noChangeAspect="1"/>
          </p:cNvPicPr>
          <p:nvPr/>
        </p:nvPicPr>
        <p:blipFill rotWithShape="1">
          <a:blip r:embed="rId3">
            <a:clrChange>
              <a:clrFrom>
                <a:srgbClr val="FFFFFF"/>
              </a:clrFrom>
              <a:clrTo>
                <a:srgbClr val="FFFFFF">
                  <a:alpha val="0"/>
                </a:srgbClr>
              </a:clrTo>
            </a:clrChange>
          </a:blip>
          <a:srcRect t="42446" b="5272"/>
          <a:stretch/>
        </p:blipFill>
        <p:spPr>
          <a:xfrm>
            <a:off x="986717" y="2860054"/>
            <a:ext cx="7170565" cy="2126683"/>
          </a:xfrm>
          <a:prstGeom prst="rect">
            <a:avLst/>
          </a:prstGeom>
        </p:spPr>
      </p:pic>
      <p:sp>
        <p:nvSpPr>
          <p:cNvPr id="7" name="矩形 6">
            <a:extLst>
              <a:ext uri="{FF2B5EF4-FFF2-40B4-BE49-F238E27FC236}">
                <a16:creationId xmlns:a16="http://schemas.microsoft.com/office/drawing/2014/main" id="{1069DD89-B1AC-9A71-87DF-C1264007CB93}"/>
              </a:ext>
            </a:extLst>
          </p:cNvPr>
          <p:cNvSpPr/>
          <p:nvPr/>
        </p:nvSpPr>
        <p:spPr>
          <a:xfrm flipH="1">
            <a:off x="3812240" y="2860053"/>
            <a:ext cx="1643679" cy="2126684"/>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15194B4F-F984-66C0-F2E5-FB52E3AB9819}"/>
                  </a:ext>
                </a:extLst>
              </p:cNvPr>
              <p:cNvSpPr txBox="1"/>
              <p:nvPr/>
            </p:nvSpPr>
            <p:spPr>
              <a:xfrm>
                <a:off x="1499498" y="1367304"/>
                <a:ext cx="6562013" cy="1107996"/>
              </a:xfrm>
              <a:prstGeom prst="rect">
                <a:avLst/>
              </a:prstGeom>
              <a:noFill/>
            </p:spPr>
            <p:txBody>
              <a:bodyPr wrap="square">
                <a:spAutoFit/>
              </a:bodyPr>
              <a:lstStyle/>
              <a:p>
                <a:pPr marL="285750" indent="-285750" algn="just">
                  <a:spcBef>
                    <a:spcPts val="600"/>
                  </a:spcBef>
                  <a:buFont typeface="Arial" panose="020B0604020202020204" pitchFamily="34" charset="0"/>
                  <a:buChar char="•"/>
                </a:pPr>
                <a:r>
                  <a:rPr lang="en-US" altLang="zh-CN" sz="1400" kern="0" dirty="0">
                    <a:latin typeface="Times New Roman" panose="02020603050405020304" pitchFamily="18" charset="0"/>
                    <a:ea typeface="等线" panose="02010600030101010101" pitchFamily="2" charset="-122"/>
                  </a:rPr>
                  <a:t>Compress all pixels in the same category into a center representation by masking and maintain it in the memory bank </a:t>
                </a:r>
                <a14:m>
                  <m:oMath xmlns:m="http://schemas.openxmlformats.org/officeDocument/2006/math">
                    <m:r>
                      <a:rPr lang="en-US" altLang="zh-CN" sz="1400" i="1" kern="0" dirty="0" smtClean="0">
                        <a:latin typeface="Cambria Math" panose="02040503050406030204" pitchFamily="18" charset="0"/>
                        <a:ea typeface="等线" panose="02010600030101010101" pitchFamily="2" charset="-122"/>
                      </a:rPr>
                      <m:t>𝑇</m:t>
                    </m:r>
                  </m:oMath>
                </a14:m>
                <a:r>
                  <a:rPr lang="en-US" altLang="zh-CN" sz="1400" kern="0" dirty="0">
                    <a:latin typeface="Times New Roman" panose="02020603050405020304" pitchFamily="18" charset="0"/>
                    <a:ea typeface="等线" panose="02010600030101010101" pitchFamily="2" charset="-122"/>
                  </a:rPr>
                  <a:t>.</a:t>
                </a:r>
              </a:p>
              <a:p>
                <a:pPr marL="285750" indent="-285750" algn="just">
                  <a:spcBef>
                    <a:spcPts val="600"/>
                  </a:spcBef>
                  <a:buFont typeface="Arial" panose="020B0604020202020204" pitchFamily="34" charset="0"/>
                  <a:buChar char="•"/>
                </a:pPr>
                <a:r>
                  <a:rPr lang="en-US" altLang="zh-CN" sz="1400" kern="0" dirty="0">
                    <a:latin typeface="Times New Roman" panose="02020603050405020304" pitchFamily="18" charset="0"/>
                    <a:ea typeface="等线" panose="02010600030101010101" pitchFamily="2" charset="-122"/>
                  </a:rPr>
                  <a:t>Allocate the memory bank to the teacher model. </a:t>
                </a:r>
              </a:p>
              <a:p>
                <a:pPr marL="285750" indent="-285750" algn="just">
                  <a:spcBef>
                    <a:spcPts val="600"/>
                  </a:spcBef>
                  <a:buFont typeface="Arial" panose="020B0604020202020204" pitchFamily="34" charset="0"/>
                  <a:buChar char="•"/>
                </a:pPr>
                <a:r>
                  <a:rPr lang="en-US" altLang="zh-CN" sz="1400" kern="0" dirty="0">
                    <a:latin typeface="Times New Roman" panose="02020603050405020304" pitchFamily="18" charset="0"/>
                    <a:ea typeface="等线" panose="02010600030101010101" pitchFamily="2" charset="-122"/>
                  </a:rPr>
                  <a:t>Update</a:t>
                </a:r>
                <a14:m>
                  <m:oMath xmlns:m="http://schemas.openxmlformats.org/officeDocument/2006/math">
                    <m:r>
                      <a:rPr lang="en-US" altLang="zh-CN" sz="1400" kern="0"/>
                      <m:t> </m:t>
                    </m:r>
                    <m:r>
                      <a:rPr lang="en-US" altLang="zh-CN" sz="1400" kern="0"/>
                      <m:t>𝑇</m:t>
                    </m:r>
                  </m:oMath>
                </a14:m>
                <a:r>
                  <a:rPr lang="en-US" altLang="zh-CN" sz="1400" kern="0" dirty="0">
                    <a:latin typeface="Times New Roman" panose="02020603050405020304" pitchFamily="18" charset="0"/>
                    <a:ea typeface="等线" panose="02010600030101010101" pitchFamily="2" charset="-122"/>
                  </a:rPr>
                  <a:t> with the latest </a:t>
                </a:r>
                <a14:m>
                  <m:oMath xmlns:m="http://schemas.openxmlformats.org/officeDocument/2006/math">
                    <m:r>
                      <a:rPr lang="en-US" altLang="zh-CN" sz="1400" kern="0"/>
                      <m:t>𝑄</m:t>
                    </m:r>
                  </m:oMath>
                </a14:m>
                <a:r>
                  <a:rPr lang="en-US" altLang="zh-CN" sz="1400" kern="0" dirty="0">
                    <a:latin typeface="Times New Roman" panose="02020603050405020304" pitchFamily="18" charset="0"/>
                    <a:ea typeface="等线" panose="02010600030101010101" pitchFamily="2" charset="-122"/>
                  </a:rPr>
                  <a:t> labeled images</a:t>
                </a:r>
              </a:p>
            </p:txBody>
          </p:sp>
        </mc:Choice>
        <mc:Fallback>
          <p:sp>
            <p:nvSpPr>
              <p:cNvPr id="9" name="文本框 8">
                <a:extLst>
                  <a:ext uri="{FF2B5EF4-FFF2-40B4-BE49-F238E27FC236}">
                    <a16:creationId xmlns:a16="http://schemas.microsoft.com/office/drawing/2014/main" id="{15194B4F-F984-66C0-F2E5-FB52E3AB9819}"/>
                  </a:ext>
                </a:extLst>
              </p:cNvPr>
              <p:cNvSpPr txBox="1">
                <a:spLocks noRot="1" noChangeAspect="1" noMove="1" noResize="1" noEditPoints="1" noAdjustHandles="1" noChangeArrowheads="1" noChangeShapeType="1" noTextEdit="1"/>
              </p:cNvSpPr>
              <p:nvPr/>
            </p:nvSpPr>
            <p:spPr>
              <a:xfrm>
                <a:off x="1499498" y="1367304"/>
                <a:ext cx="6562013" cy="1107996"/>
              </a:xfrm>
              <a:prstGeom prst="rect">
                <a:avLst/>
              </a:prstGeom>
              <a:blipFill>
                <a:blip r:embed="rId4"/>
                <a:stretch>
                  <a:fillRect l="-186" t="-549" r="-279" b="-4945"/>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6A059EE7-5949-5ADB-7A46-19F9D03B12E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072369" y="2144844"/>
            <a:ext cx="2646549" cy="617806"/>
          </a:xfrm>
          <a:prstGeom prst="rect">
            <a:avLst/>
          </a:prstGeom>
        </p:spPr>
      </p:pic>
    </p:spTree>
    <p:extLst>
      <p:ext uri="{BB962C8B-B14F-4D97-AF65-F5344CB8AC3E}">
        <p14:creationId xmlns:p14="http://schemas.microsoft.com/office/powerpoint/2010/main" val="207026312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3251767" y="87313"/>
            <a:ext cx="26404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accent1"/>
                </a:solidFill>
                <a:latin typeface="+mj-ea"/>
                <a:ea typeface="+mj-ea"/>
              </a:rPr>
              <a:t>Methodology</a:t>
            </a:r>
          </a:p>
        </p:txBody>
      </p:sp>
      <p:cxnSp>
        <p:nvCxnSpPr>
          <p:cNvPr id="75" name="直接连接符 74"/>
          <p:cNvCxnSpPr/>
          <p:nvPr/>
        </p:nvCxnSpPr>
        <p:spPr>
          <a:xfrm>
            <a:off x="4433191" y="609793"/>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ACBECEF1-1935-4692-9C86-5FD89D9EDF46}" type="slidenum">
              <a:rPr lang="zh-CN" altLang="en-US" smtClean="0"/>
              <a:t>15</a:t>
            </a:fld>
            <a:endParaRPr lang="zh-CN" altLang="en-US" dirty="0"/>
          </a:p>
        </p:txBody>
      </p:sp>
      <p:sp>
        <p:nvSpPr>
          <p:cNvPr id="4" name="文本框 3">
            <a:extLst>
              <a:ext uri="{FF2B5EF4-FFF2-40B4-BE49-F238E27FC236}">
                <a16:creationId xmlns:a16="http://schemas.microsoft.com/office/drawing/2014/main" id="{4E293397-8E78-C539-F6BC-A559CD3F8C6E}"/>
              </a:ext>
            </a:extLst>
          </p:cNvPr>
          <p:cNvSpPr txBox="1"/>
          <p:nvPr/>
        </p:nvSpPr>
        <p:spPr>
          <a:xfrm>
            <a:off x="986717" y="688009"/>
            <a:ext cx="4572000" cy="417422"/>
          </a:xfrm>
          <a:prstGeom prst="rect">
            <a:avLst/>
          </a:prstGeom>
          <a:noFill/>
        </p:spPr>
        <p:txBody>
          <a:bodyPr wrap="square">
            <a:spAutoFit/>
          </a:bodyPr>
          <a:lstStyle/>
          <a:p>
            <a:pPr algn="just">
              <a:lnSpc>
                <a:spcPct val="150000"/>
              </a:lnSpc>
              <a:spcBef>
                <a:spcPts val="600"/>
              </a:spcBef>
            </a:pPr>
            <a:r>
              <a:rPr lang="en-US" altLang="zh-CN" sz="1600" b="1" dirty="0">
                <a:latin typeface="Times" panose="02020603050405020304" pitchFamily="18" charset="0"/>
                <a:ea typeface="宋体" panose="02010600030101010101" pitchFamily="2" charset="-122"/>
                <a:cs typeface="Times" panose="02020603050405020304" pitchFamily="18" charset="0"/>
              </a:rPr>
              <a:t>Organ-aware Local Contrastive Learning</a:t>
            </a:r>
          </a:p>
        </p:txBody>
      </p:sp>
      <p:pic>
        <p:nvPicPr>
          <p:cNvPr id="3" name="图片 2">
            <a:extLst>
              <a:ext uri="{FF2B5EF4-FFF2-40B4-BE49-F238E27FC236}">
                <a16:creationId xmlns:a16="http://schemas.microsoft.com/office/drawing/2014/main" id="{F5929855-A1E6-D8C7-07C5-F77E4B35F4DD}"/>
              </a:ext>
            </a:extLst>
          </p:cNvPr>
          <p:cNvPicPr>
            <a:picLocks noChangeAspect="1"/>
          </p:cNvPicPr>
          <p:nvPr/>
        </p:nvPicPr>
        <p:blipFill rotWithShape="1">
          <a:blip r:embed="rId3">
            <a:clrChange>
              <a:clrFrom>
                <a:srgbClr val="FFFFFF"/>
              </a:clrFrom>
              <a:clrTo>
                <a:srgbClr val="FFFFFF">
                  <a:alpha val="0"/>
                </a:srgbClr>
              </a:clrTo>
            </a:clrChange>
          </a:blip>
          <a:srcRect t="42446" b="5272"/>
          <a:stretch/>
        </p:blipFill>
        <p:spPr>
          <a:xfrm>
            <a:off x="986717" y="2860054"/>
            <a:ext cx="7170565" cy="2126683"/>
          </a:xfrm>
          <a:prstGeom prst="rect">
            <a:avLst/>
          </a:prstGeom>
        </p:spPr>
      </p:pic>
      <p:sp>
        <p:nvSpPr>
          <p:cNvPr id="7" name="矩形 6">
            <a:extLst>
              <a:ext uri="{FF2B5EF4-FFF2-40B4-BE49-F238E27FC236}">
                <a16:creationId xmlns:a16="http://schemas.microsoft.com/office/drawing/2014/main" id="{1069DD89-B1AC-9A71-87DF-C1264007CB93}"/>
              </a:ext>
            </a:extLst>
          </p:cNvPr>
          <p:cNvSpPr/>
          <p:nvPr/>
        </p:nvSpPr>
        <p:spPr>
          <a:xfrm>
            <a:off x="5455918" y="2860053"/>
            <a:ext cx="2605592" cy="2126684"/>
          </a:xfrm>
          <a:prstGeom prst="rect">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15194B4F-F984-66C0-F2E5-FB52E3AB9819}"/>
                  </a:ext>
                </a:extLst>
              </p:cNvPr>
              <p:cNvSpPr txBox="1"/>
              <p:nvPr/>
            </p:nvSpPr>
            <p:spPr>
              <a:xfrm>
                <a:off x="1429803" y="1047566"/>
                <a:ext cx="6562013" cy="1052148"/>
              </a:xfrm>
              <a:prstGeom prst="rect">
                <a:avLst/>
              </a:prstGeom>
              <a:noFill/>
            </p:spPr>
            <p:txBody>
              <a:bodyPr wrap="square">
                <a:spAutoFit/>
              </a:bodyPr>
              <a:lstStyle/>
              <a:p>
                <a:pPr marL="285750" indent="-285750" algn="just">
                  <a:spcBef>
                    <a:spcPts val="600"/>
                  </a:spcBef>
                  <a:buFont typeface="Arial" panose="020B0604020202020204" pitchFamily="34" charset="0"/>
                  <a:buChar char="•"/>
                </a:pPr>
                <a:r>
                  <a:rPr lang="en-US" altLang="zh-CN" sz="1400" kern="0" dirty="0">
                    <a:latin typeface="Times" panose="02020603050405020304" pitchFamily="18" charset="0"/>
                    <a:ea typeface="等线" panose="02010600030101010101" pitchFamily="2" charset="-122"/>
                    <a:cs typeface="Times" panose="02020603050405020304" pitchFamily="18" charset="0"/>
                  </a:rPr>
                  <a:t>Perform the local contrastive learning between the feature vector of unlabeled data, i.e., </a:t>
                </a:r>
                <a14:m>
                  <m:oMath xmlns:m="http://schemas.openxmlformats.org/officeDocument/2006/math">
                    <m:sSubSup>
                      <m:sSubSupPr>
                        <m:ctrlPr>
                          <a:rPr lang="zh-CN" altLang="zh-CN" sz="1400" kern="0">
                            <a:latin typeface="Times" panose="02020603050405020304" pitchFamily="18" charset="0"/>
                            <a:ea typeface="等线" panose="02010600030101010101" pitchFamily="2" charset="-122"/>
                            <a:cs typeface="Times" panose="02020603050405020304" pitchFamily="18" charset="0"/>
                          </a:rPr>
                        </m:ctrlPr>
                      </m:sSubSupPr>
                      <m:e>
                        <m:r>
                          <a:rPr lang="en-US" altLang="zh-CN" sz="1400" kern="0">
                            <a:latin typeface="Times" panose="02020603050405020304" pitchFamily="18" charset="0"/>
                            <a:ea typeface="等线" panose="02010600030101010101" pitchFamily="2" charset="-122"/>
                            <a:cs typeface="Times" panose="02020603050405020304" pitchFamily="18" charset="0"/>
                          </a:rPr>
                          <m:t>𝑣</m:t>
                        </m:r>
                      </m:e>
                      <m:sub>
                        <m:r>
                          <a:rPr lang="en-US" altLang="zh-CN" sz="1400" kern="0">
                            <a:latin typeface="Times" panose="02020603050405020304" pitchFamily="18" charset="0"/>
                            <a:ea typeface="等线" panose="02010600030101010101" pitchFamily="2" charset="-122"/>
                            <a:cs typeface="Times" panose="02020603050405020304" pitchFamily="18" charset="0"/>
                          </a:rPr>
                          <m:t>𝑖</m:t>
                        </m:r>
                      </m:sub>
                      <m:sup>
                        <m:r>
                          <a:rPr lang="en-US" altLang="zh-CN" sz="1400" kern="0">
                            <a:latin typeface="Times" panose="02020603050405020304" pitchFamily="18" charset="0"/>
                            <a:ea typeface="等线" panose="02010600030101010101" pitchFamily="2" charset="-122"/>
                            <a:cs typeface="Times" panose="02020603050405020304" pitchFamily="18" charset="0"/>
                          </a:rPr>
                          <m:t>𝑢</m:t>
                        </m:r>
                      </m:sup>
                    </m:sSubSup>
                    <m:r>
                      <a:rPr lang="en-US" altLang="zh-CN" sz="1400" kern="0">
                        <a:latin typeface="Times" panose="02020603050405020304" pitchFamily="18" charset="0"/>
                        <a:ea typeface="等线" panose="02010600030101010101" pitchFamily="2" charset="-122"/>
                        <a:cs typeface="Times" panose="02020603050405020304" pitchFamily="18" charset="0"/>
                      </a:rPr>
                      <m:t>=</m:t>
                    </m:r>
                    <m:sSub>
                      <m:sSubPr>
                        <m:ctrlPr>
                          <a:rPr lang="zh-CN" altLang="zh-CN" sz="1400" kern="0">
                            <a:latin typeface="Times" panose="02020603050405020304" pitchFamily="18" charset="0"/>
                            <a:ea typeface="等线" panose="02010600030101010101" pitchFamily="2" charset="-122"/>
                            <a:cs typeface="Times" panose="02020603050405020304" pitchFamily="18" charset="0"/>
                          </a:rPr>
                        </m:ctrlPr>
                      </m:sSubPr>
                      <m:e>
                        <m:r>
                          <a:rPr lang="en-US" altLang="zh-CN" sz="1400" kern="0">
                            <a:latin typeface="Times" panose="02020603050405020304" pitchFamily="18" charset="0"/>
                            <a:ea typeface="等线" panose="02010600030101010101" pitchFamily="2" charset="-122"/>
                            <a:cs typeface="Times" panose="02020603050405020304" pitchFamily="18" charset="0"/>
                          </a:rPr>
                          <m:t>[</m:t>
                        </m:r>
                        <m:sSubSup>
                          <m:sSubSupPr>
                            <m:ctrlPr>
                              <a:rPr lang="zh-CN" altLang="zh-CN" sz="1400" kern="0">
                                <a:latin typeface="Times" panose="02020603050405020304" pitchFamily="18" charset="0"/>
                                <a:ea typeface="等线" panose="02010600030101010101" pitchFamily="2" charset="-122"/>
                                <a:cs typeface="Times" panose="02020603050405020304" pitchFamily="18" charset="0"/>
                              </a:rPr>
                            </m:ctrlPr>
                          </m:sSubSupPr>
                          <m:e>
                            <m:r>
                              <a:rPr lang="en-US" altLang="zh-CN" sz="1400" kern="0">
                                <a:latin typeface="Times" panose="02020603050405020304" pitchFamily="18" charset="0"/>
                                <a:ea typeface="等线" panose="02010600030101010101" pitchFamily="2" charset="-122"/>
                                <a:cs typeface="Times" panose="02020603050405020304" pitchFamily="18" charset="0"/>
                              </a:rPr>
                              <m:t>𝑀</m:t>
                            </m:r>
                          </m:e>
                          <m:sub>
                            <m:r>
                              <a:rPr lang="en-US" altLang="zh-CN" sz="1400" kern="0">
                                <a:latin typeface="Times" panose="02020603050405020304" pitchFamily="18" charset="0"/>
                                <a:ea typeface="等线" panose="02010600030101010101" pitchFamily="2" charset="-122"/>
                                <a:cs typeface="Times" panose="02020603050405020304" pitchFamily="18" charset="0"/>
                              </a:rPr>
                              <m:t>𝑐</m:t>
                            </m:r>
                          </m:sub>
                          <m:sup>
                            <m:r>
                              <a:rPr lang="en-US" altLang="zh-CN" sz="1400" kern="0">
                                <a:latin typeface="Times" panose="02020603050405020304" pitchFamily="18" charset="0"/>
                                <a:ea typeface="等线" panose="02010600030101010101" pitchFamily="2" charset="-122"/>
                                <a:cs typeface="Times" panose="02020603050405020304" pitchFamily="18" charset="0"/>
                              </a:rPr>
                              <m:t>𝑢</m:t>
                            </m:r>
                          </m:sup>
                        </m:sSubSup>
                        <m:r>
                          <a:rPr lang="en-US" altLang="zh-CN" sz="1400" kern="0">
                            <a:latin typeface="Times" panose="02020603050405020304" pitchFamily="18" charset="0"/>
                            <a:ea typeface="等线" panose="02010600030101010101" pitchFamily="2" charset="-122"/>
                            <a:cs typeface="Times" panose="02020603050405020304" pitchFamily="18" charset="0"/>
                          </a:rPr>
                          <m:t>]</m:t>
                        </m:r>
                      </m:e>
                      <m:sub>
                        <m:r>
                          <a:rPr lang="en-US" altLang="zh-CN" sz="1400" kern="0">
                            <a:latin typeface="Times" panose="02020603050405020304" pitchFamily="18" charset="0"/>
                            <a:ea typeface="等线" panose="02010600030101010101" pitchFamily="2" charset="-122"/>
                            <a:cs typeface="Times" panose="02020603050405020304" pitchFamily="18" charset="0"/>
                          </a:rPr>
                          <m:t>𝑐</m:t>
                        </m:r>
                        <m:r>
                          <a:rPr lang="en-US" altLang="zh-CN" sz="1400" kern="0">
                            <a:latin typeface="Times" panose="02020603050405020304" pitchFamily="18" charset="0"/>
                            <a:ea typeface="等线" panose="02010600030101010101" pitchFamily="2" charset="-122"/>
                            <a:cs typeface="Times" panose="02020603050405020304" pitchFamily="18" charset="0"/>
                          </a:rPr>
                          <m:t>∈[1,</m:t>
                        </m:r>
                        <m:r>
                          <a:rPr lang="en-US" altLang="zh-CN" sz="1400" kern="0">
                            <a:latin typeface="Times" panose="02020603050405020304" pitchFamily="18" charset="0"/>
                            <a:ea typeface="等线" panose="02010600030101010101" pitchFamily="2" charset="-122"/>
                            <a:cs typeface="Times" panose="02020603050405020304" pitchFamily="18" charset="0"/>
                          </a:rPr>
                          <m:t>𝐶</m:t>
                        </m:r>
                        <m:r>
                          <a:rPr lang="en-US" altLang="zh-CN" sz="1400" kern="0">
                            <a:latin typeface="Times" panose="02020603050405020304" pitchFamily="18" charset="0"/>
                            <a:ea typeface="等线" panose="02010600030101010101" pitchFamily="2" charset="-122"/>
                            <a:cs typeface="Times" panose="02020603050405020304" pitchFamily="18" charset="0"/>
                          </a:rPr>
                          <m:t>]</m:t>
                        </m:r>
                      </m:sub>
                    </m:sSub>
                  </m:oMath>
                </a14:m>
                <a:r>
                  <a:rPr lang="en-US" altLang="zh-CN" sz="1400" kern="0" dirty="0">
                    <a:latin typeface="Times" panose="02020603050405020304" pitchFamily="18" charset="0"/>
                    <a:ea typeface="等线" panose="02010600030101010101" pitchFamily="2" charset="-122"/>
                    <a:cs typeface="Times" panose="02020603050405020304" pitchFamily="18" charset="0"/>
                  </a:rPr>
                  <a:t>, and the stored vectors </a:t>
                </a:r>
                <a14:m>
                  <m:oMath xmlns:m="http://schemas.openxmlformats.org/officeDocument/2006/math">
                    <m:sSup>
                      <m:sSupPr>
                        <m:ctrlPr>
                          <a:rPr lang="zh-CN" altLang="zh-CN" sz="1400" kern="0">
                            <a:latin typeface="Times" panose="02020603050405020304" pitchFamily="18" charset="0"/>
                            <a:ea typeface="等线" panose="02010600030101010101" pitchFamily="2" charset="-122"/>
                            <a:cs typeface="Times" panose="02020603050405020304" pitchFamily="18" charset="0"/>
                          </a:rPr>
                        </m:ctrlPr>
                      </m:sSupPr>
                      <m:e>
                        <m:r>
                          <a:rPr lang="en-US" altLang="zh-CN" sz="1400" kern="0">
                            <a:latin typeface="Times" panose="02020603050405020304" pitchFamily="18" charset="0"/>
                            <a:ea typeface="等线" panose="02010600030101010101" pitchFamily="2" charset="-122"/>
                            <a:cs typeface="Times" panose="02020603050405020304" pitchFamily="18" charset="0"/>
                          </a:rPr>
                          <m:t>𝑉</m:t>
                        </m:r>
                      </m:e>
                      <m:sup>
                        <m:r>
                          <a:rPr lang="en-US" altLang="zh-CN" sz="1400" kern="0">
                            <a:latin typeface="Times" panose="02020603050405020304" pitchFamily="18" charset="0"/>
                            <a:ea typeface="等线" panose="02010600030101010101" pitchFamily="2" charset="-122"/>
                            <a:cs typeface="Times" panose="02020603050405020304" pitchFamily="18" charset="0"/>
                          </a:rPr>
                          <m:t>′</m:t>
                        </m:r>
                      </m:sup>
                    </m:sSup>
                  </m:oMath>
                </a14:m>
                <a:r>
                  <a:rPr lang="en-US" altLang="zh-CN" sz="1400" kern="0" dirty="0">
                    <a:latin typeface="Times" panose="02020603050405020304" pitchFamily="18" charset="0"/>
                    <a:ea typeface="等线" panose="02010600030101010101" pitchFamily="2" charset="-122"/>
                    <a:cs typeface="Times" panose="02020603050405020304" pitchFamily="18" charset="0"/>
                  </a:rPr>
                  <a:t> in </a:t>
                </a:r>
                <a14:m>
                  <m:oMath xmlns:m="http://schemas.openxmlformats.org/officeDocument/2006/math">
                    <m:r>
                      <a:rPr lang="en-US" altLang="zh-CN" sz="1400" kern="0">
                        <a:latin typeface="Times" panose="02020603050405020304" pitchFamily="18" charset="0"/>
                        <a:ea typeface="等线" panose="02010600030101010101" pitchFamily="2" charset="-122"/>
                        <a:cs typeface="Times" panose="02020603050405020304" pitchFamily="18" charset="0"/>
                      </a:rPr>
                      <m:t>𝑇</m:t>
                    </m:r>
                  </m:oMath>
                </a14:m>
                <a:endParaRPr lang="en-US" altLang="zh-CN" sz="1400" kern="0" dirty="0">
                  <a:latin typeface="Times" panose="02020603050405020304" pitchFamily="18" charset="0"/>
                  <a:ea typeface="等线" panose="02010600030101010101" pitchFamily="2" charset="-122"/>
                  <a:cs typeface="Times" panose="02020603050405020304" pitchFamily="18" charset="0"/>
                </a:endParaRPr>
              </a:p>
              <a:p>
                <a:pPr marL="285750" indent="-285750" algn="just">
                  <a:spcBef>
                    <a:spcPts val="600"/>
                  </a:spcBef>
                  <a:buFont typeface="Arial" panose="020B0604020202020204" pitchFamily="34" charset="0"/>
                  <a:buChar char="•"/>
                </a:pPr>
                <a:r>
                  <a:rPr lang="en-US" altLang="zh-CN" sz="1400" kern="0" dirty="0">
                    <a:latin typeface="Times" panose="02020603050405020304" pitchFamily="18" charset="0"/>
                    <a:ea typeface="等线" panose="02010600030101010101" pitchFamily="2" charset="-122"/>
                    <a:cs typeface="Times" panose="02020603050405020304" pitchFamily="18" charset="0"/>
                  </a:rPr>
                  <a:t>Pull together the mask center representations of the same category of labeled and unlabeled data while pushing away those of different categories</a:t>
                </a:r>
              </a:p>
            </p:txBody>
          </p:sp>
        </mc:Choice>
        <mc:Fallback>
          <p:sp>
            <p:nvSpPr>
              <p:cNvPr id="9" name="文本框 8">
                <a:extLst>
                  <a:ext uri="{FF2B5EF4-FFF2-40B4-BE49-F238E27FC236}">
                    <a16:creationId xmlns:a16="http://schemas.microsoft.com/office/drawing/2014/main" id="{15194B4F-F984-66C0-F2E5-FB52E3AB9819}"/>
                  </a:ext>
                </a:extLst>
              </p:cNvPr>
              <p:cNvSpPr txBox="1">
                <a:spLocks noRot="1" noChangeAspect="1" noMove="1" noResize="1" noEditPoints="1" noAdjustHandles="1" noChangeArrowheads="1" noChangeShapeType="1" noTextEdit="1"/>
              </p:cNvSpPr>
              <p:nvPr/>
            </p:nvSpPr>
            <p:spPr>
              <a:xfrm>
                <a:off x="1429803" y="1047566"/>
                <a:ext cx="6562013" cy="1052148"/>
              </a:xfrm>
              <a:prstGeom prst="rect">
                <a:avLst/>
              </a:prstGeom>
              <a:blipFill>
                <a:blip r:embed="rId4"/>
                <a:stretch>
                  <a:fillRect l="-186" t="-1163" r="-279" b="-5233"/>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3994301F-DD01-5142-C350-8C67CD7883F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196210" y="2123398"/>
            <a:ext cx="5029200" cy="701413"/>
          </a:xfrm>
          <a:prstGeom prst="rect">
            <a:avLst/>
          </a:prstGeom>
        </p:spPr>
      </p:pic>
    </p:spTree>
    <p:extLst>
      <p:ext uri="{BB962C8B-B14F-4D97-AF65-F5344CB8AC3E}">
        <p14:creationId xmlns:p14="http://schemas.microsoft.com/office/powerpoint/2010/main" val="220732937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3251767" y="87313"/>
            <a:ext cx="26404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accent1"/>
                </a:solidFill>
                <a:latin typeface="+mj-ea"/>
                <a:ea typeface="+mj-ea"/>
              </a:rPr>
              <a:t>Methodology</a:t>
            </a:r>
          </a:p>
        </p:txBody>
      </p:sp>
      <p:cxnSp>
        <p:nvCxnSpPr>
          <p:cNvPr id="75" name="直接连接符 74"/>
          <p:cNvCxnSpPr/>
          <p:nvPr/>
        </p:nvCxnSpPr>
        <p:spPr>
          <a:xfrm>
            <a:off x="4433191" y="609793"/>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ACBECEF1-1935-4692-9C86-5FD89D9EDF46}" type="slidenum">
              <a:rPr lang="zh-CN" altLang="en-US" smtClean="0"/>
              <a:t>16</a:t>
            </a:fld>
            <a:endParaRPr lang="zh-CN" altLang="en-US" dirty="0"/>
          </a:p>
        </p:txBody>
      </p:sp>
      <p:sp>
        <p:nvSpPr>
          <p:cNvPr id="4" name="文本框 3">
            <a:extLst>
              <a:ext uri="{FF2B5EF4-FFF2-40B4-BE49-F238E27FC236}">
                <a16:creationId xmlns:a16="http://schemas.microsoft.com/office/drawing/2014/main" id="{4E293397-8E78-C539-F6BC-A559CD3F8C6E}"/>
              </a:ext>
            </a:extLst>
          </p:cNvPr>
          <p:cNvSpPr txBox="1"/>
          <p:nvPr/>
        </p:nvSpPr>
        <p:spPr>
          <a:xfrm>
            <a:off x="986717" y="688009"/>
            <a:ext cx="4572000" cy="417422"/>
          </a:xfrm>
          <a:prstGeom prst="rect">
            <a:avLst/>
          </a:prstGeom>
          <a:noFill/>
        </p:spPr>
        <p:txBody>
          <a:bodyPr wrap="square">
            <a:spAutoFit/>
          </a:bodyPr>
          <a:lstStyle/>
          <a:p>
            <a:pPr algn="just">
              <a:lnSpc>
                <a:spcPct val="150000"/>
              </a:lnSpc>
              <a:spcBef>
                <a:spcPts val="600"/>
              </a:spcBef>
            </a:pPr>
            <a:r>
              <a:rPr lang="en-US" altLang="zh-CN" sz="1600" b="1" dirty="0">
                <a:latin typeface="Times" panose="02020603050405020304" pitchFamily="18" charset="0"/>
                <a:ea typeface="宋体" panose="02010600030101010101" pitchFamily="2" charset="-122"/>
                <a:cs typeface="Times" panose="02020603050405020304" pitchFamily="18" charset="0"/>
              </a:rPr>
              <a:t>Training Objective</a:t>
            </a:r>
          </a:p>
        </p:txBody>
      </p:sp>
      <p:sp>
        <p:nvSpPr>
          <p:cNvPr id="11" name="学论网-专注原创-www.xuelun.me">
            <a:extLst>
              <a:ext uri="{FF2B5EF4-FFF2-40B4-BE49-F238E27FC236}">
                <a16:creationId xmlns:a16="http://schemas.microsoft.com/office/drawing/2014/main" id="{0CE31B1A-E5AA-8F1A-190B-628BE6BF1F4E}"/>
              </a:ext>
            </a:extLst>
          </p:cNvPr>
          <p:cNvSpPr/>
          <p:nvPr/>
        </p:nvSpPr>
        <p:spPr>
          <a:xfrm>
            <a:off x="1162764" y="1373899"/>
            <a:ext cx="1447420" cy="376834"/>
          </a:xfrm>
          <a:prstGeom prst="rect">
            <a:avLst/>
          </a:prstGeom>
        </p:spPr>
        <p:txBody>
          <a:bodyPr wrap="square">
            <a:spAutoFit/>
          </a:bodyPr>
          <a:lstStyle/>
          <a:p>
            <a:pPr>
              <a:lnSpc>
                <a:spcPct val="150000"/>
              </a:lnSpc>
            </a:pPr>
            <a:r>
              <a:rPr lang="en-US" altLang="zh-CN" sz="1400" b="1" dirty="0">
                <a:latin typeface="Times New Roman" panose="02020603050405020304" pitchFamily="18" charset="0"/>
                <a:ea typeface="微软雅黑" panose="020B0503020204020204" pitchFamily="34" charset="-122"/>
                <a:cs typeface="Times New Roman" panose="02020603050405020304" pitchFamily="18" charset="0"/>
              </a:rPr>
              <a:t>Total Loss</a:t>
            </a:r>
            <a:endParaRPr lang="zh-CN" altLang="en-US" sz="1400"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6" name="图片 15">
            <a:extLst>
              <a:ext uri="{FF2B5EF4-FFF2-40B4-BE49-F238E27FC236}">
                <a16:creationId xmlns:a16="http://schemas.microsoft.com/office/drawing/2014/main" id="{4918BD91-5E44-B038-FF37-A43EA13FC0C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00987" y="2160396"/>
            <a:ext cx="5019646" cy="622876"/>
          </a:xfrm>
          <a:prstGeom prst="rect">
            <a:avLst/>
          </a:prstGeom>
        </p:spPr>
      </p:pic>
      <p:pic>
        <p:nvPicPr>
          <p:cNvPr id="17" name="图片 16">
            <a:extLst>
              <a:ext uri="{FF2B5EF4-FFF2-40B4-BE49-F238E27FC236}">
                <a16:creationId xmlns:a16="http://schemas.microsoft.com/office/drawing/2014/main" id="{7E7EF44F-71C6-30F7-9CFB-868FCB5EDC5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58052" y="3452258"/>
            <a:ext cx="3743950" cy="587109"/>
          </a:xfrm>
          <a:prstGeom prst="rect">
            <a:avLst/>
          </a:prstGeom>
        </p:spPr>
      </p:pic>
      <p:sp>
        <p:nvSpPr>
          <p:cNvPr id="19" name="学论网-专注原创-www.xuelun.me">
            <a:extLst>
              <a:ext uri="{FF2B5EF4-FFF2-40B4-BE49-F238E27FC236}">
                <a16:creationId xmlns:a16="http://schemas.microsoft.com/office/drawing/2014/main" id="{4B55A1B2-6959-30E6-5CC0-6131C4E0A520}"/>
              </a:ext>
            </a:extLst>
          </p:cNvPr>
          <p:cNvSpPr/>
          <p:nvPr/>
        </p:nvSpPr>
        <p:spPr>
          <a:xfrm>
            <a:off x="5237670" y="2909782"/>
            <a:ext cx="2207104" cy="366639"/>
          </a:xfrm>
          <a:prstGeom prst="rect">
            <a:avLst/>
          </a:prstGeom>
        </p:spPr>
        <p:txBody>
          <a:bodyPr wrap="square">
            <a:spAutoFit/>
          </a:bodyPr>
          <a:lstStyle/>
          <a:p>
            <a:pPr>
              <a:lnSpc>
                <a:spcPct val="150000"/>
              </a:lnSpc>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Consistency Loss</a:t>
            </a:r>
          </a:p>
        </p:txBody>
      </p:sp>
      <p:pic>
        <p:nvPicPr>
          <p:cNvPr id="21" name="图片 20">
            <a:extLst>
              <a:ext uri="{FF2B5EF4-FFF2-40B4-BE49-F238E27FC236}">
                <a16:creationId xmlns:a16="http://schemas.microsoft.com/office/drawing/2014/main" id="{6312F61E-3F66-E1B8-92AF-1A7DD00C593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121715" y="3418658"/>
            <a:ext cx="2631226" cy="679157"/>
          </a:xfrm>
          <a:prstGeom prst="rect">
            <a:avLst/>
          </a:prstGeom>
        </p:spPr>
      </p:pic>
      <p:sp>
        <p:nvSpPr>
          <p:cNvPr id="22" name="学论网-专注原创-www.xuelun.me">
            <a:extLst>
              <a:ext uri="{FF2B5EF4-FFF2-40B4-BE49-F238E27FC236}">
                <a16:creationId xmlns:a16="http://schemas.microsoft.com/office/drawing/2014/main" id="{E4A00C93-109B-70ED-4300-854FFF3D333C}"/>
              </a:ext>
            </a:extLst>
          </p:cNvPr>
          <p:cNvSpPr/>
          <p:nvPr/>
        </p:nvSpPr>
        <p:spPr>
          <a:xfrm>
            <a:off x="1139904" y="1529381"/>
            <a:ext cx="45719" cy="149404"/>
          </a:xfrm>
          <a:prstGeom prst="rect">
            <a:avLst/>
          </a:prstGeom>
          <a:solidFill>
            <a:srgbClr val="212834"/>
          </a:solidFill>
          <a:ln w="28575">
            <a:solidFill>
              <a:srgbClr val="21283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学论网-专注原创-www.xuelun.me">
            <a:extLst>
              <a:ext uri="{FF2B5EF4-FFF2-40B4-BE49-F238E27FC236}">
                <a16:creationId xmlns:a16="http://schemas.microsoft.com/office/drawing/2014/main" id="{B47B5792-80EA-20AB-2A90-C065B0A54A25}"/>
              </a:ext>
            </a:extLst>
          </p:cNvPr>
          <p:cNvSpPr/>
          <p:nvPr/>
        </p:nvSpPr>
        <p:spPr>
          <a:xfrm>
            <a:off x="1185623" y="2909782"/>
            <a:ext cx="2207104" cy="366639"/>
          </a:xfrm>
          <a:prstGeom prst="rect">
            <a:avLst/>
          </a:prstGeom>
        </p:spPr>
        <p:txBody>
          <a:bodyPr wrap="square">
            <a:spAutoFit/>
          </a:bodyPr>
          <a:lstStyle/>
          <a:p>
            <a:pPr>
              <a:lnSpc>
                <a:spcPct val="150000"/>
              </a:lnSpc>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Supervised Loss</a:t>
            </a:r>
          </a:p>
        </p:txBody>
      </p:sp>
      <p:sp>
        <p:nvSpPr>
          <p:cNvPr id="24" name="学论网-专注原创-www.xuelun.me">
            <a:extLst>
              <a:ext uri="{FF2B5EF4-FFF2-40B4-BE49-F238E27FC236}">
                <a16:creationId xmlns:a16="http://schemas.microsoft.com/office/drawing/2014/main" id="{F0AB4744-A2D1-E701-F501-9B941DA79114}"/>
              </a:ext>
            </a:extLst>
          </p:cNvPr>
          <p:cNvSpPr/>
          <p:nvPr/>
        </p:nvSpPr>
        <p:spPr>
          <a:xfrm>
            <a:off x="1139904" y="3052019"/>
            <a:ext cx="45719" cy="149404"/>
          </a:xfrm>
          <a:prstGeom prst="rect">
            <a:avLst/>
          </a:prstGeom>
          <a:solidFill>
            <a:srgbClr val="212834"/>
          </a:solidFill>
          <a:ln w="28575">
            <a:solidFill>
              <a:srgbClr val="21283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学论网-专注原创-www.xuelun.me">
            <a:extLst>
              <a:ext uri="{FF2B5EF4-FFF2-40B4-BE49-F238E27FC236}">
                <a16:creationId xmlns:a16="http://schemas.microsoft.com/office/drawing/2014/main" id="{504A455D-95EC-DDAB-9E43-D15CDD065597}"/>
              </a:ext>
            </a:extLst>
          </p:cNvPr>
          <p:cNvSpPr/>
          <p:nvPr/>
        </p:nvSpPr>
        <p:spPr>
          <a:xfrm>
            <a:off x="5191951" y="3052019"/>
            <a:ext cx="45719" cy="149404"/>
          </a:xfrm>
          <a:prstGeom prst="rect">
            <a:avLst/>
          </a:prstGeom>
          <a:solidFill>
            <a:srgbClr val="212834"/>
          </a:solidFill>
          <a:ln w="28575">
            <a:solidFill>
              <a:srgbClr val="21283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1" name="组合 30">
            <a:extLst>
              <a:ext uri="{FF2B5EF4-FFF2-40B4-BE49-F238E27FC236}">
                <a16:creationId xmlns:a16="http://schemas.microsoft.com/office/drawing/2014/main" id="{3FAF123B-9F65-DF25-199E-CB80DD732613}"/>
              </a:ext>
            </a:extLst>
          </p:cNvPr>
          <p:cNvGrpSpPr/>
          <p:nvPr/>
        </p:nvGrpSpPr>
        <p:grpSpPr>
          <a:xfrm>
            <a:off x="3065929" y="1943161"/>
            <a:ext cx="3331775" cy="348777"/>
            <a:chOff x="3065929" y="1514444"/>
            <a:chExt cx="3331775" cy="380791"/>
          </a:xfrm>
        </p:grpSpPr>
        <p:cxnSp>
          <p:nvCxnSpPr>
            <p:cNvPr id="27" name="直接箭头连接符 26">
              <a:extLst>
                <a:ext uri="{FF2B5EF4-FFF2-40B4-BE49-F238E27FC236}">
                  <a16:creationId xmlns:a16="http://schemas.microsoft.com/office/drawing/2014/main" id="{BF0A7CD0-8135-F603-031D-44B33E9D75E7}"/>
                </a:ext>
              </a:extLst>
            </p:cNvPr>
            <p:cNvCxnSpPr>
              <a:cxnSpLocks/>
            </p:cNvCxnSpPr>
            <p:nvPr/>
          </p:nvCxnSpPr>
          <p:spPr>
            <a:xfrm flipV="1">
              <a:off x="3065929" y="1514444"/>
              <a:ext cx="0" cy="3807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CFC3506C-05D3-6C4B-3834-6F9757496EDA}"/>
                </a:ext>
              </a:extLst>
            </p:cNvPr>
            <p:cNvCxnSpPr>
              <a:cxnSpLocks/>
            </p:cNvCxnSpPr>
            <p:nvPr/>
          </p:nvCxnSpPr>
          <p:spPr>
            <a:xfrm flipV="1">
              <a:off x="4085665" y="1514444"/>
              <a:ext cx="0" cy="3807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ACBA99AD-1A4F-C078-B6F3-0F3F3A1346E1}"/>
                </a:ext>
              </a:extLst>
            </p:cNvPr>
            <p:cNvCxnSpPr>
              <a:cxnSpLocks/>
            </p:cNvCxnSpPr>
            <p:nvPr/>
          </p:nvCxnSpPr>
          <p:spPr>
            <a:xfrm flipV="1">
              <a:off x="5182986" y="1514444"/>
              <a:ext cx="0" cy="3807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ADAA8B75-49B4-3E65-9171-F82B5E31A1B5}"/>
                </a:ext>
              </a:extLst>
            </p:cNvPr>
            <p:cNvCxnSpPr>
              <a:cxnSpLocks/>
            </p:cNvCxnSpPr>
            <p:nvPr/>
          </p:nvCxnSpPr>
          <p:spPr>
            <a:xfrm flipV="1">
              <a:off x="6397704" y="1514444"/>
              <a:ext cx="0" cy="3807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64" name="学论网-专注原创-www.xuelun.me">
            <a:extLst>
              <a:ext uri="{FF2B5EF4-FFF2-40B4-BE49-F238E27FC236}">
                <a16:creationId xmlns:a16="http://schemas.microsoft.com/office/drawing/2014/main" id="{83615880-D86B-5870-E28D-409313A23481}"/>
              </a:ext>
            </a:extLst>
          </p:cNvPr>
          <p:cNvSpPr/>
          <p:nvPr/>
        </p:nvSpPr>
        <p:spPr>
          <a:xfrm>
            <a:off x="2300458" y="1516881"/>
            <a:ext cx="1447420" cy="461665"/>
          </a:xfrm>
          <a:prstGeom prst="rect">
            <a:avLst/>
          </a:prstGeom>
        </p:spPr>
        <p:txBody>
          <a:bodyPr wrap="square">
            <a:spAutoFit/>
          </a:bodyPr>
          <a:lstStyle/>
          <a:p>
            <a:pPr algn="ctr"/>
            <a:r>
              <a:rPr lang="en-US" altLang="zh-CN" sz="1200" b="1" dirty="0">
                <a:latin typeface="Times New Roman" panose="02020603050405020304" pitchFamily="18" charset="0"/>
                <a:ea typeface="微软雅黑" panose="020B0503020204020204" pitchFamily="34" charset="-122"/>
                <a:cs typeface="Times New Roman" panose="02020603050405020304" pitchFamily="18" charset="0"/>
              </a:rPr>
              <a:t>Global</a:t>
            </a:r>
          </a:p>
          <a:p>
            <a:pPr algn="ctr"/>
            <a:r>
              <a:rPr lang="en-US" altLang="zh-CN" sz="1200" b="1" dirty="0">
                <a:latin typeface="Times New Roman" panose="02020603050405020304" pitchFamily="18" charset="0"/>
                <a:ea typeface="微软雅黑" panose="020B0503020204020204" pitchFamily="34" charset="-122"/>
                <a:cs typeface="Times New Roman" panose="02020603050405020304" pitchFamily="18" charset="0"/>
              </a:rPr>
              <a:t>contrastive loss</a:t>
            </a:r>
            <a:endPar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5" name="学论网-专注原创-www.xuelun.me">
            <a:extLst>
              <a:ext uri="{FF2B5EF4-FFF2-40B4-BE49-F238E27FC236}">
                <a16:creationId xmlns:a16="http://schemas.microsoft.com/office/drawing/2014/main" id="{A14FDD7B-4905-3FAE-BED4-59735B54CC93}"/>
              </a:ext>
            </a:extLst>
          </p:cNvPr>
          <p:cNvSpPr/>
          <p:nvPr/>
        </p:nvSpPr>
        <p:spPr>
          <a:xfrm>
            <a:off x="3377606" y="1516881"/>
            <a:ext cx="1447420" cy="461665"/>
          </a:xfrm>
          <a:prstGeom prst="rect">
            <a:avLst/>
          </a:prstGeom>
        </p:spPr>
        <p:txBody>
          <a:bodyPr wrap="square">
            <a:spAutoFit/>
          </a:bodyPr>
          <a:lstStyle/>
          <a:p>
            <a:pPr algn="ctr"/>
            <a:r>
              <a:rPr lang="en-US" altLang="zh-CN" sz="1200" b="1" dirty="0">
                <a:latin typeface="Times New Roman" panose="02020603050405020304" pitchFamily="18" charset="0"/>
                <a:ea typeface="微软雅黑" panose="020B0503020204020204" pitchFamily="34" charset="-122"/>
                <a:cs typeface="Times New Roman" panose="02020603050405020304" pitchFamily="18" charset="0"/>
              </a:rPr>
              <a:t>Local</a:t>
            </a:r>
          </a:p>
          <a:p>
            <a:pPr algn="ctr"/>
            <a:r>
              <a:rPr lang="en-US" altLang="zh-CN" sz="1200" b="1" dirty="0">
                <a:latin typeface="Times New Roman" panose="02020603050405020304" pitchFamily="18" charset="0"/>
                <a:ea typeface="微软雅黑" panose="020B0503020204020204" pitchFamily="34" charset="-122"/>
                <a:cs typeface="Times New Roman" panose="02020603050405020304" pitchFamily="18" charset="0"/>
              </a:rPr>
              <a:t>contrastive loss</a:t>
            </a:r>
            <a:endPar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6" name="学论网-专注原创-www.xuelun.me">
            <a:extLst>
              <a:ext uri="{FF2B5EF4-FFF2-40B4-BE49-F238E27FC236}">
                <a16:creationId xmlns:a16="http://schemas.microsoft.com/office/drawing/2014/main" id="{8336ED44-21C8-E6A6-9722-9AB39DA750FD}"/>
              </a:ext>
            </a:extLst>
          </p:cNvPr>
          <p:cNvSpPr/>
          <p:nvPr/>
        </p:nvSpPr>
        <p:spPr>
          <a:xfrm>
            <a:off x="4458026" y="1516881"/>
            <a:ext cx="1447420" cy="461665"/>
          </a:xfrm>
          <a:prstGeom prst="rect">
            <a:avLst/>
          </a:prstGeom>
        </p:spPr>
        <p:txBody>
          <a:bodyPr wrap="square">
            <a:spAutoFit/>
          </a:bodyPr>
          <a:lstStyle/>
          <a:p>
            <a:pPr algn="ctr"/>
            <a:r>
              <a:rPr lang="en-US" altLang="zh-CN" sz="1200" b="1" dirty="0">
                <a:latin typeface="Times New Roman" panose="02020603050405020304" pitchFamily="18" charset="0"/>
                <a:ea typeface="微软雅黑" panose="020B0503020204020204" pitchFamily="34" charset="-122"/>
                <a:cs typeface="Times New Roman" panose="02020603050405020304" pitchFamily="18" charset="0"/>
              </a:rPr>
              <a:t>Supervised</a:t>
            </a:r>
          </a:p>
          <a:p>
            <a:pPr algn="ctr"/>
            <a:r>
              <a:rPr lang="en-US" altLang="zh-CN" sz="1200" b="1" dirty="0">
                <a:latin typeface="Times New Roman" panose="02020603050405020304" pitchFamily="18" charset="0"/>
                <a:ea typeface="微软雅黑" panose="020B0503020204020204" pitchFamily="34" charset="-122"/>
                <a:cs typeface="Times New Roman" panose="02020603050405020304" pitchFamily="18" charset="0"/>
              </a:rPr>
              <a:t>loss</a:t>
            </a:r>
            <a:endPar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7" name="学论网-专注原创-www.xuelun.me">
            <a:extLst>
              <a:ext uri="{FF2B5EF4-FFF2-40B4-BE49-F238E27FC236}">
                <a16:creationId xmlns:a16="http://schemas.microsoft.com/office/drawing/2014/main" id="{A2296CC6-CEBC-A7DB-FC8B-34B8C65FCF24}"/>
              </a:ext>
            </a:extLst>
          </p:cNvPr>
          <p:cNvSpPr/>
          <p:nvPr/>
        </p:nvSpPr>
        <p:spPr>
          <a:xfrm>
            <a:off x="5664580" y="1516881"/>
            <a:ext cx="1447420" cy="461665"/>
          </a:xfrm>
          <a:prstGeom prst="rect">
            <a:avLst/>
          </a:prstGeom>
        </p:spPr>
        <p:txBody>
          <a:bodyPr wrap="square">
            <a:spAutoFit/>
          </a:bodyPr>
          <a:lstStyle/>
          <a:p>
            <a:pPr algn="ctr"/>
            <a:r>
              <a:rPr lang="en-US" altLang="zh-CN" sz="1200" b="1" dirty="0">
                <a:latin typeface="Times New Roman" panose="02020603050405020304" pitchFamily="18" charset="0"/>
                <a:ea typeface="微软雅黑" panose="020B0503020204020204" pitchFamily="34" charset="-122"/>
                <a:cs typeface="Times New Roman" panose="02020603050405020304" pitchFamily="18" charset="0"/>
              </a:rPr>
              <a:t>Consistency</a:t>
            </a:r>
          </a:p>
          <a:p>
            <a:pPr algn="ctr"/>
            <a:r>
              <a:rPr lang="en-US" altLang="zh-CN" sz="1200" b="1" dirty="0">
                <a:latin typeface="Times New Roman" panose="02020603050405020304" pitchFamily="18" charset="0"/>
                <a:ea typeface="微软雅黑" panose="020B0503020204020204" pitchFamily="34" charset="-122"/>
                <a:cs typeface="Times New Roman" panose="02020603050405020304" pitchFamily="18" charset="0"/>
              </a:rPr>
              <a:t>loss</a:t>
            </a:r>
            <a:endParaRPr lang="zh-CN" altLang="en-US" sz="1200"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18106229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28101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68503" y="749128"/>
            <a:ext cx="8587946" cy="3645244"/>
          </a:xfrm>
          <a:prstGeom prst="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5"/>
          <p:cNvSpPr txBox="1">
            <a:spLocks noChangeArrowheads="1"/>
          </p:cNvSpPr>
          <p:nvPr/>
        </p:nvSpPr>
        <p:spPr bwMode="auto">
          <a:xfrm>
            <a:off x="1485260" y="1888069"/>
            <a:ext cx="6173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lvl="0" algn="just" fontAlgn="base">
              <a:spcBef>
                <a:spcPct val="0"/>
              </a:spcBef>
              <a:spcAft>
                <a:spcPct val="0"/>
              </a:spcAft>
              <a:defRPr/>
            </a:pPr>
            <a:r>
              <a:rPr lang="en-US" altLang="zh-CN" sz="3600" b="1" dirty="0">
                <a:solidFill>
                  <a:srgbClr val="212834"/>
                </a:solidFill>
                <a:latin typeface="Times" panose="02020603050405020304" pitchFamily="18" charset="0"/>
                <a:ea typeface="方正兰亭黑_GBK"/>
                <a:cs typeface="Times" panose="02020603050405020304" pitchFamily="18" charset="0"/>
              </a:rPr>
              <a:t>Experimental Setup &amp; Results</a:t>
            </a:r>
          </a:p>
        </p:txBody>
      </p:sp>
      <p:cxnSp>
        <p:nvCxnSpPr>
          <p:cNvPr id="23" name="直接连接符 22"/>
          <p:cNvCxnSpPr/>
          <p:nvPr/>
        </p:nvCxnSpPr>
        <p:spPr>
          <a:xfrm>
            <a:off x="4470261" y="2571750"/>
            <a:ext cx="216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7" name="组合 76"/>
          <p:cNvGrpSpPr>
            <a:grpSpLocks noChangeAspect="1"/>
          </p:cNvGrpSpPr>
          <p:nvPr/>
        </p:nvGrpSpPr>
        <p:grpSpPr>
          <a:xfrm>
            <a:off x="3784129" y="3106371"/>
            <a:ext cx="1575742" cy="500400"/>
            <a:chOff x="6590304" y="1020242"/>
            <a:chExt cx="2564322" cy="814338"/>
          </a:xfrm>
        </p:grpSpPr>
        <p:pic>
          <p:nvPicPr>
            <p:cNvPr id="78" name="图片 77"/>
            <p:cNvPicPr>
              <a:picLocks noChangeAspect="1"/>
            </p:cNvPicPr>
            <p:nvPr/>
          </p:nvPicPr>
          <p:blipFill>
            <a:blip r:embed="rId3" cstate="print">
              <a:duotone>
                <a:prstClr val="black"/>
                <a:srgbClr val="212834">
                  <a:tint val="45000"/>
                  <a:satMod val="400000"/>
                </a:srgbClr>
              </a:duotone>
              <a:extLst>
                <a:ext uri="{28A0092B-C50C-407E-A947-70E740481C1C}">
                  <a14:useLocalDpi xmlns:a14="http://schemas.microsoft.com/office/drawing/2010/main" val="0"/>
                </a:ext>
              </a:extLst>
            </a:blip>
            <a:stretch>
              <a:fillRect/>
            </a:stretch>
          </p:blipFill>
          <p:spPr>
            <a:xfrm>
              <a:off x="6590304" y="1020242"/>
              <a:ext cx="814338" cy="814338"/>
            </a:xfrm>
            <a:prstGeom prst="rect">
              <a:avLst/>
            </a:prstGeom>
          </p:spPr>
        </p:pic>
        <p:pic>
          <p:nvPicPr>
            <p:cNvPr id="79" name="图片 78"/>
            <p:cNvPicPr>
              <a:picLocks noChangeAspect="1"/>
            </p:cNvPicPr>
            <p:nvPr/>
          </p:nvPicPr>
          <p:blipFill>
            <a:blip r:embed="rId4" cstate="print">
              <a:duotone>
                <a:prstClr val="black"/>
                <a:srgbClr val="212834">
                  <a:tint val="45000"/>
                  <a:satMod val="400000"/>
                </a:srgbClr>
              </a:duotone>
              <a:extLst>
                <a:ext uri="{28A0092B-C50C-407E-A947-70E740481C1C}">
                  <a14:useLocalDpi xmlns:a14="http://schemas.microsoft.com/office/drawing/2010/main" val="0"/>
                </a:ext>
              </a:extLst>
            </a:blip>
            <a:stretch>
              <a:fillRect/>
            </a:stretch>
          </p:blipFill>
          <p:spPr>
            <a:xfrm>
              <a:off x="7539906" y="1141837"/>
              <a:ext cx="1614720" cy="567992"/>
            </a:xfrm>
            <a:prstGeom prst="rect">
              <a:avLst/>
            </a:prstGeom>
          </p:spPr>
        </p:pic>
      </p:grpSp>
    </p:spTree>
    <p:extLst>
      <p:ext uri="{BB962C8B-B14F-4D97-AF65-F5344CB8AC3E}">
        <p14:creationId xmlns:p14="http://schemas.microsoft.com/office/powerpoint/2010/main" val="246396527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1798132" y="87313"/>
            <a:ext cx="554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accent1"/>
                </a:solidFill>
                <a:latin typeface="+mj-ea"/>
                <a:ea typeface="+mj-ea"/>
              </a:rPr>
              <a:t>Experimental Setup &amp; Results</a:t>
            </a:r>
          </a:p>
        </p:txBody>
      </p:sp>
      <p:cxnSp>
        <p:nvCxnSpPr>
          <p:cNvPr id="75" name="直接连接符 74"/>
          <p:cNvCxnSpPr/>
          <p:nvPr/>
        </p:nvCxnSpPr>
        <p:spPr>
          <a:xfrm>
            <a:off x="4433191" y="609793"/>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ACBECEF1-1935-4692-9C86-5FD89D9EDF46}" type="slidenum">
              <a:rPr lang="zh-CN" altLang="en-US" smtClean="0"/>
              <a:t>18</a:t>
            </a:fld>
            <a:endParaRPr lang="zh-CN" altLang="en-US" dirty="0"/>
          </a:p>
        </p:txBody>
      </p:sp>
      <p:sp>
        <p:nvSpPr>
          <p:cNvPr id="4" name="文本框 3">
            <a:extLst>
              <a:ext uri="{FF2B5EF4-FFF2-40B4-BE49-F238E27FC236}">
                <a16:creationId xmlns:a16="http://schemas.microsoft.com/office/drawing/2014/main" id="{4E293397-8E78-C539-F6BC-A559CD3F8C6E}"/>
              </a:ext>
            </a:extLst>
          </p:cNvPr>
          <p:cNvSpPr txBox="1"/>
          <p:nvPr/>
        </p:nvSpPr>
        <p:spPr>
          <a:xfrm>
            <a:off x="986717" y="688009"/>
            <a:ext cx="4572000" cy="417422"/>
          </a:xfrm>
          <a:prstGeom prst="rect">
            <a:avLst/>
          </a:prstGeom>
          <a:noFill/>
        </p:spPr>
        <p:txBody>
          <a:bodyPr wrap="square">
            <a:spAutoFit/>
          </a:bodyPr>
          <a:lstStyle/>
          <a:p>
            <a:pPr algn="just">
              <a:lnSpc>
                <a:spcPct val="150000"/>
              </a:lnSpc>
              <a:spcBef>
                <a:spcPts val="600"/>
              </a:spcBef>
            </a:pPr>
            <a:r>
              <a:rPr lang="en-US" altLang="zh-CN" sz="1600" b="1" dirty="0">
                <a:latin typeface="Times" panose="02020603050405020304" pitchFamily="18" charset="0"/>
                <a:ea typeface="宋体" panose="02010600030101010101" pitchFamily="2" charset="-122"/>
                <a:cs typeface="Times" panose="02020603050405020304" pitchFamily="18" charset="0"/>
              </a:rPr>
              <a:t>Dataset and Evaluations</a:t>
            </a:r>
          </a:p>
        </p:txBody>
      </p:sp>
      <p:sp>
        <p:nvSpPr>
          <p:cNvPr id="23" name="学论网-专注原创-www.xuelun.me">
            <a:extLst>
              <a:ext uri="{FF2B5EF4-FFF2-40B4-BE49-F238E27FC236}">
                <a16:creationId xmlns:a16="http://schemas.microsoft.com/office/drawing/2014/main" id="{B47B5792-80EA-20AB-2A90-C065B0A54A25}"/>
              </a:ext>
            </a:extLst>
          </p:cNvPr>
          <p:cNvSpPr/>
          <p:nvPr/>
        </p:nvSpPr>
        <p:spPr>
          <a:xfrm>
            <a:off x="986717" y="1194505"/>
            <a:ext cx="7496954" cy="366639"/>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ACDC dataset</a:t>
            </a:r>
          </a:p>
        </p:txBody>
      </p:sp>
      <p:sp>
        <p:nvSpPr>
          <p:cNvPr id="5" name="学论网-专注原创-www.xuelun.me">
            <a:extLst>
              <a:ext uri="{FF2B5EF4-FFF2-40B4-BE49-F238E27FC236}">
                <a16:creationId xmlns:a16="http://schemas.microsoft.com/office/drawing/2014/main" id="{BECF49FF-A05D-04B5-9C78-43447BDFF99F}"/>
              </a:ext>
            </a:extLst>
          </p:cNvPr>
          <p:cNvSpPr/>
          <p:nvPr/>
        </p:nvSpPr>
        <p:spPr>
          <a:xfrm>
            <a:off x="1210345" y="1550428"/>
            <a:ext cx="7496954" cy="989886"/>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150 patients with segmentation labels of three organs: left ventricle, right ventricle, and myocardium</a:t>
            </a:r>
          </a:p>
          <a:p>
            <a:pPr marL="285750" indent="-285750">
              <a:lnSpc>
                <a:spcPct val="150000"/>
              </a:lnSpc>
              <a:buFont typeface="Arial" panose="020B0604020202020204" pitchFamily="34" charset="0"/>
              <a:buChar char="•"/>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80/20/50 samples as training/validation/testing sets</a:t>
            </a:r>
          </a:p>
          <a:p>
            <a:pPr marL="285750" indent="-285750">
              <a:lnSpc>
                <a:spcPct val="150000"/>
              </a:lnSpc>
              <a:buFont typeface="Arial" panose="020B0604020202020204" pitchFamily="34" charset="0"/>
              <a:buChar char="•"/>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resize the resolution of slices as 352×352 for ACDC</a:t>
            </a:r>
          </a:p>
        </p:txBody>
      </p:sp>
      <p:sp>
        <p:nvSpPr>
          <p:cNvPr id="6" name="学论网-专注原创-www.xuelun.me">
            <a:extLst>
              <a:ext uri="{FF2B5EF4-FFF2-40B4-BE49-F238E27FC236}">
                <a16:creationId xmlns:a16="http://schemas.microsoft.com/office/drawing/2014/main" id="{18CA78C9-409E-5959-0955-DBFAA9794C52}"/>
              </a:ext>
            </a:extLst>
          </p:cNvPr>
          <p:cNvSpPr/>
          <p:nvPr/>
        </p:nvSpPr>
        <p:spPr>
          <a:xfrm>
            <a:off x="986717" y="2539677"/>
            <a:ext cx="7496954" cy="366639"/>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RC-OARs dataset</a:t>
            </a:r>
          </a:p>
        </p:txBody>
      </p:sp>
      <p:sp>
        <p:nvSpPr>
          <p:cNvPr id="7" name="学论网-专注原创-www.xuelun.me">
            <a:extLst>
              <a:ext uri="{FF2B5EF4-FFF2-40B4-BE49-F238E27FC236}">
                <a16:creationId xmlns:a16="http://schemas.microsoft.com/office/drawing/2014/main" id="{C05DDAF7-0302-D986-A313-3869805724DE}"/>
              </a:ext>
            </a:extLst>
          </p:cNvPr>
          <p:cNvSpPr/>
          <p:nvPr/>
        </p:nvSpPr>
        <p:spPr>
          <a:xfrm>
            <a:off x="1210345" y="2895600"/>
            <a:ext cx="7496954" cy="1302023"/>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an in-house CT dataset RC-OARs containing 130 rectum cancer patients with segmentation labels of four organs: bladder, small intestine, right femoral head, and left femoral head.</a:t>
            </a:r>
          </a:p>
          <a:p>
            <a:pPr marL="285750" indent="-285750">
              <a:lnSpc>
                <a:spcPct val="150000"/>
              </a:lnSpc>
              <a:buFont typeface="Arial" panose="020B0604020202020204" pitchFamily="34" charset="0"/>
              <a:buChar char="•"/>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100/8/22 samples as training/validation/testing sets for RC-OARs dataset</a:t>
            </a:r>
          </a:p>
          <a:p>
            <a:pPr marL="285750" indent="-285750">
              <a:lnSpc>
                <a:spcPct val="150000"/>
              </a:lnSpc>
              <a:buFont typeface="Arial" panose="020B0604020202020204" pitchFamily="34" charset="0"/>
              <a:buChar char="•"/>
            </a:pP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resize the resolution of slices as 256×256 for RC-OARs</a:t>
            </a:r>
          </a:p>
        </p:txBody>
      </p: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BA0C457D-FED3-BD42-213A-A20D21FB60F1}"/>
                  </a:ext>
                </a:extLst>
              </p:cNvPr>
              <p:cNvSpPr txBox="1"/>
              <p:nvPr/>
            </p:nvSpPr>
            <p:spPr>
              <a:xfrm>
                <a:off x="986717" y="4263386"/>
                <a:ext cx="7631503" cy="507831"/>
              </a:xfrm>
              <a:prstGeom prst="rect">
                <a:avLst/>
              </a:prstGeom>
              <a:noFill/>
            </p:spPr>
            <p:txBody>
              <a:bodyPr wrap="square">
                <a:spAutoFit/>
              </a:bodyPr>
              <a:lstStyle/>
              <a:p>
                <a:pPr marL="285750" indent="-285750" algn="just">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Divide the labeled set and the unlabeled set as </a:t>
                </a:r>
                <a14:m>
                  <m:oMath xmlns:m="http://schemas.openxmlformats.org/officeDocument/2006/math">
                    <m:r>
                      <a:rPr lang="en-US" altLang="zh-CN" b="1" i="1">
                        <a:latin typeface="Times New Roman" panose="02020603050405020304" pitchFamily="18" charset="0"/>
                        <a:ea typeface="微软雅黑" panose="020B0503020204020204" pitchFamily="34" charset="-122"/>
                        <a:cs typeface="Times New Roman" panose="02020603050405020304" pitchFamily="18" charset="0"/>
                      </a:rPr>
                      <m:t>𝒏</m:t>
                    </m:r>
                    <m:r>
                      <a:rPr lang="en-US" altLang="zh-CN" b="1">
                        <a:latin typeface="Times New Roman" panose="02020603050405020304" pitchFamily="18" charset="0"/>
                        <a:ea typeface="微软雅黑" panose="020B0503020204020204" pitchFamily="34" charset="-122"/>
                        <a:cs typeface="Times New Roman" panose="02020603050405020304" pitchFamily="18" charset="0"/>
                      </a:rPr>
                      <m:t>/</m:t>
                    </m:r>
                    <m:r>
                      <a:rPr lang="en-US" altLang="zh-CN" b="1" i="1">
                        <a:latin typeface="Times New Roman" panose="02020603050405020304" pitchFamily="18" charset="0"/>
                        <a:ea typeface="微软雅黑" panose="020B0503020204020204" pitchFamily="34" charset="-122"/>
                        <a:cs typeface="Times New Roman" panose="02020603050405020304" pitchFamily="18" charset="0"/>
                      </a:rPr>
                      <m:t>𝒎</m:t>
                    </m:r>
                  </m:oMath>
                </a14:m>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 to simulate the semi-supervised setting, where </a:t>
                </a:r>
                <a14:m>
                  <m:oMath xmlns:m="http://schemas.openxmlformats.org/officeDocument/2006/math">
                    <m:r>
                      <a:rPr lang="en-US" altLang="zh-CN" b="1" i="1">
                        <a:latin typeface="Times New Roman" panose="02020603050405020304" pitchFamily="18" charset="0"/>
                        <a:ea typeface="微软雅黑" panose="020B0503020204020204" pitchFamily="34" charset="-122"/>
                        <a:cs typeface="Times New Roman" panose="02020603050405020304" pitchFamily="18" charset="0"/>
                      </a:rPr>
                      <m:t>𝒏</m:t>
                    </m:r>
                  </m:oMath>
                </a14:m>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 and </a:t>
                </a:r>
                <a14:m>
                  <m:oMath xmlns:m="http://schemas.openxmlformats.org/officeDocument/2006/math">
                    <m:r>
                      <a:rPr lang="en-US" altLang="zh-CN" b="1" i="1">
                        <a:latin typeface="Times New Roman" panose="02020603050405020304" pitchFamily="18" charset="0"/>
                        <a:ea typeface="微软雅黑" panose="020B0503020204020204" pitchFamily="34" charset="-122"/>
                        <a:cs typeface="Times New Roman" panose="02020603050405020304" pitchFamily="18" charset="0"/>
                      </a:rPr>
                      <m:t>𝒎</m:t>
                    </m:r>
                  </m:oMath>
                </a14:m>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 are the numbers of labeled and unlabeled samples. </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9" name="文本框 8">
                <a:extLst>
                  <a:ext uri="{FF2B5EF4-FFF2-40B4-BE49-F238E27FC236}">
                    <a16:creationId xmlns:a16="http://schemas.microsoft.com/office/drawing/2014/main" id="{BA0C457D-FED3-BD42-213A-A20D21FB60F1}"/>
                  </a:ext>
                </a:extLst>
              </p:cNvPr>
              <p:cNvSpPr txBox="1">
                <a:spLocks noRot="1" noChangeAspect="1" noMove="1" noResize="1" noEditPoints="1" noAdjustHandles="1" noChangeArrowheads="1" noChangeShapeType="1" noTextEdit="1"/>
              </p:cNvSpPr>
              <p:nvPr/>
            </p:nvSpPr>
            <p:spPr>
              <a:xfrm>
                <a:off x="986717" y="4263386"/>
                <a:ext cx="7631503" cy="507831"/>
              </a:xfrm>
              <a:prstGeom prst="rect">
                <a:avLst/>
              </a:prstGeom>
              <a:blipFill>
                <a:blip r:embed="rId3"/>
                <a:stretch>
                  <a:fillRect l="-80" t="-1190" r="-160" b="-1071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5407638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1798132" y="87313"/>
            <a:ext cx="554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accent1"/>
                </a:solidFill>
                <a:latin typeface="+mj-ea"/>
                <a:ea typeface="+mj-ea"/>
              </a:rPr>
              <a:t>Experimental Setup &amp; Results</a:t>
            </a:r>
          </a:p>
        </p:txBody>
      </p:sp>
      <p:cxnSp>
        <p:nvCxnSpPr>
          <p:cNvPr id="75" name="直接连接符 74"/>
          <p:cNvCxnSpPr/>
          <p:nvPr/>
        </p:nvCxnSpPr>
        <p:spPr>
          <a:xfrm>
            <a:off x="4433191" y="609793"/>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ACBECEF1-1935-4692-9C86-5FD89D9EDF46}" type="slidenum">
              <a:rPr lang="zh-CN" altLang="en-US" smtClean="0"/>
              <a:t>19</a:t>
            </a:fld>
            <a:endParaRPr lang="zh-CN" altLang="en-US" dirty="0"/>
          </a:p>
        </p:txBody>
      </p:sp>
      <p:sp>
        <p:nvSpPr>
          <p:cNvPr id="4" name="文本框 3">
            <a:extLst>
              <a:ext uri="{FF2B5EF4-FFF2-40B4-BE49-F238E27FC236}">
                <a16:creationId xmlns:a16="http://schemas.microsoft.com/office/drawing/2014/main" id="{4E293397-8E78-C539-F6BC-A559CD3F8C6E}"/>
              </a:ext>
            </a:extLst>
          </p:cNvPr>
          <p:cNvSpPr txBox="1"/>
          <p:nvPr/>
        </p:nvSpPr>
        <p:spPr>
          <a:xfrm>
            <a:off x="986717" y="688009"/>
            <a:ext cx="4572000" cy="417422"/>
          </a:xfrm>
          <a:prstGeom prst="rect">
            <a:avLst/>
          </a:prstGeom>
          <a:noFill/>
        </p:spPr>
        <p:txBody>
          <a:bodyPr wrap="square">
            <a:spAutoFit/>
          </a:bodyPr>
          <a:lstStyle/>
          <a:p>
            <a:pPr algn="just">
              <a:lnSpc>
                <a:spcPct val="150000"/>
              </a:lnSpc>
              <a:spcBef>
                <a:spcPts val="600"/>
              </a:spcBef>
            </a:pPr>
            <a:r>
              <a:rPr lang="en-US" altLang="zh-CN" sz="1600" b="1" dirty="0">
                <a:latin typeface="Times" panose="02020603050405020304" pitchFamily="18" charset="0"/>
                <a:ea typeface="宋体" panose="02010600030101010101" pitchFamily="2" charset="-122"/>
                <a:cs typeface="Times" panose="02020603050405020304" pitchFamily="18" charset="0"/>
              </a:rPr>
              <a:t>Experimental Setup</a:t>
            </a:r>
          </a:p>
        </p:txBody>
      </p:sp>
      <mc:AlternateContent xmlns:mc="http://schemas.openxmlformats.org/markup-compatibility/2006">
        <mc:Choice xmlns:a14="http://schemas.microsoft.com/office/drawing/2010/main" Requires="a14">
          <p:sp>
            <p:nvSpPr>
              <p:cNvPr id="23" name="学论网-专注原创-www.xuelun.me">
                <a:extLst>
                  <a:ext uri="{FF2B5EF4-FFF2-40B4-BE49-F238E27FC236}">
                    <a16:creationId xmlns:a16="http://schemas.microsoft.com/office/drawing/2014/main" id="{B47B5792-80EA-20AB-2A90-C065B0A54A25}"/>
                  </a:ext>
                </a:extLst>
              </p:cNvPr>
              <p:cNvSpPr/>
              <p:nvPr/>
            </p:nvSpPr>
            <p:spPr>
              <a:xfrm>
                <a:off x="986717" y="1194505"/>
                <a:ext cx="7496954" cy="2601674"/>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Hardware:</a:t>
                </a:r>
                <a:r>
                  <a:rPr lang="zh-CN" altLang="en-US"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 single NVIDIA GeForce 3090 GPU with 24GB memory</a:t>
                </a:r>
              </a:p>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Iterations: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Stage Ⅰ - SGD - 200 epochs - batchsize of 64 - learning rate of 0.1; Stage Ⅱ - Adam optimizer -100 epochs - batchsize of 16 - learning rate of 5e-4</a:t>
                </a:r>
              </a:p>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Size of Memory Bank</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256</a:t>
                </a:r>
              </a:p>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Hyper-parameters: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Similarity threshold </a:t>
                </a:r>
                <a14:m>
                  <m:oMath xmlns:m="http://schemas.openxmlformats.org/officeDocument/2006/math">
                    <m:r>
                      <a:rPr lang="en-US" altLang="zh-CN">
                        <a:latin typeface="Times New Roman" panose="02020603050405020304" pitchFamily="18" charset="0"/>
                        <a:ea typeface="微软雅黑" panose="020B0503020204020204" pitchFamily="34" charset="-122"/>
                        <a:cs typeface="Times New Roman" panose="02020603050405020304" pitchFamily="18" charset="0"/>
                      </a:rPr>
                      <m:t>𝑡</m:t>
                    </m:r>
                  </m:oMath>
                </a14:m>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is set as 0.65 and 0.85 for the ACDC and RC-OARs dataset;</a:t>
                </a:r>
                <a:r>
                  <a:rPr lang="zh-CN" altLang="zh-CN" dirty="0">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sSub>
                      <m:sSubPr>
                        <m:ctrlPr>
                          <a:rPr lang="zh-CN" altLang="zh-CN">
                            <a:latin typeface="Times New Roman" panose="02020603050405020304" pitchFamily="18" charset="0"/>
                            <a:ea typeface="微软雅黑" panose="020B0503020204020204" pitchFamily="34" charset="-122"/>
                            <a:cs typeface="Times New Roman" panose="02020603050405020304" pitchFamily="18" charset="0"/>
                          </a:rPr>
                        </m:ctrlPr>
                      </m:sSubPr>
                      <m:e>
                        <m:r>
                          <a:rPr lang="en-US" altLang="zh-CN">
                            <a:latin typeface="Times New Roman" panose="02020603050405020304" pitchFamily="18" charset="0"/>
                            <a:ea typeface="微软雅黑" panose="020B0503020204020204" pitchFamily="34" charset="-122"/>
                            <a:cs typeface="Times New Roman" panose="02020603050405020304" pitchFamily="18" charset="0"/>
                          </a:rPr>
                          <m:t>𝜆</m:t>
                        </m:r>
                      </m:e>
                      <m:sub>
                        <m:r>
                          <a:rPr lang="en-US" altLang="zh-CN">
                            <a:latin typeface="Times New Roman" panose="02020603050405020304" pitchFamily="18" charset="0"/>
                            <a:ea typeface="微软雅黑" panose="020B0503020204020204" pitchFamily="34" charset="-122"/>
                            <a:cs typeface="Times New Roman" panose="02020603050405020304" pitchFamily="18" charset="0"/>
                          </a:rPr>
                          <m:t>1</m:t>
                        </m:r>
                      </m:sub>
                    </m:sSub>
                  </m:oMath>
                </a14:m>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and </a:t>
                </a:r>
                <a14:m>
                  <m:oMath xmlns:m="http://schemas.openxmlformats.org/officeDocument/2006/math">
                    <m:sSub>
                      <m:sSubPr>
                        <m:ctrlPr>
                          <a:rPr lang="zh-CN" altLang="zh-CN">
                            <a:latin typeface="Times New Roman" panose="02020603050405020304" pitchFamily="18" charset="0"/>
                            <a:ea typeface="微软雅黑" panose="020B0503020204020204" pitchFamily="34" charset="-122"/>
                            <a:cs typeface="Times New Roman" panose="02020603050405020304" pitchFamily="18" charset="0"/>
                          </a:rPr>
                        </m:ctrlPr>
                      </m:sSubPr>
                      <m:e>
                        <m:r>
                          <a:rPr lang="en-US" altLang="zh-CN">
                            <a:latin typeface="Times New Roman" panose="02020603050405020304" pitchFamily="18" charset="0"/>
                            <a:ea typeface="微软雅黑" panose="020B0503020204020204" pitchFamily="34" charset="-122"/>
                            <a:cs typeface="Times New Roman" panose="02020603050405020304" pitchFamily="18" charset="0"/>
                          </a:rPr>
                          <m:t>𝜆</m:t>
                        </m:r>
                      </m:e>
                      <m:sub>
                        <m:r>
                          <a:rPr lang="en-US" altLang="zh-CN">
                            <a:latin typeface="Times New Roman" panose="02020603050405020304" pitchFamily="18" charset="0"/>
                            <a:ea typeface="微软雅黑" panose="020B0503020204020204" pitchFamily="34" charset="-122"/>
                            <a:cs typeface="Times New Roman" panose="02020603050405020304" pitchFamily="18" charset="0"/>
                          </a:rPr>
                          <m:t>2</m:t>
                        </m:r>
                      </m:sub>
                    </m:sSub>
                  </m:oMath>
                </a14:m>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in Eq. (8) are empirically set as 0.01 and 1. As for </a:t>
                </a:r>
                <a14:m>
                  <m:oMath xmlns:m="http://schemas.openxmlformats.org/officeDocument/2006/math">
                    <m:sSub>
                      <m:sSubPr>
                        <m:ctrlPr>
                          <a:rPr lang="zh-CN" altLang="zh-CN">
                            <a:latin typeface="Times New Roman" panose="02020603050405020304" pitchFamily="18" charset="0"/>
                            <a:ea typeface="微软雅黑" panose="020B0503020204020204" pitchFamily="34" charset="-122"/>
                            <a:cs typeface="Times New Roman" panose="02020603050405020304" pitchFamily="18" charset="0"/>
                          </a:rPr>
                        </m:ctrlPr>
                      </m:sSubPr>
                      <m:e>
                        <m:r>
                          <a:rPr lang="en-US" altLang="zh-CN">
                            <a:latin typeface="Times New Roman" panose="02020603050405020304" pitchFamily="18" charset="0"/>
                            <a:ea typeface="微软雅黑" panose="020B0503020204020204" pitchFamily="34" charset="-122"/>
                            <a:cs typeface="Times New Roman" panose="02020603050405020304" pitchFamily="18" charset="0"/>
                          </a:rPr>
                          <m:t>𝜆</m:t>
                        </m:r>
                      </m:e>
                      <m:sub>
                        <m:r>
                          <a:rPr lang="en-US" altLang="zh-CN">
                            <a:latin typeface="Times New Roman" panose="02020603050405020304" pitchFamily="18" charset="0"/>
                            <a:ea typeface="微软雅黑" panose="020B0503020204020204" pitchFamily="34" charset="-122"/>
                            <a:cs typeface="Times New Roman" panose="02020603050405020304" pitchFamily="18" charset="0"/>
                          </a:rPr>
                          <m:t>3</m:t>
                        </m:r>
                      </m:sub>
                    </m:sSub>
                  </m:oMath>
                </a14:m>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following [7], we use a warming-up function </a:t>
                </a:r>
                <a14:m>
                  <m:oMath xmlns:m="http://schemas.openxmlformats.org/officeDocument/2006/math">
                    <m:sSub>
                      <m:sSubPr>
                        <m:ctrlPr>
                          <a:rPr lang="zh-CN" altLang="zh-CN">
                            <a:latin typeface="Times New Roman" panose="02020603050405020304" pitchFamily="18" charset="0"/>
                            <a:ea typeface="微软雅黑" panose="020B0503020204020204" pitchFamily="34" charset="-122"/>
                            <a:cs typeface="Times New Roman" panose="02020603050405020304" pitchFamily="18" charset="0"/>
                          </a:rPr>
                        </m:ctrlPr>
                      </m:sSubPr>
                      <m:e>
                        <m:r>
                          <a:rPr lang="en-US" altLang="zh-CN">
                            <a:latin typeface="Times New Roman" panose="02020603050405020304" pitchFamily="18" charset="0"/>
                            <a:ea typeface="微软雅黑" panose="020B0503020204020204" pitchFamily="34" charset="-122"/>
                            <a:cs typeface="Times New Roman" panose="02020603050405020304" pitchFamily="18" charset="0"/>
                          </a:rPr>
                          <m:t>𝜆</m:t>
                        </m:r>
                      </m:e>
                      <m:sub>
                        <m:r>
                          <a:rPr lang="en-US" altLang="zh-CN">
                            <a:latin typeface="Times New Roman" panose="02020603050405020304" pitchFamily="18" charset="0"/>
                            <a:ea typeface="微软雅黑" panose="020B0503020204020204" pitchFamily="34" charset="-122"/>
                            <a:cs typeface="Times New Roman" panose="02020603050405020304" pitchFamily="18" charset="0"/>
                          </a:rPr>
                          <m:t>3</m:t>
                        </m:r>
                      </m:sub>
                    </m:sSub>
                    <m:r>
                      <a:rPr lang="en-US" altLang="zh-CN">
                        <a:latin typeface="Times New Roman" panose="02020603050405020304" pitchFamily="18" charset="0"/>
                        <a:ea typeface="微软雅黑" panose="020B0503020204020204" pitchFamily="34" charset="-122"/>
                        <a:cs typeface="Times New Roman" panose="02020603050405020304" pitchFamily="18" charset="0"/>
                      </a:rPr>
                      <m:t>(</m:t>
                    </m:r>
                    <m:r>
                      <a:rPr lang="en-US" altLang="zh-CN">
                        <a:latin typeface="Times New Roman" panose="02020603050405020304" pitchFamily="18" charset="0"/>
                        <a:ea typeface="微软雅黑" panose="020B0503020204020204" pitchFamily="34" charset="-122"/>
                        <a:cs typeface="Times New Roman" panose="02020603050405020304" pitchFamily="18" charset="0"/>
                      </a:rPr>
                      <m:t>𝛿</m:t>
                    </m:r>
                    <m:r>
                      <a:rPr lang="en-US" altLang="zh-CN">
                        <a:latin typeface="Times New Roman" panose="02020603050405020304" pitchFamily="18" charset="0"/>
                        <a:ea typeface="微软雅黑" panose="020B0503020204020204" pitchFamily="34" charset="-122"/>
                        <a:cs typeface="Times New Roman" panose="02020603050405020304" pitchFamily="18" charset="0"/>
                      </a:rPr>
                      <m:t>)=0.1×</m:t>
                    </m:r>
                    <m:sSup>
                      <m:sSupPr>
                        <m:ctrlPr>
                          <a:rPr lang="zh-CN" altLang="zh-CN">
                            <a:latin typeface="Times New Roman" panose="02020603050405020304" pitchFamily="18" charset="0"/>
                            <a:ea typeface="微软雅黑" panose="020B0503020204020204" pitchFamily="34" charset="-122"/>
                            <a:cs typeface="Times New Roman" panose="02020603050405020304" pitchFamily="18" charset="0"/>
                          </a:rPr>
                        </m:ctrlPr>
                      </m:sSupPr>
                      <m:e>
                        <m:r>
                          <a:rPr lang="en-US" altLang="zh-CN">
                            <a:latin typeface="Times New Roman" panose="02020603050405020304" pitchFamily="18" charset="0"/>
                            <a:ea typeface="微软雅黑" panose="020B0503020204020204" pitchFamily="34" charset="-122"/>
                            <a:cs typeface="Times New Roman" panose="02020603050405020304" pitchFamily="18" charset="0"/>
                          </a:rPr>
                          <m:t>𝑒</m:t>
                        </m:r>
                      </m:e>
                      <m:sup>
                        <m:d>
                          <m:dPr>
                            <m:ctrlPr>
                              <a:rPr lang="zh-CN" altLang="zh-CN">
                                <a:latin typeface="Times New Roman" panose="02020603050405020304" pitchFamily="18" charset="0"/>
                                <a:ea typeface="微软雅黑" panose="020B0503020204020204" pitchFamily="34" charset="-122"/>
                                <a:cs typeface="Times New Roman" panose="02020603050405020304" pitchFamily="18" charset="0"/>
                              </a:rPr>
                            </m:ctrlPr>
                          </m:dPr>
                          <m:e>
                            <m:r>
                              <a:rPr lang="en-US" altLang="zh-CN">
                                <a:latin typeface="Times New Roman" panose="02020603050405020304" pitchFamily="18" charset="0"/>
                                <a:ea typeface="微软雅黑" panose="020B0503020204020204" pitchFamily="34" charset="-122"/>
                                <a:cs typeface="Times New Roman" panose="02020603050405020304" pitchFamily="18" charset="0"/>
                              </a:rPr>
                              <m:t>−5</m:t>
                            </m:r>
                            <m:sSup>
                              <m:sSupPr>
                                <m:ctrlPr>
                                  <a:rPr lang="zh-CN" altLang="zh-CN">
                                    <a:latin typeface="Times New Roman" panose="02020603050405020304" pitchFamily="18" charset="0"/>
                                    <a:ea typeface="微软雅黑" panose="020B0503020204020204" pitchFamily="34" charset="-122"/>
                                    <a:cs typeface="Times New Roman" panose="02020603050405020304" pitchFamily="18" charset="0"/>
                                  </a:rPr>
                                </m:ctrlPr>
                              </m:sSupPr>
                              <m:e>
                                <m:d>
                                  <m:dPr>
                                    <m:ctrlPr>
                                      <a:rPr lang="zh-CN" altLang="zh-CN">
                                        <a:latin typeface="Times New Roman" panose="02020603050405020304" pitchFamily="18" charset="0"/>
                                        <a:ea typeface="微软雅黑" panose="020B0503020204020204" pitchFamily="34" charset="-122"/>
                                        <a:cs typeface="Times New Roman" panose="02020603050405020304" pitchFamily="18" charset="0"/>
                                      </a:rPr>
                                    </m:ctrlPr>
                                  </m:dPr>
                                  <m:e>
                                    <m:r>
                                      <a:rPr lang="en-US" altLang="zh-CN">
                                        <a:latin typeface="Times New Roman" panose="02020603050405020304" pitchFamily="18" charset="0"/>
                                        <a:ea typeface="微软雅黑" panose="020B0503020204020204" pitchFamily="34" charset="-122"/>
                                        <a:cs typeface="Times New Roman" panose="02020603050405020304" pitchFamily="18" charset="0"/>
                                      </a:rPr>
                                      <m:t>1−</m:t>
                                    </m:r>
                                    <m:r>
                                      <a:rPr lang="en-US" altLang="zh-CN">
                                        <a:latin typeface="Times New Roman" panose="02020603050405020304" pitchFamily="18" charset="0"/>
                                        <a:ea typeface="微软雅黑" panose="020B0503020204020204" pitchFamily="34" charset="-122"/>
                                        <a:cs typeface="Times New Roman" panose="02020603050405020304" pitchFamily="18" charset="0"/>
                                      </a:rPr>
                                      <m:t>𝛿</m:t>
                                    </m:r>
                                    <m:r>
                                      <a:rPr lang="en-US" altLang="zh-CN">
                                        <a:latin typeface="Times New Roman" panose="02020603050405020304" pitchFamily="18" charset="0"/>
                                        <a:ea typeface="微软雅黑" panose="020B0503020204020204" pitchFamily="34" charset="-122"/>
                                        <a:cs typeface="Times New Roman" panose="02020603050405020304" pitchFamily="18" charset="0"/>
                                      </a:rPr>
                                      <m:t>/</m:t>
                                    </m:r>
                                    <m:sSub>
                                      <m:sSubPr>
                                        <m:ctrlPr>
                                          <a:rPr lang="zh-CN" altLang="zh-CN">
                                            <a:latin typeface="Times New Roman" panose="02020603050405020304" pitchFamily="18" charset="0"/>
                                            <a:ea typeface="微软雅黑" panose="020B0503020204020204" pitchFamily="34" charset="-122"/>
                                            <a:cs typeface="Times New Roman" panose="02020603050405020304" pitchFamily="18" charset="0"/>
                                          </a:rPr>
                                        </m:ctrlPr>
                                      </m:sSubPr>
                                      <m:e>
                                        <m:r>
                                          <a:rPr lang="en-US" altLang="zh-CN">
                                            <a:latin typeface="Times New Roman" panose="02020603050405020304" pitchFamily="18" charset="0"/>
                                            <a:ea typeface="微软雅黑" panose="020B0503020204020204" pitchFamily="34" charset="-122"/>
                                            <a:cs typeface="Times New Roman" panose="02020603050405020304" pitchFamily="18" charset="0"/>
                                          </a:rPr>
                                          <m:t>𝛿</m:t>
                                        </m:r>
                                      </m:e>
                                      <m:sub>
                                        <m:r>
                                          <a:rPr lang="en-US" altLang="zh-CN">
                                            <a:latin typeface="Times New Roman" panose="02020603050405020304" pitchFamily="18" charset="0"/>
                                            <a:ea typeface="微软雅黑" panose="020B0503020204020204" pitchFamily="34" charset="-122"/>
                                            <a:cs typeface="Times New Roman" panose="02020603050405020304" pitchFamily="18" charset="0"/>
                                          </a:rPr>
                                          <m:t>𝑚𝑎𝑥</m:t>
                                        </m:r>
                                      </m:sub>
                                    </m:sSub>
                                  </m:e>
                                </m:d>
                              </m:e>
                              <m:sup>
                                <m:r>
                                  <a:rPr lang="en-US" altLang="zh-CN">
                                    <a:latin typeface="Times New Roman" panose="02020603050405020304" pitchFamily="18" charset="0"/>
                                    <a:ea typeface="微软雅黑" panose="020B0503020204020204" pitchFamily="34" charset="-122"/>
                                    <a:cs typeface="Times New Roman" panose="02020603050405020304" pitchFamily="18" charset="0"/>
                                  </a:rPr>
                                  <m:t>2</m:t>
                                </m:r>
                              </m:sup>
                            </m:sSup>
                          </m:e>
                        </m:d>
                      </m:sup>
                    </m:sSup>
                  </m:oMath>
                </a14:m>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p>
              <a:p>
                <a:pPr marL="285750" indent="-285750">
                  <a:lnSpc>
                    <a:spcPct val="150000"/>
                  </a:lnSpc>
                  <a:buFont typeface="Arial" panose="020B0604020202020204" pitchFamily="34" charset="0"/>
                  <a:buChar char="•"/>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Note: </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Local contrastive learning begins at the 30th epoch for stable convergence.</a:t>
                </a:r>
              </a:p>
            </p:txBody>
          </p:sp>
        </mc:Choice>
        <mc:Fallback>
          <p:sp>
            <p:nvSpPr>
              <p:cNvPr id="23" name="学论网-专注原创-www.xuelun.me">
                <a:extLst>
                  <a:ext uri="{FF2B5EF4-FFF2-40B4-BE49-F238E27FC236}">
                    <a16:creationId xmlns:a16="http://schemas.microsoft.com/office/drawing/2014/main" id="{B47B5792-80EA-20AB-2A90-C065B0A54A25}"/>
                  </a:ext>
                </a:extLst>
              </p:cNvPr>
              <p:cNvSpPr>
                <a:spLocks noRot="1" noChangeAspect="1" noMove="1" noResize="1" noEditPoints="1" noAdjustHandles="1" noChangeArrowheads="1" noChangeShapeType="1" noTextEdit="1"/>
              </p:cNvSpPr>
              <p:nvPr/>
            </p:nvSpPr>
            <p:spPr>
              <a:xfrm>
                <a:off x="986717" y="1194505"/>
                <a:ext cx="7496954" cy="2601674"/>
              </a:xfrm>
              <a:prstGeom prst="rect">
                <a:avLst/>
              </a:prstGeom>
              <a:blipFill>
                <a:blip r:embed="rId3"/>
                <a:stretch>
                  <a:fillRect l="-81" b="-140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9082597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直角三角形 18"/>
          <p:cNvSpPr/>
          <p:nvPr/>
        </p:nvSpPr>
        <p:spPr>
          <a:xfrm rot="16200000">
            <a:off x="6427481" y="2409082"/>
            <a:ext cx="2751138" cy="275113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直角三角形 19"/>
          <p:cNvSpPr/>
          <p:nvPr/>
        </p:nvSpPr>
        <p:spPr>
          <a:xfrm rot="5400000">
            <a:off x="-28260" y="0"/>
            <a:ext cx="2751138" cy="275113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p:nvPr/>
        </p:nvPicPr>
        <p:blipFill rotWithShape="1">
          <a:blip r:embed="rId3">
            <a:extLst>
              <a:ext uri="{28A0092B-C50C-407E-A947-70E740481C1C}">
                <a14:useLocalDpi xmlns:a14="http://schemas.microsoft.com/office/drawing/2010/main" val="0"/>
              </a:ext>
            </a:extLst>
          </a:blip>
          <a:srcRect t="13283" b="19739"/>
          <a:stretch>
            <a:fillRect/>
          </a:stretch>
        </p:blipFill>
        <p:spPr>
          <a:xfrm>
            <a:off x="156000" y="587163"/>
            <a:ext cx="8832000" cy="3954388"/>
          </a:xfrm>
          <a:prstGeom prst="rect">
            <a:avLst/>
          </a:prstGeom>
        </p:spPr>
      </p:pic>
      <p:sp>
        <p:nvSpPr>
          <p:cNvPr id="23" name="矩形 22"/>
          <p:cNvSpPr/>
          <p:nvPr/>
        </p:nvSpPr>
        <p:spPr>
          <a:xfrm>
            <a:off x="149235" y="598468"/>
            <a:ext cx="8851889" cy="3954389"/>
          </a:xfrm>
          <a:prstGeom prst="rect">
            <a:avLst/>
          </a:prstGeom>
          <a:solidFill>
            <a:schemeClr val="bg1">
              <a:alpha val="80000"/>
            </a:schemeClr>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2041308" y="1998048"/>
            <a:ext cx="3077845" cy="369332"/>
          </a:xfrm>
          <a:prstGeom prst="rect">
            <a:avLst/>
          </a:prstGeom>
        </p:spPr>
        <p:txBody>
          <a:bodyPr wrap="square">
            <a:spAutoFit/>
          </a:bodyPr>
          <a:lstStyle/>
          <a:p>
            <a:pPr lvl="0" algn="just" fontAlgn="base">
              <a:spcBef>
                <a:spcPct val="0"/>
              </a:spcBef>
              <a:spcAft>
                <a:spcPct val="0"/>
              </a:spcAft>
              <a:defRPr/>
            </a:pPr>
            <a:r>
              <a:rPr lang="en-US" altLang="zh-CN" sz="1800" b="1" dirty="0">
                <a:solidFill>
                  <a:srgbClr val="212834"/>
                </a:solidFill>
                <a:latin typeface="Times" panose="02020603050405020304" pitchFamily="18" charset="0"/>
                <a:ea typeface="方正兰亭黑_GBK"/>
                <a:cs typeface="Times" panose="02020603050405020304" pitchFamily="18" charset="0"/>
              </a:rPr>
              <a:t>Introduction</a:t>
            </a:r>
          </a:p>
        </p:txBody>
      </p:sp>
      <p:sp>
        <p:nvSpPr>
          <p:cNvPr id="83" name="椭圆 82"/>
          <p:cNvSpPr/>
          <p:nvPr/>
        </p:nvSpPr>
        <p:spPr>
          <a:xfrm>
            <a:off x="1586865" y="1992849"/>
            <a:ext cx="379095" cy="37973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1</a:t>
            </a:r>
            <a:endParaRPr lang="zh-CN" altLang="en-US"/>
          </a:p>
        </p:txBody>
      </p:sp>
      <p:sp>
        <p:nvSpPr>
          <p:cNvPr id="86" name="矩形 85"/>
          <p:cNvSpPr/>
          <p:nvPr/>
        </p:nvSpPr>
        <p:spPr>
          <a:xfrm>
            <a:off x="5903369" y="1998048"/>
            <a:ext cx="2124516" cy="369332"/>
          </a:xfrm>
          <a:prstGeom prst="rect">
            <a:avLst/>
          </a:prstGeom>
        </p:spPr>
        <p:txBody>
          <a:bodyPr wrap="square">
            <a:spAutoFit/>
          </a:bodyPr>
          <a:lstStyle/>
          <a:p>
            <a:pPr lvl="0" algn="just" fontAlgn="base">
              <a:spcBef>
                <a:spcPct val="0"/>
              </a:spcBef>
              <a:spcAft>
                <a:spcPct val="0"/>
              </a:spcAft>
              <a:defRPr/>
            </a:pPr>
            <a:r>
              <a:rPr lang="en-US" altLang="zh-CN" sz="1800" b="1" dirty="0">
                <a:solidFill>
                  <a:srgbClr val="212834"/>
                </a:solidFill>
                <a:latin typeface="Times" panose="02020603050405020304" pitchFamily="18" charset="0"/>
                <a:ea typeface="方正兰亭黑_GBK"/>
                <a:cs typeface="Times" panose="02020603050405020304" pitchFamily="18" charset="0"/>
              </a:rPr>
              <a:t>Methodology</a:t>
            </a:r>
          </a:p>
        </p:txBody>
      </p:sp>
      <p:sp>
        <p:nvSpPr>
          <p:cNvPr id="87" name="椭圆 86"/>
          <p:cNvSpPr/>
          <p:nvPr/>
        </p:nvSpPr>
        <p:spPr>
          <a:xfrm>
            <a:off x="5439401" y="1992849"/>
            <a:ext cx="379095" cy="37973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2</a:t>
            </a:r>
            <a:endParaRPr lang="zh-CN" altLang="en-US"/>
          </a:p>
        </p:txBody>
      </p:sp>
      <p:sp>
        <p:nvSpPr>
          <p:cNvPr id="90" name="矩形 89"/>
          <p:cNvSpPr/>
          <p:nvPr/>
        </p:nvSpPr>
        <p:spPr>
          <a:xfrm>
            <a:off x="2041308" y="3257401"/>
            <a:ext cx="3713710" cy="369332"/>
          </a:xfrm>
          <a:prstGeom prst="rect">
            <a:avLst/>
          </a:prstGeom>
        </p:spPr>
        <p:txBody>
          <a:bodyPr wrap="square">
            <a:spAutoFit/>
          </a:bodyPr>
          <a:lstStyle/>
          <a:p>
            <a:pPr lvl="0" fontAlgn="base">
              <a:spcBef>
                <a:spcPct val="0"/>
              </a:spcBef>
              <a:spcAft>
                <a:spcPct val="0"/>
              </a:spcAft>
              <a:defRPr/>
            </a:pPr>
            <a:r>
              <a:rPr lang="en-US" altLang="zh-CN" sz="1800" b="1" dirty="0">
                <a:solidFill>
                  <a:srgbClr val="212834"/>
                </a:solidFill>
                <a:latin typeface="Times" panose="02020603050405020304" pitchFamily="18" charset="0"/>
                <a:ea typeface="方正兰亭黑_GBK"/>
                <a:cs typeface="Times" panose="02020603050405020304" pitchFamily="18" charset="0"/>
              </a:rPr>
              <a:t>Experimental Setup &amp; Results</a:t>
            </a:r>
          </a:p>
        </p:txBody>
      </p:sp>
      <p:sp>
        <p:nvSpPr>
          <p:cNvPr id="91" name="椭圆 90"/>
          <p:cNvSpPr/>
          <p:nvPr/>
        </p:nvSpPr>
        <p:spPr>
          <a:xfrm>
            <a:off x="1586865" y="3252202"/>
            <a:ext cx="379095" cy="37973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3</a:t>
            </a:r>
            <a:endParaRPr lang="zh-CN" altLang="en-US"/>
          </a:p>
        </p:txBody>
      </p:sp>
      <p:sp>
        <p:nvSpPr>
          <p:cNvPr id="94" name="矩形 93"/>
          <p:cNvSpPr/>
          <p:nvPr/>
        </p:nvSpPr>
        <p:spPr>
          <a:xfrm>
            <a:off x="5903368" y="3257401"/>
            <a:ext cx="2312775" cy="369332"/>
          </a:xfrm>
          <a:prstGeom prst="rect">
            <a:avLst/>
          </a:prstGeom>
        </p:spPr>
        <p:txBody>
          <a:bodyPr wrap="square">
            <a:spAutoFit/>
          </a:bodyPr>
          <a:lstStyle/>
          <a:p>
            <a:pPr lvl="0" algn="just" fontAlgn="base">
              <a:spcBef>
                <a:spcPct val="0"/>
              </a:spcBef>
              <a:spcAft>
                <a:spcPct val="0"/>
              </a:spcAft>
              <a:defRPr/>
            </a:pPr>
            <a:r>
              <a:rPr lang="en-US" altLang="zh-CN" sz="1800" b="1" dirty="0">
                <a:solidFill>
                  <a:srgbClr val="212834"/>
                </a:solidFill>
                <a:latin typeface="Times" panose="02020603050405020304" pitchFamily="18" charset="0"/>
                <a:ea typeface="方正兰亭黑_GBK"/>
                <a:cs typeface="Times" panose="02020603050405020304" pitchFamily="18" charset="0"/>
              </a:rPr>
              <a:t>Conclusion</a:t>
            </a:r>
          </a:p>
        </p:txBody>
      </p:sp>
      <p:sp>
        <p:nvSpPr>
          <p:cNvPr id="95" name="椭圆 94"/>
          <p:cNvSpPr/>
          <p:nvPr/>
        </p:nvSpPr>
        <p:spPr>
          <a:xfrm>
            <a:off x="5439401" y="3252202"/>
            <a:ext cx="379095" cy="37973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4</a:t>
            </a:r>
            <a:endParaRPr lang="zh-CN" altLang="en-US"/>
          </a:p>
        </p:txBody>
      </p:sp>
      <p:sp>
        <p:nvSpPr>
          <p:cNvPr id="97" name="文本框 9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3603130" y="1159762"/>
            <a:ext cx="1937739" cy="338554"/>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en-US" altLang="zh-CN" sz="1600" dirty="0">
                <a:solidFill>
                  <a:schemeClr val="accent1"/>
                </a:solidFill>
                <a:latin typeface="+mj-lt"/>
                <a:ea typeface="+mj-ea"/>
                <a:sym typeface="Calibri" panose="020F0502020204030204" pitchFamily="34" charset="0"/>
              </a:rPr>
              <a:t>CONTENTS</a:t>
            </a:r>
          </a:p>
        </p:txBody>
      </p:sp>
      <p:sp>
        <p:nvSpPr>
          <p:cNvPr id="156" name="文本框 155"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3668152" y="596225"/>
            <a:ext cx="1807694" cy="646331"/>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zh-CN" altLang="en-US" sz="3600" dirty="0">
                <a:solidFill>
                  <a:schemeClr val="accent1"/>
                </a:solidFill>
                <a:latin typeface="+mj-ea"/>
                <a:ea typeface="+mj-ea"/>
                <a:sym typeface="Calibri" panose="020F0502020204030204" pitchFamily="34" charset="0"/>
              </a:rPr>
              <a:t>目 录</a:t>
            </a:r>
            <a:endParaRPr lang="en-US" altLang="zh-CN" sz="3600" dirty="0">
              <a:solidFill>
                <a:schemeClr val="accent1"/>
              </a:solidFill>
              <a:latin typeface="+mj-ea"/>
              <a:ea typeface="+mj-ea"/>
              <a:sym typeface="Calibri" panose="020F0502020204030204" pitchFamily="34" charset="0"/>
            </a:endParaRPr>
          </a:p>
        </p:txBody>
      </p:sp>
      <p:cxnSp>
        <p:nvCxnSpPr>
          <p:cNvPr id="157" name="直接连接符 156"/>
          <p:cNvCxnSpPr/>
          <p:nvPr/>
        </p:nvCxnSpPr>
        <p:spPr>
          <a:xfrm>
            <a:off x="4428836" y="1498316"/>
            <a:ext cx="2863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81124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1798132" y="87313"/>
            <a:ext cx="554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accent1"/>
                </a:solidFill>
                <a:latin typeface="+mj-ea"/>
                <a:ea typeface="+mj-ea"/>
              </a:rPr>
              <a:t>Experimental Setup &amp; Results</a:t>
            </a:r>
          </a:p>
        </p:txBody>
      </p:sp>
      <p:cxnSp>
        <p:nvCxnSpPr>
          <p:cNvPr id="75" name="直接连接符 74"/>
          <p:cNvCxnSpPr/>
          <p:nvPr/>
        </p:nvCxnSpPr>
        <p:spPr>
          <a:xfrm>
            <a:off x="4433191" y="609793"/>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ACBECEF1-1935-4692-9C86-5FD89D9EDF46}" type="slidenum">
              <a:rPr lang="zh-CN" altLang="en-US" smtClean="0"/>
              <a:t>20</a:t>
            </a:fld>
            <a:endParaRPr lang="zh-CN" altLang="en-US" dirty="0"/>
          </a:p>
        </p:txBody>
      </p:sp>
      <p:sp>
        <p:nvSpPr>
          <p:cNvPr id="4" name="文本框 3">
            <a:extLst>
              <a:ext uri="{FF2B5EF4-FFF2-40B4-BE49-F238E27FC236}">
                <a16:creationId xmlns:a16="http://schemas.microsoft.com/office/drawing/2014/main" id="{4E293397-8E78-C539-F6BC-A559CD3F8C6E}"/>
              </a:ext>
            </a:extLst>
          </p:cNvPr>
          <p:cNvSpPr txBox="1"/>
          <p:nvPr/>
        </p:nvSpPr>
        <p:spPr>
          <a:xfrm>
            <a:off x="986717" y="688009"/>
            <a:ext cx="4572000" cy="417422"/>
          </a:xfrm>
          <a:prstGeom prst="rect">
            <a:avLst/>
          </a:prstGeom>
          <a:noFill/>
        </p:spPr>
        <p:txBody>
          <a:bodyPr wrap="square">
            <a:spAutoFit/>
          </a:bodyPr>
          <a:lstStyle/>
          <a:p>
            <a:pPr algn="just">
              <a:lnSpc>
                <a:spcPct val="150000"/>
              </a:lnSpc>
              <a:spcBef>
                <a:spcPts val="600"/>
              </a:spcBef>
            </a:pPr>
            <a:r>
              <a:rPr lang="en-US" altLang="zh-CN" sz="1600" b="1" dirty="0">
                <a:latin typeface="Times" panose="02020603050405020304" pitchFamily="18" charset="0"/>
                <a:ea typeface="宋体" panose="02010600030101010101" pitchFamily="2" charset="-122"/>
                <a:cs typeface="Times" panose="02020603050405020304" pitchFamily="18" charset="0"/>
              </a:rPr>
              <a:t>Quantitative Comparisons on ACDC</a:t>
            </a:r>
          </a:p>
        </p:txBody>
      </p:sp>
      <p:pic>
        <p:nvPicPr>
          <p:cNvPr id="5" name="图片 4">
            <a:extLst>
              <a:ext uri="{FF2B5EF4-FFF2-40B4-BE49-F238E27FC236}">
                <a16:creationId xmlns:a16="http://schemas.microsoft.com/office/drawing/2014/main" id="{9CB16E46-0558-A116-8BCE-1BD65C74A10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54118" y="1303020"/>
            <a:ext cx="6235763" cy="2870245"/>
          </a:xfrm>
          <a:prstGeom prst="rect">
            <a:avLst/>
          </a:prstGeom>
        </p:spPr>
      </p:pic>
      <p:sp>
        <p:nvSpPr>
          <p:cNvPr id="6" name="矩形 5">
            <a:extLst>
              <a:ext uri="{FF2B5EF4-FFF2-40B4-BE49-F238E27FC236}">
                <a16:creationId xmlns:a16="http://schemas.microsoft.com/office/drawing/2014/main" id="{BBCA73F1-17A2-4634-8708-63E2BD8B3FCA}"/>
              </a:ext>
            </a:extLst>
          </p:cNvPr>
          <p:cNvSpPr/>
          <p:nvPr/>
        </p:nvSpPr>
        <p:spPr>
          <a:xfrm>
            <a:off x="1516380" y="3947160"/>
            <a:ext cx="6235763" cy="17526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9981980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1798132" y="87313"/>
            <a:ext cx="554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accent1"/>
                </a:solidFill>
                <a:latin typeface="+mj-ea"/>
                <a:ea typeface="+mj-ea"/>
              </a:rPr>
              <a:t>Experimental Setup &amp; Results</a:t>
            </a:r>
          </a:p>
        </p:txBody>
      </p:sp>
      <p:cxnSp>
        <p:nvCxnSpPr>
          <p:cNvPr id="75" name="直接连接符 74"/>
          <p:cNvCxnSpPr/>
          <p:nvPr/>
        </p:nvCxnSpPr>
        <p:spPr>
          <a:xfrm>
            <a:off x="4433191" y="609793"/>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ACBECEF1-1935-4692-9C86-5FD89D9EDF46}" type="slidenum">
              <a:rPr lang="zh-CN" altLang="en-US" smtClean="0"/>
              <a:t>21</a:t>
            </a:fld>
            <a:endParaRPr lang="zh-CN" altLang="en-US" dirty="0"/>
          </a:p>
        </p:txBody>
      </p:sp>
      <p:sp>
        <p:nvSpPr>
          <p:cNvPr id="4" name="文本框 3">
            <a:extLst>
              <a:ext uri="{FF2B5EF4-FFF2-40B4-BE49-F238E27FC236}">
                <a16:creationId xmlns:a16="http://schemas.microsoft.com/office/drawing/2014/main" id="{4E293397-8E78-C539-F6BC-A559CD3F8C6E}"/>
              </a:ext>
            </a:extLst>
          </p:cNvPr>
          <p:cNvSpPr txBox="1"/>
          <p:nvPr/>
        </p:nvSpPr>
        <p:spPr>
          <a:xfrm>
            <a:off x="986717" y="688009"/>
            <a:ext cx="4572000" cy="417422"/>
          </a:xfrm>
          <a:prstGeom prst="rect">
            <a:avLst/>
          </a:prstGeom>
          <a:noFill/>
        </p:spPr>
        <p:txBody>
          <a:bodyPr wrap="square">
            <a:spAutoFit/>
          </a:bodyPr>
          <a:lstStyle/>
          <a:p>
            <a:pPr algn="just">
              <a:lnSpc>
                <a:spcPct val="150000"/>
              </a:lnSpc>
              <a:spcBef>
                <a:spcPts val="600"/>
              </a:spcBef>
            </a:pPr>
            <a:r>
              <a:rPr lang="en-US" altLang="zh-CN" sz="1600" b="1" dirty="0">
                <a:latin typeface="Times" panose="02020603050405020304" pitchFamily="18" charset="0"/>
                <a:ea typeface="宋体" panose="02010600030101010101" pitchFamily="2" charset="-122"/>
                <a:cs typeface="Times" panose="02020603050405020304" pitchFamily="18" charset="0"/>
              </a:rPr>
              <a:t>Visual Comparisons on ACDC</a:t>
            </a:r>
          </a:p>
        </p:txBody>
      </p:sp>
      <p:pic>
        <p:nvPicPr>
          <p:cNvPr id="7" name="图片 6">
            <a:extLst>
              <a:ext uri="{FF2B5EF4-FFF2-40B4-BE49-F238E27FC236}">
                <a16:creationId xmlns:a16="http://schemas.microsoft.com/office/drawing/2014/main" id="{EE4DD194-4C91-3EE5-9A98-2883A192891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86717" y="1227832"/>
            <a:ext cx="7147560" cy="3519564"/>
          </a:xfrm>
          <a:prstGeom prst="rect">
            <a:avLst/>
          </a:prstGeom>
        </p:spPr>
      </p:pic>
    </p:spTree>
    <p:extLst>
      <p:ext uri="{BB962C8B-B14F-4D97-AF65-F5344CB8AC3E}">
        <p14:creationId xmlns:p14="http://schemas.microsoft.com/office/powerpoint/2010/main" val="420282439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1798132" y="87313"/>
            <a:ext cx="554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accent1"/>
                </a:solidFill>
                <a:latin typeface="+mj-ea"/>
                <a:ea typeface="+mj-ea"/>
              </a:rPr>
              <a:t>Experimental Setup &amp; Results</a:t>
            </a:r>
          </a:p>
        </p:txBody>
      </p:sp>
      <p:cxnSp>
        <p:nvCxnSpPr>
          <p:cNvPr id="75" name="直接连接符 74"/>
          <p:cNvCxnSpPr/>
          <p:nvPr/>
        </p:nvCxnSpPr>
        <p:spPr>
          <a:xfrm>
            <a:off x="4433191" y="609793"/>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ACBECEF1-1935-4692-9C86-5FD89D9EDF46}" type="slidenum">
              <a:rPr lang="zh-CN" altLang="en-US" smtClean="0"/>
              <a:t>22</a:t>
            </a:fld>
            <a:endParaRPr lang="zh-CN" altLang="en-US" dirty="0"/>
          </a:p>
        </p:txBody>
      </p:sp>
      <p:sp>
        <p:nvSpPr>
          <p:cNvPr id="4" name="文本框 3">
            <a:extLst>
              <a:ext uri="{FF2B5EF4-FFF2-40B4-BE49-F238E27FC236}">
                <a16:creationId xmlns:a16="http://schemas.microsoft.com/office/drawing/2014/main" id="{4E293397-8E78-C539-F6BC-A559CD3F8C6E}"/>
              </a:ext>
            </a:extLst>
          </p:cNvPr>
          <p:cNvSpPr txBox="1"/>
          <p:nvPr/>
        </p:nvSpPr>
        <p:spPr>
          <a:xfrm>
            <a:off x="986717" y="688009"/>
            <a:ext cx="4572000" cy="417422"/>
          </a:xfrm>
          <a:prstGeom prst="rect">
            <a:avLst/>
          </a:prstGeom>
          <a:noFill/>
        </p:spPr>
        <p:txBody>
          <a:bodyPr wrap="square">
            <a:spAutoFit/>
          </a:bodyPr>
          <a:lstStyle/>
          <a:p>
            <a:pPr algn="just">
              <a:lnSpc>
                <a:spcPct val="150000"/>
              </a:lnSpc>
              <a:spcBef>
                <a:spcPts val="600"/>
              </a:spcBef>
            </a:pPr>
            <a:r>
              <a:rPr lang="en-US" altLang="zh-CN" sz="1600" b="1" dirty="0">
                <a:latin typeface="Times" panose="02020603050405020304" pitchFamily="18" charset="0"/>
                <a:ea typeface="宋体" panose="02010600030101010101" pitchFamily="2" charset="-122"/>
                <a:cs typeface="Times" panose="02020603050405020304" pitchFamily="18" charset="0"/>
              </a:rPr>
              <a:t>Comparisons on RC-OARs</a:t>
            </a:r>
          </a:p>
        </p:txBody>
      </p:sp>
      <p:pic>
        <p:nvPicPr>
          <p:cNvPr id="7" name="图片 6">
            <a:extLst>
              <a:ext uri="{FF2B5EF4-FFF2-40B4-BE49-F238E27FC236}">
                <a16:creationId xmlns:a16="http://schemas.microsoft.com/office/drawing/2014/main" id="{1B78D591-4998-CBDE-93C0-73D77032778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3639" y="1473786"/>
            <a:ext cx="4092351" cy="2321927"/>
          </a:xfrm>
          <a:prstGeom prst="rect">
            <a:avLst/>
          </a:prstGeom>
        </p:spPr>
      </p:pic>
      <p:pic>
        <p:nvPicPr>
          <p:cNvPr id="9" name="图片 8">
            <a:extLst>
              <a:ext uri="{FF2B5EF4-FFF2-40B4-BE49-F238E27FC236}">
                <a16:creationId xmlns:a16="http://schemas.microsoft.com/office/drawing/2014/main" id="{7E61F83C-8DC4-6920-93EB-9DEA629CF26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135268" y="1514582"/>
            <a:ext cx="4829345" cy="2115745"/>
          </a:xfrm>
          <a:prstGeom prst="rect">
            <a:avLst/>
          </a:prstGeom>
        </p:spPr>
      </p:pic>
      <p:sp>
        <p:nvSpPr>
          <p:cNvPr id="11" name="文本框 10">
            <a:extLst>
              <a:ext uri="{FF2B5EF4-FFF2-40B4-BE49-F238E27FC236}">
                <a16:creationId xmlns:a16="http://schemas.microsoft.com/office/drawing/2014/main" id="{1EEAF691-30C7-A2B3-E934-82405CB23A1E}"/>
              </a:ext>
            </a:extLst>
          </p:cNvPr>
          <p:cNvSpPr txBox="1"/>
          <p:nvPr/>
        </p:nvSpPr>
        <p:spPr>
          <a:xfrm>
            <a:off x="509560" y="3836509"/>
            <a:ext cx="8402499" cy="738664"/>
          </a:xfrm>
          <a:prstGeom prst="rect">
            <a:avLst/>
          </a:prstGeom>
          <a:noFill/>
        </p:spPr>
        <p:txBody>
          <a:bodyPr wrap="square">
            <a:spAutoFit/>
          </a:bodyPr>
          <a:lstStyle/>
          <a:p>
            <a:pPr algn="just"/>
            <a:r>
              <a:rPr lang="en-US" altLang="zh-CN" sz="1400" b="1" dirty="0">
                <a:effectLst/>
                <a:latin typeface="Times New Roman" panose="02020603050405020304" pitchFamily="18" charset="0"/>
                <a:ea typeface="等线" panose="02010600030101010101" pitchFamily="2" charset="-122"/>
              </a:rPr>
              <a:t>Fig. 3.</a:t>
            </a:r>
            <a:r>
              <a:rPr lang="en-US" altLang="zh-CN" sz="1400" dirty="0">
                <a:effectLst/>
                <a:latin typeface="Times New Roman" panose="02020603050405020304" pitchFamily="18" charset="0"/>
                <a:ea typeface="等线" panose="02010600030101010101" pitchFamily="2" charset="-122"/>
              </a:rPr>
              <a:t> The quantitative results on the RC-OARs dataset in terms of Dice are listed on the top. Corresponding visualization comparisons are shown on the left when n=5.</a:t>
            </a:r>
            <a:endParaRPr lang="zh-CN" altLang="zh-CN" sz="1400" dirty="0">
              <a:effectLst/>
              <a:latin typeface="Times New Roman" panose="02020603050405020304" pitchFamily="18" charset="0"/>
              <a:ea typeface="等线" panose="02010600030101010101" pitchFamily="2" charset="-122"/>
            </a:endParaRPr>
          </a:p>
          <a:p>
            <a:pPr algn="just"/>
            <a:r>
              <a:rPr lang="en-US" altLang="zh-CN" sz="1400" dirty="0">
                <a:effectLst/>
                <a:latin typeface="Times New Roman" panose="02020603050405020304" pitchFamily="18" charset="0"/>
                <a:ea typeface="等线" panose="02010600030101010101" pitchFamily="2" charset="-122"/>
              </a:rPr>
              <a:t> </a:t>
            </a:r>
            <a:endParaRPr lang="zh-CN" altLang="zh-CN" sz="1400" dirty="0">
              <a:effectLst/>
              <a:latin typeface="Times New Roman" panose="02020603050405020304" pitchFamily="18" charset="0"/>
              <a:ea typeface="等线" panose="02010600030101010101" pitchFamily="2" charset="-122"/>
            </a:endParaRPr>
          </a:p>
        </p:txBody>
      </p:sp>
    </p:spTree>
    <p:extLst>
      <p:ext uri="{BB962C8B-B14F-4D97-AF65-F5344CB8AC3E}">
        <p14:creationId xmlns:p14="http://schemas.microsoft.com/office/powerpoint/2010/main" val="278018250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1798132" y="87313"/>
            <a:ext cx="5547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accent1"/>
                </a:solidFill>
                <a:latin typeface="+mj-ea"/>
                <a:ea typeface="+mj-ea"/>
              </a:rPr>
              <a:t>Experimental Setup &amp; Results</a:t>
            </a:r>
          </a:p>
        </p:txBody>
      </p:sp>
      <p:cxnSp>
        <p:nvCxnSpPr>
          <p:cNvPr id="75" name="直接连接符 74"/>
          <p:cNvCxnSpPr/>
          <p:nvPr/>
        </p:nvCxnSpPr>
        <p:spPr>
          <a:xfrm>
            <a:off x="4433191" y="609793"/>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ACBECEF1-1935-4692-9C86-5FD89D9EDF46}" type="slidenum">
              <a:rPr lang="zh-CN" altLang="en-US" smtClean="0"/>
              <a:t>23</a:t>
            </a:fld>
            <a:endParaRPr lang="zh-CN" altLang="en-US" dirty="0"/>
          </a:p>
        </p:txBody>
      </p:sp>
      <p:sp>
        <p:nvSpPr>
          <p:cNvPr id="4" name="文本框 3">
            <a:extLst>
              <a:ext uri="{FF2B5EF4-FFF2-40B4-BE49-F238E27FC236}">
                <a16:creationId xmlns:a16="http://schemas.microsoft.com/office/drawing/2014/main" id="{4E293397-8E78-C539-F6BC-A559CD3F8C6E}"/>
              </a:ext>
            </a:extLst>
          </p:cNvPr>
          <p:cNvSpPr txBox="1"/>
          <p:nvPr/>
        </p:nvSpPr>
        <p:spPr>
          <a:xfrm>
            <a:off x="986717" y="688009"/>
            <a:ext cx="4572000" cy="417422"/>
          </a:xfrm>
          <a:prstGeom prst="rect">
            <a:avLst/>
          </a:prstGeom>
          <a:noFill/>
        </p:spPr>
        <p:txBody>
          <a:bodyPr wrap="square">
            <a:spAutoFit/>
          </a:bodyPr>
          <a:lstStyle/>
          <a:p>
            <a:pPr algn="just">
              <a:lnSpc>
                <a:spcPct val="150000"/>
              </a:lnSpc>
              <a:spcBef>
                <a:spcPts val="600"/>
              </a:spcBef>
            </a:pPr>
            <a:r>
              <a:rPr lang="en-US" altLang="zh-CN" sz="1600" b="1" dirty="0">
                <a:latin typeface="Times" panose="02020603050405020304" pitchFamily="18" charset="0"/>
                <a:ea typeface="宋体" panose="02010600030101010101" pitchFamily="2" charset="-122"/>
                <a:cs typeface="Times" panose="02020603050405020304" pitchFamily="18" charset="0"/>
              </a:rPr>
              <a:t>Ablation studies on ACDC</a:t>
            </a:r>
          </a:p>
        </p:txBody>
      </p:sp>
      <p:pic>
        <p:nvPicPr>
          <p:cNvPr id="5" name="图片 4">
            <a:extLst>
              <a:ext uri="{FF2B5EF4-FFF2-40B4-BE49-F238E27FC236}">
                <a16:creationId xmlns:a16="http://schemas.microsoft.com/office/drawing/2014/main" id="{519BEB50-B0F4-1CD4-DC24-3B23EF458E3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80210" y="2635982"/>
            <a:ext cx="5783580" cy="2022119"/>
          </a:xfrm>
          <a:prstGeom prst="rect">
            <a:avLst/>
          </a:prstGeom>
        </p:spPr>
      </p:pic>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E58874E1-AAB6-CD39-936E-C1FC71BF7812}"/>
                  </a:ext>
                </a:extLst>
              </p:cNvPr>
              <p:cNvSpPr txBox="1"/>
              <p:nvPr/>
            </p:nvSpPr>
            <p:spPr>
              <a:xfrm>
                <a:off x="1554292" y="1316284"/>
                <a:ext cx="6591488" cy="983411"/>
              </a:xfrm>
              <a:prstGeom prst="rect">
                <a:avLst/>
              </a:prstGeom>
              <a:noFill/>
            </p:spPr>
            <p:txBody>
              <a:bodyPr wrap="square">
                <a:spAutoFit/>
              </a:bodyPr>
              <a:lstStyle/>
              <a:p>
                <a:pPr marL="342900" indent="-342900">
                  <a:buAutoNum type="arabicParenBoth"/>
                </a:pPr>
                <a:r>
                  <a:rPr lang="en-US" altLang="zh-CN" sz="1400" kern="0" dirty="0">
                    <a:effectLst/>
                    <a:latin typeface="Times" panose="02020603050405020304" pitchFamily="18" charset="0"/>
                    <a:ea typeface="等线" panose="02010600030101010101" pitchFamily="2" charset="-122"/>
                    <a:cs typeface="Times" panose="02020603050405020304" pitchFamily="18" charset="0"/>
                  </a:rPr>
                  <a:t>mean teacher as the backbone (MT), </a:t>
                </a:r>
              </a:p>
              <a:p>
                <a:pPr marL="342900" indent="-342900">
                  <a:buAutoNum type="arabicParenBoth"/>
                </a:pPr>
                <a:r>
                  <a:rPr lang="en-US" altLang="zh-CN" sz="1400" kern="0" dirty="0">
                    <a:effectLst/>
                    <a:latin typeface="Times" panose="02020603050405020304" pitchFamily="18" charset="0"/>
                    <a:ea typeface="等线" panose="02010600030101010101" pitchFamily="2" charset="-122"/>
                    <a:cs typeface="Times" panose="02020603050405020304" pitchFamily="18" charset="0"/>
                  </a:rPr>
                  <a:t>MT + positional contrastive learning [14] (MT + </a:t>
                </a: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rPr>
                        </m:ctrlPr>
                      </m:sSubPr>
                      <m:e>
                        <m:r>
                          <a:rPr lang="en-US" altLang="zh-CN" sz="1400" i="1" kern="0">
                            <a:effectLst/>
                            <a:latin typeface="Cambria Math" panose="02040503050406030204" pitchFamily="18" charset="0"/>
                            <a:ea typeface="等线" panose="02010600030101010101" pitchFamily="2" charset="-122"/>
                            <a:cs typeface="Times New Roman" panose="02020603050405020304" pitchFamily="18" charset="0"/>
                          </a:rPr>
                          <m:t>𝐿</m:t>
                        </m:r>
                      </m:e>
                      <m:sub>
                        <m:r>
                          <a:rPr lang="en-US" altLang="zh-CN" sz="1400" i="1" kern="0">
                            <a:effectLst/>
                            <a:latin typeface="Cambria Math" panose="02040503050406030204" pitchFamily="18" charset="0"/>
                            <a:ea typeface="等线" panose="02010600030101010101" pitchFamily="2" charset="-122"/>
                            <a:cs typeface="Times New Roman" panose="02020603050405020304" pitchFamily="18" charset="0"/>
                          </a:rPr>
                          <m:t>𝑝𝑐𝑙</m:t>
                        </m:r>
                      </m:sub>
                    </m:sSub>
                  </m:oMath>
                </a14:m>
                <a:r>
                  <a:rPr lang="en-US" altLang="zh-CN" sz="1400" kern="0" dirty="0">
                    <a:effectLst/>
                    <a:latin typeface="Times" panose="02020603050405020304" pitchFamily="18" charset="0"/>
                    <a:ea typeface="等线" panose="02010600030101010101" pitchFamily="2" charset="-122"/>
                    <a:cs typeface="Times" panose="02020603050405020304" pitchFamily="18" charset="0"/>
                  </a:rPr>
                  <a:t>), </a:t>
                </a:r>
              </a:p>
              <a:p>
                <a:pPr marL="342900" indent="-342900">
                  <a:buAutoNum type="arabicParenBoth"/>
                </a:pPr>
                <a:r>
                  <a:rPr lang="en-US" altLang="zh-CN" sz="1400" kern="0" dirty="0">
                    <a:effectLst/>
                    <a:latin typeface="Times" panose="02020603050405020304" pitchFamily="18" charset="0"/>
                    <a:ea typeface="等线" panose="02010600030101010101" pitchFamily="2" charset="-122"/>
                    <a:cs typeface="Times" panose="02020603050405020304" pitchFamily="18" charset="0"/>
                  </a:rPr>
                  <a:t>MT + similarity-guided global contrastive learning (MT + </a:t>
                </a: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rPr>
                        </m:ctrlPr>
                      </m:sSubPr>
                      <m:e>
                        <m:r>
                          <a:rPr lang="en-US" altLang="zh-CN" sz="1400" i="1" kern="0">
                            <a:effectLst/>
                            <a:latin typeface="Cambria Math" panose="02040503050406030204" pitchFamily="18" charset="0"/>
                            <a:ea typeface="等线" panose="02010600030101010101" pitchFamily="2" charset="-122"/>
                            <a:cs typeface="Times New Roman" panose="02020603050405020304" pitchFamily="18" charset="0"/>
                          </a:rPr>
                          <m:t>𝐿</m:t>
                        </m:r>
                      </m:e>
                      <m:sub>
                        <m:r>
                          <a:rPr lang="en-US" altLang="zh-CN" sz="1400" i="1" kern="0">
                            <a:effectLst/>
                            <a:latin typeface="Cambria Math" panose="02040503050406030204" pitchFamily="18" charset="0"/>
                            <a:ea typeface="等线" panose="02010600030101010101" pitchFamily="2" charset="-122"/>
                            <a:cs typeface="Times New Roman" panose="02020603050405020304" pitchFamily="18" charset="0"/>
                          </a:rPr>
                          <m:t>𝑔𝑐𝑙</m:t>
                        </m:r>
                      </m:sub>
                    </m:sSub>
                  </m:oMath>
                </a14:m>
                <a:r>
                  <a:rPr lang="en-US" altLang="zh-CN" sz="1400" kern="0" dirty="0">
                    <a:effectLst/>
                    <a:latin typeface="Times" panose="02020603050405020304" pitchFamily="18" charset="0"/>
                    <a:ea typeface="等线" panose="02010600030101010101" pitchFamily="2" charset="-122"/>
                    <a:cs typeface="Times" panose="02020603050405020304" pitchFamily="18" charset="0"/>
                  </a:rPr>
                  <a:t>)</a:t>
                </a:r>
              </a:p>
              <a:p>
                <a:pPr marL="342900" indent="-342900">
                  <a:buAutoNum type="arabicParenBoth"/>
                </a:pPr>
                <a:r>
                  <a:rPr lang="en-US" altLang="zh-CN" sz="1400" kern="0" dirty="0">
                    <a:effectLst/>
                    <a:latin typeface="Times" panose="02020603050405020304" pitchFamily="18" charset="0"/>
                    <a:ea typeface="等线" panose="02010600030101010101" pitchFamily="2" charset="-122"/>
                    <a:cs typeface="Times" panose="02020603050405020304" pitchFamily="18" charset="0"/>
                  </a:rPr>
                  <a:t>MT + </a:t>
                </a: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rPr>
                        </m:ctrlPr>
                      </m:sSubPr>
                      <m:e>
                        <m:r>
                          <a:rPr lang="en-US" altLang="zh-CN" sz="1400" i="1" kern="0">
                            <a:effectLst/>
                            <a:latin typeface="Cambria Math" panose="02040503050406030204" pitchFamily="18" charset="0"/>
                            <a:ea typeface="等线" panose="02010600030101010101" pitchFamily="2" charset="-122"/>
                            <a:cs typeface="Times New Roman" panose="02020603050405020304" pitchFamily="18" charset="0"/>
                          </a:rPr>
                          <m:t>𝐿</m:t>
                        </m:r>
                      </m:e>
                      <m:sub>
                        <m:r>
                          <a:rPr lang="en-US" altLang="zh-CN" sz="1400" i="1" kern="0">
                            <a:effectLst/>
                            <a:latin typeface="Cambria Math" panose="02040503050406030204" pitchFamily="18" charset="0"/>
                            <a:ea typeface="等线" panose="02010600030101010101" pitchFamily="2" charset="-122"/>
                            <a:cs typeface="Times New Roman" panose="02020603050405020304" pitchFamily="18" charset="0"/>
                          </a:rPr>
                          <m:t>𝑔𝑐𝑙</m:t>
                        </m:r>
                      </m:sub>
                    </m:sSub>
                  </m:oMath>
                </a14:m>
                <a:r>
                  <a:rPr lang="en-US" altLang="zh-CN" sz="1400" kern="0" dirty="0">
                    <a:effectLst/>
                    <a:latin typeface="Times" panose="02020603050405020304" pitchFamily="18" charset="0"/>
                    <a:ea typeface="等线" panose="02010600030101010101" pitchFamily="2" charset="-122"/>
                    <a:cs typeface="Times" panose="02020603050405020304" pitchFamily="18" charset="0"/>
                  </a:rPr>
                  <a:t> + local contrastive learning (MT + </a:t>
                </a: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rPr>
                        </m:ctrlPr>
                      </m:sSubPr>
                      <m:e>
                        <m:r>
                          <a:rPr lang="en-US" altLang="zh-CN" sz="1400" i="1" kern="0">
                            <a:effectLst/>
                            <a:latin typeface="Cambria Math" panose="02040503050406030204" pitchFamily="18" charset="0"/>
                            <a:ea typeface="等线" panose="02010600030101010101" pitchFamily="2" charset="-122"/>
                            <a:cs typeface="Times New Roman" panose="02020603050405020304" pitchFamily="18" charset="0"/>
                          </a:rPr>
                          <m:t>𝐿</m:t>
                        </m:r>
                      </m:e>
                      <m:sub>
                        <m:r>
                          <a:rPr lang="en-US" altLang="zh-CN" sz="1400" i="1" kern="0">
                            <a:effectLst/>
                            <a:latin typeface="Cambria Math" panose="02040503050406030204" pitchFamily="18" charset="0"/>
                            <a:ea typeface="等线" panose="02010600030101010101" pitchFamily="2" charset="-122"/>
                            <a:cs typeface="Times New Roman" panose="02020603050405020304" pitchFamily="18" charset="0"/>
                          </a:rPr>
                          <m:t>𝑔𝑐𝑙</m:t>
                        </m:r>
                      </m:sub>
                    </m:sSub>
                  </m:oMath>
                </a14:m>
                <a:r>
                  <a:rPr lang="en-US" altLang="zh-CN" sz="1400" kern="0" dirty="0">
                    <a:effectLst/>
                    <a:latin typeface="Times" panose="02020603050405020304" pitchFamily="18" charset="0"/>
                    <a:ea typeface="等线" panose="02010600030101010101" pitchFamily="2" charset="-122"/>
                    <a:cs typeface="Times" panose="02020603050405020304" pitchFamily="18" charset="0"/>
                  </a:rPr>
                  <a:t> + </a:t>
                </a: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rPr>
                        </m:ctrlPr>
                      </m:sSubPr>
                      <m:e>
                        <m:r>
                          <a:rPr lang="en-US" altLang="zh-CN" sz="1400" i="1" kern="0">
                            <a:effectLst/>
                            <a:latin typeface="Cambria Math" panose="02040503050406030204" pitchFamily="18" charset="0"/>
                            <a:ea typeface="等线" panose="02010600030101010101" pitchFamily="2" charset="-122"/>
                            <a:cs typeface="Times New Roman" panose="02020603050405020304" pitchFamily="18" charset="0"/>
                          </a:rPr>
                          <m:t>𝐿</m:t>
                        </m:r>
                      </m:e>
                      <m:sub>
                        <m:r>
                          <a:rPr lang="en-US" altLang="zh-CN" sz="1400" i="1" kern="0">
                            <a:effectLst/>
                            <a:latin typeface="Cambria Math" panose="02040503050406030204" pitchFamily="18" charset="0"/>
                            <a:ea typeface="等线" panose="02010600030101010101" pitchFamily="2" charset="-122"/>
                            <a:cs typeface="Times New Roman" panose="02020603050405020304" pitchFamily="18" charset="0"/>
                          </a:rPr>
                          <m:t>𝑙𝑐𝑙</m:t>
                        </m:r>
                      </m:sub>
                    </m:sSub>
                  </m:oMath>
                </a14:m>
                <a:r>
                  <a:rPr lang="en-US" altLang="zh-CN" sz="1400" kern="0" dirty="0">
                    <a:effectLst/>
                    <a:latin typeface="Times" panose="02020603050405020304" pitchFamily="18" charset="0"/>
                    <a:ea typeface="等线" panose="02010600030101010101" pitchFamily="2" charset="-122"/>
                    <a:cs typeface="Times" panose="02020603050405020304" pitchFamily="18" charset="0"/>
                  </a:rPr>
                  <a:t>) (DCL-Net, Ours). </a:t>
                </a:r>
                <a:endParaRPr lang="zh-CN" altLang="en-US" dirty="0">
                  <a:latin typeface="Times" panose="02020603050405020304" pitchFamily="18" charset="0"/>
                  <a:cs typeface="Times" panose="02020603050405020304" pitchFamily="18" charset="0"/>
                </a:endParaRPr>
              </a:p>
            </p:txBody>
          </p:sp>
        </mc:Choice>
        <mc:Fallback>
          <p:sp>
            <p:nvSpPr>
              <p:cNvPr id="8" name="文本框 7">
                <a:extLst>
                  <a:ext uri="{FF2B5EF4-FFF2-40B4-BE49-F238E27FC236}">
                    <a16:creationId xmlns:a16="http://schemas.microsoft.com/office/drawing/2014/main" id="{E58874E1-AAB6-CD39-936E-C1FC71BF7812}"/>
                  </a:ext>
                </a:extLst>
              </p:cNvPr>
              <p:cNvSpPr txBox="1">
                <a:spLocks noRot="1" noChangeAspect="1" noMove="1" noResize="1" noEditPoints="1" noAdjustHandles="1" noChangeArrowheads="1" noChangeShapeType="1" noTextEdit="1"/>
              </p:cNvSpPr>
              <p:nvPr/>
            </p:nvSpPr>
            <p:spPr>
              <a:xfrm>
                <a:off x="1554292" y="1316284"/>
                <a:ext cx="6591488" cy="983411"/>
              </a:xfrm>
              <a:prstGeom prst="rect">
                <a:avLst/>
              </a:prstGeom>
              <a:blipFill>
                <a:blip r:embed="rId4"/>
                <a:stretch>
                  <a:fillRect l="-185" t="-1242" b="-372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1177580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28101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68503" y="749128"/>
            <a:ext cx="8587946" cy="3645244"/>
          </a:xfrm>
          <a:prstGeom prst="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5"/>
          <p:cNvSpPr txBox="1">
            <a:spLocks noChangeArrowheads="1"/>
          </p:cNvSpPr>
          <p:nvPr/>
        </p:nvSpPr>
        <p:spPr bwMode="auto">
          <a:xfrm>
            <a:off x="3376803" y="1888069"/>
            <a:ext cx="23903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lvl="0" algn="just" fontAlgn="base">
              <a:spcBef>
                <a:spcPct val="0"/>
              </a:spcBef>
              <a:spcAft>
                <a:spcPct val="0"/>
              </a:spcAft>
              <a:defRPr/>
            </a:pPr>
            <a:r>
              <a:rPr lang="en-US" altLang="zh-CN" sz="3600" b="1" dirty="0">
                <a:solidFill>
                  <a:srgbClr val="212834"/>
                </a:solidFill>
                <a:latin typeface="Times" panose="02020603050405020304" pitchFamily="18" charset="0"/>
                <a:ea typeface="方正兰亭黑_GBK"/>
                <a:cs typeface="Times" panose="02020603050405020304" pitchFamily="18" charset="0"/>
              </a:rPr>
              <a:t>Conclusion</a:t>
            </a:r>
          </a:p>
        </p:txBody>
      </p:sp>
      <p:cxnSp>
        <p:nvCxnSpPr>
          <p:cNvPr id="23" name="直接连接符 22"/>
          <p:cNvCxnSpPr/>
          <p:nvPr/>
        </p:nvCxnSpPr>
        <p:spPr>
          <a:xfrm>
            <a:off x="4470261" y="2571750"/>
            <a:ext cx="216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7" name="组合 76"/>
          <p:cNvGrpSpPr>
            <a:grpSpLocks noChangeAspect="1"/>
          </p:cNvGrpSpPr>
          <p:nvPr/>
        </p:nvGrpSpPr>
        <p:grpSpPr>
          <a:xfrm>
            <a:off x="3784129" y="3106371"/>
            <a:ext cx="1575742" cy="500400"/>
            <a:chOff x="6590304" y="1020242"/>
            <a:chExt cx="2564322" cy="814338"/>
          </a:xfrm>
        </p:grpSpPr>
        <p:pic>
          <p:nvPicPr>
            <p:cNvPr id="78" name="图片 77"/>
            <p:cNvPicPr>
              <a:picLocks noChangeAspect="1"/>
            </p:cNvPicPr>
            <p:nvPr/>
          </p:nvPicPr>
          <p:blipFill>
            <a:blip r:embed="rId3" cstate="print">
              <a:duotone>
                <a:prstClr val="black"/>
                <a:srgbClr val="212834">
                  <a:tint val="45000"/>
                  <a:satMod val="400000"/>
                </a:srgbClr>
              </a:duotone>
              <a:extLst>
                <a:ext uri="{28A0092B-C50C-407E-A947-70E740481C1C}">
                  <a14:useLocalDpi xmlns:a14="http://schemas.microsoft.com/office/drawing/2010/main" val="0"/>
                </a:ext>
              </a:extLst>
            </a:blip>
            <a:stretch>
              <a:fillRect/>
            </a:stretch>
          </p:blipFill>
          <p:spPr>
            <a:xfrm>
              <a:off x="6590304" y="1020242"/>
              <a:ext cx="814338" cy="814338"/>
            </a:xfrm>
            <a:prstGeom prst="rect">
              <a:avLst/>
            </a:prstGeom>
          </p:spPr>
        </p:pic>
        <p:pic>
          <p:nvPicPr>
            <p:cNvPr id="79" name="图片 78"/>
            <p:cNvPicPr>
              <a:picLocks noChangeAspect="1"/>
            </p:cNvPicPr>
            <p:nvPr/>
          </p:nvPicPr>
          <p:blipFill>
            <a:blip r:embed="rId4" cstate="print">
              <a:duotone>
                <a:prstClr val="black"/>
                <a:srgbClr val="212834">
                  <a:tint val="45000"/>
                  <a:satMod val="400000"/>
                </a:srgbClr>
              </a:duotone>
              <a:extLst>
                <a:ext uri="{28A0092B-C50C-407E-A947-70E740481C1C}">
                  <a14:useLocalDpi xmlns:a14="http://schemas.microsoft.com/office/drawing/2010/main" val="0"/>
                </a:ext>
              </a:extLst>
            </a:blip>
            <a:stretch>
              <a:fillRect/>
            </a:stretch>
          </p:blipFill>
          <p:spPr>
            <a:xfrm>
              <a:off x="7539906" y="1141837"/>
              <a:ext cx="1614720" cy="567992"/>
            </a:xfrm>
            <a:prstGeom prst="rect">
              <a:avLst/>
            </a:prstGeom>
          </p:spPr>
        </p:pic>
      </p:grpSp>
    </p:spTree>
    <p:extLst>
      <p:ext uri="{BB962C8B-B14F-4D97-AF65-F5344CB8AC3E}">
        <p14:creationId xmlns:p14="http://schemas.microsoft.com/office/powerpoint/2010/main" val="39104622"/>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3397641" y="87313"/>
            <a:ext cx="23487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accent1"/>
                </a:solidFill>
                <a:latin typeface="+mj-ea"/>
                <a:ea typeface="+mj-ea"/>
              </a:rPr>
              <a:t>Conclusions</a:t>
            </a:r>
          </a:p>
        </p:txBody>
      </p:sp>
      <p:cxnSp>
        <p:nvCxnSpPr>
          <p:cNvPr id="75" name="直接连接符 74"/>
          <p:cNvCxnSpPr/>
          <p:nvPr/>
        </p:nvCxnSpPr>
        <p:spPr>
          <a:xfrm>
            <a:off x="4433191" y="609793"/>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ACBECEF1-1935-4692-9C86-5FD89D9EDF46}" type="slidenum">
              <a:rPr lang="zh-CN" altLang="en-US" smtClean="0"/>
              <a:t>25</a:t>
            </a:fld>
            <a:endParaRPr lang="zh-CN" altLang="en-US" dirty="0"/>
          </a:p>
        </p:txBody>
      </p:sp>
      <p:sp>
        <p:nvSpPr>
          <p:cNvPr id="3" name="文本框 2">
            <a:extLst>
              <a:ext uri="{FF2B5EF4-FFF2-40B4-BE49-F238E27FC236}">
                <a16:creationId xmlns:a16="http://schemas.microsoft.com/office/drawing/2014/main" id="{FF2F0E04-E132-F0BF-BAA7-ED71D2A0CDC5}"/>
              </a:ext>
            </a:extLst>
          </p:cNvPr>
          <p:cNvSpPr txBox="1"/>
          <p:nvPr/>
        </p:nvSpPr>
        <p:spPr>
          <a:xfrm>
            <a:off x="596219" y="1254194"/>
            <a:ext cx="8107261" cy="2787301"/>
          </a:xfrm>
          <a:prstGeom prst="rect">
            <a:avLst/>
          </a:prstGeom>
          <a:noFill/>
        </p:spPr>
        <p:txBody>
          <a:bodyPr wrap="square">
            <a:spAutoFit/>
          </a:bodyPr>
          <a:lstStyle/>
          <a:p>
            <a:pPr marL="285750" indent="-285750" algn="just">
              <a:lnSpc>
                <a:spcPct val="150000"/>
              </a:lnSpc>
              <a:spcBef>
                <a:spcPts val="600"/>
              </a:spcBef>
              <a:buFont typeface="Arial" panose="020B0604020202020204" pitchFamily="34" charset="0"/>
              <a:buChar char="•"/>
            </a:pPr>
            <a:r>
              <a:rPr lang="en-US" altLang="zh-CN" sz="1600" b="1" dirty="0">
                <a:latin typeface="Times" panose="02020603050405020304" pitchFamily="18" charset="0"/>
                <a:ea typeface="宋体" panose="02010600030101010101" pitchFamily="2" charset="-122"/>
                <a:cs typeface="Times" panose="02020603050405020304" pitchFamily="18" charset="0"/>
              </a:rPr>
              <a:t>In this paper, we propose a dual contrastive learning network DCL-Net to segment multiple organs in medical images under the semi-supervised scenario.</a:t>
            </a:r>
          </a:p>
          <a:p>
            <a:pPr marL="285750" indent="-285750" algn="just">
              <a:lnSpc>
                <a:spcPct val="150000"/>
              </a:lnSpc>
              <a:spcBef>
                <a:spcPts val="600"/>
              </a:spcBef>
              <a:buFont typeface="Arial" panose="020B0604020202020204" pitchFamily="34" charset="0"/>
              <a:buChar char="•"/>
            </a:pPr>
            <a:r>
              <a:rPr lang="en-US" altLang="zh-CN" sz="1600" b="1" dirty="0">
                <a:latin typeface="Times" panose="02020603050405020304" pitchFamily="18" charset="0"/>
                <a:ea typeface="宋体" panose="02010600030101010101" pitchFamily="2" charset="-122"/>
                <a:cs typeface="Times" panose="02020603050405020304" pitchFamily="18" charset="0"/>
              </a:rPr>
              <a:t> The proposed method involves a similarity-guided global contrastive learning and an organ-aware local contrastive learning to extract rich feature expressions related to the MoS task. </a:t>
            </a:r>
          </a:p>
          <a:p>
            <a:pPr marL="285750" indent="-285750" algn="just">
              <a:lnSpc>
                <a:spcPct val="150000"/>
              </a:lnSpc>
              <a:spcBef>
                <a:spcPts val="600"/>
              </a:spcBef>
              <a:buFont typeface="Arial" panose="020B0604020202020204" pitchFamily="34" charset="0"/>
              <a:buChar char="•"/>
            </a:pPr>
            <a:r>
              <a:rPr lang="en-US" altLang="zh-CN" sz="1600" b="1" dirty="0">
                <a:latin typeface="Times" panose="02020603050405020304" pitchFamily="18" charset="0"/>
                <a:ea typeface="宋体" panose="02010600030101010101" pitchFamily="2" charset="-122"/>
                <a:cs typeface="Times" panose="02020603050405020304" pitchFamily="18" charset="0"/>
              </a:rPr>
              <a:t>Experiments on the public ACDC dataset and the in-house RC-OARs dataset have shown the superior performance of our method.</a:t>
            </a:r>
          </a:p>
        </p:txBody>
      </p:sp>
    </p:spTree>
    <p:extLst>
      <p:ext uri="{BB962C8B-B14F-4D97-AF65-F5344CB8AC3E}">
        <p14:creationId xmlns:p14="http://schemas.microsoft.com/office/powerpoint/2010/main" val="110482624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直角三角形 346"/>
          <p:cNvSpPr/>
          <p:nvPr/>
        </p:nvSpPr>
        <p:spPr>
          <a:xfrm rot="16200000">
            <a:off x="6427481" y="2409082"/>
            <a:ext cx="2751138" cy="275113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rot="5400000">
            <a:off x="-28260" y="0"/>
            <a:ext cx="2751138" cy="275113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p:nvPr/>
        </p:nvPicPr>
        <p:blipFill rotWithShape="1">
          <a:blip r:embed="rId3">
            <a:extLst>
              <a:ext uri="{28A0092B-C50C-407E-A947-70E740481C1C}">
                <a14:useLocalDpi xmlns:a14="http://schemas.microsoft.com/office/drawing/2010/main" val="0"/>
              </a:ext>
            </a:extLst>
          </a:blip>
          <a:srcRect t="13283" b="19739"/>
          <a:stretch>
            <a:fillRect/>
          </a:stretch>
        </p:blipFill>
        <p:spPr>
          <a:xfrm>
            <a:off x="156000" y="587163"/>
            <a:ext cx="8832000" cy="3954388"/>
          </a:xfrm>
          <a:prstGeom prst="rect">
            <a:avLst/>
          </a:prstGeom>
        </p:spPr>
      </p:pic>
      <p:sp>
        <p:nvSpPr>
          <p:cNvPr id="93" name="矩形 92"/>
          <p:cNvSpPr/>
          <p:nvPr/>
        </p:nvSpPr>
        <p:spPr>
          <a:xfrm>
            <a:off x="146056" y="587163"/>
            <a:ext cx="8851889" cy="3954388"/>
          </a:xfrm>
          <a:prstGeom prst="rect">
            <a:avLst/>
          </a:prstGeom>
          <a:solidFill>
            <a:schemeClr val="bg1">
              <a:alpha val="80000"/>
            </a:schemeClr>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65" name="直接连接符 64"/>
          <p:cNvCxnSpPr/>
          <p:nvPr/>
        </p:nvCxnSpPr>
        <p:spPr>
          <a:xfrm>
            <a:off x="3600893" y="3099142"/>
            <a:ext cx="19351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2625459" y="3267405"/>
            <a:ext cx="4468262" cy="354104"/>
            <a:chOff x="2695012" y="3777612"/>
            <a:chExt cx="4468262" cy="354104"/>
          </a:xfrm>
        </p:grpSpPr>
        <p:sp>
          <p:nvSpPr>
            <p:cNvPr id="67" name="椭圆 66"/>
            <p:cNvSpPr/>
            <p:nvPr/>
          </p:nvSpPr>
          <p:spPr>
            <a:xfrm>
              <a:off x="2695012" y="3780664"/>
              <a:ext cx="351052" cy="35105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1"/>
                </a:solidFill>
              </a:endParaRPr>
            </a:p>
          </p:txBody>
        </p:sp>
        <p:sp>
          <p:nvSpPr>
            <p:cNvPr id="68" name="文本框 6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3032769" y="3823939"/>
              <a:ext cx="2071900" cy="30670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defTabSz="514350" fontAlgn="base">
                <a:spcBef>
                  <a:spcPct val="0"/>
                </a:spcBef>
                <a:spcAft>
                  <a:spcPct val="0"/>
                </a:spcAft>
                <a:tabLst>
                  <a:tab pos="2149475" algn="l"/>
                </a:tabLst>
              </a:pPr>
              <a:r>
                <a:rPr lang="en-US" altLang="zh-CN" sz="1400" dirty="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Date</a:t>
              </a:r>
              <a:r>
                <a:rPr lang="zh-CN" altLang="en-US" sz="1400" dirty="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a:t>
              </a:r>
              <a:r>
                <a:rPr lang="en-US" altLang="zh-CN" sz="1400" dirty="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2024.04.17</a:t>
              </a:r>
              <a:endParaRPr lang="zh-CN" altLang="en-US" sz="1400" dirty="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endParaRPr>
            </a:p>
          </p:txBody>
        </p:sp>
        <p:sp>
          <p:nvSpPr>
            <p:cNvPr id="69" name="椭圆 68"/>
            <p:cNvSpPr/>
            <p:nvPr/>
          </p:nvSpPr>
          <p:spPr>
            <a:xfrm>
              <a:off x="4753617" y="3777612"/>
              <a:ext cx="351052" cy="35105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just"/>
              <a:endParaRPr lang="zh-CN" altLang="en-US">
                <a:solidFill>
                  <a:schemeClr val="accent1"/>
                </a:solidFill>
              </a:endParaRPr>
            </a:p>
          </p:txBody>
        </p:sp>
        <p:sp>
          <p:nvSpPr>
            <p:cNvPr id="70" name="文本框 6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5091374" y="3820887"/>
              <a:ext cx="2071900" cy="30670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just" defTabSz="514350" fontAlgn="base">
                <a:spcBef>
                  <a:spcPct val="0"/>
                </a:spcBef>
                <a:spcAft>
                  <a:spcPct val="0"/>
                </a:spcAft>
                <a:tabLst>
                  <a:tab pos="2149475" algn="l"/>
                </a:tabLst>
              </a:pPr>
              <a:r>
                <a:rPr lang="en-US" altLang="zh-CN" sz="1400" dirty="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Presenter</a:t>
              </a:r>
              <a:r>
                <a:rPr lang="zh-CN" altLang="en-US" sz="1400" dirty="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a:t>
              </a:r>
              <a:r>
                <a:rPr lang="en-US" altLang="zh-CN" sz="1400" dirty="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Lu Wen</a:t>
              </a:r>
              <a:endParaRPr lang="zh-CN" altLang="en-US" sz="1400" dirty="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endParaRPr>
            </a:p>
          </p:txBody>
        </p:sp>
        <p:grpSp>
          <p:nvGrpSpPr>
            <p:cNvPr id="72" name="Group 59"/>
            <p:cNvGrpSpPr>
              <a:grpSpLocks noChangeAspect="1"/>
            </p:cNvGrpSpPr>
            <p:nvPr/>
          </p:nvGrpSpPr>
          <p:grpSpPr bwMode="auto">
            <a:xfrm>
              <a:off x="2759141" y="3835891"/>
              <a:ext cx="218168" cy="238153"/>
              <a:chOff x="1066" y="1985"/>
              <a:chExt cx="262" cy="286"/>
            </a:xfrm>
            <a:solidFill>
              <a:schemeClr val="bg1"/>
            </a:solidFill>
          </p:grpSpPr>
          <p:sp>
            <p:nvSpPr>
              <p:cNvPr id="74" name="Freeform 60"/>
              <p:cNvSpPr>
                <a:spLocks noEditPoints="1"/>
              </p:cNvSpPr>
              <p:nvPr/>
            </p:nvSpPr>
            <p:spPr bwMode="auto">
              <a:xfrm>
                <a:off x="1066" y="2005"/>
                <a:ext cx="262" cy="266"/>
              </a:xfrm>
              <a:custGeom>
                <a:avLst/>
                <a:gdLst>
                  <a:gd name="T0" fmla="*/ 572 w 642"/>
                  <a:gd name="T1" fmla="*/ 655 h 655"/>
                  <a:gd name="T2" fmla="*/ 70 w 642"/>
                  <a:gd name="T3" fmla="*/ 655 h 655"/>
                  <a:gd name="T4" fmla="*/ 19 w 642"/>
                  <a:gd name="T5" fmla="*/ 630 h 655"/>
                  <a:gd name="T6" fmla="*/ 0 w 642"/>
                  <a:gd name="T7" fmla="*/ 575 h 655"/>
                  <a:gd name="T8" fmla="*/ 0 w 642"/>
                  <a:gd name="T9" fmla="*/ 80 h 655"/>
                  <a:gd name="T10" fmla="*/ 19 w 642"/>
                  <a:gd name="T11" fmla="*/ 25 h 655"/>
                  <a:gd name="T12" fmla="*/ 70 w 642"/>
                  <a:gd name="T13" fmla="*/ 0 h 655"/>
                  <a:gd name="T14" fmla="*/ 93 w 642"/>
                  <a:gd name="T15" fmla="*/ 0 h 655"/>
                  <a:gd name="T16" fmla="*/ 111 w 642"/>
                  <a:gd name="T17" fmla="*/ 18 h 655"/>
                  <a:gd name="T18" fmla="*/ 93 w 642"/>
                  <a:gd name="T19" fmla="*/ 36 h 655"/>
                  <a:gd name="T20" fmla="*/ 70 w 642"/>
                  <a:gd name="T21" fmla="*/ 36 h 655"/>
                  <a:gd name="T22" fmla="*/ 47 w 642"/>
                  <a:gd name="T23" fmla="*/ 48 h 655"/>
                  <a:gd name="T24" fmla="*/ 36 w 642"/>
                  <a:gd name="T25" fmla="*/ 80 h 655"/>
                  <a:gd name="T26" fmla="*/ 36 w 642"/>
                  <a:gd name="T27" fmla="*/ 575 h 655"/>
                  <a:gd name="T28" fmla="*/ 47 w 642"/>
                  <a:gd name="T29" fmla="*/ 607 h 655"/>
                  <a:gd name="T30" fmla="*/ 70 w 642"/>
                  <a:gd name="T31" fmla="*/ 619 h 655"/>
                  <a:gd name="T32" fmla="*/ 572 w 642"/>
                  <a:gd name="T33" fmla="*/ 619 h 655"/>
                  <a:gd name="T34" fmla="*/ 595 w 642"/>
                  <a:gd name="T35" fmla="*/ 607 h 655"/>
                  <a:gd name="T36" fmla="*/ 606 w 642"/>
                  <a:gd name="T37" fmla="*/ 575 h 655"/>
                  <a:gd name="T38" fmla="*/ 606 w 642"/>
                  <a:gd name="T39" fmla="*/ 80 h 655"/>
                  <a:gd name="T40" fmla="*/ 595 w 642"/>
                  <a:gd name="T41" fmla="*/ 48 h 655"/>
                  <a:gd name="T42" fmla="*/ 572 w 642"/>
                  <a:gd name="T43" fmla="*/ 36 h 655"/>
                  <a:gd name="T44" fmla="*/ 547 w 642"/>
                  <a:gd name="T45" fmla="*/ 36 h 655"/>
                  <a:gd name="T46" fmla="*/ 529 w 642"/>
                  <a:gd name="T47" fmla="*/ 18 h 655"/>
                  <a:gd name="T48" fmla="*/ 547 w 642"/>
                  <a:gd name="T49" fmla="*/ 0 h 655"/>
                  <a:gd name="T50" fmla="*/ 572 w 642"/>
                  <a:gd name="T51" fmla="*/ 0 h 655"/>
                  <a:gd name="T52" fmla="*/ 622 w 642"/>
                  <a:gd name="T53" fmla="*/ 25 h 655"/>
                  <a:gd name="T54" fmla="*/ 642 w 642"/>
                  <a:gd name="T55" fmla="*/ 80 h 655"/>
                  <a:gd name="T56" fmla="*/ 642 w 642"/>
                  <a:gd name="T57" fmla="*/ 575 h 655"/>
                  <a:gd name="T58" fmla="*/ 622 w 642"/>
                  <a:gd name="T59" fmla="*/ 630 h 655"/>
                  <a:gd name="T60" fmla="*/ 572 w 642"/>
                  <a:gd name="T61" fmla="*/ 655 h 655"/>
                  <a:gd name="T62" fmla="*/ 418 w 642"/>
                  <a:gd name="T63" fmla="*/ 36 h 655"/>
                  <a:gd name="T64" fmla="*/ 224 w 642"/>
                  <a:gd name="T65" fmla="*/ 36 h 655"/>
                  <a:gd name="T66" fmla="*/ 206 w 642"/>
                  <a:gd name="T67" fmla="*/ 18 h 655"/>
                  <a:gd name="T68" fmla="*/ 224 w 642"/>
                  <a:gd name="T69" fmla="*/ 0 h 655"/>
                  <a:gd name="T70" fmla="*/ 418 w 642"/>
                  <a:gd name="T71" fmla="*/ 0 h 655"/>
                  <a:gd name="T72" fmla="*/ 436 w 642"/>
                  <a:gd name="T73" fmla="*/ 18 h 655"/>
                  <a:gd name="T74" fmla="*/ 418 w 642"/>
                  <a:gd name="T75" fmla="*/ 36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2" h="655">
                    <a:moveTo>
                      <a:pt x="572" y="655"/>
                    </a:moveTo>
                    <a:cubicBezTo>
                      <a:pt x="70" y="655"/>
                      <a:pt x="70" y="655"/>
                      <a:pt x="70" y="655"/>
                    </a:cubicBezTo>
                    <a:cubicBezTo>
                      <a:pt x="51" y="655"/>
                      <a:pt x="33" y="646"/>
                      <a:pt x="19" y="630"/>
                    </a:cubicBezTo>
                    <a:cubicBezTo>
                      <a:pt x="7" y="615"/>
                      <a:pt x="0" y="596"/>
                      <a:pt x="0" y="575"/>
                    </a:cubicBezTo>
                    <a:cubicBezTo>
                      <a:pt x="0" y="80"/>
                      <a:pt x="0" y="80"/>
                      <a:pt x="0" y="80"/>
                    </a:cubicBezTo>
                    <a:cubicBezTo>
                      <a:pt x="0" y="60"/>
                      <a:pt x="7" y="40"/>
                      <a:pt x="19" y="25"/>
                    </a:cubicBezTo>
                    <a:cubicBezTo>
                      <a:pt x="33" y="9"/>
                      <a:pt x="51" y="0"/>
                      <a:pt x="70" y="0"/>
                    </a:cubicBezTo>
                    <a:cubicBezTo>
                      <a:pt x="93" y="0"/>
                      <a:pt x="93" y="0"/>
                      <a:pt x="93" y="0"/>
                    </a:cubicBezTo>
                    <a:cubicBezTo>
                      <a:pt x="103" y="0"/>
                      <a:pt x="111" y="8"/>
                      <a:pt x="111" y="18"/>
                    </a:cubicBezTo>
                    <a:cubicBezTo>
                      <a:pt x="111" y="28"/>
                      <a:pt x="103" y="36"/>
                      <a:pt x="93" y="36"/>
                    </a:cubicBezTo>
                    <a:cubicBezTo>
                      <a:pt x="70" y="36"/>
                      <a:pt x="70" y="36"/>
                      <a:pt x="70" y="36"/>
                    </a:cubicBezTo>
                    <a:cubicBezTo>
                      <a:pt x="61" y="36"/>
                      <a:pt x="53" y="40"/>
                      <a:pt x="47" y="48"/>
                    </a:cubicBezTo>
                    <a:cubicBezTo>
                      <a:pt x="40" y="56"/>
                      <a:pt x="36" y="68"/>
                      <a:pt x="36" y="80"/>
                    </a:cubicBezTo>
                    <a:cubicBezTo>
                      <a:pt x="36" y="575"/>
                      <a:pt x="36" y="575"/>
                      <a:pt x="36" y="575"/>
                    </a:cubicBezTo>
                    <a:cubicBezTo>
                      <a:pt x="36" y="587"/>
                      <a:pt x="40" y="599"/>
                      <a:pt x="47" y="607"/>
                    </a:cubicBezTo>
                    <a:cubicBezTo>
                      <a:pt x="53" y="615"/>
                      <a:pt x="61" y="619"/>
                      <a:pt x="70" y="619"/>
                    </a:cubicBezTo>
                    <a:cubicBezTo>
                      <a:pt x="572" y="619"/>
                      <a:pt x="572" y="619"/>
                      <a:pt x="572" y="619"/>
                    </a:cubicBezTo>
                    <a:cubicBezTo>
                      <a:pt x="580" y="619"/>
                      <a:pt x="588" y="615"/>
                      <a:pt x="595" y="607"/>
                    </a:cubicBezTo>
                    <a:cubicBezTo>
                      <a:pt x="602" y="599"/>
                      <a:pt x="606" y="587"/>
                      <a:pt x="606" y="575"/>
                    </a:cubicBezTo>
                    <a:cubicBezTo>
                      <a:pt x="606" y="80"/>
                      <a:pt x="606" y="80"/>
                      <a:pt x="606" y="80"/>
                    </a:cubicBezTo>
                    <a:cubicBezTo>
                      <a:pt x="606" y="68"/>
                      <a:pt x="602" y="56"/>
                      <a:pt x="595" y="48"/>
                    </a:cubicBezTo>
                    <a:cubicBezTo>
                      <a:pt x="588" y="40"/>
                      <a:pt x="580" y="36"/>
                      <a:pt x="572" y="36"/>
                    </a:cubicBezTo>
                    <a:cubicBezTo>
                      <a:pt x="547" y="36"/>
                      <a:pt x="547" y="36"/>
                      <a:pt x="547" y="36"/>
                    </a:cubicBezTo>
                    <a:cubicBezTo>
                      <a:pt x="537" y="36"/>
                      <a:pt x="529" y="28"/>
                      <a:pt x="529" y="18"/>
                    </a:cubicBezTo>
                    <a:cubicBezTo>
                      <a:pt x="529" y="8"/>
                      <a:pt x="537" y="0"/>
                      <a:pt x="547" y="0"/>
                    </a:cubicBezTo>
                    <a:cubicBezTo>
                      <a:pt x="572" y="0"/>
                      <a:pt x="572" y="0"/>
                      <a:pt x="572" y="0"/>
                    </a:cubicBezTo>
                    <a:cubicBezTo>
                      <a:pt x="591" y="0"/>
                      <a:pt x="609" y="9"/>
                      <a:pt x="622" y="25"/>
                    </a:cubicBezTo>
                    <a:cubicBezTo>
                      <a:pt x="635" y="40"/>
                      <a:pt x="642" y="60"/>
                      <a:pt x="642" y="80"/>
                    </a:cubicBezTo>
                    <a:cubicBezTo>
                      <a:pt x="642" y="575"/>
                      <a:pt x="642" y="575"/>
                      <a:pt x="642" y="575"/>
                    </a:cubicBezTo>
                    <a:cubicBezTo>
                      <a:pt x="642" y="596"/>
                      <a:pt x="635" y="615"/>
                      <a:pt x="622" y="630"/>
                    </a:cubicBezTo>
                    <a:cubicBezTo>
                      <a:pt x="609" y="646"/>
                      <a:pt x="591" y="655"/>
                      <a:pt x="572" y="655"/>
                    </a:cubicBezTo>
                    <a:close/>
                    <a:moveTo>
                      <a:pt x="418" y="36"/>
                    </a:moveTo>
                    <a:cubicBezTo>
                      <a:pt x="224" y="36"/>
                      <a:pt x="224" y="36"/>
                      <a:pt x="224" y="36"/>
                    </a:cubicBezTo>
                    <a:cubicBezTo>
                      <a:pt x="214" y="36"/>
                      <a:pt x="206" y="28"/>
                      <a:pt x="206" y="18"/>
                    </a:cubicBezTo>
                    <a:cubicBezTo>
                      <a:pt x="206" y="8"/>
                      <a:pt x="214" y="0"/>
                      <a:pt x="224" y="0"/>
                    </a:cubicBezTo>
                    <a:cubicBezTo>
                      <a:pt x="418" y="0"/>
                      <a:pt x="418" y="0"/>
                      <a:pt x="418" y="0"/>
                    </a:cubicBezTo>
                    <a:cubicBezTo>
                      <a:pt x="428" y="0"/>
                      <a:pt x="436" y="8"/>
                      <a:pt x="436" y="18"/>
                    </a:cubicBezTo>
                    <a:cubicBezTo>
                      <a:pt x="436" y="28"/>
                      <a:pt x="428" y="36"/>
                      <a:pt x="41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75" name="Freeform 61"/>
              <p:cNvSpPr>
                <a:spLocks noEditPoints="1"/>
              </p:cNvSpPr>
              <p:nvPr/>
            </p:nvSpPr>
            <p:spPr bwMode="auto">
              <a:xfrm>
                <a:off x="1124" y="1985"/>
                <a:ext cx="146" cy="64"/>
              </a:xfrm>
              <a:custGeom>
                <a:avLst/>
                <a:gdLst>
                  <a:gd name="T0" fmla="*/ 18 w 357"/>
                  <a:gd name="T1" fmla="*/ 0 h 157"/>
                  <a:gd name="T2" fmla="*/ 36 w 357"/>
                  <a:gd name="T3" fmla="*/ 18 h 157"/>
                  <a:gd name="T4" fmla="*/ 36 w 357"/>
                  <a:gd name="T5" fmla="*/ 139 h 157"/>
                  <a:gd name="T6" fmla="*/ 18 w 357"/>
                  <a:gd name="T7" fmla="*/ 157 h 157"/>
                  <a:gd name="T8" fmla="*/ 0 w 357"/>
                  <a:gd name="T9" fmla="*/ 139 h 157"/>
                  <a:gd name="T10" fmla="*/ 0 w 357"/>
                  <a:gd name="T11" fmla="*/ 18 h 157"/>
                  <a:gd name="T12" fmla="*/ 18 w 357"/>
                  <a:gd name="T13" fmla="*/ 0 h 157"/>
                  <a:gd name="T14" fmla="*/ 339 w 357"/>
                  <a:gd name="T15" fmla="*/ 0 h 157"/>
                  <a:gd name="T16" fmla="*/ 357 w 357"/>
                  <a:gd name="T17" fmla="*/ 18 h 157"/>
                  <a:gd name="T18" fmla="*/ 357 w 357"/>
                  <a:gd name="T19" fmla="*/ 139 h 157"/>
                  <a:gd name="T20" fmla="*/ 339 w 357"/>
                  <a:gd name="T21" fmla="*/ 157 h 157"/>
                  <a:gd name="T22" fmla="*/ 321 w 357"/>
                  <a:gd name="T23" fmla="*/ 139 h 157"/>
                  <a:gd name="T24" fmla="*/ 321 w 357"/>
                  <a:gd name="T25" fmla="*/ 18 h 157"/>
                  <a:gd name="T26" fmla="*/ 339 w 357"/>
                  <a:gd name="T2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157">
                    <a:moveTo>
                      <a:pt x="18" y="0"/>
                    </a:moveTo>
                    <a:cubicBezTo>
                      <a:pt x="28" y="0"/>
                      <a:pt x="36" y="8"/>
                      <a:pt x="36" y="18"/>
                    </a:cubicBezTo>
                    <a:cubicBezTo>
                      <a:pt x="36" y="139"/>
                      <a:pt x="36" y="139"/>
                      <a:pt x="36" y="139"/>
                    </a:cubicBezTo>
                    <a:cubicBezTo>
                      <a:pt x="36" y="149"/>
                      <a:pt x="28" y="157"/>
                      <a:pt x="18" y="157"/>
                    </a:cubicBezTo>
                    <a:cubicBezTo>
                      <a:pt x="8" y="157"/>
                      <a:pt x="0" y="149"/>
                      <a:pt x="0" y="139"/>
                    </a:cubicBezTo>
                    <a:cubicBezTo>
                      <a:pt x="0" y="18"/>
                      <a:pt x="0" y="18"/>
                      <a:pt x="0" y="18"/>
                    </a:cubicBezTo>
                    <a:cubicBezTo>
                      <a:pt x="0" y="8"/>
                      <a:pt x="8" y="0"/>
                      <a:pt x="18" y="0"/>
                    </a:cubicBezTo>
                    <a:close/>
                    <a:moveTo>
                      <a:pt x="339" y="0"/>
                    </a:moveTo>
                    <a:cubicBezTo>
                      <a:pt x="349" y="0"/>
                      <a:pt x="357" y="8"/>
                      <a:pt x="357" y="18"/>
                    </a:cubicBezTo>
                    <a:cubicBezTo>
                      <a:pt x="357" y="139"/>
                      <a:pt x="357" y="139"/>
                      <a:pt x="357" y="139"/>
                    </a:cubicBezTo>
                    <a:cubicBezTo>
                      <a:pt x="357" y="149"/>
                      <a:pt x="349" y="157"/>
                      <a:pt x="339" y="157"/>
                    </a:cubicBezTo>
                    <a:cubicBezTo>
                      <a:pt x="329" y="157"/>
                      <a:pt x="321" y="149"/>
                      <a:pt x="321" y="139"/>
                    </a:cubicBezTo>
                    <a:cubicBezTo>
                      <a:pt x="321" y="18"/>
                      <a:pt x="321" y="18"/>
                      <a:pt x="321" y="18"/>
                    </a:cubicBezTo>
                    <a:cubicBezTo>
                      <a:pt x="321" y="8"/>
                      <a:pt x="329" y="0"/>
                      <a:pt x="3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76" name="Freeform 62"/>
              <p:cNvSpPr>
                <a:spLocks noEditPoints="1"/>
              </p:cNvSpPr>
              <p:nvPr/>
            </p:nvSpPr>
            <p:spPr bwMode="auto">
              <a:xfrm>
                <a:off x="1074" y="2044"/>
                <a:ext cx="246" cy="183"/>
              </a:xfrm>
              <a:custGeom>
                <a:avLst/>
                <a:gdLst>
                  <a:gd name="T0" fmla="*/ 0 w 603"/>
                  <a:gd name="T1" fmla="*/ 18 h 450"/>
                  <a:gd name="T2" fmla="*/ 18 w 603"/>
                  <a:gd name="T3" fmla="*/ 0 h 450"/>
                  <a:gd name="T4" fmla="*/ 585 w 603"/>
                  <a:gd name="T5" fmla="*/ 0 h 450"/>
                  <a:gd name="T6" fmla="*/ 603 w 603"/>
                  <a:gd name="T7" fmla="*/ 18 h 450"/>
                  <a:gd name="T8" fmla="*/ 585 w 603"/>
                  <a:gd name="T9" fmla="*/ 36 h 450"/>
                  <a:gd name="T10" fmla="*/ 18 w 603"/>
                  <a:gd name="T11" fmla="*/ 36 h 450"/>
                  <a:gd name="T12" fmla="*/ 0 w 603"/>
                  <a:gd name="T13" fmla="*/ 18 h 450"/>
                  <a:gd name="T14" fmla="*/ 306 w 603"/>
                  <a:gd name="T15" fmla="*/ 450 h 450"/>
                  <a:gd name="T16" fmla="*/ 184 w 603"/>
                  <a:gd name="T17" fmla="*/ 400 h 450"/>
                  <a:gd name="T18" fmla="*/ 134 w 603"/>
                  <a:gd name="T19" fmla="*/ 279 h 450"/>
                  <a:gd name="T20" fmla="*/ 184 w 603"/>
                  <a:gd name="T21" fmla="*/ 158 h 450"/>
                  <a:gd name="T22" fmla="*/ 306 w 603"/>
                  <a:gd name="T23" fmla="*/ 107 h 450"/>
                  <a:gd name="T24" fmla="*/ 324 w 603"/>
                  <a:gd name="T25" fmla="*/ 125 h 450"/>
                  <a:gd name="T26" fmla="*/ 306 w 603"/>
                  <a:gd name="T27" fmla="*/ 143 h 450"/>
                  <a:gd name="T28" fmla="*/ 170 w 603"/>
                  <a:gd name="T29" fmla="*/ 279 h 450"/>
                  <a:gd name="T30" fmla="*/ 306 w 603"/>
                  <a:gd name="T31" fmla="*/ 414 h 450"/>
                  <a:gd name="T32" fmla="*/ 441 w 603"/>
                  <a:gd name="T33" fmla="*/ 279 h 450"/>
                  <a:gd name="T34" fmla="*/ 459 w 603"/>
                  <a:gd name="T35" fmla="*/ 261 h 450"/>
                  <a:gd name="T36" fmla="*/ 477 w 603"/>
                  <a:gd name="T37" fmla="*/ 279 h 450"/>
                  <a:gd name="T38" fmla="*/ 427 w 603"/>
                  <a:gd name="T39" fmla="*/ 400 h 450"/>
                  <a:gd name="T40" fmla="*/ 306 w 603"/>
                  <a:gd name="T41"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3" h="450">
                    <a:moveTo>
                      <a:pt x="0" y="18"/>
                    </a:moveTo>
                    <a:cubicBezTo>
                      <a:pt x="0" y="8"/>
                      <a:pt x="8" y="0"/>
                      <a:pt x="18" y="0"/>
                    </a:cubicBezTo>
                    <a:cubicBezTo>
                      <a:pt x="585" y="0"/>
                      <a:pt x="585" y="0"/>
                      <a:pt x="585" y="0"/>
                    </a:cubicBezTo>
                    <a:cubicBezTo>
                      <a:pt x="595" y="0"/>
                      <a:pt x="603" y="8"/>
                      <a:pt x="603" y="18"/>
                    </a:cubicBezTo>
                    <a:cubicBezTo>
                      <a:pt x="603" y="28"/>
                      <a:pt x="595" y="36"/>
                      <a:pt x="585" y="36"/>
                    </a:cubicBezTo>
                    <a:cubicBezTo>
                      <a:pt x="18" y="36"/>
                      <a:pt x="18" y="36"/>
                      <a:pt x="18" y="36"/>
                    </a:cubicBezTo>
                    <a:cubicBezTo>
                      <a:pt x="8" y="36"/>
                      <a:pt x="0" y="28"/>
                      <a:pt x="0" y="18"/>
                    </a:cubicBezTo>
                    <a:close/>
                    <a:moveTo>
                      <a:pt x="306" y="450"/>
                    </a:moveTo>
                    <a:cubicBezTo>
                      <a:pt x="260" y="450"/>
                      <a:pt x="217" y="433"/>
                      <a:pt x="184" y="400"/>
                    </a:cubicBezTo>
                    <a:cubicBezTo>
                      <a:pt x="152" y="368"/>
                      <a:pt x="134" y="325"/>
                      <a:pt x="134" y="279"/>
                    </a:cubicBezTo>
                    <a:cubicBezTo>
                      <a:pt x="134" y="233"/>
                      <a:pt x="152" y="190"/>
                      <a:pt x="184" y="158"/>
                    </a:cubicBezTo>
                    <a:cubicBezTo>
                      <a:pt x="217" y="125"/>
                      <a:pt x="260" y="107"/>
                      <a:pt x="306" y="107"/>
                    </a:cubicBezTo>
                    <a:cubicBezTo>
                      <a:pt x="316" y="107"/>
                      <a:pt x="324" y="115"/>
                      <a:pt x="324" y="125"/>
                    </a:cubicBezTo>
                    <a:cubicBezTo>
                      <a:pt x="324" y="135"/>
                      <a:pt x="316" y="143"/>
                      <a:pt x="306" y="143"/>
                    </a:cubicBezTo>
                    <a:cubicBezTo>
                      <a:pt x="231" y="143"/>
                      <a:pt x="170" y="204"/>
                      <a:pt x="170" y="279"/>
                    </a:cubicBezTo>
                    <a:cubicBezTo>
                      <a:pt x="170" y="354"/>
                      <a:pt x="231" y="414"/>
                      <a:pt x="306" y="414"/>
                    </a:cubicBezTo>
                    <a:cubicBezTo>
                      <a:pt x="380" y="414"/>
                      <a:pt x="441" y="354"/>
                      <a:pt x="441" y="279"/>
                    </a:cubicBezTo>
                    <a:cubicBezTo>
                      <a:pt x="441" y="269"/>
                      <a:pt x="449" y="261"/>
                      <a:pt x="459" y="261"/>
                    </a:cubicBezTo>
                    <a:cubicBezTo>
                      <a:pt x="469" y="261"/>
                      <a:pt x="477" y="269"/>
                      <a:pt x="477" y="279"/>
                    </a:cubicBezTo>
                    <a:cubicBezTo>
                      <a:pt x="477" y="325"/>
                      <a:pt x="459" y="368"/>
                      <a:pt x="427" y="400"/>
                    </a:cubicBezTo>
                    <a:cubicBezTo>
                      <a:pt x="395" y="433"/>
                      <a:pt x="351" y="450"/>
                      <a:pt x="306" y="4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accent1"/>
                  </a:solidFill>
                </a:endParaRPr>
              </a:p>
            </p:txBody>
          </p:sp>
          <p:sp>
            <p:nvSpPr>
              <p:cNvPr id="77" name="Freeform 63"/>
              <p:cNvSpPr/>
              <p:nvPr/>
            </p:nvSpPr>
            <p:spPr bwMode="auto">
              <a:xfrm>
                <a:off x="1193" y="2088"/>
                <a:ext cx="53" cy="72"/>
              </a:xfrm>
              <a:custGeom>
                <a:avLst/>
                <a:gdLst>
                  <a:gd name="T0" fmla="*/ 113 w 131"/>
                  <a:gd name="T1" fmla="*/ 176 h 176"/>
                  <a:gd name="T2" fmla="*/ 18 w 131"/>
                  <a:gd name="T3" fmla="*/ 176 h 176"/>
                  <a:gd name="T4" fmla="*/ 0 w 131"/>
                  <a:gd name="T5" fmla="*/ 158 h 176"/>
                  <a:gd name="T6" fmla="*/ 0 w 131"/>
                  <a:gd name="T7" fmla="*/ 18 h 176"/>
                  <a:gd name="T8" fmla="*/ 18 w 131"/>
                  <a:gd name="T9" fmla="*/ 0 h 176"/>
                  <a:gd name="T10" fmla="*/ 36 w 131"/>
                  <a:gd name="T11" fmla="*/ 18 h 176"/>
                  <a:gd name="T12" fmla="*/ 36 w 131"/>
                  <a:gd name="T13" fmla="*/ 140 h 176"/>
                  <a:gd name="T14" fmla="*/ 113 w 131"/>
                  <a:gd name="T15" fmla="*/ 140 h 176"/>
                  <a:gd name="T16" fmla="*/ 131 w 131"/>
                  <a:gd name="T17" fmla="*/ 158 h 176"/>
                  <a:gd name="T18" fmla="*/ 113 w 131"/>
                  <a:gd name="T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76">
                    <a:moveTo>
                      <a:pt x="113" y="176"/>
                    </a:moveTo>
                    <a:cubicBezTo>
                      <a:pt x="18" y="176"/>
                      <a:pt x="18" y="176"/>
                      <a:pt x="18" y="176"/>
                    </a:cubicBezTo>
                    <a:cubicBezTo>
                      <a:pt x="8" y="176"/>
                      <a:pt x="0" y="168"/>
                      <a:pt x="0" y="158"/>
                    </a:cubicBezTo>
                    <a:cubicBezTo>
                      <a:pt x="0" y="18"/>
                      <a:pt x="0" y="18"/>
                      <a:pt x="0" y="18"/>
                    </a:cubicBezTo>
                    <a:cubicBezTo>
                      <a:pt x="0" y="8"/>
                      <a:pt x="8" y="0"/>
                      <a:pt x="18" y="0"/>
                    </a:cubicBezTo>
                    <a:cubicBezTo>
                      <a:pt x="28" y="0"/>
                      <a:pt x="36" y="8"/>
                      <a:pt x="36" y="18"/>
                    </a:cubicBezTo>
                    <a:cubicBezTo>
                      <a:pt x="36" y="140"/>
                      <a:pt x="36" y="140"/>
                      <a:pt x="36" y="140"/>
                    </a:cubicBezTo>
                    <a:cubicBezTo>
                      <a:pt x="113" y="140"/>
                      <a:pt x="113" y="140"/>
                      <a:pt x="113" y="140"/>
                    </a:cubicBezTo>
                    <a:cubicBezTo>
                      <a:pt x="123" y="140"/>
                      <a:pt x="131" y="148"/>
                      <a:pt x="131" y="158"/>
                    </a:cubicBezTo>
                    <a:cubicBezTo>
                      <a:pt x="131" y="168"/>
                      <a:pt x="123" y="176"/>
                      <a:pt x="113"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grpSp>
        <p:grpSp>
          <p:nvGrpSpPr>
            <p:cNvPr id="79" name="Group 66"/>
            <p:cNvGrpSpPr>
              <a:grpSpLocks noChangeAspect="1"/>
            </p:cNvGrpSpPr>
            <p:nvPr/>
          </p:nvGrpSpPr>
          <p:grpSpPr bwMode="auto">
            <a:xfrm>
              <a:off x="4833100" y="3851153"/>
              <a:ext cx="192087" cy="207963"/>
              <a:chOff x="2111" y="2322"/>
              <a:chExt cx="121" cy="131"/>
            </a:xfrm>
            <a:solidFill>
              <a:schemeClr val="bg1"/>
            </a:solidFill>
          </p:grpSpPr>
          <p:sp>
            <p:nvSpPr>
              <p:cNvPr id="81" name="Freeform 67"/>
              <p:cNvSpPr/>
              <p:nvPr/>
            </p:nvSpPr>
            <p:spPr bwMode="auto">
              <a:xfrm>
                <a:off x="2159" y="2350"/>
                <a:ext cx="40" cy="37"/>
              </a:xfrm>
              <a:custGeom>
                <a:avLst/>
                <a:gdLst>
                  <a:gd name="T0" fmla="*/ 89 w 213"/>
                  <a:gd name="T1" fmla="*/ 19 h 198"/>
                  <a:gd name="T2" fmla="*/ 196 w 213"/>
                  <a:gd name="T3" fmla="*/ 143 h 198"/>
                  <a:gd name="T4" fmla="*/ 208 w 213"/>
                  <a:gd name="T5" fmla="*/ 189 h 198"/>
                  <a:gd name="T6" fmla="*/ 206 w 213"/>
                  <a:gd name="T7" fmla="*/ 191 h 198"/>
                  <a:gd name="T8" fmla="*/ 158 w 213"/>
                  <a:gd name="T9" fmla="*/ 186 h 198"/>
                  <a:gd name="T10" fmla="*/ 22 w 213"/>
                  <a:gd name="T11" fmla="*/ 92 h 198"/>
                  <a:gd name="T12" fmla="*/ 13 w 213"/>
                  <a:gd name="T13" fmla="*/ 44 h 198"/>
                  <a:gd name="T14" fmla="*/ 40 w 213"/>
                  <a:gd name="T15" fmla="*/ 15 h 198"/>
                  <a:gd name="T16" fmla="*/ 89 w 213"/>
                  <a:gd name="T17" fmla="*/ 1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89" y="19"/>
                    </a:moveTo>
                    <a:cubicBezTo>
                      <a:pt x="196" y="143"/>
                      <a:pt x="196" y="143"/>
                      <a:pt x="196" y="143"/>
                    </a:cubicBezTo>
                    <a:cubicBezTo>
                      <a:pt x="210" y="160"/>
                      <a:pt x="213" y="183"/>
                      <a:pt x="208" y="189"/>
                    </a:cubicBezTo>
                    <a:cubicBezTo>
                      <a:pt x="206" y="191"/>
                      <a:pt x="206" y="191"/>
                      <a:pt x="206" y="191"/>
                    </a:cubicBezTo>
                    <a:cubicBezTo>
                      <a:pt x="200" y="197"/>
                      <a:pt x="176" y="198"/>
                      <a:pt x="158" y="186"/>
                    </a:cubicBezTo>
                    <a:cubicBezTo>
                      <a:pt x="22" y="92"/>
                      <a:pt x="22" y="92"/>
                      <a:pt x="22" y="92"/>
                    </a:cubicBezTo>
                    <a:cubicBezTo>
                      <a:pt x="4" y="80"/>
                      <a:pt x="0" y="58"/>
                      <a:pt x="13" y="44"/>
                    </a:cubicBezTo>
                    <a:cubicBezTo>
                      <a:pt x="40" y="15"/>
                      <a:pt x="40" y="15"/>
                      <a:pt x="40" y="15"/>
                    </a:cubicBezTo>
                    <a:cubicBezTo>
                      <a:pt x="53" y="0"/>
                      <a:pt x="74" y="2"/>
                      <a:pt x="89" y="19"/>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1"/>
                  </a:solidFill>
                </a:endParaRPr>
              </a:p>
            </p:txBody>
          </p:sp>
          <p:sp>
            <p:nvSpPr>
              <p:cNvPr id="82" name="Freeform 68"/>
              <p:cNvSpPr>
                <a:spLocks noEditPoints="1"/>
              </p:cNvSpPr>
              <p:nvPr/>
            </p:nvSpPr>
            <p:spPr bwMode="auto">
              <a:xfrm>
                <a:off x="2129" y="2322"/>
                <a:ext cx="71" cy="90"/>
              </a:xfrm>
              <a:custGeom>
                <a:avLst/>
                <a:gdLst>
                  <a:gd name="T0" fmla="*/ 142 w 381"/>
                  <a:gd name="T1" fmla="*/ 449 h 481"/>
                  <a:gd name="T2" fmla="*/ 348 w 381"/>
                  <a:gd name="T3" fmla="*/ 236 h 481"/>
                  <a:gd name="T4" fmla="*/ 374 w 381"/>
                  <a:gd name="T5" fmla="*/ 235 h 481"/>
                  <a:gd name="T6" fmla="*/ 374 w 381"/>
                  <a:gd name="T7" fmla="*/ 260 h 481"/>
                  <a:gd name="T8" fmla="*/ 168 w 381"/>
                  <a:gd name="T9" fmla="*/ 474 h 481"/>
                  <a:gd name="T10" fmla="*/ 142 w 381"/>
                  <a:gd name="T11" fmla="*/ 474 h 481"/>
                  <a:gd name="T12" fmla="*/ 142 w 381"/>
                  <a:gd name="T13" fmla="*/ 449 h 481"/>
                  <a:gd name="T14" fmla="*/ 122 w 381"/>
                  <a:gd name="T15" fmla="*/ 245 h 481"/>
                  <a:gd name="T16" fmla="*/ 0 w 381"/>
                  <a:gd name="T17" fmla="*/ 123 h 481"/>
                  <a:gd name="T18" fmla="*/ 20 w 381"/>
                  <a:gd name="T19" fmla="*/ 56 h 481"/>
                  <a:gd name="T20" fmla="*/ 45 w 381"/>
                  <a:gd name="T21" fmla="*/ 51 h 481"/>
                  <a:gd name="T22" fmla="*/ 50 w 381"/>
                  <a:gd name="T23" fmla="*/ 76 h 481"/>
                  <a:gd name="T24" fmla="*/ 36 w 381"/>
                  <a:gd name="T25" fmla="*/ 123 h 481"/>
                  <a:gd name="T26" fmla="*/ 122 w 381"/>
                  <a:gd name="T27" fmla="*/ 209 h 481"/>
                  <a:gd name="T28" fmla="*/ 209 w 381"/>
                  <a:gd name="T29" fmla="*/ 123 h 481"/>
                  <a:gd name="T30" fmla="*/ 133 w 381"/>
                  <a:gd name="T31" fmla="*/ 37 h 481"/>
                  <a:gd name="T32" fmla="*/ 117 w 381"/>
                  <a:gd name="T33" fmla="*/ 17 h 481"/>
                  <a:gd name="T34" fmla="*/ 137 w 381"/>
                  <a:gd name="T35" fmla="*/ 2 h 481"/>
                  <a:gd name="T36" fmla="*/ 245 w 381"/>
                  <a:gd name="T37" fmla="*/ 123 h 481"/>
                  <a:gd name="T38" fmla="*/ 122 w 381"/>
                  <a:gd name="T39" fmla="*/ 245 h 481"/>
                  <a:gd name="T40" fmla="*/ 67 w 381"/>
                  <a:gd name="T41" fmla="*/ 52 h 481"/>
                  <a:gd name="T42" fmla="*/ 52 w 381"/>
                  <a:gd name="T43" fmla="*/ 44 h 481"/>
                  <a:gd name="T44" fmla="*/ 58 w 381"/>
                  <a:gd name="T45" fmla="*/ 19 h 481"/>
                  <a:gd name="T46" fmla="*/ 81 w 381"/>
                  <a:gd name="T47" fmla="*/ 8 h 481"/>
                  <a:gd name="T48" fmla="*/ 104 w 381"/>
                  <a:gd name="T49" fmla="*/ 19 h 481"/>
                  <a:gd name="T50" fmla="*/ 93 w 381"/>
                  <a:gd name="T51" fmla="*/ 42 h 481"/>
                  <a:gd name="T52" fmla="*/ 77 w 381"/>
                  <a:gd name="T53" fmla="*/ 50 h 481"/>
                  <a:gd name="T54" fmla="*/ 67 w 381"/>
                  <a:gd name="T55" fmla="*/ 52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1" h="481">
                    <a:moveTo>
                      <a:pt x="142" y="449"/>
                    </a:moveTo>
                    <a:cubicBezTo>
                      <a:pt x="348" y="236"/>
                      <a:pt x="348" y="236"/>
                      <a:pt x="348" y="236"/>
                    </a:cubicBezTo>
                    <a:cubicBezTo>
                      <a:pt x="355" y="228"/>
                      <a:pt x="366" y="228"/>
                      <a:pt x="374" y="235"/>
                    </a:cubicBezTo>
                    <a:cubicBezTo>
                      <a:pt x="381" y="242"/>
                      <a:pt x="381" y="253"/>
                      <a:pt x="374" y="260"/>
                    </a:cubicBezTo>
                    <a:cubicBezTo>
                      <a:pt x="168" y="474"/>
                      <a:pt x="168" y="474"/>
                      <a:pt x="168" y="474"/>
                    </a:cubicBezTo>
                    <a:cubicBezTo>
                      <a:pt x="161" y="481"/>
                      <a:pt x="150" y="481"/>
                      <a:pt x="142" y="474"/>
                    </a:cubicBezTo>
                    <a:cubicBezTo>
                      <a:pt x="135" y="467"/>
                      <a:pt x="135" y="456"/>
                      <a:pt x="142" y="449"/>
                    </a:cubicBezTo>
                    <a:close/>
                    <a:moveTo>
                      <a:pt x="122" y="245"/>
                    </a:moveTo>
                    <a:cubicBezTo>
                      <a:pt x="55" y="245"/>
                      <a:pt x="0" y="190"/>
                      <a:pt x="0" y="123"/>
                    </a:cubicBezTo>
                    <a:cubicBezTo>
                      <a:pt x="0" y="99"/>
                      <a:pt x="7" y="76"/>
                      <a:pt x="20" y="56"/>
                    </a:cubicBezTo>
                    <a:cubicBezTo>
                      <a:pt x="26" y="48"/>
                      <a:pt x="37" y="45"/>
                      <a:pt x="45" y="51"/>
                    </a:cubicBezTo>
                    <a:cubicBezTo>
                      <a:pt x="53" y="56"/>
                      <a:pt x="56" y="67"/>
                      <a:pt x="50" y="76"/>
                    </a:cubicBezTo>
                    <a:cubicBezTo>
                      <a:pt x="41" y="90"/>
                      <a:pt x="36" y="106"/>
                      <a:pt x="36" y="123"/>
                    </a:cubicBezTo>
                    <a:cubicBezTo>
                      <a:pt x="36" y="171"/>
                      <a:pt x="75" y="209"/>
                      <a:pt x="122" y="209"/>
                    </a:cubicBezTo>
                    <a:cubicBezTo>
                      <a:pt x="170" y="209"/>
                      <a:pt x="209" y="171"/>
                      <a:pt x="209" y="123"/>
                    </a:cubicBezTo>
                    <a:cubicBezTo>
                      <a:pt x="209" y="79"/>
                      <a:pt x="176" y="42"/>
                      <a:pt x="133" y="37"/>
                    </a:cubicBezTo>
                    <a:cubicBezTo>
                      <a:pt x="123" y="36"/>
                      <a:pt x="116" y="27"/>
                      <a:pt x="117" y="17"/>
                    </a:cubicBezTo>
                    <a:cubicBezTo>
                      <a:pt x="118" y="7"/>
                      <a:pt x="127" y="0"/>
                      <a:pt x="137" y="2"/>
                    </a:cubicBezTo>
                    <a:cubicBezTo>
                      <a:pt x="198" y="9"/>
                      <a:pt x="245" y="61"/>
                      <a:pt x="245" y="123"/>
                    </a:cubicBezTo>
                    <a:cubicBezTo>
                      <a:pt x="245" y="190"/>
                      <a:pt x="190" y="245"/>
                      <a:pt x="122" y="245"/>
                    </a:cubicBezTo>
                    <a:close/>
                    <a:moveTo>
                      <a:pt x="67" y="52"/>
                    </a:moveTo>
                    <a:cubicBezTo>
                      <a:pt x="61" y="52"/>
                      <a:pt x="55" y="50"/>
                      <a:pt x="52" y="44"/>
                    </a:cubicBezTo>
                    <a:cubicBezTo>
                      <a:pt x="47" y="36"/>
                      <a:pt x="49" y="25"/>
                      <a:pt x="58" y="19"/>
                    </a:cubicBezTo>
                    <a:cubicBezTo>
                      <a:pt x="65" y="15"/>
                      <a:pt x="73" y="11"/>
                      <a:pt x="81" y="8"/>
                    </a:cubicBezTo>
                    <a:cubicBezTo>
                      <a:pt x="91" y="5"/>
                      <a:pt x="101" y="9"/>
                      <a:pt x="104" y="19"/>
                    </a:cubicBezTo>
                    <a:cubicBezTo>
                      <a:pt x="107" y="28"/>
                      <a:pt x="103" y="38"/>
                      <a:pt x="93" y="42"/>
                    </a:cubicBezTo>
                    <a:cubicBezTo>
                      <a:pt x="87" y="44"/>
                      <a:pt x="82" y="47"/>
                      <a:pt x="77" y="50"/>
                    </a:cubicBezTo>
                    <a:cubicBezTo>
                      <a:pt x="74" y="52"/>
                      <a:pt x="71" y="52"/>
                      <a:pt x="67" y="52"/>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1"/>
                  </a:solidFill>
                </a:endParaRPr>
              </a:p>
            </p:txBody>
          </p:sp>
          <p:sp>
            <p:nvSpPr>
              <p:cNvPr id="83" name="Freeform 69"/>
              <p:cNvSpPr>
                <a:spLocks noEditPoints="1"/>
              </p:cNvSpPr>
              <p:nvPr/>
            </p:nvSpPr>
            <p:spPr bwMode="auto">
              <a:xfrm>
                <a:off x="2111" y="2406"/>
                <a:ext cx="121" cy="47"/>
              </a:xfrm>
              <a:custGeom>
                <a:avLst/>
                <a:gdLst>
                  <a:gd name="T0" fmla="*/ 597 w 648"/>
                  <a:gd name="T1" fmla="*/ 249 h 249"/>
                  <a:gd name="T2" fmla="*/ 50 w 648"/>
                  <a:gd name="T3" fmla="*/ 249 h 249"/>
                  <a:gd name="T4" fmla="*/ 0 w 648"/>
                  <a:gd name="T5" fmla="*/ 198 h 249"/>
                  <a:gd name="T6" fmla="*/ 0 w 648"/>
                  <a:gd name="T7" fmla="*/ 50 h 249"/>
                  <a:gd name="T8" fmla="*/ 50 w 648"/>
                  <a:gd name="T9" fmla="*/ 0 h 249"/>
                  <a:gd name="T10" fmla="*/ 597 w 648"/>
                  <a:gd name="T11" fmla="*/ 0 h 249"/>
                  <a:gd name="T12" fmla="*/ 648 w 648"/>
                  <a:gd name="T13" fmla="*/ 50 h 249"/>
                  <a:gd name="T14" fmla="*/ 648 w 648"/>
                  <a:gd name="T15" fmla="*/ 198 h 249"/>
                  <a:gd name="T16" fmla="*/ 597 w 648"/>
                  <a:gd name="T17" fmla="*/ 249 h 249"/>
                  <a:gd name="T18" fmla="*/ 50 w 648"/>
                  <a:gd name="T19" fmla="*/ 35 h 249"/>
                  <a:gd name="T20" fmla="*/ 36 w 648"/>
                  <a:gd name="T21" fmla="*/ 50 h 249"/>
                  <a:gd name="T22" fmla="*/ 36 w 648"/>
                  <a:gd name="T23" fmla="*/ 198 h 249"/>
                  <a:gd name="T24" fmla="*/ 50 w 648"/>
                  <a:gd name="T25" fmla="*/ 213 h 249"/>
                  <a:gd name="T26" fmla="*/ 597 w 648"/>
                  <a:gd name="T27" fmla="*/ 213 h 249"/>
                  <a:gd name="T28" fmla="*/ 612 w 648"/>
                  <a:gd name="T29" fmla="*/ 198 h 249"/>
                  <a:gd name="T30" fmla="*/ 612 w 648"/>
                  <a:gd name="T31" fmla="*/ 50 h 249"/>
                  <a:gd name="T32" fmla="*/ 597 w 648"/>
                  <a:gd name="T33" fmla="*/ 35 h 249"/>
                  <a:gd name="T34" fmla="*/ 50 w 648"/>
                  <a:gd name="T35" fmla="*/ 3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8" h="249">
                    <a:moveTo>
                      <a:pt x="597" y="249"/>
                    </a:moveTo>
                    <a:cubicBezTo>
                      <a:pt x="50" y="249"/>
                      <a:pt x="50" y="249"/>
                      <a:pt x="50" y="249"/>
                    </a:cubicBezTo>
                    <a:cubicBezTo>
                      <a:pt x="22" y="249"/>
                      <a:pt x="0" y="226"/>
                      <a:pt x="0" y="198"/>
                    </a:cubicBezTo>
                    <a:cubicBezTo>
                      <a:pt x="0" y="50"/>
                      <a:pt x="0" y="50"/>
                      <a:pt x="0" y="50"/>
                    </a:cubicBezTo>
                    <a:cubicBezTo>
                      <a:pt x="0" y="22"/>
                      <a:pt x="22" y="0"/>
                      <a:pt x="50" y="0"/>
                    </a:cubicBezTo>
                    <a:cubicBezTo>
                      <a:pt x="597" y="0"/>
                      <a:pt x="597" y="0"/>
                      <a:pt x="597" y="0"/>
                    </a:cubicBezTo>
                    <a:cubicBezTo>
                      <a:pt x="625" y="0"/>
                      <a:pt x="648" y="22"/>
                      <a:pt x="648" y="50"/>
                    </a:cubicBezTo>
                    <a:cubicBezTo>
                      <a:pt x="648" y="198"/>
                      <a:pt x="648" y="198"/>
                      <a:pt x="648" y="198"/>
                    </a:cubicBezTo>
                    <a:cubicBezTo>
                      <a:pt x="648" y="226"/>
                      <a:pt x="625" y="249"/>
                      <a:pt x="597" y="249"/>
                    </a:cubicBezTo>
                    <a:close/>
                    <a:moveTo>
                      <a:pt x="50" y="35"/>
                    </a:moveTo>
                    <a:cubicBezTo>
                      <a:pt x="42" y="35"/>
                      <a:pt x="36" y="42"/>
                      <a:pt x="36" y="50"/>
                    </a:cubicBezTo>
                    <a:cubicBezTo>
                      <a:pt x="36" y="198"/>
                      <a:pt x="36" y="198"/>
                      <a:pt x="36" y="198"/>
                    </a:cubicBezTo>
                    <a:cubicBezTo>
                      <a:pt x="36" y="206"/>
                      <a:pt x="42" y="213"/>
                      <a:pt x="50" y="213"/>
                    </a:cubicBezTo>
                    <a:cubicBezTo>
                      <a:pt x="597" y="213"/>
                      <a:pt x="597" y="213"/>
                      <a:pt x="597" y="213"/>
                    </a:cubicBezTo>
                    <a:cubicBezTo>
                      <a:pt x="605" y="213"/>
                      <a:pt x="612" y="206"/>
                      <a:pt x="612" y="198"/>
                    </a:cubicBezTo>
                    <a:cubicBezTo>
                      <a:pt x="612" y="50"/>
                      <a:pt x="612" y="50"/>
                      <a:pt x="612" y="50"/>
                    </a:cubicBezTo>
                    <a:cubicBezTo>
                      <a:pt x="612" y="42"/>
                      <a:pt x="605" y="35"/>
                      <a:pt x="597" y="35"/>
                    </a:cubicBezTo>
                    <a:lnTo>
                      <a:pt x="50" y="35"/>
                    </a:lnTo>
                    <a:close/>
                  </a:path>
                </a:pathLst>
              </a:custGeom>
              <a:grpFill/>
              <a:ln w="9525">
                <a:noFill/>
                <a:round/>
              </a:ln>
            </p:spPr>
            <p:txBody>
              <a:bodyPr vert="horz" wrap="square" lIns="91440" tIns="45720" rIns="91440" bIns="45720" numCol="1" anchor="t" anchorCtr="0" compatLnSpc="1"/>
              <a:lstStyle/>
              <a:p>
                <a:endParaRPr lang="zh-CN" altLang="en-US">
                  <a:solidFill>
                    <a:schemeClr val="accent1"/>
                  </a:solidFill>
                </a:endParaRPr>
              </a:p>
            </p:txBody>
          </p:sp>
        </p:grpSp>
      </p:grpSp>
      <p:grpSp>
        <p:nvGrpSpPr>
          <p:cNvPr id="7" name="组合 6"/>
          <p:cNvGrpSpPr/>
          <p:nvPr/>
        </p:nvGrpSpPr>
        <p:grpSpPr>
          <a:xfrm>
            <a:off x="3289839" y="1084034"/>
            <a:ext cx="2564322" cy="814338"/>
            <a:chOff x="6590304" y="1020242"/>
            <a:chExt cx="2564322" cy="814338"/>
          </a:xfrm>
        </p:grpSpPr>
        <p:pic>
          <p:nvPicPr>
            <p:cNvPr id="4" name="图片 3"/>
            <p:cNvPicPr>
              <a:picLocks noChangeAspect="1"/>
            </p:cNvPicPr>
            <p:nvPr/>
          </p:nvPicPr>
          <p:blipFill>
            <a:blip r:embed="rId4" cstate="print">
              <a:duotone>
                <a:prstClr val="black"/>
                <a:srgbClr val="212834">
                  <a:tint val="45000"/>
                  <a:satMod val="400000"/>
                </a:srgbClr>
              </a:duotone>
              <a:extLst>
                <a:ext uri="{28A0092B-C50C-407E-A947-70E740481C1C}">
                  <a14:useLocalDpi xmlns:a14="http://schemas.microsoft.com/office/drawing/2010/main" val="0"/>
                </a:ext>
              </a:extLst>
            </a:blip>
            <a:stretch>
              <a:fillRect/>
            </a:stretch>
          </p:blipFill>
          <p:spPr>
            <a:xfrm>
              <a:off x="6590304" y="1020242"/>
              <a:ext cx="814338" cy="814338"/>
            </a:xfrm>
            <a:prstGeom prst="rect">
              <a:avLst/>
            </a:prstGeom>
          </p:spPr>
        </p:pic>
        <p:pic>
          <p:nvPicPr>
            <p:cNvPr id="6" name="图片 5"/>
            <p:cNvPicPr>
              <a:picLocks noChangeAspect="1"/>
            </p:cNvPicPr>
            <p:nvPr/>
          </p:nvPicPr>
          <p:blipFill>
            <a:blip r:embed="rId5" cstate="print">
              <a:duotone>
                <a:prstClr val="black"/>
                <a:srgbClr val="212834">
                  <a:tint val="45000"/>
                  <a:satMod val="400000"/>
                </a:srgbClr>
              </a:duotone>
              <a:extLst>
                <a:ext uri="{28A0092B-C50C-407E-A947-70E740481C1C}">
                  <a14:useLocalDpi xmlns:a14="http://schemas.microsoft.com/office/drawing/2010/main" val="0"/>
                </a:ext>
              </a:extLst>
            </a:blip>
            <a:stretch>
              <a:fillRect/>
            </a:stretch>
          </p:blipFill>
          <p:spPr>
            <a:xfrm>
              <a:off x="7539906" y="1141837"/>
              <a:ext cx="1614720" cy="567992"/>
            </a:xfrm>
            <a:prstGeom prst="rect">
              <a:avLst/>
            </a:prstGeom>
          </p:spPr>
        </p:pic>
      </p:grpSp>
      <p:sp>
        <p:nvSpPr>
          <p:cNvPr id="29" name="文本框 28"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592725" y="2116693"/>
            <a:ext cx="5729199" cy="58477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en-US" altLang="zh-CN" sz="3200" b="1" spc="300" dirty="0">
                <a:solidFill>
                  <a:srgbClr val="212834"/>
                </a:solidFill>
                <a:latin typeface="Times" panose="02020603050405020304" pitchFamily="18" charset="0"/>
                <a:ea typeface="方正准圆简体" panose="03000509000000000000" pitchFamily="65" charset="-122"/>
                <a:cs typeface="Times" panose="02020603050405020304" pitchFamily="18" charset="0"/>
                <a:sym typeface="Calibri" panose="020F0502020204030204" pitchFamily="34" charset="0"/>
              </a:rPr>
              <a:t>Thank you for listening</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矩形 2"/>
          <p:cNvSpPr/>
          <p:nvPr/>
        </p:nvSpPr>
        <p:spPr>
          <a:xfrm>
            <a:off x="0" y="0"/>
            <a:ext cx="9144000" cy="28101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68503" y="749128"/>
            <a:ext cx="8587946" cy="3645244"/>
          </a:xfrm>
          <a:prstGeom prst="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5"/>
          <p:cNvSpPr txBox="1">
            <a:spLocks noChangeArrowheads="1"/>
          </p:cNvSpPr>
          <p:nvPr/>
        </p:nvSpPr>
        <p:spPr bwMode="auto">
          <a:xfrm>
            <a:off x="3227083" y="1888069"/>
            <a:ext cx="26898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lvl="0" algn="just" fontAlgn="base">
              <a:spcBef>
                <a:spcPct val="0"/>
              </a:spcBef>
              <a:spcAft>
                <a:spcPct val="0"/>
              </a:spcAft>
              <a:defRPr/>
            </a:pPr>
            <a:r>
              <a:rPr lang="en-US" altLang="zh-CN" sz="3600" b="1" dirty="0">
                <a:solidFill>
                  <a:srgbClr val="212834"/>
                </a:solidFill>
                <a:latin typeface="Times" panose="02020603050405020304" pitchFamily="18" charset="0"/>
                <a:ea typeface="方正兰亭黑_GBK"/>
                <a:cs typeface="Times" panose="02020603050405020304" pitchFamily="18" charset="0"/>
              </a:rPr>
              <a:t>Introduction</a:t>
            </a:r>
          </a:p>
        </p:txBody>
      </p:sp>
      <p:cxnSp>
        <p:nvCxnSpPr>
          <p:cNvPr id="23" name="直接连接符 22"/>
          <p:cNvCxnSpPr/>
          <p:nvPr/>
        </p:nvCxnSpPr>
        <p:spPr>
          <a:xfrm>
            <a:off x="4470261" y="2571750"/>
            <a:ext cx="216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7" name="组合 76"/>
          <p:cNvGrpSpPr>
            <a:grpSpLocks noChangeAspect="1"/>
          </p:cNvGrpSpPr>
          <p:nvPr/>
        </p:nvGrpSpPr>
        <p:grpSpPr>
          <a:xfrm>
            <a:off x="3784129" y="3106371"/>
            <a:ext cx="1575742" cy="500400"/>
            <a:chOff x="6590304" y="1020242"/>
            <a:chExt cx="2564322" cy="814338"/>
          </a:xfrm>
        </p:grpSpPr>
        <p:pic>
          <p:nvPicPr>
            <p:cNvPr id="78" name="图片 77"/>
            <p:cNvPicPr>
              <a:picLocks noChangeAspect="1"/>
            </p:cNvPicPr>
            <p:nvPr/>
          </p:nvPicPr>
          <p:blipFill>
            <a:blip r:embed="rId3" cstate="print">
              <a:duotone>
                <a:prstClr val="black"/>
                <a:srgbClr val="212834">
                  <a:tint val="45000"/>
                  <a:satMod val="400000"/>
                </a:srgbClr>
              </a:duotone>
              <a:extLst>
                <a:ext uri="{28A0092B-C50C-407E-A947-70E740481C1C}">
                  <a14:useLocalDpi xmlns:a14="http://schemas.microsoft.com/office/drawing/2010/main" val="0"/>
                </a:ext>
              </a:extLst>
            </a:blip>
            <a:stretch>
              <a:fillRect/>
            </a:stretch>
          </p:blipFill>
          <p:spPr>
            <a:xfrm>
              <a:off x="6590304" y="1020242"/>
              <a:ext cx="814338" cy="814338"/>
            </a:xfrm>
            <a:prstGeom prst="rect">
              <a:avLst/>
            </a:prstGeom>
          </p:spPr>
        </p:pic>
        <p:pic>
          <p:nvPicPr>
            <p:cNvPr id="79" name="图片 78"/>
            <p:cNvPicPr>
              <a:picLocks noChangeAspect="1"/>
            </p:cNvPicPr>
            <p:nvPr/>
          </p:nvPicPr>
          <p:blipFill>
            <a:blip r:embed="rId4" cstate="print">
              <a:duotone>
                <a:prstClr val="black"/>
                <a:srgbClr val="212834">
                  <a:tint val="45000"/>
                  <a:satMod val="400000"/>
                </a:srgbClr>
              </a:duotone>
              <a:extLst>
                <a:ext uri="{28A0092B-C50C-407E-A947-70E740481C1C}">
                  <a14:useLocalDpi xmlns:a14="http://schemas.microsoft.com/office/drawing/2010/main" val="0"/>
                </a:ext>
              </a:extLst>
            </a:blip>
            <a:stretch>
              <a:fillRect/>
            </a:stretch>
          </p:blipFill>
          <p:spPr>
            <a:xfrm>
              <a:off x="7539906" y="1141837"/>
              <a:ext cx="1614720" cy="567992"/>
            </a:xfrm>
            <a:prstGeom prst="rect">
              <a:avLst/>
            </a:prstGeom>
          </p:spPr>
        </p:pic>
      </p:gr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3345607" y="87313"/>
            <a:ext cx="24527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accent1"/>
                </a:solidFill>
                <a:latin typeface="+mj-ea"/>
                <a:ea typeface="+mj-ea"/>
              </a:rPr>
              <a:t>Introduction</a:t>
            </a:r>
            <a:endParaRPr lang="zh-CN" altLang="en-US" sz="2800" b="1" dirty="0">
              <a:solidFill>
                <a:schemeClr val="accent1"/>
              </a:solidFill>
              <a:latin typeface="+mj-ea"/>
              <a:ea typeface="+mj-ea"/>
            </a:endParaRPr>
          </a:p>
        </p:txBody>
      </p:sp>
      <p:cxnSp>
        <p:nvCxnSpPr>
          <p:cNvPr id="75" name="直接连接符 74"/>
          <p:cNvCxnSpPr/>
          <p:nvPr/>
        </p:nvCxnSpPr>
        <p:spPr>
          <a:xfrm>
            <a:off x="4433191" y="609793"/>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ACBECEF1-1935-4692-9C86-5FD89D9EDF46}" type="slidenum">
              <a:rPr lang="zh-CN" altLang="en-US" smtClean="0"/>
              <a:t>4</a:t>
            </a:fld>
            <a:endParaRPr lang="zh-CN" altLang="en-US" dirty="0"/>
          </a:p>
        </p:txBody>
      </p:sp>
      <p:sp>
        <p:nvSpPr>
          <p:cNvPr id="10" name="文本框 9">
            <a:extLst>
              <a:ext uri="{FF2B5EF4-FFF2-40B4-BE49-F238E27FC236}">
                <a16:creationId xmlns:a16="http://schemas.microsoft.com/office/drawing/2014/main" id="{CAA9AF3E-2778-63DD-F6C1-83222659F8F3}"/>
              </a:ext>
            </a:extLst>
          </p:cNvPr>
          <p:cNvSpPr txBox="1"/>
          <p:nvPr/>
        </p:nvSpPr>
        <p:spPr>
          <a:xfrm>
            <a:off x="653924" y="1283973"/>
            <a:ext cx="8036310" cy="830997"/>
          </a:xfrm>
          <a:prstGeom prst="rect">
            <a:avLst/>
          </a:prstGeom>
          <a:noFill/>
        </p:spPr>
        <p:txBody>
          <a:bodyPr wrap="square">
            <a:spAutoFit/>
          </a:bodyPr>
          <a:lstStyle/>
          <a:p>
            <a:pPr algn="just"/>
            <a:r>
              <a:rPr lang="en-US" altLang="zh-CN" sz="1600" b="1" dirty="0">
                <a:latin typeface="Times" panose="02020603050405020304" pitchFamily="18" charset="0"/>
                <a:ea typeface="宋体" panose="02010600030101010101" pitchFamily="2" charset="-122"/>
                <a:cs typeface="Times" panose="02020603050405020304" pitchFamily="18" charset="0"/>
              </a:rPr>
              <a:t>Multi-organ segmentation (MoS) </a:t>
            </a:r>
            <a:r>
              <a:rPr lang="en-US" altLang="zh-CN" sz="1600" dirty="0">
                <a:latin typeface="Times" panose="02020603050405020304" pitchFamily="18" charset="0"/>
                <a:ea typeface="宋体" panose="02010600030101010101" pitchFamily="2" charset="-122"/>
                <a:cs typeface="Times" panose="02020603050405020304" pitchFamily="18" charset="0"/>
              </a:rPr>
              <a:t>aims to simultaneously assign accurate category labels to pixels of multiple organs in the radiology images, playing an essential role in computer-aided treatment, such as disease diagnosis, radiotherapy,</a:t>
            </a:r>
            <a:r>
              <a:rPr lang="zh-CN" altLang="en-US" sz="1600" dirty="0">
                <a:latin typeface="Times" panose="02020603050405020304" pitchFamily="18" charset="0"/>
                <a:ea typeface="宋体" panose="02010600030101010101" pitchFamily="2" charset="-122"/>
                <a:cs typeface="Times" panose="02020603050405020304" pitchFamily="18" charset="0"/>
              </a:rPr>
              <a:t> </a:t>
            </a:r>
            <a:r>
              <a:rPr lang="en-US" altLang="zh-CN" sz="1600" dirty="0">
                <a:latin typeface="Times" panose="02020603050405020304" pitchFamily="18" charset="0"/>
                <a:ea typeface="宋体" panose="02010600030101010101" pitchFamily="2" charset="-122"/>
                <a:cs typeface="Times" panose="02020603050405020304" pitchFamily="18" charset="0"/>
              </a:rPr>
              <a:t>and survival prediction.</a:t>
            </a:r>
            <a:endParaRPr lang="zh-CN" altLang="en-US" sz="1600" dirty="0">
              <a:latin typeface="Times" panose="02020603050405020304" pitchFamily="18" charset="0"/>
              <a:ea typeface="宋体" panose="02010600030101010101" pitchFamily="2" charset="-122"/>
              <a:cs typeface="Times" panose="02020603050405020304" pitchFamily="18" charset="0"/>
            </a:endParaRPr>
          </a:p>
        </p:txBody>
      </p:sp>
      <p:sp>
        <p:nvSpPr>
          <p:cNvPr id="12" name="文本框 11">
            <a:extLst>
              <a:ext uri="{FF2B5EF4-FFF2-40B4-BE49-F238E27FC236}">
                <a16:creationId xmlns:a16="http://schemas.microsoft.com/office/drawing/2014/main" id="{04169A19-302E-D798-C4C6-1D7FE21E9FD7}"/>
              </a:ext>
            </a:extLst>
          </p:cNvPr>
          <p:cNvSpPr txBox="1"/>
          <p:nvPr/>
        </p:nvSpPr>
        <p:spPr>
          <a:xfrm>
            <a:off x="1880760" y="4296820"/>
            <a:ext cx="5382479" cy="307777"/>
          </a:xfrm>
          <a:prstGeom prst="rect">
            <a:avLst/>
          </a:prstGeom>
          <a:noFill/>
        </p:spPr>
        <p:txBody>
          <a:bodyPr wrap="square">
            <a:spAutoFit/>
          </a:bodyPr>
          <a:lstStyle/>
          <a:p>
            <a:pPr algn="ctr"/>
            <a:r>
              <a:rPr lang="en-US" altLang="zh-CN" sz="1400" kern="100" dirty="0">
                <a:effectLst/>
                <a:latin typeface="Times" panose="02020603050405020304" pitchFamily="18" charset="0"/>
                <a:ea typeface="宋体" panose="02010600030101010101" pitchFamily="2" charset="-122"/>
                <a:cs typeface="Times" panose="02020603050405020304" pitchFamily="18" charset="0"/>
              </a:rPr>
              <a:t>Samples: Medical image and its corresponding segmentation label.</a:t>
            </a:r>
            <a:endParaRPr lang="zh-CN" altLang="zh-CN" sz="1400" kern="100" dirty="0">
              <a:effectLst/>
              <a:latin typeface="Times" panose="02020603050405020304" pitchFamily="18" charset="0"/>
              <a:ea typeface="宋体" panose="02010600030101010101" pitchFamily="2" charset="-122"/>
              <a:cs typeface="Times" panose="02020603050405020304" pitchFamily="18" charset="0"/>
            </a:endParaRPr>
          </a:p>
        </p:txBody>
      </p:sp>
      <p:pic>
        <p:nvPicPr>
          <p:cNvPr id="3" name="图片 2">
            <a:extLst>
              <a:ext uri="{FF2B5EF4-FFF2-40B4-BE49-F238E27FC236}">
                <a16:creationId xmlns:a16="http://schemas.microsoft.com/office/drawing/2014/main" id="{5C74C959-FA95-A44E-670C-090BE474C9D4}"/>
              </a:ext>
            </a:extLst>
          </p:cNvPr>
          <p:cNvPicPr>
            <a:picLocks noChangeAspect="1"/>
          </p:cNvPicPr>
          <p:nvPr/>
        </p:nvPicPr>
        <p:blipFill rotWithShape="1">
          <a:blip r:embed="rId3">
            <a:extLst>
              <a:ext uri="{28A0092B-C50C-407E-A947-70E740481C1C}">
                <a14:useLocalDpi xmlns:a14="http://schemas.microsoft.com/office/drawing/2010/main" val="0"/>
              </a:ext>
            </a:extLst>
          </a:blip>
          <a:srcRect l="11496" t="10396" r="5283" b="6383"/>
          <a:stretch/>
        </p:blipFill>
        <p:spPr>
          <a:xfrm>
            <a:off x="4481439" y="2258509"/>
            <a:ext cx="1732560" cy="1732560"/>
          </a:xfrm>
          <a:prstGeom prst="rect">
            <a:avLst/>
          </a:prstGeom>
        </p:spPr>
      </p:pic>
      <p:pic>
        <p:nvPicPr>
          <p:cNvPr id="4" name="图片 3">
            <a:extLst>
              <a:ext uri="{FF2B5EF4-FFF2-40B4-BE49-F238E27FC236}">
                <a16:creationId xmlns:a16="http://schemas.microsoft.com/office/drawing/2014/main" id="{BC7BC71E-E2DC-E256-CC3A-FC980A7035BD}"/>
              </a:ext>
            </a:extLst>
          </p:cNvPr>
          <p:cNvPicPr>
            <a:picLocks noChangeAspect="1"/>
          </p:cNvPicPr>
          <p:nvPr/>
        </p:nvPicPr>
        <p:blipFill rotWithShape="1">
          <a:blip r:embed="rId4">
            <a:extLst>
              <a:ext uri="{28A0092B-C50C-407E-A947-70E740481C1C}">
                <a14:useLocalDpi xmlns:a14="http://schemas.microsoft.com/office/drawing/2010/main" val="0"/>
              </a:ext>
            </a:extLst>
          </a:blip>
          <a:srcRect l="9949" t="9949" r="6830" b="6830"/>
          <a:stretch/>
        </p:blipFill>
        <p:spPr>
          <a:xfrm>
            <a:off x="2464984" y="2258508"/>
            <a:ext cx="1732561" cy="1732561"/>
          </a:xfrm>
          <a:prstGeom prst="rect">
            <a:avLst/>
          </a:prstGeom>
        </p:spPr>
      </p:pic>
      <p:sp>
        <p:nvSpPr>
          <p:cNvPr id="5" name="矩形 4">
            <a:extLst>
              <a:ext uri="{FF2B5EF4-FFF2-40B4-BE49-F238E27FC236}">
                <a16:creationId xmlns:a16="http://schemas.microsoft.com/office/drawing/2014/main" id="{931FC8D5-837F-1D37-0097-937EBC96712A}"/>
              </a:ext>
            </a:extLst>
          </p:cNvPr>
          <p:cNvSpPr/>
          <p:nvPr/>
        </p:nvSpPr>
        <p:spPr>
          <a:xfrm>
            <a:off x="6415981" y="2356240"/>
            <a:ext cx="158044" cy="122923"/>
          </a:xfrm>
          <a:prstGeom prst="rect">
            <a:avLst/>
          </a:prstGeom>
          <a:solidFill>
            <a:srgbClr val="FF0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6" name="文本框 5">
            <a:extLst>
              <a:ext uri="{FF2B5EF4-FFF2-40B4-BE49-F238E27FC236}">
                <a16:creationId xmlns:a16="http://schemas.microsoft.com/office/drawing/2014/main" id="{26C5F1FF-D1C2-5E57-76B0-1A15444832D3}"/>
              </a:ext>
            </a:extLst>
          </p:cNvPr>
          <p:cNvSpPr txBox="1"/>
          <p:nvPr/>
        </p:nvSpPr>
        <p:spPr>
          <a:xfrm>
            <a:off x="6652425" y="2287261"/>
            <a:ext cx="1490508" cy="292388"/>
          </a:xfrm>
          <a:prstGeom prst="rect">
            <a:avLst/>
          </a:prstGeom>
          <a:noFill/>
        </p:spPr>
        <p:txBody>
          <a:bodyPr wrap="square" rtlCol="0">
            <a:spAutoFit/>
          </a:bodyPr>
          <a:lstStyle/>
          <a:p>
            <a:r>
              <a:rPr lang="en-US" altLang="zh-CN" sz="1300" b="0" i="0" dirty="0">
                <a:effectLst/>
                <a:latin typeface="Times" panose="02020603050405020304" pitchFamily="18" charset="0"/>
                <a:ea typeface="宋体" panose="02010600030101010101" pitchFamily="2" charset="-122"/>
                <a:cs typeface="Times" panose="02020603050405020304" pitchFamily="18" charset="0"/>
              </a:rPr>
              <a:t>Right Ventricle</a:t>
            </a:r>
            <a:endParaRPr lang="zh-CN" altLang="en-US" sz="1300" dirty="0">
              <a:latin typeface="Times" panose="02020603050405020304" pitchFamily="18" charset="0"/>
              <a:ea typeface="宋体" panose="02010600030101010101" pitchFamily="2" charset="-122"/>
              <a:cs typeface="Times" panose="02020603050405020304" pitchFamily="18" charset="0"/>
            </a:endParaRPr>
          </a:p>
        </p:txBody>
      </p:sp>
      <p:sp>
        <p:nvSpPr>
          <p:cNvPr id="7" name="矩形 6">
            <a:extLst>
              <a:ext uri="{FF2B5EF4-FFF2-40B4-BE49-F238E27FC236}">
                <a16:creationId xmlns:a16="http://schemas.microsoft.com/office/drawing/2014/main" id="{25F4A2D9-9887-F234-BF62-4978AADA075C}"/>
              </a:ext>
            </a:extLst>
          </p:cNvPr>
          <p:cNvSpPr/>
          <p:nvPr/>
        </p:nvSpPr>
        <p:spPr>
          <a:xfrm>
            <a:off x="6415981" y="2686444"/>
            <a:ext cx="158044" cy="122923"/>
          </a:xfrm>
          <a:prstGeom prst="rect">
            <a:avLst/>
          </a:prstGeom>
          <a:solidFill>
            <a:srgbClr val="020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8" name="文本框 7">
            <a:extLst>
              <a:ext uri="{FF2B5EF4-FFF2-40B4-BE49-F238E27FC236}">
                <a16:creationId xmlns:a16="http://schemas.microsoft.com/office/drawing/2014/main" id="{B393717E-1165-57C7-4BD1-8C446721E2BD}"/>
              </a:ext>
            </a:extLst>
          </p:cNvPr>
          <p:cNvSpPr txBox="1"/>
          <p:nvPr/>
        </p:nvSpPr>
        <p:spPr>
          <a:xfrm>
            <a:off x="6652425" y="2617465"/>
            <a:ext cx="1349314" cy="292388"/>
          </a:xfrm>
          <a:prstGeom prst="rect">
            <a:avLst/>
          </a:prstGeom>
          <a:noFill/>
        </p:spPr>
        <p:txBody>
          <a:bodyPr wrap="square" rtlCol="0">
            <a:spAutoFit/>
          </a:bodyPr>
          <a:lstStyle/>
          <a:p>
            <a:r>
              <a:rPr lang="en-US" altLang="zh-CN" sz="1300" dirty="0">
                <a:latin typeface="Times" panose="02020603050405020304" pitchFamily="18" charset="0"/>
                <a:ea typeface="宋体" panose="02010600030101010101" pitchFamily="2" charset="-122"/>
                <a:cs typeface="Times" panose="02020603050405020304" pitchFamily="18" charset="0"/>
              </a:rPr>
              <a:t>Left </a:t>
            </a:r>
            <a:r>
              <a:rPr lang="en-US" altLang="zh-CN" sz="1300" b="0" i="0" dirty="0">
                <a:effectLst/>
                <a:latin typeface="Times" panose="02020603050405020304" pitchFamily="18" charset="0"/>
                <a:ea typeface="宋体" panose="02010600030101010101" pitchFamily="2" charset="-122"/>
                <a:cs typeface="Times" panose="02020603050405020304" pitchFamily="18" charset="0"/>
              </a:rPr>
              <a:t>Ventricle</a:t>
            </a:r>
            <a:endParaRPr lang="zh-CN" altLang="en-US" sz="1300" dirty="0">
              <a:latin typeface="Times" panose="02020603050405020304" pitchFamily="18" charset="0"/>
              <a:ea typeface="宋体" panose="02010600030101010101" pitchFamily="2" charset="-122"/>
              <a:cs typeface="Times" panose="02020603050405020304" pitchFamily="18" charset="0"/>
            </a:endParaRPr>
          </a:p>
        </p:txBody>
      </p:sp>
      <p:sp>
        <p:nvSpPr>
          <p:cNvPr id="9" name="矩形 8">
            <a:extLst>
              <a:ext uri="{FF2B5EF4-FFF2-40B4-BE49-F238E27FC236}">
                <a16:creationId xmlns:a16="http://schemas.microsoft.com/office/drawing/2014/main" id="{D70D7669-1CD7-CF25-C92F-FD29BF47AD9B}"/>
              </a:ext>
            </a:extLst>
          </p:cNvPr>
          <p:cNvSpPr/>
          <p:nvPr/>
        </p:nvSpPr>
        <p:spPr>
          <a:xfrm>
            <a:off x="6415981" y="3001865"/>
            <a:ext cx="158044" cy="122923"/>
          </a:xfrm>
          <a:prstGeom prst="rect">
            <a:avLst/>
          </a:prstGeom>
          <a:solidFill>
            <a:srgbClr val="00FF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100" dirty="0"/>
          </a:p>
        </p:txBody>
      </p:sp>
      <p:sp>
        <p:nvSpPr>
          <p:cNvPr id="14" name="文本框 13">
            <a:extLst>
              <a:ext uri="{FF2B5EF4-FFF2-40B4-BE49-F238E27FC236}">
                <a16:creationId xmlns:a16="http://schemas.microsoft.com/office/drawing/2014/main" id="{B8910535-55DF-AE57-C9D2-FA6F7768C12C}"/>
              </a:ext>
            </a:extLst>
          </p:cNvPr>
          <p:cNvSpPr txBox="1"/>
          <p:nvPr/>
        </p:nvSpPr>
        <p:spPr>
          <a:xfrm>
            <a:off x="6652425" y="2932886"/>
            <a:ext cx="1349314" cy="292388"/>
          </a:xfrm>
          <a:prstGeom prst="rect">
            <a:avLst/>
          </a:prstGeom>
          <a:noFill/>
        </p:spPr>
        <p:txBody>
          <a:bodyPr wrap="square" rtlCol="0">
            <a:spAutoFit/>
          </a:bodyPr>
          <a:lstStyle/>
          <a:p>
            <a:r>
              <a:rPr lang="en-US" altLang="zh-CN" sz="1300" dirty="0">
                <a:latin typeface="Times" panose="02020603050405020304" pitchFamily="18" charset="0"/>
                <a:ea typeface="宋体" panose="02010600030101010101" pitchFamily="2" charset="-122"/>
                <a:cs typeface="Times" panose="02020603050405020304" pitchFamily="18" charset="0"/>
              </a:rPr>
              <a:t>Myocardium</a:t>
            </a:r>
            <a:endParaRPr lang="zh-CN" altLang="en-US" sz="1300" dirty="0">
              <a:latin typeface="Times" panose="02020603050405020304" pitchFamily="18" charset="0"/>
              <a:ea typeface="宋体" panose="02010600030101010101" pitchFamily="2" charset="-122"/>
              <a:cs typeface="Times" panose="02020603050405020304" pitchFamily="18" charset="0"/>
            </a:endParaRPr>
          </a:p>
        </p:txBody>
      </p:sp>
      <p:sp>
        <p:nvSpPr>
          <p:cNvPr id="15" name="AutoShape 4">
            <a:extLst>
              <a:ext uri="{FF2B5EF4-FFF2-40B4-BE49-F238E27FC236}">
                <a16:creationId xmlns:a16="http://schemas.microsoft.com/office/drawing/2014/main" id="{D269EA67-7DD7-B6A0-DCB5-B8A2A56A0E9F}"/>
              </a:ext>
            </a:extLst>
          </p:cNvPr>
          <p:cNvSpPr>
            <a:spLocks noChangeAspect="1" noChangeArrowheads="1"/>
          </p:cNvSpPr>
          <p:nvPr/>
        </p:nvSpPr>
        <p:spPr bwMode="auto">
          <a:xfrm>
            <a:off x="5063825" y="3311781"/>
            <a:ext cx="189263" cy="1892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16" name="AutoShape 6">
            <a:extLst>
              <a:ext uri="{FF2B5EF4-FFF2-40B4-BE49-F238E27FC236}">
                <a16:creationId xmlns:a16="http://schemas.microsoft.com/office/drawing/2014/main" id="{8D377614-14A0-0B6A-995F-B20085851E4C}"/>
              </a:ext>
            </a:extLst>
          </p:cNvPr>
          <p:cNvSpPr>
            <a:spLocks noChangeAspect="1" noChangeArrowheads="1"/>
          </p:cNvSpPr>
          <p:nvPr/>
        </p:nvSpPr>
        <p:spPr bwMode="auto">
          <a:xfrm>
            <a:off x="5158456" y="3406413"/>
            <a:ext cx="189263" cy="1892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sz="1100"/>
          </a:p>
        </p:txBody>
      </p:sp>
      <p:sp>
        <p:nvSpPr>
          <p:cNvPr id="17" name="文本框 16">
            <a:extLst>
              <a:ext uri="{FF2B5EF4-FFF2-40B4-BE49-F238E27FC236}">
                <a16:creationId xmlns:a16="http://schemas.microsoft.com/office/drawing/2014/main" id="{93554286-BB4E-6435-1F76-08157020C889}"/>
              </a:ext>
            </a:extLst>
          </p:cNvPr>
          <p:cNvSpPr txBox="1"/>
          <p:nvPr/>
        </p:nvSpPr>
        <p:spPr>
          <a:xfrm>
            <a:off x="2983947" y="3991069"/>
            <a:ext cx="694635" cy="307777"/>
          </a:xfrm>
          <a:prstGeom prst="rect">
            <a:avLst/>
          </a:prstGeom>
          <a:noFill/>
        </p:spPr>
        <p:txBody>
          <a:bodyPr wrap="square" rtlCol="0">
            <a:spAutoFit/>
          </a:bodyPr>
          <a:lstStyle/>
          <a:p>
            <a:pPr algn="ct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(1)</a:t>
            </a:r>
            <a:endParaRPr lang="zh-CN" altLang="en-US" sz="1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文本框 17">
            <a:extLst>
              <a:ext uri="{FF2B5EF4-FFF2-40B4-BE49-F238E27FC236}">
                <a16:creationId xmlns:a16="http://schemas.microsoft.com/office/drawing/2014/main" id="{DABCD9AE-91A3-ECAF-4042-AFF15D7F5C9D}"/>
              </a:ext>
            </a:extLst>
          </p:cNvPr>
          <p:cNvSpPr txBox="1"/>
          <p:nvPr/>
        </p:nvSpPr>
        <p:spPr>
          <a:xfrm>
            <a:off x="5000401" y="3991069"/>
            <a:ext cx="694635" cy="307777"/>
          </a:xfrm>
          <a:prstGeom prst="rect">
            <a:avLst/>
          </a:prstGeom>
          <a:noFill/>
        </p:spPr>
        <p:txBody>
          <a:bodyPr wrap="square" rtlCol="0">
            <a:spAutoFit/>
          </a:bodyPr>
          <a:lstStyle/>
          <a:p>
            <a:pPr algn="ctr"/>
            <a:r>
              <a:rPr lang="en-US" altLang="zh-CN" sz="1400" dirty="0">
                <a:latin typeface="Times New Roman" panose="02020603050405020304" pitchFamily="18" charset="0"/>
                <a:ea typeface="宋体" panose="02010600030101010101" pitchFamily="2" charset="-122"/>
                <a:cs typeface="Times New Roman" panose="02020603050405020304" pitchFamily="18" charset="0"/>
              </a:rPr>
              <a:t>(2)</a:t>
            </a:r>
            <a:endParaRPr lang="zh-CN" altLang="en-US" sz="1400"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3345607" y="87313"/>
            <a:ext cx="24527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accent1"/>
                </a:solidFill>
                <a:latin typeface="+mj-ea"/>
                <a:ea typeface="+mj-ea"/>
              </a:rPr>
              <a:t>Introduction</a:t>
            </a:r>
            <a:endParaRPr lang="zh-CN" altLang="en-US" sz="2800" b="1" dirty="0">
              <a:solidFill>
                <a:schemeClr val="accent1"/>
              </a:solidFill>
              <a:latin typeface="+mj-ea"/>
              <a:ea typeface="+mj-ea"/>
            </a:endParaRPr>
          </a:p>
        </p:txBody>
      </p:sp>
      <p:cxnSp>
        <p:nvCxnSpPr>
          <p:cNvPr id="75" name="直接连接符 74"/>
          <p:cNvCxnSpPr/>
          <p:nvPr/>
        </p:nvCxnSpPr>
        <p:spPr>
          <a:xfrm>
            <a:off x="4433191" y="609793"/>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ACBECEF1-1935-4692-9C86-5FD89D9EDF46}" type="slidenum">
              <a:rPr lang="zh-CN" altLang="en-US" smtClean="0"/>
              <a:t>5</a:t>
            </a:fld>
            <a:endParaRPr lang="zh-CN" altLang="en-US" dirty="0"/>
          </a:p>
        </p:txBody>
      </p:sp>
      <p:sp>
        <p:nvSpPr>
          <p:cNvPr id="10" name="文本框 9">
            <a:extLst>
              <a:ext uri="{FF2B5EF4-FFF2-40B4-BE49-F238E27FC236}">
                <a16:creationId xmlns:a16="http://schemas.microsoft.com/office/drawing/2014/main" id="{CAA9AF3E-2778-63DD-F6C1-83222659F8F3}"/>
              </a:ext>
            </a:extLst>
          </p:cNvPr>
          <p:cNvSpPr txBox="1"/>
          <p:nvPr/>
        </p:nvSpPr>
        <p:spPr>
          <a:xfrm>
            <a:off x="653924" y="1283973"/>
            <a:ext cx="8036310" cy="338554"/>
          </a:xfrm>
          <a:prstGeom prst="rect">
            <a:avLst/>
          </a:prstGeom>
          <a:noFill/>
        </p:spPr>
        <p:txBody>
          <a:bodyPr wrap="square">
            <a:spAutoFit/>
          </a:bodyPr>
          <a:lstStyle/>
          <a:p>
            <a:pPr algn="just"/>
            <a:r>
              <a:rPr lang="en-US" altLang="zh-CN" sz="1600" b="1" dirty="0">
                <a:latin typeface="Times" panose="02020603050405020304" pitchFamily="18" charset="0"/>
                <a:ea typeface="宋体" panose="02010600030101010101" pitchFamily="2" charset="-122"/>
                <a:cs typeface="Times" panose="02020603050405020304" pitchFamily="18" charset="0"/>
              </a:rPr>
              <a:t>Deep learning (DL)-based Segmentation Methods with Fully Supervised Learning </a:t>
            </a:r>
            <a:endParaRPr lang="zh-CN" altLang="en-US" sz="1600" dirty="0">
              <a:latin typeface="Times" panose="02020603050405020304" pitchFamily="18" charset="0"/>
              <a:ea typeface="宋体" panose="02010600030101010101" pitchFamily="2" charset="-122"/>
              <a:cs typeface="Times" panose="02020603050405020304" pitchFamily="18" charset="0"/>
            </a:endParaRPr>
          </a:p>
        </p:txBody>
      </p:sp>
      <p:sp>
        <p:nvSpPr>
          <p:cNvPr id="19" name="文本框 18">
            <a:extLst>
              <a:ext uri="{FF2B5EF4-FFF2-40B4-BE49-F238E27FC236}">
                <a16:creationId xmlns:a16="http://schemas.microsoft.com/office/drawing/2014/main" id="{40B01D47-CDFB-F318-E40C-28D425887AFB}"/>
              </a:ext>
            </a:extLst>
          </p:cNvPr>
          <p:cNvSpPr txBox="1"/>
          <p:nvPr/>
        </p:nvSpPr>
        <p:spPr>
          <a:xfrm>
            <a:off x="900952" y="1966219"/>
            <a:ext cx="7174006" cy="584775"/>
          </a:xfrm>
          <a:prstGeom prst="rect">
            <a:avLst/>
          </a:prstGeom>
          <a:noFill/>
        </p:spPr>
        <p:txBody>
          <a:bodyPr wrap="square">
            <a:spAutoFit/>
          </a:bodyPr>
          <a:lstStyle/>
          <a:p>
            <a:pPr algn="just"/>
            <a:r>
              <a:rPr lang="en-US" altLang="zh-CN" sz="1600" kern="0" dirty="0">
                <a:effectLst/>
                <a:latin typeface="Times New Roman" panose="02020603050405020304" pitchFamily="18" charset="0"/>
                <a:ea typeface="等线" panose="02010600030101010101" pitchFamily="2" charset="-122"/>
              </a:rPr>
              <a:t>  Recently, deep learning-based methods have gained impressive segmentation performance by fully-supervised training on </a:t>
            </a:r>
            <a:r>
              <a:rPr lang="en-US" altLang="zh-CN" sz="1600" b="1" kern="0" dirty="0">
                <a:effectLst/>
                <a:latin typeface="Times New Roman" panose="02020603050405020304" pitchFamily="18" charset="0"/>
                <a:ea typeface="等线" panose="02010600030101010101" pitchFamily="2" charset="-122"/>
              </a:rPr>
              <a:t>large-scale labeled data</a:t>
            </a:r>
            <a:r>
              <a:rPr lang="en-US" altLang="zh-CN" sz="1600" kern="0" dirty="0">
                <a:effectLst/>
                <a:latin typeface="Times New Roman" panose="02020603050405020304" pitchFamily="18" charset="0"/>
                <a:ea typeface="等线" panose="02010600030101010101" pitchFamily="2" charset="-122"/>
              </a:rPr>
              <a:t>.</a:t>
            </a:r>
            <a:endParaRPr lang="zh-CN" altLang="en-US" sz="1600" dirty="0"/>
          </a:p>
        </p:txBody>
      </p:sp>
      <p:sp>
        <p:nvSpPr>
          <p:cNvPr id="20" name="箭头: 下 19">
            <a:extLst>
              <a:ext uri="{FF2B5EF4-FFF2-40B4-BE49-F238E27FC236}">
                <a16:creationId xmlns:a16="http://schemas.microsoft.com/office/drawing/2014/main" id="{E1908490-BE11-CD64-F402-E6E4C981405D}"/>
              </a:ext>
            </a:extLst>
          </p:cNvPr>
          <p:cNvSpPr/>
          <p:nvPr/>
        </p:nvSpPr>
        <p:spPr>
          <a:xfrm>
            <a:off x="4219014" y="2662051"/>
            <a:ext cx="537883" cy="2756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05B9F556-8F31-7CE9-809C-CE14069F6E32}"/>
              </a:ext>
            </a:extLst>
          </p:cNvPr>
          <p:cNvSpPr txBox="1"/>
          <p:nvPr/>
        </p:nvSpPr>
        <p:spPr>
          <a:xfrm>
            <a:off x="900952" y="3150627"/>
            <a:ext cx="7174006" cy="584775"/>
          </a:xfrm>
          <a:prstGeom prst="rect">
            <a:avLst/>
          </a:prstGeom>
          <a:noFill/>
        </p:spPr>
        <p:txBody>
          <a:bodyPr wrap="square">
            <a:spAutoFit/>
          </a:bodyPr>
          <a:lstStyle/>
          <a:p>
            <a:r>
              <a:rPr lang="en-US" altLang="zh-CN" sz="1600" kern="0" dirty="0">
                <a:latin typeface="Times New Roman" panose="02020603050405020304" pitchFamily="18" charset="0"/>
                <a:ea typeface="等线" panose="02010600030101010101" pitchFamily="2" charset="-122"/>
              </a:rPr>
              <a:t>  However, collecting such a large amount of data with precise pixel-level annotation is unrealistic due to the expensive time and labor costs</a:t>
            </a:r>
            <a:endParaRPr lang="zh-CN" altLang="en-US" sz="1600" kern="0" dirty="0">
              <a:latin typeface="Times New Roman" panose="02020603050405020304" pitchFamily="18" charset="0"/>
              <a:ea typeface="等线" panose="02010600030101010101" pitchFamily="2" charset="-122"/>
            </a:endParaRPr>
          </a:p>
        </p:txBody>
      </p:sp>
    </p:spTree>
    <p:extLst>
      <p:ext uri="{BB962C8B-B14F-4D97-AF65-F5344CB8AC3E}">
        <p14:creationId xmlns:p14="http://schemas.microsoft.com/office/powerpoint/2010/main" val="89519951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3345607" y="87313"/>
            <a:ext cx="24527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accent1"/>
                </a:solidFill>
                <a:latin typeface="+mj-ea"/>
                <a:ea typeface="+mj-ea"/>
              </a:rPr>
              <a:t>Introduction</a:t>
            </a:r>
            <a:endParaRPr lang="zh-CN" altLang="en-US" sz="2800" b="1" dirty="0">
              <a:solidFill>
                <a:schemeClr val="accent1"/>
              </a:solidFill>
              <a:latin typeface="+mj-ea"/>
              <a:ea typeface="+mj-ea"/>
            </a:endParaRPr>
          </a:p>
        </p:txBody>
      </p:sp>
      <p:cxnSp>
        <p:nvCxnSpPr>
          <p:cNvPr id="75" name="直接连接符 74"/>
          <p:cNvCxnSpPr/>
          <p:nvPr/>
        </p:nvCxnSpPr>
        <p:spPr>
          <a:xfrm>
            <a:off x="4433191" y="609793"/>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ACBECEF1-1935-4692-9C86-5FD89D9EDF46}" type="slidenum">
              <a:rPr lang="zh-CN" altLang="en-US" smtClean="0"/>
              <a:t>6</a:t>
            </a:fld>
            <a:endParaRPr lang="zh-CN" altLang="en-US" dirty="0"/>
          </a:p>
        </p:txBody>
      </p:sp>
      <p:sp>
        <p:nvSpPr>
          <p:cNvPr id="10" name="文本框 9">
            <a:extLst>
              <a:ext uri="{FF2B5EF4-FFF2-40B4-BE49-F238E27FC236}">
                <a16:creationId xmlns:a16="http://schemas.microsoft.com/office/drawing/2014/main" id="{CAA9AF3E-2778-63DD-F6C1-83222659F8F3}"/>
              </a:ext>
            </a:extLst>
          </p:cNvPr>
          <p:cNvSpPr txBox="1"/>
          <p:nvPr/>
        </p:nvSpPr>
        <p:spPr>
          <a:xfrm>
            <a:off x="653924" y="1283973"/>
            <a:ext cx="8036310" cy="338554"/>
          </a:xfrm>
          <a:prstGeom prst="rect">
            <a:avLst/>
          </a:prstGeom>
          <a:noFill/>
        </p:spPr>
        <p:txBody>
          <a:bodyPr wrap="square">
            <a:spAutoFit/>
          </a:bodyPr>
          <a:lstStyle/>
          <a:p>
            <a:pPr algn="just"/>
            <a:r>
              <a:rPr lang="en-US" altLang="zh-CN" sz="1600" b="1" dirty="0">
                <a:latin typeface="Times" panose="02020603050405020304" pitchFamily="18" charset="0"/>
                <a:ea typeface="宋体" panose="02010600030101010101" pitchFamily="2" charset="-122"/>
                <a:cs typeface="Times" panose="02020603050405020304" pitchFamily="18" charset="0"/>
              </a:rPr>
              <a:t>Semi-supervised Medical Image Segmentation Methods</a:t>
            </a:r>
            <a:endParaRPr lang="zh-CN" altLang="en-US" sz="1600" dirty="0">
              <a:latin typeface="Times" panose="02020603050405020304" pitchFamily="18" charset="0"/>
              <a:ea typeface="宋体" panose="02010600030101010101" pitchFamily="2" charset="-122"/>
              <a:cs typeface="Times" panose="02020603050405020304" pitchFamily="18" charset="0"/>
            </a:endParaRPr>
          </a:p>
        </p:txBody>
      </p:sp>
      <p:sp>
        <p:nvSpPr>
          <p:cNvPr id="19" name="文本框 18">
            <a:extLst>
              <a:ext uri="{FF2B5EF4-FFF2-40B4-BE49-F238E27FC236}">
                <a16:creationId xmlns:a16="http://schemas.microsoft.com/office/drawing/2014/main" id="{40B01D47-CDFB-F318-E40C-28D425887AFB}"/>
              </a:ext>
            </a:extLst>
          </p:cNvPr>
          <p:cNvSpPr txBox="1"/>
          <p:nvPr/>
        </p:nvSpPr>
        <p:spPr>
          <a:xfrm>
            <a:off x="900952" y="1603083"/>
            <a:ext cx="7174006" cy="1077218"/>
          </a:xfrm>
          <a:prstGeom prst="rect">
            <a:avLst/>
          </a:prstGeom>
          <a:noFill/>
        </p:spPr>
        <p:txBody>
          <a:bodyPr wrap="square">
            <a:spAutoFit/>
          </a:bodyPr>
          <a:lstStyle/>
          <a:p>
            <a:pPr algn="just"/>
            <a:r>
              <a:rPr lang="en-US" altLang="zh-CN" sz="1600" kern="0" dirty="0">
                <a:effectLst/>
                <a:latin typeface="Times New Roman" panose="02020603050405020304" pitchFamily="18" charset="0"/>
                <a:ea typeface="等线" panose="02010600030101010101" pitchFamily="2" charset="-122"/>
              </a:rPr>
              <a:t>  To reduce the reliance on extensive annotated data, semi-supervised learning (SSL), which simultaneously utilizes the limited labeled data and abundant unlabeled data to enhance the segmentation accuracy, has nowadays gained widespread research attention.</a:t>
            </a:r>
            <a:endParaRPr lang="zh-CN" altLang="en-US" sz="1600" dirty="0"/>
          </a:p>
        </p:txBody>
      </p:sp>
      <p:sp>
        <p:nvSpPr>
          <p:cNvPr id="4" name="文本框 3">
            <a:extLst>
              <a:ext uri="{FF2B5EF4-FFF2-40B4-BE49-F238E27FC236}">
                <a16:creationId xmlns:a16="http://schemas.microsoft.com/office/drawing/2014/main" id="{61B11835-5219-BD9F-8B4E-8C5DCE96AC25}"/>
              </a:ext>
            </a:extLst>
          </p:cNvPr>
          <p:cNvSpPr txBox="1"/>
          <p:nvPr/>
        </p:nvSpPr>
        <p:spPr>
          <a:xfrm>
            <a:off x="900952" y="2647746"/>
            <a:ext cx="7174005" cy="584775"/>
          </a:xfrm>
          <a:prstGeom prst="rect">
            <a:avLst/>
          </a:prstGeom>
          <a:noFill/>
        </p:spPr>
        <p:txBody>
          <a:bodyPr wrap="square">
            <a:spAutoFit/>
          </a:bodyPr>
          <a:lstStyle/>
          <a:p>
            <a:pPr algn="just"/>
            <a:r>
              <a:rPr lang="en-US" altLang="zh-CN" sz="1600" kern="0" dirty="0">
                <a:latin typeface="Times New Roman" panose="02020603050405020304" pitchFamily="18" charset="0"/>
                <a:ea typeface="等线" panose="02010600030101010101" pitchFamily="2" charset="-122"/>
              </a:rPr>
              <a:t>  Current SSL methods can be divided into three groups: consistency regularization [8, 9, 10], proxy-label methods [11], and generative models [12]. </a:t>
            </a:r>
            <a:endParaRPr lang="zh-CN" altLang="en-US" sz="1600" kern="0" dirty="0">
              <a:latin typeface="Times New Roman" panose="02020603050405020304" pitchFamily="18" charset="0"/>
              <a:ea typeface="等线" panose="02010600030101010101" pitchFamily="2" charset="-122"/>
            </a:endParaRPr>
          </a:p>
        </p:txBody>
      </p:sp>
      <p:sp>
        <p:nvSpPr>
          <p:cNvPr id="6" name="文本框 5">
            <a:extLst>
              <a:ext uri="{FF2B5EF4-FFF2-40B4-BE49-F238E27FC236}">
                <a16:creationId xmlns:a16="http://schemas.microsoft.com/office/drawing/2014/main" id="{9CEEC47C-EDAC-FA17-D72E-5586086E941D}"/>
              </a:ext>
            </a:extLst>
          </p:cNvPr>
          <p:cNvSpPr txBox="1"/>
          <p:nvPr/>
        </p:nvSpPr>
        <p:spPr>
          <a:xfrm>
            <a:off x="677612" y="3819346"/>
            <a:ext cx="7511158" cy="1200329"/>
          </a:xfrm>
          <a:prstGeom prst="rect">
            <a:avLst/>
          </a:prstGeom>
          <a:noFill/>
        </p:spPr>
        <p:txBody>
          <a:bodyPr wrap="square">
            <a:spAutoFit/>
          </a:bodyPr>
          <a:lstStyle/>
          <a:p>
            <a:pPr lvl="0" algn="just"/>
            <a:r>
              <a:rPr lang="en-US" altLang="zh-CN" sz="800" dirty="0">
                <a:effectLst/>
                <a:latin typeface="Times New Roman" panose="02020603050405020304" pitchFamily="18" charset="0"/>
                <a:ea typeface="等线" panose="02010600030101010101" pitchFamily="2" charset="-122"/>
              </a:rPr>
              <a:t>[8] A. </a:t>
            </a:r>
            <a:r>
              <a:rPr lang="en-US" altLang="zh-CN" sz="800" dirty="0" err="1">
                <a:effectLst/>
                <a:latin typeface="Times New Roman" panose="02020603050405020304" pitchFamily="18" charset="0"/>
                <a:ea typeface="等线" panose="02010600030101010101" pitchFamily="2" charset="-122"/>
              </a:rPr>
              <a:t>Tarvainen</a:t>
            </a:r>
            <a:r>
              <a:rPr lang="en-US" altLang="zh-CN" sz="800" dirty="0">
                <a:effectLst/>
                <a:latin typeface="Times New Roman" panose="02020603050405020304" pitchFamily="18" charset="0"/>
                <a:ea typeface="等线" panose="02010600030101010101" pitchFamily="2" charset="-122"/>
              </a:rPr>
              <a:t>, and H. </a:t>
            </a:r>
            <a:r>
              <a:rPr lang="en-US" altLang="zh-CN" sz="800" dirty="0" err="1">
                <a:effectLst/>
                <a:latin typeface="Times New Roman" panose="02020603050405020304" pitchFamily="18" charset="0"/>
                <a:ea typeface="等线" panose="02010600030101010101" pitchFamily="2" charset="-122"/>
              </a:rPr>
              <a:t>Valpola</a:t>
            </a:r>
            <a:r>
              <a:rPr lang="en-US" altLang="zh-CN" sz="800" dirty="0">
                <a:effectLst/>
                <a:latin typeface="Times New Roman" panose="02020603050405020304" pitchFamily="18" charset="0"/>
                <a:ea typeface="等线" panose="02010600030101010101" pitchFamily="2" charset="-122"/>
              </a:rPr>
              <a:t>, “Mean teachers are better role models: Weight-averaged consistency targets improve semi-supervised deep learning results,” </a:t>
            </a:r>
            <a:r>
              <a:rPr lang="en-US" altLang="zh-CN" sz="800" i="1" dirty="0">
                <a:effectLst/>
                <a:latin typeface="Times New Roman" panose="02020603050405020304" pitchFamily="18" charset="0"/>
                <a:ea typeface="等线" panose="02010600030101010101" pitchFamily="2" charset="-122"/>
              </a:rPr>
              <a:t>Advances in neural information processing systems,</a:t>
            </a:r>
            <a:r>
              <a:rPr lang="en-US" altLang="zh-CN" sz="800" dirty="0">
                <a:effectLst/>
                <a:latin typeface="Times New Roman" panose="02020603050405020304" pitchFamily="18" charset="0"/>
                <a:ea typeface="等线" panose="02010600030101010101" pitchFamily="2" charset="-122"/>
              </a:rPr>
              <a:t> vol. 30, 2017.</a:t>
            </a:r>
            <a:endParaRPr lang="en-US" altLang="zh-CN" sz="800" dirty="0">
              <a:latin typeface="Times New Roman" panose="02020603050405020304" pitchFamily="18" charset="0"/>
              <a:ea typeface="等线" panose="02010600030101010101" pitchFamily="2" charset="-122"/>
            </a:endParaRPr>
          </a:p>
          <a:p>
            <a:pPr lvl="0" algn="just"/>
            <a:r>
              <a:rPr lang="en-US" altLang="zh-CN" sz="800" dirty="0">
                <a:effectLst/>
                <a:latin typeface="Times New Roman" panose="02020603050405020304" pitchFamily="18" charset="0"/>
                <a:ea typeface="等线" panose="02010600030101010101" pitchFamily="2" charset="-122"/>
              </a:rPr>
              <a:t>[9] Y. Chen, Z. Yang, C. Shen, Z. Wang, Y. Qin, and Y. Zhang, “EVIL: Evidential Inference Learning for Trustworthy Semi-Supervised Medical Image Segmentation,” in </a:t>
            </a:r>
            <a:r>
              <a:rPr lang="en-US" altLang="zh-CN" sz="800" i="1" dirty="0">
                <a:effectLst/>
                <a:latin typeface="Times New Roman" panose="02020603050405020304" pitchFamily="18" charset="0"/>
                <a:ea typeface="等线" panose="02010600030101010101" pitchFamily="2" charset="-122"/>
              </a:rPr>
              <a:t>2023 IEEE 20th International Symposium on Biomedical Imaging (ISBI)</a:t>
            </a:r>
            <a:r>
              <a:rPr lang="en-US" altLang="zh-CN" sz="800" dirty="0">
                <a:effectLst/>
                <a:latin typeface="Times New Roman" panose="02020603050405020304" pitchFamily="18" charset="0"/>
                <a:ea typeface="等线" panose="02010600030101010101" pitchFamily="2" charset="-122"/>
              </a:rPr>
              <a:t>, 2023, pp. 1-5.</a:t>
            </a:r>
            <a:endParaRPr lang="en-US" altLang="zh-CN" sz="800" dirty="0">
              <a:latin typeface="Times New Roman" panose="02020603050405020304" pitchFamily="18" charset="0"/>
              <a:ea typeface="等线" panose="02010600030101010101" pitchFamily="2" charset="-122"/>
            </a:endParaRPr>
          </a:p>
          <a:p>
            <a:pPr lvl="0" algn="just"/>
            <a:r>
              <a:rPr lang="en-US" altLang="zh-CN" sz="800" dirty="0">
                <a:effectLst/>
                <a:latin typeface="Times New Roman" panose="02020603050405020304" pitchFamily="18" charset="0"/>
                <a:ea typeface="等线" panose="02010600030101010101" pitchFamily="2" charset="-122"/>
              </a:rPr>
              <a:t>[10] K. Wang, B. Zhan, C. Zu, X. Wu, J. Zhou, L. Zhou, and Y. Wang, “Semi-supervised medical image segmentation via a tripled-uncertainty guided mean teacher model with contrastive learning,” </a:t>
            </a:r>
            <a:r>
              <a:rPr lang="en-US" altLang="zh-CN" sz="800" i="1" dirty="0">
                <a:effectLst/>
                <a:latin typeface="Times New Roman" panose="02020603050405020304" pitchFamily="18" charset="0"/>
                <a:ea typeface="等线" panose="02010600030101010101" pitchFamily="2" charset="-122"/>
              </a:rPr>
              <a:t>Medical Image Analysis,</a:t>
            </a:r>
            <a:r>
              <a:rPr lang="en-US" altLang="zh-CN" sz="800" dirty="0">
                <a:effectLst/>
                <a:latin typeface="Times New Roman" panose="02020603050405020304" pitchFamily="18" charset="0"/>
                <a:ea typeface="等线" panose="02010600030101010101" pitchFamily="2" charset="-122"/>
              </a:rPr>
              <a:t> vol. 79, pp. 102447, 2022.</a:t>
            </a:r>
            <a:endParaRPr lang="zh-CN" altLang="zh-CN" sz="800" dirty="0">
              <a:effectLst/>
              <a:latin typeface="Times New Roman" panose="02020603050405020304" pitchFamily="18" charset="0"/>
              <a:ea typeface="等线" panose="02010600030101010101" pitchFamily="2" charset="-122"/>
            </a:endParaRPr>
          </a:p>
          <a:p>
            <a:pPr lvl="0" algn="just"/>
            <a:r>
              <a:rPr lang="en-US" altLang="zh-CN" sz="800" dirty="0">
                <a:effectLst/>
                <a:latin typeface="Times New Roman" panose="02020603050405020304" pitchFamily="18" charset="0"/>
                <a:ea typeface="等线" panose="02010600030101010101" pitchFamily="2" charset="-122"/>
              </a:rPr>
              <a:t>[11] Y. </a:t>
            </a:r>
            <a:r>
              <a:rPr lang="en-US" altLang="zh-CN" sz="800" dirty="0" err="1">
                <a:effectLst/>
                <a:latin typeface="Times New Roman" panose="02020603050405020304" pitchFamily="18" charset="0"/>
                <a:ea typeface="等线" panose="02010600030101010101" pitchFamily="2" charset="-122"/>
              </a:rPr>
              <a:t>Babakhin</a:t>
            </a:r>
            <a:r>
              <a:rPr lang="en-US" altLang="zh-CN" sz="800" dirty="0">
                <a:effectLst/>
                <a:latin typeface="Times New Roman" panose="02020603050405020304" pitchFamily="18" charset="0"/>
                <a:ea typeface="等线" panose="02010600030101010101" pitchFamily="2" charset="-122"/>
              </a:rPr>
              <a:t>, A. </a:t>
            </a:r>
            <a:r>
              <a:rPr lang="en-US" altLang="zh-CN" sz="800" dirty="0" err="1">
                <a:effectLst/>
                <a:latin typeface="Times New Roman" panose="02020603050405020304" pitchFamily="18" charset="0"/>
                <a:ea typeface="等线" panose="02010600030101010101" pitchFamily="2" charset="-122"/>
              </a:rPr>
              <a:t>Sanakoyeu</a:t>
            </a:r>
            <a:r>
              <a:rPr lang="en-US" altLang="zh-CN" sz="800" dirty="0">
                <a:effectLst/>
                <a:latin typeface="Times New Roman" panose="02020603050405020304" pitchFamily="18" charset="0"/>
                <a:ea typeface="等线" panose="02010600030101010101" pitchFamily="2" charset="-122"/>
              </a:rPr>
              <a:t>, and H. Kitamura, “Semi-supervised segmentation of salt bodies in seismic images using an ensemble of convolutional neural networks,” in </a:t>
            </a:r>
            <a:r>
              <a:rPr lang="en-US" altLang="zh-CN" sz="800" i="1" dirty="0">
                <a:effectLst/>
                <a:latin typeface="Times New Roman" panose="02020603050405020304" pitchFamily="18" charset="0"/>
                <a:ea typeface="等线" panose="02010600030101010101" pitchFamily="2" charset="-122"/>
              </a:rPr>
              <a:t>Pattern Recognition: 41st DAGM German Conference, DAGM GCPR 2019, Dortmund, Germany, September 10–13, 2019, Proceedings 41</a:t>
            </a:r>
            <a:r>
              <a:rPr lang="en-US" altLang="zh-CN" sz="800" dirty="0">
                <a:effectLst/>
                <a:latin typeface="Times New Roman" panose="02020603050405020304" pitchFamily="18" charset="0"/>
                <a:ea typeface="等线" panose="02010600030101010101" pitchFamily="2" charset="-122"/>
              </a:rPr>
              <a:t>, 2019, pp. 218-231.</a:t>
            </a:r>
            <a:endParaRPr lang="en-US" altLang="zh-CN" sz="800" dirty="0">
              <a:latin typeface="Times New Roman" panose="02020603050405020304" pitchFamily="18" charset="0"/>
              <a:ea typeface="等线" panose="02010600030101010101" pitchFamily="2" charset="-122"/>
            </a:endParaRPr>
          </a:p>
          <a:p>
            <a:pPr lvl="0" algn="just"/>
            <a:r>
              <a:rPr lang="en-US" altLang="zh-CN" sz="800" dirty="0">
                <a:effectLst/>
                <a:latin typeface="Times New Roman" panose="02020603050405020304" pitchFamily="18" charset="0"/>
                <a:ea typeface="等线" panose="02010600030101010101" pitchFamily="2" charset="-122"/>
              </a:rPr>
              <a:t>[12] J. T. </a:t>
            </a:r>
            <a:r>
              <a:rPr lang="en-US" altLang="zh-CN" sz="800" dirty="0" err="1">
                <a:effectLst/>
                <a:latin typeface="Times New Roman" panose="02020603050405020304" pitchFamily="18" charset="0"/>
                <a:ea typeface="等线" panose="02010600030101010101" pitchFamily="2" charset="-122"/>
              </a:rPr>
              <a:t>Springenberg</a:t>
            </a:r>
            <a:r>
              <a:rPr lang="en-US" altLang="zh-CN" sz="800" dirty="0">
                <a:effectLst/>
                <a:latin typeface="Times New Roman" panose="02020603050405020304" pitchFamily="18" charset="0"/>
                <a:ea typeface="等线" panose="02010600030101010101" pitchFamily="2" charset="-122"/>
              </a:rPr>
              <a:t>, “Unsupervised and semi-supervised learning with categorical generative adversarial networks,” </a:t>
            </a:r>
            <a:r>
              <a:rPr lang="en-US" altLang="zh-CN" sz="800" i="1" dirty="0" err="1">
                <a:effectLst/>
                <a:latin typeface="Times New Roman" panose="02020603050405020304" pitchFamily="18" charset="0"/>
                <a:ea typeface="等线" panose="02010600030101010101" pitchFamily="2" charset="-122"/>
              </a:rPr>
              <a:t>arXiv</a:t>
            </a:r>
            <a:r>
              <a:rPr lang="en-US" altLang="zh-CN" sz="800" i="1" dirty="0">
                <a:effectLst/>
                <a:latin typeface="Times New Roman" panose="02020603050405020304" pitchFamily="18" charset="0"/>
                <a:ea typeface="等线" panose="02010600030101010101" pitchFamily="2" charset="-122"/>
              </a:rPr>
              <a:t> preprint arXiv:1511.06390</a:t>
            </a:r>
            <a:r>
              <a:rPr lang="en-US" altLang="zh-CN" sz="800" dirty="0">
                <a:effectLst/>
                <a:latin typeface="Times New Roman" panose="02020603050405020304" pitchFamily="18" charset="0"/>
                <a:ea typeface="等线" panose="02010600030101010101" pitchFamily="2" charset="-122"/>
              </a:rPr>
              <a:t>, 2015.</a:t>
            </a:r>
            <a:endParaRPr lang="zh-CN" altLang="zh-CN" sz="800" dirty="0">
              <a:effectLst/>
              <a:latin typeface="Times New Roman" panose="02020603050405020304" pitchFamily="18" charset="0"/>
              <a:ea typeface="等线" panose="02010600030101010101" pitchFamily="2" charset="-122"/>
            </a:endParaRPr>
          </a:p>
        </p:txBody>
      </p:sp>
      <p:sp>
        <p:nvSpPr>
          <p:cNvPr id="5" name="文本框 4">
            <a:extLst>
              <a:ext uri="{FF2B5EF4-FFF2-40B4-BE49-F238E27FC236}">
                <a16:creationId xmlns:a16="http://schemas.microsoft.com/office/drawing/2014/main" id="{07B032EF-F78D-14D3-04B8-8A0F89678B57}"/>
              </a:ext>
            </a:extLst>
          </p:cNvPr>
          <p:cNvSpPr txBox="1"/>
          <p:nvPr/>
        </p:nvSpPr>
        <p:spPr>
          <a:xfrm>
            <a:off x="897768" y="3232521"/>
            <a:ext cx="7174005" cy="584775"/>
          </a:xfrm>
          <a:prstGeom prst="rect">
            <a:avLst/>
          </a:prstGeom>
          <a:noFill/>
        </p:spPr>
        <p:txBody>
          <a:bodyPr wrap="square">
            <a:spAutoFit/>
          </a:bodyPr>
          <a:lstStyle/>
          <a:p>
            <a:r>
              <a:rPr lang="en-US" altLang="zh-CN" sz="1600" kern="0" dirty="0">
                <a:effectLst/>
                <a:latin typeface="Times New Roman" panose="02020603050405020304" pitchFamily="18" charset="0"/>
                <a:ea typeface="等线" panose="02010600030101010101" pitchFamily="2" charset="-122"/>
              </a:rPr>
              <a:t>  Yet, these methods </a:t>
            </a:r>
            <a:r>
              <a:rPr lang="en-US" altLang="zh-CN" sz="1600" kern="0" dirty="0">
                <a:solidFill>
                  <a:srgbClr val="FF0000"/>
                </a:solidFill>
                <a:effectLst/>
                <a:latin typeface="Times New Roman" panose="02020603050405020304" pitchFamily="18" charset="0"/>
                <a:ea typeface="等线" panose="02010600030101010101" pitchFamily="2" charset="-122"/>
              </a:rPr>
              <a:t>make predictions for pixels independently within a single image, ignoring the latent relations among images and classes</a:t>
            </a:r>
            <a:r>
              <a:rPr lang="en-US" altLang="zh-CN" sz="1600" kern="0" dirty="0">
                <a:effectLst/>
                <a:latin typeface="Times New Roman" panose="02020603050405020304" pitchFamily="18" charset="0"/>
                <a:ea typeface="等线" panose="02010600030101010101" pitchFamily="2" charset="-122"/>
              </a:rPr>
              <a:t>.</a:t>
            </a:r>
            <a:endParaRPr lang="zh-CN" altLang="en-US" sz="1600" dirty="0"/>
          </a:p>
        </p:txBody>
      </p:sp>
    </p:spTree>
    <p:extLst>
      <p:ext uri="{BB962C8B-B14F-4D97-AF65-F5344CB8AC3E}">
        <p14:creationId xmlns:p14="http://schemas.microsoft.com/office/powerpoint/2010/main" val="140529863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3345607" y="87313"/>
            <a:ext cx="24527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accent1"/>
                </a:solidFill>
                <a:latin typeface="+mj-ea"/>
                <a:ea typeface="+mj-ea"/>
              </a:rPr>
              <a:t>Introduction</a:t>
            </a:r>
            <a:endParaRPr lang="zh-CN" altLang="en-US" sz="2800" b="1" dirty="0">
              <a:solidFill>
                <a:schemeClr val="accent1"/>
              </a:solidFill>
              <a:latin typeface="+mj-ea"/>
              <a:ea typeface="+mj-ea"/>
            </a:endParaRPr>
          </a:p>
        </p:txBody>
      </p:sp>
      <p:cxnSp>
        <p:nvCxnSpPr>
          <p:cNvPr id="75" name="直接连接符 74"/>
          <p:cNvCxnSpPr/>
          <p:nvPr/>
        </p:nvCxnSpPr>
        <p:spPr>
          <a:xfrm>
            <a:off x="4433191" y="609793"/>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ACBECEF1-1935-4692-9C86-5FD89D9EDF46}" type="slidenum">
              <a:rPr lang="zh-CN" altLang="en-US" smtClean="0"/>
              <a:t>7</a:t>
            </a:fld>
            <a:endParaRPr lang="zh-CN" altLang="en-US" dirty="0"/>
          </a:p>
        </p:txBody>
      </p:sp>
      <p:sp>
        <p:nvSpPr>
          <p:cNvPr id="10" name="文本框 9">
            <a:extLst>
              <a:ext uri="{FF2B5EF4-FFF2-40B4-BE49-F238E27FC236}">
                <a16:creationId xmlns:a16="http://schemas.microsoft.com/office/drawing/2014/main" id="{CAA9AF3E-2778-63DD-F6C1-83222659F8F3}"/>
              </a:ext>
            </a:extLst>
          </p:cNvPr>
          <p:cNvSpPr txBox="1"/>
          <p:nvPr/>
        </p:nvSpPr>
        <p:spPr>
          <a:xfrm>
            <a:off x="653924" y="1283973"/>
            <a:ext cx="8036310" cy="338554"/>
          </a:xfrm>
          <a:prstGeom prst="rect">
            <a:avLst/>
          </a:prstGeom>
          <a:noFill/>
        </p:spPr>
        <p:txBody>
          <a:bodyPr wrap="square">
            <a:spAutoFit/>
          </a:bodyPr>
          <a:lstStyle/>
          <a:p>
            <a:pPr algn="just"/>
            <a:r>
              <a:rPr lang="en-US" altLang="zh-CN" sz="1600" b="1" dirty="0">
                <a:latin typeface="Times" panose="02020603050405020304" pitchFamily="18" charset="0"/>
                <a:ea typeface="宋体" panose="02010600030101010101" pitchFamily="2" charset="-122"/>
                <a:cs typeface="Times" panose="02020603050405020304" pitchFamily="18" charset="0"/>
              </a:rPr>
              <a:t>Contrastive Learning</a:t>
            </a:r>
            <a:endParaRPr lang="zh-CN" altLang="en-US" sz="1600" dirty="0">
              <a:latin typeface="Times" panose="02020603050405020304" pitchFamily="18" charset="0"/>
              <a:ea typeface="宋体" panose="02010600030101010101" pitchFamily="2" charset="-122"/>
              <a:cs typeface="Times" panose="02020603050405020304" pitchFamily="18" charset="0"/>
            </a:endParaRPr>
          </a:p>
        </p:txBody>
      </p:sp>
      <p:sp>
        <p:nvSpPr>
          <p:cNvPr id="19" name="文本框 18">
            <a:extLst>
              <a:ext uri="{FF2B5EF4-FFF2-40B4-BE49-F238E27FC236}">
                <a16:creationId xmlns:a16="http://schemas.microsoft.com/office/drawing/2014/main" id="{40B01D47-CDFB-F318-E40C-28D425887AFB}"/>
              </a:ext>
            </a:extLst>
          </p:cNvPr>
          <p:cNvSpPr txBox="1"/>
          <p:nvPr/>
        </p:nvSpPr>
        <p:spPr>
          <a:xfrm>
            <a:off x="914399" y="1661660"/>
            <a:ext cx="7174006" cy="1569660"/>
          </a:xfrm>
          <a:prstGeom prst="rect">
            <a:avLst/>
          </a:prstGeom>
          <a:noFill/>
        </p:spPr>
        <p:txBody>
          <a:bodyPr wrap="square">
            <a:spAutoFit/>
          </a:bodyPr>
          <a:lstStyle/>
          <a:p>
            <a:pPr algn="just"/>
            <a:r>
              <a:rPr lang="en-US" altLang="zh-CN" sz="1600" kern="0" dirty="0">
                <a:effectLst/>
                <a:latin typeface="Times New Roman" panose="02020603050405020304" pitchFamily="18" charset="0"/>
                <a:ea typeface="等线" panose="02010600030101010101" pitchFamily="2" charset="-122"/>
              </a:rPr>
              <a:t>  To exploit the correlations among images or pixels, current works [13, 14, 15, 16] applied contrastive learning to medical image segmentation tasks and gained notable performances. </a:t>
            </a:r>
            <a:r>
              <a:rPr lang="en-US" altLang="zh-CN" sz="1600" kern="0" dirty="0">
                <a:solidFill>
                  <a:srgbClr val="FF0000"/>
                </a:solidFill>
                <a:effectLst/>
                <a:latin typeface="Times New Roman" panose="02020603050405020304" pitchFamily="18" charset="0"/>
                <a:ea typeface="等线" panose="02010600030101010101" pitchFamily="2" charset="-122"/>
              </a:rPr>
              <a:t>Contrastive learning </a:t>
            </a:r>
            <a:r>
              <a:rPr lang="en-US" altLang="zh-CN" sz="1600" kern="0" dirty="0">
                <a:effectLst/>
                <a:latin typeface="Times New Roman" panose="02020603050405020304" pitchFamily="18" charset="0"/>
                <a:ea typeface="等线" panose="02010600030101010101" pitchFamily="2" charset="-122"/>
              </a:rPr>
              <a:t>tries to force the feature representations of similar data to keep close while dissimilar ones to stay apart.</a:t>
            </a:r>
          </a:p>
          <a:p>
            <a:pPr algn="just"/>
            <a:r>
              <a:rPr lang="en-US" altLang="zh-CN" sz="1600" kern="0" dirty="0">
                <a:effectLst/>
                <a:latin typeface="Times New Roman" panose="02020603050405020304" pitchFamily="18" charset="0"/>
                <a:ea typeface="等线" panose="02010600030101010101" pitchFamily="2" charset="-122"/>
              </a:rPr>
              <a:t>  The key step of contrastive learning is to </a:t>
            </a:r>
            <a:r>
              <a:rPr lang="en-US" altLang="zh-CN" sz="1600" kern="0" dirty="0">
                <a:solidFill>
                  <a:srgbClr val="FF0000"/>
                </a:solidFill>
                <a:effectLst/>
                <a:latin typeface="Times New Roman" panose="02020603050405020304" pitchFamily="18" charset="0"/>
                <a:ea typeface="等线" panose="02010600030101010101" pitchFamily="2" charset="-122"/>
              </a:rPr>
              <a:t>effectively construct positive and negative pairs</a:t>
            </a:r>
            <a:r>
              <a:rPr lang="en-US" altLang="zh-CN" sz="1600" kern="0" dirty="0">
                <a:effectLst/>
                <a:latin typeface="Times New Roman" panose="02020603050405020304" pitchFamily="18" charset="0"/>
                <a:ea typeface="等线" panose="02010600030101010101" pitchFamily="2" charset="-122"/>
              </a:rPr>
              <a:t>.</a:t>
            </a:r>
            <a:endParaRPr lang="zh-CN" altLang="en-US" sz="1600" dirty="0"/>
          </a:p>
        </p:txBody>
      </p:sp>
      <p:sp>
        <p:nvSpPr>
          <p:cNvPr id="6" name="文本框 5">
            <a:extLst>
              <a:ext uri="{FF2B5EF4-FFF2-40B4-BE49-F238E27FC236}">
                <a16:creationId xmlns:a16="http://schemas.microsoft.com/office/drawing/2014/main" id="{9CEEC47C-EDAC-FA17-D72E-5586086E941D}"/>
              </a:ext>
            </a:extLst>
          </p:cNvPr>
          <p:cNvSpPr txBox="1"/>
          <p:nvPr/>
        </p:nvSpPr>
        <p:spPr>
          <a:xfrm>
            <a:off x="653924" y="3759215"/>
            <a:ext cx="7511158" cy="1200329"/>
          </a:xfrm>
          <a:prstGeom prst="rect">
            <a:avLst/>
          </a:prstGeom>
          <a:noFill/>
        </p:spPr>
        <p:txBody>
          <a:bodyPr wrap="square">
            <a:spAutoFit/>
          </a:bodyPr>
          <a:lstStyle/>
          <a:p>
            <a:pPr lvl="0" algn="just"/>
            <a:r>
              <a:rPr lang="en-US" altLang="zh-CN" sz="800" dirty="0">
                <a:effectLst/>
                <a:latin typeface="Times New Roman" panose="02020603050405020304" pitchFamily="18" charset="0"/>
                <a:ea typeface="等线" panose="02010600030101010101" pitchFamily="2" charset="-122"/>
              </a:rPr>
              <a:t>[13] K. Chaitanya, E. </a:t>
            </a:r>
            <a:r>
              <a:rPr lang="en-US" altLang="zh-CN" sz="800" dirty="0" err="1">
                <a:effectLst/>
                <a:latin typeface="Times New Roman" panose="02020603050405020304" pitchFamily="18" charset="0"/>
                <a:ea typeface="等线" panose="02010600030101010101" pitchFamily="2" charset="-122"/>
              </a:rPr>
              <a:t>Erdil</a:t>
            </a:r>
            <a:r>
              <a:rPr lang="en-US" altLang="zh-CN" sz="800" dirty="0">
                <a:effectLst/>
                <a:latin typeface="Times New Roman" panose="02020603050405020304" pitchFamily="18" charset="0"/>
                <a:ea typeface="等线" panose="02010600030101010101" pitchFamily="2" charset="-122"/>
              </a:rPr>
              <a:t>, N. </a:t>
            </a:r>
            <a:r>
              <a:rPr lang="en-US" altLang="zh-CN" sz="800" dirty="0" err="1">
                <a:effectLst/>
                <a:latin typeface="Times New Roman" panose="02020603050405020304" pitchFamily="18" charset="0"/>
                <a:ea typeface="等线" panose="02010600030101010101" pitchFamily="2" charset="-122"/>
              </a:rPr>
              <a:t>Karani</a:t>
            </a:r>
            <a:r>
              <a:rPr lang="en-US" altLang="zh-CN" sz="800" dirty="0">
                <a:effectLst/>
                <a:latin typeface="Times New Roman" panose="02020603050405020304" pitchFamily="18" charset="0"/>
                <a:ea typeface="等线" panose="02010600030101010101" pitchFamily="2" charset="-122"/>
              </a:rPr>
              <a:t>, and E. </a:t>
            </a:r>
            <a:r>
              <a:rPr lang="en-US" altLang="zh-CN" sz="800" dirty="0" err="1">
                <a:effectLst/>
                <a:latin typeface="Times New Roman" panose="02020603050405020304" pitchFamily="18" charset="0"/>
                <a:ea typeface="等线" panose="02010600030101010101" pitchFamily="2" charset="-122"/>
              </a:rPr>
              <a:t>Konukoglu</a:t>
            </a:r>
            <a:r>
              <a:rPr lang="en-US" altLang="zh-CN" sz="800" dirty="0">
                <a:effectLst/>
                <a:latin typeface="Times New Roman" panose="02020603050405020304" pitchFamily="18" charset="0"/>
                <a:ea typeface="等线" panose="02010600030101010101" pitchFamily="2" charset="-122"/>
              </a:rPr>
              <a:t>, “Contrastive learning of global and local features for medical image segmentation with limited annotations,” Advances in neural information processing systems, vol. 33, pp. 12546-12558, 2020.</a:t>
            </a:r>
          </a:p>
          <a:p>
            <a:pPr lvl="0" algn="just"/>
            <a:r>
              <a:rPr lang="en-US" altLang="zh-CN" sz="800" dirty="0">
                <a:effectLst/>
                <a:latin typeface="Times New Roman" panose="02020603050405020304" pitchFamily="18" charset="0"/>
                <a:ea typeface="等线" panose="02010600030101010101" pitchFamily="2" charset="-122"/>
              </a:rPr>
              <a:t>[14] D. Zeng, Y. Wu, X. Hu, X. Xu, H. Yuan, M. Huang, J. Zhuang, J. Hu, and Y. Shi, “Positional contrastive learning for volumetric medical image segmentation,” in Medical Image Computing and Computer Assisted Intervention–MICCAI 2021: 24th International Conference, Strasbourg, France, September 27–October 1, 2021, Proceedings, Part II 24, 2021, pp. 221-230.</a:t>
            </a:r>
          </a:p>
          <a:p>
            <a:pPr lvl="0" algn="just"/>
            <a:r>
              <a:rPr lang="en-US" altLang="zh-CN" sz="800" dirty="0">
                <a:effectLst/>
                <a:latin typeface="Times New Roman" panose="02020603050405020304" pitchFamily="18" charset="0"/>
                <a:ea typeface="等线" panose="02010600030101010101" pitchFamily="2" charset="-122"/>
              </a:rPr>
              <a:t>[15] J. Wang, X. Li, Y. Han, J. Qin, L. Wang, and Z. Qichao, “Separated contrastive learning for organ-at-risk and gross-tumor-volume segmentation with limited annotation,” in Proceedings of the AAAI Conference on Artificial Intelligence, 2022, pp. 2459-2467.</a:t>
            </a:r>
          </a:p>
          <a:p>
            <a:pPr lvl="0" algn="just"/>
            <a:r>
              <a:rPr lang="en-US" altLang="zh-CN" sz="800" dirty="0">
                <a:effectLst/>
                <a:latin typeface="Times New Roman" panose="02020603050405020304" pitchFamily="18" charset="0"/>
                <a:ea typeface="等线" panose="02010600030101010101" pitchFamily="2" charset="-122"/>
              </a:rPr>
              <a:t>[16] C. Tang, X. Zeng, L. Zhou, Q. Zhou, P. Wang, X. Wu, H. Ren, J. Zhou, and Y. Wang, “Semi-supervised medical image segmentation via hard positives oriented contrastive learning,” Pattern Recognition, vol. 146, pp. 110020, 2024.</a:t>
            </a:r>
          </a:p>
        </p:txBody>
      </p:sp>
    </p:spTree>
    <p:extLst>
      <p:ext uri="{BB962C8B-B14F-4D97-AF65-F5344CB8AC3E}">
        <p14:creationId xmlns:p14="http://schemas.microsoft.com/office/powerpoint/2010/main" val="264924502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3345607" y="87313"/>
            <a:ext cx="24527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accent1"/>
                </a:solidFill>
                <a:latin typeface="+mj-ea"/>
                <a:ea typeface="+mj-ea"/>
              </a:rPr>
              <a:t>Introduction</a:t>
            </a:r>
            <a:endParaRPr lang="zh-CN" altLang="en-US" sz="2800" b="1" dirty="0">
              <a:solidFill>
                <a:schemeClr val="accent1"/>
              </a:solidFill>
              <a:latin typeface="+mj-ea"/>
              <a:ea typeface="+mj-ea"/>
            </a:endParaRPr>
          </a:p>
        </p:txBody>
      </p:sp>
      <p:cxnSp>
        <p:nvCxnSpPr>
          <p:cNvPr id="75" name="直接连接符 74"/>
          <p:cNvCxnSpPr/>
          <p:nvPr/>
        </p:nvCxnSpPr>
        <p:spPr>
          <a:xfrm>
            <a:off x="4433191" y="609793"/>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ACBECEF1-1935-4692-9C86-5FD89D9EDF46}" type="slidenum">
              <a:rPr lang="zh-CN" altLang="en-US" smtClean="0"/>
              <a:t>8</a:t>
            </a:fld>
            <a:endParaRPr lang="zh-CN" altLang="en-US" dirty="0"/>
          </a:p>
        </p:txBody>
      </p:sp>
      <p:sp>
        <p:nvSpPr>
          <p:cNvPr id="10" name="文本框 9">
            <a:extLst>
              <a:ext uri="{FF2B5EF4-FFF2-40B4-BE49-F238E27FC236}">
                <a16:creationId xmlns:a16="http://schemas.microsoft.com/office/drawing/2014/main" id="{CAA9AF3E-2778-63DD-F6C1-83222659F8F3}"/>
              </a:ext>
            </a:extLst>
          </p:cNvPr>
          <p:cNvSpPr txBox="1"/>
          <p:nvPr/>
        </p:nvSpPr>
        <p:spPr>
          <a:xfrm>
            <a:off x="653924" y="1283973"/>
            <a:ext cx="8036310" cy="338554"/>
          </a:xfrm>
          <a:prstGeom prst="rect">
            <a:avLst/>
          </a:prstGeom>
          <a:noFill/>
        </p:spPr>
        <p:txBody>
          <a:bodyPr wrap="square">
            <a:spAutoFit/>
          </a:bodyPr>
          <a:lstStyle/>
          <a:p>
            <a:pPr algn="just"/>
            <a:r>
              <a:rPr lang="en-US" altLang="zh-CN" sz="1600" b="1" dirty="0">
                <a:latin typeface="Times" panose="02020603050405020304" pitchFamily="18" charset="0"/>
                <a:ea typeface="宋体" panose="02010600030101010101" pitchFamily="2" charset="-122"/>
                <a:cs typeface="Times" panose="02020603050405020304" pitchFamily="18" charset="0"/>
              </a:rPr>
              <a:t>Contrastive Learning</a:t>
            </a:r>
            <a:endParaRPr lang="zh-CN" altLang="en-US" sz="1600" dirty="0">
              <a:latin typeface="Times" panose="02020603050405020304" pitchFamily="18" charset="0"/>
              <a:ea typeface="宋体" panose="02010600030101010101" pitchFamily="2" charset="-122"/>
              <a:cs typeface="Times" panose="02020603050405020304" pitchFamily="18" charset="0"/>
            </a:endParaRPr>
          </a:p>
        </p:txBody>
      </p:sp>
      <p:sp>
        <p:nvSpPr>
          <p:cNvPr id="6" name="文本框 5">
            <a:extLst>
              <a:ext uri="{FF2B5EF4-FFF2-40B4-BE49-F238E27FC236}">
                <a16:creationId xmlns:a16="http://schemas.microsoft.com/office/drawing/2014/main" id="{9CEEC47C-EDAC-FA17-D72E-5586086E941D}"/>
              </a:ext>
            </a:extLst>
          </p:cNvPr>
          <p:cNvSpPr txBox="1"/>
          <p:nvPr/>
        </p:nvSpPr>
        <p:spPr>
          <a:xfrm>
            <a:off x="653924" y="4331182"/>
            <a:ext cx="7511158" cy="707886"/>
          </a:xfrm>
          <a:prstGeom prst="rect">
            <a:avLst/>
          </a:prstGeom>
          <a:noFill/>
        </p:spPr>
        <p:txBody>
          <a:bodyPr wrap="square">
            <a:spAutoFit/>
          </a:bodyPr>
          <a:lstStyle/>
          <a:p>
            <a:pPr lvl="0" algn="just"/>
            <a:r>
              <a:rPr lang="en-US" altLang="zh-CN" sz="800" dirty="0">
                <a:effectLst/>
                <a:latin typeface="Times New Roman" panose="02020603050405020304" pitchFamily="18" charset="0"/>
                <a:ea typeface="等线" panose="02010600030101010101" pitchFamily="2" charset="-122"/>
              </a:rPr>
              <a:t>[13] K. Chaitanya, E. </a:t>
            </a:r>
            <a:r>
              <a:rPr lang="en-US" altLang="zh-CN" sz="800" dirty="0" err="1">
                <a:effectLst/>
                <a:latin typeface="Times New Roman" panose="02020603050405020304" pitchFamily="18" charset="0"/>
                <a:ea typeface="等线" panose="02010600030101010101" pitchFamily="2" charset="-122"/>
              </a:rPr>
              <a:t>Erdil</a:t>
            </a:r>
            <a:r>
              <a:rPr lang="en-US" altLang="zh-CN" sz="800" dirty="0">
                <a:effectLst/>
                <a:latin typeface="Times New Roman" panose="02020603050405020304" pitchFamily="18" charset="0"/>
                <a:ea typeface="等线" panose="02010600030101010101" pitchFamily="2" charset="-122"/>
              </a:rPr>
              <a:t>, N. </a:t>
            </a:r>
            <a:r>
              <a:rPr lang="en-US" altLang="zh-CN" sz="800" dirty="0" err="1">
                <a:effectLst/>
                <a:latin typeface="Times New Roman" panose="02020603050405020304" pitchFamily="18" charset="0"/>
                <a:ea typeface="等线" panose="02010600030101010101" pitchFamily="2" charset="-122"/>
              </a:rPr>
              <a:t>Karani</a:t>
            </a:r>
            <a:r>
              <a:rPr lang="en-US" altLang="zh-CN" sz="800" dirty="0">
                <a:effectLst/>
                <a:latin typeface="Times New Roman" panose="02020603050405020304" pitchFamily="18" charset="0"/>
                <a:ea typeface="等线" panose="02010600030101010101" pitchFamily="2" charset="-122"/>
              </a:rPr>
              <a:t>, and E. </a:t>
            </a:r>
            <a:r>
              <a:rPr lang="en-US" altLang="zh-CN" sz="800" dirty="0" err="1">
                <a:effectLst/>
                <a:latin typeface="Times New Roman" panose="02020603050405020304" pitchFamily="18" charset="0"/>
                <a:ea typeface="等线" panose="02010600030101010101" pitchFamily="2" charset="-122"/>
              </a:rPr>
              <a:t>Konukoglu</a:t>
            </a:r>
            <a:r>
              <a:rPr lang="en-US" altLang="zh-CN" sz="800" dirty="0">
                <a:effectLst/>
                <a:latin typeface="Times New Roman" panose="02020603050405020304" pitchFamily="18" charset="0"/>
                <a:ea typeface="等线" panose="02010600030101010101" pitchFamily="2" charset="-122"/>
              </a:rPr>
              <a:t>, “Contrastive learning of global and local features for medical image segmentation with limited annotations,” Advances in neural information processing systems, vol. 33, pp. 12546-12558, 2020.</a:t>
            </a:r>
          </a:p>
          <a:p>
            <a:pPr lvl="0" algn="just"/>
            <a:r>
              <a:rPr lang="en-US" altLang="zh-CN" sz="800" dirty="0">
                <a:effectLst/>
                <a:latin typeface="Times New Roman" panose="02020603050405020304" pitchFamily="18" charset="0"/>
                <a:ea typeface="等线" panose="02010600030101010101" pitchFamily="2" charset="-122"/>
              </a:rPr>
              <a:t>[14] D. Zeng, Y. Wu, X. Hu, X. Xu, H. Yuan, M. Huang, J. Zhuang, J. Hu, and Y. Shi, “Positional contrastive learning for volumetric medical image segmentation,” in Medical Image Computing and Computer Assisted Intervention–MICCAI 2021: 24th International Conference, Strasbourg, France, September 27–October 1, 2021, Proceedings, Part II 24, 2021, pp. 221-230.</a:t>
            </a:r>
          </a:p>
        </p:txBody>
      </p:sp>
      <p:sp>
        <p:nvSpPr>
          <p:cNvPr id="4" name="文本框 3">
            <a:extLst>
              <a:ext uri="{FF2B5EF4-FFF2-40B4-BE49-F238E27FC236}">
                <a16:creationId xmlns:a16="http://schemas.microsoft.com/office/drawing/2014/main" id="{0BA5BFAB-D2F5-3287-9C9C-95B2B49BA2F4}"/>
              </a:ext>
            </a:extLst>
          </p:cNvPr>
          <p:cNvSpPr txBox="1"/>
          <p:nvPr/>
        </p:nvSpPr>
        <p:spPr>
          <a:xfrm>
            <a:off x="653924" y="1710932"/>
            <a:ext cx="3077635" cy="307777"/>
          </a:xfrm>
          <a:prstGeom prst="rect">
            <a:avLst/>
          </a:prstGeom>
          <a:noFill/>
        </p:spPr>
        <p:txBody>
          <a:bodyPr wrap="square">
            <a:spAutoFit/>
          </a:bodyPr>
          <a:lstStyle/>
          <a:p>
            <a:r>
              <a:rPr lang="en-US" altLang="zh-CN" sz="1400" kern="0" dirty="0">
                <a:latin typeface="Times New Roman" panose="02020603050405020304" pitchFamily="18" charset="0"/>
                <a:ea typeface="等线" panose="02010600030101010101" pitchFamily="2" charset="-122"/>
              </a:rPr>
              <a:t>G</a:t>
            </a:r>
            <a:r>
              <a:rPr lang="en-US" altLang="zh-CN" sz="1400" kern="0" dirty="0">
                <a:effectLst/>
                <a:latin typeface="Times New Roman" panose="02020603050405020304" pitchFamily="18" charset="0"/>
                <a:ea typeface="等线" panose="02010600030101010101" pitchFamily="2" charset="-122"/>
              </a:rPr>
              <a:t>lobal contrastive learning (GCL)[13]</a:t>
            </a:r>
            <a:endParaRPr lang="zh-CN" altLang="en-US" dirty="0"/>
          </a:p>
        </p:txBody>
      </p:sp>
      <p:sp>
        <p:nvSpPr>
          <p:cNvPr id="5" name="文本框 4">
            <a:extLst>
              <a:ext uri="{FF2B5EF4-FFF2-40B4-BE49-F238E27FC236}">
                <a16:creationId xmlns:a16="http://schemas.microsoft.com/office/drawing/2014/main" id="{E5FDEE06-1A3A-26B4-52EB-CB630AEB2CC7}"/>
              </a:ext>
            </a:extLst>
          </p:cNvPr>
          <p:cNvSpPr txBox="1"/>
          <p:nvPr/>
        </p:nvSpPr>
        <p:spPr>
          <a:xfrm>
            <a:off x="653924" y="2630332"/>
            <a:ext cx="3312339" cy="307777"/>
          </a:xfrm>
          <a:prstGeom prst="rect">
            <a:avLst/>
          </a:prstGeom>
          <a:noFill/>
        </p:spPr>
        <p:txBody>
          <a:bodyPr wrap="square">
            <a:spAutoFit/>
          </a:bodyPr>
          <a:lstStyle/>
          <a:p>
            <a:r>
              <a:rPr lang="en-US" altLang="zh-CN" sz="1400" kern="0" dirty="0">
                <a:latin typeface="Times New Roman" panose="02020603050405020304" pitchFamily="18" charset="0"/>
                <a:ea typeface="等线" panose="02010600030101010101" pitchFamily="2" charset="-122"/>
              </a:rPr>
              <a:t>Positional</a:t>
            </a:r>
            <a:r>
              <a:rPr lang="en-US" altLang="zh-CN" sz="1400" kern="0" dirty="0">
                <a:effectLst/>
                <a:latin typeface="Times New Roman" panose="02020603050405020304" pitchFamily="18" charset="0"/>
                <a:ea typeface="等线" panose="02010600030101010101" pitchFamily="2" charset="-122"/>
              </a:rPr>
              <a:t> contrastive learning (GCL)[14]</a:t>
            </a:r>
            <a:endParaRPr lang="zh-CN" altLang="en-US" dirty="0"/>
          </a:p>
        </p:txBody>
      </p:sp>
      <p:sp>
        <p:nvSpPr>
          <p:cNvPr id="8" name="文本框 7">
            <a:extLst>
              <a:ext uri="{FF2B5EF4-FFF2-40B4-BE49-F238E27FC236}">
                <a16:creationId xmlns:a16="http://schemas.microsoft.com/office/drawing/2014/main" id="{7AE80DB4-DD0C-9F33-0C40-29063E72DC6D}"/>
              </a:ext>
            </a:extLst>
          </p:cNvPr>
          <p:cNvSpPr txBox="1"/>
          <p:nvPr/>
        </p:nvSpPr>
        <p:spPr>
          <a:xfrm>
            <a:off x="653924" y="2107112"/>
            <a:ext cx="7511158" cy="523220"/>
          </a:xfrm>
          <a:prstGeom prst="rect">
            <a:avLst/>
          </a:prstGeom>
          <a:noFill/>
        </p:spPr>
        <p:txBody>
          <a:bodyPr wrap="square">
            <a:spAutoFit/>
          </a:bodyPr>
          <a:lstStyle/>
          <a:p>
            <a:pPr marL="285750" indent="-285750" algn="just">
              <a:buFont typeface="Arial" panose="020B0604020202020204" pitchFamily="34" charset="0"/>
              <a:buChar char="•"/>
            </a:pPr>
            <a:r>
              <a:rPr lang="en-US" altLang="zh-CN" sz="1400" kern="0" dirty="0">
                <a:latin typeface="Times New Roman" panose="02020603050405020304" pitchFamily="18" charset="0"/>
                <a:ea typeface="等线" panose="02010600030101010101" pitchFamily="2" charset="-122"/>
              </a:rPr>
              <a:t>D</a:t>
            </a:r>
            <a:r>
              <a:rPr lang="en-US" altLang="zh-CN" sz="1400" kern="0" dirty="0">
                <a:effectLst/>
                <a:latin typeface="Times New Roman" panose="02020603050405020304" pitchFamily="18" charset="0"/>
                <a:ea typeface="等线" panose="02010600030101010101" pitchFamily="2" charset="-122"/>
              </a:rPr>
              <a:t>ivide the volumes into several partitions and regarded the slices that belong to the same partition as positive pairs.</a:t>
            </a:r>
            <a:endParaRPr lang="zh-CN" altLang="en-US" dirty="0"/>
          </a:p>
        </p:txBody>
      </p:sp>
      <p:sp>
        <p:nvSpPr>
          <p:cNvPr id="9" name="文本框 8">
            <a:extLst>
              <a:ext uri="{FF2B5EF4-FFF2-40B4-BE49-F238E27FC236}">
                <a16:creationId xmlns:a16="http://schemas.microsoft.com/office/drawing/2014/main" id="{278CF218-EC4D-E357-1E36-C0B0D70C51F3}"/>
              </a:ext>
            </a:extLst>
          </p:cNvPr>
          <p:cNvSpPr txBox="1"/>
          <p:nvPr/>
        </p:nvSpPr>
        <p:spPr>
          <a:xfrm>
            <a:off x="653924" y="3003145"/>
            <a:ext cx="7170001" cy="307777"/>
          </a:xfrm>
          <a:prstGeom prst="rect">
            <a:avLst/>
          </a:prstGeom>
          <a:noFill/>
        </p:spPr>
        <p:txBody>
          <a:bodyPr wrap="square">
            <a:spAutoFit/>
          </a:bodyPr>
          <a:lstStyle/>
          <a:p>
            <a:pPr marL="285750" indent="-285750" algn="just">
              <a:buFont typeface="Arial" panose="020B0604020202020204" pitchFamily="34" charset="0"/>
              <a:buChar char="•"/>
            </a:pPr>
            <a:r>
              <a:rPr lang="en-US" altLang="zh-CN" sz="1400" kern="0" dirty="0">
                <a:latin typeface="Times New Roman" panose="02020603050405020304" pitchFamily="18" charset="0"/>
                <a:ea typeface="等线" panose="02010600030101010101" pitchFamily="2" charset="-122"/>
              </a:rPr>
              <a:t>Use the relative position of slices</a:t>
            </a:r>
            <a:r>
              <a:rPr lang="en-US" altLang="zh-CN" sz="1400" kern="0" dirty="0">
                <a:effectLst/>
                <a:latin typeface="Times New Roman" panose="02020603050405020304" pitchFamily="18" charset="0"/>
                <a:ea typeface="等线" panose="02010600030101010101" pitchFamily="2" charset="-122"/>
              </a:rPr>
              <a:t>.</a:t>
            </a:r>
            <a:endParaRPr lang="zh-CN" altLang="en-US" dirty="0"/>
          </a:p>
        </p:txBody>
      </p:sp>
      <p:sp>
        <p:nvSpPr>
          <p:cNvPr id="12" name="文本框 11">
            <a:extLst>
              <a:ext uri="{FF2B5EF4-FFF2-40B4-BE49-F238E27FC236}">
                <a16:creationId xmlns:a16="http://schemas.microsoft.com/office/drawing/2014/main" id="{4E73B861-C55D-C035-74FC-2B76C68EA4E3}"/>
              </a:ext>
            </a:extLst>
          </p:cNvPr>
          <p:cNvSpPr txBox="1"/>
          <p:nvPr/>
        </p:nvSpPr>
        <p:spPr>
          <a:xfrm>
            <a:off x="1522330" y="3490195"/>
            <a:ext cx="6099340" cy="738664"/>
          </a:xfrm>
          <a:prstGeom prst="rect">
            <a:avLst/>
          </a:prstGeom>
          <a:noFill/>
        </p:spPr>
        <p:txBody>
          <a:bodyPr wrap="square">
            <a:spAutoFit/>
          </a:bodyPr>
          <a:lstStyle/>
          <a:p>
            <a:pPr algn="just"/>
            <a:r>
              <a:rPr lang="en-US" altLang="zh-CN" sz="1400" kern="0" dirty="0">
                <a:effectLst/>
                <a:latin typeface="Times New Roman" panose="02020603050405020304" pitchFamily="18" charset="0"/>
                <a:ea typeface="等线" panose="02010600030101010101" pitchFamily="2" charset="-122"/>
              </a:rPr>
              <a:t>Although these methods in a global fashion can provide the network with a global awareness, the </a:t>
            </a:r>
            <a:r>
              <a:rPr lang="en-US" altLang="zh-CN" sz="1400" b="1" kern="0" dirty="0">
                <a:solidFill>
                  <a:srgbClr val="FF0000"/>
                </a:solidFill>
                <a:effectLst/>
                <a:latin typeface="Times New Roman" panose="02020603050405020304" pitchFamily="18" charset="0"/>
                <a:ea typeface="等线" panose="02010600030101010101" pitchFamily="2" charset="-122"/>
              </a:rPr>
              <a:t>local knowledge </a:t>
            </a:r>
            <a:r>
              <a:rPr lang="en-US" altLang="zh-CN" sz="1400" kern="0" dirty="0">
                <a:effectLst/>
                <a:latin typeface="Times New Roman" panose="02020603050405020304" pitchFamily="18" charset="0"/>
                <a:ea typeface="等线" panose="02010600030101010101" pitchFamily="2" charset="-122"/>
              </a:rPr>
              <a:t>is also important for pixel-level dense prediction tasks like MoS.</a:t>
            </a:r>
            <a:endParaRPr lang="zh-CN" altLang="en-US" dirty="0"/>
          </a:p>
        </p:txBody>
      </p:sp>
    </p:spTree>
    <p:extLst>
      <p:ext uri="{BB962C8B-B14F-4D97-AF65-F5344CB8AC3E}">
        <p14:creationId xmlns:p14="http://schemas.microsoft.com/office/powerpoint/2010/main" val="268578348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3345607" y="87313"/>
            <a:ext cx="24527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b="1" dirty="0">
                <a:solidFill>
                  <a:schemeClr val="accent1"/>
                </a:solidFill>
                <a:latin typeface="+mj-ea"/>
                <a:ea typeface="+mj-ea"/>
              </a:rPr>
              <a:t>Introduction</a:t>
            </a:r>
            <a:endParaRPr lang="zh-CN" altLang="en-US" sz="2800" b="1" dirty="0">
              <a:solidFill>
                <a:schemeClr val="accent1"/>
              </a:solidFill>
              <a:latin typeface="+mj-ea"/>
              <a:ea typeface="+mj-ea"/>
            </a:endParaRPr>
          </a:p>
        </p:txBody>
      </p:sp>
      <p:cxnSp>
        <p:nvCxnSpPr>
          <p:cNvPr id="75" name="直接连接符 74"/>
          <p:cNvCxnSpPr/>
          <p:nvPr/>
        </p:nvCxnSpPr>
        <p:spPr>
          <a:xfrm>
            <a:off x="4433191" y="609793"/>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ACBECEF1-1935-4692-9C86-5FD89D9EDF46}" type="slidenum">
              <a:rPr lang="zh-CN" altLang="en-US" smtClean="0"/>
              <a:t>9</a:t>
            </a:fld>
            <a:endParaRPr lang="zh-CN" altLang="en-US" dirty="0"/>
          </a:p>
        </p:txBody>
      </p:sp>
      <p:sp>
        <p:nvSpPr>
          <p:cNvPr id="10" name="文本框 9">
            <a:extLst>
              <a:ext uri="{FF2B5EF4-FFF2-40B4-BE49-F238E27FC236}">
                <a16:creationId xmlns:a16="http://schemas.microsoft.com/office/drawing/2014/main" id="{CAA9AF3E-2778-63DD-F6C1-83222659F8F3}"/>
              </a:ext>
            </a:extLst>
          </p:cNvPr>
          <p:cNvSpPr txBox="1"/>
          <p:nvPr/>
        </p:nvSpPr>
        <p:spPr>
          <a:xfrm>
            <a:off x="653924" y="1283973"/>
            <a:ext cx="8036310" cy="338554"/>
          </a:xfrm>
          <a:prstGeom prst="rect">
            <a:avLst/>
          </a:prstGeom>
          <a:noFill/>
        </p:spPr>
        <p:txBody>
          <a:bodyPr wrap="square">
            <a:spAutoFit/>
          </a:bodyPr>
          <a:lstStyle/>
          <a:p>
            <a:pPr algn="just"/>
            <a:r>
              <a:rPr lang="en-US" altLang="zh-CN" sz="1600" b="1" dirty="0">
                <a:latin typeface="Times" panose="02020603050405020304" pitchFamily="18" charset="0"/>
                <a:ea typeface="宋体" panose="02010600030101010101" pitchFamily="2" charset="-122"/>
                <a:cs typeface="Times" panose="02020603050405020304" pitchFamily="18" charset="0"/>
              </a:rPr>
              <a:t>Contributions</a:t>
            </a:r>
            <a:endParaRPr lang="zh-CN" altLang="en-US" sz="1600" dirty="0">
              <a:latin typeface="Times" panose="02020603050405020304" pitchFamily="18" charset="0"/>
              <a:ea typeface="宋体" panose="02010600030101010101" pitchFamily="2" charset="-122"/>
              <a:cs typeface="Times" panose="02020603050405020304" pitchFamily="18" charset="0"/>
            </a:endParaRPr>
          </a:p>
        </p:txBody>
      </p:sp>
      <p:sp>
        <p:nvSpPr>
          <p:cNvPr id="6" name="文本框 5">
            <a:extLst>
              <a:ext uri="{FF2B5EF4-FFF2-40B4-BE49-F238E27FC236}">
                <a16:creationId xmlns:a16="http://schemas.microsoft.com/office/drawing/2014/main" id="{9CEEC47C-EDAC-FA17-D72E-5586086E941D}"/>
              </a:ext>
            </a:extLst>
          </p:cNvPr>
          <p:cNvSpPr txBox="1"/>
          <p:nvPr/>
        </p:nvSpPr>
        <p:spPr>
          <a:xfrm>
            <a:off x="653924" y="4331182"/>
            <a:ext cx="7511158" cy="707886"/>
          </a:xfrm>
          <a:prstGeom prst="rect">
            <a:avLst/>
          </a:prstGeom>
          <a:noFill/>
        </p:spPr>
        <p:txBody>
          <a:bodyPr wrap="square">
            <a:spAutoFit/>
          </a:bodyPr>
          <a:lstStyle/>
          <a:p>
            <a:pPr lvl="0" algn="just"/>
            <a:r>
              <a:rPr lang="en-US" altLang="zh-CN" sz="800" dirty="0">
                <a:effectLst/>
                <a:latin typeface="Times New Roman" panose="02020603050405020304" pitchFamily="18" charset="0"/>
                <a:ea typeface="等线" panose="02010600030101010101" pitchFamily="2" charset="-122"/>
              </a:rPr>
              <a:t>[13] K. Chaitanya, E. </a:t>
            </a:r>
            <a:r>
              <a:rPr lang="en-US" altLang="zh-CN" sz="800" dirty="0" err="1">
                <a:effectLst/>
                <a:latin typeface="Times New Roman" panose="02020603050405020304" pitchFamily="18" charset="0"/>
                <a:ea typeface="等线" panose="02010600030101010101" pitchFamily="2" charset="-122"/>
              </a:rPr>
              <a:t>Erdil</a:t>
            </a:r>
            <a:r>
              <a:rPr lang="en-US" altLang="zh-CN" sz="800" dirty="0">
                <a:effectLst/>
                <a:latin typeface="Times New Roman" panose="02020603050405020304" pitchFamily="18" charset="0"/>
                <a:ea typeface="等线" panose="02010600030101010101" pitchFamily="2" charset="-122"/>
              </a:rPr>
              <a:t>, N. </a:t>
            </a:r>
            <a:r>
              <a:rPr lang="en-US" altLang="zh-CN" sz="800" dirty="0" err="1">
                <a:effectLst/>
                <a:latin typeface="Times New Roman" panose="02020603050405020304" pitchFamily="18" charset="0"/>
                <a:ea typeface="等线" panose="02010600030101010101" pitchFamily="2" charset="-122"/>
              </a:rPr>
              <a:t>Karani</a:t>
            </a:r>
            <a:r>
              <a:rPr lang="en-US" altLang="zh-CN" sz="800" dirty="0">
                <a:effectLst/>
                <a:latin typeface="Times New Roman" panose="02020603050405020304" pitchFamily="18" charset="0"/>
                <a:ea typeface="等线" panose="02010600030101010101" pitchFamily="2" charset="-122"/>
              </a:rPr>
              <a:t>, and E. </a:t>
            </a:r>
            <a:r>
              <a:rPr lang="en-US" altLang="zh-CN" sz="800" dirty="0" err="1">
                <a:effectLst/>
                <a:latin typeface="Times New Roman" panose="02020603050405020304" pitchFamily="18" charset="0"/>
                <a:ea typeface="等线" panose="02010600030101010101" pitchFamily="2" charset="-122"/>
              </a:rPr>
              <a:t>Konukoglu</a:t>
            </a:r>
            <a:r>
              <a:rPr lang="en-US" altLang="zh-CN" sz="800" dirty="0">
                <a:effectLst/>
                <a:latin typeface="Times New Roman" panose="02020603050405020304" pitchFamily="18" charset="0"/>
                <a:ea typeface="等线" panose="02010600030101010101" pitchFamily="2" charset="-122"/>
              </a:rPr>
              <a:t>, “Contrastive learning of global and local features for medical image segmentation with limited annotations,” Advances in neural information processing systems, vol. 33, pp. 12546-12558, 2020.</a:t>
            </a:r>
          </a:p>
          <a:p>
            <a:pPr lvl="0" algn="just"/>
            <a:r>
              <a:rPr lang="en-US" altLang="zh-CN" sz="800" dirty="0">
                <a:effectLst/>
                <a:latin typeface="Times New Roman" panose="02020603050405020304" pitchFamily="18" charset="0"/>
                <a:ea typeface="等线" panose="02010600030101010101" pitchFamily="2" charset="-122"/>
              </a:rPr>
              <a:t>[14] D. Zeng, Y. Wu, X. Hu, X. Xu, H. Yuan, M. Huang, J. Zhuang, J. Hu, and Y. Shi, “Positional contrastive learning for volumetric medical image segmentation,” in Medical Image Computing and Computer Assisted Intervention–MICCAI 2021: 24th International Conference, Strasbourg, France, September 27–October 1, 2021, Proceedings, Part II 24, 2021, pp. 221-230.</a:t>
            </a:r>
          </a:p>
        </p:txBody>
      </p:sp>
      <p:sp>
        <p:nvSpPr>
          <p:cNvPr id="4" name="文本框 3">
            <a:extLst>
              <a:ext uri="{FF2B5EF4-FFF2-40B4-BE49-F238E27FC236}">
                <a16:creationId xmlns:a16="http://schemas.microsoft.com/office/drawing/2014/main" id="{0BA5BFAB-D2F5-3287-9C9C-95B2B49BA2F4}"/>
              </a:ext>
            </a:extLst>
          </p:cNvPr>
          <p:cNvSpPr txBox="1"/>
          <p:nvPr/>
        </p:nvSpPr>
        <p:spPr>
          <a:xfrm>
            <a:off x="653924" y="1710932"/>
            <a:ext cx="7511158" cy="1754326"/>
          </a:xfrm>
          <a:prstGeom prst="rect">
            <a:avLst/>
          </a:prstGeom>
          <a:noFill/>
        </p:spPr>
        <p:txBody>
          <a:bodyPr wrap="square">
            <a:spAutoFit/>
          </a:bodyPr>
          <a:lstStyle/>
          <a:p>
            <a:pPr marL="285750" indent="-285750" algn="just">
              <a:buFont typeface="Arial" panose="020B0604020202020204" pitchFamily="34" charset="0"/>
              <a:buChar char="•"/>
            </a:pPr>
            <a:r>
              <a:rPr lang="en-US" altLang="zh-CN" dirty="0">
                <a:latin typeface="Times" panose="02020603050405020304" pitchFamily="18" charset="0"/>
                <a:cs typeface="Times" panose="02020603050405020304" pitchFamily="18" charset="0"/>
              </a:rPr>
              <a:t>We propose a novel dual contrastive learning model incorporating both global and local contrastive learning to excavate more comprehensive knowledge for the challenging semi-supervised MoS task.</a:t>
            </a:r>
          </a:p>
          <a:p>
            <a:pPr algn="just"/>
            <a:endParaRPr lang="en-US" altLang="zh-CN" dirty="0">
              <a:latin typeface="Times" panose="02020603050405020304" pitchFamily="18" charset="0"/>
              <a:cs typeface="Times" panose="02020603050405020304" pitchFamily="18" charset="0"/>
            </a:endParaRPr>
          </a:p>
          <a:p>
            <a:pPr marL="285750" indent="-285750" algn="just">
              <a:buFont typeface="Arial" panose="020B0604020202020204" pitchFamily="34" charset="0"/>
              <a:buChar char="•"/>
            </a:pPr>
            <a:r>
              <a:rPr lang="en-US" altLang="zh-CN" dirty="0">
                <a:latin typeface="Times" panose="02020603050405020304" pitchFamily="18" charset="0"/>
                <a:cs typeface="Times" panose="02020603050405020304" pitchFamily="18" charset="0"/>
              </a:rPr>
              <a:t>To easy the computation burden, we design a mask center computation algorithm to compress the representations of the same category into a unique representation for the local contrastive learning. </a:t>
            </a:r>
          </a:p>
          <a:p>
            <a:pPr algn="just"/>
            <a:endParaRPr lang="en-US" altLang="zh-CN" dirty="0">
              <a:latin typeface="Times" panose="02020603050405020304" pitchFamily="18" charset="0"/>
              <a:cs typeface="Times" panose="02020603050405020304" pitchFamily="18" charset="0"/>
            </a:endParaRPr>
          </a:p>
          <a:p>
            <a:pPr marL="285750" indent="-285750" algn="just">
              <a:buFont typeface="Arial" panose="020B0604020202020204" pitchFamily="34" charset="0"/>
              <a:buChar char="•"/>
            </a:pPr>
            <a:r>
              <a:rPr lang="en-US" altLang="zh-CN" dirty="0">
                <a:latin typeface="Times" panose="02020603050405020304" pitchFamily="18" charset="0"/>
                <a:cs typeface="Times" panose="02020603050405020304" pitchFamily="18" charset="0"/>
              </a:rPr>
              <a:t> Experiments conducted on the public 2017 ACDC dataset and an in-house rectum cancer organs-at-risk (RC-OARs) dataset have shown the superior performance of our method.</a:t>
            </a:r>
            <a:endParaRPr lang="zh-CN" altLang="en-US"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480075227"/>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4BB296F-8C5D-4E22-9F65-747105BCB538"/>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fb18e64b-9ce1-f854-bea8-6b5e138156dc"/>
</p:tagLst>
</file>

<file path=ppt/theme/theme1.xml><?xml version="1.0" encoding="utf-8"?>
<a:theme xmlns:a="http://schemas.openxmlformats.org/drawingml/2006/main" name="千图网海量PPT模板www.58pic.com​​​">
  <a:themeElements>
    <a:clrScheme name="深蓝质感1">
      <a:dk1>
        <a:sysClr val="windowText" lastClr="000000"/>
      </a:dk1>
      <a:lt1>
        <a:sysClr val="window" lastClr="FFFFFF"/>
      </a:lt1>
      <a:dk2>
        <a:srgbClr val="44546A"/>
      </a:dk2>
      <a:lt2>
        <a:srgbClr val="E7E6E6"/>
      </a:lt2>
      <a:accent1>
        <a:srgbClr val="212834"/>
      </a:accent1>
      <a:accent2>
        <a:srgbClr val="FEDA5B"/>
      </a:accent2>
      <a:accent3>
        <a:srgbClr val="F5821F"/>
      </a:accent3>
      <a:accent4>
        <a:srgbClr val="BCBEC0"/>
      </a:accent4>
      <a:accent5>
        <a:srgbClr val="4472C4"/>
      </a:accent5>
      <a:accent6>
        <a:srgbClr val="70AD47"/>
      </a:accent6>
      <a:hlink>
        <a:srgbClr val="000000"/>
      </a:hlink>
      <a:folHlink>
        <a:srgbClr val="954F72"/>
      </a:folHlink>
    </a:clrScheme>
    <a:fontScheme name="标准1">
      <a:majorFont>
        <a:latin typeface="Arial"/>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15610</TotalTime>
  <Words>2766</Words>
  <Application>Microsoft Office PowerPoint</Application>
  <PresentationFormat>全屏显示(16:9)</PresentationFormat>
  <Paragraphs>194</Paragraphs>
  <Slides>26</Slides>
  <Notes>26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-apple-system</vt:lpstr>
      <vt:lpstr>方正准圆简体</vt:lpstr>
      <vt:lpstr>Arial</vt:lpstr>
      <vt:lpstr>Calibri</vt:lpstr>
      <vt:lpstr>Calibri Light</vt:lpstr>
      <vt:lpstr>Cambria Math</vt:lpstr>
      <vt:lpstr>Times</vt:lpstr>
      <vt:lpstr>Times New Roman</vt:lpstr>
      <vt:lpstr>千图网海量PPT模板www.58pic.com​​​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lu wen</cp:lastModifiedBy>
  <cp:revision>1718</cp:revision>
  <dcterms:created xsi:type="dcterms:W3CDTF">2017-06-30T01:20:00Z</dcterms:created>
  <dcterms:modified xsi:type="dcterms:W3CDTF">2024-04-12T11:59:43Z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B0A8A9A5C8C5446ABB3B197FEB186433</vt:lpwstr>
  </property>
  <property fmtid="{D5CDD505-2E9C-101B-9397-08002B2CF9AE}" pid="3" name="KSOProductBuildVer">
    <vt:lpwstr>2052-11.1.0.11365</vt:lpwstr>
  </property>
</Properties>
</file>