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04" r:id="rId2"/>
    <p:sldId id="311" r:id="rId3"/>
    <p:sldId id="310" r:id="rId4"/>
    <p:sldId id="309" r:id="rId5"/>
    <p:sldId id="307" r:id="rId6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91" y="2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2F0A0-0B50-4363-83E5-1F13C2B8D2DF}" type="datetimeFigureOut">
              <a:rPr lang="LID4096" smtClean="0"/>
              <a:t>03/02/2022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D8634-49DE-4C5E-9B17-0024C2407EA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8542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A1536A-3EBA-4661-A059-3C09A804C284}" type="slidenum">
              <a:rPr kumimoji="0" lang="en-US" altLang="he-I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he-I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58004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F842491-99AA-467A-84FC-315CB9239D54}" type="slidenum">
              <a:rPr kumimoji="0" lang="he-IL" altLang="he-IL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he-IL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2825" cy="3427413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noFill/>
        </p:spPr>
        <p:txBody>
          <a:bodyPr/>
          <a:lstStyle/>
          <a:p>
            <a:pPr eaLnBrk="1" hangingPunct="1"/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03512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e-IL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e-IL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he-IL" altLang="he-IL" noProof="0"/>
              <a:t>לחץ כדי לערוך סגנון כותרת של תבנית בסיס</a:t>
            </a:r>
            <a:endParaRPr lang="en-US" altLang="he-IL" noProof="0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he-IL" altLang="he-IL" noProof="0"/>
              <a:t>לחץ כדי לערוך סגנון כותרת משנה של תבנית בסיס</a:t>
            </a:r>
            <a:endParaRPr lang="en-US" altLang="he-IL" noProof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87B829-8E07-4704-8501-6B5BAF6CA67A}" type="slidenum">
              <a:rPr lang="he-IL" altLang="he-IL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63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A9DB1E-8B4F-4FA8-ACCE-FF04841A06EA}" type="slidenum">
              <a:rPr lang="he-IL" altLang="he-IL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he-IL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474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EF5D2F8-0BD6-4328-937E-F2581EC085B5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  <p:grpSp>
        <p:nvGrpSpPr>
          <p:cNvPr id="1028" name="Group 4"/>
          <p:cNvGrpSpPr>
            <a:grpSpLocks/>
          </p:cNvGrpSpPr>
          <p:nvPr userDrawn="1"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078" name="Freeform 6"/>
              <p:cNvSpPr>
                <a:spLocks/>
              </p:cNvSpPr>
              <p:nvPr userDrawn="1"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he-IL" sz="1800"/>
              </a:p>
            </p:txBody>
          </p:sp>
          <p:sp>
            <p:nvSpPr>
              <p:cNvPr id="3079" name="Freeform 7"/>
              <p:cNvSpPr>
                <a:spLocks/>
              </p:cNvSpPr>
              <p:nvPr userDrawn="1"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he-IL" sz="1800"/>
              </a:p>
            </p:txBody>
          </p:sp>
          <p:sp>
            <p:nvSpPr>
              <p:cNvPr id="3080" name="Freeform 8"/>
              <p:cNvSpPr>
                <a:spLocks/>
              </p:cNvSpPr>
              <p:nvPr userDrawn="1"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he-IL" sz="1800"/>
              </a:p>
            </p:txBody>
          </p:sp>
          <p:sp>
            <p:nvSpPr>
              <p:cNvPr id="1038" name="Freeform 9"/>
              <p:cNvSpPr>
                <a:spLocks/>
              </p:cNvSpPr>
              <p:nvPr userDrawn="1"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 sz="1800"/>
              </a:p>
            </p:txBody>
          </p:sp>
          <p:sp>
            <p:nvSpPr>
              <p:cNvPr id="3082" name="Freeform 10"/>
              <p:cNvSpPr>
                <a:spLocks/>
              </p:cNvSpPr>
              <p:nvPr userDrawn="1"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he-IL" sz="1800"/>
              </a:p>
            </p:txBody>
          </p:sp>
        </p:grpSp>
        <p:sp>
          <p:nvSpPr>
            <p:cNvPr id="3083" name="Freeform 11"/>
            <p:cNvSpPr>
              <a:spLocks/>
            </p:cNvSpPr>
            <p:nvPr userDrawn="1"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he-IL" sz="1800"/>
            </a:p>
          </p:txBody>
        </p:sp>
        <p:sp>
          <p:nvSpPr>
            <p:cNvPr id="1034" name="Freeform 12"/>
            <p:cNvSpPr>
              <a:spLocks/>
            </p:cNvSpPr>
            <p:nvPr userDrawn="1"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 sz="1800"/>
            </a:p>
          </p:txBody>
        </p:sp>
      </p:grpSp>
      <p:sp>
        <p:nvSpPr>
          <p:cNvPr id="308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סגנון כותרת של תבנית בסיס</a:t>
            </a:r>
            <a:endParaRPr lang="en-US" altLang="he-IL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סגנונות טקסט של תבנית בסיס</a:t>
            </a:r>
            <a:endParaRPr lang="en-US" altLang="he-IL"/>
          </a:p>
          <a:p>
            <a:pPr lvl="1"/>
            <a:r>
              <a:rPr lang="he-IL" altLang="he-IL"/>
              <a:t>רמה שנייה</a:t>
            </a:r>
            <a:endParaRPr lang="en-US" altLang="he-IL"/>
          </a:p>
          <a:p>
            <a:pPr lvl="2"/>
            <a:r>
              <a:rPr lang="he-IL" altLang="he-IL"/>
              <a:t>רמה שלישית</a:t>
            </a:r>
            <a:endParaRPr lang="en-US" altLang="he-IL"/>
          </a:p>
          <a:p>
            <a:pPr lvl="3"/>
            <a:r>
              <a:rPr lang="he-IL" altLang="he-IL"/>
              <a:t>רמה רביעית</a:t>
            </a:r>
            <a:endParaRPr lang="en-US" altLang="he-IL"/>
          </a:p>
          <a:p>
            <a:pPr lvl="4"/>
            <a:r>
              <a:rPr lang="he-IL" altLang="he-IL"/>
              <a:t>רמה חמישית</a:t>
            </a:r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70142909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94993" y="208954"/>
            <a:ext cx="8546477" cy="23050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he-IL" sz="5400" dirty="0">
                <a:solidFill>
                  <a:srgbClr val="F4FA0A"/>
                </a:solidFill>
                <a:latin typeface="Comic Sans MS" pitchFamily="66" charset="0"/>
              </a:rPr>
              <a:t>Selective Weighted Adaptive Coding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04345" y="3217066"/>
            <a:ext cx="2736850" cy="10080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he-IL" sz="2800" b="1" dirty="0">
                <a:latin typeface="Bradley Hand ITC" panose="03070402050302030203" pitchFamily="66" charset="0"/>
              </a:rPr>
              <a:t>Shmuel T. Klein </a:t>
            </a:r>
          </a:p>
          <a:p>
            <a:pPr eaLnBrk="1" hangingPunct="1">
              <a:defRPr/>
            </a:pPr>
            <a:r>
              <a:rPr lang="en-US" altLang="he-IL" sz="1600" dirty="0">
                <a:latin typeface="Arial" panose="020B0604020202020204" pitchFamily="34" charset="0"/>
              </a:rPr>
              <a:t>Bar </a:t>
            </a:r>
            <a:r>
              <a:rPr lang="en-US" altLang="he-IL" sz="1600" dirty="0" err="1">
                <a:latin typeface="Arial" panose="020B0604020202020204" pitchFamily="34" charset="0"/>
              </a:rPr>
              <a:t>Ilan</a:t>
            </a:r>
            <a:r>
              <a:rPr lang="en-US" altLang="he-IL" sz="1600" dirty="0">
                <a:latin typeface="Arial" panose="020B0604020202020204" pitchFamily="34" charset="0"/>
              </a:rPr>
              <a:t> University          </a:t>
            </a:r>
            <a:endParaRPr lang="en-US" altLang="he-IL" sz="2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96000" y="3252786"/>
            <a:ext cx="27940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Aft>
                <a:spcPct val="0"/>
              </a:spcAft>
              <a:buClr>
                <a:srgbClr val="FFCC00"/>
              </a:buClr>
              <a:buNone/>
              <a:defRPr/>
            </a:pPr>
            <a:r>
              <a:rPr lang="en-US" altLang="he-IL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anose="03070402050302030203" pitchFamily="66" charset="0"/>
              </a:rPr>
              <a:t>Elina </a:t>
            </a:r>
            <a:r>
              <a:rPr lang="en-US" altLang="he-IL" sz="2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anose="03070402050302030203" pitchFamily="66" charset="0"/>
              </a:rPr>
              <a:t>Opalinsky</a:t>
            </a:r>
            <a:endParaRPr lang="en-US" altLang="he-IL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radley Hand ITC" panose="03070402050302030203" pitchFamily="66" charset="0"/>
            </a:endParaRPr>
          </a:p>
          <a:p>
            <a:pPr algn="ctr" eaLnBrk="1" fontAlgn="base" hangingPunct="1">
              <a:spcAft>
                <a:spcPct val="0"/>
              </a:spcAft>
              <a:buClr>
                <a:srgbClr val="FFCC00"/>
              </a:buClr>
              <a:buNone/>
              <a:defRPr/>
            </a:pPr>
            <a:r>
              <a:rPr lang="en-US" altLang="he-IL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Ariel University</a:t>
            </a:r>
            <a:endParaRPr lang="en-US" altLang="he-IL" sz="2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792539" y="5949950"/>
            <a:ext cx="4751387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algn="ctr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algn="ctr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algn="ctr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Clr>
                <a:srgbClr val="FFCC00"/>
              </a:buClr>
              <a:defRPr/>
            </a:pPr>
            <a:r>
              <a:rPr lang="en-US" altLang="he-IL" sz="2800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DCC  2022</a:t>
            </a:r>
            <a:endParaRPr lang="en-US" altLang="he-IL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5263" y="3230760"/>
            <a:ext cx="2736850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eaLnBrk="1" hangingPunct="1">
              <a:buClr>
                <a:srgbClr val="FFCC00"/>
              </a:buClr>
              <a:defRPr/>
            </a:pPr>
            <a:r>
              <a:rPr lang="en-US" altLang="he-IL" sz="2800" b="1" kern="0" dirty="0">
                <a:solidFill>
                  <a:srgbClr val="FFFFFF"/>
                </a:solidFill>
                <a:latin typeface="Bradley Hand ITC" panose="03070402050302030203" pitchFamily="66" charset="0"/>
              </a:rPr>
              <a:t>Yoav Gross</a:t>
            </a:r>
          </a:p>
          <a:p>
            <a:pPr eaLnBrk="1" hangingPunct="1">
              <a:buClr>
                <a:srgbClr val="FFCC00"/>
              </a:buClr>
              <a:defRPr/>
            </a:pPr>
            <a:r>
              <a:rPr lang="en-US" altLang="he-IL" sz="1600" kern="0" dirty="0">
                <a:solidFill>
                  <a:srgbClr val="FFFFFF"/>
                </a:solidFill>
                <a:latin typeface="Arial" panose="020B0604020202020204" pitchFamily="34" charset="0"/>
                <a:cs typeface="Arial"/>
              </a:rPr>
              <a:t> Ariel University          </a:t>
            </a:r>
            <a:endParaRPr lang="en-US" altLang="he-IL" sz="2400" kern="0" dirty="0">
              <a:solidFill>
                <a:srgbClr val="FFFFFF"/>
              </a:solidFill>
              <a:latin typeface="Garamond"/>
              <a:cs typeface="Arial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A7B31EE-0A28-4016-AF53-9CDAC3E53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2232" y="3252786"/>
            <a:ext cx="27940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Aft>
                <a:spcPct val="0"/>
              </a:spcAft>
              <a:buClr>
                <a:srgbClr val="FFCC00"/>
              </a:buClr>
              <a:buNone/>
              <a:defRPr/>
            </a:pPr>
            <a:r>
              <a:rPr lang="en-US" altLang="he-IL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anose="03070402050302030203" pitchFamily="66" charset="0"/>
              </a:rPr>
              <a:t>Dana </a:t>
            </a:r>
            <a:r>
              <a:rPr lang="en-US" altLang="he-IL" sz="2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anose="03070402050302030203" pitchFamily="66" charset="0"/>
              </a:rPr>
              <a:t>Shapira</a:t>
            </a:r>
            <a:endParaRPr lang="en-US" altLang="he-IL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radley Hand ITC" panose="03070402050302030203" pitchFamily="66" charset="0"/>
            </a:endParaRPr>
          </a:p>
          <a:p>
            <a:pPr algn="ctr" eaLnBrk="1" fontAlgn="base" hangingPunct="1">
              <a:spcAft>
                <a:spcPct val="0"/>
              </a:spcAft>
              <a:buClr>
                <a:srgbClr val="FFCC00"/>
              </a:buClr>
              <a:buNone/>
              <a:defRPr/>
            </a:pPr>
            <a:r>
              <a:rPr lang="en-US" altLang="he-IL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Ariel University</a:t>
            </a:r>
            <a:endParaRPr lang="en-US" altLang="he-IL" sz="2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555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256"/>
    </mc:Choice>
    <mc:Fallback xmlns="">
      <p:transition spd="slow" advTm="2825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  <p:bldP spid="6" grpId="0" build="p"/>
      <p:bldP spid="3" grpId="0" build="p"/>
      <p:bldP spid="7" grpId="0" build="p"/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>
            <a:extLst>
              <a:ext uri="{FF2B5EF4-FFF2-40B4-BE49-F238E27FC236}">
                <a16:creationId xmlns:a16="http://schemas.microsoft.com/office/drawing/2014/main" id="{52731290-8C63-40F2-A123-5F6E20442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132" y="493078"/>
            <a:ext cx="4088955" cy="56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2113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87375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82638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79488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600" dirty="0">
                <a:solidFill>
                  <a:srgbClr val="00FFFF"/>
                </a:solidFill>
                <a:latin typeface="cmbx10" charset="0"/>
              </a:rPr>
              <a:t>Static compression</a:t>
            </a:r>
          </a:p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300" dirty="0">
                <a:solidFill>
                  <a:srgbClr val="00FFFF"/>
                </a:solidFill>
                <a:latin typeface="cmbx10" charset="0"/>
              </a:rPr>
              <a:t>        </a:t>
            </a:r>
            <a:endParaRPr lang="en-GB" altLang="he-IL" sz="2900" i="1" dirty="0">
              <a:solidFill>
                <a:srgbClr val="FF99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7607171E-032E-447C-BE77-9ADBC7A02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332" y="1278764"/>
            <a:ext cx="4088955" cy="56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2113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87375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82638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79488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600" dirty="0">
                <a:solidFill>
                  <a:srgbClr val="00FFFF"/>
                </a:solidFill>
                <a:latin typeface="cmbx10" charset="0"/>
              </a:rPr>
              <a:t>Adaptive</a:t>
            </a:r>
          </a:p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300" dirty="0">
                <a:solidFill>
                  <a:srgbClr val="00FFFF"/>
                </a:solidFill>
                <a:latin typeface="cmbx10" charset="0"/>
              </a:rPr>
              <a:t>        </a:t>
            </a:r>
            <a:endParaRPr lang="en-GB" altLang="he-IL" sz="2900" i="1" dirty="0">
              <a:solidFill>
                <a:srgbClr val="FF99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id="{B6F43B19-BD7C-4B3D-98CF-ECFC17D72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259" y="2069848"/>
            <a:ext cx="4088955" cy="56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2113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87375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82638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79488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600" dirty="0">
                <a:solidFill>
                  <a:srgbClr val="00FFFF"/>
                </a:solidFill>
                <a:latin typeface="cmbx10" charset="0"/>
              </a:rPr>
              <a:t>Weighted</a:t>
            </a:r>
          </a:p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300" dirty="0">
                <a:solidFill>
                  <a:srgbClr val="00FFFF"/>
                </a:solidFill>
                <a:latin typeface="cmbx10" charset="0"/>
              </a:rPr>
              <a:t>        </a:t>
            </a:r>
            <a:endParaRPr lang="en-GB" altLang="he-IL" sz="2900" i="1" dirty="0">
              <a:solidFill>
                <a:srgbClr val="FF99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5" name="Text Box 11">
            <a:extLst>
              <a:ext uri="{FF2B5EF4-FFF2-40B4-BE49-F238E27FC236}">
                <a16:creationId xmlns:a16="http://schemas.microsoft.com/office/drawing/2014/main" id="{D098485C-0B14-48F3-9471-656D6A3EC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7632" y="2954654"/>
            <a:ext cx="4088955" cy="56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2113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87375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82638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79488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4000" b="1" dirty="0">
                <a:solidFill>
                  <a:srgbClr val="00FFFF"/>
                </a:solidFill>
                <a:latin typeface="cmbx10" charset="0"/>
              </a:rPr>
              <a:t>Selective</a:t>
            </a:r>
          </a:p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300" dirty="0">
                <a:solidFill>
                  <a:srgbClr val="00FFFF"/>
                </a:solidFill>
                <a:latin typeface="cmbx10" charset="0"/>
              </a:rPr>
              <a:t>        </a:t>
            </a:r>
            <a:endParaRPr lang="en-GB" altLang="he-IL" sz="2900" i="1" dirty="0">
              <a:solidFill>
                <a:srgbClr val="FF99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" name="Line 124">
            <a:extLst>
              <a:ext uri="{FF2B5EF4-FFF2-40B4-BE49-F238E27FC236}">
                <a16:creationId xmlns:a16="http://schemas.microsoft.com/office/drawing/2014/main" id="{B577A544-9C35-4947-98D6-C169035C7F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8132" y="1554322"/>
            <a:ext cx="970343" cy="825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7" name="Line 124">
            <a:extLst>
              <a:ext uri="{FF2B5EF4-FFF2-40B4-BE49-F238E27FC236}">
                <a16:creationId xmlns:a16="http://schemas.microsoft.com/office/drawing/2014/main" id="{265096EC-A765-4A42-8F6B-02ABADA3BC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78772" y="2345406"/>
            <a:ext cx="970343" cy="825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8" name="Line 124">
            <a:extLst>
              <a:ext uri="{FF2B5EF4-FFF2-40B4-BE49-F238E27FC236}">
                <a16:creationId xmlns:a16="http://schemas.microsoft.com/office/drawing/2014/main" id="{C6B0D6B9-4146-465C-BCC1-C9E0B580EF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3215" y="3203733"/>
            <a:ext cx="970343" cy="825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AE126A-EE62-4275-B833-FE02D1A40E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924" y="4033728"/>
            <a:ext cx="8043016" cy="25399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11892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546"/>
    </mc:Choice>
    <mc:Fallback xmlns="">
      <p:transition spd="slow" advTm="11454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>
            <a:extLst>
              <a:ext uri="{FF2B5EF4-FFF2-40B4-BE49-F238E27FC236}">
                <a16:creationId xmlns:a16="http://schemas.microsoft.com/office/drawing/2014/main" id="{C5813719-57B2-4479-99D1-6C57122C7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7045" y="1370902"/>
            <a:ext cx="4088955" cy="56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2113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87375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82638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79488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600" b="1" dirty="0">
                <a:solidFill>
                  <a:srgbClr val="00FFFF"/>
                </a:solidFill>
                <a:latin typeface="cmbx10" charset="0"/>
              </a:rPr>
              <a:t>Complete</a:t>
            </a:r>
            <a:r>
              <a:rPr lang="en-US" altLang="he-IL" sz="3600" dirty="0">
                <a:solidFill>
                  <a:srgbClr val="00FFFF"/>
                </a:solidFill>
                <a:latin typeface="cmbx10" charset="0"/>
              </a:rPr>
              <a:t>   selective</a:t>
            </a:r>
          </a:p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300" dirty="0">
                <a:solidFill>
                  <a:srgbClr val="00FFFF"/>
                </a:solidFill>
                <a:latin typeface="cmbx10" charset="0"/>
              </a:rPr>
              <a:t>        </a:t>
            </a:r>
            <a:endParaRPr lang="en-GB" altLang="he-IL" sz="2900" i="1" dirty="0">
              <a:solidFill>
                <a:srgbClr val="FF99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5" name="Text Box 11">
            <a:extLst>
              <a:ext uri="{FF2B5EF4-FFF2-40B4-BE49-F238E27FC236}">
                <a16:creationId xmlns:a16="http://schemas.microsoft.com/office/drawing/2014/main" id="{A3B6BA0A-E8E9-4BF8-9D58-661F86B3B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7045" y="2477326"/>
            <a:ext cx="4088955" cy="56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2113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87375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82638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79488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600" b="1" dirty="0">
                <a:solidFill>
                  <a:srgbClr val="00FFFF"/>
                </a:solidFill>
                <a:latin typeface="cmbx10" charset="0"/>
              </a:rPr>
              <a:t>Subset</a:t>
            </a:r>
            <a:r>
              <a:rPr lang="en-US" altLang="he-IL" sz="3600" dirty="0">
                <a:solidFill>
                  <a:srgbClr val="00FFFF"/>
                </a:solidFill>
                <a:latin typeface="cmbx10" charset="0"/>
              </a:rPr>
              <a:t>   selective</a:t>
            </a:r>
          </a:p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300" dirty="0">
                <a:solidFill>
                  <a:srgbClr val="00FFFF"/>
                </a:solidFill>
                <a:latin typeface="cmbx10" charset="0"/>
              </a:rPr>
              <a:t>        </a:t>
            </a:r>
            <a:endParaRPr lang="en-GB" altLang="he-IL" sz="2900" i="1" dirty="0">
              <a:solidFill>
                <a:srgbClr val="FF99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" name="Text Box 11">
            <a:extLst>
              <a:ext uri="{FF2B5EF4-FFF2-40B4-BE49-F238E27FC236}">
                <a16:creationId xmlns:a16="http://schemas.microsoft.com/office/drawing/2014/main" id="{A454C383-E317-483F-900B-C77E50AB7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7045" y="3583750"/>
            <a:ext cx="4088955" cy="56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2113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87375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82638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979488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US" altLang="he-IL" sz="3600" b="1" dirty="0">
                <a:solidFill>
                  <a:srgbClr val="00FFFF"/>
                </a:solidFill>
                <a:latin typeface="cmbx10" charset="0"/>
              </a:rPr>
              <a:t>Tuned</a:t>
            </a:r>
            <a:r>
              <a:rPr lang="en-US" altLang="he-IL" sz="3600" dirty="0">
                <a:solidFill>
                  <a:srgbClr val="00FFFF"/>
                </a:solidFill>
                <a:latin typeface="cmbx10" charset="0"/>
              </a:rPr>
              <a:t>   selective</a:t>
            </a:r>
            <a:endParaRPr lang="en-GB" altLang="he-IL" sz="2900" i="1" dirty="0">
              <a:solidFill>
                <a:srgbClr val="FF99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60F52A9-F218-42EB-A4E6-BBE7ACC2C832}"/>
              </a:ext>
            </a:extLst>
          </p:cNvPr>
          <p:cNvSpPr/>
          <p:nvPr/>
        </p:nvSpPr>
        <p:spPr bwMode="auto">
          <a:xfrm>
            <a:off x="1505712" y="1520603"/>
            <a:ext cx="256032" cy="268224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ID4096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DBA5BCE-C8E7-4CC2-BE11-3FD119945FAA}"/>
              </a:ext>
            </a:extLst>
          </p:cNvPr>
          <p:cNvSpPr/>
          <p:nvPr/>
        </p:nvSpPr>
        <p:spPr bwMode="auto">
          <a:xfrm>
            <a:off x="1505712" y="2627027"/>
            <a:ext cx="256032" cy="268224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ID4096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3589213-2108-49C8-9C7C-2C1ABF5D1EBC}"/>
              </a:ext>
            </a:extLst>
          </p:cNvPr>
          <p:cNvSpPr/>
          <p:nvPr/>
        </p:nvSpPr>
        <p:spPr bwMode="auto">
          <a:xfrm>
            <a:off x="1505712" y="3733451"/>
            <a:ext cx="256032" cy="268224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ID4096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953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542"/>
    </mc:Choice>
    <mc:Fallback xmlns="">
      <p:transition spd="slow" advTm="475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>
            <a:extLst>
              <a:ext uri="{FF2B5EF4-FFF2-40B4-BE49-F238E27FC236}">
                <a16:creationId xmlns:a16="http://schemas.microsoft.com/office/drawing/2014/main" id="{BBC2F456-D7EB-4E28-AA1D-7F371E701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1533" y="626556"/>
            <a:ext cx="1928933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23" tIns="40811" rIns="81623" bIns="40811"/>
          <a:lstStyle>
            <a:lvl1pPr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392113" indent="-196850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587375" indent="-195263" defTabSz="40798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782638" indent="-195263" defTabSz="40798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979488" indent="-196850" defTabSz="40798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14366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18938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23510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2808288" indent="-196850" defTabSz="4079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GB" altLang="he-IL" sz="4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Results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15AF796B-EE01-4173-87A2-26E669003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713" y="1750383"/>
            <a:ext cx="84905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he-IL" b="1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Compression ratio                      Encoding time</a:t>
            </a:r>
            <a:endParaRPr lang="en-US" altLang="he-IL" dirty="0">
              <a:solidFill>
                <a:srgbClr val="00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EC7C1D-982D-4D3B-B984-F551EA37C3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034" y="2598618"/>
            <a:ext cx="4493570" cy="36250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25FD6DE-F238-4085-BEF1-6F66325D9D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8905" y="2598618"/>
            <a:ext cx="4293424" cy="362911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8846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884"/>
    </mc:Choice>
    <mc:Fallback xmlns="">
      <p:transition spd="slow" advTm="3388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0" y="-774700"/>
            <a:ext cx="12192000" cy="7632700"/>
          </a:xfrm>
          <a:prstGeom prst="rect">
            <a:avLst/>
          </a:prstGeom>
          <a:gradFill rotWithShape="0">
            <a:gsLst>
              <a:gs pos="0">
                <a:srgbClr val="00465E"/>
              </a:gs>
              <a:gs pos="100000">
                <a:srgbClr val="0099CC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1623" tIns="42443" rIns="81623" bIns="42443">
            <a:spAutoFit/>
          </a:bodyPr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392113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587375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782638" indent="-1952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979488" indent="-196850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436688" indent="-196850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1893888" indent="-196850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351088" indent="-196850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2808288" indent="-196850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4313" algn="l"/>
                <a:tab pos="7219950" algn="l"/>
                <a:tab pos="7880350" algn="l"/>
                <a:tab pos="8532813" algn="l"/>
                <a:tab pos="9190038" algn="l"/>
                <a:tab pos="98504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endParaRPr lang="en-GB" altLang="he-IL" sz="8700" b="1" dirty="0">
              <a:solidFill>
                <a:srgbClr val="0099CC"/>
              </a:solidFill>
              <a:effectDag name="">
                <a:cont type="tree" name="">
                  <a:effect ref="fillLine"/>
                  <a:outerShdw dist="38100" dir="13500000" algn="br">
                    <a:srgbClr val="55D5FF"/>
                  </a:outerShdw>
                </a:cont>
                <a:cont type="tree" name="">
                  <a:effect ref="fillLine"/>
                  <a:outerShdw dist="38100" dir="2700000" algn="tl">
                    <a:srgbClr val="005B7A"/>
                  </a:outerShdw>
                </a:cont>
                <a:effect ref="fillLine"/>
              </a:effectDag>
              <a:latin typeface="Monotype Corsiva" pitchFamily="66" charset="0"/>
            </a:endParaRPr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endParaRPr lang="en-GB" altLang="he-IL" sz="8700" b="1" dirty="0">
              <a:solidFill>
                <a:srgbClr val="0099CC"/>
              </a:solidFill>
              <a:effectDag name="">
                <a:cont type="tree" name="">
                  <a:effect ref="fillLine"/>
                  <a:outerShdw dist="38100" dir="13500000" algn="br">
                    <a:srgbClr val="55D5FF"/>
                  </a:outerShdw>
                </a:cont>
                <a:cont type="tree" name="">
                  <a:effect ref="fillLine"/>
                  <a:outerShdw dist="38100" dir="2700000" algn="tl">
                    <a:srgbClr val="005B7A"/>
                  </a:outerShdw>
                </a:cont>
                <a:effect ref="fillLine"/>
              </a:effectDag>
              <a:latin typeface="Monotype Corsiva" pitchFamily="66" charset="0"/>
            </a:endParaRPr>
          </a:p>
          <a:p>
            <a:pPr algn="ctr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r>
              <a:rPr lang="en-GB" altLang="he-IL" sz="10600" b="1" dirty="0">
                <a:solidFill>
                  <a:srgbClr val="0099CC"/>
                </a:solidFill>
                <a:effectDag name="">
                  <a:cont type="tree" name="">
                    <a:effect ref="fillLine"/>
                    <a:outerShdw dist="38100" dir="13500000" algn="br">
                      <a:srgbClr val="55D5FF"/>
                    </a:outerShdw>
                  </a:cont>
                  <a:cont type="tree" name="">
                    <a:effect ref="fillLine"/>
                    <a:outerShdw dist="38100" dir="2700000" algn="tl">
                      <a:srgbClr val="005B7A"/>
                    </a:outerShdw>
                  </a:cont>
                  <a:effect ref="fillLine"/>
                </a:effectDag>
                <a:latin typeface="Monotype Corsiva" pitchFamily="66" charset="0"/>
              </a:rPr>
              <a:t>Thank   you !</a:t>
            </a:r>
          </a:p>
          <a:p>
            <a:pPr algn="ctr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endParaRPr lang="en-GB" altLang="he-IL" sz="10600" b="1" dirty="0">
              <a:solidFill>
                <a:srgbClr val="0099CC"/>
              </a:solidFill>
              <a:effectDag name="">
                <a:cont type="tree" name="">
                  <a:effect ref="fillLine"/>
                  <a:outerShdw dist="38100" dir="13500000" algn="br">
                    <a:srgbClr val="55D5FF"/>
                  </a:outerShdw>
                </a:cont>
                <a:cont type="tree" name="">
                  <a:effect ref="fillLine"/>
                  <a:outerShdw dist="38100" dir="2700000" algn="tl">
                    <a:srgbClr val="005B7A"/>
                  </a:outerShdw>
                </a:cont>
                <a:effect ref="fillLine"/>
              </a:effectDag>
              <a:latin typeface="Monotype Corsiva" pitchFamily="66" charset="0"/>
            </a:endParaRPr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r>
              <a:rPr lang="en-GB" altLang="he-IL" sz="5400" b="1" dirty="0">
                <a:solidFill>
                  <a:srgbClr val="0099CC"/>
                </a:solidFill>
                <a:effectDag name="">
                  <a:cont type="tree" name="">
                    <a:effect ref="fillLine"/>
                    <a:outerShdw dist="38100" dir="13500000" algn="br">
                      <a:srgbClr val="55D5FF"/>
                    </a:outerShdw>
                  </a:cont>
                  <a:cont type="tree" name="">
                    <a:effect ref="fillLine"/>
                    <a:outerShdw dist="38100" dir="2700000" algn="tl">
                      <a:srgbClr val="005B7A"/>
                    </a:outerShdw>
                  </a:cont>
                  <a:effect ref="fillLine"/>
                </a:effectDag>
                <a:latin typeface="Monotype Corsiva" pitchFamily="66" charset="0"/>
              </a:rPr>
              <a:t> </a:t>
            </a:r>
          </a:p>
          <a:p>
            <a:pPr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100000"/>
              <a:defRPr/>
            </a:pPr>
            <a:endParaRPr lang="en-GB" altLang="he-IL" sz="5400" b="1" dirty="0">
              <a:solidFill>
                <a:srgbClr val="0099CC"/>
              </a:solidFill>
              <a:effectDag name="">
                <a:cont type="tree" name="">
                  <a:effect ref="fillLine"/>
                  <a:outerShdw dist="38100" dir="13500000" algn="br">
                    <a:srgbClr val="55D5FF"/>
                  </a:outerShdw>
                </a:cont>
                <a:cont type="tree" name="">
                  <a:effect ref="fillLine"/>
                  <a:outerShdw dist="38100" dir="2700000" algn="tl">
                    <a:srgbClr val="005B7A"/>
                  </a:outerShdw>
                </a:cont>
                <a:effect ref="fillLine"/>
              </a:effectDag>
              <a:latin typeface="Monotype Corsiva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801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03"/>
    </mc:Choice>
    <mc:Fallback xmlns="">
      <p:transition spd="slow" advTm="990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2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7.5|1.1|1.2|3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8.8|1|5.2|1.6|26|1.2|2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3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54</Words>
  <Application>Microsoft Office PowerPoint</Application>
  <PresentationFormat>Widescreen</PresentationFormat>
  <Paragraphs>32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</vt:lpstr>
      <vt:lpstr>Bradley Hand ITC</vt:lpstr>
      <vt:lpstr>Calibri</vt:lpstr>
      <vt:lpstr>cmbx10</vt:lpstr>
      <vt:lpstr>Comic Sans MS</vt:lpstr>
      <vt:lpstr>Garamond</vt:lpstr>
      <vt:lpstr>Monotype Corsiva</vt:lpstr>
      <vt:lpstr>Times New Roman</vt:lpstr>
      <vt:lpstr>Wingdings</vt:lpstr>
      <vt:lpstr>Stream</vt:lpstr>
      <vt:lpstr>Selective Weighted Adaptive Coding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Approaches for Context Sensitive  Flash Codes</dc:title>
  <dc:creator>Shmuel-tomi Klein</dc:creator>
  <cp:lastModifiedBy>Shmuel-tomi Klein</cp:lastModifiedBy>
  <cp:revision>15</cp:revision>
  <dcterms:created xsi:type="dcterms:W3CDTF">2021-02-28T09:21:41Z</dcterms:created>
  <dcterms:modified xsi:type="dcterms:W3CDTF">2022-03-02T20:30:28Z</dcterms:modified>
</cp:coreProperties>
</file>