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77" r:id="rId4"/>
    <p:sldId id="310" r:id="rId5"/>
    <p:sldId id="324" r:id="rId7"/>
    <p:sldId id="311" r:id="rId8"/>
    <p:sldId id="314" r:id="rId9"/>
    <p:sldId id="342" r:id="rId10"/>
    <p:sldId id="316" r:id="rId11"/>
    <p:sldId id="343" r:id="rId12"/>
    <p:sldId id="323" r:id="rId13"/>
    <p:sldId id="344" r:id="rId14"/>
    <p:sldId id="345" r:id="rId15"/>
    <p:sldId id="317" r:id="rId16"/>
    <p:sldId id="326" r:id="rId17"/>
    <p:sldId id="301" r:id="rId18"/>
    <p:sldId id="346" r:id="rId19"/>
    <p:sldId id="327" r:id="rId20"/>
    <p:sldId id="276" r:id="rId21"/>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3366"/>
    <a:srgbClr val="251072"/>
    <a:srgbClr val="565868"/>
    <a:srgbClr val="5F5F5F"/>
    <a:srgbClr val="80808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7136"/>
    <p:restoredTop sz="86346"/>
  </p:normalViewPr>
  <p:slideViewPr>
    <p:cSldViewPr showGuides="1">
      <p:cViewPr>
        <p:scale>
          <a:sx n="75" d="100"/>
          <a:sy n="75" d="100"/>
        </p:scale>
        <p:origin x="-1140" y="60"/>
      </p:cViewPr>
      <p:guideLst>
        <p:guide orient="horz" pos="2159"/>
        <p:guide pos="2880"/>
      </p:guideLst>
    </p:cSldViewPr>
  </p:slideViewPr>
  <p:outlineViewPr>
    <p:cViewPr>
      <p:scale>
        <a:sx n="33" d="100"/>
        <a:sy n="33" d="100"/>
      </p:scale>
      <p:origin x="0" y="114"/>
    </p:cViewPr>
  </p:outlin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4" Type="http://schemas.openxmlformats.org/officeDocument/2006/relationships/image" Target="../media/image15.wmf"/><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a:fld id="{9A0DB2DC-4C9A-4742-B13C-FB6460FD3503}" type="slidenum">
              <a:rPr lang="zh-CN" altLang="en-US" sz="1200" dirty="0">
                <a:ea typeface="宋体" panose="02010600030101010101" pitchFamily="2" charset="-122"/>
              </a:rPr>
            </a:fld>
            <a:endParaRPr lang="zh-CN" altLang="en-US" sz="1200" dirty="0">
              <a:ea typeface="宋体" panose="02010600030101010101" pitchFamily="2" charset="-122"/>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幻灯片图像占位符 1"/>
          <p:cNvSpPr>
            <a:spLocks noGrp="1" noRot="1" noChangeAspect="1" noTextEdit="1"/>
          </p:cNvSpPr>
          <p:nvPr>
            <p:ph type="sldImg"/>
          </p:nvPr>
        </p:nvSpPr>
        <p:spPr>
          <a:ln>
            <a:solidFill>
              <a:srgbClr val="000000">
                <a:alpha val="100000"/>
              </a:srgbClr>
            </a:solidFill>
            <a:miter lim="800000"/>
          </a:ln>
        </p:spPr>
      </p:sp>
      <p:sp>
        <p:nvSpPr>
          <p:cNvPr id="25603" name="备注占位符 2"/>
          <p:cNvSpPr>
            <a:spLocks noGrp="1"/>
          </p:cNvSpPr>
          <p:nvPr>
            <p:ph type="body" idx="1"/>
          </p:nvPr>
        </p:nvSpPr>
        <p:spPr>
          <a:noFill/>
          <a:ln>
            <a:noFill/>
          </a:ln>
        </p:spPr>
        <p:txBody>
          <a:bodyPr wrap="square" lIns="91440" tIns="45720" rIns="91440" bIns="45720" anchor="t"/>
          <a:p>
            <a:pPr lvl="0" eaLnBrk="1" hangingPunct="1">
              <a:spcBef>
                <a:spcPct val="0"/>
              </a:spcBef>
            </a:pPr>
            <a:r>
              <a:rPr lang="zh-CN" altLang="en-US" dirty="0">
                <a:ea typeface="宋体" panose="02010600030101010101" pitchFamily="2" charset="-122"/>
              </a:rPr>
              <a:t>For the salient object detection task, the focus prior is very important, because the salient objects are always photographed in focus. This is determined by the physiological mechanism of the human eye, so the focus prior is a strong indicator for the salient object. But in the state-of-the-art methods, the focus priors are not well considered.</a:t>
            </a:r>
            <a:endParaRPr lang="zh-CN" altLang="en-US" dirty="0">
              <a:ea typeface="宋体" panose="02010600030101010101" pitchFamily="2" charset="-122"/>
            </a:endParaRPr>
          </a:p>
        </p:txBody>
      </p:sp>
      <p:sp>
        <p:nvSpPr>
          <p:cNvPr id="25604" name="灯片编号占位符 3"/>
          <p:cNvSpPr txBox="1">
            <a:spLocks noGrp="1"/>
          </p:cNvSpPr>
          <p:nvPr>
            <p:ph type="sldNum" sz="quarter"/>
          </p:nvPr>
        </p:nvSpPr>
        <p:spPr>
          <a:xfrm>
            <a:off x="3884613" y="8685213"/>
            <a:ext cx="2971800" cy="458787"/>
          </a:xfrm>
          <a:prstGeom prst="rect">
            <a:avLst/>
          </a:prstGeom>
          <a:noFill/>
          <a:ln w="9525">
            <a:noFill/>
          </a:ln>
        </p:spPr>
        <p:txBody>
          <a:bodyPr anchor="b"/>
          <a:p>
            <a:pPr lvl="0" algn="r"/>
            <a:fld id="{9A0DB2DC-4C9A-4742-B13C-FB6460FD3503}" type="slidenum">
              <a:rPr lang="zh-CN" altLang="en-US" sz="1200" dirty="0">
                <a:ea typeface="宋体" panose="02010600030101010101" pitchFamily="2" charset="-122"/>
              </a:rPr>
            </a:fld>
            <a:endParaRPr lang="zh-CN" altLang="en-US" sz="1200" dirty="0">
              <a:ea typeface="宋体" panose="02010600030101010101"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幻灯片图像占位符 1"/>
          <p:cNvSpPr>
            <a:spLocks noGrp="1" noRot="1" noChangeAspect="1" noTextEdit="1"/>
          </p:cNvSpPr>
          <p:nvPr>
            <p:ph type="sldImg"/>
          </p:nvPr>
        </p:nvSpPr>
        <p:spPr>
          <a:ln>
            <a:solidFill>
              <a:srgbClr val="000000">
                <a:alpha val="100000"/>
              </a:srgbClr>
            </a:solidFill>
            <a:miter lim="800000"/>
          </a:ln>
        </p:spPr>
      </p:sp>
      <p:sp>
        <p:nvSpPr>
          <p:cNvPr id="30723" name="备注占位符 2"/>
          <p:cNvSpPr>
            <a:spLocks noGrp="1"/>
          </p:cNvSpPr>
          <p:nvPr>
            <p:ph type="body" idx="1"/>
          </p:nvPr>
        </p:nvSpPr>
        <p:spPr>
          <a:noFill/>
          <a:ln>
            <a:noFill/>
          </a:ln>
        </p:spPr>
        <p:txBody>
          <a:bodyPr wrap="square" lIns="91440" tIns="45720" rIns="91440" bIns="45720" anchor="t"/>
          <a:p>
            <a:pPr lvl="0" eaLnBrk="1" hangingPunct="1">
              <a:spcBef>
                <a:spcPct val="0"/>
              </a:spcBef>
            </a:pPr>
            <a:endParaRPr lang="zh-CN" altLang="en-US" dirty="0">
              <a:ea typeface="宋体" panose="02010600030101010101" pitchFamily="2" charset="-122"/>
            </a:endParaRPr>
          </a:p>
        </p:txBody>
      </p:sp>
      <p:sp>
        <p:nvSpPr>
          <p:cNvPr id="30724" name="灯片编号占位符 3"/>
          <p:cNvSpPr txBox="1">
            <a:spLocks noGrp="1"/>
          </p:cNvSpPr>
          <p:nvPr>
            <p:ph type="sldNum" sz="quarter"/>
          </p:nvPr>
        </p:nvSpPr>
        <p:spPr>
          <a:xfrm>
            <a:off x="3884613" y="8685213"/>
            <a:ext cx="2971800" cy="458787"/>
          </a:xfrm>
          <a:prstGeom prst="rect">
            <a:avLst/>
          </a:prstGeom>
          <a:noFill/>
          <a:ln w="9525">
            <a:noFill/>
          </a:ln>
        </p:spPr>
        <p:txBody>
          <a:bodyPr anchor="b"/>
          <a:p>
            <a:pPr lvl="0" algn="r"/>
            <a:fld id="{9A0DB2DC-4C9A-4742-B13C-FB6460FD3503}" type="slidenum">
              <a:rPr lang="zh-CN" altLang="en-US" sz="1200" dirty="0">
                <a:ea typeface="宋体" panose="02010600030101010101" pitchFamily="2" charset="-122"/>
              </a:rPr>
            </a:fld>
            <a:endParaRPr lang="zh-CN" altLang="en-US" sz="1200" dirty="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As shown in Fig.\ref{fig:focusexample}, the input image has clear contrast between the object and the background. The photographer made the meat in focus and the dog in blur through setting the depth of field. It indicates that the meat is the really attractive object. But seven state-of-the-art methods have failed in this case, for not considering the focus prior</a:t>
            </a:r>
            <a:r>
              <a:rPr lang="en-US" altLang="zh-CN"/>
              <a:t>.</a:t>
            </a:r>
            <a:endParaRPr lang="en-US" altLang="zh-CN"/>
          </a:p>
          <a:p>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幻灯片图像占位符 1"/>
          <p:cNvSpPr>
            <a:spLocks noGrp="1" noRot="1" noChangeAspect="1" noTextEdit="1"/>
          </p:cNvSpPr>
          <p:nvPr>
            <p:ph type="sldImg"/>
          </p:nvPr>
        </p:nvSpPr>
        <p:spPr>
          <a:ln>
            <a:solidFill>
              <a:srgbClr val="000000">
                <a:alpha val="100000"/>
              </a:srgbClr>
            </a:solidFill>
            <a:miter lim="800000"/>
          </a:ln>
        </p:spPr>
      </p:sp>
      <p:sp>
        <p:nvSpPr>
          <p:cNvPr id="26627" name="备注占位符 2"/>
          <p:cNvSpPr>
            <a:spLocks noGrp="1"/>
          </p:cNvSpPr>
          <p:nvPr>
            <p:ph type="body" idx="1"/>
          </p:nvPr>
        </p:nvSpPr>
        <p:spPr>
          <a:noFill/>
          <a:ln>
            <a:noFill/>
          </a:ln>
        </p:spPr>
        <p:txBody>
          <a:bodyPr wrap="square" lIns="91440" tIns="45720" rIns="91440" bIns="45720" anchor="t"/>
          <a:p>
            <a:pPr lvl="0" eaLnBrk="1" hangingPunct="1">
              <a:spcBef>
                <a:spcPct val="0"/>
              </a:spcBef>
            </a:pPr>
            <a:endParaRPr lang="zh-CN" altLang="en-US" dirty="0">
              <a:ea typeface="宋体" panose="02010600030101010101" pitchFamily="2" charset="-122"/>
            </a:endParaRPr>
          </a:p>
        </p:txBody>
      </p:sp>
      <p:sp>
        <p:nvSpPr>
          <p:cNvPr id="26628" name="灯片编号占位符 3"/>
          <p:cNvSpPr txBox="1">
            <a:spLocks noGrp="1"/>
          </p:cNvSpPr>
          <p:nvPr>
            <p:ph type="sldNum" sz="quarter"/>
          </p:nvPr>
        </p:nvSpPr>
        <p:spPr>
          <a:xfrm>
            <a:off x="3884613" y="8685213"/>
            <a:ext cx="2971800" cy="458787"/>
          </a:xfrm>
          <a:prstGeom prst="rect">
            <a:avLst/>
          </a:prstGeom>
          <a:noFill/>
          <a:ln w="9525">
            <a:noFill/>
          </a:ln>
        </p:spPr>
        <p:txBody>
          <a:bodyPr anchor="b"/>
          <a:p>
            <a:pPr lvl="0" algn="r"/>
            <a:fld id="{9A0DB2DC-4C9A-4742-B13C-FB6460FD3503}" type="slidenum">
              <a:rPr lang="zh-CN" altLang="en-US" sz="1200" dirty="0">
                <a:ea typeface="宋体" panose="02010600030101010101" pitchFamily="2" charset="-122"/>
              </a:rPr>
            </a:fld>
            <a:endParaRPr lang="zh-CN" altLang="en-US" sz="1200" dirty="0">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where $D \in {R^{d \times n}}$ is an over-complete dictionary learned from $Y$. $x_i$ is the coefficient to reconstruct $y_i$. The $l_2$ norm forces the representation error small enough to accurately recover the original signal. The $l_0$ norm of $x_i$ forces a few number of dictionary atoms in $D$ which has be used to reconstruct $y_i$, namely indicating sparsity.</a:t>
            </a:r>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幻灯片图像占位符 1"/>
          <p:cNvSpPr>
            <a:spLocks noGrp="1" noRot="1" noChangeAspect="1" noTextEdit="1"/>
          </p:cNvSpPr>
          <p:nvPr>
            <p:ph type="sldImg"/>
          </p:nvPr>
        </p:nvSpPr>
        <p:spPr>
          <a:ln>
            <a:solidFill>
              <a:srgbClr val="000000">
                <a:alpha val="100000"/>
              </a:srgbClr>
            </a:solidFill>
            <a:miter lim="800000"/>
          </a:ln>
        </p:spPr>
      </p:sp>
      <p:sp>
        <p:nvSpPr>
          <p:cNvPr id="27651" name="备注占位符 2"/>
          <p:cNvSpPr>
            <a:spLocks noGrp="1"/>
          </p:cNvSpPr>
          <p:nvPr>
            <p:ph type="body" idx="1"/>
          </p:nvPr>
        </p:nvSpPr>
        <p:spPr>
          <a:noFill/>
          <a:ln>
            <a:noFill/>
          </a:ln>
        </p:spPr>
        <p:txBody>
          <a:bodyPr wrap="square" lIns="91440" tIns="45720" rIns="91440" bIns="45720" anchor="t"/>
          <a:p>
            <a:pPr lvl="0" eaLnBrk="1" hangingPunct="1">
              <a:spcBef>
                <a:spcPct val="0"/>
              </a:spcBef>
            </a:pPr>
            <a:r>
              <a:rPr lang="zh-CN" altLang="en-US" dirty="0">
                <a:ea typeface="宋体" panose="02010600030101010101" pitchFamily="2" charset="-122"/>
              </a:rPr>
              <a:t>To the best of our knowledge, the work in \cite{UFO2013CVPR} is the first method of estimating the focusness for salient object detection. In our experiments, we have shown the comparison results with \cite{UFO2013CVPR} in Fig.\ref{fig:focuscompare}.  As can be seen, our method has more accurate focus prior map than \cite{UFO2013CVPR}. Especially, benefiting from the object-level analysis, the final results in Fig.\ref{fig:focuscompare} (d) is much cleaner. In some cases, the final results are much closer to the ground truths, even without introducing the contrast features in color, shape, etc. This comparison experiment has confirmed the effectiveness and importance of our focus prior map.</a:t>
            </a:r>
            <a:endParaRPr lang="zh-CN" altLang="en-US" dirty="0">
              <a:ea typeface="宋体" panose="02010600030101010101" pitchFamily="2" charset="-122"/>
            </a:endParaRPr>
          </a:p>
        </p:txBody>
      </p:sp>
      <p:sp>
        <p:nvSpPr>
          <p:cNvPr id="27652" name="灯片编号占位符 3"/>
          <p:cNvSpPr txBox="1">
            <a:spLocks noGrp="1"/>
          </p:cNvSpPr>
          <p:nvPr>
            <p:ph type="sldNum" sz="quarter"/>
          </p:nvPr>
        </p:nvSpPr>
        <p:spPr>
          <a:xfrm>
            <a:off x="3884613" y="8685213"/>
            <a:ext cx="2971800" cy="458787"/>
          </a:xfrm>
          <a:prstGeom prst="rect">
            <a:avLst/>
          </a:prstGeom>
          <a:noFill/>
          <a:ln w="9525">
            <a:noFill/>
          </a:ln>
        </p:spPr>
        <p:txBody>
          <a:bodyPr anchor="b"/>
          <a:p>
            <a:pPr lvl="0" algn="r"/>
            <a:fld id="{9A0DB2DC-4C9A-4742-B13C-FB6460FD3503}" type="slidenum">
              <a:rPr lang="zh-CN" altLang="en-US" sz="1200" dirty="0">
                <a:ea typeface="宋体" panose="02010600030101010101" pitchFamily="2" charset="-122"/>
              </a:rPr>
            </a:fld>
            <a:endParaRPr lang="zh-CN" altLang="en-US" sz="1200" dirty="0">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幻灯片图像占位符 1"/>
          <p:cNvSpPr>
            <a:spLocks noGrp="1" noRot="1" noChangeAspect="1" noTextEdit="1"/>
          </p:cNvSpPr>
          <p:nvPr>
            <p:ph type="sldImg"/>
          </p:nvPr>
        </p:nvSpPr>
        <p:spPr>
          <a:ln>
            <a:solidFill>
              <a:srgbClr val="000000">
                <a:alpha val="100000"/>
              </a:srgbClr>
            </a:solidFill>
            <a:miter lim="800000"/>
          </a:ln>
        </p:spPr>
      </p:sp>
      <p:sp>
        <p:nvSpPr>
          <p:cNvPr id="27651" name="备注占位符 2"/>
          <p:cNvSpPr>
            <a:spLocks noGrp="1"/>
          </p:cNvSpPr>
          <p:nvPr>
            <p:ph type="body" idx="1"/>
          </p:nvPr>
        </p:nvSpPr>
        <p:spPr>
          <a:noFill/>
          <a:ln>
            <a:noFill/>
          </a:ln>
        </p:spPr>
        <p:txBody>
          <a:bodyPr wrap="square" lIns="91440" tIns="45720" rIns="91440" bIns="45720" anchor="t"/>
          <a:p>
            <a:pPr lvl="0" eaLnBrk="1" hangingPunct="1">
              <a:spcBef>
                <a:spcPct val="0"/>
              </a:spcBef>
            </a:pPr>
            <a:r>
              <a:rPr lang="zh-CN" altLang="en-US" dirty="0">
                <a:ea typeface="宋体" panose="02010600030101010101" pitchFamily="2" charset="-122"/>
              </a:rPr>
              <a:t>Our focus prior map is an estimation of the object in focus to the given image. It can be easily integrated into the other methods and help to improve their performances. We have integrated our focus prior map in four state-of-the-art methods: wCtr\cite{wei2014rbd}, SF\cite{sf2012cvpr}, GS\cite{wei2012geodesic}, MR\cite{yang2013saliency}. The experiment results on the ASD dataset\footnote{\url{http://ivrgwww.epfl.ch/supplementary_material/RK_CVPR09/}.} have been shown in Fig.\ref{fig:pr} (a). The performances of all methods have been improved. In order to better show the effect of our method, in Fig.\ref{fig:pr} (b), we have also shown the comparison results on the proposed datasets. It is more obvious on the proposed dataset, the performances of all methods have been improved by a large margin due to integrating our focus prior map. </a:t>
            </a:r>
            <a:endParaRPr lang="zh-CN" altLang="en-US" dirty="0">
              <a:ea typeface="宋体" panose="02010600030101010101" pitchFamily="2" charset="-122"/>
            </a:endParaRPr>
          </a:p>
        </p:txBody>
      </p:sp>
      <p:sp>
        <p:nvSpPr>
          <p:cNvPr id="27652" name="灯片编号占位符 3"/>
          <p:cNvSpPr txBox="1">
            <a:spLocks noGrp="1"/>
          </p:cNvSpPr>
          <p:nvPr>
            <p:ph type="sldNum" sz="quarter"/>
          </p:nvPr>
        </p:nvSpPr>
        <p:spPr>
          <a:xfrm>
            <a:off x="3884613" y="8685213"/>
            <a:ext cx="2971800" cy="458787"/>
          </a:xfrm>
          <a:prstGeom prst="rect">
            <a:avLst/>
          </a:prstGeom>
          <a:noFill/>
          <a:ln w="9525">
            <a:noFill/>
          </a:ln>
        </p:spPr>
        <p:txBody>
          <a:bodyPr anchor="b"/>
          <a:p>
            <a:pPr lvl="0" algn="r"/>
            <a:fld id="{9A0DB2DC-4C9A-4742-B13C-FB6460FD3503}" type="slidenum">
              <a:rPr lang="zh-CN" altLang="en-US" sz="1200" dirty="0">
                <a:ea typeface="宋体" panose="02010600030101010101" pitchFamily="2" charset="-122"/>
              </a:rPr>
            </a:fld>
            <a:endParaRPr lang="zh-CN" altLang="en-US" sz="1200" dirty="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sp>
        <p:nvSpPr>
          <p:cNvPr id="13" name="Rectangle 17"/>
          <p:cNvSpPr>
            <a:spLocks noChangeArrowheads="1"/>
          </p:cNvSpPr>
          <p:nvPr/>
        </p:nvSpPr>
        <p:spPr bwMode="gray">
          <a:xfrm>
            <a:off x="8004175" y="0"/>
            <a:ext cx="1139825" cy="6858000"/>
          </a:xfrm>
          <a:prstGeom prst="rect">
            <a:avLst/>
          </a:prstGeom>
          <a:solidFill>
            <a:schemeClr val="bg2">
              <a:alpha val="39999"/>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pic>
        <p:nvPicPr>
          <p:cNvPr id="2051" name="Picture 118" descr="szulogo-12_conew4"/>
          <p:cNvPicPr>
            <a:picLocks noChangeAspect="1"/>
          </p:cNvPicPr>
          <p:nvPr userDrawn="1"/>
        </p:nvPicPr>
        <p:blipFill>
          <a:blip r:embed="rId2">
            <a:lum bright="6000"/>
          </a:blip>
          <a:stretch>
            <a:fillRect/>
          </a:stretch>
        </p:blipFill>
        <p:spPr>
          <a:xfrm>
            <a:off x="0" y="152400"/>
            <a:ext cx="1219200" cy="1101725"/>
          </a:xfrm>
          <a:prstGeom prst="rect">
            <a:avLst/>
          </a:prstGeom>
          <a:noFill/>
          <a:ln w="9525">
            <a:noFill/>
          </a:ln>
        </p:spPr>
      </p:pic>
      <p:sp>
        <p:nvSpPr>
          <p:cNvPr id="3074" name="Rectangle 2"/>
          <p:cNvSpPr>
            <a:spLocks noGrp="1" noChangeArrowheads="1"/>
          </p:cNvSpPr>
          <p:nvPr>
            <p:ph type="ctrTitle"/>
          </p:nvPr>
        </p:nvSpPr>
        <p:spPr bwMode="gray">
          <a:xfrm>
            <a:off x="1219200" y="990600"/>
            <a:ext cx="6629400" cy="838200"/>
          </a:xfrm>
        </p:spPr>
        <p:txBody>
          <a:bodyPr/>
          <a:lstStyle>
            <a:lvl1pPr algn="ctr">
              <a:defRPr sz="3600" b="1">
                <a:solidFill>
                  <a:schemeClr val="tx2"/>
                </a:solidFill>
              </a:defRPr>
            </a:lvl1pPr>
          </a:lstStyle>
          <a:p>
            <a:pPr lvl="0"/>
            <a:r>
              <a:rPr lang="en-US" altLang="zh-CN" noProof="0" smtClean="0"/>
              <a:t>Click to edit Master title style</a:t>
            </a:r>
            <a:endParaRPr lang="en-US" altLang="zh-CN" noProof="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381000"/>
            <a:ext cx="2057400" cy="59340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381000"/>
            <a:ext cx="6019800" cy="59340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endParaRPr lang="zh-CN" altLang="en-US"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066800"/>
            <a:ext cx="4038600" cy="52482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066800"/>
            <a:ext cx="4038600" cy="52482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Tx/>
              <a:buFont typeface="Wingdings" panose="05000000000000000000" pitchFamily="2" charset="2"/>
              <a:buNone/>
              <a:defRPr/>
            </a:pPr>
            <a:endParaRPr kumimoji="0" lang="zh-CN" altLang="en-US" sz="3200" b="1" i="0" u="none" strike="noStrike" kern="120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26" descr="szulogo-12_conew4"/>
          <p:cNvPicPr>
            <a:picLocks noChangeAspect="1"/>
          </p:cNvPicPr>
          <p:nvPr userDrawn="1"/>
        </p:nvPicPr>
        <p:blipFill>
          <a:blip r:embed="rId12"/>
          <a:stretch>
            <a:fillRect/>
          </a:stretch>
        </p:blipFill>
        <p:spPr>
          <a:xfrm>
            <a:off x="8077200" y="5892800"/>
            <a:ext cx="1066800" cy="965200"/>
          </a:xfrm>
          <a:prstGeom prst="rect">
            <a:avLst/>
          </a:prstGeom>
          <a:noFill/>
          <a:ln w="9525">
            <a:noFill/>
          </a:ln>
        </p:spPr>
      </p:pic>
      <p:sp>
        <p:nvSpPr>
          <p:cNvPr id="1027" name="Freeform 15"/>
          <p:cNvSpPr/>
          <p:nvPr/>
        </p:nvSpPr>
        <p:spPr>
          <a:xfrm>
            <a:off x="-9525" y="344488"/>
            <a:ext cx="8194675" cy="633412"/>
          </a:xfrm>
          <a:custGeom>
            <a:avLst/>
            <a:gdLst/>
            <a:ahLst/>
            <a:cxnLst>
              <a:cxn ang="0">
                <a:pos x="0" y="0"/>
              </a:cxn>
              <a:cxn ang="0">
                <a:pos x="2147483647" y="2147483647"/>
              </a:cxn>
              <a:cxn ang="0">
                <a:pos x="2147483647" y="2147483647"/>
              </a:cxn>
              <a:cxn ang="0">
                <a:pos x="0" y="2147483647"/>
              </a:cxn>
              <a:cxn ang="0">
                <a:pos x="0" y="0"/>
              </a:cxn>
            </a:cxnLst>
            <a:pathLst>
              <a:path w="5049" h="1471">
                <a:moveTo>
                  <a:pt x="0" y="0"/>
                </a:moveTo>
                <a:lnTo>
                  <a:pt x="5049" y="2"/>
                </a:lnTo>
                <a:lnTo>
                  <a:pt x="5048" y="1458"/>
                </a:lnTo>
                <a:lnTo>
                  <a:pt x="0" y="1471"/>
                </a:lnTo>
                <a:lnTo>
                  <a:pt x="0" y="0"/>
                </a:lnTo>
                <a:close/>
              </a:path>
            </a:pathLst>
          </a:custGeom>
          <a:solidFill>
            <a:schemeClr val="tx2">
              <a:alpha val="100000"/>
            </a:schemeClr>
          </a:solidFill>
          <a:ln w="9525">
            <a:noFill/>
          </a:ln>
        </p:spPr>
        <p:txBody>
          <a:bodyPr/>
          <a:p>
            <a:endParaRPr lang="zh-CN" altLang="en-US"/>
          </a:p>
        </p:txBody>
      </p:sp>
      <p:grpSp>
        <p:nvGrpSpPr>
          <p:cNvPr id="1028" name="Group 16"/>
          <p:cNvGrpSpPr/>
          <p:nvPr/>
        </p:nvGrpSpPr>
        <p:grpSpPr>
          <a:xfrm>
            <a:off x="8153400" y="0"/>
            <a:ext cx="990600" cy="6858000"/>
            <a:chOff x="5040" y="0"/>
            <a:chExt cx="720" cy="4320"/>
          </a:xfrm>
        </p:grpSpPr>
        <p:sp>
          <p:nvSpPr>
            <p:cNvPr id="1035" name="Rectangle 17"/>
            <p:cNvSpPr>
              <a:spLocks noChangeArrowheads="1"/>
            </p:cNvSpPr>
            <p:nvPr/>
          </p:nvSpPr>
          <p:spPr bwMode="gray">
            <a:xfrm>
              <a:off x="5042" y="0"/>
              <a:ext cx="718" cy="4320"/>
            </a:xfrm>
            <a:prstGeom prst="rect">
              <a:avLst/>
            </a:prstGeom>
            <a:solidFill>
              <a:schemeClr val="folHlink">
                <a:alpha val="39999"/>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6" name="Rectangle 18"/>
            <p:cNvSpPr>
              <a:spLocks noChangeArrowheads="1"/>
            </p:cNvSpPr>
            <p:nvPr/>
          </p:nvSpPr>
          <p:spPr bwMode="gray">
            <a:xfrm>
              <a:off x="5040" y="219"/>
              <a:ext cx="720" cy="39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grpSp>
      <p:sp>
        <p:nvSpPr>
          <p:cNvPr id="1029" name="Rectangle 3"/>
          <p:cNvSpPr>
            <a:spLocks noGrp="1"/>
          </p:cNvSpPr>
          <p:nvPr>
            <p:ph type="body" idx="1"/>
          </p:nvPr>
        </p:nvSpPr>
        <p:spPr>
          <a:xfrm>
            <a:off x="457200" y="1066800"/>
            <a:ext cx="8229600" cy="5248275"/>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grpSp>
        <p:nvGrpSpPr>
          <p:cNvPr id="1030" name="Group 22"/>
          <p:cNvGrpSpPr/>
          <p:nvPr/>
        </p:nvGrpSpPr>
        <p:grpSpPr>
          <a:xfrm>
            <a:off x="152400" y="228600"/>
            <a:ext cx="838200" cy="838200"/>
            <a:chOff x="18" y="144"/>
            <a:chExt cx="510" cy="480"/>
          </a:xfrm>
        </p:grpSpPr>
        <p:sp>
          <p:nvSpPr>
            <p:cNvPr id="1032" name="AutoShape 23"/>
            <p:cNvSpPr>
              <a:spLocks noChangeArrowheads="1"/>
            </p:cNvSpPr>
            <p:nvPr/>
          </p:nvSpPr>
          <p:spPr bwMode="gray">
            <a:xfrm>
              <a:off x="18" y="258"/>
              <a:ext cx="288" cy="240"/>
            </a:xfrm>
            <a:prstGeom prst="hexagon">
              <a:avLst>
                <a:gd name="adj" fmla="val 30000"/>
                <a:gd name="vf" fmla="val 115470"/>
              </a:avLst>
            </a:prstGeom>
            <a:solidFill>
              <a:schemeClr val="hlink"/>
            </a:solidFill>
            <a:ln w="28575">
              <a:solidFill>
                <a:schemeClr val="bg1"/>
              </a:solidFill>
              <a:miter lim="800000"/>
            </a:ln>
            <a:effectLst>
              <a:outerShdw dist="56796" dir="1593903" algn="ctr" rotWithShape="0">
                <a:srgbClr val="6666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3" name="AutoShape 24"/>
            <p:cNvSpPr>
              <a:spLocks noChangeArrowheads="1"/>
            </p:cNvSpPr>
            <p:nvPr/>
          </p:nvSpPr>
          <p:spPr bwMode="gray">
            <a:xfrm>
              <a:off x="240" y="144"/>
              <a:ext cx="288" cy="240"/>
            </a:xfrm>
            <a:prstGeom prst="hexagon">
              <a:avLst>
                <a:gd name="adj" fmla="val 30000"/>
                <a:gd name="vf" fmla="val 115470"/>
              </a:avLst>
            </a:prstGeom>
            <a:solidFill>
              <a:schemeClr val="accent2"/>
            </a:solidFill>
            <a:ln w="28575">
              <a:solidFill>
                <a:schemeClr val="bg1"/>
              </a:solidFill>
              <a:miter lim="800000"/>
            </a:ln>
            <a:effectLst>
              <a:outerShdw dist="56796" dir="1593903" algn="ctr" rotWithShape="0">
                <a:srgbClr val="6666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4" name="AutoShape 25"/>
            <p:cNvSpPr>
              <a:spLocks noChangeArrowheads="1"/>
            </p:cNvSpPr>
            <p:nvPr/>
          </p:nvSpPr>
          <p:spPr bwMode="gray">
            <a:xfrm>
              <a:off x="240" y="384"/>
              <a:ext cx="288" cy="240"/>
            </a:xfrm>
            <a:prstGeom prst="hexagon">
              <a:avLst>
                <a:gd name="adj" fmla="val 30000"/>
                <a:gd name="vf" fmla="val 115470"/>
              </a:avLst>
            </a:prstGeom>
            <a:solidFill>
              <a:schemeClr val="accent1"/>
            </a:solidFill>
            <a:ln w="28575">
              <a:solidFill>
                <a:schemeClr val="bg1"/>
              </a:solidFill>
              <a:miter lim="800000"/>
            </a:ln>
            <a:effectLst>
              <a:outerShdw dist="56796" dir="1593903" algn="ctr" rotWithShape="0">
                <a:srgbClr val="6666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grpSp>
      <p:sp>
        <p:nvSpPr>
          <p:cNvPr id="1031" name="Rectangle 2"/>
          <p:cNvSpPr>
            <a:spLocks noGrp="1"/>
          </p:cNvSpPr>
          <p:nvPr>
            <p:ph type="title"/>
          </p:nvPr>
        </p:nvSpPr>
        <p:spPr>
          <a:xfrm>
            <a:off x="1143000" y="381000"/>
            <a:ext cx="6705600" cy="563563"/>
          </a:xfrm>
          <a:prstGeom prst="rect">
            <a:avLst/>
          </a:prstGeom>
          <a:noFill/>
          <a:ln w="9525">
            <a:noFill/>
          </a:ln>
        </p:spPr>
        <p:txBody>
          <a:bodyPr anchor="ctr"/>
          <a:p>
            <a:pPr lvl="0"/>
            <a:r>
              <a:rPr lang="en-US" altLang="zh-CN" dirty="0"/>
              <a:t>Click to edit Master title style</a:t>
            </a:r>
            <a:endParaRPr lang="en-US" altLang="zh-CN"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3200" kern="1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Verdana" panose="020B0604030504040204" pitchFamily="34" charset="0"/>
        </a:defRPr>
      </a:lvl2pPr>
      <a:lvl3pPr algn="l" rtl="0" eaLnBrk="0" fontAlgn="base" hangingPunct="0">
        <a:spcBef>
          <a:spcPct val="0"/>
        </a:spcBef>
        <a:spcAft>
          <a:spcPct val="0"/>
        </a:spcAft>
        <a:defRPr sz="3200">
          <a:solidFill>
            <a:schemeClr val="bg1"/>
          </a:solidFill>
          <a:latin typeface="Verdana" panose="020B0604030504040204" pitchFamily="34" charset="0"/>
        </a:defRPr>
      </a:lvl3pPr>
      <a:lvl4pPr algn="l" rtl="0" eaLnBrk="0" fontAlgn="base" hangingPunct="0">
        <a:spcBef>
          <a:spcPct val="0"/>
        </a:spcBef>
        <a:spcAft>
          <a:spcPct val="0"/>
        </a:spcAft>
        <a:defRPr sz="3200">
          <a:solidFill>
            <a:schemeClr val="bg1"/>
          </a:solidFill>
          <a:latin typeface="Verdana" panose="020B0604030504040204" pitchFamily="34" charset="0"/>
        </a:defRPr>
      </a:lvl4pPr>
      <a:lvl5pPr algn="l" rtl="0" eaLnBrk="0" fontAlgn="base" hangingPunct="0">
        <a:spcBef>
          <a:spcPct val="0"/>
        </a:spcBef>
        <a:spcAft>
          <a:spcPct val="0"/>
        </a:spcAft>
        <a:defRPr sz="3200">
          <a:solidFill>
            <a:schemeClr val="bg1"/>
          </a:solidFill>
          <a:latin typeface="Verdana" panose="020B0604030504040204" pitchFamily="34" charset="0"/>
        </a:defRPr>
      </a:lvl5pPr>
      <a:lvl6pPr marL="457200" algn="l" rtl="0" fontAlgn="base">
        <a:spcBef>
          <a:spcPct val="0"/>
        </a:spcBef>
        <a:spcAft>
          <a:spcPct val="0"/>
        </a:spcAft>
        <a:defRPr sz="3200">
          <a:solidFill>
            <a:schemeClr val="bg1"/>
          </a:solidFill>
          <a:latin typeface="Verdana" panose="020B0604030504040204" pitchFamily="34" charset="0"/>
        </a:defRPr>
      </a:lvl6pPr>
      <a:lvl7pPr marL="914400" algn="l" rtl="0" fontAlgn="base">
        <a:spcBef>
          <a:spcPct val="0"/>
        </a:spcBef>
        <a:spcAft>
          <a:spcPct val="0"/>
        </a:spcAft>
        <a:defRPr sz="3200">
          <a:solidFill>
            <a:schemeClr val="bg1"/>
          </a:solidFill>
          <a:latin typeface="Verdana" panose="020B0604030504040204" pitchFamily="34" charset="0"/>
        </a:defRPr>
      </a:lvl7pPr>
      <a:lvl8pPr marL="1371600" algn="l" rtl="0" fontAlgn="base">
        <a:spcBef>
          <a:spcPct val="0"/>
        </a:spcBef>
        <a:spcAft>
          <a:spcPct val="0"/>
        </a:spcAft>
        <a:defRPr sz="3200">
          <a:solidFill>
            <a:schemeClr val="bg1"/>
          </a:solidFill>
          <a:latin typeface="Verdana" panose="020B0604030504040204" pitchFamily="34" charset="0"/>
        </a:defRPr>
      </a:lvl8pPr>
      <a:lvl9pPr marL="1828800" algn="l" rtl="0" fontAlgn="base">
        <a:spcBef>
          <a:spcPct val="0"/>
        </a:spcBef>
        <a:spcAft>
          <a:spcPct val="0"/>
        </a:spcAft>
        <a:defRPr sz="3200">
          <a:solidFill>
            <a:schemeClr val="bg1"/>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vmlDrawing" Target="../drawings/vmlDrawing2.vml"/><Relationship Id="rId4" Type="http://schemas.openxmlformats.org/officeDocument/2006/relationships/slideLayout" Target="../slideLayouts/slideLayout2.xml"/><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15.wmf"/><Relationship Id="rId7" Type="http://schemas.openxmlformats.org/officeDocument/2006/relationships/oleObject" Target="../embeddings/oleObject8.bin"/><Relationship Id="rId6" Type="http://schemas.openxmlformats.org/officeDocument/2006/relationships/image" Target="../media/image14.wmf"/><Relationship Id="rId5" Type="http://schemas.openxmlformats.org/officeDocument/2006/relationships/oleObject" Target="../embeddings/oleObject7.bin"/><Relationship Id="rId4" Type="http://schemas.openxmlformats.org/officeDocument/2006/relationships/image" Target="../media/image13.wmf"/><Relationship Id="rId3" Type="http://schemas.openxmlformats.org/officeDocument/2006/relationships/oleObject" Target="../embeddings/oleObject6.bin"/><Relationship Id="rId2" Type="http://schemas.openxmlformats.org/officeDocument/2006/relationships/image" Target="../media/image12.wmf"/><Relationship Id="rId11" Type="http://schemas.openxmlformats.org/officeDocument/2006/relationships/notesSlide" Target="../notesSlides/notesSlide6.xml"/><Relationship Id="rId10" Type="http://schemas.openxmlformats.org/officeDocument/2006/relationships/vmlDrawing" Target="../drawings/vmlDrawing3.vml"/><Relationship Id="rId1"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vmlDrawing" Target="../drawings/vmlDrawing4.vml"/><Relationship Id="rId3" Type="http://schemas.openxmlformats.org/officeDocument/2006/relationships/slideLayout" Target="../slideLayouts/slideLayout2.xml"/><Relationship Id="rId2" Type="http://schemas.openxmlformats.org/officeDocument/2006/relationships/image" Target="../media/image16.wmf"/><Relationship Id="rId1"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image" Target="../media/image1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9.xml.rels><?xml version="1.0" encoding="UTF-8" standalone="yes"?>
<Relationships xmlns="http://schemas.openxmlformats.org/package/2006/relationships"><Relationship Id="rId9" Type="http://schemas.openxmlformats.org/officeDocument/2006/relationships/notesSlide" Target="../notesSlides/notesSlide4.xml"/><Relationship Id="rId8" Type="http://schemas.openxmlformats.org/officeDocument/2006/relationships/vmlDrawing" Target="../drawings/vmlDrawing1.vml"/><Relationship Id="rId7"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oleObject" Target="../embeddings/oleObject3.bin"/><Relationship Id="rId4" Type="http://schemas.openxmlformats.org/officeDocument/2006/relationships/image" Target="../media/image9.wmf"/><Relationship Id="rId3" Type="http://schemas.openxmlformats.org/officeDocument/2006/relationships/oleObject" Target="../embeddings/oleObject2.bin"/><Relationship Id="rId2" Type="http://schemas.openxmlformats.org/officeDocument/2006/relationships/image" Target="../media/image8.wmf"/><Relationship Id="rId1"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noChangeArrowheads="1"/>
          </p:cNvSpPr>
          <p:nvPr>
            <p:ph type="ctrTitle"/>
          </p:nvPr>
        </p:nvSpPr>
        <p:spPr bwMode="gray">
          <a:xfrm>
            <a:off x="-152400" y="1447800"/>
            <a:ext cx="8458200" cy="1600200"/>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2400" b="1" i="0" u="none" strike="noStrike" kern="1200" cap="none" spc="0" normalizeH="0" baseline="0" noProof="0" dirty="0">
                <a:ln>
                  <a:noFill/>
                </a:ln>
                <a:effectLst/>
                <a:uLnTx/>
                <a:uFillTx/>
                <a:latin typeface="+mj-lt"/>
                <a:ea typeface="宋体" panose="02010600030101010101" pitchFamily="2" charset="-122"/>
                <a:cs typeface="+mj-cs"/>
              </a:rPr>
              <a:t>FOCUS PRIOR ESTIMATION FOR SALIENT OBJECT DETECTION</a:t>
            </a:r>
            <a:endParaRPr kumimoji="0" lang="en-US" altLang="zh-CN" sz="2400" b="1" i="0" u="none" strike="noStrike" kern="1200" cap="none" spc="0" normalizeH="0" baseline="0" noProof="0" dirty="0">
              <a:ln>
                <a:noFill/>
              </a:ln>
              <a:effectLst/>
              <a:uLnTx/>
              <a:uFillTx/>
              <a:latin typeface="+mj-lt"/>
              <a:ea typeface="宋体" panose="02010600030101010101" pitchFamily="2" charset="-122"/>
              <a:cs typeface="+mj-cs"/>
            </a:endParaRPr>
          </a:p>
        </p:txBody>
      </p:sp>
      <p:sp>
        <p:nvSpPr>
          <p:cNvPr id="3075" name="Text Box 5"/>
          <p:cNvSpPr txBox="1">
            <a:spLocks noChangeArrowheads="1"/>
          </p:cNvSpPr>
          <p:nvPr/>
        </p:nvSpPr>
        <p:spPr bwMode="auto">
          <a:xfrm>
            <a:off x="609600" y="3741738"/>
            <a:ext cx="7010400" cy="2245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28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0" lang="en-US" altLang="zh-CN" sz="2000" b="0" i="0" u="none" strike="noStrike" kern="1200" cap="none" spc="0" normalizeH="0" baseline="0" noProof="0" dirty="0" err="1"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Xiaoli</a:t>
            </a:r>
            <a:r>
              <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 Sun  </a:t>
            </a:r>
            <a:r>
              <a:rPr kumimoji="0" lang="en-US" altLang="zh-CN" sz="2000" b="0" i="0" u="none" strike="noStrike" kern="1200" cap="none" spc="0" normalizeH="0" baseline="0" noProof="0" dirty="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 </a:t>
            </a:r>
            <a:r>
              <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Associate Professor</a:t>
            </a:r>
            <a:endPar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endParaRPr>
          </a:p>
          <a:p>
            <a:pPr marL="0" marR="0" lvl="0" indent="0" algn="ctr" defTabSz="914400" rtl="0" eaLnBrk="1" fontAlgn="base" latinLnBrk="0" hangingPunct="1">
              <a:lnSpc>
                <a:spcPct val="100000"/>
              </a:lnSpc>
              <a:spcBef>
                <a:spcPct val="50000"/>
              </a:spcBef>
              <a:spcAft>
                <a:spcPct val="0"/>
              </a:spcAft>
              <a:buClrTx/>
              <a:buSzTx/>
              <a:buFontTx/>
              <a:buNone/>
              <a:defRPr/>
            </a:pPr>
            <a:r>
              <a:rPr kumimoji="0" lang="en-US" altLang="zh-CN" sz="2000" b="1"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Xiujun Zhang, PHD student</a:t>
            </a:r>
            <a:endParaRPr kumimoji="0" lang="en-US" altLang="zh-CN" sz="2000" b="1"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endParaRPr>
          </a:p>
          <a:p>
            <a:pPr marL="0" marR="0" lvl="0" indent="0" algn="ctr" defTabSz="914400" rtl="0" eaLnBrk="1" fontAlgn="base" latinLnBrk="0" hangingPunct="1">
              <a:lnSpc>
                <a:spcPct val="100000"/>
              </a:lnSpc>
              <a:spcBef>
                <a:spcPct val="50000"/>
              </a:spcBef>
              <a:spcAft>
                <a:spcPct val="0"/>
              </a:spcAft>
              <a:buClrTx/>
              <a:buSzTx/>
              <a:buFontTx/>
              <a:buNone/>
              <a:defRPr/>
            </a:pPr>
            <a:r>
              <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Shenzhen University, Shenzhen Guang</a:t>
            </a:r>
            <a:r>
              <a:rPr kumimoji="0" lang="en-US" altLang="zh-CN" sz="2000" b="0" i="0" u="none" strike="noStrike" kern="1200" cap="none" spc="0" normalizeH="0" baseline="0" noProof="0" dirty="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d</a:t>
            </a:r>
            <a:r>
              <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ong  China</a:t>
            </a:r>
            <a:endPar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endParaRPr>
          </a:p>
          <a:p>
            <a:pPr marL="0" marR="0" lvl="0" indent="0" algn="ctr" defTabSz="914400" rtl="0" eaLnBrk="1" fontAlgn="base" latinLnBrk="0" hangingPunct="1">
              <a:lnSpc>
                <a:spcPct val="100000"/>
              </a:lnSpc>
              <a:spcBef>
                <a:spcPct val="50000"/>
              </a:spcBef>
              <a:spcAft>
                <a:spcPct val="0"/>
              </a:spcAft>
              <a:buClrTx/>
              <a:buSzTx/>
              <a:buFontTx/>
              <a:buNone/>
              <a:defRPr/>
            </a:pPr>
            <a:r>
              <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xlsun@szu.edu.cn</a:t>
            </a:r>
            <a:endPar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endParaRPr>
          </a:p>
          <a:p>
            <a:pPr marL="0" marR="0" lvl="0" indent="0" algn="ctr" defTabSz="914400" rtl="0" eaLnBrk="1" fontAlgn="base" latinLnBrk="0" hangingPunct="1">
              <a:lnSpc>
                <a:spcPct val="100000"/>
              </a:lnSpc>
              <a:spcBef>
                <a:spcPct val="50000"/>
              </a:spcBef>
              <a:spcAft>
                <a:spcPct val="0"/>
              </a:spcAft>
              <a:buClrTx/>
              <a:buSzTx/>
              <a:buFontTx/>
              <a:buNone/>
              <a:defRPr/>
            </a:pPr>
            <a:r>
              <a:rPr kumimoji="0" lang="en-US" altLang="zh-CN" sz="2000" b="0"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Sept.20, 2017</a:t>
            </a:r>
            <a:r>
              <a:rPr kumimoji="0" lang="en-US" altLang="zh-CN" sz="2000" b="1"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rPr>
              <a:t> </a:t>
            </a:r>
            <a:endParaRPr kumimoji="0" lang="zh-CN" altLang="en-US" sz="2000" b="1" i="0" u="none" strike="noStrike" kern="1200" cap="none" spc="0" normalizeH="0" baseline="0" noProof="0" dirty="0" smtClean="0">
              <a:ln>
                <a:noFill/>
              </a:ln>
              <a:solidFill>
                <a:schemeClr val="accent4">
                  <a:lumMod val="75000"/>
                  <a:lumOff val="25000"/>
                </a:schemeClr>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Our Model</a:t>
            </a:r>
            <a:endParaRPr lang="zh-CN" altLang="en-US" dirty="0">
              <a:ea typeface="宋体" panose="02010600030101010101" pitchFamily="2" charset="-122"/>
            </a:endParaRPr>
          </a:p>
        </p:txBody>
      </p:sp>
      <p:sp>
        <p:nvSpPr>
          <p:cNvPr id="11268" name="矩形 19"/>
          <p:cNvSpPr/>
          <p:nvPr/>
        </p:nvSpPr>
        <p:spPr>
          <a:xfrm>
            <a:off x="434975" y="1461770"/>
            <a:ext cx="3599815" cy="396938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1800" b="0" dirty="0">
                <a:latin typeface="Times New Roman" panose="02020603050405020304" pitchFamily="18" charset="0"/>
                <a:ea typeface="宋体" panose="02010600030101010101" pitchFamily="2" charset="-122"/>
              </a:rPr>
              <a:t>1. A</a:t>
            </a:r>
            <a:r>
              <a:rPr lang="zh-CN" altLang="en-US" sz="1800" b="0" dirty="0">
                <a:latin typeface="Times New Roman" panose="02020603050405020304" pitchFamily="18" charset="0"/>
                <a:ea typeface="宋体" panose="02010600030101010101" pitchFamily="2" charset="-122"/>
              </a:rPr>
              <a:t> slight blurred procedure by Gaussian kernel with </a:t>
            </a:r>
            <a:r>
              <a:rPr lang="en-US" altLang="zh-CN" sz="1800" b="0" dirty="0">
                <a:latin typeface="Times New Roman" panose="02020603050405020304" pitchFamily="18" charset="0"/>
                <a:ea typeface="宋体" panose="02010600030101010101" pitchFamily="2" charset="-122"/>
              </a:rPr>
              <a:t>S</a:t>
            </a:r>
            <a:r>
              <a:rPr lang="zh-CN" altLang="en-US" sz="1800" b="0" dirty="0">
                <a:latin typeface="Times New Roman" panose="02020603050405020304" pitchFamily="18" charset="0"/>
                <a:ea typeface="宋体" panose="02010600030101010101" pitchFamily="2" charset="-122"/>
              </a:rPr>
              <a:t>igma  = 2 is imposed on images of the proposed dataset. </a:t>
            </a:r>
            <a:endParaRPr lang="zh-CN" altLang="en-US" sz="1800" b="0" dirty="0">
              <a:latin typeface="Times New Roman" panose="02020603050405020304" pitchFamily="18" charset="0"/>
              <a:ea typeface="宋体" panose="02010600030101010101" pitchFamily="2" charset="-122"/>
            </a:endParaRPr>
          </a:p>
          <a:p>
            <a:pPr marL="0" lvl="0" indent="0">
              <a:spcBef>
                <a:spcPct val="0"/>
              </a:spcBef>
              <a:buClrTx/>
              <a:buNone/>
            </a:pPr>
            <a:r>
              <a:rPr lang="en-US" altLang="zh-CN" sz="1800" b="0" dirty="0">
                <a:latin typeface="Times New Roman" panose="02020603050405020304" pitchFamily="18" charset="0"/>
                <a:ea typeface="宋体" panose="02010600030101010101" pitchFamily="2" charset="-122"/>
              </a:rPr>
              <a:t>2. E</a:t>
            </a:r>
            <a:r>
              <a:rPr lang="zh-CN" altLang="en-US" sz="1800" b="0" dirty="0">
                <a:latin typeface="Times New Roman" panose="02020603050405020304" pitchFamily="18" charset="0"/>
                <a:ea typeface="宋体" panose="02010600030101010101" pitchFamily="2" charset="-122"/>
              </a:rPr>
              <a:t>xtract overlapped image patches from them. Size of each patch is 8</a:t>
            </a:r>
            <a:r>
              <a:rPr lang="en-US" altLang="zh-CN" sz="1800" b="0" dirty="0">
                <a:latin typeface="Times New Roman" panose="02020603050405020304" pitchFamily="18" charset="0"/>
                <a:ea typeface="宋体" panose="02010600030101010101" pitchFamily="2" charset="-122"/>
              </a:rPr>
              <a:t>*</a:t>
            </a:r>
            <a:r>
              <a:rPr lang="zh-CN" altLang="en-US" sz="1800" b="0" dirty="0">
                <a:latin typeface="Times New Roman" panose="02020603050405020304" pitchFamily="18" charset="0"/>
                <a:ea typeface="宋体" panose="02010600030101010101" pitchFamily="2" charset="-122"/>
              </a:rPr>
              <a:t>8, forming an input vector      of d=64. </a:t>
            </a:r>
            <a:endParaRPr lang="zh-CN" altLang="en-US" sz="1800" b="0" dirty="0">
              <a:latin typeface="Times New Roman" panose="02020603050405020304" pitchFamily="18" charset="0"/>
              <a:ea typeface="宋体" panose="02010600030101010101" pitchFamily="2" charset="-122"/>
            </a:endParaRPr>
          </a:p>
          <a:p>
            <a:pPr marL="0" lvl="0" indent="0">
              <a:spcBef>
                <a:spcPct val="0"/>
              </a:spcBef>
              <a:buClrTx/>
              <a:buNone/>
            </a:pPr>
            <a:r>
              <a:rPr lang="en-US" altLang="zh-CN" sz="1800" b="0" dirty="0">
                <a:latin typeface="Times New Roman" panose="02020603050405020304" pitchFamily="18" charset="0"/>
                <a:ea typeface="宋体" panose="02010600030101010101" pitchFamily="2" charset="-122"/>
              </a:rPr>
              <a:t>3. O</a:t>
            </a:r>
            <a:r>
              <a:rPr lang="zh-CN" altLang="en-US" sz="1800" b="0" dirty="0">
                <a:latin typeface="Times New Roman" panose="02020603050405020304" pitchFamily="18" charset="0"/>
                <a:ea typeface="宋体" panose="02010600030101010101" pitchFamily="2" charset="-122"/>
              </a:rPr>
              <a:t>ur sparse dictionary D with 64 atoms is trained according to Eq.</a:t>
            </a:r>
            <a:r>
              <a:rPr lang="en-US" altLang="zh-CN" sz="1800" b="0" dirty="0">
                <a:latin typeface="Times New Roman" panose="02020603050405020304" pitchFamily="18" charset="0"/>
                <a:ea typeface="宋体" panose="02010600030101010101" pitchFamily="2" charset="-122"/>
              </a:rPr>
              <a:t>1</a:t>
            </a:r>
            <a:r>
              <a:rPr lang="zh-CN" altLang="en-US" sz="1800" b="0" dirty="0">
                <a:latin typeface="Times New Roman" panose="02020603050405020304" pitchFamily="18" charset="0"/>
                <a:ea typeface="宋体" panose="02010600030101010101" pitchFamily="2" charset="-122"/>
              </a:rPr>
              <a:t>. </a:t>
            </a:r>
            <a:endParaRPr lang="zh-CN" altLang="en-US" sz="1800" b="0" dirty="0">
              <a:latin typeface="Times New Roman" panose="02020603050405020304" pitchFamily="18" charset="0"/>
              <a:ea typeface="宋体" panose="02010600030101010101" pitchFamily="2" charset="-122"/>
            </a:endParaRPr>
          </a:p>
          <a:p>
            <a:pPr marL="0" lvl="0" indent="0">
              <a:spcBef>
                <a:spcPct val="0"/>
              </a:spcBef>
              <a:buClrTx/>
              <a:buNone/>
            </a:pPr>
            <a:r>
              <a:rPr lang="en-US" altLang="zh-CN" sz="1800" b="0" dirty="0">
                <a:latin typeface="Times New Roman" panose="02020603050405020304" pitchFamily="18" charset="0"/>
                <a:ea typeface="宋体" panose="02010600030101010101" pitchFamily="2" charset="-122"/>
              </a:rPr>
              <a:t>4. </a:t>
            </a:r>
            <a:r>
              <a:rPr lang="zh-CN" altLang="en-US" sz="1800" b="0" dirty="0">
                <a:latin typeface="Times New Roman" panose="02020603050405020304" pitchFamily="18" charset="0"/>
                <a:ea typeface="宋体" panose="02010600030101010101" pitchFamily="2" charset="-122"/>
              </a:rPr>
              <a:t>Based on our sparse dictionary D, each image patch can be reconstructed by a few atoms together with their non-zero coefficients</a:t>
            </a:r>
            <a:r>
              <a:rPr lang="en-US" altLang="zh-CN" sz="1800" b="0" dirty="0">
                <a:latin typeface="Times New Roman" panose="02020603050405020304" pitchFamily="18" charset="0"/>
                <a:ea typeface="宋体" panose="02010600030101010101" pitchFamily="2" charset="-122"/>
              </a:rPr>
              <a:t>.</a:t>
            </a:r>
            <a:r>
              <a:rPr lang="zh-CN" altLang="en-US" sz="1800" b="0" dirty="0">
                <a:latin typeface="Times New Roman" panose="02020603050405020304" pitchFamily="18" charset="0"/>
                <a:ea typeface="宋体" panose="02010600030101010101" pitchFamily="2" charset="-122"/>
              </a:rPr>
              <a:t> </a:t>
            </a:r>
            <a:endParaRPr lang="zh-CN" altLang="en-US" sz="1800" b="0" dirty="0">
              <a:latin typeface="Times New Roman" panose="02020603050405020304" pitchFamily="18" charset="0"/>
              <a:ea typeface="宋体" panose="02010600030101010101" pitchFamily="2" charset="-122"/>
            </a:endParaRPr>
          </a:p>
        </p:txBody>
      </p:sp>
      <p:graphicFrame>
        <p:nvGraphicFramePr>
          <p:cNvPr id="5" name="对象 20"/>
          <p:cNvGraphicFramePr>
            <a:graphicFrameLocks noChangeAspect="1"/>
          </p:cNvGraphicFramePr>
          <p:nvPr/>
        </p:nvGraphicFramePr>
        <p:xfrm>
          <a:off x="2766695" y="3035300"/>
          <a:ext cx="266065" cy="398780"/>
        </p:xfrm>
        <a:graphic>
          <a:graphicData uri="http://schemas.openxmlformats.org/presentationml/2006/ole">
            <mc:AlternateContent xmlns:mc="http://schemas.openxmlformats.org/markup-compatibility/2006">
              <mc:Choice xmlns:v="urn:schemas-microsoft-com:vml" Requires="v">
                <p:oleObj spid="_x0000_s6" name="" r:id="rId1" imgW="152400" imgH="228600" progId="Equation.DSMT4">
                  <p:embed/>
                </p:oleObj>
              </mc:Choice>
              <mc:Fallback>
                <p:oleObj name="" r:id="rId1" imgW="152400" imgH="228600" progId="Equation.DSMT4">
                  <p:embed/>
                  <p:pic>
                    <p:nvPicPr>
                      <p:cNvPr id="0" name="图片 3094"/>
                      <p:cNvPicPr/>
                      <p:nvPr/>
                    </p:nvPicPr>
                    <p:blipFill>
                      <a:blip r:embed="rId2"/>
                      <a:stretch>
                        <a:fillRect/>
                      </a:stretch>
                    </p:blipFill>
                    <p:spPr>
                      <a:xfrm>
                        <a:off x="2766695" y="3035300"/>
                        <a:ext cx="266065" cy="398780"/>
                      </a:xfrm>
                      <a:prstGeom prst="rect">
                        <a:avLst/>
                      </a:prstGeom>
                      <a:noFill/>
                      <a:ln w="38100">
                        <a:noFill/>
                        <a:miter/>
                      </a:ln>
                    </p:spPr>
                  </p:pic>
                </p:oleObj>
              </mc:Fallback>
            </mc:AlternateContent>
          </a:graphicData>
        </a:graphic>
      </p:graphicFrame>
      <p:pic>
        <p:nvPicPr>
          <p:cNvPr id="2" name="图片 1"/>
          <p:cNvPicPr>
            <a:picLocks noChangeAspect="1"/>
          </p:cNvPicPr>
          <p:nvPr/>
        </p:nvPicPr>
        <p:blipFill>
          <a:blip r:embed="rId3"/>
          <a:stretch>
            <a:fillRect/>
          </a:stretch>
        </p:blipFill>
        <p:spPr>
          <a:xfrm>
            <a:off x="4858385" y="2219325"/>
            <a:ext cx="2990215" cy="2419350"/>
          </a:xfrm>
          <a:prstGeom prst="rect">
            <a:avLst/>
          </a:prstGeom>
        </p:spPr>
      </p:pic>
      <p:sp>
        <p:nvSpPr>
          <p:cNvPr id="7" name="文本框 6"/>
          <p:cNvSpPr txBox="1"/>
          <p:nvPr/>
        </p:nvSpPr>
        <p:spPr>
          <a:xfrm>
            <a:off x="4636135" y="4806950"/>
            <a:ext cx="3826510" cy="398780"/>
          </a:xfrm>
          <a:prstGeom prst="rect">
            <a:avLst/>
          </a:prstGeom>
          <a:noFill/>
        </p:spPr>
        <p:txBody>
          <a:bodyPr wrap="square" rtlCol="0">
            <a:spAutoFit/>
          </a:bodyPr>
          <a:p>
            <a:r>
              <a:rPr lang="en-US" altLang="zh-CN" sz="2000">
                <a:solidFill>
                  <a:srgbClr val="FF0000"/>
                </a:solidFill>
              </a:rPr>
              <a:t>Our learned Sparse Dictionary</a:t>
            </a:r>
            <a:endParaRPr lang="en-US" altLang="zh-CN" sz="200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Our Model</a:t>
            </a:r>
            <a:endParaRPr lang="en-US" altLang="zh-CN" dirty="0">
              <a:ea typeface="宋体" panose="02010600030101010101" pitchFamily="2" charset="-122"/>
            </a:endParaRPr>
          </a:p>
        </p:txBody>
      </p:sp>
      <p:sp>
        <p:nvSpPr>
          <p:cNvPr id="10243" name="矩形 3"/>
          <p:cNvSpPr/>
          <p:nvPr/>
        </p:nvSpPr>
        <p:spPr>
          <a:xfrm>
            <a:off x="810260" y="1384300"/>
            <a:ext cx="622363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2400" dirty="0">
                <a:solidFill>
                  <a:srgbClr val="FF0000"/>
                </a:solidFill>
                <a:latin typeface="Times New Roman" panose="02020603050405020304" pitchFamily="18" charset="0"/>
                <a:ea typeface="宋体" panose="02010600030101010101" pitchFamily="2" charset="-122"/>
              </a:rPr>
              <a:t>Focus prior estimation map</a:t>
            </a:r>
            <a:r>
              <a:rPr lang="en-US" altLang="zh-CN" sz="2400" b="0" dirty="0">
                <a:latin typeface="Times New Roman" panose="02020603050405020304" pitchFamily="18" charset="0"/>
                <a:ea typeface="宋体" panose="02010600030101010101" pitchFamily="2" charset="-122"/>
              </a:rPr>
              <a:t>: </a:t>
            </a:r>
            <a:endParaRPr lang="en-US" altLang="zh-CN" sz="2400" b="0" dirty="0">
              <a:latin typeface="Times New Roman" panose="02020603050405020304" pitchFamily="18" charset="0"/>
              <a:ea typeface="宋体" panose="02010600030101010101" pitchFamily="2" charset="-122"/>
            </a:endParaRPr>
          </a:p>
        </p:txBody>
      </p:sp>
      <p:sp>
        <p:nvSpPr>
          <p:cNvPr id="7" name="矩形 6"/>
          <p:cNvSpPr/>
          <p:nvPr/>
        </p:nvSpPr>
        <p:spPr>
          <a:xfrm>
            <a:off x="810260" y="4030345"/>
            <a:ext cx="7825740" cy="1198880"/>
          </a:xfrm>
          <a:prstGeom prst="rect">
            <a:avLst/>
          </a:prstGeom>
          <a:noFill/>
          <a:ln w="9525">
            <a:noFill/>
          </a:ln>
        </p:spPr>
        <p:txBody>
          <a:bodyPr wrap="square" rtlCol="0">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algn="l">
              <a:buClrTx/>
              <a:buNone/>
            </a:pPr>
            <a:r>
              <a:rPr lang="en-US" altLang="zh-CN" sz="2400" b="0" dirty="0">
                <a:latin typeface="Times New Roman" panose="02020603050405020304" pitchFamily="18" charset="0"/>
                <a:ea typeface="宋体" panose="02010600030101010101" pitchFamily="2" charset="-122"/>
                <a:sym typeface="+mn-ea"/>
              </a:rPr>
              <a:t>Here,      denotes the i-th patch. The focus strength for the i-th patch, denoted as           , is defined as the number of non-zero elements in       .</a:t>
            </a:r>
            <a:endParaRPr lang="en-US" altLang="zh-CN" sz="2400" b="0" dirty="0">
              <a:latin typeface="Times New Roman" panose="02020603050405020304" pitchFamily="18" charset="0"/>
              <a:ea typeface="宋体" panose="02010600030101010101" pitchFamily="2" charset="-122"/>
              <a:sym typeface="+mn-ea"/>
            </a:endParaRPr>
          </a:p>
        </p:txBody>
      </p:sp>
      <p:graphicFrame>
        <p:nvGraphicFramePr>
          <p:cNvPr id="5" name="对象 20"/>
          <p:cNvGraphicFramePr>
            <a:graphicFrameLocks noChangeAspect="1"/>
          </p:cNvGraphicFramePr>
          <p:nvPr/>
        </p:nvGraphicFramePr>
        <p:xfrm>
          <a:off x="1666240" y="4030346"/>
          <a:ext cx="333375" cy="499110"/>
        </p:xfrm>
        <a:graphic>
          <a:graphicData uri="http://schemas.openxmlformats.org/presentationml/2006/ole">
            <mc:AlternateContent xmlns:mc="http://schemas.openxmlformats.org/markup-compatibility/2006">
              <mc:Choice xmlns:v="urn:schemas-microsoft-com:vml" Requires="v">
                <p:oleObj spid="_x0000_s6" name="" r:id="rId1" imgW="152400" imgH="228600" progId="Equation.DSMT4">
                  <p:embed/>
                </p:oleObj>
              </mc:Choice>
              <mc:Fallback>
                <p:oleObj name="" r:id="rId1" imgW="152400" imgH="228600" progId="Equation.DSMT4">
                  <p:embed/>
                  <p:pic>
                    <p:nvPicPr>
                      <p:cNvPr id="0" name="图片 3094"/>
                      <p:cNvPicPr/>
                      <p:nvPr/>
                    </p:nvPicPr>
                    <p:blipFill>
                      <a:blip r:embed="rId2"/>
                      <a:stretch>
                        <a:fillRect/>
                      </a:stretch>
                    </p:blipFill>
                    <p:spPr>
                      <a:xfrm>
                        <a:off x="1666240" y="4030346"/>
                        <a:ext cx="333375" cy="499110"/>
                      </a:xfrm>
                      <a:prstGeom prst="rect">
                        <a:avLst/>
                      </a:prstGeom>
                      <a:noFill/>
                      <a:ln w="38100">
                        <a:noFill/>
                        <a:miter/>
                      </a:ln>
                    </p:spPr>
                  </p:pic>
                </p:oleObj>
              </mc:Fallback>
            </mc:AlternateContent>
          </a:graphicData>
        </a:graphic>
      </p:graphicFrame>
      <p:sp>
        <p:nvSpPr>
          <p:cNvPr id="8" name="矩形 3"/>
          <p:cNvSpPr/>
          <p:nvPr/>
        </p:nvSpPr>
        <p:spPr>
          <a:xfrm>
            <a:off x="5829935" y="2425700"/>
            <a:ext cx="72263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2400" b="0" dirty="0">
                <a:latin typeface="Times New Roman" panose="02020603050405020304" pitchFamily="18" charset="0"/>
                <a:ea typeface="宋体" panose="02010600030101010101" pitchFamily="2" charset="-122"/>
              </a:rPr>
              <a:t> (2)</a:t>
            </a:r>
            <a:endParaRPr lang="en-US" altLang="zh-CN" sz="2400" b="0" dirty="0">
              <a:latin typeface="Times New Roman" panose="02020603050405020304" pitchFamily="18" charset="0"/>
              <a:ea typeface="宋体" panose="02010600030101010101" pitchFamily="2" charset="-122"/>
            </a:endParaRPr>
          </a:p>
        </p:txBody>
      </p:sp>
      <p:graphicFrame>
        <p:nvGraphicFramePr>
          <p:cNvPr id="2" name="对象 20"/>
          <p:cNvGraphicFramePr>
            <a:graphicFrameLocks noChangeAspect="1"/>
          </p:cNvGraphicFramePr>
          <p:nvPr/>
        </p:nvGraphicFramePr>
        <p:xfrm>
          <a:off x="3387725" y="2425700"/>
          <a:ext cx="1666875" cy="720090"/>
        </p:xfrm>
        <a:graphic>
          <a:graphicData uri="http://schemas.openxmlformats.org/presentationml/2006/ole">
            <mc:AlternateContent xmlns:mc="http://schemas.openxmlformats.org/markup-compatibility/2006">
              <mc:Choice xmlns:v="urn:schemas-microsoft-com:vml" Requires="v">
                <p:oleObj spid="_x0000_s9" name="" r:id="rId3" imgW="762000" imgH="330200" progId="Equation.DSMT4">
                  <p:embed/>
                </p:oleObj>
              </mc:Choice>
              <mc:Fallback>
                <p:oleObj name="" r:id="rId3" imgW="762000" imgH="330200" progId="Equation.DSMT4">
                  <p:embed/>
                  <p:pic>
                    <p:nvPicPr>
                      <p:cNvPr id="0" name="图片 3094"/>
                      <p:cNvPicPr/>
                      <p:nvPr/>
                    </p:nvPicPr>
                    <p:blipFill>
                      <a:blip r:embed="rId4"/>
                      <a:stretch>
                        <a:fillRect/>
                      </a:stretch>
                    </p:blipFill>
                    <p:spPr>
                      <a:xfrm>
                        <a:off x="3387725" y="2425700"/>
                        <a:ext cx="1666875" cy="720090"/>
                      </a:xfrm>
                      <a:prstGeom prst="rect">
                        <a:avLst/>
                      </a:prstGeom>
                      <a:noFill/>
                      <a:ln w="38100">
                        <a:noFill/>
                        <a:miter/>
                      </a:ln>
                    </p:spPr>
                  </p:pic>
                </p:oleObj>
              </mc:Fallback>
            </mc:AlternateContent>
          </a:graphicData>
        </a:graphic>
      </p:graphicFrame>
      <p:graphicFrame>
        <p:nvGraphicFramePr>
          <p:cNvPr id="10" name="对象 20"/>
          <p:cNvGraphicFramePr>
            <a:graphicFrameLocks noChangeAspect="1"/>
          </p:cNvGraphicFramePr>
          <p:nvPr/>
        </p:nvGraphicFramePr>
        <p:xfrm>
          <a:off x="3020060" y="4380231"/>
          <a:ext cx="833755" cy="499110"/>
        </p:xfrm>
        <a:graphic>
          <a:graphicData uri="http://schemas.openxmlformats.org/presentationml/2006/ole">
            <mc:AlternateContent xmlns:mc="http://schemas.openxmlformats.org/markup-compatibility/2006">
              <mc:Choice xmlns:v="urn:schemas-microsoft-com:vml" Requires="v">
                <p:oleObj spid="_x0000_s11" name="" r:id="rId5" imgW="381000" imgH="228600" progId="Equation.DSMT4">
                  <p:embed/>
                </p:oleObj>
              </mc:Choice>
              <mc:Fallback>
                <p:oleObj name="" r:id="rId5" imgW="381000" imgH="228600" progId="Equation.DSMT4">
                  <p:embed/>
                  <p:pic>
                    <p:nvPicPr>
                      <p:cNvPr id="0" name="图片 3094"/>
                      <p:cNvPicPr/>
                      <p:nvPr/>
                    </p:nvPicPr>
                    <p:blipFill>
                      <a:blip r:embed="rId6"/>
                      <a:stretch>
                        <a:fillRect/>
                      </a:stretch>
                    </p:blipFill>
                    <p:spPr>
                      <a:xfrm>
                        <a:off x="3020060" y="4380231"/>
                        <a:ext cx="833755" cy="499110"/>
                      </a:xfrm>
                      <a:prstGeom prst="rect">
                        <a:avLst/>
                      </a:prstGeom>
                      <a:noFill/>
                      <a:ln w="38100">
                        <a:noFill/>
                        <a:miter/>
                      </a:ln>
                    </p:spPr>
                  </p:pic>
                </p:oleObj>
              </mc:Fallback>
            </mc:AlternateContent>
          </a:graphicData>
        </a:graphic>
      </p:graphicFrame>
      <p:graphicFrame>
        <p:nvGraphicFramePr>
          <p:cNvPr id="12" name="对象 20"/>
          <p:cNvGraphicFramePr>
            <a:graphicFrameLocks noChangeAspect="1"/>
          </p:cNvGraphicFramePr>
          <p:nvPr/>
        </p:nvGraphicFramePr>
        <p:xfrm>
          <a:off x="2402840" y="4690746"/>
          <a:ext cx="333375" cy="499110"/>
        </p:xfrm>
        <a:graphic>
          <a:graphicData uri="http://schemas.openxmlformats.org/presentationml/2006/ole">
            <mc:AlternateContent xmlns:mc="http://schemas.openxmlformats.org/markup-compatibility/2006">
              <mc:Choice xmlns:v="urn:schemas-microsoft-com:vml" Requires="v">
                <p:oleObj spid="_x0000_s13" name="" r:id="rId7" imgW="152400" imgH="228600" progId="Equation.DSMT4">
                  <p:embed/>
                </p:oleObj>
              </mc:Choice>
              <mc:Fallback>
                <p:oleObj name="" r:id="rId7" imgW="152400" imgH="228600" progId="Equation.DSMT4">
                  <p:embed/>
                  <p:pic>
                    <p:nvPicPr>
                      <p:cNvPr id="0" name="图片 3094"/>
                      <p:cNvPicPr/>
                      <p:nvPr/>
                    </p:nvPicPr>
                    <p:blipFill>
                      <a:blip r:embed="rId8"/>
                      <a:stretch>
                        <a:fillRect/>
                      </a:stretch>
                    </p:blipFill>
                    <p:spPr>
                      <a:xfrm>
                        <a:off x="2402840" y="4690746"/>
                        <a:ext cx="333375" cy="499110"/>
                      </a:xfrm>
                      <a:prstGeom prst="rect">
                        <a:avLst/>
                      </a:prstGeom>
                      <a:noFill/>
                      <a:ln w="38100">
                        <a:noFill/>
                        <a:miter/>
                      </a:ln>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Our Model</a:t>
            </a:r>
            <a:endParaRPr lang="en-US" altLang="zh-CN" dirty="0">
              <a:ea typeface="宋体" panose="02010600030101010101" pitchFamily="2" charset="-122"/>
            </a:endParaRPr>
          </a:p>
        </p:txBody>
      </p:sp>
      <p:sp>
        <p:nvSpPr>
          <p:cNvPr id="10243" name="矩形 3"/>
          <p:cNvSpPr/>
          <p:nvPr/>
        </p:nvSpPr>
        <p:spPr>
          <a:xfrm>
            <a:off x="810260" y="1384300"/>
            <a:ext cx="622363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2400" dirty="0">
                <a:solidFill>
                  <a:srgbClr val="FF0000"/>
                </a:solidFill>
                <a:latin typeface="Times New Roman" panose="02020603050405020304" pitchFamily="18" charset="0"/>
                <a:ea typeface="宋体" panose="02010600030101010101" pitchFamily="2" charset="-122"/>
              </a:rPr>
              <a:t>Enhancement by Objectness Analysis</a:t>
            </a:r>
            <a:r>
              <a:rPr lang="en-US" altLang="zh-CN" sz="2400" b="0" dirty="0">
                <a:latin typeface="Times New Roman" panose="02020603050405020304" pitchFamily="18" charset="0"/>
                <a:ea typeface="宋体" panose="02010600030101010101" pitchFamily="2" charset="-122"/>
              </a:rPr>
              <a:t>: </a:t>
            </a:r>
            <a:endParaRPr lang="en-US" altLang="zh-CN" sz="2400" b="0" dirty="0">
              <a:latin typeface="Times New Roman" panose="02020603050405020304" pitchFamily="18" charset="0"/>
              <a:ea typeface="宋体" panose="02010600030101010101" pitchFamily="2" charset="-122"/>
            </a:endParaRPr>
          </a:p>
        </p:txBody>
      </p:sp>
      <p:sp>
        <p:nvSpPr>
          <p:cNvPr id="7" name="矩形 6"/>
          <p:cNvSpPr/>
          <p:nvPr/>
        </p:nvSpPr>
        <p:spPr>
          <a:xfrm>
            <a:off x="659130" y="2098675"/>
            <a:ext cx="7825740" cy="903605"/>
          </a:xfrm>
          <a:prstGeom prst="rect">
            <a:avLst/>
          </a:prstGeom>
          <a:noFill/>
          <a:ln w="9525">
            <a:noFill/>
          </a:ln>
        </p:spPr>
        <p:txBody>
          <a:bodyPr wrap="square" rtlCol="0">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algn="l">
              <a:buClrTx/>
              <a:buNone/>
            </a:pPr>
            <a:r>
              <a:rPr lang="en-US" altLang="zh-CN" sz="2400" b="0" dirty="0">
                <a:latin typeface="Times New Roman" panose="02020603050405020304" pitchFamily="18" charset="0"/>
                <a:ea typeface="宋体" panose="02010600030101010101" pitchFamily="2" charset="-122"/>
                <a:sym typeface="+mn-ea"/>
              </a:rPr>
              <a:t>It is observed that when glancing at a scene, objects are much</a:t>
            </a:r>
            <a:endParaRPr lang="en-US" altLang="zh-CN" sz="2400" b="0" dirty="0">
              <a:latin typeface="Times New Roman" panose="02020603050405020304" pitchFamily="18" charset="0"/>
              <a:ea typeface="宋体" panose="02010600030101010101" pitchFamily="2" charset="-122"/>
              <a:sym typeface="+mn-ea"/>
            </a:endParaRPr>
          </a:p>
          <a:p>
            <a:pPr marL="0" lvl="0" algn="l">
              <a:buClrTx/>
              <a:buNone/>
            </a:pPr>
            <a:r>
              <a:rPr lang="en-US" altLang="zh-CN" sz="2400" b="0" dirty="0">
                <a:latin typeface="Times New Roman" panose="02020603050405020304" pitchFamily="18" charset="0"/>
                <a:ea typeface="宋体" panose="02010600030101010101" pitchFamily="2" charset="-122"/>
                <a:sym typeface="+mn-ea"/>
              </a:rPr>
              <a:t>easier to abstract the attention of human than the flat regions.</a:t>
            </a:r>
            <a:endParaRPr lang="en-US" altLang="zh-CN" sz="2400" b="0" dirty="0">
              <a:latin typeface="Times New Roman" panose="02020603050405020304" pitchFamily="18" charset="0"/>
              <a:ea typeface="宋体" panose="02010600030101010101" pitchFamily="2" charset="-122"/>
              <a:sym typeface="+mn-ea"/>
            </a:endParaRPr>
          </a:p>
        </p:txBody>
      </p:sp>
      <p:sp>
        <p:nvSpPr>
          <p:cNvPr id="3" name="矩形 2"/>
          <p:cNvSpPr/>
          <p:nvPr/>
        </p:nvSpPr>
        <p:spPr>
          <a:xfrm>
            <a:off x="633730" y="3673475"/>
            <a:ext cx="7825740" cy="829945"/>
          </a:xfrm>
          <a:prstGeom prst="rect">
            <a:avLst/>
          </a:prstGeom>
          <a:noFill/>
          <a:ln w="9525">
            <a:noFill/>
          </a:ln>
        </p:spPr>
        <p:txBody>
          <a:bodyPr wrap="square" rtlCol="0">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algn="l">
              <a:buClrTx/>
              <a:buNone/>
            </a:pPr>
            <a:r>
              <a:rPr lang="en-US" altLang="zh-CN" sz="2400" b="0" dirty="0">
                <a:latin typeface="Times New Roman" panose="02020603050405020304" pitchFamily="18" charset="0"/>
                <a:ea typeface="宋体" panose="02010600030101010101" pitchFamily="2" charset="-122"/>
                <a:sym typeface="+mn-ea"/>
              </a:rPr>
              <a:t>Use the objectness proposal method in [21] to enhance the focus prior map.</a:t>
            </a:r>
            <a:endParaRPr lang="en-US" altLang="zh-CN" sz="2400" b="0" dirty="0">
              <a:latin typeface="Times New Roman" panose="02020603050405020304" pitchFamily="18" charset="0"/>
              <a:ea typeface="宋体" panose="02010600030101010101" pitchFamily="2" charset="-122"/>
              <a:sym typeface="+mn-ea"/>
            </a:endParaRPr>
          </a:p>
        </p:txBody>
      </p:sp>
      <p:sp>
        <p:nvSpPr>
          <p:cNvPr id="4" name="下箭头 3"/>
          <p:cNvSpPr/>
          <p:nvPr/>
        </p:nvSpPr>
        <p:spPr>
          <a:xfrm>
            <a:off x="4097655" y="30480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aphicFrame>
        <p:nvGraphicFramePr>
          <p:cNvPr id="14" name="对象 20"/>
          <p:cNvGraphicFramePr>
            <a:graphicFrameLocks noChangeAspect="1"/>
          </p:cNvGraphicFramePr>
          <p:nvPr/>
        </p:nvGraphicFramePr>
        <p:xfrm>
          <a:off x="2787015" y="4962843"/>
          <a:ext cx="3028315" cy="664845"/>
        </p:xfrm>
        <a:graphic>
          <a:graphicData uri="http://schemas.openxmlformats.org/presentationml/2006/ole">
            <mc:AlternateContent xmlns:mc="http://schemas.openxmlformats.org/markup-compatibility/2006">
              <mc:Choice xmlns:v="urn:schemas-microsoft-com:vml" Requires="v">
                <p:oleObj spid="_x0000_s15" name="" r:id="rId1" imgW="1384300" imgH="304800" progId="Equation.DSMT4">
                  <p:embed/>
                </p:oleObj>
              </mc:Choice>
              <mc:Fallback>
                <p:oleObj name="" r:id="rId1" imgW="1384300" imgH="304800" progId="Equation.DSMT4">
                  <p:embed/>
                  <p:pic>
                    <p:nvPicPr>
                      <p:cNvPr id="0" name="图片 3094"/>
                      <p:cNvPicPr/>
                      <p:nvPr/>
                    </p:nvPicPr>
                    <p:blipFill>
                      <a:blip r:embed="rId2"/>
                      <a:stretch>
                        <a:fillRect/>
                      </a:stretch>
                    </p:blipFill>
                    <p:spPr>
                      <a:xfrm>
                        <a:off x="2787015" y="4962843"/>
                        <a:ext cx="3028315" cy="664845"/>
                      </a:xfrm>
                      <a:prstGeom prst="rect">
                        <a:avLst/>
                      </a:prstGeom>
                      <a:noFill/>
                      <a:ln w="38100">
                        <a:noFill/>
                        <a:miter/>
                      </a:ln>
                    </p:spPr>
                  </p:pic>
                </p:oleObj>
              </mc:Fallback>
            </mc:AlternateContent>
          </a:graphicData>
        </a:graphic>
      </p:graphicFrame>
      <p:sp>
        <p:nvSpPr>
          <p:cNvPr id="16" name="下箭头 15"/>
          <p:cNvSpPr/>
          <p:nvPr/>
        </p:nvSpPr>
        <p:spPr>
          <a:xfrm>
            <a:off x="4072255" y="43180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Our Model</a:t>
            </a:r>
            <a:endParaRPr lang="zh-CN" altLang="en-US" dirty="0">
              <a:ea typeface="宋体" panose="02010600030101010101" pitchFamily="2" charset="-122"/>
            </a:endParaRPr>
          </a:p>
        </p:txBody>
      </p:sp>
      <p:pic>
        <p:nvPicPr>
          <p:cNvPr id="2" name="图片 1"/>
          <p:cNvPicPr>
            <a:picLocks noChangeAspect="1"/>
          </p:cNvPicPr>
          <p:nvPr/>
        </p:nvPicPr>
        <p:blipFill>
          <a:blip r:embed="rId1"/>
          <a:stretch>
            <a:fillRect/>
          </a:stretch>
        </p:blipFill>
        <p:spPr>
          <a:xfrm>
            <a:off x="2081530" y="1452880"/>
            <a:ext cx="4980940" cy="395224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p:cNvSpPr>
          <p:nvPr>
            <p:ph type="title"/>
          </p:nvPr>
        </p:nvSpPr>
        <p:spPr/>
        <p:txBody>
          <a:bodyPr vert="horz" wrap="square" lIns="91440" tIns="45720" rIns="91440" bIns="45720" anchor="ctr"/>
          <a:p>
            <a:pPr eaLnBrk="1" hangingPunct="1"/>
            <a:r>
              <a:rPr lang="en-US" altLang="zh-CN" dirty="0">
                <a:ea typeface="宋体" panose="02010600030101010101" pitchFamily="2" charset="-122"/>
              </a:rPr>
              <a:t>Evaluation </a:t>
            </a:r>
            <a:endParaRPr lang="zh-CN" altLang="en-US" sz="1600" dirty="0">
              <a:ea typeface="宋体" panose="02010600030101010101" pitchFamily="2" charset="-122"/>
            </a:endParaRPr>
          </a:p>
        </p:txBody>
      </p:sp>
      <p:sp>
        <p:nvSpPr>
          <p:cNvPr id="5" name="Content Placeholder 2"/>
          <p:cNvSpPr txBox="1"/>
          <p:nvPr/>
        </p:nvSpPr>
        <p:spPr>
          <a:xfrm>
            <a:off x="0" y="1447800"/>
            <a:ext cx="8466138" cy="5253038"/>
          </a:xfrm>
          <a:prstGeom prst="rect">
            <a:avLst/>
          </a:prstGeom>
        </p:spPr>
        <p:txBody>
          <a:bodyPr vert="horz" lIns="91440" tIns="45720" rIns="91440" bIns="45720" rtlCol="0"/>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228600" lvl="0" indent="-228600" eaLnBrk="1" hangingPunct="1">
              <a:lnSpc>
                <a:spcPct val="90000"/>
              </a:lnSpc>
              <a:spcBef>
                <a:spcPts val="1000"/>
              </a:spcBef>
              <a:buClrTx/>
              <a:buFont typeface="Arial" panose="020B0604020202020204" pitchFamily="34" charset="0"/>
              <a:buChar char="•"/>
            </a:pPr>
            <a:r>
              <a:rPr lang="en-US" altLang="zh-CN" b="0" dirty="0">
                <a:solidFill>
                  <a:srgbClr val="000000"/>
                </a:solidFill>
                <a:latin typeface="Calibri" panose="020F0502020204030204" charset="0"/>
              </a:rPr>
              <a:t>Dataset</a:t>
            </a:r>
            <a:endParaRPr lang="en-US" altLang="zh-CN" b="0" dirty="0">
              <a:solidFill>
                <a:srgbClr val="000000"/>
              </a:solidFill>
              <a:latin typeface="Calibri" panose="020F0502020204030204" charset="0"/>
            </a:endParaRPr>
          </a:p>
          <a:p>
            <a:pPr marL="685800" lvl="1" indent="-228600" eaLnBrk="1" hangingPunct="1">
              <a:lnSpc>
                <a:spcPct val="90000"/>
              </a:lnSpc>
              <a:spcBef>
                <a:spcPts val="500"/>
              </a:spcBef>
              <a:buClrTx/>
              <a:buFont typeface="Arial" panose="020B0604020202020204" pitchFamily="34" charset="0"/>
              <a:buChar char="•"/>
            </a:pPr>
            <a:r>
              <a:rPr lang="en-US" altLang="zh-CN" sz="2400" dirty="0">
                <a:solidFill>
                  <a:srgbClr val="000000"/>
                </a:solidFill>
                <a:latin typeface="Calibri" panose="020F0502020204030204" charset="0"/>
              </a:rPr>
              <a:t>ASD</a:t>
            </a:r>
            <a:endParaRPr lang="en-US" altLang="zh-CN" sz="2400" dirty="0">
              <a:solidFill>
                <a:srgbClr val="000000"/>
              </a:solidFill>
              <a:latin typeface="Calibri" panose="020F0502020204030204" charset="0"/>
            </a:endParaRPr>
          </a:p>
          <a:p>
            <a:pPr marL="685800" lvl="1" indent="-228600" eaLnBrk="1" hangingPunct="1">
              <a:lnSpc>
                <a:spcPct val="90000"/>
              </a:lnSpc>
              <a:spcBef>
                <a:spcPts val="500"/>
              </a:spcBef>
              <a:buClrTx/>
              <a:buFont typeface="Arial" panose="020B0604020202020204" pitchFamily="34" charset="0"/>
              <a:buChar char="•"/>
            </a:pPr>
            <a:r>
              <a:rPr lang="en-US" altLang="zh-CN" sz="2400" dirty="0">
                <a:solidFill>
                  <a:srgbClr val="000000"/>
                </a:solidFill>
                <a:latin typeface="Calibri" panose="020F0502020204030204" charset="0"/>
              </a:rPr>
              <a:t>The proposed dataset</a:t>
            </a:r>
            <a:endParaRPr lang="en-US" altLang="zh-CN" sz="2400" dirty="0">
              <a:solidFill>
                <a:srgbClr val="000000"/>
              </a:solidFill>
              <a:latin typeface="Calibri" panose="020F0502020204030204" charset="0"/>
            </a:endParaRPr>
          </a:p>
          <a:p>
            <a:pPr marL="228600" lvl="0" indent="-228600" eaLnBrk="1" hangingPunct="1">
              <a:lnSpc>
                <a:spcPct val="90000"/>
              </a:lnSpc>
              <a:spcBef>
                <a:spcPts val="1000"/>
              </a:spcBef>
              <a:buClrTx/>
              <a:buFont typeface="Arial" panose="020B0604020202020204" pitchFamily="34" charset="0"/>
              <a:buNone/>
            </a:pPr>
            <a:endParaRPr lang="en-US" altLang="zh-CN" sz="2400" b="0" dirty="0">
              <a:solidFill>
                <a:srgbClr val="000000"/>
              </a:solidFill>
              <a:latin typeface="Calibri" panose="020F0502020204030204" charset="0"/>
            </a:endParaRPr>
          </a:p>
          <a:p>
            <a:pPr marL="228600" lvl="0" indent="-228600" eaLnBrk="1" hangingPunct="1">
              <a:lnSpc>
                <a:spcPct val="90000"/>
              </a:lnSpc>
              <a:spcBef>
                <a:spcPts val="1000"/>
              </a:spcBef>
              <a:buClrTx/>
              <a:buFont typeface="Arial" panose="020B0604020202020204" pitchFamily="34" charset="0"/>
              <a:buChar char="•"/>
            </a:pPr>
            <a:r>
              <a:rPr lang="en-US" altLang="zh-CN" b="0" dirty="0">
                <a:solidFill>
                  <a:srgbClr val="000000"/>
                </a:solidFill>
                <a:latin typeface="Calibri" panose="020F0502020204030204" charset="0"/>
              </a:rPr>
              <a:t>Evaluation Category</a:t>
            </a:r>
            <a:endParaRPr lang="en-US" altLang="zh-CN" sz="2400" b="0" dirty="0">
              <a:solidFill>
                <a:srgbClr val="000000"/>
              </a:solidFill>
              <a:latin typeface="Calibri" panose="020F0502020204030204" charset="0"/>
            </a:endParaRPr>
          </a:p>
          <a:p>
            <a:pPr marL="685800" lvl="1" indent="-228600" eaLnBrk="1" hangingPunct="1">
              <a:lnSpc>
                <a:spcPct val="90000"/>
              </a:lnSpc>
              <a:spcBef>
                <a:spcPts val="500"/>
              </a:spcBef>
              <a:buClrTx/>
              <a:buFont typeface="Arial" panose="020B0604020202020204" pitchFamily="34" charset="0"/>
              <a:buChar char="•"/>
            </a:pPr>
            <a:r>
              <a:rPr lang="en-US" altLang="zh-CN" sz="2400" dirty="0">
                <a:solidFill>
                  <a:srgbClr val="000000"/>
                </a:solidFill>
                <a:latin typeface="Calibri" panose="020F0502020204030204" charset="0"/>
              </a:rPr>
              <a:t>Comparisons with the Other Focus Map for Salient</a:t>
            </a:r>
            <a:endParaRPr lang="en-US" altLang="zh-CN" sz="2400" dirty="0">
              <a:solidFill>
                <a:srgbClr val="000000"/>
              </a:solidFill>
              <a:latin typeface="Calibri" panose="020F0502020204030204" charset="0"/>
            </a:endParaRPr>
          </a:p>
          <a:p>
            <a:pPr marL="457200" lvl="1" indent="0" eaLnBrk="1" hangingPunct="1">
              <a:lnSpc>
                <a:spcPct val="90000"/>
              </a:lnSpc>
              <a:spcBef>
                <a:spcPts val="500"/>
              </a:spcBef>
              <a:buClrTx/>
              <a:buFont typeface="Arial" panose="020B0604020202020204" pitchFamily="34" charset="0"/>
              <a:buNone/>
            </a:pPr>
            <a:r>
              <a:rPr lang="en-US" altLang="zh-CN" sz="2400" dirty="0">
                <a:solidFill>
                  <a:srgbClr val="000000"/>
                </a:solidFill>
                <a:latin typeface="Calibri" panose="020F0502020204030204" charset="0"/>
              </a:rPr>
              <a:t>Object Detection</a:t>
            </a:r>
            <a:endParaRPr lang="en-US" altLang="zh-CN" sz="2400" dirty="0">
              <a:solidFill>
                <a:srgbClr val="000000"/>
              </a:solidFill>
              <a:latin typeface="Calibri" panose="020F0502020204030204" charset="0"/>
            </a:endParaRPr>
          </a:p>
          <a:p>
            <a:pPr marL="685800" lvl="1" indent="-228600" eaLnBrk="1" hangingPunct="1">
              <a:lnSpc>
                <a:spcPct val="90000"/>
              </a:lnSpc>
              <a:spcBef>
                <a:spcPts val="500"/>
              </a:spcBef>
              <a:buClrTx/>
              <a:buFont typeface="Arial" panose="020B0604020202020204" pitchFamily="34" charset="0"/>
              <a:buChar char="•"/>
            </a:pPr>
            <a:r>
              <a:rPr lang="en-US" altLang="zh-CN" sz="2400" dirty="0">
                <a:solidFill>
                  <a:srgbClr val="000000"/>
                </a:solidFill>
                <a:latin typeface="Calibri" panose="020F0502020204030204" charset="0"/>
              </a:rPr>
              <a:t>Improvement to State-of-the-art Methods for Salient</a:t>
            </a:r>
            <a:endParaRPr lang="en-US" altLang="zh-CN" sz="2400" dirty="0">
              <a:solidFill>
                <a:srgbClr val="000000"/>
              </a:solidFill>
              <a:latin typeface="Calibri" panose="020F0502020204030204" charset="0"/>
            </a:endParaRPr>
          </a:p>
          <a:p>
            <a:pPr marL="457200" lvl="1" indent="0" eaLnBrk="1" hangingPunct="1">
              <a:lnSpc>
                <a:spcPct val="90000"/>
              </a:lnSpc>
              <a:spcBef>
                <a:spcPts val="500"/>
              </a:spcBef>
              <a:buClrTx/>
              <a:buFont typeface="Arial" panose="020B0604020202020204" pitchFamily="34" charset="0"/>
              <a:buNone/>
            </a:pPr>
            <a:r>
              <a:rPr lang="en-US" altLang="zh-CN" sz="2400" dirty="0">
                <a:solidFill>
                  <a:srgbClr val="000000"/>
                </a:solidFill>
                <a:latin typeface="Calibri" panose="020F0502020204030204" charset="0"/>
              </a:rPr>
              <a:t>Object Detection</a:t>
            </a:r>
            <a:endParaRPr lang="en-US" altLang="zh-CN" sz="2400" dirty="0">
              <a:solidFill>
                <a:srgbClr val="000000"/>
              </a:solidFill>
              <a:latin typeface="Calibri" panose="020F050202020403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p:cNvSpPr>
          <p:nvPr>
            <p:ph type="title"/>
          </p:nvPr>
        </p:nvSpPr>
        <p:spPr/>
        <p:txBody>
          <a:bodyPr vert="horz" wrap="square" lIns="91440" tIns="45720" rIns="91440" bIns="45720" anchor="ctr"/>
          <a:p>
            <a:pPr eaLnBrk="1" hangingPunct="1"/>
            <a:r>
              <a:rPr lang="en-US" altLang="zh-CN" dirty="0">
                <a:ea typeface="宋体" panose="02010600030101010101" pitchFamily="2" charset="-122"/>
              </a:rPr>
              <a:t>Evaluation </a:t>
            </a:r>
            <a:endParaRPr lang="zh-CN" altLang="en-US" sz="1600" dirty="0">
              <a:ea typeface="宋体" panose="02010600030101010101" pitchFamily="2" charset="-122"/>
            </a:endParaRPr>
          </a:p>
        </p:txBody>
      </p:sp>
      <p:sp>
        <p:nvSpPr>
          <p:cNvPr id="19459" name="Text Box 28"/>
          <p:cNvSpPr txBox="1"/>
          <p:nvPr/>
        </p:nvSpPr>
        <p:spPr>
          <a:xfrm>
            <a:off x="107315" y="1092200"/>
            <a:ext cx="8173720" cy="36830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eaLnBrk="1" hangingPunct="1">
              <a:spcBef>
                <a:spcPct val="50000"/>
              </a:spcBef>
              <a:buClrTx/>
              <a:buNone/>
            </a:pPr>
            <a:r>
              <a:rPr lang="en-US" altLang="zh-CN" sz="1800" dirty="0">
                <a:latin typeface="Arial" panose="020B0604020202020204" pitchFamily="34" charset="0"/>
                <a:ea typeface="宋体" panose="02010600030101010101" pitchFamily="2" charset="-122"/>
              </a:rPr>
              <a:t>Comparisons with the Other Focus Map for Salient Object Detection:</a:t>
            </a:r>
            <a:endParaRPr lang="en-US" altLang="zh-CN" sz="1800" dirty="0">
              <a:latin typeface="Arial" panose="020B0604020202020204" pitchFamily="34" charset="0"/>
              <a:ea typeface="宋体" panose="02010600030101010101" pitchFamily="2" charset="-122"/>
            </a:endParaRPr>
          </a:p>
        </p:txBody>
      </p:sp>
      <p:pic>
        <p:nvPicPr>
          <p:cNvPr id="2" name="图片 1"/>
          <p:cNvPicPr>
            <a:picLocks noChangeAspect="1"/>
          </p:cNvPicPr>
          <p:nvPr/>
        </p:nvPicPr>
        <p:blipFill>
          <a:blip r:embed="rId1"/>
          <a:stretch>
            <a:fillRect/>
          </a:stretch>
        </p:blipFill>
        <p:spPr>
          <a:xfrm>
            <a:off x="2105025" y="1495425"/>
            <a:ext cx="4933315" cy="401891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p:cNvSpPr>
          <p:nvPr>
            <p:ph type="title"/>
          </p:nvPr>
        </p:nvSpPr>
        <p:spPr/>
        <p:txBody>
          <a:bodyPr vert="horz" wrap="square" lIns="91440" tIns="45720" rIns="91440" bIns="45720" anchor="ctr"/>
          <a:p>
            <a:pPr eaLnBrk="1" hangingPunct="1"/>
            <a:r>
              <a:rPr lang="en-US" altLang="zh-CN" dirty="0">
                <a:ea typeface="宋体" panose="02010600030101010101" pitchFamily="2" charset="-122"/>
              </a:rPr>
              <a:t>Evaluation </a:t>
            </a:r>
            <a:endParaRPr lang="zh-CN" altLang="en-US" sz="1600" dirty="0">
              <a:ea typeface="宋体" panose="02010600030101010101" pitchFamily="2" charset="-122"/>
            </a:endParaRPr>
          </a:p>
        </p:txBody>
      </p:sp>
      <p:sp>
        <p:nvSpPr>
          <p:cNvPr id="19459" name="Text Box 28"/>
          <p:cNvSpPr txBox="1"/>
          <p:nvPr/>
        </p:nvSpPr>
        <p:spPr>
          <a:xfrm>
            <a:off x="107315" y="1092200"/>
            <a:ext cx="8173720" cy="36830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eaLnBrk="1" hangingPunct="1">
              <a:spcBef>
                <a:spcPct val="50000"/>
              </a:spcBef>
              <a:buClrTx/>
              <a:buNone/>
            </a:pPr>
            <a:r>
              <a:rPr lang="en-US" altLang="zh-CN" sz="1800" dirty="0">
                <a:latin typeface="Arial" panose="020B0604020202020204" pitchFamily="34" charset="0"/>
                <a:ea typeface="宋体" panose="02010600030101010101" pitchFamily="2" charset="-122"/>
              </a:rPr>
              <a:t> Improvement to State-of-the-art Methods for Salient Object Detection:</a:t>
            </a:r>
            <a:endParaRPr lang="en-US" altLang="zh-CN" sz="1800" dirty="0">
              <a:latin typeface="Arial" panose="020B0604020202020204" pitchFamily="34" charset="0"/>
              <a:ea typeface="宋体" panose="02010600030101010101" pitchFamily="2" charset="-122"/>
            </a:endParaRPr>
          </a:p>
        </p:txBody>
      </p:sp>
      <p:pic>
        <p:nvPicPr>
          <p:cNvPr id="3" name="图片 2"/>
          <p:cNvPicPr>
            <a:picLocks noChangeAspect="1"/>
          </p:cNvPicPr>
          <p:nvPr/>
        </p:nvPicPr>
        <p:blipFill>
          <a:blip r:embed="rId1"/>
          <a:stretch>
            <a:fillRect/>
          </a:stretch>
        </p:blipFill>
        <p:spPr>
          <a:xfrm>
            <a:off x="1517650" y="1887855"/>
            <a:ext cx="5543550" cy="380555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标题 1"/>
          <p:cNvSpPr>
            <a:spLocks noGrp="1"/>
          </p:cNvSpPr>
          <p:nvPr>
            <p:ph type="title"/>
          </p:nvPr>
        </p:nvSpPr>
        <p:spPr/>
        <p:txBody>
          <a:bodyPr vert="horz" wrap="square" lIns="91440" tIns="45720" rIns="91440" bIns="45720" anchor="ctr"/>
          <a:p>
            <a:r>
              <a:rPr lang="en-US" altLang="zh-CN" dirty="0"/>
              <a:t>Conclusions</a:t>
            </a:r>
            <a:endParaRPr lang="zh-CN" altLang="en-US" dirty="0"/>
          </a:p>
        </p:txBody>
      </p:sp>
      <p:sp>
        <p:nvSpPr>
          <p:cNvPr id="22531" name="矩形 2"/>
          <p:cNvSpPr/>
          <p:nvPr/>
        </p:nvSpPr>
        <p:spPr>
          <a:xfrm>
            <a:off x="101600" y="1371600"/>
            <a:ext cx="8039100" cy="953135"/>
          </a:xfrm>
          <a:prstGeom prst="rect">
            <a:avLst/>
          </a:prstGeom>
          <a:noFill/>
          <a:ln w="9525">
            <a:noFill/>
          </a:ln>
        </p:spPr>
        <p:txBody>
          <a:bodyPr>
            <a:spAutoFit/>
          </a:bodyPr>
          <a:p>
            <a:pPr algn="just"/>
            <a:r>
              <a:rPr lang="en-US" altLang="zh-CN" sz="2800" dirty="0">
                <a:latin typeface="Times New Roman" panose="02020603050405020304" pitchFamily="18" charset="0"/>
                <a:cs typeface="Times New Roman" panose="02020603050405020304" pitchFamily="18" charset="0"/>
              </a:rPr>
              <a:t>1. We have proposed a novel method of estimating the focus prior map for any given images.</a:t>
            </a:r>
            <a:endParaRPr lang="zh-CN" altLang="en-US" sz="2800" dirty="0">
              <a:latin typeface="Times New Roman" panose="02020603050405020304" pitchFamily="18" charset="0"/>
              <a:ea typeface="Times New Roman" panose="02020603050405020304" pitchFamily="18" charset="0"/>
            </a:endParaRPr>
          </a:p>
        </p:txBody>
      </p:sp>
      <p:sp>
        <p:nvSpPr>
          <p:cNvPr id="22532" name="矩形 3"/>
          <p:cNvSpPr/>
          <p:nvPr/>
        </p:nvSpPr>
        <p:spPr>
          <a:xfrm>
            <a:off x="82550" y="2590800"/>
            <a:ext cx="7924800" cy="1814830"/>
          </a:xfrm>
          <a:prstGeom prst="rect">
            <a:avLst/>
          </a:prstGeom>
          <a:noFill/>
          <a:ln w="9525">
            <a:noFill/>
          </a:ln>
        </p:spPr>
        <p:txBody>
          <a:bodyPr>
            <a:spAutoFit/>
          </a:bodyPr>
          <a:p>
            <a:pPr algn="just"/>
            <a:r>
              <a:rPr lang="en-US" altLang="zh-CN" sz="2800" dirty="0">
                <a:latin typeface="Times New Roman" panose="02020603050405020304" pitchFamily="18" charset="0"/>
                <a:cs typeface="Times New Roman" panose="02020603050405020304" pitchFamily="18" charset="0"/>
              </a:rPr>
              <a:t>2.The sparse representation has been used to learn the defocus dictionary and the non-zero number of the coefficients is used to describe the focus strength of</a:t>
            </a:r>
            <a:endParaRPr lang="en-US" altLang="zh-CN" sz="2800" dirty="0">
              <a:latin typeface="Times New Roman" panose="02020603050405020304" pitchFamily="18" charset="0"/>
              <a:cs typeface="Times New Roman" panose="02020603050405020304" pitchFamily="18" charset="0"/>
            </a:endParaRPr>
          </a:p>
          <a:p>
            <a:pPr algn="just"/>
            <a:r>
              <a:rPr lang="en-US" altLang="zh-CN" sz="2800" dirty="0">
                <a:latin typeface="Times New Roman" panose="02020603050405020304" pitchFamily="18" charset="0"/>
                <a:cs typeface="Times New Roman" panose="02020603050405020304" pitchFamily="18" charset="0"/>
              </a:rPr>
              <a:t>each patch.</a:t>
            </a:r>
            <a:endParaRPr lang="en-US" altLang="zh-CN" sz="2800" dirty="0">
              <a:latin typeface="Times New Roman" panose="02020603050405020304" pitchFamily="18" charset="0"/>
              <a:cs typeface="Times New Roman" panose="02020603050405020304" pitchFamily="18" charset="0"/>
            </a:endParaRPr>
          </a:p>
        </p:txBody>
      </p:sp>
      <p:sp>
        <p:nvSpPr>
          <p:cNvPr id="2" name="矩形 3"/>
          <p:cNvSpPr/>
          <p:nvPr/>
        </p:nvSpPr>
        <p:spPr>
          <a:xfrm>
            <a:off x="133350" y="4546600"/>
            <a:ext cx="7924800" cy="1383665"/>
          </a:xfrm>
          <a:prstGeom prst="rect">
            <a:avLst/>
          </a:prstGeom>
          <a:noFill/>
          <a:ln w="9525">
            <a:noFill/>
          </a:ln>
        </p:spPr>
        <p:txBody>
          <a:bodyPr>
            <a:spAutoFit/>
          </a:bodyPr>
          <a:p>
            <a:pPr algn="just"/>
            <a:r>
              <a:rPr lang="en-US" altLang="zh-CN" sz="2800" dirty="0">
                <a:latin typeface="Times New Roman" panose="02020603050405020304" pitchFamily="18" charset="0"/>
                <a:cs typeface="Times New Roman" panose="02020603050405020304" pitchFamily="18" charset="0"/>
              </a:rPr>
              <a:t>3.Object level analysis is introduced to boost the performance, since the focus prior is meaningful to the objects in focus.</a:t>
            </a:r>
            <a:endParaRPr lang="en-US" altLang="zh-CN"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WordArt 6"/>
          <p:cNvSpPr>
            <a:spLocks noTextEdit="1"/>
          </p:cNvSpPr>
          <p:nvPr/>
        </p:nvSpPr>
        <p:spPr>
          <a:xfrm>
            <a:off x="2286000" y="3048000"/>
            <a:ext cx="4343400" cy="609600"/>
          </a:xfrm>
          <a:prstGeom prst="rect">
            <a:avLst/>
          </a:prstGeom>
        </p:spPr>
        <p:txBody>
          <a:bodyPr wrap="none" fromWordArt="1">
            <a:prstTxWarp prst="textDeflate">
              <a:avLst>
                <a:gd name="adj" fmla="val 0"/>
              </a:avLst>
            </a:prstTxWarp>
            <a:normAutofit/>
          </a:bodyPr>
          <a:p>
            <a:pPr algn="ctr"/>
            <a:r>
              <a:rPr lang="zh-CN" altLang="en-US" sz="3600" b="1">
                <a:ln w="28575" cap="flat" cmpd="sng">
                  <a:solidFill>
                    <a:srgbClr val="FFFFFF"/>
                  </a:solidFill>
                  <a:prstDash val="solid"/>
                  <a:headEnd type="none" w="med" len="med"/>
                  <a:tailEnd type="none" w="med" len="med"/>
                </a:ln>
                <a:gradFill rotWithShape="1">
                  <a:gsLst>
                    <a:gs pos="0">
                      <a:schemeClr val="tx2"/>
                    </a:gs>
                    <a:gs pos="100000">
                      <a:schemeClr val="accent1"/>
                    </a:gs>
                  </a:gsLst>
                  <a:lin ang="0" scaled="1"/>
                  <a:tileRect/>
                </a:gradFill>
                <a:effectLst>
                  <a:outerShdw dist="71842" dir="2699999" algn="ctr" rotWithShape="0">
                    <a:schemeClr val="tx1">
                      <a:alpha val="50000"/>
                    </a:schemeClr>
                  </a:outerShdw>
                </a:effectLst>
                <a:latin typeface="Arial" panose="020B0604020202020204" pitchFamily="34" charset="0"/>
                <a:ea typeface="Arial" panose="020B0604020202020204" pitchFamily="34" charset="0"/>
              </a:rPr>
              <a:t>Thank You!</a:t>
            </a:r>
            <a:endParaRPr lang="zh-CN" altLang="en-US" sz="3600" b="1">
              <a:ln w="28575" cap="flat" cmpd="sng">
                <a:solidFill>
                  <a:srgbClr val="FFFFFF"/>
                </a:solidFill>
                <a:prstDash val="solid"/>
                <a:headEnd type="none" w="med" len="med"/>
                <a:tailEnd type="none" w="med" len="med"/>
              </a:ln>
              <a:gradFill rotWithShape="1">
                <a:gsLst>
                  <a:gs pos="0">
                    <a:schemeClr val="tx2"/>
                  </a:gs>
                  <a:gs pos="100000">
                    <a:schemeClr val="accent1"/>
                  </a:gs>
                </a:gsLst>
                <a:lin ang="0" scaled="1"/>
                <a:tileRect/>
              </a:gradFill>
              <a:effectLst>
                <a:outerShdw dist="71842" dir="2699999" algn="ctr" rotWithShape="0">
                  <a:schemeClr val="tx1">
                    <a:alpha val="50000"/>
                  </a:schemeClr>
                </a:outerShdw>
              </a:effectLst>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p:cTn id="7" dur="500" fill="hold"/>
                                        <p:tgtEl>
                                          <p:spTgt spid="23554"/>
                                        </p:tgtEl>
                                        <p:attrNameLst>
                                          <p:attrName>ppt_w</p:attrName>
                                        </p:attrNameLst>
                                      </p:cBhvr>
                                      <p:tavLst>
                                        <p:tav tm="0">
                                          <p:val>
                                            <p:fltVal val="0.000000"/>
                                          </p:val>
                                        </p:tav>
                                        <p:tav tm="100000">
                                          <p:val>
                                            <p:strVal val="#ppt_w"/>
                                          </p:val>
                                        </p:tav>
                                      </p:tavLst>
                                    </p:anim>
                                    <p:anim calcmode="lin" valueType="num">
                                      <p:cBhvr>
                                        <p:cTn id="8" dur="500" fill="hold"/>
                                        <p:tgtEl>
                                          <p:spTgt spid="23554"/>
                                        </p:tgtEl>
                                        <p:attrNameLst>
                                          <p:attrName>ppt_h</p:attrName>
                                        </p:attrNameLst>
                                      </p:cBhvr>
                                      <p:tavLst>
                                        <p:tav tm="0">
                                          <p:val>
                                            <p:fltVal val="0.000000"/>
                                          </p:val>
                                        </p:tav>
                                        <p:tav tm="100000">
                                          <p:val>
                                            <p:strVal val="#ppt_h"/>
                                          </p:val>
                                        </p:tav>
                                      </p:tavLst>
                                    </p:anim>
                                    <p:animEffect transition="in" filter="fade">
                                      <p:cBhvr>
                                        <p:cTn id="9" dur="5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a:spLocks noGrp="1"/>
          </p:cNvSpPr>
          <p:nvPr>
            <p:ph type="title"/>
          </p:nvPr>
        </p:nvSpPr>
        <p:spPr/>
        <p:txBody>
          <a:bodyPr vert="horz" wrap="square" lIns="91440" tIns="45720" rIns="91440" bIns="45720" anchor="ctr"/>
          <a:p>
            <a:pPr eaLnBrk="1" hangingPunct="1"/>
            <a:r>
              <a:rPr lang="en-US" altLang="zh-CN" dirty="0">
                <a:solidFill>
                  <a:schemeClr val="accent1"/>
                </a:solidFill>
                <a:ea typeface="宋体" panose="02010600030101010101" pitchFamily="2" charset="-122"/>
              </a:rPr>
              <a:t>Content</a:t>
            </a:r>
            <a:endParaRPr lang="zh-CN" altLang="en-US" dirty="0">
              <a:solidFill>
                <a:schemeClr val="accent1"/>
              </a:solidFill>
              <a:ea typeface="宋体" panose="02010600030101010101" pitchFamily="2" charset="-122"/>
            </a:endParaRPr>
          </a:p>
        </p:txBody>
      </p:sp>
      <p:sp>
        <p:nvSpPr>
          <p:cNvPr id="4099" name="Text Box 3"/>
          <p:cNvSpPr txBox="1"/>
          <p:nvPr/>
        </p:nvSpPr>
        <p:spPr>
          <a:xfrm>
            <a:off x="1660525" y="722313"/>
            <a:ext cx="184150" cy="36671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eaLnBrk="1" hangingPunct="1">
              <a:spcBef>
                <a:spcPct val="0"/>
              </a:spcBef>
              <a:buClrTx/>
              <a:buNone/>
            </a:pPr>
            <a:endParaRPr lang="zh-CN" altLang="en-US" sz="1800" b="0" dirty="0">
              <a:latin typeface="Arial" panose="020B0604020202020204" pitchFamily="34" charset="0"/>
              <a:ea typeface="宋体" panose="02010600030101010101" pitchFamily="2" charset="-122"/>
            </a:endParaRPr>
          </a:p>
        </p:txBody>
      </p:sp>
      <p:grpSp>
        <p:nvGrpSpPr>
          <p:cNvPr id="4100" name="Group 46"/>
          <p:cNvGrpSpPr/>
          <p:nvPr/>
        </p:nvGrpSpPr>
        <p:grpSpPr>
          <a:xfrm>
            <a:off x="2133600" y="1905000"/>
            <a:ext cx="4724400" cy="685800"/>
            <a:chOff x="1296" y="1824"/>
            <a:chExt cx="2976" cy="432"/>
          </a:xfrm>
        </p:grpSpPr>
        <p:sp>
          <p:nvSpPr>
            <p:cNvPr id="88111" name="AutoShape 47"/>
            <p:cNvSpPr>
              <a:spLocks noChangeArrowheads="1"/>
            </p:cNvSpPr>
            <p:nvPr/>
          </p:nvSpPr>
          <p:spPr bwMode="gray">
            <a:xfrm>
              <a:off x="1536" y="1899"/>
              <a:ext cx="2736" cy="288"/>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ln>
            <a:effectLst>
              <a:outerShdw dist="99190" dir="2388334" algn="ctr" rotWithShape="0">
                <a:srgbClr val="3333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17" name="AutoShape 48"/>
            <p:cNvSpPr/>
            <p:nvPr/>
          </p:nvSpPr>
          <p:spPr>
            <a:xfrm>
              <a:off x="1296" y="1824"/>
              <a:ext cx="432" cy="432"/>
            </a:xfrm>
            <a:prstGeom prst="diamond">
              <a:avLst/>
            </a:prstGeom>
            <a:solidFill>
              <a:schemeClr val="accent2"/>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eaLnBrk="1" hangingPunct="1">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4118" name="Text Box 49"/>
            <p:cNvSpPr txBox="1"/>
            <p:nvPr/>
          </p:nvSpPr>
          <p:spPr>
            <a:xfrm>
              <a:off x="1680" y="1934"/>
              <a:ext cx="2592" cy="231"/>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1800" dirty="0">
                  <a:solidFill>
                    <a:srgbClr val="000000"/>
                  </a:solidFill>
                  <a:latin typeface="Arial" panose="020B0604020202020204" pitchFamily="34" charset="0"/>
                  <a:ea typeface="宋体" panose="02010600030101010101" pitchFamily="2" charset="-122"/>
                </a:rPr>
                <a:t>        1.  Motivation</a:t>
              </a:r>
              <a:endParaRPr lang="zh-CN" altLang="en-US" sz="1800" dirty="0">
                <a:solidFill>
                  <a:srgbClr val="000000"/>
                </a:solidFill>
                <a:latin typeface="Arial" panose="020B0604020202020204" pitchFamily="34" charset="0"/>
                <a:ea typeface="宋体" panose="02010600030101010101" pitchFamily="2" charset="-122"/>
              </a:endParaRPr>
            </a:p>
          </p:txBody>
        </p:sp>
        <p:sp>
          <p:nvSpPr>
            <p:cNvPr id="4119" name="Text Box 50"/>
            <p:cNvSpPr txBox="1"/>
            <p:nvPr/>
          </p:nvSpPr>
          <p:spPr>
            <a:xfrm>
              <a:off x="1393" y="1886"/>
              <a:ext cx="223"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lgn="ctr">
                <a:spcBef>
                  <a:spcPct val="0"/>
                </a:spcBef>
                <a:buClrTx/>
                <a:buNone/>
              </a:pPr>
              <a:r>
                <a:rPr lang="en-US" altLang="zh-CN" sz="2400" b="0" dirty="0">
                  <a:solidFill>
                    <a:schemeClr val="bg1"/>
                  </a:solidFill>
                  <a:latin typeface="Arial" panose="020B0604020202020204" pitchFamily="34" charset="0"/>
                  <a:ea typeface="宋体" panose="02010600030101010101" pitchFamily="2" charset="-122"/>
                </a:rPr>
                <a:t>1</a:t>
              </a:r>
              <a:endParaRPr lang="en-US" altLang="zh-CN" sz="2400" b="0" dirty="0">
                <a:solidFill>
                  <a:schemeClr val="bg1"/>
                </a:solidFill>
                <a:latin typeface="Arial" panose="020B0604020202020204" pitchFamily="34" charset="0"/>
                <a:ea typeface="宋体" panose="02010600030101010101" pitchFamily="2" charset="-122"/>
              </a:endParaRPr>
            </a:p>
          </p:txBody>
        </p:sp>
      </p:grpSp>
      <p:grpSp>
        <p:nvGrpSpPr>
          <p:cNvPr id="4101" name="Group 51"/>
          <p:cNvGrpSpPr/>
          <p:nvPr/>
        </p:nvGrpSpPr>
        <p:grpSpPr>
          <a:xfrm>
            <a:off x="2133600" y="2743200"/>
            <a:ext cx="4724400" cy="685800"/>
            <a:chOff x="1296" y="1824"/>
            <a:chExt cx="2976" cy="432"/>
          </a:xfrm>
        </p:grpSpPr>
        <p:sp>
          <p:nvSpPr>
            <p:cNvPr id="88116" name="AutoShape 52"/>
            <p:cNvSpPr>
              <a:spLocks noChangeArrowheads="1"/>
            </p:cNvSpPr>
            <p:nvPr/>
          </p:nvSpPr>
          <p:spPr bwMode="gray">
            <a:xfrm>
              <a:off x="1536" y="1899"/>
              <a:ext cx="2736" cy="288"/>
            </a:xfrm>
            <a:prstGeom prst="roundRect">
              <a:avLst>
                <a:gd name="adj" fmla="val 16667"/>
              </a:avLst>
            </a:prstGeom>
            <a:gradFill rotWithShape="1">
              <a:gsLst>
                <a:gs pos="0">
                  <a:schemeClr val="accent1">
                    <a:gamma/>
                    <a:tint val="21176"/>
                    <a:invGamma/>
                  </a:schemeClr>
                </a:gs>
                <a:gs pos="100000">
                  <a:schemeClr val="accent1"/>
                </a:gs>
              </a:gsLst>
              <a:lin ang="0" scaled="1"/>
            </a:gradFill>
            <a:ln w="12700" algn="ctr">
              <a:solidFill>
                <a:schemeClr val="bg1"/>
              </a:solidFill>
              <a:round/>
            </a:ln>
            <a:effectLst>
              <a:outerShdw dist="99190" dir="2388334" algn="ctr" rotWithShape="0">
                <a:srgbClr val="3333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13" name="AutoShape 53"/>
            <p:cNvSpPr/>
            <p:nvPr/>
          </p:nvSpPr>
          <p:spPr>
            <a:xfrm>
              <a:off x="1296" y="1824"/>
              <a:ext cx="432" cy="432"/>
            </a:xfrm>
            <a:prstGeom prst="diamond">
              <a:avLst/>
            </a:prstGeom>
            <a:solidFill>
              <a:schemeClr val="accent1"/>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lgn="ctr" eaLnBrk="1" hangingPunct="1">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4114" name="Text Box 54"/>
            <p:cNvSpPr txBox="1"/>
            <p:nvPr/>
          </p:nvSpPr>
          <p:spPr>
            <a:xfrm>
              <a:off x="1680" y="1934"/>
              <a:ext cx="2160" cy="232"/>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1800" dirty="0">
                  <a:solidFill>
                    <a:srgbClr val="000000"/>
                  </a:solidFill>
                  <a:latin typeface="Arial" panose="020B0604020202020204" pitchFamily="34" charset="0"/>
                  <a:ea typeface="宋体" panose="02010600030101010101" pitchFamily="2" charset="-122"/>
                </a:rPr>
                <a:t>        2.  Related Work</a:t>
              </a:r>
              <a:endParaRPr lang="zh-CN" altLang="en-US" sz="1800" dirty="0">
                <a:solidFill>
                  <a:srgbClr val="000000"/>
                </a:solidFill>
                <a:latin typeface="Arial" panose="020B0604020202020204" pitchFamily="34" charset="0"/>
                <a:ea typeface="宋体" panose="02010600030101010101" pitchFamily="2" charset="-122"/>
              </a:endParaRPr>
            </a:p>
          </p:txBody>
        </p:sp>
        <p:sp>
          <p:nvSpPr>
            <p:cNvPr id="4115" name="Text Box 55"/>
            <p:cNvSpPr txBox="1"/>
            <p:nvPr/>
          </p:nvSpPr>
          <p:spPr>
            <a:xfrm>
              <a:off x="1393" y="1886"/>
              <a:ext cx="223"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lgn="ctr">
                <a:spcBef>
                  <a:spcPct val="0"/>
                </a:spcBef>
                <a:buClrTx/>
                <a:buNone/>
              </a:pPr>
              <a:r>
                <a:rPr lang="en-US" altLang="zh-CN" sz="2400" b="0" dirty="0">
                  <a:solidFill>
                    <a:schemeClr val="bg1"/>
                  </a:solidFill>
                  <a:latin typeface="Arial" panose="020B0604020202020204" pitchFamily="34" charset="0"/>
                  <a:ea typeface="宋体" panose="02010600030101010101" pitchFamily="2" charset="-122"/>
                </a:rPr>
                <a:t>2</a:t>
              </a:r>
              <a:endParaRPr lang="en-US" altLang="zh-CN" sz="2400" b="0" dirty="0">
                <a:solidFill>
                  <a:schemeClr val="bg1"/>
                </a:solidFill>
                <a:latin typeface="Arial" panose="020B0604020202020204" pitchFamily="34" charset="0"/>
                <a:ea typeface="宋体" panose="02010600030101010101" pitchFamily="2" charset="-122"/>
              </a:endParaRPr>
            </a:p>
          </p:txBody>
        </p:sp>
      </p:grpSp>
      <p:grpSp>
        <p:nvGrpSpPr>
          <p:cNvPr id="4102" name="Group 56"/>
          <p:cNvGrpSpPr/>
          <p:nvPr/>
        </p:nvGrpSpPr>
        <p:grpSpPr>
          <a:xfrm>
            <a:off x="2133600" y="3581400"/>
            <a:ext cx="4724400" cy="685800"/>
            <a:chOff x="1296" y="1824"/>
            <a:chExt cx="2976" cy="432"/>
          </a:xfrm>
        </p:grpSpPr>
        <p:sp>
          <p:nvSpPr>
            <p:cNvPr id="88121"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ln>
            <a:effectLst>
              <a:outerShdw dist="99190" dir="2388334" algn="ctr" rotWithShape="0">
                <a:srgbClr val="3333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09" name="AutoShape 58"/>
            <p:cNvSpPr/>
            <p:nvPr/>
          </p:nvSpPr>
          <p:spPr>
            <a:xfrm>
              <a:off x="1296" y="1824"/>
              <a:ext cx="432" cy="432"/>
            </a:xfrm>
            <a:prstGeom prst="diamond">
              <a:avLst/>
            </a:prstGeom>
            <a:solidFill>
              <a:schemeClr val="hlink"/>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eaLnBrk="1" hangingPunct="1">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4110" name="Text Box 59"/>
            <p:cNvSpPr txBox="1"/>
            <p:nvPr/>
          </p:nvSpPr>
          <p:spPr>
            <a:xfrm>
              <a:off x="1680" y="1934"/>
              <a:ext cx="2160" cy="232"/>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1800" dirty="0">
                  <a:solidFill>
                    <a:srgbClr val="000000"/>
                  </a:solidFill>
                  <a:latin typeface="Arial" panose="020B0604020202020204" pitchFamily="34" charset="0"/>
                  <a:ea typeface="宋体" panose="02010600030101010101" pitchFamily="2" charset="-122"/>
                </a:rPr>
                <a:t>        3.   Our Model</a:t>
              </a:r>
              <a:endParaRPr lang="zh-CN" altLang="en-US" sz="1800" dirty="0">
                <a:solidFill>
                  <a:srgbClr val="000000"/>
                </a:solidFill>
                <a:latin typeface="Arial" panose="020B0604020202020204" pitchFamily="34" charset="0"/>
                <a:ea typeface="宋体" panose="02010600030101010101" pitchFamily="2" charset="-122"/>
              </a:endParaRPr>
            </a:p>
          </p:txBody>
        </p:sp>
        <p:sp>
          <p:nvSpPr>
            <p:cNvPr id="4111" name="Text Box 60"/>
            <p:cNvSpPr txBox="1"/>
            <p:nvPr/>
          </p:nvSpPr>
          <p:spPr>
            <a:xfrm>
              <a:off x="1393" y="1886"/>
              <a:ext cx="223"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lgn="ctr">
                <a:spcBef>
                  <a:spcPct val="0"/>
                </a:spcBef>
                <a:buClrTx/>
                <a:buNone/>
              </a:pPr>
              <a:r>
                <a:rPr lang="en-US" altLang="zh-CN" sz="2400" b="0" dirty="0">
                  <a:solidFill>
                    <a:schemeClr val="bg1"/>
                  </a:solidFill>
                  <a:latin typeface="Arial" panose="020B0604020202020204" pitchFamily="34" charset="0"/>
                  <a:ea typeface="宋体" panose="02010600030101010101" pitchFamily="2" charset="-122"/>
                </a:rPr>
                <a:t>3</a:t>
              </a:r>
              <a:endParaRPr lang="en-US" altLang="zh-CN" sz="2400" b="0" dirty="0">
                <a:solidFill>
                  <a:schemeClr val="bg1"/>
                </a:solidFill>
                <a:latin typeface="Arial" panose="020B0604020202020204" pitchFamily="34" charset="0"/>
                <a:ea typeface="宋体" panose="02010600030101010101" pitchFamily="2" charset="-122"/>
              </a:endParaRPr>
            </a:p>
          </p:txBody>
        </p:sp>
      </p:grpSp>
      <p:grpSp>
        <p:nvGrpSpPr>
          <p:cNvPr id="4103" name="Group 61"/>
          <p:cNvGrpSpPr/>
          <p:nvPr/>
        </p:nvGrpSpPr>
        <p:grpSpPr>
          <a:xfrm>
            <a:off x="2133600" y="4495800"/>
            <a:ext cx="4724400" cy="685800"/>
            <a:chOff x="1296" y="1824"/>
            <a:chExt cx="2976" cy="432"/>
          </a:xfrm>
        </p:grpSpPr>
        <p:sp>
          <p:nvSpPr>
            <p:cNvPr id="88126" name="AutoShape 62"/>
            <p:cNvSpPr>
              <a:spLocks noChangeArrowheads="1"/>
            </p:cNvSpPr>
            <p:nvPr/>
          </p:nvSpPr>
          <p:spPr bwMode="gray">
            <a:xfrm>
              <a:off x="1536" y="1899"/>
              <a:ext cx="2736"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ln>
            <a:effectLst>
              <a:outerShdw dist="99190" dir="2388334" algn="ctr" rotWithShape="0">
                <a:srgbClr val="333333">
                  <a:alpha val="50000"/>
                </a:srgbClr>
              </a:outerShdw>
            </a:effec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05" name="AutoShape 63"/>
            <p:cNvSpPr/>
            <p:nvPr/>
          </p:nvSpPr>
          <p:spPr>
            <a:xfrm>
              <a:off x="1296" y="1824"/>
              <a:ext cx="432" cy="432"/>
            </a:xfrm>
            <a:prstGeom prst="diamond">
              <a:avLst/>
            </a:prstGeom>
            <a:solidFill>
              <a:schemeClr val="folHlink"/>
            </a:solidFill>
            <a:ln w="25400" cap="flat" cmpd="sng">
              <a:solidFill>
                <a:schemeClr val="bg1"/>
              </a:solidFill>
              <a:prstDash val="solid"/>
              <a:miter/>
              <a:headEnd type="none" w="med" len="med"/>
              <a:tailEnd type="none" w="med" len="med"/>
            </a:ln>
            <a:effectLst>
              <a:outerShdw dist="63500" dir="2212193" algn="ctr" rotWithShape="0">
                <a:srgbClr val="333333">
                  <a:alpha val="50000"/>
                </a:srgbClr>
              </a:outerShdw>
            </a:effectLst>
          </p:spPr>
          <p:txBody>
            <a:bodyPr wrap="none" anchor="ct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eaLnBrk="1" hangingPunct="1">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4106" name="Text Box 64"/>
            <p:cNvSpPr txBox="1"/>
            <p:nvPr/>
          </p:nvSpPr>
          <p:spPr>
            <a:xfrm>
              <a:off x="1680" y="1934"/>
              <a:ext cx="2592" cy="232"/>
            </a:xfrm>
            <a:prstGeom prst="rect">
              <a:avLst/>
            </a:prstGeom>
            <a:noFill/>
            <a:ln w="9525">
              <a:noFill/>
            </a:ln>
          </p:spPr>
          <p:txBody>
            <a:bodyP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1800" dirty="0">
                  <a:solidFill>
                    <a:srgbClr val="000000"/>
                  </a:solidFill>
                  <a:latin typeface="Arial" panose="020B0604020202020204" pitchFamily="34" charset="0"/>
                  <a:ea typeface="宋体" panose="02010600030101010101" pitchFamily="2" charset="-122"/>
                </a:rPr>
                <a:t>        4.   Evaluation </a:t>
              </a:r>
              <a:endParaRPr lang="zh-CN" altLang="en-US" sz="1800" dirty="0">
                <a:solidFill>
                  <a:srgbClr val="000000"/>
                </a:solidFill>
                <a:latin typeface="Arial" panose="020B0604020202020204" pitchFamily="34" charset="0"/>
                <a:ea typeface="宋体" panose="02010600030101010101" pitchFamily="2" charset="-122"/>
              </a:endParaRPr>
            </a:p>
          </p:txBody>
        </p:sp>
        <p:sp>
          <p:nvSpPr>
            <p:cNvPr id="4107" name="Text Box 65"/>
            <p:cNvSpPr txBox="1"/>
            <p:nvPr/>
          </p:nvSpPr>
          <p:spPr>
            <a:xfrm>
              <a:off x="1393" y="1886"/>
              <a:ext cx="223" cy="28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lgn="ctr">
                <a:spcBef>
                  <a:spcPct val="0"/>
                </a:spcBef>
                <a:buClrTx/>
                <a:buNone/>
              </a:pPr>
              <a:r>
                <a:rPr lang="en-US" altLang="zh-CN" sz="2400" b="0" dirty="0">
                  <a:solidFill>
                    <a:schemeClr val="bg1"/>
                  </a:solidFill>
                  <a:latin typeface="Arial" panose="020B0604020202020204" pitchFamily="34" charset="0"/>
                  <a:ea typeface="宋体" panose="02010600030101010101" pitchFamily="2" charset="-122"/>
                </a:rPr>
                <a:t>4</a:t>
              </a:r>
              <a:endParaRPr lang="en-US" altLang="zh-CN" sz="2400" b="0" dirty="0">
                <a:solidFill>
                  <a:schemeClr val="bg1"/>
                </a:solidFill>
                <a:latin typeface="Arial" panose="020B0604020202020204" pitchFamily="34" charset="0"/>
                <a:ea typeface="宋体" panose="02010600030101010101" pitchFamily="2" charset="-122"/>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2"/>
          <p:cNvSpPr>
            <a:spLocks noGrp="1"/>
          </p:cNvSpPr>
          <p:nvPr>
            <p:ph type="title"/>
          </p:nvPr>
        </p:nvSpPr>
        <p:spPr/>
        <p:txBody>
          <a:bodyPr vert="horz" wrap="square" lIns="91440" tIns="45720" rIns="91440" bIns="45720" anchor="ctr"/>
          <a:p>
            <a:pPr eaLnBrk="1" hangingPunct="1"/>
            <a:r>
              <a:rPr lang="en-US" altLang="zh-CN" dirty="0">
                <a:ea typeface="宋体" panose="02010600030101010101" pitchFamily="2" charset="-122"/>
              </a:rPr>
              <a:t> Motivation</a:t>
            </a:r>
            <a:endParaRPr lang="zh-CN" altLang="en-US" dirty="0">
              <a:ea typeface="宋体" panose="02010600030101010101" pitchFamily="2" charset="-122"/>
            </a:endParaRPr>
          </a:p>
        </p:txBody>
      </p:sp>
      <p:sp>
        <p:nvSpPr>
          <p:cNvPr id="5123" name="Rectangle 15"/>
          <p:cNvSpPr/>
          <p:nvPr/>
        </p:nvSpPr>
        <p:spPr>
          <a:xfrm>
            <a:off x="0" y="0"/>
            <a:ext cx="9144000" cy="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5126" name="Rectangle 30"/>
          <p:cNvSpPr/>
          <p:nvPr/>
        </p:nvSpPr>
        <p:spPr>
          <a:xfrm>
            <a:off x="0" y="0"/>
            <a:ext cx="9144000" cy="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2" name="文本框 1"/>
          <p:cNvSpPr txBox="1"/>
          <p:nvPr/>
        </p:nvSpPr>
        <p:spPr>
          <a:xfrm>
            <a:off x="914400" y="1478915"/>
            <a:ext cx="6934200" cy="460375"/>
          </a:xfrm>
          <a:prstGeom prst="rect">
            <a:avLst/>
          </a:prstGeom>
          <a:noFill/>
        </p:spPr>
        <p:txBody>
          <a:bodyPr wrap="square" rtlCol="0">
            <a:spAutoFit/>
          </a:bodyPr>
          <a:p>
            <a:r>
              <a:rPr lang="en-US" altLang="zh-CN" sz="2400"/>
              <a:t>Depth of field is often used in photography.</a:t>
            </a:r>
            <a:endParaRPr lang="en-US" altLang="zh-CN" sz="2400"/>
          </a:p>
        </p:txBody>
      </p:sp>
      <p:pic>
        <p:nvPicPr>
          <p:cNvPr id="3" name="图片 2" descr="0_5_5255"/>
          <p:cNvPicPr/>
          <p:nvPr/>
        </p:nvPicPr>
        <p:blipFill>
          <a:blip r:embed="rId1"/>
          <a:stretch>
            <a:fillRect/>
          </a:stretch>
        </p:blipFill>
        <p:spPr>
          <a:xfrm>
            <a:off x="3179445" y="2355215"/>
            <a:ext cx="2235200" cy="1486811"/>
          </a:xfrm>
          <a:prstGeom prst="rect">
            <a:avLst/>
          </a:prstGeom>
        </p:spPr>
      </p:pic>
      <p:pic>
        <p:nvPicPr>
          <p:cNvPr id="4" name="图片 3" descr="3_114_114993"/>
          <p:cNvPicPr>
            <a:picLocks noChangeAspect="1"/>
          </p:cNvPicPr>
          <p:nvPr/>
        </p:nvPicPr>
        <p:blipFill>
          <a:blip r:embed="rId2"/>
          <a:stretch>
            <a:fillRect/>
          </a:stretch>
        </p:blipFill>
        <p:spPr>
          <a:xfrm>
            <a:off x="480695" y="2355215"/>
            <a:ext cx="2235200" cy="1487170"/>
          </a:xfrm>
          <a:prstGeom prst="rect">
            <a:avLst/>
          </a:prstGeom>
        </p:spPr>
      </p:pic>
      <p:pic>
        <p:nvPicPr>
          <p:cNvPr id="6" name="图片 5" descr="0_18_18219"/>
          <p:cNvPicPr/>
          <p:nvPr/>
        </p:nvPicPr>
        <p:blipFill>
          <a:blip r:embed="rId3"/>
          <a:stretch>
            <a:fillRect/>
          </a:stretch>
        </p:blipFill>
        <p:spPr>
          <a:xfrm>
            <a:off x="5878195" y="2355215"/>
            <a:ext cx="2235200" cy="1486811"/>
          </a:xfrm>
          <a:prstGeom prst="rect">
            <a:avLst/>
          </a:prstGeom>
        </p:spPr>
      </p:pic>
      <p:sp>
        <p:nvSpPr>
          <p:cNvPr id="7" name="文本框 6"/>
          <p:cNvSpPr txBox="1"/>
          <p:nvPr/>
        </p:nvSpPr>
        <p:spPr>
          <a:xfrm>
            <a:off x="359410" y="4653915"/>
            <a:ext cx="8491855" cy="829945"/>
          </a:xfrm>
          <a:prstGeom prst="rect">
            <a:avLst/>
          </a:prstGeom>
          <a:noFill/>
        </p:spPr>
        <p:txBody>
          <a:bodyPr wrap="square" rtlCol="0">
            <a:spAutoFit/>
          </a:bodyPr>
          <a:p>
            <a:r>
              <a:rPr lang="en-US" altLang="zh-CN" sz="2400">
                <a:solidFill>
                  <a:srgbClr val="FF0000"/>
                </a:solidFill>
              </a:rPr>
              <a:t>Focus is a naturally strong indicator for the salient object detection task.</a:t>
            </a:r>
            <a:endParaRPr lang="en-US" altLang="zh-CN" sz="240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Motivation</a:t>
            </a:r>
            <a:endParaRPr lang="zh-CN" altLang="en-US" dirty="0">
              <a:ea typeface="宋体" panose="02010600030101010101" pitchFamily="2" charset="-122"/>
            </a:endParaRPr>
          </a:p>
        </p:txBody>
      </p:sp>
      <p:pic>
        <p:nvPicPr>
          <p:cNvPr id="2" name="图片 1"/>
          <p:cNvPicPr>
            <a:picLocks noChangeAspect="1"/>
          </p:cNvPicPr>
          <p:nvPr/>
        </p:nvPicPr>
        <p:blipFill>
          <a:blip r:embed="rId1"/>
          <a:stretch>
            <a:fillRect/>
          </a:stretch>
        </p:blipFill>
        <p:spPr>
          <a:xfrm>
            <a:off x="1811655" y="1812925"/>
            <a:ext cx="5368290" cy="2621915"/>
          </a:xfrm>
          <a:prstGeom prst="rect">
            <a:avLst/>
          </a:prstGeom>
        </p:spPr>
      </p:pic>
      <p:sp>
        <p:nvSpPr>
          <p:cNvPr id="3" name="文本框 2"/>
          <p:cNvSpPr txBox="1"/>
          <p:nvPr/>
        </p:nvSpPr>
        <p:spPr>
          <a:xfrm>
            <a:off x="914400" y="1174115"/>
            <a:ext cx="6934200" cy="460375"/>
          </a:xfrm>
          <a:prstGeom prst="rect">
            <a:avLst/>
          </a:prstGeom>
          <a:noFill/>
        </p:spPr>
        <p:txBody>
          <a:bodyPr wrap="square" rtlCol="0">
            <a:spAutoFit/>
          </a:bodyPr>
          <a:p>
            <a:r>
              <a:rPr lang="en-US" altLang="zh-CN" sz="2400"/>
              <a:t>An inspired example:</a:t>
            </a:r>
            <a:endParaRPr lang="en-US" altLang="zh-CN" sz="2400"/>
          </a:p>
        </p:txBody>
      </p:sp>
      <p:sp>
        <p:nvSpPr>
          <p:cNvPr id="7" name="文本框 6"/>
          <p:cNvSpPr txBox="1"/>
          <p:nvPr/>
        </p:nvSpPr>
        <p:spPr>
          <a:xfrm>
            <a:off x="588010" y="4577715"/>
            <a:ext cx="8491855" cy="706755"/>
          </a:xfrm>
          <a:prstGeom prst="rect">
            <a:avLst/>
          </a:prstGeom>
          <a:noFill/>
        </p:spPr>
        <p:txBody>
          <a:bodyPr wrap="square" rtlCol="0">
            <a:spAutoFit/>
          </a:bodyPr>
          <a:p>
            <a:pPr lvl="0" algn="l"/>
            <a:r>
              <a:rPr lang="en-US" altLang="zh-CN" sz="1600">
                <a:sym typeface="+mn-ea"/>
              </a:rPr>
              <a:t>An challenging example for seven state-of-the-art methods. All results of these seven methods are not satisfied, since the focus prior is not well considered.</a:t>
            </a:r>
            <a:r>
              <a:rPr lang="en-US" altLang="zh-CN" sz="2400">
                <a:sym typeface="+mn-ea"/>
              </a:rPr>
              <a:t> </a:t>
            </a:r>
            <a:endParaRPr lang="en-US" altLang="zh-CN" sz="2400">
              <a:sym typeface="+mn-ea"/>
            </a:endParaRPr>
          </a:p>
        </p:txBody>
      </p:sp>
      <p:sp>
        <p:nvSpPr>
          <p:cNvPr id="4" name="文本框 3"/>
          <p:cNvSpPr txBox="1"/>
          <p:nvPr/>
        </p:nvSpPr>
        <p:spPr>
          <a:xfrm>
            <a:off x="359410" y="5415915"/>
            <a:ext cx="8491855" cy="829945"/>
          </a:xfrm>
          <a:prstGeom prst="rect">
            <a:avLst/>
          </a:prstGeom>
          <a:noFill/>
        </p:spPr>
        <p:txBody>
          <a:bodyPr wrap="square" rtlCol="0">
            <a:spAutoFit/>
          </a:bodyPr>
          <a:p>
            <a:r>
              <a:rPr lang="en-US" altLang="zh-CN" sz="2400">
                <a:solidFill>
                  <a:srgbClr val="FF0000"/>
                </a:solidFill>
              </a:rPr>
              <a:t>Focus is a strong indicator for the salient object detection, but is easily igored and not well studied.</a:t>
            </a:r>
            <a:endParaRPr lang="en-US" altLang="zh-CN" sz="240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p:cNvSpPr>
          <p:nvPr>
            <p:ph type="title"/>
          </p:nvPr>
        </p:nvSpPr>
        <p:spPr/>
        <p:txBody>
          <a:bodyPr vert="horz" wrap="square" lIns="91440" tIns="45720" rIns="91440" bIns="45720" anchor="ctr"/>
          <a:p>
            <a:pPr eaLnBrk="1" hangingPunct="1"/>
            <a:r>
              <a:rPr lang="en-US" altLang="zh-CN" dirty="0">
                <a:ea typeface="宋体" panose="02010600030101010101" pitchFamily="2" charset="-122"/>
              </a:rPr>
              <a:t> Motivation</a:t>
            </a:r>
            <a:endParaRPr lang="zh-CN" altLang="en-US" dirty="0">
              <a:ea typeface="宋体" panose="02010600030101010101" pitchFamily="2" charset="-122"/>
            </a:endParaRPr>
          </a:p>
        </p:txBody>
      </p:sp>
      <p:sp>
        <p:nvSpPr>
          <p:cNvPr id="7172" name="Rectangle 15"/>
          <p:cNvSpPr/>
          <p:nvPr/>
        </p:nvSpPr>
        <p:spPr>
          <a:xfrm>
            <a:off x="0" y="0"/>
            <a:ext cx="9144000" cy="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7173" name="Rectangle 30"/>
          <p:cNvSpPr/>
          <p:nvPr/>
        </p:nvSpPr>
        <p:spPr>
          <a:xfrm>
            <a:off x="0" y="0"/>
            <a:ext cx="9144000" cy="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2" name="文本框 1"/>
          <p:cNvSpPr txBox="1"/>
          <p:nvPr/>
        </p:nvSpPr>
        <p:spPr>
          <a:xfrm>
            <a:off x="914400" y="1478915"/>
            <a:ext cx="6934200" cy="460375"/>
          </a:xfrm>
          <a:prstGeom prst="rect">
            <a:avLst/>
          </a:prstGeom>
          <a:noFill/>
        </p:spPr>
        <p:txBody>
          <a:bodyPr wrap="square" rtlCol="0">
            <a:spAutoFit/>
          </a:bodyPr>
          <a:p>
            <a:r>
              <a:rPr lang="en-US" altLang="zh-CN" sz="2400"/>
              <a:t>Our motivation:</a:t>
            </a:r>
            <a:endParaRPr lang="en-US" altLang="zh-CN" sz="2400"/>
          </a:p>
        </p:txBody>
      </p:sp>
      <p:sp>
        <p:nvSpPr>
          <p:cNvPr id="3" name="文本框 2"/>
          <p:cNvSpPr txBox="1"/>
          <p:nvPr/>
        </p:nvSpPr>
        <p:spPr>
          <a:xfrm>
            <a:off x="914400" y="2124710"/>
            <a:ext cx="6934200" cy="829945"/>
          </a:xfrm>
          <a:prstGeom prst="rect">
            <a:avLst/>
          </a:prstGeom>
          <a:noFill/>
        </p:spPr>
        <p:txBody>
          <a:bodyPr wrap="square" rtlCol="0">
            <a:spAutoFit/>
          </a:bodyPr>
          <a:p>
            <a:r>
              <a:rPr lang="en-US" altLang="zh-CN" sz="2400"/>
              <a:t>1. Study how to estimation the focus prior for the salient object detection.</a:t>
            </a:r>
            <a:endParaRPr lang="en-US" altLang="zh-CN" sz="2400"/>
          </a:p>
        </p:txBody>
      </p:sp>
      <p:sp>
        <p:nvSpPr>
          <p:cNvPr id="4" name="文本框 3"/>
          <p:cNvSpPr txBox="1"/>
          <p:nvPr/>
        </p:nvSpPr>
        <p:spPr>
          <a:xfrm>
            <a:off x="965200" y="3089910"/>
            <a:ext cx="6934200" cy="1198880"/>
          </a:xfrm>
          <a:prstGeom prst="rect">
            <a:avLst/>
          </a:prstGeom>
          <a:noFill/>
        </p:spPr>
        <p:txBody>
          <a:bodyPr wrap="square" rtlCol="0">
            <a:spAutoFit/>
          </a:bodyPr>
          <a:p>
            <a:r>
              <a:rPr lang="en-US" altLang="zh-CN" sz="2400"/>
              <a:t>2. The focus prior should be indepent from the speicial model and easily be intergrated by the other models.</a:t>
            </a:r>
            <a:endParaRPr lang="en-US" altLang="zh-CN" sz="2400"/>
          </a:p>
        </p:txBody>
      </p:sp>
      <p:sp>
        <p:nvSpPr>
          <p:cNvPr id="5" name="文本框 4"/>
          <p:cNvSpPr txBox="1"/>
          <p:nvPr/>
        </p:nvSpPr>
        <p:spPr>
          <a:xfrm>
            <a:off x="1016000" y="4359910"/>
            <a:ext cx="6934200" cy="460375"/>
          </a:xfrm>
          <a:prstGeom prst="rect">
            <a:avLst/>
          </a:prstGeom>
          <a:noFill/>
        </p:spPr>
        <p:txBody>
          <a:bodyPr wrap="square" rtlCol="0">
            <a:spAutoFit/>
          </a:bodyPr>
          <a:p>
            <a:r>
              <a:rPr lang="en-US" altLang="zh-CN" sz="2400"/>
              <a:t>3. The model should be lightweight and run fastly.</a:t>
            </a:r>
            <a:endParaRPr lang="en-US" altLang="zh-CN"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Related Work</a:t>
            </a:r>
            <a:endParaRPr lang="en-US" altLang="zh-CN" dirty="0">
              <a:ea typeface="宋体" panose="02010600030101010101" pitchFamily="2" charset="-122"/>
            </a:endParaRPr>
          </a:p>
        </p:txBody>
      </p:sp>
      <p:sp>
        <p:nvSpPr>
          <p:cNvPr id="9219" name="Rectangle 6"/>
          <p:cNvSpPr/>
          <p:nvPr/>
        </p:nvSpPr>
        <p:spPr>
          <a:xfrm>
            <a:off x="0" y="0"/>
            <a:ext cx="9144000" cy="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2" name="文本框 1"/>
          <p:cNvSpPr txBox="1"/>
          <p:nvPr/>
        </p:nvSpPr>
        <p:spPr>
          <a:xfrm>
            <a:off x="838200" y="1478915"/>
            <a:ext cx="6934200" cy="460375"/>
          </a:xfrm>
          <a:prstGeom prst="rect">
            <a:avLst/>
          </a:prstGeom>
          <a:noFill/>
        </p:spPr>
        <p:txBody>
          <a:bodyPr wrap="square" rtlCol="0">
            <a:spAutoFit/>
          </a:bodyPr>
          <a:p>
            <a:r>
              <a:rPr lang="en-US" altLang="zh-CN" sz="2400"/>
              <a:t>Defocus Map Estimation:</a:t>
            </a:r>
            <a:endParaRPr lang="en-US" altLang="zh-CN" sz="2400"/>
          </a:p>
        </p:txBody>
      </p:sp>
      <p:sp>
        <p:nvSpPr>
          <p:cNvPr id="3" name="文本框 2"/>
          <p:cNvSpPr txBox="1"/>
          <p:nvPr/>
        </p:nvSpPr>
        <p:spPr>
          <a:xfrm>
            <a:off x="889000" y="1986915"/>
            <a:ext cx="6934200" cy="2306955"/>
          </a:xfrm>
          <a:prstGeom prst="rect">
            <a:avLst/>
          </a:prstGeom>
          <a:noFill/>
        </p:spPr>
        <p:txBody>
          <a:bodyPr wrap="square" rtlCol="0">
            <a:spAutoFit/>
          </a:bodyPr>
          <a:p>
            <a:r>
              <a:rPr lang="en-US" altLang="zh-CN" sz="2400">
                <a:latin typeface="Times New Roman" panose="02020603050405020304" pitchFamily="18" charset="0"/>
              </a:rPr>
              <a:t>Elder and Zucker, TPAMI, 1998</a:t>
            </a:r>
            <a:endParaRPr lang="en-US" altLang="zh-CN" sz="2400">
              <a:latin typeface="Times New Roman" panose="02020603050405020304" pitchFamily="18" charset="0"/>
            </a:endParaRPr>
          </a:p>
          <a:p>
            <a:r>
              <a:rPr lang="en-US" altLang="zh-CN" sz="2400">
                <a:latin typeface="Times New Roman" panose="02020603050405020304" pitchFamily="18" charset="0"/>
              </a:rPr>
              <a:t>S.J. Zhuo et al., PR, 2011</a:t>
            </a:r>
            <a:endParaRPr lang="en-US" altLang="zh-CN" sz="2400">
              <a:latin typeface="Times New Roman" panose="02020603050405020304" pitchFamily="18" charset="0"/>
            </a:endParaRPr>
          </a:p>
          <a:p>
            <a:r>
              <a:rPr lang="en-US" altLang="zh-CN" sz="2400">
                <a:latin typeface="Times New Roman" panose="02020603050405020304" pitchFamily="18" charset="0"/>
              </a:rPr>
              <a:t>Y. Zhang et al., CVPR, 2013</a:t>
            </a:r>
            <a:endParaRPr lang="en-US" altLang="zh-CN" sz="2400">
              <a:latin typeface="Times New Roman" panose="02020603050405020304" pitchFamily="18" charset="0"/>
            </a:endParaRPr>
          </a:p>
          <a:p>
            <a:r>
              <a:rPr lang="en-US" altLang="zh-CN" sz="2400">
                <a:latin typeface="Times New Roman" panose="02020603050405020304" pitchFamily="18" charset="0"/>
              </a:rPr>
              <a:t>Brown and Tai, ICIP, 2009</a:t>
            </a:r>
            <a:endParaRPr lang="en-US" altLang="zh-CN" sz="2400">
              <a:latin typeface="Times New Roman" panose="02020603050405020304" pitchFamily="18" charset="0"/>
            </a:endParaRPr>
          </a:p>
          <a:p>
            <a:r>
              <a:rPr lang="en-US" altLang="zh-CN" sz="2400">
                <a:latin typeface="Times New Roman" panose="02020603050405020304" pitchFamily="18" charset="0"/>
              </a:rPr>
              <a:t>Ali Karaali et al., ICIP, 2014</a:t>
            </a:r>
            <a:endParaRPr lang="en-US" altLang="zh-CN" sz="2400">
              <a:latin typeface="Times New Roman" panose="02020603050405020304" pitchFamily="18" charset="0"/>
            </a:endParaRPr>
          </a:p>
          <a:p>
            <a:r>
              <a:rPr lang="en-US" altLang="zh-CN" sz="2400">
                <a:latin typeface="Times New Roman" panose="02020603050405020304" pitchFamily="18" charset="0"/>
              </a:rPr>
              <a:t>......</a:t>
            </a:r>
            <a:endParaRPr lang="en-US" altLang="zh-CN" sz="2400">
              <a:latin typeface="Times New Roman" panose="02020603050405020304" pitchFamily="18" charset="0"/>
            </a:endParaRPr>
          </a:p>
        </p:txBody>
      </p:sp>
      <p:sp>
        <p:nvSpPr>
          <p:cNvPr id="7" name="文本框 6"/>
          <p:cNvSpPr txBox="1"/>
          <p:nvPr/>
        </p:nvSpPr>
        <p:spPr>
          <a:xfrm>
            <a:off x="847090" y="4653915"/>
            <a:ext cx="7017385" cy="460375"/>
          </a:xfrm>
          <a:prstGeom prst="rect">
            <a:avLst/>
          </a:prstGeom>
          <a:noFill/>
        </p:spPr>
        <p:txBody>
          <a:bodyPr wrap="square" rtlCol="0">
            <a:spAutoFit/>
          </a:bodyPr>
          <a:p>
            <a:r>
              <a:rPr lang="en-US" altLang="zh-CN" sz="2400">
                <a:solidFill>
                  <a:srgbClr val="FF0000"/>
                </a:solidFill>
              </a:rPr>
              <a:t>All are gradient based methods.</a:t>
            </a:r>
            <a:endParaRPr lang="en-US" altLang="zh-CN" sz="240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Related Work</a:t>
            </a:r>
            <a:endParaRPr lang="en-US" altLang="zh-CN" dirty="0">
              <a:ea typeface="宋体" panose="02010600030101010101" pitchFamily="2" charset="-122"/>
            </a:endParaRPr>
          </a:p>
        </p:txBody>
      </p:sp>
      <p:sp>
        <p:nvSpPr>
          <p:cNvPr id="9219" name="Rectangle 6"/>
          <p:cNvSpPr/>
          <p:nvPr/>
        </p:nvSpPr>
        <p:spPr>
          <a:xfrm>
            <a:off x="0" y="0"/>
            <a:ext cx="9144000" cy="0"/>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endParaRPr lang="zh-CN" altLang="en-US" sz="1800" b="0" dirty="0">
              <a:latin typeface="Arial" panose="020B0604020202020204" pitchFamily="34" charset="0"/>
              <a:ea typeface="宋体" panose="02010600030101010101" pitchFamily="2" charset="-122"/>
            </a:endParaRPr>
          </a:p>
        </p:txBody>
      </p:sp>
      <p:sp>
        <p:nvSpPr>
          <p:cNvPr id="2" name="文本框 1"/>
          <p:cNvSpPr txBox="1"/>
          <p:nvPr/>
        </p:nvSpPr>
        <p:spPr>
          <a:xfrm>
            <a:off x="838200" y="1478915"/>
            <a:ext cx="6934200" cy="460375"/>
          </a:xfrm>
          <a:prstGeom prst="rect">
            <a:avLst/>
          </a:prstGeom>
          <a:noFill/>
        </p:spPr>
        <p:txBody>
          <a:bodyPr wrap="square" rtlCol="0">
            <a:spAutoFit/>
          </a:bodyPr>
          <a:p>
            <a:r>
              <a:rPr lang="en-US" altLang="zh-CN" sz="2400"/>
              <a:t>Focusness Estimation:</a:t>
            </a:r>
            <a:endParaRPr lang="en-US" altLang="zh-CN" sz="2400"/>
          </a:p>
        </p:txBody>
      </p:sp>
      <p:sp>
        <p:nvSpPr>
          <p:cNvPr id="3" name="文本框 2"/>
          <p:cNvSpPr txBox="1"/>
          <p:nvPr/>
        </p:nvSpPr>
        <p:spPr>
          <a:xfrm>
            <a:off x="889000" y="1986915"/>
            <a:ext cx="6934200" cy="460375"/>
          </a:xfrm>
          <a:prstGeom prst="rect">
            <a:avLst/>
          </a:prstGeom>
          <a:noFill/>
        </p:spPr>
        <p:txBody>
          <a:bodyPr wrap="square" rtlCol="0">
            <a:spAutoFit/>
          </a:bodyPr>
          <a:p>
            <a:r>
              <a:rPr lang="en-US" altLang="zh-CN" sz="2400">
                <a:latin typeface="Times New Roman" panose="02020603050405020304" pitchFamily="18" charset="0"/>
              </a:rPr>
              <a:t>P. Jiang et al., CVPR, 2013</a:t>
            </a:r>
            <a:endParaRPr lang="en-US" altLang="zh-CN" sz="2400">
              <a:latin typeface="Times New Roman" panose="02020603050405020304" pitchFamily="18" charset="0"/>
            </a:endParaRPr>
          </a:p>
        </p:txBody>
      </p:sp>
      <p:sp>
        <p:nvSpPr>
          <p:cNvPr id="7" name="文本框 6"/>
          <p:cNvSpPr txBox="1"/>
          <p:nvPr/>
        </p:nvSpPr>
        <p:spPr>
          <a:xfrm>
            <a:off x="889000" y="3198495"/>
            <a:ext cx="7017385" cy="829945"/>
          </a:xfrm>
          <a:prstGeom prst="rect">
            <a:avLst/>
          </a:prstGeom>
          <a:noFill/>
        </p:spPr>
        <p:txBody>
          <a:bodyPr wrap="square" rtlCol="0">
            <a:spAutoFit/>
          </a:bodyPr>
          <a:p>
            <a:r>
              <a:rPr lang="en-US" altLang="zh-CN" sz="2400">
                <a:solidFill>
                  <a:srgbClr val="FF0000"/>
                </a:solidFill>
              </a:rPr>
              <a:t>The first to propose the focus prior for salient object detection.</a:t>
            </a:r>
            <a:endParaRPr lang="en-US" altLang="zh-CN" sz="2400">
              <a:solidFill>
                <a:srgbClr val="FF0000"/>
              </a:solidFill>
            </a:endParaRPr>
          </a:p>
        </p:txBody>
      </p:sp>
      <p:sp>
        <p:nvSpPr>
          <p:cNvPr id="4" name="文本框 3"/>
          <p:cNvSpPr txBox="1"/>
          <p:nvPr/>
        </p:nvSpPr>
        <p:spPr>
          <a:xfrm>
            <a:off x="863600" y="4087495"/>
            <a:ext cx="7017385" cy="829945"/>
          </a:xfrm>
          <a:prstGeom prst="rect">
            <a:avLst/>
          </a:prstGeom>
          <a:noFill/>
        </p:spPr>
        <p:txBody>
          <a:bodyPr wrap="square" rtlCol="0">
            <a:spAutoFit/>
          </a:bodyPr>
          <a:p>
            <a:r>
              <a:rPr lang="en-US" altLang="zh-CN" sz="2400">
                <a:solidFill>
                  <a:srgbClr val="FF0000"/>
                </a:solidFill>
              </a:rPr>
              <a:t>Closely integrated with their model and hard to be used for the other methods.</a:t>
            </a:r>
            <a:endParaRPr lang="en-US" altLang="zh-CN" sz="240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Our Model</a:t>
            </a:r>
            <a:endParaRPr lang="en-US" altLang="zh-CN" dirty="0">
              <a:ea typeface="宋体" panose="02010600030101010101" pitchFamily="2" charset="-122"/>
            </a:endParaRPr>
          </a:p>
        </p:txBody>
      </p:sp>
      <p:sp>
        <p:nvSpPr>
          <p:cNvPr id="10243" name="矩形 3"/>
          <p:cNvSpPr/>
          <p:nvPr/>
        </p:nvSpPr>
        <p:spPr>
          <a:xfrm>
            <a:off x="810260" y="1384300"/>
            <a:ext cx="622363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2400" dirty="0">
                <a:solidFill>
                  <a:srgbClr val="FF0000"/>
                </a:solidFill>
                <a:latin typeface="Times New Roman" panose="02020603050405020304" pitchFamily="18" charset="0"/>
                <a:ea typeface="宋体" panose="02010600030101010101" pitchFamily="2" charset="-122"/>
              </a:rPr>
              <a:t>Dataset Construction for Evaluating</a:t>
            </a:r>
            <a:r>
              <a:rPr lang="en-US" altLang="zh-CN" sz="2400" b="0" dirty="0">
                <a:latin typeface="Times New Roman" panose="02020603050405020304" pitchFamily="18" charset="0"/>
                <a:ea typeface="宋体" panose="02010600030101010101" pitchFamily="2" charset="-122"/>
              </a:rPr>
              <a:t>: </a:t>
            </a:r>
            <a:endParaRPr lang="en-US" altLang="zh-CN" sz="2400" b="0" dirty="0">
              <a:latin typeface="Times New Roman" panose="02020603050405020304" pitchFamily="18" charset="0"/>
              <a:ea typeface="宋体" panose="02010600030101010101" pitchFamily="2" charset="-122"/>
            </a:endParaRPr>
          </a:p>
        </p:txBody>
      </p:sp>
      <p:pic>
        <p:nvPicPr>
          <p:cNvPr id="2" name="图片 1"/>
          <p:cNvPicPr>
            <a:picLocks noChangeAspect="1"/>
          </p:cNvPicPr>
          <p:nvPr/>
        </p:nvPicPr>
        <p:blipFill>
          <a:blip r:embed="rId1"/>
          <a:stretch>
            <a:fillRect/>
          </a:stretch>
        </p:blipFill>
        <p:spPr>
          <a:xfrm>
            <a:off x="1729105" y="2324100"/>
            <a:ext cx="5532120" cy="1969135"/>
          </a:xfrm>
          <a:prstGeom prst="rect">
            <a:avLst/>
          </a:prstGeom>
        </p:spPr>
      </p:pic>
      <p:sp>
        <p:nvSpPr>
          <p:cNvPr id="7" name="文本框 6"/>
          <p:cNvSpPr txBox="1"/>
          <p:nvPr/>
        </p:nvSpPr>
        <p:spPr>
          <a:xfrm>
            <a:off x="810260" y="4806315"/>
            <a:ext cx="7825740" cy="829945"/>
          </a:xfrm>
          <a:prstGeom prst="rect">
            <a:avLst/>
          </a:prstGeom>
          <a:noFill/>
        </p:spPr>
        <p:txBody>
          <a:bodyPr wrap="square" rtlCol="0">
            <a:spAutoFit/>
          </a:bodyPr>
          <a:p>
            <a:r>
              <a:rPr lang="en-US" altLang="zh-CN" sz="2400">
                <a:solidFill>
                  <a:schemeClr val="tx1"/>
                </a:solidFill>
              </a:rPr>
              <a:t>New dataset consists of 231 images. All images have the salient objects in focus and the background in blur. </a:t>
            </a:r>
            <a:endParaRPr lang="en-US" altLang="zh-CN" sz="240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标题 1"/>
          <p:cNvSpPr>
            <a:spLocks noGrp="1"/>
          </p:cNvSpPr>
          <p:nvPr>
            <p:ph type="title"/>
          </p:nvPr>
        </p:nvSpPr>
        <p:spPr/>
        <p:txBody>
          <a:bodyPr vert="horz" wrap="square" lIns="91440" tIns="45720" rIns="91440" bIns="45720" anchor="ctr"/>
          <a:p>
            <a:r>
              <a:rPr lang="en-US" altLang="zh-CN" dirty="0">
                <a:ea typeface="宋体" panose="02010600030101010101" pitchFamily="2" charset="-122"/>
              </a:rPr>
              <a:t>Our Model</a:t>
            </a:r>
            <a:endParaRPr lang="en-US" altLang="zh-CN" dirty="0">
              <a:ea typeface="宋体" panose="02010600030101010101" pitchFamily="2" charset="-122"/>
            </a:endParaRPr>
          </a:p>
        </p:txBody>
      </p:sp>
      <p:sp>
        <p:nvSpPr>
          <p:cNvPr id="10243" name="矩形 3"/>
          <p:cNvSpPr/>
          <p:nvPr/>
        </p:nvSpPr>
        <p:spPr>
          <a:xfrm>
            <a:off x="810260" y="1384300"/>
            <a:ext cx="6223635"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2400" b="0" dirty="0">
                <a:latin typeface="Times New Roman" panose="02020603050405020304" pitchFamily="18" charset="0"/>
                <a:ea typeface="宋体" panose="02010600030101010101" pitchFamily="2" charset="-122"/>
              </a:rPr>
              <a:t> </a:t>
            </a:r>
            <a:r>
              <a:rPr lang="en-US" altLang="zh-CN" sz="2400" dirty="0">
                <a:solidFill>
                  <a:srgbClr val="FF0000"/>
                </a:solidFill>
                <a:latin typeface="Times New Roman" panose="02020603050405020304" pitchFamily="18" charset="0"/>
                <a:ea typeface="宋体" panose="02010600030101010101" pitchFamily="2" charset="-122"/>
              </a:rPr>
              <a:t>Sparse Dictionary Learning for Defocus</a:t>
            </a:r>
            <a:r>
              <a:rPr lang="en-US" altLang="zh-CN" sz="2400" b="0" dirty="0">
                <a:latin typeface="Times New Roman" panose="02020603050405020304" pitchFamily="18" charset="0"/>
                <a:ea typeface="宋体" panose="02010600030101010101" pitchFamily="2" charset="-122"/>
              </a:rPr>
              <a:t>: </a:t>
            </a:r>
            <a:endParaRPr lang="en-US" altLang="zh-CN" sz="2400" b="0" dirty="0">
              <a:latin typeface="Times New Roman" panose="02020603050405020304" pitchFamily="18" charset="0"/>
              <a:ea typeface="宋体" panose="02010600030101010101" pitchFamily="2" charset="-122"/>
            </a:endParaRPr>
          </a:p>
        </p:txBody>
      </p:sp>
      <p:sp>
        <p:nvSpPr>
          <p:cNvPr id="7" name="矩形 6"/>
          <p:cNvSpPr/>
          <p:nvPr/>
        </p:nvSpPr>
        <p:spPr>
          <a:xfrm>
            <a:off x="810260" y="4030345"/>
            <a:ext cx="7825740" cy="903605"/>
          </a:xfrm>
          <a:prstGeom prst="rect">
            <a:avLst/>
          </a:prstGeom>
          <a:noFill/>
          <a:ln w="9525">
            <a:noFill/>
          </a:ln>
        </p:spPr>
        <p:txBody>
          <a:bodyPr wrap="square" rtlCol="0">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algn="l">
              <a:buClrTx/>
              <a:buNone/>
            </a:pPr>
            <a:r>
              <a:rPr lang="en-US" altLang="zh-CN" sz="2400" b="0" dirty="0">
                <a:latin typeface="Times New Roman" panose="02020603050405020304" pitchFamily="18" charset="0"/>
                <a:ea typeface="宋体" panose="02010600030101010101" pitchFamily="2" charset="-122"/>
                <a:sym typeface="+mn-ea"/>
              </a:rPr>
              <a:t>Given an input matrix </a:t>
            </a:r>
            <a:r>
              <a:rPr lang="en-US" altLang="zh-CN" sz="2400" b="0" dirty="0">
                <a:latin typeface="Times New Roman" panose="02020603050405020304" pitchFamily="18" charset="0"/>
                <a:ea typeface="宋体" panose="02010600030101010101" pitchFamily="2" charset="-122"/>
                <a:sym typeface="+mn-ea"/>
              </a:rPr>
              <a:t>                                       </a:t>
            </a:r>
            <a:r>
              <a:rPr lang="en-US" altLang="zh-CN" sz="2400" b="0" dirty="0">
                <a:latin typeface="Times New Roman" panose="02020603050405020304" pitchFamily="18" charset="0"/>
                <a:ea typeface="宋体" panose="02010600030101010101" pitchFamily="2" charset="-122"/>
                <a:sym typeface="+mn-ea"/>
              </a:rPr>
              <a:t>, each vector </a:t>
            </a:r>
            <a:r>
              <a:rPr lang="en-US" altLang="zh-CN" sz="2400" b="0" dirty="0">
                <a:latin typeface="Times New Roman" panose="02020603050405020304" pitchFamily="18" charset="0"/>
                <a:ea typeface="宋体" panose="02010600030101010101" pitchFamily="2" charset="-122"/>
                <a:sym typeface="+mn-ea"/>
              </a:rPr>
              <a:t>   </a:t>
            </a:r>
            <a:endParaRPr lang="en-US" altLang="zh-CN" sz="2400" b="0" dirty="0">
              <a:latin typeface="Times New Roman" panose="02020603050405020304" pitchFamily="18" charset="0"/>
              <a:ea typeface="宋体" panose="02010600030101010101" pitchFamily="2" charset="-122"/>
              <a:sym typeface="+mn-ea"/>
            </a:endParaRPr>
          </a:p>
          <a:p>
            <a:pPr marL="0" lvl="0" algn="l">
              <a:buClrTx/>
              <a:buNone/>
            </a:pPr>
            <a:r>
              <a:rPr lang="en-US" altLang="zh-CN" sz="2400" b="0" dirty="0">
                <a:latin typeface="Times New Roman" panose="02020603050405020304" pitchFamily="18" charset="0"/>
                <a:ea typeface="宋体" panose="02010600030101010101" pitchFamily="2" charset="-122"/>
                <a:sym typeface="+mn-ea"/>
              </a:rPr>
              <a:t>      </a:t>
            </a:r>
            <a:r>
              <a:rPr lang="en-US" altLang="zh-CN" sz="2400" b="0" dirty="0">
                <a:latin typeface="Times New Roman" panose="02020603050405020304" pitchFamily="18" charset="0"/>
                <a:ea typeface="宋体" panose="02010600030101010101" pitchFamily="2" charset="-122"/>
                <a:sym typeface="+mn-ea"/>
              </a:rPr>
              <a:t>can be represented by a set of dictionary atoms as</a:t>
            </a:r>
            <a:r>
              <a:rPr lang="en-US" altLang="zh-CN" sz="2400" b="0" dirty="0">
                <a:latin typeface="Times New Roman" panose="02020603050405020304" pitchFamily="18" charset="0"/>
                <a:ea typeface="宋体" panose="02010600030101010101" pitchFamily="2" charset="-122"/>
                <a:sym typeface="+mn-ea"/>
              </a:rPr>
              <a:t> above.</a:t>
            </a:r>
            <a:endParaRPr lang="en-US" altLang="zh-CN" sz="2400" b="0" dirty="0">
              <a:latin typeface="Times New Roman" panose="02020603050405020304" pitchFamily="18" charset="0"/>
              <a:ea typeface="宋体" panose="02010600030101010101" pitchFamily="2" charset="-122"/>
              <a:sym typeface="+mn-ea"/>
            </a:endParaRPr>
          </a:p>
        </p:txBody>
      </p:sp>
      <p:graphicFrame>
        <p:nvGraphicFramePr>
          <p:cNvPr id="11269" name="对象 20"/>
          <p:cNvGraphicFramePr>
            <a:graphicFrameLocks noChangeAspect="1"/>
          </p:cNvGraphicFramePr>
          <p:nvPr/>
        </p:nvGraphicFramePr>
        <p:xfrm>
          <a:off x="3027680" y="2176145"/>
          <a:ext cx="2386965" cy="1328420"/>
        </p:xfrm>
        <a:graphic>
          <a:graphicData uri="http://schemas.openxmlformats.org/presentationml/2006/ole">
            <mc:AlternateContent xmlns:mc="http://schemas.openxmlformats.org/markup-compatibility/2006">
              <mc:Choice xmlns:v="urn:schemas-microsoft-com:vml" Requires="v">
                <p:oleObj spid="_x0000_s3095" name="" r:id="rId1" imgW="1091565" imgH="609600" progId="Equation.DSMT4">
                  <p:embed/>
                </p:oleObj>
              </mc:Choice>
              <mc:Fallback>
                <p:oleObj name="" r:id="rId1" imgW="1091565" imgH="609600" progId="Equation.DSMT4">
                  <p:embed/>
                  <p:pic>
                    <p:nvPicPr>
                      <p:cNvPr id="0" name="图片 3094"/>
                      <p:cNvPicPr/>
                      <p:nvPr/>
                    </p:nvPicPr>
                    <p:blipFill>
                      <a:blip r:embed="rId2"/>
                      <a:stretch>
                        <a:fillRect/>
                      </a:stretch>
                    </p:blipFill>
                    <p:spPr>
                      <a:xfrm>
                        <a:off x="3027680" y="2176145"/>
                        <a:ext cx="2386965" cy="1328420"/>
                      </a:xfrm>
                      <a:prstGeom prst="rect">
                        <a:avLst/>
                      </a:prstGeom>
                      <a:noFill/>
                      <a:ln w="38100">
                        <a:noFill/>
                        <a:miter/>
                      </a:ln>
                    </p:spPr>
                  </p:pic>
                </p:oleObj>
              </mc:Fallback>
            </mc:AlternateContent>
          </a:graphicData>
        </a:graphic>
      </p:graphicFrame>
      <p:graphicFrame>
        <p:nvGraphicFramePr>
          <p:cNvPr id="3" name="对象 20"/>
          <p:cNvGraphicFramePr>
            <a:graphicFrameLocks noChangeAspect="1"/>
          </p:cNvGraphicFramePr>
          <p:nvPr/>
        </p:nvGraphicFramePr>
        <p:xfrm>
          <a:off x="3636010" y="4019233"/>
          <a:ext cx="2916555" cy="526415"/>
        </p:xfrm>
        <a:graphic>
          <a:graphicData uri="http://schemas.openxmlformats.org/presentationml/2006/ole">
            <mc:AlternateContent xmlns:mc="http://schemas.openxmlformats.org/markup-compatibility/2006">
              <mc:Choice xmlns:v="urn:schemas-microsoft-com:vml" Requires="v">
                <p:oleObj spid="_x0000_s4" name="" r:id="rId3" imgW="1333500" imgH="241300" progId="Equation.DSMT4">
                  <p:embed/>
                </p:oleObj>
              </mc:Choice>
              <mc:Fallback>
                <p:oleObj name="" r:id="rId3" imgW="1333500" imgH="241300" progId="Equation.DSMT4">
                  <p:embed/>
                  <p:pic>
                    <p:nvPicPr>
                      <p:cNvPr id="0" name="图片 3094"/>
                      <p:cNvPicPr/>
                      <p:nvPr/>
                    </p:nvPicPr>
                    <p:blipFill>
                      <a:blip r:embed="rId4"/>
                      <a:stretch>
                        <a:fillRect/>
                      </a:stretch>
                    </p:blipFill>
                    <p:spPr>
                      <a:xfrm>
                        <a:off x="3636010" y="4019233"/>
                        <a:ext cx="2916555" cy="526415"/>
                      </a:xfrm>
                      <a:prstGeom prst="rect">
                        <a:avLst/>
                      </a:prstGeom>
                      <a:noFill/>
                      <a:ln w="38100">
                        <a:noFill/>
                        <a:miter/>
                      </a:ln>
                    </p:spPr>
                  </p:pic>
                </p:oleObj>
              </mc:Fallback>
            </mc:AlternateContent>
          </a:graphicData>
        </a:graphic>
      </p:graphicFrame>
      <p:graphicFrame>
        <p:nvGraphicFramePr>
          <p:cNvPr id="5" name="对象 20"/>
          <p:cNvGraphicFramePr>
            <a:graphicFrameLocks noChangeAspect="1"/>
          </p:cNvGraphicFramePr>
          <p:nvPr/>
        </p:nvGraphicFramePr>
        <p:xfrm>
          <a:off x="916305" y="4434841"/>
          <a:ext cx="333375" cy="499110"/>
        </p:xfrm>
        <a:graphic>
          <a:graphicData uri="http://schemas.openxmlformats.org/presentationml/2006/ole">
            <mc:AlternateContent xmlns:mc="http://schemas.openxmlformats.org/markup-compatibility/2006">
              <mc:Choice xmlns:v="urn:schemas-microsoft-com:vml" Requires="v">
                <p:oleObj spid="_x0000_s6" name="" r:id="rId5" imgW="152400" imgH="228600" progId="Equation.DSMT4">
                  <p:embed/>
                </p:oleObj>
              </mc:Choice>
              <mc:Fallback>
                <p:oleObj name="" r:id="rId5" imgW="152400" imgH="228600" progId="Equation.DSMT4">
                  <p:embed/>
                  <p:pic>
                    <p:nvPicPr>
                      <p:cNvPr id="0" name="图片 3094"/>
                      <p:cNvPicPr/>
                      <p:nvPr/>
                    </p:nvPicPr>
                    <p:blipFill>
                      <a:blip r:embed="rId6"/>
                      <a:stretch>
                        <a:fillRect/>
                      </a:stretch>
                    </p:blipFill>
                    <p:spPr>
                      <a:xfrm>
                        <a:off x="916305" y="4434841"/>
                        <a:ext cx="333375" cy="499110"/>
                      </a:xfrm>
                      <a:prstGeom prst="rect">
                        <a:avLst/>
                      </a:prstGeom>
                      <a:noFill/>
                      <a:ln w="38100">
                        <a:noFill/>
                        <a:miter/>
                      </a:ln>
                    </p:spPr>
                  </p:pic>
                </p:oleObj>
              </mc:Fallback>
            </mc:AlternateContent>
          </a:graphicData>
        </a:graphic>
      </p:graphicFrame>
      <p:sp>
        <p:nvSpPr>
          <p:cNvPr id="8" name="矩形 3"/>
          <p:cNvSpPr/>
          <p:nvPr/>
        </p:nvSpPr>
        <p:spPr>
          <a:xfrm>
            <a:off x="5829935" y="2425700"/>
            <a:ext cx="722630" cy="4603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Clr>
                <a:schemeClr val="tx1"/>
              </a:buClr>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stStyle>
          <a:p>
            <a:pPr marL="0" lvl="0" indent="0">
              <a:spcBef>
                <a:spcPct val="0"/>
              </a:spcBef>
              <a:buClrTx/>
              <a:buNone/>
            </a:pPr>
            <a:r>
              <a:rPr lang="en-US" altLang="zh-CN" sz="2400" b="0" dirty="0">
                <a:latin typeface="Times New Roman" panose="02020603050405020304" pitchFamily="18" charset="0"/>
                <a:ea typeface="宋体" panose="02010600030101010101" pitchFamily="2" charset="-122"/>
              </a:rPr>
              <a:t> (1)</a:t>
            </a:r>
            <a:endParaRPr lang="en-US" altLang="zh-CN" sz="2400" b="0" dirty="0">
              <a:latin typeface="Times New Roman" panose="02020603050405020304" pitchFamily="18" charset="0"/>
              <a:ea typeface="宋体" panose="02010600030101010101" pitchFamily="2" charset="-122"/>
            </a:endParaRPr>
          </a:p>
        </p:txBody>
      </p:sp>
    </p:spTree>
  </p:cSld>
  <p:clrMapOvr>
    <a:masterClrMapping/>
  </p:clrMapOvr>
</p:sld>
</file>

<file path=ppt/theme/theme1.xml><?xml version="1.0" encoding="utf-8"?>
<a:theme xmlns:a="http://schemas.openxmlformats.org/drawingml/2006/main" name="sample">
  <a:themeElements>
    <a:clrScheme name="sample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sample 1">
        <a:dk1>
          <a:srgbClr val="48806B"/>
        </a:dk1>
        <a:lt1>
          <a:srgbClr val="FFFFFF"/>
        </a:lt1>
        <a:dk2>
          <a:srgbClr val="77956D"/>
        </a:dk2>
        <a:lt2>
          <a:srgbClr val="C0C0C0"/>
        </a:lt2>
        <a:accent1>
          <a:srgbClr val="6BB9C3"/>
        </a:accent1>
        <a:accent2>
          <a:srgbClr val="E7BA15"/>
        </a:accent2>
        <a:accent3>
          <a:srgbClr val="FFFFFF"/>
        </a:accent3>
        <a:accent4>
          <a:srgbClr val="3C6C5A"/>
        </a:accent4>
        <a:accent5>
          <a:srgbClr val="BAD9DE"/>
        </a:accent5>
        <a:accent6>
          <a:srgbClr val="D1A812"/>
        </a:accent6>
        <a:hlink>
          <a:srgbClr val="76C14D"/>
        </a:hlink>
        <a:folHlink>
          <a:srgbClr val="B0C29C"/>
        </a:folHlink>
      </a:clrScheme>
      <a:clrMap bg1="lt1" tx1="dk1" bg2="lt2" tx2="dk2" accent1="accent1" accent2="accent2" accent3="accent3" accent4="accent4" accent5="accent5" accent6="accent6" hlink="hlink" folHlink="folHlink"/>
    </a:extraClrScheme>
    <a:extraClrScheme>
      <a:clrScheme name="sample 2">
        <a:dk1>
          <a:srgbClr val="5F5F5F"/>
        </a:dk1>
        <a:lt1>
          <a:srgbClr val="FFFFFF"/>
        </a:lt1>
        <a:dk2>
          <a:srgbClr val="8D8D8D"/>
        </a:dk2>
        <a:lt2>
          <a:srgbClr val="C0C0C0"/>
        </a:lt2>
        <a:accent1>
          <a:srgbClr val="8EC072"/>
        </a:accent1>
        <a:accent2>
          <a:srgbClr val="5DB8CD"/>
        </a:accent2>
        <a:accent3>
          <a:srgbClr val="FFFFFF"/>
        </a:accent3>
        <a:accent4>
          <a:srgbClr val="505050"/>
        </a:accent4>
        <a:accent5>
          <a:srgbClr val="C6DCBC"/>
        </a:accent5>
        <a:accent6>
          <a:srgbClr val="53A6BA"/>
        </a:accent6>
        <a:hlink>
          <a:srgbClr val="D68B40"/>
        </a:hlink>
        <a:folHlink>
          <a:srgbClr val="D5D179"/>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5086C2"/>
        </a:dk2>
        <a:lt2>
          <a:srgbClr val="C0C0C0"/>
        </a:lt2>
        <a:accent1>
          <a:srgbClr val="DE8848"/>
        </a:accent1>
        <a:accent2>
          <a:srgbClr val="85BA54"/>
        </a:accent2>
        <a:accent3>
          <a:srgbClr val="FFFFFF"/>
        </a:accent3>
        <a:accent4>
          <a:srgbClr val="002A56"/>
        </a:accent4>
        <a:accent5>
          <a:srgbClr val="ECC3B1"/>
        </a:accent5>
        <a:accent6>
          <a:srgbClr val="78A84B"/>
        </a:accent6>
        <a:hlink>
          <a:srgbClr val="4C59D2"/>
        </a:hlink>
        <a:folHlink>
          <a:srgbClr val="A0B5C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3401</Words>
  <Application>WPS 演示</Application>
  <PresentationFormat/>
  <Paragraphs>147</Paragraphs>
  <Slides>18</Slides>
  <Notes>6</Notes>
  <HiddenSlides>0</HiddenSlides>
  <MMClips>0</MMClips>
  <ScaleCrop>false</ScaleCrop>
  <HeadingPairs>
    <vt:vector size="8" baseType="variant">
      <vt:variant>
        <vt:lpstr>已用的字体</vt:lpstr>
      </vt:variant>
      <vt:variant>
        <vt:i4>16</vt:i4>
      </vt:variant>
      <vt:variant>
        <vt:lpstr>主题</vt:lpstr>
      </vt:variant>
      <vt:variant>
        <vt:i4>1</vt:i4>
      </vt:variant>
      <vt:variant>
        <vt:lpstr>嵌入 OLE 服务器</vt:lpstr>
      </vt:variant>
      <vt:variant>
        <vt:i4>9</vt:i4>
      </vt:variant>
      <vt:variant>
        <vt:lpstr>幻灯片标题</vt:lpstr>
      </vt:variant>
      <vt:variant>
        <vt:i4>18</vt:i4>
      </vt:variant>
    </vt:vector>
  </HeadingPairs>
  <TitlesOfParts>
    <vt:vector size="44" baseType="lpstr">
      <vt:lpstr>Arial</vt:lpstr>
      <vt:lpstr>宋体</vt:lpstr>
      <vt:lpstr>Wingdings</vt:lpstr>
      <vt:lpstr>Verdana</vt:lpstr>
      <vt:lpstr>Times New Roman</vt:lpstr>
      <vt:lpstr>微软雅黑</vt:lpstr>
      <vt:lpstr>Arial Unicode MS</vt:lpstr>
      <vt:lpstr>Calibri</vt:lpstr>
      <vt:lpstr>Angsana New</vt:lpstr>
      <vt:lpstr>Bauhaus 93</vt:lpstr>
      <vt:lpstr>Bell Gothic Std Light</vt:lpstr>
      <vt:lpstr>Bookshelf Symbol 7</vt:lpstr>
      <vt:lpstr>DilleniaUPC</vt:lpstr>
      <vt:lpstr>Juice ITC</vt:lpstr>
      <vt:lpstr>Lucida Calligraphy</vt:lpstr>
      <vt:lpstr>Matura MT Script Capitals</vt:lpstr>
      <vt:lpstr>sample</vt:lpstr>
      <vt:lpstr>Equation.DSMT4</vt:lpstr>
      <vt:lpstr>Equation.DSMT4</vt:lpstr>
      <vt:lpstr>Equation.DSMT4</vt:lpstr>
      <vt:lpstr>Equation.DSMT4</vt:lpstr>
      <vt:lpstr>Equation.DSMT4</vt:lpstr>
      <vt:lpstr>Equation.DSMT4</vt:lpstr>
      <vt:lpstr>Equation.DSMT4</vt:lpstr>
      <vt:lpstr>Equation.DSMT4</vt:lpstr>
      <vt:lpstr>Equation.DSMT4</vt:lpstr>
      <vt:lpstr>Saliency Detection via Diversity-Induced Multi-view Matrix Decomposition</vt:lpstr>
      <vt:lpstr>Content</vt:lpstr>
      <vt:lpstr> Motivation</vt:lpstr>
      <vt:lpstr>Motivation</vt:lpstr>
      <vt:lpstr> Motivation</vt:lpstr>
      <vt:lpstr>Motivation</vt:lpstr>
      <vt:lpstr>Related Work</vt:lpstr>
      <vt:lpstr>Motivation</vt:lpstr>
      <vt:lpstr>Our Model</vt:lpstr>
      <vt:lpstr>Our New Model: DMMD Model</vt:lpstr>
      <vt:lpstr>Our Model</vt:lpstr>
      <vt:lpstr>Our Model</vt:lpstr>
      <vt:lpstr>Our New Model: DMMD Model</vt:lpstr>
      <vt:lpstr>Performance evaluation </vt:lpstr>
      <vt:lpstr>Performance evaluation </vt:lpstr>
      <vt:lpstr>Evaluation </vt:lpstr>
      <vt:lpstr>Conclusions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Sung Ha, Park</dc:creator>
  <cp:lastModifiedBy>Administrator</cp:lastModifiedBy>
  <cp:revision>271</cp:revision>
  <dcterms:created xsi:type="dcterms:W3CDTF">2004-08-26T06:30:00Z</dcterms:created>
  <dcterms:modified xsi:type="dcterms:W3CDTF">2017-09-12T12:01:39Z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2052-10.1.0.6747</vt:lpwstr>
  </property>
</Properties>
</file>