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7.xml" ContentType="application/vnd.openxmlformats-officedocument.presentationml.tags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  <p:sldMasterId id="2147483667" r:id="rId5"/>
  </p:sldMasterIdLst>
  <p:notesMasterIdLst>
    <p:notesMasterId r:id="rId29"/>
  </p:notesMasterIdLst>
  <p:handoutMasterIdLst>
    <p:handoutMasterId r:id="rId30"/>
  </p:handoutMasterIdLst>
  <p:sldIdLst>
    <p:sldId id="256" r:id="rId6"/>
    <p:sldId id="302" r:id="rId7"/>
    <p:sldId id="338" r:id="rId8"/>
    <p:sldId id="284" r:id="rId9"/>
    <p:sldId id="330" r:id="rId10"/>
    <p:sldId id="339" r:id="rId11"/>
    <p:sldId id="331" r:id="rId12"/>
    <p:sldId id="332" r:id="rId13"/>
    <p:sldId id="329" r:id="rId14"/>
    <p:sldId id="285" r:id="rId15"/>
    <p:sldId id="293" r:id="rId16"/>
    <p:sldId id="280" r:id="rId17"/>
    <p:sldId id="257" r:id="rId18"/>
    <p:sldId id="333" r:id="rId19"/>
    <p:sldId id="340" r:id="rId20"/>
    <p:sldId id="288" r:id="rId21"/>
    <p:sldId id="334" r:id="rId22"/>
    <p:sldId id="327" r:id="rId23"/>
    <p:sldId id="335" r:id="rId24"/>
    <p:sldId id="328" r:id="rId25"/>
    <p:sldId id="336" r:id="rId26"/>
    <p:sldId id="294" r:id="rId27"/>
    <p:sldId id="320" r:id="rId28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Ласкаво просимо!" id="{E75E278A-FF0E-49A4-B170-79828D63BBAD}">
          <p14:sldIdLst>
            <p14:sldId id="256"/>
          </p14:sldIdLst>
        </p14:section>
        <p14:section name="Розділ 2" id="{22B80470-40EF-47D0-981B-3736AB1B0F52}">
          <p14:sldIdLst>
            <p14:sldId id="302"/>
            <p14:sldId id="338"/>
            <p14:sldId id="284"/>
            <p14:sldId id="330"/>
            <p14:sldId id="339"/>
            <p14:sldId id="331"/>
            <p14:sldId id="332"/>
            <p14:sldId id="329"/>
            <p14:sldId id="285"/>
            <p14:sldId id="293"/>
            <p14:sldId id="280"/>
            <p14:sldId id="257"/>
            <p14:sldId id="333"/>
            <p14:sldId id="340"/>
            <p14:sldId id="288"/>
            <p14:sldId id="334"/>
            <p14:sldId id="327"/>
            <p14:sldId id="335"/>
            <p14:sldId id="328"/>
            <p14:sldId id="336"/>
            <p14:sldId id="294"/>
          </p14:sldIdLst>
        </p14:section>
        <p14:section name="Дізнатися більше" id="{2CC34DB2-6590-42C0-AD4B-A04C6060184E}">
          <p14:sldIdLst>
            <p14:sldId id="32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Автор" initials="А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5B9BD5"/>
    <a:srgbClr val="F5F5F5"/>
    <a:srgbClr val="2C5981"/>
    <a:srgbClr val="00CC00"/>
    <a:srgbClr val="009900"/>
    <a:srgbClr val="009BC0"/>
    <a:srgbClr val="4382BA"/>
    <a:srgbClr val="DD462F"/>
    <a:srgbClr val="D24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3678" autoAdjust="0"/>
  </p:normalViewPr>
  <p:slideViewPr>
    <p:cSldViewPr snapToGrid="0">
      <p:cViewPr varScale="1">
        <p:scale>
          <a:sx n="84" d="100"/>
          <a:sy n="84" d="100"/>
        </p:scale>
        <p:origin x="402" y="84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804226113508461E-2"/>
          <c:y val="4.0006247519231798E-2"/>
          <c:w val="0.90133934636006718"/>
          <c:h val="0.85285327521981547"/>
        </c:manualLayout>
      </c:layout>
      <c:scatterChart>
        <c:scatterStyle val="lineMarker"/>
        <c:varyColors val="0"/>
        <c:ser>
          <c:idx val="0"/>
          <c:order val="0"/>
          <c:tx>
            <c:strRef>
              <c:f>Аркуш1!$C$1</c:f>
              <c:strCache>
                <c:ptCount val="1"/>
                <c:pt idx="0">
                  <c:v>Значення Y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Аркуш1!$B$2:$B$6</c:f>
              <c:numCache>
                <c:formatCode>General</c:formatCode>
                <c:ptCount val="5"/>
                <c:pt idx="0">
                  <c:v>11.564</c:v>
                </c:pt>
                <c:pt idx="1">
                  <c:v>12.869</c:v>
                </c:pt>
                <c:pt idx="2">
                  <c:v>12.688000000000001</c:v>
                </c:pt>
                <c:pt idx="3">
                  <c:v>11.393000000000001</c:v>
                </c:pt>
                <c:pt idx="4">
                  <c:v>11.723000000000001</c:v>
                </c:pt>
              </c:numCache>
            </c:numRef>
          </c:xVal>
          <c:yVal>
            <c:numRef>
              <c:f>Аркуш1!$C$2:$C$6</c:f>
              <c:numCache>
                <c:formatCode>General</c:formatCode>
                <c:ptCount val="5"/>
                <c:pt idx="0">
                  <c:v>306</c:v>
                </c:pt>
                <c:pt idx="1">
                  <c:v>130</c:v>
                </c:pt>
                <c:pt idx="2">
                  <c:v>124</c:v>
                </c:pt>
                <c:pt idx="3">
                  <c:v>188</c:v>
                </c:pt>
                <c:pt idx="4">
                  <c:v>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F20B-4295-A4A7-B4E2ED0AA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14794095"/>
        <c:axId val="1514787023"/>
      </c:scatterChart>
      <c:valAx>
        <c:axId val="15147940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514787023"/>
        <c:crosses val="autoZero"/>
        <c:crossBetween val="midCat"/>
      </c:valAx>
      <c:valAx>
        <c:axId val="1514787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uk-UA"/>
          </a:p>
        </c:txPr>
        <c:crossAx val="15147940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ECF6D83-B691-49E9-B0C6-93D6E4A38286}" type="datetime1">
              <a:rPr lang="uk-UA" smtClean="0"/>
              <a:t>23.02.2022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внювач для верхнього колонтитула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013697B-E9A5-4285-B857-704273DF4D1A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noProof="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05849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11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70126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65409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271873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55055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15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5495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16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492621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17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4935393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18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042384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19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737499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41221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20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03963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noProof="0" smtClean="0"/>
              <a:t>21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1350709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0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22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32170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uk-UA" smtClean="0"/>
              <a:t>23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0280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77031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3165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33799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5721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4858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8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54320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uk-UA" smtClean="0"/>
              <a:t>9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6268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375799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87294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10" name="Прямокут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648818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8DFA-10E9-4A0D-95F5-8B84E6108AA3}" type="datetimeFigureOut">
              <a:rPr lang="uk-UA" smtClean="0"/>
              <a:pPr/>
              <a:t>23.02.2022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233EE-3EC8-408D-BF43-628E6C3A889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004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946007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640181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375799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20093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10" name="Прямокутник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  <p:sp>
        <p:nvSpPr>
          <p:cNvPr id="7" name="Місце для вмісту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E8DFA-10E9-4A0D-95F5-8B84E6108AA3}" type="datetimeFigureOut">
              <a:rPr lang="uk-UA" smtClean="0"/>
              <a:pPr/>
              <a:t>23.02.2022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233EE-3EC8-408D-BF43-628E6C3A889A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253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009B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uk-UA" sz="1800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 noProof="0"/>
              <a:t>Клацніть, щоб редагувати стиль зразка заголовка</a:t>
            </a:r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60795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Клацніть, щоб відредагувати стилі зразків тексту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Другий рівень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Третій рівень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Четвертий рівень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uk-UA" noProof="0"/>
              <a:t>П’ятий рівень</a:t>
            </a:r>
            <a:endParaRPr lang="uk-UA" noProof="0" dirty="0"/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12227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cxnSp>
        <p:nvCxnSpPr>
          <p:cNvPr id="12" name="Пряма сполучна лінія 11"/>
          <p:cNvCxnSpPr>
            <a:cxnSpLocks/>
          </p:cNvCxnSpPr>
          <p:nvPr userDrawn="1"/>
        </p:nvCxnSpPr>
        <p:spPr>
          <a:xfrm>
            <a:off x="539496" y="1863657"/>
            <a:ext cx="3946007" cy="0"/>
          </a:xfrm>
          <a:prstGeom prst="line">
            <a:avLst/>
          </a:prstGeom>
          <a:ln w="25400">
            <a:solidFill>
              <a:srgbClr val="009B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rtl="0"/>
            <a:r>
              <a:rPr lang="uk-UA" noProof="0" dirty="0"/>
              <a:t>Клацніть, щоб редагувати стиль зразка заголовка</a:t>
            </a:r>
          </a:p>
        </p:txBody>
      </p:sp>
      <p:sp>
        <p:nvSpPr>
          <p:cNvPr id="6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6114C9EB-A11B-4BDD-8762-08B78C756D6D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7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9089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uk-UA" noProof="0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07CA051F-8D7D-48CC-BDEA-F6217F3FEF66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cxnSp>
        <p:nvCxnSpPr>
          <p:cNvPr id="8" name="Пряма сполучна лінія 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3" r:id="rId5"/>
    <p:sldLayoutId id="2147483665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 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uk-UA" sz="1800" noProof="0" dirty="0"/>
          </a:p>
        </p:txBody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uk-UA" noProof="0" dirty="0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07CA051F-8D7D-48CC-BDEA-F6217F3FEF66}" type="datetime1">
              <a:rPr lang="uk-UA" noProof="0" smtClean="0"/>
              <a:t>23.02.2022</a:t>
            </a:fld>
            <a:endParaRPr lang="uk-UA" noProof="0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uk-UA" noProof="0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cxnSp>
        <p:nvCxnSpPr>
          <p:cNvPr id="8" name="Пряма сполучна лінія 7"/>
          <p:cNvCxnSpPr/>
          <p:nvPr userDrawn="1"/>
        </p:nvCxnSpPr>
        <p:spPr>
          <a:xfrm>
            <a:off x="539496" y="1435608"/>
            <a:ext cx="10983132" cy="0"/>
          </a:xfrm>
          <a:prstGeom prst="line">
            <a:avLst/>
          </a:prstGeom>
          <a:ln w="25400">
            <a:solidFill>
              <a:srgbClr val="00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94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11" Type="http://schemas.openxmlformats.org/officeDocument/2006/relationships/image" Target="../media/image21.png"/><Relationship Id="rId5" Type="http://schemas.openxmlformats.org/officeDocument/2006/relationships/image" Target="../media/image150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0.png"/><Relationship Id="rId10" Type="http://schemas.openxmlformats.org/officeDocument/2006/relationships/image" Target="../media/image31.png"/><Relationship Id="rId9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21" Type="http://schemas.openxmlformats.org/officeDocument/2006/relationships/image" Target="../media/image49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44.png"/><Relationship Id="rId20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0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19" Type="http://schemas.openxmlformats.org/officeDocument/2006/relationships/image" Target="../media/image47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Relationship Id="rId22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0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11" Type="http://schemas.openxmlformats.org/officeDocument/2006/relationships/image" Target="../media/image21.png"/><Relationship Id="rId5" Type="http://schemas.openxmlformats.org/officeDocument/2006/relationships/image" Target="../media/image150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5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4" Type="http://schemas.openxmlformats.org/officeDocument/2006/relationships/chart" Target="../charts/char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9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3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5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rtlCol="0" anchor="ctr" anchorCtr="0"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ea typeface="+mn-ea"/>
                <a:cs typeface="+mn-cs"/>
              </a:rPr>
              <a:t>Binary-Coded Ternary Number Representation </a:t>
            </a:r>
            <a:br>
              <a:rPr lang="uk-UA" sz="2400" b="1" dirty="0">
                <a:solidFill>
                  <a:schemeClr val="bg1"/>
                </a:solidFill>
                <a:ea typeface="+mn-ea"/>
                <a:cs typeface="+mn-cs"/>
              </a:rPr>
            </a:br>
            <a:r>
              <a:rPr lang="en-US" sz="2400" b="1" dirty="0">
                <a:solidFill>
                  <a:schemeClr val="bg1"/>
                </a:solidFill>
                <a:ea typeface="+mn-ea"/>
                <a:cs typeface="+mn-cs"/>
              </a:rPr>
              <a:t>in Natural</a:t>
            </a:r>
            <a:r>
              <a:rPr lang="uk-UA" sz="2400" b="1" dirty="0">
                <a:solidFill>
                  <a:schemeClr val="bg1"/>
                </a:solidFill>
                <a:ea typeface="+mn-ea"/>
                <a:cs typeface="+mn-cs"/>
              </a:rPr>
              <a:t> </a:t>
            </a:r>
            <a:r>
              <a:rPr lang="en-US" sz="2400" b="1" dirty="0">
                <a:solidFill>
                  <a:schemeClr val="bg1"/>
                </a:solidFill>
                <a:ea typeface="+mn-ea"/>
                <a:cs typeface="+mn-cs"/>
              </a:rPr>
              <a:t>Language Text Compression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838200" y="3248450"/>
            <a:ext cx="9582150" cy="1136650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en-US" sz="2400" b="1" dirty="0">
                <a:solidFill>
                  <a:schemeClr val="bg1"/>
                </a:solidFill>
                <a:latin typeface="+mj-lt"/>
              </a:rPr>
              <a:t>Igor </a:t>
            </a:r>
            <a:r>
              <a:rPr lang="en-US" sz="2400" b="1" dirty="0" err="1">
                <a:solidFill>
                  <a:schemeClr val="bg1"/>
                </a:solidFill>
                <a:latin typeface="+mj-lt"/>
              </a:rPr>
              <a:t>Zavadskyi</a:t>
            </a:r>
            <a:endParaRPr lang="uk-UA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id="{311E871E-2CB0-48DA-B3C2-37AC9BF784F9}"/>
              </a:ext>
            </a:extLst>
          </p:cNvPr>
          <p:cNvSpPr txBox="1">
            <a:spLocks/>
          </p:cNvSpPr>
          <p:nvPr/>
        </p:nvSpPr>
        <p:spPr>
          <a:xfrm>
            <a:off x="1919168" y="5327463"/>
            <a:ext cx="6955172" cy="5240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Tx/>
              <a:buNone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74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4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718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 err="1">
                <a:solidFill>
                  <a:schemeClr val="bg1"/>
                </a:solidFill>
                <a:latin typeface="+mj-lt"/>
              </a:rPr>
              <a:t>Taras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Shevchenko National University of Kyiv, Ukraine</a:t>
            </a:r>
            <a:br>
              <a:rPr lang="en-US" sz="2000" dirty="0">
                <a:solidFill>
                  <a:schemeClr val="bg1"/>
                </a:solidFill>
                <a:latin typeface="+mj-lt"/>
              </a:rPr>
            </a:br>
            <a:r>
              <a:rPr lang="en-US" sz="2000" dirty="0">
                <a:solidFill>
                  <a:schemeClr val="bg1"/>
                </a:solidFill>
                <a:latin typeface="+mj-lt"/>
              </a:rPr>
              <a:t>Computer science department</a:t>
            </a:r>
            <a:endParaRPr lang="uk-UA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0" name="Рисунок 9" descr="Зображення, що містить білий, стіл, стоячий, гравець&#10;&#10;Автоматично згенерований опис">
            <a:extLst>
              <a:ext uri="{FF2B5EF4-FFF2-40B4-BE49-F238E27FC236}">
                <a16:creationId xmlns:a16="http://schemas.microsoft.com/office/drawing/2014/main" id="{9E0ADAB5-2F99-494A-B202-884707C791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272869"/>
            <a:ext cx="1001414" cy="84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Прямокутник: округлені кути 74">
            <a:extLst>
              <a:ext uri="{FF2B5EF4-FFF2-40B4-BE49-F238E27FC236}">
                <a16:creationId xmlns:a16="http://schemas.microsoft.com/office/drawing/2014/main" id="{59096CA8-27F2-4FD0-A4CC-2EC4B6A627DC}"/>
              </a:ext>
            </a:extLst>
          </p:cNvPr>
          <p:cNvSpPr/>
          <p:nvPr/>
        </p:nvSpPr>
        <p:spPr>
          <a:xfrm>
            <a:off x="742211" y="2404543"/>
            <a:ext cx="7718390" cy="461660"/>
          </a:xfrm>
          <a:prstGeom prst="roundRect">
            <a:avLst/>
          </a:prstGeom>
          <a:solidFill>
            <a:schemeClr val="accent1">
              <a:alpha val="23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Decoding in parts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F81906-C22D-4C0B-A7EB-F4108E15C330}"/>
              </a:ext>
            </a:extLst>
          </p:cNvPr>
          <p:cNvSpPr txBox="1"/>
          <p:nvPr/>
        </p:nvSpPr>
        <p:spPr>
          <a:xfrm>
            <a:off x="780711" y="2404543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00 01 10 00 01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9FE046-06A1-47FB-885E-C64A48C04905}"/>
              </a:ext>
            </a:extLst>
          </p:cNvPr>
          <p:cNvSpPr txBox="1"/>
          <p:nvPr/>
        </p:nvSpPr>
        <p:spPr>
          <a:xfrm>
            <a:off x="3914000" y="2404543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10 01 00 00 10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87A1146-B805-4C4C-9269-D68A89C391E3}"/>
              </a:ext>
            </a:extLst>
          </p:cNvPr>
          <p:cNvSpPr txBox="1"/>
          <p:nvPr/>
        </p:nvSpPr>
        <p:spPr>
          <a:xfrm>
            <a:off x="7150959" y="2404543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10 00 </a:t>
            </a:r>
            <a:r>
              <a:rPr lang="uk-UA" sz="2400" dirty="0">
                <a:solidFill>
                  <a:srgbClr val="FF0000"/>
                </a:solidFill>
              </a:rPr>
              <a:t>11</a:t>
            </a:r>
            <a:r>
              <a:rPr lang="uk-UA" sz="2400" dirty="0"/>
              <a:t> 10 10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я 4">
                <a:extLst>
                  <a:ext uri="{FF2B5EF4-FFF2-40B4-BE49-F238E27FC236}">
                    <a16:creationId xmlns:a16="http://schemas.microsoft.com/office/drawing/2014/main" id="{5D55AFC0-14B4-468E-990A-C79B263160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1485871"/>
                  </p:ext>
                </p:extLst>
              </p:nvPr>
            </p:nvGraphicFramePr>
            <p:xfrm>
              <a:off x="719546" y="3310823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2400" dirty="0"/>
                            <a:t>00 01 10 00 01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я 4">
                <a:extLst>
                  <a:ext uri="{FF2B5EF4-FFF2-40B4-BE49-F238E27FC236}">
                    <a16:creationId xmlns:a16="http://schemas.microsoft.com/office/drawing/2014/main" id="{5D55AFC0-14B4-468E-990A-C79B263160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1485871"/>
                  </p:ext>
                </p:extLst>
              </p:nvPr>
            </p:nvGraphicFramePr>
            <p:xfrm>
              <a:off x="719546" y="3310823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2400" dirty="0"/>
                            <a:t>00 01 10 00 01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5"/>
                          <a:stretch>
                            <a:fillRect l="-484000" t="-190667" r="-5333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1" name="Таблиця 4">
                <a:extLst>
                  <a:ext uri="{FF2B5EF4-FFF2-40B4-BE49-F238E27FC236}">
                    <a16:creationId xmlns:a16="http://schemas.microsoft.com/office/drawing/2014/main" id="{9BEC31E9-8320-4B5E-AEFF-A71C27728A4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9565939"/>
                  </p:ext>
                </p:extLst>
              </p:nvPr>
            </p:nvGraphicFramePr>
            <p:xfrm>
              <a:off x="3914000" y="3308829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10 01 00 00 10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1" name="Таблиця 4">
                <a:extLst>
                  <a:ext uri="{FF2B5EF4-FFF2-40B4-BE49-F238E27FC236}">
                    <a16:creationId xmlns:a16="http://schemas.microsoft.com/office/drawing/2014/main" id="{9BEC31E9-8320-4B5E-AEFF-A71C27728A4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9565939"/>
                  </p:ext>
                </p:extLst>
              </p:nvPr>
            </p:nvGraphicFramePr>
            <p:xfrm>
              <a:off x="3914000" y="3308829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10 01 00 00 10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6"/>
                          <a:stretch>
                            <a:fillRect l="-482667" t="-190667" r="-5333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Пряма сполучна лінія 5">
            <a:extLst>
              <a:ext uri="{FF2B5EF4-FFF2-40B4-BE49-F238E27FC236}">
                <a16:creationId xmlns:a16="http://schemas.microsoft.com/office/drawing/2014/main" id="{CB45F216-BE6E-4C70-AB35-FC8910D8024F}"/>
              </a:ext>
            </a:extLst>
          </p:cNvPr>
          <p:cNvCxnSpPr/>
          <p:nvPr/>
        </p:nvCxnSpPr>
        <p:spPr>
          <a:xfrm>
            <a:off x="3272943" y="4323421"/>
            <a:ext cx="28522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 сполучна лінія 26">
            <a:extLst>
              <a:ext uri="{FF2B5EF4-FFF2-40B4-BE49-F238E27FC236}">
                <a16:creationId xmlns:a16="http://schemas.microsoft.com/office/drawing/2014/main" id="{E0BD7A22-ABAB-4058-B4F2-63468E65ECD8}"/>
              </a:ext>
            </a:extLst>
          </p:cNvPr>
          <p:cNvCxnSpPr>
            <a:cxnSpLocks/>
          </p:cNvCxnSpPr>
          <p:nvPr/>
        </p:nvCxnSpPr>
        <p:spPr>
          <a:xfrm>
            <a:off x="3558169" y="4323421"/>
            <a:ext cx="0" cy="641488"/>
          </a:xfrm>
          <a:prstGeom prst="line">
            <a:avLst/>
          </a:prstGeom>
          <a:ln w="1905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 сполучна лінія 28">
            <a:extLst>
              <a:ext uri="{FF2B5EF4-FFF2-40B4-BE49-F238E27FC236}">
                <a16:creationId xmlns:a16="http://schemas.microsoft.com/office/drawing/2014/main" id="{B9D7796C-39C3-4196-A13C-0A9CC2E3E7AE}"/>
              </a:ext>
            </a:extLst>
          </p:cNvPr>
          <p:cNvCxnSpPr>
            <a:cxnSpLocks/>
          </p:cNvCxnSpPr>
          <p:nvPr/>
        </p:nvCxnSpPr>
        <p:spPr>
          <a:xfrm>
            <a:off x="4908885" y="5254599"/>
            <a:ext cx="1347537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A3266E5-861B-4883-8C87-848D26CAD5BC}"/>
                  </a:ext>
                </a:extLst>
              </p:cNvPr>
              <p:cNvSpPr txBox="1"/>
              <p:nvPr/>
            </p:nvSpPr>
            <p:spPr>
              <a:xfrm>
                <a:off x="6291756" y="4960086"/>
                <a:ext cx="10318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A3266E5-861B-4883-8C87-848D26CAD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756" y="4960086"/>
                <a:ext cx="1031843" cy="461665"/>
              </a:xfrm>
              <a:prstGeom prst="rect">
                <a:avLst/>
              </a:prstGeom>
              <a:blipFill>
                <a:blip r:embed="rId7"/>
                <a:stretch>
                  <a:fillRect l="-4734" r="-13609" b="-21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 сполучна лінія 31">
            <a:extLst>
              <a:ext uri="{FF2B5EF4-FFF2-40B4-BE49-F238E27FC236}">
                <a16:creationId xmlns:a16="http://schemas.microsoft.com/office/drawing/2014/main" id="{F8497DBC-DDA0-41EF-9EE3-40A64C34942B}"/>
              </a:ext>
            </a:extLst>
          </p:cNvPr>
          <p:cNvCxnSpPr>
            <a:cxnSpLocks/>
          </p:cNvCxnSpPr>
          <p:nvPr/>
        </p:nvCxnSpPr>
        <p:spPr>
          <a:xfrm>
            <a:off x="6478155" y="4302276"/>
            <a:ext cx="28522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 сполучна лінія 32">
            <a:extLst>
              <a:ext uri="{FF2B5EF4-FFF2-40B4-BE49-F238E27FC236}">
                <a16:creationId xmlns:a16="http://schemas.microsoft.com/office/drawing/2014/main" id="{0EF0924E-1346-47AE-93A9-B950D2FA3F71}"/>
              </a:ext>
            </a:extLst>
          </p:cNvPr>
          <p:cNvCxnSpPr>
            <a:cxnSpLocks/>
          </p:cNvCxnSpPr>
          <p:nvPr/>
        </p:nvCxnSpPr>
        <p:spPr>
          <a:xfrm>
            <a:off x="6763381" y="4302276"/>
            <a:ext cx="0" cy="662633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6" name="Таблиця 4">
                <a:extLst>
                  <a:ext uri="{FF2B5EF4-FFF2-40B4-BE49-F238E27FC236}">
                    <a16:creationId xmlns:a16="http://schemas.microsoft.com/office/drawing/2014/main" id="{7953652E-C84F-462D-A116-2D12CBCAB8E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7181639"/>
                  </p:ext>
                </p:extLst>
              </p:nvPr>
            </p:nvGraphicFramePr>
            <p:xfrm>
              <a:off x="7166235" y="3304028"/>
              <a:ext cx="3065420" cy="16628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867505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10 00 </a:t>
                          </a:r>
                          <a:r>
                            <a:rPr lang="uk-UA" sz="2400" dirty="0">
                              <a:solidFill>
                                <a:srgbClr val="FF0000"/>
                              </a:solidFill>
                            </a:rPr>
                            <a:t>11</a:t>
                          </a:r>
                          <a:r>
                            <a:rPr lang="uk-UA" sz="2400" dirty="0"/>
                            <a:t> 10 10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uk-U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b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Sup>
                                  <m:sSub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uk-U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6" name="Таблиця 4">
                <a:extLst>
                  <a:ext uri="{FF2B5EF4-FFF2-40B4-BE49-F238E27FC236}">
                    <a16:creationId xmlns:a16="http://schemas.microsoft.com/office/drawing/2014/main" id="{7953652E-C84F-462D-A116-2D12CBCAB8E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7181639"/>
                  </p:ext>
                </p:extLst>
              </p:nvPr>
            </p:nvGraphicFramePr>
            <p:xfrm>
              <a:off x="7166235" y="3304028"/>
              <a:ext cx="3065420" cy="16628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867505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463995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10 00 </a:t>
                          </a:r>
                          <a:r>
                            <a:rPr lang="uk-UA" sz="2400" dirty="0">
                              <a:solidFill>
                                <a:srgbClr val="FF0000"/>
                              </a:solidFill>
                            </a:rPr>
                            <a:t>11</a:t>
                          </a:r>
                          <a:r>
                            <a:rPr lang="uk-UA" sz="2400" dirty="0"/>
                            <a:t> 10 10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8"/>
                          <a:stretch>
                            <a:fillRect l="-253147" t="-184416" r="-2797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5" name="Групувати 14">
            <a:extLst>
              <a:ext uri="{FF2B5EF4-FFF2-40B4-BE49-F238E27FC236}">
                <a16:creationId xmlns:a16="http://schemas.microsoft.com/office/drawing/2014/main" id="{6437138A-EB02-4320-B1FB-8243DB4039E3}"/>
              </a:ext>
            </a:extLst>
          </p:cNvPr>
          <p:cNvGrpSpPr/>
          <p:nvPr/>
        </p:nvGrpSpPr>
        <p:grpSpPr>
          <a:xfrm>
            <a:off x="10142819" y="4341453"/>
            <a:ext cx="1031843" cy="913145"/>
            <a:chOff x="9601818" y="3803964"/>
            <a:chExt cx="285226" cy="662633"/>
          </a:xfrm>
        </p:grpSpPr>
        <p:cxnSp>
          <p:nvCxnSpPr>
            <p:cNvPr id="37" name="Пряма сполучна лінія 36">
              <a:extLst>
                <a:ext uri="{FF2B5EF4-FFF2-40B4-BE49-F238E27FC236}">
                  <a16:creationId xmlns:a16="http://schemas.microsoft.com/office/drawing/2014/main" id="{9BB399C4-E683-4D08-8DDE-C8238E48A6A0}"/>
                </a:ext>
              </a:extLst>
            </p:cNvPr>
            <p:cNvCxnSpPr>
              <a:cxnSpLocks/>
            </p:cNvCxnSpPr>
            <p:nvPr/>
          </p:nvCxnSpPr>
          <p:spPr>
            <a:xfrm>
              <a:off x="9601818" y="3803964"/>
              <a:ext cx="285226" cy="0"/>
            </a:xfrm>
            <a:prstGeom prst="line">
              <a:avLst/>
            </a:prstGeom>
            <a:ln w="190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 сполучна лінія 37">
              <a:extLst>
                <a:ext uri="{FF2B5EF4-FFF2-40B4-BE49-F238E27FC236}">
                  <a16:creationId xmlns:a16="http://schemas.microsoft.com/office/drawing/2014/main" id="{B852EFB3-E6AF-4377-AFB7-FDC193DA152B}"/>
                </a:ext>
              </a:extLst>
            </p:cNvPr>
            <p:cNvCxnSpPr>
              <a:cxnSpLocks/>
            </p:cNvCxnSpPr>
            <p:nvPr/>
          </p:nvCxnSpPr>
          <p:spPr>
            <a:xfrm>
              <a:off x="9887044" y="3803964"/>
              <a:ext cx="0" cy="662633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9E0BE4A-EE61-4B48-9C74-8071E3F14D28}"/>
                  </a:ext>
                </a:extLst>
              </p:cNvPr>
              <p:cNvSpPr txBox="1"/>
              <p:nvPr/>
            </p:nvSpPr>
            <p:spPr>
              <a:xfrm>
                <a:off x="347539" y="4964909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9E0BE4A-EE61-4B48-9C74-8071E3F14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39" y="4964909"/>
                <a:ext cx="366588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2CD83CF6-FE86-4C86-8540-657F926E1B11}"/>
              </a:ext>
            </a:extLst>
          </p:cNvPr>
          <p:cNvCxnSpPr>
            <a:cxnSpLocks/>
          </p:cNvCxnSpPr>
          <p:nvPr/>
        </p:nvCxnSpPr>
        <p:spPr>
          <a:xfrm>
            <a:off x="780711" y="5254599"/>
            <a:ext cx="210686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BABB4B6-306D-490B-A04A-7AF4D7F18B7A}"/>
                  </a:ext>
                </a:extLst>
              </p:cNvPr>
              <p:cNvSpPr txBox="1"/>
              <p:nvPr/>
            </p:nvSpPr>
            <p:spPr>
              <a:xfrm>
                <a:off x="2968478" y="4947859"/>
                <a:ext cx="10318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BABB4B6-306D-490B-A04A-7AF4D7F18B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478" y="4947859"/>
                <a:ext cx="1031843" cy="461665"/>
              </a:xfrm>
              <a:prstGeom prst="rect">
                <a:avLst/>
              </a:prstGeom>
              <a:blipFill>
                <a:blip r:embed="rId10"/>
                <a:stretch>
                  <a:fillRect l="-5325" r="-11834" b="-21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 сполучна лінія 49">
            <a:extLst>
              <a:ext uri="{FF2B5EF4-FFF2-40B4-BE49-F238E27FC236}">
                <a16:creationId xmlns:a16="http://schemas.microsoft.com/office/drawing/2014/main" id="{67112FF4-CC7B-4590-9844-7A26B94C8B79}"/>
              </a:ext>
            </a:extLst>
          </p:cNvPr>
          <p:cNvCxnSpPr>
            <a:cxnSpLocks/>
          </p:cNvCxnSpPr>
          <p:nvPr/>
        </p:nvCxnSpPr>
        <p:spPr>
          <a:xfrm>
            <a:off x="4119966" y="5254599"/>
            <a:ext cx="353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6D8AE4B-329B-4BD4-87B2-56F283D4C6D9}"/>
                  </a:ext>
                </a:extLst>
              </p:cNvPr>
              <p:cNvSpPr txBox="1"/>
              <p:nvPr/>
            </p:nvSpPr>
            <p:spPr>
              <a:xfrm>
                <a:off x="4492936" y="4967994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6D8AE4B-329B-4BD4-87B2-56F283D4C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936" y="4967994"/>
                <a:ext cx="366588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Пряма сполучна лінія 57">
            <a:extLst>
              <a:ext uri="{FF2B5EF4-FFF2-40B4-BE49-F238E27FC236}">
                <a16:creationId xmlns:a16="http://schemas.microsoft.com/office/drawing/2014/main" id="{AAA15C48-C0F2-443A-B6FF-CAD2444F4C70}"/>
              </a:ext>
            </a:extLst>
          </p:cNvPr>
          <p:cNvCxnSpPr>
            <a:cxnSpLocks/>
          </p:cNvCxnSpPr>
          <p:nvPr/>
        </p:nvCxnSpPr>
        <p:spPr>
          <a:xfrm>
            <a:off x="8145718" y="5244179"/>
            <a:ext cx="138964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58">
            <a:extLst>
              <a:ext uri="{FF2B5EF4-FFF2-40B4-BE49-F238E27FC236}">
                <a16:creationId xmlns:a16="http://schemas.microsoft.com/office/drawing/2014/main" id="{E8C1E8E0-CDF6-4AF2-A037-279DA7FA484E}"/>
              </a:ext>
            </a:extLst>
          </p:cNvPr>
          <p:cNvCxnSpPr>
            <a:cxnSpLocks/>
          </p:cNvCxnSpPr>
          <p:nvPr/>
        </p:nvCxnSpPr>
        <p:spPr>
          <a:xfrm>
            <a:off x="7406160" y="5254599"/>
            <a:ext cx="353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6E9E514-2353-4D94-9BF7-D02A6425BA67}"/>
                  </a:ext>
                </a:extLst>
              </p:cNvPr>
              <p:cNvSpPr txBox="1"/>
              <p:nvPr/>
            </p:nvSpPr>
            <p:spPr>
              <a:xfrm>
                <a:off x="7779130" y="4967994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6E9E514-2353-4D94-9BF7-D02A6425B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130" y="4967994"/>
                <a:ext cx="366588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E65BD2-07AC-4D58-815A-8278A5F221BD}"/>
                  </a:ext>
                </a:extLst>
              </p:cNvPr>
              <p:cNvSpPr txBox="1"/>
              <p:nvPr/>
            </p:nvSpPr>
            <p:spPr>
              <a:xfrm>
                <a:off x="9604124" y="4930811"/>
                <a:ext cx="1031843" cy="46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E65BD2-07AC-4D58-815A-8278A5F22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124" y="4930811"/>
                <a:ext cx="1031843" cy="467757"/>
              </a:xfrm>
              <a:prstGeom prst="rect">
                <a:avLst/>
              </a:prstGeom>
              <a:blipFill>
                <a:blip r:embed="rId13"/>
                <a:stretch>
                  <a:fillRect l="-4706" r="-14118" b="-1948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Пряма сполучна лінія 61">
            <a:extLst>
              <a:ext uri="{FF2B5EF4-FFF2-40B4-BE49-F238E27FC236}">
                <a16:creationId xmlns:a16="http://schemas.microsoft.com/office/drawing/2014/main" id="{ACAAE709-61BC-408E-B15D-5B7637BB712A}"/>
              </a:ext>
            </a:extLst>
          </p:cNvPr>
          <p:cNvCxnSpPr>
            <a:cxnSpLocks/>
          </p:cNvCxnSpPr>
          <p:nvPr/>
        </p:nvCxnSpPr>
        <p:spPr>
          <a:xfrm>
            <a:off x="10385571" y="5429659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2E59D1A-9F45-4D73-8219-54A0A0314A97}"/>
                  </a:ext>
                </a:extLst>
              </p:cNvPr>
              <p:cNvSpPr txBox="1"/>
              <p:nvPr/>
            </p:nvSpPr>
            <p:spPr>
              <a:xfrm>
                <a:off x="9623645" y="5773495"/>
                <a:ext cx="10318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𝑂𝑢𝑡𝑝𝑢𝑡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2E59D1A-9F45-4D73-8219-54A0A0314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3645" y="5773495"/>
                <a:ext cx="1031843" cy="461665"/>
              </a:xfrm>
              <a:prstGeom prst="rect">
                <a:avLst/>
              </a:prstGeom>
              <a:blipFill>
                <a:blip r:embed="rId14"/>
                <a:stretch>
                  <a:fillRect l="-4734" r="-17160" b="-1973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Пряма сполучна лінія 63">
            <a:extLst>
              <a:ext uri="{FF2B5EF4-FFF2-40B4-BE49-F238E27FC236}">
                <a16:creationId xmlns:a16="http://schemas.microsoft.com/office/drawing/2014/main" id="{47575827-E2FF-4D2C-B3C9-203B16276448}"/>
              </a:ext>
            </a:extLst>
          </p:cNvPr>
          <p:cNvCxnSpPr>
            <a:cxnSpLocks/>
          </p:cNvCxnSpPr>
          <p:nvPr/>
        </p:nvCxnSpPr>
        <p:spPr>
          <a:xfrm>
            <a:off x="10363140" y="4716379"/>
            <a:ext cx="0" cy="287707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 сполучна лінія 65">
            <a:extLst>
              <a:ext uri="{FF2B5EF4-FFF2-40B4-BE49-F238E27FC236}">
                <a16:creationId xmlns:a16="http://schemas.microsoft.com/office/drawing/2014/main" id="{049C647A-6025-4E33-84D8-9153AB9C7E6C}"/>
              </a:ext>
            </a:extLst>
          </p:cNvPr>
          <p:cNvCxnSpPr>
            <a:cxnSpLocks/>
          </p:cNvCxnSpPr>
          <p:nvPr/>
        </p:nvCxnSpPr>
        <p:spPr>
          <a:xfrm>
            <a:off x="9535367" y="4716163"/>
            <a:ext cx="82777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 сполучна лінія 67">
            <a:extLst>
              <a:ext uri="{FF2B5EF4-FFF2-40B4-BE49-F238E27FC236}">
                <a16:creationId xmlns:a16="http://schemas.microsoft.com/office/drawing/2014/main" id="{4BDE5C09-7D2E-4FF3-9361-F2DBFA317CF1}"/>
              </a:ext>
            </a:extLst>
          </p:cNvPr>
          <p:cNvCxnSpPr>
            <a:cxnSpLocks/>
          </p:cNvCxnSpPr>
          <p:nvPr/>
        </p:nvCxnSpPr>
        <p:spPr>
          <a:xfrm>
            <a:off x="9535367" y="4572309"/>
            <a:ext cx="0" cy="143854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>
            <a:extLst>
              <a:ext uri="{FF2B5EF4-FFF2-40B4-BE49-F238E27FC236}">
                <a16:creationId xmlns:a16="http://schemas.microsoft.com/office/drawing/2014/main" id="{4381D299-1728-41A0-BE6B-DDA1360D8CA1}"/>
              </a:ext>
            </a:extLst>
          </p:cNvPr>
          <p:cNvCxnSpPr>
            <a:cxnSpLocks/>
          </p:cNvCxnSpPr>
          <p:nvPr/>
        </p:nvCxnSpPr>
        <p:spPr>
          <a:xfrm>
            <a:off x="11174662" y="5254598"/>
            <a:ext cx="346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4D2C9E2-FE21-4762-B0AD-B405A8D2A249}"/>
                  </a:ext>
                </a:extLst>
              </p:cNvPr>
              <p:cNvSpPr txBox="1"/>
              <p:nvPr/>
            </p:nvSpPr>
            <p:spPr>
              <a:xfrm>
                <a:off x="11497125" y="4968119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4D2C9E2-FE21-4762-B0AD-B405A8D2A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7125" y="4968119"/>
                <a:ext cx="366588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Пряма сполучна лінія 75">
            <a:extLst>
              <a:ext uri="{FF2B5EF4-FFF2-40B4-BE49-F238E27FC236}">
                <a16:creationId xmlns:a16="http://schemas.microsoft.com/office/drawing/2014/main" id="{6F318559-2CBA-49BF-BE61-5D1C280E15D2}"/>
              </a:ext>
            </a:extLst>
          </p:cNvPr>
          <p:cNvCxnSpPr>
            <a:cxnSpLocks/>
          </p:cNvCxnSpPr>
          <p:nvPr/>
        </p:nvCxnSpPr>
        <p:spPr>
          <a:xfrm>
            <a:off x="1838337" y="2897947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6">
            <a:extLst>
              <a:ext uri="{FF2B5EF4-FFF2-40B4-BE49-F238E27FC236}">
                <a16:creationId xmlns:a16="http://schemas.microsoft.com/office/drawing/2014/main" id="{1086C908-0F73-414D-855A-95C150DD475F}"/>
              </a:ext>
            </a:extLst>
          </p:cNvPr>
          <p:cNvCxnSpPr>
            <a:cxnSpLocks/>
          </p:cNvCxnSpPr>
          <p:nvPr/>
        </p:nvCxnSpPr>
        <p:spPr>
          <a:xfrm>
            <a:off x="5024299" y="2897947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7">
            <a:extLst>
              <a:ext uri="{FF2B5EF4-FFF2-40B4-BE49-F238E27FC236}">
                <a16:creationId xmlns:a16="http://schemas.microsoft.com/office/drawing/2014/main" id="{9B1C52A8-6A48-4B57-8075-AAEE671210D3}"/>
              </a:ext>
            </a:extLst>
          </p:cNvPr>
          <p:cNvCxnSpPr>
            <a:cxnSpLocks/>
          </p:cNvCxnSpPr>
          <p:nvPr/>
        </p:nvCxnSpPr>
        <p:spPr>
          <a:xfrm>
            <a:off x="8460601" y="2897947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ава фігурна дужка 78">
            <a:extLst>
              <a:ext uri="{FF2B5EF4-FFF2-40B4-BE49-F238E27FC236}">
                <a16:creationId xmlns:a16="http://schemas.microsoft.com/office/drawing/2014/main" id="{7515664F-112E-46BC-9613-1F538B454206}"/>
              </a:ext>
            </a:extLst>
          </p:cNvPr>
          <p:cNvSpPr/>
          <p:nvPr/>
        </p:nvSpPr>
        <p:spPr>
          <a:xfrm rot="16200000">
            <a:off x="1762662" y="1172865"/>
            <a:ext cx="180936" cy="206890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0" name="Права фігурна дужка 79">
            <a:extLst>
              <a:ext uri="{FF2B5EF4-FFF2-40B4-BE49-F238E27FC236}">
                <a16:creationId xmlns:a16="http://schemas.microsoft.com/office/drawing/2014/main" id="{DC0F8F0D-3363-4D3D-A649-797A3D4F0351}"/>
              </a:ext>
            </a:extLst>
          </p:cNvPr>
          <p:cNvSpPr/>
          <p:nvPr/>
        </p:nvSpPr>
        <p:spPr>
          <a:xfrm rot="16200000">
            <a:off x="4933831" y="1143083"/>
            <a:ext cx="180936" cy="206890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1" name="Права фігурна дужка 80">
            <a:extLst>
              <a:ext uri="{FF2B5EF4-FFF2-40B4-BE49-F238E27FC236}">
                <a16:creationId xmlns:a16="http://schemas.microsoft.com/office/drawing/2014/main" id="{EE10D88F-EE13-444F-BDB5-1161E9563E4F}"/>
              </a:ext>
            </a:extLst>
          </p:cNvPr>
          <p:cNvSpPr/>
          <p:nvPr/>
        </p:nvSpPr>
        <p:spPr>
          <a:xfrm rot="16200000">
            <a:off x="8143068" y="1172865"/>
            <a:ext cx="180936" cy="206890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16FAA00-1049-427F-8307-759389605A89}"/>
              </a:ext>
            </a:extLst>
          </p:cNvPr>
          <p:cNvSpPr txBox="1"/>
          <p:nvPr/>
        </p:nvSpPr>
        <p:spPr>
          <a:xfrm>
            <a:off x="698773" y="1561377"/>
            <a:ext cx="2308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Block of trits 1</a:t>
            </a:r>
            <a:endParaRPr lang="uk-UA" sz="24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9054AF4-CBD6-4ACC-8CF6-64D96BE9EC04}"/>
              </a:ext>
            </a:extLst>
          </p:cNvPr>
          <p:cNvSpPr txBox="1"/>
          <p:nvPr/>
        </p:nvSpPr>
        <p:spPr>
          <a:xfrm>
            <a:off x="3855314" y="1561377"/>
            <a:ext cx="2308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Block of trits 2</a:t>
            </a:r>
            <a:endParaRPr lang="uk-UA" sz="24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A106B77-60A3-4F8C-BEFD-4E546F62DAB7}"/>
              </a:ext>
            </a:extLst>
          </p:cNvPr>
          <p:cNvSpPr txBox="1"/>
          <p:nvPr/>
        </p:nvSpPr>
        <p:spPr>
          <a:xfrm>
            <a:off x="7011855" y="1561377"/>
            <a:ext cx="2308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Block of trits 3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27603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BCT – decoding in parts</a:t>
            </a:r>
            <a:endParaRPr lang="uk-UA" sz="3200" dirty="0"/>
          </a:p>
        </p:txBody>
      </p:sp>
      <p:grpSp>
        <p:nvGrpSpPr>
          <p:cNvPr id="9" name="Групувати 8">
            <a:extLst>
              <a:ext uri="{FF2B5EF4-FFF2-40B4-BE49-F238E27FC236}">
                <a16:creationId xmlns:a16="http://schemas.microsoft.com/office/drawing/2014/main" id="{85596ECC-701C-4096-A930-7A4C37F52F2C}"/>
              </a:ext>
            </a:extLst>
          </p:cNvPr>
          <p:cNvGrpSpPr/>
          <p:nvPr/>
        </p:nvGrpSpPr>
        <p:grpSpPr>
          <a:xfrm>
            <a:off x="654518" y="1782865"/>
            <a:ext cx="3879203" cy="1136209"/>
            <a:chOff x="827773" y="1751798"/>
            <a:chExt cx="3879203" cy="1136209"/>
          </a:xfrm>
        </p:grpSpPr>
        <p:sp>
          <p:nvSpPr>
            <p:cNvPr id="3" name="Прямокутник: округлені кути 2">
              <a:extLst>
                <a:ext uri="{FF2B5EF4-FFF2-40B4-BE49-F238E27FC236}">
                  <a16:creationId xmlns:a16="http://schemas.microsoft.com/office/drawing/2014/main" id="{4CECF8E3-174C-41E6-8F93-C64FA9C67401}"/>
                </a:ext>
              </a:extLst>
            </p:cNvPr>
            <p:cNvSpPr/>
            <p:nvPr/>
          </p:nvSpPr>
          <p:spPr>
            <a:xfrm>
              <a:off x="827773" y="1751798"/>
              <a:ext cx="1838425" cy="596766"/>
            </a:xfrm>
            <a:prstGeom prst="roundRect">
              <a:avLst/>
            </a:prstGeom>
            <a:solidFill>
              <a:schemeClr val="accent1">
                <a:alpha val="23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C5C24C0B-C8F8-439E-A384-3E04E665C7C9}"/>
                    </a:ext>
                  </a:extLst>
                </p:cNvPr>
                <p:cNvSpPr txBox="1"/>
                <p:nvPr/>
              </p:nvSpPr>
              <p:spPr>
                <a:xfrm>
                  <a:off x="827773" y="1751798"/>
                  <a:ext cx="3879203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uk-UA" sz="28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uk-UA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uk-UA" sz="2800" dirty="0"/>
                </a:p>
              </p:txBody>
            </p:sp>
          </mc:Choice>
          <mc:Fallback xmlns="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C5C24C0B-C8F8-439E-A384-3E04E665C7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7773" y="1751798"/>
                  <a:ext cx="3879203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Прямокутник: округлені кути 5">
              <a:extLst>
                <a:ext uri="{FF2B5EF4-FFF2-40B4-BE49-F238E27FC236}">
                  <a16:creationId xmlns:a16="http://schemas.microsoft.com/office/drawing/2014/main" id="{9788300C-1E1F-4957-A6AE-6E0749C13EBE}"/>
                </a:ext>
              </a:extLst>
            </p:cNvPr>
            <p:cNvSpPr/>
            <p:nvPr/>
          </p:nvSpPr>
          <p:spPr>
            <a:xfrm>
              <a:off x="2767374" y="1751798"/>
              <a:ext cx="1838425" cy="596766"/>
            </a:xfrm>
            <a:prstGeom prst="roundRect">
              <a:avLst/>
            </a:prstGeom>
            <a:solidFill>
              <a:schemeClr val="accent1">
                <a:alpha val="23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6DE8E231-2F84-4F91-9351-399CB0A6B66B}"/>
                    </a:ext>
                  </a:extLst>
                </p:cNvPr>
                <p:cNvSpPr txBox="1"/>
                <p:nvPr/>
              </p:nvSpPr>
              <p:spPr>
                <a:xfrm>
                  <a:off x="1478834" y="2350135"/>
                  <a:ext cx="53630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oMath>
                    </m:oMathPara>
                  </a14:m>
                  <a:endParaRPr lang="uk-UA" sz="2800" dirty="0"/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6DE8E231-2F84-4F91-9351-399CB0A6B66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8834" y="2350135"/>
                  <a:ext cx="536301" cy="52322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6BC7538-5509-4965-96BB-08AB26AD7ACB}"/>
                    </a:ext>
                  </a:extLst>
                </p:cNvPr>
                <p:cNvSpPr txBox="1"/>
                <p:nvPr/>
              </p:nvSpPr>
              <p:spPr>
                <a:xfrm>
                  <a:off x="3336510" y="2364787"/>
                  <a:ext cx="536301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uk-UA" sz="2800" dirty="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86BC7538-5509-4965-96BB-08AB26AD7A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36510" y="2364787"/>
                  <a:ext cx="536301" cy="52322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A2EBCD-9D18-4CB1-9BF6-DBBF47FD447D}"/>
                  </a:ext>
                </a:extLst>
              </p:cNvPr>
              <p:cNvSpPr txBox="1"/>
              <p:nvPr/>
            </p:nvSpPr>
            <p:spPr>
              <a:xfrm>
                <a:off x="654518" y="3168223"/>
                <a:ext cx="9134375" cy="24381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+1+3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+1+3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+1+…3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</m:d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</a:rPr>
                        <m:t>+1+3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+…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3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𝑣</m:t>
                        </m:r>
                      </m:sup>
                    </m:sSup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+1+3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+…+3</m:t>
                            </m:r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d>
                          </m:e>
                        </m:d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uk-UA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3A2EBCD-9D18-4CB1-9BF6-DBBF47FD44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518" y="3168223"/>
                <a:ext cx="9134375" cy="24381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кутник: округлені кути 14">
            <a:extLst>
              <a:ext uri="{FF2B5EF4-FFF2-40B4-BE49-F238E27FC236}">
                <a16:creationId xmlns:a16="http://schemas.microsoft.com/office/drawing/2014/main" id="{373B594C-F5A4-4B2F-9F18-33FFBDA3B20A}"/>
              </a:ext>
            </a:extLst>
          </p:cNvPr>
          <p:cNvSpPr/>
          <p:nvPr/>
        </p:nvSpPr>
        <p:spPr>
          <a:xfrm>
            <a:off x="8109986" y="4891159"/>
            <a:ext cx="548640" cy="577516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37" name="Групувати 36">
            <a:extLst>
              <a:ext uri="{FF2B5EF4-FFF2-40B4-BE49-F238E27FC236}">
                <a16:creationId xmlns:a16="http://schemas.microsoft.com/office/drawing/2014/main" id="{C5B56772-CC8D-4569-A469-518826B76158}"/>
              </a:ext>
            </a:extLst>
          </p:cNvPr>
          <p:cNvGrpSpPr/>
          <p:nvPr/>
        </p:nvGrpSpPr>
        <p:grpSpPr>
          <a:xfrm>
            <a:off x="8119607" y="4891159"/>
            <a:ext cx="2299156" cy="646331"/>
            <a:chOff x="8119607" y="4891159"/>
            <a:chExt cx="2299156" cy="6463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46727B97-1DF9-4BC5-A07D-1B3EEE318B61}"/>
                    </a:ext>
                  </a:extLst>
                </p:cNvPr>
                <p:cNvSpPr txBox="1"/>
                <p:nvPr/>
              </p:nvSpPr>
              <p:spPr>
                <a:xfrm>
                  <a:off x="8119607" y="4891159"/>
                  <a:ext cx="2299156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+3</m:t>
                            </m:r>
                          </m:e>
                          <m:sup>
                            <m:r>
                              <a:rPr lang="en-US" sz="36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sup>
                        </m:sSup>
                        <m: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oMath>
                    </m:oMathPara>
                  </a14:m>
                  <a:endParaRPr lang="uk-UA" sz="36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46727B97-1DF9-4BC5-A07D-1B3EEE318B6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19607" y="4891159"/>
                  <a:ext cx="2299156" cy="646331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uk-UA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Прямокутник: округлені кути 15">
              <a:extLst>
                <a:ext uri="{FF2B5EF4-FFF2-40B4-BE49-F238E27FC236}">
                  <a16:creationId xmlns:a16="http://schemas.microsoft.com/office/drawing/2014/main" id="{B1979F40-9BFF-4082-BB4D-8667105C8C58}"/>
                </a:ext>
              </a:extLst>
            </p:cNvPr>
            <p:cNvSpPr/>
            <p:nvPr/>
          </p:nvSpPr>
          <p:spPr>
            <a:xfrm>
              <a:off x="9072511" y="4891159"/>
              <a:ext cx="548640" cy="577516"/>
            </a:xfrm>
            <a:prstGeom prst="round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7" name="Прямокутник: округлені кути 16">
              <a:extLst>
                <a:ext uri="{FF2B5EF4-FFF2-40B4-BE49-F238E27FC236}">
                  <a16:creationId xmlns:a16="http://schemas.microsoft.com/office/drawing/2014/main" id="{9BB84A24-AE88-424E-ADFF-826806E06FE5}"/>
                </a:ext>
              </a:extLst>
            </p:cNvPr>
            <p:cNvSpPr/>
            <p:nvPr/>
          </p:nvSpPr>
          <p:spPr>
            <a:xfrm>
              <a:off x="9870123" y="4891159"/>
              <a:ext cx="548640" cy="577516"/>
            </a:xfrm>
            <a:prstGeom prst="roundRect">
              <a:avLst/>
            </a:prstGeom>
            <a:noFill/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A3A6330-8B7D-417C-9A6C-6CF96D08E66F}"/>
              </a:ext>
            </a:extLst>
          </p:cNvPr>
          <p:cNvSpPr txBox="1"/>
          <p:nvPr/>
        </p:nvSpPr>
        <p:spPr>
          <a:xfrm>
            <a:off x="6850723" y="5987366"/>
            <a:ext cx="4918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can be taken from the lookup table</a:t>
            </a:r>
            <a:endParaRPr lang="uk-UA" sz="2400" dirty="0"/>
          </a:p>
        </p:txBody>
      </p:sp>
      <p:cxnSp>
        <p:nvCxnSpPr>
          <p:cNvPr id="20" name="Пряма зі стрілкою 19">
            <a:extLst>
              <a:ext uri="{FF2B5EF4-FFF2-40B4-BE49-F238E27FC236}">
                <a16:creationId xmlns:a16="http://schemas.microsoft.com/office/drawing/2014/main" id="{9F574709-CBA8-4AED-B6E9-429BFEF511E0}"/>
              </a:ext>
            </a:extLst>
          </p:cNvPr>
          <p:cNvCxnSpPr/>
          <p:nvPr/>
        </p:nvCxnSpPr>
        <p:spPr>
          <a:xfrm flipV="1">
            <a:off x="7845290" y="5478301"/>
            <a:ext cx="336884" cy="539715"/>
          </a:xfrm>
          <a:prstGeom prst="straightConnector1">
            <a:avLst/>
          </a:prstGeom>
          <a:ln w="25400">
            <a:solidFill>
              <a:srgbClr val="2C598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зі стрілкою 22">
            <a:extLst>
              <a:ext uri="{FF2B5EF4-FFF2-40B4-BE49-F238E27FC236}">
                <a16:creationId xmlns:a16="http://schemas.microsoft.com/office/drawing/2014/main" id="{5DB13E61-BFA5-4163-9BC1-48C0C85BDF98}"/>
              </a:ext>
            </a:extLst>
          </p:cNvPr>
          <p:cNvCxnSpPr>
            <a:cxnSpLocks/>
          </p:cNvCxnSpPr>
          <p:nvPr/>
        </p:nvCxnSpPr>
        <p:spPr>
          <a:xfrm flipH="1" flipV="1">
            <a:off x="10380261" y="5459051"/>
            <a:ext cx="336884" cy="539715"/>
          </a:xfrm>
          <a:prstGeom prst="straightConnector1">
            <a:avLst/>
          </a:prstGeom>
          <a:ln w="25400">
            <a:solidFill>
              <a:srgbClr val="2C598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зі стрілкою 23">
            <a:extLst>
              <a:ext uri="{FF2B5EF4-FFF2-40B4-BE49-F238E27FC236}">
                <a16:creationId xmlns:a16="http://schemas.microsoft.com/office/drawing/2014/main" id="{3DC2078C-F94A-4BF6-9BB9-2C1E5F8B7840}"/>
              </a:ext>
            </a:extLst>
          </p:cNvPr>
          <p:cNvCxnSpPr>
            <a:cxnSpLocks/>
          </p:cNvCxnSpPr>
          <p:nvPr/>
        </p:nvCxnSpPr>
        <p:spPr>
          <a:xfrm flipV="1">
            <a:off x="9346831" y="5468676"/>
            <a:ext cx="0" cy="539714"/>
          </a:xfrm>
          <a:prstGeom prst="straightConnector1">
            <a:avLst/>
          </a:prstGeom>
          <a:ln w="25400">
            <a:solidFill>
              <a:srgbClr val="2C598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кутник: округлені кути 25">
            <a:extLst>
              <a:ext uri="{FF2B5EF4-FFF2-40B4-BE49-F238E27FC236}">
                <a16:creationId xmlns:a16="http://schemas.microsoft.com/office/drawing/2014/main" id="{E23C1A92-C942-4561-B8AB-DFFAF8078F5C}"/>
              </a:ext>
            </a:extLst>
          </p:cNvPr>
          <p:cNvSpPr/>
          <p:nvPr/>
        </p:nvSpPr>
        <p:spPr>
          <a:xfrm>
            <a:off x="1405288" y="4090737"/>
            <a:ext cx="5226518" cy="616017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B10F2E9-E405-41F3-B1EF-47B657230ED2}"/>
                  </a:ext>
                </a:extLst>
              </p:cNvPr>
              <p:cNvSpPr txBox="1"/>
              <p:nvPr/>
            </p:nvSpPr>
            <p:spPr>
              <a:xfrm>
                <a:off x="7069640" y="4387307"/>
                <a:ext cx="5363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uk-UA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B10F2E9-E405-41F3-B1EF-47B657230E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9640" y="4387307"/>
                <a:ext cx="536301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 зі стрілкою 29">
            <a:extLst>
              <a:ext uri="{FF2B5EF4-FFF2-40B4-BE49-F238E27FC236}">
                <a16:creationId xmlns:a16="http://schemas.microsoft.com/office/drawing/2014/main" id="{48A50173-1302-4E64-84C4-C6300006C5DA}"/>
              </a:ext>
            </a:extLst>
          </p:cNvPr>
          <p:cNvCxnSpPr>
            <a:endCxn id="28" idx="1"/>
          </p:cNvCxnSpPr>
          <p:nvPr/>
        </p:nvCxnSpPr>
        <p:spPr>
          <a:xfrm>
            <a:off x="6631806" y="4648917"/>
            <a:ext cx="437834" cy="0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кутник: округлені кути 30">
            <a:extLst>
              <a:ext uri="{FF2B5EF4-FFF2-40B4-BE49-F238E27FC236}">
                <a16:creationId xmlns:a16="http://schemas.microsoft.com/office/drawing/2014/main" id="{50650B42-9FC1-449B-A012-CDBBF8A4E5E1}"/>
              </a:ext>
            </a:extLst>
          </p:cNvPr>
          <p:cNvSpPr/>
          <p:nvPr/>
        </p:nvSpPr>
        <p:spPr>
          <a:xfrm>
            <a:off x="1964012" y="4910527"/>
            <a:ext cx="5554601" cy="616017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7B7EC0B-C11B-47E1-94D3-B93C83EAF828}"/>
                  </a:ext>
                </a:extLst>
              </p:cNvPr>
              <p:cNvSpPr txBox="1"/>
              <p:nvPr/>
            </p:nvSpPr>
            <p:spPr>
              <a:xfrm>
                <a:off x="3024038" y="5855540"/>
                <a:ext cx="53630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uk-UA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7B7EC0B-C11B-47E1-94D3-B93C83EAF8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038" y="5855540"/>
                <a:ext cx="536301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Пряма зі стрілкою 32">
            <a:extLst>
              <a:ext uri="{FF2B5EF4-FFF2-40B4-BE49-F238E27FC236}">
                <a16:creationId xmlns:a16="http://schemas.microsoft.com/office/drawing/2014/main" id="{71140FD0-0BFB-4EF7-9A78-B5A5AC3A5141}"/>
              </a:ext>
            </a:extLst>
          </p:cNvPr>
          <p:cNvCxnSpPr>
            <a:cxnSpLocks/>
            <a:endCxn id="32" idx="0"/>
          </p:cNvCxnSpPr>
          <p:nvPr/>
        </p:nvCxnSpPr>
        <p:spPr>
          <a:xfrm>
            <a:off x="3292189" y="5537490"/>
            <a:ext cx="0" cy="318050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019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1207" y="448056"/>
            <a:ext cx="8572560" cy="640080"/>
          </a:xfrm>
        </p:spPr>
        <p:txBody>
          <a:bodyPr rtlCol="0"/>
          <a:lstStyle/>
          <a:p>
            <a:pPr rtl="0"/>
            <a:r>
              <a:rPr lang="en-US" dirty="0"/>
              <a:t>BCT decoding in parts – example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6B9C3-A47A-4D04-83CE-5A64C98D4E69}"/>
                  </a:ext>
                </a:extLst>
              </p:cNvPr>
              <p:cNvSpPr txBox="1"/>
              <p:nvPr/>
            </p:nvSpPr>
            <p:spPr>
              <a:xfrm>
                <a:off x="2948538" y="2316581"/>
                <a:ext cx="709381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=10 10 01 10 10 00 (11)</m:t>
                      </m:r>
                    </m:oMath>
                  </m:oMathPara>
                </a14:m>
                <a:endParaRPr lang="uk-UA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AE6B9C3-A47A-4D04-83CE-5A64C98D4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8538" y="2316581"/>
                <a:ext cx="7093819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8CFF46E-949F-4AC9-8BE8-808B2C4C4ABC}"/>
                  </a:ext>
                </a:extLst>
              </p:cNvPr>
              <p:cNvSpPr txBox="1"/>
              <p:nvPr/>
            </p:nvSpPr>
            <p:spPr>
              <a:xfrm>
                <a:off x="6788231" y="1780280"/>
                <a:ext cx="6368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uk-UA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8CFF46E-949F-4AC9-8BE8-808B2C4C4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8231" y="1780280"/>
                <a:ext cx="63684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9CAA490-FC8B-4CD9-9D8E-0F12D96D595E}"/>
                  </a:ext>
                </a:extLst>
              </p:cNvPr>
              <p:cNvSpPr txBox="1"/>
              <p:nvPr/>
            </p:nvSpPr>
            <p:spPr>
              <a:xfrm>
                <a:off x="6185895" y="1780280"/>
                <a:ext cx="6368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uk-UA" sz="28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9CAA490-FC8B-4CD9-9D8E-0F12D96D59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5895" y="1780280"/>
                <a:ext cx="63684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E0BFBCE-63EC-4CD2-AC18-F53CBF7D4B51}"/>
                  </a:ext>
                </a:extLst>
              </p:cNvPr>
              <p:cNvSpPr txBox="1"/>
              <p:nvPr/>
            </p:nvSpPr>
            <p:spPr>
              <a:xfrm>
                <a:off x="5583560" y="1780280"/>
                <a:ext cx="6368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uk-UA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E0BFBCE-63EC-4CD2-AC18-F53CBF7D4B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3560" y="1780280"/>
                <a:ext cx="63684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DB4C2E5-5EF0-4019-ACE9-19089CCB061E}"/>
                  </a:ext>
                </a:extLst>
              </p:cNvPr>
              <p:cNvSpPr txBox="1"/>
              <p:nvPr/>
            </p:nvSpPr>
            <p:spPr>
              <a:xfrm>
                <a:off x="4981225" y="1780280"/>
                <a:ext cx="6368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uk-UA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DB4C2E5-5EF0-4019-ACE9-19089CCB06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1225" y="1780280"/>
                <a:ext cx="636841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2DB6B15-DDF2-4D7C-82C0-7F7200DA701A}"/>
                  </a:ext>
                </a:extLst>
              </p:cNvPr>
              <p:cNvSpPr txBox="1"/>
              <p:nvPr/>
            </p:nvSpPr>
            <p:spPr>
              <a:xfrm>
                <a:off x="4378890" y="1780280"/>
                <a:ext cx="6368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uk-UA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2DB6B15-DDF2-4D7C-82C0-7F7200DA70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8890" y="1780280"/>
                <a:ext cx="636841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56317F8-551C-4EDB-AF4E-4E21DE0E1346}"/>
                  </a:ext>
                </a:extLst>
              </p:cNvPr>
              <p:cNvSpPr txBox="1"/>
              <p:nvPr/>
            </p:nvSpPr>
            <p:spPr>
              <a:xfrm>
                <a:off x="3776555" y="1780280"/>
                <a:ext cx="63684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uk-UA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56317F8-551C-4EDB-AF4E-4E21DE0E13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6555" y="1780280"/>
                <a:ext cx="636841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 сполучна лінія 8">
            <a:extLst>
              <a:ext uri="{FF2B5EF4-FFF2-40B4-BE49-F238E27FC236}">
                <a16:creationId xmlns:a16="http://schemas.microsoft.com/office/drawing/2014/main" id="{058F60F1-EE87-4AE1-93D7-93EF14B214AE}"/>
              </a:ext>
            </a:extLst>
          </p:cNvPr>
          <p:cNvCxnSpPr/>
          <p:nvPr/>
        </p:nvCxnSpPr>
        <p:spPr>
          <a:xfrm>
            <a:off x="6822736" y="1780280"/>
            <a:ext cx="0" cy="1489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 сполучна лінія 24">
            <a:extLst>
              <a:ext uri="{FF2B5EF4-FFF2-40B4-BE49-F238E27FC236}">
                <a16:creationId xmlns:a16="http://schemas.microsoft.com/office/drawing/2014/main" id="{BF033DD9-AAE9-4FBF-978B-1EE5A7D4FF34}"/>
              </a:ext>
            </a:extLst>
          </p:cNvPr>
          <p:cNvCxnSpPr/>
          <p:nvPr/>
        </p:nvCxnSpPr>
        <p:spPr>
          <a:xfrm>
            <a:off x="5015731" y="1780280"/>
            <a:ext cx="0" cy="1489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55C38B-492D-4D80-84D3-0A96474079B7}"/>
                  </a:ext>
                </a:extLst>
              </p:cNvPr>
              <p:cNvSpPr txBox="1"/>
              <p:nvPr/>
            </p:nvSpPr>
            <p:spPr>
              <a:xfrm>
                <a:off x="6973502" y="2854587"/>
                <a:ext cx="4395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uk-UA" sz="2800" dirty="0">
                  <a:solidFill>
                    <a:srgbClr val="2C5981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455C38B-492D-4D80-84D3-0A9647407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3502" y="2854587"/>
                <a:ext cx="439555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DDF0A55-F8BC-4B48-910B-CAD0BB31BDCC}"/>
                  </a:ext>
                </a:extLst>
              </p:cNvPr>
              <p:cNvSpPr txBox="1"/>
              <p:nvPr/>
            </p:nvSpPr>
            <p:spPr>
              <a:xfrm>
                <a:off x="5671049" y="2854587"/>
                <a:ext cx="412117" cy="5335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uk-UA" sz="2800" dirty="0">
                  <a:solidFill>
                    <a:srgbClr val="2C5981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DDF0A55-F8BC-4B48-910B-CAD0BB31B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1049" y="2854587"/>
                <a:ext cx="412117" cy="53350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BB06BF7-8072-457D-9F70-7EEE1B6BA4F9}"/>
                  </a:ext>
                </a:extLst>
              </p:cNvPr>
              <p:cNvSpPr txBox="1"/>
              <p:nvPr/>
            </p:nvSpPr>
            <p:spPr>
              <a:xfrm>
                <a:off x="4228125" y="2849990"/>
                <a:ext cx="4395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uk-UA" sz="2800" dirty="0">
                  <a:solidFill>
                    <a:srgbClr val="2C5981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BB06BF7-8072-457D-9F70-7EEE1B6BA4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8125" y="2849990"/>
                <a:ext cx="439555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8D72C0-224A-486F-B2E1-6C8729E7D060}"/>
                  </a:ext>
                </a:extLst>
              </p:cNvPr>
              <p:cNvSpPr txBox="1"/>
              <p:nvPr/>
            </p:nvSpPr>
            <p:spPr>
              <a:xfrm>
                <a:off x="399437" y="3643163"/>
                <a:ext cx="11564320" cy="6218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7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7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7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700" b="0" i="1" smtClean="0">
                          <a:latin typeface="Cambria Math" panose="02040503050406030204" pitchFamily="18" charset="0"/>
                        </a:rPr>
                        <m:t>+1+</m:t>
                      </m:r>
                      <m:sSup>
                        <m:sSupPr>
                          <m:ctrlPr>
                            <a:rPr lang="en-US" sz="27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sSub>
                            <m:sSubPr>
                              <m:ctrlP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p>
                      </m:sSup>
                      <m:d>
                        <m:dPr>
                          <m:ctrlPr>
                            <a:rPr lang="en-US" sz="27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7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+1+3</m:t>
                          </m:r>
                          <m:d>
                            <m:dPr>
                              <m:ctrlP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+1+3</m:t>
                              </m:r>
                              <m:d>
                                <m:dPr>
                                  <m:ctrlP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7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7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27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d>
                          <m:r>
                            <a:rPr lang="en-US" sz="27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7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7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p>
                          </m:sSup>
                          <m:d>
                            <m:dPr>
                              <m:ctrlPr>
                                <a:rPr lang="en-US" sz="27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7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7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7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a:rPr lang="en-US" sz="2700" i="1">
                                  <a:latin typeface="Cambria Math" panose="02040503050406030204" pitchFamily="18" charset="0"/>
                                </a:rPr>
                                <m:t>+1+3(</m:t>
                              </m:r>
                              <m:sSub>
                                <m:sSubPr>
                                  <m:ctrlPr>
                                    <a:rPr lang="en-US" sz="27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7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7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2700" i="1"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uk-UA" sz="27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E8D72C0-224A-486F-B2E1-6C8729E7D0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37" y="3643163"/>
                <a:ext cx="11564320" cy="62183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7088559C-839B-47D1-AE79-49AC250108C8}"/>
                  </a:ext>
                </a:extLst>
              </p:cNvPr>
              <p:cNvSpPr txBox="1"/>
              <p:nvPr/>
            </p:nvSpPr>
            <p:spPr>
              <a:xfrm>
                <a:off x="6973502" y="1353492"/>
                <a:ext cx="13303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2C598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uk-UA" sz="2800" dirty="0">
                  <a:solidFill>
                    <a:srgbClr val="2C5981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7088559C-839B-47D1-AE79-49AC25010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3502" y="1353492"/>
                <a:ext cx="1330378" cy="52322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0FDD0B6-6682-4EE4-84AC-434737C00D68}"/>
                  </a:ext>
                </a:extLst>
              </p:cNvPr>
              <p:cNvSpPr txBox="1"/>
              <p:nvPr/>
            </p:nvSpPr>
            <p:spPr>
              <a:xfrm>
                <a:off x="5254890" y="1353492"/>
                <a:ext cx="13303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2C5981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uk-UA" sz="2800" dirty="0">
                  <a:solidFill>
                    <a:srgbClr val="2C5981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0FDD0B6-6682-4EE4-84AC-434737C00D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4890" y="1353492"/>
                <a:ext cx="1330378" cy="523220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9F79B2-2199-4D0C-BB1B-07C9BABC17F6}"/>
                  </a:ext>
                </a:extLst>
              </p:cNvPr>
              <p:cNvSpPr txBox="1"/>
              <p:nvPr/>
            </p:nvSpPr>
            <p:spPr>
              <a:xfrm>
                <a:off x="3495358" y="1353492"/>
                <a:ext cx="133037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2C598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2C598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uk-UA" sz="2800" dirty="0">
                  <a:solidFill>
                    <a:srgbClr val="2C5981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39F79B2-2199-4D0C-BB1B-07C9BABC17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5358" y="1353492"/>
                <a:ext cx="1330378" cy="52322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кутник: округлені кути 13">
            <a:extLst>
              <a:ext uri="{FF2B5EF4-FFF2-40B4-BE49-F238E27FC236}">
                <a16:creationId xmlns:a16="http://schemas.microsoft.com/office/drawing/2014/main" id="{A744B6C1-4366-49B2-8FD6-531B68B18004}"/>
              </a:ext>
            </a:extLst>
          </p:cNvPr>
          <p:cNvSpPr/>
          <p:nvPr/>
        </p:nvSpPr>
        <p:spPr>
          <a:xfrm>
            <a:off x="8768615" y="3744227"/>
            <a:ext cx="2800951" cy="44713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4" name="Прямокутник: округлені кути 43">
            <a:extLst>
              <a:ext uri="{FF2B5EF4-FFF2-40B4-BE49-F238E27FC236}">
                <a16:creationId xmlns:a16="http://schemas.microsoft.com/office/drawing/2014/main" id="{B9B5C830-8A33-4E23-8E42-4BE5E73C5256}"/>
              </a:ext>
            </a:extLst>
          </p:cNvPr>
          <p:cNvSpPr/>
          <p:nvPr/>
        </p:nvSpPr>
        <p:spPr>
          <a:xfrm>
            <a:off x="3119128" y="3751488"/>
            <a:ext cx="4686960" cy="44713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EBB2B71-E0DD-4861-97A3-7EF7DB62EF2B}"/>
                  </a:ext>
                </a:extLst>
              </p:cNvPr>
              <p:cNvSpPr txBox="1"/>
              <p:nvPr/>
            </p:nvSpPr>
            <p:spPr>
              <a:xfrm>
                <a:off x="9756973" y="4253317"/>
                <a:ext cx="412117" cy="5335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uk-UA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EBB2B71-E0DD-4861-97A3-7EF7DB62E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6973" y="4253317"/>
                <a:ext cx="412117" cy="53350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15A2B32-3C02-49DE-8D66-FEADF4D327EA}"/>
                  </a:ext>
                </a:extLst>
              </p:cNvPr>
              <p:cNvSpPr txBox="1"/>
              <p:nvPr/>
            </p:nvSpPr>
            <p:spPr>
              <a:xfrm>
                <a:off x="5377501" y="4277692"/>
                <a:ext cx="412117" cy="5335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uk-UA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15A2B32-3C02-49DE-8D66-FEADF4D327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7501" y="4277692"/>
                <a:ext cx="412117" cy="53350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Прямокутник: округлені кути 46">
            <a:extLst>
              <a:ext uri="{FF2B5EF4-FFF2-40B4-BE49-F238E27FC236}">
                <a16:creationId xmlns:a16="http://schemas.microsoft.com/office/drawing/2014/main" id="{D3FB4420-8958-41D6-B6B3-F959A7839042}"/>
              </a:ext>
            </a:extLst>
          </p:cNvPr>
          <p:cNvSpPr/>
          <p:nvPr/>
        </p:nvSpPr>
        <p:spPr>
          <a:xfrm>
            <a:off x="1104246" y="3761774"/>
            <a:ext cx="1052355" cy="44713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3C79F963-1DAF-4EB8-A3A3-1CF807ABF82E}"/>
                  </a:ext>
                </a:extLst>
              </p:cNvPr>
              <p:cNvSpPr txBox="1"/>
              <p:nvPr/>
            </p:nvSpPr>
            <p:spPr>
              <a:xfrm>
                <a:off x="1410146" y="4277692"/>
                <a:ext cx="412117" cy="5335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uk-UA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3C79F963-1DAF-4EB8-A3A3-1CF807ABF8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0146" y="4277692"/>
                <a:ext cx="412117" cy="53350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7A0A62D-CE3B-460B-9CBB-25CAA1B2C001}"/>
                  </a:ext>
                </a:extLst>
              </p:cNvPr>
              <p:cNvSpPr txBox="1"/>
              <p:nvPr/>
            </p:nvSpPr>
            <p:spPr>
              <a:xfrm>
                <a:off x="3033101" y="5437717"/>
                <a:ext cx="527589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uk-UA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p>
                      </m:sSup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p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07A0A62D-CE3B-460B-9CBB-25CAA1B2C0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3101" y="5437717"/>
                <a:ext cx="5275896" cy="52322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683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521207" y="439667"/>
            <a:ext cx="10941994" cy="640080"/>
          </a:xfrm>
        </p:spPr>
        <p:txBody>
          <a:bodyPr rtlCol="0">
            <a:normAutofit/>
          </a:bodyPr>
          <a:lstStyle/>
          <a:p>
            <a:pPr lvl="0" rtl="0"/>
            <a:r>
              <a:rPr lang="en-US" b="0" i="0" u="none" strike="noStrike" baseline="0" dirty="0">
                <a:latin typeface="Segoe UI Light" panose="020B0502040204020203" pitchFamily="34" charset="0"/>
                <a:cs typeface="Segoe UI Light" panose="020B0502040204020203" pitchFamily="34" charset="0"/>
              </a:rPr>
              <a:t>Codewords and blocks of trits intersection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Прямокутник 15">
            <a:extLst>
              <a:ext uri="{FF2B5EF4-FFF2-40B4-BE49-F238E27FC236}">
                <a16:creationId xmlns:a16="http://schemas.microsoft.com/office/drawing/2014/main" id="{2EA368CC-F455-4D28-A8C1-442AC36395BD}"/>
              </a:ext>
            </a:extLst>
          </p:cNvPr>
          <p:cNvSpPr/>
          <p:nvPr/>
        </p:nvSpPr>
        <p:spPr>
          <a:xfrm>
            <a:off x="842738" y="1853967"/>
            <a:ext cx="3053593" cy="5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Block of trits 1</a:t>
            </a:r>
            <a:endParaRPr lang="uk-UA" sz="2400" dirty="0"/>
          </a:p>
        </p:txBody>
      </p:sp>
      <p:sp>
        <p:nvSpPr>
          <p:cNvPr id="17" name="Прямокутник 16">
            <a:extLst>
              <a:ext uri="{FF2B5EF4-FFF2-40B4-BE49-F238E27FC236}">
                <a16:creationId xmlns:a16="http://schemas.microsoft.com/office/drawing/2014/main" id="{EBF9C588-3301-4A2F-B59E-940A1030D5F9}"/>
              </a:ext>
            </a:extLst>
          </p:cNvPr>
          <p:cNvSpPr/>
          <p:nvPr/>
        </p:nvSpPr>
        <p:spPr>
          <a:xfrm>
            <a:off x="3896331" y="1853967"/>
            <a:ext cx="3053593" cy="5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Block of trits 2</a:t>
            </a:r>
            <a:endParaRPr lang="uk-UA" sz="2400" dirty="0"/>
          </a:p>
        </p:txBody>
      </p:sp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8879B6CB-366A-4395-8E29-AAB810F3D48F}"/>
              </a:ext>
            </a:extLst>
          </p:cNvPr>
          <p:cNvSpPr/>
          <p:nvPr/>
        </p:nvSpPr>
        <p:spPr>
          <a:xfrm>
            <a:off x="6949924" y="1853967"/>
            <a:ext cx="3053593" cy="5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Block of trits 3</a:t>
            </a:r>
            <a:endParaRPr lang="uk-UA" sz="2400" dirty="0"/>
          </a:p>
        </p:txBody>
      </p:sp>
      <p:sp>
        <p:nvSpPr>
          <p:cNvPr id="19" name="Прямокутник 18">
            <a:extLst>
              <a:ext uri="{FF2B5EF4-FFF2-40B4-BE49-F238E27FC236}">
                <a16:creationId xmlns:a16="http://schemas.microsoft.com/office/drawing/2014/main" id="{76996B38-6194-4B8E-864E-C10ADB9EA4D4}"/>
              </a:ext>
            </a:extLst>
          </p:cNvPr>
          <p:cNvSpPr/>
          <p:nvPr/>
        </p:nvSpPr>
        <p:spPr>
          <a:xfrm>
            <a:off x="2445035" y="2432807"/>
            <a:ext cx="4689446" cy="578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Codeword 1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20" name="Прямокутник 19">
            <a:extLst>
              <a:ext uri="{FF2B5EF4-FFF2-40B4-BE49-F238E27FC236}">
                <a16:creationId xmlns:a16="http://schemas.microsoft.com/office/drawing/2014/main" id="{1AFA538C-790D-4E21-A442-D4BEBDFC4446}"/>
              </a:ext>
            </a:extLst>
          </p:cNvPr>
          <p:cNvSpPr/>
          <p:nvPr/>
        </p:nvSpPr>
        <p:spPr>
          <a:xfrm>
            <a:off x="7134481" y="2432807"/>
            <a:ext cx="2164360" cy="578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Codeword 2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21" name="Прямокутник 20">
            <a:extLst>
              <a:ext uri="{FF2B5EF4-FFF2-40B4-BE49-F238E27FC236}">
                <a16:creationId xmlns:a16="http://schemas.microsoft.com/office/drawing/2014/main" id="{31E07674-8183-46E6-AD7B-4B57F0AE3D58}"/>
              </a:ext>
            </a:extLst>
          </p:cNvPr>
          <p:cNvSpPr/>
          <p:nvPr/>
        </p:nvSpPr>
        <p:spPr>
          <a:xfrm>
            <a:off x="9298841" y="2432807"/>
            <a:ext cx="2164360" cy="578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Codeword 3</a:t>
            </a:r>
            <a:endParaRPr lang="uk-UA" sz="2400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A65CCB-2974-437E-861A-21576619B54C}"/>
              </a:ext>
            </a:extLst>
          </p:cNvPr>
          <p:cNvSpPr txBox="1"/>
          <p:nvPr/>
        </p:nvSpPr>
        <p:spPr>
          <a:xfrm>
            <a:off x="973123" y="4160939"/>
            <a:ext cx="10026271" cy="14779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A codeword may intersect with several blocks of trits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200" dirty="0"/>
              <a:t>A block of trits may intersect with several codewords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1207" y="448056"/>
            <a:ext cx="8572560" cy="640080"/>
          </a:xfrm>
        </p:spPr>
        <p:txBody>
          <a:bodyPr rtlCol="0"/>
          <a:lstStyle/>
          <a:p>
            <a:pPr rtl="0"/>
            <a:r>
              <a:rPr lang="en-US" dirty="0"/>
              <a:t>BCT fast</a:t>
            </a:r>
            <a:r>
              <a:rPr lang="uk-UA" dirty="0"/>
              <a:t> </a:t>
            </a:r>
            <a:r>
              <a:rPr lang="en-US" dirty="0"/>
              <a:t>decoding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B5BC55E-17BE-44BF-95DD-33927A05C2BB}"/>
              </a:ext>
            </a:extLst>
          </p:cNvPr>
          <p:cNvSpPr txBox="1"/>
          <p:nvPr/>
        </p:nvSpPr>
        <p:spPr>
          <a:xfrm>
            <a:off x="840995" y="1450377"/>
            <a:ext cx="92090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u="none" strike="noStrike" baseline="0" dirty="0">
                <a:latin typeface="CMR12"/>
                <a:ea typeface="Cambria Math" panose="02040503050406030204" pitchFamily="18" charset="0"/>
              </a:rPr>
              <a:t>input:</a:t>
            </a:r>
            <a:r>
              <a:rPr lang="en-US" sz="2400" b="0" u="none" strike="noStrike" baseline="0" dirty="0">
                <a:latin typeface="CMR12"/>
                <a:ea typeface="Cambria Math" panose="02040503050406030204" pitchFamily="18" charset="0"/>
              </a:rPr>
              <a:t> BCT-bitstream, composed of blocks of trits, Text[1 . . . b].</a:t>
            </a:r>
          </a:p>
          <a:p>
            <a:pPr algn="l"/>
            <a:r>
              <a:rPr lang="en-US" sz="2400" b="1" u="none" strike="noStrike" baseline="0" dirty="0">
                <a:latin typeface="CMR12"/>
                <a:ea typeface="Cambria Math" panose="02040503050406030204" pitchFamily="18" charset="0"/>
              </a:rPr>
              <a:t>output: </a:t>
            </a:r>
            <a:r>
              <a:rPr lang="en-US" sz="2400" b="0" u="none" strike="noStrike" baseline="0" dirty="0">
                <a:latin typeface="CMR12"/>
                <a:ea typeface="Cambria Math" panose="02040503050406030204" pitchFamily="18" charset="0"/>
              </a:rPr>
              <a:t>Array of numbers.</a:t>
            </a:r>
            <a:endParaRPr lang="uk-UA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56DACBD-B0D1-49B0-9CDC-88CD880721D6}"/>
                  </a:ext>
                </a:extLst>
              </p:cNvPr>
              <p:cNvSpPr txBox="1"/>
              <p:nvPr/>
            </p:nvSpPr>
            <p:spPr>
              <a:xfrm>
                <a:off x="807540" y="2471018"/>
                <a:ext cx="5033394" cy="3472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1.  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sz="2400" dirty="0"/>
                  <a:t>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2.  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𝒇𝒐𝒓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←1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</m:t>
                      </m:r>
                    </m:oMath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3.         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𝑇𝑒𝑥𝑡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5.          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𝒕𝒉𝒆𝒏</m:t>
                      </m:r>
                    </m:oMath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6.                   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7.                    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𝒇𝒐𝒓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←2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</m:t>
                      </m:r>
                    </m:oMath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8.                              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9.                     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56DACBD-B0D1-49B0-9CDC-88CD880721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540" y="2471018"/>
                <a:ext cx="5033394" cy="3472554"/>
              </a:xfrm>
              <a:prstGeom prst="rect">
                <a:avLst/>
              </a:prstGeom>
              <a:blipFill>
                <a:blip r:embed="rId5"/>
                <a:stretch>
                  <a:fillRect l="-363" t="-1228" b="-87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Прямокутник 31">
            <a:extLst>
              <a:ext uri="{FF2B5EF4-FFF2-40B4-BE49-F238E27FC236}">
                <a16:creationId xmlns:a16="http://schemas.microsoft.com/office/drawing/2014/main" id="{60A4B40C-F6DF-4FA4-9381-5181431E3B17}"/>
              </a:ext>
            </a:extLst>
          </p:cNvPr>
          <p:cNvSpPr/>
          <p:nvPr/>
        </p:nvSpPr>
        <p:spPr>
          <a:xfrm>
            <a:off x="7144028" y="2686674"/>
            <a:ext cx="3053593" cy="5788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/>
              <a:t>Block of trits</a:t>
            </a:r>
            <a:endParaRPr lang="uk-UA" sz="2200" dirty="0"/>
          </a:p>
        </p:txBody>
      </p:sp>
      <p:sp>
        <p:nvSpPr>
          <p:cNvPr id="33" name="Прямокутник 32">
            <a:extLst>
              <a:ext uri="{FF2B5EF4-FFF2-40B4-BE49-F238E27FC236}">
                <a16:creationId xmlns:a16="http://schemas.microsoft.com/office/drawing/2014/main" id="{70CC206E-7522-4049-B23C-3E262C3D9314}"/>
              </a:ext>
            </a:extLst>
          </p:cNvPr>
          <p:cNvSpPr/>
          <p:nvPr/>
        </p:nvSpPr>
        <p:spPr>
          <a:xfrm>
            <a:off x="5931717" y="3265514"/>
            <a:ext cx="1887979" cy="578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Codeword 1</a:t>
            </a:r>
            <a:endParaRPr lang="uk-UA" sz="2000" dirty="0">
              <a:solidFill>
                <a:schemeClr val="tx1"/>
              </a:solidFill>
            </a:endParaRPr>
          </a:p>
        </p:txBody>
      </p:sp>
      <p:sp>
        <p:nvSpPr>
          <p:cNvPr id="34" name="Прямокутник 33">
            <a:extLst>
              <a:ext uri="{FF2B5EF4-FFF2-40B4-BE49-F238E27FC236}">
                <a16:creationId xmlns:a16="http://schemas.microsoft.com/office/drawing/2014/main" id="{A8007614-7712-4A63-A402-6B7486BBADB5}"/>
              </a:ext>
            </a:extLst>
          </p:cNvPr>
          <p:cNvSpPr/>
          <p:nvPr/>
        </p:nvSpPr>
        <p:spPr>
          <a:xfrm>
            <a:off x="7819697" y="3265514"/>
            <a:ext cx="1673247" cy="578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Codeword 2</a:t>
            </a:r>
            <a:endParaRPr lang="uk-UA" sz="2000" dirty="0">
              <a:solidFill>
                <a:schemeClr val="tx1"/>
              </a:solidFill>
            </a:endParaRPr>
          </a:p>
        </p:txBody>
      </p:sp>
      <p:sp>
        <p:nvSpPr>
          <p:cNvPr id="35" name="Прямокутник 34">
            <a:extLst>
              <a:ext uri="{FF2B5EF4-FFF2-40B4-BE49-F238E27FC236}">
                <a16:creationId xmlns:a16="http://schemas.microsoft.com/office/drawing/2014/main" id="{2CF15079-599D-42D4-816D-E33567AF0064}"/>
              </a:ext>
            </a:extLst>
          </p:cNvPr>
          <p:cNvSpPr/>
          <p:nvPr/>
        </p:nvSpPr>
        <p:spPr>
          <a:xfrm>
            <a:off x="9492945" y="3265514"/>
            <a:ext cx="1556057" cy="5788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Codeword 3</a:t>
            </a:r>
            <a:endParaRPr lang="uk-UA" sz="2000" dirty="0">
              <a:solidFill>
                <a:schemeClr val="tx1"/>
              </a:solidFill>
            </a:endParaRPr>
          </a:p>
        </p:txBody>
      </p:sp>
      <p:grpSp>
        <p:nvGrpSpPr>
          <p:cNvPr id="30" name="Групувати 29">
            <a:extLst>
              <a:ext uri="{FF2B5EF4-FFF2-40B4-BE49-F238E27FC236}">
                <a16:creationId xmlns:a16="http://schemas.microsoft.com/office/drawing/2014/main" id="{D7E1355F-E3D2-4E11-BC66-90B377E3D165}"/>
              </a:ext>
            </a:extLst>
          </p:cNvPr>
          <p:cNvGrpSpPr/>
          <p:nvPr/>
        </p:nvGrpSpPr>
        <p:grpSpPr>
          <a:xfrm>
            <a:off x="5551539" y="4282362"/>
            <a:ext cx="6046266" cy="2226274"/>
            <a:chOff x="5551539" y="4114771"/>
            <a:chExt cx="6046266" cy="2226274"/>
          </a:xfrm>
        </p:grpSpPr>
        <p:sp>
          <p:nvSpPr>
            <p:cNvPr id="12" name="Прямокутник: округлені кути 11">
              <a:extLst>
                <a:ext uri="{FF2B5EF4-FFF2-40B4-BE49-F238E27FC236}">
                  <a16:creationId xmlns:a16="http://schemas.microsoft.com/office/drawing/2014/main" id="{C95CA340-DE6A-46F2-A7E3-2831BF38B9A1}"/>
                </a:ext>
              </a:extLst>
            </p:cNvPr>
            <p:cNvSpPr/>
            <p:nvPr/>
          </p:nvSpPr>
          <p:spPr>
            <a:xfrm>
              <a:off x="5696276" y="4114772"/>
              <a:ext cx="5679094" cy="2115108"/>
            </a:xfrm>
            <a:prstGeom prst="roundRect">
              <a:avLst>
                <a:gd name="adj" fmla="val 10284"/>
              </a:avLst>
            </a:prstGeom>
            <a:solidFill>
              <a:srgbClr val="5B9BD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23" name="Прямокутник 22">
              <a:extLst>
                <a:ext uri="{FF2B5EF4-FFF2-40B4-BE49-F238E27FC236}">
                  <a16:creationId xmlns:a16="http://schemas.microsoft.com/office/drawing/2014/main" id="{3354D304-E5F1-4099-B944-7128D342C624}"/>
                </a:ext>
              </a:extLst>
            </p:cNvPr>
            <p:cNvSpPr/>
            <p:nvPr/>
          </p:nvSpPr>
          <p:spPr>
            <a:xfrm>
              <a:off x="5551539" y="4772485"/>
              <a:ext cx="6046266" cy="1568560"/>
            </a:xfrm>
            <a:prstGeom prst="rect">
              <a:avLst/>
            </a:prstGeom>
            <a:solidFill>
              <a:srgbClr val="F5F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grpSp>
          <p:nvGrpSpPr>
            <p:cNvPr id="26" name="Групувати 25">
              <a:extLst>
                <a:ext uri="{FF2B5EF4-FFF2-40B4-BE49-F238E27FC236}">
                  <a16:creationId xmlns:a16="http://schemas.microsoft.com/office/drawing/2014/main" id="{AF337571-2AD2-44FB-B974-051C0F791F03}"/>
                </a:ext>
              </a:extLst>
            </p:cNvPr>
            <p:cNvGrpSpPr/>
            <p:nvPr/>
          </p:nvGrpSpPr>
          <p:grpSpPr>
            <a:xfrm>
              <a:off x="5696276" y="4114771"/>
              <a:ext cx="5688184" cy="1884113"/>
              <a:chOff x="5696276" y="4114771"/>
              <a:chExt cx="5688184" cy="188411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>
                    <a:extLst>
                      <a:ext uri="{FF2B5EF4-FFF2-40B4-BE49-F238E27FC236}">
                        <a16:creationId xmlns:a16="http://schemas.microsoft.com/office/drawing/2014/main" id="{86F07C9B-BAB8-4810-93A3-3F32481EB226}"/>
                      </a:ext>
                    </a:extLst>
                  </p:cNvPr>
                  <p:cNvSpPr txBox="1"/>
                  <p:nvPr/>
                </p:nvSpPr>
                <p:spPr>
                  <a:xfrm>
                    <a:off x="5772326" y="4808453"/>
                    <a:ext cx="5612134" cy="116410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𝑝𝑜𝑤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sup>
                        </m:sSup>
                      </m:oMath>
                    </a14:m>
                    <a:r>
                      <a:rPr lang="en-US" sz="2200" dirty="0"/>
                      <a:t>, where </a:t>
                    </a:r>
                    <a14:m>
                      <m:oMath xmlns:m="http://schemas.openxmlformats.org/officeDocument/2006/math"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𝑃𝑎𝑟𝑡</m:t>
                            </m:r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 1</m:t>
                            </m:r>
                          </m:e>
                        </m:d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oMath>
                    </a14:m>
                    <a:br>
                      <a:rPr lang="en-US" sz="2200" b="0" dirty="0"/>
                    </a:br>
                    <a14:m>
                      <m:oMath xmlns:m="http://schemas.openxmlformats.org/officeDocument/2006/math"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oMath>
                    </a14:m>
                    <a:r>
                      <a:rPr lang="en-US" sz="2200" b="0" dirty="0"/>
                      <a:t> – number of delimiters inside the block</a:t>
                    </a:r>
                  </a:p>
                  <a:p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oMath>
                    </a14:m>
                    <a:r>
                      <a:rPr lang="en-US" sz="2200" b="0" dirty="0"/>
                      <a:t> – result of decoding of j-</a:t>
                    </a:r>
                    <a:r>
                      <a:rPr lang="en-US" sz="2200" b="0" dirty="0" err="1"/>
                      <a:t>th</a:t>
                    </a:r>
                    <a:r>
                      <a:rPr lang="en-US" sz="2200" b="0" dirty="0"/>
                      <a:t> part </a:t>
                    </a:r>
                    <a:endParaRPr lang="uk-UA" sz="2200" dirty="0"/>
                  </a:p>
                </p:txBody>
              </p:sp>
            </mc:Choice>
            <mc:Fallback xmlns="">
              <p:sp>
                <p:nvSpPr>
                  <p:cNvPr id="11" name="TextBox 10">
                    <a:extLst>
                      <a:ext uri="{FF2B5EF4-FFF2-40B4-BE49-F238E27FC236}">
                        <a16:creationId xmlns:a16="http://schemas.microsoft.com/office/drawing/2014/main" id="{86F07C9B-BAB8-4810-93A3-3F32481EB22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772326" y="4808453"/>
                    <a:ext cx="5612134" cy="1164101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651" t="-2094" r="-977" b="-5759"/>
                    </a:stretch>
                  </a:blipFill>
                </p:spPr>
                <p:txBody>
                  <a:bodyPr/>
                  <a:lstStyle/>
                  <a:p>
                    <a:r>
                      <a:rPr lang="uk-UA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0" name="Прямокутник: округлені кути 49">
                <a:extLst>
                  <a:ext uri="{FF2B5EF4-FFF2-40B4-BE49-F238E27FC236}">
                    <a16:creationId xmlns:a16="http://schemas.microsoft.com/office/drawing/2014/main" id="{7732ECF5-710C-4B39-8CF6-6A79D53DC6D8}"/>
                  </a:ext>
                </a:extLst>
              </p:cNvPr>
              <p:cNvSpPr/>
              <p:nvPr/>
            </p:nvSpPr>
            <p:spPr>
              <a:xfrm>
                <a:off x="5696276" y="4114771"/>
                <a:ext cx="5688184" cy="1884113"/>
              </a:xfrm>
              <a:prstGeom prst="roundRect">
                <a:avLst>
                  <a:gd name="adj" fmla="val 10284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5600158-EF54-41C0-9DEF-E43599589A89}"/>
                  </a:ext>
                </a:extLst>
              </p:cNvPr>
              <p:cNvSpPr txBox="1"/>
              <p:nvPr/>
            </p:nvSpPr>
            <p:spPr>
              <a:xfrm>
                <a:off x="7562032" y="4226149"/>
                <a:ext cx="20922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chemeClr val="bg1"/>
                    </a:solidFill>
                  </a:rPr>
                  <a:t>Lookup tables</a:t>
                </a:r>
                <a:endParaRPr lang="uk-UA" sz="2400" dirty="0">
                  <a:solidFill>
                    <a:schemeClr val="bg1"/>
                  </a:solidFill>
                </a:endParaRPr>
              </a:p>
            </p:txBody>
          </p:sp>
        </p:grpSp>
      </p:grpSp>
      <p:cxnSp>
        <p:nvCxnSpPr>
          <p:cNvPr id="36" name="Пряма сполучна лінія 35">
            <a:extLst>
              <a:ext uri="{FF2B5EF4-FFF2-40B4-BE49-F238E27FC236}">
                <a16:creationId xmlns:a16="http://schemas.microsoft.com/office/drawing/2014/main" id="{A0632E30-3C03-4AB2-AB4F-6B00E512B1A5}"/>
              </a:ext>
            </a:extLst>
          </p:cNvPr>
          <p:cNvCxnSpPr/>
          <p:nvPr/>
        </p:nvCxnSpPr>
        <p:spPr>
          <a:xfrm flipV="1">
            <a:off x="7811307" y="2686674"/>
            <a:ext cx="0" cy="57884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 сполучна лінія 50">
            <a:extLst>
              <a:ext uri="{FF2B5EF4-FFF2-40B4-BE49-F238E27FC236}">
                <a16:creationId xmlns:a16="http://schemas.microsoft.com/office/drawing/2014/main" id="{6BDBB765-69D1-4D48-8B2A-19FA100C68F6}"/>
              </a:ext>
            </a:extLst>
          </p:cNvPr>
          <p:cNvCxnSpPr/>
          <p:nvPr/>
        </p:nvCxnSpPr>
        <p:spPr>
          <a:xfrm flipV="1">
            <a:off x="9485712" y="2686674"/>
            <a:ext cx="0" cy="57884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ава фігурна дужка 36">
            <a:extLst>
              <a:ext uri="{FF2B5EF4-FFF2-40B4-BE49-F238E27FC236}">
                <a16:creationId xmlns:a16="http://schemas.microsoft.com/office/drawing/2014/main" id="{94F9CDE4-6C93-4996-B74F-CC8ED8B45E33}"/>
              </a:ext>
            </a:extLst>
          </p:cNvPr>
          <p:cNvSpPr/>
          <p:nvPr/>
        </p:nvSpPr>
        <p:spPr>
          <a:xfrm rot="16200000">
            <a:off x="7361919" y="2141148"/>
            <a:ext cx="231500" cy="667281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2" name="Права фігурна дужка 51">
            <a:extLst>
              <a:ext uri="{FF2B5EF4-FFF2-40B4-BE49-F238E27FC236}">
                <a16:creationId xmlns:a16="http://schemas.microsoft.com/office/drawing/2014/main" id="{3EBEF9F1-34FA-4444-A7B5-16BB3648407A}"/>
              </a:ext>
            </a:extLst>
          </p:cNvPr>
          <p:cNvSpPr/>
          <p:nvPr/>
        </p:nvSpPr>
        <p:spPr>
          <a:xfrm rot="16200000">
            <a:off x="8532761" y="1633815"/>
            <a:ext cx="231500" cy="1674406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3" name="Права фігурна дужка 52">
            <a:extLst>
              <a:ext uri="{FF2B5EF4-FFF2-40B4-BE49-F238E27FC236}">
                <a16:creationId xmlns:a16="http://schemas.microsoft.com/office/drawing/2014/main" id="{20A7DDAD-CCD8-4620-9669-BA8FCA604609}"/>
              </a:ext>
            </a:extLst>
          </p:cNvPr>
          <p:cNvSpPr/>
          <p:nvPr/>
        </p:nvSpPr>
        <p:spPr>
          <a:xfrm rot="16200000">
            <a:off x="9725918" y="2111076"/>
            <a:ext cx="231500" cy="711910"/>
          </a:xfrm>
          <a:prstGeom prst="righ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17E9E17-CDE4-48C0-A071-53B22EAFBA69}"/>
              </a:ext>
            </a:extLst>
          </p:cNvPr>
          <p:cNvSpPr txBox="1"/>
          <p:nvPr/>
        </p:nvSpPr>
        <p:spPr>
          <a:xfrm>
            <a:off x="7071406" y="1996713"/>
            <a:ext cx="777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Part 1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6053174-5E81-4AB8-A766-399539E73752}"/>
              </a:ext>
            </a:extLst>
          </p:cNvPr>
          <p:cNvSpPr txBox="1"/>
          <p:nvPr/>
        </p:nvSpPr>
        <p:spPr>
          <a:xfrm>
            <a:off x="8260007" y="1981949"/>
            <a:ext cx="777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Part 2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4A6CAC1-FAF0-4EC9-9ABF-E0B5755646D1}"/>
              </a:ext>
            </a:extLst>
          </p:cNvPr>
          <p:cNvSpPr txBox="1"/>
          <p:nvPr/>
        </p:nvSpPr>
        <p:spPr>
          <a:xfrm>
            <a:off x="9420613" y="1981948"/>
            <a:ext cx="777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Part 3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73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Прямокутник: округлені кути 74">
            <a:extLst>
              <a:ext uri="{FF2B5EF4-FFF2-40B4-BE49-F238E27FC236}">
                <a16:creationId xmlns:a16="http://schemas.microsoft.com/office/drawing/2014/main" id="{59096CA8-27F2-4FD0-A4CC-2EC4B6A627DC}"/>
              </a:ext>
            </a:extLst>
          </p:cNvPr>
          <p:cNvSpPr/>
          <p:nvPr/>
        </p:nvSpPr>
        <p:spPr>
          <a:xfrm>
            <a:off x="742211" y="2404543"/>
            <a:ext cx="7718390" cy="461660"/>
          </a:xfrm>
          <a:prstGeom prst="roundRect">
            <a:avLst/>
          </a:prstGeom>
          <a:solidFill>
            <a:schemeClr val="accent1">
              <a:alpha val="23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Decoding in parts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F81906-C22D-4C0B-A7EB-F4108E15C330}"/>
              </a:ext>
            </a:extLst>
          </p:cNvPr>
          <p:cNvSpPr txBox="1"/>
          <p:nvPr/>
        </p:nvSpPr>
        <p:spPr>
          <a:xfrm>
            <a:off x="780711" y="2404543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00 01 10 00 01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59FE046-06A1-47FB-885E-C64A48C04905}"/>
              </a:ext>
            </a:extLst>
          </p:cNvPr>
          <p:cNvSpPr txBox="1"/>
          <p:nvPr/>
        </p:nvSpPr>
        <p:spPr>
          <a:xfrm>
            <a:off x="3914000" y="2404543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10 01 00 00 10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87A1146-B805-4C4C-9269-D68A89C391E3}"/>
              </a:ext>
            </a:extLst>
          </p:cNvPr>
          <p:cNvSpPr txBox="1"/>
          <p:nvPr/>
        </p:nvSpPr>
        <p:spPr>
          <a:xfrm>
            <a:off x="7150959" y="2404543"/>
            <a:ext cx="2191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/>
              <a:t>10 00 </a:t>
            </a:r>
            <a:r>
              <a:rPr lang="uk-UA" sz="2400" dirty="0">
                <a:solidFill>
                  <a:srgbClr val="FF0000"/>
                </a:solidFill>
              </a:rPr>
              <a:t>11</a:t>
            </a:r>
            <a:r>
              <a:rPr lang="uk-UA" sz="2400" dirty="0"/>
              <a:t> 10 10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я 4">
                <a:extLst>
                  <a:ext uri="{FF2B5EF4-FFF2-40B4-BE49-F238E27FC236}">
                    <a16:creationId xmlns:a16="http://schemas.microsoft.com/office/drawing/2014/main" id="{5D55AFC0-14B4-468E-990A-C79B2631608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719546" y="3310823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2400" dirty="0"/>
                            <a:t>00 01 10 00 01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я 4">
                <a:extLst>
                  <a:ext uri="{FF2B5EF4-FFF2-40B4-BE49-F238E27FC236}">
                    <a16:creationId xmlns:a16="http://schemas.microsoft.com/office/drawing/2014/main" id="{5D55AFC0-14B4-468E-990A-C79B2631608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41485871"/>
                  </p:ext>
                </p:extLst>
              </p:nvPr>
            </p:nvGraphicFramePr>
            <p:xfrm>
              <a:off x="719546" y="3310823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uk-UA" sz="2400" dirty="0"/>
                            <a:t>00 01 10 00 01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5"/>
                          <a:stretch>
                            <a:fillRect l="-484000" t="-190667" r="-5333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1" name="Таблиця 4">
                <a:extLst>
                  <a:ext uri="{FF2B5EF4-FFF2-40B4-BE49-F238E27FC236}">
                    <a16:creationId xmlns:a16="http://schemas.microsoft.com/office/drawing/2014/main" id="{9BEC31E9-8320-4B5E-AEFF-A71C27728A4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914000" y="3308829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10 01 00 00 10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uk-U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uk-U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1" name="Таблиця 4">
                <a:extLst>
                  <a:ext uri="{FF2B5EF4-FFF2-40B4-BE49-F238E27FC236}">
                    <a16:creationId xmlns:a16="http://schemas.microsoft.com/office/drawing/2014/main" id="{9BEC31E9-8320-4B5E-AEFF-A71C27728A4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39565939"/>
                  </p:ext>
                </p:extLst>
              </p:nvPr>
            </p:nvGraphicFramePr>
            <p:xfrm>
              <a:off x="3914000" y="3308829"/>
              <a:ext cx="2654065" cy="16560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456150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10 01 00 00 10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6"/>
                          <a:stretch>
                            <a:fillRect l="-482667" t="-190667" r="-5333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6" name="Пряма сполучна лінія 5">
            <a:extLst>
              <a:ext uri="{FF2B5EF4-FFF2-40B4-BE49-F238E27FC236}">
                <a16:creationId xmlns:a16="http://schemas.microsoft.com/office/drawing/2014/main" id="{CB45F216-BE6E-4C70-AB35-FC8910D8024F}"/>
              </a:ext>
            </a:extLst>
          </p:cNvPr>
          <p:cNvCxnSpPr/>
          <p:nvPr/>
        </p:nvCxnSpPr>
        <p:spPr>
          <a:xfrm>
            <a:off x="3272943" y="4323421"/>
            <a:ext cx="28522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 сполучна лінія 26">
            <a:extLst>
              <a:ext uri="{FF2B5EF4-FFF2-40B4-BE49-F238E27FC236}">
                <a16:creationId xmlns:a16="http://schemas.microsoft.com/office/drawing/2014/main" id="{E0BD7A22-ABAB-4058-B4F2-63468E65ECD8}"/>
              </a:ext>
            </a:extLst>
          </p:cNvPr>
          <p:cNvCxnSpPr>
            <a:cxnSpLocks/>
          </p:cNvCxnSpPr>
          <p:nvPr/>
        </p:nvCxnSpPr>
        <p:spPr>
          <a:xfrm>
            <a:off x="3558169" y="4323421"/>
            <a:ext cx="0" cy="641488"/>
          </a:xfrm>
          <a:prstGeom prst="line">
            <a:avLst/>
          </a:prstGeom>
          <a:ln w="1905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 сполучна лінія 28">
            <a:extLst>
              <a:ext uri="{FF2B5EF4-FFF2-40B4-BE49-F238E27FC236}">
                <a16:creationId xmlns:a16="http://schemas.microsoft.com/office/drawing/2014/main" id="{B9D7796C-39C3-4196-A13C-0A9CC2E3E7AE}"/>
              </a:ext>
            </a:extLst>
          </p:cNvPr>
          <p:cNvCxnSpPr>
            <a:cxnSpLocks/>
          </p:cNvCxnSpPr>
          <p:nvPr/>
        </p:nvCxnSpPr>
        <p:spPr>
          <a:xfrm>
            <a:off x="4908885" y="5254599"/>
            <a:ext cx="1347537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A3266E5-861B-4883-8C87-848D26CAD5BC}"/>
                  </a:ext>
                </a:extLst>
              </p:cNvPr>
              <p:cNvSpPr txBox="1"/>
              <p:nvPr/>
            </p:nvSpPr>
            <p:spPr>
              <a:xfrm>
                <a:off x="6291756" y="4960086"/>
                <a:ext cx="10318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A3266E5-861B-4883-8C87-848D26CAD5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1756" y="4960086"/>
                <a:ext cx="1031843" cy="461665"/>
              </a:xfrm>
              <a:prstGeom prst="rect">
                <a:avLst/>
              </a:prstGeom>
              <a:blipFill>
                <a:blip r:embed="rId7"/>
                <a:stretch>
                  <a:fillRect l="-4734" r="-13609" b="-21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Пряма сполучна лінія 31">
            <a:extLst>
              <a:ext uri="{FF2B5EF4-FFF2-40B4-BE49-F238E27FC236}">
                <a16:creationId xmlns:a16="http://schemas.microsoft.com/office/drawing/2014/main" id="{F8497DBC-DDA0-41EF-9EE3-40A64C34942B}"/>
              </a:ext>
            </a:extLst>
          </p:cNvPr>
          <p:cNvCxnSpPr>
            <a:cxnSpLocks/>
          </p:cNvCxnSpPr>
          <p:nvPr/>
        </p:nvCxnSpPr>
        <p:spPr>
          <a:xfrm>
            <a:off x="6478155" y="4302276"/>
            <a:ext cx="28522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 сполучна лінія 32">
            <a:extLst>
              <a:ext uri="{FF2B5EF4-FFF2-40B4-BE49-F238E27FC236}">
                <a16:creationId xmlns:a16="http://schemas.microsoft.com/office/drawing/2014/main" id="{0EF0924E-1346-47AE-93A9-B950D2FA3F71}"/>
              </a:ext>
            </a:extLst>
          </p:cNvPr>
          <p:cNvCxnSpPr>
            <a:cxnSpLocks/>
          </p:cNvCxnSpPr>
          <p:nvPr/>
        </p:nvCxnSpPr>
        <p:spPr>
          <a:xfrm>
            <a:off x="6763381" y="4302276"/>
            <a:ext cx="0" cy="662633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6" name="Таблиця 4">
                <a:extLst>
                  <a:ext uri="{FF2B5EF4-FFF2-40B4-BE49-F238E27FC236}">
                    <a16:creationId xmlns:a16="http://schemas.microsoft.com/office/drawing/2014/main" id="{7953652E-C84F-462D-A116-2D12CBCAB8E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7166235" y="3304028"/>
              <a:ext cx="3065420" cy="16628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867505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37084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10 00 </a:t>
                          </a:r>
                          <a:r>
                            <a:rPr lang="uk-UA" sz="2400" dirty="0">
                              <a:solidFill>
                                <a:srgbClr val="FF0000"/>
                              </a:solidFill>
                            </a:rPr>
                            <a:t>11</a:t>
                          </a:r>
                          <a:r>
                            <a:rPr lang="uk-UA" sz="2400" dirty="0"/>
                            <a:t> 10 10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uk-U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p>
                                </m:sSub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Sup>
                                  <m:sSubSup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  <m:sup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lang="uk-UA" sz="24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6" name="Таблиця 4">
                <a:extLst>
                  <a:ext uri="{FF2B5EF4-FFF2-40B4-BE49-F238E27FC236}">
                    <a16:creationId xmlns:a16="http://schemas.microsoft.com/office/drawing/2014/main" id="{7953652E-C84F-462D-A116-2D12CBCAB8E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37181639"/>
                  </p:ext>
                </p:extLst>
              </p:nvPr>
            </p:nvGraphicFramePr>
            <p:xfrm>
              <a:off x="7166235" y="3304028"/>
              <a:ext cx="3065420" cy="166287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97915">
                      <a:extLst>
                        <a:ext uri="{9D8B030D-6E8A-4147-A177-3AD203B41FA5}">
                          <a16:colId xmlns:a16="http://schemas.microsoft.com/office/drawing/2014/main" val="1418104125"/>
                        </a:ext>
                      </a:extLst>
                    </a:gridCol>
                    <a:gridCol w="867505">
                      <a:extLst>
                        <a:ext uri="{9D8B030D-6E8A-4147-A177-3AD203B41FA5}">
                          <a16:colId xmlns:a16="http://schemas.microsoft.com/office/drawing/2014/main" val="3917369773"/>
                        </a:ext>
                      </a:extLst>
                    </a:gridCol>
                  </a:tblGrid>
                  <a:tr h="4572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/>
                            <a:t>Lookup table</a:t>
                          </a:r>
                          <a:endParaRPr lang="uk-UA" sz="2400" b="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4521671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787495"/>
                      </a:ext>
                    </a:extLst>
                  </a:tr>
                  <a:tr h="463995">
                    <a:tc>
                      <a:txBody>
                        <a:bodyPr/>
                        <a:lstStyle/>
                        <a:p>
                          <a:r>
                            <a:rPr lang="uk-UA" sz="2400" dirty="0"/>
                            <a:t>10 00 </a:t>
                          </a:r>
                          <a:r>
                            <a:rPr lang="uk-UA" sz="2400" dirty="0">
                              <a:solidFill>
                                <a:srgbClr val="FF0000"/>
                              </a:solidFill>
                            </a:rPr>
                            <a:t>11</a:t>
                          </a:r>
                          <a:r>
                            <a:rPr lang="uk-UA" sz="2400" dirty="0"/>
                            <a:t> 10 10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>
                          <a:blip r:embed="rId8"/>
                          <a:stretch>
                            <a:fillRect l="-253147" t="-184416" r="-2797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563430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uk-UA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884567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5" name="Групувати 14">
            <a:extLst>
              <a:ext uri="{FF2B5EF4-FFF2-40B4-BE49-F238E27FC236}">
                <a16:creationId xmlns:a16="http://schemas.microsoft.com/office/drawing/2014/main" id="{6437138A-EB02-4320-B1FB-8243DB4039E3}"/>
              </a:ext>
            </a:extLst>
          </p:cNvPr>
          <p:cNvGrpSpPr/>
          <p:nvPr/>
        </p:nvGrpSpPr>
        <p:grpSpPr>
          <a:xfrm>
            <a:off x="10142819" y="4341453"/>
            <a:ext cx="1031843" cy="913145"/>
            <a:chOff x="9601818" y="3803964"/>
            <a:chExt cx="285226" cy="662633"/>
          </a:xfrm>
        </p:grpSpPr>
        <p:cxnSp>
          <p:nvCxnSpPr>
            <p:cNvPr id="37" name="Пряма сполучна лінія 36">
              <a:extLst>
                <a:ext uri="{FF2B5EF4-FFF2-40B4-BE49-F238E27FC236}">
                  <a16:creationId xmlns:a16="http://schemas.microsoft.com/office/drawing/2014/main" id="{9BB399C4-E683-4D08-8DDE-C8238E48A6A0}"/>
                </a:ext>
              </a:extLst>
            </p:cNvPr>
            <p:cNvCxnSpPr>
              <a:cxnSpLocks/>
            </p:cNvCxnSpPr>
            <p:nvPr/>
          </p:nvCxnSpPr>
          <p:spPr>
            <a:xfrm>
              <a:off x="9601818" y="3803964"/>
              <a:ext cx="285226" cy="0"/>
            </a:xfrm>
            <a:prstGeom prst="line">
              <a:avLst/>
            </a:prstGeom>
            <a:ln w="190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 сполучна лінія 37">
              <a:extLst>
                <a:ext uri="{FF2B5EF4-FFF2-40B4-BE49-F238E27FC236}">
                  <a16:creationId xmlns:a16="http://schemas.microsoft.com/office/drawing/2014/main" id="{B852EFB3-E6AF-4377-AFB7-FDC193DA152B}"/>
                </a:ext>
              </a:extLst>
            </p:cNvPr>
            <p:cNvCxnSpPr>
              <a:cxnSpLocks/>
            </p:cNvCxnSpPr>
            <p:nvPr/>
          </p:nvCxnSpPr>
          <p:spPr>
            <a:xfrm>
              <a:off x="9887044" y="3803964"/>
              <a:ext cx="0" cy="662633"/>
            </a:xfrm>
            <a:prstGeom prst="line">
              <a:avLst/>
            </a:prstGeom>
            <a:ln w="19050">
              <a:solidFill>
                <a:srgbClr val="FF0000"/>
              </a:solidFill>
              <a:headEnd type="none" w="med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9E0BE4A-EE61-4B48-9C74-8071E3F14D28}"/>
                  </a:ext>
                </a:extLst>
              </p:cNvPr>
              <p:cNvSpPr txBox="1"/>
              <p:nvPr/>
            </p:nvSpPr>
            <p:spPr>
              <a:xfrm>
                <a:off x="347539" y="4964909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9E0BE4A-EE61-4B48-9C74-8071E3F14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39" y="4964909"/>
                <a:ext cx="366588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Пряма сполучна лінія 40">
            <a:extLst>
              <a:ext uri="{FF2B5EF4-FFF2-40B4-BE49-F238E27FC236}">
                <a16:creationId xmlns:a16="http://schemas.microsoft.com/office/drawing/2014/main" id="{2CD83CF6-FE86-4C86-8540-657F926E1B11}"/>
              </a:ext>
            </a:extLst>
          </p:cNvPr>
          <p:cNvCxnSpPr>
            <a:cxnSpLocks/>
          </p:cNvCxnSpPr>
          <p:nvPr/>
        </p:nvCxnSpPr>
        <p:spPr>
          <a:xfrm>
            <a:off x="780711" y="5254599"/>
            <a:ext cx="210686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BABB4B6-306D-490B-A04A-7AF4D7F18B7A}"/>
                  </a:ext>
                </a:extLst>
              </p:cNvPr>
              <p:cNvSpPr txBox="1"/>
              <p:nvPr/>
            </p:nvSpPr>
            <p:spPr>
              <a:xfrm>
                <a:off x="2968478" y="4947859"/>
                <a:ext cx="10318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BABB4B6-306D-490B-A04A-7AF4D7F18B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8478" y="4947859"/>
                <a:ext cx="1031843" cy="461665"/>
              </a:xfrm>
              <a:prstGeom prst="rect">
                <a:avLst/>
              </a:prstGeom>
              <a:blipFill>
                <a:blip r:embed="rId10"/>
                <a:stretch>
                  <a:fillRect l="-5325" r="-11834" b="-21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 сполучна лінія 49">
            <a:extLst>
              <a:ext uri="{FF2B5EF4-FFF2-40B4-BE49-F238E27FC236}">
                <a16:creationId xmlns:a16="http://schemas.microsoft.com/office/drawing/2014/main" id="{67112FF4-CC7B-4590-9844-7A26B94C8B79}"/>
              </a:ext>
            </a:extLst>
          </p:cNvPr>
          <p:cNvCxnSpPr>
            <a:cxnSpLocks/>
          </p:cNvCxnSpPr>
          <p:nvPr/>
        </p:nvCxnSpPr>
        <p:spPr>
          <a:xfrm>
            <a:off x="4119966" y="5254599"/>
            <a:ext cx="353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6D8AE4B-329B-4BD4-87B2-56F283D4C6D9}"/>
                  </a:ext>
                </a:extLst>
              </p:cNvPr>
              <p:cNvSpPr txBox="1"/>
              <p:nvPr/>
            </p:nvSpPr>
            <p:spPr>
              <a:xfrm>
                <a:off x="4492936" y="4967994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6D8AE4B-329B-4BD4-87B2-56F283D4C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2936" y="4967994"/>
                <a:ext cx="366588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Пряма сполучна лінія 57">
            <a:extLst>
              <a:ext uri="{FF2B5EF4-FFF2-40B4-BE49-F238E27FC236}">
                <a16:creationId xmlns:a16="http://schemas.microsoft.com/office/drawing/2014/main" id="{AAA15C48-C0F2-443A-B6FF-CAD2444F4C70}"/>
              </a:ext>
            </a:extLst>
          </p:cNvPr>
          <p:cNvCxnSpPr>
            <a:cxnSpLocks/>
          </p:cNvCxnSpPr>
          <p:nvPr/>
        </p:nvCxnSpPr>
        <p:spPr>
          <a:xfrm>
            <a:off x="8145718" y="5244179"/>
            <a:ext cx="138964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 сполучна лінія 58">
            <a:extLst>
              <a:ext uri="{FF2B5EF4-FFF2-40B4-BE49-F238E27FC236}">
                <a16:creationId xmlns:a16="http://schemas.microsoft.com/office/drawing/2014/main" id="{E8C1E8E0-CDF6-4AF2-A037-279DA7FA484E}"/>
              </a:ext>
            </a:extLst>
          </p:cNvPr>
          <p:cNvCxnSpPr>
            <a:cxnSpLocks/>
          </p:cNvCxnSpPr>
          <p:nvPr/>
        </p:nvCxnSpPr>
        <p:spPr>
          <a:xfrm>
            <a:off x="7406160" y="5254599"/>
            <a:ext cx="3537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6E9E514-2353-4D94-9BF7-D02A6425BA67}"/>
                  </a:ext>
                </a:extLst>
              </p:cNvPr>
              <p:cNvSpPr txBox="1"/>
              <p:nvPr/>
            </p:nvSpPr>
            <p:spPr>
              <a:xfrm>
                <a:off x="7779130" y="4967994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F6E9E514-2353-4D94-9BF7-D02A6425B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130" y="4967994"/>
                <a:ext cx="366588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E65BD2-07AC-4D58-815A-8278A5F221BD}"/>
                  </a:ext>
                </a:extLst>
              </p:cNvPr>
              <p:cNvSpPr txBox="1"/>
              <p:nvPr/>
            </p:nvSpPr>
            <p:spPr>
              <a:xfrm>
                <a:off x="9604124" y="4930811"/>
                <a:ext cx="1031843" cy="467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D5E65BD2-07AC-4D58-815A-8278A5F22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4124" y="4930811"/>
                <a:ext cx="1031843" cy="467757"/>
              </a:xfrm>
              <a:prstGeom prst="rect">
                <a:avLst/>
              </a:prstGeom>
              <a:blipFill>
                <a:blip r:embed="rId13"/>
                <a:stretch>
                  <a:fillRect l="-4706" r="-14118" b="-1948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Пряма сполучна лінія 61">
            <a:extLst>
              <a:ext uri="{FF2B5EF4-FFF2-40B4-BE49-F238E27FC236}">
                <a16:creationId xmlns:a16="http://schemas.microsoft.com/office/drawing/2014/main" id="{ACAAE709-61BC-408E-B15D-5B7637BB712A}"/>
              </a:ext>
            </a:extLst>
          </p:cNvPr>
          <p:cNvCxnSpPr>
            <a:cxnSpLocks/>
          </p:cNvCxnSpPr>
          <p:nvPr/>
        </p:nvCxnSpPr>
        <p:spPr>
          <a:xfrm>
            <a:off x="10385571" y="5429659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2E59D1A-9F45-4D73-8219-54A0A0314A97}"/>
                  </a:ext>
                </a:extLst>
              </p:cNvPr>
              <p:cNvSpPr txBox="1"/>
              <p:nvPr/>
            </p:nvSpPr>
            <p:spPr>
              <a:xfrm>
                <a:off x="9623645" y="5773495"/>
                <a:ext cx="103184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𝑂𝑢𝑡𝑝𝑢𝑡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E2E59D1A-9F45-4D73-8219-54A0A0314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3645" y="5773495"/>
                <a:ext cx="1031843" cy="461665"/>
              </a:xfrm>
              <a:prstGeom prst="rect">
                <a:avLst/>
              </a:prstGeom>
              <a:blipFill>
                <a:blip r:embed="rId14"/>
                <a:stretch>
                  <a:fillRect l="-4734" r="-17160" b="-1973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Пряма сполучна лінія 63">
            <a:extLst>
              <a:ext uri="{FF2B5EF4-FFF2-40B4-BE49-F238E27FC236}">
                <a16:creationId xmlns:a16="http://schemas.microsoft.com/office/drawing/2014/main" id="{47575827-E2FF-4D2C-B3C9-203B16276448}"/>
              </a:ext>
            </a:extLst>
          </p:cNvPr>
          <p:cNvCxnSpPr>
            <a:cxnSpLocks/>
          </p:cNvCxnSpPr>
          <p:nvPr/>
        </p:nvCxnSpPr>
        <p:spPr>
          <a:xfrm>
            <a:off x="10363140" y="4716379"/>
            <a:ext cx="0" cy="287707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 сполучна лінія 65">
            <a:extLst>
              <a:ext uri="{FF2B5EF4-FFF2-40B4-BE49-F238E27FC236}">
                <a16:creationId xmlns:a16="http://schemas.microsoft.com/office/drawing/2014/main" id="{049C647A-6025-4E33-84D8-9153AB9C7E6C}"/>
              </a:ext>
            </a:extLst>
          </p:cNvPr>
          <p:cNvCxnSpPr>
            <a:cxnSpLocks/>
          </p:cNvCxnSpPr>
          <p:nvPr/>
        </p:nvCxnSpPr>
        <p:spPr>
          <a:xfrm>
            <a:off x="9535367" y="4716163"/>
            <a:ext cx="827773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 сполучна лінія 67">
            <a:extLst>
              <a:ext uri="{FF2B5EF4-FFF2-40B4-BE49-F238E27FC236}">
                <a16:creationId xmlns:a16="http://schemas.microsoft.com/office/drawing/2014/main" id="{4BDE5C09-7D2E-4FF3-9361-F2DBFA317CF1}"/>
              </a:ext>
            </a:extLst>
          </p:cNvPr>
          <p:cNvCxnSpPr>
            <a:cxnSpLocks/>
          </p:cNvCxnSpPr>
          <p:nvPr/>
        </p:nvCxnSpPr>
        <p:spPr>
          <a:xfrm>
            <a:off x="9535367" y="4572309"/>
            <a:ext cx="0" cy="143854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 сполучна лінія 70">
            <a:extLst>
              <a:ext uri="{FF2B5EF4-FFF2-40B4-BE49-F238E27FC236}">
                <a16:creationId xmlns:a16="http://schemas.microsoft.com/office/drawing/2014/main" id="{4381D299-1728-41A0-BE6B-DDA1360D8CA1}"/>
              </a:ext>
            </a:extLst>
          </p:cNvPr>
          <p:cNvCxnSpPr>
            <a:cxnSpLocks/>
          </p:cNvCxnSpPr>
          <p:nvPr/>
        </p:nvCxnSpPr>
        <p:spPr>
          <a:xfrm>
            <a:off x="11174662" y="5254598"/>
            <a:ext cx="346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4D2C9E2-FE21-4762-B0AD-B405A8D2A249}"/>
                  </a:ext>
                </a:extLst>
              </p:cNvPr>
              <p:cNvSpPr txBox="1"/>
              <p:nvPr/>
            </p:nvSpPr>
            <p:spPr>
              <a:xfrm>
                <a:off x="11497125" y="4968119"/>
                <a:ext cx="36658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73" name="TextBox 72">
                <a:extLst>
                  <a:ext uri="{FF2B5EF4-FFF2-40B4-BE49-F238E27FC236}">
                    <a16:creationId xmlns:a16="http://schemas.microsoft.com/office/drawing/2014/main" id="{C4D2C9E2-FE21-4762-B0AD-B405A8D2A2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7125" y="4968119"/>
                <a:ext cx="366588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6" name="Пряма сполучна лінія 75">
            <a:extLst>
              <a:ext uri="{FF2B5EF4-FFF2-40B4-BE49-F238E27FC236}">
                <a16:creationId xmlns:a16="http://schemas.microsoft.com/office/drawing/2014/main" id="{6F318559-2CBA-49BF-BE61-5D1C280E15D2}"/>
              </a:ext>
            </a:extLst>
          </p:cNvPr>
          <p:cNvCxnSpPr>
            <a:cxnSpLocks/>
          </p:cNvCxnSpPr>
          <p:nvPr/>
        </p:nvCxnSpPr>
        <p:spPr>
          <a:xfrm>
            <a:off x="1838337" y="2897947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 сполучна лінія 76">
            <a:extLst>
              <a:ext uri="{FF2B5EF4-FFF2-40B4-BE49-F238E27FC236}">
                <a16:creationId xmlns:a16="http://schemas.microsoft.com/office/drawing/2014/main" id="{1086C908-0F73-414D-855A-95C150DD475F}"/>
              </a:ext>
            </a:extLst>
          </p:cNvPr>
          <p:cNvCxnSpPr>
            <a:cxnSpLocks/>
          </p:cNvCxnSpPr>
          <p:nvPr/>
        </p:nvCxnSpPr>
        <p:spPr>
          <a:xfrm>
            <a:off x="5024299" y="2897947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 сполучна лінія 77">
            <a:extLst>
              <a:ext uri="{FF2B5EF4-FFF2-40B4-BE49-F238E27FC236}">
                <a16:creationId xmlns:a16="http://schemas.microsoft.com/office/drawing/2014/main" id="{9B1C52A8-6A48-4B57-8075-AAEE671210D3}"/>
              </a:ext>
            </a:extLst>
          </p:cNvPr>
          <p:cNvCxnSpPr>
            <a:cxnSpLocks/>
          </p:cNvCxnSpPr>
          <p:nvPr/>
        </p:nvCxnSpPr>
        <p:spPr>
          <a:xfrm>
            <a:off x="8460601" y="2897947"/>
            <a:ext cx="0" cy="412876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рава фігурна дужка 78">
            <a:extLst>
              <a:ext uri="{FF2B5EF4-FFF2-40B4-BE49-F238E27FC236}">
                <a16:creationId xmlns:a16="http://schemas.microsoft.com/office/drawing/2014/main" id="{7515664F-112E-46BC-9613-1F538B454206}"/>
              </a:ext>
            </a:extLst>
          </p:cNvPr>
          <p:cNvSpPr/>
          <p:nvPr/>
        </p:nvSpPr>
        <p:spPr>
          <a:xfrm rot="16200000">
            <a:off x="1762662" y="1172865"/>
            <a:ext cx="180936" cy="206890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0" name="Права фігурна дужка 79">
            <a:extLst>
              <a:ext uri="{FF2B5EF4-FFF2-40B4-BE49-F238E27FC236}">
                <a16:creationId xmlns:a16="http://schemas.microsoft.com/office/drawing/2014/main" id="{DC0F8F0D-3363-4D3D-A649-797A3D4F0351}"/>
              </a:ext>
            </a:extLst>
          </p:cNvPr>
          <p:cNvSpPr/>
          <p:nvPr/>
        </p:nvSpPr>
        <p:spPr>
          <a:xfrm rot="16200000">
            <a:off x="4933831" y="1143083"/>
            <a:ext cx="180936" cy="206890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1" name="Права фігурна дужка 80">
            <a:extLst>
              <a:ext uri="{FF2B5EF4-FFF2-40B4-BE49-F238E27FC236}">
                <a16:creationId xmlns:a16="http://schemas.microsoft.com/office/drawing/2014/main" id="{EE10D88F-EE13-444F-BDB5-1161E9563E4F}"/>
              </a:ext>
            </a:extLst>
          </p:cNvPr>
          <p:cNvSpPr/>
          <p:nvPr/>
        </p:nvSpPr>
        <p:spPr>
          <a:xfrm rot="16200000">
            <a:off x="8143068" y="1172865"/>
            <a:ext cx="180936" cy="2068900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16FAA00-1049-427F-8307-759389605A89}"/>
              </a:ext>
            </a:extLst>
          </p:cNvPr>
          <p:cNvSpPr txBox="1"/>
          <p:nvPr/>
        </p:nvSpPr>
        <p:spPr>
          <a:xfrm>
            <a:off x="698773" y="1561377"/>
            <a:ext cx="2308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Block of trits 1</a:t>
            </a:r>
            <a:endParaRPr lang="uk-UA" sz="24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9054AF4-CBD6-4ACC-8CF6-64D96BE9EC04}"/>
              </a:ext>
            </a:extLst>
          </p:cNvPr>
          <p:cNvSpPr txBox="1"/>
          <p:nvPr/>
        </p:nvSpPr>
        <p:spPr>
          <a:xfrm>
            <a:off x="3855314" y="1561377"/>
            <a:ext cx="2308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Block of trits 2</a:t>
            </a:r>
            <a:endParaRPr lang="uk-UA" sz="24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A106B77-60A3-4F8C-BEFD-4E546F62DAB7}"/>
              </a:ext>
            </a:extLst>
          </p:cNvPr>
          <p:cNvSpPr txBox="1"/>
          <p:nvPr/>
        </p:nvSpPr>
        <p:spPr>
          <a:xfrm>
            <a:off x="7011855" y="1561377"/>
            <a:ext cx="2308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Block of trits 3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33680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Even faster BCT decoding</a:t>
            </a:r>
            <a:endParaRPr lang="uk-UA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16BADB2-D8B2-4B32-90EF-852C930FBA6D}"/>
                  </a:ext>
                </a:extLst>
              </p:cNvPr>
              <p:cNvSpPr txBox="1"/>
              <p:nvPr/>
            </p:nvSpPr>
            <p:spPr>
              <a:xfrm>
                <a:off x="5741129" y="2411037"/>
                <a:ext cx="6741689" cy="3499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1.  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sz="2000" dirty="0"/>
                  <a:t>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2.  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𝒇𝒐𝒓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←1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</m:t>
                      </m:r>
                    </m:oMath>
                    <m:oMath xmlns:m="http://schemas.openxmlformats.org/officeDocument/2006/math">
                      <m:r>
                        <a:rPr lang="ru-RU" sz="2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  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𝑇𝑒𝑥𝑡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ru-RU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6.         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𝒊𝒇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&gt;2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𝒕𝒉𝒆𝒏</m:t>
                      </m:r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7.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ru-RU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ru-RU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ru-RU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34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ru-RU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            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𝒊𝒇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𝒕𝒉𝒆𝒏</m:t>
                      </m:r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9.                              …</m:t>
                      </m:r>
                    </m:oMath>
                  </m:oMathPara>
                </a14:m>
                <a:br>
                  <a:rPr lang="en-US" sz="2000" b="0" dirty="0">
                    <a:ea typeface="Cambria Math" panose="02040503050406030204" pitchFamily="18" charset="0"/>
                  </a:rPr>
                </a:br>
                <a:endParaRPr lang="ru-RU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ru-RU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ru-RU" sz="20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11.       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𝑓𝑙𝑎𝑔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16BADB2-D8B2-4B32-90EF-852C930FB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129" y="2411037"/>
                <a:ext cx="6741689" cy="3499804"/>
              </a:xfrm>
              <a:prstGeom prst="rect">
                <a:avLst/>
              </a:prstGeom>
              <a:blipFill>
                <a:blip r:embed="rId5"/>
                <a:stretch>
                  <a:fillRect t="-871" b="-34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1A5295-84CB-496C-9600-548F8D19E71A}"/>
                  </a:ext>
                </a:extLst>
              </p:cNvPr>
              <p:cNvSpPr txBox="1"/>
              <p:nvPr/>
            </p:nvSpPr>
            <p:spPr>
              <a:xfrm>
                <a:off x="603225" y="2566711"/>
                <a:ext cx="4037331" cy="2908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1.  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sz="2000" dirty="0"/>
                  <a:t>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2.  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𝒇𝒐𝒓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←1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</m:t>
                      </m:r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3.         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𝑇𝑒𝑥𝑡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𝑝𝑜𝑤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5.          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𝒊𝒇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𝒕𝒉𝒆𝒏</m:t>
                      </m:r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6.                   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7.                    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𝒇𝒐𝒓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←2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𝒕𝒐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</m:t>
                      </m:r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8.                              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𝑂𝑢𝑡𝑝𝑢𝑡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9.                     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81A5295-84CB-496C-9600-548F8D19E7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225" y="2566711"/>
                <a:ext cx="4037331" cy="2908938"/>
              </a:xfrm>
              <a:prstGeom prst="rect">
                <a:avLst/>
              </a:prstGeom>
              <a:blipFill>
                <a:blip r:embed="rId6"/>
                <a:stretch>
                  <a:fillRect t="-839" b="-83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кутник: округлені кути 11">
            <a:extLst>
              <a:ext uri="{FF2B5EF4-FFF2-40B4-BE49-F238E27FC236}">
                <a16:creationId xmlns:a16="http://schemas.microsoft.com/office/drawing/2014/main" id="{517C70E0-45B6-407C-A3E7-5AAB2EB7754F}"/>
              </a:ext>
            </a:extLst>
          </p:cNvPr>
          <p:cNvSpPr/>
          <p:nvPr/>
        </p:nvSpPr>
        <p:spPr>
          <a:xfrm>
            <a:off x="1107347" y="3867325"/>
            <a:ext cx="2365695" cy="2936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200607-141F-4D1F-9FF5-1049410A96B5}"/>
              </a:ext>
            </a:extLst>
          </p:cNvPr>
          <p:cNvSpPr txBox="1"/>
          <p:nvPr/>
        </p:nvSpPr>
        <p:spPr>
          <a:xfrm>
            <a:off x="880844" y="5826575"/>
            <a:ext cx="2910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Unpredictable if</a:t>
            </a:r>
            <a:endParaRPr lang="uk-UA" dirty="0">
              <a:solidFill>
                <a:srgbClr val="FF0000"/>
              </a:solidFill>
            </a:endParaRPr>
          </a:p>
        </p:txBody>
      </p:sp>
      <p:cxnSp>
        <p:nvCxnSpPr>
          <p:cNvPr id="15" name="Пряма зі стрілкою 14">
            <a:extLst>
              <a:ext uri="{FF2B5EF4-FFF2-40B4-BE49-F238E27FC236}">
                <a16:creationId xmlns:a16="http://schemas.microsoft.com/office/drawing/2014/main" id="{0569D9A5-460A-4E41-9F62-B0B0D593FDDF}"/>
              </a:ext>
            </a:extLst>
          </p:cNvPr>
          <p:cNvCxnSpPr/>
          <p:nvPr/>
        </p:nvCxnSpPr>
        <p:spPr>
          <a:xfrm flipV="1">
            <a:off x="1409350" y="4160939"/>
            <a:ext cx="0" cy="16022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ABFF25B-BAD1-4B31-A301-59C3196F5315}"/>
              </a:ext>
            </a:extLst>
          </p:cNvPr>
          <p:cNvSpPr txBox="1"/>
          <p:nvPr/>
        </p:nvSpPr>
        <p:spPr>
          <a:xfrm>
            <a:off x="6459522" y="1712193"/>
            <a:ext cx="5147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0" u="none" strike="noStrike" baseline="0" dirty="0">
                <a:latin typeface="Courier New" panose="02070309020205020404" pitchFamily="49" charset="0"/>
                <a:cs typeface="Courier New" panose="02070309020205020404" pitchFamily="49" charset="0"/>
              </a:rPr>
              <a:t>*(uint64 t*)(</a:t>
            </a:r>
            <a:r>
              <a:rPr lang="en-US" sz="1800" b="1" i="0" u="none" strike="noStrike" baseline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Output+k</a:t>
            </a:r>
            <a:r>
              <a:rPr lang="en-US" sz="1800" b="1" i="0" u="none" strike="noStrike" baseline="0" dirty="0">
                <a:latin typeface="Courier New" panose="02070309020205020404" pitchFamily="49" charset="0"/>
                <a:cs typeface="Courier New" panose="02070309020205020404" pitchFamily="49" charset="0"/>
              </a:rPr>
              <a:t>)= 64-bit-value</a:t>
            </a:r>
            <a:endParaRPr lang="uk-UA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8" name="Пряма зі стрілкою 17">
            <a:extLst>
              <a:ext uri="{FF2B5EF4-FFF2-40B4-BE49-F238E27FC236}">
                <a16:creationId xmlns:a16="http://schemas.microsoft.com/office/drawing/2014/main" id="{682BBABD-4690-45F1-A9F7-D24F27025BCD}"/>
              </a:ext>
            </a:extLst>
          </p:cNvPr>
          <p:cNvCxnSpPr/>
          <p:nvPr/>
        </p:nvCxnSpPr>
        <p:spPr>
          <a:xfrm flipV="1">
            <a:off x="9504727" y="2118220"/>
            <a:ext cx="0" cy="16022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кутник: округлені кути 18">
            <a:extLst>
              <a:ext uri="{FF2B5EF4-FFF2-40B4-BE49-F238E27FC236}">
                <a16:creationId xmlns:a16="http://schemas.microsoft.com/office/drawing/2014/main" id="{B9F1A24B-C90F-4436-AE21-855ED08ABA63}"/>
              </a:ext>
            </a:extLst>
          </p:cNvPr>
          <p:cNvSpPr/>
          <p:nvPr/>
        </p:nvSpPr>
        <p:spPr>
          <a:xfrm>
            <a:off x="6403076" y="4014132"/>
            <a:ext cx="2036249" cy="293614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Прямокутник: округлені кути 19">
            <a:extLst>
              <a:ext uri="{FF2B5EF4-FFF2-40B4-BE49-F238E27FC236}">
                <a16:creationId xmlns:a16="http://schemas.microsoft.com/office/drawing/2014/main" id="{3D714405-3515-45C6-B45A-3C2EC900CE61}"/>
              </a:ext>
            </a:extLst>
          </p:cNvPr>
          <p:cNvSpPr/>
          <p:nvPr/>
        </p:nvSpPr>
        <p:spPr>
          <a:xfrm>
            <a:off x="6988665" y="4630655"/>
            <a:ext cx="2036249" cy="293614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4FCACE1-9F3A-4F71-9303-1C5861DC1E38}"/>
              </a:ext>
            </a:extLst>
          </p:cNvPr>
          <p:cNvSpPr txBox="1"/>
          <p:nvPr/>
        </p:nvSpPr>
        <p:spPr>
          <a:xfrm>
            <a:off x="9111973" y="4845333"/>
            <a:ext cx="1608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Predictable ifs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Прямокутник: округлені кути 16">
            <a:extLst>
              <a:ext uri="{FF2B5EF4-FFF2-40B4-BE49-F238E27FC236}">
                <a16:creationId xmlns:a16="http://schemas.microsoft.com/office/drawing/2014/main" id="{9419986D-E97F-41C9-B4F9-7DA6ED7C57DF}"/>
              </a:ext>
            </a:extLst>
          </p:cNvPr>
          <p:cNvSpPr/>
          <p:nvPr/>
        </p:nvSpPr>
        <p:spPr>
          <a:xfrm>
            <a:off x="6403076" y="3720518"/>
            <a:ext cx="4443889" cy="29361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Стрілка: вправо 1">
            <a:extLst>
              <a:ext uri="{FF2B5EF4-FFF2-40B4-BE49-F238E27FC236}">
                <a16:creationId xmlns:a16="http://schemas.microsoft.com/office/drawing/2014/main" id="{CD7C6398-04DC-457A-A112-EF6DB74C6698}"/>
              </a:ext>
            </a:extLst>
          </p:cNvPr>
          <p:cNvSpPr/>
          <p:nvPr/>
        </p:nvSpPr>
        <p:spPr>
          <a:xfrm>
            <a:off x="4881047" y="3829243"/>
            <a:ext cx="421083" cy="668580"/>
          </a:xfrm>
          <a:prstGeom prst="rightArrow">
            <a:avLst>
              <a:gd name="adj1" fmla="val 392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638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Processing 64-bit words</a:t>
            </a:r>
            <a:endParaRPr lang="uk-UA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16BADB2-D8B2-4B32-90EF-852C930FBA6D}"/>
                  </a:ext>
                </a:extLst>
              </p:cNvPr>
              <p:cNvSpPr txBox="1"/>
              <p:nvPr/>
            </p:nvSpPr>
            <p:spPr>
              <a:xfrm>
                <a:off x="917459" y="2697062"/>
                <a:ext cx="6741689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1.  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←0,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</m:oMath>
                </a14:m>
                <a:r>
                  <a:rPr lang="en-US" sz="2400" dirty="0"/>
                  <a:t>0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2.  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𝒇𝒐𝒓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←1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/8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</m:t>
                      </m:r>
                    </m:oMath>
                  </m:oMathPara>
                </a14:m>
                <a:br>
                  <a:rPr lang="en-US" sz="2400" b="1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      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400" dirty="0"/>
                  <a:t>-</a:t>
                </a:r>
                <a:r>
                  <a:rPr lang="en-US" sz="2400" dirty="0" err="1"/>
                  <a:t>th</a:t>
                </a:r>
                <a:r>
                  <a:rPr lang="en-US" sz="2400" dirty="0"/>
                  <a:t> 8-byte word of the coded text</a:t>
                </a:r>
                <a:endParaRPr lang="en-US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𝑝𝑜𝑤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5.         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𝒇𝒐𝒓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𝑗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←1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𝒕𝒐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begChr m:val="⌊"/>
                          <m:endChr m:val="⌋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64/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𝑏𝑙𝑜𝑐𝑘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_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𝑠𝑖𝑧𝑒</m:t>
                          </m:r>
                        </m:e>
                      </m:d>
                    </m:oMath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&amp;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𝑏𝑙𝑜𝑐𝑘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_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𝑚𝑎𝑠𝑘</m:t>
                      </m:r>
                    </m:oMath>
                  </m:oMathPara>
                </a14:m>
                <a:endParaRPr lang="en-US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𝑃𝑟𝑜𝑐𝑒𝑠𝑠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 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≫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𝑏𝑙𝑜𝑐𝑘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_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𝑠𝑖𝑧𝑒</m:t>
                      </m:r>
                    </m:oMath>
                  </m:oMathPara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      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𝑃𝑟𝑜𝑐𝑒𝑠𝑠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_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𝑠h𝑜𝑟𝑡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16BADB2-D8B2-4B32-90EF-852C930FBA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59" y="2697062"/>
                <a:ext cx="6741689" cy="3416320"/>
              </a:xfrm>
              <a:prstGeom prst="rect">
                <a:avLst/>
              </a:prstGeom>
              <a:blipFill>
                <a:blip r:embed="rId5"/>
                <a:stretch>
                  <a:fillRect l="-362" t="-1248" b="-89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ECAD63AF-6A2B-413B-8D07-F42BCED5F463}"/>
              </a:ext>
            </a:extLst>
          </p:cNvPr>
          <p:cNvSpPr txBox="1"/>
          <p:nvPr/>
        </p:nvSpPr>
        <p:spPr>
          <a:xfrm>
            <a:off x="840995" y="1450377"/>
            <a:ext cx="92090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u="none" strike="noStrike" baseline="0" dirty="0">
                <a:latin typeface="CMR12"/>
                <a:ea typeface="Cambria Math" panose="02040503050406030204" pitchFamily="18" charset="0"/>
              </a:rPr>
              <a:t>input:</a:t>
            </a:r>
            <a:r>
              <a:rPr lang="en-US" sz="2400" b="0" u="none" strike="noStrike" baseline="0" dirty="0">
                <a:latin typeface="CMR12"/>
                <a:ea typeface="Cambria Math" panose="02040503050406030204" pitchFamily="18" charset="0"/>
              </a:rPr>
              <a:t> BCT-bitstream, composed of bytes, Text[1 . . . m].</a:t>
            </a:r>
          </a:p>
          <a:p>
            <a:pPr algn="l"/>
            <a:r>
              <a:rPr lang="en-US" sz="2400" b="1" u="none" strike="noStrike" baseline="0" dirty="0">
                <a:latin typeface="CMR12"/>
                <a:ea typeface="Cambria Math" panose="02040503050406030204" pitchFamily="18" charset="0"/>
              </a:rPr>
              <a:t>output: </a:t>
            </a:r>
            <a:r>
              <a:rPr lang="en-US" sz="2400" b="0" u="none" strike="noStrike" baseline="0" dirty="0">
                <a:latin typeface="CMR12"/>
                <a:ea typeface="Cambria Math" panose="02040503050406030204" pitchFamily="18" charset="0"/>
              </a:rPr>
              <a:t>Array of numbers.</a:t>
            </a:r>
            <a:endParaRPr lang="uk-UA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15EB38C2-0430-483D-A74F-AEFB08EBD7DC}"/>
              </a:ext>
            </a:extLst>
          </p:cNvPr>
          <p:cNvSpPr/>
          <p:nvPr/>
        </p:nvSpPr>
        <p:spPr>
          <a:xfrm>
            <a:off x="4135772" y="4219662"/>
            <a:ext cx="1392573" cy="33556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Прямокутник: округлені кути 22">
            <a:extLst>
              <a:ext uri="{FF2B5EF4-FFF2-40B4-BE49-F238E27FC236}">
                <a16:creationId xmlns:a16="http://schemas.microsoft.com/office/drawing/2014/main" id="{2A311173-9FEA-4600-95FE-D0BDEEA0C1B9}"/>
              </a:ext>
            </a:extLst>
          </p:cNvPr>
          <p:cNvSpPr/>
          <p:nvPr/>
        </p:nvSpPr>
        <p:spPr>
          <a:xfrm>
            <a:off x="3592016" y="5335398"/>
            <a:ext cx="1392573" cy="33556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BE591B-146A-43F8-9C31-1CE9430B9AF1}"/>
              </a:ext>
            </a:extLst>
          </p:cNvPr>
          <p:cNvSpPr txBox="1"/>
          <p:nvPr/>
        </p:nvSpPr>
        <p:spPr>
          <a:xfrm>
            <a:off x="5943091" y="5318512"/>
            <a:ext cx="1393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 or12 bits</a:t>
            </a:r>
            <a:endParaRPr lang="uk-UA" dirty="0">
              <a:solidFill>
                <a:srgbClr val="FF0000"/>
              </a:solidFill>
            </a:endParaRPr>
          </a:p>
        </p:txBody>
      </p:sp>
      <p:cxnSp>
        <p:nvCxnSpPr>
          <p:cNvPr id="8" name="Пряма зі стрілкою 7">
            <a:extLst>
              <a:ext uri="{FF2B5EF4-FFF2-40B4-BE49-F238E27FC236}">
                <a16:creationId xmlns:a16="http://schemas.microsoft.com/office/drawing/2014/main" id="{B62B1298-5108-41A3-9B75-DFC8698170F9}"/>
              </a:ext>
            </a:extLst>
          </p:cNvPr>
          <p:cNvCxnSpPr/>
          <p:nvPr/>
        </p:nvCxnSpPr>
        <p:spPr>
          <a:xfrm>
            <a:off x="5487678" y="4534466"/>
            <a:ext cx="567655" cy="7801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 зі стрілкою 23">
            <a:extLst>
              <a:ext uri="{FF2B5EF4-FFF2-40B4-BE49-F238E27FC236}">
                <a16:creationId xmlns:a16="http://schemas.microsoft.com/office/drawing/2014/main" id="{721D07EE-19F3-4F14-9E16-A247F2FF88AE}"/>
              </a:ext>
            </a:extLst>
          </p:cNvPr>
          <p:cNvCxnSpPr>
            <a:cxnSpLocks/>
            <a:stCxn id="23" idx="3"/>
            <a:endCxn id="6" idx="1"/>
          </p:cNvCxnSpPr>
          <p:nvPr/>
        </p:nvCxnSpPr>
        <p:spPr>
          <a:xfrm>
            <a:off x="4984589" y="5503178"/>
            <a:ext cx="958502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6EB8EA9-2C53-408D-A96F-E66F69871412}"/>
              </a:ext>
            </a:extLst>
          </p:cNvPr>
          <p:cNvSpPr txBox="1"/>
          <p:nvPr/>
        </p:nvSpPr>
        <p:spPr>
          <a:xfrm>
            <a:off x="6358855" y="4555222"/>
            <a:ext cx="1471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0x3ff or 0xfff</a:t>
            </a:r>
            <a:endParaRPr lang="uk-UA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Прямокутник: округлені кути 27">
            <a:extLst>
              <a:ext uri="{FF2B5EF4-FFF2-40B4-BE49-F238E27FC236}">
                <a16:creationId xmlns:a16="http://schemas.microsoft.com/office/drawing/2014/main" id="{A46BFEDB-DC01-4443-A509-8778C32E2823}"/>
              </a:ext>
            </a:extLst>
          </p:cNvPr>
          <p:cNvSpPr/>
          <p:nvPr/>
        </p:nvSpPr>
        <p:spPr>
          <a:xfrm>
            <a:off x="3322040" y="4610183"/>
            <a:ext cx="1670938" cy="335560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0" name="Пряма зі стрілкою 29">
            <a:extLst>
              <a:ext uri="{FF2B5EF4-FFF2-40B4-BE49-F238E27FC236}">
                <a16:creationId xmlns:a16="http://schemas.microsoft.com/office/drawing/2014/main" id="{43EA7081-351E-4D80-A101-1B8D96B6F914}"/>
              </a:ext>
            </a:extLst>
          </p:cNvPr>
          <p:cNvCxnSpPr>
            <a:stCxn id="28" idx="3"/>
            <a:endCxn id="27" idx="1"/>
          </p:cNvCxnSpPr>
          <p:nvPr/>
        </p:nvCxnSpPr>
        <p:spPr>
          <a:xfrm>
            <a:off x="4992978" y="4777963"/>
            <a:ext cx="1365877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6684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733278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Compression ratio (bits/word + excess over the entropy (%))</a:t>
            </a:r>
            <a:endParaRPr lang="uk-UA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212A03-93CE-409D-88B5-06D9E5B8AC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264" y="1483490"/>
            <a:ext cx="11375472" cy="28438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5693D8-49FC-4BC6-96A2-D8B1A202B13C}"/>
              </a:ext>
            </a:extLst>
          </p:cNvPr>
          <p:cNvSpPr txBox="1"/>
          <p:nvPr/>
        </p:nvSpPr>
        <p:spPr>
          <a:xfrm>
            <a:off x="689811" y="4383148"/>
            <a:ext cx="1099767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rgbClr val="0000FF"/>
                </a:solidFill>
                <a:latin typeface="CMTI12"/>
              </a:rPr>
              <a:t>Small</a:t>
            </a:r>
            <a:r>
              <a:rPr lang="en-US" sz="2400" b="0" i="0" u="none" strike="noStrike" baseline="0" dirty="0">
                <a:latin typeface="CMR12"/>
              </a:rPr>
              <a:t>: The Bible, KJV, 3.95 MB, 766 112 words int total, 28 659 different words.</a:t>
            </a:r>
          </a:p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rgbClr val="0000FF"/>
                </a:solidFill>
                <a:latin typeface="CMTI12"/>
              </a:rPr>
              <a:t>Middle-sized</a:t>
            </a:r>
            <a:r>
              <a:rPr lang="en-US" sz="2400" b="0" i="0" u="none" strike="noStrike" baseline="0" dirty="0">
                <a:latin typeface="CMR12"/>
              </a:rPr>
              <a:t>: articles randomly taken from Wikipedia, 116 MB, 19 507 783 words in total, 288 179 different words. </a:t>
            </a:r>
          </a:p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solidFill>
                  <a:srgbClr val="0000FF"/>
                </a:solidFill>
                <a:latin typeface="CMTI12"/>
              </a:rPr>
              <a:t>Large</a:t>
            </a:r>
            <a:r>
              <a:rPr lang="en-US" sz="2400" b="0" i="0" u="none" strike="noStrike" baseline="0" dirty="0">
                <a:latin typeface="CMR12"/>
              </a:rPr>
              <a:t>: the first half of the largest file from </a:t>
            </a:r>
            <a:r>
              <a:rPr lang="en-US" sz="2400" b="0" i="0" u="none" strike="noStrike" baseline="0" dirty="0" err="1">
                <a:latin typeface="CMR12"/>
              </a:rPr>
              <a:t>Pizza&amp;Chilie</a:t>
            </a:r>
            <a:r>
              <a:rPr lang="en-US" sz="2400" b="0" i="0" u="none" strike="noStrike" baseline="0" dirty="0">
                <a:latin typeface="CMR12"/>
              </a:rPr>
              <a:t> Corpus, 512MB, 92 424 896 words in total, 1 686 371 different words.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73839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Decoding time (milliseconds)</a:t>
            </a:r>
            <a:endParaRPr lang="uk-UA" sz="32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0F20C1B-6631-4CA7-9DC4-EA92315BA6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708" y="2256896"/>
            <a:ext cx="11442583" cy="18148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D2400A-7280-45BC-ADB7-4C6956A44EFC}"/>
              </a:ext>
            </a:extLst>
          </p:cNvPr>
          <p:cNvSpPr txBox="1"/>
          <p:nvPr/>
        </p:nvSpPr>
        <p:spPr>
          <a:xfrm>
            <a:off x="721894" y="4752474"/>
            <a:ext cx="90958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latin typeface="CMR12"/>
              </a:rPr>
              <a:t>GCC compiler (full optimization for speed)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latin typeface="CMR12"/>
              </a:rPr>
              <a:t>Intel i5-8265U processor, 4x32KB </a:t>
            </a:r>
            <a:r>
              <a:rPr lang="en-GB" sz="2400" b="0" i="0" u="none" strike="noStrike" baseline="0" dirty="0">
                <a:latin typeface="CMR12"/>
              </a:rPr>
              <a:t>L1 cache, 8 GB RAM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6866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Data compression codes key features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" name="Таблиця 3">
            <a:extLst>
              <a:ext uri="{FF2B5EF4-FFF2-40B4-BE49-F238E27FC236}">
                <a16:creationId xmlns:a16="http://schemas.microsoft.com/office/drawing/2014/main" id="{01683E50-4761-409D-9689-0B9B67B75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880962"/>
              </p:ext>
            </p:extLst>
          </p:nvPr>
        </p:nvGraphicFramePr>
        <p:xfrm>
          <a:off x="1138650" y="1986404"/>
          <a:ext cx="99147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900">
                  <a:extLst>
                    <a:ext uri="{9D8B030D-6E8A-4147-A177-3AD203B41FA5}">
                      <a16:colId xmlns:a16="http://schemas.microsoft.com/office/drawing/2014/main" val="3027719286"/>
                    </a:ext>
                  </a:extLst>
                </a:gridCol>
                <a:gridCol w="3304900">
                  <a:extLst>
                    <a:ext uri="{9D8B030D-6E8A-4147-A177-3AD203B41FA5}">
                      <a16:colId xmlns:a16="http://schemas.microsoft.com/office/drawing/2014/main" val="1560634920"/>
                    </a:ext>
                  </a:extLst>
                </a:gridCol>
                <a:gridCol w="3304900">
                  <a:extLst>
                    <a:ext uri="{9D8B030D-6E8A-4147-A177-3AD203B41FA5}">
                      <a16:colId xmlns:a16="http://schemas.microsoft.com/office/drawing/2014/main" val="1481249079"/>
                    </a:ext>
                  </a:extLst>
                </a:gridCol>
              </a:tblGrid>
              <a:tr h="5135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Compression ratio</a:t>
                      </a:r>
                      <a:endParaRPr lang="uk-U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Decoding speed</a:t>
                      </a:r>
                      <a:endParaRPr lang="uk-U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Synchronization /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Compressed search</a:t>
                      </a:r>
                      <a:endParaRPr lang="uk-UA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4643384"/>
                  </a:ext>
                </a:extLst>
              </a:tr>
              <a:tr h="78841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Arithmetic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ANS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Huffman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Multi-delimiter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Fibonacci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RPBC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SCDC</a:t>
                      </a:r>
                      <a:endParaRPr lang="uk-UA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RPBC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SCDC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Multi-delimiter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Fibonacci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Huffman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ANS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Arithmetic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SCDC</a:t>
                      </a:r>
                    </a:p>
                    <a:p>
                      <a:pPr algn="ctr"/>
                      <a:r>
                        <a:rPr lang="en-US" sz="2400" dirty="0"/>
                        <a:t>Multi-delimiter</a:t>
                      </a:r>
                    </a:p>
                    <a:p>
                      <a:pPr algn="ctr"/>
                      <a:r>
                        <a:rPr lang="en-US" sz="2400" dirty="0"/>
                        <a:t>Fibonacci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715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903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ctrTitle"/>
          </p:nvPr>
        </p:nvSpPr>
        <p:spPr>
          <a:xfrm>
            <a:off x="553673" y="394283"/>
            <a:ext cx="9328558" cy="899196"/>
          </a:xfrm>
        </p:spPr>
        <p:txBody>
          <a:bodyPr rtlCol="0">
            <a:normAutofit fontScale="90000"/>
          </a:bodyPr>
          <a:lstStyle/>
          <a:p>
            <a:pPr rtl="0"/>
            <a:r>
              <a:rPr lang="en-US" sz="32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Natural language text compression: compression ratio vs. decoding speed tradeoff</a:t>
            </a:r>
            <a:endParaRPr lang="uk-UA" sz="32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4E31AF-EA2F-416B-92AE-29AFBF7C808B}"/>
              </a:ext>
            </a:extLst>
          </p:cNvPr>
          <p:cNvSpPr txBox="1"/>
          <p:nvPr/>
        </p:nvSpPr>
        <p:spPr>
          <a:xfrm>
            <a:off x="4789691" y="6214346"/>
            <a:ext cx="1984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Encoded file size</a:t>
            </a:r>
            <a:endParaRPr lang="uk-UA" b="1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E7B236D-0762-4630-9726-6CE64C03C999}"/>
              </a:ext>
            </a:extLst>
          </p:cNvPr>
          <p:cNvSpPr txBox="1"/>
          <p:nvPr/>
        </p:nvSpPr>
        <p:spPr>
          <a:xfrm>
            <a:off x="1461155" y="2478257"/>
            <a:ext cx="542906" cy="3414638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b="1" spc="-1000" dirty="0"/>
              <a:t>Decoding time</a:t>
            </a:r>
            <a:endParaRPr lang="uk-UA" b="1" spc="-1000" dirty="0"/>
          </a:p>
        </p:txBody>
      </p:sp>
      <p:graphicFrame>
        <p:nvGraphicFramePr>
          <p:cNvPr id="40" name="Діаграма 39">
            <a:extLst>
              <a:ext uri="{FF2B5EF4-FFF2-40B4-BE49-F238E27FC236}">
                <a16:creationId xmlns:a16="http://schemas.microsoft.com/office/drawing/2014/main" id="{0BC1F0A6-CB23-4F5A-BBB4-645E23B125F2}"/>
              </a:ext>
            </a:extLst>
          </p:cNvPr>
          <p:cNvGraphicFramePr>
            <a:graphicFrameLocks/>
          </p:cNvGraphicFramePr>
          <p:nvPr/>
        </p:nvGraphicFramePr>
        <p:xfrm>
          <a:off x="2249041" y="2398346"/>
          <a:ext cx="7155132" cy="381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5" name="Пряма зі стрілкою 4">
            <a:extLst>
              <a:ext uri="{FF2B5EF4-FFF2-40B4-BE49-F238E27FC236}">
                <a16:creationId xmlns:a16="http://schemas.microsoft.com/office/drawing/2014/main" id="{3D9C3022-05B7-4409-9C9B-9031692093E7}"/>
              </a:ext>
            </a:extLst>
          </p:cNvPr>
          <p:cNvCxnSpPr/>
          <p:nvPr/>
        </p:nvCxnSpPr>
        <p:spPr>
          <a:xfrm flipV="1">
            <a:off x="2664296" y="1874724"/>
            <a:ext cx="0" cy="4320330"/>
          </a:xfrm>
          <a:prstGeom prst="straightConnector1">
            <a:avLst/>
          </a:prstGeom>
          <a:ln w="22225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 зі стрілкою 34">
            <a:extLst>
              <a:ext uri="{FF2B5EF4-FFF2-40B4-BE49-F238E27FC236}">
                <a16:creationId xmlns:a16="http://schemas.microsoft.com/office/drawing/2014/main" id="{76E51C06-0E06-437B-B8C5-2B8BAD4BD6ED}"/>
              </a:ext>
            </a:extLst>
          </p:cNvPr>
          <p:cNvCxnSpPr>
            <a:cxnSpLocks/>
          </p:cNvCxnSpPr>
          <p:nvPr/>
        </p:nvCxnSpPr>
        <p:spPr>
          <a:xfrm>
            <a:off x="2249041" y="5804966"/>
            <a:ext cx="7428451" cy="0"/>
          </a:xfrm>
          <a:prstGeom prst="straightConnector1">
            <a:avLst/>
          </a:prstGeom>
          <a:ln w="22225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13DA8D8B-D8CF-4695-A9D4-374B7678C516}"/>
              </a:ext>
            </a:extLst>
          </p:cNvPr>
          <p:cNvSpPr txBox="1"/>
          <p:nvPr/>
        </p:nvSpPr>
        <p:spPr>
          <a:xfrm>
            <a:off x="4617163" y="5173823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BCT</a:t>
            </a:r>
            <a:endParaRPr lang="uk-UA" sz="20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B51EDCA-44D4-41F2-B091-1CDD9E8A9D29}"/>
              </a:ext>
            </a:extLst>
          </p:cNvPr>
          <p:cNvSpPr txBox="1"/>
          <p:nvPr/>
        </p:nvSpPr>
        <p:spPr>
          <a:xfrm>
            <a:off x="3991671" y="2870348"/>
            <a:ext cx="660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Fib3</a:t>
            </a:r>
            <a:endParaRPr lang="uk-UA" sz="20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CE41673-BEFD-4E8F-AF24-28C8D3B8809D}"/>
              </a:ext>
            </a:extLst>
          </p:cNvPr>
          <p:cNvSpPr txBox="1"/>
          <p:nvPr/>
        </p:nvSpPr>
        <p:spPr>
          <a:xfrm>
            <a:off x="7692403" y="4773713"/>
            <a:ext cx="788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RPBC</a:t>
            </a:r>
            <a:endParaRPr lang="uk-UA" sz="20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A9BFDEC-0347-449C-9976-4A9E6308B370}"/>
              </a:ext>
            </a:extLst>
          </p:cNvPr>
          <p:cNvSpPr txBox="1"/>
          <p:nvPr/>
        </p:nvSpPr>
        <p:spPr>
          <a:xfrm>
            <a:off x="8586320" y="4106291"/>
            <a:ext cx="8178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SCDC</a:t>
            </a:r>
            <a:endParaRPr lang="uk-UA" sz="20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17D6AB8-F74D-465C-B829-67CA35096527}"/>
              </a:ext>
            </a:extLst>
          </p:cNvPr>
          <p:cNvSpPr txBox="1"/>
          <p:nvPr/>
        </p:nvSpPr>
        <p:spPr>
          <a:xfrm>
            <a:off x="3394729" y="406413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RMD</a:t>
            </a:r>
            <a:endParaRPr lang="uk-UA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1864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28280" y="430099"/>
            <a:ext cx="10073361" cy="796908"/>
          </a:xfrm>
          <a:prstGeom prst="rect">
            <a:avLst/>
          </a:prstGeom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Compressed search time (milliseconds)</a:t>
            </a:r>
            <a:endParaRPr lang="uk-UA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C937A5-C1A6-4766-B484-F3AD2928D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726" y="1924628"/>
            <a:ext cx="11470547" cy="23870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72A5F77-DBD0-4D43-BFDC-25DE3C95D7A6}"/>
              </a:ext>
            </a:extLst>
          </p:cNvPr>
          <p:cNvSpPr txBox="1"/>
          <p:nvPr/>
        </p:nvSpPr>
        <p:spPr>
          <a:xfrm>
            <a:off x="1064365" y="4865615"/>
            <a:ext cx="100632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CMR10"/>
              </a:rPr>
              <a:t>I. </a:t>
            </a:r>
            <a:r>
              <a:rPr lang="en-US" sz="2400" b="0" i="0" u="none" strike="noStrike" baseline="0" dirty="0" err="1">
                <a:latin typeface="CMR10"/>
              </a:rPr>
              <a:t>Zavadskyi</a:t>
            </a:r>
            <a:r>
              <a:rPr lang="en-US" sz="2400" b="0" i="0" u="none" strike="noStrike" baseline="0" dirty="0">
                <a:latin typeface="CMR10"/>
              </a:rPr>
              <a:t>, “Fast exact pattern matching in a bitstream and 256-ary strings,” in</a:t>
            </a:r>
          </a:p>
          <a:p>
            <a:pPr algn="l"/>
            <a:r>
              <a:rPr lang="en-US" sz="2400" b="0" i="0" u="none" strike="noStrike" baseline="0" dirty="0">
                <a:latin typeface="CMTI10"/>
              </a:rPr>
              <a:t>Proceedings of the Prague </a:t>
            </a:r>
            <a:r>
              <a:rPr lang="en-US" sz="2400" b="0" i="0" u="none" strike="noStrike" baseline="0" dirty="0" err="1">
                <a:latin typeface="CMTI10"/>
              </a:rPr>
              <a:t>Stringology</a:t>
            </a:r>
            <a:r>
              <a:rPr lang="en-US" sz="2400" b="0" i="0" u="none" strike="noStrike" baseline="0" dirty="0">
                <a:latin typeface="CMTI10"/>
              </a:rPr>
              <a:t> Conference</a:t>
            </a:r>
            <a:r>
              <a:rPr lang="en-US" sz="2400" b="0" i="0" u="none" strike="noStrike" baseline="0" dirty="0">
                <a:latin typeface="CMR10"/>
              </a:rPr>
              <a:t>. J. Holub and J. </a:t>
            </a:r>
            <a:r>
              <a:rPr lang="en-US" sz="2400" b="0" i="0" u="none" strike="noStrike" baseline="0" dirty="0" err="1">
                <a:latin typeface="CMR10"/>
              </a:rPr>
              <a:t>Zdarek</a:t>
            </a:r>
            <a:r>
              <a:rPr lang="en-US" sz="2400" b="0" i="0" u="none" strike="noStrike" baseline="0" dirty="0">
                <a:latin typeface="CMR10"/>
              </a:rPr>
              <a:t>, Eds.</a:t>
            </a:r>
          </a:p>
          <a:p>
            <a:pPr algn="l"/>
            <a:r>
              <a:rPr lang="en-US" sz="2400" b="0" i="0" u="none" strike="noStrike" baseline="0" dirty="0">
                <a:latin typeface="CMR10"/>
              </a:rPr>
              <a:t>Czech Technical University in Prague, Czech Republic, 2020, pp. 33–47.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977138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340826" cy="640080"/>
          </a:xfrm>
        </p:spPr>
        <p:txBody>
          <a:bodyPr rtlCol="0">
            <a:normAutofit/>
          </a:bodyPr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Conclusions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4A3653-1560-4DC6-AC8A-A444A8317F49}"/>
              </a:ext>
            </a:extLst>
          </p:cNvPr>
          <p:cNvSpPr txBox="1"/>
          <p:nvPr/>
        </p:nvSpPr>
        <p:spPr>
          <a:xfrm>
            <a:off x="658404" y="1507076"/>
            <a:ext cx="108751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prefix pattern code is built by the means of the binary-coded ternary number representation. It has the following properties:</a:t>
            </a:r>
            <a:endParaRPr lang="uk-UA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208A32-212B-411F-9D64-B769B06889AF}"/>
              </a:ext>
            </a:extLst>
          </p:cNvPr>
          <p:cNvSpPr txBox="1"/>
          <p:nvPr/>
        </p:nvSpPr>
        <p:spPr>
          <a:xfrm>
            <a:off x="1187041" y="2609454"/>
            <a:ext cx="9817916" cy="2267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Operate quite close to entropy (3–6% away)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Provide the fastest decoding among all investigated codes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Better than SCDC and RPBC codes either in compression ratio </a:t>
            </a:r>
            <a:br>
              <a:rPr lang="en-US" sz="2400" dirty="0"/>
            </a:br>
            <a:r>
              <a:rPr lang="en-US" sz="2400" dirty="0"/>
              <a:t>or in decoding time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Makes possible the fast pattern search in a compressed file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BC2D85-BDB7-4FCE-8666-6F7B185F9B8B}"/>
              </a:ext>
            </a:extLst>
          </p:cNvPr>
          <p:cNvSpPr txBox="1"/>
          <p:nvPr/>
        </p:nvSpPr>
        <p:spPr>
          <a:xfrm>
            <a:off x="658403" y="5024949"/>
            <a:ext cx="113408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CMR12"/>
              </a:rPr>
              <a:t>The BCT-code seems to be an attractive alternative to other known solutions in natural language text compression, when not only compression ratio matters, but also the decoding speed and possibility of a compressed search.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99460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0872" y="1486477"/>
            <a:ext cx="4396530" cy="1218157"/>
          </a:xfrm>
        </p:spPr>
        <p:txBody>
          <a:bodyPr rtlCol="0" anchor="ctr" anchorCtr="0">
            <a:normAutofit/>
          </a:bodyPr>
          <a:lstStyle/>
          <a:p>
            <a:pPr algn="ctr" rtl="0"/>
            <a:r>
              <a:rPr lang="en-US" sz="6000" b="1" dirty="0">
                <a:solidFill>
                  <a:schemeClr val="bg1"/>
                </a:solidFill>
              </a:rPr>
              <a:t>Thank You</a:t>
            </a:r>
            <a:r>
              <a:rPr lang="uk-UA" sz="6000" b="1" dirty="0">
                <a:solidFill>
                  <a:schemeClr val="bg1"/>
                </a:solidFill>
              </a:rPr>
              <a:t>!</a:t>
            </a:r>
          </a:p>
        </p:txBody>
      </p:sp>
      <p:cxnSp>
        <p:nvCxnSpPr>
          <p:cNvPr id="4" name="Пряма сполучна лінія 3">
            <a:extLst>
              <a:ext uri="{FF2B5EF4-FFF2-40B4-BE49-F238E27FC236}">
                <a16:creationId xmlns:a16="http://schemas.microsoft.com/office/drawing/2014/main" id="{9C5E9265-EA95-44F5-B2BB-A3946B2F1EA5}"/>
              </a:ext>
            </a:extLst>
          </p:cNvPr>
          <p:cNvCxnSpPr>
            <a:cxnSpLocks/>
          </p:cNvCxnSpPr>
          <p:nvPr/>
        </p:nvCxnSpPr>
        <p:spPr>
          <a:xfrm flipH="1">
            <a:off x="4362274" y="593521"/>
            <a:ext cx="2768367" cy="5670957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E2F37A95-16ED-4E59-BD28-4474CA8FA292}"/>
              </a:ext>
            </a:extLst>
          </p:cNvPr>
          <p:cNvSpPr txBox="1">
            <a:spLocks/>
          </p:cNvSpPr>
          <p:nvPr/>
        </p:nvSpPr>
        <p:spPr>
          <a:xfrm>
            <a:off x="6524662" y="4304971"/>
            <a:ext cx="4396530" cy="121815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</a:rPr>
              <a:t>Igor </a:t>
            </a:r>
            <a:r>
              <a:rPr lang="en-US" sz="4000" b="1" dirty="0" err="1">
                <a:solidFill>
                  <a:schemeClr val="bg1"/>
                </a:solidFill>
              </a:rPr>
              <a:t>Zavadskyi</a:t>
            </a:r>
            <a:endParaRPr lang="en-US" sz="4000" b="1" dirty="0">
              <a:solidFill>
                <a:schemeClr val="bg1"/>
              </a:solidFill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ihorza@gmail.com</a:t>
            </a:r>
            <a:endParaRPr lang="uk-UA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99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 7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08793" cy="640080"/>
          </a:xfrm>
        </p:spPr>
        <p:txBody>
          <a:bodyPr rtlCol="0">
            <a:noAutofit/>
          </a:bodyPr>
          <a:lstStyle/>
          <a:p>
            <a:pPr rtl="0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Data compression codes key features – BCT-code</a:t>
            </a:r>
            <a:endParaRPr lang="uk-UA" sz="32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" name="Таблиця 3">
            <a:extLst>
              <a:ext uri="{FF2B5EF4-FFF2-40B4-BE49-F238E27FC236}">
                <a16:creationId xmlns:a16="http://schemas.microsoft.com/office/drawing/2014/main" id="{01683E50-4761-409D-9689-0B9B67B75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388528"/>
              </p:ext>
            </p:extLst>
          </p:nvPr>
        </p:nvGraphicFramePr>
        <p:xfrm>
          <a:off x="1138650" y="1986404"/>
          <a:ext cx="99147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4900">
                  <a:extLst>
                    <a:ext uri="{9D8B030D-6E8A-4147-A177-3AD203B41FA5}">
                      <a16:colId xmlns:a16="http://schemas.microsoft.com/office/drawing/2014/main" val="3027719286"/>
                    </a:ext>
                  </a:extLst>
                </a:gridCol>
                <a:gridCol w="3304900">
                  <a:extLst>
                    <a:ext uri="{9D8B030D-6E8A-4147-A177-3AD203B41FA5}">
                      <a16:colId xmlns:a16="http://schemas.microsoft.com/office/drawing/2014/main" val="1560634920"/>
                    </a:ext>
                  </a:extLst>
                </a:gridCol>
                <a:gridCol w="3304900">
                  <a:extLst>
                    <a:ext uri="{9D8B030D-6E8A-4147-A177-3AD203B41FA5}">
                      <a16:colId xmlns:a16="http://schemas.microsoft.com/office/drawing/2014/main" val="1481249079"/>
                    </a:ext>
                  </a:extLst>
                </a:gridCol>
              </a:tblGrid>
              <a:tr h="51351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Compression ratio</a:t>
                      </a:r>
                      <a:endParaRPr lang="uk-U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Decoding speed</a:t>
                      </a:r>
                      <a:endParaRPr lang="uk-UA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Synchronization /</a:t>
                      </a:r>
                      <a:br>
                        <a:rPr lang="en-US" sz="2400" dirty="0"/>
                      </a:br>
                      <a:r>
                        <a:rPr lang="en-US" sz="2400" dirty="0"/>
                        <a:t>Compressed search</a:t>
                      </a:r>
                      <a:endParaRPr lang="uk-UA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4643384"/>
                  </a:ext>
                </a:extLst>
              </a:tr>
              <a:tr h="78841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Arithmetic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ANS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Huffman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Multi-delimiter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Fibonacci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BCT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RPBC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SCDC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BCT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RPBC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SCDC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Multi-delimiter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Fibonacci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Huffman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ANS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2400" dirty="0"/>
                        <a:t>Arithmetic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SCDC</a:t>
                      </a:r>
                    </a:p>
                    <a:p>
                      <a:pPr algn="ctr"/>
                      <a:r>
                        <a:rPr lang="en-US" sz="2400" dirty="0"/>
                        <a:t>Multi-delimiter</a:t>
                      </a:r>
                    </a:p>
                    <a:p>
                      <a:pPr algn="ctr"/>
                      <a:r>
                        <a:rPr lang="en-US" sz="2400" dirty="0"/>
                        <a:t>Fibonacci</a:t>
                      </a:r>
                    </a:p>
                    <a:p>
                      <a:pPr algn="ctr"/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BCT</a:t>
                      </a:r>
                      <a:endParaRPr lang="uk-UA" sz="240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715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2378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Binary-coded ternary number representation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9A8A9F-AB7A-4AB9-A123-41205150DAB7}"/>
                  </a:ext>
                </a:extLst>
              </p:cNvPr>
              <p:cNvSpPr txBox="1"/>
              <p:nvPr/>
            </p:nvSpPr>
            <p:spPr>
              <a:xfrm>
                <a:off x="767751" y="1617267"/>
                <a:ext cx="8770192" cy="658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sz="3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…</m:t>
                    </m:r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  <m:r>
                      <a:rPr lang="en-US" sz="3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p>
                    </m:sSup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3600" b="1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…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3600" b="1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𝟑</m:t>
                    </m:r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r>
                      <a:rPr lang="en-US" sz="3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endParaRPr lang="uk-UA" sz="3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69A8A9F-AB7A-4AB9-A123-41205150DA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751" y="1617267"/>
                <a:ext cx="8770192" cy="658898"/>
              </a:xfrm>
              <a:prstGeom prst="rect">
                <a:avLst/>
              </a:prstGeom>
              <a:blipFill>
                <a:blip r:embed="rId6"/>
                <a:stretch>
                  <a:fillRect t="-12037" b="-342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CD1E7D-7524-496B-9468-C62331D05039}"/>
                  </a:ext>
                </a:extLst>
              </p:cNvPr>
              <p:cNvSpPr txBox="1"/>
              <p:nvPr/>
            </p:nvSpPr>
            <p:spPr>
              <a:xfrm>
                <a:off x="681487" y="2751892"/>
                <a:ext cx="378647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𝟎𝟎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;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𝟎𝟏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;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e>
                      </m:d>
                    </m:oMath>
                  </m:oMathPara>
                </a14:m>
                <a:endParaRPr lang="uk-UA" sz="3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CD1E7D-7524-496B-9468-C62331D050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487" y="2751892"/>
                <a:ext cx="3786478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DD3F633-BB40-4B7E-9960-AB5ABCF211BA}"/>
                  </a:ext>
                </a:extLst>
              </p:cNvPr>
              <p:cNvSpPr txBox="1"/>
              <p:nvPr/>
            </p:nvSpPr>
            <p:spPr>
              <a:xfrm>
                <a:off x="5468921" y="2787459"/>
                <a:ext cx="9194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𝟏𝟏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DD3F633-BB40-4B7E-9960-AB5ABCF211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8921" y="2787459"/>
                <a:ext cx="919404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E31A28B-E9DD-4EAA-9524-D5B68394E36D}"/>
              </a:ext>
            </a:extLst>
          </p:cNvPr>
          <p:cNvSpPr txBox="1"/>
          <p:nvPr/>
        </p:nvSpPr>
        <p:spPr>
          <a:xfrm>
            <a:off x="6388325" y="2721114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is not used</a:t>
            </a:r>
            <a:endParaRPr lang="uk-UA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E064CC-3F03-46A8-8609-75CEDF659484}"/>
              </a:ext>
            </a:extLst>
          </p:cNvPr>
          <p:cNvSpPr txBox="1"/>
          <p:nvPr/>
        </p:nvSpPr>
        <p:spPr>
          <a:xfrm>
            <a:off x="767751" y="4787660"/>
            <a:ext cx="103482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000" b="0" i="0" u="none" strike="noStrike" baseline="0" dirty="0">
                <a:latin typeface="CMR10"/>
              </a:rPr>
              <a:t>G. Frieder and C. </a:t>
            </a:r>
            <a:r>
              <a:rPr lang="en-US" sz="3000" b="0" i="0" u="none" strike="noStrike" baseline="0" dirty="0" err="1">
                <a:latin typeface="CMR10"/>
              </a:rPr>
              <a:t>Luk</a:t>
            </a:r>
            <a:r>
              <a:rPr lang="en-US" sz="3000" b="0" i="0" u="none" strike="noStrike" baseline="0" dirty="0">
                <a:latin typeface="CMR10"/>
              </a:rPr>
              <a:t>, “Algorithms for binary coded balanced and </a:t>
            </a:r>
            <a:br>
              <a:rPr lang="en-US" sz="3000" b="0" i="0" u="none" strike="noStrike" baseline="0" dirty="0">
                <a:latin typeface="CMR10"/>
              </a:rPr>
            </a:br>
            <a:r>
              <a:rPr lang="en-US" sz="3000" b="0" i="0" u="none" strike="noStrike" baseline="0" dirty="0">
                <a:latin typeface="CMR10"/>
              </a:rPr>
              <a:t>ordinary ternary operations,” </a:t>
            </a:r>
            <a:br>
              <a:rPr lang="en-US" sz="3000" b="0" i="0" u="none" strike="noStrike" baseline="0" dirty="0">
                <a:latin typeface="CMR10"/>
              </a:rPr>
            </a:br>
            <a:r>
              <a:rPr lang="en-US" sz="3000" b="0" i="0" u="none" strike="noStrike" baseline="0" dirty="0">
                <a:latin typeface="CMTI10"/>
              </a:rPr>
              <a:t>IEEE Trans. on Computers</a:t>
            </a:r>
            <a:r>
              <a:rPr lang="en-US" sz="3000" b="0" i="0" u="none" strike="noStrike" baseline="0" dirty="0">
                <a:latin typeface="CMR10"/>
              </a:rPr>
              <a:t>, vol. 23, no. 2, pp. 212–215, 1975.</a:t>
            </a:r>
            <a:endParaRPr lang="uk-UA" sz="3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764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BCT-code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CD1E7D-7524-496B-9468-C62331D05039}"/>
                  </a:ext>
                </a:extLst>
              </p:cNvPr>
              <p:cNvSpPr txBox="1"/>
              <p:nvPr/>
            </p:nvSpPr>
            <p:spPr>
              <a:xfrm>
                <a:off x="8014434" y="1408663"/>
                <a:ext cx="275995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𝟎𝟎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;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𝟎𝟏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;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𝟏𝟎</m:t>
                          </m:r>
                        </m:e>
                      </m:d>
                    </m:oMath>
                  </m:oMathPara>
                </a14:m>
                <a:endParaRPr lang="uk-UA" sz="3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CD1E7D-7524-496B-9468-C62331D050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434" y="1408663"/>
                <a:ext cx="2759959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DD3F633-BB40-4B7E-9960-AB5ABCF211BA}"/>
                  </a:ext>
                </a:extLst>
              </p:cNvPr>
              <p:cNvSpPr txBox="1"/>
              <p:nvPr/>
            </p:nvSpPr>
            <p:spPr>
              <a:xfrm>
                <a:off x="612475" y="2294722"/>
                <a:ext cx="91940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𝟏𝟏</m:t>
                      </m:r>
                      <m:r>
                        <a:rPr lang="en-US" sz="3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uk-UA" sz="3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DD3F633-BB40-4B7E-9960-AB5ABCF211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75" y="2294722"/>
                <a:ext cx="919404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E31A28B-E9DD-4EAA-9524-D5B68394E36D}"/>
              </a:ext>
            </a:extLst>
          </p:cNvPr>
          <p:cNvSpPr txBox="1"/>
          <p:nvPr/>
        </p:nvSpPr>
        <p:spPr>
          <a:xfrm>
            <a:off x="1531879" y="2233965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Cambria Math" panose="02040503050406030204" pitchFamily="18" charset="0"/>
                <a:ea typeface="Cambria Math" panose="02040503050406030204" pitchFamily="18" charset="0"/>
              </a:rPr>
              <a:t>is the delimiter</a:t>
            </a:r>
            <a:endParaRPr lang="uk-UA" sz="4000" b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E064CC-3F03-46A8-8609-75CEDF659484}"/>
              </a:ext>
            </a:extLst>
          </p:cNvPr>
          <p:cNvSpPr txBox="1"/>
          <p:nvPr/>
        </p:nvSpPr>
        <p:spPr>
          <a:xfrm>
            <a:off x="681486" y="1500996"/>
            <a:ext cx="75481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000" b="0" i="0" u="none" strike="noStrike" baseline="0" dirty="0">
                <a:latin typeface="CMR10"/>
              </a:rPr>
              <a:t>A codeword is composed of </a:t>
            </a:r>
            <a:r>
              <a:rPr lang="en-US" sz="3000" b="0" i="1" u="none" strike="noStrike" baseline="0" dirty="0">
                <a:latin typeface="CMR10"/>
              </a:rPr>
              <a:t>trits</a:t>
            </a:r>
            <a:r>
              <a:rPr lang="en-US" sz="3000" b="0" i="0" u="none" strike="noStrike" baseline="0" dirty="0">
                <a:latin typeface="CMR10"/>
              </a:rPr>
              <a:t> (pairs of bits):</a:t>
            </a:r>
            <a:endParaRPr lang="uk-UA" sz="3000" dirty="0"/>
          </a:p>
        </p:txBody>
      </p:sp>
      <p:graphicFrame>
        <p:nvGraphicFramePr>
          <p:cNvPr id="2" name="Таблиця 5">
            <a:extLst>
              <a:ext uri="{FF2B5EF4-FFF2-40B4-BE49-F238E27FC236}">
                <a16:creationId xmlns:a16="http://schemas.microsoft.com/office/drawing/2014/main" id="{47E3962C-F45E-46F3-9EEC-2426AF98E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892653"/>
              </p:ext>
            </p:extLst>
          </p:nvPr>
        </p:nvGraphicFramePr>
        <p:xfrm>
          <a:off x="852390" y="3916150"/>
          <a:ext cx="1048722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406">
                  <a:extLst>
                    <a:ext uri="{9D8B030D-6E8A-4147-A177-3AD203B41FA5}">
                      <a16:colId xmlns:a16="http://schemas.microsoft.com/office/drawing/2014/main" val="587876952"/>
                    </a:ext>
                  </a:extLst>
                </a:gridCol>
                <a:gridCol w="2579406">
                  <a:extLst>
                    <a:ext uri="{9D8B030D-6E8A-4147-A177-3AD203B41FA5}">
                      <a16:colId xmlns:a16="http://schemas.microsoft.com/office/drawing/2014/main" val="544826728"/>
                    </a:ext>
                  </a:extLst>
                </a:gridCol>
                <a:gridCol w="5328408">
                  <a:extLst>
                    <a:ext uri="{9D8B030D-6E8A-4147-A177-3AD203B41FA5}">
                      <a16:colId xmlns:a16="http://schemas.microsoft.com/office/drawing/2014/main" val="132435980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Codeword set structure</a:t>
                      </a:r>
                      <a:endParaRPr lang="uk-UA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980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1-trit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2-trit</a:t>
                      </a:r>
                      <a:endParaRPr lang="uk-U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3-trit</a:t>
                      </a:r>
                      <a:endParaRPr lang="uk-U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918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00 11</a:t>
                      </a:r>
                      <a:endParaRPr lang="uk-UA" sz="2400" dirty="0"/>
                    </a:p>
                    <a:p>
                      <a:pPr algn="ctr"/>
                      <a:r>
                        <a:rPr lang="uk-UA" sz="2400" dirty="0"/>
                        <a:t>01 11</a:t>
                      </a:r>
                    </a:p>
                    <a:p>
                      <a:pPr algn="ctr"/>
                      <a:r>
                        <a:rPr lang="uk-UA" sz="2400" dirty="0"/>
                        <a:t>10 11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00 00 11       01 00 11        10 00 11</a:t>
                      </a:r>
                    </a:p>
                    <a:p>
                      <a:pPr algn="ctr"/>
                      <a:r>
                        <a:rPr lang="uk-UA" sz="2400" dirty="0"/>
                        <a:t>00 01 11       01 01 11        10 01 11</a:t>
                      </a:r>
                    </a:p>
                    <a:p>
                      <a:pPr algn="ctr"/>
                      <a:r>
                        <a:rPr lang="uk-UA" sz="2400" dirty="0"/>
                        <a:t>00 10 11       01 10 11        10 10 11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02904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34925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кутник 17">
            <a:extLst>
              <a:ext uri="{FF2B5EF4-FFF2-40B4-BE49-F238E27FC236}">
                <a16:creationId xmlns:a16="http://schemas.microsoft.com/office/drawing/2014/main" id="{12FB5D0A-753B-4C0F-BA6F-655195E65248}"/>
              </a:ext>
            </a:extLst>
          </p:cNvPr>
          <p:cNvSpPr/>
          <p:nvPr/>
        </p:nvSpPr>
        <p:spPr>
          <a:xfrm>
            <a:off x="7419975" y="2914540"/>
            <a:ext cx="3726943" cy="4616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C9F0FC6E-0D51-4C6F-AF56-2D1347945CCA}"/>
              </a:ext>
            </a:extLst>
          </p:cNvPr>
          <p:cNvSpPr/>
          <p:nvPr/>
        </p:nvSpPr>
        <p:spPr>
          <a:xfrm>
            <a:off x="419100" y="2914540"/>
            <a:ext cx="3726943" cy="4616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Natural language text compression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6CD982-6426-48D2-A5E6-910C8B9A5060}"/>
              </a:ext>
            </a:extLst>
          </p:cNvPr>
          <p:cNvSpPr txBox="1"/>
          <p:nvPr/>
        </p:nvSpPr>
        <p:spPr>
          <a:xfrm>
            <a:off x="521207" y="1543050"/>
            <a:ext cx="10699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Words of a text are considered as dictionary elements.</a:t>
            </a:r>
            <a:endParaRPr lang="uk-U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21F3AA-1F31-4BEF-AC92-937736977568}"/>
              </a:ext>
            </a:extLst>
          </p:cNvPr>
          <p:cNvSpPr txBox="1"/>
          <p:nvPr/>
        </p:nvSpPr>
        <p:spPr>
          <a:xfrm>
            <a:off x="1178432" y="2228796"/>
            <a:ext cx="1524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Encoding</a:t>
            </a:r>
            <a:endParaRPr lang="uk-U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7811FF-4345-46A3-BC2C-9D792C12AC21}"/>
              </a:ext>
            </a:extLst>
          </p:cNvPr>
          <p:cNvSpPr txBox="1"/>
          <p:nvPr/>
        </p:nvSpPr>
        <p:spPr>
          <a:xfrm>
            <a:off x="8303132" y="2228796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Decoding</a:t>
            </a:r>
            <a:endParaRPr lang="uk-U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E29A85-1F18-4783-A554-DCB7D65FF303}"/>
              </a:ext>
            </a:extLst>
          </p:cNvPr>
          <p:cNvSpPr txBox="1"/>
          <p:nvPr/>
        </p:nvSpPr>
        <p:spPr>
          <a:xfrm>
            <a:off x="7651221" y="2914541"/>
            <a:ext cx="35692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codeword → </a:t>
            </a:r>
            <a:r>
              <a:rPr lang="en-US" sz="2400" dirty="0" err="1"/>
              <a:t>i</a:t>
            </a:r>
            <a:r>
              <a:rPr lang="en-US" sz="2400" dirty="0"/>
              <a:t> → </a:t>
            </a:r>
            <a:r>
              <a:rPr lang="en-US" sz="2400" dirty="0" err="1"/>
              <a:t>Dict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 </a:t>
            </a:r>
            <a:endParaRPr lang="uk-UA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E2C2C6-C990-4B71-82CE-DF40F157A926}"/>
              </a:ext>
            </a:extLst>
          </p:cNvPr>
          <p:cNvSpPr txBox="1"/>
          <p:nvPr/>
        </p:nvSpPr>
        <p:spPr>
          <a:xfrm>
            <a:off x="521207" y="2914541"/>
            <a:ext cx="3336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Dict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 → </a:t>
            </a:r>
            <a:r>
              <a:rPr lang="en-US" sz="2400" dirty="0" err="1"/>
              <a:t>i</a:t>
            </a:r>
            <a:r>
              <a:rPr lang="en-US" sz="2400" dirty="0"/>
              <a:t> → codeword</a:t>
            </a:r>
            <a:endParaRPr lang="uk-UA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AFCDD1-6758-44F5-93C7-4A437C2AB874}"/>
              </a:ext>
            </a:extLst>
          </p:cNvPr>
          <p:cNvSpPr txBox="1"/>
          <p:nvPr/>
        </p:nvSpPr>
        <p:spPr>
          <a:xfrm>
            <a:off x="521206" y="3652267"/>
            <a:ext cx="3726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There → 15 → 00 00 10 11</a:t>
            </a:r>
            <a:endParaRPr lang="uk-UA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A36AF5-A2D6-4A95-9C0F-B8EA7B3251DD}"/>
              </a:ext>
            </a:extLst>
          </p:cNvPr>
          <p:cNvSpPr txBox="1"/>
          <p:nvPr/>
        </p:nvSpPr>
        <p:spPr>
          <a:xfrm>
            <a:off x="521206" y="4159160"/>
            <a:ext cx="3726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    is → 12 → 10 10 11</a:t>
            </a:r>
            <a:endParaRPr lang="uk-UA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44FA2E-D85F-42E1-97A5-F2EB1D03C3A7}"/>
              </a:ext>
            </a:extLst>
          </p:cNvPr>
          <p:cNvSpPr txBox="1"/>
          <p:nvPr/>
        </p:nvSpPr>
        <p:spPr>
          <a:xfrm>
            <a:off x="7384521" y="3600286"/>
            <a:ext cx="3726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00 00 10 11 → 15 → There</a:t>
            </a:r>
            <a:endParaRPr lang="uk-UA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0158ED6-A3C7-44CC-AD7F-643704CA78F1}"/>
              </a:ext>
            </a:extLst>
          </p:cNvPr>
          <p:cNvSpPr txBox="1"/>
          <p:nvPr/>
        </p:nvSpPr>
        <p:spPr>
          <a:xfrm>
            <a:off x="7224490" y="4159159"/>
            <a:ext cx="3726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     10 10 11 → 12 → is</a:t>
            </a:r>
            <a:endParaRPr lang="uk-UA" sz="2400" dirty="0"/>
          </a:p>
        </p:txBody>
      </p:sp>
      <p:graphicFrame>
        <p:nvGraphicFramePr>
          <p:cNvPr id="9" name="Таблиця 16">
            <a:extLst>
              <a:ext uri="{FF2B5EF4-FFF2-40B4-BE49-F238E27FC236}">
                <a16:creationId xmlns:a16="http://schemas.microsoft.com/office/drawing/2014/main" id="{3B7DFE9A-ABEB-47C4-9F60-0E230B6A7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437451"/>
              </p:ext>
            </p:extLst>
          </p:nvPr>
        </p:nvGraphicFramePr>
        <p:xfrm>
          <a:off x="4343779" y="4286031"/>
          <a:ext cx="3054098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049">
                  <a:extLst>
                    <a:ext uri="{9D8B030D-6E8A-4147-A177-3AD203B41FA5}">
                      <a16:colId xmlns:a16="http://schemas.microsoft.com/office/drawing/2014/main" val="981640257"/>
                    </a:ext>
                  </a:extLst>
                </a:gridCol>
                <a:gridCol w="1527049">
                  <a:extLst>
                    <a:ext uri="{9D8B030D-6E8A-4147-A177-3AD203B41FA5}">
                      <a16:colId xmlns:a16="http://schemas.microsoft.com/office/drawing/2014/main" val="19346463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i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Dict</a:t>
                      </a:r>
                      <a:r>
                        <a:rPr lang="en-US" sz="2400" dirty="0"/>
                        <a:t>[</a:t>
                      </a:r>
                      <a:r>
                        <a:rPr lang="en-US" sz="2400" dirty="0" err="1"/>
                        <a:t>i</a:t>
                      </a:r>
                      <a:r>
                        <a:rPr lang="en-US" sz="2400" dirty="0"/>
                        <a:t>]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1948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…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…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091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12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is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200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…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…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4529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15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There</a:t>
                      </a:r>
                      <a:endParaRPr lang="uk-UA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463146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749060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Decoding principle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2" name="Таблиця 5">
            <a:extLst>
              <a:ext uri="{FF2B5EF4-FFF2-40B4-BE49-F238E27FC236}">
                <a16:creationId xmlns:a16="http://schemas.microsoft.com/office/drawing/2014/main" id="{47E3962C-F45E-46F3-9EEC-2426AF98E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659683"/>
              </p:ext>
            </p:extLst>
          </p:nvPr>
        </p:nvGraphicFramePr>
        <p:xfrm>
          <a:off x="783815" y="3751537"/>
          <a:ext cx="10728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446157866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58787695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7547994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544826728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02710518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6878245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991599165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324359806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842605313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304757307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1-trit codeword</a:t>
                      </a:r>
                      <a:endParaRPr lang="uk-UA" sz="2400" b="1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1-trit</a:t>
                      </a:r>
                      <a:endParaRPr lang="uk-UA" sz="24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2-trit</a:t>
                      </a:r>
                      <a:endParaRPr lang="uk-UA" sz="2400" b="1" dirty="0"/>
                    </a:p>
                    <a:p>
                      <a:pPr algn="ctr"/>
                      <a:r>
                        <a:rPr lang="en-US" sz="2400" b="1" dirty="0"/>
                        <a:t>codewords</a:t>
                      </a:r>
                      <a:endParaRPr lang="uk-UA" sz="2400" b="1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2-trit</a:t>
                      </a:r>
                      <a:endParaRPr lang="uk-UA" sz="2400" b="1" dirty="0"/>
                    </a:p>
                    <a:p>
                      <a:pPr algn="ctr"/>
                      <a:r>
                        <a:rPr lang="en-US" sz="2400" b="1" dirty="0"/>
                        <a:t>codewords</a:t>
                      </a:r>
                      <a:endParaRPr lang="uk-UA" sz="2400" b="1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3-trit</a:t>
                      </a:r>
                      <a:r>
                        <a:rPr lang="uk-UA" sz="2400" b="1" dirty="0"/>
                        <a:t> </a:t>
                      </a:r>
                      <a:r>
                        <a:rPr lang="en-US" sz="2400" b="1" dirty="0"/>
                        <a:t>codewords</a:t>
                      </a:r>
                      <a:endParaRPr lang="uk-UA" sz="2400" b="1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3-trit</a:t>
                      </a:r>
                      <a:endParaRPr lang="uk-UA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918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uk-UA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BCT(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uk-UA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BCT(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uk-UA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BCT(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uk-UA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BCT(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uk-UA" sz="2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BCT(</a:t>
                      </a:r>
                      <a:r>
                        <a:rPr lang="en-US" sz="24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59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11</a:t>
                      </a:r>
                      <a:endParaRPr lang="uk-UA" sz="2400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1</a:t>
                      </a:r>
                    </a:p>
                    <a:p>
                      <a:pPr algn="ctr"/>
                      <a:r>
                        <a:rPr lang="uk-UA" sz="2400" dirty="0"/>
                        <a:t>2</a:t>
                      </a:r>
                    </a:p>
                    <a:p>
                      <a:pPr algn="ctr"/>
                      <a:r>
                        <a:rPr lang="uk-UA" sz="2400" dirty="0"/>
                        <a:t>3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00 11</a:t>
                      </a:r>
                      <a:endParaRPr lang="uk-UA" sz="2400" dirty="0"/>
                    </a:p>
                    <a:p>
                      <a:pPr algn="ctr"/>
                      <a:r>
                        <a:rPr lang="uk-UA" sz="2400" dirty="0"/>
                        <a:t>01 11</a:t>
                      </a:r>
                    </a:p>
                    <a:p>
                      <a:pPr algn="ctr"/>
                      <a:r>
                        <a:rPr lang="uk-UA" sz="2400" dirty="0"/>
                        <a:t>10 11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4</a:t>
                      </a:r>
                    </a:p>
                    <a:p>
                      <a:pPr algn="ctr"/>
                      <a:r>
                        <a:rPr lang="uk-UA" sz="2400" dirty="0"/>
                        <a:t>5</a:t>
                      </a:r>
                    </a:p>
                    <a:p>
                      <a:pPr algn="ctr"/>
                      <a:r>
                        <a:rPr lang="uk-UA" sz="2400" dirty="0"/>
                        <a:t>6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00 00 11</a:t>
                      </a:r>
                      <a:endParaRPr lang="en-US" sz="2400" dirty="0"/>
                    </a:p>
                    <a:p>
                      <a:pPr algn="ctr"/>
                      <a:r>
                        <a:rPr lang="uk-UA" sz="2400" dirty="0"/>
                        <a:t>0</a:t>
                      </a:r>
                      <a:r>
                        <a:rPr lang="en-US" sz="2400" dirty="0"/>
                        <a:t>0</a:t>
                      </a:r>
                      <a:r>
                        <a:rPr lang="uk-UA" sz="2400" dirty="0"/>
                        <a:t> 0</a:t>
                      </a:r>
                      <a:r>
                        <a:rPr lang="en-US" sz="2400" dirty="0"/>
                        <a:t>1</a:t>
                      </a:r>
                      <a:r>
                        <a:rPr lang="uk-UA" sz="2400" dirty="0"/>
                        <a:t> 11</a:t>
                      </a:r>
                      <a:endParaRPr lang="en-US" sz="2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0</a:t>
                      </a:r>
                      <a:r>
                        <a:rPr lang="uk-UA" sz="2400" dirty="0"/>
                        <a:t>0 </a:t>
                      </a:r>
                      <a:r>
                        <a:rPr lang="en-US" sz="2400" dirty="0"/>
                        <a:t>1</a:t>
                      </a:r>
                      <a:r>
                        <a:rPr lang="uk-UA" sz="2400" dirty="0"/>
                        <a:t>0 11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7</a:t>
                      </a:r>
                    </a:p>
                    <a:p>
                      <a:pPr algn="ctr"/>
                      <a:r>
                        <a:rPr lang="uk-UA" sz="2400" dirty="0"/>
                        <a:t>8</a:t>
                      </a:r>
                    </a:p>
                    <a:p>
                      <a:pPr algn="ctr"/>
                      <a:r>
                        <a:rPr lang="uk-UA" sz="2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/>
                        <a:t>0</a:t>
                      </a:r>
                      <a:r>
                        <a:rPr lang="en-US" sz="2400" dirty="0"/>
                        <a:t>1</a:t>
                      </a:r>
                      <a:r>
                        <a:rPr lang="uk-UA" sz="2400" dirty="0"/>
                        <a:t> 0</a:t>
                      </a:r>
                      <a:r>
                        <a:rPr lang="en-US" sz="2400" dirty="0"/>
                        <a:t>0</a:t>
                      </a:r>
                      <a:r>
                        <a:rPr lang="uk-UA" sz="2400" dirty="0"/>
                        <a:t> 11       01 01 11        0</a:t>
                      </a:r>
                      <a:r>
                        <a:rPr lang="en-US" sz="2400" dirty="0"/>
                        <a:t>1</a:t>
                      </a:r>
                      <a:r>
                        <a:rPr lang="uk-UA" sz="2400" dirty="0"/>
                        <a:t> </a:t>
                      </a:r>
                      <a:r>
                        <a:rPr lang="en-US" sz="2400" dirty="0"/>
                        <a:t>10</a:t>
                      </a:r>
                      <a:r>
                        <a:rPr lang="uk-UA" sz="2400" dirty="0"/>
                        <a:t>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</a:t>
                      </a:r>
                    </a:p>
                    <a:p>
                      <a:pPr algn="ctr"/>
                      <a:r>
                        <a:rPr lang="en-US" sz="2400" dirty="0"/>
                        <a:t>11</a:t>
                      </a:r>
                    </a:p>
                    <a:p>
                      <a:pPr algn="ctr"/>
                      <a:r>
                        <a:rPr lang="en-US" sz="2400" dirty="0"/>
                        <a:t>12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1</a:t>
                      </a:r>
                      <a:r>
                        <a:rPr lang="uk-UA" sz="2400" dirty="0"/>
                        <a:t>0 </a:t>
                      </a:r>
                      <a:r>
                        <a:rPr lang="en-US" sz="2400" dirty="0"/>
                        <a:t>0</a:t>
                      </a:r>
                      <a:r>
                        <a:rPr lang="uk-UA" sz="2400" dirty="0"/>
                        <a:t>0 11       </a:t>
                      </a:r>
                      <a:r>
                        <a:rPr lang="en-US" sz="2400" dirty="0"/>
                        <a:t>1</a:t>
                      </a:r>
                      <a:r>
                        <a:rPr lang="uk-UA" sz="2400" dirty="0"/>
                        <a:t>0 </a:t>
                      </a:r>
                      <a:r>
                        <a:rPr lang="en-US" sz="2400" dirty="0"/>
                        <a:t>01</a:t>
                      </a:r>
                      <a:r>
                        <a:rPr lang="uk-UA" sz="2400" dirty="0"/>
                        <a:t> 11        10 10 11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029047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C6ABF78-04B7-4762-A7DA-8EB8CF08443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18369" y="1341944"/>
            <a:ext cx="7955262" cy="1678256"/>
          </a:xfrm>
          <a:prstGeom prst="rect">
            <a:avLst/>
          </a:prstGeom>
        </p:spPr>
      </p:pic>
      <p:sp>
        <p:nvSpPr>
          <p:cNvPr id="8" name="Прямокутник: округлені кути 7">
            <a:extLst>
              <a:ext uri="{FF2B5EF4-FFF2-40B4-BE49-F238E27FC236}">
                <a16:creationId xmlns:a16="http://schemas.microsoft.com/office/drawing/2014/main" id="{9381DCDF-B8D7-4A40-ACFB-3A6A8C1C33DA}"/>
              </a:ext>
            </a:extLst>
          </p:cNvPr>
          <p:cNvSpPr/>
          <p:nvPr/>
        </p:nvSpPr>
        <p:spPr>
          <a:xfrm>
            <a:off x="5357004" y="1423358"/>
            <a:ext cx="1199071" cy="148374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кутник: округлені кути 10">
            <a:extLst>
              <a:ext uri="{FF2B5EF4-FFF2-40B4-BE49-F238E27FC236}">
                <a16:creationId xmlns:a16="http://schemas.microsoft.com/office/drawing/2014/main" id="{A1A1A63C-B4E9-4E90-A2A8-6E4B460C9BFF}"/>
              </a:ext>
            </a:extLst>
          </p:cNvPr>
          <p:cNvSpPr/>
          <p:nvPr/>
        </p:nvSpPr>
        <p:spPr>
          <a:xfrm>
            <a:off x="3001993" y="1439200"/>
            <a:ext cx="1897811" cy="1483744"/>
          </a:xfrm>
          <a:prstGeom prst="roundRect">
            <a:avLst/>
          </a:prstGeom>
          <a:noFill/>
          <a:ln w="28575">
            <a:solidFill>
              <a:srgbClr val="2C5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C702BF-7856-4F5D-ADFE-885A595044CA}"/>
              </a:ext>
            </a:extLst>
          </p:cNvPr>
          <p:cNvSpPr txBox="1"/>
          <p:nvPr/>
        </p:nvSpPr>
        <p:spPr>
          <a:xfrm>
            <a:off x="6668219" y="3106463"/>
            <a:ext cx="484359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Position of n-trit codewords group</a:t>
            </a:r>
            <a:endParaRPr lang="uk-UA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A851F9-319B-4F65-B12D-5870CBC33F74}"/>
              </a:ext>
            </a:extLst>
          </p:cNvPr>
          <p:cNvSpPr txBox="1"/>
          <p:nvPr/>
        </p:nvSpPr>
        <p:spPr>
          <a:xfrm>
            <a:off x="308801" y="3128603"/>
            <a:ext cx="560029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Position of a codeword inside the group</a:t>
            </a:r>
            <a:endParaRPr lang="uk-UA" sz="2400" dirty="0"/>
          </a:p>
        </p:txBody>
      </p:sp>
      <p:cxnSp>
        <p:nvCxnSpPr>
          <p:cNvPr id="12" name="Пряма зі стрілкою 11">
            <a:extLst>
              <a:ext uri="{FF2B5EF4-FFF2-40B4-BE49-F238E27FC236}">
                <a16:creationId xmlns:a16="http://schemas.microsoft.com/office/drawing/2014/main" id="{8A561B5F-8540-4342-B5E9-0EE1FD77BC6F}"/>
              </a:ext>
            </a:extLst>
          </p:cNvPr>
          <p:cNvCxnSpPr/>
          <p:nvPr/>
        </p:nvCxnSpPr>
        <p:spPr>
          <a:xfrm flipV="1">
            <a:off x="2424023" y="2769079"/>
            <a:ext cx="577970" cy="359524"/>
          </a:xfrm>
          <a:prstGeom prst="straightConnector1">
            <a:avLst/>
          </a:prstGeom>
          <a:ln w="28575">
            <a:solidFill>
              <a:srgbClr val="2C598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зі стрілкою 15">
            <a:extLst>
              <a:ext uri="{FF2B5EF4-FFF2-40B4-BE49-F238E27FC236}">
                <a16:creationId xmlns:a16="http://schemas.microsoft.com/office/drawing/2014/main" id="{FCECD0A4-C054-43CB-BC18-7FA22E0F4D58}"/>
              </a:ext>
            </a:extLst>
          </p:cNvPr>
          <p:cNvCxnSpPr>
            <a:cxnSpLocks/>
          </p:cNvCxnSpPr>
          <p:nvPr/>
        </p:nvCxnSpPr>
        <p:spPr>
          <a:xfrm flipH="1" flipV="1">
            <a:off x="6547450" y="2735778"/>
            <a:ext cx="662397" cy="365836"/>
          </a:xfrm>
          <a:prstGeom prst="straightConnector1">
            <a:avLst/>
          </a:prstGeom>
          <a:ln w="28575">
            <a:solidFill>
              <a:srgbClr val="2C598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15734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Decoding algorithm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598FDC-8905-4930-BED0-E6C37602232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14512" y="2000293"/>
            <a:ext cx="8562975" cy="6762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C7DC5C6-EA4C-4009-92F3-40D9AD1D2C91}"/>
                  </a:ext>
                </a:extLst>
              </p:cNvPr>
              <p:cNvSpPr txBox="1"/>
              <p:nvPr/>
            </p:nvSpPr>
            <p:spPr>
              <a:xfrm>
                <a:off x="1184945" y="3128661"/>
                <a:ext cx="9318072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i="0" u="none" strike="noStrike" baseline="0" dirty="0">
                    <a:latin typeface="CMBX12"/>
                  </a:rPr>
                  <a:t>input:</a:t>
                </a:r>
                <a:r>
                  <a:rPr lang="en-US" sz="2400" b="0" i="0" u="none" strike="noStrike" baseline="0" dirty="0">
                    <a:latin typeface="CMBX12"/>
                  </a:rPr>
                  <a:t> </a:t>
                </a:r>
                <a:r>
                  <a:rPr lang="en-US" sz="2400" b="0" i="0" u="none" strike="noStrike" baseline="0" dirty="0">
                    <a:latin typeface="CMR12"/>
                  </a:rPr>
                  <a:t>BCT-codeword, i.e. the sequence of trits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400" b="0" i="1" u="none" strike="noStrike" baseline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u="none" strike="noStrike" baseline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(11)</m:t>
                    </m:r>
                  </m:oMath>
                </a14:m>
                <a:r>
                  <a:rPr lang="en-US" sz="2400" b="0" i="0" u="none" strike="noStrike" baseline="0" dirty="0">
                    <a:latin typeface="CMR12"/>
                  </a:rPr>
                  <a:t>.</a:t>
                </a:r>
              </a:p>
              <a:p>
                <a:pPr algn="l"/>
                <a:r>
                  <a:rPr lang="en-US" sz="2400" b="1" i="0" u="none" strike="noStrike" baseline="0" dirty="0">
                    <a:latin typeface="CMBX12"/>
                  </a:rPr>
                  <a:t>output:</a:t>
                </a:r>
                <a:r>
                  <a:rPr lang="en-US" sz="2400" b="0" i="0" u="none" strike="noStrike" baseline="0" dirty="0">
                    <a:latin typeface="CMBX12"/>
                  </a:rPr>
                  <a:t> </a:t>
                </a:r>
                <a:r>
                  <a:rPr lang="en-US" sz="2400" b="0" i="0" u="none" strike="noStrike" baseline="0" dirty="0">
                    <a:latin typeface="CMR12"/>
                  </a:rPr>
                  <a:t>Nonnegative integer </a:t>
                </a:r>
                <a:r>
                  <a:rPr lang="en-US" sz="2400" i="1" u="none" strike="noStrike" baseline="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="0" i="0" u="none" strike="noStrike" baseline="0" dirty="0">
                    <a:latin typeface="CMR12"/>
                  </a:rPr>
                  <a:t>.</a:t>
                </a:r>
              </a:p>
              <a:p>
                <a:pPr algn="l"/>
                <a:endParaRPr lang="en-US" sz="2400" b="0" i="0" u="none" strike="noStrike" baseline="0" dirty="0">
                  <a:latin typeface="CMR12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0" u="none" strike="noStrike" baseline="0" smtClean="0">
                          <a:latin typeface="Cambria Math" panose="02040503050406030204" pitchFamily="18" charset="0"/>
                        </a:rPr>
                        <m:t>1. </m:t>
                      </m:r>
                      <m:r>
                        <a:rPr lang="ru-RU" sz="2400" b="0" i="0" u="none" strike="noStrike" baseline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←0</m:t>
                      </m:r>
                    </m:oMath>
                  </m:oMathPara>
                </a14:m>
                <a:endParaRPr lang="en-US" sz="2400" b="0" i="0" u="none" strike="noStrike" baseline="0" dirty="0">
                  <a:latin typeface="CMR12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0" i="1" u="none" strike="noStrike" baseline="0" smtClean="0">
                          <a:latin typeface="Cambria Math" panose="02040503050406030204" pitchFamily="18" charset="0"/>
                        </a:rPr>
                        <m:t>2. 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u="none" strike="noStrike" baseline="0" smtClean="0">
                          <a:latin typeface="Cambria Math" panose="02040503050406030204" pitchFamily="18" charset="0"/>
                        </a:rPr>
                        <m:t>𝒇𝒐𝒓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−1 </m:t>
                      </m:r>
                      <m:r>
                        <a:rPr lang="en-US" sz="2400" b="1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𝒅𝒐𝒘𝒏𝒕𝒐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0 </m:t>
                      </m:r>
                      <m:r>
                        <a:rPr lang="en-US" sz="2400" b="1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𝒅𝒐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pt-BR" sz="2400" b="0" i="0" u="none" strike="noStrike" baseline="0" dirty="0">
                  <a:latin typeface="CMBX12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3.        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←3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u="none" strike="noStrike" baseline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u="none" strike="noStrike" baseline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u="none" strike="noStrike" baseline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pt-BR" sz="2400" b="0" i="0" u="none" strike="noStrike" baseline="0" dirty="0">
                  <a:latin typeface="CMBX12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C7DC5C6-EA4C-4009-92F3-40D9AD1D2C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4945" y="3128661"/>
                <a:ext cx="9318072" cy="2308324"/>
              </a:xfrm>
              <a:prstGeom prst="rect">
                <a:avLst/>
              </a:prstGeom>
              <a:blipFill>
                <a:blip r:embed="rId7"/>
                <a:stretch>
                  <a:fillRect l="-981" t="-2111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168797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 2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90608" cy="640080"/>
          </a:xfrm>
        </p:spPr>
        <p:txBody>
          <a:bodyPr rtlCol="0"/>
          <a:lstStyle/>
          <a:p>
            <a:pPr rtl="0"/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Encoding</a:t>
            </a:r>
            <a:endParaRPr lang="uk-UA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F1DD333-F228-429B-931C-D3056A280619}"/>
                  </a:ext>
                </a:extLst>
              </p:cNvPr>
              <p:cNvSpPr txBox="1"/>
              <p:nvPr/>
            </p:nvSpPr>
            <p:spPr>
              <a:xfrm>
                <a:off x="870913" y="1905506"/>
                <a:ext cx="10291195" cy="30469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2400" b="1" i="0" u="none" strike="noStrike" baseline="0" dirty="0">
                    <a:latin typeface="CMBX12"/>
                  </a:rPr>
                  <a:t>input: </a:t>
                </a:r>
                <a:r>
                  <a:rPr lang="en-US" sz="2400" b="0" i="0" u="none" strike="noStrike" baseline="0" dirty="0">
                    <a:latin typeface="CMR12"/>
                  </a:rPr>
                  <a:t>Nonnegative integer </a:t>
                </a:r>
                <a:r>
                  <a:rPr lang="en-US" sz="2400" b="0" i="1" u="none" strike="noStrike" baseline="0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="0" i="0" u="none" strike="noStrike" baseline="0" dirty="0">
                    <a:latin typeface="CMMI12"/>
                  </a:rPr>
                  <a:t> </a:t>
                </a:r>
                <a:r>
                  <a:rPr lang="en-US" sz="2400" b="0" i="0" u="none" strike="noStrike" baseline="0" dirty="0">
                    <a:latin typeface="CMR12"/>
                  </a:rPr>
                  <a:t>representing the rank of a word in the dictionary.</a:t>
                </a:r>
              </a:p>
              <a:p>
                <a:pPr algn="l"/>
                <a:r>
                  <a:rPr lang="en-US" sz="2400" b="1" i="0" u="none" strike="noStrike" baseline="0" dirty="0">
                    <a:latin typeface="CMBX12"/>
                  </a:rPr>
                  <a:t>output: </a:t>
                </a:r>
                <a:r>
                  <a:rPr lang="en-US" sz="2400" b="0" i="0" u="none" strike="noStrike" baseline="0" dirty="0">
                    <a:latin typeface="CMR12"/>
                  </a:rPr>
                  <a:t>BCT-codeword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u="none" strike="noStrike" baseline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b="0" i="0" u="none" strike="noStrike" baseline="0" dirty="0">
                    <a:latin typeface="CMR12"/>
                  </a:rPr>
                  <a:t>.</a:t>
                </a:r>
              </a:p>
              <a:p>
                <a:pPr algn="l"/>
                <a:endParaRPr lang="en-US" sz="2400" b="0" i="1" u="none" strike="noStrike" baseline="0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1. </m:t>
                      </m:r>
                      <m:sSub>
                        <m:sSubPr>
                          <m:ctrlPr>
                            <a:rPr lang="en-US" sz="2400" b="0" i="1" u="none" strike="noStrike" baseline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u="none" strike="noStrike" baseline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u="none" strike="noStrike" baseline="0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u="none" strike="noStrike" baseline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←"11"</m:t>
                      </m:r>
                    </m:oMath>
                  </m:oMathPara>
                </a14:m>
                <a:endParaRPr lang="en-US" sz="2400" b="0" i="0" u="none" strike="noStrike" baseline="0" dirty="0">
                  <a:latin typeface="CMR1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2.  </m:t>
                      </m:r>
                      <m:r>
                        <a:rPr lang="en-US" sz="2400" b="1" i="1" u="none" strike="noStrike" baseline="0" smtClean="0">
                          <a:latin typeface="Cambria Math" panose="02040503050406030204" pitchFamily="18" charset="0"/>
                        </a:rPr>
                        <m:t>𝒘𝒉𝒊𝒍𝒆</m:t>
                      </m:r>
                      <m:r>
                        <a:rPr lang="en-US" sz="2400" b="1" i="1" u="none" strike="noStrike" baseline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&gt;0 </m:t>
                      </m:r>
                      <m:r>
                        <a:rPr lang="en-US" sz="2400" b="1" i="1" u="none" strike="noStrike" baseline="0" smtClean="0">
                          <a:latin typeface="Cambria Math" panose="02040503050406030204" pitchFamily="18" charset="0"/>
                        </a:rPr>
                        <m:t>𝒅𝒐</m:t>
                      </m:r>
                    </m:oMath>
                  </m:oMathPara>
                </a14:m>
                <a:endParaRPr lang="en-US" sz="2400" b="1" i="0" u="none" strike="noStrike" baseline="0" dirty="0">
                  <a:latin typeface="CMBX12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3.      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400" b="0" i="0" u="none" strike="noStrike" baseline="0" dirty="0">
                  <a:latin typeface="CMR12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1" u="none" strike="noStrike" baseline="0" smtClean="0">
                        <a:latin typeface="Cambria Math" panose="02040503050406030204" pitchFamily="18" charset="0"/>
                      </a:rPr>
                      <m:t>4.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mod</m:t>
                        </m:r>
                        <m:r>
                          <a:rPr lang="en-US" sz="24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3)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b="0" i="0" u="none" strike="noStrike" baseline="0" dirty="0">
                    <a:latin typeface="CMTT12"/>
                  </a:rPr>
                  <a:t>          </a:t>
                </a:r>
                <a:r>
                  <a:rPr lang="en-US" sz="2400" b="0" i="0" u="none" strike="noStrike" baseline="0" dirty="0">
                    <a:solidFill>
                      <a:srgbClr val="0070C0"/>
                    </a:solidFill>
                    <a:latin typeface="CMTT12"/>
                  </a:rPr>
                  <a:t>// ‘+’ means concatenation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5.      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←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400" b="0" i="0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div</m:t>
                      </m:r>
                      <m:r>
                        <a:rPr lang="en-US" sz="2400" b="0" i="1" u="none" strike="noStrike" baseline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3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F1DD333-F228-429B-931C-D3056A2806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913" y="1905506"/>
                <a:ext cx="10291195" cy="3046988"/>
              </a:xfrm>
              <a:prstGeom prst="rect">
                <a:avLst/>
              </a:prstGeom>
              <a:blipFill>
                <a:blip r:embed="rId6"/>
                <a:stretch>
                  <a:fillRect l="-948" t="-180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96341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6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5.5"/>
</p:tagLst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62_TF10001108.potx" id="{21DC93A5-EE26-4E24-852B-A06E088E4749}" vid="{48810C3A-B3F2-4709-952B-86AE71353C08}"/>
    </a:ext>
  </a:extLst>
</a:theme>
</file>

<file path=ppt/theme/theme2.xml><?xml version="1.0" encoding="utf-8"?>
<a:theme xmlns:a="http://schemas.openxmlformats.org/drawingml/2006/main" name="1_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715162_TF10001108.potx" id="{21DC93A5-EE26-4E24-852B-A06E088E4749}" vid="{48810C3A-B3F2-4709-952B-86AE71353C08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www.w3.org/XML/1998/namespace"/>
    <ds:schemaRef ds:uri="http://schemas.microsoft.com/office/2006/documentManagement/types"/>
    <ds:schemaRef ds:uri="71af3243-3dd4-4a8d-8c0d-dd76da1f02a5"/>
    <ds:schemaRef ds:uri="http://purl.org/dc/terms/"/>
    <ds:schemaRef ds:uri="16c05727-aa75-4e4a-9b5f-8a80a1165891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1613</Words>
  <Application>Microsoft Office PowerPoint</Application>
  <PresentationFormat>Широкий екран</PresentationFormat>
  <Paragraphs>349</Paragraphs>
  <Slides>23</Slides>
  <Notes>23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15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23</vt:i4>
      </vt:variant>
    </vt:vector>
  </HeadingPairs>
  <TitlesOfParts>
    <vt:vector size="40" baseType="lpstr">
      <vt:lpstr>Arial</vt:lpstr>
      <vt:lpstr>Arial Black</vt:lpstr>
      <vt:lpstr>Calibri</vt:lpstr>
      <vt:lpstr>Cambria Math</vt:lpstr>
      <vt:lpstr>CMBX12</vt:lpstr>
      <vt:lpstr>CMMI12</vt:lpstr>
      <vt:lpstr>CMR10</vt:lpstr>
      <vt:lpstr>CMR12</vt:lpstr>
      <vt:lpstr>CMTI10</vt:lpstr>
      <vt:lpstr>CMTI12</vt:lpstr>
      <vt:lpstr>CMTT12</vt:lpstr>
      <vt:lpstr>Courier New</vt:lpstr>
      <vt:lpstr>Segoe UI</vt:lpstr>
      <vt:lpstr>Segoe UI Light</vt:lpstr>
      <vt:lpstr>Times New Roman</vt:lpstr>
      <vt:lpstr>WelcomeDoc</vt:lpstr>
      <vt:lpstr>1_WelcomeDoc</vt:lpstr>
      <vt:lpstr>Binary-Coded Ternary Number Representation  in Natural Language Text Compression</vt:lpstr>
      <vt:lpstr>Data compression codes key features</vt:lpstr>
      <vt:lpstr>Data compression codes key features – BCT-code</vt:lpstr>
      <vt:lpstr>Binary-coded ternary number representation</vt:lpstr>
      <vt:lpstr>BCT-code</vt:lpstr>
      <vt:lpstr>Natural language text compression</vt:lpstr>
      <vt:lpstr>Decoding principle</vt:lpstr>
      <vt:lpstr>Decoding algorithm</vt:lpstr>
      <vt:lpstr>Encoding</vt:lpstr>
      <vt:lpstr>Decoding in parts</vt:lpstr>
      <vt:lpstr>Презентація PowerPoint</vt:lpstr>
      <vt:lpstr>BCT decoding in parts – example</vt:lpstr>
      <vt:lpstr>Codewords and blocks of trits intersection</vt:lpstr>
      <vt:lpstr>BCT fast decoding</vt:lpstr>
      <vt:lpstr>Decoding in parts</vt:lpstr>
      <vt:lpstr>Презентація PowerPoint</vt:lpstr>
      <vt:lpstr>Презентація PowerPoint</vt:lpstr>
      <vt:lpstr>Презентація PowerPoint</vt:lpstr>
      <vt:lpstr>Презентація PowerPoint</vt:lpstr>
      <vt:lpstr>Natural language text compression: compression ratio vs. decoding speed tradeoff</vt:lpstr>
      <vt:lpstr>Презентація PowerPoint</vt:lpstr>
      <vt:lpstr>Conclusions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2019-11-30T05:41:08Z</dcterms:created>
  <dcterms:modified xsi:type="dcterms:W3CDTF">2022-02-23T08:46:52Z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