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981" r:id="rId1"/>
  </p:sldMasterIdLst>
  <p:notesMasterIdLst>
    <p:notesMasterId r:id="rId21"/>
  </p:notesMasterIdLst>
  <p:handoutMasterIdLst>
    <p:handoutMasterId r:id="rId22"/>
  </p:handoutMasterIdLst>
  <p:sldIdLst>
    <p:sldId id="262" r:id="rId2"/>
    <p:sldId id="264" r:id="rId3"/>
    <p:sldId id="265" r:id="rId4"/>
    <p:sldId id="267" r:id="rId5"/>
    <p:sldId id="268" r:id="rId6"/>
    <p:sldId id="271" r:id="rId7"/>
    <p:sldId id="269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9B20"/>
    <a:srgbClr val="111F3F"/>
    <a:srgbClr val="909090"/>
    <a:srgbClr val="173166"/>
    <a:srgbClr val="D2D2D2"/>
    <a:srgbClr val="000000"/>
    <a:srgbClr val="373737"/>
    <a:srgbClr val="FFFFFF"/>
    <a:srgbClr val="092654"/>
    <a:srgbClr val="B6B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1" autoAdjust="0"/>
    <p:restoredTop sz="94660"/>
  </p:normalViewPr>
  <p:slideViewPr>
    <p:cSldViewPr snapToGrid="0" snapToObjects="1" showGuides="1">
      <p:cViewPr>
        <p:scale>
          <a:sx n="95" d="100"/>
          <a:sy n="95" d="100"/>
        </p:scale>
        <p:origin x="-80" y="-7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6B873-8857-9C4B-B965-1B6E47CBECE3}" type="datetimeFigureOut">
              <a:rPr lang="en-US" smtClean="0"/>
              <a:pPr/>
              <a:t>9/11/17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14672-A92C-4945-AA3E-6B5595A10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873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5628F-5222-7249-A7FE-CEEFDBD0E35F}" type="datetimeFigureOut">
              <a:rPr lang="en-US" smtClean="0"/>
              <a:pPr/>
              <a:t>9/11/17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E92ED-C7E3-5E48-B988-0B303B117E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090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7450"/>
            <a:ext cx="2133600" cy="365125"/>
          </a:xfrm>
        </p:spPr>
        <p:txBody>
          <a:bodyPr/>
          <a:lstStyle/>
          <a:p>
            <a:r>
              <a:rPr lang="en-US" smtClean="0"/>
              <a:t>ICIP’17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97450"/>
            <a:ext cx="3962400" cy="365125"/>
          </a:xfrm>
        </p:spPr>
        <p:txBody>
          <a:bodyPr/>
          <a:lstStyle/>
          <a:p>
            <a:r>
              <a:rPr lang="en-US" dirty="0" smtClean="0"/>
              <a:t>Provenance Filtering for Multimedia Phylogeny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7450"/>
            <a:ext cx="2133600" cy="365125"/>
          </a:xfrm>
        </p:spPr>
        <p:txBody>
          <a:bodyPr/>
          <a:lstStyle/>
          <a:p>
            <a:fld id="{ADE0491D-6F70-FC46-9B26-A043A78F97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406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ICIP’17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9ECE-14F6-B44C-AB5F-842EA3B12E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61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ICIP’17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56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111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martArt Placeholder 8"/>
          <p:cNvSpPr>
            <a:spLocks noGrp="1"/>
          </p:cNvSpPr>
          <p:nvPr>
            <p:ph type="dgm" sz="quarter" idx="19"/>
          </p:nvPr>
        </p:nvSpPr>
        <p:spPr>
          <a:xfrm>
            <a:off x="0" y="542096"/>
            <a:ext cx="9144000" cy="5814253"/>
          </a:xfrm>
          <a:solidFill>
            <a:srgbClr val="111F3F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111F3F"/>
                </a:solidFill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0325"/>
            <a:ext cx="7772400" cy="14700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62892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ICIP’17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martArt Placeholder 8"/>
          <p:cNvSpPr>
            <a:spLocks noGrp="1"/>
          </p:cNvSpPr>
          <p:nvPr>
            <p:ph type="dgm" sz="quarter" idx="16" hasCustomPrompt="1"/>
          </p:nvPr>
        </p:nvSpPr>
        <p:spPr>
          <a:xfrm>
            <a:off x="0" y="5942908"/>
            <a:ext cx="9144000" cy="91509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 </a:t>
            </a:r>
          </a:p>
          <a:p>
            <a:endParaRPr lang="en-US" dirty="0" smtClean="0"/>
          </a:p>
        </p:txBody>
      </p:sp>
      <p:sp>
        <p:nvSpPr>
          <p:cNvPr id="16" name="SmartArt Placeholder 8"/>
          <p:cNvSpPr>
            <a:spLocks noGrp="1"/>
          </p:cNvSpPr>
          <p:nvPr>
            <p:ph type="dgm" sz="quarter" idx="17" hasCustomPrompt="1"/>
          </p:nvPr>
        </p:nvSpPr>
        <p:spPr>
          <a:xfrm>
            <a:off x="0" y="5750283"/>
            <a:ext cx="9144000" cy="12830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  </a:t>
            </a:r>
          </a:p>
          <a:p>
            <a:endParaRPr lang="en-US" dirty="0"/>
          </a:p>
        </p:txBody>
      </p:sp>
      <p:sp>
        <p:nvSpPr>
          <p:cNvPr id="17" name="SmartArt Placeholder 8"/>
          <p:cNvSpPr>
            <a:spLocks noGrp="1"/>
          </p:cNvSpPr>
          <p:nvPr>
            <p:ph type="dgm" sz="quarter" idx="18" hasCustomPrompt="1"/>
          </p:nvPr>
        </p:nvSpPr>
        <p:spPr>
          <a:xfrm>
            <a:off x="0" y="5639151"/>
            <a:ext cx="9144000" cy="45719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   </a:t>
            </a:r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3" hasCustomPrompt="1"/>
          </p:nvPr>
        </p:nvSpPr>
        <p:spPr>
          <a:xfrm>
            <a:off x="0" y="8494"/>
            <a:ext cx="9144000" cy="60571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      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0" name="SmartArt Placeholder 8"/>
          <p:cNvSpPr>
            <a:spLocks noGrp="1"/>
          </p:cNvSpPr>
          <p:nvPr>
            <p:ph type="dgm" sz="quarter" idx="14" hasCustomPrompt="1"/>
          </p:nvPr>
        </p:nvSpPr>
        <p:spPr>
          <a:xfrm>
            <a:off x="0" y="676811"/>
            <a:ext cx="9144000" cy="12830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  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1" name="SmartArt Placeholder 8"/>
          <p:cNvSpPr>
            <a:spLocks noGrp="1"/>
          </p:cNvSpPr>
          <p:nvPr>
            <p:ph type="dgm" sz="quarter" idx="15" hasCustomPrompt="1"/>
          </p:nvPr>
        </p:nvSpPr>
        <p:spPr>
          <a:xfrm>
            <a:off x="0" y="872785"/>
            <a:ext cx="9144000" cy="45719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406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7450"/>
            <a:ext cx="2133600" cy="365125"/>
          </a:xfrm>
        </p:spPr>
        <p:txBody>
          <a:bodyPr/>
          <a:lstStyle/>
          <a:p>
            <a:r>
              <a:rPr lang="en-US" smtClean="0"/>
              <a:t>ICIP’17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97450"/>
            <a:ext cx="3962400" cy="365125"/>
          </a:xfrm>
        </p:spPr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7450"/>
            <a:ext cx="2133600" cy="365125"/>
          </a:xfrm>
        </p:spPr>
        <p:txBody>
          <a:bodyPr/>
          <a:lstStyle/>
          <a:p>
            <a:fld id="{ADE0491D-6F70-FC46-9B26-A043A78F97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24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ICIP’17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6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ICIP’17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9ECE-14F6-B44C-AB5F-842EA3B12E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8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ICIP’17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9ECE-14F6-B44C-AB5F-842EA3B12E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7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ICIP’17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9ECE-14F6-B44C-AB5F-842EA3B12E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43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ICIP’17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24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ICIP’17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88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ICIP’17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69ECE-14F6-B44C-AB5F-842EA3B12E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8224"/>
            <a:ext cx="8229600" cy="4847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ICIP’17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0491D-6F70-FC46-9B26-A043A78F97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martArt Placeholder 7"/>
          <p:cNvSpPr txBox="1">
            <a:spLocks/>
          </p:cNvSpPr>
          <p:nvPr userDrawn="1"/>
        </p:nvSpPr>
        <p:spPr>
          <a:xfrm>
            <a:off x="0" y="481408"/>
            <a:ext cx="9144000" cy="531210"/>
          </a:xfrm>
          <a:prstGeom prst="rect">
            <a:avLst/>
          </a:prstGeom>
          <a:solidFill>
            <a:srgbClr val="D2D2D2"/>
          </a:solidFill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8" name="SmartArt Placeholder 7"/>
          <p:cNvSpPr txBox="1">
            <a:spLocks/>
          </p:cNvSpPr>
          <p:nvPr userDrawn="1"/>
        </p:nvSpPr>
        <p:spPr>
          <a:xfrm>
            <a:off x="0" y="6572151"/>
            <a:ext cx="9144000" cy="275980"/>
          </a:xfrm>
          <a:prstGeom prst="rect">
            <a:avLst/>
          </a:prstGeom>
          <a:solidFill>
            <a:srgbClr val="373737"/>
          </a:solidFill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9" name="SmartArt Placeholder 7"/>
          <p:cNvSpPr txBox="1">
            <a:spLocks/>
          </p:cNvSpPr>
          <p:nvPr userDrawn="1"/>
        </p:nvSpPr>
        <p:spPr>
          <a:xfrm>
            <a:off x="0" y="-1"/>
            <a:ext cx="9144000" cy="398407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10" name="SmartArt Placeholder 7"/>
          <p:cNvSpPr txBox="1">
            <a:spLocks/>
          </p:cNvSpPr>
          <p:nvPr userDrawn="1"/>
        </p:nvSpPr>
        <p:spPr>
          <a:xfrm>
            <a:off x="0" y="400481"/>
            <a:ext cx="9144000" cy="80928"/>
          </a:xfrm>
          <a:prstGeom prst="rect">
            <a:avLst/>
          </a:prstGeom>
          <a:solidFill>
            <a:srgbClr val="173166"/>
          </a:solidFill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 </a:t>
            </a:r>
            <a:endParaRPr lang="en-US" dirty="0"/>
          </a:p>
        </p:txBody>
      </p:sp>
      <p:sp>
        <p:nvSpPr>
          <p:cNvPr id="11" name="Title Placeholder 1"/>
          <p:cNvSpPr txBox="1">
            <a:spLocks/>
          </p:cNvSpPr>
          <p:nvPr userDrawn="1"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dirty="0">
              <a:solidFill>
                <a:srgbClr val="90909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9014" y="473841"/>
            <a:ext cx="6648673" cy="538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8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hyperlink" Target="https://www.reddit.com/r/photoshopbattles/comments/5ovept/psbattle_man_standing_on_clear_ic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9" Type="http://schemas.openxmlformats.org/officeDocument/2006/relationships/image" Target="../media/image13.png"/><Relationship Id="rId10" Type="http://schemas.openxmlformats.org/officeDocument/2006/relationships/hyperlink" Target="https://www.reddit.com/r/photoshopbattles/comments/5ovept/psbattle_man_standing_on_clear_ic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Provenance Filtering for Multimedia Phylogeny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51078"/>
            <a:ext cx="9143999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Times"/>
                <a:cs typeface="Times"/>
              </a:rPr>
              <a:t>Allan Pinto</a:t>
            </a:r>
            <a:r>
              <a:rPr lang="en-US" sz="2400" baseline="30000" dirty="0" smtClean="0">
                <a:latin typeface="Times"/>
                <a:cs typeface="Times"/>
              </a:rPr>
              <a:t>1,2</a:t>
            </a:r>
            <a:r>
              <a:rPr lang="en-US" sz="2400" dirty="0" smtClean="0">
                <a:latin typeface="Times"/>
                <a:cs typeface="Times"/>
              </a:rPr>
              <a:t>, Daniel Moreira</a:t>
            </a:r>
            <a:r>
              <a:rPr lang="en-US" sz="2400" baseline="30000" dirty="0" smtClean="0">
                <a:latin typeface="Times"/>
                <a:cs typeface="Times"/>
              </a:rPr>
              <a:t>1</a:t>
            </a:r>
            <a:r>
              <a:rPr lang="en-US" sz="2400" dirty="0" smtClean="0">
                <a:latin typeface="Times"/>
                <a:cs typeface="Times"/>
              </a:rPr>
              <a:t>, </a:t>
            </a:r>
            <a:r>
              <a:rPr lang="en-US" sz="2400" dirty="0" err="1" smtClean="0">
                <a:latin typeface="Times"/>
                <a:cs typeface="Times"/>
              </a:rPr>
              <a:t>Aparna</a:t>
            </a:r>
            <a:r>
              <a:rPr lang="en-US" sz="2400" dirty="0" smtClean="0">
                <a:latin typeface="Times"/>
                <a:cs typeface="Times"/>
              </a:rPr>
              <a:t> Bharati</a:t>
            </a:r>
            <a:r>
              <a:rPr lang="en-US" sz="2400" baseline="30000" dirty="0" smtClean="0">
                <a:latin typeface="Times"/>
                <a:cs typeface="Times"/>
              </a:rPr>
              <a:t>1</a:t>
            </a:r>
            <a:r>
              <a:rPr lang="en-US" sz="2400" dirty="0" smtClean="0">
                <a:latin typeface="Times"/>
                <a:cs typeface="Times"/>
              </a:rPr>
              <a:t>, Joel Brogan</a:t>
            </a:r>
            <a:r>
              <a:rPr lang="en-US" sz="2400" baseline="30000" dirty="0" smtClean="0">
                <a:latin typeface="Times"/>
                <a:cs typeface="Times"/>
              </a:rPr>
              <a:t>1</a:t>
            </a:r>
            <a:r>
              <a:rPr lang="en-US" sz="2400" dirty="0" smtClean="0">
                <a:latin typeface="Times"/>
                <a:cs typeface="Times"/>
              </a:rPr>
              <a:t>, </a:t>
            </a:r>
          </a:p>
          <a:p>
            <a:r>
              <a:rPr lang="en-US" sz="2400" dirty="0" smtClean="0">
                <a:latin typeface="Times"/>
                <a:cs typeface="Times"/>
              </a:rPr>
              <a:t>Kevin Bowyer</a:t>
            </a:r>
            <a:r>
              <a:rPr lang="en-US" sz="2400" baseline="30000" dirty="0" smtClean="0">
                <a:latin typeface="Times"/>
                <a:cs typeface="Times"/>
              </a:rPr>
              <a:t>1</a:t>
            </a:r>
            <a:r>
              <a:rPr lang="en-US" sz="2400" dirty="0" smtClean="0">
                <a:latin typeface="Times"/>
                <a:cs typeface="Times"/>
              </a:rPr>
              <a:t>, Patrick Flynn</a:t>
            </a:r>
            <a:r>
              <a:rPr lang="en-US" sz="2400" baseline="30000" dirty="0" smtClean="0">
                <a:latin typeface="Times"/>
                <a:cs typeface="Times"/>
              </a:rPr>
              <a:t>1</a:t>
            </a:r>
            <a:r>
              <a:rPr lang="en-US" sz="2400" dirty="0" smtClean="0">
                <a:latin typeface="Times"/>
                <a:cs typeface="Times"/>
              </a:rPr>
              <a:t>, Walter Scheirer</a:t>
            </a:r>
            <a:r>
              <a:rPr lang="en-US" sz="2400" baseline="30000" dirty="0" smtClean="0">
                <a:latin typeface="Times"/>
                <a:cs typeface="Times"/>
              </a:rPr>
              <a:t>1</a:t>
            </a:r>
            <a:r>
              <a:rPr lang="en-US" sz="2400" dirty="0" smtClean="0">
                <a:latin typeface="Times"/>
                <a:cs typeface="Times"/>
              </a:rPr>
              <a:t>, and Anderson  Rocha</a:t>
            </a:r>
            <a:r>
              <a:rPr lang="en-US" sz="2400" baseline="30000" dirty="0" smtClean="0">
                <a:latin typeface="Times"/>
                <a:cs typeface="Times"/>
              </a:rPr>
              <a:t>1,2</a:t>
            </a:r>
          </a:p>
          <a:p>
            <a:endParaRPr lang="en-US" sz="2400" baseline="30000" dirty="0">
              <a:latin typeface="Times"/>
              <a:cs typeface="Times"/>
            </a:endParaRPr>
          </a:p>
          <a:p>
            <a:r>
              <a:rPr lang="en-US" sz="2100" baseline="30000" dirty="0" smtClean="0">
                <a:latin typeface="Times"/>
                <a:cs typeface="Times"/>
              </a:rPr>
              <a:t>1</a:t>
            </a:r>
            <a:r>
              <a:rPr lang="en-US" sz="2100" dirty="0" smtClean="0">
                <a:latin typeface="Times"/>
                <a:cs typeface="Times"/>
              </a:rPr>
              <a:t>Department of Computer Science and Engineering, Univ. of Notre dame, IN, U.S.A</a:t>
            </a:r>
          </a:p>
          <a:p>
            <a:r>
              <a:rPr lang="en-US" sz="2100" baseline="30000" dirty="0" smtClean="0">
                <a:latin typeface="Times"/>
                <a:cs typeface="Times"/>
              </a:rPr>
              <a:t>2</a:t>
            </a:r>
            <a:r>
              <a:rPr lang="en-US" sz="2100" dirty="0" smtClean="0">
                <a:latin typeface="Times"/>
                <a:cs typeface="Times"/>
              </a:rPr>
              <a:t>Institute of Computing, Univ. of Campinas, SP, Brazil</a:t>
            </a:r>
            <a:endParaRPr lang="en-US" sz="1900" baseline="30000" dirty="0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0</a:t>
            </a:fld>
            <a:endParaRPr lang="en-US"/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3"/>
          </p:nvPr>
        </p:nvSpPr>
        <p:spPr>
          <a:xfrm>
            <a:off x="0" y="0"/>
            <a:ext cx="9144000" cy="605718"/>
          </a:xfrm>
        </p:spPr>
      </p:sp>
      <p:sp>
        <p:nvSpPr>
          <p:cNvPr id="6" name="SmartArt Placeholder 5"/>
          <p:cNvSpPr>
            <a:spLocks noGrp="1"/>
          </p:cNvSpPr>
          <p:nvPr>
            <p:ph type="dgm" sz="quarter" idx="14"/>
          </p:nvPr>
        </p:nvSpPr>
        <p:spPr/>
      </p:sp>
      <p:sp>
        <p:nvSpPr>
          <p:cNvPr id="7" name="SmartArt Placeholder 6"/>
          <p:cNvSpPr>
            <a:spLocks noGrp="1"/>
          </p:cNvSpPr>
          <p:nvPr>
            <p:ph type="dgm" sz="quarter" idx="15"/>
          </p:nvPr>
        </p:nvSpPr>
        <p:spPr/>
      </p:sp>
      <p:sp>
        <p:nvSpPr>
          <p:cNvPr id="8" name="SmartArt Placeholder 7"/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9" name="SmartArt Placeholder 8"/>
          <p:cNvSpPr>
            <a:spLocks noGrp="1"/>
          </p:cNvSpPr>
          <p:nvPr>
            <p:ph type="dgm" sz="quarter" idx="17"/>
          </p:nvPr>
        </p:nvSpPr>
        <p:spPr/>
      </p:sp>
      <p:sp>
        <p:nvSpPr>
          <p:cNvPr id="10" name="SmartArt Placeholder 9"/>
          <p:cNvSpPr>
            <a:spLocks noGrp="1"/>
          </p:cNvSpPr>
          <p:nvPr>
            <p:ph type="dgm" sz="quarter" idx="18"/>
          </p:nvPr>
        </p:nvSpPr>
        <p:spPr/>
      </p:sp>
      <p:sp>
        <p:nvSpPr>
          <p:cNvPr id="11" name="TextBox 10"/>
          <p:cNvSpPr txBox="1"/>
          <p:nvPr/>
        </p:nvSpPr>
        <p:spPr>
          <a:xfrm>
            <a:off x="0" y="8819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11F3F"/>
                </a:solidFill>
                <a:latin typeface="Times New Roman"/>
                <a:cs typeface="Times New Roman"/>
              </a:rPr>
              <a:t>2017 IEEE International Conference on Image Processing</a:t>
            </a:r>
            <a:endParaRPr lang="en-US" sz="2000" dirty="0">
              <a:solidFill>
                <a:srgbClr val="111F3F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2908"/>
            <a:ext cx="2479898" cy="9150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776" y="5942907"/>
            <a:ext cx="1035499" cy="9150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215" y="5945680"/>
            <a:ext cx="1452626" cy="91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2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</a:t>
            </a:r>
            <a:r>
              <a:rPr lang="mr-IN" dirty="0" smtClean="0"/>
              <a:t>–</a:t>
            </a:r>
            <a:r>
              <a:rPr lang="en-US" dirty="0" smtClean="0"/>
              <a:t> Image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characterization uses SURF </a:t>
            </a:r>
            <a:r>
              <a:rPr lang="en-US" dirty="0" err="1" smtClean="0"/>
              <a:t>keypoints</a:t>
            </a:r>
            <a:r>
              <a:rPr lang="en-US" dirty="0" smtClean="0"/>
              <a:t> and </a:t>
            </a:r>
            <a:r>
              <a:rPr lang="en-US" dirty="0" smtClean="0"/>
              <a:t>descriptors[3]</a:t>
            </a:r>
            <a:endParaRPr lang="en-US" dirty="0" smtClean="0"/>
          </a:p>
          <a:p>
            <a:pPr lvl="1"/>
            <a:r>
              <a:rPr lang="en-US" dirty="0" smtClean="0"/>
              <a:t>Localized features help retrieve partially related images</a:t>
            </a:r>
          </a:p>
          <a:p>
            <a:pPr lvl="1"/>
            <a:r>
              <a:rPr lang="en-US" dirty="0" smtClean="0"/>
              <a:t>Invariant to transformations (rotation, scale, brightness, etc.)</a:t>
            </a:r>
          </a:p>
          <a:p>
            <a:pPr lvl="1"/>
            <a:r>
              <a:rPr lang="en-US" dirty="0" smtClean="0"/>
              <a:t>Relatively sparse for scaling to large image collections</a:t>
            </a:r>
          </a:p>
          <a:p>
            <a:r>
              <a:rPr lang="en-US" dirty="0" smtClean="0"/>
              <a:t>Images are represented using 2,000 </a:t>
            </a:r>
            <a:r>
              <a:rPr lang="en-US" dirty="0" err="1" smtClean="0"/>
              <a:t>keypoints</a:t>
            </a:r>
            <a:r>
              <a:rPr lang="en-US" dirty="0" smtClean="0"/>
              <a:t> for small-scale experiments (~11k images), and 500 </a:t>
            </a:r>
            <a:r>
              <a:rPr lang="en-US" dirty="0" err="1" smtClean="0"/>
              <a:t>keypoints</a:t>
            </a:r>
            <a:r>
              <a:rPr lang="en-US" dirty="0" smtClean="0"/>
              <a:t> for large-scale experiments (~1M images)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</a:t>
            </a:r>
            <a:r>
              <a:rPr lang="en-US" sz="1400" dirty="0" smtClean="0">
                <a:solidFill>
                  <a:srgbClr val="CB9B20"/>
                </a:solidFill>
              </a:rPr>
              <a:t> Proposed Method </a:t>
            </a:r>
            <a:r>
              <a:rPr lang="en-US" sz="1400" dirty="0" smtClean="0">
                <a:solidFill>
                  <a:srgbClr val="909090"/>
                </a:solidFill>
              </a:rPr>
              <a:t>Datasets and Evaluation Measure Experimental Results Conclusions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014" y="5866653"/>
            <a:ext cx="590985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[3] H.</a:t>
            </a:r>
            <a:r>
              <a:rPr lang="en-US" sz="1000" dirty="0" smtClean="0"/>
              <a:t> </a:t>
            </a:r>
            <a:r>
              <a:rPr lang="en-US" sz="1000" dirty="0"/>
              <a:t>Bay, A. </a:t>
            </a:r>
            <a:r>
              <a:rPr lang="en-US" sz="1000" dirty="0" err="1"/>
              <a:t>Ess</a:t>
            </a:r>
            <a:r>
              <a:rPr lang="en-US" sz="1000" dirty="0"/>
              <a:t>, T. </a:t>
            </a:r>
            <a:r>
              <a:rPr lang="en-US" sz="1000" dirty="0" err="1"/>
              <a:t>Tuytelaars</a:t>
            </a:r>
            <a:r>
              <a:rPr lang="en-US" sz="1000" dirty="0"/>
              <a:t>, and L. Van </a:t>
            </a:r>
            <a:r>
              <a:rPr lang="en-US" sz="1000" dirty="0" err="1"/>
              <a:t>Gool</a:t>
            </a:r>
            <a:r>
              <a:rPr lang="en-US" sz="1000" dirty="0"/>
              <a:t>, “Speeded-up robust features (surf),”</a:t>
            </a:r>
            <a:r>
              <a:rPr lang="en-US" sz="1000" dirty="0" err="1"/>
              <a:t>Comput</a:t>
            </a:r>
            <a:r>
              <a:rPr lang="en-US" sz="1000" dirty="0"/>
              <a:t>. Vis. Image </a:t>
            </a:r>
            <a:r>
              <a:rPr lang="en-US" sz="1000" dirty="0" err="1"/>
              <a:t>Underst</a:t>
            </a:r>
            <a:r>
              <a:rPr lang="en-US" sz="1000" dirty="0"/>
              <a:t>.,vol. 110, pp. 346–359, June 2008. </a:t>
            </a:r>
          </a:p>
          <a:p>
            <a:endParaRPr lang="en-US" sz="1000" dirty="0" smtClean="0"/>
          </a:p>
          <a:p>
            <a:endParaRPr lang="en-US" sz="1000" baseline="30000" dirty="0"/>
          </a:p>
        </p:txBody>
      </p:sp>
    </p:spTree>
    <p:extLst>
      <p:ext uri="{BB962C8B-B14F-4D97-AF65-F5344CB8AC3E}">
        <p14:creationId xmlns:p14="http://schemas.microsoft.com/office/powerpoint/2010/main" val="1631723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</a:t>
            </a:r>
            <a:r>
              <a:rPr lang="mr-IN" dirty="0" smtClean="0"/>
              <a:t>–</a:t>
            </a:r>
            <a:r>
              <a:rPr lang="en-US" dirty="0" smtClean="0"/>
              <a:t> Indexing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test different </a:t>
            </a:r>
            <a:r>
              <a:rPr lang="en-US" i="1" dirty="0" smtClean="0"/>
              <a:t>e</a:t>
            </a:r>
            <a:r>
              <a:rPr lang="en-US" dirty="0" smtClean="0"/>
              <a:t>-approximate NN methods [4] instead of exact algorithms.</a:t>
            </a:r>
            <a:endParaRPr lang="en-US" dirty="0"/>
          </a:p>
          <a:p>
            <a:r>
              <a:rPr lang="en-US" dirty="0" smtClean="0"/>
              <a:t>Tradeoff between memory usage, calculation time, and search accuracy on different methods</a:t>
            </a:r>
          </a:p>
          <a:p>
            <a:pPr lvl="1"/>
            <a:r>
              <a:rPr lang="en-US" dirty="0" smtClean="0"/>
              <a:t>KD-Tree and KD-Forest [5]</a:t>
            </a:r>
          </a:p>
          <a:p>
            <a:pPr lvl="1"/>
            <a:r>
              <a:rPr lang="en-US" dirty="0" smtClean="0"/>
              <a:t>Hierarchical Clustering [6]</a:t>
            </a:r>
          </a:p>
          <a:p>
            <a:pPr lvl="1"/>
            <a:r>
              <a:rPr lang="en-US" dirty="0" smtClean="0"/>
              <a:t>Product Quantization [7]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</a:t>
            </a:r>
            <a:r>
              <a:rPr lang="en-US" sz="1400" dirty="0" smtClean="0">
                <a:solidFill>
                  <a:srgbClr val="CB9B20"/>
                </a:solidFill>
              </a:rPr>
              <a:t> Proposed Method </a:t>
            </a:r>
            <a:r>
              <a:rPr lang="en-US" sz="1400" dirty="0" smtClean="0">
                <a:solidFill>
                  <a:srgbClr val="909090"/>
                </a:solidFill>
              </a:rPr>
              <a:t>Datasets and Evaluation Measure Experimental Results Conclusions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76" y="5399237"/>
            <a:ext cx="8826632" cy="96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[4] S. </a:t>
            </a:r>
            <a:r>
              <a:rPr lang="en-US" sz="1000" dirty="0" err="1" smtClean="0"/>
              <a:t>Arya</a:t>
            </a:r>
            <a:r>
              <a:rPr lang="en-US" sz="1000" dirty="0"/>
              <a:t> </a:t>
            </a:r>
            <a:r>
              <a:rPr lang="en-US" sz="1000" dirty="0" smtClean="0"/>
              <a:t>et. Al  “</a:t>
            </a:r>
            <a:r>
              <a:rPr lang="en-US" sz="1000" dirty="0"/>
              <a:t>An optimal algorithm for approximate </a:t>
            </a:r>
            <a:r>
              <a:rPr lang="en-US" sz="1000" dirty="0" err="1"/>
              <a:t>nearestneighbor</a:t>
            </a:r>
            <a:r>
              <a:rPr lang="en-US" sz="1000" dirty="0"/>
              <a:t> searching fixed </a:t>
            </a:r>
            <a:r>
              <a:rPr lang="en-US" sz="1000" dirty="0" err="1"/>
              <a:t>dimensions,”Journal</a:t>
            </a:r>
            <a:r>
              <a:rPr lang="en-US" sz="1000" dirty="0"/>
              <a:t> of ACM, vol. 45, pp. 891–923, Nov. 1998</a:t>
            </a:r>
            <a:r>
              <a:rPr lang="en-US" sz="1000" dirty="0" smtClean="0"/>
              <a:t>.</a:t>
            </a:r>
          </a:p>
          <a:p>
            <a:r>
              <a:rPr lang="en-US" sz="1000" dirty="0"/>
              <a:t>[5] J. L. Bentley, “Multidimensional binary search trees used for associative searching,”</a:t>
            </a:r>
            <a:r>
              <a:rPr lang="en-US" sz="1000" dirty="0" err="1"/>
              <a:t>Commun</a:t>
            </a:r>
            <a:r>
              <a:rPr lang="en-US" sz="1000" dirty="0"/>
              <a:t>. ACM, vol. 18,pp. 509–517, Sept. 1975.</a:t>
            </a:r>
          </a:p>
          <a:p>
            <a:r>
              <a:rPr lang="en-US" sz="1000" dirty="0"/>
              <a:t>[6] M. Steinbach, G. </a:t>
            </a:r>
            <a:r>
              <a:rPr lang="en-US" sz="1000" dirty="0" err="1"/>
              <a:t>Karypis</a:t>
            </a:r>
            <a:r>
              <a:rPr lang="en-US" sz="1000" dirty="0"/>
              <a:t>, and V. Kumar, “A comparison of document clustering techniques,” </a:t>
            </a:r>
            <a:r>
              <a:rPr lang="en-US" sz="1000" dirty="0" err="1"/>
              <a:t>inIn</a:t>
            </a:r>
            <a:r>
              <a:rPr lang="en-US" sz="1000" dirty="0"/>
              <a:t> KDD Workshop </a:t>
            </a:r>
            <a:r>
              <a:rPr lang="en-US" sz="1000" dirty="0" err="1"/>
              <a:t>onText</a:t>
            </a:r>
            <a:r>
              <a:rPr lang="en-US" sz="1000" dirty="0"/>
              <a:t> Mining, 2000.</a:t>
            </a:r>
          </a:p>
          <a:p>
            <a:r>
              <a:rPr lang="en-US" sz="1000" dirty="0"/>
              <a:t>[7] H. </a:t>
            </a:r>
            <a:r>
              <a:rPr lang="en-US" sz="1000" dirty="0" err="1"/>
              <a:t>Jegou</a:t>
            </a:r>
            <a:r>
              <a:rPr lang="en-US" sz="1000" dirty="0"/>
              <a:t>, M. </a:t>
            </a:r>
            <a:r>
              <a:rPr lang="en-US" sz="1000" dirty="0" err="1"/>
              <a:t>Douze</a:t>
            </a:r>
            <a:r>
              <a:rPr lang="en-US" sz="1000" dirty="0"/>
              <a:t>, and C. </a:t>
            </a:r>
            <a:r>
              <a:rPr lang="en-US" sz="1000" dirty="0" err="1"/>
              <a:t>Schmid</a:t>
            </a:r>
            <a:r>
              <a:rPr lang="en-US" sz="1000" dirty="0"/>
              <a:t>, “Product quantization for nearest neighbor </a:t>
            </a:r>
            <a:r>
              <a:rPr lang="en-US" sz="1000" dirty="0" err="1"/>
              <a:t>search,”IEEE</a:t>
            </a:r>
            <a:r>
              <a:rPr lang="en-US" sz="1000" dirty="0"/>
              <a:t> </a:t>
            </a:r>
            <a:r>
              <a:rPr lang="en-US" sz="1000" dirty="0" smtClean="0"/>
              <a:t>TPAMI, </a:t>
            </a:r>
            <a:r>
              <a:rPr lang="en-US" sz="1000" dirty="0"/>
              <a:t>vol. </a:t>
            </a:r>
            <a:r>
              <a:rPr lang="en-US" sz="1000" dirty="0" smtClean="0"/>
              <a:t>	33</a:t>
            </a:r>
            <a:r>
              <a:rPr lang="en-US" sz="1000" dirty="0"/>
              <a:t>, pp. 117–128, Jan 2011.</a:t>
            </a:r>
          </a:p>
          <a:p>
            <a:endParaRPr lang="en-US" sz="1000" dirty="0" smtClean="0"/>
          </a:p>
          <a:p>
            <a:endParaRPr lang="en-US" sz="1000" baseline="30000" dirty="0"/>
          </a:p>
        </p:txBody>
      </p:sp>
    </p:spTree>
    <p:extLst>
      <p:ext uri="{BB962C8B-B14F-4D97-AF65-F5344CB8AC3E}">
        <p14:creationId xmlns:p14="http://schemas.microsoft.com/office/powerpoint/2010/main" val="3670191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</a:t>
            </a:r>
            <a:r>
              <a:rPr lang="mr-IN" dirty="0" smtClean="0"/>
              <a:t>–</a:t>
            </a:r>
            <a:r>
              <a:rPr lang="en-US" dirty="0" smtClean="0"/>
              <a:t> Context Incorporation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stage 1 query</a:t>
            </a:r>
            <a:r>
              <a:rPr lang="en-US" i="1" dirty="0" smtClean="0"/>
              <a:t> </a:t>
            </a:r>
            <a:r>
              <a:rPr lang="en-US" dirty="0" smtClean="0"/>
              <a:t>of image </a:t>
            </a:r>
            <a:r>
              <a:rPr lang="en-US" i="1" dirty="0" smtClean="0"/>
              <a:t>I</a:t>
            </a:r>
            <a:r>
              <a:rPr lang="en-US" dirty="0" smtClean="0"/>
              <a:t> , top result </a:t>
            </a:r>
            <a:r>
              <a:rPr lang="en-US" i="1" dirty="0" smtClean="0"/>
              <a:t>I*</a:t>
            </a:r>
            <a:r>
              <a:rPr lang="en-US" dirty="0" smtClean="0"/>
              <a:t> is used for context incorporation</a:t>
            </a:r>
          </a:p>
          <a:p>
            <a:pPr lvl="1"/>
            <a:r>
              <a:rPr lang="en-US" i="1" dirty="0" smtClean="0"/>
              <a:t>I </a:t>
            </a:r>
            <a:r>
              <a:rPr lang="en-US" dirty="0" smtClean="0"/>
              <a:t>is aligned to </a:t>
            </a:r>
            <a:r>
              <a:rPr lang="en-US" i="1" dirty="0" smtClean="0"/>
              <a:t>I*</a:t>
            </a:r>
            <a:endParaRPr lang="en-US" dirty="0"/>
          </a:p>
          <a:p>
            <a:pPr lvl="1"/>
            <a:r>
              <a:rPr lang="en-US" dirty="0" smtClean="0"/>
              <a:t>Colors are 32-bin quantized</a:t>
            </a:r>
          </a:p>
          <a:p>
            <a:pPr lvl="1"/>
            <a:r>
              <a:rPr lang="en-US" i="1" dirty="0" smtClean="0"/>
              <a:t>I-I*=I</a:t>
            </a:r>
            <a:r>
              <a:rPr lang="en-US" i="1" baseline="-25000" dirty="0" smtClean="0"/>
              <a:t>d</a:t>
            </a:r>
            <a:r>
              <a:rPr lang="en-US" i="1" dirty="0" smtClean="0"/>
              <a:t> </a:t>
            </a:r>
            <a:r>
              <a:rPr lang="en-US" dirty="0" smtClean="0"/>
              <a:t>, used to generate the </a:t>
            </a:r>
            <a:r>
              <a:rPr lang="en-US" b="1" dirty="0" smtClean="0"/>
              <a:t>Context Mask </a:t>
            </a:r>
            <a:r>
              <a:rPr lang="en-US" dirty="0" smtClean="0"/>
              <a:t>for stage 2</a:t>
            </a:r>
            <a:endParaRPr lang="en-US" i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</a:t>
            </a:r>
            <a:r>
              <a:rPr lang="en-US" sz="1400" dirty="0" smtClean="0">
                <a:solidFill>
                  <a:srgbClr val="CB9B20"/>
                </a:solidFill>
              </a:rPr>
              <a:t> Proposed Method </a:t>
            </a:r>
            <a:r>
              <a:rPr lang="en-US" sz="1400" dirty="0" smtClean="0">
                <a:solidFill>
                  <a:srgbClr val="909090"/>
                </a:solidFill>
              </a:rPr>
              <a:t>Datasets and Evaluation Measure Experimental Results Conclusions</a:t>
            </a:r>
          </a:p>
        </p:txBody>
      </p:sp>
      <p:pic>
        <p:nvPicPr>
          <p:cNvPr id="7" name="Picture 6" descr="g155_ro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13" y="4002430"/>
            <a:ext cx="1509173" cy="2125418"/>
          </a:xfrm>
          <a:prstGeom prst="rect">
            <a:avLst/>
          </a:prstGeom>
        </p:spPr>
      </p:pic>
      <p:pic>
        <p:nvPicPr>
          <p:cNvPr id="8" name="Picture 7" descr="g155_dgy5nx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93" y="4002430"/>
            <a:ext cx="1509173" cy="212541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24524" y="4071550"/>
            <a:ext cx="1464559" cy="1942077"/>
            <a:chOff x="1280429" y="4231911"/>
            <a:chExt cx="1464559" cy="1942077"/>
          </a:xfrm>
        </p:grpSpPr>
        <p:sp>
          <p:nvSpPr>
            <p:cNvPr id="10" name="Oval 9"/>
            <p:cNvSpPr/>
            <p:nvPr/>
          </p:nvSpPr>
          <p:spPr>
            <a:xfrm>
              <a:off x="1507389" y="4919806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075083" y="4787518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380777" y="5072653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859865" y="5520084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07389" y="5868294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363623" y="5868294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280429" y="5520084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568001" y="4231911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227930" y="5507896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39294" y="4384758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54542" y="5715447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81112" y="4531579"/>
            <a:ext cx="396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-</a:t>
            </a:r>
            <a:endParaRPr lang="en-US" sz="5400" dirty="0"/>
          </a:p>
        </p:txBody>
      </p:sp>
      <p:sp>
        <p:nvSpPr>
          <p:cNvPr id="22" name="Rectangle 21"/>
          <p:cNvSpPr/>
          <p:nvPr/>
        </p:nvSpPr>
        <p:spPr>
          <a:xfrm>
            <a:off x="1650790" y="4503634"/>
            <a:ext cx="1279776" cy="817444"/>
          </a:xfrm>
          <a:prstGeom prst="rect">
            <a:avLst/>
          </a:prstGeom>
          <a:noFill/>
          <a:ln w="28575" cmpd="sng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751484" y="4627157"/>
            <a:ext cx="1179082" cy="590829"/>
            <a:chOff x="4923960" y="4614797"/>
            <a:chExt cx="1179082" cy="590829"/>
          </a:xfrm>
        </p:grpSpPr>
        <p:sp>
          <p:nvSpPr>
            <p:cNvPr id="24" name="Oval 23"/>
            <p:cNvSpPr/>
            <p:nvPr/>
          </p:nvSpPr>
          <p:spPr>
            <a:xfrm>
              <a:off x="4923960" y="4747085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491654" y="4614797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797348" y="4899932"/>
              <a:ext cx="305694" cy="305694"/>
            </a:xfrm>
            <a:prstGeom prst="ellipse">
              <a:avLst/>
            </a:prstGeom>
            <a:noFill/>
            <a:ln w="1905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782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</a:t>
            </a:r>
            <a:r>
              <a:rPr lang="mr-IN" dirty="0" smtClean="0"/>
              <a:t>–</a:t>
            </a:r>
            <a:r>
              <a:rPr lang="en-US" dirty="0" smtClean="0"/>
              <a:t> Ranking Aggregation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Stage 2 search is performed using only </a:t>
            </a:r>
            <a:r>
              <a:rPr lang="en-US" dirty="0" err="1" smtClean="0"/>
              <a:t>keypoints</a:t>
            </a:r>
            <a:r>
              <a:rPr lang="en-US" dirty="0" smtClean="0"/>
              <a:t> from within the </a:t>
            </a:r>
            <a:r>
              <a:rPr lang="en-US" b="1" dirty="0" smtClean="0"/>
              <a:t>Context Mask</a:t>
            </a:r>
          </a:p>
          <a:p>
            <a:r>
              <a:rPr lang="en-US" dirty="0" smtClean="0"/>
              <a:t>Results from stage 1 and 2 are combined using the </a:t>
            </a:r>
            <a:r>
              <a:rPr lang="en-US" dirty="0" err="1" smtClean="0"/>
              <a:t>keypoint</a:t>
            </a:r>
            <a:r>
              <a:rPr lang="en-US" dirty="0" smtClean="0"/>
              <a:t> voting confidence measure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</a:t>
            </a:r>
            <a:r>
              <a:rPr lang="en-US" sz="1400" dirty="0" smtClean="0">
                <a:solidFill>
                  <a:srgbClr val="CB9B20"/>
                </a:solidFill>
              </a:rPr>
              <a:t> Proposed Method </a:t>
            </a:r>
            <a:r>
              <a:rPr lang="en-US" sz="1400" dirty="0" smtClean="0">
                <a:solidFill>
                  <a:srgbClr val="909090"/>
                </a:solidFill>
              </a:rPr>
              <a:t>Datasets and Evaluation Measure Experimental Results Conclusions</a:t>
            </a:r>
          </a:p>
        </p:txBody>
      </p:sp>
      <p:pic>
        <p:nvPicPr>
          <p:cNvPr id="7" name="Picture 6" descr="contextual-ma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98" y="3400901"/>
            <a:ext cx="5720513" cy="282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5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</a:t>
            </a:r>
            <a:r>
              <a:rPr lang="mr-IN" dirty="0" smtClean="0"/>
              <a:t>–</a:t>
            </a:r>
            <a:r>
              <a:rPr lang="en-US" dirty="0" smtClean="0"/>
              <a:t> Full Pipeline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</a:t>
            </a:r>
            <a:r>
              <a:rPr lang="en-US" sz="1400" dirty="0" smtClean="0">
                <a:solidFill>
                  <a:srgbClr val="CB9B20"/>
                </a:solidFill>
              </a:rPr>
              <a:t> Proposed Method </a:t>
            </a:r>
            <a:r>
              <a:rPr lang="en-US" sz="1400" dirty="0" smtClean="0">
                <a:solidFill>
                  <a:srgbClr val="909090"/>
                </a:solidFill>
              </a:rPr>
              <a:t>Datasets and Evaluation Measure Experimental Results Conclusions</a:t>
            </a:r>
          </a:p>
        </p:txBody>
      </p:sp>
      <p:pic>
        <p:nvPicPr>
          <p:cNvPr id="7" name="Picture 6" descr="Copy of ICIP Pipeline_full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7" y="923740"/>
            <a:ext cx="6838440" cy="557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4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and Dataset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Datasets used:</a:t>
            </a:r>
          </a:p>
          <a:p>
            <a:pPr lvl="1"/>
            <a:r>
              <a:rPr lang="en-US" b="1" dirty="0" smtClean="0"/>
              <a:t>NC2016</a:t>
            </a:r>
            <a:r>
              <a:rPr lang="en-US" dirty="0" smtClean="0"/>
              <a:t>: The Nimble Challenge datasets, built specifically for image provenance, provided by NIST. Contains a total of 288 query images and 870 related gallery images</a:t>
            </a:r>
          </a:p>
          <a:p>
            <a:pPr lvl="1"/>
            <a:r>
              <a:rPr lang="en-US" b="1" dirty="0" smtClean="0"/>
              <a:t>World1M</a:t>
            </a:r>
            <a:r>
              <a:rPr lang="en-US" dirty="0" smtClean="0"/>
              <a:t>: Provided by </a:t>
            </a:r>
            <a:r>
              <a:rPr lang="en-US" dirty="0" err="1" smtClean="0"/>
              <a:t>RankOne</a:t>
            </a:r>
            <a:r>
              <a:rPr lang="en-US" dirty="0" smtClean="0"/>
              <a:t> </a:t>
            </a:r>
            <a:r>
              <a:rPr lang="en-US" dirty="0" smtClean="0"/>
              <a:t>Inc</a:t>
            </a:r>
            <a:r>
              <a:rPr lang="en-US" dirty="0" smtClean="0"/>
              <a:t>.[8]</a:t>
            </a:r>
            <a:r>
              <a:rPr lang="en-US" dirty="0" smtClean="0"/>
              <a:t> </a:t>
            </a:r>
            <a:r>
              <a:rPr lang="en-US" dirty="0" smtClean="0"/>
              <a:t>Contains 1M images, used as a distractor set for index retrieval</a:t>
            </a:r>
          </a:p>
          <a:p>
            <a:r>
              <a:rPr lang="en-US" dirty="0" smtClean="0"/>
              <a:t>Evaluation Metric</a:t>
            </a:r>
          </a:p>
          <a:p>
            <a:pPr lvl="1"/>
            <a:r>
              <a:rPr lang="en-US" dirty="0" smtClean="0"/>
              <a:t>Search quality reported as </a:t>
            </a:r>
            <a:r>
              <a:rPr lang="en-US" dirty="0" err="1" smtClean="0"/>
              <a:t>Recall@k</a:t>
            </a:r>
            <a:r>
              <a:rPr lang="en-US" dirty="0" smtClean="0"/>
              <a:t>, measuring correct images retrieved within the top-k results.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</a:t>
            </a:r>
            <a:r>
              <a:rPr lang="en-US" sz="1400" dirty="0" smtClean="0">
                <a:solidFill>
                  <a:srgbClr val="CB9B20"/>
                </a:solidFill>
              </a:rPr>
              <a:t> </a:t>
            </a:r>
            <a:r>
              <a:rPr lang="en-US" sz="1400" dirty="0" smtClean="0">
                <a:solidFill>
                  <a:srgbClr val="909090"/>
                </a:solidFill>
              </a:rPr>
              <a:t>Proposed Method</a:t>
            </a:r>
            <a:r>
              <a:rPr lang="en-US" sz="1400" dirty="0" smtClean="0">
                <a:solidFill>
                  <a:srgbClr val="CB9B20"/>
                </a:solidFill>
              </a:rPr>
              <a:t> Datasets and Evaluation Measure</a:t>
            </a:r>
            <a:r>
              <a:rPr lang="en-US" sz="1400" dirty="0" smtClean="0">
                <a:solidFill>
                  <a:srgbClr val="909090"/>
                </a:solidFill>
              </a:rPr>
              <a:t> Experimental Results Conclusions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014" y="5994748"/>
            <a:ext cx="882663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[8] ht</a:t>
            </a:r>
            <a:r>
              <a:rPr lang="en-US" sz="1000" dirty="0" smtClean="0"/>
              <a:t>tp</a:t>
            </a:r>
            <a:r>
              <a:rPr lang="en-US" sz="1000" dirty="0" smtClean="0"/>
              <a:t>://</a:t>
            </a:r>
            <a:r>
              <a:rPr lang="en-US" sz="1000" dirty="0" err="1" smtClean="0"/>
              <a:t>medifor.rankone.io</a:t>
            </a:r>
            <a:r>
              <a:rPr lang="en-US" sz="1000" dirty="0" smtClean="0"/>
              <a:t>/</a:t>
            </a:r>
            <a:endParaRPr lang="en-US" sz="1000" dirty="0"/>
          </a:p>
          <a:p>
            <a:endParaRPr lang="en-US" sz="1000" dirty="0" smtClean="0"/>
          </a:p>
          <a:p>
            <a:endParaRPr lang="en-US" sz="1000" baseline="30000" dirty="0"/>
          </a:p>
        </p:txBody>
      </p:sp>
    </p:spTree>
    <p:extLst>
      <p:ext uri="{BB962C8B-B14F-4D97-AF65-F5344CB8AC3E}">
        <p14:creationId xmlns:p14="http://schemas.microsoft.com/office/powerpoint/2010/main" val="99748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118" r="118"/>
          <a:stretch>
            <a:fillRect/>
          </a:stretch>
        </p:blipFill>
        <p:spPr>
          <a:xfrm>
            <a:off x="1383286" y="1012618"/>
            <a:ext cx="6453412" cy="380161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</a:t>
            </a:r>
            <a:r>
              <a:rPr lang="en-US" sz="1400" dirty="0" smtClean="0">
                <a:solidFill>
                  <a:srgbClr val="CB9B20"/>
                </a:solidFill>
              </a:rPr>
              <a:t> </a:t>
            </a:r>
            <a:r>
              <a:rPr lang="en-US" sz="1400" dirty="0" smtClean="0">
                <a:solidFill>
                  <a:srgbClr val="909090"/>
                </a:solidFill>
              </a:rPr>
              <a:t>Proposed Method</a:t>
            </a:r>
            <a:r>
              <a:rPr lang="en-US" sz="1400" dirty="0" smtClean="0">
                <a:solidFill>
                  <a:srgbClr val="CB9B20"/>
                </a:solidFill>
              </a:rPr>
              <a:t> </a:t>
            </a:r>
            <a:r>
              <a:rPr lang="en-US" sz="1400" dirty="0" smtClean="0">
                <a:solidFill>
                  <a:srgbClr val="909090"/>
                </a:solidFill>
              </a:rPr>
              <a:t>Datasets and Evaluation Measure </a:t>
            </a:r>
            <a:r>
              <a:rPr lang="en-US" sz="1400" dirty="0" smtClean="0">
                <a:solidFill>
                  <a:srgbClr val="CB9B20"/>
                </a:solidFill>
              </a:rPr>
              <a:t>Experimental Results</a:t>
            </a:r>
            <a:r>
              <a:rPr lang="en-US" sz="1400" dirty="0" smtClean="0">
                <a:solidFill>
                  <a:srgbClr val="909090"/>
                </a:solidFill>
              </a:rPr>
              <a:t> Conclusions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78" y="5034711"/>
            <a:ext cx="3438667" cy="11916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761" y="5052342"/>
            <a:ext cx="5053749" cy="116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</a:t>
            </a:r>
            <a:r>
              <a:rPr lang="en-US" sz="1400" dirty="0" smtClean="0">
                <a:solidFill>
                  <a:srgbClr val="CB9B20"/>
                </a:solidFill>
              </a:rPr>
              <a:t> </a:t>
            </a:r>
            <a:r>
              <a:rPr lang="en-US" sz="1400" dirty="0" smtClean="0">
                <a:solidFill>
                  <a:srgbClr val="909090"/>
                </a:solidFill>
              </a:rPr>
              <a:t>Proposed Method</a:t>
            </a:r>
            <a:r>
              <a:rPr lang="en-US" sz="1400" dirty="0" smtClean="0">
                <a:solidFill>
                  <a:srgbClr val="CB9B20"/>
                </a:solidFill>
              </a:rPr>
              <a:t> </a:t>
            </a:r>
            <a:r>
              <a:rPr lang="en-US" sz="1400" dirty="0" smtClean="0">
                <a:solidFill>
                  <a:srgbClr val="909090"/>
                </a:solidFill>
              </a:rPr>
              <a:t>Datasets and Evaluation Measure </a:t>
            </a:r>
            <a:r>
              <a:rPr lang="en-US" sz="1400" dirty="0" smtClean="0">
                <a:solidFill>
                  <a:srgbClr val="CB9B20"/>
                </a:solidFill>
              </a:rPr>
              <a:t>Experimental Results</a:t>
            </a:r>
            <a:r>
              <a:rPr lang="en-US" sz="1400" dirty="0" smtClean="0">
                <a:solidFill>
                  <a:srgbClr val="909090"/>
                </a:solidFill>
              </a:rPr>
              <a:t> Conclusions</a:t>
            </a:r>
          </a:p>
        </p:txBody>
      </p:sp>
      <p:pic>
        <p:nvPicPr>
          <p:cNvPr id="11" name="Picture 10" descr="qualitative_results_example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0872"/>
            <a:ext cx="9144000" cy="2117320"/>
          </a:xfrm>
          <a:prstGeom prst="rect">
            <a:avLst/>
          </a:prstGeom>
        </p:spPr>
      </p:pic>
      <p:pic>
        <p:nvPicPr>
          <p:cNvPr id="12" name="Picture 11" descr="qualitative_results_example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" y="4130859"/>
            <a:ext cx="8784336" cy="2286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33708" y="1012618"/>
            <a:ext cx="6648673" cy="538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Clues from Near Duplicates</a:t>
            </a:r>
            <a:endParaRPr lang="en-US" sz="1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5646" y="3670365"/>
            <a:ext cx="6648673" cy="538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Clues from Semantically Similar Images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5865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 introduce the first method designed for the task of provenance filtering and to improve donor </a:t>
            </a:r>
            <a:r>
              <a:rPr lang="en-US" dirty="0" smtClean="0"/>
              <a:t>recall</a:t>
            </a:r>
            <a:r>
              <a:rPr lang="en-US" baseline="30000" dirty="0"/>
              <a:t>1</a:t>
            </a:r>
            <a:endParaRPr lang="en-US" baseline="30000" dirty="0" smtClean="0"/>
          </a:p>
          <a:p>
            <a:r>
              <a:rPr lang="en-US" dirty="0" smtClean="0"/>
              <a:t>Multiple-stage search strategies are important for finding the better and more complex sets of related images for provenance graph analysis</a:t>
            </a:r>
          </a:p>
          <a:p>
            <a:r>
              <a:rPr lang="en-US" dirty="0" smtClean="0"/>
              <a:t>Retrieval of small objects in large scale image galleries remains challenging</a:t>
            </a:r>
          </a:p>
          <a:p>
            <a:pPr lvl="1"/>
            <a:r>
              <a:rPr lang="en-US" dirty="0" smtClean="0"/>
              <a:t> 68% recall of donors can be further improved</a:t>
            </a:r>
          </a:p>
          <a:p>
            <a:r>
              <a:rPr lang="en-US" dirty="0" smtClean="0"/>
              <a:t>Work on this problem is still ongoing:</a:t>
            </a:r>
          </a:p>
          <a:p>
            <a:pPr lvl="1"/>
            <a:r>
              <a:rPr lang="en-US" dirty="0" smtClean="0"/>
              <a:t>Research into better characterization of small forged regions</a:t>
            </a:r>
          </a:p>
          <a:p>
            <a:pPr lvl="1"/>
            <a:r>
              <a:rPr lang="en-US" dirty="0" smtClean="0"/>
              <a:t>Incorporation of Passive forgery detectors</a:t>
            </a:r>
          </a:p>
          <a:p>
            <a:pPr lvl="1"/>
            <a:r>
              <a:rPr lang="en-US" dirty="0" smtClean="0"/>
              <a:t>Incorporation of human-in-the-loop schemes for relevance feedback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</a:t>
            </a:r>
            <a:r>
              <a:rPr lang="en-US" sz="1400" dirty="0" smtClean="0">
                <a:solidFill>
                  <a:srgbClr val="CB9B20"/>
                </a:solidFill>
              </a:rPr>
              <a:t> </a:t>
            </a:r>
            <a:r>
              <a:rPr lang="en-US" sz="1400" dirty="0" smtClean="0">
                <a:solidFill>
                  <a:srgbClr val="909090"/>
                </a:solidFill>
              </a:rPr>
              <a:t>Proposed Method</a:t>
            </a:r>
            <a:r>
              <a:rPr lang="en-US" sz="1400" dirty="0" smtClean="0">
                <a:solidFill>
                  <a:srgbClr val="CB9B20"/>
                </a:solidFill>
              </a:rPr>
              <a:t> </a:t>
            </a:r>
            <a:r>
              <a:rPr lang="en-US" sz="1400" dirty="0" smtClean="0">
                <a:solidFill>
                  <a:srgbClr val="909090"/>
                </a:solidFill>
              </a:rPr>
              <a:t>Datasets and Evaluation Measure Experimental Results </a:t>
            </a:r>
            <a:r>
              <a:rPr lang="en-US" sz="1400" dirty="0" smtClean="0">
                <a:solidFill>
                  <a:srgbClr val="CB9B20"/>
                </a:solidFill>
              </a:rPr>
              <a:t>Conclusions</a:t>
            </a:r>
            <a:endParaRPr lang="en-US" sz="1400" dirty="0" smtClean="0">
              <a:solidFill>
                <a:srgbClr val="909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014" y="5994748"/>
            <a:ext cx="882663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 smtClean="0"/>
              <a:t>Code </a:t>
            </a:r>
            <a:r>
              <a:rPr lang="en-US" sz="1600" dirty="0" smtClean="0"/>
              <a:t>available freely at https://</a:t>
            </a:r>
            <a:r>
              <a:rPr lang="en-US" sz="1600" dirty="0" err="1" smtClean="0"/>
              <a:t>gitlab.com</a:t>
            </a:r>
            <a:r>
              <a:rPr lang="en-US" sz="1600" dirty="0" smtClean="0"/>
              <a:t>/</a:t>
            </a:r>
            <a:r>
              <a:rPr lang="en-US" sz="1600" dirty="0" err="1" smtClean="0"/>
              <a:t>notredame</a:t>
            </a:r>
            <a:r>
              <a:rPr lang="en-US" sz="1600" dirty="0" smtClean="0"/>
              <a:t>-provenance/filtering</a:t>
            </a:r>
          </a:p>
          <a:p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411226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2897" b="289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</a:t>
            </a:r>
            <a:r>
              <a:rPr lang="en-US" sz="1400" dirty="0" smtClean="0">
                <a:solidFill>
                  <a:srgbClr val="CB9B20"/>
                </a:solidFill>
              </a:rPr>
              <a:t> </a:t>
            </a:r>
            <a:r>
              <a:rPr lang="en-US" sz="1400" dirty="0" smtClean="0">
                <a:solidFill>
                  <a:srgbClr val="909090"/>
                </a:solidFill>
              </a:rPr>
              <a:t>Proposed Method</a:t>
            </a:r>
            <a:r>
              <a:rPr lang="en-US" sz="1400" dirty="0" smtClean="0">
                <a:solidFill>
                  <a:srgbClr val="CB9B20"/>
                </a:solidFill>
              </a:rPr>
              <a:t> </a:t>
            </a:r>
            <a:r>
              <a:rPr lang="en-US" sz="1400" dirty="0" smtClean="0">
                <a:solidFill>
                  <a:srgbClr val="909090"/>
                </a:solidFill>
              </a:rPr>
              <a:t>Datasets and Evaluation Measure Experimental Results </a:t>
            </a:r>
            <a:r>
              <a:rPr lang="en-US" sz="1400" dirty="0" smtClean="0">
                <a:solidFill>
                  <a:srgbClr val="CB9B20"/>
                </a:solidFill>
              </a:rPr>
              <a:t>Conclusions</a:t>
            </a:r>
            <a:endParaRPr lang="en-US" sz="1400" dirty="0" smtClean="0"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4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dirty="0" smtClean="0"/>
              <a:t>Introduction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Proposed Method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Datasets and Evaluation Measures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Experimental Results</a:t>
            </a:r>
          </a:p>
          <a:p>
            <a:pPr>
              <a:lnSpc>
                <a:spcPct val="140000"/>
              </a:lnSpc>
            </a:pPr>
            <a:r>
              <a:rPr lang="en-US" dirty="0" smtClean="0"/>
              <a:t>Conclusions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 Proposed Method Datasets and Evaluation Measure Experimental Results Conclusions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Provenance Filtering for Multimedia Phylogeny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57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Multimedia Phylogeny?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78224"/>
            <a:ext cx="5523215" cy="4847940"/>
          </a:xfrm>
        </p:spPr>
        <p:txBody>
          <a:bodyPr/>
          <a:lstStyle/>
          <a:p>
            <a:r>
              <a:rPr lang="en-US" sz="2400" dirty="0" smtClean="0"/>
              <a:t>Relatively New field of research</a:t>
            </a:r>
          </a:p>
          <a:p>
            <a:r>
              <a:rPr lang="en-US" sz="2400" dirty="0" smtClean="0"/>
              <a:t>Studies relationships among </a:t>
            </a:r>
            <a:br>
              <a:rPr lang="en-US" sz="2400" dirty="0" smtClean="0"/>
            </a:br>
            <a:r>
              <a:rPr lang="en-US" sz="2400" dirty="0" smtClean="0"/>
              <a:t>transformed versions of objects [1,2]</a:t>
            </a:r>
            <a:endParaRPr lang="en-US" sz="2400" baseline="30000" dirty="0" smtClean="0"/>
          </a:p>
          <a:p>
            <a:pPr lvl="1"/>
            <a:r>
              <a:rPr lang="en-US" sz="2000" dirty="0" smtClean="0"/>
              <a:t>Also known as “Provenance”</a:t>
            </a:r>
          </a:p>
          <a:p>
            <a:r>
              <a:rPr lang="en-US" sz="2400" dirty="0" smtClean="0"/>
              <a:t>Treats online </a:t>
            </a:r>
            <a:r>
              <a:rPr lang="en-US" sz="2400" dirty="0" err="1" smtClean="0"/>
              <a:t>mulitmedia</a:t>
            </a:r>
            <a:r>
              <a:rPr lang="en-US" sz="2400" dirty="0" smtClean="0"/>
              <a:t> as </a:t>
            </a:r>
            <a:br>
              <a:rPr lang="en-US" sz="2400" dirty="0" smtClean="0"/>
            </a:br>
            <a:r>
              <a:rPr lang="en-US" sz="2400" dirty="0" smtClean="0"/>
              <a:t>“evolving objects over time”</a:t>
            </a:r>
          </a:p>
          <a:p>
            <a:pPr lvl="1"/>
            <a:r>
              <a:rPr lang="en-US" sz="2000" dirty="0" smtClean="0"/>
              <a:t>Thus “phylogeny”</a:t>
            </a:r>
          </a:p>
          <a:p>
            <a:r>
              <a:rPr lang="en-US" sz="2400" dirty="0" smtClean="0"/>
              <a:t>DARPA MEDIFOR program aims</a:t>
            </a:r>
            <a:br>
              <a:rPr lang="en-US" sz="2400" dirty="0" smtClean="0"/>
            </a:br>
            <a:r>
              <a:rPr lang="en-US" sz="2400" dirty="0" smtClean="0"/>
              <a:t>to further study the behavior of</a:t>
            </a:r>
            <a:br>
              <a:rPr lang="en-US" sz="2400" dirty="0" smtClean="0"/>
            </a:br>
            <a:r>
              <a:rPr lang="en-US" sz="2400" dirty="0" smtClean="0"/>
              <a:t>evolving media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CB9B20"/>
                </a:solidFill>
              </a:rPr>
              <a:t>Introduction </a:t>
            </a:r>
            <a:r>
              <a:rPr lang="en-US" sz="1400" dirty="0" smtClean="0">
                <a:solidFill>
                  <a:srgbClr val="909090"/>
                </a:solidFill>
              </a:rPr>
              <a:t>Proposed Method Datasets and Evaluation Measure Experimental Results Conclusions</a:t>
            </a:r>
          </a:p>
        </p:txBody>
      </p:sp>
      <p:pic>
        <p:nvPicPr>
          <p:cNvPr id="7" name="Picture 6" descr="medifor.png"/>
          <p:cNvPicPr>
            <a:picLocks noChangeAspect="1"/>
          </p:cNvPicPr>
          <p:nvPr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5" r="27503"/>
          <a:stretch/>
        </p:blipFill>
        <p:spPr>
          <a:xfrm>
            <a:off x="5460351" y="1513252"/>
            <a:ext cx="3599901" cy="47487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2959" y="5625960"/>
            <a:ext cx="5909856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[1] Z</a:t>
            </a:r>
            <a:r>
              <a:rPr lang="en-US" sz="1000" dirty="0"/>
              <a:t>. Dias, A. Rocha, and S. </a:t>
            </a:r>
            <a:r>
              <a:rPr lang="en-US" sz="1000" dirty="0" err="1"/>
              <a:t>Goldenstein</a:t>
            </a:r>
            <a:r>
              <a:rPr lang="en-US" sz="1000" dirty="0"/>
              <a:t>, “Image phylogeny by minimal spanning </a:t>
            </a:r>
            <a:r>
              <a:rPr lang="en-US" sz="1000" dirty="0" err="1"/>
              <a:t>trees,”IEEE</a:t>
            </a:r>
            <a:r>
              <a:rPr lang="en-US" sz="1000" dirty="0"/>
              <a:t> </a:t>
            </a:r>
            <a:r>
              <a:rPr lang="en-US" sz="1000" dirty="0" smtClean="0"/>
              <a:t>Transactions </a:t>
            </a:r>
            <a:r>
              <a:rPr lang="en-US" sz="1000" dirty="0"/>
              <a:t>on </a:t>
            </a:r>
            <a:r>
              <a:rPr lang="en-US" sz="1000" dirty="0" smtClean="0"/>
              <a:t>Information Forensics </a:t>
            </a:r>
            <a:r>
              <a:rPr lang="en-US" sz="1000" dirty="0"/>
              <a:t>and Security (TIFS), vol. 7, pp. 774–788, April 2012</a:t>
            </a:r>
            <a:r>
              <a:rPr lang="en-US" sz="1000" dirty="0" smtClean="0"/>
              <a:t>.</a:t>
            </a:r>
          </a:p>
          <a:p>
            <a:endParaRPr lang="en-US" sz="1000" dirty="0"/>
          </a:p>
          <a:p>
            <a:r>
              <a:rPr lang="en-US" sz="1000" dirty="0" smtClean="0"/>
              <a:t>[2] Z</a:t>
            </a:r>
            <a:r>
              <a:rPr lang="en-US" sz="1000" dirty="0"/>
              <a:t>. Dias, S. </a:t>
            </a:r>
            <a:r>
              <a:rPr lang="en-US" sz="1000" dirty="0" err="1"/>
              <a:t>Goldenstein</a:t>
            </a:r>
            <a:r>
              <a:rPr lang="en-US" sz="1000" dirty="0"/>
              <a:t>, and A. Rocha, “Toward image phylogeny forests:  Automatically recovering </a:t>
            </a:r>
            <a:r>
              <a:rPr lang="en-US" sz="1000" dirty="0" smtClean="0"/>
              <a:t>semantically </a:t>
            </a:r>
            <a:r>
              <a:rPr lang="en-US" sz="1000" dirty="0" err="1"/>
              <a:t>similarimage</a:t>
            </a:r>
            <a:r>
              <a:rPr lang="en-US" sz="1000" dirty="0"/>
              <a:t> </a:t>
            </a:r>
            <a:r>
              <a:rPr lang="en-US" sz="1000" dirty="0" err="1"/>
              <a:t>relationships,”Forensic</a:t>
            </a:r>
            <a:r>
              <a:rPr lang="en-US" sz="1000" dirty="0"/>
              <a:t> science international, vol. 231, no. 1, pp. </a:t>
            </a:r>
            <a:r>
              <a:rPr lang="en-US" sz="1000" dirty="0" smtClean="0"/>
              <a:t>178</a:t>
            </a:r>
            <a:r>
              <a:rPr lang="en-US" sz="1000" dirty="0"/>
              <a:t>–189, 2013.</a:t>
            </a:r>
            <a:endParaRPr lang="en-US" sz="1000" baseline="30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baseline="30000" dirty="0"/>
          </a:p>
        </p:txBody>
      </p:sp>
    </p:spTree>
    <p:extLst>
      <p:ext uri="{BB962C8B-B14F-4D97-AF65-F5344CB8AC3E}">
        <p14:creationId xmlns:p14="http://schemas.microsoft.com/office/powerpoint/2010/main" val="382664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Graph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15" name="Straight Arrow Connector 14"/>
          <p:cNvCxnSpPr>
            <a:stCxn id="3" idx="2"/>
            <a:endCxn id="20" idx="0"/>
          </p:cNvCxnSpPr>
          <p:nvPr/>
        </p:nvCxnSpPr>
        <p:spPr>
          <a:xfrm>
            <a:off x="3267133" y="3565855"/>
            <a:ext cx="0" cy="3430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" idx="3"/>
            <a:endCxn id="18" idx="1"/>
          </p:cNvCxnSpPr>
          <p:nvPr/>
        </p:nvCxnSpPr>
        <p:spPr>
          <a:xfrm>
            <a:off x="3928570" y="2683939"/>
            <a:ext cx="3436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3"/>
            <a:endCxn id="17" idx="1"/>
          </p:cNvCxnSpPr>
          <p:nvPr/>
        </p:nvCxnSpPr>
        <p:spPr>
          <a:xfrm>
            <a:off x="5595048" y="2683939"/>
            <a:ext cx="2624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1" idx="0"/>
            <a:endCxn id="18" idx="2"/>
          </p:cNvCxnSpPr>
          <p:nvPr/>
        </p:nvCxnSpPr>
        <p:spPr>
          <a:xfrm flipV="1">
            <a:off x="4933611" y="3565855"/>
            <a:ext cx="0" cy="3236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23" idx="0"/>
            <a:endCxn id="17" idx="2"/>
          </p:cNvCxnSpPr>
          <p:nvPr/>
        </p:nvCxnSpPr>
        <p:spPr>
          <a:xfrm rot="16200000" flipV="1">
            <a:off x="6642403" y="3450731"/>
            <a:ext cx="323613" cy="55386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3e3f5e74f0341318707a7ffc921e6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96" y="1802023"/>
            <a:ext cx="1322874" cy="1763832"/>
          </a:xfrm>
          <a:prstGeom prst="rect">
            <a:avLst/>
          </a:prstGeom>
        </p:spPr>
      </p:pic>
      <p:pic>
        <p:nvPicPr>
          <p:cNvPr id="13" name="Picture 12" descr="bbeCOh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1" y="3030221"/>
            <a:ext cx="1962994" cy="1224175"/>
          </a:xfrm>
          <a:prstGeom prst="rect">
            <a:avLst/>
          </a:prstGeom>
        </p:spPr>
      </p:pic>
      <p:pic>
        <p:nvPicPr>
          <p:cNvPr id="14" name="Picture 13" descr="tcuPvhq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0" y="4477949"/>
            <a:ext cx="1676400" cy="1257300"/>
          </a:xfrm>
          <a:prstGeom prst="rect">
            <a:avLst/>
          </a:prstGeom>
          <a:ln w="57150" cmpd="sng">
            <a:noFill/>
          </a:ln>
        </p:spPr>
      </p:pic>
      <p:pic>
        <p:nvPicPr>
          <p:cNvPr id="17" name="Picture 16" descr="g121_dcmnd2v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4" y="1802023"/>
            <a:ext cx="1339467" cy="1763832"/>
          </a:xfrm>
          <a:prstGeom prst="rect">
            <a:avLst/>
          </a:prstGeom>
          <a:ln w="57150" cmpd="sng">
            <a:noFill/>
          </a:ln>
        </p:spPr>
      </p:pic>
      <p:pic>
        <p:nvPicPr>
          <p:cNvPr id="18" name="Picture 17" descr="g121_dcmj3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3" y="1802023"/>
            <a:ext cx="1322875" cy="1763832"/>
          </a:xfrm>
          <a:prstGeom prst="rect">
            <a:avLst/>
          </a:prstGeom>
          <a:ln w="57150" cmpd="sng">
            <a:noFill/>
          </a:ln>
        </p:spPr>
      </p:pic>
      <p:pic>
        <p:nvPicPr>
          <p:cNvPr id="20" name="Picture 19" descr="g121_dcmfmi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96" y="3908904"/>
            <a:ext cx="1322874" cy="1826345"/>
          </a:xfrm>
          <a:prstGeom prst="rect">
            <a:avLst/>
          </a:prstGeom>
          <a:ln w="57150" cmpd="sng">
            <a:noFill/>
          </a:ln>
        </p:spPr>
      </p:pic>
      <p:pic>
        <p:nvPicPr>
          <p:cNvPr id="21" name="Picture 20" descr="0u61gqyi0ha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3" y="3889468"/>
            <a:ext cx="1322875" cy="18367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7544" y="3889468"/>
            <a:ext cx="2447192" cy="1823034"/>
          </a:xfrm>
          <a:prstGeom prst="rect">
            <a:avLst/>
          </a:prstGeom>
        </p:spPr>
      </p:pic>
      <p:pic>
        <p:nvPicPr>
          <p:cNvPr id="24" name="Picture 23" descr="slack-img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0" y="2030512"/>
            <a:ext cx="1676400" cy="838200"/>
          </a:xfrm>
          <a:prstGeom prst="rect">
            <a:avLst/>
          </a:prstGeom>
        </p:spPr>
      </p:pic>
      <p:cxnSp>
        <p:nvCxnSpPr>
          <p:cNvPr id="57" name="Elbow Connector 56"/>
          <p:cNvCxnSpPr>
            <a:stCxn id="24" idx="3"/>
            <a:endCxn id="20" idx="1"/>
          </p:cNvCxnSpPr>
          <p:nvPr/>
        </p:nvCxnSpPr>
        <p:spPr>
          <a:xfrm>
            <a:off x="2135030" y="2449612"/>
            <a:ext cx="470666" cy="237246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13" idx="3"/>
            <a:endCxn id="20" idx="1"/>
          </p:cNvCxnSpPr>
          <p:nvPr/>
        </p:nvCxnSpPr>
        <p:spPr>
          <a:xfrm>
            <a:off x="2204965" y="3642309"/>
            <a:ext cx="400731" cy="1179768"/>
          </a:xfrm>
          <a:prstGeom prst="bentConnector3">
            <a:avLst>
              <a:gd name="adj1" fmla="val 3899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14" idx="3"/>
            <a:endCxn id="20" idx="1"/>
          </p:cNvCxnSpPr>
          <p:nvPr/>
        </p:nvCxnSpPr>
        <p:spPr>
          <a:xfrm flipV="1">
            <a:off x="2135030" y="4822077"/>
            <a:ext cx="470666" cy="28452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5" name="Picture 84" descr="d3e3f5e74f0341318707a7ffc921e6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96" y="1802023"/>
            <a:ext cx="1322874" cy="1763832"/>
          </a:xfrm>
          <a:prstGeom prst="rect">
            <a:avLst/>
          </a:prstGeom>
          <a:ln w="57150" cmpd="sng">
            <a:solidFill>
              <a:srgbClr val="008000"/>
            </a:solidFill>
          </a:ln>
        </p:spPr>
      </p:pic>
      <p:pic>
        <p:nvPicPr>
          <p:cNvPr id="86" name="Picture 85" descr="slack-img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0" y="2030512"/>
            <a:ext cx="1676400" cy="838200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  <p:pic>
        <p:nvPicPr>
          <p:cNvPr id="87" name="Picture 86" descr="bbeCOh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1" y="3030221"/>
            <a:ext cx="1962994" cy="1224175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  <p:pic>
        <p:nvPicPr>
          <p:cNvPr id="88" name="Picture 87" descr="tcuPvhq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0" y="4479372"/>
            <a:ext cx="1676400" cy="1257300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  <p:pic>
        <p:nvPicPr>
          <p:cNvPr id="89" name="Picture 88" descr="0u61gqyi0ha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80" y="3889468"/>
            <a:ext cx="1322875" cy="1836774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7545" y="3889468"/>
            <a:ext cx="2447192" cy="1823034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  <p:pic>
        <p:nvPicPr>
          <p:cNvPr id="94" name="Picture 93" descr="g121_dcmnd2v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4" y="1802023"/>
            <a:ext cx="1339467" cy="176383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95" name="Picture 94" descr="g121_dcmj3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3" y="1802023"/>
            <a:ext cx="1322875" cy="176383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100" name="Picture 99" descr="g121_dcmfmi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96" y="3910327"/>
            <a:ext cx="1322874" cy="1826345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sp>
        <p:nvSpPr>
          <p:cNvPr id="102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CB9B20"/>
                </a:solidFill>
              </a:rPr>
              <a:t>Introduction </a:t>
            </a:r>
            <a:r>
              <a:rPr lang="en-US" sz="1400" dirty="0" smtClean="0">
                <a:solidFill>
                  <a:srgbClr val="909090"/>
                </a:solidFill>
              </a:rPr>
              <a:t>Proposed Method Datasets and Evaluation Measure Experimental Results Conclusions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505273" y="6249876"/>
            <a:ext cx="5909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11"/>
              </a:rPr>
              <a:t>https://</a:t>
            </a:r>
            <a:r>
              <a:rPr lang="en-US" sz="1000" dirty="0" err="1">
                <a:hlinkClick r:id="rId11"/>
              </a:rPr>
              <a:t>www.reddit.com</a:t>
            </a:r>
            <a:r>
              <a:rPr lang="en-US" sz="1000" dirty="0">
                <a:hlinkClick r:id="rId11"/>
              </a:rPr>
              <a:t>/r/</a:t>
            </a:r>
            <a:r>
              <a:rPr lang="en-US" sz="1000" dirty="0" err="1">
                <a:hlinkClick r:id="rId11"/>
              </a:rPr>
              <a:t>photoshopbattles</a:t>
            </a:r>
            <a:r>
              <a:rPr lang="en-US" sz="1000" dirty="0">
                <a:hlinkClick r:id="rId11"/>
              </a:rPr>
              <a:t>/comments/5ovept/</a:t>
            </a:r>
            <a:r>
              <a:rPr lang="en-US" sz="1000" dirty="0" err="1">
                <a:hlinkClick r:id="rId11"/>
              </a:rPr>
              <a:t>psbattle_man_standing_on_clear_ice</a:t>
            </a:r>
            <a:r>
              <a:rPr lang="en-US" sz="1000" dirty="0">
                <a:hlinkClick r:id="rId11"/>
              </a:rPr>
              <a:t>/</a:t>
            </a:r>
            <a:endParaRPr lang="en-US" sz="1000" dirty="0" smtClean="0"/>
          </a:p>
          <a:p>
            <a:endParaRPr lang="en-US" sz="1000" dirty="0" smtClean="0"/>
          </a:p>
        </p:txBody>
      </p:sp>
      <p:sp>
        <p:nvSpPr>
          <p:cNvPr id="104" name="TextBox 103"/>
          <p:cNvSpPr txBox="1"/>
          <p:nvPr/>
        </p:nvSpPr>
        <p:spPr>
          <a:xfrm>
            <a:off x="7287386" y="1012618"/>
            <a:ext cx="2127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Host Image</a:t>
            </a:r>
            <a:r>
              <a:rPr lang="en-US" dirty="0" smtClean="0"/>
              <a:t>	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Donor Image</a:t>
            </a:r>
            <a:r>
              <a:rPr lang="en-US" dirty="0" smtClean="0"/>
              <a:t>	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Composite Image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7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Near Duplicate (ND) </a:t>
            </a:r>
            <a:r>
              <a:rPr lang="en-US" dirty="0" smtClean="0"/>
              <a:t>images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b="1" dirty="0" smtClean="0"/>
              <a:t>Semantically-similar Images (SSI)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CB9B20"/>
                </a:solidFill>
              </a:rPr>
              <a:t>Introduction </a:t>
            </a:r>
            <a:r>
              <a:rPr lang="en-US" sz="1400" dirty="0" smtClean="0">
                <a:solidFill>
                  <a:srgbClr val="909090"/>
                </a:solidFill>
              </a:rPr>
              <a:t>Proposed Method Datasets and Evaluation Measure Experimental Results Conclusions</a:t>
            </a:r>
          </a:p>
        </p:txBody>
      </p:sp>
      <p:pic>
        <p:nvPicPr>
          <p:cNvPr id="9" name="Picture 8" descr="montage-provenance-filtering-0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15" y="1865471"/>
            <a:ext cx="4418136" cy="129945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90816" y="3667082"/>
            <a:ext cx="4433335" cy="1214261"/>
            <a:chOff x="1006014" y="4493998"/>
            <a:chExt cx="5874033" cy="1608858"/>
          </a:xfrm>
        </p:grpSpPr>
        <p:pic>
          <p:nvPicPr>
            <p:cNvPr id="10" name="Picture 9" descr="Dome-Straight-o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014" y="4803264"/>
              <a:ext cx="1864756" cy="1299592"/>
            </a:xfrm>
            <a:prstGeom prst="rect">
              <a:avLst/>
            </a:prstGeom>
          </p:spPr>
        </p:pic>
        <p:pic>
          <p:nvPicPr>
            <p:cNvPr id="11" name="Picture 10" descr="downloa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579" y="4803264"/>
              <a:ext cx="1977950" cy="1299592"/>
            </a:xfrm>
            <a:prstGeom prst="rect">
              <a:avLst/>
            </a:prstGeom>
          </p:spPr>
        </p:pic>
        <p:pic>
          <p:nvPicPr>
            <p:cNvPr id="12" name="Picture 11" descr="downloa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108" y="4803264"/>
              <a:ext cx="1952939" cy="129959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014" y="4495487"/>
              <a:ext cx="1016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Arial"/>
                  <a:cs typeface="Arial"/>
                </a:rPr>
                <a:t>Camera 1</a:t>
              </a:r>
              <a:endParaRPr lang="en-US" sz="1400" i="1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09579" y="4493998"/>
              <a:ext cx="1016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Arial"/>
                  <a:cs typeface="Arial"/>
                </a:rPr>
                <a:t>Camera 2</a:t>
              </a:r>
              <a:endParaRPr lang="en-US" sz="1400" i="1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27108" y="4495487"/>
              <a:ext cx="1016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Arial"/>
                  <a:cs typeface="Arial"/>
                </a:rPr>
                <a:t>Camera 3</a:t>
              </a:r>
              <a:endParaRPr lang="en-US" sz="1400" i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48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Terminology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16" name="Straight Arrow Connector 15"/>
          <p:cNvCxnSpPr>
            <a:stCxn id="3" idx="3"/>
            <a:endCxn id="18" idx="1"/>
          </p:cNvCxnSpPr>
          <p:nvPr/>
        </p:nvCxnSpPr>
        <p:spPr>
          <a:xfrm>
            <a:off x="3928570" y="2683939"/>
            <a:ext cx="3436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8" idx="3"/>
            <a:endCxn id="17" idx="1"/>
          </p:cNvCxnSpPr>
          <p:nvPr/>
        </p:nvCxnSpPr>
        <p:spPr>
          <a:xfrm>
            <a:off x="5595048" y="2683939"/>
            <a:ext cx="2624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d3e3f5e74f0341318707a7ffc921e6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96" y="1802023"/>
            <a:ext cx="1322874" cy="1763832"/>
          </a:xfrm>
          <a:prstGeom prst="rect">
            <a:avLst/>
          </a:prstGeom>
          <a:ln w="57150" cmpd="sng">
            <a:noFill/>
          </a:ln>
        </p:spPr>
      </p:pic>
      <p:pic>
        <p:nvPicPr>
          <p:cNvPr id="13" name="Picture 12" descr="bbeCOh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1" y="3030221"/>
            <a:ext cx="1962994" cy="1224175"/>
          </a:xfrm>
          <a:prstGeom prst="rect">
            <a:avLst/>
          </a:prstGeom>
          <a:ln w="57150" cmpd="sng">
            <a:noFill/>
          </a:ln>
        </p:spPr>
      </p:pic>
      <p:pic>
        <p:nvPicPr>
          <p:cNvPr id="14" name="Picture 13" descr="tcuPvhq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0" y="4477949"/>
            <a:ext cx="1676400" cy="1257300"/>
          </a:xfrm>
          <a:prstGeom prst="rect">
            <a:avLst/>
          </a:prstGeom>
          <a:ln w="57150" cmpd="sng">
            <a:noFill/>
          </a:ln>
        </p:spPr>
      </p:pic>
      <p:pic>
        <p:nvPicPr>
          <p:cNvPr id="17" name="Picture 16" descr="g121_dcmnd2v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4" y="1802023"/>
            <a:ext cx="1339467" cy="1763832"/>
          </a:xfrm>
          <a:prstGeom prst="rect">
            <a:avLst/>
          </a:prstGeom>
          <a:ln w="57150" cmpd="sng">
            <a:noFill/>
          </a:ln>
        </p:spPr>
      </p:pic>
      <p:pic>
        <p:nvPicPr>
          <p:cNvPr id="18" name="Picture 17" descr="g121_dcmj3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3" y="1802023"/>
            <a:ext cx="1322875" cy="1763832"/>
          </a:xfrm>
          <a:prstGeom prst="rect">
            <a:avLst/>
          </a:prstGeom>
          <a:ln w="57150" cmpd="sng">
            <a:noFill/>
          </a:ln>
        </p:spPr>
      </p:pic>
      <p:pic>
        <p:nvPicPr>
          <p:cNvPr id="20" name="Picture 19" descr="g121_dcmfmi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96" y="3908904"/>
            <a:ext cx="1322874" cy="1826345"/>
          </a:xfrm>
          <a:prstGeom prst="rect">
            <a:avLst/>
          </a:prstGeom>
          <a:ln w="57150" cmpd="sng">
            <a:noFill/>
          </a:ln>
        </p:spPr>
      </p:pic>
      <p:pic>
        <p:nvPicPr>
          <p:cNvPr id="21" name="Picture 20" descr="0u61gqyi0ha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3" y="3899898"/>
            <a:ext cx="1322875" cy="1836774"/>
          </a:xfrm>
          <a:prstGeom prst="rect">
            <a:avLst/>
          </a:prstGeom>
          <a:ln w="57150" cmpd="sng">
            <a:noFill/>
          </a:ln>
        </p:spPr>
      </p:pic>
      <p:pic>
        <p:nvPicPr>
          <p:cNvPr id="24" name="Picture 23" descr="slack-img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0" y="2030512"/>
            <a:ext cx="1676400" cy="838200"/>
          </a:xfrm>
          <a:prstGeom prst="rect">
            <a:avLst/>
          </a:prstGeom>
          <a:ln w="57150" cmpd="sng">
            <a:noFill/>
          </a:ln>
        </p:spPr>
      </p:pic>
      <p:sp>
        <p:nvSpPr>
          <p:cNvPr id="102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CB9B20"/>
                </a:solidFill>
              </a:rPr>
              <a:t>Introduction </a:t>
            </a:r>
            <a:r>
              <a:rPr lang="en-US" sz="1400" dirty="0" smtClean="0">
                <a:solidFill>
                  <a:srgbClr val="909090"/>
                </a:solidFill>
              </a:rPr>
              <a:t>Proposed Method Datasets and Evaluation Measure Experimental Results Conclusions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505273" y="6249876"/>
            <a:ext cx="5909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10"/>
              </a:rPr>
              <a:t>https://</a:t>
            </a:r>
            <a:r>
              <a:rPr lang="en-US" sz="1000" dirty="0" err="1">
                <a:hlinkClick r:id="rId10"/>
              </a:rPr>
              <a:t>www.reddit.com</a:t>
            </a:r>
            <a:r>
              <a:rPr lang="en-US" sz="1000" dirty="0">
                <a:hlinkClick r:id="rId10"/>
              </a:rPr>
              <a:t>/r/</a:t>
            </a:r>
            <a:r>
              <a:rPr lang="en-US" sz="1000" dirty="0" err="1">
                <a:hlinkClick r:id="rId10"/>
              </a:rPr>
              <a:t>photoshopbattles</a:t>
            </a:r>
            <a:r>
              <a:rPr lang="en-US" sz="1000" dirty="0">
                <a:hlinkClick r:id="rId10"/>
              </a:rPr>
              <a:t>/comments/5ovept/</a:t>
            </a:r>
            <a:r>
              <a:rPr lang="en-US" sz="1000" dirty="0" err="1">
                <a:hlinkClick r:id="rId10"/>
              </a:rPr>
              <a:t>psbattle_man_standing_on_clear_ice</a:t>
            </a:r>
            <a:r>
              <a:rPr lang="en-US" sz="1000" dirty="0">
                <a:hlinkClick r:id="rId10"/>
              </a:rPr>
              <a:t>/</a:t>
            </a:r>
            <a:endParaRPr lang="en-US" sz="1000" dirty="0" smtClean="0"/>
          </a:p>
          <a:p>
            <a:endParaRPr lang="en-US" sz="1000" dirty="0" smtClean="0"/>
          </a:p>
        </p:txBody>
      </p:sp>
      <p:sp>
        <p:nvSpPr>
          <p:cNvPr id="104" name="TextBox 103"/>
          <p:cNvSpPr txBox="1"/>
          <p:nvPr/>
        </p:nvSpPr>
        <p:spPr>
          <a:xfrm>
            <a:off x="7287386" y="1012618"/>
            <a:ext cx="2127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Query Image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Retrieved Images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4" name="Picture 33" descr="g121_dcmfmi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80" y="3910327"/>
            <a:ext cx="1322874" cy="1826345"/>
          </a:xfrm>
          <a:prstGeom prst="rect">
            <a:avLst/>
          </a:prstGeom>
          <a:ln w="57150" cmpd="sng">
            <a:solidFill>
              <a:schemeClr val="accent6">
                <a:lumMod val="75000"/>
              </a:schemeClr>
            </a:solidFill>
          </a:ln>
        </p:spPr>
      </p:pic>
      <p:cxnSp>
        <p:nvCxnSpPr>
          <p:cNvPr id="36" name="Elbow Connector 35"/>
          <p:cNvCxnSpPr>
            <a:stCxn id="34" idx="1"/>
            <a:endCxn id="37" idx="3"/>
          </p:cNvCxnSpPr>
          <p:nvPr/>
        </p:nvCxnSpPr>
        <p:spPr>
          <a:xfrm rot="10800000">
            <a:off x="2212008" y="3642310"/>
            <a:ext cx="397472" cy="118119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34" idx="1"/>
            <a:endCxn id="33" idx="3"/>
          </p:cNvCxnSpPr>
          <p:nvPr/>
        </p:nvCxnSpPr>
        <p:spPr>
          <a:xfrm rot="10800000">
            <a:off x="2135030" y="2449612"/>
            <a:ext cx="474450" cy="2373888"/>
          </a:xfrm>
          <a:prstGeom prst="bentConnector3">
            <a:avLst>
              <a:gd name="adj1" fmla="val 4206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34" idx="1"/>
            <a:endCxn id="38" idx="3"/>
          </p:cNvCxnSpPr>
          <p:nvPr/>
        </p:nvCxnSpPr>
        <p:spPr>
          <a:xfrm rot="10800000" flipV="1">
            <a:off x="2135030" y="4823499"/>
            <a:ext cx="474450" cy="294951"/>
          </a:xfrm>
          <a:prstGeom prst="bentConnector3">
            <a:avLst>
              <a:gd name="adj1" fmla="val 4206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4" idx="0"/>
            <a:endCxn id="29" idx="2"/>
          </p:cNvCxnSpPr>
          <p:nvPr/>
        </p:nvCxnSpPr>
        <p:spPr>
          <a:xfrm flipV="1">
            <a:off x="3270917" y="3565855"/>
            <a:ext cx="1" cy="344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d3e3f5e74f0341318707a7ffc921e6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81" y="1802023"/>
            <a:ext cx="1322874" cy="1763832"/>
          </a:xfrm>
          <a:prstGeom prst="rect">
            <a:avLst/>
          </a:prstGeom>
          <a:ln w="57150" cmpd="sng">
            <a:solidFill>
              <a:srgbClr val="660066"/>
            </a:solidFill>
          </a:ln>
        </p:spPr>
      </p:pic>
      <p:pic>
        <p:nvPicPr>
          <p:cNvPr id="30" name="Picture 29" descr="g121_dcmj37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3" y="1802023"/>
            <a:ext cx="1322875" cy="1763832"/>
          </a:xfrm>
          <a:prstGeom prst="rect">
            <a:avLst/>
          </a:prstGeom>
          <a:ln w="57150" cmpd="sng">
            <a:solidFill>
              <a:srgbClr val="660066"/>
            </a:solidFill>
          </a:ln>
        </p:spPr>
      </p:pic>
      <p:pic>
        <p:nvPicPr>
          <p:cNvPr id="31" name="Picture 30" descr="g121_dcmnd2v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66" y="1802023"/>
            <a:ext cx="1339467" cy="1763832"/>
          </a:xfrm>
          <a:prstGeom prst="rect">
            <a:avLst/>
          </a:prstGeom>
          <a:ln w="57150" cmpd="sng">
            <a:solidFill>
              <a:srgbClr val="660066"/>
            </a:solidFill>
          </a:ln>
        </p:spPr>
      </p:pic>
      <p:pic>
        <p:nvPicPr>
          <p:cNvPr id="32" name="Picture 31" descr="0u61gqyi0ha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73" y="3910327"/>
            <a:ext cx="1322875" cy="1836774"/>
          </a:xfrm>
          <a:prstGeom prst="rect">
            <a:avLst/>
          </a:prstGeom>
          <a:ln w="57150" cmpd="sng">
            <a:solidFill>
              <a:srgbClr val="660066"/>
            </a:solidFill>
          </a:ln>
        </p:spPr>
      </p:pic>
      <p:pic>
        <p:nvPicPr>
          <p:cNvPr id="33" name="Picture 32" descr="slack-img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0" y="2030512"/>
            <a:ext cx="1676400" cy="838200"/>
          </a:xfrm>
          <a:prstGeom prst="rect">
            <a:avLst/>
          </a:prstGeom>
          <a:ln w="57150" cmpd="sng">
            <a:solidFill>
              <a:srgbClr val="660066"/>
            </a:solidFill>
          </a:ln>
        </p:spPr>
      </p:pic>
      <p:pic>
        <p:nvPicPr>
          <p:cNvPr id="37" name="Picture 36" descr="bbeCOh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4" y="3030222"/>
            <a:ext cx="1962994" cy="1224175"/>
          </a:xfrm>
          <a:prstGeom prst="rect">
            <a:avLst/>
          </a:prstGeom>
          <a:ln w="57150" cmpd="sng">
            <a:solidFill>
              <a:srgbClr val="660066"/>
            </a:solidFill>
          </a:ln>
        </p:spPr>
      </p:pic>
      <p:pic>
        <p:nvPicPr>
          <p:cNvPr id="38" name="Picture 37" descr="tcuPvhq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0" y="4489801"/>
            <a:ext cx="1676400" cy="1257300"/>
          </a:xfrm>
          <a:prstGeom prst="rect">
            <a:avLst/>
          </a:prstGeom>
          <a:ln w="57150" cmpd="sng">
            <a:solidFill>
              <a:srgbClr val="660066"/>
            </a:solidFill>
          </a:ln>
        </p:spPr>
      </p:pic>
      <p:cxnSp>
        <p:nvCxnSpPr>
          <p:cNvPr id="50" name="Straight Arrow Connector 49"/>
          <p:cNvCxnSpPr>
            <a:stCxn id="30" idx="2"/>
            <a:endCxn id="32" idx="0"/>
          </p:cNvCxnSpPr>
          <p:nvPr/>
        </p:nvCxnSpPr>
        <p:spPr>
          <a:xfrm>
            <a:off x="4933611" y="3565855"/>
            <a:ext cx="0" cy="344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93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Previous work focuses only on the evolutionary process[1, 2]</a:t>
            </a:r>
          </a:p>
          <a:p>
            <a:pPr lvl="1"/>
            <a:r>
              <a:rPr lang="en-US" dirty="0" smtClean="0"/>
              <a:t>Given a </a:t>
            </a:r>
            <a:r>
              <a:rPr lang="en-US" i="1" dirty="0" smtClean="0"/>
              <a:t>pre-defined</a:t>
            </a:r>
            <a:r>
              <a:rPr lang="en-US" dirty="0" smtClean="0"/>
              <a:t> set of </a:t>
            </a:r>
            <a:r>
              <a:rPr lang="en-US" b="1" dirty="0" smtClean="0"/>
              <a:t>ND</a:t>
            </a:r>
            <a:r>
              <a:rPr lang="en-US" dirty="0" smtClean="0"/>
              <a:t>’s, </a:t>
            </a:r>
            <a:r>
              <a:rPr lang="en-US" b="1" dirty="0" smtClean="0"/>
              <a:t>SSI</a:t>
            </a:r>
            <a:r>
              <a:rPr lang="en-US" dirty="0" smtClean="0"/>
              <a:t>’s, </a:t>
            </a:r>
            <a:r>
              <a:rPr lang="en-US" b="1" dirty="0" smtClean="0"/>
              <a:t>hosts</a:t>
            </a:r>
            <a:r>
              <a:rPr lang="en-US" dirty="0" smtClean="0"/>
              <a:t>, </a:t>
            </a:r>
            <a:r>
              <a:rPr lang="en-US" b="1" dirty="0" smtClean="0"/>
              <a:t>donors</a:t>
            </a:r>
            <a:r>
              <a:rPr lang="en-US" dirty="0" smtClean="0"/>
              <a:t>, and </a:t>
            </a:r>
            <a:r>
              <a:rPr lang="en-US" b="1" dirty="0" smtClean="0"/>
              <a:t>composite </a:t>
            </a:r>
            <a:r>
              <a:rPr lang="en-US" dirty="0" smtClean="0"/>
              <a:t>images, construct the graph that relates the images</a:t>
            </a:r>
          </a:p>
          <a:p>
            <a:r>
              <a:rPr lang="en-US" dirty="0" smtClean="0"/>
              <a:t>Our work focuses on </a:t>
            </a:r>
            <a:r>
              <a:rPr lang="en-US" b="1" dirty="0" smtClean="0"/>
              <a:t>retrieving image sets </a:t>
            </a:r>
            <a:r>
              <a:rPr lang="en-US" dirty="0" smtClean="0"/>
              <a:t>for provenance analysis </a:t>
            </a:r>
            <a:r>
              <a:rPr lang="en-US" b="1" dirty="0" smtClean="0"/>
              <a:t>automatically</a:t>
            </a:r>
            <a:endParaRPr lang="en-US" dirty="0" smtClean="0"/>
          </a:p>
          <a:p>
            <a:pPr lvl="1"/>
            <a:r>
              <a:rPr lang="en-US" dirty="0" smtClean="0"/>
              <a:t>Must filter only images containing evolutionary chains of modifications</a:t>
            </a:r>
          </a:p>
          <a:p>
            <a:pPr lvl="1"/>
            <a:r>
              <a:rPr lang="en-US" dirty="0" smtClean="0"/>
              <a:t>Must be robust to multitude of semantic and photometric changes</a:t>
            </a:r>
          </a:p>
          <a:p>
            <a:pPr lvl="1"/>
            <a:r>
              <a:rPr lang="en-US" dirty="0" smtClean="0"/>
              <a:t>Different than Google or Bing Image search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CB9B20"/>
                </a:solidFill>
              </a:rPr>
              <a:t>Introduction </a:t>
            </a:r>
            <a:r>
              <a:rPr lang="en-US" sz="1400" dirty="0" smtClean="0">
                <a:solidFill>
                  <a:srgbClr val="909090"/>
                </a:solidFill>
              </a:rPr>
              <a:t>Proposed Method Datasets and Evaluation Measure Experimental Results Conclusions</a:t>
            </a:r>
          </a:p>
        </p:txBody>
      </p:sp>
    </p:spTree>
    <p:extLst>
      <p:ext uri="{BB962C8B-B14F-4D97-AF65-F5344CB8AC3E}">
        <p14:creationId xmlns:p14="http://schemas.microsoft.com/office/powerpoint/2010/main" val="337113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Main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Utilize 2-stage search approach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stage retrieves </a:t>
            </a:r>
            <a:r>
              <a:rPr lang="en-US" b="1" dirty="0" smtClean="0"/>
              <a:t>host</a:t>
            </a:r>
            <a:r>
              <a:rPr lang="en-US" dirty="0" smtClean="0"/>
              <a:t> and </a:t>
            </a:r>
            <a:r>
              <a:rPr lang="en-US" b="1" dirty="0" smtClean="0"/>
              <a:t>ND </a:t>
            </a:r>
            <a:r>
              <a:rPr lang="en-US" dirty="0" smtClean="0"/>
              <a:t>images via a </a:t>
            </a:r>
            <a:r>
              <a:rPr lang="en-US" b="1" dirty="0" smtClean="0"/>
              <a:t>feature-wise</a:t>
            </a:r>
            <a:r>
              <a:rPr lang="en-US" dirty="0" smtClean="0"/>
              <a:t> query of the images</a:t>
            </a:r>
          </a:p>
          <a:p>
            <a:pPr lvl="2"/>
            <a:r>
              <a:rPr lang="en-US" dirty="0" smtClean="0"/>
              <a:t>Each local feature contributes a vote towards the image containing its </a:t>
            </a:r>
            <a:r>
              <a:rPr lang="en-US" b="1" dirty="0" smtClean="0"/>
              <a:t>nearest neighbor</a:t>
            </a:r>
            <a:r>
              <a:rPr lang="en-US" dirty="0" smtClean="0"/>
              <a:t> (NN)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stage retrieves </a:t>
            </a:r>
            <a:r>
              <a:rPr lang="en-US" b="1" dirty="0" smtClean="0"/>
              <a:t>donors </a:t>
            </a:r>
            <a:r>
              <a:rPr lang="en-US" dirty="0" smtClean="0"/>
              <a:t>by reformulating query to only contain features in the </a:t>
            </a:r>
            <a:r>
              <a:rPr lang="en-US" b="1" dirty="0" smtClean="0"/>
              <a:t>Region of Interest (ROI)</a:t>
            </a:r>
            <a:endParaRPr lang="en-US" dirty="0" smtClean="0"/>
          </a:p>
          <a:p>
            <a:pPr lvl="1"/>
            <a:r>
              <a:rPr lang="en-US" dirty="0" smtClean="0"/>
              <a:t>Called </a:t>
            </a:r>
            <a:r>
              <a:rPr lang="en-US" b="1" dirty="0" smtClean="0"/>
              <a:t>Context Incorporation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</a:t>
            </a:r>
            <a:r>
              <a:rPr lang="en-US" sz="1400" dirty="0" smtClean="0">
                <a:solidFill>
                  <a:srgbClr val="CB9B20"/>
                </a:solidFill>
              </a:rPr>
              <a:t> Proposed Method </a:t>
            </a:r>
            <a:r>
              <a:rPr lang="en-US" sz="1400" dirty="0" smtClean="0">
                <a:solidFill>
                  <a:srgbClr val="909090"/>
                </a:solidFill>
              </a:rPr>
              <a:t>Datasets and Evaluation Measure Experimental Results Conclusions</a:t>
            </a:r>
          </a:p>
        </p:txBody>
      </p:sp>
    </p:spTree>
    <p:extLst>
      <p:ext uri="{BB962C8B-B14F-4D97-AF65-F5344CB8AC3E}">
        <p14:creationId xmlns:p14="http://schemas.microsoft.com/office/powerpoint/2010/main" val="256605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Main Steps: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Image Characterization 	3. Context Incorporation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Image Indexing				4. Ranking aggregation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Provenance Filtering for Multimedia Phylogeny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0491D-6F70-FC46-9B26-A043A78F976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Placeholder 1"/>
          <p:cNvSpPr txBox="1">
            <a:spLocks/>
          </p:cNvSpPr>
          <p:nvPr/>
        </p:nvSpPr>
        <p:spPr>
          <a:xfrm>
            <a:off x="0" y="-1"/>
            <a:ext cx="9144000" cy="400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731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lang="en-US" sz="1400" dirty="0" smtClean="0">
                <a:solidFill>
                  <a:srgbClr val="909090"/>
                </a:solidFill>
              </a:rPr>
              <a:t>Introduction</a:t>
            </a:r>
            <a:r>
              <a:rPr lang="en-US" sz="1400" dirty="0" smtClean="0">
                <a:solidFill>
                  <a:srgbClr val="CB9B20"/>
                </a:solidFill>
              </a:rPr>
              <a:t> Proposed Method </a:t>
            </a:r>
            <a:r>
              <a:rPr lang="en-US" sz="1400" dirty="0" smtClean="0">
                <a:solidFill>
                  <a:srgbClr val="909090"/>
                </a:solidFill>
              </a:rPr>
              <a:t>Datasets and Evaluation Measure Experimental Results Conclusions</a:t>
            </a:r>
          </a:p>
        </p:txBody>
      </p:sp>
      <p:pic>
        <p:nvPicPr>
          <p:cNvPr id="8" name="Picture 7" descr="montage-pipeline-provenance-filter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83" y="1558847"/>
            <a:ext cx="6491424" cy="28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1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5682</TotalTime>
  <Words>1297</Words>
  <Application>Microsoft Macintosh PowerPoint</Application>
  <PresentationFormat>On-screen Show (4:3)</PresentationFormat>
  <Paragraphs>167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Provenance Filtering for Multimedia Phylogeny</vt:lpstr>
      <vt:lpstr>Outline</vt:lpstr>
      <vt:lpstr>What is Multimedia Phylogeny?</vt:lpstr>
      <vt:lpstr>An Example Graph</vt:lpstr>
      <vt:lpstr>More Terminology</vt:lpstr>
      <vt:lpstr>More Terminology</vt:lpstr>
      <vt:lpstr>The Problem Statement</vt:lpstr>
      <vt:lpstr>The Main Idea</vt:lpstr>
      <vt:lpstr>The Pipeline</vt:lpstr>
      <vt:lpstr>Details – Image Representation</vt:lpstr>
      <vt:lpstr>Details – Indexing Structures</vt:lpstr>
      <vt:lpstr>Details – Context Incorporation</vt:lpstr>
      <vt:lpstr>Details – Ranking Aggregation</vt:lpstr>
      <vt:lpstr>Details – Full Pipeline</vt:lpstr>
      <vt:lpstr>Evaluation and Dataset Overview</vt:lpstr>
      <vt:lpstr>Quantitative Results</vt:lpstr>
      <vt:lpstr>Qualitative Results</vt:lpstr>
      <vt:lpstr>Conclusions</vt:lpstr>
      <vt:lpstr>Acknowledgements</vt:lpstr>
    </vt:vector>
  </TitlesOfParts>
  <Company>Engineering Graphics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heading</dc:title>
  <dc:creator>Tom Loomis</dc:creator>
  <cp:lastModifiedBy>Joel Brogan</cp:lastModifiedBy>
  <cp:revision>53</cp:revision>
  <dcterms:created xsi:type="dcterms:W3CDTF">2009-09-17T19:08:34Z</dcterms:created>
  <dcterms:modified xsi:type="dcterms:W3CDTF">2017-09-15T02:06:44Z</dcterms:modified>
</cp:coreProperties>
</file>