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7" r:id="rId2"/>
  </p:sldMasterIdLst>
  <p:notesMasterIdLst>
    <p:notesMasterId r:id="rId29"/>
  </p:notesMasterIdLst>
  <p:handoutMasterIdLst>
    <p:handoutMasterId r:id="rId30"/>
  </p:handoutMasterIdLst>
  <p:sldIdLst>
    <p:sldId id="1799" r:id="rId3"/>
    <p:sldId id="1783" r:id="rId4"/>
    <p:sldId id="1800" r:id="rId5"/>
    <p:sldId id="1801" r:id="rId6"/>
    <p:sldId id="1808" r:id="rId7"/>
    <p:sldId id="1813" r:id="rId8"/>
    <p:sldId id="1814" r:id="rId9"/>
    <p:sldId id="1815" r:id="rId10"/>
    <p:sldId id="1816" r:id="rId11"/>
    <p:sldId id="1802" r:id="rId12"/>
    <p:sldId id="1822" r:id="rId13"/>
    <p:sldId id="1805" r:id="rId14"/>
    <p:sldId id="1806" r:id="rId15"/>
    <p:sldId id="1807" r:id="rId16"/>
    <p:sldId id="1809" r:id="rId17"/>
    <p:sldId id="1823" r:id="rId18"/>
    <p:sldId id="1810" r:id="rId19"/>
    <p:sldId id="1803" r:id="rId20"/>
    <p:sldId id="1817" r:id="rId21"/>
    <p:sldId id="1825" r:id="rId22"/>
    <p:sldId id="1811" r:id="rId23"/>
    <p:sldId id="1812" r:id="rId24"/>
    <p:sldId id="1804" r:id="rId25"/>
    <p:sldId id="1820" r:id="rId26"/>
    <p:sldId id="1819" r:id="rId27"/>
    <p:sldId id="1824" r:id="rId28"/>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1A29"/>
    <a:srgbClr val="FFFFFF"/>
    <a:srgbClr val="BFDDE3"/>
    <a:srgbClr val="4D9EB3"/>
    <a:srgbClr val="5588A3"/>
    <a:srgbClr val="0C334E"/>
    <a:srgbClr val="E7E7E7"/>
    <a:srgbClr val="D61E42"/>
    <a:srgbClr val="1B5374"/>
    <a:srgbClr val="EBF6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78" autoAdjust="0"/>
    <p:restoredTop sz="74693" autoAdjust="0"/>
  </p:normalViewPr>
  <p:slideViewPr>
    <p:cSldViewPr snapToGrid="0">
      <p:cViewPr>
        <p:scale>
          <a:sx n="97" d="100"/>
          <a:sy n="97" d="100"/>
        </p:scale>
        <p:origin x="664" y="-39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25" d="100"/>
        <a:sy n="125" d="100"/>
      </p:scale>
      <p:origin x="0" y="0"/>
    </p:cViewPr>
  </p:sorterViewPr>
  <p:notesViewPr>
    <p:cSldViewPr snapToGrid="0" showGuides="1">
      <p:cViewPr varScale="1">
        <p:scale>
          <a:sx n="64" d="100"/>
          <a:sy n="64" d="100"/>
        </p:scale>
        <p:origin x="274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7C49B2-44E8-4EFD-A97B-B11A258AE913}" type="datetimeFigureOut">
              <a:rPr lang="zh-CN" altLang="en-US" smtClean="0"/>
              <a:t>2022/4/5</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1B3AF3-F35D-4318-B7D7-AB8D96882FE1}" type="slidenum">
              <a:rPr lang="zh-CN" altLang="en-US" smtClean="0"/>
              <a:t>‹#›</a:t>
            </a:fld>
            <a:endParaRPr lang="zh-CN" altLang="en-US"/>
          </a:p>
        </p:txBody>
      </p:sp>
    </p:spTree>
    <p:extLst>
      <p:ext uri="{BB962C8B-B14F-4D97-AF65-F5344CB8AC3E}">
        <p14:creationId xmlns:p14="http://schemas.microsoft.com/office/powerpoint/2010/main" val="32077486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6D8963-CFCD-4740-AF60-049850373CDF}" type="datetimeFigureOut">
              <a:rPr lang="zh-CN" altLang="en-US" smtClean="0"/>
              <a:t>2022/4/5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E6FDB6-6D2B-46C1-9FA1-D82906A37C3A}" type="slidenum">
              <a:rPr lang="zh-CN" altLang="en-US" smtClean="0"/>
              <a:t>‹#›</a:t>
            </a:fld>
            <a:endParaRPr lang="zh-CN" altLang="en-US"/>
          </a:p>
        </p:txBody>
      </p:sp>
    </p:spTree>
    <p:extLst>
      <p:ext uri="{BB962C8B-B14F-4D97-AF65-F5344CB8AC3E}">
        <p14:creationId xmlns:p14="http://schemas.microsoft.com/office/powerpoint/2010/main" val="2184981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Hello everyone, my name is </a:t>
            </a:r>
            <a:r>
              <a:rPr kumimoji="1" lang="en-US" altLang="zh-CN" dirty="0" err="1"/>
              <a:t>ChenKaixin</a:t>
            </a:r>
            <a:r>
              <a:rPr kumimoji="1" lang="en-US" altLang="zh-CN" dirty="0"/>
              <a:t>, I’m a graduate student from Tongji University. The work I’ll</a:t>
            </a:r>
            <a:r>
              <a:rPr kumimoji="1" lang="zh-CN" altLang="en-US" dirty="0"/>
              <a:t> </a:t>
            </a:r>
            <a:r>
              <a:rPr kumimoji="1" lang="en-US" altLang="zh-CN" dirty="0"/>
              <a:t>present</a:t>
            </a:r>
            <a:r>
              <a:rPr kumimoji="1" lang="zh-CN" altLang="en-US" dirty="0"/>
              <a:t> </a:t>
            </a:r>
            <a:r>
              <a:rPr kumimoji="1" lang="en-US" altLang="zh-CN" dirty="0"/>
              <a:t>today is called Towards Controllable and Physical Interpretable underwater scene simulation.</a:t>
            </a:r>
            <a:endParaRPr kumimoji="1"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t>1</a:t>
            </a:fld>
            <a:endParaRPr lang="zh-CN" altLang="en-US"/>
          </a:p>
        </p:txBody>
      </p:sp>
    </p:spTree>
    <p:extLst>
      <p:ext uri="{BB962C8B-B14F-4D97-AF65-F5344CB8AC3E}">
        <p14:creationId xmlns:p14="http://schemas.microsoft.com/office/powerpoint/2010/main" val="3082716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The figure of our pipeline is shown here.</a:t>
            </a:r>
          </a:p>
          <a:p>
            <a:r>
              <a:rPr kumimoji="1" lang="en-US" altLang="zh-CN" dirty="0"/>
              <a:t>As can be seen from the figure, our </a:t>
            </a:r>
            <a:r>
              <a:rPr kumimoji="1" lang="en-US" altLang="zh-CN" dirty="0" err="1"/>
              <a:t>USSim</a:t>
            </a:r>
            <a:r>
              <a:rPr kumimoji="1" lang="en-US" altLang="zh-CN" dirty="0"/>
              <a:t> mainly consists of three stages: anhydrous scene construction, ambient light’s color calculation, and distance fog generation.</a:t>
            </a:r>
          </a:p>
        </p:txBody>
      </p:sp>
      <p:sp>
        <p:nvSpPr>
          <p:cNvPr id="4" name="灯片编号占位符 3"/>
          <p:cNvSpPr>
            <a:spLocks noGrp="1"/>
          </p:cNvSpPr>
          <p:nvPr>
            <p:ph type="sldNum" sz="quarter" idx="5"/>
          </p:nvPr>
        </p:nvSpPr>
        <p:spPr/>
        <p:txBody>
          <a:bodyPr/>
          <a:lstStyle/>
          <a:p>
            <a:fld id="{E9E6FDB6-6D2B-46C1-9FA1-D82906A37C3A}" type="slidenum">
              <a:rPr lang="zh-CN" altLang="en-US" smtClean="0"/>
              <a:t>10</a:t>
            </a:fld>
            <a:endParaRPr lang="zh-CN" altLang="en-US"/>
          </a:p>
        </p:txBody>
      </p:sp>
    </p:spTree>
    <p:extLst>
      <p:ext uri="{BB962C8B-B14F-4D97-AF65-F5344CB8AC3E}">
        <p14:creationId xmlns:p14="http://schemas.microsoft.com/office/powerpoint/2010/main" val="3158621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The first stage is to build a anhydrous scene in the engine and determine the color of all objects in it.</a:t>
            </a:r>
            <a:endParaRPr kumimoji="1"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t>11</a:t>
            </a:fld>
            <a:endParaRPr lang="zh-CN" altLang="en-US"/>
          </a:p>
        </p:txBody>
      </p:sp>
    </p:spTree>
    <p:extLst>
      <p:ext uri="{BB962C8B-B14F-4D97-AF65-F5344CB8AC3E}">
        <p14:creationId xmlns:p14="http://schemas.microsoft.com/office/powerpoint/2010/main" val="3445941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Then the ambient light’s color calculation stage mainly consists of 3 parts.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The first is ray </a:t>
            </a:r>
            <a:r>
              <a:rPr kumimoji="1" lang="en-US" altLang="zh-CN" sz="1200" dirty="0"/>
              <a:t>c</a:t>
            </a:r>
            <a:r>
              <a:rPr lang="en-US" altLang="zh-CN" sz="1200" dirty="0"/>
              <a:t>olor decomposition</a:t>
            </a:r>
            <a:r>
              <a:rPr kumimoji="1" lang="en-US" altLang="zh-CN" dirty="0"/>
              <a:t>.</a:t>
            </a:r>
          </a:p>
          <a:p>
            <a:r>
              <a:rPr kumimoji="1" lang="en-US" altLang="zh-CN" dirty="0"/>
              <a:t>We use the color matching function to split the color of sunlight into red, green and blue light, and calculate their luminosity values.</a:t>
            </a:r>
          </a:p>
          <a:p>
            <a:r>
              <a:rPr kumimoji="1" lang="en-US" altLang="zh-CN" dirty="0"/>
              <a:t>Next, the luminosity values are normalized by relative </a:t>
            </a:r>
            <a:r>
              <a:rPr kumimoji="1" lang="en-US" altLang="zh-CN" dirty="0" err="1"/>
              <a:t>luminances</a:t>
            </a:r>
            <a:r>
              <a:rPr kumimoji="1" lang="en-US" altLang="zh-CN" dirty="0"/>
              <a:t> to obtain the luminance values, and then the corresponding radiances are calculated through a simple linear relationship.</a:t>
            </a:r>
          </a:p>
          <a:p>
            <a:endParaRPr kumimoji="1" lang="en-US" altLang="zh-CN"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t>12</a:t>
            </a:fld>
            <a:endParaRPr lang="zh-CN" altLang="en-US"/>
          </a:p>
        </p:txBody>
      </p:sp>
    </p:spTree>
    <p:extLst>
      <p:ext uri="{BB962C8B-B14F-4D97-AF65-F5344CB8AC3E}">
        <p14:creationId xmlns:p14="http://schemas.microsoft.com/office/powerpoint/2010/main" val="3834807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After that, in the </a:t>
            </a:r>
            <a:r>
              <a:rPr kumimoji="1" lang="en-US" altLang="zh-CN" sz="1200" dirty="0"/>
              <a:t>a</a:t>
            </a:r>
            <a:r>
              <a:rPr lang="en-US" altLang="zh-CN" sz="1200" dirty="0"/>
              <a:t>ttenuation calculation part,</a:t>
            </a:r>
            <a:r>
              <a:rPr kumimoji="1" lang="en-US" altLang="zh-CN" dirty="0"/>
              <a:t> we calculate the radiances of the three </a:t>
            </a:r>
            <a:r>
              <a:rPr kumimoji="1" lang="en-US" altLang="zh-CN" dirty="0" err="1"/>
              <a:t>colors’light</a:t>
            </a:r>
            <a:r>
              <a:rPr kumimoji="1" lang="en-US" altLang="zh-CN" dirty="0"/>
              <a:t> of different wavelengths after attenuation in the water, and then convert it back to the luminosity values.</a:t>
            </a:r>
          </a:p>
        </p:txBody>
      </p:sp>
      <p:sp>
        <p:nvSpPr>
          <p:cNvPr id="4" name="灯片编号占位符 3"/>
          <p:cNvSpPr>
            <a:spLocks noGrp="1"/>
          </p:cNvSpPr>
          <p:nvPr>
            <p:ph type="sldNum" sz="quarter" idx="5"/>
          </p:nvPr>
        </p:nvSpPr>
        <p:spPr/>
        <p:txBody>
          <a:bodyPr/>
          <a:lstStyle/>
          <a:p>
            <a:fld id="{E9E6FDB6-6D2B-46C1-9FA1-D82906A37C3A}" type="slidenum">
              <a:rPr lang="zh-CN" altLang="en-US" smtClean="0"/>
              <a:t>13</a:t>
            </a:fld>
            <a:endParaRPr lang="zh-CN" altLang="en-US"/>
          </a:p>
        </p:txBody>
      </p:sp>
    </p:spTree>
    <p:extLst>
      <p:ext uri="{BB962C8B-B14F-4D97-AF65-F5344CB8AC3E}">
        <p14:creationId xmlns:p14="http://schemas.microsoft.com/office/powerpoint/2010/main" val="2320709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Finally in the </a:t>
            </a:r>
            <a:r>
              <a:rPr kumimoji="1" lang="en-US" altLang="zh-CN" sz="1200" dirty="0"/>
              <a:t>c</a:t>
            </a:r>
            <a:r>
              <a:rPr lang="en-US" altLang="zh-CN" sz="1200" dirty="0"/>
              <a:t>olor space transformation part</a:t>
            </a:r>
            <a:r>
              <a:rPr kumimoji="1" lang="en-US" altLang="zh-CN" dirty="0"/>
              <a:t>, we convert the luminosities of the red, green and blue light after attenuation to the coordinates of the CIE XYZ space through a </a:t>
            </a:r>
            <a:r>
              <a:rPr lang="en-US" altLang="zh-CN" dirty="0">
                <a:solidFill>
                  <a:srgbClr val="0C1A29"/>
                </a:solidFill>
              </a:rPr>
              <a:t>transformation</a:t>
            </a:r>
            <a:r>
              <a:rPr kumimoji="1" lang="en-US" altLang="zh-CN" dirty="0"/>
              <a:t> matrix of the color space, and then convert it to the sRGB space with another </a:t>
            </a:r>
            <a:r>
              <a:rPr lang="en-US" altLang="zh-CN" dirty="0">
                <a:solidFill>
                  <a:srgbClr val="0C1A29"/>
                </a:solidFill>
              </a:rPr>
              <a:t>transformation matrix and a gamma function</a:t>
            </a:r>
            <a:r>
              <a:rPr kumimoji="1" lang="en-US" altLang="zh-CN" dirty="0"/>
              <a:t>, so that we can obtain the sRGB color of the ambient light.</a:t>
            </a:r>
          </a:p>
        </p:txBody>
      </p:sp>
      <p:sp>
        <p:nvSpPr>
          <p:cNvPr id="4" name="灯片编号占位符 3"/>
          <p:cNvSpPr>
            <a:spLocks noGrp="1"/>
          </p:cNvSpPr>
          <p:nvPr>
            <p:ph type="sldNum" sz="quarter" idx="5"/>
          </p:nvPr>
        </p:nvSpPr>
        <p:spPr/>
        <p:txBody>
          <a:bodyPr/>
          <a:lstStyle/>
          <a:p>
            <a:fld id="{E9E6FDB6-6D2B-46C1-9FA1-D82906A37C3A}" type="slidenum">
              <a:rPr lang="zh-CN" altLang="en-US" smtClean="0"/>
              <a:t>14</a:t>
            </a:fld>
            <a:endParaRPr lang="zh-CN" altLang="en-US"/>
          </a:p>
        </p:txBody>
      </p:sp>
    </p:spTree>
    <p:extLst>
      <p:ext uri="{BB962C8B-B14F-4D97-AF65-F5344CB8AC3E}">
        <p14:creationId xmlns:p14="http://schemas.microsoft.com/office/powerpoint/2010/main" val="3399928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From these, we obtain the color of the ambient light, the color of anhydrous scene, and the attenuation coefficient, then we can calculate the color of the underwater environment through the underwater imaging model we mentioned before, so as to realize the Underwater scene simulation in the game engine. More specific details can be found in our paper.</a:t>
            </a:r>
          </a:p>
        </p:txBody>
      </p:sp>
      <p:sp>
        <p:nvSpPr>
          <p:cNvPr id="4" name="灯片编号占位符 3"/>
          <p:cNvSpPr>
            <a:spLocks noGrp="1"/>
          </p:cNvSpPr>
          <p:nvPr>
            <p:ph type="sldNum" sz="quarter" idx="5"/>
          </p:nvPr>
        </p:nvSpPr>
        <p:spPr/>
        <p:txBody>
          <a:bodyPr/>
          <a:lstStyle/>
          <a:p>
            <a:fld id="{E9E6FDB6-6D2B-46C1-9FA1-D82906A37C3A}" type="slidenum">
              <a:rPr lang="zh-CN" altLang="en-US" smtClean="0"/>
              <a:t>15</a:t>
            </a:fld>
            <a:endParaRPr lang="zh-CN" altLang="en-US"/>
          </a:p>
        </p:txBody>
      </p:sp>
    </p:spTree>
    <p:extLst>
      <p:ext uri="{BB962C8B-B14F-4D97-AF65-F5344CB8AC3E}">
        <p14:creationId xmlns:p14="http://schemas.microsoft.com/office/powerpoint/2010/main" val="3482725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Throughout the pipeline, the main input variables are the water type and the water depth.</a:t>
            </a:r>
          </a:p>
        </p:txBody>
      </p:sp>
      <p:sp>
        <p:nvSpPr>
          <p:cNvPr id="4" name="灯片编号占位符 3"/>
          <p:cNvSpPr>
            <a:spLocks noGrp="1"/>
          </p:cNvSpPr>
          <p:nvPr>
            <p:ph type="sldNum" sz="quarter" idx="5"/>
          </p:nvPr>
        </p:nvSpPr>
        <p:spPr/>
        <p:txBody>
          <a:bodyPr/>
          <a:lstStyle/>
          <a:p>
            <a:fld id="{E9E6FDB6-6D2B-46C1-9FA1-D82906A37C3A}" type="slidenum">
              <a:rPr lang="zh-CN" altLang="en-US" smtClean="0"/>
              <a:t>16</a:t>
            </a:fld>
            <a:endParaRPr lang="zh-CN" altLang="en-US"/>
          </a:p>
        </p:txBody>
      </p:sp>
    </p:spTree>
    <p:extLst>
      <p:ext uri="{BB962C8B-B14F-4D97-AF65-F5344CB8AC3E}">
        <p14:creationId xmlns:p14="http://schemas.microsoft.com/office/powerpoint/2010/main" val="1794704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As for the water type, we use the classification standard of </a:t>
            </a:r>
            <a:r>
              <a:rPr kumimoji="1" lang="en-US" altLang="zh-CN" dirty="0" err="1"/>
              <a:t>Jerlov</a:t>
            </a:r>
            <a:r>
              <a:rPr kumimoji="1" lang="en-US" altLang="zh-CN" dirty="0"/>
              <a:t> water type.</a:t>
            </a:r>
            <a:r>
              <a:rPr lang="en-US" altLang="zh-CN" sz="1200" kern="1200" dirty="0">
                <a:solidFill>
                  <a:schemeClr val="tx1"/>
                </a:solidFill>
                <a:effectLst/>
                <a:latin typeface="+mn-lt"/>
                <a:ea typeface="+mn-ea"/>
                <a:cs typeface="+mn-cs"/>
              </a:rPr>
              <a:t> </a:t>
            </a:r>
            <a:r>
              <a:rPr lang="en-US" altLang="zh-CN" sz="1200" kern="1200" dirty="0" err="1">
                <a:solidFill>
                  <a:schemeClr val="tx1"/>
                </a:solidFill>
                <a:effectLst/>
                <a:latin typeface="+mn-lt"/>
                <a:ea typeface="+mn-ea"/>
                <a:cs typeface="+mn-cs"/>
              </a:rPr>
              <a:t>Jerlov</a:t>
            </a:r>
            <a:r>
              <a:rPr lang="en-US" altLang="zh-CN" sz="1200" kern="1200" dirty="0">
                <a:solidFill>
                  <a:schemeClr val="tx1"/>
                </a:solidFill>
                <a:effectLst/>
                <a:latin typeface="+mn-lt"/>
                <a:ea typeface="+mn-ea"/>
                <a:cs typeface="+mn-cs"/>
              </a:rPr>
              <a:t> categorized the ocean water into five oceanic types (I, IA, IB, II, and III) and five coastal types (1C, 3C, 5C, 7C, and 9C) </a:t>
            </a:r>
            <a:r>
              <a:rPr kumimoji="1" lang="en-US" altLang="zh-CN" dirty="0"/>
              <a:t>based on transmittance, and each type of water has different attenuation coefficients.</a:t>
            </a:r>
          </a:p>
        </p:txBody>
      </p:sp>
      <p:sp>
        <p:nvSpPr>
          <p:cNvPr id="4" name="灯片编号占位符 3"/>
          <p:cNvSpPr>
            <a:spLocks noGrp="1"/>
          </p:cNvSpPr>
          <p:nvPr>
            <p:ph type="sldNum" sz="quarter" idx="5"/>
          </p:nvPr>
        </p:nvSpPr>
        <p:spPr/>
        <p:txBody>
          <a:bodyPr/>
          <a:lstStyle/>
          <a:p>
            <a:fld id="{E9E6FDB6-6D2B-46C1-9FA1-D82906A37C3A}" type="slidenum">
              <a:rPr lang="zh-CN" altLang="en-US" smtClean="0"/>
              <a:t>17</a:t>
            </a:fld>
            <a:endParaRPr lang="zh-CN" altLang="en-US"/>
          </a:p>
        </p:txBody>
      </p:sp>
    </p:spTree>
    <p:extLst>
      <p:ext uri="{BB962C8B-B14F-4D97-AF65-F5344CB8AC3E}">
        <p14:creationId xmlns:p14="http://schemas.microsoft.com/office/powerpoint/2010/main" val="3521883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To verify the effectiveness of our pipeline, we conducted qualitative and quantitative experiments.</a:t>
            </a:r>
          </a:p>
          <a:p>
            <a:endParaRPr kumimoji="1" lang="en-US" altLang="zh-CN" dirty="0"/>
          </a:p>
          <a:p>
            <a:r>
              <a:rPr kumimoji="1" lang="en-US" altLang="zh-CN" dirty="0"/>
              <a:t>We performed a qualitative comparison of the relevant parameters between our method and two related methods. It can be found that our method has stronger physical interpretability and controllability in terms of correlated variables. </a:t>
            </a:r>
          </a:p>
        </p:txBody>
      </p:sp>
      <p:sp>
        <p:nvSpPr>
          <p:cNvPr id="4" name="灯片编号占位符 3"/>
          <p:cNvSpPr>
            <a:spLocks noGrp="1"/>
          </p:cNvSpPr>
          <p:nvPr>
            <p:ph type="sldNum" sz="quarter" idx="5"/>
          </p:nvPr>
        </p:nvSpPr>
        <p:spPr/>
        <p:txBody>
          <a:bodyPr/>
          <a:lstStyle/>
          <a:p>
            <a:fld id="{E9E6FDB6-6D2B-46C1-9FA1-D82906A37C3A}" type="slidenum">
              <a:rPr lang="zh-CN" altLang="en-US" smtClean="0"/>
              <a:t>18</a:t>
            </a:fld>
            <a:endParaRPr lang="zh-CN" altLang="en-US"/>
          </a:p>
        </p:txBody>
      </p:sp>
    </p:spTree>
    <p:extLst>
      <p:ext uri="{BB962C8B-B14F-4D97-AF65-F5344CB8AC3E}">
        <p14:creationId xmlns:p14="http://schemas.microsoft.com/office/powerpoint/2010/main" val="1895090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From the visual comparison of simulation results, our </a:t>
            </a:r>
            <a:r>
              <a:rPr kumimoji="1" lang="en-US" altLang="zh-CN" dirty="0" err="1"/>
              <a:t>USSim</a:t>
            </a:r>
            <a:r>
              <a:rPr kumimoji="1" lang="en-US" altLang="zh-CN" dirty="0"/>
              <a:t> is also more natural.</a:t>
            </a:r>
          </a:p>
        </p:txBody>
      </p:sp>
      <p:sp>
        <p:nvSpPr>
          <p:cNvPr id="4" name="灯片编号占位符 3"/>
          <p:cNvSpPr>
            <a:spLocks noGrp="1"/>
          </p:cNvSpPr>
          <p:nvPr>
            <p:ph type="sldNum" sz="quarter" idx="5"/>
          </p:nvPr>
        </p:nvSpPr>
        <p:spPr/>
        <p:txBody>
          <a:bodyPr/>
          <a:lstStyle/>
          <a:p>
            <a:fld id="{E9E6FDB6-6D2B-46C1-9FA1-D82906A37C3A}" type="slidenum">
              <a:rPr lang="zh-CN" altLang="en-US" smtClean="0"/>
              <a:t>19</a:t>
            </a:fld>
            <a:endParaRPr lang="zh-CN" altLang="en-US"/>
          </a:p>
        </p:txBody>
      </p:sp>
    </p:spTree>
    <p:extLst>
      <p:ext uri="{BB962C8B-B14F-4D97-AF65-F5344CB8AC3E}">
        <p14:creationId xmlns:p14="http://schemas.microsoft.com/office/powerpoint/2010/main" val="1980786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Recent years have witnessed a growing interest in the exploration and researches related to underwater vision.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However, it is highly expensive and even impractical to get real underwater images in some cases, so, the realistic simulation of underwater scenes has important significance for these researches.</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t>2</a:t>
            </a:fld>
            <a:endParaRPr lang="zh-CN" altLang="en-US"/>
          </a:p>
        </p:txBody>
      </p:sp>
    </p:spTree>
    <p:extLst>
      <p:ext uri="{BB962C8B-B14F-4D97-AF65-F5344CB8AC3E}">
        <p14:creationId xmlns:p14="http://schemas.microsoft.com/office/powerpoint/2010/main" val="35219870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Of course, we also </a:t>
            </a:r>
            <a:r>
              <a:rPr lang="en-US" altLang="zh-CN" sz="1200" kern="1200" dirty="0">
                <a:solidFill>
                  <a:schemeClr val="tx1"/>
                </a:solidFill>
                <a:effectLst/>
                <a:latin typeface="+mn-lt"/>
                <a:ea typeface="+mn-ea"/>
                <a:cs typeface="+mn-cs"/>
              </a:rPr>
              <a:t>designed a quantitative experiment.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We divided underwater scenes into 2 types: oceanic environment and coastal environment. For each environment, we used our </a:t>
            </a:r>
            <a:r>
              <a:rPr lang="en-US" altLang="zh-CN" sz="1200" kern="1200" dirty="0" err="1">
                <a:solidFill>
                  <a:schemeClr val="tx1"/>
                </a:solidFill>
                <a:effectLst/>
                <a:latin typeface="+mn-lt"/>
                <a:ea typeface="+mn-ea"/>
                <a:cs typeface="+mn-cs"/>
              </a:rPr>
              <a:t>USSim</a:t>
            </a:r>
            <a:r>
              <a:rPr lang="en-US" altLang="zh-CN" sz="1200" kern="1200" dirty="0">
                <a:solidFill>
                  <a:schemeClr val="tx1"/>
                </a:solidFill>
                <a:effectLst/>
                <a:latin typeface="+mn-lt"/>
                <a:ea typeface="+mn-ea"/>
                <a:cs typeface="+mn-cs"/>
              </a:rPr>
              <a:t> and 2 other method to simulate some underwater scenes. In addition, we collected some real underwater images for each environment as control groups. Then we calculated the images’ </a:t>
            </a:r>
            <a:r>
              <a:rPr lang="en-US" altLang="zh-CN" sz="1200" kern="1200" dirty="0" err="1">
                <a:solidFill>
                  <a:schemeClr val="tx1"/>
                </a:solidFill>
                <a:effectLst/>
                <a:latin typeface="+mn-lt"/>
                <a:ea typeface="+mn-ea"/>
                <a:cs typeface="+mn-cs"/>
              </a:rPr>
              <a:t>AuthESI</a:t>
            </a:r>
            <a:r>
              <a:rPr lang="en-US" altLang="zh-CN" sz="1200" kern="1200" dirty="0">
                <a:solidFill>
                  <a:schemeClr val="tx1"/>
                </a:solidFill>
                <a:effectLst/>
                <a:latin typeface="+mn-lt"/>
                <a:ea typeface="+mn-ea"/>
                <a:cs typeface="+mn-cs"/>
              </a:rPr>
              <a:t> values and got the averages of these 8 groups. The results are summarized in the table.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endParaRPr kumimoji="1" lang="en-US" altLang="zh-CN"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t>20</a:t>
            </a:fld>
            <a:endParaRPr lang="zh-CN" altLang="en-US"/>
          </a:p>
        </p:txBody>
      </p:sp>
    </p:spTree>
    <p:extLst>
      <p:ext uri="{BB962C8B-B14F-4D97-AF65-F5344CB8AC3E}">
        <p14:creationId xmlns:p14="http://schemas.microsoft.com/office/powerpoint/2010/main" val="5590547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err="1">
                <a:solidFill>
                  <a:schemeClr val="tx1"/>
                </a:solidFill>
                <a:effectLst/>
                <a:latin typeface="+mn-lt"/>
                <a:ea typeface="+mn-ea"/>
                <a:cs typeface="+mn-cs"/>
              </a:rPr>
              <a:t>AuthESI</a:t>
            </a:r>
            <a:r>
              <a:rPr lang="en-US" altLang="zh-CN" sz="1200" kern="1200" dirty="0">
                <a:solidFill>
                  <a:schemeClr val="tx1"/>
                </a:solidFill>
                <a:effectLst/>
                <a:latin typeface="+mn-lt"/>
                <a:ea typeface="+mn-ea"/>
                <a:cs typeface="+mn-cs"/>
              </a:rPr>
              <a:t> values, also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called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 synthetic fog/hazy image realism evaluator value, is an evaluation criterion to quantify the authenticity of the synthetic fog/hazy in the images. We used it to objectively evaluate the authenticity of the synthetic underwater images. A smaller </a:t>
            </a:r>
            <a:r>
              <a:rPr lang="en-US" altLang="zh-CN" sz="1200" kern="1200" dirty="0" err="1">
                <a:solidFill>
                  <a:schemeClr val="tx1"/>
                </a:solidFill>
                <a:effectLst/>
                <a:latin typeface="+mn-lt"/>
                <a:ea typeface="+mn-ea"/>
                <a:cs typeface="+mn-cs"/>
              </a:rPr>
              <a:t>AuthESI</a:t>
            </a:r>
            <a:r>
              <a:rPr lang="en-US" altLang="zh-CN" sz="1200" kern="1200" dirty="0">
                <a:solidFill>
                  <a:schemeClr val="tx1"/>
                </a:solidFill>
                <a:effectLst/>
                <a:latin typeface="+mn-lt"/>
                <a:ea typeface="+mn-ea"/>
                <a:cs typeface="+mn-cs"/>
              </a:rPr>
              <a:t> value indicates a more natural simulated image.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It can be seen that our </a:t>
            </a:r>
            <a:r>
              <a:rPr lang="en-US" altLang="zh-CN" sz="1200" kern="1200" dirty="0" err="1">
                <a:solidFill>
                  <a:schemeClr val="tx1"/>
                </a:solidFill>
                <a:effectLst/>
                <a:latin typeface="+mn-lt"/>
                <a:ea typeface="+mn-ea"/>
                <a:cs typeface="+mn-cs"/>
              </a:rPr>
              <a:t>USSim</a:t>
            </a:r>
            <a:r>
              <a:rPr lang="en-US" altLang="zh-CN" sz="1200" kern="1200" dirty="0">
                <a:solidFill>
                  <a:schemeClr val="tx1"/>
                </a:solidFill>
                <a:effectLst/>
                <a:latin typeface="+mn-lt"/>
                <a:ea typeface="+mn-ea"/>
                <a:cs typeface="+mn-cs"/>
              </a:rPr>
              <a:t> can generate better simulation results in both oceanic and coastal environment. </a:t>
            </a:r>
            <a:endParaRPr lang="en-US" altLang="zh-CN"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t>21</a:t>
            </a:fld>
            <a:endParaRPr lang="zh-CN" altLang="en-US"/>
          </a:p>
        </p:txBody>
      </p:sp>
    </p:spTree>
    <p:extLst>
      <p:ext uri="{BB962C8B-B14F-4D97-AF65-F5344CB8AC3E}">
        <p14:creationId xmlns:p14="http://schemas.microsoft.com/office/powerpoint/2010/main" val="25794346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Here are some of our simulation results.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cs typeface="Times New Roman" panose="02020603050405020304" pitchFamily="18" charset="0"/>
              </a:rPr>
              <a:t>This is the simulation results of </a:t>
            </a:r>
            <a:r>
              <a:rPr lang="en-US" altLang="zh-CN" sz="1200" b="1" dirty="0">
                <a:cs typeface="Times New Roman" panose="02020603050405020304" pitchFamily="18" charset="0"/>
              </a:rPr>
              <a:t>different </a:t>
            </a:r>
            <a:r>
              <a:rPr lang="en-US" altLang="zh-CN" sz="1200" b="1" dirty="0" err="1">
                <a:cs typeface="Times New Roman" panose="02020603050405020304" pitchFamily="18" charset="0"/>
              </a:rPr>
              <a:t>Jerlov</a:t>
            </a:r>
            <a:r>
              <a:rPr lang="en-US" altLang="zh-CN" sz="1200" b="1" dirty="0">
                <a:cs typeface="Times New Roman" panose="02020603050405020304" pitchFamily="18" charset="0"/>
              </a:rPr>
              <a:t> water types </a:t>
            </a:r>
            <a:r>
              <a:rPr lang="en-US" altLang="zh-CN" sz="1200" dirty="0">
                <a:cs typeface="Times New Roman" panose="02020603050405020304" pitchFamily="18" charset="0"/>
              </a:rPr>
              <a:t>under </a:t>
            </a:r>
            <a:r>
              <a:rPr lang="en-US" altLang="zh-CN" sz="1200" b="1" dirty="0">
                <a:cs typeface="Times New Roman" panose="02020603050405020304" pitchFamily="18" charset="0"/>
              </a:rPr>
              <a:t>the same water depth </a:t>
            </a:r>
            <a:r>
              <a:rPr lang="en-US" altLang="zh-CN" sz="1200" dirty="0">
                <a:cs typeface="Times New Roman" panose="02020603050405020304" pitchFamily="18" charset="0"/>
              </a:rPr>
              <a:t>(3m). </a:t>
            </a:r>
          </a:p>
          <a:p>
            <a:endParaRPr kumimoji="1"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t>22</a:t>
            </a:fld>
            <a:endParaRPr lang="zh-CN" altLang="en-US"/>
          </a:p>
        </p:txBody>
      </p:sp>
    </p:spTree>
    <p:extLst>
      <p:ext uri="{BB962C8B-B14F-4D97-AF65-F5344CB8AC3E}">
        <p14:creationId xmlns:p14="http://schemas.microsoft.com/office/powerpoint/2010/main" val="12751161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cs typeface="Times New Roman" panose="02020603050405020304" pitchFamily="18" charset="0"/>
              </a:rPr>
              <a:t>And these are the simulation results of </a:t>
            </a:r>
            <a:r>
              <a:rPr lang="en-US" altLang="zh-CN" sz="1200" b="1" dirty="0">
                <a:cs typeface="Times New Roman" panose="02020603050405020304" pitchFamily="18" charset="0"/>
              </a:rPr>
              <a:t>different water depth </a:t>
            </a:r>
            <a:r>
              <a:rPr lang="en-US" altLang="zh-CN" sz="1200" dirty="0">
                <a:cs typeface="Times New Roman" panose="02020603050405020304" pitchFamily="18" charset="0"/>
              </a:rPr>
              <a:t>in the same </a:t>
            </a:r>
            <a:r>
              <a:rPr lang="en-US" altLang="zh-CN" sz="1200" dirty="0" err="1">
                <a:cs typeface="Times New Roman" panose="02020603050405020304" pitchFamily="18" charset="0"/>
              </a:rPr>
              <a:t>Jerlov</a:t>
            </a:r>
            <a:r>
              <a:rPr lang="en-US" altLang="zh-CN" sz="1200" dirty="0">
                <a:cs typeface="Times New Roman" panose="02020603050405020304" pitchFamily="18" charset="0"/>
              </a:rPr>
              <a:t> water type.</a:t>
            </a:r>
          </a:p>
          <a:p>
            <a:endParaRPr kumimoji="1" lang="en-US" altLang="zh-CN"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t>23</a:t>
            </a:fld>
            <a:endParaRPr lang="zh-CN" altLang="en-US"/>
          </a:p>
        </p:txBody>
      </p:sp>
    </p:spTree>
    <p:extLst>
      <p:ext uri="{BB962C8B-B14F-4D97-AF65-F5344CB8AC3E}">
        <p14:creationId xmlns:p14="http://schemas.microsoft.com/office/powerpoint/2010/main" val="37976203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Here's a video that dynamically demonstrates the controllability of our simulation results, seeing that the results of the simulation change in real time as we change the water type and the water depth.</a:t>
            </a:r>
          </a:p>
        </p:txBody>
      </p:sp>
      <p:sp>
        <p:nvSpPr>
          <p:cNvPr id="4" name="灯片编号占位符 3"/>
          <p:cNvSpPr>
            <a:spLocks noGrp="1"/>
          </p:cNvSpPr>
          <p:nvPr>
            <p:ph type="sldNum" sz="quarter" idx="5"/>
          </p:nvPr>
        </p:nvSpPr>
        <p:spPr/>
        <p:txBody>
          <a:bodyPr/>
          <a:lstStyle/>
          <a:p>
            <a:fld id="{E9E6FDB6-6D2B-46C1-9FA1-D82906A37C3A}" type="slidenum">
              <a:rPr lang="zh-CN" altLang="en-US" smtClean="0"/>
              <a:t>24</a:t>
            </a:fld>
            <a:endParaRPr lang="zh-CN" altLang="en-US"/>
          </a:p>
        </p:txBody>
      </p:sp>
    </p:spTree>
    <p:extLst>
      <p:ext uri="{BB962C8B-B14F-4D97-AF65-F5344CB8AC3E}">
        <p14:creationId xmlns:p14="http://schemas.microsoft.com/office/powerpoint/2010/main" val="722904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In summary, </a:t>
            </a:r>
            <a:r>
              <a:rPr lang="en-US" altLang="zh-CN" sz="1200" dirty="0"/>
              <a:t>We take </a:t>
            </a:r>
            <a:r>
              <a:rPr lang="en-US" altLang="zh-CN" sz="1200" b="1" dirty="0">
                <a:solidFill>
                  <a:srgbClr val="4D9EB3"/>
                </a:solidFill>
              </a:rPr>
              <a:t>the water type </a:t>
            </a:r>
            <a:r>
              <a:rPr lang="en-US" altLang="zh-CN" sz="1200" dirty="0"/>
              <a:t>and </a:t>
            </a:r>
            <a:r>
              <a:rPr lang="en-US" altLang="zh-CN" sz="1200" b="1" dirty="0">
                <a:solidFill>
                  <a:srgbClr val="4D9EB3"/>
                </a:solidFill>
              </a:rPr>
              <a:t>the water depth</a:t>
            </a:r>
            <a:r>
              <a:rPr lang="en-US" altLang="zh-CN" sz="1200" b="1" dirty="0"/>
              <a:t> </a:t>
            </a:r>
            <a:r>
              <a:rPr lang="en-US" altLang="zh-CN" sz="1200" dirty="0"/>
              <a:t>as the main variables, decompose the spectra of the incident light and design a method to determine the underwater ambient light, and propose a hybrid underwater imaging model to simulate the underwater scene. </a:t>
            </a:r>
          </a:p>
          <a:p>
            <a:endParaRPr kumimoji="1" lang="en-US" altLang="zh-CN"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200" dirty="0"/>
              <a:t>We also implement e</a:t>
            </a:r>
            <a:r>
              <a:rPr lang="en-US" altLang="zh-CN" sz="1200" dirty="0"/>
              <a:t>xtensive experiments verify the </a:t>
            </a:r>
            <a:r>
              <a:rPr lang="en-US" altLang="zh-CN" sz="1200" b="1" dirty="0">
                <a:solidFill>
                  <a:srgbClr val="4D9EB3"/>
                </a:solidFill>
              </a:rPr>
              <a:t>controllability</a:t>
            </a:r>
            <a:r>
              <a:rPr lang="en-US" altLang="zh-CN" sz="1200" dirty="0"/>
              <a:t> of the proposed method. Some underwater simulation results and the quantitative comparison also demonstrate that our approach can perform well in simulating </a:t>
            </a:r>
            <a:r>
              <a:rPr lang="en-US" altLang="zh-CN" sz="1200" b="1" dirty="0">
                <a:solidFill>
                  <a:srgbClr val="4D9EB3"/>
                </a:solidFill>
              </a:rPr>
              <a:t>various</a:t>
            </a:r>
            <a:r>
              <a:rPr lang="en-US" altLang="zh-CN" sz="1200" dirty="0"/>
              <a:t> underwater 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t>Finally, to make our results reproducible, the source code is made online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p>
          <a:p>
            <a:endParaRPr kumimoji="1" lang="en-US" altLang="zh-CN"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t>25</a:t>
            </a:fld>
            <a:endParaRPr lang="zh-CN" altLang="en-US"/>
          </a:p>
        </p:txBody>
      </p:sp>
    </p:spTree>
    <p:extLst>
      <p:ext uri="{BB962C8B-B14F-4D97-AF65-F5344CB8AC3E}">
        <p14:creationId xmlns:p14="http://schemas.microsoft.com/office/powerpoint/2010/main" val="33045036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That’s all for my presentation, thank you for your watching and listening.</a:t>
            </a:r>
          </a:p>
        </p:txBody>
      </p:sp>
      <p:sp>
        <p:nvSpPr>
          <p:cNvPr id="4" name="灯片编号占位符 3"/>
          <p:cNvSpPr>
            <a:spLocks noGrp="1"/>
          </p:cNvSpPr>
          <p:nvPr>
            <p:ph type="sldNum" sz="quarter" idx="5"/>
          </p:nvPr>
        </p:nvSpPr>
        <p:spPr/>
        <p:txBody>
          <a:bodyPr/>
          <a:lstStyle/>
          <a:p>
            <a:fld id="{E9E6FDB6-6D2B-46C1-9FA1-D82906A37C3A}" type="slidenum">
              <a:rPr lang="zh-CN" altLang="en-US" smtClean="0"/>
              <a:t>26</a:t>
            </a:fld>
            <a:endParaRPr lang="zh-CN" altLang="en-US"/>
          </a:p>
        </p:txBody>
      </p:sp>
    </p:spTree>
    <p:extLst>
      <p:ext uri="{BB962C8B-B14F-4D97-AF65-F5344CB8AC3E}">
        <p14:creationId xmlns:p14="http://schemas.microsoft.com/office/powerpoint/2010/main" val="3874037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At present, the simulation of underwater scenes mainly relies on the distance fog effect in the game engine, which models the effect of water as a superposition of the color of objects and the color of the water.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Although these methods are able to simulate underwater scenes to some extent, because of the </a:t>
            </a:r>
            <a:r>
              <a:rPr lang="en-US" altLang="zh-CN" sz="1200" b="1" dirty="0">
                <a:solidFill>
                  <a:srgbClr val="4D9EB3"/>
                </a:solidFill>
              </a:rPr>
              <a:t>empirically set parameters</a:t>
            </a:r>
            <a:r>
              <a:rPr lang="zh-CN" altLang="en-US"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they share some common shortcomings, such as low controllability and lack of physical interpretability. </a:t>
            </a:r>
            <a:endParaRPr lang="en-US" altLang="zh-CN" dirty="0"/>
          </a:p>
          <a:p>
            <a:endParaRPr kumimoji="1"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t>3</a:t>
            </a:fld>
            <a:endParaRPr lang="zh-CN" altLang="en-US"/>
          </a:p>
        </p:txBody>
      </p:sp>
    </p:spTree>
    <p:extLst>
      <p:ext uri="{BB962C8B-B14F-4D97-AF65-F5344CB8AC3E}">
        <p14:creationId xmlns:p14="http://schemas.microsoft.com/office/powerpoint/2010/main" val="2398962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Therefore, in order to solve the above weaknesses, our objective is to design a pipeline which is </a:t>
            </a:r>
          </a:p>
          <a:p>
            <a:pPr marL="228600" indent="-228600">
              <a:buAutoNum type="arabicParenBoth"/>
            </a:pPr>
            <a:r>
              <a:rPr kumimoji="1" lang="en-US" altLang="zh-CN" dirty="0"/>
              <a:t>First, simple enough to quickly simulate underwater scenes in the game engine; </a:t>
            </a:r>
          </a:p>
          <a:p>
            <a:pPr marL="228600" indent="-228600">
              <a:buAutoNum type="arabicParenBoth"/>
            </a:pPr>
            <a:r>
              <a:rPr kumimoji="1" lang="en-US" altLang="zh-CN" sz="1200" dirty="0">
                <a:latin typeface="+mn-lt"/>
              </a:rPr>
              <a:t>Second, use </a:t>
            </a:r>
            <a:r>
              <a:rPr kumimoji="1" lang="en-US" altLang="zh-CN" sz="1200" b="1" dirty="0">
                <a:latin typeface="+mn-lt"/>
              </a:rPr>
              <a:t>variables</a:t>
            </a:r>
            <a:r>
              <a:rPr kumimoji="1" lang="en-US" altLang="zh-CN" sz="1200" dirty="0">
                <a:latin typeface="+mn-lt"/>
              </a:rPr>
              <a:t> to modify the simulation results</a:t>
            </a:r>
            <a:r>
              <a:rPr kumimoji="1" lang="en-US" altLang="zh-CN" dirty="0"/>
              <a:t>; </a:t>
            </a:r>
          </a:p>
          <a:p>
            <a:pPr marL="228600" indent="-228600">
              <a:buAutoNum type="arabicParenBoth"/>
            </a:pPr>
            <a:r>
              <a:rPr kumimoji="1" lang="en-US" altLang="zh-CN" dirty="0"/>
              <a:t>Third, no reference images is needed</a:t>
            </a:r>
            <a:endParaRPr kumimoji="1"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t>4</a:t>
            </a:fld>
            <a:endParaRPr lang="zh-CN" altLang="en-US"/>
          </a:p>
        </p:txBody>
      </p:sp>
    </p:spTree>
    <p:extLst>
      <p:ext uri="{BB962C8B-B14F-4D97-AF65-F5344CB8AC3E}">
        <p14:creationId xmlns:p14="http://schemas.microsoft.com/office/powerpoint/2010/main" val="118904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To have physical interpretability, we first need to identify the relevant model.</a:t>
            </a:r>
          </a:p>
          <a:p>
            <a:r>
              <a:rPr kumimoji="1" lang="en-US" altLang="zh-CN" dirty="0"/>
              <a:t>There are 4 relative underwater imaging models: the point spread function model, the turbulent spread function model, the Jeff-</a:t>
            </a:r>
            <a:r>
              <a:rPr kumimoji="1" lang="en-US" altLang="zh-CN" dirty="0" err="1"/>
              <a:t>McGramury</a:t>
            </a:r>
            <a:r>
              <a:rPr kumimoji="1" lang="en-US" altLang="zh-CN" dirty="0"/>
              <a:t> model, and the foggy image degradation model.</a:t>
            </a:r>
          </a:p>
        </p:txBody>
      </p:sp>
      <p:sp>
        <p:nvSpPr>
          <p:cNvPr id="4" name="灯片编号占位符 3"/>
          <p:cNvSpPr>
            <a:spLocks noGrp="1"/>
          </p:cNvSpPr>
          <p:nvPr>
            <p:ph type="sldNum" sz="quarter" idx="5"/>
          </p:nvPr>
        </p:nvSpPr>
        <p:spPr/>
        <p:txBody>
          <a:bodyPr/>
          <a:lstStyle/>
          <a:p>
            <a:fld id="{E9E6FDB6-6D2B-46C1-9FA1-D82906A37C3A}" type="slidenum">
              <a:rPr lang="zh-CN" altLang="en-US" smtClean="0"/>
              <a:t>5</a:t>
            </a:fld>
            <a:endParaRPr lang="zh-CN" altLang="en-US"/>
          </a:p>
        </p:txBody>
      </p:sp>
    </p:spTree>
    <p:extLst>
      <p:ext uri="{BB962C8B-B14F-4D97-AF65-F5344CB8AC3E}">
        <p14:creationId xmlns:p14="http://schemas.microsoft.com/office/powerpoint/2010/main" val="3416632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Among them, the first two underwater imaging models are constructed from the perspective of image degradation, which lack the imaging mechanism and therefore are not suitable for simulation in game engines.</a:t>
            </a:r>
          </a:p>
        </p:txBody>
      </p:sp>
      <p:sp>
        <p:nvSpPr>
          <p:cNvPr id="4" name="灯片编号占位符 3"/>
          <p:cNvSpPr>
            <a:spLocks noGrp="1"/>
          </p:cNvSpPr>
          <p:nvPr>
            <p:ph type="sldNum" sz="quarter" idx="5"/>
          </p:nvPr>
        </p:nvSpPr>
        <p:spPr/>
        <p:txBody>
          <a:bodyPr/>
          <a:lstStyle/>
          <a:p>
            <a:fld id="{E9E6FDB6-6D2B-46C1-9FA1-D82906A37C3A}" type="slidenum">
              <a:rPr lang="zh-CN" altLang="en-US" smtClean="0"/>
              <a:t>6</a:t>
            </a:fld>
            <a:endParaRPr lang="zh-CN" altLang="en-US"/>
          </a:p>
        </p:txBody>
      </p:sp>
    </p:spTree>
    <p:extLst>
      <p:ext uri="{BB962C8B-B14F-4D97-AF65-F5344CB8AC3E}">
        <p14:creationId xmlns:p14="http://schemas.microsoft.com/office/powerpoint/2010/main" val="4074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The Jeff-</a:t>
            </a:r>
            <a:r>
              <a:rPr kumimoji="1" lang="en-US" altLang="zh-CN" dirty="0" err="1"/>
              <a:t>McGrameray</a:t>
            </a:r>
            <a:r>
              <a:rPr kumimoji="1" lang="en-US" altLang="zh-CN" dirty="0"/>
              <a:t> model </a:t>
            </a:r>
            <a:r>
              <a:rPr lang="en-US" altLang="zh-CN" sz="1200" kern="1200" dirty="0">
                <a:solidFill>
                  <a:schemeClr val="tx1"/>
                </a:solidFill>
                <a:effectLst/>
                <a:latin typeface="+mn-lt"/>
                <a:ea typeface="+mn-ea"/>
                <a:cs typeface="+mn-cs"/>
              </a:rPr>
              <a:t>divides the light received by the underwater camera in the line of sight into 3 components: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1)first, the light directly reflected from the captured scene,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2)second, the light that reaches the camera after being scattered by small particles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and 3)third, the light from the atmosphere and reflected by suspended particles </a:t>
            </a:r>
            <a:endParaRPr kumimoji="1" lang="en-US" altLang="zh-CN" dirty="0"/>
          </a:p>
          <a:p>
            <a:r>
              <a:rPr kumimoji="1" lang="en-US" altLang="zh-CN" dirty="0"/>
              <a:t>Since the model explains the underwater imaging process well from a physical point of view, it is widely used in underwater imaging researches, but its form is not fixed and needs unification and simplification.</a:t>
            </a:r>
            <a:endParaRPr kumimoji="1"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t>7</a:t>
            </a:fld>
            <a:endParaRPr lang="zh-CN" altLang="en-US"/>
          </a:p>
        </p:txBody>
      </p:sp>
    </p:spTree>
    <p:extLst>
      <p:ext uri="{BB962C8B-B14F-4D97-AF65-F5344CB8AC3E}">
        <p14:creationId xmlns:p14="http://schemas.microsoft.com/office/powerpoint/2010/main" val="2135572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the foggy image degradation model, the underwater imaging </a:t>
            </a:r>
            <a:r>
              <a:rPr lang="en-US" altLang="zh-CN" sz="1200" kern="1200" dirty="0">
                <a:solidFill>
                  <a:schemeClr val="tx1"/>
                </a:solidFill>
                <a:effectLst/>
                <a:latin typeface="+mn-lt"/>
                <a:ea typeface="+mn-ea"/>
                <a:cs typeface="+mn-cs"/>
              </a:rPr>
              <a:t>is composed of 2 parts, the attenuation component and the ambient light component. The logic of the model is suitable for game engine simulation, but the selection of coefficient t in simulation scenarios </a:t>
            </a:r>
            <a:r>
              <a:rPr kumimoji="1" lang="en-US" altLang="zh-CN" dirty="0"/>
              <a:t>is set </a:t>
            </a:r>
            <a:r>
              <a:rPr lang="en-US" altLang="zh-CN" b="1" dirty="0">
                <a:solidFill>
                  <a:srgbClr val="4D9EB3"/>
                </a:solidFill>
              </a:rPr>
              <a:t>empirically </a:t>
            </a:r>
            <a:r>
              <a:rPr lang="en-US" altLang="zh-CN" sz="1200" kern="1200" dirty="0">
                <a:solidFill>
                  <a:schemeClr val="tx1"/>
                </a:solidFill>
                <a:effectLst/>
                <a:latin typeface="+mn-lt"/>
                <a:ea typeface="+mn-ea"/>
                <a:cs typeface="+mn-cs"/>
              </a:rPr>
              <a:t>and lacks controllability.</a:t>
            </a:r>
            <a:endParaRPr lang="en-US" altLang="zh-CN" dirty="0"/>
          </a:p>
          <a:p>
            <a:endParaRPr kumimoji="1" lang="en-US" altLang="zh-CN"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t>8</a:t>
            </a:fld>
            <a:endParaRPr lang="zh-CN" altLang="en-US"/>
          </a:p>
        </p:txBody>
      </p:sp>
    </p:spTree>
    <p:extLst>
      <p:ext uri="{BB962C8B-B14F-4D97-AF65-F5344CB8AC3E}">
        <p14:creationId xmlns:p14="http://schemas.microsoft.com/office/powerpoint/2010/main" val="3186364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So, we can </a:t>
            </a:r>
            <a:r>
              <a:rPr lang="en-US" altLang="zh-CN" sz="1200" kern="1200" dirty="0">
                <a:solidFill>
                  <a:schemeClr val="tx1"/>
                </a:solidFill>
                <a:effectLst/>
                <a:latin typeface="+mn-lt"/>
                <a:ea typeface="+mn-ea"/>
                <a:cs typeface="+mn-cs"/>
              </a:rPr>
              <a:t>combine the physical meaning of JMM with the form of FIDM to construct the hybrid underwater imaging model.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where I(</a:t>
            </a:r>
            <a:r>
              <a:rPr lang="en-US" altLang="zh-CN" sz="1200" b="0" kern="1200" dirty="0">
                <a:solidFill>
                  <a:schemeClr val="tx1"/>
                </a:solidFill>
                <a:effectLst/>
                <a:latin typeface="+mn-lt"/>
                <a:ea typeface="+mn-ea"/>
                <a:cs typeface="+mn-cs"/>
              </a:rPr>
              <a:t>x</a:t>
            </a:r>
            <a:r>
              <a:rPr lang="en-US" altLang="zh-CN" sz="1200" kern="1200" dirty="0">
                <a:solidFill>
                  <a:schemeClr val="tx1"/>
                </a:solidFill>
                <a:effectLst/>
                <a:latin typeface="+mn-lt"/>
                <a:ea typeface="+mn-ea"/>
                <a:cs typeface="+mn-cs"/>
              </a:rPr>
              <a:t>) is the color of the simulated underwater scene, J(</a:t>
            </a:r>
            <a:r>
              <a:rPr lang="en-US" altLang="zh-CN" sz="1200" b="0" kern="1200" dirty="0">
                <a:solidFill>
                  <a:schemeClr val="tx1"/>
                </a:solidFill>
                <a:effectLst/>
                <a:latin typeface="+mn-lt"/>
                <a:ea typeface="+mn-ea"/>
                <a:cs typeface="+mn-cs"/>
              </a:rPr>
              <a:t>x</a:t>
            </a:r>
            <a:r>
              <a:rPr lang="en-US" altLang="zh-CN" sz="1200" kern="1200" dirty="0">
                <a:solidFill>
                  <a:schemeClr val="tx1"/>
                </a:solidFill>
                <a:effectLst/>
                <a:latin typeface="+mn-lt"/>
                <a:ea typeface="+mn-ea"/>
                <a:cs typeface="+mn-cs"/>
              </a:rPr>
              <a:t>) is the color in the anhydrous scene, A is the color of the ambient light, </a:t>
            </a:r>
            <a:r>
              <a:rPr lang="el-GR" altLang="zh-CN" sz="1200" kern="1200" dirty="0">
                <a:solidFill>
                  <a:schemeClr val="tx1"/>
                </a:solidFill>
                <a:effectLst/>
                <a:latin typeface="+mn-lt"/>
                <a:ea typeface="+mn-ea"/>
                <a:cs typeface="+mn-cs"/>
              </a:rPr>
              <a:t>β </a:t>
            </a:r>
            <a:r>
              <a:rPr lang="en-US" altLang="zh-CN" sz="1200" kern="1200" dirty="0">
                <a:solidFill>
                  <a:schemeClr val="tx1"/>
                </a:solidFill>
                <a:effectLst/>
                <a:latin typeface="+mn-lt"/>
                <a:ea typeface="+mn-ea"/>
                <a:cs typeface="+mn-cs"/>
              </a:rPr>
              <a:t>is a constant value of the attenuation coefficient</a:t>
            </a:r>
            <a:r>
              <a:rPr lang="zh-CN" altLang="en-US"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and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 exponential part represents the </a:t>
            </a:r>
            <a:r>
              <a:rPr kumimoji="1" lang="en-US" altLang="zh-CN" sz="1200" kern="1200" dirty="0">
                <a:solidFill>
                  <a:schemeClr val="tx1"/>
                </a:solidFill>
                <a:effectLst/>
                <a:latin typeface="+mn-ea"/>
                <a:ea typeface="+mn-ea"/>
                <a:cs typeface="+mn-cs"/>
              </a:rPr>
              <a:t>t</a:t>
            </a:r>
            <a:r>
              <a:rPr kumimoji="1" lang="en-US" altLang="zh-CN" sz="1200" dirty="0">
                <a:latin typeface="+mn-ea"/>
              </a:rPr>
              <a:t>ransmission.</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We built our simulation pipeline based on this model.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endParaRPr kumimoji="1"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t>9</a:t>
            </a:fld>
            <a:endParaRPr lang="zh-CN" altLang="en-US"/>
          </a:p>
        </p:txBody>
      </p:sp>
    </p:spTree>
    <p:extLst>
      <p:ext uri="{BB962C8B-B14F-4D97-AF65-F5344CB8AC3E}">
        <p14:creationId xmlns:p14="http://schemas.microsoft.com/office/powerpoint/2010/main" val="26466010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www.officeplus.cn/Template/Home.shtml" TargetMode="External"/><Relationship Id="rId2" Type="http://schemas.openxmlformats.org/officeDocument/2006/relationships/image" Target="../media/image9.jp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jpg"/><Relationship Id="rId7"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hyperlink" Target="http://www.officeplus.cn/Template/Home.shtml" TargetMode="Externa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6ECB370-12D0-4478-B2C1-42041D3548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副标题 2">
            <a:extLst>
              <a:ext uri="{FF2B5EF4-FFF2-40B4-BE49-F238E27FC236}">
                <a16:creationId xmlns:a16="http://schemas.microsoft.com/office/drawing/2014/main" id="{DE4774FD-CA84-4334-A5E6-4018CC8F8387}"/>
              </a:ext>
            </a:extLst>
          </p:cNvPr>
          <p:cNvSpPr>
            <a:spLocks noGrp="1"/>
          </p:cNvSpPr>
          <p:nvPr>
            <p:ph type="subTitle" idx="1"/>
          </p:nvPr>
        </p:nvSpPr>
        <p:spPr>
          <a:xfrm>
            <a:off x="669926" y="2877828"/>
            <a:ext cx="10850562" cy="444594"/>
          </a:xfrm>
        </p:spPr>
        <p:txBody>
          <a:bodyPr anchor="ctr">
            <a:normAutofit/>
          </a:bodyPr>
          <a:lstStyle>
            <a:lvl1pPr marL="0" indent="0" algn="ctr">
              <a:buNone/>
              <a:defRPr sz="2000">
                <a:solidFill>
                  <a:schemeClr val="accent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11" name="标题 1">
            <a:extLst>
              <a:ext uri="{FF2B5EF4-FFF2-40B4-BE49-F238E27FC236}">
                <a16:creationId xmlns:a16="http://schemas.microsoft.com/office/drawing/2014/main" id="{51BC89B0-625D-43E6-B3D9-96B6348FD82D}"/>
              </a:ext>
            </a:extLst>
          </p:cNvPr>
          <p:cNvSpPr>
            <a:spLocks noGrp="1"/>
          </p:cNvSpPr>
          <p:nvPr>
            <p:ph type="ctrTitle"/>
          </p:nvPr>
        </p:nvSpPr>
        <p:spPr>
          <a:xfrm>
            <a:off x="669926" y="1786122"/>
            <a:ext cx="10850562" cy="1072602"/>
          </a:xfrm>
        </p:spPr>
        <p:txBody>
          <a:bodyPr anchor="ctr">
            <a:normAutofit/>
          </a:bodyPr>
          <a:lstStyle>
            <a:lvl1pPr algn="ctr">
              <a:defRPr sz="4000">
                <a:solidFill>
                  <a:schemeClr val="accent1"/>
                </a:solidFill>
              </a:defRPr>
            </a:lvl1pPr>
          </a:lstStyle>
          <a:p>
            <a:r>
              <a:rPr lang="en-US" dirty="0"/>
              <a:t>Click to edit Master title style</a:t>
            </a:r>
            <a:endParaRPr lang="zh-CN" altLang="en-US" dirty="0"/>
          </a:p>
        </p:txBody>
      </p:sp>
      <p:sp>
        <p:nvSpPr>
          <p:cNvPr id="14" name="文本占位符 13">
            <a:extLst>
              <a:ext uri="{FF2B5EF4-FFF2-40B4-BE49-F238E27FC236}">
                <a16:creationId xmlns:a16="http://schemas.microsoft.com/office/drawing/2014/main" id="{F63CF7FF-9841-453A-8D11-A8042CB0D3C4}"/>
              </a:ext>
            </a:extLst>
          </p:cNvPr>
          <p:cNvSpPr>
            <a:spLocks noGrp="1"/>
          </p:cNvSpPr>
          <p:nvPr>
            <p:ph type="body" sz="quarter" idx="10" hasCustomPrompt="1"/>
          </p:nvPr>
        </p:nvSpPr>
        <p:spPr>
          <a:xfrm>
            <a:off x="669926" y="4052304"/>
            <a:ext cx="10850562" cy="296271"/>
          </a:xfrm>
        </p:spPr>
        <p:txBody>
          <a:bodyPr vert="horz" anchor="ctr">
            <a:noAutofit/>
          </a:bodyPr>
          <a:lstStyle>
            <a:lvl1pPr marL="0" indent="0" algn="ctr">
              <a:buNone/>
              <a:defRPr sz="1500" b="0">
                <a:solidFill>
                  <a:schemeClr val="tx1"/>
                </a:solidFill>
              </a:defRPr>
            </a:lvl1pPr>
            <a:lvl2pPr marL="457177" indent="0">
              <a:buNone/>
              <a:defRPr/>
            </a:lvl2pPr>
            <a:lvl3pPr marL="914353" indent="0">
              <a:buNone/>
              <a:defRPr/>
            </a:lvl3pPr>
            <a:lvl4pPr marL="1371531" indent="0">
              <a:buNone/>
              <a:defRPr/>
            </a:lvl4pPr>
            <a:lvl5pPr marL="1828709" indent="0">
              <a:buNone/>
              <a:defRPr/>
            </a:lvl5pPr>
          </a:lstStyle>
          <a:p>
            <a:pPr lvl="0"/>
            <a:r>
              <a:rPr lang="en-US" altLang="zh-CN" dirty="0"/>
              <a:t>Signature</a:t>
            </a:r>
          </a:p>
        </p:txBody>
      </p:sp>
      <p:sp>
        <p:nvSpPr>
          <p:cNvPr id="15" name="文本占位符 13">
            <a:extLst>
              <a:ext uri="{FF2B5EF4-FFF2-40B4-BE49-F238E27FC236}">
                <a16:creationId xmlns:a16="http://schemas.microsoft.com/office/drawing/2014/main" id="{B30B88CF-5CF5-40AB-A59C-05AF2340EE0B}"/>
              </a:ext>
            </a:extLst>
          </p:cNvPr>
          <p:cNvSpPr>
            <a:spLocks noGrp="1"/>
          </p:cNvSpPr>
          <p:nvPr>
            <p:ph type="body" sz="quarter" idx="11" hasCustomPrompt="1"/>
          </p:nvPr>
        </p:nvSpPr>
        <p:spPr>
          <a:xfrm>
            <a:off x="669926" y="4348575"/>
            <a:ext cx="10850562" cy="296271"/>
          </a:xfrm>
        </p:spPr>
        <p:txBody>
          <a:bodyPr vert="horz" anchor="ctr">
            <a:noAutofit/>
          </a:bodyPr>
          <a:lstStyle>
            <a:lvl1pPr marL="0" indent="0" algn="ctr">
              <a:buNone/>
              <a:defRPr sz="1500" b="0">
                <a:solidFill>
                  <a:schemeClr val="tx1"/>
                </a:solidFill>
              </a:defRPr>
            </a:lvl1pPr>
            <a:lvl2pPr marL="457177" indent="0">
              <a:buNone/>
              <a:defRPr/>
            </a:lvl2pPr>
            <a:lvl3pPr marL="914353" indent="0">
              <a:buNone/>
              <a:defRPr/>
            </a:lvl3pPr>
            <a:lvl4pPr marL="1371531" indent="0">
              <a:buNone/>
              <a:defRPr/>
            </a:lvl4pPr>
            <a:lvl5pPr marL="1828709" indent="0">
              <a:buNone/>
              <a:defRPr/>
            </a:lvl5pPr>
          </a:lstStyle>
          <a:p>
            <a:pPr lvl="0"/>
            <a:r>
              <a:rPr lang="en-US" altLang="zh-CN" dirty="0"/>
              <a:t>Date</a:t>
            </a:r>
            <a:endParaRPr lang="zh-CN" altLang="en-US" dirty="0"/>
          </a:p>
        </p:txBody>
      </p:sp>
    </p:spTree>
    <p:extLst>
      <p:ext uri="{BB962C8B-B14F-4D97-AF65-F5344CB8AC3E}">
        <p14:creationId xmlns:p14="http://schemas.microsoft.com/office/powerpoint/2010/main" val="288258688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关注微软Office文档">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F3BB9638-2D2F-48B1-A8CF-673B237DCC17}"/>
              </a:ext>
            </a:extLst>
          </p:cNvPr>
          <p:cNvSpPr/>
          <p:nvPr userDrawn="1"/>
        </p:nvSpPr>
        <p:spPr>
          <a:xfrm>
            <a:off x="0" y="3429000"/>
            <a:ext cx="12192000" cy="3429000"/>
          </a:xfrm>
          <a:prstGeom prst="rect">
            <a:avLst/>
          </a:prstGeom>
          <a:solidFill>
            <a:srgbClr val="E73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dirty="0">
              <a:latin typeface="微软雅黑" panose="020B0503020204020204" pitchFamily="34" charset="-122"/>
              <a:ea typeface="微软雅黑" panose="020B0503020204020204" pitchFamily="34" charset="-122"/>
            </a:endParaRPr>
          </a:p>
        </p:txBody>
      </p:sp>
      <p:sp>
        <p:nvSpPr>
          <p:cNvPr id="4" name="矩形: 圆角 3">
            <a:extLst>
              <a:ext uri="{FF2B5EF4-FFF2-40B4-BE49-F238E27FC236}">
                <a16:creationId xmlns:a16="http://schemas.microsoft.com/office/drawing/2014/main" id="{120C7C91-35F0-46E5-B511-2314CED2655F}"/>
              </a:ext>
            </a:extLst>
          </p:cNvPr>
          <p:cNvSpPr/>
          <p:nvPr userDrawn="1"/>
        </p:nvSpPr>
        <p:spPr>
          <a:xfrm>
            <a:off x="1079465" y="1527629"/>
            <a:ext cx="3802742" cy="3802742"/>
          </a:xfrm>
          <a:prstGeom prst="roundRect">
            <a:avLst>
              <a:gd name="adj" fmla="val 5598"/>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dirty="0">
              <a:latin typeface="微软雅黑" panose="020B0503020204020204" pitchFamily="34" charset="-122"/>
              <a:ea typeface="微软雅黑" panose="020B0503020204020204" pitchFamily="34" charset="-122"/>
            </a:endParaRPr>
          </a:p>
        </p:txBody>
      </p:sp>
      <p:pic>
        <p:nvPicPr>
          <p:cNvPr id="5" name="图片 4" descr="图片包含 纵横字谜, 文字&#10;&#10;已生成极高可信度的说明">
            <a:extLst>
              <a:ext uri="{FF2B5EF4-FFF2-40B4-BE49-F238E27FC236}">
                <a16:creationId xmlns:a16="http://schemas.microsoft.com/office/drawing/2014/main" id="{25779B21-3BC1-4E47-8650-6B0E785B5142}"/>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1308065" y="1756229"/>
            <a:ext cx="3345542" cy="3345542"/>
          </a:xfrm>
          <a:prstGeom prst="rect">
            <a:avLst/>
          </a:prstGeom>
        </p:spPr>
      </p:pic>
      <p:sp>
        <p:nvSpPr>
          <p:cNvPr id="6" name="文本框 5">
            <a:extLst>
              <a:ext uri="{FF2B5EF4-FFF2-40B4-BE49-F238E27FC236}">
                <a16:creationId xmlns:a16="http://schemas.microsoft.com/office/drawing/2014/main" id="{343024A3-25F7-4B9A-9876-36F35421F6E6}"/>
              </a:ext>
            </a:extLst>
          </p:cNvPr>
          <p:cNvSpPr txBox="1"/>
          <p:nvPr userDrawn="1"/>
        </p:nvSpPr>
        <p:spPr>
          <a:xfrm>
            <a:off x="5239657" y="1566506"/>
            <a:ext cx="6013185" cy="3549241"/>
          </a:xfrm>
          <a:prstGeom prst="rect">
            <a:avLst/>
          </a:prstGeom>
          <a:noFill/>
        </p:spPr>
        <p:txBody>
          <a:bodyPr wrap="none" rtlCol="0">
            <a:spAutoFit/>
          </a:bodyPr>
          <a:lstStyle/>
          <a:p>
            <a:pPr>
              <a:lnSpc>
                <a:spcPct val="150000"/>
              </a:lnSpc>
              <a:spcBef>
                <a:spcPts val="600"/>
              </a:spcBef>
            </a:pPr>
            <a:r>
              <a:rPr lang="zh-CN" altLang="en-US" sz="3600" b="1" ker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办公模板更新</a:t>
            </a:r>
            <a:endParaRPr lang="en-US" altLang="zh-CN" sz="3600" b="1" ker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a:p>
            <a:pPr>
              <a:lnSpc>
                <a:spcPct val="150000"/>
              </a:lnSpc>
              <a:spcBef>
                <a:spcPts val="600"/>
              </a:spcBef>
            </a:pPr>
            <a:r>
              <a:rPr lang="zh-CN" altLang="en-US" sz="3600" b="1" ker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微软</a:t>
            </a:r>
            <a:endParaRPr lang="en-US" altLang="zh-CN" sz="3600" b="1" ker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a:p>
            <a:pPr>
              <a:lnSpc>
                <a:spcPct val="150000"/>
              </a:lnSpc>
              <a:spcBef>
                <a:spcPts val="600"/>
              </a:spcBef>
            </a:pPr>
            <a:r>
              <a:rPr lang="zh-CN" altLang="en-US" sz="36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微信扫码关注</a:t>
            </a:r>
            <a:endParaRPr lang="en-US" altLang="zh-CN" sz="36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a:p>
            <a:pPr>
              <a:lnSpc>
                <a:spcPct val="150000"/>
              </a:lnSpc>
              <a:spcBef>
                <a:spcPts val="600"/>
              </a:spcBef>
            </a:pPr>
            <a:r>
              <a:rPr lang="zh-CN" altLang="en-US" sz="36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 微软</a:t>
            </a:r>
            <a:r>
              <a:rPr lang="en-US" altLang="zh-CN" sz="36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Office</a:t>
            </a:r>
            <a:r>
              <a:rPr lang="zh-CN" altLang="en-US" sz="36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文档 」服务号</a:t>
            </a:r>
            <a:endParaRPr lang="en-US" altLang="zh-CN" sz="36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pic>
        <p:nvPicPr>
          <p:cNvPr id="7" name="图片 6">
            <a:hlinkClick r:id="rId3"/>
            <a:extLst>
              <a:ext uri="{FF2B5EF4-FFF2-40B4-BE49-F238E27FC236}">
                <a16:creationId xmlns:a16="http://schemas.microsoft.com/office/drawing/2014/main" id="{5524D02C-49CE-4D3D-8B89-07CEC3966F49}"/>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239657" y="6345797"/>
            <a:ext cx="1712686" cy="226074"/>
          </a:xfrm>
          <a:prstGeom prst="rect">
            <a:avLst/>
          </a:prstGeom>
        </p:spPr>
      </p:pic>
    </p:spTree>
    <p:extLst>
      <p:ext uri="{BB962C8B-B14F-4D97-AF65-F5344CB8AC3E}">
        <p14:creationId xmlns:p14="http://schemas.microsoft.com/office/powerpoint/2010/main" val="3482127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微软黑科技">
    <p:spTree>
      <p:nvGrpSpPr>
        <p:cNvPr id="1" name=""/>
        <p:cNvGrpSpPr/>
        <p:nvPr/>
      </p:nvGrpSpPr>
      <p:grpSpPr>
        <a:xfrm>
          <a:off x="0" y="0"/>
          <a:ext cx="0" cy="0"/>
          <a:chOff x="0" y="0"/>
          <a:chExt cx="0" cy="0"/>
        </a:xfrm>
      </p:grpSpPr>
      <p:cxnSp>
        <p:nvCxnSpPr>
          <p:cNvPr id="4" name="直接连接符 3">
            <a:extLst>
              <a:ext uri="{FF2B5EF4-FFF2-40B4-BE49-F238E27FC236}">
                <a16:creationId xmlns:a16="http://schemas.microsoft.com/office/drawing/2014/main" id="{3E71CC84-193F-4D28-98D9-17F9952F968C}"/>
              </a:ext>
            </a:extLst>
          </p:cNvPr>
          <p:cNvCxnSpPr/>
          <p:nvPr userDrawn="1"/>
        </p:nvCxnSpPr>
        <p:spPr>
          <a:xfrm>
            <a:off x="0" y="657288"/>
            <a:ext cx="12192000" cy="0"/>
          </a:xfrm>
          <a:prstGeom prst="line">
            <a:avLst/>
          </a:prstGeom>
          <a:ln>
            <a:solidFill>
              <a:srgbClr val="E73A1C"/>
            </a:solidFill>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id="{23A9F197-1133-4CEE-860F-85366976D0AC}"/>
              </a:ext>
            </a:extLst>
          </p:cNvPr>
          <p:cNvSpPr/>
          <p:nvPr userDrawn="1"/>
        </p:nvSpPr>
        <p:spPr>
          <a:xfrm>
            <a:off x="0" y="3091547"/>
            <a:ext cx="12192000" cy="3766453"/>
          </a:xfrm>
          <a:prstGeom prst="rect">
            <a:avLst/>
          </a:prstGeom>
          <a:solidFill>
            <a:srgbClr val="E73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dirty="0">
              <a:latin typeface="微软雅黑" panose="020B0503020204020204" pitchFamily="34" charset="-122"/>
              <a:ea typeface="微软雅黑" panose="020B0503020204020204" pitchFamily="34" charset="-122"/>
            </a:endParaRPr>
          </a:p>
        </p:txBody>
      </p:sp>
      <p:sp>
        <p:nvSpPr>
          <p:cNvPr id="8" name="矩形: 圆角 7">
            <a:extLst>
              <a:ext uri="{FF2B5EF4-FFF2-40B4-BE49-F238E27FC236}">
                <a16:creationId xmlns:a16="http://schemas.microsoft.com/office/drawing/2014/main" id="{AA954438-2CEB-4119-883B-8B9196F98504}"/>
              </a:ext>
            </a:extLst>
          </p:cNvPr>
          <p:cNvSpPr/>
          <p:nvPr userDrawn="1"/>
        </p:nvSpPr>
        <p:spPr>
          <a:xfrm>
            <a:off x="621395" y="1362836"/>
            <a:ext cx="3462340" cy="3462340"/>
          </a:xfrm>
          <a:prstGeom prst="roundRect">
            <a:avLst>
              <a:gd name="adj" fmla="val 5598"/>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dirty="0">
              <a:latin typeface="微软雅黑" panose="020B0503020204020204" pitchFamily="34" charset="-122"/>
              <a:ea typeface="微软雅黑" panose="020B0503020204020204" pitchFamily="34" charset="-122"/>
            </a:endParaRPr>
          </a:p>
        </p:txBody>
      </p:sp>
      <p:sp>
        <p:nvSpPr>
          <p:cNvPr id="9" name="矩形: 圆角 8">
            <a:extLst>
              <a:ext uri="{FF2B5EF4-FFF2-40B4-BE49-F238E27FC236}">
                <a16:creationId xmlns:a16="http://schemas.microsoft.com/office/drawing/2014/main" id="{4CD1A364-B227-4CFB-9287-6198C6C0443B}"/>
              </a:ext>
            </a:extLst>
          </p:cNvPr>
          <p:cNvSpPr/>
          <p:nvPr userDrawn="1"/>
        </p:nvSpPr>
        <p:spPr>
          <a:xfrm>
            <a:off x="4374467" y="1362836"/>
            <a:ext cx="3462340" cy="3462340"/>
          </a:xfrm>
          <a:prstGeom prst="roundRect">
            <a:avLst>
              <a:gd name="adj" fmla="val 5598"/>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dirty="0">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BEA6AD26-5781-4DAD-8C16-8C73B2C177AD}"/>
              </a:ext>
            </a:extLst>
          </p:cNvPr>
          <p:cNvSpPr txBox="1"/>
          <p:nvPr userDrawn="1"/>
        </p:nvSpPr>
        <p:spPr>
          <a:xfrm>
            <a:off x="1656327" y="286129"/>
            <a:ext cx="8879354" cy="670120"/>
          </a:xfrm>
          <a:prstGeom prst="rect">
            <a:avLst/>
          </a:prstGeom>
          <a:solidFill>
            <a:schemeClr val="bg1"/>
          </a:solidFill>
        </p:spPr>
        <p:txBody>
          <a:bodyPr wrap="none" rtlCol="0">
            <a:spAutoFit/>
          </a:bodyPr>
          <a:lstStyle/>
          <a:p>
            <a:pPr algn="ctr">
              <a:lnSpc>
                <a:spcPct val="130000"/>
              </a:lnSpc>
              <a:spcBef>
                <a:spcPts val="600"/>
              </a:spcBef>
            </a:pPr>
            <a:r>
              <a:rPr lang="zh-CN" altLang="en-US" sz="3200" b="1" kern="0">
                <a:latin typeface="微软雅黑" panose="020B0503020204020204" pitchFamily="34" charset="-122"/>
                <a:ea typeface="微软雅黑" panose="020B0503020204020204" pitchFamily="34" charset="-122"/>
                <a:cs typeface="+mn-ea"/>
                <a:sym typeface="+mn-lt"/>
              </a:rPr>
              <a:t> 微信扫描小程序码，使用微软移动办公黑科技 </a:t>
            </a:r>
            <a:endParaRPr lang="en-US" sz="3200" b="1" kern="0" dirty="0">
              <a:latin typeface="微软雅黑" panose="020B0503020204020204" pitchFamily="34" charset="-122"/>
              <a:ea typeface="微软雅黑" panose="020B0503020204020204" pitchFamily="34" charset="-122"/>
              <a:cs typeface="+mn-ea"/>
              <a:sym typeface="+mn-lt"/>
            </a:endParaRPr>
          </a:p>
        </p:txBody>
      </p:sp>
      <p:cxnSp>
        <p:nvCxnSpPr>
          <p:cNvPr id="11" name="直接连接符 10">
            <a:extLst>
              <a:ext uri="{FF2B5EF4-FFF2-40B4-BE49-F238E27FC236}">
                <a16:creationId xmlns:a16="http://schemas.microsoft.com/office/drawing/2014/main" id="{72806FD0-33B9-40F1-B8F9-079524CA002C}"/>
              </a:ext>
            </a:extLst>
          </p:cNvPr>
          <p:cNvCxnSpPr>
            <a:cxnSpLocks/>
          </p:cNvCxnSpPr>
          <p:nvPr userDrawn="1"/>
        </p:nvCxnSpPr>
        <p:spPr>
          <a:xfrm flipH="1">
            <a:off x="1523089" y="369629"/>
            <a:ext cx="266460" cy="622048"/>
          </a:xfrm>
          <a:prstGeom prst="line">
            <a:avLst/>
          </a:prstGeom>
          <a:ln>
            <a:solidFill>
              <a:srgbClr val="E73A1C"/>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159FFD7E-3944-43A3-A5DD-D8673483D044}"/>
              </a:ext>
            </a:extLst>
          </p:cNvPr>
          <p:cNvCxnSpPr>
            <a:cxnSpLocks/>
          </p:cNvCxnSpPr>
          <p:nvPr userDrawn="1"/>
        </p:nvCxnSpPr>
        <p:spPr>
          <a:xfrm flipH="1">
            <a:off x="10402443" y="369629"/>
            <a:ext cx="266460" cy="622048"/>
          </a:xfrm>
          <a:prstGeom prst="line">
            <a:avLst/>
          </a:prstGeom>
          <a:ln>
            <a:solidFill>
              <a:srgbClr val="E73A1C"/>
            </a:solidFill>
          </a:ln>
        </p:spPr>
        <p:style>
          <a:lnRef idx="1">
            <a:schemeClr val="accent1"/>
          </a:lnRef>
          <a:fillRef idx="0">
            <a:schemeClr val="accent1"/>
          </a:fillRef>
          <a:effectRef idx="0">
            <a:schemeClr val="accent1"/>
          </a:effectRef>
          <a:fontRef idx="minor">
            <a:schemeClr val="tx1"/>
          </a:fontRef>
        </p:style>
      </p:cxnSp>
      <p:sp>
        <p:nvSpPr>
          <p:cNvPr id="13" name="矩形: 圆角 12">
            <a:extLst>
              <a:ext uri="{FF2B5EF4-FFF2-40B4-BE49-F238E27FC236}">
                <a16:creationId xmlns:a16="http://schemas.microsoft.com/office/drawing/2014/main" id="{C76706F4-B20C-489C-ACB9-010EF43FEF70}"/>
              </a:ext>
            </a:extLst>
          </p:cNvPr>
          <p:cNvSpPr/>
          <p:nvPr userDrawn="1"/>
        </p:nvSpPr>
        <p:spPr>
          <a:xfrm>
            <a:off x="8159751" y="1362836"/>
            <a:ext cx="3462340" cy="3462340"/>
          </a:xfrm>
          <a:prstGeom prst="roundRect">
            <a:avLst>
              <a:gd name="adj" fmla="val 5598"/>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dirty="0">
              <a:latin typeface="微软雅黑" panose="020B0503020204020204" pitchFamily="34" charset="-122"/>
              <a:ea typeface="微软雅黑" panose="020B0503020204020204" pitchFamily="34" charset="-122"/>
            </a:endParaRPr>
          </a:p>
        </p:txBody>
      </p:sp>
      <p:pic>
        <p:nvPicPr>
          <p:cNvPr id="14" name="图片 13">
            <a:extLst>
              <a:ext uri="{FF2B5EF4-FFF2-40B4-BE49-F238E27FC236}">
                <a16:creationId xmlns:a16="http://schemas.microsoft.com/office/drawing/2014/main" id="{C50F7A0F-4C8A-4DA1-8AA3-1810FF4E70A3}"/>
              </a:ext>
            </a:extLst>
          </p:cNvPr>
          <p:cNvPicPr>
            <a:picLocks noChangeAspect="1"/>
          </p:cNvPicPr>
          <p:nvPr userDrawn="1"/>
        </p:nvPicPr>
        <p:blipFill rotWithShape="1">
          <a:blip r:embed="rId2">
            <a:clrChange>
              <a:clrFrom>
                <a:srgbClr val="FFFFFF"/>
              </a:clrFrom>
              <a:clrTo>
                <a:srgbClr val="FFFFFF">
                  <a:alpha val="0"/>
                </a:srgbClr>
              </a:clrTo>
            </a:clrChange>
          </a:blip>
          <a:srcRect l="13924" t="13924" r="13924" b="13924"/>
          <a:stretch/>
        </p:blipFill>
        <p:spPr>
          <a:xfrm>
            <a:off x="4705130" y="1673081"/>
            <a:ext cx="2743200" cy="2743200"/>
          </a:xfrm>
          <a:prstGeom prst="rect">
            <a:avLst/>
          </a:prstGeom>
        </p:spPr>
      </p:pic>
      <p:pic>
        <p:nvPicPr>
          <p:cNvPr id="15" name="图片 14">
            <a:extLst>
              <a:ext uri="{FF2B5EF4-FFF2-40B4-BE49-F238E27FC236}">
                <a16:creationId xmlns:a16="http://schemas.microsoft.com/office/drawing/2014/main" id="{260AD2DE-F13F-4332-90AE-87C7001EAD9A}"/>
              </a:ext>
            </a:extLst>
          </p:cNvPr>
          <p:cNvPicPr>
            <a:picLocks noChangeAspect="1"/>
          </p:cNvPicPr>
          <p:nvPr userDrawn="1"/>
        </p:nvPicPr>
        <p:blipFill rotWithShape="1">
          <a:blip r:embed="rId3">
            <a:clrChange>
              <a:clrFrom>
                <a:srgbClr val="FFFFFF"/>
              </a:clrFrom>
              <a:clrTo>
                <a:srgbClr val="FFFFFF">
                  <a:alpha val="0"/>
                </a:srgbClr>
              </a:clrTo>
            </a:clrChange>
          </a:blip>
          <a:srcRect l="14439" r="14439"/>
          <a:stretch/>
        </p:blipFill>
        <p:spPr>
          <a:xfrm>
            <a:off x="8519321" y="1673081"/>
            <a:ext cx="2743200" cy="2743200"/>
          </a:xfrm>
          <a:prstGeom prst="rect">
            <a:avLst/>
          </a:prstGeom>
        </p:spPr>
      </p:pic>
      <p:pic>
        <p:nvPicPr>
          <p:cNvPr id="16" name="图片 15">
            <a:extLst>
              <a:ext uri="{FF2B5EF4-FFF2-40B4-BE49-F238E27FC236}">
                <a16:creationId xmlns:a16="http://schemas.microsoft.com/office/drawing/2014/main" id="{19418449-E7C2-4E37-8045-DD4782B12524}"/>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980965" y="1673081"/>
            <a:ext cx="2743200" cy="2743200"/>
          </a:xfrm>
          <a:prstGeom prst="rect">
            <a:avLst/>
          </a:prstGeom>
        </p:spPr>
      </p:pic>
      <p:sp>
        <p:nvSpPr>
          <p:cNvPr id="17" name="文本框 16">
            <a:extLst>
              <a:ext uri="{FF2B5EF4-FFF2-40B4-BE49-F238E27FC236}">
                <a16:creationId xmlns:a16="http://schemas.microsoft.com/office/drawing/2014/main" id="{9A11A6D6-1DBD-4A10-8942-D3DDC4E182E9}"/>
              </a:ext>
            </a:extLst>
          </p:cNvPr>
          <p:cNvSpPr txBox="1"/>
          <p:nvPr userDrawn="1"/>
        </p:nvSpPr>
        <p:spPr>
          <a:xfrm>
            <a:off x="987447" y="5138740"/>
            <a:ext cx="2730235" cy="907428"/>
          </a:xfrm>
          <a:prstGeom prst="rect">
            <a:avLst/>
          </a:prstGeom>
          <a:noFill/>
        </p:spPr>
        <p:txBody>
          <a:bodyPr wrap="none" rtlCol="0">
            <a:spAutoFit/>
          </a:bodyPr>
          <a:lstStyle/>
          <a:p>
            <a:pPr algn="ctr">
              <a:lnSpc>
                <a:spcPct val="140000"/>
              </a:lnSpc>
            </a:pPr>
            <a:r>
              <a:rPr lang="zh-CN" altLang="en-US" sz="2000" kern="0">
                <a:solidFill>
                  <a:schemeClr val="bg1">
                    <a:alpha val="77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在微信访问</a:t>
            </a:r>
            <a:r>
              <a:rPr lang="en-US" altLang="zh-CN" sz="2000" kern="0">
                <a:solidFill>
                  <a:schemeClr val="bg1">
                    <a:alpha val="77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OneDrive</a:t>
            </a:r>
          </a:p>
          <a:p>
            <a:pPr algn="ctr">
              <a:lnSpc>
                <a:spcPct val="140000"/>
              </a:lnSpc>
            </a:pPr>
            <a:r>
              <a:rPr lang="zh-CN" altLang="en-US" sz="20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 「 微软</a:t>
            </a:r>
            <a:r>
              <a:rPr lang="en-US" altLang="zh-CN" sz="20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Office</a:t>
            </a:r>
            <a:r>
              <a:rPr lang="zh-CN" altLang="en-US" sz="20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文档 」</a:t>
            </a:r>
            <a:endParaRPr lang="en-US" sz="20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sp>
        <p:nvSpPr>
          <p:cNvPr id="18" name="文本框 17">
            <a:extLst>
              <a:ext uri="{FF2B5EF4-FFF2-40B4-BE49-F238E27FC236}">
                <a16:creationId xmlns:a16="http://schemas.microsoft.com/office/drawing/2014/main" id="{6274E825-3465-469E-BD06-097F250CA889}"/>
              </a:ext>
            </a:extLst>
          </p:cNvPr>
          <p:cNvSpPr txBox="1"/>
          <p:nvPr userDrawn="1"/>
        </p:nvSpPr>
        <p:spPr>
          <a:xfrm>
            <a:off x="4862328" y="5138740"/>
            <a:ext cx="2467342" cy="907428"/>
          </a:xfrm>
          <a:prstGeom prst="rect">
            <a:avLst/>
          </a:prstGeom>
          <a:noFill/>
        </p:spPr>
        <p:txBody>
          <a:bodyPr wrap="none" rtlCol="0">
            <a:spAutoFit/>
          </a:bodyPr>
          <a:lstStyle/>
          <a:p>
            <a:pPr algn="ctr">
              <a:lnSpc>
                <a:spcPct val="140000"/>
              </a:lnSpc>
            </a:pPr>
            <a:r>
              <a:rPr lang="zh-CN" altLang="en-US" sz="2000" kern="0">
                <a:solidFill>
                  <a:schemeClr val="bg1">
                    <a:alpha val="77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让你的文档会说话</a:t>
            </a:r>
            <a:endParaRPr lang="en-US" altLang="zh-CN" sz="2000" kern="0">
              <a:solidFill>
                <a:schemeClr val="bg1">
                  <a:alpha val="77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a:p>
            <a:pPr algn="ctr">
              <a:lnSpc>
                <a:spcPct val="140000"/>
              </a:lnSpc>
            </a:pPr>
            <a:r>
              <a:rPr lang="zh-CN" altLang="en-US" sz="20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 「 微软听听文档 」</a:t>
            </a:r>
          </a:p>
        </p:txBody>
      </p:sp>
      <p:sp>
        <p:nvSpPr>
          <p:cNvPr id="19" name="文本框 18">
            <a:extLst>
              <a:ext uri="{FF2B5EF4-FFF2-40B4-BE49-F238E27FC236}">
                <a16:creationId xmlns:a16="http://schemas.microsoft.com/office/drawing/2014/main" id="{4EC4AC92-2800-4841-84A3-26E495F2D178}"/>
              </a:ext>
            </a:extLst>
          </p:cNvPr>
          <p:cNvSpPr txBox="1"/>
          <p:nvPr userDrawn="1"/>
        </p:nvSpPr>
        <p:spPr>
          <a:xfrm>
            <a:off x="8644425" y="5138740"/>
            <a:ext cx="2492990" cy="907428"/>
          </a:xfrm>
          <a:prstGeom prst="rect">
            <a:avLst/>
          </a:prstGeom>
          <a:noFill/>
        </p:spPr>
        <p:txBody>
          <a:bodyPr wrap="none" rtlCol="0">
            <a:spAutoFit/>
          </a:bodyPr>
          <a:lstStyle/>
          <a:p>
            <a:pPr algn="ctr">
              <a:lnSpc>
                <a:spcPct val="140000"/>
              </a:lnSpc>
            </a:pPr>
            <a:r>
              <a:rPr lang="zh-CN" altLang="en-US" sz="2000" kern="0">
                <a:solidFill>
                  <a:schemeClr val="bg1">
                    <a:alpha val="77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你的文档创作小助手</a:t>
            </a:r>
            <a:endParaRPr lang="en-US" altLang="zh-CN" sz="2000" kern="0">
              <a:solidFill>
                <a:schemeClr val="bg1">
                  <a:alpha val="77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a:p>
            <a:pPr algn="ctr">
              <a:lnSpc>
                <a:spcPct val="140000"/>
              </a:lnSpc>
            </a:pPr>
            <a:r>
              <a:rPr lang="zh-CN" altLang="en-US" sz="20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 「 微软小蜜 」</a:t>
            </a:r>
          </a:p>
        </p:txBody>
      </p:sp>
      <p:cxnSp>
        <p:nvCxnSpPr>
          <p:cNvPr id="20" name="直接连接符 19">
            <a:extLst>
              <a:ext uri="{FF2B5EF4-FFF2-40B4-BE49-F238E27FC236}">
                <a16:creationId xmlns:a16="http://schemas.microsoft.com/office/drawing/2014/main" id="{F3D082CA-914B-42B8-A86E-16893B7234C9}"/>
              </a:ext>
            </a:extLst>
          </p:cNvPr>
          <p:cNvCxnSpPr/>
          <p:nvPr userDrawn="1"/>
        </p:nvCxnSpPr>
        <p:spPr>
          <a:xfrm>
            <a:off x="4198035" y="5330650"/>
            <a:ext cx="0" cy="653143"/>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5421E3BB-42AC-4DCD-9031-7215136A1844}"/>
              </a:ext>
            </a:extLst>
          </p:cNvPr>
          <p:cNvCxnSpPr/>
          <p:nvPr userDrawn="1"/>
        </p:nvCxnSpPr>
        <p:spPr>
          <a:xfrm>
            <a:off x="7976215" y="5330650"/>
            <a:ext cx="0" cy="653143"/>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2" name="图片 21">
            <a:hlinkClick r:id="rId5"/>
            <a:extLst>
              <a:ext uri="{FF2B5EF4-FFF2-40B4-BE49-F238E27FC236}">
                <a16:creationId xmlns:a16="http://schemas.microsoft.com/office/drawing/2014/main" id="{46C855E7-2DCA-4970-A954-7CB7F69FADAB}"/>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239657" y="6345797"/>
            <a:ext cx="1712686" cy="226074"/>
          </a:xfrm>
          <a:prstGeom prst="rect">
            <a:avLst/>
          </a:prstGeom>
        </p:spPr>
      </p:pic>
    </p:spTree>
    <p:extLst>
      <p:ext uri="{BB962C8B-B14F-4D97-AF65-F5344CB8AC3E}">
        <p14:creationId xmlns:p14="http://schemas.microsoft.com/office/powerpoint/2010/main" val="3802623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F495E1F-136D-4BE1-A02C-183CC0F342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标题 1">
            <a:extLst>
              <a:ext uri="{FF2B5EF4-FFF2-40B4-BE49-F238E27FC236}">
                <a16:creationId xmlns:a16="http://schemas.microsoft.com/office/drawing/2014/main" id="{8EB21F71-7218-4FD8-ABCC-48727071BB9A}"/>
              </a:ext>
            </a:extLst>
          </p:cNvPr>
          <p:cNvSpPr>
            <a:spLocks noGrp="1"/>
          </p:cNvSpPr>
          <p:nvPr>
            <p:ph type="title"/>
          </p:nvPr>
        </p:nvSpPr>
        <p:spPr>
          <a:xfrm>
            <a:off x="4812269" y="2106386"/>
            <a:ext cx="5419185" cy="895350"/>
          </a:xfrm>
        </p:spPr>
        <p:txBody>
          <a:bodyPr anchor="b">
            <a:normAutofit/>
          </a:bodyPr>
          <a:lstStyle>
            <a:lvl1pPr algn="l">
              <a:defRPr sz="2400" b="1">
                <a:solidFill>
                  <a:schemeClr val="tx1"/>
                </a:solidFill>
              </a:defRPr>
            </a:lvl1pPr>
          </a:lstStyle>
          <a:p>
            <a:r>
              <a:rPr lang="en-US" dirty="0"/>
              <a:t>Click to edit Master title style</a:t>
            </a:r>
            <a:endParaRPr lang="zh-CN" altLang="en-US" dirty="0"/>
          </a:p>
        </p:txBody>
      </p:sp>
      <p:sp>
        <p:nvSpPr>
          <p:cNvPr id="6" name="文本占位符 2">
            <a:extLst>
              <a:ext uri="{FF2B5EF4-FFF2-40B4-BE49-F238E27FC236}">
                <a16:creationId xmlns:a16="http://schemas.microsoft.com/office/drawing/2014/main" id="{19F0CF5A-B131-4349-8F42-32CB3037708D}"/>
              </a:ext>
            </a:extLst>
          </p:cNvPr>
          <p:cNvSpPr>
            <a:spLocks noGrp="1"/>
          </p:cNvSpPr>
          <p:nvPr>
            <p:ph type="body" idx="1"/>
          </p:nvPr>
        </p:nvSpPr>
        <p:spPr>
          <a:xfrm>
            <a:off x="4813385" y="3001736"/>
            <a:ext cx="5419185" cy="1015623"/>
          </a:xfrm>
        </p:spPr>
        <p:txBody>
          <a:bodyPr anchor="t">
            <a:normAutofit/>
          </a:bodyPr>
          <a:lstStyle>
            <a:lvl1pPr marL="0" indent="0" algn="l">
              <a:lnSpc>
                <a:spcPct val="100000"/>
              </a:lnSpc>
              <a:buNone/>
              <a:defRPr sz="1100">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85333427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13" name="日期占位符 2">
            <a:extLst>
              <a:ext uri="{FF2B5EF4-FFF2-40B4-BE49-F238E27FC236}">
                <a16:creationId xmlns:a16="http://schemas.microsoft.com/office/drawing/2014/main" id="{F021CB09-2624-4284-AFC6-0124B76CA500}"/>
              </a:ext>
            </a:extLst>
          </p:cNvPr>
          <p:cNvSpPr>
            <a:spLocks noGrp="1"/>
          </p:cNvSpPr>
          <p:nvPr>
            <p:ph type="dt" sz="half" idx="10"/>
          </p:nvPr>
        </p:nvSpPr>
        <p:spPr>
          <a:xfrm>
            <a:off x="5401732" y="6240463"/>
            <a:ext cx="1388536" cy="206381"/>
          </a:xfrm>
        </p:spPr>
        <p:txBody>
          <a:bodyPr/>
          <a:lstStyle/>
          <a:p>
            <a:fld id="{6489D9C7-5DC6-4263-87FF-7C99F6FB63C3}" type="datetime1">
              <a:rPr lang="zh-CN" altLang="en-US" smtClean="0"/>
              <a:pPr/>
              <a:t>2022/4/5</a:t>
            </a:fld>
            <a:endParaRPr lang="zh-CN" altLang="en-US"/>
          </a:p>
        </p:txBody>
      </p:sp>
      <p:sp>
        <p:nvSpPr>
          <p:cNvPr id="14" name="页脚占位符 3">
            <a:extLst>
              <a:ext uri="{FF2B5EF4-FFF2-40B4-BE49-F238E27FC236}">
                <a16:creationId xmlns:a16="http://schemas.microsoft.com/office/drawing/2014/main" id="{783C9B21-C950-4BB2-8D5A-8D24BC999BCB}"/>
              </a:ext>
            </a:extLst>
          </p:cNvPr>
          <p:cNvSpPr>
            <a:spLocks noGrp="1"/>
          </p:cNvSpPr>
          <p:nvPr>
            <p:ph type="ftr" sz="quarter" idx="11"/>
          </p:nvPr>
        </p:nvSpPr>
        <p:spPr>
          <a:xfrm>
            <a:off x="669924" y="6240463"/>
            <a:ext cx="4140201" cy="206381"/>
          </a:xfrm>
        </p:spPr>
        <p:txBody>
          <a:bodyPr/>
          <a:lstStyle/>
          <a:p>
            <a:r>
              <a:rPr lang="en-US" altLang="zh-CN" dirty="0"/>
              <a:t>www.islide.cc</a:t>
            </a:r>
            <a:endParaRPr lang="zh-CN" altLang="en-US" dirty="0"/>
          </a:p>
        </p:txBody>
      </p:sp>
      <p:sp>
        <p:nvSpPr>
          <p:cNvPr id="15" name="灯片编号占位符 4">
            <a:extLst>
              <a:ext uri="{FF2B5EF4-FFF2-40B4-BE49-F238E27FC236}">
                <a16:creationId xmlns:a16="http://schemas.microsoft.com/office/drawing/2014/main" id="{74383B9E-1B45-4B85-959B-1AF9865EE542}"/>
              </a:ext>
            </a:extLst>
          </p:cNvPr>
          <p:cNvSpPr>
            <a:spLocks noGrp="1"/>
          </p:cNvSpPr>
          <p:nvPr>
            <p:ph type="sldNum" sz="quarter" idx="12"/>
          </p:nvPr>
        </p:nvSpPr>
        <p:spPr>
          <a:xfrm>
            <a:off x="8610599" y="6240463"/>
            <a:ext cx="2909888" cy="206381"/>
          </a:xfrm>
        </p:spPr>
        <p:txBody>
          <a:bodyPr/>
          <a:lstStyle/>
          <a:p>
            <a:fld id="{5DD3DB80-B894-403A-B48E-6FDC1A72010E}" type="slidenum">
              <a:rPr lang="zh-CN" altLang="en-US" smtClean="0"/>
              <a:pPr/>
              <a:t>‹#›</a:t>
            </a:fld>
            <a:endParaRPr lang="zh-CN" altLang="en-US"/>
          </a:p>
        </p:txBody>
      </p:sp>
      <p:sp>
        <p:nvSpPr>
          <p:cNvPr id="16" name="标题 5">
            <a:extLst>
              <a:ext uri="{FF2B5EF4-FFF2-40B4-BE49-F238E27FC236}">
                <a16:creationId xmlns:a16="http://schemas.microsoft.com/office/drawing/2014/main" id="{09678C7F-4932-45D0-B060-27F796ED5A08}"/>
              </a:ext>
            </a:extLst>
          </p:cNvPr>
          <p:cNvSpPr>
            <a:spLocks noGrp="1"/>
          </p:cNvSpPr>
          <p:nvPr>
            <p:ph type="title" hasCustomPrompt="1"/>
          </p:nvPr>
        </p:nvSpPr>
        <p:spPr>
          <a:xfrm>
            <a:off x="669924" y="1"/>
            <a:ext cx="10850563" cy="1028699"/>
          </a:xfrm>
        </p:spPr>
        <p:txBody>
          <a:bodyPr/>
          <a:lstStyle>
            <a:lvl1pPr>
              <a:defRPr/>
            </a:lvl1pPr>
          </a:lstStyle>
          <a:p>
            <a:r>
              <a:rPr lang="en-US" altLang="zh-CN" dirty="0"/>
              <a:t>Click to edit Master title style</a:t>
            </a:r>
            <a:endParaRPr lang="zh-CN" altLang="en-US" dirty="0"/>
          </a:p>
        </p:txBody>
      </p:sp>
      <p:sp>
        <p:nvSpPr>
          <p:cNvPr id="17" name="内容占位符 7">
            <a:extLst>
              <a:ext uri="{FF2B5EF4-FFF2-40B4-BE49-F238E27FC236}">
                <a16:creationId xmlns:a16="http://schemas.microsoft.com/office/drawing/2014/main" id="{BF34A00D-273C-4CDA-9216-5588AB015D23}"/>
              </a:ext>
            </a:extLst>
          </p:cNvPr>
          <p:cNvSpPr>
            <a:spLocks noGrp="1"/>
          </p:cNvSpPr>
          <p:nvPr>
            <p:ph sz="quarter" idx="13" hasCustomPrompt="1"/>
          </p:nvPr>
        </p:nvSpPr>
        <p:spPr>
          <a:xfrm>
            <a:off x="669925" y="1130299"/>
            <a:ext cx="10850563" cy="5006975"/>
          </a:xfrm>
        </p:spPr>
        <p:txBody>
          <a:bodyPr/>
          <a:lstStyle>
            <a:lvl1pPr>
              <a:defRPr/>
            </a:lvl1pPr>
            <a:lvl2pPr>
              <a:defRPr/>
            </a:lvl2pPr>
            <a:lvl3pPr>
              <a:defRPr/>
            </a:lvl3pPr>
            <a:lvl4pPr>
              <a:defRPr/>
            </a:lvl4pPr>
            <a:lvl5pPr>
              <a:defRPr/>
            </a:lvl5pPr>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Tree>
    <p:extLst>
      <p:ext uri="{BB962C8B-B14F-4D97-AF65-F5344CB8AC3E}">
        <p14:creationId xmlns:p14="http://schemas.microsoft.com/office/powerpoint/2010/main" val="2678293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空白">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3668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9418E05-6741-489F-BC17-B35692DAB7F8}"/>
              </a:ext>
            </a:extLst>
          </p:cNvPr>
          <p:cNvSpPr>
            <a:spLocks noGrp="1"/>
          </p:cNvSpPr>
          <p:nvPr>
            <p:ph type="title" hasCustomPrompt="1"/>
          </p:nvPr>
        </p:nvSpPr>
        <p:spPr>
          <a:xfrm>
            <a:off x="669924" y="1"/>
            <a:ext cx="10850563" cy="1028699"/>
          </a:xfrm>
        </p:spPr>
        <p:txBody>
          <a:bodyPr/>
          <a:lstStyle>
            <a:lvl1pPr>
              <a:defRPr/>
            </a:lvl1pPr>
          </a:lstStyle>
          <a:p>
            <a:r>
              <a:rPr lang="en-US" altLang="zh-CN" dirty="0"/>
              <a:t>Click to edit Master title style</a:t>
            </a:r>
            <a:endParaRPr lang="en-US" dirty="0"/>
          </a:p>
        </p:txBody>
      </p:sp>
      <p:sp>
        <p:nvSpPr>
          <p:cNvPr id="7" name="Date Placeholder 2">
            <a:extLst>
              <a:ext uri="{FF2B5EF4-FFF2-40B4-BE49-F238E27FC236}">
                <a16:creationId xmlns:a16="http://schemas.microsoft.com/office/drawing/2014/main" id="{3BD9754C-2EB9-4F25-A6A6-BC54AF851172}"/>
              </a:ext>
            </a:extLst>
          </p:cNvPr>
          <p:cNvSpPr>
            <a:spLocks noGrp="1"/>
          </p:cNvSpPr>
          <p:nvPr>
            <p:ph type="dt" sz="half" idx="10"/>
          </p:nvPr>
        </p:nvSpPr>
        <p:spPr>
          <a:xfrm>
            <a:off x="5401732" y="6240463"/>
            <a:ext cx="1388536" cy="206381"/>
          </a:xfrm>
        </p:spPr>
        <p:txBody>
          <a:bodyPr/>
          <a:lstStyle/>
          <a:p>
            <a:fld id="{6489D9C7-5DC6-4263-87FF-7C99F6FB63C3}" type="datetime1">
              <a:rPr lang="zh-CN" altLang="en-US" smtClean="0"/>
              <a:pPr/>
              <a:t>2022/4/5</a:t>
            </a:fld>
            <a:endParaRPr lang="zh-CN" altLang="en-US"/>
          </a:p>
        </p:txBody>
      </p:sp>
      <p:sp>
        <p:nvSpPr>
          <p:cNvPr id="8" name="Footer Placeholder 3">
            <a:extLst>
              <a:ext uri="{FF2B5EF4-FFF2-40B4-BE49-F238E27FC236}">
                <a16:creationId xmlns:a16="http://schemas.microsoft.com/office/drawing/2014/main" id="{3FE0A611-686D-4957-B01C-FA736556DA37}"/>
              </a:ext>
            </a:extLst>
          </p:cNvPr>
          <p:cNvSpPr>
            <a:spLocks noGrp="1"/>
          </p:cNvSpPr>
          <p:nvPr>
            <p:ph type="ftr" sz="quarter" idx="11"/>
          </p:nvPr>
        </p:nvSpPr>
        <p:spPr>
          <a:xfrm>
            <a:off x="669924" y="6240463"/>
            <a:ext cx="4140201" cy="206381"/>
          </a:xfrm>
        </p:spPr>
        <p:txBody>
          <a:bodyPr/>
          <a:lstStyle/>
          <a:p>
            <a:r>
              <a:rPr lang="en-US" altLang="zh-CN" dirty="0"/>
              <a:t>www.islide.cc</a:t>
            </a:r>
            <a:endParaRPr lang="zh-CN" altLang="en-US" dirty="0"/>
          </a:p>
        </p:txBody>
      </p:sp>
      <p:sp>
        <p:nvSpPr>
          <p:cNvPr id="9" name="Slide Number Placeholder 4">
            <a:extLst>
              <a:ext uri="{FF2B5EF4-FFF2-40B4-BE49-F238E27FC236}">
                <a16:creationId xmlns:a16="http://schemas.microsoft.com/office/drawing/2014/main" id="{4C7B408F-7D37-4BBC-9EBF-42E5395640E8}"/>
              </a:ext>
            </a:extLst>
          </p:cNvPr>
          <p:cNvSpPr>
            <a:spLocks noGrp="1"/>
          </p:cNvSpPr>
          <p:nvPr>
            <p:ph type="sldNum" sz="quarter" idx="12"/>
          </p:nvPr>
        </p:nvSpPr>
        <p:spPr>
          <a:xfrm>
            <a:off x="8610599" y="6240463"/>
            <a:ext cx="2909888" cy="206381"/>
          </a:xfrm>
        </p:spPr>
        <p:txBody>
          <a:bodyPr/>
          <a:lstStyle/>
          <a:p>
            <a:fld id="{5DD3DB80-B894-403A-B48E-6FDC1A72010E}" type="slidenum">
              <a:rPr lang="zh-CN" altLang="en-US" smtClean="0"/>
              <a:pPr/>
              <a:t>‹#›</a:t>
            </a:fld>
            <a:endParaRPr lang="zh-CN" altLang="en-US"/>
          </a:p>
        </p:txBody>
      </p:sp>
    </p:spTree>
    <p:extLst>
      <p:ext uri="{BB962C8B-B14F-4D97-AF65-F5344CB8AC3E}">
        <p14:creationId xmlns:p14="http://schemas.microsoft.com/office/powerpoint/2010/main" val="3940374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末尾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7EAB898-6665-4BFE-A7DA-D0B6B0EAFB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标题 1">
            <a:extLst>
              <a:ext uri="{FF2B5EF4-FFF2-40B4-BE49-F238E27FC236}">
                <a16:creationId xmlns:a16="http://schemas.microsoft.com/office/drawing/2014/main" id="{23DCF18F-1C52-4FAC-8ABB-3B8FEFDBDBB9}"/>
              </a:ext>
            </a:extLst>
          </p:cNvPr>
          <p:cNvSpPr>
            <a:spLocks noGrp="1"/>
          </p:cNvSpPr>
          <p:nvPr>
            <p:ph type="ctrTitle" hasCustomPrompt="1"/>
          </p:nvPr>
        </p:nvSpPr>
        <p:spPr>
          <a:xfrm>
            <a:off x="4766581" y="1807491"/>
            <a:ext cx="5426076" cy="1621509"/>
          </a:xfrm>
        </p:spPr>
        <p:txBody>
          <a:bodyPr anchor="b">
            <a:normAutofit/>
          </a:bodyPr>
          <a:lstStyle>
            <a:lvl1pPr marL="0" indent="0" algn="l">
              <a:buFont typeface="Arial" panose="020B0604020202020204" pitchFamily="34" charset="0"/>
              <a:buNone/>
              <a:defRPr sz="3200">
                <a:solidFill>
                  <a:schemeClr val="accent1"/>
                </a:solidFill>
              </a:defRPr>
            </a:lvl1pPr>
          </a:lstStyle>
          <a:p>
            <a:r>
              <a:rPr lang="en-US" altLang="zh-CN" dirty="0"/>
              <a:t>Conclusion</a:t>
            </a:r>
            <a:endParaRPr lang="zh-CN" altLang="en-US" dirty="0"/>
          </a:p>
        </p:txBody>
      </p:sp>
      <p:sp>
        <p:nvSpPr>
          <p:cNvPr id="7" name="文本占位符 62">
            <a:extLst>
              <a:ext uri="{FF2B5EF4-FFF2-40B4-BE49-F238E27FC236}">
                <a16:creationId xmlns:a16="http://schemas.microsoft.com/office/drawing/2014/main" id="{3573A750-9A1A-4E4F-BB95-77AF14ED7CCF}"/>
              </a:ext>
            </a:extLst>
          </p:cNvPr>
          <p:cNvSpPr>
            <a:spLocks noGrp="1"/>
          </p:cNvSpPr>
          <p:nvPr>
            <p:ph type="body" sz="quarter" idx="18" hasCustomPrompt="1"/>
          </p:nvPr>
        </p:nvSpPr>
        <p:spPr>
          <a:xfrm>
            <a:off x="4766581" y="4113727"/>
            <a:ext cx="5426076" cy="310871"/>
          </a:xfrm>
        </p:spPr>
        <p:txBody>
          <a:bodyPr vert="horz" lIns="91440" tIns="45720" rIns="91440" bIns="45720" rtlCol="0">
            <a:normAutofit/>
          </a:bodyPr>
          <a:lstStyle>
            <a:lvl1pPr marL="0" indent="0" algn="l">
              <a:buNone/>
              <a:defRPr lang="zh-CN" altLang="en-US" sz="1500" smtClean="0">
                <a:solidFill>
                  <a:schemeClr val="tx1"/>
                </a:solidFill>
              </a:defRPr>
            </a:lvl1pPr>
            <a:lvl2pPr>
              <a:defRPr lang="zh-CN" altLang="en-US" sz="2000" smtClean="0"/>
            </a:lvl2pPr>
            <a:lvl3pPr>
              <a:defRPr lang="zh-CN" altLang="en-US" sz="1800" smtClean="0"/>
            </a:lvl3pPr>
            <a:lvl4pPr>
              <a:defRPr lang="zh-CN" altLang="en-US" sz="1600" smtClean="0"/>
            </a:lvl4pPr>
            <a:lvl5pPr>
              <a:defRPr lang="zh-CN" altLang="en-US" sz="1600"/>
            </a:lvl5pPr>
          </a:lstStyle>
          <a:p>
            <a:pPr marL="228589" marR="0" lvl="0" indent="-228589" fontAlgn="auto">
              <a:spcAft>
                <a:spcPts val="0"/>
              </a:spcAft>
              <a:buClrTx/>
              <a:buSzTx/>
              <a:tabLst/>
            </a:pPr>
            <a:r>
              <a:rPr lang="en-US" altLang="zh-CN" dirty="0"/>
              <a:t>Data</a:t>
            </a:r>
          </a:p>
        </p:txBody>
      </p:sp>
      <p:sp>
        <p:nvSpPr>
          <p:cNvPr id="8" name="文本占位符 13">
            <a:extLst>
              <a:ext uri="{FF2B5EF4-FFF2-40B4-BE49-F238E27FC236}">
                <a16:creationId xmlns:a16="http://schemas.microsoft.com/office/drawing/2014/main" id="{980AC26D-505D-4F35-96F2-8E856207FF8F}"/>
              </a:ext>
            </a:extLst>
          </p:cNvPr>
          <p:cNvSpPr>
            <a:spLocks noGrp="1"/>
          </p:cNvSpPr>
          <p:nvPr>
            <p:ph type="body" sz="quarter" idx="10" hasCustomPrompt="1"/>
          </p:nvPr>
        </p:nvSpPr>
        <p:spPr>
          <a:xfrm>
            <a:off x="4766582" y="3817456"/>
            <a:ext cx="5426076" cy="296271"/>
          </a:xfrm>
        </p:spPr>
        <p:txBody>
          <a:bodyPr vert="horz" anchor="ctr">
            <a:noAutofit/>
          </a:bodyPr>
          <a:lstStyle>
            <a:lvl1pPr marL="0" indent="0" algn="l">
              <a:buNone/>
              <a:defRPr sz="1500" b="0">
                <a:solidFill>
                  <a:schemeClr val="tx1"/>
                </a:solidFill>
              </a:defRPr>
            </a:lvl1pPr>
            <a:lvl2pPr marL="457177" indent="0">
              <a:buNone/>
              <a:defRPr/>
            </a:lvl2pPr>
            <a:lvl3pPr marL="914353" indent="0">
              <a:buNone/>
              <a:defRPr/>
            </a:lvl3pPr>
            <a:lvl4pPr marL="1371531" indent="0">
              <a:buNone/>
              <a:defRPr/>
            </a:lvl4pPr>
            <a:lvl5pPr marL="1828709" indent="0">
              <a:buNone/>
              <a:defRPr/>
            </a:lvl5pPr>
          </a:lstStyle>
          <a:p>
            <a:pPr lvl="0"/>
            <a:r>
              <a:rPr lang="en-US" altLang="zh-CN" dirty="0"/>
              <a:t>Signature</a:t>
            </a:r>
          </a:p>
        </p:txBody>
      </p:sp>
    </p:spTree>
    <p:extLst>
      <p:ext uri="{BB962C8B-B14F-4D97-AF65-F5344CB8AC3E}">
        <p14:creationId xmlns:p14="http://schemas.microsoft.com/office/powerpoint/2010/main" val="2378658405"/>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CDC275-985E-45AD-860F-39764B073DE1}"/>
              </a:ext>
            </a:extLst>
          </p:cNvPr>
          <p:cNvSpPr>
            <a:spLocks noGrp="1"/>
          </p:cNvSpPr>
          <p:nvPr>
            <p:ph type="title" hasCustomPrompt="1"/>
          </p:nvPr>
        </p:nvSpPr>
        <p:spPr/>
        <p:txBody>
          <a:bodyPr/>
          <a:lstStyle>
            <a:lvl1pPr>
              <a:defRPr/>
            </a:lvl1pPr>
          </a:lstStyle>
          <a:p>
            <a:r>
              <a:rPr lang="en-US" altLang="zh-CN" dirty="0"/>
              <a:t>Click to edit Master title style</a:t>
            </a:r>
            <a:endParaRPr lang="zh-CN" altLang="en-US" dirty="0"/>
          </a:p>
        </p:txBody>
      </p:sp>
      <p:sp>
        <p:nvSpPr>
          <p:cNvPr id="3" name="日期占位符 2">
            <a:extLst>
              <a:ext uri="{FF2B5EF4-FFF2-40B4-BE49-F238E27FC236}">
                <a16:creationId xmlns:a16="http://schemas.microsoft.com/office/drawing/2014/main" id="{406E8A6F-5490-408C-8C53-2F6FF0E099CB}"/>
              </a:ext>
            </a:extLst>
          </p:cNvPr>
          <p:cNvSpPr>
            <a:spLocks noGrp="1"/>
          </p:cNvSpPr>
          <p:nvPr>
            <p:ph type="dt" sz="half" idx="10"/>
          </p:nvPr>
        </p:nvSpPr>
        <p:spPr/>
        <p:txBody>
          <a:bodyPr/>
          <a:lstStyle/>
          <a:p>
            <a:fld id="{6489D9C7-5DC6-4263-87FF-7C99F6FB63C3}" type="datetime1">
              <a:rPr lang="zh-CN" altLang="en-US" smtClean="0"/>
              <a:pPr/>
              <a:t>2022/4/5</a:t>
            </a:fld>
            <a:endParaRPr lang="zh-CN" altLang="en-US"/>
          </a:p>
        </p:txBody>
      </p:sp>
      <p:sp>
        <p:nvSpPr>
          <p:cNvPr id="4" name="页脚占位符 3">
            <a:extLst>
              <a:ext uri="{FF2B5EF4-FFF2-40B4-BE49-F238E27FC236}">
                <a16:creationId xmlns:a16="http://schemas.microsoft.com/office/drawing/2014/main" id="{A5A3F001-13E7-4974-B329-DB5883BD24E7}"/>
              </a:ext>
            </a:extLst>
          </p:cNvPr>
          <p:cNvSpPr>
            <a:spLocks noGrp="1"/>
          </p:cNvSpPr>
          <p:nvPr>
            <p:ph type="ftr" sz="quarter" idx="11"/>
          </p:nvPr>
        </p:nvSpPr>
        <p:spPr/>
        <p:txBody>
          <a:bodyPr/>
          <a:lstStyle/>
          <a:p>
            <a:r>
              <a:rPr lang="en-US" altLang="zh-CN"/>
              <a:t>www.islide.cc</a:t>
            </a:r>
            <a:endParaRPr lang="zh-CN" altLang="en-US" dirty="0"/>
          </a:p>
        </p:txBody>
      </p:sp>
      <p:sp>
        <p:nvSpPr>
          <p:cNvPr id="5" name="灯片编号占位符 4">
            <a:extLst>
              <a:ext uri="{FF2B5EF4-FFF2-40B4-BE49-F238E27FC236}">
                <a16:creationId xmlns:a16="http://schemas.microsoft.com/office/drawing/2014/main" id="{B7927F79-CA31-477B-A081-7FA1A46F44A0}"/>
              </a:ext>
            </a:extLst>
          </p:cNvPr>
          <p:cNvSpPr>
            <a:spLocks noGrp="1"/>
          </p:cNvSpPr>
          <p:nvPr>
            <p:ph type="sldNum" sz="quarter" idx="12"/>
          </p:nvPr>
        </p:nvSpPr>
        <p:spPr/>
        <p:txBody>
          <a:bodyPr/>
          <a:lstStyle/>
          <a:p>
            <a:fld id="{5DD3DB80-B894-403A-B48E-6FDC1A72010E}" type="slidenum">
              <a:rPr lang="zh-CN" altLang="en-US" smtClean="0"/>
              <a:pPr/>
              <a:t>‹#›</a:t>
            </a:fld>
            <a:endParaRPr lang="zh-CN" altLang="en-US"/>
          </a:p>
        </p:txBody>
      </p:sp>
    </p:spTree>
    <p:extLst>
      <p:ext uri="{BB962C8B-B14F-4D97-AF65-F5344CB8AC3E}">
        <p14:creationId xmlns:p14="http://schemas.microsoft.com/office/powerpoint/2010/main" val="1693397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模板使用技巧 1">
    <p:spTree>
      <p:nvGrpSpPr>
        <p:cNvPr id="1" name=""/>
        <p:cNvGrpSpPr/>
        <p:nvPr/>
      </p:nvGrpSpPr>
      <p:grpSpPr>
        <a:xfrm>
          <a:off x="0" y="0"/>
          <a:ext cx="0" cy="0"/>
          <a:chOff x="0" y="0"/>
          <a:chExt cx="0" cy="0"/>
        </a:xfrm>
      </p:grpSpPr>
      <p:sp>
        <p:nvSpPr>
          <p:cNvPr id="4" name="矩形 3"/>
          <p:cNvSpPr/>
          <p:nvPr userDrawn="1"/>
        </p:nvSpPr>
        <p:spPr>
          <a:xfrm>
            <a:off x="440603" y="759873"/>
            <a:ext cx="1713931" cy="369332"/>
          </a:xfrm>
          <a:prstGeom prst="rect">
            <a:avLst/>
          </a:prstGeom>
        </p:spPr>
        <p:txBody>
          <a:bodyPr wrap="none">
            <a:spAutoFit/>
          </a:bodyPr>
          <a:lstStyle/>
          <a:p>
            <a:pPr defTabSz="609585"/>
            <a:r>
              <a:rPr lang="zh-CN" altLang="en-US" sz="1800">
                <a:solidFill>
                  <a:schemeClr val="tx1">
                    <a:lumMod val="75000"/>
                    <a:lumOff val="25000"/>
                  </a:schemeClr>
                </a:solidFill>
                <a:latin typeface="Segoe UI Light"/>
                <a:ea typeface="微软雅黑"/>
                <a:cs typeface="Segoe UI Light"/>
              </a:rPr>
              <a:t>模板使用技巧</a:t>
            </a:r>
            <a:r>
              <a:rPr lang="en-US" altLang="zh-CN" sz="1800">
                <a:solidFill>
                  <a:schemeClr val="tx1">
                    <a:lumMod val="75000"/>
                    <a:lumOff val="25000"/>
                  </a:schemeClr>
                </a:solidFill>
                <a:latin typeface="Segoe UI Light"/>
                <a:ea typeface="微软雅黑"/>
                <a:cs typeface="Segoe UI Light"/>
              </a:rPr>
              <a:t> 1</a:t>
            </a:r>
            <a:endParaRPr lang="zh-CN" altLang="en-US" sz="1800" dirty="0">
              <a:solidFill>
                <a:schemeClr val="tx1">
                  <a:lumMod val="75000"/>
                  <a:lumOff val="25000"/>
                </a:schemeClr>
              </a:solidFill>
              <a:latin typeface="Segoe UI Light"/>
              <a:ea typeface="微软雅黑"/>
              <a:cs typeface="Segoe UI Light"/>
            </a:endParaRPr>
          </a:p>
        </p:txBody>
      </p:sp>
      <p:sp>
        <p:nvSpPr>
          <p:cNvPr id="5" name="矩形 4"/>
          <p:cNvSpPr/>
          <p:nvPr userDrawn="1"/>
        </p:nvSpPr>
        <p:spPr>
          <a:xfrm>
            <a:off x="440603" y="182445"/>
            <a:ext cx="777777" cy="246221"/>
          </a:xfrm>
          <a:prstGeom prst="rect">
            <a:avLst/>
          </a:prstGeom>
        </p:spPr>
        <p:txBody>
          <a:bodyPr wrap="none">
            <a:spAutoFit/>
          </a:bodyPr>
          <a:lstStyle/>
          <a:p>
            <a:pPr defTabSz="609585"/>
            <a:r>
              <a:rPr kumimoji="1" lang="en-US" altLang="zh-CN" sz="1000" dirty="0">
                <a:solidFill>
                  <a:schemeClr val="tx1">
                    <a:lumMod val="75000"/>
                    <a:lumOff val="25000"/>
                  </a:schemeClr>
                </a:solidFill>
                <a:latin typeface="Segoe UI Light"/>
                <a:ea typeface="微软雅黑" charset="0"/>
                <a:cs typeface="Segoe UI Light"/>
              </a:rPr>
              <a:t>OfficePLUS</a:t>
            </a:r>
            <a:endParaRPr lang="zh-CN" altLang="en-US" sz="1000" dirty="0">
              <a:solidFill>
                <a:schemeClr val="tx1">
                  <a:lumMod val="75000"/>
                  <a:lumOff val="25000"/>
                </a:schemeClr>
              </a:solidFill>
              <a:latin typeface="Segoe UI Light"/>
              <a:ea typeface="微软雅黑" charset="0"/>
              <a:cs typeface="Segoe UI Light"/>
            </a:endParaRPr>
          </a:p>
        </p:txBody>
      </p:sp>
      <p:sp>
        <p:nvSpPr>
          <p:cNvPr id="9" name="文本框 8">
            <a:extLst>
              <a:ext uri="{FF2B5EF4-FFF2-40B4-BE49-F238E27FC236}">
                <a16:creationId xmlns:a16="http://schemas.microsoft.com/office/drawing/2014/main" id="{67B43CCB-1998-4484-B269-9ACB654ACB71}"/>
              </a:ext>
            </a:extLst>
          </p:cNvPr>
          <p:cNvSpPr txBox="1"/>
          <p:nvPr userDrawn="1"/>
        </p:nvSpPr>
        <p:spPr>
          <a:xfrm>
            <a:off x="431800" y="1174234"/>
            <a:ext cx="3467616" cy="584775"/>
          </a:xfrm>
          <a:prstGeom prst="rect">
            <a:avLst/>
          </a:prstGeom>
          <a:noFill/>
        </p:spPr>
        <p:txBody>
          <a:bodyPr wrap="none" rtlCol="0">
            <a:spAutoFit/>
          </a:bodyPr>
          <a:lstStyle/>
          <a:p>
            <a:r>
              <a:rPr lang="zh-CN" altLang="en-US" sz="3200" b="1">
                <a:solidFill>
                  <a:schemeClr val="tx1">
                    <a:lumMod val="85000"/>
                    <a:lumOff val="15000"/>
                  </a:schemeClr>
                </a:solidFill>
                <a:latin typeface="微软雅黑" panose="020B0503020204020204" pitchFamily="34" charset="-122"/>
                <a:ea typeface="微软雅黑" panose="020B0503020204020204" pitchFamily="34" charset="-122"/>
              </a:rPr>
              <a:t>一键调整模板颜色</a:t>
            </a:r>
            <a:endParaRPr lang="en-US" sz="3200" b="1">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10" name="图片 9">
            <a:extLst>
              <a:ext uri="{FF2B5EF4-FFF2-40B4-BE49-F238E27FC236}">
                <a16:creationId xmlns:a16="http://schemas.microsoft.com/office/drawing/2014/main" id="{CF1532F4-AF97-400D-84E6-F00D2B3D35D1}"/>
              </a:ext>
            </a:extLst>
          </p:cNvPr>
          <p:cNvPicPr>
            <a:picLocks noChangeAspect="1"/>
          </p:cNvPicPr>
          <p:nvPr userDrawn="1"/>
        </p:nvPicPr>
        <p:blipFill>
          <a:blip r:embed="rId2"/>
          <a:stretch>
            <a:fillRect/>
          </a:stretch>
        </p:blipFill>
        <p:spPr>
          <a:xfrm>
            <a:off x="431800" y="2138895"/>
            <a:ext cx="5295899" cy="3847021"/>
          </a:xfrm>
          <a:prstGeom prst="rect">
            <a:avLst/>
          </a:prstGeom>
          <a:ln>
            <a:solidFill>
              <a:schemeClr val="bg1">
                <a:lumMod val="65000"/>
              </a:schemeClr>
            </a:solidFill>
          </a:ln>
        </p:spPr>
      </p:pic>
      <p:pic>
        <p:nvPicPr>
          <p:cNvPr id="11" name="图片 10">
            <a:extLst>
              <a:ext uri="{FF2B5EF4-FFF2-40B4-BE49-F238E27FC236}">
                <a16:creationId xmlns:a16="http://schemas.microsoft.com/office/drawing/2014/main" id="{CA7E11C8-4335-45B0-A270-313A25ABC63F}"/>
              </a:ext>
            </a:extLst>
          </p:cNvPr>
          <p:cNvPicPr>
            <a:picLocks noChangeAspect="1"/>
          </p:cNvPicPr>
          <p:nvPr userDrawn="1"/>
        </p:nvPicPr>
        <p:blipFill>
          <a:blip r:embed="rId3"/>
          <a:stretch>
            <a:fillRect/>
          </a:stretch>
        </p:blipFill>
        <p:spPr>
          <a:xfrm>
            <a:off x="6464300" y="2138895"/>
            <a:ext cx="5295900" cy="3847022"/>
          </a:xfrm>
          <a:prstGeom prst="rect">
            <a:avLst/>
          </a:prstGeom>
          <a:ln>
            <a:solidFill>
              <a:schemeClr val="bg1">
                <a:lumMod val="65000"/>
              </a:schemeClr>
            </a:solidFill>
          </a:ln>
        </p:spPr>
      </p:pic>
      <p:sp>
        <p:nvSpPr>
          <p:cNvPr id="12" name="文本框 11">
            <a:extLst>
              <a:ext uri="{FF2B5EF4-FFF2-40B4-BE49-F238E27FC236}">
                <a16:creationId xmlns:a16="http://schemas.microsoft.com/office/drawing/2014/main" id="{45615889-3ACE-4C91-970F-789D759EAC1E}"/>
              </a:ext>
            </a:extLst>
          </p:cNvPr>
          <p:cNvSpPr txBox="1"/>
          <p:nvPr userDrawn="1"/>
        </p:nvSpPr>
        <p:spPr>
          <a:xfrm>
            <a:off x="333477" y="6061002"/>
            <a:ext cx="3183885" cy="276999"/>
          </a:xfrm>
          <a:prstGeom prst="rect">
            <a:avLst/>
          </a:prstGeom>
          <a:noFill/>
        </p:spPr>
        <p:txBody>
          <a:bodyPr wrap="none" rtlCol="0">
            <a:spAutoFit/>
          </a:bodyPr>
          <a:lstStyle/>
          <a:p>
            <a:r>
              <a:rPr lang="en-US" sz="1200" spc="150">
                <a:latin typeface="微软雅黑" panose="020B0503020204020204" pitchFamily="34" charset="-122"/>
                <a:ea typeface="微软雅黑" panose="020B0503020204020204" pitchFamily="34" charset="-122"/>
              </a:rPr>
              <a:t>1.</a:t>
            </a:r>
            <a:r>
              <a:rPr lang="zh-CN" altLang="en-US" sz="1200" spc="150">
                <a:latin typeface="微软雅黑" panose="020B0503020204020204" pitchFamily="34" charset="-122"/>
                <a:ea typeface="微软雅黑" panose="020B0503020204020204" pitchFamily="34" charset="-122"/>
              </a:rPr>
              <a:t> 选择“设计”</a:t>
            </a:r>
            <a:r>
              <a:rPr lang="en-US" altLang="zh-CN" sz="1200" spc="150">
                <a:latin typeface="微软雅黑" panose="020B0503020204020204" pitchFamily="34" charset="-122"/>
                <a:ea typeface="微软雅黑" panose="020B0503020204020204" pitchFamily="34" charset="-122"/>
              </a:rPr>
              <a:t>-</a:t>
            </a:r>
            <a:r>
              <a:rPr lang="zh-CN" altLang="en-US" sz="1200" spc="150">
                <a:latin typeface="微软雅黑" panose="020B0503020204020204" pitchFamily="34" charset="-122"/>
                <a:ea typeface="微软雅黑" panose="020B0503020204020204" pitchFamily="34" charset="-122"/>
              </a:rPr>
              <a:t>“变体”</a:t>
            </a:r>
            <a:r>
              <a:rPr lang="en-US" altLang="zh-CN" sz="1200" spc="150">
                <a:latin typeface="微软雅黑" panose="020B0503020204020204" pitchFamily="34" charset="-122"/>
                <a:ea typeface="微软雅黑" panose="020B0503020204020204" pitchFamily="34" charset="-122"/>
              </a:rPr>
              <a:t>-</a:t>
            </a:r>
            <a:r>
              <a:rPr lang="zh-CN" altLang="en-US" sz="1200" spc="150">
                <a:latin typeface="微软雅黑" panose="020B0503020204020204" pitchFamily="34" charset="-122"/>
                <a:ea typeface="微软雅黑" panose="020B0503020204020204" pitchFamily="34" charset="-122"/>
              </a:rPr>
              <a:t>“颜色”；</a:t>
            </a:r>
            <a:endParaRPr lang="en-US" sz="1200" spc="150">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CD19D40D-978A-4E04-8450-F6DC61B85399}"/>
              </a:ext>
            </a:extLst>
          </p:cNvPr>
          <p:cNvSpPr txBox="1"/>
          <p:nvPr userDrawn="1"/>
        </p:nvSpPr>
        <p:spPr>
          <a:xfrm>
            <a:off x="6360651" y="6061002"/>
            <a:ext cx="4562467" cy="276999"/>
          </a:xfrm>
          <a:prstGeom prst="rect">
            <a:avLst/>
          </a:prstGeom>
          <a:noFill/>
        </p:spPr>
        <p:txBody>
          <a:bodyPr wrap="none" rtlCol="0">
            <a:spAutoFit/>
          </a:bodyPr>
          <a:lstStyle/>
          <a:p>
            <a:r>
              <a:rPr lang="en-US" sz="1200" spc="150">
                <a:latin typeface="微软雅黑" panose="020B0503020204020204" pitchFamily="34" charset="-122"/>
                <a:ea typeface="微软雅黑" panose="020B0503020204020204" pitchFamily="34" charset="-122"/>
              </a:rPr>
              <a:t>2.</a:t>
            </a:r>
            <a:r>
              <a:rPr lang="zh-CN" altLang="en-US" sz="1200" spc="150">
                <a:latin typeface="微软雅黑" panose="020B0503020204020204" pitchFamily="34" charset="-122"/>
                <a:ea typeface="微软雅黑" panose="020B0503020204020204" pitchFamily="34" charset="-122"/>
              </a:rPr>
              <a:t> 选择你喜欢的颜色搭配，模板一秒调整为你选颜色。</a:t>
            </a:r>
            <a:endParaRPr lang="en-US" sz="1200" spc="150">
              <a:latin typeface="微软雅黑" panose="020B0503020204020204" pitchFamily="34" charset="-122"/>
              <a:ea typeface="微软雅黑" panose="020B0503020204020204" pitchFamily="34" charset="-122"/>
            </a:endParaRPr>
          </a:p>
        </p:txBody>
      </p:sp>
      <p:pic>
        <p:nvPicPr>
          <p:cNvPr id="14" name="图片 13">
            <a:extLst>
              <a:ext uri="{FF2B5EF4-FFF2-40B4-BE49-F238E27FC236}">
                <a16:creationId xmlns:a16="http://schemas.microsoft.com/office/drawing/2014/main" id="{299860AF-0C43-4649-A586-85D19517B6FC}"/>
              </a:ext>
            </a:extLst>
          </p:cNvPr>
          <p:cNvPicPr>
            <a:picLocks noChangeAspect="1"/>
          </p:cNvPicPr>
          <p:nvPr userDrawn="1"/>
        </p:nvPicPr>
        <p:blipFill>
          <a:blip r:embed="rId4"/>
          <a:stretch>
            <a:fillRect/>
          </a:stretch>
        </p:blipFill>
        <p:spPr>
          <a:xfrm>
            <a:off x="3005928" y="2609333"/>
            <a:ext cx="819667" cy="819667"/>
          </a:xfrm>
          <a:prstGeom prst="rect">
            <a:avLst/>
          </a:prstGeom>
          <a:effectLst>
            <a:outerShdw blurRad="50800" dist="38100" dir="2700000" algn="tl" rotWithShape="0">
              <a:prstClr val="black">
                <a:alpha val="40000"/>
              </a:prstClr>
            </a:outerShdw>
          </a:effectLst>
        </p:spPr>
      </p:pic>
      <p:pic>
        <p:nvPicPr>
          <p:cNvPr id="15" name="图片 14">
            <a:extLst>
              <a:ext uri="{FF2B5EF4-FFF2-40B4-BE49-F238E27FC236}">
                <a16:creationId xmlns:a16="http://schemas.microsoft.com/office/drawing/2014/main" id="{A6130A4D-8EC7-4AC1-B434-55DC69102864}"/>
              </a:ext>
            </a:extLst>
          </p:cNvPr>
          <p:cNvPicPr>
            <a:picLocks noChangeAspect="1"/>
          </p:cNvPicPr>
          <p:nvPr userDrawn="1"/>
        </p:nvPicPr>
        <p:blipFill>
          <a:blip r:embed="rId4"/>
          <a:stretch>
            <a:fillRect/>
          </a:stretch>
        </p:blipFill>
        <p:spPr>
          <a:xfrm>
            <a:off x="10787853" y="4257158"/>
            <a:ext cx="819667" cy="8196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56313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模板使用技巧 2">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554DB237-C74A-4BA8-A097-6A053DD3C747}"/>
              </a:ext>
            </a:extLst>
          </p:cNvPr>
          <p:cNvSpPr/>
          <p:nvPr userDrawn="1"/>
        </p:nvSpPr>
        <p:spPr>
          <a:xfrm>
            <a:off x="440603" y="759873"/>
            <a:ext cx="1750800" cy="369332"/>
          </a:xfrm>
          <a:prstGeom prst="rect">
            <a:avLst/>
          </a:prstGeom>
        </p:spPr>
        <p:txBody>
          <a:bodyPr wrap="none">
            <a:spAutoFit/>
          </a:bodyPr>
          <a:lstStyle/>
          <a:p>
            <a:pPr defTabSz="609585"/>
            <a:r>
              <a:rPr lang="zh-CN" altLang="en-US" sz="1800">
                <a:solidFill>
                  <a:schemeClr val="tx1">
                    <a:lumMod val="75000"/>
                    <a:lumOff val="25000"/>
                  </a:schemeClr>
                </a:solidFill>
                <a:latin typeface="Segoe UI Light"/>
                <a:ea typeface="微软雅黑"/>
                <a:cs typeface="Segoe UI Light"/>
              </a:rPr>
              <a:t>模板使用技巧</a:t>
            </a:r>
            <a:r>
              <a:rPr lang="en-US" altLang="zh-CN" sz="1800">
                <a:solidFill>
                  <a:schemeClr val="tx1">
                    <a:lumMod val="75000"/>
                    <a:lumOff val="25000"/>
                  </a:schemeClr>
                </a:solidFill>
                <a:latin typeface="Segoe UI Light"/>
                <a:ea typeface="微软雅黑"/>
                <a:cs typeface="Segoe UI Light"/>
              </a:rPr>
              <a:t> 2</a:t>
            </a:r>
            <a:endParaRPr lang="zh-CN" altLang="en-US" sz="1800" dirty="0">
              <a:solidFill>
                <a:schemeClr val="tx1">
                  <a:lumMod val="75000"/>
                  <a:lumOff val="25000"/>
                </a:schemeClr>
              </a:solidFill>
              <a:latin typeface="Segoe UI Light"/>
              <a:ea typeface="微软雅黑"/>
              <a:cs typeface="Segoe UI Light"/>
            </a:endParaRPr>
          </a:p>
        </p:txBody>
      </p:sp>
      <p:sp>
        <p:nvSpPr>
          <p:cNvPr id="4" name="矩形 3">
            <a:extLst>
              <a:ext uri="{FF2B5EF4-FFF2-40B4-BE49-F238E27FC236}">
                <a16:creationId xmlns:a16="http://schemas.microsoft.com/office/drawing/2014/main" id="{4172DAD1-F67C-4AB8-ACEF-004237CB3D3F}"/>
              </a:ext>
            </a:extLst>
          </p:cNvPr>
          <p:cNvSpPr/>
          <p:nvPr userDrawn="1"/>
        </p:nvSpPr>
        <p:spPr>
          <a:xfrm>
            <a:off x="440603" y="182445"/>
            <a:ext cx="777777" cy="246221"/>
          </a:xfrm>
          <a:prstGeom prst="rect">
            <a:avLst/>
          </a:prstGeom>
        </p:spPr>
        <p:txBody>
          <a:bodyPr wrap="none">
            <a:spAutoFit/>
          </a:bodyPr>
          <a:lstStyle/>
          <a:p>
            <a:pPr defTabSz="609585"/>
            <a:r>
              <a:rPr kumimoji="1" lang="en-US" altLang="zh-CN" sz="1000" dirty="0">
                <a:solidFill>
                  <a:schemeClr val="tx1">
                    <a:lumMod val="75000"/>
                    <a:lumOff val="25000"/>
                  </a:schemeClr>
                </a:solidFill>
                <a:latin typeface="Segoe UI Light"/>
                <a:ea typeface="微软雅黑" charset="0"/>
                <a:cs typeface="Segoe UI Light"/>
              </a:rPr>
              <a:t>OfficePLUS</a:t>
            </a:r>
            <a:endParaRPr lang="zh-CN" altLang="en-US" sz="1000" dirty="0">
              <a:solidFill>
                <a:schemeClr val="tx1">
                  <a:lumMod val="75000"/>
                  <a:lumOff val="25000"/>
                </a:schemeClr>
              </a:solidFill>
              <a:latin typeface="Segoe UI Light"/>
              <a:ea typeface="微软雅黑" charset="0"/>
              <a:cs typeface="Segoe UI Light"/>
            </a:endParaRPr>
          </a:p>
        </p:txBody>
      </p:sp>
      <p:pic>
        <p:nvPicPr>
          <p:cNvPr id="5" name="图片 4">
            <a:extLst>
              <a:ext uri="{FF2B5EF4-FFF2-40B4-BE49-F238E27FC236}">
                <a16:creationId xmlns:a16="http://schemas.microsoft.com/office/drawing/2014/main" id="{F300B558-79C0-475E-84A0-11700A36CAB6}"/>
              </a:ext>
            </a:extLst>
          </p:cNvPr>
          <p:cNvPicPr>
            <a:picLocks noChangeAspect="1"/>
          </p:cNvPicPr>
          <p:nvPr userDrawn="1"/>
        </p:nvPicPr>
        <p:blipFill>
          <a:blip r:embed="rId2"/>
          <a:stretch>
            <a:fillRect/>
          </a:stretch>
        </p:blipFill>
        <p:spPr>
          <a:xfrm>
            <a:off x="431800" y="2138895"/>
            <a:ext cx="5295899" cy="3847021"/>
          </a:xfrm>
          <a:prstGeom prst="rect">
            <a:avLst/>
          </a:prstGeom>
          <a:ln>
            <a:solidFill>
              <a:schemeClr val="bg1">
                <a:lumMod val="65000"/>
              </a:schemeClr>
            </a:solidFill>
          </a:ln>
        </p:spPr>
      </p:pic>
      <p:pic>
        <p:nvPicPr>
          <p:cNvPr id="6" name="图片 5">
            <a:extLst>
              <a:ext uri="{FF2B5EF4-FFF2-40B4-BE49-F238E27FC236}">
                <a16:creationId xmlns:a16="http://schemas.microsoft.com/office/drawing/2014/main" id="{ADFDE997-A67B-4FD0-B6AC-78D1EFE63489}"/>
              </a:ext>
            </a:extLst>
          </p:cNvPr>
          <p:cNvPicPr>
            <a:picLocks noChangeAspect="1"/>
          </p:cNvPicPr>
          <p:nvPr userDrawn="1"/>
        </p:nvPicPr>
        <p:blipFill>
          <a:blip r:embed="rId3"/>
          <a:stretch>
            <a:fillRect/>
          </a:stretch>
        </p:blipFill>
        <p:spPr>
          <a:xfrm>
            <a:off x="6464301" y="2138895"/>
            <a:ext cx="5295900" cy="3847022"/>
          </a:xfrm>
          <a:prstGeom prst="rect">
            <a:avLst/>
          </a:prstGeom>
          <a:ln>
            <a:solidFill>
              <a:schemeClr val="bg1">
                <a:lumMod val="65000"/>
              </a:schemeClr>
            </a:solidFill>
          </a:ln>
        </p:spPr>
      </p:pic>
      <p:sp>
        <p:nvSpPr>
          <p:cNvPr id="7" name="文本框 6">
            <a:extLst>
              <a:ext uri="{FF2B5EF4-FFF2-40B4-BE49-F238E27FC236}">
                <a16:creationId xmlns:a16="http://schemas.microsoft.com/office/drawing/2014/main" id="{3E1E676E-E869-48CE-BFB9-1C7FC981B376}"/>
              </a:ext>
            </a:extLst>
          </p:cNvPr>
          <p:cNvSpPr txBox="1"/>
          <p:nvPr userDrawn="1"/>
        </p:nvSpPr>
        <p:spPr>
          <a:xfrm>
            <a:off x="431800" y="1174234"/>
            <a:ext cx="3467616" cy="584775"/>
          </a:xfrm>
          <a:prstGeom prst="rect">
            <a:avLst/>
          </a:prstGeom>
          <a:noFill/>
        </p:spPr>
        <p:txBody>
          <a:bodyPr wrap="none" rtlCol="0">
            <a:spAutoFit/>
          </a:bodyPr>
          <a:lstStyle/>
          <a:p>
            <a:r>
              <a:rPr lang="zh-CN" altLang="en-US" sz="3200" b="1">
                <a:solidFill>
                  <a:schemeClr val="tx1">
                    <a:lumMod val="85000"/>
                    <a:lumOff val="15000"/>
                  </a:schemeClr>
                </a:solidFill>
                <a:latin typeface="微软雅黑" panose="020B0503020204020204" pitchFamily="34" charset="-122"/>
                <a:ea typeface="微软雅黑" panose="020B0503020204020204" pitchFamily="34" charset="-122"/>
              </a:rPr>
              <a:t>随时添加模板样式</a:t>
            </a:r>
            <a:endParaRPr lang="en-US" sz="3200" b="1">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7768A42A-9DCD-4784-A3EF-F1D80ADC183F}"/>
              </a:ext>
            </a:extLst>
          </p:cNvPr>
          <p:cNvSpPr txBox="1"/>
          <p:nvPr userDrawn="1"/>
        </p:nvSpPr>
        <p:spPr>
          <a:xfrm>
            <a:off x="333477" y="6061002"/>
            <a:ext cx="3010761" cy="276999"/>
          </a:xfrm>
          <a:prstGeom prst="rect">
            <a:avLst/>
          </a:prstGeom>
          <a:noFill/>
        </p:spPr>
        <p:txBody>
          <a:bodyPr wrap="none" rtlCol="0">
            <a:spAutoFit/>
          </a:bodyPr>
          <a:lstStyle/>
          <a:p>
            <a:r>
              <a:rPr lang="en-US" sz="1200" spc="150">
                <a:latin typeface="微软雅黑" panose="020B0503020204020204" pitchFamily="34" charset="-122"/>
                <a:ea typeface="微软雅黑" panose="020B0503020204020204" pitchFamily="34" charset="-122"/>
              </a:rPr>
              <a:t>1.</a:t>
            </a:r>
            <a:r>
              <a:rPr lang="zh-CN" altLang="en-US" sz="1200" spc="150">
                <a:latin typeface="微软雅黑" panose="020B0503020204020204" pitchFamily="34" charset="-122"/>
                <a:ea typeface="微软雅黑" panose="020B0503020204020204" pitchFamily="34" charset="-122"/>
              </a:rPr>
              <a:t> 选择“开始”</a:t>
            </a:r>
            <a:r>
              <a:rPr lang="en-US" altLang="zh-CN" sz="1200" spc="150">
                <a:latin typeface="微软雅黑" panose="020B0503020204020204" pitchFamily="34" charset="-122"/>
                <a:ea typeface="微软雅黑" panose="020B0503020204020204" pitchFamily="34" charset="-122"/>
              </a:rPr>
              <a:t>-</a:t>
            </a:r>
            <a:r>
              <a:rPr lang="zh-CN" altLang="en-US" sz="1200" spc="150">
                <a:latin typeface="微软雅黑" panose="020B0503020204020204" pitchFamily="34" charset="-122"/>
                <a:ea typeface="微软雅黑" panose="020B0503020204020204" pitchFamily="34" charset="-122"/>
              </a:rPr>
              <a:t>“新建幻灯片”；</a:t>
            </a:r>
            <a:endParaRPr lang="en-US" sz="1200" spc="150">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BF8689A3-CABF-445F-829F-6396154A55D1}"/>
              </a:ext>
            </a:extLst>
          </p:cNvPr>
          <p:cNvSpPr txBox="1"/>
          <p:nvPr userDrawn="1"/>
        </p:nvSpPr>
        <p:spPr>
          <a:xfrm>
            <a:off x="6360651" y="6061002"/>
            <a:ext cx="5256567" cy="276999"/>
          </a:xfrm>
          <a:prstGeom prst="rect">
            <a:avLst/>
          </a:prstGeom>
          <a:noFill/>
        </p:spPr>
        <p:txBody>
          <a:bodyPr wrap="none" rtlCol="0">
            <a:spAutoFit/>
          </a:bodyPr>
          <a:lstStyle/>
          <a:p>
            <a:r>
              <a:rPr lang="en-US" sz="1200" spc="150">
                <a:latin typeface="微软雅黑" panose="020B0503020204020204" pitchFamily="34" charset="-122"/>
                <a:ea typeface="微软雅黑" panose="020B0503020204020204" pitchFamily="34" charset="-122"/>
              </a:rPr>
              <a:t>2.</a:t>
            </a:r>
            <a:r>
              <a:rPr lang="zh-CN" altLang="en-US" sz="1200" spc="150">
                <a:latin typeface="微软雅黑" panose="020B0503020204020204" pitchFamily="34" charset="-122"/>
                <a:ea typeface="微软雅黑" panose="020B0503020204020204" pitchFamily="34" charset="-122"/>
              </a:rPr>
              <a:t> 选择你需要的页面，如封面页，目录页，副标题页，内容页等</a:t>
            </a:r>
            <a:r>
              <a:rPr lang="en-US" altLang="zh-CN" sz="1200" spc="150">
                <a:latin typeface="微软雅黑" panose="020B0503020204020204" pitchFamily="34" charset="-122"/>
                <a:ea typeface="微软雅黑" panose="020B0503020204020204" pitchFamily="34" charset="-122"/>
              </a:rPr>
              <a:t>…</a:t>
            </a:r>
            <a:endParaRPr lang="en-US" sz="1200" spc="150">
              <a:latin typeface="微软雅黑" panose="020B0503020204020204" pitchFamily="34" charset="-122"/>
              <a:ea typeface="微软雅黑" panose="020B0503020204020204" pitchFamily="34" charset="-122"/>
            </a:endParaRPr>
          </a:p>
        </p:txBody>
      </p:sp>
      <p:pic>
        <p:nvPicPr>
          <p:cNvPr id="10" name="图片 9">
            <a:extLst>
              <a:ext uri="{FF2B5EF4-FFF2-40B4-BE49-F238E27FC236}">
                <a16:creationId xmlns:a16="http://schemas.microsoft.com/office/drawing/2014/main" id="{D7C9996A-24BA-4EE9-BA5A-589E1841918D}"/>
              </a:ext>
            </a:extLst>
          </p:cNvPr>
          <p:cNvPicPr>
            <a:picLocks noChangeAspect="1"/>
          </p:cNvPicPr>
          <p:nvPr userDrawn="1"/>
        </p:nvPicPr>
        <p:blipFill>
          <a:blip r:embed="rId4"/>
          <a:stretch>
            <a:fillRect/>
          </a:stretch>
        </p:blipFill>
        <p:spPr>
          <a:xfrm>
            <a:off x="700878" y="2428358"/>
            <a:ext cx="819667" cy="8196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05797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标题占位符 1">
            <a:extLst>
              <a:ext uri="{FF2B5EF4-FFF2-40B4-BE49-F238E27FC236}">
                <a16:creationId xmlns:a16="http://schemas.microsoft.com/office/drawing/2014/main" id="{ED2FF44A-F9A2-4734-B9FC-7C1F743F65D4}"/>
              </a:ext>
            </a:extLst>
          </p:cNvPr>
          <p:cNvSpPr>
            <a:spLocks noGrp="1"/>
          </p:cNvSpPr>
          <p:nvPr>
            <p:ph type="title"/>
          </p:nvPr>
        </p:nvSpPr>
        <p:spPr>
          <a:xfrm>
            <a:off x="669924" y="1"/>
            <a:ext cx="10850563" cy="1028699"/>
          </a:xfrm>
          <a:prstGeom prst="rect">
            <a:avLst/>
          </a:prstGeom>
        </p:spPr>
        <p:txBody>
          <a:bodyPr vert="horz" lIns="91440" tIns="45720" rIns="91440" bIns="45720" rtlCol="0" anchor="b">
            <a:normAutofit/>
          </a:bodyPr>
          <a:lstStyle/>
          <a:p>
            <a:r>
              <a:rPr lang="en-US" altLang="zh-CN" dirty="0"/>
              <a:t>Click to edit Master title style</a:t>
            </a:r>
            <a:endParaRPr lang="zh-CN" altLang="en-US" dirty="0"/>
          </a:p>
        </p:txBody>
      </p:sp>
      <p:sp>
        <p:nvSpPr>
          <p:cNvPr id="9" name="文本占位符 2">
            <a:extLst>
              <a:ext uri="{FF2B5EF4-FFF2-40B4-BE49-F238E27FC236}">
                <a16:creationId xmlns:a16="http://schemas.microsoft.com/office/drawing/2014/main" id="{8236A47E-D89B-44EB-9BF9-7FB07A284DC7}"/>
              </a:ext>
            </a:extLst>
          </p:cNvPr>
          <p:cNvSpPr>
            <a:spLocks noGrp="1"/>
          </p:cNvSpPr>
          <p:nvPr>
            <p:ph type="body" idx="1"/>
          </p:nvPr>
        </p:nvSpPr>
        <p:spPr>
          <a:xfrm>
            <a:off x="669924" y="1123950"/>
            <a:ext cx="10850563" cy="501967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zh-CN" altLang="en-US" dirty="0"/>
          </a:p>
        </p:txBody>
      </p:sp>
      <p:cxnSp>
        <p:nvCxnSpPr>
          <p:cNvPr id="10" name="直接连接符 9">
            <a:extLst>
              <a:ext uri="{FF2B5EF4-FFF2-40B4-BE49-F238E27FC236}">
                <a16:creationId xmlns:a16="http://schemas.microsoft.com/office/drawing/2014/main" id="{890EC732-A8F9-4A9A-AC20-F97FE80F7E32}"/>
              </a:ext>
            </a:extLst>
          </p:cNvPr>
          <p:cNvCxnSpPr/>
          <p:nvPr userDrawn="1"/>
        </p:nvCxnSpPr>
        <p:spPr>
          <a:xfrm>
            <a:off x="669924" y="1028700"/>
            <a:ext cx="10850563"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日期占位符 3">
            <a:extLst>
              <a:ext uri="{FF2B5EF4-FFF2-40B4-BE49-F238E27FC236}">
                <a16:creationId xmlns:a16="http://schemas.microsoft.com/office/drawing/2014/main" id="{B202BAAB-B381-4751-972E-4B7523C14782}"/>
              </a:ext>
            </a:extLst>
          </p:cNvPr>
          <p:cNvSpPr>
            <a:spLocks noGrp="1"/>
          </p:cNvSpPr>
          <p:nvPr>
            <p:ph type="dt" sz="half" idx="2"/>
          </p:nvPr>
        </p:nvSpPr>
        <p:spPr>
          <a:xfrm>
            <a:off x="5401732" y="6240463"/>
            <a:ext cx="1388536" cy="206381"/>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fld id="{6489D9C7-5DC6-4263-87FF-7C99F6FB63C3}" type="datetime1">
              <a:rPr lang="zh-CN" altLang="en-US" smtClean="0"/>
              <a:pPr/>
              <a:t>2022/4/5</a:t>
            </a:fld>
            <a:endParaRPr lang="zh-CN" altLang="en-US"/>
          </a:p>
        </p:txBody>
      </p:sp>
      <p:sp>
        <p:nvSpPr>
          <p:cNvPr id="12" name="页脚占位符 4">
            <a:extLst>
              <a:ext uri="{FF2B5EF4-FFF2-40B4-BE49-F238E27FC236}">
                <a16:creationId xmlns:a16="http://schemas.microsoft.com/office/drawing/2014/main" id="{7D59A130-CDC7-49D3-9E11-DF24A2740795}"/>
              </a:ext>
            </a:extLst>
          </p:cNvPr>
          <p:cNvSpPr>
            <a:spLocks noGrp="1"/>
          </p:cNvSpPr>
          <p:nvPr>
            <p:ph type="ftr" sz="quarter" idx="3"/>
          </p:nvPr>
        </p:nvSpPr>
        <p:spPr>
          <a:xfrm>
            <a:off x="669924" y="6240463"/>
            <a:ext cx="4140201" cy="206381"/>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r>
              <a:rPr lang="en-US" altLang="zh-CN" dirty="0"/>
              <a:t>www.islide.cc</a:t>
            </a:r>
            <a:endParaRPr lang="zh-CN" altLang="en-US" dirty="0"/>
          </a:p>
        </p:txBody>
      </p:sp>
      <p:sp>
        <p:nvSpPr>
          <p:cNvPr id="13" name="灯片编号占位符 5">
            <a:extLst>
              <a:ext uri="{FF2B5EF4-FFF2-40B4-BE49-F238E27FC236}">
                <a16:creationId xmlns:a16="http://schemas.microsoft.com/office/drawing/2014/main" id="{4F3C11EF-40A7-4E60-85E3-29F5F570CF77}"/>
              </a:ext>
            </a:extLst>
          </p:cNvPr>
          <p:cNvSpPr>
            <a:spLocks noGrp="1"/>
          </p:cNvSpPr>
          <p:nvPr>
            <p:ph type="sldNum" sz="quarter" idx="4"/>
          </p:nvPr>
        </p:nvSpPr>
        <p:spPr>
          <a:xfrm>
            <a:off x="8610599" y="6240463"/>
            <a:ext cx="2909888" cy="206381"/>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fld id="{5DD3DB80-B894-403A-B48E-6FDC1A72010E}" type="slidenum">
              <a:rPr lang="zh-CN" altLang="en-US" smtClean="0"/>
              <a:pPr/>
              <a:t>‹#›</a:t>
            </a:fld>
            <a:endParaRPr lang="zh-CN" altLang="en-US"/>
          </a:p>
        </p:txBody>
      </p:sp>
    </p:spTree>
    <p:extLst>
      <p:ext uri="{BB962C8B-B14F-4D97-AF65-F5344CB8AC3E}">
        <p14:creationId xmlns:p14="http://schemas.microsoft.com/office/powerpoint/2010/main" val="3784027784"/>
      </p:ext>
    </p:extLst>
  </p:cSld>
  <p:clrMap bg1="lt1" tx1="dk1" bg2="lt2" tx2="dk2" accent1="accent1" accent2="accent2" accent3="accent3" accent4="accent4" accent5="accent5" accent6="accent6" hlink="hlink" folHlink="folHlink"/>
  <p:sldLayoutIdLst>
    <p:sldLayoutId id="2147483660" r:id="rId1"/>
    <p:sldLayoutId id="2147483651" r:id="rId2"/>
    <p:sldLayoutId id="2147483662" r:id="rId3"/>
    <p:sldLayoutId id="2147483664" r:id="rId4"/>
    <p:sldLayoutId id="2147483665" r:id="rId5"/>
    <p:sldLayoutId id="2147483661" r:id="rId6"/>
    <p:sldLayoutId id="2147483666" r:id="rId7"/>
  </p:sldLayoutIdLst>
  <p:hf hdr="0" dt="0"/>
  <p:txStyles>
    <p:titleStyle>
      <a:lvl1pPr algn="l" defTabSz="914354"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22" userDrawn="1">
          <p15:clr>
            <a:srgbClr val="F26B43"/>
          </p15:clr>
        </p15:guide>
        <p15:guide id="2" pos="7257" userDrawn="1">
          <p15:clr>
            <a:srgbClr val="F26B43"/>
          </p15:clr>
        </p15:guide>
        <p15:guide id="3" orient="horz" pos="648" userDrawn="1">
          <p15:clr>
            <a:srgbClr val="F26B43"/>
          </p15:clr>
        </p15:guide>
        <p15:guide id="4" orient="horz" pos="712" userDrawn="1">
          <p15:clr>
            <a:srgbClr val="F26B43"/>
          </p15:clr>
        </p15:guide>
        <p15:guide id="5" orient="horz" pos="3931" userDrawn="1">
          <p15:clr>
            <a:srgbClr val="F26B43"/>
          </p15:clr>
        </p15:guide>
        <p15:guide id="6" orient="horz" pos="386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12081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6.emf"/></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6.emf"/></Relationships>
</file>

<file path=ppt/slides/_rels/slide1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6.emf"/></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6.emf"/></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0.sv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7.em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8.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4F142A7-931D-9D43-A317-7A26A66422FD}"/>
              </a:ext>
            </a:extLst>
          </p:cNvPr>
          <p:cNvGrpSpPr/>
          <p:nvPr/>
        </p:nvGrpSpPr>
        <p:grpSpPr>
          <a:xfrm>
            <a:off x="150725" y="1822958"/>
            <a:ext cx="11890550" cy="3212083"/>
            <a:chOff x="150725" y="2067399"/>
            <a:chExt cx="11890550" cy="3212083"/>
          </a:xfrm>
        </p:grpSpPr>
        <p:sp>
          <p:nvSpPr>
            <p:cNvPr id="3" name="标题 3">
              <a:extLst>
                <a:ext uri="{FF2B5EF4-FFF2-40B4-BE49-F238E27FC236}">
                  <a16:creationId xmlns:a16="http://schemas.microsoft.com/office/drawing/2014/main" id="{ADE2ED9B-A36C-6D47-A338-E92F2EEC89A0}"/>
                </a:ext>
              </a:extLst>
            </p:cNvPr>
            <p:cNvSpPr txBox="1">
              <a:spLocks/>
            </p:cNvSpPr>
            <p:nvPr/>
          </p:nvSpPr>
          <p:spPr>
            <a:xfrm>
              <a:off x="150725" y="2067399"/>
              <a:ext cx="11890550" cy="860846"/>
            </a:xfrm>
            <a:prstGeom prst="rect">
              <a:avLst/>
            </a:prstGeom>
          </p:spPr>
          <p:txBody>
            <a:bodyPr>
              <a:noAutofit/>
            </a:bodyPr>
            <a:lstStyle>
              <a:lvl1pPr algn="l" defTabSz="914354" rtl="0" eaLnBrk="1" latinLnBrk="0" hangingPunct="1">
                <a:lnSpc>
                  <a:spcPct val="90000"/>
                </a:lnSpc>
                <a:spcBef>
                  <a:spcPct val="0"/>
                </a:spcBef>
                <a:buNone/>
                <a:defRPr sz="2800" b="1" kern="1200">
                  <a:solidFill>
                    <a:schemeClr val="tx1"/>
                  </a:solidFill>
                  <a:latin typeface="+mj-lt"/>
                  <a:ea typeface="+mj-ea"/>
                  <a:cs typeface="+mj-cs"/>
                </a:defRPr>
              </a:lvl1pPr>
            </a:lstStyle>
            <a:p>
              <a:pPr algn="ctr"/>
              <a:r>
                <a:rPr lang="en-US" altLang="zh-CN" dirty="0">
                  <a:solidFill>
                    <a:srgbClr val="0C1A29"/>
                  </a:solidFill>
                  <a:effectLst>
                    <a:outerShdw dist="38100" dir="2700000" sx="48000" sy="48000" algn="tl" rotWithShape="0">
                      <a:srgbClr val="0C334E">
                        <a:alpha val="0"/>
                      </a:srgbClr>
                    </a:outerShdw>
                  </a:effectLst>
                  <a:latin typeface="Times New Roman" panose="02020603050405020304" pitchFamily="18" charset="0"/>
                  <a:cs typeface="Times New Roman" panose="02020603050405020304" pitchFamily="18" charset="0"/>
                </a:rPr>
                <a:t>TOWARDS CONTROLLABLE AND PHYSICAL INTERPRETABLE </a:t>
              </a:r>
              <a:br>
                <a:rPr lang="en-US" altLang="zh-CN" dirty="0">
                  <a:solidFill>
                    <a:srgbClr val="0C1A29"/>
                  </a:solidFill>
                  <a:effectLst>
                    <a:outerShdw dist="38100" dir="2700000" sx="48000" sy="48000" algn="tl" rotWithShape="0">
                      <a:srgbClr val="0C334E">
                        <a:alpha val="0"/>
                      </a:srgbClr>
                    </a:outerShdw>
                  </a:effectLst>
                  <a:latin typeface="Times New Roman" panose="02020603050405020304" pitchFamily="18" charset="0"/>
                  <a:cs typeface="Times New Roman" panose="02020603050405020304" pitchFamily="18" charset="0"/>
                </a:rPr>
              </a:br>
              <a:r>
                <a:rPr lang="en-US" altLang="zh-CN" dirty="0">
                  <a:solidFill>
                    <a:srgbClr val="0C1A29"/>
                  </a:solidFill>
                  <a:effectLst>
                    <a:outerShdw dist="38100" dir="2700000" sx="48000" sy="48000" algn="tl" rotWithShape="0">
                      <a:srgbClr val="0C334E">
                        <a:alpha val="0"/>
                      </a:srgbClr>
                    </a:outerShdw>
                  </a:effectLst>
                  <a:latin typeface="Times New Roman" panose="02020603050405020304" pitchFamily="18" charset="0"/>
                  <a:cs typeface="Times New Roman" panose="02020603050405020304" pitchFamily="18" charset="0"/>
                </a:rPr>
                <a:t>UNDERWATER SCENE SIMULATION</a:t>
              </a:r>
            </a:p>
          </p:txBody>
        </p:sp>
        <p:sp>
          <p:nvSpPr>
            <p:cNvPr id="4" name="文本框 3">
              <a:extLst>
                <a:ext uri="{FF2B5EF4-FFF2-40B4-BE49-F238E27FC236}">
                  <a16:creationId xmlns:a16="http://schemas.microsoft.com/office/drawing/2014/main" id="{5BC0F97A-2592-F74E-80A4-C0C5753D8CFA}"/>
                </a:ext>
              </a:extLst>
            </p:cNvPr>
            <p:cNvSpPr txBox="1"/>
            <p:nvPr/>
          </p:nvSpPr>
          <p:spPr>
            <a:xfrm>
              <a:off x="2663393" y="3882092"/>
              <a:ext cx="6865213" cy="461665"/>
            </a:xfrm>
            <a:prstGeom prst="rect">
              <a:avLst/>
            </a:prstGeom>
            <a:noFill/>
          </p:spPr>
          <p:txBody>
            <a:bodyPr wrap="none" rtlCol="0">
              <a:spAutoFit/>
            </a:bodyPr>
            <a:lstStyle/>
            <a:p>
              <a:r>
                <a:rPr lang="en-US" altLang="zh-CN" sz="2400" i="1" dirty="0" err="1">
                  <a:solidFill>
                    <a:srgbClr val="0C1A29"/>
                  </a:solidFill>
                  <a:latin typeface="Times New Roman" panose="02020603050405020304" pitchFamily="18" charset="0"/>
                  <a:cs typeface="Times New Roman" panose="02020603050405020304" pitchFamily="18" charset="0"/>
                </a:rPr>
                <a:t>Kaixin</a:t>
              </a:r>
              <a:r>
                <a:rPr lang="en-US" altLang="zh-CN" sz="2400" i="1" dirty="0">
                  <a:solidFill>
                    <a:srgbClr val="0C1A29"/>
                  </a:solidFill>
                  <a:latin typeface="Times New Roman" panose="02020603050405020304" pitchFamily="18" charset="0"/>
                  <a:cs typeface="Times New Roman" panose="02020603050405020304" pitchFamily="18" charset="0"/>
                </a:rPr>
                <a:t> Chen</a:t>
              </a:r>
              <a:r>
                <a:rPr lang="en-US" altLang="zh-CN" sz="2400" i="1" baseline="30000" dirty="0">
                  <a:solidFill>
                    <a:srgbClr val="0C1A29"/>
                  </a:solidFill>
                  <a:latin typeface="Times New Roman" panose="02020603050405020304" pitchFamily="18" charset="0"/>
                  <a:cs typeface="Times New Roman" panose="02020603050405020304" pitchFamily="18" charset="0"/>
                </a:rPr>
                <a:t>1</a:t>
              </a:r>
              <a:r>
                <a:rPr lang="en-US" altLang="zh-CN" sz="2400" i="1" dirty="0">
                  <a:solidFill>
                    <a:srgbClr val="0C1A29"/>
                  </a:solidFill>
                  <a:latin typeface="Times New Roman" panose="02020603050405020304" pitchFamily="18" charset="0"/>
                  <a:cs typeface="Times New Roman" panose="02020603050405020304" pitchFamily="18" charset="0"/>
                </a:rPr>
                <a:t>, Lin Zhang</a:t>
              </a:r>
              <a:r>
                <a:rPr lang="en-US" altLang="zh-CN" sz="2400" i="1" baseline="30000" dirty="0">
                  <a:solidFill>
                    <a:srgbClr val="0C1A29"/>
                  </a:solidFill>
                  <a:latin typeface="Times New Roman" panose="02020603050405020304" pitchFamily="18" charset="0"/>
                  <a:cs typeface="Times New Roman" panose="02020603050405020304" pitchFamily="18" charset="0"/>
                </a:rPr>
                <a:t>1</a:t>
              </a:r>
              <a:r>
                <a:rPr lang="en-US" altLang="zh-CN" sz="2400" i="1" dirty="0">
                  <a:solidFill>
                    <a:srgbClr val="0C1A29"/>
                  </a:solidFill>
                  <a:latin typeface="Times New Roman" panose="02020603050405020304" pitchFamily="18" charset="0"/>
                  <a:cs typeface="Times New Roman" panose="02020603050405020304" pitchFamily="18" charset="0"/>
                </a:rPr>
                <a:t>*, Ying Shen</a:t>
              </a:r>
              <a:r>
                <a:rPr lang="en-US" altLang="zh-CN" sz="2400" i="1" baseline="30000" dirty="0">
                  <a:solidFill>
                    <a:srgbClr val="0C1A29"/>
                  </a:solidFill>
                  <a:latin typeface="Times New Roman" panose="02020603050405020304" pitchFamily="18" charset="0"/>
                  <a:cs typeface="Times New Roman" panose="02020603050405020304" pitchFamily="18" charset="0"/>
                </a:rPr>
                <a:t>1</a:t>
              </a:r>
              <a:r>
                <a:rPr lang="en-US" altLang="zh-CN" sz="2400" i="1" dirty="0">
                  <a:solidFill>
                    <a:srgbClr val="0C1A29"/>
                  </a:solidFill>
                  <a:latin typeface="Times New Roman" panose="02020603050405020304" pitchFamily="18" charset="0"/>
                  <a:cs typeface="Times New Roman" panose="02020603050405020304" pitchFamily="18" charset="0"/>
                </a:rPr>
                <a:t>, </a:t>
              </a:r>
              <a:r>
                <a:rPr lang="en-US" altLang="zh-CN" sz="2400" i="1" dirty="0" err="1">
                  <a:solidFill>
                    <a:srgbClr val="0C1A29"/>
                  </a:solidFill>
                  <a:latin typeface="Times New Roman" panose="02020603050405020304" pitchFamily="18" charset="0"/>
                  <a:cs typeface="Times New Roman" panose="02020603050405020304" pitchFamily="18" charset="0"/>
                </a:rPr>
                <a:t>Yicong</a:t>
              </a:r>
              <a:r>
                <a:rPr lang="en-US" altLang="zh-CN" sz="2400" i="1" dirty="0">
                  <a:solidFill>
                    <a:srgbClr val="0C1A29"/>
                  </a:solidFill>
                  <a:latin typeface="Times New Roman" panose="02020603050405020304" pitchFamily="18" charset="0"/>
                  <a:cs typeface="Times New Roman" panose="02020603050405020304" pitchFamily="18" charset="0"/>
                </a:rPr>
                <a:t> Zhou</a:t>
              </a:r>
              <a:r>
                <a:rPr lang="en-US" altLang="zh-CN" sz="2400" i="1" baseline="30000" dirty="0">
                  <a:solidFill>
                    <a:srgbClr val="0C1A29"/>
                  </a:solidFill>
                  <a:latin typeface="Times New Roman" panose="02020603050405020304" pitchFamily="18" charset="0"/>
                  <a:cs typeface="Times New Roman" panose="02020603050405020304" pitchFamily="18" charset="0"/>
                </a:rPr>
                <a:t>2</a:t>
              </a:r>
              <a:r>
                <a:rPr lang="en-US" altLang="zh-CN" sz="2400" i="1" dirty="0">
                  <a:solidFill>
                    <a:srgbClr val="0C1A29"/>
                  </a:solidFill>
                  <a:latin typeface="Times New Roman" panose="02020603050405020304" pitchFamily="18" charset="0"/>
                  <a:cs typeface="Times New Roman" panose="02020603050405020304" pitchFamily="18" charset="0"/>
                </a:rPr>
                <a:t> </a:t>
              </a:r>
              <a:endParaRPr lang="en-US" altLang="zh-CN" sz="2400" dirty="0">
                <a:solidFill>
                  <a:srgbClr val="0C1A29"/>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A853EB6D-49D1-204B-ACB0-4E6F63F4ADB0}"/>
                </a:ext>
              </a:extLst>
            </p:cNvPr>
            <p:cNvSpPr txBox="1"/>
            <p:nvPr/>
          </p:nvSpPr>
          <p:spPr>
            <a:xfrm>
              <a:off x="1520051" y="4571596"/>
              <a:ext cx="9238426" cy="707886"/>
            </a:xfrm>
            <a:prstGeom prst="rect">
              <a:avLst/>
            </a:prstGeom>
            <a:noFill/>
          </p:spPr>
          <p:txBody>
            <a:bodyPr wrap="none" rtlCol="0">
              <a:spAutoFit/>
            </a:bodyPr>
            <a:lstStyle/>
            <a:p>
              <a:pPr algn="ctr"/>
              <a:r>
                <a:rPr lang="en-US" altLang="zh-CN" sz="2000" baseline="30000" dirty="0">
                  <a:solidFill>
                    <a:srgbClr val="0C1A29"/>
                  </a:solidFill>
                  <a:latin typeface="Times New Roman" panose="02020603050405020304" pitchFamily="18" charset="0"/>
                  <a:cs typeface="Times New Roman" panose="02020603050405020304" pitchFamily="18" charset="0"/>
                </a:rPr>
                <a:t>1</a:t>
              </a:r>
              <a:r>
                <a:rPr lang="en-US" altLang="zh-CN" sz="2000" dirty="0">
                  <a:solidFill>
                    <a:srgbClr val="0C1A29"/>
                  </a:solidFill>
                  <a:latin typeface="Times New Roman" panose="02020603050405020304" pitchFamily="18" charset="0"/>
                  <a:cs typeface="Times New Roman" panose="02020603050405020304" pitchFamily="18" charset="0"/>
                </a:rPr>
                <a:t>School of Software Engineering, Tongji University, Shanghai, China</a:t>
              </a:r>
            </a:p>
            <a:p>
              <a:pPr algn="ctr"/>
              <a:r>
                <a:rPr lang="en-US" altLang="zh-CN" sz="2000" baseline="30000" dirty="0">
                  <a:solidFill>
                    <a:srgbClr val="0C1A29"/>
                  </a:solidFill>
                  <a:latin typeface="Times New Roman" panose="02020603050405020304" pitchFamily="18" charset="0"/>
                  <a:cs typeface="Times New Roman" panose="02020603050405020304" pitchFamily="18" charset="0"/>
                </a:rPr>
                <a:t>2</a:t>
              </a:r>
              <a:r>
                <a:rPr lang="en-US" altLang="zh-CN" sz="2000" dirty="0">
                  <a:solidFill>
                    <a:srgbClr val="0C1A29"/>
                  </a:solidFill>
                  <a:latin typeface="Times New Roman" panose="02020603050405020304" pitchFamily="18" charset="0"/>
                  <a:cs typeface="Times New Roman" panose="02020603050405020304" pitchFamily="18" charset="0"/>
                </a:rPr>
                <a:t>Department of Computer and Information Science, University of Macau, Macau, China</a:t>
              </a:r>
            </a:p>
          </p:txBody>
        </p:sp>
      </p:grpSp>
    </p:spTree>
    <p:extLst>
      <p:ext uri="{BB962C8B-B14F-4D97-AF65-F5344CB8AC3E}">
        <p14:creationId xmlns:p14="http://schemas.microsoft.com/office/powerpoint/2010/main" val="2025702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E6DF90E9-6137-3B44-9E09-2706E6A6F684}"/>
              </a:ext>
            </a:extLst>
          </p:cNvPr>
          <p:cNvSpPr txBox="1"/>
          <p:nvPr/>
        </p:nvSpPr>
        <p:spPr>
          <a:xfrm>
            <a:off x="684677" y="676022"/>
            <a:ext cx="2268385" cy="461665"/>
          </a:xfrm>
          <a:prstGeom prst="rect">
            <a:avLst/>
          </a:prstGeom>
          <a:noFill/>
        </p:spPr>
        <p:txBody>
          <a:bodyPr wrap="square" rtlCol="0">
            <a:spAutoFit/>
          </a:bodyPr>
          <a:lstStyle/>
          <a:p>
            <a:r>
              <a:rPr kumimoji="1" lang="en-US" altLang="zh-CN" sz="2400" b="1" dirty="0">
                <a:solidFill>
                  <a:srgbClr val="0C1A29"/>
                </a:solidFill>
              </a:rPr>
              <a:t>Methodology</a:t>
            </a:r>
            <a:endParaRPr kumimoji="1" lang="zh-CN" altLang="en-US" sz="2400" b="1" dirty="0">
              <a:solidFill>
                <a:srgbClr val="0C1A29"/>
              </a:solidFill>
            </a:endParaRPr>
          </a:p>
        </p:txBody>
      </p:sp>
      <p:grpSp>
        <p:nvGrpSpPr>
          <p:cNvPr id="3" name="组合 35">
            <a:extLst>
              <a:ext uri="{FF2B5EF4-FFF2-40B4-BE49-F238E27FC236}">
                <a16:creationId xmlns:a16="http://schemas.microsoft.com/office/drawing/2014/main" id="{0AB4DE61-5365-1D4D-885E-A0BF0A3AFDD2}"/>
              </a:ext>
            </a:extLst>
          </p:cNvPr>
          <p:cNvGrpSpPr>
            <a:grpSpLocks/>
          </p:cNvGrpSpPr>
          <p:nvPr/>
        </p:nvGrpSpPr>
        <p:grpSpPr bwMode="auto">
          <a:xfrm>
            <a:off x="470183" y="1401104"/>
            <a:ext cx="11251633" cy="3088079"/>
            <a:chOff x="11443154" y="7843525"/>
            <a:chExt cx="19788527" cy="5236681"/>
          </a:xfrm>
        </p:grpSpPr>
        <p:pic>
          <p:nvPicPr>
            <p:cNvPr id="4" name="图片 32">
              <a:extLst>
                <a:ext uri="{FF2B5EF4-FFF2-40B4-BE49-F238E27FC236}">
                  <a16:creationId xmlns:a16="http://schemas.microsoft.com/office/drawing/2014/main" id="{E2E95CF2-EDED-4240-8F15-4B222777C4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3154" y="7865560"/>
              <a:ext cx="19788527" cy="5158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34">
              <a:extLst>
                <a:ext uri="{FF2B5EF4-FFF2-40B4-BE49-F238E27FC236}">
                  <a16:creationId xmlns:a16="http://schemas.microsoft.com/office/drawing/2014/main" id="{2879BB5D-DB1A-3C47-B006-EA044D982F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10481" y="7843525"/>
              <a:ext cx="13487400" cy="5236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框架 6">
            <a:extLst>
              <a:ext uri="{FF2B5EF4-FFF2-40B4-BE49-F238E27FC236}">
                <a16:creationId xmlns:a16="http://schemas.microsoft.com/office/drawing/2014/main" id="{7860B813-79C9-AA43-933B-B9482BB1E829}"/>
              </a:ext>
            </a:extLst>
          </p:cNvPr>
          <p:cNvSpPr/>
          <p:nvPr/>
        </p:nvSpPr>
        <p:spPr>
          <a:xfrm>
            <a:off x="414648" y="2107281"/>
            <a:ext cx="1219521" cy="1484026"/>
          </a:xfrm>
          <a:prstGeom prst="frame">
            <a:avLst>
              <a:gd name="adj1" fmla="val 3409"/>
            </a:avLst>
          </a:prstGeom>
          <a:solidFill>
            <a:srgbClr val="4D9EB3"/>
          </a:solidFill>
          <a:ln>
            <a:solidFill>
              <a:srgbClr val="4D9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8" name="框架 7">
            <a:extLst>
              <a:ext uri="{FF2B5EF4-FFF2-40B4-BE49-F238E27FC236}">
                <a16:creationId xmlns:a16="http://schemas.microsoft.com/office/drawing/2014/main" id="{0430A893-E815-284A-AB31-197B1AFEF9BB}"/>
              </a:ext>
            </a:extLst>
          </p:cNvPr>
          <p:cNvSpPr/>
          <p:nvPr/>
        </p:nvSpPr>
        <p:spPr>
          <a:xfrm>
            <a:off x="9896732" y="2172874"/>
            <a:ext cx="1880620" cy="1484026"/>
          </a:xfrm>
          <a:prstGeom prst="frame">
            <a:avLst>
              <a:gd name="adj1" fmla="val 3409"/>
            </a:avLst>
          </a:prstGeom>
          <a:solidFill>
            <a:srgbClr val="4D9EB3"/>
          </a:solidFill>
          <a:ln>
            <a:solidFill>
              <a:srgbClr val="4D9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0" name="框架 9">
            <a:extLst>
              <a:ext uri="{FF2B5EF4-FFF2-40B4-BE49-F238E27FC236}">
                <a16:creationId xmlns:a16="http://schemas.microsoft.com/office/drawing/2014/main" id="{4E416924-4B0B-A940-8848-0D9A138CD5C7}"/>
              </a:ext>
            </a:extLst>
          </p:cNvPr>
          <p:cNvSpPr/>
          <p:nvPr/>
        </p:nvSpPr>
        <p:spPr>
          <a:xfrm>
            <a:off x="1915201" y="1312860"/>
            <a:ext cx="7720724" cy="3252808"/>
          </a:xfrm>
          <a:prstGeom prst="frame">
            <a:avLst>
              <a:gd name="adj1" fmla="val 1565"/>
            </a:avLst>
          </a:prstGeom>
          <a:solidFill>
            <a:srgbClr val="4D9EB3"/>
          </a:solidFill>
          <a:ln>
            <a:solidFill>
              <a:srgbClr val="4D9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1" name="下箭头 10">
            <a:extLst>
              <a:ext uri="{FF2B5EF4-FFF2-40B4-BE49-F238E27FC236}">
                <a16:creationId xmlns:a16="http://schemas.microsoft.com/office/drawing/2014/main" id="{311D9A15-F30F-BA43-B46F-D50EFAD1ADB4}"/>
              </a:ext>
            </a:extLst>
          </p:cNvPr>
          <p:cNvSpPr/>
          <p:nvPr/>
        </p:nvSpPr>
        <p:spPr>
          <a:xfrm>
            <a:off x="817529" y="3591308"/>
            <a:ext cx="104931" cy="1768838"/>
          </a:xfrm>
          <a:prstGeom prst="downArrow">
            <a:avLst/>
          </a:prstGeom>
          <a:solidFill>
            <a:srgbClr val="4D9EB3"/>
          </a:solidFill>
          <a:ln>
            <a:solidFill>
              <a:srgbClr val="4D9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下箭头 11">
            <a:extLst>
              <a:ext uri="{FF2B5EF4-FFF2-40B4-BE49-F238E27FC236}">
                <a16:creationId xmlns:a16="http://schemas.microsoft.com/office/drawing/2014/main" id="{A0FD52D0-6A51-024C-9311-A26EAC64EF6F}"/>
              </a:ext>
            </a:extLst>
          </p:cNvPr>
          <p:cNvSpPr/>
          <p:nvPr/>
        </p:nvSpPr>
        <p:spPr>
          <a:xfrm>
            <a:off x="10765241" y="3591308"/>
            <a:ext cx="104931" cy="1798174"/>
          </a:xfrm>
          <a:prstGeom prst="downArrow">
            <a:avLst/>
          </a:prstGeom>
          <a:solidFill>
            <a:srgbClr val="4D9EB3"/>
          </a:solidFill>
          <a:ln>
            <a:solidFill>
              <a:srgbClr val="4D9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下箭头 12">
            <a:extLst>
              <a:ext uri="{FF2B5EF4-FFF2-40B4-BE49-F238E27FC236}">
                <a16:creationId xmlns:a16="http://schemas.microsoft.com/office/drawing/2014/main" id="{29532570-11D1-A749-BCBB-6AB198ABF1A2}"/>
              </a:ext>
            </a:extLst>
          </p:cNvPr>
          <p:cNvSpPr/>
          <p:nvPr/>
        </p:nvSpPr>
        <p:spPr>
          <a:xfrm>
            <a:off x="5791385" y="4565668"/>
            <a:ext cx="104931" cy="794477"/>
          </a:xfrm>
          <a:prstGeom prst="downArrow">
            <a:avLst/>
          </a:prstGeom>
          <a:solidFill>
            <a:srgbClr val="4D9EB3"/>
          </a:solidFill>
          <a:ln>
            <a:solidFill>
              <a:srgbClr val="4D9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圆角矩形 14">
            <a:extLst>
              <a:ext uri="{FF2B5EF4-FFF2-40B4-BE49-F238E27FC236}">
                <a16:creationId xmlns:a16="http://schemas.microsoft.com/office/drawing/2014/main" id="{2DD88DCC-491E-5440-9EEE-31184D67DAD5}"/>
              </a:ext>
            </a:extLst>
          </p:cNvPr>
          <p:cNvSpPr/>
          <p:nvPr/>
        </p:nvSpPr>
        <p:spPr>
          <a:xfrm>
            <a:off x="414648" y="5465844"/>
            <a:ext cx="2743517" cy="702629"/>
          </a:xfrm>
          <a:prstGeom prst="roundRect">
            <a:avLst/>
          </a:prstGeom>
          <a:solidFill>
            <a:srgbClr val="4D9E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2000" dirty="0"/>
              <a:t>Anhydrous scene construction</a:t>
            </a:r>
          </a:p>
        </p:txBody>
      </p:sp>
      <p:sp>
        <p:nvSpPr>
          <p:cNvPr id="16" name="圆角矩形 15">
            <a:extLst>
              <a:ext uri="{FF2B5EF4-FFF2-40B4-BE49-F238E27FC236}">
                <a16:creationId xmlns:a16="http://schemas.microsoft.com/office/drawing/2014/main" id="{8192FA9F-BD20-C247-A1F0-FAFF788F6434}"/>
              </a:ext>
            </a:extLst>
          </p:cNvPr>
          <p:cNvSpPr/>
          <p:nvPr/>
        </p:nvSpPr>
        <p:spPr>
          <a:xfrm>
            <a:off x="4265997" y="5476483"/>
            <a:ext cx="3155705" cy="691991"/>
          </a:xfrm>
          <a:prstGeom prst="roundRect">
            <a:avLst/>
          </a:prstGeom>
          <a:solidFill>
            <a:srgbClr val="4D9E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2000" dirty="0"/>
              <a:t>Ambient light’s color calculation</a:t>
            </a:r>
          </a:p>
        </p:txBody>
      </p:sp>
      <p:sp>
        <p:nvSpPr>
          <p:cNvPr id="17" name="圆角矩形 16">
            <a:extLst>
              <a:ext uri="{FF2B5EF4-FFF2-40B4-BE49-F238E27FC236}">
                <a16:creationId xmlns:a16="http://schemas.microsoft.com/office/drawing/2014/main" id="{D55B9022-DADB-1B4B-A585-140AAAD83DDC}"/>
              </a:ext>
            </a:extLst>
          </p:cNvPr>
          <p:cNvSpPr/>
          <p:nvPr/>
        </p:nvSpPr>
        <p:spPr>
          <a:xfrm>
            <a:off x="9174811" y="5476483"/>
            <a:ext cx="2547005" cy="691990"/>
          </a:xfrm>
          <a:prstGeom prst="roundRect">
            <a:avLst/>
          </a:prstGeom>
          <a:solidFill>
            <a:srgbClr val="4D9E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2000" dirty="0"/>
              <a:t>Distance fog generation</a:t>
            </a:r>
          </a:p>
        </p:txBody>
      </p:sp>
    </p:spTree>
    <p:extLst>
      <p:ext uri="{BB962C8B-B14F-4D97-AF65-F5344CB8AC3E}">
        <p14:creationId xmlns:p14="http://schemas.microsoft.com/office/powerpoint/2010/main" val="154271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3"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E6DF90E9-6137-3B44-9E09-2706E6A6F684}"/>
              </a:ext>
            </a:extLst>
          </p:cNvPr>
          <p:cNvSpPr txBox="1"/>
          <p:nvPr/>
        </p:nvSpPr>
        <p:spPr>
          <a:xfrm>
            <a:off x="684677" y="676022"/>
            <a:ext cx="2268385" cy="461665"/>
          </a:xfrm>
          <a:prstGeom prst="rect">
            <a:avLst/>
          </a:prstGeom>
          <a:noFill/>
        </p:spPr>
        <p:txBody>
          <a:bodyPr wrap="square" rtlCol="0">
            <a:spAutoFit/>
          </a:bodyPr>
          <a:lstStyle/>
          <a:p>
            <a:r>
              <a:rPr kumimoji="1" lang="en-US" altLang="zh-CN" sz="2400" b="1" dirty="0">
                <a:solidFill>
                  <a:srgbClr val="0C1A29"/>
                </a:solidFill>
              </a:rPr>
              <a:t>Methodology</a:t>
            </a:r>
            <a:endParaRPr kumimoji="1" lang="zh-CN" altLang="en-US" sz="2400" b="1" dirty="0">
              <a:solidFill>
                <a:srgbClr val="0C1A29"/>
              </a:solidFill>
            </a:endParaRPr>
          </a:p>
        </p:txBody>
      </p:sp>
      <p:grpSp>
        <p:nvGrpSpPr>
          <p:cNvPr id="3" name="组合 35">
            <a:extLst>
              <a:ext uri="{FF2B5EF4-FFF2-40B4-BE49-F238E27FC236}">
                <a16:creationId xmlns:a16="http://schemas.microsoft.com/office/drawing/2014/main" id="{0AB4DE61-5365-1D4D-885E-A0BF0A3AFDD2}"/>
              </a:ext>
            </a:extLst>
          </p:cNvPr>
          <p:cNvGrpSpPr>
            <a:grpSpLocks/>
          </p:cNvGrpSpPr>
          <p:nvPr/>
        </p:nvGrpSpPr>
        <p:grpSpPr bwMode="auto">
          <a:xfrm>
            <a:off x="470183" y="1401104"/>
            <a:ext cx="11251633" cy="3088079"/>
            <a:chOff x="11443154" y="7843525"/>
            <a:chExt cx="19788527" cy="5236681"/>
          </a:xfrm>
        </p:grpSpPr>
        <p:pic>
          <p:nvPicPr>
            <p:cNvPr id="4" name="图片 32">
              <a:extLst>
                <a:ext uri="{FF2B5EF4-FFF2-40B4-BE49-F238E27FC236}">
                  <a16:creationId xmlns:a16="http://schemas.microsoft.com/office/drawing/2014/main" id="{E2E95CF2-EDED-4240-8F15-4B222777C4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3154" y="7865560"/>
              <a:ext cx="19788527" cy="5158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34">
              <a:extLst>
                <a:ext uri="{FF2B5EF4-FFF2-40B4-BE49-F238E27FC236}">
                  <a16:creationId xmlns:a16="http://schemas.microsoft.com/office/drawing/2014/main" id="{2879BB5D-DB1A-3C47-B006-EA044D982F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10481" y="7843525"/>
              <a:ext cx="13487400" cy="5236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框架 6">
            <a:extLst>
              <a:ext uri="{FF2B5EF4-FFF2-40B4-BE49-F238E27FC236}">
                <a16:creationId xmlns:a16="http://schemas.microsoft.com/office/drawing/2014/main" id="{7860B813-79C9-AA43-933B-B9482BB1E829}"/>
              </a:ext>
            </a:extLst>
          </p:cNvPr>
          <p:cNvSpPr/>
          <p:nvPr/>
        </p:nvSpPr>
        <p:spPr>
          <a:xfrm>
            <a:off x="414648" y="2107281"/>
            <a:ext cx="1219521" cy="1484026"/>
          </a:xfrm>
          <a:prstGeom prst="frame">
            <a:avLst>
              <a:gd name="adj1" fmla="val 3409"/>
            </a:avLst>
          </a:prstGeom>
          <a:solidFill>
            <a:srgbClr val="4D9EB3"/>
          </a:solidFill>
          <a:ln>
            <a:solidFill>
              <a:srgbClr val="4D9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1" name="下箭头 10">
            <a:extLst>
              <a:ext uri="{FF2B5EF4-FFF2-40B4-BE49-F238E27FC236}">
                <a16:creationId xmlns:a16="http://schemas.microsoft.com/office/drawing/2014/main" id="{311D9A15-F30F-BA43-B46F-D50EFAD1ADB4}"/>
              </a:ext>
            </a:extLst>
          </p:cNvPr>
          <p:cNvSpPr/>
          <p:nvPr/>
        </p:nvSpPr>
        <p:spPr>
          <a:xfrm>
            <a:off x="817529" y="3591308"/>
            <a:ext cx="104931" cy="1768838"/>
          </a:xfrm>
          <a:prstGeom prst="downArrow">
            <a:avLst/>
          </a:prstGeom>
          <a:solidFill>
            <a:srgbClr val="4D9EB3"/>
          </a:solidFill>
          <a:ln>
            <a:solidFill>
              <a:srgbClr val="4D9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圆角矩形 14">
            <a:extLst>
              <a:ext uri="{FF2B5EF4-FFF2-40B4-BE49-F238E27FC236}">
                <a16:creationId xmlns:a16="http://schemas.microsoft.com/office/drawing/2014/main" id="{2DD88DCC-491E-5440-9EEE-31184D67DAD5}"/>
              </a:ext>
            </a:extLst>
          </p:cNvPr>
          <p:cNvSpPr/>
          <p:nvPr/>
        </p:nvSpPr>
        <p:spPr>
          <a:xfrm>
            <a:off x="414648" y="5465844"/>
            <a:ext cx="2743517" cy="702629"/>
          </a:xfrm>
          <a:prstGeom prst="roundRect">
            <a:avLst/>
          </a:prstGeom>
          <a:solidFill>
            <a:srgbClr val="4D9E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2000" dirty="0"/>
              <a:t>Anhydrous scene construction</a:t>
            </a:r>
          </a:p>
        </p:txBody>
      </p:sp>
    </p:spTree>
    <p:extLst>
      <p:ext uri="{BB962C8B-B14F-4D97-AF65-F5344CB8AC3E}">
        <p14:creationId xmlns:p14="http://schemas.microsoft.com/office/powerpoint/2010/main" val="10603977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E6DF90E9-6137-3B44-9E09-2706E6A6F684}"/>
              </a:ext>
            </a:extLst>
          </p:cNvPr>
          <p:cNvSpPr txBox="1"/>
          <p:nvPr/>
        </p:nvSpPr>
        <p:spPr>
          <a:xfrm>
            <a:off x="684677" y="676022"/>
            <a:ext cx="2268385" cy="461665"/>
          </a:xfrm>
          <a:prstGeom prst="rect">
            <a:avLst/>
          </a:prstGeom>
          <a:noFill/>
        </p:spPr>
        <p:txBody>
          <a:bodyPr wrap="square" rtlCol="0">
            <a:spAutoFit/>
          </a:bodyPr>
          <a:lstStyle/>
          <a:p>
            <a:r>
              <a:rPr kumimoji="1" lang="en-US" altLang="zh-CN" sz="2400" b="1" dirty="0">
                <a:solidFill>
                  <a:srgbClr val="0C1A29"/>
                </a:solidFill>
              </a:rPr>
              <a:t>Methodology</a:t>
            </a:r>
            <a:endParaRPr kumimoji="1" lang="zh-CN" altLang="en-US" sz="2400" b="1" dirty="0">
              <a:solidFill>
                <a:srgbClr val="0C1A29"/>
              </a:solidFill>
            </a:endParaRPr>
          </a:p>
        </p:txBody>
      </p:sp>
      <p:pic>
        <p:nvPicPr>
          <p:cNvPr id="3" name="图片 2">
            <a:extLst>
              <a:ext uri="{FF2B5EF4-FFF2-40B4-BE49-F238E27FC236}">
                <a16:creationId xmlns:a16="http://schemas.microsoft.com/office/drawing/2014/main" id="{A4D43EFC-A1B2-8A4E-8C6F-0086054E1E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650" y="1454150"/>
            <a:ext cx="10172700" cy="3949700"/>
          </a:xfrm>
          <a:prstGeom prst="rect">
            <a:avLst/>
          </a:prstGeom>
        </p:spPr>
      </p:pic>
      <p:grpSp>
        <p:nvGrpSpPr>
          <p:cNvPr id="8" name="组合 7">
            <a:extLst>
              <a:ext uri="{FF2B5EF4-FFF2-40B4-BE49-F238E27FC236}">
                <a16:creationId xmlns:a16="http://schemas.microsoft.com/office/drawing/2014/main" id="{144CFB2D-D5C9-3C43-A23B-3F43C040A2B3}"/>
              </a:ext>
            </a:extLst>
          </p:cNvPr>
          <p:cNvGrpSpPr/>
          <p:nvPr/>
        </p:nvGrpSpPr>
        <p:grpSpPr>
          <a:xfrm>
            <a:off x="1009650" y="1454149"/>
            <a:ext cx="10172700" cy="3949702"/>
            <a:chOff x="1009650" y="1454149"/>
            <a:chExt cx="10172700" cy="3949702"/>
          </a:xfrm>
        </p:grpSpPr>
        <p:grpSp>
          <p:nvGrpSpPr>
            <p:cNvPr id="5" name="组合 4">
              <a:extLst>
                <a:ext uri="{FF2B5EF4-FFF2-40B4-BE49-F238E27FC236}">
                  <a16:creationId xmlns:a16="http://schemas.microsoft.com/office/drawing/2014/main" id="{88FD7FA6-5E91-FA44-8FFE-0275F1599C2C}"/>
                </a:ext>
              </a:extLst>
            </p:cNvPr>
            <p:cNvGrpSpPr/>
            <p:nvPr/>
          </p:nvGrpSpPr>
          <p:grpSpPr>
            <a:xfrm>
              <a:off x="1009650" y="1454149"/>
              <a:ext cx="10172700" cy="3949702"/>
              <a:chOff x="1009650" y="1454149"/>
              <a:chExt cx="10172700" cy="3949702"/>
            </a:xfrm>
            <a:solidFill>
              <a:schemeClr val="bg1">
                <a:alpha val="88084"/>
              </a:schemeClr>
            </a:solidFill>
          </p:grpSpPr>
          <p:sp>
            <p:nvSpPr>
              <p:cNvPr id="2" name="矩形 1">
                <a:extLst>
                  <a:ext uri="{FF2B5EF4-FFF2-40B4-BE49-F238E27FC236}">
                    <a16:creationId xmlns:a16="http://schemas.microsoft.com/office/drawing/2014/main" id="{3CD7EABE-A7F7-0E4A-A6C3-8A94AE0BBB31}"/>
                  </a:ext>
                </a:extLst>
              </p:cNvPr>
              <p:cNvSpPr/>
              <p:nvPr/>
            </p:nvSpPr>
            <p:spPr>
              <a:xfrm>
                <a:off x="1009650" y="2993923"/>
                <a:ext cx="5995834" cy="2409927"/>
              </a:xfrm>
              <a:prstGeom prst="rect">
                <a:avLst/>
              </a:prstGeom>
              <a:solidFill>
                <a:schemeClr val="bg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dirty="0"/>
              </a:p>
            </p:txBody>
          </p:sp>
          <p:sp>
            <p:nvSpPr>
              <p:cNvPr id="6" name="矩形 5">
                <a:extLst>
                  <a:ext uri="{FF2B5EF4-FFF2-40B4-BE49-F238E27FC236}">
                    <a16:creationId xmlns:a16="http://schemas.microsoft.com/office/drawing/2014/main" id="{9386DC5D-0D42-6540-B3C7-F23501E2798E}"/>
                  </a:ext>
                </a:extLst>
              </p:cNvPr>
              <p:cNvSpPr/>
              <p:nvPr/>
            </p:nvSpPr>
            <p:spPr>
              <a:xfrm>
                <a:off x="7005484" y="3498339"/>
                <a:ext cx="4176866" cy="1905512"/>
              </a:xfrm>
              <a:prstGeom prst="rect">
                <a:avLst/>
              </a:prstGeom>
              <a:solidFill>
                <a:schemeClr val="bg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dirty="0"/>
              </a:p>
            </p:txBody>
          </p:sp>
          <p:sp>
            <p:nvSpPr>
              <p:cNvPr id="7" name="矩形 6">
                <a:extLst>
                  <a:ext uri="{FF2B5EF4-FFF2-40B4-BE49-F238E27FC236}">
                    <a16:creationId xmlns:a16="http://schemas.microsoft.com/office/drawing/2014/main" id="{F7901521-F597-5342-BF23-1803B3D95BCF}"/>
                  </a:ext>
                </a:extLst>
              </p:cNvPr>
              <p:cNvSpPr/>
              <p:nvPr/>
            </p:nvSpPr>
            <p:spPr>
              <a:xfrm rot="5400000">
                <a:off x="9207499" y="1523488"/>
                <a:ext cx="2044190" cy="1905512"/>
              </a:xfrm>
              <a:prstGeom prst="rect">
                <a:avLst/>
              </a:prstGeom>
              <a:solidFill>
                <a:schemeClr val="bg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a:p>
            </p:txBody>
          </p:sp>
        </p:grpSp>
        <p:sp>
          <p:nvSpPr>
            <p:cNvPr id="10" name="框架 9">
              <a:extLst>
                <a:ext uri="{FF2B5EF4-FFF2-40B4-BE49-F238E27FC236}">
                  <a16:creationId xmlns:a16="http://schemas.microsoft.com/office/drawing/2014/main" id="{E0916F0B-C227-7548-B7B2-5DAD0DED9121}"/>
                </a:ext>
              </a:extLst>
            </p:cNvPr>
            <p:cNvSpPr/>
            <p:nvPr/>
          </p:nvSpPr>
          <p:spPr>
            <a:xfrm>
              <a:off x="1009650" y="1454149"/>
              <a:ext cx="8267188" cy="2188703"/>
            </a:xfrm>
            <a:prstGeom prst="frame">
              <a:avLst>
                <a:gd name="adj1" fmla="val 2198"/>
              </a:avLst>
            </a:prstGeom>
            <a:solidFill>
              <a:srgbClr val="4D9EB3"/>
            </a:solidFill>
            <a:ln>
              <a:solidFill>
                <a:srgbClr val="4D9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grpSp>
      <p:sp>
        <p:nvSpPr>
          <p:cNvPr id="11" name="圆角矩形 10">
            <a:extLst>
              <a:ext uri="{FF2B5EF4-FFF2-40B4-BE49-F238E27FC236}">
                <a16:creationId xmlns:a16="http://schemas.microsoft.com/office/drawing/2014/main" id="{71ACC777-1170-3C4C-9A4E-EC6397764C21}"/>
              </a:ext>
            </a:extLst>
          </p:cNvPr>
          <p:cNvSpPr/>
          <p:nvPr/>
        </p:nvSpPr>
        <p:spPr bwMode="auto">
          <a:xfrm>
            <a:off x="1009650" y="3785681"/>
            <a:ext cx="2780685" cy="491780"/>
          </a:xfrm>
          <a:prstGeom prst="roundRect">
            <a:avLst>
              <a:gd name="adj" fmla="val 35781"/>
            </a:avLst>
          </a:prstGeom>
          <a:solidFill>
            <a:srgbClr val="4D9E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2000" dirty="0"/>
              <a:t>Color decomposition</a:t>
            </a:r>
          </a:p>
        </p:txBody>
      </p:sp>
      <p:sp>
        <p:nvSpPr>
          <p:cNvPr id="12" name="圆角矩形 11">
            <a:extLst>
              <a:ext uri="{FF2B5EF4-FFF2-40B4-BE49-F238E27FC236}">
                <a16:creationId xmlns:a16="http://schemas.microsoft.com/office/drawing/2014/main" id="{79540D8C-9074-5848-8D2E-3B12181C42BA}"/>
              </a:ext>
            </a:extLst>
          </p:cNvPr>
          <p:cNvSpPr/>
          <p:nvPr/>
        </p:nvSpPr>
        <p:spPr bwMode="auto">
          <a:xfrm>
            <a:off x="1349269" y="4501667"/>
            <a:ext cx="2155929" cy="764833"/>
          </a:xfrm>
          <a:prstGeom prst="roundRect">
            <a:avLst>
              <a:gd name="adj" fmla="val 43825"/>
            </a:avLst>
          </a:prstGeom>
          <a:solidFill>
            <a:srgbClr val="F0F7F4"/>
          </a:solidFill>
          <a:ln>
            <a:solidFill>
              <a:srgbClr val="4D9EB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1600" b="1" dirty="0">
                <a:solidFill>
                  <a:srgbClr val="1D3C4D"/>
                </a:solidFill>
              </a:rPr>
              <a:t>the D65 standard daylight simulation </a:t>
            </a:r>
          </a:p>
        </p:txBody>
      </p:sp>
      <p:sp>
        <p:nvSpPr>
          <p:cNvPr id="13" name="圆角矩形 12">
            <a:extLst>
              <a:ext uri="{FF2B5EF4-FFF2-40B4-BE49-F238E27FC236}">
                <a16:creationId xmlns:a16="http://schemas.microsoft.com/office/drawing/2014/main" id="{6A714BCB-DB15-E84B-8CF7-8BF7060C7338}"/>
              </a:ext>
            </a:extLst>
          </p:cNvPr>
          <p:cNvSpPr/>
          <p:nvPr/>
        </p:nvSpPr>
        <p:spPr bwMode="auto">
          <a:xfrm>
            <a:off x="4146340" y="4613414"/>
            <a:ext cx="2155929" cy="541337"/>
          </a:xfrm>
          <a:prstGeom prst="roundRect">
            <a:avLst>
              <a:gd name="adj" fmla="val 43825"/>
            </a:avLst>
          </a:prstGeom>
          <a:solidFill>
            <a:srgbClr val="F0F7F4"/>
          </a:solidFill>
          <a:ln>
            <a:solidFill>
              <a:srgbClr val="4D9EB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1600" b="1" dirty="0">
                <a:solidFill>
                  <a:srgbClr val="1D3C4D"/>
                </a:solidFill>
              </a:rPr>
              <a:t>tristimulus values / luminosities </a:t>
            </a:r>
          </a:p>
        </p:txBody>
      </p:sp>
      <p:sp>
        <p:nvSpPr>
          <p:cNvPr id="14" name="右箭头 13">
            <a:extLst>
              <a:ext uri="{FF2B5EF4-FFF2-40B4-BE49-F238E27FC236}">
                <a16:creationId xmlns:a16="http://schemas.microsoft.com/office/drawing/2014/main" id="{D8DEAB02-13E3-C747-9296-7A7300E102DB}"/>
              </a:ext>
            </a:extLst>
          </p:cNvPr>
          <p:cNvSpPr/>
          <p:nvPr/>
        </p:nvSpPr>
        <p:spPr>
          <a:xfrm>
            <a:off x="3667225" y="4731888"/>
            <a:ext cx="329379" cy="304387"/>
          </a:xfrm>
          <a:prstGeom prst="rightArrow">
            <a:avLst>
              <a:gd name="adj1" fmla="val 42257"/>
              <a:gd name="adj2" fmla="val 50000"/>
            </a:avLst>
          </a:prstGeom>
          <a:solidFill>
            <a:srgbClr val="BFDDE3"/>
          </a:solidFill>
          <a:ln>
            <a:solidFill>
              <a:srgbClr val="4D9EB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sz="1400"/>
          </a:p>
        </p:txBody>
      </p:sp>
      <p:sp>
        <p:nvSpPr>
          <p:cNvPr id="17" name="圆角矩形 16">
            <a:extLst>
              <a:ext uri="{FF2B5EF4-FFF2-40B4-BE49-F238E27FC236}">
                <a16:creationId xmlns:a16="http://schemas.microsoft.com/office/drawing/2014/main" id="{22D203FB-8ECC-FD49-BFDC-B8EE1D89F163}"/>
              </a:ext>
            </a:extLst>
          </p:cNvPr>
          <p:cNvSpPr/>
          <p:nvPr/>
        </p:nvSpPr>
        <p:spPr bwMode="auto">
          <a:xfrm>
            <a:off x="7006453" y="4613414"/>
            <a:ext cx="1540627" cy="541337"/>
          </a:xfrm>
          <a:prstGeom prst="roundRect">
            <a:avLst>
              <a:gd name="adj" fmla="val 43825"/>
            </a:avLst>
          </a:prstGeom>
          <a:solidFill>
            <a:srgbClr val="F0F7F4"/>
          </a:solidFill>
          <a:ln>
            <a:solidFill>
              <a:srgbClr val="4D9EB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1600" b="1" dirty="0">
                <a:solidFill>
                  <a:srgbClr val="1D3C4D"/>
                </a:solidFill>
              </a:rPr>
              <a:t>absolute luminance </a:t>
            </a:r>
          </a:p>
        </p:txBody>
      </p:sp>
      <p:sp>
        <p:nvSpPr>
          <p:cNvPr id="18" name="右箭头 17">
            <a:extLst>
              <a:ext uri="{FF2B5EF4-FFF2-40B4-BE49-F238E27FC236}">
                <a16:creationId xmlns:a16="http://schemas.microsoft.com/office/drawing/2014/main" id="{A603515B-4084-5446-84D9-40DB95D10E45}"/>
              </a:ext>
            </a:extLst>
          </p:cNvPr>
          <p:cNvSpPr/>
          <p:nvPr/>
        </p:nvSpPr>
        <p:spPr>
          <a:xfrm>
            <a:off x="6502624" y="4731888"/>
            <a:ext cx="329379" cy="304387"/>
          </a:xfrm>
          <a:prstGeom prst="rightArrow">
            <a:avLst>
              <a:gd name="adj1" fmla="val 42257"/>
              <a:gd name="adj2" fmla="val 50000"/>
            </a:avLst>
          </a:prstGeom>
          <a:solidFill>
            <a:srgbClr val="BFDDE3"/>
          </a:solidFill>
          <a:ln>
            <a:solidFill>
              <a:srgbClr val="4D9EB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sz="1400"/>
          </a:p>
        </p:txBody>
      </p:sp>
      <p:sp>
        <p:nvSpPr>
          <p:cNvPr id="19" name="圆角矩形 18">
            <a:extLst>
              <a:ext uri="{FF2B5EF4-FFF2-40B4-BE49-F238E27FC236}">
                <a16:creationId xmlns:a16="http://schemas.microsoft.com/office/drawing/2014/main" id="{9EB9ECE5-9B8C-4F4D-8C12-20224BF8CBA6}"/>
              </a:ext>
            </a:extLst>
          </p:cNvPr>
          <p:cNvSpPr/>
          <p:nvPr/>
        </p:nvSpPr>
        <p:spPr bwMode="auto">
          <a:xfrm>
            <a:off x="9276838" y="4613414"/>
            <a:ext cx="1540627" cy="541337"/>
          </a:xfrm>
          <a:prstGeom prst="roundRect">
            <a:avLst>
              <a:gd name="adj" fmla="val 43825"/>
            </a:avLst>
          </a:prstGeom>
          <a:solidFill>
            <a:srgbClr val="F0F7F4"/>
          </a:solidFill>
          <a:ln>
            <a:solidFill>
              <a:srgbClr val="4D9EB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1600" b="1" dirty="0">
                <a:solidFill>
                  <a:srgbClr val="1D3C4D"/>
                </a:solidFill>
              </a:rPr>
              <a:t>radiances</a:t>
            </a:r>
          </a:p>
        </p:txBody>
      </p:sp>
      <p:sp>
        <p:nvSpPr>
          <p:cNvPr id="20" name="右箭头 19">
            <a:extLst>
              <a:ext uri="{FF2B5EF4-FFF2-40B4-BE49-F238E27FC236}">
                <a16:creationId xmlns:a16="http://schemas.microsoft.com/office/drawing/2014/main" id="{E26E6225-E4DA-4442-A352-BF3171CF29C5}"/>
              </a:ext>
            </a:extLst>
          </p:cNvPr>
          <p:cNvSpPr/>
          <p:nvPr/>
        </p:nvSpPr>
        <p:spPr>
          <a:xfrm>
            <a:off x="8797723" y="4731888"/>
            <a:ext cx="329379" cy="304387"/>
          </a:xfrm>
          <a:prstGeom prst="rightArrow">
            <a:avLst>
              <a:gd name="adj1" fmla="val 42257"/>
              <a:gd name="adj2" fmla="val 50000"/>
            </a:avLst>
          </a:prstGeom>
          <a:solidFill>
            <a:srgbClr val="BFDDE3"/>
          </a:solidFill>
          <a:ln>
            <a:solidFill>
              <a:srgbClr val="4D9EB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sz="1400"/>
          </a:p>
        </p:txBody>
      </p:sp>
      <p:sp>
        <p:nvSpPr>
          <p:cNvPr id="21" name="文本框 20">
            <a:extLst>
              <a:ext uri="{FF2B5EF4-FFF2-40B4-BE49-F238E27FC236}">
                <a16:creationId xmlns:a16="http://schemas.microsoft.com/office/drawing/2014/main" id="{1BD03DA7-5A5B-DB47-B4FA-920C00159911}"/>
              </a:ext>
            </a:extLst>
          </p:cNvPr>
          <p:cNvSpPr txBox="1"/>
          <p:nvPr/>
        </p:nvSpPr>
        <p:spPr>
          <a:xfrm>
            <a:off x="5987425" y="3855336"/>
            <a:ext cx="1465843" cy="646331"/>
          </a:xfrm>
          <a:prstGeom prst="rect">
            <a:avLst/>
          </a:prstGeom>
          <a:noFill/>
        </p:spPr>
        <p:txBody>
          <a:bodyPr wrap="square" rtlCol="0">
            <a:spAutoFit/>
          </a:bodyPr>
          <a:lstStyle/>
          <a:p>
            <a:pPr algn="ctr"/>
            <a:r>
              <a:rPr lang="en-US" altLang="zh-CN" dirty="0">
                <a:solidFill>
                  <a:srgbClr val="0C1A29"/>
                </a:solidFill>
              </a:rPr>
              <a:t>relative </a:t>
            </a:r>
            <a:r>
              <a:rPr lang="en-US" altLang="zh-CN" dirty="0" err="1">
                <a:solidFill>
                  <a:srgbClr val="0C1A29"/>
                </a:solidFill>
              </a:rPr>
              <a:t>luminances</a:t>
            </a:r>
            <a:endParaRPr lang="en-US" altLang="zh-CN" dirty="0">
              <a:solidFill>
                <a:srgbClr val="0C1A29"/>
              </a:solidFill>
            </a:endParaRPr>
          </a:p>
        </p:txBody>
      </p:sp>
    </p:spTree>
    <p:extLst>
      <p:ext uri="{BB962C8B-B14F-4D97-AF65-F5344CB8AC3E}">
        <p14:creationId xmlns:p14="http://schemas.microsoft.com/office/powerpoint/2010/main" val="186412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7" grpId="0" animBg="1"/>
      <p:bldP spid="18" grpId="0" animBg="1"/>
      <p:bldP spid="19" grpId="0" animBg="1"/>
      <p:bldP spid="20" grpId="0" animBg="1"/>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E6DF90E9-6137-3B44-9E09-2706E6A6F684}"/>
              </a:ext>
            </a:extLst>
          </p:cNvPr>
          <p:cNvSpPr txBox="1"/>
          <p:nvPr/>
        </p:nvSpPr>
        <p:spPr>
          <a:xfrm>
            <a:off x="684677" y="676022"/>
            <a:ext cx="2268385" cy="461665"/>
          </a:xfrm>
          <a:prstGeom prst="rect">
            <a:avLst/>
          </a:prstGeom>
          <a:noFill/>
        </p:spPr>
        <p:txBody>
          <a:bodyPr wrap="square" rtlCol="0">
            <a:spAutoFit/>
          </a:bodyPr>
          <a:lstStyle/>
          <a:p>
            <a:r>
              <a:rPr kumimoji="1" lang="en-US" altLang="zh-CN" sz="2400" b="1" dirty="0">
                <a:solidFill>
                  <a:srgbClr val="0C1A29"/>
                </a:solidFill>
              </a:rPr>
              <a:t>Methodology</a:t>
            </a:r>
            <a:endParaRPr kumimoji="1" lang="zh-CN" altLang="en-US" sz="2400" b="1" dirty="0">
              <a:solidFill>
                <a:srgbClr val="0C1A29"/>
              </a:solidFill>
            </a:endParaRPr>
          </a:p>
        </p:txBody>
      </p:sp>
      <p:pic>
        <p:nvPicPr>
          <p:cNvPr id="3" name="图片 2">
            <a:extLst>
              <a:ext uri="{FF2B5EF4-FFF2-40B4-BE49-F238E27FC236}">
                <a16:creationId xmlns:a16="http://schemas.microsoft.com/office/drawing/2014/main" id="{EF9DC2FA-3039-8242-9D96-B41B2319BF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650" y="1454150"/>
            <a:ext cx="10172700" cy="3949700"/>
          </a:xfrm>
          <a:prstGeom prst="rect">
            <a:avLst/>
          </a:prstGeom>
        </p:spPr>
      </p:pic>
      <p:grpSp>
        <p:nvGrpSpPr>
          <p:cNvPr id="14" name="组合 13">
            <a:extLst>
              <a:ext uri="{FF2B5EF4-FFF2-40B4-BE49-F238E27FC236}">
                <a16:creationId xmlns:a16="http://schemas.microsoft.com/office/drawing/2014/main" id="{8FC14E92-5CE9-5740-AC55-1F8709E9137D}"/>
              </a:ext>
            </a:extLst>
          </p:cNvPr>
          <p:cNvGrpSpPr/>
          <p:nvPr/>
        </p:nvGrpSpPr>
        <p:grpSpPr>
          <a:xfrm>
            <a:off x="1009650" y="1454150"/>
            <a:ext cx="10172700" cy="3949700"/>
            <a:chOff x="1009650" y="1454150"/>
            <a:chExt cx="10172700" cy="3949700"/>
          </a:xfrm>
        </p:grpSpPr>
        <p:sp>
          <p:nvSpPr>
            <p:cNvPr id="2" name="矩形 1">
              <a:extLst>
                <a:ext uri="{FF2B5EF4-FFF2-40B4-BE49-F238E27FC236}">
                  <a16:creationId xmlns:a16="http://schemas.microsoft.com/office/drawing/2014/main" id="{9CEB54E3-5E45-3E45-A148-3138F76D9591}"/>
                </a:ext>
              </a:extLst>
            </p:cNvPr>
            <p:cNvSpPr/>
            <p:nvPr/>
          </p:nvSpPr>
          <p:spPr>
            <a:xfrm>
              <a:off x="1009650" y="1454150"/>
              <a:ext cx="10172700" cy="1554093"/>
            </a:xfrm>
            <a:prstGeom prst="rect">
              <a:avLst/>
            </a:prstGeom>
            <a:solidFill>
              <a:schemeClr val="lt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a:p>
          </p:txBody>
        </p:sp>
        <p:sp>
          <p:nvSpPr>
            <p:cNvPr id="5" name="矩形 4">
              <a:extLst>
                <a:ext uri="{FF2B5EF4-FFF2-40B4-BE49-F238E27FC236}">
                  <a16:creationId xmlns:a16="http://schemas.microsoft.com/office/drawing/2014/main" id="{FD5FE345-42C7-4649-8B4B-6F4014420165}"/>
                </a:ext>
              </a:extLst>
            </p:cNvPr>
            <p:cNvSpPr/>
            <p:nvPr/>
          </p:nvSpPr>
          <p:spPr>
            <a:xfrm>
              <a:off x="9170504" y="3008243"/>
              <a:ext cx="2011845" cy="2395607"/>
            </a:xfrm>
            <a:prstGeom prst="rect">
              <a:avLst/>
            </a:prstGeom>
            <a:solidFill>
              <a:schemeClr val="lt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a:p>
          </p:txBody>
        </p:sp>
        <p:sp>
          <p:nvSpPr>
            <p:cNvPr id="6" name="框架 5">
              <a:extLst>
                <a:ext uri="{FF2B5EF4-FFF2-40B4-BE49-F238E27FC236}">
                  <a16:creationId xmlns:a16="http://schemas.microsoft.com/office/drawing/2014/main" id="{046A62D8-6E57-8045-9CD5-628A0D969B39}"/>
                </a:ext>
              </a:extLst>
            </p:cNvPr>
            <p:cNvSpPr/>
            <p:nvPr/>
          </p:nvSpPr>
          <p:spPr>
            <a:xfrm>
              <a:off x="1009650" y="3008243"/>
              <a:ext cx="8267188" cy="2395607"/>
            </a:xfrm>
            <a:prstGeom prst="frame">
              <a:avLst>
                <a:gd name="adj1" fmla="val 2198"/>
              </a:avLst>
            </a:prstGeom>
            <a:solidFill>
              <a:srgbClr val="4D9EB3"/>
            </a:solidFill>
            <a:ln>
              <a:solidFill>
                <a:srgbClr val="4D9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grpSp>
      <p:sp>
        <p:nvSpPr>
          <p:cNvPr id="7" name="圆角矩形 6">
            <a:extLst>
              <a:ext uri="{FF2B5EF4-FFF2-40B4-BE49-F238E27FC236}">
                <a16:creationId xmlns:a16="http://schemas.microsoft.com/office/drawing/2014/main" id="{578EECC5-46CE-7D47-B2A4-7A75152B696A}"/>
              </a:ext>
            </a:extLst>
          </p:cNvPr>
          <p:cNvSpPr/>
          <p:nvPr/>
        </p:nvSpPr>
        <p:spPr bwMode="auto">
          <a:xfrm>
            <a:off x="1009650" y="1454150"/>
            <a:ext cx="2912993" cy="491780"/>
          </a:xfrm>
          <a:prstGeom prst="roundRect">
            <a:avLst>
              <a:gd name="adj" fmla="val 35781"/>
            </a:avLst>
          </a:prstGeom>
          <a:solidFill>
            <a:srgbClr val="4D9E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2000" dirty="0"/>
              <a:t>Attenuation calculation</a:t>
            </a:r>
          </a:p>
        </p:txBody>
      </p:sp>
      <p:sp>
        <p:nvSpPr>
          <p:cNvPr id="8" name="圆角矩形 7">
            <a:extLst>
              <a:ext uri="{FF2B5EF4-FFF2-40B4-BE49-F238E27FC236}">
                <a16:creationId xmlns:a16="http://schemas.microsoft.com/office/drawing/2014/main" id="{56D1896E-E09C-C743-A6CB-14EE9193DDA0}"/>
              </a:ext>
            </a:extLst>
          </p:cNvPr>
          <p:cNvSpPr/>
          <p:nvPr/>
        </p:nvSpPr>
        <p:spPr bwMode="auto">
          <a:xfrm>
            <a:off x="1999488" y="2200000"/>
            <a:ext cx="2155929" cy="541337"/>
          </a:xfrm>
          <a:prstGeom prst="roundRect">
            <a:avLst>
              <a:gd name="adj" fmla="val 43825"/>
            </a:avLst>
          </a:prstGeom>
          <a:solidFill>
            <a:srgbClr val="F0F7F4"/>
          </a:solidFill>
          <a:ln>
            <a:solidFill>
              <a:srgbClr val="4D9EB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1600" b="1" dirty="0">
                <a:solidFill>
                  <a:srgbClr val="1D3C4D"/>
                </a:solidFill>
              </a:rPr>
              <a:t>radiances before attenuation</a:t>
            </a:r>
          </a:p>
        </p:txBody>
      </p:sp>
      <p:sp>
        <p:nvSpPr>
          <p:cNvPr id="10" name="右箭头 9">
            <a:extLst>
              <a:ext uri="{FF2B5EF4-FFF2-40B4-BE49-F238E27FC236}">
                <a16:creationId xmlns:a16="http://schemas.microsoft.com/office/drawing/2014/main" id="{9BA5FDBC-25F5-2547-B125-0B204EA5B925}"/>
              </a:ext>
            </a:extLst>
          </p:cNvPr>
          <p:cNvSpPr/>
          <p:nvPr/>
        </p:nvSpPr>
        <p:spPr>
          <a:xfrm>
            <a:off x="4355772" y="2318474"/>
            <a:ext cx="329379" cy="304387"/>
          </a:xfrm>
          <a:prstGeom prst="rightArrow">
            <a:avLst>
              <a:gd name="adj1" fmla="val 42257"/>
              <a:gd name="adj2" fmla="val 50000"/>
            </a:avLst>
          </a:prstGeom>
          <a:solidFill>
            <a:srgbClr val="BFDDE3"/>
          </a:solidFill>
          <a:ln>
            <a:solidFill>
              <a:srgbClr val="4D9EB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sz="1400"/>
          </a:p>
        </p:txBody>
      </p:sp>
      <p:sp>
        <p:nvSpPr>
          <p:cNvPr id="11" name="圆角矩形 10">
            <a:extLst>
              <a:ext uri="{FF2B5EF4-FFF2-40B4-BE49-F238E27FC236}">
                <a16:creationId xmlns:a16="http://schemas.microsoft.com/office/drawing/2014/main" id="{CECFB438-32F8-CB47-AD23-964A5F22E449}"/>
              </a:ext>
            </a:extLst>
          </p:cNvPr>
          <p:cNvSpPr/>
          <p:nvPr/>
        </p:nvSpPr>
        <p:spPr bwMode="auto">
          <a:xfrm>
            <a:off x="4886413" y="2200000"/>
            <a:ext cx="2155929" cy="541337"/>
          </a:xfrm>
          <a:prstGeom prst="roundRect">
            <a:avLst>
              <a:gd name="adj" fmla="val 43825"/>
            </a:avLst>
          </a:prstGeom>
          <a:solidFill>
            <a:srgbClr val="F0F7F4"/>
          </a:solidFill>
          <a:ln>
            <a:solidFill>
              <a:srgbClr val="4D9EB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1600" b="1" dirty="0">
                <a:solidFill>
                  <a:srgbClr val="1D3C4D"/>
                </a:solidFill>
              </a:rPr>
              <a:t>radiances after attenuation</a:t>
            </a:r>
          </a:p>
        </p:txBody>
      </p:sp>
      <p:sp>
        <p:nvSpPr>
          <p:cNvPr id="12" name="右箭头 11">
            <a:extLst>
              <a:ext uri="{FF2B5EF4-FFF2-40B4-BE49-F238E27FC236}">
                <a16:creationId xmlns:a16="http://schemas.microsoft.com/office/drawing/2014/main" id="{2FDB5FCE-160F-8C46-8FBD-4FCB4B869804}"/>
              </a:ext>
            </a:extLst>
          </p:cNvPr>
          <p:cNvSpPr/>
          <p:nvPr/>
        </p:nvSpPr>
        <p:spPr>
          <a:xfrm>
            <a:off x="7239327" y="2291313"/>
            <a:ext cx="329379" cy="304387"/>
          </a:xfrm>
          <a:prstGeom prst="rightArrow">
            <a:avLst>
              <a:gd name="adj1" fmla="val 42257"/>
              <a:gd name="adj2" fmla="val 50000"/>
            </a:avLst>
          </a:prstGeom>
          <a:solidFill>
            <a:srgbClr val="BFDDE3"/>
          </a:solidFill>
          <a:ln>
            <a:solidFill>
              <a:srgbClr val="4D9EB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sz="1400"/>
          </a:p>
        </p:txBody>
      </p:sp>
      <p:sp>
        <p:nvSpPr>
          <p:cNvPr id="13" name="圆角矩形 12">
            <a:extLst>
              <a:ext uri="{FF2B5EF4-FFF2-40B4-BE49-F238E27FC236}">
                <a16:creationId xmlns:a16="http://schemas.microsoft.com/office/drawing/2014/main" id="{D052EB25-1338-9A40-A961-494B529A6D7B}"/>
              </a:ext>
            </a:extLst>
          </p:cNvPr>
          <p:cNvSpPr/>
          <p:nvPr/>
        </p:nvSpPr>
        <p:spPr bwMode="auto">
          <a:xfrm>
            <a:off x="7773338" y="2199998"/>
            <a:ext cx="2155929" cy="541337"/>
          </a:xfrm>
          <a:prstGeom prst="roundRect">
            <a:avLst>
              <a:gd name="adj" fmla="val 43825"/>
            </a:avLst>
          </a:prstGeom>
          <a:solidFill>
            <a:srgbClr val="F0F7F4"/>
          </a:solidFill>
          <a:ln>
            <a:solidFill>
              <a:srgbClr val="4D9EB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1600" b="1" dirty="0">
                <a:solidFill>
                  <a:srgbClr val="1D3C4D"/>
                </a:solidFill>
              </a:rPr>
              <a:t>tristimulus values / luminosities </a:t>
            </a:r>
          </a:p>
        </p:txBody>
      </p:sp>
    </p:spTree>
    <p:extLst>
      <p:ext uri="{BB962C8B-B14F-4D97-AF65-F5344CB8AC3E}">
        <p14:creationId xmlns:p14="http://schemas.microsoft.com/office/powerpoint/2010/main" val="4087569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E6DF90E9-6137-3B44-9E09-2706E6A6F684}"/>
              </a:ext>
            </a:extLst>
          </p:cNvPr>
          <p:cNvSpPr txBox="1"/>
          <p:nvPr/>
        </p:nvSpPr>
        <p:spPr>
          <a:xfrm>
            <a:off x="684677" y="676022"/>
            <a:ext cx="2268385" cy="461665"/>
          </a:xfrm>
          <a:prstGeom prst="rect">
            <a:avLst/>
          </a:prstGeom>
          <a:noFill/>
        </p:spPr>
        <p:txBody>
          <a:bodyPr wrap="square" rtlCol="0">
            <a:spAutoFit/>
          </a:bodyPr>
          <a:lstStyle/>
          <a:p>
            <a:r>
              <a:rPr kumimoji="1" lang="en-US" altLang="zh-CN" sz="2400" b="1" dirty="0">
                <a:solidFill>
                  <a:srgbClr val="0C1A29"/>
                </a:solidFill>
              </a:rPr>
              <a:t>Methodology</a:t>
            </a:r>
            <a:endParaRPr kumimoji="1" lang="zh-CN" altLang="en-US" sz="2400" b="1" dirty="0">
              <a:solidFill>
                <a:srgbClr val="0C1A29"/>
              </a:solidFill>
            </a:endParaRPr>
          </a:p>
        </p:txBody>
      </p:sp>
      <p:pic>
        <p:nvPicPr>
          <p:cNvPr id="3" name="图片 2">
            <a:extLst>
              <a:ext uri="{FF2B5EF4-FFF2-40B4-BE49-F238E27FC236}">
                <a16:creationId xmlns:a16="http://schemas.microsoft.com/office/drawing/2014/main" id="{72C8E8EC-C940-114F-B510-80C092D421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650" y="1454150"/>
            <a:ext cx="10172700" cy="3949700"/>
          </a:xfrm>
          <a:prstGeom prst="rect">
            <a:avLst/>
          </a:prstGeom>
        </p:spPr>
      </p:pic>
      <p:grpSp>
        <p:nvGrpSpPr>
          <p:cNvPr id="4" name="组合 3">
            <a:extLst>
              <a:ext uri="{FF2B5EF4-FFF2-40B4-BE49-F238E27FC236}">
                <a16:creationId xmlns:a16="http://schemas.microsoft.com/office/drawing/2014/main" id="{28F10A20-061D-A14A-811A-90981498F4A3}"/>
              </a:ext>
            </a:extLst>
          </p:cNvPr>
          <p:cNvGrpSpPr/>
          <p:nvPr/>
        </p:nvGrpSpPr>
        <p:grpSpPr>
          <a:xfrm>
            <a:off x="1009650" y="1454150"/>
            <a:ext cx="10172699" cy="3949700"/>
            <a:chOff x="1009650" y="1454150"/>
            <a:chExt cx="10172699" cy="3949700"/>
          </a:xfrm>
        </p:grpSpPr>
        <p:sp>
          <p:nvSpPr>
            <p:cNvPr id="2" name="矩形 1">
              <a:extLst>
                <a:ext uri="{FF2B5EF4-FFF2-40B4-BE49-F238E27FC236}">
                  <a16:creationId xmlns:a16="http://schemas.microsoft.com/office/drawing/2014/main" id="{E4F9F863-CABF-FA41-8238-550C6735AC74}"/>
                </a:ext>
              </a:extLst>
            </p:cNvPr>
            <p:cNvSpPr/>
            <p:nvPr/>
          </p:nvSpPr>
          <p:spPr>
            <a:xfrm>
              <a:off x="1009650" y="1454150"/>
              <a:ext cx="8174107" cy="3949700"/>
            </a:xfrm>
            <a:prstGeom prst="rect">
              <a:avLst/>
            </a:prstGeom>
            <a:solidFill>
              <a:schemeClr val="lt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a:p>
          </p:txBody>
        </p:sp>
        <p:sp>
          <p:nvSpPr>
            <p:cNvPr id="5" name="框架 4">
              <a:extLst>
                <a:ext uri="{FF2B5EF4-FFF2-40B4-BE49-F238E27FC236}">
                  <a16:creationId xmlns:a16="http://schemas.microsoft.com/office/drawing/2014/main" id="{8F2FEB9B-B84C-4540-81E8-7E205BF527F7}"/>
                </a:ext>
              </a:extLst>
            </p:cNvPr>
            <p:cNvSpPr/>
            <p:nvPr/>
          </p:nvSpPr>
          <p:spPr>
            <a:xfrm>
              <a:off x="9183756" y="1454150"/>
              <a:ext cx="1998593" cy="3949700"/>
            </a:xfrm>
            <a:prstGeom prst="frame">
              <a:avLst>
                <a:gd name="adj1" fmla="val 2198"/>
              </a:avLst>
            </a:prstGeom>
            <a:solidFill>
              <a:srgbClr val="4D9EB3"/>
            </a:solidFill>
            <a:ln>
              <a:solidFill>
                <a:srgbClr val="4D9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grpSp>
      <p:sp>
        <p:nvSpPr>
          <p:cNvPr id="7" name="圆角矩形 6">
            <a:extLst>
              <a:ext uri="{FF2B5EF4-FFF2-40B4-BE49-F238E27FC236}">
                <a16:creationId xmlns:a16="http://schemas.microsoft.com/office/drawing/2014/main" id="{DAB21DE9-5746-2D45-BE9A-4A16085F9700}"/>
              </a:ext>
            </a:extLst>
          </p:cNvPr>
          <p:cNvSpPr/>
          <p:nvPr/>
        </p:nvSpPr>
        <p:spPr bwMode="auto">
          <a:xfrm>
            <a:off x="1009650" y="1454150"/>
            <a:ext cx="3509341" cy="491780"/>
          </a:xfrm>
          <a:prstGeom prst="roundRect">
            <a:avLst>
              <a:gd name="adj" fmla="val 35781"/>
            </a:avLst>
          </a:prstGeom>
          <a:solidFill>
            <a:srgbClr val="4D9E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2000" dirty="0"/>
              <a:t>Color space transformation </a:t>
            </a:r>
          </a:p>
        </p:txBody>
      </p:sp>
      <p:sp>
        <p:nvSpPr>
          <p:cNvPr id="8" name="圆角矩形 7">
            <a:extLst>
              <a:ext uri="{FF2B5EF4-FFF2-40B4-BE49-F238E27FC236}">
                <a16:creationId xmlns:a16="http://schemas.microsoft.com/office/drawing/2014/main" id="{89348B86-5E09-DA41-9C53-DDDEA0945187}"/>
              </a:ext>
            </a:extLst>
          </p:cNvPr>
          <p:cNvSpPr/>
          <p:nvPr/>
        </p:nvSpPr>
        <p:spPr bwMode="auto">
          <a:xfrm>
            <a:off x="1632078" y="2451792"/>
            <a:ext cx="2155929" cy="541337"/>
          </a:xfrm>
          <a:prstGeom prst="roundRect">
            <a:avLst>
              <a:gd name="adj" fmla="val 43825"/>
            </a:avLst>
          </a:prstGeom>
          <a:solidFill>
            <a:srgbClr val="F0F7F4"/>
          </a:solidFill>
          <a:ln>
            <a:solidFill>
              <a:srgbClr val="4D9EB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1600" b="1" dirty="0">
                <a:solidFill>
                  <a:srgbClr val="1D3C4D"/>
                </a:solidFill>
              </a:rPr>
              <a:t>tristimulus values</a:t>
            </a:r>
          </a:p>
        </p:txBody>
      </p:sp>
      <p:sp>
        <p:nvSpPr>
          <p:cNvPr id="10" name="右箭头 9">
            <a:extLst>
              <a:ext uri="{FF2B5EF4-FFF2-40B4-BE49-F238E27FC236}">
                <a16:creationId xmlns:a16="http://schemas.microsoft.com/office/drawing/2014/main" id="{412607FC-719F-1F4C-BDA5-D8AA15B8D460}"/>
              </a:ext>
            </a:extLst>
          </p:cNvPr>
          <p:cNvSpPr/>
          <p:nvPr/>
        </p:nvSpPr>
        <p:spPr>
          <a:xfrm>
            <a:off x="3988362" y="2570266"/>
            <a:ext cx="329379" cy="304387"/>
          </a:xfrm>
          <a:prstGeom prst="rightArrow">
            <a:avLst>
              <a:gd name="adj1" fmla="val 42257"/>
              <a:gd name="adj2" fmla="val 50000"/>
            </a:avLst>
          </a:prstGeom>
          <a:solidFill>
            <a:srgbClr val="BFDDE3"/>
          </a:solidFill>
          <a:ln>
            <a:solidFill>
              <a:srgbClr val="4D9EB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sz="1400"/>
          </a:p>
        </p:txBody>
      </p:sp>
      <p:sp>
        <p:nvSpPr>
          <p:cNvPr id="11" name="圆角矩形 10">
            <a:extLst>
              <a:ext uri="{FF2B5EF4-FFF2-40B4-BE49-F238E27FC236}">
                <a16:creationId xmlns:a16="http://schemas.microsoft.com/office/drawing/2014/main" id="{DD1CDB2B-FB00-EF41-A8AE-305C6B58E270}"/>
              </a:ext>
            </a:extLst>
          </p:cNvPr>
          <p:cNvSpPr/>
          <p:nvPr/>
        </p:nvSpPr>
        <p:spPr bwMode="auto">
          <a:xfrm>
            <a:off x="4519004" y="2451792"/>
            <a:ext cx="1580648" cy="541337"/>
          </a:xfrm>
          <a:prstGeom prst="roundRect">
            <a:avLst>
              <a:gd name="adj" fmla="val 43825"/>
            </a:avLst>
          </a:prstGeom>
          <a:solidFill>
            <a:srgbClr val="F0F7F4"/>
          </a:solidFill>
          <a:ln>
            <a:solidFill>
              <a:srgbClr val="4D9EB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1600" b="1" dirty="0">
                <a:solidFill>
                  <a:srgbClr val="1D3C4D"/>
                </a:solidFill>
              </a:rPr>
              <a:t>coordinate in CIE XYZ</a:t>
            </a:r>
          </a:p>
        </p:txBody>
      </p:sp>
      <p:sp>
        <p:nvSpPr>
          <p:cNvPr id="12" name="右箭头 11">
            <a:extLst>
              <a:ext uri="{FF2B5EF4-FFF2-40B4-BE49-F238E27FC236}">
                <a16:creationId xmlns:a16="http://schemas.microsoft.com/office/drawing/2014/main" id="{4F069AC0-2E74-714B-A903-2922A3EA48D1}"/>
              </a:ext>
            </a:extLst>
          </p:cNvPr>
          <p:cNvSpPr/>
          <p:nvPr/>
        </p:nvSpPr>
        <p:spPr>
          <a:xfrm>
            <a:off x="6328577" y="2543105"/>
            <a:ext cx="329379" cy="304387"/>
          </a:xfrm>
          <a:prstGeom prst="rightArrow">
            <a:avLst>
              <a:gd name="adj1" fmla="val 42257"/>
              <a:gd name="adj2" fmla="val 50000"/>
            </a:avLst>
          </a:prstGeom>
          <a:solidFill>
            <a:srgbClr val="BFDDE3"/>
          </a:solidFill>
          <a:ln>
            <a:solidFill>
              <a:srgbClr val="4D9EB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sz="1400"/>
          </a:p>
        </p:txBody>
      </p:sp>
      <p:sp>
        <p:nvSpPr>
          <p:cNvPr id="13" name="圆角矩形 12">
            <a:extLst>
              <a:ext uri="{FF2B5EF4-FFF2-40B4-BE49-F238E27FC236}">
                <a16:creationId xmlns:a16="http://schemas.microsoft.com/office/drawing/2014/main" id="{9C81355C-7E58-B34F-831F-B743BF5FBB0E}"/>
              </a:ext>
            </a:extLst>
          </p:cNvPr>
          <p:cNvSpPr/>
          <p:nvPr/>
        </p:nvSpPr>
        <p:spPr bwMode="auto">
          <a:xfrm>
            <a:off x="6862589" y="2451790"/>
            <a:ext cx="1410418" cy="541337"/>
          </a:xfrm>
          <a:prstGeom prst="roundRect">
            <a:avLst>
              <a:gd name="adj" fmla="val 43825"/>
            </a:avLst>
          </a:prstGeom>
          <a:solidFill>
            <a:srgbClr val="F0F7F4"/>
          </a:solidFill>
          <a:ln>
            <a:solidFill>
              <a:srgbClr val="4D9EB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1600" b="1" dirty="0">
                <a:solidFill>
                  <a:srgbClr val="1D3C4D"/>
                </a:solidFill>
              </a:rPr>
              <a:t>coordinate in sRGB</a:t>
            </a:r>
          </a:p>
        </p:txBody>
      </p:sp>
      <p:sp>
        <p:nvSpPr>
          <p:cNvPr id="6" name="文本框 5">
            <a:extLst>
              <a:ext uri="{FF2B5EF4-FFF2-40B4-BE49-F238E27FC236}">
                <a16:creationId xmlns:a16="http://schemas.microsoft.com/office/drawing/2014/main" id="{14F71238-2D7E-6A4C-8D38-85A6627443F3}"/>
              </a:ext>
            </a:extLst>
          </p:cNvPr>
          <p:cNvSpPr txBox="1"/>
          <p:nvPr/>
        </p:nvSpPr>
        <p:spPr>
          <a:xfrm>
            <a:off x="3068542" y="3340337"/>
            <a:ext cx="4399722" cy="369332"/>
          </a:xfrm>
          <a:prstGeom prst="rect">
            <a:avLst/>
          </a:prstGeom>
          <a:noFill/>
        </p:spPr>
        <p:txBody>
          <a:bodyPr wrap="square" rtlCol="0">
            <a:spAutoFit/>
          </a:bodyPr>
          <a:lstStyle/>
          <a:p>
            <a:r>
              <a:rPr lang="en-US" altLang="zh-CN" dirty="0">
                <a:solidFill>
                  <a:srgbClr val="0C1A29"/>
                </a:solidFill>
              </a:rPr>
              <a:t>transformation matrix &amp; gamma function</a:t>
            </a:r>
            <a:endParaRPr kumimoji="1" lang="zh-CN" altLang="en-US" dirty="0">
              <a:solidFill>
                <a:srgbClr val="0C1A29"/>
              </a:solidFill>
            </a:endParaRPr>
          </a:p>
        </p:txBody>
      </p:sp>
    </p:spTree>
    <p:extLst>
      <p:ext uri="{BB962C8B-B14F-4D97-AF65-F5344CB8AC3E}">
        <p14:creationId xmlns:p14="http://schemas.microsoft.com/office/powerpoint/2010/main" val="2572516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E6DF90E9-6137-3B44-9E09-2706E6A6F684}"/>
              </a:ext>
            </a:extLst>
          </p:cNvPr>
          <p:cNvSpPr txBox="1"/>
          <p:nvPr/>
        </p:nvSpPr>
        <p:spPr>
          <a:xfrm>
            <a:off x="684677" y="676022"/>
            <a:ext cx="2268385" cy="461665"/>
          </a:xfrm>
          <a:prstGeom prst="rect">
            <a:avLst/>
          </a:prstGeom>
          <a:noFill/>
        </p:spPr>
        <p:txBody>
          <a:bodyPr wrap="square" rtlCol="0">
            <a:spAutoFit/>
          </a:bodyPr>
          <a:lstStyle/>
          <a:p>
            <a:r>
              <a:rPr kumimoji="1" lang="en-US" altLang="zh-CN" sz="2400" b="1" dirty="0">
                <a:solidFill>
                  <a:srgbClr val="0C1A29"/>
                </a:solidFill>
              </a:rPr>
              <a:t>Methodology</a:t>
            </a:r>
            <a:endParaRPr kumimoji="1" lang="zh-CN" altLang="en-US" sz="2400" b="1" dirty="0">
              <a:solidFill>
                <a:srgbClr val="0C1A29"/>
              </a:solidFill>
            </a:endParaRPr>
          </a:p>
        </p:txBody>
      </p:sp>
      <p:grpSp>
        <p:nvGrpSpPr>
          <p:cNvPr id="31" name="组合 35">
            <a:extLst>
              <a:ext uri="{FF2B5EF4-FFF2-40B4-BE49-F238E27FC236}">
                <a16:creationId xmlns:a16="http://schemas.microsoft.com/office/drawing/2014/main" id="{547E6059-D585-E54E-B2BB-E0CAE99FD6A1}"/>
              </a:ext>
            </a:extLst>
          </p:cNvPr>
          <p:cNvGrpSpPr>
            <a:grpSpLocks/>
          </p:cNvGrpSpPr>
          <p:nvPr/>
        </p:nvGrpSpPr>
        <p:grpSpPr bwMode="auto">
          <a:xfrm>
            <a:off x="470183" y="1401104"/>
            <a:ext cx="11251633" cy="3088079"/>
            <a:chOff x="11443154" y="7843525"/>
            <a:chExt cx="19788527" cy="5236681"/>
          </a:xfrm>
        </p:grpSpPr>
        <p:pic>
          <p:nvPicPr>
            <p:cNvPr id="32" name="图片 32">
              <a:extLst>
                <a:ext uri="{FF2B5EF4-FFF2-40B4-BE49-F238E27FC236}">
                  <a16:creationId xmlns:a16="http://schemas.microsoft.com/office/drawing/2014/main" id="{2E3B7098-8DC6-434F-8AB7-074EE295FF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3154" y="7865560"/>
              <a:ext cx="19788527" cy="5158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图片 34">
              <a:extLst>
                <a:ext uri="{FF2B5EF4-FFF2-40B4-BE49-F238E27FC236}">
                  <a16:creationId xmlns:a16="http://schemas.microsoft.com/office/drawing/2014/main" id="{15E97B46-33EC-3442-AB21-866AA200FB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10481" y="7843525"/>
              <a:ext cx="13487400" cy="5236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 name="组合 33">
            <a:extLst>
              <a:ext uri="{FF2B5EF4-FFF2-40B4-BE49-F238E27FC236}">
                <a16:creationId xmlns:a16="http://schemas.microsoft.com/office/drawing/2014/main" id="{2F9A345E-E04F-A74A-8DC9-3241BCA3E781}"/>
              </a:ext>
            </a:extLst>
          </p:cNvPr>
          <p:cNvGrpSpPr/>
          <p:nvPr/>
        </p:nvGrpSpPr>
        <p:grpSpPr>
          <a:xfrm>
            <a:off x="9174811" y="2172874"/>
            <a:ext cx="2602541" cy="3995599"/>
            <a:chOff x="9174811" y="2172874"/>
            <a:chExt cx="2602541" cy="3995599"/>
          </a:xfrm>
        </p:grpSpPr>
        <p:grpSp>
          <p:nvGrpSpPr>
            <p:cNvPr id="35" name="组合 34">
              <a:extLst>
                <a:ext uri="{FF2B5EF4-FFF2-40B4-BE49-F238E27FC236}">
                  <a16:creationId xmlns:a16="http://schemas.microsoft.com/office/drawing/2014/main" id="{0FE23C48-2802-9245-8AF0-7BF6A93CEDBC}"/>
                </a:ext>
              </a:extLst>
            </p:cNvPr>
            <p:cNvGrpSpPr/>
            <p:nvPr/>
          </p:nvGrpSpPr>
          <p:grpSpPr>
            <a:xfrm>
              <a:off x="9896732" y="2172874"/>
              <a:ext cx="1880620" cy="3231356"/>
              <a:chOff x="9896733" y="1519639"/>
              <a:chExt cx="1880620" cy="3231356"/>
            </a:xfrm>
            <a:solidFill>
              <a:srgbClr val="4D9EB3"/>
            </a:solidFill>
          </p:grpSpPr>
          <p:sp>
            <p:nvSpPr>
              <p:cNvPr id="41" name="框架 40">
                <a:extLst>
                  <a:ext uri="{FF2B5EF4-FFF2-40B4-BE49-F238E27FC236}">
                    <a16:creationId xmlns:a16="http://schemas.microsoft.com/office/drawing/2014/main" id="{755ECF85-4B94-EB44-B514-757461C64E4C}"/>
                  </a:ext>
                </a:extLst>
              </p:cNvPr>
              <p:cNvSpPr/>
              <p:nvPr/>
            </p:nvSpPr>
            <p:spPr>
              <a:xfrm>
                <a:off x="9896733" y="1519639"/>
                <a:ext cx="1880620" cy="1484026"/>
              </a:xfrm>
              <a:prstGeom prst="frame">
                <a:avLst>
                  <a:gd name="adj1" fmla="val 3409"/>
                </a:avLst>
              </a:prstGeom>
              <a:grpFill/>
              <a:ln>
                <a:solidFill>
                  <a:srgbClr val="4D9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44" name="下箭头 43">
                <a:extLst>
                  <a:ext uri="{FF2B5EF4-FFF2-40B4-BE49-F238E27FC236}">
                    <a16:creationId xmlns:a16="http://schemas.microsoft.com/office/drawing/2014/main" id="{1F05D62F-9D44-8F4D-8D39-86445130A6F1}"/>
                  </a:ext>
                </a:extLst>
              </p:cNvPr>
              <p:cNvSpPr/>
              <p:nvPr/>
            </p:nvSpPr>
            <p:spPr>
              <a:xfrm>
                <a:off x="10765242" y="2952821"/>
                <a:ext cx="104931" cy="1798174"/>
              </a:xfrm>
              <a:prstGeom prst="downArrow">
                <a:avLst/>
              </a:prstGeom>
              <a:grpFill/>
              <a:ln>
                <a:solidFill>
                  <a:srgbClr val="4D9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39" name="圆角矩形 38">
              <a:extLst>
                <a:ext uri="{FF2B5EF4-FFF2-40B4-BE49-F238E27FC236}">
                  <a16:creationId xmlns:a16="http://schemas.microsoft.com/office/drawing/2014/main" id="{0FEBBE95-E216-484A-A942-B4AAE9BDB66E}"/>
                </a:ext>
              </a:extLst>
            </p:cNvPr>
            <p:cNvSpPr/>
            <p:nvPr/>
          </p:nvSpPr>
          <p:spPr>
            <a:xfrm>
              <a:off x="9174811" y="5476483"/>
              <a:ext cx="2547005" cy="691990"/>
            </a:xfrm>
            <a:prstGeom prst="roundRect">
              <a:avLst/>
            </a:prstGeom>
            <a:solidFill>
              <a:srgbClr val="4D9E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2000" dirty="0"/>
                <a:t>Distance fog generation</a:t>
              </a:r>
            </a:p>
          </p:txBody>
        </p:sp>
      </p:grpSp>
      <mc:AlternateContent xmlns:mc="http://schemas.openxmlformats.org/markup-compatibility/2006">
        <mc:Choice xmlns:a14="http://schemas.microsoft.com/office/drawing/2010/main" Requires="a14">
          <p:sp>
            <p:nvSpPr>
              <p:cNvPr id="46" name="矩形 45">
                <a:extLst>
                  <a:ext uri="{FF2B5EF4-FFF2-40B4-BE49-F238E27FC236}">
                    <a16:creationId xmlns:a16="http://schemas.microsoft.com/office/drawing/2014/main" id="{111C419B-7E44-624B-9A75-47C4C39515CF}"/>
                  </a:ext>
                </a:extLst>
              </p:cNvPr>
              <p:cNvSpPr/>
              <p:nvPr/>
            </p:nvSpPr>
            <p:spPr>
              <a:xfrm>
                <a:off x="7741397" y="4821842"/>
                <a:ext cx="4723624" cy="400813"/>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zh-CN" sz="2000" i="1" dirty="0" smtClean="0">
                          <a:solidFill>
                            <a:srgbClr val="0C1A29"/>
                          </a:solidFill>
                          <a:latin typeface="Cambria Math" panose="02040503050406030204" pitchFamily="18" charset="0"/>
                        </a:rPr>
                        <m:t>𝐼</m:t>
                      </m:r>
                      <m:d>
                        <m:dPr>
                          <m:ctrlPr>
                            <a:rPr lang="en-US" altLang="zh-CN" sz="2000" i="1" dirty="0" smtClean="0">
                              <a:solidFill>
                                <a:srgbClr val="0C1A29"/>
                              </a:solidFill>
                              <a:latin typeface="Cambria Math" panose="02040503050406030204" pitchFamily="18" charset="0"/>
                            </a:rPr>
                          </m:ctrlPr>
                        </m:dPr>
                        <m:e>
                          <m:r>
                            <a:rPr lang="en-US" altLang="zh-CN" sz="2000" b="1" i="0" dirty="0" smtClean="0">
                              <a:solidFill>
                                <a:srgbClr val="0C1A29"/>
                              </a:solidFill>
                              <a:latin typeface="Cambria Math" panose="02040503050406030204" pitchFamily="18" charset="0"/>
                            </a:rPr>
                            <m:t>𝐱</m:t>
                          </m:r>
                        </m:e>
                      </m:d>
                      <m:r>
                        <a:rPr lang="en-US" altLang="zh-CN" sz="2000" i="1" dirty="0" smtClean="0">
                          <a:solidFill>
                            <a:srgbClr val="0C1A29"/>
                          </a:solidFill>
                          <a:latin typeface="Cambria Math" panose="02040503050406030204" pitchFamily="18" charset="0"/>
                        </a:rPr>
                        <m:t>=</m:t>
                      </m:r>
                      <m:r>
                        <a:rPr lang="en-US" altLang="zh-CN" sz="2000" i="1" dirty="0" smtClean="0">
                          <a:solidFill>
                            <a:srgbClr val="0C1A29"/>
                          </a:solidFill>
                          <a:latin typeface="Cambria Math" panose="02040503050406030204" pitchFamily="18" charset="0"/>
                        </a:rPr>
                        <m:t>𝐽</m:t>
                      </m:r>
                      <m:d>
                        <m:dPr>
                          <m:ctrlPr>
                            <a:rPr lang="en-US" altLang="zh-CN" sz="2000" i="1" dirty="0" smtClean="0">
                              <a:solidFill>
                                <a:srgbClr val="0C1A29"/>
                              </a:solidFill>
                              <a:latin typeface="Cambria Math" panose="02040503050406030204" pitchFamily="18" charset="0"/>
                            </a:rPr>
                          </m:ctrlPr>
                        </m:dPr>
                        <m:e>
                          <m:r>
                            <a:rPr lang="en-US" altLang="zh-CN" sz="2000" b="1" i="0" dirty="0" smtClean="0">
                              <a:solidFill>
                                <a:srgbClr val="0C1A29"/>
                              </a:solidFill>
                              <a:latin typeface="Cambria Math" panose="02040503050406030204" pitchFamily="18" charset="0"/>
                            </a:rPr>
                            <m:t>𝐱</m:t>
                          </m:r>
                        </m:e>
                      </m:d>
                      <m:r>
                        <a:rPr lang="en-US" altLang="zh-CN" sz="2000" i="1" dirty="0" smtClean="0">
                          <a:solidFill>
                            <a:srgbClr val="0C1A29"/>
                          </a:solidFill>
                          <a:latin typeface="Cambria Math" panose="02040503050406030204" pitchFamily="18" charset="0"/>
                        </a:rPr>
                        <m:t>·</m:t>
                      </m:r>
                      <m:sSup>
                        <m:sSupPr>
                          <m:ctrlPr>
                            <a:rPr lang="en-US" altLang="zh-CN" sz="2000" b="0" i="1" dirty="0" smtClean="0">
                              <a:solidFill>
                                <a:srgbClr val="0C1A29"/>
                              </a:solidFill>
                              <a:latin typeface="Cambria Math" panose="02040503050406030204" pitchFamily="18" charset="0"/>
                            </a:rPr>
                          </m:ctrlPr>
                        </m:sSupPr>
                        <m:e>
                          <m:r>
                            <a:rPr lang="en-US" altLang="zh-CN" sz="2000" i="1" dirty="0" smtClean="0">
                              <a:solidFill>
                                <a:srgbClr val="0C1A29"/>
                              </a:solidFill>
                              <a:latin typeface="Cambria Math" panose="02040503050406030204" pitchFamily="18" charset="0"/>
                            </a:rPr>
                            <m:t>𝑒</m:t>
                          </m:r>
                        </m:e>
                        <m:sup>
                          <m:r>
                            <a:rPr lang="en-US" altLang="zh-CN" sz="2000" i="1" dirty="0" smtClean="0">
                              <a:solidFill>
                                <a:srgbClr val="0C1A29"/>
                              </a:solidFill>
                              <a:latin typeface="Cambria Math" panose="02040503050406030204" pitchFamily="18" charset="0"/>
                            </a:rPr>
                            <m:t>−</m:t>
                          </m:r>
                          <m:r>
                            <a:rPr lang="el-GR" altLang="zh-CN" sz="2000" i="1" dirty="0">
                              <a:solidFill>
                                <a:srgbClr val="0C1A29"/>
                              </a:solidFill>
                              <a:latin typeface="Cambria Math" panose="02040503050406030204" pitchFamily="18" charset="0"/>
                            </a:rPr>
                            <m:t>𝛽</m:t>
                          </m:r>
                          <m:r>
                            <a:rPr lang="en-US" altLang="zh-CN" sz="2000" i="1" dirty="0">
                              <a:solidFill>
                                <a:srgbClr val="0C1A29"/>
                              </a:solidFill>
                              <a:latin typeface="Cambria Math" panose="02040503050406030204" pitchFamily="18" charset="0"/>
                            </a:rPr>
                            <m:t>𝑧</m:t>
                          </m:r>
                          <m:d>
                            <m:dPr>
                              <m:ctrlPr>
                                <a:rPr lang="en-US" altLang="zh-CN" sz="2000" i="1" dirty="0">
                                  <a:solidFill>
                                    <a:srgbClr val="0C1A29"/>
                                  </a:solidFill>
                                  <a:latin typeface="Cambria Math" panose="02040503050406030204" pitchFamily="18" charset="0"/>
                                </a:rPr>
                              </m:ctrlPr>
                            </m:dPr>
                            <m:e>
                              <m:r>
                                <a:rPr lang="en-US" altLang="zh-CN" sz="2000" b="1" i="0" dirty="0">
                                  <a:solidFill>
                                    <a:srgbClr val="0C1A29"/>
                                  </a:solidFill>
                                  <a:latin typeface="Cambria Math" panose="02040503050406030204" pitchFamily="18" charset="0"/>
                                </a:rPr>
                                <m:t>𝐱</m:t>
                              </m:r>
                            </m:e>
                          </m:d>
                        </m:sup>
                      </m:sSup>
                      <m:r>
                        <a:rPr lang="en-US" altLang="zh-CN" sz="2000" i="1" dirty="0" smtClean="0">
                          <a:solidFill>
                            <a:srgbClr val="0C1A29"/>
                          </a:solidFill>
                          <a:latin typeface="Cambria Math" panose="02040503050406030204" pitchFamily="18" charset="0"/>
                        </a:rPr>
                        <m:t>+</m:t>
                      </m:r>
                      <m:r>
                        <a:rPr lang="en-US" altLang="zh-CN" sz="2000" i="1" dirty="0">
                          <a:solidFill>
                            <a:srgbClr val="0C1A29"/>
                          </a:solidFill>
                          <a:latin typeface="Cambria Math" panose="02040503050406030204" pitchFamily="18" charset="0"/>
                        </a:rPr>
                        <m:t>𝐴</m:t>
                      </m:r>
                      <m:r>
                        <a:rPr lang="en-US" altLang="zh-CN" sz="2000" i="1" dirty="0">
                          <a:solidFill>
                            <a:srgbClr val="0C1A29"/>
                          </a:solidFill>
                          <a:latin typeface="Cambria Math" panose="02040503050406030204" pitchFamily="18" charset="0"/>
                        </a:rPr>
                        <m:t>·</m:t>
                      </m:r>
                      <m:d>
                        <m:dPr>
                          <m:ctrlPr>
                            <a:rPr lang="en-US" altLang="zh-CN" sz="2000" i="1" dirty="0">
                              <a:solidFill>
                                <a:srgbClr val="0C1A29"/>
                              </a:solidFill>
                              <a:latin typeface="Cambria Math" panose="02040503050406030204" pitchFamily="18" charset="0"/>
                            </a:rPr>
                          </m:ctrlPr>
                        </m:dPr>
                        <m:e>
                          <m:r>
                            <a:rPr lang="en-US" altLang="zh-CN" sz="2000" i="1" dirty="0">
                              <a:solidFill>
                                <a:srgbClr val="0C1A29"/>
                              </a:solidFill>
                              <a:latin typeface="Cambria Math" panose="02040503050406030204" pitchFamily="18" charset="0"/>
                            </a:rPr>
                            <m:t>1−</m:t>
                          </m:r>
                          <m:sSup>
                            <m:sSupPr>
                              <m:ctrlPr>
                                <a:rPr lang="en-US" altLang="zh-CN" sz="2000" b="0" i="1" dirty="0" smtClean="0">
                                  <a:solidFill>
                                    <a:srgbClr val="0C1A29"/>
                                  </a:solidFill>
                                  <a:latin typeface="Cambria Math" panose="02040503050406030204" pitchFamily="18" charset="0"/>
                                </a:rPr>
                              </m:ctrlPr>
                            </m:sSupPr>
                            <m:e>
                              <m:r>
                                <a:rPr lang="en-US" altLang="zh-CN" sz="2000" i="1" dirty="0">
                                  <a:solidFill>
                                    <a:srgbClr val="0C1A29"/>
                                  </a:solidFill>
                                  <a:latin typeface="Cambria Math" panose="02040503050406030204" pitchFamily="18" charset="0"/>
                                </a:rPr>
                                <m:t>𝑒</m:t>
                              </m:r>
                            </m:e>
                            <m:sup>
                              <m:r>
                                <a:rPr lang="en-US" altLang="zh-CN" sz="2000" i="1" dirty="0" smtClean="0">
                                  <a:solidFill>
                                    <a:srgbClr val="0C1A29"/>
                                  </a:solidFill>
                                  <a:latin typeface="Cambria Math" panose="02040503050406030204" pitchFamily="18" charset="0"/>
                                </a:rPr>
                                <m:t>−</m:t>
                              </m:r>
                              <m:r>
                                <a:rPr lang="el-GR" altLang="zh-CN" sz="2000" i="1" dirty="0">
                                  <a:solidFill>
                                    <a:srgbClr val="0C1A29"/>
                                  </a:solidFill>
                                  <a:latin typeface="Cambria Math" panose="02040503050406030204" pitchFamily="18" charset="0"/>
                                </a:rPr>
                                <m:t>𝛽</m:t>
                              </m:r>
                              <m:r>
                                <a:rPr lang="en-US" altLang="zh-CN" sz="2000" i="1" dirty="0">
                                  <a:solidFill>
                                    <a:srgbClr val="0C1A29"/>
                                  </a:solidFill>
                                  <a:latin typeface="Cambria Math" panose="02040503050406030204" pitchFamily="18" charset="0"/>
                                </a:rPr>
                                <m:t>𝑧</m:t>
                              </m:r>
                              <m:d>
                                <m:dPr>
                                  <m:ctrlPr>
                                    <a:rPr lang="en-US" altLang="zh-CN" sz="2000" i="1" dirty="0">
                                      <a:solidFill>
                                        <a:srgbClr val="0C1A29"/>
                                      </a:solidFill>
                                      <a:latin typeface="Cambria Math" panose="02040503050406030204" pitchFamily="18" charset="0"/>
                                    </a:rPr>
                                  </m:ctrlPr>
                                </m:dPr>
                                <m:e>
                                  <m:r>
                                    <a:rPr lang="en-US" altLang="zh-CN" sz="2000" b="1" i="0" dirty="0">
                                      <a:solidFill>
                                        <a:srgbClr val="0C1A29"/>
                                      </a:solidFill>
                                      <a:latin typeface="Cambria Math" panose="02040503050406030204" pitchFamily="18" charset="0"/>
                                    </a:rPr>
                                    <m:t>𝐱</m:t>
                                  </m:r>
                                </m:e>
                              </m:d>
                            </m:sup>
                          </m:sSup>
                        </m:e>
                      </m:d>
                      <m:r>
                        <a:rPr lang="en-US" altLang="zh-CN" sz="2000" b="0" i="1" dirty="0" smtClean="0">
                          <a:solidFill>
                            <a:srgbClr val="0C1A29"/>
                          </a:solidFill>
                          <a:latin typeface="Cambria Math" panose="02040503050406030204" pitchFamily="18" charset="0"/>
                        </a:rPr>
                        <m:t>.</m:t>
                      </m:r>
                      <m:r>
                        <a:rPr lang="en-US" altLang="zh-CN" sz="2000" i="1" dirty="0">
                          <a:solidFill>
                            <a:srgbClr val="0C1A29"/>
                          </a:solidFill>
                          <a:latin typeface="Cambria Math" panose="02040503050406030204" pitchFamily="18" charset="0"/>
                        </a:rPr>
                        <m:t> </m:t>
                      </m:r>
                    </m:oMath>
                  </m:oMathPara>
                </a14:m>
                <a:endParaRPr lang="en-US" altLang="zh-CN" sz="2000" dirty="0">
                  <a:solidFill>
                    <a:srgbClr val="0C1A29"/>
                  </a:solidFill>
                </a:endParaRPr>
              </a:p>
            </p:txBody>
          </p:sp>
        </mc:Choice>
        <mc:Fallback>
          <p:sp>
            <p:nvSpPr>
              <p:cNvPr id="46" name="矩形 45">
                <a:extLst>
                  <a:ext uri="{FF2B5EF4-FFF2-40B4-BE49-F238E27FC236}">
                    <a16:creationId xmlns:a16="http://schemas.microsoft.com/office/drawing/2014/main" id="{111C419B-7E44-624B-9A75-47C4C39515CF}"/>
                  </a:ext>
                </a:extLst>
              </p:cNvPr>
              <p:cNvSpPr>
                <a:spLocks noRot="1" noChangeAspect="1" noMove="1" noResize="1" noEditPoints="1" noAdjustHandles="1" noChangeArrowheads="1" noChangeShapeType="1" noTextEdit="1"/>
              </p:cNvSpPr>
              <p:nvPr/>
            </p:nvSpPr>
            <p:spPr>
              <a:xfrm>
                <a:off x="7741397" y="4821842"/>
                <a:ext cx="4723624" cy="400813"/>
              </a:xfrm>
              <a:prstGeom prst="rect">
                <a:avLst/>
              </a:prstGeom>
              <a:blipFill>
                <a:blip r:embed="rId5"/>
                <a:stretch>
                  <a:fillRect b="-18182"/>
                </a:stretch>
              </a:blipFill>
              <a:ln>
                <a:noFill/>
              </a:ln>
            </p:spPr>
            <p:txBody>
              <a:bodyPr/>
              <a:lstStyle/>
              <a:p>
                <a:r>
                  <a:rPr lang="zh-CN" altLang="en-US">
                    <a:noFill/>
                  </a:rPr>
                  <a:t> </a:t>
                </a:r>
              </a:p>
            </p:txBody>
          </p:sp>
        </mc:Fallback>
      </mc:AlternateContent>
    </p:spTree>
    <p:extLst>
      <p:ext uri="{BB962C8B-B14F-4D97-AF65-F5344CB8AC3E}">
        <p14:creationId xmlns:p14="http://schemas.microsoft.com/office/powerpoint/2010/main" val="3817327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E6DF90E9-6137-3B44-9E09-2706E6A6F684}"/>
              </a:ext>
            </a:extLst>
          </p:cNvPr>
          <p:cNvSpPr txBox="1"/>
          <p:nvPr/>
        </p:nvSpPr>
        <p:spPr>
          <a:xfrm>
            <a:off x="684677" y="676022"/>
            <a:ext cx="2268385" cy="461665"/>
          </a:xfrm>
          <a:prstGeom prst="rect">
            <a:avLst/>
          </a:prstGeom>
          <a:noFill/>
        </p:spPr>
        <p:txBody>
          <a:bodyPr wrap="square" rtlCol="0">
            <a:spAutoFit/>
          </a:bodyPr>
          <a:lstStyle/>
          <a:p>
            <a:r>
              <a:rPr kumimoji="1" lang="en-US" altLang="zh-CN" sz="2400" b="1" dirty="0">
                <a:solidFill>
                  <a:srgbClr val="0C1A29"/>
                </a:solidFill>
              </a:rPr>
              <a:t>Methodology</a:t>
            </a:r>
            <a:endParaRPr kumimoji="1" lang="zh-CN" altLang="en-US" sz="2400" b="1" dirty="0">
              <a:solidFill>
                <a:srgbClr val="0C1A29"/>
              </a:solidFill>
            </a:endParaRPr>
          </a:p>
        </p:txBody>
      </p:sp>
      <p:grpSp>
        <p:nvGrpSpPr>
          <p:cNvPr id="31" name="组合 35">
            <a:extLst>
              <a:ext uri="{FF2B5EF4-FFF2-40B4-BE49-F238E27FC236}">
                <a16:creationId xmlns:a16="http://schemas.microsoft.com/office/drawing/2014/main" id="{547E6059-D585-E54E-B2BB-E0CAE99FD6A1}"/>
              </a:ext>
            </a:extLst>
          </p:cNvPr>
          <p:cNvGrpSpPr>
            <a:grpSpLocks/>
          </p:cNvGrpSpPr>
          <p:nvPr/>
        </p:nvGrpSpPr>
        <p:grpSpPr bwMode="auto">
          <a:xfrm>
            <a:off x="470183" y="1401104"/>
            <a:ext cx="11251633" cy="3088079"/>
            <a:chOff x="11443154" y="7843525"/>
            <a:chExt cx="19788527" cy="5236681"/>
          </a:xfrm>
        </p:grpSpPr>
        <p:pic>
          <p:nvPicPr>
            <p:cNvPr id="32" name="图片 32">
              <a:extLst>
                <a:ext uri="{FF2B5EF4-FFF2-40B4-BE49-F238E27FC236}">
                  <a16:creationId xmlns:a16="http://schemas.microsoft.com/office/drawing/2014/main" id="{2E3B7098-8DC6-434F-8AB7-074EE295FF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3154" y="7865560"/>
              <a:ext cx="19788527" cy="5158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图片 34">
              <a:extLst>
                <a:ext uri="{FF2B5EF4-FFF2-40B4-BE49-F238E27FC236}">
                  <a16:creationId xmlns:a16="http://schemas.microsoft.com/office/drawing/2014/main" id="{15E97B46-33EC-3442-AB21-866AA200FB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10481" y="7843525"/>
              <a:ext cx="13487400" cy="5236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框架 1">
            <a:extLst>
              <a:ext uri="{FF2B5EF4-FFF2-40B4-BE49-F238E27FC236}">
                <a16:creationId xmlns:a16="http://schemas.microsoft.com/office/drawing/2014/main" id="{E01E988C-9DEF-7247-B336-6B8B21F9ACDA}"/>
              </a:ext>
            </a:extLst>
          </p:cNvPr>
          <p:cNvSpPr/>
          <p:nvPr/>
        </p:nvSpPr>
        <p:spPr>
          <a:xfrm>
            <a:off x="1929949" y="2696682"/>
            <a:ext cx="2337251" cy="1719479"/>
          </a:xfrm>
          <a:prstGeom prst="frame">
            <a:avLst>
              <a:gd name="adj1" fmla="val 325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3" name="框架 12">
            <a:extLst>
              <a:ext uri="{FF2B5EF4-FFF2-40B4-BE49-F238E27FC236}">
                <a16:creationId xmlns:a16="http://schemas.microsoft.com/office/drawing/2014/main" id="{D1489D08-A733-8E41-B53B-89BFD8C0CC28}"/>
              </a:ext>
            </a:extLst>
          </p:cNvPr>
          <p:cNvSpPr/>
          <p:nvPr/>
        </p:nvSpPr>
        <p:spPr>
          <a:xfrm>
            <a:off x="4293705" y="2753072"/>
            <a:ext cx="887896" cy="559972"/>
          </a:xfrm>
          <a:prstGeom prst="frame">
            <a:avLst>
              <a:gd name="adj1" fmla="val 1112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6" name="圆角矩形 15">
            <a:extLst>
              <a:ext uri="{FF2B5EF4-FFF2-40B4-BE49-F238E27FC236}">
                <a16:creationId xmlns:a16="http://schemas.microsoft.com/office/drawing/2014/main" id="{E5A26AA1-CC54-6445-960C-74FF8A57199F}"/>
              </a:ext>
            </a:extLst>
          </p:cNvPr>
          <p:cNvSpPr/>
          <p:nvPr/>
        </p:nvSpPr>
        <p:spPr bwMode="auto">
          <a:xfrm>
            <a:off x="4012249" y="5225086"/>
            <a:ext cx="1909762" cy="437632"/>
          </a:xfrm>
          <a:prstGeom prst="roundRect">
            <a:avLst>
              <a:gd name="adj" fmla="val 35781"/>
            </a:avLst>
          </a:prstGeom>
          <a:solidFill>
            <a:srgbClr val="F0F7F4"/>
          </a:solidFill>
          <a:ln>
            <a:solidFill>
              <a:srgbClr val="BFDD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zh-CN" dirty="0">
                <a:solidFill>
                  <a:srgbClr val="0D1B2A"/>
                </a:solidFill>
              </a:rPr>
              <a:t>Water Depth</a:t>
            </a:r>
            <a:endParaRPr kumimoji="1" lang="zh-CN" altLang="en-US" dirty="0">
              <a:solidFill>
                <a:srgbClr val="0D1B2A"/>
              </a:solidFill>
            </a:endParaRPr>
          </a:p>
        </p:txBody>
      </p:sp>
      <p:sp>
        <p:nvSpPr>
          <p:cNvPr id="17" name="圆角矩形 16">
            <a:extLst>
              <a:ext uri="{FF2B5EF4-FFF2-40B4-BE49-F238E27FC236}">
                <a16:creationId xmlns:a16="http://schemas.microsoft.com/office/drawing/2014/main" id="{B9E8F820-D064-6B4E-BD79-C1E385E97A07}"/>
              </a:ext>
            </a:extLst>
          </p:cNvPr>
          <p:cNvSpPr/>
          <p:nvPr/>
        </p:nvSpPr>
        <p:spPr bwMode="auto">
          <a:xfrm>
            <a:off x="1929949" y="5225086"/>
            <a:ext cx="1909762" cy="437632"/>
          </a:xfrm>
          <a:prstGeom prst="roundRect">
            <a:avLst>
              <a:gd name="adj" fmla="val 35781"/>
            </a:avLst>
          </a:prstGeom>
          <a:solidFill>
            <a:srgbClr val="F0F7F4"/>
          </a:solidFill>
          <a:ln>
            <a:solidFill>
              <a:srgbClr val="BFDD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zh-CN" dirty="0">
                <a:solidFill>
                  <a:srgbClr val="0D1B2A"/>
                </a:solidFill>
              </a:rPr>
              <a:t>Water Type</a:t>
            </a:r>
            <a:endParaRPr kumimoji="1" lang="zh-CN" altLang="en-US" dirty="0">
              <a:solidFill>
                <a:srgbClr val="0D1B2A"/>
              </a:solidFill>
            </a:endParaRPr>
          </a:p>
        </p:txBody>
      </p:sp>
      <p:sp>
        <p:nvSpPr>
          <p:cNvPr id="5" name="上箭头 4">
            <a:extLst>
              <a:ext uri="{FF2B5EF4-FFF2-40B4-BE49-F238E27FC236}">
                <a16:creationId xmlns:a16="http://schemas.microsoft.com/office/drawing/2014/main" id="{B053073D-2713-9848-9FFE-FCF458E503F7}"/>
              </a:ext>
            </a:extLst>
          </p:cNvPr>
          <p:cNvSpPr/>
          <p:nvPr/>
        </p:nvSpPr>
        <p:spPr>
          <a:xfrm>
            <a:off x="2884830" y="4455917"/>
            <a:ext cx="213744" cy="769169"/>
          </a:xfrm>
          <a:prstGeom prst="upArrow">
            <a:avLst/>
          </a:prstGeom>
          <a:gradFill>
            <a:gsLst>
              <a:gs pos="0">
                <a:srgbClr val="C00000"/>
              </a:gs>
              <a:gs pos="100000">
                <a:srgbClr val="BFDDE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上箭头 18">
            <a:extLst>
              <a:ext uri="{FF2B5EF4-FFF2-40B4-BE49-F238E27FC236}">
                <a16:creationId xmlns:a16="http://schemas.microsoft.com/office/drawing/2014/main" id="{60C89993-4850-364F-9206-1EAAA19D3A02}"/>
              </a:ext>
            </a:extLst>
          </p:cNvPr>
          <p:cNvSpPr/>
          <p:nvPr/>
        </p:nvSpPr>
        <p:spPr>
          <a:xfrm>
            <a:off x="4508222" y="3313044"/>
            <a:ext cx="213744" cy="1901989"/>
          </a:xfrm>
          <a:prstGeom prst="upArrow">
            <a:avLst/>
          </a:prstGeom>
          <a:gradFill>
            <a:gsLst>
              <a:gs pos="0">
                <a:srgbClr val="C00000"/>
              </a:gs>
              <a:gs pos="100000">
                <a:srgbClr val="BFDDE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41196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E6DF90E9-6137-3B44-9E09-2706E6A6F684}"/>
              </a:ext>
            </a:extLst>
          </p:cNvPr>
          <p:cNvSpPr txBox="1"/>
          <p:nvPr/>
        </p:nvSpPr>
        <p:spPr>
          <a:xfrm>
            <a:off x="684677" y="676022"/>
            <a:ext cx="2268385" cy="461665"/>
          </a:xfrm>
          <a:prstGeom prst="rect">
            <a:avLst/>
          </a:prstGeom>
          <a:noFill/>
        </p:spPr>
        <p:txBody>
          <a:bodyPr wrap="square" rtlCol="0">
            <a:spAutoFit/>
          </a:bodyPr>
          <a:lstStyle/>
          <a:p>
            <a:r>
              <a:rPr kumimoji="1" lang="en-US" altLang="zh-CN" sz="2400" b="1" dirty="0">
                <a:solidFill>
                  <a:srgbClr val="0C1A29"/>
                </a:solidFill>
              </a:rPr>
              <a:t>Methodology</a:t>
            </a:r>
            <a:endParaRPr kumimoji="1" lang="zh-CN" altLang="en-US" sz="2400" b="1" dirty="0">
              <a:solidFill>
                <a:srgbClr val="0C1A29"/>
              </a:solidFill>
            </a:endParaRPr>
          </a:p>
        </p:txBody>
      </p:sp>
      <p:sp>
        <p:nvSpPr>
          <p:cNvPr id="2" name="文本框 1">
            <a:extLst>
              <a:ext uri="{FF2B5EF4-FFF2-40B4-BE49-F238E27FC236}">
                <a16:creationId xmlns:a16="http://schemas.microsoft.com/office/drawing/2014/main" id="{40BD75E2-B7A3-4A42-BF0D-789802C9F2F1}"/>
              </a:ext>
            </a:extLst>
          </p:cNvPr>
          <p:cNvSpPr txBox="1"/>
          <p:nvPr/>
        </p:nvSpPr>
        <p:spPr>
          <a:xfrm>
            <a:off x="1238866" y="2216568"/>
            <a:ext cx="4173794" cy="707886"/>
          </a:xfrm>
          <a:prstGeom prst="rect">
            <a:avLst/>
          </a:prstGeom>
          <a:noFill/>
        </p:spPr>
        <p:txBody>
          <a:bodyPr wrap="square" rtlCol="0">
            <a:spAutoFit/>
          </a:bodyPr>
          <a:lstStyle/>
          <a:p>
            <a:r>
              <a:rPr lang="en-US" altLang="zh-CN" sz="2000" dirty="0"/>
              <a:t>based on the transmittance, categorize the ocean water into:</a:t>
            </a:r>
          </a:p>
        </p:txBody>
      </p:sp>
      <p:sp>
        <p:nvSpPr>
          <p:cNvPr id="3" name="文本框 2">
            <a:extLst>
              <a:ext uri="{FF2B5EF4-FFF2-40B4-BE49-F238E27FC236}">
                <a16:creationId xmlns:a16="http://schemas.microsoft.com/office/drawing/2014/main" id="{9FA02349-7C8F-884A-804D-1EAAD2F6EB95}"/>
              </a:ext>
            </a:extLst>
          </p:cNvPr>
          <p:cNvSpPr txBox="1"/>
          <p:nvPr/>
        </p:nvSpPr>
        <p:spPr>
          <a:xfrm>
            <a:off x="1238866" y="1663157"/>
            <a:ext cx="2198038" cy="369332"/>
          </a:xfrm>
          <a:prstGeom prst="rect">
            <a:avLst/>
          </a:prstGeom>
          <a:noFill/>
        </p:spPr>
        <p:txBody>
          <a:bodyPr wrap="none" rtlCol="0">
            <a:spAutoFit/>
          </a:bodyPr>
          <a:lstStyle/>
          <a:p>
            <a:r>
              <a:rPr lang="en-US" altLang="zh-CN" b="1" dirty="0" err="1">
                <a:solidFill>
                  <a:srgbClr val="4D9EB3"/>
                </a:solidFill>
              </a:rPr>
              <a:t>Jerlov</a:t>
            </a:r>
            <a:r>
              <a:rPr lang="en-US" altLang="zh-CN" b="1" dirty="0">
                <a:solidFill>
                  <a:srgbClr val="4D9EB3"/>
                </a:solidFill>
              </a:rPr>
              <a:t> water types</a:t>
            </a:r>
            <a:endParaRPr kumimoji="1" lang="zh-CN" altLang="en-US" dirty="0"/>
          </a:p>
        </p:txBody>
      </p:sp>
      <p:pic>
        <p:nvPicPr>
          <p:cNvPr id="5" name="图形 4">
            <a:extLst>
              <a:ext uri="{FF2B5EF4-FFF2-40B4-BE49-F238E27FC236}">
                <a16:creationId xmlns:a16="http://schemas.microsoft.com/office/drawing/2014/main" id="{03C097BB-25AA-AD4F-A9C5-6290358FFD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64594" y="1546341"/>
            <a:ext cx="4173794" cy="3124383"/>
          </a:xfrm>
          <a:prstGeom prst="rect">
            <a:avLst/>
          </a:prstGeom>
        </p:spPr>
      </p:pic>
      <p:sp>
        <p:nvSpPr>
          <p:cNvPr id="7" name="圆角矩形 6">
            <a:extLst>
              <a:ext uri="{FF2B5EF4-FFF2-40B4-BE49-F238E27FC236}">
                <a16:creationId xmlns:a16="http://schemas.microsoft.com/office/drawing/2014/main" id="{BA79E1B7-6951-9240-8133-4CEF1FB95FB8}"/>
              </a:ext>
            </a:extLst>
          </p:cNvPr>
          <p:cNvSpPr/>
          <p:nvPr/>
        </p:nvSpPr>
        <p:spPr>
          <a:xfrm>
            <a:off x="1238867" y="3108533"/>
            <a:ext cx="4431244" cy="548495"/>
          </a:xfrm>
          <a:prstGeom prst="roundRect">
            <a:avLst/>
          </a:prstGeom>
          <a:solidFill>
            <a:srgbClr val="F0F7F4"/>
          </a:solidFill>
          <a:ln>
            <a:solidFill>
              <a:srgbClr val="BFDD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zh-CN" dirty="0">
                <a:solidFill>
                  <a:srgbClr val="0C1A29"/>
                </a:solidFill>
              </a:rPr>
              <a:t>5 </a:t>
            </a:r>
            <a:r>
              <a:rPr lang="en-US" altLang="zh-CN" b="1" dirty="0">
                <a:solidFill>
                  <a:srgbClr val="0C1A29"/>
                </a:solidFill>
              </a:rPr>
              <a:t>oceanic</a:t>
            </a:r>
            <a:r>
              <a:rPr lang="en-US" altLang="zh-CN" dirty="0">
                <a:solidFill>
                  <a:srgbClr val="0C1A29"/>
                </a:solidFill>
              </a:rPr>
              <a:t> types (I, IA, IB, II, and III)</a:t>
            </a:r>
          </a:p>
        </p:txBody>
      </p:sp>
      <p:sp>
        <p:nvSpPr>
          <p:cNvPr id="10" name="圆角矩形 9">
            <a:extLst>
              <a:ext uri="{FF2B5EF4-FFF2-40B4-BE49-F238E27FC236}">
                <a16:creationId xmlns:a16="http://schemas.microsoft.com/office/drawing/2014/main" id="{75316400-9C28-EA44-872B-AEA49F669BCB}"/>
              </a:ext>
            </a:extLst>
          </p:cNvPr>
          <p:cNvSpPr/>
          <p:nvPr/>
        </p:nvSpPr>
        <p:spPr>
          <a:xfrm>
            <a:off x="1238866" y="3820784"/>
            <a:ext cx="4431245" cy="548495"/>
          </a:xfrm>
          <a:prstGeom prst="roundRect">
            <a:avLst/>
          </a:prstGeom>
          <a:solidFill>
            <a:srgbClr val="F0F7F4"/>
          </a:solidFill>
          <a:ln>
            <a:solidFill>
              <a:srgbClr val="BFDD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zh-CN" dirty="0">
                <a:solidFill>
                  <a:srgbClr val="0C1A29"/>
                </a:solidFill>
              </a:rPr>
              <a:t>5 </a:t>
            </a:r>
            <a:r>
              <a:rPr lang="en-US" altLang="zh-CN" b="1" dirty="0">
                <a:solidFill>
                  <a:srgbClr val="0C1A29"/>
                </a:solidFill>
              </a:rPr>
              <a:t>coastal</a:t>
            </a:r>
            <a:r>
              <a:rPr lang="en-US" altLang="zh-CN" dirty="0">
                <a:solidFill>
                  <a:srgbClr val="0C1A29"/>
                </a:solidFill>
              </a:rPr>
              <a:t> types (1C, 3C, 5C, 7C, and 9C) </a:t>
            </a:r>
          </a:p>
        </p:txBody>
      </p:sp>
      <p:sp>
        <p:nvSpPr>
          <p:cNvPr id="11" name="剪去对角的矩形 10">
            <a:extLst>
              <a:ext uri="{FF2B5EF4-FFF2-40B4-BE49-F238E27FC236}">
                <a16:creationId xmlns:a16="http://schemas.microsoft.com/office/drawing/2014/main" id="{328DFA89-017B-514B-9AB9-A21E3672B95C}"/>
              </a:ext>
            </a:extLst>
          </p:cNvPr>
          <p:cNvSpPr/>
          <p:nvPr/>
        </p:nvSpPr>
        <p:spPr bwMode="auto">
          <a:xfrm>
            <a:off x="2283874" y="5123998"/>
            <a:ext cx="7624252" cy="517954"/>
          </a:xfrm>
          <a:prstGeom prst="snip2DiagRect">
            <a:avLst>
              <a:gd name="adj1" fmla="val 0"/>
              <a:gd name="adj2" fmla="val 23495"/>
            </a:avLst>
          </a:prstGeom>
          <a:solidFill>
            <a:srgbClr val="4D9E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zh-CN" sz="2000" b="1" dirty="0">
                <a:solidFill>
                  <a:srgbClr val="FFFFFF"/>
                </a:solidFill>
              </a:rPr>
              <a:t>Different water types have different attenuation coefficients</a:t>
            </a:r>
            <a:endParaRPr kumimoji="1" lang="zh-CN" altLang="en-US" sz="2000" dirty="0">
              <a:solidFill>
                <a:srgbClr val="FFFFFF"/>
              </a:solidFill>
            </a:endParaRPr>
          </a:p>
        </p:txBody>
      </p:sp>
    </p:spTree>
    <p:extLst>
      <p:ext uri="{BB962C8B-B14F-4D97-AF65-F5344CB8AC3E}">
        <p14:creationId xmlns:p14="http://schemas.microsoft.com/office/powerpoint/2010/main" val="925031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E6DF90E9-6137-3B44-9E09-2706E6A6F684}"/>
              </a:ext>
            </a:extLst>
          </p:cNvPr>
          <p:cNvSpPr txBox="1"/>
          <p:nvPr/>
        </p:nvSpPr>
        <p:spPr>
          <a:xfrm>
            <a:off x="684677" y="676022"/>
            <a:ext cx="2268385" cy="461665"/>
          </a:xfrm>
          <a:prstGeom prst="rect">
            <a:avLst/>
          </a:prstGeom>
          <a:noFill/>
        </p:spPr>
        <p:txBody>
          <a:bodyPr wrap="square" rtlCol="0">
            <a:spAutoFit/>
          </a:bodyPr>
          <a:lstStyle/>
          <a:p>
            <a:r>
              <a:rPr kumimoji="1" lang="en-US" altLang="zh-CN" sz="2400" b="1" dirty="0">
                <a:solidFill>
                  <a:srgbClr val="0C1A29"/>
                </a:solidFill>
              </a:rPr>
              <a:t>Experiment</a:t>
            </a:r>
            <a:endParaRPr kumimoji="1" lang="zh-CN" altLang="en-US" sz="2400" b="1" dirty="0">
              <a:solidFill>
                <a:srgbClr val="0C1A29"/>
              </a:solidFill>
            </a:endParaRPr>
          </a:p>
        </p:txBody>
      </p:sp>
      <p:pic>
        <p:nvPicPr>
          <p:cNvPr id="3" name="图片 2">
            <a:extLst>
              <a:ext uri="{FF2B5EF4-FFF2-40B4-BE49-F238E27FC236}">
                <a16:creationId xmlns:a16="http://schemas.microsoft.com/office/drawing/2014/main" id="{58035BDD-6358-7046-BF2C-3099D1D03BFD}"/>
              </a:ext>
            </a:extLst>
          </p:cNvPr>
          <p:cNvPicPr>
            <a:picLocks noChangeAspect="1"/>
          </p:cNvPicPr>
          <p:nvPr/>
        </p:nvPicPr>
        <p:blipFill>
          <a:blip r:embed="rId3"/>
          <a:stretch>
            <a:fillRect/>
          </a:stretch>
        </p:blipFill>
        <p:spPr>
          <a:xfrm>
            <a:off x="2953062" y="2340727"/>
            <a:ext cx="6057900" cy="1714500"/>
          </a:xfrm>
          <a:prstGeom prst="rect">
            <a:avLst/>
          </a:prstGeom>
        </p:spPr>
      </p:pic>
      <p:sp>
        <p:nvSpPr>
          <p:cNvPr id="4" name="文本框 3">
            <a:extLst>
              <a:ext uri="{FF2B5EF4-FFF2-40B4-BE49-F238E27FC236}">
                <a16:creationId xmlns:a16="http://schemas.microsoft.com/office/drawing/2014/main" id="{1A7AF799-B9B1-114F-A03E-B030120488FD}"/>
              </a:ext>
            </a:extLst>
          </p:cNvPr>
          <p:cNvSpPr txBox="1"/>
          <p:nvPr/>
        </p:nvSpPr>
        <p:spPr>
          <a:xfrm>
            <a:off x="1299654" y="4415461"/>
            <a:ext cx="9592691" cy="400110"/>
          </a:xfrm>
          <a:prstGeom prst="rect">
            <a:avLst/>
          </a:prstGeom>
          <a:noFill/>
        </p:spPr>
        <p:txBody>
          <a:bodyPr wrap="none" rtlCol="0">
            <a:spAutoFit/>
          </a:bodyPr>
          <a:lstStyle/>
          <a:p>
            <a:r>
              <a:rPr lang="en-US" altLang="zh-CN" sz="2000" dirty="0" err="1">
                <a:solidFill>
                  <a:srgbClr val="0C1A29"/>
                </a:solidFill>
                <a:cs typeface="Times New Roman" panose="02020603050405020304" pitchFamily="18" charset="0"/>
              </a:rPr>
              <a:t>USSim</a:t>
            </a:r>
            <a:r>
              <a:rPr lang="en-US" altLang="zh-CN" sz="2000" dirty="0">
                <a:solidFill>
                  <a:srgbClr val="0C1A29"/>
                </a:solidFill>
                <a:cs typeface="Times New Roman" panose="02020603050405020304" pitchFamily="18" charset="0"/>
              </a:rPr>
              <a:t> is more </a:t>
            </a:r>
            <a:r>
              <a:rPr lang="en-US" altLang="zh-CN" sz="2000" b="1" dirty="0">
                <a:solidFill>
                  <a:srgbClr val="0C1A29"/>
                </a:solidFill>
                <a:cs typeface="Times New Roman" panose="02020603050405020304" pitchFamily="18" charset="0"/>
              </a:rPr>
              <a:t>theoretical</a:t>
            </a:r>
            <a:r>
              <a:rPr lang="en-US" altLang="zh-CN" sz="2000" dirty="0">
                <a:solidFill>
                  <a:srgbClr val="0C1A29"/>
                </a:solidFill>
                <a:cs typeface="Times New Roman" panose="02020603050405020304" pitchFamily="18" charset="0"/>
              </a:rPr>
              <a:t> and </a:t>
            </a:r>
            <a:r>
              <a:rPr lang="en-US" altLang="zh-CN" sz="2000" b="1" dirty="0">
                <a:solidFill>
                  <a:srgbClr val="0C1A29"/>
                </a:solidFill>
                <a:cs typeface="Times New Roman" panose="02020603050405020304" pitchFamily="18" charset="0"/>
              </a:rPr>
              <a:t>practical</a:t>
            </a:r>
            <a:r>
              <a:rPr lang="en-US" altLang="zh-CN" sz="2000" dirty="0">
                <a:solidFill>
                  <a:srgbClr val="0C1A29"/>
                </a:solidFill>
                <a:cs typeface="Times New Roman" panose="02020603050405020304" pitchFamily="18" charset="0"/>
              </a:rPr>
              <a:t>, and also guarantees the </a:t>
            </a:r>
            <a:r>
              <a:rPr lang="en-US" altLang="zh-CN" sz="2000" b="1" dirty="0">
                <a:solidFill>
                  <a:srgbClr val="0C1A29"/>
                </a:solidFill>
                <a:cs typeface="Times New Roman" panose="02020603050405020304" pitchFamily="18" charset="0"/>
              </a:rPr>
              <a:t>controllability</a:t>
            </a:r>
            <a:r>
              <a:rPr lang="en-US" altLang="zh-CN" sz="2000" dirty="0">
                <a:solidFill>
                  <a:srgbClr val="0C1A29"/>
                </a:solidFill>
                <a:cs typeface="Times New Roman" panose="02020603050405020304" pitchFamily="18" charset="0"/>
              </a:rPr>
              <a:t>.</a:t>
            </a:r>
          </a:p>
        </p:txBody>
      </p:sp>
      <p:sp>
        <p:nvSpPr>
          <p:cNvPr id="2" name="文本框 1">
            <a:extLst>
              <a:ext uri="{FF2B5EF4-FFF2-40B4-BE49-F238E27FC236}">
                <a16:creationId xmlns:a16="http://schemas.microsoft.com/office/drawing/2014/main" id="{8BFCA5C9-B531-714A-8F15-A5A8410DE713}"/>
              </a:ext>
            </a:extLst>
          </p:cNvPr>
          <p:cNvSpPr txBox="1"/>
          <p:nvPr/>
        </p:nvSpPr>
        <p:spPr>
          <a:xfrm>
            <a:off x="1299654" y="1554541"/>
            <a:ext cx="2787943" cy="369332"/>
          </a:xfrm>
          <a:prstGeom prst="rect">
            <a:avLst/>
          </a:prstGeom>
          <a:noFill/>
        </p:spPr>
        <p:txBody>
          <a:bodyPr wrap="none" rtlCol="0">
            <a:spAutoFit/>
          </a:bodyPr>
          <a:lstStyle/>
          <a:p>
            <a:r>
              <a:rPr lang="en-US" altLang="zh-CN" b="1" dirty="0">
                <a:solidFill>
                  <a:srgbClr val="0D1B2A"/>
                </a:solidFill>
              </a:rPr>
              <a:t>Qualitative</a:t>
            </a:r>
            <a:r>
              <a:rPr lang="zh-CN" altLang="en-US" b="1" dirty="0">
                <a:solidFill>
                  <a:srgbClr val="0D1B2A"/>
                </a:solidFill>
              </a:rPr>
              <a:t> </a:t>
            </a:r>
            <a:r>
              <a:rPr lang="en-US" altLang="zh-CN" b="1" dirty="0">
                <a:solidFill>
                  <a:srgbClr val="0D1B2A"/>
                </a:solidFill>
              </a:rPr>
              <a:t>experiments</a:t>
            </a:r>
          </a:p>
        </p:txBody>
      </p:sp>
    </p:spTree>
    <p:extLst>
      <p:ext uri="{BB962C8B-B14F-4D97-AF65-F5344CB8AC3E}">
        <p14:creationId xmlns:p14="http://schemas.microsoft.com/office/powerpoint/2010/main" val="3282975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E6DF90E9-6137-3B44-9E09-2706E6A6F684}"/>
              </a:ext>
            </a:extLst>
          </p:cNvPr>
          <p:cNvSpPr txBox="1"/>
          <p:nvPr/>
        </p:nvSpPr>
        <p:spPr>
          <a:xfrm>
            <a:off x="684677" y="676022"/>
            <a:ext cx="2268385" cy="461665"/>
          </a:xfrm>
          <a:prstGeom prst="rect">
            <a:avLst/>
          </a:prstGeom>
          <a:noFill/>
        </p:spPr>
        <p:txBody>
          <a:bodyPr wrap="square" rtlCol="0">
            <a:spAutoFit/>
          </a:bodyPr>
          <a:lstStyle/>
          <a:p>
            <a:r>
              <a:rPr kumimoji="1" lang="en-US" altLang="zh-CN" sz="2400" b="1" dirty="0">
                <a:solidFill>
                  <a:srgbClr val="0C1A29"/>
                </a:solidFill>
              </a:rPr>
              <a:t>Experiment</a:t>
            </a:r>
            <a:endParaRPr kumimoji="1" lang="zh-CN" altLang="en-US" sz="2400" b="1" dirty="0">
              <a:solidFill>
                <a:srgbClr val="0C1A29"/>
              </a:solidFill>
            </a:endParaRPr>
          </a:p>
        </p:txBody>
      </p:sp>
      <p:sp>
        <p:nvSpPr>
          <p:cNvPr id="2" name="文本框 1">
            <a:extLst>
              <a:ext uri="{FF2B5EF4-FFF2-40B4-BE49-F238E27FC236}">
                <a16:creationId xmlns:a16="http://schemas.microsoft.com/office/drawing/2014/main" id="{8BFCA5C9-B531-714A-8F15-A5A8410DE713}"/>
              </a:ext>
            </a:extLst>
          </p:cNvPr>
          <p:cNvSpPr txBox="1"/>
          <p:nvPr/>
        </p:nvSpPr>
        <p:spPr>
          <a:xfrm>
            <a:off x="1299654" y="1554541"/>
            <a:ext cx="2787943" cy="369332"/>
          </a:xfrm>
          <a:prstGeom prst="rect">
            <a:avLst/>
          </a:prstGeom>
          <a:noFill/>
        </p:spPr>
        <p:txBody>
          <a:bodyPr wrap="none" rtlCol="0">
            <a:spAutoFit/>
          </a:bodyPr>
          <a:lstStyle/>
          <a:p>
            <a:r>
              <a:rPr lang="en-US" altLang="zh-CN" b="1" dirty="0">
                <a:solidFill>
                  <a:srgbClr val="0D1B2A"/>
                </a:solidFill>
              </a:rPr>
              <a:t>Qualitative</a:t>
            </a:r>
            <a:r>
              <a:rPr lang="zh-CN" altLang="en-US" b="1" dirty="0">
                <a:solidFill>
                  <a:srgbClr val="0D1B2A"/>
                </a:solidFill>
              </a:rPr>
              <a:t> </a:t>
            </a:r>
            <a:r>
              <a:rPr lang="en-US" altLang="zh-CN" b="1" dirty="0">
                <a:solidFill>
                  <a:srgbClr val="0D1B2A"/>
                </a:solidFill>
              </a:rPr>
              <a:t>experiments</a:t>
            </a:r>
          </a:p>
        </p:txBody>
      </p:sp>
      <p:grpSp>
        <p:nvGrpSpPr>
          <p:cNvPr id="6" name="组合 5">
            <a:extLst>
              <a:ext uri="{FF2B5EF4-FFF2-40B4-BE49-F238E27FC236}">
                <a16:creationId xmlns:a16="http://schemas.microsoft.com/office/drawing/2014/main" id="{4F3C78B1-97D6-0540-99C6-6FC52AB3B20B}"/>
              </a:ext>
            </a:extLst>
          </p:cNvPr>
          <p:cNvGrpSpPr/>
          <p:nvPr/>
        </p:nvGrpSpPr>
        <p:grpSpPr>
          <a:xfrm>
            <a:off x="2420987" y="2303856"/>
            <a:ext cx="7350026" cy="3173574"/>
            <a:chOff x="11637962" y="24858219"/>
            <a:chExt cx="9103062" cy="3930496"/>
          </a:xfrm>
        </p:grpSpPr>
        <p:pic>
          <p:nvPicPr>
            <p:cNvPr id="7" name="图片 6">
              <a:extLst>
                <a:ext uri="{FF2B5EF4-FFF2-40B4-BE49-F238E27FC236}">
                  <a16:creationId xmlns:a16="http://schemas.microsoft.com/office/drawing/2014/main" id="{250419CF-4E56-D242-838C-CBD4A8A4F3A8}"/>
                </a:ext>
              </a:extLst>
            </p:cNvPr>
            <p:cNvPicPr>
              <a:picLocks noChangeAspect="1"/>
            </p:cNvPicPr>
            <p:nvPr/>
          </p:nvPicPr>
          <p:blipFill>
            <a:blip r:embed="rId3"/>
            <a:stretch>
              <a:fillRect/>
            </a:stretch>
          </p:blipFill>
          <p:spPr>
            <a:xfrm>
              <a:off x="11637962" y="24858219"/>
              <a:ext cx="8899594" cy="3736358"/>
            </a:xfrm>
            <a:prstGeom prst="rect">
              <a:avLst/>
            </a:prstGeom>
          </p:spPr>
        </p:pic>
        <p:sp>
          <p:nvSpPr>
            <p:cNvPr id="8" name="文本框 7">
              <a:extLst>
                <a:ext uri="{FF2B5EF4-FFF2-40B4-BE49-F238E27FC236}">
                  <a16:creationId xmlns:a16="http://schemas.microsoft.com/office/drawing/2014/main" id="{DDDFF5B6-A98C-7149-A832-D0656179597B}"/>
                </a:ext>
              </a:extLst>
            </p:cNvPr>
            <p:cNvSpPr txBox="1"/>
            <p:nvPr/>
          </p:nvSpPr>
          <p:spPr>
            <a:xfrm>
              <a:off x="11649116" y="28445650"/>
              <a:ext cx="2132766" cy="343065"/>
            </a:xfrm>
            <a:prstGeom prst="rect">
              <a:avLst/>
            </a:prstGeom>
            <a:noFill/>
          </p:spPr>
          <p:txBody>
            <a:bodyPr wrap="square" rtlCol="0">
              <a:spAutoFit/>
            </a:bodyPr>
            <a:lstStyle/>
            <a:p>
              <a:pPr algn="ctr"/>
              <a:r>
                <a:rPr lang="en-US" altLang="zh-CN" sz="1200" dirty="0" err="1"/>
                <a:t>Liarokapis</a:t>
              </a:r>
              <a:r>
                <a:rPr lang="en-US" altLang="zh-CN" sz="1200" dirty="0"/>
                <a:t> </a:t>
              </a:r>
              <a:r>
                <a:rPr lang="en-US" altLang="zh-CN" sz="1200" i="1" dirty="0"/>
                <a:t>et al.</a:t>
              </a:r>
              <a:r>
                <a:rPr lang="en-US" altLang="zh-CN" sz="1200" dirty="0"/>
                <a:t>’s </a:t>
              </a:r>
            </a:p>
          </p:txBody>
        </p:sp>
        <p:sp>
          <p:nvSpPr>
            <p:cNvPr id="10" name="文本框 9">
              <a:extLst>
                <a:ext uri="{FF2B5EF4-FFF2-40B4-BE49-F238E27FC236}">
                  <a16:creationId xmlns:a16="http://schemas.microsoft.com/office/drawing/2014/main" id="{DBCF4C5E-545C-8146-BD36-BF5B57AF4474}"/>
                </a:ext>
              </a:extLst>
            </p:cNvPr>
            <p:cNvSpPr txBox="1"/>
            <p:nvPr/>
          </p:nvSpPr>
          <p:spPr>
            <a:xfrm>
              <a:off x="13821370" y="28443308"/>
              <a:ext cx="2132766" cy="343065"/>
            </a:xfrm>
            <a:prstGeom prst="rect">
              <a:avLst/>
            </a:prstGeom>
            <a:noFill/>
          </p:spPr>
          <p:txBody>
            <a:bodyPr wrap="square" rtlCol="0">
              <a:spAutoFit/>
            </a:bodyPr>
            <a:lstStyle/>
            <a:p>
              <a:pPr algn="ctr"/>
              <a:r>
                <a:rPr lang="en-US" altLang="zh-CN" sz="1200" dirty="0"/>
                <a:t>Thompson </a:t>
              </a:r>
              <a:r>
                <a:rPr lang="en-US" altLang="zh-CN" sz="1200" i="1" dirty="0"/>
                <a:t>et al.</a:t>
              </a:r>
              <a:r>
                <a:rPr lang="en-US" altLang="zh-CN" sz="1200" dirty="0"/>
                <a:t>’s</a:t>
              </a:r>
            </a:p>
          </p:txBody>
        </p:sp>
        <p:sp>
          <p:nvSpPr>
            <p:cNvPr id="11" name="文本框 10">
              <a:extLst>
                <a:ext uri="{FF2B5EF4-FFF2-40B4-BE49-F238E27FC236}">
                  <a16:creationId xmlns:a16="http://schemas.microsoft.com/office/drawing/2014/main" id="{5C01EEF4-8F0E-354D-BED0-3E04FB3ED24E}"/>
                </a:ext>
              </a:extLst>
            </p:cNvPr>
            <p:cNvSpPr txBox="1"/>
            <p:nvPr/>
          </p:nvSpPr>
          <p:spPr>
            <a:xfrm>
              <a:off x="16059100" y="28443308"/>
              <a:ext cx="2132766" cy="343065"/>
            </a:xfrm>
            <a:prstGeom prst="rect">
              <a:avLst/>
            </a:prstGeom>
            <a:noFill/>
          </p:spPr>
          <p:txBody>
            <a:bodyPr wrap="square" rtlCol="0">
              <a:spAutoFit/>
            </a:bodyPr>
            <a:lstStyle/>
            <a:p>
              <a:pPr algn="ctr"/>
              <a:r>
                <a:rPr lang="en-US" altLang="zh-CN" sz="1200" dirty="0"/>
                <a:t>Ours </a:t>
              </a:r>
              <a:r>
                <a:rPr lang="en-US" altLang="zh-CN" sz="1200" dirty="0" err="1"/>
                <a:t>USSim</a:t>
              </a:r>
              <a:endParaRPr lang="en-US" altLang="zh-CN" sz="1200" dirty="0"/>
            </a:p>
          </p:txBody>
        </p:sp>
        <p:sp>
          <p:nvSpPr>
            <p:cNvPr id="12" name="文本框 11">
              <a:extLst>
                <a:ext uri="{FF2B5EF4-FFF2-40B4-BE49-F238E27FC236}">
                  <a16:creationId xmlns:a16="http://schemas.microsoft.com/office/drawing/2014/main" id="{4C9C7B10-A6D7-9C40-B450-3E1F425488F3}"/>
                </a:ext>
              </a:extLst>
            </p:cNvPr>
            <p:cNvSpPr txBox="1"/>
            <p:nvPr/>
          </p:nvSpPr>
          <p:spPr>
            <a:xfrm>
              <a:off x="18279826" y="28443308"/>
              <a:ext cx="2461198" cy="343065"/>
            </a:xfrm>
            <a:prstGeom prst="rect">
              <a:avLst/>
            </a:prstGeom>
            <a:noFill/>
          </p:spPr>
          <p:txBody>
            <a:bodyPr wrap="square" rtlCol="0">
              <a:spAutoFit/>
            </a:bodyPr>
            <a:lstStyle/>
            <a:p>
              <a:pPr algn="ctr"/>
              <a:r>
                <a:rPr lang="en-US" altLang="zh-CN" sz="1200" dirty="0"/>
                <a:t>Real underwater images</a:t>
              </a:r>
            </a:p>
          </p:txBody>
        </p:sp>
      </p:grpSp>
    </p:spTree>
    <p:extLst>
      <p:ext uri="{BB962C8B-B14F-4D97-AF65-F5344CB8AC3E}">
        <p14:creationId xmlns:p14="http://schemas.microsoft.com/office/powerpoint/2010/main" val="4050515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050DB6CC-E0A4-2E46-B7A7-D8A16EFA7020}"/>
              </a:ext>
            </a:extLst>
          </p:cNvPr>
          <p:cNvSpPr txBox="1"/>
          <p:nvPr/>
        </p:nvSpPr>
        <p:spPr>
          <a:xfrm>
            <a:off x="1947556" y="3680385"/>
            <a:ext cx="8287846" cy="400110"/>
          </a:xfrm>
          <a:prstGeom prst="rect">
            <a:avLst/>
          </a:prstGeom>
          <a:noFill/>
        </p:spPr>
        <p:txBody>
          <a:bodyPr wrap="none" rtlCol="0">
            <a:spAutoFit/>
          </a:bodyPr>
          <a:lstStyle/>
          <a:p>
            <a:r>
              <a:rPr lang="en-US" altLang="zh-CN" sz="2000" b="1" dirty="0">
                <a:solidFill>
                  <a:srgbClr val="4D9EB3"/>
                </a:solidFill>
                <a:cs typeface="Times New Roman" panose="02020603050405020304" pitchFamily="18" charset="0"/>
              </a:rPr>
              <a:t>real underwater images</a:t>
            </a:r>
            <a:r>
              <a:rPr lang="en-US" altLang="zh-CN" sz="2000" dirty="0">
                <a:solidFill>
                  <a:srgbClr val="0C1A29"/>
                </a:solidFill>
                <a:cs typeface="Times New Roman" panose="02020603050405020304" pitchFamily="18" charset="0"/>
              </a:rPr>
              <a:t>: highly expensive and even impractical to get </a:t>
            </a:r>
          </a:p>
        </p:txBody>
      </p:sp>
      <p:sp>
        <p:nvSpPr>
          <p:cNvPr id="14" name="下箭头 13">
            <a:extLst>
              <a:ext uri="{FF2B5EF4-FFF2-40B4-BE49-F238E27FC236}">
                <a16:creationId xmlns:a16="http://schemas.microsoft.com/office/drawing/2014/main" id="{FA04B226-44A4-5341-8F67-42E8EEA63CA3}"/>
              </a:ext>
            </a:extLst>
          </p:cNvPr>
          <p:cNvSpPr/>
          <p:nvPr/>
        </p:nvSpPr>
        <p:spPr>
          <a:xfrm>
            <a:off x="5972659" y="2946331"/>
            <a:ext cx="237641" cy="588935"/>
          </a:xfrm>
          <a:prstGeom prst="downArrow">
            <a:avLst/>
          </a:prstGeom>
          <a:solidFill>
            <a:srgbClr val="BFDDE3"/>
          </a:solidFill>
          <a:ln>
            <a:solidFill>
              <a:srgbClr val="4D9EB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0" fontAlgn="base" hangingPunct="0">
              <a:spcBef>
                <a:spcPct val="0"/>
              </a:spcBef>
              <a:spcAft>
                <a:spcPct val="0"/>
              </a:spcAft>
            </a:pPr>
            <a:endParaRPr kumimoji="1" lang="zh-CN" altLang="en-US" sz="1600">
              <a:solidFill>
                <a:schemeClr val="lt1"/>
              </a:solidFill>
            </a:endParaRPr>
          </a:p>
        </p:txBody>
      </p:sp>
      <p:sp>
        <p:nvSpPr>
          <p:cNvPr id="16" name="文本框 15">
            <a:extLst>
              <a:ext uri="{FF2B5EF4-FFF2-40B4-BE49-F238E27FC236}">
                <a16:creationId xmlns:a16="http://schemas.microsoft.com/office/drawing/2014/main" id="{BC226D3B-739C-634E-9529-FB16A0F2448C}"/>
              </a:ext>
            </a:extLst>
          </p:cNvPr>
          <p:cNvSpPr txBox="1"/>
          <p:nvPr/>
        </p:nvSpPr>
        <p:spPr>
          <a:xfrm>
            <a:off x="1226204" y="5062669"/>
            <a:ext cx="9730549" cy="400110"/>
          </a:xfrm>
          <a:prstGeom prst="rect">
            <a:avLst/>
          </a:prstGeom>
          <a:noFill/>
        </p:spPr>
        <p:txBody>
          <a:bodyPr wrap="none" rtlCol="0">
            <a:spAutoFit/>
          </a:bodyPr>
          <a:lstStyle/>
          <a:p>
            <a:r>
              <a:rPr lang="en-US" altLang="zh-CN" sz="2000" b="1" dirty="0">
                <a:solidFill>
                  <a:srgbClr val="4D9EB3"/>
                </a:solidFill>
                <a:cs typeface="Times New Roman" panose="02020603050405020304" pitchFamily="18" charset="0"/>
              </a:rPr>
              <a:t>solution</a:t>
            </a:r>
            <a:r>
              <a:rPr lang="en-US" altLang="zh-CN" sz="2000" b="1" dirty="0">
                <a:solidFill>
                  <a:srgbClr val="0C1A29"/>
                </a:solidFill>
                <a:cs typeface="Times New Roman" panose="02020603050405020304" pitchFamily="18" charset="0"/>
              </a:rPr>
              <a:t>: </a:t>
            </a:r>
            <a:r>
              <a:rPr lang="en-US" altLang="zh-CN" sz="2000" dirty="0">
                <a:solidFill>
                  <a:srgbClr val="0C1A29"/>
                </a:solidFill>
                <a:cs typeface="Times New Roman" panose="02020603050405020304" pitchFamily="18" charset="0"/>
              </a:rPr>
              <a:t>use virtual simulation technologies to simulate realistic underwater scenes</a:t>
            </a:r>
          </a:p>
        </p:txBody>
      </p:sp>
      <p:sp>
        <p:nvSpPr>
          <p:cNvPr id="17" name="下箭头 16">
            <a:extLst>
              <a:ext uri="{FF2B5EF4-FFF2-40B4-BE49-F238E27FC236}">
                <a16:creationId xmlns:a16="http://schemas.microsoft.com/office/drawing/2014/main" id="{14A0053B-AFBC-A446-A2B0-658CF8F44834}"/>
              </a:ext>
            </a:extLst>
          </p:cNvPr>
          <p:cNvSpPr/>
          <p:nvPr/>
        </p:nvSpPr>
        <p:spPr>
          <a:xfrm>
            <a:off x="5972659" y="4303416"/>
            <a:ext cx="237641" cy="588935"/>
          </a:xfrm>
          <a:prstGeom prst="downArrow">
            <a:avLst/>
          </a:prstGeom>
          <a:solidFill>
            <a:srgbClr val="BFDDE3"/>
          </a:solidFill>
          <a:ln>
            <a:solidFill>
              <a:srgbClr val="4D9EB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0" fontAlgn="base" hangingPunct="0">
              <a:spcBef>
                <a:spcPct val="0"/>
              </a:spcBef>
              <a:spcAft>
                <a:spcPct val="0"/>
              </a:spcAft>
            </a:pPr>
            <a:endParaRPr kumimoji="1" lang="zh-CN" altLang="en-US" sz="1600">
              <a:solidFill>
                <a:schemeClr val="lt1"/>
              </a:solidFill>
            </a:endParaRPr>
          </a:p>
        </p:txBody>
      </p:sp>
      <p:sp>
        <p:nvSpPr>
          <p:cNvPr id="9" name="文本框 8">
            <a:extLst>
              <a:ext uri="{FF2B5EF4-FFF2-40B4-BE49-F238E27FC236}">
                <a16:creationId xmlns:a16="http://schemas.microsoft.com/office/drawing/2014/main" id="{E6DF90E9-6137-3B44-9E09-2706E6A6F684}"/>
              </a:ext>
            </a:extLst>
          </p:cNvPr>
          <p:cNvSpPr txBox="1"/>
          <p:nvPr/>
        </p:nvSpPr>
        <p:spPr>
          <a:xfrm>
            <a:off x="684677" y="676022"/>
            <a:ext cx="2034661" cy="461665"/>
          </a:xfrm>
          <a:prstGeom prst="rect">
            <a:avLst/>
          </a:prstGeom>
          <a:noFill/>
        </p:spPr>
        <p:txBody>
          <a:bodyPr wrap="square" rtlCol="0">
            <a:spAutoFit/>
          </a:bodyPr>
          <a:lstStyle/>
          <a:p>
            <a:r>
              <a:rPr kumimoji="1" lang="en-US" altLang="zh-CN" sz="2400" b="1" dirty="0">
                <a:solidFill>
                  <a:srgbClr val="0C1A29"/>
                </a:solidFill>
              </a:rPr>
              <a:t>Background</a:t>
            </a:r>
            <a:endParaRPr kumimoji="1" lang="zh-CN" altLang="en-US" sz="2400" b="1" dirty="0">
              <a:solidFill>
                <a:srgbClr val="0C1A29"/>
              </a:solidFill>
            </a:endParaRPr>
          </a:p>
        </p:txBody>
      </p:sp>
      <p:grpSp>
        <p:nvGrpSpPr>
          <p:cNvPr id="22" name="组合 21">
            <a:extLst>
              <a:ext uri="{FF2B5EF4-FFF2-40B4-BE49-F238E27FC236}">
                <a16:creationId xmlns:a16="http://schemas.microsoft.com/office/drawing/2014/main" id="{78F2063E-2BC0-414D-9055-F7FF7D9D2D82}"/>
              </a:ext>
            </a:extLst>
          </p:cNvPr>
          <p:cNvGrpSpPr/>
          <p:nvPr/>
        </p:nvGrpSpPr>
        <p:grpSpPr>
          <a:xfrm>
            <a:off x="2191211" y="1395221"/>
            <a:ext cx="7177681" cy="1611416"/>
            <a:chOff x="1961894" y="1395282"/>
            <a:chExt cx="7177681" cy="1611416"/>
          </a:xfrm>
        </p:grpSpPr>
        <p:sp>
          <p:nvSpPr>
            <p:cNvPr id="19" name="圆角矩形 18">
              <a:extLst>
                <a:ext uri="{FF2B5EF4-FFF2-40B4-BE49-F238E27FC236}">
                  <a16:creationId xmlns:a16="http://schemas.microsoft.com/office/drawing/2014/main" id="{C492FE44-C2E7-7C48-99F3-6262C3FAAB9D}"/>
                </a:ext>
              </a:extLst>
            </p:cNvPr>
            <p:cNvSpPr/>
            <p:nvPr/>
          </p:nvSpPr>
          <p:spPr>
            <a:xfrm>
              <a:off x="1961894" y="1395282"/>
              <a:ext cx="2023672" cy="756907"/>
            </a:xfrm>
            <a:prstGeom prst="roundRect">
              <a:avLst/>
            </a:prstGeom>
            <a:solidFill>
              <a:srgbClr val="F0F7F4"/>
            </a:solidFill>
            <a:ln>
              <a:solidFill>
                <a:srgbClr val="BFDD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0" fontAlgn="base" hangingPunct="0">
                <a:spcBef>
                  <a:spcPct val="0"/>
                </a:spcBef>
                <a:spcAft>
                  <a:spcPct val="0"/>
                </a:spcAft>
              </a:pPr>
              <a:r>
                <a:rPr lang="en-US" altLang="zh-CN" dirty="0">
                  <a:solidFill>
                    <a:srgbClr val="0C1A29"/>
                  </a:solidFill>
                  <a:cs typeface="Times New Roman" panose="02020603050405020304" pitchFamily="18" charset="0"/>
                </a:rPr>
                <a:t>marine mineral resources </a:t>
              </a:r>
            </a:p>
          </p:txBody>
        </p:sp>
        <p:sp>
          <p:nvSpPr>
            <p:cNvPr id="20" name="圆角矩形 19">
              <a:extLst>
                <a:ext uri="{FF2B5EF4-FFF2-40B4-BE49-F238E27FC236}">
                  <a16:creationId xmlns:a16="http://schemas.microsoft.com/office/drawing/2014/main" id="{0FF1690B-5BC8-144C-B144-50A8B633DAD7}"/>
                </a:ext>
              </a:extLst>
            </p:cNvPr>
            <p:cNvSpPr/>
            <p:nvPr/>
          </p:nvSpPr>
          <p:spPr>
            <a:xfrm>
              <a:off x="3053694" y="2279854"/>
              <a:ext cx="2023672" cy="726844"/>
            </a:xfrm>
            <a:prstGeom prst="roundRect">
              <a:avLst/>
            </a:prstGeom>
            <a:solidFill>
              <a:srgbClr val="F0F7F4"/>
            </a:solidFill>
            <a:ln>
              <a:solidFill>
                <a:srgbClr val="BFDD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dirty="0">
                  <a:solidFill>
                    <a:srgbClr val="0C1A29"/>
                  </a:solidFill>
                  <a:cs typeface="Times New Roman" panose="02020603050405020304" pitchFamily="18" charset="0"/>
                </a:rPr>
                <a:t>biological populations </a:t>
              </a:r>
              <a:endParaRPr lang="en-US" altLang="zh-CN" sz="2000" dirty="0">
                <a:solidFill>
                  <a:srgbClr val="0C1A29"/>
                </a:solidFill>
                <a:cs typeface="Times New Roman" panose="02020603050405020304" pitchFamily="18" charset="0"/>
              </a:endParaRPr>
            </a:p>
          </p:txBody>
        </p:sp>
        <p:sp>
          <p:nvSpPr>
            <p:cNvPr id="21" name="圆角矩形 20">
              <a:extLst>
                <a:ext uri="{FF2B5EF4-FFF2-40B4-BE49-F238E27FC236}">
                  <a16:creationId xmlns:a16="http://schemas.microsoft.com/office/drawing/2014/main" id="{093E6C54-2932-7744-87A8-C5142FC77900}"/>
                </a:ext>
              </a:extLst>
            </p:cNvPr>
            <p:cNvSpPr/>
            <p:nvPr/>
          </p:nvSpPr>
          <p:spPr>
            <a:xfrm>
              <a:off x="7695482" y="2386228"/>
              <a:ext cx="1444093" cy="535421"/>
            </a:xfrm>
            <a:prstGeom prst="roundRect">
              <a:avLst/>
            </a:prstGeom>
            <a:solidFill>
              <a:srgbClr val="F0F7F4"/>
            </a:solidFill>
            <a:ln>
              <a:solidFill>
                <a:srgbClr val="BFDD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dirty="0">
                  <a:solidFill>
                    <a:srgbClr val="0C1A29"/>
                  </a:solidFill>
                  <a:cs typeface="Times New Roman" panose="02020603050405020304" pitchFamily="18" charset="0"/>
                </a:rPr>
                <a:t>……</a:t>
              </a:r>
              <a:endParaRPr lang="en-US" altLang="zh-CN" sz="2000" dirty="0">
                <a:solidFill>
                  <a:srgbClr val="0C1A29"/>
                </a:solidFill>
                <a:cs typeface="Times New Roman" panose="02020603050405020304" pitchFamily="18" charset="0"/>
              </a:endParaRPr>
            </a:p>
          </p:txBody>
        </p:sp>
      </p:grpSp>
      <p:sp>
        <p:nvSpPr>
          <p:cNvPr id="24" name="圆角矩形 23">
            <a:extLst>
              <a:ext uri="{FF2B5EF4-FFF2-40B4-BE49-F238E27FC236}">
                <a16:creationId xmlns:a16="http://schemas.microsoft.com/office/drawing/2014/main" id="{D808E01F-9E77-494C-BA1A-F9CFC7098664}"/>
              </a:ext>
            </a:extLst>
          </p:cNvPr>
          <p:cNvSpPr/>
          <p:nvPr/>
        </p:nvSpPr>
        <p:spPr>
          <a:xfrm>
            <a:off x="6623173" y="1279925"/>
            <a:ext cx="2023672" cy="726844"/>
          </a:xfrm>
          <a:prstGeom prst="roundRect">
            <a:avLst/>
          </a:prstGeom>
          <a:solidFill>
            <a:srgbClr val="F0F7F4"/>
          </a:solidFill>
          <a:ln>
            <a:solidFill>
              <a:srgbClr val="BFDD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dirty="0">
                <a:solidFill>
                  <a:srgbClr val="0C1A29"/>
                </a:solidFill>
              </a:rPr>
              <a:t>underwater image restoration </a:t>
            </a:r>
          </a:p>
        </p:txBody>
      </p:sp>
      <p:sp>
        <p:nvSpPr>
          <p:cNvPr id="25" name="剪去对角的矩形 24">
            <a:extLst>
              <a:ext uri="{FF2B5EF4-FFF2-40B4-BE49-F238E27FC236}">
                <a16:creationId xmlns:a16="http://schemas.microsoft.com/office/drawing/2014/main" id="{ECD9A841-D5EC-DC4A-AE57-CD40D74525F7}"/>
              </a:ext>
            </a:extLst>
          </p:cNvPr>
          <p:cNvSpPr/>
          <p:nvPr/>
        </p:nvSpPr>
        <p:spPr bwMode="auto">
          <a:xfrm>
            <a:off x="4699409" y="1937290"/>
            <a:ext cx="2784137" cy="517954"/>
          </a:xfrm>
          <a:prstGeom prst="snip2DiagRect">
            <a:avLst>
              <a:gd name="adj1" fmla="val 0"/>
              <a:gd name="adj2" fmla="val 23495"/>
            </a:avLst>
          </a:prstGeom>
          <a:solidFill>
            <a:srgbClr val="4D9E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2000" b="1" dirty="0">
                <a:solidFill>
                  <a:srgbClr val="FFFFFF"/>
                </a:solidFill>
              </a:rPr>
              <a:t>underwater vision</a:t>
            </a:r>
            <a:endParaRPr kumimoji="1" lang="zh-CN" altLang="en-US" sz="2000" b="1" dirty="0">
              <a:solidFill>
                <a:srgbClr val="FFFFFF"/>
              </a:solidFill>
            </a:endParaRPr>
          </a:p>
        </p:txBody>
      </p:sp>
    </p:spTree>
    <p:extLst>
      <p:ext uri="{BB962C8B-B14F-4D97-AF65-F5344CB8AC3E}">
        <p14:creationId xmlns:p14="http://schemas.microsoft.com/office/powerpoint/2010/main" val="23699707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E6DF90E9-6137-3B44-9E09-2706E6A6F684}"/>
              </a:ext>
            </a:extLst>
          </p:cNvPr>
          <p:cNvSpPr txBox="1"/>
          <p:nvPr/>
        </p:nvSpPr>
        <p:spPr>
          <a:xfrm>
            <a:off x="684677" y="676022"/>
            <a:ext cx="2268385" cy="461665"/>
          </a:xfrm>
          <a:prstGeom prst="rect">
            <a:avLst/>
          </a:prstGeom>
          <a:noFill/>
        </p:spPr>
        <p:txBody>
          <a:bodyPr wrap="square" rtlCol="0">
            <a:spAutoFit/>
          </a:bodyPr>
          <a:lstStyle/>
          <a:p>
            <a:r>
              <a:rPr kumimoji="1" lang="en-US" altLang="zh-CN" sz="2400" b="1" dirty="0">
                <a:solidFill>
                  <a:srgbClr val="0C1A29"/>
                </a:solidFill>
              </a:rPr>
              <a:t>Experiment</a:t>
            </a:r>
            <a:endParaRPr kumimoji="1" lang="zh-CN" altLang="en-US" sz="2400" b="1" dirty="0">
              <a:solidFill>
                <a:srgbClr val="0C1A29"/>
              </a:solidFill>
            </a:endParaRPr>
          </a:p>
        </p:txBody>
      </p:sp>
      <p:sp>
        <p:nvSpPr>
          <p:cNvPr id="5" name="文本框 4">
            <a:extLst>
              <a:ext uri="{FF2B5EF4-FFF2-40B4-BE49-F238E27FC236}">
                <a16:creationId xmlns:a16="http://schemas.microsoft.com/office/drawing/2014/main" id="{0AEFFE56-7DFD-F243-A053-6DB67CC3A1BB}"/>
              </a:ext>
            </a:extLst>
          </p:cNvPr>
          <p:cNvSpPr txBox="1"/>
          <p:nvPr/>
        </p:nvSpPr>
        <p:spPr>
          <a:xfrm>
            <a:off x="1299654" y="1554541"/>
            <a:ext cx="2941831" cy="369332"/>
          </a:xfrm>
          <a:prstGeom prst="rect">
            <a:avLst/>
          </a:prstGeom>
          <a:noFill/>
        </p:spPr>
        <p:txBody>
          <a:bodyPr wrap="none" rtlCol="0">
            <a:spAutoFit/>
          </a:bodyPr>
          <a:lstStyle/>
          <a:p>
            <a:r>
              <a:rPr lang="en-US" altLang="zh-CN" b="1" dirty="0">
                <a:solidFill>
                  <a:srgbClr val="0D1B2A"/>
                </a:solidFill>
              </a:rPr>
              <a:t>Quantitative</a:t>
            </a:r>
            <a:r>
              <a:rPr lang="zh-CN" altLang="en-US" b="1" dirty="0">
                <a:solidFill>
                  <a:srgbClr val="0D1B2A"/>
                </a:solidFill>
              </a:rPr>
              <a:t> </a:t>
            </a:r>
            <a:r>
              <a:rPr lang="en-US" altLang="zh-CN" b="1" dirty="0">
                <a:solidFill>
                  <a:srgbClr val="0D1B2A"/>
                </a:solidFill>
              </a:rPr>
              <a:t>experiments</a:t>
            </a:r>
          </a:p>
        </p:txBody>
      </p:sp>
      <p:grpSp>
        <p:nvGrpSpPr>
          <p:cNvPr id="6" name="组合 5">
            <a:extLst>
              <a:ext uri="{FF2B5EF4-FFF2-40B4-BE49-F238E27FC236}">
                <a16:creationId xmlns:a16="http://schemas.microsoft.com/office/drawing/2014/main" id="{F1DBBA0A-262D-DE46-BE33-15898B12381B}"/>
              </a:ext>
            </a:extLst>
          </p:cNvPr>
          <p:cNvGrpSpPr/>
          <p:nvPr/>
        </p:nvGrpSpPr>
        <p:grpSpPr>
          <a:xfrm>
            <a:off x="4424052" y="1554541"/>
            <a:ext cx="6275529" cy="4509474"/>
            <a:chOff x="21140646" y="24863681"/>
            <a:chExt cx="6506886" cy="4675724"/>
          </a:xfrm>
        </p:grpSpPr>
        <p:pic>
          <p:nvPicPr>
            <p:cNvPr id="7" name="图片 6">
              <a:extLst>
                <a:ext uri="{FF2B5EF4-FFF2-40B4-BE49-F238E27FC236}">
                  <a16:creationId xmlns:a16="http://schemas.microsoft.com/office/drawing/2014/main" id="{5C6E50D2-7B8C-3A4B-BA2C-1D89553C567D}"/>
                </a:ext>
              </a:extLst>
            </p:cNvPr>
            <p:cNvPicPr>
              <a:picLocks noChangeAspect="1"/>
            </p:cNvPicPr>
            <p:nvPr/>
          </p:nvPicPr>
          <p:blipFill>
            <a:blip r:embed="rId3"/>
            <a:stretch>
              <a:fillRect/>
            </a:stretch>
          </p:blipFill>
          <p:spPr>
            <a:xfrm>
              <a:off x="21478081" y="25121544"/>
              <a:ext cx="5896082" cy="4417861"/>
            </a:xfrm>
            <a:prstGeom prst="rect">
              <a:avLst/>
            </a:prstGeom>
          </p:spPr>
        </p:pic>
        <p:sp>
          <p:nvSpPr>
            <p:cNvPr id="8" name="矩形 7">
              <a:extLst>
                <a:ext uri="{FF2B5EF4-FFF2-40B4-BE49-F238E27FC236}">
                  <a16:creationId xmlns:a16="http://schemas.microsoft.com/office/drawing/2014/main" id="{986404A5-2739-B345-8041-A0F0E1E23759}"/>
                </a:ext>
              </a:extLst>
            </p:cNvPr>
            <p:cNvSpPr/>
            <p:nvPr/>
          </p:nvSpPr>
          <p:spPr>
            <a:xfrm>
              <a:off x="21707500" y="25965449"/>
              <a:ext cx="2438399" cy="24056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CN" sz="1200" b="1" dirty="0"/>
                <a:t>Real underwater images</a:t>
              </a:r>
              <a:endParaRPr kumimoji="1" lang="zh-CN" altLang="en-US" sz="1200" b="1" dirty="0"/>
            </a:p>
          </p:txBody>
        </p:sp>
        <p:sp>
          <p:nvSpPr>
            <p:cNvPr id="10" name="矩形 9">
              <a:extLst>
                <a:ext uri="{FF2B5EF4-FFF2-40B4-BE49-F238E27FC236}">
                  <a16:creationId xmlns:a16="http://schemas.microsoft.com/office/drawing/2014/main" id="{A10BF43C-681C-F147-89AF-CFD812E967AB}"/>
                </a:ext>
              </a:extLst>
            </p:cNvPr>
            <p:cNvSpPr/>
            <p:nvPr/>
          </p:nvSpPr>
          <p:spPr>
            <a:xfrm>
              <a:off x="21707499" y="24863681"/>
              <a:ext cx="2438399" cy="24056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400" b="1" dirty="0"/>
                <a:t>Oceanic environment </a:t>
              </a:r>
              <a:endParaRPr lang="en-US" altLang="zh-CN" sz="1100" b="1" dirty="0"/>
            </a:p>
          </p:txBody>
        </p:sp>
        <p:sp>
          <p:nvSpPr>
            <p:cNvPr id="11" name="矩形 10">
              <a:extLst>
                <a:ext uri="{FF2B5EF4-FFF2-40B4-BE49-F238E27FC236}">
                  <a16:creationId xmlns:a16="http://schemas.microsoft.com/office/drawing/2014/main" id="{68301420-EE05-2D40-A7B0-C3F75DDC82AF}"/>
                </a:ext>
              </a:extLst>
            </p:cNvPr>
            <p:cNvSpPr/>
            <p:nvPr/>
          </p:nvSpPr>
          <p:spPr>
            <a:xfrm>
              <a:off x="24779671" y="24863681"/>
              <a:ext cx="2438399" cy="24056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400" b="1" dirty="0"/>
                <a:t>Coastal environment </a:t>
              </a:r>
              <a:endParaRPr lang="en-US" altLang="zh-CN" sz="1100" b="1" dirty="0"/>
            </a:p>
          </p:txBody>
        </p:sp>
        <p:sp>
          <p:nvSpPr>
            <p:cNvPr id="12" name="矩形 11">
              <a:extLst>
                <a:ext uri="{FF2B5EF4-FFF2-40B4-BE49-F238E27FC236}">
                  <a16:creationId xmlns:a16="http://schemas.microsoft.com/office/drawing/2014/main" id="{897F39C8-9735-4848-BB6C-E1A3BBF90946}"/>
                </a:ext>
              </a:extLst>
            </p:cNvPr>
            <p:cNvSpPr/>
            <p:nvPr/>
          </p:nvSpPr>
          <p:spPr>
            <a:xfrm>
              <a:off x="24678481" y="25965449"/>
              <a:ext cx="2438399" cy="24056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CN" sz="1200" b="1" dirty="0"/>
                <a:t>Real underwater images</a:t>
              </a:r>
              <a:endParaRPr kumimoji="1" lang="zh-CN" altLang="en-US" sz="1200" b="1" dirty="0"/>
            </a:p>
          </p:txBody>
        </p:sp>
        <p:sp>
          <p:nvSpPr>
            <p:cNvPr id="13" name="矩形 12">
              <a:extLst>
                <a:ext uri="{FF2B5EF4-FFF2-40B4-BE49-F238E27FC236}">
                  <a16:creationId xmlns:a16="http://schemas.microsoft.com/office/drawing/2014/main" id="{5326A2A0-54B8-8942-A2A2-5221ECB2183B}"/>
                </a:ext>
              </a:extLst>
            </p:cNvPr>
            <p:cNvSpPr/>
            <p:nvPr/>
          </p:nvSpPr>
          <p:spPr>
            <a:xfrm>
              <a:off x="21378429" y="27025738"/>
              <a:ext cx="3112103" cy="24056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CN" sz="1200" b="1" dirty="0"/>
                <a:t>Simulated images by our </a:t>
              </a:r>
              <a:r>
                <a:rPr kumimoji="1" lang="en-US" altLang="zh-CN" sz="1200" b="1" dirty="0" err="1"/>
                <a:t>Ussim</a:t>
              </a:r>
              <a:endParaRPr kumimoji="1" lang="zh-CN" altLang="en-US" sz="1200" b="1" dirty="0"/>
            </a:p>
          </p:txBody>
        </p:sp>
        <p:sp>
          <p:nvSpPr>
            <p:cNvPr id="14" name="矩形 13">
              <a:extLst>
                <a:ext uri="{FF2B5EF4-FFF2-40B4-BE49-F238E27FC236}">
                  <a16:creationId xmlns:a16="http://schemas.microsoft.com/office/drawing/2014/main" id="{D59AD9C6-F4D0-364F-B726-B93DBDD09FC7}"/>
                </a:ext>
              </a:extLst>
            </p:cNvPr>
            <p:cNvSpPr/>
            <p:nvPr/>
          </p:nvSpPr>
          <p:spPr>
            <a:xfrm>
              <a:off x="24438878" y="27025738"/>
              <a:ext cx="2944515" cy="24056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CN" sz="1200" b="1" dirty="0"/>
                <a:t>Simulated images by our </a:t>
              </a:r>
              <a:r>
                <a:rPr kumimoji="1" lang="en-US" altLang="zh-CN" sz="1200" b="1" dirty="0" err="1"/>
                <a:t>Ussim</a:t>
              </a:r>
              <a:endParaRPr kumimoji="1" lang="zh-CN" altLang="en-US" sz="1200" b="1" dirty="0"/>
            </a:p>
          </p:txBody>
        </p:sp>
        <p:sp>
          <p:nvSpPr>
            <p:cNvPr id="15" name="矩形 14">
              <a:extLst>
                <a:ext uri="{FF2B5EF4-FFF2-40B4-BE49-F238E27FC236}">
                  <a16:creationId xmlns:a16="http://schemas.microsoft.com/office/drawing/2014/main" id="{693AF7AE-C6DF-7944-939C-2E321282791E}"/>
                </a:ext>
              </a:extLst>
            </p:cNvPr>
            <p:cNvSpPr/>
            <p:nvPr/>
          </p:nvSpPr>
          <p:spPr>
            <a:xfrm>
              <a:off x="21140646" y="28112947"/>
              <a:ext cx="3401999" cy="24056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CN" sz="1200" b="1" dirty="0"/>
                <a:t>Simulated images by </a:t>
              </a:r>
              <a:r>
                <a:rPr lang="en-US" altLang="zh-CN" sz="1200" b="1" dirty="0" err="1">
                  <a:solidFill>
                    <a:srgbClr val="0D1B2A"/>
                  </a:solidFill>
                </a:rPr>
                <a:t>Liarokapis</a:t>
              </a:r>
              <a:r>
                <a:rPr lang="en-US" altLang="zh-CN" sz="1200" b="1" dirty="0">
                  <a:solidFill>
                    <a:srgbClr val="0D1B2A"/>
                  </a:solidFill>
                </a:rPr>
                <a:t>’</a:t>
              </a:r>
              <a:endParaRPr kumimoji="1" lang="zh-CN" altLang="en-US" sz="1200" b="1" dirty="0"/>
            </a:p>
          </p:txBody>
        </p:sp>
        <p:sp>
          <p:nvSpPr>
            <p:cNvPr id="16" name="矩形 15">
              <a:extLst>
                <a:ext uri="{FF2B5EF4-FFF2-40B4-BE49-F238E27FC236}">
                  <a16:creationId xmlns:a16="http://schemas.microsoft.com/office/drawing/2014/main" id="{0626AFFB-9D85-CF46-AAC9-5851A7CD1979}"/>
                </a:ext>
              </a:extLst>
            </p:cNvPr>
            <p:cNvSpPr/>
            <p:nvPr/>
          </p:nvSpPr>
          <p:spPr>
            <a:xfrm>
              <a:off x="24325301" y="28102238"/>
              <a:ext cx="3317630" cy="2512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CN" sz="1200" b="1" dirty="0"/>
                <a:t>Simulated images by </a:t>
              </a:r>
              <a:r>
                <a:rPr lang="en-US" altLang="zh-CN" sz="1200" b="1" dirty="0" err="1">
                  <a:solidFill>
                    <a:srgbClr val="0D1B2A"/>
                  </a:solidFill>
                </a:rPr>
                <a:t>Liarokapis</a:t>
              </a:r>
              <a:r>
                <a:rPr lang="en-US" altLang="zh-CN" sz="1200" b="1" dirty="0">
                  <a:solidFill>
                    <a:srgbClr val="0D1B2A"/>
                  </a:solidFill>
                </a:rPr>
                <a:t>’</a:t>
              </a:r>
              <a:endParaRPr kumimoji="1" lang="zh-CN" altLang="en-US" sz="1200" b="1" dirty="0"/>
            </a:p>
          </p:txBody>
        </p:sp>
        <p:sp>
          <p:nvSpPr>
            <p:cNvPr id="17" name="矩形 16">
              <a:extLst>
                <a:ext uri="{FF2B5EF4-FFF2-40B4-BE49-F238E27FC236}">
                  <a16:creationId xmlns:a16="http://schemas.microsoft.com/office/drawing/2014/main" id="{2D1FCB49-A48E-1642-8D8A-3089BE30E78E}"/>
                </a:ext>
              </a:extLst>
            </p:cNvPr>
            <p:cNvSpPr/>
            <p:nvPr/>
          </p:nvSpPr>
          <p:spPr>
            <a:xfrm>
              <a:off x="24245533" y="29185324"/>
              <a:ext cx="3401999" cy="26334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CN" sz="1200" b="1" dirty="0"/>
                <a:t>Simulated images by </a:t>
              </a:r>
              <a:r>
                <a:rPr lang="en-US" altLang="zh-CN" sz="1200" b="1" dirty="0">
                  <a:solidFill>
                    <a:srgbClr val="0D1B2A"/>
                  </a:solidFill>
                </a:rPr>
                <a:t>Thompson’s </a:t>
              </a:r>
              <a:endParaRPr kumimoji="1" lang="zh-CN" altLang="en-US" sz="1200" b="1" dirty="0"/>
            </a:p>
          </p:txBody>
        </p:sp>
        <p:sp>
          <p:nvSpPr>
            <p:cNvPr id="18" name="矩形 17">
              <a:extLst>
                <a:ext uri="{FF2B5EF4-FFF2-40B4-BE49-F238E27FC236}">
                  <a16:creationId xmlns:a16="http://schemas.microsoft.com/office/drawing/2014/main" id="{8EABF10F-C7F0-E448-BCDA-E3211ECB75FF}"/>
                </a:ext>
              </a:extLst>
            </p:cNvPr>
            <p:cNvSpPr/>
            <p:nvPr/>
          </p:nvSpPr>
          <p:spPr>
            <a:xfrm>
              <a:off x="21348592" y="29170498"/>
              <a:ext cx="3133969" cy="29547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CN" sz="1200" b="1" dirty="0"/>
                <a:t>Simulated images by </a:t>
              </a:r>
              <a:r>
                <a:rPr lang="en-US" altLang="zh-CN" sz="1200" b="1" dirty="0">
                  <a:solidFill>
                    <a:srgbClr val="0D1B2A"/>
                  </a:solidFill>
                </a:rPr>
                <a:t>Thompson’s</a:t>
              </a:r>
              <a:endParaRPr kumimoji="1" lang="zh-CN" altLang="en-US" sz="1200" b="1" dirty="0"/>
            </a:p>
          </p:txBody>
        </p:sp>
      </p:grpSp>
    </p:spTree>
    <p:extLst>
      <p:ext uri="{BB962C8B-B14F-4D97-AF65-F5344CB8AC3E}">
        <p14:creationId xmlns:p14="http://schemas.microsoft.com/office/powerpoint/2010/main" val="3953121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E6DF90E9-6137-3B44-9E09-2706E6A6F684}"/>
              </a:ext>
            </a:extLst>
          </p:cNvPr>
          <p:cNvSpPr txBox="1"/>
          <p:nvPr/>
        </p:nvSpPr>
        <p:spPr>
          <a:xfrm>
            <a:off x="684677" y="676022"/>
            <a:ext cx="2268385" cy="461665"/>
          </a:xfrm>
          <a:prstGeom prst="rect">
            <a:avLst/>
          </a:prstGeom>
          <a:noFill/>
        </p:spPr>
        <p:txBody>
          <a:bodyPr wrap="square" rtlCol="0">
            <a:spAutoFit/>
          </a:bodyPr>
          <a:lstStyle/>
          <a:p>
            <a:r>
              <a:rPr kumimoji="1" lang="en-US" altLang="zh-CN" sz="2400" b="1" dirty="0">
                <a:solidFill>
                  <a:srgbClr val="0C1A29"/>
                </a:solidFill>
              </a:rPr>
              <a:t>Experiment</a:t>
            </a:r>
            <a:endParaRPr kumimoji="1" lang="zh-CN" altLang="en-US" sz="2400" b="1" dirty="0">
              <a:solidFill>
                <a:srgbClr val="0C1A29"/>
              </a:solidFill>
            </a:endParaRPr>
          </a:p>
        </p:txBody>
      </p:sp>
      <p:pic>
        <p:nvPicPr>
          <p:cNvPr id="3" name="图片 2">
            <a:extLst>
              <a:ext uri="{FF2B5EF4-FFF2-40B4-BE49-F238E27FC236}">
                <a16:creationId xmlns:a16="http://schemas.microsoft.com/office/drawing/2014/main" id="{590F5A8C-25E9-A242-8C57-896EBD57A675}"/>
              </a:ext>
            </a:extLst>
          </p:cNvPr>
          <p:cNvPicPr>
            <a:picLocks noChangeAspect="1"/>
          </p:cNvPicPr>
          <p:nvPr/>
        </p:nvPicPr>
        <p:blipFill>
          <a:blip r:embed="rId3"/>
          <a:stretch>
            <a:fillRect/>
          </a:stretch>
        </p:blipFill>
        <p:spPr>
          <a:xfrm>
            <a:off x="2589772" y="2458852"/>
            <a:ext cx="7012450" cy="2313851"/>
          </a:xfrm>
          <a:prstGeom prst="rect">
            <a:avLst/>
          </a:prstGeom>
        </p:spPr>
      </p:pic>
      <p:sp>
        <p:nvSpPr>
          <p:cNvPr id="4" name="文本框 3">
            <a:extLst>
              <a:ext uri="{FF2B5EF4-FFF2-40B4-BE49-F238E27FC236}">
                <a16:creationId xmlns:a16="http://schemas.microsoft.com/office/drawing/2014/main" id="{18370B39-6B02-1844-B44B-1125B14F6869}"/>
              </a:ext>
            </a:extLst>
          </p:cNvPr>
          <p:cNvSpPr txBox="1"/>
          <p:nvPr/>
        </p:nvSpPr>
        <p:spPr>
          <a:xfrm>
            <a:off x="2484015" y="4859982"/>
            <a:ext cx="7223965" cy="400110"/>
          </a:xfrm>
          <a:prstGeom prst="rect">
            <a:avLst/>
          </a:prstGeom>
          <a:noFill/>
        </p:spPr>
        <p:txBody>
          <a:bodyPr wrap="none" rtlCol="0">
            <a:spAutoFit/>
          </a:bodyPr>
          <a:lstStyle/>
          <a:p>
            <a:r>
              <a:rPr lang="en-US" altLang="zh-CN" sz="2000" dirty="0">
                <a:latin typeface="Times New Roman" panose="02020603050405020304" pitchFamily="18" charset="0"/>
                <a:cs typeface="Times New Roman" panose="02020603050405020304" pitchFamily="18" charset="0"/>
              </a:rPr>
              <a:t>A </a:t>
            </a:r>
            <a:r>
              <a:rPr lang="en-US" altLang="zh-CN" sz="2000" b="1" dirty="0">
                <a:latin typeface="Times New Roman" panose="02020603050405020304" pitchFamily="18" charset="0"/>
                <a:cs typeface="Times New Roman" panose="02020603050405020304" pitchFamily="18" charset="0"/>
              </a:rPr>
              <a:t>smaller</a:t>
            </a:r>
            <a:r>
              <a:rPr lang="en-US" altLang="zh-CN" sz="2000" dirty="0">
                <a:latin typeface="Times New Roman" panose="02020603050405020304" pitchFamily="18" charset="0"/>
                <a:cs typeface="Times New Roman" panose="02020603050405020304" pitchFamily="18" charset="0"/>
              </a:rPr>
              <a:t> </a:t>
            </a:r>
            <a:r>
              <a:rPr lang="en-US" altLang="zh-CN" sz="2000" dirty="0" err="1">
                <a:latin typeface="Times New Roman" panose="02020603050405020304" pitchFamily="18" charset="0"/>
                <a:cs typeface="Times New Roman" panose="02020603050405020304" pitchFamily="18" charset="0"/>
              </a:rPr>
              <a:t>AuthESI</a:t>
            </a:r>
            <a:r>
              <a:rPr lang="en-US" altLang="zh-CN" sz="2000" dirty="0">
                <a:latin typeface="Times New Roman" panose="02020603050405020304" pitchFamily="18" charset="0"/>
                <a:cs typeface="Times New Roman" panose="02020603050405020304" pitchFamily="18" charset="0"/>
              </a:rPr>
              <a:t> value indicates a more </a:t>
            </a:r>
            <a:r>
              <a:rPr lang="en-US" altLang="zh-CN" sz="2000" b="1" dirty="0">
                <a:latin typeface="Times New Roman" panose="02020603050405020304" pitchFamily="18" charset="0"/>
                <a:cs typeface="Times New Roman" panose="02020603050405020304" pitchFamily="18" charset="0"/>
              </a:rPr>
              <a:t>natural</a:t>
            </a:r>
            <a:r>
              <a:rPr lang="en-US" altLang="zh-CN" sz="2000" dirty="0">
                <a:latin typeface="Times New Roman" panose="02020603050405020304" pitchFamily="18" charset="0"/>
                <a:cs typeface="Times New Roman" panose="02020603050405020304" pitchFamily="18" charset="0"/>
              </a:rPr>
              <a:t> simulated image </a:t>
            </a:r>
          </a:p>
        </p:txBody>
      </p:sp>
      <p:sp>
        <p:nvSpPr>
          <p:cNvPr id="5" name="文本框 4">
            <a:extLst>
              <a:ext uri="{FF2B5EF4-FFF2-40B4-BE49-F238E27FC236}">
                <a16:creationId xmlns:a16="http://schemas.microsoft.com/office/drawing/2014/main" id="{0AEFFE56-7DFD-F243-A053-6DB67CC3A1BB}"/>
              </a:ext>
            </a:extLst>
          </p:cNvPr>
          <p:cNvSpPr txBox="1"/>
          <p:nvPr/>
        </p:nvSpPr>
        <p:spPr>
          <a:xfrm>
            <a:off x="1299654" y="1554541"/>
            <a:ext cx="2941831" cy="369332"/>
          </a:xfrm>
          <a:prstGeom prst="rect">
            <a:avLst/>
          </a:prstGeom>
          <a:noFill/>
        </p:spPr>
        <p:txBody>
          <a:bodyPr wrap="none" rtlCol="0">
            <a:spAutoFit/>
          </a:bodyPr>
          <a:lstStyle/>
          <a:p>
            <a:r>
              <a:rPr lang="en-US" altLang="zh-CN" b="1" dirty="0">
                <a:solidFill>
                  <a:srgbClr val="0D1B2A"/>
                </a:solidFill>
              </a:rPr>
              <a:t>Quantitative</a:t>
            </a:r>
            <a:r>
              <a:rPr lang="zh-CN" altLang="en-US" b="1" dirty="0">
                <a:solidFill>
                  <a:srgbClr val="0D1B2A"/>
                </a:solidFill>
              </a:rPr>
              <a:t> </a:t>
            </a:r>
            <a:r>
              <a:rPr lang="en-US" altLang="zh-CN" b="1" dirty="0">
                <a:solidFill>
                  <a:srgbClr val="0D1B2A"/>
                </a:solidFill>
              </a:rPr>
              <a:t>experiments</a:t>
            </a:r>
          </a:p>
        </p:txBody>
      </p:sp>
    </p:spTree>
    <p:extLst>
      <p:ext uri="{BB962C8B-B14F-4D97-AF65-F5344CB8AC3E}">
        <p14:creationId xmlns:p14="http://schemas.microsoft.com/office/powerpoint/2010/main" val="3884501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E6DF90E9-6137-3B44-9E09-2706E6A6F684}"/>
              </a:ext>
            </a:extLst>
          </p:cNvPr>
          <p:cNvSpPr txBox="1"/>
          <p:nvPr/>
        </p:nvSpPr>
        <p:spPr>
          <a:xfrm>
            <a:off x="684677" y="676022"/>
            <a:ext cx="2268385" cy="461665"/>
          </a:xfrm>
          <a:prstGeom prst="rect">
            <a:avLst/>
          </a:prstGeom>
          <a:noFill/>
        </p:spPr>
        <p:txBody>
          <a:bodyPr wrap="square" rtlCol="0">
            <a:spAutoFit/>
          </a:bodyPr>
          <a:lstStyle/>
          <a:p>
            <a:r>
              <a:rPr kumimoji="1" lang="en-US" altLang="zh-CN" sz="2400" b="1" dirty="0">
                <a:solidFill>
                  <a:srgbClr val="0C1A29"/>
                </a:solidFill>
              </a:rPr>
              <a:t>Experiment</a:t>
            </a:r>
            <a:endParaRPr kumimoji="1" lang="zh-CN" altLang="en-US" sz="2400" b="1" dirty="0">
              <a:solidFill>
                <a:srgbClr val="0C1A29"/>
              </a:solidFill>
            </a:endParaRPr>
          </a:p>
        </p:txBody>
      </p:sp>
      <p:pic>
        <p:nvPicPr>
          <p:cNvPr id="3" name="图片 2">
            <a:extLst>
              <a:ext uri="{FF2B5EF4-FFF2-40B4-BE49-F238E27FC236}">
                <a16:creationId xmlns:a16="http://schemas.microsoft.com/office/drawing/2014/main" id="{8B7A9D8D-0EC5-DB40-961E-46924A55D6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2616" y="1482035"/>
            <a:ext cx="7806767" cy="3352801"/>
          </a:xfrm>
          <a:prstGeom prst="rect">
            <a:avLst/>
          </a:prstGeom>
        </p:spPr>
      </p:pic>
      <p:sp>
        <p:nvSpPr>
          <p:cNvPr id="4" name="文本框 3">
            <a:extLst>
              <a:ext uri="{FF2B5EF4-FFF2-40B4-BE49-F238E27FC236}">
                <a16:creationId xmlns:a16="http://schemas.microsoft.com/office/drawing/2014/main" id="{09E256CE-60C7-224D-8041-F5190C19496F}"/>
              </a:ext>
            </a:extLst>
          </p:cNvPr>
          <p:cNvSpPr txBox="1"/>
          <p:nvPr/>
        </p:nvSpPr>
        <p:spPr>
          <a:xfrm>
            <a:off x="837989" y="4979129"/>
            <a:ext cx="10516020" cy="400110"/>
          </a:xfrm>
          <a:prstGeom prst="rect">
            <a:avLst/>
          </a:prstGeom>
          <a:noFill/>
        </p:spPr>
        <p:txBody>
          <a:bodyPr wrap="none" rtlCol="0">
            <a:spAutoFit/>
          </a:bodyPr>
          <a:lstStyle/>
          <a:p>
            <a:r>
              <a:rPr lang="en-US" altLang="zh-CN" sz="2000" dirty="0">
                <a:cs typeface="Times New Roman" panose="02020603050405020304" pitchFamily="18" charset="0"/>
              </a:rPr>
              <a:t>The simulation results of </a:t>
            </a:r>
            <a:r>
              <a:rPr lang="en-US" altLang="zh-CN" sz="2000" b="1" dirty="0">
                <a:cs typeface="Times New Roman" panose="02020603050405020304" pitchFamily="18" charset="0"/>
              </a:rPr>
              <a:t>different </a:t>
            </a:r>
            <a:r>
              <a:rPr lang="en-US" altLang="zh-CN" sz="2000" b="1" dirty="0" err="1">
                <a:cs typeface="Times New Roman" panose="02020603050405020304" pitchFamily="18" charset="0"/>
              </a:rPr>
              <a:t>Jerlov</a:t>
            </a:r>
            <a:r>
              <a:rPr lang="en-US" altLang="zh-CN" sz="2000" b="1" dirty="0">
                <a:cs typeface="Times New Roman" panose="02020603050405020304" pitchFamily="18" charset="0"/>
              </a:rPr>
              <a:t> water types </a:t>
            </a:r>
            <a:r>
              <a:rPr lang="en-US" altLang="zh-CN" sz="2000" dirty="0">
                <a:cs typeface="Times New Roman" panose="02020603050405020304" pitchFamily="18" charset="0"/>
              </a:rPr>
              <a:t>under </a:t>
            </a:r>
            <a:r>
              <a:rPr lang="en-US" altLang="zh-CN" sz="2000" b="1" dirty="0">
                <a:cs typeface="Times New Roman" panose="02020603050405020304" pitchFamily="18" charset="0"/>
              </a:rPr>
              <a:t>the same water depth </a:t>
            </a:r>
            <a:r>
              <a:rPr lang="en-US" altLang="zh-CN" sz="2000" dirty="0">
                <a:cs typeface="Times New Roman" panose="02020603050405020304" pitchFamily="18" charset="0"/>
              </a:rPr>
              <a:t>(3m). </a:t>
            </a:r>
          </a:p>
        </p:txBody>
      </p:sp>
    </p:spTree>
    <p:extLst>
      <p:ext uri="{BB962C8B-B14F-4D97-AF65-F5344CB8AC3E}">
        <p14:creationId xmlns:p14="http://schemas.microsoft.com/office/powerpoint/2010/main" val="1460493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CED25B72-778D-DE4C-AF38-657D2634210C}"/>
              </a:ext>
            </a:extLst>
          </p:cNvPr>
          <p:cNvGrpSpPr/>
          <p:nvPr/>
        </p:nvGrpSpPr>
        <p:grpSpPr>
          <a:xfrm>
            <a:off x="855200" y="1693262"/>
            <a:ext cx="10481600" cy="2723262"/>
            <a:chOff x="383311" y="691517"/>
            <a:chExt cx="11667585" cy="3031397"/>
          </a:xfrm>
        </p:grpSpPr>
        <p:pic>
          <p:nvPicPr>
            <p:cNvPr id="4" name="图片 3">
              <a:extLst>
                <a:ext uri="{FF2B5EF4-FFF2-40B4-BE49-F238E27FC236}">
                  <a16:creationId xmlns:a16="http://schemas.microsoft.com/office/drawing/2014/main" id="{1865E921-DDEE-794D-A1F5-7B5C3473BB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311" y="691517"/>
              <a:ext cx="5712689" cy="3031397"/>
            </a:xfrm>
            <a:prstGeom prst="rect">
              <a:avLst/>
            </a:prstGeom>
          </p:spPr>
        </p:pic>
        <p:pic>
          <p:nvPicPr>
            <p:cNvPr id="5" name="图片 4">
              <a:extLst>
                <a:ext uri="{FF2B5EF4-FFF2-40B4-BE49-F238E27FC236}">
                  <a16:creationId xmlns:a16="http://schemas.microsoft.com/office/drawing/2014/main" id="{550D27E5-F534-4741-85C1-ECC3842090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8207" y="691517"/>
              <a:ext cx="5712689" cy="3031397"/>
            </a:xfrm>
            <a:prstGeom prst="rect">
              <a:avLst/>
            </a:prstGeom>
          </p:spPr>
        </p:pic>
      </p:grpSp>
      <p:sp>
        <p:nvSpPr>
          <p:cNvPr id="6" name="文本框 5">
            <a:extLst>
              <a:ext uri="{FF2B5EF4-FFF2-40B4-BE49-F238E27FC236}">
                <a16:creationId xmlns:a16="http://schemas.microsoft.com/office/drawing/2014/main" id="{1FE13E44-5DA0-9A44-A78B-F6FE22022831}"/>
              </a:ext>
            </a:extLst>
          </p:cNvPr>
          <p:cNvSpPr txBox="1"/>
          <p:nvPr/>
        </p:nvSpPr>
        <p:spPr>
          <a:xfrm>
            <a:off x="1315684" y="4636170"/>
            <a:ext cx="9560631" cy="1015663"/>
          </a:xfrm>
          <a:prstGeom prst="rect">
            <a:avLst/>
          </a:prstGeom>
          <a:noFill/>
        </p:spPr>
        <p:txBody>
          <a:bodyPr wrap="none" rtlCol="0">
            <a:spAutoFit/>
          </a:bodyPr>
          <a:lstStyle/>
          <a:p>
            <a:pPr algn="ctr"/>
            <a:r>
              <a:rPr lang="en-US" altLang="zh-CN" sz="2000" dirty="0">
                <a:cs typeface="Times New Roman" panose="02020603050405020304" pitchFamily="18" charset="0"/>
              </a:rPr>
              <a:t>The simulation outputs of the </a:t>
            </a:r>
            <a:r>
              <a:rPr lang="en-US" altLang="zh-CN" sz="2000" b="1" dirty="0" err="1">
                <a:cs typeface="Times New Roman" panose="02020603050405020304" pitchFamily="18" charset="0"/>
              </a:rPr>
              <a:t>Jerlov</a:t>
            </a:r>
            <a:r>
              <a:rPr lang="en-US" altLang="zh-CN" sz="2000" b="1" dirty="0">
                <a:cs typeface="Times New Roman" panose="02020603050405020304" pitchFamily="18" charset="0"/>
              </a:rPr>
              <a:t> II water</a:t>
            </a:r>
            <a:r>
              <a:rPr lang="en-US" altLang="zh-CN" sz="2000" dirty="0">
                <a:cs typeface="Times New Roman" panose="02020603050405020304" pitchFamily="18" charset="0"/>
              </a:rPr>
              <a:t> with the depth from 0 to 14m (left).</a:t>
            </a:r>
          </a:p>
          <a:p>
            <a:pPr algn="ctr"/>
            <a:r>
              <a:rPr lang="en-US" altLang="zh-CN" sz="2000" dirty="0">
                <a:cs typeface="Times New Roman" panose="02020603050405020304" pitchFamily="18" charset="0"/>
              </a:rPr>
              <a:t>The simulation outputs of the </a:t>
            </a:r>
            <a:r>
              <a:rPr lang="en-US" altLang="zh-CN" sz="2000" b="1" dirty="0" err="1">
                <a:cs typeface="Times New Roman" panose="02020603050405020304" pitchFamily="18" charset="0"/>
              </a:rPr>
              <a:t>Jerlov</a:t>
            </a:r>
            <a:r>
              <a:rPr lang="en-US" altLang="zh-CN" sz="2000" b="1" dirty="0">
                <a:cs typeface="Times New Roman" panose="02020603050405020304" pitchFamily="18" charset="0"/>
              </a:rPr>
              <a:t> 1C water </a:t>
            </a:r>
            <a:r>
              <a:rPr lang="en-US" altLang="zh-CN" sz="2000" dirty="0">
                <a:cs typeface="Times New Roman" panose="02020603050405020304" pitchFamily="18" charset="0"/>
              </a:rPr>
              <a:t>with the depth from 0 to 14m (right).</a:t>
            </a:r>
          </a:p>
          <a:p>
            <a:pPr algn="ctr"/>
            <a:r>
              <a:rPr lang="en-US" altLang="zh-CN" sz="2000" dirty="0">
                <a:cs typeface="Times New Roman" panose="02020603050405020304" pitchFamily="18" charset="0"/>
              </a:rPr>
              <a:t>The depth gradually increases from left to right and from top to bottom. </a:t>
            </a:r>
          </a:p>
        </p:txBody>
      </p:sp>
      <p:sp>
        <p:nvSpPr>
          <p:cNvPr id="7" name="文本框 6">
            <a:extLst>
              <a:ext uri="{FF2B5EF4-FFF2-40B4-BE49-F238E27FC236}">
                <a16:creationId xmlns:a16="http://schemas.microsoft.com/office/drawing/2014/main" id="{6B6F500C-C400-B944-8733-059B367B24C3}"/>
              </a:ext>
            </a:extLst>
          </p:cNvPr>
          <p:cNvSpPr txBox="1"/>
          <p:nvPr/>
        </p:nvSpPr>
        <p:spPr>
          <a:xfrm>
            <a:off x="684677" y="676022"/>
            <a:ext cx="2268385" cy="461665"/>
          </a:xfrm>
          <a:prstGeom prst="rect">
            <a:avLst/>
          </a:prstGeom>
          <a:noFill/>
        </p:spPr>
        <p:txBody>
          <a:bodyPr wrap="square" rtlCol="0">
            <a:spAutoFit/>
          </a:bodyPr>
          <a:lstStyle/>
          <a:p>
            <a:r>
              <a:rPr kumimoji="1" lang="en-US" altLang="zh-CN" sz="2400" b="1" dirty="0">
                <a:solidFill>
                  <a:srgbClr val="0C1A29"/>
                </a:solidFill>
              </a:rPr>
              <a:t>Experiment</a:t>
            </a:r>
            <a:endParaRPr kumimoji="1" lang="zh-CN" altLang="en-US" sz="2400" b="1" dirty="0">
              <a:solidFill>
                <a:srgbClr val="0C1A29"/>
              </a:solidFill>
            </a:endParaRPr>
          </a:p>
        </p:txBody>
      </p:sp>
    </p:spTree>
    <p:extLst>
      <p:ext uri="{BB962C8B-B14F-4D97-AF65-F5344CB8AC3E}">
        <p14:creationId xmlns:p14="http://schemas.microsoft.com/office/powerpoint/2010/main" val="25204764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imulationResults" descr="simulationResults">
            <a:hlinkClick r:id="" action="ppaction://media"/>
            <a:extLst>
              <a:ext uri="{FF2B5EF4-FFF2-40B4-BE49-F238E27FC236}">
                <a16:creationId xmlns:a16="http://schemas.microsoft.com/office/drawing/2014/main" id="{20618FF6-B91E-A84D-9223-76509B05C44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60482" y="1444683"/>
            <a:ext cx="8271036" cy="4204607"/>
          </a:xfrm>
          <a:prstGeom prst="rect">
            <a:avLst/>
          </a:prstGeom>
        </p:spPr>
      </p:pic>
      <p:sp>
        <p:nvSpPr>
          <p:cNvPr id="4" name="文本框 3">
            <a:extLst>
              <a:ext uri="{FF2B5EF4-FFF2-40B4-BE49-F238E27FC236}">
                <a16:creationId xmlns:a16="http://schemas.microsoft.com/office/drawing/2014/main" id="{9FC1C93F-8B30-F44E-9A8B-0487F1E2EA13}"/>
              </a:ext>
            </a:extLst>
          </p:cNvPr>
          <p:cNvSpPr txBox="1"/>
          <p:nvPr/>
        </p:nvSpPr>
        <p:spPr>
          <a:xfrm>
            <a:off x="684677" y="676022"/>
            <a:ext cx="2268385" cy="461665"/>
          </a:xfrm>
          <a:prstGeom prst="rect">
            <a:avLst/>
          </a:prstGeom>
          <a:noFill/>
        </p:spPr>
        <p:txBody>
          <a:bodyPr wrap="square" rtlCol="0">
            <a:spAutoFit/>
          </a:bodyPr>
          <a:lstStyle/>
          <a:p>
            <a:r>
              <a:rPr kumimoji="1" lang="en-US" altLang="zh-CN" sz="2400" b="1" dirty="0">
                <a:solidFill>
                  <a:srgbClr val="0C1A29"/>
                </a:solidFill>
              </a:rPr>
              <a:t>Experiment</a:t>
            </a:r>
            <a:endParaRPr kumimoji="1" lang="zh-CN" altLang="en-US" sz="2400" b="1" dirty="0">
              <a:solidFill>
                <a:srgbClr val="0C1A29"/>
              </a:solidFill>
            </a:endParaRPr>
          </a:p>
        </p:txBody>
      </p:sp>
    </p:spTree>
    <p:extLst>
      <p:ext uri="{BB962C8B-B14F-4D97-AF65-F5344CB8AC3E}">
        <p14:creationId xmlns:p14="http://schemas.microsoft.com/office/powerpoint/2010/main" val="9886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3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E6DF90E9-6137-3B44-9E09-2706E6A6F684}"/>
              </a:ext>
            </a:extLst>
          </p:cNvPr>
          <p:cNvSpPr txBox="1"/>
          <p:nvPr/>
        </p:nvSpPr>
        <p:spPr>
          <a:xfrm>
            <a:off x="684677" y="676022"/>
            <a:ext cx="2268385" cy="461665"/>
          </a:xfrm>
          <a:prstGeom prst="rect">
            <a:avLst/>
          </a:prstGeom>
          <a:noFill/>
        </p:spPr>
        <p:txBody>
          <a:bodyPr wrap="square" rtlCol="0">
            <a:spAutoFit/>
          </a:bodyPr>
          <a:lstStyle/>
          <a:p>
            <a:r>
              <a:rPr kumimoji="1" lang="en-US" altLang="zh-CN" sz="2400" b="1" dirty="0">
                <a:solidFill>
                  <a:srgbClr val="0C1A29"/>
                </a:solidFill>
              </a:rPr>
              <a:t>Conclusion</a:t>
            </a:r>
            <a:endParaRPr kumimoji="1" lang="zh-CN" altLang="en-US" sz="2400" b="1" dirty="0">
              <a:solidFill>
                <a:srgbClr val="0C1A29"/>
              </a:solidFill>
            </a:endParaRPr>
          </a:p>
        </p:txBody>
      </p:sp>
      <p:sp>
        <p:nvSpPr>
          <p:cNvPr id="8" name="文本框 7">
            <a:extLst>
              <a:ext uri="{FF2B5EF4-FFF2-40B4-BE49-F238E27FC236}">
                <a16:creationId xmlns:a16="http://schemas.microsoft.com/office/drawing/2014/main" id="{1307B332-DED1-424A-BA43-242DD0E9692F}"/>
              </a:ext>
            </a:extLst>
          </p:cNvPr>
          <p:cNvSpPr txBox="1"/>
          <p:nvPr/>
        </p:nvSpPr>
        <p:spPr>
          <a:xfrm>
            <a:off x="1258412" y="1543237"/>
            <a:ext cx="9312185" cy="3816429"/>
          </a:xfrm>
          <a:prstGeom prst="rect">
            <a:avLst/>
          </a:prstGeom>
          <a:noFill/>
        </p:spPr>
        <p:txBody>
          <a:bodyPr wrap="square" rtlCol="0">
            <a:spAutoFit/>
          </a:bodyPr>
          <a:lstStyle/>
          <a:p>
            <a:pPr marL="342900" indent="-342900" algn="just">
              <a:buFont typeface="Arial" panose="020B0604020202020204" pitchFamily="34" charset="0"/>
              <a:buChar char="•"/>
            </a:pPr>
            <a:r>
              <a:rPr lang="en-US" altLang="zh-CN" sz="2000" dirty="0"/>
              <a:t>We take </a:t>
            </a:r>
            <a:r>
              <a:rPr lang="en-US" altLang="zh-CN" sz="2000" b="1" dirty="0">
                <a:solidFill>
                  <a:srgbClr val="4D9EB3"/>
                </a:solidFill>
              </a:rPr>
              <a:t>the water type </a:t>
            </a:r>
            <a:r>
              <a:rPr lang="en-US" altLang="zh-CN" sz="2000" dirty="0"/>
              <a:t>and </a:t>
            </a:r>
            <a:r>
              <a:rPr lang="en-US" altLang="zh-CN" sz="2000" b="1" dirty="0">
                <a:solidFill>
                  <a:srgbClr val="4D9EB3"/>
                </a:solidFill>
              </a:rPr>
              <a:t>the water depth</a:t>
            </a:r>
            <a:r>
              <a:rPr lang="en-US" altLang="zh-CN" sz="2000" b="1" dirty="0"/>
              <a:t> </a:t>
            </a:r>
            <a:r>
              <a:rPr lang="en-US" altLang="zh-CN" sz="2000" dirty="0"/>
              <a:t>as the main variables, decompose the spectra of the incident light and design a method to determine the underwater ambient light, and propose a hybrid underwater imaging model to simulate the underwater scene. </a:t>
            </a:r>
          </a:p>
          <a:p>
            <a:pPr algn="just"/>
            <a:endParaRPr lang="en-US" altLang="zh-CN" sz="1100" dirty="0"/>
          </a:p>
          <a:p>
            <a:pPr marL="342900" indent="-342900" algn="just">
              <a:buFont typeface="Arial" panose="020B0604020202020204" pitchFamily="34" charset="0"/>
              <a:buChar char="•"/>
            </a:pPr>
            <a:r>
              <a:rPr lang="en-US" altLang="zh-CN" sz="2000" dirty="0"/>
              <a:t>Extensive experiments verify the </a:t>
            </a:r>
            <a:r>
              <a:rPr lang="en-US" altLang="zh-CN" sz="2000" b="1" dirty="0">
                <a:solidFill>
                  <a:srgbClr val="4D9EB3"/>
                </a:solidFill>
              </a:rPr>
              <a:t>controllability</a:t>
            </a:r>
            <a:r>
              <a:rPr lang="en-US" altLang="zh-CN" sz="2000" dirty="0"/>
              <a:t> of the proposed method. </a:t>
            </a:r>
          </a:p>
          <a:p>
            <a:pPr algn="just"/>
            <a:endParaRPr lang="en-US" altLang="zh-CN" sz="1100" dirty="0"/>
          </a:p>
          <a:p>
            <a:pPr marL="342900" indent="-342900" algn="just">
              <a:buFont typeface="Arial" panose="020B0604020202020204" pitchFamily="34" charset="0"/>
              <a:buChar char="•"/>
            </a:pPr>
            <a:r>
              <a:rPr lang="en-US" altLang="zh-CN" sz="2000" dirty="0"/>
              <a:t>Some underwater simulation results and the quantitative comparison also demonstrate that our approach can perform well in simulating </a:t>
            </a:r>
            <a:r>
              <a:rPr lang="en-US" altLang="zh-CN" sz="2000" b="1" dirty="0">
                <a:solidFill>
                  <a:srgbClr val="4D9EB3"/>
                </a:solidFill>
              </a:rPr>
              <a:t>various</a:t>
            </a:r>
            <a:r>
              <a:rPr lang="en-US" altLang="zh-CN" sz="2000" dirty="0"/>
              <a:t> underwater environment.</a:t>
            </a:r>
          </a:p>
          <a:p>
            <a:pPr marL="342900" indent="-342900" algn="just">
              <a:buFont typeface="Arial" panose="020B0604020202020204" pitchFamily="34" charset="0"/>
              <a:buChar char="•"/>
            </a:pPr>
            <a:endParaRPr lang="en-US" altLang="zh-CN" sz="2000" dirty="0"/>
          </a:p>
          <a:p>
            <a:pPr marL="342900" indent="-342900" algn="just">
              <a:buFont typeface="Arial" panose="020B0604020202020204" pitchFamily="34" charset="0"/>
              <a:buChar char="•"/>
            </a:pPr>
            <a:r>
              <a:rPr lang="en-US" altLang="zh-CN" sz="2000" dirty="0"/>
              <a:t>To make our results reproducible, the source code is made online available at https://</a:t>
            </a:r>
            <a:r>
              <a:rPr lang="en-US" altLang="zh-CN" sz="2000" dirty="0" err="1"/>
              <a:t>cslinzhang.github.io</a:t>
            </a:r>
            <a:r>
              <a:rPr lang="en-US" altLang="zh-CN" sz="2000" dirty="0"/>
              <a:t>/</a:t>
            </a:r>
            <a:r>
              <a:rPr lang="en-US" altLang="zh-CN" sz="2000" dirty="0" err="1"/>
              <a:t>USSim</a:t>
            </a:r>
            <a:r>
              <a:rPr lang="en-US" altLang="zh-CN" sz="2000" dirty="0"/>
              <a:t>/</a:t>
            </a:r>
          </a:p>
        </p:txBody>
      </p:sp>
    </p:spTree>
    <p:extLst>
      <p:ext uri="{BB962C8B-B14F-4D97-AF65-F5344CB8AC3E}">
        <p14:creationId xmlns:p14="http://schemas.microsoft.com/office/powerpoint/2010/main" val="30947311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1307B332-DED1-424A-BA43-242DD0E9692F}"/>
              </a:ext>
            </a:extLst>
          </p:cNvPr>
          <p:cNvSpPr txBox="1"/>
          <p:nvPr/>
        </p:nvSpPr>
        <p:spPr>
          <a:xfrm>
            <a:off x="1439907" y="3198167"/>
            <a:ext cx="9312185" cy="461665"/>
          </a:xfrm>
          <a:prstGeom prst="rect">
            <a:avLst/>
          </a:prstGeom>
          <a:noFill/>
        </p:spPr>
        <p:txBody>
          <a:bodyPr wrap="square" rtlCol="0">
            <a:spAutoFit/>
          </a:bodyPr>
          <a:lstStyle/>
          <a:p>
            <a:pPr algn="ctr"/>
            <a:r>
              <a:rPr lang="en-US" altLang="zh-CN" sz="2400" dirty="0">
                <a:solidFill>
                  <a:srgbClr val="0C1A29"/>
                </a:solidFill>
              </a:rPr>
              <a:t>Thank you for your watching and listening.</a:t>
            </a:r>
          </a:p>
        </p:txBody>
      </p:sp>
    </p:spTree>
    <p:extLst>
      <p:ext uri="{BB962C8B-B14F-4D97-AF65-F5344CB8AC3E}">
        <p14:creationId xmlns:p14="http://schemas.microsoft.com/office/powerpoint/2010/main" val="3849592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E6DF90E9-6137-3B44-9E09-2706E6A6F684}"/>
              </a:ext>
            </a:extLst>
          </p:cNvPr>
          <p:cNvSpPr txBox="1"/>
          <p:nvPr/>
        </p:nvSpPr>
        <p:spPr>
          <a:xfrm>
            <a:off x="684677" y="676022"/>
            <a:ext cx="2403297" cy="461665"/>
          </a:xfrm>
          <a:prstGeom prst="rect">
            <a:avLst/>
          </a:prstGeom>
          <a:noFill/>
        </p:spPr>
        <p:txBody>
          <a:bodyPr wrap="square" rtlCol="0">
            <a:spAutoFit/>
          </a:bodyPr>
          <a:lstStyle/>
          <a:p>
            <a:r>
              <a:rPr kumimoji="1" lang="en-US" altLang="zh-CN" sz="2400" b="1" dirty="0">
                <a:solidFill>
                  <a:srgbClr val="0C1A29"/>
                </a:solidFill>
              </a:rPr>
              <a:t>Related Works</a:t>
            </a:r>
            <a:endParaRPr kumimoji="1" lang="zh-CN" altLang="en-US" sz="2400" b="1" dirty="0">
              <a:solidFill>
                <a:srgbClr val="0C1A29"/>
              </a:solidFill>
            </a:endParaRPr>
          </a:p>
        </p:txBody>
      </p:sp>
      <p:pic>
        <p:nvPicPr>
          <p:cNvPr id="15" name="图片 14">
            <a:extLst>
              <a:ext uri="{FF2B5EF4-FFF2-40B4-BE49-F238E27FC236}">
                <a16:creationId xmlns:a16="http://schemas.microsoft.com/office/drawing/2014/main" id="{CCBF65C9-484B-4F4E-8BC4-5669EBB9A51E}"/>
              </a:ext>
            </a:extLst>
          </p:cNvPr>
          <p:cNvPicPr>
            <a:picLocks noChangeAspect="1"/>
          </p:cNvPicPr>
          <p:nvPr/>
        </p:nvPicPr>
        <p:blipFill>
          <a:blip r:embed="rId3"/>
          <a:stretch>
            <a:fillRect/>
          </a:stretch>
        </p:blipFill>
        <p:spPr>
          <a:xfrm>
            <a:off x="6065451" y="1240923"/>
            <a:ext cx="2714309" cy="1433723"/>
          </a:xfrm>
          <a:prstGeom prst="rect">
            <a:avLst/>
          </a:prstGeom>
        </p:spPr>
      </p:pic>
      <p:sp>
        <p:nvSpPr>
          <p:cNvPr id="18" name="文本框 17">
            <a:extLst>
              <a:ext uri="{FF2B5EF4-FFF2-40B4-BE49-F238E27FC236}">
                <a16:creationId xmlns:a16="http://schemas.microsoft.com/office/drawing/2014/main" id="{8650590C-14EC-4245-A7FD-E5C1704CDD21}"/>
              </a:ext>
            </a:extLst>
          </p:cNvPr>
          <p:cNvSpPr txBox="1"/>
          <p:nvPr/>
        </p:nvSpPr>
        <p:spPr>
          <a:xfrm>
            <a:off x="1045587" y="1496091"/>
            <a:ext cx="4084773" cy="707886"/>
          </a:xfrm>
          <a:prstGeom prst="rect">
            <a:avLst/>
          </a:prstGeom>
          <a:noFill/>
        </p:spPr>
        <p:txBody>
          <a:bodyPr wrap="none" rtlCol="0">
            <a:spAutoFit/>
          </a:bodyPr>
          <a:lstStyle/>
          <a:p>
            <a:r>
              <a:rPr kumimoji="1" lang="en-US" altLang="zh-CN" sz="2000" b="1" dirty="0">
                <a:solidFill>
                  <a:srgbClr val="0C1A29"/>
                </a:solidFill>
              </a:rPr>
              <a:t>Implementations: </a:t>
            </a:r>
          </a:p>
          <a:p>
            <a:r>
              <a:rPr kumimoji="1" lang="en-US" altLang="zh-CN" sz="2000" b="1" dirty="0">
                <a:solidFill>
                  <a:srgbClr val="0C1A29"/>
                </a:solidFill>
              </a:rPr>
              <a:t>	</a:t>
            </a:r>
            <a:r>
              <a:rPr kumimoji="1" lang="en-US" altLang="zh-CN" sz="2000" b="1" dirty="0">
                <a:solidFill>
                  <a:srgbClr val="4D9EB3"/>
                </a:solidFill>
              </a:rPr>
              <a:t>fog effect </a:t>
            </a:r>
            <a:r>
              <a:rPr kumimoji="1" lang="en-US" altLang="zh-CN" sz="2000" dirty="0"/>
              <a:t>in game engine</a:t>
            </a:r>
            <a:endParaRPr kumimoji="1" lang="zh-CN" altLang="en-US" sz="2000" dirty="0"/>
          </a:p>
        </p:txBody>
      </p:sp>
      <p:pic>
        <p:nvPicPr>
          <p:cNvPr id="19" name="图片 18">
            <a:extLst>
              <a:ext uri="{FF2B5EF4-FFF2-40B4-BE49-F238E27FC236}">
                <a16:creationId xmlns:a16="http://schemas.microsoft.com/office/drawing/2014/main" id="{42F91AF2-844D-8248-9010-FED470338800}"/>
              </a:ext>
            </a:extLst>
          </p:cNvPr>
          <p:cNvPicPr>
            <a:picLocks noChangeAspect="1"/>
          </p:cNvPicPr>
          <p:nvPr/>
        </p:nvPicPr>
        <p:blipFill>
          <a:blip r:embed="rId4"/>
          <a:stretch>
            <a:fillRect/>
          </a:stretch>
        </p:blipFill>
        <p:spPr>
          <a:xfrm>
            <a:off x="8908659" y="1240923"/>
            <a:ext cx="2252502" cy="1437767"/>
          </a:xfrm>
          <a:prstGeom prst="rect">
            <a:avLst/>
          </a:prstGeom>
        </p:spPr>
      </p:pic>
      <p:grpSp>
        <p:nvGrpSpPr>
          <p:cNvPr id="26" name="组合 25">
            <a:extLst>
              <a:ext uri="{FF2B5EF4-FFF2-40B4-BE49-F238E27FC236}">
                <a16:creationId xmlns:a16="http://schemas.microsoft.com/office/drawing/2014/main" id="{FECD2115-8648-B743-9D98-7683E63012F4}"/>
              </a:ext>
            </a:extLst>
          </p:cNvPr>
          <p:cNvGrpSpPr/>
          <p:nvPr/>
        </p:nvGrpSpPr>
        <p:grpSpPr>
          <a:xfrm>
            <a:off x="2292263" y="3033050"/>
            <a:ext cx="7546375" cy="1020055"/>
            <a:chOff x="2066886" y="3429000"/>
            <a:chExt cx="7546375" cy="1020055"/>
          </a:xfrm>
        </p:grpSpPr>
        <p:sp>
          <p:nvSpPr>
            <p:cNvPr id="23" name="圆角矩形 22">
              <a:extLst>
                <a:ext uri="{FF2B5EF4-FFF2-40B4-BE49-F238E27FC236}">
                  <a16:creationId xmlns:a16="http://schemas.microsoft.com/office/drawing/2014/main" id="{BC52DA77-8271-0144-A88C-F3E771344F27}"/>
                </a:ext>
              </a:extLst>
            </p:cNvPr>
            <p:cNvSpPr/>
            <p:nvPr/>
          </p:nvSpPr>
          <p:spPr>
            <a:xfrm>
              <a:off x="2066886" y="3429002"/>
              <a:ext cx="2183715" cy="1020053"/>
            </a:xfrm>
            <a:prstGeom prst="roundRect">
              <a:avLst/>
            </a:prstGeom>
            <a:solidFill>
              <a:srgbClr val="F0F7F4"/>
            </a:solidFill>
            <a:ln>
              <a:solidFill>
                <a:srgbClr val="BFDD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0" fontAlgn="base" hangingPunct="0">
                <a:spcBef>
                  <a:spcPct val="0"/>
                </a:spcBef>
                <a:spcAft>
                  <a:spcPct val="0"/>
                </a:spcAft>
              </a:pPr>
              <a:r>
                <a:rPr lang="en-US" altLang="zh-CN" dirty="0">
                  <a:solidFill>
                    <a:srgbClr val="0C1A29"/>
                  </a:solidFill>
                  <a:cs typeface="Times New Roman" panose="02020603050405020304" pitchFamily="18" charset="0"/>
                </a:rPr>
                <a:t>Influence of water in underwater scene</a:t>
              </a:r>
            </a:p>
          </p:txBody>
        </p:sp>
        <p:sp>
          <p:nvSpPr>
            <p:cNvPr id="24" name="圆角矩形 23">
              <a:extLst>
                <a:ext uri="{FF2B5EF4-FFF2-40B4-BE49-F238E27FC236}">
                  <a16:creationId xmlns:a16="http://schemas.microsoft.com/office/drawing/2014/main" id="{2EDA714A-F70B-E74D-B7FC-D84583DB5D13}"/>
                </a:ext>
              </a:extLst>
            </p:cNvPr>
            <p:cNvSpPr/>
            <p:nvPr/>
          </p:nvSpPr>
          <p:spPr>
            <a:xfrm>
              <a:off x="5402714" y="3429001"/>
              <a:ext cx="1815939" cy="1020053"/>
            </a:xfrm>
            <a:prstGeom prst="roundRect">
              <a:avLst/>
            </a:prstGeom>
            <a:solidFill>
              <a:srgbClr val="F0F7F4"/>
            </a:solidFill>
            <a:ln>
              <a:solidFill>
                <a:srgbClr val="BFDD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0" fontAlgn="base" hangingPunct="0">
                <a:spcBef>
                  <a:spcPct val="0"/>
                </a:spcBef>
                <a:spcAft>
                  <a:spcPct val="0"/>
                </a:spcAft>
              </a:pPr>
              <a:r>
                <a:rPr kumimoji="1" lang="en-US" altLang="zh-CN" dirty="0">
                  <a:solidFill>
                    <a:srgbClr val="0C1A29"/>
                  </a:solidFill>
                </a:rPr>
                <a:t>color of the objects in the scene</a:t>
              </a:r>
              <a:endParaRPr lang="en-US" altLang="zh-CN" dirty="0">
                <a:solidFill>
                  <a:srgbClr val="0C1A29"/>
                </a:solidFill>
                <a:cs typeface="Times New Roman" panose="02020603050405020304" pitchFamily="18" charset="0"/>
              </a:endParaRPr>
            </a:p>
          </p:txBody>
        </p:sp>
        <p:sp>
          <p:nvSpPr>
            <p:cNvPr id="25" name="圆角矩形 24">
              <a:extLst>
                <a:ext uri="{FF2B5EF4-FFF2-40B4-BE49-F238E27FC236}">
                  <a16:creationId xmlns:a16="http://schemas.microsoft.com/office/drawing/2014/main" id="{67894E9E-9905-BD4D-8B70-82B081244ABA}"/>
                </a:ext>
              </a:extLst>
            </p:cNvPr>
            <p:cNvSpPr/>
            <p:nvPr/>
          </p:nvSpPr>
          <p:spPr>
            <a:xfrm>
              <a:off x="7797322" y="3429000"/>
              <a:ext cx="1815939" cy="1020053"/>
            </a:xfrm>
            <a:prstGeom prst="roundRect">
              <a:avLst/>
            </a:prstGeom>
            <a:solidFill>
              <a:srgbClr val="F0F7F4"/>
            </a:solidFill>
            <a:ln>
              <a:solidFill>
                <a:srgbClr val="BFDD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0" fontAlgn="base" hangingPunct="0">
                <a:spcBef>
                  <a:spcPct val="0"/>
                </a:spcBef>
                <a:spcAft>
                  <a:spcPct val="0"/>
                </a:spcAft>
              </a:pPr>
              <a:r>
                <a:rPr kumimoji="1" lang="en-US" altLang="zh-CN" dirty="0">
                  <a:solidFill>
                    <a:srgbClr val="0C1A29"/>
                  </a:solidFill>
                </a:rPr>
                <a:t>color of the water</a:t>
              </a:r>
              <a:endParaRPr lang="en-US" altLang="zh-CN" dirty="0">
                <a:solidFill>
                  <a:srgbClr val="0C1A29"/>
                </a:solidFill>
                <a:cs typeface="Times New Roman" panose="02020603050405020304" pitchFamily="18" charset="0"/>
              </a:endParaRPr>
            </a:p>
          </p:txBody>
        </p:sp>
        <p:sp>
          <p:nvSpPr>
            <p:cNvPr id="22" name="十字形 21">
              <a:extLst>
                <a:ext uri="{FF2B5EF4-FFF2-40B4-BE49-F238E27FC236}">
                  <a16:creationId xmlns:a16="http://schemas.microsoft.com/office/drawing/2014/main" id="{AB04200E-F51F-E24E-B269-565187DBAD8A}"/>
                </a:ext>
              </a:extLst>
            </p:cNvPr>
            <p:cNvSpPr/>
            <p:nvPr/>
          </p:nvSpPr>
          <p:spPr>
            <a:xfrm>
              <a:off x="7347426" y="3781629"/>
              <a:ext cx="321123" cy="314793"/>
            </a:xfrm>
            <a:prstGeom prst="plus">
              <a:avLst>
                <a:gd name="adj" fmla="val 45000"/>
              </a:avLst>
            </a:prstGeom>
            <a:solidFill>
              <a:srgbClr val="BFDDE3"/>
            </a:solidFill>
            <a:ln>
              <a:solidFill>
                <a:srgbClr val="BFDD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0" fontAlgn="base" hangingPunct="0">
                <a:spcBef>
                  <a:spcPct val="0"/>
                </a:spcBef>
                <a:spcAft>
                  <a:spcPct val="0"/>
                </a:spcAft>
              </a:pPr>
              <a:endParaRPr kumimoji="1" lang="zh-CN" altLang="en-US">
                <a:solidFill>
                  <a:srgbClr val="BFDDE3"/>
                </a:solidFill>
              </a:endParaRPr>
            </a:p>
          </p:txBody>
        </p:sp>
        <p:sp>
          <p:nvSpPr>
            <p:cNvPr id="27" name="下箭头 26">
              <a:extLst>
                <a:ext uri="{FF2B5EF4-FFF2-40B4-BE49-F238E27FC236}">
                  <a16:creationId xmlns:a16="http://schemas.microsoft.com/office/drawing/2014/main" id="{73D51248-8ED4-6D44-B51E-594F693D8145}"/>
                </a:ext>
              </a:extLst>
            </p:cNvPr>
            <p:cNvSpPr/>
            <p:nvPr/>
          </p:nvSpPr>
          <p:spPr>
            <a:xfrm rot="5400000">
              <a:off x="4744095" y="3633737"/>
              <a:ext cx="165124" cy="610576"/>
            </a:xfrm>
            <a:prstGeom prst="downArrow">
              <a:avLst/>
            </a:prstGeom>
            <a:solidFill>
              <a:srgbClr val="BFDDE3"/>
            </a:solidFill>
            <a:ln>
              <a:solidFill>
                <a:srgbClr val="BFDD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0" fontAlgn="base" hangingPunct="0">
                <a:spcBef>
                  <a:spcPct val="0"/>
                </a:spcBef>
                <a:spcAft>
                  <a:spcPct val="0"/>
                </a:spcAft>
              </a:pPr>
              <a:endParaRPr kumimoji="1" lang="zh-CN" altLang="en-US">
                <a:solidFill>
                  <a:srgbClr val="BFDDE3"/>
                </a:solidFill>
              </a:endParaRPr>
            </a:p>
          </p:txBody>
        </p:sp>
      </p:grpSp>
      <p:sp>
        <p:nvSpPr>
          <p:cNvPr id="31" name="文本框 30">
            <a:extLst>
              <a:ext uri="{FF2B5EF4-FFF2-40B4-BE49-F238E27FC236}">
                <a16:creationId xmlns:a16="http://schemas.microsoft.com/office/drawing/2014/main" id="{5074C3E0-2B54-B647-9F90-A6E0E6311A9D}"/>
              </a:ext>
            </a:extLst>
          </p:cNvPr>
          <p:cNvSpPr txBox="1"/>
          <p:nvPr/>
        </p:nvSpPr>
        <p:spPr>
          <a:xfrm>
            <a:off x="4190670" y="4280724"/>
            <a:ext cx="3810659" cy="400110"/>
          </a:xfrm>
          <a:prstGeom prst="rect">
            <a:avLst/>
          </a:prstGeom>
          <a:noFill/>
        </p:spPr>
        <p:txBody>
          <a:bodyPr wrap="none" rtlCol="0">
            <a:spAutoFit/>
          </a:bodyPr>
          <a:lstStyle/>
          <a:p>
            <a:pPr algn="ctr" defTabSz="457200" eaLnBrk="0" fontAlgn="base" hangingPunct="0">
              <a:spcBef>
                <a:spcPct val="0"/>
              </a:spcBef>
              <a:spcAft>
                <a:spcPct val="0"/>
              </a:spcAft>
            </a:pPr>
            <a:r>
              <a:rPr lang="en-US" altLang="zh-CN" sz="2000" dirty="0"/>
              <a:t>parameters are set </a:t>
            </a:r>
            <a:r>
              <a:rPr lang="en-US" altLang="zh-CN" sz="2000" b="1" dirty="0">
                <a:solidFill>
                  <a:srgbClr val="4D9EB3"/>
                </a:solidFill>
              </a:rPr>
              <a:t>empirically</a:t>
            </a:r>
            <a:r>
              <a:rPr lang="en-US" altLang="zh-CN" sz="2000" dirty="0"/>
              <a:t> </a:t>
            </a:r>
          </a:p>
        </p:txBody>
      </p:sp>
      <p:sp>
        <p:nvSpPr>
          <p:cNvPr id="32" name="剪去对角的矩形 31">
            <a:extLst>
              <a:ext uri="{FF2B5EF4-FFF2-40B4-BE49-F238E27FC236}">
                <a16:creationId xmlns:a16="http://schemas.microsoft.com/office/drawing/2014/main" id="{626C37D2-E6D3-9845-A8B3-6E760E0D16CC}"/>
              </a:ext>
            </a:extLst>
          </p:cNvPr>
          <p:cNvSpPr/>
          <p:nvPr/>
        </p:nvSpPr>
        <p:spPr bwMode="auto">
          <a:xfrm>
            <a:off x="1578742" y="5290582"/>
            <a:ext cx="9034515" cy="517954"/>
          </a:xfrm>
          <a:prstGeom prst="snip2DiagRect">
            <a:avLst>
              <a:gd name="adj1" fmla="val 0"/>
              <a:gd name="adj2" fmla="val 23495"/>
            </a:avLst>
          </a:prstGeom>
          <a:solidFill>
            <a:srgbClr val="4D9E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zh-CN" sz="2000" b="1" dirty="0">
                <a:solidFill>
                  <a:srgbClr val="FFFFFF"/>
                </a:solidFill>
              </a:rPr>
              <a:t>common shortcomings: </a:t>
            </a:r>
            <a:r>
              <a:rPr lang="en-US" altLang="zh-CN" sz="2000" dirty="0">
                <a:solidFill>
                  <a:srgbClr val="FFFFFF"/>
                </a:solidFill>
              </a:rPr>
              <a:t>low controllability &amp; lack of physical interpretability</a:t>
            </a:r>
            <a:endParaRPr kumimoji="1" lang="zh-CN" altLang="en-US" sz="2000" dirty="0">
              <a:solidFill>
                <a:srgbClr val="FFFFFF"/>
              </a:solidFill>
            </a:endParaRPr>
          </a:p>
        </p:txBody>
      </p:sp>
    </p:spTree>
    <p:extLst>
      <p:ext uri="{BB962C8B-B14F-4D97-AF65-F5344CB8AC3E}">
        <p14:creationId xmlns:p14="http://schemas.microsoft.com/office/powerpoint/2010/main" val="2201378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E6DF90E9-6137-3B44-9E09-2706E6A6F684}"/>
              </a:ext>
            </a:extLst>
          </p:cNvPr>
          <p:cNvSpPr txBox="1"/>
          <p:nvPr/>
        </p:nvSpPr>
        <p:spPr>
          <a:xfrm>
            <a:off x="684677" y="676022"/>
            <a:ext cx="2034661" cy="461665"/>
          </a:xfrm>
          <a:prstGeom prst="rect">
            <a:avLst/>
          </a:prstGeom>
          <a:noFill/>
        </p:spPr>
        <p:txBody>
          <a:bodyPr wrap="square" rtlCol="0">
            <a:spAutoFit/>
          </a:bodyPr>
          <a:lstStyle/>
          <a:p>
            <a:r>
              <a:rPr kumimoji="1" lang="en-US" altLang="zh-CN" sz="2400" b="1" dirty="0">
                <a:solidFill>
                  <a:srgbClr val="0C1A29"/>
                </a:solidFill>
              </a:rPr>
              <a:t>Objectives</a:t>
            </a:r>
            <a:endParaRPr kumimoji="1" lang="zh-CN" altLang="en-US" sz="2400" b="1" dirty="0">
              <a:solidFill>
                <a:srgbClr val="0C1A29"/>
              </a:solidFill>
            </a:endParaRPr>
          </a:p>
        </p:txBody>
      </p:sp>
      <p:grpSp>
        <p:nvGrpSpPr>
          <p:cNvPr id="6" name="组合 5">
            <a:extLst>
              <a:ext uri="{FF2B5EF4-FFF2-40B4-BE49-F238E27FC236}">
                <a16:creationId xmlns:a16="http://schemas.microsoft.com/office/drawing/2014/main" id="{B5085479-46BC-2B4E-8C4B-7F7648E80801}"/>
              </a:ext>
            </a:extLst>
          </p:cNvPr>
          <p:cNvGrpSpPr/>
          <p:nvPr/>
        </p:nvGrpSpPr>
        <p:grpSpPr>
          <a:xfrm>
            <a:off x="3201912" y="2664952"/>
            <a:ext cx="5788175" cy="1528096"/>
            <a:chOff x="2887738" y="2585062"/>
            <a:chExt cx="5788175" cy="1528096"/>
          </a:xfrm>
        </p:grpSpPr>
        <p:sp>
          <p:nvSpPr>
            <p:cNvPr id="3" name="文本框 19">
              <a:extLst>
                <a:ext uri="{FF2B5EF4-FFF2-40B4-BE49-F238E27FC236}">
                  <a16:creationId xmlns:a16="http://schemas.microsoft.com/office/drawing/2014/main" id="{3968D043-A3DD-A64B-9A99-A01874BF0DF0}"/>
                </a:ext>
              </a:extLst>
            </p:cNvPr>
            <p:cNvSpPr txBox="1">
              <a:spLocks noChangeArrowheads="1"/>
            </p:cNvSpPr>
            <p:nvPr/>
          </p:nvSpPr>
          <p:spPr bwMode="auto">
            <a:xfrm>
              <a:off x="2948063" y="2585062"/>
              <a:ext cx="55451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zh-CN" altLang="en-US" sz="2400" b="1" dirty="0">
                  <a:solidFill>
                    <a:srgbClr val="4D9EB3"/>
                  </a:solidFill>
                </a:rPr>
                <a:t>√</a:t>
              </a:r>
              <a:r>
                <a:rPr lang="zh-CN" altLang="en-US" sz="2400" dirty="0"/>
                <a:t>   </a:t>
              </a:r>
              <a:r>
                <a:rPr kumimoji="1" lang="en-US" altLang="zh-CN" sz="2000" b="1" dirty="0">
                  <a:latin typeface="+mn-lt"/>
                </a:rPr>
                <a:t>simple</a:t>
              </a:r>
              <a:r>
                <a:rPr kumimoji="1" lang="en-US" altLang="zh-CN" sz="2000" dirty="0">
                  <a:latin typeface="+mn-lt"/>
                </a:rPr>
                <a:t> enough </a:t>
              </a:r>
              <a:r>
                <a:rPr kumimoji="1" lang="en-US" altLang="zh-CN" sz="2000" dirty="0">
                  <a:solidFill>
                    <a:srgbClr val="0D1B2A"/>
                  </a:solidFill>
                  <a:latin typeface="+mn-lt"/>
                </a:rPr>
                <a:t>to simulate in </a:t>
              </a:r>
              <a:r>
                <a:rPr kumimoji="1" lang="en-US" altLang="zh-CN" sz="2000" dirty="0">
                  <a:latin typeface="+mn-lt"/>
                </a:rPr>
                <a:t>game engines</a:t>
              </a:r>
              <a:endParaRPr kumimoji="1" lang="zh-CN" altLang="en-US" sz="2400" dirty="0">
                <a:latin typeface="+mn-lt"/>
              </a:endParaRPr>
            </a:p>
          </p:txBody>
        </p:sp>
        <p:sp>
          <p:nvSpPr>
            <p:cNvPr id="4" name="文本框 21">
              <a:extLst>
                <a:ext uri="{FF2B5EF4-FFF2-40B4-BE49-F238E27FC236}">
                  <a16:creationId xmlns:a16="http://schemas.microsoft.com/office/drawing/2014/main" id="{B4011B04-3F5C-FB4D-9D88-8813F06D576D}"/>
                </a:ext>
              </a:extLst>
            </p:cNvPr>
            <p:cNvSpPr txBox="1">
              <a:spLocks noChangeArrowheads="1"/>
            </p:cNvSpPr>
            <p:nvPr/>
          </p:nvSpPr>
          <p:spPr bwMode="auto">
            <a:xfrm>
              <a:off x="2948063" y="3129575"/>
              <a:ext cx="57278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zh-CN" altLang="en-US" sz="2400" b="1" dirty="0">
                  <a:solidFill>
                    <a:srgbClr val="4D9EB3"/>
                  </a:solidFill>
                </a:rPr>
                <a:t>√</a:t>
              </a:r>
              <a:r>
                <a:rPr lang="zh-CN" altLang="en-US" sz="2400" dirty="0"/>
                <a:t>   </a:t>
              </a:r>
              <a:r>
                <a:rPr kumimoji="1" lang="en-US" altLang="zh-CN" sz="2000" dirty="0">
                  <a:latin typeface="+mn-lt"/>
                </a:rPr>
                <a:t>use </a:t>
              </a:r>
              <a:r>
                <a:rPr kumimoji="1" lang="en-US" altLang="zh-CN" sz="2000" b="1" dirty="0">
                  <a:latin typeface="+mn-lt"/>
                </a:rPr>
                <a:t>variables</a:t>
              </a:r>
              <a:r>
                <a:rPr kumimoji="1" lang="en-US" altLang="zh-CN" sz="2000" dirty="0">
                  <a:latin typeface="+mn-lt"/>
                </a:rPr>
                <a:t> to modify the simulation results</a:t>
              </a:r>
              <a:endParaRPr kumimoji="1" lang="zh-CN" altLang="en-US" sz="2400" dirty="0">
                <a:latin typeface="+mn-lt"/>
              </a:endParaRPr>
            </a:p>
          </p:txBody>
        </p:sp>
        <mc:AlternateContent xmlns:mc="http://schemas.openxmlformats.org/markup-compatibility/2006">
          <mc:Choice xmlns:a14="http://schemas.microsoft.com/office/drawing/2010/main" Requires="a14">
            <p:sp>
              <p:nvSpPr>
                <p:cNvPr id="5" name="文本框 21">
                  <a:extLst>
                    <a:ext uri="{FF2B5EF4-FFF2-40B4-BE49-F238E27FC236}">
                      <a16:creationId xmlns:a16="http://schemas.microsoft.com/office/drawing/2014/main" id="{00871361-254D-7C4F-A04F-F2ACC285FECA}"/>
                    </a:ext>
                  </a:extLst>
                </p:cNvPr>
                <p:cNvSpPr txBox="1">
                  <a:spLocks noChangeArrowheads="1"/>
                </p:cNvSpPr>
                <p:nvPr/>
              </p:nvSpPr>
              <p:spPr bwMode="auto">
                <a:xfrm>
                  <a:off x="2887738" y="3651493"/>
                  <a:ext cx="3889375"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14:m>
                    <m:oMath xmlns:m="http://schemas.openxmlformats.org/officeDocument/2006/math">
                      <m:r>
                        <a:rPr lang="en-US" altLang="zh-CN" sz="2400" b="1" i="1" smtClean="0">
                          <a:solidFill>
                            <a:srgbClr val="AC3931"/>
                          </a:solidFill>
                          <a:latin typeface="Cambria Math" panose="02040503050406030204" pitchFamily="18" charset="0"/>
                          <a:ea typeface="Cambria Math" panose="02040503050406030204" pitchFamily="18" charset="0"/>
                        </a:rPr>
                        <m:t>×</m:t>
                      </m:r>
                    </m:oMath>
                  </a14:m>
                  <a:r>
                    <a:rPr lang="zh-CN" altLang="en-US" sz="2400" dirty="0"/>
                    <a:t>  </a:t>
                  </a:r>
                  <a:r>
                    <a:rPr lang="en-US" altLang="zh-CN" sz="1600" dirty="0"/>
                    <a:t> </a:t>
                  </a:r>
                  <a:r>
                    <a:rPr kumimoji="1" lang="en-US" altLang="zh-CN" sz="2000" dirty="0">
                      <a:latin typeface="+mn-lt"/>
                    </a:rPr>
                    <a:t>reference images</a:t>
                  </a:r>
                  <a:endParaRPr kumimoji="1" lang="zh-CN" altLang="en-US" sz="2400" dirty="0">
                    <a:latin typeface="+mn-lt"/>
                  </a:endParaRPr>
                </a:p>
              </p:txBody>
            </p:sp>
          </mc:Choice>
          <mc:Fallback>
            <p:sp>
              <p:nvSpPr>
                <p:cNvPr id="5" name="文本框 21">
                  <a:extLst>
                    <a:ext uri="{FF2B5EF4-FFF2-40B4-BE49-F238E27FC236}">
                      <a16:creationId xmlns:a16="http://schemas.microsoft.com/office/drawing/2014/main" id="{00871361-254D-7C4F-A04F-F2ACC285FECA}"/>
                    </a:ext>
                  </a:extLst>
                </p:cNvPr>
                <p:cNvSpPr txBox="1">
                  <a:spLocks noRot="1" noChangeAspect="1" noMove="1" noResize="1" noEditPoints="1" noAdjustHandles="1" noChangeArrowheads="1" noChangeShapeType="1" noTextEdit="1"/>
                </p:cNvSpPr>
                <p:nvPr/>
              </p:nvSpPr>
              <p:spPr bwMode="auto">
                <a:xfrm>
                  <a:off x="2887738" y="3651493"/>
                  <a:ext cx="3889375" cy="461665"/>
                </a:xfrm>
                <a:prstGeom prst="rect">
                  <a:avLst/>
                </a:prstGeom>
                <a:blipFill>
                  <a:blip r:embed="rId3"/>
                  <a:stretch>
                    <a:fillRect b="-1842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grpSp>
      <p:sp>
        <p:nvSpPr>
          <p:cNvPr id="2" name="文本框 1">
            <a:extLst>
              <a:ext uri="{FF2B5EF4-FFF2-40B4-BE49-F238E27FC236}">
                <a16:creationId xmlns:a16="http://schemas.microsoft.com/office/drawing/2014/main" id="{2C3109F4-481A-5E48-AD7E-A911AB4CA25F}"/>
              </a:ext>
            </a:extLst>
          </p:cNvPr>
          <p:cNvSpPr txBox="1"/>
          <p:nvPr/>
        </p:nvSpPr>
        <p:spPr>
          <a:xfrm>
            <a:off x="1372431" y="1962459"/>
            <a:ext cx="2693814" cy="400110"/>
          </a:xfrm>
          <a:prstGeom prst="rect">
            <a:avLst/>
          </a:prstGeom>
          <a:noFill/>
        </p:spPr>
        <p:txBody>
          <a:bodyPr wrap="none" rtlCol="0">
            <a:spAutoFit/>
          </a:bodyPr>
          <a:lstStyle/>
          <a:p>
            <a:r>
              <a:rPr lang="en-US" altLang="zh-CN" sz="2000" dirty="0">
                <a:cs typeface="Times New Roman" panose="02020603050405020304" pitchFamily="18" charset="0"/>
              </a:rPr>
              <a:t>To propose a pipeline:</a:t>
            </a:r>
            <a:endParaRPr lang="en-US" altLang="zh-CN" sz="2000" dirty="0">
              <a:solidFill>
                <a:srgbClr val="0D1B2A"/>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528929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E6DF90E9-6137-3B44-9E09-2706E6A6F684}"/>
              </a:ext>
            </a:extLst>
          </p:cNvPr>
          <p:cNvSpPr txBox="1"/>
          <p:nvPr/>
        </p:nvSpPr>
        <p:spPr>
          <a:xfrm>
            <a:off x="684677" y="676022"/>
            <a:ext cx="2268385" cy="461665"/>
          </a:xfrm>
          <a:prstGeom prst="rect">
            <a:avLst/>
          </a:prstGeom>
          <a:noFill/>
        </p:spPr>
        <p:txBody>
          <a:bodyPr wrap="square" rtlCol="0">
            <a:spAutoFit/>
          </a:bodyPr>
          <a:lstStyle/>
          <a:p>
            <a:r>
              <a:rPr kumimoji="1" lang="en-US" altLang="zh-CN" sz="2400" b="1" dirty="0">
                <a:solidFill>
                  <a:srgbClr val="0C1A29"/>
                </a:solidFill>
              </a:rPr>
              <a:t>Methodology</a:t>
            </a:r>
            <a:endParaRPr kumimoji="1" lang="zh-CN" altLang="en-US" sz="2400" b="1" dirty="0">
              <a:solidFill>
                <a:srgbClr val="0C1A29"/>
              </a:solidFill>
            </a:endParaRPr>
          </a:p>
        </p:txBody>
      </p:sp>
      <p:grpSp>
        <p:nvGrpSpPr>
          <p:cNvPr id="2" name="组合 1">
            <a:extLst>
              <a:ext uri="{FF2B5EF4-FFF2-40B4-BE49-F238E27FC236}">
                <a16:creationId xmlns:a16="http://schemas.microsoft.com/office/drawing/2014/main" id="{FA975515-155C-6643-A270-8949ED675DC9}"/>
              </a:ext>
            </a:extLst>
          </p:cNvPr>
          <p:cNvGrpSpPr/>
          <p:nvPr/>
        </p:nvGrpSpPr>
        <p:grpSpPr>
          <a:xfrm>
            <a:off x="1103194" y="1425475"/>
            <a:ext cx="9985611" cy="1020055"/>
            <a:chOff x="1068147" y="1499217"/>
            <a:chExt cx="9985611" cy="1020055"/>
          </a:xfrm>
        </p:grpSpPr>
        <p:sp>
          <p:nvSpPr>
            <p:cNvPr id="3" name="圆角矩形 2">
              <a:extLst>
                <a:ext uri="{FF2B5EF4-FFF2-40B4-BE49-F238E27FC236}">
                  <a16:creationId xmlns:a16="http://schemas.microsoft.com/office/drawing/2014/main" id="{4B78776A-617B-6342-A8CF-11F56085DDAD}"/>
                </a:ext>
              </a:extLst>
            </p:cNvPr>
            <p:cNvSpPr/>
            <p:nvPr/>
          </p:nvSpPr>
          <p:spPr>
            <a:xfrm>
              <a:off x="1068147" y="1499219"/>
              <a:ext cx="2183715" cy="1020053"/>
            </a:xfrm>
            <a:prstGeom prst="roundRect">
              <a:avLst/>
            </a:prstGeom>
            <a:solidFill>
              <a:srgbClr val="F0F7F4"/>
            </a:solidFill>
            <a:ln>
              <a:solidFill>
                <a:srgbClr val="BFDD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dirty="0">
                  <a:solidFill>
                    <a:srgbClr val="0C1A29"/>
                  </a:solidFill>
                </a:rPr>
                <a:t>the point spread function model (</a:t>
              </a:r>
              <a:r>
                <a:rPr lang="en-US" altLang="zh-CN" b="1" dirty="0">
                  <a:solidFill>
                    <a:srgbClr val="0C1A29"/>
                  </a:solidFill>
                </a:rPr>
                <a:t>PSFM</a:t>
              </a:r>
              <a:r>
                <a:rPr lang="en-US" altLang="zh-CN" dirty="0">
                  <a:solidFill>
                    <a:srgbClr val="0C1A29"/>
                  </a:solidFill>
                </a:rPr>
                <a:t>) </a:t>
              </a:r>
            </a:p>
          </p:txBody>
        </p:sp>
        <p:sp>
          <p:nvSpPr>
            <p:cNvPr id="4" name="圆角矩形 3">
              <a:extLst>
                <a:ext uri="{FF2B5EF4-FFF2-40B4-BE49-F238E27FC236}">
                  <a16:creationId xmlns:a16="http://schemas.microsoft.com/office/drawing/2014/main" id="{7306D78B-8EA6-7D4D-B842-A7E539CC29EA}"/>
                </a:ext>
              </a:extLst>
            </p:cNvPr>
            <p:cNvSpPr/>
            <p:nvPr/>
          </p:nvSpPr>
          <p:spPr>
            <a:xfrm>
              <a:off x="3668779" y="1499218"/>
              <a:ext cx="2183715" cy="1020053"/>
            </a:xfrm>
            <a:prstGeom prst="roundRect">
              <a:avLst/>
            </a:prstGeom>
            <a:solidFill>
              <a:srgbClr val="F0F7F4"/>
            </a:solidFill>
            <a:ln>
              <a:solidFill>
                <a:srgbClr val="BFDD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dirty="0">
                  <a:solidFill>
                    <a:srgbClr val="0C1A29"/>
                  </a:solidFill>
                </a:rPr>
                <a:t>the turbulence degradation model (</a:t>
              </a:r>
              <a:r>
                <a:rPr lang="en-US" altLang="zh-CN" b="1" dirty="0">
                  <a:solidFill>
                    <a:srgbClr val="0C1A29"/>
                  </a:solidFill>
                </a:rPr>
                <a:t>TDM</a:t>
              </a:r>
              <a:r>
                <a:rPr lang="en-US" altLang="zh-CN" dirty="0">
                  <a:solidFill>
                    <a:srgbClr val="0C1A29"/>
                  </a:solidFill>
                </a:rPr>
                <a:t>) </a:t>
              </a:r>
            </a:p>
          </p:txBody>
        </p:sp>
        <p:sp>
          <p:nvSpPr>
            <p:cNvPr id="5" name="圆角矩形 4">
              <a:extLst>
                <a:ext uri="{FF2B5EF4-FFF2-40B4-BE49-F238E27FC236}">
                  <a16:creationId xmlns:a16="http://schemas.microsoft.com/office/drawing/2014/main" id="{E381578A-5373-7648-85F3-BC7BEF10B46D}"/>
                </a:ext>
              </a:extLst>
            </p:cNvPr>
            <p:cNvSpPr/>
            <p:nvPr/>
          </p:nvSpPr>
          <p:spPr>
            <a:xfrm>
              <a:off x="6269411" y="1499217"/>
              <a:ext cx="2183715" cy="1020053"/>
            </a:xfrm>
            <a:prstGeom prst="roundRect">
              <a:avLst/>
            </a:prstGeom>
            <a:solidFill>
              <a:srgbClr val="F0F7F4"/>
            </a:solidFill>
            <a:ln>
              <a:solidFill>
                <a:srgbClr val="BFDD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dirty="0">
                  <a:solidFill>
                    <a:srgbClr val="0C1A29"/>
                  </a:solidFill>
                </a:rPr>
                <a:t>the Jaffe-McGlamery model (</a:t>
              </a:r>
              <a:r>
                <a:rPr lang="en-US" altLang="zh-CN" b="1" dirty="0">
                  <a:solidFill>
                    <a:srgbClr val="0C1A29"/>
                  </a:solidFill>
                </a:rPr>
                <a:t>JMM</a:t>
              </a:r>
              <a:r>
                <a:rPr lang="en-US" altLang="zh-CN" dirty="0">
                  <a:solidFill>
                    <a:srgbClr val="0C1A29"/>
                  </a:solidFill>
                </a:rPr>
                <a:t>) </a:t>
              </a:r>
            </a:p>
          </p:txBody>
        </p:sp>
        <p:sp>
          <p:nvSpPr>
            <p:cNvPr id="6" name="圆角矩形 5">
              <a:extLst>
                <a:ext uri="{FF2B5EF4-FFF2-40B4-BE49-F238E27FC236}">
                  <a16:creationId xmlns:a16="http://schemas.microsoft.com/office/drawing/2014/main" id="{4ABDA25D-C2BF-834B-9A49-BD3B8876CE0E}"/>
                </a:ext>
              </a:extLst>
            </p:cNvPr>
            <p:cNvSpPr/>
            <p:nvPr/>
          </p:nvSpPr>
          <p:spPr>
            <a:xfrm>
              <a:off x="8870043" y="1499217"/>
              <a:ext cx="2183715" cy="1020053"/>
            </a:xfrm>
            <a:prstGeom prst="roundRect">
              <a:avLst/>
            </a:prstGeom>
            <a:solidFill>
              <a:srgbClr val="F0F7F4"/>
            </a:solidFill>
            <a:ln>
              <a:solidFill>
                <a:srgbClr val="BFDD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dirty="0">
                  <a:solidFill>
                    <a:srgbClr val="0C1A29"/>
                  </a:solidFill>
                </a:rPr>
                <a:t>the foggy image degradation model (</a:t>
              </a:r>
              <a:r>
                <a:rPr lang="en-US" altLang="zh-CN" b="1" dirty="0">
                  <a:solidFill>
                    <a:srgbClr val="0C1A29"/>
                  </a:solidFill>
                </a:rPr>
                <a:t>FIDM</a:t>
              </a:r>
              <a:r>
                <a:rPr lang="en-US" altLang="zh-CN" dirty="0">
                  <a:solidFill>
                    <a:srgbClr val="0C1A29"/>
                  </a:solidFill>
                </a:rPr>
                <a:t>) </a:t>
              </a:r>
            </a:p>
          </p:txBody>
        </p:sp>
      </p:grpSp>
    </p:spTree>
    <p:extLst>
      <p:ext uri="{BB962C8B-B14F-4D97-AF65-F5344CB8AC3E}">
        <p14:creationId xmlns:p14="http://schemas.microsoft.com/office/powerpoint/2010/main" val="3063548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E6DF90E9-6137-3B44-9E09-2706E6A6F684}"/>
              </a:ext>
            </a:extLst>
          </p:cNvPr>
          <p:cNvSpPr txBox="1"/>
          <p:nvPr/>
        </p:nvSpPr>
        <p:spPr>
          <a:xfrm>
            <a:off x="684677" y="676022"/>
            <a:ext cx="2268385" cy="461665"/>
          </a:xfrm>
          <a:prstGeom prst="rect">
            <a:avLst/>
          </a:prstGeom>
          <a:noFill/>
        </p:spPr>
        <p:txBody>
          <a:bodyPr wrap="square" rtlCol="0">
            <a:spAutoFit/>
          </a:bodyPr>
          <a:lstStyle/>
          <a:p>
            <a:r>
              <a:rPr kumimoji="1" lang="en-US" altLang="zh-CN" sz="2400" b="1" dirty="0">
                <a:solidFill>
                  <a:srgbClr val="0C1A29"/>
                </a:solidFill>
              </a:rPr>
              <a:t>Methodology</a:t>
            </a:r>
            <a:endParaRPr kumimoji="1" lang="zh-CN" altLang="en-US" sz="2400" b="1" dirty="0">
              <a:solidFill>
                <a:srgbClr val="0C1A29"/>
              </a:solidFill>
            </a:endParaRPr>
          </a:p>
        </p:txBody>
      </p:sp>
      <p:grpSp>
        <p:nvGrpSpPr>
          <p:cNvPr id="2" name="组合 1">
            <a:extLst>
              <a:ext uri="{FF2B5EF4-FFF2-40B4-BE49-F238E27FC236}">
                <a16:creationId xmlns:a16="http://schemas.microsoft.com/office/drawing/2014/main" id="{FA975515-155C-6643-A270-8949ED675DC9}"/>
              </a:ext>
            </a:extLst>
          </p:cNvPr>
          <p:cNvGrpSpPr/>
          <p:nvPr/>
        </p:nvGrpSpPr>
        <p:grpSpPr>
          <a:xfrm>
            <a:off x="1103194" y="1425475"/>
            <a:ext cx="9985611" cy="1020055"/>
            <a:chOff x="1068147" y="1499217"/>
            <a:chExt cx="9985611" cy="1020055"/>
          </a:xfrm>
        </p:grpSpPr>
        <p:sp>
          <p:nvSpPr>
            <p:cNvPr id="3" name="圆角矩形 2">
              <a:extLst>
                <a:ext uri="{FF2B5EF4-FFF2-40B4-BE49-F238E27FC236}">
                  <a16:creationId xmlns:a16="http://schemas.microsoft.com/office/drawing/2014/main" id="{4B78776A-617B-6342-A8CF-11F56085DDAD}"/>
                </a:ext>
              </a:extLst>
            </p:cNvPr>
            <p:cNvSpPr/>
            <p:nvPr/>
          </p:nvSpPr>
          <p:spPr>
            <a:xfrm>
              <a:off x="1068147" y="1499219"/>
              <a:ext cx="2183715" cy="1020053"/>
            </a:xfrm>
            <a:prstGeom prst="roundRect">
              <a:avLst/>
            </a:prstGeom>
            <a:solidFill>
              <a:srgbClr val="4D9E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0" fontAlgn="base" hangingPunct="0">
                <a:spcBef>
                  <a:spcPct val="0"/>
                </a:spcBef>
                <a:spcAft>
                  <a:spcPct val="0"/>
                </a:spcAft>
              </a:pPr>
              <a:r>
                <a:rPr lang="en-US" altLang="zh-CN" dirty="0"/>
                <a:t>the point spread function model (</a:t>
              </a:r>
              <a:r>
                <a:rPr lang="en-US" altLang="zh-CN" b="1" dirty="0"/>
                <a:t>PSFM</a:t>
              </a:r>
              <a:r>
                <a:rPr lang="en-US" altLang="zh-CN" dirty="0"/>
                <a:t>) </a:t>
              </a:r>
            </a:p>
          </p:txBody>
        </p:sp>
        <p:sp>
          <p:nvSpPr>
            <p:cNvPr id="4" name="圆角矩形 3">
              <a:extLst>
                <a:ext uri="{FF2B5EF4-FFF2-40B4-BE49-F238E27FC236}">
                  <a16:creationId xmlns:a16="http://schemas.microsoft.com/office/drawing/2014/main" id="{7306D78B-8EA6-7D4D-B842-A7E539CC29EA}"/>
                </a:ext>
              </a:extLst>
            </p:cNvPr>
            <p:cNvSpPr/>
            <p:nvPr/>
          </p:nvSpPr>
          <p:spPr>
            <a:xfrm>
              <a:off x="3668779" y="1499218"/>
              <a:ext cx="2183715" cy="1020053"/>
            </a:xfrm>
            <a:prstGeom prst="roundRect">
              <a:avLst/>
            </a:prstGeom>
            <a:solidFill>
              <a:srgbClr val="4D9E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0" fontAlgn="base" hangingPunct="0">
                <a:spcBef>
                  <a:spcPct val="0"/>
                </a:spcBef>
                <a:spcAft>
                  <a:spcPct val="0"/>
                </a:spcAft>
              </a:pPr>
              <a:r>
                <a:rPr lang="en-US" altLang="zh-CN" dirty="0"/>
                <a:t>the turbulence degradation model (</a:t>
              </a:r>
              <a:r>
                <a:rPr lang="en-US" altLang="zh-CN" b="1" dirty="0"/>
                <a:t>TDM</a:t>
              </a:r>
              <a:r>
                <a:rPr lang="en-US" altLang="zh-CN" dirty="0"/>
                <a:t>) </a:t>
              </a:r>
            </a:p>
          </p:txBody>
        </p:sp>
        <p:sp>
          <p:nvSpPr>
            <p:cNvPr id="5" name="圆角矩形 4">
              <a:extLst>
                <a:ext uri="{FF2B5EF4-FFF2-40B4-BE49-F238E27FC236}">
                  <a16:creationId xmlns:a16="http://schemas.microsoft.com/office/drawing/2014/main" id="{E381578A-5373-7648-85F3-BC7BEF10B46D}"/>
                </a:ext>
              </a:extLst>
            </p:cNvPr>
            <p:cNvSpPr/>
            <p:nvPr/>
          </p:nvSpPr>
          <p:spPr>
            <a:xfrm>
              <a:off x="6269411" y="1499217"/>
              <a:ext cx="2183715" cy="1020053"/>
            </a:xfrm>
            <a:prstGeom prst="roundRect">
              <a:avLst/>
            </a:prstGeom>
            <a:solidFill>
              <a:srgbClr val="F0F7F4"/>
            </a:solidFill>
            <a:ln>
              <a:solidFill>
                <a:srgbClr val="BFDD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dirty="0">
                  <a:solidFill>
                    <a:srgbClr val="0C1A29"/>
                  </a:solidFill>
                </a:rPr>
                <a:t>the Jaffe-McGlamery model (</a:t>
              </a:r>
              <a:r>
                <a:rPr lang="en-US" altLang="zh-CN" b="1" dirty="0">
                  <a:solidFill>
                    <a:srgbClr val="0C1A29"/>
                  </a:solidFill>
                </a:rPr>
                <a:t>JMM</a:t>
              </a:r>
              <a:r>
                <a:rPr lang="en-US" altLang="zh-CN" dirty="0">
                  <a:solidFill>
                    <a:srgbClr val="0C1A29"/>
                  </a:solidFill>
                </a:rPr>
                <a:t>) </a:t>
              </a:r>
            </a:p>
          </p:txBody>
        </p:sp>
        <p:sp>
          <p:nvSpPr>
            <p:cNvPr id="6" name="圆角矩形 5">
              <a:extLst>
                <a:ext uri="{FF2B5EF4-FFF2-40B4-BE49-F238E27FC236}">
                  <a16:creationId xmlns:a16="http://schemas.microsoft.com/office/drawing/2014/main" id="{4ABDA25D-C2BF-834B-9A49-BD3B8876CE0E}"/>
                </a:ext>
              </a:extLst>
            </p:cNvPr>
            <p:cNvSpPr/>
            <p:nvPr/>
          </p:nvSpPr>
          <p:spPr>
            <a:xfrm>
              <a:off x="8870043" y="1499217"/>
              <a:ext cx="2183715" cy="1020053"/>
            </a:xfrm>
            <a:prstGeom prst="roundRect">
              <a:avLst/>
            </a:prstGeom>
            <a:solidFill>
              <a:srgbClr val="F0F7F4"/>
            </a:solidFill>
            <a:ln>
              <a:solidFill>
                <a:srgbClr val="BFDD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dirty="0">
                  <a:solidFill>
                    <a:srgbClr val="0C1A29"/>
                  </a:solidFill>
                </a:rPr>
                <a:t>the foggy image degradation model (</a:t>
              </a:r>
              <a:r>
                <a:rPr lang="en-US" altLang="zh-CN" b="1" dirty="0">
                  <a:solidFill>
                    <a:srgbClr val="0C1A29"/>
                  </a:solidFill>
                </a:rPr>
                <a:t>FIDM</a:t>
              </a:r>
              <a:r>
                <a:rPr lang="en-US" altLang="zh-CN" dirty="0">
                  <a:solidFill>
                    <a:srgbClr val="0C1A29"/>
                  </a:solidFill>
                </a:rPr>
                <a:t>) </a:t>
              </a:r>
            </a:p>
          </p:txBody>
        </p:sp>
      </p:grpSp>
      <p:sp>
        <p:nvSpPr>
          <p:cNvPr id="7" name="文本框 6">
            <a:extLst>
              <a:ext uri="{FF2B5EF4-FFF2-40B4-BE49-F238E27FC236}">
                <a16:creationId xmlns:a16="http://schemas.microsoft.com/office/drawing/2014/main" id="{5471A75A-237A-B047-855E-00A4D6B9E003}"/>
              </a:ext>
            </a:extLst>
          </p:cNvPr>
          <p:cNvSpPr txBox="1"/>
          <p:nvPr/>
        </p:nvSpPr>
        <p:spPr>
          <a:xfrm>
            <a:off x="1461978" y="3105834"/>
            <a:ext cx="4057521" cy="646331"/>
          </a:xfrm>
          <a:prstGeom prst="rect">
            <a:avLst/>
          </a:prstGeom>
          <a:noFill/>
        </p:spPr>
        <p:txBody>
          <a:bodyPr wrap="none" rtlCol="0">
            <a:spAutoFit/>
          </a:bodyPr>
          <a:lstStyle/>
          <a:p>
            <a:pPr algn="ctr"/>
            <a:r>
              <a:rPr kumimoji="1" lang="en-US" altLang="zh-CN" dirty="0"/>
              <a:t>from the perspective of </a:t>
            </a:r>
            <a:r>
              <a:rPr kumimoji="1" lang="en-US" altLang="zh-CN" b="1" dirty="0">
                <a:solidFill>
                  <a:srgbClr val="4D9EB3"/>
                </a:solidFill>
              </a:rPr>
              <a:t>DIP</a:t>
            </a:r>
          </a:p>
          <a:p>
            <a:pPr algn="ctr"/>
            <a:r>
              <a:rPr kumimoji="1" lang="en-US" altLang="zh-CN" dirty="0"/>
              <a:t>aim to calculate </a:t>
            </a:r>
            <a:r>
              <a:rPr kumimoji="1" lang="en-US" altLang="zh-CN" b="1" dirty="0">
                <a:solidFill>
                  <a:srgbClr val="4D9EB3"/>
                </a:solidFill>
              </a:rPr>
              <a:t>degenerate function</a:t>
            </a:r>
            <a:endParaRPr kumimoji="1" lang="zh-CN" altLang="en-US" b="1" dirty="0">
              <a:solidFill>
                <a:srgbClr val="4D9EB3"/>
              </a:solidFill>
            </a:endParaRPr>
          </a:p>
        </p:txBody>
      </p:sp>
      <p:sp>
        <p:nvSpPr>
          <p:cNvPr id="8" name="右大括号 7">
            <a:extLst>
              <a:ext uri="{FF2B5EF4-FFF2-40B4-BE49-F238E27FC236}">
                <a16:creationId xmlns:a16="http://schemas.microsoft.com/office/drawing/2014/main" id="{D9071592-575C-664E-ABC2-463D47730247}"/>
              </a:ext>
            </a:extLst>
          </p:cNvPr>
          <p:cNvSpPr/>
          <p:nvPr/>
        </p:nvSpPr>
        <p:spPr>
          <a:xfrm rot="5400000">
            <a:off x="3388767" y="1215665"/>
            <a:ext cx="203944" cy="3239252"/>
          </a:xfrm>
          <a:prstGeom prst="rightBrace">
            <a:avLst/>
          </a:prstGeom>
          <a:ln w="28575">
            <a:solidFill>
              <a:srgbClr val="4D9EB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10" name="下箭头 9">
            <a:extLst>
              <a:ext uri="{FF2B5EF4-FFF2-40B4-BE49-F238E27FC236}">
                <a16:creationId xmlns:a16="http://schemas.microsoft.com/office/drawing/2014/main" id="{8915B4E9-A8BD-5D4A-9B3E-BB3BBC407EDD}"/>
              </a:ext>
            </a:extLst>
          </p:cNvPr>
          <p:cNvSpPr/>
          <p:nvPr/>
        </p:nvSpPr>
        <p:spPr>
          <a:xfrm>
            <a:off x="3372578" y="3982431"/>
            <a:ext cx="236316" cy="371046"/>
          </a:xfrm>
          <a:prstGeom prst="downArrow">
            <a:avLst/>
          </a:prstGeom>
          <a:solidFill>
            <a:srgbClr val="BFDDE3"/>
          </a:solidFill>
          <a:ln>
            <a:solidFill>
              <a:srgbClr val="BFDD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0" fontAlgn="base" hangingPunct="0">
              <a:spcBef>
                <a:spcPct val="0"/>
              </a:spcBef>
              <a:spcAft>
                <a:spcPct val="0"/>
              </a:spcAft>
            </a:pPr>
            <a:endParaRPr kumimoji="1" lang="zh-CN" altLang="en-US">
              <a:solidFill>
                <a:srgbClr val="BFDDE3"/>
              </a:solidFill>
            </a:endParaRPr>
          </a:p>
        </p:txBody>
      </p:sp>
      <mc:AlternateContent xmlns:mc="http://schemas.openxmlformats.org/markup-compatibility/2006">
        <mc:Choice xmlns:a14="http://schemas.microsoft.com/office/drawing/2010/main" Requires="a14">
          <p:sp>
            <p:nvSpPr>
              <p:cNvPr id="11" name="文本框 10">
                <a:extLst>
                  <a:ext uri="{FF2B5EF4-FFF2-40B4-BE49-F238E27FC236}">
                    <a16:creationId xmlns:a16="http://schemas.microsoft.com/office/drawing/2014/main" id="{834F3348-90AA-FA4D-BE97-D7BFCE47A014}"/>
                  </a:ext>
                </a:extLst>
              </p:cNvPr>
              <p:cNvSpPr txBox="1"/>
              <p:nvPr/>
            </p:nvSpPr>
            <p:spPr>
              <a:xfrm>
                <a:off x="3143525" y="4353477"/>
                <a:ext cx="694421" cy="707886"/>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r>
                        <a:rPr lang="en-US" altLang="zh-CN" sz="4000" b="1" i="1">
                          <a:solidFill>
                            <a:srgbClr val="AC3931"/>
                          </a:solidFill>
                          <a:latin typeface="Cambria Math" panose="02040503050406030204" pitchFamily="18" charset="0"/>
                          <a:ea typeface="Cambria Math" panose="02040503050406030204" pitchFamily="18" charset="0"/>
                        </a:rPr>
                        <m:t>×</m:t>
                      </m:r>
                    </m:oMath>
                  </m:oMathPara>
                </a14:m>
                <a:endParaRPr kumimoji="1" lang="zh-CN" altLang="en-US" sz="4000" dirty="0"/>
              </a:p>
            </p:txBody>
          </p:sp>
        </mc:Choice>
        <mc:Fallback>
          <p:sp>
            <p:nvSpPr>
              <p:cNvPr id="11" name="文本框 10">
                <a:extLst>
                  <a:ext uri="{FF2B5EF4-FFF2-40B4-BE49-F238E27FC236}">
                    <a16:creationId xmlns:a16="http://schemas.microsoft.com/office/drawing/2014/main" id="{834F3348-90AA-FA4D-BE97-D7BFCE47A014}"/>
                  </a:ext>
                </a:extLst>
              </p:cNvPr>
              <p:cNvSpPr txBox="1">
                <a:spLocks noRot="1" noChangeAspect="1" noMove="1" noResize="1" noEditPoints="1" noAdjustHandles="1" noChangeArrowheads="1" noChangeShapeType="1" noTextEdit="1"/>
              </p:cNvSpPr>
              <p:nvPr/>
            </p:nvSpPr>
            <p:spPr>
              <a:xfrm>
                <a:off x="3143525" y="4353477"/>
                <a:ext cx="694421" cy="707886"/>
              </a:xfrm>
              <a:prstGeom prst="rect">
                <a:avLst/>
              </a:prstGeom>
              <a:blipFill>
                <a:blip r:embed="rId3"/>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587335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E6DF90E9-6137-3B44-9E09-2706E6A6F684}"/>
              </a:ext>
            </a:extLst>
          </p:cNvPr>
          <p:cNvSpPr txBox="1"/>
          <p:nvPr/>
        </p:nvSpPr>
        <p:spPr>
          <a:xfrm>
            <a:off x="684677" y="676022"/>
            <a:ext cx="2268385" cy="461665"/>
          </a:xfrm>
          <a:prstGeom prst="rect">
            <a:avLst/>
          </a:prstGeom>
          <a:noFill/>
        </p:spPr>
        <p:txBody>
          <a:bodyPr wrap="square" rtlCol="0">
            <a:spAutoFit/>
          </a:bodyPr>
          <a:lstStyle/>
          <a:p>
            <a:r>
              <a:rPr kumimoji="1" lang="en-US" altLang="zh-CN" sz="2400" b="1" dirty="0">
                <a:solidFill>
                  <a:srgbClr val="0C1A29"/>
                </a:solidFill>
              </a:rPr>
              <a:t>Methodology</a:t>
            </a:r>
            <a:endParaRPr kumimoji="1" lang="zh-CN" altLang="en-US" sz="2400" b="1" dirty="0">
              <a:solidFill>
                <a:srgbClr val="0C1A29"/>
              </a:solidFill>
            </a:endParaRPr>
          </a:p>
        </p:txBody>
      </p:sp>
      <p:grpSp>
        <p:nvGrpSpPr>
          <p:cNvPr id="2" name="组合 1">
            <a:extLst>
              <a:ext uri="{FF2B5EF4-FFF2-40B4-BE49-F238E27FC236}">
                <a16:creationId xmlns:a16="http://schemas.microsoft.com/office/drawing/2014/main" id="{FA975515-155C-6643-A270-8949ED675DC9}"/>
              </a:ext>
            </a:extLst>
          </p:cNvPr>
          <p:cNvGrpSpPr/>
          <p:nvPr/>
        </p:nvGrpSpPr>
        <p:grpSpPr>
          <a:xfrm>
            <a:off x="1103194" y="1425475"/>
            <a:ext cx="9985611" cy="1020055"/>
            <a:chOff x="1068147" y="1499217"/>
            <a:chExt cx="9985611" cy="1020055"/>
          </a:xfrm>
        </p:grpSpPr>
        <p:sp>
          <p:nvSpPr>
            <p:cNvPr id="3" name="圆角矩形 2">
              <a:extLst>
                <a:ext uri="{FF2B5EF4-FFF2-40B4-BE49-F238E27FC236}">
                  <a16:creationId xmlns:a16="http://schemas.microsoft.com/office/drawing/2014/main" id="{4B78776A-617B-6342-A8CF-11F56085DDAD}"/>
                </a:ext>
              </a:extLst>
            </p:cNvPr>
            <p:cNvSpPr/>
            <p:nvPr/>
          </p:nvSpPr>
          <p:spPr>
            <a:xfrm>
              <a:off x="1068147" y="1499219"/>
              <a:ext cx="2183715" cy="1020053"/>
            </a:xfrm>
            <a:prstGeom prst="roundRect">
              <a:avLst/>
            </a:prstGeom>
            <a:solidFill>
              <a:srgbClr val="F0F7F4"/>
            </a:solidFill>
            <a:ln>
              <a:solidFill>
                <a:srgbClr val="BFDD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dirty="0">
                  <a:solidFill>
                    <a:srgbClr val="0C1A29"/>
                  </a:solidFill>
                </a:rPr>
                <a:t>the point spread function model (</a:t>
              </a:r>
              <a:r>
                <a:rPr lang="en-US" altLang="zh-CN" b="1" dirty="0">
                  <a:solidFill>
                    <a:srgbClr val="0C1A29"/>
                  </a:solidFill>
                </a:rPr>
                <a:t>PSFM</a:t>
              </a:r>
              <a:r>
                <a:rPr lang="en-US" altLang="zh-CN" dirty="0">
                  <a:solidFill>
                    <a:srgbClr val="0C1A29"/>
                  </a:solidFill>
                </a:rPr>
                <a:t>) </a:t>
              </a:r>
            </a:p>
          </p:txBody>
        </p:sp>
        <p:sp>
          <p:nvSpPr>
            <p:cNvPr id="4" name="圆角矩形 3">
              <a:extLst>
                <a:ext uri="{FF2B5EF4-FFF2-40B4-BE49-F238E27FC236}">
                  <a16:creationId xmlns:a16="http://schemas.microsoft.com/office/drawing/2014/main" id="{7306D78B-8EA6-7D4D-B842-A7E539CC29EA}"/>
                </a:ext>
              </a:extLst>
            </p:cNvPr>
            <p:cNvSpPr/>
            <p:nvPr/>
          </p:nvSpPr>
          <p:spPr>
            <a:xfrm>
              <a:off x="3668779" y="1499218"/>
              <a:ext cx="2183715" cy="1020053"/>
            </a:xfrm>
            <a:prstGeom prst="roundRect">
              <a:avLst/>
            </a:prstGeom>
            <a:solidFill>
              <a:srgbClr val="F0F7F4"/>
            </a:solidFill>
            <a:ln>
              <a:solidFill>
                <a:srgbClr val="BFDD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dirty="0">
                  <a:solidFill>
                    <a:srgbClr val="0C1A29"/>
                  </a:solidFill>
                </a:rPr>
                <a:t>the turbulence degradation model (</a:t>
              </a:r>
              <a:r>
                <a:rPr lang="en-US" altLang="zh-CN" b="1" dirty="0">
                  <a:solidFill>
                    <a:srgbClr val="0C1A29"/>
                  </a:solidFill>
                </a:rPr>
                <a:t>TDM</a:t>
              </a:r>
              <a:r>
                <a:rPr lang="en-US" altLang="zh-CN" dirty="0">
                  <a:solidFill>
                    <a:srgbClr val="0C1A29"/>
                  </a:solidFill>
                </a:rPr>
                <a:t>) </a:t>
              </a:r>
            </a:p>
          </p:txBody>
        </p:sp>
        <p:sp>
          <p:nvSpPr>
            <p:cNvPr id="5" name="圆角矩形 4">
              <a:extLst>
                <a:ext uri="{FF2B5EF4-FFF2-40B4-BE49-F238E27FC236}">
                  <a16:creationId xmlns:a16="http://schemas.microsoft.com/office/drawing/2014/main" id="{E381578A-5373-7648-85F3-BC7BEF10B46D}"/>
                </a:ext>
              </a:extLst>
            </p:cNvPr>
            <p:cNvSpPr/>
            <p:nvPr/>
          </p:nvSpPr>
          <p:spPr>
            <a:xfrm>
              <a:off x="6269411" y="1499217"/>
              <a:ext cx="2183715" cy="1020053"/>
            </a:xfrm>
            <a:prstGeom prst="roundRect">
              <a:avLst/>
            </a:prstGeom>
            <a:solidFill>
              <a:srgbClr val="4D9E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0" fontAlgn="base" hangingPunct="0">
                <a:spcBef>
                  <a:spcPct val="0"/>
                </a:spcBef>
                <a:spcAft>
                  <a:spcPct val="0"/>
                </a:spcAft>
              </a:pPr>
              <a:r>
                <a:rPr lang="en-US" altLang="zh-CN" dirty="0"/>
                <a:t>the Jaffe-McGlamery model (</a:t>
              </a:r>
              <a:r>
                <a:rPr lang="en-US" altLang="zh-CN" b="1" dirty="0"/>
                <a:t>JMM</a:t>
              </a:r>
              <a:r>
                <a:rPr lang="en-US" altLang="zh-CN" dirty="0"/>
                <a:t>) </a:t>
              </a:r>
            </a:p>
          </p:txBody>
        </p:sp>
        <p:sp>
          <p:nvSpPr>
            <p:cNvPr id="6" name="圆角矩形 5">
              <a:extLst>
                <a:ext uri="{FF2B5EF4-FFF2-40B4-BE49-F238E27FC236}">
                  <a16:creationId xmlns:a16="http://schemas.microsoft.com/office/drawing/2014/main" id="{4ABDA25D-C2BF-834B-9A49-BD3B8876CE0E}"/>
                </a:ext>
              </a:extLst>
            </p:cNvPr>
            <p:cNvSpPr/>
            <p:nvPr/>
          </p:nvSpPr>
          <p:spPr>
            <a:xfrm>
              <a:off x="8870043" y="1499217"/>
              <a:ext cx="2183715" cy="1020053"/>
            </a:xfrm>
            <a:prstGeom prst="roundRect">
              <a:avLst/>
            </a:prstGeom>
            <a:solidFill>
              <a:srgbClr val="F0F7F4"/>
            </a:solidFill>
            <a:ln>
              <a:solidFill>
                <a:srgbClr val="BFDD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dirty="0">
                  <a:solidFill>
                    <a:srgbClr val="0C1A29"/>
                  </a:solidFill>
                </a:rPr>
                <a:t>the foggy image degradation model (</a:t>
              </a:r>
              <a:r>
                <a:rPr lang="en-US" altLang="zh-CN" b="1" dirty="0">
                  <a:solidFill>
                    <a:srgbClr val="0C1A29"/>
                  </a:solidFill>
                </a:rPr>
                <a:t>FIDM</a:t>
              </a:r>
              <a:r>
                <a:rPr lang="en-US" altLang="zh-CN" dirty="0">
                  <a:solidFill>
                    <a:srgbClr val="0C1A29"/>
                  </a:solidFill>
                </a:rPr>
                <a:t>) </a:t>
              </a:r>
            </a:p>
          </p:txBody>
        </p:sp>
      </p:grpSp>
      <mc:AlternateContent xmlns:mc="http://schemas.openxmlformats.org/markup-compatibility/2006">
        <mc:Choice xmlns:a14="http://schemas.microsoft.com/office/drawing/2010/main" Requires="a14">
          <p:sp>
            <p:nvSpPr>
              <p:cNvPr id="12" name="文本框 11">
                <a:extLst>
                  <a:ext uri="{FF2B5EF4-FFF2-40B4-BE49-F238E27FC236}">
                    <a16:creationId xmlns:a16="http://schemas.microsoft.com/office/drawing/2014/main" id="{D63D7969-AE61-EF40-A3CB-EEED4574B3E4}"/>
                  </a:ext>
                </a:extLst>
              </p:cNvPr>
              <p:cNvSpPr txBox="1"/>
              <p:nvPr/>
            </p:nvSpPr>
            <p:spPr>
              <a:xfrm>
                <a:off x="5967660" y="2569137"/>
                <a:ext cx="2857310" cy="39895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zh-CN" altLang="zh-CN" sz="2400" i="1" smtClean="0">
                              <a:latin typeface="Cambria Math" panose="02040503050406030204" pitchFamily="18" charset="0"/>
                            </a:rPr>
                          </m:ctrlPr>
                        </m:sSubPr>
                        <m:e>
                          <m:r>
                            <a:rPr lang="en-US" altLang="zh-CN" sz="2400" i="1">
                              <a:latin typeface="Cambria Math" panose="02040503050406030204" pitchFamily="18" charset="0"/>
                            </a:rPr>
                            <m:t>𝐸</m:t>
                          </m:r>
                        </m:e>
                        <m:sub>
                          <m:r>
                            <a:rPr lang="en-US" altLang="zh-CN" sz="2400" i="1">
                              <a:latin typeface="Cambria Math" panose="02040503050406030204" pitchFamily="18" charset="0"/>
                            </a:rPr>
                            <m:t>𝑡</m:t>
                          </m:r>
                        </m:sub>
                      </m:sSub>
                      <m:r>
                        <a:rPr lang="en-US" altLang="zh-CN" sz="2400" i="1" smtClean="0">
                          <a:latin typeface="Cambria Math" panose="02040503050406030204" pitchFamily="18" charset="0"/>
                        </a:rPr>
                        <m:t>=</m:t>
                      </m:r>
                      <m:sSub>
                        <m:sSubPr>
                          <m:ctrlPr>
                            <a:rPr lang="zh-CN" altLang="zh-CN" sz="2400" i="1">
                              <a:latin typeface="Cambria Math" panose="02040503050406030204" pitchFamily="18" charset="0"/>
                            </a:rPr>
                          </m:ctrlPr>
                        </m:sSubPr>
                        <m:e>
                          <m:r>
                            <a:rPr lang="en-US" altLang="zh-CN" sz="2400" i="1">
                              <a:latin typeface="Cambria Math" panose="02040503050406030204" pitchFamily="18" charset="0"/>
                            </a:rPr>
                            <m:t>𝐸</m:t>
                          </m:r>
                        </m:e>
                        <m:sub>
                          <m:r>
                            <a:rPr lang="en-US" altLang="zh-CN" sz="2400" i="1">
                              <a:latin typeface="Cambria Math" panose="02040503050406030204" pitchFamily="18" charset="0"/>
                            </a:rPr>
                            <m:t>𝑑</m:t>
                          </m:r>
                        </m:sub>
                      </m:sSub>
                      <m:r>
                        <a:rPr lang="en-US" altLang="zh-CN" sz="2400" i="1">
                          <a:latin typeface="Cambria Math" panose="02040503050406030204" pitchFamily="18" charset="0"/>
                        </a:rPr>
                        <m:t>+</m:t>
                      </m:r>
                      <m:sSub>
                        <m:sSubPr>
                          <m:ctrlPr>
                            <a:rPr lang="zh-CN" altLang="zh-CN" sz="2400" i="1">
                              <a:latin typeface="Cambria Math" panose="02040503050406030204" pitchFamily="18" charset="0"/>
                            </a:rPr>
                          </m:ctrlPr>
                        </m:sSubPr>
                        <m:e>
                          <m:r>
                            <a:rPr lang="en-US" altLang="zh-CN" sz="2400" i="1">
                              <a:latin typeface="Cambria Math" panose="02040503050406030204" pitchFamily="18" charset="0"/>
                            </a:rPr>
                            <m:t>𝐸</m:t>
                          </m:r>
                        </m:e>
                        <m:sub>
                          <m:r>
                            <a:rPr lang="en-US" altLang="zh-CN" sz="2400" i="1">
                              <a:latin typeface="Cambria Math" panose="02040503050406030204" pitchFamily="18" charset="0"/>
                            </a:rPr>
                            <m:t>𝑓</m:t>
                          </m:r>
                        </m:sub>
                      </m:sSub>
                      <m:r>
                        <a:rPr lang="en-US" altLang="zh-CN" sz="2400" i="1">
                          <a:latin typeface="Cambria Math" panose="02040503050406030204" pitchFamily="18" charset="0"/>
                        </a:rPr>
                        <m:t>+</m:t>
                      </m:r>
                      <m:sSub>
                        <m:sSubPr>
                          <m:ctrlPr>
                            <a:rPr lang="zh-CN" altLang="zh-CN" sz="2400" i="1">
                              <a:latin typeface="Cambria Math" panose="02040503050406030204" pitchFamily="18" charset="0"/>
                            </a:rPr>
                          </m:ctrlPr>
                        </m:sSubPr>
                        <m:e>
                          <m:r>
                            <a:rPr lang="en-US" altLang="zh-CN" sz="2400" i="1">
                              <a:latin typeface="Cambria Math" panose="02040503050406030204" pitchFamily="18" charset="0"/>
                            </a:rPr>
                            <m:t>𝐸</m:t>
                          </m:r>
                        </m:e>
                        <m:sub>
                          <m:r>
                            <a:rPr lang="en-US" altLang="zh-CN" sz="2400" i="1">
                              <a:latin typeface="Cambria Math" panose="02040503050406030204" pitchFamily="18" charset="0"/>
                            </a:rPr>
                            <m:t>𝑏</m:t>
                          </m:r>
                        </m:sub>
                      </m:sSub>
                    </m:oMath>
                  </m:oMathPara>
                </a14:m>
                <a:endParaRPr kumimoji="1" lang="zh-CN" altLang="en-US" sz="2400" dirty="0"/>
              </a:p>
            </p:txBody>
          </p:sp>
        </mc:Choice>
        <mc:Fallback>
          <p:sp>
            <p:nvSpPr>
              <p:cNvPr id="12" name="文本框 11">
                <a:extLst>
                  <a:ext uri="{FF2B5EF4-FFF2-40B4-BE49-F238E27FC236}">
                    <a16:creationId xmlns:a16="http://schemas.microsoft.com/office/drawing/2014/main" id="{D63D7969-AE61-EF40-A3CB-EEED4574B3E4}"/>
                  </a:ext>
                </a:extLst>
              </p:cNvPr>
              <p:cNvSpPr txBox="1">
                <a:spLocks noRot="1" noChangeAspect="1" noMove="1" noResize="1" noEditPoints="1" noAdjustHandles="1" noChangeArrowheads="1" noChangeShapeType="1" noTextEdit="1"/>
              </p:cNvSpPr>
              <p:nvPr/>
            </p:nvSpPr>
            <p:spPr>
              <a:xfrm>
                <a:off x="5967660" y="2569137"/>
                <a:ext cx="2857310" cy="398955"/>
              </a:xfrm>
              <a:prstGeom prst="rect">
                <a:avLst/>
              </a:prstGeom>
              <a:blipFill>
                <a:blip r:embed="rId3"/>
                <a:stretch>
                  <a:fillRect b="-28125"/>
                </a:stretch>
              </a:blipFill>
            </p:spPr>
            <p:txBody>
              <a:bodyPr/>
              <a:lstStyle/>
              <a:p>
                <a:r>
                  <a:rPr lang="zh-CN" altLang="en-US">
                    <a:noFill/>
                  </a:rPr>
                  <a:t> </a:t>
                </a:r>
              </a:p>
            </p:txBody>
          </p:sp>
        </mc:Fallback>
      </mc:AlternateContent>
      <p:sp>
        <p:nvSpPr>
          <p:cNvPr id="13" name="文本框 12">
            <a:extLst>
              <a:ext uri="{FF2B5EF4-FFF2-40B4-BE49-F238E27FC236}">
                <a16:creationId xmlns:a16="http://schemas.microsoft.com/office/drawing/2014/main" id="{F73EE3B2-ADCC-AC48-8D21-257DC53B35EA}"/>
              </a:ext>
            </a:extLst>
          </p:cNvPr>
          <p:cNvSpPr txBox="1"/>
          <p:nvPr/>
        </p:nvSpPr>
        <p:spPr>
          <a:xfrm>
            <a:off x="5232901" y="3782029"/>
            <a:ext cx="4326827" cy="646331"/>
          </a:xfrm>
          <a:prstGeom prst="rect">
            <a:avLst/>
          </a:prstGeom>
          <a:noFill/>
        </p:spPr>
        <p:txBody>
          <a:bodyPr wrap="none" rtlCol="0">
            <a:spAutoFit/>
          </a:bodyPr>
          <a:lstStyle/>
          <a:p>
            <a:pPr algn="ctr"/>
            <a:r>
              <a:rPr kumimoji="1" lang="en-US" altLang="zh-CN" dirty="0"/>
              <a:t>widely used</a:t>
            </a:r>
          </a:p>
          <a:p>
            <a:pPr algn="ctr"/>
            <a:r>
              <a:rPr kumimoji="1" lang="en-US" altLang="zh-CN" dirty="0"/>
              <a:t>form need to be </a:t>
            </a:r>
            <a:r>
              <a:rPr kumimoji="1" lang="en-US" altLang="zh-CN" b="1" dirty="0">
                <a:solidFill>
                  <a:srgbClr val="4D9EB3"/>
                </a:solidFill>
              </a:rPr>
              <a:t>unified</a:t>
            </a:r>
            <a:r>
              <a:rPr kumimoji="1" lang="en-US" altLang="zh-CN" dirty="0"/>
              <a:t> and </a:t>
            </a:r>
            <a:r>
              <a:rPr kumimoji="1" lang="en-US" altLang="zh-CN" b="1" dirty="0">
                <a:solidFill>
                  <a:srgbClr val="4D9EB3"/>
                </a:solidFill>
              </a:rPr>
              <a:t>simplified</a:t>
            </a:r>
            <a:endParaRPr kumimoji="1" lang="zh-CN" altLang="en-US" b="1" dirty="0">
              <a:solidFill>
                <a:srgbClr val="4D9EB3"/>
              </a:solidFill>
            </a:endParaRPr>
          </a:p>
        </p:txBody>
      </p:sp>
      <p:sp>
        <p:nvSpPr>
          <p:cNvPr id="14" name="下箭头 13">
            <a:extLst>
              <a:ext uri="{FF2B5EF4-FFF2-40B4-BE49-F238E27FC236}">
                <a16:creationId xmlns:a16="http://schemas.microsoft.com/office/drawing/2014/main" id="{942FC503-60A1-4B40-B568-275942FFECA9}"/>
              </a:ext>
            </a:extLst>
          </p:cNvPr>
          <p:cNvSpPr/>
          <p:nvPr/>
        </p:nvSpPr>
        <p:spPr>
          <a:xfrm>
            <a:off x="7278156" y="3196911"/>
            <a:ext cx="236316" cy="371046"/>
          </a:xfrm>
          <a:prstGeom prst="downArrow">
            <a:avLst/>
          </a:prstGeom>
          <a:solidFill>
            <a:srgbClr val="BFDDE3"/>
          </a:solidFill>
          <a:ln>
            <a:solidFill>
              <a:srgbClr val="BFDD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0" fontAlgn="base" hangingPunct="0">
              <a:spcBef>
                <a:spcPct val="0"/>
              </a:spcBef>
              <a:spcAft>
                <a:spcPct val="0"/>
              </a:spcAft>
            </a:pPr>
            <a:endParaRPr kumimoji="1" lang="zh-CN" altLang="en-US">
              <a:solidFill>
                <a:srgbClr val="BFDDE3"/>
              </a:solidFill>
            </a:endParaRPr>
          </a:p>
        </p:txBody>
      </p:sp>
    </p:spTree>
    <p:extLst>
      <p:ext uri="{BB962C8B-B14F-4D97-AF65-F5344CB8AC3E}">
        <p14:creationId xmlns:p14="http://schemas.microsoft.com/office/powerpoint/2010/main" val="141595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E6DF90E9-6137-3B44-9E09-2706E6A6F684}"/>
              </a:ext>
            </a:extLst>
          </p:cNvPr>
          <p:cNvSpPr txBox="1"/>
          <p:nvPr/>
        </p:nvSpPr>
        <p:spPr>
          <a:xfrm>
            <a:off x="684677" y="676022"/>
            <a:ext cx="2268385" cy="461665"/>
          </a:xfrm>
          <a:prstGeom prst="rect">
            <a:avLst/>
          </a:prstGeom>
          <a:noFill/>
        </p:spPr>
        <p:txBody>
          <a:bodyPr wrap="square" rtlCol="0">
            <a:spAutoFit/>
          </a:bodyPr>
          <a:lstStyle/>
          <a:p>
            <a:r>
              <a:rPr kumimoji="1" lang="en-US" altLang="zh-CN" sz="2400" b="1" dirty="0">
                <a:solidFill>
                  <a:srgbClr val="0C1A29"/>
                </a:solidFill>
              </a:rPr>
              <a:t>Methodology</a:t>
            </a:r>
            <a:endParaRPr kumimoji="1" lang="zh-CN" altLang="en-US" sz="2400" b="1" dirty="0">
              <a:solidFill>
                <a:srgbClr val="0C1A29"/>
              </a:solidFill>
            </a:endParaRPr>
          </a:p>
        </p:txBody>
      </p:sp>
      <p:grpSp>
        <p:nvGrpSpPr>
          <p:cNvPr id="2" name="组合 1">
            <a:extLst>
              <a:ext uri="{FF2B5EF4-FFF2-40B4-BE49-F238E27FC236}">
                <a16:creationId xmlns:a16="http://schemas.microsoft.com/office/drawing/2014/main" id="{FA975515-155C-6643-A270-8949ED675DC9}"/>
              </a:ext>
            </a:extLst>
          </p:cNvPr>
          <p:cNvGrpSpPr/>
          <p:nvPr/>
        </p:nvGrpSpPr>
        <p:grpSpPr>
          <a:xfrm>
            <a:off x="1103194" y="1425475"/>
            <a:ext cx="9985611" cy="1020055"/>
            <a:chOff x="1068147" y="1499217"/>
            <a:chExt cx="9985611" cy="1020055"/>
          </a:xfrm>
        </p:grpSpPr>
        <p:sp>
          <p:nvSpPr>
            <p:cNvPr id="3" name="圆角矩形 2">
              <a:extLst>
                <a:ext uri="{FF2B5EF4-FFF2-40B4-BE49-F238E27FC236}">
                  <a16:creationId xmlns:a16="http://schemas.microsoft.com/office/drawing/2014/main" id="{4B78776A-617B-6342-A8CF-11F56085DDAD}"/>
                </a:ext>
              </a:extLst>
            </p:cNvPr>
            <p:cNvSpPr/>
            <p:nvPr/>
          </p:nvSpPr>
          <p:spPr>
            <a:xfrm>
              <a:off x="1068147" y="1499219"/>
              <a:ext cx="2183715" cy="1020053"/>
            </a:xfrm>
            <a:prstGeom prst="roundRect">
              <a:avLst/>
            </a:prstGeom>
            <a:solidFill>
              <a:srgbClr val="F0F7F4"/>
            </a:solidFill>
            <a:ln>
              <a:solidFill>
                <a:srgbClr val="BFDD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dirty="0">
                  <a:solidFill>
                    <a:srgbClr val="0C1A29"/>
                  </a:solidFill>
                </a:rPr>
                <a:t>the point spread function model (</a:t>
              </a:r>
              <a:r>
                <a:rPr lang="en-US" altLang="zh-CN" b="1" dirty="0">
                  <a:solidFill>
                    <a:srgbClr val="0C1A29"/>
                  </a:solidFill>
                </a:rPr>
                <a:t>PSFM</a:t>
              </a:r>
              <a:r>
                <a:rPr lang="en-US" altLang="zh-CN" dirty="0">
                  <a:solidFill>
                    <a:srgbClr val="0C1A29"/>
                  </a:solidFill>
                </a:rPr>
                <a:t>) </a:t>
              </a:r>
            </a:p>
          </p:txBody>
        </p:sp>
        <p:sp>
          <p:nvSpPr>
            <p:cNvPr id="4" name="圆角矩形 3">
              <a:extLst>
                <a:ext uri="{FF2B5EF4-FFF2-40B4-BE49-F238E27FC236}">
                  <a16:creationId xmlns:a16="http://schemas.microsoft.com/office/drawing/2014/main" id="{7306D78B-8EA6-7D4D-B842-A7E539CC29EA}"/>
                </a:ext>
              </a:extLst>
            </p:cNvPr>
            <p:cNvSpPr/>
            <p:nvPr/>
          </p:nvSpPr>
          <p:spPr>
            <a:xfrm>
              <a:off x="3668779" y="1499218"/>
              <a:ext cx="2183715" cy="1020053"/>
            </a:xfrm>
            <a:prstGeom prst="roundRect">
              <a:avLst/>
            </a:prstGeom>
            <a:solidFill>
              <a:srgbClr val="F0F7F4"/>
            </a:solidFill>
            <a:ln>
              <a:solidFill>
                <a:srgbClr val="BFDD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dirty="0">
                  <a:solidFill>
                    <a:srgbClr val="0C1A29"/>
                  </a:solidFill>
                </a:rPr>
                <a:t>the turbulence degradation model (</a:t>
              </a:r>
              <a:r>
                <a:rPr lang="en-US" altLang="zh-CN" b="1" dirty="0">
                  <a:solidFill>
                    <a:srgbClr val="0C1A29"/>
                  </a:solidFill>
                </a:rPr>
                <a:t>TDM</a:t>
              </a:r>
              <a:r>
                <a:rPr lang="en-US" altLang="zh-CN" dirty="0">
                  <a:solidFill>
                    <a:srgbClr val="0C1A29"/>
                  </a:solidFill>
                </a:rPr>
                <a:t>) </a:t>
              </a:r>
            </a:p>
          </p:txBody>
        </p:sp>
        <p:sp>
          <p:nvSpPr>
            <p:cNvPr id="5" name="圆角矩形 4">
              <a:extLst>
                <a:ext uri="{FF2B5EF4-FFF2-40B4-BE49-F238E27FC236}">
                  <a16:creationId xmlns:a16="http://schemas.microsoft.com/office/drawing/2014/main" id="{E381578A-5373-7648-85F3-BC7BEF10B46D}"/>
                </a:ext>
              </a:extLst>
            </p:cNvPr>
            <p:cNvSpPr/>
            <p:nvPr/>
          </p:nvSpPr>
          <p:spPr>
            <a:xfrm>
              <a:off x="6269411" y="1499217"/>
              <a:ext cx="2183715" cy="1020053"/>
            </a:xfrm>
            <a:prstGeom prst="roundRect">
              <a:avLst/>
            </a:prstGeom>
            <a:solidFill>
              <a:srgbClr val="F0F7F4"/>
            </a:solidFill>
            <a:ln>
              <a:solidFill>
                <a:srgbClr val="BFDD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dirty="0">
                  <a:solidFill>
                    <a:srgbClr val="0C1A29"/>
                  </a:solidFill>
                </a:rPr>
                <a:t>the Jaffe-McGlamery model (</a:t>
              </a:r>
              <a:r>
                <a:rPr lang="en-US" altLang="zh-CN" b="1" dirty="0">
                  <a:solidFill>
                    <a:srgbClr val="0C1A29"/>
                  </a:solidFill>
                </a:rPr>
                <a:t>JMM</a:t>
              </a:r>
              <a:r>
                <a:rPr lang="en-US" altLang="zh-CN" dirty="0">
                  <a:solidFill>
                    <a:srgbClr val="0C1A29"/>
                  </a:solidFill>
                </a:rPr>
                <a:t>) </a:t>
              </a:r>
            </a:p>
          </p:txBody>
        </p:sp>
        <p:sp>
          <p:nvSpPr>
            <p:cNvPr id="6" name="圆角矩形 5">
              <a:extLst>
                <a:ext uri="{FF2B5EF4-FFF2-40B4-BE49-F238E27FC236}">
                  <a16:creationId xmlns:a16="http://schemas.microsoft.com/office/drawing/2014/main" id="{4ABDA25D-C2BF-834B-9A49-BD3B8876CE0E}"/>
                </a:ext>
              </a:extLst>
            </p:cNvPr>
            <p:cNvSpPr/>
            <p:nvPr/>
          </p:nvSpPr>
          <p:spPr>
            <a:xfrm>
              <a:off x="8870043" y="1499217"/>
              <a:ext cx="2183715" cy="1020053"/>
            </a:xfrm>
            <a:prstGeom prst="roundRect">
              <a:avLst/>
            </a:prstGeom>
            <a:solidFill>
              <a:srgbClr val="4D9E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0" fontAlgn="base" hangingPunct="0">
                <a:spcBef>
                  <a:spcPct val="0"/>
                </a:spcBef>
                <a:spcAft>
                  <a:spcPct val="0"/>
                </a:spcAft>
              </a:pPr>
              <a:r>
                <a:rPr lang="en-US" altLang="zh-CN" dirty="0"/>
                <a:t>the foggy image degradation model (</a:t>
              </a:r>
              <a:r>
                <a:rPr lang="en-US" altLang="zh-CN" b="1" dirty="0"/>
                <a:t>FIDM</a:t>
              </a:r>
              <a:r>
                <a:rPr lang="en-US" altLang="zh-CN" dirty="0"/>
                <a:t>) </a:t>
              </a:r>
            </a:p>
          </p:txBody>
        </p:sp>
      </p:grpSp>
      <mc:AlternateContent xmlns:mc="http://schemas.openxmlformats.org/markup-compatibility/2006">
        <mc:Choice xmlns:a14="http://schemas.microsoft.com/office/drawing/2010/main" Requires="a14">
          <p:sp>
            <p:nvSpPr>
              <p:cNvPr id="8" name="文本框 7">
                <a:extLst>
                  <a:ext uri="{FF2B5EF4-FFF2-40B4-BE49-F238E27FC236}">
                    <a16:creationId xmlns:a16="http://schemas.microsoft.com/office/drawing/2014/main" id="{2A4CCDFF-0D90-7844-A196-2391C43E47B5}"/>
                  </a:ext>
                </a:extLst>
              </p:cNvPr>
              <p:cNvSpPr txBox="1"/>
              <p:nvPr/>
            </p:nvSpPr>
            <p:spPr>
              <a:xfrm>
                <a:off x="8293724" y="2602072"/>
                <a:ext cx="3406445" cy="34740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i="1">
                          <a:latin typeface="Cambria Math" panose="02040503050406030204" pitchFamily="18" charset="0"/>
                        </a:rPr>
                        <m:t>𝐼</m:t>
                      </m:r>
                      <m:d>
                        <m:dPr>
                          <m:ctrlPr>
                            <a:rPr lang="zh-CN" altLang="zh-CN" sz="2000" i="1">
                              <a:latin typeface="Cambria Math" panose="02040503050406030204" pitchFamily="18" charset="0"/>
                            </a:rPr>
                          </m:ctrlPr>
                        </m:dPr>
                        <m:e>
                          <m:r>
                            <a:rPr lang="en-US" altLang="zh-CN" sz="2000" i="1">
                              <a:latin typeface="Cambria Math" panose="02040503050406030204" pitchFamily="18" charset="0"/>
                            </a:rPr>
                            <m:t>𝑥</m:t>
                          </m:r>
                        </m:e>
                      </m:d>
                      <m:r>
                        <a:rPr lang="en-US" altLang="zh-CN" sz="2000" i="1">
                          <a:latin typeface="Cambria Math" panose="02040503050406030204" pitchFamily="18" charset="0"/>
                        </a:rPr>
                        <m:t>=</m:t>
                      </m:r>
                      <m:r>
                        <a:rPr lang="en-US" altLang="zh-CN" sz="2000" i="1">
                          <a:latin typeface="Cambria Math" panose="02040503050406030204" pitchFamily="18" charset="0"/>
                        </a:rPr>
                        <m:t>𝐽</m:t>
                      </m:r>
                      <m:d>
                        <m:dPr>
                          <m:ctrlPr>
                            <a:rPr lang="zh-CN" altLang="zh-CN" sz="2000" i="1">
                              <a:latin typeface="Cambria Math" panose="02040503050406030204" pitchFamily="18" charset="0"/>
                            </a:rPr>
                          </m:ctrlPr>
                        </m:dPr>
                        <m:e>
                          <m:r>
                            <a:rPr lang="en-US" altLang="zh-CN" sz="2000" i="1">
                              <a:latin typeface="Cambria Math" panose="02040503050406030204" pitchFamily="18" charset="0"/>
                            </a:rPr>
                            <m:t>𝑥</m:t>
                          </m:r>
                        </m:e>
                      </m:d>
                      <m:r>
                        <a:rPr lang="en-US" altLang="zh-CN" sz="2000" i="1">
                          <a:latin typeface="Cambria Math" panose="02040503050406030204" pitchFamily="18" charset="0"/>
                        </a:rPr>
                        <m:t>𝑡</m:t>
                      </m:r>
                      <m:d>
                        <m:dPr>
                          <m:ctrlPr>
                            <a:rPr lang="zh-CN" altLang="zh-CN" sz="2000" i="1" smtClean="0">
                              <a:latin typeface="Cambria Math" panose="02040503050406030204" pitchFamily="18" charset="0"/>
                            </a:rPr>
                          </m:ctrlPr>
                        </m:dPr>
                        <m:e>
                          <m:r>
                            <a:rPr lang="en-US" altLang="zh-CN" sz="2000" i="1">
                              <a:latin typeface="Cambria Math" panose="02040503050406030204" pitchFamily="18" charset="0"/>
                            </a:rPr>
                            <m:t>𝑥</m:t>
                          </m:r>
                        </m:e>
                      </m:d>
                      <m:r>
                        <a:rPr lang="en-US" altLang="zh-CN" sz="2000" i="1">
                          <a:latin typeface="Cambria Math" panose="02040503050406030204" pitchFamily="18" charset="0"/>
                        </a:rPr>
                        <m:t>+</m:t>
                      </m:r>
                      <m:r>
                        <a:rPr lang="en-US" altLang="zh-CN" sz="2000" i="1">
                          <a:latin typeface="Cambria Math" panose="02040503050406030204" pitchFamily="18" charset="0"/>
                        </a:rPr>
                        <m:t>𝐴</m:t>
                      </m:r>
                      <m:d>
                        <m:dPr>
                          <m:ctrlPr>
                            <a:rPr lang="zh-CN" altLang="zh-CN" sz="2000" i="1">
                              <a:latin typeface="Cambria Math" panose="02040503050406030204" pitchFamily="18" charset="0"/>
                            </a:rPr>
                          </m:ctrlPr>
                        </m:dPr>
                        <m:e>
                          <m:r>
                            <a:rPr lang="en-US" altLang="zh-CN" sz="2000" i="1">
                              <a:latin typeface="Cambria Math" panose="02040503050406030204" pitchFamily="18" charset="0"/>
                            </a:rPr>
                            <m:t>1−</m:t>
                          </m:r>
                          <m:r>
                            <a:rPr lang="en-US" altLang="zh-CN" sz="2000" i="1">
                              <a:latin typeface="Cambria Math" panose="02040503050406030204" pitchFamily="18" charset="0"/>
                            </a:rPr>
                            <m:t>𝑡</m:t>
                          </m:r>
                          <m:d>
                            <m:dPr>
                              <m:ctrlPr>
                                <a:rPr lang="zh-CN" altLang="zh-CN" sz="2000" i="1">
                                  <a:latin typeface="Cambria Math" panose="02040503050406030204" pitchFamily="18" charset="0"/>
                                </a:rPr>
                              </m:ctrlPr>
                            </m:dPr>
                            <m:e>
                              <m:r>
                                <a:rPr lang="en-US" altLang="zh-CN" sz="2000" i="1">
                                  <a:latin typeface="Cambria Math" panose="02040503050406030204" pitchFamily="18" charset="0"/>
                                </a:rPr>
                                <m:t>𝑥</m:t>
                              </m:r>
                            </m:e>
                          </m:d>
                        </m:e>
                      </m:d>
                    </m:oMath>
                  </m:oMathPara>
                </a14:m>
                <a:endParaRPr kumimoji="1" lang="zh-CN" altLang="en-US" sz="2000" dirty="0"/>
              </a:p>
            </p:txBody>
          </p:sp>
        </mc:Choice>
        <mc:Fallback>
          <p:sp>
            <p:nvSpPr>
              <p:cNvPr id="8" name="文本框 7">
                <a:extLst>
                  <a:ext uri="{FF2B5EF4-FFF2-40B4-BE49-F238E27FC236}">
                    <a16:creationId xmlns:a16="http://schemas.microsoft.com/office/drawing/2014/main" id="{2A4CCDFF-0D90-7844-A196-2391C43E47B5}"/>
                  </a:ext>
                </a:extLst>
              </p:cNvPr>
              <p:cNvSpPr txBox="1">
                <a:spLocks noRot="1" noChangeAspect="1" noMove="1" noResize="1" noEditPoints="1" noAdjustHandles="1" noChangeArrowheads="1" noChangeShapeType="1" noTextEdit="1"/>
              </p:cNvSpPr>
              <p:nvPr/>
            </p:nvSpPr>
            <p:spPr>
              <a:xfrm>
                <a:off x="8293724" y="2602072"/>
                <a:ext cx="3406445" cy="347403"/>
              </a:xfrm>
              <a:prstGeom prst="rect">
                <a:avLst/>
              </a:prstGeom>
              <a:blipFill>
                <a:blip r:embed="rId3"/>
                <a:stretch>
                  <a:fillRect l="-1115" b="-20690"/>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0" name="文本框 9">
                <a:extLst>
                  <a:ext uri="{FF2B5EF4-FFF2-40B4-BE49-F238E27FC236}">
                    <a16:creationId xmlns:a16="http://schemas.microsoft.com/office/drawing/2014/main" id="{F841CE0F-2F6B-074D-9048-0E9560387BFF}"/>
                  </a:ext>
                </a:extLst>
              </p:cNvPr>
              <p:cNvSpPr txBox="1"/>
              <p:nvPr/>
            </p:nvSpPr>
            <p:spPr>
              <a:xfrm>
                <a:off x="8160134" y="3720633"/>
                <a:ext cx="3852337" cy="646331"/>
              </a:xfrm>
              <a:prstGeom prst="rect">
                <a:avLst/>
              </a:prstGeom>
              <a:noFill/>
            </p:spPr>
            <p:txBody>
              <a:bodyPr wrap="none" rtlCol="0">
                <a:spAutoFit/>
              </a:bodyPr>
              <a:lstStyle/>
              <a:p>
                <a:pPr algn="ctr"/>
                <a:r>
                  <a:rPr kumimoji="1" lang="en-US" altLang="zh-CN" dirty="0"/>
                  <a:t>Suitable for game engine simulation</a:t>
                </a:r>
              </a:p>
              <a:p>
                <a:pPr algn="ctr"/>
                <a14:m>
                  <m:oMath xmlns:m="http://schemas.openxmlformats.org/officeDocument/2006/math">
                    <m:r>
                      <a:rPr lang="en-US" altLang="zh-CN" i="1">
                        <a:latin typeface="Cambria Math" panose="02040503050406030204" pitchFamily="18" charset="0"/>
                      </a:rPr>
                      <m:t>𝑡</m:t>
                    </m:r>
                    <m:d>
                      <m:dPr>
                        <m:ctrlPr>
                          <a:rPr lang="zh-CN" altLang="zh-CN" i="1">
                            <a:latin typeface="Cambria Math" panose="02040503050406030204" pitchFamily="18" charset="0"/>
                          </a:rPr>
                        </m:ctrlPr>
                      </m:dPr>
                      <m:e>
                        <m:r>
                          <a:rPr lang="en-US" altLang="zh-CN" i="1">
                            <a:latin typeface="Cambria Math" panose="02040503050406030204" pitchFamily="18" charset="0"/>
                          </a:rPr>
                          <m:t>𝑥</m:t>
                        </m:r>
                      </m:e>
                    </m:d>
                  </m:oMath>
                </a14:m>
                <a:r>
                  <a:rPr kumimoji="1" lang="zh-CN" altLang="en-US" dirty="0"/>
                  <a:t> </a:t>
                </a:r>
                <a:r>
                  <a:rPr kumimoji="1" lang="en-US" altLang="zh-CN" dirty="0"/>
                  <a:t>is set </a:t>
                </a:r>
                <a:r>
                  <a:rPr lang="en-US" altLang="zh-CN" b="1" dirty="0">
                    <a:solidFill>
                      <a:srgbClr val="4D9EB3"/>
                    </a:solidFill>
                  </a:rPr>
                  <a:t>empirically</a:t>
                </a:r>
              </a:p>
            </p:txBody>
          </p:sp>
        </mc:Choice>
        <mc:Fallback>
          <p:sp>
            <p:nvSpPr>
              <p:cNvPr id="10" name="文本框 9">
                <a:extLst>
                  <a:ext uri="{FF2B5EF4-FFF2-40B4-BE49-F238E27FC236}">
                    <a16:creationId xmlns:a16="http://schemas.microsoft.com/office/drawing/2014/main" id="{F841CE0F-2F6B-074D-9048-0E9560387BFF}"/>
                  </a:ext>
                </a:extLst>
              </p:cNvPr>
              <p:cNvSpPr txBox="1">
                <a:spLocks noRot="1" noChangeAspect="1" noMove="1" noResize="1" noEditPoints="1" noAdjustHandles="1" noChangeArrowheads="1" noChangeShapeType="1" noTextEdit="1"/>
              </p:cNvSpPr>
              <p:nvPr/>
            </p:nvSpPr>
            <p:spPr>
              <a:xfrm>
                <a:off x="8160134" y="3720633"/>
                <a:ext cx="3852337" cy="646331"/>
              </a:xfrm>
              <a:prstGeom prst="rect">
                <a:avLst/>
              </a:prstGeom>
              <a:blipFill>
                <a:blip r:embed="rId4"/>
                <a:stretch>
                  <a:fillRect l="-984" t="-3846" r="-656" b="-13462"/>
                </a:stretch>
              </a:blipFill>
            </p:spPr>
            <p:txBody>
              <a:bodyPr/>
              <a:lstStyle/>
              <a:p>
                <a:r>
                  <a:rPr lang="zh-CN" altLang="en-US">
                    <a:noFill/>
                  </a:rPr>
                  <a:t> </a:t>
                </a:r>
              </a:p>
            </p:txBody>
          </p:sp>
        </mc:Fallback>
      </mc:AlternateContent>
      <p:sp>
        <p:nvSpPr>
          <p:cNvPr id="11" name="下箭头 10">
            <a:extLst>
              <a:ext uri="{FF2B5EF4-FFF2-40B4-BE49-F238E27FC236}">
                <a16:creationId xmlns:a16="http://schemas.microsoft.com/office/drawing/2014/main" id="{44B118A2-0CCD-F34F-8735-252F9216ACA6}"/>
              </a:ext>
            </a:extLst>
          </p:cNvPr>
          <p:cNvSpPr/>
          <p:nvPr/>
        </p:nvSpPr>
        <p:spPr>
          <a:xfrm>
            <a:off x="9968137" y="3135515"/>
            <a:ext cx="236316" cy="371046"/>
          </a:xfrm>
          <a:prstGeom prst="downArrow">
            <a:avLst/>
          </a:prstGeom>
          <a:solidFill>
            <a:srgbClr val="BFDDE3"/>
          </a:solidFill>
          <a:ln>
            <a:solidFill>
              <a:srgbClr val="BFDD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0" fontAlgn="base" hangingPunct="0">
              <a:spcBef>
                <a:spcPct val="0"/>
              </a:spcBef>
              <a:spcAft>
                <a:spcPct val="0"/>
              </a:spcAft>
            </a:pPr>
            <a:endParaRPr kumimoji="1" lang="zh-CN" altLang="en-US">
              <a:solidFill>
                <a:srgbClr val="BFDDE3"/>
              </a:solidFill>
            </a:endParaRPr>
          </a:p>
        </p:txBody>
      </p:sp>
    </p:spTree>
    <p:extLst>
      <p:ext uri="{BB962C8B-B14F-4D97-AF65-F5344CB8AC3E}">
        <p14:creationId xmlns:p14="http://schemas.microsoft.com/office/powerpoint/2010/main" val="1309598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E6DF90E9-6137-3B44-9E09-2706E6A6F684}"/>
              </a:ext>
            </a:extLst>
          </p:cNvPr>
          <p:cNvSpPr txBox="1"/>
          <p:nvPr/>
        </p:nvSpPr>
        <p:spPr>
          <a:xfrm>
            <a:off x="684677" y="676022"/>
            <a:ext cx="2268385" cy="461665"/>
          </a:xfrm>
          <a:prstGeom prst="rect">
            <a:avLst/>
          </a:prstGeom>
          <a:noFill/>
        </p:spPr>
        <p:txBody>
          <a:bodyPr wrap="square" rtlCol="0">
            <a:spAutoFit/>
          </a:bodyPr>
          <a:lstStyle/>
          <a:p>
            <a:r>
              <a:rPr kumimoji="1" lang="en-US" altLang="zh-CN" sz="2400" b="1" dirty="0">
                <a:solidFill>
                  <a:srgbClr val="0C1A29"/>
                </a:solidFill>
              </a:rPr>
              <a:t>Methodology</a:t>
            </a:r>
            <a:endParaRPr kumimoji="1" lang="zh-CN" altLang="en-US" sz="2400" b="1" dirty="0">
              <a:solidFill>
                <a:srgbClr val="0C1A29"/>
              </a:solidFill>
            </a:endParaRPr>
          </a:p>
        </p:txBody>
      </p:sp>
      <p:grpSp>
        <p:nvGrpSpPr>
          <p:cNvPr id="7" name="组合 6">
            <a:extLst>
              <a:ext uri="{FF2B5EF4-FFF2-40B4-BE49-F238E27FC236}">
                <a16:creationId xmlns:a16="http://schemas.microsoft.com/office/drawing/2014/main" id="{2EF45377-DBA8-AF45-A6D3-D11531A4B54C}"/>
              </a:ext>
            </a:extLst>
          </p:cNvPr>
          <p:cNvGrpSpPr/>
          <p:nvPr/>
        </p:nvGrpSpPr>
        <p:grpSpPr>
          <a:xfrm>
            <a:off x="3240201" y="1420354"/>
            <a:ext cx="5711598" cy="1020053"/>
            <a:chOff x="2953062" y="1317118"/>
            <a:chExt cx="5711598" cy="1020053"/>
          </a:xfrm>
        </p:grpSpPr>
        <p:sp>
          <p:nvSpPr>
            <p:cNvPr id="12" name="圆角矩形 11">
              <a:extLst>
                <a:ext uri="{FF2B5EF4-FFF2-40B4-BE49-F238E27FC236}">
                  <a16:creationId xmlns:a16="http://schemas.microsoft.com/office/drawing/2014/main" id="{6DD5E185-8993-F14F-B8C6-293AB4A10A63}"/>
                </a:ext>
              </a:extLst>
            </p:cNvPr>
            <p:cNvSpPr/>
            <p:nvPr/>
          </p:nvSpPr>
          <p:spPr>
            <a:xfrm>
              <a:off x="2953062" y="1317118"/>
              <a:ext cx="2183715" cy="1020053"/>
            </a:xfrm>
            <a:prstGeom prst="roundRect">
              <a:avLst/>
            </a:prstGeom>
            <a:solidFill>
              <a:srgbClr val="F0F7F4"/>
            </a:solidFill>
            <a:ln>
              <a:solidFill>
                <a:srgbClr val="BFDD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dirty="0">
                  <a:solidFill>
                    <a:srgbClr val="0C1A29"/>
                  </a:solidFill>
                </a:rPr>
                <a:t>the Jaffe-McGlamery model (</a:t>
              </a:r>
              <a:r>
                <a:rPr lang="en-US" altLang="zh-CN" b="1" dirty="0">
                  <a:solidFill>
                    <a:srgbClr val="0C1A29"/>
                  </a:solidFill>
                </a:rPr>
                <a:t>JMM</a:t>
              </a:r>
              <a:r>
                <a:rPr lang="en-US" altLang="zh-CN" dirty="0">
                  <a:solidFill>
                    <a:srgbClr val="0C1A29"/>
                  </a:solidFill>
                </a:rPr>
                <a:t>) </a:t>
              </a:r>
            </a:p>
          </p:txBody>
        </p:sp>
        <p:sp>
          <p:nvSpPr>
            <p:cNvPr id="13" name="圆角矩形 12">
              <a:extLst>
                <a:ext uri="{FF2B5EF4-FFF2-40B4-BE49-F238E27FC236}">
                  <a16:creationId xmlns:a16="http://schemas.microsoft.com/office/drawing/2014/main" id="{17287B21-7F4F-254D-AA15-63C78FEACB3C}"/>
                </a:ext>
              </a:extLst>
            </p:cNvPr>
            <p:cNvSpPr/>
            <p:nvPr/>
          </p:nvSpPr>
          <p:spPr>
            <a:xfrm>
              <a:off x="6480945" y="1317118"/>
              <a:ext cx="2183715" cy="1020053"/>
            </a:xfrm>
            <a:prstGeom prst="roundRect">
              <a:avLst/>
            </a:prstGeom>
            <a:solidFill>
              <a:srgbClr val="F0F7F4"/>
            </a:solidFill>
            <a:ln>
              <a:solidFill>
                <a:srgbClr val="BFDD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dirty="0">
                  <a:solidFill>
                    <a:srgbClr val="0C1A29"/>
                  </a:solidFill>
                </a:rPr>
                <a:t>the foggy image degradation model (</a:t>
              </a:r>
              <a:r>
                <a:rPr lang="en-US" altLang="zh-CN" b="1" dirty="0">
                  <a:solidFill>
                    <a:srgbClr val="0C1A29"/>
                  </a:solidFill>
                </a:rPr>
                <a:t>FIDM</a:t>
              </a:r>
              <a:r>
                <a:rPr lang="en-US" altLang="zh-CN" dirty="0">
                  <a:solidFill>
                    <a:srgbClr val="0C1A29"/>
                  </a:solidFill>
                </a:rPr>
                <a:t>) </a:t>
              </a:r>
            </a:p>
          </p:txBody>
        </p:sp>
        <p:sp>
          <p:nvSpPr>
            <p:cNvPr id="14" name="十字形 13">
              <a:extLst>
                <a:ext uri="{FF2B5EF4-FFF2-40B4-BE49-F238E27FC236}">
                  <a16:creationId xmlns:a16="http://schemas.microsoft.com/office/drawing/2014/main" id="{55C18AB6-A8D3-A14C-A955-D1FF19B3D606}"/>
                </a:ext>
              </a:extLst>
            </p:cNvPr>
            <p:cNvSpPr/>
            <p:nvPr/>
          </p:nvSpPr>
          <p:spPr>
            <a:xfrm>
              <a:off x="5648299" y="1669747"/>
              <a:ext cx="321123" cy="314793"/>
            </a:xfrm>
            <a:prstGeom prst="plus">
              <a:avLst>
                <a:gd name="adj" fmla="val 45000"/>
              </a:avLst>
            </a:prstGeom>
            <a:solidFill>
              <a:srgbClr val="BFDDE3"/>
            </a:solidFill>
            <a:ln>
              <a:solidFill>
                <a:srgbClr val="BFDD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0" fontAlgn="base" hangingPunct="0">
                <a:spcBef>
                  <a:spcPct val="0"/>
                </a:spcBef>
                <a:spcAft>
                  <a:spcPct val="0"/>
                </a:spcAft>
              </a:pPr>
              <a:endParaRPr kumimoji="1" lang="zh-CN" altLang="en-US">
                <a:solidFill>
                  <a:srgbClr val="BFDDE3"/>
                </a:solidFill>
              </a:endParaRPr>
            </a:p>
          </p:txBody>
        </p:sp>
      </p:grpSp>
      <mc:AlternateContent xmlns:mc="http://schemas.openxmlformats.org/markup-compatibility/2006">
        <mc:Choice xmlns:a14="http://schemas.microsoft.com/office/drawing/2010/main" Requires="a14">
          <p:sp>
            <p:nvSpPr>
              <p:cNvPr id="15" name="矩形 14">
                <a:extLst>
                  <a:ext uri="{FF2B5EF4-FFF2-40B4-BE49-F238E27FC236}">
                    <a16:creationId xmlns:a16="http://schemas.microsoft.com/office/drawing/2014/main" id="{2397DAE5-93C4-2D40-B20E-24482A5B1E69}"/>
                  </a:ext>
                </a:extLst>
              </p:cNvPr>
              <p:cNvSpPr/>
              <p:nvPr/>
            </p:nvSpPr>
            <p:spPr>
              <a:xfrm>
                <a:off x="2143348" y="3082446"/>
                <a:ext cx="8226425" cy="693108"/>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zh-CN" sz="2800" i="1" dirty="0" smtClean="0">
                          <a:solidFill>
                            <a:srgbClr val="0C1A29"/>
                          </a:solidFill>
                          <a:latin typeface="Cambria Math" panose="02040503050406030204" pitchFamily="18" charset="0"/>
                        </a:rPr>
                        <m:t>𝐼</m:t>
                      </m:r>
                      <m:d>
                        <m:dPr>
                          <m:ctrlPr>
                            <a:rPr lang="en-US" altLang="zh-CN" sz="2800" i="1" dirty="0" smtClean="0">
                              <a:solidFill>
                                <a:srgbClr val="0C1A29"/>
                              </a:solidFill>
                              <a:latin typeface="Cambria Math" panose="02040503050406030204" pitchFamily="18" charset="0"/>
                            </a:rPr>
                          </m:ctrlPr>
                        </m:dPr>
                        <m:e>
                          <m:r>
                            <a:rPr lang="en-US" altLang="zh-CN" sz="2800" b="1" i="0" dirty="0" smtClean="0">
                              <a:solidFill>
                                <a:srgbClr val="0C1A29"/>
                              </a:solidFill>
                              <a:latin typeface="Cambria Math" panose="02040503050406030204" pitchFamily="18" charset="0"/>
                            </a:rPr>
                            <m:t>𝐱</m:t>
                          </m:r>
                        </m:e>
                      </m:d>
                      <m:r>
                        <a:rPr lang="en-US" altLang="zh-CN" sz="2800" i="1" dirty="0" smtClean="0">
                          <a:solidFill>
                            <a:srgbClr val="0C1A29"/>
                          </a:solidFill>
                          <a:latin typeface="Cambria Math" panose="02040503050406030204" pitchFamily="18" charset="0"/>
                        </a:rPr>
                        <m:t>= </m:t>
                      </m:r>
                      <m:r>
                        <a:rPr lang="en-US" altLang="zh-CN" sz="2800" i="1" dirty="0" smtClean="0">
                          <a:solidFill>
                            <a:srgbClr val="0C1A29"/>
                          </a:solidFill>
                          <a:latin typeface="Cambria Math" panose="02040503050406030204" pitchFamily="18" charset="0"/>
                        </a:rPr>
                        <m:t>𝐽</m:t>
                      </m:r>
                      <m:d>
                        <m:dPr>
                          <m:ctrlPr>
                            <a:rPr lang="en-US" altLang="zh-CN" sz="2800" i="1" dirty="0" smtClean="0">
                              <a:solidFill>
                                <a:srgbClr val="0C1A29"/>
                              </a:solidFill>
                              <a:latin typeface="Cambria Math" panose="02040503050406030204" pitchFamily="18" charset="0"/>
                            </a:rPr>
                          </m:ctrlPr>
                        </m:dPr>
                        <m:e>
                          <m:r>
                            <a:rPr lang="en-US" altLang="zh-CN" sz="2800" b="1" i="0" dirty="0" smtClean="0">
                              <a:solidFill>
                                <a:srgbClr val="0C1A29"/>
                              </a:solidFill>
                              <a:latin typeface="Cambria Math" panose="02040503050406030204" pitchFamily="18" charset="0"/>
                            </a:rPr>
                            <m:t>𝐱</m:t>
                          </m:r>
                        </m:e>
                      </m:d>
                      <m:r>
                        <a:rPr lang="en-US" altLang="zh-CN" sz="2800" i="1" dirty="0" smtClean="0">
                          <a:solidFill>
                            <a:srgbClr val="0C1A29"/>
                          </a:solidFill>
                          <a:latin typeface="Cambria Math" panose="02040503050406030204" pitchFamily="18" charset="0"/>
                        </a:rPr>
                        <m:t>· </m:t>
                      </m:r>
                      <m:sSup>
                        <m:sSupPr>
                          <m:ctrlPr>
                            <a:rPr lang="en-US" altLang="zh-CN" sz="2800" b="0" i="1" dirty="0" smtClean="0">
                              <a:solidFill>
                                <a:srgbClr val="0C1A29"/>
                              </a:solidFill>
                              <a:latin typeface="Cambria Math" panose="02040503050406030204" pitchFamily="18" charset="0"/>
                            </a:rPr>
                          </m:ctrlPr>
                        </m:sSupPr>
                        <m:e>
                          <m:r>
                            <a:rPr lang="en-US" altLang="zh-CN" sz="2800" i="1" dirty="0" smtClean="0">
                              <a:solidFill>
                                <a:srgbClr val="0C1A29"/>
                              </a:solidFill>
                              <a:latin typeface="Cambria Math" panose="02040503050406030204" pitchFamily="18" charset="0"/>
                            </a:rPr>
                            <m:t>𝑒</m:t>
                          </m:r>
                        </m:e>
                        <m:sup>
                          <m:r>
                            <a:rPr lang="en-US" altLang="zh-CN" sz="2800" i="1" dirty="0" smtClean="0">
                              <a:solidFill>
                                <a:srgbClr val="0C1A29"/>
                              </a:solidFill>
                              <a:latin typeface="Cambria Math" panose="02040503050406030204" pitchFamily="18" charset="0"/>
                            </a:rPr>
                            <m:t>−</m:t>
                          </m:r>
                          <m:r>
                            <a:rPr lang="el-GR" altLang="zh-CN" sz="2800" i="1" dirty="0">
                              <a:solidFill>
                                <a:srgbClr val="0C1A29"/>
                              </a:solidFill>
                              <a:latin typeface="Cambria Math" panose="02040503050406030204" pitchFamily="18" charset="0"/>
                            </a:rPr>
                            <m:t>𝛽</m:t>
                          </m:r>
                          <m:r>
                            <a:rPr lang="en-US" altLang="zh-CN" sz="2800" i="1" dirty="0">
                              <a:solidFill>
                                <a:srgbClr val="0C1A29"/>
                              </a:solidFill>
                              <a:latin typeface="Cambria Math" panose="02040503050406030204" pitchFamily="18" charset="0"/>
                            </a:rPr>
                            <m:t>𝑧</m:t>
                          </m:r>
                          <m:d>
                            <m:dPr>
                              <m:ctrlPr>
                                <a:rPr lang="en-US" altLang="zh-CN" sz="2800" i="1" dirty="0">
                                  <a:solidFill>
                                    <a:srgbClr val="0C1A29"/>
                                  </a:solidFill>
                                  <a:latin typeface="Cambria Math" panose="02040503050406030204" pitchFamily="18" charset="0"/>
                                </a:rPr>
                              </m:ctrlPr>
                            </m:dPr>
                            <m:e>
                              <m:r>
                                <a:rPr lang="en-US" altLang="zh-CN" sz="2800" b="1" i="0" dirty="0">
                                  <a:solidFill>
                                    <a:srgbClr val="0C1A29"/>
                                  </a:solidFill>
                                  <a:latin typeface="Cambria Math" panose="02040503050406030204" pitchFamily="18" charset="0"/>
                                </a:rPr>
                                <m:t>𝐱</m:t>
                              </m:r>
                            </m:e>
                          </m:d>
                        </m:sup>
                      </m:sSup>
                      <m:r>
                        <a:rPr lang="en-US" altLang="zh-CN" sz="2800" i="1" dirty="0">
                          <a:solidFill>
                            <a:srgbClr val="0C1A29"/>
                          </a:solidFill>
                          <a:latin typeface="Cambria Math" panose="02040503050406030204" pitchFamily="18" charset="0"/>
                        </a:rPr>
                        <m:t>+ </m:t>
                      </m:r>
                      <m:r>
                        <a:rPr lang="en-US" altLang="zh-CN" sz="2800" i="1" dirty="0">
                          <a:solidFill>
                            <a:srgbClr val="0C1A29"/>
                          </a:solidFill>
                          <a:latin typeface="Cambria Math" panose="02040503050406030204" pitchFamily="18" charset="0"/>
                        </a:rPr>
                        <m:t>𝐴</m:t>
                      </m:r>
                      <m:r>
                        <a:rPr lang="en-US" altLang="zh-CN" sz="2800" i="1" dirty="0">
                          <a:solidFill>
                            <a:srgbClr val="0C1A29"/>
                          </a:solidFill>
                          <a:latin typeface="Cambria Math" panose="02040503050406030204" pitchFamily="18" charset="0"/>
                        </a:rPr>
                        <m:t> · </m:t>
                      </m:r>
                      <m:d>
                        <m:dPr>
                          <m:ctrlPr>
                            <a:rPr lang="en-US" altLang="zh-CN" sz="2800" i="1" dirty="0">
                              <a:solidFill>
                                <a:srgbClr val="0C1A29"/>
                              </a:solidFill>
                              <a:latin typeface="Cambria Math" panose="02040503050406030204" pitchFamily="18" charset="0"/>
                            </a:rPr>
                          </m:ctrlPr>
                        </m:dPr>
                        <m:e>
                          <m:r>
                            <a:rPr lang="en-US" altLang="zh-CN" sz="2800" i="1" dirty="0">
                              <a:solidFill>
                                <a:srgbClr val="0C1A29"/>
                              </a:solidFill>
                              <a:latin typeface="Cambria Math" panose="02040503050406030204" pitchFamily="18" charset="0"/>
                            </a:rPr>
                            <m:t>1 − </m:t>
                          </m:r>
                          <m:sSup>
                            <m:sSupPr>
                              <m:ctrlPr>
                                <a:rPr lang="en-US" altLang="zh-CN" sz="2800" b="0" i="1" dirty="0" smtClean="0">
                                  <a:solidFill>
                                    <a:srgbClr val="0C1A29"/>
                                  </a:solidFill>
                                  <a:latin typeface="Cambria Math" panose="02040503050406030204" pitchFamily="18" charset="0"/>
                                </a:rPr>
                              </m:ctrlPr>
                            </m:sSupPr>
                            <m:e>
                              <m:r>
                                <a:rPr lang="en-US" altLang="zh-CN" sz="2800" i="1" dirty="0">
                                  <a:solidFill>
                                    <a:srgbClr val="0C1A29"/>
                                  </a:solidFill>
                                  <a:latin typeface="Cambria Math" panose="02040503050406030204" pitchFamily="18" charset="0"/>
                                </a:rPr>
                                <m:t>𝑒</m:t>
                              </m:r>
                            </m:e>
                            <m:sup>
                              <m:r>
                                <a:rPr lang="en-US" altLang="zh-CN" sz="2800" i="1" dirty="0" smtClean="0">
                                  <a:solidFill>
                                    <a:srgbClr val="0C1A29"/>
                                  </a:solidFill>
                                  <a:latin typeface="Cambria Math" panose="02040503050406030204" pitchFamily="18" charset="0"/>
                                </a:rPr>
                                <m:t>−</m:t>
                              </m:r>
                              <m:r>
                                <a:rPr lang="el-GR" altLang="zh-CN" sz="2800" i="1" dirty="0">
                                  <a:solidFill>
                                    <a:srgbClr val="0C1A29"/>
                                  </a:solidFill>
                                  <a:latin typeface="Cambria Math" panose="02040503050406030204" pitchFamily="18" charset="0"/>
                                </a:rPr>
                                <m:t>𝛽</m:t>
                              </m:r>
                              <m:r>
                                <a:rPr lang="en-US" altLang="zh-CN" sz="2800" i="1" dirty="0">
                                  <a:solidFill>
                                    <a:srgbClr val="0C1A29"/>
                                  </a:solidFill>
                                  <a:latin typeface="Cambria Math" panose="02040503050406030204" pitchFamily="18" charset="0"/>
                                </a:rPr>
                                <m:t>𝑧</m:t>
                              </m:r>
                              <m:d>
                                <m:dPr>
                                  <m:ctrlPr>
                                    <a:rPr lang="en-US" altLang="zh-CN" sz="2800" i="1" dirty="0">
                                      <a:solidFill>
                                        <a:srgbClr val="0C1A29"/>
                                      </a:solidFill>
                                      <a:latin typeface="Cambria Math" panose="02040503050406030204" pitchFamily="18" charset="0"/>
                                    </a:rPr>
                                  </m:ctrlPr>
                                </m:dPr>
                                <m:e>
                                  <m:r>
                                    <a:rPr lang="en-US" altLang="zh-CN" sz="2800" b="1" i="0" dirty="0">
                                      <a:solidFill>
                                        <a:srgbClr val="0C1A29"/>
                                      </a:solidFill>
                                      <a:latin typeface="Cambria Math" panose="02040503050406030204" pitchFamily="18" charset="0"/>
                                    </a:rPr>
                                    <m:t>𝐱</m:t>
                                  </m:r>
                                </m:e>
                              </m:d>
                            </m:sup>
                          </m:sSup>
                        </m:e>
                      </m:d>
                      <m:r>
                        <a:rPr lang="en-US" altLang="zh-CN" sz="2800" b="0" i="1" dirty="0" smtClean="0">
                          <a:solidFill>
                            <a:srgbClr val="0C1A29"/>
                          </a:solidFill>
                          <a:latin typeface="Cambria Math" panose="02040503050406030204" pitchFamily="18" charset="0"/>
                        </a:rPr>
                        <m:t>.</m:t>
                      </m:r>
                      <m:r>
                        <a:rPr lang="en-US" altLang="zh-CN" sz="2800" i="1" dirty="0">
                          <a:solidFill>
                            <a:srgbClr val="0C1A29"/>
                          </a:solidFill>
                          <a:latin typeface="Cambria Math" panose="02040503050406030204" pitchFamily="18" charset="0"/>
                        </a:rPr>
                        <m:t> </m:t>
                      </m:r>
                    </m:oMath>
                  </m:oMathPara>
                </a14:m>
                <a:endParaRPr lang="en-US" altLang="zh-CN" sz="2800" dirty="0">
                  <a:solidFill>
                    <a:srgbClr val="0C1A29"/>
                  </a:solidFill>
                </a:endParaRPr>
              </a:p>
            </p:txBody>
          </p:sp>
        </mc:Choice>
        <mc:Fallback>
          <p:sp>
            <p:nvSpPr>
              <p:cNvPr id="15" name="矩形 14">
                <a:extLst>
                  <a:ext uri="{FF2B5EF4-FFF2-40B4-BE49-F238E27FC236}">
                    <a16:creationId xmlns:a16="http://schemas.microsoft.com/office/drawing/2014/main" id="{2397DAE5-93C4-2D40-B20E-24482A5B1E69}"/>
                  </a:ext>
                </a:extLst>
              </p:cNvPr>
              <p:cNvSpPr>
                <a:spLocks noRot="1" noChangeAspect="1" noMove="1" noResize="1" noEditPoints="1" noAdjustHandles="1" noChangeArrowheads="1" noChangeShapeType="1" noTextEdit="1"/>
              </p:cNvSpPr>
              <p:nvPr/>
            </p:nvSpPr>
            <p:spPr>
              <a:xfrm>
                <a:off x="2143348" y="3082446"/>
                <a:ext cx="8226425" cy="693108"/>
              </a:xfrm>
              <a:prstGeom prst="rect">
                <a:avLst/>
              </a:prstGeom>
              <a:blipFill>
                <a:blip r:embed="rId3"/>
                <a:stretch>
                  <a:fillRect b="-5357"/>
                </a:stretch>
              </a:blipFill>
              <a:ln>
                <a:noFill/>
              </a:ln>
            </p:spPr>
            <p:txBody>
              <a:bodyPr/>
              <a:lstStyle/>
              <a:p>
                <a:r>
                  <a:rPr lang="zh-CN" altLang="en-US">
                    <a:noFill/>
                  </a:rPr>
                  <a:t> </a:t>
                </a:r>
              </a:p>
            </p:txBody>
          </p:sp>
        </mc:Fallback>
      </mc:AlternateContent>
      <p:sp>
        <p:nvSpPr>
          <p:cNvPr id="16" name="下箭头 15">
            <a:extLst>
              <a:ext uri="{FF2B5EF4-FFF2-40B4-BE49-F238E27FC236}">
                <a16:creationId xmlns:a16="http://schemas.microsoft.com/office/drawing/2014/main" id="{F3B434E1-96D6-4941-974E-6E5F139C3DFD}"/>
              </a:ext>
            </a:extLst>
          </p:cNvPr>
          <p:cNvSpPr/>
          <p:nvPr/>
        </p:nvSpPr>
        <p:spPr>
          <a:xfrm>
            <a:off x="5977841" y="2575904"/>
            <a:ext cx="236316" cy="371046"/>
          </a:xfrm>
          <a:prstGeom prst="downArrow">
            <a:avLst/>
          </a:prstGeom>
          <a:solidFill>
            <a:srgbClr val="BFDDE3"/>
          </a:solidFill>
          <a:ln>
            <a:solidFill>
              <a:srgbClr val="BFDD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0" fontAlgn="base" hangingPunct="0">
              <a:spcBef>
                <a:spcPct val="0"/>
              </a:spcBef>
              <a:spcAft>
                <a:spcPct val="0"/>
              </a:spcAft>
            </a:pPr>
            <a:endParaRPr kumimoji="1" lang="zh-CN" altLang="en-US">
              <a:solidFill>
                <a:srgbClr val="BFDDE3"/>
              </a:solidFill>
            </a:endParaRPr>
          </a:p>
        </p:txBody>
      </p:sp>
      <p:grpSp>
        <p:nvGrpSpPr>
          <p:cNvPr id="46" name="组合 45">
            <a:extLst>
              <a:ext uri="{FF2B5EF4-FFF2-40B4-BE49-F238E27FC236}">
                <a16:creationId xmlns:a16="http://schemas.microsoft.com/office/drawing/2014/main" id="{2C0F990B-13DA-814F-BF24-F0A8E56AB9CD}"/>
              </a:ext>
            </a:extLst>
          </p:cNvPr>
          <p:cNvGrpSpPr/>
          <p:nvPr/>
        </p:nvGrpSpPr>
        <p:grpSpPr>
          <a:xfrm>
            <a:off x="1998595" y="3072536"/>
            <a:ext cx="7716191" cy="2517469"/>
            <a:chOff x="1998595" y="3072536"/>
            <a:chExt cx="7716191" cy="2517469"/>
          </a:xfrm>
        </p:grpSpPr>
        <p:sp>
          <p:nvSpPr>
            <p:cNvPr id="17" name="矩形 16">
              <a:extLst>
                <a:ext uri="{FF2B5EF4-FFF2-40B4-BE49-F238E27FC236}">
                  <a16:creationId xmlns:a16="http://schemas.microsoft.com/office/drawing/2014/main" id="{BBF1DF9D-A9E9-2848-A2DF-6156A56CBC2A}"/>
                </a:ext>
              </a:extLst>
            </p:cNvPr>
            <p:cNvSpPr/>
            <p:nvPr/>
          </p:nvSpPr>
          <p:spPr>
            <a:xfrm>
              <a:off x="7027130" y="4512341"/>
              <a:ext cx="656330" cy="298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18" name="组合 17">
              <a:extLst>
                <a:ext uri="{FF2B5EF4-FFF2-40B4-BE49-F238E27FC236}">
                  <a16:creationId xmlns:a16="http://schemas.microsoft.com/office/drawing/2014/main" id="{1879E8BC-D3B5-E64B-8601-57859B33A388}"/>
                </a:ext>
              </a:extLst>
            </p:cNvPr>
            <p:cNvGrpSpPr/>
            <p:nvPr/>
          </p:nvGrpSpPr>
          <p:grpSpPr>
            <a:xfrm>
              <a:off x="1998595" y="4223365"/>
              <a:ext cx="1784893" cy="1355648"/>
              <a:chOff x="2735948" y="2257186"/>
              <a:chExt cx="1511233" cy="1171814"/>
            </a:xfrm>
          </p:grpSpPr>
          <p:sp>
            <p:nvSpPr>
              <p:cNvPr id="19" name="圆角矩形 18">
                <a:extLst>
                  <a:ext uri="{FF2B5EF4-FFF2-40B4-BE49-F238E27FC236}">
                    <a16:creationId xmlns:a16="http://schemas.microsoft.com/office/drawing/2014/main" id="{5CBFB309-F06B-4F47-B0C8-2EEEBA9A39F6}"/>
                  </a:ext>
                </a:extLst>
              </p:cNvPr>
              <p:cNvSpPr/>
              <p:nvPr/>
            </p:nvSpPr>
            <p:spPr>
              <a:xfrm>
                <a:off x="2735948" y="2257186"/>
                <a:ext cx="1511233" cy="1171814"/>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FFC000"/>
                  </a:solidFill>
                </a:endParaRPr>
              </a:p>
            </p:txBody>
          </p:sp>
          <p:sp>
            <p:nvSpPr>
              <p:cNvPr id="20" name="文本框 19">
                <a:extLst>
                  <a:ext uri="{FF2B5EF4-FFF2-40B4-BE49-F238E27FC236}">
                    <a16:creationId xmlns:a16="http://schemas.microsoft.com/office/drawing/2014/main" id="{76E5E24B-B426-DE4B-A157-F0F93CC618B6}"/>
                  </a:ext>
                </a:extLst>
              </p:cNvPr>
              <p:cNvSpPr txBox="1"/>
              <p:nvPr/>
            </p:nvSpPr>
            <p:spPr>
              <a:xfrm>
                <a:off x="2791100" y="2265278"/>
                <a:ext cx="1419103" cy="452268"/>
              </a:xfrm>
              <a:prstGeom prst="rect">
                <a:avLst/>
              </a:prstGeom>
              <a:noFill/>
            </p:spPr>
            <p:txBody>
              <a:bodyPr wrap="square" rtlCol="0">
                <a:spAutoFit/>
              </a:bodyPr>
              <a:lstStyle/>
              <a:p>
                <a:pPr algn="ctr"/>
                <a:r>
                  <a:rPr kumimoji="1" lang="en-US" altLang="zh-CN" sz="1400" dirty="0">
                    <a:latin typeface="+mn-ea"/>
                  </a:rPr>
                  <a:t>Color of the simulation result</a:t>
                </a:r>
                <a:endParaRPr kumimoji="1" lang="zh-CN" altLang="en-US" sz="1400" dirty="0">
                  <a:latin typeface="+mn-ea"/>
                </a:endParaRPr>
              </a:p>
            </p:txBody>
          </p:sp>
          <p:pic>
            <p:nvPicPr>
              <p:cNvPr id="21" name="图片 20">
                <a:extLst>
                  <a:ext uri="{FF2B5EF4-FFF2-40B4-BE49-F238E27FC236}">
                    <a16:creationId xmlns:a16="http://schemas.microsoft.com/office/drawing/2014/main" id="{7A56B726-64E6-794D-9D82-F44D2BAC29CD}"/>
                  </a:ext>
                </a:extLst>
              </p:cNvPr>
              <p:cNvPicPr>
                <a:picLocks/>
              </p:cNvPicPr>
              <p:nvPr/>
            </p:nvPicPr>
            <p:blipFill>
              <a:blip r:embed="rId4"/>
              <a:stretch>
                <a:fillRect/>
              </a:stretch>
            </p:blipFill>
            <p:spPr>
              <a:xfrm>
                <a:off x="2936040" y="2708981"/>
                <a:ext cx="1139085" cy="614849"/>
              </a:xfrm>
              <a:prstGeom prst="rect">
                <a:avLst/>
              </a:prstGeom>
            </p:spPr>
          </p:pic>
        </p:grpSp>
        <p:grpSp>
          <p:nvGrpSpPr>
            <p:cNvPr id="22" name="组合 21">
              <a:extLst>
                <a:ext uri="{FF2B5EF4-FFF2-40B4-BE49-F238E27FC236}">
                  <a16:creationId xmlns:a16="http://schemas.microsoft.com/office/drawing/2014/main" id="{2EDE103B-CB90-4042-83D3-6F983036ED53}"/>
                </a:ext>
              </a:extLst>
            </p:cNvPr>
            <p:cNvGrpSpPr/>
            <p:nvPr/>
          </p:nvGrpSpPr>
          <p:grpSpPr>
            <a:xfrm>
              <a:off x="4016578" y="4222817"/>
              <a:ext cx="1784893" cy="1356195"/>
              <a:chOff x="4164791" y="3993656"/>
              <a:chExt cx="1511232" cy="1172287"/>
            </a:xfrm>
          </p:grpSpPr>
          <p:sp>
            <p:nvSpPr>
              <p:cNvPr id="23" name="圆角矩形 22">
                <a:extLst>
                  <a:ext uri="{FF2B5EF4-FFF2-40B4-BE49-F238E27FC236}">
                    <a16:creationId xmlns:a16="http://schemas.microsoft.com/office/drawing/2014/main" id="{2A684BC2-FC3C-B141-8273-31F177C62A4E}"/>
                  </a:ext>
                </a:extLst>
              </p:cNvPr>
              <p:cNvSpPr/>
              <p:nvPr/>
            </p:nvSpPr>
            <p:spPr>
              <a:xfrm>
                <a:off x="4164791" y="3994129"/>
                <a:ext cx="1511232" cy="1171814"/>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文本框 23">
                <a:extLst>
                  <a:ext uri="{FF2B5EF4-FFF2-40B4-BE49-F238E27FC236}">
                    <a16:creationId xmlns:a16="http://schemas.microsoft.com/office/drawing/2014/main" id="{BC9DF760-6A95-F44D-A844-7641DDD2F5A5}"/>
                  </a:ext>
                </a:extLst>
              </p:cNvPr>
              <p:cNvSpPr txBox="1"/>
              <p:nvPr/>
            </p:nvSpPr>
            <p:spPr>
              <a:xfrm>
                <a:off x="4227040" y="3993656"/>
                <a:ext cx="1386734" cy="452268"/>
              </a:xfrm>
              <a:prstGeom prst="rect">
                <a:avLst/>
              </a:prstGeom>
              <a:noFill/>
            </p:spPr>
            <p:txBody>
              <a:bodyPr wrap="square" rtlCol="0">
                <a:spAutoFit/>
              </a:bodyPr>
              <a:lstStyle/>
              <a:p>
                <a:pPr algn="ctr"/>
                <a:r>
                  <a:rPr lang="en-US" altLang="zh-CN" sz="1400" dirty="0">
                    <a:latin typeface="+mn-ea"/>
                  </a:rPr>
                  <a:t>Color of the anhydrous scene </a:t>
                </a:r>
                <a:endParaRPr lang="en-US" altLang="zh-CN" sz="1100" dirty="0">
                  <a:latin typeface="+mn-ea"/>
                </a:endParaRPr>
              </a:p>
            </p:txBody>
          </p:sp>
          <p:pic>
            <p:nvPicPr>
              <p:cNvPr id="25" name="图片 24">
                <a:extLst>
                  <a:ext uri="{FF2B5EF4-FFF2-40B4-BE49-F238E27FC236}">
                    <a16:creationId xmlns:a16="http://schemas.microsoft.com/office/drawing/2014/main" id="{958C912B-8D4D-4E4D-BB25-0D690FEEA103}"/>
                  </a:ext>
                </a:extLst>
              </p:cNvPr>
              <p:cNvPicPr>
                <a:picLocks/>
              </p:cNvPicPr>
              <p:nvPr/>
            </p:nvPicPr>
            <p:blipFill rotWithShape="1">
              <a:blip r:embed="rId5"/>
              <a:srcRect l="1381" t="526" r="1381" b="526"/>
              <a:stretch/>
            </p:blipFill>
            <p:spPr>
              <a:xfrm>
                <a:off x="4367961" y="4452982"/>
                <a:ext cx="1104891" cy="617233"/>
              </a:xfrm>
              <a:prstGeom prst="rect">
                <a:avLst/>
              </a:prstGeom>
            </p:spPr>
          </p:pic>
        </p:grpSp>
        <p:grpSp>
          <p:nvGrpSpPr>
            <p:cNvPr id="26" name="组合 25">
              <a:extLst>
                <a:ext uri="{FF2B5EF4-FFF2-40B4-BE49-F238E27FC236}">
                  <a16:creationId xmlns:a16="http://schemas.microsoft.com/office/drawing/2014/main" id="{330E588A-26B9-2E49-81AB-D5420453AA88}"/>
                </a:ext>
              </a:extLst>
            </p:cNvPr>
            <p:cNvGrpSpPr/>
            <p:nvPr/>
          </p:nvGrpSpPr>
          <p:grpSpPr>
            <a:xfrm>
              <a:off x="6102695" y="4224447"/>
              <a:ext cx="1784893" cy="1365558"/>
              <a:chOff x="795862" y="3829127"/>
              <a:chExt cx="1511232" cy="1180380"/>
            </a:xfrm>
          </p:grpSpPr>
          <p:sp>
            <p:nvSpPr>
              <p:cNvPr id="27" name="圆角矩形 26">
                <a:extLst>
                  <a:ext uri="{FF2B5EF4-FFF2-40B4-BE49-F238E27FC236}">
                    <a16:creationId xmlns:a16="http://schemas.microsoft.com/office/drawing/2014/main" id="{FFA10656-72C0-F24F-A0B5-BF6CC1AE3AAB}"/>
                  </a:ext>
                </a:extLst>
              </p:cNvPr>
              <p:cNvSpPr/>
              <p:nvPr/>
            </p:nvSpPr>
            <p:spPr>
              <a:xfrm>
                <a:off x="795862" y="3837693"/>
                <a:ext cx="1511232" cy="1171814"/>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8" name="文本框 27">
                <a:extLst>
                  <a:ext uri="{FF2B5EF4-FFF2-40B4-BE49-F238E27FC236}">
                    <a16:creationId xmlns:a16="http://schemas.microsoft.com/office/drawing/2014/main" id="{0C421E09-22BD-C243-A6E5-C83528F3F0AA}"/>
                  </a:ext>
                </a:extLst>
              </p:cNvPr>
              <p:cNvSpPr txBox="1"/>
              <p:nvPr/>
            </p:nvSpPr>
            <p:spPr>
              <a:xfrm>
                <a:off x="964134" y="3829127"/>
                <a:ext cx="1202391" cy="452268"/>
              </a:xfrm>
              <a:prstGeom prst="rect">
                <a:avLst/>
              </a:prstGeom>
              <a:noFill/>
            </p:spPr>
            <p:txBody>
              <a:bodyPr wrap="square" rtlCol="0">
                <a:spAutoFit/>
              </a:bodyPr>
              <a:lstStyle/>
              <a:p>
                <a:pPr algn="ctr"/>
                <a:r>
                  <a:rPr kumimoji="1" lang="en-US" altLang="zh-CN" sz="1400" dirty="0">
                    <a:latin typeface="+mn-ea"/>
                  </a:rPr>
                  <a:t>Transmission &amp; Attenuation</a:t>
                </a:r>
                <a:endParaRPr kumimoji="1" lang="zh-CN" altLang="en-US" sz="1400" dirty="0">
                  <a:latin typeface="+mn-ea"/>
                </a:endParaRPr>
              </a:p>
            </p:txBody>
          </p:sp>
          <p:pic>
            <p:nvPicPr>
              <p:cNvPr id="29" name="图片 28">
                <a:extLst>
                  <a:ext uri="{FF2B5EF4-FFF2-40B4-BE49-F238E27FC236}">
                    <a16:creationId xmlns:a16="http://schemas.microsoft.com/office/drawing/2014/main" id="{1BF873D9-1F08-604B-9C41-9A0906A4E65B}"/>
                  </a:ext>
                </a:extLst>
              </p:cNvPr>
              <p:cNvPicPr>
                <a:picLocks noChangeAspect="1"/>
              </p:cNvPicPr>
              <p:nvPr/>
            </p:nvPicPr>
            <p:blipFill rotWithShape="1">
              <a:blip r:embed="rId6"/>
              <a:srcRect l="-472" t="-1626" r="-472" b="-1626"/>
              <a:stretch/>
            </p:blipFill>
            <p:spPr>
              <a:xfrm>
                <a:off x="1000896" y="4247877"/>
                <a:ext cx="1148347" cy="635620"/>
              </a:xfrm>
              <a:prstGeom prst="rect">
                <a:avLst/>
              </a:prstGeom>
            </p:spPr>
          </p:pic>
        </p:grpSp>
        <p:grpSp>
          <p:nvGrpSpPr>
            <p:cNvPr id="30" name="组合 29">
              <a:extLst>
                <a:ext uri="{FF2B5EF4-FFF2-40B4-BE49-F238E27FC236}">
                  <a16:creationId xmlns:a16="http://schemas.microsoft.com/office/drawing/2014/main" id="{2063354F-19E2-CC49-978F-F94E17AF4ACB}"/>
                </a:ext>
              </a:extLst>
            </p:cNvPr>
            <p:cNvGrpSpPr/>
            <p:nvPr/>
          </p:nvGrpSpPr>
          <p:grpSpPr>
            <a:xfrm>
              <a:off x="8188812" y="4214768"/>
              <a:ext cx="1525974" cy="1353881"/>
              <a:chOff x="5495183" y="4043367"/>
              <a:chExt cx="1292011" cy="1170287"/>
            </a:xfrm>
          </p:grpSpPr>
          <p:sp>
            <p:nvSpPr>
              <p:cNvPr id="31" name="圆角矩形 30">
                <a:extLst>
                  <a:ext uri="{FF2B5EF4-FFF2-40B4-BE49-F238E27FC236}">
                    <a16:creationId xmlns:a16="http://schemas.microsoft.com/office/drawing/2014/main" id="{3A0CCED0-4D66-2042-93F6-9D966B5DA932}"/>
                  </a:ext>
                </a:extLst>
              </p:cNvPr>
              <p:cNvSpPr/>
              <p:nvPr/>
            </p:nvSpPr>
            <p:spPr>
              <a:xfrm>
                <a:off x="5495183" y="4043367"/>
                <a:ext cx="1292011" cy="1170287"/>
              </a:xfrm>
              <a:prstGeom prst="round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2" name="文本框 31">
                <a:extLst>
                  <a:ext uri="{FF2B5EF4-FFF2-40B4-BE49-F238E27FC236}">
                    <a16:creationId xmlns:a16="http://schemas.microsoft.com/office/drawing/2014/main" id="{F736BE3A-5153-DE41-A041-E98FF34CFA81}"/>
                  </a:ext>
                </a:extLst>
              </p:cNvPr>
              <p:cNvSpPr txBox="1"/>
              <p:nvPr/>
            </p:nvSpPr>
            <p:spPr>
              <a:xfrm>
                <a:off x="5559399" y="4058890"/>
                <a:ext cx="1163578" cy="452268"/>
              </a:xfrm>
              <a:prstGeom prst="rect">
                <a:avLst/>
              </a:prstGeom>
              <a:noFill/>
            </p:spPr>
            <p:txBody>
              <a:bodyPr wrap="square" rtlCol="0">
                <a:spAutoFit/>
              </a:bodyPr>
              <a:lstStyle/>
              <a:p>
                <a:pPr algn="ctr"/>
                <a:r>
                  <a:rPr lang="en-US" altLang="zh-CN" sz="1400" dirty="0">
                    <a:latin typeface="+mn-ea"/>
                  </a:rPr>
                  <a:t>Ambient light</a:t>
                </a:r>
                <a:r>
                  <a:rPr lang="en-US" altLang="zh-CN" sz="1400" dirty="0"/>
                  <a:t>’</a:t>
                </a:r>
                <a:r>
                  <a:rPr lang="en-US" altLang="zh-CN" sz="1400" dirty="0">
                    <a:latin typeface="+mn-ea"/>
                  </a:rPr>
                  <a:t>s color </a:t>
                </a:r>
                <a:endParaRPr lang="en-US" altLang="zh-CN" sz="1100" dirty="0">
                  <a:latin typeface="+mn-ea"/>
                </a:endParaRPr>
              </a:p>
            </p:txBody>
          </p:sp>
          <p:sp>
            <p:nvSpPr>
              <p:cNvPr id="33" name="矩形 32">
                <a:extLst>
                  <a:ext uri="{FF2B5EF4-FFF2-40B4-BE49-F238E27FC236}">
                    <a16:creationId xmlns:a16="http://schemas.microsoft.com/office/drawing/2014/main" id="{33320C08-3E97-F64F-918A-DF5EBEFD36C7}"/>
                  </a:ext>
                </a:extLst>
              </p:cNvPr>
              <p:cNvSpPr/>
              <p:nvPr/>
            </p:nvSpPr>
            <p:spPr>
              <a:xfrm>
                <a:off x="6055475" y="4726718"/>
                <a:ext cx="171426" cy="166599"/>
              </a:xfrm>
              <a:prstGeom prst="rect">
                <a:avLst/>
              </a:prstGeom>
              <a:solidFill>
                <a:srgbClr val="398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cxnSp>
          <p:nvCxnSpPr>
            <p:cNvPr id="35" name="直线连接符 34">
              <a:extLst>
                <a:ext uri="{FF2B5EF4-FFF2-40B4-BE49-F238E27FC236}">
                  <a16:creationId xmlns:a16="http://schemas.microsoft.com/office/drawing/2014/main" id="{387B1B4D-98F3-1948-A9C7-2579C7517B1E}"/>
                </a:ext>
              </a:extLst>
            </p:cNvPr>
            <p:cNvCxnSpPr>
              <a:stCxn id="19" idx="0"/>
            </p:cNvCxnSpPr>
            <p:nvPr/>
          </p:nvCxnSpPr>
          <p:spPr>
            <a:xfrm flipV="1">
              <a:off x="2891042" y="3727814"/>
              <a:ext cx="220868" cy="49555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直线连接符 36">
              <a:extLst>
                <a:ext uri="{FF2B5EF4-FFF2-40B4-BE49-F238E27FC236}">
                  <a16:creationId xmlns:a16="http://schemas.microsoft.com/office/drawing/2014/main" id="{B8B635EF-99A5-E043-B0B3-5FD7A42D912A}"/>
                </a:ext>
              </a:extLst>
            </p:cNvPr>
            <p:cNvCxnSpPr>
              <a:stCxn id="24" idx="0"/>
            </p:cNvCxnSpPr>
            <p:nvPr/>
          </p:nvCxnSpPr>
          <p:spPr>
            <a:xfrm flipH="1" flipV="1">
              <a:off x="4395019" y="3727814"/>
              <a:ext cx="514005" cy="495003"/>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9" name="直线连接符 38">
              <a:extLst>
                <a:ext uri="{FF2B5EF4-FFF2-40B4-BE49-F238E27FC236}">
                  <a16:creationId xmlns:a16="http://schemas.microsoft.com/office/drawing/2014/main" id="{1FEFFABE-C9D4-6D46-8563-C718762D0599}"/>
                </a:ext>
              </a:extLst>
            </p:cNvPr>
            <p:cNvCxnSpPr>
              <a:stCxn id="28" idx="0"/>
            </p:cNvCxnSpPr>
            <p:nvPr/>
          </p:nvCxnSpPr>
          <p:spPr>
            <a:xfrm flipH="1" flipV="1">
              <a:off x="5499251" y="3727814"/>
              <a:ext cx="1512250" cy="49663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直线连接符 40">
              <a:extLst>
                <a:ext uri="{FF2B5EF4-FFF2-40B4-BE49-F238E27FC236}">
                  <a16:creationId xmlns:a16="http://schemas.microsoft.com/office/drawing/2014/main" id="{F48B1561-4589-1341-884F-BB15C02699ED}"/>
                </a:ext>
              </a:extLst>
            </p:cNvPr>
            <p:cNvCxnSpPr>
              <a:stCxn id="31" idx="0"/>
            </p:cNvCxnSpPr>
            <p:nvPr/>
          </p:nvCxnSpPr>
          <p:spPr>
            <a:xfrm flipH="1" flipV="1">
              <a:off x="6768084" y="3727814"/>
              <a:ext cx="2183715" cy="48695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2" name="框架 41">
              <a:extLst>
                <a:ext uri="{FF2B5EF4-FFF2-40B4-BE49-F238E27FC236}">
                  <a16:creationId xmlns:a16="http://schemas.microsoft.com/office/drawing/2014/main" id="{66A6B83A-AA84-D542-9536-39BA7F2618B0}"/>
                </a:ext>
              </a:extLst>
            </p:cNvPr>
            <p:cNvSpPr/>
            <p:nvPr/>
          </p:nvSpPr>
          <p:spPr>
            <a:xfrm>
              <a:off x="2772697" y="3082446"/>
              <a:ext cx="807578" cy="645368"/>
            </a:xfrm>
            <a:prstGeom prst="frame">
              <a:avLst>
                <a:gd name="adj1" fmla="val 3359"/>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43" name="框架 42">
              <a:extLst>
                <a:ext uri="{FF2B5EF4-FFF2-40B4-BE49-F238E27FC236}">
                  <a16:creationId xmlns:a16="http://schemas.microsoft.com/office/drawing/2014/main" id="{460304A2-559C-1046-95CB-F246C5377B3D}"/>
                </a:ext>
              </a:extLst>
            </p:cNvPr>
            <p:cNvSpPr/>
            <p:nvPr/>
          </p:nvSpPr>
          <p:spPr>
            <a:xfrm>
              <a:off x="3958716" y="3082446"/>
              <a:ext cx="703340" cy="645368"/>
            </a:xfrm>
            <a:prstGeom prst="frame">
              <a:avLst>
                <a:gd name="adj1" fmla="val 3359"/>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44" name="框架 43">
              <a:extLst>
                <a:ext uri="{FF2B5EF4-FFF2-40B4-BE49-F238E27FC236}">
                  <a16:creationId xmlns:a16="http://schemas.microsoft.com/office/drawing/2014/main" id="{408F229C-9C98-2B44-A3D7-1C32D8E9FCF5}"/>
                </a:ext>
              </a:extLst>
            </p:cNvPr>
            <p:cNvSpPr/>
            <p:nvPr/>
          </p:nvSpPr>
          <p:spPr>
            <a:xfrm>
              <a:off x="4920371" y="3072536"/>
              <a:ext cx="1182324" cy="645368"/>
            </a:xfrm>
            <a:prstGeom prst="frame">
              <a:avLst>
                <a:gd name="adj1" fmla="val 3359"/>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45" name="框架 44">
              <a:extLst>
                <a:ext uri="{FF2B5EF4-FFF2-40B4-BE49-F238E27FC236}">
                  <a16:creationId xmlns:a16="http://schemas.microsoft.com/office/drawing/2014/main" id="{81EC1699-670D-BA4F-AFDF-C8B99172611E}"/>
                </a:ext>
              </a:extLst>
            </p:cNvPr>
            <p:cNvSpPr/>
            <p:nvPr/>
          </p:nvSpPr>
          <p:spPr>
            <a:xfrm>
              <a:off x="6459170" y="3077410"/>
              <a:ext cx="514006" cy="645368"/>
            </a:xfrm>
            <a:prstGeom prst="frame">
              <a:avLst>
                <a:gd name="adj1" fmla="val 3359"/>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grpSp>
    </p:spTree>
    <p:extLst>
      <p:ext uri="{BB962C8B-B14F-4D97-AF65-F5344CB8AC3E}">
        <p14:creationId xmlns:p14="http://schemas.microsoft.com/office/powerpoint/2010/main" val="147875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 TOOLS.GUIDESSETTING" val="{&quot;Id&quot;:&quot;2d4375ee-8516-45e0-8956-45702a61a9b6&quot;,&quot;Name&quot;:&quot;iSlide&quot;,&quot;HeaderHeight&quot;:15.0,&quot;FooterHeight&quot;:9.0000000000000036,&quot;SideMargin&quot;:5.4999999999999982,&quot;TopMargin&quot;:0.0,&quot;BottomMargin&quot;:0.0,&quot;IntervalMargin&quot;:1.3999999999999997}"/>
  <p:tag name="ISLIDE.GUIDESSETTING" val="{&quot;Id&quot;:&quot;GuidesStyle_Normal&quot;,&quot;Name&quot;:&quot;正常&quot;,&quot;HeaderHeight&quot;:15.0,&quot;FooterHeight&quot;:9.0,&quot;SideMargin&quot;:5.5,&quot;TopMargin&quot;:0.0,&quot;BottomMargin&quot;:0.0,&quot;IntervalMargin&quot;:1.5}"/>
  <p:tag name="ISLIDE.THEME" val="adb7b82f-fffe-4569-b84a-2f8768b349b1"/>
</p:tagLst>
</file>

<file path=ppt/theme/theme1.xml><?xml version="1.0" encoding="utf-8"?>
<a:theme xmlns:a="http://schemas.openxmlformats.org/drawingml/2006/main" name="主题5">
  <a:themeElements>
    <a:clrScheme name="自定义 4">
      <a:dk1>
        <a:srgbClr val="000000"/>
      </a:dk1>
      <a:lt1>
        <a:srgbClr val="FFFFFF"/>
      </a:lt1>
      <a:dk2>
        <a:srgbClr val="768394"/>
      </a:dk2>
      <a:lt2>
        <a:srgbClr val="F0F0F0"/>
      </a:lt2>
      <a:accent1>
        <a:srgbClr val="768394"/>
      </a:accent1>
      <a:accent2>
        <a:srgbClr val="858585"/>
      </a:accent2>
      <a:accent3>
        <a:srgbClr val="767676"/>
      </a:accent3>
      <a:accent4>
        <a:srgbClr val="666666"/>
      </a:accent4>
      <a:accent5>
        <a:srgbClr val="797979"/>
      </a:accent5>
      <a:accent6>
        <a:srgbClr val="515151"/>
      </a:accent6>
      <a:hlink>
        <a:srgbClr val="4276AA"/>
      </a:hlink>
      <a:folHlink>
        <a:srgbClr val="BFBFB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主题5" id="{B8EDB911-D765-4A7B-BBC7-40DBB672FBA6}" vid="{AECAB1C0-5DF6-436C-85E8-20094DBE11C0}"/>
    </a:ext>
  </a:extLst>
</a:theme>
</file>

<file path=ppt/theme/theme2.xml><?xml version="1.0" encoding="utf-8"?>
<a:theme xmlns:a="http://schemas.openxmlformats.org/drawingml/2006/main" name="OfficePLUS">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iSlide</Template>
  <TotalTime>12948</TotalTime>
  <Words>2120</Words>
  <Application>Microsoft Macintosh PowerPoint</Application>
  <PresentationFormat>宽屏</PresentationFormat>
  <Paragraphs>227</Paragraphs>
  <Slides>26</Slides>
  <Notes>26</Notes>
  <HiddenSlides>0</HiddenSlides>
  <MMClips>1</MMClips>
  <ScaleCrop>false</ScaleCrop>
  <HeadingPairs>
    <vt:vector size="6" baseType="variant">
      <vt:variant>
        <vt:lpstr>已用的字体</vt:lpstr>
      </vt:variant>
      <vt:variant>
        <vt:i4>7</vt:i4>
      </vt:variant>
      <vt:variant>
        <vt:lpstr>主题</vt:lpstr>
      </vt:variant>
      <vt:variant>
        <vt:i4>2</vt:i4>
      </vt:variant>
      <vt:variant>
        <vt:lpstr>幻灯片标题</vt:lpstr>
      </vt:variant>
      <vt:variant>
        <vt:i4>26</vt:i4>
      </vt:variant>
    </vt:vector>
  </HeadingPairs>
  <TitlesOfParts>
    <vt:vector size="35" baseType="lpstr">
      <vt:lpstr>宋体</vt:lpstr>
      <vt:lpstr>微软雅黑</vt:lpstr>
      <vt:lpstr>Arial</vt:lpstr>
      <vt:lpstr>Calibri</vt:lpstr>
      <vt:lpstr>Cambria Math</vt:lpstr>
      <vt:lpstr>Segoe UI Light</vt:lpstr>
      <vt:lpstr>Times New Roman</vt:lpstr>
      <vt:lpstr>主题5</vt:lpstr>
      <vt:lpstr>OfficePLUS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iSlide</Manager>
  <Company>iSlide</Company>
  <LinksUpToDate>false</LinksUpToDate>
  <SharedDoc>false</SharedDoc>
  <HyperlinkBase>https://www.islide.cc</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iSlide</dc:creator>
  <cp:lastModifiedBy>Chen Kaixin</cp:lastModifiedBy>
  <cp:revision>147</cp:revision>
  <cp:lastPrinted>2018-01-28T16:00:00Z</cp:lastPrinted>
  <dcterms:created xsi:type="dcterms:W3CDTF">2018-01-28T16:00:00Z</dcterms:created>
  <dcterms:modified xsi:type="dcterms:W3CDTF">2022-04-11T13:08:34Z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lide.Theme">
    <vt:lpwstr>48706f29-9ca0-418e-876d-de7b156ca083</vt:lpwstr>
  </property>
  <property fmtid="{D5CDD505-2E9C-101B-9397-08002B2CF9AE}" pid="3" name="MSIP_Label_f42aa342-8706-4288-bd11-ebb85995028c_Enabled">
    <vt:lpwstr>True</vt:lpwstr>
  </property>
  <property fmtid="{D5CDD505-2E9C-101B-9397-08002B2CF9AE}" pid="4" name="MSIP_Label_f42aa342-8706-4288-bd11-ebb85995028c_SiteId">
    <vt:lpwstr>72f988bf-86f1-41af-91ab-2d7cd011db47</vt:lpwstr>
  </property>
  <property fmtid="{D5CDD505-2E9C-101B-9397-08002B2CF9AE}" pid="5" name="MSIP_Label_f42aa342-8706-4288-bd11-ebb85995028c_Owner">
    <vt:lpwstr>v-yunxl@microsoft.com</vt:lpwstr>
  </property>
  <property fmtid="{D5CDD505-2E9C-101B-9397-08002B2CF9AE}" pid="6" name="MSIP_Label_f42aa342-8706-4288-bd11-ebb85995028c_SetDate">
    <vt:lpwstr>2018-10-31T09:09:59.6749058Z</vt:lpwstr>
  </property>
  <property fmtid="{D5CDD505-2E9C-101B-9397-08002B2CF9AE}" pid="7" name="MSIP_Label_f42aa342-8706-4288-bd11-ebb85995028c_Name">
    <vt:lpwstr>General</vt:lpwstr>
  </property>
  <property fmtid="{D5CDD505-2E9C-101B-9397-08002B2CF9AE}" pid="8" name="MSIP_Label_f42aa342-8706-4288-bd11-ebb85995028c_Application">
    <vt:lpwstr>Microsoft Azure Information Protection</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ies>
</file>