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1" r:id="rId5"/>
    <p:sldId id="264" r:id="rId6"/>
    <p:sldId id="287" r:id="rId7"/>
    <p:sldId id="292" r:id="rId8"/>
    <p:sldId id="269" r:id="rId9"/>
    <p:sldId id="272" r:id="rId10"/>
    <p:sldId id="280" r:id="rId11"/>
    <p:sldId id="275" r:id="rId12"/>
    <p:sldId id="294" r:id="rId13"/>
    <p:sldId id="293" r:id="rId14"/>
    <p:sldId id="270" r:id="rId15"/>
    <p:sldId id="289" r:id="rId16"/>
    <p:sldId id="276" r:id="rId17"/>
    <p:sldId id="290" r:id="rId18"/>
    <p:sldId id="258" r:id="rId19"/>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dirty="0">
                <a:latin typeface="宋体" pitchFamily="2" charset="-122"/>
                <a:ea typeface="宋体" pitchFamily="2" charset="-122"/>
                <a:cs typeface="微软雅黑" panose="020B0503020204020204" charset="-122"/>
                <a:sym typeface="+mn-ea"/>
              </a:rPr>
              <a:t>Good afternoon, everyone. My name is</a:t>
            </a:r>
            <a:r>
              <a:rPr lang="en-US" altLang="zh-CN" dirty="0">
                <a:latin typeface="宋体" pitchFamily="2" charset="-122"/>
                <a:ea typeface="宋体" pitchFamily="2" charset="-122"/>
                <a:cs typeface="微软雅黑" panose="020B0503020204020204" charset="-122"/>
                <a:sym typeface="+mn-ea"/>
              </a:rPr>
              <a:t> </a:t>
            </a:r>
            <a:r>
              <a:rPr lang="zh-CN" altLang="en-US">
                <a:sym typeface="+mn-ea"/>
              </a:rPr>
              <a:t>Liu</a:t>
            </a:r>
            <a:r>
              <a:rPr lang="zh-CN" altLang="en-US" dirty="0">
                <a:latin typeface="宋体" pitchFamily="2" charset="-122"/>
                <a:ea typeface="宋体" pitchFamily="2" charset="-122"/>
                <a:cs typeface="微软雅黑" panose="020B0503020204020204" charset="-122"/>
                <a:sym typeface="+mn-ea"/>
              </a:rPr>
              <a:t> </a:t>
            </a:r>
            <a:r>
              <a:rPr lang="zh-CN" altLang="en-US">
                <a:sym typeface="+mn-ea"/>
              </a:rPr>
              <a:t>Jiapeng</a:t>
            </a:r>
            <a:r>
              <a:rPr lang="en-US" altLang="zh-CN">
                <a:sym typeface="+mn-ea"/>
              </a:rPr>
              <a:t>, and I am very glad to stand here and share the paper. </a:t>
            </a:r>
            <a:r>
              <a:rPr lang="zh-CN" altLang="en-US" dirty="0">
                <a:latin typeface="宋体" pitchFamily="2" charset="-122"/>
                <a:ea typeface="宋体" pitchFamily="2" charset="-122"/>
                <a:cs typeface="微软雅黑" panose="020B0503020204020204" charset="-122"/>
                <a:sym typeface="+mn-ea"/>
              </a:rPr>
              <a:t>The topic of my presentation is </a:t>
            </a:r>
            <a:r>
              <a:rPr lang="en-US" altLang="zh-CN" dirty="0">
                <a:latin typeface="宋体" pitchFamily="2" charset="-122"/>
                <a:ea typeface="宋体" pitchFamily="2" charset="-122"/>
                <a:cs typeface="微软雅黑" panose="020B0503020204020204" charset="-122"/>
                <a:sym typeface="+mn-ea"/>
              </a:rPr>
              <a:t>“</a:t>
            </a:r>
            <a:r>
              <a:rPr lang="zh-CN" altLang="en-US" b="1">
                <a:sym typeface="+mn-ea"/>
              </a:rPr>
              <a:t>PROMPTING LARGE LANGUAGE MODELS WITH FINE-GRAINED VISUAL RELATIONS FROM SCENE GRAPH FOR VISUAL QUESTION ANSWERING</a:t>
            </a:r>
            <a:r>
              <a:rPr lang="en-US" altLang="zh-CN" dirty="0">
                <a:latin typeface="宋体" pitchFamily="2" charset="-122"/>
                <a:ea typeface="宋体" pitchFamily="2" charset="-122"/>
                <a:cs typeface="微软雅黑" panose="020B0503020204020204" charset="-122"/>
                <a:sym typeface="+mn-ea"/>
              </a:rPr>
              <a:t>”</a:t>
            </a:r>
            <a:r>
              <a:rPr lang="zh-CN" altLang="en-US" dirty="0">
                <a:latin typeface="宋体" pitchFamily="2" charset="-122"/>
                <a:ea typeface="宋体" pitchFamily="2" charset="-122"/>
                <a:cs typeface="微软雅黑" panose="020B0503020204020204" charset="-122"/>
                <a:sym typeface="+mn-ea"/>
              </a:rPr>
              <a:t>.</a:t>
            </a:r>
            <a:endParaRPr lang="zh-CN" altLang="en-US" dirty="0">
              <a:latin typeface="宋体" pitchFamily="2" charset="-122"/>
              <a:ea typeface="宋体" pitchFamily="2" charset="-122"/>
              <a:cs typeface="微软雅黑" panose="020B0503020204020204" charset="-122"/>
              <a:sym typeface="+mn-ea"/>
            </a:endParaRPr>
          </a:p>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sym typeface="+mn-ea"/>
              </a:rPr>
              <a:t>To evaluate the effectiveness of our proposed PFVR, we conduct experiments on the GQA dataset. </a:t>
            </a:r>
            <a:r>
              <a:rPr lang="en-US" altLang="zh-CN" b="1">
                <a:sym typeface="+mn-ea"/>
              </a:rPr>
              <a:t>GQA</a:t>
            </a:r>
            <a:r>
              <a:rPr lang="en-US" altLang="zh-CN">
                <a:sym typeface="+mn-ea"/>
              </a:rPr>
              <a:t> is divided into train, validation, test, and test-dev sets. Each image in the train and validation sets is associated with an accessible human-annotated scene graph. Following previous works, we </a:t>
            </a:r>
            <a:r>
              <a:rPr lang="en-US" altLang="zh-CN" b="1">
                <a:sym typeface="+mn-ea"/>
              </a:rPr>
              <a:t>validate </a:t>
            </a:r>
            <a:r>
              <a:rPr lang="en-US" altLang="zh-CN">
                <a:sym typeface="+mn-ea"/>
              </a:rPr>
              <a:t>the effectiveness of PFVR on the GQA </a:t>
            </a:r>
            <a:r>
              <a:rPr lang="en-US" altLang="zh-CN" b="1">
                <a:sym typeface="+mn-ea"/>
              </a:rPr>
              <a:t>validation set </a:t>
            </a:r>
            <a:r>
              <a:rPr lang="en-US" altLang="zh-CN">
                <a:sym typeface="+mn-ea"/>
              </a:rPr>
              <a:t>and </a:t>
            </a:r>
            <a:r>
              <a:rPr lang="en-US" altLang="zh-CN" b="1">
                <a:sym typeface="+mn-ea"/>
              </a:rPr>
              <a:t>test </a:t>
            </a:r>
            <a:r>
              <a:rPr lang="en-US" altLang="zh-CN">
                <a:sym typeface="+mn-ea"/>
              </a:rPr>
              <a:t>on the GQA</a:t>
            </a:r>
            <a:r>
              <a:rPr lang="en-US" altLang="zh-CN" b="1">
                <a:sym typeface="+mn-ea"/>
              </a:rPr>
              <a:t> test-dev set</a:t>
            </a:r>
            <a:r>
              <a:rPr lang="en-US" altLang="zh-CN">
                <a:sym typeface="+mn-ea"/>
              </a:rPr>
              <a:t>, reporting standard accuracy.</a:t>
            </a:r>
            <a:endParaRPr lang="en-US" altLang="zh-CN">
              <a:sym typeface="+mn-ea"/>
            </a:endParaRPr>
          </a:p>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sym typeface="+mn-ea"/>
              </a:rPr>
              <a:t>for the scene graph generation and the visual relations generation, we follow the method proposed by the SHA model to generate the initial scene graph and utilize the predicates provided by CFR to enhance the scene graph. </a:t>
            </a:r>
            <a:endParaRPr lang="en-US" altLang="zh-CN">
              <a:sym typeface="+mn-ea"/>
            </a:endParaRPr>
          </a:p>
          <a:p>
            <a:r>
              <a:rPr lang="en-US" altLang="zh-CN"/>
              <a:t>for the </a:t>
            </a:r>
            <a:r>
              <a:rPr lang="en-US" altLang="zh-CN">
                <a:sym typeface="+mn-ea"/>
              </a:rPr>
              <a:t>generation of the</a:t>
            </a:r>
            <a:r>
              <a:rPr lang="en-US" altLang="zh-CN"/>
              <a:t> answer candidates, we use in the QGF module, we chose the previous sota module CFR, and use CFR as the baseline. T</a:t>
            </a:r>
            <a:r>
              <a:rPr lang="en-US" altLang="zh-CN">
                <a:sym typeface="+mn-ea"/>
              </a:rPr>
              <a:t>he default parameter settings are 5 answer candidates for AGG and retaining 7 question-relevance visual relations for QGF. The Large Language Model we prompt is text-davinci-003 in GPT-3.5.</a:t>
            </a:r>
            <a:endParaRPr lang="en-US" altLang="zh-CN">
              <a:sym typeface="+mn-ea"/>
            </a:endParaRPr>
          </a:p>
          <a:p>
            <a:endParaRPr lang="en-US" altLang="zh-CN"/>
          </a:p>
          <a:p>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a:sym typeface="+mn-ea"/>
              </a:rPr>
              <a:t>First, we compared pfvr with baseline and the previous approach on gqa</a:t>
            </a:r>
            <a:r>
              <a:rPr lang="en-US">
                <a:sym typeface="+mn-ea"/>
              </a:rPr>
              <a:t>.  Based on CFR model and combined with our method, better performance is achieved. The pfvr also showed a further improvement over baseline model CFR, this is because the visual </a:t>
            </a:r>
            <a:r>
              <a:rPr lang="en-US">
                <a:sym typeface="+mn-ea"/>
              </a:rPr>
              <a:t>relations provides additional information to help the LLM further select the final answer from the answer </a:t>
            </a:r>
            <a:r>
              <a:rPr lang="en-US">
                <a:sym typeface="+mn-ea"/>
              </a:rPr>
              <a:t>candidates</a:t>
            </a:r>
            <a:r>
              <a:rPr lang="en-US">
                <a:sym typeface="+mn-ea"/>
              </a:rPr>
              <a:t> predicted by the CFR. On the other hands, the start </a:t>
            </a:r>
            <a:r>
              <a:rPr lang="en-US" altLang="zh-CN">
                <a:sym typeface="+mn-ea"/>
              </a:rPr>
              <a:t>mark denotes that the scene graph used is manually annotated , which is conducive to testing the highest performance of pfvr. It can be observed that higher-quality scene graphs can further enhance the performance of PFVR.</a:t>
            </a:r>
            <a:endParaRPr lang="en-US" altLang="zh-CN">
              <a:sym typeface="+mn-ea"/>
            </a:endParaRPr>
          </a:p>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At the same time, we also conducted ablation experiments on val set of gqa. The effects of different components on pfvr are shown on the left side, and it can be seen that the combined performance of components is the best. We also investigate how the PFVR performance is affected by the number of answer candidates N and the number of retained relations K.</a:t>
            </a:r>
            <a:r>
              <a:rPr lang="en-US" altLang="zh-CN"/>
              <a:t> </a:t>
            </a:r>
            <a:r>
              <a:rPr lang="zh-CN" altLang="en-US">
                <a:sym typeface="+mn-ea"/>
              </a:rPr>
              <a:t>On the right side is the experiment for </a:t>
            </a:r>
            <a:r>
              <a:rPr lang="en-US" altLang="zh-CN">
                <a:sym typeface="+mn-ea"/>
              </a:rPr>
              <a:t>them</a:t>
            </a:r>
            <a:r>
              <a:rPr lang="zh-CN" altLang="en-US">
                <a:sym typeface="+mn-ea"/>
              </a:rPr>
              <a:t>. </a:t>
            </a:r>
            <a:r>
              <a:rPr lang="zh-CN" altLang="en-US"/>
              <a:t>According to the first part o</a:t>
            </a:r>
            <a:r>
              <a:rPr lang="en-US" altLang="zh-CN"/>
              <a:t>f the right table,</a:t>
            </a:r>
            <a:r>
              <a:rPr lang="zh-CN" altLang="en-US"/>
              <a:t> when N is kept at 5, the model</a:t>
            </a:r>
            <a:r>
              <a:rPr lang="en-US" altLang="zh-CN"/>
              <a:t>’</a:t>
            </a:r>
            <a:r>
              <a:rPr lang="zh-CN" altLang="en-US"/>
              <a:t>s performance first increases and then decreases with the number of retained relations K. It indicates the scene graph contains some noisy visual relations that distract the LLM and disturb its judgment. Then, we fix the number of retained relations K as 7 and tune the number of candidate answers N. The results are shown in the gray part of the </a:t>
            </a:r>
            <a:r>
              <a:rPr lang="en-US" altLang="zh-CN"/>
              <a:t>table.</a:t>
            </a:r>
            <a:r>
              <a:rPr lang="zh-CN" altLang="en-US"/>
              <a:t> As we can see, the model performance increases as N increases.</a:t>
            </a:r>
            <a:r>
              <a:rPr lang="en-US" altLang="zh-CN"/>
              <a:t> This means</a:t>
            </a:r>
            <a:r>
              <a:rPr lang="zh-CN" altLang="en-US"/>
              <a:t> improving the recall of candidate answers used to filter visual relations from the scene graph increases the probability of selecting the correct relation.</a:t>
            </a:r>
            <a:r>
              <a:rPr lang="en-US" altLang="zh-CN"/>
              <a:t> Look at the whole table, i</a:t>
            </a:r>
            <a:r>
              <a:rPr lang="zh-CN" altLang="en-US"/>
              <a:t>t can be seen that more answer candidates and appropriate fine-grained visual relationships are conducive to improving the prediction accuracy of the model</a:t>
            </a:r>
            <a:r>
              <a:rPr lang="en-US" altLang="zh-CN"/>
              <a:t>.</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I will present my introduction in </a:t>
            </a:r>
            <a:r>
              <a:rPr lang="en-US" altLang="zh-CN">
                <a:sym typeface="+mn-ea"/>
              </a:rPr>
              <a:t>three </a:t>
            </a:r>
            <a:r>
              <a:rPr lang="zh-CN" altLang="en-US">
                <a:sym typeface="+mn-ea"/>
              </a:rPr>
              <a:t>sections. I will first introduce the background and motivation of this paper in the introduction section</a:t>
            </a:r>
            <a:r>
              <a:rPr lang="en-US" altLang="zh-CN">
                <a:sym typeface="+mn-ea"/>
              </a:rPr>
              <a:t>.</a:t>
            </a:r>
            <a:endParaRPr lang="zh-CN" altLang="en-US">
              <a:sym typeface="+mn-ea"/>
            </a:endParaRPr>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 the first place, the </a:t>
            </a:r>
            <a:r>
              <a:rPr lang="zh-CN" altLang="en-US" b="1">
                <a:solidFill>
                  <a:schemeClr val="accent1"/>
                </a:solidFill>
                <a:sym typeface="+mn-ea"/>
              </a:rPr>
              <a:t>Visual Question Answering (VQA) </a:t>
            </a:r>
            <a:r>
              <a:rPr lang="zh-CN" altLang="en-US">
                <a:sym typeface="+mn-ea"/>
              </a:rPr>
              <a:t>is a vital vision-language</a:t>
            </a:r>
            <a:r>
              <a:rPr lang="en-US" altLang="zh-CN">
                <a:sym typeface="+mn-ea"/>
              </a:rPr>
              <a:t> </a:t>
            </a:r>
            <a:r>
              <a:rPr lang="zh-CN" altLang="en-US">
                <a:sym typeface="+mn-ea"/>
              </a:rPr>
              <a:t>task</a:t>
            </a:r>
            <a:r>
              <a:rPr lang="en-US" altLang="zh-CN">
                <a:sym typeface="+mn-ea"/>
              </a:rPr>
              <a:t>, it requires the model to comprehend textual and visual data for precise answer inference at the same time. </a:t>
            </a:r>
            <a:endParaRPr lang="en-US" altLang="zh-CN">
              <a:sym typeface="+mn-ea"/>
            </a:endParaRPr>
          </a:p>
          <a:p>
            <a:r>
              <a:rPr lang="en-US" altLang="zh-CN">
                <a:sym typeface="+mn-ea"/>
              </a:rPr>
              <a:t>In recent years, many methods have achieved advanced performance in solving the VQA task by </a:t>
            </a:r>
            <a:r>
              <a:rPr lang="en-US" altLang="zh-CN" b="1">
                <a:solidFill>
                  <a:schemeClr val="accent1"/>
                </a:solidFill>
                <a:sym typeface="+mn-ea"/>
              </a:rPr>
              <a:t>training expert models</a:t>
            </a:r>
            <a:r>
              <a:rPr lang="en-US" altLang="zh-CN">
                <a:sym typeface="+mn-ea"/>
              </a:rPr>
              <a:t> on specialized datasets. On the other hand,  large Language Models like chatGPT have showcased remarkable knowledge transfer and logical reasoning abilities in zero-shot scenarios. To extend these capabilities into VQA task, some studies make efforts to narrow the gap between the</a:t>
            </a:r>
            <a:endParaRPr lang="en-US" altLang="zh-CN">
              <a:sym typeface="+mn-ea"/>
            </a:endParaRPr>
          </a:p>
          <a:p>
            <a:r>
              <a:rPr lang="en-US" altLang="zh-CN">
                <a:sym typeface="+mn-ea"/>
              </a:rPr>
              <a:t>visual information and the input to the LLMs (usually text) by feeding the generated image captions, rather than images, into the LLMs.</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sym typeface="+mn-ea"/>
              </a:rPr>
              <a:t>However, there are still some challenges for its practical deployment: L</a:t>
            </a:r>
            <a:r>
              <a:rPr lang="en-US" altLang="zh-CN" b="1">
                <a:solidFill>
                  <a:schemeClr val="accent1"/>
                </a:solidFill>
                <a:sym typeface="+mn-ea"/>
              </a:rPr>
              <a:t>ike training expert models </a:t>
            </a:r>
            <a:r>
              <a:rPr lang="en-US" altLang="zh-CN">
                <a:sym typeface="+mn-ea"/>
              </a:rPr>
              <a:t>may have limitations when dealing with complex questions that involve common sense knowledge. And </a:t>
            </a:r>
            <a:r>
              <a:rPr lang="en-US" altLang="zh-CN" b="1">
                <a:solidFill>
                  <a:schemeClr val="accent1"/>
                </a:solidFill>
                <a:sym typeface="+mn-ea"/>
              </a:rPr>
              <a:t>large language models </a:t>
            </a:r>
            <a:r>
              <a:rPr lang="en-US" altLang="zh-CN" b="1">
                <a:solidFill>
                  <a:schemeClr val="accent1"/>
                </a:solidFill>
                <a:sym typeface="+mn-ea"/>
              </a:rPr>
              <a:t>combined with image caption </a:t>
            </a:r>
            <a:r>
              <a:rPr lang="en-US" altLang="zh-CN">
                <a:sym typeface="+mn-ea"/>
              </a:rPr>
              <a:t>typically encompass only the main regions of the image but disregard fine-grained details. This results in a limited receptive field for the large language models and restrict its reasoning ability. Even if it understands the semantics of the input question well, it cannot answer it accurately. Like the above image, the image caption generally encompass the main area. We notice that the scene graph extracted from an image is a structured representation of visual objects and the relations between them. As illustrated in </a:t>
            </a:r>
            <a:r>
              <a:rPr lang="en-US" altLang="zh-CN">
                <a:sym typeface="+mn-ea"/>
              </a:rPr>
              <a:t>this figure, when the visual objects are related, they are connected by edges in the graph, even if their positions in the picture are far apart. </a:t>
            </a:r>
            <a:r>
              <a:rPr lang="zh-CN" altLang="en-US">
                <a:sym typeface="+mn-ea"/>
              </a:rPr>
              <a:t>To deal with such situation</a:t>
            </a:r>
            <a:r>
              <a:rPr lang="en-US" altLang="zh-CN">
                <a:sym typeface="+mn-ea"/>
              </a:rPr>
              <a:t>, this paper proposes a modular framework that Prompts large language models with Fine-grained Visual Relations (PFVR) provided by the scene graph.</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indent="0" fontAlgn="auto">
              <a:lnSpc>
                <a:spcPct val="150000"/>
              </a:lnSpc>
            </a:pPr>
            <a:r>
              <a:rPr lang="en-US" altLang="zh-CN">
                <a:sym typeface="+mn-ea"/>
              </a:rPr>
              <a:t>The PFVR framework we propose, as depicted in the figure above. In general, the framework consists of two main modules, namely </a:t>
            </a:r>
            <a:r>
              <a:rPr lang="zh-CN" altLang="en-US" b="1">
                <a:solidFill>
                  <a:schemeClr val="accent1"/>
                </a:solidFill>
                <a:sym typeface="+mn-ea"/>
              </a:rPr>
              <a:t>Answer-Guided Generation Module</a:t>
            </a:r>
            <a:r>
              <a:rPr lang="en-US" altLang="zh-CN">
                <a:sym typeface="+mn-ea"/>
              </a:rPr>
              <a:t>(AGG) and </a:t>
            </a:r>
            <a:r>
              <a:rPr lang="zh-CN" altLang="en-US" b="1">
                <a:solidFill>
                  <a:schemeClr val="accent1"/>
                </a:solidFill>
                <a:sym typeface="+mn-ea"/>
              </a:rPr>
              <a:t>Question-Guided Filtering Module</a:t>
            </a:r>
            <a:r>
              <a:rPr lang="en-US" altLang="zh-CN">
                <a:sym typeface="+mn-ea"/>
              </a:rPr>
              <a:t>(QGF). </a:t>
            </a:r>
            <a:r>
              <a:rPr lang="zh-CN" altLang="en-US" b="1">
                <a:solidFill>
                  <a:schemeClr val="accent1"/>
                </a:solidFill>
                <a:sym typeface="+mn-ea"/>
              </a:rPr>
              <a:t>Answer-Guided Generation Module</a:t>
            </a:r>
            <a:r>
              <a:rPr lang="en-US" altLang="zh-CN" b="1">
                <a:solidFill>
                  <a:schemeClr val="accent1"/>
                </a:solidFill>
                <a:sym typeface="+mn-ea"/>
              </a:rPr>
              <a:t> in the middle </a:t>
            </a:r>
            <a:r>
              <a:rPr>
                <a:sym typeface="+mn-ea"/>
              </a:rPr>
              <a:t>is used to obtain sub-visual relations associated with answer candidates generated by ready-made VQA models</a:t>
            </a:r>
            <a:r>
              <a:rPr lang="en-US">
                <a:sym typeface="+mn-ea"/>
              </a:rPr>
              <a:t>. In general, this module first uses a ready-made vqa model to generate answer candidates for questions and retains and outputs them, and then uses answer candidates to screen out possible relevant visual relationships for output</a:t>
            </a:r>
            <a:r>
              <a:rPr>
                <a:sym typeface="+mn-ea"/>
              </a:rPr>
              <a:t>.</a:t>
            </a:r>
            <a:r>
              <a:rPr lang="en-US">
                <a:sym typeface="+mn-ea"/>
              </a:rPr>
              <a:t> </a:t>
            </a:r>
            <a:r>
              <a:rPr lang="zh-CN" altLang="en-US" b="1">
                <a:solidFill>
                  <a:schemeClr val="accent1"/>
                </a:solidFill>
                <a:sym typeface="+mn-ea"/>
              </a:rPr>
              <a:t>Question-Guided Filtering Module</a:t>
            </a:r>
            <a:r>
              <a:rPr lang="en-US" altLang="zh-CN" b="1">
                <a:solidFill>
                  <a:schemeClr val="accent1"/>
                </a:solidFill>
                <a:sym typeface="+mn-ea"/>
              </a:rPr>
              <a:t> </a:t>
            </a:r>
            <a:r>
              <a:rPr lang="en-US" altLang="zh-CN">
                <a:sym typeface="+mn-ea"/>
              </a:rPr>
              <a:t>further filters out the information related to the question from the output of </a:t>
            </a:r>
            <a:r>
              <a:rPr lang="zh-CN" altLang="en-US" b="1">
                <a:solidFill>
                  <a:schemeClr val="accent1"/>
                </a:solidFill>
                <a:sym typeface="+mn-ea"/>
              </a:rPr>
              <a:t>Answer-Guided Generation Module</a:t>
            </a:r>
            <a:r>
              <a:rPr lang="en-US" altLang="zh-CN">
                <a:sym typeface="+mn-ea"/>
              </a:rPr>
              <a:t>. Then output visual relations that are both completely relevant to the answer candidate and potentially relevant to the question. Ultimately, the fine-grained visual relations, in combination with the question and answer candidates, are encoded to create the prompt input for LLMs. In this step, just like the idea of a retrieve-augmented Generation, additional relevant information greatly helps a large language model to select answers from candidates with scores.</a:t>
            </a:r>
            <a:endParaRPr lang="en-US" altLang="zh-CN">
              <a:sym typeface="+mn-ea"/>
            </a:endParaRPr>
          </a:p>
          <a:p>
            <a:pPr indent="0" fontAlgn="auto">
              <a:lnSpc>
                <a:spcPct val="150000"/>
              </a:lnSpc>
            </a:pP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latin typeface="Cambria Math" panose="02040503050406030204" charset="0"/>
                <a:cs typeface="Cambria Math" panose="02040503050406030204" charset="0"/>
              </a:rPr>
              <a:t>First, the model needs to obtain the fine-grained visual relationship of the image from the scene graph. </a:t>
            </a:r>
            <a:r>
              <a:rPr lang="en-US" altLang="zh-CN">
                <a:sym typeface="+mn-ea"/>
              </a:rPr>
              <a:t>S</a:t>
            </a:r>
            <a:r>
              <a:rPr lang="zh-CN" altLang="en-US">
                <a:sym typeface="+mn-ea"/>
              </a:rPr>
              <a:t>cene graph is a structured way of organizing data to de</a:t>
            </a:r>
            <a:r>
              <a:rPr lang="en-US" altLang="zh-CN">
                <a:sym typeface="+mn-ea"/>
              </a:rPr>
              <a:t>s</a:t>
            </a:r>
            <a:r>
              <a:rPr lang="zh-CN" altLang="en-US">
                <a:sym typeface="+mn-ea"/>
              </a:rPr>
              <a:t>cribe the objects in an image and the relations between them.</a:t>
            </a:r>
            <a:r>
              <a:rPr lang="en-US" altLang="zh-CN">
                <a:sym typeface="+mn-ea"/>
              </a:rPr>
              <a:t> The information-rich scene graph G subscript 0 consists of a collection of visual relations, this is shown in the following formula, where each visual relation v</a:t>
            </a:r>
            <a:r>
              <a:rPr lang="en-US" altLang="zh-CN">
                <a:sym typeface="+mn-ea"/>
              </a:rPr>
              <a:t> subscript </a:t>
            </a:r>
            <a:r>
              <a:rPr lang="en-US" altLang="zh-CN">
                <a:sym typeface="+mn-ea"/>
              </a:rPr>
              <a:t>i is represented as a 5-tuple. Over here, object_i^b and object_i^c denote the visual objects, attributes_i^b and attributes_i^c (such as “white”, “blue”) represent the predicates of the corresponding visual objects, and relation_i is the relation between object_i^b and object_i^c.</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Given an image I and its corresponding scene graph G</a:t>
            </a:r>
            <a:r>
              <a:rPr lang="en-US" altLang="zh-CN"/>
              <a:t> subscript </a:t>
            </a:r>
            <a:r>
              <a:rPr lang="zh-CN" altLang="en-US"/>
              <a:t>0={v</a:t>
            </a:r>
            <a:r>
              <a:rPr lang="en-US" altLang="zh-CN"/>
              <a:t> subscript </a:t>
            </a:r>
            <a:r>
              <a:rPr lang="zh-CN" altLang="en-US"/>
              <a:t>1,...,v</a:t>
            </a:r>
            <a:r>
              <a:rPr lang="en-US" altLang="zh-CN"/>
              <a:t> </a:t>
            </a:r>
            <a:r>
              <a:rPr lang="zh-CN" altLang="en-US"/>
              <a:t>subscript n}, we notice that the scene graph G</a:t>
            </a:r>
            <a:r>
              <a:rPr lang="en-US" altLang="zh-CN"/>
              <a:t> </a:t>
            </a:r>
            <a:r>
              <a:rPr lang="en-US" altLang="zh-CN">
                <a:sym typeface="+mn-ea"/>
              </a:rPr>
              <a:t>subscript </a:t>
            </a:r>
            <a:r>
              <a:rPr lang="zh-CN" altLang="en-US"/>
              <a:t>0 contains some visual relations unrelated to the visual information needed to answer the input question. These noisy visual relations may distract the LLM and disturb its judgment.</a:t>
            </a:r>
            <a:r>
              <a:rPr lang="en-US" altLang="zh-CN"/>
              <a:t> </a:t>
            </a:r>
            <a:r>
              <a:rPr lang="en-US" altLang="zh-CN">
                <a:sym typeface="+mn-ea"/>
              </a:rPr>
              <a:t>Therefore, Answer-Guided Gneration Model for short, AGG aims to purify the visual relations from the scene graph </a:t>
            </a:r>
            <a:r>
              <a:rPr lang="zh-CN" altLang="en-US">
                <a:sym typeface="+mn-ea"/>
              </a:rPr>
              <a:t>that are relevant to answering the question. </a:t>
            </a:r>
            <a:r>
              <a:rPr lang="en-US" altLang="zh-CN"/>
              <a:t>Intuitively, answer candidates with higher scores correlate more with the image region focused on by the current question. Whereas the lower-scoring candidates have low confidence. </a:t>
            </a:r>
            <a:r>
              <a:rPr lang="zh-CN" altLang="en-US"/>
              <a:t>Particularly, it retains relations involving visual information found in answer</a:t>
            </a:r>
            <a:r>
              <a:rPr lang="en-US" altLang="zh-CN"/>
              <a:t> </a:t>
            </a:r>
            <a:r>
              <a:rPr lang="zh-CN" altLang="en-US"/>
              <a:t>candidates from an </a:t>
            </a:r>
            <a:r>
              <a:rPr lang="en-US" altLang="zh-CN"/>
              <a:t>ready-made</a:t>
            </a:r>
            <a:r>
              <a:rPr lang="zh-CN" altLang="en-US"/>
              <a:t> VQA model and converts</a:t>
            </a:r>
            <a:r>
              <a:rPr lang="en-US" altLang="zh-CN"/>
              <a:t> </a:t>
            </a:r>
            <a:r>
              <a:rPr lang="zh-CN" altLang="en-US"/>
              <a:t>structured visual relations into natural language that</a:t>
            </a:r>
            <a:r>
              <a:rPr lang="en-US" altLang="zh-CN"/>
              <a:t> </a:t>
            </a:r>
            <a:r>
              <a:rPr lang="zh-CN" altLang="en-US"/>
              <a:t>the </a:t>
            </a:r>
            <a:r>
              <a:rPr lang="en-US" altLang="zh-CN"/>
              <a:t>large language model </a:t>
            </a:r>
            <a:r>
              <a:rPr lang="zh-CN" altLang="en-US"/>
              <a:t>easily understands.</a:t>
            </a:r>
            <a:r>
              <a:rPr lang="en-US" altLang="zh-CN"/>
              <a:t> To be specific, the ready-made VQA model in agg f</a:t>
            </a:r>
            <a:r>
              <a:rPr lang="en-US" altLang="zh-CN">
                <a:sym typeface="+mn-ea"/>
              </a:rPr>
              <a:t>irstly </a:t>
            </a:r>
            <a:r>
              <a:rPr lang="en-US" altLang="zh-CN"/>
              <a:t>accepts the input of image and question, then it will output the answer candidates. </a:t>
            </a:r>
            <a:r>
              <a:rPr lang="zh-CN" altLang="en-US">
                <a:sym typeface="+mn-ea"/>
              </a:rPr>
              <a:t>Each answer candidate w</a:t>
            </a:r>
            <a:r>
              <a:rPr lang="en-US" altLang="zh-CN">
                <a:sym typeface="+mn-ea"/>
              </a:rPr>
              <a:t> subscript </a:t>
            </a:r>
            <a:r>
              <a:rPr lang="zh-CN" altLang="en-US">
                <a:sym typeface="+mn-ea"/>
              </a:rPr>
              <a:t>i has a score </a:t>
            </a:r>
            <a:r>
              <a:rPr lang="en-US" altLang="zh-CN">
                <a:sym typeface="+mn-ea"/>
              </a:rPr>
              <a:t>S</a:t>
            </a:r>
            <a:r>
              <a:rPr lang="zh-CN" altLang="en-US">
                <a:sym typeface="+mn-ea"/>
              </a:rPr>
              <a:t>, which indicates the probability that it is correct.</a:t>
            </a:r>
            <a:r>
              <a:rPr lang="en-US" altLang="zh-CN">
                <a:sym typeface="+mn-ea"/>
              </a:rPr>
              <a:t> This will allow the agg to match potentially relevant information from visual relationships based on candidates with higher scores.  </a:t>
            </a:r>
            <a:r>
              <a:rPr lang="en-US" altLang="zh-CN"/>
              <a:t>Finally, the agg will verbalize the structured information using the template into descriptive information</a:t>
            </a:r>
            <a:endParaRPr lang="en-US" altLang="zh-CN"/>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Although relying on the top K</a:t>
            </a:r>
            <a:r>
              <a:rPr lang="en-US" altLang="zh-CN">
                <a:sym typeface="+mn-ea"/>
              </a:rPr>
              <a:t> </a:t>
            </a:r>
            <a:r>
              <a:rPr lang="zh-CN" altLang="en-US">
                <a:sym typeface="+mn-ea"/>
              </a:rPr>
              <a:t>answer candidate</a:t>
            </a:r>
            <a:r>
              <a:rPr lang="en-US" altLang="zh-CN">
                <a:sym typeface="+mn-ea"/>
              </a:rPr>
              <a:t>s</a:t>
            </a:r>
            <a:r>
              <a:rPr lang="zh-CN" altLang="en-US">
                <a:sym typeface="+mn-ea"/>
              </a:rPr>
              <a:t> with high recall can introduce more relevant visual relations, there may be a phenomenon of </a:t>
            </a:r>
            <a:r>
              <a:rPr lang="en-US" altLang="zh-CN">
                <a:sym typeface="+mn-ea"/>
              </a:rPr>
              <a:t>“</a:t>
            </a:r>
            <a:r>
              <a:rPr lang="zh-CN" altLang="en-US">
                <a:sym typeface="+mn-ea"/>
              </a:rPr>
              <a:t>off-topic</a:t>
            </a:r>
            <a:r>
              <a:rPr lang="en-US" altLang="zh-CN">
                <a:sym typeface="+mn-ea"/>
              </a:rPr>
              <a:t>”</a:t>
            </a:r>
            <a:r>
              <a:rPr lang="zh-CN" altLang="en-US">
                <a:sym typeface="+mn-ea"/>
              </a:rPr>
              <a:t> within these visual relations</a:t>
            </a:r>
            <a:r>
              <a:rPr lang="en-US" altLang="zh-CN">
                <a:sym typeface="+mn-ea"/>
              </a:rPr>
              <a:t>. Therefore, Question-Guided Filtering Module for short,  QGF aims to filter and retain </a:t>
            </a:r>
            <a:r>
              <a:rPr lang="en-US" altLang="zh-CN"/>
              <a:t>the verbalized visual relations that are highly relevant to the given question. It utilizes the question as a constraint to compute the similarity between all verbalized visual relations and the question, subsequently removing sentences with lower relevance. As the pseudo-code shows, </a:t>
            </a:r>
            <a:r>
              <a:rPr lang="en-US" altLang="zh-CN">
                <a:sym typeface="+mn-ea"/>
              </a:rPr>
              <a:t> </a:t>
            </a:r>
            <a:r>
              <a:rPr lang="zh-CN" altLang="en-US">
                <a:sym typeface="+mn-ea"/>
              </a:rPr>
              <a:t>to purify G</a:t>
            </a:r>
            <a:r>
              <a:rPr lang="en-US" altLang="zh-CN">
                <a:sym typeface="+mn-ea"/>
              </a:rPr>
              <a:t> superscript </a:t>
            </a:r>
            <a:r>
              <a:rPr lang="zh-CN" altLang="en-US">
                <a:sym typeface="+mn-ea"/>
              </a:rPr>
              <a:t>t by removing out the irrelevant visual relations to the input question</a:t>
            </a:r>
            <a:r>
              <a:rPr lang="en-US" altLang="zh-CN">
                <a:sym typeface="+mn-ea"/>
              </a:rPr>
              <a:t>, </a:t>
            </a:r>
            <a:r>
              <a:rPr lang="en-US" altLang="zh-CN">
                <a:sym typeface="+mn-ea"/>
              </a:rPr>
              <a:t>qgf </a:t>
            </a:r>
            <a:r>
              <a:rPr lang="en-US" altLang="zh-CN">
                <a:sym typeface="+mn-ea"/>
              </a:rPr>
              <a:t>firstly vectorizes </a:t>
            </a:r>
            <a:r>
              <a:rPr lang="en-US" altLang="zh-CN">
                <a:sym typeface="+mn-ea"/>
              </a:rPr>
              <a:t>question Q and the visual ralations G from the output of the agg, </a:t>
            </a:r>
            <a:r>
              <a:rPr lang="en-US" altLang="zh-CN">
                <a:sym typeface="+mn-ea"/>
              </a:rPr>
              <a:t>It then computes the cosine similarity scores between the vectorized Q and each visual relation. Finally, based on these similarity scores, it retains the top-K visual relations with the highest similarity as question-relevance visual relations R.</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indent="0" fontAlgn="auto">
              <a:lnSpc>
                <a:spcPct val="150000"/>
              </a:lnSpc>
            </a:pPr>
            <a:r>
              <a:rPr lang="en-US" altLang="zh-CN"/>
              <a:t>Finally, PFVR combines the question Q, the generated answer candidates, and the </a:t>
            </a:r>
            <a:r>
              <a:rPr lang="en-US" altLang="zh-CN">
                <a:sym typeface="+mn-ea"/>
              </a:rPr>
              <a:t>visual relations filtered by multiple complement t</a:t>
            </a:r>
            <a:r>
              <a:rPr lang="en-US" altLang="zh-CN"/>
              <a:t>o a prompt. In order to enhance the understanding of the task by the L</a:t>
            </a:r>
            <a:r>
              <a:rPr lang="en-US" altLang="zh-CN"/>
              <a:t>arge Language Model, we add more detailed description information as the prompt header. The complete example is illustrated on the right side of the </a:t>
            </a:r>
            <a:r>
              <a:rPr lang="en-US" altLang="zh-CN"/>
              <a:t>figure.</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747395" y="2261235"/>
            <a:ext cx="10697845" cy="1129665"/>
          </a:xfrm>
        </p:spPr>
        <p:txBody>
          <a:bodyPr>
            <a:noAutofit/>
          </a:bodyPr>
          <a:p>
            <a:r>
              <a:rPr lang="zh-CN" altLang="en-US" sz="2800" b="1"/>
              <a:t>PROMPTING LARGE LANGUAGE MODELS WITH FINE-GRAINED VISUAL RELATIONS FROM SCENE GRAPH FOR VISUAL QUESTION ANSWERING</a:t>
            </a:r>
            <a:endParaRPr lang="zh-CN" altLang="en-US" sz="2800" b="1"/>
          </a:p>
        </p:txBody>
      </p:sp>
      <p:sp>
        <p:nvSpPr>
          <p:cNvPr id="3" name="副标题 2"/>
          <p:cNvSpPr>
            <a:spLocks noGrp="1"/>
          </p:cNvSpPr>
          <p:nvPr>
            <p:ph type="subTitle" idx="1"/>
          </p:nvPr>
        </p:nvSpPr>
        <p:spPr>
          <a:xfrm>
            <a:off x="1524000" y="4050030"/>
            <a:ext cx="9144000" cy="546735"/>
          </a:xfrm>
        </p:spPr>
        <p:txBody>
          <a:bodyPr>
            <a:normAutofit fontScale="90000"/>
          </a:bodyPr>
          <a:p>
            <a:r>
              <a:rPr lang="zh-CN" altLang="en-US"/>
              <a:t>Jiapeng Liu</a:t>
            </a:r>
            <a:r>
              <a:rPr lang="en-US" altLang="zh-CN" baseline="30000"/>
              <a:t>1,2</a:t>
            </a:r>
            <a:r>
              <a:rPr lang="zh-CN" altLang="en-US"/>
              <a:t>, Chengyang Fang</a:t>
            </a:r>
            <a:r>
              <a:rPr lang="en-US" altLang="zh-CN" baseline="30000">
                <a:sym typeface="+mn-ea"/>
              </a:rPr>
              <a:t>1,2</a:t>
            </a:r>
            <a:r>
              <a:rPr lang="zh-CN" altLang="en-US"/>
              <a:t>, Liang Li</a:t>
            </a:r>
            <a:r>
              <a:rPr lang="en-US" altLang="zh-CN" baseline="30000">
                <a:sym typeface="+mn-ea"/>
              </a:rPr>
              <a:t>1,*</a:t>
            </a:r>
            <a:r>
              <a:rPr lang="zh-CN" altLang="en-US"/>
              <a:t>, Bing Li</a:t>
            </a:r>
            <a:r>
              <a:rPr lang="en-US" altLang="zh-CN" baseline="30000">
                <a:sym typeface="+mn-ea"/>
              </a:rPr>
              <a:t>1,*</a:t>
            </a:r>
            <a:r>
              <a:rPr lang="zh-CN" altLang="en-US"/>
              <a:t>, Dayong Hu</a:t>
            </a:r>
            <a:r>
              <a:rPr lang="en-US" altLang="zh-CN" baseline="30000">
                <a:sym typeface="+mn-ea"/>
              </a:rPr>
              <a:t>3</a:t>
            </a:r>
            <a:r>
              <a:rPr lang="zh-CN" altLang="en-US"/>
              <a:t>, Can Ma</a:t>
            </a:r>
            <a:r>
              <a:rPr lang="en-US" altLang="zh-CN" baseline="30000">
                <a:sym typeface="+mn-ea"/>
              </a:rPr>
              <a:t>1</a:t>
            </a:r>
            <a:endParaRPr lang="zh-CN" altLang="en-US"/>
          </a:p>
        </p:txBody>
      </p:sp>
      <p:sp>
        <p:nvSpPr>
          <p:cNvPr id="4" name="文本框 3"/>
          <p:cNvSpPr txBox="1"/>
          <p:nvPr/>
        </p:nvSpPr>
        <p:spPr>
          <a:xfrm>
            <a:off x="2003425" y="4972050"/>
            <a:ext cx="8368665" cy="922020"/>
          </a:xfrm>
          <a:prstGeom prst="rect">
            <a:avLst/>
          </a:prstGeom>
          <a:noFill/>
        </p:spPr>
        <p:txBody>
          <a:bodyPr wrap="square" rtlCol="0" anchor="t">
            <a:spAutoFit/>
          </a:bodyPr>
          <a:p>
            <a:pPr algn="ctr"/>
            <a:r>
              <a:rPr lang="en-US" altLang="zh-CN" baseline="30000"/>
              <a:t>1 </a:t>
            </a:r>
            <a:r>
              <a:rPr lang="zh-CN" altLang="en-US"/>
              <a:t>Institute of Information Engineering, Chinese Academy of Sciences</a:t>
            </a:r>
            <a:endParaRPr lang="zh-CN" altLang="en-US"/>
          </a:p>
          <a:p>
            <a:pPr algn="ctr"/>
            <a:r>
              <a:rPr lang="en-US" altLang="zh-CN" baseline="30000"/>
              <a:t>2 </a:t>
            </a:r>
            <a:r>
              <a:rPr lang="zh-CN" altLang="en-US"/>
              <a:t>School of Cyber Security, University of Chinese Academy of Sciences</a:t>
            </a:r>
            <a:endParaRPr lang="zh-CN" altLang="en-US"/>
          </a:p>
          <a:p>
            <a:pPr algn="ctr"/>
            <a:r>
              <a:rPr lang="en-US" altLang="zh-CN" baseline="30000"/>
              <a:t>3 </a:t>
            </a:r>
            <a:r>
              <a:rPr lang="zh-CN" altLang="en-US"/>
              <a:t>Heilongjiang Network Space Research Center</a:t>
            </a:r>
            <a:endParaRPr lang="zh-CN" altLang="en-US"/>
          </a:p>
        </p:txBody>
      </p:sp>
      <p:pic>
        <p:nvPicPr>
          <p:cNvPr id="7" name="图片 6"/>
          <p:cNvPicPr>
            <a:picLocks noChangeAspect="1"/>
          </p:cNvPicPr>
          <p:nvPr/>
        </p:nvPicPr>
        <p:blipFill>
          <a:blip r:embed="rId1"/>
          <a:stretch>
            <a:fillRect/>
          </a:stretch>
        </p:blipFill>
        <p:spPr>
          <a:xfrm>
            <a:off x="0" y="0"/>
            <a:ext cx="12191365" cy="22275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a:picLocks noChangeAspect="1"/>
          </p:cNvPicPr>
          <p:nvPr/>
        </p:nvPicPr>
        <p:blipFill>
          <a:blip r:embed="rId1"/>
          <a:stretch>
            <a:fillRect/>
          </a:stretch>
        </p:blipFill>
        <p:spPr>
          <a:xfrm>
            <a:off x="899795" y="1322705"/>
            <a:ext cx="10393045" cy="5028565"/>
          </a:xfrm>
          <a:prstGeom prst="rect">
            <a:avLst/>
          </a:prstGeom>
        </p:spPr>
      </p:pic>
      <p:sp>
        <p:nvSpPr>
          <p:cNvPr id="2" name="文本框 1"/>
          <p:cNvSpPr txBox="1"/>
          <p:nvPr/>
        </p:nvSpPr>
        <p:spPr>
          <a:xfrm>
            <a:off x="80010" y="142240"/>
            <a:ext cx="4064000" cy="521970"/>
          </a:xfrm>
          <a:prstGeom prst="rect">
            <a:avLst/>
          </a:prstGeom>
          <a:noFill/>
        </p:spPr>
        <p:txBody>
          <a:bodyPr wrap="square" rtlCol="0">
            <a:spAutoFit/>
          </a:bodyPr>
          <a:p>
            <a:r>
              <a:rPr lang="en-US" altLang="zh-CN" sz="2800" b="1"/>
              <a:t>2. Method</a:t>
            </a:r>
            <a:endParaRPr lang="en-US" altLang="zh-CN" sz="2800" b="1"/>
          </a:p>
        </p:txBody>
      </p:sp>
      <p:pic>
        <p:nvPicPr>
          <p:cNvPr id="3" name="图片 2" descr="微信图片_20240403210549"/>
          <p:cNvPicPr>
            <a:picLocks noChangeAspect="1"/>
          </p:cNvPicPr>
          <p:nvPr/>
        </p:nvPicPr>
        <p:blipFill>
          <a:blip r:embed="rId2"/>
          <a:stretch>
            <a:fillRect/>
          </a:stretch>
        </p:blipFill>
        <p:spPr>
          <a:xfrm>
            <a:off x="10683240" y="0"/>
            <a:ext cx="1508760" cy="1261745"/>
          </a:xfrm>
          <a:prstGeom prst="rect">
            <a:avLst/>
          </a:prstGeom>
        </p:spPr>
      </p:pic>
      <p:sp>
        <p:nvSpPr>
          <p:cNvPr id="5" name="文本框 4"/>
          <p:cNvSpPr txBox="1"/>
          <p:nvPr/>
        </p:nvSpPr>
        <p:spPr>
          <a:xfrm>
            <a:off x="629920" y="792480"/>
            <a:ext cx="5367020" cy="553085"/>
          </a:xfrm>
          <a:prstGeom prst="rect">
            <a:avLst/>
          </a:prstGeom>
          <a:noFill/>
        </p:spPr>
        <p:txBody>
          <a:bodyPr wrap="square" rtlCol="0" anchor="t">
            <a:spAutoFit/>
          </a:bodyPr>
          <a:p>
            <a:pPr indent="0" fontAlgn="auto">
              <a:lnSpc>
                <a:spcPct val="150000"/>
              </a:lnSpc>
              <a:buFont typeface="Arial" panose="020B0604020202020204" pitchFamily="34" charset="0"/>
              <a:buNone/>
            </a:pPr>
            <a:r>
              <a:rPr lang="en-US" altLang="zh-CN" sz="2000" b="1">
                <a:sym typeface="+mn-ea"/>
              </a:rPr>
              <a:t>2.4 Prompting</a:t>
            </a:r>
            <a:endParaRPr lang="zh-CN" altLang="en-US" sz="2000" b="1">
              <a:solidFill>
                <a:schemeClr val="tx1"/>
              </a:solidFill>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70535" y="337820"/>
            <a:ext cx="4064000" cy="521970"/>
          </a:xfrm>
          <a:prstGeom prst="rect">
            <a:avLst/>
          </a:prstGeom>
          <a:noFill/>
        </p:spPr>
        <p:txBody>
          <a:bodyPr wrap="square" rtlCol="0">
            <a:spAutoFit/>
          </a:bodyPr>
          <a:p>
            <a:r>
              <a:rPr lang="en-US" altLang="zh-CN" sz="2800" b="1"/>
              <a:t>OUTLINE</a:t>
            </a:r>
            <a:endParaRPr lang="en-US" altLang="zh-CN" sz="2800" b="1"/>
          </a:p>
        </p:txBody>
      </p:sp>
      <p:sp>
        <p:nvSpPr>
          <p:cNvPr id="5" name="文本框 4"/>
          <p:cNvSpPr txBox="1"/>
          <p:nvPr/>
        </p:nvSpPr>
        <p:spPr>
          <a:xfrm>
            <a:off x="1156335" y="1388110"/>
            <a:ext cx="4064000" cy="2306955"/>
          </a:xfrm>
          <a:prstGeom prst="rect">
            <a:avLst/>
          </a:prstGeom>
          <a:noFill/>
        </p:spPr>
        <p:txBody>
          <a:bodyPr wrap="square" rtlCol="0">
            <a:spAutoFit/>
          </a:bodyPr>
          <a:p>
            <a:pPr marL="342900" indent="-342900" fontAlgn="auto">
              <a:lnSpc>
                <a:spcPct val="200000"/>
              </a:lnSpc>
              <a:buFont typeface="Arial" panose="020B0604020202020204" pitchFamily="34" charset="0"/>
              <a:buChar char="•"/>
            </a:pPr>
            <a:r>
              <a:rPr lang="en-US" altLang="zh-CN" sz="2400" b="1">
                <a:solidFill>
                  <a:schemeClr val="tx1"/>
                </a:solidFill>
              </a:rPr>
              <a:t>Introduction</a:t>
            </a:r>
            <a:endParaRPr lang="en-US" altLang="zh-CN" sz="2400" b="1">
              <a:solidFill>
                <a:schemeClr val="tx1"/>
              </a:solidFill>
            </a:endParaRPr>
          </a:p>
          <a:p>
            <a:pPr marL="342900" indent="-342900" fontAlgn="auto">
              <a:lnSpc>
                <a:spcPct val="200000"/>
              </a:lnSpc>
              <a:buFont typeface="Arial" panose="020B0604020202020204" pitchFamily="34" charset="0"/>
              <a:buChar char="•"/>
            </a:pPr>
            <a:r>
              <a:rPr lang="en-US" altLang="zh-CN" sz="2400" b="1"/>
              <a:t>Method</a:t>
            </a:r>
            <a:endParaRPr lang="en-US" altLang="zh-CN" sz="2400" b="1"/>
          </a:p>
          <a:p>
            <a:pPr marL="342900" indent="-342900" fontAlgn="auto">
              <a:lnSpc>
                <a:spcPct val="200000"/>
              </a:lnSpc>
              <a:buFont typeface="Arial" panose="020B0604020202020204" pitchFamily="34" charset="0"/>
              <a:buChar char="•"/>
            </a:pPr>
            <a:r>
              <a:rPr lang="en-US" altLang="zh-CN" sz="2400" b="1">
                <a:solidFill>
                  <a:schemeClr val="accent1"/>
                </a:solidFill>
              </a:rPr>
              <a:t>Experiments</a:t>
            </a:r>
            <a:endParaRPr lang="en-US" altLang="zh-CN" sz="2400" b="1">
              <a:solidFill>
                <a:schemeClr val="accent1"/>
              </a:solidFill>
            </a:endParaRPr>
          </a:p>
        </p:txBody>
      </p:sp>
      <p:pic>
        <p:nvPicPr>
          <p:cNvPr id="7" name="图片 6" descr="微信图片_20240403210549"/>
          <p:cNvPicPr>
            <a:picLocks noChangeAspect="1"/>
          </p:cNvPicPr>
          <p:nvPr/>
        </p:nvPicPr>
        <p:blipFill>
          <a:blip r:embed="rId1"/>
          <a:stretch>
            <a:fillRect/>
          </a:stretch>
        </p:blipFill>
        <p:spPr>
          <a:xfrm>
            <a:off x="10683240" y="0"/>
            <a:ext cx="1508760" cy="12617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0010" y="142240"/>
            <a:ext cx="4064000" cy="521970"/>
          </a:xfrm>
          <a:prstGeom prst="rect">
            <a:avLst/>
          </a:prstGeom>
          <a:noFill/>
        </p:spPr>
        <p:txBody>
          <a:bodyPr wrap="square" rtlCol="0">
            <a:spAutoFit/>
          </a:bodyPr>
          <a:p>
            <a:r>
              <a:rPr lang="en-US" altLang="zh-CN" sz="2800" b="1"/>
              <a:t>3. </a:t>
            </a:r>
            <a:r>
              <a:rPr lang="en-US" altLang="zh-CN" sz="2800" b="1">
                <a:sym typeface="+mn-ea"/>
              </a:rPr>
              <a:t>Experiments</a:t>
            </a:r>
            <a:endParaRPr lang="en-US" altLang="zh-CN" sz="2800" b="1"/>
          </a:p>
        </p:txBody>
      </p:sp>
      <p:sp>
        <p:nvSpPr>
          <p:cNvPr id="5" name="文本框 4"/>
          <p:cNvSpPr txBox="1"/>
          <p:nvPr/>
        </p:nvSpPr>
        <p:spPr>
          <a:xfrm>
            <a:off x="629920" y="792480"/>
            <a:ext cx="5367020" cy="553085"/>
          </a:xfrm>
          <a:prstGeom prst="rect">
            <a:avLst/>
          </a:prstGeom>
          <a:noFill/>
        </p:spPr>
        <p:txBody>
          <a:bodyPr wrap="square" rtlCol="0" anchor="t">
            <a:spAutoFit/>
          </a:bodyPr>
          <a:p>
            <a:pPr indent="0" fontAlgn="auto">
              <a:lnSpc>
                <a:spcPct val="150000"/>
              </a:lnSpc>
              <a:buFont typeface="Arial" panose="020B0604020202020204" pitchFamily="34" charset="0"/>
              <a:buNone/>
            </a:pPr>
            <a:r>
              <a:rPr lang="en-US" altLang="zh-CN" sz="2000" b="1">
                <a:sym typeface="+mn-ea"/>
              </a:rPr>
              <a:t>3.1 Experimental setup</a:t>
            </a:r>
            <a:endParaRPr lang="zh-CN" altLang="en-US" sz="2000" b="1">
              <a:solidFill>
                <a:schemeClr val="tx1"/>
              </a:solidFill>
              <a:sym typeface="+mn-ea"/>
            </a:endParaRPr>
          </a:p>
        </p:txBody>
      </p:sp>
      <p:sp>
        <p:nvSpPr>
          <p:cNvPr id="3" name="文本框 2"/>
          <p:cNvSpPr txBox="1"/>
          <p:nvPr/>
        </p:nvSpPr>
        <p:spPr>
          <a:xfrm>
            <a:off x="742950" y="1790065"/>
            <a:ext cx="10053320" cy="2553335"/>
          </a:xfrm>
          <a:prstGeom prst="rect">
            <a:avLst/>
          </a:prstGeom>
          <a:noFill/>
        </p:spPr>
        <p:txBody>
          <a:bodyPr wrap="square" rtlCol="0">
            <a:spAutoFit/>
          </a:bodyPr>
          <a:p>
            <a:pPr indent="0" fontAlgn="auto">
              <a:lnSpc>
                <a:spcPct val="150000"/>
              </a:lnSpc>
              <a:spcAft>
                <a:spcPts val="1200"/>
              </a:spcAft>
            </a:pPr>
            <a:r>
              <a:rPr lang="en-US" altLang="zh-CN" b="1">
                <a:solidFill>
                  <a:schemeClr val="accent1"/>
                </a:solidFill>
              </a:rPr>
              <a:t>Dataset: </a:t>
            </a:r>
            <a:endParaRPr lang="en-US" altLang="zh-CN" b="1">
              <a:solidFill>
                <a:schemeClr val="accent1"/>
              </a:solidFill>
            </a:endParaRPr>
          </a:p>
          <a:p>
            <a:pPr marL="285750" indent="-285750" fontAlgn="auto">
              <a:lnSpc>
                <a:spcPct val="150000"/>
              </a:lnSpc>
              <a:spcAft>
                <a:spcPts val="1800"/>
              </a:spcAft>
              <a:buFont typeface="Wingdings" panose="05000000000000000000" charset="0"/>
              <a:buChar char="Ø"/>
            </a:pPr>
            <a:r>
              <a:rPr lang="en-US" altLang="zh-CN" b="1"/>
              <a:t>GQA</a:t>
            </a:r>
            <a:r>
              <a:rPr lang="en-US" altLang="zh-CN"/>
              <a:t> is divided into train, validation, test, and test-dev sets. Each image in the train and validation sets is associated with an accessible human-annotated scene graph. </a:t>
            </a:r>
            <a:endParaRPr lang="en-US" altLang="zh-CN"/>
          </a:p>
          <a:p>
            <a:pPr marL="285750" indent="-285750" fontAlgn="auto">
              <a:lnSpc>
                <a:spcPct val="150000"/>
              </a:lnSpc>
              <a:buFont typeface="Wingdings" panose="05000000000000000000" charset="0"/>
              <a:buChar char="Ø"/>
            </a:pPr>
            <a:r>
              <a:rPr lang="en-US" altLang="zh-CN" b="1"/>
              <a:t>validate </a:t>
            </a:r>
            <a:r>
              <a:rPr lang="en-US" altLang="zh-CN"/>
              <a:t>the effectiveness of PFVR on the GQA </a:t>
            </a:r>
            <a:r>
              <a:rPr lang="en-US" altLang="zh-CN" b="1"/>
              <a:t>validation set </a:t>
            </a:r>
            <a:r>
              <a:rPr lang="en-US" altLang="zh-CN"/>
              <a:t>and </a:t>
            </a:r>
            <a:r>
              <a:rPr lang="en-US" altLang="zh-CN" b="1"/>
              <a:t>test </a:t>
            </a:r>
            <a:r>
              <a:rPr lang="en-US" altLang="zh-CN"/>
              <a:t>on the GQA</a:t>
            </a:r>
            <a:r>
              <a:rPr lang="en-US" altLang="zh-CN" b="1"/>
              <a:t> test-dev set</a:t>
            </a:r>
            <a:r>
              <a:rPr lang="en-US" altLang="zh-CN"/>
              <a:t>, reporting standard accuracy.</a:t>
            </a:r>
            <a:endParaRPr lang="en-US" altLang="zh-CN">
              <a:sym typeface="+mn-ea"/>
            </a:endParaRPr>
          </a:p>
        </p:txBody>
      </p:sp>
      <p:pic>
        <p:nvPicPr>
          <p:cNvPr id="4" name="图片 3" descr="微信图片_20240403210549"/>
          <p:cNvPicPr>
            <a:picLocks noChangeAspect="1"/>
          </p:cNvPicPr>
          <p:nvPr/>
        </p:nvPicPr>
        <p:blipFill>
          <a:blip r:embed="rId1"/>
          <a:stretch>
            <a:fillRect/>
          </a:stretch>
        </p:blipFill>
        <p:spPr>
          <a:xfrm>
            <a:off x="10683240" y="0"/>
            <a:ext cx="1508760" cy="12617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0010" y="142240"/>
            <a:ext cx="4064000" cy="521970"/>
          </a:xfrm>
          <a:prstGeom prst="rect">
            <a:avLst/>
          </a:prstGeom>
          <a:noFill/>
        </p:spPr>
        <p:txBody>
          <a:bodyPr wrap="square" rtlCol="0">
            <a:spAutoFit/>
          </a:bodyPr>
          <a:p>
            <a:r>
              <a:rPr lang="en-US" altLang="zh-CN" sz="2800" b="1"/>
              <a:t>3. </a:t>
            </a:r>
            <a:r>
              <a:rPr lang="en-US" altLang="zh-CN" sz="2800" b="1">
                <a:sym typeface="+mn-ea"/>
              </a:rPr>
              <a:t>Experiments</a:t>
            </a:r>
            <a:endParaRPr lang="en-US" altLang="zh-CN" sz="2800" b="1"/>
          </a:p>
        </p:txBody>
      </p:sp>
      <p:sp>
        <p:nvSpPr>
          <p:cNvPr id="5" name="文本框 4"/>
          <p:cNvSpPr txBox="1"/>
          <p:nvPr/>
        </p:nvSpPr>
        <p:spPr>
          <a:xfrm>
            <a:off x="629920" y="792480"/>
            <a:ext cx="5367020" cy="553085"/>
          </a:xfrm>
          <a:prstGeom prst="rect">
            <a:avLst/>
          </a:prstGeom>
          <a:noFill/>
        </p:spPr>
        <p:txBody>
          <a:bodyPr wrap="square" rtlCol="0" anchor="t">
            <a:spAutoFit/>
          </a:bodyPr>
          <a:p>
            <a:pPr indent="0" fontAlgn="auto">
              <a:lnSpc>
                <a:spcPct val="150000"/>
              </a:lnSpc>
              <a:buFont typeface="Arial" panose="020B0604020202020204" pitchFamily="34" charset="0"/>
              <a:buNone/>
            </a:pPr>
            <a:r>
              <a:rPr lang="en-US" altLang="zh-CN" sz="2000" b="1">
                <a:sym typeface="+mn-ea"/>
              </a:rPr>
              <a:t>3.1 Experimental setup</a:t>
            </a:r>
            <a:endParaRPr lang="zh-CN" altLang="en-US" sz="2000" b="1">
              <a:solidFill>
                <a:schemeClr val="tx1"/>
              </a:solidFill>
              <a:sym typeface="+mn-ea"/>
            </a:endParaRPr>
          </a:p>
        </p:txBody>
      </p:sp>
      <p:sp>
        <p:nvSpPr>
          <p:cNvPr id="3" name="文本框 2"/>
          <p:cNvSpPr txBox="1"/>
          <p:nvPr/>
        </p:nvSpPr>
        <p:spPr>
          <a:xfrm>
            <a:off x="779145" y="1738630"/>
            <a:ext cx="9904095" cy="3122930"/>
          </a:xfrm>
          <a:prstGeom prst="rect">
            <a:avLst/>
          </a:prstGeom>
          <a:noFill/>
        </p:spPr>
        <p:txBody>
          <a:bodyPr wrap="square" rtlCol="0">
            <a:spAutoFit/>
          </a:bodyPr>
          <a:p>
            <a:pPr indent="0" fontAlgn="auto">
              <a:lnSpc>
                <a:spcPct val="150000"/>
              </a:lnSpc>
              <a:spcAft>
                <a:spcPts val="1800"/>
              </a:spcAft>
            </a:pPr>
            <a:r>
              <a:rPr lang="en-US" altLang="zh-CN" b="1">
                <a:solidFill>
                  <a:schemeClr val="accent1"/>
                </a:solidFill>
                <a:sym typeface="+mn-ea"/>
              </a:rPr>
              <a:t>Implementation Details:</a:t>
            </a:r>
            <a:endParaRPr lang="en-US" altLang="zh-CN" b="1">
              <a:solidFill>
                <a:schemeClr val="accent1"/>
              </a:solidFill>
              <a:sym typeface="+mn-ea"/>
            </a:endParaRPr>
          </a:p>
          <a:p>
            <a:pPr marL="285750" indent="-285750" fontAlgn="auto">
              <a:lnSpc>
                <a:spcPct val="150000"/>
              </a:lnSpc>
              <a:buFont typeface="Wingdings" panose="05000000000000000000" charset="0"/>
              <a:buChar char="Ø"/>
            </a:pPr>
            <a:r>
              <a:rPr lang="en-US" altLang="zh-CN">
                <a:sym typeface="+mn-ea"/>
              </a:rPr>
              <a:t>Scene graph generation and the visual relations generation: </a:t>
            </a:r>
            <a:r>
              <a:rPr lang="en-US" altLang="zh-CN">
                <a:sym typeface="+mn-ea"/>
              </a:rPr>
              <a:t>SHA + CFR. </a:t>
            </a:r>
            <a:endParaRPr lang="en-US" altLang="zh-CN">
              <a:sym typeface="+mn-ea"/>
            </a:endParaRPr>
          </a:p>
          <a:p>
            <a:pPr marL="285750" indent="-285750" fontAlgn="auto">
              <a:lnSpc>
                <a:spcPct val="150000"/>
              </a:lnSpc>
              <a:spcBef>
                <a:spcPts val="1200"/>
              </a:spcBef>
              <a:spcAft>
                <a:spcPts val="1200"/>
              </a:spcAft>
              <a:buFont typeface="Wingdings" panose="05000000000000000000" charset="0"/>
              <a:buChar char="Ø"/>
            </a:pPr>
            <a:r>
              <a:rPr lang="en-US" altLang="zh-CN">
                <a:sym typeface="+mn-ea"/>
              </a:rPr>
              <a:t>Answer candidates generation and Baseline model: </a:t>
            </a:r>
            <a:r>
              <a:rPr lang="en-US" altLang="zh-CN">
                <a:sym typeface="+mn-ea"/>
              </a:rPr>
              <a:t>use CFR model to generate answer candidates, with CFR </a:t>
            </a:r>
            <a:r>
              <a:rPr lang="en-US" altLang="zh-CN">
                <a:sym typeface="+mn-ea"/>
              </a:rPr>
              <a:t>serving as the baseline model.</a:t>
            </a:r>
            <a:endParaRPr lang="en-US" altLang="zh-CN">
              <a:sym typeface="+mn-ea"/>
            </a:endParaRPr>
          </a:p>
          <a:p>
            <a:pPr marL="285750" indent="-285750" fontAlgn="auto">
              <a:lnSpc>
                <a:spcPct val="150000"/>
              </a:lnSpc>
              <a:buFont typeface="Wingdings" panose="05000000000000000000" charset="0"/>
              <a:buChar char="Ø"/>
            </a:pPr>
            <a:r>
              <a:rPr lang="en-US" altLang="zh-CN">
                <a:sym typeface="+mn-ea"/>
              </a:rPr>
              <a:t>Other settings: the default parameter settings entail 5 answer candidates for AGG and retaining 7 question-relevance visual relations for QGF. The LLM we prompt is text-davinci-003 in GPT-3.5.</a:t>
            </a:r>
            <a:endParaRPr lang="en-US" altLang="zh-CN">
              <a:sym typeface="+mn-ea"/>
            </a:endParaRPr>
          </a:p>
        </p:txBody>
      </p:sp>
      <p:pic>
        <p:nvPicPr>
          <p:cNvPr id="4" name="图片 3" descr="微信图片_20240403210549"/>
          <p:cNvPicPr>
            <a:picLocks noChangeAspect="1"/>
          </p:cNvPicPr>
          <p:nvPr/>
        </p:nvPicPr>
        <p:blipFill>
          <a:blip r:embed="rId1"/>
          <a:stretch>
            <a:fillRect/>
          </a:stretch>
        </p:blipFill>
        <p:spPr>
          <a:xfrm>
            <a:off x="10683240" y="0"/>
            <a:ext cx="1508760" cy="12617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0010" y="142240"/>
            <a:ext cx="4064000" cy="521970"/>
          </a:xfrm>
          <a:prstGeom prst="rect">
            <a:avLst/>
          </a:prstGeom>
          <a:noFill/>
        </p:spPr>
        <p:txBody>
          <a:bodyPr wrap="square" rtlCol="0">
            <a:spAutoFit/>
          </a:bodyPr>
          <a:p>
            <a:r>
              <a:rPr lang="en-US" altLang="zh-CN" sz="2800" b="1"/>
              <a:t>3. </a:t>
            </a:r>
            <a:r>
              <a:rPr lang="en-US" altLang="zh-CN" sz="2800" b="1">
                <a:sym typeface="+mn-ea"/>
              </a:rPr>
              <a:t>Experiments</a:t>
            </a:r>
            <a:endParaRPr lang="en-US" altLang="zh-CN" sz="2800" b="1"/>
          </a:p>
        </p:txBody>
      </p:sp>
      <p:sp>
        <p:nvSpPr>
          <p:cNvPr id="5" name="文本框 4"/>
          <p:cNvSpPr txBox="1"/>
          <p:nvPr/>
        </p:nvSpPr>
        <p:spPr>
          <a:xfrm>
            <a:off x="629920" y="792480"/>
            <a:ext cx="5367020" cy="553085"/>
          </a:xfrm>
          <a:prstGeom prst="rect">
            <a:avLst/>
          </a:prstGeom>
          <a:noFill/>
        </p:spPr>
        <p:txBody>
          <a:bodyPr wrap="square" rtlCol="0" anchor="t">
            <a:spAutoFit/>
          </a:bodyPr>
          <a:p>
            <a:pPr indent="0" fontAlgn="auto">
              <a:lnSpc>
                <a:spcPct val="150000"/>
              </a:lnSpc>
              <a:buFont typeface="Arial" panose="020B0604020202020204" pitchFamily="34" charset="0"/>
              <a:buNone/>
            </a:pPr>
            <a:r>
              <a:rPr lang="en-US" altLang="zh-CN" sz="2000" b="1">
                <a:sym typeface="+mn-ea"/>
              </a:rPr>
              <a:t>3.2 Results</a:t>
            </a:r>
            <a:endParaRPr lang="zh-CN" altLang="en-US" sz="2000" b="1">
              <a:solidFill>
                <a:schemeClr val="tx1"/>
              </a:solidFill>
              <a:sym typeface="+mn-ea"/>
            </a:endParaRPr>
          </a:p>
        </p:txBody>
      </p:sp>
      <p:pic>
        <p:nvPicPr>
          <p:cNvPr id="3" name="图片 2"/>
          <p:cNvPicPr>
            <a:picLocks noChangeAspect="1"/>
          </p:cNvPicPr>
          <p:nvPr/>
        </p:nvPicPr>
        <p:blipFill>
          <a:blip r:embed="rId1"/>
          <a:stretch>
            <a:fillRect/>
          </a:stretch>
        </p:blipFill>
        <p:spPr>
          <a:xfrm>
            <a:off x="2730500" y="1473835"/>
            <a:ext cx="5194935" cy="3672840"/>
          </a:xfrm>
          <a:prstGeom prst="rect">
            <a:avLst/>
          </a:prstGeom>
        </p:spPr>
      </p:pic>
      <p:sp>
        <p:nvSpPr>
          <p:cNvPr id="7" name="文本框 6"/>
          <p:cNvSpPr txBox="1"/>
          <p:nvPr/>
        </p:nvSpPr>
        <p:spPr>
          <a:xfrm>
            <a:off x="1176655" y="5274945"/>
            <a:ext cx="9003030" cy="645160"/>
          </a:xfrm>
          <a:prstGeom prst="rect">
            <a:avLst/>
          </a:prstGeom>
          <a:noFill/>
        </p:spPr>
        <p:txBody>
          <a:bodyPr wrap="square" rtlCol="0" anchor="t">
            <a:spAutoFit/>
          </a:bodyPr>
          <a:p>
            <a:r>
              <a:rPr lang="zh-CN" altLang="en-US"/>
              <a:t>Comparison of PFVR with previous models on the</a:t>
            </a:r>
            <a:r>
              <a:rPr lang="en-US" altLang="zh-CN"/>
              <a:t> </a:t>
            </a:r>
            <a:r>
              <a:rPr lang="zh-CN" altLang="en-US"/>
              <a:t>validation set and the test-dev set of GQA.</a:t>
            </a:r>
            <a:r>
              <a:rPr lang="en-US" altLang="zh-CN"/>
              <a:t> “*” denotes that the scene graph used is manually annotated.</a:t>
            </a:r>
            <a:endParaRPr lang="en-US" altLang="zh-CN"/>
          </a:p>
        </p:txBody>
      </p:sp>
      <p:pic>
        <p:nvPicPr>
          <p:cNvPr id="4" name="图片 3" descr="微信图片_20240403210549"/>
          <p:cNvPicPr>
            <a:picLocks noChangeAspect="1"/>
          </p:cNvPicPr>
          <p:nvPr/>
        </p:nvPicPr>
        <p:blipFill>
          <a:blip r:embed="rId2"/>
          <a:stretch>
            <a:fillRect/>
          </a:stretch>
        </p:blipFill>
        <p:spPr>
          <a:xfrm>
            <a:off x="10683240" y="0"/>
            <a:ext cx="1508760" cy="12617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0010" y="142240"/>
            <a:ext cx="4064000" cy="521970"/>
          </a:xfrm>
          <a:prstGeom prst="rect">
            <a:avLst/>
          </a:prstGeom>
          <a:noFill/>
        </p:spPr>
        <p:txBody>
          <a:bodyPr wrap="square" rtlCol="0">
            <a:spAutoFit/>
          </a:bodyPr>
          <a:p>
            <a:r>
              <a:rPr lang="en-US" altLang="zh-CN" sz="2800" b="1"/>
              <a:t>3. </a:t>
            </a:r>
            <a:r>
              <a:rPr lang="en-US" altLang="zh-CN" sz="2800" b="1">
                <a:sym typeface="+mn-ea"/>
              </a:rPr>
              <a:t>Experiments</a:t>
            </a:r>
            <a:endParaRPr lang="en-US" altLang="zh-CN" sz="2800" b="1"/>
          </a:p>
        </p:txBody>
      </p:sp>
      <p:sp>
        <p:nvSpPr>
          <p:cNvPr id="5" name="文本框 4"/>
          <p:cNvSpPr txBox="1"/>
          <p:nvPr/>
        </p:nvSpPr>
        <p:spPr>
          <a:xfrm>
            <a:off x="629920" y="792480"/>
            <a:ext cx="5367020" cy="553085"/>
          </a:xfrm>
          <a:prstGeom prst="rect">
            <a:avLst/>
          </a:prstGeom>
          <a:noFill/>
        </p:spPr>
        <p:txBody>
          <a:bodyPr wrap="square" rtlCol="0" anchor="t">
            <a:spAutoFit/>
          </a:bodyPr>
          <a:p>
            <a:pPr indent="0" fontAlgn="auto">
              <a:lnSpc>
                <a:spcPct val="150000"/>
              </a:lnSpc>
              <a:buFont typeface="Arial" panose="020B0604020202020204" pitchFamily="34" charset="0"/>
              <a:buNone/>
            </a:pPr>
            <a:r>
              <a:rPr lang="en-US" altLang="zh-CN" sz="2000" b="1">
                <a:sym typeface="+mn-ea"/>
              </a:rPr>
              <a:t>3.2 Results</a:t>
            </a:r>
            <a:endParaRPr lang="zh-CN" altLang="en-US" sz="2000" b="1">
              <a:solidFill>
                <a:schemeClr val="tx1"/>
              </a:solidFill>
              <a:sym typeface="+mn-ea"/>
            </a:endParaRPr>
          </a:p>
        </p:txBody>
      </p:sp>
      <p:pic>
        <p:nvPicPr>
          <p:cNvPr id="8" name="图片 7"/>
          <p:cNvPicPr>
            <a:picLocks noChangeAspect="1"/>
          </p:cNvPicPr>
          <p:nvPr/>
        </p:nvPicPr>
        <p:blipFill>
          <a:blip r:embed="rId1"/>
          <a:stretch>
            <a:fillRect/>
          </a:stretch>
        </p:blipFill>
        <p:spPr>
          <a:xfrm>
            <a:off x="1241425" y="2315845"/>
            <a:ext cx="3636010" cy="1946275"/>
          </a:xfrm>
          <a:prstGeom prst="rect">
            <a:avLst/>
          </a:prstGeom>
        </p:spPr>
      </p:pic>
      <p:pic>
        <p:nvPicPr>
          <p:cNvPr id="9" name="图片 8"/>
          <p:cNvPicPr>
            <a:picLocks noChangeAspect="1"/>
          </p:cNvPicPr>
          <p:nvPr/>
        </p:nvPicPr>
        <p:blipFill>
          <a:blip r:embed="rId2"/>
          <a:stretch>
            <a:fillRect/>
          </a:stretch>
        </p:blipFill>
        <p:spPr>
          <a:xfrm>
            <a:off x="5692775" y="2315845"/>
            <a:ext cx="4305300" cy="1905000"/>
          </a:xfrm>
          <a:prstGeom prst="rect">
            <a:avLst/>
          </a:prstGeom>
        </p:spPr>
      </p:pic>
      <p:sp>
        <p:nvSpPr>
          <p:cNvPr id="10" name="文本框 9"/>
          <p:cNvSpPr txBox="1"/>
          <p:nvPr/>
        </p:nvSpPr>
        <p:spPr>
          <a:xfrm>
            <a:off x="1241425" y="4429125"/>
            <a:ext cx="3851910" cy="645160"/>
          </a:xfrm>
          <a:prstGeom prst="rect">
            <a:avLst/>
          </a:prstGeom>
          <a:noFill/>
        </p:spPr>
        <p:txBody>
          <a:bodyPr wrap="square" rtlCol="0" anchor="t">
            <a:spAutoFit/>
          </a:bodyPr>
          <a:p>
            <a:r>
              <a:rPr lang="zh-CN" altLang="en-US"/>
              <a:t> Ablation study of PFVR and PFVR</a:t>
            </a:r>
            <a:r>
              <a:rPr lang="en-US" altLang="zh-CN"/>
              <a:t>* </a:t>
            </a:r>
            <a:r>
              <a:rPr lang="zh-CN" altLang="en-US"/>
              <a:t>on the GQA</a:t>
            </a:r>
            <a:r>
              <a:rPr lang="en-US" altLang="zh-CN"/>
              <a:t> </a:t>
            </a:r>
            <a:r>
              <a:rPr lang="zh-CN" altLang="en-US"/>
              <a:t>validation set.</a:t>
            </a:r>
            <a:endParaRPr lang="zh-CN" altLang="en-US"/>
          </a:p>
        </p:txBody>
      </p:sp>
      <p:sp>
        <p:nvSpPr>
          <p:cNvPr id="11" name="文本框 10"/>
          <p:cNvSpPr txBox="1"/>
          <p:nvPr/>
        </p:nvSpPr>
        <p:spPr>
          <a:xfrm>
            <a:off x="5692775" y="4429125"/>
            <a:ext cx="4533900" cy="645160"/>
          </a:xfrm>
          <a:prstGeom prst="rect">
            <a:avLst/>
          </a:prstGeom>
          <a:noFill/>
        </p:spPr>
        <p:txBody>
          <a:bodyPr wrap="square" rtlCol="0" anchor="t">
            <a:spAutoFit/>
          </a:bodyPr>
          <a:p>
            <a:r>
              <a:rPr lang="zh-CN" altLang="en-US"/>
              <a:t>The accuracy results of PFVR</a:t>
            </a:r>
            <a:r>
              <a:rPr lang="en-US" altLang="zh-CN"/>
              <a:t>* </a:t>
            </a:r>
            <a:r>
              <a:rPr lang="zh-CN" altLang="en-US"/>
              <a:t>under different settings on the GQA validation set.</a:t>
            </a:r>
            <a:endParaRPr lang="zh-CN" altLang="en-US"/>
          </a:p>
        </p:txBody>
      </p:sp>
      <p:pic>
        <p:nvPicPr>
          <p:cNvPr id="4" name="图片 3" descr="微信图片_20240403210549"/>
          <p:cNvPicPr>
            <a:picLocks noChangeAspect="1"/>
          </p:cNvPicPr>
          <p:nvPr/>
        </p:nvPicPr>
        <p:blipFill>
          <a:blip r:embed="rId3"/>
          <a:stretch>
            <a:fillRect/>
          </a:stretch>
        </p:blipFill>
        <p:spPr>
          <a:xfrm>
            <a:off x="10683240" y="0"/>
            <a:ext cx="1508760" cy="126174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0" y="0"/>
            <a:ext cx="12191365" cy="2227580"/>
          </a:xfrm>
          <a:prstGeom prst="rect">
            <a:avLst/>
          </a:prstGeom>
        </p:spPr>
      </p:pic>
      <p:sp>
        <p:nvSpPr>
          <p:cNvPr id="4" name="文本框 3"/>
          <p:cNvSpPr txBox="1"/>
          <p:nvPr/>
        </p:nvSpPr>
        <p:spPr>
          <a:xfrm>
            <a:off x="2894965" y="3011170"/>
            <a:ext cx="6041390" cy="706755"/>
          </a:xfrm>
          <a:prstGeom prst="rect">
            <a:avLst/>
          </a:prstGeom>
          <a:noFill/>
        </p:spPr>
        <p:txBody>
          <a:bodyPr wrap="square" rtlCol="0" anchor="t">
            <a:spAutoFit/>
          </a:bodyPr>
          <a:p>
            <a:r>
              <a:rPr lang="zh-CN" altLang="en-US" sz="4000" b="1"/>
              <a:t>Thank you</a:t>
            </a:r>
            <a:r>
              <a:rPr lang="en-US" altLang="zh-CN" sz="4000" b="1"/>
              <a:t> for listening</a:t>
            </a:r>
            <a:r>
              <a:rPr lang="zh-CN" altLang="en-US" sz="4000" b="1"/>
              <a:t>!</a:t>
            </a:r>
            <a:endParaRPr lang="zh-CN" altLang="en-US" sz="40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70535" y="337820"/>
            <a:ext cx="4064000" cy="521970"/>
          </a:xfrm>
          <a:prstGeom prst="rect">
            <a:avLst/>
          </a:prstGeom>
          <a:noFill/>
        </p:spPr>
        <p:txBody>
          <a:bodyPr wrap="square" rtlCol="0">
            <a:spAutoFit/>
          </a:bodyPr>
          <a:p>
            <a:r>
              <a:rPr lang="en-US" altLang="zh-CN" sz="2800" b="1"/>
              <a:t>OUTLINE</a:t>
            </a:r>
            <a:endParaRPr lang="en-US" altLang="zh-CN" sz="2800" b="1"/>
          </a:p>
        </p:txBody>
      </p:sp>
      <p:sp>
        <p:nvSpPr>
          <p:cNvPr id="5" name="文本框 4"/>
          <p:cNvSpPr txBox="1"/>
          <p:nvPr/>
        </p:nvSpPr>
        <p:spPr>
          <a:xfrm>
            <a:off x="1156335" y="1388110"/>
            <a:ext cx="4064000" cy="2306955"/>
          </a:xfrm>
          <a:prstGeom prst="rect">
            <a:avLst/>
          </a:prstGeom>
          <a:noFill/>
        </p:spPr>
        <p:txBody>
          <a:bodyPr wrap="square" rtlCol="0">
            <a:spAutoFit/>
          </a:bodyPr>
          <a:p>
            <a:pPr marL="342900" indent="-342900" fontAlgn="auto">
              <a:lnSpc>
                <a:spcPct val="200000"/>
              </a:lnSpc>
              <a:buFont typeface="Arial" panose="020B0604020202020204" pitchFamily="34" charset="0"/>
              <a:buChar char="•"/>
            </a:pPr>
            <a:r>
              <a:rPr lang="en-US" altLang="zh-CN" sz="2400" b="1">
                <a:solidFill>
                  <a:schemeClr val="accent1"/>
                </a:solidFill>
              </a:rPr>
              <a:t>Introduction</a:t>
            </a:r>
            <a:endParaRPr lang="en-US" altLang="zh-CN" sz="2400" b="1">
              <a:solidFill>
                <a:schemeClr val="accent1"/>
              </a:solidFill>
            </a:endParaRPr>
          </a:p>
          <a:p>
            <a:pPr marL="342900" indent="-342900" fontAlgn="auto">
              <a:lnSpc>
                <a:spcPct val="200000"/>
              </a:lnSpc>
              <a:buFont typeface="Arial" panose="020B0604020202020204" pitchFamily="34" charset="0"/>
              <a:buChar char="•"/>
            </a:pPr>
            <a:r>
              <a:rPr lang="en-US" altLang="zh-CN" sz="2400" b="1"/>
              <a:t>Method</a:t>
            </a:r>
            <a:endParaRPr lang="en-US" altLang="zh-CN" sz="2400" b="1"/>
          </a:p>
          <a:p>
            <a:pPr marL="342900" indent="-342900" fontAlgn="auto">
              <a:lnSpc>
                <a:spcPct val="200000"/>
              </a:lnSpc>
              <a:buFont typeface="Arial" panose="020B0604020202020204" pitchFamily="34" charset="0"/>
              <a:buChar char="•"/>
            </a:pPr>
            <a:r>
              <a:rPr lang="en-US" altLang="zh-CN" sz="2400" b="1"/>
              <a:t>Experiments</a:t>
            </a:r>
            <a:endParaRPr lang="en-US" altLang="zh-CN" sz="2400" b="1"/>
          </a:p>
        </p:txBody>
      </p:sp>
      <p:pic>
        <p:nvPicPr>
          <p:cNvPr id="7" name="图片 6" descr="微信图片_20240403210549"/>
          <p:cNvPicPr>
            <a:picLocks noChangeAspect="1"/>
          </p:cNvPicPr>
          <p:nvPr/>
        </p:nvPicPr>
        <p:blipFill>
          <a:blip r:embed="rId1"/>
          <a:stretch>
            <a:fillRect/>
          </a:stretch>
        </p:blipFill>
        <p:spPr>
          <a:xfrm>
            <a:off x="10683240" y="0"/>
            <a:ext cx="1508760" cy="12617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0010" y="142240"/>
            <a:ext cx="4064000" cy="521970"/>
          </a:xfrm>
          <a:prstGeom prst="rect">
            <a:avLst/>
          </a:prstGeom>
          <a:noFill/>
        </p:spPr>
        <p:txBody>
          <a:bodyPr wrap="square" rtlCol="0">
            <a:spAutoFit/>
          </a:bodyPr>
          <a:p>
            <a:r>
              <a:rPr lang="en-US" altLang="zh-CN" sz="2800" b="1"/>
              <a:t>1. Introduction</a:t>
            </a:r>
            <a:endParaRPr lang="en-US" altLang="zh-CN" sz="2800" b="1"/>
          </a:p>
        </p:txBody>
      </p:sp>
      <p:sp>
        <p:nvSpPr>
          <p:cNvPr id="3" name="文本框 2"/>
          <p:cNvSpPr txBox="1"/>
          <p:nvPr/>
        </p:nvSpPr>
        <p:spPr>
          <a:xfrm>
            <a:off x="358140" y="1800860"/>
            <a:ext cx="10948035" cy="3199765"/>
          </a:xfrm>
          <a:prstGeom prst="rect">
            <a:avLst/>
          </a:prstGeom>
          <a:noFill/>
        </p:spPr>
        <p:txBody>
          <a:bodyPr wrap="square" rtlCol="0">
            <a:spAutoFit/>
          </a:bodyPr>
          <a:p>
            <a:pPr marL="285750" indent="-285750" fontAlgn="auto">
              <a:lnSpc>
                <a:spcPct val="150000"/>
              </a:lnSpc>
              <a:spcAft>
                <a:spcPts val="2400"/>
              </a:spcAft>
              <a:buFont typeface="Wingdings" panose="05000000000000000000" charset="0"/>
              <a:buChar char="Ø"/>
            </a:pPr>
            <a:r>
              <a:rPr lang="zh-CN" altLang="en-US" b="1">
                <a:solidFill>
                  <a:schemeClr val="accent1"/>
                </a:solidFill>
              </a:rPr>
              <a:t>Visual Question Answering (VQA) </a:t>
            </a:r>
            <a:r>
              <a:rPr lang="zh-CN" altLang="en-US"/>
              <a:t>is a vital vision-language</a:t>
            </a:r>
            <a:r>
              <a:rPr lang="en-US" altLang="zh-CN"/>
              <a:t> </a:t>
            </a:r>
            <a:r>
              <a:rPr lang="zh-CN" altLang="en-US"/>
              <a:t>task</a:t>
            </a:r>
            <a:r>
              <a:rPr lang="en-US" altLang="zh-CN"/>
              <a:t>, it requires the model to simultaneously comprehend textual and visual data for precise answer inference.</a:t>
            </a:r>
            <a:endParaRPr lang="en-US" altLang="zh-CN"/>
          </a:p>
          <a:p>
            <a:pPr marL="285750" indent="-285750" fontAlgn="auto">
              <a:lnSpc>
                <a:spcPct val="150000"/>
              </a:lnSpc>
              <a:buFont typeface="Wingdings" panose="05000000000000000000" charset="0"/>
              <a:buChar char="Ø"/>
            </a:pPr>
            <a:r>
              <a:rPr lang="en-US" altLang="zh-CN"/>
              <a:t>In recent years, many methods have achieved advanced performance in solving the VQA task by:</a:t>
            </a:r>
            <a:endParaRPr lang="en-US" altLang="zh-CN"/>
          </a:p>
          <a:p>
            <a:pPr marL="742950" lvl="1" indent="-285750" fontAlgn="auto">
              <a:lnSpc>
                <a:spcPct val="150000"/>
              </a:lnSpc>
              <a:spcBef>
                <a:spcPts val="1200"/>
              </a:spcBef>
              <a:buFont typeface="Wingdings" panose="05000000000000000000" charset="0"/>
              <a:buChar char="Ø"/>
            </a:pPr>
            <a:r>
              <a:rPr lang="en-US" altLang="zh-CN" b="1">
                <a:solidFill>
                  <a:schemeClr val="accent1"/>
                </a:solidFill>
              </a:rPr>
              <a:t>training expert models</a:t>
            </a:r>
            <a:r>
              <a:rPr lang="en-US" altLang="zh-CN"/>
              <a:t> on specialized datasets</a:t>
            </a:r>
            <a:endParaRPr lang="en-US" altLang="zh-CN"/>
          </a:p>
          <a:p>
            <a:pPr marL="742950" lvl="1" indent="-285750" fontAlgn="auto">
              <a:lnSpc>
                <a:spcPct val="150000"/>
              </a:lnSpc>
              <a:spcBef>
                <a:spcPts val="1200"/>
              </a:spcBef>
              <a:buFont typeface="Wingdings" panose="05000000000000000000" charset="0"/>
              <a:buChar char="Ø"/>
            </a:pPr>
            <a:r>
              <a:rPr lang="en-US" altLang="zh-CN"/>
              <a:t>leveraging the vast implicit knowledge base and language understanding capabilities of </a:t>
            </a:r>
            <a:r>
              <a:rPr lang="en-US" altLang="zh-CN" b="1">
                <a:solidFill>
                  <a:schemeClr val="accent1"/>
                </a:solidFill>
              </a:rPr>
              <a:t>LLMs, combined with image captioning</a:t>
            </a:r>
            <a:endParaRPr lang="en-US" altLang="zh-CN">
              <a:solidFill>
                <a:schemeClr val="tx1"/>
              </a:solidFill>
            </a:endParaRPr>
          </a:p>
        </p:txBody>
      </p:sp>
      <p:pic>
        <p:nvPicPr>
          <p:cNvPr id="7" name="图片 6" descr="微信图片_20240403210549"/>
          <p:cNvPicPr>
            <a:picLocks noChangeAspect="1"/>
          </p:cNvPicPr>
          <p:nvPr/>
        </p:nvPicPr>
        <p:blipFill>
          <a:blip r:embed="rId1"/>
          <a:stretch>
            <a:fillRect/>
          </a:stretch>
        </p:blipFill>
        <p:spPr>
          <a:xfrm>
            <a:off x="10683240" y="0"/>
            <a:ext cx="1508760" cy="12617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0010" y="142240"/>
            <a:ext cx="4064000" cy="521970"/>
          </a:xfrm>
          <a:prstGeom prst="rect">
            <a:avLst/>
          </a:prstGeom>
          <a:noFill/>
        </p:spPr>
        <p:txBody>
          <a:bodyPr wrap="square" rtlCol="0">
            <a:spAutoFit/>
          </a:bodyPr>
          <a:p>
            <a:r>
              <a:rPr lang="en-US" altLang="zh-CN" sz="2800" b="1"/>
              <a:t>1. Introduction</a:t>
            </a:r>
            <a:endParaRPr lang="en-US" altLang="zh-CN" sz="2800" b="1"/>
          </a:p>
        </p:txBody>
      </p:sp>
      <p:sp>
        <p:nvSpPr>
          <p:cNvPr id="4" name="文本框 3"/>
          <p:cNvSpPr txBox="1"/>
          <p:nvPr/>
        </p:nvSpPr>
        <p:spPr>
          <a:xfrm>
            <a:off x="777240" y="1115695"/>
            <a:ext cx="9940925" cy="922020"/>
          </a:xfrm>
          <a:prstGeom prst="rect">
            <a:avLst/>
          </a:prstGeom>
          <a:noFill/>
        </p:spPr>
        <p:txBody>
          <a:bodyPr wrap="square" rtlCol="0" anchor="t">
            <a:spAutoFit/>
          </a:bodyPr>
          <a:p>
            <a:pPr marL="285750" lvl="0" indent="-285750" fontAlgn="auto">
              <a:lnSpc>
                <a:spcPct val="150000"/>
              </a:lnSpc>
              <a:buFont typeface="Wingdings" panose="05000000000000000000" charset="0"/>
              <a:buChar char="Ø"/>
            </a:pPr>
            <a:r>
              <a:rPr lang="en-US" altLang="zh-CN" b="1">
                <a:solidFill>
                  <a:schemeClr val="accent1"/>
                </a:solidFill>
                <a:sym typeface="+mn-ea"/>
              </a:rPr>
              <a:t>training expert models </a:t>
            </a:r>
            <a:r>
              <a:rPr lang="en-US" altLang="zh-CN">
                <a:sym typeface="+mn-ea"/>
              </a:rPr>
              <a:t>may have limitations when dealing with complex questions that involve common sense knowledge.</a:t>
            </a:r>
            <a:endParaRPr lang="en-US" altLang="zh-CN">
              <a:sym typeface="+mn-ea"/>
            </a:endParaRPr>
          </a:p>
        </p:txBody>
      </p:sp>
      <p:pic>
        <p:nvPicPr>
          <p:cNvPr id="5" name="图片 4"/>
          <p:cNvPicPr>
            <a:picLocks noChangeAspect="1"/>
          </p:cNvPicPr>
          <p:nvPr/>
        </p:nvPicPr>
        <p:blipFill>
          <a:blip r:embed="rId1"/>
          <a:stretch>
            <a:fillRect/>
          </a:stretch>
        </p:blipFill>
        <p:spPr>
          <a:xfrm>
            <a:off x="3025140" y="2155825"/>
            <a:ext cx="5445125" cy="2497455"/>
          </a:xfrm>
          <a:prstGeom prst="rect">
            <a:avLst/>
          </a:prstGeom>
        </p:spPr>
      </p:pic>
      <p:sp>
        <p:nvSpPr>
          <p:cNvPr id="6" name="文本框 5"/>
          <p:cNvSpPr txBox="1"/>
          <p:nvPr/>
        </p:nvSpPr>
        <p:spPr>
          <a:xfrm>
            <a:off x="777240" y="5835650"/>
            <a:ext cx="10537190" cy="645160"/>
          </a:xfrm>
          <a:prstGeom prst="rect">
            <a:avLst/>
          </a:prstGeom>
          <a:noFill/>
        </p:spPr>
        <p:txBody>
          <a:bodyPr wrap="square" rtlCol="0">
            <a:spAutoFit/>
          </a:bodyPr>
          <a:p>
            <a:r>
              <a:rPr lang="zh-CN" altLang="en-US"/>
              <a:t>To deal with such situation</a:t>
            </a:r>
            <a:r>
              <a:rPr lang="en-US" altLang="zh-CN"/>
              <a:t>, this paper proposes a modular framework that Prompts LLMs with Fine-grained Visual Relations (PFVR) provided by the scene graph.</a:t>
            </a:r>
            <a:endParaRPr lang="en-US" altLang="zh-CN"/>
          </a:p>
        </p:txBody>
      </p:sp>
      <p:pic>
        <p:nvPicPr>
          <p:cNvPr id="7" name="图片 6" descr="微信图片_20240403210549"/>
          <p:cNvPicPr>
            <a:picLocks noChangeAspect="1"/>
          </p:cNvPicPr>
          <p:nvPr/>
        </p:nvPicPr>
        <p:blipFill>
          <a:blip r:embed="rId2"/>
          <a:stretch>
            <a:fillRect/>
          </a:stretch>
        </p:blipFill>
        <p:spPr>
          <a:xfrm>
            <a:off x="10683240" y="0"/>
            <a:ext cx="1508760" cy="1261745"/>
          </a:xfrm>
          <a:prstGeom prst="rect">
            <a:avLst/>
          </a:prstGeom>
        </p:spPr>
      </p:pic>
      <p:sp>
        <p:nvSpPr>
          <p:cNvPr id="8" name="文本框 7"/>
          <p:cNvSpPr txBox="1"/>
          <p:nvPr/>
        </p:nvSpPr>
        <p:spPr>
          <a:xfrm>
            <a:off x="777240" y="4653280"/>
            <a:ext cx="9906635" cy="922020"/>
          </a:xfrm>
          <a:prstGeom prst="rect">
            <a:avLst/>
          </a:prstGeom>
          <a:noFill/>
        </p:spPr>
        <p:txBody>
          <a:bodyPr wrap="square" rtlCol="0" anchor="t">
            <a:spAutoFit/>
          </a:bodyPr>
          <a:p>
            <a:pPr marL="285750" lvl="0" indent="-285750" fontAlgn="auto">
              <a:lnSpc>
                <a:spcPct val="150000"/>
              </a:lnSpc>
              <a:buFont typeface="Wingdings" panose="05000000000000000000" charset="0"/>
              <a:buChar char="Ø"/>
            </a:pPr>
            <a:r>
              <a:rPr lang="en-US" altLang="zh-CN" b="1">
                <a:solidFill>
                  <a:schemeClr val="accent1"/>
                </a:solidFill>
                <a:sym typeface="+mn-ea"/>
              </a:rPr>
              <a:t>LLM combined with image captioning</a:t>
            </a:r>
            <a:r>
              <a:rPr lang="en-US" altLang="zh-CN">
                <a:sym typeface="+mn-ea"/>
              </a:rPr>
              <a:t> typically encompass only the main regions of the image, disregarding fine-grained details.</a:t>
            </a:r>
            <a:endParaRPr lang="en-US" altLang="zh-CN">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70535" y="337820"/>
            <a:ext cx="4064000" cy="521970"/>
          </a:xfrm>
          <a:prstGeom prst="rect">
            <a:avLst/>
          </a:prstGeom>
          <a:noFill/>
        </p:spPr>
        <p:txBody>
          <a:bodyPr wrap="square" rtlCol="0">
            <a:spAutoFit/>
          </a:bodyPr>
          <a:p>
            <a:r>
              <a:rPr lang="en-US" altLang="zh-CN" sz="2800" b="1"/>
              <a:t>OUTLINE</a:t>
            </a:r>
            <a:endParaRPr lang="en-US" altLang="zh-CN" sz="2800" b="1"/>
          </a:p>
        </p:txBody>
      </p:sp>
      <p:sp>
        <p:nvSpPr>
          <p:cNvPr id="5" name="文本框 4"/>
          <p:cNvSpPr txBox="1"/>
          <p:nvPr/>
        </p:nvSpPr>
        <p:spPr>
          <a:xfrm>
            <a:off x="1156335" y="1388110"/>
            <a:ext cx="4064000" cy="2306955"/>
          </a:xfrm>
          <a:prstGeom prst="rect">
            <a:avLst/>
          </a:prstGeom>
          <a:noFill/>
        </p:spPr>
        <p:txBody>
          <a:bodyPr wrap="square" rtlCol="0">
            <a:spAutoFit/>
          </a:bodyPr>
          <a:p>
            <a:pPr marL="342900" indent="-342900" fontAlgn="auto">
              <a:lnSpc>
                <a:spcPct val="200000"/>
              </a:lnSpc>
              <a:buFont typeface="Arial" panose="020B0604020202020204" pitchFamily="34" charset="0"/>
              <a:buChar char="•"/>
            </a:pPr>
            <a:r>
              <a:rPr lang="en-US" altLang="zh-CN" sz="2400" b="1">
                <a:solidFill>
                  <a:schemeClr val="tx1"/>
                </a:solidFill>
              </a:rPr>
              <a:t>Introduction</a:t>
            </a:r>
            <a:endParaRPr lang="en-US" altLang="zh-CN" sz="2400" b="1">
              <a:solidFill>
                <a:schemeClr val="tx1"/>
              </a:solidFill>
            </a:endParaRPr>
          </a:p>
          <a:p>
            <a:pPr marL="342900" indent="-342900" fontAlgn="auto">
              <a:lnSpc>
                <a:spcPct val="200000"/>
              </a:lnSpc>
              <a:buFont typeface="Arial" panose="020B0604020202020204" pitchFamily="34" charset="0"/>
              <a:buChar char="•"/>
            </a:pPr>
            <a:r>
              <a:rPr lang="en-US" altLang="zh-CN" sz="2400" b="1">
                <a:solidFill>
                  <a:schemeClr val="accent1"/>
                </a:solidFill>
              </a:rPr>
              <a:t>Method</a:t>
            </a:r>
            <a:endParaRPr lang="en-US" altLang="zh-CN" sz="2400" b="1">
              <a:solidFill>
                <a:schemeClr val="accent1"/>
              </a:solidFill>
            </a:endParaRPr>
          </a:p>
          <a:p>
            <a:pPr marL="342900" indent="-342900" fontAlgn="auto">
              <a:lnSpc>
                <a:spcPct val="200000"/>
              </a:lnSpc>
              <a:buFont typeface="Arial" panose="020B0604020202020204" pitchFamily="34" charset="0"/>
              <a:buChar char="•"/>
            </a:pPr>
            <a:r>
              <a:rPr lang="en-US" altLang="zh-CN" sz="2400" b="1"/>
              <a:t>Experiments</a:t>
            </a:r>
            <a:endParaRPr lang="en-US" altLang="zh-CN" sz="2400" b="1"/>
          </a:p>
        </p:txBody>
      </p:sp>
      <p:pic>
        <p:nvPicPr>
          <p:cNvPr id="7" name="图片 6" descr="微信图片_20240403210549"/>
          <p:cNvPicPr>
            <a:picLocks noChangeAspect="1"/>
          </p:cNvPicPr>
          <p:nvPr/>
        </p:nvPicPr>
        <p:blipFill>
          <a:blip r:embed="rId1"/>
          <a:stretch>
            <a:fillRect/>
          </a:stretch>
        </p:blipFill>
        <p:spPr>
          <a:xfrm>
            <a:off x="10683240" y="0"/>
            <a:ext cx="1508760" cy="12617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a:picLocks noChangeAspect="1"/>
          </p:cNvPicPr>
          <p:nvPr/>
        </p:nvPicPr>
        <p:blipFill>
          <a:blip r:embed="rId1"/>
          <a:stretch>
            <a:fillRect/>
          </a:stretch>
        </p:blipFill>
        <p:spPr>
          <a:xfrm>
            <a:off x="899795" y="1322705"/>
            <a:ext cx="10393045" cy="5028565"/>
          </a:xfrm>
          <a:prstGeom prst="rect">
            <a:avLst/>
          </a:prstGeom>
        </p:spPr>
      </p:pic>
      <p:sp>
        <p:nvSpPr>
          <p:cNvPr id="2" name="文本框 1"/>
          <p:cNvSpPr txBox="1"/>
          <p:nvPr/>
        </p:nvSpPr>
        <p:spPr>
          <a:xfrm>
            <a:off x="80010" y="142240"/>
            <a:ext cx="4064000" cy="521970"/>
          </a:xfrm>
          <a:prstGeom prst="rect">
            <a:avLst/>
          </a:prstGeom>
          <a:noFill/>
        </p:spPr>
        <p:txBody>
          <a:bodyPr wrap="square" rtlCol="0">
            <a:spAutoFit/>
          </a:bodyPr>
          <a:p>
            <a:r>
              <a:rPr lang="en-US" altLang="zh-CN" sz="2800" b="1"/>
              <a:t>2. Method</a:t>
            </a:r>
            <a:endParaRPr lang="en-US" altLang="zh-CN" sz="2800" b="1"/>
          </a:p>
        </p:txBody>
      </p:sp>
      <p:sp>
        <p:nvSpPr>
          <p:cNvPr id="4" name="文本框 3"/>
          <p:cNvSpPr txBox="1"/>
          <p:nvPr/>
        </p:nvSpPr>
        <p:spPr>
          <a:xfrm>
            <a:off x="295275" y="758190"/>
            <a:ext cx="4064000" cy="368300"/>
          </a:xfrm>
          <a:prstGeom prst="rect">
            <a:avLst/>
          </a:prstGeom>
          <a:noFill/>
        </p:spPr>
        <p:txBody>
          <a:bodyPr wrap="square" rtlCol="0">
            <a:spAutoFit/>
          </a:bodyPr>
          <a:p>
            <a:r>
              <a:rPr lang="en-US" altLang="zh-CN" b="1"/>
              <a:t>Overall Framework</a:t>
            </a:r>
            <a:endParaRPr lang="en-US" altLang="zh-CN" b="1"/>
          </a:p>
        </p:txBody>
      </p:sp>
      <p:pic>
        <p:nvPicPr>
          <p:cNvPr id="3" name="图片 2" descr="微信图片_20240403210549"/>
          <p:cNvPicPr>
            <a:picLocks noChangeAspect="1"/>
          </p:cNvPicPr>
          <p:nvPr/>
        </p:nvPicPr>
        <p:blipFill>
          <a:blip r:embed="rId2"/>
          <a:stretch>
            <a:fillRect/>
          </a:stretch>
        </p:blipFill>
        <p:spPr>
          <a:xfrm>
            <a:off x="10683240" y="0"/>
            <a:ext cx="1508760" cy="12617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629920" y="1473835"/>
            <a:ext cx="5287645" cy="4232910"/>
          </a:xfrm>
          <a:prstGeom prst="rect">
            <a:avLst/>
          </a:prstGeom>
        </p:spPr>
      </p:pic>
      <p:sp>
        <p:nvSpPr>
          <p:cNvPr id="2" name="文本框 1"/>
          <p:cNvSpPr txBox="1"/>
          <p:nvPr/>
        </p:nvSpPr>
        <p:spPr>
          <a:xfrm>
            <a:off x="80010" y="142240"/>
            <a:ext cx="4064000" cy="521970"/>
          </a:xfrm>
          <a:prstGeom prst="rect">
            <a:avLst/>
          </a:prstGeom>
          <a:noFill/>
        </p:spPr>
        <p:txBody>
          <a:bodyPr wrap="square" rtlCol="0">
            <a:spAutoFit/>
          </a:bodyPr>
          <a:p>
            <a:r>
              <a:rPr lang="en-US" altLang="zh-CN" sz="2800" b="1"/>
              <a:t>2. Method</a:t>
            </a:r>
            <a:endParaRPr lang="en-US" altLang="zh-CN" sz="2800" b="1"/>
          </a:p>
        </p:txBody>
      </p:sp>
      <p:sp>
        <p:nvSpPr>
          <p:cNvPr id="6" name="文本框 5"/>
          <p:cNvSpPr txBox="1"/>
          <p:nvPr/>
        </p:nvSpPr>
        <p:spPr>
          <a:xfrm>
            <a:off x="629920" y="792480"/>
            <a:ext cx="5367020" cy="553085"/>
          </a:xfrm>
          <a:prstGeom prst="rect">
            <a:avLst/>
          </a:prstGeom>
          <a:noFill/>
        </p:spPr>
        <p:txBody>
          <a:bodyPr wrap="square" rtlCol="0" anchor="t">
            <a:spAutoFit/>
          </a:bodyPr>
          <a:p>
            <a:pPr indent="0" fontAlgn="auto">
              <a:lnSpc>
                <a:spcPct val="150000"/>
              </a:lnSpc>
              <a:buFont typeface="Arial" panose="020B0604020202020204" pitchFamily="34" charset="0"/>
              <a:buNone/>
            </a:pPr>
            <a:r>
              <a:rPr lang="en-US" altLang="zh-CN" sz="2000" b="1">
                <a:solidFill>
                  <a:schemeClr val="tx1"/>
                </a:solidFill>
                <a:sym typeface="+mn-ea"/>
              </a:rPr>
              <a:t>2.1 </a:t>
            </a:r>
            <a:r>
              <a:rPr lang="zh-CN" altLang="en-US" sz="2000" b="1">
                <a:sym typeface="+mn-ea"/>
              </a:rPr>
              <a:t>Scene Graph Generation</a:t>
            </a:r>
            <a:endParaRPr lang="zh-CN" altLang="en-US" sz="2000" b="1">
              <a:solidFill>
                <a:schemeClr val="tx1"/>
              </a:solidFill>
              <a:sym typeface="+mn-ea"/>
            </a:endParaRPr>
          </a:p>
        </p:txBody>
      </p:sp>
      <p:sp>
        <p:nvSpPr>
          <p:cNvPr id="3" name="文本框 2"/>
          <p:cNvSpPr txBox="1"/>
          <p:nvPr/>
        </p:nvSpPr>
        <p:spPr>
          <a:xfrm>
            <a:off x="6207125" y="1473835"/>
            <a:ext cx="5058410" cy="1337945"/>
          </a:xfrm>
          <a:prstGeom prst="rect">
            <a:avLst/>
          </a:prstGeom>
          <a:noFill/>
        </p:spPr>
        <p:txBody>
          <a:bodyPr wrap="square" rtlCol="0" anchor="t">
            <a:spAutoFit/>
          </a:bodyPr>
          <a:p>
            <a:pPr indent="0" fontAlgn="auto">
              <a:lnSpc>
                <a:spcPct val="150000"/>
              </a:lnSpc>
            </a:pPr>
            <a:r>
              <a:rPr lang="en-US" altLang="zh-CN"/>
              <a:t>S</a:t>
            </a:r>
            <a:r>
              <a:rPr lang="zh-CN" altLang="en-US"/>
              <a:t>cene graph is a structured way of organizing data to de</a:t>
            </a:r>
            <a:r>
              <a:rPr lang="en-US" altLang="zh-CN"/>
              <a:t>s</a:t>
            </a:r>
            <a:r>
              <a:rPr lang="zh-CN" altLang="en-US"/>
              <a:t>cribe the objects in an image and the relations between them.</a:t>
            </a:r>
            <a:endParaRPr lang="zh-CN" altLang="en-US"/>
          </a:p>
        </p:txBody>
      </p:sp>
      <mc:AlternateContent xmlns:mc="http://schemas.openxmlformats.org/markup-compatibility/2006">
        <mc:Choice xmlns:a14="http://schemas.microsoft.com/office/drawing/2010/main" Requires="a14">
          <p:sp>
            <p:nvSpPr>
              <p:cNvPr id="11" name="文本框 10"/>
              <p:cNvSpPr txBox="1"/>
              <p:nvPr/>
            </p:nvSpPr>
            <p:spPr>
              <a:xfrm>
                <a:off x="6207125" y="4406265"/>
                <a:ext cx="4949190" cy="368300"/>
              </a:xfrm>
              <a:prstGeom prst="rect">
                <a:avLst/>
              </a:prstGeom>
              <a:noFill/>
            </p:spPr>
            <p:txBody>
              <a:bodyPr wrap="square" rtlCol="0" anchor="t">
                <a:spAutoFit/>
              </a:bodyPr>
              <a:p>
                <a:r>
                  <a:rPr lang="en-US" altLang="zh-CN"/>
                  <a:t>e</a:t>
                </a:r>
                <a:r>
                  <a:rPr lang="zh-CN" altLang="en-US"/>
                  <a:t>a</a:t>
                </a:r>
                <a:r>
                  <a:rPr lang="en-US" altLang="zh-CN"/>
                  <a:t>ch</a:t>
                </a:r>
                <a:r>
                  <a:rPr lang="zh-CN" altLang="en-US"/>
                  <a:t> visual relation</a:t>
                </a:r>
                <a:r>
                  <a:rPr lang="en-US" altLang="zh-CN"/>
                  <a:t> </a:t>
                </a:r>
                <a14:m>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𝑣</m:t>
                        </m:r>
                      </m:e>
                      <m:sub>
                        <m:r>
                          <a:rPr lang="en-US" altLang="zh-CN" i="1">
                            <a:latin typeface="Cambria Math" panose="02040503050406030204" charset="0"/>
                            <a:cs typeface="Cambria Math" panose="02040503050406030204" charset="0"/>
                          </a:rPr>
                          <m:t>𝑖</m:t>
                        </m:r>
                      </m:sub>
                    </m:sSub>
                  </m:oMath>
                </a14:m>
                <a:r>
                  <a:rPr lang="en-US" altLang="zh-CN"/>
                  <a:t> is represented as a</a:t>
                </a:r>
                <a:r>
                  <a:rPr lang="zh-CN" altLang="en-US"/>
                  <a:t> 5-tuple</a:t>
                </a:r>
                <a:r>
                  <a:rPr lang="en-US" altLang="zh-CN"/>
                  <a:t>: </a:t>
                </a:r>
                <a:endParaRPr lang="en-US" altLang="zh-CN"/>
              </a:p>
            </p:txBody>
          </p:sp>
        </mc:Choice>
        <mc:Fallback>
          <p:sp>
            <p:nvSpPr>
              <p:cNvPr id="11" name="文本框 10"/>
              <p:cNvSpPr txBox="1">
                <a:spLocks noRot="1" noChangeAspect="1" noMove="1" noResize="1" noEditPoints="1" noAdjustHandles="1" noChangeArrowheads="1" noChangeShapeType="1" noTextEdit="1"/>
              </p:cNvSpPr>
              <p:nvPr/>
            </p:nvSpPr>
            <p:spPr>
              <a:xfrm>
                <a:off x="6207125" y="4406265"/>
                <a:ext cx="4949190" cy="368300"/>
              </a:xfrm>
              <a:prstGeom prst="rect">
                <a:avLst/>
              </a:prstGeom>
              <a:blipFill rotWithShape="1">
                <a:blip r:embed="rId2"/>
                <a:stretch>
                  <a:fillRect b="-7413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文本框 12"/>
              <p:cNvSpPr txBox="1"/>
              <p:nvPr/>
            </p:nvSpPr>
            <p:spPr>
              <a:xfrm>
                <a:off x="6207125" y="3072765"/>
                <a:ext cx="5058410" cy="645160"/>
              </a:xfrm>
              <a:prstGeom prst="rect">
                <a:avLst/>
              </a:prstGeom>
              <a:noFill/>
            </p:spPr>
            <p:txBody>
              <a:bodyPr wrap="square" rtlCol="0" anchor="t">
                <a:spAutoFit/>
              </a:bodyPr>
              <a:p>
                <a:r>
                  <a:rPr lang="en-US" altLang="zh-CN"/>
                  <a:t>the information-rich scene graph</a:t>
                </a:r>
                <a:r>
                  <a:rPr lang="zh-CN" altLang="en-US"/>
                  <a:t> </a:t>
                </a:r>
                <a14:m>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𝒢</m:t>
                        </m:r>
                      </m:e>
                      <m:sub>
                        <m:r>
                          <a:rPr lang="en-US" altLang="zh-CN" i="1">
                            <a:latin typeface="Cambria Math" panose="02040503050406030204" charset="0"/>
                            <a:cs typeface="Cambria Math" panose="02040503050406030204" charset="0"/>
                          </a:rPr>
                          <m:t>0</m:t>
                        </m:r>
                      </m:sub>
                    </m:sSub>
                  </m:oMath>
                </a14:m>
                <a:r>
                  <a:rPr lang="zh-CN" altLang="en-US"/>
                  <a:t> consists of a collection of</a:t>
                </a:r>
                <a:r>
                  <a:rPr lang="en-US" altLang="zh-CN"/>
                  <a:t> </a:t>
                </a:r>
                <a:r>
                  <a:rPr lang="zh-CN" altLang="en-US"/>
                  <a:t>visual relations</a:t>
                </a:r>
                <a:r>
                  <a:rPr lang="en-US" altLang="zh-CN"/>
                  <a:t>: </a:t>
                </a:r>
                <a:endParaRPr lang="en-US" altLang="zh-CN"/>
              </a:p>
            </p:txBody>
          </p:sp>
        </mc:Choice>
        <mc:Fallback>
          <p:sp>
            <p:nvSpPr>
              <p:cNvPr id="13" name="文本框 12"/>
              <p:cNvSpPr txBox="1">
                <a:spLocks noRot="1" noChangeAspect="1" noMove="1" noResize="1" noEditPoints="1" noAdjustHandles="1" noChangeArrowheads="1" noChangeShapeType="1" noTextEdit="1"/>
              </p:cNvSpPr>
              <p:nvPr/>
            </p:nvSpPr>
            <p:spPr>
              <a:xfrm>
                <a:off x="6207125" y="3072765"/>
                <a:ext cx="5058410" cy="645160"/>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文本框 13"/>
              <p:cNvSpPr txBox="1"/>
              <p:nvPr/>
            </p:nvSpPr>
            <p:spPr>
              <a:xfrm>
                <a:off x="6667500" y="3888740"/>
                <a:ext cx="3526790" cy="368300"/>
              </a:xfrm>
              <a:prstGeom prst="rect">
                <a:avLst/>
              </a:prstGeom>
              <a:noFill/>
            </p:spPr>
            <p:txBody>
              <a:bodyPr wrap="square" rtlCol="0" anchor="t">
                <a:spAutoFit/>
              </a:bodyPr>
              <a:p>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𝒢</m:t>
                          </m:r>
                        </m:e>
                        <m:sub>
                          <m:r>
                            <a:rPr lang="en-US" altLang="zh-CN" i="1">
                              <a:latin typeface="Cambria Math" panose="02040503050406030204" charset="0"/>
                              <a:cs typeface="Cambria Math" panose="02040503050406030204" charset="0"/>
                            </a:rPr>
                            <m:t>0</m:t>
                          </m:r>
                        </m:sub>
                      </m:sSub>
                      <m:r>
                        <a:rPr lang="en-US" altLang="zh-CN" i="1">
                          <a:latin typeface="Cambria Math" panose="02040503050406030204" charset="0"/>
                          <a:cs typeface="Cambria Math" panose="02040503050406030204" charset="0"/>
                        </a:rPr>
                        <m:t>=</m:t>
                      </m:r>
                      <m:d>
                        <m:dPr>
                          <m:begChr m:val="{"/>
                          <m:endChr m:val="}"/>
                          <m:ctrlPr>
                            <a:rPr lang="en-US" altLang="zh-CN" i="1">
                              <a:latin typeface="Cambria Math" panose="02040503050406030204" charset="0"/>
                              <a:cs typeface="Cambria Math" panose="02040503050406030204" charset="0"/>
                            </a:rPr>
                          </m:ctrlPr>
                        </m:dPr>
                        <m:e>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𝑣</m:t>
                              </m:r>
                            </m:e>
                            <m:sub>
                              <m:r>
                                <a:rPr lang="en-US" altLang="zh-CN" i="1">
                                  <a:latin typeface="Cambria Math" panose="02040503050406030204" charset="0"/>
                                  <a:cs typeface="Cambria Math" panose="02040503050406030204" charset="0"/>
                                </a:rPr>
                                <m:t>1</m:t>
                              </m:r>
                            </m:sub>
                          </m:sSub>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𝑣</m:t>
                              </m:r>
                            </m:e>
                            <m:sub>
                              <m:r>
                                <a:rPr lang="en-US" altLang="zh-CN" i="1">
                                  <a:latin typeface="Cambria Math" panose="02040503050406030204" charset="0"/>
                                  <a:cs typeface="Cambria Math" panose="02040503050406030204" charset="0"/>
                                </a:rPr>
                                <m:t>𝑛</m:t>
                              </m:r>
                            </m:sub>
                          </m:sSub>
                        </m:e>
                      </m:d>
                    </m:oMath>
                  </m:oMathPara>
                </a14:m>
                <a:endParaRPr lang="en-US" altLang="zh-CN" i="1">
                  <a:latin typeface="Cambria Math" panose="02040503050406030204" charset="0"/>
                  <a:cs typeface="Cambria Math" panose="02040503050406030204" charset="0"/>
                </a:endParaRPr>
              </a:p>
            </p:txBody>
          </p:sp>
        </mc:Choice>
        <mc:Fallback>
          <p:sp>
            <p:nvSpPr>
              <p:cNvPr id="14" name="文本框 13"/>
              <p:cNvSpPr txBox="1">
                <a:spLocks noRot="1" noChangeAspect="1" noMove="1" noResize="1" noEditPoints="1" noAdjustHandles="1" noChangeArrowheads="1" noChangeShapeType="1" noTextEdit="1"/>
              </p:cNvSpPr>
              <p:nvPr/>
            </p:nvSpPr>
            <p:spPr>
              <a:xfrm>
                <a:off x="6667500" y="3888740"/>
                <a:ext cx="3526790" cy="368300"/>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文本框 14"/>
              <p:cNvSpPr txBox="1"/>
              <p:nvPr/>
            </p:nvSpPr>
            <p:spPr>
              <a:xfrm>
                <a:off x="6057900" y="4923790"/>
                <a:ext cx="5722620" cy="398780"/>
              </a:xfrm>
              <a:prstGeom prst="rect">
                <a:avLst/>
              </a:prstGeom>
              <a:noFill/>
            </p:spPr>
            <p:txBody>
              <a:bodyPr wrap="square" rtlCol="0" anchor="t">
                <a:spAutoFit/>
              </a:bodyPr>
              <a:p>
                <a14:m>
                  <m:oMathPara xmlns:m="http://schemas.openxmlformats.org/officeDocument/2006/math">
                    <m:oMathParaPr>
                      <m:jc m:val="centerGroup"/>
                    </m:oMathParaPr>
                    <m:oMath xmlns:m="http://schemas.openxmlformats.org/officeDocument/2006/math">
                      <m:d>
                        <m:dPr>
                          <m:ctrlPr>
                            <a:rPr lang="en-US" altLang="zh-CN" i="1">
                              <a:latin typeface="Cambria Math" panose="02040503050406030204" charset="0"/>
                              <a:cs typeface="Cambria Math" panose="02040503050406030204" charset="0"/>
                            </a:rPr>
                          </m:ctrlPr>
                        </m:dPr>
                        <m:e>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𝑎𝑡𝑡𝑟𝑖𝑏𝑢𝑡𝑒𝑠</m:t>
                              </m:r>
                            </m:e>
                            <m:sub>
                              <m:r>
                                <a:rPr lang="en-US" altLang="zh-CN" i="1">
                                  <a:latin typeface="Cambria Math" panose="02040503050406030204" charset="0"/>
                                  <a:cs typeface="Cambria Math" panose="02040503050406030204" charset="0"/>
                                </a:rPr>
                                <m:t>𝑖</m:t>
                              </m:r>
                            </m:sub>
                            <m:sup>
                              <m:r>
                                <a:rPr lang="en-US" altLang="zh-CN" i="1">
                                  <a:latin typeface="Cambria Math" panose="02040503050406030204" charset="0"/>
                                  <a:cs typeface="Cambria Math" panose="02040503050406030204" charset="0"/>
                                </a:rPr>
                                <m:t>𝑏</m:t>
                              </m:r>
                            </m:sup>
                          </m:sSubSup>
                          <m:r>
                            <a:rPr lang="en-US" altLang="zh-CN" i="1">
                              <a:latin typeface="Cambria Math" panose="02040503050406030204" charset="0"/>
                              <a:cs typeface="Cambria Math" panose="02040503050406030204" charset="0"/>
                            </a:rPr>
                            <m:t>,</m:t>
                          </m:r>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𝑜𝑏𝑗𝑒𝑐𝑡</m:t>
                              </m:r>
                            </m:e>
                            <m:sub>
                              <m:r>
                                <a:rPr lang="en-US" altLang="zh-CN" i="1">
                                  <a:latin typeface="Cambria Math" panose="02040503050406030204" charset="0"/>
                                  <a:cs typeface="Cambria Math" panose="02040503050406030204" charset="0"/>
                                </a:rPr>
                                <m:t>𝑖</m:t>
                              </m:r>
                            </m:sub>
                            <m:sup>
                              <m:r>
                                <a:rPr lang="en-US" altLang="zh-CN" i="1">
                                  <a:latin typeface="Cambria Math" panose="02040503050406030204" charset="0"/>
                                  <a:cs typeface="Cambria Math" panose="02040503050406030204" charset="0"/>
                                </a:rPr>
                                <m:t>𝑏</m:t>
                              </m:r>
                            </m:sup>
                          </m:sSubSup>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𝑟𝑒𝑙𝑎𝑡𝑖𝑜𝑛</m:t>
                              </m:r>
                            </m:e>
                            <m:sub>
                              <m:r>
                                <a:rPr lang="en-US" altLang="zh-CN" i="1">
                                  <a:latin typeface="Cambria Math" panose="02040503050406030204" charset="0"/>
                                  <a:cs typeface="Cambria Math" panose="02040503050406030204" charset="0"/>
                                </a:rPr>
                                <m:t>𝑖</m:t>
                              </m:r>
                            </m:sub>
                          </m:sSub>
                          <m:r>
                            <a:rPr lang="en-US" altLang="zh-CN" i="1">
                              <a:latin typeface="Cambria Math" panose="02040503050406030204" charset="0"/>
                              <a:cs typeface="Cambria Math" panose="02040503050406030204" charset="0"/>
                            </a:rPr>
                            <m:t>,</m:t>
                          </m:r>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𝑎𝑡𝑡𝑟𝑖𝑏𝑢𝑡𝑒𝑠</m:t>
                              </m:r>
                            </m:e>
                            <m:sub>
                              <m:r>
                                <a:rPr lang="en-US" altLang="zh-CN" i="1">
                                  <a:latin typeface="Cambria Math" panose="02040503050406030204" charset="0"/>
                                  <a:cs typeface="Cambria Math" panose="02040503050406030204" charset="0"/>
                                </a:rPr>
                                <m:t>𝑖</m:t>
                              </m:r>
                            </m:sub>
                            <m:sup>
                              <m:r>
                                <a:rPr lang="en-US" altLang="zh-CN" i="1">
                                  <a:latin typeface="Cambria Math" panose="02040503050406030204" charset="0"/>
                                  <a:cs typeface="Cambria Math" panose="02040503050406030204" charset="0"/>
                                </a:rPr>
                                <m:t>𝑐</m:t>
                              </m:r>
                            </m:sup>
                          </m:sSubSup>
                          <m:r>
                            <a:rPr lang="en-US" altLang="zh-CN" i="1">
                              <a:latin typeface="Cambria Math" panose="02040503050406030204" charset="0"/>
                              <a:cs typeface="Cambria Math" panose="02040503050406030204" charset="0"/>
                            </a:rPr>
                            <m:t>,</m:t>
                          </m:r>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𝑜𝑏𝑗𝑒𝑐𝑡</m:t>
                              </m:r>
                            </m:e>
                            <m:sub>
                              <m:r>
                                <a:rPr lang="en-US" altLang="zh-CN" i="1">
                                  <a:latin typeface="Cambria Math" panose="02040503050406030204" charset="0"/>
                                  <a:cs typeface="Cambria Math" panose="02040503050406030204" charset="0"/>
                                </a:rPr>
                                <m:t>𝑖</m:t>
                              </m:r>
                            </m:sub>
                            <m:sup>
                              <m:r>
                                <a:rPr lang="en-US" altLang="zh-CN" i="1">
                                  <a:latin typeface="Cambria Math" panose="02040503050406030204" charset="0"/>
                                  <a:cs typeface="Cambria Math" panose="02040503050406030204" charset="0"/>
                                </a:rPr>
                                <m:t>𝑐</m:t>
                              </m:r>
                            </m:sup>
                          </m:sSubSup>
                        </m:e>
                      </m:d>
                    </m:oMath>
                  </m:oMathPara>
                </a14:m>
                <a:endParaRPr lang="en-US" altLang="zh-CN" i="1">
                  <a:latin typeface="Cambria Math" panose="02040503050406030204" charset="0"/>
                  <a:cs typeface="Cambria Math" panose="02040503050406030204" charset="0"/>
                </a:endParaRPr>
              </a:p>
            </p:txBody>
          </p:sp>
        </mc:Choice>
        <mc:Fallback>
          <p:sp>
            <p:nvSpPr>
              <p:cNvPr id="15" name="文本框 14"/>
              <p:cNvSpPr txBox="1">
                <a:spLocks noRot="1" noChangeAspect="1" noMove="1" noResize="1" noEditPoints="1" noAdjustHandles="1" noChangeArrowheads="1" noChangeShapeType="1" noTextEdit="1"/>
              </p:cNvSpPr>
              <p:nvPr/>
            </p:nvSpPr>
            <p:spPr>
              <a:xfrm>
                <a:off x="6057900" y="4923790"/>
                <a:ext cx="5722620" cy="398780"/>
              </a:xfrm>
              <a:prstGeom prst="rect">
                <a:avLst/>
              </a:prstGeom>
              <a:blipFill rotWithShape="1">
                <a:blip r:embed="rId5"/>
                <a:stretch>
                  <a:fillRect/>
                </a:stretch>
              </a:blipFill>
            </p:spPr>
            <p:txBody>
              <a:bodyPr/>
              <a:lstStyle/>
              <a:p>
                <a:r>
                  <a:rPr lang="zh-CN" altLang="en-US">
                    <a:noFill/>
                  </a:rPr>
                  <a:t> </a:t>
                </a:r>
              </a:p>
            </p:txBody>
          </p:sp>
        </mc:Fallback>
      </mc:AlternateContent>
      <p:pic>
        <p:nvPicPr>
          <p:cNvPr id="4" name="图片 3" descr="微信图片_20240403210549"/>
          <p:cNvPicPr>
            <a:picLocks noChangeAspect="1"/>
          </p:cNvPicPr>
          <p:nvPr/>
        </p:nvPicPr>
        <p:blipFill>
          <a:blip r:embed="rId6"/>
          <a:stretch>
            <a:fillRect/>
          </a:stretch>
        </p:blipFill>
        <p:spPr>
          <a:xfrm>
            <a:off x="10683240" y="0"/>
            <a:ext cx="1508760" cy="12617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stretch>
            <a:fillRect/>
          </a:stretch>
        </p:blipFill>
        <p:spPr>
          <a:xfrm>
            <a:off x="464820" y="2280285"/>
            <a:ext cx="5288280" cy="4017645"/>
          </a:xfrm>
          <a:prstGeom prst="rect">
            <a:avLst/>
          </a:prstGeom>
        </p:spPr>
      </p:pic>
      <p:sp>
        <p:nvSpPr>
          <p:cNvPr id="2" name="文本框 1"/>
          <p:cNvSpPr txBox="1"/>
          <p:nvPr/>
        </p:nvSpPr>
        <p:spPr>
          <a:xfrm>
            <a:off x="80010" y="142240"/>
            <a:ext cx="4064000" cy="521970"/>
          </a:xfrm>
          <a:prstGeom prst="rect">
            <a:avLst/>
          </a:prstGeom>
          <a:noFill/>
        </p:spPr>
        <p:txBody>
          <a:bodyPr wrap="square" rtlCol="0">
            <a:spAutoFit/>
          </a:bodyPr>
          <a:p>
            <a:r>
              <a:rPr lang="en-US" altLang="zh-CN" sz="2800" b="1"/>
              <a:t>2. Method</a:t>
            </a:r>
            <a:endParaRPr lang="en-US" altLang="zh-CN" sz="2800" b="1"/>
          </a:p>
        </p:txBody>
      </p:sp>
      <p:sp>
        <p:nvSpPr>
          <p:cNvPr id="6" name="文本框 5"/>
          <p:cNvSpPr txBox="1"/>
          <p:nvPr/>
        </p:nvSpPr>
        <p:spPr>
          <a:xfrm>
            <a:off x="629920" y="792480"/>
            <a:ext cx="5367020" cy="553085"/>
          </a:xfrm>
          <a:prstGeom prst="rect">
            <a:avLst/>
          </a:prstGeom>
          <a:noFill/>
        </p:spPr>
        <p:txBody>
          <a:bodyPr wrap="square" rtlCol="0" anchor="t">
            <a:spAutoFit/>
          </a:bodyPr>
          <a:p>
            <a:pPr indent="0" fontAlgn="auto">
              <a:lnSpc>
                <a:spcPct val="150000"/>
              </a:lnSpc>
              <a:buFont typeface="Arial" panose="020B0604020202020204" pitchFamily="34" charset="0"/>
              <a:buNone/>
            </a:pPr>
            <a:r>
              <a:rPr lang="en-US" altLang="zh-CN" sz="2000" b="1">
                <a:solidFill>
                  <a:schemeClr val="tx1"/>
                </a:solidFill>
                <a:sym typeface="+mn-ea"/>
              </a:rPr>
              <a:t>2.2 </a:t>
            </a:r>
            <a:r>
              <a:rPr lang="zh-CN" altLang="en-US" sz="2000" b="1">
                <a:solidFill>
                  <a:schemeClr val="tx1"/>
                </a:solidFill>
                <a:sym typeface="+mn-ea"/>
              </a:rPr>
              <a:t>Answer-Guided Generation Module</a:t>
            </a:r>
            <a:endParaRPr lang="zh-CN" altLang="en-US" sz="2000" b="1">
              <a:solidFill>
                <a:schemeClr val="tx1"/>
              </a:solidFill>
              <a:sym typeface="+mn-ea"/>
            </a:endParaRPr>
          </a:p>
        </p:txBody>
      </p:sp>
      <mc:AlternateContent xmlns:mc="http://schemas.openxmlformats.org/markup-compatibility/2006">
        <mc:Choice xmlns:a14="http://schemas.microsoft.com/office/drawing/2010/main" Requires="a14">
          <p:sp>
            <p:nvSpPr>
              <p:cNvPr id="4" name="文本框 3"/>
              <p:cNvSpPr txBox="1"/>
              <p:nvPr/>
            </p:nvSpPr>
            <p:spPr>
              <a:xfrm>
                <a:off x="699135" y="1473835"/>
                <a:ext cx="10499725" cy="645160"/>
              </a:xfrm>
              <a:prstGeom prst="rect">
                <a:avLst/>
              </a:prstGeom>
              <a:noFill/>
            </p:spPr>
            <p:txBody>
              <a:bodyPr wrap="square" rtlCol="0" anchor="t">
                <a:spAutoFit/>
              </a:bodyPr>
              <a:p>
                <a:r>
                  <a:rPr lang="zh-CN" altLang="en-US"/>
                  <a:t>Given an image I and its corresponding scene graph </a:t>
                </a:r>
                <a14:m>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𝒢</m:t>
                        </m:r>
                      </m:e>
                      <m:sub>
                        <m:r>
                          <a:rPr lang="en-US" altLang="zh-CN" i="1">
                            <a:latin typeface="Cambria Math" panose="02040503050406030204" charset="0"/>
                            <a:cs typeface="Cambria Math" panose="02040503050406030204" charset="0"/>
                          </a:rPr>
                          <m:t>0</m:t>
                        </m:r>
                      </m:sub>
                    </m:sSub>
                    <m:r>
                      <a:rPr lang="en-US" altLang="zh-CN" i="1">
                        <a:latin typeface="Cambria Math" panose="02040503050406030204" charset="0"/>
                        <a:cs typeface="Cambria Math" panose="02040503050406030204" charset="0"/>
                      </a:rPr>
                      <m:t>=</m:t>
                    </m:r>
                    <m:d>
                      <m:dPr>
                        <m:begChr m:val="{"/>
                        <m:endChr m:val="}"/>
                        <m:ctrlPr>
                          <a:rPr lang="en-US" altLang="zh-CN" i="1">
                            <a:latin typeface="Cambria Math" panose="02040503050406030204" charset="0"/>
                            <a:cs typeface="Cambria Math" panose="02040503050406030204" charset="0"/>
                          </a:rPr>
                        </m:ctrlPr>
                      </m:dPr>
                      <m:e>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𝑣</m:t>
                            </m:r>
                          </m:e>
                          <m:sub>
                            <m:r>
                              <a:rPr lang="en-US" altLang="zh-CN" i="1">
                                <a:latin typeface="Cambria Math" panose="02040503050406030204" charset="0"/>
                                <a:cs typeface="Cambria Math" panose="02040503050406030204" charset="0"/>
                              </a:rPr>
                              <m:t>1</m:t>
                            </m:r>
                          </m:sub>
                        </m:sSub>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𝑣</m:t>
                            </m:r>
                          </m:e>
                          <m:sub>
                            <m:r>
                              <a:rPr lang="en-US" altLang="zh-CN" i="1">
                                <a:latin typeface="Cambria Math" panose="02040503050406030204" charset="0"/>
                                <a:cs typeface="Cambria Math" panose="02040503050406030204" charset="0"/>
                              </a:rPr>
                              <m:t>𝑛</m:t>
                            </m:r>
                          </m:sub>
                        </m:sSub>
                      </m:e>
                    </m:d>
                  </m:oMath>
                </a14:m>
                <a:r>
                  <a:rPr lang="zh-CN" altLang="en-US"/>
                  <a:t>, we notice that the scene graph </a:t>
                </a:r>
                <a14:m>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𝒢</m:t>
                        </m:r>
                      </m:e>
                      <m:sub>
                        <m:r>
                          <a:rPr lang="en-US" altLang="zh-CN" i="1">
                            <a:latin typeface="Cambria Math" panose="02040503050406030204" charset="0"/>
                            <a:cs typeface="Cambria Math" panose="02040503050406030204" charset="0"/>
                          </a:rPr>
                          <m:t>0</m:t>
                        </m:r>
                      </m:sub>
                    </m:sSub>
                  </m:oMath>
                </a14:m>
                <a:r>
                  <a:rPr lang="en-US" altLang="zh-CN"/>
                  <a:t> </a:t>
                </a:r>
                <a:r>
                  <a:rPr lang="zh-CN" altLang="en-US"/>
                  <a:t>contains some</a:t>
                </a:r>
                <a:r>
                  <a:rPr lang="en-US" altLang="zh-CN"/>
                  <a:t> </a:t>
                </a:r>
                <a:r>
                  <a:rPr lang="zh-CN" altLang="en-US"/>
                  <a:t>visual relations unrelated to the visual information needed to</a:t>
                </a:r>
                <a:r>
                  <a:rPr lang="en-US" altLang="zh-CN"/>
                  <a:t> </a:t>
                </a:r>
                <a:r>
                  <a:rPr lang="zh-CN" altLang="en-US"/>
                  <a:t>answer the input question. </a:t>
                </a:r>
                <a:endParaRPr lang="zh-CN" altLang="en-US"/>
              </a:p>
            </p:txBody>
          </p:sp>
        </mc:Choice>
        <mc:Fallback>
          <p:sp>
            <p:nvSpPr>
              <p:cNvPr id="4" name="文本框 3"/>
              <p:cNvSpPr txBox="1">
                <a:spLocks noRot="1" noChangeAspect="1" noMove="1" noResize="1" noEditPoints="1" noAdjustHandles="1" noChangeArrowheads="1" noChangeShapeType="1" noTextEdit="1"/>
              </p:cNvSpPr>
              <p:nvPr/>
            </p:nvSpPr>
            <p:spPr>
              <a:xfrm>
                <a:off x="699135" y="1473835"/>
                <a:ext cx="10499725" cy="645160"/>
              </a:xfrm>
              <a:prstGeom prst="rect">
                <a:avLst/>
              </a:prstGeom>
              <a:blipFill rotWithShape="1">
                <a:blip r:embed="rId2"/>
                <a:stretch>
                  <a:fillRect b="-4921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文本框 4"/>
              <p:cNvSpPr txBox="1"/>
              <p:nvPr/>
            </p:nvSpPr>
            <p:spPr>
              <a:xfrm>
                <a:off x="5996305" y="3097530"/>
                <a:ext cx="4874895" cy="1382395"/>
              </a:xfrm>
              <a:prstGeom prst="rect">
                <a:avLst/>
              </a:prstGeom>
              <a:noFill/>
            </p:spPr>
            <p:txBody>
              <a:bodyPr wrap="square" rtlCol="0" anchor="t">
                <a:spAutoFit/>
              </a:bodyPr>
              <a:p>
                <a:pPr indent="0" fontAlgn="auto">
                  <a:lnSpc>
                    <a:spcPct val="150000"/>
                  </a:lnSpc>
                </a:pPr>
                <a:r>
                  <a:rPr lang="en-US" altLang="zh-CN"/>
                  <a:t>1. </a:t>
                </a:r>
                <a:r>
                  <a:rPr lang="zh-CN" altLang="en-US"/>
                  <a:t>input the image I and question Q into ready-made VQA model</a:t>
                </a:r>
                <a:r>
                  <a:rPr lang="en-US" altLang="zh-CN"/>
                  <a:t> </a:t>
                </a:r>
                <a:r>
                  <a:rPr lang="zh-CN" altLang="en-US"/>
                  <a:t>M to obtain a list of answer candidates </a:t>
                </a:r>
                <a14:m>
                  <m:oMath xmlns:m="http://schemas.openxmlformats.org/officeDocument/2006/math">
                    <m:r>
                      <a:rPr lang="en-US" altLang="zh-CN" i="1">
                        <a:latin typeface="Cambria Math" panose="02040503050406030204" charset="0"/>
                        <a:cs typeface="Cambria Math" panose="02040503050406030204" charset="0"/>
                      </a:rPr>
                      <m:t>𝑊</m:t>
                    </m:r>
                    <m:r>
                      <a:rPr lang="en-US" altLang="zh-CN" i="1">
                        <a:latin typeface="Cambria Math" panose="02040503050406030204" charset="0"/>
                        <a:cs typeface="Cambria Math" panose="02040503050406030204" charset="0"/>
                      </a:rPr>
                      <m:t>=</m:t>
                    </m:r>
                    <m:sSubSup>
                      <m:sSubSupPr>
                        <m:ctrlPr>
                          <a:rPr lang="en-US" altLang="zh-CN" i="1">
                            <a:latin typeface="Cambria Math" panose="02040503050406030204" charset="0"/>
                            <a:cs typeface="Cambria Math" panose="02040503050406030204" charset="0"/>
                          </a:rPr>
                        </m:ctrlPr>
                      </m:sSubSupPr>
                      <m:e>
                        <m:d>
                          <m:dPr>
                            <m:begChr m:val="{"/>
                            <m:endChr m:val="}"/>
                            <m:ctrlPr>
                              <a:rPr lang="en-US" altLang="zh-CN" i="1">
                                <a:latin typeface="Cambria Math" panose="02040503050406030204" charset="0"/>
                                <a:cs typeface="Cambria Math" panose="02040503050406030204" charset="0"/>
                              </a:rPr>
                            </m:ctrlPr>
                          </m:dPr>
                          <m:e>
                            <m:d>
                              <m:dPr>
                                <m:ctrlPr>
                                  <a:rPr lang="en-US" altLang="zh-CN" i="1">
                                    <a:latin typeface="Cambria Math" panose="02040503050406030204" charset="0"/>
                                    <a:cs typeface="Cambria Math" panose="02040503050406030204" charset="0"/>
                                  </a:rPr>
                                </m:ctrlPr>
                              </m:dPr>
                              <m:e>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𝑤</m:t>
                                    </m:r>
                                  </m:e>
                                  <m:sub>
                                    <m:r>
                                      <a:rPr lang="en-US" altLang="zh-CN" i="1">
                                        <a:latin typeface="Cambria Math" panose="02040503050406030204" charset="0"/>
                                        <a:cs typeface="Cambria Math" panose="02040503050406030204" charset="0"/>
                                      </a:rPr>
                                      <m:t>𝑖</m:t>
                                    </m:r>
                                  </m:sub>
                                </m:sSub>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𝑠</m:t>
                                    </m:r>
                                  </m:e>
                                  <m:sub>
                                    <m:r>
                                      <a:rPr lang="en-US" altLang="zh-CN" i="1">
                                        <a:latin typeface="Cambria Math" panose="02040503050406030204" charset="0"/>
                                        <a:cs typeface="Cambria Math" panose="02040503050406030204" charset="0"/>
                                      </a:rPr>
                                      <m:t>𝑖</m:t>
                                    </m:r>
                                  </m:sub>
                                </m:sSub>
                              </m:e>
                            </m:d>
                          </m:e>
                        </m:d>
                      </m:e>
                      <m:sub>
                        <m:r>
                          <a:rPr lang="en-US" altLang="zh-CN" i="1">
                            <a:latin typeface="Cambria Math" panose="02040503050406030204" charset="0"/>
                            <a:cs typeface="Cambria Math" panose="02040503050406030204" charset="0"/>
                          </a:rPr>
                          <m:t>𝑖</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1</m:t>
                        </m:r>
                      </m:sub>
                      <m:sup>
                        <m:r>
                          <a:rPr lang="en-US" altLang="zh-CN" i="1">
                            <a:latin typeface="Cambria Math" panose="02040503050406030204" charset="0"/>
                            <a:cs typeface="Cambria Math" panose="02040503050406030204" charset="0"/>
                          </a:rPr>
                          <m:t>𝐿</m:t>
                        </m:r>
                      </m:sup>
                    </m:sSubSup>
                  </m:oMath>
                </a14:m>
                <a:r>
                  <a:rPr lang="zh-CN" altLang="en-US"/>
                  <a:t>. </a:t>
                </a:r>
                <a:endParaRPr lang="zh-CN" altLang="en-US"/>
              </a:p>
            </p:txBody>
          </p:sp>
        </mc:Choice>
        <mc:Fallback>
          <p:sp>
            <p:nvSpPr>
              <p:cNvPr id="5" name="文本框 4"/>
              <p:cNvSpPr txBox="1">
                <a:spLocks noRot="1" noChangeAspect="1" noMove="1" noResize="1" noEditPoints="1" noAdjustHandles="1" noChangeArrowheads="1" noChangeShapeType="1" noTextEdit="1"/>
              </p:cNvSpPr>
              <p:nvPr/>
            </p:nvSpPr>
            <p:spPr>
              <a:xfrm>
                <a:off x="5996305" y="3097530"/>
                <a:ext cx="4874895" cy="1382395"/>
              </a:xfrm>
              <a:prstGeom prst="rect">
                <a:avLst/>
              </a:prstGeom>
              <a:blipFill rotWithShape="1">
                <a:blip r:embed="rId3"/>
                <a:stretch>
                  <a:fillRect/>
                </a:stretch>
              </a:blipFill>
            </p:spPr>
            <p:txBody>
              <a:bodyPr/>
              <a:lstStyle/>
              <a:p>
                <a:r>
                  <a:rPr lang="zh-CN" altLang="en-US">
                    <a:noFill/>
                  </a:rPr>
                  <a:t> </a:t>
                </a:r>
              </a:p>
            </p:txBody>
          </p:sp>
        </mc:Fallback>
      </mc:AlternateContent>
      <p:pic>
        <p:nvPicPr>
          <p:cNvPr id="9" name="图片 8"/>
          <p:cNvPicPr>
            <a:picLocks noChangeAspect="1"/>
          </p:cNvPicPr>
          <p:nvPr/>
        </p:nvPicPr>
        <p:blipFill>
          <a:blip r:embed="rId4"/>
          <a:stretch>
            <a:fillRect/>
          </a:stretch>
        </p:blipFill>
        <p:spPr>
          <a:xfrm>
            <a:off x="6267450" y="4906645"/>
            <a:ext cx="5200650" cy="1151890"/>
          </a:xfrm>
          <a:prstGeom prst="rect">
            <a:avLst/>
          </a:prstGeom>
        </p:spPr>
      </p:pic>
      <mc:AlternateContent xmlns:mc="http://schemas.openxmlformats.org/markup-compatibility/2006">
        <mc:Choice xmlns:a14="http://schemas.microsoft.com/office/drawing/2010/main" Requires="a14">
          <p:sp>
            <p:nvSpPr>
              <p:cNvPr id="10" name="文本框 9"/>
              <p:cNvSpPr txBox="1"/>
              <p:nvPr/>
            </p:nvSpPr>
            <p:spPr>
              <a:xfrm>
                <a:off x="5960745" y="2247265"/>
                <a:ext cx="4722495" cy="922020"/>
              </a:xfrm>
              <a:prstGeom prst="rect">
                <a:avLst/>
              </a:prstGeom>
              <a:noFill/>
            </p:spPr>
            <p:txBody>
              <a:bodyPr wrap="square" rtlCol="0" anchor="t">
                <a:spAutoFit/>
              </a:bodyPr>
              <a:p>
                <a:pPr indent="0" fontAlgn="auto">
                  <a:lnSpc>
                    <a:spcPct val="150000"/>
                  </a:lnSpc>
                </a:pPr>
                <a:r>
                  <a:rPr lang="en-US" altLang="zh-CN"/>
                  <a:t>Using</a:t>
                </a:r>
                <a:r>
                  <a:rPr lang="zh-CN" altLang="en-US"/>
                  <a:t> AGG module extract sub</a:t>
                </a:r>
                <a:r>
                  <a:rPr lang="en-US" altLang="zh-CN"/>
                  <a:t> scene graph </a:t>
                </a:r>
                <a14:m>
                  <m:oMath xmlns:m="http://schemas.openxmlformats.org/officeDocument/2006/math">
                    <m:r>
                      <a:rPr lang="en-US" altLang="zh-CN" i="1">
                        <a:latin typeface="Cambria Math" panose="02040503050406030204" charset="0"/>
                        <a:cs typeface="Cambria Math" panose="02040503050406030204" charset="0"/>
                      </a:rPr>
                      <m:t>𝒢</m:t>
                    </m:r>
                  </m:oMath>
                </a14:m>
                <a:r>
                  <a:rPr lang="zh-CN" altLang="en-US"/>
                  <a:t> from the </a:t>
                </a:r>
                <a14:m>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𝒢</m:t>
                        </m:r>
                      </m:e>
                      <m:sub>
                        <m:r>
                          <a:rPr lang="en-US" altLang="zh-CN" i="1">
                            <a:latin typeface="Cambria Math" panose="02040503050406030204" charset="0"/>
                            <a:cs typeface="Cambria Math" panose="02040503050406030204" charset="0"/>
                          </a:rPr>
                          <m:t>0</m:t>
                        </m:r>
                      </m:sub>
                    </m:sSub>
                  </m:oMath>
                </a14:m>
                <a:r>
                  <a:rPr lang="en-US" altLang="zh-CN"/>
                  <a:t> :</a:t>
                </a:r>
                <a:endParaRPr lang="en-US" altLang="zh-CN"/>
              </a:p>
            </p:txBody>
          </p:sp>
        </mc:Choice>
        <mc:Fallback>
          <p:sp>
            <p:nvSpPr>
              <p:cNvPr id="10" name="文本框 9"/>
              <p:cNvSpPr txBox="1">
                <a:spLocks noRot="1" noChangeAspect="1" noMove="1" noResize="1" noEditPoints="1" noAdjustHandles="1" noChangeArrowheads="1" noChangeShapeType="1" noTextEdit="1"/>
              </p:cNvSpPr>
              <p:nvPr/>
            </p:nvSpPr>
            <p:spPr>
              <a:xfrm>
                <a:off x="5960745" y="2247265"/>
                <a:ext cx="4722495" cy="922020"/>
              </a:xfrm>
              <a:prstGeom prst="rect">
                <a:avLst/>
              </a:prstGeom>
              <a:blipFill rotWithShape="1">
                <a:blip r:embed="rId5"/>
                <a:stretch>
                  <a:fillRect b="-1860"/>
                </a:stretch>
              </a:blipFill>
            </p:spPr>
            <p:txBody>
              <a:bodyPr/>
              <a:lstStyle/>
              <a:p>
                <a:r>
                  <a:rPr lang="zh-CN" altLang="en-US">
                    <a:noFill/>
                  </a:rPr>
                  <a:t> </a:t>
                </a:r>
              </a:p>
            </p:txBody>
          </p:sp>
        </mc:Fallback>
      </mc:AlternateContent>
      <p:sp>
        <p:nvSpPr>
          <p:cNvPr id="12" name="文本框 11"/>
          <p:cNvSpPr txBox="1"/>
          <p:nvPr/>
        </p:nvSpPr>
        <p:spPr>
          <a:xfrm>
            <a:off x="5960745" y="6136640"/>
            <a:ext cx="4872355" cy="368300"/>
          </a:xfrm>
          <a:prstGeom prst="rect">
            <a:avLst/>
          </a:prstGeom>
          <a:noFill/>
        </p:spPr>
        <p:txBody>
          <a:bodyPr wrap="square" rtlCol="0" anchor="t">
            <a:spAutoFit/>
          </a:bodyPr>
          <a:p>
            <a:r>
              <a:rPr lang="en-US"/>
              <a:t>3. verbalized the structured match result</a:t>
            </a:r>
            <a:endParaRPr lang="en-US" altLang="zh-CN"/>
          </a:p>
        </p:txBody>
      </p:sp>
      <p:pic>
        <p:nvPicPr>
          <p:cNvPr id="3" name="图片 2" descr="微信图片_20240403210549"/>
          <p:cNvPicPr>
            <a:picLocks noChangeAspect="1"/>
          </p:cNvPicPr>
          <p:nvPr/>
        </p:nvPicPr>
        <p:blipFill>
          <a:blip r:embed="rId6"/>
          <a:stretch>
            <a:fillRect/>
          </a:stretch>
        </p:blipFill>
        <p:spPr>
          <a:xfrm>
            <a:off x="10683240" y="0"/>
            <a:ext cx="1508760" cy="1261745"/>
          </a:xfrm>
          <a:prstGeom prst="rect">
            <a:avLst/>
          </a:prstGeom>
        </p:spPr>
      </p:pic>
      <p:sp>
        <p:nvSpPr>
          <p:cNvPr id="13" name="文本框 12"/>
          <p:cNvSpPr txBox="1"/>
          <p:nvPr/>
        </p:nvSpPr>
        <p:spPr>
          <a:xfrm>
            <a:off x="5996305" y="4505960"/>
            <a:ext cx="4064000" cy="368300"/>
          </a:xfrm>
          <a:prstGeom prst="rect">
            <a:avLst/>
          </a:prstGeom>
          <a:noFill/>
        </p:spPr>
        <p:txBody>
          <a:bodyPr wrap="square" rtlCol="0">
            <a:spAutoFit/>
          </a:bodyPr>
          <a:p>
            <a:r>
              <a:rPr lang="en-US" altLang="zh-CN"/>
              <a:t>2. keyword matching </a:t>
            </a:r>
            <a:endParaRPr lang="en-US" altLang="zh-C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a:picLocks noChangeAspect="1"/>
          </p:cNvPicPr>
          <p:nvPr/>
        </p:nvPicPr>
        <p:blipFill>
          <a:blip r:embed="rId1"/>
          <a:stretch>
            <a:fillRect/>
          </a:stretch>
        </p:blipFill>
        <p:spPr>
          <a:xfrm>
            <a:off x="236220" y="1473835"/>
            <a:ext cx="5288280" cy="4055745"/>
          </a:xfrm>
          <a:prstGeom prst="rect">
            <a:avLst/>
          </a:prstGeom>
        </p:spPr>
      </p:pic>
      <p:sp>
        <p:nvSpPr>
          <p:cNvPr id="2" name="文本框 1"/>
          <p:cNvSpPr txBox="1"/>
          <p:nvPr/>
        </p:nvSpPr>
        <p:spPr>
          <a:xfrm>
            <a:off x="80010" y="142240"/>
            <a:ext cx="4064000" cy="521970"/>
          </a:xfrm>
          <a:prstGeom prst="rect">
            <a:avLst/>
          </a:prstGeom>
          <a:noFill/>
        </p:spPr>
        <p:txBody>
          <a:bodyPr wrap="square" rtlCol="0">
            <a:spAutoFit/>
          </a:bodyPr>
          <a:p>
            <a:r>
              <a:rPr lang="en-US" altLang="zh-CN" sz="2800" b="1"/>
              <a:t>2. Method</a:t>
            </a:r>
            <a:endParaRPr lang="en-US" altLang="zh-CN" sz="2800" b="1"/>
          </a:p>
        </p:txBody>
      </p:sp>
      <p:sp>
        <p:nvSpPr>
          <p:cNvPr id="4" name="文本框 3"/>
          <p:cNvSpPr txBox="1"/>
          <p:nvPr/>
        </p:nvSpPr>
        <p:spPr>
          <a:xfrm>
            <a:off x="629920" y="792480"/>
            <a:ext cx="5367020" cy="553085"/>
          </a:xfrm>
          <a:prstGeom prst="rect">
            <a:avLst/>
          </a:prstGeom>
          <a:noFill/>
        </p:spPr>
        <p:txBody>
          <a:bodyPr wrap="square" rtlCol="0" anchor="t">
            <a:spAutoFit/>
          </a:bodyPr>
          <a:p>
            <a:pPr indent="0" fontAlgn="auto">
              <a:lnSpc>
                <a:spcPct val="150000"/>
              </a:lnSpc>
              <a:buFont typeface="Arial" panose="020B0604020202020204" pitchFamily="34" charset="0"/>
              <a:buNone/>
            </a:pPr>
            <a:r>
              <a:rPr lang="en-US" altLang="zh-CN" sz="2000" b="1">
                <a:solidFill>
                  <a:schemeClr val="tx1"/>
                </a:solidFill>
                <a:sym typeface="+mn-ea"/>
              </a:rPr>
              <a:t>2.</a:t>
            </a:r>
            <a:r>
              <a:rPr lang="en-US" sz="2000" b="1">
                <a:solidFill>
                  <a:schemeClr val="tx1"/>
                </a:solidFill>
                <a:sym typeface="+mn-ea"/>
              </a:rPr>
              <a:t>3</a:t>
            </a:r>
            <a:r>
              <a:rPr lang="en-US" sz="2000" b="1">
                <a:solidFill>
                  <a:schemeClr val="tx1"/>
                </a:solidFill>
                <a:sym typeface="+mn-ea"/>
              </a:rPr>
              <a:t> </a:t>
            </a:r>
            <a:r>
              <a:rPr lang="zh-CN" altLang="en-US" sz="2000" b="1">
                <a:sym typeface="+mn-ea"/>
              </a:rPr>
              <a:t>Question-Guided Filtering Module</a:t>
            </a:r>
            <a:endParaRPr lang="zh-CN" altLang="en-US" sz="2000" b="1">
              <a:solidFill>
                <a:schemeClr val="tx1"/>
              </a:solidFill>
              <a:sym typeface="+mn-ea"/>
            </a:endParaRPr>
          </a:p>
        </p:txBody>
      </p:sp>
      <p:pic>
        <p:nvPicPr>
          <p:cNvPr id="6" name="图片 5"/>
          <p:cNvPicPr>
            <a:picLocks noChangeAspect="1"/>
          </p:cNvPicPr>
          <p:nvPr/>
        </p:nvPicPr>
        <p:blipFill>
          <a:blip r:embed="rId2"/>
          <a:stretch>
            <a:fillRect/>
          </a:stretch>
        </p:blipFill>
        <p:spPr>
          <a:xfrm>
            <a:off x="5996940" y="1345565"/>
            <a:ext cx="4846320" cy="3398520"/>
          </a:xfrm>
          <a:prstGeom prst="rect">
            <a:avLst/>
          </a:prstGeom>
        </p:spPr>
      </p:pic>
      <mc:AlternateContent xmlns:mc="http://schemas.openxmlformats.org/markup-compatibility/2006">
        <mc:Choice xmlns:a14="http://schemas.microsoft.com/office/drawing/2010/main" Requires="a14">
          <p:sp>
            <p:nvSpPr>
              <p:cNvPr id="7" name="文本框 6"/>
              <p:cNvSpPr txBox="1"/>
              <p:nvPr/>
            </p:nvSpPr>
            <p:spPr>
              <a:xfrm>
                <a:off x="5524500" y="4827905"/>
                <a:ext cx="6554470" cy="1760855"/>
              </a:xfrm>
              <a:prstGeom prst="rect">
                <a:avLst/>
              </a:prstGeom>
              <a:noFill/>
            </p:spPr>
            <p:txBody>
              <a:bodyPr wrap="square" rtlCol="0">
                <a:spAutoFit/>
              </a:bodyPr>
              <a:p>
                <a:pPr marL="285750" indent="-285750" fontAlgn="auto">
                  <a:lnSpc>
                    <a:spcPct val="100000"/>
                  </a:lnSpc>
                  <a:buFont typeface="Arial" panose="020B0604020202020204" pitchFamily="34" charset="0"/>
                  <a:buChar char="•"/>
                </a:pPr>
                <a:r>
                  <a:rPr lang="zh-CN" altLang="en-US"/>
                  <a:t>With the question Q</a:t>
                </a:r>
                <a:r>
                  <a:rPr lang="en-US" altLang="zh-CN"/>
                  <a:t> </a:t>
                </a:r>
                <a:r>
                  <a:rPr lang="zh-CN" altLang="en-US"/>
                  <a:t>and relations </a:t>
                </a:r>
                <a14:m>
                  <m:oMath xmlns:m="http://schemas.openxmlformats.org/officeDocument/2006/math">
                    <m:sSup>
                      <m:sSupPr>
                        <m:ctrlPr>
                          <a:rPr lang="en-US"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𝒢</m:t>
                        </m:r>
                      </m:e>
                      <m:sup>
                        <m:r>
                          <a:rPr lang="en-US" i="1">
                            <a:latin typeface="Cambria Math" panose="02040503050406030204" charset="0"/>
                            <a:cs typeface="Cambria Math" panose="02040503050406030204" charset="0"/>
                          </a:rPr>
                          <m:t>𝑡</m:t>
                        </m:r>
                      </m:sup>
                    </m:sSup>
                  </m:oMath>
                </a14:m>
                <a:r>
                  <a:rPr lang="zh-CN" altLang="en-US"/>
                  <a:t>, QGF initially vectorizes Q and </a:t>
                </a:r>
                <a14:m>
                  <m:oMath xmlns:m="http://schemas.openxmlformats.org/officeDocument/2006/math">
                    <m:sSup>
                      <m:sSupPr>
                        <m:ctrlPr>
                          <a:rPr lang="en-US"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𝒢</m:t>
                        </m:r>
                      </m:e>
                      <m:sup>
                        <m:r>
                          <a:rPr lang="en-US" i="1">
                            <a:latin typeface="Cambria Math" panose="02040503050406030204" charset="0"/>
                            <a:cs typeface="Cambria Math" panose="02040503050406030204" charset="0"/>
                          </a:rPr>
                          <m:t>𝑡</m:t>
                        </m:r>
                      </m:sup>
                    </m:sSup>
                  </m:oMath>
                </a14:m>
                <a:r>
                  <a:rPr lang="zh-CN" altLang="en-US"/>
                  <a:t>.</a:t>
                </a:r>
                <a:endParaRPr lang="zh-CN" altLang="en-US"/>
              </a:p>
              <a:p>
                <a:pPr marL="285750" indent="-285750" fontAlgn="auto">
                  <a:lnSpc>
                    <a:spcPct val="100000"/>
                  </a:lnSpc>
                  <a:buFont typeface="Arial" panose="020B0604020202020204" pitchFamily="34" charset="0"/>
                  <a:buChar char="•"/>
                </a:pPr>
                <a:r>
                  <a:t>Calculate the cosine similarity scores between the vectorized Q and each visual relation.</a:t>
                </a:r>
              </a:p>
              <a:p>
                <a:pPr marL="285750" indent="-285750" fontAlgn="auto">
                  <a:lnSpc>
                    <a:spcPct val="100000"/>
                  </a:lnSpc>
                  <a:buFont typeface="Arial" panose="020B0604020202020204" pitchFamily="34" charset="0"/>
                  <a:buChar char="•"/>
                </a:pPr>
                <a:r>
                  <a:t>Keep the top-K visual relations with the highest similarity as question-relevance visual relations R based on similarity scores.</a:t>
                </a:r>
              </a:p>
            </p:txBody>
          </p:sp>
        </mc:Choice>
        <mc:Fallback>
          <p:sp>
            <p:nvSpPr>
              <p:cNvPr id="7" name="文本框 6"/>
              <p:cNvSpPr txBox="1">
                <a:spLocks noRot="1" noChangeAspect="1" noMove="1" noResize="1" noEditPoints="1" noAdjustHandles="1" noChangeArrowheads="1" noChangeShapeType="1" noTextEdit="1"/>
              </p:cNvSpPr>
              <p:nvPr/>
            </p:nvSpPr>
            <p:spPr>
              <a:xfrm>
                <a:off x="5524500" y="4827905"/>
                <a:ext cx="6554470" cy="1760855"/>
              </a:xfrm>
              <a:prstGeom prst="rect">
                <a:avLst/>
              </a:prstGeom>
              <a:blipFill rotWithShape="1">
                <a:blip r:embed="rId3"/>
                <a:stretch>
                  <a:fillRect b="-16985"/>
                </a:stretch>
              </a:blipFill>
            </p:spPr>
            <p:txBody>
              <a:bodyPr/>
              <a:lstStyle/>
              <a:p>
                <a:r>
                  <a:rPr lang="zh-CN" altLang="en-US">
                    <a:noFill/>
                  </a:rPr>
                  <a:t> </a:t>
                </a:r>
              </a:p>
            </p:txBody>
          </p:sp>
        </mc:Fallback>
      </mc:AlternateContent>
      <p:pic>
        <p:nvPicPr>
          <p:cNvPr id="8" name="图片 7" descr="微信图片_20240403210549"/>
          <p:cNvPicPr>
            <a:picLocks noChangeAspect="1"/>
          </p:cNvPicPr>
          <p:nvPr/>
        </p:nvPicPr>
        <p:blipFill>
          <a:blip r:embed="rId4"/>
          <a:stretch>
            <a:fillRect/>
          </a:stretch>
        </p:blipFill>
        <p:spPr>
          <a:xfrm>
            <a:off x="10683240" y="0"/>
            <a:ext cx="1508760" cy="1261745"/>
          </a:xfrm>
          <a:prstGeom prst="rect">
            <a:avLst/>
          </a:prstGeom>
        </p:spPr>
      </p:pic>
    </p:spTree>
  </p:cSld>
  <p:clrMapOvr>
    <a:masterClrMapping/>
  </p:clrMapOvr>
</p:sld>
</file>

<file path=ppt/tags/tag1.xml><?xml version="1.0" encoding="utf-8"?>
<p:tagLst xmlns:p="http://schemas.openxmlformats.org/presentationml/2006/main">
  <p:tag name="commondata" val="eyJoZGlkIjoiYWE5YmZhZWExMjU3YzllYTJhZThhZTI3ODI2MTYzMjEifQ=="/>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3860</Words>
  <Application>WPS 演示</Application>
  <PresentationFormat>宽屏</PresentationFormat>
  <Paragraphs>118</Paragraphs>
  <Slides>16</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16</vt:i4>
      </vt:variant>
    </vt:vector>
  </HeadingPairs>
  <TitlesOfParts>
    <vt:vector size="31" baseType="lpstr">
      <vt:lpstr>Arial</vt:lpstr>
      <vt:lpstr>宋体</vt:lpstr>
      <vt:lpstr>Wingdings</vt:lpstr>
      <vt:lpstr>汉仪书宋二KW</vt:lpstr>
      <vt:lpstr>微软雅黑</vt:lpstr>
      <vt:lpstr>Wingdings</vt:lpstr>
      <vt:lpstr>Cambria Math</vt:lpstr>
      <vt:lpstr>Kingsoft Math</vt:lpstr>
      <vt:lpstr>Calibri</vt:lpstr>
      <vt:lpstr>Helvetica Neue</vt:lpstr>
      <vt:lpstr>汉仪旗黑</vt:lpstr>
      <vt:lpstr>宋体</vt:lpstr>
      <vt:lpstr>Arial Unicode MS</vt:lpstr>
      <vt:lpstr>DejaVu Math TeX Gyre</vt:lpstr>
      <vt:lpstr>WPS</vt:lpstr>
      <vt:lpstr>PROMPTING LARGE LANGUAGE MODELS WITH FINE-GRAINED VISUAL RELATIONS FROM SCENE GRAPH FOR VISUAL QUESTION ANSWERING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好家伙</cp:lastModifiedBy>
  <cp:revision>329</cp:revision>
  <dcterms:created xsi:type="dcterms:W3CDTF">2024-04-17T08:37:15Z</dcterms:created>
  <dcterms:modified xsi:type="dcterms:W3CDTF">2024-04-17T08:37:15Z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2052-5.4.1.7920</vt:lpwstr>
  </property>
</Properties>
</file>