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42" y="3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42D03-CB3D-4570-B94C-036C57838BA3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E45D38-69C0-4B25-8D31-0C1E1C850D8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992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DE45D38-69C0-4B25-8D31-0C1E1C850D8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277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2022.ieeeicassp.org/assets/ICASSP2022_SPS_COLOR.png">
            <a:extLst>
              <a:ext uri="{FF2B5EF4-FFF2-40B4-BE49-F238E27FC236}">
                <a16:creationId xmlns:a16="http://schemas.microsoft.com/office/drawing/2014/main" id="{7FEAAF19-4759-42A2-B118-3429A61A88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73" y="157412"/>
            <a:ext cx="1776502" cy="122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0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B86640D-8908-4058-87D0-6118676F3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0ED2D51-5560-43BD-80D7-80B2240A2E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2F72283-7244-4379-870A-6429640F6E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7E77224-5EC6-4650-B401-2500E6568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D3C6-C989-48CE-A0D7-8AEE3C1D49B2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A6E85C5-1A6A-4942-9853-DB1E36612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CD3DFBD-5B7E-4A9D-A3AE-C7489050E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0937-2DE0-45F6-92BE-27C3085BC7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40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DC859C7-0D4F-448F-81DD-92FA217DF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09E75D83-FE0F-4661-A9D2-F600BE401F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2759773-B89C-43A4-9665-13F41FDD6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D3C6-C989-48CE-A0D7-8AEE3C1D49B2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0D18E38-D690-441B-A887-606AA4BDF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537FCC4-06E2-4B33-ACBD-982C6D9E1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0937-2DE0-45F6-92BE-27C3085BC7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48940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C4FE45A-9EC9-4C22-9710-9863EDDDFB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96AEA9C-CA12-47B8-A7AA-DB80368D0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9B5B21-EED7-47D6-9145-07FDCA637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D3C6-C989-48CE-A0D7-8AEE3C1D49B2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7238582-03B4-4699-8D82-F44BA1D8C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29B4C46-5D94-4159-8AF3-D355378B2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0937-2DE0-45F6-92BE-27C3085BC7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476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2022.ieeeicassp.org/assets/ICASSP2022_SPS_COLOR.png">
            <a:extLst>
              <a:ext uri="{FF2B5EF4-FFF2-40B4-BE49-F238E27FC236}">
                <a16:creationId xmlns:a16="http://schemas.microsoft.com/office/drawing/2014/main" id="{2455A375-22F2-4101-9B94-B1B30BFFB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373" y="157412"/>
            <a:ext cx="1776502" cy="1228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53C2088D-E4B8-4ECD-A0C0-C065DD4C507A}"/>
              </a:ext>
            </a:extLst>
          </p:cNvPr>
          <p:cNvSpPr/>
          <p:nvPr userDrawn="1"/>
        </p:nvSpPr>
        <p:spPr>
          <a:xfrm>
            <a:off x="2400298" y="467410"/>
            <a:ext cx="9601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2400" kern="12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daptive</a:t>
            </a:r>
            <a:r>
              <a:rPr lang="fr-FR" altLang="zh-CN" sz="2400" kern="12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Variational Nonlinear Chirp Mode Decomposition, ICASSP 2022</a:t>
            </a:r>
            <a:endParaRPr lang="zh-CN" altLang="en-US" sz="2400" kern="12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20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48E310A-FDA0-47A0-AC13-A31B0A32A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CD6F7E0-94F3-41E4-8D33-52C2CA570D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7380A15-0ABC-4034-A9F6-D9F3A6ADC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D3C6-C989-48CE-A0D7-8AEE3C1D49B2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2978EED-D712-4092-93C1-E34FD1189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619615-6AEE-45E4-9950-D7C036DA47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0937-2DE0-45F6-92BE-27C3085BC7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1844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921976-1EF8-494C-BA93-5C84418F3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B1A67C4-DF46-4687-8159-C0C6BB0890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0EC902E-7A8F-4A24-BA96-34F064C64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D3C6-C989-48CE-A0D7-8AEE3C1D49B2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9E12DD-CD0A-4C08-94DE-A1EDFC264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CB5617D-77F1-43CA-819F-1997D2111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0937-2DE0-45F6-92BE-27C3085BC7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307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E0B887-DC06-4783-9CEE-8CA2AE4F0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FE5764A-BB63-4108-A5C8-4EB1F4ACF0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E246B5B-526D-43ED-AAC2-047A9E0989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C8A4AF7-CFBB-429B-8DC2-7617A889D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D3C6-C989-48CE-A0D7-8AEE3C1D49B2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BA16EBC-8104-4666-BEAF-7260975A8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D67944A-29B8-4CBD-BA1C-B7FC43501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0937-2DE0-45F6-92BE-27C3085BC7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2185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64BD1C3-FD46-4F62-BC17-FAFFB33F4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53B2FB8-5242-4BF5-B566-A52049B07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212FEB1-720D-44A4-966A-249123C804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6B85289-F2CB-4297-85E9-50D08EAA73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5EEE42F-FA4D-4EEC-8769-05B4D19BF0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846BAE95-0C76-4C76-A2B2-67BF4CEB4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D3C6-C989-48CE-A0D7-8AEE3C1D49B2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7A9384F-02CB-471F-974A-288BEB3AC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333AA54-6265-45F2-8D45-12406A2A1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0937-2DE0-45F6-92BE-27C3085BC7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958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B30E78-7A3B-437E-8668-4B3D7543A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3EE6A57-C282-4D73-845B-2882DF1E4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D3C6-C989-48CE-A0D7-8AEE3C1D49B2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A76AEEA-7E76-4079-84A6-3B41061F0F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7C4190F-B1B9-435E-8A0F-33CEEC8DC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0937-2DE0-45F6-92BE-27C3085BC7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4826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FFCDA9D-8496-4B1D-B2D4-260767D4A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D3C6-C989-48CE-A0D7-8AEE3C1D49B2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587DC232-F149-4A38-8B45-F77704261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33A6C1-E1C2-41F9-932D-C12741CB8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0937-2DE0-45F6-92BE-27C3085BC7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210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E2BCF88-179C-46D6-AC06-B14ADE971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E424859-8E13-45C9-9B76-3E99B020A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6F7E67D-6D25-495F-83D8-235BE40370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771A56D-BAC0-4901-A41D-B616AB1BA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0FD3C6-C989-48CE-A0D7-8AEE3C1D49B2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A735F6B-265B-440B-AE72-5A3F2ED42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F727E63-6057-481A-A696-E3FEFEBB2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B30937-2DE0-45F6-92BE-27C3085BC7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466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549F5263-9020-4600-ADC6-ECFFDF03B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7C77D14A-54B0-4044-86BA-1981C9C87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8C71CDC-9BF9-49C4-864F-78BF32A259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0FD3C6-C989-48CE-A0D7-8AEE3C1D49B2}" type="datetimeFigureOut">
              <a:rPr lang="zh-CN" altLang="en-US" smtClean="0"/>
              <a:t>2022/4/19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ABBBF74-9ED5-42A6-A9A9-1B3FC4645B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13E978A-1FB7-40D2-90C2-282FCB23F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B30937-2DE0-45F6-92BE-27C3085BC7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813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81E69BCE-695C-49DE-B057-B59BB83A80C5}"/>
              </a:ext>
            </a:extLst>
          </p:cNvPr>
          <p:cNvSpPr/>
          <p:nvPr/>
        </p:nvSpPr>
        <p:spPr>
          <a:xfrm>
            <a:off x="814387" y="1905685"/>
            <a:ext cx="105632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</a:t>
            </a:r>
            <a:r>
              <a:rPr lang="en-US" altLang="zh-CN" sz="3200" b="1" dirty="0" err="1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daptive</a:t>
            </a:r>
            <a:r>
              <a:rPr lang="fr-FR" altLang="zh-CN" sz="3200" b="1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Variational Nonlinear Chirp Mode Decomposition</a:t>
            </a:r>
            <a:endParaRPr lang="zh-CN" altLang="en-US" sz="3200" b="1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2C77974-D9A4-4E1D-8588-114E05CC9E2A}"/>
              </a:ext>
            </a:extLst>
          </p:cNvPr>
          <p:cNvSpPr txBox="1">
            <a:spLocks/>
          </p:cNvSpPr>
          <p:nvPr/>
        </p:nvSpPr>
        <p:spPr>
          <a:xfrm>
            <a:off x="127367" y="2809875"/>
            <a:ext cx="11937263" cy="2149801"/>
          </a:xfrm>
          <a:prstGeom prst="rect">
            <a:avLst/>
          </a:prstGeom>
        </p:spPr>
        <p:txBody>
          <a:bodyPr vert="horz" lIns="75291" tIns="37648" rIns="75291" bIns="37648" rtlCol="0" anchor="ctr">
            <a:noAutofit/>
          </a:bodyPr>
          <a:lstStyle>
            <a:lvl1pPr algn="l" defTabSz="27984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2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>
              <a:lnSpc>
                <a:spcPct val="130000"/>
              </a:lnSpc>
              <a:spcBef>
                <a:spcPts val="494"/>
              </a:spcBef>
              <a:spcAft>
                <a:spcPts val="494"/>
              </a:spcAft>
            </a:pP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Hao Liang</a:t>
            </a:r>
            <a:r>
              <a:rPr lang="en-US" altLang="zh-CN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1,3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Xinghao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Ding</a:t>
            </a:r>
            <a:r>
              <a:rPr lang="en-US" altLang="zh-CN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1,3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Andreas Jakobsson</a:t>
            </a:r>
            <a:r>
              <a:rPr lang="en-US" altLang="zh-CN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</a:t>
            </a:r>
            <a:r>
              <a:rPr lang="en-US" altLang="zh-CN" sz="20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Xiaotong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Tu</a:t>
            </a:r>
            <a:r>
              <a:rPr lang="en-US" altLang="zh-CN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1,3,*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, Yue Huang</a:t>
            </a:r>
            <a:r>
              <a:rPr lang="en-US" altLang="zh-CN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1,3</a:t>
            </a:r>
          </a:p>
          <a:p>
            <a:pPr algn="ctr">
              <a:lnSpc>
                <a:spcPct val="130000"/>
              </a:lnSpc>
              <a:spcBef>
                <a:spcPts val="494"/>
              </a:spcBef>
              <a:spcAft>
                <a:spcPts val="494"/>
              </a:spcAft>
            </a:pPr>
            <a:r>
              <a:rPr lang="en-US" altLang="zh-CN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School of Informatics, Xiamen University, China</a:t>
            </a:r>
          </a:p>
          <a:p>
            <a:pPr algn="ctr">
              <a:lnSpc>
                <a:spcPct val="130000"/>
              </a:lnSpc>
              <a:spcBef>
                <a:spcPts val="494"/>
              </a:spcBef>
              <a:spcAft>
                <a:spcPts val="494"/>
              </a:spcAft>
            </a:pPr>
            <a:r>
              <a:rPr lang="en-US" altLang="zh-CN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Div. of Mathematical Statistics, Lund University, Sweden</a:t>
            </a:r>
          </a:p>
          <a:p>
            <a:pPr algn="ctr">
              <a:lnSpc>
                <a:spcPct val="130000"/>
              </a:lnSpc>
              <a:spcBef>
                <a:spcPts val="494"/>
              </a:spcBef>
              <a:spcAft>
                <a:spcPts val="494"/>
              </a:spcAft>
            </a:pPr>
            <a:r>
              <a:rPr lang="en-US" altLang="zh-CN" sz="2000" baseline="30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3</a:t>
            </a:r>
            <a:r>
              <a:rPr lang="en-US" altLang="zh-CN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Institute of Artificial Intelligent, Xiamen University, China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C3F337E3-3698-472D-BD33-2F6CC371AFDE}"/>
              </a:ext>
            </a:extLst>
          </p:cNvPr>
          <p:cNvSpPr/>
          <p:nvPr/>
        </p:nvSpPr>
        <p:spPr>
          <a:xfrm>
            <a:off x="5117685" y="5357420"/>
            <a:ext cx="1956626" cy="4968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>
                <a:solidFill>
                  <a:srgbClr val="121212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ICASSP 2022</a:t>
            </a:r>
            <a:endParaRPr lang="en-US" altLang="zh-CN" sz="2400" b="1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2087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53"/>
    </mc:Choice>
    <mc:Fallback>
      <p:transition spd="slow" advTm="3653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9696FF29-76E8-4588-B953-2E41D4C49688}"/>
              </a:ext>
            </a:extLst>
          </p:cNvPr>
          <p:cNvSpPr txBox="1"/>
          <p:nvPr/>
        </p:nvSpPr>
        <p:spPr>
          <a:xfrm>
            <a:off x="572517" y="1563425"/>
            <a:ext cx="1029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Method —— Bayesian Strategy: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DF7A449-12A3-4E2B-B8E2-75EC947001E2}"/>
              </a:ext>
            </a:extLst>
          </p:cNvPr>
          <p:cNvSpPr txBox="1"/>
          <p:nvPr/>
        </p:nvSpPr>
        <p:spPr>
          <a:xfrm>
            <a:off x="1110283" y="2555700"/>
            <a:ext cx="7947992" cy="12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Update steps: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CB901D5-2226-43F7-899F-FBC4FA75FD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182" y="3429000"/>
            <a:ext cx="5253636" cy="1965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173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文本框 14">
            <a:extLst>
              <a:ext uri="{FF2B5EF4-FFF2-40B4-BE49-F238E27FC236}">
                <a16:creationId xmlns:a16="http://schemas.microsoft.com/office/drawing/2014/main" id="{3E453DAB-0485-4B15-AD69-E02A577A2422}"/>
              </a:ext>
            </a:extLst>
          </p:cNvPr>
          <p:cNvSpPr txBox="1"/>
          <p:nvPr/>
        </p:nvSpPr>
        <p:spPr>
          <a:xfrm>
            <a:off x="1053133" y="4617490"/>
            <a:ext cx="7947992" cy="12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Avoid the errors caused by discrete time sampling: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696FF29-76E8-4588-B953-2E41D4C49688}"/>
              </a:ext>
            </a:extLst>
          </p:cNvPr>
          <p:cNvSpPr txBox="1"/>
          <p:nvPr/>
        </p:nvSpPr>
        <p:spPr>
          <a:xfrm>
            <a:off x="572517" y="1344350"/>
            <a:ext cx="1029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Method —— Data-driven Implementation: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DF7A449-12A3-4E2B-B8E2-75EC947001E2}"/>
              </a:ext>
            </a:extLst>
          </p:cNvPr>
          <p:cNvSpPr txBox="1"/>
          <p:nvPr/>
        </p:nvSpPr>
        <p:spPr>
          <a:xfrm>
            <a:off x="1053133" y="1908000"/>
            <a:ext cx="7947992" cy="12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Arctangent demodulation technique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[1,2]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0B9B9CD-CA59-47EC-81C0-67992D7003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797" y="2639208"/>
            <a:ext cx="5541660" cy="197987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B0742F2-5093-434E-B128-078037AFD1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703" y="5339643"/>
            <a:ext cx="4133848" cy="510420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0E84A8C6-B557-4911-90E8-7004EB57B4DB}"/>
              </a:ext>
            </a:extLst>
          </p:cNvPr>
          <p:cNvSpPr/>
          <p:nvPr/>
        </p:nvSpPr>
        <p:spPr>
          <a:xfrm>
            <a:off x="757858" y="5943286"/>
            <a:ext cx="11186492" cy="1255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Thomas Y Hou and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Zuoqiang</a:t>
            </a:r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Shi, “Data-driven time–frequency analysis,” </a:t>
            </a:r>
            <a:r>
              <a:rPr lang="en-US" altLang="zh-CN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Applied and Computational Harmonic Analysis</a:t>
            </a:r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vol. 35, no. 2, pp. 284–308, 2013.</a:t>
            </a:r>
            <a:b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[2] Byung-Kwon Park, Olga Boric-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Lubecke</a:t>
            </a:r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Victor M </a:t>
            </a:r>
            <a:r>
              <a:rPr lang="en-US" altLang="zh-CN" sz="12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Lubecke</a:t>
            </a:r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“Arctangent demodulation with DC offset compensation in quadrature Doppler radar receiver systems,” </a:t>
            </a:r>
            <a:r>
              <a:rPr lang="en-US" altLang="zh-CN" sz="12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IEEE transactions on Microwave theory and techniques</a:t>
            </a:r>
            <a:r>
              <a:rPr lang="en-US" altLang="zh-CN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vol. 55, no. 5, pp. 1073–1079, 2007.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zh-CN" sz="1600" dirty="0"/>
            </a:b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3141734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9696FF29-76E8-4588-B953-2E41D4C49688}"/>
              </a:ext>
            </a:extLst>
          </p:cNvPr>
          <p:cNvSpPr txBox="1"/>
          <p:nvPr/>
        </p:nvSpPr>
        <p:spPr>
          <a:xfrm>
            <a:off x="572517" y="1563425"/>
            <a:ext cx="1029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Results —— Simulated Signal: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BEDA890-9D81-43C8-A9FC-06FA8126D349}"/>
              </a:ext>
            </a:extLst>
          </p:cNvPr>
          <p:cNvSpPr txBox="1"/>
          <p:nvPr/>
        </p:nvSpPr>
        <p:spPr>
          <a:xfrm>
            <a:off x="1053133" y="2336625"/>
            <a:ext cx="7947992" cy="12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two-component simulated nonlinear chirp signal: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F554292-4B77-4E98-A4ED-F829EF338B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264" y="3152428"/>
            <a:ext cx="2595874" cy="492607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4C07CC2-BB7C-4075-A87D-BDCD5674C3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237" y="3985990"/>
            <a:ext cx="7083699" cy="81403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0363174E-5F24-41C2-8BC2-870A3023A41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904" y="5191990"/>
            <a:ext cx="4394720" cy="392978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F720737-0777-441D-B2B3-039507534B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8138" y="5191989"/>
            <a:ext cx="3940858" cy="392979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D3F19BC7-11B5-44B7-A257-9D1D423FC2E9}"/>
              </a:ext>
            </a:extLst>
          </p:cNvPr>
          <p:cNvSpPr/>
          <p:nvPr/>
        </p:nvSpPr>
        <p:spPr>
          <a:xfrm>
            <a:off x="3190875" y="6333422"/>
            <a:ext cx="80581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codes are available at https://github.com/HauLiang/AVNCMD.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6955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9696FF29-76E8-4588-B953-2E41D4C49688}"/>
              </a:ext>
            </a:extLst>
          </p:cNvPr>
          <p:cNvSpPr txBox="1"/>
          <p:nvPr/>
        </p:nvSpPr>
        <p:spPr>
          <a:xfrm>
            <a:off x="572517" y="1563425"/>
            <a:ext cx="1029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Results —— Simulated Signal: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3F19BC7-11B5-44B7-A257-9D1D423FC2E9}"/>
              </a:ext>
            </a:extLst>
          </p:cNvPr>
          <p:cNvSpPr/>
          <p:nvPr/>
        </p:nvSpPr>
        <p:spPr>
          <a:xfrm>
            <a:off x="3190875" y="6333422"/>
            <a:ext cx="80581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codes are available at https://github.com/HauLiang/AVNCMD.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53DFF321-2A62-40E8-BF5A-7E5A28FF4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0409" y="2432098"/>
            <a:ext cx="3900931" cy="355587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357342D2-D3A7-4450-84CB-2038BD5FD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210" y="5094811"/>
            <a:ext cx="5909458" cy="97438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C8CD99A-D0E1-452A-812A-23C97EBAA26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2393" y="2432098"/>
            <a:ext cx="5663092" cy="239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1747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9696FF29-76E8-4588-B953-2E41D4C49688}"/>
              </a:ext>
            </a:extLst>
          </p:cNvPr>
          <p:cNvSpPr txBox="1"/>
          <p:nvPr/>
        </p:nvSpPr>
        <p:spPr>
          <a:xfrm>
            <a:off x="572517" y="1563425"/>
            <a:ext cx="1029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Results —— Real-life Signal: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BEDA890-9D81-43C8-A9FC-06FA8126D349}"/>
              </a:ext>
            </a:extLst>
          </p:cNvPr>
          <p:cNvSpPr txBox="1"/>
          <p:nvPr/>
        </p:nvSpPr>
        <p:spPr>
          <a:xfrm>
            <a:off x="1053133" y="2431875"/>
            <a:ext cx="8900492" cy="12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whistle of a baiji, a Yangtze river dolphin (available in [1])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3F19BC7-11B5-44B7-A257-9D1D423FC2E9}"/>
              </a:ext>
            </a:extLst>
          </p:cNvPr>
          <p:cNvSpPr/>
          <p:nvPr/>
        </p:nvSpPr>
        <p:spPr>
          <a:xfrm>
            <a:off x="3190875" y="6333422"/>
            <a:ext cx="80581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codes are available at https://github.com/HauLiang/AVNCMD.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EBA4BA6A-C91B-48E7-9420-E8F68F022145}"/>
              </a:ext>
            </a:extLst>
          </p:cNvPr>
          <p:cNvSpPr/>
          <p:nvPr/>
        </p:nvSpPr>
        <p:spPr>
          <a:xfrm>
            <a:off x="2438401" y="3514725"/>
            <a:ext cx="70199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[1] Kathleen J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Vigness-Raposa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Gail Scowcroft, James H Miller, and Darlene </a:t>
            </a:r>
            <a:r>
              <a:rPr lang="en-US" altLang="zh-CN" sz="20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Ketten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“Discovery of sound in the Sea: an online resource,” in </a:t>
            </a:r>
            <a:r>
              <a:rPr lang="en-US" altLang="zh-CN" sz="20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Effects of Noise on Aquatic Life</a:t>
            </a:r>
            <a:r>
              <a:rPr lang="en-US" altLang="zh-CN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pp. 135–138. Springer, 2012.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3491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9696FF29-76E8-4588-B953-2E41D4C49688}"/>
              </a:ext>
            </a:extLst>
          </p:cNvPr>
          <p:cNvSpPr txBox="1"/>
          <p:nvPr/>
        </p:nvSpPr>
        <p:spPr>
          <a:xfrm>
            <a:off x="572517" y="1449125"/>
            <a:ext cx="1029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Results —— Real-life Signal: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D3F19BC7-11B5-44B7-A257-9D1D423FC2E9}"/>
              </a:ext>
            </a:extLst>
          </p:cNvPr>
          <p:cNvSpPr/>
          <p:nvPr/>
        </p:nvSpPr>
        <p:spPr>
          <a:xfrm>
            <a:off x="3190875" y="6333422"/>
            <a:ext cx="805815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codes are available at https://github.com/HauLiang/AVNCMD.</a:t>
            </a:r>
            <a:r>
              <a:rPr lang="en-US" altLang="zh-C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944FB865-0EA2-40AD-9EB9-6E73DD13DF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01" y="2160860"/>
            <a:ext cx="4059573" cy="414859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C63848A-265E-4D02-900A-BD912C443D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1301" y="2112085"/>
            <a:ext cx="3838574" cy="419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142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5">
            <a:extLst>
              <a:ext uri="{FF2B5EF4-FFF2-40B4-BE49-F238E27FC236}">
                <a16:creationId xmlns:a16="http://schemas.microsoft.com/office/drawing/2014/main" id="{7098D6E4-83F0-47D5-831B-52A3A817218A}"/>
              </a:ext>
            </a:extLst>
          </p:cNvPr>
          <p:cNvSpPr txBox="1">
            <a:spLocks/>
          </p:cNvSpPr>
          <p:nvPr/>
        </p:nvSpPr>
        <p:spPr>
          <a:xfrm>
            <a:off x="3921604" y="2773124"/>
            <a:ext cx="4348787" cy="8788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zh-CN" sz="6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you!</a:t>
            </a:r>
            <a:endParaRPr lang="zh-CN" altLang="en-US" sz="6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占位符 7">
            <a:extLst>
              <a:ext uri="{FF2B5EF4-FFF2-40B4-BE49-F238E27FC236}">
                <a16:creationId xmlns:a16="http://schemas.microsoft.com/office/drawing/2014/main" id="{2E56D581-B705-4119-96CC-A41287075C5B}"/>
              </a:ext>
            </a:extLst>
          </p:cNvPr>
          <p:cNvSpPr txBox="1">
            <a:spLocks/>
          </p:cNvSpPr>
          <p:nvPr/>
        </p:nvSpPr>
        <p:spPr>
          <a:xfrm>
            <a:off x="7061219" y="6206952"/>
            <a:ext cx="5026006" cy="3481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kern="1200">
                <a:solidFill>
                  <a:srgbClr val="537EC5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1" kern="1200">
                <a:solidFill>
                  <a:srgbClr val="537EC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1" kern="1200">
                <a:solidFill>
                  <a:srgbClr val="537EC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537EC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1" kern="1200">
                <a:solidFill>
                  <a:srgbClr val="537EC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rgbClr val="666666"/>
                </a:solidFill>
                <a:latin typeface="Arial"/>
                <a:ea typeface="Microsoft YaHei"/>
                <a:cs typeface="+mn-ea"/>
              </a:rPr>
              <a:t>2022/04/18</a:t>
            </a:r>
            <a:r>
              <a:rPr lang="zh-CN" altLang="en-US" sz="1600" dirty="0">
                <a:solidFill>
                  <a:srgbClr val="666666"/>
                </a:solidFill>
                <a:latin typeface="Arial"/>
                <a:ea typeface="Microsoft YaHei"/>
                <a:cs typeface="+mn-ea"/>
              </a:rPr>
              <a:t>    </a:t>
            </a:r>
            <a:r>
              <a:rPr lang="en-US" altLang="zh-CN" sz="1600" dirty="0">
                <a:solidFill>
                  <a:srgbClr val="666666"/>
                </a:solidFill>
                <a:latin typeface="Arial"/>
                <a:ea typeface="Microsoft YaHei"/>
                <a:cs typeface="+mn-ea"/>
              </a:rPr>
              <a:t>Hao Liang  (haoliang@stu.xmu.edu.cn)</a:t>
            </a:r>
            <a:endParaRPr lang="zh-CN" altLang="en-US" sz="1600" dirty="0">
              <a:solidFill>
                <a:srgbClr val="666666"/>
              </a:solidFill>
              <a:latin typeface="Arial"/>
              <a:ea typeface="Microsoft YaHei"/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36701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5FBA903-DE56-42FB-BE43-94121F2BE7F9}"/>
              </a:ext>
            </a:extLst>
          </p:cNvPr>
          <p:cNvSpPr txBox="1"/>
          <p:nvPr/>
        </p:nvSpPr>
        <p:spPr>
          <a:xfrm>
            <a:off x="572518" y="1563425"/>
            <a:ext cx="2170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Background: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5CD1173-F210-4AD4-B183-9D56158D6446}"/>
              </a:ext>
            </a:extLst>
          </p:cNvPr>
          <p:cNvSpPr txBox="1"/>
          <p:nvPr/>
        </p:nvSpPr>
        <p:spPr>
          <a:xfrm>
            <a:off x="1081708" y="2432502"/>
            <a:ext cx="10028584" cy="38116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Nonlinear chirp signals: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non-stationary structures, multi-components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Periodogram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Time-frequency methods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short-time Fourier transform,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synchrosqueezed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transform, second-order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synchrosqueezed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transform…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Decomposition methods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empirical mode decomposition, variation  mode  decomposition, </a:t>
            </a:r>
            <a:r>
              <a:rPr lang="fr-FR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variational nonlinear chirp mode decomposition, ...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80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5FBA903-DE56-42FB-BE43-94121F2BE7F9}"/>
              </a:ext>
            </a:extLst>
          </p:cNvPr>
          <p:cNvSpPr txBox="1"/>
          <p:nvPr/>
        </p:nvSpPr>
        <p:spPr>
          <a:xfrm>
            <a:off x="572518" y="1563425"/>
            <a:ext cx="2170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Motivation: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5CD1173-F210-4AD4-B183-9D56158D6446}"/>
              </a:ext>
            </a:extLst>
          </p:cNvPr>
          <p:cNvSpPr txBox="1"/>
          <p:nvPr/>
        </p:nvSpPr>
        <p:spPr>
          <a:xfrm>
            <a:off x="1081708" y="2508074"/>
            <a:ext cx="10028584" cy="184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Most methods are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unsuitable for wide-band signals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performance of many methods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relies heavily on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setting of the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user-selected parameters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22675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5FBA903-DE56-42FB-BE43-94121F2BE7F9}"/>
              </a:ext>
            </a:extLst>
          </p:cNvPr>
          <p:cNvSpPr txBox="1"/>
          <p:nvPr/>
        </p:nvSpPr>
        <p:spPr>
          <a:xfrm>
            <a:off x="572518" y="1563425"/>
            <a:ext cx="21706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Contributions: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5CD1173-F210-4AD4-B183-9D56158D6446}"/>
              </a:ext>
            </a:extLst>
          </p:cNvPr>
          <p:cNvSpPr txBox="1"/>
          <p:nvPr/>
        </p:nvSpPr>
        <p:spPr>
          <a:xfrm>
            <a:off x="1081708" y="2508074"/>
            <a:ext cx="10291142" cy="3103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propose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adaptive implementation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 Bayesian perspective.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method can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adaptively estimate the instantaneous amplitudes and frequencies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form the dictionary in a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data-driven manner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full posterior density function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inferred, which may then be used to give a sense of confidence.</a:t>
            </a:r>
          </a:p>
        </p:txBody>
      </p:sp>
    </p:spTree>
    <p:extLst>
      <p:ext uri="{BB962C8B-B14F-4D97-AF65-F5344CB8AC3E}">
        <p14:creationId xmlns:p14="http://schemas.microsoft.com/office/powerpoint/2010/main" val="33969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A5FBA903-DE56-42FB-BE43-94121F2BE7F9}"/>
              </a:ext>
            </a:extLst>
          </p:cNvPr>
          <p:cNvSpPr txBox="1"/>
          <p:nvPr/>
        </p:nvSpPr>
        <p:spPr>
          <a:xfrm>
            <a:off x="572518" y="1334825"/>
            <a:ext cx="8304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Nonlinear Chirp Signal Model: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C5CD1173-F210-4AD4-B183-9D56158D6446}"/>
              </a:ext>
            </a:extLst>
          </p:cNvPr>
          <p:cNvSpPr txBox="1"/>
          <p:nvPr/>
        </p:nvSpPr>
        <p:spPr>
          <a:xfrm>
            <a:off x="1081708" y="1888949"/>
            <a:ext cx="10291142" cy="12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nonlinear chirp signal consisting of modes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[1,2]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B02780E-7BF9-4337-86EB-CD8BBC386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243" y="2621325"/>
            <a:ext cx="5498071" cy="743935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5A8E57A7-96F5-43C6-8C57-B9374BC187F8}"/>
              </a:ext>
            </a:extLst>
          </p:cNvPr>
          <p:cNvSpPr/>
          <p:nvPr/>
        </p:nvSpPr>
        <p:spPr>
          <a:xfrm>
            <a:off x="1081708" y="3474406"/>
            <a:ext cx="6096000" cy="57996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Demodulated form: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7D155DE-454D-4819-ACAE-1BAE9A9565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84" y="3477564"/>
            <a:ext cx="6019800" cy="716197"/>
          </a:xfrm>
          <a:prstGeom prst="rect">
            <a:avLst/>
          </a:prstGeom>
        </p:spPr>
      </p:pic>
      <p:grpSp>
        <p:nvGrpSpPr>
          <p:cNvPr id="15" name="组合 14">
            <a:extLst>
              <a:ext uri="{FF2B5EF4-FFF2-40B4-BE49-F238E27FC236}">
                <a16:creationId xmlns:a16="http://schemas.microsoft.com/office/drawing/2014/main" id="{937C48E3-E1B9-491F-900D-B28B6093A7CC}"/>
              </a:ext>
            </a:extLst>
          </p:cNvPr>
          <p:cNvGrpSpPr/>
          <p:nvPr/>
        </p:nvGrpSpPr>
        <p:grpSpPr>
          <a:xfrm>
            <a:off x="2890017" y="4392926"/>
            <a:ext cx="5421366" cy="1296725"/>
            <a:chOff x="2771775" y="5380300"/>
            <a:chExt cx="5172298" cy="1237151"/>
          </a:xfrm>
        </p:grpSpPr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07C992D9-CA5E-46A7-8598-A0C0BA293B4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7500" y="5380300"/>
              <a:ext cx="5086573" cy="1237151"/>
            </a:xfrm>
            <a:prstGeom prst="rect">
              <a:avLst/>
            </a:prstGeom>
          </p:spPr>
        </p:pic>
        <p:sp>
          <p:nvSpPr>
            <p:cNvPr id="13" name="左大括号 12">
              <a:extLst>
                <a:ext uri="{FF2B5EF4-FFF2-40B4-BE49-F238E27FC236}">
                  <a16:creationId xmlns:a16="http://schemas.microsoft.com/office/drawing/2014/main" id="{94CD85B0-3138-414C-B282-077DC0885E09}"/>
                </a:ext>
              </a:extLst>
            </p:cNvPr>
            <p:cNvSpPr/>
            <p:nvPr/>
          </p:nvSpPr>
          <p:spPr>
            <a:xfrm>
              <a:off x="2771775" y="5562600"/>
              <a:ext cx="45719" cy="876300"/>
            </a:xfrm>
            <a:prstGeom prst="lef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DCBDFF3D-A071-49F2-9629-D4185CC869DF}"/>
              </a:ext>
            </a:extLst>
          </p:cNvPr>
          <p:cNvSpPr/>
          <p:nvPr/>
        </p:nvSpPr>
        <p:spPr>
          <a:xfrm>
            <a:off x="819447" y="5898341"/>
            <a:ext cx="10553403" cy="894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Shiqian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Chen, Xingjian Dong,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Zhike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Peng,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Wenming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Zhang, and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Guang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Meng, “Nonlinear chirp mode decomposition: A variational method,” IEEE Transactions on Signal Processing, vol. 65, no. 22, pp. 6024–6037, 2017.</a:t>
            </a:r>
          </a:p>
          <a:p>
            <a:pPr>
              <a:lnSpc>
                <a:spcPct val="150000"/>
              </a:lnSpc>
            </a:pP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Xiaotong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Tu, Johan Sward, Andreas Jakobsson, and </a:t>
            </a:r>
            <a:r>
              <a:rPr lang="en-US" altLang="zh-CN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Fucai</a:t>
            </a:r>
            <a:r>
              <a:rPr lang="en-US" altLang="zh-CN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Li, “Estimating nonlinear chirp modes exploiting sparsity,” Signal Processing, vol. 183, pp. 107952, 2021.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4875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5CD1173-F210-4AD4-B183-9D56158D6446}"/>
              </a:ext>
            </a:extLst>
          </p:cNvPr>
          <p:cNvSpPr txBox="1"/>
          <p:nvPr/>
        </p:nvSpPr>
        <p:spPr>
          <a:xfrm>
            <a:off x="1053133" y="2336625"/>
            <a:ext cx="7947992" cy="12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signal components may be estimated as: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696FF29-76E8-4588-B953-2E41D4C49688}"/>
              </a:ext>
            </a:extLst>
          </p:cNvPr>
          <p:cNvSpPr txBox="1"/>
          <p:nvPr/>
        </p:nvSpPr>
        <p:spPr>
          <a:xfrm>
            <a:off x="572517" y="1563425"/>
            <a:ext cx="1029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Method —— Estimating the Nonlinear Chirp Signal: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8410D0C-D3F9-4E56-BA9C-0FCA2D64F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60" y="3118041"/>
            <a:ext cx="3805680" cy="621918"/>
          </a:xfrm>
          <a:prstGeom prst="rect">
            <a:avLst/>
          </a:prstGeom>
        </p:spPr>
      </p:pic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2EAEF117-32BA-4C57-BC2D-0885ED1956E4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2280294" y="3703935"/>
            <a:ext cx="2746835" cy="14182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F2F21F55-E2DA-492B-92D3-71539CB22962}"/>
              </a:ext>
            </a:extLst>
          </p:cNvPr>
          <p:cNvSpPr/>
          <p:nvPr/>
        </p:nvSpPr>
        <p:spPr>
          <a:xfrm>
            <a:off x="4334350" y="5122168"/>
            <a:ext cx="35215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residual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noise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energy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extracting the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signal </a:t>
            </a:r>
            <a:r>
              <a:rPr lang="zh-CN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component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A426109F-54B5-41AE-B9C8-ED8D8C067A71}"/>
              </a:ext>
            </a:extLst>
          </p:cNvPr>
          <p:cNvCxnSpPr>
            <a:cxnSpLocks/>
            <a:endCxn id="16" idx="0"/>
          </p:cNvCxnSpPr>
          <p:nvPr/>
        </p:nvCxnSpPr>
        <p:spPr>
          <a:xfrm>
            <a:off x="5872914" y="3739959"/>
            <a:ext cx="222201" cy="13822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F4DCE0B0-B684-4F43-9C31-87C101D81B2D}"/>
              </a:ext>
            </a:extLst>
          </p:cNvPr>
          <p:cNvSpPr/>
          <p:nvPr/>
        </p:nvSpPr>
        <p:spPr>
          <a:xfrm>
            <a:off x="668498" y="5122168"/>
            <a:ext cx="32235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trade-off between the data fitting term and the level of smoothness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17820890-7047-42CF-A698-FEBCF79A481C}"/>
              </a:ext>
            </a:extLst>
          </p:cNvPr>
          <p:cNvCxnSpPr>
            <a:cxnSpLocks/>
            <a:endCxn id="20" idx="0"/>
          </p:cNvCxnSpPr>
          <p:nvPr/>
        </p:nvCxnSpPr>
        <p:spPr>
          <a:xfrm>
            <a:off x="7504253" y="3703935"/>
            <a:ext cx="2484443" cy="1556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矩形 19">
            <a:extLst>
              <a:ext uri="{FF2B5EF4-FFF2-40B4-BE49-F238E27FC236}">
                <a16:creationId xmlns:a16="http://schemas.microsoft.com/office/drawing/2014/main" id="{5790E8CE-50B5-4FFD-9B39-8D341B2503A4}"/>
              </a:ext>
            </a:extLst>
          </p:cNvPr>
          <p:cNvSpPr/>
          <p:nvPr/>
        </p:nvSpPr>
        <p:spPr>
          <a:xfrm>
            <a:off x="8137816" y="5260171"/>
            <a:ext cx="37017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Restrict the smoothness of instantaneous amplitude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8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5CD1173-F210-4AD4-B183-9D56158D6446}"/>
              </a:ext>
            </a:extLst>
          </p:cNvPr>
          <p:cNvSpPr txBox="1"/>
          <p:nvPr/>
        </p:nvSpPr>
        <p:spPr>
          <a:xfrm>
            <a:off x="1053133" y="2336625"/>
            <a:ext cx="7947992" cy="12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signal components may be estimated as: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696FF29-76E8-4588-B953-2E41D4C49688}"/>
              </a:ext>
            </a:extLst>
          </p:cNvPr>
          <p:cNvSpPr txBox="1"/>
          <p:nvPr/>
        </p:nvSpPr>
        <p:spPr>
          <a:xfrm>
            <a:off x="572517" y="1563425"/>
            <a:ext cx="1029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Method —— Estimating the Nonlinear Chirp Signal: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8410D0C-D3F9-4E56-BA9C-0FCA2D64FE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160" y="3118041"/>
            <a:ext cx="3805680" cy="621918"/>
          </a:xfrm>
          <a:prstGeom prst="rect">
            <a:avLst/>
          </a:prstGeom>
        </p:spPr>
      </p:pic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D63541E7-A1B9-4CE8-AB7E-A450D4E100EB}"/>
              </a:ext>
            </a:extLst>
          </p:cNvPr>
          <p:cNvCxnSpPr>
            <a:cxnSpLocks/>
          </p:cNvCxnSpPr>
          <p:nvPr/>
        </p:nvCxnSpPr>
        <p:spPr>
          <a:xfrm>
            <a:off x="625386" y="3825778"/>
            <a:ext cx="10766514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86BB1478-4BB9-4E40-8CDE-E06048F2BF55}"/>
              </a:ext>
            </a:extLst>
          </p:cNvPr>
          <p:cNvGrpSpPr/>
          <p:nvPr/>
        </p:nvGrpSpPr>
        <p:grpSpPr>
          <a:xfrm>
            <a:off x="593727" y="4027079"/>
            <a:ext cx="6652847" cy="2193343"/>
            <a:chOff x="1053133" y="3926429"/>
            <a:chExt cx="6652847" cy="2193343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6CF72C85-8139-413F-A76B-F73AD5A07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792" y="3926429"/>
              <a:ext cx="6027157" cy="39318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CCA81196-66B3-461F-9D98-35CC67CE5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4792" y="4345011"/>
              <a:ext cx="6621188" cy="352727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23BDB334-648D-4CD3-90F5-8DC866A9D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3133" y="4697738"/>
              <a:ext cx="6621188" cy="1422034"/>
            </a:xfrm>
            <a:prstGeom prst="rect">
              <a:avLst/>
            </a:prstGeom>
          </p:spPr>
        </p:pic>
      </p:grpSp>
      <p:pic>
        <p:nvPicPr>
          <p:cNvPr id="15" name="图片 14">
            <a:extLst>
              <a:ext uri="{FF2B5EF4-FFF2-40B4-BE49-F238E27FC236}">
                <a16:creationId xmlns:a16="http://schemas.microsoft.com/office/drawing/2014/main" id="{D6B394D3-D8B7-4721-9BFB-6300E3FDE81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2585" y="4598138"/>
            <a:ext cx="4643216" cy="128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219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C5CD1173-F210-4AD4-B183-9D56158D6446}"/>
              </a:ext>
            </a:extLst>
          </p:cNvPr>
          <p:cNvSpPr txBox="1"/>
          <p:nvPr/>
        </p:nvSpPr>
        <p:spPr>
          <a:xfrm>
            <a:off x="1053133" y="2336625"/>
            <a:ext cx="7947992" cy="12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 an equivalent minimization problem: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696FF29-76E8-4588-B953-2E41D4C49688}"/>
              </a:ext>
            </a:extLst>
          </p:cNvPr>
          <p:cNvSpPr txBox="1"/>
          <p:nvPr/>
        </p:nvSpPr>
        <p:spPr>
          <a:xfrm>
            <a:off x="572517" y="1563425"/>
            <a:ext cx="1029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Method —— Estimating the Nonlinear Chirp Signal: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6D7B5E83-EC65-4C25-86E0-582B906300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325" y="3141453"/>
            <a:ext cx="3796795" cy="575094"/>
          </a:xfrm>
          <a:prstGeom prst="rect">
            <a:avLst/>
          </a:prstGeom>
        </p:spPr>
      </p:pic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A882D822-B894-4BF9-B941-5ED643D3CA01}"/>
              </a:ext>
            </a:extLst>
          </p:cNvPr>
          <p:cNvCxnSpPr>
            <a:cxnSpLocks/>
          </p:cNvCxnSpPr>
          <p:nvPr/>
        </p:nvCxnSpPr>
        <p:spPr>
          <a:xfrm>
            <a:off x="1123950" y="3825778"/>
            <a:ext cx="10067925" cy="0"/>
          </a:xfrm>
          <a:prstGeom prst="line">
            <a:avLst/>
          </a:prstGeom>
          <a:ln w="3175" cap="rnd">
            <a:solidFill>
              <a:schemeClr val="tx1">
                <a:lumMod val="50000"/>
                <a:lumOff val="50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>
            <a:extLst>
              <a:ext uri="{FF2B5EF4-FFF2-40B4-BE49-F238E27FC236}">
                <a16:creationId xmlns:a16="http://schemas.microsoft.com/office/drawing/2014/main" id="{3DC674AA-5FD1-4E37-BC64-A87380AD9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91" y="5160913"/>
            <a:ext cx="3997603" cy="36798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C1238161-D541-49C5-88B3-AC75B264C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91" y="5880149"/>
            <a:ext cx="2982875" cy="39585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EE9C59F-B3B5-44FD-8F79-056A6BBD27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543" y="5896875"/>
            <a:ext cx="1388291" cy="379132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6AEDBD68-A16F-4D46-835E-A09D59CD44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91" y="5135481"/>
            <a:ext cx="3072085" cy="418160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84FC78E8-D2C3-4455-9E6D-B1FAF3B3B6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991" y="4177105"/>
            <a:ext cx="1678217" cy="752689"/>
          </a:xfrm>
          <a:prstGeom prst="rect">
            <a:avLst/>
          </a:prstGeom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1BC556CC-DC3F-4374-BFDD-530CF64254F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95" y="4189172"/>
            <a:ext cx="2347273" cy="763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910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9696FF29-76E8-4588-B953-2E41D4C49688}"/>
              </a:ext>
            </a:extLst>
          </p:cNvPr>
          <p:cNvSpPr txBox="1"/>
          <p:nvPr/>
        </p:nvSpPr>
        <p:spPr>
          <a:xfrm>
            <a:off x="572517" y="1563425"/>
            <a:ext cx="102911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Proposed Method —— Bayesian Strategy: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DF7A449-12A3-4E2B-B8E2-75EC947001E2}"/>
              </a:ext>
            </a:extLst>
          </p:cNvPr>
          <p:cNvSpPr txBox="1"/>
          <p:nvPr/>
        </p:nvSpPr>
        <p:spPr>
          <a:xfrm>
            <a:off x="1053133" y="2336625"/>
            <a:ext cx="7947992" cy="12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Formulation: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DCD27F15-8108-4D18-A639-631F59E4CD8D}"/>
              </a:ext>
            </a:extLst>
          </p:cNvPr>
          <p:cNvGrpSpPr/>
          <p:nvPr/>
        </p:nvGrpSpPr>
        <p:grpSpPr>
          <a:xfrm>
            <a:off x="3645147" y="2923401"/>
            <a:ext cx="3796806" cy="1308710"/>
            <a:chOff x="4197597" y="3212665"/>
            <a:chExt cx="3796806" cy="130871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1BC11894-0EDB-4B95-AA0C-7211D710588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597" y="3212665"/>
              <a:ext cx="3796806" cy="43267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A85E50DF-93A8-4A6A-859B-FA0EBCF25F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7597" y="3728955"/>
              <a:ext cx="3505120" cy="792420"/>
            </a:xfrm>
            <a:prstGeom prst="rect">
              <a:avLst/>
            </a:prstGeom>
          </p:spPr>
        </p:pic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CA372EA8-F9B1-4825-A7EA-23206CB4AEBB}"/>
              </a:ext>
            </a:extLst>
          </p:cNvPr>
          <p:cNvSpPr txBox="1"/>
          <p:nvPr/>
        </p:nvSpPr>
        <p:spPr>
          <a:xfrm>
            <a:off x="1053133" y="4258879"/>
            <a:ext cx="7947992" cy="1287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Marginal likelihood: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85071F91-1B2E-4014-8AD3-087811F53F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7486" y="5104821"/>
            <a:ext cx="5420441" cy="106598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052FF8B8-4189-4C34-AA02-F3C7831688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826" y="5294575"/>
            <a:ext cx="2814279" cy="424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963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609</Words>
  <Application>Microsoft Office PowerPoint</Application>
  <PresentationFormat>宽屏</PresentationFormat>
  <Paragraphs>55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等线</vt:lpstr>
      <vt:lpstr>等线 Light</vt:lpstr>
      <vt:lpstr>黑体</vt:lpstr>
      <vt:lpstr>Microsoft YaHei</vt:lpstr>
      <vt:lpstr>Microsoft YaHei</vt:lpstr>
      <vt:lpstr>Arial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1191671053@qq.com</dc:creator>
  <cp:lastModifiedBy>Hao Liang</cp:lastModifiedBy>
  <cp:revision>19</cp:revision>
  <dcterms:created xsi:type="dcterms:W3CDTF">2022-04-18T10:55:25Z</dcterms:created>
  <dcterms:modified xsi:type="dcterms:W3CDTF">2022-04-19T11:13:18Z</dcterms:modified>
</cp:coreProperties>
</file>