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8"/>
  </p:notesMasterIdLst>
  <p:sldIdLst>
    <p:sldId id="265" r:id="rId5"/>
    <p:sldId id="336" r:id="rId6"/>
    <p:sldId id="287" r:id="rId7"/>
    <p:sldId id="289" r:id="rId8"/>
    <p:sldId id="288" r:id="rId9"/>
    <p:sldId id="296" r:id="rId10"/>
    <p:sldId id="290" r:id="rId11"/>
    <p:sldId id="291" r:id="rId12"/>
    <p:sldId id="299" r:id="rId13"/>
    <p:sldId id="310" r:id="rId14"/>
    <p:sldId id="293" r:id="rId15"/>
    <p:sldId id="294" r:id="rId16"/>
    <p:sldId id="313" r:id="rId17"/>
    <p:sldId id="338" r:id="rId18"/>
    <p:sldId id="314" r:id="rId19"/>
    <p:sldId id="315" r:id="rId20"/>
    <p:sldId id="316" r:id="rId21"/>
    <p:sldId id="317" r:id="rId22"/>
    <p:sldId id="319" r:id="rId23"/>
    <p:sldId id="320" r:id="rId24"/>
    <p:sldId id="323" r:id="rId25"/>
    <p:sldId id="322" r:id="rId26"/>
    <p:sldId id="325" r:id="rId27"/>
    <p:sldId id="318" r:id="rId28"/>
    <p:sldId id="292" r:id="rId29"/>
    <p:sldId id="327" r:id="rId30"/>
    <p:sldId id="328" r:id="rId31"/>
    <p:sldId id="329" r:id="rId32"/>
    <p:sldId id="330" r:id="rId33"/>
    <p:sldId id="326" r:id="rId34"/>
    <p:sldId id="334" r:id="rId35"/>
    <p:sldId id="335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D9"/>
    <a:srgbClr val="FFFAF3"/>
    <a:srgbClr val="FDE5C7"/>
    <a:srgbClr val="FCD09A"/>
    <a:srgbClr val="FAB35C"/>
    <a:srgbClr val="DB7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8850" autoAdjust="0"/>
  </p:normalViewPr>
  <p:slideViewPr>
    <p:cSldViewPr snapToGrid="0">
      <p:cViewPr varScale="1">
        <p:scale>
          <a:sx n="102" d="100"/>
          <a:sy n="102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77F84-DC38-4CA0-8E91-CA58D82AEE95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F70FD-74E3-4716-8051-C62F55164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8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Bitmasks are written at the beginning of each reference interval indicating if there is a combo or prediction cube written there. We only write out a cube when it is full (reaching a pre-defined max count of ref intervals) or if they cube type changes at that point (pixels stabilized or destabilized)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F70FD-74E3-4716-8051-C62F55164E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6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PSNR, the “signal” is the uncompressed video made directly from the raw events. The “noise” is the error introduced by our lossy compression.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F70FD-74E3-4716-8051-C62F55164E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A1AA-030F-4654-89B7-8AC21B9D32D2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0C4F-750E-49E2-AE91-0566DBC1205E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6C714-9D9A-4B04-88D6-9CBE66C68D8C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7F1E-2F42-47ED-8ACE-B97779BF2905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0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1BDD-DDFD-4098-84FE-E0A81FAF468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2FA6-60BA-4D53-A43B-03D7AF69DD2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2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77A2-4C60-4221-9A41-4C823359D1BF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0316F650-0AFE-4C81-B8CC-081899EB1E07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02661E-DF86-4B63-AE4B-8BE96FB0FDB9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7896BCA6-37FC-415A-A02A-B6AE18C16961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526C9-A8C7-41E6-85BB-39F06C858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Lossy Compression for Integrating Event Sensors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302250" cy="7741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00" dirty="0"/>
              <a:t>Andrew c. Freeman &amp; Ketan Mayer-Patel</a:t>
            </a:r>
          </a:p>
          <a:p>
            <a:pPr>
              <a:lnSpc>
                <a:spcPct val="100000"/>
              </a:lnSpc>
            </a:pPr>
            <a:r>
              <a:rPr lang="en-US" sz="800" dirty="0"/>
              <a:t>University of north Carolina at Chapel hill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76F193A-1B74-4DA7-8862-22459280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07" y="5645865"/>
            <a:ext cx="2546136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55AAD-D6D4-44C9-859D-4639199C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51" y="994"/>
            <a:ext cx="12180697" cy="68560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D2124-6654-45AE-AA37-6C99D940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8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D374-2135-40F0-91F4-CDE866E69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Event Data Format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D7289-4149-4ABD-8195-4A11C50EA785}"/>
              </a:ext>
            </a:extLst>
          </p:cNvPr>
          <p:cNvSpPr/>
          <p:nvPr/>
        </p:nvSpPr>
        <p:spPr>
          <a:xfrm>
            <a:off x="1829733" y="3076769"/>
            <a:ext cx="8593494" cy="704461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C32154-42B2-40DE-97B1-E4E46B92B20C}"/>
              </a:ext>
            </a:extLst>
          </p:cNvPr>
          <p:cNvCxnSpPr/>
          <p:nvPr/>
        </p:nvCxnSpPr>
        <p:spPr>
          <a:xfrm>
            <a:off x="3988197" y="3067438"/>
            <a:ext cx="0" cy="7137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E5BA4F-A714-4A65-AAEB-A7C8C2BA50DD}"/>
              </a:ext>
            </a:extLst>
          </p:cNvPr>
          <p:cNvSpPr txBox="1"/>
          <p:nvPr/>
        </p:nvSpPr>
        <p:spPr>
          <a:xfrm>
            <a:off x="2088481" y="324899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Pixel X-index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F4C7B-4458-4430-8E3D-FE87D4C05F67}"/>
              </a:ext>
            </a:extLst>
          </p:cNvPr>
          <p:cNvSpPr txBox="1"/>
          <p:nvPr/>
        </p:nvSpPr>
        <p:spPr>
          <a:xfrm>
            <a:off x="4266198" y="3248999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Pixel Y-index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63C13-29AA-43A8-9E33-5A406D2E5B56}"/>
              </a:ext>
            </a:extLst>
          </p:cNvPr>
          <p:cNvCxnSpPr/>
          <p:nvPr/>
        </p:nvCxnSpPr>
        <p:spPr>
          <a:xfrm>
            <a:off x="6146662" y="3067438"/>
            <a:ext cx="0" cy="7137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FAA0E4-0DCE-46E8-AD36-FB6336B87D52}"/>
              </a:ext>
            </a:extLst>
          </p:cNvPr>
          <p:cNvSpPr txBox="1"/>
          <p:nvPr/>
        </p:nvSpPr>
        <p:spPr>
          <a:xfrm>
            <a:off x="6343226" y="3248999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D0E12-1DEE-4A2D-85B6-1C2FADCD361E}"/>
              </a:ext>
            </a:extLst>
          </p:cNvPr>
          <p:cNvSpPr txBox="1"/>
          <p:nvPr/>
        </p:nvSpPr>
        <p:spPr>
          <a:xfrm>
            <a:off x="8496522" y="324899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+mj-lt"/>
              </a:rPr>
              <a:t>Δt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4C7B69-7E77-4592-B0F0-F1ACF1D665B1}"/>
              </a:ext>
            </a:extLst>
          </p:cNvPr>
          <p:cNvCxnSpPr/>
          <p:nvPr/>
        </p:nvCxnSpPr>
        <p:spPr>
          <a:xfrm>
            <a:off x="6878806" y="3076769"/>
            <a:ext cx="0" cy="7137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E0D4C517-70DC-4243-A768-788A7953745E}"/>
              </a:ext>
            </a:extLst>
          </p:cNvPr>
          <p:cNvSpPr/>
          <p:nvPr/>
        </p:nvSpPr>
        <p:spPr>
          <a:xfrm rot="16200000">
            <a:off x="2746467" y="2945993"/>
            <a:ext cx="324995" cy="21584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270A9A6-7A10-482D-9B32-97BACCFED0E5}"/>
              </a:ext>
            </a:extLst>
          </p:cNvPr>
          <p:cNvSpPr/>
          <p:nvPr/>
        </p:nvSpPr>
        <p:spPr>
          <a:xfrm rot="16200000">
            <a:off x="4904932" y="2945993"/>
            <a:ext cx="324995" cy="21584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75980-75B1-411D-A2D1-CCCDFDF8E3D1}"/>
              </a:ext>
            </a:extLst>
          </p:cNvPr>
          <p:cNvSpPr/>
          <p:nvPr/>
        </p:nvSpPr>
        <p:spPr>
          <a:xfrm rot="16200000">
            <a:off x="6350238" y="3668484"/>
            <a:ext cx="324995" cy="7321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87BDDC8B-C77F-49DB-BFF2-6B375FD243D3}"/>
              </a:ext>
            </a:extLst>
          </p:cNvPr>
          <p:cNvSpPr/>
          <p:nvPr/>
        </p:nvSpPr>
        <p:spPr>
          <a:xfrm rot="16200000">
            <a:off x="8488522" y="2271678"/>
            <a:ext cx="324995" cy="35444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05C45-85E9-4788-9ADC-3F467826B666}"/>
              </a:ext>
            </a:extLst>
          </p:cNvPr>
          <p:cNvSpPr txBox="1"/>
          <p:nvPr/>
        </p:nvSpPr>
        <p:spPr>
          <a:xfrm>
            <a:off x="2427101" y="426922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16 bits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BF0D2E-290D-4048-83E7-CA6165C0D78E}"/>
              </a:ext>
            </a:extLst>
          </p:cNvPr>
          <p:cNvSpPr txBox="1"/>
          <p:nvPr/>
        </p:nvSpPr>
        <p:spPr>
          <a:xfrm>
            <a:off x="4585566" y="426922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16 bits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328083-391F-4869-850F-47E29013BC64}"/>
              </a:ext>
            </a:extLst>
          </p:cNvPr>
          <p:cNvSpPr txBox="1"/>
          <p:nvPr/>
        </p:nvSpPr>
        <p:spPr>
          <a:xfrm>
            <a:off x="6102205" y="4269220"/>
            <a:ext cx="8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4 bits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2159F5-36F7-41CE-A6F8-2464D3C8D7DF}"/>
              </a:ext>
            </a:extLst>
          </p:cNvPr>
          <p:cNvSpPr txBox="1"/>
          <p:nvPr/>
        </p:nvSpPr>
        <p:spPr>
          <a:xfrm>
            <a:off x="8169155" y="426922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28 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459CE-154A-4C9A-B09A-29964E32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B436-1BDB-4EFB-B26A-82F7C523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Decimation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B88DE-28B4-482F-952D-49B64130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 numCol="3" spcCol="91440"/>
          <a:lstStyle/>
          <a:p>
            <a:pPr algn="ctr"/>
            <a:r>
              <a:rPr lang="en-US" dirty="0">
                <a:latin typeface="+mj-lt"/>
              </a:rPr>
              <a:t>Constant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Self-adjustment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Self-adjustment + Neighbor adjustment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17CF01DD-8FC4-4FD8-BB38-41D52411D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90248"/>
              </p:ext>
            </p:extLst>
          </p:nvPr>
        </p:nvGraphicFramePr>
        <p:xfrm>
          <a:off x="1630783" y="3041121"/>
          <a:ext cx="2267485" cy="189505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3497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3055381730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93065268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37835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91250"/>
                  </a:ext>
                </a:extLst>
              </a:tr>
            </a:tbl>
          </a:graphicData>
        </a:graphic>
      </p:graphicFrame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88382754-4614-46F8-BB8E-216C9470A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56980"/>
              </p:ext>
            </p:extLst>
          </p:nvPr>
        </p:nvGraphicFramePr>
        <p:xfrm>
          <a:off x="4992737" y="3041121"/>
          <a:ext cx="2267485" cy="189505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3497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3055381730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93065268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B7B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FAB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37835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91250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59E97585-B5C7-4AD4-AFB6-8062C0B54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25236"/>
              </p:ext>
            </p:extLst>
          </p:nvPr>
        </p:nvGraphicFramePr>
        <p:xfrm>
          <a:off x="8439018" y="3041121"/>
          <a:ext cx="2267485" cy="189505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3497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3055381730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93065268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rgbClr val="FDE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B7B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AB3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37835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rgbClr val="FCD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912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9DD18E-CD5D-4E8E-BB2D-39F2765E5373}"/>
              </a:ext>
            </a:extLst>
          </p:cNvPr>
          <p:cNvSpPr txBox="1"/>
          <p:nvPr/>
        </p:nvSpPr>
        <p:spPr>
          <a:xfrm>
            <a:off x="8389844" y="5135223"/>
            <a:ext cx="2365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Example: Center pixel’s drastic transition from D-value 9 </a:t>
            </a:r>
            <a:r>
              <a:rPr lang="en-US" sz="1400" dirty="0">
                <a:latin typeface="+mj-lt"/>
                <a:sym typeface="Wingdings" panose="05000000000000000000" pitchFamily="2" charset="2"/>
              </a:rPr>
              <a:t> 2 causes throttling of neighboring pixels</a:t>
            </a:r>
            <a:endParaRPr lang="en-US" sz="14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C9CF5-265F-4FEE-997C-82EF552F0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4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Compression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689CC-AE7A-486A-AB6C-7E139F56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0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5DD5-6630-40B8-81EC-EF5400B8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new compression scheme?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6D0AF-D4B2-49D6-9D24-95579F879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Framed video compression techniques do not account for the asynchronous nature of event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Over a given period, some pixels may fire many events while other pixels not fire at 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Want to design scheme from the ground up that accounts for temporal and spatial coherence in an asynchronous paradigm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Want to build applications that can operate directly on event data, so we must have an efficient compressed event representation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DD10-3A8A-4BDC-99FA-99A4709C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9DA8-4F7C-4377-A779-ABE02C77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Pipeline Overview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5570"/>
            <a:ext cx="12192000" cy="25268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A83EB-7143-44FE-89C4-A5DC3973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2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0887FD23-F245-48E8-BDE1-0B20B3415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14420"/>
              </p:ext>
            </p:extLst>
          </p:nvPr>
        </p:nvGraphicFramePr>
        <p:xfrm>
          <a:off x="6417088" y="2420926"/>
          <a:ext cx="4820352" cy="303208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01696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3055381730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293065268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61649603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69567904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501390919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629988786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99736502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237455165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706025842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37835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91250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86179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306308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34296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5" r="61873"/>
          <a:stretch/>
        </p:blipFill>
        <p:spPr>
          <a:xfrm>
            <a:off x="3312366" y="74404"/>
            <a:ext cx="1763487" cy="1786206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9C044A51-85C4-4D32-93A1-F8628F5E5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608733"/>
              </p:ext>
            </p:extLst>
          </p:nvPr>
        </p:nvGraphicFramePr>
        <p:xfrm>
          <a:off x="6009575" y="2738942"/>
          <a:ext cx="4820352" cy="303208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01696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3055381730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293065268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61649603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69567904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1501390919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629988786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997365027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237455165"/>
                    </a:ext>
                  </a:extLst>
                </a:gridCol>
                <a:gridCol w="401696">
                  <a:extLst>
                    <a:ext uri="{9D8B030D-6E8A-4147-A177-3AD203B41FA5}">
                      <a16:colId xmlns:a16="http://schemas.microsoft.com/office/drawing/2014/main" val="2706025842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37835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91250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86179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306308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342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3B9B440-2349-4820-AB5C-E2A5D8310DA4}"/>
              </a:ext>
            </a:extLst>
          </p:cNvPr>
          <p:cNvSpPr txBox="1"/>
          <p:nvPr/>
        </p:nvSpPr>
        <p:spPr>
          <a:xfrm>
            <a:off x="4234750" y="297208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Cube (0,0)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0F68B-35FF-47AB-9FB5-250EF644F640}"/>
              </a:ext>
            </a:extLst>
          </p:cNvPr>
          <p:cNvSpPr txBox="1"/>
          <p:nvPr/>
        </p:nvSpPr>
        <p:spPr>
          <a:xfrm>
            <a:off x="4234750" y="452465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Cube (1,0)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68201-E75E-41E8-926D-7296E31C830F}"/>
              </a:ext>
            </a:extLst>
          </p:cNvPr>
          <p:cNvSpPr txBox="1"/>
          <p:nvPr/>
        </p:nvSpPr>
        <p:spPr>
          <a:xfrm>
            <a:off x="7804550" y="2003384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Cube (0,1)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88364B-FA90-451A-9412-9DA74224D585}"/>
              </a:ext>
            </a:extLst>
          </p:cNvPr>
          <p:cNvSpPr txBox="1"/>
          <p:nvPr/>
        </p:nvSpPr>
        <p:spPr>
          <a:xfrm>
            <a:off x="9466660" y="2001831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Cube (0,2)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2EA0E-8F94-4D8C-807F-010988988FED}"/>
              </a:ext>
            </a:extLst>
          </p:cNvPr>
          <p:cNvCxnSpPr>
            <a:cxnSpLocks/>
          </p:cNvCxnSpPr>
          <p:nvPr/>
        </p:nvCxnSpPr>
        <p:spPr>
          <a:xfrm>
            <a:off x="5521536" y="3163887"/>
            <a:ext cx="4309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903CCD-E44D-4147-823E-59EA5BEDD0D3}"/>
              </a:ext>
            </a:extLst>
          </p:cNvPr>
          <p:cNvCxnSpPr>
            <a:cxnSpLocks/>
          </p:cNvCxnSpPr>
          <p:nvPr/>
        </p:nvCxnSpPr>
        <p:spPr>
          <a:xfrm>
            <a:off x="5521536" y="4709324"/>
            <a:ext cx="4309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DA18E6-4E87-4619-8E95-163A7E615D72}"/>
              </a:ext>
            </a:extLst>
          </p:cNvPr>
          <p:cNvCxnSpPr/>
          <p:nvPr/>
        </p:nvCxnSpPr>
        <p:spPr>
          <a:xfrm flipV="1">
            <a:off x="6009575" y="2420926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3A47E8-1970-42C2-AE86-BE7D8E8B6CF0}"/>
              </a:ext>
            </a:extLst>
          </p:cNvPr>
          <p:cNvCxnSpPr/>
          <p:nvPr/>
        </p:nvCxnSpPr>
        <p:spPr>
          <a:xfrm flipV="1">
            <a:off x="6417088" y="2420926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EA8CBD-3B81-47A2-B8E8-740763C6BAAA}"/>
              </a:ext>
            </a:extLst>
          </p:cNvPr>
          <p:cNvCxnSpPr/>
          <p:nvPr/>
        </p:nvCxnSpPr>
        <p:spPr>
          <a:xfrm flipV="1">
            <a:off x="6812769" y="2422324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9884C1-E0BD-4F90-942C-BC63E4486599}"/>
              </a:ext>
            </a:extLst>
          </p:cNvPr>
          <p:cNvCxnSpPr/>
          <p:nvPr/>
        </p:nvCxnSpPr>
        <p:spPr>
          <a:xfrm flipV="1">
            <a:off x="7216839" y="2423722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BAA936-732F-4B44-A497-515F782B4FFF}"/>
              </a:ext>
            </a:extLst>
          </p:cNvPr>
          <p:cNvCxnSpPr/>
          <p:nvPr/>
        </p:nvCxnSpPr>
        <p:spPr>
          <a:xfrm flipV="1">
            <a:off x="8020785" y="2413935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92D74E-DB2A-4FA6-B620-7A0E006ACCB2}"/>
              </a:ext>
            </a:extLst>
          </p:cNvPr>
          <p:cNvCxnSpPr/>
          <p:nvPr/>
        </p:nvCxnSpPr>
        <p:spPr>
          <a:xfrm flipV="1">
            <a:off x="7604883" y="2422324"/>
            <a:ext cx="407513" cy="3164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258376-C4D4-42EE-8EAB-04005F461BFF}"/>
              </a:ext>
            </a:extLst>
          </p:cNvPr>
          <p:cNvCxnSpPr/>
          <p:nvPr/>
        </p:nvCxnSpPr>
        <p:spPr>
          <a:xfrm flipV="1">
            <a:off x="8416466" y="2423722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195310-B3C4-4883-A3C8-CF79C309E89F}"/>
              </a:ext>
            </a:extLst>
          </p:cNvPr>
          <p:cNvCxnSpPr/>
          <p:nvPr/>
        </p:nvCxnSpPr>
        <p:spPr>
          <a:xfrm flipV="1">
            <a:off x="8820536" y="2416731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E88BD4-B07E-44A1-9500-0A31EDBEB2C0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 flipH="1">
            <a:off x="8419751" y="2372716"/>
            <a:ext cx="58221" cy="3662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7E1040-B61F-4F6E-8E68-352CB23CBED6}"/>
              </a:ext>
            </a:extLst>
          </p:cNvPr>
          <p:cNvCxnSpPr/>
          <p:nvPr/>
        </p:nvCxnSpPr>
        <p:spPr>
          <a:xfrm flipV="1">
            <a:off x="9632871" y="2423722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DE9CB4-BA4D-4683-A0D1-9DD368BC0F64}"/>
              </a:ext>
            </a:extLst>
          </p:cNvPr>
          <p:cNvCxnSpPr/>
          <p:nvPr/>
        </p:nvCxnSpPr>
        <p:spPr>
          <a:xfrm flipV="1">
            <a:off x="9216969" y="2432111"/>
            <a:ext cx="407513" cy="3164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8753E0-5459-4EE2-96E0-B61513E10AA2}"/>
              </a:ext>
            </a:extLst>
          </p:cNvPr>
          <p:cNvCxnSpPr/>
          <p:nvPr/>
        </p:nvCxnSpPr>
        <p:spPr>
          <a:xfrm flipV="1">
            <a:off x="10028552" y="2425120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6FE7C9-EBDC-4612-B3D5-EB024C283DE6}"/>
              </a:ext>
            </a:extLst>
          </p:cNvPr>
          <p:cNvCxnSpPr/>
          <p:nvPr/>
        </p:nvCxnSpPr>
        <p:spPr>
          <a:xfrm flipV="1">
            <a:off x="10432622" y="2426518"/>
            <a:ext cx="407513" cy="316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A83AE9-4EA4-4131-8720-58EABF30B233}"/>
              </a:ext>
            </a:extLst>
          </p:cNvPr>
          <p:cNvCxnSpPr>
            <a:cxnSpLocks/>
          </p:cNvCxnSpPr>
          <p:nvPr/>
        </p:nvCxnSpPr>
        <p:spPr>
          <a:xfrm>
            <a:off x="10086381" y="2371163"/>
            <a:ext cx="0" cy="3662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384987-4102-4B3C-87AF-73E977426B89}"/>
              </a:ext>
            </a:extLst>
          </p:cNvPr>
          <p:cNvCxnSpPr>
            <a:cxnSpLocks/>
          </p:cNvCxnSpPr>
          <p:nvPr/>
        </p:nvCxnSpPr>
        <p:spPr>
          <a:xfrm flipV="1">
            <a:off x="10828303" y="2420928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568F6F-CC1B-447B-B2C9-E15899E429C5}"/>
              </a:ext>
            </a:extLst>
          </p:cNvPr>
          <p:cNvCxnSpPr>
            <a:cxnSpLocks/>
          </p:cNvCxnSpPr>
          <p:nvPr/>
        </p:nvCxnSpPr>
        <p:spPr>
          <a:xfrm flipV="1">
            <a:off x="10828295" y="2801928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3D0CB6-E924-46A2-B441-2C7BDF0FF17B}"/>
              </a:ext>
            </a:extLst>
          </p:cNvPr>
          <p:cNvCxnSpPr>
            <a:cxnSpLocks/>
          </p:cNvCxnSpPr>
          <p:nvPr/>
        </p:nvCxnSpPr>
        <p:spPr>
          <a:xfrm flipV="1">
            <a:off x="10828291" y="3178177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BEBF7F-68CB-4986-83E9-0788FF3E4E40}"/>
              </a:ext>
            </a:extLst>
          </p:cNvPr>
          <p:cNvCxnSpPr>
            <a:cxnSpLocks/>
          </p:cNvCxnSpPr>
          <p:nvPr/>
        </p:nvCxnSpPr>
        <p:spPr>
          <a:xfrm flipV="1">
            <a:off x="10828283" y="3559177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86E902-F14C-4E01-86D5-E13946D514D5}"/>
              </a:ext>
            </a:extLst>
          </p:cNvPr>
          <p:cNvCxnSpPr>
            <a:cxnSpLocks/>
          </p:cNvCxnSpPr>
          <p:nvPr/>
        </p:nvCxnSpPr>
        <p:spPr>
          <a:xfrm flipV="1">
            <a:off x="10828296" y="3940168"/>
            <a:ext cx="406446" cy="3164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893762B-F15D-4218-A478-A3038D04EFDE}"/>
              </a:ext>
            </a:extLst>
          </p:cNvPr>
          <p:cNvCxnSpPr>
            <a:cxnSpLocks/>
          </p:cNvCxnSpPr>
          <p:nvPr/>
        </p:nvCxnSpPr>
        <p:spPr>
          <a:xfrm flipV="1">
            <a:off x="10828288" y="4321168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EA8B976-9060-43F8-8D84-76FD4F08CDB6}"/>
              </a:ext>
            </a:extLst>
          </p:cNvPr>
          <p:cNvCxnSpPr>
            <a:cxnSpLocks/>
          </p:cNvCxnSpPr>
          <p:nvPr/>
        </p:nvCxnSpPr>
        <p:spPr>
          <a:xfrm flipV="1">
            <a:off x="10828284" y="4697417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1DB9B4F-1DBA-4C05-8E20-71B122D22CFF}"/>
              </a:ext>
            </a:extLst>
          </p:cNvPr>
          <p:cNvCxnSpPr>
            <a:cxnSpLocks/>
          </p:cNvCxnSpPr>
          <p:nvPr/>
        </p:nvCxnSpPr>
        <p:spPr>
          <a:xfrm flipV="1">
            <a:off x="10828276" y="5078417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AB3CA1-3747-4BF0-A0F4-379764A4A5BF}"/>
              </a:ext>
            </a:extLst>
          </p:cNvPr>
          <p:cNvCxnSpPr>
            <a:cxnSpLocks/>
          </p:cNvCxnSpPr>
          <p:nvPr/>
        </p:nvCxnSpPr>
        <p:spPr>
          <a:xfrm flipV="1">
            <a:off x="10828273" y="5449885"/>
            <a:ext cx="406446" cy="316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3022C6A-E7FB-4B56-98D9-9ED5F61AF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120900"/>
                <a:ext cx="3218809" cy="3748193"/>
              </a:xfrm>
              <a:prstGeom prst="rect">
                <a:avLst/>
              </a:prstGeom>
            </p:spPr>
            <p:txBody>
              <a:bodyPr/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Events are reordered spatially into 4x4 blocks in memory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Read in as many events as necessary for each pixel to saturate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r>
                  <a:rPr lang="en-US" dirty="0">
                    <a:latin typeface="+mj-lt"/>
                  </a:rPr>
                  <a:t>interval,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>
                  <a:latin typeface="+mj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Pixel coordinates are removed</a:t>
                </a: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3022C6A-E7FB-4B56-98D9-9ED5F61A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20900"/>
                <a:ext cx="3218809" cy="3748193"/>
              </a:xfrm>
              <a:prstGeom prst="rect">
                <a:avLst/>
              </a:prstGeom>
              <a:blipFill>
                <a:blip r:embed="rId3"/>
                <a:stretch>
                  <a:fillRect l="-1326" t="-650" r="-2083" b="-13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Left Brace 51">
            <a:extLst>
              <a:ext uri="{FF2B5EF4-FFF2-40B4-BE49-F238E27FC236}">
                <a16:creationId xmlns:a16="http://schemas.microsoft.com/office/drawing/2014/main" id="{042427E7-C4B1-4532-B8D4-2228253E88D6}"/>
              </a:ext>
            </a:extLst>
          </p:cNvPr>
          <p:cNvSpPr/>
          <p:nvPr/>
        </p:nvSpPr>
        <p:spPr>
          <a:xfrm rot="13911949">
            <a:off x="11054219" y="5503687"/>
            <a:ext cx="239784" cy="5157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28C307-3BF6-4254-9DBA-2119C358B8E0}"/>
                  </a:ext>
                </a:extLst>
              </p:cNvPr>
              <p:cNvSpPr txBox="1"/>
              <p:nvPr/>
            </p:nvSpPr>
            <p:spPr>
              <a:xfrm rot="19434945">
                <a:off x="10860200" y="5772571"/>
                <a:ext cx="924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~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28C307-3BF6-4254-9DBA-2119C358B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34945">
                <a:off x="10860200" y="5772571"/>
                <a:ext cx="924677" cy="369332"/>
              </a:xfrm>
              <a:prstGeom prst="rect">
                <a:avLst/>
              </a:prstGeom>
              <a:blipFill>
                <a:blip r:embed="rId4"/>
                <a:stretch>
                  <a:fillRect l="-5660" b="-1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72A92751-719D-42C5-B076-6BE126080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586" y="4616296"/>
            <a:ext cx="2294901" cy="632669"/>
          </a:xfrm>
          <a:prstGeom prst="rect">
            <a:avLst/>
          </a:prstGeom>
        </p:spPr>
      </p:pic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9991334E-E6A9-406D-9F9F-072C6CFD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4" r="41438"/>
          <a:stretch/>
        </p:blipFill>
        <p:spPr>
          <a:xfrm>
            <a:off x="5033394" y="74404"/>
            <a:ext cx="1803634" cy="1786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62AF4D4-0642-4289-B2D4-F64A98DFF7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</p:spPr>
            <p:txBody>
              <a:bodyPr/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all events in memory, shift </a:t>
                </a:r>
                <a:r>
                  <a:rPr lang="en-US" dirty="0" err="1">
                    <a:latin typeface="+mj-lt"/>
                  </a:rPr>
                  <a:t>Δt</a:t>
                </a:r>
                <a:r>
                  <a:rPr lang="en-US">
                    <a:latin typeface="+mj-lt"/>
                  </a:rPr>
                  <a:t> </a:t>
                </a:r>
                <a:r>
                  <a:rPr lang="en-US"/>
                  <a:t>values </a:t>
                </a:r>
                <a:r>
                  <a:rPr lang="en-US" dirty="0"/>
                  <a:t>right by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𝑐𝑒𝑖𝑙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−24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bits,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is a user-specified loss level in the range 1-19.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Also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and the timestamp clock rate, </a:t>
                </a:r>
                <a:r>
                  <a:rPr lang="en-US" i="1" dirty="0"/>
                  <a:t>C</a:t>
                </a:r>
                <a:r>
                  <a:rPr lang="en-US" dirty="0"/>
                  <a:t>, by the same amount. These are written at the beginning of the file to instruct the decoder how to read the events.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62AF4D4-0642-4289-B2D4-F64A98DF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  <a:blipFill>
                <a:blip r:embed="rId3"/>
                <a:stretch>
                  <a:fillRect l="-545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283DD-D86C-4371-AEBE-904BB9DE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59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EE7CF7B-4E9F-4941-8375-50D6E39552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</p:spPr>
            <p:txBody>
              <a:bodyPr/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Analyze the events in each block to determine which cube representation to use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If all the pixels have stable </a:t>
                </a:r>
                <a:r>
                  <a:rPr lang="en-US" i="1" dirty="0"/>
                  <a:t>D-</a:t>
                </a:r>
                <a:r>
                  <a:rPr lang="en-US" dirty="0"/>
                  <a:t>values over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r>
                  <a:rPr lang="en-US" dirty="0"/>
                  <a:t>interval (1 or fewer </a:t>
                </a:r>
                <a:r>
                  <a:rPr lang="en-US" i="1" dirty="0"/>
                  <a:t>D</a:t>
                </a:r>
                <a:r>
                  <a:rPr lang="en-US" dirty="0"/>
                  <a:t> changes) </a:t>
                </a:r>
                <a:r>
                  <a:rPr lang="en-US" dirty="0">
                    <a:sym typeface="Wingdings" panose="05000000000000000000" pitchFamily="2" charset="2"/>
                  </a:rPr>
                  <a:t> Combo cube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Else  Prediction cube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Generally, combo cubes will represent static parts of the scene, while prediction cubes represent dynamic parts of the scene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EE7CF7B-4E9F-4941-8375-50D6E3955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  <a:blipFill>
                <a:blip r:embed="rId3"/>
                <a:stretch>
                  <a:fillRect l="-424" t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EFE1BE-39B1-4DD4-B3F2-378BA27F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F899E2-AF3B-440E-B642-B384102B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24" y="2177610"/>
            <a:ext cx="9616751" cy="350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21EC83-AB0D-483A-8A5D-6500E4D3DDA1}"/>
                  </a:ext>
                </a:extLst>
              </p:cNvPr>
              <p:cNvSpPr txBox="1"/>
              <p:nvPr/>
            </p:nvSpPr>
            <p:spPr>
              <a:xfrm>
                <a:off x="3478762" y="5684795"/>
                <a:ext cx="52344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Cubes may extend across multiple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</a:t>
                </a:r>
                <a:r>
                  <a:rPr lang="en-US" dirty="0"/>
                  <a:t>intervals of time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21EC83-AB0D-483A-8A5D-6500E4D3D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762" y="5684795"/>
                <a:ext cx="5234473" cy="646331"/>
              </a:xfrm>
              <a:prstGeom prst="rect">
                <a:avLst/>
              </a:prstGeom>
              <a:blipFill>
                <a:blip r:embed="rId4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7B19B-C7A3-4559-A54B-BAD883C6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5DD5-6630-40B8-81EC-EF5400B8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6D0AF-D4B2-49D6-9D24-95579F879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Sensor Architecture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Camera Emulator 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Event Compression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Experimental Evaluation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Conclusion and Future Work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43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B435C79-7A59-4E22-94DA-89943FFA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01" t="24913" r="21850" b="41655"/>
          <a:stretch/>
        </p:blipFill>
        <p:spPr>
          <a:xfrm>
            <a:off x="7249885" y="531844"/>
            <a:ext cx="1296955" cy="597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997477D-83F7-4828-A839-2F054F692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</p:spPr>
            <p:txBody>
              <a:bodyPr/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When writing out a </a:t>
                </a:r>
                <a:r>
                  <a:rPr lang="en-US" b="1" dirty="0"/>
                  <a:t>combo cube</a:t>
                </a:r>
                <a:r>
                  <a:rPr lang="en-US" dirty="0"/>
                  <a:t>, we perform the following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each pixel, combine all events for that pixel to get a cumulative intensity,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en-US" dirty="0"/>
                  <a:t>, and a cumulative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Calculate the </a:t>
                </a:r>
                <a:r>
                  <a:rPr lang="en-US" i="1" dirty="0"/>
                  <a:t>D-</a:t>
                </a:r>
                <a:r>
                  <a:rPr lang="en-US" dirty="0"/>
                  <a:t>value corresponding to the cumulative intensity by taking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This will be a floating-point value to maintain accuracy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997477D-83F7-4828-A839-2F054F692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08201"/>
                <a:ext cx="10058400" cy="3760891"/>
              </a:xfrm>
              <a:prstGeom prst="rect">
                <a:avLst/>
              </a:prstGeom>
              <a:blipFill>
                <a:blip r:embed="rId3"/>
                <a:stretch>
                  <a:fillRect l="-424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1FA82-3F7B-4194-A535-04E454E9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B435C79-7A59-4E22-94DA-89943FFA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01" t="24913" r="21850" b="41655"/>
          <a:stretch/>
        </p:blipFill>
        <p:spPr>
          <a:xfrm>
            <a:off x="7249885" y="531844"/>
            <a:ext cx="1296955" cy="5971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97477D-83F7-4828-A839-2F054F69287C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Perform DCT on the combo events’ </a:t>
            </a:r>
            <a:r>
              <a:rPr lang="en-US" i="1" dirty="0"/>
              <a:t>D</a:t>
            </a:r>
            <a:r>
              <a:rPr lang="en-US" dirty="0"/>
              <a:t>-values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each pixel, write out one 64-bit event in row-major order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C867D-3C88-4FE7-A862-5E9E58686413}"/>
              </a:ext>
            </a:extLst>
          </p:cNvPr>
          <p:cNvSpPr/>
          <p:nvPr/>
        </p:nvSpPr>
        <p:spPr>
          <a:xfrm>
            <a:off x="1799253" y="3697554"/>
            <a:ext cx="8593494" cy="704461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93452-33F7-4B41-8855-29598D535B4B}"/>
              </a:ext>
            </a:extLst>
          </p:cNvPr>
          <p:cNvSpPr txBox="1"/>
          <p:nvPr/>
        </p:nvSpPr>
        <p:spPr>
          <a:xfrm>
            <a:off x="2005394" y="3869784"/>
            <a:ext cx="387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Floating-point DCT coefficient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17D098-8FAE-4034-822E-1FE493AF7098}"/>
              </a:ext>
            </a:extLst>
          </p:cNvPr>
          <p:cNvCxnSpPr/>
          <p:nvPr/>
        </p:nvCxnSpPr>
        <p:spPr>
          <a:xfrm>
            <a:off x="6116182" y="3688223"/>
            <a:ext cx="0" cy="7137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2D1500-D864-4A3E-B4EC-B78F27CF7D59}"/>
                  </a:ext>
                </a:extLst>
              </p:cNvPr>
              <p:cNvSpPr txBox="1"/>
              <p:nvPr/>
            </p:nvSpPr>
            <p:spPr>
              <a:xfrm>
                <a:off x="6353247" y="3869784"/>
                <a:ext cx="3842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Cumulative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2D1500-D864-4A3E-B4EC-B78F27CF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247" y="3869784"/>
                <a:ext cx="3842796" cy="369332"/>
              </a:xfrm>
              <a:prstGeom prst="rect">
                <a:avLst/>
              </a:prstGeom>
              <a:blipFill>
                <a:blip r:embed="rId3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689DDE89-3B2A-4110-9238-2A492A1108D0}"/>
              </a:ext>
            </a:extLst>
          </p:cNvPr>
          <p:cNvSpPr/>
          <p:nvPr/>
        </p:nvSpPr>
        <p:spPr>
          <a:xfrm rot="16200000">
            <a:off x="3772991" y="2509773"/>
            <a:ext cx="324995" cy="4272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B83BACF9-83B4-43F4-9B28-F6DB638EFCA3}"/>
              </a:ext>
            </a:extLst>
          </p:cNvPr>
          <p:cNvSpPr/>
          <p:nvPr/>
        </p:nvSpPr>
        <p:spPr>
          <a:xfrm rot="16200000">
            <a:off x="8082637" y="2517055"/>
            <a:ext cx="343657" cy="42765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DF611F-5188-4597-BA34-E105598FDD5C}"/>
              </a:ext>
            </a:extLst>
          </p:cNvPr>
          <p:cNvSpPr txBox="1"/>
          <p:nvPr/>
        </p:nvSpPr>
        <p:spPr>
          <a:xfrm>
            <a:off x="3453624" y="489000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32 bits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61D7D-18C7-492B-A7F1-C47FABA38802}"/>
              </a:ext>
            </a:extLst>
          </p:cNvPr>
          <p:cNvSpPr txBox="1"/>
          <p:nvPr/>
        </p:nvSpPr>
        <p:spPr>
          <a:xfrm>
            <a:off x="7792782" y="489000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32 bits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38182D-2D93-45C7-BCBA-A36048FF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7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B435C79-7A59-4E22-94DA-89943FFA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01" t="57602" r="21850" b="9052"/>
          <a:stretch/>
        </p:blipFill>
        <p:spPr>
          <a:xfrm>
            <a:off x="7249885" y="1115736"/>
            <a:ext cx="1296955" cy="59561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9D0F51B-30DC-43F7-9699-BCB23DEF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153" y="2326978"/>
            <a:ext cx="5389239" cy="1786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41704C-ADB8-43B1-96EB-4F1D35E07A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108201"/>
                <a:ext cx="4998720" cy="3760891"/>
              </a:xfrm>
              <a:prstGeom prst="rect">
                <a:avLst/>
              </a:prstGeom>
            </p:spPr>
            <p:txBody>
              <a:bodyPr/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As we add events to a </a:t>
                </a:r>
                <a:r>
                  <a:rPr lang="en-US" b="1" dirty="0"/>
                  <a:t>prediction cube </a:t>
                </a:r>
                <a:r>
                  <a:rPr lang="en-US" dirty="0"/>
                  <a:t>we reorder them temporally, relative to the first event fired by any pixel in the cube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each pixel, maintain a prediction model based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from the last event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each event, encode </a:t>
                </a:r>
                <a:r>
                  <a:rPr lang="en-US" i="1" dirty="0"/>
                  <a:t>D</a:t>
                </a:r>
                <a:r>
                  <a:rPr lang="en-US" dirty="0"/>
                  <a:t> and the residual, </a:t>
                </a:r>
                <a:r>
                  <a:rPr lang="en-US" i="1" dirty="0"/>
                  <a:t>R</a:t>
                </a:r>
                <a:r>
                  <a:rPr lang="en-US" dirty="0"/>
                  <a:t>, from the predicted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41704C-ADB8-43B1-96EB-4F1D35E07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08201"/>
                <a:ext cx="4998720" cy="3760891"/>
              </a:xfrm>
              <a:prstGeom prst="rect">
                <a:avLst/>
              </a:prstGeom>
              <a:blipFill>
                <a:blip r:embed="rId4"/>
                <a:stretch>
                  <a:fillRect l="-854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34F2670-665B-4906-80AB-7644ED58C101}"/>
              </a:ext>
            </a:extLst>
          </p:cNvPr>
          <p:cNvSpPr/>
          <p:nvPr/>
        </p:nvSpPr>
        <p:spPr>
          <a:xfrm>
            <a:off x="6136403" y="4432246"/>
            <a:ext cx="5728189" cy="623102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E407B-1664-4FAE-BABB-6FD4E903CAB7}"/>
              </a:ext>
            </a:extLst>
          </p:cNvPr>
          <p:cNvCxnSpPr>
            <a:cxnSpLocks/>
          </p:cNvCxnSpPr>
          <p:nvPr/>
        </p:nvCxnSpPr>
        <p:spPr>
          <a:xfrm>
            <a:off x="7214449" y="4439846"/>
            <a:ext cx="0" cy="615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CE6033-174B-407E-9DB0-9041D58650F4}"/>
              </a:ext>
            </a:extLst>
          </p:cNvPr>
          <p:cNvSpPr txBox="1"/>
          <p:nvPr/>
        </p:nvSpPr>
        <p:spPr>
          <a:xfrm>
            <a:off x="6173192" y="4439846"/>
            <a:ext cx="105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X-index in cube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5C3D4-34A6-444B-95D3-CD3295561F0B}"/>
              </a:ext>
            </a:extLst>
          </p:cNvPr>
          <p:cNvSpPr txBox="1"/>
          <p:nvPr/>
        </p:nvSpPr>
        <p:spPr>
          <a:xfrm>
            <a:off x="7139698" y="4432128"/>
            <a:ext cx="109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Y-index in cube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A4451B-CAD8-4E22-9E50-C2E4F8D1F1D4}"/>
              </a:ext>
            </a:extLst>
          </p:cNvPr>
          <p:cNvCxnSpPr>
            <a:cxnSpLocks/>
          </p:cNvCxnSpPr>
          <p:nvPr/>
        </p:nvCxnSpPr>
        <p:spPr>
          <a:xfrm>
            <a:off x="8184809" y="4432128"/>
            <a:ext cx="0" cy="623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CDA09C-0551-4EFE-8ABA-986551475DEC}"/>
              </a:ext>
            </a:extLst>
          </p:cNvPr>
          <p:cNvSpPr txBox="1"/>
          <p:nvPr/>
        </p:nvSpPr>
        <p:spPr>
          <a:xfrm>
            <a:off x="8291428" y="4537607"/>
            <a:ext cx="245973" cy="24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143A8-FEF2-4848-8185-B25D1B42C985}"/>
              </a:ext>
            </a:extLst>
          </p:cNvPr>
          <p:cNvSpPr txBox="1"/>
          <p:nvPr/>
        </p:nvSpPr>
        <p:spPr>
          <a:xfrm>
            <a:off x="10102130" y="4541185"/>
            <a:ext cx="27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B1D4CA-77AA-4F88-B450-9B1F59CF377D}"/>
              </a:ext>
            </a:extLst>
          </p:cNvPr>
          <p:cNvCxnSpPr>
            <a:cxnSpLocks/>
          </p:cNvCxnSpPr>
          <p:nvPr/>
        </p:nvCxnSpPr>
        <p:spPr>
          <a:xfrm>
            <a:off x="8704419" y="4432128"/>
            <a:ext cx="0" cy="623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C226E148-E32C-41EE-90F5-9A64764B3C8A}"/>
              </a:ext>
            </a:extLst>
          </p:cNvPr>
          <p:cNvSpPr/>
          <p:nvPr/>
        </p:nvSpPr>
        <p:spPr>
          <a:xfrm rot="16200000">
            <a:off x="6558045" y="4688028"/>
            <a:ext cx="216633" cy="1059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11E36F2-7A2A-4BA0-90BC-960707537F87}"/>
              </a:ext>
            </a:extLst>
          </p:cNvPr>
          <p:cNvSpPr/>
          <p:nvPr/>
        </p:nvSpPr>
        <p:spPr>
          <a:xfrm rot="16200000">
            <a:off x="7591313" y="4732806"/>
            <a:ext cx="216633" cy="9703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9CE4CD1-0E77-4C45-BA0E-D296C37F1690}"/>
              </a:ext>
            </a:extLst>
          </p:cNvPr>
          <p:cNvSpPr/>
          <p:nvPr/>
        </p:nvSpPr>
        <p:spPr>
          <a:xfrm rot="16200000">
            <a:off x="8352089" y="4958640"/>
            <a:ext cx="216633" cy="4880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332CC4D3-C566-4AB4-A41B-0B8B62BC82CB}"/>
              </a:ext>
            </a:extLst>
          </p:cNvPr>
          <p:cNvSpPr/>
          <p:nvPr/>
        </p:nvSpPr>
        <p:spPr>
          <a:xfrm rot="16200000">
            <a:off x="10176190" y="3614406"/>
            <a:ext cx="216633" cy="31601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639F22-4F93-48C5-8A9F-3B7607EA5C87}"/>
              </a:ext>
            </a:extLst>
          </p:cNvPr>
          <p:cNvSpPr txBox="1"/>
          <p:nvPr/>
        </p:nvSpPr>
        <p:spPr>
          <a:xfrm>
            <a:off x="6345164" y="5369303"/>
            <a:ext cx="64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 bits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1ADB91-875F-46A9-9E1A-A893B8CEA910}"/>
              </a:ext>
            </a:extLst>
          </p:cNvPr>
          <p:cNvSpPr txBox="1"/>
          <p:nvPr/>
        </p:nvSpPr>
        <p:spPr>
          <a:xfrm>
            <a:off x="7378432" y="5366922"/>
            <a:ext cx="64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 bits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64147-E514-4628-9E15-13C00048850F}"/>
              </a:ext>
            </a:extLst>
          </p:cNvPr>
          <p:cNvSpPr txBox="1"/>
          <p:nvPr/>
        </p:nvSpPr>
        <p:spPr>
          <a:xfrm>
            <a:off x="8166321" y="5366216"/>
            <a:ext cx="64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4 bits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A2908-CD80-4DA3-8A26-543C03EB974D}"/>
              </a:ext>
            </a:extLst>
          </p:cNvPr>
          <p:cNvSpPr txBox="1"/>
          <p:nvPr/>
        </p:nvSpPr>
        <p:spPr>
          <a:xfrm>
            <a:off x="9963309" y="5366216"/>
            <a:ext cx="64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24 bits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DD1B3A3-E418-4364-9C91-56B342C4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1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6" r="17978"/>
          <a:stretch/>
        </p:blipFill>
        <p:spPr>
          <a:xfrm>
            <a:off x="6795082" y="74404"/>
            <a:ext cx="2063691" cy="1786206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F899E2-AF3B-440E-B642-B384102B2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24" y="2177610"/>
            <a:ext cx="9616751" cy="350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21EC83-AB0D-483A-8A5D-6500E4D3DDA1}"/>
                  </a:ext>
                </a:extLst>
              </p:cNvPr>
              <p:cNvSpPr txBox="1"/>
              <p:nvPr/>
            </p:nvSpPr>
            <p:spPr>
              <a:xfrm>
                <a:off x="3478762" y="5684795"/>
                <a:ext cx="52344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Cubes may extend across multiple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</a:t>
                </a:r>
                <a:r>
                  <a:rPr lang="en-US" dirty="0"/>
                  <a:t>intervals of time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21EC83-AB0D-483A-8A5D-6500E4D3D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762" y="5684795"/>
                <a:ext cx="5234473" cy="646331"/>
              </a:xfrm>
              <a:prstGeom prst="rect">
                <a:avLst/>
              </a:prstGeom>
              <a:blipFill>
                <a:blip r:embed="rId5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26FB-738E-4ED8-A724-3D5E845C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9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AD021B9-C313-4051-8749-E09FFCF8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6812" y="74404"/>
            <a:ext cx="8618376" cy="17862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7DBB4-5F7A-4D9D-90F8-F6F03FC24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26" r="33"/>
          <a:stretch/>
        </p:blipFill>
        <p:spPr>
          <a:xfrm>
            <a:off x="8841995" y="74404"/>
            <a:ext cx="1563193" cy="17862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AEC09E-9349-4F62-A73A-5A7EBDC1B386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Finally, we run the resulting file through </a:t>
            </a:r>
            <a:r>
              <a:rPr lang="en-US" dirty="0" err="1"/>
              <a:t>gzip</a:t>
            </a:r>
            <a:r>
              <a:rPr lang="en-US" dirty="0"/>
              <a:t> to perform entropy encoding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testing, the maximal </a:t>
            </a:r>
            <a:r>
              <a:rPr lang="en-US" dirty="0" err="1"/>
              <a:t>gzip</a:t>
            </a:r>
            <a:r>
              <a:rPr lang="en-US" dirty="0"/>
              <a:t> level was used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F2AFE-F2C2-4181-ADEA-08AEF8E4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58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D4241-0EA0-4D9C-AF49-61A5E256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4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93F46-04AE-4CAD-8434-4024C1F0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45AA1-564F-4837-8ACF-BC27FA473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360x240, static camera, 100fps with 1/100s shutter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DAF43-181A-45D2-91FF-DD09C28F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video_cube1_raw_ppt">
            <a:hlinkClick r:id="" action="ppaction://media"/>
            <a:extLst>
              <a:ext uri="{FF2B5EF4-FFF2-40B4-BE49-F238E27FC236}">
                <a16:creationId xmlns:a16="http://schemas.microsoft.com/office/drawing/2014/main" id="{A25C9DD0-D16B-4B01-A3E3-031349FC9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4228" y="0"/>
            <a:ext cx="6879366" cy="45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93F46-04AE-4CAD-8434-4024C1F0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45AA1-564F-4837-8ACF-BC27FA473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720x480, static camera, 50fps with 1/50s shutter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5D309-77D0-4747-AFBB-F68D7BAF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video_cube2_raw_ppt">
            <a:hlinkClick r:id="" action="ppaction://media"/>
            <a:extLst>
              <a:ext uri="{FF2B5EF4-FFF2-40B4-BE49-F238E27FC236}">
                <a16:creationId xmlns:a16="http://schemas.microsoft.com/office/drawing/2014/main" id="{11C1E2D9-25FA-43EC-BE4C-1225AA140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995" y="-20547"/>
            <a:ext cx="6900487" cy="46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93F46-04AE-4CAD-8434-4024C1F0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45AA1-564F-4837-8ACF-BC27FA473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720x480, fast-moving camera, 50fps with 1/50s shutter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F206A-0385-4DF5-B16D-E5125468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video_newclass_raw_ppt">
            <a:hlinkClick r:id="" action="ppaction://media"/>
            <a:extLst>
              <a:ext uri="{FF2B5EF4-FFF2-40B4-BE49-F238E27FC236}">
                <a16:creationId xmlns:a16="http://schemas.microsoft.com/office/drawing/2014/main" id="{119CD601-88EB-493F-9685-2486CD41C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911" y="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3EC1-F7FE-4710-8BD3-9720C49BD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C49F1-185D-4CDA-8C18-907152D1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6" y="2193058"/>
            <a:ext cx="11529527" cy="2927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F059B-4605-467B-B7F0-ABA40D87DE53}"/>
              </a:ext>
            </a:extLst>
          </p:cNvPr>
          <p:cNvSpPr txBox="1"/>
          <p:nvPr/>
        </p:nvSpPr>
        <p:spPr>
          <a:xfrm>
            <a:off x="934918" y="5120641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Raw mode 1: 293.7 Mb/s.</a:t>
            </a:r>
          </a:p>
          <a:p>
            <a:r>
              <a:rPr lang="fr-FR" sz="1600" dirty="0"/>
              <a:t>Raw mode 2: 322.0 Mb/s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D84EA-FD7F-4EFC-9037-636A7521FAAF}"/>
              </a:ext>
            </a:extLst>
          </p:cNvPr>
          <p:cNvSpPr txBox="1"/>
          <p:nvPr/>
        </p:nvSpPr>
        <p:spPr>
          <a:xfrm>
            <a:off x="4699623" y="5120641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Raw mode 1: </a:t>
            </a:r>
            <a:r>
              <a:rPr lang="en-US" sz="1600" dirty="0"/>
              <a:t>2176.2 Mb/s</a:t>
            </a:r>
          </a:p>
          <a:p>
            <a:r>
              <a:rPr lang="en-US" sz="1600" dirty="0"/>
              <a:t>Raw mode 2:  2447.3 Mb/s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23BF9-AD4C-420B-A000-7293127F2078}"/>
              </a:ext>
            </a:extLst>
          </p:cNvPr>
          <p:cNvSpPr txBox="1"/>
          <p:nvPr/>
        </p:nvSpPr>
        <p:spPr>
          <a:xfrm>
            <a:off x="8525242" y="5120641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Raw mode 1:  2354.6 Mb/s</a:t>
            </a:r>
          </a:p>
          <a:p>
            <a:r>
              <a:rPr lang="fr-FR" sz="1600" dirty="0"/>
              <a:t>Raw mode 2:  3704.8 Mb/s</a:t>
            </a:r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F620BF-F49F-4403-B508-EE948BB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0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Architecture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738D0F-4573-4213-B5E7-ABB5DA22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58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A12FD-F63F-459C-BAEE-CB305CC9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32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3447-4BBA-4424-8A25-7FD41570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5CC2-766E-4B87-80B7-D37F888F5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see space savings upwards of 95% while maintaining high visual fidelity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self-adjustment decimation method (without neighborhood adjustment) is more generalizable to scenes with global camera 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Realistic bitrates for streaming are achievable with our lossy compression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Bits of temporal precision necessary for high reconstruction quality determined by bit depth of input images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E18BD-B6E8-49FB-8F75-78979DB0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3447-4BBA-4424-8A25-7FD41570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5CC2-766E-4B87-80B7-D37F888F5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 a source model for entropy encoding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Variable-sized cubes, spatially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 performance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Shift ingest and processing to the GPU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Investigate useful applications that operate directly on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Employ real-world ASINT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Need a camera prototype; working on securing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65415-C331-420C-BB5A-FAB6EA45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8EA9F-D780-4B1B-9794-EBA66AB1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AB5D-459B-4156-9BCB-BE0227C4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Traditional Image Sensors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12F0-D9A3-4544-A8AC-C069CF525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cap="none" dirty="0">
                <a:latin typeface="+mj-lt"/>
              </a:rPr>
              <a:t>CMOS (Smartphones, DSLRs, etc.)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24ECF-28B3-4058-AEFC-C5AD77C64F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Each pixel gathers light for same amount of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Synchronous, outputs still image frames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Low dynamic range (8-14 bits)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Susceptible to blown-out highlight details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EEF87-DAB4-45B3-9966-4EF2909CE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+mj-lt"/>
              </a:rPr>
              <a:t>ASINT (o</a:t>
            </a:r>
            <a:r>
              <a:rPr lang="en-US" b="1" cap="none" dirty="0">
                <a:latin typeface="+mj-lt"/>
              </a:rPr>
              <a:t>ur sensor)</a:t>
            </a:r>
            <a:endParaRPr lang="en-US" b="1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FBC35-DD1E-4517-B1D1-0C90AFFEF6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Each pixel gathers light for different amounts of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Asynchronous, outputs a continuous “event” train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Extremely high dynamic range (20+ bits)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Maintains recoverable detail even in the upper range of intensities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FDB6F-7EDD-4FD5-BBA1-4301FF66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B2EBFE-3F85-4E2C-979F-3A72178C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08"/>
            <a:ext cx="12192000" cy="5916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1817E-B554-4AC6-8DCB-523C9F2DC5BB}"/>
              </a:ext>
            </a:extLst>
          </p:cNvPr>
          <p:cNvSpPr txBox="1"/>
          <p:nvPr/>
        </p:nvSpPr>
        <p:spPr>
          <a:xfrm>
            <a:off x="0" y="614127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Singh et al.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D3C61-FB12-4CF1-A2F2-113C5C3A2009}"/>
              </a:ext>
            </a:extLst>
          </p:cNvPr>
          <p:cNvSpPr/>
          <p:nvPr/>
        </p:nvSpPr>
        <p:spPr>
          <a:xfrm>
            <a:off x="167951" y="5486400"/>
            <a:ext cx="4889241" cy="4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BAA0B1-685D-4FE8-A31F-D0339E1E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3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5DD5-6630-40B8-81EC-EF5400B8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76D0AF-D4B2-49D6-9D24-95579F8797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Rather than outputting an absolute light intensity value, ASINT pixels effectively output a tuple (D, </a:t>
                </a:r>
                <a:r>
                  <a:rPr lang="en-US" dirty="0" err="1">
                    <a:latin typeface="+mj-lt"/>
                  </a:rPr>
                  <a:t>Δt</a:t>
                </a:r>
                <a:r>
                  <a:rPr lang="en-US" dirty="0">
                    <a:latin typeface="+mj-lt"/>
                  </a:rPr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D is the </a:t>
                </a:r>
                <a:r>
                  <a:rPr lang="en-US" i="1" dirty="0">
                    <a:latin typeface="+mj-lt"/>
                  </a:rPr>
                  <a:t>decimation factor</a:t>
                </a:r>
                <a:r>
                  <a:rPr lang="en-US" dirty="0">
                    <a:latin typeface="+mj-lt"/>
                  </a:rPr>
                  <a:t> determining the pixel’s sensitivity to light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+mj-lt"/>
                  </a:rPr>
                  <a:t>Δt</a:t>
                </a:r>
                <a:r>
                  <a:rPr lang="en-US" dirty="0">
                    <a:latin typeface="+mj-lt"/>
                  </a:rPr>
                  <a:t> is the amount of time the pixel integrated light before accumulating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 photons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Incident intensity, I, over the time interval is proportional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en-US" sz="2400" dirty="0">
                            <a:latin typeface="+mj-lt"/>
                          </a:rPr>
                          <m:t>Δt</m:t>
                        </m:r>
                      </m:den>
                    </m:f>
                  </m:oMath>
                </a14:m>
                <a:endParaRPr lang="en-US" sz="2400" dirty="0">
                  <a:latin typeface="+mj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Values limited by the global camera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</a:t>
                </a:r>
                <a:r>
                  <a:rPr lang="en-US" dirty="0"/>
                  <a:t>interval,</a:t>
                </a:r>
                <a:r>
                  <a:rPr lang="en-US" dirty="0">
                    <a:latin typeface="+mj-lt"/>
                  </a:rPr>
                  <a:t> which determines the maximum amount of time for which any pixel can integrate light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76D0AF-D4B2-49D6-9D24-95579F879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648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DD10-3A8A-4BDC-99FA-99A4709C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2FCBCF-C656-4C1D-9C37-F11FE8A6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84" b="37588"/>
          <a:stretch/>
        </p:blipFill>
        <p:spPr>
          <a:xfrm>
            <a:off x="15" y="0"/>
            <a:ext cx="12191985" cy="4578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D4083-ACEC-49C9-8A71-0D3EC771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Emulator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58CFD-418A-42C9-A2B7-D5FA1B870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79CA5-EF34-43D2-A116-F53960BC419A}"/>
              </a:ext>
            </a:extLst>
          </p:cNvPr>
          <p:cNvSpPr txBox="1"/>
          <p:nvPr/>
        </p:nvSpPr>
        <p:spPr>
          <a:xfrm>
            <a:off x="10952558" y="4381185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Zach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Dischner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F53A1-0436-4266-BDFE-E747DA09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0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14BA3C-18B6-4CFA-9E50-C6E9C6B61F5A}"/>
              </a:ext>
            </a:extLst>
          </p:cNvPr>
          <p:cNvSpPr txBox="1"/>
          <p:nvPr/>
        </p:nvSpPr>
        <p:spPr>
          <a:xfrm>
            <a:off x="613674" y="3620278"/>
            <a:ext cx="21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Read input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16802-5DFA-4802-8C78-C677A2F23D16}"/>
              </a:ext>
            </a:extLst>
          </p:cNvPr>
          <p:cNvSpPr txBox="1"/>
          <p:nvPr/>
        </p:nvSpPr>
        <p:spPr>
          <a:xfrm>
            <a:off x="4425820" y="1754155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Emulated sensor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95385-EDBD-4B3F-A6C6-79361DC30AF3}"/>
              </a:ext>
            </a:extLst>
          </p:cNvPr>
          <p:cNvSpPr txBox="1"/>
          <p:nvPr/>
        </p:nvSpPr>
        <p:spPr>
          <a:xfrm>
            <a:off x="7644881" y="1754155"/>
            <a:ext cx="332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Pixel-wise integration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314AD-A645-4548-BE31-E9767D34A5AF}"/>
              </a:ext>
            </a:extLst>
          </p:cNvPr>
          <p:cNvSpPr txBox="1"/>
          <p:nvPr/>
        </p:nvSpPr>
        <p:spPr>
          <a:xfrm>
            <a:off x="7620778" y="5382762"/>
            <a:ext cx="3352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Some pixels saturate, update D-values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C5A0C-6D6E-4D53-A033-283AD96C8EB8}"/>
              </a:ext>
            </a:extLst>
          </p:cNvPr>
          <p:cNvSpPr txBox="1"/>
          <p:nvPr/>
        </p:nvSpPr>
        <p:spPr>
          <a:xfrm>
            <a:off x="4223954" y="5382762"/>
            <a:ext cx="247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Write out 64-bit events to file stream</a:t>
            </a:r>
          </a:p>
        </p:txBody>
      </p:sp>
      <p:pic>
        <p:nvPicPr>
          <p:cNvPr id="14" name="Picture 13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DBB980FF-23B0-403D-9588-445F04AB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74" y="2173087"/>
            <a:ext cx="2170786" cy="1447191"/>
          </a:xfrm>
          <a:prstGeom prst="rect">
            <a:avLst/>
          </a:prstGeom>
        </p:spPr>
      </p:pic>
      <p:pic>
        <p:nvPicPr>
          <p:cNvPr id="1026" name="Picture 2" descr="Analog, Chip, Computer, Digital, Hardware, Sensor">
            <a:extLst>
              <a:ext uri="{FF2B5EF4-FFF2-40B4-BE49-F238E27FC236}">
                <a16:creationId xmlns:a16="http://schemas.microsoft.com/office/drawing/2014/main" id="{5B7EA5F6-2D9E-476E-A912-32094FDA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97" y="305409"/>
            <a:ext cx="1447192" cy="144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t, Graph, Graphic, Statistics, Graphics, Bar, Flat">
            <a:extLst>
              <a:ext uri="{FF2B5EF4-FFF2-40B4-BE49-F238E27FC236}">
                <a16:creationId xmlns:a16="http://schemas.microsoft.com/office/drawing/2014/main" id="{4FF52E49-F0BE-4F74-969F-CBD73473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840" y="357896"/>
            <a:ext cx="1124906" cy="13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art, Graph, Graphic, Statistics, Graphics, Bar, Flat">
            <a:extLst>
              <a:ext uri="{FF2B5EF4-FFF2-40B4-BE49-F238E27FC236}">
                <a16:creationId xmlns:a16="http://schemas.microsoft.com/office/drawing/2014/main" id="{02D4E5A5-8423-473B-A04F-E98C28DA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0" y="724291"/>
            <a:ext cx="1124906" cy="9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067F2E29-F028-4498-B0F7-51D28B644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34523"/>
              </p:ext>
            </p:extLst>
          </p:nvPr>
        </p:nvGraphicFramePr>
        <p:xfrm>
          <a:off x="8604491" y="3993118"/>
          <a:ext cx="1360491" cy="113703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3497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453497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</a:tblGrid>
              <a:tr h="379010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37901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</a:tbl>
          </a:graphicData>
        </a:graphic>
      </p:graphicFrame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31C1A83C-FC07-4A4A-971A-A34EC55D4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785736"/>
              </p:ext>
            </p:extLst>
          </p:nvPr>
        </p:nvGraphicFramePr>
        <p:xfrm>
          <a:off x="5917644" y="4213814"/>
          <a:ext cx="782025" cy="65357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0675">
                  <a:extLst>
                    <a:ext uri="{9D8B030D-6E8A-4147-A177-3AD203B41FA5}">
                      <a16:colId xmlns:a16="http://schemas.microsoft.com/office/drawing/2014/main" val="3924695773"/>
                    </a:ext>
                  </a:extLst>
                </a:gridCol>
                <a:gridCol w="260675">
                  <a:extLst>
                    <a:ext uri="{9D8B030D-6E8A-4147-A177-3AD203B41FA5}">
                      <a16:colId xmlns:a16="http://schemas.microsoft.com/office/drawing/2014/main" val="800395798"/>
                    </a:ext>
                  </a:extLst>
                </a:gridCol>
                <a:gridCol w="260675">
                  <a:extLst>
                    <a:ext uri="{9D8B030D-6E8A-4147-A177-3AD203B41FA5}">
                      <a16:colId xmlns:a16="http://schemas.microsoft.com/office/drawing/2014/main" val="1231442217"/>
                    </a:ext>
                  </a:extLst>
                </a:gridCol>
              </a:tblGrid>
              <a:tr h="217859"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534307"/>
                  </a:ext>
                </a:extLst>
              </a:tr>
              <a:tr h="217859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j-lt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7854"/>
                  </a:ext>
                </a:extLst>
              </a:tr>
              <a:tr h="217859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j-lt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561" marR="52561" marT="26280" marB="26280">
                    <a:solidFill>
                      <a:srgbClr val="FF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6691"/>
                  </a:ext>
                </a:extLst>
              </a:tr>
            </a:tbl>
          </a:graphicData>
        </a:graphic>
      </p:graphicFrame>
      <p:pic>
        <p:nvPicPr>
          <p:cNvPr id="1030" name="Picture 6" descr="Document, Icon, Computer, Web, Internet, Symbol">
            <a:extLst>
              <a:ext uri="{FF2B5EF4-FFF2-40B4-BE49-F238E27FC236}">
                <a16:creationId xmlns:a16="http://schemas.microsoft.com/office/drawing/2014/main" id="{99C66DE5-12A4-488F-AFD0-56EF5ADE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35" y="4053159"/>
            <a:ext cx="998139" cy="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65EFAF-C120-403F-BAF9-05FF831A63F8}"/>
              </a:ext>
            </a:extLst>
          </p:cNvPr>
          <p:cNvCxnSpPr>
            <a:cxnSpLocks/>
          </p:cNvCxnSpPr>
          <p:nvPr/>
        </p:nvCxnSpPr>
        <p:spPr>
          <a:xfrm flipH="1">
            <a:off x="5159829" y="4293597"/>
            <a:ext cx="757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52BC38-6AB2-47CC-B85C-1E1C56AA8638}"/>
              </a:ext>
            </a:extLst>
          </p:cNvPr>
          <p:cNvCxnSpPr>
            <a:cxnSpLocks/>
          </p:cNvCxnSpPr>
          <p:nvPr/>
        </p:nvCxnSpPr>
        <p:spPr>
          <a:xfrm flipH="1" flipV="1">
            <a:off x="5050972" y="4833178"/>
            <a:ext cx="1125894" cy="218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D25BAF-475F-47CE-832B-ADA56CF6E042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6176866" y="4867391"/>
            <a:ext cx="131790" cy="183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73411DF-9244-45B5-8B45-B77AC34BE0AD}"/>
              </a:ext>
            </a:extLst>
          </p:cNvPr>
          <p:cNvSpPr txBox="1"/>
          <p:nvPr/>
        </p:nvSpPr>
        <p:spPr>
          <a:xfrm>
            <a:off x="5173574" y="4062018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(</a:t>
            </a:r>
            <a:r>
              <a:rPr lang="en-US" sz="1100" dirty="0" err="1">
                <a:latin typeface="+mj-lt"/>
              </a:rPr>
              <a:t>x,y,D,Δt</a:t>
            </a:r>
            <a:r>
              <a:rPr lang="en-US" sz="1100" dirty="0">
                <a:latin typeface="+mj-lt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8A17E-B7AF-4C2D-BC0A-441DA507FE36}"/>
              </a:ext>
            </a:extLst>
          </p:cNvPr>
          <p:cNvSpPr txBox="1"/>
          <p:nvPr/>
        </p:nvSpPr>
        <p:spPr>
          <a:xfrm rot="737438">
            <a:off x="5122856" y="4891995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(</a:t>
            </a:r>
            <a:r>
              <a:rPr lang="en-US" sz="1100" dirty="0" err="1">
                <a:latin typeface="+mj-lt"/>
              </a:rPr>
              <a:t>x,y,D,Δt</a:t>
            </a:r>
            <a:r>
              <a:rPr lang="en-US" sz="1100" dirty="0">
                <a:latin typeface="+mj-lt"/>
              </a:rPr>
              <a:t>)</a:t>
            </a:r>
          </a:p>
        </p:txBody>
      </p:sp>
      <p:sp>
        <p:nvSpPr>
          <p:cNvPr id="36" name="Arrow: Bent 35">
            <a:extLst>
              <a:ext uri="{FF2B5EF4-FFF2-40B4-BE49-F238E27FC236}">
                <a16:creationId xmlns:a16="http://schemas.microsoft.com/office/drawing/2014/main" id="{31C20531-ED11-41BF-B2B7-5C9B6A3FA64F}"/>
              </a:ext>
            </a:extLst>
          </p:cNvPr>
          <p:cNvSpPr/>
          <p:nvPr/>
        </p:nvSpPr>
        <p:spPr>
          <a:xfrm>
            <a:off x="1545596" y="724291"/>
            <a:ext cx="2286000" cy="1202095"/>
          </a:xfrm>
          <a:prstGeom prst="bentArrow">
            <a:avLst>
              <a:gd name="adj1" fmla="val 16462"/>
              <a:gd name="adj2" fmla="val 20731"/>
              <a:gd name="adj3" fmla="val 25000"/>
              <a:gd name="adj4" fmla="val 87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4A8A27BB-C3C8-4C47-A82A-38E7E8F2CEF7}"/>
              </a:ext>
            </a:extLst>
          </p:cNvPr>
          <p:cNvSpPr/>
          <p:nvPr/>
        </p:nvSpPr>
        <p:spPr>
          <a:xfrm>
            <a:off x="6699669" y="1029004"/>
            <a:ext cx="1194029" cy="463894"/>
          </a:xfrm>
          <a:prstGeom prst="rightArrow">
            <a:avLst>
              <a:gd name="adj1" fmla="val 41954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937E8E9-A5E0-40C6-9E49-0DCD2AE087B2}"/>
              </a:ext>
            </a:extLst>
          </p:cNvPr>
          <p:cNvSpPr/>
          <p:nvPr/>
        </p:nvSpPr>
        <p:spPr>
          <a:xfrm rot="5400000">
            <a:off x="8687721" y="2634924"/>
            <a:ext cx="1194029" cy="463894"/>
          </a:xfrm>
          <a:prstGeom prst="rightArrow">
            <a:avLst>
              <a:gd name="adj1" fmla="val 41954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6CCD437-4DBF-4BE6-B09D-EE1F87D0C166}"/>
              </a:ext>
            </a:extLst>
          </p:cNvPr>
          <p:cNvSpPr/>
          <p:nvPr/>
        </p:nvSpPr>
        <p:spPr>
          <a:xfrm rot="10800000">
            <a:off x="7023763" y="4540603"/>
            <a:ext cx="1194029" cy="463894"/>
          </a:xfrm>
          <a:prstGeom prst="rightArrow">
            <a:avLst>
              <a:gd name="adj1" fmla="val 41954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Bent 45">
            <a:extLst>
              <a:ext uri="{FF2B5EF4-FFF2-40B4-BE49-F238E27FC236}">
                <a16:creationId xmlns:a16="http://schemas.microsoft.com/office/drawing/2014/main" id="{93C244DE-BC8E-4FE4-A6EB-6A80CC0A7605}"/>
              </a:ext>
            </a:extLst>
          </p:cNvPr>
          <p:cNvSpPr/>
          <p:nvPr/>
        </p:nvSpPr>
        <p:spPr>
          <a:xfrm rot="16200000">
            <a:off x="2093001" y="3431462"/>
            <a:ext cx="1002170" cy="2286001"/>
          </a:xfrm>
          <a:prstGeom prst="bentArrow">
            <a:avLst>
              <a:gd name="adj1" fmla="val 18378"/>
              <a:gd name="adj2" fmla="val 25000"/>
              <a:gd name="adj3" fmla="val 28311"/>
              <a:gd name="adj4" fmla="val 716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EE5F9-E3B7-4DA4-8B01-9814A46D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9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30" grpId="0"/>
      <p:bldP spid="31" grpId="0"/>
      <p:bldP spid="36" grpId="0" animBg="1"/>
      <p:bldP spid="37" grpId="0" animBg="1"/>
      <p:bldP spid="38" grpId="0" animBg="1"/>
      <p:bldP spid="39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M snippets_2">
            <a:hlinkClick r:id="" action="ppaction://media"/>
            <a:extLst>
              <a:ext uri="{FF2B5EF4-FFF2-40B4-BE49-F238E27FC236}">
                <a16:creationId xmlns:a16="http://schemas.microsoft.com/office/drawing/2014/main" id="{7BA2E606-CE48-47B2-8E1D-51F4CEDDE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ADB7C-2F17-46BF-BACE-5174D247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Custom 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/>
      <a:bodyPr/>
      <a:lstStyle/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26AAF5-6CFC-4C52-B7DF-08410EDE6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F503EC-3FFF-4193-A86F-39150E2BAC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5ECA37-C458-4BA2-A090-D7A19E07B4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{74AE1BB8-E8C3-456C-B5F7-4F9663743FC3}tf11429527</Template>
  <TotalTime>6102</TotalTime>
  <Words>1151</Words>
  <Application>Microsoft Office PowerPoint</Application>
  <PresentationFormat>Widescreen</PresentationFormat>
  <Paragraphs>256</Paragraphs>
  <Slides>33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Bookman Old Style</vt:lpstr>
      <vt:lpstr>Calibri</vt:lpstr>
      <vt:lpstr>Cambria Math</vt:lpstr>
      <vt:lpstr>Franklin Gothic Book</vt:lpstr>
      <vt:lpstr>1_RetrospectVTI</vt:lpstr>
      <vt:lpstr>Lossy Compression for Integrating Event Sensors</vt:lpstr>
      <vt:lpstr>Overview</vt:lpstr>
      <vt:lpstr>Sensor Architecture Overview</vt:lpstr>
      <vt:lpstr>Comparison to Traditional Image Sensors</vt:lpstr>
      <vt:lpstr>PowerPoint Presentation</vt:lpstr>
      <vt:lpstr>Pixel Values</vt:lpstr>
      <vt:lpstr>Camera Emulator</vt:lpstr>
      <vt:lpstr>PowerPoint Presentation</vt:lpstr>
      <vt:lpstr>PowerPoint Presentation</vt:lpstr>
      <vt:lpstr>PowerPoint Presentation</vt:lpstr>
      <vt:lpstr>Raw Event Data Format</vt:lpstr>
      <vt:lpstr>Preliminary Decimation Methods</vt:lpstr>
      <vt:lpstr>Event Compression Model</vt:lpstr>
      <vt:lpstr>Why a new compression scheme?</vt:lpstr>
      <vt:lpstr>Compression Pipeline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Evaluation</vt:lpstr>
      <vt:lpstr>Scene 1</vt:lpstr>
      <vt:lpstr>Scene 2</vt:lpstr>
      <vt:lpstr>Scene 3</vt:lpstr>
      <vt:lpstr>Results</vt:lpstr>
      <vt:lpstr>Conclusion and Future Work</vt:lpstr>
      <vt:lpstr>Conclusion</vt:lpstr>
      <vt:lpstr>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Freeman, Andrew Christopher</dc:creator>
  <cp:lastModifiedBy>Freeman, Andrew Christopher</cp:lastModifiedBy>
  <cp:revision>216</cp:revision>
  <dcterms:created xsi:type="dcterms:W3CDTF">2020-09-02T21:58:30Z</dcterms:created>
  <dcterms:modified xsi:type="dcterms:W3CDTF">2021-02-25T17:20:18Z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