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56" r:id="rId2"/>
    <p:sldId id="263" r:id="rId3"/>
    <p:sldId id="264" r:id="rId4"/>
    <p:sldId id="267" r:id="rId5"/>
    <p:sldId id="276" r:id="rId6"/>
    <p:sldId id="273" r:id="rId7"/>
    <p:sldId id="290" r:id="rId8"/>
    <p:sldId id="306" r:id="rId9"/>
    <p:sldId id="285" r:id="rId10"/>
    <p:sldId id="272" r:id="rId11"/>
    <p:sldId id="278" r:id="rId12"/>
    <p:sldId id="314" r:id="rId13"/>
    <p:sldId id="277" r:id="rId14"/>
    <p:sldId id="318" r:id="rId15"/>
    <p:sldId id="307" r:id="rId16"/>
    <p:sldId id="317" r:id="rId17"/>
    <p:sldId id="293" r:id="rId18"/>
    <p:sldId id="315" r:id="rId19"/>
    <p:sldId id="286" r:id="rId20"/>
    <p:sldId id="289" r:id="rId21"/>
    <p:sldId id="288" r:id="rId22"/>
    <p:sldId id="297" r:id="rId23"/>
    <p:sldId id="295" r:id="rId24"/>
    <p:sldId id="316" r:id="rId25"/>
    <p:sldId id="313" r:id="rId26"/>
    <p:sldId id="319" r:id="rId27"/>
    <p:sldId id="298" r:id="rId28"/>
    <p:sldId id="300" r:id="rId29"/>
    <p:sldId id="301" r:id="rId30"/>
    <p:sldId id="303" r:id="rId31"/>
    <p:sldId id="292" r:id="rId32"/>
    <p:sldId id="291"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79"/>
    <p:restoredTop sz="86538"/>
  </p:normalViewPr>
  <p:slideViewPr>
    <p:cSldViewPr snapToGrid="0">
      <p:cViewPr>
        <p:scale>
          <a:sx n="98" d="100"/>
          <a:sy n="98" d="100"/>
        </p:scale>
        <p:origin x="144"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9238A7-AFA0-BD41-A880-BBE270A42826}" type="datetimeFigureOut">
              <a:rPr lang="en-US" smtClean="0"/>
              <a:t>4/9/24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D8CD1C-5E51-A749-8E48-D4DE9F3718E3}" type="slidenum">
              <a:rPr lang="en-US" smtClean="0"/>
              <a:t>‹#›</a:t>
            </a:fld>
            <a:endParaRPr lang="en-US"/>
          </a:p>
        </p:txBody>
      </p:sp>
    </p:spTree>
    <p:extLst>
      <p:ext uri="{BB962C8B-B14F-4D97-AF65-F5344CB8AC3E}">
        <p14:creationId xmlns:p14="http://schemas.microsoft.com/office/powerpoint/2010/main" val="555889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D8CD1C-5E51-A749-8E48-D4DE9F3718E3}" type="slidenum">
              <a:rPr lang="en-US" smtClean="0"/>
              <a:t>1</a:t>
            </a:fld>
            <a:endParaRPr lang="en-US"/>
          </a:p>
        </p:txBody>
      </p:sp>
    </p:spTree>
    <p:extLst>
      <p:ext uri="{BB962C8B-B14F-4D97-AF65-F5344CB8AC3E}">
        <p14:creationId xmlns:p14="http://schemas.microsoft.com/office/powerpoint/2010/main" val="3312562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D8CD1C-5E51-A749-8E48-D4DE9F3718E3}" type="slidenum">
              <a:rPr lang="en-US" smtClean="0"/>
              <a:t>10</a:t>
            </a:fld>
            <a:endParaRPr lang="en-US"/>
          </a:p>
        </p:txBody>
      </p:sp>
    </p:spTree>
    <p:extLst>
      <p:ext uri="{BB962C8B-B14F-4D97-AF65-F5344CB8AC3E}">
        <p14:creationId xmlns:p14="http://schemas.microsoft.com/office/powerpoint/2010/main" val="2557562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D8CD1C-5E51-A749-8E48-D4DE9F3718E3}" type="slidenum">
              <a:rPr lang="en-US" smtClean="0"/>
              <a:t>11</a:t>
            </a:fld>
            <a:endParaRPr lang="en-US"/>
          </a:p>
        </p:txBody>
      </p:sp>
    </p:spTree>
    <p:extLst>
      <p:ext uri="{BB962C8B-B14F-4D97-AF65-F5344CB8AC3E}">
        <p14:creationId xmlns:p14="http://schemas.microsoft.com/office/powerpoint/2010/main" val="2024993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D8CD1C-5E51-A749-8E48-D4DE9F3718E3}" type="slidenum">
              <a:rPr lang="en-US" smtClean="0"/>
              <a:t>12</a:t>
            </a:fld>
            <a:endParaRPr lang="en-US"/>
          </a:p>
        </p:txBody>
      </p:sp>
    </p:spTree>
    <p:extLst>
      <p:ext uri="{BB962C8B-B14F-4D97-AF65-F5344CB8AC3E}">
        <p14:creationId xmlns:p14="http://schemas.microsoft.com/office/powerpoint/2010/main" val="13727932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D8CD1C-5E51-A749-8E48-D4DE9F3718E3}" type="slidenum">
              <a:rPr lang="en-US" smtClean="0"/>
              <a:t>13</a:t>
            </a:fld>
            <a:endParaRPr lang="en-US"/>
          </a:p>
        </p:txBody>
      </p:sp>
    </p:spTree>
    <p:extLst>
      <p:ext uri="{BB962C8B-B14F-4D97-AF65-F5344CB8AC3E}">
        <p14:creationId xmlns:p14="http://schemas.microsoft.com/office/powerpoint/2010/main" val="1843859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D8CD1C-5E51-A749-8E48-D4DE9F3718E3}" type="slidenum">
              <a:rPr lang="en-US" smtClean="0"/>
              <a:t>14</a:t>
            </a:fld>
            <a:endParaRPr lang="en-US"/>
          </a:p>
        </p:txBody>
      </p:sp>
    </p:spTree>
    <p:extLst>
      <p:ext uri="{BB962C8B-B14F-4D97-AF65-F5344CB8AC3E}">
        <p14:creationId xmlns:p14="http://schemas.microsoft.com/office/powerpoint/2010/main" val="9824011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D8CD1C-5E51-A749-8E48-D4DE9F3718E3}" type="slidenum">
              <a:rPr lang="en-US" smtClean="0"/>
              <a:t>15</a:t>
            </a:fld>
            <a:endParaRPr lang="en-US"/>
          </a:p>
        </p:txBody>
      </p:sp>
    </p:spTree>
    <p:extLst>
      <p:ext uri="{BB962C8B-B14F-4D97-AF65-F5344CB8AC3E}">
        <p14:creationId xmlns:p14="http://schemas.microsoft.com/office/powerpoint/2010/main" val="31559910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D8CD1C-5E51-A749-8E48-D4DE9F3718E3}" type="slidenum">
              <a:rPr lang="en-US" smtClean="0"/>
              <a:t>16</a:t>
            </a:fld>
            <a:endParaRPr lang="en-US"/>
          </a:p>
        </p:txBody>
      </p:sp>
    </p:spTree>
    <p:extLst>
      <p:ext uri="{BB962C8B-B14F-4D97-AF65-F5344CB8AC3E}">
        <p14:creationId xmlns:p14="http://schemas.microsoft.com/office/powerpoint/2010/main" val="32780015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D8CD1C-5E51-A749-8E48-D4DE9F3718E3}" type="slidenum">
              <a:rPr lang="en-US" smtClean="0"/>
              <a:t>17</a:t>
            </a:fld>
            <a:endParaRPr lang="en-US"/>
          </a:p>
        </p:txBody>
      </p:sp>
    </p:spTree>
    <p:extLst>
      <p:ext uri="{BB962C8B-B14F-4D97-AF65-F5344CB8AC3E}">
        <p14:creationId xmlns:p14="http://schemas.microsoft.com/office/powerpoint/2010/main" val="24503080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D8CD1C-5E51-A749-8E48-D4DE9F3718E3}" type="slidenum">
              <a:rPr lang="en-US" smtClean="0"/>
              <a:t>18</a:t>
            </a:fld>
            <a:endParaRPr lang="en-US"/>
          </a:p>
        </p:txBody>
      </p:sp>
    </p:spTree>
    <p:extLst>
      <p:ext uri="{BB962C8B-B14F-4D97-AF65-F5344CB8AC3E}">
        <p14:creationId xmlns:p14="http://schemas.microsoft.com/office/powerpoint/2010/main" val="35185616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D8CD1C-5E51-A749-8E48-D4DE9F3718E3}" type="slidenum">
              <a:rPr lang="en-US" smtClean="0"/>
              <a:t>19</a:t>
            </a:fld>
            <a:endParaRPr lang="en-US"/>
          </a:p>
        </p:txBody>
      </p:sp>
    </p:spTree>
    <p:extLst>
      <p:ext uri="{BB962C8B-B14F-4D97-AF65-F5344CB8AC3E}">
        <p14:creationId xmlns:p14="http://schemas.microsoft.com/office/powerpoint/2010/main" val="1198020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D8CD1C-5E51-A749-8E48-D4DE9F3718E3}" type="slidenum">
              <a:rPr lang="en-US" smtClean="0"/>
              <a:t>2</a:t>
            </a:fld>
            <a:endParaRPr lang="en-US"/>
          </a:p>
        </p:txBody>
      </p:sp>
    </p:spTree>
    <p:extLst>
      <p:ext uri="{BB962C8B-B14F-4D97-AF65-F5344CB8AC3E}">
        <p14:creationId xmlns:p14="http://schemas.microsoft.com/office/powerpoint/2010/main" val="21522406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D8CD1C-5E51-A749-8E48-D4DE9F3718E3}" type="slidenum">
              <a:rPr lang="en-US" smtClean="0"/>
              <a:t>20</a:t>
            </a:fld>
            <a:endParaRPr lang="en-US"/>
          </a:p>
        </p:txBody>
      </p:sp>
    </p:spTree>
    <p:extLst>
      <p:ext uri="{BB962C8B-B14F-4D97-AF65-F5344CB8AC3E}">
        <p14:creationId xmlns:p14="http://schemas.microsoft.com/office/powerpoint/2010/main" val="2212444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D8CD1C-5E51-A749-8E48-D4DE9F3718E3}" type="slidenum">
              <a:rPr lang="en-US" smtClean="0"/>
              <a:t>21</a:t>
            </a:fld>
            <a:endParaRPr lang="en-US"/>
          </a:p>
        </p:txBody>
      </p:sp>
    </p:spTree>
    <p:extLst>
      <p:ext uri="{BB962C8B-B14F-4D97-AF65-F5344CB8AC3E}">
        <p14:creationId xmlns:p14="http://schemas.microsoft.com/office/powerpoint/2010/main" val="32106518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D8CD1C-5E51-A749-8E48-D4DE9F3718E3}" type="slidenum">
              <a:rPr lang="en-US" smtClean="0"/>
              <a:t>22</a:t>
            </a:fld>
            <a:endParaRPr lang="en-US"/>
          </a:p>
        </p:txBody>
      </p:sp>
    </p:spTree>
    <p:extLst>
      <p:ext uri="{BB962C8B-B14F-4D97-AF65-F5344CB8AC3E}">
        <p14:creationId xmlns:p14="http://schemas.microsoft.com/office/powerpoint/2010/main" val="307339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D8CD1C-5E51-A749-8E48-D4DE9F3718E3}" type="slidenum">
              <a:rPr lang="en-US" smtClean="0"/>
              <a:t>23</a:t>
            </a:fld>
            <a:endParaRPr lang="en-US"/>
          </a:p>
        </p:txBody>
      </p:sp>
    </p:spTree>
    <p:extLst>
      <p:ext uri="{BB962C8B-B14F-4D97-AF65-F5344CB8AC3E}">
        <p14:creationId xmlns:p14="http://schemas.microsoft.com/office/powerpoint/2010/main" val="41424553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D8CD1C-5E51-A749-8E48-D4DE9F3718E3}" type="slidenum">
              <a:rPr lang="en-US" smtClean="0"/>
              <a:t>24</a:t>
            </a:fld>
            <a:endParaRPr lang="en-US"/>
          </a:p>
        </p:txBody>
      </p:sp>
    </p:spTree>
    <p:extLst>
      <p:ext uri="{BB962C8B-B14F-4D97-AF65-F5344CB8AC3E}">
        <p14:creationId xmlns:p14="http://schemas.microsoft.com/office/powerpoint/2010/main" val="20972099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D8CD1C-5E51-A749-8E48-D4DE9F3718E3}" type="slidenum">
              <a:rPr lang="en-US" smtClean="0"/>
              <a:t>25</a:t>
            </a:fld>
            <a:endParaRPr lang="en-US"/>
          </a:p>
        </p:txBody>
      </p:sp>
    </p:spTree>
    <p:extLst>
      <p:ext uri="{BB962C8B-B14F-4D97-AF65-F5344CB8AC3E}">
        <p14:creationId xmlns:p14="http://schemas.microsoft.com/office/powerpoint/2010/main" val="40106619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D8CD1C-5E51-A749-8E48-D4DE9F3718E3}" type="slidenum">
              <a:rPr lang="en-US" smtClean="0"/>
              <a:t>27</a:t>
            </a:fld>
            <a:endParaRPr lang="en-US"/>
          </a:p>
        </p:txBody>
      </p:sp>
    </p:spTree>
    <p:extLst>
      <p:ext uri="{BB962C8B-B14F-4D97-AF65-F5344CB8AC3E}">
        <p14:creationId xmlns:p14="http://schemas.microsoft.com/office/powerpoint/2010/main" val="6868976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D8CD1C-5E51-A749-8E48-D4DE9F3718E3}" type="slidenum">
              <a:rPr lang="en-US" smtClean="0"/>
              <a:t>28</a:t>
            </a:fld>
            <a:endParaRPr lang="en-US"/>
          </a:p>
        </p:txBody>
      </p:sp>
    </p:spTree>
    <p:extLst>
      <p:ext uri="{BB962C8B-B14F-4D97-AF65-F5344CB8AC3E}">
        <p14:creationId xmlns:p14="http://schemas.microsoft.com/office/powerpoint/2010/main" val="4311716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D8CD1C-5E51-A749-8E48-D4DE9F3718E3}" type="slidenum">
              <a:rPr lang="en-US" smtClean="0"/>
              <a:t>29</a:t>
            </a:fld>
            <a:endParaRPr lang="en-US"/>
          </a:p>
        </p:txBody>
      </p:sp>
    </p:spTree>
    <p:extLst>
      <p:ext uri="{BB962C8B-B14F-4D97-AF65-F5344CB8AC3E}">
        <p14:creationId xmlns:p14="http://schemas.microsoft.com/office/powerpoint/2010/main" val="40416906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D8CD1C-5E51-A749-8E48-D4DE9F3718E3}" type="slidenum">
              <a:rPr lang="en-US" smtClean="0"/>
              <a:t>30</a:t>
            </a:fld>
            <a:endParaRPr lang="en-US"/>
          </a:p>
        </p:txBody>
      </p:sp>
    </p:spTree>
    <p:extLst>
      <p:ext uri="{BB962C8B-B14F-4D97-AF65-F5344CB8AC3E}">
        <p14:creationId xmlns:p14="http://schemas.microsoft.com/office/powerpoint/2010/main" val="3513055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D8CD1C-5E51-A749-8E48-D4DE9F3718E3}" type="slidenum">
              <a:rPr lang="en-US" smtClean="0"/>
              <a:t>3</a:t>
            </a:fld>
            <a:endParaRPr lang="en-US"/>
          </a:p>
        </p:txBody>
      </p:sp>
    </p:spTree>
    <p:extLst>
      <p:ext uri="{BB962C8B-B14F-4D97-AF65-F5344CB8AC3E}">
        <p14:creationId xmlns:p14="http://schemas.microsoft.com/office/powerpoint/2010/main" val="1756245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D8CD1C-5E51-A749-8E48-D4DE9F3718E3}" type="slidenum">
              <a:rPr lang="en-US" smtClean="0"/>
              <a:t>32</a:t>
            </a:fld>
            <a:endParaRPr lang="en-US"/>
          </a:p>
        </p:txBody>
      </p:sp>
    </p:spTree>
    <p:extLst>
      <p:ext uri="{BB962C8B-B14F-4D97-AF65-F5344CB8AC3E}">
        <p14:creationId xmlns:p14="http://schemas.microsoft.com/office/powerpoint/2010/main" val="1873155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D8CD1C-5E51-A749-8E48-D4DE9F3718E3}" type="slidenum">
              <a:rPr lang="en-US" smtClean="0"/>
              <a:t>4</a:t>
            </a:fld>
            <a:endParaRPr lang="en-US"/>
          </a:p>
        </p:txBody>
      </p:sp>
    </p:spTree>
    <p:extLst>
      <p:ext uri="{BB962C8B-B14F-4D97-AF65-F5344CB8AC3E}">
        <p14:creationId xmlns:p14="http://schemas.microsoft.com/office/powerpoint/2010/main" val="3096144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D8CD1C-5E51-A749-8E48-D4DE9F3718E3}" type="slidenum">
              <a:rPr lang="en-US" smtClean="0"/>
              <a:t>5</a:t>
            </a:fld>
            <a:endParaRPr lang="en-US"/>
          </a:p>
        </p:txBody>
      </p:sp>
    </p:spTree>
    <p:extLst>
      <p:ext uri="{BB962C8B-B14F-4D97-AF65-F5344CB8AC3E}">
        <p14:creationId xmlns:p14="http://schemas.microsoft.com/office/powerpoint/2010/main" val="546948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D8CD1C-5E51-A749-8E48-D4DE9F3718E3}" type="slidenum">
              <a:rPr lang="en-US" smtClean="0"/>
              <a:t>6</a:t>
            </a:fld>
            <a:endParaRPr lang="en-US"/>
          </a:p>
        </p:txBody>
      </p:sp>
    </p:spTree>
    <p:extLst>
      <p:ext uri="{BB962C8B-B14F-4D97-AF65-F5344CB8AC3E}">
        <p14:creationId xmlns:p14="http://schemas.microsoft.com/office/powerpoint/2010/main" val="2541572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D8CD1C-5E51-A749-8E48-D4DE9F3718E3}" type="slidenum">
              <a:rPr lang="en-US" smtClean="0"/>
              <a:t>7</a:t>
            </a:fld>
            <a:endParaRPr lang="en-US"/>
          </a:p>
        </p:txBody>
      </p:sp>
    </p:spTree>
    <p:extLst>
      <p:ext uri="{BB962C8B-B14F-4D97-AF65-F5344CB8AC3E}">
        <p14:creationId xmlns:p14="http://schemas.microsoft.com/office/powerpoint/2010/main" val="715740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D8CD1C-5E51-A749-8E48-D4DE9F3718E3}" type="slidenum">
              <a:rPr lang="en-US" smtClean="0"/>
              <a:t>8</a:t>
            </a:fld>
            <a:endParaRPr lang="en-US"/>
          </a:p>
        </p:txBody>
      </p:sp>
    </p:spTree>
    <p:extLst>
      <p:ext uri="{BB962C8B-B14F-4D97-AF65-F5344CB8AC3E}">
        <p14:creationId xmlns:p14="http://schemas.microsoft.com/office/powerpoint/2010/main" val="2659671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D8CD1C-5E51-A749-8E48-D4DE9F3718E3}" type="slidenum">
              <a:rPr lang="en-US" smtClean="0"/>
              <a:t>9</a:t>
            </a:fld>
            <a:endParaRPr lang="en-US"/>
          </a:p>
        </p:txBody>
      </p:sp>
    </p:spTree>
    <p:extLst>
      <p:ext uri="{BB962C8B-B14F-4D97-AF65-F5344CB8AC3E}">
        <p14:creationId xmlns:p14="http://schemas.microsoft.com/office/powerpoint/2010/main" val="2457411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10E44-3AD1-C794-BD5E-951A70F9B0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D7E8233-DC2B-4082-D93A-C6077F8850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037E30B-321B-04A2-294B-8109D2ACF578}"/>
              </a:ext>
            </a:extLst>
          </p:cNvPr>
          <p:cNvSpPr>
            <a:spLocks noGrp="1"/>
          </p:cNvSpPr>
          <p:nvPr>
            <p:ph type="dt" sz="half" idx="10"/>
          </p:nvPr>
        </p:nvSpPr>
        <p:spPr/>
        <p:txBody>
          <a:bodyPr/>
          <a:lstStyle/>
          <a:p>
            <a:fld id="{16874960-B9DA-744C-9874-762024CB3BB3}" type="datetime1">
              <a:rPr lang="en-US" smtClean="0"/>
              <a:t>4/18/24</a:t>
            </a:fld>
            <a:endParaRPr lang="en-US"/>
          </a:p>
        </p:txBody>
      </p:sp>
      <p:sp>
        <p:nvSpPr>
          <p:cNvPr id="5" name="Footer Placeholder 4">
            <a:extLst>
              <a:ext uri="{FF2B5EF4-FFF2-40B4-BE49-F238E27FC236}">
                <a16:creationId xmlns:a16="http://schemas.microsoft.com/office/drawing/2014/main" id="{15BFF8A7-770B-9214-2F4C-AC4FA7D300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373C52-16EF-4A41-86A5-2EC4B760545C}"/>
              </a:ext>
            </a:extLst>
          </p:cNvPr>
          <p:cNvSpPr>
            <a:spLocks noGrp="1"/>
          </p:cNvSpPr>
          <p:nvPr>
            <p:ph type="sldNum" sz="quarter" idx="12"/>
          </p:nvPr>
        </p:nvSpPr>
        <p:spPr>
          <a:xfrm>
            <a:off x="9296400" y="6356349"/>
            <a:ext cx="2743200" cy="365125"/>
          </a:xfrm>
        </p:spPr>
        <p:txBody>
          <a:bodyPr/>
          <a:lstStyle/>
          <a:p>
            <a:fld id="{8BAEEBC0-24DA-F14C-970C-F737FE193F6C}" type="slidenum">
              <a:rPr lang="en-US" smtClean="0"/>
              <a:t>‹#›</a:t>
            </a:fld>
            <a:endParaRPr lang="en-US"/>
          </a:p>
        </p:txBody>
      </p:sp>
    </p:spTree>
    <p:extLst>
      <p:ext uri="{BB962C8B-B14F-4D97-AF65-F5344CB8AC3E}">
        <p14:creationId xmlns:p14="http://schemas.microsoft.com/office/powerpoint/2010/main" val="4177357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795FB-0AA0-D3F0-8652-F36F08FEB0B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870482-A357-2588-2C77-87B11F14F5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B1E834-37B0-C9C6-A6BB-3457F69B193B}"/>
              </a:ext>
            </a:extLst>
          </p:cNvPr>
          <p:cNvSpPr>
            <a:spLocks noGrp="1"/>
          </p:cNvSpPr>
          <p:nvPr>
            <p:ph type="dt" sz="half" idx="10"/>
          </p:nvPr>
        </p:nvSpPr>
        <p:spPr/>
        <p:txBody>
          <a:bodyPr/>
          <a:lstStyle/>
          <a:p>
            <a:fld id="{EC4C41AA-7287-C84C-AC9C-49135377E318}" type="datetime1">
              <a:rPr lang="en-US" smtClean="0"/>
              <a:t>4/18/24</a:t>
            </a:fld>
            <a:endParaRPr lang="en-US"/>
          </a:p>
        </p:txBody>
      </p:sp>
      <p:sp>
        <p:nvSpPr>
          <p:cNvPr id="5" name="Footer Placeholder 4">
            <a:extLst>
              <a:ext uri="{FF2B5EF4-FFF2-40B4-BE49-F238E27FC236}">
                <a16:creationId xmlns:a16="http://schemas.microsoft.com/office/drawing/2014/main" id="{0BCAF626-5AAB-5A9F-584D-1A0C623D2D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7AA98D-0FBF-C64A-94FF-1B832EB166E6}"/>
              </a:ext>
            </a:extLst>
          </p:cNvPr>
          <p:cNvSpPr>
            <a:spLocks noGrp="1"/>
          </p:cNvSpPr>
          <p:nvPr>
            <p:ph type="sldNum" sz="quarter" idx="12"/>
          </p:nvPr>
        </p:nvSpPr>
        <p:spPr/>
        <p:txBody>
          <a:bodyPr/>
          <a:lstStyle/>
          <a:p>
            <a:fld id="{8BAEEBC0-24DA-F14C-970C-F737FE193F6C}" type="slidenum">
              <a:rPr lang="en-US" smtClean="0"/>
              <a:t>‹#›</a:t>
            </a:fld>
            <a:endParaRPr lang="en-US"/>
          </a:p>
        </p:txBody>
      </p:sp>
    </p:spTree>
    <p:extLst>
      <p:ext uri="{BB962C8B-B14F-4D97-AF65-F5344CB8AC3E}">
        <p14:creationId xmlns:p14="http://schemas.microsoft.com/office/powerpoint/2010/main" val="2842284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811C50-ACDF-0319-3BB8-6B9812A885B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30E8AC-3F00-812C-7792-774466E30A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75F5E9-5201-3DD4-0795-BEAED81BF998}"/>
              </a:ext>
            </a:extLst>
          </p:cNvPr>
          <p:cNvSpPr>
            <a:spLocks noGrp="1"/>
          </p:cNvSpPr>
          <p:nvPr>
            <p:ph type="dt" sz="half" idx="10"/>
          </p:nvPr>
        </p:nvSpPr>
        <p:spPr/>
        <p:txBody>
          <a:bodyPr/>
          <a:lstStyle/>
          <a:p>
            <a:fld id="{B02BC90C-1699-9549-8C98-837081EA5C4C}" type="datetime1">
              <a:rPr lang="en-US" smtClean="0"/>
              <a:t>4/18/24</a:t>
            </a:fld>
            <a:endParaRPr lang="en-US"/>
          </a:p>
        </p:txBody>
      </p:sp>
      <p:sp>
        <p:nvSpPr>
          <p:cNvPr id="5" name="Footer Placeholder 4">
            <a:extLst>
              <a:ext uri="{FF2B5EF4-FFF2-40B4-BE49-F238E27FC236}">
                <a16:creationId xmlns:a16="http://schemas.microsoft.com/office/drawing/2014/main" id="{BA789F76-1C94-9C22-A903-7720215FFC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0F5C02-19AC-744F-C4E2-617577BCC802}"/>
              </a:ext>
            </a:extLst>
          </p:cNvPr>
          <p:cNvSpPr>
            <a:spLocks noGrp="1"/>
          </p:cNvSpPr>
          <p:nvPr>
            <p:ph type="sldNum" sz="quarter" idx="12"/>
          </p:nvPr>
        </p:nvSpPr>
        <p:spPr/>
        <p:txBody>
          <a:bodyPr/>
          <a:lstStyle/>
          <a:p>
            <a:fld id="{8BAEEBC0-24DA-F14C-970C-F737FE193F6C}" type="slidenum">
              <a:rPr lang="en-US" smtClean="0"/>
              <a:t>‹#›</a:t>
            </a:fld>
            <a:endParaRPr lang="en-US"/>
          </a:p>
        </p:txBody>
      </p:sp>
    </p:spTree>
    <p:extLst>
      <p:ext uri="{BB962C8B-B14F-4D97-AF65-F5344CB8AC3E}">
        <p14:creationId xmlns:p14="http://schemas.microsoft.com/office/powerpoint/2010/main" val="2548620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E0422-6EAD-3B6E-6AF3-5A17B21467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22DD64-2FE8-283F-DFC5-A70AE4215E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4DE9D2-D627-9702-094A-4457A47C8D2E}"/>
              </a:ext>
            </a:extLst>
          </p:cNvPr>
          <p:cNvSpPr>
            <a:spLocks noGrp="1"/>
          </p:cNvSpPr>
          <p:nvPr>
            <p:ph type="dt" sz="half" idx="10"/>
          </p:nvPr>
        </p:nvSpPr>
        <p:spPr/>
        <p:txBody>
          <a:bodyPr/>
          <a:lstStyle/>
          <a:p>
            <a:fld id="{8176C00C-15A1-344A-810D-036A87E7FE8D}" type="datetime1">
              <a:rPr lang="en-US" smtClean="0"/>
              <a:t>4/18/24</a:t>
            </a:fld>
            <a:endParaRPr lang="en-US"/>
          </a:p>
        </p:txBody>
      </p:sp>
      <p:sp>
        <p:nvSpPr>
          <p:cNvPr id="5" name="Footer Placeholder 4">
            <a:extLst>
              <a:ext uri="{FF2B5EF4-FFF2-40B4-BE49-F238E27FC236}">
                <a16:creationId xmlns:a16="http://schemas.microsoft.com/office/drawing/2014/main" id="{7671B333-0F26-0CF2-280B-6AC0AD0C56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6A7A28-0803-F048-1BE0-7B0F603F7D93}"/>
              </a:ext>
            </a:extLst>
          </p:cNvPr>
          <p:cNvSpPr>
            <a:spLocks noGrp="1"/>
          </p:cNvSpPr>
          <p:nvPr>
            <p:ph type="sldNum" sz="quarter" idx="12"/>
          </p:nvPr>
        </p:nvSpPr>
        <p:spPr>
          <a:xfrm>
            <a:off x="9302931" y="6356350"/>
            <a:ext cx="2743200" cy="365125"/>
          </a:xfrm>
        </p:spPr>
        <p:txBody>
          <a:bodyPr/>
          <a:lstStyle/>
          <a:p>
            <a:fld id="{8BAEEBC0-24DA-F14C-970C-F737FE193F6C}" type="slidenum">
              <a:rPr lang="en-US" smtClean="0"/>
              <a:t>‹#›</a:t>
            </a:fld>
            <a:endParaRPr lang="en-US"/>
          </a:p>
        </p:txBody>
      </p:sp>
    </p:spTree>
    <p:extLst>
      <p:ext uri="{BB962C8B-B14F-4D97-AF65-F5344CB8AC3E}">
        <p14:creationId xmlns:p14="http://schemas.microsoft.com/office/powerpoint/2010/main" val="1110550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BFF66-8C8D-37A4-2AC0-A3786075DF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43701B9-78F1-D5BC-DFB5-8BB51D10D0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0DC4266-D7DB-079E-260C-83A22AB6F139}"/>
              </a:ext>
            </a:extLst>
          </p:cNvPr>
          <p:cNvSpPr>
            <a:spLocks noGrp="1"/>
          </p:cNvSpPr>
          <p:nvPr>
            <p:ph type="dt" sz="half" idx="10"/>
          </p:nvPr>
        </p:nvSpPr>
        <p:spPr/>
        <p:txBody>
          <a:bodyPr/>
          <a:lstStyle/>
          <a:p>
            <a:fld id="{0519AA67-2014-0F40-8C64-1D88060597FC}" type="datetime1">
              <a:rPr lang="en-US" smtClean="0"/>
              <a:t>4/18/24</a:t>
            </a:fld>
            <a:endParaRPr lang="en-US"/>
          </a:p>
        </p:txBody>
      </p:sp>
      <p:sp>
        <p:nvSpPr>
          <p:cNvPr id="5" name="Footer Placeholder 4">
            <a:extLst>
              <a:ext uri="{FF2B5EF4-FFF2-40B4-BE49-F238E27FC236}">
                <a16:creationId xmlns:a16="http://schemas.microsoft.com/office/drawing/2014/main" id="{AD826252-83B3-25D4-FED4-E6746CAD25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A554A3-289B-F210-99BC-E424AEBE365E}"/>
              </a:ext>
            </a:extLst>
          </p:cNvPr>
          <p:cNvSpPr>
            <a:spLocks noGrp="1"/>
          </p:cNvSpPr>
          <p:nvPr>
            <p:ph type="sldNum" sz="quarter" idx="12"/>
          </p:nvPr>
        </p:nvSpPr>
        <p:spPr>
          <a:xfrm>
            <a:off x="9302931" y="6356350"/>
            <a:ext cx="2743200" cy="365125"/>
          </a:xfrm>
        </p:spPr>
        <p:txBody>
          <a:bodyPr/>
          <a:lstStyle/>
          <a:p>
            <a:fld id="{8BAEEBC0-24DA-F14C-970C-F737FE193F6C}" type="slidenum">
              <a:rPr lang="en-US" smtClean="0"/>
              <a:t>‹#›</a:t>
            </a:fld>
            <a:endParaRPr lang="en-US"/>
          </a:p>
        </p:txBody>
      </p:sp>
    </p:spTree>
    <p:extLst>
      <p:ext uri="{BB962C8B-B14F-4D97-AF65-F5344CB8AC3E}">
        <p14:creationId xmlns:p14="http://schemas.microsoft.com/office/powerpoint/2010/main" val="1279585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7406D-DFF3-4DFA-3D0E-0F064103B9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0DC407-9EB3-C646-51CA-4422E6CB408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FAD449-C822-A5A5-8A8F-F84D6C9D6B0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31014D-91FF-3270-7173-B34F559BA5D3}"/>
              </a:ext>
            </a:extLst>
          </p:cNvPr>
          <p:cNvSpPr>
            <a:spLocks noGrp="1"/>
          </p:cNvSpPr>
          <p:nvPr>
            <p:ph type="dt" sz="half" idx="10"/>
          </p:nvPr>
        </p:nvSpPr>
        <p:spPr/>
        <p:txBody>
          <a:bodyPr/>
          <a:lstStyle/>
          <a:p>
            <a:fld id="{81E81507-0477-7146-BB70-802D1CAA3027}" type="datetime1">
              <a:rPr lang="en-US" smtClean="0"/>
              <a:t>4/18/24</a:t>
            </a:fld>
            <a:endParaRPr lang="en-US"/>
          </a:p>
        </p:txBody>
      </p:sp>
      <p:sp>
        <p:nvSpPr>
          <p:cNvPr id="6" name="Footer Placeholder 5">
            <a:extLst>
              <a:ext uri="{FF2B5EF4-FFF2-40B4-BE49-F238E27FC236}">
                <a16:creationId xmlns:a16="http://schemas.microsoft.com/office/drawing/2014/main" id="{29B04F8E-7CBB-D5CD-A96D-1A62026EAC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79186D-993E-257B-7007-6B41869F86C8}"/>
              </a:ext>
            </a:extLst>
          </p:cNvPr>
          <p:cNvSpPr>
            <a:spLocks noGrp="1"/>
          </p:cNvSpPr>
          <p:nvPr>
            <p:ph type="sldNum" sz="quarter" idx="12"/>
          </p:nvPr>
        </p:nvSpPr>
        <p:spPr>
          <a:xfrm>
            <a:off x="9302931" y="6356350"/>
            <a:ext cx="2743200" cy="365125"/>
          </a:xfrm>
        </p:spPr>
        <p:txBody>
          <a:bodyPr/>
          <a:lstStyle/>
          <a:p>
            <a:fld id="{8BAEEBC0-24DA-F14C-970C-F737FE193F6C}" type="slidenum">
              <a:rPr lang="en-US" smtClean="0"/>
              <a:t>‹#›</a:t>
            </a:fld>
            <a:endParaRPr lang="en-US"/>
          </a:p>
        </p:txBody>
      </p:sp>
    </p:spTree>
    <p:extLst>
      <p:ext uri="{BB962C8B-B14F-4D97-AF65-F5344CB8AC3E}">
        <p14:creationId xmlns:p14="http://schemas.microsoft.com/office/powerpoint/2010/main" val="2073176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24AC4-8D12-A10A-493D-3050FDFBBFF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0F2C2C0-5F2C-F245-4CDA-B1EF64002A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D4E237-0E07-0ED1-D963-A4E263BFD41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DC4023-D1F3-6F30-DE30-CEA2541DC1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96AA0A9-F690-A495-0682-2C9B8E3ABD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A0F7B69-AB78-8659-735B-2C6E859F380C}"/>
              </a:ext>
            </a:extLst>
          </p:cNvPr>
          <p:cNvSpPr>
            <a:spLocks noGrp="1"/>
          </p:cNvSpPr>
          <p:nvPr>
            <p:ph type="dt" sz="half" idx="10"/>
          </p:nvPr>
        </p:nvSpPr>
        <p:spPr/>
        <p:txBody>
          <a:bodyPr/>
          <a:lstStyle/>
          <a:p>
            <a:fld id="{4FB3A347-F237-644E-890B-764195326715}" type="datetime1">
              <a:rPr lang="en-US" smtClean="0"/>
              <a:t>4/18/24</a:t>
            </a:fld>
            <a:endParaRPr lang="en-US"/>
          </a:p>
        </p:txBody>
      </p:sp>
      <p:sp>
        <p:nvSpPr>
          <p:cNvPr id="8" name="Footer Placeholder 7">
            <a:extLst>
              <a:ext uri="{FF2B5EF4-FFF2-40B4-BE49-F238E27FC236}">
                <a16:creationId xmlns:a16="http://schemas.microsoft.com/office/drawing/2014/main" id="{57F534A0-BBDF-148A-8921-EE61B0A5C5E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237885F-C1E3-EA4B-C74D-DF85BE456447}"/>
              </a:ext>
            </a:extLst>
          </p:cNvPr>
          <p:cNvSpPr>
            <a:spLocks noGrp="1"/>
          </p:cNvSpPr>
          <p:nvPr>
            <p:ph type="sldNum" sz="quarter" idx="12"/>
          </p:nvPr>
        </p:nvSpPr>
        <p:spPr/>
        <p:txBody>
          <a:bodyPr/>
          <a:lstStyle/>
          <a:p>
            <a:fld id="{8BAEEBC0-24DA-F14C-970C-F737FE193F6C}" type="slidenum">
              <a:rPr lang="en-US" smtClean="0"/>
              <a:t>‹#›</a:t>
            </a:fld>
            <a:endParaRPr lang="en-US"/>
          </a:p>
        </p:txBody>
      </p:sp>
    </p:spTree>
    <p:extLst>
      <p:ext uri="{BB962C8B-B14F-4D97-AF65-F5344CB8AC3E}">
        <p14:creationId xmlns:p14="http://schemas.microsoft.com/office/powerpoint/2010/main" val="3523610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36282-A3CF-93B5-B9A6-02BD81D2C93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A5A1240-0C11-2D82-C27D-A7CA2AA2AF53}"/>
              </a:ext>
            </a:extLst>
          </p:cNvPr>
          <p:cNvSpPr>
            <a:spLocks noGrp="1"/>
          </p:cNvSpPr>
          <p:nvPr>
            <p:ph type="dt" sz="half" idx="10"/>
          </p:nvPr>
        </p:nvSpPr>
        <p:spPr/>
        <p:txBody>
          <a:bodyPr/>
          <a:lstStyle/>
          <a:p>
            <a:fld id="{56BE3BCD-E9D4-B04A-9304-09BC1EC77AFE}" type="datetime1">
              <a:rPr lang="en-US" smtClean="0"/>
              <a:t>4/18/24</a:t>
            </a:fld>
            <a:endParaRPr lang="en-US"/>
          </a:p>
        </p:txBody>
      </p:sp>
      <p:sp>
        <p:nvSpPr>
          <p:cNvPr id="4" name="Footer Placeholder 3">
            <a:extLst>
              <a:ext uri="{FF2B5EF4-FFF2-40B4-BE49-F238E27FC236}">
                <a16:creationId xmlns:a16="http://schemas.microsoft.com/office/drawing/2014/main" id="{1D9220B9-CB8E-B2C9-F90B-7B8F6EDC6B5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BFB09EC-7CFB-5C68-5CBF-C9843F7F1358}"/>
              </a:ext>
            </a:extLst>
          </p:cNvPr>
          <p:cNvSpPr>
            <a:spLocks noGrp="1"/>
          </p:cNvSpPr>
          <p:nvPr>
            <p:ph type="sldNum" sz="quarter" idx="12"/>
          </p:nvPr>
        </p:nvSpPr>
        <p:spPr/>
        <p:txBody>
          <a:bodyPr/>
          <a:lstStyle/>
          <a:p>
            <a:fld id="{8BAEEBC0-24DA-F14C-970C-F737FE193F6C}" type="slidenum">
              <a:rPr lang="en-US" smtClean="0"/>
              <a:t>‹#›</a:t>
            </a:fld>
            <a:endParaRPr lang="en-US"/>
          </a:p>
        </p:txBody>
      </p:sp>
    </p:spTree>
    <p:extLst>
      <p:ext uri="{BB962C8B-B14F-4D97-AF65-F5344CB8AC3E}">
        <p14:creationId xmlns:p14="http://schemas.microsoft.com/office/powerpoint/2010/main" val="708745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D9C547-7708-C8CC-BA35-F8C1051ADDD3}"/>
              </a:ext>
            </a:extLst>
          </p:cNvPr>
          <p:cNvSpPr>
            <a:spLocks noGrp="1"/>
          </p:cNvSpPr>
          <p:nvPr>
            <p:ph type="dt" sz="half" idx="10"/>
          </p:nvPr>
        </p:nvSpPr>
        <p:spPr/>
        <p:txBody>
          <a:bodyPr/>
          <a:lstStyle/>
          <a:p>
            <a:fld id="{3A6818C6-0A69-0D43-B490-A85D4C876840}" type="datetime1">
              <a:rPr lang="en-US" smtClean="0"/>
              <a:t>4/18/24</a:t>
            </a:fld>
            <a:endParaRPr lang="en-US"/>
          </a:p>
        </p:txBody>
      </p:sp>
      <p:sp>
        <p:nvSpPr>
          <p:cNvPr id="3" name="Footer Placeholder 2">
            <a:extLst>
              <a:ext uri="{FF2B5EF4-FFF2-40B4-BE49-F238E27FC236}">
                <a16:creationId xmlns:a16="http://schemas.microsoft.com/office/drawing/2014/main" id="{11A59DBC-13F3-AF41-0D76-598EC48C5DF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F3C2EC2-0F1D-242A-5B55-5B960B69F9BF}"/>
              </a:ext>
            </a:extLst>
          </p:cNvPr>
          <p:cNvSpPr>
            <a:spLocks noGrp="1"/>
          </p:cNvSpPr>
          <p:nvPr>
            <p:ph type="sldNum" sz="quarter" idx="12"/>
          </p:nvPr>
        </p:nvSpPr>
        <p:spPr/>
        <p:txBody>
          <a:bodyPr/>
          <a:lstStyle/>
          <a:p>
            <a:fld id="{8BAEEBC0-24DA-F14C-970C-F737FE193F6C}" type="slidenum">
              <a:rPr lang="en-US" smtClean="0"/>
              <a:t>‹#›</a:t>
            </a:fld>
            <a:endParaRPr lang="en-US"/>
          </a:p>
        </p:txBody>
      </p:sp>
    </p:spTree>
    <p:extLst>
      <p:ext uri="{BB962C8B-B14F-4D97-AF65-F5344CB8AC3E}">
        <p14:creationId xmlns:p14="http://schemas.microsoft.com/office/powerpoint/2010/main" val="2004967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85903-0171-D38C-23B8-9CD0CC2247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98D114-14FD-135D-48E1-405773C779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2B992D5-02A3-76C1-4D86-052AD82393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EB5319-6478-121D-4803-37F5471A59A5}"/>
              </a:ext>
            </a:extLst>
          </p:cNvPr>
          <p:cNvSpPr>
            <a:spLocks noGrp="1"/>
          </p:cNvSpPr>
          <p:nvPr>
            <p:ph type="dt" sz="half" idx="10"/>
          </p:nvPr>
        </p:nvSpPr>
        <p:spPr/>
        <p:txBody>
          <a:bodyPr/>
          <a:lstStyle/>
          <a:p>
            <a:fld id="{A9EEED29-AC30-A641-B3DD-EECDF2B941D4}" type="datetime1">
              <a:rPr lang="en-US" smtClean="0"/>
              <a:t>4/18/24</a:t>
            </a:fld>
            <a:endParaRPr lang="en-US"/>
          </a:p>
        </p:txBody>
      </p:sp>
      <p:sp>
        <p:nvSpPr>
          <p:cNvPr id="6" name="Footer Placeholder 5">
            <a:extLst>
              <a:ext uri="{FF2B5EF4-FFF2-40B4-BE49-F238E27FC236}">
                <a16:creationId xmlns:a16="http://schemas.microsoft.com/office/drawing/2014/main" id="{CE428F1D-D1BB-6D06-1062-D9F1CB0BC3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BFDD1B-7D16-C864-3FB1-05D83D612B60}"/>
              </a:ext>
            </a:extLst>
          </p:cNvPr>
          <p:cNvSpPr>
            <a:spLocks noGrp="1"/>
          </p:cNvSpPr>
          <p:nvPr>
            <p:ph type="sldNum" sz="quarter" idx="12"/>
          </p:nvPr>
        </p:nvSpPr>
        <p:spPr/>
        <p:txBody>
          <a:bodyPr/>
          <a:lstStyle/>
          <a:p>
            <a:fld id="{8BAEEBC0-24DA-F14C-970C-F737FE193F6C}" type="slidenum">
              <a:rPr lang="en-US" smtClean="0"/>
              <a:t>‹#›</a:t>
            </a:fld>
            <a:endParaRPr lang="en-US"/>
          </a:p>
        </p:txBody>
      </p:sp>
    </p:spTree>
    <p:extLst>
      <p:ext uri="{BB962C8B-B14F-4D97-AF65-F5344CB8AC3E}">
        <p14:creationId xmlns:p14="http://schemas.microsoft.com/office/powerpoint/2010/main" val="550739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BB9C2-5197-672E-6187-50A41C5949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D08493E-8D37-C1FA-2784-6D196B060A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F479B56-BF55-6174-1EA8-D528905C0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22716D-33C3-0592-D812-A4C1A6BF6313}"/>
              </a:ext>
            </a:extLst>
          </p:cNvPr>
          <p:cNvSpPr>
            <a:spLocks noGrp="1"/>
          </p:cNvSpPr>
          <p:nvPr>
            <p:ph type="dt" sz="half" idx="10"/>
          </p:nvPr>
        </p:nvSpPr>
        <p:spPr/>
        <p:txBody>
          <a:bodyPr/>
          <a:lstStyle/>
          <a:p>
            <a:fld id="{2DB1C071-592A-0C45-80BC-6ABF77B41F2F}" type="datetime1">
              <a:rPr lang="en-US" smtClean="0"/>
              <a:t>4/18/24</a:t>
            </a:fld>
            <a:endParaRPr lang="en-US"/>
          </a:p>
        </p:txBody>
      </p:sp>
      <p:sp>
        <p:nvSpPr>
          <p:cNvPr id="6" name="Footer Placeholder 5">
            <a:extLst>
              <a:ext uri="{FF2B5EF4-FFF2-40B4-BE49-F238E27FC236}">
                <a16:creationId xmlns:a16="http://schemas.microsoft.com/office/drawing/2014/main" id="{5F069B98-822F-BAB7-CAD8-D41E77EFE8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A9D3EC-4BC3-F39A-29D4-113831AA1E2B}"/>
              </a:ext>
            </a:extLst>
          </p:cNvPr>
          <p:cNvSpPr>
            <a:spLocks noGrp="1"/>
          </p:cNvSpPr>
          <p:nvPr>
            <p:ph type="sldNum" sz="quarter" idx="12"/>
          </p:nvPr>
        </p:nvSpPr>
        <p:spPr/>
        <p:txBody>
          <a:bodyPr/>
          <a:lstStyle/>
          <a:p>
            <a:fld id="{8BAEEBC0-24DA-F14C-970C-F737FE193F6C}" type="slidenum">
              <a:rPr lang="en-US" smtClean="0"/>
              <a:t>‹#›</a:t>
            </a:fld>
            <a:endParaRPr lang="en-US"/>
          </a:p>
        </p:txBody>
      </p:sp>
    </p:spTree>
    <p:extLst>
      <p:ext uri="{BB962C8B-B14F-4D97-AF65-F5344CB8AC3E}">
        <p14:creationId xmlns:p14="http://schemas.microsoft.com/office/powerpoint/2010/main" val="3962371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9FE006-B0AC-79BB-ECDB-123CDAAA7D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5BEEC2-A0D7-AF01-ED58-D18D1A625E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B83200-8315-203F-13A8-0A7FAE790E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49C779-00BE-CF40-A471-A35C308043C9}" type="datetime1">
              <a:rPr lang="en-US" smtClean="0"/>
              <a:t>4/18/24</a:t>
            </a:fld>
            <a:endParaRPr lang="en-US"/>
          </a:p>
        </p:txBody>
      </p:sp>
      <p:sp>
        <p:nvSpPr>
          <p:cNvPr id="5" name="Footer Placeholder 4">
            <a:extLst>
              <a:ext uri="{FF2B5EF4-FFF2-40B4-BE49-F238E27FC236}">
                <a16:creationId xmlns:a16="http://schemas.microsoft.com/office/drawing/2014/main" id="{534BE4EB-BCE9-A408-EA58-31F179B6A0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47FF573-767B-17DB-7BA0-29214C3499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AEEBC0-24DA-F14C-970C-F737FE193F6C}" type="slidenum">
              <a:rPr lang="en-US" smtClean="0"/>
              <a:t>‹#›</a:t>
            </a:fld>
            <a:endParaRPr lang="en-US"/>
          </a:p>
        </p:txBody>
      </p:sp>
    </p:spTree>
    <p:extLst>
      <p:ext uri="{BB962C8B-B14F-4D97-AF65-F5344CB8AC3E}">
        <p14:creationId xmlns:p14="http://schemas.microsoft.com/office/powerpoint/2010/main" val="2960156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hyperlink" Target="https://arxiv.org/pdf/2203.04911"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aclanthology.org/H90-1021"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sv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D8C85-C043-948C-D683-B9EB59D151DA}"/>
              </a:ext>
            </a:extLst>
          </p:cNvPr>
          <p:cNvSpPr>
            <a:spLocks noGrp="1"/>
          </p:cNvSpPr>
          <p:nvPr>
            <p:ph type="ctrTitle"/>
          </p:nvPr>
        </p:nvSpPr>
        <p:spPr>
          <a:xfrm>
            <a:off x="702750" y="1221377"/>
            <a:ext cx="10786499" cy="2207623"/>
          </a:xfrm>
        </p:spPr>
        <p:txBody>
          <a:bodyPr>
            <a:noAutofit/>
          </a:bodyPr>
          <a:lstStyle/>
          <a:p>
            <a:r>
              <a:rPr lang="en-US" sz="4800" dirty="0"/>
              <a:t>Towards ASR Robust Spoken Language Understanding Through In-Context Learning With Word Confusion Networks</a:t>
            </a:r>
          </a:p>
        </p:txBody>
      </p:sp>
      <p:sp>
        <p:nvSpPr>
          <p:cNvPr id="3" name="Subtitle 2">
            <a:extLst>
              <a:ext uri="{FF2B5EF4-FFF2-40B4-BE49-F238E27FC236}">
                <a16:creationId xmlns:a16="http://schemas.microsoft.com/office/drawing/2014/main" id="{BF0A7695-8FAF-0FA8-27A0-EF2EA1A672D6}"/>
              </a:ext>
            </a:extLst>
          </p:cNvPr>
          <p:cNvSpPr>
            <a:spLocks noGrp="1"/>
          </p:cNvSpPr>
          <p:nvPr>
            <p:ph type="subTitle" idx="1"/>
          </p:nvPr>
        </p:nvSpPr>
        <p:spPr>
          <a:xfrm>
            <a:off x="1523999" y="3724454"/>
            <a:ext cx="9144000" cy="1655762"/>
          </a:xfrm>
        </p:spPr>
        <p:txBody>
          <a:bodyPr/>
          <a:lstStyle/>
          <a:p>
            <a:r>
              <a:rPr lang="en-US" dirty="0"/>
              <a:t>Kevin Everson, </a:t>
            </a:r>
            <a:r>
              <a:rPr lang="en-US" dirty="0" err="1"/>
              <a:t>Yile</a:t>
            </a:r>
            <a:r>
              <a:rPr lang="en-US" dirty="0"/>
              <a:t> Gu, Huck Yang, Prashanth </a:t>
            </a:r>
            <a:r>
              <a:rPr lang="en-US" dirty="0" err="1"/>
              <a:t>Gurunath</a:t>
            </a:r>
            <a:r>
              <a:rPr lang="en-US" dirty="0"/>
              <a:t> </a:t>
            </a:r>
            <a:r>
              <a:rPr lang="en-US" dirty="0" err="1"/>
              <a:t>Shivakumar</a:t>
            </a:r>
            <a:r>
              <a:rPr lang="en-US" dirty="0"/>
              <a:t>, Guan-Ting Lin, </a:t>
            </a:r>
            <a:r>
              <a:rPr lang="en-US" dirty="0" err="1"/>
              <a:t>Jari</a:t>
            </a:r>
            <a:r>
              <a:rPr lang="en-US" dirty="0"/>
              <a:t> </a:t>
            </a:r>
            <a:r>
              <a:rPr lang="en-US" dirty="0" err="1"/>
              <a:t>Kolehmainen</a:t>
            </a:r>
            <a:r>
              <a:rPr lang="en-US" dirty="0"/>
              <a:t>, Ivan </a:t>
            </a:r>
            <a:r>
              <a:rPr lang="en-US" dirty="0" err="1"/>
              <a:t>Bulyko</a:t>
            </a:r>
            <a:r>
              <a:rPr lang="en-US" dirty="0"/>
              <a:t>, Ankur </a:t>
            </a:r>
            <a:r>
              <a:rPr lang="en-US" dirty="0" err="1"/>
              <a:t>Gandhe</a:t>
            </a:r>
            <a:r>
              <a:rPr lang="en-US" dirty="0"/>
              <a:t>, Shalini Ghosh, Wael Hamza, Hung-</a:t>
            </a:r>
            <a:r>
              <a:rPr lang="en-US" dirty="0" err="1"/>
              <a:t>yi</a:t>
            </a:r>
            <a:r>
              <a:rPr lang="en-US" dirty="0"/>
              <a:t> Lee, Ariya </a:t>
            </a:r>
            <a:r>
              <a:rPr lang="en-US" dirty="0" err="1"/>
              <a:t>Rastrow</a:t>
            </a:r>
            <a:r>
              <a:rPr lang="en-US" dirty="0"/>
              <a:t>, Andreas </a:t>
            </a:r>
            <a:r>
              <a:rPr lang="en-US" dirty="0" err="1"/>
              <a:t>Stolcke</a:t>
            </a:r>
            <a:endParaRPr lang="en-US" dirty="0"/>
          </a:p>
        </p:txBody>
      </p:sp>
      <p:pic>
        <p:nvPicPr>
          <p:cNvPr id="1026" name="Picture 2">
            <a:extLst>
              <a:ext uri="{FF2B5EF4-FFF2-40B4-BE49-F238E27FC236}">
                <a16:creationId xmlns:a16="http://schemas.microsoft.com/office/drawing/2014/main" id="{D94BD317-C898-24E5-C4BF-DF9BFF23FD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5884" y="5380210"/>
            <a:ext cx="1363980" cy="9184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hiang Lab of Intestinal Immunobiology and Inflammation - HOME">
            <a:extLst>
              <a:ext uri="{FF2B5EF4-FFF2-40B4-BE49-F238E27FC236}">
                <a16:creationId xmlns:a16="http://schemas.microsoft.com/office/drawing/2014/main" id="{00ED42B7-060B-1109-14EA-69292EA2B9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7506" y="5121321"/>
            <a:ext cx="2872378" cy="143618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lexa smile logo">
            <a:extLst>
              <a:ext uri="{FF2B5EF4-FFF2-40B4-BE49-F238E27FC236}">
                <a16:creationId xmlns:a16="http://schemas.microsoft.com/office/drawing/2014/main" id="{FC765F4B-3DE6-4345-CD31-BBBD252AE9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1326" y="4735606"/>
            <a:ext cx="3249345" cy="2207623"/>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F1C452E3-3C40-F183-E907-6D36028A52E9}"/>
              </a:ext>
            </a:extLst>
          </p:cNvPr>
          <p:cNvSpPr>
            <a:spLocks noGrp="1"/>
          </p:cNvSpPr>
          <p:nvPr>
            <p:ph type="sldNum" sz="quarter" idx="12"/>
          </p:nvPr>
        </p:nvSpPr>
        <p:spPr/>
        <p:txBody>
          <a:bodyPr/>
          <a:lstStyle/>
          <a:p>
            <a:fld id="{8BAEEBC0-24DA-F14C-970C-F737FE193F6C}" type="slidenum">
              <a:rPr lang="en-US" smtClean="0"/>
              <a:t>1</a:t>
            </a:fld>
            <a:endParaRPr lang="en-US" dirty="0"/>
          </a:p>
        </p:txBody>
      </p:sp>
    </p:spTree>
    <p:extLst>
      <p:ext uri="{BB962C8B-B14F-4D97-AF65-F5344CB8AC3E}">
        <p14:creationId xmlns:p14="http://schemas.microsoft.com/office/powerpoint/2010/main" val="1222062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BD015-24AF-380F-024B-63AAB3A426E1}"/>
              </a:ext>
            </a:extLst>
          </p:cNvPr>
          <p:cNvSpPr>
            <a:spLocks noGrp="1"/>
          </p:cNvSpPr>
          <p:nvPr>
            <p:ph type="title"/>
          </p:nvPr>
        </p:nvSpPr>
        <p:spPr/>
        <p:txBody>
          <a:bodyPr>
            <a:noAutofit/>
          </a:bodyPr>
          <a:lstStyle/>
          <a:p>
            <a:r>
              <a:rPr lang="en-US" sz="3600" dirty="0"/>
              <a:t>NMSQA dataset [2]</a:t>
            </a:r>
          </a:p>
        </p:txBody>
      </p:sp>
      <p:sp>
        <p:nvSpPr>
          <p:cNvPr id="9" name="TextBox 8">
            <a:extLst>
              <a:ext uri="{FF2B5EF4-FFF2-40B4-BE49-F238E27FC236}">
                <a16:creationId xmlns:a16="http://schemas.microsoft.com/office/drawing/2014/main" id="{8DDB137A-4027-DA94-0D84-253A156A7ACB}"/>
              </a:ext>
            </a:extLst>
          </p:cNvPr>
          <p:cNvSpPr txBox="1"/>
          <p:nvPr/>
        </p:nvSpPr>
        <p:spPr>
          <a:xfrm>
            <a:off x="327720" y="6322170"/>
            <a:ext cx="11582399" cy="307777"/>
          </a:xfrm>
          <a:prstGeom prst="rect">
            <a:avLst/>
          </a:prstGeom>
          <a:noFill/>
        </p:spPr>
        <p:txBody>
          <a:bodyPr wrap="square" rtlCol="0">
            <a:spAutoFit/>
          </a:bodyPr>
          <a:lstStyle/>
          <a:p>
            <a:r>
              <a:rPr lang="en-US" sz="1400" dirty="0">
                <a:solidFill>
                  <a:schemeClr val="tx1">
                    <a:lumMod val="50000"/>
                    <a:lumOff val="50000"/>
                  </a:schemeClr>
                </a:solidFill>
              </a:rPr>
              <a:t>[2] Lin et al., “DUAL: Discrete Spoken Unit Adaptive Learning for Textless Spoken Question Answering.” </a:t>
            </a:r>
            <a:r>
              <a:rPr lang="en-US" sz="1400" dirty="0">
                <a:solidFill>
                  <a:schemeClr val="tx1">
                    <a:lumMod val="50000"/>
                    <a:lumOff val="50000"/>
                  </a:schemeClr>
                </a:solidFill>
                <a:hlinkClick r:id="rId3"/>
              </a:rPr>
              <a:t>https://arxiv.org/pdf/2203.04911</a:t>
            </a:r>
            <a:r>
              <a:rPr lang="en-US" sz="1400" dirty="0">
                <a:solidFill>
                  <a:schemeClr val="tx1">
                    <a:lumMod val="50000"/>
                    <a:lumOff val="50000"/>
                  </a:schemeClr>
                </a:solidFill>
              </a:rPr>
              <a:t>, </a:t>
            </a:r>
            <a:r>
              <a:rPr lang="en-US" sz="1400" dirty="0" err="1">
                <a:solidFill>
                  <a:schemeClr val="tx1">
                    <a:lumMod val="50000"/>
                    <a:lumOff val="50000"/>
                  </a:schemeClr>
                </a:solidFill>
              </a:rPr>
              <a:t>Interspeech</a:t>
            </a:r>
            <a:r>
              <a:rPr lang="en-US" sz="1400" dirty="0">
                <a:solidFill>
                  <a:schemeClr val="tx1">
                    <a:lumMod val="50000"/>
                    <a:lumOff val="50000"/>
                  </a:schemeClr>
                </a:solidFill>
              </a:rPr>
              <a:t> 2022. </a:t>
            </a:r>
            <a:endParaRPr lang="en-US" sz="1400" i="0" dirty="0">
              <a:solidFill>
                <a:schemeClr val="tx1">
                  <a:lumMod val="50000"/>
                  <a:lumOff val="50000"/>
                </a:schemeClr>
              </a:solidFill>
              <a:effectLst/>
            </a:endParaRPr>
          </a:p>
        </p:txBody>
      </p:sp>
      <p:sp>
        <p:nvSpPr>
          <p:cNvPr id="10" name="Rounded Rectangle 9">
            <a:extLst>
              <a:ext uri="{FF2B5EF4-FFF2-40B4-BE49-F238E27FC236}">
                <a16:creationId xmlns:a16="http://schemas.microsoft.com/office/drawing/2014/main" id="{173DF9B2-49CC-9C08-C53F-67F6F37C300C}"/>
              </a:ext>
            </a:extLst>
          </p:cNvPr>
          <p:cNvSpPr/>
          <p:nvPr/>
        </p:nvSpPr>
        <p:spPr>
          <a:xfrm>
            <a:off x="4400004" y="1482630"/>
            <a:ext cx="1360714" cy="947058"/>
          </a:xfrm>
          <a:prstGeom prst="round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Train</a:t>
            </a:r>
          </a:p>
        </p:txBody>
      </p:sp>
      <p:sp>
        <p:nvSpPr>
          <p:cNvPr id="11" name="Rounded Rectangle 10">
            <a:extLst>
              <a:ext uri="{FF2B5EF4-FFF2-40B4-BE49-F238E27FC236}">
                <a16:creationId xmlns:a16="http://schemas.microsoft.com/office/drawing/2014/main" id="{B41949EA-F5D4-1161-6685-4322F5189044}"/>
              </a:ext>
            </a:extLst>
          </p:cNvPr>
          <p:cNvSpPr/>
          <p:nvPr/>
        </p:nvSpPr>
        <p:spPr>
          <a:xfrm>
            <a:off x="4400004" y="2631554"/>
            <a:ext cx="1360714" cy="947058"/>
          </a:xfrm>
          <a:prstGeom prst="round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Dev</a:t>
            </a:r>
          </a:p>
        </p:txBody>
      </p:sp>
      <p:sp>
        <p:nvSpPr>
          <p:cNvPr id="13" name="TextBox 12">
            <a:extLst>
              <a:ext uri="{FF2B5EF4-FFF2-40B4-BE49-F238E27FC236}">
                <a16:creationId xmlns:a16="http://schemas.microsoft.com/office/drawing/2014/main" id="{E975BEC9-AAE9-16B2-63C3-D9FD5BA9BAAA}"/>
              </a:ext>
            </a:extLst>
          </p:cNvPr>
          <p:cNvSpPr txBox="1"/>
          <p:nvPr/>
        </p:nvSpPr>
        <p:spPr>
          <a:xfrm>
            <a:off x="4345574" y="4100446"/>
            <a:ext cx="1469574" cy="400110"/>
          </a:xfrm>
          <a:prstGeom prst="rect">
            <a:avLst/>
          </a:prstGeom>
          <a:noFill/>
        </p:spPr>
        <p:txBody>
          <a:bodyPr wrap="square" rtlCol="0">
            <a:spAutoFit/>
          </a:bodyPr>
          <a:lstStyle/>
          <a:p>
            <a:pPr algn="ctr"/>
            <a:r>
              <a:rPr lang="en-US" sz="2000" dirty="0" err="1"/>
              <a:t>SQuAD</a:t>
            </a:r>
            <a:r>
              <a:rPr lang="en-US" sz="2000" dirty="0"/>
              <a:t> v1.1</a:t>
            </a:r>
          </a:p>
        </p:txBody>
      </p:sp>
      <p:sp>
        <p:nvSpPr>
          <p:cNvPr id="14" name="Rectangle 13">
            <a:extLst>
              <a:ext uri="{FF2B5EF4-FFF2-40B4-BE49-F238E27FC236}">
                <a16:creationId xmlns:a16="http://schemas.microsoft.com/office/drawing/2014/main" id="{E801E8AE-B7F1-4310-70BF-3BA0A2F72822}"/>
              </a:ext>
            </a:extLst>
          </p:cNvPr>
          <p:cNvSpPr/>
          <p:nvPr/>
        </p:nvSpPr>
        <p:spPr>
          <a:xfrm>
            <a:off x="7415349" y="1482630"/>
            <a:ext cx="1132114" cy="94705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TTS</a:t>
            </a:r>
          </a:p>
        </p:txBody>
      </p:sp>
      <p:sp>
        <p:nvSpPr>
          <p:cNvPr id="15" name="Rectangle 14">
            <a:extLst>
              <a:ext uri="{FF2B5EF4-FFF2-40B4-BE49-F238E27FC236}">
                <a16:creationId xmlns:a16="http://schemas.microsoft.com/office/drawing/2014/main" id="{A94DC45F-4309-4AF7-9461-426EE76ECAEF}"/>
              </a:ext>
            </a:extLst>
          </p:cNvPr>
          <p:cNvSpPr/>
          <p:nvPr/>
        </p:nvSpPr>
        <p:spPr>
          <a:xfrm>
            <a:off x="7415349" y="2636398"/>
            <a:ext cx="1132114" cy="94705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TTS</a:t>
            </a:r>
          </a:p>
        </p:txBody>
      </p:sp>
      <p:cxnSp>
        <p:nvCxnSpPr>
          <p:cNvPr id="18" name="Straight Arrow Connector 17">
            <a:extLst>
              <a:ext uri="{FF2B5EF4-FFF2-40B4-BE49-F238E27FC236}">
                <a16:creationId xmlns:a16="http://schemas.microsoft.com/office/drawing/2014/main" id="{3002455E-EE8C-3492-36D6-CBCE2694F49C}"/>
              </a:ext>
            </a:extLst>
          </p:cNvPr>
          <p:cNvCxnSpPr>
            <a:stCxn id="10" idx="3"/>
            <a:endCxn id="14" idx="1"/>
          </p:cNvCxnSpPr>
          <p:nvPr/>
        </p:nvCxnSpPr>
        <p:spPr>
          <a:xfrm>
            <a:off x="5760718" y="1956159"/>
            <a:ext cx="1654631"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39E03D65-84CD-AC1A-1736-7947D897ABD3}"/>
              </a:ext>
            </a:extLst>
          </p:cNvPr>
          <p:cNvCxnSpPr/>
          <p:nvPr/>
        </p:nvCxnSpPr>
        <p:spPr>
          <a:xfrm>
            <a:off x="5760718" y="3105083"/>
            <a:ext cx="1654631"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E5615609-91E2-54BB-E387-2E20E477C00A}"/>
              </a:ext>
            </a:extLst>
          </p:cNvPr>
          <p:cNvCxnSpPr/>
          <p:nvPr/>
        </p:nvCxnSpPr>
        <p:spPr>
          <a:xfrm>
            <a:off x="8547463" y="1956159"/>
            <a:ext cx="1654631"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0BD3E630-F72A-31FA-A579-2BA900922155}"/>
              </a:ext>
            </a:extLst>
          </p:cNvPr>
          <p:cNvCxnSpPr/>
          <p:nvPr/>
        </p:nvCxnSpPr>
        <p:spPr>
          <a:xfrm>
            <a:off x="8547463" y="3105083"/>
            <a:ext cx="1654631"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4" name="Rounded Rectangle 23">
            <a:extLst>
              <a:ext uri="{FF2B5EF4-FFF2-40B4-BE49-F238E27FC236}">
                <a16:creationId xmlns:a16="http://schemas.microsoft.com/office/drawing/2014/main" id="{0BDDC7DC-B9E4-59F6-B685-5C54799F935F}"/>
              </a:ext>
            </a:extLst>
          </p:cNvPr>
          <p:cNvSpPr/>
          <p:nvPr/>
        </p:nvSpPr>
        <p:spPr>
          <a:xfrm>
            <a:off x="10202094" y="1466302"/>
            <a:ext cx="1360714" cy="947058"/>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Train</a:t>
            </a:r>
          </a:p>
        </p:txBody>
      </p:sp>
      <p:sp>
        <p:nvSpPr>
          <p:cNvPr id="25" name="Rounded Rectangle 24">
            <a:extLst>
              <a:ext uri="{FF2B5EF4-FFF2-40B4-BE49-F238E27FC236}">
                <a16:creationId xmlns:a16="http://schemas.microsoft.com/office/drawing/2014/main" id="{5DBD351E-E678-BE34-727F-E14BBB924A2F}"/>
              </a:ext>
            </a:extLst>
          </p:cNvPr>
          <p:cNvSpPr/>
          <p:nvPr/>
        </p:nvSpPr>
        <p:spPr>
          <a:xfrm>
            <a:off x="10202094" y="2615226"/>
            <a:ext cx="1360714" cy="947058"/>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Dev</a:t>
            </a:r>
          </a:p>
        </p:txBody>
      </p:sp>
      <p:sp>
        <p:nvSpPr>
          <p:cNvPr id="27" name="TextBox 26">
            <a:extLst>
              <a:ext uri="{FF2B5EF4-FFF2-40B4-BE49-F238E27FC236}">
                <a16:creationId xmlns:a16="http://schemas.microsoft.com/office/drawing/2014/main" id="{4563B286-43F4-E2BD-100F-E1F32DD2EDF6}"/>
              </a:ext>
            </a:extLst>
          </p:cNvPr>
          <p:cNvSpPr txBox="1"/>
          <p:nvPr/>
        </p:nvSpPr>
        <p:spPr>
          <a:xfrm>
            <a:off x="10147664" y="4102370"/>
            <a:ext cx="1469574" cy="400110"/>
          </a:xfrm>
          <a:prstGeom prst="rect">
            <a:avLst/>
          </a:prstGeom>
          <a:noFill/>
        </p:spPr>
        <p:txBody>
          <a:bodyPr wrap="square" rtlCol="0">
            <a:spAutoFit/>
          </a:bodyPr>
          <a:lstStyle/>
          <a:p>
            <a:pPr algn="ctr"/>
            <a:r>
              <a:rPr lang="en-US" sz="2000" dirty="0"/>
              <a:t>NMSQA</a:t>
            </a:r>
          </a:p>
        </p:txBody>
      </p:sp>
      <p:sp>
        <p:nvSpPr>
          <p:cNvPr id="28" name="TextBox 27">
            <a:extLst>
              <a:ext uri="{FF2B5EF4-FFF2-40B4-BE49-F238E27FC236}">
                <a16:creationId xmlns:a16="http://schemas.microsoft.com/office/drawing/2014/main" id="{7BEC9A14-C1A2-E7DB-5D6E-A512B5E8CFE6}"/>
              </a:ext>
            </a:extLst>
          </p:cNvPr>
          <p:cNvSpPr txBox="1"/>
          <p:nvPr/>
        </p:nvSpPr>
        <p:spPr>
          <a:xfrm rot="10800000">
            <a:off x="4144187" y="3302008"/>
            <a:ext cx="1654631" cy="1569660"/>
          </a:xfrm>
          <a:prstGeom prst="rect">
            <a:avLst/>
          </a:prstGeom>
          <a:noFill/>
        </p:spPr>
        <p:txBody>
          <a:bodyPr wrap="square" rtlCol="0">
            <a:spAutoFit/>
          </a:bodyPr>
          <a:lstStyle/>
          <a:p>
            <a:r>
              <a:rPr lang="en-US" sz="9600" dirty="0"/>
              <a:t>︷</a:t>
            </a:r>
          </a:p>
        </p:txBody>
      </p:sp>
      <p:sp>
        <p:nvSpPr>
          <p:cNvPr id="29" name="TextBox 28">
            <a:extLst>
              <a:ext uri="{FF2B5EF4-FFF2-40B4-BE49-F238E27FC236}">
                <a16:creationId xmlns:a16="http://schemas.microsoft.com/office/drawing/2014/main" id="{4B52B91C-AA3C-591A-76A4-D7C133EFCD53}"/>
              </a:ext>
            </a:extLst>
          </p:cNvPr>
          <p:cNvSpPr txBox="1"/>
          <p:nvPr/>
        </p:nvSpPr>
        <p:spPr>
          <a:xfrm rot="10800000">
            <a:off x="9908177" y="3315616"/>
            <a:ext cx="1654631" cy="1569660"/>
          </a:xfrm>
          <a:prstGeom prst="rect">
            <a:avLst/>
          </a:prstGeom>
          <a:noFill/>
        </p:spPr>
        <p:txBody>
          <a:bodyPr wrap="square" rtlCol="0">
            <a:spAutoFit/>
          </a:bodyPr>
          <a:lstStyle/>
          <a:p>
            <a:r>
              <a:rPr lang="en-US" sz="9600" dirty="0"/>
              <a:t>︷</a:t>
            </a:r>
          </a:p>
        </p:txBody>
      </p:sp>
      <p:sp>
        <p:nvSpPr>
          <p:cNvPr id="30" name="TextBox 29">
            <a:extLst>
              <a:ext uri="{FF2B5EF4-FFF2-40B4-BE49-F238E27FC236}">
                <a16:creationId xmlns:a16="http://schemas.microsoft.com/office/drawing/2014/main" id="{F9FB6967-C4B7-442E-5237-E3BC3F808E9F}"/>
              </a:ext>
            </a:extLst>
          </p:cNvPr>
          <p:cNvSpPr txBox="1"/>
          <p:nvPr/>
        </p:nvSpPr>
        <p:spPr>
          <a:xfrm>
            <a:off x="707570" y="1473686"/>
            <a:ext cx="3124201" cy="2031325"/>
          </a:xfrm>
          <a:prstGeom prst="rect">
            <a:avLst/>
          </a:prstGeom>
          <a:noFill/>
        </p:spPr>
        <p:txBody>
          <a:bodyPr wrap="square" rtlCol="0">
            <a:spAutoFit/>
          </a:bodyPr>
          <a:lstStyle/>
          <a:p>
            <a:pPr marL="285750" indent="-285750">
              <a:buFont typeface="Arial" panose="020B0604020202020204" pitchFamily="34" charset="0"/>
              <a:buChar char="•"/>
            </a:pPr>
            <a:r>
              <a:rPr lang="en-US" dirty="0"/>
              <a:t>Originally developed for extractive spoken question answering</a:t>
            </a:r>
          </a:p>
          <a:p>
            <a:pPr marL="285750" indent="-285750">
              <a:buFont typeface="Arial" panose="020B0604020202020204" pitchFamily="34" charset="0"/>
              <a:buChar char="•"/>
            </a:pPr>
            <a:r>
              <a:rPr lang="en-US" dirty="0"/>
              <a:t>Passed </a:t>
            </a:r>
            <a:r>
              <a:rPr lang="en-US" dirty="0" err="1"/>
              <a:t>SQuAD</a:t>
            </a:r>
            <a:r>
              <a:rPr lang="en-US" dirty="0"/>
              <a:t> data (contexts with questions and answers) through TTS system</a:t>
            </a:r>
          </a:p>
        </p:txBody>
      </p:sp>
      <p:sp>
        <p:nvSpPr>
          <p:cNvPr id="3" name="TextBox 2">
            <a:extLst>
              <a:ext uri="{FF2B5EF4-FFF2-40B4-BE49-F238E27FC236}">
                <a16:creationId xmlns:a16="http://schemas.microsoft.com/office/drawing/2014/main" id="{637F385A-F63F-7A10-43AF-EDC6A2EA6440}"/>
              </a:ext>
            </a:extLst>
          </p:cNvPr>
          <p:cNvSpPr txBox="1"/>
          <p:nvPr/>
        </p:nvSpPr>
        <p:spPr>
          <a:xfrm>
            <a:off x="6225087" y="1586827"/>
            <a:ext cx="548099" cy="369332"/>
          </a:xfrm>
          <a:prstGeom prst="rect">
            <a:avLst/>
          </a:prstGeom>
          <a:noFill/>
        </p:spPr>
        <p:txBody>
          <a:bodyPr wrap="none" rtlCol="0">
            <a:spAutoFit/>
          </a:bodyPr>
          <a:lstStyle/>
          <a:p>
            <a:r>
              <a:rPr lang="en-US" dirty="0"/>
              <a:t>text</a:t>
            </a:r>
          </a:p>
        </p:txBody>
      </p:sp>
      <p:sp>
        <p:nvSpPr>
          <p:cNvPr id="4" name="TextBox 3">
            <a:extLst>
              <a:ext uri="{FF2B5EF4-FFF2-40B4-BE49-F238E27FC236}">
                <a16:creationId xmlns:a16="http://schemas.microsoft.com/office/drawing/2014/main" id="{3D746F6A-C4E7-2363-F4D3-11AC2FEA3928}"/>
              </a:ext>
            </a:extLst>
          </p:cNvPr>
          <p:cNvSpPr txBox="1"/>
          <p:nvPr/>
        </p:nvSpPr>
        <p:spPr>
          <a:xfrm>
            <a:off x="6225087" y="2735750"/>
            <a:ext cx="548099" cy="369332"/>
          </a:xfrm>
          <a:prstGeom prst="rect">
            <a:avLst/>
          </a:prstGeom>
          <a:noFill/>
        </p:spPr>
        <p:txBody>
          <a:bodyPr wrap="none" rtlCol="0">
            <a:spAutoFit/>
          </a:bodyPr>
          <a:lstStyle/>
          <a:p>
            <a:r>
              <a:rPr lang="en-US" dirty="0"/>
              <a:t>text</a:t>
            </a:r>
          </a:p>
        </p:txBody>
      </p:sp>
      <p:sp>
        <p:nvSpPr>
          <p:cNvPr id="6" name="TextBox 5">
            <a:extLst>
              <a:ext uri="{FF2B5EF4-FFF2-40B4-BE49-F238E27FC236}">
                <a16:creationId xmlns:a16="http://schemas.microsoft.com/office/drawing/2014/main" id="{BB755513-32C2-A780-922A-7C588F7952B2}"/>
              </a:ext>
            </a:extLst>
          </p:cNvPr>
          <p:cNvSpPr txBox="1"/>
          <p:nvPr/>
        </p:nvSpPr>
        <p:spPr>
          <a:xfrm>
            <a:off x="8951425" y="1570499"/>
            <a:ext cx="846707" cy="369332"/>
          </a:xfrm>
          <a:prstGeom prst="rect">
            <a:avLst/>
          </a:prstGeom>
          <a:noFill/>
        </p:spPr>
        <p:txBody>
          <a:bodyPr wrap="none" rtlCol="0">
            <a:spAutoFit/>
          </a:bodyPr>
          <a:lstStyle/>
          <a:p>
            <a:r>
              <a:rPr lang="en-US" dirty="0"/>
              <a:t>speech</a:t>
            </a:r>
          </a:p>
        </p:txBody>
      </p:sp>
      <p:sp>
        <p:nvSpPr>
          <p:cNvPr id="7" name="TextBox 6">
            <a:extLst>
              <a:ext uri="{FF2B5EF4-FFF2-40B4-BE49-F238E27FC236}">
                <a16:creationId xmlns:a16="http://schemas.microsoft.com/office/drawing/2014/main" id="{6C13C39D-1AA9-1362-6080-D1FB3F0FD7FB}"/>
              </a:ext>
            </a:extLst>
          </p:cNvPr>
          <p:cNvSpPr txBox="1"/>
          <p:nvPr/>
        </p:nvSpPr>
        <p:spPr>
          <a:xfrm>
            <a:off x="8951425" y="2728867"/>
            <a:ext cx="846707" cy="369332"/>
          </a:xfrm>
          <a:prstGeom prst="rect">
            <a:avLst/>
          </a:prstGeom>
          <a:noFill/>
        </p:spPr>
        <p:txBody>
          <a:bodyPr wrap="none" rtlCol="0">
            <a:spAutoFit/>
          </a:bodyPr>
          <a:lstStyle/>
          <a:p>
            <a:r>
              <a:rPr lang="en-US" dirty="0"/>
              <a:t>speech</a:t>
            </a:r>
          </a:p>
        </p:txBody>
      </p:sp>
      <p:sp>
        <p:nvSpPr>
          <p:cNvPr id="31" name="TextBox 30">
            <a:extLst>
              <a:ext uri="{FF2B5EF4-FFF2-40B4-BE49-F238E27FC236}">
                <a16:creationId xmlns:a16="http://schemas.microsoft.com/office/drawing/2014/main" id="{85446951-74BA-9143-1FE0-C4DC9826AEF3}"/>
              </a:ext>
            </a:extLst>
          </p:cNvPr>
          <p:cNvSpPr txBox="1"/>
          <p:nvPr/>
        </p:nvSpPr>
        <p:spPr>
          <a:xfrm>
            <a:off x="784919" y="4969916"/>
            <a:ext cx="10668000" cy="923330"/>
          </a:xfrm>
          <a:prstGeom prst="rect">
            <a:avLst/>
          </a:prstGeom>
          <a:solidFill>
            <a:schemeClr val="bg1">
              <a:lumMod val="75000"/>
            </a:schemeClr>
          </a:solidFill>
          <a:ln>
            <a:solidFill>
              <a:schemeClr val="tx1"/>
            </a:solidFill>
          </a:ln>
        </p:spPr>
        <p:txBody>
          <a:bodyPr wrap="square" rtlCol="0">
            <a:spAutoFit/>
          </a:bodyPr>
          <a:lstStyle/>
          <a:p>
            <a:r>
              <a:rPr lang="en-US" b="1" dirty="0"/>
              <a:t>Our application: </a:t>
            </a:r>
            <a:r>
              <a:rPr lang="en-US" dirty="0"/>
              <a:t>document-grounded QA with transcribed speech questions</a:t>
            </a:r>
          </a:p>
          <a:p>
            <a:pPr marL="285750" indent="-285750">
              <a:buFont typeface="Arial" panose="020B0604020202020204" pitchFamily="34" charset="0"/>
              <a:buChar char="•"/>
            </a:pPr>
            <a:r>
              <a:rPr lang="en-US" dirty="0"/>
              <a:t>Evaluation metrics: unigram F1, span exact match</a:t>
            </a:r>
          </a:p>
          <a:p>
            <a:pPr marL="285750" indent="-285750">
              <a:buFont typeface="Arial" panose="020B0604020202020204" pitchFamily="34" charset="0"/>
              <a:buChar char="•"/>
            </a:pPr>
            <a:r>
              <a:rPr lang="en-US" dirty="0"/>
              <a:t>WER: 22.6% (1-best), 15.9% (n-best oracle w/ n=10)</a:t>
            </a:r>
          </a:p>
        </p:txBody>
      </p:sp>
      <p:sp>
        <p:nvSpPr>
          <p:cNvPr id="35" name="Slide Number Placeholder 34">
            <a:extLst>
              <a:ext uri="{FF2B5EF4-FFF2-40B4-BE49-F238E27FC236}">
                <a16:creationId xmlns:a16="http://schemas.microsoft.com/office/drawing/2014/main" id="{8CE3E538-4C29-1B26-FB0D-1DF2D17D8954}"/>
              </a:ext>
            </a:extLst>
          </p:cNvPr>
          <p:cNvSpPr>
            <a:spLocks noGrp="1"/>
          </p:cNvSpPr>
          <p:nvPr>
            <p:ph type="sldNum" sz="quarter" idx="12"/>
          </p:nvPr>
        </p:nvSpPr>
        <p:spPr/>
        <p:txBody>
          <a:bodyPr/>
          <a:lstStyle/>
          <a:p>
            <a:fld id="{8BAEEBC0-24DA-F14C-970C-F737FE193F6C}" type="slidenum">
              <a:rPr lang="en-US" smtClean="0"/>
              <a:t>10</a:t>
            </a:fld>
            <a:endParaRPr lang="en-US"/>
          </a:p>
        </p:txBody>
      </p:sp>
    </p:spTree>
    <p:extLst>
      <p:ext uri="{BB962C8B-B14F-4D97-AF65-F5344CB8AC3E}">
        <p14:creationId xmlns:p14="http://schemas.microsoft.com/office/powerpoint/2010/main" val="121110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C3B5F-910E-8262-7621-5AC49D483A28}"/>
              </a:ext>
            </a:extLst>
          </p:cNvPr>
          <p:cNvSpPr>
            <a:spLocks noGrp="1"/>
          </p:cNvSpPr>
          <p:nvPr>
            <p:ph type="title"/>
          </p:nvPr>
        </p:nvSpPr>
        <p:spPr>
          <a:xfrm>
            <a:off x="838200" y="426155"/>
            <a:ext cx="10515600" cy="1325563"/>
          </a:xfrm>
        </p:spPr>
        <p:txBody>
          <a:bodyPr/>
          <a:lstStyle/>
          <a:p>
            <a:r>
              <a:rPr lang="en-US" dirty="0"/>
              <a:t>LLM input (0-shot)</a:t>
            </a:r>
          </a:p>
        </p:txBody>
      </p:sp>
      <p:graphicFrame>
        <p:nvGraphicFramePr>
          <p:cNvPr id="3" name="Table 3">
            <a:extLst>
              <a:ext uri="{FF2B5EF4-FFF2-40B4-BE49-F238E27FC236}">
                <a16:creationId xmlns:a16="http://schemas.microsoft.com/office/drawing/2014/main" id="{65BDEE5E-1320-FD58-773F-DFC52053A725}"/>
              </a:ext>
            </a:extLst>
          </p:cNvPr>
          <p:cNvGraphicFramePr>
            <a:graphicFrameLocks noGrp="1"/>
          </p:cNvGraphicFramePr>
          <p:nvPr>
            <p:extLst>
              <p:ext uri="{D42A27DB-BD31-4B8C-83A1-F6EECF244321}">
                <p14:modId xmlns:p14="http://schemas.microsoft.com/office/powerpoint/2010/main" val="605665266"/>
              </p:ext>
            </p:extLst>
          </p:nvPr>
        </p:nvGraphicFramePr>
        <p:xfrm>
          <a:off x="1224758" y="2728898"/>
          <a:ext cx="2831881" cy="3646533"/>
        </p:xfrm>
        <a:graphic>
          <a:graphicData uri="http://schemas.openxmlformats.org/drawingml/2006/table">
            <a:tbl>
              <a:tblPr firstRow="1" bandRow="1">
                <a:tableStyleId>{5C22544A-7EE6-4342-B048-85BDC9FD1C3A}</a:tableStyleId>
              </a:tblPr>
              <a:tblGrid>
                <a:gridCol w="2831881">
                  <a:extLst>
                    <a:ext uri="{9D8B030D-6E8A-4147-A177-3AD203B41FA5}">
                      <a16:colId xmlns:a16="http://schemas.microsoft.com/office/drawing/2014/main" val="365000259"/>
                    </a:ext>
                  </a:extLst>
                </a:gridCol>
              </a:tblGrid>
              <a:tr h="612966">
                <a:tc>
                  <a:txBody>
                    <a:bodyPr/>
                    <a:lstStyle/>
                    <a:p>
                      <a:r>
                        <a:rPr lang="en-US" sz="1800" b="1" dirty="0"/>
                        <a:t>0-shot with WCN instruction</a:t>
                      </a:r>
                      <a:endParaRPr lang="en-US" sz="1800" dirty="0"/>
                    </a:p>
                  </a:txBody>
                  <a:tcPr/>
                </a:tc>
                <a:extLst>
                  <a:ext uri="{0D108BD9-81ED-4DB2-BD59-A6C34878D82A}">
                    <a16:rowId xmlns:a16="http://schemas.microsoft.com/office/drawing/2014/main" val="415067581"/>
                  </a:ext>
                </a:extLst>
              </a:tr>
              <a:tr h="3006453">
                <a:tc>
                  <a:txBody>
                    <a:bodyPr/>
                    <a:lstStyle/>
                    <a:p>
                      <a:r>
                        <a:rPr lang="en-US" sz="1200" b="0" dirty="0">
                          <a:effectLst/>
                          <a:latin typeface="Menlo" panose="020B0609030804020204" pitchFamily="49" charset="0"/>
                          <a:ea typeface="Menlo" panose="020B0609030804020204" pitchFamily="49" charset="0"/>
                          <a:cs typeface="Menlo" panose="020B0609030804020204" pitchFamily="49" charset="0"/>
                        </a:rPr>
                        <a:t>{context} Based on the above context, answer the following question. </a:t>
                      </a:r>
                      <a:r>
                        <a:rPr lang="en-US" sz="1200" b="0" dirty="0">
                          <a:effectLst/>
                          <a:highlight>
                            <a:srgbClr val="00FF00"/>
                          </a:highlight>
                          <a:latin typeface="Menlo" panose="020B0609030804020204" pitchFamily="49" charset="0"/>
                          <a:ea typeface="Menlo" panose="020B0609030804020204" pitchFamily="49" charset="0"/>
                          <a:cs typeface="Menlo" panose="020B0609030804020204" pitchFamily="49" charset="0"/>
                        </a:rPr>
                        <a:t>The question comes from a speech recognition system, and </a:t>
                      </a:r>
                      <a:r>
                        <a:rPr lang="en-US" sz="1200" dirty="0">
                          <a:highlight>
                            <a:srgbClr val="00FF00"/>
                          </a:highlight>
                          <a:latin typeface="Menlo" panose="020B0609030804020204" pitchFamily="49" charset="0"/>
                          <a:ea typeface="Menlo" panose="020B0609030804020204" pitchFamily="49" charset="0"/>
                          <a:cs typeface="Menlo" panose="020B0609030804020204" pitchFamily="49" charset="0"/>
                        </a:rPr>
                        <a:t>the “|” symbol indicates</a:t>
                      </a:r>
                      <a:r>
                        <a:rPr lang="en-US" sz="1200" b="0" dirty="0">
                          <a:effectLst/>
                          <a:highlight>
                            <a:srgbClr val="00FF00"/>
                          </a:highlight>
                          <a:latin typeface="Menlo" panose="020B0609030804020204" pitchFamily="49" charset="0"/>
                          <a:ea typeface="Menlo" panose="020B0609030804020204" pitchFamily="49" charset="0"/>
                          <a:cs typeface="Menlo" panose="020B0609030804020204" pitchFamily="49" charset="0"/>
                        </a:rPr>
                        <a:t> potential options for each word.</a:t>
                      </a:r>
                      <a:r>
                        <a:rPr lang="en-US" sz="1200" b="0" dirty="0">
                          <a:effectLst/>
                          <a:latin typeface="Menlo" panose="020B0609030804020204" pitchFamily="49" charset="0"/>
                          <a:ea typeface="Menlo" panose="020B0609030804020204" pitchFamily="49" charset="0"/>
                          <a:cs typeface="Menlo" panose="020B0609030804020204" pitchFamily="49" charset="0"/>
                        </a:rPr>
                        <a:t> Please keep your answer as concise as possible, including only the words which answer the question. Q: {question} A:</a:t>
                      </a:r>
                      <a:endParaRPr lang="en-US" sz="1200" dirty="0">
                        <a:latin typeface="Menlo" panose="020B0609030804020204" pitchFamily="49" charset="0"/>
                        <a:ea typeface="Menlo" panose="020B0609030804020204" pitchFamily="49" charset="0"/>
                        <a:cs typeface="Menlo" panose="020B0609030804020204" pitchFamily="49" charset="0"/>
                      </a:endParaRPr>
                    </a:p>
                  </a:txBody>
                  <a:tcPr/>
                </a:tc>
                <a:extLst>
                  <a:ext uri="{0D108BD9-81ED-4DB2-BD59-A6C34878D82A}">
                    <a16:rowId xmlns:a16="http://schemas.microsoft.com/office/drawing/2014/main" val="1238802597"/>
                  </a:ext>
                </a:extLst>
              </a:tr>
            </a:tbl>
          </a:graphicData>
        </a:graphic>
      </p:graphicFrame>
      <p:sp>
        <p:nvSpPr>
          <p:cNvPr id="6" name="TextBox 5">
            <a:extLst>
              <a:ext uri="{FF2B5EF4-FFF2-40B4-BE49-F238E27FC236}">
                <a16:creationId xmlns:a16="http://schemas.microsoft.com/office/drawing/2014/main" id="{FCB50200-870D-3D74-8E14-6DD2AD39C8C9}"/>
              </a:ext>
            </a:extLst>
          </p:cNvPr>
          <p:cNvSpPr txBox="1"/>
          <p:nvPr/>
        </p:nvSpPr>
        <p:spPr>
          <a:xfrm>
            <a:off x="7518764" y="3258083"/>
            <a:ext cx="4467495" cy="2031325"/>
          </a:xfrm>
          <a:prstGeom prst="rect">
            <a:avLst/>
          </a:prstGeom>
          <a:noFill/>
        </p:spPr>
        <p:txBody>
          <a:bodyPr wrap="square" rtlCol="0">
            <a:spAutoFit/>
          </a:bodyPr>
          <a:lstStyle/>
          <a:p>
            <a:r>
              <a:rPr lang="en-US" sz="1400" b="1" dirty="0">
                <a:solidFill>
                  <a:schemeClr val="tx1"/>
                </a:solidFill>
                <a:latin typeface="Menlo" panose="020B0609030804020204" pitchFamily="49" charset="0"/>
                <a:ea typeface="Menlo" panose="020B0609030804020204" pitchFamily="49" charset="0"/>
                <a:cs typeface="Menlo" panose="020B0609030804020204" pitchFamily="49" charset="0"/>
              </a:rPr>
              <a:t>c</a:t>
            </a:r>
            <a:r>
              <a:rPr lang="en-US" sz="1400" b="1" i="0" dirty="0">
                <a:solidFill>
                  <a:schemeClr val="tx1"/>
                </a:solidFill>
                <a:effectLst/>
                <a:latin typeface="Menlo" panose="020B0609030804020204" pitchFamily="49" charset="0"/>
                <a:ea typeface="Menlo" panose="020B0609030804020204" pitchFamily="49" charset="0"/>
                <a:cs typeface="Menlo" panose="020B0609030804020204" pitchFamily="49" charset="0"/>
              </a:rPr>
              <a:t>ontext</a:t>
            </a:r>
            <a:r>
              <a:rPr lang="en-US" sz="1400" b="0" i="0" dirty="0">
                <a:solidFill>
                  <a:schemeClr val="tx1"/>
                </a:solidFill>
                <a:effectLst/>
                <a:latin typeface="Menlo" panose="020B0609030804020204" pitchFamily="49" charset="0"/>
                <a:ea typeface="Menlo" panose="020B0609030804020204" pitchFamily="49" charset="0"/>
                <a:cs typeface="Menlo" panose="020B0609030804020204" pitchFamily="49" charset="0"/>
              </a:rPr>
              <a:t>: </a:t>
            </a:r>
            <a:r>
              <a:rPr lang="en-US" sz="1400" dirty="0">
                <a:solidFill>
                  <a:schemeClr val="tx1">
                    <a:lumMod val="50000"/>
                    <a:lumOff val="50000"/>
                  </a:schemeClr>
                </a:solidFill>
                <a:latin typeface="Menlo" panose="020B0609030804020204" pitchFamily="49" charset="0"/>
                <a:ea typeface="Menlo" panose="020B0609030804020204" pitchFamily="49" charset="0"/>
                <a:cs typeface="Menlo" panose="020B0609030804020204" pitchFamily="49" charset="0"/>
              </a:rPr>
              <a:t>i</a:t>
            </a:r>
            <a:r>
              <a:rPr lang="en-US" sz="1400" b="0" i="0" dirty="0">
                <a:solidFill>
                  <a:schemeClr val="tx1">
                    <a:lumMod val="50000"/>
                    <a:lumOff val="50000"/>
                  </a:schemeClr>
                </a:solidFill>
                <a:effectLst/>
                <a:latin typeface="Menlo" panose="020B0609030804020204" pitchFamily="49" charset="0"/>
                <a:ea typeface="Menlo" panose="020B0609030804020204" pitchFamily="49" charset="0"/>
                <a:cs typeface="Menlo" panose="020B0609030804020204" pitchFamily="49" charset="0"/>
              </a:rPr>
              <a:t>n </a:t>
            </a:r>
            <a:r>
              <a:rPr lang="en-US" sz="1400" b="0" i="0" dirty="0" err="1">
                <a:solidFill>
                  <a:schemeClr val="tx1">
                    <a:lumMod val="50000"/>
                    <a:lumOff val="50000"/>
                  </a:schemeClr>
                </a:solidFill>
                <a:effectLst/>
                <a:latin typeface="Menlo" panose="020B0609030804020204" pitchFamily="49" charset="0"/>
                <a:ea typeface="Menlo" panose="020B0609030804020204" pitchFamily="49" charset="0"/>
                <a:cs typeface="Menlo" panose="020B0609030804020204" pitchFamily="49" charset="0"/>
              </a:rPr>
              <a:t>october</a:t>
            </a:r>
            <a:r>
              <a:rPr lang="en-US" sz="1400" b="0" i="0" dirty="0">
                <a:solidFill>
                  <a:schemeClr val="tx1">
                    <a:lumMod val="50000"/>
                    <a:lumOff val="50000"/>
                  </a:schemeClr>
                </a:solidFill>
                <a:effectLst/>
                <a:latin typeface="Menlo" panose="020B0609030804020204" pitchFamily="49" charset="0"/>
                <a:ea typeface="Menlo" panose="020B0609030804020204" pitchFamily="49" charset="0"/>
                <a:cs typeface="Menlo" panose="020B0609030804020204" pitchFamily="49" charset="0"/>
              </a:rPr>
              <a:t> 2014, it was announced that </a:t>
            </a:r>
            <a:r>
              <a:rPr lang="en-US" sz="1400" b="0" i="0" dirty="0" err="1">
                <a:solidFill>
                  <a:schemeClr val="tx1">
                    <a:lumMod val="50000"/>
                    <a:lumOff val="50000"/>
                  </a:schemeClr>
                </a:solidFill>
                <a:effectLst/>
                <a:latin typeface="Menlo" panose="020B0609030804020204" pitchFamily="49" charset="0"/>
                <a:ea typeface="Menlo" panose="020B0609030804020204" pitchFamily="49" charset="0"/>
                <a:cs typeface="Menlo" panose="020B0609030804020204" pitchFamily="49" charset="0"/>
              </a:rPr>
              <a:t>beyonce</a:t>
            </a:r>
            <a:r>
              <a:rPr lang="en-US" sz="1400" b="0" i="0" dirty="0">
                <a:solidFill>
                  <a:schemeClr val="tx1">
                    <a:lumMod val="50000"/>
                    <a:lumOff val="50000"/>
                  </a:schemeClr>
                </a:solidFill>
                <a:effectLst/>
                <a:latin typeface="Menlo" panose="020B0609030804020204" pitchFamily="49" charset="0"/>
                <a:ea typeface="Menlo" panose="020B0609030804020204" pitchFamily="49" charset="0"/>
                <a:cs typeface="Menlo" panose="020B0609030804020204" pitchFamily="49" charset="0"/>
              </a:rPr>
              <a:t> with her management company </a:t>
            </a:r>
            <a:r>
              <a:rPr lang="en-US" sz="1400" b="0" i="0" dirty="0" err="1">
                <a:solidFill>
                  <a:schemeClr val="tx1">
                    <a:lumMod val="50000"/>
                    <a:lumOff val="50000"/>
                  </a:schemeClr>
                </a:solidFill>
                <a:effectLst/>
                <a:latin typeface="Menlo" panose="020B0609030804020204" pitchFamily="49" charset="0"/>
                <a:ea typeface="Menlo" panose="020B0609030804020204" pitchFamily="49" charset="0"/>
                <a:cs typeface="Menlo" panose="020B0609030804020204" pitchFamily="49" charset="0"/>
              </a:rPr>
              <a:t>parkwood</a:t>
            </a:r>
            <a:r>
              <a:rPr lang="en-US" sz="1400" b="0" i="0" dirty="0">
                <a:solidFill>
                  <a:schemeClr val="tx1">
                    <a:lumMod val="50000"/>
                    <a:lumOff val="50000"/>
                  </a:schemeClr>
                </a:solidFill>
                <a:effectLst/>
                <a:latin typeface="Menlo" panose="020B0609030804020204" pitchFamily="49" charset="0"/>
                <a:ea typeface="Menlo" panose="020B0609030804020204" pitchFamily="49" charset="0"/>
                <a:cs typeface="Menlo" panose="020B0609030804020204" pitchFamily="49" charset="0"/>
              </a:rPr>
              <a:t> entertainment would be partnering with </a:t>
            </a:r>
            <a:r>
              <a:rPr lang="en-US" sz="1400" b="0" i="0" dirty="0" err="1">
                <a:solidFill>
                  <a:schemeClr val="tx1">
                    <a:lumMod val="50000"/>
                    <a:lumOff val="50000"/>
                  </a:schemeClr>
                </a:solidFill>
                <a:effectLst/>
                <a:latin typeface="Menlo" panose="020B0609030804020204" pitchFamily="49" charset="0"/>
                <a:ea typeface="Menlo" panose="020B0609030804020204" pitchFamily="49" charset="0"/>
                <a:cs typeface="Menlo" panose="020B0609030804020204" pitchFamily="49" charset="0"/>
              </a:rPr>
              <a:t>london</a:t>
            </a:r>
            <a:r>
              <a:rPr lang="en-US" sz="1400" b="0" i="0" dirty="0">
                <a:solidFill>
                  <a:schemeClr val="tx1">
                    <a:lumMod val="50000"/>
                    <a:lumOff val="50000"/>
                  </a:schemeClr>
                </a:solidFill>
                <a:effectLst/>
                <a:latin typeface="Menlo" panose="020B0609030804020204" pitchFamily="49" charset="0"/>
                <a:ea typeface="Menlo" panose="020B0609030804020204" pitchFamily="49" charset="0"/>
                <a:cs typeface="Menlo" panose="020B0609030804020204" pitchFamily="49" charset="0"/>
              </a:rPr>
              <a:t>-based fashion retailer…</a:t>
            </a:r>
          </a:p>
          <a:p>
            <a:endParaRPr lang="en-US" sz="1400" dirty="0">
              <a:solidFill>
                <a:schemeClr val="tx1">
                  <a:lumMod val="75000"/>
                  <a:lumOff val="25000"/>
                </a:schemeClr>
              </a:solidFill>
              <a:latin typeface="Menlo" panose="020B0609030804020204" pitchFamily="49" charset="0"/>
              <a:ea typeface="Menlo" panose="020B0609030804020204" pitchFamily="49" charset="0"/>
              <a:cs typeface="Menlo" panose="020B0609030804020204" pitchFamily="49" charset="0"/>
            </a:endParaRPr>
          </a:p>
          <a:p>
            <a:r>
              <a:rPr lang="en-US" sz="1400" b="1" dirty="0">
                <a:latin typeface="Menlo" panose="020B0609030804020204" pitchFamily="49" charset="0"/>
                <a:ea typeface="Menlo" panose="020B0609030804020204" pitchFamily="49" charset="0"/>
                <a:cs typeface="Menlo" panose="020B0609030804020204" pitchFamily="49" charset="0"/>
              </a:rPr>
              <a:t>question: </a:t>
            </a:r>
            <a:r>
              <a:rPr lang="en-US" sz="1400" dirty="0">
                <a:solidFill>
                  <a:schemeClr val="tx1">
                    <a:lumMod val="50000"/>
                    <a:lumOff val="50000"/>
                  </a:schemeClr>
                </a:solidFill>
                <a:latin typeface="Menlo" panose="020B0609030804020204" pitchFamily="49" charset="0"/>
                <a:ea typeface="Menlo" panose="020B0609030804020204" pitchFamily="49" charset="0"/>
                <a:cs typeface="Menlo" panose="020B0609030804020204" pitchFamily="49" charset="0"/>
              </a:rPr>
              <a:t>w</a:t>
            </a:r>
            <a:r>
              <a:rPr lang="en-US" sz="1400" b="0" i="0" dirty="0">
                <a:solidFill>
                  <a:schemeClr val="tx1">
                    <a:lumMod val="50000"/>
                    <a:lumOff val="50000"/>
                  </a:schemeClr>
                </a:solidFill>
                <a:effectLst/>
                <a:latin typeface="Menlo" panose="020B0609030804020204" pitchFamily="49" charset="0"/>
                <a:ea typeface="Menlo" panose="020B0609030804020204" pitchFamily="49" charset="0"/>
                <a:cs typeface="Menlo" panose="020B0609030804020204" pitchFamily="49" charset="0"/>
              </a:rPr>
              <a:t>hat type of closing/clothing does </a:t>
            </a:r>
            <a:r>
              <a:rPr lang="en-US" sz="1400" b="0" i="0" dirty="0" err="1">
                <a:solidFill>
                  <a:schemeClr val="tx1">
                    <a:lumMod val="50000"/>
                    <a:lumOff val="50000"/>
                  </a:schemeClr>
                </a:solidFill>
                <a:effectLst/>
                <a:latin typeface="Menlo" panose="020B0609030804020204" pitchFamily="49" charset="0"/>
                <a:ea typeface="Menlo" panose="020B0609030804020204" pitchFamily="49" charset="0"/>
                <a:cs typeface="Menlo" panose="020B0609030804020204" pitchFamily="49" charset="0"/>
              </a:rPr>
              <a:t>parkwood</a:t>
            </a:r>
            <a:r>
              <a:rPr lang="en-US" sz="1400" b="0" i="0" dirty="0">
                <a:solidFill>
                  <a:schemeClr val="tx1">
                    <a:lumMod val="50000"/>
                    <a:lumOff val="50000"/>
                  </a:schemeClr>
                </a:solidFill>
                <a:effectLst/>
                <a:latin typeface="Menlo" panose="020B0609030804020204" pitchFamily="49" charset="0"/>
                <a:ea typeface="Menlo" panose="020B0609030804020204" pitchFamily="49" charset="0"/>
                <a:cs typeface="Menlo" panose="020B0609030804020204" pitchFamily="49" charset="0"/>
              </a:rPr>
              <a:t> </a:t>
            </a:r>
            <a:r>
              <a:rPr lang="en-US" sz="1400" b="0" i="0" dirty="0" err="1">
                <a:solidFill>
                  <a:schemeClr val="tx1">
                    <a:lumMod val="50000"/>
                    <a:lumOff val="50000"/>
                  </a:schemeClr>
                </a:solidFill>
                <a:effectLst/>
                <a:latin typeface="Menlo" panose="020B0609030804020204" pitchFamily="49" charset="0"/>
                <a:ea typeface="Menlo" panose="020B0609030804020204" pitchFamily="49" charset="0"/>
                <a:cs typeface="Menlo" panose="020B0609030804020204" pitchFamily="49" charset="0"/>
              </a:rPr>
              <a:t>topshop</a:t>
            </a:r>
            <a:r>
              <a:rPr lang="en-US" sz="1400" b="0" i="0" dirty="0">
                <a:solidFill>
                  <a:schemeClr val="tx1">
                    <a:lumMod val="50000"/>
                    <a:lumOff val="50000"/>
                  </a:schemeClr>
                </a:solidFill>
                <a:effectLst/>
                <a:latin typeface="Menlo" panose="020B0609030804020204" pitchFamily="49" charset="0"/>
                <a:ea typeface="Menlo" panose="020B0609030804020204" pitchFamily="49" charset="0"/>
                <a:cs typeface="Menlo" panose="020B0609030804020204" pitchFamily="49" charset="0"/>
              </a:rPr>
              <a:t> athletic </a:t>
            </a:r>
            <a:r>
              <a:rPr lang="en-US" sz="1400" dirty="0">
                <a:solidFill>
                  <a:schemeClr val="tx1">
                    <a:lumMod val="50000"/>
                    <a:lumOff val="50000"/>
                  </a:schemeClr>
                </a:solidFill>
                <a:latin typeface="Menlo" panose="020B0609030804020204" pitchFamily="49" charset="0"/>
                <a:ea typeface="Menlo" panose="020B0609030804020204" pitchFamily="49" charset="0"/>
                <a:cs typeface="Menlo" panose="020B0609030804020204" pitchFamily="49" charset="0"/>
              </a:rPr>
              <a:t>l</a:t>
            </a:r>
            <a:r>
              <a:rPr lang="en-US" sz="1400" b="0" i="0" dirty="0">
                <a:solidFill>
                  <a:schemeClr val="tx1">
                    <a:lumMod val="50000"/>
                    <a:lumOff val="50000"/>
                  </a:schemeClr>
                </a:solidFill>
                <a:effectLst/>
                <a:latin typeface="Menlo" panose="020B0609030804020204" pitchFamily="49" charset="0"/>
                <a:ea typeface="Menlo" panose="020B0609030804020204" pitchFamily="49" charset="0"/>
                <a:cs typeface="Menlo" panose="020B0609030804020204" pitchFamily="49" charset="0"/>
              </a:rPr>
              <a:t>td produce?</a:t>
            </a:r>
            <a:endParaRPr lang="en-US" sz="1400" b="1" dirty="0">
              <a:solidFill>
                <a:schemeClr val="tx1">
                  <a:lumMod val="50000"/>
                  <a:lumOff val="50000"/>
                </a:schemeClr>
              </a:solidFill>
              <a:latin typeface="Menlo" panose="020B0609030804020204" pitchFamily="49" charset="0"/>
              <a:ea typeface="Menlo" panose="020B0609030804020204" pitchFamily="49" charset="0"/>
              <a:cs typeface="Menlo" panose="020B0609030804020204" pitchFamily="49" charset="0"/>
            </a:endParaRPr>
          </a:p>
        </p:txBody>
      </p:sp>
      <p:cxnSp>
        <p:nvCxnSpPr>
          <p:cNvPr id="9" name="Straight Arrow Connector 8">
            <a:extLst>
              <a:ext uri="{FF2B5EF4-FFF2-40B4-BE49-F238E27FC236}">
                <a16:creationId xmlns:a16="http://schemas.microsoft.com/office/drawing/2014/main" id="{0A8D8F8A-71E5-2540-5463-2595E3AB5B41}"/>
              </a:ext>
            </a:extLst>
          </p:cNvPr>
          <p:cNvCxnSpPr>
            <a:cxnSpLocks/>
          </p:cNvCxnSpPr>
          <p:nvPr/>
        </p:nvCxnSpPr>
        <p:spPr>
          <a:xfrm>
            <a:off x="6871063" y="3069656"/>
            <a:ext cx="647701" cy="18842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C1F277F-8436-3E3C-1CD0-EE0CC9E5B306}"/>
              </a:ext>
            </a:extLst>
          </p:cNvPr>
          <p:cNvCxnSpPr>
            <a:cxnSpLocks/>
          </p:cNvCxnSpPr>
          <p:nvPr/>
        </p:nvCxnSpPr>
        <p:spPr>
          <a:xfrm flipV="1">
            <a:off x="6871063" y="4715691"/>
            <a:ext cx="647701" cy="60671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E08E1B46-B025-11DF-1F01-860CC1B4FF6E}"/>
              </a:ext>
            </a:extLst>
          </p:cNvPr>
          <p:cNvGrpSpPr/>
          <p:nvPr/>
        </p:nvGrpSpPr>
        <p:grpSpPr>
          <a:xfrm>
            <a:off x="5219372" y="2612456"/>
            <a:ext cx="1524002" cy="914400"/>
            <a:chOff x="11073962" y="685188"/>
            <a:chExt cx="914400" cy="1358400"/>
          </a:xfrm>
        </p:grpSpPr>
        <p:sp>
          <p:nvSpPr>
            <p:cNvPr id="14" name="Rectangle 13">
              <a:extLst>
                <a:ext uri="{FF2B5EF4-FFF2-40B4-BE49-F238E27FC236}">
                  <a16:creationId xmlns:a16="http://schemas.microsoft.com/office/drawing/2014/main" id="{72A27CB1-9C85-9FEB-AD9E-76FFF101C725}"/>
                </a:ext>
              </a:extLst>
            </p:cNvPr>
            <p:cNvSpPr/>
            <p:nvPr/>
          </p:nvSpPr>
          <p:spPr>
            <a:xfrm>
              <a:off x="11073962" y="1129188"/>
              <a:ext cx="914400" cy="914400"/>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ground truth</a:t>
              </a:r>
            </a:p>
          </p:txBody>
        </p:sp>
        <p:sp>
          <p:nvSpPr>
            <p:cNvPr id="15" name="Rectangle 14">
              <a:extLst>
                <a:ext uri="{FF2B5EF4-FFF2-40B4-BE49-F238E27FC236}">
                  <a16:creationId xmlns:a16="http://schemas.microsoft.com/office/drawing/2014/main" id="{9A6267AD-BD93-ADDB-1B00-8FA698D81DE6}"/>
                </a:ext>
              </a:extLst>
            </p:cNvPr>
            <p:cNvSpPr/>
            <p:nvPr/>
          </p:nvSpPr>
          <p:spPr>
            <a:xfrm>
              <a:off x="11073962" y="685188"/>
              <a:ext cx="914400" cy="444000"/>
            </a:xfrm>
            <a:prstGeom prst="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ysClr val="windowText" lastClr="000000"/>
                  </a:solidFill>
                </a:rPr>
                <a:t>Transcript source</a:t>
              </a:r>
            </a:p>
          </p:txBody>
        </p:sp>
      </p:grpSp>
      <p:grpSp>
        <p:nvGrpSpPr>
          <p:cNvPr id="18" name="Group 17">
            <a:extLst>
              <a:ext uri="{FF2B5EF4-FFF2-40B4-BE49-F238E27FC236}">
                <a16:creationId xmlns:a16="http://schemas.microsoft.com/office/drawing/2014/main" id="{BF255200-0A08-742B-A847-2EE28A978636}"/>
              </a:ext>
            </a:extLst>
          </p:cNvPr>
          <p:cNvGrpSpPr/>
          <p:nvPr/>
        </p:nvGrpSpPr>
        <p:grpSpPr>
          <a:xfrm>
            <a:off x="4834962" y="5404782"/>
            <a:ext cx="4072201" cy="836193"/>
            <a:chOff x="11073961" y="685188"/>
            <a:chExt cx="914401" cy="1358400"/>
          </a:xfrm>
        </p:grpSpPr>
        <p:sp>
          <p:nvSpPr>
            <p:cNvPr id="19" name="Rectangle 18">
              <a:extLst>
                <a:ext uri="{FF2B5EF4-FFF2-40B4-BE49-F238E27FC236}">
                  <a16:creationId xmlns:a16="http://schemas.microsoft.com/office/drawing/2014/main" id="{EFAFA463-44F9-9BC1-EB38-E6F4FCDAA5AA}"/>
                </a:ext>
              </a:extLst>
            </p:cNvPr>
            <p:cNvSpPr/>
            <p:nvPr/>
          </p:nvSpPr>
          <p:spPr>
            <a:xfrm>
              <a:off x="11073961" y="1129188"/>
              <a:ext cx="914400" cy="914400"/>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{ground truth, n-best oracle, 1-best, WCN}</a:t>
              </a:r>
            </a:p>
          </p:txBody>
        </p:sp>
        <p:sp>
          <p:nvSpPr>
            <p:cNvPr id="20" name="Rectangle 19">
              <a:extLst>
                <a:ext uri="{FF2B5EF4-FFF2-40B4-BE49-F238E27FC236}">
                  <a16:creationId xmlns:a16="http://schemas.microsoft.com/office/drawing/2014/main" id="{A56F0C78-BFB5-2F26-07D1-B788003EC3F4}"/>
                </a:ext>
              </a:extLst>
            </p:cNvPr>
            <p:cNvSpPr/>
            <p:nvPr/>
          </p:nvSpPr>
          <p:spPr>
            <a:xfrm>
              <a:off x="11073962" y="685188"/>
              <a:ext cx="914400" cy="444000"/>
            </a:xfrm>
            <a:prstGeom prst="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ysClr val="windowText" lastClr="000000"/>
                  </a:solidFill>
                </a:rPr>
                <a:t>Transcript source</a:t>
              </a:r>
            </a:p>
          </p:txBody>
        </p:sp>
      </p:grpSp>
      <p:sp>
        <p:nvSpPr>
          <p:cNvPr id="23" name="Slide Number Placeholder 22">
            <a:extLst>
              <a:ext uri="{FF2B5EF4-FFF2-40B4-BE49-F238E27FC236}">
                <a16:creationId xmlns:a16="http://schemas.microsoft.com/office/drawing/2014/main" id="{E7C62B00-6316-4F21-6726-266F0DCAF451}"/>
              </a:ext>
            </a:extLst>
          </p:cNvPr>
          <p:cNvSpPr>
            <a:spLocks noGrp="1"/>
          </p:cNvSpPr>
          <p:nvPr>
            <p:ph type="sldNum" sz="quarter" idx="12"/>
          </p:nvPr>
        </p:nvSpPr>
        <p:spPr/>
        <p:txBody>
          <a:bodyPr/>
          <a:lstStyle/>
          <a:p>
            <a:fld id="{8BAEEBC0-24DA-F14C-970C-F737FE193F6C}" type="slidenum">
              <a:rPr lang="en-US" smtClean="0"/>
              <a:t>11</a:t>
            </a:fld>
            <a:endParaRPr lang="en-US"/>
          </a:p>
        </p:txBody>
      </p:sp>
    </p:spTree>
    <p:extLst>
      <p:ext uri="{BB962C8B-B14F-4D97-AF65-F5344CB8AC3E}">
        <p14:creationId xmlns:p14="http://schemas.microsoft.com/office/powerpoint/2010/main" val="2471078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C3B5F-910E-8262-7621-5AC49D483A28}"/>
              </a:ext>
            </a:extLst>
          </p:cNvPr>
          <p:cNvSpPr>
            <a:spLocks noGrp="1"/>
          </p:cNvSpPr>
          <p:nvPr>
            <p:ph type="title"/>
          </p:nvPr>
        </p:nvSpPr>
        <p:spPr>
          <a:xfrm>
            <a:off x="838200" y="426155"/>
            <a:ext cx="10515600" cy="1325563"/>
          </a:xfrm>
        </p:spPr>
        <p:txBody>
          <a:bodyPr/>
          <a:lstStyle/>
          <a:p>
            <a:r>
              <a:rPr lang="en-US" dirty="0"/>
              <a:t>LLM input (1-shot)</a:t>
            </a:r>
          </a:p>
        </p:txBody>
      </p:sp>
      <p:graphicFrame>
        <p:nvGraphicFramePr>
          <p:cNvPr id="4" name="Table 3">
            <a:extLst>
              <a:ext uri="{FF2B5EF4-FFF2-40B4-BE49-F238E27FC236}">
                <a16:creationId xmlns:a16="http://schemas.microsoft.com/office/drawing/2014/main" id="{6757FA4F-C360-F7CE-C95E-DBB6DE83E1DB}"/>
              </a:ext>
            </a:extLst>
          </p:cNvPr>
          <p:cNvGraphicFramePr>
            <a:graphicFrameLocks noGrp="1"/>
          </p:cNvGraphicFramePr>
          <p:nvPr>
            <p:extLst>
              <p:ext uri="{D42A27DB-BD31-4B8C-83A1-F6EECF244321}">
                <p14:modId xmlns:p14="http://schemas.microsoft.com/office/powerpoint/2010/main" val="2860911704"/>
              </p:ext>
            </p:extLst>
          </p:nvPr>
        </p:nvGraphicFramePr>
        <p:xfrm>
          <a:off x="838200" y="2379185"/>
          <a:ext cx="3622186" cy="3996246"/>
        </p:xfrm>
        <a:graphic>
          <a:graphicData uri="http://schemas.openxmlformats.org/drawingml/2006/table">
            <a:tbl>
              <a:tblPr firstRow="1" bandRow="1">
                <a:tableStyleId>{5C22544A-7EE6-4342-B048-85BDC9FD1C3A}</a:tableStyleId>
              </a:tblPr>
              <a:tblGrid>
                <a:gridCol w="3622186">
                  <a:extLst>
                    <a:ext uri="{9D8B030D-6E8A-4147-A177-3AD203B41FA5}">
                      <a16:colId xmlns:a16="http://schemas.microsoft.com/office/drawing/2014/main" val="190254126"/>
                    </a:ext>
                  </a:extLst>
                </a:gridCol>
              </a:tblGrid>
              <a:tr h="612966">
                <a:tc>
                  <a:txBody>
                    <a:bodyPr/>
                    <a:lstStyle/>
                    <a:p>
                      <a:r>
                        <a:rPr lang="en-US" sz="1800" dirty="0"/>
                        <a:t>1-shot with WCN instruction</a:t>
                      </a:r>
                    </a:p>
                  </a:txBody>
                  <a:tcPr/>
                </a:tc>
                <a:extLst>
                  <a:ext uri="{0D108BD9-81ED-4DB2-BD59-A6C34878D82A}">
                    <a16:rowId xmlns:a16="http://schemas.microsoft.com/office/drawing/2014/main" val="415067581"/>
                  </a:ext>
                </a:extLst>
              </a:tr>
              <a:tr h="30064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dk1"/>
                          </a:solidFill>
                          <a:effectLst/>
                          <a:latin typeface="Menlo" panose="020B0609030804020204" pitchFamily="49" charset="0"/>
                          <a:ea typeface="Menlo" panose="020B0609030804020204" pitchFamily="49" charset="0"/>
                          <a:cs typeface="Menlo" panose="020B0609030804020204" pitchFamily="49" charset="0"/>
                        </a:rPr>
                        <a:t>You will be given sets of contexts and questions, and you are expected to generate an answer to the question. </a:t>
                      </a:r>
                      <a:r>
                        <a:rPr lang="en-US" sz="1200" b="0" kern="1200" dirty="0">
                          <a:solidFill>
                            <a:schemeClr val="dk1"/>
                          </a:solidFill>
                          <a:effectLst/>
                          <a:highlight>
                            <a:srgbClr val="00FF00"/>
                          </a:highlight>
                          <a:latin typeface="Menlo" panose="020B0609030804020204" pitchFamily="49" charset="0"/>
                          <a:ea typeface="Menlo" panose="020B0609030804020204" pitchFamily="49" charset="0"/>
                          <a:cs typeface="Menlo" panose="020B0609030804020204" pitchFamily="49" charset="0"/>
                        </a:rPr>
                        <a:t>The question comes from a speech recognition system, and the “|” symbol indicates potential options for each word.</a:t>
                      </a:r>
                      <a:r>
                        <a:rPr lang="en-US" sz="1200" b="0" kern="1200" dirty="0">
                          <a:solidFill>
                            <a:schemeClr val="dk1"/>
                          </a:solidFill>
                          <a:effectLst/>
                          <a:latin typeface="Menlo" panose="020B0609030804020204" pitchFamily="49" charset="0"/>
                          <a:ea typeface="Menlo" panose="020B0609030804020204" pitchFamily="49" charset="0"/>
                          <a:cs typeface="Menlo" panose="020B0609030804020204" pitchFamily="49" charset="0"/>
                        </a:rPr>
                        <a:t> Please keep your response as concise as possible, including only the words which answer the question.</a:t>
                      </a:r>
                    </a:p>
                    <a:p>
                      <a:endParaRPr lang="en-US" sz="1200" dirty="0">
                        <a:latin typeface="Menlo" panose="020B0609030804020204" pitchFamily="49" charset="0"/>
                        <a:ea typeface="Menlo" panose="020B0609030804020204" pitchFamily="49" charset="0"/>
                        <a:cs typeface="Menlo" panose="020B06090308040202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dk1"/>
                          </a:solidFill>
                          <a:effectLst/>
                          <a:latin typeface="Menlo" panose="020B0609030804020204" pitchFamily="49" charset="0"/>
                          <a:ea typeface="Menlo" panose="020B0609030804020204" pitchFamily="49" charset="0"/>
                          <a:cs typeface="Menlo" panose="020B0609030804020204" pitchFamily="49" charset="0"/>
                        </a:rPr>
                        <a:t>Context: {</a:t>
                      </a:r>
                      <a:r>
                        <a:rPr lang="en-US" sz="1200" b="0" kern="1200" dirty="0" err="1">
                          <a:solidFill>
                            <a:schemeClr val="dk1"/>
                          </a:solidFill>
                          <a:effectLst/>
                          <a:latin typeface="Menlo" panose="020B0609030804020204" pitchFamily="49" charset="0"/>
                          <a:ea typeface="Menlo" panose="020B0609030804020204" pitchFamily="49" charset="0"/>
                          <a:cs typeface="Menlo" panose="020B0609030804020204" pitchFamily="49" charset="0"/>
                        </a:rPr>
                        <a:t>ic_c</a:t>
                      </a:r>
                      <a:r>
                        <a:rPr lang="en-US" sz="1200" b="0" kern="1200" dirty="0">
                          <a:solidFill>
                            <a:schemeClr val="dk1"/>
                          </a:solidFill>
                          <a:effectLst/>
                          <a:latin typeface="Menlo" panose="020B0609030804020204" pitchFamily="49" charset="0"/>
                          <a:ea typeface="Menlo" panose="020B0609030804020204" pitchFamily="49" charset="0"/>
                          <a:cs typeface="Menlo" panose="020B0609030804020204" pitchFamily="49"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dk1"/>
                          </a:solidFill>
                          <a:effectLst/>
                          <a:latin typeface="Menlo" panose="020B0609030804020204" pitchFamily="49" charset="0"/>
                          <a:ea typeface="Menlo" panose="020B0609030804020204" pitchFamily="49" charset="0"/>
                          <a:cs typeface="Menlo" panose="020B0609030804020204" pitchFamily="49" charset="0"/>
                        </a:rPr>
                        <a:t>Question: {</a:t>
                      </a:r>
                      <a:r>
                        <a:rPr lang="en-US" sz="1200" b="0" kern="1200" dirty="0" err="1">
                          <a:solidFill>
                            <a:schemeClr val="dk1"/>
                          </a:solidFill>
                          <a:effectLst/>
                          <a:latin typeface="Menlo" panose="020B0609030804020204" pitchFamily="49" charset="0"/>
                          <a:ea typeface="Menlo" panose="020B0609030804020204" pitchFamily="49" charset="0"/>
                          <a:cs typeface="Menlo" panose="020B0609030804020204" pitchFamily="49" charset="0"/>
                        </a:rPr>
                        <a:t>ic_q</a:t>
                      </a:r>
                      <a:r>
                        <a:rPr lang="en-US" sz="1200" b="0" kern="1200" dirty="0">
                          <a:solidFill>
                            <a:schemeClr val="dk1"/>
                          </a:solidFill>
                          <a:effectLst/>
                          <a:latin typeface="Menlo" panose="020B0609030804020204" pitchFamily="49" charset="0"/>
                          <a:ea typeface="Menlo" panose="020B0609030804020204" pitchFamily="49" charset="0"/>
                          <a:cs typeface="Menlo" panose="020B0609030804020204" pitchFamily="49"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dk1"/>
                          </a:solidFill>
                          <a:effectLst/>
                          <a:latin typeface="Menlo" panose="020B0609030804020204" pitchFamily="49" charset="0"/>
                          <a:ea typeface="Menlo" panose="020B0609030804020204" pitchFamily="49" charset="0"/>
                          <a:cs typeface="Menlo" panose="020B0609030804020204" pitchFamily="49" charset="0"/>
                        </a:rPr>
                        <a:t>Answer: {</a:t>
                      </a:r>
                      <a:r>
                        <a:rPr lang="en-US" sz="1200" b="0" kern="1200" dirty="0" err="1">
                          <a:solidFill>
                            <a:schemeClr val="dk1"/>
                          </a:solidFill>
                          <a:effectLst/>
                          <a:latin typeface="Menlo" panose="020B0609030804020204" pitchFamily="49" charset="0"/>
                          <a:ea typeface="Menlo" panose="020B0609030804020204" pitchFamily="49" charset="0"/>
                          <a:cs typeface="Menlo" panose="020B0609030804020204" pitchFamily="49" charset="0"/>
                        </a:rPr>
                        <a:t>ic_a</a:t>
                      </a:r>
                      <a:r>
                        <a:rPr lang="en-US" sz="1200" b="0" kern="1200" dirty="0">
                          <a:solidFill>
                            <a:schemeClr val="dk1"/>
                          </a:solidFill>
                          <a:effectLst/>
                          <a:latin typeface="Menlo" panose="020B0609030804020204" pitchFamily="49" charset="0"/>
                          <a:ea typeface="Menlo" panose="020B0609030804020204" pitchFamily="49" charset="0"/>
                          <a:cs typeface="Menlo" panose="020B0609030804020204" pitchFamily="49" charset="0"/>
                        </a:rPr>
                        <a:t>}</a:t>
                      </a:r>
                    </a:p>
                    <a:p>
                      <a:endParaRPr lang="en-US" sz="1200" dirty="0">
                        <a:latin typeface="Menlo" panose="020B0609030804020204" pitchFamily="49" charset="0"/>
                        <a:ea typeface="Menlo" panose="020B0609030804020204" pitchFamily="49" charset="0"/>
                        <a:cs typeface="Menlo" panose="020B0609030804020204" pitchFamily="49" charset="0"/>
                      </a:endParaRPr>
                    </a:p>
                    <a:p>
                      <a:r>
                        <a:rPr lang="en-US" sz="1200" dirty="0">
                          <a:latin typeface="Menlo" panose="020B0609030804020204" pitchFamily="49" charset="0"/>
                          <a:ea typeface="Menlo" panose="020B0609030804020204" pitchFamily="49" charset="0"/>
                          <a:cs typeface="Menlo" panose="020B0609030804020204" pitchFamily="49" charset="0"/>
                        </a:rPr>
                        <a:t>Context: {context}</a:t>
                      </a:r>
                    </a:p>
                    <a:p>
                      <a:r>
                        <a:rPr lang="en-US" sz="1200" dirty="0">
                          <a:latin typeface="Menlo" panose="020B0609030804020204" pitchFamily="49" charset="0"/>
                          <a:ea typeface="Menlo" panose="020B0609030804020204" pitchFamily="49" charset="0"/>
                          <a:cs typeface="Menlo" panose="020B0609030804020204" pitchFamily="49" charset="0"/>
                        </a:rPr>
                        <a:t>Question: {question}</a:t>
                      </a:r>
                    </a:p>
                    <a:p>
                      <a:r>
                        <a:rPr lang="en-US" sz="1200" dirty="0">
                          <a:latin typeface="Menlo" panose="020B0609030804020204" pitchFamily="49" charset="0"/>
                          <a:ea typeface="Menlo" panose="020B0609030804020204" pitchFamily="49" charset="0"/>
                          <a:cs typeface="Menlo" panose="020B0609030804020204" pitchFamily="49" charset="0"/>
                        </a:rPr>
                        <a:t>Answer: </a:t>
                      </a:r>
                    </a:p>
                  </a:txBody>
                  <a:tcPr/>
                </a:tc>
                <a:extLst>
                  <a:ext uri="{0D108BD9-81ED-4DB2-BD59-A6C34878D82A}">
                    <a16:rowId xmlns:a16="http://schemas.microsoft.com/office/drawing/2014/main" val="1238802597"/>
                  </a:ext>
                </a:extLst>
              </a:tr>
            </a:tbl>
          </a:graphicData>
        </a:graphic>
      </p:graphicFrame>
      <p:sp>
        <p:nvSpPr>
          <p:cNvPr id="27" name="Slide Number Placeholder 26">
            <a:extLst>
              <a:ext uri="{FF2B5EF4-FFF2-40B4-BE49-F238E27FC236}">
                <a16:creationId xmlns:a16="http://schemas.microsoft.com/office/drawing/2014/main" id="{73E72A72-D01A-3557-4773-FEEE7362E74A}"/>
              </a:ext>
            </a:extLst>
          </p:cNvPr>
          <p:cNvSpPr>
            <a:spLocks noGrp="1"/>
          </p:cNvSpPr>
          <p:nvPr>
            <p:ph type="sldNum" sz="quarter" idx="12"/>
          </p:nvPr>
        </p:nvSpPr>
        <p:spPr/>
        <p:txBody>
          <a:bodyPr/>
          <a:lstStyle/>
          <a:p>
            <a:fld id="{8BAEEBC0-24DA-F14C-970C-F737FE193F6C}" type="slidenum">
              <a:rPr lang="en-US" smtClean="0"/>
              <a:t>12</a:t>
            </a:fld>
            <a:endParaRPr lang="en-US"/>
          </a:p>
        </p:txBody>
      </p:sp>
      <p:sp>
        <p:nvSpPr>
          <p:cNvPr id="28" name="TextBox 27">
            <a:extLst>
              <a:ext uri="{FF2B5EF4-FFF2-40B4-BE49-F238E27FC236}">
                <a16:creationId xmlns:a16="http://schemas.microsoft.com/office/drawing/2014/main" id="{5E67109A-F5F3-4AA3-431E-7B9AC4C88E61}"/>
              </a:ext>
            </a:extLst>
          </p:cNvPr>
          <p:cNvSpPr txBox="1"/>
          <p:nvPr/>
        </p:nvSpPr>
        <p:spPr>
          <a:xfrm>
            <a:off x="7518764" y="3258083"/>
            <a:ext cx="4467495" cy="2031325"/>
          </a:xfrm>
          <a:prstGeom prst="rect">
            <a:avLst/>
          </a:prstGeom>
          <a:noFill/>
        </p:spPr>
        <p:txBody>
          <a:bodyPr wrap="square" rtlCol="0">
            <a:spAutoFit/>
          </a:bodyPr>
          <a:lstStyle/>
          <a:p>
            <a:r>
              <a:rPr lang="en-US" sz="1400" b="1" dirty="0">
                <a:solidFill>
                  <a:schemeClr val="tx1"/>
                </a:solidFill>
                <a:latin typeface="Menlo" panose="020B0609030804020204" pitchFamily="49" charset="0"/>
                <a:ea typeface="Menlo" panose="020B0609030804020204" pitchFamily="49" charset="0"/>
                <a:cs typeface="Menlo" panose="020B0609030804020204" pitchFamily="49" charset="0"/>
              </a:rPr>
              <a:t>c</a:t>
            </a:r>
            <a:r>
              <a:rPr lang="en-US" sz="1400" b="1" i="0" dirty="0">
                <a:solidFill>
                  <a:schemeClr val="tx1"/>
                </a:solidFill>
                <a:effectLst/>
                <a:latin typeface="Menlo" panose="020B0609030804020204" pitchFamily="49" charset="0"/>
                <a:ea typeface="Menlo" panose="020B0609030804020204" pitchFamily="49" charset="0"/>
                <a:cs typeface="Menlo" panose="020B0609030804020204" pitchFamily="49" charset="0"/>
              </a:rPr>
              <a:t>ontext</a:t>
            </a:r>
            <a:r>
              <a:rPr lang="en-US" sz="1400" b="0" i="0" dirty="0">
                <a:solidFill>
                  <a:schemeClr val="tx1"/>
                </a:solidFill>
                <a:effectLst/>
                <a:latin typeface="Menlo" panose="020B0609030804020204" pitchFamily="49" charset="0"/>
                <a:ea typeface="Menlo" panose="020B0609030804020204" pitchFamily="49" charset="0"/>
                <a:cs typeface="Menlo" panose="020B0609030804020204" pitchFamily="49" charset="0"/>
              </a:rPr>
              <a:t>: </a:t>
            </a:r>
            <a:r>
              <a:rPr lang="en-US" sz="1400" dirty="0">
                <a:solidFill>
                  <a:schemeClr val="tx1">
                    <a:lumMod val="50000"/>
                    <a:lumOff val="50000"/>
                  </a:schemeClr>
                </a:solidFill>
                <a:latin typeface="Menlo" panose="020B0609030804020204" pitchFamily="49" charset="0"/>
                <a:ea typeface="Menlo" panose="020B0609030804020204" pitchFamily="49" charset="0"/>
                <a:cs typeface="Menlo" panose="020B0609030804020204" pitchFamily="49" charset="0"/>
              </a:rPr>
              <a:t>i</a:t>
            </a:r>
            <a:r>
              <a:rPr lang="en-US" sz="1400" b="0" i="0" dirty="0">
                <a:solidFill>
                  <a:schemeClr val="tx1">
                    <a:lumMod val="50000"/>
                    <a:lumOff val="50000"/>
                  </a:schemeClr>
                </a:solidFill>
                <a:effectLst/>
                <a:latin typeface="Menlo" panose="020B0609030804020204" pitchFamily="49" charset="0"/>
                <a:ea typeface="Menlo" panose="020B0609030804020204" pitchFamily="49" charset="0"/>
                <a:cs typeface="Menlo" panose="020B0609030804020204" pitchFamily="49" charset="0"/>
              </a:rPr>
              <a:t>n </a:t>
            </a:r>
            <a:r>
              <a:rPr lang="en-US" sz="1400" b="0" i="0" dirty="0" err="1">
                <a:solidFill>
                  <a:schemeClr val="tx1">
                    <a:lumMod val="50000"/>
                    <a:lumOff val="50000"/>
                  </a:schemeClr>
                </a:solidFill>
                <a:effectLst/>
                <a:latin typeface="Menlo" panose="020B0609030804020204" pitchFamily="49" charset="0"/>
                <a:ea typeface="Menlo" panose="020B0609030804020204" pitchFamily="49" charset="0"/>
                <a:cs typeface="Menlo" panose="020B0609030804020204" pitchFamily="49" charset="0"/>
              </a:rPr>
              <a:t>october</a:t>
            </a:r>
            <a:r>
              <a:rPr lang="en-US" sz="1400" b="0" i="0" dirty="0">
                <a:solidFill>
                  <a:schemeClr val="tx1">
                    <a:lumMod val="50000"/>
                    <a:lumOff val="50000"/>
                  </a:schemeClr>
                </a:solidFill>
                <a:effectLst/>
                <a:latin typeface="Menlo" panose="020B0609030804020204" pitchFamily="49" charset="0"/>
                <a:ea typeface="Menlo" panose="020B0609030804020204" pitchFamily="49" charset="0"/>
                <a:cs typeface="Menlo" panose="020B0609030804020204" pitchFamily="49" charset="0"/>
              </a:rPr>
              <a:t> 2014, it was announced that </a:t>
            </a:r>
            <a:r>
              <a:rPr lang="en-US" sz="1400" b="0" i="0" dirty="0" err="1">
                <a:solidFill>
                  <a:schemeClr val="tx1">
                    <a:lumMod val="50000"/>
                    <a:lumOff val="50000"/>
                  </a:schemeClr>
                </a:solidFill>
                <a:effectLst/>
                <a:latin typeface="Menlo" panose="020B0609030804020204" pitchFamily="49" charset="0"/>
                <a:ea typeface="Menlo" panose="020B0609030804020204" pitchFamily="49" charset="0"/>
                <a:cs typeface="Menlo" panose="020B0609030804020204" pitchFamily="49" charset="0"/>
              </a:rPr>
              <a:t>beyonce</a:t>
            </a:r>
            <a:r>
              <a:rPr lang="en-US" sz="1400" b="0" i="0" dirty="0">
                <a:solidFill>
                  <a:schemeClr val="tx1">
                    <a:lumMod val="50000"/>
                    <a:lumOff val="50000"/>
                  </a:schemeClr>
                </a:solidFill>
                <a:effectLst/>
                <a:latin typeface="Menlo" panose="020B0609030804020204" pitchFamily="49" charset="0"/>
                <a:ea typeface="Menlo" panose="020B0609030804020204" pitchFamily="49" charset="0"/>
                <a:cs typeface="Menlo" panose="020B0609030804020204" pitchFamily="49" charset="0"/>
              </a:rPr>
              <a:t> with her management company </a:t>
            </a:r>
            <a:r>
              <a:rPr lang="en-US" sz="1400" b="0" i="0" dirty="0" err="1">
                <a:solidFill>
                  <a:schemeClr val="tx1">
                    <a:lumMod val="50000"/>
                    <a:lumOff val="50000"/>
                  </a:schemeClr>
                </a:solidFill>
                <a:effectLst/>
                <a:latin typeface="Menlo" panose="020B0609030804020204" pitchFamily="49" charset="0"/>
                <a:ea typeface="Menlo" panose="020B0609030804020204" pitchFamily="49" charset="0"/>
                <a:cs typeface="Menlo" panose="020B0609030804020204" pitchFamily="49" charset="0"/>
              </a:rPr>
              <a:t>parkwood</a:t>
            </a:r>
            <a:r>
              <a:rPr lang="en-US" sz="1400" b="0" i="0" dirty="0">
                <a:solidFill>
                  <a:schemeClr val="tx1">
                    <a:lumMod val="50000"/>
                    <a:lumOff val="50000"/>
                  </a:schemeClr>
                </a:solidFill>
                <a:effectLst/>
                <a:latin typeface="Menlo" panose="020B0609030804020204" pitchFamily="49" charset="0"/>
                <a:ea typeface="Menlo" panose="020B0609030804020204" pitchFamily="49" charset="0"/>
                <a:cs typeface="Menlo" panose="020B0609030804020204" pitchFamily="49" charset="0"/>
              </a:rPr>
              <a:t> entertainment would be partnering with </a:t>
            </a:r>
            <a:r>
              <a:rPr lang="en-US" sz="1400" b="0" i="0" dirty="0" err="1">
                <a:solidFill>
                  <a:schemeClr val="tx1">
                    <a:lumMod val="50000"/>
                    <a:lumOff val="50000"/>
                  </a:schemeClr>
                </a:solidFill>
                <a:effectLst/>
                <a:latin typeface="Menlo" panose="020B0609030804020204" pitchFamily="49" charset="0"/>
                <a:ea typeface="Menlo" panose="020B0609030804020204" pitchFamily="49" charset="0"/>
                <a:cs typeface="Menlo" panose="020B0609030804020204" pitchFamily="49" charset="0"/>
              </a:rPr>
              <a:t>london</a:t>
            </a:r>
            <a:r>
              <a:rPr lang="en-US" sz="1400" b="0" i="0" dirty="0">
                <a:solidFill>
                  <a:schemeClr val="tx1">
                    <a:lumMod val="50000"/>
                    <a:lumOff val="50000"/>
                  </a:schemeClr>
                </a:solidFill>
                <a:effectLst/>
                <a:latin typeface="Menlo" panose="020B0609030804020204" pitchFamily="49" charset="0"/>
                <a:ea typeface="Menlo" panose="020B0609030804020204" pitchFamily="49" charset="0"/>
                <a:cs typeface="Menlo" panose="020B0609030804020204" pitchFamily="49" charset="0"/>
              </a:rPr>
              <a:t>-based fashion retailer…</a:t>
            </a:r>
          </a:p>
          <a:p>
            <a:endParaRPr lang="en-US" sz="1400" dirty="0">
              <a:solidFill>
                <a:schemeClr val="tx1">
                  <a:lumMod val="75000"/>
                  <a:lumOff val="25000"/>
                </a:schemeClr>
              </a:solidFill>
              <a:latin typeface="Menlo" panose="020B0609030804020204" pitchFamily="49" charset="0"/>
              <a:ea typeface="Menlo" panose="020B0609030804020204" pitchFamily="49" charset="0"/>
              <a:cs typeface="Menlo" panose="020B0609030804020204" pitchFamily="49" charset="0"/>
            </a:endParaRPr>
          </a:p>
          <a:p>
            <a:r>
              <a:rPr lang="en-US" sz="1400" b="1" dirty="0">
                <a:latin typeface="Menlo" panose="020B0609030804020204" pitchFamily="49" charset="0"/>
                <a:ea typeface="Menlo" panose="020B0609030804020204" pitchFamily="49" charset="0"/>
                <a:cs typeface="Menlo" panose="020B0609030804020204" pitchFamily="49" charset="0"/>
              </a:rPr>
              <a:t>question: </a:t>
            </a:r>
            <a:r>
              <a:rPr lang="en-US" sz="1400" dirty="0">
                <a:solidFill>
                  <a:schemeClr val="tx1">
                    <a:lumMod val="50000"/>
                    <a:lumOff val="50000"/>
                  </a:schemeClr>
                </a:solidFill>
                <a:latin typeface="Menlo" panose="020B0609030804020204" pitchFamily="49" charset="0"/>
                <a:ea typeface="Menlo" panose="020B0609030804020204" pitchFamily="49" charset="0"/>
                <a:cs typeface="Menlo" panose="020B0609030804020204" pitchFamily="49" charset="0"/>
              </a:rPr>
              <a:t>w</a:t>
            </a:r>
            <a:r>
              <a:rPr lang="en-US" sz="1400" b="0" i="0" dirty="0">
                <a:solidFill>
                  <a:schemeClr val="tx1">
                    <a:lumMod val="50000"/>
                    <a:lumOff val="50000"/>
                  </a:schemeClr>
                </a:solidFill>
                <a:effectLst/>
                <a:latin typeface="Menlo" panose="020B0609030804020204" pitchFamily="49" charset="0"/>
                <a:ea typeface="Menlo" panose="020B0609030804020204" pitchFamily="49" charset="0"/>
                <a:cs typeface="Menlo" panose="020B0609030804020204" pitchFamily="49" charset="0"/>
              </a:rPr>
              <a:t>hat type of closing/clothing does </a:t>
            </a:r>
            <a:r>
              <a:rPr lang="en-US" sz="1400" b="0" i="0" dirty="0" err="1">
                <a:solidFill>
                  <a:schemeClr val="tx1">
                    <a:lumMod val="50000"/>
                    <a:lumOff val="50000"/>
                  </a:schemeClr>
                </a:solidFill>
                <a:effectLst/>
                <a:latin typeface="Menlo" panose="020B0609030804020204" pitchFamily="49" charset="0"/>
                <a:ea typeface="Menlo" panose="020B0609030804020204" pitchFamily="49" charset="0"/>
                <a:cs typeface="Menlo" panose="020B0609030804020204" pitchFamily="49" charset="0"/>
              </a:rPr>
              <a:t>parkwood</a:t>
            </a:r>
            <a:r>
              <a:rPr lang="en-US" sz="1400" b="0" i="0" dirty="0">
                <a:solidFill>
                  <a:schemeClr val="tx1">
                    <a:lumMod val="50000"/>
                    <a:lumOff val="50000"/>
                  </a:schemeClr>
                </a:solidFill>
                <a:effectLst/>
                <a:latin typeface="Menlo" panose="020B0609030804020204" pitchFamily="49" charset="0"/>
                <a:ea typeface="Menlo" panose="020B0609030804020204" pitchFamily="49" charset="0"/>
                <a:cs typeface="Menlo" panose="020B0609030804020204" pitchFamily="49" charset="0"/>
              </a:rPr>
              <a:t> </a:t>
            </a:r>
            <a:r>
              <a:rPr lang="en-US" sz="1400" b="0" i="0" dirty="0" err="1">
                <a:solidFill>
                  <a:schemeClr val="tx1">
                    <a:lumMod val="50000"/>
                    <a:lumOff val="50000"/>
                  </a:schemeClr>
                </a:solidFill>
                <a:effectLst/>
                <a:latin typeface="Menlo" panose="020B0609030804020204" pitchFamily="49" charset="0"/>
                <a:ea typeface="Menlo" panose="020B0609030804020204" pitchFamily="49" charset="0"/>
                <a:cs typeface="Menlo" panose="020B0609030804020204" pitchFamily="49" charset="0"/>
              </a:rPr>
              <a:t>topshop</a:t>
            </a:r>
            <a:r>
              <a:rPr lang="en-US" sz="1400" b="0" i="0" dirty="0">
                <a:solidFill>
                  <a:schemeClr val="tx1">
                    <a:lumMod val="50000"/>
                    <a:lumOff val="50000"/>
                  </a:schemeClr>
                </a:solidFill>
                <a:effectLst/>
                <a:latin typeface="Menlo" panose="020B0609030804020204" pitchFamily="49" charset="0"/>
                <a:ea typeface="Menlo" panose="020B0609030804020204" pitchFamily="49" charset="0"/>
                <a:cs typeface="Menlo" panose="020B0609030804020204" pitchFamily="49" charset="0"/>
              </a:rPr>
              <a:t> athletic </a:t>
            </a:r>
            <a:r>
              <a:rPr lang="en-US" sz="1400" dirty="0">
                <a:solidFill>
                  <a:schemeClr val="tx1">
                    <a:lumMod val="50000"/>
                    <a:lumOff val="50000"/>
                  </a:schemeClr>
                </a:solidFill>
                <a:latin typeface="Menlo" panose="020B0609030804020204" pitchFamily="49" charset="0"/>
                <a:ea typeface="Menlo" panose="020B0609030804020204" pitchFamily="49" charset="0"/>
                <a:cs typeface="Menlo" panose="020B0609030804020204" pitchFamily="49" charset="0"/>
              </a:rPr>
              <a:t>l</a:t>
            </a:r>
            <a:r>
              <a:rPr lang="en-US" sz="1400" b="0" i="0" dirty="0">
                <a:solidFill>
                  <a:schemeClr val="tx1">
                    <a:lumMod val="50000"/>
                    <a:lumOff val="50000"/>
                  </a:schemeClr>
                </a:solidFill>
                <a:effectLst/>
                <a:latin typeface="Menlo" panose="020B0609030804020204" pitchFamily="49" charset="0"/>
                <a:ea typeface="Menlo" panose="020B0609030804020204" pitchFamily="49" charset="0"/>
                <a:cs typeface="Menlo" panose="020B0609030804020204" pitchFamily="49" charset="0"/>
              </a:rPr>
              <a:t>td produce?</a:t>
            </a:r>
            <a:endParaRPr lang="en-US" sz="1400" b="1" dirty="0">
              <a:solidFill>
                <a:schemeClr val="tx1">
                  <a:lumMod val="50000"/>
                  <a:lumOff val="50000"/>
                </a:schemeClr>
              </a:solidFill>
              <a:latin typeface="Menlo" panose="020B0609030804020204" pitchFamily="49" charset="0"/>
              <a:ea typeface="Menlo" panose="020B0609030804020204" pitchFamily="49" charset="0"/>
              <a:cs typeface="Menlo" panose="020B0609030804020204" pitchFamily="49" charset="0"/>
            </a:endParaRPr>
          </a:p>
        </p:txBody>
      </p:sp>
      <p:cxnSp>
        <p:nvCxnSpPr>
          <p:cNvPr id="29" name="Straight Arrow Connector 28">
            <a:extLst>
              <a:ext uri="{FF2B5EF4-FFF2-40B4-BE49-F238E27FC236}">
                <a16:creationId xmlns:a16="http://schemas.microsoft.com/office/drawing/2014/main" id="{F466A237-E562-D5BA-5E95-81A1576A412B}"/>
              </a:ext>
            </a:extLst>
          </p:cNvPr>
          <p:cNvCxnSpPr>
            <a:cxnSpLocks/>
          </p:cNvCxnSpPr>
          <p:nvPr/>
        </p:nvCxnSpPr>
        <p:spPr>
          <a:xfrm>
            <a:off x="6871063" y="3069656"/>
            <a:ext cx="647701" cy="18842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7E87F10C-3498-3EB7-37E6-1D34BF63BA69}"/>
              </a:ext>
            </a:extLst>
          </p:cNvPr>
          <p:cNvCxnSpPr>
            <a:cxnSpLocks/>
          </p:cNvCxnSpPr>
          <p:nvPr/>
        </p:nvCxnSpPr>
        <p:spPr>
          <a:xfrm flipV="1">
            <a:off x="6871063" y="4715691"/>
            <a:ext cx="647701" cy="60671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61604682-B5AC-2E77-AE1A-E35C51620439}"/>
              </a:ext>
            </a:extLst>
          </p:cNvPr>
          <p:cNvGrpSpPr/>
          <p:nvPr/>
        </p:nvGrpSpPr>
        <p:grpSpPr>
          <a:xfrm>
            <a:off x="5219372" y="2612456"/>
            <a:ext cx="1524002" cy="914400"/>
            <a:chOff x="11073962" y="685188"/>
            <a:chExt cx="914400" cy="1358400"/>
          </a:xfrm>
        </p:grpSpPr>
        <p:sp>
          <p:nvSpPr>
            <p:cNvPr id="32" name="Rectangle 31">
              <a:extLst>
                <a:ext uri="{FF2B5EF4-FFF2-40B4-BE49-F238E27FC236}">
                  <a16:creationId xmlns:a16="http://schemas.microsoft.com/office/drawing/2014/main" id="{17B11FA3-E73A-F98E-0B08-2677D3D32477}"/>
                </a:ext>
              </a:extLst>
            </p:cNvPr>
            <p:cNvSpPr/>
            <p:nvPr/>
          </p:nvSpPr>
          <p:spPr>
            <a:xfrm>
              <a:off x="11073962" y="1129188"/>
              <a:ext cx="914400" cy="914400"/>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ground truth</a:t>
              </a:r>
            </a:p>
          </p:txBody>
        </p:sp>
        <p:sp>
          <p:nvSpPr>
            <p:cNvPr id="33" name="Rectangle 32">
              <a:extLst>
                <a:ext uri="{FF2B5EF4-FFF2-40B4-BE49-F238E27FC236}">
                  <a16:creationId xmlns:a16="http://schemas.microsoft.com/office/drawing/2014/main" id="{B650579F-934F-3A88-2B71-EE1AB0C9122E}"/>
                </a:ext>
              </a:extLst>
            </p:cNvPr>
            <p:cNvSpPr/>
            <p:nvPr/>
          </p:nvSpPr>
          <p:spPr>
            <a:xfrm>
              <a:off x="11073962" y="685188"/>
              <a:ext cx="914400" cy="444000"/>
            </a:xfrm>
            <a:prstGeom prst="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ysClr val="windowText" lastClr="000000"/>
                  </a:solidFill>
                </a:rPr>
                <a:t>Transcript source</a:t>
              </a:r>
            </a:p>
          </p:txBody>
        </p:sp>
      </p:grpSp>
      <p:grpSp>
        <p:nvGrpSpPr>
          <p:cNvPr id="34" name="Group 33">
            <a:extLst>
              <a:ext uri="{FF2B5EF4-FFF2-40B4-BE49-F238E27FC236}">
                <a16:creationId xmlns:a16="http://schemas.microsoft.com/office/drawing/2014/main" id="{7486E9F1-4A8D-484F-2F68-9072CDC48E18}"/>
              </a:ext>
            </a:extLst>
          </p:cNvPr>
          <p:cNvGrpSpPr/>
          <p:nvPr/>
        </p:nvGrpSpPr>
        <p:grpSpPr>
          <a:xfrm>
            <a:off x="4834962" y="5404782"/>
            <a:ext cx="4072201" cy="836193"/>
            <a:chOff x="11073961" y="685188"/>
            <a:chExt cx="914401" cy="1358400"/>
          </a:xfrm>
        </p:grpSpPr>
        <p:sp>
          <p:nvSpPr>
            <p:cNvPr id="35" name="Rectangle 34">
              <a:extLst>
                <a:ext uri="{FF2B5EF4-FFF2-40B4-BE49-F238E27FC236}">
                  <a16:creationId xmlns:a16="http://schemas.microsoft.com/office/drawing/2014/main" id="{A58BEADD-A9F6-63B5-99F8-8A822D7564AE}"/>
                </a:ext>
              </a:extLst>
            </p:cNvPr>
            <p:cNvSpPr/>
            <p:nvPr/>
          </p:nvSpPr>
          <p:spPr>
            <a:xfrm>
              <a:off x="11073961" y="1129188"/>
              <a:ext cx="914400" cy="914400"/>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{ground truth, n-best oracle, 1-best, WCN}</a:t>
              </a:r>
            </a:p>
            <a:p>
              <a:pPr algn="ctr"/>
              <a:r>
                <a:rPr lang="en-US" sz="1400" b="1" dirty="0"/>
                <a:t>matching between </a:t>
              </a:r>
              <a:r>
                <a:rPr lang="en-US" sz="1400" b="1" dirty="0" err="1"/>
                <a:t>ic_q</a:t>
              </a:r>
              <a:r>
                <a:rPr lang="en-US" sz="1400" b="1" dirty="0"/>
                <a:t> and question</a:t>
              </a:r>
            </a:p>
          </p:txBody>
        </p:sp>
        <p:sp>
          <p:nvSpPr>
            <p:cNvPr id="36" name="Rectangle 35">
              <a:extLst>
                <a:ext uri="{FF2B5EF4-FFF2-40B4-BE49-F238E27FC236}">
                  <a16:creationId xmlns:a16="http://schemas.microsoft.com/office/drawing/2014/main" id="{AC62F120-3DF7-D40A-CCA6-A650F45ACAFA}"/>
                </a:ext>
              </a:extLst>
            </p:cNvPr>
            <p:cNvSpPr/>
            <p:nvPr/>
          </p:nvSpPr>
          <p:spPr>
            <a:xfrm>
              <a:off x="11073962" y="685188"/>
              <a:ext cx="914400" cy="444000"/>
            </a:xfrm>
            <a:prstGeom prst="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ysClr val="windowText" lastClr="000000"/>
                  </a:solidFill>
                </a:rPr>
                <a:t>Transcript source</a:t>
              </a:r>
            </a:p>
          </p:txBody>
        </p:sp>
      </p:grpSp>
    </p:spTree>
    <p:extLst>
      <p:ext uri="{BB962C8B-B14F-4D97-AF65-F5344CB8AC3E}">
        <p14:creationId xmlns:p14="http://schemas.microsoft.com/office/powerpoint/2010/main" val="302979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C3B5F-910E-8262-7621-5AC49D483A28}"/>
              </a:ext>
            </a:extLst>
          </p:cNvPr>
          <p:cNvSpPr>
            <a:spLocks noGrp="1"/>
          </p:cNvSpPr>
          <p:nvPr>
            <p:ph type="title"/>
          </p:nvPr>
        </p:nvSpPr>
        <p:spPr/>
        <p:txBody>
          <a:bodyPr/>
          <a:lstStyle/>
          <a:p>
            <a:r>
              <a:rPr lang="en-US" dirty="0"/>
              <a:t>Zero-shot: baseline/oracle results</a:t>
            </a:r>
          </a:p>
        </p:txBody>
      </p:sp>
      <p:sp>
        <p:nvSpPr>
          <p:cNvPr id="22" name="TextBox 21">
            <a:extLst>
              <a:ext uri="{FF2B5EF4-FFF2-40B4-BE49-F238E27FC236}">
                <a16:creationId xmlns:a16="http://schemas.microsoft.com/office/drawing/2014/main" id="{851008AC-58CF-6651-DE11-00FE0484805D}"/>
              </a:ext>
            </a:extLst>
          </p:cNvPr>
          <p:cNvSpPr txBox="1"/>
          <p:nvPr/>
        </p:nvSpPr>
        <p:spPr>
          <a:xfrm>
            <a:off x="4921280" y="1838153"/>
            <a:ext cx="2969274" cy="369332"/>
          </a:xfrm>
          <a:prstGeom prst="rect">
            <a:avLst/>
          </a:prstGeom>
          <a:noFill/>
        </p:spPr>
        <p:txBody>
          <a:bodyPr wrap="none" rtlCol="0">
            <a:spAutoFit/>
          </a:bodyPr>
          <a:lstStyle/>
          <a:p>
            <a:r>
              <a:rPr lang="en-US" b="1" dirty="0"/>
              <a:t>NMSQA dev set performance</a:t>
            </a:r>
          </a:p>
        </p:txBody>
      </p:sp>
      <p:graphicFrame>
        <p:nvGraphicFramePr>
          <p:cNvPr id="10" name="Table 6">
            <a:extLst>
              <a:ext uri="{FF2B5EF4-FFF2-40B4-BE49-F238E27FC236}">
                <a16:creationId xmlns:a16="http://schemas.microsoft.com/office/drawing/2014/main" id="{32D01DFF-7747-823D-B375-D48CF46479E9}"/>
              </a:ext>
            </a:extLst>
          </p:cNvPr>
          <p:cNvGraphicFramePr>
            <a:graphicFrameLocks noGrp="1"/>
          </p:cNvGraphicFramePr>
          <p:nvPr>
            <p:ph idx="1"/>
            <p:extLst>
              <p:ext uri="{D42A27DB-BD31-4B8C-83A1-F6EECF244321}">
                <p14:modId xmlns:p14="http://schemas.microsoft.com/office/powerpoint/2010/main" val="2362199277"/>
              </p:ext>
            </p:extLst>
          </p:nvPr>
        </p:nvGraphicFramePr>
        <p:xfrm>
          <a:off x="3450481" y="2298353"/>
          <a:ext cx="5910871" cy="1899150"/>
        </p:xfrm>
        <a:graphic>
          <a:graphicData uri="http://schemas.openxmlformats.org/drawingml/2006/table">
            <a:tbl>
              <a:tblPr firstRow="1" bandRow="1">
                <a:tableStyleId>{5C22544A-7EE6-4342-B048-85BDC9FD1C3A}</a:tableStyleId>
              </a:tblPr>
              <a:tblGrid>
                <a:gridCol w="1628983">
                  <a:extLst>
                    <a:ext uri="{9D8B030D-6E8A-4147-A177-3AD203B41FA5}">
                      <a16:colId xmlns:a16="http://schemas.microsoft.com/office/drawing/2014/main" val="883116473"/>
                    </a:ext>
                  </a:extLst>
                </a:gridCol>
                <a:gridCol w="1070472">
                  <a:extLst>
                    <a:ext uri="{9D8B030D-6E8A-4147-A177-3AD203B41FA5}">
                      <a16:colId xmlns:a16="http://schemas.microsoft.com/office/drawing/2014/main" val="2250139764"/>
                    </a:ext>
                  </a:extLst>
                </a:gridCol>
                <a:gridCol w="1070472">
                  <a:extLst>
                    <a:ext uri="{9D8B030D-6E8A-4147-A177-3AD203B41FA5}">
                      <a16:colId xmlns:a16="http://schemas.microsoft.com/office/drawing/2014/main" val="2728233279"/>
                    </a:ext>
                  </a:extLst>
                </a:gridCol>
                <a:gridCol w="1070472">
                  <a:extLst>
                    <a:ext uri="{9D8B030D-6E8A-4147-A177-3AD203B41FA5}">
                      <a16:colId xmlns:a16="http://schemas.microsoft.com/office/drawing/2014/main" val="2165719729"/>
                    </a:ext>
                  </a:extLst>
                </a:gridCol>
                <a:gridCol w="1070472">
                  <a:extLst>
                    <a:ext uri="{9D8B030D-6E8A-4147-A177-3AD203B41FA5}">
                      <a16:colId xmlns:a16="http://schemas.microsoft.com/office/drawing/2014/main" val="1263942217"/>
                    </a:ext>
                  </a:extLst>
                </a:gridCol>
              </a:tblGrid>
              <a:tr h="337064">
                <a:tc>
                  <a:txBody>
                    <a:bodyPr/>
                    <a:lstStyle/>
                    <a:p>
                      <a:pPr algn="l"/>
                      <a:endParaRPr lang="en-US" sz="1600" b="0" dirty="0"/>
                    </a:p>
                  </a:txBody>
                  <a:tcPr marL="45720" marR="45720" anchor="ctr">
                    <a:noFill/>
                  </a:tcPr>
                </a:tc>
                <a:tc gridSpan="2">
                  <a:txBody>
                    <a:bodyPr/>
                    <a:lstStyle/>
                    <a:p>
                      <a:pPr algn="ctr"/>
                      <a:r>
                        <a:rPr lang="en-US" dirty="0"/>
                        <a:t>bloomz-3b</a:t>
                      </a:r>
                    </a:p>
                  </a:txBody>
                  <a:tcPr/>
                </a:tc>
                <a:tc hMerge="1">
                  <a:txBody>
                    <a:bodyPr/>
                    <a:lstStyle/>
                    <a:p>
                      <a:pPr algn="ctr"/>
                      <a:endParaRPr lang="en-US" sz="1600" dirty="0"/>
                    </a:p>
                  </a:txBody>
                  <a:tcPr marL="45720" marR="45720" anchor="ctr"/>
                </a:tc>
                <a:tc gridSpan="2">
                  <a:txBody>
                    <a:bodyPr/>
                    <a:lstStyle/>
                    <a:p>
                      <a:pPr algn="ctr"/>
                      <a:r>
                        <a:rPr lang="en-US" sz="1600" dirty="0" err="1"/>
                        <a:t>ChatGPT</a:t>
                      </a:r>
                      <a:endParaRPr lang="en-US" sz="1600" dirty="0"/>
                    </a:p>
                  </a:txBody>
                  <a:tcPr marL="45720" marR="45720" anchor="ctr"/>
                </a:tc>
                <a:tc hMerge="1">
                  <a:txBody>
                    <a:bodyPr/>
                    <a:lstStyle/>
                    <a:p>
                      <a:pPr algn="ctr"/>
                      <a:endParaRPr lang="en-US" sz="1600" dirty="0"/>
                    </a:p>
                  </a:txBody>
                  <a:tcPr marL="45720" marR="45720" anchor="ctr"/>
                </a:tc>
                <a:extLst>
                  <a:ext uri="{0D108BD9-81ED-4DB2-BD59-A6C34878D82A}">
                    <a16:rowId xmlns:a16="http://schemas.microsoft.com/office/drawing/2014/main" val="3520001492"/>
                  </a:ext>
                </a:extLst>
              </a:tr>
              <a:tr h="436110">
                <a:tc>
                  <a:txBody>
                    <a:bodyPr/>
                    <a:lstStyle/>
                    <a:p>
                      <a:pPr algn="l"/>
                      <a:r>
                        <a:rPr lang="en-US" sz="1600" b="1" dirty="0"/>
                        <a:t>Transcript source</a:t>
                      </a:r>
                    </a:p>
                  </a:txBody>
                  <a:tcPr marL="45720" marR="45720" anchor="ctr">
                    <a:solidFill>
                      <a:schemeClr val="bg1">
                        <a:lumMod val="75000"/>
                      </a:schemeClr>
                    </a:solidFill>
                  </a:tcPr>
                </a:tc>
                <a:tc>
                  <a:txBody>
                    <a:bodyPr/>
                    <a:lstStyle/>
                    <a:p>
                      <a:pPr algn="ctr"/>
                      <a:r>
                        <a:rPr lang="en-US" sz="1800" b="1" dirty="0"/>
                        <a:t>F1</a:t>
                      </a:r>
                    </a:p>
                  </a:txBody>
                  <a:tcPr marL="45720" marR="45720" anchor="ctr">
                    <a:solidFill>
                      <a:schemeClr val="bg1">
                        <a:lumMod val="75000"/>
                      </a:schemeClr>
                    </a:solidFill>
                  </a:tcPr>
                </a:tc>
                <a:tc>
                  <a:txBody>
                    <a:bodyPr/>
                    <a:lstStyle/>
                    <a:p>
                      <a:pPr algn="ctr"/>
                      <a:r>
                        <a:rPr lang="en-US" sz="1400" b="1" dirty="0"/>
                        <a:t>Exact match</a:t>
                      </a:r>
                    </a:p>
                  </a:txBody>
                  <a:tcPr marL="45720" marR="45720" anchor="ctr">
                    <a:solidFill>
                      <a:schemeClr val="bg1">
                        <a:lumMod val="75000"/>
                      </a:schemeClr>
                    </a:solidFill>
                  </a:tcPr>
                </a:tc>
                <a:tc>
                  <a:txBody>
                    <a:bodyPr/>
                    <a:lstStyle/>
                    <a:p>
                      <a:pPr algn="ctr"/>
                      <a:r>
                        <a:rPr lang="en-US" sz="1800" b="1" dirty="0"/>
                        <a:t>F1</a:t>
                      </a:r>
                    </a:p>
                  </a:txBody>
                  <a:tcPr marL="45720" marR="45720" anchor="ctr">
                    <a:solidFill>
                      <a:schemeClr val="bg1">
                        <a:lumMod val="75000"/>
                      </a:schemeClr>
                    </a:solidFill>
                  </a:tcPr>
                </a:tc>
                <a:tc>
                  <a:txBody>
                    <a:bodyPr/>
                    <a:lstStyle/>
                    <a:p>
                      <a:pPr algn="ctr"/>
                      <a:r>
                        <a:rPr lang="en-US" sz="1400" b="1" dirty="0"/>
                        <a:t>Exact match</a:t>
                      </a:r>
                    </a:p>
                  </a:txBody>
                  <a:tcPr marL="45720" marR="45720" anchor="ctr">
                    <a:solidFill>
                      <a:schemeClr val="bg1">
                        <a:lumMod val="75000"/>
                      </a:schemeClr>
                    </a:solidFill>
                  </a:tcPr>
                </a:tc>
                <a:extLst>
                  <a:ext uri="{0D108BD9-81ED-4DB2-BD59-A6C34878D82A}">
                    <a16:rowId xmlns:a16="http://schemas.microsoft.com/office/drawing/2014/main" val="3555206826"/>
                  </a:ext>
                </a:extLst>
              </a:tr>
              <a:tr h="337064">
                <a:tc>
                  <a:txBody>
                    <a:bodyPr/>
                    <a:lstStyle/>
                    <a:p>
                      <a:pPr algn="l"/>
                      <a:r>
                        <a:rPr lang="en-US" sz="1600" b="1" i="1" dirty="0">
                          <a:solidFill>
                            <a:schemeClr val="tx1"/>
                          </a:solidFill>
                        </a:rPr>
                        <a:t>Ground truth</a:t>
                      </a:r>
                    </a:p>
                  </a:txBody>
                  <a:tcPr marL="45720" marR="45720" anchor="ctr"/>
                </a:tc>
                <a:tc>
                  <a:txBody>
                    <a:bodyPr/>
                    <a:lstStyle/>
                    <a:p>
                      <a:pPr algn="r"/>
                      <a:r>
                        <a:rPr lang="en-US" sz="1800" i="1" dirty="0">
                          <a:effectLst/>
                        </a:rPr>
                        <a:t>67.1</a:t>
                      </a:r>
                    </a:p>
                  </a:txBody>
                  <a:tcPr anchor="ctr"/>
                </a:tc>
                <a:tc>
                  <a:txBody>
                    <a:bodyPr/>
                    <a:lstStyle/>
                    <a:p>
                      <a:pPr algn="r"/>
                      <a:r>
                        <a:rPr lang="en-US" sz="1800" i="1" dirty="0">
                          <a:effectLst/>
                        </a:rPr>
                        <a:t>35.6</a:t>
                      </a:r>
                    </a:p>
                  </a:txBody>
                  <a:tcPr anchor="ctr"/>
                </a:tc>
                <a:tc>
                  <a:txBody>
                    <a:bodyPr/>
                    <a:lstStyle/>
                    <a:p>
                      <a:pPr algn="r"/>
                      <a:r>
                        <a:rPr lang="en-US" sz="1800" i="1" dirty="0">
                          <a:effectLst/>
                        </a:rPr>
                        <a:t>71.7</a:t>
                      </a:r>
                    </a:p>
                  </a:txBody>
                  <a:tcPr anchor="ctr"/>
                </a:tc>
                <a:tc>
                  <a:txBody>
                    <a:bodyPr/>
                    <a:lstStyle/>
                    <a:p>
                      <a:pPr algn="r"/>
                      <a:r>
                        <a:rPr lang="en-US" sz="1800" i="1" dirty="0">
                          <a:effectLst/>
                        </a:rPr>
                        <a:t>42.5</a:t>
                      </a:r>
                    </a:p>
                  </a:txBody>
                  <a:tcPr anchor="ctr"/>
                </a:tc>
                <a:extLst>
                  <a:ext uri="{0D108BD9-81ED-4DB2-BD59-A6C34878D82A}">
                    <a16:rowId xmlns:a16="http://schemas.microsoft.com/office/drawing/2014/main" val="150195647"/>
                  </a:ext>
                </a:extLst>
              </a:tr>
              <a:tr h="337064">
                <a:tc>
                  <a:txBody>
                    <a:bodyPr/>
                    <a:lstStyle/>
                    <a:p>
                      <a:pPr algn="l"/>
                      <a:r>
                        <a:rPr lang="en-US" sz="1600" b="1" i="1" dirty="0">
                          <a:solidFill>
                            <a:schemeClr val="tx1"/>
                          </a:solidFill>
                        </a:rPr>
                        <a:t>n-best oracle</a:t>
                      </a:r>
                    </a:p>
                  </a:txBody>
                  <a:tcPr marL="45720" marR="45720" anchor="ctr"/>
                </a:tc>
                <a:tc>
                  <a:txBody>
                    <a:bodyPr/>
                    <a:lstStyle/>
                    <a:p>
                      <a:pPr algn="r"/>
                      <a:r>
                        <a:rPr lang="en-US" sz="1800" i="1" dirty="0">
                          <a:effectLst/>
                        </a:rPr>
                        <a:t>61.5</a:t>
                      </a:r>
                    </a:p>
                  </a:txBody>
                  <a:tcPr anchor="ctr"/>
                </a:tc>
                <a:tc>
                  <a:txBody>
                    <a:bodyPr/>
                    <a:lstStyle/>
                    <a:p>
                      <a:pPr algn="r"/>
                      <a:r>
                        <a:rPr lang="en-US" sz="1800" i="1" dirty="0">
                          <a:effectLst/>
                        </a:rPr>
                        <a:t>33.7</a:t>
                      </a:r>
                    </a:p>
                  </a:txBody>
                  <a:tcPr anchor="ctr"/>
                </a:tc>
                <a:tc>
                  <a:txBody>
                    <a:bodyPr/>
                    <a:lstStyle/>
                    <a:p>
                      <a:pPr algn="r"/>
                      <a:r>
                        <a:rPr lang="en-US" sz="1800" i="1" dirty="0">
                          <a:effectLst/>
                        </a:rPr>
                        <a:t>68.4</a:t>
                      </a:r>
                    </a:p>
                  </a:txBody>
                  <a:tcPr anchor="ctr"/>
                </a:tc>
                <a:tc>
                  <a:txBody>
                    <a:bodyPr/>
                    <a:lstStyle/>
                    <a:p>
                      <a:pPr algn="r"/>
                      <a:r>
                        <a:rPr lang="en-US" sz="1800" i="1" dirty="0">
                          <a:effectLst/>
                        </a:rPr>
                        <a:t>40.4</a:t>
                      </a:r>
                    </a:p>
                  </a:txBody>
                  <a:tcPr anchor="ctr"/>
                </a:tc>
                <a:extLst>
                  <a:ext uri="{0D108BD9-81ED-4DB2-BD59-A6C34878D82A}">
                    <a16:rowId xmlns:a16="http://schemas.microsoft.com/office/drawing/2014/main" val="4137022170"/>
                  </a:ext>
                </a:extLst>
              </a:tr>
              <a:tr h="337064">
                <a:tc>
                  <a:txBody>
                    <a:bodyPr/>
                    <a:lstStyle/>
                    <a:p>
                      <a:pPr algn="l"/>
                      <a:r>
                        <a:rPr lang="en-US" sz="1600" b="1" dirty="0">
                          <a:solidFill>
                            <a:schemeClr val="tx1"/>
                          </a:solidFill>
                        </a:rPr>
                        <a:t>1-best</a:t>
                      </a:r>
                    </a:p>
                  </a:txBody>
                  <a:tcPr marL="45720" marR="45720" anchor="ctr"/>
                </a:tc>
                <a:tc>
                  <a:txBody>
                    <a:bodyPr/>
                    <a:lstStyle/>
                    <a:p>
                      <a:pPr algn="r"/>
                      <a:r>
                        <a:rPr lang="en-US" sz="1800" b="1" dirty="0">
                          <a:effectLst/>
                        </a:rPr>
                        <a:t>58.4</a:t>
                      </a:r>
                    </a:p>
                  </a:txBody>
                  <a:tcPr anchor="ctr"/>
                </a:tc>
                <a:tc>
                  <a:txBody>
                    <a:bodyPr/>
                    <a:lstStyle/>
                    <a:p>
                      <a:pPr algn="r"/>
                      <a:r>
                        <a:rPr lang="en-US" sz="1800" b="1" dirty="0">
                          <a:effectLst/>
                        </a:rPr>
                        <a:t>32.5</a:t>
                      </a:r>
                    </a:p>
                  </a:txBody>
                  <a:tcPr anchor="ctr"/>
                </a:tc>
                <a:tc>
                  <a:txBody>
                    <a:bodyPr/>
                    <a:lstStyle/>
                    <a:p>
                      <a:pPr algn="r"/>
                      <a:r>
                        <a:rPr lang="en-US" sz="1800" b="1" dirty="0">
                          <a:effectLst/>
                        </a:rPr>
                        <a:t>64.5</a:t>
                      </a:r>
                    </a:p>
                  </a:txBody>
                  <a:tcPr anchor="ctr"/>
                </a:tc>
                <a:tc>
                  <a:txBody>
                    <a:bodyPr/>
                    <a:lstStyle/>
                    <a:p>
                      <a:pPr algn="r"/>
                      <a:r>
                        <a:rPr lang="en-US" sz="1800" b="1" dirty="0">
                          <a:effectLst/>
                        </a:rPr>
                        <a:t>36.5</a:t>
                      </a:r>
                    </a:p>
                  </a:txBody>
                  <a:tcPr anchor="ctr"/>
                </a:tc>
                <a:extLst>
                  <a:ext uri="{0D108BD9-81ED-4DB2-BD59-A6C34878D82A}">
                    <a16:rowId xmlns:a16="http://schemas.microsoft.com/office/drawing/2014/main" val="2595762561"/>
                  </a:ext>
                </a:extLst>
              </a:tr>
            </a:tbl>
          </a:graphicData>
        </a:graphic>
      </p:graphicFrame>
      <p:sp>
        <p:nvSpPr>
          <p:cNvPr id="11" name="Left Brace 10">
            <a:extLst>
              <a:ext uri="{FF2B5EF4-FFF2-40B4-BE49-F238E27FC236}">
                <a16:creationId xmlns:a16="http://schemas.microsoft.com/office/drawing/2014/main" id="{181586F0-3ACC-01CD-E403-55DD7B3CDA94}"/>
              </a:ext>
            </a:extLst>
          </p:cNvPr>
          <p:cNvSpPr/>
          <p:nvPr/>
        </p:nvSpPr>
        <p:spPr>
          <a:xfrm>
            <a:off x="2830648" y="3174274"/>
            <a:ext cx="474255" cy="613955"/>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9F76A281-B227-B15B-EC3C-E71E59CB436D}"/>
              </a:ext>
            </a:extLst>
          </p:cNvPr>
          <p:cNvSpPr txBox="1"/>
          <p:nvPr/>
        </p:nvSpPr>
        <p:spPr>
          <a:xfrm>
            <a:off x="1319349" y="3296585"/>
            <a:ext cx="1511299" cy="369332"/>
          </a:xfrm>
          <a:prstGeom prst="rect">
            <a:avLst/>
          </a:prstGeom>
          <a:noFill/>
        </p:spPr>
        <p:txBody>
          <a:bodyPr wrap="square" rtlCol="0">
            <a:spAutoFit/>
          </a:bodyPr>
          <a:lstStyle/>
          <a:p>
            <a:r>
              <a:rPr lang="en-US" dirty="0"/>
              <a:t>upper bounds</a:t>
            </a:r>
          </a:p>
        </p:txBody>
      </p:sp>
      <p:sp>
        <p:nvSpPr>
          <p:cNvPr id="13" name="Rounded Rectangle 12">
            <a:extLst>
              <a:ext uri="{FF2B5EF4-FFF2-40B4-BE49-F238E27FC236}">
                <a16:creationId xmlns:a16="http://schemas.microsoft.com/office/drawing/2014/main" id="{B4AEEB1D-7644-CC58-4EC0-C1F44A6F371C}"/>
              </a:ext>
            </a:extLst>
          </p:cNvPr>
          <p:cNvSpPr/>
          <p:nvPr/>
        </p:nvSpPr>
        <p:spPr>
          <a:xfrm>
            <a:off x="625928" y="4624251"/>
            <a:ext cx="10940143" cy="2112451"/>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b="1" i="1" dirty="0">
                <a:solidFill>
                  <a:schemeClr val="tx1"/>
                </a:solidFill>
              </a:rPr>
              <a:t>Ground truth</a:t>
            </a:r>
            <a:r>
              <a:rPr lang="en-US" dirty="0">
                <a:solidFill>
                  <a:schemeClr val="tx1"/>
                </a:solidFill>
              </a:rPr>
              <a:t> transcripts are the absolute upper bound, but we consider using </a:t>
            </a:r>
            <a:r>
              <a:rPr lang="en-US" b="1" i="1" dirty="0">
                <a:solidFill>
                  <a:schemeClr val="tx1"/>
                </a:solidFill>
              </a:rPr>
              <a:t>n-best oracle</a:t>
            </a:r>
            <a:r>
              <a:rPr lang="en-US" dirty="0">
                <a:solidFill>
                  <a:schemeClr val="tx1"/>
                </a:solidFill>
              </a:rPr>
              <a:t> transcripts to be a more realistic upper bound for a fixed ASR system</a:t>
            </a:r>
          </a:p>
          <a:p>
            <a:pPr marL="285750" indent="-285750">
              <a:buFont typeface="Arial" panose="020B0604020202020204" pitchFamily="34" charset="0"/>
              <a:buChar char="•"/>
            </a:pPr>
            <a:r>
              <a:rPr lang="en-US" dirty="0">
                <a:solidFill>
                  <a:schemeClr val="tx1"/>
                </a:solidFill>
              </a:rPr>
              <a:t>Using </a:t>
            </a:r>
            <a:r>
              <a:rPr lang="en-US" b="1" dirty="0">
                <a:solidFill>
                  <a:schemeClr val="tx1"/>
                </a:solidFill>
              </a:rPr>
              <a:t>1-best</a:t>
            </a:r>
            <a:r>
              <a:rPr lang="en-US" dirty="0">
                <a:solidFill>
                  <a:schemeClr val="tx1"/>
                </a:solidFill>
              </a:rPr>
              <a:t> transcripts serves as a baseline</a:t>
            </a:r>
          </a:p>
          <a:p>
            <a:pPr marL="285750" indent="-285750">
              <a:buFont typeface="Arial" panose="020B0604020202020204" pitchFamily="34" charset="0"/>
              <a:buChar char="•"/>
            </a:pPr>
            <a:endParaRPr lang="en-US" b="1" dirty="0">
              <a:solidFill>
                <a:schemeClr val="tx1"/>
              </a:solidFill>
            </a:endParaRPr>
          </a:p>
          <a:p>
            <a:pPr marL="285750" indent="-285750">
              <a:buFont typeface="Arial" panose="020B0604020202020204" pitchFamily="34" charset="0"/>
              <a:buChar char="•"/>
            </a:pPr>
            <a:endParaRPr lang="en-US" b="1" dirty="0">
              <a:solidFill>
                <a:schemeClr val="tx1"/>
              </a:solidFill>
            </a:endParaRPr>
          </a:p>
          <a:p>
            <a:pPr marL="285750" indent="-285750">
              <a:buFont typeface="Arial" panose="020B0604020202020204" pitchFamily="34" charset="0"/>
              <a:buChar char="•"/>
            </a:pPr>
            <a:endParaRPr lang="en-US" b="1" dirty="0">
              <a:solidFill>
                <a:schemeClr val="tx1"/>
              </a:solidFill>
            </a:endParaRPr>
          </a:p>
          <a:p>
            <a:pPr marL="285750" indent="-285750">
              <a:buFont typeface="Arial" panose="020B0604020202020204" pitchFamily="34" charset="0"/>
              <a:buChar char="•"/>
            </a:pPr>
            <a:endParaRPr lang="en-US" b="1" dirty="0">
              <a:solidFill>
                <a:schemeClr val="tx1"/>
              </a:solidFill>
            </a:endParaRPr>
          </a:p>
        </p:txBody>
      </p:sp>
      <p:sp>
        <p:nvSpPr>
          <p:cNvPr id="14" name="Slide Number Placeholder 13">
            <a:extLst>
              <a:ext uri="{FF2B5EF4-FFF2-40B4-BE49-F238E27FC236}">
                <a16:creationId xmlns:a16="http://schemas.microsoft.com/office/drawing/2014/main" id="{365ABD1E-2F8C-D7F4-5C54-10F1BA6C3702}"/>
              </a:ext>
            </a:extLst>
          </p:cNvPr>
          <p:cNvSpPr>
            <a:spLocks noGrp="1"/>
          </p:cNvSpPr>
          <p:nvPr>
            <p:ph type="sldNum" sz="quarter" idx="12"/>
          </p:nvPr>
        </p:nvSpPr>
        <p:spPr/>
        <p:txBody>
          <a:bodyPr/>
          <a:lstStyle/>
          <a:p>
            <a:fld id="{8BAEEBC0-24DA-F14C-970C-F737FE193F6C}" type="slidenum">
              <a:rPr lang="en-US" smtClean="0"/>
              <a:t>13</a:t>
            </a:fld>
            <a:endParaRPr lang="en-US"/>
          </a:p>
        </p:txBody>
      </p:sp>
    </p:spTree>
    <p:extLst>
      <p:ext uri="{BB962C8B-B14F-4D97-AF65-F5344CB8AC3E}">
        <p14:creationId xmlns:p14="http://schemas.microsoft.com/office/powerpoint/2010/main" val="3713748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C3B5F-910E-8262-7621-5AC49D483A28}"/>
              </a:ext>
            </a:extLst>
          </p:cNvPr>
          <p:cNvSpPr>
            <a:spLocks noGrp="1"/>
          </p:cNvSpPr>
          <p:nvPr>
            <p:ph type="title"/>
          </p:nvPr>
        </p:nvSpPr>
        <p:spPr/>
        <p:txBody>
          <a:bodyPr/>
          <a:lstStyle/>
          <a:p>
            <a:r>
              <a:rPr lang="en-US" dirty="0"/>
              <a:t>Zero-shot: baseline/oracle results</a:t>
            </a:r>
          </a:p>
        </p:txBody>
      </p:sp>
      <p:sp>
        <p:nvSpPr>
          <p:cNvPr id="22" name="TextBox 21">
            <a:extLst>
              <a:ext uri="{FF2B5EF4-FFF2-40B4-BE49-F238E27FC236}">
                <a16:creationId xmlns:a16="http://schemas.microsoft.com/office/drawing/2014/main" id="{851008AC-58CF-6651-DE11-00FE0484805D}"/>
              </a:ext>
            </a:extLst>
          </p:cNvPr>
          <p:cNvSpPr txBox="1"/>
          <p:nvPr/>
        </p:nvSpPr>
        <p:spPr>
          <a:xfrm>
            <a:off x="4921280" y="1838153"/>
            <a:ext cx="2969274" cy="369332"/>
          </a:xfrm>
          <a:prstGeom prst="rect">
            <a:avLst/>
          </a:prstGeom>
          <a:noFill/>
        </p:spPr>
        <p:txBody>
          <a:bodyPr wrap="none" rtlCol="0">
            <a:spAutoFit/>
          </a:bodyPr>
          <a:lstStyle/>
          <a:p>
            <a:r>
              <a:rPr lang="en-US" b="1" dirty="0"/>
              <a:t>NMSQA dev set performance</a:t>
            </a:r>
          </a:p>
        </p:txBody>
      </p:sp>
      <p:sp>
        <p:nvSpPr>
          <p:cNvPr id="5" name="Rounded Rectangle 4">
            <a:extLst>
              <a:ext uri="{FF2B5EF4-FFF2-40B4-BE49-F238E27FC236}">
                <a16:creationId xmlns:a16="http://schemas.microsoft.com/office/drawing/2014/main" id="{6D74C79A-56DA-A1F9-BF63-2420FC3025E4}"/>
              </a:ext>
            </a:extLst>
          </p:cNvPr>
          <p:cNvSpPr/>
          <p:nvPr/>
        </p:nvSpPr>
        <p:spPr>
          <a:xfrm>
            <a:off x="625928" y="4624251"/>
            <a:ext cx="10940143" cy="2112451"/>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b="1" i="1" dirty="0">
                <a:solidFill>
                  <a:schemeClr val="tx1"/>
                </a:solidFill>
              </a:rPr>
              <a:t>Ground truth</a:t>
            </a:r>
            <a:r>
              <a:rPr lang="en-US" dirty="0">
                <a:solidFill>
                  <a:schemeClr val="tx1"/>
                </a:solidFill>
              </a:rPr>
              <a:t> transcripts are the absolute upper bound, but we consider using </a:t>
            </a:r>
            <a:r>
              <a:rPr lang="en-US" b="1" i="1" dirty="0">
                <a:solidFill>
                  <a:schemeClr val="tx1"/>
                </a:solidFill>
              </a:rPr>
              <a:t>n-best oracle</a:t>
            </a:r>
            <a:r>
              <a:rPr lang="en-US" dirty="0">
                <a:solidFill>
                  <a:schemeClr val="tx1"/>
                </a:solidFill>
              </a:rPr>
              <a:t> transcripts to be a more realistic upper bound for a fixed ASR system</a:t>
            </a:r>
          </a:p>
          <a:p>
            <a:pPr marL="285750" indent="-285750">
              <a:buFont typeface="Arial" panose="020B0604020202020204" pitchFamily="34" charset="0"/>
              <a:buChar char="•"/>
            </a:pPr>
            <a:r>
              <a:rPr lang="en-US" dirty="0">
                <a:solidFill>
                  <a:schemeClr val="tx1"/>
                </a:solidFill>
              </a:rPr>
              <a:t>Using </a:t>
            </a:r>
            <a:r>
              <a:rPr lang="en-US" b="1" dirty="0">
                <a:solidFill>
                  <a:schemeClr val="tx1"/>
                </a:solidFill>
              </a:rPr>
              <a:t>1-best</a:t>
            </a:r>
            <a:r>
              <a:rPr lang="en-US" dirty="0">
                <a:solidFill>
                  <a:schemeClr val="tx1"/>
                </a:solidFill>
              </a:rPr>
              <a:t> transcripts serves as a baseline</a:t>
            </a:r>
          </a:p>
          <a:p>
            <a:pPr marL="285750" indent="-285750">
              <a:buFont typeface="Arial" panose="020B0604020202020204" pitchFamily="34" charset="0"/>
              <a:buChar char="•"/>
            </a:pPr>
            <a:r>
              <a:rPr lang="en-US" dirty="0">
                <a:solidFill>
                  <a:schemeClr val="tx1"/>
                </a:solidFill>
              </a:rPr>
              <a:t>Models used:</a:t>
            </a:r>
          </a:p>
          <a:p>
            <a:pPr marL="742950" lvl="1" indent="-285750">
              <a:buFont typeface="Arial" panose="020B0604020202020204" pitchFamily="34" charset="0"/>
              <a:buChar char="•"/>
            </a:pPr>
            <a:r>
              <a:rPr lang="en-US" dirty="0" err="1">
                <a:solidFill>
                  <a:schemeClr val="tx1"/>
                </a:solidFill>
              </a:rPr>
              <a:t>bloomz</a:t>
            </a:r>
            <a:r>
              <a:rPr lang="en-US" dirty="0">
                <a:solidFill>
                  <a:schemeClr val="tx1"/>
                </a:solidFill>
              </a:rPr>
              <a:t>-{3b}: decoder-only model, pretrained on multilingual natural language and programming languages, plus supervised fine-tuning on task-oriented datasets</a:t>
            </a:r>
          </a:p>
          <a:p>
            <a:pPr marL="742950" lvl="1" indent="-285750">
              <a:buFont typeface="Arial" panose="020B0604020202020204" pitchFamily="34" charset="0"/>
              <a:buChar char="•"/>
            </a:pPr>
            <a:r>
              <a:rPr lang="en-US" dirty="0" err="1">
                <a:solidFill>
                  <a:schemeClr val="tx1"/>
                </a:solidFill>
              </a:rPr>
              <a:t>ChatGPT</a:t>
            </a:r>
            <a:r>
              <a:rPr lang="en-US" dirty="0">
                <a:solidFill>
                  <a:schemeClr val="tx1"/>
                </a:solidFill>
              </a:rPr>
              <a:t> (gpt-3.5-turbo)</a:t>
            </a:r>
            <a:endParaRPr lang="en-US" b="1" dirty="0">
              <a:solidFill>
                <a:schemeClr val="tx1"/>
              </a:solidFill>
            </a:endParaRPr>
          </a:p>
        </p:txBody>
      </p:sp>
      <p:graphicFrame>
        <p:nvGraphicFramePr>
          <p:cNvPr id="10" name="Table 6">
            <a:extLst>
              <a:ext uri="{FF2B5EF4-FFF2-40B4-BE49-F238E27FC236}">
                <a16:creationId xmlns:a16="http://schemas.microsoft.com/office/drawing/2014/main" id="{32D01DFF-7747-823D-B375-D48CF46479E9}"/>
              </a:ext>
            </a:extLst>
          </p:cNvPr>
          <p:cNvGraphicFramePr>
            <a:graphicFrameLocks noGrp="1"/>
          </p:cNvGraphicFramePr>
          <p:nvPr>
            <p:ph idx="1"/>
            <p:extLst>
              <p:ext uri="{D42A27DB-BD31-4B8C-83A1-F6EECF244321}">
                <p14:modId xmlns:p14="http://schemas.microsoft.com/office/powerpoint/2010/main" val="2370934559"/>
              </p:ext>
            </p:extLst>
          </p:nvPr>
        </p:nvGraphicFramePr>
        <p:xfrm>
          <a:off x="3450481" y="2298353"/>
          <a:ext cx="5910871" cy="1899150"/>
        </p:xfrm>
        <a:graphic>
          <a:graphicData uri="http://schemas.openxmlformats.org/drawingml/2006/table">
            <a:tbl>
              <a:tblPr firstRow="1" bandRow="1">
                <a:tableStyleId>{5C22544A-7EE6-4342-B048-85BDC9FD1C3A}</a:tableStyleId>
              </a:tblPr>
              <a:tblGrid>
                <a:gridCol w="1628983">
                  <a:extLst>
                    <a:ext uri="{9D8B030D-6E8A-4147-A177-3AD203B41FA5}">
                      <a16:colId xmlns:a16="http://schemas.microsoft.com/office/drawing/2014/main" val="883116473"/>
                    </a:ext>
                  </a:extLst>
                </a:gridCol>
                <a:gridCol w="1070472">
                  <a:extLst>
                    <a:ext uri="{9D8B030D-6E8A-4147-A177-3AD203B41FA5}">
                      <a16:colId xmlns:a16="http://schemas.microsoft.com/office/drawing/2014/main" val="2250139764"/>
                    </a:ext>
                  </a:extLst>
                </a:gridCol>
                <a:gridCol w="1070472">
                  <a:extLst>
                    <a:ext uri="{9D8B030D-6E8A-4147-A177-3AD203B41FA5}">
                      <a16:colId xmlns:a16="http://schemas.microsoft.com/office/drawing/2014/main" val="2728233279"/>
                    </a:ext>
                  </a:extLst>
                </a:gridCol>
                <a:gridCol w="1070472">
                  <a:extLst>
                    <a:ext uri="{9D8B030D-6E8A-4147-A177-3AD203B41FA5}">
                      <a16:colId xmlns:a16="http://schemas.microsoft.com/office/drawing/2014/main" val="2165719729"/>
                    </a:ext>
                  </a:extLst>
                </a:gridCol>
                <a:gridCol w="1070472">
                  <a:extLst>
                    <a:ext uri="{9D8B030D-6E8A-4147-A177-3AD203B41FA5}">
                      <a16:colId xmlns:a16="http://schemas.microsoft.com/office/drawing/2014/main" val="1263942217"/>
                    </a:ext>
                  </a:extLst>
                </a:gridCol>
              </a:tblGrid>
              <a:tr h="337064">
                <a:tc>
                  <a:txBody>
                    <a:bodyPr/>
                    <a:lstStyle/>
                    <a:p>
                      <a:pPr algn="l"/>
                      <a:endParaRPr lang="en-US" sz="1600" b="0" dirty="0"/>
                    </a:p>
                  </a:txBody>
                  <a:tcPr marL="45720" marR="45720" anchor="ctr">
                    <a:noFill/>
                  </a:tcPr>
                </a:tc>
                <a:tc gridSpan="2">
                  <a:txBody>
                    <a:bodyPr/>
                    <a:lstStyle/>
                    <a:p>
                      <a:pPr algn="ctr"/>
                      <a:r>
                        <a:rPr lang="en-US" dirty="0"/>
                        <a:t>bloomz-3b</a:t>
                      </a:r>
                    </a:p>
                  </a:txBody>
                  <a:tcPr/>
                </a:tc>
                <a:tc hMerge="1">
                  <a:txBody>
                    <a:bodyPr/>
                    <a:lstStyle/>
                    <a:p>
                      <a:pPr algn="ctr"/>
                      <a:endParaRPr lang="en-US" sz="1600" dirty="0"/>
                    </a:p>
                  </a:txBody>
                  <a:tcPr marL="45720" marR="45720" anchor="ctr"/>
                </a:tc>
                <a:tc gridSpan="2">
                  <a:txBody>
                    <a:bodyPr/>
                    <a:lstStyle/>
                    <a:p>
                      <a:pPr algn="ctr"/>
                      <a:r>
                        <a:rPr lang="en-US" sz="1600" dirty="0" err="1"/>
                        <a:t>ChatGPT</a:t>
                      </a:r>
                      <a:endParaRPr lang="en-US" sz="1600" dirty="0"/>
                    </a:p>
                  </a:txBody>
                  <a:tcPr marL="45720" marR="45720" anchor="ctr"/>
                </a:tc>
                <a:tc hMerge="1">
                  <a:txBody>
                    <a:bodyPr/>
                    <a:lstStyle/>
                    <a:p>
                      <a:pPr algn="ctr"/>
                      <a:endParaRPr lang="en-US" sz="1600" dirty="0"/>
                    </a:p>
                  </a:txBody>
                  <a:tcPr marL="45720" marR="45720" anchor="ctr"/>
                </a:tc>
                <a:extLst>
                  <a:ext uri="{0D108BD9-81ED-4DB2-BD59-A6C34878D82A}">
                    <a16:rowId xmlns:a16="http://schemas.microsoft.com/office/drawing/2014/main" val="3520001492"/>
                  </a:ext>
                </a:extLst>
              </a:tr>
              <a:tr h="436110">
                <a:tc>
                  <a:txBody>
                    <a:bodyPr/>
                    <a:lstStyle/>
                    <a:p>
                      <a:pPr algn="l"/>
                      <a:r>
                        <a:rPr lang="en-US" sz="1600" b="1" dirty="0"/>
                        <a:t>Transcript source</a:t>
                      </a:r>
                    </a:p>
                  </a:txBody>
                  <a:tcPr marL="45720" marR="45720" anchor="ctr">
                    <a:solidFill>
                      <a:schemeClr val="bg1">
                        <a:lumMod val="75000"/>
                      </a:schemeClr>
                    </a:solidFill>
                  </a:tcPr>
                </a:tc>
                <a:tc>
                  <a:txBody>
                    <a:bodyPr/>
                    <a:lstStyle/>
                    <a:p>
                      <a:pPr algn="ctr"/>
                      <a:r>
                        <a:rPr lang="en-US" sz="1800" b="1" dirty="0"/>
                        <a:t>F1</a:t>
                      </a:r>
                    </a:p>
                  </a:txBody>
                  <a:tcPr marL="45720" marR="45720" anchor="ctr">
                    <a:solidFill>
                      <a:schemeClr val="bg1">
                        <a:lumMod val="75000"/>
                      </a:schemeClr>
                    </a:solidFill>
                  </a:tcPr>
                </a:tc>
                <a:tc>
                  <a:txBody>
                    <a:bodyPr/>
                    <a:lstStyle/>
                    <a:p>
                      <a:pPr algn="ctr"/>
                      <a:r>
                        <a:rPr lang="en-US" sz="1400" b="1" dirty="0"/>
                        <a:t>Exact match</a:t>
                      </a:r>
                    </a:p>
                  </a:txBody>
                  <a:tcPr marL="45720" marR="45720" anchor="ctr">
                    <a:solidFill>
                      <a:schemeClr val="bg1">
                        <a:lumMod val="75000"/>
                      </a:schemeClr>
                    </a:solidFill>
                  </a:tcPr>
                </a:tc>
                <a:tc>
                  <a:txBody>
                    <a:bodyPr/>
                    <a:lstStyle/>
                    <a:p>
                      <a:pPr algn="ctr"/>
                      <a:r>
                        <a:rPr lang="en-US" sz="1800" b="1" dirty="0"/>
                        <a:t>F1</a:t>
                      </a:r>
                    </a:p>
                  </a:txBody>
                  <a:tcPr marL="45720" marR="45720" anchor="ctr">
                    <a:solidFill>
                      <a:schemeClr val="bg1">
                        <a:lumMod val="75000"/>
                      </a:schemeClr>
                    </a:solidFill>
                  </a:tcPr>
                </a:tc>
                <a:tc>
                  <a:txBody>
                    <a:bodyPr/>
                    <a:lstStyle/>
                    <a:p>
                      <a:pPr algn="ctr"/>
                      <a:r>
                        <a:rPr lang="en-US" sz="1400" b="1" dirty="0"/>
                        <a:t>Exact match</a:t>
                      </a:r>
                    </a:p>
                  </a:txBody>
                  <a:tcPr marL="45720" marR="45720" anchor="ctr">
                    <a:solidFill>
                      <a:schemeClr val="bg1">
                        <a:lumMod val="75000"/>
                      </a:schemeClr>
                    </a:solidFill>
                  </a:tcPr>
                </a:tc>
                <a:extLst>
                  <a:ext uri="{0D108BD9-81ED-4DB2-BD59-A6C34878D82A}">
                    <a16:rowId xmlns:a16="http://schemas.microsoft.com/office/drawing/2014/main" val="3555206826"/>
                  </a:ext>
                </a:extLst>
              </a:tr>
              <a:tr h="337064">
                <a:tc>
                  <a:txBody>
                    <a:bodyPr/>
                    <a:lstStyle/>
                    <a:p>
                      <a:pPr algn="l"/>
                      <a:r>
                        <a:rPr lang="en-US" sz="1600" b="1" i="1" dirty="0">
                          <a:solidFill>
                            <a:schemeClr val="tx1"/>
                          </a:solidFill>
                        </a:rPr>
                        <a:t>Ground truth</a:t>
                      </a:r>
                    </a:p>
                  </a:txBody>
                  <a:tcPr marL="45720" marR="45720" anchor="ctr"/>
                </a:tc>
                <a:tc>
                  <a:txBody>
                    <a:bodyPr/>
                    <a:lstStyle/>
                    <a:p>
                      <a:pPr algn="r"/>
                      <a:r>
                        <a:rPr lang="en-US" sz="1800" i="1" dirty="0">
                          <a:effectLst/>
                        </a:rPr>
                        <a:t>67.1</a:t>
                      </a:r>
                    </a:p>
                  </a:txBody>
                  <a:tcPr anchor="ctr"/>
                </a:tc>
                <a:tc>
                  <a:txBody>
                    <a:bodyPr/>
                    <a:lstStyle/>
                    <a:p>
                      <a:pPr algn="r"/>
                      <a:r>
                        <a:rPr lang="en-US" sz="1800" i="1" dirty="0">
                          <a:effectLst/>
                        </a:rPr>
                        <a:t>35.6</a:t>
                      </a:r>
                    </a:p>
                  </a:txBody>
                  <a:tcPr anchor="ctr"/>
                </a:tc>
                <a:tc>
                  <a:txBody>
                    <a:bodyPr/>
                    <a:lstStyle/>
                    <a:p>
                      <a:pPr algn="r"/>
                      <a:r>
                        <a:rPr lang="en-US" sz="1800" i="1" dirty="0">
                          <a:effectLst/>
                        </a:rPr>
                        <a:t>71.7</a:t>
                      </a:r>
                    </a:p>
                  </a:txBody>
                  <a:tcPr anchor="ctr"/>
                </a:tc>
                <a:tc>
                  <a:txBody>
                    <a:bodyPr/>
                    <a:lstStyle/>
                    <a:p>
                      <a:pPr algn="r"/>
                      <a:r>
                        <a:rPr lang="en-US" sz="1800" i="1" dirty="0">
                          <a:effectLst/>
                        </a:rPr>
                        <a:t>42.5</a:t>
                      </a:r>
                    </a:p>
                  </a:txBody>
                  <a:tcPr anchor="ctr"/>
                </a:tc>
                <a:extLst>
                  <a:ext uri="{0D108BD9-81ED-4DB2-BD59-A6C34878D82A}">
                    <a16:rowId xmlns:a16="http://schemas.microsoft.com/office/drawing/2014/main" val="150195647"/>
                  </a:ext>
                </a:extLst>
              </a:tr>
              <a:tr h="337064">
                <a:tc>
                  <a:txBody>
                    <a:bodyPr/>
                    <a:lstStyle/>
                    <a:p>
                      <a:pPr algn="l"/>
                      <a:r>
                        <a:rPr lang="en-US" sz="1600" b="1" i="1" dirty="0">
                          <a:solidFill>
                            <a:schemeClr val="tx1"/>
                          </a:solidFill>
                        </a:rPr>
                        <a:t>n-best oracle</a:t>
                      </a:r>
                    </a:p>
                  </a:txBody>
                  <a:tcPr marL="45720" marR="45720" anchor="ctr"/>
                </a:tc>
                <a:tc>
                  <a:txBody>
                    <a:bodyPr/>
                    <a:lstStyle/>
                    <a:p>
                      <a:pPr algn="r"/>
                      <a:r>
                        <a:rPr lang="en-US" sz="1800" i="1" dirty="0">
                          <a:effectLst/>
                        </a:rPr>
                        <a:t>61.5</a:t>
                      </a:r>
                    </a:p>
                  </a:txBody>
                  <a:tcPr anchor="ctr"/>
                </a:tc>
                <a:tc>
                  <a:txBody>
                    <a:bodyPr/>
                    <a:lstStyle/>
                    <a:p>
                      <a:pPr algn="r"/>
                      <a:r>
                        <a:rPr lang="en-US" sz="1800" i="1" dirty="0">
                          <a:effectLst/>
                        </a:rPr>
                        <a:t>33.7</a:t>
                      </a:r>
                    </a:p>
                  </a:txBody>
                  <a:tcPr anchor="ctr"/>
                </a:tc>
                <a:tc>
                  <a:txBody>
                    <a:bodyPr/>
                    <a:lstStyle/>
                    <a:p>
                      <a:pPr algn="r"/>
                      <a:r>
                        <a:rPr lang="en-US" sz="1800" i="1" dirty="0">
                          <a:effectLst/>
                        </a:rPr>
                        <a:t>68.4</a:t>
                      </a:r>
                    </a:p>
                  </a:txBody>
                  <a:tcPr anchor="ctr"/>
                </a:tc>
                <a:tc>
                  <a:txBody>
                    <a:bodyPr/>
                    <a:lstStyle/>
                    <a:p>
                      <a:pPr algn="r"/>
                      <a:r>
                        <a:rPr lang="en-US" sz="1800" i="1" dirty="0">
                          <a:effectLst/>
                        </a:rPr>
                        <a:t>40.4</a:t>
                      </a:r>
                    </a:p>
                  </a:txBody>
                  <a:tcPr anchor="ctr"/>
                </a:tc>
                <a:extLst>
                  <a:ext uri="{0D108BD9-81ED-4DB2-BD59-A6C34878D82A}">
                    <a16:rowId xmlns:a16="http://schemas.microsoft.com/office/drawing/2014/main" val="4137022170"/>
                  </a:ext>
                </a:extLst>
              </a:tr>
              <a:tr h="337064">
                <a:tc>
                  <a:txBody>
                    <a:bodyPr/>
                    <a:lstStyle/>
                    <a:p>
                      <a:pPr algn="l"/>
                      <a:r>
                        <a:rPr lang="en-US" sz="1600" b="1" dirty="0">
                          <a:solidFill>
                            <a:schemeClr val="tx1"/>
                          </a:solidFill>
                        </a:rPr>
                        <a:t>1-best</a:t>
                      </a:r>
                    </a:p>
                  </a:txBody>
                  <a:tcPr marL="45720" marR="45720" anchor="ctr"/>
                </a:tc>
                <a:tc>
                  <a:txBody>
                    <a:bodyPr/>
                    <a:lstStyle/>
                    <a:p>
                      <a:pPr algn="r"/>
                      <a:r>
                        <a:rPr lang="en-US" sz="1800" b="1" dirty="0">
                          <a:effectLst/>
                        </a:rPr>
                        <a:t>58.4</a:t>
                      </a:r>
                    </a:p>
                  </a:txBody>
                  <a:tcPr anchor="ctr"/>
                </a:tc>
                <a:tc>
                  <a:txBody>
                    <a:bodyPr/>
                    <a:lstStyle/>
                    <a:p>
                      <a:pPr algn="r"/>
                      <a:r>
                        <a:rPr lang="en-US" sz="1800" b="1" dirty="0">
                          <a:effectLst/>
                        </a:rPr>
                        <a:t>32.5</a:t>
                      </a:r>
                    </a:p>
                  </a:txBody>
                  <a:tcPr anchor="ctr"/>
                </a:tc>
                <a:tc>
                  <a:txBody>
                    <a:bodyPr/>
                    <a:lstStyle/>
                    <a:p>
                      <a:pPr algn="r"/>
                      <a:r>
                        <a:rPr lang="en-US" sz="1800" b="1" dirty="0">
                          <a:effectLst/>
                        </a:rPr>
                        <a:t>64.5</a:t>
                      </a:r>
                    </a:p>
                  </a:txBody>
                  <a:tcPr anchor="ctr"/>
                </a:tc>
                <a:tc>
                  <a:txBody>
                    <a:bodyPr/>
                    <a:lstStyle/>
                    <a:p>
                      <a:pPr algn="r"/>
                      <a:r>
                        <a:rPr lang="en-US" sz="1800" b="1" dirty="0">
                          <a:effectLst/>
                        </a:rPr>
                        <a:t>36.5</a:t>
                      </a:r>
                    </a:p>
                  </a:txBody>
                  <a:tcPr anchor="ctr"/>
                </a:tc>
                <a:extLst>
                  <a:ext uri="{0D108BD9-81ED-4DB2-BD59-A6C34878D82A}">
                    <a16:rowId xmlns:a16="http://schemas.microsoft.com/office/drawing/2014/main" val="2595762561"/>
                  </a:ext>
                </a:extLst>
              </a:tr>
            </a:tbl>
          </a:graphicData>
        </a:graphic>
      </p:graphicFrame>
      <p:sp>
        <p:nvSpPr>
          <p:cNvPr id="3" name="Slide Number Placeholder 2">
            <a:extLst>
              <a:ext uri="{FF2B5EF4-FFF2-40B4-BE49-F238E27FC236}">
                <a16:creationId xmlns:a16="http://schemas.microsoft.com/office/drawing/2014/main" id="{E4A94DE3-44D6-826D-5E28-ADC1D9A56277}"/>
              </a:ext>
            </a:extLst>
          </p:cNvPr>
          <p:cNvSpPr>
            <a:spLocks noGrp="1"/>
          </p:cNvSpPr>
          <p:nvPr>
            <p:ph type="sldNum" sz="quarter" idx="12"/>
          </p:nvPr>
        </p:nvSpPr>
        <p:spPr/>
        <p:txBody>
          <a:bodyPr/>
          <a:lstStyle/>
          <a:p>
            <a:fld id="{8BAEEBC0-24DA-F14C-970C-F737FE193F6C}" type="slidenum">
              <a:rPr lang="en-US" smtClean="0"/>
              <a:t>14</a:t>
            </a:fld>
            <a:endParaRPr lang="en-US"/>
          </a:p>
        </p:txBody>
      </p:sp>
    </p:spTree>
    <p:extLst>
      <p:ext uri="{BB962C8B-B14F-4D97-AF65-F5344CB8AC3E}">
        <p14:creationId xmlns:p14="http://schemas.microsoft.com/office/powerpoint/2010/main" val="1730386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C3B5F-910E-8262-7621-5AC49D483A28}"/>
              </a:ext>
            </a:extLst>
          </p:cNvPr>
          <p:cNvSpPr>
            <a:spLocks noGrp="1"/>
          </p:cNvSpPr>
          <p:nvPr>
            <p:ph type="title"/>
          </p:nvPr>
        </p:nvSpPr>
        <p:spPr/>
        <p:txBody>
          <a:bodyPr/>
          <a:lstStyle/>
          <a:p>
            <a:r>
              <a:rPr lang="en-US" dirty="0"/>
              <a:t>Zero-shot results</a:t>
            </a:r>
          </a:p>
        </p:txBody>
      </p:sp>
      <p:graphicFrame>
        <p:nvGraphicFramePr>
          <p:cNvPr id="6" name="Table 6">
            <a:extLst>
              <a:ext uri="{FF2B5EF4-FFF2-40B4-BE49-F238E27FC236}">
                <a16:creationId xmlns:a16="http://schemas.microsoft.com/office/drawing/2014/main" id="{CEA1F454-C6AF-5CBB-3752-777E046F06F1}"/>
              </a:ext>
            </a:extLst>
          </p:cNvPr>
          <p:cNvGraphicFramePr>
            <a:graphicFrameLocks noGrp="1"/>
          </p:cNvGraphicFramePr>
          <p:nvPr>
            <p:ph idx="1"/>
            <p:extLst>
              <p:ext uri="{D42A27DB-BD31-4B8C-83A1-F6EECF244321}">
                <p14:modId xmlns:p14="http://schemas.microsoft.com/office/powerpoint/2010/main" val="3787539282"/>
              </p:ext>
            </p:extLst>
          </p:nvPr>
        </p:nvGraphicFramePr>
        <p:xfrm>
          <a:off x="3450481" y="2295144"/>
          <a:ext cx="5910871" cy="2630670"/>
        </p:xfrm>
        <a:graphic>
          <a:graphicData uri="http://schemas.openxmlformats.org/drawingml/2006/table">
            <a:tbl>
              <a:tblPr firstRow="1" bandRow="1">
                <a:tableStyleId>{5C22544A-7EE6-4342-B048-85BDC9FD1C3A}</a:tableStyleId>
              </a:tblPr>
              <a:tblGrid>
                <a:gridCol w="1628983">
                  <a:extLst>
                    <a:ext uri="{9D8B030D-6E8A-4147-A177-3AD203B41FA5}">
                      <a16:colId xmlns:a16="http://schemas.microsoft.com/office/drawing/2014/main" val="883116473"/>
                    </a:ext>
                  </a:extLst>
                </a:gridCol>
                <a:gridCol w="1070472">
                  <a:extLst>
                    <a:ext uri="{9D8B030D-6E8A-4147-A177-3AD203B41FA5}">
                      <a16:colId xmlns:a16="http://schemas.microsoft.com/office/drawing/2014/main" val="2250139764"/>
                    </a:ext>
                  </a:extLst>
                </a:gridCol>
                <a:gridCol w="1070472">
                  <a:extLst>
                    <a:ext uri="{9D8B030D-6E8A-4147-A177-3AD203B41FA5}">
                      <a16:colId xmlns:a16="http://schemas.microsoft.com/office/drawing/2014/main" val="2728233279"/>
                    </a:ext>
                  </a:extLst>
                </a:gridCol>
                <a:gridCol w="1070472">
                  <a:extLst>
                    <a:ext uri="{9D8B030D-6E8A-4147-A177-3AD203B41FA5}">
                      <a16:colId xmlns:a16="http://schemas.microsoft.com/office/drawing/2014/main" val="2165719729"/>
                    </a:ext>
                  </a:extLst>
                </a:gridCol>
                <a:gridCol w="1070472">
                  <a:extLst>
                    <a:ext uri="{9D8B030D-6E8A-4147-A177-3AD203B41FA5}">
                      <a16:colId xmlns:a16="http://schemas.microsoft.com/office/drawing/2014/main" val="1263942217"/>
                    </a:ext>
                  </a:extLst>
                </a:gridCol>
              </a:tblGrid>
              <a:tr h="337064">
                <a:tc>
                  <a:txBody>
                    <a:bodyPr/>
                    <a:lstStyle/>
                    <a:p>
                      <a:pPr algn="l"/>
                      <a:endParaRPr lang="en-US" sz="1600" b="0" dirty="0"/>
                    </a:p>
                  </a:txBody>
                  <a:tcPr marL="45720" marR="45720" anchor="ctr">
                    <a:noFill/>
                  </a:tcPr>
                </a:tc>
                <a:tc gridSpan="2">
                  <a:txBody>
                    <a:bodyPr/>
                    <a:lstStyle/>
                    <a:p>
                      <a:pPr algn="ctr"/>
                      <a:r>
                        <a:rPr lang="en-US" dirty="0"/>
                        <a:t>bloomz-3b</a:t>
                      </a:r>
                    </a:p>
                  </a:txBody>
                  <a:tcPr/>
                </a:tc>
                <a:tc hMerge="1">
                  <a:txBody>
                    <a:bodyPr/>
                    <a:lstStyle/>
                    <a:p>
                      <a:pPr algn="ctr"/>
                      <a:endParaRPr lang="en-US" sz="1600" dirty="0"/>
                    </a:p>
                  </a:txBody>
                  <a:tcPr marL="45720" marR="45720" anchor="ctr"/>
                </a:tc>
                <a:tc gridSpan="2">
                  <a:txBody>
                    <a:bodyPr/>
                    <a:lstStyle/>
                    <a:p>
                      <a:pPr algn="ctr"/>
                      <a:r>
                        <a:rPr lang="en-US" sz="1600" dirty="0" err="1"/>
                        <a:t>ChatGPT</a:t>
                      </a:r>
                      <a:endParaRPr lang="en-US" sz="1600" dirty="0"/>
                    </a:p>
                  </a:txBody>
                  <a:tcPr marL="45720" marR="45720" anchor="ctr"/>
                </a:tc>
                <a:tc hMerge="1">
                  <a:txBody>
                    <a:bodyPr/>
                    <a:lstStyle/>
                    <a:p>
                      <a:pPr algn="ctr"/>
                      <a:endParaRPr lang="en-US" sz="1600" dirty="0"/>
                    </a:p>
                  </a:txBody>
                  <a:tcPr marL="45720" marR="45720" anchor="ctr"/>
                </a:tc>
                <a:extLst>
                  <a:ext uri="{0D108BD9-81ED-4DB2-BD59-A6C34878D82A}">
                    <a16:rowId xmlns:a16="http://schemas.microsoft.com/office/drawing/2014/main" val="3520001492"/>
                  </a:ext>
                </a:extLst>
              </a:tr>
              <a:tr h="436110">
                <a:tc>
                  <a:txBody>
                    <a:bodyPr/>
                    <a:lstStyle/>
                    <a:p>
                      <a:pPr algn="l"/>
                      <a:r>
                        <a:rPr lang="en-US" sz="1600" b="1" dirty="0"/>
                        <a:t>Transcript source</a:t>
                      </a:r>
                    </a:p>
                  </a:txBody>
                  <a:tcPr marL="45720" marR="45720" anchor="ctr">
                    <a:solidFill>
                      <a:schemeClr val="bg1">
                        <a:lumMod val="75000"/>
                      </a:schemeClr>
                    </a:solidFill>
                  </a:tcPr>
                </a:tc>
                <a:tc>
                  <a:txBody>
                    <a:bodyPr/>
                    <a:lstStyle/>
                    <a:p>
                      <a:pPr algn="ctr"/>
                      <a:r>
                        <a:rPr lang="en-US" sz="1800" b="1" dirty="0"/>
                        <a:t>F1</a:t>
                      </a:r>
                    </a:p>
                  </a:txBody>
                  <a:tcPr marL="45720" marR="45720" anchor="ctr">
                    <a:solidFill>
                      <a:schemeClr val="bg1">
                        <a:lumMod val="75000"/>
                      </a:schemeClr>
                    </a:solidFill>
                  </a:tcPr>
                </a:tc>
                <a:tc>
                  <a:txBody>
                    <a:bodyPr/>
                    <a:lstStyle/>
                    <a:p>
                      <a:pPr algn="ctr"/>
                      <a:r>
                        <a:rPr lang="en-US" sz="1400" b="1" dirty="0"/>
                        <a:t>Exact match</a:t>
                      </a:r>
                    </a:p>
                  </a:txBody>
                  <a:tcPr marL="45720" marR="45720" anchor="ctr">
                    <a:solidFill>
                      <a:schemeClr val="bg1">
                        <a:lumMod val="75000"/>
                      </a:schemeClr>
                    </a:solidFill>
                  </a:tcPr>
                </a:tc>
                <a:tc>
                  <a:txBody>
                    <a:bodyPr/>
                    <a:lstStyle/>
                    <a:p>
                      <a:pPr algn="ctr"/>
                      <a:r>
                        <a:rPr lang="en-US" sz="1800" b="1" dirty="0"/>
                        <a:t>F1</a:t>
                      </a:r>
                    </a:p>
                  </a:txBody>
                  <a:tcPr marL="45720" marR="45720" anchor="ctr">
                    <a:solidFill>
                      <a:schemeClr val="bg1">
                        <a:lumMod val="75000"/>
                      </a:schemeClr>
                    </a:solidFill>
                  </a:tcPr>
                </a:tc>
                <a:tc>
                  <a:txBody>
                    <a:bodyPr/>
                    <a:lstStyle/>
                    <a:p>
                      <a:pPr algn="ctr"/>
                      <a:r>
                        <a:rPr lang="en-US" sz="1400" b="1" dirty="0"/>
                        <a:t>Exact match</a:t>
                      </a:r>
                    </a:p>
                  </a:txBody>
                  <a:tcPr marL="45720" marR="45720" anchor="ctr">
                    <a:solidFill>
                      <a:schemeClr val="bg1">
                        <a:lumMod val="75000"/>
                      </a:schemeClr>
                    </a:solidFill>
                  </a:tcPr>
                </a:tc>
                <a:extLst>
                  <a:ext uri="{0D108BD9-81ED-4DB2-BD59-A6C34878D82A}">
                    <a16:rowId xmlns:a16="http://schemas.microsoft.com/office/drawing/2014/main" val="3555206826"/>
                  </a:ext>
                </a:extLst>
              </a:tr>
              <a:tr h="337064">
                <a:tc>
                  <a:txBody>
                    <a:bodyPr/>
                    <a:lstStyle/>
                    <a:p>
                      <a:pPr algn="l"/>
                      <a:r>
                        <a:rPr lang="en-US" sz="1600" b="1" i="1" dirty="0">
                          <a:solidFill>
                            <a:schemeClr val="tx1"/>
                          </a:solidFill>
                        </a:rPr>
                        <a:t>Ground truth</a:t>
                      </a:r>
                    </a:p>
                  </a:txBody>
                  <a:tcPr marL="45720" marR="45720" anchor="ctr"/>
                </a:tc>
                <a:tc>
                  <a:txBody>
                    <a:bodyPr/>
                    <a:lstStyle/>
                    <a:p>
                      <a:pPr algn="r"/>
                      <a:r>
                        <a:rPr lang="en-US" sz="1800" i="1" dirty="0">
                          <a:effectLst/>
                        </a:rPr>
                        <a:t>67.1</a:t>
                      </a:r>
                    </a:p>
                  </a:txBody>
                  <a:tcPr anchor="ctr"/>
                </a:tc>
                <a:tc>
                  <a:txBody>
                    <a:bodyPr/>
                    <a:lstStyle/>
                    <a:p>
                      <a:pPr algn="r"/>
                      <a:r>
                        <a:rPr lang="en-US" sz="1800" i="1" dirty="0">
                          <a:effectLst/>
                        </a:rPr>
                        <a:t>35.6</a:t>
                      </a:r>
                    </a:p>
                  </a:txBody>
                  <a:tcPr anchor="ctr"/>
                </a:tc>
                <a:tc>
                  <a:txBody>
                    <a:bodyPr/>
                    <a:lstStyle/>
                    <a:p>
                      <a:pPr algn="r"/>
                      <a:r>
                        <a:rPr lang="en-US" sz="1800" i="1" dirty="0">
                          <a:effectLst/>
                        </a:rPr>
                        <a:t>71.7</a:t>
                      </a:r>
                    </a:p>
                  </a:txBody>
                  <a:tcPr anchor="ctr"/>
                </a:tc>
                <a:tc>
                  <a:txBody>
                    <a:bodyPr/>
                    <a:lstStyle/>
                    <a:p>
                      <a:pPr algn="r"/>
                      <a:r>
                        <a:rPr lang="en-US" sz="1800" i="1" dirty="0">
                          <a:effectLst/>
                        </a:rPr>
                        <a:t>42.5</a:t>
                      </a:r>
                    </a:p>
                  </a:txBody>
                  <a:tcPr anchor="ctr"/>
                </a:tc>
                <a:extLst>
                  <a:ext uri="{0D108BD9-81ED-4DB2-BD59-A6C34878D82A}">
                    <a16:rowId xmlns:a16="http://schemas.microsoft.com/office/drawing/2014/main" val="150195647"/>
                  </a:ext>
                </a:extLst>
              </a:tr>
              <a:tr h="337064">
                <a:tc>
                  <a:txBody>
                    <a:bodyPr/>
                    <a:lstStyle/>
                    <a:p>
                      <a:pPr algn="l"/>
                      <a:r>
                        <a:rPr lang="en-US" sz="1600" b="1" i="1" dirty="0">
                          <a:solidFill>
                            <a:schemeClr val="tx1"/>
                          </a:solidFill>
                        </a:rPr>
                        <a:t>n-best oracle</a:t>
                      </a:r>
                    </a:p>
                  </a:txBody>
                  <a:tcPr marL="45720" marR="45720" anchor="ctr"/>
                </a:tc>
                <a:tc>
                  <a:txBody>
                    <a:bodyPr/>
                    <a:lstStyle/>
                    <a:p>
                      <a:pPr algn="r"/>
                      <a:r>
                        <a:rPr lang="en-US" sz="1800" i="1" dirty="0">
                          <a:effectLst/>
                        </a:rPr>
                        <a:t>61.5</a:t>
                      </a:r>
                    </a:p>
                  </a:txBody>
                  <a:tcPr anchor="ctr"/>
                </a:tc>
                <a:tc>
                  <a:txBody>
                    <a:bodyPr/>
                    <a:lstStyle/>
                    <a:p>
                      <a:pPr algn="r"/>
                      <a:r>
                        <a:rPr lang="en-US" sz="1800" i="1" dirty="0">
                          <a:effectLst/>
                        </a:rPr>
                        <a:t>33.7</a:t>
                      </a:r>
                    </a:p>
                  </a:txBody>
                  <a:tcPr anchor="ctr"/>
                </a:tc>
                <a:tc>
                  <a:txBody>
                    <a:bodyPr/>
                    <a:lstStyle/>
                    <a:p>
                      <a:pPr algn="r"/>
                      <a:r>
                        <a:rPr lang="en-US" sz="1800" i="1" dirty="0">
                          <a:effectLst/>
                        </a:rPr>
                        <a:t>68.4</a:t>
                      </a:r>
                    </a:p>
                  </a:txBody>
                  <a:tcPr anchor="ctr"/>
                </a:tc>
                <a:tc>
                  <a:txBody>
                    <a:bodyPr/>
                    <a:lstStyle/>
                    <a:p>
                      <a:pPr algn="r"/>
                      <a:r>
                        <a:rPr lang="en-US" sz="1800" i="1" dirty="0">
                          <a:effectLst/>
                        </a:rPr>
                        <a:t>40.4</a:t>
                      </a:r>
                    </a:p>
                  </a:txBody>
                  <a:tcPr anchor="ctr"/>
                </a:tc>
                <a:extLst>
                  <a:ext uri="{0D108BD9-81ED-4DB2-BD59-A6C34878D82A}">
                    <a16:rowId xmlns:a16="http://schemas.microsoft.com/office/drawing/2014/main" val="4137022170"/>
                  </a:ext>
                </a:extLst>
              </a:tr>
              <a:tr h="337064">
                <a:tc>
                  <a:txBody>
                    <a:bodyPr/>
                    <a:lstStyle/>
                    <a:p>
                      <a:pPr algn="l"/>
                      <a:r>
                        <a:rPr lang="en-US" sz="1600" b="1" dirty="0">
                          <a:solidFill>
                            <a:schemeClr val="tx1"/>
                          </a:solidFill>
                        </a:rPr>
                        <a:t>1-best</a:t>
                      </a:r>
                    </a:p>
                  </a:txBody>
                  <a:tcPr marL="45720" marR="45720" anchor="ctr"/>
                </a:tc>
                <a:tc>
                  <a:txBody>
                    <a:bodyPr/>
                    <a:lstStyle/>
                    <a:p>
                      <a:pPr algn="r"/>
                      <a:r>
                        <a:rPr lang="en-US" sz="1800" b="1" dirty="0">
                          <a:effectLst/>
                        </a:rPr>
                        <a:t>58.4</a:t>
                      </a:r>
                    </a:p>
                  </a:txBody>
                  <a:tcPr anchor="ctr"/>
                </a:tc>
                <a:tc>
                  <a:txBody>
                    <a:bodyPr/>
                    <a:lstStyle/>
                    <a:p>
                      <a:pPr algn="r"/>
                      <a:r>
                        <a:rPr lang="en-US" sz="1800" b="1" dirty="0">
                          <a:effectLst/>
                        </a:rPr>
                        <a:t>32.5</a:t>
                      </a:r>
                    </a:p>
                  </a:txBody>
                  <a:tcPr anchor="ctr"/>
                </a:tc>
                <a:tc>
                  <a:txBody>
                    <a:bodyPr/>
                    <a:lstStyle/>
                    <a:p>
                      <a:pPr algn="r"/>
                      <a:r>
                        <a:rPr lang="en-US" sz="1800" b="1" dirty="0">
                          <a:effectLst/>
                        </a:rPr>
                        <a:t>64.5</a:t>
                      </a:r>
                    </a:p>
                  </a:txBody>
                  <a:tcPr anchor="ctr"/>
                </a:tc>
                <a:tc>
                  <a:txBody>
                    <a:bodyPr/>
                    <a:lstStyle/>
                    <a:p>
                      <a:pPr algn="r"/>
                      <a:r>
                        <a:rPr lang="en-US" sz="1800" b="1" dirty="0">
                          <a:effectLst/>
                        </a:rPr>
                        <a:t>36.5</a:t>
                      </a:r>
                    </a:p>
                  </a:txBody>
                  <a:tcPr anchor="ctr"/>
                </a:tc>
                <a:extLst>
                  <a:ext uri="{0D108BD9-81ED-4DB2-BD59-A6C34878D82A}">
                    <a16:rowId xmlns:a16="http://schemas.microsoft.com/office/drawing/2014/main" val="2595762561"/>
                  </a:ext>
                </a:extLst>
              </a:tr>
              <a:tr h="332446">
                <a:tc>
                  <a:txBody>
                    <a:bodyPr/>
                    <a:lstStyle/>
                    <a:p>
                      <a:pPr algn="l"/>
                      <a:r>
                        <a:rPr lang="en-US" sz="1600" b="1" dirty="0">
                          <a:solidFill>
                            <a:schemeClr val="tx1"/>
                          </a:solidFill>
                        </a:rPr>
                        <a:t>|</a:t>
                      </a:r>
                    </a:p>
                  </a:txBody>
                  <a:tcPr marL="45720" marR="45720" anchor="ctr"/>
                </a:tc>
                <a:tc>
                  <a:txBody>
                    <a:bodyPr/>
                    <a:lstStyle/>
                    <a:p>
                      <a:pPr algn="r"/>
                      <a:r>
                        <a:rPr lang="en-US" sz="1800" dirty="0">
                          <a:solidFill>
                            <a:srgbClr val="FF0000"/>
                          </a:solidFill>
                          <a:effectLst/>
                        </a:rPr>
                        <a:t>53.6</a:t>
                      </a:r>
                    </a:p>
                  </a:txBody>
                  <a:tcPr anchor="ctr"/>
                </a:tc>
                <a:tc>
                  <a:txBody>
                    <a:bodyPr/>
                    <a:lstStyle/>
                    <a:p>
                      <a:pPr algn="r"/>
                      <a:r>
                        <a:rPr lang="en-US" sz="1800" dirty="0">
                          <a:solidFill>
                            <a:srgbClr val="FF0000"/>
                          </a:solidFill>
                          <a:effectLst/>
                        </a:rPr>
                        <a:t>31.5</a:t>
                      </a:r>
                    </a:p>
                  </a:txBody>
                  <a:tcPr anchor="ctr"/>
                </a:tc>
                <a:tc>
                  <a:txBody>
                    <a:bodyPr/>
                    <a:lstStyle/>
                    <a:p>
                      <a:pPr algn="r"/>
                      <a:r>
                        <a:rPr lang="en-US" sz="1800" dirty="0">
                          <a:solidFill>
                            <a:srgbClr val="FF0000"/>
                          </a:solidFill>
                          <a:effectLst/>
                        </a:rPr>
                        <a:t>57.4</a:t>
                      </a:r>
                    </a:p>
                  </a:txBody>
                  <a:tcPr anchor="ctr"/>
                </a:tc>
                <a:tc>
                  <a:txBody>
                    <a:bodyPr/>
                    <a:lstStyle/>
                    <a:p>
                      <a:pPr algn="r"/>
                      <a:r>
                        <a:rPr lang="en-US" sz="1800" dirty="0">
                          <a:solidFill>
                            <a:srgbClr val="FF0000"/>
                          </a:solidFill>
                          <a:effectLst/>
                        </a:rPr>
                        <a:t>31.0</a:t>
                      </a:r>
                    </a:p>
                  </a:txBody>
                  <a:tcPr anchor="ctr"/>
                </a:tc>
                <a:extLst>
                  <a:ext uri="{0D108BD9-81ED-4DB2-BD59-A6C34878D82A}">
                    <a16:rowId xmlns:a16="http://schemas.microsoft.com/office/drawing/2014/main" val="2475831574"/>
                  </a:ext>
                </a:extLst>
              </a:tr>
              <a:tr h="3324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dirty="0">
                          <a:solidFill>
                            <a:schemeClr val="tx1"/>
                          </a:solidFill>
                        </a:rPr>
                        <a:t>| </a:t>
                      </a:r>
                      <a:r>
                        <a:rPr lang="en-US" sz="1600" b="0" i="0" dirty="0">
                          <a:solidFill>
                            <a:schemeClr val="tx1"/>
                          </a:solidFill>
                        </a:rPr>
                        <a:t>(p≥0.3)</a:t>
                      </a:r>
                    </a:p>
                  </a:txBody>
                  <a:tcPr marL="45720" marR="45720" anchor="ctr"/>
                </a:tc>
                <a:tc>
                  <a:txBody>
                    <a:bodyPr/>
                    <a:lstStyle/>
                    <a:p>
                      <a:pPr algn="r"/>
                      <a:r>
                        <a:rPr lang="en-US" sz="1800" dirty="0">
                          <a:solidFill>
                            <a:srgbClr val="FF0000"/>
                          </a:solidFill>
                          <a:effectLst/>
                        </a:rPr>
                        <a:t>56.4</a:t>
                      </a:r>
                    </a:p>
                  </a:txBody>
                  <a:tcPr anchor="ctr"/>
                </a:tc>
                <a:tc>
                  <a:txBody>
                    <a:bodyPr/>
                    <a:lstStyle/>
                    <a:p>
                      <a:pPr algn="r"/>
                      <a:r>
                        <a:rPr lang="en-US" sz="1800" dirty="0">
                          <a:solidFill>
                            <a:srgbClr val="FF0000"/>
                          </a:solidFill>
                          <a:effectLst/>
                        </a:rPr>
                        <a:t>31.0</a:t>
                      </a:r>
                    </a:p>
                  </a:txBody>
                  <a:tcPr anchor="ctr"/>
                </a:tc>
                <a:tc>
                  <a:txBody>
                    <a:bodyPr/>
                    <a:lstStyle/>
                    <a:p>
                      <a:pPr algn="r"/>
                      <a:r>
                        <a:rPr lang="en-US" sz="1800" dirty="0">
                          <a:solidFill>
                            <a:srgbClr val="FF0000"/>
                          </a:solidFill>
                          <a:effectLst/>
                        </a:rPr>
                        <a:t>63.2</a:t>
                      </a:r>
                    </a:p>
                  </a:txBody>
                  <a:tcPr anchor="ctr"/>
                </a:tc>
                <a:tc>
                  <a:txBody>
                    <a:bodyPr/>
                    <a:lstStyle/>
                    <a:p>
                      <a:pPr algn="r"/>
                      <a:r>
                        <a:rPr lang="en-US" sz="1800" dirty="0">
                          <a:solidFill>
                            <a:srgbClr val="FF0000"/>
                          </a:solidFill>
                          <a:effectLst/>
                        </a:rPr>
                        <a:t>35.3</a:t>
                      </a:r>
                    </a:p>
                  </a:txBody>
                  <a:tcPr anchor="ctr"/>
                </a:tc>
                <a:extLst>
                  <a:ext uri="{0D108BD9-81ED-4DB2-BD59-A6C34878D82A}">
                    <a16:rowId xmlns:a16="http://schemas.microsoft.com/office/drawing/2014/main" val="949528160"/>
                  </a:ext>
                </a:extLst>
              </a:tr>
            </a:tbl>
          </a:graphicData>
        </a:graphic>
      </p:graphicFrame>
      <p:sp>
        <p:nvSpPr>
          <p:cNvPr id="22" name="TextBox 21">
            <a:extLst>
              <a:ext uri="{FF2B5EF4-FFF2-40B4-BE49-F238E27FC236}">
                <a16:creationId xmlns:a16="http://schemas.microsoft.com/office/drawing/2014/main" id="{851008AC-58CF-6651-DE11-00FE0484805D}"/>
              </a:ext>
            </a:extLst>
          </p:cNvPr>
          <p:cNvSpPr txBox="1"/>
          <p:nvPr/>
        </p:nvSpPr>
        <p:spPr>
          <a:xfrm>
            <a:off x="4921280" y="1837944"/>
            <a:ext cx="2969274" cy="369332"/>
          </a:xfrm>
          <a:prstGeom prst="rect">
            <a:avLst/>
          </a:prstGeom>
          <a:noFill/>
        </p:spPr>
        <p:txBody>
          <a:bodyPr wrap="none" rtlCol="0">
            <a:spAutoFit/>
          </a:bodyPr>
          <a:lstStyle/>
          <a:p>
            <a:r>
              <a:rPr lang="en-US" b="1" dirty="0"/>
              <a:t>NMSQA dev set performance</a:t>
            </a:r>
          </a:p>
        </p:txBody>
      </p:sp>
      <p:sp>
        <p:nvSpPr>
          <p:cNvPr id="3" name="Rounded Rectangle 2">
            <a:extLst>
              <a:ext uri="{FF2B5EF4-FFF2-40B4-BE49-F238E27FC236}">
                <a16:creationId xmlns:a16="http://schemas.microsoft.com/office/drawing/2014/main" id="{870B4284-26AD-211F-D04E-A4F91C781120}"/>
              </a:ext>
            </a:extLst>
          </p:cNvPr>
          <p:cNvSpPr/>
          <p:nvPr/>
        </p:nvSpPr>
        <p:spPr>
          <a:xfrm>
            <a:off x="509292" y="5803641"/>
            <a:ext cx="10940143" cy="933061"/>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With both models, using 1-best transcripts yields better results than using WCNs</a:t>
            </a:r>
          </a:p>
          <a:p>
            <a:pPr marL="285750" indent="-285750">
              <a:buFont typeface="Arial" panose="020B0604020202020204" pitchFamily="34" charset="0"/>
              <a:buChar char="•"/>
            </a:pPr>
            <a:endParaRPr lang="en-US" dirty="0">
              <a:solidFill>
                <a:schemeClr val="tx1"/>
              </a:solidFill>
            </a:endParaRPr>
          </a:p>
        </p:txBody>
      </p:sp>
      <p:sp>
        <p:nvSpPr>
          <p:cNvPr id="4" name="TextBox 3">
            <a:extLst>
              <a:ext uri="{FF2B5EF4-FFF2-40B4-BE49-F238E27FC236}">
                <a16:creationId xmlns:a16="http://schemas.microsoft.com/office/drawing/2014/main" id="{411444C0-7CD1-9C82-D8DE-ABFC4D5C45D0}"/>
              </a:ext>
            </a:extLst>
          </p:cNvPr>
          <p:cNvSpPr txBox="1"/>
          <p:nvPr/>
        </p:nvSpPr>
        <p:spPr>
          <a:xfrm>
            <a:off x="1436918" y="4246545"/>
            <a:ext cx="1575277" cy="646331"/>
          </a:xfrm>
          <a:prstGeom prst="rect">
            <a:avLst/>
          </a:prstGeom>
          <a:noFill/>
        </p:spPr>
        <p:txBody>
          <a:bodyPr wrap="square" rtlCol="0">
            <a:spAutoFit/>
          </a:bodyPr>
          <a:lstStyle/>
          <a:p>
            <a:r>
              <a:rPr lang="en-US" dirty="0"/>
              <a:t>WCNs with</a:t>
            </a:r>
          </a:p>
          <a:p>
            <a:r>
              <a:rPr lang="en-US" dirty="0"/>
              <a:t>”|” separator</a:t>
            </a:r>
          </a:p>
        </p:txBody>
      </p:sp>
      <p:sp>
        <p:nvSpPr>
          <p:cNvPr id="5" name="Left Brace 4">
            <a:extLst>
              <a:ext uri="{FF2B5EF4-FFF2-40B4-BE49-F238E27FC236}">
                <a16:creationId xmlns:a16="http://schemas.microsoft.com/office/drawing/2014/main" id="{08D640F7-EE1D-D7A2-A7CF-5B98EE3F73BE}"/>
              </a:ext>
            </a:extLst>
          </p:cNvPr>
          <p:cNvSpPr/>
          <p:nvPr/>
        </p:nvSpPr>
        <p:spPr>
          <a:xfrm>
            <a:off x="2922088" y="4233482"/>
            <a:ext cx="344176" cy="692332"/>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18C463B7-A84B-7613-DF18-5A68401A3852}"/>
              </a:ext>
            </a:extLst>
          </p:cNvPr>
          <p:cNvSpPr>
            <a:spLocks noGrp="1"/>
          </p:cNvSpPr>
          <p:nvPr>
            <p:ph type="sldNum" sz="quarter" idx="12"/>
          </p:nvPr>
        </p:nvSpPr>
        <p:spPr/>
        <p:txBody>
          <a:bodyPr/>
          <a:lstStyle/>
          <a:p>
            <a:fld id="{8BAEEBC0-24DA-F14C-970C-F737FE193F6C}" type="slidenum">
              <a:rPr lang="en-US" smtClean="0"/>
              <a:t>15</a:t>
            </a:fld>
            <a:endParaRPr lang="en-US"/>
          </a:p>
        </p:txBody>
      </p:sp>
    </p:spTree>
    <p:extLst>
      <p:ext uri="{BB962C8B-B14F-4D97-AF65-F5344CB8AC3E}">
        <p14:creationId xmlns:p14="http://schemas.microsoft.com/office/powerpoint/2010/main" val="12232157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C3B5F-910E-8262-7621-5AC49D483A28}"/>
              </a:ext>
            </a:extLst>
          </p:cNvPr>
          <p:cNvSpPr>
            <a:spLocks noGrp="1"/>
          </p:cNvSpPr>
          <p:nvPr>
            <p:ph type="title"/>
          </p:nvPr>
        </p:nvSpPr>
        <p:spPr/>
        <p:txBody>
          <a:bodyPr/>
          <a:lstStyle/>
          <a:p>
            <a:r>
              <a:rPr lang="en-US" dirty="0"/>
              <a:t>Zero-shot results</a:t>
            </a:r>
          </a:p>
        </p:txBody>
      </p:sp>
      <p:graphicFrame>
        <p:nvGraphicFramePr>
          <p:cNvPr id="6" name="Table 6">
            <a:extLst>
              <a:ext uri="{FF2B5EF4-FFF2-40B4-BE49-F238E27FC236}">
                <a16:creationId xmlns:a16="http://schemas.microsoft.com/office/drawing/2014/main" id="{CEA1F454-C6AF-5CBB-3752-777E046F06F1}"/>
              </a:ext>
            </a:extLst>
          </p:cNvPr>
          <p:cNvGraphicFramePr>
            <a:graphicFrameLocks noGrp="1"/>
          </p:cNvGraphicFramePr>
          <p:nvPr>
            <p:ph idx="1"/>
            <p:extLst>
              <p:ext uri="{D42A27DB-BD31-4B8C-83A1-F6EECF244321}">
                <p14:modId xmlns:p14="http://schemas.microsoft.com/office/powerpoint/2010/main" val="1142612344"/>
              </p:ext>
            </p:extLst>
          </p:nvPr>
        </p:nvGraphicFramePr>
        <p:xfrm>
          <a:off x="3450481" y="2295144"/>
          <a:ext cx="5910871" cy="2630670"/>
        </p:xfrm>
        <a:graphic>
          <a:graphicData uri="http://schemas.openxmlformats.org/drawingml/2006/table">
            <a:tbl>
              <a:tblPr firstRow="1" bandRow="1">
                <a:tableStyleId>{5C22544A-7EE6-4342-B048-85BDC9FD1C3A}</a:tableStyleId>
              </a:tblPr>
              <a:tblGrid>
                <a:gridCol w="1628983">
                  <a:extLst>
                    <a:ext uri="{9D8B030D-6E8A-4147-A177-3AD203B41FA5}">
                      <a16:colId xmlns:a16="http://schemas.microsoft.com/office/drawing/2014/main" val="883116473"/>
                    </a:ext>
                  </a:extLst>
                </a:gridCol>
                <a:gridCol w="1070472">
                  <a:extLst>
                    <a:ext uri="{9D8B030D-6E8A-4147-A177-3AD203B41FA5}">
                      <a16:colId xmlns:a16="http://schemas.microsoft.com/office/drawing/2014/main" val="2250139764"/>
                    </a:ext>
                  </a:extLst>
                </a:gridCol>
                <a:gridCol w="1070472">
                  <a:extLst>
                    <a:ext uri="{9D8B030D-6E8A-4147-A177-3AD203B41FA5}">
                      <a16:colId xmlns:a16="http://schemas.microsoft.com/office/drawing/2014/main" val="2728233279"/>
                    </a:ext>
                  </a:extLst>
                </a:gridCol>
                <a:gridCol w="1070472">
                  <a:extLst>
                    <a:ext uri="{9D8B030D-6E8A-4147-A177-3AD203B41FA5}">
                      <a16:colId xmlns:a16="http://schemas.microsoft.com/office/drawing/2014/main" val="2165719729"/>
                    </a:ext>
                  </a:extLst>
                </a:gridCol>
                <a:gridCol w="1070472">
                  <a:extLst>
                    <a:ext uri="{9D8B030D-6E8A-4147-A177-3AD203B41FA5}">
                      <a16:colId xmlns:a16="http://schemas.microsoft.com/office/drawing/2014/main" val="1263942217"/>
                    </a:ext>
                  </a:extLst>
                </a:gridCol>
              </a:tblGrid>
              <a:tr h="337064">
                <a:tc>
                  <a:txBody>
                    <a:bodyPr/>
                    <a:lstStyle/>
                    <a:p>
                      <a:pPr algn="l"/>
                      <a:endParaRPr lang="en-US" sz="1600" b="0" dirty="0"/>
                    </a:p>
                  </a:txBody>
                  <a:tcPr marL="45720" marR="45720" anchor="ctr">
                    <a:noFill/>
                  </a:tcPr>
                </a:tc>
                <a:tc gridSpan="2">
                  <a:txBody>
                    <a:bodyPr/>
                    <a:lstStyle/>
                    <a:p>
                      <a:pPr algn="ctr"/>
                      <a:r>
                        <a:rPr lang="en-US" dirty="0"/>
                        <a:t>bloomz-3b</a:t>
                      </a:r>
                    </a:p>
                  </a:txBody>
                  <a:tcPr/>
                </a:tc>
                <a:tc hMerge="1">
                  <a:txBody>
                    <a:bodyPr/>
                    <a:lstStyle/>
                    <a:p>
                      <a:pPr algn="ctr"/>
                      <a:endParaRPr lang="en-US" sz="1600" dirty="0"/>
                    </a:p>
                  </a:txBody>
                  <a:tcPr marL="45720" marR="45720" anchor="ctr"/>
                </a:tc>
                <a:tc gridSpan="2">
                  <a:txBody>
                    <a:bodyPr/>
                    <a:lstStyle/>
                    <a:p>
                      <a:pPr algn="ctr"/>
                      <a:r>
                        <a:rPr lang="en-US" sz="1600" dirty="0" err="1"/>
                        <a:t>ChatGPT</a:t>
                      </a:r>
                      <a:endParaRPr lang="en-US" sz="1600" dirty="0"/>
                    </a:p>
                  </a:txBody>
                  <a:tcPr marL="45720" marR="45720" anchor="ctr"/>
                </a:tc>
                <a:tc hMerge="1">
                  <a:txBody>
                    <a:bodyPr/>
                    <a:lstStyle/>
                    <a:p>
                      <a:pPr algn="ctr"/>
                      <a:endParaRPr lang="en-US" sz="1600" dirty="0"/>
                    </a:p>
                  </a:txBody>
                  <a:tcPr marL="45720" marR="45720" anchor="ctr"/>
                </a:tc>
                <a:extLst>
                  <a:ext uri="{0D108BD9-81ED-4DB2-BD59-A6C34878D82A}">
                    <a16:rowId xmlns:a16="http://schemas.microsoft.com/office/drawing/2014/main" val="3520001492"/>
                  </a:ext>
                </a:extLst>
              </a:tr>
              <a:tr h="436110">
                <a:tc>
                  <a:txBody>
                    <a:bodyPr/>
                    <a:lstStyle/>
                    <a:p>
                      <a:pPr algn="l"/>
                      <a:r>
                        <a:rPr lang="en-US" sz="1600" b="1" dirty="0"/>
                        <a:t>Transcript source</a:t>
                      </a:r>
                    </a:p>
                  </a:txBody>
                  <a:tcPr marL="45720" marR="45720" anchor="ctr">
                    <a:solidFill>
                      <a:schemeClr val="bg1">
                        <a:lumMod val="75000"/>
                      </a:schemeClr>
                    </a:solidFill>
                  </a:tcPr>
                </a:tc>
                <a:tc>
                  <a:txBody>
                    <a:bodyPr/>
                    <a:lstStyle/>
                    <a:p>
                      <a:pPr algn="ctr"/>
                      <a:r>
                        <a:rPr lang="en-US" sz="1800" b="1" dirty="0"/>
                        <a:t>F1</a:t>
                      </a:r>
                    </a:p>
                  </a:txBody>
                  <a:tcPr marL="45720" marR="45720" anchor="ctr">
                    <a:solidFill>
                      <a:schemeClr val="bg1">
                        <a:lumMod val="75000"/>
                      </a:schemeClr>
                    </a:solidFill>
                  </a:tcPr>
                </a:tc>
                <a:tc>
                  <a:txBody>
                    <a:bodyPr/>
                    <a:lstStyle/>
                    <a:p>
                      <a:pPr algn="ctr"/>
                      <a:r>
                        <a:rPr lang="en-US" sz="1400" b="1" dirty="0"/>
                        <a:t>Exact match</a:t>
                      </a:r>
                    </a:p>
                  </a:txBody>
                  <a:tcPr marL="45720" marR="45720" anchor="ctr">
                    <a:solidFill>
                      <a:schemeClr val="bg1">
                        <a:lumMod val="75000"/>
                      </a:schemeClr>
                    </a:solidFill>
                  </a:tcPr>
                </a:tc>
                <a:tc>
                  <a:txBody>
                    <a:bodyPr/>
                    <a:lstStyle/>
                    <a:p>
                      <a:pPr algn="ctr"/>
                      <a:r>
                        <a:rPr lang="en-US" sz="1800" b="1" dirty="0"/>
                        <a:t>F1</a:t>
                      </a:r>
                    </a:p>
                  </a:txBody>
                  <a:tcPr marL="45720" marR="45720" anchor="ctr">
                    <a:solidFill>
                      <a:schemeClr val="bg1">
                        <a:lumMod val="75000"/>
                      </a:schemeClr>
                    </a:solidFill>
                  </a:tcPr>
                </a:tc>
                <a:tc>
                  <a:txBody>
                    <a:bodyPr/>
                    <a:lstStyle/>
                    <a:p>
                      <a:pPr algn="ctr"/>
                      <a:r>
                        <a:rPr lang="en-US" sz="1400" b="1" dirty="0"/>
                        <a:t>Exact match</a:t>
                      </a:r>
                    </a:p>
                  </a:txBody>
                  <a:tcPr marL="45720" marR="45720" anchor="ctr">
                    <a:solidFill>
                      <a:schemeClr val="bg1">
                        <a:lumMod val="75000"/>
                      </a:schemeClr>
                    </a:solidFill>
                  </a:tcPr>
                </a:tc>
                <a:extLst>
                  <a:ext uri="{0D108BD9-81ED-4DB2-BD59-A6C34878D82A}">
                    <a16:rowId xmlns:a16="http://schemas.microsoft.com/office/drawing/2014/main" val="3555206826"/>
                  </a:ext>
                </a:extLst>
              </a:tr>
              <a:tr h="337064">
                <a:tc>
                  <a:txBody>
                    <a:bodyPr/>
                    <a:lstStyle/>
                    <a:p>
                      <a:pPr algn="l"/>
                      <a:r>
                        <a:rPr lang="en-US" sz="1600" b="1" i="1" dirty="0">
                          <a:solidFill>
                            <a:schemeClr val="tx1"/>
                          </a:solidFill>
                        </a:rPr>
                        <a:t>Ground truth</a:t>
                      </a:r>
                    </a:p>
                  </a:txBody>
                  <a:tcPr marL="45720" marR="45720" anchor="ctr"/>
                </a:tc>
                <a:tc>
                  <a:txBody>
                    <a:bodyPr/>
                    <a:lstStyle/>
                    <a:p>
                      <a:pPr algn="r"/>
                      <a:r>
                        <a:rPr lang="en-US" sz="1800" i="1" dirty="0">
                          <a:effectLst/>
                        </a:rPr>
                        <a:t>67.1</a:t>
                      </a:r>
                    </a:p>
                  </a:txBody>
                  <a:tcPr anchor="ctr"/>
                </a:tc>
                <a:tc>
                  <a:txBody>
                    <a:bodyPr/>
                    <a:lstStyle/>
                    <a:p>
                      <a:pPr algn="r"/>
                      <a:r>
                        <a:rPr lang="en-US" sz="1800" i="1" dirty="0">
                          <a:effectLst/>
                        </a:rPr>
                        <a:t>35.6</a:t>
                      </a:r>
                    </a:p>
                  </a:txBody>
                  <a:tcPr anchor="ctr"/>
                </a:tc>
                <a:tc>
                  <a:txBody>
                    <a:bodyPr/>
                    <a:lstStyle/>
                    <a:p>
                      <a:pPr algn="r"/>
                      <a:r>
                        <a:rPr lang="en-US" sz="1800" i="1" dirty="0">
                          <a:effectLst/>
                        </a:rPr>
                        <a:t>71.7</a:t>
                      </a:r>
                    </a:p>
                  </a:txBody>
                  <a:tcPr anchor="ctr"/>
                </a:tc>
                <a:tc>
                  <a:txBody>
                    <a:bodyPr/>
                    <a:lstStyle/>
                    <a:p>
                      <a:pPr algn="r"/>
                      <a:r>
                        <a:rPr lang="en-US" sz="1800" i="1" dirty="0">
                          <a:effectLst/>
                        </a:rPr>
                        <a:t>42.5</a:t>
                      </a:r>
                    </a:p>
                  </a:txBody>
                  <a:tcPr anchor="ctr"/>
                </a:tc>
                <a:extLst>
                  <a:ext uri="{0D108BD9-81ED-4DB2-BD59-A6C34878D82A}">
                    <a16:rowId xmlns:a16="http://schemas.microsoft.com/office/drawing/2014/main" val="150195647"/>
                  </a:ext>
                </a:extLst>
              </a:tr>
              <a:tr h="337064">
                <a:tc>
                  <a:txBody>
                    <a:bodyPr/>
                    <a:lstStyle/>
                    <a:p>
                      <a:pPr algn="l"/>
                      <a:r>
                        <a:rPr lang="en-US" sz="1600" b="1" i="1" dirty="0">
                          <a:solidFill>
                            <a:schemeClr val="tx1"/>
                          </a:solidFill>
                        </a:rPr>
                        <a:t>n-best oracle</a:t>
                      </a:r>
                    </a:p>
                  </a:txBody>
                  <a:tcPr marL="45720" marR="45720" anchor="ctr"/>
                </a:tc>
                <a:tc>
                  <a:txBody>
                    <a:bodyPr/>
                    <a:lstStyle/>
                    <a:p>
                      <a:pPr algn="r"/>
                      <a:r>
                        <a:rPr lang="en-US" sz="1800" i="1" dirty="0">
                          <a:effectLst/>
                        </a:rPr>
                        <a:t>61.5</a:t>
                      </a:r>
                    </a:p>
                  </a:txBody>
                  <a:tcPr anchor="ctr"/>
                </a:tc>
                <a:tc>
                  <a:txBody>
                    <a:bodyPr/>
                    <a:lstStyle/>
                    <a:p>
                      <a:pPr algn="r"/>
                      <a:r>
                        <a:rPr lang="en-US" sz="1800" i="1" dirty="0">
                          <a:effectLst/>
                        </a:rPr>
                        <a:t>33.7</a:t>
                      </a:r>
                    </a:p>
                  </a:txBody>
                  <a:tcPr anchor="ctr"/>
                </a:tc>
                <a:tc>
                  <a:txBody>
                    <a:bodyPr/>
                    <a:lstStyle/>
                    <a:p>
                      <a:pPr algn="r"/>
                      <a:r>
                        <a:rPr lang="en-US" sz="1800" i="1" dirty="0">
                          <a:effectLst/>
                        </a:rPr>
                        <a:t>68.4</a:t>
                      </a:r>
                    </a:p>
                  </a:txBody>
                  <a:tcPr anchor="ctr"/>
                </a:tc>
                <a:tc>
                  <a:txBody>
                    <a:bodyPr/>
                    <a:lstStyle/>
                    <a:p>
                      <a:pPr algn="r"/>
                      <a:r>
                        <a:rPr lang="en-US" sz="1800" i="1" dirty="0">
                          <a:effectLst/>
                        </a:rPr>
                        <a:t>40.4</a:t>
                      </a:r>
                    </a:p>
                  </a:txBody>
                  <a:tcPr anchor="ctr"/>
                </a:tc>
                <a:extLst>
                  <a:ext uri="{0D108BD9-81ED-4DB2-BD59-A6C34878D82A}">
                    <a16:rowId xmlns:a16="http://schemas.microsoft.com/office/drawing/2014/main" val="4137022170"/>
                  </a:ext>
                </a:extLst>
              </a:tr>
              <a:tr h="337064">
                <a:tc>
                  <a:txBody>
                    <a:bodyPr/>
                    <a:lstStyle/>
                    <a:p>
                      <a:pPr algn="l"/>
                      <a:r>
                        <a:rPr lang="en-US" sz="1600" b="1" dirty="0">
                          <a:solidFill>
                            <a:schemeClr val="tx1"/>
                          </a:solidFill>
                        </a:rPr>
                        <a:t>1-best</a:t>
                      </a:r>
                    </a:p>
                  </a:txBody>
                  <a:tcPr marL="45720" marR="45720" anchor="ctr"/>
                </a:tc>
                <a:tc>
                  <a:txBody>
                    <a:bodyPr/>
                    <a:lstStyle/>
                    <a:p>
                      <a:pPr algn="r"/>
                      <a:r>
                        <a:rPr lang="en-US" sz="1800" b="1" dirty="0">
                          <a:effectLst/>
                        </a:rPr>
                        <a:t>58.4</a:t>
                      </a:r>
                    </a:p>
                  </a:txBody>
                  <a:tcPr anchor="ctr"/>
                </a:tc>
                <a:tc>
                  <a:txBody>
                    <a:bodyPr/>
                    <a:lstStyle/>
                    <a:p>
                      <a:pPr algn="r"/>
                      <a:r>
                        <a:rPr lang="en-US" sz="1800" b="1" dirty="0">
                          <a:effectLst/>
                        </a:rPr>
                        <a:t>32.5</a:t>
                      </a:r>
                    </a:p>
                  </a:txBody>
                  <a:tcPr anchor="ctr"/>
                </a:tc>
                <a:tc>
                  <a:txBody>
                    <a:bodyPr/>
                    <a:lstStyle/>
                    <a:p>
                      <a:pPr algn="r"/>
                      <a:r>
                        <a:rPr lang="en-US" sz="1800" b="1" dirty="0">
                          <a:effectLst/>
                        </a:rPr>
                        <a:t>64.5</a:t>
                      </a:r>
                    </a:p>
                  </a:txBody>
                  <a:tcPr anchor="ctr"/>
                </a:tc>
                <a:tc>
                  <a:txBody>
                    <a:bodyPr/>
                    <a:lstStyle/>
                    <a:p>
                      <a:pPr algn="r"/>
                      <a:r>
                        <a:rPr lang="en-US" sz="1800" b="1" dirty="0">
                          <a:effectLst/>
                        </a:rPr>
                        <a:t>36.5</a:t>
                      </a:r>
                    </a:p>
                  </a:txBody>
                  <a:tcPr anchor="ctr"/>
                </a:tc>
                <a:extLst>
                  <a:ext uri="{0D108BD9-81ED-4DB2-BD59-A6C34878D82A}">
                    <a16:rowId xmlns:a16="http://schemas.microsoft.com/office/drawing/2014/main" val="2595762561"/>
                  </a:ext>
                </a:extLst>
              </a:tr>
              <a:tr h="332446">
                <a:tc>
                  <a:txBody>
                    <a:bodyPr/>
                    <a:lstStyle/>
                    <a:p>
                      <a:pPr algn="l"/>
                      <a:r>
                        <a:rPr lang="en-US" sz="1600" b="1" dirty="0">
                          <a:solidFill>
                            <a:schemeClr val="tx1"/>
                          </a:solidFill>
                        </a:rPr>
                        <a:t>|</a:t>
                      </a:r>
                    </a:p>
                  </a:txBody>
                  <a:tcPr marL="45720" marR="45720" anchor="ctr"/>
                </a:tc>
                <a:tc>
                  <a:txBody>
                    <a:bodyPr/>
                    <a:lstStyle/>
                    <a:p>
                      <a:pPr algn="r"/>
                      <a:r>
                        <a:rPr lang="en-US" sz="1800" dirty="0">
                          <a:solidFill>
                            <a:srgbClr val="FF0000"/>
                          </a:solidFill>
                          <a:effectLst/>
                        </a:rPr>
                        <a:t>53.6</a:t>
                      </a:r>
                    </a:p>
                  </a:txBody>
                  <a:tcPr anchor="ctr"/>
                </a:tc>
                <a:tc>
                  <a:txBody>
                    <a:bodyPr/>
                    <a:lstStyle/>
                    <a:p>
                      <a:pPr algn="r"/>
                      <a:r>
                        <a:rPr lang="en-US" sz="1800" dirty="0">
                          <a:solidFill>
                            <a:srgbClr val="FF0000"/>
                          </a:solidFill>
                          <a:effectLst/>
                        </a:rPr>
                        <a:t>31.5</a:t>
                      </a:r>
                    </a:p>
                  </a:txBody>
                  <a:tcPr anchor="ctr"/>
                </a:tc>
                <a:tc>
                  <a:txBody>
                    <a:bodyPr/>
                    <a:lstStyle/>
                    <a:p>
                      <a:pPr algn="r"/>
                      <a:r>
                        <a:rPr lang="en-US" sz="1800" dirty="0">
                          <a:solidFill>
                            <a:srgbClr val="FF0000"/>
                          </a:solidFill>
                          <a:effectLst/>
                        </a:rPr>
                        <a:t>57.4</a:t>
                      </a:r>
                    </a:p>
                  </a:txBody>
                  <a:tcPr anchor="ctr"/>
                </a:tc>
                <a:tc>
                  <a:txBody>
                    <a:bodyPr/>
                    <a:lstStyle/>
                    <a:p>
                      <a:pPr algn="r"/>
                      <a:r>
                        <a:rPr lang="en-US" sz="1800" dirty="0">
                          <a:solidFill>
                            <a:srgbClr val="FF0000"/>
                          </a:solidFill>
                          <a:effectLst/>
                        </a:rPr>
                        <a:t>31.0</a:t>
                      </a:r>
                    </a:p>
                  </a:txBody>
                  <a:tcPr anchor="ctr"/>
                </a:tc>
                <a:extLst>
                  <a:ext uri="{0D108BD9-81ED-4DB2-BD59-A6C34878D82A}">
                    <a16:rowId xmlns:a16="http://schemas.microsoft.com/office/drawing/2014/main" val="2475831574"/>
                  </a:ext>
                </a:extLst>
              </a:tr>
              <a:tr h="3324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dirty="0">
                          <a:solidFill>
                            <a:schemeClr val="tx1"/>
                          </a:solidFill>
                        </a:rPr>
                        <a:t>| </a:t>
                      </a:r>
                      <a:r>
                        <a:rPr lang="en-US" sz="1600" b="0" i="0" dirty="0">
                          <a:solidFill>
                            <a:schemeClr val="tx1"/>
                          </a:solidFill>
                        </a:rPr>
                        <a:t>(p≥0.3)</a:t>
                      </a:r>
                    </a:p>
                  </a:txBody>
                  <a:tcPr marL="45720" marR="45720" anchor="ctr"/>
                </a:tc>
                <a:tc>
                  <a:txBody>
                    <a:bodyPr/>
                    <a:lstStyle/>
                    <a:p>
                      <a:pPr algn="r"/>
                      <a:r>
                        <a:rPr lang="en-US" sz="1800" dirty="0">
                          <a:solidFill>
                            <a:srgbClr val="FF0000"/>
                          </a:solidFill>
                          <a:effectLst/>
                        </a:rPr>
                        <a:t>56.4</a:t>
                      </a:r>
                    </a:p>
                  </a:txBody>
                  <a:tcPr anchor="ctr"/>
                </a:tc>
                <a:tc>
                  <a:txBody>
                    <a:bodyPr/>
                    <a:lstStyle/>
                    <a:p>
                      <a:pPr algn="r"/>
                      <a:r>
                        <a:rPr lang="en-US" sz="1800" dirty="0">
                          <a:solidFill>
                            <a:srgbClr val="FF0000"/>
                          </a:solidFill>
                          <a:effectLst/>
                        </a:rPr>
                        <a:t>31.0</a:t>
                      </a:r>
                    </a:p>
                  </a:txBody>
                  <a:tcPr anchor="ctr"/>
                </a:tc>
                <a:tc>
                  <a:txBody>
                    <a:bodyPr/>
                    <a:lstStyle/>
                    <a:p>
                      <a:pPr algn="r"/>
                      <a:r>
                        <a:rPr lang="en-US" sz="1800" dirty="0">
                          <a:solidFill>
                            <a:srgbClr val="FF0000"/>
                          </a:solidFill>
                          <a:effectLst/>
                        </a:rPr>
                        <a:t>63.2</a:t>
                      </a:r>
                    </a:p>
                  </a:txBody>
                  <a:tcPr anchor="ctr"/>
                </a:tc>
                <a:tc>
                  <a:txBody>
                    <a:bodyPr/>
                    <a:lstStyle/>
                    <a:p>
                      <a:pPr algn="r"/>
                      <a:r>
                        <a:rPr lang="en-US" sz="1800" dirty="0">
                          <a:solidFill>
                            <a:srgbClr val="FF0000"/>
                          </a:solidFill>
                          <a:effectLst/>
                        </a:rPr>
                        <a:t>35.3</a:t>
                      </a:r>
                    </a:p>
                  </a:txBody>
                  <a:tcPr anchor="ctr"/>
                </a:tc>
                <a:extLst>
                  <a:ext uri="{0D108BD9-81ED-4DB2-BD59-A6C34878D82A}">
                    <a16:rowId xmlns:a16="http://schemas.microsoft.com/office/drawing/2014/main" val="949528160"/>
                  </a:ext>
                </a:extLst>
              </a:tr>
            </a:tbl>
          </a:graphicData>
        </a:graphic>
      </p:graphicFrame>
      <p:sp>
        <p:nvSpPr>
          <p:cNvPr id="22" name="TextBox 21">
            <a:extLst>
              <a:ext uri="{FF2B5EF4-FFF2-40B4-BE49-F238E27FC236}">
                <a16:creationId xmlns:a16="http://schemas.microsoft.com/office/drawing/2014/main" id="{851008AC-58CF-6651-DE11-00FE0484805D}"/>
              </a:ext>
            </a:extLst>
          </p:cNvPr>
          <p:cNvSpPr txBox="1"/>
          <p:nvPr/>
        </p:nvSpPr>
        <p:spPr>
          <a:xfrm>
            <a:off x="4921280" y="1837944"/>
            <a:ext cx="2969274" cy="369332"/>
          </a:xfrm>
          <a:prstGeom prst="rect">
            <a:avLst/>
          </a:prstGeom>
          <a:noFill/>
        </p:spPr>
        <p:txBody>
          <a:bodyPr wrap="none" rtlCol="0">
            <a:spAutoFit/>
          </a:bodyPr>
          <a:lstStyle/>
          <a:p>
            <a:r>
              <a:rPr lang="en-US" b="1" dirty="0"/>
              <a:t>NMSQA dev set performance</a:t>
            </a:r>
          </a:p>
        </p:txBody>
      </p:sp>
      <p:sp>
        <p:nvSpPr>
          <p:cNvPr id="3" name="Rounded Rectangle 2">
            <a:extLst>
              <a:ext uri="{FF2B5EF4-FFF2-40B4-BE49-F238E27FC236}">
                <a16:creationId xmlns:a16="http://schemas.microsoft.com/office/drawing/2014/main" id="{870B4284-26AD-211F-D04E-A4F91C781120}"/>
              </a:ext>
            </a:extLst>
          </p:cNvPr>
          <p:cNvSpPr/>
          <p:nvPr/>
        </p:nvSpPr>
        <p:spPr>
          <a:xfrm>
            <a:off x="509292" y="5803641"/>
            <a:ext cx="10940143" cy="933061"/>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With both models, using 1-best transcripts yields better results than using WCNs</a:t>
            </a:r>
          </a:p>
          <a:p>
            <a:pPr marL="285750" indent="-285750">
              <a:buFont typeface="Arial" panose="020B0604020202020204" pitchFamily="34" charset="0"/>
              <a:buChar char="•"/>
            </a:pPr>
            <a:r>
              <a:rPr lang="en-US" dirty="0">
                <a:solidFill>
                  <a:schemeClr val="tx1"/>
                </a:solidFill>
              </a:rPr>
              <a:t>Posterior filtering of WCNs helps, but not enough</a:t>
            </a:r>
          </a:p>
        </p:txBody>
      </p:sp>
      <p:sp>
        <p:nvSpPr>
          <p:cNvPr id="4" name="TextBox 3">
            <a:extLst>
              <a:ext uri="{FF2B5EF4-FFF2-40B4-BE49-F238E27FC236}">
                <a16:creationId xmlns:a16="http://schemas.microsoft.com/office/drawing/2014/main" id="{411444C0-7CD1-9C82-D8DE-ABFC4D5C45D0}"/>
              </a:ext>
            </a:extLst>
          </p:cNvPr>
          <p:cNvSpPr txBox="1"/>
          <p:nvPr/>
        </p:nvSpPr>
        <p:spPr>
          <a:xfrm>
            <a:off x="1436918" y="4246545"/>
            <a:ext cx="1575277" cy="646331"/>
          </a:xfrm>
          <a:prstGeom prst="rect">
            <a:avLst/>
          </a:prstGeom>
          <a:noFill/>
        </p:spPr>
        <p:txBody>
          <a:bodyPr wrap="square" rtlCol="0">
            <a:spAutoFit/>
          </a:bodyPr>
          <a:lstStyle/>
          <a:p>
            <a:r>
              <a:rPr lang="en-US" dirty="0"/>
              <a:t>WCNs with</a:t>
            </a:r>
          </a:p>
          <a:p>
            <a:r>
              <a:rPr lang="en-US" dirty="0"/>
              <a:t>”|” separator</a:t>
            </a:r>
          </a:p>
        </p:txBody>
      </p:sp>
      <p:sp>
        <p:nvSpPr>
          <p:cNvPr id="5" name="Left Brace 4">
            <a:extLst>
              <a:ext uri="{FF2B5EF4-FFF2-40B4-BE49-F238E27FC236}">
                <a16:creationId xmlns:a16="http://schemas.microsoft.com/office/drawing/2014/main" id="{08D640F7-EE1D-D7A2-A7CF-5B98EE3F73BE}"/>
              </a:ext>
            </a:extLst>
          </p:cNvPr>
          <p:cNvSpPr/>
          <p:nvPr/>
        </p:nvSpPr>
        <p:spPr>
          <a:xfrm>
            <a:off x="2922088" y="4233482"/>
            <a:ext cx="344176" cy="692332"/>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ectangle 6">
            <a:extLst>
              <a:ext uri="{FF2B5EF4-FFF2-40B4-BE49-F238E27FC236}">
                <a16:creationId xmlns:a16="http://schemas.microsoft.com/office/drawing/2014/main" id="{0D486488-F166-CFBF-8815-EBE4EB312D42}"/>
              </a:ext>
            </a:extLst>
          </p:cNvPr>
          <p:cNvSpPr/>
          <p:nvPr/>
        </p:nvSpPr>
        <p:spPr>
          <a:xfrm>
            <a:off x="5068388" y="4207356"/>
            <a:ext cx="4279901" cy="33851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12772D8-94CA-4BB8-77B4-051020D49F88}"/>
              </a:ext>
            </a:extLst>
          </p:cNvPr>
          <p:cNvSpPr/>
          <p:nvPr/>
        </p:nvSpPr>
        <p:spPr>
          <a:xfrm>
            <a:off x="5068387" y="4545874"/>
            <a:ext cx="4279901" cy="338518"/>
          </a:xfrm>
          <a:prstGeom prst="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a:extLst>
              <a:ext uri="{FF2B5EF4-FFF2-40B4-BE49-F238E27FC236}">
                <a16:creationId xmlns:a16="http://schemas.microsoft.com/office/drawing/2014/main" id="{BDF84B70-E5BD-A7A7-6B76-BE655BC8EA8D}"/>
              </a:ext>
            </a:extLst>
          </p:cNvPr>
          <p:cNvSpPr>
            <a:spLocks noGrp="1"/>
          </p:cNvSpPr>
          <p:nvPr>
            <p:ph type="sldNum" sz="quarter" idx="12"/>
          </p:nvPr>
        </p:nvSpPr>
        <p:spPr/>
        <p:txBody>
          <a:bodyPr/>
          <a:lstStyle/>
          <a:p>
            <a:fld id="{8BAEEBC0-24DA-F14C-970C-F737FE193F6C}" type="slidenum">
              <a:rPr lang="en-US" smtClean="0"/>
              <a:t>16</a:t>
            </a:fld>
            <a:endParaRPr lang="en-US"/>
          </a:p>
        </p:txBody>
      </p:sp>
    </p:spTree>
    <p:extLst>
      <p:ext uri="{BB962C8B-B14F-4D97-AF65-F5344CB8AC3E}">
        <p14:creationId xmlns:p14="http://schemas.microsoft.com/office/powerpoint/2010/main" val="4220992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C3B5F-910E-8262-7621-5AC49D483A28}"/>
              </a:ext>
            </a:extLst>
          </p:cNvPr>
          <p:cNvSpPr>
            <a:spLocks noGrp="1"/>
          </p:cNvSpPr>
          <p:nvPr>
            <p:ph type="title"/>
          </p:nvPr>
        </p:nvSpPr>
        <p:spPr/>
        <p:txBody>
          <a:bodyPr/>
          <a:lstStyle/>
          <a:p>
            <a:r>
              <a:rPr lang="en-US" dirty="0"/>
              <a:t>1-shot results</a:t>
            </a:r>
          </a:p>
        </p:txBody>
      </p:sp>
      <p:sp>
        <p:nvSpPr>
          <p:cNvPr id="22" name="TextBox 21">
            <a:extLst>
              <a:ext uri="{FF2B5EF4-FFF2-40B4-BE49-F238E27FC236}">
                <a16:creationId xmlns:a16="http://schemas.microsoft.com/office/drawing/2014/main" id="{851008AC-58CF-6651-DE11-00FE0484805D}"/>
              </a:ext>
            </a:extLst>
          </p:cNvPr>
          <p:cNvSpPr txBox="1"/>
          <p:nvPr/>
        </p:nvSpPr>
        <p:spPr>
          <a:xfrm>
            <a:off x="4331416" y="1855782"/>
            <a:ext cx="2969274" cy="369332"/>
          </a:xfrm>
          <a:prstGeom prst="rect">
            <a:avLst/>
          </a:prstGeom>
          <a:noFill/>
        </p:spPr>
        <p:txBody>
          <a:bodyPr wrap="none" rtlCol="0">
            <a:spAutoFit/>
          </a:bodyPr>
          <a:lstStyle/>
          <a:p>
            <a:r>
              <a:rPr lang="en-US" b="1" dirty="0"/>
              <a:t>NMSQA dev set performance</a:t>
            </a:r>
          </a:p>
        </p:txBody>
      </p:sp>
      <p:sp>
        <p:nvSpPr>
          <p:cNvPr id="3" name="Rounded Rectangle 2">
            <a:extLst>
              <a:ext uri="{FF2B5EF4-FFF2-40B4-BE49-F238E27FC236}">
                <a16:creationId xmlns:a16="http://schemas.microsoft.com/office/drawing/2014/main" id="{870B4284-26AD-211F-D04E-A4F91C781120}"/>
              </a:ext>
            </a:extLst>
          </p:cNvPr>
          <p:cNvSpPr/>
          <p:nvPr/>
        </p:nvSpPr>
        <p:spPr>
          <a:xfrm>
            <a:off x="509292" y="5485320"/>
            <a:ext cx="10940143" cy="1298035"/>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err="1">
                <a:solidFill>
                  <a:schemeClr val="tx1"/>
                </a:solidFill>
              </a:rPr>
              <a:t>ChatGPT</a:t>
            </a:r>
            <a:r>
              <a:rPr lang="en-US" dirty="0">
                <a:solidFill>
                  <a:schemeClr val="tx1"/>
                </a:solidFill>
              </a:rPr>
              <a:t> results improve across the board</a:t>
            </a:r>
          </a:p>
          <a:p>
            <a:pPr marL="742950" lvl="1" indent="-285750">
              <a:buFont typeface="Arial" panose="020B0604020202020204" pitchFamily="34" charset="0"/>
              <a:buChar char="•"/>
            </a:pPr>
            <a:r>
              <a:rPr lang="en-US" dirty="0">
                <a:solidFill>
                  <a:schemeClr val="tx1"/>
                </a:solidFill>
              </a:rPr>
              <a:t>Compared to zero-shot results (previous slide), 4-7% (abs) for non-confusion network transcripts, 9-18% (abs) for confusion network transcripts</a:t>
            </a:r>
          </a:p>
          <a:p>
            <a:pPr marL="742950" lvl="1" indent="-285750">
              <a:buFont typeface="Arial" panose="020B0604020202020204" pitchFamily="34" charset="0"/>
              <a:buChar char="•"/>
            </a:pPr>
            <a:r>
              <a:rPr lang="en-US" dirty="0">
                <a:solidFill>
                  <a:schemeClr val="tx1"/>
                </a:solidFill>
              </a:rPr>
              <a:t>Posterior filtering still helps</a:t>
            </a:r>
          </a:p>
        </p:txBody>
      </p:sp>
      <p:sp>
        <p:nvSpPr>
          <p:cNvPr id="10" name="TextBox 9">
            <a:extLst>
              <a:ext uri="{FF2B5EF4-FFF2-40B4-BE49-F238E27FC236}">
                <a16:creationId xmlns:a16="http://schemas.microsoft.com/office/drawing/2014/main" id="{0D852025-8ED8-071C-391E-31C8AD01FCF7}"/>
              </a:ext>
            </a:extLst>
          </p:cNvPr>
          <p:cNvSpPr txBox="1"/>
          <p:nvPr/>
        </p:nvSpPr>
        <p:spPr>
          <a:xfrm>
            <a:off x="1944459" y="4201595"/>
            <a:ext cx="1575277" cy="646331"/>
          </a:xfrm>
          <a:prstGeom prst="rect">
            <a:avLst/>
          </a:prstGeom>
          <a:noFill/>
        </p:spPr>
        <p:txBody>
          <a:bodyPr wrap="square" rtlCol="0">
            <a:spAutoFit/>
          </a:bodyPr>
          <a:lstStyle/>
          <a:p>
            <a:r>
              <a:rPr lang="en-US" dirty="0"/>
              <a:t>WCNs with</a:t>
            </a:r>
          </a:p>
          <a:p>
            <a:r>
              <a:rPr lang="en-US" dirty="0"/>
              <a:t>”|” separator</a:t>
            </a:r>
          </a:p>
        </p:txBody>
      </p:sp>
      <p:sp>
        <p:nvSpPr>
          <p:cNvPr id="11" name="Left Brace 10">
            <a:extLst>
              <a:ext uri="{FF2B5EF4-FFF2-40B4-BE49-F238E27FC236}">
                <a16:creationId xmlns:a16="http://schemas.microsoft.com/office/drawing/2014/main" id="{B72CCF0E-399F-4891-4969-4770D5F62570}"/>
              </a:ext>
            </a:extLst>
          </p:cNvPr>
          <p:cNvSpPr/>
          <p:nvPr/>
        </p:nvSpPr>
        <p:spPr>
          <a:xfrm>
            <a:off x="3429629" y="4188532"/>
            <a:ext cx="344176" cy="692332"/>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4" name="Table 6">
            <a:extLst>
              <a:ext uri="{FF2B5EF4-FFF2-40B4-BE49-F238E27FC236}">
                <a16:creationId xmlns:a16="http://schemas.microsoft.com/office/drawing/2014/main" id="{2E008641-2DDB-8A11-AD0E-2F16C524ACDF}"/>
              </a:ext>
            </a:extLst>
          </p:cNvPr>
          <p:cNvGraphicFramePr>
            <a:graphicFrameLocks noGrp="1"/>
          </p:cNvGraphicFramePr>
          <p:nvPr>
            <p:ph idx="1"/>
            <p:extLst>
              <p:ext uri="{D42A27DB-BD31-4B8C-83A1-F6EECF244321}">
                <p14:modId xmlns:p14="http://schemas.microsoft.com/office/powerpoint/2010/main" val="1682860067"/>
              </p:ext>
            </p:extLst>
          </p:nvPr>
        </p:nvGraphicFramePr>
        <p:xfrm>
          <a:off x="3930055" y="2295144"/>
          <a:ext cx="3771996" cy="2585720"/>
        </p:xfrm>
        <a:graphic>
          <a:graphicData uri="http://schemas.openxmlformats.org/drawingml/2006/table">
            <a:tbl>
              <a:tblPr firstRow="1" bandRow="1">
                <a:tableStyleId>{5C22544A-7EE6-4342-B048-85BDC9FD1C3A}</a:tableStyleId>
              </a:tblPr>
              <a:tblGrid>
                <a:gridCol w="1629876">
                  <a:extLst>
                    <a:ext uri="{9D8B030D-6E8A-4147-A177-3AD203B41FA5}">
                      <a16:colId xmlns:a16="http://schemas.microsoft.com/office/drawing/2014/main" val="883116473"/>
                    </a:ext>
                  </a:extLst>
                </a:gridCol>
                <a:gridCol w="1071060">
                  <a:extLst>
                    <a:ext uri="{9D8B030D-6E8A-4147-A177-3AD203B41FA5}">
                      <a16:colId xmlns:a16="http://schemas.microsoft.com/office/drawing/2014/main" val="2165719729"/>
                    </a:ext>
                  </a:extLst>
                </a:gridCol>
                <a:gridCol w="1071060">
                  <a:extLst>
                    <a:ext uri="{9D8B030D-6E8A-4147-A177-3AD203B41FA5}">
                      <a16:colId xmlns:a16="http://schemas.microsoft.com/office/drawing/2014/main" val="1263942217"/>
                    </a:ext>
                  </a:extLst>
                </a:gridCol>
              </a:tblGrid>
              <a:tr h="370840">
                <a:tc>
                  <a:txBody>
                    <a:bodyPr/>
                    <a:lstStyle/>
                    <a:p>
                      <a:pPr algn="l"/>
                      <a:endParaRPr lang="en-US" sz="1600" b="0" dirty="0"/>
                    </a:p>
                  </a:txBody>
                  <a:tcPr marL="45720" marR="45720" anchor="ctr">
                    <a:noFill/>
                  </a:tcPr>
                </a:tc>
                <a:tc gridSpan="2">
                  <a:txBody>
                    <a:bodyPr/>
                    <a:lstStyle/>
                    <a:p>
                      <a:pPr algn="ctr"/>
                      <a:r>
                        <a:rPr lang="en-US" sz="1600" dirty="0" err="1"/>
                        <a:t>ChatGPT</a:t>
                      </a:r>
                      <a:endParaRPr lang="en-US" sz="1600" dirty="0"/>
                    </a:p>
                  </a:txBody>
                  <a:tcPr marL="45720" marR="45720" anchor="ctr"/>
                </a:tc>
                <a:tc hMerge="1">
                  <a:txBody>
                    <a:bodyPr/>
                    <a:lstStyle/>
                    <a:p>
                      <a:pPr algn="ctr"/>
                      <a:endParaRPr lang="en-US" sz="1600" dirty="0"/>
                    </a:p>
                  </a:txBody>
                  <a:tcPr marL="45720" marR="45720" anchor="ctr"/>
                </a:tc>
                <a:extLst>
                  <a:ext uri="{0D108BD9-81ED-4DB2-BD59-A6C34878D82A}">
                    <a16:rowId xmlns:a16="http://schemas.microsoft.com/office/drawing/2014/main" val="3520001492"/>
                  </a:ext>
                </a:extLst>
              </a:tr>
              <a:tr h="370840">
                <a:tc>
                  <a:txBody>
                    <a:bodyPr/>
                    <a:lstStyle/>
                    <a:p>
                      <a:pPr algn="l"/>
                      <a:r>
                        <a:rPr lang="en-US" sz="1600" b="1" dirty="0"/>
                        <a:t>Transcript source</a:t>
                      </a:r>
                    </a:p>
                  </a:txBody>
                  <a:tcPr marL="45720" marR="45720" anchor="ctr">
                    <a:solidFill>
                      <a:schemeClr val="bg1">
                        <a:lumMod val="75000"/>
                      </a:schemeClr>
                    </a:solidFill>
                  </a:tcPr>
                </a:tc>
                <a:tc>
                  <a:txBody>
                    <a:bodyPr/>
                    <a:lstStyle/>
                    <a:p>
                      <a:pPr algn="ctr"/>
                      <a:r>
                        <a:rPr lang="en-US" sz="1400" b="1" dirty="0"/>
                        <a:t>F1</a:t>
                      </a:r>
                    </a:p>
                  </a:txBody>
                  <a:tcPr marL="45720" marR="45720" anchor="ctr">
                    <a:solidFill>
                      <a:schemeClr val="bg1">
                        <a:lumMod val="75000"/>
                      </a:schemeClr>
                    </a:solidFill>
                  </a:tcPr>
                </a:tc>
                <a:tc>
                  <a:txBody>
                    <a:bodyPr/>
                    <a:lstStyle/>
                    <a:p>
                      <a:pPr algn="ctr"/>
                      <a:r>
                        <a:rPr lang="en-US" sz="1400" b="1" dirty="0"/>
                        <a:t>Exact match</a:t>
                      </a:r>
                    </a:p>
                  </a:txBody>
                  <a:tcPr marL="45720" marR="45720" anchor="ctr">
                    <a:solidFill>
                      <a:schemeClr val="bg1">
                        <a:lumMod val="75000"/>
                      </a:schemeClr>
                    </a:solidFill>
                  </a:tcPr>
                </a:tc>
                <a:extLst>
                  <a:ext uri="{0D108BD9-81ED-4DB2-BD59-A6C34878D82A}">
                    <a16:rowId xmlns:a16="http://schemas.microsoft.com/office/drawing/2014/main" val="3555206826"/>
                  </a:ext>
                </a:extLst>
              </a:tr>
              <a:tr h="370840">
                <a:tc>
                  <a:txBody>
                    <a:bodyPr/>
                    <a:lstStyle/>
                    <a:p>
                      <a:pPr algn="l"/>
                      <a:r>
                        <a:rPr lang="en-US" sz="1600" b="1" i="1" dirty="0">
                          <a:solidFill>
                            <a:schemeClr val="tx1"/>
                          </a:solidFill>
                        </a:rPr>
                        <a:t>Ground truth</a:t>
                      </a:r>
                    </a:p>
                  </a:txBody>
                  <a:tcPr marL="45720" marR="45720" anchor="ctr"/>
                </a:tc>
                <a:tc>
                  <a:txBody>
                    <a:bodyPr/>
                    <a:lstStyle/>
                    <a:p>
                      <a:pPr algn="r"/>
                      <a:r>
                        <a:rPr lang="en-US" sz="1800" i="1" dirty="0">
                          <a:effectLst/>
                        </a:rPr>
                        <a:t>76.2</a:t>
                      </a:r>
                    </a:p>
                  </a:txBody>
                  <a:tcPr anchor="ctr"/>
                </a:tc>
                <a:tc>
                  <a:txBody>
                    <a:bodyPr/>
                    <a:lstStyle/>
                    <a:p>
                      <a:pPr algn="r"/>
                      <a:r>
                        <a:rPr lang="en-US" sz="1800" i="1" dirty="0">
                          <a:effectLst/>
                        </a:rPr>
                        <a:t>47.9</a:t>
                      </a:r>
                    </a:p>
                  </a:txBody>
                  <a:tcPr anchor="ctr"/>
                </a:tc>
                <a:extLst>
                  <a:ext uri="{0D108BD9-81ED-4DB2-BD59-A6C34878D82A}">
                    <a16:rowId xmlns:a16="http://schemas.microsoft.com/office/drawing/2014/main" val="150195647"/>
                  </a:ext>
                </a:extLst>
              </a:tr>
              <a:tr h="370840">
                <a:tc>
                  <a:txBody>
                    <a:bodyPr/>
                    <a:lstStyle/>
                    <a:p>
                      <a:pPr algn="l"/>
                      <a:r>
                        <a:rPr lang="en-US" sz="1600" b="1" i="1" dirty="0">
                          <a:solidFill>
                            <a:schemeClr val="tx1"/>
                          </a:solidFill>
                        </a:rPr>
                        <a:t>n-best oracle</a:t>
                      </a:r>
                    </a:p>
                  </a:txBody>
                  <a:tcPr marL="45720" marR="45720" anchor="ctr"/>
                </a:tc>
                <a:tc>
                  <a:txBody>
                    <a:bodyPr/>
                    <a:lstStyle/>
                    <a:p>
                      <a:pPr algn="r"/>
                      <a:r>
                        <a:rPr lang="en-US" sz="1800" i="1" dirty="0">
                          <a:effectLst/>
                        </a:rPr>
                        <a:t>72.4</a:t>
                      </a:r>
                    </a:p>
                  </a:txBody>
                  <a:tcPr anchor="ctr"/>
                </a:tc>
                <a:tc>
                  <a:txBody>
                    <a:bodyPr/>
                    <a:lstStyle/>
                    <a:p>
                      <a:pPr algn="r"/>
                      <a:r>
                        <a:rPr lang="en-US" sz="1800" i="1" dirty="0">
                          <a:effectLst/>
                        </a:rPr>
                        <a:t>45.1</a:t>
                      </a:r>
                    </a:p>
                  </a:txBody>
                  <a:tcPr anchor="ctr"/>
                </a:tc>
                <a:extLst>
                  <a:ext uri="{0D108BD9-81ED-4DB2-BD59-A6C34878D82A}">
                    <a16:rowId xmlns:a16="http://schemas.microsoft.com/office/drawing/2014/main" val="4137022170"/>
                  </a:ext>
                </a:extLst>
              </a:tr>
              <a:tr h="370840">
                <a:tc>
                  <a:txBody>
                    <a:bodyPr/>
                    <a:lstStyle/>
                    <a:p>
                      <a:pPr algn="l"/>
                      <a:r>
                        <a:rPr lang="en-US" sz="1600" b="1" dirty="0">
                          <a:solidFill>
                            <a:schemeClr val="tx1"/>
                          </a:solidFill>
                        </a:rPr>
                        <a:t>1-best</a:t>
                      </a:r>
                    </a:p>
                  </a:txBody>
                  <a:tcPr marL="45720" marR="45720" anchor="ctr"/>
                </a:tc>
                <a:tc>
                  <a:txBody>
                    <a:bodyPr/>
                    <a:lstStyle/>
                    <a:p>
                      <a:pPr algn="r"/>
                      <a:r>
                        <a:rPr lang="en-US" sz="1800" dirty="0">
                          <a:effectLst/>
                        </a:rPr>
                        <a:t>70.2</a:t>
                      </a:r>
                    </a:p>
                  </a:txBody>
                  <a:tcPr anchor="ctr"/>
                </a:tc>
                <a:tc>
                  <a:txBody>
                    <a:bodyPr/>
                    <a:lstStyle/>
                    <a:p>
                      <a:pPr algn="r"/>
                      <a:r>
                        <a:rPr lang="en-US" sz="1800" dirty="0">
                          <a:effectLst/>
                        </a:rPr>
                        <a:t>43.0</a:t>
                      </a:r>
                    </a:p>
                  </a:txBody>
                  <a:tcPr anchor="ctr"/>
                </a:tc>
                <a:extLst>
                  <a:ext uri="{0D108BD9-81ED-4DB2-BD59-A6C34878D82A}">
                    <a16:rowId xmlns:a16="http://schemas.microsoft.com/office/drawing/2014/main" val="2595762561"/>
                  </a:ext>
                </a:extLst>
              </a:tr>
              <a:tr h="194142">
                <a:tc>
                  <a:txBody>
                    <a:bodyPr/>
                    <a:lstStyle/>
                    <a:p>
                      <a:pPr algn="l"/>
                      <a:r>
                        <a:rPr lang="en-US" sz="1600" b="1" dirty="0">
                          <a:solidFill>
                            <a:schemeClr val="tx1"/>
                          </a:solidFill>
                        </a:rPr>
                        <a:t>|</a:t>
                      </a:r>
                    </a:p>
                  </a:txBody>
                  <a:tcPr marL="45720" marR="45720" anchor="ctr"/>
                </a:tc>
                <a:tc>
                  <a:txBody>
                    <a:bodyPr/>
                    <a:lstStyle/>
                    <a:p>
                      <a:pPr algn="r"/>
                      <a:r>
                        <a:rPr lang="en-US" sz="1800" dirty="0">
                          <a:solidFill>
                            <a:srgbClr val="FF0000"/>
                          </a:solidFill>
                          <a:effectLst/>
                        </a:rPr>
                        <a:t>69.6</a:t>
                      </a:r>
                    </a:p>
                  </a:txBody>
                  <a:tcPr anchor="ctr"/>
                </a:tc>
                <a:tc>
                  <a:txBody>
                    <a:bodyPr/>
                    <a:lstStyle/>
                    <a:p>
                      <a:pPr algn="r"/>
                      <a:r>
                        <a:rPr lang="en-US" sz="1800" dirty="0">
                          <a:solidFill>
                            <a:schemeClr val="accent6">
                              <a:lumMod val="75000"/>
                            </a:schemeClr>
                          </a:solidFill>
                          <a:effectLst/>
                        </a:rPr>
                        <a:t>44.1</a:t>
                      </a:r>
                    </a:p>
                  </a:txBody>
                  <a:tcPr anchor="ctr"/>
                </a:tc>
                <a:extLst>
                  <a:ext uri="{0D108BD9-81ED-4DB2-BD59-A6C34878D82A}">
                    <a16:rowId xmlns:a16="http://schemas.microsoft.com/office/drawing/2014/main" val="2475831574"/>
                  </a:ext>
                </a:extLst>
              </a:tr>
              <a:tr h="1941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dirty="0">
                          <a:solidFill>
                            <a:schemeClr val="tx1"/>
                          </a:solidFill>
                        </a:rPr>
                        <a:t>| </a:t>
                      </a:r>
                      <a:r>
                        <a:rPr lang="en-US" sz="1600" b="0" i="0" dirty="0">
                          <a:solidFill>
                            <a:schemeClr val="tx1"/>
                          </a:solidFill>
                        </a:rPr>
                        <a:t>(p≥0.3)</a:t>
                      </a:r>
                    </a:p>
                  </a:txBody>
                  <a:tcPr marL="45720" marR="45720" anchor="ctr"/>
                </a:tc>
                <a:tc>
                  <a:txBody>
                    <a:bodyPr/>
                    <a:lstStyle/>
                    <a:p>
                      <a:pPr algn="r"/>
                      <a:r>
                        <a:rPr lang="en-US" sz="1800" b="1" dirty="0">
                          <a:solidFill>
                            <a:schemeClr val="accent6">
                              <a:lumMod val="75000"/>
                            </a:schemeClr>
                          </a:solidFill>
                          <a:effectLst/>
                        </a:rPr>
                        <a:t>70.5</a:t>
                      </a:r>
                    </a:p>
                  </a:txBody>
                  <a:tcPr anchor="ctr"/>
                </a:tc>
                <a:tc>
                  <a:txBody>
                    <a:bodyPr/>
                    <a:lstStyle/>
                    <a:p>
                      <a:pPr algn="r"/>
                      <a:r>
                        <a:rPr lang="en-US" sz="1800" b="1" dirty="0">
                          <a:solidFill>
                            <a:schemeClr val="accent6">
                              <a:lumMod val="75000"/>
                            </a:schemeClr>
                          </a:solidFill>
                          <a:effectLst/>
                        </a:rPr>
                        <a:t>44.7</a:t>
                      </a:r>
                    </a:p>
                  </a:txBody>
                  <a:tcPr anchor="ctr"/>
                </a:tc>
                <a:extLst>
                  <a:ext uri="{0D108BD9-81ED-4DB2-BD59-A6C34878D82A}">
                    <a16:rowId xmlns:a16="http://schemas.microsoft.com/office/drawing/2014/main" val="949528160"/>
                  </a:ext>
                </a:extLst>
              </a:tr>
            </a:tbl>
          </a:graphicData>
        </a:graphic>
      </p:graphicFrame>
      <p:sp>
        <p:nvSpPr>
          <p:cNvPr id="19" name="Left Arrow 18">
            <a:extLst>
              <a:ext uri="{FF2B5EF4-FFF2-40B4-BE49-F238E27FC236}">
                <a16:creationId xmlns:a16="http://schemas.microsoft.com/office/drawing/2014/main" id="{C95225C5-DFB7-CC9B-A49D-D9C7132A3C59}"/>
              </a:ext>
            </a:extLst>
          </p:cNvPr>
          <p:cNvSpPr/>
          <p:nvPr/>
        </p:nvSpPr>
        <p:spPr>
          <a:xfrm>
            <a:off x="7819112" y="4142813"/>
            <a:ext cx="814932" cy="418011"/>
          </a:xfrm>
          <a:prstGeom prst="leftArrow">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a:extLst>
              <a:ext uri="{FF2B5EF4-FFF2-40B4-BE49-F238E27FC236}">
                <a16:creationId xmlns:a16="http://schemas.microsoft.com/office/drawing/2014/main" id="{9D97F585-B58E-8D8E-4E4C-A12D05DBA86E}"/>
              </a:ext>
            </a:extLst>
          </p:cNvPr>
          <p:cNvSpPr/>
          <p:nvPr/>
        </p:nvSpPr>
        <p:spPr>
          <a:xfrm>
            <a:off x="8751105" y="3946066"/>
            <a:ext cx="3292849" cy="811503"/>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Closed 52% of the gap between 1-best and n-best oracle</a:t>
            </a:r>
          </a:p>
        </p:txBody>
      </p:sp>
      <p:sp>
        <p:nvSpPr>
          <p:cNvPr id="21" name="Rectangle 20">
            <a:extLst>
              <a:ext uri="{FF2B5EF4-FFF2-40B4-BE49-F238E27FC236}">
                <a16:creationId xmlns:a16="http://schemas.microsoft.com/office/drawing/2014/main" id="{AB53EF1A-8FEE-34B4-042D-1DBDCC5F9D0E}"/>
              </a:ext>
            </a:extLst>
          </p:cNvPr>
          <p:cNvSpPr/>
          <p:nvPr/>
        </p:nvSpPr>
        <p:spPr>
          <a:xfrm>
            <a:off x="6635931" y="4142813"/>
            <a:ext cx="1066120" cy="365760"/>
          </a:xfrm>
          <a:prstGeom prst="rect">
            <a:avLst/>
          </a:prstGeom>
          <a:noFill/>
          <a:ln w="2222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lide Number Placeholder 22">
            <a:extLst>
              <a:ext uri="{FF2B5EF4-FFF2-40B4-BE49-F238E27FC236}">
                <a16:creationId xmlns:a16="http://schemas.microsoft.com/office/drawing/2014/main" id="{4A292F0A-CBEB-A6DC-0D57-F366717B49C7}"/>
              </a:ext>
            </a:extLst>
          </p:cNvPr>
          <p:cNvSpPr>
            <a:spLocks noGrp="1"/>
          </p:cNvSpPr>
          <p:nvPr>
            <p:ph type="sldNum" sz="quarter" idx="12"/>
          </p:nvPr>
        </p:nvSpPr>
        <p:spPr/>
        <p:txBody>
          <a:bodyPr/>
          <a:lstStyle/>
          <a:p>
            <a:fld id="{8BAEEBC0-24DA-F14C-970C-F737FE193F6C}" type="slidenum">
              <a:rPr lang="en-US" smtClean="0"/>
              <a:t>17</a:t>
            </a:fld>
            <a:endParaRPr lang="en-US"/>
          </a:p>
        </p:txBody>
      </p:sp>
    </p:spTree>
    <p:extLst>
      <p:ext uri="{BB962C8B-B14F-4D97-AF65-F5344CB8AC3E}">
        <p14:creationId xmlns:p14="http://schemas.microsoft.com/office/powerpoint/2010/main" val="194927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C3B5F-910E-8262-7621-5AC49D483A28}"/>
              </a:ext>
            </a:extLst>
          </p:cNvPr>
          <p:cNvSpPr>
            <a:spLocks noGrp="1"/>
          </p:cNvSpPr>
          <p:nvPr>
            <p:ph type="title"/>
          </p:nvPr>
        </p:nvSpPr>
        <p:spPr/>
        <p:txBody>
          <a:bodyPr/>
          <a:lstStyle/>
          <a:p>
            <a:r>
              <a:rPr lang="en-US" dirty="0"/>
              <a:t>1-shot results</a:t>
            </a:r>
          </a:p>
        </p:txBody>
      </p:sp>
      <p:sp>
        <p:nvSpPr>
          <p:cNvPr id="22" name="TextBox 21">
            <a:extLst>
              <a:ext uri="{FF2B5EF4-FFF2-40B4-BE49-F238E27FC236}">
                <a16:creationId xmlns:a16="http://schemas.microsoft.com/office/drawing/2014/main" id="{851008AC-58CF-6651-DE11-00FE0484805D}"/>
              </a:ext>
            </a:extLst>
          </p:cNvPr>
          <p:cNvSpPr txBox="1"/>
          <p:nvPr/>
        </p:nvSpPr>
        <p:spPr>
          <a:xfrm>
            <a:off x="4331416" y="1855782"/>
            <a:ext cx="2969274" cy="369332"/>
          </a:xfrm>
          <a:prstGeom prst="rect">
            <a:avLst/>
          </a:prstGeom>
          <a:noFill/>
        </p:spPr>
        <p:txBody>
          <a:bodyPr wrap="none" rtlCol="0">
            <a:spAutoFit/>
          </a:bodyPr>
          <a:lstStyle/>
          <a:p>
            <a:r>
              <a:rPr lang="en-US" b="1" dirty="0"/>
              <a:t>NMSQA dev set performance</a:t>
            </a:r>
          </a:p>
        </p:txBody>
      </p:sp>
      <p:sp>
        <p:nvSpPr>
          <p:cNvPr id="3" name="Rounded Rectangle 2">
            <a:extLst>
              <a:ext uri="{FF2B5EF4-FFF2-40B4-BE49-F238E27FC236}">
                <a16:creationId xmlns:a16="http://schemas.microsoft.com/office/drawing/2014/main" id="{870B4284-26AD-211F-D04E-A4F91C781120}"/>
              </a:ext>
            </a:extLst>
          </p:cNvPr>
          <p:cNvSpPr/>
          <p:nvPr/>
        </p:nvSpPr>
        <p:spPr>
          <a:xfrm>
            <a:off x="509292" y="5485320"/>
            <a:ext cx="10940143" cy="1298035"/>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err="1">
                <a:solidFill>
                  <a:schemeClr val="tx1"/>
                </a:solidFill>
              </a:rPr>
              <a:t>ChatGPT</a:t>
            </a:r>
            <a:r>
              <a:rPr lang="en-US" dirty="0">
                <a:solidFill>
                  <a:schemeClr val="tx1"/>
                </a:solidFill>
              </a:rPr>
              <a:t> results improve across the board</a:t>
            </a:r>
          </a:p>
          <a:p>
            <a:pPr marL="742950" lvl="1" indent="-285750">
              <a:buFont typeface="Arial" panose="020B0604020202020204" pitchFamily="34" charset="0"/>
              <a:buChar char="•"/>
            </a:pPr>
            <a:r>
              <a:rPr lang="en-US" dirty="0">
                <a:solidFill>
                  <a:schemeClr val="tx1"/>
                </a:solidFill>
              </a:rPr>
              <a:t>Compared to zero-shot results (previous slide), 4-7% (abs) for non-confusion network transcripts, 9-18% (abs) for confusion network transcripts</a:t>
            </a:r>
          </a:p>
          <a:p>
            <a:pPr marL="742950" lvl="1" indent="-285750">
              <a:buFont typeface="Arial" panose="020B0604020202020204" pitchFamily="34" charset="0"/>
              <a:buChar char="•"/>
            </a:pPr>
            <a:r>
              <a:rPr lang="en-US" dirty="0">
                <a:solidFill>
                  <a:schemeClr val="tx1"/>
                </a:solidFill>
              </a:rPr>
              <a:t>Posterior filtering still helps</a:t>
            </a:r>
          </a:p>
        </p:txBody>
      </p:sp>
      <p:sp>
        <p:nvSpPr>
          <p:cNvPr id="10" name="TextBox 9">
            <a:extLst>
              <a:ext uri="{FF2B5EF4-FFF2-40B4-BE49-F238E27FC236}">
                <a16:creationId xmlns:a16="http://schemas.microsoft.com/office/drawing/2014/main" id="{0D852025-8ED8-071C-391E-31C8AD01FCF7}"/>
              </a:ext>
            </a:extLst>
          </p:cNvPr>
          <p:cNvSpPr txBox="1"/>
          <p:nvPr/>
        </p:nvSpPr>
        <p:spPr>
          <a:xfrm>
            <a:off x="1944459" y="4201595"/>
            <a:ext cx="1575277" cy="646331"/>
          </a:xfrm>
          <a:prstGeom prst="rect">
            <a:avLst/>
          </a:prstGeom>
          <a:noFill/>
        </p:spPr>
        <p:txBody>
          <a:bodyPr wrap="square" rtlCol="0">
            <a:spAutoFit/>
          </a:bodyPr>
          <a:lstStyle/>
          <a:p>
            <a:r>
              <a:rPr lang="en-US" dirty="0"/>
              <a:t>WCNs with</a:t>
            </a:r>
          </a:p>
          <a:p>
            <a:r>
              <a:rPr lang="en-US" dirty="0"/>
              <a:t>”|” separator</a:t>
            </a:r>
          </a:p>
        </p:txBody>
      </p:sp>
      <p:sp>
        <p:nvSpPr>
          <p:cNvPr id="11" name="Left Brace 10">
            <a:extLst>
              <a:ext uri="{FF2B5EF4-FFF2-40B4-BE49-F238E27FC236}">
                <a16:creationId xmlns:a16="http://schemas.microsoft.com/office/drawing/2014/main" id="{B72CCF0E-399F-4891-4969-4770D5F62570}"/>
              </a:ext>
            </a:extLst>
          </p:cNvPr>
          <p:cNvSpPr/>
          <p:nvPr/>
        </p:nvSpPr>
        <p:spPr>
          <a:xfrm>
            <a:off x="3429629" y="4188532"/>
            <a:ext cx="344176" cy="692332"/>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4" name="Table 6">
            <a:extLst>
              <a:ext uri="{FF2B5EF4-FFF2-40B4-BE49-F238E27FC236}">
                <a16:creationId xmlns:a16="http://schemas.microsoft.com/office/drawing/2014/main" id="{2E008641-2DDB-8A11-AD0E-2F16C524ACDF}"/>
              </a:ext>
            </a:extLst>
          </p:cNvPr>
          <p:cNvGraphicFramePr>
            <a:graphicFrameLocks noGrp="1"/>
          </p:cNvGraphicFramePr>
          <p:nvPr>
            <p:ph idx="1"/>
            <p:extLst>
              <p:ext uri="{D42A27DB-BD31-4B8C-83A1-F6EECF244321}">
                <p14:modId xmlns:p14="http://schemas.microsoft.com/office/powerpoint/2010/main" val="813452222"/>
              </p:ext>
            </p:extLst>
          </p:nvPr>
        </p:nvGraphicFramePr>
        <p:xfrm>
          <a:off x="3930055" y="2295144"/>
          <a:ext cx="3771996" cy="2585720"/>
        </p:xfrm>
        <a:graphic>
          <a:graphicData uri="http://schemas.openxmlformats.org/drawingml/2006/table">
            <a:tbl>
              <a:tblPr firstRow="1" bandRow="1">
                <a:tableStyleId>{5C22544A-7EE6-4342-B048-85BDC9FD1C3A}</a:tableStyleId>
              </a:tblPr>
              <a:tblGrid>
                <a:gridCol w="1629876">
                  <a:extLst>
                    <a:ext uri="{9D8B030D-6E8A-4147-A177-3AD203B41FA5}">
                      <a16:colId xmlns:a16="http://schemas.microsoft.com/office/drawing/2014/main" val="883116473"/>
                    </a:ext>
                  </a:extLst>
                </a:gridCol>
                <a:gridCol w="1071060">
                  <a:extLst>
                    <a:ext uri="{9D8B030D-6E8A-4147-A177-3AD203B41FA5}">
                      <a16:colId xmlns:a16="http://schemas.microsoft.com/office/drawing/2014/main" val="2165719729"/>
                    </a:ext>
                  </a:extLst>
                </a:gridCol>
                <a:gridCol w="1071060">
                  <a:extLst>
                    <a:ext uri="{9D8B030D-6E8A-4147-A177-3AD203B41FA5}">
                      <a16:colId xmlns:a16="http://schemas.microsoft.com/office/drawing/2014/main" val="1263942217"/>
                    </a:ext>
                  </a:extLst>
                </a:gridCol>
              </a:tblGrid>
              <a:tr h="370840">
                <a:tc>
                  <a:txBody>
                    <a:bodyPr/>
                    <a:lstStyle/>
                    <a:p>
                      <a:pPr algn="l"/>
                      <a:endParaRPr lang="en-US" sz="1600" b="0" dirty="0"/>
                    </a:p>
                  </a:txBody>
                  <a:tcPr marL="45720" marR="45720" anchor="ctr">
                    <a:noFill/>
                  </a:tcPr>
                </a:tc>
                <a:tc gridSpan="2">
                  <a:txBody>
                    <a:bodyPr/>
                    <a:lstStyle/>
                    <a:p>
                      <a:pPr algn="ctr"/>
                      <a:r>
                        <a:rPr lang="en-US" sz="1600" dirty="0" err="1"/>
                        <a:t>ChatGPT</a:t>
                      </a:r>
                      <a:endParaRPr lang="en-US" sz="1600" dirty="0"/>
                    </a:p>
                  </a:txBody>
                  <a:tcPr marL="45720" marR="45720" anchor="ctr"/>
                </a:tc>
                <a:tc hMerge="1">
                  <a:txBody>
                    <a:bodyPr/>
                    <a:lstStyle/>
                    <a:p>
                      <a:pPr algn="ctr"/>
                      <a:endParaRPr lang="en-US" sz="1600" dirty="0"/>
                    </a:p>
                  </a:txBody>
                  <a:tcPr marL="45720" marR="45720" anchor="ctr"/>
                </a:tc>
                <a:extLst>
                  <a:ext uri="{0D108BD9-81ED-4DB2-BD59-A6C34878D82A}">
                    <a16:rowId xmlns:a16="http://schemas.microsoft.com/office/drawing/2014/main" val="3520001492"/>
                  </a:ext>
                </a:extLst>
              </a:tr>
              <a:tr h="370840">
                <a:tc>
                  <a:txBody>
                    <a:bodyPr/>
                    <a:lstStyle/>
                    <a:p>
                      <a:pPr algn="l"/>
                      <a:r>
                        <a:rPr lang="en-US" sz="1600" b="1" dirty="0"/>
                        <a:t>Transcript source</a:t>
                      </a:r>
                    </a:p>
                  </a:txBody>
                  <a:tcPr marL="45720" marR="45720" anchor="ctr">
                    <a:solidFill>
                      <a:schemeClr val="bg1">
                        <a:lumMod val="75000"/>
                      </a:schemeClr>
                    </a:solidFill>
                  </a:tcPr>
                </a:tc>
                <a:tc>
                  <a:txBody>
                    <a:bodyPr/>
                    <a:lstStyle/>
                    <a:p>
                      <a:pPr algn="ctr"/>
                      <a:r>
                        <a:rPr lang="en-US" sz="1400" b="1" dirty="0"/>
                        <a:t>F1</a:t>
                      </a:r>
                    </a:p>
                  </a:txBody>
                  <a:tcPr marL="45720" marR="45720" anchor="ctr">
                    <a:solidFill>
                      <a:schemeClr val="bg1">
                        <a:lumMod val="75000"/>
                      </a:schemeClr>
                    </a:solidFill>
                  </a:tcPr>
                </a:tc>
                <a:tc>
                  <a:txBody>
                    <a:bodyPr/>
                    <a:lstStyle/>
                    <a:p>
                      <a:pPr algn="ctr"/>
                      <a:r>
                        <a:rPr lang="en-US" sz="1400" b="1" dirty="0"/>
                        <a:t>Exact match</a:t>
                      </a:r>
                    </a:p>
                  </a:txBody>
                  <a:tcPr marL="45720" marR="45720" anchor="ctr">
                    <a:solidFill>
                      <a:schemeClr val="bg1">
                        <a:lumMod val="75000"/>
                      </a:schemeClr>
                    </a:solidFill>
                  </a:tcPr>
                </a:tc>
                <a:extLst>
                  <a:ext uri="{0D108BD9-81ED-4DB2-BD59-A6C34878D82A}">
                    <a16:rowId xmlns:a16="http://schemas.microsoft.com/office/drawing/2014/main" val="3555206826"/>
                  </a:ext>
                </a:extLst>
              </a:tr>
              <a:tr h="370840">
                <a:tc>
                  <a:txBody>
                    <a:bodyPr/>
                    <a:lstStyle/>
                    <a:p>
                      <a:pPr algn="l"/>
                      <a:r>
                        <a:rPr lang="en-US" sz="1600" b="1" i="1" dirty="0">
                          <a:solidFill>
                            <a:schemeClr val="tx1"/>
                          </a:solidFill>
                        </a:rPr>
                        <a:t>Ground truth</a:t>
                      </a:r>
                    </a:p>
                  </a:txBody>
                  <a:tcPr marL="45720" marR="45720" anchor="ctr"/>
                </a:tc>
                <a:tc>
                  <a:txBody>
                    <a:bodyPr/>
                    <a:lstStyle/>
                    <a:p>
                      <a:pPr algn="r"/>
                      <a:r>
                        <a:rPr lang="en-US" sz="1800" i="1" dirty="0">
                          <a:effectLst/>
                        </a:rPr>
                        <a:t>76.2</a:t>
                      </a:r>
                    </a:p>
                  </a:txBody>
                  <a:tcPr anchor="ctr"/>
                </a:tc>
                <a:tc>
                  <a:txBody>
                    <a:bodyPr/>
                    <a:lstStyle/>
                    <a:p>
                      <a:pPr algn="r"/>
                      <a:r>
                        <a:rPr lang="en-US" sz="1800" i="1" dirty="0">
                          <a:effectLst/>
                        </a:rPr>
                        <a:t>47.9</a:t>
                      </a:r>
                    </a:p>
                  </a:txBody>
                  <a:tcPr anchor="ctr"/>
                </a:tc>
                <a:extLst>
                  <a:ext uri="{0D108BD9-81ED-4DB2-BD59-A6C34878D82A}">
                    <a16:rowId xmlns:a16="http://schemas.microsoft.com/office/drawing/2014/main" val="150195647"/>
                  </a:ext>
                </a:extLst>
              </a:tr>
              <a:tr h="370840">
                <a:tc>
                  <a:txBody>
                    <a:bodyPr/>
                    <a:lstStyle/>
                    <a:p>
                      <a:pPr algn="l"/>
                      <a:r>
                        <a:rPr lang="en-US" sz="1600" b="1" i="1" dirty="0">
                          <a:solidFill>
                            <a:schemeClr val="tx1"/>
                          </a:solidFill>
                        </a:rPr>
                        <a:t>n-best oracle</a:t>
                      </a:r>
                    </a:p>
                  </a:txBody>
                  <a:tcPr marL="45720" marR="45720" anchor="ctr"/>
                </a:tc>
                <a:tc>
                  <a:txBody>
                    <a:bodyPr/>
                    <a:lstStyle/>
                    <a:p>
                      <a:pPr algn="r"/>
                      <a:r>
                        <a:rPr lang="en-US" sz="1800" i="1" dirty="0">
                          <a:effectLst/>
                        </a:rPr>
                        <a:t>72.4</a:t>
                      </a:r>
                    </a:p>
                  </a:txBody>
                  <a:tcPr anchor="ctr"/>
                </a:tc>
                <a:tc>
                  <a:txBody>
                    <a:bodyPr/>
                    <a:lstStyle/>
                    <a:p>
                      <a:pPr algn="r"/>
                      <a:r>
                        <a:rPr lang="en-US" sz="1800" i="1" dirty="0">
                          <a:effectLst/>
                        </a:rPr>
                        <a:t>45.1</a:t>
                      </a:r>
                    </a:p>
                  </a:txBody>
                  <a:tcPr anchor="ctr"/>
                </a:tc>
                <a:extLst>
                  <a:ext uri="{0D108BD9-81ED-4DB2-BD59-A6C34878D82A}">
                    <a16:rowId xmlns:a16="http://schemas.microsoft.com/office/drawing/2014/main" val="4137022170"/>
                  </a:ext>
                </a:extLst>
              </a:tr>
              <a:tr h="370840">
                <a:tc>
                  <a:txBody>
                    <a:bodyPr/>
                    <a:lstStyle/>
                    <a:p>
                      <a:pPr algn="l"/>
                      <a:r>
                        <a:rPr lang="en-US" sz="1600" b="1" dirty="0">
                          <a:solidFill>
                            <a:schemeClr val="tx1"/>
                          </a:solidFill>
                        </a:rPr>
                        <a:t>1-best</a:t>
                      </a:r>
                    </a:p>
                  </a:txBody>
                  <a:tcPr marL="45720" marR="45720" anchor="ctr"/>
                </a:tc>
                <a:tc>
                  <a:txBody>
                    <a:bodyPr/>
                    <a:lstStyle/>
                    <a:p>
                      <a:pPr algn="r"/>
                      <a:r>
                        <a:rPr lang="en-US" sz="1800" dirty="0">
                          <a:effectLst/>
                        </a:rPr>
                        <a:t>70.2</a:t>
                      </a:r>
                    </a:p>
                  </a:txBody>
                  <a:tcPr anchor="ctr"/>
                </a:tc>
                <a:tc>
                  <a:txBody>
                    <a:bodyPr/>
                    <a:lstStyle/>
                    <a:p>
                      <a:pPr algn="r"/>
                      <a:r>
                        <a:rPr lang="en-US" sz="1800" dirty="0">
                          <a:effectLst/>
                        </a:rPr>
                        <a:t>43.0</a:t>
                      </a:r>
                    </a:p>
                  </a:txBody>
                  <a:tcPr anchor="ctr"/>
                </a:tc>
                <a:extLst>
                  <a:ext uri="{0D108BD9-81ED-4DB2-BD59-A6C34878D82A}">
                    <a16:rowId xmlns:a16="http://schemas.microsoft.com/office/drawing/2014/main" val="2595762561"/>
                  </a:ext>
                </a:extLst>
              </a:tr>
              <a:tr h="194142">
                <a:tc>
                  <a:txBody>
                    <a:bodyPr/>
                    <a:lstStyle/>
                    <a:p>
                      <a:pPr algn="l"/>
                      <a:r>
                        <a:rPr lang="en-US" sz="1600" b="1" dirty="0">
                          <a:solidFill>
                            <a:schemeClr val="tx1"/>
                          </a:solidFill>
                        </a:rPr>
                        <a:t>|</a:t>
                      </a:r>
                    </a:p>
                  </a:txBody>
                  <a:tcPr marL="45720" marR="45720" anchor="ctr"/>
                </a:tc>
                <a:tc>
                  <a:txBody>
                    <a:bodyPr/>
                    <a:lstStyle/>
                    <a:p>
                      <a:pPr algn="r"/>
                      <a:r>
                        <a:rPr lang="en-US" sz="1800" dirty="0">
                          <a:solidFill>
                            <a:srgbClr val="FF0000"/>
                          </a:solidFill>
                          <a:effectLst/>
                        </a:rPr>
                        <a:t>69.6</a:t>
                      </a:r>
                    </a:p>
                  </a:txBody>
                  <a:tcPr anchor="ctr"/>
                </a:tc>
                <a:tc>
                  <a:txBody>
                    <a:bodyPr/>
                    <a:lstStyle/>
                    <a:p>
                      <a:pPr algn="r"/>
                      <a:r>
                        <a:rPr lang="en-US" sz="1800" dirty="0">
                          <a:solidFill>
                            <a:schemeClr val="accent6">
                              <a:lumMod val="75000"/>
                            </a:schemeClr>
                          </a:solidFill>
                          <a:effectLst/>
                        </a:rPr>
                        <a:t>44.1</a:t>
                      </a:r>
                    </a:p>
                  </a:txBody>
                  <a:tcPr anchor="ctr"/>
                </a:tc>
                <a:extLst>
                  <a:ext uri="{0D108BD9-81ED-4DB2-BD59-A6C34878D82A}">
                    <a16:rowId xmlns:a16="http://schemas.microsoft.com/office/drawing/2014/main" val="2475831574"/>
                  </a:ext>
                </a:extLst>
              </a:tr>
              <a:tr h="1941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dirty="0">
                          <a:solidFill>
                            <a:schemeClr val="tx1"/>
                          </a:solidFill>
                        </a:rPr>
                        <a:t>| </a:t>
                      </a:r>
                      <a:r>
                        <a:rPr lang="en-US" sz="1600" b="0" i="0" dirty="0">
                          <a:solidFill>
                            <a:schemeClr val="tx1"/>
                          </a:solidFill>
                        </a:rPr>
                        <a:t>(p≥0.3)</a:t>
                      </a:r>
                    </a:p>
                  </a:txBody>
                  <a:tcPr marL="45720" marR="45720" anchor="ctr"/>
                </a:tc>
                <a:tc>
                  <a:txBody>
                    <a:bodyPr/>
                    <a:lstStyle/>
                    <a:p>
                      <a:pPr algn="r"/>
                      <a:r>
                        <a:rPr lang="en-US" sz="1800" b="1" dirty="0">
                          <a:solidFill>
                            <a:schemeClr val="accent6">
                              <a:lumMod val="75000"/>
                            </a:schemeClr>
                          </a:solidFill>
                          <a:effectLst/>
                        </a:rPr>
                        <a:t>70.5</a:t>
                      </a:r>
                    </a:p>
                  </a:txBody>
                  <a:tcPr anchor="ctr"/>
                </a:tc>
                <a:tc>
                  <a:txBody>
                    <a:bodyPr/>
                    <a:lstStyle/>
                    <a:p>
                      <a:pPr algn="r"/>
                      <a:r>
                        <a:rPr lang="en-US" sz="1800" b="1" dirty="0">
                          <a:solidFill>
                            <a:schemeClr val="accent6">
                              <a:lumMod val="75000"/>
                            </a:schemeClr>
                          </a:solidFill>
                          <a:effectLst/>
                        </a:rPr>
                        <a:t>44.7</a:t>
                      </a:r>
                    </a:p>
                  </a:txBody>
                  <a:tcPr anchor="ctr"/>
                </a:tc>
                <a:extLst>
                  <a:ext uri="{0D108BD9-81ED-4DB2-BD59-A6C34878D82A}">
                    <a16:rowId xmlns:a16="http://schemas.microsoft.com/office/drawing/2014/main" val="949528160"/>
                  </a:ext>
                </a:extLst>
              </a:tr>
            </a:tbl>
          </a:graphicData>
        </a:graphic>
      </p:graphicFrame>
      <p:sp>
        <p:nvSpPr>
          <p:cNvPr id="19" name="Left Arrow 18">
            <a:extLst>
              <a:ext uri="{FF2B5EF4-FFF2-40B4-BE49-F238E27FC236}">
                <a16:creationId xmlns:a16="http://schemas.microsoft.com/office/drawing/2014/main" id="{C95225C5-DFB7-CC9B-A49D-D9C7132A3C59}"/>
              </a:ext>
            </a:extLst>
          </p:cNvPr>
          <p:cNvSpPr/>
          <p:nvPr/>
        </p:nvSpPr>
        <p:spPr>
          <a:xfrm>
            <a:off x="7819112" y="4443261"/>
            <a:ext cx="814932" cy="418011"/>
          </a:xfrm>
          <a:prstGeom prst="leftArrow">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a:extLst>
              <a:ext uri="{FF2B5EF4-FFF2-40B4-BE49-F238E27FC236}">
                <a16:creationId xmlns:a16="http://schemas.microsoft.com/office/drawing/2014/main" id="{9D97F585-B58E-8D8E-4E4C-A12D05DBA86E}"/>
              </a:ext>
            </a:extLst>
          </p:cNvPr>
          <p:cNvSpPr/>
          <p:nvPr/>
        </p:nvSpPr>
        <p:spPr>
          <a:xfrm>
            <a:off x="8751105" y="4246514"/>
            <a:ext cx="3292849" cy="811503"/>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Closed 81% of the gap between 1-best and n-best oracle</a:t>
            </a:r>
          </a:p>
        </p:txBody>
      </p:sp>
      <p:sp>
        <p:nvSpPr>
          <p:cNvPr id="4" name="Rectangle 3">
            <a:extLst>
              <a:ext uri="{FF2B5EF4-FFF2-40B4-BE49-F238E27FC236}">
                <a16:creationId xmlns:a16="http://schemas.microsoft.com/office/drawing/2014/main" id="{A9D8A63A-3050-C790-A920-7D6762D03DDB}"/>
              </a:ext>
            </a:extLst>
          </p:cNvPr>
          <p:cNvSpPr/>
          <p:nvPr/>
        </p:nvSpPr>
        <p:spPr>
          <a:xfrm>
            <a:off x="6635931" y="4495512"/>
            <a:ext cx="1066120" cy="365760"/>
          </a:xfrm>
          <a:prstGeom prst="rect">
            <a:avLst/>
          </a:prstGeom>
          <a:noFill/>
          <a:ln w="2222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3DE13D0A-B353-CA6E-6298-813321890829}"/>
              </a:ext>
            </a:extLst>
          </p:cNvPr>
          <p:cNvSpPr>
            <a:spLocks noGrp="1"/>
          </p:cNvSpPr>
          <p:nvPr>
            <p:ph type="sldNum" sz="quarter" idx="12"/>
          </p:nvPr>
        </p:nvSpPr>
        <p:spPr/>
        <p:txBody>
          <a:bodyPr/>
          <a:lstStyle/>
          <a:p>
            <a:fld id="{8BAEEBC0-24DA-F14C-970C-F737FE193F6C}" type="slidenum">
              <a:rPr lang="en-US" smtClean="0"/>
              <a:t>18</a:t>
            </a:fld>
            <a:endParaRPr lang="en-US"/>
          </a:p>
        </p:txBody>
      </p:sp>
    </p:spTree>
    <p:extLst>
      <p:ext uri="{BB962C8B-B14F-4D97-AF65-F5344CB8AC3E}">
        <p14:creationId xmlns:p14="http://schemas.microsoft.com/office/powerpoint/2010/main" val="16992906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038E2-0F3D-57A3-1F65-720E75D49511}"/>
              </a:ext>
            </a:extLst>
          </p:cNvPr>
          <p:cNvSpPr>
            <a:spLocks noGrp="1"/>
          </p:cNvSpPr>
          <p:nvPr>
            <p:ph type="title"/>
          </p:nvPr>
        </p:nvSpPr>
        <p:spPr/>
        <p:txBody>
          <a:bodyPr/>
          <a:lstStyle/>
          <a:p>
            <a:r>
              <a:rPr lang="en-US" dirty="0"/>
              <a:t>Cases where confusion networks help</a:t>
            </a:r>
            <a:endParaRPr lang="en-US" dirty="0">
              <a:highlight>
                <a:srgbClr val="FFFF00"/>
              </a:highlight>
            </a:endParaRPr>
          </a:p>
        </p:txBody>
      </p:sp>
      <p:graphicFrame>
        <p:nvGraphicFramePr>
          <p:cNvPr id="18" name="Table 17">
            <a:extLst>
              <a:ext uri="{FF2B5EF4-FFF2-40B4-BE49-F238E27FC236}">
                <a16:creationId xmlns:a16="http://schemas.microsoft.com/office/drawing/2014/main" id="{A6E3A3F4-99B7-8BA3-C2CB-2A0075001C09}"/>
              </a:ext>
            </a:extLst>
          </p:cNvPr>
          <p:cNvGraphicFramePr>
            <a:graphicFrameLocks noGrp="1"/>
          </p:cNvGraphicFramePr>
          <p:nvPr>
            <p:extLst>
              <p:ext uri="{D42A27DB-BD31-4B8C-83A1-F6EECF244321}">
                <p14:modId xmlns:p14="http://schemas.microsoft.com/office/powerpoint/2010/main" val="1943333280"/>
              </p:ext>
            </p:extLst>
          </p:nvPr>
        </p:nvGraphicFramePr>
        <p:xfrm>
          <a:off x="132803" y="2843174"/>
          <a:ext cx="11403874" cy="2194560"/>
        </p:xfrm>
        <a:graphic>
          <a:graphicData uri="http://schemas.openxmlformats.org/drawingml/2006/table">
            <a:tbl>
              <a:tblPr firstRow="1" bandRow="1">
                <a:tableStyleId>{5C22544A-7EE6-4342-B048-85BDC9FD1C3A}</a:tableStyleId>
              </a:tblPr>
              <a:tblGrid>
                <a:gridCol w="1121228">
                  <a:extLst>
                    <a:ext uri="{9D8B030D-6E8A-4147-A177-3AD203B41FA5}">
                      <a16:colId xmlns:a16="http://schemas.microsoft.com/office/drawing/2014/main" val="703073818"/>
                    </a:ext>
                  </a:extLst>
                </a:gridCol>
                <a:gridCol w="6768738">
                  <a:extLst>
                    <a:ext uri="{9D8B030D-6E8A-4147-A177-3AD203B41FA5}">
                      <a16:colId xmlns:a16="http://schemas.microsoft.com/office/drawing/2014/main" val="585409040"/>
                    </a:ext>
                  </a:extLst>
                </a:gridCol>
                <a:gridCol w="3513908">
                  <a:extLst>
                    <a:ext uri="{9D8B030D-6E8A-4147-A177-3AD203B41FA5}">
                      <a16:colId xmlns:a16="http://schemas.microsoft.com/office/drawing/2014/main" val="1615706002"/>
                    </a:ext>
                  </a:extLst>
                </a:gridCol>
              </a:tblGrid>
              <a:tr h="370840">
                <a:tc>
                  <a:txBody>
                    <a:bodyPr/>
                    <a:lstStyle/>
                    <a:p>
                      <a:r>
                        <a:rPr lang="en-US" dirty="0"/>
                        <a:t>Transcript source</a:t>
                      </a:r>
                    </a:p>
                  </a:txBody>
                  <a:tcPr/>
                </a:tc>
                <a:tc>
                  <a:txBody>
                    <a:bodyPr/>
                    <a:lstStyle/>
                    <a:p>
                      <a:r>
                        <a:rPr lang="en-US" dirty="0"/>
                        <a:t>Question</a:t>
                      </a:r>
                    </a:p>
                  </a:txBody>
                  <a:tcPr/>
                </a:tc>
                <a:tc>
                  <a:txBody>
                    <a:bodyPr/>
                    <a:lstStyle/>
                    <a:p>
                      <a:r>
                        <a:rPr lang="en-US" dirty="0"/>
                        <a:t>Answer (from </a:t>
                      </a:r>
                      <a:r>
                        <a:rPr lang="en-US" dirty="0" err="1"/>
                        <a:t>ChatGPT</a:t>
                      </a:r>
                      <a:r>
                        <a:rPr lang="en-US" dirty="0"/>
                        <a:t>)</a:t>
                      </a:r>
                    </a:p>
                  </a:txBody>
                  <a:tcPr/>
                </a:tc>
                <a:extLst>
                  <a:ext uri="{0D108BD9-81ED-4DB2-BD59-A6C34878D82A}">
                    <a16:rowId xmlns:a16="http://schemas.microsoft.com/office/drawing/2014/main" val="4024972123"/>
                  </a:ext>
                </a:extLst>
              </a:tr>
              <a:tr h="370840">
                <a:tc>
                  <a:txBody>
                    <a:bodyPr/>
                    <a:lstStyle/>
                    <a:p>
                      <a:r>
                        <a:rPr lang="en-US" sz="1400" dirty="0"/>
                        <a:t>Ground </a:t>
                      </a:r>
                    </a:p>
                    <a:p>
                      <a:r>
                        <a:rPr lang="en-US" sz="1400" dirty="0"/>
                        <a:t>truth</a:t>
                      </a:r>
                    </a:p>
                  </a:txBody>
                  <a:tcPr/>
                </a:tc>
                <a:tc>
                  <a:txBody>
                    <a:bodyPr/>
                    <a:lstStyle/>
                    <a:p>
                      <a:r>
                        <a:rPr lang="en-US" sz="1400" dirty="0">
                          <a:latin typeface="Courier New" panose="02070309020205020404" pitchFamily="49" charset="0"/>
                          <a:cs typeface="Courier New" panose="02070309020205020404" pitchFamily="49" charset="0"/>
                        </a:rPr>
                        <a:t>which article allows the </a:t>
                      </a:r>
                      <a:r>
                        <a:rPr lang="en-US" sz="1400" dirty="0" err="1">
                          <a:latin typeface="Courier New" panose="02070309020205020404" pitchFamily="49" charset="0"/>
                          <a:cs typeface="Courier New" panose="02070309020205020404" pitchFamily="49" charset="0"/>
                        </a:rPr>
                        <a:t>european</a:t>
                      </a:r>
                      <a:r>
                        <a:rPr lang="en-US" sz="1400" dirty="0">
                          <a:latin typeface="Courier New" panose="02070309020205020404" pitchFamily="49" charset="0"/>
                          <a:cs typeface="Courier New" panose="02070309020205020404" pitchFamily="49" charset="0"/>
                        </a:rPr>
                        <a:t> council to govern </a:t>
                      </a:r>
                      <a:r>
                        <a:rPr lang="en-US" sz="1400" dirty="0">
                          <a:highlight>
                            <a:srgbClr val="FFFF00"/>
                          </a:highlight>
                          <a:latin typeface="Courier New" panose="02070309020205020404" pitchFamily="49" charset="0"/>
                          <a:cs typeface="Courier New" panose="02070309020205020404" pitchFamily="49" charset="0"/>
                        </a:rPr>
                        <a:t>mergers</a:t>
                      </a:r>
                      <a:r>
                        <a:rPr lang="en-US" sz="1400" dirty="0">
                          <a:latin typeface="Courier New" panose="02070309020205020404" pitchFamily="49" charset="0"/>
                          <a:cs typeface="Courier New" panose="02070309020205020404" pitchFamily="49" charset="0"/>
                        </a:rPr>
                        <a:t> between </a:t>
                      </a:r>
                      <a:r>
                        <a:rPr lang="en-US" sz="1400" dirty="0">
                          <a:highlight>
                            <a:srgbClr val="FFFF00"/>
                          </a:highlight>
                          <a:latin typeface="Courier New" panose="02070309020205020404" pitchFamily="49" charset="0"/>
                          <a:cs typeface="Courier New" panose="02070309020205020404" pitchFamily="49" charset="0"/>
                        </a:rPr>
                        <a:t>firms</a:t>
                      </a:r>
                      <a:r>
                        <a:rPr lang="en-US" sz="1400" dirty="0">
                          <a:latin typeface="Courier New" panose="02070309020205020404" pitchFamily="49" charset="0"/>
                          <a:cs typeface="Courier New" panose="02070309020205020404" pitchFamily="49" charset="0"/>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ourier New" panose="02070309020205020404" pitchFamily="49" charset="0"/>
                          <a:cs typeface="Courier New" panose="02070309020205020404" pitchFamily="49" charset="0"/>
                        </a:rPr>
                        <a:t>article one hundred two</a:t>
                      </a:r>
                    </a:p>
                  </a:txBody>
                  <a:tcPr/>
                </a:tc>
                <a:extLst>
                  <a:ext uri="{0D108BD9-81ED-4DB2-BD59-A6C34878D82A}">
                    <a16:rowId xmlns:a16="http://schemas.microsoft.com/office/drawing/2014/main" val="863224176"/>
                  </a:ext>
                </a:extLst>
              </a:tr>
              <a:tr h="370840">
                <a:tc>
                  <a:txBody>
                    <a:bodyPr/>
                    <a:lstStyle/>
                    <a:p>
                      <a:r>
                        <a:rPr lang="en-US" sz="1400" dirty="0"/>
                        <a:t>1-best</a:t>
                      </a:r>
                    </a:p>
                  </a:txBody>
                  <a:tcPr/>
                </a:tc>
                <a:tc>
                  <a:txBody>
                    <a:bodyPr/>
                    <a:lstStyle/>
                    <a:p>
                      <a:r>
                        <a:rPr lang="en-US" sz="1400" dirty="0">
                          <a:latin typeface="Courier New" panose="02070309020205020404" pitchFamily="49" charset="0"/>
                          <a:cs typeface="Courier New" panose="02070309020205020404" pitchFamily="49" charset="0"/>
                        </a:rPr>
                        <a:t>which article allows the </a:t>
                      </a:r>
                      <a:r>
                        <a:rPr lang="en-US" sz="1400" dirty="0" err="1">
                          <a:latin typeface="Courier New" panose="02070309020205020404" pitchFamily="49" charset="0"/>
                          <a:cs typeface="Courier New" panose="02070309020205020404" pitchFamily="49" charset="0"/>
                        </a:rPr>
                        <a:t>european</a:t>
                      </a:r>
                      <a:r>
                        <a:rPr lang="en-US" sz="1400" dirty="0">
                          <a:latin typeface="Courier New" panose="02070309020205020404" pitchFamily="49" charset="0"/>
                          <a:cs typeface="Courier New" panose="02070309020205020404" pitchFamily="49" charset="0"/>
                        </a:rPr>
                        <a:t> council to govern </a:t>
                      </a:r>
                      <a:r>
                        <a:rPr lang="en-US" sz="1400" dirty="0">
                          <a:highlight>
                            <a:srgbClr val="FFFF00"/>
                          </a:highlight>
                          <a:latin typeface="Courier New" panose="02070309020205020404" pitchFamily="49" charset="0"/>
                          <a:cs typeface="Courier New" panose="02070309020205020404" pitchFamily="49" charset="0"/>
                        </a:rPr>
                        <a:t>murders</a:t>
                      </a:r>
                      <a:r>
                        <a:rPr lang="en-US" sz="1400" dirty="0">
                          <a:latin typeface="Courier New" panose="02070309020205020404" pitchFamily="49" charset="0"/>
                          <a:cs typeface="Courier New" panose="02070309020205020404" pitchFamily="49" charset="0"/>
                        </a:rPr>
                        <a:t> between </a:t>
                      </a:r>
                      <a:r>
                        <a:rPr lang="en-US" sz="1400" dirty="0">
                          <a:highlight>
                            <a:srgbClr val="FFFF00"/>
                          </a:highlight>
                          <a:latin typeface="Courier New" panose="02070309020205020404" pitchFamily="49" charset="0"/>
                          <a:cs typeface="Courier New" panose="02070309020205020404" pitchFamily="49" charset="0"/>
                        </a:rPr>
                        <a:t>fern</a:t>
                      </a:r>
                      <a:r>
                        <a:rPr lang="en-US" sz="1400" dirty="0">
                          <a:latin typeface="Courier New" panose="02070309020205020404" pitchFamily="49" charset="0"/>
                          <a:cs typeface="Courier New" panose="02070309020205020404" pitchFamily="49" charset="0"/>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ourier New" panose="02070309020205020404" pitchFamily="49" charset="0"/>
                          <a:cs typeface="Courier New" panose="02070309020205020404" pitchFamily="49" charset="0"/>
                        </a:rPr>
                        <a:t>article one hundred thirty nine</a:t>
                      </a:r>
                    </a:p>
                    <a:p>
                      <a:endParaRPr lang="en-US" sz="1400" dirty="0">
                        <a:solidFill>
                          <a:schemeClr val="tx1"/>
                        </a:solidFill>
                      </a:endParaRPr>
                    </a:p>
                  </a:txBody>
                  <a:tcPr/>
                </a:tc>
                <a:extLst>
                  <a:ext uri="{0D108BD9-81ED-4DB2-BD59-A6C34878D82A}">
                    <a16:rowId xmlns:a16="http://schemas.microsoft.com/office/drawing/2014/main" val="1214699818"/>
                  </a:ext>
                </a:extLst>
              </a:tr>
              <a:tr h="370840">
                <a:tc>
                  <a:txBody>
                    <a:bodyPr/>
                    <a:lstStyle/>
                    <a:p>
                      <a:r>
                        <a:rPr lang="en-US" sz="1400" dirty="0"/>
                        <a:t>|</a:t>
                      </a:r>
                    </a:p>
                  </a:txBody>
                  <a:tcPr/>
                </a:tc>
                <a:tc>
                  <a:txBody>
                    <a:bodyPr/>
                    <a:lstStyle/>
                    <a:p>
                      <a:r>
                        <a:rPr lang="en-US" sz="1400" dirty="0">
                          <a:latin typeface="Courier New" panose="02070309020205020404" pitchFamily="49" charset="0"/>
                          <a:cs typeface="Courier New" panose="02070309020205020404" pitchFamily="49" charset="0"/>
                        </a:rPr>
                        <a:t>which article allows the </a:t>
                      </a:r>
                      <a:r>
                        <a:rPr lang="en-US" sz="1400" dirty="0" err="1">
                          <a:latin typeface="Courier New" panose="02070309020205020404" pitchFamily="49" charset="0"/>
                          <a:cs typeface="Courier New" panose="02070309020205020404" pitchFamily="49" charset="0"/>
                        </a:rPr>
                        <a:t>european</a:t>
                      </a:r>
                      <a:r>
                        <a:rPr lang="en-US" sz="1400" dirty="0">
                          <a:latin typeface="Courier New" panose="02070309020205020404" pitchFamily="49" charset="0"/>
                          <a:cs typeface="Courier New" panose="02070309020205020404" pitchFamily="49" charset="0"/>
                        </a:rPr>
                        <a:t> council to govern </a:t>
                      </a:r>
                      <a:r>
                        <a:rPr lang="en-US" sz="1400" dirty="0" err="1">
                          <a:highlight>
                            <a:srgbClr val="FFFF00"/>
                          </a:highlight>
                          <a:latin typeface="Courier New" panose="02070309020205020404" pitchFamily="49" charset="0"/>
                          <a:cs typeface="Courier New" panose="02070309020205020404" pitchFamily="49" charset="0"/>
                        </a:rPr>
                        <a:t>murders|merders|merjurs</a:t>
                      </a:r>
                      <a:r>
                        <a:rPr lang="en-US" sz="1400" dirty="0">
                          <a:latin typeface="Courier New" panose="02070309020205020404" pitchFamily="49" charset="0"/>
                          <a:cs typeface="Courier New" panose="02070309020205020404" pitchFamily="49" charset="0"/>
                        </a:rPr>
                        <a:t> between </a:t>
                      </a:r>
                      <a:r>
                        <a:rPr lang="en-US" sz="1400" dirty="0" err="1">
                          <a:highlight>
                            <a:srgbClr val="FFFF00"/>
                          </a:highlight>
                          <a:latin typeface="Courier New" panose="02070309020205020404" pitchFamily="49" charset="0"/>
                          <a:cs typeface="Courier New" panose="02070309020205020404" pitchFamily="49" charset="0"/>
                        </a:rPr>
                        <a:t>fern|fir|f|firm|far</a:t>
                      </a:r>
                      <a:r>
                        <a:rPr lang="en-US" sz="1400" dirty="0">
                          <a:highlight>
                            <a:srgbClr val="FFFF00"/>
                          </a:highlight>
                          <a:latin typeface="Courier New" panose="02070309020205020404" pitchFamily="49" charset="0"/>
                          <a:cs typeface="Courier New" panose="02070309020205020404" pitchFamily="49" charset="0"/>
                        </a:rPr>
                        <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ourier New" panose="02070309020205020404" pitchFamily="49" charset="0"/>
                          <a:cs typeface="Courier New" panose="02070309020205020404" pitchFamily="49" charset="0"/>
                        </a:rPr>
                        <a:t>article one hundred two</a:t>
                      </a:r>
                    </a:p>
                    <a:p>
                      <a:endParaRPr lang="en-US" sz="1400" dirty="0">
                        <a:solidFill>
                          <a:schemeClr val="tx1"/>
                        </a:solidFill>
                      </a:endParaRPr>
                    </a:p>
                  </a:txBody>
                  <a:tcPr/>
                </a:tc>
                <a:extLst>
                  <a:ext uri="{0D108BD9-81ED-4DB2-BD59-A6C34878D82A}">
                    <a16:rowId xmlns:a16="http://schemas.microsoft.com/office/drawing/2014/main" val="2097114641"/>
                  </a:ext>
                </a:extLst>
              </a:tr>
            </a:tbl>
          </a:graphicData>
        </a:graphic>
      </p:graphicFrame>
      <p:pic>
        <p:nvPicPr>
          <p:cNvPr id="19" name="Graphic 18" descr="Checkmark with solid fill">
            <a:extLst>
              <a:ext uri="{FF2B5EF4-FFF2-40B4-BE49-F238E27FC236}">
                <a16:creationId xmlns:a16="http://schemas.microsoft.com/office/drawing/2014/main" id="{225F2D50-9149-52D1-5DF8-3E4B1CF478B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91105" y="3429000"/>
            <a:ext cx="566531" cy="566531"/>
          </a:xfrm>
          <a:prstGeom prst="rect">
            <a:avLst/>
          </a:prstGeom>
        </p:spPr>
      </p:pic>
      <p:pic>
        <p:nvPicPr>
          <p:cNvPr id="22" name="Graphic 21" descr="Close with solid fill">
            <a:extLst>
              <a:ext uri="{FF2B5EF4-FFF2-40B4-BE49-F238E27FC236}">
                <a16:creationId xmlns:a16="http://schemas.microsoft.com/office/drawing/2014/main" id="{635ADD13-76EF-8DCA-43A1-F2F3D7CA1CF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557974" y="3972762"/>
            <a:ext cx="566531" cy="566531"/>
          </a:xfrm>
          <a:prstGeom prst="rect">
            <a:avLst/>
          </a:prstGeom>
        </p:spPr>
      </p:pic>
      <p:pic>
        <p:nvPicPr>
          <p:cNvPr id="23" name="Graphic 22" descr="Checkmark with solid fill">
            <a:extLst>
              <a:ext uri="{FF2B5EF4-FFF2-40B4-BE49-F238E27FC236}">
                <a16:creationId xmlns:a16="http://schemas.microsoft.com/office/drawing/2014/main" id="{1330A97D-33FE-37BD-5430-85BD5D1C589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91105" y="4471203"/>
            <a:ext cx="566531" cy="566531"/>
          </a:xfrm>
          <a:prstGeom prst="rect">
            <a:avLst/>
          </a:prstGeom>
        </p:spPr>
      </p:pic>
      <p:sp>
        <p:nvSpPr>
          <p:cNvPr id="25" name="Content Placeholder 5">
            <a:extLst>
              <a:ext uri="{FF2B5EF4-FFF2-40B4-BE49-F238E27FC236}">
                <a16:creationId xmlns:a16="http://schemas.microsoft.com/office/drawing/2014/main" id="{783DA818-8356-74AA-84A4-E93502361811}"/>
              </a:ext>
            </a:extLst>
          </p:cNvPr>
          <p:cNvSpPr txBox="1">
            <a:spLocks/>
          </p:cNvSpPr>
          <p:nvPr/>
        </p:nvSpPr>
        <p:spPr>
          <a:xfrm>
            <a:off x="838199" y="1743781"/>
            <a:ext cx="10698477" cy="8788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E.g. when WCNs recover words that are missing from 1-best</a:t>
            </a:r>
          </a:p>
        </p:txBody>
      </p:sp>
      <p:sp>
        <p:nvSpPr>
          <p:cNvPr id="29" name="Slide Number Placeholder 28">
            <a:extLst>
              <a:ext uri="{FF2B5EF4-FFF2-40B4-BE49-F238E27FC236}">
                <a16:creationId xmlns:a16="http://schemas.microsoft.com/office/drawing/2014/main" id="{5E8E5D2B-70E8-33AE-66D6-7C65067A8C09}"/>
              </a:ext>
            </a:extLst>
          </p:cNvPr>
          <p:cNvSpPr>
            <a:spLocks noGrp="1"/>
          </p:cNvSpPr>
          <p:nvPr>
            <p:ph type="sldNum" sz="quarter" idx="12"/>
          </p:nvPr>
        </p:nvSpPr>
        <p:spPr/>
        <p:txBody>
          <a:bodyPr/>
          <a:lstStyle/>
          <a:p>
            <a:fld id="{8BAEEBC0-24DA-F14C-970C-F737FE193F6C}" type="slidenum">
              <a:rPr lang="en-US" smtClean="0"/>
              <a:t>19</a:t>
            </a:fld>
            <a:endParaRPr lang="en-US"/>
          </a:p>
        </p:txBody>
      </p:sp>
    </p:spTree>
    <p:extLst>
      <p:ext uri="{BB962C8B-B14F-4D97-AF65-F5344CB8AC3E}">
        <p14:creationId xmlns:p14="http://schemas.microsoft.com/office/powerpoint/2010/main" val="1216166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7C862-0D81-1680-297F-5569B9033969}"/>
              </a:ext>
            </a:extLst>
          </p:cNvPr>
          <p:cNvSpPr>
            <a:spLocks noGrp="1"/>
          </p:cNvSpPr>
          <p:nvPr>
            <p:ph type="title"/>
          </p:nvPr>
        </p:nvSpPr>
        <p:spPr/>
        <p:txBody>
          <a:bodyPr/>
          <a:lstStyle/>
          <a:p>
            <a:r>
              <a:rPr lang="en-US" dirty="0"/>
              <a:t>Motivation</a:t>
            </a:r>
          </a:p>
        </p:txBody>
      </p:sp>
      <p:sp>
        <p:nvSpPr>
          <p:cNvPr id="3" name="Content Placeholder 2">
            <a:extLst>
              <a:ext uri="{FF2B5EF4-FFF2-40B4-BE49-F238E27FC236}">
                <a16:creationId xmlns:a16="http://schemas.microsoft.com/office/drawing/2014/main" id="{3BF39C9E-3B67-0505-2ACC-175D589B672F}"/>
              </a:ext>
            </a:extLst>
          </p:cNvPr>
          <p:cNvSpPr>
            <a:spLocks noGrp="1"/>
          </p:cNvSpPr>
          <p:nvPr>
            <p:ph idx="1"/>
          </p:nvPr>
        </p:nvSpPr>
        <p:spPr>
          <a:xfrm>
            <a:off x="838199" y="1825625"/>
            <a:ext cx="10739511" cy="4901746"/>
          </a:xfrm>
        </p:spPr>
        <p:txBody>
          <a:bodyPr>
            <a:normAutofit/>
          </a:bodyPr>
          <a:lstStyle/>
          <a:p>
            <a:r>
              <a:rPr lang="en-US" dirty="0"/>
              <a:t>Large language model(s) yield increasingly strong results on a wide array of natural language understanding (NLU) tasks</a:t>
            </a:r>
          </a:p>
          <a:p>
            <a:r>
              <a:rPr lang="en-US" dirty="0"/>
              <a:t>However, many applications need </a:t>
            </a:r>
            <a:r>
              <a:rPr lang="en-US" i="1" dirty="0"/>
              <a:t>spoken</a:t>
            </a:r>
            <a:r>
              <a:rPr lang="en-US" dirty="0"/>
              <a:t> language understanding (SLU)</a:t>
            </a:r>
          </a:p>
          <a:p>
            <a:r>
              <a:rPr lang="en-US" dirty="0"/>
              <a:t>Baseline approach for applying NLU techniques to SLU:</a:t>
            </a:r>
          </a:p>
          <a:p>
            <a:pPr marL="457200" lvl="1" indent="0">
              <a:buNone/>
            </a:pPr>
            <a:endParaRPr lang="en-US" dirty="0"/>
          </a:p>
          <a:p>
            <a:pPr marL="457200" lvl="1" indent="0">
              <a:buNone/>
            </a:pPr>
            <a:endParaRPr lang="en-US" dirty="0"/>
          </a:p>
          <a:p>
            <a:pPr marL="457200" lvl="1" indent="0">
              <a:buNone/>
            </a:pPr>
            <a:endParaRPr lang="en-US" dirty="0"/>
          </a:p>
          <a:p>
            <a:r>
              <a:rPr lang="en-US" dirty="0"/>
              <a:t>LLM output is sensitive to ASR errors</a:t>
            </a:r>
          </a:p>
          <a:p>
            <a:r>
              <a:rPr lang="en-US" dirty="0"/>
              <a:t>Lattices from ASR output contain rich information about transcript candidates and potential word confusions. Can we represent these lattices in LLM input?</a:t>
            </a:r>
          </a:p>
        </p:txBody>
      </p:sp>
      <p:pic>
        <p:nvPicPr>
          <p:cNvPr id="1028" name="Picture 4" descr="Waveform PNG Transparent Images Free Download | Vector Files | Pngtree">
            <a:extLst>
              <a:ext uri="{FF2B5EF4-FFF2-40B4-BE49-F238E27FC236}">
                <a16:creationId xmlns:a16="http://schemas.microsoft.com/office/drawing/2014/main" id="{32F1B014-B45B-28E3-5314-E47FECC335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3448" y="3639206"/>
            <a:ext cx="1320114" cy="94278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1268154D-0D16-CDA0-A7C3-9D54C65929AC}"/>
              </a:ext>
            </a:extLst>
          </p:cNvPr>
          <p:cNvCxnSpPr/>
          <p:nvPr/>
        </p:nvCxnSpPr>
        <p:spPr>
          <a:xfrm>
            <a:off x="3188043" y="4110597"/>
            <a:ext cx="40777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4F6EE243-FBE4-BD86-4496-6410B9FBD3C9}"/>
              </a:ext>
            </a:extLst>
          </p:cNvPr>
          <p:cNvSpPr/>
          <p:nvPr/>
        </p:nvSpPr>
        <p:spPr>
          <a:xfrm>
            <a:off x="3768811" y="3830736"/>
            <a:ext cx="704335" cy="56841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ASR</a:t>
            </a:r>
          </a:p>
        </p:txBody>
      </p:sp>
      <p:cxnSp>
        <p:nvCxnSpPr>
          <p:cNvPr id="7" name="Straight Arrow Connector 6">
            <a:extLst>
              <a:ext uri="{FF2B5EF4-FFF2-40B4-BE49-F238E27FC236}">
                <a16:creationId xmlns:a16="http://schemas.microsoft.com/office/drawing/2014/main" id="{A5F65AD4-4590-E3B6-6B2A-20A69A36D9E9}"/>
              </a:ext>
            </a:extLst>
          </p:cNvPr>
          <p:cNvCxnSpPr>
            <a:cxnSpLocks/>
          </p:cNvCxnSpPr>
          <p:nvPr/>
        </p:nvCxnSpPr>
        <p:spPr>
          <a:xfrm>
            <a:off x="4712043" y="4110597"/>
            <a:ext cx="215831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85F241F-D8C5-E9B4-8D48-3D01426D26B6}"/>
              </a:ext>
            </a:extLst>
          </p:cNvPr>
          <p:cNvSpPr txBox="1"/>
          <p:nvPr/>
        </p:nvSpPr>
        <p:spPr>
          <a:xfrm>
            <a:off x="4707924" y="4106467"/>
            <a:ext cx="2176850" cy="369332"/>
          </a:xfrm>
          <a:prstGeom prst="rect">
            <a:avLst/>
          </a:prstGeom>
          <a:noFill/>
        </p:spPr>
        <p:txBody>
          <a:bodyPr wrap="square" rtlCol="0">
            <a:spAutoFit/>
          </a:bodyPr>
          <a:lstStyle/>
          <a:p>
            <a:pPr algn="ctr"/>
            <a:r>
              <a:rPr lang="en-US" dirty="0"/>
              <a:t>(noisy, 1-best)</a:t>
            </a:r>
          </a:p>
        </p:txBody>
      </p:sp>
      <p:sp>
        <p:nvSpPr>
          <p:cNvPr id="11" name="TextBox 10">
            <a:extLst>
              <a:ext uri="{FF2B5EF4-FFF2-40B4-BE49-F238E27FC236}">
                <a16:creationId xmlns:a16="http://schemas.microsoft.com/office/drawing/2014/main" id="{C18F9B3C-8F34-F449-E07C-3A90415E884B}"/>
              </a:ext>
            </a:extLst>
          </p:cNvPr>
          <p:cNvSpPr txBox="1"/>
          <p:nvPr/>
        </p:nvSpPr>
        <p:spPr>
          <a:xfrm>
            <a:off x="4702775" y="3734565"/>
            <a:ext cx="2176850" cy="369332"/>
          </a:xfrm>
          <a:prstGeom prst="rect">
            <a:avLst/>
          </a:prstGeom>
          <a:noFill/>
        </p:spPr>
        <p:txBody>
          <a:bodyPr wrap="square" rtlCol="0">
            <a:spAutoFit/>
          </a:bodyPr>
          <a:lstStyle/>
          <a:p>
            <a:pPr algn="ctr"/>
            <a:r>
              <a:rPr lang="en-US" dirty="0"/>
              <a:t>ASR transcript</a:t>
            </a:r>
          </a:p>
        </p:txBody>
      </p:sp>
      <p:cxnSp>
        <p:nvCxnSpPr>
          <p:cNvPr id="12" name="Straight Arrow Connector 11">
            <a:extLst>
              <a:ext uri="{FF2B5EF4-FFF2-40B4-BE49-F238E27FC236}">
                <a16:creationId xmlns:a16="http://schemas.microsoft.com/office/drawing/2014/main" id="{01E7CE0F-7050-513E-8653-13E22E5AA626}"/>
              </a:ext>
            </a:extLst>
          </p:cNvPr>
          <p:cNvCxnSpPr>
            <a:cxnSpLocks/>
          </p:cNvCxnSpPr>
          <p:nvPr/>
        </p:nvCxnSpPr>
        <p:spPr>
          <a:xfrm>
            <a:off x="7801231" y="4103897"/>
            <a:ext cx="20890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0ED3720-3106-318C-7772-F2A7F9E41292}"/>
              </a:ext>
            </a:extLst>
          </p:cNvPr>
          <p:cNvSpPr txBox="1"/>
          <p:nvPr/>
        </p:nvSpPr>
        <p:spPr>
          <a:xfrm>
            <a:off x="7713421" y="3741265"/>
            <a:ext cx="2176850" cy="369332"/>
          </a:xfrm>
          <a:prstGeom prst="rect">
            <a:avLst/>
          </a:prstGeom>
          <a:noFill/>
        </p:spPr>
        <p:txBody>
          <a:bodyPr wrap="square" rtlCol="0">
            <a:spAutoFit/>
          </a:bodyPr>
          <a:lstStyle/>
          <a:p>
            <a:pPr algn="ctr"/>
            <a:r>
              <a:rPr lang="en-US" dirty="0"/>
              <a:t>model generation</a:t>
            </a:r>
          </a:p>
        </p:txBody>
      </p:sp>
      <p:sp>
        <p:nvSpPr>
          <p:cNvPr id="16" name="Rectangle 15">
            <a:extLst>
              <a:ext uri="{FF2B5EF4-FFF2-40B4-BE49-F238E27FC236}">
                <a16:creationId xmlns:a16="http://schemas.microsoft.com/office/drawing/2014/main" id="{F440E17D-9F26-15FD-A8B9-5E6408138F57}"/>
              </a:ext>
            </a:extLst>
          </p:cNvPr>
          <p:cNvSpPr/>
          <p:nvPr/>
        </p:nvSpPr>
        <p:spPr>
          <a:xfrm>
            <a:off x="7010399" y="3830736"/>
            <a:ext cx="704335" cy="56841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LLM</a:t>
            </a:r>
          </a:p>
        </p:txBody>
      </p:sp>
      <p:sp>
        <p:nvSpPr>
          <p:cNvPr id="4" name="TextBox 3">
            <a:extLst>
              <a:ext uri="{FF2B5EF4-FFF2-40B4-BE49-F238E27FC236}">
                <a16:creationId xmlns:a16="http://schemas.microsoft.com/office/drawing/2014/main" id="{C3740BEB-5CBD-B706-E0D5-F02E2CC6A7EC}"/>
              </a:ext>
            </a:extLst>
          </p:cNvPr>
          <p:cNvSpPr txBox="1"/>
          <p:nvPr/>
        </p:nvSpPr>
        <p:spPr>
          <a:xfrm>
            <a:off x="1061154" y="4526741"/>
            <a:ext cx="2462829" cy="261610"/>
          </a:xfrm>
          <a:prstGeom prst="rect">
            <a:avLst/>
          </a:prstGeom>
          <a:noFill/>
        </p:spPr>
        <p:txBody>
          <a:bodyPr wrap="square" rtlCol="0">
            <a:spAutoFit/>
          </a:bodyPr>
          <a:lstStyle/>
          <a:p>
            <a:r>
              <a:rPr lang="en-US" sz="1100" i="1" dirty="0"/>
              <a:t>what is the opposite of nuclear fission?</a:t>
            </a:r>
          </a:p>
        </p:txBody>
      </p:sp>
      <p:sp>
        <p:nvSpPr>
          <p:cNvPr id="9" name="TextBox 8">
            <a:extLst>
              <a:ext uri="{FF2B5EF4-FFF2-40B4-BE49-F238E27FC236}">
                <a16:creationId xmlns:a16="http://schemas.microsoft.com/office/drawing/2014/main" id="{C9D49243-928B-F408-0B29-B24D28A285BE}"/>
              </a:ext>
            </a:extLst>
          </p:cNvPr>
          <p:cNvSpPr txBox="1"/>
          <p:nvPr/>
        </p:nvSpPr>
        <p:spPr>
          <a:xfrm>
            <a:off x="4712043" y="4527594"/>
            <a:ext cx="2462829" cy="261610"/>
          </a:xfrm>
          <a:prstGeom prst="rect">
            <a:avLst/>
          </a:prstGeom>
          <a:noFill/>
        </p:spPr>
        <p:txBody>
          <a:bodyPr wrap="square" rtlCol="0">
            <a:spAutoFit/>
          </a:bodyPr>
          <a:lstStyle/>
          <a:p>
            <a:r>
              <a:rPr lang="en-US" sz="1100" i="1" dirty="0"/>
              <a:t>what is the opposite of nuclear fishing?</a:t>
            </a:r>
          </a:p>
        </p:txBody>
      </p:sp>
      <p:sp>
        <p:nvSpPr>
          <p:cNvPr id="13" name="TextBox 12">
            <a:extLst>
              <a:ext uri="{FF2B5EF4-FFF2-40B4-BE49-F238E27FC236}">
                <a16:creationId xmlns:a16="http://schemas.microsoft.com/office/drawing/2014/main" id="{87917282-4A3B-DC85-C891-C6697B46FB8D}"/>
              </a:ext>
            </a:extLst>
          </p:cNvPr>
          <p:cNvSpPr txBox="1"/>
          <p:nvPr/>
        </p:nvSpPr>
        <p:spPr>
          <a:xfrm>
            <a:off x="9890271" y="3936611"/>
            <a:ext cx="506870" cy="369332"/>
          </a:xfrm>
          <a:prstGeom prst="rect">
            <a:avLst/>
          </a:prstGeom>
          <a:noFill/>
        </p:spPr>
        <p:txBody>
          <a:bodyPr wrap="none" rtlCol="0">
            <a:spAutoFit/>
          </a:bodyPr>
          <a:lstStyle/>
          <a:p>
            <a:r>
              <a:rPr lang="en-US" dirty="0"/>
              <a:t>???</a:t>
            </a:r>
          </a:p>
        </p:txBody>
      </p:sp>
      <p:sp>
        <p:nvSpPr>
          <p:cNvPr id="14" name="Slide Number Placeholder 13">
            <a:extLst>
              <a:ext uri="{FF2B5EF4-FFF2-40B4-BE49-F238E27FC236}">
                <a16:creationId xmlns:a16="http://schemas.microsoft.com/office/drawing/2014/main" id="{6F3AEA81-EF14-B636-4E7F-16A203116B16}"/>
              </a:ext>
            </a:extLst>
          </p:cNvPr>
          <p:cNvSpPr>
            <a:spLocks noGrp="1"/>
          </p:cNvSpPr>
          <p:nvPr>
            <p:ph type="sldNum" sz="quarter" idx="12"/>
          </p:nvPr>
        </p:nvSpPr>
        <p:spPr/>
        <p:txBody>
          <a:bodyPr/>
          <a:lstStyle/>
          <a:p>
            <a:fld id="{8BAEEBC0-24DA-F14C-970C-F737FE193F6C}" type="slidenum">
              <a:rPr lang="en-US" smtClean="0"/>
              <a:t>2</a:t>
            </a:fld>
            <a:endParaRPr lang="en-US"/>
          </a:p>
        </p:txBody>
      </p:sp>
    </p:spTree>
    <p:extLst>
      <p:ext uri="{BB962C8B-B14F-4D97-AF65-F5344CB8AC3E}">
        <p14:creationId xmlns:p14="http://schemas.microsoft.com/office/powerpoint/2010/main" val="1472388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1" grpId="0"/>
      <p:bldP spid="15" grpId="0"/>
      <p:bldP spid="16" grpId="0" animBg="1"/>
      <p:bldP spid="4" grpId="0"/>
      <p:bldP spid="9"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038E2-0F3D-57A3-1F65-720E75D49511}"/>
              </a:ext>
            </a:extLst>
          </p:cNvPr>
          <p:cNvSpPr>
            <a:spLocks noGrp="1"/>
          </p:cNvSpPr>
          <p:nvPr>
            <p:ph type="title"/>
          </p:nvPr>
        </p:nvSpPr>
        <p:spPr/>
        <p:txBody>
          <a:bodyPr/>
          <a:lstStyle/>
          <a:p>
            <a:r>
              <a:rPr lang="en-US" dirty="0"/>
              <a:t>Cases where confusion networks hurt</a:t>
            </a:r>
            <a:endParaRPr lang="en-US" dirty="0">
              <a:highlight>
                <a:srgbClr val="FFFF00"/>
              </a:highlight>
            </a:endParaRPr>
          </a:p>
        </p:txBody>
      </p:sp>
      <p:sp>
        <p:nvSpPr>
          <p:cNvPr id="11" name="Content Placeholder 5">
            <a:extLst>
              <a:ext uri="{FF2B5EF4-FFF2-40B4-BE49-F238E27FC236}">
                <a16:creationId xmlns:a16="http://schemas.microsoft.com/office/drawing/2014/main" id="{8BD5857A-31E7-4E85-5CA7-EFA27CF91380}"/>
              </a:ext>
            </a:extLst>
          </p:cNvPr>
          <p:cNvSpPr txBox="1">
            <a:spLocks/>
          </p:cNvSpPr>
          <p:nvPr/>
        </p:nvSpPr>
        <p:spPr>
          <a:xfrm>
            <a:off x="838200" y="1825625"/>
            <a:ext cx="10515600" cy="9341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E.g. when the 1-best hypothesis is close to the reference</a:t>
            </a:r>
          </a:p>
          <a:p>
            <a:pPr lvl="1"/>
            <a:r>
              <a:rPr lang="en-US" dirty="0"/>
              <a:t>1-best hypothesis == n-best oracle in </a:t>
            </a:r>
            <a:r>
              <a:rPr lang="en-US" b="1" dirty="0"/>
              <a:t>83%</a:t>
            </a:r>
            <a:r>
              <a:rPr lang="en-US" dirty="0"/>
              <a:t> of questions</a:t>
            </a:r>
          </a:p>
        </p:txBody>
      </p:sp>
      <p:graphicFrame>
        <p:nvGraphicFramePr>
          <p:cNvPr id="18" name="Table 17">
            <a:extLst>
              <a:ext uri="{FF2B5EF4-FFF2-40B4-BE49-F238E27FC236}">
                <a16:creationId xmlns:a16="http://schemas.microsoft.com/office/drawing/2014/main" id="{297D7C73-2650-588E-669C-D33016681DEA}"/>
              </a:ext>
            </a:extLst>
          </p:cNvPr>
          <p:cNvGraphicFramePr>
            <a:graphicFrameLocks noGrp="1"/>
          </p:cNvGraphicFramePr>
          <p:nvPr>
            <p:extLst>
              <p:ext uri="{D42A27DB-BD31-4B8C-83A1-F6EECF244321}">
                <p14:modId xmlns:p14="http://schemas.microsoft.com/office/powerpoint/2010/main" val="2773989508"/>
              </p:ext>
            </p:extLst>
          </p:nvPr>
        </p:nvGraphicFramePr>
        <p:xfrm>
          <a:off x="137160" y="2843784"/>
          <a:ext cx="11403874" cy="1899920"/>
        </p:xfrm>
        <a:graphic>
          <a:graphicData uri="http://schemas.openxmlformats.org/drawingml/2006/table">
            <a:tbl>
              <a:tblPr firstRow="1" bandRow="1">
                <a:tableStyleId>{5C22544A-7EE6-4342-B048-85BDC9FD1C3A}</a:tableStyleId>
              </a:tblPr>
              <a:tblGrid>
                <a:gridCol w="1147354">
                  <a:extLst>
                    <a:ext uri="{9D8B030D-6E8A-4147-A177-3AD203B41FA5}">
                      <a16:colId xmlns:a16="http://schemas.microsoft.com/office/drawing/2014/main" val="703073818"/>
                    </a:ext>
                  </a:extLst>
                </a:gridCol>
                <a:gridCol w="6742612">
                  <a:extLst>
                    <a:ext uri="{9D8B030D-6E8A-4147-A177-3AD203B41FA5}">
                      <a16:colId xmlns:a16="http://schemas.microsoft.com/office/drawing/2014/main" val="585409040"/>
                    </a:ext>
                  </a:extLst>
                </a:gridCol>
                <a:gridCol w="3513908">
                  <a:extLst>
                    <a:ext uri="{9D8B030D-6E8A-4147-A177-3AD203B41FA5}">
                      <a16:colId xmlns:a16="http://schemas.microsoft.com/office/drawing/2014/main" val="1615706002"/>
                    </a:ext>
                  </a:extLst>
                </a:gridCol>
              </a:tblGrid>
              <a:tr h="370840">
                <a:tc>
                  <a:txBody>
                    <a:bodyPr/>
                    <a:lstStyle/>
                    <a:p>
                      <a:r>
                        <a:rPr lang="en-US" dirty="0"/>
                        <a:t>Transcript source</a:t>
                      </a:r>
                    </a:p>
                  </a:txBody>
                  <a:tcPr/>
                </a:tc>
                <a:tc>
                  <a:txBody>
                    <a:bodyPr/>
                    <a:lstStyle/>
                    <a:p>
                      <a:r>
                        <a:rPr lang="en-US" dirty="0"/>
                        <a:t>Question</a:t>
                      </a:r>
                    </a:p>
                  </a:txBody>
                  <a:tcPr/>
                </a:tc>
                <a:tc>
                  <a:txBody>
                    <a:bodyPr/>
                    <a:lstStyle/>
                    <a:p>
                      <a:r>
                        <a:rPr lang="en-US" dirty="0"/>
                        <a:t>Answer (from </a:t>
                      </a:r>
                      <a:r>
                        <a:rPr lang="en-US" dirty="0" err="1"/>
                        <a:t>ChatGPT</a:t>
                      </a:r>
                      <a:r>
                        <a:rPr lang="en-US" dirty="0"/>
                        <a:t>)</a:t>
                      </a:r>
                    </a:p>
                  </a:txBody>
                  <a:tcPr/>
                </a:tc>
                <a:extLst>
                  <a:ext uri="{0D108BD9-81ED-4DB2-BD59-A6C34878D82A}">
                    <a16:rowId xmlns:a16="http://schemas.microsoft.com/office/drawing/2014/main" val="4024972123"/>
                  </a:ext>
                </a:extLst>
              </a:tr>
              <a:tr h="370840">
                <a:tc>
                  <a:txBody>
                    <a:bodyPr/>
                    <a:lstStyle/>
                    <a:p>
                      <a:r>
                        <a:rPr lang="en-US" sz="1400" dirty="0"/>
                        <a:t>Ground truth</a:t>
                      </a:r>
                    </a:p>
                  </a:txBody>
                  <a:tcPr/>
                </a:tc>
                <a:tc>
                  <a:txBody>
                    <a:bodyPr/>
                    <a:lstStyle/>
                    <a:p>
                      <a:r>
                        <a:rPr lang="en-US" sz="1400" dirty="0">
                          <a:latin typeface="Courier New" panose="02070309020205020404" pitchFamily="49" charset="0"/>
                          <a:cs typeface="Courier New" panose="02070309020205020404" pitchFamily="49" charset="0"/>
                        </a:rPr>
                        <a:t>what are the </a:t>
                      </a:r>
                      <a:r>
                        <a:rPr lang="en-US" sz="1400" dirty="0">
                          <a:highlight>
                            <a:srgbClr val="FFFF00"/>
                          </a:highlight>
                          <a:latin typeface="Courier New" panose="02070309020205020404" pitchFamily="49" charset="0"/>
                          <a:cs typeface="Courier New" panose="02070309020205020404" pitchFamily="49" charset="0"/>
                        </a:rPr>
                        <a:t>eight comb rows</a:t>
                      </a:r>
                      <a:r>
                        <a:rPr lang="en-US" sz="1400" dirty="0">
                          <a:latin typeface="Courier New" panose="02070309020205020404" pitchFamily="49" charset="0"/>
                          <a:cs typeface="Courier New" panose="02070309020205020404" pitchFamily="49" charset="0"/>
                        </a:rPr>
                        <a:t> on the outer surface called? </a:t>
                      </a:r>
                    </a:p>
                  </a:txBody>
                  <a:tcPr/>
                </a:tc>
                <a:tc>
                  <a:txBody>
                    <a:bodyPr/>
                    <a:lstStyle/>
                    <a:p>
                      <a:r>
                        <a:rPr lang="en-US" sz="1400" dirty="0">
                          <a:solidFill>
                            <a:schemeClr val="tx1"/>
                          </a:solidFill>
                          <a:latin typeface="Courier New" panose="02070309020205020404" pitchFamily="49" charset="0"/>
                          <a:cs typeface="Courier New" panose="02070309020205020404" pitchFamily="49" charset="0"/>
                        </a:rPr>
                        <a:t>swimming plates</a:t>
                      </a:r>
                    </a:p>
                  </a:txBody>
                  <a:tcPr/>
                </a:tc>
                <a:extLst>
                  <a:ext uri="{0D108BD9-81ED-4DB2-BD59-A6C34878D82A}">
                    <a16:rowId xmlns:a16="http://schemas.microsoft.com/office/drawing/2014/main" val="863224176"/>
                  </a:ext>
                </a:extLst>
              </a:tr>
              <a:tr h="370840">
                <a:tc>
                  <a:txBody>
                    <a:bodyPr/>
                    <a:lstStyle/>
                    <a:p>
                      <a:r>
                        <a:rPr lang="en-US" sz="1400" dirty="0"/>
                        <a:t>1-best</a:t>
                      </a:r>
                    </a:p>
                  </a:txBody>
                  <a:tcPr/>
                </a:tc>
                <a:tc>
                  <a:txBody>
                    <a:bodyPr/>
                    <a:lstStyle/>
                    <a:p>
                      <a:r>
                        <a:rPr lang="en-US" sz="1400" dirty="0">
                          <a:latin typeface="Courier New" panose="02070309020205020404" pitchFamily="49" charset="0"/>
                          <a:cs typeface="Courier New" panose="02070309020205020404" pitchFamily="49" charset="0"/>
                        </a:rPr>
                        <a:t>what are the </a:t>
                      </a:r>
                      <a:r>
                        <a:rPr lang="en-US" sz="1400" dirty="0">
                          <a:highlight>
                            <a:srgbClr val="FFFF00"/>
                          </a:highlight>
                          <a:latin typeface="Courier New" panose="02070309020205020404" pitchFamily="49" charset="0"/>
                          <a:cs typeface="Courier New" panose="02070309020205020404" pitchFamily="49" charset="0"/>
                        </a:rPr>
                        <a:t>eight comb rows</a:t>
                      </a:r>
                      <a:r>
                        <a:rPr lang="en-US" sz="1400" dirty="0">
                          <a:latin typeface="Courier New" panose="02070309020205020404" pitchFamily="49" charset="0"/>
                          <a:cs typeface="Courier New" panose="02070309020205020404" pitchFamily="49" charset="0"/>
                        </a:rPr>
                        <a:t> on the outer surface?</a:t>
                      </a:r>
                    </a:p>
                  </a:txBody>
                  <a:tcPr/>
                </a:tc>
                <a:tc>
                  <a:txBody>
                    <a:bodyPr/>
                    <a:lstStyle/>
                    <a:p>
                      <a:r>
                        <a:rPr lang="en-US" sz="1400" dirty="0">
                          <a:solidFill>
                            <a:schemeClr val="tx1"/>
                          </a:solidFill>
                          <a:latin typeface="Courier New" panose="02070309020205020404" pitchFamily="49" charset="0"/>
                          <a:cs typeface="Courier New" panose="02070309020205020404" pitchFamily="49" charset="0"/>
                        </a:rPr>
                        <a:t>swimming plates</a:t>
                      </a:r>
                    </a:p>
                  </a:txBody>
                  <a:tcPr/>
                </a:tc>
                <a:extLst>
                  <a:ext uri="{0D108BD9-81ED-4DB2-BD59-A6C34878D82A}">
                    <a16:rowId xmlns:a16="http://schemas.microsoft.com/office/drawing/2014/main" val="1214699818"/>
                  </a:ext>
                </a:extLst>
              </a:tr>
              <a:tr h="370840">
                <a:tc>
                  <a:txBody>
                    <a:bodyPr/>
                    <a:lstStyle/>
                    <a:p>
                      <a:r>
                        <a:rPr lang="en-US" sz="1400" dirty="0"/>
                        <a:t>|</a:t>
                      </a:r>
                    </a:p>
                  </a:txBody>
                  <a:tcPr/>
                </a:tc>
                <a:tc>
                  <a:txBody>
                    <a:bodyPr/>
                    <a:lstStyle/>
                    <a:p>
                      <a:r>
                        <a:rPr lang="en-US" sz="1400" dirty="0">
                          <a:latin typeface="Courier New" panose="02070309020205020404" pitchFamily="49" charset="0"/>
                          <a:cs typeface="Courier New" panose="02070309020205020404" pitchFamily="49" charset="0"/>
                        </a:rPr>
                        <a:t>what are the </a:t>
                      </a:r>
                      <a:r>
                        <a:rPr lang="en-US" sz="1400" dirty="0" err="1">
                          <a:highlight>
                            <a:srgbClr val="FFFF00"/>
                          </a:highlight>
                          <a:latin typeface="Courier New" panose="02070309020205020404" pitchFamily="49" charset="0"/>
                          <a:cs typeface="Courier New" panose="02070309020205020404" pitchFamily="49" charset="0"/>
                        </a:rPr>
                        <a:t>eight|a</a:t>
                      </a:r>
                      <a:r>
                        <a:rPr lang="en-US" sz="1400" dirty="0">
                          <a:highlight>
                            <a:srgbClr val="FFFF00"/>
                          </a:highlight>
                          <a:latin typeface="Courier New" panose="02070309020205020404" pitchFamily="49" charset="0"/>
                          <a:cs typeface="Courier New" panose="02070309020205020404" pitchFamily="49" charset="0"/>
                        </a:rPr>
                        <a:t> </a:t>
                      </a:r>
                      <a:r>
                        <a:rPr lang="en-US" sz="1400" dirty="0" err="1">
                          <a:highlight>
                            <a:srgbClr val="FFFF00"/>
                          </a:highlight>
                          <a:latin typeface="Courier New" panose="02070309020205020404" pitchFamily="49" charset="0"/>
                          <a:cs typeface="Courier New" panose="02070309020205020404" pitchFamily="49" charset="0"/>
                        </a:rPr>
                        <a:t>calm|comb</a:t>
                      </a:r>
                      <a:r>
                        <a:rPr lang="en-US" sz="1400" dirty="0">
                          <a:highlight>
                            <a:srgbClr val="FFFF00"/>
                          </a:highlight>
                          <a:latin typeface="Courier New" panose="02070309020205020404" pitchFamily="49" charset="0"/>
                          <a:cs typeface="Courier New" panose="02070309020205020404" pitchFamily="49" charset="0"/>
                        </a:rPr>
                        <a:t> </a:t>
                      </a:r>
                      <a:r>
                        <a:rPr lang="en-US" sz="1400" dirty="0" err="1">
                          <a:highlight>
                            <a:srgbClr val="FFFF00"/>
                          </a:highlight>
                          <a:latin typeface="Courier New" panose="02070309020205020404" pitchFamily="49" charset="0"/>
                          <a:cs typeface="Courier New" panose="02070309020205020404" pitchFamily="49" charset="0"/>
                        </a:rPr>
                        <a:t>rows|roads</a:t>
                      </a:r>
                      <a:r>
                        <a:rPr lang="en-US" sz="1400" dirty="0">
                          <a:latin typeface="Courier New" panose="02070309020205020404" pitchFamily="49" charset="0"/>
                          <a:cs typeface="Courier New" panose="02070309020205020404" pitchFamily="49" charset="0"/>
                        </a:rPr>
                        <a:t> on </a:t>
                      </a:r>
                    </a:p>
                    <a:p>
                      <a:r>
                        <a:rPr lang="en-US" sz="1400" dirty="0">
                          <a:latin typeface="Courier New" panose="02070309020205020404" pitchFamily="49" charset="0"/>
                          <a:cs typeface="Courier New" panose="02070309020205020404" pitchFamily="49" charset="0"/>
                        </a:rPr>
                        <a:t>the outer surface?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ourier New" panose="02070309020205020404" pitchFamily="49" charset="0"/>
                          <a:cs typeface="Courier New" panose="02070309020205020404" pitchFamily="49" charset="0"/>
                        </a:rPr>
                        <a:t>eight comb rows</a:t>
                      </a:r>
                      <a:endParaRPr lang="en-US" sz="1400" dirty="0">
                        <a:solidFill>
                          <a:schemeClr val="tx1"/>
                        </a:solidFill>
                      </a:endParaRPr>
                    </a:p>
                  </a:txBody>
                  <a:tcPr/>
                </a:tc>
                <a:extLst>
                  <a:ext uri="{0D108BD9-81ED-4DB2-BD59-A6C34878D82A}">
                    <a16:rowId xmlns:a16="http://schemas.microsoft.com/office/drawing/2014/main" val="2097114641"/>
                  </a:ext>
                </a:extLst>
              </a:tr>
            </a:tbl>
          </a:graphicData>
        </a:graphic>
      </p:graphicFrame>
      <p:pic>
        <p:nvPicPr>
          <p:cNvPr id="19" name="Graphic 18" descr="Checkmark with solid fill">
            <a:extLst>
              <a:ext uri="{FF2B5EF4-FFF2-40B4-BE49-F238E27FC236}">
                <a16:creationId xmlns:a16="http://schemas.microsoft.com/office/drawing/2014/main" id="{988DF0EE-69EC-899D-34B9-B1821F6D94D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034" y="3324497"/>
            <a:ext cx="566531" cy="566531"/>
          </a:xfrm>
          <a:prstGeom prst="rect">
            <a:avLst/>
          </a:prstGeom>
        </p:spPr>
      </p:pic>
      <p:pic>
        <p:nvPicPr>
          <p:cNvPr id="22" name="Graphic 21" descr="Close with solid fill">
            <a:extLst>
              <a:ext uri="{FF2B5EF4-FFF2-40B4-BE49-F238E27FC236}">
                <a16:creationId xmlns:a16="http://schemas.microsoft.com/office/drawing/2014/main" id="{0C4A969A-B375-AC95-59AA-0DC0AC11ED0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534502" y="4197207"/>
            <a:ext cx="566531" cy="566531"/>
          </a:xfrm>
          <a:prstGeom prst="rect">
            <a:avLst/>
          </a:prstGeom>
        </p:spPr>
      </p:pic>
      <p:pic>
        <p:nvPicPr>
          <p:cNvPr id="23" name="Graphic 22" descr="Checkmark with solid fill">
            <a:extLst>
              <a:ext uri="{FF2B5EF4-FFF2-40B4-BE49-F238E27FC236}">
                <a16:creationId xmlns:a16="http://schemas.microsoft.com/office/drawing/2014/main" id="{75B9E93F-E250-30F8-CB7F-E3B83C9526D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034" y="3760852"/>
            <a:ext cx="566531" cy="566531"/>
          </a:xfrm>
          <a:prstGeom prst="rect">
            <a:avLst/>
          </a:prstGeom>
        </p:spPr>
      </p:pic>
      <p:sp>
        <p:nvSpPr>
          <p:cNvPr id="25" name="Slide Number Placeholder 24">
            <a:extLst>
              <a:ext uri="{FF2B5EF4-FFF2-40B4-BE49-F238E27FC236}">
                <a16:creationId xmlns:a16="http://schemas.microsoft.com/office/drawing/2014/main" id="{E66B2E21-0B18-2062-59B1-F1A75E49AC72}"/>
              </a:ext>
            </a:extLst>
          </p:cNvPr>
          <p:cNvSpPr>
            <a:spLocks noGrp="1"/>
          </p:cNvSpPr>
          <p:nvPr>
            <p:ph type="sldNum" sz="quarter" idx="12"/>
          </p:nvPr>
        </p:nvSpPr>
        <p:spPr/>
        <p:txBody>
          <a:bodyPr/>
          <a:lstStyle/>
          <a:p>
            <a:fld id="{8BAEEBC0-24DA-F14C-970C-F737FE193F6C}" type="slidenum">
              <a:rPr lang="en-US" smtClean="0"/>
              <a:t>20</a:t>
            </a:fld>
            <a:endParaRPr lang="en-US"/>
          </a:p>
        </p:txBody>
      </p:sp>
    </p:spTree>
    <p:extLst>
      <p:ext uri="{BB962C8B-B14F-4D97-AF65-F5344CB8AC3E}">
        <p14:creationId xmlns:p14="http://schemas.microsoft.com/office/powerpoint/2010/main" val="42426568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038E2-0F3D-57A3-1F65-720E75D49511}"/>
              </a:ext>
            </a:extLst>
          </p:cNvPr>
          <p:cNvSpPr>
            <a:spLocks noGrp="1"/>
          </p:cNvSpPr>
          <p:nvPr>
            <p:ph type="title"/>
          </p:nvPr>
        </p:nvSpPr>
        <p:spPr/>
        <p:txBody>
          <a:bodyPr>
            <a:normAutofit/>
          </a:bodyPr>
          <a:lstStyle/>
          <a:p>
            <a:r>
              <a:rPr lang="en-US" sz="4000" dirty="0"/>
              <a:t>Cases where filtering by posteriors helps</a:t>
            </a:r>
            <a:endParaRPr lang="en-US" sz="4000" dirty="0">
              <a:highlight>
                <a:srgbClr val="FFFF00"/>
              </a:highlight>
            </a:endParaRPr>
          </a:p>
        </p:txBody>
      </p:sp>
      <p:graphicFrame>
        <p:nvGraphicFramePr>
          <p:cNvPr id="10" name="Table 9">
            <a:extLst>
              <a:ext uri="{FF2B5EF4-FFF2-40B4-BE49-F238E27FC236}">
                <a16:creationId xmlns:a16="http://schemas.microsoft.com/office/drawing/2014/main" id="{92FF648F-5140-DBA6-BC99-EC89792370D6}"/>
              </a:ext>
            </a:extLst>
          </p:cNvPr>
          <p:cNvGraphicFramePr>
            <a:graphicFrameLocks noGrp="1"/>
          </p:cNvGraphicFramePr>
          <p:nvPr>
            <p:extLst>
              <p:ext uri="{D42A27DB-BD31-4B8C-83A1-F6EECF244321}">
                <p14:modId xmlns:p14="http://schemas.microsoft.com/office/powerpoint/2010/main" val="1978630630"/>
              </p:ext>
            </p:extLst>
          </p:nvPr>
        </p:nvGraphicFramePr>
        <p:xfrm>
          <a:off x="137160" y="2842623"/>
          <a:ext cx="11403874" cy="3140166"/>
        </p:xfrm>
        <a:graphic>
          <a:graphicData uri="http://schemas.openxmlformats.org/drawingml/2006/table">
            <a:tbl>
              <a:tblPr firstRow="1" bandRow="1">
                <a:tableStyleId>{5C22544A-7EE6-4342-B048-85BDC9FD1C3A}</a:tableStyleId>
              </a:tblPr>
              <a:tblGrid>
                <a:gridCol w="1147354">
                  <a:extLst>
                    <a:ext uri="{9D8B030D-6E8A-4147-A177-3AD203B41FA5}">
                      <a16:colId xmlns:a16="http://schemas.microsoft.com/office/drawing/2014/main" val="703073818"/>
                    </a:ext>
                  </a:extLst>
                </a:gridCol>
                <a:gridCol w="6742612">
                  <a:extLst>
                    <a:ext uri="{9D8B030D-6E8A-4147-A177-3AD203B41FA5}">
                      <a16:colId xmlns:a16="http://schemas.microsoft.com/office/drawing/2014/main" val="585409040"/>
                    </a:ext>
                  </a:extLst>
                </a:gridCol>
                <a:gridCol w="3513908">
                  <a:extLst>
                    <a:ext uri="{9D8B030D-6E8A-4147-A177-3AD203B41FA5}">
                      <a16:colId xmlns:a16="http://schemas.microsoft.com/office/drawing/2014/main" val="1615706002"/>
                    </a:ext>
                  </a:extLst>
                </a:gridCol>
              </a:tblGrid>
              <a:tr h="706537">
                <a:tc>
                  <a:txBody>
                    <a:bodyPr/>
                    <a:lstStyle/>
                    <a:p>
                      <a:r>
                        <a:rPr lang="en-US"/>
                        <a:t>Transcript source</a:t>
                      </a:r>
                      <a:endParaRPr lang="en-US" dirty="0"/>
                    </a:p>
                  </a:txBody>
                  <a:tcPr/>
                </a:tc>
                <a:tc>
                  <a:txBody>
                    <a:bodyPr/>
                    <a:lstStyle/>
                    <a:p>
                      <a:r>
                        <a:rPr lang="en-US"/>
                        <a:t>Question</a:t>
                      </a:r>
                      <a:endParaRPr lang="en-US" dirty="0"/>
                    </a:p>
                  </a:txBody>
                  <a:tcPr/>
                </a:tc>
                <a:tc>
                  <a:txBody>
                    <a:bodyPr/>
                    <a:lstStyle/>
                    <a:p>
                      <a:r>
                        <a:rPr lang="en-US"/>
                        <a:t>Answer (from ChatGPT)</a:t>
                      </a:r>
                      <a:endParaRPr lang="en-US" dirty="0"/>
                    </a:p>
                  </a:txBody>
                  <a:tcPr/>
                </a:tc>
                <a:extLst>
                  <a:ext uri="{0D108BD9-81ED-4DB2-BD59-A6C34878D82A}">
                    <a16:rowId xmlns:a16="http://schemas.microsoft.com/office/drawing/2014/main" val="4024972123"/>
                  </a:ext>
                </a:extLst>
              </a:tr>
              <a:tr h="409343">
                <a:tc>
                  <a:txBody>
                    <a:bodyPr/>
                    <a:lstStyle/>
                    <a:p>
                      <a:r>
                        <a:rPr lang="en-US" sz="1400"/>
                        <a:t>Ground truth</a:t>
                      </a:r>
                      <a:endParaRPr lang="en-US" sz="1400" dirty="0"/>
                    </a:p>
                  </a:txBody>
                  <a:tcPr/>
                </a:tc>
                <a:tc>
                  <a:txBody>
                    <a:bodyPr/>
                    <a:lstStyle/>
                    <a:p>
                      <a:r>
                        <a:rPr lang="en-US" sz="1400">
                          <a:latin typeface="Courier New" panose="02070309020205020404" pitchFamily="49" charset="0"/>
                          <a:cs typeface="Courier New" panose="02070309020205020404" pitchFamily="49" charset="0"/>
                        </a:rPr>
                        <a:t>when did </a:t>
                      </a:r>
                      <a:r>
                        <a:rPr lang="en-US" sz="1400">
                          <a:highlight>
                            <a:srgbClr val="FFFF00"/>
                          </a:highlight>
                          <a:latin typeface="Courier New" panose="02070309020205020404" pitchFamily="49" charset="0"/>
                          <a:cs typeface="Courier New" panose="02070309020205020404" pitchFamily="49" charset="0"/>
                        </a:rPr>
                        <a:t>tesla</a:t>
                      </a:r>
                      <a:r>
                        <a:rPr lang="en-US" sz="1400">
                          <a:latin typeface="Courier New" panose="02070309020205020404" pitchFamily="49" charset="0"/>
                          <a:cs typeface="Courier New" panose="02070309020205020404" pitchFamily="49" charset="0"/>
                        </a:rPr>
                        <a:t> go to </a:t>
                      </a:r>
                      <a:r>
                        <a:rPr lang="en-US" sz="1400">
                          <a:highlight>
                            <a:srgbClr val="FFFF00"/>
                          </a:highlight>
                          <a:latin typeface="Courier New" panose="02070309020205020404" pitchFamily="49" charset="0"/>
                          <a:cs typeface="Courier New" panose="02070309020205020404" pitchFamily="49" charset="0"/>
                        </a:rPr>
                        <a:t>tomingaj</a:t>
                      </a:r>
                      <a:r>
                        <a:rPr lang="en-US" sz="1400">
                          <a:latin typeface="Courier New" panose="02070309020205020404" pitchFamily="49" charset="0"/>
                          <a:cs typeface="Courier New" panose="02070309020205020404" pitchFamily="49" charset="0"/>
                        </a:rPr>
                        <a:t>?</a:t>
                      </a:r>
                      <a:endParaRPr lang="en-US" sz="1400" dirty="0">
                        <a:latin typeface="Courier New" panose="02070309020205020404" pitchFamily="49" charset="0"/>
                        <a:cs typeface="Courier New" panose="02070309020205020404" pitchFamily="49" charset="0"/>
                      </a:endParaRPr>
                    </a:p>
                  </a:txBody>
                  <a:tcPr/>
                </a:tc>
                <a:tc>
                  <a:txBody>
                    <a:bodyPr/>
                    <a:lstStyle/>
                    <a:p>
                      <a:r>
                        <a:rPr lang="en-US" sz="1400" dirty="0">
                          <a:solidFill>
                            <a:schemeClr val="tx1"/>
                          </a:solidFill>
                          <a:latin typeface="Courier New" panose="02070309020205020404" pitchFamily="49" charset="0"/>
                          <a:cs typeface="Courier New" panose="02070309020205020404" pitchFamily="49" charset="0"/>
                        </a:rPr>
                        <a:t>in eighteen seventy four</a:t>
                      </a:r>
                    </a:p>
                  </a:txBody>
                  <a:tcPr/>
                </a:tc>
                <a:extLst>
                  <a:ext uri="{0D108BD9-81ED-4DB2-BD59-A6C34878D82A}">
                    <a16:rowId xmlns:a16="http://schemas.microsoft.com/office/drawing/2014/main" val="863224176"/>
                  </a:ext>
                </a:extLst>
              </a:tr>
              <a:tr h="1042984">
                <a:tc>
                  <a:txBody>
                    <a:bodyPr/>
                    <a:lstStyle/>
                    <a:p>
                      <a:r>
                        <a:rPr lang="en-US" sz="1400"/>
                        <a:t>1-best</a:t>
                      </a:r>
                      <a:endParaRPr lang="en-US" sz="1400" dirty="0"/>
                    </a:p>
                  </a:txBody>
                  <a:tcPr/>
                </a:tc>
                <a:tc>
                  <a:txBody>
                    <a:bodyPr/>
                    <a:lstStyle/>
                    <a:p>
                      <a:r>
                        <a:rPr lang="en-US" sz="1400" dirty="0">
                          <a:latin typeface="Courier New" panose="02070309020205020404" pitchFamily="49" charset="0"/>
                          <a:cs typeface="Courier New" panose="02070309020205020404" pitchFamily="49" charset="0"/>
                        </a:rPr>
                        <a:t>when did </a:t>
                      </a:r>
                      <a:r>
                        <a:rPr lang="en-US" sz="1400" dirty="0" err="1">
                          <a:highlight>
                            <a:srgbClr val="FFFF00"/>
                          </a:highlight>
                          <a:latin typeface="Courier New" panose="02070309020205020404" pitchFamily="49" charset="0"/>
                          <a:cs typeface="Courier New" panose="02070309020205020404" pitchFamily="49" charset="0"/>
                        </a:rPr>
                        <a:t>tessa</a:t>
                      </a:r>
                      <a:r>
                        <a:rPr lang="en-US" sz="1400" dirty="0">
                          <a:latin typeface="Courier New" panose="02070309020205020404" pitchFamily="49" charset="0"/>
                          <a:cs typeface="Courier New" panose="02070309020205020404" pitchFamily="49" charset="0"/>
                        </a:rPr>
                        <a:t> go to </a:t>
                      </a:r>
                      <a:r>
                        <a:rPr lang="en-US" sz="1400" dirty="0">
                          <a:highlight>
                            <a:srgbClr val="FFFF00"/>
                          </a:highlight>
                          <a:latin typeface="Courier New" panose="02070309020205020404" pitchFamily="49" charset="0"/>
                          <a:cs typeface="Courier New" panose="02070309020205020404" pitchFamily="49" charset="0"/>
                        </a:rPr>
                        <a:t>mean guards</a:t>
                      </a:r>
                      <a:r>
                        <a:rPr lang="en-US" sz="1400" dirty="0">
                          <a:latin typeface="Courier New" panose="02070309020205020404" pitchFamily="49" charset="0"/>
                          <a:cs typeface="Courier New" panose="02070309020205020404" pitchFamily="49" charset="0"/>
                        </a:rPr>
                        <a:t>? </a:t>
                      </a:r>
                    </a:p>
                  </a:txBody>
                  <a:tcPr/>
                </a:tc>
                <a:tc>
                  <a:txBody>
                    <a:bodyPr/>
                    <a:lstStyle/>
                    <a:p>
                      <a:r>
                        <a:rPr lang="en-US" sz="1400" dirty="0">
                          <a:solidFill>
                            <a:schemeClr val="tx1"/>
                          </a:solidFill>
                          <a:latin typeface="Courier New" panose="02070309020205020404" pitchFamily="49" charset="0"/>
                          <a:cs typeface="Courier New" panose="02070309020205020404" pitchFamily="49" charset="0"/>
                        </a:rPr>
                        <a:t>there is no information </a:t>
                      </a:r>
                    </a:p>
                    <a:p>
                      <a:r>
                        <a:rPr lang="en-US" sz="1400" dirty="0">
                          <a:solidFill>
                            <a:schemeClr val="tx1"/>
                          </a:solidFill>
                          <a:latin typeface="Courier New" panose="02070309020205020404" pitchFamily="49" charset="0"/>
                          <a:cs typeface="Courier New" panose="02070309020205020404" pitchFamily="49" charset="0"/>
                        </a:rPr>
                        <a:t>provided about tesla </a:t>
                      </a:r>
                    </a:p>
                    <a:p>
                      <a:r>
                        <a:rPr lang="en-US" sz="1400" dirty="0">
                          <a:solidFill>
                            <a:schemeClr val="tx1"/>
                          </a:solidFill>
                          <a:latin typeface="Courier New" panose="02070309020205020404" pitchFamily="49" charset="0"/>
                          <a:cs typeface="Courier New" panose="02070309020205020404" pitchFamily="49" charset="0"/>
                        </a:rPr>
                        <a:t>going to mean guards in </a:t>
                      </a:r>
                    </a:p>
                    <a:p>
                      <a:r>
                        <a:rPr lang="en-US" sz="1400" dirty="0">
                          <a:solidFill>
                            <a:schemeClr val="tx1"/>
                          </a:solidFill>
                          <a:latin typeface="Courier New" panose="02070309020205020404" pitchFamily="49" charset="0"/>
                          <a:cs typeface="Courier New" panose="02070309020205020404" pitchFamily="49" charset="0"/>
                        </a:rPr>
                        <a:t>the given context</a:t>
                      </a:r>
                    </a:p>
                  </a:txBody>
                  <a:tcPr/>
                </a:tc>
                <a:extLst>
                  <a:ext uri="{0D108BD9-81ED-4DB2-BD59-A6C34878D82A}">
                    <a16:rowId xmlns:a16="http://schemas.microsoft.com/office/drawing/2014/main" val="1214699818"/>
                  </a:ext>
                </a:extLst>
              </a:tr>
              <a:tr h="571959">
                <a:tc>
                  <a:txBody>
                    <a:bodyPr/>
                    <a:lstStyle/>
                    <a:p>
                      <a:r>
                        <a:rPr lang="en-US" sz="1400"/>
                        <a:t>|</a:t>
                      </a:r>
                      <a:endParaRPr lang="en-US" sz="1400" dirty="0"/>
                    </a:p>
                  </a:txBody>
                  <a:tcPr/>
                </a:tc>
                <a:tc>
                  <a:txBody>
                    <a:bodyPr/>
                    <a:lstStyle/>
                    <a:p>
                      <a:r>
                        <a:rPr lang="en-US" sz="1400" dirty="0">
                          <a:latin typeface="Courier New" panose="02070309020205020404" pitchFamily="49" charset="0"/>
                          <a:cs typeface="Courier New" panose="02070309020205020404" pitchFamily="49" charset="0"/>
                        </a:rPr>
                        <a:t>when did </a:t>
                      </a:r>
                      <a:r>
                        <a:rPr lang="en-US" sz="1400" dirty="0" err="1">
                          <a:highlight>
                            <a:srgbClr val="FFFF00"/>
                          </a:highlight>
                          <a:latin typeface="Courier New" panose="02070309020205020404" pitchFamily="49" charset="0"/>
                          <a:cs typeface="Courier New" panose="02070309020205020404" pitchFamily="49" charset="0"/>
                        </a:rPr>
                        <a:t>tessler|tessa</a:t>
                      </a:r>
                      <a:r>
                        <a:rPr lang="en-US" sz="1400" dirty="0">
                          <a:latin typeface="Courier New" panose="02070309020205020404" pitchFamily="49" charset="0"/>
                          <a:cs typeface="Courier New" panose="02070309020205020404" pitchFamily="49" charset="0"/>
                        </a:rPr>
                        <a:t> go </a:t>
                      </a:r>
                      <a:r>
                        <a:rPr lang="en-US" sz="1400" dirty="0">
                          <a:highlight>
                            <a:srgbClr val="FFFF00"/>
                          </a:highlight>
                          <a:latin typeface="Courier New" panose="02070309020205020404" pitchFamily="49" charset="0"/>
                          <a:cs typeface="Courier New" panose="02070309020205020404" pitchFamily="49" charset="0"/>
                        </a:rPr>
                        <a:t>to mean </a:t>
                      </a:r>
                    </a:p>
                    <a:p>
                      <a:r>
                        <a:rPr lang="en-US" sz="1400" dirty="0" err="1">
                          <a:highlight>
                            <a:srgbClr val="FFFF00"/>
                          </a:highlight>
                          <a:latin typeface="Courier New" panose="02070309020205020404" pitchFamily="49" charset="0"/>
                          <a:cs typeface="Courier New" panose="02070309020205020404" pitchFamily="49" charset="0"/>
                        </a:rPr>
                        <a:t>menage|manguard|engage|mingart|menguot|manguards|guards</a:t>
                      </a:r>
                      <a:r>
                        <a:rPr lang="en-US" sz="1400" dirty="0">
                          <a:latin typeface="Courier New" panose="02070309020205020404" pitchFamily="49" charset="0"/>
                          <a:cs typeface="Courier New" panose="02070309020205020404" pitchFamily="49" charset="0"/>
                        </a:rPr>
                        <a:t>?</a:t>
                      </a:r>
                      <a:endParaRPr lang="en-US" sz="1400" dirty="0"/>
                    </a:p>
                  </a:txBody>
                  <a:tcPr/>
                </a:tc>
                <a:tc>
                  <a:txBody>
                    <a:bodyPr/>
                    <a:lstStyle/>
                    <a:p>
                      <a:r>
                        <a:rPr lang="en-US" sz="1400" dirty="0">
                          <a:solidFill>
                            <a:schemeClr val="tx1"/>
                          </a:solidFill>
                          <a:latin typeface="Courier New" panose="02070309020205020404" pitchFamily="49" charset="0"/>
                          <a:cs typeface="Courier New" panose="02070309020205020404" pitchFamily="49" charset="0"/>
                        </a:rPr>
                        <a:t>in </a:t>
                      </a:r>
                      <a:r>
                        <a:rPr lang="en-US" sz="1400" dirty="0" err="1">
                          <a:solidFill>
                            <a:schemeClr val="tx1"/>
                          </a:solidFill>
                          <a:latin typeface="Courier New" panose="02070309020205020404" pitchFamily="49" charset="0"/>
                          <a:cs typeface="Courier New" panose="02070309020205020404" pitchFamily="49" charset="0"/>
                        </a:rPr>
                        <a:t>tomingaj</a:t>
                      </a:r>
                      <a:endParaRPr lang="en-US" sz="1400" dirty="0">
                        <a:solidFill>
                          <a:schemeClr val="tx1"/>
                        </a:solidFill>
                      </a:endParaRPr>
                    </a:p>
                  </a:txBody>
                  <a:tcPr/>
                </a:tc>
                <a:extLst>
                  <a:ext uri="{0D108BD9-81ED-4DB2-BD59-A6C34878D82A}">
                    <a16:rowId xmlns:a16="http://schemas.microsoft.com/office/drawing/2014/main" val="2097114641"/>
                  </a:ext>
                </a:extLst>
              </a:tr>
              <a:tr h="409343">
                <a:tc>
                  <a:txBody>
                    <a:bodyPr/>
                    <a:lstStyle/>
                    <a:p>
                      <a:r>
                        <a:rPr lang="en-US" sz="1400" dirty="0"/>
                        <a:t>| </a:t>
                      </a:r>
                      <a:r>
                        <a:rPr lang="en-US" sz="1400" b="0" i="0" dirty="0">
                          <a:solidFill>
                            <a:schemeClr val="tx1"/>
                          </a:solidFill>
                        </a:rPr>
                        <a:t>(p≥0.3)</a:t>
                      </a:r>
                      <a:endParaRPr lang="en-US" sz="1400" dirty="0"/>
                    </a:p>
                  </a:txBody>
                  <a:tcPr/>
                </a:tc>
                <a:tc>
                  <a:txBody>
                    <a:bodyPr/>
                    <a:lstStyle/>
                    <a:p>
                      <a:r>
                        <a:rPr lang="en-US" sz="1400" dirty="0">
                          <a:latin typeface="Courier New" panose="02070309020205020404" pitchFamily="49" charset="0"/>
                          <a:cs typeface="Courier New" panose="02070309020205020404" pitchFamily="49" charset="0"/>
                        </a:rPr>
                        <a:t>when did </a:t>
                      </a:r>
                      <a:r>
                        <a:rPr lang="en-US" sz="1400" dirty="0" err="1">
                          <a:highlight>
                            <a:srgbClr val="FFFF00"/>
                          </a:highlight>
                          <a:latin typeface="Courier New" panose="02070309020205020404" pitchFamily="49" charset="0"/>
                          <a:cs typeface="Courier New" panose="02070309020205020404" pitchFamily="49" charset="0"/>
                        </a:rPr>
                        <a:t>tessler|tessa</a:t>
                      </a:r>
                      <a:r>
                        <a:rPr lang="en-US" sz="1400" dirty="0">
                          <a:latin typeface="Courier New" panose="02070309020205020404" pitchFamily="49" charset="0"/>
                          <a:cs typeface="Courier New" panose="02070309020205020404" pitchFamily="49" charset="0"/>
                        </a:rPr>
                        <a:t> go </a:t>
                      </a:r>
                      <a:r>
                        <a:rPr lang="en-US" sz="1400" dirty="0">
                          <a:highlight>
                            <a:srgbClr val="FFFF00"/>
                          </a:highlight>
                          <a:latin typeface="Courier New" panose="02070309020205020404" pitchFamily="49" charset="0"/>
                          <a:cs typeface="Courier New" panose="02070309020205020404" pitchFamily="49" charset="0"/>
                        </a:rPr>
                        <a:t>to mean menage</a:t>
                      </a:r>
                      <a:r>
                        <a:rPr lang="en-US" sz="1400" dirty="0">
                          <a:latin typeface="Courier New" panose="02070309020205020404" pitchFamily="49" charset="0"/>
                          <a:cs typeface="Courier New" panose="02070309020205020404" pitchFamily="49" charset="0"/>
                        </a:rPr>
                        <a:t>? </a:t>
                      </a:r>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ourier New" panose="02070309020205020404" pitchFamily="49" charset="0"/>
                          <a:cs typeface="Courier New" panose="02070309020205020404" pitchFamily="49" charset="0"/>
                        </a:rPr>
                        <a:t>in eighteen seventy four</a:t>
                      </a:r>
                    </a:p>
                  </a:txBody>
                  <a:tcPr/>
                </a:tc>
                <a:extLst>
                  <a:ext uri="{0D108BD9-81ED-4DB2-BD59-A6C34878D82A}">
                    <a16:rowId xmlns:a16="http://schemas.microsoft.com/office/drawing/2014/main" val="3458250165"/>
                  </a:ext>
                </a:extLst>
              </a:tr>
            </a:tbl>
          </a:graphicData>
        </a:graphic>
      </p:graphicFrame>
      <p:pic>
        <p:nvPicPr>
          <p:cNvPr id="11" name="Graphic 10" descr="Checkmark with solid fill">
            <a:extLst>
              <a:ext uri="{FF2B5EF4-FFF2-40B4-BE49-F238E27FC236}">
                <a16:creationId xmlns:a16="http://schemas.microsoft.com/office/drawing/2014/main" id="{A3B94081-0254-2177-E8F4-3ADAF05F2C4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91105" y="3437995"/>
            <a:ext cx="566531" cy="566531"/>
          </a:xfrm>
          <a:prstGeom prst="rect">
            <a:avLst/>
          </a:prstGeom>
        </p:spPr>
      </p:pic>
      <p:pic>
        <p:nvPicPr>
          <p:cNvPr id="14" name="Graphic 13" descr="Close with solid fill">
            <a:extLst>
              <a:ext uri="{FF2B5EF4-FFF2-40B4-BE49-F238E27FC236}">
                <a16:creationId xmlns:a16="http://schemas.microsoft.com/office/drawing/2014/main" id="{930A1842-0BC0-51AA-DA7B-28950CFA026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591336" y="5017791"/>
            <a:ext cx="566531" cy="566531"/>
          </a:xfrm>
          <a:prstGeom prst="rect">
            <a:avLst/>
          </a:prstGeom>
        </p:spPr>
      </p:pic>
      <p:pic>
        <p:nvPicPr>
          <p:cNvPr id="15" name="Graphic 14" descr="Checkmark with solid fill">
            <a:extLst>
              <a:ext uri="{FF2B5EF4-FFF2-40B4-BE49-F238E27FC236}">
                <a16:creationId xmlns:a16="http://schemas.microsoft.com/office/drawing/2014/main" id="{31A541A6-E822-9905-AF2B-C43E43EAE2C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91104" y="5500290"/>
            <a:ext cx="566531" cy="566531"/>
          </a:xfrm>
          <a:prstGeom prst="rect">
            <a:avLst/>
          </a:prstGeom>
        </p:spPr>
      </p:pic>
      <p:pic>
        <p:nvPicPr>
          <p:cNvPr id="16" name="Graphic 15" descr="Close with solid fill">
            <a:extLst>
              <a:ext uri="{FF2B5EF4-FFF2-40B4-BE49-F238E27FC236}">
                <a16:creationId xmlns:a16="http://schemas.microsoft.com/office/drawing/2014/main" id="{5047F42D-96AB-4471-8BB7-F92847025DD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578045" y="4227893"/>
            <a:ext cx="566531" cy="566531"/>
          </a:xfrm>
          <a:prstGeom prst="rect">
            <a:avLst/>
          </a:prstGeom>
        </p:spPr>
      </p:pic>
      <p:sp>
        <p:nvSpPr>
          <p:cNvPr id="17" name="Content Placeholder 5">
            <a:extLst>
              <a:ext uri="{FF2B5EF4-FFF2-40B4-BE49-F238E27FC236}">
                <a16:creationId xmlns:a16="http://schemas.microsoft.com/office/drawing/2014/main" id="{74803734-2659-F4E8-FEB6-77B56BC5EFE2}"/>
              </a:ext>
            </a:extLst>
          </p:cNvPr>
          <p:cNvSpPr txBox="1">
            <a:spLocks/>
          </p:cNvSpPr>
          <p:nvPr/>
        </p:nvSpPr>
        <p:spPr>
          <a:xfrm>
            <a:off x="838200" y="1743781"/>
            <a:ext cx="10515600" cy="8788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E.g. when the raw WCN has many word alternatives </a:t>
            </a:r>
          </a:p>
        </p:txBody>
      </p:sp>
      <p:sp>
        <p:nvSpPr>
          <p:cNvPr id="19" name="Slide Number Placeholder 18">
            <a:extLst>
              <a:ext uri="{FF2B5EF4-FFF2-40B4-BE49-F238E27FC236}">
                <a16:creationId xmlns:a16="http://schemas.microsoft.com/office/drawing/2014/main" id="{BDE32189-A737-28BC-9D18-9521ABAFBE2B}"/>
              </a:ext>
            </a:extLst>
          </p:cNvPr>
          <p:cNvSpPr>
            <a:spLocks noGrp="1"/>
          </p:cNvSpPr>
          <p:nvPr>
            <p:ph type="sldNum" sz="quarter" idx="12"/>
          </p:nvPr>
        </p:nvSpPr>
        <p:spPr/>
        <p:txBody>
          <a:bodyPr/>
          <a:lstStyle/>
          <a:p>
            <a:fld id="{8BAEEBC0-24DA-F14C-970C-F737FE193F6C}" type="slidenum">
              <a:rPr lang="en-US" smtClean="0"/>
              <a:t>21</a:t>
            </a:fld>
            <a:endParaRPr lang="en-US"/>
          </a:p>
        </p:txBody>
      </p:sp>
    </p:spTree>
    <p:extLst>
      <p:ext uri="{BB962C8B-B14F-4D97-AF65-F5344CB8AC3E}">
        <p14:creationId xmlns:p14="http://schemas.microsoft.com/office/powerpoint/2010/main" val="8417223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C3B5F-910E-8262-7621-5AC49D483A28}"/>
              </a:ext>
            </a:extLst>
          </p:cNvPr>
          <p:cNvSpPr>
            <a:spLocks noGrp="1"/>
          </p:cNvSpPr>
          <p:nvPr>
            <p:ph type="title"/>
          </p:nvPr>
        </p:nvSpPr>
        <p:spPr/>
        <p:txBody>
          <a:bodyPr/>
          <a:lstStyle/>
          <a:p>
            <a:r>
              <a:rPr lang="en-US" dirty="0"/>
              <a:t>Prompt engineering: WCN instruction</a:t>
            </a:r>
          </a:p>
        </p:txBody>
      </p:sp>
      <p:graphicFrame>
        <p:nvGraphicFramePr>
          <p:cNvPr id="6" name="Table 6">
            <a:extLst>
              <a:ext uri="{FF2B5EF4-FFF2-40B4-BE49-F238E27FC236}">
                <a16:creationId xmlns:a16="http://schemas.microsoft.com/office/drawing/2014/main" id="{CEA1F454-C6AF-5CBB-3752-777E046F06F1}"/>
              </a:ext>
            </a:extLst>
          </p:cNvPr>
          <p:cNvGraphicFramePr>
            <a:graphicFrameLocks noGrp="1"/>
          </p:cNvGraphicFramePr>
          <p:nvPr>
            <p:ph idx="1"/>
            <p:extLst>
              <p:ext uri="{D42A27DB-BD31-4B8C-83A1-F6EECF244321}">
                <p14:modId xmlns:p14="http://schemas.microsoft.com/office/powerpoint/2010/main" val="1513305464"/>
              </p:ext>
            </p:extLst>
          </p:nvPr>
        </p:nvGraphicFramePr>
        <p:xfrm>
          <a:off x="4167052" y="2899998"/>
          <a:ext cx="7119258" cy="1681480"/>
        </p:xfrm>
        <a:graphic>
          <a:graphicData uri="http://schemas.openxmlformats.org/drawingml/2006/table">
            <a:tbl>
              <a:tblPr firstRow="1" bandRow="1">
                <a:tableStyleId>{5C22544A-7EE6-4342-B048-85BDC9FD1C3A}</a:tableStyleId>
              </a:tblPr>
              <a:tblGrid>
                <a:gridCol w="2448524">
                  <a:extLst>
                    <a:ext uri="{9D8B030D-6E8A-4147-A177-3AD203B41FA5}">
                      <a16:colId xmlns:a16="http://schemas.microsoft.com/office/drawing/2014/main" val="883116473"/>
                    </a:ext>
                  </a:extLst>
                </a:gridCol>
                <a:gridCol w="1609028">
                  <a:extLst>
                    <a:ext uri="{9D8B030D-6E8A-4147-A177-3AD203B41FA5}">
                      <a16:colId xmlns:a16="http://schemas.microsoft.com/office/drawing/2014/main" val="4052016930"/>
                    </a:ext>
                  </a:extLst>
                </a:gridCol>
                <a:gridCol w="1530853">
                  <a:extLst>
                    <a:ext uri="{9D8B030D-6E8A-4147-A177-3AD203B41FA5}">
                      <a16:colId xmlns:a16="http://schemas.microsoft.com/office/drawing/2014/main" val="2165719729"/>
                    </a:ext>
                  </a:extLst>
                </a:gridCol>
                <a:gridCol w="1530853">
                  <a:extLst>
                    <a:ext uri="{9D8B030D-6E8A-4147-A177-3AD203B41FA5}">
                      <a16:colId xmlns:a16="http://schemas.microsoft.com/office/drawing/2014/main" val="1263942217"/>
                    </a:ext>
                  </a:extLst>
                </a:gridCol>
              </a:tblGrid>
              <a:tr h="370840">
                <a:tc>
                  <a:txBody>
                    <a:bodyPr/>
                    <a:lstStyle/>
                    <a:p>
                      <a:pPr algn="l"/>
                      <a:endParaRPr lang="en-US" sz="1600" b="0" dirty="0"/>
                    </a:p>
                  </a:txBody>
                  <a:tcPr marL="45720" marR="45720" anchor="ctr">
                    <a:noFill/>
                  </a:tcPr>
                </a:tc>
                <a:tc>
                  <a:txBody>
                    <a:bodyPr/>
                    <a:lstStyle/>
                    <a:p>
                      <a:pPr algn="ctr"/>
                      <a:r>
                        <a:rPr lang="en-US" sz="1600" dirty="0"/>
                        <a:t>CN instruction in prompt?</a:t>
                      </a:r>
                    </a:p>
                  </a:txBody>
                  <a:tcPr marL="45720" marR="45720" anchor="ctr"/>
                </a:tc>
                <a:tc gridSpan="2">
                  <a:txBody>
                    <a:bodyPr/>
                    <a:lstStyle/>
                    <a:p>
                      <a:pPr algn="ctr"/>
                      <a:r>
                        <a:rPr lang="en-US" sz="1600" dirty="0" err="1"/>
                        <a:t>ChatGPT</a:t>
                      </a:r>
                      <a:r>
                        <a:rPr lang="en-US" sz="1600" dirty="0"/>
                        <a:t> result</a:t>
                      </a:r>
                    </a:p>
                  </a:txBody>
                  <a:tcPr marL="45720" marR="45720" anchor="ctr"/>
                </a:tc>
                <a:tc hMerge="1">
                  <a:txBody>
                    <a:bodyPr/>
                    <a:lstStyle/>
                    <a:p>
                      <a:pPr algn="ctr"/>
                      <a:endParaRPr lang="en-US" sz="1600" dirty="0"/>
                    </a:p>
                  </a:txBody>
                  <a:tcPr marL="45720" marR="45720" anchor="ctr"/>
                </a:tc>
                <a:extLst>
                  <a:ext uri="{0D108BD9-81ED-4DB2-BD59-A6C34878D82A}">
                    <a16:rowId xmlns:a16="http://schemas.microsoft.com/office/drawing/2014/main" val="3520001492"/>
                  </a:ext>
                </a:extLst>
              </a:tr>
              <a:tr h="370840">
                <a:tc>
                  <a:txBody>
                    <a:bodyPr/>
                    <a:lstStyle/>
                    <a:p>
                      <a:pPr algn="l"/>
                      <a:r>
                        <a:rPr lang="en-US" sz="1600" b="1" dirty="0"/>
                        <a:t>Transcript source</a:t>
                      </a:r>
                    </a:p>
                  </a:txBody>
                  <a:tcPr marL="45720" marR="45720" anchor="ctr">
                    <a:solidFill>
                      <a:schemeClr val="bg1">
                        <a:lumMod val="75000"/>
                      </a:schemeClr>
                    </a:solidFill>
                  </a:tcPr>
                </a:tc>
                <a:tc>
                  <a:txBody>
                    <a:bodyPr/>
                    <a:lstStyle/>
                    <a:p>
                      <a:pPr algn="ctr"/>
                      <a:endParaRPr lang="en-US" sz="1800" b="1" dirty="0"/>
                    </a:p>
                  </a:txBody>
                  <a:tcPr marL="45720" marR="45720" anchor="ctr">
                    <a:solidFill>
                      <a:schemeClr val="bg1">
                        <a:lumMod val="75000"/>
                      </a:schemeClr>
                    </a:solidFill>
                  </a:tcPr>
                </a:tc>
                <a:tc>
                  <a:txBody>
                    <a:bodyPr/>
                    <a:lstStyle/>
                    <a:p>
                      <a:pPr algn="ctr"/>
                      <a:r>
                        <a:rPr lang="en-US" sz="1800" b="1" dirty="0"/>
                        <a:t>F1</a:t>
                      </a:r>
                    </a:p>
                  </a:txBody>
                  <a:tcPr marL="45720" marR="45720" anchor="ctr">
                    <a:solidFill>
                      <a:schemeClr val="bg1">
                        <a:lumMod val="75000"/>
                      </a:schemeClr>
                    </a:solidFill>
                  </a:tcPr>
                </a:tc>
                <a:tc>
                  <a:txBody>
                    <a:bodyPr/>
                    <a:lstStyle/>
                    <a:p>
                      <a:pPr algn="ctr"/>
                      <a:r>
                        <a:rPr lang="en-US" sz="1400" b="1" dirty="0"/>
                        <a:t>Exact match</a:t>
                      </a:r>
                    </a:p>
                  </a:txBody>
                  <a:tcPr marL="45720" marR="45720" anchor="ctr">
                    <a:solidFill>
                      <a:schemeClr val="bg1">
                        <a:lumMod val="75000"/>
                      </a:schemeClr>
                    </a:solidFill>
                  </a:tcPr>
                </a:tc>
                <a:extLst>
                  <a:ext uri="{0D108BD9-81ED-4DB2-BD59-A6C34878D82A}">
                    <a16:rowId xmlns:a16="http://schemas.microsoft.com/office/drawing/2014/main" val="3555206826"/>
                  </a:ext>
                </a:extLst>
              </a:tr>
              <a:tr h="1941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dirty="0">
                          <a:solidFill>
                            <a:schemeClr val="tx1"/>
                          </a:solidFill>
                        </a:rPr>
                        <a:t>| </a:t>
                      </a:r>
                      <a:r>
                        <a:rPr lang="en-US" sz="1600" b="0" i="0" dirty="0">
                          <a:solidFill>
                            <a:schemeClr val="tx1"/>
                          </a:solidFill>
                        </a:rPr>
                        <a:t>(p≥0.3)</a:t>
                      </a:r>
                    </a:p>
                  </a:txBody>
                  <a:tcPr marL="45720" marR="45720" anchor="ctr"/>
                </a:tc>
                <a:tc>
                  <a:txBody>
                    <a:bodyPr/>
                    <a:lstStyle/>
                    <a:p>
                      <a:pPr algn="r"/>
                      <a:endParaRPr lang="en-US" sz="1800" i="0" dirty="0">
                        <a:effectLst/>
                      </a:endParaRPr>
                    </a:p>
                  </a:txBody>
                  <a:tcPr anchor="ctr"/>
                </a:tc>
                <a:tc>
                  <a:txBody>
                    <a:bodyPr/>
                    <a:lstStyle/>
                    <a:p>
                      <a:pPr algn="r"/>
                      <a:r>
                        <a:rPr lang="en-US" sz="1800" b="0" dirty="0">
                          <a:effectLst/>
                        </a:rPr>
                        <a:t>57.4</a:t>
                      </a:r>
                    </a:p>
                  </a:txBody>
                  <a:tcPr anchor="ctr"/>
                </a:tc>
                <a:tc>
                  <a:txBody>
                    <a:bodyPr/>
                    <a:lstStyle/>
                    <a:p>
                      <a:pPr algn="r"/>
                      <a:r>
                        <a:rPr lang="en-US" sz="1800" b="0" dirty="0">
                          <a:effectLst/>
                        </a:rPr>
                        <a:t>26.8</a:t>
                      </a:r>
                    </a:p>
                  </a:txBody>
                  <a:tcPr anchor="ctr"/>
                </a:tc>
                <a:extLst>
                  <a:ext uri="{0D108BD9-81ED-4DB2-BD59-A6C34878D82A}">
                    <a16:rowId xmlns:a16="http://schemas.microsoft.com/office/drawing/2014/main" val="100698625"/>
                  </a:ext>
                </a:extLst>
              </a:tr>
              <a:tr h="1941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dirty="0">
                          <a:solidFill>
                            <a:schemeClr val="tx1"/>
                          </a:solidFill>
                        </a:rPr>
                        <a:t>| </a:t>
                      </a:r>
                      <a:r>
                        <a:rPr lang="en-US" sz="1600" b="0" i="0" dirty="0">
                          <a:solidFill>
                            <a:schemeClr val="tx1"/>
                          </a:solidFill>
                        </a:rPr>
                        <a:t>(p≥0.3)</a:t>
                      </a:r>
                    </a:p>
                  </a:txBody>
                  <a:tcPr marL="45720" marR="45720" anchor="ctr"/>
                </a:tc>
                <a:tc>
                  <a:txBody>
                    <a:bodyPr/>
                    <a:lstStyle/>
                    <a:p>
                      <a:pPr algn="r"/>
                      <a:endParaRPr lang="en-US" sz="1800" dirty="0">
                        <a:effectLst/>
                      </a:endParaRPr>
                    </a:p>
                  </a:txBody>
                  <a:tcPr anchor="ctr"/>
                </a:tc>
                <a:tc>
                  <a:txBody>
                    <a:bodyPr/>
                    <a:lstStyle/>
                    <a:p>
                      <a:pPr algn="r"/>
                      <a:r>
                        <a:rPr lang="en-US" sz="1800" b="1" dirty="0">
                          <a:effectLst/>
                        </a:rPr>
                        <a:t>63.2</a:t>
                      </a:r>
                    </a:p>
                  </a:txBody>
                  <a:tcPr anchor="ctr"/>
                </a:tc>
                <a:tc>
                  <a:txBody>
                    <a:bodyPr/>
                    <a:lstStyle/>
                    <a:p>
                      <a:pPr algn="r"/>
                      <a:r>
                        <a:rPr lang="en-US" sz="1800" b="1" dirty="0">
                          <a:effectLst/>
                        </a:rPr>
                        <a:t>35.3</a:t>
                      </a:r>
                    </a:p>
                  </a:txBody>
                  <a:tcPr anchor="ctr"/>
                </a:tc>
                <a:extLst>
                  <a:ext uri="{0D108BD9-81ED-4DB2-BD59-A6C34878D82A}">
                    <a16:rowId xmlns:a16="http://schemas.microsoft.com/office/drawing/2014/main" val="2475831574"/>
                  </a:ext>
                </a:extLst>
              </a:tr>
            </a:tbl>
          </a:graphicData>
        </a:graphic>
      </p:graphicFrame>
      <p:sp>
        <p:nvSpPr>
          <p:cNvPr id="22" name="TextBox 21">
            <a:extLst>
              <a:ext uri="{FF2B5EF4-FFF2-40B4-BE49-F238E27FC236}">
                <a16:creationId xmlns:a16="http://schemas.microsoft.com/office/drawing/2014/main" id="{851008AC-58CF-6651-DE11-00FE0484805D}"/>
              </a:ext>
            </a:extLst>
          </p:cNvPr>
          <p:cNvSpPr txBox="1"/>
          <p:nvPr/>
        </p:nvSpPr>
        <p:spPr>
          <a:xfrm>
            <a:off x="6607715" y="2510267"/>
            <a:ext cx="2969274" cy="369332"/>
          </a:xfrm>
          <a:prstGeom prst="rect">
            <a:avLst/>
          </a:prstGeom>
          <a:noFill/>
        </p:spPr>
        <p:txBody>
          <a:bodyPr wrap="none" rtlCol="0">
            <a:spAutoFit/>
          </a:bodyPr>
          <a:lstStyle/>
          <a:p>
            <a:r>
              <a:rPr lang="en-US" b="1" dirty="0"/>
              <a:t>NMSQA dev set performance</a:t>
            </a:r>
          </a:p>
        </p:txBody>
      </p:sp>
      <p:sp>
        <p:nvSpPr>
          <p:cNvPr id="3" name="Rounded Rectangle 2">
            <a:extLst>
              <a:ext uri="{FF2B5EF4-FFF2-40B4-BE49-F238E27FC236}">
                <a16:creationId xmlns:a16="http://schemas.microsoft.com/office/drawing/2014/main" id="{870B4284-26AD-211F-D04E-A4F91C781120}"/>
              </a:ext>
            </a:extLst>
          </p:cNvPr>
          <p:cNvSpPr/>
          <p:nvPr/>
        </p:nvSpPr>
        <p:spPr>
          <a:xfrm>
            <a:off x="731361" y="5480183"/>
            <a:ext cx="10940143" cy="855304"/>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Providing confusion network instructions in prompt greatly improves results</a:t>
            </a:r>
          </a:p>
        </p:txBody>
      </p:sp>
      <p:graphicFrame>
        <p:nvGraphicFramePr>
          <p:cNvPr id="5" name="Table 3">
            <a:extLst>
              <a:ext uri="{FF2B5EF4-FFF2-40B4-BE49-F238E27FC236}">
                <a16:creationId xmlns:a16="http://schemas.microsoft.com/office/drawing/2014/main" id="{DE7A2A0A-D499-914B-C211-E27F6354FB91}"/>
              </a:ext>
            </a:extLst>
          </p:cNvPr>
          <p:cNvGraphicFramePr>
            <a:graphicFrameLocks noGrp="1"/>
          </p:cNvGraphicFramePr>
          <p:nvPr>
            <p:extLst>
              <p:ext uri="{D42A27DB-BD31-4B8C-83A1-F6EECF244321}">
                <p14:modId xmlns:p14="http://schemas.microsoft.com/office/powerpoint/2010/main" val="678648340"/>
              </p:ext>
            </p:extLst>
          </p:nvPr>
        </p:nvGraphicFramePr>
        <p:xfrm>
          <a:off x="905690" y="1690688"/>
          <a:ext cx="2831881" cy="3646533"/>
        </p:xfrm>
        <a:graphic>
          <a:graphicData uri="http://schemas.openxmlformats.org/drawingml/2006/table">
            <a:tbl>
              <a:tblPr firstRow="1" bandRow="1">
                <a:tableStyleId>{5C22544A-7EE6-4342-B048-85BDC9FD1C3A}</a:tableStyleId>
              </a:tblPr>
              <a:tblGrid>
                <a:gridCol w="2831881">
                  <a:extLst>
                    <a:ext uri="{9D8B030D-6E8A-4147-A177-3AD203B41FA5}">
                      <a16:colId xmlns:a16="http://schemas.microsoft.com/office/drawing/2014/main" val="365000259"/>
                    </a:ext>
                  </a:extLst>
                </a:gridCol>
              </a:tblGrid>
              <a:tr h="612966">
                <a:tc>
                  <a:txBody>
                    <a:bodyPr/>
                    <a:lstStyle/>
                    <a:p>
                      <a:r>
                        <a:rPr lang="en-US" sz="1800" b="1" dirty="0"/>
                        <a:t>0-shot with WCN instruction</a:t>
                      </a:r>
                      <a:endParaRPr lang="en-US" sz="1800" dirty="0"/>
                    </a:p>
                  </a:txBody>
                  <a:tcPr/>
                </a:tc>
                <a:extLst>
                  <a:ext uri="{0D108BD9-81ED-4DB2-BD59-A6C34878D82A}">
                    <a16:rowId xmlns:a16="http://schemas.microsoft.com/office/drawing/2014/main" val="415067581"/>
                  </a:ext>
                </a:extLst>
              </a:tr>
              <a:tr h="3006453">
                <a:tc>
                  <a:txBody>
                    <a:bodyPr/>
                    <a:lstStyle/>
                    <a:p>
                      <a:r>
                        <a:rPr lang="en-US" sz="1200" b="0" dirty="0">
                          <a:effectLst/>
                          <a:latin typeface="Menlo" panose="020B0609030804020204" pitchFamily="49" charset="0"/>
                          <a:ea typeface="Menlo" panose="020B0609030804020204" pitchFamily="49" charset="0"/>
                          <a:cs typeface="Menlo" panose="020B0609030804020204" pitchFamily="49" charset="0"/>
                        </a:rPr>
                        <a:t>{context} Based on the above context, answer the following question. </a:t>
                      </a:r>
                      <a:r>
                        <a:rPr lang="en-US" sz="1200" b="0" dirty="0">
                          <a:effectLst/>
                          <a:highlight>
                            <a:srgbClr val="00FF00"/>
                          </a:highlight>
                          <a:latin typeface="Menlo" panose="020B0609030804020204" pitchFamily="49" charset="0"/>
                          <a:ea typeface="Menlo" panose="020B0609030804020204" pitchFamily="49" charset="0"/>
                          <a:cs typeface="Menlo" panose="020B0609030804020204" pitchFamily="49" charset="0"/>
                        </a:rPr>
                        <a:t>The question comes from a speech recognition system, and </a:t>
                      </a:r>
                      <a:r>
                        <a:rPr lang="en-US" sz="1200" dirty="0">
                          <a:highlight>
                            <a:srgbClr val="00FF00"/>
                          </a:highlight>
                          <a:latin typeface="Menlo" panose="020B0609030804020204" pitchFamily="49" charset="0"/>
                          <a:ea typeface="Menlo" panose="020B0609030804020204" pitchFamily="49" charset="0"/>
                          <a:cs typeface="Menlo" panose="020B0609030804020204" pitchFamily="49" charset="0"/>
                        </a:rPr>
                        <a:t>the “|” symbol indicates</a:t>
                      </a:r>
                      <a:r>
                        <a:rPr lang="en-US" sz="1200" b="0" dirty="0">
                          <a:effectLst/>
                          <a:highlight>
                            <a:srgbClr val="00FF00"/>
                          </a:highlight>
                          <a:latin typeface="Menlo" panose="020B0609030804020204" pitchFamily="49" charset="0"/>
                          <a:ea typeface="Menlo" panose="020B0609030804020204" pitchFamily="49" charset="0"/>
                          <a:cs typeface="Menlo" panose="020B0609030804020204" pitchFamily="49" charset="0"/>
                        </a:rPr>
                        <a:t> potential options for each word.</a:t>
                      </a:r>
                      <a:r>
                        <a:rPr lang="en-US" sz="1200" b="0" dirty="0">
                          <a:effectLst/>
                          <a:latin typeface="Menlo" panose="020B0609030804020204" pitchFamily="49" charset="0"/>
                          <a:ea typeface="Menlo" panose="020B0609030804020204" pitchFamily="49" charset="0"/>
                          <a:cs typeface="Menlo" panose="020B0609030804020204" pitchFamily="49" charset="0"/>
                        </a:rPr>
                        <a:t> Please keep your answer as concise as possible, including only the words which answer the question. Q: {question} A:</a:t>
                      </a:r>
                      <a:endParaRPr lang="en-US" sz="1200" dirty="0">
                        <a:latin typeface="Menlo" panose="020B0609030804020204" pitchFamily="49" charset="0"/>
                        <a:ea typeface="Menlo" panose="020B0609030804020204" pitchFamily="49" charset="0"/>
                        <a:cs typeface="Menlo" panose="020B0609030804020204" pitchFamily="49" charset="0"/>
                      </a:endParaRPr>
                    </a:p>
                  </a:txBody>
                  <a:tcPr/>
                </a:tc>
                <a:extLst>
                  <a:ext uri="{0D108BD9-81ED-4DB2-BD59-A6C34878D82A}">
                    <a16:rowId xmlns:a16="http://schemas.microsoft.com/office/drawing/2014/main" val="1238802597"/>
                  </a:ext>
                </a:extLst>
              </a:tr>
            </a:tbl>
          </a:graphicData>
        </a:graphic>
      </p:graphicFrame>
      <p:pic>
        <p:nvPicPr>
          <p:cNvPr id="8" name="Graphic 7" descr="Badge Cross with solid fill">
            <a:extLst>
              <a:ext uri="{FF2B5EF4-FFF2-40B4-BE49-F238E27FC236}">
                <a16:creationId xmlns:a16="http://schemas.microsoft.com/office/drawing/2014/main" id="{A994AB9C-7E7E-E0A4-8595-B50B1519EDC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90841" y="3822695"/>
            <a:ext cx="398330" cy="398330"/>
          </a:xfrm>
          <a:prstGeom prst="rect">
            <a:avLst/>
          </a:prstGeom>
        </p:spPr>
      </p:pic>
      <p:pic>
        <p:nvPicPr>
          <p:cNvPr id="11" name="Graphic 10" descr="Badge Tick1 with solid fill">
            <a:extLst>
              <a:ext uri="{FF2B5EF4-FFF2-40B4-BE49-F238E27FC236}">
                <a16:creationId xmlns:a16="http://schemas.microsoft.com/office/drawing/2014/main" id="{E28F77AE-35C1-0FA3-6CEC-6E1D848DD71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95693" y="4194899"/>
            <a:ext cx="398329" cy="398329"/>
          </a:xfrm>
          <a:prstGeom prst="rect">
            <a:avLst/>
          </a:prstGeom>
        </p:spPr>
      </p:pic>
      <p:sp>
        <p:nvSpPr>
          <p:cNvPr id="12" name="Slide Number Placeholder 11">
            <a:extLst>
              <a:ext uri="{FF2B5EF4-FFF2-40B4-BE49-F238E27FC236}">
                <a16:creationId xmlns:a16="http://schemas.microsoft.com/office/drawing/2014/main" id="{72BAFCB1-A2A9-1E63-5BA7-57C23DCEE74E}"/>
              </a:ext>
            </a:extLst>
          </p:cNvPr>
          <p:cNvSpPr>
            <a:spLocks noGrp="1"/>
          </p:cNvSpPr>
          <p:nvPr>
            <p:ph type="sldNum" sz="quarter" idx="12"/>
          </p:nvPr>
        </p:nvSpPr>
        <p:spPr/>
        <p:txBody>
          <a:bodyPr/>
          <a:lstStyle/>
          <a:p>
            <a:fld id="{8BAEEBC0-24DA-F14C-970C-F737FE193F6C}" type="slidenum">
              <a:rPr lang="en-US" smtClean="0"/>
              <a:t>22</a:t>
            </a:fld>
            <a:endParaRPr lang="en-US"/>
          </a:p>
        </p:txBody>
      </p:sp>
    </p:spTree>
    <p:extLst>
      <p:ext uri="{BB962C8B-B14F-4D97-AF65-F5344CB8AC3E}">
        <p14:creationId xmlns:p14="http://schemas.microsoft.com/office/powerpoint/2010/main" val="2720640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C3B5F-910E-8262-7621-5AC49D483A28}"/>
              </a:ext>
            </a:extLst>
          </p:cNvPr>
          <p:cNvSpPr>
            <a:spLocks noGrp="1"/>
          </p:cNvSpPr>
          <p:nvPr>
            <p:ph type="title"/>
          </p:nvPr>
        </p:nvSpPr>
        <p:spPr>
          <a:xfrm>
            <a:off x="838200" y="365125"/>
            <a:ext cx="10887222" cy="1325563"/>
          </a:xfrm>
        </p:spPr>
        <p:txBody>
          <a:bodyPr/>
          <a:lstStyle/>
          <a:p>
            <a:r>
              <a:rPr lang="en-US" dirty="0"/>
              <a:t>Prompt engineering: in-context examples</a:t>
            </a:r>
          </a:p>
        </p:txBody>
      </p:sp>
      <p:graphicFrame>
        <p:nvGraphicFramePr>
          <p:cNvPr id="3" name="Table 2">
            <a:extLst>
              <a:ext uri="{FF2B5EF4-FFF2-40B4-BE49-F238E27FC236}">
                <a16:creationId xmlns:a16="http://schemas.microsoft.com/office/drawing/2014/main" id="{87FEE16C-67B7-B246-B1C6-4A34DFD46847}"/>
              </a:ext>
            </a:extLst>
          </p:cNvPr>
          <p:cNvGraphicFramePr>
            <a:graphicFrameLocks noGrp="1"/>
          </p:cNvGraphicFramePr>
          <p:nvPr>
            <p:extLst>
              <p:ext uri="{D42A27DB-BD31-4B8C-83A1-F6EECF244321}">
                <p14:modId xmlns:p14="http://schemas.microsoft.com/office/powerpoint/2010/main" val="3696400751"/>
              </p:ext>
            </p:extLst>
          </p:nvPr>
        </p:nvGraphicFramePr>
        <p:xfrm>
          <a:off x="838200" y="2379185"/>
          <a:ext cx="3622186" cy="3996246"/>
        </p:xfrm>
        <a:graphic>
          <a:graphicData uri="http://schemas.openxmlformats.org/drawingml/2006/table">
            <a:tbl>
              <a:tblPr firstRow="1" bandRow="1">
                <a:tableStyleId>{5C22544A-7EE6-4342-B048-85BDC9FD1C3A}</a:tableStyleId>
              </a:tblPr>
              <a:tblGrid>
                <a:gridCol w="3622186">
                  <a:extLst>
                    <a:ext uri="{9D8B030D-6E8A-4147-A177-3AD203B41FA5}">
                      <a16:colId xmlns:a16="http://schemas.microsoft.com/office/drawing/2014/main" val="190254126"/>
                    </a:ext>
                  </a:extLst>
                </a:gridCol>
              </a:tblGrid>
              <a:tr h="612966">
                <a:tc>
                  <a:txBody>
                    <a:bodyPr/>
                    <a:lstStyle/>
                    <a:p>
                      <a:r>
                        <a:rPr lang="en-US" sz="1800" dirty="0"/>
                        <a:t>1-shot with WCN instruction</a:t>
                      </a:r>
                    </a:p>
                  </a:txBody>
                  <a:tcPr/>
                </a:tc>
                <a:extLst>
                  <a:ext uri="{0D108BD9-81ED-4DB2-BD59-A6C34878D82A}">
                    <a16:rowId xmlns:a16="http://schemas.microsoft.com/office/drawing/2014/main" val="415067581"/>
                  </a:ext>
                </a:extLst>
              </a:tr>
              <a:tr h="30064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dk1"/>
                          </a:solidFill>
                          <a:effectLst/>
                          <a:latin typeface="Menlo" panose="020B0609030804020204" pitchFamily="49" charset="0"/>
                          <a:ea typeface="Menlo" panose="020B0609030804020204" pitchFamily="49" charset="0"/>
                          <a:cs typeface="Menlo" panose="020B0609030804020204" pitchFamily="49" charset="0"/>
                        </a:rPr>
                        <a:t>You will be given sets of contexts and questions, and you are expected to generate an answer to the question. The question comes from a speech recognition system, and the “|” symbol indicates potential options for each word. Please keep your response as concise as possible, including only the words which answer the question.</a:t>
                      </a:r>
                    </a:p>
                    <a:p>
                      <a:endParaRPr lang="en-US" sz="1200" dirty="0">
                        <a:latin typeface="Menlo" panose="020B0609030804020204" pitchFamily="49" charset="0"/>
                        <a:ea typeface="Menlo" panose="020B0609030804020204" pitchFamily="49" charset="0"/>
                        <a:cs typeface="Menlo" panose="020B06090308040202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dk1"/>
                          </a:solidFill>
                          <a:effectLst/>
                          <a:latin typeface="Menlo" panose="020B0609030804020204" pitchFamily="49" charset="0"/>
                          <a:ea typeface="Menlo" panose="020B0609030804020204" pitchFamily="49" charset="0"/>
                          <a:cs typeface="Menlo" panose="020B0609030804020204" pitchFamily="49" charset="0"/>
                        </a:rPr>
                        <a:t>Context: {</a:t>
                      </a:r>
                      <a:r>
                        <a:rPr lang="en-US" sz="1200" b="0" kern="1200" dirty="0" err="1">
                          <a:solidFill>
                            <a:schemeClr val="dk1"/>
                          </a:solidFill>
                          <a:effectLst/>
                          <a:latin typeface="Menlo" panose="020B0609030804020204" pitchFamily="49" charset="0"/>
                          <a:ea typeface="Menlo" panose="020B0609030804020204" pitchFamily="49" charset="0"/>
                          <a:cs typeface="Menlo" panose="020B0609030804020204" pitchFamily="49" charset="0"/>
                        </a:rPr>
                        <a:t>ic_c</a:t>
                      </a:r>
                      <a:r>
                        <a:rPr lang="en-US" sz="1200" b="0" kern="1200" dirty="0">
                          <a:solidFill>
                            <a:schemeClr val="dk1"/>
                          </a:solidFill>
                          <a:effectLst/>
                          <a:latin typeface="Menlo" panose="020B0609030804020204" pitchFamily="49" charset="0"/>
                          <a:ea typeface="Menlo" panose="020B0609030804020204" pitchFamily="49" charset="0"/>
                          <a:cs typeface="Menlo" panose="020B0609030804020204" pitchFamily="49"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dk1"/>
                          </a:solidFill>
                          <a:effectLst/>
                          <a:latin typeface="Menlo" panose="020B0609030804020204" pitchFamily="49" charset="0"/>
                          <a:ea typeface="Menlo" panose="020B0609030804020204" pitchFamily="49" charset="0"/>
                          <a:cs typeface="Menlo" panose="020B0609030804020204" pitchFamily="49" charset="0"/>
                        </a:rPr>
                        <a:t>Question: </a:t>
                      </a:r>
                      <a:r>
                        <a:rPr lang="en-US" sz="1200" b="0" kern="1200" dirty="0">
                          <a:solidFill>
                            <a:schemeClr val="dk1"/>
                          </a:solidFill>
                          <a:effectLst/>
                          <a:highlight>
                            <a:srgbClr val="FFFF00"/>
                          </a:highlight>
                          <a:latin typeface="Menlo" panose="020B0609030804020204" pitchFamily="49" charset="0"/>
                          <a:ea typeface="Menlo" panose="020B0609030804020204" pitchFamily="49" charset="0"/>
                          <a:cs typeface="Menlo" panose="020B0609030804020204" pitchFamily="49" charset="0"/>
                        </a:rPr>
                        <a:t>{</a:t>
                      </a:r>
                      <a:r>
                        <a:rPr lang="en-US" sz="1200" b="0" kern="1200" dirty="0" err="1">
                          <a:solidFill>
                            <a:schemeClr val="dk1"/>
                          </a:solidFill>
                          <a:effectLst/>
                          <a:highlight>
                            <a:srgbClr val="FFFF00"/>
                          </a:highlight>
                          <a:latin typeface="Menlo" panose="020B0609030804020204" pitchFamily="49" charset="0"/>
                          <a:ea typeface="Menlo" panose="020B0609030804020204" pitchFamily="49" charset="0"/>
                          <a:cs typeface="Menlo" panose="020B0609030804020204" pitchFamily="49" charset="0"/>
                        </a:rPr>
                        <a:t>ic_q</a:t>
                      </a:r>
                      <a:r>
                        <a:rPr lang="en-US" sz="1200" b="0" kern="1200" dirty="0">
                          <a:solidFill>
                            <a:schemeClr val="dk1"/>
                          </a:solidFill>
                          <a:effectLst/>
                          <a:highlight>
                            <a:srgbClr val="FFFF00"/>
                          </a:highlight>
                          <a:latin typeface="Menlo" panose="020B0609030804020204" pitchFamily="49" charset="0"/>
                          <a:ea typeface="Menlo" panose="020B0609030804020204" pitchFamily="49" charset="0"/>
                          <a:cs typeface="Menlo" panose="020B0609030804020204" pitchFamily="49"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dk1"/>
                          </a:solidFill>
                          <a:effectLst/>
                          <a:latin typeface="Menlo" panose="020B0609030804020204" pitchFamily="49" charset="0"/>
                          <a:ea typeface="Menlo" panose="020B0609030804020204" pitchFamily="49" charset="0"/>
                          <a:cs typeface="Menlo" panose="020B0609030804020204" pitchFamily="49" charset="0"/>
                        </a:rPr>
                        <a:t>Answer: {</a:t>
                      </a:r>
                      <a:r>
                        <a:rPr lang="en-US" sz="1200" b="0" kern="1200" dirty="0" err="1">
                          <a:solidFill>
                            <a:schemeClr val="dk1"/>
                          </a:solidFill>
                          <a:effectLst/>
                          <a:latin typeface="Menlo" panose="020B0609030804020204" pitchFamily="49" charset="0"/>
                          <a:ea typeface="Menlo" panose="020B0609030804020204" pitchFamily="49" charset="0"/>
                          <a:cs typeface="Menlo" panose="020B0609030804020204" pitchFamily="49" charset="0"/>
                        </a:rPr>
                        <a:t>ic_a</a:t>
                      </a:r>
                      <a:r>
                        <a:rPr lang="en-US" sz="1200" b="0" kern="1200" dirty="0">
                          <a:solidFill>
                            <a:schemeClr val="dk1"/>
                          </a:solidFill>
                          <a:effectLst/>
                          <a:latin typeface="Menlo" panose="020B0609030804020204" pitchFamily="49" charset="0"/>
                          <a:ea typeface="Menlo" panose="020B0609030804020204" pitchFamily="49" charset="0"/>
                          <a:cs typeface="Menlo" panose="020B0609030804020204" pitchFamily="49" charset="0"/>
                        </a:rPr>
                        <a:t>}</a:t>
                      </a:r>
                    </a:p>
                    <a:p>
                      <a:endParaRPr lang="en-US" sz="1200" dirty="0">
                        <a:latin typeface="Menlo" panose="020B0609030804020204" pitchFamily="49" charset="0"/>
                        <a:ea typeface="Menlo" panose="020B0609030804020204" pitchFamily="49" charset="0"/>
                        <a:cs typeface="Menlo" panose="020B0609030804020204" pitchFamily="49" charset="0"/>
                      </a:endParaRPr>
                    </a:p>
                    <a:p>
                      <a:r>
                        <a:rPr lang="en-US" sz="1200" dirty="0">
                          <a:latin typeface="Menlo" panose="020B0609030804020204" pitchFamily="49" charset="0"/>
                          <a:ea typeface="Menlo" panose="020B0609030804020204" pitchFamily="49" charset="0"/>
                          <a:cs typeface="Menlo" panose="020B0609030804020204" pitchFamily="49" charset="0"/>
                        </a:rPr>
                        <a:t>Context: {context}</a:t>
                      </a:r>
                    </a:p>
                    <a:p>
                      <a:r>
                        <a:rPr lang="en-US" sz="1200" dirty="0">
                          <a:latin typeface="Menlo" panose="020B0609030804020204" pitchFamily="49" charset="0"/>
                          <a:ea typeface="Menlo" panose="020B0609030804020204" pitchFamily="49" charset="0"/>
                          <a:cs typeface="Menlo" panose="020B0609030804020204" pitchFamily="49" charset="0"/>
                        </a:rPr>
                        <a:t>Question: {question}</a:t>
                      </a:r>
                    </a:p>
                    <a:p>
                      <a:r>
                        <a:rPr lang="en-US" sz="1200" dirty="0">
                          <a:latin typeface="Menlo" panose="020B0609030804020204" pitchFamily="49" charset="0"/>
                          <a:ea typeface="Menlo" panose="020B0609030804020204" pitchFamily="49" charset="0"/>
                          <a:cs typeface="Menlo" panose="020B0609030804020204" pitchFamily="49" charset="0"/>
                        </a:rPr>
                        <a:t>Answer: </a:t>
                      </a:r>
                    </a:p>
                  </a:txBody>
                  <a:tcPr/>
                </a:tc>
                <a:extLst>
                  <a:ext uri="{0D108BD9-81ED-4DB2-BD59-A6C34878D82A}">
                    <a16:rowId xmlns:a16="http://schemas.microsoft.com/office/drawing/2014/main" val="1238802597"/>
                  </a:ext>
                </a:extLst>
              </a:tr>
            </a:tbl>
          </a:graphicData>
        </a:graphic>
      </p:graphicFrame>
      <p:sp>
        <p:nvSpPr>
          <p:cNvPr id="8" name="TextBox 7">
            <a:extLst>
              <a:ext uri="{FF2B5EF4-FFF2-40B4-BE49-F238E27FC236}">
                <a16:creationId xmlns:a16="http://schemas.microsoft.com/office/drawing/2014/main" id="{F498DC17-0AD9-AEF9-CBB6-B1C42EC93CA9}"/>
              </a:ext>
            </a:extLst>
          </p:cNvPr>
          <p:cNvSpPr txBox="1"/>
          <p:nvPr/>
        </p:nvSpPr>
        <p:spPr>
          <a:xfrm>
            <a:off x="5128479" y="3571544"/>
            <a:ext cx="5957593" cy="923330"/>
          </a:xfrm>
          <a:prstGeom prst="rect">
            <a:avLst/>
          </a:prstGeom>
          <a:noFill/>
        </p:spPr>
        <p:txBody>
          <a:bodyPr wrap="none" rtlCol="0">
            <a:spAutoFit/>
          </a:bodyPr>
          <a:lstStyle/>
          <a:p>
            <a:r>
              <a:rPr lang="en-US" dirty="0"/>
              <a:t>Providing an in-context example in the prompt could help via:</a:t>
            </a:r>
          </a:p>
          <a:p>
            <a:pPr marL="342900" indent="-342900">
              <a:buFont typeface="+mj-lt"/>
              <a:buAutoNum type="arabicPeriod"/>
            </a:pPr>
            <a:r>
              <a:rPr lang="en-US" dirty="0"/>
              <a:t>Demonstration of QA task</a:t>
            </a:r>
          </a:p>
          <a:p>
            <a:pPr marL="342900" indent="-342900">
              <a:buFont typeface="+mj-lt"/>
              <a:buAutoNum type="arabicPeriod"/>
            </a:pPr>
            <a:r>
              <a:rPr lang="en-US" dirty="0"/>
              <a:t>Demonstration of the confusion network notation</a:t>
            </a:r>
          </a:p>
        </p:txBody>
      </p:sp>
      <p:cxnSp>
        <p:nvCxnSpPr>
          <p:cNvPr id="10" name="Straight Arrow Connector 9">
            <a:extLst>
              <a:ext uri="{FF2B5EF4-FFF2-40B4-BE49-F238E27FC236}">
                <a16:creationId xmlns:a16="http://schemas.microsoft.com/office/drawing/2014/main" id="{21F1C38F-6011-DC34-4C0D-F13F92D71A80}"/>
              </a:ext>
            </a:extLst>
          </p:cNvPr>
          <p:cNvCxnSpPr>
            <a:cxnSpLocks/>
          </p:cNvCxnSpPr>
          <p:nvPr/>
        </p:nvCxnSpPr>
        <p:spPr>
          <a:xfrm flipH="1">
            <a:off x="2508069" y="5316583"/>
            <a:ext cx="249500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EF811CE-D758-7962-8010-96DC870B4EF9}"/>
              </a:ext>
            </a:extLst>
          </p:cNvPr>
          <p:cNvSpPr txBox="1"/>
          <p:nvPr/>
        </p:nvSpPr>
        <p:spPr>
          <a:xfrm>
            <a:off x="5128479" y="4993417"/>
            <a:ext cx="3607206" cy="646331"/>
          </a:xfrm>
          <a:prstGeom prst="rect">
            <a:avLst/>
          </a:prstGeom>
          <a:noFill/>
        </p:spPr>
        <p:txBody>
          <a:bodyPr wrap="none" rtlCol="0">
            <a:spAutoFit/>
          </a:bodyPr>
          <a:lstStyle/>
          <a:p>
            <a:r>
              <a:rPr lang="en-US" dirty="0"/>
              <a:t>Using ground-truth transcript does 1</a:t>
            </a:r>
          </a:p>
          <a:p>
            <a:r>
              <a:rPr lang="en-US" dirty="0"/>
              <a:t>Using WCN does 1+2</a:t>
            </a:r>
          </a:p>
        </p:txBody>
      </p:sp>
      <p:sp>
        <p:nvSpPr>
          <p:cNvPr id="14" name="Slide Number Placeholder 13">
            <a:extLst>
              <a:ext uri="{FF2B5EF4-FFF2-40B4-BE49-F238E27FC236}">
                <a16:creationId xmlns:a16="http://schemas.microsoft.com/office/drawing/2014/main" id="{0E35672C-F10A-2425-D451-885ED43AD994}"/>
              </a:ext>
            </a:extLst>
          </p:cNvPr>
          <p:cNvSpPr>
            <a:spLocks noGrp="1"/>
          </p:cNvSpPr>
          <p:nvPr>
            <p:ph type="sldNum" sz="quarter" idx="12"/>
          </p:nvPr>
        </p:nvSpPr>
        <p:spPr/>
        <p:txBody>
          <a:bodyPr/>
          <a:lstStyle/>
          <a:p>
            <a:fld id="{8BAEEBC0-24DA-F14C-970C-F737FE193F6C}" type="slidenum">
              <a:rPr lang="en-US" smtClean="0"/>
              <a:t>23</a:t>
            </a:fld>
            <a:endParaRPr lang="en-US"/>
          </a:p>
        </p:txBody>
      </p:sp>
    </p:spTree>
    <p:extLst>
      <p:ext uri="{BB962C8B-B14F-4D97-AF65-F5344CB8AC3E}">
        <p14:creationId xmlns:p14="http://schemas.microsoft.com/office/powerpoint/2010/main" val="299059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C3B5F-910E-8262-7621-5AC49D483A28}"/>
              </a:ext>
            </a:extLst>
          </p:cNvPr>
          <p:cNvSpPr>
            <a:spLocks noGrp="1"/>
          </p:cNvSpPr>
          <p:nvPr>
            <p:ph type="title"/>
          </p:nvPr>
        </p:nvSpPr>
        <p:spPr>
          <a:xfrm>
            <a:off x="838200" y="365125"/>
            <a:ext cx="10887222" cy="1325563"/>
          </a:xfrm>
        </p:spPr>
        <p:txBody>
          <a:bodyPr/>
          <a:lstStyle/>
          <a:p>
            <a:r>
              <a:rPr lang="en-US" dirty="0"/>
              <a:t>Prompt engineering: in-context examples</a:t>
            </a:r>
          </a:p>
        </p:txBody>
      </p:sp>
      <p:graphicFrame>
        <p:nvGraphicFramePr>
          <p:cNvPr id="6" name="Table 6">
            <a:extLst>
              <a:ext uri="{FF2B5EF4-FFF2-40B4-BE49-F238E27FC236}">
                <a16:creationId xmlns:a16="http://schemas.microsoft.com/office/drawing/2014/main" id="{CEA1F454-C6AF-5CBB-3752-777E046F06F1}"/>
              </a:ext>
            </a:extLst>
          </p:cNvPr>
          <p:cNvGraphicFramePr>
            <a:graphicFrameLocks noGrp="1"/>
          </p:cNvGraphicFramePr>
          <p:nvPr>
            <p:ph idx="1"/>
            <p:extLst>
              <p:ext uri="{D42A27DB-BD31-4B8C-83A1-F6EECF244321}">
                <p14:modId xmlns:p14="http://schemas.microsoft.com/office/powerpoint/2010/main" val="979280546"/>
              </p:ext>
            </p:extLst>
          </p:nvPr>
        </p:nvGraphicFramePr>
        <p:xfrm>
          <a:off x="5559745" y="2298336"/>
          <a:ext cx="6094508" cy="2052320"/>
        </p:xfrm>
        <a:graphic>
          <a:graphicData uri="http://schemas.openxmlformats.org/drawingml/2006/table">
            <a:tbl>
              <a:tblPr firstRow="1" bandRow="1">
                <a:tableStyleId>{5C22544A-7EE6-4342-B048-85BDC9FD1C3A}</a:tableStyleId>
              </a:tblPr>
              <a:tblGrid>
                <a:gridCol w="2007888">
                  <a:extLst>
                    <a:ext uri="{9D8B030D-6E8A-4147-A177-3AD203B41FA5}">
                      <a16:colId xmlns:a16="http://schemas.microsoft.com/office/drawing/2014/main" val="883116473"/>
                    </a:ext>
                  </a:extLst>
                </a:gridCol>
                <a:gridCol w="1575898">
                  <a:extLst>
                    <a:ext uri="{9D8B030D-6E8A-4147-A177-3AD203B41FA5}">
                      <a16:colId xmlns:a16="http://schemas.microsoft.com/office/drawing/2014/main" val="2667641157"/>
                    </a:ext>
                  </a:extLst>
                </a:gridCol>
                <a:gridCol w="1255361">
                  <a:extLst>
                    <a:ext uri="{9D8B030D-6E8A-4147-A177-3AD203B41FA5}">
                      <a16:colId xmlns:a16="http://schemas.microsoft.com/office/drawing/2014/main" val="2165719729"/>
                    </a:ext>
                  </a:extLst>
                </a:gridCol>
                <a:gridCol w="1255361">
                  <a:extLst>
                    <a:ext uri="{9D8B030D-6E8A-4147-A177-3AD203B41FA5}">
                      <a16:colId xmlns:a16="http://schemas.microsoft.com/office/drawing/2014/main" val="1263942217"/>
                    </a:ext>
                  </a:extLst>
                </a:gridCol>
              </a:tblGrid>
              <a:tr h="370840">
                <a:tc>
                  <a:txBody>
                    <a:bodyPr/>
                    <a:lstStyle/>
                    <a:p>
                      <a:pPr algn="l"/>
                      <a:endParaRPr lang="en-US" sz="1600" b="0" dirty="0"/>
                    </a:p>
                  </a:txBody>
                  <a:tcPr marL="45720" marR="45720" anchor="ctr">
                    <a:noFill/>
                  </a:tcPr>
                </a:tc>
                <a:tc>
                  <a:txBody>
                    <a:bodyPr/>
                    <a:lstStyle/>
                    <a:p>
                      <a:pPr algn="ctr"/>
                      <a:r>
                        <a:rPr lang="en-US" sz="1600" dirty="0"/>
                        <a:t>1-shot transcript type</a:t>
                      </a:r>
                    </a:p>
                  </a:txBody>
                  <a:tcPr marL="45720" marR="45720" anchor="ctr"/>
                </a:tc>
                <a:tc gridSpan="2">
                  <a:txBody>
                    <a:bodyPr/>
                    <a:lstStyle/>
                    <a:p>
                      <a:pPr algn="ctr"/>
                      <a:r>
                        <a:rPr lang="en-US" sz="1600" dirty="0" err="1"/>
                        <a:t>ChatGPT</a:t>
                      </a:r>
                      <a:r>
                        <a:rPr lang="en-US" sz="1600" dirty="0"/>
                        <a:t> result</a:t>
                      </a:r>
                    </a:p>
                  </a:txBody>
                  <a:tcPr marL="45720" marR="45720" anchor="ctr"/>
                </a:tc>
                <a:tc hMerge="1">
                  <a:txBody>
                    <a:bodyPr/>
                    <a:lstStyle/>
                    <a:p>
                      <a:pPr algn="ctr"/>
                      <a:endParaRPr lang="en-US" sz="1600" dirty="0"/>
                    </a:p>
                  </a:txBody>
                  <a:tcPr marL="45720" marR="45720" anchor="ctr"/>
                </a:tc>
                <a:extLst>
                  <a:ext uri="{0D108BD9-81ED-4DB2-BD59-A6C34878D82A}">
                    <a16:rowId xmlns:a16="http://schemas.microsoft.com/office/drawing/2014/main" val="3520001492"/>
                  </a:ext>
                </a:extLst>
              </a:tr>
              <a:tr h="370840">
                <a:tc>
                  <a:txBody>
                    <a:bodyPr/>
                    <a:lstStyle/>
                    <a:p>
                      <a:pPr algn="l"/>
                      <a:r>
                        <a:rPr lang="en-US" sz="1600" b="1" dirty="0"/>
                        <a:t>Transcript source</a:t>
                      </a:r>
                    </a:p>
                  </a:txBody>
                  <a:tcPr marL="45720" marR="45720" anchor="ctr">
                    <a:solidFill>
                      <a:schemeClr val="bg1">
                        <a:lumMod val="75000"/>
                      </a:schemeClr>
                    </a:solidFill>
                  </a:tcPr>
                </a:tc>
                <a:tc>
                  <a:txBody>
                    <a:bodyPr/>
                    <a:lstStyle/>
                    <a:p>
                      <a:pPr algn="ctr"/>
                      <a:endParaRPr lang="en-US" sz="1800" b="1" dirty="0"/>
                    </a:p>
                  </a:txBody>
                  <a:tcPr marL="45720" marR="45720" anchor="ctr">
                    <a:solidFill>
                      <a:schemeClr val="bg1">
                        <a:lumMod val="75000"/>
                      </a:schemeClr>
                    </a:solidFill>
                  </a:tcPr>
                </a:tc>
                <a:tc>
                  <a:txBody>
                    <a:bodyPr/>
                    <a:lstStyle/>
                    <a:p>
                      <a:pPr algn="ctr"/>
                      <a:r>
                        <a:rPr lang="en-US" sz="1800" b="1" dirty="0"/>
                        <a:t>F1</a:t>
                      </a:r>
                    </a:p>
                  </a:txBody>
                  <a:tcPr marL="45720" marR="45720" anchor="ctr">
                    <a:solidFill>
                      <a:schemeClr val="bg1">
                        <a:lumMod val="75000"/>
                      </a:schemeClr>
                    </a:solidFill>
                  </a:tcPr>
                </a:tc>
                <a:tc>
                  <a:txBody>
                    <a:bodyPr/>
                    <a:lstStyle/>
                    <a:p>
                      <a:pPr algn="ctr"/>
                      <a:r>
                        <a:rPr lang="en-US" sz="1400" b="1" dirty="0"/>
                        <a:t>Exact match</a:t>
                      </a:r>
                    </a:p>
                  </a:txBody>
                  <a:tcPr marL="45720" marR="45720" anchor="ctr">
                    <a:solidFill>
                      <a:schemeClr val="bg1">
                        <a:lumMod val="75000"/>
                      </a:schemeClr>
                    </a:solidFill>
                  </a:tcPr>
                </a:tc>
                <a:extLst>
                  <a:ext uri="{0D108BD9-81ED-4DB2-BD59-A6C34878D82A}">
                    <a16:rowId xmlns:a16="http://schemas.microsoft.com/office/drawing/2014/main" val="3555206826"/>
                  </a:ext>
                </a:extLst>
              </a:tr>
              <a:tr h="370840">
                <a:tc>
                  <a:txBody>
                    <a:bodyPr/>
                    <a:lstStyle/>
                    <a:p>
                      <a:pPr algn="l"/>
                      <a:r>
                        <a:rPr lang="en-US" sz="1600" b="1" dirty="0">
                          <a:solidFill>
                            <a:schemeClr val="tx1"/>
                          </a:solidFill>
                        </a:rPr>
                        <a:t>1-best</a:t>
                      </a:r>
                    </a:p>
                  </a:txBody>
                  <a:tcPr marL="45720" marR="45720" anchor="ctr"/>
                </a:tc>
                <a:tc>
                  <a:txBody>
                    <a:bodyPr/>
                    <a:lstStyle/>
                    <a:p>
                      <a:pPr algn="r"/>
                      <a:r>
                        <a:rPr lang="en-US" sz="1600" dirty="0">
                          <a:effectLst/>
                        </a:rPr>
                        <a:t>1-best</a:t>
                      </a:r>
                    </a:p>
                  </a:txBody>
                  <a:tcPr anchor="ctr"/>
                </a:tc>
                <a:tc>
                  <a:txBody>
                    <a:bodyPr/>
                    <a:lstStyle/>
                    <a:p>
                      <a:pPr algn="r"/>
                      <a:r>
                        <a:rPr lang="en-US" sz="1800" b="0" dirty="0">
                          <a:effectLst/>
                        </a:rPr>
                        <a:t>70.2</a:t>
                      </a:r>
                    </a:p>
                  </a:txBody>
                  <a:tcPr anchor="ctr"/>
                </a:tc>
                <a:tc>
                  <a:txBody>
                    <a:bodyPr/>
                    <a:lstStyle/>
                    <a:p>
                      <a:pPr algn="r"/>
                      <a:r>
                        <a:rPr lang="en-US" sz="1800" b="0" dirty="0">
                          <a:effectLst/>
                        </a:rPr>
                        <a:t>43.0</a:t>
                      </a:r>
                    </a:p>
                  </a:txBody>
                  <a:tcPr anchor="ctr"/>
                </a:tc>
                <a:extLst>
                  <a:ext uri="{0D108BD9-81ED-4DB2-BD59-A6C34878D82A}">
                    <a16:rowId xmlns:a16="http://schemas.microsoft.com/office/drawing/2014/main" val="809618152"/>
                  </a:ext>
                </a:extLst>
              </a:tr>
              <a:tr h="1941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dirty="0">
                          <a:solidFill>
                            <a:schemeClr val="tx1"/>
                          </a:solidFill>
                        </a:rPr>
                        <a:t>| </a:t>
                      </a:r>
                      <a:r>
                        <a:rPr lang="en-US" sz="1600" b="0" i="0" dirty="0">
                          <a:solidFill>
                            <a:schemeClr val="tx1"/>
                          </a:solidFill>
                        </a:rPr>
                        <a:t>(p≥0.3)</a:t>
                      </a:r>
                    </a:p>
                  </a:txBody>
                  <a:tcPr marL="45720" marR="45720" anchor="ctr"/>
                </a:tc>
                <a:tc>
                  <a:txBody>
                    <a:bodyPr/>
                    <a:lstStyle/>
                    <a:p>
                      <a:pPr algn="r"/>
                      <a:r>
                        <a:rPr lang="en-US" sz="1600" dirty="0">
                          <a:effectLst/>
                        </a:rPr>
                        <a:t>Ground truth</a:t>
                      </a:r>
                    </a:p>
                  </a:txBody>
                  <a:tcPr anchor="ctr"/>
                </a:tc>
                <a:tc>
                  <a:txBody>
                    <a:bodyPr/>
                    <a:lstStyle/>
                    <a:p>
                      <a:pPr algn="r"/>
                      <a:r>
                        <a:rPr lang="en-US" sz="1800" b="0" dirty="0">
                          <a:effectLst/>
                        </a:rPr>
                        <a:t>70.2</a:t>
                      </a:r>
                    </a:p>
                  </a:txBody>
                  <a:tcPr anchor="ctr"/>
                </a:tc>
                <a:tc>
                  <a:txBody>
                    <a:bodyPr/>
                    <a:lstStyle/>
                    <a:p>
                      <a:pPr algn="r"/>
                      <a:r>
                        <a:rPr lang="en-US" sz="1800" b="0" dirty="0">
                          <a:effectLst/>
                        </a:rPr>
                        <a:t>44.8</a:t>
                      </a:r>
                    </a:p>
                  </a:txBody>
                  <a:tcPr anchor="ctr"/>
                </a:tc>
                <a:extLst>
                  <a:ext uri="{0D108BD9-81ED-4DB2-BD59-A6C34878D82A}">
                    <a16:rowId xmlns:a16="http://schemas.microsoft.com/office/drawing/2014/main" val="949528160"/>
                  </a:ext>
                </a:extLst>
              </a:tr>
              <a:tr h="1941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dirty="0">
                          <a:solidFill>
                            <a:schemeClr val="tx1"/>
                          </a:solidFill>
                        </a:rPr>
                        <a:t>| </a:t>
                      </a:r>
                      <a:r>
                        <a:rPr lang="en-US" sz="1600" b="0" i="0" dirty="0">
                          <a:solidFill>
                            <a:schemeClr val="tx1"/>
                          </a:solidFill>
                        </a:rPr>
                        <a:t>(p≥0.3)</a:t>
                      </a:r>
                    </a:p>
                  </a:txBody>
                  <a:tcPr marL="45720" marR="4572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b="1" i="0" dirty="0">
                          <a:solidFill>
                            <a:schemeClr val="tx1"/>
                          </a:solidFill>
                        </a:rPr>
                        <a:t>| </a:t>
                      </a:r>
                      <a:r>
                        <a:rPr lang="en-US" sz="1600" b="0" i="0" dirty="0">
                          <a:solidFill>
                            <a:schemeClr val="tx1"/>
                          </a:solidFill>
                        </a:rPr>
                        <a:t>(p≥0.3)</a:t>
                      </a:r>
                    </a:p>
                  </a:txBody>
                  <a:tcPr anchor="ctr"/>
                </a:tc>
                <a:tc>
                  <a:txBody>
                    <a:bodyPr/>
                    <a:lstStyle/>
                    <a:p>
                      <a:pPr algn="r"/>
                      <a:r>
                        <a:rPr lang="en-US" sz="1800" b="0" dirty="0">
                          <a:effectLst/>
                        </a:rPr>
                        <a:t>70.5</a:t>
                      </a:r>
                    </a:p>
                  </a:txBody>
                  <a:tcPr anchor="ctr"/>
                </a:tc>
                <a:tc>
                  <a:txBody>
                    <a:bodyPr/>
                    <a:lstStyle/>
                    <a:p>
                      <a:pPr algn="r"/>
                      <a:r>
                        <a:rPr lang="en-US" sz="1800" b="0" dirty="0">
                          <a:effectLst/>
                        </a:rPr>
                        <a:t>44.7</a:t>
                      </a:r>
                    </a:p>
                  </a:txBody>
                  <a:tcPr anchor="ctr"/>
                </a:tc>
                <a:extLst>
                  <a:ext uri="{0D108BD9-81ED-4DB2-BD59-A6C34878D82A}">
                    <a16:rowId xmlns:a16="http://schemas.microsoft.com/office/drawing/2014/main" val="3645967438"/>
                  </a:ext>
                </a:extLst>
              </a:tr>
            </a:tbl>
          </a:graphicData>
        </a:graphic>
      </p:graphicFrame>
      <p:sp>
        <p:nvSpPr>
          <p:cNvPr id="22" name="TextBox 21">
            <a:extLst>
              <a:ext uri="{FF2B5EF4-FFF2-40B4-BE49-F238E27FC236}">
                <a16:creationId xmlns:a16="http://schemas.microsoft.com/office/drawing/2014/main" id="{851008AC-58CF-6651-DE11-00FE0484805D}"/>
              </a:ext>
            </a:extLst>
          </p:cNvPr>
          <p:cNvSpPr txBox="1"/>
          <p:nvPr/>
        </p:nvSpPr>
        <p:spPr>
          <a:xfrm>
            <a:off x="7272594" y="1875621"/>
            <a:ext cx="2969274" cy="369332"/>
          </a:xfrm>
          <a:prstGeom prst="rect">
            <a:avLst/>
          </a:prstGeom>
          <a:noFill/>
        </p:spPr>
        <p:txBody>
          <a:bodyPr wrap="none" rtlCol="0">
            <a:spAutoFit/>
          </a:bodyPr>
          <a:lstStyle/>
          <a:p>
            <a:r>
              <a:rPr lang="en-US" b="1" dirty="0"/>
              <a:t>NMSQA dev set performance</a:t>
            </a:r>
          </a:p>
        </p:txBody>
      </p:sp>
      <p:sp>
        <p:nvSpPr>
          <p:cNvPr id="4" name="Rounded Rectangle 3">
            <a:extLst>
              <a:ext uri="{FF2B5EF4-FFF2-40B4-BE49-F238E27FC236}">
                <a16:creationId xmlns:a16="http://schemas.microsoft.com/office/drawing/2014/main" id="{EBFF0987-F7EC-9C20-1605-BD7517B44F3F}"/>
              </a:ext>
            </a:extLst>
          </p:cNvPr>
          <p:cNvSpPr/>
          <p:nvPr/>
        </p:nvSpPr>
        <p:spPr>
          <a:xfrm>
            <a:off x="5145341" y="4670284"/>
            <a:ext cx="6923315" cy="1325564"/>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All 1-shot</a:t>
            </a:r>
          </a:p>
          <a:p>
            <a:pPr marL="285750" indent="-285750">
              <a:buFont typeface="Arial" panose="020B0604020202020204" pitchFamily="34" charset="0"/>
              <a:buChar char="•"/>
            </a:pPr>
            <a:r>
              <a:rPr lang="en-US" dirty="0">
                <a:solidFill>
                  <a:schemeClr val="tx1"/>
                </a:solidFill>
              </a:rPr>
              <a:t>For F1, using WCN in the in-context example is helpful</a:t>
            </a:r>
          </a:p>
          <a:p>
            <a:pPr marL="285750" indent="-285750">
              <a:buFont typeface="Arial" panose="020B0604020202020204" pitchFamily="34" charset="0"/>
              <a:buChar char="•"/>
            </a:pPr>
            <a:r>
              <a:rPr lang="en-US" dirty="0">
                <a:solidFill>
                  <a:schemeClr val="tx1"/>
                </a:solidFill>
              </a:rPr>
              <a:t>For exact match, using either ground truth or WCN in the in-context example produce similar results</a:t>
            </a:r>
          </a:p>
        </p:txBody>
      </p:sp>
      <p:graphicFrame>
        <p:nvGraphicFramePr>
          <p:cNvPr id="5" name="Table 4">
            <a:extLst>
              <a:ext uri="{FF2B5EF4-FFF2-40B4-BE49-F238E27FC236}">
                <a16:creationId xmlns:a16="http://schemas.microsoft.com/office/drawing/2014/main" id="{D9D7365B-B54E-7161-1937-B8DA39657F38}"/>
              </a:ext>
            </a:extLst>
          </p:cNvPr>
          <p:cNvGraphicFramePr>
            <a:graphicFrameLocks noGrp="1"/>
          </p:cNvGraphicFramePr>
          <p:nvPr>
            <p:extLst>
              <p:ext uri="{D42A27DB-BD31-4B8C-83A1-F6EECF244321}">
                <p14:modId xmlns:p14="http://schemas.microsoft.com/office/powerpoint/2010/main" val="504549888"/>
              </p:ext>
            </p:extLst>
          </p:nvPr>
        </p:nvGraphicFramePr>
        <p:xfrm>
          <a:off x="838200" y="2379185"/>
          <a:ext cx="3622186" cy="3996246"/>
        </p:xfrm>
        <a:graphic>
          <a:graphicData uri="http://schemas.openxmlformats.org/drawingml/2006/table">
            <a:tbl>
              <a:tblPr firstRow="1" bandRow="1">
                <a:tableStyleId>{5C22544A-7EE6-4342-B048-85BDC9FD1C3A}</a:tableStyleId>
              </a:tblPr>
              <a:tblGrid>
                <a:gridCol w="3622186">
                  <a:extLst>
                    <a:ext uri="{9D8B030D-6E8A-4147-A177-3AD203B41FA5}">
                      <a16:colId xmlns:a16="http://schemas.microsoft.com/office/drawing/2014/main" val="190254126"/>
                    </a:ext>
                  </a:extLst>
                </a:gridCol>
              </a:tblGrid>
              <a:tr h="612966">
                <a:tc>
                  <a:txBody>
                    <a:bodyPr/>
                    <a:lstStyle/>
                    <a:p>
                      <a:r>
                        <a:rPr lang="en-US" sz="1800" dirty="0"/>
                        <a:t>1-shot with WCN instruction</a:t>
                      </a:r>
                    </a:p>
                  </a:txBody>
                  <a:tcPr/>
                </a:tc>
                <a:extLst>
                  <a:ext uri="{0D108BD9-81ED-4DB2-BD59-A6C34878D82A}">
                    <a16:rowId xmlns:a16="http://schemas.microsoft.com/office/drawing/2014/main" val="415067581"/>
                  </a:ext>
                </a:extLst>
              </a:tr>
              <a:tr h="30064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dk1"/>
                          </a:solidFill>
                          <a:effectLst/>
                          <a:latin typeface="Menlo" panose="020B0609030804020204" pitchFamily="49" charset="0"/>
                          <a:ea typeface="Menlo" panose="020B0609030804020204" pitchFamily="49" charset="0"/>
                          <a:cs typeface="Menlo" panose="020B0609030804020204" pitchFamily="49" charset="0"/>
                        </a:rPr>
                        <a:t>You will be given sets of contexts and questions, and you are expected to generate an answer to the question. The question comes from a speech recognition system, and the “|” symbol indicates potential options for each word. Please keep your response as concise as possible, including only the words which answer the question.</a:t>
                      </a:r>
                    </a:p>
                    <a:p>
                      <a:endParaRPr lang="en-US" sz="1200" dirty="0">
                        <a:latin typeface="Menlo" panose="020B0609030804020204" pitchFamily="49" charset="0"/>
                        <a:ea typeface="Menlo" panose="020B0609030804020204" pitchFamily="49" charset="0"/>
                        <a:cs typeface="Menlo" panose="020B06090308040202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dk1"/>
                          </a:solidFill>
                          <a:effectLst/>
                          <a:latin typeface="Menlo" panose="020B0609030804020204" pitchFamily="49" charset="0"/>
                          <a:ea typeface="Menlo" panose="020B0609030804020204" pitchFamily="49" charset="0"/>
                          <a:cs typeface="Menlo" panose="020B0609030804020204" pitchFamily="49" charset="0"/>
                        </a:rPr>
                        <a:t>Context: {</a:t>
                      </a:r>
                      <a:r>
                        <a:rPr lang="en-US" sz="1200" b="0" kern="1200" dirty="0" err="1">
                          <a:solidFill>
                            <a:schemeClr val="dk1"/>
                          </a:solidFill>
                          <a:effectLst/>
                          <a:latin typeface="Menlo" panose="020B0609030804020204" pitchFamily="49" charset="0"/>
                          <a:ea typeface="Menlo" panose="020B0609030804020204" pitchFamily="49" charset="0"/>
                          <a:cs typeface="Menlo" panose="020B0609030804020204" pitchFamily="49" charset="0"/>
                        </a:rPr>
                        <a:t>ic_c</a:t>
                      </a:r>
                      <a:r>
                        <a:rPr lang="en-US" sz="1200" b="0" kern="1200" dirty="0">
                          <a:solidFill>
                            <a:schemeClr val="dk1"/>
                          </a:solidFill>
                          <a:effectLst/>
                          <a:latin typeface="Menlo" panose="020B0609030804020204" pitchFamily="49" charset="0"/>
                          <a:ea typeface="Menlo" panose="020B0609030804020204" pitchFamily="49" charset="0"/>
                          <a:cs typeface="Menlo" panose="020B0609030804020204" pitchFamily="49"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dk1"/>
                          </a:solidFill>
                          <a:effectLst/>
                          <a:latin typeface="Menlo" panose="020B0609030804020204" pitchFamily="49" charset="0"/>
                          <a:ea typeface="Menlo" panose="020B0609030804020204" pitchFamily="49" charset="0"/>
                          <a:cs typeface="Menlo" panose="020B0609030804020204" pitchFamily="49" charset="0"/>
                        </a:rPr>
                        <a:t>Question: </a:t>
                      </a:r>
                      <a:r>
                        <a:rPr lang="en-US" sz="1200" b="0" kern="1200" dirty="0">
                          <a:solidFill>
                            <a:schemeClr val="dk1"/>
                          </a:solidFill>
                          <a:effectLst/>
                          <a:highlight>
                            <a:srgbClr val="FFFF00"/>
                          </a:highlight>
                          <a:latin typeface="Menlo" panose="020B0609030804020204" pitchFamily="49" charset="0"/>
                          <a:ea typeface="Menlo" panose="020B0609030804020204" pitchFamily="49" charset="0"/>
                          <a:cs typeface="Menlo" panose="020B0609030804020204" pitchFamily="49" charset="0"/>
                        </a:rPr>
                        <a:t>{</a:t>
                      </a:r>
                      <a:r>
                        <a:rPr lang="en-US" sz="1200" b="0" kern="1200" dirty="0" err="1">
                          <a:solidFill>
                            <a:schemeClr val="dk1"/>
                          </a:solidFill>
                          <a:effectLst/>
                          <a:highlight>
                            <a:srgbClr val="FFFF00"/>
                          </a:highlight>
                          <a:latin typeface="Menlo" panose="020B0609030804020204" pitchFamily="49" charset="0"/>
                          <a:ea typeface="Menlo" panose="020B0609030804020204" pitchFamily="49" charset="0"/>
                          <a:cs typeface="Menlo" panose="020B0609030804020204" pitchFamily="49" charset="0"/>
                        </a:rPr>
                        <a:t>ic_q</a:t>
                      </a:r>
                      <a:r>
                        <a:rPr lang="en-US" sz="1200" b="0" kern="1200" dirty="0">
                          <a:solidFill>
                            <a:schemeClr val="dk1"/>
                          </a:solidFill>
                          <a:effectLst/>
                          <a:highlight>
                            <a:srgbClr val="FFFF00"/>
                          </a:highlight>
                          <a:latin typeface="Menlo" panose="020B0609030804020204" pitchFamily="49" charset="0"/>
                          <a:ea typeface="Menlo" panose="020B0609030804020204" pitchFamily="49" charset="0"/>
                          <a:cs typeface="Menlo" panose="020B0609030804020204" pitchFamily="49"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dk1"/>
                          </a:solidFill>
                          <a:effectLst/>
                          <a:latin typeface="Menlo" panose="020B0609030804020204" pitchFamily="49" charset="0"/>
                          <a:ea typeface="Menlo" panose="020B0609030804020204" pitchFamily="49" charset="0"/>
                          <a:cs typeface="Menlo" panose="020B0609030804020204" pitchFamily="49" charset="0"/>
                        </a:rPr>
                        <a:t>Answer: {</a:t>
                      </a:r>
                      <a:r>
                        <a:rPr lang="en-US" sz="1200" b="0" kern="1200" dirty="0" err="1">
                          <a:solidFill>
                            <a:schemeClr val="dk1"/>
                          </a:solidFill>
                          <a:effectLst/>
                          <a:latin typeface="Menlo" panose="020B0609030804020204" pitchFamily="49" charset="0"/>
                          <a:ea typeface="Menlo" panose="020B0609030804020204" pitchFamily="49" charset="0"/>
                          <a:cs typeface="Menlo" panose="020B0609030804020204" pitchFamily="49" charset="0"/>
                        </a:rPr>
                        <a:t>ic_a</a:t>
                      </a:r>
                      <a:r>
                        <a:rPr lang="en-US" sz="1200" b="0" kern="1200" dirty="0">
                          <a:solidFill>
                            <a:schemeClr val="dk1"/>
                          </a:solidFill>
                          <a:effectLst/>
                          <a:latin typeface="Menlo" panose="020B0609030804020204" pitchFamily="49" charset="0"/>
                          <a:ea typeface="Menlo" panose="020B0609030804020204" pitchFamily="49" charset="0"/>
                          <a:cs typeface="Menlo" panose="020B0609030804020204" pitchFamily="49" charset="0"/>
                        </a:rPr>
                        <a:t>}</a:t>
                      </a:r>
                    </a:p>
                    <a:p>
                      <a:endParaRPr lang="en-US" sz="1200" dirty="0">
                        <a:latin typeface="Menlo" panose="020B0609030804020204" pitchFamily="49" charset="0"/>
                        <a:ea typeface="Menlo" panose="020B0609030804020204" pitchFamily="49" charset="0"/>
                        <a:cs typeface="Menlo" panose="020B0609030804020204" pitchFamily="49" charset="0"/>
                      </a:endParaRPr>
                    </a:p>
                    <a:p>
                      <a:r>
                        <a:rPr lang="en-US" sz="1200" dirty="0">
                          <a:latin typeface="Menlo" panose="020B0609030804020204" pitchFamily="49" charset="0"/>
                          <a:ea typeface="Menlo" panose="020B0609030804020204" pitchFamily="49" charset="0"/>
                          <a:cs typeface="Menlo" panose="020B0609030804020204" pitchFamily="49" charset="0"/>
                        </a:rPr>
                        <a:t>Context: {context}</a:t>
                      </a:r>
                    </a:p>
                    <a:p>
                      <a:r>
                        <a:rPr lang="en-US" sz="1200" dirty="0">
                          <a:latin typeface="Menlo" panose="020B0609030804020204" pitchFamily="49" charset="0"/>
                          <a:ea typeface="Menlo" panose="020B0609030804020204" pitchFamily="49" charset="0"/>
                          <a:cs typeface="Menlo" panose="020B0609030804020204" pitchFamily="49" charset="0"/>
                        </a:rPr>
                        <a:t>Question: {question}</a:t>
                      </a:r>
                    </a:p>
                    <a:p>
                      <a:r>
                        <a:rPr lang="en-US" sz="1200" dirty="0">
                          <a:latin typeface="Menlo" panose="020B0609030804020204" pitchFamily="49" charset="0"/>
                          <a:ea typeface="Menlo" panose="020B0609030804020204" pitchFamily="49" charset="0"/>
                          <a:cs typeface="Menlo" panose="020B0609030804020204" pitchFamily="49" charset="0"/>
                        </a:rPr>
                        <a:t>Answer: </a:t>
                      </a:r>
                    </a:p>
                  </a:txBody>
                  <a:tcPr/>
                </a:tc>
                <a:extLst>
                  <a:ext uri="{0D108BD9-81ED-4DB2-BD59-A6C34878D82A}">
                    <a16:rowId xmlns:a16="http://schemas.microsoft.com/office/drawing/2014/main" val="1238802597"/>
                  </a:ext>
                </a:extLst>
              </a:tr>
            </a:tbl>
          </a:graphicData>
        </a:graphic>
      </p:graphicFrame>
      <p:sp>
        <p:nvSpPr>
          <p:cNvPr id="7" name="Slide Number Placeholder 6">
            <a:extLst>
              <a:ext uri="{FF2B5EF4-FFF2-40B4-BE49-F238E27FC236}">
                <a16:creationId xmlns:a16="http://schemas.microsoft.com/office/drawing/2014/main" id="{BC85C2C7-28A8-5EFB-B32F-4599F2D21B73}"/>
              </a:ext>
            </a:extLst>
          </p:cNvPr>
          <p:cNvSpPr>
            <a:spLocks noGrp="1"/>
          </p:cNvSpPr>
          <p:nvPr>
            <p:ph type="sldNum" sz="quarter" idx="12"/>
          </p:nvPr>
        </p:nvSpPr>
        <p:spPr/>
        <p:txBody>
          <a:bodyPr/>
          <a:lstStyle/>
          <a:p>
            <a:fld id="{8BAEEBC0-24DA-F14C-970C-F737FE193F6C}" type="slidenum">
              <a:rPr lang="en-US" smtClean="0"/>
              <a:t>24</a:t>
            </a:fld>
            <a:endParaRPr lang="en-US"/>
          </a:p>
        </p:txBody>
      </p:sp>
    </p:spTree>
    <p:extLst>
      <p:ext uri="{BB962C8B-B14F-4D97-AF65-F5344CB8AC3E}">
        <p14:creationId xmlns:p14="http://schemas.microsoft.com/office/powerpoint/2010/main" val="21916554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6BAD1-2289-9973-594B-6AA8BE7136BF}"/>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FF565A02-6015-CC92-9725-105C26CA931E}"/>
              </a:ext>
            </a:extLst>
          </p:cNvPr>
          <p:cNvSpPr>
            <a:spLocks noGrp="1"/>
          </p:cNvSpPr>
          <p:nvPr>
            <p:ph idx="1"/>
          </p:nvPr>
        </p:nvSpPr>
        <p:spPr/>
        <p:txBody>
          <a:bodyPr>
            <a:normAutofit/>
          </a:bodyPr>
          <a:lstStyle/>
          <a:p>
            <a:r>
              <a:rPr lang="en-US" dirty="0"/>
              <a:t>Strong LLMs can process ASR confusion networks as inputs for downstream tasks</a:t>
            </a:r>
          </a:p>
          <a:p>
            <a:r>
              <a:rPr lang="en-US" dirty="0"/>
              <a:t>Recipe</a:t>
            </a:r>
          </a:p>
          <a:p>
            <a:pPr lvl="1"/>
            <a:r>
              <a:rPr lang="en-US" dirty="0"/>
              <a:t>One-shot instruction by example is necessary to improve upon 1-best results</a:t>
            </a:r>
          </a:p>
          <a:p>
            <a:pPr lvl="1"/>
            <a:r>
              <a:rPr lang="en-US" dirty="0"/>
              <a:t>Use WCN instructions in the prompt</a:t>
            </a:r>
          </a:p>
          <a:p>
            <a:pPr lvl="1"/>
            <a:r>
              <a:rPr lang="en-US" dirty="0"/>
              <a:t>Prune WCNs based on word posteriors</a:t>
            </a:r>
          </a:p>
          <a:p>
            <a:pPr lvl="1"/>
            <a:r>
              <a:rPr lang="en-US" dirty="0"/>
              <a:t>It’s hard to beat 1-best ASR output for low error rates, but error recovery occurs at intermediate-to-high error rates</a:t>
            </a:r>
          </a:p>
          <a:p>
            <a:endParaRPr lang="en-US" dirty="0"/>
          </a:p>
        </p:txBody>
      </p:sp>
      <p:sp>
        <p:nvSpPr>
          <p:cNvPr id="4" name="Slide Number Placeholder 3">
            <a:extLst>
              <a:ext uri="{FF2B5EF4-FFF2-40B4-BE49-F238E27FC236}">
                <a16:creationId xmlns:a16="http://schemas.microsoft.com/office/drawing/2014/main" id="{33A35D48-BC5B-16FD-7249-F3E840DE175F}"/>
              </a:ext>
            </a:extLst>
          </p:cNvPr>
          <p:cNvSpPr>
            <a:spLocks noGrp="1"/>
          </p:cNvSpPr>
          <p:nvPr>
            <p:ph type="sldNum" sz="quarter" idx="12"/>
          </p:nvPr>
        </p:nvSpPr>
        <p:spPr/>
        <p:txBody>
          <a:bodyPr/>
          <a:lstStyle/>
          <a:p>
            <a:fld id="{8BAEEBC0-24DA-F14C-970C-F737FE193F6C}" type="slidenum">
              <a:rPr lang="en-US" smtClean="0"/>
              <a:t>25</a:t>
            </a:fld>
            <a:endParaRPr lang="en-US"/>
          </a:p>
        </p:txBody>
      </p:sp>
    </p:spTree>
    <p:extLst>
      <p:ext uri="{BB962C8B-B14F-4D97-AF65-F5344CB8AC3E}">
        <p14:creationId xmlns:p14="http://schemas.microsoft.com/office/powerpoint/2010/main" val="16799480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E0614-9B70-51CB-3FA5-68E38E31B53C}"/>
              </a:ext>
            </a:extLst>
          </p:cNvPr>
          <p:cNvSpPr>
            <a:spLocks noGrp="1"/>
          </p:cNvSpPr>
          <p:nvPr>
            <p:ph type="ctrTitle"/>
          </p:nvPr>
        </p:nvSpPr>
        <p:spPr/>
        <p:txBody>
          <a:bodyPr/>
          <a:lstStyle/>
          <a:p>
            <a:pPr algn="l"/>
            <a:r>
              <a:rPr lang="en-US" dirty="0"/>
              <a:t>Thank you!</a:t>
            </a:r>
          </a:p>
        </p:txBody>
      </p:sp>
      <p:sp>
        <p:nvSpPr>
          <p:cNvPr id="4" name="Slide Number Placeholder 3">
            <a:extLst>
              <a:ext uri="{FF2B5EF4-FFF2-40B4-BE49-F238E27FC236}">
                <a16:creationId xmlns:a16="http://schemas.microsoft.com/office/drawing/2014/main" id="{DAB6770C-98F0-340A-B1EC-871B3E84EB65}"/>
              </a:ext>
            </a:extLst>
          </p:cNvPr>
          <p:cNvSpPr>
            <a:spLocks noGrp="1"/>
          </p:cNvSpPr>
          <p:nvPr>
            <p:ph type="sldNum" sz="quarter" idx="12"/>
          </p:nvPr>
        </p:nvSpPr>
        <p:spPr/>
        <p:txBody>
          <a:bodyPr/>
          <a:lstStyle/>
          <a:p>
            <a:fld id="{8BAEEBC0-24DA-F14C-970C-F737FE193F6C}" type="slidenum">
              <a:rPr lang="en-US" smtClean="0"/>
              <a:t>26</a:t>
            </a:fld>
            <a:endParaRPr lang="en-US"/>
          </a:p>
        </p:txBody>
      </p:sp>
    </p:spTree>
    <p:extLst>
      <p:ext uri="{BB962C8B-B14F-4D97-AF65-F5344CB8AC3E}">
        <p14:creationId xmlns:p14="http://schemas.microsoft.com/office/powerpoint/2010/main" val="17907445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C3B5F-910E-8262-7621-5AC49D483A28}"/>
              </a:ext>
            </a:extLst>
          </p:cNvPr>
          <p:cNvSpPr>
            <a:spLocks noGrp="1"/>
          </p:cNvSpPr>
          <p:nvPr>
            <p:ph type="title"/>
          </p:nvPr>
        </p:nvSpPr>
        <p:spPr/>
        <p:txBody>
          <a:bodyPr/>
          <a:lstStyle/>
          <a:p>
            <a:r>
              <a:rPr lang="en-US" dirty="0"/>
              <a:t>Downstream effects of ASR accuracy</a:t>
            </a:r>
          </a:p>
        </p:txBody>
      </p:sp>
      <p:sp>
        <p:nvSpPr>
          <p:cNvPr id="3" name="Rounded Rectangle 2">
            <a:extLst>
              <a:ext uri="{FF2B5EF4-FFF2-40B4-BE49-F238E27FC236}">
                <a16:creationId xmlns:a16="http://schemas.microsoft.com/office/drawing/2014/main" id="{870B4284-26AD-211F-D04E-A4F91C781120}"/>
              </a:ext>
            </a:extLst>
          </p:cNvPr>
          <p:cNvSpPr/>
          <p:nvPr/>
        </p:nvSpPr>
        <p:spPr>
          <a:xfrm>
            <a:off x="413657" y="5529619"/>
            <a:ext cx="10940143" cy="1146297"/>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Below ~70%, ground truth &gt; n-best oracle &gt; | &gt; 1-best</a:t>
            </a:r>
          </a:p>
          <a:p>
            <a:pPr marL="285750" indent="-285750">
              <a:buFont typeface="Arial" panose="020B0604020202020204" pitchFamily="34" charset="0"/>
              <a:buChar char="•"/>
            </a:pPr>
            <a:r>
              <a:rPr lang="en-US" dirty="0">
                <a:solidFill>
                  <a:schemeClr val="tx1"/>
                </a:solidFill>
              </a:rPr>
              <a:t>Among very high WER% examples, confusion net transcripts do the worst</a:t>
            </a:r>
          </a:p>
        </p:txBody>
      </p:sp>
      <p:pic>
        <p:nvPicPr>
          <p:cNvPr id="16" name="Content Placeholder 15">
            <a:extLst>
              <a:ext uri="{FF2B5EF4-FFF2-40B4-BE49-F238E27FC236}">
                <a16:creationId xmlns:a16="http://schemas.microsoft.com/office/drawing/2014/main" id="{257161CE-920C-4315-DE6E-336BA6631E36}"/>
              </a:ext>
            </a:extLst>
          </p:cNvPr>
          <p:cNvPicPr>
            <a:picLocks noGrp="1" noChangeAspect="1"/>
          </p:cNvPicPr>
          <p:nvPr>
            <p:ph idx="1"/>
          </p:nvPr>
        </p:nvPicPr>
        <p:blipFill>
          <a:blip r:embed="rId3"/>
          <a:stretch>
            <a:fillRect/>
          </a:stretch>
        </p:blipFill>
        <p:spPr>
          <a:xfrm>
            <a:off x="2290354" y="1968579"/>
            <a:ext cx="6406415" cy="3469600"/>
          </a:xfrm>
        </p:spPr>
      </p:pic>
      <p:sp>
        <p:nvSpPr>
          <p:cNvPr id="17" name="TextBox 16">
            <a:extLst>
              <a:ext uri="{FF2B5EF4-FFF2-40B4-BE49-F238E27FC236}">
                <a16:creationId xmlns:a16="http://schemas.microsoft.com/office/drawing/2014/main" id="{4668DB5F-1CCF-3D7A-2E5A-42438492B115}"/>
              </a:ext>
            </a:extLst>
          </p:cNvPr>
          <p:cNvSpPr txBox="1"/>
          <p:nvPr/>
        </p:nvSpPr>
        <p:spPr>
          <a:xfrm>
            <a:off x="3774250" y="1551742"/>
            <a:ext cx="3438622" cy="369332"/>
          </a:xfrm>
          <a:prstGeom prst="rect">
            <a:avLst/>
          </a:prstGeom>
          <a:noFill/>
        </p:spPr>
        <p:txBody>
          <a:bodyPr wrap="square" rtlCol="0">
            <a:spAutoFit/>
          </a:bodyPr>
          <a:lstStyle/>
          <a:p>
            <a:r>
              <a:rPr lang="en-US" b="1" dirty="0" err="1"/>
              <a:t>ChatGPT</a:t>
            </a:r>
            <a:r>
              <a:rPr lang="en-US" b="1" dirty="0"/>
              <a:t> 1-shot EM% by WER bin</a:t>
            </a:r>
          </a:p>
        </p:txBody>
      </p:sp>
      <p:sp>
        <p:nvSpPr>
          <p:cNvPr id="4" name="TextBox 3">
            <a:extLst>
              <a:ext uri="{FF2B5EF4-FFF2-40B4-BE49-F238E27FC236}">
                <a16:creationId xmlns:a16="http://schemas.microsoft.com/office/drawing/2014/main" id="{C773C6A9-A017-D5E9-7FE1-2A4D00259DC6}"/>
              </a:ext>
            </a:extLst>
          </p:cNvPr>
          <p:cNvSpPr txBox="1"/>
          <p:nvPr/>
        </p:nvSpPr>
        <p:spPr>
          <a:xfrm>
            <a:off x="8830491" y="4977406"/>
            <a:ext cx="3256982" cy="369332"/>
          </a:xfrm>
          <a:prstGeom prst="rect">
            <a:avLst/>
          </a:prstGeom>
          <a:noFill/>
        </p:spPr>
        <p:txBody>
          <a:bodyPr wrap="none" rtlCol="0">
            <a:spAutoFit/>
          </a:bodyPr>
          <a:lstStyle/>
          <a:p>
            <a:r>
              <a:rPr lang="en-US" dirty="0"/>
              <a:t>(ticks indicate bin upper bounds)</a:t>
            </a:r>
          </a:p>
        </p:txBody>
      </p:sp>
      <p:sp>
        <p:nvSpPr>
          <p:cNvPr id="5" name="Slide Number Placeholder 4">
            <a:extLst>
              <a:ext uri="{FF2B5EF4-FFF2-40B4-BE49-F238E27FC236}">
                <a16:creationId xmlns:a16="http://schemas.microsoft.com/office/drawing/2014/main" id="{F487008F-012D-AC85-474D-4A22CF637D3B}"/>
              </a:ext>
            </a:extLst>
          </p:cNvPr>
          <p:cNvSpPr>
            <a:spLocks noGrp="1"/>
          </p:cNvSpPr>
          <p:nvPr>
            <p:ph type="sldNum" sz="quarter" idx="12"/>
          </p:nvPr>
        </p:nvSpPr>
        <p:spPr/>
        <p:txBody>
          <a:bodyPr/>
          <a:lstStyle/>
          <a:p>
            <a:fld id="{8BAEEBC0-24DA-F14C-970C-F737FE193F6C}" type="slidenum">
              <a:rPr lang="en-US" smtClean="0"/>
              <a:t>27</a:t>
            </a:fld>
            <a:endParaRPr lang="en-US"/>
          </a:p>
        </p:txBody>
      </p:sp>
    </p:spTree>
    <p:extLst>
      <p:ext uri="{BB962C8B-B14F-4D97-AF65-F5344CB8AC3E}">
        <p14:creationId xmlns:p14="http://schemas.microsoft.com/office/powerpoint/2010/main" val="11631098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038E2-0F3D-57A3-1F65-720E75D49511}"/>
              </a:ext>
            </a:extLst>
          </p:cNvPr>
          <p:cNvSpPr>
            <a:spLocks noGrp="1"/>
          </p:cNvSpPr>
          <p:nvPr>
            <p:ph type="title"/>
          </p:nvPr>
        </p:nvSpPr>
        <p:spPr/>
        <p:txBody>
          <a:bodyPr/>
          <a:lstStyle/>
          <a:p>
            <a:r>
              <a:rPr lang="en-US" dirty="0"/>
              <a:t>Examples of varying WER</a:t>
            </a:r>
            <a:endParaRPr lang="en-US" dirty="0">
              <a:highlight>
                <a:srgbClr val="FFFF00"/>
              </a:highlight>
            </a:endParaRPr>
          </a:p>
        </p:txBody>
      </p:sp>
      <p:sp>
        <p:nvSpPr>
          <p:cNvPr id="11" name="Content Placeholder 5">
            <a:extLst>
              <a:ext uri="{FF2B5EF4-FFF2-40B4-BE49-F238E27FC236}">
                <a16:creationId xmlns:a16="http://schemas.microsoft.com/office/drawing/2014/main" id="{8BD5857A-31E7-4E85-5CA7-EFA27CF91380}"/>
              </a:ext>
            </a:extLst>
          </p:cNvPr>
          <p:cNvSpPr txBox="1">
            <a:spLocks/>
          </p:cNvSpPr>
          <p:nvPr/>
        </p:nvSpPr>
        <p:spPr>
          <a:xfrm>
            <a:off x="838200" y="1825625"/>
            <a:ext cx="10515600" cy="46672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0% WER</a:t>
            </a:r>
          </a:p>
        </p:txBody>
      </p:sp>
      <p:sp>
        <p:nvSpPr>
          <p:cNvPr id="22" name="Rounded Rectangle 21">
            <a:extLst>
              <a:ext uri="{FF2B5EF4-FFF2-40B4-BE49-F238E27FC236}">
                <a16:creationId xmlns:a16="http://schemas.microsoft.com/office/drawing/2014/main" id="{BB0E3E04-15E6-97D2-0EEF-0E0A5A181A41}"/>
              </a:ext>
            </a:extLst>
          </p:cNvPr>
          <p:cNvSpPr/>
          <p:nvPr/>
        </p:nvSpPr>
        <p:spPr>
          <a:xfrm>
            <a:off x="413657" y="5529619"/>
            <a:ext cx="10940143" cy="1146297"/>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Confusion nets have the potential to add noise to a perfect 1-best, and in some cases can even delete words</a:t>
            </a:r>
          </a:p>
        </p:txBody>
      </p:sp>
      <p:graphicFrame>
        <p:nvGraphicFramePr>
          <p:cNvPr id="6" name="Table 5">
            <a:extLst>
              <a:ext uri="{FF2B5EF4-FFF2-40B4-BE49-F238E27FC236}">
                <a16:creationId xmlns:a16="http://schemas.microsoft.com/office/drawing/2014/main" id="{9F4CBA01-7DBC-DF05-C0B0-08A5601D81BD}"/>
              </a:ext>
            </a:extLst>
          </p:cNvPr>
          <p:cNvGraphicFramePr>
            <a:graphicFrameLocks noGrp="1"/>
          </p:cNvGraphicFramePr>
          <p:nvPr>
            <p:extLst>
              <p:ext uri="{D42A27DB-BD31-4B8C-83A1-F6EECF244321}">
                <p14:modId xmlns:p14="http://schemas.microsoft.com/office/powerpoint/2010/main" val="16237261"/>
              </p:ext>
            </p:extLst>
          </p:nvPr>
        </p:nvGraphicFramePr>
        <p:xfrm>
          <a:off x="394063" y="2801322"/>
          <a:ext cx="11403874" cy="1752600"/>
        </p:xfrm>
        <a:graphic>
          <a:graphicData uri="http://schemas.openxmlformats.org/drawingml/2006/table">
            <a:tbl>
              <a:tblPr firstRow="1" bandRow="1">
                <a:tableStyleId>{5C22544A-7EE6-4342-B048-85BDC9FD1C3A}</a:tableStyleId>
              </a:tblPr>
              <a:tblGrid>
                <a:gridCol w="1147354">
                  <a:extLst>
                    <a:ext uri="{9D8B030D-6E8A-4147-A177-3AD203B41FA5}">
                      <a16:colId xmlns:a16="http://schemas.microsoft.com/office/drawing/2014/main" val="703073818"/>
                    </a:ext>
                  </a:extLst>
                </a:gridCol>
                <a:gridCol w="6742612">
                  <a:extLst>
                    <a:ext uri="{9D8B030D-6E8A-4147-A177-3AD203B41FA5}">
                      <a16:colId xmlns:a16="http://schemas.microsoft.com/office/drawing/2014/main" val="585409040"/>
                    </a:ext>
                  </a:extLst>
                </a:gridCol>
                <a:gridCol w="3513908">
                  <a:extLst>
                    <a:ext uri="{9D8B030D-6E8A-4147-A177-3AD203B41FA5}">
                      <a16:colId xmlns:a16="http://schemas.microsoft.com/office/drawing/2014/main" val="1615706002"/>
                    </a:ext>
                  </a:extLst>
                </a:gridCol>
              </a:tblGrid>
              <a:tr h="370840">
                <a:tc>
                  <a:txBody>
                    <a:bodyPr/>
                    <a:lstStyle/>
                    <a:p>
                      <a:r>
                        <a:rPr lang="en-US" dirty="0"/>
                        <a:t>Transcript source</a:t>
                      </a:r>
                    </a:p>
                  </a:txBody>
                  <a:tcPr/>
                </a:tc>
                <a:tc>
                  <a:txBody>
                    <a:bodyPr/>
                    <a:lstStyle/>
                    <a:p>
                      <a:r>
                        <a:rPr lang="en-US" dirty="0"/>
                        <a:t>Question</a:t>
                      </a:r>
                    </a:p>
                  </a:txBody>
                  <a:tcPr/>
                </a:tc>
                <a:tc>
                  <a:txBody>
                    <a:bodyPr/>
                    <a:lstStyle/>
                    <a:p>
                      <a:r>
                        <a:rPr lang="en-US" dirty="0"/>
                        <a:t>Answer (from </a:t>
                      </a:r>
                      <a:r>
                        <a:rPr lang="en-US" dirty="0" err="1"/>
                        <a:t>ChatGPT</a:t>
                      </a:r>
                      <a:r>
                        <a:rPr lang="en-US" dirty="0"/>
                        <a:t>)</a:t>
                      </a:r>
                    </a:p>
                  </a:txBody>
                  <a:tcPr/>
                </a:tc>
                <a:extLst>
                  <a:ext uri="{0D108BD9-81ED-4DB2-BD59-A6C34878D82A}">
                    <a16:rowId xmlns:a16="http://schemas.microsoft.com/office/drawing/2014/main" val="4024972123"/>
                  </a:ext>
                </a:extLst>
              </a:tr>
              <a:tr h="370840">
                <a:tc>
                  <a:txBody>
                    <a:bodyPr/>
                    <a:lstStyle/>
                    <a:p>
                      <a:r>
                        <a:rPr lang="en-US" sz="1400" dirty="0"/>
                        <a:t>Ground truth</a:t>
                      </a:r>
                    </a:p>
                  </a:txBody>
                  <a:tcPr/>
                </a:tc>
                <a:tc>
                  <a:txBody>
                    <a:bodyPr/>
                    <a:lstStyle/>
                    <a:p>
                      <a:r>
                        <a:rPr lang="en-US" sz="1400" dirty="0">
                          <a:latin typeface="Courier New" panose="02070309020205020404" pitchFamily="49" charset="0"/>
                          <a:cs typeface="Courier New" panose="02070309020205020404" pitchFamily="49" charset="0"/>
                        </a:rPr>
                        <a:t>what do these teachers </a:t>
                      </a:r>
                      <a:r>
                        <a:rPr lang="en-US" sz="1400" dirty="0">
                          <a:highlight>
                            <a:srgbClr val="FFFF00"/>
                          </a:highlight>
                          <a:latin typeface="Courier New" panose="02070309020205020404" pitchFamily="49" charset="0"/>
                          <a:cs typeface="Courier New" panose="02070309020205020404" pitchFamily="49" charset="0"/>
                        </a:rPr>
                        <a:t>not do</a:t>
                      </a:r>
                      <a:r>
                        <a:rPr lang="en-US" sz="1400" dirty="0">
                          <a:latin typeface="Courier New" panose="02070309020205020404" pitchFamily="49" charset="0"/>
                          <a:cs typeface="Courier New" panose="02070309020205020404" pitchFamily="49" charset="0"/>
                        </a:rPr>
                        <a:t>?</a:t>
                      </a:r>
                    </a:p>
                  </a:txBody>
                  <a:tcPr/>
                </a:tc>
                <a:tc>
                  <a:txBody>
                    <a:bodyPr/>
                    <a:lstStyle/>
                    <a:p>
                      <a:r>
                        <a:rPr lang="en-US" sz="1400" dirty="0">
                          <a:solidFill>
                            <a:schemeClr val="accent6">
                              <a:lumMod val="75000"/>
                            </a:schemeClr>
                          </a:solidFill>
                          <a:latin typeface="Courier New" panose="02070309020205020404" pitchFamily="49" charset="0"/>
                          <a:cs typeface="Courier New" panose="02070309020205020404" pitchFamily="49" charset="0"/>
                        </a:rPr>
                        <a:t>teach by rote</a:t>
                      </a:r>
                    </a:p>
                  </a:txBody>
                  <a:tcPr/>
                </a:tc>
                <a:extLst>
                  <a:ext uri="{0D108BD9-81ED-4DB2-BD59-A6C34878D82A}">
                    <a16:rowId xmlns:a16="http://schemas.microsoft.com/office/drawing/2014/main" val="863224176"/>
                  </a:ext>
                </a:extLst>
              </a:tr>
              <a:tr h="370840">
                <a:tc>
                  <a:txBody>
                    <a:bodyPr/>
                    <a:lstStyle/>
                    <a:p>
                      <a:r>
                        <a:rPr lang="en-US" sz="1400" dirty="0"/>
                        <a:t>1-best</a:t>
                      </a:r>
                    </a:p>
                  </a:txBody>
                  <a:tcPr/>
                </a:tc>
                <a:tc>
                  <a:txBody>
                    <a:bodyPr/>
                    <a:lstStyle/>
                    <a:p>
                      <a:r>
                        <a:rPr lang="en-US" sz="1400" dirty="0">
                          <a:latin typeface="Courier New" panose="02070309020205020404" pitchFamily="49" charset="0"/>
                          <a:cs typeface="Courier New" panose="02070309020205020404" pitchFamily="49" charset="0"/>
                        </a:rPr>
                        <a:t>what do these teachers </a:t>
                      </a:r>
                      <a:r>
                        <a:rPr lang="en-US" sz="1400" dirty="0">
                          <a:highlight>
                            <a:srgbClr val="FFFF00"/>
                          </a:highlight>
                          <a:latin typeface="Courier New" panose="02070309020205020404" pitchFamily="49" charset="0"/>
                          <a:cs typeface="Courier New" panose="02070309020205020404" pitchFamily="49" charset="0"/>
                        </a:rPr>
                        <a:t>not do</a:t>
                      </a:r>
                      <a:r>
                        <a:rPr lang="en-US" sz="1400" dirty="0">
                          <a:latin typeface="Courier New" panose="02070309020205020404" pitchFamily="49" charset="0"/>
                          <a:cs typeface="Courier New" panose="02070309020205020404" pitchFamily="49" charset="0"/>
                        </a:rPr>
                        <a:t>?</a:t>
                      </a:r>
                    </a:p>
                  </a:txBody>
                  <a:tcPr/>
                </a:tc>
                <a:tc>
                  <a:txBody>
                    <a:bodyPr/>
                    <a:lstStyle/>
                    <a:p>
                      <a:r>
                        <a:rPr lang="en-US" sz="1400" dirty="0">
                          <a:solidFill>
                            <a:schemeClr val="accent6">
                              <a:lumMod val="75000"/>
                            </a:schemeClr>
                          </a:solidFill>
                          <a:latin typeface="Courier New" panose="02070309020205020404" pitchFamily="49" charset="0"/>
                          <a:cs typeface="Courier New" panose="02070309020205020404" pitchFamily="49" charset="0"/>
                        </a:rPr>
                        <a:t>teach by rote</a:t>
                      </a:r>
                    </a:p>
                  </a:txBody>
                  <a:tcPr/>
                </a:tc>
                <a:extLst>
                  <a:ext uri="{0D108BD9-81ED-4DB2-BD59-A6C34878D82A}">
                    <a16:rowId xmlns:a16="http://schemas.microsoft.com/office/drawing/2014/main" val="1214699818"/>
                  </a:ext>
                </a:extLst>
              </a:tr>
              <a:tr h="370840">
                <a:tc>
                  <a:txBody>
                    <a:bodyPr/>
                    <a:lstStyle/>
                    <a:p>
                      <a:r>
                        <a:rPr lang="en-US" sz="1400" dirty="0"/>
                        <a:t>|</a:t>
                      </a:r>
                    </a:p>
                  </a:txBody>
                  <a:tcPr/>
                </a:tc>
                <a:tc>
                  <a:txBody>
                    <a:bodyPr/>
                    <a:lstStyle/>
                    <a:p>
                      <a:r>
                        <a:rPr lang="en-US" sz="1400" dirty="0">
                          <a:latin typeface="Courier New" panose="02070309020205020404" pitchFamily="49" charset="0"/>
                          <a:cs typeface="Courier New" panose="02070309020205020404" pitchFamily="49" charset="0"/>
                        </a:rPr>
                        <a:t>what do these teacher </a:t>
                      </a:r>
                      <a:r>
                        <a:rPr lang="en-US" sz="1400" dirty="0" err="1">
                          <a:highlight>
                            <a:srgbClr val="FFFF00"/>
                          </a:highlight>
                          <a:latin typeface="Courier New" panose="02070309020205020404" pitchFamily="49" charset="0"/>
                          <a:cs typeface="Courier New" panose="02070309020205020404" pitchFamily="49" charset="0"/>
                        </a:rPr>
                        <a:t>knocked|knock</a:t>
                      </a:r>
                      <a:r>
                        <a:rPr lang="en-US" sz="1400" dirty="0">
                          <a:highlight>
                            <a:srgbClr val="FFFF00"/>
                          </a:highlight>
                          <a:latin typeface="Courier New" panose="02070309020205020404" pitchFamily="49" charset="0"/>
                          <a:cs typeface="Courier New" panose="02070309020205020404" pitchFamily="49" charset="0"/>
                        </a:rPr>
                        <a:t> </a:t>
                      </a:r>
                      <a:r>
                        <a:rPr lang="en-US" sz="1400" dirty="0" err="1">
                          <a:highlight>
                            <a:srgbClr val="FFFF00"/>
                          </a:highlight>
                          <a:latin typeface="Courier New" panose="02070309020205020404" pitchFamily="49" charset="0"/>
                          <a:cs typeface="Courier New" panose="02070309020205020404" pitchFamily="49" charset="0"/>
                        </a:rPr>
                        <a:t>to|due</a:t>
                      </a:r>
                      <a:r>
                        <a:rPr lang="en-US" sz="1400" dirty="0">
                          <a:latin typeface="Courier New" panose="02070309020205020404" pitchFamily="49" charset="0"/>
                          <a:cs typeface="Courier New" panose="02070309020205020404" pitchFamily="49" charset="0"/>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FF0000"/>
                          </a:solidFill>
                          <a:latin typeface="Courier New" panose="02070309020205020404" pitchFamily="49" charset="0"/>
                          <a:cs typeface="Courier New" panose="02070309020205020404" pitchFamily="49" charset="0"/>
                        </a:rPr>
                        <a:t>knock</a:t>
                      </a:r>
                      <a:endParaRPr lang="en-US" sz="1400" dirty="0"/>
                    </a:p>
                  </a:txBody>
                  <a:tcPr/>
                </a:tc>
                <a:extLst>
                  <a:ext uri="{0D108BD9-81ED-4DB2-BD59-A6C34878D82A}">
                    <a16:rowId xmlns:a16="http://schemas.microsoft.com/office/drawing/2014/main" val="2097114641"/>
                  </a:ext>
                </a:extLst>
              </a:tr>
            </a:tbl>
          </a:graphicData>
        </a:graphic>
      </p:graphicFrame>
      <p:sp>
        <p:nvSpPr>
          <p:cNvPr id="7" name="Slide Number Placeholder 6">
            <a:extLst>
              <a:ext uri="{FF2B5EF4-FFF2-40B4-BE49-F238E27FC236}">
                <a16:creationId xmlns:a16="http://schemas.microsoft.com/office/drawing/2014/main" id="{0B494008-7845-17B4-C934-7EDEE450DFA4}"/>
              </a:ext>
            </a:extLst>
          </p:cNvPr>
          <p:cNvSpPr>
            <a:spLocks noGrp="1"/>
          </p:cNvSpPr>
          <p:nvPr>
            <p:ph type="sldNum" sz="quarter" idx="12"/>
          </p:nvPr>
        </p:nvSpPr>
        <p:spPr/>
        <p:txBody>
          <a:bodyPr/>
          <a:lstStyle/>
          <a:p>
            <a:fld id="{8BAEEBC0-24DA-F14C-970C-F737FE193F6C}" type="slidenum">
              <a:rPr lang="en-US" smtClean="0"/>
              <a:t>28</a:t>
            </a:fld>
            <a:endParaRPr lang="en-US"/>
          </a:p>
        </p:txBody>
      </p:sp>
    </p:spTree>
    <p:extLst>
      <p:ext uri="{BB962C8B-B14F-4D97-AF65-F5344CB8AC3E}">
        <p14:creationId xmlns:p14="http://schemas.microsoft.com/office/powerpoint/2010/main" val="37289782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038E2-0F3D-57A3-1F65-720E75D49511}"/>
              </a:ext>
            </a:extLst>
          </p:cNvPr>
          <p:cNvSpPr>
            <a:spLocks noGrp="1"/>
          </p:cNvSpPr>
          <p:nvPr>
            <p:ph type="title"/>
          </p:nvPr>
        </p:nvSpPr>
        <p:spPr/>
        <p:txBody>
          <a:bodyPr/>
          <a:lstStyle/>
          <a:p>
            <a:r>
              <a:rPr lang="en-US" dirty="0"/>
              <a:t>Examples of varying WER</a:t>
            </a:r>
            <a:endParaRPr lang="en-US" dirty="0">
              <a:highlight>
                <a:srgbClr val="FFFF00"/>
              </a:highlight>
            </a:endParaRPr>
          </a:p>
        </p:txBody>
      </p:sp>
      <p:sp>
        <p:nvSpPr>
          <p:cNvPr id="11" name="Content Placeholder 5">
            <a:extLst>
              <a:ext uri="{FF2B5EF4-FFF2-40B4-BE49-F238E27FC236}">
                <a16:creationId xmlns:a16="http://schemas.microsoft.com/office/drawing/2014/main" id="{8BD5857A-31E7-4E85-5CA7-EFA27CF91380}"/>
              </a:ext>
            </a:extLst>
          </p:cNvPr>
          <p:cNvSpPr txBox="1">
            <a:spLocks/>
          </p:cNvSpPr>
          <p:nvPr/>
        </p:nvSpPr>
        <p:spPr>
          <a:xfrm>
            <a:off x="838200" y="1825625"/>
            <a:ext cx="10515600" cy="46672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Intermediate (~ 25%) WER</a:t>
            </a:r>
          </a:p>
        </p:txBody>
      </p:sp>
      <p:sp>
        <p:nvSpPr>
          <p:cNvPr id="8" name="Rounded Rectangle 7">
            <a:extLst>
              <a:ext uri="{FF2B5EF4-FFF2-40B4-BE49-F238E27FC236}">
                <a16:creationId xmlns:a16="http://schemas.microsoft.com/office/drawing/2014/main" id="{CEE0626A-E615-0E7F-DEC7-11BD3D595497}"/>
              </a:ext>
            </a:extLst>
          </p:cNvPr>
          <p:cNvSpPr/>
          <p:nvPr/>
        </p:nvSpPr>
        <p:spPr>
          <a:xfrm>
            <a:off x="413657" y="5529619"/>
            <a:ext cx="10940143" cy="1146297"/>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Confusion networks can recover words which were deleted in the 1-best and present them as options </a:t>
            </a:r>
          </a:p>
        </p:txBody>
      </p:sp>
      <p:graphicFrame>
        <p:nvGraphicFramePr>
          <p:cNvPr id="7" name="Table 6">
            <a:extLst>
              <a:ext uri="{FF2B5EF4-FFF2-40B4-BE49-F238E27FC236}">
                <a16:creationId xmlns:a16="http://schemas.microsoft.com/office/drawing/2014/main" id="{B6A48CD3-BF4D-A06F-9168-3DE68B322F52}"/>
              </a:ext>
            </a:extLst>
          </p:cNvPr>
          <p:cNvGraphicFramePr>
            <a:graphicFrameLocks noGrp="1"/>
          </p:cNvGraphicFramePr>
          <p:nvPr>
            <p:extLst>
              <p:ext uri="{D42A27DB-BD31-4B8C-83A1-F6EECF244321}">
                <p14:modId xmlns:p14="http://schemas.microsoft.com/office/powerpoint/2010/main" val="3231609929"/>
              </p:ext>
            </p:extLst>
          </p:nvPr>
        </p:nvGraphicFramePr>
        <p:xfrm>
          <a:off x="394063" y="2654002"/>
          <a:ext cx="11403874" cy="2047240"/>
        </p:xfrm>
        <a:graphic>
          <a:graphicData uri="http://schemas.openxmlformats.org/drawingml/2006/table">
            <a:tbl>
              <a:tblPr firstRow="1" bandRow="1">
                <a:tableStyleId>{5C22544A-7EE6-4342-B048-85BDC9FD1C3A}</a:tableStyleId>
              </a:tblPr>
              <a:tblGrid>
                <a:gridCol w="1147354">
                  <a:extLst>
                    <a:ext uri="{9D8B030D-6E8A-4147-A177-3AD203B41FA5}">
                      <a16:colId xmlns:a16="http://schemas.microsoft.com/office/drawing/2014/main" val="703073818"/>
                    </a:ext>
                  </a:extLst>
                </a:gridCol>
                <a:gridCol w="6742612">
                  <a:extLst>
                    <a:ext uri="{9D8B030D-6E8A-4147-A177-3AD203B41FA5}">
                      <a16:colId xmlns:a16="http://schemas.microsoft.com/office/drawing/2014/main" val="585409040"/>
                    </a:ext>
                  </a:extLst>
                </a:gridCol>
                <a:gridCol w="3513908">
                  <a:extLst>
                    <a:ext uri="{9D8B030D-6E8A-4147-A177-3AD203B41FA5}">
                      <a16:colId xmlns:a16="http://schemas.microsoft.com/office/drawing/2014/main" val="1615706002"/>
                    </a:ext>
                  </a:extLst>
                </a:gridCol>
              </a:tblGrid>
              <a:tr h="370840">
                <a:tc>
                  <a:txBody>
                    <a:bodyPr/>
                    <a:lstStyle/>
                    <a:p>
                      <a:r>
                        <a:rPr lang="en-US" dirty="0"/>
                        <a:t>Transcript source</a:t>
                      </a:r>
                    </a:p>
                  </a:txBody>
                  <a:tcPr/>
                </a:tc>
                <a:tc>
                  <a:txBody>
                    <a:bodyPr/>
                    <a:lstStyle/>
                    <a:p>
                      <a:r>
                        <a:rPr lang="en-US" dirty="0"/>
                        <a:t>Question</a:t>
                      </a:r>
                    </a:p>
                  </a:txBody>
                  <a:tcPr/>
                </a:tc>
                <a:tc>
                  <a:txBody>
                    <a:bodyPr/>
                    <a:lstStyle/>
                    <a:p>
                      <a:r>
                        <a:rPr lang="en-US" dirty="0"/>
                        <a:t>Answer (from </a:t>
                      </a:r>
                      <a:r>
                        <a:rPr lang="en-US" dirty="0" err="1"/>
                        <a:t>ChatGPT</a:t>
                      </a:r>
                      <a:r>
                        <a:rPr lang="en-US" dirty="0"/>
                        <a:t>)</a:t>
                      </a:r>
                    </a:p>
                  </a:txBody>
                  <a:tcPr/>
                </a:tc>
                <a:extLst>
                  <a:ext uri="{0D108BD9-81ED-4DB2-BD59-A6C34878D82A}">
                    <a16:rowId xmlns:a16="http://schemas.microsoft.com/office/drawing/2014/main" val="4024972123"/>
                  </a:ext>
                </a:extLst>
              </a:tr>
              <a:tr h="370840">
                <a:tc>
                  <a:txBody>
                    <a:bodyPr/>
                    <a:lstStyle/>
                    <a:p>
                      <a:r>
                        <a:rPr lang="en-US" sz="1400" dirty="0"/>
                        <a:t>Ground truth</a:t>
                      </a:r>
                    </a:p>
                  </a:txBody>
                  <a:tcPr/>
                </a:tc>
                <a:tc>
                  <a:txBody>
                    <a:bodyPr/>
                    <a:lstStyle/>
                    <a:p>
                      <a:r>
                        <a:rPr lang="en-US" sz="1400" dirty="0">
                          <a:latin typeface="Courier New" panose="02070309020205020404" pitchFamily="49" charset="0"/>
                          <a:cs typeface="Courier New" panose="02070309020205020404" pitchFamily="49" charset="0"/>
                        </a:rPr>
                        <a:t>when was his article published in century </a:t>
                      </a:r>
                      <a:r>
                        <a:rPr lang="en-US" sz="1400" dirty="0">
                          <a:highlight>
                            <a:srgbClr val="FFFF00"/>
                          </a:highlight>
                          <a:latin typeface="Courier New" panose="02070309020205020404" pitchFamily="49" charset="0"/>
                          <a:cs typeface="Courier New" panose="02070309020205020404" pitchFamily="49" charset="0"/>
                        </a:rPr>
                        <a:t>magazine</a:t>
                      </a:r>
                      <a:r>
                        <a:rPr lang="en-US" sz="1400" dirty="0">
                          <a:latin typeface="Courier New" panose="02070309020205020404" pitchFamily="49" charset="0"/>
                          <a:cs typeface="Courier New" panose="02070309020205020404" pitchFamily="49" charset="0"/>
                        </a:rPr>
                        <a:t>?</a:t>
                      </a:r>
                    </a:p>
                  </a:txBody>
                  <a:tcPr/>
                </a:tc>
                <a:tc>
                  <a:txBody>
                    <a:bodyPr/>
                    <a:lstStyle/>
                    <a:p>
                      <a:r>
                        <a:rPr lang="en-US" sz="1400" dirty="0">
                          <a:solidFill>
                            <a:schemeClr val="accent6">
                              <a:lumMod val="75000"/>
                            </a:schemeClr>
                          </a:solidFill>
                          <a:latin typeface="Courier New" panose="02070309020205020404" pitchFamily="49" charset="0"/>
                          <a:cs typeface="Courier New" panose="02070309020205020404" pitchFamily="49" charset="0"/>
                        </a:rPr>
                        <a:t>nineteen hundred</a:t>
                      </a:r>
                    </a:p>
                  </a:txBody>
                  <a:tcPr/>
                </a:tc>
                <a:extLst>
                  <a:ext uri="{0D108BD9-81ED-4DB2-BD59-A6C34878D82A}">
                    <a16:rowId xmlns:a16="http://schemas.microsoft.com/office/drawing/2014/main" val="863224176"/>
                  </a:ext>
                </a:extLst>
              </a:tr>
              <a:tr h="370840">
                <a:tc>
                  <a:txBody>
                    <a:bodyPr/>
                    <a:lstStyle/>
                    <a:p>
                      <a:r>
                        <a:rPr lang="en-US" sz="1400" dirty="0"/>
                        <a:t>1-best</a:t>
                      </a:r>
                    </a:p>
                  </a:txBody>
                  <a:tcPr/>
                </a:tc>
                <a:tc>
                  <a:txBody>
                    <a:bodyPr/>
                    <a:lstStyle/>
                    <a:p>
                      <a:r>
                        <a:rPr lang="en-US" sz="1400" dirty="0">
                          <a:latin typeface="Courier New" panose="02070309020205020404" pitchFamily="49" charset="0"/>
                          <a:cs typeface="Courier New" panose="02070309020205020404" pitchFamily="49" charset="0"/>
                        </a:rPr>
                        <a:t>one was his article published in century </a:t>
                      </a:r>
                      <a:r>
                        <a:rPr lang="en-US" sz="1400" dirty="0" err="1">
                          <a:highlight>
                            <a:srgbClr val="FFFF00"/>
                          </a:highlight>
                          <a:latin typeface="Courier New" panose="02070309020205020404" pitchFamily="49" charset="0"/>
                          <a:cs typeface="Courier New" panose="02070309020205020404" pitchFamily="49" charset="0"/>
                        </a:rPr>
                        <a:t>magaz</a:t>
                      </a:r>
                      <a:r>
                        <a:rPr lang="en-US" sz="1400" dirty="0">
                          <a:latin typeface="Courier New" panose="02070309020205020404" pitchFamily="49" charset="0"/>
                          <a:cs typeface="Courier New" panose="02070309020205020404" pitchFamily="49" charset="0"/>
                        </a:rPr>
                        <a:t>?</a:t>
                      </a:r>
                    </a:p>
                  </a:txBody>
                  <a:tcPr/>
                </a:tc>
                <a:tc>
                  <a:txBody>
                    <a:bodyPr/>
                    <a:lstStyle/>
                    <a:p>
                      <a:r>
                        <a:rPr lang="en-US" sz="1400" dirty="0">
                          <a:solidFill>
                            <a:srgbClr val="FF0000"/>
                          </a:solidFill>
                          <a:latin typeface="Courier New" panose="02070309020205020404" pitchFamily="49" charset="0"/>
                          <a:cs typeface="Courier New" panose="02070309020205020404" pitchFamily="49" charset="0"/>
                        </a:rPr>
                        <a:t>the problem of increasing human energy</a:t>
                      </a:r>
                    </a:p>
                  </a:txBody>
                  <a:tcPr/>
                </a:tc>
                <a:extLst>
                  <a:ext uri="{0D108BD9-81ED-4DB2-BD59-A6C34878D82A}">
                    <a16:rowId xmlns:a16="http://schemas.microsoft.com/office/drawing/2014/main" val="1214699818"/>
                  </a:ext>
                </a:extLst>
              </a:tr>
              <a:tr h="370840">
                <a:tc>
                  <a:txBody>
                    <a:bodyPr/>
                    <a:lstStyle/>
                    <a:p>
                      <a:r>
                        <a:rPr lang="en-US" sz="1400" dirty="0"/>
                        <a:t>|</a:t>
                      </a:r>
                    </a:p>
                  </a:txBody>
                  <a:tcPr/>
                </a:tc>
                <a:tc>
                  <a:txBody>
                    <a:bodyPr/>
                    <a:lstStyle/>
                    <a:p>
                      <a:r>
                        <a:rPr lang="en-US" sz="1400" dirty="0" err="1">
                          <a:latin typeface="Courier New" panose="02070309020205020404" pitchFamily="49" charset="0"/>
                          <a:cs typeface="Courier New" panose="02070309020205020404" pitchFamily="49" charset="0"/>
                        </a:rPr>
                        <a:t>one|when</a:t>
                      </a:r>
                      <a:r>
                        <a:rPr lang="en-US" sz="1400" dirty="0">
                          <a:latin typeface="Courier New" panose="02070309020205020404" pitchFamily="49" charset="0"/>
                          <a:cs typeface="Courier New" panose="02070309020205020404" pitchFamily="49" charset="0"/>
                        </a:rPr>
                        <a:t> was his article published in </a:t>
                      </a:r>
                      <a:r>
                        <a:rPr lang="en-US" sz="1400" dirty="0" err="1">
                          <a:latin typeface="Courier New" panose="02070309020205020404" pitchFamily="49" charset="0"/>
                          <a:cs typeface="Courier New" panose="02070309020205020404" pitchFamily="49" charset="0"/>
                        </a:rPr>
                        <a:t>century|sanctary</a:t>
                      </a:r>
                      <a:r>
                        <a:rPr lang="en-US" sz="1400" dirty="0">
                          <a:latin typeface="Courier New" panose="02070309020205020404" pitchFamily="49" charset="0"/>
                          <a:cs typeface="Courier New" panose="02070309020205020404" pitchFamily="49" charset="0"/>
                        </a:rPr>
                        <a:t> </a:t>
                      </a:r>
                      <a:r>
                        <a:rPr lang="en-US" sz="1400" dirty="0" err="1">
                          <a:highlight>
                            <a:srgbClr val="FFFF00"/>
                          </a:highlight>
                          <a:latin typeface="Courier New" panose="02070309020205020404" pitchFamily="49" charset="0"/>
                          <a:cs typeface="Courier New" panose="02070309020205020404" pitchFamily="49" charset="0"/>
                        </a:rPr>
                        <a:t>magazine|magaz</a:t>
                      </a:r>
                      <a:r>
                        <a:rPr lang="en-US" sz="1400" dirty="0">
                          <a:latin typeface="Courier New" panose="02070309020205020404" pitchFamily="49" charset="0"/>
                          <a:cs typeface="Courier New" panose="02070309020205020404" pitchFamily="49" charset="0"/>
                        </a:rPr>
                        <a:t>?</a:t>
                      </a:r>
                    </a:p>
                  </a:txBody>
                  <a:tcPr/>
                </a:tc>
                <a:tc>
                  <a:txBody>
                    <a:bodyPr/>
                    <a:lstStyle/>
                    <a:p>
                      <a:r>
                        <a:rPr lang="en-US" sz="1400" dirty="0">
                          <a:solidFill>
                            <a:schemeClr val="accent6">
                              <a:lumMod val="75000"/>
                            </a:schemeClr>
                          </a:solidFill>
                          <a:latin typeface="Courier New" panose="02070309020205020404" pitchFamily="49" charset="0"/>
                          <a:cs typeface="Courier New" panose="02070309020205020404" pitchFamily="49" charset="0"/>
                        </a:rPr>
                        <a:t>nineteen hundred</a:t>
                      </a:r>
                    </a:p>
                  </a:txBody>
                  <a:tcPr/>
                </a:tc>
                <a:extLst>
                  <a:ext uri="{0D108BD9-81ED-4DB2-BD59-A6C34878D82A}">
                    <a16:rowId xmlns:a16="http://schemas.microsoft.com/office/drawing/2014/main" val="2097114641"/>
                  </a:ext>
                </a:extLst>
              </a:tr>
            </a:tbl>
          </a:graphicData>
        </a:graphic>
      </p:graphicFrame>
      <p:sp>
        <p:nvSpPr>
          <p:cNvPr id="15" name="Slide Number Placeholder 14">
            <a:extLst>
              <a:ext uri="{FF2B5EF4-FFF2-40B4-BE49-F238E27FC236}">
                <a16:creationId xmlns:a16="http://schemas.microsoft.com/office/drawing/2014/main" id="{E99E2E03-CD50-C552-B644-5DD8D74E9F81}"/>
              </a:ext>
            </a:extLst>
          </p:cNvPr>
          <p:cNvSpPr>
            <a:spLocks noGrp="1"/>
          </p:cNvSpPr>
          <p:nvPr>
            <p:ph type="sldNum" sz="quarter" idx="12"/>
          </p:nvPr>
        </p:nvSpPr>
        <p:spPr/>
        <p:txBody>
          <a:bodyPr/>
          <a:lstStyle/>
          <a:p>
            <a:fld id="{8BAEEBC0-24DA-F14C-970C-F737FE193F6C}" type="slidenum">
              <a:rPr lang="en-US" smtClean="0"/>
              <a:t>29</a:t>
            </a:fld>
            <a:endParaRPr lang="en-US"/>
          </a:p>
        </p:txBody>
      </p:sp>
    </p:spTree>
    <p:extLst>
      <p:ext uri="{BB962C8B-B14F-4D97-AF65-F5344CB8AC3E}">
        <p14:creationId xmlns:p14="http://schemas.microsoft.com/office/powerpoint/2010/main" val="1366587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7C862-0D81-1680-297F-5569B9033969}"/>
              </a:ext>
            </a:extLst>
          </p:cNvPr>
          <p:cNvSpPr>
            <a:spLocks noGrp="1"/>
          </p:cNvSpPr>
          <p:nvPr>
            <p:ph type="title"/>
          </p:nvPr>
        </p:nvSpPr>
        <p:spPr/>
        <p:txBody>
          <a:bodyPr/>
          <a:lstStyle/>
          <a:p>
            <a:r>
              <a:rPr lang="en-US" dirty="0"/>
              <a:t>An example (from ChatGPT-3.5)</a:t>
            </a:r>
          </a:p>
        </p:txBody>
      </p:sp>
      <p:pic>
        <p:nvPicPr>
          <p:cNvPr id="13" name="Picture 12">
            <a:extLst>
              <a:ext uri="{FF2B5EF4-FFF2-40B4-BE49-F238E27FC236}">
                <a16:creationId xmlns:a16="http://schemas.microsoft.com/office/drawing/2014/main" id="{AFB61617-B405-E328-5518-1855FB813DBC}"/>
              </a:ext>
            </a:extLst>
          </p:cNvPr>
          <p:cNvPicPr>
            <a:picLocks noChangeAspect="1"/>
          </p:cNvPicPr>
          <p:nvPr/>
        </p:nvPicPr>
        <p:blipFill rotWithShape="1">
          <a:blip r:embed="rId3"/>
          <a:srcRect r="94688" b="60507"/>
          <a:stretch/>
        </p:blipFill>
        <p:spPr>
          <a:xfrm>
            <a:off x="553995" y="1814255"/>
            <a:ext cx="386531" cy="1441066"/>
          </a:xfrm>
          <a:prstGeom prst="rect">
            <a:avLst/>
          </a:prstGeom>
        </p:spPr>
      </p:pic>
      <p:sp>
        <p:nvSpPr>
          <p:cNvPr id="21" name="TextBox 20">
            <a:extLst>
              <a:ext uri="{FF2B5EF4-FFF2-40B4-BE49-F238E27FC236}">
                <a16:creationId xmlns:a16="http://schemas.microsoft.com/office/drawing/2014/main" id="{3565541B-65FC-E91B-3570-CD628DF1E061}"/>
              </a:ext>
            </a:extLst>
          </p:cNvPr>
          <p:cNvSpPr txBox="1"/>
          <p:nvPr/>
        </p:nvSpPr>
        <p:spPr>
          <a:xfrm>
            <a:off x="10966836" y="1020491"/>
            <a:ext cx="1103244" cy="369332"/>
          </a:xfrm>
          <a:prstGeom prst="rect">
            <a:avLst/>
          </a:prstGeom>
          <a:noFill/>
        </p:spPr>
        <p:txBody>
          <a:bodyPr wrap="square" rtlCol="0">
            <a:spAutoFit/>
          </a:bodyPr>
          <a:lstStyle/>
          <a:p>
            <a:r>
              <a:rPr lang="en-US" dirty="0"/>
              <a:t>ASR error</a:t>
            </a:r>
          </a:p>
        </p:txBody>
      </p:sp>
      <p:cxnSp>
        <p:nvCxnSpPr>
          <p:cNvPr id="23" name="Straight Arrow Connector 22">
            <a:extLst>
              <a:ext uri="{FF2B5EF4-FFF2-40B4-BE49-F238E27FC236}">
                <a16:creationId xmlns:a16="http://schemas.microsoft.com/office/drawing/2014/main" id="{4BE15863-5D0A-9E13-AE97-7EB53D050AF0}"/>
              </a:ext>
            </a:extLst>
          </p:cNvPr>
          <p:cNvCxnSpPr>
            <a:stCxn id="21" idx="2"/>
          </p:cNvCxnSpPr>
          <p:nvPr/>
        </p:nvCxnSpPr>
        <p:spPr>
          <a:xfrm flipH="1">
            <a:off x="10937019" y="1389823"/>
            <a:ext cx="581439" cy="4069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5" name="Graphic 24" descr="Checkmark with solid fill">
            <a:extLst>
              <a:ext uri="{FF2B5EF4-FFF2-40B4-BE49-F238E27FC236}">
                <a16:creationId xmlns:a16="http://schemas.microsoft.com/office/drawing/2014/main" id="{8A415CE0-32E7-6763-C1A0-1EBB604D165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81445" y="3222664"/>
            <a:ext cx="914400" cy="914400"/>
          </a:xfrm>
          <a:prstGeom prst="rect">
            <a:avLst/>
          </a:prstGeom>
        </p:spPr>
      </p:pic>
      <p:pic>
        <p:nvPicPr>
          <p:cNvPr id="27" name="Graphic 26" descr="Close with solid fill">
            <a:extLst>
              <a:ext uri="{FF2B5EF4-FFF2-40B4-BE49-F238E27FC236}">
                <a16:creationId xmlns:a16="http://schemas.microsoft.com/office/drawing/2014/main" id="{555070AB-22A0-7699-5233-FAF0108B3CC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969355" y="4492625"/>
            <a:ext cx="914400" cy="914400"/>
          </a:xfrm>
          <a:prstGeom prst="rect">
            <a:avLst/>
          </a:prstGeom>
        </p:spPr>
      </p:pic>
      <p:sp>
        <p:nvSpPr>
          <p:cNvPr id="3" name="Oval 2">
            <a:extLst>
              <a:ext uri="{FF2B5EF4-FFF2-40B4-BE49-F238E27FC236}">
                <a16:creationId xmlns:a16="http://schemas.microsoft.com/office/drawing/2014/main" id="{16DBED2E-D14B-B1ED-37A1-378469303830}"/>
              </a:ext>
            </a:extLst>
          </p:cNvPr>
          <p:cNvSpPr/>
          <p:nvPr/>
        </p:nvSpPr>
        <p:spPr>
          <a:xfrm>
            <a:off x="10242224" y="1812773"/>
            <a:ext cx="820856" cy="36933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A180E83-DC89-CA98-4896-764FE743D09A}"/>
              </a:ext>
            </a:extLst>
          </p:cNvPr>
          <p:cNvSpPr txBox="1"/>
          <p:nvPr/>
        </p:nvSpPr>
        <p:spPr>
          <a:xfrm>
            <a:off x="1061316" y="1822959"/>
            <a:ext cx="3850926" cy="369332"/>
          </a:xfrm>
          <a:prstGeom prst="rect">
            <a:avLst/>
          </a:prstGeom>
          <a:noFill/>
        </p:spPr>
        <p:txBody>
          <a:bodyPr wrap="none" rtlCol="0">
            <a:spAutoFit/>
          </a:bodyPr>
          <a:lstStyle/>
          <a:p>
            <a:r>
              <a:rPr lang="en-US" dirty="0"/>
              <a:t>what is the opposite of nuclear fission?</a:t>
            </a:r>
          </a:p>
        </p:txBody>
      </p:sp>
      <p:sp>
        <p:nvSpPr>
          <p:cNvPr id="5" name="TextBox 4">
            <a:extLst>
              <a:ext uri="{FF2B5EF4-FFF2-40B4-BE49-F238E27FC236}">
                <a16:creationId xmlns:a16="http://schemas.microsoft.com/office/drawing/2014/main" id="{4D1AAD14-0B6E-D5AA-CE2E-89A57600F9D7}"/>
              </a:ext>
            </a:extLst>
          </p:cNvPr>
          <p:cNvSpPr txBox="1"/>
          <p:nvPr/>
        </p:nvSpPr>
        <p:spPr>
          <a:xfrm>
            <a:off x="1087857" y="2693895"/>
            <a:ext cx="4811638" cy="369332"/>
          </a:xfrm>
          <a:prstGeom prst="rect">
            <a:avLst/>
          </a:prstGeom>
          <a:noFill/>
        </p:spPr>
        <p:txBody>
          <a:bodyPr wrap="none" rtlCol="0">
            <a:spAutoFit/>
          </a:bodyPr>
          <a:lstStyle/>
          <a:p>
            <a:r>
              <a:rPr lang="en-US" dirty="0"/>
              <a:t>The opposite of nuclear fission is nuclear fusion...</a:t>
            </a:r>
          </a:p>
        </p:txBody>
      </p:sp>
      <p:sp>
        <p:nvSpPr>
          <p:cNvPr id="6" name="TextBox 5">
            <a:extLst>
              <a:ext uri="{FF2B5EF4-FFF2-40B4-BE49-F238E27FC236}">
                <a16:creationId xmlns:a16="http://schemas.microsoft.com/office/drawing/2014/main" id="{E023BE77-7C97-BEB1-027A-6D1A37194485}"/>
              </a:ext>
            </a:extLst>
          </p:cNvPr>
          <p:cNvSpPr txBox="1"/>
          <p:nvPr/>
        </p:nvSpPr>
        <p:spPr>
          <a:xfrm>
            <a:off x="7260522" y="1822959"/>
            <a:ext cx="3870162" cy="369332"/>
          </a:xfrm>
          <a:prstGeom prst="rect">
            <a:avLst/>
          </a:prstGeom>
          <a:noFill/>
        </p:spPr>
        <p:txBody>
          <a:bodyPr wrap="none" rtlCol="0">
            <a:spAutoFit/>
          </a:bodyPr>
          <a:lstStyle/>
          <a:p>
            <a:r>
              <a:rPr lang="en-US" dirty="0"/>
              <a:t>what is the opposite of nuclear fishing?</a:t>
            </a:r>
          </a:p>
        </p:txBody>
      </p:sp>
      <p:sp>
        <p:nvSpPr>
          <p:cNvPr id="7" name="TextBox 6">
            <a:extLst>
              <a:ext uri="{FF2B5EF4-FFF2-40B4-BE49-F238E27FC236}">
                <a16:creationId xmlns:a16="http://schemas.microsoft.com/office/drawing/2014/main" id="{26AD3449-FC66-FCCF-6C59-2C98C923F19F}"/>
              </a:ext>
            </a:extLst>
          </p:cNvPr>
          <p:cNvSpPr txBox="1"/>
          <p:nvPr/>
        </p:nvSpPr>
        <p:spPr>
          <a:xfrm>
            <a:off x="7260522" y="2693895"/>
            <a:ext cx="4809558" cy="1754326"/>
          </a:xfrm>
          <a:prstGeom prst="rect">
            <a:avLst/>
          </a:prstGeom>
          <a:noFill/>
        </p:spPr>
        <p:txBody>
          <a:bodyPr wrap="square" rtlCol="0">
            <a:spAutoFit/>
          </a:bodyPr>
          <a:lstStyle/>
          <a:p>
            <a:r>
              <a:rPr lang="en-US" dirty="0"/>
              <a:t>The term “nuclear fishing” is not a widely recognized or commonly used term. Therefore, there isn’t a widely accepted term for it. However, if we break down the term “nuclear fishing” into its components, we can explore potential opposites…</a:t>
            </a:r>
          </a:p>
        </p:txBody>
      </p:sp>
      <p:pic>
        <p:nvPicPr>
          <p:cNvPr id="8" name="Picture 7">
            <a:extLst>
              <a:ext uri="{FF2B5EF4-FFF2-40B4-BE49-F238E27FC236}">
                <a16:creationId xmlns:a16="http://schemas.microsoft.com/office/drawing/2014/main" id="{163C0A40-6C6D-404F-EA92-7D3F6D9E4B9F}"/>
              </a:ext>
            </a:extLst>
          </p:cNvPr>
          <p:cNvPicPr>
            <a:picLocks noChangeAspect="1"/>
          </p:cNvPicPr>
          <p:nvPr/>
        </p:nvPicPr>
        <p:blipFill rotWithShape="1">
          <a:blip r:embed="rId3"/>
          <a:srcRect r="94688" b="60507"/>
          <a:stretch/>
        </p:blipFill>
        <p:spPr>
          <a:xfrm>
            <a:off x="6755843" y="1814255"/>
            <a:ext cx="386531" cy="1441066"/>
          </a:xfrm>
          <a:prstGeom prst="rect">
            <a:avLst/>
          </a:prstGeom>
        </p:spPr>
      </p:pic>
      <p:cxnSp>
        <p:nvCxnSpPr>
          <p:cNvPr id="11" name="Straight Connector 10">
            <a:extLst>
              <a:ext uri="{FF2B5EF4-FFF2-40B4-BE49-F238E27FC236}">
                <a16:creationId xmlns:a16="http://schemas.microsoft.com/office/drawing/2014/main" id="{0FD60C5B-3052-1A45-8BA9-7466B4543FA6}"/>
              </a:ext>
            </a:extLst>
          </p:cNvPr>
          <p:cNvCxnSpPr>
            <a:cxnSpLocks/>
          </p:cNvCxnSpPr>
          <p:nvPr/>
        </p:nvCxnSpPr>
        <p:spPr>
          <a:xfrm>
            <a:off x="940526" y="2482536"/>
            <a:ext cx="478100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7B2EBD-3D52-5B35-7138-B2854DA32EB2}"/>
              </a:ext>
            </a:extLst>
          </p:cNvPr>
          <p:cNvCxnSpPr>
            <a:cxnSpLocks/>
          </p:cNvCxnSpPr>
          <p:nvPr/>
        </p:nvCxnSpPr>
        <p:spPr>
          <a:xfrm>
            <a:off x="7142374" y="2482536"/>
            <a:ext cx="478100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Slide Number Placeholder 13">
            <a:extLst>
              <a:ext uri="{FF2B5EF4-FFF2-40B4-BE49-F238E27FC236}">
                <a16:creationId xmlns:a16="http://schemas.microsoft.com/office/drawing/2014/main" id="{79929858-8D56-3332-A86A-5B9201FBAC21}"/>
              </a:ext>
            </a:extLst>
          </p:cNvPr>
          <p:cNvSpPr>
            <a:spLocks noGrp="1"/>
          </p:cNvSpPr>
          <p:nvPr>
            <p:ph type="sldNum" sz="quarter" idx="12"/>
          </p:nvPr>
        </p:nvSpPr>
        <p:spPr/>
        <p:txBody>
          <a:bodyPr/>
          <a:lstStyle/>
          <a:p>
            <a:fld id="{8BAEEBC0-24DA-F14C-970C-F737FE193F6C}" type="slidenum">
              <a:rPr lang="en-US" smtClean="0"/>
              <a:t>3</a:t>
            </a:fld>
            <a:endParaRPr lang="en-US"/>
          </a:p>
        </p:txBody>
      </p:sp>
    </p:spTree>
    <p:extLst>
      <p:ext uri="{BB962C8B-B14F-4D97-AF65-F5344CB8AC3E}">
        <p14:creationId xmlns:p14="http://schemas.microsoft.com/office/powerpoint/2010/main" val="1582687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 grpId="0" animBg="1"/>
      <p:bldP spid="6"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038E2-0F3D-57A3-1F65-720E75D49511}"/>
              </a:ext>
            </a:extLst>
          </p:cNvPr>
          <p:cNvSpPr>
            <a:spLocks noGrp="1"/>
          </p:cNvSpPr>
          <p:nvPr>
            <p:ph type="title"/>
          </p:nvPr>
        </p:nvSpPr>
        <p:spPr/>
        <p:txBody>
          <a:bodyPr/>
          <a:lstStyle/>
          <a:p>
            <a:r>
              <a:rPr lang="en-US" dirty="0"/>
              <a:t>Examples of varying WER</a:t>
            </a:r>
            <a:endParaRPr lang="en-US" dirty="0">
              <a:highlight>
                <a:srgbClr val="FFFF00"/>
              </a:highlight>
            </a:endParaRPr>
          </a:p>
        </p:txBody>
      </p:sp>
      <p:sp>
        <p:nvSpPr>
          <p:cNvPr id="11" name="Content Placeholder 5">
            <a:extLst>
              <a:ext uri="{FF2B5EF4-FFF2-40B4-BE49-F238E27FC236}">
                <a16:creationId xmlns:a16="http://schemas.microsoft.com/office/drawing/2014/main" id="{8BD5857A-31E7-4E85-5CA7-EFA27CF91380}"/>
              </a:ext>
            </a:extLst>
          </p:cNvPr>
          <p:cNvSpPr txBox="1">
            <a:spLocks/>
          </p:cNvSpPr>
          <p:nvPr/>
        </p:nvSpPr>
        <p:spPr>
          <a:xfrm>
            <a:off x="838200" y="1825625"/>
            <a:ext cx="10515600" cy="46672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Very high WER</a:t>
            </a:r>
          </a:p>
        </p:txBody>
      </p:sp>
      <p:sp>
        <p:nvSpPr>
          <p:cNvPr id="9" name="Rounded Rectangle 8">
            <a:extLst>
              <a:ext uri="{FF2B5EF4-FFF2-40B4-BE49-F238E27FC236}">
                <a16:creationId xmlns:a16="http://schemas.microsoft.com/office/drawing/2014/main" id="{81C4C412-40E8-91F5-C129-F0CE5E7FFFED}"/>
              </a:ext>
            </a:extLst>
          </p:cNvPr>
          <p:cNvSpPr/>
          <p:nvPr/>
        </p:nvSpPr>
        <p:spPr>
          <a:xfrm>
            <a:off x="413657" y="5529619"/>
            <a:ext cx="10940143" cy="1146297"/>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In very high WER scenarios, the confusion networks can be full of options (even after posterior filtering) which leads to excessive noise</a:t>
            </a:r>
          </a:p>
        </p:txBody>
      </p:sp>
      <p:graphicFrame>
        <p:nvGraphicFramePr>
          <p:cNvPr id="4" name="Table 3">
            <a:extLst>
              <a:ext uri="{FF2B5EF4-FFF2-40B4-BE49-F238E27FC236}">
                <a16:creationId xmlns:a16="http://schemas.microsoft.com/office/drawing/2014/main" id="{C8334489-9D31-0C34-10E2-A6553B7AF753}"/>
              </a:ext>
            </a:extLst>
          </p:cNvPr>
          <p:cNvGraphicFramePr>
            <a:graphicFrameLocks noGrp="1"/>
          </p:cNvGraphicFramePr>
          <p:nvPr>
            <p:extLst>
              <p:ext uri="{D42A27DB-BD31-4B8C-83A1-F6EECF244321}">
                <p14:modId xmlns:p14="http://schemas.microsoft.com/office/powerpoint/2010/main" val="1814475709"/>
              </p:ext>
            </p:extLst>
          </p:nvPr>
        </p:nvGraphicFramePr>
        <p:xfrm>
          <a:off x="413657" y="2654002"/>
          <a:ext cx="11403874" cy="1899920"/>
        </p:xfrm>
        <a:graphic>
          <a:graphicData uri="http://schemas.openxmlformats.org/drawingml/2006/table">
            <a:tbl>
              <a:tblPr firstRow="1" bandRow="1">
                <a:tableStyleId>{5C22544A-7EE6-4342-B048-85BDC9FD1C3A}</a:tableStyleId>
              </a:tblPr>
              <a:tblGrid>
                <a:gridCol w="1147354">
                  <a:extLst>
                    <a:ext uri="{9D8B030D-6E8A-4147-A177-3AD203B41FA5}">
                      <a16:colId xmlns:a16="http://schemas.microsoft.com/office/drawing/2014/main" val="703073818"/>
                    </a:ext>
                  </a:extLst>
                </a:gridCol>
                <a:gridCol w="6742612">
                  <a:extLst>
                    <a:ext uri="{9D8B030D-6E8A-4147-A177-3AD203B41FA5}">
                      <a16:colId xmlns:a16="http://schemas.microsoft.com/office/drawing/2014/main" val="585409040"/>
                    </a:ext>
                  </a:extLst>
                </a:gridCol>
                <a:gridCol w="3513908">
                  <a:extLst>
                    <a:ext uri="{9D8B030D-6E8A-4147-A177-3AD203B41FA5}">
                      <a16:colId xmlns:a16="http://schemas.microsoft.com/office/drawing/2014/main" val="1615706002"/>
                    </a:ext>
                  </a:extLst>
                </a:gridCol>
              </a:tblGrid>
              <a:tr h="370840">
                <a:tc>
                  <a:txBody>
                    <a:bodyPr/>
                    <a:lstStyle/>
                    <a:p>
                      <a:r>
                        <a:rPr lang="en-US" dirty="0"/>
                        <a:t>Transcript source</a:t>
                      </a:r>
                    </a:p>
                  </a:txBody>
                  <a:tcPr/>
                </a:tc>
                <a:tc>
                  <a:txBody>
                    <a:bodyPr/>
                    <a:lstStyle/>
                    <a:p>
                      <a:r>
                        <a:rPr lang="en-US" dirty="0"/>
                        <a:t>Question</a:t>
                      </a:r>
                    </a:p>
                  </a:txBody>
                  <a:tcPr/>
                </a:tc>
                <a:tc>
                  <a:txBody>
                    <a:bodyPr/>
                    <a:lstStyle/>
                    <a:p>
                      <a:r>
                        <a:rPr lang="en-US" dirty="0"/>
                        <a:t>Answer (from </a:t>
                      </a:r>
                      <a:r>
                        <a:rPr lang="en-US" dirty="0" err="1"/>
                        <a:t>ChatGPT</a:t>
                      </a:r>
                      <a:r>
                        <a:rPr lang="en-US" dirty="0"/>
                        <a:t>)</a:t>
                      </a:r>
                    </a:p>
                  </a:txBody>
                  <a:tcPr/>
                </a:tc>
                <a:extLst>
                  <a:ext uri="{0D108BD9-81ED-4DB2-BD59-A6C34878D82A}">
                    <a16:rowId xmlns:a16="http://schemas.microsoft.com/office/drawing/2014/main" val="4024972123"/>
                  </a:ext>
                </a:extLst>
              </a:tr>
              <a:tr h="370840">
                <a:tc>
                  <a:txBody>
                    <a:bodyPr/>
                    <a:lstStyle/>
                    <a:p>
                      <a:r>
                        <a:rPr lang="en-US" sz="1400" dirty="0"/>
                        <a:t>Ground truth</a:t>
                      </a:r>
                    </a:p>
                  </a:txBody>
                  <a:tcPr/>
                </a:tc>
                <a:tc>
                  <a:txBody>
                    <a:bodyPr/>
                    <a:lstStyle/>
                    <a:p>
                      <a:r>
                        <a:rPr lang="en-US" sz="1400" dirty="0">
                          <a:latin typeface="Courier New" panose="02070309020205020404" pitchFamily="49" charset="0"/>
                          <a:cs typeface="Courier New" panose="02070309020205020404" pitchFamily="49" charset="0"/>
                        </a:rPr>
                        <a:t>who did </a:t>
                      </a:r>
                      <a:r>
                        <a:rPr lang="en-US" sz="1400" dirty="0" err="1">
                          <a:latin typeface="Courier New" panose="02070309020205020404" pitchFamily="49" charset="0"/>
                          <a:cs typeface="Courier New" panose="02070309020205020404" pitchFamily="49" charset="0"/>
                        </a:rPr>
                        <a:t>denver</a:t>
                      </a:r>
                      <a:r>
                        <a:rPr lang="en-US" sz="1400" dirty="0">
                          <a:latin typeface="Courier New" panose="02070309020205020404" pitchFamily="49" charset="0"/>
                          <a:cs typeface="Courier New" panose="02070309020205020404" pitchFamily="49" charset="0"/>
                        </a:rPr>
                        <a:t> beat in the </a:t>
                      </a:r>
                      <a:r>
                        <a:rPr lang="en-US" sz="1400" dirty="0" err="1">
                          <a:latin typeface="Courier New" panose="02070309020205020404" pitchFamily="49" charset="0"/>
                          <a:cs typeface="Courier New" panose="02070309020205020404" pitchFamily="49" charset="0"/>
                        </a:rPr>
                        <a:t>afc</a:t>
                      </a:r>
                      <a:r>
                        <a:rPr lang="en-US" sz="1400" dirty="0">
                          <a:latin typeface="Courier New" panose="02070309020205020404" pitchFamily="49" charset="0"/>
                          <a:cs typeface="Courier New" panose="02070309020205020404" pitchFamily="49" charset="0"/>
                        </a:rPr>
                        <a:t> championship?</a:t>
                      </a:r>
                    </a:p>
                  </a:txBody>
                  <a:tcPr/>
                </a:tc>
                <a:tc>
                  <a:txBody>
                    <a:bodyPr/>
                    <a:lstStyle/>
                    <a:p>
                      <a:r>
                        <a:rPr lang="en-US" sz="1400" dirty="0">
                          <a:solidFill>
                            <a:schemeClr val="accent6">
                              <a:lumMod val="75000"/>
                            </a:schemeClr>
                          </a:solidFill>
                          <a:latin typeface="Courier New" panose="02070309020205020404" pitchFamily="49" charset="0"/>
                          <a:cs typeface="Courier New" panose="02070309020205020404" pitchFamily="49" charset="0"/>
                        </a:rPr>
                        <a:t>the new </a:t>
                      </a:r>
                      <a:r>
                        <a:rPr lang="en-US" sz="1400" dirty="0" err="1">
                          <a:solidFill>
                            <a:schemeClr val="accent6">
                              <a:lumMod val="75000"/>
                            </a:schemeClr>
                          </a:solidFill>
                          <a:latin typeface="Courier New" panose="02070309020205020404" pitchFamily="49" charset="0"/>
                          <a:cs typeface="Courier New" panose="02070309020205020404" pitchFamily="49" charset="0"/>
                        </a:rPr>
                        <a:t>england</a:t>
                      </a:r>
                      <a:r>
                        <a:rPr lang="en-US" sz="1400" dirty="0">
                          <a:solidFill>
                            <a:schemeClr val="accent6">
                              <a:lumMod val="75000"/>
                            </a:schemeClr>
                          </a:solidFill>
                          <a:latin typeface="Courier New" panose="02070309020205020404" pitchFamily="49" charset="0"/>
                          <a:cs typeface="Courier New" panose="02070309020205020404" pitchFamily="49" charset="0"/>
                        </a:rPr>
                        <a:t> patriots</a:t>
                      </a:r>
                    </a:p>
                  </a:txBody>
                  <a:tcPr/>
                </a:tc>
                <a:extLst>
                  <a:ext uri="{0D108BD9-81ED-4DB2-BD59-A6C34878D82A}">
                    <a16:rowId xmlns:a16="http://schemas.microsoft.com/office/drawing/2014/main" val="863224176"/>
                  </a:ext>
                </a:extLst>
              </a:tr>
              <a:tr h="370840">
                <a:tc>
                  <a:txBody>
                    <a:bodyPr/>
                    <a:lstStyle/>
                    <a:p>
                      <a:r>
                        <a:rPr lang="en-US" sz="1400" dirty="0"/>
                        <a:t>1-best</a:t>
                      </a:r>
                    </a:p>
                  </a:txBody>
                  <a:tcPr/>
                </a:tc>
                <a:tc>
                  <a:txBody>
                    <a:bodyPr/>
                    <a:lstStyle/>
                    <a:p>
                      <a:r>
                        <a:rPr lang="en-US" sz="1400" dirty="0">
                          <a:latin typeface="Courier New" panose="02070309020205020404" pitchFamily="49" charset="0"/>
                          <a:cs typeface="Courier New" panose="02070309020205020404" pitchFamily="49" charset="0"/>
                        </a:rPr>
                        <a:t>who did them for beating the a f sea champions?</a:t>
                      </a:r>
                    </a:p>
                  </a:txBody>
                  <a:tcPr/>
                </a:tc>
                <a:tc>
                  <a:txBody>
                    <a:bodyPr/>
                    <a:lstStyle/>
                    <a:p>
                      <a:r>
                        <a:rPr lang="en-US" sz="1400" dirty="0">
                          <a:solidFill>
                            <a:schemeClr val="accent6">
                              <a:lumMod val="75000"/>
                            </a:schemeClr>
                          </a:solidFill>
                          <a:latin typeface="Courier New" panose="02070309020205020404" pitchFamily="49" charset="0"/>
                          <a:cs typeface="Courier New" panose="02070309020205020404" pitchFamily="49" charset="0"/>
                        </a:rPr>
                        <a:t>the new </a:t>
                      </a:r>
                      <a:r>
                        <a:rPr lang="en-US" sz="1400" dirty="0" err="1">
                          <a:solidFill>
                            <a:schemeClr val="accent6">
                              <a:lumMod val="75000"/>
                            </a:schemeClr>
                          </a:solidFill>
                          <a:latin typeface="Courier New" panose="02070309020205020404" pitchFamily="49" charset="0"/>
                          <a:cs typeface="Courier New" panose="02070309020205020404" pitchFamily="49" charset="0"/>
                        </a:rPr>
                        <a:t>england</a:t>
                      </a:r>
                      <a:r>
                        <a:rPr lang="en-US" sz="1400" dirty="0">
                          <a:solidFill>
                            <a:schemeClr val="accent6">
                              <a:lumMod val="75000"/>
                            </a:schemeClr>
                          </a:solidFill>
                          <a:latin typeface="Courier New" panose="02070309020205020404" pitchFamily="49" charset="0"/>
                          <a:cs typeface="Courier New" panose="02070309020205020404" pitchFamily="49" charset="0"/>
                        </a:rPr>
                        <a:t> patriots</a:t>
                      </a:r>
                    </a:p>
                  </a:txBody>
                  <a:tcPr/>
                </a:tc>
                <a:extLst>
                  <a:ext uri="{0D108BD9-81ED-4DB2-BD59-A6C34878D82A}">
                    <a16:rowId xmlns:a16="http://schemas.microsoft.com/office/drawing/2014/main" val="1214699818"/>
                  </a:ext>
                </a:extLst>
              </a:tr>
              <a:tr h="370840">
                <a:tc>
                  <a:txBody>
                    <a:bodyPr/>
                    <a:lstStyle/>
                    <a:p>
                      <a:r>
                        <a:rPr lang="en-US" sz="1400" dirty="0"/>
                        <a:t>|</a:t>
                      </a:r>
                    </a:p>
                  </a:txBody>
                  <a:tcPr/>
                </a:tc>
                <a:tc>
                  <a:txBody>
                    <a:bodyPr/>
                    <a:lstStyle/>
                    <a:p>
                      <a:r>
                        <a:rPr lang="en-US" sz="1400" dirty="0">
                          <a:latin typeface="Courier New" panose="02070309020205020404" pitchFamily="49" charset="0"/>
                          <a:cs typeface="Courier New" panose="02070309020205020404" pitchFamily="49" charset="0"/>
                        </a:rPr>
                        <a:t>who did them for beating in the </a:t>
                      </a:r>
                      <a:r>
                        <a:rPr lang="en-US" sz="1400" dirty="0" err="1">
                          <a:latin typeface="Courier New" panose="02070309020205020404" pitchFamily="49" charset="0"/>
                          <a:cs typeface="Courier New" panose="02070309020205020404" pitchFamily="49" charset="0"/>
                        </a:rPr>
                        <a:t>a|aye</a:t>
                      </a:r>
                      <a:r>
                        <a:rPr lang="en-US" sz="1400" dirty="0">
                          <a:latin typeface="Courier New" panose="02070309020205020404" pitchFamily="49" charset="0"/>
                          <a:cs typeface="Courier New" panose="02070309020205020404" pitchFamily="49" charset="0"/>
                        </a:rPr>
                        <a:t> f </a:t>
                      </a:r>
                      <a:r>
                        <a:rPr lang="en-US" sz="1400" dirty="0" err="1">
                          <a:latin typeface="Courier New" panose="02070309020205020404" pitchFamily="49" charset="0"/>
                          <a:cs typeface="Courier New" panose="02070309020205020404" pitchFamily="49" charset="0"/>
                        </a:rPr>
                        <a:t>i</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see|sea</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champions|championship</a:t>
                      </a:r>
                      <a:r>
                        <a:rPr lang="en-US" sz="1400" dirty="0">
                          <a:latin typeface="Courier New" panose="02070309020205020404" pitchFamily="49" charset="0"/>
                          <a:cs typeface="Courier New" panose="02070309020205020404" pitchFamily="49" charset="0"/>
                        </a:rPr>
                        <a:t>?</a:t>
                      </a:r>
                    </a:p>
                  </a:txBody>
                  <a:tcPr/>
                </a:tc>
                <a:tc>
                  <a:txBody>
                    <a:bodyPr/>
                    <a:lstStyle/>
                    <a:p>
                      <a:r>
                        <a:rPr lang="en-US" sz="1400" dirty="0">
                          <a:solidFill>
                            <a:srgbClr val="FF0000"/>
                          </a:solidFill>
                          <a:latin typeface="Courier New" panose="02070309020205020404" pitchFamily="49" charset="0"/>
                          <a:cs typeface="Courier New" panose="02070309020205020404" pitchFamily="49" charset="0"/>
                        </a:rPr>
                        <a:t>the </a:t>
                      </a:r>
                      <a:r>
                        <a:rPr lang="en-US" sz="1400" dirty="0" err="1">
                          <a:solidFill>
                            <a:srgbClr val="FF0000"/>
                          </a:solidFill>
                          <a:latin typeface="Courier New" panose="02070309020205020404" pitchFamily="49" charset="0"/>
                          <a:cs typeface="Courier New" panose="02070309020205020404" pitchFamily="49" charset="0"/>
                        </a:rPr>
                        <a:t>arizona</a:t>
                      </a:r>
                      <a:r>
                        <a:rPr lang="en-US" sz="1400" dirty="0">
                          <a:solidFill>
                            <a:srgbClr val="FF0000"/>
                          </a:solidFill>
                          <a:latin typeface="Courier New" panose="02070309020205020404" pitchFamily="49" charset="0"/>
                          <a:cs typeface="Courier New" panose="02070309020205020404" pitchFamily="49" charset="0"/>
                        </a:rPr>
                        <a:t> cardinals</a:t>
                      </a:r>
                    </a:p>
                  </a:txBody>
                  <a:tcPr/>
                </a:tc>
                <a:extLst>
                  <a:ext uri="{0D108BD9-81ED-4DB2-BD59-A6C34878D82A}">
                    <a16:rowId xmlns:a16="http://schemas.microsoft.com/office/drawing/2014/main" val="2097114641"/>
                  </a:ext>
                </a:extLst>
              </a:tr>
            </a:tbl>
          </a:graphicData>
        </a:graphic>
      </p:graphicFrame>
      <p:sp>
        <p:nvSpPr>
          <p:cNvPr id="7" name="Slide Number Placeholder 6">
            <a:extLst>
              <a:ext uri="{FF2B5EF4-FFF2-40B4-BE49-F238E27FC236}">
                <a16:creationId xmlns:a16="http://schemas.microsoft.com/office/drawing/2014/main" id="{00C27865-0E91-6CAF-461A-8F0411674FA5}"/>
              </a:ext>
            </a:extLst>
          </p:cNvPr>
          <p:cNvSpPr>
            <a:spLocks noGrp="1"/>
          </p:cNvSpPr>
          <p:nvPr>
            <p:ph type="sldNum" sz="quarter" idx="12"/>
          </p:nvPr>
        </p:nvSpPr>
        <p:spPr/>
        <p:txBody>
          <a:bodyPr/>
          <a:lstStyle/>
          <a:p>
            <a:fld id="{8BAEEBC0-24DA-F14C-970C-F737FE193F6C}" type="slidenum">
              <a:rPr lang="en-US" smtClean="0"/>
              <a:t>30</a:t>
            </a:fld>
            <a:endParaRPr lang="en-US"/>
          </a:p>
        </p:txBody>
      </p:sp>
    </p:spTree>
    <p:extLst>
      <p:ext uri="{BB962C8B-B14F-4D97-AF65-F5344CB8AC3E}">
        <p14:creationId xmlns:p14="http://schemas.microsoft.com/office/powerpoint/2010/main" val="1879175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BD015-24AF-380F-024B-63AAB3A426E1}"/>
              </a:ext>
            </a:extLst>
          </p:cNvPr>
          <p:cNvSpPr>
            <a:spLocks noGrp="1"/>
          </p:cNvSpPr>
          <p:nvPr>
            <p:ph type="title"/>
          </p:nvPr>
        </p:nvSpPr>
        <p:spPr/>
        <p:txBody>
          <a:bodyPr>
            <a:noAutofit/>
          </a:bodyPr>
          <a:lstStyle/>
          <a:p>
            <a:r>
              <a:rPr lang="en-US" sz="3600" dirty="0"/>
              <a:t>ATIS intent classification dataset [3]</a:t>
            </a:r>
          </a:p>
        </p:txBody>
      </p:sp>
      <p:sp>
        <p:nvSpPr>
          <p:cNvPr id="9" name="TextBox 8">
            <a:extLst>
              <a:ext uri="{FF2B5EF4-FFF2-40B4-BE49-F238E27FC236}">
                <a16:creationId xmlns:a16="http://schemas.microsoft.com/office/drawing/2014/main" id="{8DDB137A-4027-DA94-0D84-253A156A7ACB}"/>
              </a:ext>
            </a:extLst>
          </p:cNvPr>
          <p:cNvSpPr txBox="1"/>
          <p:nvPr/>
        </p:nvSpPr>
        <p:spPr>
          <a:xfrm>
            <a:off x="327720" y="6282981"/>
            <a:ext cx="11582399" cy="307777"/>
          </a:xfrm>
          <a:prstGeom prst="rect">
            <a:avLst/>
          </a:prstGeom>
          <a:noFill/>
        </p:spPr>
        <p:txBody>
          <a:bodyPr wrap="square" rtlCol="0">
            <a:spAutoFit/>
          </a:bodyPr>
          <a:lstStyle/>
          <a:p>
            <a:r>
              <a:rPr lang="en-US" sz="1400" dirty="0"/>
              <a:t>[3] Hemphill et al., “</a:t>
            </a:r>
            <a:r>
              <a:rPr lang="en-US" sz="1400" b="0" i="0" dirty="0">
                <a:effectLst/>
                <a:latin typeface="SFMono-Regular"/>
              </a:rPr>
              <a:t>The </a:t>
            </a:r>
            <a:r>
              <a:rPr lang="en-US" sz="1400" b="0" i="0" dirty="0">
                <a:solidFill>
                  <a:srgbClr val="212529"/>
                </a:solidFill>
                <a:effectLst/>
                <a:latin typeface="SFMono-Regular"/>
              </a:rPr>
              <a:t>ATIS Spoken Language Systems Pilot Corpus.” </a:t>
            </a:r>
            <a:r>
              <a:rPr lang="en-US" sz="1400" b="0" i="0" dirty="0">
                <a:solidFill>
                  <a:srgbClr val="212529"/>
                </a:solidFill>
                <a:effectLst/>
                <a:latin typeface="SFMono-Regular"/>
                <a:hlinkClick r:id="rId2"/>
              </a:rPr>
              <a:t>https://aclanthology.org/H90-1021</a:t>
            </a:r>
            <a:r>
              <a:rPr lang="en-US" sz="1400" b="0" i="0" dirty="0">
                <a:solidFill>
                  <a:srgbClr val="212529"/>
                </a:solidFill>
                <a:effectLst/>
                <a:latin typeface="SFMono-Regular"/>
              </a:rPr>
              <a:t>, HLT 1990.</a:t>
            </a:r>
            <a:endParaRPr lang="en-US" sz="1400" i="0" dirty="0">
              <a:solidFill>
                <a:schemeClr val="tx1">
                  <a:lumMod val="50000"/>
                  <a:lumOff val="50000"/>
                </a:schemeClr>
              </a:solidFill>
              <a:effectLst/>
            </a:endParaRPr>
          </a:p>
        </p:txBody>
      </p:sp>
      <p:sp>
        <p:nvSpPr>
          <p:cNvPr id="30" name="TextBox 29">
            <a:extLst>
              <a:ext uri="{FF2B5EF4-FFF2-40B4-BE49-F238E27FC236}">
                <a16:creationId xmlns:a16="http://schemas.microsoft.com/office/drawing/2014/main" id="{F9FB6967-C4B7-442E-5237-E3BC3F808E9F}"/>
              </a:ext>
            </a:extLst>
          </p:cNvPr>
          <p:cNvSpPr txBox="1"/>
          <p:nvPr/>
        </p:nvSpPr>
        <p:spPr>
          <a:xfrm>
            <a:off x="707570" y="1643505"/>
            <a:ext cx="5833189" cy="2585323"/>
          </a:xfrm>
          <a:prstGeom prst="rect">
            <a:avLst/>
          </a:prstGeom>
          <a:noFill/>
        </p:spPr>
        <p:txBody>
          <a:bodyPr wrap="square" rtlCol="0">
            <a:spAutoFit/>
          </a:bodyPr>
          <a:lstStyle/>
          <a:p>
            <a:pPr marL="285750" indent="-285750">
              <a:buFont typeface="Arial" panose="020B0604020202020204" pitchFamily="34" charset="0"/>
              <a:buChar char="•"/>
            </a:pPr>
            <a:r>
              <a:rPr lang="en-US" dirty="0"/>
              <a:t>Contains spoken requests designed to be answers via a corresponding database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Heavily skewed class distribution </a:t>
            </a:r>
          </a:p>
        </p:txBody>
      </p:sp>
      <p:pic>
        <p:nvPicPr>
          <p:cNvPr id="6" name="Picture 5">
            <a:extLst>
              <a:ext uri="{FF2B5EF4-FFF2-40B4-BE49-F238E27FC236}">
                <a16:creationId xmlns:a16="http://schemas.microsoft.com/office/drawing/2014/main" id="{F5C2FAE7-1D66-63DD-FEA1-99C735416580}"/>
              </a:ext>
            </a:extLst>
          </p:cNvPr>
          <p:cNvPicPr>
            <a:picLocks noChangeAspect="1"/>
          </p:cNvPicPr>
          <p:nvPr/>
        </p:nvPicPr>
        <p:blipFill>
          <a:blip r:embed="rId3"/>
          <a:stretch>
            <a:fillRect/>
          </a:stretch>
        </p:blipFill>
        <p:spPr>
          <a:xfrm>
            <a:off x="7740631" y="1450780"/>
            <a:ext cx="4169488" cy="4694424"/>
          </a:xfrm>
          <a:prstGeom prst="rect">
            <a:avLst/>
          </a:prstGeom>
        </p:spPr>
      </p:pic>
      <p:grpSp>
        <p:nvGrpSpPr>
          <p:cNvPr id="39" name="Group 38">
            <a:extLst>
              <a:ext uri="{FF2B5EF4-FFF2-40B4-BE49-F238E27FC236}">
                <a16:creationId xmlns:a16="http://schemas.microsoft.com/office/drawing/2014/main" id="{552F3E29-41FD-8E93-0301-9D9AA8C76446}"/>
              </a:ext>
            </a:extLst>
          </p:cNvPr>
          <p:cNvGrpSpPr/>
          <p:nvPr/>
        </p:nvGrpSpPr>
        <p:grpSpPr>
          <a:xfrm>
            <a:off x="438537" y="2528601"/>
            <a:ext cx="6969970" cy="1020903"/>
            <a:chOff x="438537" y="2369979"/>
            <a:chExt cx="6969970" cy="1020903"/>
          </a:xfrm>
        </p:grpSpPr>
        <p:sp>
          <p:nvSpPr>
            <p:cNvPr id="17" name="Rectangle 16">
              <a:extLst>
                <a:ext uri="{FF2B5EF4-FFF2-40B4-BE49-F238E27FC236}">
                  <a16:creationId xmlns:a16="http://schemas.microsoft.com/office/drawing/2014/main" id="{702D01B8-7ECA-0EF1-2B92-2B2F77BCEBD1}"/>
                </a:ext>
              </a:extLst>
            </p:cNvPr>
            <p:cNvSpPr/>
            <p:nvPr/>
          </p:nvSpPr>
          <p:spPr>
            <a:xfrm>
              <a:off x="438539" y="2369979"/>
              <a:ext cx="5411755" cy="34523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what kind of aircraft is used on a flight from </a:t>
              </a:r>
              <a:r>
                <a:rPr lang="en-US" sz="1600" dirty="0" err="1"/>
                <a:t>cleveland</a:t>
              </a:r>
              <a:r>
                <a:rPr lang="en-US" sz="1600" dirty="0"/>
                <a:t> to </a:t>
              </a:r>
              <a:r>
                <a:rPr lang="en-US" sz="1600" dirty="0" err="1"/>
                <a:t>dallas</a:t>
              </a:r>
              <a:endParaRPr lang="en-US" sz="1600" dirty="0"/>
            </a:p>
          </p:txBody>
        </p:sp>
        <p:sp>
          <p:nvSpPr>
            <p:cNvPr id="31" name="Rectangle 30">
              <a:extLst>
                <a:ext uri="{FF2B5EF4-FFF2-40B4-BE49-F238E27FC236}">
                  <a16:creationId xmlns:a16="http://schemas.microsoft.com/office/drawing/2014/main" id="{72D19187-83E9-E438-4FC1-6B76E74EB984}"/>
                </a:ext>
              </a:extLst>
            </p:cNvPr>
            <p:cNvSpPr/>
            <p:nvPr/>
          </p:nvSpPr>
          <p:spPr>
            <a:xfrm>
              <a:off x="438538" y="2707814"/>
              <a:ext cx="5411755" cy="34523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show me the flights from </a:t>
              </a:r>
              <a:r>
                <a:rPr lang="en-US" sz="1600" dirty="0" err="1"/>
                <a:t>pittsburgh</a:t>
              </a:r>
              <a:r>
                <a:rPr lang="en-US" sz="1600" dirty="0"/>
                <a:t> to </a:t>
              </a:r>
              <a:r>
                <a:rPr lang="en-US" sz="1600" dirty="0" err="1"/>
                <a:t>los</a:t>
              </a:r>
              <a:r>
                <a:rPr lang="en-US" sz="1600" dirty="0"/>
                <a:t> </a:t>
              </a:r>
              <a:r>
                <a:rPr lang="en-US" sz="1600" dirty="0" err="1"/>
                <a:t>angeles</a:t>
              </a:r>
              <a:r>
                <a:rPr lang="en-US" sz="1600" dirty="0"/>
                <a:t> on </a:t>
              </a:r>
              <a:r>
                <a:rPr lang="en-US" sz="1600" dirty="0" err="1"/>
                <a:t>thursday</a:t>
              </a:r>
              <a:endParaRPr lang="en-US" sz="1600" dirty="0"/>
            </a:p>
          </p:txBody>
        </p:sp>
        <p:sp>
          <p:nvSpPr>
            <p:cNvPr id="32" name="Rectangle 31">
              <a:extLst>
                <a:ext uri="{FF2B5EF4-FFF2-40B4-BE49-F238E27FC236}">
                  <a16:creationId xmlns:a16="http://schemas.microsoft.com/office/drawing/2014/main" id="{16E5BAFC-FDF5-0CFC-7566-81A042E2277B}"/>
                </a:ext>
              </a:extLst>
            </p:cNvPr>
            <p:cNvSpPr/>
            <p:nvPr/>
          </p:nvSpPr>
          <p:spPr>
            <a:xfrm>
              <a:off x="438537" y="3045649"/>
              <a:ext cx="5411755" cy="34523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which airlines serve </a:t>
              </a:r>
              <a:r>
                <a:rPr lang="en-US" sz="1600" dirty="0" err="1"/>
                <a:t>atlanta</a:t>
              </a:r>
              <a:endParaRPr lang="en-US" sz="1600" dirty="0"/>
            </a:p>
          </p:txBody>
        </p:sp>
        <p:sp>
          <p:nvSpPr>
            <p:cNvPr id="35" name="Rectangle 34">
              <a:extLst>
                <a:ext uri="{FF2B5EF4-FFF2-40B4-BE49-F238E27FC236}">
                  <a16:creationId xmlns:a16="http://schemas.microsoft.com/office/drawing/2014/main" id="{56D56688-8CAA-7DEC-DEB7-49407726C9CD}"/>
                </a:ext>
              </a:extLst>
            </p:cNvPr>
            <p:cNvSpPr/>
            <p:nvPr/>
          </p:nvSpPr>
          <p:spPr>
            <a:xfrm>
              <a:off x="5850293" y="2373678"/>
              <a:ext cx="1558214" cy="337835"/>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aircraft</a:t>
              </a:r>
            </a:p>
          </p:txBody>
        </p:sp>
        <p:sp>
          <p:nvSpPr>
            <p:cNvPr id="36" name="Rectangle 35">
              <a:extLst>
                <a:ext uri="{FF2B5EF4-FFF2-40B4-BE49-F238E27FC236}">
                  <a16:creationId xmlns:a16="http://schemas.microsoft.com/office/drawing/2014/main" id="{93FD2821-D19F-EA99-8B0D-0202A2D16871}"/>
                </a:ext>
              </a:extLst>
            </p:cNvPr>
            <p:cNvSpPr/>
            <p:nvPr/>
          </p:nvSpPr>
          <p:spPr>
            <a:xfrm>
              <a:off x="5850293" y="2704115"/>
              <a:ext cx="1558214" cy="345233"/>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flight</a:t>
              </a:r>
            </a:p>
          </p:txBody>
        </p:sp>
        <p:sp>
          <p:nvSpPr>
            <p:cNvPr id="37" name="Rectangle 36">
              <a:extLst>
                <a:ext uri="{FF2B5EF4-FFF2-40B4-BE49-F238E27FC236}">
                  <a16:creationId xmlns:a16="http://schemas.microsoft.com/office/drawing/2014/main" id="{EA1E2CFB-1A43-9D25-1E81-2F7E846F8EBB}"/>
                </a:ext>
              </a:extLst>
            </p:cNvPr>
            <p:cNvSpPr/>
            <p:nvPr/>
          </p:nvSpPr>
          <p:spPr>
            <a:xfrm>
              <a:off x="5850293" y="3041950"/>
              <a:ext cx="1558214" cy="345233"/>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airline</a:t>
              </a:r>
            </a:p>
          </p:txBody>
        </p:sp>
      </p:grpSp>
      <p:sp>
        <p:nvSpPr>
          <p:cNvPr id="38" name="Right Arrow 37">
            <a:extLst>
              <a:ext uri="{FF2B5EF4-FFF2-40B4-BE49-F238E27FC236}">
                <a16:creationId xmlns:a16="http://schemas.microsoft.com/office/drawing/2014/main" id="{21CEF283-C519-A491-0262-65629232158F}"/>
              </a:ext>
            </a:extLst>
          </p:cNvPr>
          <p:cNvSpPr/>
          <p:nvPr/>
        </p:nvSpPr>
        <p:spPr>
          <a:xfrm>
            <a:off x="4376057" y="3903721"/>
            <a:ext cx="3032450" cy="27480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0B96B5E-53B6-DD22-8899-3DD642279820}"/>
              </a:ext>
            </a:extLst>
          </p:cNvPr>
          <p:cNvSpPr txBox="1"/>
          <p:nvPr/>
        </p:nvSpPr>
        <p:spPr>
          <a:xfrm>
            <a:off x="438537" y="5018117"/>
            <a:ext cx="6969970" cy="923330"/>
          </a:xfrm>
          <a:prstGeom prst="rect">
            <a:avLst/>
          </a:prstGeom>
          <a:solidFill>
            <a:schemeClr val="bg1">
              <a:lumMod val="75000"/>
            </a:schemeClr>
          </a:solidFill>
          <a:ln>
            <a:solidFill>
              <a:schemeClr val="tx1"/>
            </a:solidFill>
          </a:ln>
        </p:spPr>
        <p:txBody>
          <a:bodyPr wrap="square" rtlCol="0">
            <a:spAutoFit/>
          </a:bodyPr>
          <a:lstStyle/>
          <a:p>
            <a:r>
              <a:rPr lang="en-US" b="1" dirty="0"/>
              <a:t>Using off-the-shelf RNN-T ASR model</a:t>
            </a:r>
          </a:p>
          <a:p>
            <a:pPr marL="742950" lvl="1" indent="-285750">
              <a:buFont typeface="Arial" panose="020B0604020202020204" pitchFamily="34" charset="0"/>
              <a:buChar char="•"/>
            </a:pPr>
            <a:r>
              <a:rPr lang="en-US" dirty="0"/>
              <a:t>1-best WER: 8.40%</a:t>
            </a:r>
          </a:p>
          <a:p>
            <a:pPr marL="742950" lvl="1" indent="-285750">
              <a:buFont typeface="Arial" panose="020B0604020202020204" pitchFamily="34" charset="0"/>
              <a:buChar char="•"/>
            </a:pPr>
            <a:r>
              <a:rPr lang="en-US" dirty="0"/>
              <a:t>n-best oracle WER: 5.31%</a:t>
            </a:r>
          </a:p>
        </p:txBody>
      </p:sp>
      <p:sp>
        <p:nvSpPr>
          <p:cNvPr id="4" name="Slide Number Placeholder 3">
            <a:extLst>
              <a:ext uri="{FF2B5EF4-FFF2-40B4-BE49-F238E27FC236}">
                <a16:creationId xmlns:a16="http://schemas.microsoft.com/office/drawing/2014/main" id="{5B3E0B4F-52D5-F548-00B8-46578352C3F2}"/>
              </a:ext>
            </a:extLst>
          </p:cNvPr>
          <p:cNvSpPr>
            <a:spLocks noGrp="1"/>
          </p:cNvSpPr>
          <p:nvPr>
            <p:ph type="sldNum" sz="quarter" idx="12"/>
          </p:nvPr>
        </p:nvSpPr>
        <p:spPr/>
        <p:txBody>
          <a:bodyPr/>
          <a:lstStyle/>
          <a:p>
            <a:fld id="{8BAEEBC0-24DA-F14C-970C-F737FE193F6C}" type="slidenum">
              <a:rPr lang="en-US" smtClean="0"/>
              <a:t>31</a:t>
            </a:fld>
            <a:endParaRPr lang="en-US"/>
          </a:p>
        </p:txBody>
      </p:sp>
    </p:spTree>
    <p:extLst>
      <p:ext uri="{BB962C8B-B14F-4D97-AF65-F5344CB8AC3E}">
        <p14:creationId xmlns:p14="http://schemas.microsoft.com/office/powerpoint/2010/main" val="39682861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BD9D2-4489-86E4-7193-95E093743393}"/>
              </a:ext>
            </a:extLst>
          </p:cNvPr>
          <p:cNvSpPr>
            <a:spLocks noGrp="1"/>
          </p:cNvSpPr>
          <p:nvPr>
            <p:ph type="title"/>
          </p:nvPr>
        </p:nvSpPr>
        <p:spPr>
          <a:xfrm>
            <a:off x="838199" y="365125"/>
            <a:ext cx="10666445" cy="1325563"/>
          </a:xfrm>
        </p:spPr>
        <p:txBody>
          <a:bodyPr/>
          <a:lstStyle/>
          <a:p>
            <a:r>
              <a:rPr lang="en-US" dirty="0"/>
              <a:t>ATIS intent classification zero-shot results (acc)</a:t>
            </a:r>
          </a:p>
        </p:txBody>
      </p:sp>
      <p:graphicFrame>
        <p:nvGraphicFramePr>
          <p:cNvPr id="4" name="Table 4">
            <a:extLst>
              <a:ext uri="{FF2B5EF4-FFF2-40B4-BE49-F238E27FC236}">
                <a16:creationId xmlns:a16="http://schemas.microsoft.com/office/drawing/2014/main" id="{1C83DA12-8B37-6384-C7B9-95249A7CAA40}"/>
              </a:ext>
            </a:extLst>
          </p:cNvPr>
          <p:cNvGraphicFramePr>
            <a:graphicFrameLocks noGrp="1"/>
          </p:cNvGraphicFramePr>
          <p:nvPr>
            <p:ph idx="1"/>
            <p:extLst>
              <p:ext uri="{D42A27DB-BD31-4B8C-83A1-F6EECF244321}">
                <p14:modId xmlns:p14="http://schemas.microsoft.com/office/powerpoint/2010/main" val="930531833"/>
              </p:ext>
            </p:extLst>
          </p:nvPr>
        </p:nvGraphicFramePr>
        <p:xfrm>
          <a:off x="838200" y="1937596"/>
          <a:ext cx="10515600" cy="296672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4257322058"/>
                    </a:ext>
                  </a:extLst>
                </a:gridCol>
                <a:gridCol w="2628900">
                  <a:extLst>
                    <a:ext uri="{9D8B030D-6E8A-4147-A177-3AD203B41FA5}">
                      <a16:colId xmlns:a16="http://schemas.microsoft.com/office/drawing/2014/main" val="1224796929"/>
                    </a:ext>
                  </a:extLst>
                </a:gridCol>
                <a:gridCol w="2628900">
                  <a:extLst>
                    <a:ext uri="{9D8B030D-6E8A-4147-A177-3AD203B41FA5}">
                      <a16:colId xmlns:a16="http://schemas.microsoft.com/office/drawing/2014/main" val="3563530517"/>
                    </a:ext>
                  </a:extLst>
                </a:gridCol>
                <a:gridCol w="2628900">
                  <a:extLst>
                    <a:ext uri="{9D8B030D-6E8A-4147-A177-3AD203B41FA5}">
                      <a16:colId xmlns:a16="http://schemas.microsoft.com/office/drawing/2014/main" val="1360230869"/>
                    </a:ext>
                  </a:extLst>
                </a:gridCol>
              </a:tblGrid>
              <a:tr h="370840">
                <a:tc>
                  <a:txBody>
                    <a:bodyPr/>
                    <a:lstStyle/>
                    <a:p>
                      <a:endParaRPr lang="en-US" dirty="0"/>
                    </a:p>
                  </a:txBody>
                  <a:tcPr/>
                </a:tc>
                <a:tc>
                  <a:txBody>
                    <a:bodyPr/>
                    <a:lstStyle/>
                    <a:p>
                      <a:r>
                        <a:rPr lang="en-US" dirty="0"/>
                        <a:t>bloomz-560m</a:t>
                      </a:r>
                    </a:p>
                  </a:txBody>
                  <a:tcPr/>
                </a:tc>
                <a:tc>
                  <a:txBody>
                    <a:bodyPr/>
                    <a:lstStyle/>
                    <a:p>
                      <a:r>
                        <a:rPr lang="en-US" dirty="0"/>
                        <a:t>bloomz-3b</a:t>
                      </a:r>
                    </a:p>
                  </a:txBody>
                  <a:tcPr/>
                </a:tc>
                <a:tc>
                  <a:txBody>
                    <a:bodyPr/>
                    <a:lstStyle/>
                    <a:p>
                      <a:r>
                        <a:rPr lang="en-US" dirty="0" err="1"/>
                        <a:t>ChatGPT</a:t>
                      </a:r>
                      <a:endParaRPr lang="en-US" dirty="0"/>
                    </a:p>
                  </a:txBody>
                  <a:tcPr/>
                </a:tc>
                <a:extLst>
                  <a:ext uri="{0D108BD9-81ED-4DB2-BD59-A6C34878D82A}">
                    <a16:rowId xmlns:a16="http://schemas.microsoft.com/office/drawing/2014/main" val="2146673468"/>
                  </a:ext>
                </a:extLst>
              </a:tr>
              <a:tr h="370840">
                <a:tc>
                  <a:txBody>
                    <a:bodyPr/>
                    <a:lstStyle/>
                    <a:p>
                      <a:r>
                        <a:rPr lang="en-US" b="1" i="1" dirty="0"/>
                        <a:t>Ground truth</a:t>
                      </a:r>
                    </a:p>
                  </a:txBody>
                  <a:tcPr/>
                </a:tc>
                <a:tc>
                  <a:txBody>
                    <a:bodyPr/>
                    <a:lstStyle/>
                    <a:p>
                      <a:r>
                        <a:rPr lang="en-US" i="1" dirty="0"/>
                        <a:t>69.47</a:t>
                      </a:r>
                    </a:p>
                  </a:txBody>
                  <a:tcPr/>
                </a:tc>
                <a:tc>
                  <a:txBody>
                    <a:bodyPr/>
                    <a:lstStyle/>
                    <a:p>
                      <a:r>
                        <a:rPr lang="en-US" i="1" dirty="0"/>
                        <a:t>73.55</a:t>
                      </a:r>
                    </a:p>
                  </a:txBody>
                  <a:tcPr/>
                </a:tc>
                <a:tc>
                  <a:txBody>
                    <a:bodyPr/>
                    <a:lstStyle/>
                    <a:p>
                      <a:r>
                        <a:rPr lang="en-US" i="1" dirty="0"/>
                        <a:t>88.13</a:t>
                      </a:r>
                    </a:p>
                  </a:txBody>
                  <a:tcPr/>
                </a:tc>
                <a:extLst>
                  <a:ext uri="{0D108BD9-81ED-4DB2-BD59-A6C34878D82A}">
                    <a16:rowId xmlns:a16="http://schemas.microsoft.com/office/drawing/2014/main" val="3355143345"/>
                  </a:ext>
                </a:extLst>
              </a:tr>
              <a:tr h="370840">
                <a:tc>
                  <a:txBody>
                    <a:bodyPr/>
                    <a:lstStyle/>
                    <a:p>
                      <a:r>
                        <a:rPr lang="en-US" b="1" i="1" dirty="0"/>
                        <a:t>n-best oracle</a:t>
                      </a:r>
                    </a:p>
                  </a:txBody>
                  <a:tcPr/>
                </a:tc>
                <a:tc>
                  <a:txBody>
                    <a:bodyPr/>
                    <a:lstStyle/>
                    <a:p>
                      <a:r>
                        <a:rPr lang="en-US" i="1" dirty="0"/>
                        <a:t>67.49</a:t>
                      </a:r>
                    </a:p>
                  </a:txBody>
                  <a:tcPr/>
                </a:tc>
                <a:tc>
                  <a:txBody>
                    <a:bodyPr/>
                    <a:lstStyle/>
                    <a:p>
                      <a:r>
                        <a:rPr lang="en-US" i="1" dirty="0"/>
                        <a:t>73.42</a:t>
                      </a:r>
                    </a:p>
                  </a:txBody>
                  <a:tcPr/>
                </a:tc>
                <a:tc>
                  <a:txBody>
                    <a:bodyPr/>
                    <a:lstStyle/>
                    <a:p>
                      <a:r>
                        <a:rPr lang="en-US" i="1" dirty="0"/>
                        <a:t>86.03</a:t>
                      </a:r>
                    </a:p>
                  </a:txBody>
                  <a:tcPr/>
                </a:tc>
                <a:extLst>
                  <a:ext uri="{0D108BD9-81ED-4DB2-BD59-A6C34878D82A}">
                    <a16:rowId xmlns:a16="http://schemas.microsoft.com/office/drawing/2014/main" val="3201247762"/>
                  </a:ext>
                </a:extLst>
              </a:tr>
              <a:tr h="370840">
                <a:tc>
                  <a:txBody>
                    <a:bodyPr/>
                    <a:lstStyle/>
                    <a:p>
                      <a:r>
                        <a:rPr lang="en-US" b="1" dirty="0"/>
                        <a:t>1-best</a:t>
                      </a:r>
                    </a:p>
                  </a:txBody>
                  <a:tcPr/>
                </a:tc>
                <a:tc>
                  <a:txBody>
                    <a:bodyPr/>
                    <a:lstStyle/>
                    <a:p>
                      <a:r>
                        <a:rPr lang="en-US" b="1" dirty="0"/>
                        <a:t>66.75</a:t>
                      </a:r>
                    </a:p>
                  </a:txBody>
                  <a:tcPr/>
                </a:tc>
                <a:tc>
                  <a:txBody>
                    <a:bodyPr/>
                    <a:lstStyle/>
                    <a:p>
                      <a:r>
                        <a:rPr lang="en-US" dirty="0"/>
                        <a:t>73.55</a:t>
                      </a:r>
                    </a:p>
                  </a:txBody>
                  <a:tcPr/>
                </a:tc>
                <a:tc>
                  <a:txBody>
                    <a:bodyPr/>
                    <a:lstStyle/>
                    <a:p>
                      <a:r>
                        <a:rPr lang="en-US" dirty="0"/>
                        <a:t>84.55</a:t>
                      </a:r>
                    </a:p>
                  </a:txBody>
                  <a:tcPr/>
                </a:tc>
                <a:extLst>
                  <a:ext uri="{0D108BD9-81ED-4DB2-BD59-A6C34878D82A}">
                    <a16:rowId xmlns:a16="http://schemas.microsoft.com/office/drawing/2014/main" val="3222695418"/>
                  </a:ext>
                </a:extLst>
              </a:tr>
              <a:tr h="370840">
                <a:tc>
                  <a:txBody>
                    <a:bodyPr/>
                    <a:lstStyle/>
                    <a:p>
                      <a:r>
                        <a:rPr lang="en-US" b="1" dirty="0"/>
                        <a:t>/</a:t>
                      </a:r>
                    </a:p>
                  </a:txBody>
                  <a:tcPr/>
                </a:tc>
                <a:tc>
                  <a:txBody>
                    <a:bodyPr/>
                    <a:lstStyle/>
                    <a:p>
                      <a:r>
                        <a:rPr lang="en-US" dirty="0"/>
                        <a:t>51.92</a:t>
                      </a:r>
                    </a:p>
                  </a:txBody>
                  <a:tcPr/>
                </a:tc>
                <a:tc>
                  <a:txBody>
                    <a:bodyPr/>
                    <a:lstStyle/>
                    <a:p>
                      <a:r>
                        <a:rPr lang="en-US" dirty="0"/>
                        <a:t>73.55</a:t>
                      </a:r>
                    </a:p>
                  </a:txBody>
                  <a:tcPr/>
                </a:tc>
                <a:tc>
                  <a:txBody>
                    <a:bodyPr/>
                    <a:lstStyle/>
                    <a:p>
                      <a:r>
                        <a:rPr lang="en-US" dirty="0"/>
                        <a:t>84.80</a:t>
                      </a:r>
                    </a:p>
                  </a:txBody>
                  <a:tcPr/>
                </a:tc>
                <a:extLst>
                  <a:ext uri="{0D108BD9-81ED-4DB2-BD59-A6C34878D82A}">
                    <a16:rowId xmlns:a16="http://schemas.microsoft.com/office/drawing/2014/main" val="3405404196"/>
                  </a:ext>
                </a:extLst>
              </a:tr>
              <a:tr h="370840">
                <a:tc>
                  <a:txBody>
                    <a:bodyPr/>
                    <a:lstStyle/>
                    <a:p>
                      <a:r>
                        <a:rPr lang="en-US" b="1" dirty="0"/>
                        <a:t>/</a:t>
                      </a:r>
                      <a:r>
                        <a:rPr lang="en-US" dirty="0"/>
                        <a:t> (p&gt;=0.3)</a:t>
                      </a:r>
                    </a:p>
                  </a:txBody>
                  <a:tcPr/>
                </a:tc>
                <a:tc>
                  <a:txBody>
                    <a:bodyPr/>
                    <a:lstStyle/>
                    <a:p>
                      <a:r>
                        <a:rPr lang="en-US" dirty="0"/>
                        <a:t>65.39</a:t>
                      </a:r>
                    </a:p>
                  </a:txBody>
                  <a:tcPr/>
                </a:tc>
                <a:tc>
                  <a:txBody>
                    <a:bodyPr/>
                    <a:lstStyle/>
                    <a:p>
                      <a:r>
                        <a:rPr lang="en-US" b="1" dirty="0"/>
                        <a:t>73.67</a:t>
                      </a:r>
                    </a:p>
                  </a:txBody>
                  <a:tcPr/>
                </a:tc>
                <a:tc>
                  <a:txBody>
                    <a:bodyPr/>
                    <a:lstStyle/>
                    <a:p>
                      <a:r>
                        <a:rPr lang="en-US" dirty="0"/>
                        <a:t>84.80</a:t>
                      </a:r>
                    </a:p>
                  </a:txBody>
                  <a:tcPr/>
                </a:tc>
                <a:extLst>
                  <a:ext uri="{0D108BD9-81ED-4DB2-BD59-A6C34878D82A}">
                    <a16:rowId xmlns:a16="http://schemas.microsoft.com/office/drawing/2014/main" val="2564383060"/>
                  </a:ext>
                </a:extLst>
              </a:tr>
              <a:tr h="370840">
                <a:tc>
                  <a:txBody>
                    <a:bodyPr/>
                    <a:lstStyle/>
                    <a:p>
                      <a:r>
                        <a:rPr lang="en-US" b="1" dirty="0"/>
                        <a:t>|</a:t>
                      </a:r>
                    </a:p>
                  </a:txBody>
                  <a:tcPr/>
                </a:tc>
                <a:tc>
                  <a:txBody>
                    <a:bodyPr/>
                    <a:lstStyle/>
                    <a:p>
                      <a:r>
                        <a:rPr lang="en-US" dirty="0"/>
                        <a:t>61.31</a:t>
                      </a:r>
                    </a:p>
                  </a:txBody>
                  <a:tcPr/>
                </a:tc>
                <a:tc>
                  <a:txBody>
                    <a:bodyPr/>
                    <a:lstStyle/>
                    <a:p>
                      <a:r>
                        <a:rPr lang="en-US" dirty="0"/>
                        <a:t>73.30</a:t>
                      </a:r>
                    </a:p>
                  </a:txBody>
                  <a:tcPr/>
                </a:tc>
                <a:tc>
                  <a:txBody>
                    <a:bodyPr/>
                    <a:lstStyle/>
                    <a:p>
                      <a:r>
                        <a:rPr lang="en-US" dirty="0"/>
                        <a:t>84.80</a:t>
                      </a:r>
                    </a:p>
                  </a:txBody>
                  <a:tcPr/>
                </a:tc>
                <a:extLst>
                  <a:ext uri="{0D108BD9-81ED-4DB2-BD59-A6C34878D82A}">
                    <a16:rowId xmlns:a16="http://schemas.microsoft.com/office/drawing/2014/main" val="4051272322"/>
                  </a:ext>
                </a:extLst>
              </a:tr>
              <a:tr h="370840">
                <a:tc>
                  <a:txBody>
                    <a:bodyPr/>
                    <a:lstStyle/>
                    <a:p>
                      <a:r>
                        <a:rPr lang="en-US" b="1" dirty="0"/>
                        <a:t>|</a:t>
                      </a:r>
                      <a:r>
                        <a:rPr lang="en-US" dirty="0"/>
                        <a:t> (p&gt;=0.3)</a:t>
                      </a:r>
                    </a:p>
                  </a:txBody>
                  <a:tcPr/>
                </a:tc>
                <a:tc>
                  <a:txBody>
                    <a:bodyPr/>
                    <a:lstStyle/>
                    <a:p>
                      <a:r>
                        <a:rPr lang="en-US" dirty="0"/>
                        <a:t>64.28</a:t>
                      </a:r>
                    </a:p>
                  </a:txBody>
                  <a:tcPr/>
                </a:tc>
                <a:tc>
                  <a:txBody>
                    <a:bodyPr/>
                    <a:lstStyle/>
                    <a:p>
                      <a:r>
                        <a:rPr lang="en-US" dirty="0"/>
                        <a:t>73.55</a:t>
                      </a:r>
                    </a:p>
                  </a:txBody>
                  <a:tcPr/>
                </a:tc>
                <a:tc>
                  <a:txBody>
                    <a:bodyPr/>
                    <a:lstStyle/>
                    <a:p>
                      <a:r>
                        <a:rPr lang="en-US" b="1" dirty="0"/>
                        <a:t>85.04</a:t>
                      </a:r>
                    </a:p>
                  </a:txBody>
                  <a:tcPr/>
                </a:tc>
                <a:extLst>
                  <a:ext uri="{0D108BD9-81ED-4DB2-BD59-A6C34878D82A}">
                    <a16:rowId xmlns:a16="http://schemas.microsoft.com/office/drawing/2014/main" val="3979151463"/>
                  </a:ext>
                </a:extLst>
              </a:tr>
            </a:tbl>
          </a:graphicData>
        </a:graphic>
      </p:graphicFrame>
      <p:sp>
        <p:nvSpPr>
          <p:cNvPr id="3" name="Rounded Rectangle 2">
            <a:extLst>
              <a:ext uri="{FF2B5EF4-FFF2-40B4-BE49-F238E27FC236}">
                <a16:creationId xmlns:a16="http://schemas.microsoft.com/office/drawing/2014/main" id="{41EDFA28-8F40-FAFC-6058-D18303A24D1C}"/>
              </a:ext>
            </a:extLst>
          </p:cNvPr>
          <p:cNvSpPr/>
          <p:nvPr/>
        </p:nvSpPr>
        <p:spPr>
          <a:xfrm>
            <a:off x="413657" y="5529619"/>
            <a:ext cx="10940143" cy="1146297"/>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bloomz-560m: 1-best is best</a:t>
            </a:r>
          </a:p>
          <a:p>
            <a:pPr marL="285750" indent="-285750">
              <a:buFont typeface="Arial" panose="020B0604020202020204" pitchFamily="34" charset="0"/>
              <a:buChar char="•"/>
            </a:pPr>
            <a:r>
              <a:rPr lang="en-US" dirty="0">
                <a:solidFill>
                  <a:schemeClr val="tx1"/>
                </a:solidFill>
              </a:rPr>
              <a:t>bloomz-3b: 1-best and confusion network performance are similar</a:t>
            </a:r>
          </a:p>
          <a:p>
            <a:pPr marL="285750" indent="-285750">
              <a:buFont typeface="Arial" panose="020B0604020202020204" pitchFamily="34" charset="0"/>
              <a:buChar char="•"/>
            </a:pPr>
            <a:r>
              <a:rPr lang="en-US" dirty="0" err="1">
                <a:solidFill>
                  <a:schemeClr val="tx1"/>
                </a:solidFill>
              </a:rPr>
              <a:t>ChatGPT</a:t>
            </a:r>
            <a:r>
              <a:rPr lang="en-US" dirty="0">
                <a:solidFill>
                  <a:schemeClr val="tx1"/>
                </a:solidFill>
              </a:rPr>
              <a:t>: confusion network is best</a:t>
            </a:r>
          </a:p>
        </p:txBody>
      </p:sp>
      <p:sp>
        <p:nvSpPr>
          <p:cNvPr id="5" name="Slide Number Placeholder 4">
            <a:extLst>
              <a:ext uri="{FF2B5EF4-FFF2-40B4-BE49-F238E27FC236}">
                <a16:creationId xmlns:a16="http://schemas.microsoft.com/office/drawing/2014/main" id="{AFCDC80C-66A7-0543-01DE-76083DBF6AF7}"/>
              </a:ext>
            </a:extLst>
          </p:cNvPr>
          <p:cNvSpPr>
            <a:spLocks noGrp="1"/>
          </p:cNvSpPr>
          <p:nvPr>
            <p:ph type="sldNum" sz="quarter" idx="12"/>
          </p:nvPr>
        </p:nvSpPr>
        <p:spPr/>
        <p:txBody>
          <a:bodyPr/>
          <a:lstStyle/>
          <a:p>
            <a:fld id="{8BAEEBC0-24DA-F14C-970C-F737FE193F6C}" type="slidenum">
              <a:rPr lang="en-US" smtClean="0"/>
              <a:t>32</a:t>
            </a:fld>
            <a:endParaRPr lang="en-US"/>
          </a:p>
        </p:txBody>
      </p:sp>
    </p:spTree>
    <p:extLst>
      <p:ext uri="{BB962C8B-B14F-4D97-AF65-F5344CB8AC3E}">
        <p14:creationId xmlns:p14="http://schemas.microsoft.com/office/powerpoint/2010/main" val="760184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7C862-0D81-1680-297F-5569B9033969}"/>
              </a:ext>
            </a:extLst>
          </p:cNvPr>
          <p:cNvSpPr>
            <a:spLocks noGrp="1"/>
          </p:cNvSpPr>
          <p:nvPr>
            <p:ph type="title"/>
          </p:nvPr>
        </p:nvSpPr>
        <p:spPr/>
        <p:txBody>
          <a:bodyPr/>
          <a:lstStyle/>
          <a:p>
            <a:r>
              <a:rPr lang="en-US" dirty="0"/>
              <a:t>An example (from ChatGPT-3.5) </a:t>
            </a:r>
          </a:p>
        </p:txBody>
      </p:sp>
      <p:sp>
        <p:nvSpPr>
          <p:cNvPr id="4" name="Content Placeholder 2">
            <a:extLst>
              <a:ext uri="{FF2B5EF4-FFF2-40B4-BE49-F238E27FC236}">
                <a16:creationId xmlns:a16="http://schemas.microsoft.com/office/drawing/2014/main" id="{7107B010-3705-2363-9C59-90FCC19ECEAB}"/>
              </a:ext>
            </a:extLst>
          </p:cNvPr>
          <p:cNvSpPr>
            <a:spLocks noGrp="1"/>
          </p:cNvSpPr>
          <p:nvPr>
            <p:ph idx="1"/>
          </p:nvPr>
        </p:nvSpPr>
        <p:spPr>
          <a:xfrm>
            <a:off x="838200" y="1480930"/>
            <a:ext cx="10515600" cy="4696033"/>
          </a:xfrm>
        </p:spPr>
        <p:txBody>
          <a:bodyPr/>
          <a:lstStyle/>
          <a:p>
            <a:r>
              <a:rPr lang="en-US" dirty="0"/>
              <a:t>Simple representation of ASR confusion</a:t>
            </a:r>
          </a:p>
        </p:txBody>
      </p:sp>
      <p:cxnSp>
        <p:nvCxnSpPr>
          <p:cNvPr id="6" name="Straight Arrow Connector 5">
            <a:extLst>
              <a:ext uri="{FF2B5EF4-FFF2-40B4-BE49-F238E27FC236}">
                <a16:creationId xmlns:a16="http://schemas.microsoft.com/office/drawing/2014/main" id="{87D06CE4-1A8D-FF4B-F715-C24796F4B609}"/>
              </a:ext>
            </a:extLst>
          </p:cNvPr>
          <p:cNvCxnSpPr>
            <a:cxnSpLocks/>
          </p:cNvCxnSpPr>
          <p:nvPr/>
        </p:nvCxnSpPr>
        <p:spPr>
          <a:xfrm>
            <a:off x="5814391" y="1948072"/>
            <a:ext cx="0" cy="616226"/>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900C2B28-AFCB-6B5A-2382-5304573B2F34}"/>
              </a:ext>
            </a:extLst>
          </p:cNvPr>
          <p:cNvPicPr>
            <a:picLocks noChangeAspect="1"/>
          </p:cNvPicPr>
          <p:nvPr/>
        </p:nvPicPr>
        <p:blipFill rotWithShape="1">
          <a:blip r:embed="rId3"/>
          <a:srcRect r="94688" b="60507"/>
          <a:stretch/>
        </p:blipFill>
        <p:spPr>
          <a:xfrm>
            <a:off x="1625150" y="2571900"/>
            <a:ext cx="386531" cy="1441066"/>
          </a:xfrm>
          <a:prstGeom prst="rect">
            <a:avLst/>
          </a:prstGeom>
        </p:spPr>
      </p:pic>
      <p:pic>
        <p:nvPicPr>
          <p:cNvPr id="7" name="Graphic 6" descr="Checkmark with solid fill">
            <a:extLst>
              <a:ext uri="{FF2B5EF4-FFF2-40B4-BE49-F238E27FC236}">
                <a16:creationId xmlns:a16="http://schemas.microsoft.com/office/drawing/2014/main" id="{6DBBCC9D-1D4C-5B89-0B42-778B073B106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357191" y="4374870"/>
            <a:ext cx="1334733" cy="1334733"/>
          </a:xfrm>
          <a:prstGeom prst="rect">
            <a:avLst/>
          </a:prstGeom>
        </p:spPr>
      </p:pic>
      <p:sp>
        <p:nvSpPr>
          <p:cNvPr id="8" name="TextBox 7">
            <a:extLst>
              <a:ext uri="{FF2B5EF4-FFF2-40B4-BE49-F238E27FC236}">
                <a16:creationId xmlns:a16="http://schemas.microsoft.com/office/drawing/2014/main" id="{BB93DCC8-A96B-73E7-A9E5-C42B0C5CC5B8}"/>
              </a:ext>
            </a:extLst>
          </p:cNvPr>
          <p:cNvSpPr txBox="1"/>
          <p:nvPr/>
        </p:nvSpPr>
        <p:spPr>
          <a:xfrm>
            <a:off x="2132471" y="2580604"/>
            <a:ext cx="4559453" cy="369332"/>
          </a:xfrm>
          <a:prstGeom prst="rect">
            <a:avLst/>
          </a:prstGeom>
          <a:noFill/>
        </p:spPr>
        <p:txBody>
          <a:bodyPr wrap="none" rtlCol="0">
            <a:spAutoFit/>
          </a:bodyPr>
          <a:lstStyle/>
          <a:p>
            <a:r>
              <a:rPr lang="en-US" dirty="0"/>
              <a:t>what is the opposite of nuclear fission/fishing?</a:t>
            </a:r>
          </a:p>
        </p:txBody>
      </p:sp>
      <p:sp>
        <p:nvSpPr>
          <p:cNvPr id="9" name="TextBox 8">
            <a:extLst>
              <a:ext uri="{FF2B5EF4-FFF2-40B4-BE49-F238E27FC236}">
                <a16:creationId xmlns:a16="http://schemas.microsoft.com/office/drawing/2014/main" id="{5BDFEDA6-56BB-062F-9740-A667F49168CB}"/>
              </a:ext>
            </a:extLst>
          </p:cNvPr>
          <p:cNvSpPr txBox="1"/>
          <p:nvPr/>
        </p:nvSpPr>
        <p:spPr>
          <a:xfrm>
            <a:off x="2159012" y="3451540"/>
            <a:ext cx="8594727" cy="923330"/>
          </a:xfrm>
          <a:prstGeom prst="rect">
            <a:avLst/>
          </a:prstGeom>
          <a:noFill/>
        </p:spPr>
        <p:txBody>
          <a:bodyPr wrap="square" rtlCol="0">
            <a:spAutoFit/>
          </a:bodyPr>
          <a:lstStyle/>
          <a:p>
            <a:r>
              <a:rPr lang="en-US" dirty="0"/>
              <a:t>The term you might be looking for is “nuclear fusion.” While nuclear fission involves splitting atomic nuclei to release energy, nuclear fusion is the process of combining atomic nuclei to form a heavier nucleus and release even greater amounts of energy…</a:t>
            </a:r>
          </a:p>
        </p:txBody>
      </p:sp>
      <p:cxnSp>
        <p:nvCxnSpPr>
          <p:cNvPr id="10" name="Straight Connector 9">
            <a:extLst>
              <a:ext uri="{FF2B5EF4-FFF2-40B4-BE49-F238E27FC236}">
                <a16:creationId xmlns:a16="http://schemas.microsoft.com/office/drawing/2014/main" id="{B6387129-312D-C5FD-036B-22F3B33D9FF8}"/>
              </a:ext>
            </a:extLst>
          </p:cNvPr>
          <p:cNvCxnSpPr>
            <a:cxnSpLocks/>
          </p:cNvCxnSpPr>
          <p:nvPr/>
        </p:nvCxnSpPr>
        <p:spPr>
          <a:xfrm>
            <a:off x="2011681" y="3240182"/>
            <a:ext cx="886967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Slide Number Placeholder 12">
            <a:extLst>
              <a:ext uri="{FF2B5EF4-FFF2-40B4-BE49-F238E27FC236}">
                <a16:creationId xmlns:a16="http://schemas.microsoft.com/office/drawing/2014/main" id="{5A3DF3A9-CD11-DAC4-5120-B9822AA68AD5}"/>
              </a:ext>
            </a:extLst>
          </p:cNvPr>
          <p:cNvSpPr>
            <a:spLocks noGrp="1"/>
          </p:cNvSpPr>
          <p:nvPr>
            <p:ph type="sldNum" sz="quarter" idx="12"/>
          </p:nvPr>
        </p:nvSpPr>
        <p:spPr/>
        <p:txBody>
          <a:bodyPr/>
          <a:lstStyle/>
          <a:p>
            <a:fld id="{8BAEEBC0-24DA-F14C-970C-F737FE193F6C}" type="slidenum">
              <a:rPr lang="en-US" smtClean="0"/>
              <a:t>4</a:t>
            </a:fld>
            <a:endParaRPr lang="en-US"/>
          </a:p>
        </p:txBody>
      </p:sp>
    </p:spTree>
    <p:extLst>
      <p:ext uri="{BB962C8B-B14F-4D97-AF65-F5344CB8AC3E}">
        <p14:creationId xmlns:p14="http://schemas.microsoft.com/office/powerpoint/2010/main" val="4261739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7C862-0D81-1680-297F-5569B9033969}"/>
              </a:ext>
            </a:extLst>
          </p:cNvPr>
          <p:cNvSpPr>
            <a:spLocks noGrp="1"/>
          </p:cNvSpPr>
          <p:nvPr>
            <p:ph type="title"/>
          </p:nvPr>
        </p:nvSpPr>
        <p:spPr/>
        <p:txBody>
          <a:bodyPr/>
          <a:lstStyle/>
          <a:p>
            <a:r>
              <a:rPr lang="en-US" dirty="0"/>
              <a:t>An example (from smaller model)</a:t>
            </a:r>
          </a:p>
        </p:txBody>
      </p:sp>
      <p:pic>
        <p:nvPicPr>
          <p:cNvPr id="3" name="Picture 2">
            <a:extLst>
              <a:ext uri="{FF2B5EF4-FFF2-40B4-BE49-F238E27FC236}">
                <a16:creationId xmlns:a16="http://schemas.microsoft.com/office/drawing/2014/main" id="{B43BDEBA-2B73-86B1-EEE6-426C6D0DD5A2}"/>
              </a:ext>
            </a:extLst>
          </p:cNvPr>
          <p:cNvPicPr>
            <a:picLocks noChangeAspect="1"/>
          </p:cNvPicPr>
          <p:nvPr/>
        </p:nvPicPr>
        <p:blipFill>
          <a:blip r:embed="rId3"/>
          <a:stretch>
            <a:fillRect/>
          </a:stretch>
        </p:blipFill>
        <p:spPr>
          <a:xfrm>
            <a:off x="2209800" y="2488765"/>
            <a:ext cx="7772400" cy="3454400"/>
          </a:xfrm>
          <a:prstGeom prst="rect">
            <a:avLst/>
          </a:prstGeom>
        </p:spPr>
      </p:pic>
      <p:sp>
        <p:nvSpPr>
          <p:cNvPr id="4" name="Content Placeholder 2">
            <a:extLst>
              <a:ext uri="{FF2B5EF4-FFF2-40B4-BE49-F238E27FC236}">
                <a16:creationId xmlns:a16="http://schemas.microsoft.com/office/drawing/2014/main" id="{7107B010-3705-2363-9C59-90FCC19ECEAB}"/>
              </a:ext>
            </a:extLst>
          </p:cNvPr>
          <p:cNvSpPr>
            <a:spLocks noGrp="1"/>
          </p:cNvSpPr>
          <p:nvPr>
            <p:ph idx="1"/>
          </p:nvPr>
        </p:nvSpPr>
        <p:spPr>
          <a:xfrm>
            <a:off x="838200" y="1480930"/>
            <a:ext cx="10515600" cy="4696033"/>
          </a:xfrm>
        </p:spPr>
        <p:txBody>
          <a:bodyPr/>
          <a:lstStyle/>
          <a:p>
            <a:r>
              <a:rPr lang="en-US" dirty="0"/>
              <a:t>But, encoding alternatives doesn’t always work for smaller models</a:t>
            </a:r>
          </a:p>
        </p:txBody>
      </p:sp>
      <p:cxnSp>
        <p:nvCxnSpPr>
          <p:cNvPr id="6" name="Straight Arrow Connector 5">
            <a:extLst>
              <a:ext uri="{FF2B5EF4-FFF2-40B4-BE49-F238E27FC236}">
                <a16:creationId xmlns:a16="http://schemas.microsoft.com/office/drawing/2014/main" id="{87D06CE4-1A8D-FF4B-F715-C24796F4B609}"/>
              </a:ext>
            </a:extLst>
          </p:cNvPr>
          <p:cNvCxnSpPr>
            <a:cxnSpLocks/>
          </p:cNvCxnSpPr>
          <p:nvPr/>
        </p:nvCxnSpPr>
        <p:spPr>
          <a:xfrm>
            <a:off x="6428345" y="1948072"/>
            <a:ext cx="0" cy="616226"/>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C46B6AD5-18C6-D9BA-BEFE-CF5B4664F276}"/>
              </a:ext>
            </a:extLst>
          </p:cNvPr>
          <p:cNvSpPr/>
          <p:nvPr/>
        </p:nvSpPr>
        <p:spPr>
          <a:xfrm>
            <a:off x="2209800" y="3233057"/>
            <a:ext cx="7761514" cy="271054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dirty="0"/>
          </a:p>
        </p:txBody>
      </p:sp>
      <p:sp>
        <p:nvSpPr>
          <p:cNvPr id="7" name="Rectangle 6">
            <a:extLst>
              <a:ext uri="{FF2B5EF4-FFF2-40B4-BE49-F238E27FC236}">
                <a16:creationId xmlns:a16="http://schemas.microsoft.com/office/drawing/2014/main" id="{84904932-EB8D-D396-E882-8B74A12C53C1}"/>
              </a:ext>
            </a:extLst>
          </p:cNvPr>
          <p:cNvSpPr/>
          <p:nvPr/>
        </p:nvSpPr>
        <p:spPr>
          <a:xfrm>
            <a:off x="2329543" y="3320143"/>
            <a:ext cx="783771" cy="500743"/>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bloomz-560m</a:t>
            </a:r>
          </a:p>
        </p:txBody>
      </p:sp>
      <p:sp>
        <p:nvSpPr>
          <p:cNvPr id="8" name="TextBox 7">
            <a:extLst>
              <a:ext uri="{FF2B5EF4-FFF2-40B4-BE49-F238E27FC236}">
                <a16:creationId xmlns:a16="http://schemas.microsoft.com/office/drawing/2014/main" id="{CC340B4B-2C39-5D94-26A7-55C76BC2C655}"/>
              </a:ext>
            </a:extLst>
          </p:cNvPr>
          <p:cNvSpPr txBox="1"/>
          <p:nvPr/>
        </p:nvSpPr>
        <p:spPr>
          <a:xfrm>
            <a:off x="3233057" y="3379827"/>
            <a:ext cx="1782411" cy="369332"/>
          </a:xfrm>
          <a:prstGeom prst="rect">
            <a:avLst/>
          </a:prstGeom>
          <a:noFill/>
        </p:spPr>
        <p:txBody>
          <a:bodyPr wrap="none" rtlCol="0">
            <a:spAutoFit/>
          </a:bodyPr>
          <a:lstStyle/>
          <a:p>
            <a:r>
              <a:rPr lang="en-US" dirty="0"/>
              <a:t>nuclear weapons</a:t>
            </a:r>
          </a:p>
        </p:txBody>
      </p:sp>
      <p:pic>
        <p:nvPicPr>
          <p:cNvPr id="9" name="Graphic 8" descr="Close with solid fill">
            <a:extLst>
              <a:ext uri="{FF2B5EF4-FFF2-40B4-BE49-F238E27FC236}">
                <a16:creationId xmlns:a16="http://schemas.microsoft.com/office/drawing/2014/main" id="{B8A2B1D9-AE8B-29AD-208B-10FED3A7D4E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33357" y="5486183"/>
            <a:ext cx="914400" cy="914400"/>
          </a:xfrm>
          <a:prstGeom prst="rect">
            <a:avLst/>
          </a:prstGeom>
        </p:spPr>
      </p:pic>
      <p:sp>
        <p:nvSpPr>
          <p:cNvPr id="11" name="TextBox 10">
            <a:extLst>
              <a:ext uri="{FF2B5EF4-FFF2-40B4-BE49-F238E27FC236}">
                <a16:creationId xmlns:a16="http://schemas.microsoft.com/office/drawing/2014/main" id="{FD8DBD02-DCBF-9A36-1BD8-D903A950BF71}"/>
              </a:ext>
            </a:extLst>
          </p:cNvPr>
          <p:cNvSpPr txBox="1"/>
          <p:nvPr/>
        </p:nvSpPr>
        <p:spPr>
          <a:xfrm>
            <a:off x="2735741" y="2555588"/>
            <a:ext cx="4559453" cy="369332"/>
          </a:xfrm>
          <a:prstGeom prst="rect">
            <a:avLst/>
          </a:prstGeom>
          <a:solidFill>
            <a:schemeClr val="bg1"/>
          </a:solidFill>
        </p:spPr>
        <p:txBody>
          <a:bodyPr wrap="none" rtlCol="0">
            <a:spAutoFit/>
          </a:bodyPr>
          <a:lstStyle/>
          <a:p>
            <a:r>
              <a:rPr lang="en-US" dirty="0"/>
              <a:t>what is the opposite of nuclear fission/fishing?</a:t>
            </a:r>
          </a:p>
        </p:txBody>
      </p:sp>
      <p:sp>
        <p:nvSpPr>
          <p:cNvPr id="12" name="Slide Number Placeholder 11">
            <a:extLst>
              <a:ext uri="{FF2B5EF4-FFF2-40B4-BE49-F238E27FC236}">
                <a16:creationId xmlns:a16="http://schemas.microsoft.com/office/drawing/2014/main" id="{0FEF33AB-7B3E-9942-0CE7-E0A9379101D1}"/>
              </a:ext>
            </a:extLst>
          </p:cNvPr>
          <p:cNvSpPr>
            <a:spLocks noGrp="1"/>
          </p:cNvSpPr>
          <p:nvPr>
            <p:ph type="sldNum" sz="quarter" idx="12"/>
          </p:nvPr>
        </p:nvSpPr>
        <p:spPr/>
        <p:txBody>
          <a:bodyPr/>
          <a:lstStyle/>
          <a:p>
            <a:fld id="{8BAEEBC0-24DA-F14C-970C-F737FE193F6C}" type="slidenum">
              <a:rPr lang="en-US" smtClean="0"/>
              <a:t>5</a:t>
            </a:fld>
            <a:endParaRPr lang="en-US"/>
          </a:p>
        </p:txBody>
      </p:sp>
    </p:spTree>
    <p:extLst>
      <p:ext uri="{BB962C8B-B14F-4D97-AF65-F5344CB8AC3E}">
        <p14:creationId xmlns:p14="http://schemas.microsoft.com/office/powerpoint/2010/main" val="3957564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656F8-A964-5754-39A0-1D086BDA6A19}"/>
              </a:ext>
            </a:extLst>
          </p:cNvPr>
          <p:cNvSpPr>
            <a:spLocks noGrp="1"/>
          </p:cNvSpPr>
          <p:nvPr>
            <p:ph type="title"/>
          </p:nvPr>
        </p:nvSpPr>
        <p:spPr/>
        <p:txBody>
          <a:bodyPr/>
          <a:lstStyle/>
          <a:p>
            <a:r>
              <a:rPr lang="en-US" dirty="0"/>
              <a:t>Research questions</a:t>
            </a:r>
          </a:p>
        </p:txBody>
      </p:sp>
      <p:sp>
        <p:nvSpPr>
          <p:cNvPr id="3" name="Content Placeholder 2">
            <a:extLst>
              <a:ext uri="{FF2B5EF4-FFF2-40B4-BE49-F238E27FC236}">
                <a16:creationId xmlns:a16="http://schemas.microsoft.com/office/drawing/2014/main" id="{86684E0E-0895-5371-1392-7E5967CB0696}"/>
              </a:ext>
            </a:extLst>
          </p:cNvPr>
          <p:cNvSpPr>
            <a:spLocks noGrp="1"/>
          </p:cNvSpPr>
          <p:nvPr>
            <p:ph idx="1"/>
          </p:nvPr>
        </p:nvSpPr>
        <p:spPr/>
        <p:txBody>
          <a:bodyPr/>
          <a:lstStyle/>
          <a:p>
            <a:r>
              <a:rPr lang="en-US" dirty="0"/>
              <a:t>How well do LLMs deal with ASR ambiguity?</a:t>
            </a:r>
          </a:p>
          <a:p>
            <a:r>
              <a:rPr lang="en-US" dirty="0"/>
              <a:t>How can we improve performance (without fine-tuning)?</a:t>
            </a:r>
          </a:p>
          <a:p>
            <a:pPr lvl="1"/>
            <a:r>
              <a:rPr lang="en-US" dirty="0"/>
              <a:t>Input representations</a:t>
            </a:r>
          </a:p>
          <a:p>
            <a:pPr lvl="1"/>
            <a:r>
              <a:rPr lang="en-US" dirty="0"/>
              <a:t>Prompt engineering</a:t>
            </a:r>
          </a:p>
          <a:p>
            <a:r>
              <a:rPr lang="en-US" dirty="0"/>
              <a:t>How does performance vary with model size?</a:t>
            </a:r>
          </a:p>
        </p:txBody>
      </p:sp>
      <p:sp>
        <p:nvSpPr>
          <p:cNvPr id="4" name="Slide Number Placeholder 3">
            <a:extLst>
              <a:ext uri="{FF2B5EF4-FFF2-40B4-BE49-F238E27FC236}">
                <a16:creationId xmlns:a16="http://schemas.microsoft.com/office/drawing/2014/main" id="{1E2AF97D-195D-4068-0B85-625E830E288E}"/>
              </a:ext>
            </a:extLst>
          </p:cNvPr>
          <p:cNvSpPr>
            <a:spLocks noGrp="1"/>
          </p:cNvSpPr>
          <p:nvPr>
            <p:ph type="sldNum" sz="quarter" idx="12"/>
          </p:nvPr>
        </p:nvSpPr>
        <p:spPr/>
        <p:txBody>
          <a:bodyPr/>
          <a:lstStyle/>
          <a:p>
            <a:fld id="{8BAEEBC0-24DA-F14C-970C-F737FE193F6C}" type="slidenum">
              <a:rPr lang="en-US" smtClean="0"/>
              <a:t>6</a:t>
            </a:fld>
            <a:endParaRPr lang="en-US"/>
          </a:p>
        </p:txBody>
      </p:sp>
    </p:spTree>
    <p:extLst>
      <p:ext uri="{BB962C8B-B14F-4D97-AF65-F5344CB8AC3E}">
        <p14:creationId xmlns:p14="http://schemas.microsoft.com/office/powerpoint/2010/main" val="3291255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C3B5F-910E-8262-7621-5AC49D483A28}"/>
              </a:ext>
            </a:extLst>
          </p:cNvPr>
          <p:cNvSpPr>
            <a:spLocks noGrp="1"/>
          </p:cNvSpPr>
          <p:nvPr>
            <p:ph type="title"/>
          </p:nvPr>
        </p:nvSpPr>
        <p:spPr/>
        <p:txBody>
          <a:bodyPr/>
          <a:lstStyle/>
          <a:p>
            <a:r>
              <a:rPr lang="en-US" dirty="0"/>
              <a:t>Lattices vs. word confusion networks</a:t>
            </a:r>
          </a:p>
        </p:txBody>
      </p:sp>
      <p:pic>
        <p:nvPicPr>
          <p:cNvPr id="4" name="Picture 3">
            <a:extLst>
              <a:ext uri="{FF2B5EF4-FFF2-40B4-BE49-F238E27FC236}">
                <a16:creationId xmlns:a16="http://schemas.microsoft.com/office/drawing/2014/main" id="{11DFA526-44A5-9B24-8525-7DB45458198E}"/>
              </a:ext>
            </a:extLst>
          </p:cNvPr>
          <p:cNvPicPr>
            <a:picLocks noChangeAspect="1"/>
          </p:cNvPicPr>
          <p:nvPr/>
        </p:nvPicPr>
        <p:blipFill>
          <a:blip r:embed="rId3"/>
          <a:stretch>
            <a:fillRect/>
          </a:stretch>
        </p:blipFill>
        <p:spPr>
          <a:xfrm>
            <a:off x="2209800" y="1874988"/>
            <a:ext cx="7772400" cy="1941329"/>
          </a:xfrm>
          <a:prstGeom prst="rect">
            <a:avLst/>
          </a:prstGeom>
        </p:spPr>
      </p:pic>
      <p:pic>
        <p:nvPicPr>
          <p:cNvPr id="64" name="Picture 63">
            <a:extLst>
              <a:ext uri="{FF2B5EF4-FFF2-40B4-BE49-F238E27FC236}">
                <a16:creationId xmlns:a16="http://schemas.microsoft.com/office/drawing/2014/main" id="{61D34AC3-CD45-6E98-754E-FBD4269F5EAC}"/>
              </a:ext>
            </a:extLst>
          </p:cNvPr>
          <p:cNvPicPr>
            <a:picLocks noChangeAspect="1"/>
          </p:cNvPicPr>
          <p:nvPr/>
        </p:nvPicPr>
        <p:blipFill rotWithShape="1">
          <a:blip r:embed="rId4"/>
          <a:srcRect t="4984"/>
          <a:stretch/>
        </p:blipFill>
        <p:spPr>
          <a:xfrm>
            <a:off x="2209800" y="4738521"/>
            <a:ext cx="7772400" cy="1520829"/>
          </a:xfrm>
          <a:prstGeom prst="rect">
            <a:avLst/>
          </a:prstGeom>
        </p:spPr>
      </p:pic>
      <p:sp>
        <p:nvSpPr>
          <p:cNvPr id="65" name="TextBox 64">
            <a:extLst>
              <a:ext uri="{FF2B5EF4-FFF2-40B4-BE49-F238E27FC236}">
                <a16:creationId xmlns:a16="http://schemas.microsoft.com/office/drawing/2014/main" id="{F4B472D5-3480-FCEF-7470-07CA1FE05DA8}"/>
              </a:ext>
            </a:extLst>
          </p:cNvPr>
          <p:cNvSpPr txBox="1"/>
          <p:nvPr/>
        </p:nvSpPr>
        <p:spPr>
          <a:xfrm>
            <a:off x="1390345" y="1690688"/>
            <a:ext cx="819455" cy="369332"/>
          </a:xfrm>
          <a:prstGeom prst="rect">
            <a:avLst/>
          </a:prstGeom>
          <a:noFill/>
        </p:spPr>
        <p:txBody>
          <a:bodyPr wrap="none" rtlCol="0">
            <a:spAutoFit/>
          </a:bodyPr>
          <a:lstStyle/>
          <a:p>
            <a:r>
              <a:rPr lang="en-US" b="1" dirty="0"/>
              <a:t>Lattice</a:t>
            </a:r>
          </a:p>
        </p:txBody>
      </p:sp>
      <p:sp>
        <p:nvSpPr>
          <p:cNvPr id="66" name="TextBox 65">
            <a:extLst>
              <a:ext uri="{FF2B5EF4-FFF2-40B4-BE49-F238E27FC236}">
                <a16:creationId xmlns:a16="http://schemas.microsoft.com/office/drawing/2014/main" id="{CC0D0366-1BDF-3673-419E-05FBAD57F13B}"/>
              </a:ext>
            </a:extLst>
          </p:cNvPr>
          <p:cNvSpPr txBox="1"/>
          <p:nvPr/>
        </p:nvSpPr>
        <p:spPr>
          <a:xfrm>
            <a:off x="1390344" y="4181174"/>
            <a:ext cx="3230500" cy="369332"/>
          </a:xfrm>
          <a:prstGeom prst="rect">
            <a:avLst/>
          </a:prstGeom>
          <a:noFill/>
        </p:spPr>
        <p:txBody>
          <a:bodyPr wrap="none" rtlCol="0">
            <a:spAutoFit/>
          </a:bodyPr>
          <a:lstStyle/>
          <a:p>
            <a:r>
              <a:rPr lang="en-US" b="1" dirty="0"/>
              <a:t>Word confusion network (WCN)</a:t>
            </a:r>
          </a:p>
        </p:txBody>
      </p:sp>
      <p:sp>
        <p:nvSpPr>
          <p:cNvPr id="3" name="Slide Number Placeholder 2">
            <a:extLst>
              <a:ext uri="{FF2B5EF4-FFF2-40B4-BE49-F238E27FC236}">
                <a16:creationId xmlns:a16="http://schemas.microsoft.com/office/drawing/2014/main" id="{C6406FEA-BC79-8B50-0F12-F20938B861F3}"/>
              </a:ext>
            </a:extLst>
          </p:cNvPr>
          <p:cNvSpPr>
            <a:spLocks noGrp="1"/>
          </p:cNvSpPr>
          <p:nvPr>
            <p:ph type="sldNum" sz="quarter" idx="12"/>
          </p:nvPr>
        </p:nvSpPr>
        <p:spPr/>
        <p:txBody>
          <a:bodyPr/>
          <a:lstStyle/>
          <a:p>
            <a:fld id="{8BAEEBC0-24DA-F14C-970C-F737FE193F6C}" type="slidenum">
              <a:rPr lang="en-US" smtClean="0"/>
              <a:t>7</a:t>
            </a:fld>
            <a:endParaRPr lang="en-US"/>
          </a:p>
        </p:txBody>
      </p:sp>
    </p:spTree>
    <p:extLst>
      <p:ext uri="{BB962C8B-B14F-4D97-AF65-F5344CB8AC3E}">
        <p14:creationId xmlns:p14="http://schemas.microsoft.com/office/powerpoint/2010/main" val="2883568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C3B5F-910E-8262-7621-5AC49D483A28}"/>
              </a:ext>
            </a:extLst>
          </p:cNvPr>
          <p:cNvSpPr>
            <a:spLocks noGrp="1"/>
          </p:cNvSpPr>
          <p:nvPr>
            <p:ph type="title"/>
          </p:nvPr>
        </p:nvSpPr>
        <p:spPr/>
        <p:txBody>
          <a:bodyPr/>
          <a:lstStyle/>
          <a:p>
            <a:r>
              <a:rPr lang="en-US" dirty="0"/>
              <a:t>Extracting lattices/WCNs</a:t>
            </a:r>
          </a:p>
        </p:txBody>
      </p:sp>
      <p:sp>
        <p:nvSpPr>
          <p:cNvPr id="3" name="Content Placeholder 2">
            <a:extLst>
              <a:ext uri="{FF2B5EF4-FFF2-40B4-BE49-F238E27FC236}">
                <a16:creationId xmlns:a16="http://schemas.microsoft.com/office/drawing/2014/main" id="{199B28ED-8157-CC55-24F9-35027CD068D2}"/>
              </a:ext>
            </a:extLst>
          </p:cNvPr>
          <p:cNvSpPr>
            <a:spLocks noGrp="1"/>
          </p:cNvSpPr>
          <p:nvPr>
            <p:ph idx="1"/>
          </p:nvPr>
        </p:nvSpPr>
        <p:spPr/>
        <p:txBody>
          <a:bodyPr/>
          <a:lstStyle/>
          <a:p>
            <a:r>
              <a:rPr lang="en-US" dirty="0"/>
              <a:t>Extract n-best (n=10) hypotheses using off-the-shelf </a:t>
            </a:r>
            <a:r>
              <a:rPr lang="en-US" dirty="0" err="1"/>
              <a:t>Emformer</a:t>
            </a:r>
            <a:r>
              <a:rPr lang="en-US" dirty="0"/>
              <a:t>-based RNN-T model</a:t>
            </a:r>
            <a:r>
              <a:rPr lang="en-US" baseline="30000" dirty="0"/>
              <a:t>1</a:t>
            </a:r>
          </a:p>
          <a:p>
            <a:r>
              <a:rPr lang="en-US" dirty="0"/>
              <a:t>Convert n-best ➔ lattices ➔ WCNs</a:t>
            </a:r>
            <a:r>
              <a:rPr lang="en-US" baseline="30000" dirty="0"/>
              <a:t> </a:t>
            </a:r>
            <a:r>
              <a:rPr lang="en-US" dirty="0"/>
              <a:t>[1]</a:t>
            </a:r>
          </a:p>
        </p:txBody>
      </p:sp>
      <p:grpSp>
        <p:nvGrpSpPr>
          <p:cNvPr id="5" name="Group 4">
            <a:extLst>
              <a:ext uri="{FF2B5EF4-FFF2-40B4-BE49-F238E27FC236}">
                <a16:creationId xmlns:a16="http://schemas.microsoft.com/office/drawing/2014/main" id="{B864658E-A59A-FD63-FBEF-81FDA7C581EF}"/>
              </a:ext>
            </a:extLst>
          </p:cNvPr>
          <p:cNvGrpSpPr/>
          <p:nvPr/>
        </p:nvGrpSpPr>
        <p:grpSpPr>
          <a:xfrm>
            <a:off x="1600241" y="4549601"/>
            <a:ext cx="8991518" cy="1158552"/>
            <a:chOff x="1592425" y="1815730"/>
            <a:chExt cx="8991518" cy="1158552"/>
          </a:xfrm>
        </p:grpSpPr>
        <p:grpSp>
          <p:nvGrpSpPr>
            <p:cNvPr id="6" name="Group 5">
              <a:extLst>
                <a:ext uri="{FF2B5EF4-FFF2-40B4-BE49-F238E27FC236}">
                  <a16:creationId xmlns:a16="http://schemas.microsoft.com/office/drawing/2014/main" id="{A8E538DD-A968-94BD-B78D-5EFB8FBD4A30}"/>
                </a:ext>
              </a:extLst>
            </p:cNvPr>
            <p:cNvGrpSpPr/>
            <p:nvPr/>
          </p:nvGrpSpPr>
          <p:grpSpPr>
            <a:xfrm>
              <a:off x="1592425" y="2689698"/>
              <a:ext cx="1063689" cy="284584"/>
              <a:chOff x="298580" y="3429000"/>
              <a:chExt cx="1063689" cy="284584"/>
            </a:xfrm>
          </p:grpSpPr>
          <p:sp>
            <p:nvSpPr>
              <p:cNvPr id="62" name="Rectangle 61">
                <a:extLst>
                  <a:ext uri="{FF2B5EF4-FFF2-40B4-BE49-F238E27FC236}">
                    <a16:creationId xmlns:a16="http://schemas.microsoft.com/office/drawing/2014/main" id="{46A8613C-F073-C5AE-1497-E22185E6D207}"/>
                  </a:ext>
                </a:extLst>
              </p:cNvPr>
              <p:cNvSpPr/>
              <p:nvPr/>
            </p:nvSpPr>
            <p:spPr>
              <a:xfrm>
                <a:off x="298580" y="3429000"/>
                <a:ext cx="643812" cy="28458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wear</a:t>
                </a:r>
              </a:p>
            </p:txBody>
          </p:sp>
          <p:sp>
            <p:nvSpPr>
              <p:cNvPr id="63" name="Rectangle 62">
                <a:extLst>
                  <a:ext uri="{FF2B5EF4-FFF2-40B4-BE49-F238E27FC236}">
                    <a16:creationId xmlns:a16="http://schemas.microsoft.com/office/drawing/2014/main" id="{97673842-770D-D4E6-D6D1-A8849DE2E537}"/>
                  </a:ext>
                </a:extLst>
              </p:cNvPr>
              <p:cNvSpPr/>
              <p:nvPr/>
            </p:nvSpPr>
            <p:spPr>
              <a:xfrm>
                <a:off x="942392" y="3429000"/>
                <a:ext cx="419877" cy="284584"/>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ysClr val="windowText" lastClr="000000"/>
                    </a:solidFill>
                  </a:rPr>
                  <a:t>0.1</a:t>
                </a:r>
              </a:p>
            </p:txBody>
          </p:sp>
        </p:grpSp>
        <p:grpSp>
          <p:nvGrpSpPr>
            <p:cNvPr id="7" name="Group 6">
              <a:extLst>
                <a:ext uri="{FF2B5EF4-FFF2-40B4-BE49-F238E27FC236}">
                  <a16:creationId xmlns:a16="http://schemas.microsoft.com/office/drawing/2014/main" id="{194AECE3-A84C-61DA-CA24-F537193FAB94}"/>
                </a:ext>
              </a:extLst>
            </p:cNvPr>
            <p:cNvGrpSpPr/>
            <p:nvPr/>
          </p:nvGrpSpPr>
          <p:grpSpPr>
            <a:xfrm>
              <a:off x="1592425" y="1815730"/>
              <a:ext cx="1063689" cy="284584"/>
              <a:chOff x="298580" y="3429000"/>
              <a:chExt cx="1063689" cy="284584"/>
            </a:xfrm>
          </p:grpSpPr>
          <p:sp>
            <p:nvSpPr>
              <p:cNvPr id="60" name="Rectangle 59">
                <a:extLst>
                  <a:ext uri="{FF2B5EF4-FFF2-40B4-BE49-F238E27FC236}">
                    <a16:creationId xmlns:a16="http://schemas.microsoft.com/office/drawing/2014/main" id="{46ED033B-134D-D54A-855A-6667DC63D026}"/>
                  </a:ext>
                </a:extLst>
              </p:cNvPr>
              <p:cNvSpPr/>
              <p:nvPr/>
            </p:nvSpPr>
            <p:spPr>
              <a:xfrm>
                <a:off x="298580" y="3429000"/>
                <a:ext cx="643812" cy="28458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where</a:t>
                </a:r>
              </a:p>
            </p:txBody>
          </p:sp>
          <p:sp>
            <p:nvSpPr>
              <p:cNvPr id="61" name="Rectangle 60">
                <a:extLst>
                  <a:ext uri="{FF2B5EF4-FFF2-40B4-BE49-F238E27FC236}">
                    <a16:creationId xmlns:a16="http://schemas.microsoft.com/office/drawing/2014/main" id="{BC499ACE-0E62-B65D-54F7-4FF0CCA8DAA4}"/>
                  </a:ext>
                </a:extLst>
              </p:cNvPr>
              <p:cNvSpPr/>
              <p:nvPr/>
            </p:nvSpPr>
            <p:spPr>
              <a:xfrm>
                <a:off x="942392" y="3429000"/>
                <a:ext cx="419877" cy="284584"/>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ysClr val="windowText" lastClr="000000"/>
                    </a:solidFill>
                  </a:rPr>
                  <a:t>0.6</a:t>
                </a:r>
              </a:p>
            </p:txBody>
          </p:sp>
        </p:grpSp>
        <p:grpSp>
          <p:nvGrpSpPr>
            <p:cNvPr id="8" name="Group 7">
              <a:extLst>
                <a:ext uri="{FF2B5EF4-FFF2-40B4-BE49-F238E27FC236}">
                  <a16:creationId xmlns:a16="http://schemas.microsoft.com/office/drawing/2014/main" id="{6271FA94-F2A1-CE08-0167-1B9EC1EB5999}"/>
                </a:ext>
              </a:extLst>
            </p:cNvPr>
            <p:cNvGrpSpPr/>
            <p:nvPr/>
          </p:nvGrpSpPr>
          <p:grpSpPr>
            <a:xfrm>
              <a:off x="1592425" y="2252714"/>
              <a:ext cx="1063689" cy="284584"/>
              <a:chOff x="298580" y="3429000"/>
              <a:chExt cx="1063689" cy="284584"/>
            </a:xfrm>
          </p:grpSpPr>
          <p:sp>
            <p:nvSpPr>
              <p:cNvPr id="58" name="Rectangle 57">
                <a:extLst>
                  <a:ext uri="{FF2B5EF4-FFF2-40B4-BE49-F238E27FC236}">
                    <a16:creationId xmlns:a16="http://schemas.microsoft.com/office/drawing/2014/main" id="{511611EE-4337-BB2A-B70C-B8DA0133A8AF}"/>
                  </a:ext>
                </a:extLst>
              </p:cNvPr>
              <p:cNvSpPr/>
              <p:nvPr/>
            </p:nvSpPr>
            <p:spPr>
              <a:xfrm>
                <a:off x="298580" y="3429000"/>
                <a:ext cx="643812" cy="28458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were</a:t>
                </a:r>
              </a:p>
            </p:txBody>
          </p:sp>
          <p:sp>
            <p:nvSpPr>
              <p:cNvPr id="59" name="Rectangle 58">
                <a:extLst>
                  <a:ext uri="{FF2B5EF4-FFF2-40B4-BE49-F238E27FC236}">
                    <a16:creationId xmlns:a16="http://schemas.microsoft.com/office/drawing/2014/main" id="{AAA9C4D5-8762-5391-987C-002BF8F55101}"/>
                  </a:ext>
                </a:extLst>
              </p:cNvPr>
              <p:cNvSpPr/>
              <p:nvPr/>
            </p:nvSpPr>
            <p:spPr>
              <a:xfrm>
                <a:off x="942392" y="3429000"/>
                <a:ext cx="419877" cy="284584"/>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ysClr val="windowText" lastClr="000000"/>
                    </a:solidFill>
                  </a:rPr>
                  <a:t>0.3</a:t>
                </a:r>
              </a:p>
            </p:txBody>
          </p:sp>
        </p:grpSp>
        <p:grpSp>
          <p:nvGrpSpPr>
            <p:cNvPr id="9" name="Group 8">
              <a:extLst>
                <a:ext uri="{FF2B5EF4-FFF2-40B4-BE49-F238E27FC236}">
                  <a16:creationId xmlns:a16="http://schemas.microsoft.com/office/drawing/2014/main" id="{B6652B28-A48D-8D12-4548-5778BF59AE7F}"/>
                </a:ext>
              </a:extLst>
            </p:cNvPr>
            <p:cNvGrpSpPr/>
            <p:nvPr/>
          </p:nvGrpSpPr>
          <p:grpSpPr>
            <a:xfrm>
              <a:off x="3060441" y="2689698"/>
              <a:ext cx="1063689" cy="284584"/>
              <a:chOff x="298580" y="3429000"/>
              <a:chExt cx="1063689" cy="284584"/>
            </a:xfrm>
          </p:grpSpPr>
          <p:sp>
            <p:nvSpPr>
              <p:cNvPr id="56" name="Rectangle 55">
                <a:extLst>
                  <a:ext uri="{FF2B5EF4-FFF2-40B4-BE49-F238E27FC236}">
                    <a16:creationId xmlns:a16="http://schemas.microsoft.com/office/drawing/2014/main" id="{CC1CE4F6-22A2-8D0E-5693-9DDA7F37D062}"/>
                  </a:ext>
                </a:extLst>
              </p:cNvPr>
              <p:cNvSpPr/>
              <p:nvPr/>
            </p:nvSpPr>
            <p:spPr>
              <a:xfrm>
                <a:off x="298580" y="3429000"/>
                <a:ext cx="643812" cy="28458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a</a:t>
                </a:r>
              </a:p>
            </p:txBody>
          </p:sp>
          <p:sp>
            <p:nvSpPr>
              <p:cNvPr id="57" name="Rectangle 56">
                <a:extLst>
                  <a:ext uri="{FF2B5EF4-FFF2-40B4-BE49-F238E27FC236}">
                    <a16:creationId xmlns:a16="http://schemas.microsoft.com/office/drawing/2014/main" id="{EBA1F0DE-296C-372D-F3DC-58B300F90FD7}"/>
                  </a:ext>
                </a:extLst>
              </p:cNvPr>
              <p:cNvSpPr/>
              <p:nvPr/>
            </p:nvSpPr>
            <p:spPr>
              <a:xfrm>
                <a:off x="942392" y="3429000"/>
                <a:ext cx="419877" cy="284584"/>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ysClr val="windowText" lastClr="000000"/>
                    </a:solidFill>
                  </a:rPr>
                  <a:t>0.1</a:t>
                </a:r>
              </a:p>
            </p:txBody>
          </p:sp>
        </p:grpSp>
        <p:grpSp>
          <p:nvGrpSpPr>
            <p:cNvPr id="10" name="Group 9">
              <a:extLst>
                <a:ext uri="{FF2B5EF4-FFF2-40B4-BE49-F238E27FC236}">
                  <a16:creationId xmlns:a16="http://schemas.microsoft.com/office/drawing/2014/main" id="{3EEAF038-280D-C10A-36DE-47DD949D9F68}"/>
                </a:ext>
              </a:extLst>
            </p:cNvPr>
            <p:cNvGrpSpPr/>
            <p:nvPr/>
          </p:nvGrpSpPr>
          <p:grpSpPr>
            <a:xfrm>
              <a:off x="3060441" y="1815730"/>
              <a:ext cx="1063689" cy="284584"/>
              <a:chOff x="298580" y="3429000"/>
              <a:chExt cx="1063689" cy="284584"/>
            </a:xfrm>
          </p:grpSpPr>
          <p:sp>
            <p:nvSpPr>
              <p:cNvPr id="54" name="Rectangle 53">
                <a:extLst>
                  <a:ext uri="{FF2B5EF4-FFF2-40B4-BE49-F238E27FC236}">
                    <a16:creationId xmlns:a16="http://schemas.microsoft.com/office/drawing/2014/main" id="{88E5EDF6-A041-B032-F652-AF7A23A355DF}"/>
                  </a:ext>
                </a:extLst>
              </p:cNvPr>
              <p:cNvSpPr/>
              <p:nvPr/>
            </p:nvSpPr>
            <p:spPr>
              <a:xfrm>
                <a:off x="298580" y="3429000"/>
                <a:ext cx="643812" cy="28458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was</a:t>
                </a:r>
              </a:p>
            </p:txBody>
          </p:sp>
          <p:sp>
            <p:nvSpPr>
              <p:cNvPr id="55" name="Rectangle 54">
                <a:extLst>
                  <a:ext uri="{FF2B5EF4-FFF2-40B4-BE49-F238E27FC236}">
                    <a16:creationId xmlns:a16="http://schemas.microsoft.com/office/drawing/2014/main" id="{7AD81866-9857-59D6-0EE2-4CDDE92FC909}"/>
                  </a:ext>
                </a:extLst>
              </p:cNvPr>
              <p:cNvSpPr/>
              <p:nvPr/>
            </p:nvSpPr>
            <p:spPr>
              <a:xfrm>
                <a:off x="942392" y="3429000"/>
                <a:ext cx="419877" cy="284584"/>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ysClr val="windowText" lastClr="000000"/>
                    </a:solidFill>
                  </a:rPr>
                  <a:t>0.8</a:t>
                </a:r>
              </a:p>
            </p:txBody>
          </p:sp>
        </p:grpSp>
        <p:grpSp>
          <p:nvGrpSpPr>
            <p:cNvPr id="11" name="Group 10">
              <a:extLst>
                <a:ext uri="{FF2B5EF4-FFF2-40B4-BE49-F238E27FC236}">
                  <a16:creationId xmlns:a16="http://schemas.microsoft.com/office/drawing/2014/main" id="{CE4BD669-B852-FE17-D889-370FE2986BEE}"/>
                </a:ext>
              </a:extLst>
            </p:cNvPr>
            <p:cNvGrpSpPr/>
            <p:nvPr/>
          </p:nvGrpSpPr>
          <p:grpSpPr>
            <a:xfrm>
              <a:off x="3060441" y="2252714"/>
              <a:ext cx="1063689" cy="284584"/>
              <a:chOff x="298580" y="3429000"/>
              <a:chExt cx="1063689" cy="284584"/>
            </a:xfrm>
          </p:grpSpPr>
          <p:sp>
            <p:nvSpPr>
              <p:cNvPr id="52" name="Rectangle 51">
                <a:extLst>
                  <a:ext uri="{FF2B5EF4-FFF2-40B4-BE49-F238E27FC236}">
                    <a16:creationId xmlns:a16="http://schemas.microsoft.com/office/drawing/2014/main" id="{26933816-E3D4-4FA2-6CA3-93323548616C}"/>
                  </a:ext>
                </a:extLst>
              </p:cNvPr>
              <p:cNvSpPr/>
              <p:nvPr/>
            </p:nvSpPr>
            <p:spPr>
              <a:xfrm>
                <a:off x="298580" y="3429000"/>
                <a:ext cx="643812" cy="28458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with</a:t>
                </a:r>
              </a:p>
            </p:txBody>
          </p:sp>
          <p:sp>
            <p:nvSpPr>
              <p:cNvPr id="53" name="Rectangle 52">
                <a:extLst>
                  <a:ext uri="{FF2B5EF4-FFF2-40B4-BE49-F238E27FC236}">
                    <a16:creationId xmlns:a16="http://schemas.microsoft.com/office/drawing/2014/main" id="{9948D049-D6E2-1F77-5429-FCD71499F535}"/>
                  </a:ext>
                </a:extLst>
              </p:cNvPr>
              <p:cNvSpPr/>
              <p:nvPr/>
            </p:nvSpPr>
            <p:spPr>
              <a:xfrm>
                <a:off x="942392" y="3429000"/>
                <a:ext cx="419877" cy="284584"/>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ysClr val="windowText" lastClr="000000"/>
                    </a:solidFill>
                  </a:rPr>
                  <a:t>0.1</a:t>
                </a:r>
              </a:p>
            </p:txBody>
          </p:sp>
        </p:grpSp>
        <p:grpSp>
          <p:nvGrpSpPr>
            <p:cNvPr id="12" name="Group 11">
              <a:extLst>
                <a:ext uri="{FF2B5EF4-FFF2-40B4-BE49-F238E27FC236}">
                  <a16:creationId xmlns:a16="http://schemas.microsoft.com/office/drawing/2014/main" id="{41633A26-7FF3-584C-861C-A75A5BA5AA11}"/>
                </a:ext>
              </a:extLst>
            </p:cNvPr>
            <p:cNvGrpSpPr/>
            <p:nvPr/>
          </p:nvGrpSpPr>
          <p:grpSpPr>
            <a:xfrm>
              <a:off x="4537788" y="2513194"/>
              <a:ext cx="1063689" cy="284584"/>
              <a:chOff x="298580" y="3429000"/>
              <a:chExt cx="1063689" cy="284584"/>
            </a:xfrm>
          </p:grpSpPr>
          <p:sp>
            <p:nvSpPr>
              <p:cNvPr id="50" name="Rectangle 49">
                <a:extLst>
                  <a:ext uri="{FF2B5EF4-FFF2-40B4-BE49-F238E27FC236}">
                    <a16:creationId xmlns:a16="http://schemas.microsoft.com/office/drawing/2014/main" id="{8F3A9E3B-5CEA-B558-548A-C5472A6FCD7C}"/>
                  </a:ext>
                </a:extLst>
              </p:cNvPr>
              <p:cNvSpPr/>
              <p:nvPr/>
            </p:nvSpPr>
            <p:spPr>
              <a:xfrm>
                <a:off x="298580" y="3429000"/>
                <a:ext cx="643812" cy="28458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&lt;eps&gt;</a:t>
                </a:r>
              </a:p>
            </p:txBody>
          </p:sp>
          <p:sp>
            <p:nvSpPr>
              <p:cNvPr id="51" name="Rectangle 50">
                <a:extLst>
                  <a:ext uri="{FF2B5EF4-FFF2-40B4-BE49-F238E27FC236}">
                    <a16:creationId xmlns:a16="http://schemas.microsoft.com/office/drawing/2014/main" id="{9842D714-6348-3444-85C6-E9A849AB1EC4}"/>
                  </a:ext>
                </a:extLst>
              </p:cNvPr>
              <p:cNvSpPr/>
              <p:nvPr/>
            </p:nvSpPr>
            <p:spPr>
              <a:xfrm>
                <a:off x="942392" y="3429000"/>
                <a:ext cx="419877" cy="284584"/>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ysClr val="windowText" lastClr="000000"/>
                    </a:solidFill>
                  </a:rPr>
                  <a:t>0.3</a:t>
                </a:r>
              </a:p>
            </p:txBody>
          </p:sp>
        </p:grpSp>
        <p:grpSp>
          <p:nvGrpSpPr>
            <p:cNvPr id="13" name="Group 12">
              <a:extLst>
                <a:ext uri="{FF2B5EF4-FFF2-40B4-BE49-F238E27FC236}">
                  <a16:creationId xmlns:a16="http://schemas.microsoft.com/office/drawing/2014/main" id="{5EBC74B6-2618-AAE2-DE3D-E5C4F1B199CD}"/>
                </a:ext>
              </a:extLst>
            </p:cNvPr>
            <p:cNvGrpSpPr/>
            <p:nvPr/>
          </p:nvGrpSpPr>
          <p:grpSpPr>
            <a:xfrm>
              <a:off x="4537788" y="2076210"/>
              <a:ext cx="1063689" cy="284584"/>
              <a:chOff x="298580" y="3429000"/>
              <a:chExt cx="1063689" cy="284584"/>
            </a:xfrm>
          </p:grpSpPr>
          <p:sp>
            <p:nvSpPr>
              <p:cNvPr id="48" name="Rectangle 47">
                <a:extLst>
                  <a:ext uri="{FF2B5EF4-FFF2-40B4-BE49-F238E27FC236}">
                    <a16:creationId xmlns:a16="http://schemas.microsoft.com/office/drawing/2014/main" id="{EC1789E3-F1DD-408F-910E-EB94E7224326}"/>
                  </a:ext>
                </a:extLst>
              </p:cNvPr>
              <p:cNvSpPr/>
              <p:nvPr/>
            </p:nvSpPr>
            <p:spPr>
              <a:xfrm>
                <a:off x="298580" y="3429000"/>
                <a:ext cx="643812" cy="28458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super</a:t>
                </a:r>
              </a:p>
            </p:txBody>
          </p:sp>
          <p:sp>
            <p:nvSpPr>
              <p:cNvPr id="49" name="Rectangle 48">
                <a:extLst>
                  <a:ext uri="{FF2B5EF4-FFF2-40B4-BE49-F238E27FC236}">
                    <a16:creationId xmlns:a16="http://schemas.microsoft.com/office/drawing/2014/main" id="{FD0A8213-0E28-799A-4216-61A672CB6040}"/>
                  </a:ext>
                </a:extLst>
              </p:cNvPr>
              <p:cNvSpPr/>
              <p:nvPr/>
            </p:nvSpPr>
            <p:spPr>
              <a:xfrm>
                <a:off x="942392" y="3429000"/>
                <a:ext cx="419877" cy="284584"/>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ysClr val="windowText" lastClr="000000"/>
                    </a:solidFill>
                  </a:rPr>
                  <a:t>0.7</a:t>
                </a:r>
              </a:p>
            </p:txBody>
          </p:sp>
        </p:grpSp>
        <p:grpSp>
          <p:nvGrpSpPr>
            <p:cNvPr id="14" name="Group 13">
              <a:extLst>
                <a:ext uri="{FF2B5EF4-FFF2-40B4-BE49-F238E27FC236}">
                  <a16:creationId xmlns:a16="http://schemas.microsoft.com/office/drawing/2014/main" id="{99ADDB6E-1686-F22B-9532-4FE47E02EF7A}"/>
                </a:ext>
              </a:extLst>
            </p:cNvPr>
            <p:cNvGrpSpPr/>
            <p:nvPr/>
          </p:nvGrpSpPr>
          <p:grpSpPr>
            <a:xfrm>
              <a:off x="6015135" y="2513194"/>
              <a:ext cx="1598645" cy="284584"/>
              <a:chOff x="298580" y="3429000"/>
              <a:chExt cx="1063689" cy="284584"/>
            </a:xfrm>
          </p:grpSpPr>
          <p:sp>
            <p:nvSpPr>
              <p:cNvPr id="46" name="Rectangle 45">
                <a:extLst>
                  <a:ext uri="{FF2B5EF4-FFF2-40B4-BE49-F238E27FC236}">
                    <a16:creationId xmlns:a16="http://schemas.microsoft.com/office/drawing/2014/main" id="{C0954DB9-CD93-0DC2-724D-49F8EF628BA8}"/>
                  </a:ext>
                </a:extLst>
              </p:cNvPr>
              <p:cNvSpPr/>
              <p:nvPr/>
            </p:nvSpPr>
            <p:spPr>
              <a:xfrm>
                <a:off x="298580" y="3429000"/>
                <a:ext cx="643812" cy="28458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err="1"/>
                  <a:t>superbowl</a:t>
                </a:r>
                <a:endParaRPr lang="en-US" sz="1400" dirty="0"/>
              </a:p>
            </p:txBody>
          </p:sp>
          <p:sp>
            <p:nvSpPr>
              <p:cNvPr id="47" name="Rectangle 46">
                <a:extLst>
                  <a:ext uri="{FF2B5EF4-FFF2-40B4-BE49-F238E27FC236}">
                    <a16:creationId xmlns:a16="http://schemas.microsoft.com/office/drawing/2014/main" id="{E1992747-A595-D38C-F16A-AD94F1A3EAB9}"/>
                  </a:ext>
                </a:extLst>
              </p:cNvPr>
              <p:cNvSpPr/>
              <p:nvPr/>
            </p:nvSpPr>
            <p:spPr>
              <a:xfrm>
                <a:off x="942392" y="3429000"/>
                <a:ext cx="419877" cy="284584"/>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ysClr val="windowText" lastClr="000000"/>
                    </a:solidFill>
                  </a:rPr>
                  <a:t>0.3</a:t>
                </a:r>
              </a:p>
            </p:txBody>
          </p:sp>
        </p:grpSp>
        <p:grpSp>
          <p:nvGrpSpPr>
            <p:cNvPr id="15" name="Group 14">
              <a:extLst>
                <a:ext uri="{FF2B5EF4-FFF2-40B4-BE49-F238E27FC236}">
                  <a16:creationId xmlns:a16="http://schemas.microsoft.com/office/drawing/2014/main" id="{53F86D71-3F48-CAA8-2A03-893CF053BD70}"/>
                </a:ext>
              </a:extLst>
            </p:cNvPr>
            <p:cNvGrpSpPr/>
            <p:nvPr/>
          </p:nvGrpSpPr>
          <p:grpSpPr>
            <a:xfrm>
              <a:off x="6015135" y="2076210"/>
              <a:ext cx="1598645" cy="284584"/>
              <a:chOff x="298580" y="3429000"/>
              <a:chExt cx="1063689" cy="284584"/>
            </a:xfrm>
          </p:grpSpPr>
          <p:sp>
            <p:nvSpPr>
              <p:cNvPr id="44" name="Rectangle 43">
                <a:extLst>
                  <a:ext uri="{FF2B5EF4-FFF2-40B4-BE49-F238E27FC236}">
                    <a16:creationId xmlns:a16="http://schemas.microsoft.com/office/drawing/2014/main" id="{786243A8-C610-D23A-DC40-928100E247A4}"/>
                  </a:ext>
                </a:extLst>
              </p:cNvPr>
              <p:cNvSpPr/>
              <p:nvPr/>
            </p:nvSpPr>
            <p:spPr>
              <a:xfrm>
                <a:off x="298580" y="3429000"/>
                <a:ext cx="643812" cy="28458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bowl</a:t>
                </a:r>
              </a:p>
            </p:txBody>
          </p:sp>
          <p:sp>
            <p:nvSpPr>
              <p:cNvPr id="45" name="Rectangle 44">
                <a:extLst>
                  <a:ext uri="{FF2B5EF4-FFF2-40B4-BE49-F238E27FC236}">
                    <a16:creationId xmlns:a16="http://schemas.microsoft.com/office/drawing/2014/main" id="{FB9987FF-442A-D8CE-4596-18833B138616}"/>
                  </a:ext>
                </a:extLst>
              </p:cNvPr>
              <p:cNvSpPr/>
              <p:nvPr/>
            </p:nvSpPr>
            <p:spPr>
              <a:xfrm>
                <a:off x="942392" y="3429000"/>
                <a:ext cx="419877" cy="284584"/>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ysClr val="windowText" lastClr="000000"/>
                    </a:solidFill>
                  </a:rPr>
                  <a:t>0.7</a:t>
                </a:r>
              </a:p>
            </p:txBody>
          </p:sp>
        </p:grpSp>
        <p:grpSp>
          <p:nvGrpSpPr>
            <p:cNvPr id="16" name="Group 15">
              <a:extLst>
                <a:ext uri="{FF2B5EF4-FFF2-40B4-BE49-F238E27FC236}">
                  <a16:creationId xmlns:a16="http://schemas.microsoft.com/office/drawing/2014/main" id="{21EAE3A9-FE54-780B-8F14-01603CCAFB18}"/>
                </a:ext>
              </a:extLst>
            </p:cNvPr>
            <p:cNvGrpSpPr/>
            <p:nvPr/>
          </p:nvGrpSpPr>
          <p:grpSpPr>
            <a:xfrm>
              <a:off x="8039796" y="2294702"/>
              <a:ext cx="1063689" cy="284584"/>
              <a:chOff x="298580" y="3429000"/>
              <a:chExt cx="1063689" cy="284584"/>
            </a:xfrm>
          </p:grpSpPr>
          <p:sp>
            <p:nvSpPr>
              <p:cNvPr id="42" name="Rectangle 41">
                <a:extLst>
                  <a:ext uri="{FF2B5EF4-FFF2-40B4-BE49-F238E27FC236}">
                    <a16:creationId xmlns:a16="http://schemas.microsoft.com/office/drawing/2014/main" id="{EA2D9E82-D087-A30F-BB48-6EC058736FA1}"/>
                  </a:ext>
                </a:extLst>
              </p:cNvPr>
              <p:cNvSpPr/>
              <p:nvPr/>
            </p:nvSpPr>
            <p:spPr>
              <a:xfrm>
                <a:off x="298580" y="3429000"/>
                <a:ext cx="643812" cy="28458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50</a:t>
                </a:r>
              </a:p>
            </p:txBody>
          </p:sp>
          <p:sp>
            <p:nvSpPr>
              <p:cNvPr id="43" name="Rectangle 42">
                <a:extLst>
                  <a:ext uri="{FF2B5EF4-FFF2-40B4-BE49-F238E27FC236}">
                    <a16:creationId xmlns:a16="http://schemas.microsoft.com/office/drawing/2014/main" id="{93DC602E-80CC-98E7-4308-E25C9D1590C9}"/>
                  </a:ext>
                </a:extLst>
              </p:cNvPr>
              <p:cNvSpPr/>
              <p:nvPr/>
            </p:nvSpPr>
            <p:spPr>
              <a:xfrm>
                <a:off x="942392" y="3429000"/>
                <a:ext cx="419877" cy="284584"/>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1</a:t>
                </a:r>
              </a:p>
            </p:txBody>
          </p:sp>
        </p:grpSp>
        <p:grpSp>
          <p:nvGrpSpPr>
            <p:cNvPr id="17" name="Group 16">
              <a:extLst>
                <a:ext uri="{FF2B5EF4-FFF2-40B4-BE49-F238E27FC236}">
                  <a16:creationId xmlns:a16="http://schemas.microsoft.com/office/drawing/2014/main" id="{2894D8EF-32D2-D569-79BF-DF71C24D2EC8}"/>
                </a:ext>
              </a:extLst>
            </p:cNvPr>
            <p:cNvGrpSpPr/>
            <p:nvPr/>
          </p:nvGrpSpPr>
          <p:grpSpPr>
            <a:xfrm>
              <a:off x="9520254" y="2294702"/>
              <a:ext cx="1063689" cy="284584"/>
              <a:chOff x="298580" y="3429000"/>
              <a:chExt cx="1063689" cy="284584"/>
            </a:xfrm>
          </p:grpSpPr>
          <p:sp>
            <p:nvSpPr>
              <p:cNvPr id="40" name="Rectangle 39">
                <a:extLst>
                  <a:ext uri="{FF2B5EF4-FFF2-40B4-BE49-F238E27FC236}">
                    <a16:creationId xmlns:a16="http://schemas.microsoft.com/office/drawing/2014/main" id="{41241B7A-FAE6-1F50-162F-27EFAE308674}"/>
                  </a:ext>
                </a:extLst>
              </p:cNvPr>
              <p:cNvSpPr/>
              <p:nvPr/>
            </p:nvSpPr>
            <p:spPr>
              <a:xfrm>
                <a:off x="298580" y="3429000"/>
                <a:ext cx="643812" cy="28458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held</a:t>
                </a:r>
              </a:p>
            </p:txBody>
          </p:sp>
          <p:sp>
            <p:nvSpPr>
              <p:cNvPr id="41" name="Rectangle 40">
                <a:extLst>
                  <a:ext uri="{FF2B5EF4-FFF2-40B4-BE49-F238E27FC236}">
                    <a16:creationId xmlns:a16="http://schemas.microsoft.com/office/drawing/2014/main" id="{6E2998C7-8087-2D64-064E-CEF274C01673}"/>
                  </a:ext>
                </a:extLst>
              </p:cNvPr>
              <p:cNvSpPr/>
              <p:nvPr/>
            </p:nvSpPr>
            <p:spPr>
              <a:xfrm>
                <a:off x="942392" y="3429000"/>
                <a:ext cx="419877" cy="284584"/>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1</a:t>
                </a:r>
              </a:p>
            </p:txBody>
          </p:sp>
        </p:grpSp>
        <p:cxnSp>
          <p:nvCxnSpPr>
            <p:cNvPr id="18" name="Straight Arrow Connector 17">
              <a:extLst>
                <a:ext uri="{FF2B5EF4-FFF2-40B4-BE49-F238E27FC236}">
                  <a16:creationId xmlns:a16="http://schemas.microsoft.com/office/drawing/2014/main" id="{0F18D5CB-E78B-7C94-E37F-66FF3E30A7CC}"/>
                </a:ext>
              </a:extLst>
            </p:cNvPr>
            <p:cNvCxnSpPr>
              <a:stCxn id="61" idx="3"/>
              <a:endCxn id="54" idx="1"/>
            </p:cNvCxnSpPr>
            <p:nvPr/>
          </p:nvCxnSpPr>
          <p:spPr>
            <a:xfrm>
              <a:off x="2656114" y="1958022"/>
              <a:ext cx="40432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F01FCCE0-B692-88AB-D8E5-75A85F2DA9CB}"/>
                </a:ext>
              </a:extLst>
            </p:cNvPr>
            <p:cNvCxnSpPr>
              <a:stCxn id="59" idx="3"/>
              <a:endCxn id="52" idx="1"/>
            </p:cNvCxnSpPr>
            <p:nvPr/>
          </p:nvCxnSpPr>
          <p:spPr>
            <a:xfrm>
              <a:off x="2656114" y="2395006"/>
              <a:ext cx="40432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299B84F-B51D-ED73-B807-6C7AE12FD9E8}"/>
                </a:ext>
              </a:extLst>
            </p:cNvPr>
            <p:cNvCxnSpPr>
              <a:stCxn id="63" idx="3"/>
              <a:endCxn id="56" idx="1"/>
            </p:cNvCxnSpPr>
            <p:nvPr/>
          </p:nvCxnSpPr>
          <p:spPr>
            <a:xfrm>
              <a:off x="2656114" y="2831990"/>
              <a:ext cx="40432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9DF2E7A6-F3B0-A510-39C1-9B71ECBE690B}"/>
                </a:ext>
              </a:extLst>
            </p:cNvPr>
            <p:cNvCxnSpPr>
              <a:stCxn id="61" idx="3"/>
              <a:endCxn id="52" idx="1"/>
            </p:cNvCxnSpPr>
            <p:nvPr/>
          </p:nvCxnSpPr>
          <p:spPr>
            <a:xfrm>
              <a:off x="2656114" y="1958022"/>
              <a:ext cx="404327" cy="4369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4A33E46-1D64-558F-42EC-0F33A9D3DE4C}"/>
                </a:ext>
              </a:extLst>
            </p:cNvPr>
            <p:cNvCxnSpPr>
              <a:stCxn id="61" idx="3"/>
              <a:endCxn id="56" idx="1"/>
            </p:cNvCxnSpPr>
            <p:nvPr/>
          </p:nvCxnSpPr>
          <p:spPr>
            <a:xfrm>
              <a:off x="2656114" y="1958022"/>
              <a:ext cx="404327" cy="8739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5A260BC8-BEF2-C36B-0CF3-9E0E9E5A4B1D}"/>
                </a:ext>
              </a:extLst>
            </p:cNvPr>
            <p:cNvCxnSpPr>
              <a:stCxn id="59" idx="3"/>
              <a:endCxn id="54" idx="1"/>
            </p:cNvCxnSpPr>
            <p:nvPr/>
          </p:nvCxnSpPr>
          <p:spPr>
            <a:xfrm flipV="1">
              <a:off x="2656114" y="1958022"/>
              <a:ext cx="404327" cy="4369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4815E712-AD05-B2AD-52FF-D4272A6751A8}"/>
                </a:ext>
              </a:extLst>
            </p:cNvPr>
            <p:cNvCxnSpPr>
              <a:stCxn id="63" idx="3"/>
              <a:endCxn id="54" idx="1"/>
            </p:cNvCxnSpPr>
            <p:nvPr/>
          </p:nvCxnSpPr>
          <p:spPr>
            <a:xfrm flipV="1">
              <a:off x="2656114" y="1958022"/>
              <a:ext cx="404327" cy="8739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8512581-C1C0-4AA5-132F-E97CE47538D5}"/>
                </a:ext>
              </a:extLst>
            </p:cNvPr>
            <p:cNvCxnSpPr>
              <a:stCxn id="59" idx="3"/>
              <a:endCxn id="56" idx="1"/>
            </p:cNvCxnSpPr>
            <p:nvPr/>
          </p:nvCxnSpPr>
          <p:spPr>
            <a:xfrm>
              <a:off x="2656114" y="2395006"/>
              <a:ext cx="404327" cy="4369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432719B8-B5FE-8080-FEE4-11BDB279AC33}"/>
                </a:ext>
              </a:extLst>
            </p:cNvPr>
            <p:cNvCxnSpPr>
              <a:stCxn id="63" idx="3"/>
              <a:endCxn id="52" idx="1"/>
            </p:cNvCxnSpPr>
            <p:nvPr/>
          </p:nvCxnSpPr>
          <p:spPr>
            <a:xfrm flipV="1">
              <a:off x="2656114" y="2395006"/>
              <a:ext cx="404327" cy="4369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F32EF6E3-E4E4-92AB-A2BB-76E82C53775D}"/>
                </a:ext>
              </a:extLst>
            </p:cNvPr>
            <p:cNvCxnSpPr>
              <a:stCxn id="55" idx="3"/>
              <a:endCxn id="48" idx="1"/>
            </p:cNvCxnSpPr>
            <p:nvPr/>
          </p:nvCxnSpPr>
          <p:spPr>
            <a:xfrm>
              <a:off x="4124130" y="1958022"/>
              <a:ext cx="413658" cy="2604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CE05BC40-29E1-A0A1-F73A-F145E4F86F7B}"/>
                </a:ext>
              </a:extLst>
            </p:cNvPr>
            <p:cNvCxnSpPr>
              <a:stCxn id="55" idx="3"/>
              <a:endCxn id="50" idx="1"/>
            </p:cNvCxnSpPr>
            <p:nvPr/>
          </p:nvCxnSpPr>
          <p:spPr>
            <a:xfrm>
              <a:off x="4124130" y="1958022"/>
              <a:ext cx="413658" cy="6974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0C5433D5-60E6-B7FF-7F93-08F8FA950F78}"/>
                </a:ext>
              </a:extLst>
            </p:cNvPr>
            <p:cNvCxnSpPr>
              <a:stCxn id="53" idx="3"/>
              <a:endCxn id="48" idx="1"/>
            </p:cNvCxnSpPr>
            <p:nvPr/>
          </p:nvCxnSpPr>
          <p:spPr>
            <a:xfrm flipV="1">
              <a:off x="4124130" y="2218502"/>
              <a:ext cx="413658" cy="1765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3A27D111-4E98-C21B-8F52-40D754C58643}"/>
                </a:ext>
              </a:extLst>
            </p:cNvPr>
            <p:cNvCxnSpPr>
              <a:stCxn id="53" idx="3"/>
              <a:endCxn id="50" idx="1"/>
            </p:cNvCxnSpPr>
            <p:nvPr/>
          </p:nvCxnSpPr>
          <p:spPr>
            <a:xfrm>
              <a:off x="4124130" y="2395006"/>
              <a:ext cx="413658" cy="2604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384E5F81-1FAB-048B-238A-32BC10479DF7}"/>
                </a:ext>
              </a:extLst>
            </p:cNvPr>
            <p:cNvCxnSpPr>
              <a:stCxn id="57" idx="3"/>
              <a:endCxn id="50" idx="1"/>
            </p:cNvCxnSpPr>
            <p:nvPr/>
          </p:nvCxnSpPr>
          <p:spPr>
            <a:xfrm flipV="1">
              <a:off x="4124130" y="2655486"/>
              <a:ext cx="413658" cy="1765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D3D06D92-6145-7314-1F4A-F455EC78D0AF}"/>
                </a:ext>
              </a:extLst>
            </p:cNvPr>
            <p:cNvCxnSpPr>
              <a:stCxn id="57" idx="3"/>
              <a:endCxn id="48" idx="1"/>
            </p:cNvCxnSpPr>
            <p:nvPr/>
          </p:nvCxnSpPr>
          <p:spPr>
            <a:xfrm flipV="1">
              <a:off x="4124130" y="2218502"/>
              <a:ext cx="413658" cy="6134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D22697B2-C585-F592-12A1-E99E1CED7993}"/>
                </a:ext>
              </a:extLst>
            </p:cNvPr>
            <p:cNvCxnSpPr>
              <a:stCxn id="49" idx="3"/>
              <a:endCxn id="44" idx="1"/>
            </p:cNvCxnSpPr>
            <p:nvPr/>
          </p:nvCxnSpPr>
          <p:spPr>
            <a:xfrm>
              <a:off x="5601477" y="2218502"/>
              <a:ext cx="41365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FD8A82B0-A2C1-0B5D-589B-412EB8CECF58}"/>
                </a:ext>
              </a:extLst>
            </p:cNvPr>
            <p:cNvCxnSpPr>
              <a:stCxn id="51" idx="3"/>
              <a:endCxn id="46" idx="1"/>
            </p:cNvCxnSpPr>
            <p:nvPr/>
          </p:nvCxnSpPr>
          <p:spPr>
            <a:xfrm>
              <a:off x="5601477" y="2655486"/>
              <a:ext cx="41365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C3E5A847-D8D0-A6A6-8C63-FAE3B471AED2}"/>
                </a:ext>
              </a:extLst>
            </p:cNvPr>
            <p:cNvCxnSpPr>
              <a:stCxn id="49" idx="3"/>
              <a:endCxn id="46" idx="1"/>
            </p:cNvCxnSpPr>
            <p:nvPr/>
          </p:nvCxnSpPr>
          <p:spPr>
            <a:xfrm>
              <a:off x="5601477" y="2218502"/>
              <a:ext cx="413658" cy="4369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5744816C-3F1A-582C-8E7C-B14E9ED7EF84}"/>
                </a:ext>
              </a:extLst>
            </p:cNvPr>
            <p:cNvCxnSpPr>
              <a:stCxn id="51" idx="3"/>
              <a:endCxn id="44" idx="1"/>
            </p:cNvCxnSpPr>
            <p:nvPr/>
          </p:nvCxnSpPr>
          <p:spPr>
            <a:xfrm flipV="1">
              <a:off x="5601477" y="2218502"/>
              <a:ext cx="413658" cy="4369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627C193C-61E0-B882-F8F6-03B07A5E9978}"/>
                </a:ext>
              </a:extLst>
            </p:cNvPr>
            <p:cNvCxnSpPr>
              <a:stCxn id="45" idx="3"/>
              <a:endCxn id="42" idx="1"/>
            </p:cNvCxnSpPr>
            <p:nvPr/>
          </p:nvCxnSpPr>
          <p:spPr>
            <a:xfrm>
              <a:off x="7613780" y="2218502"/>
              <a:ext cx="426016" cy="2184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035671C3-0FE7-F13B-B695-718538BC262D}"/>
                </a:ext>
              </a:extLst>
            </p:cNvPr>
            <p:cNvCxnSpPr>
              <a:stCxn id="47" idx="3"/>
              <a:endCxn id="42" idx="1"/>
            </p:cNvCxnSpPr>
            <p:nvPr/>
          </p:nvCxnSpPr>
          <p:spPr>
            <a:xfrm flipV="1">
              <a:off x="7613780" y="2436994"/>
              <a:ext cx="426016" cy="2184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C59635B8-5469-6113-0933-AA486362F391}"/>
                </a:ext>
              </a:extLst>
            </p:cNvPr>
            <p:cNvCxnSpPr>
              <a:stCxn id="43" idx="3"/>
              <a:endCxn id="40" idx="1"/>
            </p:cNvCxnSpPr>
            <p:nvPr/>
          </p:nvCxnSpPr>
          <p:spPr>
            <a:xfrm>
              <a:off x="9103485" y="2436994"/>
              <a:ext cx="41676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4" name="TextBox 3">
            <a:extLst>
              <a:ext uri="{FF2B5EF4-FFF2-40B4-BE49-F238E27FC236}">
                <a16:creationId xmlns:a16="http://schemas.microsoft.com/office/drawing/2014/main" id="{11E301C1-DAD3-9BCA-0F65-434B1E48A716}"/>
              </a:ext>
            </a:extLst>
          </p:cNvPr>
          <p:cNvSpPr txBox="1"/>
          <p:nvPr/>
        </p:nvSpPr>
        <p:spPr>
          <a:xfrm>
            <a:off x="327720" y="6113162"/>
            <a:ext cx="11582399" cy="307777"/>
          </a:xfrm>
          <a:prstGeom prst="rect">
            <a:avLst/>
          </a:prstGeom>
          <a:noFill/>
        </p:spPr>
        <p:txBody>
          <a:bodyPr wrap="square" rtlCol="0">
            <a:spAutoFit/>
          </a:bodyPr>
          <a:lstStyle/>
          <a:p>
            <a:r>
              <a:rPr lang="en-US" sz="1400" baseline="30000" dirty="0">
                <a:solidFill>
                  <a:schemeClr val="tx1">
                    <a:lumMod val="50000"/>
                    <a:lumOff val="50000"/>
                  </a:schemeClr>
                </a:solidFill>
              </a:rPr>
              <a:t>1</a:t>
            </a:r>
            <a:r>
              <a:rPr lang="en-US" sz="1400" dirty="0">
                <a:solidFill>
                  <a:schemeClr val="tx1">
                    <a:lumMod val="50000"/>
                    <a:lumOff val="50000"/>
                  </a:schemeClr>
                </a:solidFill>
              </a:rPr>
              <a:t>https://</a:t>
            </a:r>
            <a:r>
              <a:rPr lang="en-US" sz="1400" dirty="0" err="1">
                <a:solidFill>
                  <a:schemeClr val="tx1">
                    <a:lumMod val="50000"/>
                    <a:lumOff val="50000"/>
                  </a:schemeClr>
                </a:solidFill>
              </a:rPr>
              <a:t>pytorch.org</a:t>
            </a:r>
            <a:r>
              <a:rPr lang="en-US" sz="1400" dirty="0">
                <a:solidFill>
                  <a:schemeClr val="tx1">
                    <a:lumMod val="50000"/>
                    <a:lumOff val="50000"/>
                  </a:schemeClr>
                </a:solidFill>
              </a:rPr>
              <a:t>/audio/main/generated/</a:t>
            </a:r>
            <a:r>
              <a:rPr lang="en-US" sz="1400" dirty="0" err="1">
                <a:solidFill>
                  <a:schemeClr val="tx1">
                    <a:lumMod val="50000"/>
                    <a:lumOff val="50000"/>
                  </a:schemeClr>
                </a:solidFill>
              </a:rPr>
              <a:t>torchaudio.models.emformer_rnnt_model</a:t>
            </a:r>
            <a:endParaRPr lang="en-US" sz="1400" i="0" dirty="0">
              <a:solidFill>
                <a:schemeClr val="tx1">
                  <a:lumMod val="50000"/>
                  <a:lumOff val="50000"/>
                </a:schemeClr>
              </a:solidFill>
              <a:effectLst/>
            </a:endParaRPr>
          </a:p>
        </p:txBody>
      </p:sp>
      <p:sp>
        <p:nvSpPr>
          <p:cNvPr id="64" name="Slide Number Placeholder 63">
            <a:extLst>
              <a:ext uri="{FF2B5EF4-FFF2-40B4-BE49-F238E27FC236}">
                <a16:creationId xmlns:a16="http://schemas.microsoft.com/office/drawing/2014/main" id="{6180FF0B-FF57-5337-897C-D8DFEF9A4047}"/>
              </a:ext>
            </a:extLst>
          </p:cNvPr>
          <p:cNvSpPr>
            <a:spLocks noGrp="1"/>
          </p:cNvSpPr>
          <p:nvPr>
            <p:ph type="sldNum" sz="quarter" idx="12"/>
          </p:nvPr>
        </p:nvSpPr>
        <p:spPr/>
        <p:txBody>
          <a:bodyPr/>
          <a:lstStyle/>
          <a:p>
            <a:fld id="{8BAEEBC0-24DA-F14C-970C-F737FE193F6C}" type="slidenum">
              <a:rPr lang="en-US" smtClean="0"/>
              <a:t>8</a:t>
            </a:fld>
            <a:endParaRPr lang="en-US"/>
          </a:p>
        </p:txBody>
      </p:sp>
      <p:sp>
        <p:nvSpPr>
          <p:cNvPr id="65" name="TextBox 64">
            <a:extLst>
              <a:ext uri="{FF2B5EF4-FFF2-40B4-BE49-F238E27FC236}">
                <a16:creationId xmlns:a16="http://schemas.microsoft.com/office/drawing/2014/main" id="{DAF07F1B-EB93-F36B-EFEA-45A9546ECF2B}"/>
              </a:ext>
            </a:extLst>
          </p:cNvPr>
          <p:cNvSpPr txBox="1"/>
          <p:nvPr/>
        </p:nvSpPr>
        <p:spPr>
          <a:xfrm>
            <a:off x="327720" y="6438170"/>
            <a:ext cx="11582399" cy="307777"/>
          </a:xfrm>
          <a:prstGeom prst="rect">
            <a:avLst/>
          </a:prstGeom>
          <a:noFill/>
        </p:spPr>
        <p:txBody>
          <a:bodyPr wrap="square" rtlCol="0">
            <a:spAutoFit/>
          </a:bodyPr>
          <a:lstStyle/>
          <a:p>
            <a:r>
              <a:rPr lang="en-US" sz="1400" dirty="0">
                <a:solidFill>
                  <a:schemeClr val="tx1">
                    <a:lumMod val="50000"/>
                    <a:lumOff val="50000"/>
                  </a:schemeClr>
                </a:solidFill>
              </a:rPr>
              <a:t>[1] Povey et al., “The </a:t>
            </a:r>
            <a:r>
              <a:rPr lang="en-US" sz="1400" dirty="0" err="1">
                <a:solidFill>
                  <a:schemeClr val="tx1">
                    <a:lumMod val="50000"/>
                    <a:lumOff val="50000"/>
                  </a:schemeClr>
                </a:solidFill>
              </a:rPr>
              <a:t>kaldi</a:t>
            </a:r>
            <a:r>
              <a:rPr lang="en-US" sz="1400" dirty="0">
                <a:solidFill>
                  <a:schemeClr val="tx1">
                    <a:lumMod val="50000"/>
                    <a:lumOff val="50000"/>
                  </a:schemeClr>
                </a:solidFill>
              </a:rPr>
              <a:t> speech recognition toolkit,” ASRU 2011.</a:t>
            </a:r>
            <a:endParaRPr lang="en-US" sz="1400" i="0" dirty="0">
              <a:solidFill>
                <a:schemeClr val="tx1">
                  <a:lumMod val="50000"/>
                  <a:lumOff val="50000"/>
                </a:schemeClr>
              </a:solidFill>
              <a:effectLst/>
            </a:endParaRPr>
          </a:p>
        </p:txBody>
      </p:sp>
    </p:spTree>
    <p:extLst>
      <p:ext uri="{BB962C8B-B14F-4D97-AF65-F5344CB8AC3E}">
        <p14:creationId xmlns:p14="http://schemas.microsoft.com/office/powerpoint/2010/main" val="808139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C3B5F-910E-8262-7621-5AC49D483A28}"/>
              </a:ext>
            </a:extLst>
          </p:cNvPr>
          <p:cNvSpPr>
            <a:spLocks noGrp="1"/>
          </p:cNvSpPr>
          <p:nvPr>
            <p:ph type="title"/>
          </p:nvPr>
        </p:nvSpPr>
        <p:spPr>
          <a:xfrm>
            <a:off x="838200" y="365125"/>
            <a:ext cx="9480452" cy="862053"/>
          </a:xfrm>
        </p:spPr>
        <p:txBody>
          <a:bodyPr/>
          <a:lstStyle/>
          <a:p>
            <a:r>
              <a:rPr lang="en-US" dirty="0"/>
              <a:t>From WCNs to LLM inputs</a:t>
            </a:r>
          </a:p>
        </p:txBody>
      </p:sp>
      <p:grpSp>
        <p:nvGrpSpPr>
          <p:cNvPr id="241" name="Group 240">
            <a:extLst>
              <a:ext uri="{FF2B5EF4-FFF2-40B4-BE49-F238E27FC236}">
                <a16:creationId xmlns:a16="http://schemas.microsoft.com/office/drawing/2014/main" id="{0D3B81DB-C043-2551-0440-B404C761C962}"/>
              </a:ext>
            </a:extLst>
          </p:cNvPr>
          <p:cNvGrpSpPr/>
          <p:nvPr/>
        </p:nvGrpSpPr>
        <p:grpSpPr>
          <a:xfrm>
            <a:off x="1572207" y="1808582"/>
            <a:ext cx="8991518" cy="1158552"/>
            <a:chOff x="1592425" y="1815730"/>
            <a:chExt cx="8991518" cy="1158552"/>
          </a:xfrm>
        </p:grpSpPr>
        <p:grpSp>
          <p:nvGrpSpPr>
            <p:cNvPr id="52" name="Group 51">
              <a:extLst>
                <a:ext uri="{FF2B5EF4-FFF2-40B4-BE49-F238E27FC236}">
                  <a16:creationId xmlns:a16="http://schemas.microsoft.com/office/drawing/2014/main" id="{58DCEBB0-8C77-6391-8FA3-B9741CFB7471}"/>
                </a:ext>
              </a:extLst>
            </p:cNvPr>
            <p:cNvGrpSpPr/>
            <p:nvPr/>
          </p:nvGrpSpPr>
          <p:grpSpPr>
            <a:xfrm>
              <a:off x="1592425" y="2689698"/>
              <a:ext cx="1063689" cy="284584"/>
              <a:chOff x="298580" y="3429000"/>
              <a:chExt cx="1063689" cy="284584"/>
            </a:xfrm>
          </p:grpSpPr>
          <p:sp>
            <p:nvSpPr>
              <p:cNvPr id="53" name="Rectangle 52">
                <a:extLst>
                  <a:ext uri="{FF2B5EF4-FFF2-40B4-BE49-F238E27FC236}">
                    <a16:creationId xmlns:a16="http://schemas.microsoft.com/office/drawing/2014/main" id="{4413430E-F5BE-9903-7883-D0561DE94025}"/>
                  </a:ext>
                </a:extLst>
              </p:cNvPr>
              <p:cNvSpPr/>
              <p:nvPr/>
            </p:nvSpPr>
            <p:spPr>
              <a:xfrm>
                <a:off x="298580" y="3429000"/>
                <a:ext cx="643812" cy="28458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wear</a:t>
                </a:r>
              </a:p>
            </p:txBody>
          </p:sp>
          <p:sp>
            <p:nvSpPr>
              <p:cNvPr id="54" name="Rectangle 53">
                <a:extLst>
                  <a:ext uri="{FF2B5EF4-FFF2-40B4-BE49-F238E27FC236}">
                    <a16:creationId xmlns:a16="http://schemas.microsoft.com/office/drawing/2014/main" id="{E6E6845A-6AEA-4878-2EA2-BA0B758F4B77}"/>
                  </a:ext>
                </a:extLst>
              </p:cNvPr>
              <p:cNvSpPr/>
              <p:nvPr/>
            </p:nvSpPr>
            <p:spPr>
              <a:xfrm>
                <a:off x="942392" y="3429000"/>
                <a:ext cx="419877" cy="284584"/>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ysClr val="windowText" lastClr="000000"/>
                    </a:solidFill>
                  </a:rPr>
                  <a:t>0.1</a:t>
                </a:r>
              </a:p>
            </p:txBody>
          </p:sp>
        </p:grpSp>
        <p:grpSp>
          <p:nvGrpSpPr>
            <p:cNvPr id="55" name="Group 54">
              <a:extLst>
                <a:ext uri="{FF2B5EF4-FFF2-40B4-BE49-F238E27FC236}">
                  <a16:creationId xmlns:a16="http://schemas.microsoft.com/office/drawing/2014/main" id="{9C834BBD-88E9-1197-F6DF-5B9AFC085453}"/>
                </a:ext>
              </a:extLst>
            </p:cNvPr>
            <p:cNvGrpSpPr/>
            <p:nvPr/>
          </p:nvGrpSpPr>
          <p:grpSpPr>
            <a:xfrm>
              <a:off x="1592425" y="1815730"/>
              <a:ext cx="1063689" cy="284584"/>
              <a:chOff x="298580" y="3429000"/>
              <a:chExt cx="1063689" cy="284584"/>
            </a:xfrm>
          </p:grpSpPr>
          <p:sp>
            <p:nvSpPr>
              <p:cNvPr id="56" name="Rectangle 55">
                <a:extLst>
                  <a:ext uri="{FF2B5EF4-FFF2-40B4-BE49-F238E27FC236}">
                    <a16:creationId xmlns:a16="http://schemas.microsoft.com/office/drawing/2014/main" id="{9E09CE5C-49D0-C8FD-FE09-73C4E582E8A1}"/>
                  </a:ext>
                </a:extLst>
              </p:cNvPr>
              <p:cNvSpPr/>
              <p:nvPr/>
            </p:nvSpPr>
            <p:spPr>
              <a:xfrm>
                <a:off x="298580" y="3429000"/>
                <a:ext cx="643812" cy="28458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where</a:t>
                </a:r>
              </a:p>
            </p:txBody>
          </p:sp>
          <p:sp>
            <p:nvSpPr>
              <p:cNvPr id="57" name="Rectangle 56">
                <a:extLst>
                  <a:ext uri="{FF2B5EF4-FFF2-40B4-BE49-F238E27FC236}">
                    <a16:creationId xmlns:a16="http://schemas.microsoft.com/office/drawing/2014/main" id="{E75CEE03-BA68-42D6-8BE1-F81DE8DE86C1}"/>
                  </a:ext>
                </a:extLst>
              </p:cNvPr>
              <p:cNvSpPr/>
              <p:nvPr/>
            </p:nvSpPr>
            <p:spPr>
              <a:xfrm>
                <a:off x="942392" y="3429000"/>
                <a:ext cx="419877" cy="284584"/>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ysClr val="windowText" lastClr="000000"/>
                    </a:solidFill>
                  </a:rPr>
                  <a:t>0.6</a:t>
                </a:r>
              </a:p>
            </p:txBody>
          </p:sp>
        </p:grpSp>
        <p:grpSp>
          <p:nvGrpSpPr>
            <p:cNvPr id="58" name="Group 57">
              <a:extLst>
                <a:ext uri="{FF2B5EF4-FFF2-40B4-BE49-F238E27FC236}">
                  <a16:creationId xmlns:a16="http://schemas.microsoft.com/office/drawing/2014/main" id="{F27ADAFB-CFD3-8983-6429-0A8D0377E500}"/>
                </a:ext>
              </a:extLst>
            </p:cNvPr>
            <p:cNvGrpSpPr/>
            <p:nvPr/>
          </p:nvGrpSpPr>
          <p:grpSpPr>
            <a:xfrm>
              <a:off x="1592425" y="2252714"/>
              <a:ext cx="1063689" cy="284584"/>
              <a:chOff x="298580" y="3429000"/>
              <a:chExt cx="1063689" cy="284584"/>
            </a:xfrm>
          </p:grpSpPr>
          <p:sp>
            <p:nvSpPr>
              <p:cNvPr id="59" name="Rectangle 58">
                <a:extLst>
                  <a:ext uri="{FF2B5EF4-FFF2-40B4-BE49-F238E27FC236}">
                    <a16:creationId xmlns:a16="http://schemas.microsoft.com/office/drawing/2014/main" id="{C4E76005-667E-DB9D-BBBD-1CAB1CDD94BF}"/>
                  </a:ext>
                </a:extLst>
              </p:cNvPr>
              <p:cNvSpPr/>
              <p:nvPr/>
            </p:nvSpPr>
            <p:spPr>
              <a:xfrm>
                <a:off x="298580" y="3429000"/>
                <a:ext cx="643812" cy="28458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were</a:t>
                </a:r>
              </a:p>
            </p:txBody>
          </p:sp>
          <p:sp>
            <p:nvSpPr>
              <p:cNvPr id="60" name="Rectangle 59">
                <a:extLst>
                  <a:ext uri="{FF2B5EF4-FFF2-40B4-BE49-F238E27FC236}">
                    <a16:creationId xmlns:a16="http://schemas.microsoft.com/office/drawing/2014/main" id="{E501C008-0043-F0AC-C0DB-6C27A6EDDB3F}"/>
                  </a:ext>
                </a:extLst>
              </p:cNvPr>
              <p:cNvSpPr/>
              <p:nvPr/>
            </p:nvSpPr>
            <p:spPr>
              <a:xfrm>
                <a:off x="942392" y="3429000"/>
                <a:ext cx="419877" cy="284584"/>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ysClr val="windowText" lastClr="000000"/>
                    </a:solidFill>
                  </a:rPr>
                  <a:t>0.3</a:t>
                </a:r>
              </a:p>
            </p:txBody>
          </p:sp>
        </p:grpSp>
        <p:grpSp>
          <p:nvGrpSpPr>
            <p:cNvPr id="61" name="Group 60">
              <a:extLst>
                <a:ext uri="{FF2B5EF4-FFF2-40B4-BE49-F238E27FC236}">
                  <a16:creationId xmlns:a16="http://schemas.microsoft.com/office/drawing/2014/main" id="{5418FF6F-7B14-968F-2704-BDC3F337E628}"/>
                </a:ext>
              </a:extLst>
            </p:cNvPr>
            <p:cNvGrpSpPr/>
            <p:nvPr/>
          </p:nvGrpSpPr>
          <p:grpSpPr>
            <a:xfrm>
              <a:off x="3060441" y="2689698"/>
              <a:ext cx="1063689" cy="284584"/>
              <a:chOff x="298580" y="3429000"/>
              <a:chExt cx="1063689" cy="284584"/>
            </a:xfrm>
          </p:grpSpPr>
          <p:sp>
            <p:nvSpPr>
              <p:cNvPr id="62" name="Rectangle 61">
                <a:extLst>
                  <a:ext uri="{FF2B5EF4-FFF2-40B4-BE49-F238E27FC236}">
                    <a16:creationId xmlns:a16="http://schemas.microsoft.com/office/drawing/2014/main" id="{B519DFF9-26BF-9C06-7522-982E6B883DD7}"/>
                  </a:ext>
                </a:extLst>
              </p:cNvPr>
              <p:cNvSpPr/>
              <p:nvPr/>
            </p:nvSpPr>
            <p:spPr>
              <a:xfrm>
                <a:off x="298580" y="3429000"/>
                <a:ext cx="643812" cy="28458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a</a:t>
                </a:r>
              </a:p>
            </p:txBody>
          </p:sp>
          <p:sp>
            <p:nvSpPr>
              <p:cNvPr id="63" name="Rectangle 62">
                <a:extLst>
                  <a:ext uri="{FF2B5EF4-FFF2-40B4-BE49-F238E27FC236}">
                    <a16:creationId xmlns:a16="http://schemas.microsoft.com/office/drawing/2014/main" id="{99C35F78-FD3C-AA65-5A35-8FCA6A7C94A7}"/>
                  </a:ext>
                </a:extLst>
              </p:cNvPr>
              <p:cNvSpPr/>
              <p:nvPr/>
            </p:nvSpPr>
            <p:spPr>
              <a:xfrm>
                <a:off x="942392" y="3429000"/>
                <a:ext cx="419877" cy="284584"/>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ysClr val="windowText" lastClr="000000"/>
                    </a:solidFill>
                  </a:rPr>
                  <a:t>0.1</a:t>
                </a:r>
              </a:p>
            </p:txBody>
          </p:sp>
        </p:grpSp>
        <p:grpSp>
          <p:nvGrpSpPr>
            <p:cNvPr id="64" name="Group 63">
              <a:extLst>
                <a:ext uri="{FF2B5EF4-FFF2-40B4-BE49-F238E27FC236}">
                  <a16:creationId xmlns:a16="http://schemas.microsoft.com/office/drawing/2014/main" id="{A6666E32-2E54-8ADE-9988-7AFAA961806D}"/>
                </a:ext>
              </a:extLst>
            </p:cNvPr>
            <p:cNvGrpSpPr/>
            <p:nvPr/>
          </p:nvGrpSpPr>
          <p:grpSpPr>
            <a:xfrm>
              <a:off x="3060441" y="1815730"/>
              <a:ext cx="1063689" cy="284584"/>
              <a:chOff x="298580" y="3429000"/>
              <a:chExt cx="1063689" cy="284584"/>
            </a:xfrm>
          </p:grpSpPr>
          <p:sp>
            <p:nvSpPr>
              <p:cNvPr id="65" name="Rectangle 64">
                <a:extLst>
                  <a:ext uri="{FF2B5EF4-FFF2-40B4-BE49-F238E27FC236}">
                    <a16:creationId xmlns:a16="http://schemas.microsoft.com/office/drawing/2014/main" id="{C0E37E7E-F273-BC61-2A28-384336E8E467}"/>
                  </a:ext>
                </a:extLst>
              </p:cNvPr>
              <p:cNvSpPr/>
              <p:nvPr/>
            </p:nvSpPr>
            <p:spPr>
              <a:xfrm>
                <a:off x="298580" y="3429000"/>
                <a:ext cx="643812" cy="28458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was</a:t>
                </a:r>
              </a:p>
            </p:txBody>
          </p:sp>
          <p:sp>
            <p:nvSpPr>
              <p:cNvPr id="66" name="Rectangle 65">
                <a:extLst>
                  <a:ext uri="{FF2B5EF4-FFF2-40B4-BE49-F238E27FC236}">
                    <a16:creationId xmlns:a16="http://schemas.microsoft.com/office/drawing/2014/main" id="{CCBC86E5-D1BB-8555-C3A9-4440C18E37FB}"/>
                  </a:ext>
                </a:extLst>
              </p:cNvPr>
              <p:cNvSpPr/>
              <p:nvPr/>
            </p:nvSpPr>
            <p:spPr>
              <a:xfrm>
                <a:off x="942392" y="3429000"/>
                <a:ext cx="419877" cy="284584"/>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ysClr val="windowText" lastClr="000000"/>
                    </a:solidFill>
                  </a:rPr>
                  <a:t>0.8</a:t>
                </a:r>
              </a:p>
            </p:txBody>
          </p:sp>
        </p:grpSp>
        <p:grpSp>
          <p:nvGrpSpPr>
            <p:cNvPr id="67" name="Group 66">
              <a:extLst>
                <a:ext uri="{FF2B5EF4-FFF2-40B4-BE49-F238E27FC236}">
                  <a16:creationId xmlns:a16="http://schemas.microsoft.com/office/drawing/2014/main" id="{4F99D6E4-2E29-5D07-FD68-FD3314A48B05}"/>
                </a:ext>
              </a:extLst>
            </p:cNvPr>
            <p:cNvGrpSpPr/>
            <p:nvPr/>
          </p:nvGrpSpPr>
          <p:grpSpPr>
            <a:xfrm>
              <a:off x="3060441" y="2252714"/>
              <a:ext cx="1063689" cy="284584"/>
              <a:chOff x="298580" y="3429000"/>
              <a:chExt cx="1063689" cy="284584"/>
            </a:xfrm>
          </p:grpSpPr>
          <p:sp>
            <p:nvSpPr>
              <p:cNvPr id="68" name="Rectangle 67">
                <a:extLst>
                  <a:ext uri="{FF2B5EF4-FFF2-40B4-BE49-F238E27FC236}">
                    <a16:creationId xmlns:a16="http://schemas.microsoft.com/office/drawing/2014/main" id="{86C0C667-6C8E-1253-A871-4C3CE13FDBC9}"/>
                  </a:ext>
                </a:extLst>
              </p:cNvPr>
              <p:cNvSpPr/>
              <p:nvPr/>
            </p:nvSpPr>
            <p:spPr>
              <a:xfrm>
                <a:off x="298580" y="3429000"/>
                <a:ext cx="643812" cy="28458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with</a:t>
                </a:r>
              </a:p>
            </p:txBody>
          </p:sp>
          <p:sp>
            <p:nvSpPr>
              <p:cNvPr id="69" name="Rectangle 68">
                <a:extLst>
                  <a:ext uri="{FF2B5EF4-FFF2-40B4-BE49-F238E27FC236}">
                    <a16:creationId xmlns:a16="http://schemas.microsoft.com/office/drawing/2014/main" id="{CA7D7F38-140A-CD2C-42BE-6DF27EB7049C}"/>
                  </a:ext>
                </a:extLst>
              </p:cNvPr>
              <p:cNvSpPr/>
              <p:nvPr/>
            </p:nvSpPr>
            <p:spPr>
              <a:xfrm>
                <a:off x="942392" y="3429000"/>
                <a:ext cx="419877" cy="284584"/>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ysClr val="windowText" lastClr="000000"/>
                    </a:solidFill>
                  </a:rPr>
                  <a:t>0.1</a:t>
                </a:r>
              </a:p>
            </p:txBody>
          </p:sp>
        </p:grpSp>
        <p:grpSp>
          <p:nvGrpSpPr>
            <p:cNvPr id="76" name="Group 75">
              <a:extLst>
                <a:ext uri="{FF2B5EF4-FFF2-40B4-BE49-F238E27FC236}">
                  <a16:creationId xmlns:a16="http://schemas.microsoft.com/office/drawing/2014/main" id="{71867309-7A7D-8844-5ED1-55DE5184BE26}"/>
                </a:ext>
              </a:extLst>
            </p:cNvPr>
            <p:cNvGrpSpPr/>
            <p:nvPr/>
          </p:nvGrpSpPr>
          <p:grpSpPr>
            <a:xfrm>
              <a:off x="4537788" y="2513194"/>
              <a:ext cx="1063689" cy="284584"/>
              <a:chOff x="298580" y="3429000"/>
              <a:chExt cx="1063689" cy="284584"/>
            </a:xfrm>
          </p:grpSpPr>
          <p:sp>
            <p:nvSpPr>
              <p:cNvPr id="77" name="Rectangle 76">
                <a:extLst>
                  <a:ext uri="{FF2B5EF4-FFF2-40B4-BE49-F238E27FC236}">
                    <a16:creationId xmlns:a16="http://schemas.microsoft.com/office/drawing/2014/main" id="{6BE1490F-5AC8-F41B-D00A-5BFDF4F15722}"/>
                  </a:ext>
                </a:extLst>
              </p:cNvPr>
              <p:cNvSpPr/>
              <p:nvPr/>
            </p:nvSpPr>
            <p:spPr>
              <a:xfrm>
                <a:off x="298580" y="3429000"/>
                <a:ext cx="643812" cy="28458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&lt;eps&gt;</a:t>
                </a:r>
              </a:p>
            </p:txBody>
          </p:sp>
          <p:sp>
            <p:nvSpPr>
              <p:cNvPr id="78" name="Rectangle 77">
                <a:extLst>
                  <a:ext uri="{FF2B5EF4-FFF2-40B4-BE49-F238E27FC236}">
                    <a16:creationId xmlns:a16="http://schemas.microsoft.com/office/drawing/2014/main" id="{CACF6F68-666E-83CF-EAC9-7882C2EEB970}"/>
                  </a:ext>
                </a:extLst>
              </p:cNvPr>
              <p:cNvSpPr/>
              <p:nvPr/>
            </p:nvSpPr>
            <p:spPr>
              <a:xfrm>
                <a:off x="942392" y="3429000"/>
                <a:ext cx="419877" cy="284584"/>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ysClr val="windowText" lastClr="000000"/>
                    </a:solidFill>
                  </a:rPr>
                  <a:t>0.3</a:t>
                </a:r>
              </a:p>
            </p:txBody>
          </p:sp>
        </p:grpSp>
        <p:grpSp>
          <p:nvGrpSpPr>
            <p:cNvPr id="79" name="Group 78">
              <a:extLst>
                <a:ext uri="{FF2B5EF4-FFF2-40B4-BE49-F238E27FC236}">
                  <a16:creationId xmlns:a16="http://schemas.microsoft.com/office/drawing/2014/main" id="{456746F6-27F6-A025-AB8F-7381A82E9481}"/>
                </a:ext>
              </a:extLst>
            </p:cNvPr>
            <p:cNvGrpSpPr/>
            <p:nvPr/>
          </p:nvGrpSpPr>
          <p:grpSpPr>
            <a:xfrm>
              <a:off x="4537788" y="2076210"/>
              <a:ext cx="1063689" cy="284584"/>
              <a:chOff x="298580" y="3429000"/>
              <a:chExt cx="1063689" cy="284584"/>
            </a:xfrm>
          </p:grpSpPr>
          <p:sp>
            <p:nvSpPr>
              <p:cNvPr id="80" name="Rectangle 79">
                <a:extLst>
                  <a:ext uri="{FF2B5EF4-FFF2-40B4-BE49-F238E27FC236}">
                    <a16:creationId xmlns:a16="http://schemas.microsoft.com/office/drawing/2014/main" id="{DAB75A51-314C-9818-F650-4A229F4DC3DE}"/>
                  </a:ext>
                </a:extLst>
              </p:cNvPr>
              <p:cNvSpPr/>
              <p:nvPr/>
            </p:nvSpPr>
            <p:spPr>
              <a:xfrm>
                <a:off x="298580" y="3429000"/>
                <a:ext cx="643812" cy="28458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super</a:t>
                </a:r>
              </a:p>
            </p:txBody>
          </p:sp>
          <p:sp>
            <p:nvSpPr>
              <p:cNvPr id="81" name="Rectangle 80">
                <a:extLst>
                  <a:ext uri="{FF2B5EF4-FFF2-40B4-BE49-F238E27FC236}">
                    <a16:creationId xmlns:a16="http://schemas.microsoft.com/office/drawing/2014/main" id="{72DA0A04-3EA0-6FC1-24F6-01432D87810A}"/>
                  </a:ext>
                </a:extLst>
              </p:cNvPr>
              <p:cNvSpPr/>
              <p:nvPr/>
            </p:nvSpPr>
            <p:spPr>
              <a:xfrm>
                <a:off x="942392" y="3429000"/>
                <a:ext cx="419877" cy="284584"/>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ysClr val="windowText" lastClr="000000"/>
                    </a:solidFill>
                  </a:rPr>
                  <a:t>0.7</a:t>
                </a:r>
              </a:p>
            </p:txBody>
          </p:sp>
        </p:grpSp>
        <p:grpSp>
          <p:nvGrpSpPr>
            <p:cNvPr id="82" name="Group 81">
              <a:extLst>
                <a:ext uri="{FF2B5EF4-FFF2-40B4-BE49-F238E27FC236}">
                  <a16:creationId xmlns:a16="http://schemas.microsoft.com/office/drawing/2014/main" id="{A3107BD6-0C15-F4A6-5103-4EC3E2514131}"/>
                </a:ext>
              </a:extLst>
            </p:cNvPr>
            <p:cNvGrpSpPr/>
            <p:nvPr/>
          </p:nvGrpSpPr>
          <p:grpSpPr>
            <a:xfrm>
              <a:off x="6015135" y="2513194"/>
              <a:ext cx="1598645" cy="284584"/>
              <a:chOff x="298580" y="3429000"/>
              <a:chExt cx="1063689" cy="284584"/>
            </a:xfrm>
          </p:grpSpPr>
          <p:sp>
            <p:nvSpPr>
              <p:cNvPr id="83" name="Rectangle 82">
                <a:extLst>
                  <a:ext uri="{FF2B5EF4-FFF2-40B4-BE49-F238E27FC236}">
                    <a16:creationId xmlns:a16="http://schemas.microsoft.com/office/drawing/2014/main" id="{1ADA0C31-14AC-FEBA-F6DA-7F2EE0BB4A5F}"/>
                  </a:ext>
                </a:extLst>
              </p:cNvPr>
              <p:cNvSpPr/>
              <p:nvPr/>
            </p:nvSpPr>
            <p:spPr>
              <a:xfrm>
                <a:off x="298580" y="3429000"/>
                <a:ext cx="643812" cy="28458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err="1"/>
                  <a:t>superbowl</a:t>
                </a:r>
                <a:endParaRPr lang="en-US" sz="1400" dirty="0"/>
              </a:p>
            </p:txBody>
          </p:sp>
          <p:sp>
            <p:nvSpPr>
              <p:cNvPr id="84" name="Rectangle 83">
                <a:extLst>
                  <a:ext uri="{FF2B5EF4-FFF2-40B4-BE49-F238E27FC236}">
                    <a16:creationId xmlns:a16="http://schemas.microsoft.com/office/drawing/2014/main" id="{96EF5750-D063-2629-8C98-EC6E3671603F}"/>
                  </a:ext>
                </a:extLst>
              </p:cNvPr>
              <p:cNvSpPr/>
              <p:nvPr/>
            </p:nvSpPr>
            <p:spPr>
              <a:xfrm>
                <a:off x="942392" y="3429000"/>
                <a:ext cx="419877" cy="284584"/>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ysClr val="windowText" lastClr="000000"/>
                    </a:solidFill>
                  </a:rPr>
                  <a:t>0.3</a:t>
                </a:r>
              </a:p>
            </p:txBody>
          </p:sp>
        </p:grpSp>
        <p:grpSp>
          <p:nvGrpSpPr>
            <p:cNvPr id="85" name="Group 84">
              <a:extLst>
                <a:ext uri="{FF2B5EF4-FFF2-40B4-BE49-F238E27FC236}">
                  <a16:creationId xmlns:a16="http://schemas.microsoft.com/office/drawing/2014/main" id="{1D731116-4A09-F1A7-168D-33B98EE41E41}"/>
                </a:ext>
              </a:extLst>
            </p:cNvPr>
            <p:cNvGrpSpPr/>
            <p:nvPr/>
          </p:nvGrpSpPr>
          <p:grpSpPr>
            <a:xfrm>
              <a:off x="6015135" y="2076210"/>
              <a:ext cx="1598645" cy="284584"/>
              <a:chOff x="298580" y="3429000"/>
              <a:chExt cx="1063689" cy="284584"/>
            </a:xfrm>
          </p:grpSpPr>
          <p:sp>
            <p:nvSpPr>
              <p:cNvPr id="86" name="Rectangle 85">
                <a:extLst>
                  <a:ext uri="{FF2B5EF4-FFF2-40B4-BE49-F238E27FC236}">
                    <a16:creationId xmlns:a16="http://schemas.microsoft.com/office/drawing/2014/main" id="{A131F58A-C892-FF82-F889-66E2DB9D9556}"/>
                  </a:ext>
                </a:extLst>
              </p:cNvPr>
              <p:cNvSpPr/>
              <p:nvPr/>
            </p:nvSpPr>
            <p:spPr>
              <a:xfrm>
                <a:off x="298580" y="3429000"/>
                <a:ext cx="643812" cy="28458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bowl</a:t>
                </a:r>
              </a:p>
            </p:txBody>
          </p:sp>
          <p:sp>
            <p:nvSpPr>
              <p:cNvPr id="87" name="Rectangle 86">
                <a:extLst>
                  <a:ext uri="{FF2B5EF4-FFF2-40B4-BE49-F238E27FC236}">
                    <a16:creationId xmlns:a16="http://schemas.microsoft.com/office/drawing/2014/main" id="{80CD2C1E-1B97-7EA3-1673-B4FF2B4A1DA3}"/>
                  </a:ext>
                </a:extLst>
              </p:cNvPr>
              <p:cNvSpPr/>
              <p:nvPr/>
            </p:nvSpPr>
            <p:spPr>
              <a:xfrm>
                <a:off x="942392" y="3429000"/>
                <a:ext cx="419877" cy="284584"/>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ysClr val="windowText" lastClr="000000"/>
                    </a:solidFill>
                  </a:rPr>
                  <a:t>0.7</a:t>
                </a:r>
              </a:p>
            </p:txBody>
          </p:sp>
        </p:grpSp>
        <p:grpSp>
          <p:nvGrpSpPr>
            <p:cNvPr id="109" name="Group 108">
              <a:extLst>
                <a:ext uri="{FF2B5EF4-FFF2-40B4-BE49-F238E27FC236}">
                  <a16:creationId xmlns:a16="http://schemas.microsoft.com/office/drawing/2014/main" id="{389E30FE-774E-86E4-7B76-BBFB7DC51A48}"/>
                </a:ext>
              </a:extLst>
            </p:cNvPr>
            <p:cNvGrpSpPr/>
            <p:nvPr/>
          </p:nvGrpSpPr>
          <p:grpSpPr>
            <a:xfrm>
              <a:off x="8039796" y="2294702"/>
              <a:ext cx="1063689" cy="284584"/>
              <a:chOff x="298580" y="3429000"/>
              <a:chExt cx="1063689" cy="284584"/>
            </a:xfrm>
          </p:grpSpPr>
          <p:sp>
            <p:nvSpPr>
              <p:cNvPr id="110" name="Rectangle 109">
                <a:extLst>
                  <a:ext uri="{FF2B5EF4-FFF2-40B4-BE49-F238E27FC236}">
                    <a16:creationId xmlns:a16="http://schemas.microsoft.com/office/drawing/2014/main" id="{4E38E40B-6121-3851-83F1-B7526932E5AF}"/>
                  </a:ext>
                </a:extLst>
              </p:cNvPr>
              <p:cNvSpPr/>
              <p:nvPr/>
            </p:nvSpPr>
            <p:spPr>
              <a:xfrm>
                <a:off x="298580" y="3429000"/>
                <a:ext cx="643812" cy="28458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50</a:t>
                </a:r>
              </a:p>
            </p:txBody>
          </p:sp>
          <p:sp>
            <p:nvSpPr>
              <p:cNvPr id="111" name="Rectangle 110">
                <a:extLst>
                  <a:ext uri="{FF2B5EF4-FFF2-40B4-BE49-F238E27FC236}">
                    <a16:creationId xmlns:a16="http://schemas.microsoft.com/office/drawing/2014/main" id="{8E35DE41-FAF0-5208-30DB-728775AFB5F5}"/>
                  </a:ext>
                </a:extLst>
              </p:cNvPr>
              <p:cNvSpPr/>
              <p:nvPr/>
            </p:nvSpPr>
            <p:spPr>
              <a:xfrm>
                <a:off x="942392" y="3429000"/>
                <a:ext cx="419877" cy="284584"/>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1</a:t>
                </a:r>
              </a:p>
            </p:txBody>
          </p:sp>
        </p:grpSp>
        <p:grpSp>
          <p:nvGrpSpPr>
            <p:cNvPr id="112" name="Group 111">
              <a:extLst>
                <a:ext uri="{FF2B5EF4-FFF2-40B4-BE49-F238E27FC236}">
                  <a16:creationId xmlns:a16="http://schemas.microsoft.com/office/drawing/2014/main" id="{9C3121C0-5021-AEDB-0CE0-AA8A9768CA7A}"/>
                </a:ext>
              </a:extLst>
            </p:cNvPr>
            <p:cNvGrpSpPr/>
            <p:nvPr/>
          </p:nvGrpSpPr>
          <p:grpSpPr>
            <a:xfrm>
              <a:off x="9520254" y="2294702"/>
              <a:ext cx="1063689" cy="284584"/>
              <a:chOff x="298580" y="3429000"/>
              <a:chExt cx="1063689" cy="284584"/>
            </a:xfrm>
          </p:grpSpPr>
          <p:sp>
            <p:nvSpPr>
              <p:cNvPr id="113" name="Rectangle 112">
                <a:extLst>
                  <a:ext uri="{FF2B5EF4-FFF2-40B4-BE49-F238E27FC236}">
                    <a16:creationId xmlns:a16="http://schemas.microsoft.com/office/drawing/2014/main" id="{10656D2B-5B56-BBDD-6C8B-05B87F723DDC}"/>
                  </a:ext>
                </a:extLst>
              </p:cNvPr>
              <p:cNvSpPr/>
              <p:nvPr/>
            </p:nvSpPr>
            <p:spPr>
              <a:xfrm>
                <a:off x="298580" y="3429000"/>
                <a:ext cx="643812" cy="28458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held</a:t>
                </a:r>
              </a:p>
            </p:txBody>
          </p:sp>
          <p:sp>
            <p:nvSpPr>
              <p:cNvPr id="114" name="Rectangle 113">
                <a:extLst>
                  <a:ext uri="{FF2B5EF4-FFF2-40B4-BE49-F238E27FC236}">
                    <a16:creationId xmlns:a16="http://schemas.microsoft.com/office/drawing/2014/main" id="{E20056F9-3BA4-3BDB-685C-0C7C6FE8BD2F}"/>
                  </a:ext>
                </a:extLst>
              </p:cNvPr>
              <p:cNvSpPr/>
              <p:nvPr/>
            </p:nvSpPr>
            <p:spPr>
              <a:xfrm>
                <a:off x="942392" y="3429000"/>
                <a:ext cx="419877" cy="284584"/>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1</a:t>
                </a:r>
              </a:p>
            </p:txBody>
          </p:sp>
        </p:grpSp>
        <p:cxnSp>
          <p:nvCxnSpPr>
            <p:cNvPr id="124" name="Straight Arrow Connector 123">
              <a:extLst>
                <a:ext uri="{FF2B5EF4-FFF2-40B4-BE49-F238E27FC236}">
                  <a16:creationId xmlns:a16="http://schemas.microsoft.com/office/drawing/2014/main" id="{52062542-1A93-B296-90D1-5B9F7AACD9E7}"/>
                </a:ext>
              </a:extLst>
            </p:cNvPr>
            <p:cNvCxnSpPr>
              <a:stCxn id="57" idx="3"/>
              <a:endCxn id="65" idx="1"/>
            </p:cNvCxnSpPr>
            <p:nvPr/>
          </p:nvCxnSpPr>
          <p:spPr>
            <a:xfrm>
              <a:off x="2656114" y="1958022"/>
              <a:ext cx="40432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6" name="Straight Arrow Connector 125">
              <a:extLst>
                <a:ext uri="{FF2B5EF4-FFF2-40B4-BE49-F238E27FC236}">
                  <a16:creationId xmlns:a16="http://schemas.microsoft.com/office/drawing/2014/main" id="{FF9E4EA6-D14D-5A7F-E278-FF11671F9A76}"/>
                </a:ext>
              </a:extLst>
            </p:cNvPr>
            <p:cNvCxnSpPr>
              <a:stCxn id="60" idx="3"/>
              <a:endCxn id="68" idx="1"/>
            </p:cNvCxnSpPr>
            <p:nvPr/>
          </p:nvCxnSpPr>
          <p:spPr>
            <a:xfrm>
              <a:off x="2656114" y="2395006"/>
              <a:ext cx="40432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8" name="Straight Arrow Connector 127">
              <a:extLst>
                <a:ext uri="{FF2B5EF4-FFF2-40B4-BE49-F238E27FC236}">
                  <a16:creationId xmlns:a16="http://schemas.microsoft.com/office/drawing/2014/main" id="{4AA9F471-8314-8284-342E-8A8ECE1D1D70}"/>
                </a:ext>
              </a:extLst>
            </p:cNvPr>
            <p:cNvCxnSpPr>
              <a:stCxn id="54" idx="3"/>
              <a:endCxn id="62" idx="1"/>
            </p:cNvCxnSpPr>
            <p:nvPr/>
          </p:nvCxnSpPr>
          <p:spPr>
            <a:xfrm>
              <a:off x="2656114" y="2831990"/>
              <a:ext cx="40432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0" name="Straight Arrow Connector 129">
              <a:extLst>
                <a:ext uri="{FF2B5EF4-FFF2-40B4-BE49-F238E27FC236}">
                  <a16:creationId xmlns:a16="http://schemas.microsoft.com/office/drawing/2014/main" id="{C1BD7319-B9C0-C313-932F-D4BC698FBC3C}"/>
                </a:ext>
              </a:extLst>
            </p:cNvPr>
            <p:cNvCxnSpPr>
              <a:stCxn id="57" idx="3"/>
              <a:endCxn id="68" idx="1"/>
            </p:cNvCxnSpPr>
            <p:nvPr/>
          </p:nvCxnSpPr>
          <p:spPr>
            <a:xfrm>
              <a:off x="2656114" y="1958022"/>
              <a:ext cx="404327" cy="4369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2" name="Straight Arrow Connector 131">
              <a:extLst>
                <a:ext uri="{FF2B5EF4-FFF2-40B4-BE49-F238E27FC236}">
                  <a16:creationId xmlns:a16="http://schemas.microsoft.com/office/drawing/2014/main" id="{A4A85804-6595-19C7-2A1F-7B96CBF6DA01}"/>
                </a:ext>
              </a:extLst>
            </p:cNvPr>
            <p:cNvCxnSpPr>
              <a:stCxn id="57" idx="3"/>
              <a:endCxn id="62" idx="1"/>
            </p:cNvCxnSpPr>
            <p:nvPr/>
          </p:nvCxnSpPr>
          <p:spPr>
            <a:xfrm>
              <a:off x="2656114" y="1958022"/>
              <a:ext cx="404327" cy="8739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4" name="Straight Arrow Connector 133">
              <a:extLst>
                <a:ext uri="{FF2B5EF4-FFF2-40B4-BE49-F238E27FC236}">
                  <a16:creationId xmlns:a16="http://schemas.microsoft.com/office/drawing/2014/main" id="{72FFF0D9-A554-CCF7-88A1-74E5AF61DDE1}"/>
                </a:ext>
              </a:extLst>
            </p:cNvPr>
            <p:cNvCxnSpPr>
              <a:stCxn id="60" idx="3"/>
              <a:endCxn id="65" idx="1"/>
            </p:cNvCxnSpPr>
            <p:nvPr/>
          </p:nvCxnSpPr>
          <p:spPr>
            <a:xfrm flipV="1">
              <a:off x="2656114" y="1958022"/>
              <a:ext cx="404327" cy="4369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6" name="Straight Arrow Connector 135">
              <a:extLst>
                <a:ext uri="{FF2B5EF4-FFF2-40B4-BE49-F238E27FC236}">
                  <a16:creationId xmlns:a16="http://schemas.microsoft.com/office/drawing/2014/main" id="{90EB7617-C163-161E-14FA-719B4DF127E4}"/>
                </a:ext>
              </a:extLst>
            </p:cNvPr>
            <p:cNvCxnSpPr>
              <a:stCxn id="54" idx="3"/>
              <a:endCxn id="65" idx="1"/>
            </p:cNvCxnSpPr>
            <p:nvPr/>
          </p:nvCxnSpPr>
          <p:spPr>
            <a:xfrm flipV="1">
              <a:off x="2656114" y="1958022"/>
              <a:ext cx="404327" cy="8739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a16="http://schemas.microsoft.com/office/drawing/2014/main" id="{37A7ACD3-256C-77C8-E9C5-3D296461E2ED}"/>
                </a:ext>
              </a:extLst>
            </p:cNvPr>
            <p:cNvCxnSpPr>
              <a:stCxn id="60" idx="3"/>
              <a:endCxn id="62" idx="1"/>
            </p:cNvCxnSpPr>
            <p:nvPr/>
          </p:nvCxnSpPr>
          <p:spPr>
            <a:xfrm>
              <a:off x="2656114" y="2395006"/>
              <a:ext cx="404327" cy="4369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0" name="Straight Arrow Connector 139">
              <a:extLst>
                <a:ext uri="{FF2B5EF4-FFF2-40B4-BE49-F238E27FC236}">
                  <a16:creationId xmlns:a16="http://schemas.microsoft.com/office/drawing/2014/main" id="{82DF67EB-B97F-EC54-F5BA-55D248508C21}"/>
                </a:ext>
              </a:extLst>
            </p:cNvPr>
            <p:cNvCxnSpPr>
              <a:stCxn id="54" idx="3"/>
              <a:endCxn id="68" idx="1"/>
            </p:cNvCxnSpPr>
            <p:nvPr/>
          </p:nvCxnSpPr>
          <p:spPr>
            <a:xfrm flipV="1">
              <a:off x="2656114" y="2395006"/>
              <a:ext cx="404327" cy="4369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2" name="Straight Arrow Connector 141">
              <a:extLst>
                <a:ext uri="{FF2B5EF4-FFF2-40B4-BE49-F238E27FC236}">
                  <a16:creationId xmlns:a16="http://schemas.microsoft.com/office/drawing/2014/main" id="{A471949A-928C-F3EF-91B1-84B810BF0EEE}"/>
                </a:ext>
              </a:extLst>
            </p:cNvPr>
            <p:cNvCxnSpPr>
              <a:stCxn id="66" idx="3"/>
              <a:endCxn id="80" idx="1"/>
            </p:cNvCxnSpPr>
            <p:nvPr/>
          </p:nvCxnSpPr>
          <p:spPr>
            <a:xfrm>
              <a:off x="4124130" y="1958022"/>
              <a:ext cx="413658" cy="2604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4" name="Straight Arrow Connector 143">
              <a:extLst>
                <a:ext uri="{FF2B5EF4-FFF2-40B4-BE49-F238E27FC236}">
                  <a16:creationId xmlns:a16="http://schemas.microsoft.com/office/drawing/2014/main" id="{EFFF40CA-8768-981D-45F9-0ABF8ACA9DAF}"/>
                </a:ext>
              </a:extLst>
            </p:cNvPr>
            <p:cNvCxnSpPr>
              <a:stCxn id="66" idx="3"/>
              <a:endCxn id="77" idx="1"/>
            </p:cNvCxnSpPr>
            <p:nvPr/>
          </p:nvCxnSpPr>
          <p:spPr>
            <a:xfrm>
              <a:off x="4124130" y="1958022"/>
              <a:ext cx="413658" cy="6974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6" name="Straight Arrow Connector 145">
              <a:extLst>
                <a:ext uri="{FF2B5EF4-FFF2-40B4-BE49-F238E27FC236}">
                  <a16:creationId xmlns:a16="http://schemas.microsoft.com/office/drawing/2014/main" id="{29C807C3-49B7-AFB8-E5BC-1F5E16B2E0F9}"/>
                </a:ext>
              </a:extLst>
            </p:cNvPr>
            <p:cNvCxnSpPr>
              <a:stCxn id="69" idx="3"/>
              <a:endCxn id="80" idx="1"/>
            </p:cNvCxnSpPr>
            <p:nvPr/>
          </p:nvCxnSpPr>
          <p:spPr>
            <a:xfrm flipV="1">
              <a:off x="4124130" y="2218502"/>
              <a:ext cx="413658" cy="1765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8" name="Straight Arrow Connector 147">
              <a:extLst>
                <a:ext uri="{FF2B5EF4-FFF2-40B4-BE49-F238E27FC236}">
                  <a16:creationId xmlns:a16="http://schemas.microsoft.com/office/drawing/2014/main" id="{068C26E0-E4DB-8143-7FCB-746E4FD66CB5}"/>
                </a:ext>
              </a:extLst>
            </p:cNvPr>
            <p:cNvCxnSpPr>
              <a:stCxn id="69" idx="3"/>
              <a:endCxn id="77" idx="1"/>
            </p:cNvCxnSpPr>
            <p:nvPr/>
          </p:nvCxnSpPr>
          <p:spPr>
            <a:xfrm>
              <a:off x="4124130" y="2395006"/>
              <a:ext cx="413658" cy="2604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0" name="Straight Arrow Connector 149">
              <a:extLst>
                <a:ext uri="{FF2B5EF4-FFF2-40B4-BE49-F238E27FC236}">
                  <a16:creationId xmlns:a16="http://schemas.microsoft.com/office/drawing/2014/main" id="{E47C33DE-656B-4E06-EC29-AA953E8BA9EB}"/>
                </a:ext>
              </a:extLst>
            </p:cNvPr>
            <p:cNvCxnSpPr>
              <a:stCxn id="63" idx="3"/>
              <a:endCxn id="77" idx="1"/>
            </p:cNvCxnSpPr>
            <p:nvPr/>
          </p:nvCxnSpPr>
          <p:spPr>
            <a:xfrm flipV="1">
              <a:off x="4124130" y="2655486"/>
              <a:ext cx="413658" cy="1765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2" name="Straight Arrow Connector 151">
              <a:extLst>
                <a:ext uri="{FF2B5EF4-FFF2-40B4-BE49-F238E27FC236}">
                  <a16:creationId xmlns:a16="http://schemas.microsoft.com/office/drawing/2014/main" id="{0DA53560-0910-15EC-25FC-574EE09246A3}"/>
                </a:ext>
              </a:extLst>
            </p:cNvPr>
            <p:cNvCxnSpPr>
              <a:stCxn id="63" idx="3"/>
              <a:endCxn id="80" idx="1"/>
            </p:cNvCxnSpPr>
            <p:nvPr/>
          </p:nvCxnSpPr>
          <p:spPr>
            <a:xfrm flipV="1">
              <a:off x="4124130" y="2218502"/>
              <a:ext cx="413658" cy="6134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4" name="Straight Arrow Connector 153">
              <a:extLst>
                <a:ext uri="{FF2B5EF4-FFF2-40B4-BE49-F238E27FC236}">
                  <a16:creationId xmlns:a16="http://schemas.microsoft.com/office/drawing/2014/main" id="{5AE6B77E-5833-3F4A-18A3-32BF78973752}"/>
                </a:ext>
              </a:extLst>
            </p:cNvPr>
            <p:cNvCxnSpPr>
              <a:stCxn id="81" idx="3"/>
              <a:endCxn id="86" idx="1"/>
            </p:cNvCxnSpPr>
            <p:nvPr/>
          </p:nvCxnSpPr>
          <p:spPr>
            <a:xfrm>
              <a:off x="5601477" y="2218502"/>
              <a:ext cx="41365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6" name="Straight Arrow Connector 155">
              <a:extLst>
                <a:ext uri="{FF2B5EF4-FFF2-40B4-BE49-F238E27FC236}">
                  <a16:creationId xmlns:a16="http://schemas.microsoft.com/office/drawing/2014/main" id="{E849FFF5-ADC3-5ACB-85BE-5C95D0A17F14}"/>
                </a:ext>
              </a:extLst>
            </p:cNvPr>
            <p:cNvCxnSpPr>
              <a:stCxn id="78" idx="3"/>
              <a:endCxn id="83" idx="1"/>
            </p:cNvCxnSpPr>
            <p:nvPr/>
          </p:nvCxnSpPr>
          <p:spPr>
            <a:xfrm>
              <a:off x="5601477" y="2655486"/>
              <a:ext cx="41365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8" name="Straight Arrow Connector 157">
              <a:extLst>
                <a:ext uri="{FF2B5EF4-FFF2-40B4-BE49-F238E27FC236}">
                  <a16:creationId xmlns:a16="http://schemas.microsoft.com/office/drawing/2014/main" id="{28F31CA8-40B8-1403-E053-D345FAED3ACF}"/>
                </a:ext>
              </a:extLst>
            </p:cNvPr>
            <p:cNvCxnSpPr>
              <a:stCxn id="81" idx="3"/>
              <a:endCxn id="83" idx="1"/>
            </p:cNvCxnSpPr>
            <p:nvPr/>
          </p:nvCxnSpPr>
          <p:spPr>
            <a:xfrm>
              <a:off x="5601477" y="2218502"/>
              <a:ext cx="413658" cy="4369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0" name="Straight Arrow Connector 159">
              <a:extLst>
                <a:ext uri="{FF2B5EF4-FFF2-40B4-BE49-F238E27FC236}">
                  <a16:creationId xmlns:a16="http://schemas.microsoft.com/office/drawing/2014/main" id="{F00F28CA-F2B9-8FE5-B49C-078C60F6B9C6}"/>
                </a:ext>
              </a:extLst>
            </p:cNvPr>
            <p:cNvCxnSpPr>
              <a:stCxn id="78" idx="3"/>
              <a:endCxn id="86" idx="1"/>
            </p:cNvCxnSpPr>
            <p:nvPr/>
          </p:nvCxnSpPr>
          <p:spPr>
            <a:xfrm flipV="1">
              <a:off x="5601477" y="2218502"/>
              <a:ext cx="413658" cy="4369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2" name="Straight Arrow Connector 161">
              <a:extLst>
                <a:ext uri="{FF2B5EF4-FFF2-40B4-BE49-F238E27FC236}">
                  <a16:creationId xmlns:a16="http://schemas.microsoft.com/office/drawing/2014/main" id="{9001FFA6-802A-EF4C-C0EF-42C5769B2A32}"/>
                </a:ext>
              </a:extLst>
            </p:cNvPr>
            <p:cNvCxnSpPr>
              <a:stCxn id="87" idx="3"/>
              <a:endCxn id="110" idx="1"/>
            </p:cNvCxnSpPr>
            <p:nvPr/>
          </p:nvCxnSpPr>
          <p:spPr>
            <a:xfrm>
              <a:off x="7613780" y="2218502"/>
              <a:ext cx="426016" cy="2184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4" name="Straight Arrow Connector 163">
              <a:extLst>
                <a:ext uri="{FF2B5EF4-FFF2-40B4-BE49-F238E27FC236}">
                  <a16:creationId xmlns:a16="http://schemas.microsoft.com/office/drawing/2014/main" id="{80BB7CA8-0657-34A2-EBB4-E3266FC198EB}"/>
                </a:ext>
              </a:extLst>
            </p:cNvPr>
            <p:cNvCxnSpPr>
              <a:stCxn id="84" idx="3"/>
              <a:endCxn id="110" idx="1"/>
            </p:cNvCxnSpPr>
            <p:nvPr/>
          </p:nvCxnSpPr>
          <p:spPr>
            <a:xfrm flipV="1">
              <a:off x="7613780" y="2436994"/>
              <a:ext cx="426016" cy="2184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6" name="Straight Arrow Connector 165">
              <a:extLst>
                <a:ext uri="{FF2B5EF4-FFF2-40B4-BE49-F238E27FC236}">
                  <a16:creationId xmlns:a16="http://schemas.microsoft.com/office/drawing/2014/main" id="{778A5AC8-E155-A4B0-F51A-AEE6BC2C2C3C}"/>
                </a:ext>
              </a:extLst>
            </p:cNvPr>
            <p:cNvCxnSpPr>
              <a:stCxn id="111" idx="3"/>
              <a:endCxn id="113" idx="1"/>
            </p:cNvCxnSpPr>
            <p:nvPr/>
          </p:nvCxnSpPr>
          <p:spPr>
            <a:xfrm>
              <a:off x="9103485" y="2436994"/>
              <a:ext cx="41676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240" name="TextBox 239">
            <a:extLst>
              <a:ext uri="{FF2B5EF4-FFF2-40B4-BE49-F238E27FC236}">
                <a16:creationId xmlns:a16="http://schemas.microsoft.com/office/drawing/2014/main" id="{54914908-E199-C0A9-EA72-752076A2B832}"/>
              </a:ext>
            </a:extLst>
          </p:cNvPr>
          <p:cNvSpPr txBox="1"/>
          <p:nvPr/>
        </p:nvSpPr>
        <p:spPr>
          <a:xfrm>
            <a:off x="261256" y="1294829"/>
            <a:ext cx="4068147" cy="369332"/>
          </a:xfrm>
          <a:prstGeom prst="rect">
            <a:avLst/>
          </a:prstGeom>
          <a:noFill/>
        </p:spPr>
        <p:txBody>
          <a:bodyPr wrap="square" rtlCol="0">
            <a:spAutoFit/>
          </a:bodyPr>
          <a:lstStyle/>
          <a:p>
            <a:r>
              <a:rPr lang="en-US" dirty="0"/>
              <a:t>Ref: where was super bowl fifty held</a:t>
            </a:r>
          </a:p>
        </p:txBody>
      </p:sp>
      <p:sp>
        <p:nvSpPr>
          <p:cNvPr id="242" name="TextBox 241">
            <a:extLst>
              <a:ext uri="{FF2B5EF4-FFF2-40B4-BE49-F238E27FC236}">
                <a16:creationId xmlns:a16="http://schemas.microsoft.com/office/drawing/2014/main" id="{43D0E41A-81F5-CFBC-C7D9-6B1C9F6852D7}"/>
              </a:ext>
            </a:extLst>
          </p:cNvPr>
          <p:cNvSpPr txBox="1"/>
          <p:nvPr/>
        </p:nvSpPr>
        <p:spPr>
          <a:xfrm>
            <a:off x="261256" y="4445225"/>
            <a:ext cx="10515600" cy="923330"/>
          </a:xfrm>
          <a:prstGeom prst="rect">
            <a:avLst/>
          </a:prstGeom>
          <a:noFill/>
        </p:spPr>
        <p:txBody>
          <a:bodyPr wrap="square" rtlCol="0">
            <a:spAutoFit/>
          </a:bodyPr>
          <a:lstStyle/>
          <a:p>
            <a:endParaRPr lang="en-US" dirty="0"/>
          </a:p>
          <a:p>
            <a:endParaRPr lang="en-US" dirty="0"/>
          </a:p>
          <a:p>
            <a:endParaRPr lang="en-US" dirty="0"/>
          </a:p>
        </p:txBody>
      </p:sp>
      <p:sp>
        <p:nvSpPr>
          <p:cNvPr id="244" name="TextBox 243">
            <a:extLst>
              <a:ext uri="{FF2B5EF4-FFF2-40B4-BE49-F238E27FC236}">
                <a16:creationId xmlns:a16="http://schemas.microsoft.com/office/drawing/2014/main" id="{8139382F-F353-CB71-E6C7-3F183EB7C156}"/>
              </a:ext>
            </a:extLst>
          </p:cNvPr>
          <p:cNvSpPr txBox="1"/>
          <p:nvPr/>
        </p:nvSpPr>
        <p:spPr>
          <a:xfrm>
            <a:off x="838200" y="4955668"/>
            <a:ext cx="7196137" cy="369332"/>
          </a:xfrm>
          <a:prstGeom prst="rect">
            <a:avLst/>
          </a:prstGeom>
          <a:noFill/>
        </p:spPr>
        <p:txBody>
          <a:bodyPr wrap="none" rtlCol="0">
            <a:spAutoFit/>
          </a:bodyPr>
          <a:lstStyle/>
          <a:p>
            <a:pPr marL="285750" indent="-285750">
              <a:buFont typeface="Arial" panose="020B0604020202020204" pitchFamily="34" charset="0"/>
              <a:buChar char="•"/>
            </a:pPr>
            <a:r>
              <a:rPr lang="en-US" b="1" dirty="0"/>
              <a:t>p≥0: </a:t>
            </a:r>
            <a:r>
              <a:rPr lang="en-US" dirty="0" err="1"/>
              <a:t>where|were|wear</a:t>
            </a:r>
            <a:r>
              <a:rPr lang="en-US" dirty="0"/>
              <a:t>  </a:t>
            </a:r>
            <a:r>
              <a:rPr lang="en-US" dirty="0" err="1"/>
              <a:t>was|with|a</a:t>
            </a:r>
            <a:r>
              <a:rPr lang="en-US" dirty="0"/>
              <a:t>  super  </a:t>
            </a:r>
            <a:r>
              <a:rPr lang="en-US" dirty="0" err="1"/>
              <a:t>bowl|superbowl</a:t>
            </a:r>
            <a:r>
              <a:rPr lang="en-US" dirty="0"/>
              <a:t>  fifty  held</a:t>
            </a:r>
          </a:p>
        </p:txBody>
      </p:sp>
      <p:sp>
        <p:nvSpPr>
          <p:cNvPr id="5" name="Down Arrow 4">
            <a:extLst>
              <a:ext uri="{FF2B5EF4-FFF2-40B4-BE49-F238E27FC236}">
                <a16:creationId xmlns:a16="http://schemas.microsoft.com/office/drawing/2014/main" id="{C081DD53-DE08-40E2-1860-3562DAFE1110}"/>
              </a:ext>
            </a:extLst>
          </p:cNvPr>
          <p:cNvSpPr/>
          <p:nvPr/>
        </p:nvSpPr>
        <p:spPr>
          <a:xfrm>
            <a:off x="4584438" y="3213463"/>
            <a:ext cx="934618" cy="1592545"/>
          </a:xfrm>
          <a:prstGeom prst="downArrow">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6DEE00A-8083-F50F-467D-57F4F02ACDC0}"/>
              </a:ext>
            </a:extLst>
          </p:cNvPr>
          <p:cNvSpPr txBox="1"/>
          <p:nvPr/>
        </p:nvSpPr>
        <p:spPr>
          <a:xfrm>
            <a:off x="5578426" y="3579237"/>
            <a:ext cx="3238515" cy="369332"/>
          </a:xfrm>
          <a:prstGeom prst="rect">
            <a:avLst/>
          </a:prstGeom>
          <a:noFill/>
        </p:spPr>
        <p:txBody>
          <a:bodyPr wrap="none" rtlCol="0">
            <a:spAutoFit/>
          </a:bodyPr>
          <a:lstStyle/>
          <a:p>
            <a:r>
              <a:rPr lang="en-US" dirty="0"/>
              <a:t>join word options with “/” or “|”</a:t>
            </a:r>
          </a:p>
        </p:txBody>
      </p:sp>
      <p:sp>
        <p:nvSpPr>
          <p:cNvPr id="7" name="Slide Number Placeholder 6">
            <a:extLst>
              <a:ext uri="{FF2B5EF4-FFF2-40B4-BE49-F238E27FC236}">
                <a16:creationId xmlns:a16="http://schemas.microsoft.com/office/drawing/2014/main" id="{EA650014-7A05-33ED-2A82-AFCD4C6BBA3F}"/>
              </a:ext>
            </a:extLst>
          </p:cNvPr>
          <p:cNvSpPr>
            <a:spLocks noGrp="1"/>
          </p:cNvSpPr>
          <p:nvPr>
            <p:ph type="sldNum" sz="quarter" idx="12"/>
          </p:nvPr>
        </p:nvSpPr>
        <p:spPr/>
        <p:txBody>
          <a:bodyPr/>
          <a:lstStyle/>
          <a:p>
            <a:fld id="{8BAEEBC0-24DA-F14C-970C-F737FE193F6C}" type="slidenum">
              <a:rPr lang="en-US" smtClean="0"/>
              <a:t>9</a:t>
            </a:fld>
            <a:endParaRPr lang="en-US"/>
          </a:p>
        </p:txBody>
      </p:sp>
      <p:sp>
        <p:nvSpPr>
          <p:cNvPr id="8" name="TextBox 7">
            <a:extLst>
              <a:ext uri="{FF2B5EF4-FFF2-40B4-BE49-F238E27FC236}">
                <a16:creationId xmlns:a16="http://schemas.microsoft.com/office/drawing/2014/main" id="{D4A76497-8818-86FE-7840-180AA89ED259}"/>
              </a:ext>
            </a:extLst>
          </p:cNvPr>
          <p:cNvSpPr txBox="1"/>
          <p:nvPr/>
        </p:nvSpPr>
        <p:spPr>
          <a:xfrm>
            <a:off x="838200" y="5333549"/>
            <a:ext cx="6060057" cy="369332"/>
          </a:xfrm>
          <a:prstGeom prst="rect">
            <a:avLst/>
          </a:prstGeom>
          <a:noFill/>
        </p:spPr>
        <p:txBody>
          <a:bodyPr wrap="none" rtlCol="0">
            <a:spAutoFit/>
          </a:bodyPr>
          <a:lstStyle/>
          <a:p>
            <a:pPr marL="285750" indent="-285750">
              <a:buFont typeface="Arial" panose="020B0604020202020204" pitchFamily="34" charset="0"/>
              <a:buChar char="•"/>
            </a:pPr>
            <a:r>
              <a:rPr lang="en-US" b="1" dirty="0"/>
              <a:t>p≥0.3: </a:t>
            </a:r>
            <a:r>
              <a:rPr lang="en-US" dirty="0" err="1"/>
              <a:t>where|were</a:t>
            </a:r>
            <a:r>
              <a:rPr lang="en-US" dirty="0"/>
              <a:t>  was  super  </a:t>
            </a:r>
            <a:r>
              <a:rPr lang="en-US" dirty="0" err="1"/>
              <a:t>bowl|superbowl</a:t>
            </a:r>
            <a:r>
              <a:rPr lang="en-US" dirty="0"/>
              <a:t>  fifty  held</a:t>
            </a:r>
          </a:p>
        </p:txBody>
      </p:sp>
    </p:spTree>
    <p:extLst>
      <p:ext uri="{BB962C8B-B14F-4D97-AF65-F5344CB8AC3E}">
        <p14:creationId xmlns:p14="http://schemas.microsoft.com/office/powerpoint/2010/main" val="2245192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 grpId="0"/>
      <p:bldP spid="5" grpId="0" animBg="1"/>
      <p:bldP spid="6"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93343</TotalTime>
  <Words>2715</Words>
  <Application>Microsoft Macintosh PowerPoint</Application>
  <PresentationFormat>Widescreen</PresentationFormat>
  <Paragraphs>629</Paragraphs>
  <Slides>32</Slides>
  <Notes>30</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Calibri Light</vt:lpstr>
      <vt:lpstr>Courier New</vt:lpstr>
      <vt:lpstr>Menlo</vt:lpstr>
      <vt:lpstr>SFMono-Regular</vt:lpstr>
      <vt:lpstr>Office Theme</vt:lpstr>
      <vt:lpstr>Towards ASR Robust Spoken Language Understanding Through In-Context Learning With Word Confusion Networks</vt:lpstr>
      <vt:lpstr>Motivation</vt:lpstr>
      <vt:lpstr>An example (from ChatGPT-3.5)</vt:lpstr>
      <vt:lpstr>An example (from ChatGPT-3.5) </vt:lpstr>
      <vt:lpstr>An example (from smaller model)</vt:lpstr>
      <vt:lpstr>Research questions</vt:lpstr>
      <vt:lpstr>Lattices vs. word confusion networks</vt:lpstr>
      <vt:lpstr>Extracting lattices/WCNs</vt:lpstr>
      <vt:lpstr>From WCNs to LLM inputs</vt:lpstr>
      <vt:lpstr>NMSQA dataset [2]</vt:lpstr>
      <vt:lpstr>LLM input (0-shot)</vt:lpstr>
      <vt:lpstr>LLM input (1-shot)</vt:lpstr>
      <vt:lpstr>Zero-shot: baseline/oracle results</vt:lpstr>
      <vt:lpstr>Zero-shot: baseline/oracle results</vt:lpstr>
      <vt:lpstr>Zero-shot results</vt:lpstr>
      <vt:lpstr>Zero-shot results</vt:lpstr>
      <vt:lpstr>1-shot results</vt:lpstr>
      <vt:lpstr>1-shot results</vt:lpstr>
      <vt:lpstr>Cases where confusion networks help</vt:lpstr>
      <vt:lpstr>Cases where confusion networks hurt</vt:lpstr>
      <vt:lpstr>Cases where filtering by posteriors helps</vt:lpstr>
      <vt:lpstr>Prompt engineering: WCN instruction</vt:lpstr>
      <vt:lpstr>Prompt engineering: in-context examples</vt:lpstr>
      <vt:lpstr>Prompt engineering: in-context examples</vt:lpstr>
      <vt:lpstr>Conclusions</vt:lpstr>
      <vt:lpstr>Thank you!</vt:lpstr>
      <vt:lpstr>Downstream effects of ASR accuracy</vt:lpstr>
      <vt:lpstr>Examples of varying WER</vt:lpstr>
      <vt:lpstr>Examples of varying WER</vt:lpstr>
      <vt:lpstr>Examples of varying WER</vt:lpstr>
      <vt:lpstr>ATIS intent classification dataset [3]</vt:lpstr>
      <vt:lpstr>ATIS intent classification zero-shot results (acc)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Lattice-based LLMs</dc:title>
  <dc:creator>Everson, Kevin</dc:creator>
  <cp:lastModifiedBy>KEVIN EVERSON</cp:lastModifiedBy>
  <cp:revision>45</cp:revision>
  <dcterms:created xsi:type="dcterms:W3CDTF">2023-06-27T17:30:45Z</dcterms:created>
  <dcterms:modified xsi:type="dcterms:W3CDTF">2024-04-18T06:47:38Z</dcterms:modified>
</cp:coreProperties>
</file>