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0CD9CA-602A-4889-B5BC-5D86D7315AD3}" v="5" dt="2019-09-16T20:34:17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44" d="100"/>
          <a:sy n="144" d="100"/>
        </p:scale>
        <p:origin x="-359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eed Ranjbar" userId="62b01fe5694d5a78" providerId="LiveId" clId="{D60CD9CA-602A-4889-B5BC-5D86D7315AD3}"/>
    <pc:docChg chg="modSld">
      <pc:chgData name="Saeed Ranjbar" userId="62b01fe5694d5a78" providerId="LiveId" clId="{D60CD9CA-602A-4889-B5BC-5D86D7315AD3}" dt="2019-09-16T20:34:00.910" v="10" actId="207"/>
      <pc:docMkLst>
        <pc:docMk/>
      </pc:docMkLst>
      <pc:sldChg chg="modSp">
        <pc:chgData name="Saeed Ranjbar" userId="62b01fe5694d5a78" providerId="LiveId" clId="{D60CD9CA-602A-4889-B5BC-5D86D7315AD3}" dt="2019-09-16T20:28:23.802" v="2" actId="20577"/>
        <pc:sldMkLst>
          <pc:docMk/>
          <pc:sldMk cId="3999151680" sldId="259"/>
        </pc:sldMkLst>
        <pc:spChg chg="mod">
          <ac:chgData name="Saeed Ranjbar" userId="62b01fe5694d5a78" providerId="LiveId" clId="{D60CD9CA-602A-4889-B5BC-5D86D7315AD3}" dt="2019-09-16T20:28:23.802" v="2" actId="20577"/>
          <ac:spMkLst>
            <pc:docMk/>
            <pc:sldMk cId="3999151680" sldId="259"/>
            <ac:spMk id="6" creationId="{00000000-0000-0000-0000-000000000000}"/>
          </ac:spMkLst>
        </pc:spChg>
      </pc:sldChg>
      <pc:sldChg chg="modSp">
        <pc:chgData name="Saeed Ranjbar" userId="62b01fe5694d5a78" providerId="LiveId" clId="{D60CD9CA-602A-4889-B5BC-5D86D7315AD3}" dt="2019-09-16T20:32:43.826" v="8" actId="20577"/>
        <pc:sldMkLst>
          <pc:docMk/>
          <pc:sldMk cId="2034362488" sldId="260"/>
        </pc:sldMkLst>
        <pc:spChg chg="mod">
          <ac:chgData name="Saeed Ranjbar" userId="62b01fe5694d5a78" providerId="LiveId" clId="{D60CD9CA-602A-4889-B5BC-5D86D7315AD3}" dt="2019-09-16T20:32:43.826" v="8" actId="20577"/>
          <ac:spMkLst>
            <pc:docMk/>
            <pc:sldMk cId="2034362488" sldId="260"/>
            <ac:spMk id="6" creationId="{00000000-0000-0000-0000-000000000000}"/>
          </ac:spMkLst>
        </pc:spChg>
      </pc:sldChg>
      <pc:sldChg chg="modSp">
        <pc:chgData name="Saeed Ranjbar" userId="62b01fe5694d5a78" providerId="LiveId" clId="{D60CD9CA-602A-4889-B5BC-5D86D7315AD3}" dt="2019-09-16T20:34:00.910" v="10" actId="207"/>
        <pc:sldMkLst>
          <pc:docMk/>
          <pc:sldMk cId="3916012387" sldId="261"/>
        </pc:sldMkLst>
        <pc:spChg chg="mod">
          <ac:chgData name="Saeed Ranjbar" userId="62b01fe5694d5a78" providerId="LiveId" clId="{D60CD9CA-602A-4889-B5BC-5D86D7315AD3}" dt="2019-09-16T20:34:00.910" v="10" actId="207"/>
          <ac:spMkLst>
            <pc:docMk/>
            <pc:sldMk cId="3916012387" sldId="261"/>
            <ac:spMk id="9" creationId="{00000000-0000-0000-0000-000000000000}"/>
          </ac:spMkLst>
        </pc:spChg>
        <pc:picChg chg="mod">
          <ac:chgData name="Saeed Ranjbar" userId="62b01fe5694d5a78" providerId="LiveId" clId="{D60CD9CA-602A-4889-B5BC-5D86D7315AD3}" dt="2019-09-16T20:33:23.582" v="9" actId="1076"/>
          <ac:picMkLst>
            <pc:docMk/>
            <pc:sldMk cId="3916012387" sldId="261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104CAAB-DBEC-4734-B2ED-FAD125C68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285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C2837B9-0138-4D37-914E-4D85689A4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042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5" name="Picture 11" descr="SFU_201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3276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 userDrawn="1"/>
        </p:nvSpPr>
        <p:spPr bwMode="auto">
          <a:xfrm>
            <a:off x="628650" y="3879850"/>
            <a:ext cx="80772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1400">
                <a:solidFill>
                  <a:schemeClr val="tx2"/>
                </a:solidFill>
                <a:latin typeface="Helvetica" panose="020B0604020202020204" pitchFamily="34" charset="0"/>
              </a:rPr>
              <a:t>School of Engineering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1400">
                <a:solidFill>
                  <a:schemeClr val="tx2"/>
                </a:solidFill>
                <a:latin typeface="Helvetica" panose="020B0604020202020204" pitchFamily="34" charset="0"/>
              </a:rPr>
              <a:t>Simon Fraser University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1400">
                <a:solidFill>
                  <a:schemeClr val="tx2"/>
                </a:solidFill>
                <a:latin typeface="Helvetica" panose="020B0604020202020204" pitchFamily="34" charset="0"/>
              </a:rPr>
              <a:t>Burnaby, BC, Canada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9674" y="1770017"/>
            <a:ext cx="81534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3549" y="3139444"/>
            <a:ext cx="8077200" cy="457200"/>
          </a:xfrm>
        </p:spPr>
        <p:txBody>
          <a:bodyPr/>
          <a:lstStyle>
            <a:lvl1pPr marL="0" indent="0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25908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900" dirty="0">
                <a:solidFill>
                  <a:schemeClr val="accent1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Date or event</a:t>
            </a:r>
          </a:p>
        </p:txBody>
      </p:sp>
    </p:spTree>
    <p:extLst>
      <p:ext uri="{BB962C8B-B14F-4D97-AF65-F5344CB8AC3E}">
        <p14:creationId xmlns:p14="http://schemas.microsoft.com/office/powerpoint/2010/main" val="1338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ALL CAPS SLIDE TITLE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m</a:t>
            </a:r>
            <a:r>
              <a:rPr lang="en-US">
                <a:solidFill>
                  <a:srgbClr val="CC6600"/>
                </a:solidFill>
              </a:rPr>
              <a:t>u</a:t>
            </a:r>
            <a:r>
              <a:rPr lang="en-US">
                <a:solidFill>
                  <a:srgbClr val="92D050"/>
                </a:solidFill>
              </a:rPr>
              <a:t>l</a:t>
            </a:r>
            <a:r>
              <a:rPr lang="en-US">
                <a:solidFill>
                  <a:srgbClr val="FF99CC"/>
                </a:solidFill>
              </a:rPr>
              <a:t>t</a:t>
            </a:r>
            <a:r>
              <a:rPr lang="en-US">
                <a:solidFill>
                  <a:srgbClr val="FFFF00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media laboratory</a:t>
            </a:r>
          </a:p>
        </p:txBody>
      </p:sp>
    </p:spTree>
    <p:extLst>
      <p:ext uri="{BB962C8B-B14F-4D97-AF65-F5344CB8AC3E}">
        <p14:creationId xmlns:p14="http://schemas.microsoft.com/office/powerpoint/2010/main" val="321306033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099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099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ALL CAPS SLIDE TITLE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m</a:t>
            </a:r>
            <a:r>
              <a:rPr lang="en-US">
                <a:solidFill>
                  <a:srgbClr val="CC6600"/>
                </a:solidFill>
              </a:rPr>
              <a:t>u</a:t>
            </a:r>
            <a:r>
              <a:rPr lang="en-US">
                <a:solidFill>
                  <a:srgbClr val="92D050"/>
                </a:solidFill>
              </a:rPr>
              <a:t>l</a:t>
            </a:r>
            <a:r>
              <a:rPr lang="en-US">
                <a:solidFill>
                  <a:srgbClr val="FF99CC"/>
                </a:solidFill>
              </a:rPr>
              <a:t>t</a:t>
            </a:r>
            <a:r>
              <a:rPr lang="en-US">
                <a:solidFill>
                  <a:srgbClr val="FFFF00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media laboratory</a:t>
            </a:r>
          </a:p>
        </p:txBody>
      </p:sp>
    </p:spTree>
    <p:extLst>
      <p:ext uri="{BB962C8B-B14F-4D97-AF65-F5344CB8AC3E}">
        <p14:creationId xmlns:p14="http://schemas.microsoft.com/office/powerpoint/2010/main" val="392230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ALL CAPS SLIDE TITLE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m</a:t>
            </a:r>
            <a:r>
              <a:rPr lang="en-US">
                <a:solidFill>
                  <a:srgbClr val="CC6600"/>
                </a:solidFill>
              </a:rPr>
              <a:t>u</a:t>
            </a:r>
            <a:r>
              <a:rPr lang="en-US">
                <a:solidFill>
                  <a:srgbClr val="92D050"/>
                </a:solidFill>
              </a:rPr>
              <a:t>l</a:t>
            </a:r>
            <a:r>
              <a:rPr lang="en-US">
                <a:solidFill>
                  <a:srgbClr val="FF99CC"/>
                </a:solidFill>
              </a:rPr>
              <a:t>t</a:t>
            </a:r>
            <a:r>
              <a:rPr lang="en-US">
                <a:solidFill>
                  <a:srgbClr val="FFFF00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media laboratory</a:t>
            </a:r>
          </a:p>
        </p:txBody>
      </p:sp>
    </p:spTree>
    <p:extLst>
      <p:ext uri="{BB962C8B-B14F-4D97-AF65-F5344CB8AC3E}">
        <p14:creationId xmlns:p14="http://schemas.microsoft.com/office/powerpoint/2010/main" val="362895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324600"/>
            <a:ext cx="9144000" cy="542925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ALL CAPS SLIDE TITLE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Paragraph text Helvetica 16 points/never go under 12 point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173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rgbClr val="00B0F0"/>
                </a:solidFill>
                <a:latin typeface="Segoe UI Light" panose="020B0502040204020203" pitchFamily="34" charset="0"/>
                <a:ea typeface="ＭＳ Ｐゴシック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en-US"/>
              <a:t>m</a:t>
            </a:r>
            <a:r>
              <a:rPr lang="en-US">
                <a:solidFill>
                  <a:srgbClr val="CC6600"/>
                </a:solidFill>
              </a:rPr>
              <a:t>u</a:t>
            </a:r>
            <a:r>
              <a:rPr lang="en-US">
                <a:solidFill>
                  <a:srgbClr val="92D050"/>
                </a:solidFill>
              </a:rPr>
              <a:t>l</a:t>
            </a:r>
            <a:r>
              <a:rPr lang="en-US">
                <a:solidFill>
                  <a:srgbClr val="FF99CC"/>
                </a:solidFill>
              </a:rPr>
              <a:t>t</a:t>
            </a:r>
            <a:r>
              <a:rPr lang="en-US">
                <a:solidFill>
                  <a:srgbClr val="FFFF00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media laboratory</a:t>
            </a:r>
          </a:p>
        </p:txBody>
      </p:sp>
      <p:pic>
        <p:nvPicPr>
          <p:cNvPr id="1031" name="Picture 3" descr="SFU_2012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24600"/>
            <a:ext cx="25146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9"/>
          <p:cNvSpPr>
            <a:spLocks noChangeArrowheads="1"/>
          </p:cNvSpPr>
          <p:nvPr userDrawn="1"/>
        </p:nvSpPr>
        <p:spPr bwMode="auto">
          <a:xfrm>
            <a:off x="8839200" y="0"/>
            <a:ext cx="304800" cy="6324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Content Placeholder 6"/>
          <p:cNvSpPr txBox="1">
            <a:spLocks/>
          </p:cNvSpPr>
          <p:nvPr userDrawn="1"/>
        </p:nvSpPr>
        <p:spPr>
          <a:xfrm>
            <a:off x="4160838" y="6475413"/>
            <a:ext cx="822325" cy="233362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fld id="{D7F6C952-2CAF-4562-B4C9-D37508E99A57}" type="slidenum">
              <a:rPr lang="en-US" altLang="en-US" sz="1200" smtClean="0">
                <a:solidFill>
                  <a:schemeClr val="bg1"/>
                </a:solidFill>
                <a:latin typeface="Helvetica" panose="020B0604020202020204" pitchFamily="34" charset="0"/>
              </a:rPr>
              <a:pPr algn="ctr">
                <a:spcBef>
                  <a:spcPct val="20000"/>
                </a:spcBef>
                <a:buClr>
                  <a:schemeClr val="accent1"/>
                </a:buClr>
                <a:defRPr/>
              </a:pPr>
              <a:t>‹#›</a:t>
            </a:fld>
            <a:endParaRPr lang="en-US" altLang="en-US" sz="1200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–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aeedranjbar12/mtlcfc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MULTI-TASK LEARNING </a:t>
            </a:r>
            <a:br>
              <a:rPr lang="en-US" b="1" dirty="0"/>
            </a:br>
            <a:r>
              <a:rPr lang="en-US" b="1" dirty="0"/>
              <a:t>WITH COMPRESSIBLE FEATURES</a:t>
            </a:r>
            <a:br>
              <a:rPr lang="en-US" b="1" dirty="0"/>
            </a:br>
            <a:r>
              <a:rPr lang="en-US" b="1" dirty="0"/>
              <a:t>FOR COLLABORATIVE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Saeed Ranjbar Alvar and Ivan. V. </a:t>
            </a:r>
            <a:r>
              <a:rPr lang="en-US" dirty="0" err="1"/>
              <a:t>Bajić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Two encoder networks: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Encoder1: entire ResNet-34 (excluding the top classification layer),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8 × 16 × 512 feature tensors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Encoder2: ResNet-34 with the last convolutional block excluded (also excluding the top classification layer)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16 × 32 × 256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Metrics for evaluation: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Mean Intersection over Union (</a:t>
            </a:r>
            <a:r>
              <a:rPr lang="en-US" dirty="0" err="1"/>
              <a:t>IoU</a:t>
            </a:r>
            <a:r>
              <a:rPr lang="en-US" dirty="0"/>
              <a:t>) for segmentation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Inverse Root Mean Square Error (IRMSE) for disparity estimation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Peak Signal to Noise Ratio (PSNR) for input reconstruction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Bits Per Feature Element (BPFE)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dirty="0"/>
              <a:t>Training without the proposed loss vs Training loss including the proposed loss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EXPERIMENTAL RESULTS (2)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</a:t>
            </a:r>
            <a:r>
              <a:rPr lang="en-US">
                <a:solidFill>
                  <a:srgbClr val="CC6600"/>
                </a:solidFill>
              </a:rPr>
              <a:t>u</a:t>
            </a:r>
            <a:r>
              <a:rPr lang="en-US">
                <a:solidFill>
                  <a:srgbClr val="92D050"/>
                </a:solidFill>
              </a:rPr>
              <a:t>l</a:t>
            </a:r>
            <a:r>
              <a:rPr lang="en-US">
                <a:solidFill>
                  <a:srgbClr val="FF99CC"/>
                </a:solidFill>
              </a:rPr>
              <a:t>t</a:t>
            </a:r>
            <a:r>
              <a:rPr lang="en-US">
                <a:solidFill>
                  <a:srgbClr val="FFFF00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media laboratory</a:t>
            </a:r>
          </a:p>
        </p:txBody>
      </p:sp>
    </p:spTree>
    <p:extLst>
      <p:ext uri="{BB962C8B-B14F-4D97-AF65-F5344CB8AC3E}">
        <p14:creationId xmlns:p14="http://schemas.microsoft.com/office/powerpoint/2010/main" val="106110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6" y="1813197"/>
            <a:ext cx="4280475" cy="33832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(3)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</a:t>
            </a:r>
            <a:r>
              <a:rPr lang="en-US">
                <a:solidFill>
                  <a:srgbClr val="CC6600"/>
                </a:solidFill>
              </a:rPr>
              <a:t>u</a:t>
            </a:r>
            <a:r>
              <a:rPr lang="en-US">
                <a:solidFill>
                  <a:srgbClr val="92D050"/>
                </a:solidFill>
              </a:rPr>
              <a:t>l</a:t>
            </a:r>
            <a:r>
              <a:rPr lang="en-US">
                <a:solidFill>
                  <a:srgbClr val="FF99CC"/>
                </a:solidFill>
              </a:rPr>
              <a:t>t</a:t>
            </a:r>
            <a:r>
              <a:rPr lang="en-US">
                <a:solidFill>
                  <a:srgbClr val="FFFF00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media laboratory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33" y="1868615"/>
            <a:ext cx="4297680" cy="33968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2264" y="5500253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5304" y="5500253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Encoder2</a:t>
            </a:r>
          </a:p>
        </p:txBody>
      </p:sp>
    </p:spTree>
    <p:extLst>
      <p:ext uri="{BB962C8B-B14F-4D97-AF65-F5344CB8AC3E}">
        <p14:creationId xmlns:p14="http://schemas.microsoft.com/office/powerpoint/2010/main" val="292900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5" y="1859432"/>
            <a:ext cx="4280475" cy="33832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(4)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</a:t>
            </a:r>
            <a:r>
              <a:rPr lang="en-US">
                <a:solidFill>
                  <a:srgbClr val="CC6600"/>
                </a:solidFill>
              </a:rPr>
              <a:t>u</a:t>
            </a:r>
            <a:r>
              <a:rPr lang="en-US">
                <a:solidFill>
                  <a:srgbClr val="92D050"/>
                </a:solidFill>
              </a:rPr>
              <a:t>l</a:t>
            </a:r>
            <a:r>
              <a:rPr lang="en-US">
                <a:solidFill>
                  <a:srgbClr val="FF99CC"/>
                </a:solidFill>
              </a:rPr>
              <a:t>t</a:t>
            </a:r>
            <a:r>
              <a:rPr lang="en-US">
                <a:solidFill>
                  <a:srgbClr val="FFFF00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media laboratory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35" y="1870364"/>
            <a:ext cx="4280475" cy="3383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2263" y="5500253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5303" y="5500253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Encoder2</a:t>
            </a:r>
          </a:p>
        </p:txBody>
      </p:sp>
    </p:spTree>
    <p:extLst>
      <p:ext uri="{BB962C8B-B14F-4D97-AF65-F5344CB8AC3E}">
        <p14:creationId xmlns:p14="http://schemas.microsoft.com/office/powerpoint/2010/main" val="23449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4" y="1859432"/>
            <a:ext cx="4280475" cy="33832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(5)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</a:t>
            </a:r>
            <a:r>
              <a:rPr lang="en-US">
                <a:solidFill>
                  <a:srgbClr val="CC6600"/>
                </a:solidFill>
              </a:rPr>
              <a:t>u</a:t>
            </a:r>
            <a:r>
              <a:rPr lang="en-US">
                <a:solidFill>
                  <a:srgbClr val="92D050"/>
                </a:solidFill>
              </a:rPr>
              <a:t>l</a:t>
            </a:r>
            <a:r>
              <a:rPr lang="en-US">
                <a:solidFill>
                  <a:srgbClr val="FF99CC"/>
                </a:solidFill>
              </a:rPr>
              <a:t>t</a:t>
            </a:r>
            <a:r>
              <a:rPr lang="en-US">
                <a:solidFill>
                  <a:srgbClr val="FFFF00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media laboratory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34" y="1861005"/>
            <a:ext cx="4280475" cy="3383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2262" y="5500253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5303" y="5500253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Encoder2</a:t>
            </a:r>
          </a:p>
        </p:txBody>
      </p:sp>
    </p:spTree>
    <p:extLst>
      <p:ext uri="{BB962C8B-B14F-4D97-AF65-F5344CB8AC3E}">
        <p14:creationId xmlns:p14="http://schemas.microsoft.com/office/powerpoint/2010/main" val="299914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summarize the differences between performance curves: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Bjontegaard</a:t>
            </a:r>
            <a:r>
              <a:rPr lang="en-US" dirty="0"/>
              <a:t>  delta  (BD)  approach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average bit rate saving for the same performance metric value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negative numbers = bitrate reduction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(6)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</a:t>
            </a:r>
            <a:r>
              <a:rPr lang="en-US">
                <a:solidFill>
                  <a:srgbClr val="CC6600"/>
                </a:solidFill>
              </a:rPr>
              <a:t>u</a:t>
            </a:r>
            <a:r>
              <a:rPr lang="en-US">
                <a:solidFill>
                  <a:srgbClr val="92D050"/>
                </a:solidFill>
              </a:rPr>
              <a:t>l</a:t>
            </a:r>
            <a:r>
              <a:rPr lang="en-US">
                <a:solidFill>
                  <a:srgbClr val="FF99CC"/>
                </a:solidFill>
              </a:rPr>
              <a:t>t</a:t>
            </a:r>
            <a:r>
              <a:rPr lang="en-US">
                <a:solidFill>
                  <a:srgbClr val="FFFF00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media laboratory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546" y="5603245"/>
            <a:ext cx="73429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The average bitrate reduction over test images of the proposed method compared to the benchmark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26" y="3413706"/>
            <a:ext cx="6299947" cy="19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Code, weights and the results are available at: </a:t>
            </a:r>
          </a:p>
          <a:p>
            <a:endParaRPr lang="en-US" dirty="0" smtClean="0"/>
          </a:p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github.com/saeedranjbar12/mtlcfci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</a:t>
            </a:r>
            <a:r>
              <a:rPr lang="en-US" smtClean="0">
                <a:solidFill>
                  <a:srgbClr val="CC6600"/>
                </a:solidFill>
              </a:rPr>
              <a:t>u</a:t>
            </a:r>
            <a:r>
              <a:rPr lang="en-US" smtClean="0">
                <a:solidFill>
                  <a:srgbClr val="92D050"/>
                </a:solidFill>
              </a:rPr>
              <a:t>l</a:t>
            </a:r>
            <a:r>
              <a:rPr lang="en-US" smtClean="0">
                <a:solidFill>
                  <a:srgbClr val="FF99CC"/>
                </a:solidFill>
              </a:rPr>
              <a:t>t</a:t>
            </a:r>
            <a:r>
              <a:rPr lang="en-US" smtClean="0">
                <a:solidFill>
                  <a:srgbClr val="FFFF00"/>
                </a:solidFill>
              </a:rPr>
              <a:t>i</a:t>
            </a:r>
            <a:r>
              <a:rPr lang="en-US" smtClean="0">
                <a:solidFill>
                  <a:schemeClr val="tx2"/>
                </a:solidFill>
              </a:rPr>
              <a:t>media laboratory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74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000" dirty="0"/>
              <a:t>Any Questions?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</a:t>
            </a:r>
            <a:r>
              <a:rPr lang="en-US">
                <a:solidFill>
                  <a:srgbClr val="CC6600"/>
                </a:solidFill>
              </a:rPr>
              <a:t>u</a:t>
            </a:r>
            <a:r>
              <a:rPr lang="en-US">
                <a:solidFill>
                  <a:srgbClr val="92D050"/>
                </a:solidFill>
              </a:rPr>
              <a:t>l</a:t>
            </a:r>
            <a:r>
              <a:rPr lang="en-US">
                <a:solidFill>
                  <a:srgbClr val="FF99CC"/>
                </a:solidFill>
              </a:rPr>
              <a:t>t</a:t>
            </a:r>
            <a:r>
              <a:rPr lang="en-US">
                <a:solidFill>
                  <a:srgbClr val="FFFF00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media laboratory</a:t>
            </a:r>
          </a:p>
        </p:txBody>
      </p:sp>
    </p:spTree>
    <p:extLst>
      <p:ext uri="{BB962C8B-B14F-4D97-AF65-F5344CB8AC3E}">
        <p14:creationId xmlns:p14="http://schemas.microsoft.com/office/powerpoint/2010/main" val="35989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COLLABORATIVE INTELLIGENCE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</a:t>
            </a:r>
            <a:r>
              <a:rPr lang="en-US">
                <a:solidFill>
                  <a:srgbClr val="CC6600"/>
                </a:solidFill>
              </a:rPr>
              <a:t>u</a:t>
            </a:r>
            <a:r>
              <a:rPr lang="en-US">
                <a:solidFill>
                  <a:srgbClr val="92D050"/>
                </a:solidFill>
              </a:rPr>
              <a:t>l</a:t>
            </a:r>
            <a:r>
              <a:rPr lang="en-US">
                <a:solidFill>
                  <a:srgbClr val="FF99CC"/>
                </a:solidFill>
              </a:rPr>
              <a:t>t</a:t>
            </a:r>
            <a:r>
              <a:rPr lang="en-US">
                <a:solidFill>
                  <a:srgbClr val="FFFF00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media laboratory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125" y="1641057"/>
            <a:ext cx="749478" cy="749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11" y="1723914"/>
            <a:ext cx="627703" cy="583764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t="26918" r="15829" b="17539"/>
          <a:stretch/>
        </p:blipFill>
        <p:spPr>
          <a:xfrm>
            <a:off x="6286844" y="1723914"/>
            <a:ext cx="721081" cy="538739"/>
          </a:xfrm>
        </p:spPr>
      </p:pic>
      <p:sp>
        <p:nvSpPr>
          <p:cNvPr id="12" name="Oval 11"/>
          <p:cNvSpPr/>
          <p:nvPr/>
        </p:nvSpPr>
        <p:spPr bwMode="auto">
          <a:xfrm>
            <a:off x="1889125" y="1142876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89125" y="1302730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073827" y="1031889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073827" y="1229563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073826" y="1455588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325618" y="1031889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325618" y="1236737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321852" y="1455587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578583" y="1142875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576804" y="1346073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3" name="Straight Connector 22"/>
          <p:cNvCxnSpPr>
            <a:stCxn id="12" idx="7"/>
            <a:endCxn id="14" idx="2"/>
          </p:cNvCxnSpPr>
          <p:nvPr/>
        </p:nvCxnSpPr>
        <p:spPr bwMode="auto">
          <a:xfrm flipV="1">
            <a:off x="1964705" y="1075233"/>
            <a:ext cx="109122" cy="8033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6"/>
            <a:endCxn id="15" idx="2"/>
          </p:cNvCxnSpPr>
          <p:nvPr/>
        </p:nvCxnSpPr>
        <p:spPr bwMode="auto">
          <a:xfrm>
            <a:off x="1977672" y="1186220"/>
            <a:ext cx="96155" cy="86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endCxn id="14" idx="2"/>
          </p:cNvCxnSpPr>
          <p:nvPr/>
        </p:nvCxnSpPr>
        <p:spPr bwMode="auto">
          <a:xfrm flipV="1">
            <a:off x="1977672" y="1075233"/>
            <a:ext cx="96155" cy="2410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2" idx="6"/>
            <a:endCxn id="16" idx="1"/>
          </p:cNvCxnSpPr>
          <p:nvPr/>
        </p:nvCxnSpPr>
        <p:spPr bwMode="auto">
          <a:xfrm>
            <a:off x="1977672" y="1186220"/>
            <a:ext cx="109121" cy="282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3" idx="7"/>
            <a:endCxn id="15" idx="2"/>
          </p:cNvCxnSpPr>
          <p:nvPr/>
        </p:nvCxnSpPr>
        <p:spPr bwMode="auto">
          <a:xfrm flipV="1">
            <a:off x="1964705" y="1272907"/>
            <a:ext cx="109122" cy="425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3" idx="7"/>
            <a:endCxn id="16" idx="1"/>
          </p:cNvCxnSpPr>
          <p:nvPr/>
        </p:nvCxnSpPr>
        <p:spPr bwMode="auto">
          <a:xfrm>
            <a:off x="1964705" y="1315425"/>
            <a:ext cx="122088" cy="1528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4" idx="6"/>
            <a:endCxn id="17" idx="2"/>
          </p:cNvCxnSpPr>
          <p:nvPr/>
        </p:nvCxnSpPr>
        <p:spPr bwMode="auto">
          <a:xfrm>
            <a:off x="2162374" y="1075233"/>
            <a:ext cx="1632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2158608" y="1272906"/>
            <a:ext cx="1632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2158608" y="1498930"/>
            <a:ext cx="1632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7" idx="6"/>
            <a:endCxn id="20" idx="1"/>
          </p:cNvCxnSpPr>
          <p:nvPr/>
        </p:nvCxnSpPr>
        <p:spPr bwMode="auto">
          <a:xfrm>
            <a:off x="2414165" y="1075233"/>
            <a:ext cx="177385" cy="80337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7" idx="6"/>
            <a:endCxn id="21" idx="1"/>
          </p:cNvCxnSpPr>
          <p:nvPr/>
        </p:nvCxnSpPr>
        <p:spPr bwMode="auto">
          <a:xfrm>
            <a:off x="2414165" y="1075233"/>
            <a:ext cx="175606" cy="28353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20" idx="1"/>
          </p:cNvCxnSpPr>
          <p:nvPr/>
        </p:nvCxnSpPr>
        <p:spPr bwMode="auto">
          <a:xfrm flipV="1">
            <a:off x="2414165" y="1155570"/>
            <a:ext cx="177385" cy="124511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21" idx="1"/>
          </p:cNvCxnSpPr>
          <p:nvPr/>
        </p:nvCxnSpPr>
        <p:spPr bwMode="auto">
          <a:xfrm>
            <a:off x="2427939" y="1290832"/>
            <a:ext cx="161832" cy="67936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9" idx="6"/>
            <a:endCxn id="20" idx="1"/>
          </p:cNvCxnSpPr>
          <p:nvPr/>
        </p:nvCxnSpPr>
        <p:spPr bwMode="auto">
          <a:xfrm flipV="1">
            <a:off x="2410399" y="1155570"/>
            <a:ext cx="181151" cy="343361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21" idx="1"/>
          </p:cNvCxnSpPr>
          <p:nvPr/>
        </p:nvCxnSpPr>
        <p:spPr bwMode="auto">
          <a:xfrm flipV="1">
            <a:off x="2433541" y="1358768"/>
            <a:ext cx="156230" cy="129233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flipV="1">
            <a:off x="0" y="2456611"/>
            <a:ext cx="8839200" cy="377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-5046" y="4066865"/>
            <a:ext cx="8839200" cy="377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08" y="1023886"/>
            <a:ext cx="394683" cy="4799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05" y="1029582"/>
            <a:ext cx="483590" cy="48359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 rot="5400000">
            <a:off x="54746" y="1311852"/>
            <a:ext cx="1186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Mobile Only</a:t>
            </a:r>
          </a:p>
        </p:txBody>
      </p:sp>
      <p:sp>
        <p:nvSpPr>
          <p:cNvPr id="66" name="TextBox 65"/>
          <p:cNvSpPr txBox="1"/>
          <p:nvPr/>
        </p:nvSpPr>
        <p:spPr>
          <a:xfrm rot="5400000">
            <a:off x="69717" y="2821154"/>
            <a:ext cx="1186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Cloud Only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0562" y="3193392"/>
            <a:ext cx="749478" cy="74947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8" y="3276249"/>
            <a:ext cx="627703" cy="583764"/>
          </a:xfrm>
          <a:prstGeom prst="rect">
            <a:avLst/>
          </a:prstGeom>
        </p:spPr>
      </p:pic>
      <p:pic>
        <p:nvPicPr>
          <p:cNvPr id="69" name="Content Placeholder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t="26918" r="15829" b="17539"/>
          <a:stretch/>
        </p:blipFill>
        <p:spPr bwMode="auto">
          <a:xfrm>
            <a:off x="6286844" y="3272698"/>
            <a:ext cx="721081" cy="53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22" y="2593610"/>
            <a:ext cx="394683" cy="479919"/>
          </a:xfrm>
          <a:prstGeom prst="rect">
            <a:avLst/>
          </a:prstGeom>
        </p:spPr>
      </p:pic>
      <p:sp>
        <p:nvSpPr>
          <p:cNvPr id="124" name="Oval 123"/>
          <p:cNvSpPr/>
          <p:nvPr/>
        </p:nvSpPr>
        <p:spPr bwMode="auto">
          <a:xfrm>
            <a:off x="6285979" y="2683076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6285979" y="2842930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6470681" y="2572089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6470681" y="2769763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6470680" y="2995788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6722472" y="2572089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6722472" y="2776937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6718706" y="2995787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6975437" y="2683075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6973658" y="2886273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4" name="Straight Connector 133"/>
          <p:cNvCxnSpPr>
            <a:stCxn id="124" idx="7"/>
            <a:endCxn id="126" idx="2"/>
          </p:cNvCxnSpPr>
          <p:nvPr/>
        </p:nvCxnSpPr>
        <p:spPr bwMode="auto">
          <a:xfrm flipV="1">
            <a:off x="6361559" y="2615433"/>
            <a:ext cx="109122" cy="8033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24" idx="6"/>
            <a:endCxn id="127" idx="2"/>
          </p:cNvCxnSpPr>
          <p:nvPr/>
        </p:nvCxnSpPr>
        <p:spPr bwMode="auto">
          <a:xfrm>
            <a:off x="6374526" y="2726420"/>
            <a:ext cx="96155" cy="86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26" idx="2"/>
          </p:cNvCxnSpPr>
          <p:nvPr/>
        </p:nvCxnSpPr>
        <p:spPr bwMode="auto">
          <a:xfrm flipV="1">
            <a:off x="6374526" y="2615433"/>
            <a:ext cx="96155" cy="2410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24" idx="6"/>
            <a:endCxn id="128" idx="1"/>
          </p:cNvCxnSpPr>
          <p:nvPr/>
        </p:nvCxnSpPr>
        <p:spPr bwMode="auto">
          <a:xfrm>
            <a:off x="6374526" y="2726420"/>
            <a:ext cx="109121" cy="282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25" idx="7"/>
            <a:endCxn id="127" idx="2"/>
          </p:cNvCxnSpPr>
          <p:nvPr/>
        </p:nvCxnSpPr>
        <p:spPr bwMode="auto">
          <a:xfrm flipV="1">
            <a:off x="6361559" y="2813107"/>
            <a:ext cx="109122" cy="425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25" idx="7"/>
            <a:endCxn id="128" idx="1"/>
          </p:cNvCxnSpPr>
          <p:nvPr/>
        </p:nvCxnSpPr>
        <p:spPr bwMode="auto">
          <a:xfrm>
            <a:off x="6361559" y="2855625"/>
            <a:ext cx="122088" cy="1528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6" idx="6"/>
            <a:endCxn id="129" idx="2"/>
          </p:cNvCxnSpPr>
          <p:nvPr/>
        </p:nvCxnSpPr>
        <p:spPr bwMode="auto">
          <a:xfrm>
            <a:off x="6559228" y="2615433"/>
            <a:ext cx="1632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/>
          <p:nvPr/>
        </p:nvCxnSpPr>
        <p:spPr bwMode="auto">
          <a:xfrm>
            <a:off x="6555462" y="2813106"/>
            <a:ext cx="1632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>
            <a:off x="6555462" y="3039130"/>
            <a:ext cx="1632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29" idx="6"/>
            <a:endCxn id="132" idx="1"/>
          </p:cNvCxnSpPr>
          <p:nvPr/>
        </p:nvCxnSpPr>
        <p:spPr bwMode="auto">
          <a:xfrm>
            <a:off x="6811019" y="2615433"/>
            <a:ext cx="177385" cy="80337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29" idx="6"/>
            <a:endCxn id="133" idx="1"/>
          </p:cNvCxnSpPr>
          <p:nvPr/>
        </p:nvCxnSpPr>
        <p:spPr bwMode="auto">
          <a:xfrm>
            <a:off x="6811019" y="2615433"/>
            <a:ext cx="175606" cy="28353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0" idx="6"/>
            <a:endCxn id="132" idx="1"/>
          </p:cNvCxnSpPr>
          <p:nvPr/>
        </p:nvCxnSpPr>
        <p:spPr bwMode="auto">
          <a:xfrm flipV="1">
            <a:off x="6811019" y="2695770"/>
            <a:ext cx="177385" cy="124511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133" idx="1"/>
          </p:cNvCxnSpPr>
          <p:nvPr/>
        </p:nvCxnSpPr>
        <p:spPr bwMode="auto">
          <a:xfrm>
            <a:off x="6824793" y="2831032"/>
            <a:ext cx="161832" cy="67936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1" idx="6"/>
            <a:endCxn id="132" idx="1"/>
          </p:cNvCxnSpPr>
          <p:nvPr/>
        </p:nvCxnSpPr>
        <p:spPr bwMode="auto">
          <a:xfrm flipV="1">
            <a:off x="6807253" y="2695770"/>
            <a:ext cx="181151" cy="343361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133" idx="1"/>
          </p:cNvCxnSpPr>
          <p:nvPr/>
        </p:nvCxnSpPr>
        <p:spPr bwMode="auto">
          <a:xfrm flipV="1">
            <a:off x="6830395" y="2898968"/>
            <a:ext cx="156230" cy="129233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9" name="Picture 1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62" y="2564086"/>
            <a:ext cx="394683" cy="47991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59" y="2569782"/>
            <a:ext cx="483590" cy="483590"/>
          </a:xfrm>
          <a:prstGeom prst="rect">
            <a:avLst/>
          </a:prstGeom>
        </p:spPr>
      </p:pic>
      <p:sp>
        <p:nvSpPr>
          <p:cNvPr id="151" name="Rectangle 150"/>
          <p:cNvSpPr/>
          <p:nvPr/>
        </p:nvSpPr>
        <p:spPr>
          <a:xfrm rot="5400000">
            <a:off x="-333695" y="4659638"/>
            <a:ext cx="1979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Collaborative</a:t>
            </a:r>
          </a:p>
          <a:p>
            <a:r>
              <a:rPr lang="en-US" dirty="0"/>
              <a:t> Intelligence</a:t>
            </a:r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2617" y="4894785"/>
            <a:ext cx="749478" cy="749478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03" y="4977642"/>
            <a:ext cx="627703" cy="583764"/>
          </a:xfrm>
          <a:prstGeom prst="rect">
            <a:avLst/>
          </a:prstGeom>
        </p:spPr>
      </p:pic>
      <p:pic>
        <p:nvPicPr>
          <p:cNvPr id="154" name="Content Placeholder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t="26918" r="15829" b="17539"/>
          <a:stretch/>
        </p:blipFill>
        <p:spPr bwMode="auto">
          <a:xfrm>
            <a:off x="6248899" y="4974091"/>
            <a:ext cx="721081" cy="53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Oval 161"/>
          <p:cNvSpPr/>
          <p:nvPr/>
        </p:nvSpPr>
        <p:spPr bwMode="auto">
          <a:xfrm>
            <a:off x="6684527" y="4273482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6684527" y="4478330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6680761" y="4697180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6937492" y="4384468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6935713" y="4587666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76" name="Straight Connector 175"/>
          <p:cNvCxnSpPr>
            <a:stCxn id="162" idx="6"/>
            <a:endCxn id="165" idx="1"/>
          </p:cNvCxnSpPr>
          <p:nvPr/>
        </p:nvCxnSpPr>
        <p:spPr bwMode="auto">
          <a:xfrm>
            <a:off x="6773074" y="4316826"/>
            <a:ext cx="177385" cy="80337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62" idx="6"/>
            <a:endCxn id="166" idx="1"/>
          </p:cNvCxnSpPr>
          <p:nvPr/>
        </p:nvCxnSpPr>
        <p:spPr bwMode="auto">
          <a:xfrm>
            <a:off x="6773074" y="4316826"/>
            <a:ext cx="175606" cy="28353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63" idx="6"/>
            <a:endCxn id="165" idx="1"/>
          </p:cNvCxnSpPr>
          <p:nvPr/>
        </p:nvCxnSpPr>
        <p:spPr bwMode="auto">
          <a:xfrm flipV="1">
            <a:off x="6773074" y="4397163"/>
            <a:ext cx="177385" cy="124511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endCxn id="166" idx="1"/>
          </p:cNvCxnSpPr>
          <p:nvPr/>
        </p:nvCxnSpPr>
        <p:spPr bwMode="auto">
          <a:xfrm>
            <a:off x="6786848" y="4532425"/>
            <a:ext cx="161832" cy="67936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64" idx="6"/>
            <a:endCxn id="165" idx="1"/>
          </p:cNvCxnSpPr>
          <p:nvPr/>
        </p:nvCxnSpPr>
        <p:spPr bwMode="auto">
          <a:xfrm flipV="1">
            <a:off x="6769308" y="4397163"/>
            <a:ext cx="181151" cy="343361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endCxn id="166" idx="1"/>
          </p:cNvCxnSpPr>
          <p:nvPr/>
        </p:nvCxnSpPr>
        <p:spPr bwMode="auto">
          <a:xfrm flipV="1">
            <a:off x="6792450" y="4600361"/>
            <a:ext cx="156230" cy="129233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3" name="Picture 1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14" y="4271175"/>
            <a:ext cx="483590" cy="483590"/>
          </a:xfrm>
          <a:prstGeom prst="rect">
            <a:avLst/>
          </a:prstGeom>
        </p:spPr>
      </p:pic>
      <p:sp>
        <p:nvSpPr>
          <p:cNvPr id="184" name="Oval 183"/>
          <p:cNvSpPr/>
          <p:nvPr/>
        </p:nvSpPr>
        <p:spPr bwMode="auto">
          <a:xfrm>
            <a:off x="2031906" y="4368665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5" name="Oval 184"/>
          <p:cNvSpPr/>
          <p:nvPr/>
        </p:nvSpPr>
        <p:spPr bwMode="auto">
          <a:xfrm>
            <a:off x="2031906" y="4528519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6" name="Oval 185"/>
          <p:cNvSpPr/>
          <p:nvPr/>
        </p:nvSpPr>
        <p:spPr bwMode="auto">
          <a:xfrm>
            <a:off x="2216608" y="4257678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7" name="Oval 186"/>
          <p:cNvSpPr/>
          <p:nvPr/>
        </p:nvSpPr>
        <p:spPr bwMode="auto">
          <a:xfrm>
            <a:off x="2216608" y="4455352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8" name="Oval 187"/>
          <p:cNvSpPr/>
          <p:nvPr/>
        </p:nvSpPr>
        <p:spPr bwMode="auto">
          <a:xfrm>
            <a:off x="2216607" y="4681377"/>
            <a:ext cx="88547" cy="8668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89" name="Straight Connector 188"/>
          <p:cNvCxnSpPr>
            <a:stCxn id="184" idx="7"/>
            <a:endCxn id="186" idx="2"/>
          </p:cNvCxnSpPr>
          <p:nvPr/>
        </p:nvCxnSpPr>
        <p:spPr bwMode="auto">
          <a:xfrm flipV="1">
            <a:off x="2107486" y="4301022"/>
            <a:ext cx="109122" cy="8033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84" idx="6"/>
            <a:endCxn id="187" idx="2"/>
          </p:cNvCxnSpPr>
          <p:nvPr/>
        </p:nvCxnSpPr>
        <p:spPr bwMode="auto">
          <a:xfrm>
            <a:off x="2120453" y="4412009"/>
            <a:ext cx="96155" cy="86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1" name="Straight Connector 190"/>
          <p:cNvCxnSpPr>
            <a:endCxn id="186" idx="2"/>
          </p:cNvCxnSpPr>
          <p:nvPr/>
        </p:nvCxnSpPr>
        <p:spPr bwMode="auto">
          <a:xfrm flipV="1">
            <a:off x="2120453" y="4301022"/>
            <a:ext cx="96155" cy="2410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2" name="Straight Connector 191"/>
          <p:cNvCxnSpPr>
            <a:stCxn id="184" idx="6"/>
            <a:endCxn id="188" idx="1"/>
          </p:cNvCxnSpPr>
          <p:nvPr/>
        </p:nvCxnSpPr>
        <p:spPr bwMode="auto">
          <a:xfrm>
            <a:off x="2120453" y="4412009"/>
            <a:ext cx="109121" cy="282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3" name="Straight Connector 192"/>
          <p:cNvCxnSpPr>
            <a:stCxn id="185" idx="7"/>
            <a:endCxn id="187" idx="2"/>
          </p:cNvCxnSpPr>
          <p:nvPr/>
        </p:nvCxnSpPr>
        <p:spPr bwMode="auto">
          <a:xfrm flipV="1">
            <a:off x="2107486" y="4498696"/>
            <a:ext cx="109122" cy="425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" name="Straight Connector 193"/>
          <p:cNvCxnSpPr>
            <a:stCxn id="185" idx="7"/>
            <a:endCxn id="188" idx="1"/>
          </p:cNvCxnSpPr>
          <p:nvPr/>
        </p:nvCxnSpPr>
        <p:spPr bwMode="auto">
          <a:xfrm>
            <a:off x="2107486" y="4541214"/>
            <a:ext cx="122088" cy="1528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98" name="Picture 1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89" y="4249675"/>
            <a:ext cx="394683" cy="479919"/>
          </a:xfrm>
          <a:prstGeom prst="rect">
            <a:avLst/>
          </a:prstGeom>
        </p:spPr>
      </p:pic>
      <p:sp>
        <p:nvSpPr>
          <p:cNvPr id="221" name="Rectangle 220"/>
          <p:cNvSpPr/>
          <p:nvPr/>
        </p:nvSpPr>
        <p:spPr>
          <a:xfrm>
            <a:off x="1317018" y="5878172"/>
            <a:ext cx="74359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Y. Kang, J. </a:t>
            </a:r>
            <a:r>
              <a:rPr lang="en-US" sz="1050" dirty="0" err="1"/>
              <a:t>Hauswaldand</a:t>
            </a:r>
            <a:r>
              <a:rPr lang="en-US" sz="1050" dirty="0"/>
              <a:t> C. Gao, A. </a:t>
            </a:r>
            <a:r>
              <a:rPr lang="en-US" sz="1050" dirty="0" err="1"/>
              <a:t>Rovinski</a:t>
            </a:r>
            <a:r>
              <a:rPr lang="en-US" sz="1050" dirty="0"/>
              <a:t>, T. </a:t>
            </a:r>
            <a:r>
              <a:rPr lang="en-US" sz="1050" dirty="0" err="1"/>
              <a:t>Mudge</a:t>
            </a:r>
            <a:r>
              <a:rPr lang="en-US" sz="1050" dirty="0"/>
              <a:t>, J. Mars, and L. Tang, “Neurosurgeon: Collaborative intelligence between the cloud and mobile edge,” SIGARCH </a:t>
            </a:r>
            <a:r>
              <a:rPr lang="en-US" sz="1050" dirty="0" err="1"/>
              <a:t>Comput</a:t>
            </a:r>
            <a:r>
              <a:rPr lang="en-US" sz="1050" dirty="0"/>
              <a:t>. Archit. News, vol. 45, no.1, pp. 615–629, Apr.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66" y="4330090"/>
            <a:ext cx="315399" cy="36576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58" y="4306612"/>
            <a:ext cx="31539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6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4687 -4.44444E-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87 -4.44444E-6 L 0.41146 -0.003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20139 0.00116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39 0.00116 L 0.41059 -0.00208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64" grpId="0"/>
      <p:bldP spid="66" grpId="0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51" grpId="0"/>
      <p:bldP spid="162" grpId="0" animBg="1"/>
      <p:bldP spid="163" grpId="0" animBg="1"/>
      <p:bldP spid="164" grpId="0" animBg="1"/>
      <p:bldP spid="165" grpId="0" animBg="1"/>
      <p:bldP spid="166" grpId="0" animBg="1"/>
      <p:bldP spid="184" grpId="0" animBg="1"/>
      <p:bldP spid="185" grpId="0" animBg="1"/>
      <p:bldP spid="186" grpId="0" animBg="1"/>
      <p:bldP spid="187" grpId="0" animBg="1"/>
      <p:bldP spid="1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200" dirty="0"/>
              <a:t>MULTI-TASK MODEL FOR COLLABORATIVE INTELLIGENCE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</a:t>
            </a:r>
            <a:r>
              <a:rPr lang="en-US">
                <a:solidFill>
                  <a:srgbClr val="CC6600"/>
                </a:solidFill>
              </a:rPr>
              <a:t>u</a:t>
            </a:r>
            <a:r>
              <a:rPr lang="en-US">
                <a:solidFill>
                  <a:srgbClr val="92D050"/>
                </a:solidFill>
              </a:rPr>
              <a:t>l</a:t>
            </a:r>
            <a:r>
              <a:rPr lang="en-US">
                <a:solidFill>
                  <a:srgbClr val="FF99CC"/>
                </a:solidFill>
              </a:rPr>
              <a:t>t</a:t>
            </a:r>
            <a:r>
              <a:rPr lang="en-US">
                <a:solidFill>
                  <a:srgbClr val="FFFF00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media laboratory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/>
          <a:srcRect t="11229"/>
          <a:stretch/>
        </p:blipFill>
        <p:spPr bwMode="auto">
          <a:xfrm>
            <a:off x="685800" y="3894654"/>
            <a:ext cx="7772400" cy="21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246187"/>
            <a:ext cx="7772400" cy="4822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Encoder part on the mobile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ResNet34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Inference tasks in the cloud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semantic segmentation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disparity map estimation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input reconstruction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Model 1, Model 2 and Model 3: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/>
              <a:t>convolutional and transpose convolutional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599600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200" dirty="0"/>
              <a:t>Multi-task model for collaborative intelligence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630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DEEP FEATURE COMPRESSION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</a:t>
            </a:r>
            <a:r>
              <a:rPr lang="en-US">
                <a:solidFill>
                  <a:srgbClr val="CC6600"/>
                </a:solidFill>
              </a:rPr>
              <a:t>u</a:t>
            </a:r>
            <a:r>
              <a:rPr lang="en-US">
                <a:solidFill>
                  <a:srgbClr val="92D050"/>
                </a:solidFill>
              </a:rPr>
              <a:t>l</a:t>
            </a:r>
            <a:r>
              <a:rPr lang="en-US">
                <a:solidFill>
                  <a:srgbClr val="FF99CC"/>
                </a:solidFill>
              </a:rPr>
              <a:t>t</a:t>
            </a:r>
            <a:r>
              <a:rPr lang="en-US">
                <a:solidFill>
                  <a:srgbClr val="FFFF00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media laboratory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Q-Layer: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During the testing: uniform n-bit min-max quantization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During the training: uniform noise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Quantized feature tensor →  tiled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Tiled image is coded: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Lossless codec (PNG)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 err="1"/>
              <a:t>Lossy</a:t>
            </a:r>
            <a:r>
              <a:rPr lang="en-US" dirty="0"/>
              <a:t> codec (JPG)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44034"/>
            <a:ext cx="5481084" cy="1370271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0308" y="3631019"/>
            <a:ext cx="1883720" cy="19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88148" y="5809124"/>
            <a:ext cx="2528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Deep feature compression module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5683869"/>
            <a:ext cx="5481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An example of the tiled quantized deep feature tensor (enhanced for better visualization)</a:t>
            </a:r>
          </a:p>
        </p:txBody>
      </p:sp>
    </p:spTree>
    <p:extLst>
      <p:ext uri="{BB962C8B-B14F-4D97-AF65-F5344CB8AC3E}">
        <p14:creationId xmlns:p14="http://schemas.microsoft.com/office/powerpoint/2010/main" val="399915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DEEP FEATURE COMPRESSIBILITY LOSS (1)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</a:t>
            </a:r>
            <a:r>
              <a:rPr lang="en-US">
                <a:solidFill>
                  <a:srgbClr val="CC6600"/>
                </a:solidFill>
              </a:rPr>
              <a:t>u</a:t>
            </a:r>
            <a:r>
              <a:rPr lang="en-US">
                <a:solidFill>
                  <a:srgbClr val="92D050"/>
                </a:solidFill>
              </a:rPr>
              <a:t>l</a:t>
            </a:r>
            <a:r>
              <a:rPr lang="en-US">
                <a:solidFill>
                  <a:srgbClr val="FF99CC"/>
                </a:solidFill>
              </a:rPr>
              <a:t>t</a:t>
            </a:r>
            <a:r>
              <a:rPr lang="en-US">
                <a:solidFill>
                  <a:srgbClr val="FFFF00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media laboratory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Loss functions for the three tasks: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semantic segmentation: cross-entropy loss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disparity map estimation: Mean Squared Error (MSE) loss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input reconstruction: Mean Absolute Error (MAE) loss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Feature compressibility loss</a:t>
                </a:r>
                <a:endParaRPr lang="en-US" b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input image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encoder model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n-US" b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deep feature tensor: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 (</a:t>
                </a:r>
                <a:r>
                  <a:rPr lang="en-US" dirty="0"/>
                  <a:t>height, width, channels</a:t>
                </a:r>
                <a:r>
                  <a:rPr lang="en-US" dirty="0">
                    <a:latin typeface="Cambria Math" panose="02040503050406030204" pitchFamily="18" charset="0"/>
                  </a:rPr>
                  <a:t>)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m:rPr>
                            <m:nor/>
                          </m:rPr>
                          <a:rPr lang="en-US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m:rPr>
                            <m:nor/>
                          </m:rPr>
                          <a:rPr lang="en-US" b="1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loss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related to the bitrate required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is used as one of the loss functions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differentiable with respect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almost everywhere.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36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Entropy is not differentiable → cannot be used in training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l-GR" dirty="0"/>
                  <a:t>-</a:t>
                </a:r>
                <a:r>
                  <a:rPr lang="en-US" dirty="0"/>
                  <a:t>domain analysis: a bit rate-related quantity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 fraction of non-zero DCT coefficients (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① </a:t>
                </a:r>
                <a:r>
                  <a:rPr lang="en-US" dirty="0"/>
                  <a:t>spatial prediction + </a:t>
                </a:r>
                <a:r>
                  <a:rPr lang="en-US" dirty="0">
                    <a:latin typeface="Calibri" panose="020F0502020204030204" pitchFamily="34" charset="0"/>
                  </a:rPr>
                  <a:t>②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-norm </a:t>
                </a:r>
                <a:r>
                  <a:rPr lang="en-US" dirty="0"/>
                  <a:t>of the DCT coefficients of the residual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Differential Pulse Code Modulation (DPCM) along the rows and columns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Let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-th</a:t>
                </a:r>
                <a:r>
                  <a:rPr lang="en-US" dirty="0"/>
                  <a:t> channel of tensor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Then horizontal and vertical differencing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DEEP FEATURE COMPRESSIBILITY LOSS (2)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</a:t>
            </a:r>
            <a:r>
              <a:rPr lang="en-US">
                <a:solidFill>
                  <a:srgbClr val="CC6600"/>
                </a:solidFill>
              </a:rPr>
              <a:t>u</a:t>
            </a:r>
            <a:r>
              <a:rPr lang="en-US">
                <a:solidFill>
                  <a:srgbClr val="92D050"/>
                </a:solidFill>
              </a:rPr>
              <a:t>l</a:t>
            </a:r>
            <a:r>
              <a:rPr lang="en-US">
                <a:solidFill>
                  <a:srgbClr val="FF99CC"/>
                </a:solidFill>
              </a:rPr>
              <a:t>t</a:t>
            </a:r>
            <a:r>
              <a:rPr lang="en-US">
                <a:solidFill>
                  <a:srgbClr val="FFFF00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media laboratory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103" y="3496596"/>
            <a:ext cx="2615706" cy="1177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125" y="5567958"/>
            <a:ext cx="1569245" cy="411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689" y="5567958"/>
            <a:ext cx="3620742" cy="418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1" y="279595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601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Spatial prediction residuals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DCT of the prediction residual signal: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 the DCT matrices for row and column transforms</a:t>
                </a:r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feature compressibility loss: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-norm </a:t>
                </a:r>
                <a:r>
                  <a:rPr lang="en-US" dirty="0"/>
                  <a:t>of the transformed prediction residual, averaged over the whole feature tensor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the derivative of the absolute value at 0 is set to 1</a:t>
                </a: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DEEP FEATURE COMPRESSIBILITY LOSS (3)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</a:t>
            </a:r>
            <a:r>
              <a:rPr lang="en-US" dirty="0">
                <a:solidFill>
                  <a:srgbClr val="CC6600"/>
                </a:solidFill>
              </a:rPr>
              <a:t>u</a:t>
            </a:r>
            <a:r>
              <a:rPr lang="en-US" dirty="0">
                <a:solidFill>
                  <a:srgbClr val="92D050"/>
                </a:solidFill>
              </a:rPr>
              <a:t>l</a:t>
            </a:r>
            <a:r>
              <a:rPr lang="en-US" dirty="0">
                <a:solidFill>
                  <a:srgbClr val="FF99CC"/>
                </a:solidFill>
              </a:rPr>
              <a:t>t</a:t>
            </a:r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media laboratory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597" y="1931300"/>
            <a:ext cx="1951962" cy="622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872" y="3660092"/>
            <a:ext cx="1749411" cy="398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541" y="4784270"/>
            <a:ext cx="2692917" cy="761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357" y="26992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347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End-to-end training for the multi-task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single loss function capturing all task-specific losses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three actual tasks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loss term related to the compressibility of deep features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Overall multi-task loss: a linear combination of task-specific losses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Following </a:t>
            </a:r>
            <a:r>
              <a:rPr lang="en-US" dirty="0"/>
              <a:t>[10]: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classification-type </a:t>
            </a:r>
            <a:r>
              <a:rPr lang="en-US" dirty="0"/>
              <a:t>tasks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regression-type tasks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trainable weight and a correction term for each loss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MULTI-TASK LEARNING LOSS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</a:t>
            </a:r>
            <a:r>
              <a:rPr lang="en-US">
                <a:solidFill>
                  <a:srgbClr val="CC6600"/>
                </a:solidFill>
              </a:rPr>
              <a:t>u</a:t>
            </a:r>
            <a:r>
              <a:rPr lang="en-US">
                <a:solidFill>
                  <a:srgbClr val="92D050"/>
                </a:solidFill>
              </a:rPr>
              <a:t>l</a:t>
            </a:r>
            <a:r>
              <a:rPr lang="en-US">
                <a:solidFill>
                  <a:srgbClr val="FF99CC"/>
                </a:solidFill>
              </a:rPr>
              <a:t>t</a:t>
            </a:r>
            <a:r>
              <a:rPr lang="en-US">
                <a:solidFill>
                  <a:srgbClr val="FFFF00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media laboratory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511"/>
          <a:stretch/>
        </p:blipFill>
        <p:spPr>
          <a:xfrm>
            <a:off x="5056909" y="4436666"/>
            <a:ext cx="3553691" cy="1580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54330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[10] A. Kendall, Y. Gal, and R. </a:t>
            </a:r>
            <a:r>
              <a:rPr lang="en-US" sz="1200" dirty="0" err="1"/>
              <a:t>Cipolla</a:t>
            </a:r>
            <a:r>
              <a:rPr lang="en-US" sz="1200" dirty="0"/>
              <a:t>, “Multi-task learning using uncertainty to weigh losses for scene geometry and semantics,” in Proc. IEEE CVPR’18, 2018, pp.</a:t>
            </a:r>
          </a:p>
          <a:p>
            <a:r>
              <a:rPr lang="en-US" sz="1200" dirty="0"/>
              <a:t>7482–7491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16436" y="4613564"/>
            <a:ext cx="540328" cy="471054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8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Cityscapes dataset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2,975 training images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semantic segmentation and disparity map labels available for each image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testing on 500 validation images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resizing images to 512 × 256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Pytorch</a:t>
                </a:r>
                <a:r>
                  <a:rPr lang="en-US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250 epochs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Adam optimizer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polynomial decay applied to the initial learning rate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EXPERIMENTAL RESULTS (1)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</a:t>
            </a:r>
            <a:r>
              <a:rPr lang="en-US">
                <a:solidFill>
                  <a:srgbClr val="CC6600"/>
                </a:solidFill>
              </a:rPr>
              <a:t>u</a:t>
            </a:r>
            <a:r>
              <a:rPr lang="en-US">
                <a:solidFill>
                  <a:srgbClr val="92D050"/>
                </a:solidFill>
              </a:rPr>
              <a:t>l</a:t>
            </a:r>
            <a:r>
              <a:rPr lang="en-US">
                <a:solidFill>
                  <a:srgbClr val="FF99CC"/>
                </a:solidFill>
              </a:rPr>
              <a:t>t</a:t>
            </a:r>
            <a:r>
              <a:rPr lang="en-US">
                <a:solidFill>
                  <a:srgbClr val="FFFF00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media laboratory</a:t>
            </a:r>
          </a:p>
        </p:txBody>
      </p:sp>
    </p:spTree>
    <p:extLst>
      <p:ext uri="{BB962C8B-B14F-4D97-AF65-F5344CB8AC3E}">
        <p14:creationId xmlns:p14="http://schemas.microsoft.com/office/powerpoint/2010/main" val="4276396566"/>
      </p:ext>
    </p:extLst>
  </p:cSld>
  <p:clrMapOvr>
    <a:masterClrMapping/>
  </p:clrMapOvr>
</p:sld>
</file>

<file path=ppt/theme/theme1.xml><?xml version="1.0" encoding="utf-8"?>
<a:theme xmlns:a="http://schemas.openxmlformats.org/drawingml/2006/main" name="SFU_Template_Beta_0.2">
  <a:themeElements>
    <a:clrScheme name="SFU_Template_Beta_0.2 13">
      <a:dk1>
        <a:srgbClr val="000000"/>
      </a:dk1>
      <a:lt1>
        <a:srgbClr val="FFFFFF"/>
      </a:lt1>
      <a:dk2>
        <a:srgbClr val="FFFFFF"/>
      </a:dk2>
      <a:lt2>
        <a:srgbClr val="464847"/>
      </a:lt2>
      <a:accent1>
        <a:srgbClr val="9E0927"/>
      </a:accent1>
      <a:accent2>
        <a:srgbClr val="003874"/>
      </a:accent2>
      <a:accent3>
        <a:srgbClr val="FFFFFF"/>
      </a:accent3>
      <a:accent4>
        <a:srgbClr val="000000"/>
      </a:accent4>
      <a:accent5>
        <a:srgbClr val="CCAAAC"/>
      </a:accent5>
      <a:accent6>
        <a:srgbClr val="003268"/>
      </a:accent6>
      <a:hlink>
        <a:srgbClr val="006AA8"/>
      </a:hlink>
      <a:folHlink>
        <a:srgbClr val="BA2B48"/>
      </a:folHlink>
    </a:clrScheme>
    <a:fontScheme name="SFU_Template_Beta_0.2">
      <a:majorFont>
        <a:latin typeface="DINPro-Medium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FU_Template_Beta_0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3">
        <a:dk1>
          <a:srgbClr val="000000"/>
        </a:dk1>
        <a:lt1>
          <a:srgbClr val="FFFFFF"/>
        </a:lt1>
        <a:dk2>
          <a:srgbClr val="FFFFFF"/>
        </a:dk2>
        <a:lt2>
          <a:srgbClr val="464847"/>
        </a:lt2>
        <a:accent1>
          <a:srgbClr val="9E0927"/>
        </a:accent1>
        <a:accent2>
          <a:srgbClr val="003874"/>
        </a:accent2>
        <a:accent3>
          <a:srgbClr val="FFFFFF"/>
        </a:accent3>
        <a:accent4>
          <a:srgbClr val="000000"/>
        </a:accent4>
        <a:accent5>
          <a:srgbClr val="CCAAAC"/>
        </a:accent5>
        <a:accent6>
          <a:srgbClr val="003268"/>
        </a:accent6>
        <a:hlink>
          <a:srgbClr val="006AA8"/>
        </a:hlink>
        <a:folHlink>
          <a:srgbClr val="BA2B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HD:Users:jenn:Documents:in progress:PowerPoint Template:SFU_Template_Beta_0.2.pot</Template>
  <TotalTime>2587</TotalTime>
  <Words>660</Words>
  <Application>Microsoft Office PowerPoint</Application>
  <PresentationFormat>On-screen Show (4:3)</PresentationFormat>
  <Paragraphs>147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Cambria Math</vt:lpstr>
      <vt:lpstr>DINPro-Medium</vt:lpstr>
      <vt:lpstr>Helvetica</vt:lpstr>
      <vt:lpstr>Segoe UI Light</vt:lpstr>
      <vt:lpstr>Times</vt:lpstr>
      <vt:lpstr>Wingdings</vt:lpstr>
      <vt:lpstr>SFU_Template_Beta_0.2</vt:lpstr>
      <vt:lpstr>MULTI-TASK LEARNING  WITH COMPRESSIBLE FEATURES FOR COLLABORATIVE INTELLIGENCE</vt:lpstr>
      <vt:lpstr>COLLABORATIVE INTELLIGENCE</vt:lpstr>
      <vt:lpstr>MULTI-TASK MODEL FOR COLLABORATIVE INTELLIGENCE</vt:lpstr>
      <vt:lpstr>DEEP FEATURE COMPRESSION</vt:lpstr>
      <vt:lpstr>DEEP FEATURE COMPRESSIBILITY LOSS (1)</vt:lpstr>
      <vt:lpstr>DEEP FEATURE COMPRESSIBILITY LOSS (2)</vt:lpstr>
      <vt:lpstr>DEEP FEATURE COMPRESSIBILITY LOSS (3)</vt:lpstr>
      <vt:lpstr>MULTI-TASK LEARNING LOSS</vt:lpstr>
      <vt:lpstr>EXPERIMENTAL RESULTS (1) </vt:lpstr>
      <vt:lpstr>EXPERIMENTAL RESULTS (2)</vt:lpstr>
      <vt:lpstr>EXPERIMENTAL RESULTS (3)</vt:lpstr>
      <vt:lpstr>EXPERIMENTAL RESULTS (4)</vt:lpstr>
      <vt:lpstr>EXPERIMENTAL RESULTS (5)</vt:lpstr>
      <vt:lpstr>EXPERIMENTAL RESULTS (6)</vt:lpstr>
      <vt:lpstr>Code</vt:lpstr>
      <vt:lpstr>PowerPoint Presentation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Jennifer Conroy</dc:creator>
  <cp:lastModifiedBy>Saeed Ranjbar Alvar</cp:lastModifiedBy>
  <cp:revision>243</cp:revision>
  <dcterms:created xsi:type="dcterms:W3CDTF">2007-05-10T23:03:35Z</dcterms:created>
  <dcterms:modified xsi:type="dcterms:W3CDTF">2019-09-20T18:14:15Z</dcterms:modified>
</cp:coreProperties>
</file>