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1020" r:id="rId2"/>
    <p:sldId id="1038" r:id="rId3"/>
    <p:sldId id="1021" r:id="rId4"/>
    <p:sldId id="1022" r:id="rId5"/>
    <p:sldId id="1039" r:id="rId6"/>
    <p:sldId id="1071" r:id="rId7"/>
    <p:sldId id="1075" r:id="rId8"/>
    <p:sldId id="1059" r:id="rId9"/>
    <p:sldId id="1074" r:id="rId10"/>
    <p:sldId id="1076" r:id="rId11"/>
    <p:sldId id="1070" r:id="rId12"/>
    <p:sldId id="1031" r:id="rId13"/>
    <p:sldId id="1033" r:id="rId14"/>
    <p:sldId id="1034" r:id="rId15"/>
    <p:sldId id="1077" r:id="rId16"/>
    <p:sldId id="103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521415D9-36F7-43E2-AB2F-B90AF26B5E84}">
      <p14:sectionLst xmlns:p14="http://schemas.microsoft.com/office/powerpoint/2010/main">
        <p14:section name="intro" id="{B5264890-B1D8-9847-ACDE-DFC0C3D28F30}">
          <p14:sldIdLst>
            <p14:sldId id="1020"/>
            <p14:sldId id="1038"/>
            <p14:sldId id="1021"/>
            <p14:sldId id="1022"/>
            <p14:sldId id="1039"/>
            <p14:sldId id="1071"/>
            <p14:sldId id="1075"/>
            <p14:sldId id="1059"/>
            <p14:sldId id="1074"/>
            <p14:sldId id="1076"/>
            <p14:sldId id="1070"/>
            <p14:sldId id="1031"/>
            <p14:sldId id="1033"/>
            <p14:sldId id="1034"/>
            <p14:sldId id="1077"/>
            <p14:sldId id="10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859"/>
    <a:srgbClr val="266436"/>
    <a:srgbClr val="EFF7FE"/>
    <a:srgbClr val="5F100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5"/>
    <p:restoredTop sz="86379"/>
  </p:normalViewPr>
  <p:slideViewPr>
    <p:cSldViewPr>
      <p:cViewPr varScale="1">
        <p:scale>
          <a:sx n="73" d="100"/>
          <a:sy n="73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uxia512\AppData\Local\Temp\Rar$DIa0.979\TIMB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xia512\AppData\Local\Temp\Rar$DIa0.979\TIMBI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xia512\AppData\Local\Temp\Rar$DIa0.979\TIMB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[TIMBIR.xlsx]Sheet1!$A$45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[TIMBIR.xlsx]Sheet1!$B$44:$D$44</c:f>
              <c:strCache>
                <c:ptCount val="3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</c:strCache>
            </c:strRef>
          </c:cat>
          <c:val>
            <c:numRef>
              <c:f>[TIMBIR.xlsx]Sheet1!$B$45:$D$45</c:f>
              <c:numCache>
                <c:formatCode>0%</c:formatCode>
                <c:ptCount val="3"/>
                <c:pt idx="0">
                  <c:v>0.01</c:v>
                </c:pt>
                <c:pt idx="1">
                  <c:v>0.9</c:v>
                </c:pt>
                <c:pt idx="2" formatCode="0.00%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0-45D9-8681-1ACCD58AD849}"/>
            </c:ext>
          </c:extLst>
        </c:ser>
        <c:ser>
          <c:idx val="1"/>
          <c:order val="1"/>
          <c:tx>
            <c:strRef>
              <c:f>[TIMBIR.xlsx]Sheet1!$A$46</c:f>
              <c:strCache>
                <c:ptCount val="1"/>
                <c:pt idx="0">
                  <c:v>VL-Buffer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[TIMBIR.xlsx]Sheet1!$B$44:$D$44</c:f>
              <c:strCache>
                <c:ptCount val="3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</c:strCache>
            </c:strRef>
          </c:cat>
          <c:val>
            <c:numRef>
              <c:f>[TIMBIR.xlsx]Sheet1!$B$46:$D$46</c:f>
              <c:numCache>
                <c:formatCode>0%</c:formatCode>
                <c:ptCount val="3"/>
                <c:pt idx="0">
                  <c:v>0</c:v>
                </c:pt>
                <c:pt idx="1">
                  <c:v>0.75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0-45D9-8681-1ACCD58AD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4760848"/>
        <c:axId val="-2144757440"/>
      </c:barChart>
      <c:catAx>
        <c:axId val="-21447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4757440"/>
        <c:crosses val="autoZero"/>
        <c:auto val="1"/>
        <c:lblAlgn val="ctr"/>
        <c:lblOffset val="100"/>
        <c:noMultiLvlLbl val="0"/>
      </c:catAx>
      <c:valAx>
        <c:axId val="-21447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Cache Miss Rate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47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197470394941"/>
          <c:y val="0.89156133194194098"/>
          <c:w val="0.72740033480066901"/>
          <c:h val="8.9161559624323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[TIMBIR.xlsx]Sheet1!$B$1</c:f>
              <c:strCache>
                <c:ptCount val="1"/>
                <c:pt idx="0">
                  <c:v>Baseline</c:v>
                </c:pt>
              </c:strCache>
            </c:strRef>
          </c:tx>
          <c:cat>
            <c:numRef>
              <c:f>[TIMBIR.xlsx]Sheet1!$A$2:$A$7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16</c:v>
                </c:pt>
                <c:pt idx="2">
                  <c:v>32</c:v>
                </c:pt>
                <c:pt idx="3">
                  <c:v>48</c:v>
                </c:pt>
                <c:pt idx="4">
                  <c:v>64</c:v>
                </c:pt>
                <c:pt idx="5">
                  <c:v>96</c:v>
                </c:pt>
              </c:numCache>
            </c:numRef>
          </c:cat>
          <c:val>
            <c:numRef>
              <c:f>[TIMBIR.xlsx]Sheet1!$B$2:$B$8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11.04</c:v>
                </c:pt>
                <c:pt idx="2">
                  <c:v>20</c:v>
                </c:pt>
                <c:pt idx="3">
                  <c:v>30</c:v>
                </c:pt>
                <c:pt idx="4">
                  <c:v>38.01</c:v>
                </c:pt>
                <c:pt idx="5">
                  <c:v>45.62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BB-42D6-971F-54FF5CDB8618}"/>
            </c:ext>
          </c:extLst>
        </c:ser>
        <c:ser>
          <c:idx val="1"/>
          <c:order val="1"/>
          <c:tx>
            <c:strRef>
              <c:f>[TIMBIR.xlsx]Sheet1!$C$1</c:f>
              <c:strCache>
                <c:ptCount val="1"/>
                <c:pt idx="0">
                  <c:v>VL-Buffer</c:v>
                </c:pt>
              </c:strCache>
            </c:strRef>
          </c:tx>
          <c:cat>
            <c:numRef>
              <c:f>[TIMBIR.xlsx]Sheet1!$A$2:$A$7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16</c:v>
                </c:pt>
                <c:pt idx="2">
                  <c:v>32</c:v>
                </c:pt>
                <c:pt idx="3">
                  <c:v>48</c:v>
                </c:pt>
                <c:pt idx="4">
                  <c:v>64</c:v>
                </c:pt>
                <c:pt idx="5">
                  <c:v>96</c:v>
                </c:pt>
              </c:numCache>
            </c:numRef>
          </c:cat>
          <c:val>
            <c:numRef>
              <c:f>[TIMBIR.xlsx]Sheet1!$C$2:$C$7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12.44</c:v>
                </c:pt>
                <c:pt idx="2">
                  <c:v>34.82</c:v>
                </c:pt>
                <c:pt idx="3">
                  <c:v>46.08</c:v>
                </c:pt>
                <c:pt idx="4">
                  <c:v>50.13</c:v>
                </c:pt>
                <c:pt idx="5">
                  <c:v>60.02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B-42D6-971F-54FF5CDB8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805760"/>
        <c:axId val="2129148592"/>
      </c:lineChart>
      <c:catAx>
        <c:axId val="-214480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</a:t>
                </a:r>
                <a:r>
                  <a:rPr lang="en-US" sz="2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Cores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3000056566205086"/>
              <c:y val="0.828242314653073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29148592"/>
        <c:crosses val="autoZero"/>
        <c:auto val="1"/>
        <c:lblAlgn val="ctr"/>
        <c:lblOffset val="100"/>
        <c:noMultiLvlLbl val="0"/>
      </c:catAx>
      <c:valAx>
        <c:axId val="2129148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-2144805760"/>
        <c:crosses val="autoZero"/>
        <c:crossBetween val="between"/>
        <c:majorUnit val="20"/>
      </c:valAx>
    </c:plotArea>
    <c:legend>
      <c:legendPos val="b"/>
      <c:legendEntry>
        <c:idx val="1"/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[TIMBIR.xlsx]Sheet1!$H$1</c:f>
              <c:strCache>
                <c:ptCount val="1"/>
                <c:pt idx="0">
                  <c:v>Baseline</c:v>
                </c:pt>
              </c:strCache>
            </c:strRef>
          </c:tx>
          <c:cat>
            <c:numRef>
              <c:f>[TIMBIR.xlsx]Sheet1!$G$2:$G$8</c:f>
              <c:numCache>
                <c:formatCode>General</c:formatCode>
                <c:ptCount val="7"/>
                <c:pt idx="0">
                  <c:v>1</c:v>
                </c:pt>
                <c:pt idx="1">
                  <c:v>16</c:v>
                </c:pt>
                <c:pt idx="2">
                  <c:v>32</c:v>
                </c:pt>
                <c:pt idx="3">
                  <c:v>48</c:v>
                </c:pt>
                <c:pt idx="4">
                  <c:v>64</c:v>
                </c:pt>
                <c:pt idx="5">
                  <c:v>96</c:v>
                </c:pt>
              </c:numCache>
            </c:numRef>
          </c:cat>
          <c:val>
            <c:numRef>
              <c:f>[TIMBIR.xlsx]Sheet1!$H$2:$H$8</c:f>
              <c:numCache>
                <c:formatCode>0%</c:formatCode>
                <c:ptCount val="7"/>
                <c:pt idx="0">
                  <c:v>1</c:v>
                </c:pt>
                <c:pt idx="1">
                  <c:v>0.69</c:v>
                </c:pt>
                <c:pt idx="2">
                  <c:v>0.625</c:v>
                </c:pt>
                <c:pt idx="3">
                  <c:v>0.625</c:v>
                </c:pt>
                <c:pt idx="4">
                  <c:v>0.59390624999999997</c:v>
                </c:pt>
                <c:pt idx="5">
                  <c:v>0.47520833333333329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64-4EE6-BEA1-D9DCD6AFA693}"/>
            </c:ext>
          </c:extLst>
        </c:ser>
        <c:ser>
          <c:idx val="1"/>
          <c:order val="1"/>
          <c:tx>
            <c:strRef>
              <c:f>[TIMBIR.xlsx]Sheet1!$I$1</c:f>
              <c:strCache>
                <c:ptCount val="1"/>
                <c:pt idx="0">
                  <c:v>VL-Buffer</c:v>
                </c:pt>
              </c:strCache>
            </c:strRef>
          </c:tx>
          <c:cat>
            <c:numRef>
              <c:f>[TIMBIR.xlsx]Sheet1!$G$2:$G$8</c:f>
              <c:numCache>
                <c:formatCode>General</c:formatCode>
                <c:ptCount val="7"/>
                <c:pt idx="0">
                  <c:v>1</c:v>
                </c:pt>
                <c:pt idx="1">
                  <c:v>16</c:v>
                </c:pt>
                <c:pt idx="2">
                  <c:v>32</c:v>
                </c:pt>
                <c:pt idx="3">
                  <c:v>48</c:v>
                </c:pt>
                <c:pt idx="4">
                  <c:v>64</c:v>
                </c:pt>
                <c:pt idx="5">
                  <c:v>96</c:v>
                </c:pt>
              </c:numCache>
            </c:numRef>
          </c:cat>
          <c:val>
            <c:numRef>
              <c:f>[TIMBIR.xlsx]Sheet1!$I$2:$I$8</c:f>
              <c:numCache>
                <c:formatCode>0%</c:formatCode>
                <c:ptCount val="7"/>
                <c:pt idx="0">
                  <c:v>1</c:v>
                </c:pt>
                <c:pt idx="1">
                  <c:v>0.77749999999999997</c:v>
                </c:pt>
                <c:pt idx="2">
                  <c:v>1.088125</c:v>
                </c:pt>
                <c:pt idx="3">
                  <c:v>0.96</c:v>
                </c:pt>
                <c:pt idx="4">
                  <c:v>0.78328125000000004</c:v>
                </c:pt>
                <c:pt idx="5">
                  <c:v>0.62520833333333337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64-4EE6-BEA1-D9DCD6AFA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230512"/>
        <c:axId val="2129235808"/>
      </c:lineChart>
      <c:catAx>
        <c:axId val="2129230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Cores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4185247156605417"/>
              <c:y val="0.848116141732283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29235808"/>
        <c:crosses val="autoZero"/>
        <c:auto val="1"/>
        <c:lblAlgn val="ctr"/>
        <c:lblOffset val="100"/>
        <c:noMultiLvlLbl val="0"/>
      </c:catAx>
      <c:valAx>
        <c:axId val="2129235808"/>
        <c:scaling>
          <c:orientation val="minMax"/>
          <c:max val="1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Scaling Efficiency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29230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5827-48EB-F64C-BAAB-FAC5B8FEE29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7206E-FAB0-D84A-860C-A4B4EC98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2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181826-9109-7443-AAE9-BA5426934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2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81826-9109-7443-AAE9-BA5426934A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4624-93F6-4E4E-8ECA-7DCBB025D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A491-2A17-48C1-851E-D5DF7D2CDB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2983"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2983"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2983"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2983"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BB0612-1C2E-2649-AEBC-46BD0FC1B516}" type="slidenum">
              <a:rPr lang="en-US" sz="1200" b="0" baseline="0">
                <a:latin typeface="Times New Roman" charset="0"/>
              </a:rPr>
              <a:pPr/>
              <a:t>4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4624-93F6-4E4E-8ECA-7DCBB025D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1037A-AB6C-1A4C-8A49-0C9C5063DD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D8A0A-38DA-304D-86B5-7DBD521D2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7208-FF86-4831-BFB6-267FBF26F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304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3886200"/>
            <a:ext cx="4724400" cy="1752600"/>
          </a:xfr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2286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6002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" y="39624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100" y="16002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9100" y="2286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6002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9100" y="39624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076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9100" y="1600200"/>
            <a:ext cx="8305800" cy="4572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100" y="16002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266436"/>
          </a:solidFill>
          <a:effectLst>
            <a:outerShdw blurRad="38100" dist="38100" dir="2700000" algn="tl">
              <a:srgbClr val="DDDDDD"/>
            </a:outerShdw>
          </a:effectLst>
          <a:latin typeface="Arial" pitchFamily="-110" charset="0"/>
        </a:defRPr>
      </a:lvl9pPr>
    </p:titleStyle>
    <p:bodyStyle>
      <a:lvl1pPr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rgbClr val="004880"/>
        </a:buClr>
        <a:buFont typeface="Wingdings" pitchFamily="-110" charset="2"/>
        <a:buChar char="§"/>
        <a:defRPr sz="30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403225" indent="-2889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rgbClr val="004880"/>
        </a:buClr>
        <a:buChar char="•"/>
        <a:defRPr sz="26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2pPr>
      <a:lvl3pPr marL="857250" indent="-277813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24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3pPr>
      <a:lvl4pPr marL="1255713" indent="-284163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rgbClr val="004880"/>
        </a:buClr>
        <a:buFont typeface="Times" pitchFamily="-110" charset="0"/>
        <a:buChar char="•"/>
        <a:defRPr sz="24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4pPr>
      <a:lvl5pPr marL="16589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Font typeface="Wingdings" pitchFamily="-110" charset="2"/>
        <a:buChar char="ù"/>
        <a:defRPr sz="24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5pPr>
      <a:lvl6pPr marL="21161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Font typeface="Wingdings" pitchFamily="-110" charset="2"/>
        <a:buChar char="ù"/>
        <a:defRPr sz="2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5733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Font typeface="Wingdings" pitchFamily="-110" charset="2"/>
        <a:buChar char="ù"/>
        <a:defRPr sz="2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0305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Font typeface="Wingdings" pitchFamily="-110" charset="2"/>
        <a:buChar char="ù"/>
        <a:defRPr sz="2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487738" indent="-288925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rgbClr val="004880"/>
        </a:buClr>
        <a:buFont typeface="Wingdings" pitchFamily="-110" charset="2"/>
        <a:buChar char="ù"/>
        <a:defRPr sz="2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290383" cy="17907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VOXEL LINE UPDATE FOR TIME-SPACE IMAGE 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4" y="3929751"/>
            <a:ext cx="8232608" cy="1241822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(Purdue University)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Aditya Mohan, Sherman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Charles Bouman and Samuel Midkiff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5603875" y="1981226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397500" y="2009532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0846" y="2066756"/>
            <a:ext cx="13481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213515" y="2029207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04244" y="2051290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87961" y="3413148"/>
            <a:ext cx="2561083" cy="91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7961" y="831168"/>
            <a:ext cx="0" cy="258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87961" y="2888568"/>
            <a:ext cx="808483" cy="524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454563">
            <a:off x="5148736" y="2609211"/>
            <a:ext cx="119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1328" y="896295"/>
            <a:ext cx="553998" cy="17393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hannel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9669" y="4813122"/>
            <a:ext cx="1923606" cy="1835150"/>
          </a:xfrm>
          <a:prstGeom prst="rect">
            <a:avLst/>
          </a:prstGeom>
          <a:solidFill>
            <a:srgbClr val="32A859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L-Buffer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(odd number slices)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12244" y="2199294"/>
            <a:ext cx="25400" cy="233460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26200" y="2955950"/>
            <a:ext cx="0" cy="15779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15200" y="2955542"/>
            <a:ext cx="0" cy="176885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80400" y="2692701"/>
            <a:ext cx="12700" cy="20316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93259" y="5059101"/>
            <a:ext cx="1890818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5070475" y="1962150"/>
            <a:ext cx="3006725" cy="615268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76200">
            <a:solidFill>
              <a:srgbClr val="0000FF"/>
            </a:solidFill>
          </a:ln>
          <a:scene3d>
            <a:camera prst="perspectiveContrastingLeftFacing"/>
            <a:lightRig rig="threePt" dir="t"/>
          </a:scene3d>
          <a:sp3d extrusionH="127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Curved Connector 51"/>
          <p:cNvCxnSpPr/>
          <p:nvPr/>
        </p:nvCxnSpPr>
        <p:spPr>
          <a:xfrm rot="10800000" flipV="1">
            <a:off x="6718300" y="1681960"/>
            <a:ext cx="1193800" cy="89545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7" idx="1"/>
          </p:cNvCxnSpPr>
          <p:nvPr/>
        </p:nvCxnSpPr>
        <p:spPr>
          <a:xfrm rot="10800000">
            <a:off x="4761328" y="5168842"/>
            <a:ext cx="532772" cy="3163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794163" y="164302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350846" y="2577418"/>
            <a:ext cx="13481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94163" y="218927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4100" y="5254347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294832">
            <a:off x="5521644" y="4084184"/>
            <a:ext cx="28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iew angle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1749012" y="2199702"/>
            <a:ext cx="800118" cy="75624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1558419" y="2397151"/>
            <a:ext cx="800118" cy="756248"/>
          </a:xfrm>
          <a:prstGeom prst="cube">
            <a:avLst>
              <a:gd name="adj" fmla="val 25000"/>
            </a:avLst>
          </a:prstGeom>
          <a:solidFill>
            <a:srgbClr val="32A859"/>
          </a:solidFill>
          <a:ln w="9525">
            <a:solidFill>
              <a:srgbClr val="32A859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2A8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1384364" y="2577418"/>
            <a:ext cx="800118" cy="75624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2A8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1210309" y="2757686"/>
            <a:ext cx="800118" cy="756248"/>
          </a:xfrm>
          <a:prstGeom prst="cube">
            <a:avLst>
              <a:gd name="adj" fmla="val 25000"/>
            </a:avLst>
          </a:prstGeom>
          <a:solidFill>
            <a:srgbClr val="32A859"/>
          </a:solidFill>
          <a:ln w="9525">
            <a:solidFill>
              <a:srgbClr val="32A859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2A8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2700" y="1035245"/>
            <a:ext cx="206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oxel line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urved Connector 76"/>
          <p:cNvCxnSpPr/>
          <p:nvPr/>
        </p:nvCxnSpPr>
        <p:spPr>
          <a:xfrm rot="5400000">
            <a:off x="1275312" y="1926138"/>
            <a:ext cx="754122" cy="18790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24966" y="616605"/>
            <a:ext cx="35299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Sinogram Space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5204" y="1104494"/>
            <a:ext cx="262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inusoidal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50297" y="4886930"/>
            <a:ext cx="1923606" cy="1835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VL-Buffer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number slices)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Curved Connector 70"/>
          <p:cNvCxnSpPr>
            <a:stCxn id="67" idx="3"/>
          </p:cNvCxnSpPr>
          <p:nvPr/>
        </p:nvCxnSpPr>
        <p:spPr>
          <a:xfrm flipV="1">
            <a:off x="6913350" y="5201899"/>
            <a:ext cx="325650" cy="28328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99136" y="-67164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VL-Buffer Preprocessing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983085" y="5029862"/>
            <a:ext cx="1890818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8"/>
          <p:cNvSpPr txBox="1">
            <a:spLocks/>
          </p:cNvSpPr>
          <p:nvPr/>
        </p:nvSpPr>
        <p:spPr>
          <a:xfrm>
            <a:off x="376750" y="13126"/>
            <a:ext cx="8382000" cy="683734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2pPr>
            <a:lvl3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3pPr>
            <a:lvl4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4pPr>
            <a:lvl5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9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More benefits: Prefetching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658218" y="1966351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3451843" y="1994657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267858" y="2014332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058587" y="2036415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342304" y="3398273"/>
            <a:ext cx="2561083" cy="91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342304" y="816293"/>
            <a:ext cx="0" cy="258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342304" y="2873693"/>
            <a:ext cx="808483" cy="524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9454563">
            <a:off x="3203079" y="2594336"/>
            <a:ext cx="119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15671" y="881420"/>
            <a:ext cx="553998" cy="17393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hannel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99486" y="4689396"/>
            <a:ext cx="1923606" cy="2013782"/>
          </a:xfrm>
          <a:prstGeom prst="rect">
            <a:avLst/>
          </a:prstGeom>
          <a:solidFill>
            <a:srgbClr val="32A859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566587" y="2184419"/>
            <a:ext cx="25400" cy="233460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480543" y="2941075"/>
            <a:ext cx="0" cy="15779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367374" y="2940667"/>
            <a:ext cx="2169" cy="157835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334743" y="2677826"/>
            <a:ext cx="25952" cy="18411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432274" y="5788741"/>
            <a:ext cx="1890818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3124818" y="1947275"/>
            <a:ext cx="3006725" cy="615268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76200">
            <a:solidFill>
              <a:srgbClr val="0000FF"/>
            </a:solidFill>
          </a:ln>
          <a:scene3d>
            <a:camera prst="perspectiveContrastingLeftFacing"/>
            <a:lightRig rig="threePt" dir="t"/>
          </a:scene3d>
          <a:sp3d extrusionH="127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Curved Connector 93"/>
          <p:cNvCxnSpPr/>
          <p:nvPr/>
        </p:nvCxnSpPr>
        <p:spPr>
          <a:xfrm rot="10800000" flipV="1">
            <a:off x="4772643" y="1667085"/>
            <a:ext cx="1193800" cy="89545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99" idx="1"/>
            <a:endCxn id="86" idx="3"/>
          </p:cNvCxnSpPr>
          <p:nvPr/>
        </p:nvCxnSpPr>
        <p:spPr>
          <a:xfrm rot="10800000" flipV="1">
            <a:off x="3323092" y="5201845"/>
            <a:ext cx="382514" cy="49444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705606" y="4971013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 rot="1294832">
            <a:off x="3575987" y="4069309"/>
            <a:ext cx="28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iew angle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623600" y="4759207"/>
            <a:ext cx="1923606" cy="202789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Curved Connector 101"/>
          <p:cNvCxnSpPr>
            <a:stCxn id="99" idx="3"/>
            <a:endCxn id="101" idx="1"/>
          </p:cNvCxnSpPr>
          <p:nvPr/>
        </p:nvCxnSpPr>
        <p:spPr>
          <a:xfrm>
            <a:off x="5324856" y="5201846"/>
            <a:ext cx="298744" cy="57130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636537" y="5824549"/>
            <a:ext cx="1890818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30780" y="750177"/>
            <a:ext cx="35299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Sinogram Space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32230" y="1240793"/>
            <a:ext cx="262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inusoidal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9486" y="5868668"/>
            <a:ext cx="1890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399486" y="6019800"/>
            <a:ext cx="276914" cy="683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624749" y="5882778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1946165" y="5868668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2275184" y="5882778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2586686" y="5868668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2953888" y="5868668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5643934" y="5932091"/>
            <a:ext cx="1890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5643934" y="6083223"/>
            <a:ext cx="276914" cy="683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869197" y="5946201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6190613" y="5932091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6519632" y="5946201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6831134" y="5932091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7198336" y="5932091"/>
            <a:ext cx="329019" cy="83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 rot="20860050">
            <a:off x="3301097" y="1277702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 rot="20860050">
            <a:off x="3605230" y="1197399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rot="20860050">
            <a:off x="3889573" y="1130043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20860050">
            <a:off x="4193706" y="1049740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40319" y="4971013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705880" y="5195782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43788" y="5940138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705879" y="6083223"/>
            <a:ext cx="55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645507" y="5992867"/>
            <a:ext cx="184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refetched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Curved Connector 135"/>
          <p:cNvCxnSpPr>
            <a:endCxn id="17" idx="3"/>
          </p:cNvCxnSpPr>
          <p:nvPr/>
        </p:nvCxnSpPr>
        <p:spPr>
          <a:xfrm rot="10800000">
            <a:off x="3290304" y="6099501"/>
            <a:ext cx="377744" cy="1544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endCxn id="118" idx="1"/>
          </p:cNvCxnSpPr>
          <p:nvPr/>
        </p:nvCxnSpPr>
        <p:spPr>
          <a:xfrm flipV="1">
            <a:off x="5287297" y="6162924"/>
            <a:ext cx="356637" cy="910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682268" y="3566498"/>
            <a:ext cx="243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VL-Buffer (even number slices)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43540" y="3566497"/>
            <a:ext cx="243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VL-Buffer (even number slices)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210" y="892772"/>
            <a:ext cx="8701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 </a:t>
            </a:r>
            <a:r>
              <a:rPr lang="en-US" sz="1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benchmark Al-Cu alloy Synchrotron dataset.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slices;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interlaced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views; parallel view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2080 x 2080 x 24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Processors: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nodes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2x8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cores Intel Xeon E5-2660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10200" y="440859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An Example Slice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" y="43854"/>
            <a:ext cx="8229600" cy="68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2pPr>
            <a:lvl3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3pPr>
            <a:lvl4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4pPr>
            <a:lvl5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64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defRPr>
            </a:lvl9pPr>
          </a:lstStyle>
          <a:p>
            <a:pPr algn="ctr" eaLnBrk="1" hangingPunct="1"/>
            <a:r>
              <a:rPr lang="en-US" kern="0" dirty="0" smtClean="0"/>
              <a:t>Benchmark Dataset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7" y="3095812"/>
            <a:ext cx="3818958" cy="3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-38785"/>
            <a:ext cx="8229600" cy="7912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Cache Miss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69400"/>
              </p:ext>
            </p:extLst>
          </p:nvPr>
        </p:nvGraphicFramePr>
        <p:xfrm>
          <a:off x="468312" y="752475"/>
          <a:ext cx="8207375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8303" y="76200"/>
            <a:ext cx="8229600" cy="7912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Speedup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04131"/>
              </p:ext>
            </p:extLst>
          </p:nvPr>
        </p:nvGraphicFramePr>
        <p:xfrm>
          <a:off x="304800" y="1143000"/>
          <a:ext cx="8839200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131775"/>
              </p:ext>
            </p:extLst>
          </p:nvPr>
        </p:nvGraphicFramePr>
        <p:xfrm>
          <a:off x="1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791260"/>
          </a:xfrm>
        </p:spPr>
        <p:txBody>
          <a:bodyPr>
            <a:normAutofit/>
          </a:bodyPr>
          <a:lstStyle/>
          <a:p>
            <a:r>
              <a:rPr lang="en-US" dirty="0" smtClean="0"/>
              <a:t>Parallel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Conclusion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work, we have introduced VL-Buffer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cache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efficiently.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parallelism does not worsen.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shown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speedup of 40% on average by using VL-Buffer.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287"/>
          <p:cNvSpPr txBox="1"/>
          <p:nvPr/>
        </p:nvSpPr>
        <p:spPr>
          <a:xfrm>
            <a:off x="4796429" y="58630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67" b="81315" l="21094" r="77979"/>
                    </a14:imgEffect>
                  </a14:imgLayer>
                </a14:imgProps>
              </a:ext>
            </a:extLst>
          </a:blip>
          <a:srcRect l="20569" t="10370" r="21941" b="18880"/>
          <a:stretch/>
        </p:blipFill>
        <p:spPr>
          <a:xfrm>
            <a:off x="1992122" y="2674544"/>
            <a:ext cx="1106000" cy="1375032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grpSp>
        <p:nvGrpSpPr>
          <p:cNvPr id="17" name="Group 16"/>
          <p:cNvGrpSpPr/>
          <p:nvPr/>
        </p:nvGrpSpPr>
        <p:grpSpPr>
          <a:xfrm>
            <a:off x="1567815" y="2231212"/>
            <a:ext cx="2059992" cy="2301494"/>
            <a:chOff x="228600" y="2252886"/>
            <a:chExt cx="2059992" cy="2301494"/>
          </a:xfrm>
          <a:effectLst/>
        </p:grpSpPr>
        <p:cxnSp>
          <p:nvCxnSpPr>
            <p:cNvPr id="113" name="Straight Arrow Connector 112"/>
            <p:cNvCxnSpPr/>
            <p:nvPr/>
          </p:nvCxnSpPr>
          <p:spPr>
            <a:xfrm>
              <a:off x="1247489" y="2252886"/>
              <a:ext cx="0" cy="23014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H="1" flipV="1">
              <a:off x="228600" y="3363168"/>
              <a:ext cx="2059992" cy="1749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12143" y="1269686"/>
            <a:ext cx="1571493" cy="3565738"/>
            <a:chOff x="3191125" y="1496011"/>
            <a:chExt cx="1571493" cy="3565738"/>
          </a:xfrm>
        </p:grpSpPr>
        <p:sp>
          <p:nvSpPr>
            <p:cNvPr id="25" name="TextBox 24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" name="Group 306"/>
          <p:cNvGrpSpPr/>
          <p:nvPr/>
        </p:nvGrpSpPr>
        <p:grpSpPr>
          <a:xfrm rot="-1320000">
            <a:off x="1691611" y="1279375"/>
            <a:ext cx="1571493" cy="3565738"/>
            <a:chOff x="3191125" y="1496011"/>
            <a:chExt cx="1571493" cy="3565738"/>
          </a:xfrm>
        </p:grpSpPr>
        <p:sp>
          <p:nvSpPr>
            <p:cNvPr id="308" name="TextBox 307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339" name="Rectangle 338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19" name="Straight Arrow Connector 318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oup 340"/>
          <p:cNvGrpSpPr/>
          <p:nvPr/>
        </p:nvGrpSpPr>
        <p:grpSpPr>
          <a:xfrm rot="-2700000">
            <a:off x="1617360" y="1361453"/>
            <a:ext cx="1571493" cy="3565738"/>
            <a:chOff x="3191125" y="1496011"/>
            <a:chExt cx="1571493" cy="3565738"/>
          </a:xfrm>
        </p:grpSpPr>
        <p:sp>
          <p:nvSpPr>
            <p:cNvPr id="342" name="TextBox 341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373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53" name="Straight Arrow Connector 352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5" name="Group 374"/>
          <p:cNvGrpSpPr/>
          <p:nvPr/>
        </p:nvGrpSpPr>
        <p:grpSpPr>
          <a:xfrm rot="-4020000">
            <a:off x="1636344" y="1484393"/>
            <a:ext cx="1571493" cy="3565738"/>
            <a:chOff x="3191125" y="1496011"/>
            <a:chExt cx="1571493" cy="3565738"/>
          </a:xfrm>
        </p:grpSpPr>
        <p:sp>
          <p:nvSpPr>
            <p:cNvPr id="376" name="TextBox 375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7" name="Group 376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409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8" name="Group 377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87" name="Straight Arrow Connector 386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80" name="Straight Connector 379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" name="Group 410"/>
          <p:cNvGrpSpPr/>
          <p:nvPr/>
        </p:nvGrpSpPr>
        <p:grpSpPr>
          <a:xfrm rot="-5400000">
            <a:off x="1642399" y="1548819"/>
            <a:ext cx="1571493" cy="3565738"/>
            <a:chOff x="3191125" y="1496011"/>
            <a:chExt cx="1571493" cy="3565738"/>
          </a:xfrm>
        </p:grpSpPr>
        <p:sp>
          <p:nvSpPr>
            <p:cNvPr id="412" name="TextBox 411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443" name="Rectangle 442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Freeform 443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4" name="Group 413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423" name="Straight Arrow Connector 422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416" name="Straight Connector 415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Oval 30"/>
          <p:cNvSpPr/>
          <p:nvPr/>
        </p:nvSpPr>
        <p:spPr bwMode="auto">
          <a:xfrm>
            <a:off x="2561256" y="3322830"/>
            <a:ext cx="45719" cy="5318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 rot="-6720000">
            <a:off x="1686460" y="1596847"/>
            <a:ext cx="1571493" cy="3565738"/>
            <a:chOff x="3191125" y="1496011"/>
            <a:chExt cx="1571493" cy="3565738"/>
          </a:xfrm>
        </p:grpSpPr>
        <p:sp>
          <p:nvSpPr>
            <p:cNvPr id="181" name="TextBox 180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192" name="Straight Arrow Connector 191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Group 213"/>
          <p:cNvGrpSpPr/>
          <p:nvPr/>
        </p:nvGrpSpPr>
        <p:grpSpPr>
          <a:xfrm rot="-8100000">
            <a:off x="1703255" y="1638642"/>
            <a:ext cx="1571493" cy="3565738"/>
            <a:chOff x="3191125" y="1496011"/>
            <a:chExt cx="1571493" cy="3565738"/>
          </a:xfrm>
        </p:grpSpPr>
        <p:sp>
          <p:nvSpPr>
            <p:cNvPr id="215" name="TextBox 214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6" name="Group 215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" name="Group 247"/>
          <p:cNvGrpSpPr/>
          <p:nvPr/>
        </p:nvGrpSpPr>
        <p:grpSpPr>
          <a:xfrm rot="-9420000">
            <a:off x="1734253" y="1679175"/>
            <a:ext cx="1571493" cy="3565738"/>
            <a:chOff x="3191125" y="1496011"/>
            <a:chExt cx="1571493" cy="3565738"/>
          </a:xfrm>
        </p:grpSpPr>
        <p:sp>
          <p:nvSpPr>
            <p:cNvPr id="249" name="TextBox 248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34"/>
            <a:ext cx="9144000" cy="685800"/>
          </a:xfrm>
        </p:spPr>
        <p:txBody>
          <a:bodyPr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Tomographic Reconstruction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98105" y="821760"/>
            <a:ext cx="2792046" cy="1798016"/>
            <a:chOff x="5898107" y="841226"/>
            <a:chExt cx="2792046" cy="1798016"/>
          </a:xfrm>
        </p:grpSpPr>
        <p:pic>
          <p:nvPicPr>
            <p:cNvPr id="285" name="Picture 2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841226"/>
              <a:ext cx="1481857" cy="130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" name="TextBox 285"/>
            <p:cNvSpPr txBox="1"/>
            <p:nvPr/>
          </p:nvSpPr>
          <p:spPr>
            <a:xfrm>
              <a:off x="5898107" y="2177577"/>
              <a:ext cx="2792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Medical CT scanners</a:t>
              </a:r>
              <a:endPara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1889" y="2754618"/>
            <a:ext cx="2807179" cy="1782999"/>
            <a:chOff x="5781890" y="2671665"/>
            <a:chExt cx="2807179" cy="1782999"/>
          </a:xfrm>
        </p:grpSpPr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4646" y="2671665"/>
              <a:ext cx="2098964" cy="1308354"/>
            </a:xfrm>
            <a:prstGeom prst="rect">
              <a:avLst/>
            </a:prstGeom>
          </p:spPr>
        </p:pic>
        <p:sp>
          <p:nvSpPr>
            <p:cNvPr id="289" name="TextBox 288"/>
            <p:cNvSpPr txBox="1"/>
            <p:nvPr/>
          </p:nvSpPr>
          <p:spPr>
            <a:xfrm>
              <a:off x="5781890" y="3992999"/>
              <a:ext cx="2807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Synchrotron Imaging</a:t>
              </a:r>
              <a:endPara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83464" y="4667355"/>
            <a:ext cx="3004030" cy="1804465"/>
            <a:chOff x="5683464" y="4828901"/>
            <a:chExt cx="3004030" cy="1804465"/>
          </a:xfrm>
        </p:grpSpPr>
        <p:pic>
          <p:nvPicPr>
            <p:cNvPr id="290" name="Picture 289" descr="STEM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828901"/>
              <a:ext cx="1087587" cy="1382401"/>
            </a:xfrm>
            <a:prstGeom prst="rect">
              <a:avLst/>
            </a:prstGeom>
          </p:spPr>
        </p:pic>
        <p:sp>
          <p:nvSpPr>
            <p:cNvPr id="291" name="TextBox 290"/>
            <p:cNvSpPr txBox="1"/>
            <p:nvPr/>
          </p:nvSpPr>
          <p:spPr>
            <a:xfrm>
              <a:off x="5683464" y="6171701"/>
              <a:ext cx="3004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Electron Microscopy</a:t>
              </a:r>
              <a:endPara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97565" y="4745351"/>
            <a:ext cx="1505540" cy="1895301"/>
            <a:chOff x="3597565" y="4745351"/>
            <a:chExt cx="1505540" cy="1895301"/>
          </a:xfrm>
        </p:grpSpPr>
        <p:grpSp>
          <p:nvGrpSpPr>
            <p:cNvPr id="8" name="Group 7"/>
            <p:cNvGrpSpPr/>
            <p:nvPr/>
          </p:nvGrpSpPr>
          <p:grpSpPr>
            <a:xfrm>
              <a:off x="3662276" y="4745351"/>
              <a:ext cx="1323811" cy="1621824"/>
              <a:chOff x="3677695" y="4829128"/>
              <a:chExt cx="1323811" cy="1621824"/>
            </a:xfrm>
          </p:grpSpPr>
          <p:sp>
            <p:nvSpPr>
              <p:cNvPr id="3" name="Right Arrow 2"/>
              <p:cNvSpPr/>
              <p:nvPr/>
            </p:nvSpPr>
            <p:spPr bwMode="auto">
              <a:xfrm rot="3058744">
                <a:off x="3695293" y="4811530"/>
                <a:ext cx="522681" cy="55787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4" name="Picture 28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867" b="81315" l="21094" r="77979"/>
                        </a14:imgEffect>
                      </a14:imgLayer>
                    </a14:imgProps>
                  </a:ext>
                </a:extLst>
              </a:blip>
              <a:srcRect l="20569" t="10370" r="21941" b="18880"/>
              <a:stretch/>
            </p:blipFill>
            <p:spPr>
              <a:xfrm>
                <a:off x="3895506" y="5075920"/>
                <a:ext cx="1106000" cy="1375032"/>
              </a:xfrm>
              <a:prstGeom prst="rect">
                <a:avLst/>
              </a:prstGeom>
              <a:scene3d>
                <a:camera prst="perspectiveFront"/>
                <a:lightRig rig="threePt" dir="t"/>
              </a:scene3d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597565" y="627132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reconstruction</a:t>
              </a:r>
              <a:endPara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3296" y="5273925"/>
            <a:ext cx="8589449" cy="1126875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MBIR is very computationally demanding!</a:t>
            </a: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compute MBIR with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Coordinate Descent (ICD)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04" y="4211262"/>
            <a:ext cx="271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FBP reconstruction</a:t>
            </a:r>
            <a:endParaRPr lang="en-US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1" y="1413506"/>
            <a:ext cx="5218043" cy="2843316"/>
          </a:xfrm>
          <a:prstGeom prst="rect">
            <a:avLst/>
          </a:prstGeom>
        </p:spPr>
      </p:pic>
      <p:pic>
        <p:nvPicPr>
          <p:cNvPr id="8" name="Dendrite_Growth_K_16_r_1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9871"/>
          <a:stretch/>
        </p:blipFill>
        <p:spPr>
          <a:xfrm>
            <a:off x="6019800" y="1506110"/>
            <a:ext cx="2798249" cy="250259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2491" y="157745"/>
            <a:ext cx="9144000" cy="6858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Iterative Reconstruction (MBIR)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9576" y="4211262"/>
            <a:ext cx="271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MBIR reconstruction</a:t>
            </a:r>
            <a:endParaRPr lang="en-US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614" y="4576527"/>
            <a:ext cx="271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¼ the X-ray dosage!</a:t>
            </a:r>
            <a:endParaRPr lang="en-US" sz="2000" b="1" i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55411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16 </a:t>
            </a:r>
            <a:r>
              <a:rPr lang="en-US" sz="2000" b="1" i="1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times temporal resolution!</a:t>
            </a:r>
            <a:endParaRPr lang="en-US" sz="2000" b="1" i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99080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4D reconstruction </a:t>
            </a:r>
            <a:r>
              <a:rPr lang="en-US" sz="180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of solidification</a:t>
            </a:r>
            <a:endParaRPr lang="en-US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523"/>
            <a:ext cx="9144000" cy="685800"/>
          </a:xfrm>
        </p:spPr>
        <p:txBody>
          <a:bodyPr/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Iterative Reconstruction (MBIR)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343400"/>
            <a:ext cx="8267700" cy="1828800"/>
          </a:xfrm>
        </p:spPr>
        <p:txBody>
          <a:bodyPr/>
          <a:lstStyle/>
          <a:p>
            <a:r>
              <a:rPr lang="en-US" dirty="0" smtClean="0"/>
              <a:t>Issues:</a:t>
            </a:r>
          </a:p>
          <a:p>
            <a:pPr lvl="2"/>
            <a:r>
              <a:rPr lang="en-US" dirty="0" smtClean="0"/>
              <a:t>Leads to better image quality</a:t>
            </a:r>
          </a:p>
          <a:p>
            <a:pPr lvl="2"/>
            <a:r>
              <a:rPr lang="en-US" dirty="0" smtClean="0"/>
              <a:t>Very computationally intensive</a:t>
            </a:r>
          </a:p>
          <a:p>
            <a:pPr lvl="2"/>
            <a:r>
              <a:rPr lang="en-US" dirty="0" smtClean="0"/>
              <a:t>Requires very large optimization</a:t>
            </a:r>
            <a:endParaRPr lang="en-US" dirty="0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990600" y="2057400"/>
            <a:ext cx="1447800" cy="694459"/>
          </a:xfrm>
          <a:prstGeom prst="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Text Box 4"/>
              <p:cNvSpPr txBox="1">
                <a:spLocks noChangeArrowheads="1"/>
              </p:cNvSpPr>
              <p:nvPr/>
            </p:nvSpPr>
            <p:spPr bwMode="auto">
              <a:xfrm>
                <a:off x="979488" y="2057400"/>
                <a:ext cx="14478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1800" b="0" baseline="0" dirty="0" smtClean="0">
                    <a:solidFill>
                      <a:srgbClr val="000000"/>
                    </a:solidFill>
                    <a:latin typeface="Times New Roman" charset="0"/>
                  </a:rPr>
                  <a:t>Prior Model: </a:t>
                </a:r>
                <a14:m>
                  <m:oMath xmlns:m="http://schemas.openxmlformats.org/officeDocument/2006/math">
                    <m:r>
                      <a:rPr lang="en-US" altLang="zh-CN" sz="18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CN" sz="18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CN" sz="18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altLang="zh-CN" sz="18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zh-CN" sz="1800" b="0" baseline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4608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88" y="2057400"/>
                <a:ext cx="14478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66" t="-5660" r="-3797" b="-8491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971800" y="2057400"/>
            <a:ext cx="2362199" cy="654051"/>
          </a:xfrm>
          <a:prstGeom prst="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Text Box 6"/>
              <p:cNvSpPr txBox="1">
                <a:spLocks noChangeArrowheads="1"/>
              </p:cNvSpPr>
              <p:nvPr/>
            </p:nvSpPr>
            <p:spPr bwMode="auto">
              <a:xfrm>
                <a:off x="2925097" y="2133600"/>
                <a:ext cx="242481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 baseline="-25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000" b="0" baseline="0" smtClean="0">
                    <a:solidFill>
                      <a:srgbClr val="000000"/>
                    </a:solidFill>
                    <a:latin typeface="Times New Roman" charset="0"/>
                  </a:rPr>
                  <a:t>Forward model </a:t>
                </a:r>
                <a14:m>
                  <m:oMath xmlns:m="http://schemas.openxmlformats.org/officeDocument/2006/math">
                    <m:r>
                      <a:rPr lang="en-US" altLang="zh-CN" sz="20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altLang="zh-CN" sz="20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CN" sz="20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altLang="zh-CN" sz="2000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zh-CN" sz="2000" b="0" baseline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4608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5097" y="2133600"/>
                <a:ext cx="242481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51" t="-7576" b="-257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07" name="Rectangle 7"/>
          <p:cNvSpPr>
            <a:spLocks noChangeArrowheads="1"/>
          </p:cNvSpPr>
          <p:nvPr/>
        </p:nvSpPr>
        <p:spPr bwMode="auto">
          <a:xfrm>
            <a:off x="2286000" y="1058648"/>
            <a:ext cx="2057400" cy="550889"/>
          </a:xfrm>
          <a:prstGeom prst="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108" name="Text Box 8"/>
          <p:cNvSpPr txBox="1">
            <a:spLocks noChangeArrowheads="1"/>
          </p:cNvSpPr>
          <p:nvPr/>
        </p:nvSpPr>
        <p:spPr bwMode="auto">
          <a:xfrm>
            <a:off x="2225675" y="1136560"/>
            <a:ext cx="219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baseline="0" smtClean="0">
                <a:solidFill>
                  <a:srgbClr val="000000"/>
                </a:solidFill>
                <a:latin typeface="Times New Roman" charset="0"/>
              </a:rPr>
              <a:t>Physical System</a:t>
            </a:r>
            <a:endParaRPr lang="en-US" altLang="zh-CN" sz="2000" b="0" i="1" baseline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6248400" y="1752600"/>
            <a:ext cx="1524000" cy="838200"/>
          </a:xfrm>
          <a:prstGeom prst="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6293812" y="1946339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baseline="0" dirty="0">
                <a:solidFill>
                  <a:srgbClr val="000000"/>
                </a:solidFill>
                <a:latin typeface="Times New Roman" charset="0"/>
              </a:rPr>
              <a:t>Difference</a:t>
            </a:r>
            <a:endParaRPr lang="en-US" altLang="zh-CN" sz="2000" b="0" i="1" baseline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5334000" y="2362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5943600" y="1981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4343400" y="13716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>
            <a:off x="5943600" y="1371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7772400" y="2133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8153400" y="21336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 flipH="1">
            <a:off x="1676400" y="3200400"/>
            <a:ext cx="647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 flipV="1">
            <a:off x="1676400" y="2743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9"/>
          <p:cNvSpPr>
            <a:spLocks noChangeShapeType="1"/>
          </p:cNvSpPr>
          <p:nvPr/>
        </p:nvSpPr>
        <p:spPr bwMode="auto">
          <a:xfrm>
            <a:off x="2438400" y="2362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1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76440"/>
              </p:ext>
            </p:extLst>
          </p:nvPr>
        </p:nvGraphicFramePr>
        <p:xfrm>
          <a:off x="989013" y="1254875"/>
          <a:ext cx="24606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71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254875"/>
                        <a:ext cx="246062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5" name="Line 13"/>
          <p:cNvSpPr>
            <a:spLocks noChangeShapeType="1"/>
          </p:cNvSpPr>
          <p:nvPr/>
        </p:nvSpPr>
        <p:spPr bwMode="auto">
          <a:xfrm>
            <a:off x="1295400" y="13716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22939"/>
              </p:ext>
            </p:extLst>
          </p:nvPr>
        </p:nvGraphicFramePr>
        <p:xfrm>
          <a:off x="6096000" y="226218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72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2262187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6639" y="3326098"/>
            <a:ext cx="172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orward model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9144" y="3284153"/>
            <a:ext cx="1411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rior model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0701" y="2302890"/>
                <a:ext cx="9451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01" y="2302890"/>
                <a:ext cx="945195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6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20996" y="1336671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996" y="1336671"/>
                <a:ext cx="44640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491271" y="2276227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71" y="2276227"/>
                <a:ext cx="44242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80112" y="3726208"/>
                <a:ext cx="5195718" cy="740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 charset="0"/>
                        </a:rPr>
                        <m:t>←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arg</m:t>
                              </m:r>
                              <m:r>
                                <a:rPr lang="en-US" sz="28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12" y="3726208"/>
                <a:ext cx="5195718" cy="74039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28466" y="1593482"/>
            <a:ext cx="1571493" cy="3565738"/>
            <a:chOff x="3191125" y="1496011"/>
            <a:chExt cx="1571493" cy="3565738"/>
          </a:xfrm>
        </p:grpSpPr>
        <p:sp>
          <p:nvSpPr>
            <p:cNvPr id="25" name="TextBox 24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" name="Group 306"/>
          <p:cNvGrpSpPr/>
          <p:nvPr/>
        </p:nvGrpSpPr>
        <p:grpSpPr>
          <a:xfrm rot="-1320000">
            <a:off x="1129863" y="1629361"/>
            <a:ext cx="1571493" cy="3565738"/>
            <a:chOff x="3191125" y="1496011"/>
            <a:chExt cx="1571493" cy="3565738"/>
          </a:xfrm>
        </p:grpSpPr>
        <p:sp>
          <p:nvSpPr>
            <p:cNvPr id="308" name="TextBox 307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339" name="Rectangle 338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19" name="Straight Arrow Connector 318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oup 340"/>
          <p:cNvGrpSpPr/>
          <p:nvPr/>
        </p:nvGrpSpPr>
        <p:grpSpPr>
          <a:xfrm rot="-2700000">
            <a:off x="1106193" y="1886908"/>
            <a:ext cx="1571493" cy="3565738"/>
            <a:chOff x="3191125" y="1496011"/>
            <a:chExt cx="1571493" cy="3565738"/>
          </a:xfrm>
        </p:grpSpPr>
        <p:sp>
          <p:nvSpPr>
            <p:cNvPr id="342" name="TextBox 341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373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53" name="Straight Arrow Connector 352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5" name="Group 374"/>
          <p:cNvGrpSpPr/>
          <p:nvPr/>
        </p:nvGrpSpPr>
        <p:grpSpPr>
          <a:xfrm rot="-4020000">
            <a:off x="1236968" y="2046142"/>
            <a:ext cx="1571493" cy="3565738"/>
            <a:chOff x="3191125" y="1496011"/>
            <a:chExt cx="1571493" cy="3565738"/>
          </a:xfrm>
        </p:grpSpPr>
        <p:sp>
          <p:nvSpPr>
            <p:cNvPr id="376" name="TextBox 375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7" name="Group 376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409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8" name="Group 377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387" name="Straight Arrow Connector 386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Arrow Connector 405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380" name="Straight Connector 379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" name="Group 410"/>
          <p:cNvGrpSpPr/>
          <p:nvPr/>
        </p:nvGrpSpPr>
        <p:grpSpPr>
          <a:xfrm rot="-5400000">
            <a:off x="1242626" y="2061528"/>
            <a:ext cx="1571493" cy="3565738"/>
            <a:chOff x="3191125" y="1496011"/>
            <a:chExt cx="1571493" cy="3565738"/>
          </a:xfrm>
        </p:grpSpPr>
        <p:sp>
          <p:nvSpPr>
            <p:cNvPr id="412" name="TextBox 411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443" name="Rectangle 442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Freeform 443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4" name="Group 413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423" name="Straight Arrow Connector 422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416" name="Straight Connector 415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0" name="Group 179"/>
          <p:cNvGrpSpPr/>
          <p:nvPr/>
        </p:nvGrpSpPr>
        <p:grpSpPr>
          <a:xfrm rot="-6720000">
            <a:off x="1251413" y="2094798"/>
            <a:ext cx="1571493" cy="3565738"/>
            <a:chOff x="3191125" y="1496011"/>
            <a:chExt cx="1571493" cy="3565738"/>
          </a:xfrm>
        </p:grpSpPr>
        <p:sp>
          <p:nvSpPr>
            <p:cNvPr id="181" name="TextBox 180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192" name="Straight Arrow Connector 191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Group 213"/>
          <p:cNvGrpSpPr/>
          <p:nvPr/>
        </p:nvGrpSpPr>
        <p:grpSpPr>
          <a:xfrm rot="-8100000">
            <a:off x="1299554" y="2058293"/>
            <a:ext cx="1571493" cy="3565738"/>
            <a:chOff x="3191125" y="1496011"/>
            <a:chExt cx="1571493" cy="3565738"/>
          </a:xfrm>
        </p:grpSpPr>
        <p:sp>
          <p:nvSpPr>
            <p:cNvPr id="215" name="TextBox 214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6" name="Group 215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" name="Group 247"/>
          <p:cNvGrpSpPr/>
          <p:nvPr/>
        </p:nvGrpSpPr>
        <p:grpSpPr>
          <a:xfrm rot="-9420000">
            <a:off x="1265062" y="2143812"/>
            <a:ext cx="1571493" cy="3565738"/>
            <a:chOff x="3191125" y="1496011"/>
            <a:chExt cx="1571493" cy="3565738"/>
          </a:xfrm>
        </p:grpSpPr>
        <p:sp>
          <p:nvSpPr>
            <p:cNvPr id="249" name="TextBox 248"/>
            <p:cNvSpPr txBox="1"/>
            <p:nvPr/>
          </p:nvSpPr>
          <p:spPr>
            <a:xfrm>
              <a:off x="3191125" y="1496011"/>
              <a:ext cx="156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X-ray source</a:t>
              </a:r>
              <a:endPara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843868" y="1849042"/>
              <a:ext cx="293695" cy="284558"/>
              <a:chOff x="1746624" y="3861428"/>
              <a:chExt cx="310776" cy="285122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746624" y="3861428"/>
                <a:ext cx="310776" cy="17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1749425" y="4038600"/>
                <a:ext cx="304800" cy="107950"/>
              </a:xfrm>
              <a:custGeom>
                <a:avLst/>
                <a:gdLst>
                  <a:gd name="connsiteX0" fmla="*/ 76200 w 304800"/>
                  <a:gd name="connsiteY0" fmla="*/ 0 h 107950"/>
                  <a:gd name="connsiteX1" fmla="*/ 0 w 304800"/>
                  <a:gd name="connsiteY1" fmla="*/ 107950 h 107950"/>
                  <a:gd name="connsiteX2" fmla="*/ 304800 w 304800"/>
                  <a:gd name="connsiteY2" fmla="*/ 107950 h 107950"/>
                  <a:gd name="connsiteX3" fmla="*/ 234950 w 304800"/>
                  <a:gd name="connsiteY3" fmla="*/ 0 h 107950"/>
                  <a:gd name="connsiteX4" fmla="*/ 76200 w 304800"/>
                  <a:gd name="connsiteY4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07950">
                    <a:moveTo>
                      <a:pt x="76200" y="0"/>
                    </a:moveTo>
                    <a:lnTo>
                      <a:pt x="0" y="107950"/>
                    </a:lnTo>
                    <a:lnTo>
                      <a:pt x="304800" y="107950"/>
                    </a:lnTo>
                    <a:lnTo>
                      <a:pt x="234950" y="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3228320" y="4947062"/>
              <a:ext cx="1534298" cy="114687"/>
              <a:chOff x="3161924" y="5712156"/>
              <a:chExt cx="1943393" cy="116746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>
                <a:off x="3161924" y="5814682"/>
                <a:ext cx="1943393" cy="85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73498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>
                <a:off x="3276600" y="571215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>
                <a:off x="338137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>
                <a:off x="3489325" y="571215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>
                <a:off x="3597275" y="5715001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70205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810000" y="5715000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>
                <a:off x="3917950" y="5717845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>
                <a:off x="402272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4130675" y="5717844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4238625" y="5720689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>
                <a:off x="434340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>
                <a:off x="4451350" y="5720688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4559300" y="5723533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466407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4772025" y="5723532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>
                <a:off x="4879975" y="5726377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>
                <a:off x="498475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>
                <a:off x="5092700" y="5726376"/>
                <a:ext cx="0" cy="10252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237458" y="2258418"/>
              <a:ext cx="1515199" cy="2615896"/>
              <a:chOff x="3330873" y="2256418"/>
              <a:chExt cx="1604697" cy="2615896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 flipH="1">
                <a:off x="3330873" y="2256418"/>
                <a:ext cx="18036" cy="2615896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3577890" y="2256418"/>
                <a:ext cx="13434" cy="261561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838016" y="2269049"/>
                <a:ext cx="8226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08800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4352858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617713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922412" y="2269049"/>
                <a:ext cx="13158" cy="260298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34"/>
            <a:ext cx="9144000" cy="685800"/>
          </a:xfrm>
        </p:spPr>
        <p:txBody>
          <a:bodyPr/>
          <a:lstStyle/>
          <a:p>
            <a:pPr algn="ctr"/>
            <a:r>
              <a:rPr lang="en-US" altLang="zh-CN" sz="4000" dirty="0" smtClean="0"/>
              <a:t>What is a </a:t>
            </a:r>
            <a:r>
              <a:rPr lang="en-US" altLang="zh-CN" sz="4000" dirty="0" err="1" smtClean="0"/>
              <a:t>Sinogram</a:t>
            </a:r>
            <a:r>
              <a:rPr lang="en-US" altLang="zh-CN" sz="4000" dirty="0" smtClean="0"/>
              <a:t>?</a:t>
            </a:r>
            <a:endParaRPr lang="en-US" sz="4000" dirty="0"/>
          </a:p>
        </p:txBody>
      </p:sp>
      <p:grpSp>
        <p:nvGrpSpPr>
          <p:cNvPr id="286" name="Group 285"/>
          <p:cNvGrpSpPr/>
          <p:nvPr/>
        </p:nvGrpSpPr>
        <p:grpSpPr>
          <a:xfrm>
            <a:off x="4719368" y="2456260"/>
            <a:ext cx="4085290" cy="3016986"/>
            <a:chOff x="4844964" y="1443414"/>
            <a:chExt cx="4085290" cy="3016986"/>
          </a:xfrm>
        </p:grpSpPr>
        <p:sp>
          <p:nvSpPr>
            <p:cNvPr id="287" name="Rectangle 286"/>
            <p:cNvSpPr/>
            <p:nvPr/>
          </p:nvSpPr>
          <p:spPr>
            <a:xfrm>
              <a:off x="5613548" y="2284356"/>
              <a:ext cx="3316706" cy="20924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108306" y="3839450"/>
              <a:ext cx="2622885" cy="4759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Sinogram Space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9" name="Straight Arrow Connector 288"/>
            <p:cNvCxnSpPr/>
            <p:nvPr/>
          </p:nvCxnSpPr>
          <p:spPr>
            <a:xfrm>
              <a:off x="5604318" y="3528460"/>
              <a:ext cx="33167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>
              <a:off x="5592202" y="2484336"/>
              <a:ext cx="7884" cy="197606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Freeform 290"/>
            <p:cNvSpPr/>
            <p:nvPr/>
          </p:nvSpPr>
          <p:spPr>
            <a:xfrm rot="21306190">
              <a:off x="5591788" y="2845669"/>
              <a:ext cx="3308263" cy="632864"/>
            </a:xfrm>
            <a:custGeom>
              <a:avLst/>
              <a:gdLst>
                <a:gd name="connsiteX0" fmla="*/ 0 w 3335421"/>
                <a:gd name="connsiteY0" fmla="*/ 708530 h 1183109"/>
                <a:gd name="connsiteX1" fmla="*/ 561474 w 3335421"/>
                <a:gd name="connsiteY1" fmla="*/ 314162 h 1183109"/>
                <a:gd name="connsiteX2" fmla="*/ 1390316 w 3335421"/>
                <a:gd name="connsiteY2" fmla="*/ 4 h 1183109"/>
                <a:gd name="connsiteX3" fmla="*/ 2459790 w 3335421"/>
                <a:gd name="connsiteY3" fmla="*/ 320846 h 1183109"/>
                <a:gd name="connsiteX4" fmla="*/ 3335421 w 3335421"/>
                <a:gd name="connsiteY4" fmla="*/ 1183109 h 1183109"/>
                <a:gd name="connsiteX0" fmla="*/ 0 w 3335421"/>
                <a:gd name="connsiteY0" fmla="*/ 708886 h 1183465"/>
                <a:gd name="connsiteX1" fmla="*/ 541421 w 3335421"/>
                <a:gd name="connsiteY1" fmla="*/ 267729 h 1183465"/>
                <a:gd name="connsiteX2" fmla="*/ 1390316 w 3335421"/>
                <a:gd name="connsiteY2" fmla="*/ 360 h 1183465"/>
                <a:gd name="connsiteX3" fmla="*/ 2459790 w 3335421"/>
                <a:gd name="connsiteY3" fmla="*/ 321202 h 1183465"/>
                <a:gd name="connsiteX4" fmla="*/ 3335421 w 3335421"/>
                <a:gd name="connsiteY4" fmla="*/ 1183465 h 1183465"/>
                <a:gd name="connsiteX0" fmla="*/ 0 w 3335421"/>
                <a:gd name="connsiteY0" fmla="*/ 708901 h 1183480"/>
                <a:gd name="connsiteX1" fmla="*/ 541421 w 3335421"/>
                <a:gd name="connsiteY1" fmla="*/ 267744 h 1183480"/>
                <a:gd name="connsiteX2" fmla="*/ 1390316 w 3335421"/>
                <a:gd name="connsiteY2" fmla="*/ 375 h 1183480"/>
                <a:gd name="connsiteX3" fmla="*/ 2459790 w 3335421"/>
                <a:gd name="connsiteY3" fmla="*/ 321217 h 1183480"/>
                <a:gd name="connsiteX4" fmla="*/ 3335421 w 3335421"/>
                <a:gd name="connsiteY4" fmla="*/ 1183480 h 1183480"/>
                <a:gd name="connsiteX0" fmla="*/ 0 w 3335421"/>
                <a:gd name="connsiteY0" fmla="*/ 709168 h 1183747"/>
                <a:gd name="connsiteX1" fmla="*/ 541421 w 3335421"/>
                <a:gd name="connsiteY1" fmla="*/ 268011 h 1183747"/>
                <a:gd name="connsiteX2" fmla="*/ 1390316 w 3335421"/>
                <a:gd name="connsiteY2" fmla="*/ 642 h 1183747"/>
                <a:gd name="connsiteX3" fmla="*/ 2459790 w 3335421"/>
                <a:gd name="connsiteY3" fmla="*/ 321484 h 1183747"/>
                <a:gd name="connsiteX4" fmla="*/ 3335421 w 3335421"/>
                <a:gd name="connsiteY4" fmla="*/ 1183747 h 1183747"/>
                <a:gd name="connsiteX0" fmla="*/ 0 w 3335421"/>
                <a:gd name="connsiteY0" fmla="*/ 709330 h 1183909"/>
                <a:gd name="connsiteX1" fmla="*/ 541421 w 3335421"/>
                <a:gd name="connsiteY1" fmla="*/ 268173 h 1183909"/>
                <a:gd name="connsiteX2" fmla="*/ 1390316 w 3335421"/>
                <a:gd name="connsiteY2" fmla="*/ 804 h 1183909"/>
                <a:gd name="connsiteX3" fmla="*/ 2433053 w 3335421"/>
                <a:gd name="connsiteY3" fmla="*/ 348382 h 1183909"/>
                <a:gd name="connsiteX4" fmla="*/ 3335421 w 3335421"/>
                <a:gd name="connsiteY4" fmla="*/ 1183909 h 1183909"/>
                <a:gd name="connsiteX0" fmla="*/ 0 w 3335421"/>
                <a:gd name="connsiteY0" fmla="*/ 702642 h 1177221"/>
                <a:gd name="connsiteX1" fmla="*/ 541421 w 3335421"/>
                <a:gd name="connsiteY1" fmla="*/ 261485 h 1177221"/>
                <a:gd name="connsiteX2" fmla="*/ 1276684 w 3335421"/>
                <a:gd name="connsiteY2" fmla="*/ 800 h 1177221"/>
                <a:gd name="connsiteX3" fmla="*/ 2433053 w 3335421"/>
                <a:gd name="connsiteY3" fmla="*/ 341694 h 1177221"/>
                <a:gd name="connsiteX4" fmla="*/ 3335421 w 3335421"/>
                <a:gd name="connsiteY4" fmla="*/ 1177221 h 1177221"/>
                <a:gd name="connsiteX0" fmla="*/ 0 w 3335421"/>
                <a:gd name="connsiteY0" fmla="*/ 702055 h 1176634"/>
                <a:gd name="connsiteX1" fmla="*/ 541421 w 3335421"/>
                <a:gd name="connsiteY1" fmla="*/ 260898 h 1176634"/>
                <a:gd name="connsiteX2" fmla="*/ 1276684 w 3335421"/>
                <a:gd name="connsiteY2" fmla="*/ 213 h 1176634"/>
                <a:gd name="connsiteX3" fmla="*/ 2433053 w 3335421"/>
                <a:gd name="connsiteY3" fmla="*/ 341107 h 1176634"/>
                <a:gd name="connsiteX4" fmla="*/ 3335421 w 3335421"/>
                <a:gd name="connsiteY4" fmla="*/ 1176634 h 1176634"/>
                <a:gd name="connsiteX0" fmla="*/ 0 w 3335421"/>
                <a:gd name="connsiteY0" fmla="*/ 702654 h 1177233"/>
                <a:gd name="connsiteX1" fmla="*/ 541421 w 3335421"/>
                <a:gd name="connsiteY1" fmla="*/ 261497 h 1177233"/>
                <a:gd name="connsiteX2" fmla="*/ 1276684 w 3335421"/>
                <a:gd name="connsiteY2" fmla="*/ 812 h 1177233"/>
                <a:gd name="connsiteX3" fmla="*/ 2179053 w 3335421"/>
                <a:gd name="connsiteY3" fmla="*/ 221390 h 1177233"/>
                <a:gd name="connsiteX4" fmla="*/ 3335421 w 3335421"/>
                <a:gd name="connsiteY4" fmla="*/ 1177233 h 1177233"/>
                <a:gd name="connsiteX0" fmla="*/ 0 w 3335421"/>
                <a:gd name="connsiteY0" fmla="*/ 702310 h 1176889"/>
                <a:gd name="connsiteX1" fmla="*/ 541421 w 3335421"/>
                <a:gd name="connsiteY1" fmla="*/ 261153 h 1176889"/>
                <a:gd name="connsiteX2" fmla="*/ 1276684 w 3335421"/>
                <a:gd name="connsiteY2" fmla="*/ 468 h 1176889"/>
                <a:gd name="connsiteX3" fmla="*/ 2179053 w 3335421"/>
                <a:gd name="connsiteY3" fmla="*/ 221046 h 1176889"/>
                <a:gd name="connsiteX4" fmla="*/ 3335421 w 3335421"/>
                <a:gd name="connsiteY4" fmla="*/ 1176889 h 117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421" h="1176889">
                  <a:moveTo>
                    <a:pt x="0" y="702310"/>
                  </a:moveTo>
                  <a:cubicBezTo>
                    <a:pt x="164877" y="564170"/>
                    <a:pt x="328640" y="378127"/>
                    <a:pt x="541421" y="261153"/>
                  </a:cubicBezTo>
                  <a:cubicBezTo>
                    <a:pt x="754202" y="144179"/>
                    <a:pt x="1003745" y="7152"/>
                    <a:pt x="1276684" y="468"/>
                  </a:cubicBezTo>
                  <a:cubicBezTo>
                    <a:pt x="1549623" y="-6216"/>
                    <a:pt x="1822562" y="58397"/>
                    <a:pt x="2179053" y="221046"/>
                  </a:cubicBezTo>
                  <a:cubicBezTo>
                    <a:pt x="2535544" y="383695"/>
                    <a:pt x="3335421" y="1176889"/>
                    <a:pt x="3335421" y="1176889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667042" y="3543670"/>
              <a:ext cx="1349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iew angle,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93" name="TextBox 292"/>
            <p:cNvSpPr txBox="1"/>
            <p:nvPr/>
          </p:nvSpPr>
          <p:spPr>
            <a:xfrm rot="16200000">
              <a:off x="4914881" y="3171802"/>
              <a:ext cx="1129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channel, 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4" name="Curved Connector 293"/>
            <p:cNvCxnSpPr/>
            <p:nvPr/>
          </p:nvCxnSpPr>
          <p:spPr>
            <a:xfrm rot="5400000">
              <a:off x="6456247" y="2316502"/>
              <a:ext cx="772048" cy="348956"/>
            </a:xfrm>
            <a:prstGeom prst="curvedConnector3">
              <a:avLst/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4883150" y="2773658"/>
              <a:ext cx="3928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Box 295"/>
            <p:cNvSpPr txBox="1"/>
            <p:nvPr/>
          </p:nvSpPr>
          <p:spPr>
            <a:xfrm>
              <a:off x="4844964" y="220907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7" name="Straight Arrow Connector 296"/>
            <p:cNvCxnSpPr/>
            <p:nvPr/>
          </p:nvCxnSpPr>
          <p:spPr>
            <a:xfrm flipH="1" flipV="1">
              <a:off x="4883150" y="3684402"/>
              <a:ext cx="392842" cy="4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/>
            <p:cNvSpPr txBox="1"/>
            <p:nvPr/>
          </p:nvSpPr>
          <p:spPr>
            <a:xfrm>
              <a:off x="4863275" y="3108247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4897398" y="1443414"/>
              <a:ext cx="3762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relevant measurements for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 voxel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1" name="Straight Connector 300"/>
          <p:cNvCxnSpPr/>
          <p:nvPr/>
        </p:nvCxnSpPr>
        <p:spPr>
          <a:xfrm>
            <a:off x="7262146" y="3919462"/>
            <a:ext cx="1" cy="610662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5867400" y="4174947"/>
            <a:ext cx="0" cy="355177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502720" y="4390424"/>
            <a:ext cx="1" cy="139700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2983605" y="61879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611037" y="1308351"/>
            <a:ext cx="1105447" cy="4749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Space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8" name="Straight Arrow Connector 447"/>
          <p:cNvCxnSpPr/>
          <p:nvPr/>
        </p:nvCxnSpPr>
        <p:spPr>
          <a:xfrm>
            <a:off x="2092659" y="2757816"/>
            <a:ext cx="0" cy="230149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9" name="Group 448"/>
          <p:cNvGrpSpPr/>
          <p:nvPr/>
        </p:nvGrpSpPr>
        <p:grpSpPr>
          <a:xfrm>
            <a:off x="1113372" y="3279723"/>
            <a:ext cx="1869095" cy="2899961"/>
            <a:chOff x="889393" y="2246927"/>
            <a:chExt cx="1869095" cy="2899961"/>
          </a:xfrm>
        </p:grpSpPr>
        <p:cxnSp>
          <p:nvCxnSpPr>
            <p:cNvPr id="451" name="Straight Arrow Connector 450"/>
            <p:cNvCxnSpPr/>
            <p:nvPr/>
          </p:nvCxnSpPr>
          <p:spPr>
            <a:xfrm>
              <a:off x="889393" y="5146888"/>
              <a:ext cx="186909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 flipV="1">
              <a:off x="1870963" y="4491898"/>
              <a:ext cx="0" cy="654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V="1">
              <a:off x="1864421" y="5021535"/>
              <a:ext cx="167266" cy="625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>
              <a:off x="2030359" y="2246927"/>
              <a:ext cx="2" cy="287883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5" name="Group 454"/>
          <p:cNvGrpSpPr/>
          <p:nvPr/>
        </p:nvGrpSpPr>
        <p:grpSpPr>
          <a:xfrm rot="1471412">
            <a:off x="1745143" y="3359922"/>
            <a:ext cx="2304325" cy="3012565"/>
            <a:chOff x="1867626" y="1915723"/>
            <a:chExt cx="2304325" cy="3107288"/>
          </a:xfrm>
        </p:grpSpPr>
        <p:cxnSp>
          <p:nvCxnSpPr>
            <p:cNvPr id="457" name="Straight Arrow Connector 456"/>
            <p:cNvCxnSpPr/>
            <p:nvPr/>
          </p:nvCxnSpPr>
          <p:spPr>
            <a:xfrm flipV="1">
              <a:off x="3047792" y="3824519"/>
              <a:ext cx="1124159" cy="1198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rot="18875690" flipV="1">
              <a:off x="3284939" y="4027603"/>
              <a:ext cx="0" cy="6202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1867626" y="2877491"/>
              <a:ext cx="1209699" cy="124645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20128588">
              <a:off x="2275083" y="1915723"/>
              <a:ext cx="971626" cy="2699122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20128588" flipH="1">
              <a:off x="3364285" y="4250535"/>
              <a:ext cx="324297" cy="126578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4" name="Group 473"/>
          <p:cNvGrpSpPr/>
          <p:nvPr/>
        </p:nvGrpSpPr>
        <p:grpSpPr>
          <a:xfrm>
            <a:off x="2346462" y="2723395"/>
            <a:ext cx="2004775" cy="1589436"/>
            <a:chOff x="1872695" y="1689109"/>
            <a:chExt cx="2004775" cy="1589436"/>
          </a:xfrm>
        </p:grpSpPr>
        <p:cxnSp>
          <p:nvCxnSpPr>
            <p:cNvPr id="475" name="Straight Arrow Connector 474"/>
            <p:cNvCxnSpPr/>
            <p:nvPr/>
          </p:nvCxnSpPr>
          <p:spPr>
            <a:xfrm flipV="1">
              <a:off x="3877470" y="1689109"/>
              <a:ext cx="0" cy="1589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>
              <a:off x="3395202" y="2852899"/>
              <a:ext cx="4822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flipH="1">
              <a:off x="3746086" y="2212154"/>
              <a:ext cx="7350" cy="636519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H="1" flipV="1">
              <a:off x="2057157" y="2837448"/>
              <a:ext cx="1324044" cy="8633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H="1">
              <a:off x="1872695" y="2213607"/>
              <a:ext cx="2003012" cy="4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1" name="Straight Arrow Connector 480"/>
          <p:cNvCxnSpPr/>
          <p:nvPr/>
        </p:nvCxnSpPr>
        <p:spPr>
          <a:xfrm flipH="1" flipV="1">
            <a:off x="1112861" y="3866803"/>
            <a:ext cx="2020901" cy="18785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" name="Group 511"/>
          <p:cNvGrpSpPr/>
          <p:nvPr/>
        </p:nvGrpSpPr>
        <p:grpSpPr>
          <a:xfrm rot="18980690">
            <a:off x="1918422" y="1929379"/>
            <a:ext cx="2760483" cy="1501149"/>
            <a:chOff x="1590419" y="2052650"/>
            <a:chExt cx="2760483" cy="1501149"/>
          </a:xfrm>
        </p:grpSpPr>
        <p:cxnSp>
          <p:nvCxnSpPr>
            <p:cNvPr id="513" name="Straight Arrow Connector 512"/>
            <p:cNvCxnSpPr/>
            <p:nvPr/>
          </p:nvCxnSpPr>
          <p:spPr>
            <a:xfrm rot="2619310" flipH="1" flipV="1">
              <a:off x="3402477" y="2096532"/>
              <a:ext cx="948425" cy="9917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Arrow Connector 513"/>
            <p:cNvCxnSpPr/>
            <p:nvPr/>
          </p:nvCxnSpPr>
          <p:spPr>
            <a:xfrm flipH="1">
              <a:off x="3373483" y="2764259"/>
              <a:ext cx="4822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2619310">
              <a:off x="3657033" y="2525924"/>
              <a:ext cx="197063" cy="184040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2619310" flipH="1">
              <a:off x="1590419" y="2052650"/>
              <a:ext cx="1498809" cy="150114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flipH="1">
              <a:off x="1879174" y="2482439"/>
              <a:ext cx="2003012" cy="4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9" name="Straight Connector 518"/>
          <p:cNvCxnSpPr/>
          <p:nvPr/>
        </p:nvCxnSpPr>
        <p:spPr>
          <a:xfrm>
            <a:off x="8686800" y="4328910"/>
            <a:ext cx="0" cy="181506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1" name="Group 520"/>
          <p:cNvGrpSpPr/>
          <p:nvPr/>
        </p:nvGrpSpPr>
        <p:grpSpPr>
          <a:xfrm>
            <a:off x="2077816" y="3259567"/>
            <a:ext cx="2304325" cy="2680604"/>
            <a:chOff x="1867626" y="2258121"/>
            <a:chExt cx="2304325" cy="2764890"/>
          </a:xfrm>
        </p:grpSpPr>
        <p:cxnSp>
          <p:nvCxnSpPr>
            <p:cNvPr id="522" name="Straight Arrow Connector 521"/>
            <p:cNvCxnSpPr/>
            <p:nvPr/>
          </p:nvCxnSpPr>
          <p:spPr>
            <a:xfrm flipV="1">
              <a:off x="3047792" y="3824519"/>
              <a:ext cx="1124159" cy="1198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Arrow Connector 522"/>
            <p:cNvCxnSpPr/>
            <p:nvPr/>
          </p:nvCxnSpPr>
          <p:spPr>
            <a:xfrm rot="18875690" flipV="1">
              <a:off x="3284939" y="4027603"/>
              <a:ext cx="0" cy="6202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>
              <a:off x="1867626" y="2877491"/>
              <a:ext cx="1209699" cy="124645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2070223" y="2258121"/>
              <a:ext cx="1803233" cy="1880618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 flipH="1">
              <a:off x="3404380" y="4065758"/>
              <a:ext cx="360347" cy="375064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Group 526"/>
          <p:cNvGrpSpPr/>
          <p:nvPr/>
        </p:nvGrpSpPr>
        <p:grpSpPr>
          <a:xfrm rot="1429631">
            <a:off x="2158061" y="3212191"/>
            <a:ext cx="2076064" cy="1589436"/>
            <a:chOff x="1801406" y="1689109"/>
            <a:chExt cx="2076064" cy="1589436"/>
          </a:xfrm>
        </p:grpSpPr>
        <p:cxnSp>
          <p:nvCxnSpPr>
            <p:cNvPr id="528" name="Straight Arrow Connector 527"/>
            <p:cNvCxnSpPr/>
            <p:nvPr/>
          </p:nvCxnSpPr>
          <p:spPr>
            <a:xfrm flipV="1">
              <a:off x="3877470" y="1689109"/>
              <a:ext cx="0" cy="1589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Arrow Connector 528"/>
            <p:cNvCxnSpPr/>
            <p:nvPr/>
          </p:nvCxnSpPr>
          <p:spPr>
            <a:xfrm flipH="1">
              <a:off x="3395202" y="2852899"/>
              <a:ext cx="4822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flipH="1">
              <a:off x="3746086" y="2212154"/>
              <a:ext cx="7350" cy="636519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20170369" flipH="1" flipV="1">
              <a:off x="1851777" y="2483544"/>
              <a:ext cx="1452936" cy="685217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20170369" flipH="1" flipV="1">
              <a:off x="1801406" y="1732460"/>
              <a:ext cx="1972789" cy="918785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 rot="20375306">
            <a:off x="2002297" y="2368327"/>
            <a:ext cx="2306660" cy="1589436"/>
            <a:chOff x="1570810" y="1689109"/>
            <a:chExt cx="2306660" cy="1589436"/>
          </a:xfrm>
        </p:grpSpPr>
        <p:cxnSp>
          <p:nvCxnSpPr>
            <p:cNvPr id="534" name="Straight Arrow Connector 533"/>
            <p:cNvCxnSpPr/>
            <p:nvPr/>
          </p:nvCxnSpPr>
          <p:spPr>
            <a:xfrm flipV="1">
              <a:off x="3877470" y="1689109"/>
              <a:ext cx="0" cy="1589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Arrow Connector 534"/>
            <p:cNvCxnSpPr/>
            <p:nvPr/>
          </p:nvCxnSpPr>
          <p:spPr>
            <a:xfrm flipH="1">
              <a:off x="3390295" y="2709341"/>
              <a:ext cx="4822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1224694">
              <a:off x="3661214" y="2191676"/>
              <a:ext cx="196886" cy="491387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1224694" flipH="1">
              <a:off x="1570810" y="2364074"/>
              <a:ext cx="1778010" cy="738082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1224694" flipH="1">
              <a:off x="1960638" y="1844122"/>
              <a:ext cx="1803479" cy="741611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oup 538"/>
          <p:cNvGrpSpPr/>
          <p:nvPr/>
        </p:nvGrpSpPr>
        <p:grpSpPr>
          <a:xfrm rot="17642918">
            <a:off x="1229323" y="1874357"/>
            <a:ext cx="2984479" cy="1075195"/>
            <a:chOff x="1366423" y="2096532"/>
            <a:chExt cx="2984479" cy="1075195"/>
          </a:xfrm>
        </p:grpSpPr>
        <p:cxnSp>
          <p:nvCxnSpPr>
            <p:cNvPr id="540" name="Straight Arrow Connector 539"/>
            <p:cNvCxnSpPr/>
            <p:nvPr/>
          </p:nvCxnSpPr>
          <p:spPr>
            <a:xfrm rot="2619310" flipH="1" flipV="1">
              <a:off x="3402477" y="2096532"/>
              <a:ext cx="948425" cy="9917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40"/>
            <p:cNvCxnSpPr/>
            <p:nvPr/>
          </p:nvCxnSpPr>
          <p:spPr>
            <a:xfrm rot="3573665" flipH="1">
              <a:off x="3469547" y="2419452"/>
              <a:ext cx="258831" cy="4306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rot="3957082">
              <a:off x="3715862" y="2567815"/>
              <a:ext cx="99952" cy="50637"/>
            </a:xfrm>
            <a:prstGeom prst="line">
              <a:avLst/>
            </a:prstGeom>
            <a:ln w="38100" cmpd="sng">
              <a:solidFill>
                <a:srgbClr val="32A859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rot="3573665" flipH="1">
              <a:off x="1777688" y="1715364"/>
              <a:ext cx="1045098" cy="1867627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rot="3957082" flipH="1">
              <a:off x="2526625" y="1646556"/>
              <a:ext cx="798480" cy="1774472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5" name="Straight Connector 544"/>
          <p:cNvCxnSpPr/>
          <p:nvPr/>
        </p:nvCxnSpPr>
        <p:spPr>
          <a:xfrm>
            <a:off x="6324600" y="4014028"/>
            <a:ext cx="0" cy="516096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6821349" y="3919462"/>
            <a:ext cx="6780" cy="599080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flipH="1">
            <a:off x="7782956" y="4007334"/>
            <a:ext cx="3052" cy="522790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>
            <a:off x="8240663" y="4166522"/>
            <a:ext cx="1617" cy="375399"/>
          </a:xfrm>
          <a:prstGeom prst="line">
            <a:avLst/>
          </a:prstGeom>
          <a:ln w="38100" cmpd="sng">
            <a:solidFill>
              <a:srgbClr val="32A85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2215710" y="3184424"/>
            <a:ext cx="88657" cy="7514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What is ICD?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62402" y="1981200"/>
            <a:ext cx="4741297" cy="4253200"/>
            <a:chOff x="4635727" y="3471617"/>
            <a:chExt cx="4015739" cy="3048122"/>
          </a:xfrm>
        </p:grpSpPr>
        <p:grpSp>
          <p:nvGrpSpPr>
            <p:cNvPr id="8" name="Group 7"/>
            <p:cNvGrpSpPr/>
            <p:nvPr/>
          </p:nvGrpSpPr>
          <p:grpSpPr>
            <a:xfrm>
              <a:off x="4984584" y="4202545"/>
              <a:ext cx="3666882" cy="2317194"/>
              <a:chOff x="5213184" y="2132445"/>
              <a:chExt cx="3666882" cy="231719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563360" y="2132445"/>
                <a:ext cx="3316706" cy="23060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67735" y="3955901"/>
                <a:ext cx="2622885" cy="475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Sinogram Space</a:t>
                </a:r>
                <a:endParaRPr lang="en-US" sz="2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Straight Arrow Connector 23"/>
              <p:cNvCxnSpPr>
                <a:stCxn id="25" idx="1"/>
                <a:endCxn id="25" idx="3"/>
              </p:cNvCxnSpPr>
              <p:nvPr/>
            </p:nvCxnSpPr>
            <p:spPr>
              <a:xfrm>
                <a:off x="5563360" y="3285471"/>
                <a:ext cx="33167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538733" y="2143587"/>
                <a:ext cx="0" cy="23060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 rot="21306190">
                <a:off x="5533346" y="2656966"/>
                <a:ext cx="3339119" cy="553611"/>
              </a:xfrm>
              <a:custGeom>
                <a:avLst/>
                <a:gdLst>
                  <a:gd name="connsiteX0" fmla="*/ 0 w 3335421"/>
                  <a:gd name="connsiteY0" fmla="*/ 708530 h 1183109"/>
                  <a:gd name="connsiteX1" fmla="*/ 561474 w 3335421"/>
                  <a:gd name="connsiteY1" fmla="*/ 314162 h 1183109"/>
                  <a:gd name="connsiteX2" fmla="*/ 1390316 w 3335421"/>
                  <a:gd name="connsiteY2" fmla="*/ 4 h 1183109"/>
                  <a:gd name="connsiteX3" fmla="*/ 2459790 w 3335421"/>
                  <a:gd name="connsiteY3" fmla="*/ 320846 h 1183109"/>
                  <a:gd name="connsiteX4" fmla="*/ 3335421 w 3335421"/>
                  <a:gd name="connsiteY4" fmla="*/ 1183109 h 1183109"/>
                  <a:gd name="connsiteX0" fmla="*/ 0 w 3335421"/>
                  <a:gd name="connsiteY0" fmla="*/ 708886 h 1183465"/>
                  <a:gd name="connsiteX1" fmla="*/ 541421 w 3335421"/>
                  <a:gd name="connsiteY1" fmla="*/ 267729 h 1183465"/>
                  <a:gd name="connsiteX2" fmla="*/ 1390316 w 3335421"/>
                  <a:gd name="connsiteY2" fmla="*/ 360 h 1183465"/>
                  <a:gd name="connsiteX3" fmla="*/ 2459790 w 3335421"/>
                  <a:gd name="connsiteY3" fmla="*/ 321202 h 1183465"/>
                  <a:gd name="connsiteX4" fmla="*/ 3335421 w 3335421"/>
                  <a:gd name="connsiteY4" fmla="*/ 1183465 h 1183465"/>
                  <a:gd name="connsiteX0" fmla="*/ 0 w 3335421"/>
                  <a:gd name="connsiteY0" fmla="*/ 708901 h 1183480"/>
                  <a:gd name="connsiteX1" fmla="*/ 541421 w 3335421"/>
                  <a:gd name="connsiteY1" fmla="*/ 267744 h 1183480"/>
                  <a:gd name="connsiteX2" fmla="*/ 1390316 w 3335421"/>
                  <a:gd name="connsiteY2" fmla="*/ 375 h 1183480"/>
                  <a:gd name="connsiteX3" fmla="*/ 2459790 w 3335421"/>
                  <a:gd name="connsiteY3" fmla="*/ 321217 h 1183480"/>
                  <a:gd name="connsiteX4" fmla="*/ 3335421 w 3335421"/>
                  <a:gd name="connsiteY4" fmla="*/ 1183480 h 1183480"/>
                  <a:gd name="connsiteX0" fmla="*/ 0 w 3335421"/>
                  <a:gd name="connsiteY0" fmla="*/ 709168 h 1183747"/>
                  <a:gd name="connsiteX1" fmla="*/ 541421 w 3335421"/>
                  <a:gd name="connsiteY1" fmla="*/ 268011 h 1183747"/>
                  <a:gd name="connsiteX2" fmla="*/ 1390316 w 3335421"/>
                  <a:gd name="connsiteY2" fmla="*/ 642 h 1183747"/>
                  <a:gd name="connsiteX3" fmla="*/ 2459790 w 3335421"/>
                  <a:gd name="connsiteY3" fmla="*/ 321484 h 1183747"/>
                  <a:gd name="connsiteX4" fmla="*/ 3335421 w 3335421"/>
                  <a:gd name="connsiteY4" fmla="*/ 1183747 h 1183747"/>
                  <a:gd name="connsiteX0" fmla="*/ 0 w 3335421"/>
                  <a:gd name="connsiteY0" fmla="*/ 709330 h 1183909"/>
                  <a:gd name="connsiteX1" fmla="*/ 541421 w 3335421"/>
                  <a:gd name="connsiteY1" fmla="*/ 268173 h 1183909"/>
                  <a:gd name="connsiteX2" fmla="*/ 1390316 w 3335421"/>
                  <a:gd name="connsiteY2" fmla="*/ 804 h 1183909"/>
                  <a:gd name="connsiteX3" fmla="*/ 2433053 w 3335421"/>
                  <a:gd name="connsiteY3" fmla="*/ 348382 h 1183909"/>
                  <a:gd name="connsiteX4" fmla="*/ 3335421 w 3335421"/>
                  <a:gd name="connsiteY4" fmla="*/ 1183909 h 1183909"/>
                  <a:gd name="connsiteX0" fmla="*/ 0 w 3335421"/>
                  <a:gd name="connsiteY0" fmla="*/ 702642 h 1177221"/>
                  <a:gd name="connsiteX1" fmla="*/ 541421 w 3335421"/>
                  <a:gd name="connsiteY1" fmla="*/ 261485 h 1177221"/>
                  <a:gd name="connsiteX2" fmla="*/ 1276684 w 3335421"/>
                  <a:gd name="connsiteY2" fmla="*/ 800 h 1177221"/>
                  <a:gd name="connsiteX3" fmla="*/ 2433053 w 3335421"/>
                  <a:gd name="connsiteY3" fmla="*/ 341694 h 1177221"/>
                  <a:gd name="connsiteX4" fmla="*/ 3335421 w 3335421"/>
                  <a:gd name="connsiteY4" fmla="*/ 1177221 h 1177221"/>
                  <a:gd name="connsiteX0" fmla="*/ 0 w 3335421"/>
                  <a:gd name="connsiteY0" fmla="*/ 702055 h 1176634"/>
                  <a:gd name="connsiteX1" fmla="*/ 541421 w 3335421"/>
                  <a:gd name="connsiteY1" fmla="*/ 260898 h 1176634"/>
                  <a:gd name="connsiteX2" fmla="*/ 1276684 w 3335421"/>
                  <a:gd name="connsiteY2" fmla="*/ 213 h 1176634"/>
                  <a:gd name="connsiteX3" fmla="*/ 2433053 w 3335421"/>
                  <a:gd name="connsiteY3" fmla="*/ 341107 h 1176634"/>
                  <a:gd name="connsiteX4" fmla="*/ 3335421 w 3335421"/>
                  <a:gd name="connsiteY4" fmla="*/ 1176634 h 1176634"/>
                  <a:gd name="connsiteX0" fmla="*/ 0 w 3335421"/>
                  <a:gd name="connsiteY0" fmla="*/ 702654 h 1177233"/>
                  <a:gd name="connsiteX1" fmla="*/ 541421 w 3335421"/>
                  <a:gd name="connsiteY1" fmla="*/ 261497 h 1177233"/>
                  <a:gd name="connsiteX2" fmla="*/ 1276684 w 3335421"/>
                  <a:gd name="connsiteY2" fmla="*/ 812 h 1177233"/>
                  <a:gd name="connsiteX3" fmla="*/ 2179053 w 3335421"/>
                  <a:gd name="connsiteY3" fmla="*/ 221390 h 1177233"/>
                  <a:gd name="connsiteX4" fmla="*/ 3335421 w 3335421"/>
                  <a:gd name="connsiteY4" fmla="*/ 1177233 h 1177233"/>
                  <a:gd name="connsiteX0" fmla="*/ 0 w 3335421"/>
                  <a:gd name="connsiteY0" fmla="*/ 702310 h 1176889"/>
                  <a:gd name="connsiteX1" fmla="*/ 541421 w 3335421"/>
                  <a:gd name="connsiteY1" fmla="*/ 261153 h 1176889"/>
                  <a:gd name="connsiteX2" fmla="*/ 1276684 w 3335421"/>
                  <a:gd name="connsiteY2" fmla="*/ 468 h 1176889"/>
                  <a:gd name="connsiteX3" fmla="*/ 2179053 w 3335421"/>
                  <a:gd name="connsiteY3" fmla="*/ 221046 h 1176889"/>
                  <a:gd name="connsiteX4" fmla="*/ 3335421 w 3335421"/>
                  <a:gd name="connsiteY4" fmla="*/ 1176889 h 117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421" h="1176889">
                    <a:moveTo>
                      <a:pt x="0" y="702310"/>
                    </a:moveTo>
                    <a:cubicBezTo>
                      <a:pt x="164877" y="564170"/>
                      <a:pt x="328640" y="378127"/>
                      <a:pt x="541421" y="261153"/>
                    </a:cubicBezTo>
                    <a:cubicBezTo>
                      <a:pt x="754202" y="144179"/>
                      <a:pt x="1003745" y="7152"/>
                      <a:pt x="1276684" y="468"/>
                    </a:cubicBezTo>
                    <a:cubicBezTo>
                      <a:pt x="1549623" y="-6216"/>
                      <a:pt x="1822562" y="58397"/>
                      <a:pt x="2179053" y="221046"/>
                    </a:cubicBezTo>
                    <a:cubicBezTo>
                      <a:pt x="2535544" y="383695"/>
                      <a:pt x="3335421" y="1176889"/>
                      <a:pt x="3335421" y="1176889"/>
                    </a:cubicBezTo>
                  </a:path>
                </a:pathLst>
              </a:custGeom>
              <a:ln>
                <a:solidFill>
                  <a:srgbClr val="32A85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49024" y="3393895"/>
                <a:ext cx="2442259" cy="2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dirty="0" smtClean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iew angle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dirty="0" smtClean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860180" y="2955608"/>
                <a:ext cx="1020067" cy="31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channel (r)</a:t>
                </a:r>
                <a:endPara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5764794" y="4893711"/>
              <a:ext cx="510676" cy="6684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35727" y="3471617"/>
              <a:ext cx="2896829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m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emory to access for voxels</a:t>
              </a:r>
              <a:r>
                <a: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“u</a:t>
              </a:r>
              <a:r>
                <a:rPr lang="en-US" sz="1800" baseline="-250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1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”</a:t>
              </a:r>
              <a:endPara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rot="5400000">
              <a:off x="7249255" y="4290851"/>
              <a:ext cx="867796" cy="100904"/>
            </a:xfrm>
            <a:prstGeom prst="curvedConnector3">
              <a:avLst>
                <a:gd name="adj1" fmla="val 50000"/>
              </a:avLst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61794" y="4792111"/>
              <a:ext cx="510676" cy="6684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6200000" flipH="1">
              <a:off x="5851254" y="4283118"/>
              <a:ext cx="849091" cy="182266"/>
            </a:xfrm>
            <a:prstGeom prst="curvedConnector3">
              <a:avLst/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47544" y="3618650"/>
              <a:ext cx="1019902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c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ache lines</a:t>
              </a:r>
              <a:endPara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40292" y="3089702"/>
            <a:ext cx="614947" cy="1680044"/>
            <a:chOff x="5143045" y="2081463"/>
            <a:chExt cx="614947" cy="1680044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143045" y="2604683"/>
              <a:ext cx="614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33550" y="2081463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5143045" y="3761507"/>
              <a:ext cx="614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36470" y="318682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659" y="2549572"/>
            <a:ext cx="3400719" cy="4154984"/>
            <a:chOff x="5694279" y="1304375"/>
            <a:chExt cx="3400719" cy="4154984"/>
          </a:xfrm>
        </p:grpSpPr>
        <p:sp>
          <p:nvSpPr>
            <p:cNvPr id="34" name="TextBox 33"/>
            <p:cNvSpPr txBox="1"/>
            <p:nvPr/>
          </p:nvSpPr>
          <p:spPr>
            <a:xfrm>
              <a:off x="5815228" y="1304375"/>
              <a:ext cx="3279770" cy="41549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36167" y="1344077"/>
              <a:ext cx="2093726" cy="47497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Image Space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94279" y="1635926"/>
              <a:ext cx="1555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v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oxel “u</a:t>
              </a:r>
              <a:r>
                <a:rPr lang="en-US" sz="1800" baseline="-250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1</a:t>
              </a:r>
              <a:r>
                <a:rPr lang="en-US" sz="1800" dirty="0" smtClean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”</a:t>
              </a:r>
              <a:endPara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Curved Connector 39"/>
            <p:cNvCxnSpPr/>
            <p:nvPr/>
          </p:nvCxnSpPr>
          <p:spPr>
            <a:xfrm rot="16200000" flipH="1">
              <a:off x="6749894" y="1790754"/>
              <a:ext cx="311495" cy="925171"/>
            </a:xfrm>
            <a:prstGeom prst="curvedConnector3">
              <a:avLst>
                <a:gd name="adj1" fmla="val 50000"/>
              </a:avLst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44849" y="599964"/>
            <a:ext cx="8305800" cy="20516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 is an efficient algorithm for computing MBIR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one voxel at a time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convergence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628328" y="3677880"/>
            <a:ext cx="200472" cy="208320"/>
          </a:xfrm>
          <a:prstGeom prst="rect">
            <a:avLst/>
          </a:prstGeom>
          <a:solidFill>
            <a:srgbClr val="32A859"/>
          </a:solidFill>
          <a:ln w="9525" cap="flat" cmpd="sng" algn="ctr">
            <a:solidFill>
              <a:srgbClr val="32A8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2A8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/>
          <p:cNvSpPr txBox="1"/>
          <p:nvPr/>
        </p:nvSpPr>
        <p:spPr>
          <a:xfrm>
            <a:off x="1143000" y="2635234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oxel line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16642" y="3147958"/>
            <a:ext cx="0" cy="9089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be 83"/>
          <p:cNvSpPr/>
          <p:nvPr/>
        </p:nvSpPr>
        <p:spPr>
          <a:xfrm rot="185587">
            <a:off x="1631201" y="4301954"/>
            <a:ext cx="533769" cy="455492"/>
          </a:xfrm>
          <a:prstGeom prst="cube">
            <a:avLst>
              <a:gd name="adj" fmla="val 3471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Cube 105"/>
          <p:cNvSpPr/>
          <p:nvPr/>
        </p:nvSpPr>
        <p:spPr>
          <a:xfrm rot="185587">
            <a:off x="1487688" y="4449665"/>
            <a:ext cx="509864" cy="445497"/>
          </a:xfrm>
          <a:prstGeom prst="cube">
            <a:avLst>
              <a:gd name="adj" fmla="val 30322"/>
            </a:avLst>
          </a:prstGeom>
          <a:solidFill>
            <a:srgbClr val="32A859"/>
          </a:solidFill>
          <a:ln>
            <a:solidFill>
              <a:srgbClr val="32A8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Cube 82"/>
          <p:cNvSpPr/>
          <p:nvPr/>
        </p:nvSpPr>
        <p:spPr>
          <a:xfrm rot="184077">
            <a:off x="1318068" y="4574613"/>
            <a:ext cx="534898" cy="485178"/>
          </a:xfrm>
          <a:prstGeom prst="cube">
            <a:avLst>
              <a:gd name="adj" fmla="val 3474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be 37"/>
          <p:cNvSpPr/>
          <p:nvPr/>
        </p:nvSpPr>
        <p:spPr>
          <a:xfrm rot="184077">
            <a:off x="1140823" y="4732308"/>
            <a:ext cx="535309" cy="507436"/>
          </a:xfrm>
          <a:prstGeom prst="cube">
            <a:avLst>
              <a:gd name="adj" fmla="val 34802"/>
            </a:avLst>
          </a:prstGeom>
          <a:solidFill>
            <a:srgbClr val="32A859"/>
          </a:solidFill>
          <a:ln>
            <a:solidFill>
              <a:srgbClr val="32A8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538" y="2902076"/>
            <a:ext cx="553998" cy="23952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92797" y="3131092"/>
            <a:ext cx="2806937" cy="3555003"/>
            <a:chOff x="5322636" y="2320647"/>
            <a:chExt cx="2806937" cy="355500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465613" y="4902627"/>
              <a:ext cx="1806333" cy="7379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5465613" y="2320647"/>
              <a:ext cx="0" cy="25819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465613" y="4378047"/>
              <a:ext cx="808483" cy="524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294832">
              <a:off x="5322636" y="5413985"/>
              <a:ext cx="2806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iew angle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9617488">
              <a:off x="5366121" y="4156473"/>
              <a:ext cx="1101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ow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Freeform 94"/>
          <p:cNvSpPr/>
          <p:nvPr/>
        </p:nvSpPr>
        <p:spPr>
          <a:xfrm>
            <a:off x="5345847" y="4270491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157999" y="4288954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941875" y="4299071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747720" y="4323466"/>
            <a:ext cx="3133560" cy="641411"/>
          </a:xfrm>
          <a:custGeom>
            <a:avLst/>
            <a:gdLst>
              <a:gd name="connsiteX0" fmla="*/ 0 w 3133560"/>
              <a:gd name="connsiteY0" fmla="*/ 0 h 641411"/>
              <a:gd name="connsiteX1" fmla="*/ 1590519 w 3133560"/>
              <a:gd name="connsiteY1" fmla="*/ 640990 h 641411"/>
              <a:gd name="connsiteX2" fmla="*/ 3133560 w 3133560"/>
              <a:gd name="connsiteY2" fmla="*/ 106831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560" h="641411">
                <a:moveTo>
                  <a:pt x="0" y="0"/>
                </a:moveTo>
                <a:cubicBezTo>
                  <a:pt x="534129" y="311592"/>
                  <a:pt x="1068259" y="623185"/>
                  <a:pt x="1590519" y="640990"/>
                </a:cubicBezTo>
                <a:cubicBezTo>
                  <a:pt x="2112779" y="658795"/>
                  <a:pt x="3133560" y="106831"/>
                  <a:pt x="3133560" y="106831"/>
                </a:cubicBezTo>
              </a:path>
            </a:pathLst>
          </a:custGeom>
          <a:ln w="304800">
            <a:solidFill>
              <a:srgbClr val="32A859"/>
            </a:solidFill>
          </a:ln>
          <a:scene3d>
            <a:camera prst="perspectiveContrastingLeftFacing"/>
            <a:lightRig rig="threePt" dir="t"/>
          </a:scene3d>
          <a:sp3d extrusionH="304800"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35774" y="4138723"/>
            <a:ext cx="1363532" cy="712317"/>
            <a:chOff x="5803099" y="3301325"/>
            <a:chExt cx="1363532" cy="712317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803099" y="3301325"/>
              <a:ext cx="661201" cy="59942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107899" y="3606125"/>
              <a:ext cx="661201" cy="59942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13500" y="3961492"/>
              <a:ext cx="753131" cy="52150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TextBox 206"/>
          <p:cNvSpPr txBox="1"/>
          <p:nvPr/>
        </p:nvSpPr>
        <p:spPr>
          <a:xfrm>
            <a:off x="5294510" y="2353517"/>
            <a:ext cx="244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Sinogram Space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259300" y="399506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256380" y="477546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3223004" y="4576736"/>
            <a:ext cx="874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3223004" y="5298685"/>
            <a:ext cx="8151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677412" y="-3804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ICD In Time-Space Image Reconstruction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78575" y="4086162"/>
            <a:ext cx="1363532" cy="712317"/>
            <a:chOff x="6511089" y="2296922"/>
            <a:chExt cx="1363532" cy="712317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6511089" y="2296922"/>
              <a:ext cx="661201" cy="59942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815889" y="2601722"/>
              <a:ext cx="661201" cy="59942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7121490" y="2957089"/>
              <a:ext cx="753131" cy="52150"/>
            </a:xfrm>
            <a:prstGeom prst="line">
              <a:avLst/>
            </a:prstGeom>
            <a:ln w="31750">
              <a:solidFill>
                <a:srgbClr val="002060"/>
              </a:solidFill>
            </a:ln>
            <a:scene3d>
              <a:camera prst="orthographicFront">
                <a:rot lat="600000" lon="2580000" rev="213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592352" y="1045255"/>
            <a:ext cx="8305800" cy="20516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cache utilization.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poorer in parallel voxel line updates.</a:t>
            </a:r>
          </a:p>
        </p:txBody>
      </p:sp>
      <p:cxnSp>
        <p:nvCxnSpPr>
          <p:cNvPr id="117" name="Curved Connector 116"/>
          <p:cNvCxnSpPr/>
          <p:nvPr/>
        </p:nvCxnSpPr>
        <p:spPr>
          <a:xfrm rot="5400000">
            <a:off x="5522221" y="3587966"/>
            <a:ext cx="1094238" cy="544730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03958" y="2910297"/>
            <a:ext cx="12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ache lines</a:t>
            </a:r>
            <a:endParaRPr lang="en-US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cxnSp>
        <p:nvCxnSpPr>
          <p:cNvPr id="120" name="Curved Connector 119"/>
          <p:cNvCxnSpPr/>
          <p:nvPr/>
        </p:nvCxnSpPr>
        <p:spPr>
          <a:xfrm rot="5400000">
            <a:off x="5994753" y="3570984"/>
            <a:ext cx="1106871" cy="533089"/>
          </a:xfrm>
          <a:prstGeom prst="curved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6" grpId="0" animBg="1"/>
      <p:bldP spid="106" grpId="1" animBg="1"/>
      <p:bldP spid="83" grpId="0" animBg="1"/>
      <p:bldP spid="95" grpId="0" animBg="1"/>
      <p:bldP spid="93" grpId="0" animBg="1"/>
      <p:bldP spid="93" grpId="1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6" y="3128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Efficient Computations of MBIR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89154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Cache Locality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(L1 cache speed)=10*(L2 cache speed)=100*(Main memory speed)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cache misses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data local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reuse and prefetching</a:t>
            </a:r>
          </a:p>
          <a:p>
            <a:pPr marL="1143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increase cache locality without worsen parallelism?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4095705"/>
            <a:ext cx="7772402" cy="461665"/>
            <a:chOff x="1995661" y="3106976"/>
            <a:chExt cx="5144101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584541" y="3387681"/>
              <a:ext cx="792205" cy="2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995661" y="3187170"/>
              <a:ext cx="2566527" cy="3628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746" y="3106976"/>
              <a:ext cx="17890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important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3" y="30480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Contributions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the idea of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voxel line-Buffer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(VL-Buffer)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cache locality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prefetching.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experimental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a Synchrotron dataset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VL-Buffer leads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40% speedup on each core. In addition,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VL-Buffer does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worsen parallel performance.</a:t>
            </a:r>
          </a:p>
        </p:txBody>
      </p:sp>
    </p:spTree>
    <p:extLst>
      <p:ext uri="{BB962C8B-B14F-4D97-AF65-F5344CB8AC3E}">
        <p14:creationId xmlns:p14="http://schemas.microsoft.com/office/powerpoint/2010/main" val="39184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 Healthcare">
  <a:themeElements>
    <a:clrScheme name="GE Healthcare 15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GE Health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GE Healthca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 Healthcare 13">
        <a:dk1>
          <a:srgbClr val="000000"/>
        </a:dk1>
        <a:lt1>
          <a:srgbClr val="FFFFFF"/>
        </a:lt1>
        <a:dk2>
          <a:srgbClr val="004880"/>
        </a:dk2>
        <a:lt2>
          <a:srgbClr val="808080"/>
        </a:lt2>
        <a:accent1>
          <a:srgbClr val="008BF6"/>
        </a:accent1>
        <a:accent2>
          <a:srgbClr val="0074CC"/>
        </a:accent2>
        <a:accent3>
          <a:srgbClr val="FFFFFF"/>
        </a:accent3>
        <a:accent4>
          <a:srgbClr val="000000"/>
        </a:accent4>
        <a:accent5>
          <a:srgbClr val="AAC4FA"/>
        </a:accent5>
        <a:accent6>
          <a:srgbClr val="0068B9"/>
        </a:accent6>
        <a:hlink>
          <a:srgbClr val="004880"/>
        </a:hlink>
        <a:folHlink>
          <a:srgbClr val="4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14">
        <a:dk1>
          <a:srgbClr val="000000"/>
        </a:dk1>
        <a:lt1>
          <a:srgbClr val="FFFFFF"/>
        </a:lt1>
        <a:dk2>
          <a:srgbClr val="094CAD"/>
        </a:dk2>
        <a:lt2>
          <a:srgbClr val="CECECE"/>
        </a:lt2>
        <a:accent1>
          <a:srgbClr val="094CAD"/>
        </a:accent1>
        <a:accent2>
          <a:srgbClr val="B3D7E8"/>
        </a:accent2>
        <a:accent3>
          <a:srgbClr val="FFFFFF"/>
        </a:accent3>
        <a:accent4>
          <a:srgbClr val="000000"/>
        </a:accent4>
        <a:accent5>
          <a:srgbClr val="AAB2D3"/>
        </a:accent5>
        <a:accent6>
          <a:srgbClr val="A2C3D2"/>
        </a:accent6>
        <a:hlink>
          <a:srgbClr val="053061"/>
        </a:hlink>
        <a:folHlink>
          <a:srgbClr val="4393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 Healthcare 15">
        <a:dk1>
          <a:srgbClr val="000000"/>
        </a:dk1>
        <a:lt1>
          <a:srgbClr val="FFFFFF"/>
        </a:lt1>
        <a:dk2>
          <a:srgbClr val="004880"/>
        </a:dk2>
        <a:lt2>
          <a:srgbClr val="CECECE"/>
        </a:lt2>
        <a:accent1>
          <a:srgbClr val="004880"/>
        </a:accent1>
        <a:accent2>
          <a:srgbClr val="B3D7E8"/>
        </a:accent2>
        <a:accent3>
          <a:srgbClr val="FFFFFF"/>
        </a:accent3>
        <a:accent4>
          <a:srgbClr val="000000"/>
        </a:accent4>
        <a:accent5>
          <a:srgbClr val="AAB1C0"/>
        </a:accent5>
        <a:accent6>
          <a:srgbClr val="A2C3D2"/>
        </a:accent6>
        <a:hlink>
          <a:srgbClr val="094CAD"/>
        </a:hlink>
        <a:folHlink>
          <a:srgbClr val="4393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3884</TotalTime>
  <Words>526</Words>
  <Application>Microsoft Office PowerPoint</Application>
  <PresentationFormat>On-screen Show (4:3)</PresentationFormat>
  <Paragraphs>164</Paragraphs>
  <Slides>16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宋体</vt:lpstr>
      <vt:lpstr>Arial</vt:lpstr>
      <vt:lpstr>Cambria Math</vt:lpstr>
      <vt:lpstr>Times</vt:lpstr>
      <vt:lpstr>Times New Roman</vt:lpstr>
      <vt:lpstr>Wingdings</vt:lpstr>
      <vt:lpstr>GE Healthcare</vt:lpstr>
      <vt:lpstr>Equation</vt:lpstr>
      <vt:lpstr>FAST VOXEL LINE UPDATE FOR TIME-SPACE IMAGE RECONSTRUCTION</vt:lpstr>
      <vt:lpstr>Tomographic Reconstruction</vt:lpstr>
      <vt:lpstr>Model Based Iterative Reconstruction (MBIR)</vt:lpstr>
      <vt:lpstr>Model Based Iterative Reconstruction (MBIR)</vt:lpstr>
      <vt:lpstr>What is a Sinogram?</vt:lpstr>
      <vt:lpstr>   What is ICD?</vt:lpstr>
      <vt:lpstr>The Problem of ICD In Time-Space Image Reconstruction</vt:lpstr>
      <vt:lpstr> Efficient Computations of MBIR</vt:lpstr>
      <vt:lpstr>   Contributions</vt:lpstr>
      <vt:lpstr>VL-Buffer Preprocessing</vt:lpstr>
      <vt:lpstr>PowerPoint Presentation</vt:lpstr>
      <vt:lpstr>    </vt:lpstr>
      <vt:lpstr>  Cache Miss Rate</vt:lpstr>
      <vt:lpstr> Speedup</vt:lpstr>
      <vt:lpstr>Parallel Efficiency</vt:lpstr>
      <vt:lpstr>                    Conclusion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Image Reconstruction: The Challenges and Potential</dc:title>
  <dc:creator>王萧</dc:creator>
  <cp:lastModifiedBy>王萧</cp:lastModifiedBy>
  <cp:revision>1649</cp:revision>
  <dcterms:created xsi:type="dcterms:W3CDTF">2010-12-13T09:46:28Z</dcterms:created>
  <dcterms:modified xsi:type="dcterms:W3CDTF">2016-03-21T08:57:05Z</dcterms:modified>
</cp:coreProperties>
</file>