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51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70" r:id="rId9"/>
    <p:sldId id="274" r:id="rId10"/>
    <p:sldId id="275" r:id="rId11"/>
    <p:sldId id="268" r:id="rId12"/>
    <p:sldId id="272" r:id="rId13"/>
  </p:sldIdLst>
  <p:sldSz cx="12192000" cy="6858000"/>
  <p:notesSz cx="6735763" cy="9866313"/>
  <p:defaultTextStyle>
    <a:defPPr>
      <a:defRPr lang="ja-JP"/>
    </a:defPPr>
    <a:lvl1pPr algn="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1pPr>
    <a:lvl2pPr marL="457200" algn="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2pPr>
    <a:lvl3pPr marL="914400" algn="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3pPr>
    <a:lvl4pPr marL="1371600" algn="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4pPr>
    <a:lvl5pPr marL="1828800" algn="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CCECFF"/>
    <a:srgbClr val="FFCCFF"/>
    <a:srgbClr val="CCCCFF"/>
    <a:srgbClr val="0033CC"/>
    <a:srgbClr val="CCFFFF"/>
    <a:srgbClr val="23651C"/>
    <a:srgbClr val="008000"/>
    <a:srgbClr val="CCFFCC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淡色スタイル 3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2" autoAdjust="0"/>
    <p:restoredTop sz="69421" autoAdjust="0"/>
  </p:normalViewPr>
  <p:slideViewPr>
    <p:cSldViewPr showGuides="1">
      <p:cViewPr varScale="1">
        <p:scale>
          <a:sx n="112" d="100"/>
          <a:sy n="112" d="100"/>
        </p:scale>
        <p:origin x="213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44EF181D-6236-44A1-9E1D-AA31F7A3D8E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8831" cy="493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ja-JP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1F0804EE-2036-4254-8C0E-213EA709FC3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15373" y="0"/>
            <a:ext cx="2918831" cy="493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ja-JP"/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709E7105-C834-4272-BBC5-B118F9AFA58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9375" y="739775"/>
            <a:ext cx="6577013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485" name="Rectangle 5">
            <a:extLst>
              <a:ext uri="{FF2B5EF4-FFF2-40B4-BE49-F238E27FC236}">
                <a16:creationId xmlns:a16="http://schemas.microsoft.com/office/drawing/2014/main" id="{6F62B76A-AB23-4121-8BB5-7353B206D34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20486" name="Rectangle 6">
            <a:extLst>
              <a:ext uri="{FF2B5EF4-FFF2-40B4-BE49-F238E27FC236}">
                <a16:creationId xmlns:a16="http://schemas.microsoft.com/office/drawing/2014/main" id="{76A52F5D-13B2-4A59-A02B-C71CFB0406B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1285"/>
            <a:ext cx="2918831" cy="493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ja-JP"/>
          </a:p>
        </p:txBody>
      </p:sp>
      <p:sp>
        <p:nvSpPr>
          <p:cNvPr id="20487" name="Rectangle 7">
            <a:extLst>
              <a:ext uri="{FF2B5EF4-FFF2-40B4-BE49-F238E27FC236}">
                <a16:creationId xmlns:a16="http://schemas.microsoft.com/office/drawing/2014/main" id="{341F1B84-8AC4-4E7C-9C9D-4C1AC20B9A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5373" y="9371285"/>
            <a:ext cx="2918831" cy="493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AA3E3422-7BCD-4750-A898-406CD7A04C30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E3422-7BCD-4750-A898-406CD7A04C30}" type="slidenum">
              <a:rPr lang="en-US" altLang="ja-JP" smtClean="0"/>
              <a:pPr/>
              <a:t>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16902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E3422-7BCD-4750-A898-406CD7A04C30}" type="slidenum">
              <a:rPr lang="en-US" altLang="ja-JP" smtClean="0"/>
              <a:pPr/>
              <a:t>11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30055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E3422-7BCD-4750-A898-406CD7A04C30}" type="slidenum">
              <a:rPr lang="en-US" altLang="ja-JP" smtClean="0"/>
              <a:pPr/>
              <a:t>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45952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E3422-7BCD-4750-A898-406CD7A04C30}" type="slidenum">
              <a:rPr lang="en-US" altLang="ja-JP" smtClean="0"/>
              <a:pPr/>
              <a:t>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56834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E3422-7BCD-4750-A898-406CD7A04C30}" type="slidenum">
              <a:rPr lang="en-US" altLang="ja-JP" smtClean="0"/>
              <a:pPr/>
              <a:t>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83419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E3422-7BCD-4750-A898-406CD7A04C30}" type="slidenum">
              <a:rPr lang="en-US" altLang="ja-JP" smtClean="0"/>
              <a:pPr/>
              <a:t>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51932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E3422-7BCD-4750-A898-406CD7A04C30}" type="slidenum">
              <a:rPr lang="en-US" altLang="ja-JP" smtClean="0"/>
              <a:pPr/>
              <a:t>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87018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E3422-7BCD-4750-A898-406CD7A04C30}" type="slidenum">
              <a:rPr lang="en-US" altLang="ja-JP" smtClean="0"/>
              <a:pPr/>
              <a:t>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39160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E3422-7BCD-4750-A898-406CD7A04C30}" type="slidenum">
              <a:rPr lang="en-US" altLang="ja-JP" smtClean="0"/>
              <a:pPr/>
              <a:t>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109001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E3422-7BCD-4750-A898-406CD7A04C30}" type="slidenum">
              <a:rPr lang="en-US" altLang="ja-JP" smtClean="0"/>
              <a:pPr/>
              <a:t>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97857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Rectangle 7">
            <a:extLst>
              <a:ext uri="{FF2B5EF4-FFF2-40B4-BE49-F238E27FC236}">
                <a16:creationId xmlns:a16="http://schemas.microsoft.com/office/drawing/2014/main" id="{2187C51F-774F-4912-A495-DD27E6219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0"/>
            <a:ext cx="2495642" cy="685800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ja-JP"/>
          </a:p>
        </p:txBody>
      </p:sp>
      <p:sp>
        <p:nvSpPr>
          <p:cNvPr id="12296" name="Rectangle 8">
            <a:extLst>
              <a:ext uri="{FF2B5EF4-FFF2-40B4-BE49-F238E27FC236}">
                <a16:creationId xmlns:a16="http://schemas.microsoft.com/office/drawing/2014/main" id="{1003CE2C-9382-46CB-BFF5-B0CB9D66F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600" y="0"/>
            <a:ext cx="71967" cy="6858000"/>
          </a:xfrm>
          <a:prstGeom prst="rect">
            <a:avLst/>
          </a:prstGeom>
          <a:solidFill>
            <a:srgbClr val="23651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ja-JP"/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FE89C461-BED0-4E17-B497-77A757CD8E2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215218" y="2276476"/>
            <a:ext cx="8832849" cy="1152525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C4A61926-7356-46BC-BB3A-5C405402CD9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217333" y="3500438"/>
            <a:ext cx="8542867" cy="576262"/>
          </a:xfrm>
        </p:spPr>
        <p:txBody>
          <a:bodyPr/>
          <a:lstStyle>
            <a:lvl1pPr marL="0" indent="0">
              <a:defRPr sz="2400"/>
            </a:lvl1pPr>
          </a:lstStyle>
          <a:p>
            <a:pPr lvl="0"/>
            <a:r>
              <a:rPr lang="ja-JP" altLang="en-US" noProof="0"/>
              <a:t>マスター サブタイトルの書式設定</a:t>
            </a:r>
          </a:p>
        </p:txBody>
      </p:sp>
      <p:pic>
        <p:nvPicPr>
          <p:cNvPr id="7" name="Picture 25" descr="tmp2">
            <a:extLst>
              <a:ext uri="{FF2B5EF4-FFF2-40B4-BE49-F238E27FC236}">
                <a16:creationId xmlns:a16="http://schemas.microsoft.com/office/drawing/2014/main" id="{A6A48F36-0E2B-43CF-B8BA-C663B59238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6" y="2276476"/>
            <a:ext cx="1825625" cy="172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FF761D-80DF-4672-8BEA-B8258EE2C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AE60C94-73A4-4992-8675-5BF62E3064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9FBC32-AB4F-4153-B463-BF29425835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32934" y="44450"/>
            <a:ext cx="1068916" cy="484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6929B2E-4DC4-45EE-8ED6-CAC9D13E3CC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91338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22D51983-525B-4549-99CC-3C407A53E8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25467" y="404813"/>
            <a:ext cx="2927351" cy="5688012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444577F-CAC2-4756-BB8F-06BC3EEBBA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39184" y="404813"/>
            <a:ext cx="8583083" cy="5688012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0565725-0E1E-4F9B-BCF8-E878482E72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32934" y="44450"/>
            <a:ext cx="1068916" cy="484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444939A-7FB3-467C-A1EC-BA5C6C4EECA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75430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9004E3-B115-4DDA-943B-D739544F0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C3D20F7-078C-4FBD-BEF3-028D60B8A4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3178120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E8F6AF-B8EB-442D-9142-84FEA54B0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803AFE4-53D9-4356-9F8E-6E9FC2713C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98069B7-A481-44C7-A5CB-E44E74471B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32934" y="44450"/>
            <a:ext cx="1068916" cy="484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BF34CF4-C478-4252-A4C6-B4F2994D50E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03431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3EFB0ED-9A2C-47B1-BBCD-4FC58EFCC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1A202C5-615E-46B8-BFB2-60F216FDE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9184" y="1125539"/>
            <a:ext cx="5755216" cy="496728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31DD531-FFA4-41E7-B106-AE9E30E382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1" y="1125539"/>
            <a:ext cx="5755217" cy="496728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E46C7AB-F110-4C0E-A990-C3678B5B10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32934" y="44450"/>
            <a:ext cx="1068916" cy="484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73C2AC6-79D3-4BA8-878B-F5D372DD932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27138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10C7B61-7AE4-4CD1-8D44-62CA5618A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D07EFA1-5AA1-4B8B-B073-253B1D8233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EEE6F4D-A702-41BA-B629-3C4051D57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469F390B-F4C5-4CF6-9ECD-6778093706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3B97503-770F-4313-96B4-D271EFE04F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20980AB-0D98-43BA-A057-7C7A8701AE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32934" y="44450"/>
            <a:ext cx="1068916" cy="484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E0F83A8-0888-4FE1-A6AC-6F8DFA7F203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43587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58ABA9-0217-49FC-9638-ADF63EB8A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C663439-0E31-44A0-A54D-91D5D28AC4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32934" y="44450"/>
            <a:ext cx="1068916" cy="484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A261883-78EF-4B8F-8BD3-6570FDFF90C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16389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9885301-1980-457A-9186-ADDBF1F7C7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32934" y="44450"/>
            <a:ext cx="1068916" cy="484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94FA56B-51F7-41CB-A579-8E882F8409B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22659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E1B2E1-F588-4F74-BA70-6DACB51EB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E8FAFDD-88F0-4544-B5F1-40F023C55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BE6CA0F-DDC5-4814-BDA5-687AF94860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2ADBFA4-5897-4BE4-9BAF-ACD44CB5DA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32934" y="44450"/>
            <a:ext cx="1068916" cy="484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EA641EF-5563-4C50-A8D1-F2E8DBEC429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11232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1950BA-84DB-41BF-9665-439AE35F6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586AEC5B-6E30-4A3A-BC1A-DFED048495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BA16568-9493-46D1-9836-F2928D8AD8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FB2232C-CFB0-42F3-B837-9FF2FEECC1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32934" y="44450"/>
            <a:ext cx="1068916" cy="484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17AD6E9-781F-4B53-B8CA-D84AD8501E2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58107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1" name="Rectangle 17">
            <a:extLst>
              <a:ext uri="{FF2B5EF4-FFF2-40B4-BE49-F238E27FC236}">
                <a16:creationId xmlns:a16="http://schemas.microsoft.com/office/drawing/2014/main" id="{79C86AE0-5A27-411C-A6FA-C2985FC4F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08726"/>
            <a:ext cx="12192000" cy="549275"/>
          </a:xfrm>
          <a:prstGeom prst="rect">
            <a:avLst/>
          </a:prstGeom>
          <a:solidFill>
            <a:srgbClr val="23651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ja-JP"/>
          </a:p>
        </p:txBody>
      </p:sp>
      <p:sp>
        <p:nvSpPr>
          <p:cNvPr id="11275" name="Rectangle 11">
            <a:extLst>
              <a:ext uri="{FF2B5EF4-FFF2-40B4-BE49-F238E27FC236}">
                <a16:creationId xmlns:a16="http://schemas.microsoft.com/office/drawing/2014/main" id="{6BFBD2DA-71EA-48C2-AACD-487A1E166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0805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ja-JP"/>
          </a:p>
        </p:txBody>
      </p:sp>
      <p:sp>
        <p:nvSpPr>
          <p:cNvPr id="11271" name="Rectangle 7">
            <a:extLst>
              <a:ext uri="{FF2B5EF4-FFF2-40B4-BE49-F238E27FC236}">
                <a16:creationId xmlns:a16="http://schemas.microsoft.com/office/drawing/2014/main" id="{4784531C-3459-4C53-88EF-4F3FA72F1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8050"/>
            <a:ext cx="12192000" cy="71438"/>
          </a:xfrm>
          <a:prstGeom prst="rect">
            <a:avLst/>
          </a:prstGeom>
          <a:solidFill>
            <a:srgbClr val="23651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ja-JP"/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A20777E4-FFAE-4010-A835-27C41FC8CE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39184" y="404814"/>
            <a:ext cx="10081683" cy="50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F50FDE16-B32C-4BBC-9B6A-B8A0C77971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39185" y="1125539"/>
            <a:ext cx="11713633" cy="496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pic>
        <p:nvPicPr>
          <p:cNvPr id="9" name="Picture 20" descr="tmp3">
            <a:extLst>
              <a:ext uri="{FF2B5EF4-FFF2-40B4-BE49-F238E27FC236}">
                <a16:creationId xmlns:a16="http://schemas.microsoft.com/office/drawing/2014/main" id="{0B671584-AEEE-4D0B-ACA9-20239D209E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344" y="6396038"/>
            <a:ext cx="2663825" cy="38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 descr="テーブル が含まれている画像&#10;&#10;自動的に生成された説明">
            <a:extLst>
              <a:ext uri="{FF2B5EF4-FFF2-40B4-BE49-F238E27FC236}">
                <a16:creationId xmlns:a16="http://schemas.microsoft.com/office/drawing/2014/main" id="{AE1751B6-9456-2388-02F3-17F18B72E5F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606" y="-35065"/>
            <a:ext cx="980058" cy="980058"/>
          </a:xfrm>
          <a:prstGeom prst="rect">
            <a:avLst/>
          </a:prstGeom>
        </p:spPr>
      </p:pic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777438D2-1DB0-B5E3-7502-68F15D7E171F}"/>
              </a:ext>
            </a:extLst>
          </p:cNvPr>
          <p:cNvSpPr txBox="1">
            <a:spLocks/>
          </p:cNvSpPr>
          <p:nvPr userDrawn="1"/>
        </p:nvSpPr>
        <p:spPr>
          <a:xfrm>
            <a:off x="0" y="6373812"/>
            <a:ext cx="1350714" cy="484188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fld id="{14F60605-32A3-47F3-8B06-738EBBC11EA3}" type="slidenum">
              <a:rPr lang="en-US" altLang="ja-JP" smtClean="0"/>
              <a:pPr/>
              <a:t>‹#›</a:t>
            </a:fld>
            <a:r>
              <a:rPr lang="en-US" altLang="ja-JP" dirty="0"/>
              <a:t>/11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tx1"/>
          </a:solidFill>
          <a:latin typeface="Franklin Gothic Demi" panose="020B0703020102020204" pitchFamily="34" charset="0"/>
          <a:ea typeface="ＭＳ Ｐゴシック" panose="020B0600070205080204" pitchFamily="5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tx1"/>
          </a:solidFill>
          <a:latin typeface="Franklin Gothic Demi" panose="020B0703020102020204" pitchFamily="34" charset="0"/>
          <a:ea typeface="ＭＳ Ｐゴシック" panose="020B0600070205080204" pitchFamily="5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tx1"/>
          </a:solidFill>
          <a:latin typeface="Franklin Gothic Demi" panose="020B0703020102020204" pitchFamily="34" charset="0"/>
          <a:ea typeface="ＭＳ Ｐゴシック" panose="020B0600070205080204" pitchFamily="5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tx1"/>
          </a:solidFill>
          <a:latin typeface="Franklin Gothic Demi" panose="020B0703020102020204" pitchFamily="34" charset="0"/>
          <a:ea typeface="ＭＳ Ｐゴシック" panose="020B0600070205080204" pitchFamily="5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tx1"/>
          </a:solidFill>
          <a:latin typeface="Franklin Gothic Demi" panose="020B0703020102020204" pitchFamily="34" charset="0"/>
          <a:ea typeface="ＭＳ Ｐゴシック" panose="020B0600070205080204" pitchFamily="5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tx1"/>
          </a:solidFill>
          <a:latin typeface="Franklin Gothic Demi" panose="020B0703020102020204" pitchFamily="34" charset="0"/>
          <a:ea typeface="ＭＳ Ｐゴシック" panose="020B0600070205080204" pitchFamily="5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tx1"/>
          </a:solidFill>
          <a:latin typeface="Franklin Gothic Demi" panose="020B0703020102020204" pitchFamily="34" charset="0"/>
          <a:ea typeface="ＭＳ Ｐゴシック" panose="020B0600070205080204" pitchFamily="5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tx1"/>
          </a:solidFill>
          <a:latin typeface="Franklin Gothic Demi" panose="020B0703020102020204" pitchFamily="34" charset="0"/>
          <a:ea typeface="ＭＳ Ｐゴシック" panose="020B0600070205080204" pitchFamily="50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gif"/><Relationship Id="rId3" Type="http://schemas.openxmlformats.org/officeDocument/2006/relationships/image" Target="../media/image53.gif"/><Relationship Id="rId7" Type="http://schemas.openxmlformats.org/officeDocument/2006/relationships/image" Target="../media/image57.gif"/><Relationship Id="rId12" Type="http://schemas.openxmlformats.org/officeDocument/2006/relationships/image" Target="../media/image62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gif"/><Relationship Id="rId11" Type="http://schemas.openxmlformats.org/officeDocument/2006/relationships/image" Target="../media/image61.gif"/><Relationship Id="rId5" Type="http://schemas.openxmlformats.org/officeDocument/2006/relationships/image" Target="../media/image55.gif"/><Relationship Id="rId10" Type="http://schemas.openxmlformats.org/officeDocument/2006/relationships/image" Target="../media/image60.gif"/><Relationship Id="rId4" Type="http://schemas.openxmlformats.org/officeDocument/2006/relationships/image" Target="../media/image54.gif"/><Relationship Id="rId9" Type="http://schemas.openxmlformats.org/officeDocument/2006/relationships/image" Target="../media/image5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66.gif"/><Relationship Id="rId4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6.png"/><Relationship Id="rId18" Type="http://schemas.openxmlformats.org/officeDocument/2006/relationships/image" Target="../media/image21.png"/><Relationship Id="rId3" Type="http://schemas.openxmlformats.org/officeDocument/2006/relationships/image" Target="../media/image66.gif"/><Relationship Id="rId12" Type="http://schemas.openxmlformats.org/officeDocument/2006/relationships/image" Target="../media/image7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74.png"/><Relationship Id="rId5" Type="http://schemas.openxmlformats.org/officeDocument/2006/relationships/image" Target="../media/image22.pn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image" Target="../media/image67.gif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.wdp"/><Relationship Id="rId18" Type="http://schemas.openxmlformats.org/officeDocument/2006/relationships/image" Target="../media/image1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5.png"/><Relationship Id="rId20" Type="http://schemas.microsoft.com/office/2007/relationships/hdphoto" Target="../media/hdphoto2.wdp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19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36.png"/><Relationship Id="rId7" Type="http://schemas.openxmlformats.org/officeDocument/2006/relationships/image" Target="../media/image220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tags" Target="../tags/tag3.xml"/><Relationship Id="rId6" Type="http://schemas.openxmlformats.org/officeDocument/2006/relationships/image" Target="../media/image210.png"/><Relationship Id="rId11" Type="http://schemas.openxmlformats.org/officeDocument/2006/relationships/image" Target="../media/image26.png"/><Relationship Id="rId15" Type="http://schemas.openxmlformats.org/officeDocument/2006/relationships/image" Target="../media/image30.png"/><Relationship Id="rId23" Type="http://schemas.openxmlformats.org/officeDocument/2006/relationships/image" Target="../media/image20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54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tags" Target="../tags/tag4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15" Type="http://schemas.openxmlformats.org/officeDocument/2006/relationships/image" Target="../media/image48.png"/><Relationship Id="rId23" Type="http://schemas.openxmlformats.org/officeDocument/2006/relationships/image" Target="../media/image20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9" Type="http://schemas.openxmlformats.org/officeDocument/2006/relationships/image" Target="../media/image21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notesSlide" Target="../notesSlides/notesSlide7.xml"/><Relationship Id="rId12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11" Type="http://schemas.openxmlformats.org/officeDocument/2006/relationships/image" Target="../media/image38.png"/><Relationship Id="rId5" Type="http://schemas.openxmlformats.org/officeDocument/2006/relationships/image" Target="../media/image23.emf"/><Relationship Id="rId10" Type="http://schemas.openxmlformats.org/officeDocument/2006/relationships/image" Target="../media/image60.png"/><Relationship Id="rId4" Type="http://schemas.openxmlformats.org/officeDocument/2006/relationships/image" Target="../media/image22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10" Type="http://schemas.openxmlformats.org/officeDocument/2006/relationships/image" Target="../media/image69.png"/><Relationship Id="rId4" Type="http://schemas.openxmlformats.org/officeDocument/2006/relationships/image" Target="../media/image42.png"/><Relationship Id="rId9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13" Type="http://schemas.openxmlformats.org/officeDocument/2006/relationships/image" Target="../media/image52.gif"/><Relationship Id="rId3" Type="http://schemas.openxmlformats.org/officeDocument/2006/relationships/image" Target="../media/image20.png"/><Relationship Id="rId7" Type="http://schemas.openxmlformats.org/officeDocument/2006/relationships/image" Target="../media/image46.gif"/><Relationship Id="rId12" Type="http://schemas.openxmlformats.org/officeDocument/2006/relationships/image" Target="../media/image5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gif"/><Relationship Id="rId11" Type="http://schemas.openxmlformats.org/officeDocument/2006/relationships/image" Target="../media/image50.gif"/><Relationship Id="rId5" Type="http://schemas.openxmlformats.org/officeDocument/2006/relationships/image" Target="../media/image44.gif"/><Relationship Id="rId10" Type="http://schemas.openxmlformats.org/officeDocument/2006/relationships/image" Target="../media/image49.gif"/><Relationship Id="rId4" Type="http://schemas.openxmlformats.org/officeDocument/2006/relationships/image" Target="../media/image43.gif"/><Relationship Id="rId9" Type="http://schemas.openxmlformats.org/officeDocument/2006/relationships/image" Target="../media/image4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D6B498B1-E7D9-41D1-970D-18681E750AB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711624" y="2852936"/>
            <a:ext cx="10056440" cy="519113"/>
          </a:xfrm>
        </p:spPr>
        <p:txBody>
          <a:bodyPr>
            <a:noAutofit/>
          </a:bodyPr>
          <a:lstStyle/>
          <a:p>
            <a:r>
              <a:rPr lang="en-US" altLang="ja-JP" sz="2800" dirty="0"/>
              <a:t>Class-aware Shared Gaussian Process Dynamic Model</a:t>
            </a:r>
          </a:p>
        </p:txBody>
      </p:sp>
      <p:sp>
        <p:nvSpPr>
          <p:cNvPr id="18439" name="Rectangle 7">
            <a:extLst>
              <a:ext uri="{FF2B5EF4-FFF2-40B4-BE49-F238E27FC236}">
                <a16:creationId xmlns:a16="http://schemas.microsoft.com/office/drawing/2014/main" id="{0BCA14EE-918C-408D-9B95-5B12796D3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2304" y="116632"/>
            <a:ext cx="3176612" cy="41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spcBef>
                <a:spcPct val="20000"/>
              </a:spcBef>
              <a:defRPr kumimoji="1" sz="2400">
                <a:solidFill>
                  <a:schemeClr val="tx1"/>
                </a:solidFill>
                <a:latin typeface="Franklin Gothic Demi" panose="020B0703020102020204" pitchFamily="34" charset="0"/>
                <a:ea typeface="ＭＳ Ｐゴシック" panose="020B0600070205080204" pitchFamily="50" charset="-128"/>
              </a:defRPr>
            </a:lvl1pPr>
            <a:lvl2pPr algn="ctr">
              <a:spcBef>
                <a:spcPct val="20000"/>
              </a:spcBef>
              <a:defRPr kumimoji="1" sz="2400">
                <a:solidFill>
                  <a:schemeClr val="tx1"/>
                </a:solidFill>
                <a:latin typeface="Franklin Gothic Demi" panose="020B0703020102020204" pitchFamily="34" charset="0"/>
                <a:ea typeface="ＭＳ Ｐゴシック" panose="020B0600070205080204" pitchFamily="50" charset="-128"/>
              </a:defRPr>
            </a:lvl2pPr>
            <a:lvl3pPr algn="ctr">
              <a:spcBef>
                <a:spcPct val="20000"/>
              </a:spcBef>
              <a:defRPr kumimoji="1" sz="2000">
                <a:solidFill>
                  <a:schemeClr val="tx1"/>
                </a:solidFill>
                <a:latin typeface="Franklin Gothic Demi" panose="020B0703020102020204" pitchFamily="34" charset="0"/>
                <a:ea typeface="ＭＳ Ｐゴシック" panose="020B0600070205080204" pitchFamily="50" charset="-128"/>
              </a:defRPr>
            </a:lvl3pPr>
            <a:lvl4pPr algn="ctr">
              <a:spcBef>
                <a:spcPct val="20000"/>
              </a:spcBef>
              <a:defRPr kumimoji="1" sz="2000">
                <a:solidFill>
                  <a:schemeClr val="tx1"/>
                </a:solidFill>
                <a:latin typeface="Franklin Gothic Demi" panose="020B0703020102020204" pitchFamily="34" charset="0"/>
                <a:ea typeface="ＭＳ Ｐゴシック" panose="020B0600070205080204" pitchFamily="50" charset="-128"/>
              </a:defRPr>
            </a:lvl4pPr>
            <a:lvl5pPr algn="ctr">
              <a:spcBef>
                <a:spcPct val="20000"/>
              </a:spcBef>
              <a:defRPr kumimoji="1" sz="2000">
                <a:solidFill>
                  <a:schemeClr val="tx1"/>
                </a:solidFill>
                <a:latin typeface="Franklin Gothic Demi" panose="020B0703020102020204" pitchFamily="34" charset="0"/>
                <a:ea typeface="ＭＳ Ｐゴシック" panose="020B0600070205080204" pitchFamily="50" charset="-128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Franklin Gothic Demi" panose="020B0703020102020204" pitchFamily="34" charset="0"/>
                <a:ea typeface="ＭＳ Ｐゴシック" panose="020B0600070205080204" pitchFamily="50" charset="-128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Franklin Gothic Demi" panose="020B0703020102020204" pitchFamily="34" charset="0"/>
                <a:ea typeface="ＭＳ Ｐゴシック" panose="020B0600070205080204" pitchFamily="50" charset="-128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Franklin Gothic Demi" panose="020B0703020102020204" pitchFamily="34" charset="0"/>
                <a:ea typeface="ＭＳ Ｐゴシック" panose="020B0600070205080204" pitchFamily="50" charset="-128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Franklin Gothic Demi" panose="020B0703020102020204" pitchFamily="34" charset="0"/>
                <a:ea typeface="ＭＳ Ｐゴシック" panose="020B0600070205080204" pitchFamily="50" charset="-128"/>
              </a:defRPr>
            </a:lvl9pPr>
          </a:lstStyle>
          <a:p>
            <a:pPr algn="r"/>
            <a:r>
              <a:rPr lang="en-US" altLang="ja-JP" sz="1800" dirty="0"/>
              <a:t>IEEE ICASSP 2023, 9 June. </a:t>
            </a:r>
          </a:p>
        </p:txBody>
      </p:sp>
      <p:sp>
        <p:nvSpPr>
          <p:cNvPr id="18444" name="Text Box 12">
            <a:extLst>
              <a:ext uri="{FF2B5EF4-FFF2-40B4-BE49-F238E27FC236}">
                <a16:creationId xmlns:a16="http://schemas.microsoft.com/office/drawing/2014/main" id="{854673D9-F74E-4D19-B484-46D1F2F93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4957" y="3789040"/>
            <a:ext cx="90013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2000" u="sng" dirty="0">
                <a:solidFill>
                  <a:srgbClr val="2929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Ryosuke Sawata</a:t>
            </a:r>
            <a:r>
              <a:rPr lang="en-US" altLang="ja-JP" sz="2000" dirty="0">
                <a:solidFill>
                  <a:srgbClr val="292929"/>
                </a:solidFill>
                <a:latin typeface="Franklin Gothic Demi" panose="020B0703020102020204" pitchFamily="34" charset="0"/>
              </a:rPr>
              <a:t>, Takahiro Ogawa, and Miki </a:t>
            </a:r>
            <a:r>
              <a:rPr lang="en-US" altLang="ja-JP" sz="2000" dirty="0" err="1">
                <a:solidFill>
                  <a:srgbClr val="292929"/>
                </a:solidFill>
                <a:latin typeface="Franklin Gothic Demi" panose="020B0703020102020204" pitchFamily="34" charset="0"/>
              </a:rPr>
              <a:t>Haseyama</a:t>
            </a:r>
            <a:endParaRPr lang="en-US" altLang="ja-JP" sz="2000" dirty="0">
              <a:solidFill>
                <a:srgbClr val="292929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3" name="図 2" descr="テーブル が含まれている画像&#10;&#10;自動的に生成された説明">
            <a:extLst>
              <a:ext uri="{FF2B5EF4-FFF2-40B4-BE49-F238E27FC236}">
                <a16:creationId xmlns:a16="http://schemas.microsoft.com/office/drawing/2014/main" id="{1C7308C6-C89F-CD74-5A79-EFA72DECBB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480" y="4819426"/>
            <a:ext cx="1916832" cy="191683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17A22D8-89DA-1D6F-667E-F1B66CB162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63205"/>
            <a:ext cx="10081683" cy="509587"/>
          </a:xfrm>
        </p:spPr>
        <p:txBody>
          <a:bodyPr/>
          <a:lstStyle/>
          <a:p>
            <a:r>
              <a:rPr lang="en-US" altLang="ja-JP" sz="2800" b="1" dirty="0"/>
              <a:t>Experiments</a:t>
            </a:r>
            <a:r>
              <a:rPr lang="en-US" altLang="ja-JP" sz="2800" dirty="0"/>
              <a:t>: tracking results by inputting only starting points</a:t>
            </a:r>
          </a:p>
        </p:txBody>
      </p:sp>
      <p:graphicFrame>
        <p:nvGraphicFramePr>
          <p:cNvPr id="5" name="表 5">
            <a:extLst>
              <a:ext uri="{FF2B5EF4-FFF2-40B4-BE49-F238E27FC236}">
                <a16:creationId xmlns:a16="http://schemas.microsoft.com/office/drawing/2014/main" id="{F744ECB1-50E1-F790-21A9-73FCD5E21E71}"/>
              </a:ext>
            </a:extLst>
          </p:cNvPr>
          <p:cNvGraphicFramePr>
            <a:graphicFrameLocks noGrp="1"/>
          </p:cNvGraphicFramePr>
          <p:nvPr/>
        </p:nvGraphicFramePr>
        <p:xfrm>
          <a:off x="26780" y="991002"/>
          <a:ext cx="12127549" cy="5261211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508664">
                  <a:extLst>
                    <a:ext uri="{9D8B030D-6E8A-4147-A177-3AD203B41FA5}">
                      <a16:colId xmlns:a16="http://schemas.microsoft.com/office/drawing/2014/main" val="3162798926"/>
                    </a:ext>
                  </a:extLst>
                </a:gridCol>
                <a:gridCol w="2123777">
                  <a:extLst>
                    <a:ext uri="{9D8B030D-6E8A-4147-A177-3AD203B41FA5}">
                      <a16:colId xmlns:a16="http://schemas.microsoft.com/office/drawing/2014/main" val="1954187610"/>
                    </a:ext>
                  </a:extLst>
                </a:gridCol>
                <a:gridCol w="2123777">
                  <a:extLst>
                    <a:ext uri="{9D8B030D-6E8A-4147-A177-3AD203B41FA5}">
                      <a16:colId xmlns:a16="http://schemas.microsoft.com/office/drawing/2014/main" val="1872378426"/>
                    </a:ext>
                  </a:extLst>
                </a:gridCol>
                <a:gridCol w="2123777">
                  <a:extLst>
                    <a:ext uri="{9D8B030D-6E8A-4147-A177-3AD203B41FA5}">
                      <a16:colId xmlns:a16="http://schemas.microsoft.com/office/drawing/2014/main" val="869802743"/>
                    </a:ext>
                  </a:extLst>
                </a:gridCol>
                <a:gridCol w="2123777">
                  <a:extLst>
                    <a:ext uri="{9D8B030D-6E8A-4147-A177-3AD203B41FA5}">
                      <a16:colId xmlns:a16="http://schemas.microsoft.com/office/drawing/2014/main" val="3280554150"/>
                    </a:ext>
                  </a:extLst>
                </a:gridCol>
                <a:gridCol w="2123777">
                  <a:extLst>
                    <a:ext uri="{9D8B030D-6E8A-4147-A177-3AD203B41FA5}">
                      <a16:colId xmlns:a16="http://schemas.microsoft.com/office/drawing/2014/main" val="1375343240"/>
                    </a:ext>
                  </a:extLst>
                </a:gridCol>
              </a:tblGrid>
              <a:tr h="411226">
                <a:tc rowSpan="2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R w="12700" cmpd="sng">
                      <a:noFill/>
                    </a:lnR>
                    <a:solidFill>
                      <a:srgbClr val="00800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Initialization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387197"/>
                  </a:ext>
                </a:extLst>
              </a:tr>
              <a:tr h="379593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Random</a:t>
                      </a:r>
                      <a:endParaRPr kumimoji="1" lang="ja-JP" altLang="en-US" dirty="0"/>
                    </a:p>
                  </a:txBody>
                  <a:tcPr anchor="ctr">
                    <a:lnT w="254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CCA [18]</a:t>
                      </a:r>
                      <a:endParaRPr kumimoji="1" lang="ja-JP" altLang="en-US" dirty="0"/>
                    </a:p>
                  </a:txBody>
                  <a:tcPr anchor="ctr">
                    <a:lnT w="254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LPCCA [27]</a:t>
                      </a:r>
                      <a:endParaRPr kumimoji="1" lang="ja-JP" altLang="en-US" dirty="0"/>
                    </a:p>
                  </a:txBody>
                  <a:tcPr anchor="ctr">
                    <a:lnT w="254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DCCA [26]</a:t>
                      </a:r>
                      <a:endParaRPr kumimoji="1" lang="ja-JP" altLang="en-US" dirty="0"/>
                    </a:p>
                  </a:txBody>
                  <a:tcPr anchor="ctr">
                    <a:lnT w="254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DLPCCA [29]</a:t>
                      </a:r>
                      <a:endParaRPr kumimoji="1" lang="ja-JP" altLang="en-US" dirty="0"/>
                    </a:p>
                  </a:txBody>
                  <a:tcPr anchor="ctr">
                    <a:lnT w="254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99922529"/>
                  </a:ext>
                </a:extLst>
              </a:tr>
              <a:tr h="42304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bg1"/>
                          </a:solidFill>
                        </a:rPr>
                        <a:t>Class</a:t>
                      </a:r>
                      <a:br>
                        <a:rPr kumimoji="1" lang="en-US" altLang="ja-JP" sz="1400" dirty="0">
                          <a:solidFill>
                            <a:schemeClr val="bg1"/>
                          </a:solidFill>
                        </a:rPr>
                      </a:br>
                      <a:r>
                        <a:rPr kumimoji="1" lang="en-US" altLang="ja-JP" sz="1400" dirty="0">
                          <a:solidFill>
                            <a:schemeClr val="bg1"/>
                          </a:solidFill>
                        </a:rPr>
                        <a:t>Information</a:t>
                      </a:r>
                      <a:endParaRPr kumimoji="1" lang="ja-JP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-</a:t>
                      </a:r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×</a:t>
                      </a:r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×</a:t>
                      </a:r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800" dirty="0">
                          <a:latin typeface="Yu Gothic UI" panose="020B0500000000000000" pitchFamily="50" charset="-128"/>
                          <a:ea typeface="Yu Gothic UI" panose="020B0500000000000000" pitchFamily="50" charset="-128"/>
                        </a:rPr>
                        <a:t>✓</a:t>
                      </a:r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800" dirty="0">
                          <a:latin typeface="Yu Gothic UI" panose="020B0500000000000000" pitchFamily="50" charset="-128"/>
                          <a:ea typeface="Yu Gothic UI" panose="020B0500000000000000" pitchFamily="50" charset="-128"/>
                        </a:rPr>
                        <a:t>✓</a:t>
                      </a:r>
                      <a:endParaRPr kumimoji="1" lang="ja-JP" alt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955659"/>
                  </a:ext>
                </a:extLst>
              </a:tr>
              <a:tr h="33693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bg1"/>
                          </a:solidFill>
                        </a:rPr>
                        <a:t>Consideration of</a:t>
                      </a:r>
                    </a:p>
                    <a:p>
                      <a:pPr algn="ctr"/>
                      <a:r>
                        <a:rPr kumimoji="1" lang="en-US" altLang="ja-JP" sz="1400" dirty="0">
                          <a:solidFill>
                            <a:schemeClr val="bg1"/>
                          </a:solidFill>
                        </a:rPr>
                        <a:t>local structure</a:t>
                      </a:r>
                      <a:endParaRPr kumimoji="1" lang="ja-JP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-</a:t>
                      </a:r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×</a:t>
                      </a:r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latin typeface="Yu Gothic UI" panose="020B0500000000000000" pitchFamily="50" charset="-128"/>
                          <a:ea typeface="Yu Gothic UI" panose="020B0500000000000000" pitchFamily="50" charset="-128"/>
                        </a:rPr>
                        <a:t>✓</a:t>
                      </a:r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×</a:t>
                      </a:r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800" dirty="0">
                          <a:latin typeface="Yu Gothic UI" panose="020B0500000000000000" pitchFamily="50" charset="-128"/>
                          <a:ea typeface="Yu Gothic UI" panose="020B0500000000000000" pitchFamily="50" charset="-128"/>
                        </a:rPr>
                        <a:t>✓</a:t>
                      </a:r>
                      <a:endParaRPr kumimoji="1" lang="ja-JP" alt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8161766"/>
                  </a:ext>
                </a:extLst>
              </a:tr>
              <a:tr h="164039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0" dirty="0"/>
                        <a:t>SGPDM</a:t>
                      </a:r>
                    </a:p>
                    <a:p>
                      <a:pPr algn="ctr"/>
                      <a:r>
                        <a:rPr kumimoji="1" lang="en-US" altLang="ja-JP" sz="1600" b="0" dirty="0"/>
                        <a:t>(Conventional)</a:t>
                      </a:r>
                      <a:endParaRPr kumimoji="1" lang="ja-JP" alt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8511502"/>
                  </a:ext>
                </a:extLst>
              </a:tr>
              <a:tr h="179367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CSGPDM</a:t>
                      </a:r>
                    </a:p>
                    <a:p>
                      <a:pPr algn="ctr"/>
                      <a:r>
                        <a:rPr kumimoji="1" lang="en-US" altLang="ja-JP" sz="1600" b="1" dirty="0"/>
                        <a:t>(Our</a:t>
                      </a:r>
                      <a:r>
                        <a:rPr kumimoji="1" lang="ja-JP" altLang="en-US" sz="1600" b="1" dirty="0"/>
                        <a:t> </a:t>
                      </a:r>
                      <a:r>
                        <a:rPr kumimoji="1" lang="en-US" altLang="ja-JP" sz="1600" b="1" dirty="0"/>
                        <a:t>proposal)</a:t>
                      </a:r>
                      <a:endParaRPr kumimoji="1" lang="ja-JP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3064156"/>
                  </a:ext>
                </a:extLst>
              </a:tr>
            </a:tbl>
          </a:graphicData>
        </a:graphic>
      </p:graphicFrame>
      <p:sp>
        <p:nvSpPr>
          <p:cNvPr id="32" name="Rectangle 25">
            <a:extLst>
              <a:ext uri="{FF2B5EF4-FFF2-40B4-BE49-F238E27FC236}">
                <a16:creationId xmlns:a16="http://schemas.microsoft.com/office/drawing/2014/main" id="{D2432598-782A-0449-E84A-AC9E6992F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92" y="6247221"/>
            <a:ext cx="12065225" cy="580381"/>
          </a:xfrm>
          <a:prstGeom prst="rect">
            <a:avLst/>
          </a:prstGeom>
          <a:solidFill>
            <a:srgbClr val="FFCC66"/>
          </a:solidFill>
          <a:ln w="28575">
            <a:solidFill>
              <a:srgbClr val="FF0000"/>
            </a:solidFill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ja-JP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図 32" descr="アイコン&#10;&#10;自動的に生成された説明">
            <a:extLst>
              <a:ext uri="{FF2B5EF4-FFF2-40B4-BE49-F238E27FC236}">
                <a16:creationId xmlns:a16="http://schemas.microsoft.com/office/drawing/2014/main" id="{E5E4F180-D465-9433-68B8-B49F8F1B7C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36" y="6337356"/>
            <a:ext cx="326129" cy="359112"/>
          </a:xfrm>
          <a:prstGeom prst="rect">
            <a:avLst/>
          </a:prstGeom>
          <a:effectLst/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7FBE5F2-5A3B-EC1B-2225-895736528B0A}"/>
              </a:ext>
            </a:extLst>
          </p:cNvPr>
          <p:cNvSpPr txBox="1"/>
          <p:nvPr/>
        </p:nvSpPr>
        <p:spPr>
          <a:xfrm>
            <a:off x="559521" y="6214245"/>
            <a:ext cx="11565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tracking results of CSGPDM are well separated than the corresponding those of SGPDM.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information of both class and local structure at initialization is important (see the right </a:t>
            </a:r>
            <a:r>
              <a:rPr lang="en-US" altLang="ja-JP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columun</a:t>
            </a: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図 15" descr="グラフ, 折れ線グラフ&#10;&#10;自動的に生成された説明">
            <a:extLst>
              <a:ext uri="{FF2B5EF4-FFF2-40B4-BE49-F238E27FC236}">
                <a16:creationId xmlns:a16="http://schemas.microsoft.com/office/drawing/2014/main" id="{8775FA44-6754-2F51-70FA-7BD38C4C5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163" y="4551467"/>
            <a:ext cx="2057554" cy="1543166"/>
          </a:xfrm>
          <a:prstGeom prst="rect">
            <a:avLst/>
          </a:prstGeom>
        </p:spPr>
      </p:pic>
      <p:pic>
        <p:nvPicPr>
          <p:cNvPr id="18" name="図 17" descr="グラフ, 折れ線グラフ&#10;&#10;自動的に生成された説明">
            <a:extLst>
              <a:ext uri="{FF2B5EF4-FFF2-40B4-BE49-F238E27FC236}">
                <a16:creationId xmlns:a16="http://schemas.microsoft.com/office/drawing/2014/main" id="{C68CB433-BEAC-3CCB-BAA4-D9F1FB75C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163" y="2879414"/>
            <a:ext cx="2057554" cy="1543166"/>
          </a:xfrm>
          <a:prstGeom prst="rect">
            <a:avLst/>
          </a:prstGeom>
        </p:spPr>
      </p:pic>
      <p:pic>
        <p:nvPicPr>
          <p:cNvPr id="20" name="図 19" descr="図形&#10;&#10;中程度の精度で自動的に生成された説明">
            <a:extLst>
              <a:ext uri="{FF2B5EF4-FFF2-40B4-BE49-F238E27FC236}">
                <a16:creationId xmlns:a16="http://schemas.microsoft.com/office/drawing/2014/main" id="{40ED30EE-C530-8C8D-E3F7-AA7D159CE7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497" y="4551467"/>
            <a:ext cx="2057554" cy="1543166"/>
          </a:xfrm>
          <a:prstGeom prst="rect">
            <a:avLst/>
          </a:prstGeom>
        </p:spPr>
      </p:pic>
      <p:pic>
        <p:nvPicPr>
          <p:cNvPr id="22" name="図 21" descr="図形&#10;&#10;自動的に生成された説明">
            <a:extLst>
              <a:ext uri="{FF2B5EF4-FFF2-40B4-BE49-F238E27FC236}">
                <a16:creationId xmlns:a16="http://schemas.microsoft.com/office/drawing/2014/main" id="{9857E7AF-6B8A-6CAF-9260-8887EB065C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497" y="2860866"/>
            <a:ext cx="2057554" cy="1543166"/>
          </a:xfrm>
          <a:prstGeom prst="rect">
            <a:avLst/>
          </a:prstGeom>
        </p:spPr>
      </p:pic>
      <p:pic>
        <p:nvPicPr>
          <p:cNvPr id="24" name="図 23" descr="図形 が含まれている画像&#10;&#10;自動的に生成された説明">
            <a:extLst>
              <a:ext uri="{FF2B5EF4-FFF2-40B4-BE49-F238E27FC236}">
                <a16:creationId xmlns:a16="http://schemas.microsoft.com/office/drawing/2014/main" id="{E8030BA7-DA74-B572-673D-145A30DB56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163" y="4551467"/>
            <a:ext cx="2057554" cy="1543166"/>
          </a:xfrm>
          <a:prstGeom prst="rect">
            <a:avLst/>
          </a:prstGeom>
        </p:spPr>
      </p:pic>
      <p:pic>
        <p:nvPicPr>
          <p:cNvPr id="26" name="図 25" descr="グラフ&#10;&#10;中程度の精度で自動的に生成された説明">
            <a:extLst>
              <a:ext uri="{FF2B5EF4-FFF2-40B4-BE49-F238E27FC236}">
                <a16:creationId xmlns:a16="http://schemas.microsoft.com/office/drawing/2014/main" id="{11832F0F-F0C8-8BDD-5BD6-52D4A3104E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163" y="2888688"/>
            <a:ext cx="2057554" cy="1543166"/>
          </a:xfrm>
          <a:prstGeom prst="rect">
            <a:avLst/>
          </a:prstGeom>
        </p:spPr>
      </p:pic>
      <p:pic>
        <p:nvPicPr>
          <p:cNvPr id="28" name="図 27" descr="グラフ&#10;&#10;自動的に生成された説明">
            <a:extLst>
              <a:ext uri="{FF2B5EF4-FFF2-40B4-BE49-F238E27FC236}">
                <a16:creationId xmlns:a16="http://schemas.microsoft.com/office/drawing/2014/main" id="{C672F3A3-17D9-9A70-4E45-CCE8517E10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830" y="4551467"/>
            <a:ext cx="2057554" cy="1543166"/>
          </a:xfrm>
          <a:prstGeom prst="rect">
            <a:avLst/>
          </a:prstGeom>
        </p:spPr>
      </p:pic>
      <p:pic>
        <p:nvPicPr>
          <p:cNvPr id="30" name="図 29" descr="図形&#10;&#10;自動的に生成された説明">
            <a:extLst>
              <a:ext uri="{FF2B5EF4-FFF2-40B4-BE49-F238E27FC236}">
                <a16:creationId xmlns:a16="http://schemas.microsoft.com/office/drawing/2014/main" id="{8327DCE0-2493-07B2-75A4-F6DBF07335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830" y="2851592"/>
            <a:ext cx="2057554" cy="1543166"/>
          </a:xfrm>
          <a:prstGeom prst="rect">
            <a:avLst/>
          </a:prstGeom>
        </p:spPr>
      </p:pic>
      <p:pic>
        <p:nvPicPr>
          <p:cNvPr id="34" name="図 33" descr="グラフ&#10;&#10;自動的に生成された説明">
            <a:extLst>
              <a:ext uri="{FF2B5EF4-FFF2-40B4-BE49-F238E27FC236}">
                <a16:creationId xmlns:a16="http://schemas.microsoft.com/office/drawing/2014/main" id="{7D78D8AF-6E3B-15F1-650A-090B74224B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4551467"/>
            <a:ext cx="2057554" cy="1543166"/>
          </a:xfrm>
          <a:prstGeom prst="rect">
            <a:avLst/>
          </a:prstGeom>
        </p:spPr>
      </p:pic>
      <p:pic>
        <p:nvPicPr>
          <p:cNvPr id="36" name="図 35" descr="図形&#10;&#10;自動的に生成された説明">
            <a:extLst>
              <a:ext uri="{FF2B5EF4-FFF2-40B4-BE49-F238E27FC236}">
                <a16:creationId xmlns:a16="http://schemas.microsoft.com/office/drawing/2014/main" id="{86EDED2B-8C3E-ECCD-6631-B83DD24685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2870140"/>
            <a:ext cx="2057554" cy="154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4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3DE12B74-C327-E8F0-EFC1-C4450497F048}"/>
              </a:ext>
            </a:extLst>
          </p:cNvPr>
          <p:cNvSpPr/>
          <p:nvPr/>
        </p:nvSpPr>
        <p:spPr bwMode="auto">
          <a:xfrm>
            <a:off x="7536160" y="1124744"/>
            <a:ext cx="4497770" cy="1224136"/>
          </a:xfrm>
          <a:prstGeom prst="roundRect">
            <a:avLst>
              <a:gd name="adj" fmla="val 9948"/>
            </a:avLst>
          </a:prstGeom>
          <a:solidFill>
            <a:srgbClr val="FF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17A22D8-89DA-1D6F-667E-F1B66CB162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63205"/>
            <a:ext cx="10081683" cy="509587"/>
          </a:xfrm>
        </p:spPr>
        <p:txBody>
          <a:bodyPr/>
          <a:lstStyle/>
          <a:p>
            <a:r>
              <a:rPr lang="en-US" altLang="ja-JP" sz="2800" b="1" dirty="0"/>
              <a:t>Experiments</a:t>
            </a:r>
            <a:r>
              <a:rPr lang="en-US" altLang="ja-JP" sz="2800" dirty="0"/>
              <a:t>: quantitative evaluation of tracking results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009A15B0-17B5-518F-4EFB-622C81562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8" y="1196752"/>
            <a:ext cx="7344816" cy="40560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7992DD6C-3289-E8D5-C930-9297B637E466}"/>
                  </a:ext>
                </a:extLst>
              </p:cNvPr>
              <p:cNvSpPr txBox="1"/>
              <p:nvPr/>
            </p:nvSpPr>
            <p:spPr>
              <a:xfrm>
                <a:off x="7536160" y="1196752"/>
                <a:ext cx="4497770" cy="4565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1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Mean Euclidean Distance (MED) </a:t>
                </a:r>
                <a14:m>
                  <m:oMath xmlns:m="http://schemas.openxmlformats.org/officeDocument/2006/math">
                    <m:r>
                      <a:rPr kumimoji="1" lang="en-US" altLang="ja-JP" sz="16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ctrlP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  <m:e>
                        <m:f>
                          <m:fPr>
                            <m:ctrlPr>
                              <a:rPr lang="en-US" altLang="ja-JP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altLang="ja-JP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600" b="1" i="1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altLang="ja-JP" sz="16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altLang="ja-JP" sz="16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ja-JP" sz="1600" b="1" i="1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den>
                        </m:f>
                      </m:e>
                    </m:nary>
                  </m:oMath>
                </a14:m>
                <a:r>
                  <a:rPr kumimoji="1" lang="ja-JP" altLang="en-US" sz="1600" dirty="0"/>
                  <a:t> </a:t>
                </a:r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7992DD6C-3289-E8D5-C930-9297B637E4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6160" y="1196752"/>
                <a:ext cx="4497770" cy="456535"/>
              </a:xfrm>
              <a:prstGeom prst="rect">
                <a:avLst/>
              </a:prstGeom>
              <a:blipFill>
                <a:blip r:embed="rId3"/>
                <a:stretch>
                  <a:fillRect l="-813" t="-66667" b="-114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BF10699F-531C-B6B2-884B-FF3117B35F8A}"/>
                  </a:ext>
                </a:extLst>
              </p:cNvPr>
              <p:cNvSpPr txBox="1"/>
              <p:nvPr/>
            </p:nvSpPr>
            <p:spPr>
              <a:xfrm>
                <a:off x="8179605" y="1644340"/>
                <a:ext cx="3210879" cy="58477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1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kumimoji="1" lang="en-US" altLang="ja-JP" sz="1600" dirty="0"/>
                  <a:t>:  </a:t>
                </a:r>
                <a:r>
                  <a:rPr kumimoji="1" lang="en-US" altLang="ja-JP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 </a:t>
                </a:r>
                <a:r>
                  <a:rPr kumimoji="1" lang="en-US" altLang="ja-JP" sz="1600" dirty="0" err="1"/>
                  <a:t>th</a:t>
                </a:r>
                <a:r>
                  <a:rPr kumimoji="1" lang="en-US" altLang="ja-JP" sz="1600" dirty="0"/>
                  <a:t> samples of ground truth</a:t>
                </a:r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kumimoji="1" lang="en-US" altLang="ja-JP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ja-JP" sz="16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kumimoji="1" lang="en-US" altLang="ja-JP" sz="1600" dirty="0"/>
                  <a:t>:  </a:t>
                </a:r>
                <a:r>
                  <a:rPr kumimoji="1" lang="en-US" altLang="ja-JP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 </a:t>
                </a:r>
                <a:r>
                  <a:rPr kumimoji="1" lang="en-US" altLang="ja-JP" sz="1600" dirty="0" err="1"/>
                  <a:t>th</a:t>
                </a:r>
                <a:r>
                  <a:rPr kumimoji="1" lang="en-US" altLang="ja-JP" sz="1600" dirty="0"/>
                  <a:t> estimated (tracked) result</a:t>
                </a:r>
                <a:endParaRPr kumimoji="1" lang="ja-JP" altLang="en-US" sz="1600" dirty="0"/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BF10699F-531C-B6B2-884B-FF3117B35F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9605" y="1644340"/>
                <a:ext cx="3210879" cy="584775"/>
              </a:xfrm>
              <a:prstGeom prst="rect">
                <a:avLst/>
              </a:prstGeom>
              <a:blipFill>
                <a:blip r:embed="rId4"/>
                <a:stretch>
                  <a:fillRect t="-2041" b="-11224"/>
                </a:stretch>
              </a:blipFill>
              <a:ln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図 5" descr="グラフ&#10;&#10;自動的に生成された説明">
            <a:extLst>
              <a:ext uri="{FF2B5EF4-FFF2-40B4-BE49-F238E27FC236}">
                <a16:creationId xmlns:a16="http://schemas.microsoft.com/office/drawing/2014/main" id="{C6021454-FFCE-77F4-E00B-261FA0FC30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3"/>
          <a:stretch/>
        </p:blipFill>
        <p:spPr>
          <a:xfrm>
            <a:off x="7824192" y="2420888"/>
            <a:ext cx="3717052" cy="2592288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FB0CFA8-A85E-ADD8-2709-9B38B77F4D4B}"/>
              </a:ext>
            </a:extLst>
          </p:cNvPr>
          <p:cNvSpPr txBox="1"/>
          <p:nvPr/>
        </p:nvSpPr>
        <p:spPr>
          <a:xfrm>
            <a:off x="7930475" y="4905883"/>
            <a:ext cx="35044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/>
              <a:t>CSGPDM w/ DLPCCA-based initialization</a:t>
            </a:r>
            <a:endParaRPr kumimoji="1" lang="ja-JP" altLang="en-US" sz="1400" dirty="0"/>
          </a:p>
        </p:txBody>
      </p:sp>
      <p:sp>
        <p:nvSpPr>
          <p:cNvPr id="8" name="Rectangle 25">
            <a:extLst>
              <a:ext uri="{FF2B5EF4-FFF2-40B4-BE49-F238E27FC236}">
                <a16:creationId xmlns:a16="http://schemas.microsoft.com/office/drawing/2014/main" id="{74ACDCE6-DA74-46BD-1F7B-143555A56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765" y="5443066"/>
            <a:ext cx="11285760" cy="661140"/>
          </a:xfrm>
          <a:prstGeom prst="rect">
            <a:avLst/>
          </a:prstGeom>
          <a:solidFill>
            <a:srgbClr val="FFCC66"/>
          </a:solidFill>
          <a:ln w="28575">
            <a:solidFill>
              <a:srgbClr val="FF0000"/>
            </a:solidFill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ja-JP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図 8" descr="アイコン&#10;&#10;自動的に生成された説明">
            <a:extLst>
              <a:ext uri="{FF2B5EF4-FFF2-40B4-BE49-F238E27FC236}">
                <a16:creationId xmlns:a16="http://schemas.microsoft.com/office/drawing/2014/main" id="{90CEBD33-3EB5-C245-3829-5E82F884C7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5482250"/>
            <a:ext cx="455990" cy="502106"/>
          </a:xfrm>
          <a:prstGeom prst="rect">
            <a:avLst/>
          </a:prstGeom>
          <a:effectLst/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867DDEF-C967-EB49-DF03-5F956D6B4F43}"/>
              </a:ext>
            </a:extLst>
          </p:cNvPr>
          <p:cNvSpPr txBox="1"/>
          <p:nvPr/>
        </p:nvSpPr>
        <p:spPr>
          <a:xfrm>
            <a:off x="1487488" y="5450470"/>
            <a:ext cx="9680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terms of both quantitative evaluation, CSGPDM outperformed SGPDM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CSGPDM w/ using both characteristics, i.e., DLPCCA-based initialization, is the best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66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図 44" descr="グラフ&#10;&#10;自動的に生成された説明">
            <a:extLst>
              <a:ext uri="{FF2B5EF4-FFF2-40B4-BE49-F238E27FC236}">
                <a16:creationId xmlns:a16="http://schemas.microsoft.com/office/drawing/2014/main" id="{D69A3296-B1DE-1210-F521-5EF7F1E829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3"/>
          <a:stretch/>
        </p:blipFill>
        <p:spPr>
          <a:xfrm>
            <a:off x="4665832" y="1022876"/>
            <a:ext cx="2855848" cy="1991681"/>
          </a:xfrm>
          <a:prstGeom prst="rect">
            <a:avLst/>
          </a:prstGeom>
        </p:spPr>
      </p:pic>
      <p:pic>
        <p:nvPicPr>
          <p:cNvPr id="47" name="図 46" descr="グラフ&#10;&#10;自動的に生成された説明">
            <a:extLst>
              <a:ext uri="{FF2B5EF4-FFF2-40B4-BE49-F238E27FC236}">
                <a16:creationId xmlns:a16="http://schemas.microsoft.com/office/drawing/2014/main" id="{A375ECF1-CC50-FD44-4B26-63343EE17C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6"/>
          <a:stretch/>
        </p:blipFill>
        <p:spPr>
          <a:xfrm>
            <a:off x="130792" y="1025964"/>
            <a:ext cx="2855848" cy="1988594"/>
          </a:xfrm>
          <a:prstGeom prst="rect">
            <a:avLst/>
          </a:prstGeom>
        </p:spPr>
      </p:pic>
      <p:sp>
        <p:nvSpPr>
          <p:cNvPr id="105" name="Rectangle 25">
            <a:extLst>
              <a:ext uri="{FF2B5EF4-FFF2-40B4-BE49-F238E27FC236}">
                <a16:creationId xmlns:a16="http://schemas.microsoft.com/office/drawing/2014/main" id="{9C3BC8DE-32F8-4897-FAFD-AB26FA36A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4478" y="2982299"/>
            <a:ext cx="3071855" cy="956232"/>
          </a:xfrm>
          <a:prstGeom prst="rect">
            <a:avLst/>
          </a:prstGeom>
          <a:solidFill>
            <a:srgbClr val="FFCC66"/>
          </a:solidFill>
          <a:ln w="28575">
            <a:solidFill>
              <a:srgbClr val="FF0000"/>
            </a:solidFill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ja-JP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86F69C70-E299-3666-81B8-9A728DEE85DF}"/>
              </a:ext>
            </a:extLst>
          </p:cNvPr>
          <p:cNvSpPr/>
          <p:nvPr/>
        </p:nvSpPr>
        <p:spPr bwMode="auto">
          <a:xfrm>
            <a:off x="3766267" y="4164945"/>
            <a:ext cx="2620185" cy="1822061"/>
          </a:xfrm>
          <a:prstGeom prst="roundRect">
            <a:avLst>
              <a:gd name="adj" fmla="val 9658"/>
            </a:avLst>
          </a:prstGeom>
          <a:solidFill>
            <a:srgbClr val="CC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3" name="四角形: 角を丸くする 32">
            <a:extLst>
              <a:ext uri="{FF2B5EF4-FFF2-40B4-BE49-F238E27FC236}">
                <a16:creationId xmlns:a16="http://schemas.microsoft.com/office/drawing/2014/main" id="{53938E34-4C17-804C-4B1D-A93D1D214604}"/>
              </a:ext>
            </a:extLst>
          </p:cNvPr>
          <p:cNvSpPr/>
          <p:nvPr/>
        </p:nvSpPr>
        <p:spPr bwMode="auto">
          <a:xfrm>
            <a:off x="1146082" y="4164945"/>
            <a:ext cx="2620185" cy="1822061"/>
          </a:xfrm>
          <a:prstGeom prst="roundRect">
            <a:avLst>
              <a:gd name="adj" fmla="val 9658"/>
            </a:avLst>
          </a:prstGeom>
          <a:solidFill>
            <a:srgbClr val="FF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8B74288-A1C2-9096-B303-F9821BC1C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Conclusion</a:t>
            </a:r>
            <a:endParaRPr kumimoji="1" lang="ja-JP" altLang="en-US" dirty="0"/>
          </a:p>
        </p:txBody>
      </p:sp>
      <p:pic>
        <p:nvPicPr>
          <p:cNvPr id="23" name="図 22" descr="グラフ, 折れ線グラフ&#10;&#10;自動的に生成された説明">
            <a:extLst>
              <a:ext uri="{FF2B5EF4-FFF2-40B4-BE49-F238E27FC236}">
                <a16:creationId xmlns:a16="http://schemas.microsoft.com/office/drawing/2014/main" id="{2377D8D8-7A0F-3492-8907-028AA1E2D8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t="2984" r="25953" b="12933"/>
          <a:stretch/>
        </p:blipFill>
        <p:spPr>
          <a:xfrm>
            <a:off x="1055440" y="5048798"/>
            <a:ext cx="5460379" cy="905783"/>
          </a:xfrm>
          <a:prstGeom prst="rect">
            <a:avLst/>
          </a:prstGeom>
        </p:spPr>
      </p:pic>
      <p:pic>
        <p:nvPicPr>
          <p:cNvPr id="25" name="図 24" descr="グラフ, 折れ線グラフ, ヒストグラム&#10;&#10;自動的に生成された説明">
            <a:extLst>
              <a:ext uri="{FF2B5EF4-FFF2-40B4-BE49-F238E27FC236}">
                <a16:creationId xmlns:a16="http://schemas.microsoft.com/office/drawing/2014/main" id="{942373B8-8C32-F823-F88A-1E7655B273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8" r="25606" b="13084"/>
          <a:stretch/>
        </p:blipFill>
        <p:spPr>
          <a:xfrm>
            <a:off x="1055440" y="4150761"/>
            <a:ext cx="5490064" cy="921001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963B8D6-9C8F-F603-DF04-24C227DC5432}"/>
              </a:ext>
            </a:extLst>
          </p:cNvPr>
          <p:cNvSpPr txBox="1"/>
          <p:nvPr/>
        </p:nvSpPr>
        <p:spPr>
          <a:xfrm>
            <a:off x="1974750" y="5939988"/>
            <a:ext cx="3583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Multi-modal observations (inputs)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CB928C8-19D5-225D-1C1F-88196003E800}"/>
              </a:ext>
            </a:extLst>
          </p:cNvPr>
          <p:cNvSpPr txBox="1"/>
          <p:nvPr/>
        </p:nvSpPr>
        <p:spPr>
          <a:xfrm rot="16200000">
            <a:off x="5886181" y="5589711"/>
            <a:ext cx="12812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Modality #1</a:t>
            </a:r>
            <a:endParaRPr kumimoji="1" lang="ja-JP" altLang="en-US" sz="1200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7F3671F-4990-CA56-CD1A-3DFD89BFE6E4}"/>
              </a:ext>
            </a:extLst>
          </p:cNvPr>
          <p:cNvSpPr txBox="1"/>
          <p:nvPr/>
        </p:nvSpPr>
        <p:spPr>
          <a:xfrm rot="16200000">
            <a:off x="5926697" y="4404391"/>
            <a:ext cx="1200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/>
              <a:t>Modality #2</a:t>
            </a:r>
            <a:endParaRPr kumimoji="1" lang="ja-JP" altLang="en-US" sz="1200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14B2B6F0-3A22-DB6B-F549-0C0D7EE1D430}"/>
              </a:ext>
            </a:extLst>
          </p:cNvPr>
          <p:cNvSpPr txBox="1"/>
          <p:nvPr/>
        </p:nvSpPr>
        <p:spPr>
          <a:xfrm>
            <a:off x="2100949" y="3967327"/>
            <a:ext cx="710451" cy="2492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altLang="ja-JP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Class</a:t>
            </a:r>
            <a:r>
              <a:rPr lang="ja-JP" altLang="en-US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#1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3DA1BF7B-E047-12B6-3907-63890C4273D1}"/>
              </a:ext>
            </a:extLst>
          </p:cNvPr>
          <p:cNvSpPr txBox="1"/>
          <p:nvPr/>
        </p:nvSpPr>
        <p:spPr>
          <a:xfrm>
            <a:off x="4763247" y="3963680"/>
            <a:ext cx="710451" cy="2492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altLang="ja-JP" sz="12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Class</a:t>
            </a:r>
            <a:r>
              <a:rPr lang="ja-JP" altLang="en-US" sz="12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#2</a:t>
            </a:r>
          </a:p>
        </p:txBody>
      </p:sp>
      <p:sp>
        <p:nvSpPr>
          <p:cNvPr id="36" name="矢印: 右 35">
            <a:extLst>
              <a:ext uri="{FF2B5EF4-FFF2-40B4-BE49-F238E27FC236}">
                <a16:creationId xmlns:a16="http://schemas.microsoft.com/office/drawing/2014/main" id="{3FB0DA65-3158-7B0B-4CF5-9FB8EBE6C0F9}"/>
              </a:ext>
            </a:extLst>
          </p:cNvPr>
          <p:cNvSpPr/>
          <p:nvPr/>
        </p:nvSpPr>
        <p:spPr>
          <a:xfrm rot="16200000">
            <a:off x="5587116" y="3278651"/>
            <a:ext cx="1168461" cy="575758"/>
          </a:xfrm>
          <a:prstGeom prst="rightArrow">
            <a:avLst>
              <a:gd name="adj1" fmla="val 50000"/>
              <a:gd name="adj2" fmla="val 31743"/>
            </a:avLst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矢印: 右 36">
            <a:extLst>
              <a:ext uri="{FF2B5EF4-FFF2-40B4-BE49-F238E27FC236}">
                <a16:creationId xmlns:a16="http://schemas.microsoft.com/office/drawing/2014/main" id="{41F1C299-66BB-13C5-B0BC-1EEA05B60D91}"/>
              </a:ext>
            </a:extLst>
          </p:cNvPr>
          <p:cNvSpPr/>
          <p:nvPr/>
        </p:nvSpPr>
        <p:spPr>
          <a:xfrm rot="16200000">
            <a:off x="899089" y="3280516"/>
            <a:ext cx="1168463" cy="575758"/>
          </a:xfrm>
          <a:prstGeom prst="rightArrow">
            <a:avLst>
              <a:gd name="adj1" fmla="val 50000"/>
              <a:gd name="adj2" fmla="val 31743"/>
            </a:avLst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四角形: 角を丸くする 38">
            <a:extLst>
              <a:ext uri="{FF2B5EF4-FFF2-40B4-BE49-F238E27FC236}">
                <a16:creationId xmlns:a16="http://schemas.microsoft.com/office/drawing/2014/main" id="{C7961C30-791B-B1E6-721F-5273BA03515E}"/>
              </a:ext>
            </a:extLst>
          </p:cNvPr>
          <p:cNvSpPr/>
          <p:nvPr/>
        </p:nvSpPr>
        <p:spPr>
          <a:xfrm>
            <a:off x="1085120" y="3373757"/>
            <a:ext cx="803425" cy="346454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CC9D5123-4F2F-425F-8BF2-06CE206B8709}"/>
              </a:ext>
            </a:extLst>
          </p:cNvPr>
          <p:cNvSpPr txBox="1"/>
          <p:nvPr/>
        </p:nvSpPr>
        <p:spPr>
          <a:xfrm>
            <a:off x="1085120" y="3393096"/>
            <a:ext cx="803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SGPDM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四角形: 角を丸くする 41">
            <a:extLst>
              <a:ext uri="{FF2B5EF4-FFF2-40B4-BE49-F238E27FC236}">
                <a16:creationId xmlns:a16="http://schemas.microsoft.com/office/drawing/2014/main" id="{13CEE988-DC7B-FB7A-5CA5-9F1090D388CE}"/>
              </a:ext>
            </a:extLst>
          </p:cNvPr>
          <p:cNvSpPr/>
          <p:nvPr/>
        </p:nvSpPr>
        <p:spPr>
          <a:xfrm>
            <a:off x="5654075" y="3373757"/>
            <a:ext cx="1034130" cy="346454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0A5E0C8E-4B06-F349-394F-952DF125A121}"/>
              </a:ext>
            </a:extLst>
          </p:cNvPr>
          <p:cNvSpPr txBox="1"/>
          <p:nvPr/>
        </p:nvSpPr>
        <p:spPr>
          <a:xfrm>
            <a:off x="5700065" y="3393096"/>
            <a:ext cx="962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CSGPDM</a:t>
            </a:r>
            <a:endParaRPr kumimoji="1" lang="ja-JP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7CCA2350-983A-1D5B-B386-80D7B18DB223}"/>
              </a:ext>
            </a:extLst>
          </p:cNvPr>
          <p:cNvSpPr txBox="1"/>
          <p:nvPr/>
        </p:nvSpPr>
        <p:spPr>
          <a:xfrm>
            <a:off x="2475439" y="3015000"/>
            <a:ext cx="254268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Rewrite the correlation matrix</a:t>
            </a:r>
            <a:endParaRPr kumimoji="1" lang="ja-JP" altLang="en-US" sz="13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7" name="グループ化 106">
            <a:extLst>
              <a:ext uri="{FF2B5EF4-FFF2-40B4-BE49-F238E27FC236}">
                <a16:creationId xmlns:a16="http://schemas.microsoft.com/office/drawing/2014/main" id="{038C7121-C253-0D22-ACA0-801AA3AB4577}"/>
              </a:ext>
            </a:extLst>
          </p:cNvPr>
          <p:cNvGrpSpPr/>
          <p:nvPr/>
        </p:nvGrpSpPr>
        <p:grpSpPr>
          <a:xfrm>
            <a:off x="2484764" y="3304977"/>
            <a:ext cx="913000" cy="474213"/>
            <a:chOff x="7573495" y="4607088"/>
            <a:chExt cx="913000" cy="474213"/>
          </a:xfrm>
        </p:grpSpPr>
        <p:grpSp>
          <p:nvGrpSpPr>
            <p:cNvPr id="91" name="グループ化 90">
              <a:extLst>
                <a:ext uri="{FF2B5EF4-FFF2-40B4-BE49-F238E27FC236}">
                  <a16:creationId xmlns:a16="http://schemas.microsoft.com/office/drawing/2014/main" id="{2EC1DB13-E8EA-E9E6-F3B1-888E49588669}"/>
                </a:ext>
              </a:extLst>
            </p:cNvPr>
            <p:cNvGrpSpPr/>
            <p:nvPr/>
          </p:nvGrpSpPr>
          <p:grpSpPr>
            <a:xfrm>
              <a:off x="7573495" y="4613096"/>
              <a:ext cx="466316" cy="468205"/>
              <a:chOff x="7432581" y="4550923"/>
              <a:chExt cx="466316" cy="468205"/>
            </a:xfrm>
          </p:grpSpPr>
          <p:grpSp>
            <p:nvGrpSpPr>
              <p:cNvPr id="82" name="グループ化 81">
                <a:extLst>
                  <a:ext uri="{FF2B5EF4-FFF2-40B4-BE49-F238E27FC236}">
                    <a16:creationId xmlns:a16="http://schemas.microsoft.com/office/drawing/2014/main" id="{E10E988B-B871-2EB3-A408-A1D6B5915616}"/>
                  </a:ext>
                </a:extLst>
              </p:cNvPr>
              <p:cNvGrpSpPr/>
              <p:nvPr/>
            </p:nvGrpSpPr>
            <p:grpSpPr>
              <a:xfrm>
                <a:off x="7452152" y="4593921"/>
                <a:ext cx="409497" cy="374165"/>
                <a:chOff x="7446665" y="5017761"/>
                <a:chExt cx="409497" cy="374165"/>
              </a:xfrm>
            </p:grpSpPr>
            <p:sp>
              <p:nvSpPr>
                <p:cNvPr id="80" name="四角形: 角を丸くする 79">
                  <a:extLst>
                    <a:ext uri="{FF2B5EF4-FFF2-40B4-BE49-F238E27FC236}">
                      <a16:creationId xmlns:a16="http://schemas.microsoft.com/office/drawing/2014/main" id="{245CC655-7FCB-3124-1284-E5224D6E6CF4}"/>
                    </a:ext>
                  </a:extLst>
                </p:cNvPr>
                <p:cNvSpPr/>
                <p:nvPr/>
              </p:nvSpPr>
              <p:spPr bwMode="auto">
                <a:xfrm>
                  <a:off x="7446665" y="5017761"/>
                  <a:ext cx="198803" cy="374165"/>
                </a:xfrm>
                <a:prstGeom prst="roundRect">
                  <a:avLst>
                    <a:gd name="adj" fmla="val 9658"/>
                  </a:avLst>
                </a:prstGeom>
                <a:solidFill>
                  <a:srgbClr val="FFCCCC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ja-JP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81" name="四角形: 角を丸くする 80">
                  <a:extLst>
                    <a:ext uri="{FF2B5EF4-FFF2-40B4-BE49-F238E27FC236}">
                      <a16:creationId xmlns:a16="http://schemas.microsoft.com/office/drawing/2014/main" id="{22F6D114-C3DD-E6A9-D322-E5DB66985D3D}"/>
                    </a:ext>
                  </a:extLst>
                </p:cNvPr>
                <p:cNvSpPr/>
                <p:nvPr/>
              </p:nvSpPr>
              <p:spPr bwMode="auto">
                <a:xfrm>
                  <a:off x="7657359" y="5017761"/>
                  <a:ext cx="198803" cy="374165"/>
                </a:xfrm>
                <a:prstGeom prst="roundRect">
                  <a:avLst>
                    <a:gd name="adj" fmla="val 9658"/>
                  </a:avLst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ja-JP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48" name="正方形/長方形 47">
                <a:extLst>
                  <a:ext uri="{FF2B5EF4-FFF2-40B4-BE49-F238E27FC236}">
                    <a16:creationId xmlns:a16="http://schemas.microsoft.com/office/drawing/2014/main" id="{B08E6D9E-30F9-9849-4BC3-B7C9FF8FF0B7}"/>
                  </a:ext>
                </a:extLst>
              </p:cNvPr>
              <p:cNvSpPr/>
              <p:nvPr/>
            </p:nvSpPr>
            <p:spPr>
              <a:xfrm>
                <a:off x="7432581" y="4581128"/>
                <a:ext cx="446684" cy="40649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テキスト ボックス 58">
                    <a:extLst>
                      <a:ext uri="{FF2B5EF4-FFF2-40B4-BE49-F238E27FC236}">
                        <a16:creationId xmlns:a16="http://schemas.microsoft.com/office/drawing/2014/main" id="{A880AC1B-D22C-97B9-EC7D-27B532A15D37}"/>
                      </a:ext>
                    </a:extLst>
                  </p:cNvPr>
                  <p:cNvSpPr txBox="1"/>
                  <p:nvPr/>
                </p:nvSpPr>
                <p:spPr>
                  <a:xfrm>
                    <a:off x="7452214" y="4550923"/>
                    <a:ext cx="446683" cy="46820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ja-JP" sz="2400" b="1" i="1" smtClean="0">
                              <a:latin typeface="Cambria Math" panose="02040503050406030204" pitchFamily="18" charset="0"/>
                            </a:rPr>
                            <m:t>𝒀</m:t>
                          </m:r>
                        </m:oMath>
                      </m:oMathPara>
                    </a14:m>
                    <a:endParaRPr lang="ja-JP" altLang="en-US" sz="2400" dirty="0"/>
                  </a:p>
                </p:txBody>
              </p:sp>
            </mc:Choice>
            <mc:Fallback xmlns="">
              <p:sp>
                <p:nvSpPr>
                  <p:cNvPr id="59" name="テキスト ボックス 58">
                    <a:extLst>
                      <a:ext uri="{FF2B5EF4-FFF2-40B4-BE49-F238E27FC236}">
                        <a16:creationId xmlns:a16="http://schemas.microsoft.com/office/drawing/2014/main" id="{A880AC1B-D22C-97B9-EC7D-27B532A15D3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52214" y="4550923"/>
                    <a:ext cx="446683" cy="468205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2" name="グループ化 91">
              <a:extLst>
                <a:ext uri="{FF2B5EF4-FFF2-40B4-BE49-F238E27FC236}">
                  <a16:creationId xmlns:a16="http://schemas.microsoft.com/office/drawing/2014/main" id="{DF63BA22-8216-1D11-F138-378A1B8BBC42}"/>
                </a:ext>
              </a:extLst>
            </p:cNvPr>
            <p:cNvGrpSpPr/>
            <p:nvPr/>
          </p:nvGrpSpPr>
          <p:grpSpPr>
            <a:xfrm>
              <a:off x="8020179" y="4607088"/>
              <a:ext cx="466316" cy="468205"/>
              <a:chOff x="7879265" y="4544915"/>
              <a:chExt cx="466316" cy="468205"/>
            </a:xfrm>
          </p:grpSpPr>
          <p:grpSp>
            <p:nvGrpSpPr>
              <p:cNvPr id="83" name="グループ化 82">
                <a:extLst>
                  <a:ext uri="{FF2B5EF4-FFF2-40B4-BE49-F238E27FC236}">
                    <a16:creationId xmlns:a16="http://schemas.microsoft.com/office/drawing/2014/main" id="{2DC1E3EE-9669-4A9B-9C6F-9DE9159A1931}"/>
                  </a:ext>
                </a:extLst>
              </p:cNvPr>
              <p:cNvGrpSpPr/>
              <p:nvPr/>
            </p:nvGrpSpPr>
            <p:grpSpPr>
              <a:xfrm rot="5400000">
                <a:off x="7934886" y="4572759"/>
                <a:ext cx="370749" cy="419905"/>
                <a:chOff x="7446666" y="5017761"/>
                <a:chExt cx="411281" cy="374165"/>
              </a:xfrm>
            </p:grpSpPr>
            <p:sp>
              <p:nvSpPr>
                <p:cNvPr id="84" name="四角形: 角を丸くする 83">
                  <a:extLst>
                    <a:ext uri="{FF2B5EF4-FFF2-40B4-BE49-F238E27FC236}">
                      <a16:creationId xmlns:a16="http://schemas.microsoft.com/office/drawing/2014/main" id="{BC642483-1E29-C822-B84B-1E62669CAF4A}"/>
                    </a:ext>
                  </a:extLst>
                </p:cNvPr>
                <p:cNvSpPr/>
                <p:nvPr/>
              </p:nvSpPr>
              <p:spPr bwMode="auto">
                <a:xfrm>
                  <a:off x="7446666" y="5017761"/>
                  <a:ext cx="195824" cy="374165"/>
                </a:xfrm>
                <a:prstGeom prst="roundRect">
                  <a:avLst>
                    <a:gd name="adj" fmla="val 9658"/>
                  </a:avLst>
                </a:prstGeom>
                <a:solidFill>
                  <a:srgbClr val="FFCCCC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ja-JP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85" name="四角形: 角を丸くする 84">
                  <a:extLst>
                    <a:ext uri="{FF2B5EF4-FFF2-40B4-BE49-F238E27FC236}">
                      <a16:creationId xmlns:a16="http://schemas.microsoft.com/office/drawing/2014/main" id="{20444A49-902D-B531-1F5A-6666EF2B7C34}"/>
                    </a:ext>
                  </a:extLst>
                </p:cNvPr>
                <p:cNvSpPr/>
                <p:nvPr/>
              </p:nvSpPr>
              <p:spPr bwMode="auto">
                <a:xfrm>
                  <a:off x="7662123" y="5017761"/>
                  <a:ext cx="195824" cy="374165"/>
                </a:xfrm>
                <a:prstGeom prst="roundRect">
                  <a:avLst>
                    <a:gd name="adj" fmla="val 9658"/>
                  </a:avLst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ja-JP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ＭＳ Ｐゴシック" panose="020B0600070205080204" pitchFamily="50" charset="-128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テキスト ボックス 61">
                    <a:extLst>
                      <a:ext uri="{FF2B5EF4-FFF2-40B4-BE49-F238E27FC236}">
                        <a16:creationId xmlns:a16="http://schemas.microsoft.com/office/drawing/2014/main" id="{F52CC45E-A8D0-96AF-52F5-E1BD88FFDC26}"/>
                      </a:ext>
                    </a:extLst>
                  </p:cNvPr>
                  <p:cNvSpPr txBox="1"/>
                  <p:nvPr/>
                </p:nvSpPr>
                <p:spPr>
                  <a:xfrm>
                    <a:off x="7879265" y="4544915"/>
                    <a:ext cx="446683" cy="46820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1" i="1" smtClean="0">
                                <a:latin typeface="Cambria Math" panose="02040503050406030204" pitchFamily="18" charset="0"/>
                              </a:rPr>
                              <m:t>𝒀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latin typeface="Cambria Math" panose="02040503050406030204" pitchFamily="18" charset="0"/>
                              </a:rPr>
                              <m:t>T</m:t>
                            </m:r>
                          </m:sup>
                        </m:sSup>
                      </m:oMath>
                    </a14:m>
                    <a:r>
                      <a:rPr lang="en-US" altLang="ja-JP" sz="2400" dirty="0"/>
                      <a:t> </a:t>
                    </a:r>
                    <a:endParaRPr lang="ja-JP" altLang="en-US" sz="2400" dirty="0"/>
                  </a:p>
                </p:txBody>
              </p:sp>
            </mc:Choice>
            <mc:Fallback xmlns="">
              <p:sp>
                <p:nvSpPr>
                  <p:cNvPr id="62" name="テキスト ボックス 61">
                    <a:extLst>
                      <a:ext uri="{FF2B5EF4-FFF2-40B4-BE49-F238E27FC236}">
                        <a16:creationId xmlns:a16="http://schemas.microsoft.com/office/drawing/2014/main" id="{F52CC45E-A8D0-96AF-52F5-E1BD88FFDC2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79265" y="4544915"/>
                    <a:ext cx="446683" cy="468205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4110" r="-15068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6" name="正方形/長方形 65">
                <a:extLst>
                  <a:ext uri="{FF2B5EF4-FFF2-40B4-BE49-F238E27FC236}">
                    <a16:creationId xmlns:a16="http://schemas.microsoft.com/office/drawing/2014/main" id="{F154EF8B-56BD-ED7C-CD85-66FE83CD7F9E}"/>
                  </a:ext>
                </a:extLst>
              </p:cNvPr>
              <p:cNvSpPr/>
              <p:nvPr/>
            </p:nvSpPr>
            <p:spPr>
              <a:xfrm>
                <a:off x="7898897" y="4581127"/>
                <a:ext cx="446684" cy="40649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106" name="グループ化 105">
            <a:extLst>
              <a:ext uri="{FF2B5EF4-FFF2-40B4-BE49-F238E27FC236}">
                <a16:creationId xmlns:a16="http://schemas.microsoft.com/office/drawing/2014/main" id="{721781DE-9D14-F02F-76E3-ABEA08307615}"/>
              </a:ext>
            </a:extLst>
          </p:cNvPr>
          <p:cNvGrpSpPr/>
          <p:nvPr/>
        </p:nvGrpSpPr>
        <p:grpSpPr>
          <a:xfrm>
            <a:off x="3838237" y="3276233"/>
            <a:ext cx="1441599" cy="505756"/>
            <a:chOff x="9062840" y="4571522"/>
            <a:chExt cx="1441599" cy="505756"/>
          </a:xfrm>
        </p:grpSpPr>
        <p:grpSp>
          <p:nvGrpSpPr>
            <p:cNvPr id="77" name="グループ化 76">
              <a:extLst>
                <a:ext uri="{FF2B5EF4-FFF2-40B4-BE49-F238E27FC236}">
                  <a16:creationId xmlns:a16="http://schemas.microsoft.com/office/drawing/2014/main" id="{68749ECF-4CCD-9B98-DCAD-6BBCB20C3D21}"/>
                </a:ext>
              </a:extLst>
            </p:cNvPr>
            <p:cNvGrpSpPr/>
            <p:nvPr/>
          </p:nvGrpSpPr>
          <p:grpSpPr>
            <a:xfrm>
              <a:off x="9457542" y="4571522"/>
              <a:ext cx="641896" cy="503772"/>
              <a:chOff x="8559954" y="5180064"/>
              <a:chExt cx="641896" cy="503772"/>
            </a:xfrm>
          </p:grpSpPr>
          <p:sp>
            <p:nvSpPr>
              <p:cNvPr id="76" name="四角形: 角を丸くする 75">
                <a:extLst>
                  <a:ext uri="{FF2B5EF4-FFF2-40B4-BE49-F238E27FC236}">
                    <a16:creationId xmlns:a16="http://schemas.microsoft.com/office/drawing/2014/main" id="{0B166CD6-8E78-1EC8-294E-707004DCE724}"/>
                  </a:ext>
                </a:extLst>
              </p:cNvPr>
              <p:cNvSpPr/>
              <p:nvPr/>
            </p:nvSpPr>
            <p:spPr>
              <a:xfrm>
                <a:off x="8676139" y="5229859"/>
                <a:ext cx="214312" cy="216346"/>
              </a:xfrm>
              <a:prstGeom prst="roundRect">
                <a:avLst>
                  <a:gd name="adj" fmla="val 22028"/>
                </a:avLst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5" name="四角形: 角を丸くする 74">
                <a:extLst>
                  <a:ext uri="{FF2B5EF4-FFF2-40B4-BE49-F238E27FC236}">
                    <a16:creationId xmlns:a16="http://schemas.microsoft.com/office/drawing/2014/main" id="{749F747D-CF99-A400-359D-788F2FC9DB57}"/>
                  </a:ext>
                </a:extLst>
              </p:cNvPr>
              <p:cNvSpPr/>
              <p:nvPr/>
            </p:nvSpPr>
            <p:spPr>
              <a:xfrm>
                <a:off x="8874920" y="5422455"/>
                <a:ext cx="214312" cy="216346"/>
              </a:xfrm>
              <a:prstGeom prst="roundRect">
                <a:avLst>
                  <a:gd name="adj" fmla="val 22028"/>
                </a:avLst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1" name="テキスト ボックス 70">
                    <a:extLst>
                      <a:ext uri="{FF2B5EF4-FFF2-40B4-BE49-F238E27FC236}">
                        <a16:creationId xmlns:a16="http://schemas.microsoft.com/office/drawing/2014/main" id="{37CDCE20-86E1-1FF2-0FDC-89E49CD231EC}"/>
                      </a:ext>
                    </a:extLst>
                  </p:cNvPr>
                  <p:cNvSpPr txBox="1"/>
                  <p:nvPr/>
                </p:nvSpPr>
                <p:spPr>
                  <a:xfrm>
                    <a:off x="8559954" y="5376059"/>
                    <a:ext cx="446683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ja-JP" sz="1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oMath>
                      </m:oMathPara>
                    </a14:m>
                    <a:endParaRPr lang="ja-JP" altLang="en-US" sz="1400" dirty="0"/>
                  </a:p>
                </p:txBody>
              </p:sp>
            </mc:Choice>
            <mc:Fallback xmlns="">
              <p:sp>
                <p:nvSpPr>
                  <p:cNvPr id="71" name="テキスト ボックス 70">
                    <a:extLst>
                      <a:ext uri="{FF2B5EF4-FFF2-40B4-BE49-F238E27FC236}">
                        <a16:creationId xmlns:a16="http://schemas.microsoft.com/office/drawing/2014/main" id="{37CDCE20-86E1-1FF2-0FDC-89E49CD231E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59954" y="5376059"/>
                    <a:ext cx="446683" cy="307777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2" name="テキスト ボックス 71">
                    <a:extLst>
                      <a:ext uri="{FF2B5EF4-FFF2-40B4-BE49-F238E27FC236}">
                        <a16:creationId xmlns:a16="http://schemas.microsoft.com/office/drawing/2014/main" id="{70A06605-A53F-B8DE-17E7-E80E9930D1A2}"/>
                      </a:ext>
                    </a:extLst>
                  </p:cNvPr>
                  <p:cNvSpPr txBox="1"/>
                  <p:nvPr/>
                </p:nvSpPr>
                <p:spPr>
                  <a:xfrm>
                    <a:off x="8755167" y="5373216"/>
                    <a:ext cx="446683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ja-JP" sz="1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oMath>
                      </m:oMathPara>
                    </a14:m>
                    <a:endParaRPr lang="ja-JP" altLang="en-US" sz="1400" dirty="0"/>
                  </a:p>
                </p:txBody>
              </p:sp>
            </mc:Choice>
            <mc:Fallback xmlns="">
              <p:sp>
                <p:nvSpPr>
                  <p:cNvPr id="72" name="テキスト ボックス 71">
                    <a:extLst>
                      <a:ext uri="{FF2B5EF4-FFF2-40B4-BE49-F238E27FC236}">
                        <a16:creationId xmlns:a16="http://schemas.microsoft.com/office/drawing/2014/main" id="{70A06605-A53F-B8DE-17E7-E80E9930D1A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55167" y="5373216"/>
                    <a:ext cx="446683" cy="307777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テキスト ボックス 72">
                    <a:extLst>
                      <a:ext uri="{FF2B5EF4-FFF2-40B4-BE49-F238E27FC236}">
                        <a16:creationId xmlns:a16="http://schemas.microsoft.com/office/drawing/2014/main" id="{D18DA277-C5A6-FA4B-A323-8DEE93066C5D}"/>
                      </a:ext>
                    </a:extLst>
                  </p:cNvPr>
                  <p:cNvSpPr txBox="1"/>
                  <p:nvPr/>
                </p:nvSpPr>
                <p:spPr>
                  <a:xfrm>
                    <a:off x="8755166" y="5180065"/>
                    <a:ext cx="446683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ja-JP" sz="1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oMath>
                      </m:oMathPara>
                    </a14:m>
                    <a:endParaRPr lang="ja-JP" altLang="en-US" sz="1400" dirty="0"/>
                  </a:p>
                </p:txBody>
              </p:sp>
            </mc:Choice>
            <mc:Fallback xmlns="">
              <p:sp>
                <p:nvSpPr>
                  <p:cNvPr id="73" name="テキスト ボックス 72">
                    <a:extLst>
                      <a:ext uri="{FF2B5EF4-FFF2-40B4-BE49-F238E27FC236}">
                        <a16:creationId xmlns:a16="http://schemas.microsoft.com/office/drawing/2014/main" id="{D18DA277-C5A6-FA4B-A323-8DEE93066C5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55166" y="5180065"/>
                    <a:ext cx="446683" cy="307777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テキスト ボックス 73">
                    <a:extLst>
                      <a:ext uri="{FF2B5EF4-FFF2-40B4-BE49-F238E27FC236}">
                        <a16:creationId xmlns:a16="http://schemas.microsoft.com/office/drawing/2014/main" id="{4E118ED9-5587-3182-E406-37C221052ED0}"/>
                      </a:ext>
                    </a:extLst>
                  </p:cNvPr>
                  <p:cNvSpPr txBox="1"/>
                  <p:nvPr/>
                </p:nvSpPr>
                <p:spPr>
                  <a:xfrm>
                    <a:off x="8563381" y="5180064"/>
                    <a:ext cx="446683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ja-JP" sz="1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oMath>
                      </m:oMathPara>
                    </a14:m>
                    <a:endParaRPr lang="ja-JP" altLang="en-US" sz="1400" dirty="0"/>
                  </a:p>
                </p:txBody>
              </p:sp>
            </mc:Choice>
            <mc:Fallback xmlns="">
              <p:sp>
                <p:nvSpPr>
                  <p:cNvPr id="74" name="テキスト ボックス 73">
                    <a:extLst>
                      <a:ext uri="{FF2B5EF4-FFF2-40B4-BE49-F238E27FC236}">
                        <a16:creationId xmlns:a16="http://schemas.microsoft.com/office/drawing/2014/main" id="{4E118ED9-5587-3182-E406-37C221052ED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63381" y="5180064"/>
                    <a:ext cx="446683" cy="307777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78" name="大かっこ 77">
              <a:extLst>
                <a:ext uri="{FF2B5EF4-FFF2-40B4-BE49-F238E27FC236}">
                  <a16:creationId xmlns:a16="http://schemas.microsoft.com/office/drawing/2014/main" id="{93E36737-2933-93FA-4CE7-03C9F0B8ABF2}"/>
                </a:ext>
              </a:extLst>
            </p:cNvPr>
            <p:cNvSpPr/>
            <p:nvPr/>
          </p:nvSpPr>
          <p:spPr bwMode="auto">
            <a:xfrm>
              <a:off x="9542717" y="4599644"/>
              <a:ext cx="472711" cy="475649"/>
            </a:xfrm>
            <a:prstGeom prst="bracketPair">
              <a:avLst>
                <a:gd name="adj" fmla="val 10666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50" charset="-128"/>
              </a:endParaRPr>
            </a:p>
          </p:txBody>
        </p:sp>
        <p:grpSp>
          <p:nvGrpSpPr>
            <p:cNvPr id="93" name="グループ化 92">
              <a:extLst>
                <a:ext uri="{FF2B5EF4-FFF2-40B4-BE49-F238E27FC236}">
                  <a16:creationId xmlns:a16="http://schemas.microsoft.com/office/drawing/2014/main" id="{E5AEF42B-BF47-D68F-AEE8-09FB1FB2D378}"/>
                </a:ext>
              </a:extLst>
            </p:cNvPr>
            <p:cNvGrpSpPr/>
            <p:nvPr/>
          </p:nvGrpSpPr>
          <p:grpSpPr>
            <a:xfrm>
              <a:off x="9062840" y="4609073"/>
              <a:ext cx="466316" cy="468205"/>
              <a:chOff x="7432581" y="4550923"/>
              <a:chExt cx="466316" cy="468205"/>
            </a:xfrm>
          </p:grpSpPr>
          <p:grpSp>
            <p:nvGrpSpPr>
              <p:cNvPr id="94" name="グループ化 93">
                <a:extLst>
                  <a:ext uri="{FF2B5EF4-FFF2-40B4-BE49-F238E27FC236}">
                    <a16:creationId xmlns:a16="http://schemas.microsoft.com/office/drawing/2014/main" id="{87968AEF-48BC-9EE8-DFE7-6CF7793DFDD8}"/>
                  </a:ext>
                </a:extLst>
              </p:cNvPr>
              <p:cNvGrpSpPr/>
              <p:nvPr/>
            </p:nvGrpSpPr>
            <p:grpSpPr>
              <a:xfrm>
                <a:off x="7452152" y="4593921"/>
                <a:ext cx="409497" cy="374165"/>
                <a:chOff x="7446665" y="5017761"/>
                <a:chExt cx="409497" cy="374165"/>
              </a:xfrm>
            </p:grpSpPr>
            <p:sp>
              <p:nvSpPr>
                <p:cNvPr id="97" name="四角形: 角を丸くする 96">
                  <a:extLst>
                    <a:ext uri="{FF2B5EF4-FFF2-40B4-BE49-F238E27FC236}">
                      <a16:creationId xmlns:a16="http://schemas.microsoft.com/office/drawing/2014/main" id="{AAACF117-B22A-F712-CAA3-6D7F70E07578}"/>
                    </a:ext>
                  </a:extLst>
                </p:cNvPr>
                <p:cNvSpPr/>
                <p:nvPr/>
              </p:nvSpPr>
              <p:spPr bwMode="auto">
                <a:xfrm>
                  <a:off x="7446665" y="5017761"/>
                  <a:ext cx="198803" cy="374165"/>
                </a:xfrm>
                <a:prstGeom prst="roundRect">
                  <a:avLst>
                    <a:gd name="adj" fmla="val 9658"/>
                  </a:avLst>
                </a:prstGeom>
                <a:solidFill>
                  <a:srgbClr val="FFCCCC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ja-JP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98" name="四角形: 角を丸くする 97">
                  <a:extLst>
                    <a:ext uri="{FF2B5EF4-FFF2-40B4-BE49-F238E27FC236}">
                      <a16:creationId xmlns:a16="http://schemas.microsoft.com/office/drawing/2014/main" id="{FA346955-9533-9EC2-4B23-058FB1EEDBC1}"/>
                    </a:ext>
                  </a:extLst>
                </p:cNvPr>
                <p:cNvSpPr/>
                <p:nvPr/>
              </p:nvSpPr>
              <p:spPr bwMode="auto">
                <a:xfrm>
                  <a:off x="7657359" y="5017761"/>
                  <a:ext cx="198803" cy="374165"/>
                </a:xfrm>
                <a:prstGeom prst="roundRect">
                  <a:avLst>
                    <a:gd name="adj" fmla="val 9658"/>
                  </a:avLst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ja-JP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95" name="正方形/長方形 94">
                <a:extLst>
                  <a:ext uri="{FF2B5EF4-FFF2-40B4-BE49-F238E27FC236}">
                    <a16:creationId xmlns:a16="http://schemas.microsoft.com/office/drawing/2014/main" id="{D071746F-9DB6-3914-D42B-7B07E66895D4}"/>
                  </a:ext>
                </a:extLst>
              </p:cNvPr>
              <p:cNvSpPr/>
              <p:nvPr/>
            </p:nvSpPr>
            <p:spPr>
              <a:xfrm>
                <a:off x="7432581" y="4581128"/>
                <a:ext cx="446684" cy="40649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6" name="テキスト ボックス 95">
                    <a:extLst>
                      <a:ext uri="{FF2B5EF4-FFF2-40B4-BE49-F238E27FC236}">
                        <a16:creationId xmlns:a16="http://schemas.microsoft.com/office/drawing/2014/main" id="{4AB05A78-19CC-CE4A-D3D8-A69C4A2629CF}"/>
                      </a:ext>
                    </a:extLst>
                  </p:cNvPr>
                  <p:cNvSpPr txBox="1"/>
                  <p:nvPr/>
                </p:nvSpPr>
                <p:spPr>
                  <a:xfrm>
                    <a:off x="7452214" y="4550923"/>
                    <a:ext cx="446683" cy="46820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ja-JP" sz="2400" b="1" i="1" smtClean="0">
                              <a:latin typeface="Cambria Math" panose="02040503050406030204" pitchFamily="18" charset="0"/>
                            </a:rPr>
                            <m:t>𝒀</m:t>
                          </m:r>
                        </m:oMath>
                      </m:oMathPara>
                    </a14:m>
                    <a:endParaRPr lang="ja-JP" altLang="en-US" sz="2400" dirty="0"/>
                  </a:p>
                </p:txBody>
              </p:sp>
            </mc:Choice>
            <mc:Fallback xmlns="">
              <p:sp>
                <p:nvSpPr>
                  <p:cNvPr id="96" name="テキスト ボックス 95">
                    <a:extLst>
                      <a:ext uri="{FF2B5EF4-FFF2-40B4-BE49-F238E27FC236}">
                        <a16:creationId xmlns:a16="http://schemas.microsoft.com/office/drawing/2014/main" id="{4AB05A78-19CC-CE4A-D3D8-A69C4A2629C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52214" y="4550923"/>
                    <a:ext cx="446683" cy="468205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9" name="グループ化 98">
              <a:extLst>
                <a:ext uri="{FF2B5EF4-FFF2-40B4-BE49-F238E27FC236}">
                  <a16:creationId xmlns:a16="http://schemas.microsoft.com/office/drawing/2014/main" id="{ACFAF382-3E39-0ECF-B015-6C1D0D4A8DA0}"/>
                </a:ext>
              </a:extLst>
            </p:cNvPr>
            <p:cNvGrpSpPr/>
            <p:nvPr/>
          </p:nvGrpSpPr>
          <p:grpSpPr>
            <a:xfrm>
              <a:off x="10038123" y="4608424"/>
              <a:ext cx="466316" cy="468205"/>
              <a:chOff x="7879265" y="4544915"/>
              <a:chExt cx="466316" cy="468205"/>
            </a:xfrm>
          </p:grpSpPr>
          <p:grpSp>
            <p:nvGrpSpPr>
              <p:cNvPr id="100" name="グループ化 99">
                <a:extLst>
                  <a:ext uri="{FF2B5EF4-FFF2-40B4-BE49-F238E27FC236}">
                    <a16:creationId xmlns:a16="http://schemas.microsoft.com/office/drawing/2014/main" id="{6689265E-A75D-2821-5169-9DB15CED22DF}"/>
                  </a:ext>
                </a:extLst>
              </p:cNvPr>
              <p:cNvGrpSpPr/>
              <p:nvPr/>
            </p:nvGrpSpPr>
            <p:grpSpPr>
              <a:xfrm rot="5400000">
                <a:off x="7934886" y="4572759"/>
                <a:ext cx="370749" cy="419905"/>
                <a:chOff x="7446666" y="5017761"/>
                <a:chExt cx="411281" cy="374165"/>
              </a:xfrm>
            </p:grpSpPr>
            <p:sp>
              <p:nvSpPr>
                <p:cNvPr id="103" name="四角形: 角を丸くする 102">
                  <a:extLst>
                    <a:ext uri="{FF2B5EF4-FFF2-40B4-BE49-F238E27FC236}">
                      <a16:creationId xmlns:a16="http://schemas.microsoft.com/office/drawing/2014/main" id="{352D1462-AB2A-068E-29AB-B8DFF0F38DB2}"/>
                    </a:ext>
                  </a:extLst>
                </p:cNvPr>
                <p:cNvSpPr/>
                <p:nvPr/>
              </p:nvSpPr>
              <p:spPr bwMode="auto">
                <a:xfrm>
                  <a:off x="7446666" y="5017761"/>
                  <a:ext cx="195824" cy="374165"/>
                </a:xfrm>
                <a:prstGeom prst="roundRect">
                  <a:avLst>
                    <a:gd name="adj" fmla="val 9658"/>
                  </a:avLst>
                </a:prstGeom>
                <a:solidFill>
                  <a:srgbClr val="FFCCCC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ja-JP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04" name="四角形: 角を丸くする 103">
                  <a:extLst>
                    <a:ext uri="{FF2B5EF4-FFF2-40B4-BE49-F238E27FC236}">
                      <a16:creationId xmlns:a16="http://schemas.microsoft.com/office/drawing/2014/main" id="{31EE85E2-B8DF-0F48-916B-B29D4463F48A}"/>
                    </a:ext>
                  </a:extLst>
                </p:cNvPr>
                <p:cNvSpPr/>
                <p:nvPr/>
              </p:nvSpPr>
              <p:spPr bwMode="auto">
                <a:xfrm>
                  <a:off x="7662123" y="5017761"/>
                  <a:ext cx="195824" cy="374165"/>
                </a:xfrm>
                <a:prstGeom prst="roundRect">
                  <a:avLst>
                    <a:gd name="adj" fmla="val 9658"/>
                  </a:avLst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ja-JP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ＭＳ Ｐゴシック" panose="020B0600070205080204" pitchFamily="50" charset="-128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1" name="テキスト ボックス 100">
                    <a:extLst>
                      <a:ext uri="{FF2B5EF4-FFF2-40B4-BE49-F238E27FC236}">
                        <a16:creationId xmlns:a16="http://schemas.microsoft.com/office/drawing/2014/main" id="{CC886AA1-442F-EF2F-61F4-CE6A86578085}"/>
                      </a:ext>
                    </a:extLst>
                  </p:cNvPr>
                  <p:cNvSpPr txBox="1"/>
                  <p:nvPr/>
                </p:nvSpPr>
                <p:spPr>
                  <a:xfrm>
                    <a:off x="7879265" y="4544915"/>
                    <a:ext cx="446683" cy="46820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1" i="1" smtClean="0">
                                <a:latin typeface="Cambria Math" panose="02040503050406030204" pitchFamily="18" charset="0"/>
                              </a:rPr>
                              <m:t>𝒀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latin typeface="Cambria Math" panose="02040503050406030204" pitchFamily="18" charset="0"/>
                              </a:rPr>
                              <m:t>T</m:t>
                            </m:r>
                          </m:sup>
                        </m:sSup>
                      </m:oMath>
                    </a14:m>
                    <a:r>
                      <a:rPr lang="en-US" altLang="ja-JP" sz="2400" dirty="0"/>
                      <a:t> </a:t>
                    </a:r>
                    <a:endParaRPr lang="ja-JP" altLang="en-US" sz="2400" dirty="0"/>
                  </a:p>
                </p:txBody>
              </p:sp>
            </mc:Choice>
            <mc:Fallback xmlns="">
              <p:sp>
                <p:nvSpPr>
                  <p:cNvPr id="101" name="テキスト ボックス 100">
                    <a:extLst>
                      <a:ext uri="{FF2B5EF4-FFF2-40B4-BE49-F238E27FC236}">
                        <a16:creationId xmlns:a16="http://schemas.microsoft.com/office/drawing/2014/main" id="{CC886AA1-442F-EF2F-61F4-CE6A8657808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79265" y="4544915"/>
                    <a:ext cx="446683" cy="468205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4110" r="-15068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2" name="正方形/長方形 101">
                <a:extLst>
                  <a:ext uri="{FF2B5EF4-FFF2-40B4-BE49-F238E27FC236}">
                    <a16:creationId xmlns:a16="http://schemas.microsoft.com/office/drawing/2014/main" id="{447DCBE0-370D-8300-418E-F1F51226EB34}"/>
                  </a:ext>
                </a:extLst>
              </p:cNvPr>
              <p:cNvSpPr/>
              <p:nvPr/>
            </p:nvSpPr>
            <p:spPr>
              <a:xfrm>
                <a:off x="7898897" y="4581127"/>
                <a:ext cx="446684" cy="40649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108" name="矢印: 右 107">
            <a:extLst>
              <a:ext uri="{FF2B5EF4-FFF2-40B4-BE49-F238E27FC236}">
                <a16:creationId xmlns:a16="http://schemas.microsoft.com/office/drawing/2014/main" id="{BC5E2D59-002C-2334-96C9-9DC744D6A17A}"/>
              </a:ext>
            </a:extLst>
          </p:cNvPr>
          <p:cNvSpPr/>
          <p:nvPr/>
        </p:nvSpPr>
        <p:spPr>
          <a:xfrm>
            <a:off x="3506264" y="3407606"/>
            <a:ext cx="263380" cy="286014"/>
          </a:xfrm>
          <a:prstGeom prst="rightArrow">
            <a:avLst>
              <a:gd name="adj1" fmla="val 50000"/>
              <a:gd name="adj2" fmla="val 49906"/>
            </a:avLst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A786FAA6-3508-1901-213A-7808F7D308B6}"/>
              </a:ext>
            </a:extLst>
          </p:cNvPr>
          <p:cNvSpPr txBox="1"/>
          <p:nvPr/>
        </p:nvSpPr>
        <p:spPr>
          <a:xfrm>
            <a:off x="2582363" y="3706407"/>
            <a:ext cx="7024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/>
              <a:t>SGPDM</a:t>
            </a:r>
            <a:endParaRPr kumimoji="1" lang="ja-JP" altLang="en-US" sz="1100" dirty="0"/>
          </a:p>
        </p:txBody>
      </p:sp>
      <p:sp>
        <p:nvSpPr>
          <p:cNvPr id="110" name="テキスト ボックス 109">
            <a:extLst>
              <a:ext uri="{FF2B5EF4-FFF2-40B4-BE49-F238E27FC236}">
                <a16:creationId xmlns:a16="http://schemas.microsoft.com/office/drawing/2014/main" id="{3BBEAF28-4C70-539D-EC9C-C020FA468BE7}"/>
              </a:ext>
            </a:extLst>
          </p:cNvPr>
          <p:cNvSpPr txBox="1"/>
          <p:nvPr/>
        </p:nvSpPr>
        <p:spPr>
          <a:xfrm>
            <a:off x="3732837" y="3711545"/>
            <a:ext cx="1563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Class-aware</a:t>
            </a:r>
            <a:r>
              <a:rPr kumimoji="1" lang="en-US" altLang="ja-JP" sz="1100" dirty="0"/>
              <a:t> SGPDM</a:t>
            </a:r>
            <a:endParaRPr kumimoji="1" lang="ja-JP" altLang="en-US" sz="1100" dirty="0"/>
          </a:p>
        </p:txBody>
      </p:sp>
      <p:sp>
        <p:nvSpPr>
          <p:cNvPr id="111" name="Rectangle 25">
            <a:extLst>
              <a:ext uri="{FF2B5EF4-FFF2-40B4-BE49-F238E27FC236}">
                <a16:creationId xmlns:a16="http://schemas.microsoft.com/office/drawing/2014/main" id="{32A9D606-C5E6-09AC-1530-85729E8DC0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8959" y="1275995"/>
            <a:ext cx="4484009" cy="2581946"/>
          </a:xfrm>
          <a:prstGeom prst="rect">
            <a:avLst/>
          </a:prstGeom>
          <a:solidFill>
            <a:srgbClr val="FFCC66"/>
          </a:solidFill>
          <a:ln w="28575">
            <a:solidFill>
              <a:srgbClr val="FF0000"/>
            </a:solidFill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ja-JP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2" name="直線コネクタ 111">
            <a:extLst>
              <a:ext uri="{FF2B5EF4-FFF2-40B4-BE49-F238E27FC236}">
                <a16:creationId xmlns:a16="http://schemas.microsoft.com/office/drawing/2014/main" id="{08A18FCB-E1D8-832D-1686-1EF62981B25D}"/>
              </a:ext>
            </a:extLst>
          </p:cNvPr>
          <p:cNvCxnSpPr/>
          <p:nvPr/>
        </p:nvCxnSpPr>
        <p:spPr bwMode="auto">
          <a:xfrm>
            <a:off x="7464152" y="1124744"/>
            <a:ext cx="0" cy="490845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3" name="Rectangle 25">
            <a:extLst>
              <a:ext uri="{FF2B5EF4-FFF2-40B4-BE49-F238E27FC236}">
                <a16:creationId xmlns:a16="http://schemas.microsoft.com/office/drawing/2014/main" id="{A6B33FE5-5E2D-DEF1-A3E2-790748F52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3980" y="4247894"/>
            <a:ext cx="4492914" cy="1854794"/>
          </a:xfrm>
          <a:prstGeom prst="rect">
            <a:avLst/>
          </a:prstGeom>
          <a:solidFill>
            <a:srgbClr val="FFCCFF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ja-JP" dirty="0">
              <a:cs typeface="Times New Roman" panose="02020603050405020304" pitchFamily="18" charset="0"/>
            </a:endParaRPr>
          </a:p>
        </p:txBody>
      </p:sp>
      <p:sp>
        <p:nvSpPr>
          <p:cNvPr id="114" name="テキスト ボックス 113">
            <a:extLst>
              <a:ext uri="{FF2B5EF4-FFF2-40B4-BE49-F238E27FC236}">
                <a16:creationId xmlns:a16="http://schemas.microsoft.com/office/drawing/2014/main" id="{F42EE677-58BA-0887-A71B-F76ECE2C523A}"/>
              </a:ext>
            </a:extLst>
          </p:cNvPr>
          <p:cNvSpPr txBox="1"/>
          <p:nvPr/>
        </p:nvSpPr>
        <p:spPr>
          <a:xfrm>
            <a:off x="8100775" y="4666910"/>
            <a:ext cx="4057294" cy="1435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ja-JP" sz="1700" dirty="0"/>
              <a:t>【P1】</a:t>
            </a:r>
          </a:p>
          <a:p>
            <a:pPr algn="l">
              <a:lnSpc>
                <a:spcPct val="90000"/>
              </a:lnSpc>
            </a:pPr>
            <a:r>
              <a:rPr kumimoji="1" lang="en-US" altLang="ja-JP" sz="1700" dirty="0"/>
              <a:t>Being difficult to find all required params</a:t>
            </a:r>
          </a:p>
          <a:p>
            <a:pPr algn="l">
              <a:lnSpc>
                <a:spcPct val="90000"/>
              </a:lnSpc>
            </a:pPr>
            <a:endParaRPr lang="en-US" altLang="ja-JP" sz="1050" dirty="0"/>
          </a:p>
          <a:p>
            <a:pPr algn="l">
              <a:lnSpc>
                <a:spcPct val="90000"/>
              </a:lnSpc>
            </a:pPr>
            <a:r>
              <a:rPr lang="en-US" altLang="ja-JP" sz="1700" dirty="0"/>
              <a:t>【P2】</a:t>
            </a:r>
          </a:p>
          <a:p>
            <a:pPr algn="l">
              <a:lnSpc>
                <a:spcPct val="90000"/>
              </a:lnSpc>
            </a:pPr>
            <a:r>
              <a:rPr lang="en-US" altLang="ja-JP" sz="1700" dirty="0"/>
              <a:t>Cannot handle class label and chronological order</a:t>
            </a:r>
            <a:endParaRPr kumimoji="1" lang="en-US" altLang="ja-JP" sz="1700" dirty="0"/>
          </a:p>
        </p:txBody>
      </p: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69FCD0B8-00C7-DE9D-6200-829B67D10375}"/>
              </a:ext>
            </a:extLst>
          </p:cNvPr>
          <p:cNvSpPr txBox="1"/>
          <p:nvPr/>
        </p:nvSpPr>
        <p:spPr>
          <a:xfrm>
            <a:off x="7650885" y="4269696"/>
            <a:ext cx="2159566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b="1" u="sng" dirty="0"/>
              <a:t>Our target problems</a:t>
            </a:r>
          </a:p>
        </p:txBody>
      </p:sp>
      <p:pic>
        <p:nvPicPr>
          <p:cNvPr id="116" name="図 115" descr="アイコン&#10;&#10;自動的に生成された説明">
            <a:extLst>
              <a:ext uri="{FF2B5EF4-FFF2-40B4-BE49-F238E27FC236}">
                <a16:creationId xmlns:a16="http://schemas.microsoft.com/office/drawing/2014/main" id="{76DE2222-C165-C64B-B59A-DE99FF0724E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223" y="2292570"/>
            <a:ext cx="685623" cy="593045"/>
          </a:xfrm>
          <a:prstGeom prst="rect">
            <a:avLst/>
          </a:prstGeom>
          <a:effectLst/>
        </p:spPr>
      </p:pic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C677E61E-B538-FDD6-B5CF-B432EEB42766}"/>
              </a:ext>
            </a:extLst>
          </p:cNvPr>
          <p:cNvSpPr txBox="1"/>
          <p:nvPr/>
        </p:nvSpPr>
        <p:spPr>
          <a:xfrm>
            <a:off x="8517960" y="1380082"/>
            <a:ext cx="3746199" cy="79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ja-JP" altLang="en-US" sz="1700" dirty="0"/>
              <a:t>･</a:t>
            </a:r>
            <a:r>
              <a:rPr lang="en-US" altLang="ja-JP" sz="1700" dirty="0"/>
              <a:t>CSGPDM can be optimized with</a:t>
            </a:r>
          </a:p>
          <a:p>
            <a:pPr algn="l">
              <a:lnSpc>
                <a:spcPct val="90000"/>
              </a:lnSpc>
            </a:pPr>
            <a:r>
              <a:rPr lang="en-US" altLang="ja-JP" sz="1700" dirty="0"/>
              <a:t>  the required params by using </a:t>
            </a:r>
          </a:p>
          <a:p>
            <a:pPr algn="l">
              <a:lnSpc>
                <a:spcPct val="90000"/>
              </a:lnSpc>
            </a:pPr>
            <a:r>
              <a:rPr lang="en-US" altLang="ja-JP" sz="1700" dirty="0"/>
              <a:t>  a gradient method.</a:t>
            </a:r>
          </a:p>
        </p:txBody>
      </p:sp>
      <p:sp>
        <p:nvSpPr>
          <p:cNvPr id="118" name="矢印: 右 117">
            <a:extLst>
              <a:ext uri="{FF2B5EF4-FFF2-40B4-BE49-F238E27FC236}">
                <a16:creationId xmlns:a16="http://schemas.microsoft.com/office/drawing/2014/main" id="{C713A866-CF2E-FAC3-B135-91E55BA0C8D6}"/>
              </a:ext>
            </a:extLst>
          </p:cNvPr>
          <p:cNvSpPr/>
          <p:nvPr/>
        </p:nvSpPr>
        <p:spPr>
          <a:xfrm rot="5400000">
            <a:off x="9337691" y="3861275"/>
            <a:ext cx="275722" cy="406836"/>
          </a:xfrm>
          <a:prstGeom prst="rightArrow">
            <a:avLst>
              <a:gd name="adj1" fmla="val 50000"/>
              <a:gd name="adj2" fmla="val 51062"/>
            </a:avLst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9" name="図 118">
            <a:extLst>
              <a:ext uri="{FF2B5EF4-FFF2-40B4-BE49-F238E27FC236}">
                <a16:creationId xmlns:a16="http://schemas.microsoft.com/office/drawing/2014/main" id="{D8012DD6-4C98-DA14-943E-172F80BB244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218" y="3909478"/>
            <a:ext cx="225971" cy="303971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20" name="テキスト ボックス 119">
            <a:extLst>
              <a:ext uri="{FF2B5EF4-FFF2-40B4-BE49-F238E27FC236}">
                <a16:creationId xmlns:a16="http://schemas.microsoft.com/office/drawing/2014/main" id="{6E33A175-478A-F4A4-28EE-3A2C1A6381BD}"/>
              </a:ext>
            </a:extLst>
          </p:cNvPr>
          <p:cNvSpPr txBox="1"/>
          <p:nvPr/>
        </p:nvSpPr>
        <p:spPr>
          <a:xfrm>
            <a:off x="10132417" y="3916740"/>
            <a:ext cx="1070363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ja-JP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Resolve!</a:t>
            </a:r>
            <a:endParaRPr kumimoji="1" lang="en-US" altLang="ja-JP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1" name="テキスト ボックス 120">
            <a:extLst>
              <a:ext uri="{FF2B5EF4-FFF2-40B4-BE49-F238E27FC236}">
                <a16:creationId xmlns:a16="http://schemas.microsoft.com/office/drawing/2014/main" id="{F748C946-13CE-538E-7E9C-E5356B2184DA}"/>
              </a:ext>
            </a:extLst>
          </p:cNvPr>
          <p:cNvSpPr txBox="1"/>
          <p:nvPr/>
        </p:nvSpPr>
        <p:spPr>
          <a:xfrm>
            <a:off x="7688130" y="4692544"/>
            <a:ext cx="543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>
                <a:latin typeface="Yu Gothic UI" panose="020B0500000000000000" pitchFamily="50" charset="-128"/>
                <a:ea typeface="Yu Gothic UI" panose="020B0500000000000000" pitchFamily="50" charset="-128"/>
              </a:rPr>
              <a:t>✓</a:t>
            </a:r>
            <a:endParaRPr kumimoji="1" lang="ja-JP" altLang="en-US" sz="2800" b="1" dirty="0"/>
          </a:p>
        </p:txBody>
      </p:sp>
      <p:sp>
        <p:nvSpPr>
          <p:cNvPr id="122" name="テキスト ボックス 121">
            <a:extLst>
              <a:ext uri="{FF2B5EF4-FFF2-40B4-BE49-F238E27FC236}">
                <a16:creationId xmlns:a16="http://schemas.microsoft.com/office/drawing/2014/main" id="{10C5B38B-5B84-F75C-45AF-5F5EC5FE0442}"/>
              </a:ext>
            </a:extLst>
          </p:cNvPr>
          <p:cNvSpPr txBox="1"/>
          <p:nvPr/>
        </p:nvSpPr>
        <p:spPr>
          <a:xfrm>
            <a:off x="7689829" y="5440397"/>
            <a:ext cx="543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>
                <a:latin typeface="Yu Gothic UI" panose="020B0500000000000000" pitchFamily="50" charset="-128"/>
                <a:ea typeface="Yu Gothic UI" panose="020B0500000000000000" pitchFamily="50" charset="-128"/>
              </a:rPr>
              <a:t>✓</a:t>
            </a:r>
            <a:endParaRPr kumimoji="1" lang="ja-JP" altLang="en-US" sz="2800" b="1" dirty="0"/>
          </a:p>
        </p:txBody>
      </p:sp>
      <p:sp>
        <p:nvSpPr>
          <p:cNvPr id="123" name="テキスト ボックス 122">
            <a:extLst>
              <a:ext uri="{FF2B5EF4-FFF2-40B4-BE49-F238E27FC236}">
                <a16:creationId xmlns:a16="http://schemas.microsoft.com/office/drawing/2014/main" id="{006C8B90-EDDB-FC4B-BC40-A2C100E830EB}"/>
              </a:ext>
            </a:extLst>
          </p:cNvPr>
          <p:cNvSpPr txBox="1"/>
          <p:nvPr/>
        </p:nvSpPr>
        <p:spPr>
          <a:xfrm>
            <a:off x="8517959" y="2311611"/>
            <a:ext cx="3746199" cy="1505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ja-JP" altLang="en-US" sz="1700" dirty="0"/>
              <a:t>･</a:t>
            </a:r>
            <a:r>
              <a:rPr lang="en-US" altLang="ja-JP" sz="1700" dirty="0"/>
              <a:t>By introducing the matrix </a:t>
            </a:r>
            <a:r>
              <a:rPr lang="en-US" altLang="ja-JP" sz="1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ja-JP" sz="1700" dirty="0"/>
              <a:t>,</a:t>
            </a:r>
          </a:p>
          <a:p>
            <a:pPr algn="l">
              <a:lnSpc>
                <a:spcPct val="90000"/>
              </a:lnSpc>
            </a:pPr>
            <a:r>
              <a:rPr kumimoji="1" lang="en-US" altLang="ja-JP" sz="1700" dirty="0"/>
              <a:t>  CSGPDM can deal with;</a:t>
            </a:r>
          </a:p>
          <a:p>
            <a:pPr algn="l">
              <a:lnSpc>
                <a:spcPct val="90000"/>
              </a:lnSpc>
            </a:pPr>
            <a:r>
              <a:rPr lang="en-US" altLang="ja-JP" sz="1700" dirty="0"/>
              <a:t>     - multi-modal input,</a:t>
            </a:r>
          </a:p>
          <a:p>
            <a:pPr algn="l">
              <a:lnSpc>
                <a:spcPct val="90000"/>
              </a:lnSpc>
            </a:pPr>
            <a:r>
              <a:rPr kumimoji="1" lang="en-US" altLang="ja-JP" sz="1700" dirty="0"/>
              <a:t>     - class label information,</a:t>
            </a:r>
          </a:p>
          <a:p>
            <a:pPr algn="l">
              <a:lnSpc>
                <a:spcPct val="90000"/>
              </a:lnSpc>
            </a:pPr>
            <a:r>
              <a:rPr lang="en-US" altLang="ja-JP" sz="1700" dirty="0"/>
              <a:t>     - chronological order information,</a:t>
            </a:r>
          </a:p>
          <a:p>
            <a:pPr algn="l">
              <a:lnSpc>
                <a:spcPct val="90000"/>
              </a:lnSpc>
            </a:pPr>
            <a:r>
              <a:rPr lang="en-US" altLang="ja-JP" sz="1700" dirty="0"/>
              <a:t>  s</a:t>
            </a:r>
            <a:r>
              <a:rPr kumimoji="1" lang="en-US" altLang="ja-JP" sz="1700" dirty="0"/>
              <a:t>imultaneously.</a:t>
            </a:r>
          </a:p>
        </p:txBody>
      </p:sp>
      <p:sp>
        <p:nvSpPr>
          <p:cNvPr id="125" name="テキスト ボックス 124">
            <a:extLst>
              <a:ext uri="{FF2B5EF4-FFF2-40B4-BE49-F238E27FC236}">
                <a16:creationId xmlns:a16="http://schemas.microsoft.com/office/drawing/2014/main" id="{AE83B91B-859B-F087-374F-936D8CF90DB7}"/>
              </a:ext>
            </a:extLst>
          </p:cNvPr>
          <p:cNvSpPr txBox="1"/>
          <p:nvPr/>
        </p:nvSpPr>
        <p:spPr>
          <a:xfrm>
            <a:off x="3166624" y="1505462"/>
            <a:ext cx="13244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Estimated</a:t>
            </a:r>
          </a:p>
          <a:p>
            <a:pPr algn="ctr"/>
            <a:r>
              <a:rPr kumimoji="1" lang="en-US" altLang="ja-JP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latent</a:t>
            </a:r>
          </a:p>
          <a:p>
            <a:pPr algn="ctr"/>
            <a:r>
              <a:rPr lang="en-US" altLang="ja-JP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spaces</a:t>
            </a:r>
            <a:endParaRPr kumimoji="1" lang="ja-JP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4071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97B78CE3-8853-4AAF-BB6B-1635C49050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63205"/>
            <a:ext cx="10081683" cy="509587"/>
          </a:xfrm>
        </p:spPr>
        <p:txBody>
          <a:bodyPr/>
          <a:lstStyle/>
          <a:p>
            <a:r>
              <a:rPr lang="en-US" altLang="ja-JP" sz="2800" b="1" dirty="0"/>
              <a:t>Introduction</a:t>
            </a:r>
            <a:r>
              <a:rPr lang="en-US" altLang="ja-JP" sz="2800" dirty="0"/>
              <a:t>: background</a:t>
            </a:r>
          </a:p>
        </p:txBody>
      </p:sp>
      <p:pic>
        <p:nvPicPr>
          <p:cNvPr id="7" name="図 6" descr="ロゴ&#10;&#10;自動的に生成された説明">
            <a:extLst>
              <a:ext uri="{FF2B5EF4-FFF2-40B4-BE49-F238E27FC236}">
                <a16:creationId xmlns:a16="http://schemas.microsoft.com/office/drawing/2014/main" id="{45796301-E0DD-60DE-1497-496933D2D7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7" y="2636912"/>
            <a:ext cx="1219200" cy="1219200"/>
          </a:xfrm>
          <a:prstGeom prst="rect">
            <a:avLst/>
          </a:prstGeom>
        </p:spPr>
      </p:pic>
      <p:pic>
        <p:nvPicPr>
          <p:cNvPr id="9" name="図 8" descr="アイコン&#10;&#10;自動的に生成された説明">
            <a:extLst>
              <a:ext uri="{FF2B5EF4-FFF2-40B4-BE49-F238E27FC236}">
                <a16:creationId xmlns:a16="http://schemas.microsoft.com/office/drawing/2014/main" id="{D4BFD60F-061E-69FA-DFDF-6582C5DEAC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29" y="1124744"/>
            <a:ext cx="1322276" cy="1322276"/>
          </a:xfrm>
          <a:prstGeom prst="rect">
            <a:avLst/>
          </a:prstGeom>
        </p:spPr>
      </p:pic>
      <p:sp>
        <p:nvSpPr>
          <p:cNvPr id="10" name="吹き出し: 角を丸めた四角形 9">
            <a:extLst>
              <a:ext uri="{FF2B5EF4-FFF2-40B4-BE49-F238E27FC236}">
                <a16:creationId xmlns:a16="http://schemas.microsoft.com/office/drawing/2014/main" id="{3BA0F6E5-7DF3-2522-2C81-E19020096D92}"/>
              </a:ext>
            </a:extLst>
          </p:cNvPr>
          <p:cNvSpPr/>
          <p:nvPr/>
        </p:nvSpPr>
        <p:spPr bwMode="auto">
          <a:xfrm>
            <a:off x="1713104" y="1124743"/>
            <a:ext cx="10349967" cy="4396165"/>
          </a:xfrm>
          <a:prstGeom prst="wedgeRoundRectCallout">
            <a:avLst>
              <a:gd name="adj1" fmla="val -52835"/>
              <a:gd name="adj2" fmla="val 1391"/>
              <a:gd name="adj3" fmla="val 16667"/>
            </a:avLst>
          </a:prstGeom>
          <a:solidFill>
            <a:srgbClr val="FFFFCC"/>
          </a:solidFill>
          <a:ln w="9525" cap="flat" cmpd="sng" algn="ctr">
            <a:solidFill>
              <a:srgbClr val="1C1C1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EB4A99A-634F-5252-0683-93A3DFB527EC}"/>
              </a:ext>
            </a:extLst>
          </p:cNvPr>
          <p:cNvSpPr txBox="1"/>
          <p:nvPr/>
        </p:nvSpPr>
        <p:spPr>
          <a:xfrm>
            <a:off x="2072828" y="1334998"/>
            <a:ext cx="93442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altLang="ja-JP" sz="2000" b="1" dirty="0"/>
              <a:t>Easily</a:t>
            </a:r>
            <a:r>
              <a:rPr kumimoji="1" lang="en-US" altLang="ja-JP" sz="2000" b="1" dirty="0"/>
              <a:t> access to the diverse data due to the development of IT nowadays</a:t>
            </a:r>
            <a:endParaRPr kumimoji="1" lang="ja-JP" altLang="en-US" sz="2000" b="1" dirty="0"/>
          </a:p>
        </p:txBody>
      </p:sp>
      <p:pic>
        <p:nvPicPr>
          <p:cNvPr id="13" name="図 12" descr="黒い背景に白い文字がある&#10;&#10;低い精度で自動的に生成された説明">
            <a:extLst>
              <a:ext uri="{FF2B5EF4-FFF2-40B4-BE49-F238E27FC236}">
                <a16:creationId xmlns:a16="http://schemas.microsoft.com/office/drawing/2014/main" id="{4F6AED07-E459-ABDA-FA84-AF0AF10736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430" y="3585614"/>
            <a:ext cx="979306" cy="979306"/>
          </a:xfrm>
          <a:prstGeom prst="rect">
            <a:avLst/>
          </a:prstGeom>
        </p:spPr>
      </p:pic>
      <p:pic>
        <p:nvPicPr>
          <p:cNvPr id="17" name="図 16" descr="アイコン&#10;&#10;自動的に生成された説明">
            <a:extLst>
              <a:ext uri="{FF2B5EF4-FFF2-40B4-BE49-F238E27FC236}">
                <a16:creationId xmlns:a16="http://schemas.microsoft.com/office/drawing/2014/main" id="{CAAF367F-5021-0637-2E9C-C9B8A34D8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819" y="3607215"/>
            <a:ext cx="936105" cy="936105"/>
          </a:xfrm>
          <a:prstGeom prst="rect">
            <a:avLst/>
          </a:prstGeom>
        </p:spPr>
      </p:pic>
      <p:pic>
        <p:nvPicPr>
          <p:cNvPr id="23" name="図 22" descr="テキスト, アイコン&#10;&#10;自動的に生成された説明">
            <a:extLst>
              <a:ext uri="{FF2B5EF4-FFF2-40B4-BE49-F238E27FC236}">
                <a16:creationId xmlns:a16="http://schemas.microsoft.com/office/drawing/2014/main" id="{7F516B63-9A69-207D-94F1-0218A2EE7D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396" y="3610959"/>
            <a:ext cx="910576" cy="910576"/>
          </a:xfrm>
          <a:prstGeom prst="rect">
            <a:avLst/>
          </a:prstGeom>
        </p:spPr>
      </p:pic>
      <p:pic>
        <p:nvPicPr>
          <p:cNvPr id="25" name="図 24" descr="アイコン&#10;&#10;自動的に生成された説明">
            <a:extLst>
              <a:ext uri="{FF2B5EF4-FFF2-40B4-BE49-F238E27FC236}">
                <a16:creationId xmlns:a16="http://schemas.microsoft.com/office/drawing/2014/main" id="{FD4D7AEA-E1AD-A87D-84D4-670E496F54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415" y="1974088"/>
            <a:ext cx="964385" cy="964385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861E73F-61A4-38FA-F9BC-FFF8DCC2E597}"/>
              </a:ext>
            </a:extLst>
          </p:cNvPr>
          <p:cNvSpPr txBox="1"/>
          <p:nvPr/>
        </p:nvSpPr>
        <p:spPr>
          <a:xfrm>
            <a:off x="2758320" y="2938473"/>
            <a:ext cx="1502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altLang="ja-JP" sz="1600" dirty="0"/>
              <a:t>Image [1,2]</a:t>
            </a:r>
            <a:endParaRPr kumimoji="1" lang="ja-JP" altLang="en-US" sz="1600" dirty="0"/>
          </a:p>
        </p:txBody>
      </p:sp>
      <p:pic>
        <p:nvPicPr>
          <p:cNvPr id="28" name="図 27" descr="アイコン&#10;&#10;自動的に生成された説明">
            <a:extLst>
              <a:ext uri="{FF2B5EF4-FFF2-40B4-BE49-F238E27FC236}">
                <a16:creationId xmlns:a16="http://schemas.microsoft.com/office/drawing/2014/main" id="{8FA9D629-54AC-2D89-9208-D21CC266A2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322" y="2013481"/>
            <a:ext cx="936104" cy="936104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8A22B7BA-2F16-6623-036F-D6951371368A}"/>
              </a:ext>
            </a:extLst>
          </p:cNvPr>
          <p:cNvSpPr txBox="1"/>
          <p:nvPr/>
        </p:nvSpPr>
        <p:spPr>
          <a:xfrm>
            <a:off x="1884533" y="4617719"/>
            <a:ext cx="1524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altLang="ja-JP" sz="1600" dirty="0"/>
              <a:t>Music [6, 7]</a:t>
            </a:r>
            <a:endParaRPr kumimoji="1" lang="ja-JP" altLang="en-US" sz="1600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DE5EC33-4D67-1569-584B-FCE8E13DE2C9}"/>
              </a:ext>
            </a:extLst>
          </p:cNvPr>
          <p:cNvSpPr txBox="1"/>
          <p:nvPr/>
        </p:nvSpPr>
        <p:spPr>
          <a:xfrm>
            <a:off x="5165516" y="4617719"/>
            <a:ext cx="21146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altLang="ja-JP" sz="1600" dirty="0"/>
              <a:t>Bio-signal [12, 13]</a:t>
            </a:r>
            <a:endParaRPr kumimoji="1" lang="ja-JP" altLang="en-US" sz="1600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4C4CB1B8-A7CD-5EAD-9B08-16ACEAECBA14}"/>
              </a:ext>
            </a:extLst>
          </p:cNvPr>
          <p:cNvSpPr txBox="1"/>
          <p:nvPr/>
        </p:nvSpPr>
        <p:spPr>
          <a:xfrm>
            <a:off x="3693976" y="4617719"/>
            <a:ext cx="1417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altLang="ja-JP" sz="1600" dirty="0"/>
              <a:t>Text [8-11]</a:t>
            </a:r>
            <a:endParaRPr kumimoji="1" lang="ja-JP" altLang="en-US" sz="1600" dirty="0"/>
          </a:p>
        </p:txBody>
      </p:sp>
      <p:sp>
        <p:nvSpPr>
          <p:cNvPr id="53248" name="テキスト ボックス 53247">
            <a:extLst>
              <a:ext uri="{FF2B5EF4-FFF2-40B4-BE49-F238E27FC236}">
                <a16:creationId xmlns:a16="http://schemas.microsoft.com/office/drawing/2014/main" id="{0A8CDEB6-0BB1-6DC8-4334-B4E0026CE974}"/>
              </a:ext>
            </a:extLst>
          </p:cNvPr>
          <p:cNvSpPr txBox="1"/>
          <p:nvPr/>
        </p:nvSpPr>
        <p:spPr>
          <a:xfrm>
            <a:off x="4638237" y="2938473"/>
            <a:ext cx="1636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altLang="ja-JP" sz="1600" dirty="0"/>
              <a:t>Speech [3-5]</a:t>
            </a:r>
            <a:endParaRPr kumimoji="1" lang="ja-JP" altLang="en-US" sz="1600" dirty="0"/>
          </a:p>
        </p:txBody>
      </p:sp>
      <p:pic>
        <p:nvPicPr>
          <p:cNvPr id="53253" name="図 53252" descr="アイコン&#10;&#10;自動的に生成された説明">
            <a:extLst>
              <a:ext uri="{FF2B5EF4-FFF2-40B4-BE49-F238E27FC236}">
                <a16:creationId xmlns:a16="http://schemas.microsoft.com/office/drawing/2014/main" id="{9A057939-A3B4-CBFC-F566-D4EC604EC7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987" y="1721280"/>
            <a:ext cx="1285793" cy="1285793"/>
          </a:xfrm>
          <a:prstGeom prst="rect">
            <a:avLst/>
          </a:prstGeom>
        </p:spPr>
      </p:pic>
      <p:cxnSp>
        <p:nvCxnSpPr>
          <p:cNvPr id="53269" name="直線コネクタ 53268">
            <a:extLst>
              <a:ext uri="{FF2B5EF4-FFF2-40B4-BE49-F238E27FC236}">
                <a16:creationId xmlns:a16="http://schemas.microsoft.com/office/drawing/2014/main" id="{E6247E9E-07CA-55A9-41EE-166BBADDF038}"/>
              </a:ext>
            </a:extLst>
          </p:cNvPr>
          <p:cNvCxnSpPr/>
          <p:nvPr/>
        </p:nvCxnSpPr>
        <p:spPr bwMode="auto">
          <a:xfrm>
            <a:off x="7464152" y="1879596"/>
            <a:ext cx="0" cy="329245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270" name="テキスト ボックス 53269">
            <a:extLst>
              <a:ext uri="{FF2B5EF4-FFF2-40B4-BE49-F238E27FC236}">
                <a16:creationId xmlns:a16="http://schemas.microsoft.com/office/drawing/2014/main" id="{B9878919-BBBA-5B81-4675-494ED61A53FD}"/>
              </a:ext>
            </a:extLst>
          </p:cNvPr>
          <p:cNvSpPr txBox="1"/>
          <p:nvPr/>
        </p:nvSpPr>
        <p:spPr>
          <a:xfrm>
            <a:off x="8819852" y="3035960"/>
            <a:ext cx="17358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altLang="ja-JP" sz="1600" dirty="0"/>
              <a:t>Video [14, 15]</a:t>
            </a:r>
            <a:endParaRPr kumimoji="1" lang="ja-JP" altLang="en-US" sz="1600" dirty="0"/>
          </a:p>
        </p:txBody>
      </p:sp>
      <p:grpSp>
        <p:nvGrpSpPr>
          <p:cNvPr id="53315" name="グループ化 53314">
            <a:extLst>
              <a:ext uri="{FF2B5EF4-FFF2-40B4-BE49-F238E27FC236}">
                <a16:creationId xmlns:a16="http://schemas.microsoft.com/office/drawing/2014/main" id="{C6944B74-A336-12FE-9DA9-CD2B003AE12C}"/>
              </a:ext>
            </a:extLst>
          </p:cNvPr>
          <p:cNvGrpSpPr/>
          <p:nvPr/>
        </p:nvGrpSpPr>
        <p:grpSpPr>
          <a:xfrm>
            <a:off x="8971455" y="3404564"/>
            <a:ext cx="3035900" cy="1236874"/>
            <a:chOff x="8971455" y="3404564"/>
            <a:chExt cx="3035900" cy="1236874"/>
          </a:xfrm>
        </p:grpSpPr>
        <p:grpSp>
          <p:nvGrpSpPr>
            <p:cNvPr id="53285" name="グループ化 53284">
              <a:extLst>
                <a:ext uri="{FF2B5EF4-FFF2-40B4-BE49-F238E27FC236}">
                  <a16:creationId xmlns:a16="http://schemas.microsoft.com/office/drawing/2014/main" id="{7043C654-9FB1-41C1-703C-D3671A5069D9}"/>
                </a:ext>
              </a:extLst>
            </p:cNvPr>
            <p:cNvGrpSpPr/>
            <p:nvPr/>
          </p:nvGrpSpPr>
          <p:grpSpPr>
            <a:xfrm>
              <a:off x="8971455" y="3404564"/>
              <a:ext cx="3035900" cy="1236874"/>
              <a:chOff x="9077815" y="3493544"/>
              <a:chExt cx="3035900" cy="1236874"/>
            </a:xfrm>
          </p:grpSpPr>
          <p:pic>
            <p:nvPicPr>
              <p:cNvPr id="53274" name="図 53273" descr="アイコン&#10;&#10;自動的に生成された説明">
                <a:extLst>
                  <a:ext uri="{FF2B5EF4-FFF2-40B4-BE49-F238E27FC236}">
                    <a16:creationId xmlns:a16="http://schemas.microsoft.com/office/drawing/2014/main" id="{1996A9BB-82B0-1940-D9DA-EA0DF4C0B0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77815" y="3547310"/>
                <a:ext cx="1420581" cy="1141653"/>
              </a:xfrm>
              <a:prstGeom prst="rect">
                <a:avLst/>
              </a:prstGeom>
            </p:spPr>
          </p:pic>
          <p:sp>
            <p:nvSpPr>
              <p:cNvPr id="53276" name="正方形/長方形 53275">
                <a:extLst>
                  <a:ext uri="{FF2B5EF4-FFF2-40B4-BE49-F238E27FC236}">
                    <a16:creationId xmlns:a16="http://schemas.microsoft.com/office/drawing/2014/main" id="{8D44C879-A43C-BD15-02C6-EB81A8D855DE}"/>
                  </a:ext>
                </a:extLst>
              </p:cNvPr>
              <p:cNvSpPr/>
              <p:nvPr/>
            </p:nvSpPr>
            <p:spPr bwMode="auto">
              <a:xfrm>
                <a:off x="10128448" y="3493544"/>
                <a:ext cx="369947" cy="1236874"/>
              </a:xfrm>
              <a:prstGeom prst="rect">
                <a:avLst/>
              </a:prstGeom>
              <a:solidFill>
                <a:srgbClr val="FFFFCC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ＭＳ Ｐゴシック" panose="020B0600070205080204" pitchFamily="50" charset="-128"/>
                </a:endParaRPr>
              </a:p>
            </p:txBody>
          </p:sp>
          <p:pic>
            <p:nvPicPr>
              <p:cNvPr id="53279" name="図 53278" descr="アイコン&#10;&#10;自動的に生成された説明">
                <a:extLst>
                  <a:ext uri="{FF2B5EF4-FFF2-40B4-BE49-F238E27FC236}">
                    <a16:creationId xmlns:a16="http://schemas.microsoft.com/office/drawing/2014/main" id="{6C54B378-DB4F-1014-0D8C-BA702938F1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3516" b="97266" l="9766" r="89844">
                            <a14:foregroundMark x1="46484" y1="3906" x2="68486" y2="3906"/>
                            <a14:foregroundMark x1="14844" y1="89063" x2="60547" y2="94141"/>
                            <a14:foregroundMark x1="60547" y1="94141" x2="71768" y2="93950"/>
                            <a14:foregroundMark x1="43750" y1="97266" x2="60156" y2="97266"/>
                            <a14:backgroundMark x1="33594" y1="22266" x2="16016" y2="76563"/>
                            <a14:backgroundMark x1="16016" y1="76563" x2="17188" y2="83203"/>
                            <a14:backgroundMark x1="30859" y1="98438" x2="21875" y2="96875"/>
                            <a14:backgroundMark x1="77734" y1="96484" x2="88281" y2="48047"/>
                            <a14:backgroundMark x1="88281" y1="48047" x2="78516" y2="3906"/>
                            <a14:backgroundMark x1="78516" y1="3906" x2="75391" y2="2344"/>
                            <a14:backgroundMark x1="70703" y1="95703" x2="81250" y2="94922"/>
                            <a14:backgroundMark x1="84766" y1="92578" x2="79297" y2="94531"/>
                            <a14:backgroundMark x1="68750" y1="3516" x2="81250" y2="468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12811" y="3547309"/>
                <a:ext cx="1937635" cy="1141653"/>
              </a:xfrm>
              <a:prstGeom prst="rect">
                <a:avLst/>
              </a:prstGeom>
            </p:spPr>
          </p:pic>
          <p:pic>
            <p:nvPicPr>
              <p:cNvPr id="53280" name="図 53279" descr="アイコン&#10;&#10;自動的に生成された説明">
                <a:extLst>
                  <a:ext uri="{FF2B5EF4-FFF2-40B4-BE49-F238E27FC236}">
                    <a16:creationId xmlns:a16="http://schemas.microsoft.com/office/drawing/2014/main" id="{19736F13-B7B7-B526-E376-5C729B48AA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3516" b="97266" l="9766" r="89844">
                            <a14:foregroundMark x1="46484" y1="3906" x2="68486" y2="3906"/>
                            <a14:foregroundMark x1="14844" y1="89063" x2="60547" y2="94141"/>
                            <a14:foregroundMark x1="60547" y1="94141" x2="71768" y2="93950"/>
                            <a14:foregroundMark x1="43750" y1="97266" x2="60156" y2="97266"/>
                            <a14:backgroundMark x1="33594" y1="22266" x2="16016" y2="76563"/>
                            <a14:backgroundMark x1="16016" y1="76563" x2="17188" y2="83203"/>
                            <a14:backgroundMark x1="30859" y1="98438" x2="21875" y2="96875"/>
                            <a14:backgroundMark x1="77734" y1="96484" x2="88281" y2="48047"/>
                            <a14:backgroundMark x1="88281" y1="48047" x2="78516" y2="3906"/>
                            <a14:backgroundMark x1="78516" y1="3906" x2="75391" y2="2344"/>
                            <a14:backgroundMark x1="70703" y1="95703" x2="81250" y2="94922"/>
                            <a14:backgroundMark x1="84766" y1="92578" x2="79297" y2="94531"/>
                            <a14:backgroundMark x1="68750" y1="3516" x2="81250" y2="468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70658" y="3545464"/>
                <a:ext cx="1937635" cy="1141653"/>
              </a:xfrm>
              <a:prstGeom prst="rect">
                <a:avLst/>
              </a:prstGeom>
            </p:spPr>
          </p:pic>
          <p:pic>
            <p:nvPicPr>
              <p:cNvPr id="53281" name="図 53280" descr="アイコン&#10;&#10;自動的に生成された説明">
                <a:extLst>
                  <a:ext uri="{FF2B5EF4-FFF2-40B4-BE49-F238E27FC236}">
                    <a16:creationId xmlns:a16="http://schemas.microsoft.com/office/drawing/2014/main" id="{2792D4BF-197C-8075-2639-B6C4FE3A77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3516" b="97266" l="9766" r="89844">
                            <a14:foregroundMark x1="46484" y1="3906" x2="68486" y2="3906"/>
                            <a14:foregroundMark x1="14844" y1="89063" x2="60547" y2="94141"/>
                            <a14:foregroundMark x1="60547" y1="94141" x2="71768" y2="93950"/>
                            <a14:foregroundMark x1="43750" y1="97266" x2="60156" y2="97266"/>
                            <a14:backgroundMark x1="33594" y1="22266" x2="16016" y2="76563"/>
                            <a14:backgroundMark x1="16016" y1="76563" x2="17188" y2="83203"/>
                            <a14:backgroundMark x1="30859" y1="98438" x2="21875" y2="96875"/>
                            <a14:backgroundMark x1="77734" y1="96484" x2="88281" y2="48047"/>
                            <a14:backgroundMark x1="88281" y1="48047" x2="78516" y2="3906"/>
                            <a14:backgroundMark x1="78516" y1="3906" x2="75391" y2="2344"/>
                            <a14:backgroundMark x1="70703" y1="95703" x2="81250" y2="94922"/>
                            <a14:backgroundMark x1="84766" y1="92578" x2="79297" y2="94531"/>
                            <a14:backgroundMark x1="68750" y1="3516" x2="81250" y2="468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46177" y="3543619"/>
                <a:ext cx="1937635" cy="1141653"/>
              </a:xfrm>
              <a:prstGeom prst="rect">
                <a:avLst/>
              </a:prstGeom>
            </p:spPr>
          </p:pic>
          <p:pic>
            <p:nvPicPr>
              <p:cNvPr id="53282" name="図 53281" descr="アイコン&#10;&#10;自動的に生成された説明">
                <a:extLst>
                  <a:ext uri="{FF2B5EF4-FFF2-40B4-BE49-F238E27FC236}">
                    <a16:creationId xmlns:a16="http://schemas.microsoft.com/office/drawing/2014/main" id="{339AFA9A-5AE9-BEEA-304A-FFD7046A81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3516" b="97266" l="9766" r="89844">
                            <a14:foregroundMark x1="46484" y1="3906" x2="68486" y2="3906"/>
                            <a14:foregroundMark x1="14844" y1="89063" x2="60547" y2="94141"/>
                            <a14:foregroundMark x1="60547" y1="94141" x2="71768" y2="93950"/>
                            <a14:foregroundMark x1="43750" y1="97266" x2="60156" y2="97266"/>
                            <a14:backgroundMark x1="33594" y1="22266" x2="16016" y2="76563"/>
                            <a14:backgroundMark x1="16016" y1="76563" x2="17188" y2="83203"/>
                            <a14:backgroundMark x1="30859" y1="98438" x2="21875" y2="96875"/>
                            <a14:backgroundMark x1="77734" y1="96484" x2="88281" y2="48047"/>
                            <a14:backgroundMark x1="88281" y1="48047" x2="78516" y2="3906"/>
                            <a14:backgroundMark x1="78516" y1="3906" x2="75391" y2="2344"/>
                            <a14:backgroundMark x1="70703" y1="95703" x2="81250" y2="94922"/>
                            <a14:backgroundMark x1="84766" y1="92578" x2="79297" y2="94531"/>
                            <a14:backgroundMark x1="68750" y1="3516" x2="81250" y2="468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76080" y="3545464"/>
                <a:ext cx="1937635" cy="1141653"/>
              </a:xfrm>
              <a:prstGeom prst="rect">
                <a:avLst/>
              </a:prstGeom>
            </p:spPr>
          </p:pic>
          <p:pic>
            <p:nvPicPr>
              <p:cNvPr id="53283" name="図 53282" descr="アイコン&#10;&#10;自動的に生成された説明">
                <a:extLst>
                  <a:ext uri="{FF2B5EF4-FFF2-40B4-BE49-F238E27FC236}">
                    <a16:creationId xmlns:a16="http://schemas.microsoft.com/office/drawing/2014/main" id="{2BB96F3A-91CF-A7F2-73AF-B0D8675A42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33392" y="3546532"/>
                <a:ext cx="1420581" cy="1141653"/>
              </a:xfrm>
              <a:prstGeom prst="rect">
                <a:avLst/>
              </a:prstGeom>
            </p:spPr>
          </p:pic>
          <p:sp>
            <p:nvSpPr>
              <p:cNvPr id="53275" name="正方形/長方形 53274">
                <a:extLst>
                  <a:ext uri="{FF2B5EF4-FFF2-40B4-BE49-F238E27FC236}">
                    <a16:creationId xmlns:a16="http://schemas.microsoft.com/office/drawing/2014/main" id="{5A4E18C6-5A15-D742-1727-B01297C6CC09}"/>
                  </a:ext>
                </a:extLst>
              </p:cNvPr>
              <p:cNvSpPr/>
              <p:nvPr/>
            </p:nvSpPr>
            <p:spPr bwMode="auto">
              <a:xfrm>
                <a:off x="9704553" y="3614204"/>
                <a:ext cx="1937635" cy="1003515"/>
              </a:xfrm>
              <a:prstGeom prst="rect">
                <a:avLst/>
              </a:prstGeom>
              <a:solidFill>
                <a:srgbClr val="FFFFCC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53284" name="正方形/長方形 53283">
                <a:extLst>
                  <a:ext uri="{FF2B5EF4-FFF2-40B4-BE49-F238E27FC236}">
                    <a16:creationId xmlns:a16="http://schemas.microsoft.com/office/drawing/2014/main" id="{C3859074-C30A-A83B-6CBE-273E7B031529}"/>
                  </a:ext>
                </a:extLst>
              </p:cNvPr>
              <p:cNvSpPr/>
              <p:nvPr/>
            </p:nvSpPr>
            <p:spPr bwMode="auto">
              <a:xfrm>
                <a:off x="9461679" y="4154595"/>
                <a:ext cx="954307" cy="463124"/>
              </a:xfrm>
              <a:prstGeom prst="rect">
                <a:avLst/>
              </a:prstGeom>
              <a:solidFill>
                <a:srgbClr val="FFFFCC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ＭＳ Ｐゴシック" panose="020B0600070205080204" pitchFamily="50" charset="-128"/>
                </a:endParaRPr>
              </a:p>
            </p:txBody>
          </p:sp>
        </p:grpSp>
        <p:pic>
          <p:nvPicPr>
            <p:cNvPr id="53287" name="図 53286" descr="ロゴ, アイコン&#10;&#10;自動的に生成された説明">
              <a:extLst>
                <a:ext uri="{FF2B5EF4-FFF2-40B4-BE49-F238E27FC236}">
                  <a16:creationId xmlns:a16="http://schemas.microsoft.com/office/drawing/2014/main" id="{73580E48-4B41-E3FB-AF9E-1B301A9E3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2375" y="3744651"/>
              <a:ext cx="581579" cy="581579"/>
            </a:xfrm>
            <a:prstGeom prst="rect">
              <a:avLst/>
            </a:prstGeom>
          </p:spPr>
        </p:pic>
        <p:pic>
          <p:nvPicPr>
            <p:cNvPr id="53291" name="図 53290" descr="アイコン&#10;&#10;自動的に生成された説明">
              <a:extLst>
                <a:ext uri="{FF2B5EF4-FFF2-40B4-BE49-F238E27FC236}">
                  <a16:creationId xmlns:a16="http://schemas.microsoft.com/office/drawing/2014/main" id="{931D480D-AF46-F1B3-73E8-D4B7D1D8C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9734" y="3707930"/>
              <a:ext cx="1420581" cy="711680"/>
            </a:xfrm>
            <a:prstGeom prst="rect">
              <a:avLst/>
            </a:prstGeom>
          </p:spPr>
        </p:pic>
      </p:grpSp>
      <p:grpSp>
        <p:nvGrpSpPr>
          <p:cNvPr id="53314" name="グループ化 53313">
            <a:extLst>
              <a:ext uri="{FF2B5EF4-FFF2-40B4-BE49-F238E27FC236}">
                <a16:creationId xmlns:a16="http://schemas.microsoft.com/office/drawing/2014/main" id="{5EBA7786-4BC9-764C-6A6D-922AA0334106}"/>
              </a:ext>
            </a:extLst>
          </p:cNvPr>
          <p:cNvGrpSpPr/>
          <p:nvPr/>
        </p:nvGrpSpPr>
        <p:grpSpPr>
          <a:xfrm>
            <a:off x="7782494" y="3458330"/>
            <a:ext cx="1141653" cy="1141653"/>
            <a:chOff x="7782494" y="3458330"/>
            <a:chExt cx="1141653" cy="1141653"/>
          </a:xfrm>
        </p:grpSpPr>
        <p:pic>
          <p:nvPicPr>
            <p:cNvPr id="53272" name="図 53271" descr="アイコン&#10;&#10;自動的に生成された説明">
              <a:extLst>
                <a:ext uri="{FF2B5EF4-FFF2-40B4-BE49-F238E27FC236}">
                  <a16:creationId xmlns:a16="http://schemas.microsoft.com/office/drawing/2014/main" id="{B6AAEB4E-A729-9643-D944-A268E7981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2494" y="3458330"/>
              <a:ext cx="1141653" cy="1141653"/>
            </a:xfrm>
            <a:prstGeom prst="rect">
              <a:avLst/>
            </a:prstGeom>
          </p:spPr>
        </p:pic>
        <p:sp>
          <p:nvSpPr>
            <p:cNvPr id="53296" name="正方形/長方形 53295">
              <a:extLst>
                <a:ext uri="{FF2B5EF4-FFF2-40B4-BE49-F238E27FC236}">
                  <a16:creationId xmlns:a16="http://schemas.microsoft.com/office/drawing/2014/main" id="{86F943E0-F8F4-7DD8-D666-A177D9DC7F00}"/>
                </a:ext>
              </a:extLst>
            </p:cNvPr>
            <p:cNvSpPr/>
            <p:nvPr/>
          </p:nvSpPr>
          <p:spPr bwMode="auto">
            <a:xfrm>
              <a:off x="8002399" y="3871093"/>
              <a:ext cx="697867" cy="153564"/>
            </a:xfrm>
            <a:prstGeom prst="rect">
              <a:avLst/>
            </a:prstGeom>
            <a:solidFill>
              <a:srgbClr val="FFFF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50" charset="-128"/>
              </a:endParaRPr>
            </a:p>
          </p:txBody>
        </p:sp>
        <p:pic>
          <p:nvPicPr>
            <p:cNvPr id="53293" name="図 53292" descr="アイコン&#10;&#10;自動的に生成された説明">
              <a:extLst>
                <a:ext uri="{FF2B5EF4-FFF2-40B4-BE49-F238E27FC236}">
                  <a16:creationId xmlns:a16="http://schemas.microsoft.com/office/drawing/2014/main" id="{5C63AA23-2AC8-767A-7F3B-E8B89B189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9587" y="3849500"/>
              <a:ext cx="187232" cy="196750"/>
            </a:xfrm>
            <a:prstGeom prst="rect">
              <a:avLst/>
            </a:prstGeom>
          </p:spPr>
        </p:pic>
        <p:sp>
          <p:nvSpPr>
            <p:cNvPr id="53297" name="正方形/長方形 53296">
              <a:extLst>
                <a:ext uri="{FF2B5EF4-FFF2-40B4-BE49-F238E27FC236}">
                  <a16:creationId xmlns:a16="http://schemas.microsoft.com/office/drawing/2014/main" id="{879991AD-F244-EB74-7651-A4EDEA846F1C}"/>
                </a:ext>
              </a:extLst>
            </p:cNvPr>
            <p:cNvSpPr/>
            <p:nvPr/>
          </p:nvSpPr>
          <p:spPr bwMode="auto">
            <a:xfrm>
              <a:off x="8431870" y="4135784"/>
              <a:ext cx="322180" cy="283826"/>
            </a:xfrm>
            <a:prstGeom prst="rect">
              <a:avLst/>
            </a:prstGeom>
            <a:solidFill>
              <a:srgbClr val="FFFF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50" charset="-128"/>
              </a:endParaRPr>
            </a:p>
          </p:txBody>
        </p:sp>
        <p:pic>
          <p:nvPicPr>
            <p:cNvPr id="53295" name="図 53294" descr="アイコン&#10;&#10;自動的に生成された説明">
              <a:extLst>
                <a:ext uri="{FF2B5EF4-FFF2-40B4-BE49-F238E27FC236}">
                  <a16:creationId xmlns:a16="http://schemas.microsoft.com/office/drawing/2014/main" id="{589446E2-AE49-31FD-9342-DB81BC563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3801" y="4087440"/>
              <a:ext cx="369332" cy="369332"/>
            </a:xfrm>
            <a:prstGeom prst="rect">
              <a:avLst/>
            </a:prstGeom>
          </p:spPr>
        </p:pic>
        <p:pic>
          <p:nvPicPr>
            <p:cNvPr id="53298" name="図 53297" descr="アイコン&#10;&#10;自動的に生成された説明">
              <a:extLst>
                <a:ext uri="{FF2B5EF4-FFF2-40B4-BE49-F238E27FC236}">
                  <a16:creationId xmlns:a16="http://schemas.microsoft.com/office/drawing/2014/main" id="{CA174EB0-BC3E-FA51-F084-AF6A7BBA0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9540" y="3849500"/>
              <a:ext cx="187232" cy="196750"/>
            </a:xfrm>
            <a:prstGeom prst="rect">
              <a:avLst/>
            </a:prstGeom>
          </p:spPr>
        </p:pic>
        <p:pic>
          <p:nvPicPr>
            <p:cNvPr id="53299" name="図 53298" descr="アイコン&#10;&#10;自動的に生成された説明">
              <a:extLst>
                <a:ext uri="{FF2B5EF4-FFF2-40B4-BE49-F238E27FC236}">
                  <a16:creationId xmlns:a16="http://schemas.microsoft.com/office/drawing/2014/main" id="{77D00BF2-BBCE-1CE1-00A2-CB86624BB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3298" y="3849500"/>
              <a:ext cx="187232" cy="196750"/>
            </a:xfrm>
            <a:prstGeom prst="rect">
              <a:avLst/>
            </a:prstGeom>
          </p:spPr>
        </p:pic>
        <p:pic>
          <p:nvPicPr>
            <p:cNvPr id="53300" name="図 53299" descr="アイコン&#10;&#10;自動的に生成された説明">
              <a:extLst>
                <a:ext uri="{FF2B5EF4-FFF2-40B4-BE49-F238E27FC236}">
                  <a16:creationId xmlns:a16="http://schemas.microsoft.com/office/drawing/2014/main" id="{2070405F-929A-F028-5E0E-F46E730D9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8938" y="3851681"/>
              <a:ext cx="187232" cy="196750"/>
            </a:xfrm>
            <a:prstGeom prst="rect">
              <a:avLst/>
            </a:prstGeom>
          </p:spPr>
        </p:pic>
      </p:grpSp>
      <p:sp>
        <p:nvSpPr>
          <p:cNvPr id="53301" name="テキスト ボックス 53300">
            <a:extLst>
              <a:ext uri="{FF2B5EF4-FFF2-40B4-BE49-F238E27FC236}">
                <a16:creationId xmlns:a16="http://schemas.microsoft.com/office/drawing/2014/main" id="{41B36CCB-F886-75F3-60F1-EF31C2750329}"/>
              </a:ext>
            </a:extLst>
          </p:cNvPr>
          <p:cNvSpPr txBox="1"/>
          <p:nvPr/>
        </p:nvSpPr>
        <p:spPr>
          <a:xfrm>
            <a:off x="7870555" y="4674622"/>
            <a:ext cx="3738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altLang="ja-JP" sz="1600" dirty="0"/>
              <a:t>Image / audio &amp; its captions [16, 17]</a:t>
            </a:r>
            <a:endParaRPr kumimoji="1" lang="ja-JP" altLang="en-US" sz="1600" dirty="0"/>
          </a:p>
        </p:txBody>
      </p:sp>
      <p:sp>
        <p:nvSpPr>
          <p:cNvPr id="53305" name="Rectangle 25">
            <a:extLst>
              <a:ext uri="{FF2B5EF4-FFF2-40B4-BE49-F238E27FC236}">
                <a16:creationId xmlns:a16="http://schemas.microsoft.com/office/drawing/2014/main" id="{F9ED70ED-D085-14C5-522F-4F1D935BA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4358" y="5089761"/>
            <a:ext cx="1467757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ja-JP" sz="1600" dirty="0"/>
              <a:t>Uni-modal</a:t>
            </a:r>
            <a:endParaRPr lang="ja-JP" altLang="en-US" sz="1600" dirty="0"/>
          </a:p>
        </p:txBody>
      </p:sp>
      <p:sp>
        <p:nvSpPr>
          <p:cNvPr id="53306" name="Rectangle 25">
            <a:extLst>
              <a:ext uri="{FF2B5EF4-FFF2-40B4-BE49-F238E27FC236}">
                <a16:creationId xmlns:a16="http://schemas.microsoft.com/office/drawing/2014/main" id="{A764AF97-9171-A1AA-9664-2593B74FA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95" y="5678959"/>
            <a:ext cx="12024409" cy="482537"/>
          </a:xfrm>
          <a:prstGeom prst="rect">
            <a:avLst/>
          </a:prstGeom>
          <a:solidFill>
            <a:srgbClr val="FFCC66"/>
          </a:solidFill>
          <a:ln w="28575">
            <a:solidFill>
              <a:srgbClr val="FF0000"/>
            </a:solidFill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ja-JP" sz="17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Need to exploit a method which can deal with not only </a:t>
            </a:r>
            <a:r>
              <a:rPr lang="en-US" altLang="ja-JP" sz="17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</a:t>
            </a:r>
            <a:r>
              <a:rPr lang="en-US" altLang="ja-JP" sz="17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but also multi-modal inputs w/ their inherent information</a:t>
            </a:r>
            <a:endParaRPr lang="ja-JP" altLang="en-US" sz="17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308" name="Rectangle 25">
            <a:extLst>
              <a:ext uri="{FF2B5EF4-FFF2-40B4-BE49-F238E27FC236}">
                <a16:creationId xmlns:a16="http://schemas.microsoft.com/office/drawing/2014/main" id="{767ACE2A-768F-54C4-65A4-0AD1663B03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9285" y="5089761"/>
            <a:ext cx="1467757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ja-JP" sz="1600" b="1" dirty="0"/>
              <a:t>Multi-modal</a:t>
            </a:r>
            <a:endParaRPr lang="ja-JP" altLang="en-US" sz="1600" b="1" dirty="0"/>
          </a:p>
        </p:txBody>
      </p:sp>
      <p:grpSp>
        <p:nvGrpSpPr>
          <p:cNvPr id="53313" name="グループ化 53312">
            <a:extLst>
              <a:ext uri="{FF2B5EF4-FFF2-40B4-BE49-F238E27FC236}">
                <a16:creationId xmlns:a16="http://schemas.microsoft.com/office/drawing/2014/main" id="{13DD5404-3FE9-63F7-7224-D2D07C13019F}"/>
              </a:ext>
            </a:extLst>
          </p:cNvPr>
          <p:cNvGrpSpPr/>
          <p:nvPr/>
        </p:nvGrpSpPr>
        <p:grpSpPr>
          <a:xfrm>
            <a:off x="9170780" y="1986524"/>
            <a:ext cx="2676107" cy="1011524"/>
            <a:chOff x="9170780" y="1986524"/>
            <a:chExt cx="2676107" cy="1011524"/>
          </a:xfrm>
        </p:grpSpPr>
        <p:pic>
          <p:nvPicPr>
            <p:cNvPr id="53255" name="図 53254" descr="アイコン&#10;&#10;自動的に生成された説明">
              <a:extLst>
                <a:ext uri="{FF2B5EF4-FFF2-40B4-BE49-F238E27FC236}">
                  <a16:creationId xmlns:a16="http://schemas.microsoft.com/office/drawing/2014/main" id="{5666C852-67E6-353E-A734-39AD46FE2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0780" y="1987657"/>
              <a:ext cx="560053" cy="560053"/>
            </a:xfrm>
            <a:prstGeom prst="rect">
              <a:avLst/>
            </a:prstGeom>
          </p:spPr>
        </p:pic>
        <p:pic>
          <p:nvPicPr>
            <p:cNvPr id="53257" name="図 53256" descr="アイコン&#10;&#10;自動的に生成された説明">
              <a:extLst>
                <a:ext uri="{FF2B5EF4-FFF2-40B4-BE49-F238E27FC236}">
                  <a16:creationId xmlns:a16="http://schemas.microsoft.com/office/drawing/2014/main" id="{A5823919-4364-5C66-3B19-8B7226CCC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553" y="1987657"/>
              <a:ext cx="560053" cy="560053"/>
            </a:xfrm>
            <a:prstGeom prst="rect">
              <a:avLst/>
            </a:prstGeom>
          </p:spPr>
        </p:pic>
        <p:pic>
          <p:nvPicPr>
            <p:cNvPr id="53258" name="図 53257" descr="アイコン&#10;&#10;自動的に生成された説明">
              <a:extLst>
                <a:ext uri="{FF2B5EF4-FFF2-40B4-BE49-F238E27FC236}">
                  <a16:creationId xmlns:a16="http://schemas.microsoft.com/office/drawing/2014/main" id="{E753BCDC-AB0C-3B85-EA0B-8E393CFD5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3154" y="1988790"/>
              <a:ext cx="560053" cy="557787"/>
            </a:xfrm>
            <a:prstGeom prst="rect">
              <a:avLst/>
            </a:prstGeom>
          </p:spPr>
        </p:pic>
        <p:pic>
          <p:nvPicPr>
            <p:cNvPr id="53259" name="図 53258" descr="アイコン&#10;&#10;自動的に生成された説明">
              <a:extLst>
                <a:ext uri="{FF2B5EF4-FFF2-40B4-BE49-F238E27FC236}">
                  <a16:creationId xmlns:a16="http://schemas.microsoft.com/office/drawing/2014/main" id="{A6A53436-9DE0-161F-7141-CFEB65985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1755" y="1987657"/>
              <a:ext cx="560053" cy="560053"/>
            </a:xfrm>
            <a:prstGeom prst="rect">
              <a:avLst/>
            </a:prstGeom>
          </p:spPr>
        </p:pic>
        <p:pic>
          <p:nvPicPr>
            <p:cNvPr id="53260" name="図 53259" descr="アイコン&#10;&#10;自動的に生成された説明">
              <a:extLst>
                <a:ext uri="{FF2B5EF4-FFF2-40B4-BE49-F238E27FC236}">
                  <a16:creationId xmlns:a16="http://schemas.microsoft.com/office/drawing/2014/main" id="{6B0329DA-E4E5-C264-0B31-25AE9D593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6833" y="1986524"/>
              <a:ext cx="560053" cy="560053"/>
            </a:xfrm>
            <a:prstGeom prst="rect">
              <a:avLst/>
            </a:prstGeom>
          </p:spPr>
        </p:pic>
        <p:pic>
          <p:nvPicPr>
            <p:cNvPr id="53309" name="図 53308">
              <a:extLst>
                <a:ext uri="{FF2B5EF4-FFF2-40B4-BE49-F238E27FC236}">
                  <a16:creationId xmlns:a16="http://schemas.microsoft.com/office/drawing/2014/main" id="{CBF6DE59-294E-692E-46C9-14A3D9E33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9380" b="93041" l="553" r="98810">
                          <a14:foregroundMark x1="978" y1="41755" x2="8206" y2="41604"/>
                          <a14:foregroundMark x1="8206" y1="41604" x2="8886" y2="41604"/>
                          <a14:foregroundMark x1="4719" y1="42663" x2="1531" y2="42511"/>
                          <a14:foregroundMark x1="12415" y1="9380" x2="12713" y2="14977"/>
                          <a14:foregroundMark x1="722" y1="25719" x2="765" y2="27837"/>
                          <a14:foregroundMark x1="595" y1="19365" x2="634" y2="21331"/>
                          <a14:foregroundMark x1="91199" y1="40696" x2="98810" y2="39486"/>
                          <a14:foregroundMark x1="73980" y1="80787" x2="73980" y2="80787"/>
                          <a14:foregroundMark x1="74107" y1="85023" x2="74107" y2="85023"/>
                          <a14:foregroundMark x1="72236" y1="93041" x2="72236" y2="93041"/>
                          <a14:foregroundMark x1="83163" y1="57337" x2="83163" y2="57337"/>
                          <a14:foregroundMark x1="83163" y1="60968" x2="83163" y2="60968"/>
                          <a14:foregroundMark x1="83163" y1="63086" x2="83163" y2="63086"/>
                          <a14:foregroundMark x1="83206" y1="66566" x2="83206" y2="66566"/>
                          <a14:foregroundMark x1="98214" y1="56430" x2="98214" y2="56430"/>
                          <a14:foregroundMark x1="98214" y1="61120" x2="98214" y2="61120"/>
                          <a14:foregroundMark x1="98214" y1="64902" x2="98214" y2="64902"/>
                          <a14:foregroundMark x1="83206" y1="20877" x2="83206" y2="20877"/>
                          <a14:foregroundMark x1="83206" y1="18154" x2="83206" y2="18154"/>
                          <a14:foregroundMark x1="36097" y1="21634" x2="36097" y2="21634"/>
                          <a14:foregroundMark x1="36310" y1="19818" x2="36310" y2="19818"/>
                          <a14:foregroundMark x1="36310" y1="15129" x2="36310" y2="15129"/>
                          <a14:foregroundMark x1="14158" y1="23752" x2="14286" y2="20272"/>
                          <a14:foregroundMark x1="14456" y1="19062" x2="14456" y2="19062"/>
                          <a14:foregroundMark x1="14413" y1="14977" x2="14413" y2="14977"/>
                          <a14:foregroundMark x1="1871" y1="59304" x2="1871" y2="59304"/>
                          <a14:foregroundMark x1="4549" y1="28744" x2="4549" y2="28744"/>
                          <a14:foregroundMark x1="39073" y1="49319" x2="39073" y2="49319"/>
                          <a14:foregroundMark x1="36224" y1="71256" x2="36522" y2="91377"/>
                          <a14:foregroundMark x1="54507" y1="21634" x2="54507" y2="21634"/>
                          <a14:foregroundMark x1="54507" y1="20726" x2="54507" y2="20726"/>
                          <a14:foregroundMark x1="73554" y1="22088" x2="73554" y2="22088"/>
                          <a14:foregroundMark x1="88988" y1="22088" x2="88988" y2="22088"/>
                          <a14:foregroundMark x1="26573" y1="29955" x2="26573" y2="29955"/>
                          <a14:backgroundMark x1="170" y1="21785" x2="170" y2="19062"/>
                          <a14:backgroundMark x1="170" y1="23903" x2="255" y2="24811"/>
                          <a14:backgroundMark x1="383" y1="21331" x2="383" y2="25719"/>
                          <a14:backgroundMark x1="13435" y1="16036" x2="13435" y2="1512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70781" y="2517010"/>
              <a:ext cx="2676106" cy="481038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3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3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3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3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3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6" grpId="0"/>
      <p:bldP spid="29" grpId="0"/>
      <p:bldP spid="30" grpId="0"/>
      <p:bldP spid="31" grpId="0"/>
      <p:bldP spid="53248" grpId="0"/>
      <p:bldP spid="53270" grpId="0"/>
      <p:bldP spid="53301" grpId="0"/>
      <p:bldP spid="53305" grpId="0" animBg="1"/>
      <p:bldP spid="53306" grpId="0" animBg="1"/>
      <p:bldP spid="5330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31B74CA-7AF4-88DA-D2AE-6D5834621F0C}"/>
              </a:ext>
            </a:extLst>
          </p:cNvPr>
          <p:cNvSpPr txBox="1"/>
          <p:nvPr/>
        </p:nvSpPr>
        <p:spPr>
          <a:xfrm>
            <a:off x="28065" y="1047270"/>
            <a:ext cx="7731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altLang="ja-JP" sz="2000" b="1" dirty="0">
                <a:cs typeface="Arial" panose="020B0604020202020204" pitchFamily="34" charset="0"/>
              </a:rPr>
              <a:t>One of the well-known methods handling multi-modal input</a:t>
            </a:r>
            <a:endParaRPr lang="ja-JP" altLang="en-US" sz="2000" b="1" dirty="0">
              <a:cs typeface="Arial" panose="020B0604020202020204" pitchFamily="34" charset="0"/>
            </a:endParaRPr>
          </a:p>
        </p:txBody>
      </p:sp>
      <p:sp>
        <p:nvSpPr>
          <p:cNvPr id="7" name="円/楕円 2">
            <a:extLst>
              <a:ext uri="{FF2B5EF4-FFF2-40B4-BE49-F238E27FC236}">
                <a16:creationId xmlns:a16="http://schemas.microsoft.com/office/drawing/2014/main" id="{07BC437B-67CA-9AF7-1FF3-2DBBA227CE5E}"/>
              </a:ext>
            </a:extLst>
          </p:cNvPr>
          <p:cNvSpPr/>
          <p:nvPr/>
        </p:nvSpPr>
        <p:spPr bwMode="auto">
          <a:xfrm rot="18936804">
            <a:off x="7562796" y="3034842"/>
            <a:ext cx="2442141" cy="1027574"/>
          </a:xfrm>
          <a:prstGeom prst="ellipse">
            <a:avLst/>
          </a:prstGeom>
          <a:solidFill>
            <a:srgbClr val="FF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CA7160C-A797-B0E9-7422-920E7CF4B3D0}"/>
              </a:ext>
            </a:extLst>
          </p:cNvPr>
          <p:cNvSpPr txBox="1"/>
          <p:nvPr/>
        </p:nvSpPr>
        <p:spPr>
          <a:xfrm>
            <a:off x="2132197" y="1483151"/>
            <a:ext cx="8828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n-US" altLang="ja-JP" dirty="0"/>
              <a:t>A classical method to extract the linear correlation between input two modalities.</a:t>
            </a:r>
            <a:endParaRPr kumimoji="1" lang="en-US" altLang="ja-JP" dirty="0"/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n-US" altLang="ja-JP" dirty="0"/>
              <a:t>Make latent feature space maximizing the above correlation</a:t>
            </a:r>
            <a:endParaRPr kumimoji="1" lang="ja-JP" alt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0AC6432-D776-B52E-97DB-38774ACB3C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963" y="2566421"/>
            <a:ext cx="720080" cy="723738"/>
          </a:xfrm>
          <a:prstGeom prst="rect">
            <a:avLst/>
          </a:prstGeom>
          <a:effectLst>
            <a:glow rad="228600">
              <a:srgbClr val="C00000">
                <a:alpha val="40000"/>
              </a:srgbClr>
            </a:glow>
          </a:effectLst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458B30B-7C5A-351C-17E5-11E99E5D0C97}"/>
              </a:ext>
            </a:extLst>
          </p:cNvPr>
          <p:cNvSpPr txBox="1"/>
          <p:nvPr/>
        </p:nvSpPr>
        <p:spPr>
          <a:xfrm>
            <a:off x="1874039" y="2181703"/>
            <a:ext cx="1130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600" dirty="0"/>
              <a:t>Modality A</a:t>
            </a:r>
            <a:endParaRPr kumimoji="1" lang="ja-JP" altLang="en-US" sz="1600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0DEB7288-6B1E-B366-CC6B-C1A595FBBE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963" y="3886538"/>
            <a:ext cx="720080" cy="723738"/>
          </a:xfrm>
          <a:prstGeom prst="rect">
            <a:avLst/>
          </a:prstGeom>
          <a:effectLst>
            <a:glow rad="228600">
              <a:srgbClr val="92D050">
                <a:alpha val="40000"/>
              </a:srgbClr>
            </a:glow>
          </a:effectLst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8EE72CE-CED6-7250-EBA6-6E14890E156F}"/>
              </a:ext>
            </a:extLst>
          </p:cNvPr>
          <p:cNvSpPr txBox="1"/>
          <p:nvPr/>
        </p:nvSpPr>
        <p:spPr>
          <a:xfrm>
            <a:off x="1867773" y="3519255"/>
            <a:ext cx="1141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600" dirty="0"/>
              <a:t>Modality B</a:t>
            </a:r>
            <a:endParaRPr kumimoji="1" lang="ja-JP" altLang="en-US" sz="1600" dirty="0"/>
          </a:p>
        </p:txBody>
      </p:sp>
      <p:sp>
        <p:nvSpPr>
          <p:cNvPr id="13" name="右矢印 10">
            <a:extLst>
              <a:ext uri="{FF2B5EF4-FFF2-40B4-BE49-F238E27FC236}">
                <a16:creationId xmlns:a16="http://schemas.microsoft.com/office/drawing/2014/main" id="{04BFE326-20C4-7F6F-674B-B2D3A6524D66}"/>
              </a:ext>
            </a:extLst>
          </p:cNvPr>
          <p:cNvSpPr/>
          <p:nvPr/>
        </p:nvSpPr>
        <p:spPr bwMode="auto">
          <a:xfrm>
            <a:off x="3084944" y="2705382"/>
            <a:ext cx="432048" cy="504056"/>
          </a:xfrm>
          <a:prstGeom prst="right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graphicFrame>
        <p:nvGraphicFramePr>
          <p:cNvPr id="14" name="表 13">
            <a:extLst>
              <a:ext uri="{FF2B5EF4-FFF2-40B4-BE49-F238E27FC236}">
                <a16:creationId xmlns:a16="http://schemas.microsoft.com/office/drawing/2014/main" id="{F5A259BC-F884-A21D-730A-FCCC9DD2D5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551644"/>
              </p:ext>
            </p:extLst>
          </p:nvPr>
        </p:nvGraphicFramePr>
        <p:xfrm>
          <a:off x="3629139" y="2763314"/>
          <a:ext cx="18001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00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00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表 14">
            <a:extLst>
              <a:ext uri="{FF2B5EF4-FFF2-40B4-BE49-F238E27FC236}">
                <a16:creationId xmlns:a16="http://schemas.microsoft.com/office/drawing/2014/main" id="{843A8263-AD3F-E9F1-89E0-971DA98074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511727"/>
              </p:ext>
            </p:extLst>
          </p:nvPr>
        </p:nvGraphicFramePr>
        <p:xfrm>
          <a:off x="3627583" y="4054136"/>
          <a:ext cx="237782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4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44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4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44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右矢印 13">
            <a:extLst>
              <a:ext uri="{FF2B5EF4-FFF2-40B4-BE49-F238E27FC236}">
                <a16:creationId xmlns:a16="http://schemas.microsoft.com/office/drawing/2014/main" id="{D6B13BEB-F093-01BC-AEF3-4D609B1FF4C0}"/>
              </a:ext>
            </a:extLst>
          </p:cNvPr>
          <p:cNvSpPr/>
          <p:nvPr/>
        </p:nvSpPr>
        <p:spPr bwMode="auto">
          <a:xfrm>
            <a:off x="3084944" y="4025499"/>
            <a:ext cx="432048" cy="504056"/>
          </a:xfrm>
          <a:prstGeom prst="right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BF26AE5-BA57-C763-BCE2-7C3031FC83E4}"/>
              </a:ext>
            </a:extLst>
          </p:cNvPr>
          <p:cNvSpPr txBox="1"/>
          <p:nvPr/>
        </p:nvSpPr>
        <p:spPr>
          <a:xfrm>
            <a:off x="3805317" y="2376465"/>
            <a:ext cx="1508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/>
              <a:t>Feature vector</a:t>
            </a:r>
            <a:endParaRPr kumimoji="1" lang="ja-JP" altLang="en-US" sz="1600" dirty="0"/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154A762D-9067-C27C-C3EB-16861A3017FE}"/>
              </a:ext>
            </a:extLst>
          </p:cNvPr>
          <p:cNvCxnSpPr/>
          <p:nvPr/>
        </p:nvCxnSpPr>
        <p:spPr bwMode="auto">
          <a:xfrm>
            <a:off x="7717968" y="4533192"/>
            <a:ext cx="1937135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3366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81012651-A4B0-BD03-AF6C-9213F5989066}"/>
              </a:ext>
            </a:extLst>
          </p:cNvPr>
          <p:cNvCxnSpPr/>
          <p:nvPr/>
        </p:nvCxnSpPr>
        <p:spPr bwMode="auto">
          <a:xfrm flipV="1">
            <a:off x="7750066" y="2705382"/>
            <a:ext cx="0" cy="1801044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円/楕円 18">
            <a:extLst>
              <a:ext uri="{FF2B5EF4-FFF2-40B4-BE49-F238E27FC236}">
                <a16:creationId xmlns:a16="http://schemas.microsoft.com/office/drawing/2014/main" id="{3123AE84-B935-0187-85D7-971A655CCEC1}"/>
              </a:ext>
            </a:extLst>
          </p:cNvPr>
          <p:cNvSpPr/>
          <p:nvPr/>
        </p:nvSpPr>
        <p:spPr bwMode="auto">
          <a:xfrm>
            <a:off x="7926911" y="4293331"/>
            <a:ext cx="151097" cy="15056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1" name="円/楕円 19">
            <a:extLst>
              <a:ext uri="{FF2B5EF4-FFF2-40B4-BE49-F238E27FC236}">
                <a16:creationId xmlns:a16="http://schemas.microsoft.com/office/drawing/2014/main" id="{92C0048B-BFDC-51F9-180F-B99E3C56082D}"/>
              </a:ext>
            </a:extLst>
          </p:cNvPr>
          <p:cNvSpPr/>
          <p:nvPr/>
        </p:nvSpPr>
        <p:spPr bwMode="auto">
          <a:xfrm>
            <a:off x="8068026" y="4088988"/>
            <a:ext cx="151097" cy="15056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2" name="円/楕円 20">
            <a:extLst>
              <a:ext uri="{FF2B5EF4-FFF2-40B4-BE49-F238E27FC236}">
                <a16:creationId xmlns:a16="http://schemas.microsoft.com/office/drawing/2014/main" id="{A059C64C-95B7-0E1F-7D2B-0F8CE63B7BE3}"/>
              </a:ext>
            </a:extLst>
          </p:cNvPr>
          <p:cNvSpPr/>
          <p:nvPr/>
        </p:nvSpPr>
        <p:spPr bwMode="auto">
          <a:xfrm>
            <a:off x="8308562" y="4191871"/>
            <a:ext cx="151097" cy="15056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3" name="円/楕円 21">
            <a:extLst>
              <a:ext uri="{FF2B5EF4-FFF2-40B4-BE49-F238E27FC236}">
                <a16:creationId xmlns:a16="http://schemas.microsoft.com/office/drawing/2014/main" id="{7C386C94-4A67-549C-1B5A-DA79540C5318}"/>
              </a:ext>
            </a:extLst>
          </p:cNvPr>
          <p:cNvSpPr/>
          <p:nvPr/>
        </p:nvSpPr>
        <p:spPr bwMode="auto">
          <a:xfrm>
            <a:off x="8459659" y="3836462"/>
            <a:ext cx="151097" cy="15056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4" name="円/楕円 22">
            <a:extLst>
              <a:ext uri="{FF2B5EF4-FFF2-40B4-BE49-F238E27FC236}">
                <a16:creationId xmlns:a16="http://schemas.microsoft.com/office/drawing/2014/main" id="{5BE12168-84F9-B1DF-B74C-D168B5775E7F}"/>
              </a:ext>
            </a:extLst>
          </p:cNvPr>
          <p:cNvSpPr/>
          <p:nvPr/>
        </p:nvSpPr>
        <p:spPr bwMode="auto">
          <a:xfrm>
            <a:off x="8610756" y="3497908"/>
            <a:ext cx="151097" cy="15056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5" name="円/楕円 23">
            <a:extLst>
              <a:ext uri="{FF2B5EF4-FFF2-40B4-BE49-F238E27FC236}">
                <a16:creationId xmlns:a16="http://schemas.microsoft.com/office/drawing/2014/main" id="{070DD670-F22C-6320-7106-15BB9E68BAD0}"/>
              </a:ext>
            </a:extLst>
          </p:cNvPr>
          <p:cNvSpPr/>
          <p:nvPr/>
        </p:nvSpPr>
        <p:spPr bwMode="auto">
          <a:xfrm>
            <a:off x="8840008" y="3667185"/>
            <a:ext cx="151097" cy="15056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6" name="円/楕円 24">
            <a:extLst>
              <a:ext uri="{FF2B5EF4-FFF2-40B4-BE49-F238E27FC236}">
                <a16:creationId xmlns:a16="http://schemas.microsoft.com/office/drawing/2014/main" id="{34892E2F-9767-E8DA-DD19-089186C323C5}"/>
              </a:ext>
            </a:extLst>
          </p:cNvPr>
          <p:cNvSpPr/>
          <p:nvPr/>
        </p:nvSpPr>
        <p:spPr bwMode="auto">
          <a:xfrm>
            <a:off x="8939534" y="3377061"/>
            <a:ext cx="151097" cy="15056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7" name="円/楕円 25">
            <a:extLst>
              <a:ext uri="{FF2B5EF4-FFF2-40B4-BE49-F238E27FC236}">
                <a16:creationId xmlns:a16="http://schemas.microsoft.com/office/drawing/2014/main" id="{7F701602-9947-A991-0782-12F482DF32AC}"/>
              </a:ext>
            </a:extLst>
          </p:cNvPr>
          <p:cNvSpPr/>
          <p:nvPr/>
        </p:nvSpPr>
        <p:spPr bwMode="auto">
          <a:xfrm>
            <a:off x="8654975" y="3058870"/>
            <a:ext cx="151097" cy="15056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8" name="円/楕円 26">
            <a:extLst>
              <a:ext uri="{FF2B5EF4-FFF2-40B4-BE49-F238E27FC236}">
                <a16:creationId xmlns:a16="http://schemas.microsoft.com/office/drawing/2014/main" id="{0EDC5A0B-877E-D45E-D618-804D38C298C3}"/>
              </a:ext>
            </a:extLst>
          </p:cNvPr>
          <p:cNvSpPr/>
          <p:nvPr/>
        </p:nvSpPr>
        <p:spPr bwMode="auto">
          <a:xfrm>
            <a:off x="9070562" y="3058870"/>
            <a:ext cx="151097" cy="15056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9" name="円/楕円 27">
            <a:extLst>
              <a:ext uri="{FF2B5EF4-FFF2-40B4-BE49-F238E27FC236}">
                <a16:creationId xmlns:a16="http://schemas.microsoft.com/office/drawing/2014/main" id="{5D928520-DCF2-1179-33EB-966FC26604C3}"/>
              </a:ext>
            </a:extLst>
          </p:cNvPr>
          <p:cNvSpPr/>
          <p:nvPr/>
        </p:nvSpPr>
        <p:spPr bwMode="auto">
          <a:xfrm>
            <a:off x="9298511" y="2806842"/>
            <a:ext cx="151097" cy="15056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E428513-5D2B-08C9-5D74-2BF80A85ACF3}"/>
              </a:ext>
            </a:extLst>
          </p:cNvPr>
          <p:cNvSpPr txBox="1"/>
          <p:nvPr/>
        </p:nvSpPr>
        <p:spPr>
          <a:xfrm>
            <a:off x="6890293" y="2398813"/>
            <a:ext cx="1946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solidFill>
                  <a:srgbClr val="FF0000"/>
                </a:solidFill>
              </a:rPr>
              <a:t>Modality A-based dim.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07FF42D-DF15-2A48-6899-FE85326EDC57}"/>
              </a:ext>
            </a:extLst>
          </p:cNvPr>
          <p:cNvSpPr txBox="1"/>
          <p:nvPr/>
        </p:nvSpPr>
        <p:spPr>
          <a:xfrm>
            <a:off x="9694337" y="4387569"/>
            <a:ext cx="18325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006600"/>
                </a:solidFill>
              </a:rPr>
              <a:t>Modality B-based dim.</a:t>
            </a:r>
            <a:endParaRPr kumimoji="1" lang="ja-JP" altLang="en-US" sz="1400" dirty="0">
              <a:solidFill>
                <a:srgbClr val="006600"/>
              </a:solidFill>
            </a:endParaRPr>
          </a:p>
        </p:txBody>
      </p:sp>
      <p:sp>
        <p:nvSpPr>
          <p:cNvPr id="32" name="上下矢印 30">
            <a:extLst>
              <a:ext uri="{FF2B5EF4-FFF2-40B4-BE49-F238E27FC236}">
                <a16:creationId xmlns:a16="http://schemas.microsoft.com/office/drawing/2014/main" id="{354CC9A9-D94A-D87A-CAA3-0C938EEE9D22}"/>
              </a:ext>
            </a:extLst>
          </p:cNvPr>
          <p:cNvSpPr/>
          <p:nvPr/>
        </p:nvSpPr>
        <p:spPr bwMode="auto">
          <a:xfrm rot="2944906">
            <a:off x="4132571" y="3078634"/>
            <a:ext cx="504056" cy="990839"/>
          </a:xfrm>
          <a:prstGeom prst="upDown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3" name="角丸四角形 31">
            <a:extLst>
              <a:ext uri="{FF2B5EF4-FFF2-40B4-BE49-F238E27FC236}">
                <a16:creationId xmlns:a16="http://schemas.microsoft.com/office/drawing/2014/main" id="{FFB4660D-9217-F878-961C-82E4136CA660}"/>
              </a:ext>
            </a:extLst>
          </p:cNvPr>
          <p:cNvSpPr/>
          <p:nvPr/>
        </p:nvSpPr>
        <p:spPr bwMode="auto">
          <a:xfrm>
            <a:off x="4781267" y="2694564"/>
            <a:ext cx="686295" cy="543166"/>
          </a:xfrm>
          <a:prstGeom prst="roundRect">
            <a:avLst/>
          </a:prstGeom>
          <a:noFill/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4" name="角丸四角形 32">
            <a:extLst>
              <a:ext uri="{FF2B5EF4-FFF2-40B4-BE49-F238E27FC236}">
                <a16:creationId xmlns:a16="http://schemas.microsoft.com/office/drawing/2014/main" id="{ED7D8D45-2AB8-F509-B39A-8AD0A6F06490}"/>
              </a:ext>
            </a:extLst>
          </p:cNvPr>
          <p:cNvSpPr/>
          <p:nvPr/>
        </p:nvSpPr>
        <p:spPr bwMode="auto">
          <a:xfrm>
            <a:off x="3577563" y="3992440"/>
            <a:ext cx="683329" cy="540752"/>
          </a:xfrm>
          <a:prstGeom prst="roundRect">
            <a:avLst/>
          </a:prstGeom>
          <a:noFill/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48AF9208-28F6-EA17-B51E-C195FD644CA7}"/>
              </a:ext>
            </a:extLst>
          </p:cNvPr>
          <p:cNvCxnSpPr/>
          <p:nvPr/>
        </p:nvCxnSpPr>
        <p:spPr bwMode="auto">
          <a:xfrm>
            <a:off x="4300692" y="3743515"/>
            <a:ext cx="315214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D0B08961-6033-BD42-8638-CDCCE8136665}"/>
              </a:ext>
            </a:extLst>
          </p:cNvPr>
          <p:cNvSpPr txBox="1"/>
          <p:nvPr/>
        </p:nvSpPr>
        <p:spPr>
          <a:xfrm>
            <a:off x="5297711" y="3290824"/>
            <a:ext cx="2254142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85000"/>
              </a:lnSpc>
            </a:pPr>
            <a:r>
              <a:rPr lang="en-US" altLang="ja-JP" sz="1600" dirty="0"/>
              <a:t>If these elements</a:t>
            </a:r>
          </a:p>
          <a:p>
            <a:pPr algn="l">
              <a:lnSpc>
                <a:spcPct val="85000"/>
              </a:lnSpc>
            </a:pPr>
            <a:r>
              <a:rPr lang="en-US" altLang="ja-JP" sz="1600" dirty="0"/>
              <a:t>have correlation</a:t>
            </a:r>
            <a:endParaRPr kumimoji="1" lang="ja-JP" altLang="en-US" sz="1600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B6EA3046-B4CC-81DA-A4D5-3CA54F835036}"/>
              </a:ext>
            </a:extLst>
          </p:cNvPr>
          <p:cNvSpPr txBox="1"/>
          <p:nvPr/>
        </p:nvSpPr>
        <p:spPr>
          <a:xfrm>
            <a:off x="9215569" y="3290159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b="1" dirty="0">
                <a:solidFill>
                  <a:srgbClr val="FF0000"/>
                </a:solidFill>
              </a:rPr>
              <a:t>Linear correlation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38" name="Rectangle 25">
            <a:extLst>
              <a:ext uri="{FF2B5EF4-FFF2-40B4-BE49-F238E27FC236}">
                <a16:creationId xmlns:a16="http://schemas.microsoft.com/office/drawing/2014/main" id="{46A8CDA3-87E2-E3C9-E6F8-5C7E2D834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886" y="5397623"/>
            <a:ext cx="11284928" cy="870011"/>
          </a:xfrm>
          <a:prstGeom prst="rect">
            <a:avLst/>
          </a:prstGeom>
          <a:solidFill>
            <a:srgbClr val="FFCCFF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ja-JP" dirty="0">
              <a:cs typeface="Times New Roman" panose="02020603050405020304" pitchFamily="18" charset="0"/>
            </a:endParaRPr>
          </a:p>
        </p:txBody>
      </p:sp>
      <p:sp>
        <p:nvSpPr>
          <p:cNvPr id="39" name="爆発 2 38">
            <a:extLst>
              <a:ext uri="{FF2B5EF4-FFF2-40B4-BE49-F238E27FC236}">
                <a16:creationId xmlns:a16="http://schemas.microsoft.com/office/drawing/2014/main" id="{4AFCB062-EF14-4853-DAAC-C5F5603A1A72}"/>
              </a:ext>
            </a:extLst>
          </p:cNvPr>
          <p:cNvSpPr/>
          <p:nvPr/>
        </p:nvSpPr>
        <p:spPr bwMode="auto">
          <a:xfrm>
            <a:off x="-3498" y="5413156"/>
            <a:ext cx="910603" cy="880304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8F9BA6EE-F979-C845-78C0-A56085D0BE0D}"/>
              </a:ext>
            </a:extLst>
          </p:cNvPr>
          <p:cNvSpPr txBox="1"/>
          <p:nvPr/>
        </p:nvSpPr>
        <p:spPr>
          <a:xfrm>
            <a:off x="845099" y="5449563"/>
            <a:ext cx="10888707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ja-JP" dirty="0"/>
              <a:t>【P1】 </a:t>
            </a:r>
            <a:r>
              <a:rPr kumimoji="1" lang="en-US" altLang="ja-JP" dirty="0"/>
              <a:t>Finding some appropriate parameters, e.g., regularization terms for kernel function</a:t>
            </a:r>
            <a:br>
              <a:rPr kumimoji="1" lang="en-US" altLang="ja-JP" dirty="0"/>
            </a:br>
            <a:r>
              <a:rPr kumimoji="1" lang="en-US" altLang="ja-JP" dirty="0"/>
              <a:t>         and the dimension of latent space, </a:t>
            </a:r>
            <a:r>
              <a:rPr kumimoji="1" lang="en-US" altLang="ja-JP" b="1" dirty="0"/>
              <a:t>is not included in optimization</a:t>
            </a:r>
            <a:r>
              <a:rPr kumimoji="1" lang="en-US" altLang="ja-JP" dirty="0"/>
              <a:t>.</a:t>
            </a:r>
          </a:p>
          <a:p>
            <a:pPr algn="l">
              <a:lnSpc>
                <a:spcPct val="90000"/>
              </a:lnSpc>
            </a:pPr>
            <a:r>
              <a:rPr lang="en-US" altLang="ja-JP" dirty="0"/>
              <a:t>【P2】 Most CCAs cannot handle the important information of input: </a:t>
            </a:r>
            <a:r>
              <a:rPr lang="en-US" altLang="ja-JP" b="1" dirty="0"/>
              <a:t>class label</a:t>
            </a:r>
            <a:r>
              <a:rPr lang="en-US" altLang="ja-JP" dirty="0"/>
              <a:t> and </a:t>
            </a:r>
            <a:r>
              <a:rPr lang="en-US" altLang="ja-JP" b="1" dirty="0"/>
              <a:t>chronological order</a:t>
            </a:r>
            <a:endParaRPr kumimoji="1" lang="en-US" altLang="ja-JP" b="1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FF821706-327B-20A1-82E1-B6DED08071AA}"/>
              </a:ext>
            </a:extLst>
          </p:cNvPr>
          <p:cNvSpPr txBox="1"/>
          <p:nvPr/>
        </p:nvSpPr>
        <p:spPr>
          <a:xfrm>
            <a:off x="7056256" y="4589238"/>
            <a:ext cx="2254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dirty="0"/>
              <a:t>Latent Feature Space</a:t>
            </a:r>
            <a:endParaRPr kumimoji="1" lang="ja-JP" altLang="en-US" sz="1600" dirty="0"/>
          </a:p>
        </p:txBody>
      </p:sp>
      <p:sp>
        <p:nvSpPr>
          <p:cNvPr id="42" name="Rectangle 2">
            <a:extLst>
              <a:ext uri="{FF2B5EF4-FFF2-40B4-BE49-F238E27FC236}">
                <a16:creationId xmlns:a16="http://schemas.microsoft.com/office/drawing/2014/main" id="{0A01D7F7-B7B3-4001-1AC6-5EFCB6DA11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63205"/>
            <a:ext cx="10081683" cy="509587"/>
          </a:xfrm>
        </p:spPr>
        <p:txBody>
          <a:bodyPr/>
          <a:lstStyle/>
          <a:p>
            <a:r>
              <a:rPr lang="en-US" altLang="ja-JP" sz="2800" b="1" dirty="0"/>
              <a:t>Introduction</a:t>
            </a:r>
            <a:r>
              <a:rPr lang="en-US" altLang="ja-JP" sz="2800" dirty="0"/>
              <a:t>: canonical correlation analysis (CCA)</a:t>
            </a:r>
          </a:p>
        </p:txBody>
      </p:sp>
      <p:sp>
        <p:nvSpPr>
          <p:cNvPr id="43" name="Rectangle 25">
            <a:extLst>
              <a:ext uri="{FF2B5EF4-FFF2-40B4-BE49-F238E27FC236}">
                <a16:creationId xmlns:a16="http://schemas.microsoft.com/office/drawing/2014/main" id="{76F135E4-94C4-AC8E-982F-1D865203B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85" y="4957921"/>
            <a:ext cx="11007630" cy="367356"/>
          </a:xfrm>
          <a:prstGeom prst="rect">
            <a:avLst/>
          </a:prstGeom>
          <a:solidFill>
            <a:srgbClr val="FFCC66"/>
          </a:solidFill>
          <a:ln w="28575">
            <a:solidFill>
              <a:srgbClr val="FF0000"/>
            </a:solidFill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ja-JP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Effective for multi-modal input, thus many extended CCAs and its applications are explored [19-31].</a:t>
            </a:r>
            <a:endParaRPr lang="ja-JP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078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10" grpId="0"/>
      <p:bldP spid="12" grpId="0"/>
      <p:bldP spid="13" grpId="0" animBg="1"/>
      <p:bldP spid="16" grpId="0" animBg="1"/>
      <p:bldP spid="17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2" grpId="0" animBg="1"/>
      <p:bldP spid="33" grpId="0" animBg="1"/>
      <p:bldP spid="34" grpId="0" animBg="1"/>
      <p:bldP spid="36" grpId="0"/>
      <p:bldP spid="37" grpId="0"/>
      <p:bldP spid="38" grpId="0" animBg="1"/>
      <p:bldP spid="39" grpId="0" animBg="1"/>
      <p:bldP spid="40" grpId="0"/>
      <p:bldP spid="41" grpId="0"/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25">
            <a:extLst>
              <a:ext uri="{FF2B5EF4-FFF2-40B4-BE49-F238E27FC236}">
                <a16:creationId xmlns:a16="http://schemas.microsoft.com/office/drawing/2014/main" id="{C943842F-19E4-1223-4A24-C98D0471F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997" y="5176778"/>
            <a:ext cx="7786028" cy="604897"/>
          </a:xfrm>
          <a:prstGeom prst="rect">
            <a:avLst/>
          </a:prstGeom>
          <a:solidFill>
            <a:srgbClr val="FFCC66"/>
          </a:solidFill>
          <a:ln w="28575">
            <a:solidFill>
              <a:srgbClr val="FF0000"/>
            </a:solidFill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ja-JP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093968D3-3658-4869-6E12-09A14B380B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63205"/>
            <a:ext cx="10081683" cy="509587"/>
          </a:xfrm>
        </p:spPr>
        <p:txBody>
          <a:bodyPr/>
          <a:lstStyle/>
          <a:p>
            <a:r>
              <a:rPr lang="en-US" altLang="ja-JP" sz="2800" b="1" dirty="0"/>
              <a:t>Introduction</a:t>
            </a:r>
            <a:r>
              <a:rPr lang="en-US" altLang="ja-JP" sz="2800" dirty="0"/>
              <a:t>: Gaussian process (GP)-based models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A2C64C3-6C40-4135-B674-C8EB6849AB62}"/>
              </a:ext>
            </a:extLst>
          </p:cNvPr>
          <p:cNvSpPr txBox="1"/>
          <p:nvPr/>
        </p:nvSpPr>
        <p:spPr>
          <a:xfrm>
            <a:off x="28065" y="1047270"/>
            <a:ext cx="72667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altLang="ja-JP" sz="2000" b="1" dirty="0">
                <a:cs typeface="Arial" panose="020B0604020202020204" pitchFamily="34" charset="0"/>
              </a:rPr>
              <a:t>Shared Gaussian process dynamic model (SGPDM) [35]</a:t>
            </a:r>
            <a:endParaRPr lang="ja-JP" altLang="en-US" sz="2000" b="1" dirty="0"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EC3E2FB7-0B0A-38B5-7957-A520D561BA13}"/>
                  </a:ext>
                </a:extLst>
              </p:cNvPr>
              <p:cNvSpPr txBox="1"/>
              <p:nvPr/>
            </p:nvSpPr>
            <p:spPr>
              <a:xfrm>
                <a:off x="191343" y="1475494"/>
                <a:ext cx="11796847" cy="374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kumimoji="1" lang="en-US" altLang="ja-JP" dirty="0"/>
                  <a:t>Assume all observations having chronological order are derived from a latent space </a:t>
                </a:r>
                <a14:m>
                  <m:oMath xmlns:m="http://schemas.openxmlformats.org/officeDocument/2006/math">
                    <m:r>
                      <a:rPr kumimoji="1" lang="en-US" altLang="ja-JP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⋯,</m:t>
                            </m:r>
                            <m:sSub>
                              <m:sSubPr>
                                <m:ctrlPr>
                                  <a:rPr kumimoji="1" lang="en-US" altLang="ja-JP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en-US" altLang="ja-JP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p>
                    </m:sSup>
                  </m:oMath>
                </a14:m>
                <a:r>
                  <a:rPr kumimoji="1" lang="en-US" altLang="ja-JP" dirty="0"/>
                  <a:t> :</a:t>
                </a:r>
                <a:endParaRPr kumimoji="1" lang="ja-JP" alt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EC3E2FB7-0B0A-38B5-7957-A520D561BA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43" y="1475494"/>
                <a:ext cx="11796847" cy="374270"/>
              </a:xfrm>
              <a:prstGeom prst="rect">
                <a:avLst/>
              </a:prstGeom>
              <a:blipFill>
                <a:blip r:embed="rId6"/>
                <a:stretch>
                  <a:fillRect l="-413" t="-6557" b="-2623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下矢印 47">
            <a:extLst>
              <a:ext uri="{FF2B5EF4-FFF2-40B4-BE49-F238E27FC236}">
                <a16:creationId xmlns:a16="http://schemas.microsoft.com/office/drawing/2014/main" id="{87191658-CB32-07C9-75E8-D118C892B28D}"/>
              </a:ext>
            </a:extLst>
          </p:cNvPr>
          <p:cNvSpPr/>
          <p:nvPr/>
        </p:nvSpPr>
        <p:spPr bwMode="auto">
          <a:xfrm rot="16200000">
            <a:off x="3665135" y="6358522"/>
            <a:ext cx="184405" cy="234837"/>
          </a:xfrm>
          <a:prstGeom prst="downArrow">
            <a:avLst>
              <a:gd name="adj1" fmla="val 60275"/>
              <a:gd name="adj2" fmla="val 57122"/>
            </a:avLst>
          </a:prstGeom>
          <a:solidFill>
            <a:srgbClr val="006600"/>
          </a:solidFill>
          <a:ln w="31750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ja-JP" altLang="en-US" sz="1600" dirty="0"/>
          </a:p>
        </p:txBody>
      </p:sp>
      <p:sp>
        <p:nvSpPr>
          <p:cNvPr id="102" name="Rectangle 25">
            <a:extLst>
              <a:ext uri="{FF2B5EF4-FFF2-40B4-BE49-F238E27FC236}">
                <a16:creationId xmlns:a16="http://schemas.microsoft.com/office/drawing/2014/main" id="{BE6532E1-60B7-9CAC-E6B4-8E1532747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8631" y="5849484"/>
            <a:ext cx="6725406" cy="403913"/>
          </a:xfrm>
          <a:prstGeom prst="rect">
            <a:avLst/>
          </a:prstGeom>
          <a:solidFill>
            <a:srgbClr val="FFCCFF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ja-JP" dirty="0">
              <a:cs typeface="Times New Roman" panose="02020603050405020304" pitchFamily="18" charset="0"/>
            </a:endParaRPr>
          </a:p>
        </p:txBody>
      </p:sp>
      <p:sp>
        <p:nvSpPr>
          <p:cNvPr id="103" name="爆発 2 38">
            <a:extLst>
              <a:ext uri="{FF2B5EF4-FFF2-40B4-BE49-F238E27FC236}">
                <a16:creationId xmlns:a16="http://schemas.microsoft.com/office/drawing/2014/main" id="{42338B41-801A-0132-D111-8EB31DD94FEB}"/>
              </a:ext>
            </a:extLst>
          </p:cNvPr>
          <p:cNvSpPr/>
          <p:nvPr/>
        </p:nvSpPr>
        <p:spPr bwMode="auto">
          <a:xfrm>
            <a:off x="4859855" y="5849340"/>
            <a:ext cx="544883" cy="403914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104" name="テキスト ボックス 103">
            <a:extLst>
              <a:ext uri="{FF2B5EF4-FFF2-40B4-BE49-F238E27FC236}">
                <a16:creationId xmlns:a16="http://schemas.microsoft.com/office/drawing/2014/main" id="{486FEDCE-DB88-38F0-DBD4-A00F26CE07DE}"/>
              </a:ext>
            </a:extLst>
          </p:cNvPr>
          <p:cNvSpPr txBox="1"/>
          <p:nvPr/>
        </p:nvSpPr>
        <p:spPr>
          <a:xfrm>
            <a:off x="5404739" y="5932271"/>
            <a:ext cx="5809046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ja-JP" sz="1400" dirty="0"/>
              <a:t>Still remain 【P2】; need to consider </a:t>
            </a:r>
            <a:r>
              <a:rPr lang="en-US" altLang="ja-JP" sz="1400" b="1" dirty="0"/>
              <a:t>class label</a:t>
            </a:r>
            <a:r>
              <a:rPr lang="en-US" altLang="ja-JP" sz="1400" dirty="0"/>
              <a:t> and chronological order</a:t>
            </a:r>
            <a:endParaRPr kumimoji="1" lang="en-US" altLang="ja-JP" sz="1400" dirty="0"/>
          </a:p>
        </p:txBody>
      </p:sp>
      <p:sp>
        <p:nvSpPr>
          <p:cNvPr id="105" name="楕円 104">
            <a:extLst>
              <a:ext uri="{FF2B5EF4-FFF2-40B4-BE49-F238E27FC236}">
                <a16:creationId xmlns:a16="http://schemas.microsoft.com/office/drawing/2014/main" id="{A1616F01-F2F5-867C-1EE7-7FA4C39ACCB1}"/>
              </a:ext>
            </a:extLst>
          </p:cNvPr>
          <p:cNvSpPr/>
          <p:nvPr/>
        </p:nvSpPr>
        <p:spPr>
          <a:xfrm>
            <a:off x="663659" y="3249313"/>
            <a:ext cx="147782" cy="1528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" name="楕円 105">
            <a:extLst>
              <a:ext uri="{FF2B5EF4-FFF2-40B4-BE49-F238E27FC236}">
                <a16:creationId xmlns:a16="http://schemas.microsoft.com/office/drawing/2014/main" id="{2A988B9F-279A-A9B4-2B25-4ECE1DF27DC4}"/>
              </a:ext>
            </a:extLst>
          </p:cNvPr>
          <p:cNvSpPr/>
          <p:nvPr/>
        </p:nvSpPr>
        <p:spPr>
          <a:xfrm>
            <a:off x="663659" y="2777258"/>
            <a:ext cx="147782" cy="15287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107" name="楕円 106">
            <a:extLst>
              <a:ext uri="{FF2B5EF4-FFF2-40B4-BE49-F238E27FC236}">
                <a16:creationId xmlns:a16="http://schemas.microsoft.com/office/drawing/2014/main" id="{E1B22B4F-AC99-D92B-9242-1722B1A72EA7}"/>
              </a:ext>
            </a:extLst>
          </p:cNvPr>
          <p:cNvSpPr/>
          <p:nvPr/>
        </p:nvSpPr>
        <p:spPr>
          <a:xfrm>
            <a:off x="1083833" y="3248251"/>
            <a:ext cx="147782" cy="1528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" name="楕円 107">
            <a:extLst>
              <a:ext uri="{FF2B5EF4-FFF2-40B4-BE49-F238E27FC236}">
                <a16:creationId xmlns:a16="http://schemas.microsoft.com/office/drawing/2014/main" id="{90D10FFE-BB0E-FA3F-24B8-DBD291F79923}"/>
              </a:ext>
            </a:extLst>
          </p:cNvPr>
          <p:cNvSpPr/>
          <p:nvPr/>
        </p:nvSpPr>
        <p:spPr>
          <a:xfrm>
            <a:off x="1083833" y="2776196"/>
            <a:ext cx="147782" cy="15287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109" name="楕円 108">
            <a:extLst>
              <a:ext uri="{FF2B5EF4-FFF2-40B4-BE49-F238E27FC236}">
                <a16:creationId xmlns:a16="http://schemas.microsoft.com/office/drawing/2014/main" id="{64C7AE14-EC2A-8FFF-8B3B-8F2E17D2DE83}"/>
              </a:ext>
            </a:extLst>
          </p:cNvPr>
          <p:cNvSpPr/>
          <p:nvPr/>
        </p:nvSpPr>
        <p:spPr>
          <a:xfrm>
            <a:off x="1504007" y="3248251"/>
            <a:ext cx="147782" cy="1528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" name="楕円 109">
            <a:extLst>
              <a:ext uri="{FF2B5EF4-FFF2-40B4-BE49-F238E27FC236}">
                <a16:creationId xmlns:a16="http://schemas.microsoft.com/office/drawing/2014/main" id="{32991CA7-B70C-8368-3490-DEF1201F974D}"/>
              </a:ext>
            </a:extLst>
          </p:cNvPr>
          <p:cNvSpPr/>
          <p:nvPr/>
        </p:nvSpPr>
        <p:spPr>
          <a:xfrm>
            <a:off x="1504007" y="2776196"/>
            <a:ext cx="147782" cy="15287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テキスト ボックス 110">
                <a:extLst>
                  <a:ext uri="{FF2B5EF4-FFF2-40B4-BE49-F238E27FC236}">
                    <a16:creationId xmlns:a16="http://schemas.microsoft.com/office/drawing/2014/main" id="{B85BD14A-3FAF-0BC1-DF08-452157CF21FF}"/>
                  </a:ext>
                </a:extLst>
              </p:cNvPr>
              <p:cNvSpPr txBox="1"/>
              <p:nvPr/>
            </p:nvSpPr>
            <p:spPr>
              <a:xfrm>
                <a:off x="309800" y="2511742"/>
                <a:ext cx="454306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2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ja-JP" altLang="en-US" sz="1200" dirty="0"/>
              </a:p>
            </p:txBody>
          </p:sp>
        </mc:Choice>
        <mc:Fallback xmlns="">
          <p:sp>
            <p:nvSpPr>
              <p:cNvPr id="111" name="テキスト ボックス 110">
                <a:extLst>
                  <a:ext uri="{FF2B5EF4-FFF2-40B4-BE49-F238E27FC236}">
                    <a16:creationId xmlns:a16="http://schemas.microsoft.com/office/drawing/2014/main" id="{B85BD14A-3FAF-0BC1-DF08-452157CF2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800" y="2511742"/>
                <a:ext cx="454306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テキスト ボックス 111">
                <a:extLst>
                  <a:ext uri="{FF2B5EF4-FFF2-40B4-BE49-F238E27FC236}">
                    <a16:creationId xmlns:a16="http://schemas.microsoft.com/office/drawing/2014/main" id="{E9B8C0EC-921C-E26B-B121-086019EECDF9}"/>
                  </a:ext>
                </a:extLst>
              </p:cNvPr>
              <p:cNvSpPr txBox="1"/>
              <p:nvPr/>
            </p:nvSpPr>
            <p:spPr>
              <a:xfrm>
                <a:off x="844051" y="2511741"/>
                <a:ext cx="454306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2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ja-JP" altLang="en-US" sz="1200" dirty="0"/>
              </a:p>
            </p:txBody>
          </p:sp>
        </mc:Choice>
        <mc:Fallback xmlns="">
          <p:sp>
            <p:nvSpPr>
              <p:cNvPr id="112" name="テキスト ボックス 111">
                <a:extLst>
                  <a:ext uri="{FF2B5EF4-FFF2-40B4-BE49-F238E27FC236}">
                    <a16:creationId xmlns:a16="http://schemas.microsoft.com/office/drawing/2014/main" id="{E9B8C0EC-921C-E26B-B121-086019EECD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051" y="2511741"/>
                <a:ext cx="454306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テキスト ボックス 112">
                <a:extLst>
                  <a:ext uri="{FF2B5EF4-FFF2-40B4-BE49-F238E27FC236}">
                    <a16:creationId xmlns:a16="http://schemas.microsoft.com/office/drawing/2014/main" id="{5319F6F8-5256-B661-4E16-772AD1CF8DE8}"/>
                  </a:ext>
                </a:extLst>
              </p:cNvPr>
              <p:cNvSpPr txBox="1"/>
              <p:nvPr/>
            </p:nvSpPr>
            <p:spPr>
              <a:xfrm>
                <a:off x="1517210" y="2501395"/>
                <a:ext cx="454306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2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ja-JP" altLang="en-US" sz="1200" dirty="0"/>
              </a:p>
            </p:txBody>
          </p:sp>
        </mc:Choice>
        <mc:Fallback xmlns="">
          <p:sp>
            <p:nvSpPr>
              <p:cNvPr id="113" name="テキスト ボックス 112">
                <a:extLst>
                  <a:ext uri="{FF2B5EF4-FFF2-40B4-BE49-F238E27FC236}">
                    <a16:creationId xmlns:a16="http://schemas.microsoft.com/office/drawing/2014/main" id="{5319F6F8-5256-B661-4E16-772AD1CF8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7210" y="2501395"/>
                <a:ext cx="454306" cy="2769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テキスト ボックス 113">
                <a:extLst>
                  <a:ext uri="{FF2B5EF4-FFF2-40B4-BE49-F238E27FC236}">
                    <a16:creationId xmlns:a16="http://schemas.microsoft.com/office/drawing/2014/main" id="{C7135522-D66B-8C6E-2FB6-F31E9DB55184}"/>
                  </a:ext>
                </a:extLst>
              </p:cNvPr>
              <p:cNvSpPr txBox="1"/>
              <p:nvPr/>
            </p:nvSpPr>
            <p:spPr>
              <a:xfrm>
                <a:off x="489320" y="3411469"/>
                <a:ext cx="454306" cy="3239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12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12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kumimoji="1" lang="en-US" altLang="ja-JP" sz="1200" b="0" i="0" smtClean="0"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bSup>
                    </m:oMath>
                  </m:oMathPara>
                </a14:m>
                <a:endParaRPr lang="ja-JP" altLang="en-US" sz="1200" dirty="0"/>
              </a:p>
            </p:txBody>
          </p:sp>
        </mc:Choice>
        <mc:Fallback xmlns="">
          <p:sp>
            <p:nvSpPr>
              <p:cNvPr id="114" name="テキスト ボックス 113">
                <a:extLst>
                  <a:ext uri="{FF2B5EF4-FFF2-40B4-BE49-F238E27FC236}">
                    <a16:creationId xmlns:a16="http://schemas.microsoft.com/office/drawing/2014/main" id="{C7135522-D66B-8C6E-2FB6-F31E9DB551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320" y="3411469"/>
                <a:ext cx="454306" cy="32393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テキスト ボックス 114">
                <a:extLst>
                  <a:ext uri="{FF2B5EF4-FFF2-40B4-BE49-F238E27FC236}">
                    <a16:creationId xmlns:a16="http://schemas.microsoft.com/office/drawing/2014/main" id="{778F15DD-133E-1F6C-768E-EC0966237DA9}"/>
                  </a:ext>
                </a:extLst>
              </p:cNvPr>
              <p:cNvSpPr txBox="1"/>
              <p:nvPr/>
            </p:nvSpPr>
            <p:spPr>
              <a:xfrm>
                <a:off x="930571" y="3411468"/>
                <a:ext cx="454306" cy="3230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12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bSup>
                    </m:oMath>
                  </m:oMathPara>
                </a14:m>
                <a:endParaRPr lang="ja-JP" altLang="en-US" sz="1200" dirty="0"/>
              </a:p>
            </p:txBody>
          </p:sp>
        </mc:Choice>
        <mc:Fallback xmlns="">
          <p:sp>
            <p:nvSpPr>
              <p:cNvPr id="115" name="テキスト ボックス 114">
                <a:extLst>
                  <a:ext uri="{FF2B5EF4-FFF2-40B4-BE49-F238E27FC236}">
                    <a16:creationId xmlns:a16="http://schemas.microsoft.com/office/drawing/2014/main" id="{778F15DD-133E-1F6C-768E-EC0966237D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571" y="3411468"/>
                <a:ext cx="454306" cy="32303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テキスト ボックス 115">
                <a:extLst>
                  <a:ext uri="{FF2B5EF4-FFF2-40B4-BE49-F238E27FC236}">
                    <a16:creationId xmlns:a16="http://schemas.microsoft.com/office/drawing/2014/main" id="{D954BC87-315D-BCDF-F1B7-8EB17D48AF9B}"/>
                  </a:ext>
                </a:extLst>
              </p:cNvPr>
              <p:cNvSpPr txBox="1"/>
              <p:nvPr/>
            </p:nvSpPr>
            <p:spPr>
              <a:xfrm>
                <a:off x="1361894" y="3401122"/>
                <a:ext cx="454306" cy="3239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12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12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bSup>
                    </m:oMath>
                  </m:oMathPara>
                </a14:m>
                <a:endParaRPr lang="ja-JP" altLang="en-US" sz="1200" dirty="0"/>
              </a:p>
            </p:txBody>
          </p:sp>
        </mc:Choice>
        <mc:Fallback xmlns="">
          <p:sp>
            <p:nvSpPr>
              <p:cNvPr id="116" name="テキスト ボックス 115">
                <a:extLst>
                  <a:ext uri="{FF2B5EF4-FFF2-40B4-BE49-F238E27FC236}">
                    <a16:creationId xmlns:a16="http://schemas.microsoft.com/office/drawing/2014/main" id="{D954BC87-315D-BCDF-F1B7-8EB17D48AF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894" y="3401122"/>
                <a:ext cx="454306" cy="32393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7" name="直線矢印コネクタ 116">
            <a:extLst>
              <a:ext uri="{FF2B5EF4-FFF2-40B4-BE49-F238E27FC236}">
                <a16:creationId xmlns:a16="http://schemas.microsoft.com/office/drawing/2014/main" id="{94F0368D-6C22-1C44-A162-F3285EE7270C}"/>
              </a:ext>
            </a:extLst>
          </p:cNvPr>
          <p:cNvCxnSpPr>
            <a:stCxn id="106" idx="4"/>
            <a:endCxn id="105" idx="0"/>
          </p:cNvCxnSpPr>
          <p:nvPr/>
        </p:nvCxnSpPr>
        <p:spPr>
          <a:xfrm>
            <a:off x="737550" y="2930129"/>
            <a:ext cx="0" cy="3191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直線矢印コネクタ 117">
            <a:extLst>
              <a:ext uri="{FF2B5EF4-FFF2-40B4-BE49-F238E27FC236}">
                <a16:creationId xmlns:a16="http://schemas.microsoft.com/office/drawing/2014/main" id="{59475D8A-848B-1367-4A8B-EED0867673FC}"/>
              </a:ext>
            </a:extLst>
          </p:cNvPr>
          <p:cNvCxnSpPr>
            <a:cxnSpLocks/>
            <a:stCxn id="108" idx="4"/>
            <a:endCxn id="107" idx="0"/>
          </p:cNvCxnSpPr>
          <p:nvPr/>
        </p:nvCxnSpPr>
        <p:spPr>
          <a:xfrm>
            <a:off x="1157724" y="2929067"/>
            <a:ext cx="0" cy="3191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直線矢印コネクタ 118">
            <a:extLst>
              <a:ext uri="{FF2B5EF4-FFF2-40B4-BE49-F238E27FC236}">
                <a16:creationId xmlns:a16="http://schemas.microsoft.com/office/drawing/2014/main" id="{FDC20F13-89A9-B01B-D5EE-330E810C2861}"/>
              </a:ext>
            </a:extLst>
          </p:cNvPr>
          <p:cNvCxnSpPr>
            <a:cxnSpLocks/>
            <a:stCxn id="110" idx="4"/>
            <a:endCxn id="109" idx="0"/>
          </p:cNvCxnSpPr>
          <p:nvPr/>
        </p:nvCxnSpPr>
        <p:spPr>
          <a:xfrm>
            <a:off x="1577898" y="2929067"/>
            <a:ext cx="0" cy="3191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矢印コネクタ 119">
            <a:extLst>
              <a:ext uri="{FF2B5EF4-FFF2-40B4-BE49-F238E27FC236}">
                <a16:creationId xmlns:a16="http://schemas.microsoft.com/office/drawing/2014/main" id="{86792F7C-2121-533F-7958-F9870F4ADAE5}"/>
              </a:ext>
            </a:extLst>
          </p:cNvPr>
          <p:cNvCxnSpPr>
            <a:cxnSpLocks/>
            <a:stCxn id="106" idx="6"/>
          </p:cNvCxnSpPr>
          <p:nvPr/>
        </p:nvCxnSpPr>
        <p:spPr>
          <a:xfrm>
            <a:off x="811441" y="2853694"/>
            <a:ext cx="27239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矢印コネクタ 120">
            <a:extLst>
              <a:ext uri="{FF2B5EF4-FFF2-40B4-BE49-F238E27FC236}">
                <a16:creationId xmlns:a16="http://schemas.microsoft.com/office/drawing/2014/main" id="{127E4F80-F18B-8ACA-A65B-A9A8F1A12809}"/>
              </a:ext>
            </a:extLst>
          </p:cNvPr>
          <p:cNvCxnSpPr>
            <a:cxnSpLocks/>
          </p:cNvCxnSpPr>
          <p:nvPr/>
        </p:nvCxnSpPr>
        <p:spPr>
          <a:xfrm>
            <a:off x="1236233" y="2853694"/>
            <a:ext cx="26777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線矢印コネクタ 121">
            <a:extLst>
              <a:ext uri="{FF2B5EF4-FFF2-40B4-BE49-F238E27FC236}">
                <a16:creationId xmlns:a16="http://schemas.microsoft.com/office/drawing/2014/main" id="{446BC41A-5AA0-2E92-72AD-904BF1704EF9}"/>
              </a:ext>
            </a:extLst>
          </p:cNvPr>
          <p:cNvCxnSpPr>
            <a:cxnSpLocks/>
            <a:stCxn id="110" idx="6"/>
          </p:cNvCxnSpPr>
          <p:nvPr/>
        </p:nvCxnSpPr>
        <p:spPr>
          <a:xfrm>
            <a:off x="1651789" y="2852632"/>
            <a:ext cx="319727" cy="2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テキスト ボックス 122">
            <a:extLst>
              <a:ext uri="{FF2B5EF4-FFF2-40B4-BE49-F238E27FC236}">
                <a16:creationId xmlns:a16="http://schemas.microsoft.com/office/drawing/2014/main" id="{B0424952-EF1E-29D2-61CF-0FA4148E9BF0}"/>
              </a:ext>
            </a:extLst>
          </p:cNvPr>
          <p:cNvSpPr txBox="1"/>
          <p:nvPr/>
        </p:nvSpPr>
        <p:spPr>
          <a:xfrm>
            <a:off x="1971516" y="2700353"/>
            <a:ext cx="5587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dirty="0"/>
              <a:t>･･･</a:t>
            </a:r>
          </a:p>
        </p:txBody>
      </p:sp>
      <p:sp>
        <p:nvSpPr>
          <p:cNvPr id="124" name="楕円 123">
            <a:extLst>
              <a:ext uri="{FF2B5EF4-FFF2-40B4-BE49-F238E27FC236}">
                <a16:creationId xmlns:a16="http://schemas.microsoft.com/office/drawing/2014/main" id="{EAB03441-3FD0-E644-540A-A5A560A32BD9}"/>
              </a:ext>
            </a:extLst>
          </p:cNvPr>
          <p:cNvSpPr/>
          <p:nvPr/>
        </p:nvSpPr>
        <p:spPr>
          <a:xfrm>
            <a:off x="663659" y="2248424"/>
            <a:ext cx="147782" cy="15287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5" name="楕円 124">
            <a:extLst>
              <a:ext uri="{FF2B5EF4-FFF2-40B4-BE49-F238E27FC236}">
                <a16:creationId xmlns:a16="http://schemas.microsoft.com/office/drawing/2014/main" id="{418756F7-5196-2DFE-02EC-A7A735230D3C}"/>
              </a:ext>
            </a:extLst>
          </p:cNvPr>
          <p:cNvSpPr/>
          <p:nvPr/>
        </p:nvSpPr>
        <p:spPr>
          <a:xfrm>
            <a:off x="1083833" y="2247362"/>
            <a:ext cx="147782" cy="15287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6" name="楕円 125">
            <a:extLst>
              <a:ext uri="{FF2B5EF4-FFF2-40B4-BE49-F238E27FC236}">
                <a16:creationId xmlns:a16="http://schemas.microsoft.com/office/drawing/2014/main" id="{6D403B19-EA62-74AE-5F43-918C807A6269}"/>
              </a:ext>
            </a:extLst>
          </p:cNvPr>
          <p:cNvSpPr/>
          <p:nvPr/>
        </p:nvSpPr>
        <p:spPr>
          <a:xfrm>
            <a:off x="1504007" y="2247362"/>
            <a:ext cx="147782" cy="15287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7" name="直線矢印コネクタ 126">
            <a:extLst>
              <a:ext uri="{FF2B5EF4-FFF2-40B4-BE49-F238E27FC236}">
                <a16:creationId xmlns:a16="http://schemas.microsoft.com/office/drawing/2014/main" id="{9283CDC5-1AA6-C03D-554E-2A6D343391CD}"/>
              </a:ext>
            </a:extLst>
          </p:cNvPr>
          <p:cNvCxnSpPr>
            <a:cxnSpLocks/>
            <a:endCxn id="124" idx="4"/>
          </p:cNvCxnSpPr>
          <p:nvPr/>
        </p:nvCxnSpPr>
        <p:spPr>
          <a:xfrm flipV="1">
            <a:off x="737550" y="2401295"/>
            <a:ext cx="0" cy="3749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線矢印コネクタ 127">
            <a:extLst>
              <a:ext uri="{FF2B5EF4-FFF2-40B4-BE49-F238E27FC236}">
                <a16:creationId xmlns:a16="http://schemas.microsoft.com/office/drawing/2014/main" id="{66495D8D-C64D-33DE-0EB7-2F80DD344AE6}"/>
              </a:ext>
            </a:extLst>
          </p:cNvPr>
          <p:cNvCxnSpPr>
            <a:cxnSpLocks/>
            <a:stCxn id="108" idx="0"/>
            <a:endCxn id="125" idx="4"/>
          </p:cNvCxnSpPr>
          <p:nvPr/>
        </p:nvCxnSpPr>
        <p:spPr>
          <a:xfrm flipV="1">
            <a:off x="1157724" y="2400233"/>
            <a:ext cx="0" cy="3759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線矢印コネクタ 128">
            <a:extLst>
              <a:ext uri="{FF2B5EF4-FFF2-40B4-BE49-F238E27FC236}">
                <a16:creationId xmlns:a16="http://schemas.microsoft.com/office/drawing/2014/main" id="{57D3306A-D61D-FDC2-C42A-317BAD438B5F}"/>
              </a:ext>
            </a:extLst>
          </p:cNvPr>
          <p:cNvCxnSpPr>
            <a:cxnSpLocks/>
            <a:stCxn id="110" idx="0"/>
            <a:endCxn id="126" idx="4"/>
          </p:cNvCxnSpPr>
          <p:nvPr/>
        </p:nvCxnSpPr>
        <p:spPr>
          <a:xfrm flipV="1">
            <a:off x="1577898" y="2400233"/>
            <a:ext cx="0" cy="3759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テキスト ボックス 129">
                <a:extLst>
                  <a:ext uri="{FF2B5EF4-FFF2-40B4-BE49-F238E27FC236}">
                    <a16:creationId xmlns:a16="http://schemas.microsoft.com/office/drawing/2014/main" id="{83ACCC0D-0FA0-344B-5955-B844F479946C}"/>
                  </a:ext>
                </a:extLst>
              </p:cNvPr>
              <p:cNvSpPr txBox="1"/>
              <p:nvPr/>
            </p:nvSpPr>
            <p:spPr>
              <a:xfrm>
                <a:off x="489320" y="1957901"/>
                <a:ext cx="454306" cy="3239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12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12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kumimoji="1" lang="en-US" altLang="ja-JP" sz="1200" b="0" i="0" smtClean="0"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</m:oMath>
                  </m:oMathPara>
                </a14:m>
                <a:endParaRPr lang="ja-JP" altLang="en-US" sz="1200" dirty="0"/>
              </a:p>
            </p:txBody>
          </p:sp>
        </mc:Choice>
        <mc:Fallback xmlns="">
          <p:sp>
            <p:nvSpPr>
              <p:cNvPr id="130" name="テキスト ボックス 129">
                <a:extLst>
                  <a:ext uri="{FF2B5EF4-FFF2-40B4-BE49-F238E27FC236}">
                    <a16:creationId xmlns:a16="http://schemas.microsoft.com/office/drawing/2014/main" id="{83ACCC0D-0FA0-344B-5955-B844F47994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320" y="1957901"/>
                <a:ext cx="454306" cy="32393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テキスト ボックス 130">
                <a:extLst>
                  <a:ext uri="{FF2B5EF4-FFF2-40B4-BE49-F238E27FC236}">
                    <a16:creationId xmlns:a16="http://schemas.microsoft.com/office/drawing/2014/main" id="{2F8DBA77-C6B4-9AC8-F83C-9417936F7B74}"/>
                  </a:ext>
                </a:extLst>
              </p:cNvPr>
              <p:cNvSpPr txBox="1"/>
              <p:nvPr/>
            </p:nvSpPr>
            <p:spPr>
              <a:xfrm>
                <a:off x="930571" y="1957900"/>
                <a:ext cx="454306" cy="3230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12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</m:oMath>
                  </m:oMathPara>
                </a14:m>
                <a:endParaRPr lang="ja-JP" altLang="en-US" sz="1200" dirty="0"/>
              </a:p>
            </p:txBody>
          </p:sp>
        </mc:Choice>
        <mc:Fallback xmlns="">
          <p:sp>
            <p:nvSpPr>
              <p:cNvPr id="131" name="テキスト ボックス 130">
                <a:extLst>
                  <a:ext uri="{FF2B5EF4-FFF2-40B4-BE49-F238E27FC236}">
                    <a16:creationId xmlns:a16="http://schemas.microsoft.com/office/drawing/2014/main" id="{2F8DBA77-C6B4-9AC8-F83C-9417936F7B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571" y="1957900"/>
                <a:ext cx="454306" cy="32303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テキスト ボックス 131">
                <a:extLst>
                  <a:ext uri="{FF2B5EF4-FFF2-40B4-BE49-F238E27FC236}">
                    <a16:creationId xmlns:a16="http://schemas.microsoft.com/office/drawing/2014/main" id="{7DC43BCA-7A90-801A-BF44-72188D03BD3F}"/>
                  </a:ext>
                </a:extLst>
              </p:cNvPr>
              <p:cNvSpPr txBox="1"/>
              <p:nvPr/>
            </p:nvSpPr>
            <p:spPr>
              <a:xfrm>
                <a:off x="1361894" y="1947554"/>
                <a:ext cx="454306" cy="3239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12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12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</m:oMath>
                  </m:oMathPara>
                </a14:m>
                <a:endParaRPr lang="ja-JP" altLang="en-US" sz="1200" dirty="0"/>
              </a:p>
            </p:txBody>
          </p:sp>
        </mc:Choice>
        <mc:Fallback xmlns="">
          <p:sp>
            <p:nvSpPr>
              <p:cNvPr id="132" name="テキスト ボックス 131">
                <a:extLst>
                  <a:ext uri="{FF2B5EF4-FFF2-40B4-BE49-F238E27FC236}">
                    <a16:creationId xmlns:a16="http://schemas.microsoft.com/office/drawing/2014/main" id="{7DC43BCA-7A90-801A-BF44-72188D03BD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894" y="1947554"/>
                <a:ext cx="454306" cy="32393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" name="テキスト ボックス 132">
            <a:extLst>
              <a:ext uri="{FF2B5EF4-FFF2-40B4-BE49-F238E27FC236}">
                <a16:creationId xmlns:a16="http://schemas.microsoft.com/office/drawing/2014/main" id="{461F1057-87D3-3594-5094-9CFB39E28894}"/>
              </a:ext>
            </a:extLst>
          </p:cNvPr>
          <p:cNvSpPr txBox="1"/>
          <p:nvPr/>
        </p:nvSpPr>
        <p:spPr>
          <a:xfrm>
            <a:off x="2835837" y="1891763"/>
            <a:ext cx="9164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600" dirty="0"/>
              <a:t>SGPDM mitigates the appropriate latent space by maximizing the following log-posterior:  </a:t>
            </a:r>
            <a:endParaRPr kumimoji="1" lang="ja-JP" alt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テキスト ボックス 133">
                <a:extLst>
                  <a:ext uri="{FF2B5EF4-FFF2-40B4-BE49-F238E27FC236}">
                    <a16:creationId xmlns:a16="http://schemas.microsoft.com/office/drawing/2014/main" id="{A581F66E-6D84-FADF-FC3A-8E7F6990E193}"/>
                  </a:ext>
                </a:extLst>
              </p:cNvPr>
              <p:cNvSpPr txBox="1"/>
              <p:nvPr/>
            </p:nvSpPr>
            <p:spPr>
              <a:xfrm>
                <a:off x="2835837" y="2231108"/>
                <a:ext cx="8443149" cy="4050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b="1" i="1">
                                      <a:latin typeface="Cambria Math" panose="02040503050406030204" pitchFamily="18" charset="0"/>
                                    </a:rPr>
                                    <m:t>𝒀</m:t>
                                  </m:r>
                                </m:e>
                                <m:sup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(1)</m:t>
                                  </m:r>
                                </m:sup>
                              </m:s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b="1" i="1" smtClean="0">
                                      <a:latin typeface="Cambria Math" panose="02040503050406030204" pitchFamily="18" charset="0"/>
                                    </a:rPr>
                                    <m:t>𝒀</m:t>
                                  </m:r>
                                </m:e>
                                <m:sup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(2)</m:t>
                                  </m:r>
                                </m:sup>
                              </m:s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ja-JP" b="1" i="1"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</m:d>
                        </m:e>
                      </m:func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b="1" i="1">
                                          <a:latin typeface="Cambria Math" panose="02040503050406030204" pitchFamily="18" charset="0"/>
                                        </a:rPr>
                                        <m:t>𝒀</m:t>
                                      </m:r>
                                    </m:e>
                                    <m:sup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b="1" i="1">
                                          <a:latin typeface="Cambria Math" panose="02040503050406030204" pitchFamily="18" charset="0"/>
                                        </a:rPr>
                                        <m:t>𝒀</m:t>
                                      </m:r>
                                    </m:e>
                                    <m:sup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(2)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altLang="ja-JP" b="1" i="1"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</m:e>
                              </m:d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b="1" i="1"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altLang="ja-JP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b="1" i="1">
                                          <a:latin typeface="Cambria Math" panose="02040503050406030204" pitchFamily="18" charset="0"/>
                                        </a:rPr>
                                        <m:t>𝒀</m:t>
                                      </m:r>
                                    </m:e>
                                    <m:sup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altLang="ja-JP" b="1" i="1"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</m:e>
                              </m:d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b="1" i="1">
                                          <a:latin typeface="Cambria Math" panose="02040503050406030204" pitchFamily="18" charset="0"/>
                                        </a:rPr>
                                        <m:t>𝒀</m:t>
                                      </m:r>
                                    </m:e>
                                    <m:sup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(2)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altLang="ja-JP" b="1" i="1"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</m:e>
                              </m:d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b="1" i="1"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br>
                  <a:rPr kumimoji="1" lang="en-US" altLang="ja-JP" b="0" dirty="0"/>
                </a:br>
                <a:endParaRPr lang="ja-JP" altLang="en-US" dirty="0"/>
              </a:p>
            </p:txBody>
          </p:sp>
        </mc:Choice>
        <mc:Fallback xmlns="">
          <p:sp>
            <p:nvSpPr>
              <p:cNvPr id="134" name="テキスト ボックス 133">
                <a:extLst>
                  <a:ext uri="{FF2B5EF4-FFF2-40B4-BE49-F238E27FC236}">
                    <a16:creationId xmlns:a16="http://schemas.microsoft.com/office/drawing/2014/main" id="{A581F66E-6D84-FADF-FC3A-8E7F6990E1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5837" y="2231108"/>
                <a:ext cx="8443149" cy="405047"/>
              </a:xfrm>
              <a:prstGeom prst="rect">
                <a:avLst/>
              </a:prstGeom>
              <a:blipFill>
                <a:blip r:embed="rId16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テキスト ボックス 134">
                <a:extLst>
                  <a:ext uri="{FF2B5EF4-FFF2-40B4-BE49-F238E27FC236}">
                    <a16:creationId xmlns:a16="http://schemas.microsoft.com/office/drawing/2014/main" id="{A2AD1528-A416-9C60-B049-9A9A66662725}"/>
                  </a:ext>
                </a:extLst>
              </p:cNvPr>
              <p:cNvSpPr txBox="1"/>
              <p:nvPr/>
            </p:nvSpPr>
            <p:spPr>
              <a:xfrm>
                <a:off x="4942283" y="2700846"/>
                <a:ext cx="4423390" cy="3808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1" i="1" smtClean="0">
                                  <a:latin typeface="Cambria Math" panose="02040503050406030204" pitchFamily="18" charset="0"/>
                                </a:rPr>
                                <m:t>𝒀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1" i="1">
                                  <a:latin typeface="Cambria Math" panose="02040503050406030204" pitchFamily="18" charset="0"/>
                                </a:rPr>
                                <m:t>𝒀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(2)</m:t>
                              </m:r>
                            </m:sup>
                          </m:s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ja-JP" b="1" i="1">
                              <a:latin typeface="Cambria Math" panose="02040503050406030204" pitchFamily="18" charset="0"/>
                            </a:rPr>
                            <m:t>𝑿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35" name="テキスト ボックス 134">
                <a:extLst>
                  <a:ext uri="{FF2B5EF4-FFF2-40B4-BE49-F238E27FC236}">
                    <a16:creationId xmlns:a16="http://schemas.microsoft.com/office/drawing/2014/main" id="{A2AD1528-A416-9C60-B049-9A9A666627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2283" y="2700846"/>
                <a:ext cx="4423390" cy="380810"/>
              </a:xfrm>
              <a:prstGeom prst="rect">
                <a:avLst/>
              </a:prstGeom>
              <a:blipFill>
                <a:blip r:embed="rId17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テキスト ボックス 135">
                <a:extLst>
                  <a:ext uri="{FF2B5EF4-FFF2-40B4-BE49-F238E27FC236}">
                    <a16:creationId xmlns:a16="http://schemas.microsoft.com/office/drawing/2014/main" id="{8779BF49-3F96-934A-E0C1-323696A02FA1}"/>
                  </a:ext>
                </a:extLst>
              </p:cNvPr>
              <p:cNvSpPr txBox="1"/>
              <p:nvPr/>
            </p:nvSpPr>
            <p:spPr>
              <a:xfrm>
                <a:off x="4708046" y="3108215"/>
                <a:ext cx="4985972" cy="6735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d>
                                <m:d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ja-JP" b="1" i="1" smtClean="0"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e>
                                <m:sub>
                                  <m:r>
                                    <a:rPr kumimoji="1" lang="en-US" altLang="ja-JP" b="1" i="1" smtClean="0">
                                      <a:latin typeface="Cambria Math" panose="02040503050406030204" pitchFamily="18" charset="0"/>
                                    </a:rPr>
                                    <m:t>𝒀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func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 panose="02040503050406030204" pitchFamily="18" charset="0"/>
                        </a:rPr>
                        <m:t>tr</m:t>
                      </m:r>
                      <m:d>
                        <m:d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Sup>
                                <m:sSubSup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b="1" i="1" smtClean="0"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e>
                                <m:sub>
                                  <m:r>
                                    <a:rPr lang="en-US" altLang="ja-JP" b="1" i="1" smtClean="0">
                                      <a:latin typeface="Cambria Math" panose="02040503050406030204" pitchFamily="18" charset="0"/>
                                    </a:rPr>
                                    <m:t>𝒀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ja-JP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1" i="1" smtClean="0">
                                  <a:latin typeface="Cambria Math" panose="02040503050406030204" pitchFamily="18" charset="0"/>
                                </a:rPr>
                                <m:t>𝒀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altLang="ja-JP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ja-JP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b="1" i="1" smtClean="0">
                                      <a:latin typeface="Cambria Math" panose="02040503050406030204" pitchFamily="18" charset="0"/>
                                    </a:rPr>
                                    <m:t>𝒀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ja-JP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br>
                  <a:rPr lang="en-US" altLang="ja-JP" b="0" i="1" dirty="0">
                    <a:latin typeface="Cambria Math" panose="02040503050406030204" pitchFamily="18" charset="0"/>
                  </a:rPr>
                </a:br>
                <a:endParaRPr lang="ja-JP" altLang="en-US" dirty="0"/>
              </a:p>
            </p:txBody>
          </p:sp>
        </mc:Choice>
        <mc:Fallback xmlns="">
          <p:sp>
            <p:nvSpPr>
              <p:cNvPr id="136" name="テキスト ボックス 135">
                <a:extLst>
                  <a:ext uri="{FF2B5EF4-FFF2-40B4-BE49-F238E27FC236}">
                    <a16:creationId xmlns:a16="http://schemas.microsoft.com/office/drawing/2014/main" id="{8779BF49-3F96-934A-E0C1-323696A02F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8046" y="3108215"/>
                <a:ext cx="4985972" cy="67351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テキスト ボックス 136">
                <a:extLst>
                  <a:ext uri="{FF2B5EF4-FFF2-40B4-BE49-F238E27FC236}">
                    <a16:creationId xmlns:a16="http://schemas.microsoft.com/office/drawing/2014/main" id="{420C9930-4187-6E33-20CB-E471274C98C0}"/>
                  </a:ext>
                </a:extLst>
              </p:cNvPr>
              <p:cNvSpPr txBox="1"/>
              <p:nvPr/>
            </p:nvSpPr>
            <p:spPr>
              <a:xfrm>
                <a:off x="5184546" y="4445189"/>
                <a:ext cx="4657429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b="1" i="1"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e>
                                <m:sub>
                                  <m:r>
                                    <a:rPr lang="en-US" altLang="ja-JP" b="1" i="1" smtClean="0"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altLang="ja-JP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 panose="02040503050406030204" pitchFamily="18" charset="0"/>
                        </a:rPr>
                        <m:t>tr</m:t>
                      </m:r>
                      <m:d>
                        <m:d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b="1" i="1" smtClean="0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ja-JP" b="1" i="1" smtClean="0"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sub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1" i="1" smtClean="0"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2: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altLang="ja-JP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b="1" i="1" smtClean="0"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2: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sup>
                          </m:sSubSup>
                        </m:e>
                      </m:d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37" name="テキスト ボックス 136">
                <a:extLst>
                  <a:ext uri="{FF2B5EF4-FFF2-40B4-BE49-F238E27FC236}">
                    <a16:creationId xmlns:a16="http://schemas.microsoft.com/office/drawing/2014/main" id="{420C9930-4187-6E33-20CB-E471274C98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4546" y="4445189"/>
                <a:ext cx="4657429" cy="61093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" name="四角形: 角を丸くする 137">
            <a:extLst>
              <a:ext uri="{FF2B5EF4-FFF2-40B4-BE49-F238E27FC236}">
                <a16:creationId xmlns:a16="http://schemas.microsoft.com/office/drawing/2014/main" id="{579DB90A-53FA-9A63-8EC6-29BB90F7ADB0}"/>
              </a:ext>
            </a:extLst>
          </p:cNvPr>
          <p:cNvSpPr/>
          <p:nvPr/>
        </p:nvSpPr>
        <p:spPr>
          <a:xfrm>
            <a:off x="5281773" y="3132553"/>
            <a:ext cx="4110445" cy="627017"/>
          </a:xfrm>
          <a:prstGeom prst="roundRect">
            <a:avLst/>
          </a:prstGeom>
          <a:noFill/>
          <a:ln w="28575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9" name="四角形: 角を丸くする 138">
            <a:extLst>
              <a:ext uri="{FF2B5EF4-FFF2-40B4-BE49-F238E27FC236}">
                <a16:creationId xmlns:a16="http://schemas.microsoft.com/office/drawing/2014/main" id="{CC6B979C-642F-8146-0317-9D39238A107A}"/>
              </a:ext>
            </a:extLst>
          </p:cNvPr>
          <p:cNvSpPr/>
          <p:nvPr/>
        </p:nvSpPr>
        <p:spPr>
          <a:xfrm>
            <a:off x="5281773" y="4494718"/>
            <a:ext cx="4494406" cy="56325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テキスト ボックス 139">
                <a:extLst>
                  <a:ext uri="{FF2B5EF4-FFF2-40B4-BE49-F238E27FC236}">
                    <a16:creationId xmlns:a16="http://schemas.microsoft.com/office/drawing/2014/main" id="{E9310F74-8813-5D26-B189-FBD385E6EC66}"/>
                  </a:ext>
                </a:extLst>
              </p:cNvPr>
              <p:cNvSpPr txBox="1"/>
              <p:nvPr/>
            </p:nvSpPr>
            <p:spPr>
              <a:xfrm>
                <a:off x="5184546" y="3775671"/>
                <a:ext cx="4268541" cy="6663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(2)</m:t>
                              </m:r>
                            </m:sup>
                          </m:sSup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b="1" i="1"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e>
                                <m:sub>
                                  <m:r>
                                    <a:rPr lang="en-US" altLang="ja-JP" b="1" i="1" smtClean="0">
                                      <a:latin typeface="Cambria Math" panose="02040503050406030204" pitchFamily="18" charset="0"/>
                                    </a:rPr>
                                    <m:t>𝒀</m:t>
                                  </m:r>
                                </m:sub>
                                <m:sup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(2)</m:t>
                                  </m:r>
                                </m:sup>
                              </m:sSubSup>
                            </m:e>
                          </m:d>
                        </m:e>
                      </m:func>
                      <m:r>
                        <a:rPr lang="en-US" altLang="ja-JP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altLang="ja-JP">
                          <a:latin typeface="Cambria Math" panose="02040503050406030204" pitchFamily="18" charset="0"/>
                        </a:rPr>
                        <m:t>tr</m:t>
                      </m:r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Sup>
                                <m:sSub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b="1" i="1"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e>
                                <m:sub>
                                  <m:r>
                                    <a:rPr lang="en-US" altLang="ja-JP" b="1" i="1">
                                      <a:latin typeface="Cambria Math" panose="02040503050406030204" pitchFamily="18" charset="0"/>
                                    </a:rPr>
                                    <m:t>𝒀</m:t>
                                  </m:r>
                                </m:sub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ja-JP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1" i="1">
                                  <a:latin typeface="Cambria Math" panose="02040503050406030204" pitchFamily="18" charset="0"/>
                                </a:rPr>
                                <m:t>𝒀</m:t>
                              </m:r>
                            </m:e>
                            <m:sup>
                              <m:r>
                                <a:rPr lang="en-US" altLang="ja-JP" b="1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ja-JP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b="1" i="1">
                                      <a:latin typeface="Cambria Math" panose="02040503050406030204" pitchFamily="18" charset="0"/>
                                    </a:rPr>
                                    <m:t>𝒀</m:t>
                                  </m:r>
                                </m:e>
                                <m:sup>
                                  <m:r>
                                    <a:rPr lang="en-US" altLang="ja-JP" b="1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40" name="テキスト ボックス 139">
                <a:extLst>
                  <a:ext uri="{FF2B5EF4-FFF2-40B4-BE49-F238E27FC236}">
                    <a16:creationId xmlns:a16="http://schemas.microsoft.com/office/drawing/2014/main" id="{E9310F74-8813-5D26-B189-FBD385E6EC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4546" y="3775671"/>
                <a:ext cx="4268541" cy="666336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1" name="四角形: 角を丸くする 140">
            <a:extLst>
              <a:ext uri="{FF2B5EF4-FFF2-40B4-BE49-F238E27FC236}">
                <a16:creationId xmlns:a16="http://schemas.microsoft.com/office/drawing/2014/main" id="{2C7BE6B2-470B-E2F0-1624-05E0EEC17B17}"/>
              </a:ext>
            </a:extLst>
          </p:cNvPr>
          <p:cNvSpPr/>
          <p:nvPr/>
        </p:nvSpPr>
        <p:spPr>
          <a:xfrm>
            <a:off x="5281773" y="3825200"/>
            <a:ext cx="4110445" cy="604102"/>
          </a:xfrm>
          <a:prstGeom prst="roundRect">
            <a:avLst/>
          </a:prstGeom>
          <a:noFill/>
          <a:ln w="28575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2" name="右中かっこ 141">
            <a:extLst>
              <a:ext uri="{FF2B5EF4-FFF2-40B4-BE49-F238E27FC236}">
                <a16:creationId xmlns:a16="http://schemas.microsoft.com/office/drawing/2014/main" id="{2513D065-64DB-67F4-6ECD-CBDC2DE58FB5}"/>
              </a:ext>
            </a:extLst>
          </p:cNvPr>
          <p:cNvSpPr/>
          <p:nvPr/>
        </p:nvSpPr>
        <p:spPr bwMode="auto">
          <a:xfrm>
            <a:off x="9453087" y="3108150"/>
            <a:ext cx="263723" cy="1321151"/>
          </a:xfrm>
          <a:prstGeom prst="rightBrace">
            <a:avLst>
              <a:gd name="adj1" fmla="val 45725"/>
              <a:gd name="adj2" fmla="val 50000"/>
            </a:avLst>
          </a:prstGeom>
          <a:noFill/>
          <a:ln w="9525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143" name="正方形/長方形 142">
            <a:extLst>
              <a:ext uri="{FF2B5EF4-FFF2-40B4-BE49-F238E27FC236}">
                <a16:creationId xmlns:a16="http://schemas.microsoft.com/office/drawing/2014/main" id="{CF9398E2-0C27-DD70-38F3-8FF5069C21B7}"/>
              </a:ext>
            </a:extLst>
          </p:cNvPr>
          <p:cNvSpPr/>
          <p:nvPr/>
        </p:nvSpPr>
        <p:spPr bwMode="auto">
          <a:xfrm>
            <a:off x="95356" y="3993009"/>
            <a:ext cx="3827841" cy="2018532"/>
          </a:xfrm>
          <a:prstGeom prst="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テキスト ボックス 143">
                <a:extLst>
                  <a:ext uri="{FF2B5EF4-FFF2-40B4-BE49-F238E27FC236}">
                    <a16:creationId xmlns:a16="http://schemas.microsoft.com/office/drawing/2014/main" id="{C2D1123C-3755-FDAB-F7E9-4DAD65E51984}"/>
                  </a:ext>
                </a:extLst>
              </p:cNvPr>
              <p:cNvSpPr txBox="1"/>
              <p:nvPr/>
            </p:nvSpPr>
            <p:spPr>
              <a:xfrm>
                <a:off x="130465" y="4028047"/>
                <a:ext cx="3995709" cy="19527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(1,2,⋯,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ja-JP" dirty="0">
                    <a:latin typeface="Cambria Math" panose="02040503050406030204" pitchFamily="18" charset="0"/>
                  </a:rPr>
                  <a:t>:  </a:t>
                </a:r>
                <a:r>
                  <a:rPr kumimoji="1" lang="en-US" altLang="ja-JP" dirty="0">
                    <a:cs typeface="Arial" panose="020B0604020202020204" pitchFamily="34" charset="0"/>
                  </a:rPr>
                  <a:t>time index </a:t>
                </a:r>
                <a:r>
                  <a:rPr kumimoji="1" lang="en-US" altLang="ja-JP" b="0" i="1" dirty="0">
                    <a:cs typeface="Arial" panose="020B0604020202020204" pitchFamily="34" charset="0"/>
                  </a:rPr>
                  <a:t> </a:t>
                </a:r>
              </a:p>
              <a:p>
                <a:pPr algn="l"/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kumimoji="1" lang="en-US" altLang="ja-JP" b="0" dirty="0">
                    <a:latin typeface="Cambria Math" panose="02040503050406030204" pitchFamily="18" charset="0"/>
                  </a:rPr>
                  <a:t>: </a:t>
                </a:r>
                <a:r>
                  <a:rPr kumimoji="1" lang="en-US" altLang="ja-JP" b="0" dirty="0">
                    <a:cs typeface="Arial" panose="020B0604020202020204" pitchFamily="34" charset="0"/>
                  </a:rPr>
                  <a:t>dimensions</a:t>
                </a:r>
                <a:br>
                  <a:rPr kumimoji="1" lang="en-US" altLang="ja-JP" b="0" dirty="0">
                    <a:cs typeface="Arial" panose="020B0604020202020204" pitchFamily="34" charset="0"/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ja-JP" b="1" i="1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e>
                              <m:sub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bSup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ja-JP" b="1" i="1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e>
                              <m:sub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bSup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⋯,</m:t>
                            </m:r>
                            <m:sSubSup>
                              <m:sSubSup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ja-JP" b="1" i="1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e>
                              <m:sub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bSup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  <m:r>
                      <a:rPr kumimoji="1"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(1)</m:t>
                            </m:r>
                          </m:sup>
                        </m:sSup>
                      </m:sup>
                    </m:sSup>
                  </m:oMath>
                </a14:m>
                <a:r>
                  <a:rPr kumimoji="1" lang="en-US" altLang="ja-JP" dirty="0"/>
                  <a:t> </a:t>
                </a:r>
              </a:p>
              <a:p>
                <a:pPr algn="l"/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ja-JP" b="1" i="1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e>
                              <m:sub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</m:sup>
                            </m:sSubSup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ja-JP" b="1" i="1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e>
                              <m:sub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</m:sup>
                            </m:sSubSup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⋯,</m:t>
                            </m:r>
                            <m:sSubSup>
                              <m:sSubSup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ja-JP" b="1" i="1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e>
                              <m:sub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</m:sup>
                            </m:sSubSup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  <m:r>
                      <a:rPr kumimoji="1"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d>
                              <m:dPr>
                                <m:ctrlPr>
                                  <a:rPr lang="en-US" altLang="ja-JP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sup>
                    </m:sSup>
                  </m:oMath>
                </a14:m>
                <a:r>
                  <a:rPr kumimoji="1" lang="en-US" altLang="ja-JP" b="0" dirty="0">
                    <a:ea typeface="Cambria Math" panose="02040503050406030204" pitchFamily="18" charset="0"/>
                  </a:rPr>
                  <a:t> </a:t>
                </a:r>
                <a:br>
                  <a:rPr kumimoji="1" lang="en-US" altLang="ja-JP" b="0" dirty="0"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𝑲</m:t>
                        </m:r>
                      </m:e>
                      <m:sub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𝒀</m:t>
                        </m:r>
                      </m:sub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(1)</m:t>
                        </m:r>
                      </m:sup>
                    </m:sSubSup>
                    <m:r>
                      <a:rPr kumimoji="1"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𝑲</m:t>
                        </m:r>
                      </m:e>
                      <m:sub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𝒀</m:t>
                        </m:r>
                      </m:sub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(2)</m:t>
                        </m:r>
                      </m:sup>
                    </m:sSubSup>
                    <m:r>
                      <a:rPr kumimoji="1"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kumimoji="1" lang="en-US" altLang="ja-JP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𝑲</m:t>
                        </m:r>
                      </m:e>
                      <m:sub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</m:sub>
                    </m:sSub>
                  </m:oMath>
                </a14:m>
                <a:r>
                  <a:rPr kumimoji="1" lang="en-US" altLang="ja-JP" dirty="0">
                    <a:ea typeface="Cambria Math" panose="02040503050406030204" pitchFamily="18" charset="0"/>
                  </a:rPr>
                  <a:t>: gram matrices</a:t>
                </a:r>
              </a:p>
            </p:txBody>
          </p:sp>
        </mc:Choice>
        <mc:Fallback xmlns="">
          <p:sp>
            <p:nvSpPr>
              <p:cNvPr id="144" name="テキスト ボックス 143">
                <a:extLst>
                  <a:ext uri="{FF2B5EF4-FFF2-40B4-BE49-F238E27FC236}">
                    <a16:creationId xmlns:a16="http://schemas.microsoft.com/office/drawing/2014/main" id="{C2D1123C-3755-FDAB-F7E9-4DAD65E519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65" y="4028047"/>
                <a:ext cx="3995709" cy="1952779"/>
              </a:xfrm>
              <a:prstGeom prst="rect">
                <a:avLst/>
              </a:prstGeom>
              <a:blipFill>
                <a:blip r:embed="rId21"/>
                <a:stretch>
                  <a:fillRect t="-2188" b="-312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5" name="テキスト ボックス 144">
            <a:extLst>
              <a:ext uri="{FF2B5EF4-FFF2-40B4-BE49-F238E27FC236}">
                <a16:creationId xmlns:a16="http://schemas.microsoft.com/office/drawing/2014/main" id="{B172718A-55AD-4E50-DDB3-B3AFDB119DE3}"/>
              </a:ext>
            </a:extLst>
          </p:cNvPr>
          <p:cNvSpPr txBox="1"/>
          <p:nvPr/>
        </p:nvSpPr>
        <p:spPr>
          <a:xfrm>
            <a:off x="9546970" y="3138284"/>
            <a:ext cx="19447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be regarded as…</a:t>
            </a:r>
            <a:endParaRPr kumimoji="1" lang="ja-JP" alt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テキスト ボックス 145">
                <a:extLst>
                  <a:ext uri="{FF2B5EF4-FFF2-40B4-BE49-F238E27FC236}">
                    <a16:creationId xmlns:a16="http://schemas.microsoft.com/office/drawing/2014/main" id="{95D54F95-6416-441C-D2F8-0C60F03B5BB2}"/>
                  </a:ext>
                </a:extLst>
              </p:cNvPr>
              <p:cNvSpPr txBox="1"/>
              <p:nvPr/>
            </p:nvSpPr>
            <p:spPr>
              <a:xfrm>
                <a:off x="9744061" y="3454522"/>
                <a:ext cx="1745991" cy="7475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1400" dirty="0">
                    <a:solidFill>
                      <a:srgbClr val="0033CC"/>
                    </a:solidFill>
                  </a:rPr>
                  <a:t>Terms calculating</a:t>
                </a:r>
              </a:p>
              <a:p>
                <a:pPr algn="l"/>
                <a:r>
                  <a:rPr lang="en-US" altLang="ja-JP" sz="1400" dirty="0">
                    <a:solidFill>
                      <a:srgbClr val="0033CC"/>
                    </a:solidFill>
                  </a:rPr>
                  <a:t>correlation between</a:t>
                </a:r>
              </a:p>
              <a:p>
                <a:pPr algn="l"/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1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1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  <m:sup>
                        <m:r>
                          <a:rPr kumimoji="1" lang="en-US" altLang="ja-JP" sz="1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  <m:r>
                      <a:rPr kumimoji="1" lang="en-US" altLang="ja-JP" sz="14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kumimoji="1" lang="en-US" altLang="ja-JP" sz="1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1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  <m:sup>
                        <m:r>
                          <a:rPr kumimoji="1" lang="en-US" altLang="ja-JP" sz="1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p>
                  </m:oMath>
                </a14:m>
                <a:r>
                  <a:rPr kumimoji="1" lang="en-US" altLang="ja-JP" sz="1400" dirty="0">
                    <a:solidFill>
                      <a:srgbClr val="0033CC"/>
                    </a:solidFill>
                  </a:rPr>
                  <a:t> and </a:t>
                </a:r>
                <a:r>
                  <a:rPr kumimoji="1" lang="en-US" altLang="ja-JP" sz="1400" b="1" i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kumimoji="1" lang="en-US" altLang="ja-JP" sz="1400" dirty="0">
                    <a:solidFill>
                      <a:srgbClr val="0033CC"/>
                    </a:solidFill>
                  </a:rPr>
                  <a:t>  </a:t>
                </a:r>
                <a:endParaRPr kumimoji="1" lang="ja-JP" altLang="en-US" sz="14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46" name="テキスト ボックス 145">
                <a:extLst>
                  <a:ext uri="{FF2B5EF4-FFF2-40B4-BE49-F238E27FC236}">
                    <a16:creationId xmlns:a16="http://schemas.microsoft.com/office/drawing/2014/main" id="{95D54F95-6416-441C-D2F8-0C60F03B5B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4061" y="3454522"/>
                <a:ext cx="1745991" cy="747577"/>
              </a:xfrm>
              <a:prstGeom prst="rect">
                <a:avLst/>
              </a:prstGeom>
              <a:blipFill>
                <a:blip r:embed="rId22"/>
                <a:stretch>
                  <a:fillRect l="-1045" t="-1639" b="-819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7" name="テキスト ボックス 146">
            <a:extLst>
              <a:ext uri="{FF2B5EF4-FFF2-40B4-BE49-F238E27FC236}">
                <a16:creationId xmlns:a16="http://schemas.microsoft.com/office/drawing/2014/main" id="{55C3DC0E-9A5D-A2D6-EC87-92550BA83216}"/>
              </a:ext>
            </a:extLst>
          </p:cNvPr>
          <p:cNvSpPr txBox="1"/>
          <p:nvPr/>
        </p:nvSpPr>
        <p:spPr>
          <a:xfrm>
            <a:off x="9754887" y="4391392"/>
            <a:ext cx="223330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solidFill>
                  <a:srgbClr val="FF0000"/>
                </a:solidFill>
              </a:rPr>
              <a:t>Term modeling</a:t>
            </a:r>
            <a:endParaRPr lang="en-US" altLang="ja-JP" sz="1400" dirty="0">
              <a:solidFill>
                <a:srgbClr val="FF0000"/>
              </a:solidFill>
            </a:endParaRPr>
          </a:p>
          <a:p>
            <a:pPr algn="l"/>
            <a:r>
              <a:rPr kumimoji="1" lang="en-US" altLang="ja-JP" sz="1400" dirty="0">
                <a:solidFill>
                  <a:srgbClr val="FF0000"/>
                </a:solidFill>
              </a:rPr>
              <a:t>chronological order</a:t>
            </a:r>
          </a:p>
          <a:p>
            <a:pPr algn="l"/>
            <a:r>
              <a:rPr lang="en-US" altLang="ja-JP" sz="1400" dirty="0">
                <a:solidFill>
                  <a:srgbClr val="FF0000"/>
                </a:solidFill>
              </a:rPr>
              <a:t>based on Markov process</a:t>
            </a:r>
            <a:endParaRPr kumimoji="1" lang="en-US" altLang="ja-JP" sz="1400" dirty="0">
              <a:solidFill>
                <a:srgbClr val="FF0000"/>
              </a:solidFill>
            </a:endParaRPr>
          </a:p>
        </p:txBody>
      </p:sp>
      <p:sp>
        <p:nvSpPr>
          <p:cNvPr id="148" name="テキスト ボックス 147">
            <a:extLst>
              <a:ext uri="{FF2B5EF4-FFF2-40B4-BE49-F238E27FC236}">
                <a16:creationId xmlns:a16="http://schemas.microsoft.com/office/drawing/2014/main" id="{2E22DF2A-D910-6A1C-9B6A-A92B02032BD5}"/>
              </a:ext>
            </a:extLst>
          </p:cNvPr>
          <p:cNvSpPr txBox="1"/>
          <p:nvPr/>
        </p:nvSpPr>
        <p:spPr>
          <a:xfrm>
            <a:off x="4780604" y="5236132"/>
            <a:ext cx="72263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Since this log-posterior is maximized by using a gradient method, SGPDM re</a:t>
            </a:r>
            <a:r>
              <a:rPr kumimoji="1" lang="en-US" altLang="ja-JP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solves</a:t>
            </a:r>
          </a:p>
          <a:p>
            <a:pPr algn="l"/>
            <a:r>
              <a:rPr kumimoji="1" lang="en-US" altLang="ja-JP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【P1: difficulty to find all required params】 by including them into its optimization.</a:t>
            </a:r>
            <a:endParaRPr kumimoji="1" lang="ja-JP" altLang="en-US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9" name="図 148" descr="アイコン&#10;&#10;自動的に生成された説明">
            <a:extLst>
              <a:ext uri="{FF2B5EF4-FFF2-40B4-BE49-F238E27FC236}">
                <a16:creationId xmlns:a16="http://schemas.microsoft.com/office/drawing/2014/main" id="{485B7304-D5F8-4E5B-3246-3D1E84F1233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249" y="5225274"/>
            <a:ext cx="478510" cy="478510"/>
          </a:xfrm>
          <a:prstGeom prst="rect">
            <a:avLst/>
          </a:prstGeom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8918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102" grpId="0" animBg="1"/>
      <p:bldP spid="103" grpId="0" animBg="1"/>
      <p:bldP spid="104" grpId="0"/>
      <p:bldP spid="133" grpId="0"/>
      <p:bldP spid="134" grpId="0"/>
      <p:bldP spid="135" grpId="0"/>
      <p:bldP spid="136" grpId="0"/>
      <p:bldP spid="137" grpId="0"/>
      <p:bldP spid="138" grpId="0" animBg="1"/>
      <p:bldP spid="139" grpId="0" animBg="1"/>
      <p:bldP spid="140" grpId="0"/>
      <p:bldP spid="141" grpId="0" animBg="1"/>
      <p:bldP spid="142" grpId="0" animBg="1"/>
      <p:bldP spid="145" grpId="0"/>
      <p:bldP spid="146" grpId="0"/>
      <p:bldP spid="147" grpId="0"/>
      <p:bldP spid="1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四角形: 角を丸くする 77">
            <a:extLst>
              <a:ext uri="{FF2B5EF4-FFF2-40B4-BE49-F238E27FC236}">
                <a16:creationId xmlns:a16="http://schemas.microsoft.com/office/drawing/2014/main" id="{96948529-74E9-4A49-26A8-736AC96CC13C}"/>
              </a:ext>
            </a:extLst>
          </p:cNvPr>
          <p:cNvSpPr/>
          <p:nvPr/>
        </p:nvSpPr>
        <p:spPr bwMode="auto">
          <a:xfrm>
            <a:off x="2528652" y="3830794"/>
            <a:ext cx="1355526" cy="1659901"/>
          </a:xfrm>
          <a:prstGeom prst="roundRect">
            <a:avLst>
              <a:gd name="adj" fmla="val 9658"/>
            </a:avLst>
          </a:prstGeom>
          <a:solidFill>
            <a:srgbClr val="CCE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77" name="四角形: 角を丸くする 76">
            <a:extLst>
              <a:ext uri="{FF2B5EF4-FFF2-40B4-BE49-F238E27FC236}">
                <a16:creationId xmlns:a16="http://schemas.microsoft.com/office/drawing/2014/main" id="{B555328A-F328-64D4-0E44-F3433974FC14}"/>
              </a:ext>
            </a:extLst>
          </p:cNvPr>
          <p:cNvSpPr/>
          <p:nvPr/>
        </p:nvSpPr>
        <p:spPr bwMode="auto">
          <a:xfrm>
            <a:off x="1087966" y="3831259"/>
            <a:ext cx="1355527" cy="1659901"/>
          </a:xfrm>
          <a:prstGeom prst="roundRect">
            <a:avLst>
              <a:gd name="adj" fmla="val 9658"/>
            </a:avLst>
          </a:prstGeom>
          <a:solidFill>
            <a:srgbClr val="FF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F3301579-A1DB-6DCB-6251-90A4476E4039}"/>
              </a:ext>
            </a:extLst>
          </p:cNvPr>
          <p:cNvSpPr/>
          <p:nvPr/>
        </p:nvSpPr>
        <p:spPr bwMode="auto">
          <a:xfrm>
            <a:off x="1207627" y="3944690"/>
            <a:ext cx="276815" cy="125865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CE3A2682-5D75-84D1-0EF6-C783E198E468}"/>
              </a:ext>
            </a:extLst>
          </p:cNvPr>
          <p:cNvSpPr/>
          <p:nvPr/>
        </p:nvSpPr>
        <p:spPr bwMode="auto">
          <a:xfrm>
            <a:off x="1534719" y="3944690"/>
            <a:ext cx="276815" cy="125865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22A2D368-545F-0752-E6E4-86E5314FFFEB}"/>
              </a:ext>
            </a:extLst>
          </p:cNvPr>
          <p:cNvSpPr/>
          <p:nvPr/>
        </p:nvSpPr>
        <p:spPr bwMode="auto">
          <a:xfrm>
            <a:off x="2087929" y="3936515"/>
            <a:ext cx="276815" cy="125865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AECCE2A9-B8C9-65EF-58A3-CC1EF82DDF64}"/>
              </a:ext>
            </a:extLst>
          </p:cNvPr>
          <p:cNvSpPr/>
          <p:nvPr/>
        </p:nvSpPr>
        <p:spPr bwMode="auto">
          <a:xfrm>
            <a:off x="2589836" y="3948254"/>
            <a:ext cx="276815" cy="125865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94BCED06-96A9-95C1-E51C-EF965113FDF5}"/>
              </a:ext>
            </a:extLst>
          </p:cNvPr>
          <p:cNvSpPr/>
          <p:nvPr/>
        </p:nvSpPr>
        <p:spPr bwMode="auto">
          <a:xfrm>
            <a:off x="2916928" y="3948254"/>
            <a:ext cx="276815" cy="125865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BC4041BB-B4FB-28A9-2783-8F531095708A}"/>
              </a:ext>
            </a:extLst>
          </p:cNvPr>
          <p:cNvSpPr/>
          <p:nvPr/>
        </p:nvSpPr>
        <p:spPr bwMode="auto">
          <a:xfrm>
            <a:off x="3470138" y="3940079"/>
            <a:ext cx="276815" cy="125865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C9DF77F2-94DC-FE97-3E18-01735D2DE31C}"/>
              </a:ext>
            </a:extLst>
          </p:cNvPr>
          <p:cNvSpPr/>
          <p:nvPr/>
        </p:nvSpPr>
        <p:spPr>
          <a:xfrm>
            <a:off x="2439865" y="1989062"/>
            <a:ext cx="984739" cy="407695"/>
          </a:xfrm>
          <a:prstGeom prst="roundRect">
            <a:avLst>
              <a:gd name="adj" fmla="val 8835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8A4620E-359B-079C-F656-14369E6919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63205"/>
            <a:ext cx="10081683" cy="509587"/>
          </a:xfrm>
        </p:spPr>
        <p:txBody>
          <a:bodyPr/>
          <a:lstStyle/>
          <a:p>
            <a:r>
              <a:rPr lang="en-US" altLang="ja-JP" sz="2800" b="1" dirty="0"/>
              <a:t>Our proposal</a:t>
            </a:r>
            <a:r>
              <a:rPr lang="en-US" altLang="ja-JP" sz="2800" dirty="0"/>
              <a:t>: class-aware SGPDM (CSGPDM)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7C2A260-5673-F544-FAA7-45381F42CC7F}"/>
              </a:ext>
            </a:extLst>
          </p:cNvPr>
          <p:cNvSpPr txBox="1"/>
          <p:nvPr/>
        </p:nvSpPr>
        <p:spPr>
          <a:xfrm>
            <a:off x="28065" y="1047270"/>
            <a:ext cx="96778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altLang="ja-JP" sz="2000" b="1" dirty="0">
                <a:cs typeface="Arial" panose="020B0604020202020204" pitchFamily="34" charset="0"/>
              </a:rPr>
              <a:t>To tackle the remaining 【P2】, we introduce a matrix </a:t>
            </a:r>
            <a:r>
              <a:rPr lang="en-US" altLang="ja-JP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ja-JP" sz="2000" b="1" i="1" dirty="0">
                <a:cs typeface="Arial" panose="020B0604020202020204" pitchFamily="34" charset="0"/>
              </a:rPr>
              <a:t> </a:t>
            </a:r>
            <a:r>
              <a:rPr lang="en-US" altLang="ja-JP" sz="2000" b="1" dirty="0">
                <a:cs typeface="Arial" panose="020B0604020202020204" pitchFamily="34" charset="0"/>
              </a:rPr>
              <a:t>into the log-posterior</a:t>
            </a:r>
            <a:endParaRPr lang="ja-JP" altLang="en-US" sz="2000" b="1" dirty="0"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60BA5CE6-FBA8-676B-FFD4-E66D51358B91}"/>
                  </a:ext>
                </a:extLst>
              </p:cNvPr>
              <p:cNvSpPr txBox="1"/>
              <p:nvPr/>
            </p:nvSpPr>
            <p:spPr>
              <a:xfrm>
                <a:off x="479376" y="1855689"/>
                <a:ext cx="3145220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b="1" i="1" smtClean="0"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e>
                                <m:sub>
                                  <m:r>
                                    <a:rPr kumimoji="1" lang="en-US" altLang="ja-JP" b="1" i="1" smtClean="0">
                                      <a:latin typeface="Cambria Math" panose="02040503050406030204" pitchFamily="18" charset="0"/>
                                    </a:rPr>
                                    <m:t>𝒀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 panose="02040503050406030204" pitchFamily="18" charset="0"/>
                        </a:rPr>
                        <m:t>tr</m:t>
                      </m:r>
                      <m:d>
                        <m:d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b="1" i="1" smtClean="0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ja-JP" b="1" i="1" smtClean="0">
                                  <a:latin typeface="Cambria Math" panose="02040503050406030204" pitchFamily="18" charset="0"/>
                                </a:rPr>
                                <m:t>𝒀</m:t>
                              </m:r>
                            </m:sub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r>
                            <a:rPr lang="en-US" altLang="ja-JP" b="1" i="1" smtClean="0">
                              <a:latin typeface="Cambria Math" panose="02040503050406030204" pitchFamily="18" charset="0"/>
                            </a:rPr>
                            <m:t>𝒀</m:t>
                          </m:r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1" i="1" smtClean="0">
                                  <a:latin typeface="Cambria Math" panose="02040503050406030204" pitchFamily="18" charset="0"/>
                                </a:rPr>
                                <m:t>𝒀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60BA5CE6-FBA8-676B-FFD4-E66D51358B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" y="1855689"/>
                <a:ext cx="3145220" cy="6109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048BFC67-95EC-6564-0EDE-F34FFAA45951}"/>
              </a:ext>
            </a:extLst>
          </p:cNvPr>
          <p:cNvSpPr/>
          <p:nvPr/>
        </p:nvSpPr>
        <p:spPr>
          <a:xfrm>
            <a:off x="479376" y="1765113"/>
            <a:ext cx="3328223" cy="792088"/>
          </a:xfrm>
          <a:prstGeom prst="roundRect">
            <a:avLst/>
          </a:prstGeom>
          <a:noFill/>
          <a:ln w="28575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9D20A09-92C1-44E2-DA2E-2F6E7EA2D5BF}"/>
              </a:ext>
            </a:extLst>
          </p:cNvPr>
          <p:cNvSpPr txBox="1"/>
          <p:nvPr/>
        </p:nvSpPr>
        <p:spPr>
          <a:xfrm>
            <a:off x="259653" y="1489951"/>
            <a:ext cx="3387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0033CC"/>
                </a:solidFill>
              </a:rPr>
              <a:t>Recap of the term calculating correlation</a:t>
            </a:r>
            <a:endParaRPr kumimoji="1" lang="ja-JP" altLang="en-US" sz="1400" dirty="0">
              <a:solidFill>
                <a:srgbClr val="0033CC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4920929-6750-44DF-4C55-22A310530D94}"/>
              </a:ext>
            </a:extLst>
          </p:cNvPr>
          <p:cNvSpPr txBox="1"/>
          <p:nvPr/>
        </p:nvSpPr>
        <p:spPr>
          <a:xfrm>
            <a:off x="505307" y="2524586"/>
            <a:ext cx="31494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200" dirty="0"/>
              <a:t>* To simplify, some subscripts are excluded.</a:t>
            </a:r>
            <a:endParaRPr kumimoji="1" lang="ja-JP" altLang="en-US" sz="1200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A340CED-6910-A881-911E-5AB9717F51BC}"/>
              </a:ext>
            </a:extLst>
          </p:cNvPr>
          <p:cNvSpPr/>
          <p:nvPr/>
        </p:nvSpPr>
        <p:spPr>
          <a:xfrm>
            <a:off x="4703661" y="1878256"/>
            <a:ext cx="681432" cy="646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9AE7923-985A-4A69-2569-9BD4002693E0}"/>
              </a:ext>
            </a:extLst>
          </p:cNvPr>
          <p:cNvSpPr/>
          <p:nvPr/>
        </p:nvSpPr>
        <p:spPr>
          <a:xfrm>
            <a:off x="5416350" y="1878256"/>
            <a:ext cx="681432" cy="646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96341EC0-756B-0AD1-FD25-50CD5EA126A2}"/>
                  </a:ext>
                </a:extLst>
              </p:cNvPr>
              <p:cNvSpPr txBox="1"/>
              <p:nvPr/>
            </p:nvSpPr>
            <p:spPr>
              <a:xfrm>
                <a:off x="4690460" y="2014286"/>
                <a:ext cx="1438579" cy="3782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b>
                          <m:r>
                            <a:rPr lang="en-US" altLang="ja-JP" b="1" i="1" smtClean="0">
                              <a:latin typeface="Cambria Math" panose="02040503050406030204" pitchFamily="18" charset="0"/>
                            </a:rPr>
                            <m:t>𝒀</m:t>
                          </m:r>
                        </m:sub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en-US" altLang="ja-JP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ja-JP" b="1" i="1" smtClean="0">
                          <a:latin typeface="Cambria Math" panose="02040503050406030204" pitchFamily="18" charset="0"/>
                        </a:rPr>
                        <m:t>𝒀</m:t>
                      </m:r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b="1" i="1" smtClean="0">
                              <a:latin typeface="Cambria Math" panose="02040503050406030204" pitchFamily="18" charset="0"/>
                            </a:rPr>
                            <m:t>𝒀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sup>
                      </m:sSup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96341EC0-756B-0AD1-FD25-50CD5EA126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0460" y="2014286"/>
                <a:ext cx="1438579" cy="378245"/>
              </a:xfrm>
              <a:prstGeom prst="rect">
                <a:avLst/>
              </a:prstGeom>
              <a:blipFill>
                <a:blip r:embed="rId7"/>
                <a:stretch>
                  <a:fillRect b="-483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コネクタ: 曲線 18">
            <a:extLst>
              <a:ext uri="{FF2B5EF4-FFF2-40B4-BE49-F238E27FC236}">
                <a16:creationId xmlns:a16="http://schemas.microsoft.com/office/drawing/2014/main" id="{C5AB7EFF-C5E2-421D-651A-7ED32A913334}"/>
              </a:ext>
            </a:extLst>
          </p:cNvPr>
          <p:cNvCxnSpPr/>
          <p:nvPr/>
        </p:nvCxnSpPr>
        <p:spPr bwMode="auto">
          <a:xfrm flipV="1">
            <a:off x="3424604" y="1989062"/>
            <a:ext cx="1231236" cy="212359"/>
          </a:xfrm>
          <a:prstGeom prst="curvedConnector3">
            <a:avLst>
              <a:gd name="adj1" fmla="val 4795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C99D2C8-2AA7-27BD-F11C-FB4B634C8C00}"/>
              </a:ext>
            </a:extLst>
          </p:cNvPr>
          <p:cNvSpPr txBox="1"/>
          <p:nvPr/>
        </p:nvSpPr>
        <p:spPr>
          <a:xfrm>
            <a:off x="7279537" y="1413623"/>
            <a:ext cx="2426370" cy="406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85000"/>
              </a:lnSpc>
            </a:pPr>
            <a:r>
              <a:rPr kumimoji="1" lang="en-US" altLang="ja-JP" sz="1200" dirty="0">
                <a:solidFill>
                  <a:srgbClr val="0033CC"/>
                </a:solidFill>
              </a:rPr>
              <a:t>No any learnable params</a:t>
            </a:r>
            <a:br>
              <a:rPr kumimoji="1" lang="en-US" altLang="ja-JP" sz="1200" dirty="0">
                <a:solidFill>
                  <a:srgbClr val="0033CC"/>
                </a:solidFill>
              </a:rPr>
            </a:br>
            <a:r>
              <a:rPr kumimoji="1" lang="en-US" altLang="ja-JP" sz="1200" dirty="0">
                <a:solidFill>
                  <a:srgbClr val="0033CC"/>
                </a:solidFill>
              </a:rPr>
              <a:t>because </a:t>
            </a:r>
            <a:r>
              <a:rPr kumimoji="1" lang="en-US" altLang="ja-JP" sz="12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kumimoji="1" lang="en-US" altLang="ja-JP" sz="1200" dirty="0">
                <a:solidFill>
                  <a:srgbClr val="0033CC"/>
                </a:solidFill>
              </a:rPr>
              <a:t>is merely observation.</a:t>
            </a:r>
            <a:endParaRPr kumimoji="1" lang="ja-JP" altLang="en-US" sz="1200" dirty="0">
              <a:solidFill>
                <a:srgbClr val="0033CC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23C9DAB-D93E-E4AB-08B3-7611243502ED}"/>
              </a:ext>
            </a:extLst>
          </p:cNvPr>
          <p:cNvSpPr txBox="1"/>
          <p:nvPr/>
        </p:nvSpPr>
        <p:spPr>
          <a:xfrm>
            <a:off x="4060728" y="2674032"/>
            <a:ext cx="2186817" cy="406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85000"/>
              </a:lnSpc>
            </a:pPr>
            <a:r>
              <a:rPr kumimoji="1" lang="en-US" altLang="ja-JP" sz="1200" dirty="0">
                <a:solidFill>
                  <a:srgbClr val="FF0000"/>
                </a:solidFill>
              </a:rPr>
              <a:t>Have some learnable params</a:t>
            </a:r>
          </a:p>
          <a:p>
            <a:pPr algn="l">
              <a:lnSpc>
                <a:spcPct val="85000"/>
              </a:lnSpc>
            </a:pPr>
            <a:r>
              <a:rPr lang="en-US" altLang="ja-JP" sz="1200" dirty="0">
                <a:solidFill>
                  <a:srgbClr val="FF0000"/>
                </a:solidFill>
              </a:rPr>
              <a:t>to build latent space.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D06DB8E4-92B6-50E2-098C-A67A8A74FE52}"/>
              </a:ext>
            </a:extLst>
          </p:cNvPr>
          <p:cNvCxnSpPr/>
          <p:nvPr/>
        </p:nvCxnSpPr>
        <p:spPr bwMode="auto">
          <a:xfrm flipH="1">
            <a:off x="5754848" y="1745891"/>
            <a:ext cx="269144" cy="27585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DABFC0FE-570F-D22B-B966-B13AAF25EC8C}"/>
              </a:ext>
            </a:extLst>
          </p:cNvPr>
          <p:cNvCxnSpPr/>
          <p:nvPr/>
        </p:nvCxnSpPr>
        <p:spPr bwMode="auto">
          <a:xfrm flipH="1">
            <a:off x="4572611" y="2395819"/>
            <a:ext cx="443269" cy="3026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下矢印 47">
            <a:extLst>
              <a:ext uri="{FF2B5EF4-FFF2-40B4-BE49-F238E27FC236}">
                <a16:creationId xmlns:a16="http://schemas.microsoft.com/office/drawing/2014/main" id="{2DFCAF82-0110-BE32-A830-A906DE607551}"/>
              </a:ext>
            </a:extLst>
          </p:cNvPr>
          <p:cNvSpPr/>
          <p:nvPr/>
        </p:nvSpPr>
        <p:spPr bwMode="auto">
          <a:xfrm rot="16200000">
            <a:off x="6319532" y="1954844"/>
            <a:ext cx="386320" cy="505205"/>
          </a:xfrm>
          <a:prstGeom prst="downArrow">
            <a:avLst>
              <a:gd name="adj1" fmla="val 60275"/>
              <a:gd name="adj2" fmla="val 57122"/>
            </a:avLst>
          </a:prstGeom>
          <a:solidFill>
            <a:srgbClr val="006600"/>
          </a:solidFill>
          <a:ln w="31750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ja-JP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1E32C19E-7619-DEC7-F37F-87CED825257C}"/>
                  </a:ext>
                </a:extLst>
              </p:cNvPr>
              <p:cNvSpPr txBox="1"/>
              <p:nvPr/>
            </p:nvSpPr>
            <p:spPr>
              <a:xfrm>
                <a:off x="6816084" y="1924631"/>
                <a:ext cx="53058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kumimoji="1" lang="en-US" altLang="ja-JP" sz="1400" dirty="0"/>
                  <a:t>Can be regarded as the learnable params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1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1400" b="1" i="1" smtClean="0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b>
                        <m:r>
                          <a:rPr kumimoji="1" lang="en-US" altLang="ja-JP" sz="1400" b="1" i="1" smtClean="0">
                            <a:latin typeface="Cambria Math" panose="02040503050406030204" pitchFamily="18" charset="0"/>
                          </a:rPr>
                          <m:t>𝒀</m:t>
                        </m:r>
                      </m:sub>
                    </m:sSub>
                  </m:oMath>
                </a14:m>
                <a:r>
                  <a:rPr kumimoji="1" lang="en-US" altLang="ja-JP" sz="1400" dirty="0"/>
                  <a:t> will be optimized</a:t>
                </a:r>
              </a:p>
              <a:p>
                <a:pPr algn="l"/>
                <a:r>
                  <a:rPr kumimoji="1" lang="en-US" altLang="ja-JP" sz="1400" dirty="0"/>
                  <a:t>so that they are plausible in terms of the correlation matrix </a:t>
                </a:r>
                <a14:m>
                  <m:oMath xmlns:m="http://schemas.openxmlformats.org/officeDocument/2006/math">
                    <m:r>
                      <a:rPr kumimoji="1" lang="en-US" altLang="ja-JP" sz="1400" b="1" i="1" smtClean="0">
                        <a:latin typeface="Cambria Math" panose="02040503050406030204" pitchFamily="18" charset="0"/>
                      </a:rPr>
                      <m:t>𝒀</m:t>
                    </m:r>
                    <m:sSup>
                      <m:sSupPr>
                        <m:ctrlP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1400" b="1" i="1" smtClean="0"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  <m:sup>
                        <m:r>
                          <m:rPr>
                            <m:sty m:val="p"/>
                          </m:rPr>
                          <a:rPr kumimoji="1" lang="en-US" altLang="ja-JP" sz="14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</m:oMath>
                </a14:m>
                <a:r>
                  <a:rPr kumimoji="1" lang="en-US" altLang="ja-JP" sz="1400" dirty="0"/>
                  <a:t>.</a:t>
                </a:r>
              </a:p>
            </p:txBody>
          </p:sp>
        </mc:Choice>
        <mc:Fallback xmlns=""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1E32C19E-7619-DEC7-F37F-87CED82525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6084" y="1924631"/>
                <a:ext cx="5305858" cy="523220"/>
              </a:xfrm>
              <a:prstGeom prst="rect">
                <a:avLst/>
              </a:prstGeom>
              <a:blipFill>
                <a:blip r:embed="rId8"/>
                <a:stretch>
                  <a:fillRect l="-344" t="-2326" b="-1162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F558097E-5EC1-2308-82A3-DCCB963117A4}"/>
              </a:ext>
            </a:extLst>
          </p:cNvPr>
          <p:cNvSpPr txBox="1"/>
          <p:nvPr/>
        </p:nvSpPr>
        <p:spPr>
          <a:xfrm>
            <a:off x="5354553" y="1442356"/>
            <a:ext cx="2069797" cy="3277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85000"/>
              </a:lnSpc>
            </a:pPr>
            <a:r>
              <a:rPr kumimoji="1" lang="en-US" altLang="ja-JP" dirty="0">
                <a:solidFill>
                  <a:srgbClr val="0033CC"/>
                </a:solidFill>
              </a:rPr>
              <a:t>Correlation matrix:</a:t>
            </a:r>
            <a:endParaRPr kumimoji="1" lang="ja-JP" altLang="en-US" dirty="0">
              <a:solidFill>
                <a:srgbClr val="0033CC"/>
              </a:solidFill>
            </a:endParaRPr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55CA18BE-8FE5-9D62-DE92-DEF44086209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75" y="3097534"/>
            <a:ext cx="433783" cy="650675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03448515-E316-D26C-A223-76116EA6505D}"/>
              </a:ext>
            </a:extLst>
          </p:cNvPr>
          <p:cNvSpPr txBox="1"/>
          <p:nvPr/>
        </p:nvSpPr>
        <p:spPr>
          <a:xfrm>
            <a:off x="614958" y="3263166"/>
            <a:ext cx="1215924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7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Assume that the samples, which respectively belong to the different classes each other, they should be non-correlated.</a:t>
            </a:r>
            <a:endParaRPr kumimoji="1" lang="en-US" altLang="ja-JP" sz="17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5FEB9F3C-E807-AAEC-0204-2D07516F6A95}"/>
              </a:ext>
            </a:extLst>
          </p:cNvPr>
          <p:cNvSpPr/>
          <p:nvPr/>
        </p:nvSpPr>
        <p:spPr>
          <a:xfrm>
            <a:off x="5187925" y="4257154"/>
            <a:ext cx="1201425" cy="10452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800D4662-E88F-D306-132A-6BF1968E4254}"/>
              </a:ext>
            </a:extLst>
          </p:cNvPr>
          <p:cNvSpPr/>
          <p:nvPr/>
        </p:nvSpPr>
        <p:spPr>
          <a:xfrm>
            <a:off x="7876950" y="4257154"/>
            <a:ext cx="1201425" cy="10452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大かっこ 41">
            <a:extLst>
              <a:ext uri="{FF2B5EF4-FFF2-40B4-BE49-F238E27FC236}">
                <a16:creationId xmlns:a16="http://schemas.microsoft.com/office/drawing/2014/main" id="{D7E3EF02-FFD9-3CD6-0C8B-6EB1FF80EED3}"/>
              </a:ext>
            </a:extLst>
          </p:cNvPr>
          <p:cNvSpPr/>
          <p:nvPr/>
        </p:nvSpPr>
        <p:spPr>
          <a:xfrm>
            <a:off x="6485036" y="4228821"/>
            <a:ext cx="1291692" cy="1045230"/>
          </a:xfrm>
          <a:prstGeom prst="bracketPair">
            <a:avLst>
              <a:gd name="adj" fmla="val 725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四角形: 角を丸くする 42">
            <a:extLst>
              <a:ext uri="{FF2B5EF4-FFF2-40B4-BE49-F238E27FC236}">
                <a16:creationId xmlns:a16="http://schemas.microsoft.com/office/drawing/2014/main" id="{C51FB275-C748-51D7-D1A1-F7793B4953C5}"/>
              </a:ext>
            </a:extLst>
          </p:cNvPr>
          <p:cNvSpPr/>
          <p:nvPr/>
        </p:nvSpPr>
        <p:spPr>
          <a:xfrm>
            <a:off x="6535014" y="4257154"/>
            <a:ext cx="598135" cy="520017"/>
          </a:xfrm>
          <a:prstGeom prst="roundRect">
            <a:avLst>
              <a:gd name="adj" fmla="val 22028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四角形: 角を丸くする 43">
            <a:extLst>
              <a:ext uri="{FF2B5EF4-FFF2-40B4-BE49-F238E27FC236}">
                <a16:creationId xmlns:a16="http://schemas.microsoft.com/office/drawing/2014/main" id="{F5AACE43-6E6D-D3BC-7BF8-B6F03DCA4FA4}"/>
              </a:ext>
            </a:extLst>
          </p:cNvPr>
          <p:cNvSpPr/>
          <p:nvPr/>
        </p:nvSpPr>
        <p:spPr>
          <a:xfrm>
            <a:off x="7130882" y="4742466"/>
            <a:ext cx="598135" cy="520017"/>
          </a:xfrm>
          <a:prstGeom prst="roundRect">
            <a:avLst>
              <a:gd name="adj" fmla="val 22028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480A92DE-85DB-F593-B040-F51E0C0AD8F2}"/>
                  </a:ext>
                </a:extLst>
              </p:cNvPr>
              <p:cNvSpPr txBox="1"/>
              <p:nvPr/>
            </p:nvSpPr>
            <p:spPr>
              <a:xfrm>
                <a:off x="6599041" y="4308966"/>
                <a:ext cx="446683" cy="4682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ja-JP" altLang="en-US" sz="2400" dirty="0"/>
              </a:p>
            </p:txBody>
          </p:sp>
        </mc:Choice>
        <mc:Fallback xmlns="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480A92DE-85DB-F593-B040-F51E0C0AD8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9041" y="4308966"/>
                <a:ext cx="446683" cy="46820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0E55EBF4-00DE-21D5-1AFC-DD5DF425EDD9}"/>
                  </a:ext>
                </a:extLst>
              </p:cNvPr>
              <p:cNvSpPr txBox="1"/>
              <p:nvPr/>
            </p:nvSpPr>
            <p:spPr>
              <a:xfrm>
                <a:off x="7206607" y="4794278"/>
                <a:ext cx="446683" cy="4682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ja-JP" altLang="en-US" sz="2400" dirty="0"/>
              </a:p>
            </p:txBody>
          </p:sp>
        </mc:Choice>
        <mc:Fallback xmlns=""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0E55EBF4-00DE-21D5-1AFC-DD5DF425ED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6607" y="4794278"/>
                <a:ext cx="446683" cy="46820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3A603C3C-B1F8-B9CD-AB9F-3531ECD749E8}"/>
                  </a:ext>
                </a:extLst>
              </p:cNvPr>
              <p:cNvSpPr txBox="1"/>
              <p:nvPr/>
            </p:nvSpPr>
            <p:spPr>
              <a:xfrm>
                <a:off x="7206606" y="4303353"/>
                <a:ext cx="446683" cy="4682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ja-JP" altLang="en-US" sz="2400" dirty="0"/>
              </a:p>
            </p:txBody>
          </p:sp>
        </mc:Choice>
        <mc:Fallback xmlns=""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3A603C3C-B1F8-B9CD-AB9F-3531ECD749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6606" y="4303353"/>
                <a:ext cx="446683" cy="46820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49C8DD8E-9E67-1EB0-7E21-84B6017DCE30}"/>
                  </a:ext>
                </a:extLst>
              </p:cNvPr>
              <p:cNvSpPr txBox="1"/>
              <p:nvPr/>
            </p:nvSpPr>
            <p:spPr>
              <a:xfrm>
                <a:off x="6605893" y="4789670"/>
                <a:ext cx="446683" cy="4682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ja-JP" altLang="en-US" sz="2400" dirty="0"/>
              </a:p>
            </p:txBody>
          </p:sp>
        </mc:Choice>
        <mc:Fallback xmlns=""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49C8DD8E-9E67-1EB0-7E21-84B6017DCE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5893" y="4789670"/>
                <a:ext cx="446683" cy="46820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1B20B5F5-B27B-E0F2-DCF2-99D87DA82892}"/>
              </a:ext>
            </a:extLst>
          </p:cNvPr>
          <p:cNvSpPr txBox="1"/>
          <p:nvPr/>
        </p:nvSpPr>
        <p:spPr>
          <a:xfrm>
            <a:off x="6879135" y="523993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kumimoji="1" lang="ja-JP" alt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大かっこ 49">
            <a:extLst>
              <a:ext uri="{FF2B5EF4-FFF2-40B4-BE49-F238E27FC236}">
                <a16:creationId xmlns:a16="http://schemas.microsoft.com/office/drawing/2014/main" id="{70F18D10-057E-7026-428C-686C35D41310}"/>
              </a:ext>
            </a:extLst>
          </p:cNvPr>
          <p:cNvSpPr/>
          <p:nvPr/>
        </p:nvSpPr>
        <p:spPr bwMode="auto">
          <a:xfrm>
            <a:off x="915448" y="3814518"/>
            <a:ext cx="3149452" cy="1726760"/>
          </a:xfrm>
          <a:prstGeom prst="bracketPair">
            <a:avLst>
              <a:gd name="adj" fmla="val 6723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graphicFrame>
        <p:nvGraphicFramePr>
          <p:cNvPr id="51" name="表 51">
            <a:extLst>
              <a:ext uri="{FF2B5EF4-FFF2-40B4-BE49-F238E27FC236}">
                <a16:creationId xmlns:a16="http://schemas.microsoft.com/office/drawing/2014/main" id="{F216782A-F2CE-85AA-EC47-AA57D1B796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8597823"/>
              </p:ext>
            </p:extLst>
          </p:nvPr>
        </p:nvGraphicFramePr>
        <p:xfrm>
          <a:off x="1207875" y="3944690"/>
          <a:ext cx="276815" cy="12586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815">
                  <a:extLst>
                    <a:ext uri="{9D8B030D-6E8A-4147-A177-3AD203B41FA5}">
                      <a16:colId xmlns:a16="http://schemas.microsoft.com/office/drawing/2014/main" val="1377415694"/>
                    </a:ext>
                  </a:extLst>
                </a:gridCol>
              </a:tblGrid>
              <a:tr h="314663">
                <a:tc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3454956"/>
                  </a:ext>
                </a:extLst>
              </a:tr>
              <a:tr h="314663">
                <a:tc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8885542"/>
                  </a:ext>
                </a:extLst>
              </a:tr>
              <a:tr h="314663">
                <a:tc>
                  <a:txBody>
                    <a:bodyPr/>
                    <a:lstStyle/>
                    <a:p>
                      <a:endParaRPr kumimoji="1" lang="ja-JP" altLang="en-US" sz="110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4235006"/>
                  </a:ext>
                </a:extLst>
              </a:tr>
              <a:tr h="314663">
                <a:tc>
                  <a:txBody>
                    <a:bodyPr/>
                    <a:lstStyle/>
                    <a:p>
                      <a:endParaRPr kumimoji="1" lang="ja-JP" altLang="en-US" sz="11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143570"/>
                  </a:ext>
                </a:extLst>
              </a:tr>
            </a:tbl>
          </a:graphicData>
        </a:graphic>
      </p:graphicFrame>
      <p:graphicFrame>
        <p:nvGraphicFramePr>
          <p:cNvPr id="52" name="表 51">
            <a:extLst>
              <a:ext uri="{FF2B5EF4-FFF2-40B4-BE49-F238E27FC236}">
                <a16:creationId xmlns:a16="http://schemas.microsoft.com/office/drawing/2014/main" id="{599100C5-12DF-D590-26EA-BD2AFE2F0D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8923016"/>
              </p:ext>
            </p:extLst>
          </p:nvPr>
        </p:nvGraphicFramePr>
        <p:xfrm>
          <a:off x="1534719" y="3944690"/>
          <a:ext cx="276815" cy="12586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815">
                  <a:extLst>
                    <a:ext uri="{9D8B030D-6E8A-4147-A177-3AD203B41FA5}">
                      <a16:colId xmlns:a16="http://schemas.microsoft.com/office/drawing/2014/main" val="1377415694"/>
                    </a:ext>
                  </a:extLst>
                </a:gridCol>
              </a:tblGrid>
              <a:tr h="314663">
                <a:tc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454956"/>
                  </a:ext>
                </a:extLst>
              </a:tr>
              <a:tr h="314663">
                <a:tc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8885542"/>
                  </a:ext>
                </a:extLst>
              </a:tr>
              <a:tr h="314663">
                <a:tc>
                  <a:txBody>
                    <a:bodyPr/>
                    <a:lstStyle/>
                    <a:p>
                      <a:endParaRPr kumimoji="1" lang="ja-JP" altLang="en-US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4235006"/>
                  </a:ext>
                </a:extLst>
              </a:tr>
              <a:tr h="314663">
                <a:tc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143570"/>
                  </a:ext>
                </a:extLst>
              </a:tr>
            </a:tbl>
          </a:graphicData>
        </a:graphic>
      </p:graphicFrame>
      <p:graphicFrame>
        <p:nvGraphicFramePr>
          <p:cNvPr id="53" name="表 51">
            <a:extLst>
              <a:ext uri="{FF2B5EF4-FFF2-40B4-BE49-F238E27FC236}">
                <a16:creationId xmlns:a16="http://schemas.microsoft.com/office/drawing/2014/main" id="{ECD70070-9A2D-79E8-84F1-769950516A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9787166"/>
              </p:ext>
            </p:extLst>
          </p:nvPr>
        </p:nvGraphicFramePr>
        <p:xfrm>
          <a:off x="2092775" y="3944690"/>
          <a:ext cx="276815" cy="12586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815">
                  <a:extLst>
                    <a:ext uri="{9D8B030D-6E8A-4147-A177-3AD203B41FA5}">
                      <a16:colId xmlns:a16="http://schemas.microsoft.com/office/drawing/2014/main" val="1377415694"/>
                    </a:ext>
                  </a:extLst>
                </a:gridCol>
              </a:tblGrid>
              <a:tr h="314663">
                <a:tc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454956"/>
                  </a:ext>
                </a:extLst>
              </a:tr>
              <a:tr h="314663">
                <a:tc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8885542"/>
                  </a:ext>
                </a:extLst>
              </a:tr>
              <a:tr h="314663">
                <a:tc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4235006"/>
                  </a:ext>
                </a:extLst>
              </a:tr>
              <a:tr h="314663">
                <a:tc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143570"/>
                  </a:ext>
                </a:extLst>
              </a:tr>
            </a:tbl>
          </a:graphicData>
        </a:graphic>
      </p:graphicFrame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9551ADAE-2369-7DD2-E6CF-F228FD5B71E9}"/>
              </a:ext>
            </a:extLst>
          </p:cNvPr>
          <p:cNvSpPr txBox="1"/>
          <p:nvPr/>
        </p:nvSpPr>
        <p:spPr>
          <a:xfrm>
            <a:off x="1744851" y="4416688"/>
            <a:ext cx="420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400" dirty="0"/>
              <a:t>･･･</a:t>
            </a:r>
            <a:endParaRPr kumimoji="1" lang="ja-JP" altLang="en-US" sz="1400" dirty="0"/>
          </a:p>
        </p:txBody>
      </p:sp>
      <p:graphicFrame>
        <p:nvGraphicFramePr>
          <p:cNvPr id="58" name="表 51">
            <a:extLst>
              <a:ext uri="{FF2B5EF4-FFF2-40B4-BE49-F238E27FC236}">
                <a16:creationId xmlns:a16="http://schemas.microsoft.com/office/drawing/2014/main" id="{7B477B61-7E06-C187-C9AC-23EE9988CE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7439780"/>
              </p:ext>
            </p:extLst>
          </p:nvPr>
        </p:nvGraphicFramePr>
        <p:xfrm>
          <a:off x="2590084" y="3948254"/>
          <a:ext cx="276815" cy="12586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815">
                  <a:extLst>
                    <a:ext uri="{9D8B030D-6E8A-4147-A177-3AD203B41FA5}">
                      <a16:colId xmlns:a16="http://schemas.microsoft.com/office/drawing/2014/main" val="1377415694"/>
                    </a:ext>
                  </a:extLst>
                </a:gridCol>
              </a:tblGrid>
              <a:tr h="314663">
                <a:tc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454956"/>
                  </a:ext>
                </a:extLst>
              </a:tr>
              <a:tr h="314663">
                <a:tc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8885542"/>
                  </a:ext>
                </a:extLst>
              </a:tr>
              <a:tr h="314663">
                <a:tc>
                  <a:txBody>
                    <a:bodyPr/>
                    <a:lstStyle/>
                    <a:p>
                      <a:endParaRPr kumimoji="1" lang="ja-JP" altLang="en-US" sz="110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4235006"/>
                  </a:ext>
                </a:extLst>
              </a:tr>
              <a:tr h="314663">
                <a:tc>
                  <a:txBody>
                    <a:bodyPr/>
                    <a:lstStyle/>
                    <a:p>
                      <a:endParaRPr kumimoji="1" lang="ja-JP" altLang="en-US" sz="11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143570"/>
                  </a:ext>
                </a:extLst>
              </a:tr>
            </a:tbl>
          </a:graphicData>
        </a:graphic>
      </p:graphicFrame>
      <p:graphicFrame>
        <p:nvGraphicFramePr>
          <p:cNvPr id="59" name="表 58">
            <a:extLst>
              <a:ext uri="{FF2B5EF4-FFF2-40B4-BE49-F238E27FC236}">
                <a16:creationId xmlns:a16="http://schemas.microsoft.com/office/drawing/2014/main" id="{32C5C377-9683-C714-1B52-8B02B65BB8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1652018"/>
              </p:ext>
            </p:extLst>
          </p:nvPr>
        </p:nvGraphicFramePr>
        <p:xfrm>
          <a:off x="2916928" y="3948254"/>
          <a:ext cx="276815" cy="12586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815">
                  <a:extLst>
                    <a:ext uri="{9D8B030D-6E8A-4147-A177-3AD203B41FA5}">
                      <a16:colId xmlns:a16="http://schemas.microsoft.com/office/drawing/2014/main" val="1377415694"/>
                    </a:ext>
                  </a:extLst>
                </a:gridCol>
              </a:tblGrid>
              <a:tr h="314663">
                <a:tc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454956"/>
                  </a:ext>
                </a:extLst>
              </a:tr>
              <a:tr h="314663">
                <a:tc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65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8885542"/>
                  </a:ext>
                </a:extLst>
              </a:tr>
              <a:tr h="314663">
                <a:tc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4235006"/>
                  </a:ext>
                </a:extLst>
              </a:tr>
              <a:tr h="314663">
                <a:tc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143570"/>
                  </a:ext>
                </a:extLst>
              </a:tr>
            </a:tbl>
          </a:graphicData>
        </a:graphic>
      </p:graphicFrame>
      <p:graphicFrame>
        <p:nvGraphicFramePr>
          <p:cNvPr id="60" name="表 51">
            <a:extLst>
              <a:ext uri="{FF2B5EF4-FFF2-40B4-BE49-F238E27FC236}">
                <a16:creationId xmlns:a16="http://schemas.microsoft.com/office/drawing/2014/main" id="{1BCB7C63-E54B-7E26-DE14-5F9BA3D647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15812"/>
              </p:ext>
            </p:extLst>
          </p:nvPr>
        </p:nvGraphicFramePr>
        <p:xfrm>
          <a:off x="3474984" y="3948254"/>
          <a:ext cx="276815" cy="12586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815">
                  <a:extLst>
                    <a:ext uri="{9D8B030D-6E8A-4147-A177-3AD203B41FA5}">
                      <a16:colId xmlns:a16="http://schemas.microsoft.com/office/drawing/2014/main" val="1377415694"/>
                    </a:ext>
                  </a:extLst>
                </a:gridCol>
              </a:tblGrid>
              <a:tr h="314663">
                <a:tc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454956"/>
                  </a:ext>
                </a:extLst>
              </a:tr>
              <a:tr h="314663">
                <a:tc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8885542"/>
                  </a:ext>
                </a:extLst>
              </a:tr>
              <a:tr h="314663">
                <a:tc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71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4235006"/>
                  </a:ext>
                </a:extLst>
              </a:tr>
              <a:tr h="314663">
                <a:tc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143570"/>
                  </a:ext>
                </a:extLst>
              </a:tr>
            </a:tbl>
          </a:graphicData>
        </a:graphic>
      </p:graphicFrame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2E4E18EA-4572-654B-A19E-D26328C0462A}"/>
              </a:ext>
            </a:extLst>
          </p:cNvPr>
          <p:cNvSpPr txBox="1"/>
          <p:nvPr/>
        </p:nvSpPr>
        <p:spPr>
          <a:xfrm>
            <a:off x="3127060" y="4420252"/>
            <a:ext cx="420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400" dirty="0"/>
              <a:t>･･･</a:t>
            </a:r>
            <a:endParaRPr kumimoji="1" lang="ja-JP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テキスト ボックス 64">
                <a:extLst>
                  <a:ext uri="{FF2B5EF4-FFF2-40B4-BE49-F238E27FC236}">
                    <a16:creationId xmlns:a16="http://schemas.microsoft.com/office/drawing/2014/main" id="{F1C10F45-D0DC-68C0-B07C-570A88BA689A}"/>
                  </a:ext>
                </a:extLst>
              </p:cNvPr>
              <p:cNvSpPr txBox="1"/>
              <p:nvPr/>
            </p:nvSpPr>
            <p:spPr>
              <a:xfrm>
                <a:off x="1172356" y="5183383"/>
                <a:ext cx="42037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4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65" name="テキスト ボックス 64">
                <a:extLst>
                  <a:ext uri="{FF2B5EF4-FFF2-40B4-BE49-F238E27FC236}">
                    <a16:creationId xmlns:a16="http://schemas.microsoft.com/office/drawing/2014/main" id="{F1C10F45-D0DC-68C0-B07C-570A88BA6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2356" y="5183383"/>
                <a:ext cx="420371" cy="307777"/>
              </a:xfrm>
              <a:prstGeom prst="rect">
                <a:avLst/>
              </a:prstGeom>
              <a:blipFill>
                <a:blip r:embed="rId14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テキスト ボックス 65">
                <a:extLst>
                  <a:ext uri="{FF2B5EF4-FFF2-40B4-BE49-F238E27FC236}">
                    <a16:creationId xmlns:a16="http://schemas.microsoft.com/office/drawing/2014/main" id="{10C70DE6-0034-CE68-D1B3-C5C52DC6DC17}"/>
                  </a:ext>
                </a:extLst>
              </p:cNvPr>
              <p:cNvSpPr txBox="1"/>
              <p:nvPr/>
            </p:nvSpPr>
            <p:spPr>
              <a:xfrm>
                <a:off x="1460856" y="5183383"/>
                <a:ext cx="4245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4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66" name="テキスト ボックス 65">
                <a:extLst>
                  <a:ext uri="{FF2B5EF4-FFF2-40B4-BE49-F238E27FC236}">
                    <a16:creationId xmlns:a16="http://schemas.microsoft.com/office/drawing/2014/main" id="{10C70DE6-0034-CE68-D1B3-C5C52DC6DC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0856" y="5183383"/>
                <a:ext cx="424540" cy="307777"/>
              </a:xfrm>
              <a:prstGeom prst="rect">
                <a:avLst/>
              </a:prstGeom>
              <a:blipFill>
                <a:blip r:embed="rId15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テキスト ボックス 66">
                <a:extLst>
                  <a:ext uri="{FF2B5EF4-FFF2-40B4-BE49-F238E27FC236}">
                    <a16:creationId xmlns:a16="http://schemas.microsoft.com/office/drawing/2014/main" id="{5E6EB1C4-0FD8-D602-AD4F-6DDE633B322B}"/>
                  </a:ext>
                </a:extLst>
              </p:cNvPr>
              <p:cNvSpPr txBox="1"/>
              <p:nvPr/>
            </p:nvSpPr>
            <p:spPr>
              <a:xfrm>
                <a:off x="2025752" y="5183383"/>
                <a:ext cx="41043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4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67" name="テキスト ボックス 66">
                <a:extLst>
                  <a:ext uri="{FF2B5EF4-FFF2-40B4-BE49-F238E27FC236}">
                    <a16:creationId xmlns:a16="http://schemas.microsoft.com/office/drawing/2014/main" id="{5E6EB1C4-0FD8-D602-AD4F-6DDE633B32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5752" y="5183383"/>
                <a:ext cx="410432" cy="307777"/>
              </a:xfrm>
              <a:prstGeom prst="rect">
                <a:avLst/>
              </a:prstGeom>
              <a:blipFill>
                <a:blip r:embed="rId16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テキスト ボックス 67">
                <a:extLst>
                  <a:ext uri="{FF2B5EF4-FFF2-40B4-BE49-F238E27FC236}">
                    <a16:creationId xmlns:a16="http://schemas.microsoft.com/office/drawing/2014/main" id="{779E0703-7125-F70A-8148-EF64E8B2089C}"/>
                  </a:ext>
                </a:extLst>
              </p:cNvPr>
              <p:cNvSpPr txBox="1"/>
              <p:nvPr/>
            </p:nvSpPr>
            <p:spPr>
              <a:xfrm>
                <a:off x="2436163" y="5183383"/>
                <a:ext cx="58035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4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68" name="テキスト ボックス 67">
                <a:extLst>
                  <a:ext uri="{FF2B5EF4-FFF2-40B4-BE49-F238E27FC236}">
                    <a16:creationId xmlns:a16="http://schemas.microsoft.com/office/drawing/2014/main" id="{779E0703-7125-F70A-8148-EF64E8B208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6163" y="5183383"/>
                <a:ext cx="580351" cy="307777"/>
              </a:xfrm>
              <a:prstGeom prst="rect">
                <a:avLst/>
              </a:prstGeom>
              <a:blipFill>
                <a:blip r:embed="rId17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テキスト ボックス 68">
                <a:extLst>
                  <a:ext uri="{FF2B5EF4-FFF2-40B4-BE49-F238E27FC236}">
                    <a16:creationId xmlns:a16="http://schemas.microsoft.com/office/drawing/2014/main" id="{890E8772-7592-B7DB-D054-D160116D8C75}"/>
                  </a:ext>
                </a:extLst>
              </p:cNvPr>
              <p:cNvSpPr txBox="1"/>
              <p:nvPr/>
            </p:nvSpPr>
            <p:spPr>
              <a:xfrm>
                <a:off x="2864547" y="5183383"/>
                <a:ext cx="58035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4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</m:sub>
                      </m:sSub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69" name="テキスト ボックス 68">
                <a:extLst>
                  <a:ext uri="{FF2B5EF4-FFF2-40B4-BE49-F238E27FC236}">
                    <a16:creationId xmlns:a16="http://schemas.microsoft.com/office/drawing/2014/main" id="{890E8772-7592-B7DB-D054-D160116D8C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4547" y="5183383"/>
                <a:ext cx="580351" cy="307777"/>
              </a:xfrm>
              <a:prstGeom prst="rect">
                <a:avLst/>
              </a:prstGeom>
              <a:blipFill>
                <a:blip r:embed="rId18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テキスト ボックス 69">
                <a:extLst>
                  <a:ext uri="{FF2B5EF4-FFF2-40B4-BE49-F238E27FC236}">
                    <a16:creationId xmlns:a16="http://schemas.microsoft.com/office/drawing/2014/main" id="{011F7BFA-F864-574A-B115-D252AC9584EE}"/>
                  </a:ext>
                </a:extLst>
              </p:cNvPr>
              <p:cNvSpPr txBox="1"/>
              <p:nvPr/>
            </p:nvSpPr>
            <p:spPr>
              <a:xfrm>
                <a:off x="3396452" y="5183383"/>
                <a:ext cx="43973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4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70" name="テキスト ボックス 69">
                <a:extLst>
                  <a:ext uri="{FF2B5EF4-FFF2-40B4-BE49-F238E27FC236}">
                    <a16:creationId xmlns:a16="http://schemas.microsoft.com/office/drawing/2014/main" id="{011F7BFA-F864-574A-B115-D252AC958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6452" y="5183383"/>
                <a:ext cx="439736" cy="307777"/>
              </a:xfrm>
              <a:prstGeom prst="rect">
                <a:avLst/>
              </a:prstGeom>
              <a:blipFill>
                <a:blip r:embed="rId19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テキスト ボックス 70">
                <a:extLst>
                  <a:ext uri="{FF2B5EF4-FFF2-40B4-BE49-F238E27FC236}">
                    <a16:creationId xmlns:a16="http://schemas.microsoft.com/office/drawing/2014/main" id="{4A46D81C-DC03-C8F8-101C-10AC74CF8B02}"/>
                  </a:ext>
                </a:extLst>
              </p:cNvPr>
              <p:cNvSpPr txBox="1"/>
              <p:nvPr/>
            </p:nvSpPr>
            <p:spPr>
              <a:xfrm>
                <a:off x="187511" y="4294811"/>
                <a:ext cx="625993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3200" b="1" i="1" smtClean="0">
                        <a:latin typeface="Cambria Math" panose="02040503050406030204" pitchFamily="18" charset="0"/>
                      </a:rPr>
                      <m:t>𝒀</m:t>
                    </m:r>
                  </m:oMath>
                </a14:m>
                <a:r>
                  <a:rPr lang="en-US" altLang="ja-JP" sz="3200" dirty="0"/>
                  <a:t>:</a:t>
                </a:r>
                <a:endParaRPr lang="ja-JP" altLang="en-US" sz="3200" dirty="0"/>
              </a:p>
            </p:txBody>
          </p:sp>
        </mc:Choice>
        <mc:Fallback xmlns="">
          <p:sp>
            <p:nvSpPr>
              <p:cNvPr id="71" name="テキスト ボックス 70">
                <a:extLst>
                  <a:ext uri="{FF2B5EF4-FFF2-40B4-BE49-F238E27FC236}">
                    <a16:creationId xmlns:a16="http://schemas.microsoft.com/office/drawing/2014/main" id="{4A46D81C-DC03-C8F8-101C-10AC74CF8B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511" y="4294811"/>
                <a:ext cx="625993" cy="584775"/>
              </a:xfrm>
              <a:prstGeom prst="rect">
                <a:avLst/>
              </a:prstGeom>
              <a:blipFill>
                <a:blip r:embed="rId20"/>
                <a:stretch>
                  <a:fillRect t="-13684" r="-25490" b="-3473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3" name="直線コネクタ 72">
            <a:extLst>
              <a:ext uri="{FF2B5EF4-FFF2-40B4-BE49-F238E27FC236}">
                <a16:creationId xmlns:a16="http://schemas.microsoft.com/office/drawing/2014/main" id="{C7FD6EC1-B27D-E3D9-7727-279F7B7BEE40}"/>
              </a:ext>
            </a:extLst>
          </p:cNvPr>
          <p:cNvCxnSpPr/>
          <p:nvPr/>
        </p:nvCxnSpPr>
        <p:spPr bwMode="auto">
          <a:xfrm>
            <a:off x="2485026" y="3797199"/>
            <a:ext cx="0" cy="174407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9BE4A2EE-CEBB-3A39-10C4-57F2664CB8D8}"/>
              </a:ext>
            </a:extLst>
          </p:cNvPr>
          <p:cNvSpPr txBox="1"/>
          <p:nvPr/>
        </p:nvSpPr>
        <p:spPr>
          <a:xfrm>
            <a:off x="1289817" y="5541278"/>
            <a:ext cx="910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 #1</a:t>
            </a: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99119C25-62C0-E432-0C72-6C93282A31FF}"/>
              </a:ext>
            </a:extLst>
          </p:cNvPr>
          <p:cNvSpPr txBox="1"/>
          <p:nvPr/>
        </p:nvSpPr>
        <p:spPr>
          <a:xfrm>
            <a:off x="2744691" y="5541278"/>
            <a:ext cx="910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 #2</a:t>
            </a: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5009E706-34F5-8D8E-D76B-C8EFFAE1DCBF}"/>
              </a:ext>
            </a:extLst>
          </p:cNvPr>
          <p:cNvSpPr txBox="1"/>
          <p:nvPr/>
        </p:nvSpPr>
        <p:spPr>
          <a:xfrm>
            <a:off x="-28359" y="5853737"/>
            <a:ext cx="55749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200" dirty="0"/>
              <a:t>* Assume that</a:t>
            </a:r>
            <a:r>
              <a:rPr lang="ja-JP" altLang="en-US" sz="1200" dirty="0"/>
              <a:t> </a:t>
            </a:r>
            <a:r>
              <a:rPr lang="en-US" altLang="ja-JP" sz="1200" dirty="0"/>
              <a:t>observations </a:t>
            </a:r>
            <a:r>
              <a:rPr lang="en-US" altLang="ja-JP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ja-JP" sz="1200" dirty="0"/>
              <a:t> are aligned per each class in advance to simplify. </a:t>
            </a:r>
            <a:endParaRPr kumimoji="1" lang="ja-JP" altLang="en-US" sz="1200" dirty="0"/>
          </a:p>
        </p:txBody>
      </p:sp>
      <p:sp>
        <p:nvSpPr>
          <p:cNvPr id="80" name="四角形: 角を丸くする 79">
            <a:extLst>
              <a:ext uri="{FF2B5EF4-FFF2-40B4-BE49-F238E27FC236}">
                <a16:creationId xmlns:a16="http://schemas.microsoft.com/office/drawing/2014/main" id="{7C1513A9-0213-1332-A3FC-3B66AE41BD03}"/>
              </a:ext>
            </a:extLst>
          </p:cNvPr>
          <p:cNvSpPr/>
          <p:nvPr/>
        </p:nvSpPr>
        <p:spPr bwMode="auto">
          <a:xfrm>
            <a:off x="5819240" y="4310965"/>
            <a:ext cx="517324" cy="946909"/>
          </a:xfrm>
          <a:prstGeom prst="roundRect">
            <a:avLst>
              <a:gd name="adj" fmla="val 9658"/>
            </a:avLst>
          </a:prstGeom>
          <a:solidFill>
            <a:srgbClr val="CCE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81" name="四角形: 角を丸くする 80">
            <a:extLst>
              <a:ext uri="{FF2B5EF4-FFF2-40B4-BE49-F238E27FC236}">
                <a16:creationId xmlns:a16="http://schemas.microsoft.com/office/drawing/2014/main" id="{FE13CB82-5ACF-A069-B57D-EC33040C1215}"/>
              </a:ext>
            </a:extLst>
          </p:cNvPr>
          <p:cNvSpPr/>
          <p:nvPr/>
        </p:nvSpPr>
        <p:spPr bwMode="auto">
          <a:xfrm>
            <a:off x="5223609" y="4310965"/>
            <a:ext cx="552890" cy="946909"/>
          </a:xfrm>
          <a:prstGeom prst="roundRect">
            <a:avLst>
              <a:gd name="adj" fmla="val 9658"/>
            </a:avLst>
          </a:prstGeom>
          <a:solidFill>
            <a:srgbClr val="FF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D170D782-2EDD-DB1D-E01B-C5FBE520289D}"/>
                  </a:ext>
                </a:extLst>
              </p:cNvPr>
              <p:cNvSpPr txBox="1"/>
              <p:nvPr/>
            </p:nvSpPr>
            <p:spPr>
              <a:xfrm>
                <a:off x="5565295" y="4545666"/>
                <a:ext cx="446683" cy="4682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b="1" i="1" smtClean="0">
                          <a:latin typeface="Cambria Math" panose="02040503050406030204" pitchFamily="18" charset="0"/>
                        </a:rPr>
                        <m:t>𝒀</m:t>
                      </m:r>
                    </m:oMath>
                  </m:oMathPara>
                </a14:m>
                <a:endParaRPr lang="ja-JP" altLang="en-US" sz="2400" dirty="0"/>
              </a:p>
            </p:txBody>
          </p:sp>
        </mc:Choice>
        <mc:Fallback xmlns=""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D170D782-2EDD-DB1D-E01B-C5FBE5202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5295" y="4545666"/>
                <a:ext cx="446683" cy="468205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四角形: 角を丸くする 81">
            <a:extLst>
              <a:ext uri="{FF2B5EF4-FFF2-40B4-BE49-F238E27FC236}">
                <a16:creationId xmlns:a16="http://schemas.microsoft.com/office/drawing/2014/main" id="{6453E7A7-2443-E9DC-AA18-A484ADB7E1B3}"/>
              </a:ext>
            </a:extLst>
          </p:cNvPr>
          <p:cNvSpPr/>
          <p:nvPr/>
        </p:nvSpPr>
        <p:spPr bwMode="auto">
          <a:xfrm rot="5400000">
            <a:off x="8233966" y="4483752"/>
            <a:ext cx="480053" cy="1105029"/>
          </a:xfrm>
          <a:prstGeom prst="roundRect">
            <a:avLst>
              <a:gd name="adj" fmla="val 9658"/>
            </a:avLst>
          </a:prstGeom>
          <a:solidFill>
            <a:srgbClr val="CCE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83" name="四角形: 角を丸くする 82">
            <a:extLst>
              <a:ext uri="{FF2B5EF4-FFF2-40B4-BE49-F238E27FC236}">
                <a16:creationId xmlns:a16="http://schemas.microsoft.com/office/drawing/2014/main" id="{ADF4BB5E-F91C-0F10-1AB1-07CFCBD10EAB}"/>
              </a:ext>
            </a:extLst>
          </p:cNvPr>
          <p:cNvSpPr/>
          <p:nvPr/>
        </p:nvSpPr>
        <p:spPr bwMode="auto">
          <a:xfrm rot="5400000">
            <a:off x="8233965" y="3981143"/>
            <a:ext cx="480053" cy="1105029"/>
          </a:xfrm>
          <a:prstGeom prst="roundRect">
            <a:avLst>
              <a:gd name="adj" fmla="val 9658"/>
            </a:avLst>
          </a:prstGeom>
          <a:solidFill>
            <a:srgbClr val="FF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F4BB3089-D911-09C7-F579-8FBEA921A56E}"/>
                  </a:ext>
                </a:extLst>
              </p:cNvPr>
              <p:cNvSpPr txBox="1"/>
              <p:nvPr/>
            </p:nvSpPr>
            <p:spPr>
              <a:xfrm>
                <a:off x="8254320" y="4566940"/>
                <a:ext cx="446683" cy="4682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1" i="1" smtClean="0"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</m:oMath>
                </a14:m>
                <a:r>
                  <a:rPr lang="en-US" altLang="ja-JP" sz="2400" dirty="0"/>
                  <a:t> </a:t>
                </a:r>
                <a:endParaRPr lang="ja-JP" altLang="en-US" sz="2400" dirty="0"/>
              </a:p>
            </p:txBody>
          </p:sp>
        </mc:Choice>
        <mc:Fallback xmlns=""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F4BB3089-D911-09C7-F579-8FBEA921A5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4320" y="4566940"/>
                <a:ext cx="446683" cy="468205"/>
              </a:xfrm>
              <a:prstGeom prst="rect">
                <a:avLst/>
              </a:prstGeom>
              <a:blipFill>
                <a:blip r:embed="rId22"/>
                <a:stretch>
                  <a:fillRect l="-2740" r="-1506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下矢印 47">
            <a:extLst>
              <a:ext uri="{FF2B5EF4-FFF2-40B4-BE49-F238E27FC236}">
                <a16:creationId xmlns:a16="http://schemas.microsoft.com/office/drawing/2014/main" id="{E4D1F8AA-548B-CE59-DF05-5D801160530D}"/>
              </a:ext>
            </a:extLst>
          </p:cNvPr>
          <p:cNvSpPr/>
          <p:nvPr/>
        </p:nvSpPr>
        <p:spPr bwMode="auto">
          <a:xfrm rot="16200000">
            <a:off x="4360215" y="4362090"/>
            <a:ext cx="648795" cy="662536"/>
          </a:xfrm>
          <a:prstGeom prst="downArrow">
            <a:avLst>
              <a:gd name="adj1" fmla="val 60275"/>
              <a:gd name="adj2" fmla="val 57122"/>
            </a:avLst>
          </a:prstGeom>
          <a:solidFill>
            <a:srgbClr val="006600"/>
          </a:solidFill>
          <a:ln w="31750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ja-JP" altLang="en-US" sz="1600" dirty="0"/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6B273C06-8407-2063-16B0-316827259E83}"/>
              </a:ext>
            </a:extLst>
          </p:cNvPr>
          <p:cNvSpPr txBox="1"/>
          <p:nvPr/>
        </p:nvSpPr>
        <p:spPr>
          <a:xfrm>
            <a:off x="4724568" y="3748209"/>
            <a:ext cx="6805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kumimoji="1" lang="en-US" altLang="ja-JP" sz="1600" dirty="0"/>
              <a:t>Rewrite the correlation matrix in order for it be class-aware as follows:</a:t>
            </a:r>
            <a:endParaRPr kumimoji="1" lang="ja-JP" altLang="en-US" sz="1600" dirty="0"/>
          </a:p>
        </p:txBody>
      </p:sp>
      <p:sp>
        <p:nvSpPr>
          <p:cNvPr id="86" name="Rectangle 25">
            <a:extLst>
              <a:ext uri="{FF2B5EF4-FFF2-40B4-BE49-F238E27FC236}">
                <a16:creationId xmlns:a16="http://schemas.microsoft.com/office/drawing/2014/main" id="{7EF64F1C-E836-9DD7-FF58-F62F75808A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9935" y="5687952"/>
            <a:ext cx="6470613" cy="523219"/>
          </a:xfrm>
          <a:prstGeom prst="rect">
            <a:avLst/>
          </a:prstGeom>
          <a:solidFill>
            <a:srgbClr val="FFCC66"/>
          </a:solidFill>
          <a:ln w="28575">
            <a:solidFill>
              <a:srgbClr val="FF0000"/>
            </a:solidFill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ja-JP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7" name="図 86" descr="アイコン&#10;&#10;自動的に生成された説明">
            <a:extLst>
              <a:ext uri="{FF2B5EF4-FFF2-40B4-BE49-F238E27FC236}">
                <a16:creationId xmlns:a16="http://schemas.microsoft.com/office/drawing/2014/main" id="{3364FFF1-9CC7-1342-849A-DCE3F3D6331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024" y="5719382"/>
            <a:ext cx="478510" cy="413898"/>
          </a:xfrm>
          <a:prstGeom prst="rect">
            <a:avLst/>
          </a:prstGeom>
          <a:effectLst/>
        </p:spPr>
      </p:pic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E3C6A912-9A44-0128-1F51-FBFEFE714C10}"/>
              </a:ext>
            </a:extLst>
          </p:cNvPr>
          <p:cNvSpPr txBox="1"/>
          <p:nvPr/>
        </p:nvSpPr>
        <p:spPr>
          <a:xfrm>
            <a:off x="6195521" y="5780474"/>
            <a:ext cx="5694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Being expected to learn the class-aware latent feature space</a:t>
            </a:r>
            <a:endParaRPr kumimoji="1" lang="ja-JP" alt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9FA72BC0-1110-001F-A0C1-2B1040324238}"/>
              </a:ext>
            </a:extLst>
          </p:cNvPr>
          <p:cNvSpPr txBox="1"/>
          <p:nvPr/>
        </p:nvSpPr>
        <p:spPr>
          <a:xfrm>
            <a:off x="9333293" y="4399307"/>
            <a:ext cx="2667653" cy="8420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87000"/>
              </a:lnSpc>
            </a:pPr>
            <a:r>
              <a:rPr kumimoji="1" lang="en-US" altLang="ja-JP" sz="1400" dirty="0"/>
              <a:t>Due to the effect of </a:t>
            </a:r>
            <a:r>
              <a:rPr kumimoji="1" lang="en-US" altLang="ja-JP" sz="1400" b="1" i="1" dirty="0"/>
              <a:t>M</a:t>
            </a:r>
            <a:r>
              <a:rPr kumimoji="1" lang="en-US" altLang="ja-JP" sz="1400" dirty="0"/>
              <a:t>,</a:t>
            </a:r>
          </a:p>
          <a:p>
            <a:pPr algn="l">
              <a:lnSpc>
                <a:spcPct val="87000"/>
              </a:lnSpc>
            </a:pPr>
            <a:r>
              <a:rPr kumimoji="1" lang="en-US" altLang="ja-JP" sz="1400" dirty="0"/>
              <a:t>the samples belonging to</a:t>
            </a:r>
          </a:p>
          <a:p>
            <a:pPr algn="l">
              <a:lnSpc>
                <a:spcPct val="87000"/>
              </a:lnSpc>
            </a:pPr>
            <a:r>
              <a:rPr kumimoji="1" lang="en-US" altLang="ja-JP" sz="1400" dirty="0"/>
              <a:t>the different classes each other</a:t>
            </a:r>
            <a:br>
              <a:rPr kumimoji="1" lang="en-US" altLang="ja-JP" sz="1400" dirty="0"/>
            </a:br>
            <a:r>
              <a:rPr kumimoji="1" lang="en-US" altLang="ja-JP" sz="1400" dirty="0"/>
              <a:t>become to be non-correlated.</a:t>
            </a:r>
            <a:endParaRPr kumimoji="1" lang="ja-JP" alt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060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7" grpId="0" animBg="1"/>
      <p:bldP spid="55" grpId="0" animBg="1"/>
      <p:bldP spid="56" grpId="0" animBg="1"/>
      <p:bldP spid="57" grpId="0" animBg="1"/>
      <p:bldP spid="62" grpId="0" animBg="1"/>
      <p:bldP spid="63" grpId="0" animBg="1"/>
      <p:bldP spid="64" grpId="0" animBg="1"/>
      <p:bldP spid="10" grpId="0" animBg="1"/>
      <p:bldP spid="6" grpId="0"/>
      <p:bldP spid="7" grpId="0" animBg="1"/>
      <p:bldP spid="8" grpId="0"/>
      <p:bldP spid="9" grpId="0"/>
      <p:bldP spid="12" grpId="0" animBg="1"/>
      <p:bldP spid="13" grpId="0" animBg="1"/>
      <p:bldP spid="11" grpId="0"/>
      <p:bldP spid="24" grpId="0"/>
      <p:bldP spid="25" grpId="0"/>
      <p:bldP spid="31" grpId="0" animBg="1"/>
      <p:bldP spid="32" grpId="0"/>
      <p:bldP spid="33" grpId="0"/>
      <p:bldP spid="37" grpId="0"/>
      <p:bldP spid="38" grpId="0" animBg="1"/>
      <p:bldP spid="39" grpId="0" animBg="1"/>
      <p:bldP spid="42" grpId="0" animBg="1"/>
      <p:bldP spid="43" grpId="0" animBg="1"/>
      <p:bldP spid="44" grpId="0" animBg="1"/>
      <p:bldP spid="45" grpId="0"/>
      <p:bldP spid="46" grpId="0"/>
      <p:bldP spid="47" grpId="0"/>
      <p:bldP spid="48" grpId="0"/>
      <p:bldP spid="49" grpId="0"/>
      <p:bldP spid="50" grpId="0" animBg="1"/>
      <p:bldP spid="54" grpId="0"/>
      <p:bldP spid="61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4" grpId="0"/>
      <p:bldP spid="75" grpId="0"/>
      <p:bldP spid="79" grpId="0"/>
      <p:bldP spid="80" grpId="0" animBg="1"/>
      <p:bldP spid="81" grpId="0" animBg="1"/>
      <p:bldP spid="40" grpId="0"/>
      <p:bldP spid="82" grpId="0" animBg="1"/>
      <p:bldP spid="83" grpId="0" animBg="1"/>
      <p:bldP spid="41" grpId="0"/>
      <p:bldP spid="84" grpId="0" animBg="1"/>
      <p:bldP spid="85" grpId="0"/>
      <p:bldP spid="86" grpId="0" animBg="1"/>
      <p:bldP spid="88" grpId="0"/>
      <p:bldP spid="8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Rectangle 25">
            <a:extLst>
              <a:ext uri="{FF2B5EF4-FFF2-40B4-BE49-F238E27FC236}">
                <a16:creationId xmlns:a16="http://schemas.microsoft.com/office/drawing/2014/main" id="{1043D3F9-9243-C65B-E396-A10A21652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0425" y="1392122"/>
            <a:ext cx="4484009" cy="2581946"/>
          </a:xfrm>
          <a:prstGeom prst="rect">
            <a:avLst/>
          </a:prstGeom>
          <a:solidFill>
            <a:srgbClr val="FFCC66"/>
          </a:solidFill>
          <a:ln w="28575">
            <a:solidFill>
              <a:srgbClr val="FF0000"/>
            </a:solidFill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ja-JP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矢印: 右 161">
            <a:extLst>
              <a:ext uri="{FF2B5EF4-FFF2-40B4-BE49-F238E27FC236}">
                <a16:creationId xmlns:a16="http://schemas.microsoft.com/office/drawing/2014/main" id="{D1BF4F89-E82F-05B4-9DBA-1A854458A9C7}"/>
              </a:ext>
            </a:extLst>
          </p:cNvPr>
          <p:cNvSpPr/>
          <p:nvPr/>
        </p:nvSpPr>
        <p:spPr>
          <a:xfrm rot="16200000">
            <a:off x="5830595" y="3917523"/>
            <a:ext cx="681504" cy="575758"/>
          </a:xfrm>
          <a:prstGeom prst="rightArrow">
            <a:avLst>
              <a:gd name="adj1" fmla="val 50000"/>
              <a:gd name="adj2" fmla="val 31743"/>
            </a:avLst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778099BB-287A-755F-1E9B-0686A48C52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63205"/>
            <a:ext cx="10081683" cy="509587"/>
          </a:xfrm>
        </p:spPr>
        <p:txBody>
          <a:bodyPr/>
          <a:lstStyle/>
          <a:p>
            <a:r>
              <a:rPr lang="en-US" altLang="ja-JP" sz="2800" b="1" dirty="0"/>
              <a:t>Our proposal</a:t>
            </a:r>
            <a:r>
              <a:rPr lang="en-US" altLang="ja-JP" sz="2800" dirty="0"/>
              <a:t>: class-aware SGPDM (CSGPDM)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2A9DF77-402B-1570-46AA-B7C5D8D0D58C}"/>
              </a:ext>
            </a:extLst>
          </p:cNvPr>
          <p:cNvSpPr txBox="1"/>
          <p:nvPr/>
        </p:nvSpPr>
        <p:spPr>
          <a:xfrm>
            <a:off x="28065" y="980728"/>
            <a:ext cx="81596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altLang="ja-JP" sz="2000" b="1" dirty="0">
                <a:cs typeface="Arial" panose="020B0604020202020204" pitchFamily="34" charset="0"/>
              </a:rPr>
              <a:t>Overview of CSGPDM compared with the original one (SGPDM)</a:t>
            </a:r>
            <a:endParaRPr lang="ja-JP" altLang="en-US" sz="2000" b="1" dirty="0">
              <a:cs typeface="Arial" panose="020B0604020202020204" pitchFamily="34" charset="0"/>
            </a:endParaRP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7CF07086-EA4C-272D-6150-47E6F700F376}"/>
              </a:ext>
            </a:extLst>
          </p:cNvPr>
          <p:cNvCxnSpPr>
            <a:cxnSpLocks/>
          </p:cNvCxnSpPr>
          <p:nvPr/>
        </p:nvCxnSpPr>
        <p:spPr>
          <a:xfrm flipV="1">
            <a:off x="1667797" y="4643190"/>
            <a:ext cx="0" cy="129854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E73D1320-BCD9-377B-E1DC-D2D33AF794FF}"/>
              </a:ext>
            </a:extLst>
          </p:cNvPr>
          <p:cNvCxnSpPr>
            <a:cxnSpLocks/>
          </p:cNvCxnSpPr>
          <p:nvPr/>
        </p:nvCxnSpPr>
        <p:spPr>
          <a:xfrm>
            <a:off x="1667797" y="5938014"/>
            <a:ext cx="4397581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03517AD-E344-DE1F-6AE1-0F282EBB8A3C}"/>
              </a:ext>
            </a:extLst>
          </p:cNvPr>
          <p:cNvSpPr txBox="1"/>
          <p:nvPr/>
        </p:nvSpPr>
        <p:spPr>
          <a:xfrm>
            <a:off x="5997978" y="5756587"/>
            <a:ext cx="1103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step </a:t>
            </a:r>
            <a:r>
              <a:rPr kumimoji="1" lang="en-US" altLang="ja-JP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kumimoji="1" lang="ja-JP" alt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フリーフォーム: 図形 10">
            <a:extLst>
              <a:ext uri="{FF2B5EF4-FFF2-40B4-BE49-F238E27FC236}">
                <a16:creationId xmlns:a16="http://schemas.microsoft.com/office/drawing/2014/main" id="{08C8EDDE-CA51-0244-E663-469DDFAE03B6}"/>
              </a:ext>
            </a:extLst>
          </p:cNvPr>
          <p:cNvSpPr/>
          <p:nvPr/>
        </p:nvSpPr>
        <p:spPr>
          <a:xfrm>
            <a:off x="1667797" y="4928354"/>
            <a:ext cx="2161845" cy="728219"/>
          </a:xfrm>
          <a:custGeom>
            <a:avLst/>
            <a:gdLst>
              <a:gd name="connsiteX0" fmla="*/ 0 w 10078720"/>
              <a:gd name="connsiteY0" fmla="*/ 731524 h 1452884"/>
              <a:gd name="connsiteX1" fmla="*/ 741680 w 10078720"/>
              <a:gd name="connsiteY1" fmla="*/ 10164 h 1452884"/>
              <a:gd name="connsiteX2" fmla="*/ 1452880 w 10078720"/>
              <a:gd name="connsiteY2" fmla="*/ 731524 h 1452884"/>
              <a:gd name="connsiteX3" fmla="*/ 2164080 w 10078720"/>
              <a:gd name="connsiteY3" fmla="*/ 1452884 h 1452884"/>
              <a:gd name="connsiteX4" fmla="*/ 2885440 w 10078720"/>
              <a:gd name="connsiteY4" fmla="*/ 731524 h 1452884"/>
              <a:gd name="connsiteX5" fmla="*/ 3616960 w 10078720"/>
              <a:gd name="connsiteY5" fmla="*/ 20324 h 1452884"/>
              <a:gd name="connsiteX6" fmla="*/ 4338320 w 10078720"/>
              <a:gd name="connsiteY6" fmla="*/ 731524 h 1452884"/>
              <a:gd name="connsiteX7" fmla="*/ 5049520 w 10078720"/>
              <a:gd name="connsiteY7" fmla="*/ 1442724 h 1452884"/>
              <a:gd name="connsiteX8" fmla="*/ 5770880 w 10078720"/>
              <a:gd name="connsiteY8" fmla="*/ 731524 h 1452884"/>
              <a:gd name="connsiteX9" fmla="*/ 6492240 w 10078720"/>
              <a:gd name="connsiteY9" fmla="*/ 20324 h 1452884"/>
              <a:gd name="connsiteX10" fmla="*/ 7203440 w 10078720"/>
              <a:gd name="connsiteY10" fmla="*/ 731524 h 1452884"/>
              <a:gd name="connsiteX11" fmla="*/ 7924800 w 10078720"/>
              <a:gd name="connsiteY11" fmla="*/ 1442724 h 1452884"/>
              <a:gd name="connsiteX12" fmla="*/ 8646160 w 10078720"/>
              <a:gd name="connsiteY12" fmla="*/ 721364 h 1452884"/>
              <a:gd name="connsiteX13" fmla="*/ 9367520 w 10078720"/>
              <a:gd name="connsiteY13" fmla="*/ 4 h 1452884"/>
              <a:gd name="connsiteX14" fmla="*/ 10078720 w 10078720"/>
              <a:gd name="connsiteY14" fmla="*/ 731524 h 1452884"/>
              <a:gd name="connsiteX15" fmla="*/ 10078720 w 10078720"/>
              <a:gd name="connsiteY15" fmla="*/ 731524 h 1452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078720" h="1452884">
                <a:moveTo>
                  <a:pt x="0" y="731524"/>
                </a:moveTo>
                <a:cubicBezTo>
                  <a:pt x="249766" y="370844"/>
                  <a:pt x="499533" y="10164"/>
                  <a:pt x="741680" y="10164"/>
                </a:cubicBezTo>
                <a:cubicBezTo>
                  <a:pt x="983827" y="10164"/>
                  <a:pt x="1452880" y="731524"/>
                  <a:pt x="1452880" y="731524"/>
                </a:cubicBezTo>
                <a:cubicBezTo>
                  <a:pt x="1689947" y="971977"/>
                  <a:pt x="1925320" y="1452884"/>
                  <a:pt x="2164080" y="1452884"/>
                </a:cubicBezTo>
                <a:cubicBezTo>
                  <a:pt x="2402840" y="1452884"/>
                  <a:pt x="2643293" y="970284"/>
                  <a:pt x="2885440" y="731524"/>
                </a:cubicBezTo>
                <a:cubicBezTo>
                  <a:pt x="3127587" y="492764"/>
                  <a:pt x="3374813" y="20324"/>
                  <a:pt x="3616960" y="20324"/>
                </a:cubicBezTo>
                <a:cubicBezTo>
                  <a:pt x="3859107" y="20324"/>
                  <a:pt x="4338320" y="731524"/>
                  <a:pt x="4338320" y="731524"/>
                </a:cubicBezTo>
                <a:cubicBezTo>
                  <a:pt x="4577080" y="968591"/>
                  <a:pt x="4810760" y="1442724"/>
                  <a:pt x="5049520" y="1442724"/>
                </a:cubicBezTo>
                <a:cubicBezTo>
                  <a:pt x="5288280" y="1442724"/>
                  <a:pt x="5770880" y="731524"/>
                  <a:pt x="5770880" y="731524"/>
                </a:cubicBezTo>
                <a:cubicBezTo>
                  <a:pt x="6011333" y="494457"/>
                  <a:pt x="6253480" y="20324"/>
                  <a:pt x="6492240" y="20324"/>
                </a:cubicBezTo>
                <a:cubicBezTo>
                  <a:pt x="6731000" y="20324"/>
                  <a:pt x="7203440" y="731524"/>
                  <a:pt x="7203440" y="731524"/>
                </a:cubicBezTo>
                <a:cubicBezTo>
                  <a:pt x="7442200" y="968591"/>
                  <a:pt x="7684347" y="1444417"/>
                  <a:pt x="7924800" y="1442724"/>
                </a:cubicBezTo>
                <a:cubicBezTo>
                  <a:pt x="8165253" y="1441031"/>
                  <a:pt x="8646160" y="721364"/>
                  <a:pt x="8646160" y="721364"/>
                </a:cubicBezTo>
                <a:cubicBezTo>
                  <a:pt x="8886613" y="480911"/>
                  <a:pt x="9128760" y="-1689"/>
                  <a:pt x="9367520" y="4"/>
                </a:cubicBezTo>
                <a:cubicBezTo>
                  <a:pt x="9606280" y="1697"/>
                  <a:pt x="10078720" y="731524"/>
                  <a:pt x="10078720" y="731524"/>
                </a:cubicBezTo>
                <a:lnTo>
                  <a:pt x="10078720" y="731524"/>
                </a:lnTo>
              </a:path>
            </a:pathLst>
          </a:custGeom>
          <a:noFill/>
          <a:ln w="63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40462843-943F-1BD6-3732-8115E2166061}"/>
              </a:ext>
            </a:extLst>
          </p:cNvPr>
          <p:cNvGrpSpPr/>
          <p:nvPr/>
        </p:nvGrpSpPr>
        <p:grpSpPr>
          <a:xfrm>
            <a:off x="3829642" y="4923257"/>
            <a:ext cx="2159217" cy="756055"/>
            <a:chOff x="3934155" y="912733"/>
            <a:chExt cx="2159217" cy="756055"/>
          </a:xfrm>
        </p:grpSpPr>
        <p:cxnSp>
          <p:nvCxnSpPr>
            <p:cNvPr id="52" name="直線コネクタ 51">
              <a:extLst>
                <a:ext uri="{FF2B5EF4-FFF2-40B4-BE49-F238E27FC236}">
                  <a16:creationId xmlns:a16="http://schemas.microsoft.com/office/drawing/2014/main" id="{28BB1599-45D6-E4B6-22B5-644386C4091A}"/>
                </a:ext>
              </a:extLst>
            </p:cNvPr>
            <p:cNvCxnSpPr>
              <a:cxnSpLocks/>
            </p:cNvCxnSpPr>
            <p:nvPr/>
          </p:nvCxnSpPr>
          <p:spPr>
            <a:xfrm>
              <a:off x="3934155" y="1264356"/>
              <a:ext cx="0" cy="404432"/>
            </a:xfrm>
            <a:prstGeom prst="line">
              <a:avLst/>
            </a:prstGeom>
            <a:ln w="6350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>
              <a:extLst>
                <a:ext uri="{FF2B5EF4-FFF2-40B4-BE49-F238E27FC236}">
                  <a16:creationId xmlns:a16="http://schemas.microsoft.com/office/drawing/2014/main" id="{A2B528E4-674A-9CFC-2F7C-70F10C203DA9}"/>
                </a:ext>
              </a:extLst>
            </p:cNvPr>
            <p:cNvCxnSpPr>
              <a:cxnSpLocks/>
            </p:cNvCxnSpPr>
            <p:nvPr/>
          </p:nvCxnSpPr>
          <p:spPr>
            <a:xfrm>
              <a:off x="4655897" y="917830"/>
              <a:ext cx="0" cy="748410"/>
            </a:xfrm>
            <a:prstGeom prst="line">
              <a:avLst/>
            </a:prstGeom>
            <a:ln w="6350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>
              <a:extLst>
                <a:ext uri="{FF2B5EF4-FFF2-40B4-BE49-F238E27FC236}">
                  <a16:creationId xmlns:a16="http://schemas.microsoft.com/office/drawing/2014/main" id="{5319684B-3631-8F63-4A78-426EB40925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55897" y="1666240"/>
              <a:ext cx="359369" cy="2548"/>
            </a:xfrm>
            <a:prstGeom prst="line">
              <a:avLst/>
            </a:prstGeom>
            <a:ln w="6350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コネクタ 54">
              <a:extLst>
                <a:ext uri="{FF2B5EF4-FFF2-40B4-BE49-F238E27FC236}">
                  <a16:creationId xmlns:a16="http://schemas.microsoft.com/office/drawing/2014/main" id="{B2DFE3FF-F747-82BB-BB48-9B98143925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93524" y="912733"/>
              <a:ext cx="359369" cy="2548"/>
            </a:xfrm>
            <a:prstGeom prst="line">
              <a:avLst/>
            </a:prstGeom>
            <a:ln w="6350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>
              <a:extLst>
                <a:ext uri="{FF2B5EF4-FFF2-40B4-BE49-F238E27FC236}">
                  <a16:creationId xmlns:a16="http://schemas.microsoft.com/office/drawing/2014/main" id="{4B3FE94D-0238-FA2E-D837-4F80D382F2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15266" y="912733"/>
              <a:ext cx="359369" cy="2548"/>
            </a:xfrm>
            <a:prstGeom prst="line">
              <a:avLst/>
            </a:prstGeom>
            <a:ln w="6350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>
              <a:extLst>
                <a:ext uri="{FF2B5EF4-FFF2-40B4-BE49-F238E27FC236}">
                  <a16:creationId xmlns:a16="http://schemas.microsoft.com/office/drawing/2014/main" id="{F0B4768D-F070-3201-28B6-E8C6A7BAE149}"/>
                </a:ext>
              </a:extLst>
            </p:cNvPr>
            <p:cNvCxnSpPr>
              <a:cxnSpLocks/>
            </p:cNvCxnSpPr>
            <p:nvPr/>
          </p:nvCxnSpPr>
          <p:spPr>
            <a:xfrm>
              <a:off x="5015266" y="917830"/>
              <a:ext cx="0" cy="748410"/>
            </a:xfrm>
            <a:prstGeom prst="line">
              <a:avLst/>
            </a:prstGeom>
            <a:ln w="6350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コネクタ 57">
              <a:extLst>
                <a:ext uri="{FF2B5EF4-FFF2-40B4-BE49-F238E27FC236}">
                  <a16:creationId xmlns:a16="http://schemas.microsoft.com/office/drawing/2014/main" id="{5A123164-E740-2D16-FD4C-D253FA8529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74635" y="1663692"/>
              <a:ext cx="359369" cy="2548"/>
            </a:xfrm>
            <a:prstGeom prst="line">
              <a:avLst/>
            </a:prstGeom>
            <a:ln w="6350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コネクタ 58">
              <a:extLst>
                <a:ext uri="{FF2B5EF4-FFF2-40B4-BE49-F238E27FC236}">
                  <a16:creationId xmlns:a16="http://schemas.microsoft.com/office/drawing/2014/main" id="{5F3ED5B1-0327-E787-4BC4-9A09EBF2CF4D}"/>
                </a:ext>
              </a:extLst>
            </p:cNvPr>
            <p:cNvCxnSpPr>
              <a:cxnSpLocks/>
            </p:cNvCxnSpPr>
            <p:nvPr/>
          </p:nvCxnSpPr>
          <p:spPr>
            <a:xfrm>
              <a:off x="5374635" y="917830"/>
              <a:ext cx="0" cy="748410"/>
            </a:xfrm>
            <a:prstGeom prst="line">
              <a:avLst/>
            </a:prstGeom>
            <a:ln w="6350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コネクタ 59">
              <a:extLst>
                <a:ext uri="{FF2B5EF4-FFF2-40B4-BE49-F238E27FC236}">
                  <a16:creationId xmlns:a16="http://schemas.microsoft.com/office/drawing/2014/main" id="{DABEF050-1798-9273-6CA2-1B87969C60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34003" y="912733"/>
              <a:ext cx="359369" cy="2548"/>
            </a:xfrm>
            <a:prstGeom prst="line">
              <a:avLst/>
            </a:prstGeom>
            <a:ln w="6350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コネクタ 60">
              <a:extLst>
                <a:ext uri="{FF2B5EF4-FFF2-40B4-BE49-F238E27FC236}">
                  <a16:creationId xmlns:a16="http://schemas.microsoft.com/office/drawing/2014/main" id="{FCD32A5D-C208-F060-0A5C-A5BAACE4381E}"/>
                </a:ext>
              </a:extLst>
            </p:cNvPr>
            <p:cNvCxnSpPr>
              <a:cxnSpLocks/>
            </p:cNvCxnSpPr>
            <p:nvPr/>
          </p:nvCxnSpPr>
          <p:spPr>
            <a:xfrm>
              <a:off x="5734184" y="917830"/>
              <a:ext cx="0" cy="748410"/>
            </a:xfrm>
            <a:prstGeom prst="line">
              <a:avLst/>
            </a:prstGeom>
            <a:ln w="6350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コネクタ 61">
              <a:extLst>
                <a:ext uri="{FF2B5EF4-FFF2-40B4-BE49-F238E27FC236}">
                  <a16:creationId xmlns:a16="http://schemas.microsoft.com/office/drawing/2014/main" id="{43323CFA-2DFA-339E-B11D-197C3FEE07E2}"/>
                </a:ext>
              </a:extLst>
            </p:cNvPr>
            <p:cNvCxnSpPr>
              <a:cxnSpLocks/>
            </p:cNvCxnSpPr>
            <p:nvPr/>
          </p:nvCxnSpPr>
          <p:spPr>
            <a:xfrm>
              <a:off x="6093372" y="912733"/>
              <a:ext cx="0" cy="351623"/>
            </a:xfrm>
            <a:prstGeom prst="line">
              <a:avLst/>
            </a:prstGeom>
            <a:ln w="6350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コネクタ 62">
              <a:extLst>
                <a:ext uri="{FF2B5EF4-FFF2-40B4-BE49-F238E27FC236}">
                  <a16:creationId xmlns:a16="http://schemas.microsoft.com/office/drawing/2014/main" id="{1F037C51-6E10-ABE8-6C4F-CA167CCDFB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4155" y="1662418"/>
              <a:ext cx="359369" cy="2548"/>
            </a:xfrm>
            <a:prstGeom prst="line">
              <a:avLst/>
            </a:prstGeom>
            <a:ln w="6350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コネクタ 63">
              <a:extLst>
                <a:ext uri="{FF2B5EF4-FFF2-40B4-BE49-F238E27FC236}">
                  <a16:creationId xmlns:a16="http://schemas.microsoft.com/office/drawing/2014/main" id="{1B142535-956D-CC1A-7AE0-921AC10DB49A}"/>
                </a:ext>
              </a:extLst>
            </p:cNvPr>
            <p:cNvCxnSpPr>
              <a:cxnSpLocks/>
            </p:cNvCxnSpPr>
            <p:nvPr/>
          </p:nvCxnSpPr>
          <p:spPr>
            <a:xfrm>
              <a:off x="4293524" y="920378"/>
              <a:ext cx="0" cy="748410"/>
            </a:xfrm>
            <a:prstGeom prst="line">
              <a:avLst/>
            </a:prstGeom>
            <a:ln w="6350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98C074E-D66A-DBF0-ECC6-2A11D7A4E723}"/>
              </a:ext>
            </a:extLst>
          </p:cNvPr>
          <p:cNvSpPr txBox="1"/>
          <p:nvPr/>
        </p:nvSpPr>
        <p:spPr>
          <a:xfrm>
            <a:off x="1561448" y="507028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▲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AD924AC-9736-E259-A6A8-440FD1B3BFAD}"/>
              </a:ext>
            </a:extLst>
          </p:cNvPr>
          <p:cNvSpPr txBox="1"/>
          <p:nvPr/>
        </p:nvSpPr>
        <p:spPr>
          <a:xfrm>
            <a:off x="3693070" y="5178003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0000FF"/>
                </a:solidFill>
              </a:rPr>
              <a:t>●</a:t>
            </a:r>
            <a:endParaRPr kumimoji="1" lang="ja-JP" altLang="en-US" sz="800" dirty="0">
              <a:solidFill>
                <a:srgbClr val="0000FF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96FA32C-4D3C-9F9A-7707-131DD82C3669}"/>
              </a:ext>
            </a:extLst>
          </p:cNvPr>
          <p:cNvSpPr txBox="1"/>
          <p:nvPr/>
        </p:nvSpPr>
        <p:spPr>
          <a:xfrm>
            <a:off x="1820456" y="5151833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▲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3012BBB-D2DC-2E7C-9BD3-180C97F2B408}"/>
              </a:ext>
            </a:extLst>
          </p:cNvPr>
          <p:cNvSpPr txBox="1"/>
          <p:nvPr/>
        </p:nvSpPr>
        <p:spPr>
          <a:xfrm>
            <a:off x="2079464" y="536134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▲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12101C6-F6BE-CD5F-A360-D41FBD25F326}"/>
              </a:ext>
            </a:extLst>
          </p:cNvPr>
          <p:cNvSpPr txBox="1"/>
          <p:nvPr/>
        </p:nvSpPr>
        <p:spPr>
          <a:xfrm>
            <a:off x="2338472" y="4883624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▲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0B20B02-90EA-7350-1C63-B0B9A5AAEC62}"/>
              </a:ext>
            </a:extLst>
          </p:cNvPr>
          <p:cNvSpPr txBox="1"/>
          <p:nvPr/>
        </p:nvSpPr>
        <p:spPr>
          <a:xfrm>
            <a:off x="2597480" y="5541143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▲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78BD8D4-6FD5-66B0-2EE3-5DDBA604A7FC}"/>
              </a:ext>
            </a:extLst>
          </p:cNvPr>
          <p:cNvSpPr txBox="1"/>
          <p:nvPr/>
        </p:nvSpPr>
        <p:spPr>
          <a:xfrm>
            <a:off x="2856488" y="4933190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▲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E13F7B4-E050-DDCC-D408-F4A20AA35978}"/>
              </a:ext>
            </a:extLst>
          </p:cNvPr>
          <p:cNvSpPr txBox="1"/>
          <p:nvPr/>
        </p:nvSpPr>
        <p:spPr>
          <a:xfrm>
            <a:off x="3245000" y="5527135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▲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38CC3D8-0DF5-5D84-DCFC-E11FD6A88106}"/>
              </a:ext>
            </a:extLst>
          </p:cNvPr>
          <p:cNvSpPr txBox="1"/>
          <p:nvPr/>
        </p:nvSpPr>
        <p:spPr>
          <a:xfrm>
            <a:off x="3633516" y="501955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▲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7D619C2-BB73-0712-5C13-A18D1FBC9505}"/>
              </a:ext>
            </a:extLst>
          </p:cNvPr>
          <p:cNvSpPr txBox="1"/>
          <p:nvPr/>
        </p:nvSpPr>
        <p:spPr>
          <a:xfrm>
            <a:off x="1690952" y="483566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▲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D12C444-3C62-B41E-2E26-DC74D86AF99F}"/>
              </a:ext>
            </a:extLst>
          </p:cNvPr>
          <p:cNvSpPr txBox="1"/>
          <p:nvPr/>
        </p:nvSpPr>
        <p:spPr>
          <a:xfrm>
            <a:off x="1949960" y="549217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▲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5869B70-2EC7-9C8D-17B3-2C0BA8F45CCD}"/>
              </a:ext>
            </a:extLst>
          </p:cNvPr>
          <p:cNvSpPr txBox="1"/>
          <p:nvPr/>
        </p:nvSpPr>
        <p:spPr>
          <a:xfrm>
            <a:off x="2208968" y="5021005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▲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5B960DF-3F9B-FD09-0E26-E08E4216C8FB}"/>
              </a:ext>
            </a:extLst>
          </p:cNvPr>
          <p:cNvSpPr txBox="1"/>
          <p:nvPr/>
        </p:nvSpPr>
        <p:spPr>
          <a:xfrm>
            <a:off x="2467976" y="5233154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▲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429BB40-A914-35B6-AA22-5497D49AE9FD}"/>
              </a:ext>
            </a:extLst>
          </p:cNvPr>
          <p:cNvSpPr txBox="1"/>
          <p:nvPr/>
        </p:nvSpPr>
        <p:spPr>
          <a:xfrm>
            <a:off x="2726984" y="5289023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▲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3F7569D-D8E9-46E8-BEBE-97BEA56D7D68}"/>
              </a:ext>
            </a:extLst>
          </p:cNvPr>
          <p:cNvSpPr txBox="1"/>
          <p:nvPr/>
        </p:nvSpPr>
        <p:spPr>
          <a:xfrm>
            <a:off x="2985992" y="4935384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▲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6FF677AC-FF67-25F0-43BA-538D8CEA8C14}"/>
              </a:ext>
            </a:extLst>
          </p:cNvPr>
          <p:cNvSpPr txBox="1"/>
          <p:nvPr/>
        </p:nvSpPr>
        <p:spPr>
          <a:xfrm>
            <a:off x="3115496" y="530119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▲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31AE95D3-7014-4C9E-E2E4-5CA3CC86A0E5}"/>
              </a:ext>
            </a:extLst>
          </p:cNvPr>
          <p:cNvSpPr txBox="1"/>
          <p:nvPr/>
        </p:nvSpPr>
        <p:spPr>
          <a:xfrm>
            <a:off x="3374504" y="5208710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▲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1167B76-0AFD-E3CD-8B4F-FCAC505CE231}"/>
              </a:ext>
            </a:extLst>
          </p:cNvPr>
          <p:cNvSpPr txBox="1"/>
          <p:nvPr/>
        </p:nvSpPr>
        <p:spPr>
          <a:xfrm>
            <a:off x="3504008" y="4865950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▲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AC8D615-BEE6-EE1A-2CE6-E4BB8E0AA21F}"/>
              </a:ext>
            </a:extLst>
          </p:cNvPr>
          <p:cNvSpPr txBox="1"/>
          <p:nvPr/>
        </p:nvSpPr>
        <p:spPr>
          <a:xfrm>
            <a:off x="3827580" y="5578269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0000FF"/>
                </a:solidFill>
              </a:rPr>
              <a:t>●</a:t>
            </a:r>
            <a:endParaRPr kumimoji="1" lang="ja-JP" altLang="en-US" sz="800" dirty="0">
              <a:solidFill>
                <a:srgbClr val="0000FF"/>
              </a:solidFill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93622F26-ECFF-73F7-283B-FC011BC7DC30}"/>
              </a:ext>
            </a:extLst>
          </p:cNvPr>
          <p:cNvSpPr txBox="1"/>
          <p:nvPr/>
        </p:nvSpPr>
        <p:spPr>
          <a:xfrm>
            <a:off x="3962090" y="5578269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0000FF"/>
                </a:solidFill>
              </a:rPr>
              <a:t>●</a:t>
            </a:r>
            <a:endParaRPr kumimoji="1" lang="ja-JP" altLang="en-US" sz="800" dirty="0">
              <a:solidFill>
                <a:srgbClr val="0000FF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6D2E7794-528B-FEE0-A5F2-39A490AB15D7}"/>
              </a:ext>
            </a:extLst>
          </p:cNvPr>
          <p:cNvSpPr txBox="1"/>
          <p:nvPr/>
        </p:nvSpPr>
        <p:spPr>
          <a:xfrm>
            <a:off x="4096600" y="481910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0000FF"/>
                </a:solidFill>
              </a:rPr>
              <a:t>●</a:t>
            </a:r>
            <a:endParaRPr kumimoji="1" lang="ja-JP" altLang="en-US" sz="800" dirty="0">
              <a:solidFill>
                <a:srgbClr val="0000FF"/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E6838D5-A7F7-AD31-12EF-4C449017DC79}"/>
              </a:ext>
            </a:extLst>
          </p:cNvPr>
          <p:cNvSpPr txBox="1"/>
          <p:nvPr/>
        </p:nvSpPr>
        <p:spPr>
          <a:xfrm>
            <a:off x="4231110" y="481910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0000FF"/>
                </a:solidFill>
              </a:rPr>
              <a:t>●</a:t>
            </a:r>
            <a:endParaRPr kumimoji="1" lang="ja-JP" altLang="en-US" sz="800" dirty="0">
              <a:solidFill>
                <a:srgbClr val="0000FF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6CF49DF6-308A-767E-F5FF-A8DA7BDAFC62}"/>
              </a:ext>
            </a:extLst>
          </p:cNvPr>
          <p:cNvSpPr txBox="1"/>
          <p:nvPr/>
        </p:nvSpPr>
        <p:spPr>
          <a:xfrm>
            <a:off x="4365620" y="481910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0000FF"/>
                </a:solidFill>
              </a:rPr>
              <a:t>●</a:t>
            </a:r>
            <a:endParaRPr kumimoji="1" lang="ja-JP" altLang="en-US" sz="800" dirty="0">
              <a:solidFill>
                <a:srgbClr val="0000FF"/>
              </a:solidFill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35CF9802-0D8F-20FE-18B2-1CF3202BB330}"/>
              </a:ext>
            </a:extLst>
          </p:cNvPr>
          <p:cNvSpPr txBox="1"/>
          <p:nvPr/>
        </p:nvSpPr>
        <p:spPr>
          <a:xfrm>
            <a:off x="4500130" y="5578269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0000FF"/>
                </a:solidFill>
              </a:rPr>
              <a:t>●</a:t>
            </a:r>
            <a:endParaRPr kumimoji="1" lang="ja-JP" altLang="en-US" sz="800" dirty="0">
              <a:solidFill>
                <a:srgbClr val="0000FF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77DF30B3-357D-70FB-A4E1-7915DB1ECE5A}"/>
              </a:ext>
            </a:extLst>
          </p:cNvPr>
          <p:cNvSpPr txBox="1"/>
          <p:nvPr/>
        </p:nvSpPr>
        <p:spPr>
          <a:xfrm>
            <a:off x="4634640" y="5578269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0000FF"/>
                </a:solidFill>
              </a:rPr>
              <a:t>●</a:t>
            </a:r>
            <a:endParaRPr kumimoji="1" lang="ja-JP" altLang="en-US" sz="800" dirty="0">
              <a:solidFill>
                <a:srgbClr val="0000FF"/>
              </a:solidFill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F4C44D4C-1A9C-5389-1EED-7ED79667D193}"/>
              </a:ext>
            </a:extLst>
          </p:cNvPr>
          <p:cNvSpPr txBox="1"/>
          <p:nvPr/>
        </p:nvSpPr>
        <p:spPr>
          <a:xfrm>
            <a:off x="4769150" y="5178003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0000FF"/>
                </a:solidFill>
              </a:rPr>
              <a:t>●</a:t>
            </a:r>
            <a:endParaRPr kumimoji="1" lang="ja-JP" altLang="en-US" sz="800" dirty="0">
              <a:solidFill>
                <a:srgbClr val="0000FF"/>
              </a:solidFill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318711C7-C721-1F12-2904-91E9240EB418}"/>
              </a:ext>
            </a:extLst>
          </p:cNvPr>
          <p:cNvSpPr txBox="1"/>
          <p:nvPr/>
        </p:nvSpPr>
        <p:spPr>
          <a:xfrm>
            <a:off x="4903660" y="481910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0000FF"/>
                </a:solidFill>
              </a:rPr>
              <a:t>●</a:t>
            </a:r>
            <a:endParaRPr kumimoji="1" lang="ja-JP" altLang="en-US" sz="800" dirty="0">
              <a:solidFill>
                <a:srgbClr val="0000FF"/>
              </a:solidFill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4044CD11-175C-397A-CFDF-752A705C7DD3}"/>
              </a:ext>
            </a:extLst>
          </p:cNvPr>
          <p:cNvSpPr txBox="1"/>
          <p:nvPr/>
        </p:nvSpPr>
        <p:spPr>
          <a:xfrm>
            <a:off x="5038170" y="481910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0000FF"/>
                </a:solidFill>
              </a:rPr>
              <a:t>●</a:t>
            </a:r>
            <a:endParaRPr kumimoji="1" lang="ja-JP" altLang="en-US" sz="800" dirty="0">
              <a:solidFill>
                <a:srgbClr val="0000FF"/>
              </a:solidFill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BCB69588-9C50-67BD-E585-34A4ED609097}"/>
              </a:ext>
            </a:extLst>
          </p:cNvPr>
          <p:cNvSpPr txBox="1"/>
          <p:nvPr/>
        </p:nvSpPr>
        <p:spPr>
          <a:xfrm>
            <a:off x="5172680" y="5578269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0000FF"/>
                </a:solidFill>
              </a:rPr>
              <a:t>●</a:t>
            </a:r>
            <a:endParaRPr kumimoji="1" lang="ja-JP" altLang="en-US" sz="800" dirty="0">
              <a:solidFill>
                <a:srgbClr val="0000FF"/>
              </a:solidFill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D6E40E5F-4CA8-F2A0-3C7C-088277728A53}"/>
              </a:ext>
            </a:extLst>
          </p:cNvPr>
          <p:cNvSpPr txBox="1"/>
          <p:nvPr/>
        </p:nvSpPr>
        <p:spPr>
          <a:xfrm>
            <a:off x="5307190" y="5578269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0000FF"/>
                </a:solidFill>
              </a:rPr>
              <a:t>●</a:t>
            </a:r>
            <a:endParaRPr kumimoji="1" lang="ja-JP" altLang="en-US" sz="800" dirty="0">
              <a:solidFill>
                <a:srgbClr val="0000FF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AA147D55-BDB4-E2FA-0472-E8C7F655CD1A}"/>
              </a:ext>
            </a:extLst>
          </p:cNvPr>
          <p:cNvSpPr txBox="1"/>
          <p:nvPr/>
        </p:nvSpPr>
        <p:spPr>
          <a:xfrm>
            <a:off x="5441700" y="5578269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0000FF"/>
                </a:solidFill>
              </a:rPr>
              <a:t>●</a:t>
            </a:r>
            <a:endParaRPr kumimoji="1" lang="ja-JP" altLang="en-US" sz="800" dirty="0">
              <a:solidFill>
                <a:srgbClr val="0000FF"/>
              </a:solidFill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C6D348BC-C0FB-30EE-0A32-EC69CB548824}"/>
              </a:ext>
            </a:extLst>
          </p:cNvPr>
          <p:cNvSpPr txBox="1"/>
          <p:nvPr/>
        </p:nvSpPr>
        <p:spPr>
          <a:xfrm>
            <a:off x="5576210" y="481910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0000FF"/>
                </a:solidFill>
              </a:rPr>
              <a:t>●</a:t>
            </a:r>
            <a:endParaRPr kumimoji="1" lang="ja-JP" altLang="en-US" sz="800" dirty="0">
              <a:solidFill>
                <a:srgbClr val="0000FF"/>
              </a:solidFill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6042E87C-E149-910F-9F69-F7305091BC1B}"/>
              </a:ext>
            </a:extLst>
          </p:cNvPr>
          <p:cNvSpPr txBox="1"/>
          <p:nvPr/>
        </p:nvSpPr>
        <p:spPr>
          <a:xfrm>
            <a:off x="5710720" y="481910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0000FF"/>
                </a:solidFill>
              </a:rPr>
              <a:t>●</a:t>
            </a:r>
            <a:endParaRPr kumimoji="1" lang="ja-JP" altLang="en-US" sz="800" dirty="0">
              <a:solidFill>
                <a:srgbClr val="0000FF"/>
              </a:solidFill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7D9D70CF-B0E9-FA60-F330-95CA47332D00}"/>
              </a:ext>
            </a:extLst>
          </p:cNvPr>
          <p:cNvSpPr txBox="1"/>
          <p:nvPr/>
        </p:nvSpPr>
        <p:spPr>
          <a:xfrm>
            <a:off x="5845230" y="5178003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0000FF"/>
                </a:solidFill>
              </a:rPr>
              <a:t>●</a:t>
            </a:r>
            <a:endParaRPr kumimoji="1" lang="ja-JP" altLang="en-US" sz="800" dirty="0">
              <a:solidFill>
                <a:srgbClr val="0000FF"/>
              </a:solidFill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15399745-F37A-8ED9-4A83-E4DEAABC1F53}"/>
              </a:ext>
            </a:extLst>
          </p:cNvPr>
          <p:cNvSpPr txBox="1"/>
          <p:nvPr/>
        </p:nvSpPr>
        <p:spPr>
          <a:xfrm rot="16200000">
            <a:off x="725826" y="5059562"/>
            <a:ext cx="1204176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Observed</a:t>
            </a:r>
          </a:p>
          <a:p>
            <a:pPr algn="ctr">
              <a:lnSpc>
                <a:spcPct val="80000"/>
              </a:lnSpc>
            </a:pP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multi-modal</a:t>
            </a:r>
          </a:p>
          <a:p>
            <a:pPr algn="ctr">
              <a:lnSpc>
                <a:spcPct val="80000"/>
              </a:lnSpc>
            </a:pP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features</a:t>
            </a:r>
            <a:endParaRPr kumimoji="1" lang="ja-JP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右中かっこ 47">
            <a:extLst>
              <a:ext uri="{FF2B5EF4-FFF2-40B4-BE49-F238E27FC236}">
                <a16:creationId xmlns:a16="http://schemas.microsoft.com/office/drawing/2014/main" id="{2D428E86-0C09-FD21-9EB1-2644ABAAB295}"/>
              </a:ext>
            </a:extLst>
          </p:cNvPr>
          <p:cNvSpPr/>
          <p:nvPr/>
        </p:nvSpPr>
        <p:spPr>
          <a:xfrm rot="5400000">
            <a:off x="2667262" y="4946993"/>
            <a:ext cx="154829" cy="2153761"/>
          </a:xfrm>
          <a:prstGeom prst="rightBrace">
            <a:avLst>
              <a:gd name="adj1" fmla="val 47179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3F7F6DAC-469B-FD22-C0A9-711611DE0CD7}"/>
              </a:ext>
            </a:extLst>
          </p:cNvPr>
          <p:cNvSpPr txBox="1"/>
          <p:nvPr/>
        </p:nvSpPr>
        <p:spPr>
          <a:xfrm>
            <a:off x="2311843" y="5983228"/>
            <a:ext cx="886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 #1</a:t>
            </a:r>
            <a:endParaRPr kumimoji="1" lang="ja-JP" altLang="en-US" sz="1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右中かっこ 49">
            <a:extLst>
              <a:ext uri="{FF2B5EF4-FFF2-40B4-BE49-F238E27FC236}">
                <a16:creationId xmlns:a16="http://schemas.microsoft.com/office/drawing/2014/main" id="{1CE9BCD2-1FF0-695D-A105-E82E56121F9E}"/>
              </a:ext>
            </a:extLst>
          </p:cNvPr>
          <p:cNvSpPr/>
          <p:nvPr/>
        </p:nvSpPr>
        <p:spPr>
          <a:xfrm rot="5400000">
            <a:off x="4831247" y="4945504"/>
            <a:ext cx="154828" cy="2150380"/>
          </a:xfrm>
          <a:prstGeom prst="rightBrace">
            <a:avLst>
              <a:gd name="adj1" fmla="val 47179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06F0A99D-E4AA-5914-D54F-9B6C1D70195A}"/>
              </a:ext>
            </a:extLst>
          </p:cNvPr>
          <p:cNvSpPr txBox="1"/>
          <p:nvPr/>
        </p:nvSpPr>
        <p:spPr>
          <a:xfrm>
            <a:off x="4468114" y="5980049"/>
            <a:ext cx="886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 #2</a:t>
            </a:r>
            <a:endParaRPr kumimoji="1" lang="ja-JP" altLang="en-US" sz="16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矢印: 右 64">
            <a:extLst>
              <a:ext uri="{FF2B5EF4-FFF2-40B4-BE49-F238E27FC236}">
                <a16:creationId xmlns:a16="http://schemas.microsoft.com/office/drawing/2014/main" id="{AEFA598B-AF97-A4F0-5119-1B2EDF9738E3}"/>
              </a:ext>
            </a:extLst>
          </p:cNvPr>
          <p:cNvSpPr/>
          <p:nvPr/>
        </p:nvSpPr>
        <p:spPr>
          <a:xfrm rot="16200000">
            <a:off x="1142569" y="3919387"/>
            <a:ext cx="681504" cy="575758"/>
          </a:xfrm>
          <a:prstGeom prst="rightArrow">
            <a:avLst>
              <a:gd name="adj1" fmla="val 50000"/>
              <a:gd name="adj2" fmla="val 31743"/>
            </a:avLst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6" name="直線矢印コネクタ 65">
            <a:extLst>
              <a:ext uri="{FF2B5EF4-FFF2-40B4-BE49-F238E27FC236}">
                <a16:creationId xmlns:a16="http://schemas.microsoft.com/office/drawing/2014/main" id="{38B30851-A56D-1A85-007F-96C8CA810471}"/>
              </a:ext>
            </a:extLst>
          </p:cNvPr>
          <p:cNvCxnSpPr>
            <a:cxnSpLocks/>
          </p:cNvCxnSpPr>
          <p:nvPr/>
        </p:nvCxnSpPr>
        <p:spPr>
          <a:xfrm flipV="1">
            <a:off x="362100" y="1605377"/>
            <a:ext cx="0" cy="192978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矢印コネクタ 66">
            <a:extLst>
              <a:ext uri="{FF2B5EF4-FFF2-40B4-BE49-F238E27FC236}">
                <a16:creationId xmlns:a16="http://schemas.microsoft.com/office/drawing/2014/main" id="{4097B5AF-3434-E382-C76D-5F3219488529}"/>
              </a:ext>
            </a:extLst>
          </p:cNvPr>
          <p:cNvCxnSpPr>
            <a:cxnSpLocks/>
          </p:cNvCxnSpPr>
          <p:nvPr/>
        </p:nvCxnSpPr>
        <p:spPr>
          <a:xfrm>
            <a:off x="362100" y="3531440"/>
            <a:ext cx="233929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矢印コネクタ 67">
            <a:extLst>
              <a:ext uri="{FF2B5EF4-FFF2-40B4-BE49-F238E27FC236}">
                <a16:creationId xmlns:a16="http://schemas.microsoft.com/office/drawing/2014/main" id="{C7866B08-09E8-2A0D-37EA-AEC241E27D9C}"/>
              </a:ext>
            </a:extLst>
          </p:cNvPr>
          <p:cNvCxnSpPr>
            <a:cxnSpLocks/>
          </p:cNvCxnSpPr>
          <p:nvPr/>
        </p:nvCxnSpPr>
        <p:spPr>
          <a:xfrm flipV="1">
            <a:off x="5019038" y="1604904"/>
            <a:ext cx="0" cy="192978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矢印コネクタ 68">
            <a:extLst>
              <a:ext uri="{FF2B5EF4-FFF2-40B4-BE49-F238E27FC236}">
                <a16:creationId xmlns:a16="http://schemas.microsoft.com/office/drawing/2014/main" id="{D1F10DC4-26E8-8078-9255-27C4F81667F6}"/>
              </a:ext>
            </a:extLst>
          </p:cNvPr>
          <p:cNvCxnSpPr>
            <a:cxnSpLocks/>
          </p:cNvCxnSpPr>
          <p:nvPr/>
        </p:nvCxnSpPr>
        <p:spPr>
          <a:xfrm>
            <a:off x="5019038" y="3530967"/>
            <a:ext cx="233929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グループ化 69">
            <a:extLst>
              <a:ext uri="{FF2B5EF4-FFF2-40B4-BE49-F238E27FC236}">
                <a16:creationId xmlns:a16="http://schemas.microsoft.com/office/drawing/2014/main" id="{D33EB308-80D7-9E34-7CE6-389CDBE83B3F}"/>
              </a:ext>
            </a:extLst>
          </p:cNvPr>
          <p:cNvGrpSpPr/>
          <p:nvPr/>
        </p:nvGrpSpPr>
        <p:grpSpPr>
          <a:xfrm>
            <a:off x="652288" y="2441220"/>
            <a:ext cx="1707890" cy="1010273"/>
            <a:chOff x="2777101" y="2035776"/>
            <a:chExt cx="1707890" cy="1010273"/>
          </a:xfrm>
        </p:grpSpPr>
        <p:sp>
          <p:nvSpPr>
            <p:cNvPr id="71" name="フリーフォーム: 図形 70">
              <a:extLst>
                <a:ext uri="{FF2B5EF4-FFF2-40B4-BE49-F238E27FC236}">
                  <a16:creationId xmlns:a16="http://schemas.microsoft.com/office/drawing/2014/main" id="{04697365-1DC9-93DD-85DB-8D1683AAA626}"/>
                </a:ext>
              </a:extLst>
            </p:cNvPr>
            <p:cNvSpPr/>
            <p:nvPr/>
          </p:nvSpPr>
          <p:spPr>
            <a:xfrm>
              <a:off x="2923934" y="2081910"/>
              <a:ext cx="1431553" cy="856923"/>
            </a:xfrm>
            <a:custGeom>
              <a:avLst/>
              <a:gdLst>
                <a:gd name="connsiteX0" fmla="*/ 2188245 w 3263188"/>
                <a:gd name="connsiteY0" fmla="*/ 0 h 2108342"/>
                <a:gd name="connsiteX1" fmla="*/ 2339320 w 3263188"/>
                <a:gd name="connsiteY1" fmla="*/ 222637 h 2108342"/>
                <a:gd name="connsiteX2" fmla="*/ 2713031 w 3263188"/>
                <a:gd name="connsiteY2" fmla="*/ 389614 h 2108342"/>
                <a:gd name="connsiteX3" fmla="*/ 3015181 w 3263188"/>
                <a:gd name="connsiteY3" fmla="*/ 874644 h 2108342"/>
                <a:gd name="connsiteX4" fmla="*/ 3253720 w 3263188"/>
                <a:gd name="connsiteY4" fmla="*/ 1327868 h 2108342"/>
                <a:gd name="connsiteX5" fmla="*/ 2681226 w 3263188"/>
                <a:gd name="connsiteY5" fmla="*/ 1598213 h 2108342"/>
                <a:gd name="connsiteX6" fmla="*/ 2220050 w 3263188"/>
                <a:gd name="connsiteY6" fmla="*/ 1789044 h 2108342"/>
                <a:gd name="connsiteX7" fmla="*/ 1257942 w 3263188"/>
                <a:gd name="connsiteY7" fmla="*/ 1510748 h 2108342"/>
                <a:gd name="connsiteX8" fmla="*/ 828572 w 3263188"/>
                <a:gd name="connsiteY8" fmla="*/ 2107096 h 2108342"/>
                <a:gd name="connsiteX9" fmla="*/ 176565 w 3263188"/>
                <a:gd name="connsiteY9" fmla="*/ 1653872 h 2108342"/>
                <a:gd name="connsiteX10" fmla="*/ 9588 w 3263188"/>
                <a:gd name="connsiteY10" fmla="*/ 1192696 h 2108342"/>
                <a:gd name="connsiteX11" fmla="*/ 391250 w 3263188"/>
                <a:gd name="connsiteY11" fmla="*/ 954157 h 2108342"/>
                <a:gd name="connsiteX12" fmla="*/ 749059 w 3263188"/>
                <a:gd name="connsiteY12" fmla="*/ 731520 h 2108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63188" h="2108342">
                  <a:moveTo>
                    <a:pt x="2188245" y="0"/>
                  </a:moveTo>
                  <a:cubicBezTo>
                    <a:pt x="2220050" y="78850"/>
                    <a:pt x="2251856" y="157701"/>
                    <a:pt x="2339320" y="222637"/>
                  </a:cubicBezTo>
                  <a:cubicBezTo>
                    <a:pt x="2426784" y="287573"/>
                    <a:pt x="2600388" y="280946"/>
                    <a:pt x="2713031" y="389614"/>
                  </a:cubicBezTo>
                  <a:cubicBezTo>
                    <a:pt x="2825674" y="498282"/>
                    <a:pt x="2925066" y="718268"/>
                    <a:pt x="3015181" y="874644"/>
                  </a:cubicBezTo>
                  <a:cubicBezTo>
                    <a:pt x="3105296" y="1031020"/>
                    <a:pt x="3309379" y="1207273"/>
                    <a:pt x="3253720" y="1327868"/>
                  </a:cubicBezTo>
                  <a:cubicBezTo>
                    <a:pt x="3198061" y="1448463"/>
                    <a:pt x="2853504" y="1521350"/>
                    <a:pt x="2681226" y="1598213"/>
                  </a:cubicBezTo>
                  <a:cubicBezTo>
                    <a:pt x="2508948" y="1675076"/>
                    <a:pt x="2457264" y="1803621"/>
                    <a:pt x="2220050" y="1789044"/>
                  </a:cubicBezTo>
                  <a:cubicBezTo>
                    <a:pt x="1982836" y="1774467"/>
                    <a:pt x="1489855" y="1457739"/>
                    <a:pt x="1257942" y="1510748"/>
                  </a:cubicBezTo>
                  <a:cubicBezTo>
                    <a:pt x="1026029" y="1563757"/>
                    <a:pt x="1008801" y="2083242"/>
                    <a:pt x="828572" y="2107096"/>
                  </a:cubicBezTo>
                  <a:cubicBezTo>
                    <a:pt x="648343" y="2130950"/>
                    <a:pt x="313062" y="1806272"/>
                    <a:pt x="176565" y="1653872"/>
                  </a:cubicBezTo>
                  <a:cubicBezTo>
                    <a:pt x="40068" y="1501472"/>
                    <a:pt x="-26193" y="1309315"/>
                    <a:pt x="9588" y="1192696"/>
                  </a:cubicBezTo>
                  <a:cubicBezTo>
                    <a:pt x="45369" y="1076077"/>
                    <a:pt x="268005" y="1031020"/>
                    <a:pt x="391250" y="954157"/>
                  </a:cubicBezTo>
                  <a:lnTo>
                    <a:pt x="749059" y="731520"/>
                  </a:lnTo>
                </a:path>
              </a:pathLst>
            </a:custGeom>
            <a:noFill/>
            <a:ln w="6350"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14E56175-4910-DB09-D380-1F7E1BC86419}"/>
                </a:ext>
              </a:extLst>
            </p:cNvPr>
            <p:cNvSpPr txBox="1"/>
            <p:nvPr/>
          </p:nvSpPr>
          <p:spPr>
            <a:xfrm>
              <a:off x="2883554" y="2404977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0000FF"/>
                  </a:solidFill>
                </a:rPr>
                <a:t>■</a:t>
              </a:r>
              <a:endParaRPr kumimoji="1" lang="ja-JP" altLang="en-US" sz="800" dirty="0">
                <a:solidFill>
                  <a:srgbClr val="0000FF"/>
                </a:solidFill>
              </a:endParaRPr>
            </a:p>
          </p:txBody>
        </p:sp>
        <p:sp>
          <p:nvSpPr>
            <p:cNvPr id="73" name="テキスト ボックス 72">
              <a:extLst>
                <a:ext uri="{FF2B5EF4-FFF2-40B4-BE49-F238E27FC236}">
                  <a16:creationId xmlns:a16="http://schemas.microsoft.com/office/drawing/2014/main" id="{CEBB2684-D656-B572-85CC-418E94B5204C}"/>
                </a:ext>
              </a:extLst>
            </p:cNvPr>
            <p:cNvSpPr txBox="1"/>
            <p:nvPr/>
          </p:nvSpPr>
          <p:spPr>
            <a:xfrm>
              <a:off x="2777101" y="2512699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0000FF"/>
                  </a:solidFill>
                </a:rPr>
                <a:t>■</a:t>
              </a:r>
              <a:endParaRPr kumimoji="1" lang="ja-JP" altLang="en-US" sz="800" dirty="0">
                <a:solidFill>
                  <a:srgbClr val="0000FF"/>
                </a:solidFill>
              </a:endParaRPr>
            </a:p>
          </p:txBody>
        </p:sp>
        <p:sp>
          <p:nvSpPr>
            <p:cNvPr id="74" name="テキスト ボックス 73">
              <a:extLst>
                <a:ext uri="{FF2B5EF4-FFF2-40B4-BE49-F238E27FC236}">
                  <a16:creationId xmlns:a16="http://schemas.microsoft.com/office/drawing/2014/main" id="{0F601CC1-7346-762B-83C7-50B2C0B8D639}"/>
                </a:ext>
              </a:extLst>
            </p:cNvPr>
            <p:cNvSpPr txBox="1"/>
            <p:nvPr/>
          </p:nvSpPr>
          <p:spPr>
            <a:xfrm>
              <a:off x="3001429" y="2347133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0000FF"/>
                  </a:solidFill>
                </a:rPr>
                <a:t>■</a:t>
              </a:r>
              <a:endParaRPr kumimoji="1" lang="ja-JP" altLang="en-US" sz="800" dirty="0">
                <a:solidFill>
                  <a:srgbClr val="0000FF"/>
                </a:solidFill>
              </a:endParaRPr>
            </a:p>
          </p:txBody>
        </p:sp>
        <p:sp>
          <p:nvSpPr>
            <p:cNvPr id="75" name="テキスト ボックス 74">
              <a:extLst>
                <a:ext uri="{FF2B5EF4-FFF2-40B4-BE49-F238E27FC236}">
                  <a16:creationId xmlns:a16="http://schemas.microsoft.com/office/drawing/2014/main" id="{A7BF896B-5EE4-D255-4F7F-31DD4CFAF730}"/>
                </a:ext>
              </a:extLst>
            </p:cNvPr>
            <p:cNvSpPr txBox="1"/>
            <p:nvPr/>
          </p:nvSpPr>
          <p:spPr>
            <a:xfrm>
              <a:off x="3137825" y="2830605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0000FF"/>
                  </a:solidFill>
                </a:rPr>
                <a:t>■</a:t>
              </a:r>
              <a:endParaRPr kumimoji="1" lang="ja-JP" altLang="en-US" sz="800" dirty="0">
                <a:solidFill>
                  <a:srgbClr val="0000FF"/>
                </a:solidFill>
              </a:endParaRPr>
            </a:p>
          </p:txBody>
        </p:sp>
        <p:sp>
          <p:nvSpPr>
            <p:cNvPr id="76" name="テキスト ボックス 75">
              <a:extLst>
                <a:ext uri="{FF2B5EF4-FFF2-40B4-BE49-F238E27FC236}">
                  <a16:creationId xmlns:a16="http://schemas.microsoft.com/office/drawing/2014/main" id="{A012795F-4692-AA43-2483-CEE18A78023A}"/>
                </a:ext>
              </a:extLst>
            </p:cNvPr>
            <p:cNvSpPr txBox="1"/>
            <p:nvPr/>
          </p:nvSpPr>
          <p:spPr>
            <a:xfrm>
              <a:off x="3240701" y="2714311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0000FF"/>
                  </a:solidFill>
                </a:rPr>
                <a:t>■</a:t>
              </a:r>
              <a:endParaRPr kumimoji="1" lang="ja-JP" altLang="en-US" sz="800" dirty="0">
                <a:solidFill>
                  <a:srgbClr val="0000FF"/>
                </a:solidFill>
              </a:endParaRPr>
            </a:p>
          </p:txBody>
        </p:sp>
        <p:sp>
          <p:nvSpPr>
            <p:cNvPr id="77" name="テキスト ボックス 76">
              <a:extLst>
                <a:ext uri="{FF2B5EF4-FFF2-40B4-BE49-F238E27FC236}">
                  <a16:creationId xmlns:a16="http://schemas.microsoft.com/office/drawing/2014/main" id="{4CB3E2F3-F7AF-9471-0B48-8E495B97EDF0}"/>
                </a:ext>
              </a:extLst>
            </p:cNvPr>
            <p:cNvSpPr txBox="1"/>
            <p:nvPr/>
          </p:nvSpPr>
          <p:spPr>
            <a:xfrm>
              <a:off x="3355380" y="2595935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0000FF"/>
                  </a:solidFill>
                </a:rPr>
                <a:t>■</a:t>
              </a:r>
              <a:endParaRPr kumimoji="1" lang="ja-JP" altLang="en-US" sz="800" dirty="0">
                <a:solidFill>
                  <a:srgbClr val="0000FF"/>
                </a:solidFill>
              </a:endParaRPr>
            </a:p>
          </p:txBody>
        </p:sp>
        <p:sp>
          <p:nvSpPr>
            <p:cNvPr id="78" name="テキスト ボックス 77">
              <a:extLst>
                <a:ext uri="{FF2B5EF4-FFF2-40B4-BE49-F238E27FC236}">
                  <a16:creationId xmlns:a16="http://schemas.microsoft.com/office/drawing/2014/main" id="{1443E15C-CE17-3738-FC34-1851150899D8}"/>
                </a:ext>
              </a:extLst>
            </p:cNvPr>
            <p:cNvSpPr txBox="1"/>
            <p:nvPr/>
          </p:nvSpPr>
          <p:spPr>
            <a:xfrm>
              <a:off x="3500957" y="2637598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0000FF"/>
                  </a:solidFill>
                </a:rPr>
                <a:t>■</a:t>
              </a:r>
              <a:endParaRPr kumimoji="1" lang="ja-JP" altLang="en-US" sz="800" dirty="0">
                <a:solidFill>
                  <a:srgbClr val="0000FF"/>
                </a:solidFill>
              </a:endParaRPr>
            </a:p>
          </p:txBody>
        </p:sp>
        <p:sp>
          <p:nvSpPr>
            <p:cNvPr id="79" name="テキスト ボックス 78">
              <a:extLst>
                <a:ext uri="{FF2B5EF4-FFF2-40B4-BE49-F238E27FC236}">
                  <a16:creationId xmlns:a16="http://schemas.microsoft.com/office/drawing/2014/main" id="{FB76EBEE-E459-3F8B-B6A7-6D9A5B679C85}"/>
                </a:ext>
              </a:extLst>
            </p:cNvPr>
            <p:cNvSpPr txBox="1"/>
            <p:nvPr/>
          </p:nvSpPr>
          <p:spPr>
            <a:xfrm>
              <a:off x="3679717" y="2694055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0000FF"/>
                  </a:solidFill>
                </a:rPr>
                <a:t>■</a:t>
              </a:r>
              <a:endParaRPr kumimoji="1" lang="ja-JP" altLang="en-US" sz="800" dirty="0">
                <a:solidFill>
                  <a:srgbClr val="0000FF"/>
                </a:solidFill>
              </a:endParaRPr>
            </a:p>
          </p:txBody>
        </p:sp>
        <p:sp>
          <p:nvSpPr>
            <p:cNvPr id="80" name="テキスト ボックス 79">
              <a:extLst>
                <a:ext uri="{FF2B5EF4-FFF2-40B4-BE49-F238E27FC236}">
                  <a16:creationId xmlns:a16="http://schemas.microsoft.com/office/drawing/2014/main" id="{1F0C5F8C-4DEB-7399-B6A3-58D1DB41FCB6}"/>
                </a:ext>
              </a:extLst>
            </p:cNvPr>
            <p:cNvSpPr txBox="1"/>
            <p:nvPr/>
          </p:nvSpPr>
          <p:spPr>
            <a:xfrm>
              <a:off x="2869172" y="2674164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0000FF"/>
                  </a:solidFill>
                </a:rPr>
                <a:t>■</a:t>
              </a:r>
              <a:endParaRPr kumimoji="1" lang="ja-JP" altLang="en-US" sz="800" dirty="0">
                <a:solidFill>
                  <a:srgbClr val="0000FF"/>
                </a:solidFill>
              </a:endParaRPr>
            </a:p>
          </p:txBody>
        </p:sp>
        <p:sp>
          <p:nvSpPr>
            <p:cNvPr id="81" name="テキスト ボックス 80">
              <a:extLst>
                <a:ext uri="{FF2B5EF4-FFF2-40B4-BE49-F238E27FC236}">
                  <a16:creationId xmlns:a16="http://schemas.microsoft.com/office/drawing/2014/main" id="{2FC855EF-B757-F090-D42F-9854E8786F42}"/>
                </a:ext>
              </a:extLst>
            </p:cNvPr>
            <p:cNvSpPr txBox="1"/>
            <p:nvPr/>
          </p:nvSpPr>
          <p:spPr>
            <a:xfrm>
              <a:off x="2998781" y="2789829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0000FF"/>
                  </a:solidFill>
                </a:rPr>
                <a:t>■</a:t>
              </a:r>
              <a:endParaRPr kumimoji="1" lang="ja-JP" altLang="en-US" sz="800" dirty="0">
                <a:solidFill>
                  <a:srgbClr val="0000FF"/>
                </a:solidFill>
              </a:endParaRPr>
            </a:p>
          </p:txBody>
        </p:sp>
        <p:sp>
          <p:nvSpPr>
            <p:cNvPr id="82" name="テキスト ボックス 81">
              <a:extLst>
                <a:ext uri="{FF2B5EF4-FFF2-40B4-BE49-F238E27FC236}">
                  <a16:creationId xmlns:a16="http://schemas.microsoft.com/office/drawing/2014/main" id="{0E918AC3-3DDC-28BC-7607-9B3BE8DDF0CE}"/>
                </a:ext>
              </a:extLst>
            </p:cNvPr>
            <p:cNvSpPr txBox="1"/>
            <p:nvPr/>
          </p:nvSpPr>
          <p:spPr>
            <a:xfrm>
              <a:off x="3767895" y="2035776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0000FF"/>
                  </a:solidFill>
                </a:rPr>
                <a:t>■</a:t>
              </a:r>
              <a:endParaRPr kumimoji="1" lang="ja-JP" altLang="en-US" sz="800" dirty="0">
                <a:solidFill>
                  <a:srgbClr val="0000FF"/>
                </a:solidFill>
              </a:endParaRPr>
            </a:p>
          </p:txBody>
        </p:sp>
        <p:sp>
          <p:nvSpPr>
            <p:cNvPr id="83" name="テキスト ボックス 82">
              <a:extLst>
                <a:ext uri="{FF2B5EF4-FFF2-40B4-BE49-F238E27FC236}">
                  <a16:creationId xmlns:a16="http://schemas.microsoft.com/office/drawing/2014/main" id="{B474D021-24F1-26C0-93E3-72A18D10D6D8}"/>
                </a:ext>
              </a:extLst>
            </p:cNvPr>
            <p:cNvSpPr txBox="1"/>
            <p:nvPr/>
          </p:nvSpPr>
          <p:spPr>
            <a:xfrm>
              <a:off x="3910475" y="2119014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0000FF"/>
                  </a:solidFill>
                </a:rPr>
                <a:t>■</a:t>
              </a:r>
              <a:endParaRPr kumimoji="1" lang="ja-JP" altLang="en-US" sz="800" dirty="0">
                <a:solidFill>
                  <a:srgbClr val="0000FF"/>
                </a:solidFill>
              </a:endParaRPr>
            </a:p>
          </p:txBody>
        </p:sp>
        <p:sp>
          <p:nvSpPr>
            <p:cNvPr id="84" name="テキスト ボックス 83">
              <a:extLst>
                <a:ext uri="{FF2B5EF4-FFF2-40B4-BE49-F238E27FC236}">
                  <a16:creationId xmlns:a16="http://schemas.microsoft.com/office/drawing/2014/main" id="{92F549FC-05F8-C4EB-EF81-632B8127EC18}"/>
                </a:ext>
              </a:extLst>
            </p:cNvPr>
            <p:cNvSpPr txBox="1"/>
            <p:nvPr/>
          </p:nvSpPr>
          <p:spPr>
            <a:xfrm>
              <a:off x="4030135" y="2224519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0000FF"/>
                  </a:solidFill>
                </a:rPr>
                <a:t>■</a:t>
              </a:r>
              <a:endParaRPr kumimoji="1" lang="ja-JP" altLang="en-US" sz="800" dirty="0">
                <a:solidFill>
                  <a:srgbClr val="0000FF"/>
                </a:solidFill>
              </a:endParaRPr>
            </a:p>
          </p:txBody>
        </p:sp>
        <p:sp>
          <p:nvSpPr>
            <p:cNvPr id="85" name="テキスト ボックス 84">
              <a:extLst>
                <a:ext uri="{FF2B5EF4-FFF2-40B4-BE49-F238E27FC236}">
                  <a16:creationId xmlns:a16="http://schemas.microsoft.com/office/drawing/2014/main" id="{EB0970DF-1497-621D-B167-E80E7A34E601}"/>
                </a:ext>
              </a:extLst>
            </p:cNvPr>
            <p:cNvSpPr txBox="1"/>
            <p:nvPr/>
          </p:nvSpPr>
          <p:spPr>
            <a:xfrm>
              <a:off x="4107718" y="2355089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0000FF"/>
                  </a:solidFill>
                </a:rPr>
                <a:t>■</a:t>
              </a:r>
              <a:endParaRPr kumimoji="1" lang="ja-JP" altLang="en-US" sz="800" dirty="0">
                <a:solidFill>
                  <a:srgbClr val="0000FF"/>
                </a:solidFill>
              </a:endParaRPr>
            </a:p>
          </p:txBody>
        </p:sp>
        <p:sp>
          <p:nvSpPr>
            <p:cNvPr id="86" name="テキスト ボックス 85">
              <a:extLst>
                <a:ext uri="{FF2B5EF4-FFF2-40B4-BE49-F238E27FC236}">
                  <a16:creationId xmlns:a16="http://schemas.microsoft.com/office/drawing/2014/main" id="{9D8B1EA7-7F1F-D6DA-B99D-F3982146980D}"/>
                </a:ext>
              </a:extLst>
            </p:cNvPr>
            <p:cNvSpPr txBox="1"/>
            <p:nvPr/>
          </p:nvSpPr>
          <p:spPr>
            <a:xfrm>
              <a:off x="4197733" y="2513514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0000FF"/>
                  </a:solidFill>
                </a:rPr>
                <a:t>■</a:t>
              </a:r>
              <a:endParaRPr kumimoji="1" lang="ja-JP" altLang="en-US" sz="800" dirty="0">
                <a:solidFill>
                  <a:srgbClr val="0000FF"/>
                </a:solidFill>
              </a:endParaRPr>
            </a:p>
          </p:txBody>
        </p:sp>
        <p:sp>
          <p:nvSpPr>
            <p:cNvPr id="87" name="テキスト ボックス 86">
              <a:extLst>
                <a:ext uri="{FF2B5EF4-FFF2-40B4-BE49-F238E27FC236}">
                  <a16:creationId xmlns:a16="http://schemas.microsoft.com/office/drawing/2014/main" id="{E963CDAC-22D3-CEB5-3A94-5462B70B7596}"/>
                </a:ext>
              </a:extLst>
            </p:cNvPr>
            <p:cNvSpPr txBox="1"/>
            <p:nvPr/>
          </p:nvSpPr>
          <p:spPr>
            <a:xfrm>
              <a:off x="4048021" y="2613682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0000FF"/>
                  </a:solidFill>
                </a:rPr>
                <a:t>■</a:t>
              </a:r>
              <a:endParaRPr kumimoji="1" lang="ja-JP" altLang="en-US" sz="800" dirty="0">
                <a:solidFill>
                  <a:srgbClr val="0000FF"/>
                </a:solidFill>
              </a:endParaRPr>
            </a:p>
          </p:txBody>
        </p:sp>
        <p:sp>
          <p:nvSpPr>
            <p:cNvPr id="88" name="テキスト ボックス 87">
              <a:extLst>
                <a:ext uri="{FF2B5EF4-FFF2-40B4-BE49-F238E27FC236}">
                  <a16:creationId xmlns:a16="http://schemas.microsoft.com/office/drawing/2014/main" id="{73E9EE83-A16D-3CB8-A50C-58E2CE5E3370}"/>
                </a:ext>
              </a:extLst>
            </p:cNvPr>
            <p:cNvSpPr txBox="1"/>
            <p:nvPr/>
          </p:nvSpPr>
          <p:spPr>
            <a:xfrm>
              <a:off x="3872014" y="2689329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0000FF"/>
                  </a:solidFill>
                </a:rPr>
                <a:t>■</a:t>
              </a:r>
              <a:endParaRPr kumimoji="1" lang="ja-JP" altLang="en-US" sz="8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89" name="グループ化 88">
            <a:extLst>
              <a:ext uri="{FF2B5EF4-FFF2-40B4-BE49-F238E27FC236}">
                <a16:creationId xmlns:a16="http://schemas.microsoft.com/office/drawing/2014/main" id="{98332C51-098A-2747-AA11-9A535816A2EC}"/>
              </a:ext>
            </a:extLst>
          </p:cNvPr>
          <p:cNvGrpSpPr/>
          <p:nvPr/>
        </p:nvGrpSpPr>
        <p:grpSpPr>
          <a:xfrm>
            <a:off x="758741" y="1782242"/>
            <a:ext cx="1227902" cy="1072841"/>
            <a:chOff x="2883554" y="1376798"/>
            <a:chExt cx="1227902" cy="1072841"/>
          </a:xfrm>
        </p:grpSpPr>
        <p:sp>
          <p:nvSpPr>
            <p:cNvPr id="90" name="フリーフォーム: 図形 89">
              <a:extLst>
                <a:ext uri="{FF2B5EF4-FFF2-40B4-BE49-F238E27FC236}">
                  <a16:creationId xmlns:a16="http://schemas.microsoft.com/office/drawing/2014/main" id="{93579D6F-2C91-8BFC-AB42-18D1F2B8A12C}"/>
                </a:ext>
              </a:extLst>
            </p:cNvPr>
            <p:cNvSpPr/>
            <p:nvPr/>
          </p:nvSpPr>
          <p:spPr>
            <a:xfrm>
              <a:off x="2997443" y="1484831"/>
              <a:ext cx="984201" cy="902086"/>
            </a:xfrm>
            <a:custGeom>
              <a:avLst/>
              <a:gdLst>
                <a:gd name="connsiteX0" fmla="*/ 2012732 w 2243460"/>
                <a:gd name="connsiteY0" fmla="*/ 1484934 h 2219458"/>
                <a:gd name="connsiteX1" fmla="*/ 2243320 w 2243460"/>
                <a:gd name="connsiteY1" fmla="*/ 673901 h 2219458"/>
                <a:gd name="connsiteX2" fmla="*/ 2004780 w 2243460"/>
                <a:gd name="connsiteY2" fmla="*/ 244531 h 2219458"/>
                <a:gd name="connsiteX3" fmla="*/ 668961 w 2243460"/>
                <a:gd name="connsiteY3" fmla="*/ 5991 h 2219458"/>
                <a:gd name="connsiteX4" fmla="*/ 366812 w 2243460"/>
                <a:gd name="connsiteY4" fmla="*/ 483070 h 2219458"/>
                <a:gd name="connsiteX5" fmla="*/ 160078 w 2243460"/>
                <a:gd name="connsiteY5" fmla="*/ 832927 h 2219458"/>
                <a:gd name="connsiteX6" fmla="*/ 16954 w 2243460"/>
                <a:gd name="connsiteY6" fmla="*/ 1174833 h 2219458"/>
                <a:gd name="connsiteX7" fmla="*/ 565594 w 2243460"/>
                <a:gd name="connsiteY7" fmla="*/ 1230492 h 2219458"/>
                <a:gd name="connsiteX8" fmla="*/ 191883 w 2243460"/>
                <a:gd name="connsiteY8" fmla="*/ 1779132 h 2219458"/>
                <a:gd name="connsiteX9" fmla="*/ 271396 w 2243460"/>
                <a:gd name="connsiteY9" fmla="*/ 2073331 h 2219458"/>
                <a:gd name="connsiteX10" fmla="*/ 509935 w 2243460"/>
                <a:gd name="connsiteY10" fmla="*/ 2200551 h 2219458"/>
                <a:gd name="connsiteX11" fmla="*/ 573546 w 2243460"/>
                <a:gd name="connsiteY11" fmla="*/ 2216454 h 2219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43460" h="2219458">
                  <a:moveTo>
                    <a:pt x="2012732" y="1484934"/>
                  </a:moveTo>
                  <a:cubicBezTo>
                    <a:pt x="2128688" y="1182784"/>
                    <a:pt x="2244645" y="880635"/>
                    <a:pt x="2243320" y="673901"/>
                  </a:cubicBezTo>
                  <a:cubicBezTo>
                    <a:pt x="2241995" y="467167"/>
                    <a:pt x="2267173" y="355849"/>
                    <a:pt x="2004780" y="244531"/>
                  </a:cubicBezTo>
                  <a:cubicBezTo>
                    <a:pt x="1742387" y="133213"/>
                    <a:pt x="941956" y="-33765"/>
                    <a:pt x="668961" y="5991"/>
                  </a:cubicBezTo>
                  <a:cubicBezTo>
                    <a:pt x="395966" y="45747"/>
                    <a:pt x="451626" y="345247"/>
                    <a:pt x="366812" y="483070"/>
                  </a:cubicBezTo>
                  <a:cubicBezTo>
                    <a:pt x="281998" y="620893"/>
                    <a:pt x="218388" y="717633"/>
                    <a:pt x="160078" y="832927"/>
                  </a:cubicBezTo>
                  <a:cubicBezTo>
                    <a:pt x="101768" y="948221"/>
                    <a:pt x="-50632" y="1108572"/>
                    <a:pt x="16954" y="1174833"/>
                  </a:cubicBezTo>
                  <a:cubicBezTo>
                    <a:pt x="84540" y="1241094"/>
                    <a:pt x="536439" y="1129775"/>
                    <a:pt x="565594" y="1230492"/>
                  </a:cubicBezTo>
                  <a:cubicBezTo>
                    <a:pt x="594749" y="1331208"/>
                    <a:pt x="240916" y="1638659"/>
                    <a:pt x="191883" y="1779132"/>
                  </a:cubicBezTo>
                  <a:cubicBezTo>
                    <a:pt x="142850" y="1919605"/>
                    <a:pt x="218387" y="2003095"/>
                    <a:pt x="271396" y="2073331"/>
                  </a:cubicBezTo>
                  <a:cubicBezTo>
                    <a:pt x="324405" y="2143567"/>
                    <a:pt x="459577" y="2176697"/>
                    <a:pt x="509935" y="2200551"/>
                  </a:cubicBezTo>
                  <a:cubicBezTo>
                    <a:pt x="560293" y="2224405"/>
                    <a:pt x="566919" y="2220429"/>
                    <a:pt x="573546" y="2216454"/>
                  </a:cubicBezTo>
                </a:path>
              </a:pathLst>
            </a:custGeom>
            <a:noFill/>
            <a:ln w="63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テキスト ボックス 90">
              <a:extLst>
                <a:ext uri="{FF2B5EF4-FFF2-40B4-BE49-F238E27FC236}">
                  <a16:creationId xmlns:a16="http://schemas.microsoft.com/office/drawing/2014/main" id="{A5F8948C-03BA-152B-D070-26C14B6A34D5}"/>
                </a:ext>
              </a:extLst>
            </p:cNvPr>
            <p:cNvSpPr txBox="1"/>
            <p:nvPr/>
          </p:nvSpPr>
          <p:spPr>
            <a:xfrm>
              <a:off x="3097072" y="1400197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FF0000"/>
                  </a:solidFill>
                </a:rPr>
                <a:t>★</a:t>
              </a:r>
              <a:endParaRPr kumimoji="1" lang="ja-JP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92" name="テキスト ボックス 91">
              <a:extLst>
                <a:ext uri="{FF2B5EF4-FFF2-40B4-BE49-F238E27FC236}">
                  <a16:creationId xmlns:a16="http://schemas.microsoft.com/office/drawing/2014/main" id="{B46AE981-71EC-58C7-558D-8D044CD22778}"/>
                </a:ext>
              </a:extLst>
            </p:cNvPr>
            <p:cNvSpPr txBox="1"/>
            <p:nvPr/>
          </p:nvSpPr>
          <p:spPr>
            <a:xfrm>
              <a:off x="3031884" y="1509236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FF0000"/>
                  </a:solidFill>
                </a:rPr>
                <a:t>★</a:t>
              </a:r>
              <a:endParaRPr kumimoji="1" lang="ja-JP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93" name="テキスト ボックス 92">
              <a:extLst>
                <a:ext uri="{FF2B5EF4-FFF2-40B4-BE49-F238E27FC236}">
                  <a16:creationId xmlns:a16="http://schemas.microsoft.com/office/drawing/2014/main" id="{413294FE-AE3F-E207-9123-C33B92BC125D}"/>
                </a:ext>
              </a:extLst>
            </p:cNvPr>
            <p:cNvSpPr txBox="1"/>
            <p:nvPr/>
          </p:nvSpPr>
          <p:spPr>
            <a:xfrm>
              <a:off x="2961729" y="1652130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FF0000"/>
                  </a:solidFill>
                </a:rPr>
                <a:t>★</a:t>
              </a:r>
              <a:endParaRPr kumimoji="1" lang="ja-JP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94" name="テキスト ボックス 93">
              <a:extLst>
                <a:ext uri="{FF2B5EF4-FFF2-40B4-BE49-F238E27FC236}">
                  <a16:creationId xmlns:a16="http://schemas.microsoft.com/office/drawing/2014/main" id="{F9AFDA74-16A3-285C-96AD-218A54B167C3}"/>
                </a:ext>
              </a:extLst>
            </p:cNvPr>
            <p:cNvSpPr txBox="1"/>
            <p:nvPr/>
          </p:nvSpPr>
          <p:spPr>
            <a:xfrm>
              <a:off x="2883554" y="1780982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FF0000"/>
                  </a:solidFill>
                </a:rPr>
                <a:t>★</a:t>
              </a:r>
              <a:endParaRPr kumimoji="1" lang="ja-JP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95" name="テキスト ボックス 94">
              <a:extLst>
                <a:ext uri="{FF2B5EF4-FFF2-40B4-BE49-F238E27FC236}">
                  <a16:creationId xmlns:a16="http://schemas.microsoft.com/office/drawing/2014/main" id="{58B64E82-1593-D89E-3466-5308186E9B33}"/>
                </a:ext>
              </a:extLst>
            </p:cNvPr>
            <p:cNvSpPr txBox="1"/>
            <p:nvPr/>
          </p:nvSpPr>
          <p:spPr>
            <a:xfrm>
              <a:off x="2973296" y="1879021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FF0000"/>
                  </a:solidFill>
                </a:rPr>
                <a:t>★</a:t>
              </a:r>
              <a:endParaRPr kumimoji="1" lang="ja-JP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96" name="テキスト ボックス 95">
              <a:extLst>
                <a:ext uri="{FF2B5EF4-FFF2-40B4-BE49-F238E27FC236}">
                  <a16:creationId xmlns:a16="http://schemas.microsoft.com/office/drawing/2014/main" id="{F3E52C55-A6FE-3FE1-3D2C-0AF4D91E68B5}"/>
                </a:ext>
              </a:extLst>
            </p:cNvPr>
            <p:cNvSpPr txBox="1"/>
            <p:nvPr/>
          </p:nvSpPr>
          <p:spPr>
            <a:xfrm>
              <a:off x="3089420" y="1888099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FF0000"/>
                  </a:solidFill>
                </a:rPr>
                <a:t>★</a:t>
              </a:r>
              <a:endParaRPr kumimoji="1" lang="ja-JP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97" name="テキスト ボックス 96">
              <a:extLst>
                <a:ext uri="{FF2B5EF4-FFF2-40B4-BE49-F238E27FC236}">
                  <a16:creationId xmlns:a16="http://schemas.microsoft.com/office/drawing/2014/main" id="{3E12EA21-60E2-FB44-04DD-DF3458C345F8}"/>
                </a:ext>
              </a:extLst>
            </p:cNvPr>
            <p:cNvSpPr txBox="1"/>
            <p:nvPr/>
          </p:nvSpPr>
          <p:spPr>
            <a:xfrm>
              <a:off x="3004082" y="2024572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FF0000"/>
                  </a:solidFill>
                </a:rPr>
                <a:t>★</a:t>
              </a:r>
              <a:endParaRPr kumimoji="1" lang="ja-JP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98" name="テキスト ボックス 97">
              <a:extLst>
                <a:ext uri="{FF2B5EF4-FFF2-40B4-BE49-F238E27FC236}">
                  <a16:creationId xmlns:a16="http://schemas.microsoft.com/office/drawing/2014/main" id="{26AF88B3-CBCA-293B-A593-9318F893061E}"/>
                </a:ext>
              </a:extLst>
            </p:cNvPr>
            <p:cNvSpPr txBox="1"/>
            <p:nvPr/>
          </p:nvSpPr>
          <p:spPr>
            <a:xfrm>
              <a:off x="2929090" y="2128207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FF0000"/>
                  </a:solidFill>
                </a:rPr>
                <a:t>★</a:t>
              </a:r>
              <a:endParaRPr kumimoji="1" lang="ja-JP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99" name="テキスト ボックス 98">
              <a:extLst>
                <a:ext uri="{FF2B5EF4-FFF2-40B4-BE49-F238E27FC236}">
                  <a16:creationId xmlns:a16="http://schemas.microsoft.com/office/drawing/2014/main" id="{066392B5-6B74-DAE9-FEAC-45FDAB334720}"/>
                </a:ext>
              </a:extLst>
            </p:cNvPr>
            <p:cNvSpPr txBox="1"/>
            <p:nvPr/>
          </p:nvSpPr>
          <p:spPr>
            <a:xfrm>
              <a:off x="2998781" y="2234195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FF0000"/>
                  </a:solidFill>
                </a:rPr>
                <a:t>★</a:t>
              </a:r>
              <a:endParaRPr kumimoji="1" lang="ja-JP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100" name="テキスト ボックス 99">
              <a:extLst>
                <a:ext uri="{FF2B5EF4-FFF2-40B4-BE49-F238E27FC236}">
                  <a16:creationId xmlns:a16="http://schemas.microsoft.com/office/drawing/2014/main" id="{900B43A5-E9BB-B093-3C05-449B4CEDDC7E}"/>
                </a:ext>
              </a:extLst>
            </p:cNvPr>
            <p:cNvSpPr txBox="1"/>
            <p:nvPr/>
          </p:nvSpPr>
          <p:spPr>
            <a:xfrm>
              <a:off x="3233049" y="1376798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FF0000"/>
                  </a:solidFill>
                </a:rPr>
                <a:t>★</a:t>
              </a:r>
              <a:endParaRPr kumimoji="1" lang="ja-JP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101" name="テキスト ボックス 100">
              <a:extLst>
                <a:ext uri="{FF2B5EF4-FFF2-40B4-BE49-F238E27FC236}">
                  <a16:creationId xmlns:a16="http://schemas.microsoft.com/office/drawing/2014/main" id="{E655237F-8922-E65C-8647-A0BD834DFCBD}"/>
                </a:ext>
              </a:extLst>
            </p:cNvPr>
            <p:cNvSpPr txBox="1"/>
            <p:nvPr/>
          </p:nvSpPr>
          <p:spPr>
            <a:xfrm>
              <a:off x="3357762" y="1392420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FF0000"/>
                  </a:solidFill>
                </a:rPr>
                <a:t>★</a:t>
              </a:r>
              <a:endParaRPr kumimoji="1" lang="ja-JP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102" name="テキスト ボックス 101">
              <a:extLst>
                <a:ext uri="{FF2B5EF4-FFF2-40B4-BE49-F238E27FC236}">
                  <a16:creationId xmlns:a16="http://schemas.microsoft.com/office/drawing/2014/main" id="{BE6FC4D2-FE4B-59E4-1D5E-6C0735DA5DAB}"/>
                </a:ext>
              </a:extLst>
            </p:cNvPr>
            <p:cNvSpPr txBox="1"/>
            <p:nvPr/>
          </p:nvSpPr>
          <p:spPr>
            <a:xfrm>
              <a:off x="3500957" y="1418648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FF0000"/>
                  </a:solidFill>
                </a:rPr>
                <a:t>★</a:t>
              </a:r>
              <a:endParaRPr kumimoji="1" lang="ja-JP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103" name="テキスト ボックス 102">
              <a:extLst>
                <a:ext uri="{FF2B5EF4-FFF2-40B4-BE49-F238E27FC236}">
                  <a16:creationId xmlns:a16="http://schemas.microsoft.com/office/drawing/2014/main" id="{FC491A43-0236-F09A-89C0-E2D61FF5C46B}"/>
                </a:ext>
              </a:extLst>
            </p:cNvPr>
            <p:cNvSpPr txBox="1"/>
            <p:nvPr/>
          </p:nvSpPr>
          <p:spPr>
            <a:xfrm>
              <a:off x="3644586" y="1448562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FF0000"/>
                  </a:solidFill>
                </a:rPr>
                <a:t>★</a:t>
              </a:r>
              <a:endParaRPr kumimoji="1" lang="ja-JP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104" name="テキスト ボックス 103">
              <a:extLst>
                <a:ext uri="{FF2B5EF4-FFF2-40B4-BE49-F238E27FC236}">
                  <a16:creationId xmlns:a16="http://schemas.microsoft.com/office/drawing/2014/main" id="{B8027DE4-79B7-DB76-80B7-AAAE62BBF7E2}"/>
                </a:ext>
              </a:extLst>
            </p:cNvPr>
            <p:cNvSpPr txBox="1"/>
            <p:nvPr/>
          </p:nvSpPr>
          <p:spPr>
            <a:xfrm>
              <a:off x="3767895" y="1494035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FF0000"/>
                  </a:solidFill>
                </a:rPr>
                <a:t>★</a:t>
              </a:r>
              <a:endParaRPr kumimoji="1" lang="ja-JP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105" name="テキスト ボックス 104">
              <a:extLst>
                <a:ext uri="{FF2B5EF4-FFF2-40B4-BE49-F238E27FC236}">
                  <a16:creationId xmlns:a16="http://schemas.microsoft.com/office/drawing/2014/main" id="{00EF8FC1-D65E-B90C-F56B-9CB16A44090E}"/>
                </a:ext>
              </a:extLst>
            </p:cNvPr>
            <p:cNvSpPr txBox="1"/>
            <p:nvPr/>
          </p:nvSpPr>
          <p:spPr>
            <a:xfrm>
              <a:off x="3824198" y="1618024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FF0000"/>
                  </a:solidFill>
                </a:rPr>
                <a:t>★</a:t>
              </a:r>
              <a:endParaRPr kumimoji="1" lang="ja-JP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106" name="テキスト ボックス 105">
              <a:extLst>
                <a:ext uri="{FF2B5EF4-FFF2-40B4-BE49-F238E27FC236}">
                  <a16:creationId xmlns:a16="http://schemas.microsoft.com/office/drawing/2014/main" id="{63A75E56-E964-800A-D848-0611ABE67502}"/>
                </a:ext>
              </a:extLst>
            </p:cNvPr>
            <p:cNvSpPr txBox="1"/>
            <p:nvPr/>
          </p:nvSpPr>
          <p:spPr>
            <a:xfrm>
              <a:off x="3817748" y="1755072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FF0000"/>
                  </a:solidFill>
                </a:rPr>
                <a:t>★</a:t>
              </a:r>
              <a:endParaRPr kumimoji="1" lang="ja-JP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107" name="テキスト ボックス 106">
              <a:extLst>
                <a:ext uri="{FF2B5EF4-FFF2-40B4-BE49-F238E27FC236}">
                  <a16:creationId xmlns:a16="http://schemas.microsoft.com/office/drawing/2014/main" id="{001ADAF6-139B-0F03-5419-79C5746AB581}"/>
                </a:ext>
              </a:extLst>
            </p:cNvPr>
            <p:cNvSpPr txBox="1"/>
            <p:nvPr/>
          </p:nvSpPr>
          <p:spPr>
            <a:xfrm>
              <a:off x="3767895" y="1888404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FF0000"/>
                  </a:solidFill>
                </a:rPr>
                <a:t>★</a:t>
              </a:r>
              <a:endParaRPr kumimoji="1" lang="ja-JP" altLang="en-US" sz="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8" name="グループ化 107">
            <a:extLst>
              <a:ext uri="{FF2B5EF4-FFF2-40B4-BE49-F238E27FC236}">
                <a16:creationId xmlns:a16="http://schemas.microsoft.com/office/drawing/2014/main" id="{88615895-BB5B-C2DC-1C4A-4E93657D7C5B}"/>
              </a:ext>
            </a:extLst>
          </p:cNvPr>
          <p:cNvGrpSpPr/>
          <p:nvPr/>
        </p:nvGrpSpPr>
        <p:grpSpPr>
          <a:xfrm rot="17781036">
            <a:off x="5864874" y="2242224"/>
            <a:ext cx="1707890" cy="1010273"/>
            <a:chOff x="2777101" y="2035776"/>
            <a:chExt cx="1707890" cy="1010273"/>
          </a:xfrm>
        </p:grpSpPr>
        <p:sp>
          <p:nvSpPr>
            <p:cNvPr id="109" name="フリーフォーム: 図形 108">
              <a:extLst>
                <a:ext uri="{FF2B5EF4-FFF2-40B4-BE49-F238E27FC236}">
                  <a16:creationId xmlns:a16="http://schemas.microsoft.com/office/drawing/2014/main" id="{B7224483-B485-8354-B39B-EE61767F662F}"/>
                </a:ext>
              </a:extLst>
            </p:cNvPr>
            <p:cNvSpPr/>
            <p:nvPr/>
          </p:nvSpPr>
          <p:spPr>
            <a:xfrm>
              <a:off x="2923934" y="2081910"/>
              <a:ext cx="1431553" cy="856923"/>
            </a:xfrm>
            <a:custGeom>
              <a:avLst/>
              <a:gdLst>
                <a:gd name="connsiteX0" fmla="*/ 2188245 w 3263188"/>
                <a:gd name="connsiteY0" fmla="*/ 0 h 2108342"/>
                <a:gd name="connsiteX1" fmla="*/ 2339320 w 3263188"/>
                <a:gd name="connsiteY1" fmla="*/ 222637 h 2108342"/>
                <a:gd name="connsiteX2" fmla="*/ 2713031 w 3263188"/>
                <a:gd name="connsiteY2" fmla="*/ 389614 h 2108342"/>
                <a:gd name="connsiteX3" fmla="*/ 3015181 w 3263188"/>
                <a:gd name="connsiteY3" fmla="*/ 874644 h 2108342"/>
                <a:gd name="connsiteX4" fmla="*/ 3253720 w 3263188"/>
                <a:gd name="connsiteY4" fmla="*/ 1327868 h 2108342"/>
                <a:gd name="connsiteX5" fmla="*/ 2681226 w 3263188"/>
                <a:gd name="connsiteY5" fmla="*/ 1598213 h 2108342"/>
                <a:gd name="connsiteX6" fmla="*/ 2220050 w 3263188"/>
                <a:gd name="connsiteY6" fmla="*/ 1789044 h 2108342"/>
                <a:gd name="connsiteX7" fmla="*/ 1257942 w 3263188"/>
                <a:gd name="connsiteY7" fmla="*/ 1510748 h 2108342"/>
                <a:gd name="connsiteX8" fmla="*/ 828572 w 3263188"/>
                <a:gd name="connsiteY8" fmla="*/ 2107096 h 2108342"/>
                <a:gd name="connsiteX9" fmla="*/ 176565 w 3263188"/>
                <a:gd name="connsiteY9" fmla="*/ 1653872 h 2108342"/>
                <a:gd name="connsiteX10" fmla="*/ 9588 w 3263188"/>
                <a:gd name="connsiteY10" fmla="*/ 1192696 h 2108342"/>
                <a:gd name="connsiteX11" fmla="*/ 391250 w 3263188"/>
                <a:gd name="connsiteY11" fmla="*/ 954157 h 2108342"/>
                <a:gd name="connsiteX12" fmla="*/ 749059 w 3263188"/>
                <a:gd name="connsiteY12" fmla="*/ 731520 h 2108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63188" h="2108342">
                  <a:moveTo>
                    <a:pt x="2188245" y="0"/>
                  </a:moveTo>
                  <a:cubicBezTo>
                    <a:pt x="2220050" y="78850"/>
                    <a:pt x="2251856" y="157701"/>
                    <a:pt x="2339320" y="222637"/>
                  </a:cubicBezTo>
                  <a:cubicBezTo>
                    <a:pt x="2426784" y="287573"/>
                    <a:pt x="2600388" y="280946"/>
                    <a:pt x="2713031" y="389614"/>
                  </a:cubicBezTo>
                  <a:cubicBezTo>
                    <a:pt x="2825674" y="498282"/>
                    <a:pt x="2925066" y="718268"/>
                    <a:pt x="3015181" y="874644"/>
                  </a:cubicBezTo>
                  <a:cubicBezTo>
                    <a:pt x="3105296" y="1031020"/>
                    <a:pt x="3309379" y="1207273"/>
                    <a:pt x="3253720" y="1327868"/>
                  </a:cubicBezTo>
                  <a:cubicBezTo>
                    <a:pt x="3198061" y="1448463"/>
                    <a:pt x="2853504" y="1521350"/>
                    <a:pt x="2681226" y="1598213"/>
                  </a:cubicBezTo>
                  <a:cubicBezTo>
                    <a:pt x="2508948" y="1675076"/>
                    <a:pt x="2457264" y="1803621"/>
                    <a:pt x="2220050" y="1789044"/>
                  </a:cubicBezTo>
                  <a:cubicBezTo>
                    <a:pt x="1982836" y="1774467"/>
                    <a:pt x="1489855" y="1457739"/>
                    <a:pt x="1257942" y="1510748"/>
                  </a:cubicBezTo>
                  <a:cubicBezTo>
                    <a:pt x="1026029" y="1563757"/>
                    <a:pt x="1008801" y="2083242"/>
                    <a:pt x="828572" y="2107096"/>
                  </a:cubicBezTo>
                  <a:cubicBezTo>
                    <a:pt x="648343" y="2130950"/>
                    <a:pt x="313062" y="1806272"/>
                    <a:pt x="176565" y="1653872"/>
                  </a:cubicBezTo>
                  <a:cubicBezTo>
                    <a:pt x="40068" y="1501472"/>
                    <a:pt x="-26193" y="1309315"/>
                    <a:pt x="9588" y="1192696"/>
                  </a:cubicBezTo>
                  <a:cubicBezTo>
                    <a:pt x="45369" y="1076077"/>
                    <a:pt x="268005" y="1031020"/>
                    <a:pt x="391250" y="954157"/>
                  </a:cubicBezTo>
                  <a:lnTo>
                    <a:pt x="749059" y="731520"/>
                  </a:lnTo>
                </a:path>
              </a:pathLst>
            </a:custGeom>
            <a:noFill/>
            <a:ln w="6350"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" name="テキスト ボックス 109">
              <a:extLst>
                <a:ext uri="{FF2B5EF4-FFF2-40B4-BE49-F238E27FC236}">
                  <a16:creationId xmlns:a16="http://schemas.microsoft.com/office/drawing/2014/main" id="{099E10A3-8330-0177-572A-4E17B5E23BB3}"/>
                </a:ext>
              </a:extLst>
            </p:cNvPr>
            <p:cNvSpPr txBox="1"/>
            <p:nvPr/>
          </p:nvSpPr>
          <p:spPr>
            <a:xfrm>
              <a:off x="2883554" y="2404977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0000FF"/>
                  </a:solidFill>
                </a:rPr>
                <a:t>■</a:t>
              </a:r>
              <a:endParaRPr kumimoji="1" lang="ja-JP" altLang="en-US" sz="800" dirty="0">
                <a:solidFill>
                  <a:srgbClr val="0000FF"/>
                </a:solidFill>
              </a:endParaRPr>
            </a:p>
          </p:txBody>
        </p:sp>
        <p:sp>
          <p:nvSpPr>
            <p:cNvPr id="111" name="テキスト ボックス 110">
              <a:extLst>
                <a:ext uri="{FF2B5EF4-FFF2-40B4-BE49-F238E27FC236}">
                  <a16:creationId xmlns:a16="http://schemas.microsoft.com/office/drawing/2014/main" id="{8BC02598-2D81-69CA-C8C6-AE6D36D61228}"/>
                </a:ext>
              </a:extLst>
            </p:cNvPr>
            <p:cNvSpPr txBox="1"/>
            <p:nvPr/>
          </p:nvSpPr>
          <p:spPr>
            <a:xfrm>
              <a:off x="2777101" y="2512699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0000FF"/>
                  </a:solidFill>
                </a:rPr>
                <a:t>■</a:t>
              </a:r>
              <a:endParaRPr kumimoji="1" lang="ja-JP" altLang="en-US" sz="800" dirty="0">
                <a:solidFill>
                  <a:srgbClr val="0000FF"/>
                </a:solidFill>
              </a:endParaRPr>
            </a:p>
          </p:txBody>
        </p:sp>
        <p:sp>
          <p:nvSpPr>
            <p:cNvPr id="112" name="テキスト ボックス 111">
              <a:extLst>
                <a:ext uri="{FF2B5EF4-FFF2-40B4-BE49-F238E27FC236}">
                  <a16:creationId xmlns:a16="http://schemas.microsoft.com/office/drawing/2014/main" id="{A6DFD0C9-1513-3001-8F44-976AB95B1247}"/>
                </a:ext>
              </a:extLst>
            </p:cNvPr>
            <p:cNvSpPr txBox="1"/>
            <p:nvPr/>
          </p:nvSpPr>
          <p:spPr>
            <a:xfrm>
              <a:off x="3001429" y="2347133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0000FF"/>
                  </a:solidFill>
                </a:rPr>
                <a:t>■</a:t>
              </a:r>
              <a:endParaRPr kumimoji="1" lang="ja-JP" altLang="en-US" sz="800" dirty="0">
                <a:solidFill>
                  <a:srgbClr val="0000FF"/>
                </a:solidFill>
              </a:endParaRPr>
            </a:p>
          </p:txBody>
        </p:sp>
        <p:sp>
          <p:nvSpPr>
            <p:cNvPr id="113" name="テキスト ボックス 112">
              <a:extLst>
                <a:ext uri="{FF2B5EF4-FFF2-40B4-BE49-F238E27FC236}">
                  <a16:creationId xmlns:a16="http://schemas.microsoft.com/office/drawing/2014/main" id="{44688E7F-0FEE-DC78-CD80-28F388ADD4B9}"/>
                </a:ext>
              </a:extLst>
            </p:cNvPr>
            <p:cNvSpPr txBox="1"/>
            <p:nvPr/>
          </p:nvSpPr>
          <p:spPr>
            <a:xfrm>
              <a:off x="3137825" y="2830605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0000FF"/>
                  </a:solidFill>
                </a:rPr>
                <a:t>■</a:t>
              </a:r>
              <a:endParaRPr kumimoji="1" lang="ja-JP" altLang="en-US" sz="800" dirty="0">
                <a:solidFill>
                  <a:srgbClr val="0000FF"/>
                </a:solidFill>
              </a:endParaRPr>
            </a:p>
          </p:txBody>
        </p:sp>
        <p:sp>
          <p:nvSpPr>
            <p:cNvPr id="114" name="テキスト ボックス 113">
              <a:extLst>
                <a:ext uri="{FF2B5EF4-FFF2-40B4-BE49-F238E27FC236}">
                  <a16:creationId xmlns:a16="http://schemas.microsoft.com/office/drawing/2014/main" id="{44C6D7B7-2335-D5DD-2315-CB798A618320}"/>
                </a:ext>
              </a:extLst>
            </p:cNvPr>
            <p:cNvSpPr txBox="1"/>
            <p:nvPr/>
          </p:nvSpPr>
          <p:spPr>
            <a:xfrm>
              <a:off x="3240701" y="2714311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0000FF"/>
                  </a:solidFill>
                </a:rPr>
                <a:t>■</a:t>
              </a:r>
              <a:endParaRPr kumimoji="1" lang="ja-JP" altLang="en-US" sz="800" dirty="0">
                <a:solidFill>
                  <a:srgbClr val="0000FF"/>
                </a:solidFill>
              </a:endParaRPr>
            </a:p>
          </p:txBody>
        </p:sp>
        <p:sp>
          <p:nvSpPr>
            <p:cNvPr id="115" name="テキスト ボックス 114">
              <a:extLst>
                <a:ext uri="{FF2B5EF4-FFF2-40B4-BE49-F238E27FC236}">
                  <a16:creationId xmlns:a16="http://schemas.microsoft.com/office/drawing/2014/main" id="{C6F15FBB-0AC3-4C90-8B4A-55A824E80E9D}"/>
                </a:ext>
              </a:extLst>
            </p:cNvPr>
            <p:cNvSpPr txBox="1"/>
            <p:nvPr/>
          </p:nvSpPr>
          <p:spPr>
            <a:xfrm>
              <a:off x="3355380" y="2595935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0000FF"/>
                  </a:solidFill>
                </a:rPr>
                <a:t>■</a:t>
              </a:r>
              <a:endParaRPr kumimoji="1" lang="ja-JP" altLang="en-US" sz="800" dirty="0">
                <a:solidFill>
                  <a:srgbClr val="0000FF"/>
                </a:solidFill>
              </a:endParaRPr>
            </a:p>
          </p:txBody>
        </p:sp>
        <p:sp>
          <p:nvSpPr>
            <p:cNvPr id="116" name="テキスト ボックス 115">
              <a:extLst>
                <a:ext uri="{FF2B5EF4-FFF2-40B4-BE49-F238E27FC236}">
                  <a16:creationId xmlns:a16="http://schemas.microsoft.com/office/drawing/2014/main" id="{B74D33FC-A0B0-6FCE-338E-24F3421FF88D}"/>
                </a:ext>
              </a:extLst>
            </p:cNvPr>
            <p:cNvSpPr txBox="1"/>
            <p:nvPr/>
          </p:nvSpPr>
          <p:spPr>
            <a:xfrm>
              <a:off x="3500957" y="2637598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0000FF"/>
                  </a:solidFill>
                </a:rPr>
                <a:t>■</a:t>
              </a:r>
              <a:endParaRPr kumimoji="1" lang="ja-JP" altLang="en-US" sz="800" dirty="0">
                <a:solidFill>
                  <a:srgbClr val="0000FF"/>
                </a:solidFill>
              </a:endParaRPr>
            </a:p>
          </p:txBody>
        </p:sp>
        <p:sp>
          <p:nvSpPr>
            <p:cNvPr id="117" name="テキスト ボックス 116">
              <a:extLst>
                <a:ext uri="{FF2B5EF4-FFF2-40B4-BE49-F238E27FC236}">
                  <a16:creationId xmlns:a16="http://schemas.microsoft.com/office/drawing/2014/main" id="{0E6CC6EA-0F14-C5B8-E031-C53BCE5CEA38}"/>
                </a:ext>
              </a:extLst>
            </p:cNvPr>
            <p:cNvSpPr txBox="1"/>
            <p:nvPr/>
          </p:nvSpPr>
          <p:spPr>
            <a:xfrm>
              <a:off x="3679717" y="2694055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0000FF"/>
                  </a:solidFill>
                </a:rPr>
                <a:t>■</a:t>
              </a:r>
              <a:endParaRPr kumimoji="1" lang="ja-JP" altLang="en-US" sz="800" dirty="0">
                <a:solidFill>
                  <a:srgbClr val="0000FF"/>
                </a:solidFill>
              </a:endParaRPr>
            </a:p>
          </p:txBody>
        </p:sp>
        <p:sp>
          <p:nvSpPr>
            <p:cNvPr id="118" name="テキスト ボックス 117">
              <a:extLst>
                <a:ext uri="{FF2B5EF4-FFF2-40B4-BE49-F238E27FC236}">
                  <a16:creationId xmlns:a16="http://schemas.microsoft.com/office/drawing/2014/main" id="{EED1D321-B854-944A-A104-74DCBE2C091C}"/>
                </a:ext>
              </a:extLst>
            </p:cNvPr>
            <p:cNvSpPr txBox="1"/>
            <p:nvPr/>
          </p:nvSpPr>
          <p:spPr>
            <a:xfrm>
              <a:off x="2869172" y="2674164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0000FF"/>
                  </a:solidFill>
                </a:rPr>
                <a:t>■</a:t>
              </a:r>
              <a:endParaRPr kumimoji="1" lang="ja-JP" altLang="en-US" sz="800" dirty="0">
                <a:solidFill>
                  <a:srgbClr val="0000FF"/>
                </a:solidFill>
              </a:endParaRPr>
            </a:p>
          </p:txBody>
        </p:sp>
        <p:sp>
          <p:nvSpPr>
            <p:cNvPr id="119" name="テキスト ボックス 118">
              <a:extLst>
                <a:ext uri="{FF2B5EF4-FFF2-40B4-BE49-F238E27FC236}">
                  <a16:creationId xmlns:a16="http://schemas.microsoft.com/office/drawing/2014/main" id="{F16E5FB9-3258-E55E-BB8F-2E3843653FBA}"/>
                </a:ext>
              </a:extLst>
            </p:cNvPr>
            <p:cNvSpPr txBox="1"/>
            <p:nvPr/>
          </p:nvSpPr>
          <p:spPr>
            <a:xfrm>
              <a:off x="2998781" y="2789829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0000FF"/>
                  </a:solidFill>
                </a:rPr>
                <a:t>■</a:t>
              </a:r>
              <a:endParaRPr kumimoji="1" lang="ja-JP" altLang="en-US" sz="800" dirty="0">
                <a:solidFill>
                  <a:srgbClr val="0000FF"/>
                </a:solidFill>
              </a:endParaRPr>
            </a:p>
          </p:txBody>
        </p:sp>
        <p:sp>
          <p:nvSpPr>
            <p:cNvPr id="120" name="テキスト ボックス 119">
              <a:extLst>
                <a:ext uri="{FF2B5EF4-FFF2-40B4-BE49-F238E27FC236}">
                  <a16:creationId xmlns:a16="http://schemas.microsoft.com/office/drawing/2014/main" id="{F1EE8C4A-0A5C-F03B-5B27-41C0587040AD}"/>
                </a:ext>
              </a:extLst>
            </p:cNvPr>
            <p:cNvSpPr txBox="1"/>
            <p:nvPr/>
          </p:nvSpPr>
          <p:spPr>
            <a:xfrm>
              <a:off x="3767895" y="2035776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0000FF"/>
                  </a:solidFill>
                </a:rPr>
                <a:t>■</a:t>
              </a:r>
              <a:endParaRPr kumimoji="1" lang="ja-JP" altLang="en-US" sz="800" dirty="0">
                <a:solidFill>
                  <a:srgbClr val="0000FF"/>
                </a:solidFill>
              </a:endParaRPr>
            </a:p>
          </p:txBody>
        </p:sp>
        <p:sp>
          <p:nvSpPr>
            <p:cNvPr id="121" name="テキスト ボックス 120">
              <a:extLst>
                <a:ext uri="{FF2B5EF4-FFF2-40B4-BE49-F238E27FC236}">
                  <a16:creationId xmlns:a16="http://schemas.microsoft.com/office/drawing/2014/main" id="{EF62DE08-F8DE-5FC4-20A8-AB48C2440F39}"/>
                </a:ext>
              </a:extLst>
            </p:cNvPr>
            <p:cNvSpPr txBox="1"/>
            <p:nvPr/>
          </p:nvSpPr>
          <p:spPr>
            <a:xfrm>
              <a:off x="3910475" y="2119014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0000FF"/>
                  </a:solidFill>
                </a:rPr>
                <a:t>■</a:t>
              </a:r>
              <a:endParaRPr kumimoji="1" lang="ja-JP" altLang="en-US" sz="800" dirty="0">
                <a:solidFill>
                  <a:srgbClr val="0000FF"/>
                </a:solidFill>
              </a:endParaRPr>
            </a:p>
          </p:txBody>
        </p:sp>
        <p:sp>
          <p:nvSpPr>
            <p:cNvPr id="122" name="テキスト ボックス 121">
              <a:extLst>
                <a:ext uri="{FF2B5EF4-FFF2-40B4-BE49-F238E27FC236}">
                  <a16:creationId xmlns:a16="http://schemas.microsoft.com/office/drawing/2014/main" id="{FF9F3CFC-1295-80EF-4CD3-00DA48EF1631}"/>
                </a:ext>
              </a:extLst>
            </p:cNvPr>
            <p:cNvSpPr txBox="1"/>
            <p:nvPr/>
          </p:nvSpPr>
          <p:spPr>
            <a:xfrm>
              <a:off x="4030135" y="2224519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0000FF"/>
                  </a:solidFill>
                </a:rPr>
                <a:t>■</a:t>
              </a:r>
              <a:endParaRPr kumimoji="1" lang="ja-JP" altLang="en-US" sz="800" dirty="0">
                <a:solidFill>
                  <a:srgbClr val="0000FF"/>
                </a:solidFill>
              </a:endParaRPr>
            </a:p>
          </p:txBody>
        </p:sp>
        <p:sp>
          <p:nvSpPr>
            <p:cNvPr id="123" name="テキスト ボックス 122">
              <a:extLst>
                <a:ext uri="{FF2B5EF4-FFF2-40B4-BE49-F238E27FC236}">
                  <a16:creationId xmlns:a16="http://schemas.microsoft.com/office/drawing/2014/main" id="{291FFD15-867E-1A67-CF3B-A0915DDE98FA}"/>
                </a:ext>
              </a:extLst>
            </p:cNvPr>
            <p:cNvSpPr txBox="1"/>
            <p:nvPr/>
          </p:nvSpPr>
          <p:spPr>
            <a:xfrm>
              <a:off x="4107718" y="2355089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0000FF"/>
                  </a:solidFill>
                </a:rPr>
                <a:t>■</a:t>
              </a:r>
              <a:endParaRPr kumimoji="1" lang="ja-JP" altLang="en-US" sz="800" dirty="0">
                <a:solidFill>
                  <a:srgbClr val="0000FF"/>
                </a:solidFill>
              </a:endParaRPr>
            </a:p>
          </p:txBody>
        </p:sp>
        <p:sp>
          <p:nvSpPr>
            <p:cNvPr id="124" name="テキスト ボックス 123">
              <a:extLst>
                <a:ext uri="{FF2B5EF4-FFF2-40B4-BE49-F238E27FC236}">
                  <a16:creationId xmlns:a16="http://schemas.microsoft.com/office/drawing/2014/main" id="{B65D6C82-F458-817C-C2B4-309DF2481E51}"/>
                </a:ext>
              </a:extLst>
            </p:cNvPr>
            <p:cNvSpPr txBox="1"/>
            <p:nvPr/>
          </p:nvSpPr>
          <p:spPr>
            <a:xfrm>
              <a:off x="4197733" y="2513514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0000FF"/>
                  </a:solidFill>
                </a:rPr>
                <a:t>■</a:t>
              </a:r>
              <a:endParaRPr kumimoji="1" lang="ja-JP" altLang="en-US" sz="800" dirty="0">
                <a:solidFill>
                  <a:srgbClr val="0000FF"/>
                </a:solidFill>
              </a:endParaRPr>
            </a:p>
          </p:txBody>
        </p:sp>
        <p:sp>
          <p:nvSpPr>
            <p:cNvPr id="125" name="テキスト ボックス 124">
              <a:extLst>
                <a:ext uri="{FF2B5EF4-FFF2-40B4-BE49-F238E27FC236}">
                  <a16:creationId xmlns:a16="http://schemas.microsoft.com/office/drawing/2014/main" id="{41D864B6-D958-7ECA-6C0E-DC20F7AC84A2}"/>
                </a:ext>
              </a:extLst>
            </p:cNvPr>
            <p:cNvSpPr txBox="1"/>
            <p:nvPr/>
          </p:nvSpPr>
          <p:spPr>
            <a:xfrm>
              <a:off x="4048021" y="2613682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0000FF"/>
                  </a:solidFill>
                </a:rPr>
                <a:t>■</a:t>
              </a:r>
              <a:endParaRPr kumimoji="1" lang="ja-JP" altLang="en-US" sz="800" dirty="0">
                <a:solidFill>
                  <a:srgbClr val="0000FF"/>
                </a:solidFill>
              </a:endParaRPr>
            </a:p>
          </p:txBody>
        </p:sp>
        <p:sp>
          <p:nvSpPr>
            <p:cNvPr id="126" name="テキスト ボックス 125">
              <a:extLst>
                <a:ext uri="{FF2B5EF4-FFF2-40B4-BE49-F238E27FC236}">
                  <a16:creationId xmlns:a16="http://schemas.microsoft.com/office/drawing/2014/main" id="{A82ADC7F-F7DB-14BB-E5A0-75B256989425}"/>
                </a:ext>
              </a:extLst>
            </p:cNvPr>
            <p:cNvSpPr txBox="1"/>
            <p:nvPr/>
          </p:nvSpPr>
          <p:spPr>
            <a:xfrm>
              <a:off x="3872014" y="2689329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0000FF"/>
                  </a:solidFill>
                </a:rPr>
                <a:t>■</a:t>
              </a:r>
              <a:endParaRPr kumimoji="1" lang="ja-JP" altLang="en-US" sz="8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27" name="グループ化 126">
            <a:extLst>
              <a:ext uri="{FF2B5EF4-FFF2-40B4-BE49-F238E27FC236}">
                <a16:creationId xmlns:a16="http://schemas.microsoft.com/office/drawing/2014/main" id="{A97BD44E-7B7D-0F93-620D-B2CB70ABF293}"/>
              </a:ext>
            </a:extLst>
          </p:cNvPr>
          <p:cNvGrpSpPr/>
          <p:nvPr/>
        </p:nvGrpSpPr>
        <p:grpSpPr>
          <a:xfrm rot="18942021">
            <a:off x="5029573" y="1725448"/>
            <a:ext cx="1227902" cy="1072841"/>
            <a:chOff x="2883554" y="1376798"/>
            <a:chExt cx="1227902" cy="1072841"/>
          </a:xfrm>
        </p:grpSpPr>
        <p:sp>
          <p:nvSpPr>
            <p:cNvPr id="128" name="フリーフォーム: 図形 127">
              <a:extLst>
                <a:ext uri="{FF2B5EF4-FFF2-40B4-BE49-F238E27FC236}">
                  <a16:creationId xmlns:a16="http://schemas.microsoft.com/office/drawing/2014/main" id="{74E2A7EF-1AD5-DD4E-1A69-16E9A77693AB}"/>
                </a:ext>
              </a:extLst>
            </p:cNvPr>
            <p:cNvSpPr/>
            <p:nvPr/>
          </p:nvSpPr>
          <p:spPr>
            <a:xfrm>
              <a:off x="2997443" y="1484831"/>
              <a:ext cx="984201" cy="902086"/>
            </a:xfrm>
            <a:custGeom>
              <a:avLst/>
              <a:gdLst>
                <a:gd name="connsiteX0" fmla="*/ 2012732 w 2243460"/>
                <a:gd name="connsiteY0" fmla="*/ 1484934 h 2219458"/>
                <a:gd name="connsiteX1" fmla="*/ 2243320 w 2243460"/>
                <a:gd name="connsiteY1" fmla="*/ 673901 h 2219458"/>
                <a:gd name="connsiteX2" fmla="*/ 2004780 w 2243460"/>
                <a:gd name="connsiteY2" fmla="*/ 244531 h 2219458"/>
                <a:gd name="connsiteX3" fmla="*/ 668961 w 2243460"/>
                <a:gd name="connsiteY3" fmla="*/ 5991 h 2219458"/>
                <a:gd name="connsiteX4" fmla="*/ 366812 w 2243460"/>
                <a:gd name="connsiteY4" fmla="*/ 483070 h 2219458"/>
                <a:gd name="connsiteX5" fmla="*/ 160078 w 2243460"/>
                <a:gd name="connsiteY5" fmla="*/ 832927 h 2219458"/>
                <a:gd name="connsiteX6" fmla="*/ 16954 w 2243460"/>
                <a:gd name="connsiteY6" fmla="*/ 1174833 h 2219458"/>
                <a:gd name="connsiteX7" fmla="*/ 565594 w 2243460"/>
                <a:gd name="connsiteY7" fmla="*/ 1230492 h 2219458"/>
                <a:gd name="connsiteX8" fmla="*/ 191883 w 2243460"/>
                <a:gd name="connsiteY8" fmla="*/ 1779132 h 2219458"/>
                <a:gd name="connsiteX9" fmla="*/ 271396 w 2243460"/>
                <a:gd name="connsiteY9" fmla="*/ 2073331 h 2219458"/>
                <a:gd name="connsiteX10" fmla="*/ 509935 w 2243460"/>
                <a:gd name="connsiteY10" fmla="*/ 2200551 h 2219458"/>
                <a:gd name="connsiteX11" fmla="*/ 573546 w 2243460"/>
                <a:gd name="connsiteY11" fmla="*/ 2216454 h 2219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43460" h="2219458">
                  <a:moveTo>
                    <a:pt x="2012732" y="1484934"/>
                  </a:moveTo>
                  <a:cubicBezTo>
                    <a:pt x="2128688" y="1182784"/>
                    <a:pt x="2244645" y="880635"/>
                    <a:pt x="2243320" y="673901"/>
                  </a:cubicBezTo>
                  <a:cubicBezTo>
                    <a:pt x="2241995" y="467167"/>
                    <a:pt x="2267173" y="355849"/>
                    <a:pt x="2004780" y="244531"/>
                  </a:cubicBezTo>
                  <a:cubicBezTo>
                    <a:pt x="1742387" y="133213"/>
                    <a:pt x="941956" y="-33765"/>
                    <a:pt x="668961" y="5991"/>
                  </a:cubicBezTo>
                  <a:cubicBezTo>
                    <a:pt x="395966" y="45747"/>
                    <a:pt x="451626" y="345247"/>
                    <a:pt x="366812" y="483070"/>
                  </a:cubicBezTo>
                  <a:cubicBezTo>
                    <a:pt x="281998" y="620893"/>
                    <a:pt x="218388" y="717633"/>
                    <a:pt x="160078" y="832927"/>
                  </a:cubicBezTo>
                  <a:cubicBezTo>
                    <a:pt x="101768" y="948221"/>
                    <a:pt x="-50632" y="1108572"/>
                    <a:pt x="16954" y="1174833"/>
                  </a:cubicBezTo>
                  <a:cubicBezTo>
                    <a:pt x="84540" y="1241094"/>
                    <a:pt x="536439" y="1129775"/>
                    <a:pt x="565594" y="1230492"/>
                  </a:cubicBezTo>
                  <a:cubicBezTo>
                    <a:pt x="594749" y="1331208"/>
                    <a:pt x="240916" y="1638659"/>
                    <a:pt x="191883" y="1779132"/>
                  </a:cubicBezTo>
                  <a:cubicBezTo>
                    <a:pt x="142850" y="1919605"/>
                    <a:pt x="218387" y="2003095"/>
                    <a:pt x="271396" y="2073331"/>
                  </a:cubicBezTo>
                  <a:cubicBezTo>
                    <a:pt x="324405" y="2143567"/>
                    <a:pt x="459577" y="2176697"/>
                    <a:pt x="509935" y="2200551"/>
                  </a:cubicBezTo>
                  <a:cubicBezTo>
                    <a:pt x="560293" y="2224405"/>
                    <a:pt x="566919" y="2220429"/>
                    <a:pt x="573546" y="2216454"/>
                  </a:cubicBezTo>
                </a:path>
              </a:pathLst>
            </a:custGeom>
            <a:noFill/>
            <a:ln w="63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9" name="テキスト ボックス 128">
              <a:extLst>
                <a:ext uri="{FF2B5EF4-FFF2-40B4-BE49-F238E27FC236}">
                  <a16:creationId xmlns:a16="http://schemas.microsoft.com/office/drawing/2014/main" id="{C9FA9003-CBE5-37C3-4E60-88E170C0F8F5}"/>
                </a:ext>
              </a:extLst>
            </p:cNvPr>
            <p:cNvSpPr txBox="1"/>
            <p:nvPr/>
          </p:nvSpPr>
          <p:spPr>
            <a:xfrm>
              <a:off x="3097072" y="1400197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FF0000"/>
                  </a:solidFill>
                </a:rPr>
                <a:t>★</a:t>
              </a:r>
              <a:endParaRPr kumimoji="1" lang="ja-JP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130" name="テキスト ボックス 129">
              <a:extLst>
                <a:ext uri="{FF2B5EF4-FFF2-40B4-BE49-F238E27FC236}">
                  <a16:creationId xmlns:a16="http://schemas.microsoft.com/office/drawing/2014/main" id="{C954CAAE-9DE5-E783-E473-B87C651765DF}"/>
                </a:ext>
              </a:extLst>
            </p:cNvPr>
            <p:cNvSpPr txBox="1"/>
            <p:nvPr/>
          </p:nvSpPr>
          <p:spPr>
            <a:xfrm>
              <a:off x="3031884" y="1509236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FF0000"/>
                  </a:solidFill>
                </a:rPr>
                <a:t>★</a:t>
              </a:r>
              <a:endParaRPr kumimoji="1" lang="ja-JP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131" name="テキスト ボックス 130">
              <a:extLst>
                <a:ext uri="{FF2B5EF4-FFF2-40B4-BE49-F238E27FC236}">
                  <a16:creationId xmlns:a16="http://schemas.microsoft.com/office/drawing/2014/main" id="{DAD2DAAD-1A5A-ADF9-A438-9D6278CDC247}"/>
                </a:ext>
              </a:extLst>
            </p:cNvPr>
            <p:cNvSpPr txBox="1"/>
            <p:nvPr/>
          </p:nvSpPr>
          <p:spPr>
            <a:xfrm>
              <a:off x="2961729" y="1652130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FF0000"/>
                  </a:solidFill>
                </a:rPr>
                <a:t>★</a:t>
              </a:r>
              <a:endParaRPr kumimoji="1" lang="ja-JP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132" name="テキスト ボックス 131">
              <a:extLst>
                <a:ext uri="{FF2B5EF4-FFF2-40B4-BE49-F238E27FC236}">
                  <a16:creationId xmlns:a16="http://schemas.microsoft.com/office/drawing/2014/main" id="{25FA367B-6829-C0A7-A882-1D2AA0C9DC88}"/>
                </a:ext>
              </a:extLst>
            </p:cNvPr>
            <p:cNvSpPr txBox="1"/>
            <p:nvPr/>
          </p:nvSpPr>
          <p:spPr>
            <a:xfrm>
              <a:off x="2883554" y="1780982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FF0000"/>
                  </a:solidFill>
                </a:rPr>
                <a:t>★</a:t>
              </a:r>
              <a:endParaRPr kumimoji="1" lang="ja-JP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133" name="テキスト ボックス 132">
              <a:extLst>
                <a:ext uri="{FF2B5EF4-FFF2-40B4-BE49-F238E27FC236}">
                  <a16:creationId xmlns:a16="http://schemas.microsoft.com/office/drawing/2014/main" id="{3DEB5780-3F2C-CC13-FA95-7A5324D271C0}"/>
                </a:ext>
              </a:extLst>
            </p:cNvPr>
            <p:cNvSpPr txBox="1"/>
            <p:nvPr/>
          </p:nvSpPr>
          <p:spPr>
            <a:xfrm>
              <a:off x="2973296" y="1879021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FF0000"/>
                  </a:solidFill>
                </a:rPr>
                <a:t>★</a:t>
              </a:r>
              <a:endParaRPr kumimoji="1" lang="ja-JP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134" name="テキスト ボックス 133">
              <a:extLst>
                <a:ext uri="{FF2B5EF4-FFF2-40B4-BE49-F238E27FC236}">
                  <a16:creationId xmlns:a16="http://schemas.microsoft.com/office/drawing/2014/main" id="{29F87BE3-C7FF-4383-475E-56CA4F52C7F5}"/>
                </a:ext>
              </a:extLst>
            </p:cNvPr>
            <p:cNvSpPr txBox="1"/>
            <p:nvPr/>
          </p:nvSpPr>
          <p:spPr>
            <a:xfrm>
              <a:off x="3089420" y="1888099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FF0000"/>
                  </a:solidFill>
                </a:rPr>
                <a:t>★</a:t>
              </a:r>
              <a:endParaRPr kumimoji="1" lang="ja-JP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135" name="テキスト ボックス 134">
              <a:extLst>
                <a:ext uri="{FF2B5EF4-FFF2-40B4-BE49-F238E27FC236}">
                  <a16:creationId xmlns:a16="http://schemas.microsoft.com/office/drawing/2014/main" id="{E82BA146-FD9B-A95E-D872-4BD79C1B1C08}"/>
                </a:ext>
              </a:extLst>
            </p:cNvPr>
            <p:cNvSpPr txBox="1"/>
            <p:nvPr/>
          </p:nvSpPr>
          <p:spPr>
            <a:xfrm>
              <a:off x="3004082" y="2024572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FF0000"/>
                  </a:solidFill>
                </a:rPr>
                <a:t>★</a:t>
              </a:r>
              <a:endParaRPr kumimoji="1" lang="ja-JP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136" name="テキスト ボックス 135">
              <a:extLst>
                <a:ext uri="{FF2B5EF4-FFF2-40B4-BE49-F238E27FC236}">
                  <a16:creationId xmlns:a16="http://schemas.microsoft.com/office/drawing/2014/main" id="{F6F1FB31-B288-D9EA-D9DF-B0FB748B546D}"/>
                </a:ext>
              </a:extLst>
            </p:cNvPr>
            <p:cNvSpPr txBox="1"/>
            <p:nvPr/>
          </p:nvSpPr>
          <p:spPr>
            <a:xfrm>
              <a:off x="2929090" y="2128207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FF0000"/>
                  </a:solidFill>
                </a:rPr>
                <a:t>★</a:t>
              </a:r>
              <a:endParaRPr kumimoji="1" lang="ja-JP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137" name="テキスト ボックス 136">
              <a:extLst>
                <a:ext uri="{FF2B5EF4-FFF2-40B4-BE49-F238E27FC236}">
                  <a16:creationId xmlns:a16="http://schemas.microsoft.com/office/drawing/2014/main" id="{2F9E11D3-C011-06B1-1769-3A0E794F9640}"/>
                </a:ext>
              </a:extLst>
            </p:cNvPr>
            <p:cNvSpPr txBox="1"/>
            <p:nvPr/>
          </p:nvSpPr>
          <p:spPr>
            <a:xfrm>
              <a:off x="2998781" y="2234195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FF0000"/>
                  </a:solidFill>
                </a:rPr>
                <a:t>★</a:t>
              </a:r>
              <a:endParaRPr kumimoji="1" lang="ja-JP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138" name="テキスト ボックス 137">
              <a:extLst>
                <a:ext uri="{FF2B5EF4-FFF2-40B4-BE49-F238E27FC236}">
                  <a16:creationId xmlns:a16="http://schemas.microsoft.com/office/drawing/2014/main" id="{618F26F2-BE65-6919-D060-0FBF9226ABE0}"/>
                </a:ext>
              </a:extLst>
            </p:cNvPr>
            <p:cNvSpPr txBox="1"/>
            <p:nvPr/>
          </p:nvSpPr>
          <p:spPr>
            <a:xfrm>
              <a:off x="3233049" y="1376798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FF0000"/>
                  </a:solidFill>
                </a:rPr>
                <a:t>★</a:t>
              </a:r>
              <a:endParaRPr kumimoji="1" lang="ja-JP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139" name="テキスト ボックス 138">
              <a:extLst>
                <a:ext uri="{FF2B5EF4-FFF2-40B4-BE49-F238E27FC236}">
                  <a16:creationId xmlns:a16="http://schemas.microsoft.com/office/drawing/2014/main" id="{5D31A39E-7F66-DF7C-DF44-B806BBB88BD8}"/>
                </a:ext>
              </a:extLst>
            </p:cNvPr>
            <p:cNvSpPr txBox="1"/>
            <p:nvPr/>
          </p:nvSpPr>
          <p:spPr>
            <a:xfrm>
              <a:off x="3357762" y="1392420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FF0000"/>
                  </a:solidFill>
                </a:rPr>
                <a:t>★</a:t>
              </a:r>
              <a:endParaRPr kumimoji="1" lang="ja-JP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140" name="テキスト ボックス 139">
              <a:extLst>
                <a:ext uri="{FF2B5EF4-FFF2-40B4-BE49-F238E27FC236}">
                  <a16:creationId xmlns:a16="http://schemas.microsoft.com/office/drawing/2014/main" id="{13AF7CBF-5778-B1F1-F565-695CD66A8531}"/>
                </a:ext>
              </a:extLst>
            </p:cNvPr>
            <p:cNvSpPr txBox="1"/>
            <p:nvPr/>
          </p:nvSpPr>
          <p:spPr>
            <a:xfrm>
              <a:off x="3500957" y="1418648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FF0000"/>
                  </a:solidFill>
                </a:rPr>
                <a:t>★</a:t>
              </a:r>
              <a:endParaRPr kumimoji="1" lang="ja-JP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141" name="テキスト ボックス 140">
              <a:extLst>
                <a:ext uri="{FF2B5EF4-FFF2-40B4-BE49-F238E27FC236}">
                  <a16:creationId xmlns:a16="http://schemas.microsoft.com/office/drawing/2014/main" id="{5CD0BEC7-18EC-108B-7D5D-F2E01E96D53E}"/>
                </a:ext>
              </a:extLst>
            </p:cNvPr>
            <p:cNvSpPr txBox="1"/>
            <p:nvPr/>
          </p:nvSpPr>
          <p:spPr>
            <a:xfrm>
              <a:off x="3644586" y="1448562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FF0000"/>
                  </a:solidFill>
                </a:rPr>
                <a:t>★</a:t>
              </a:r>
              <a:endParaRPr kumimoji="1" lang="ja-JP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142" name="テキスト ボックス 141">
              <a:extLst>
                <a:ext uri="{FF2B5EF4-FFF2-40B4-BE49-F238E27FC236}">
                  <a16:creationId xmlns:a16="http://schemas.microsoft.com/office/drawing/2014/main" id="{3C1397FF-91FE-D427-9A4C-54D467E2E2DC}"/>
                </a:ext>
              </a:extLst>
            </p:cNvPr>
            <p:cNvSpPr txBox="1"/>
            <p:nvPr/>
          </p:nvSpPr>
          <p:spPr>
            <a:xfrm>
              <a:off x="3767895" y="1494035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FF0000"/>
                  </a:solidFill>
                </a:rPr>
                <a:t>★</a:t>
              </a:r>
              <a:endParaRPr kumimoji="1" lang="ja-JP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143" name="テキスト ボックス 142">
              <a:extLst>
                <a:ext uri="{FF2B5EF4-FFF2-40B4-BE49-F238E27FC236}">
                  <a16:creationId xmlns:a16="http://schemas.microsoft.com/office/drawing/2014/main" id="{34B98F08-2098-BD27-7694-3650DE491C3D}"/>
                </a:ext>
              </a:extLst>
            </p:cNvPr>
            <p:cNvSpPr txBox="1"/>
            <p:nvPr/>
          </p:nvSpPr>
          <p:spPr>
            <a:xfrm>
              <a:off x="3824198" y="1618024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FF0000"/>
                  </a:solidFill>
                </a:rPr>
                <a:t>★</a:t>
              </a:r>
              <a:endParaRPr kumimoji="1" lang="ja-JP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144" name="テキスト ボックス 143">
              <a:extLst>
                <a:ext uri="{FF2B5EF4-FFF2-40B4-BE49-F238E27FC236}">
                  <a16:creationId xmlns:a16="http://schemas.microsoft.com/office/drawing/2014/main" id="{0CAF2AB2-AF60-EA88-DBD9-FCB45F283E88}"/>
                </a:ext>
              </a:extLst>
            </p:cNvPr>
            <p:cNvSpPr txBox="1"/>
            <p:nvPr/>
          </p:nvSpPr>
          <p:spPr>
            <a:xfrm>
              <a:off x="3817748" y="1755072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FF0000"/>
                  </a:solidFill>
                </a:rPr>
                <a:t>★</a:t>
              </a:r>
              <a:endParaRPr kumimoji="1" lang="ja-JP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145" name="テキスト ボックス 144">
              <a:extLst>
                <a:ext uri="{FF2B5EF4-FFF2-40B4-BE49-F238E27FC236}">
                  <a16:creationId xmlns:a16="http://schemas.microsoft.com/office/drawing/2014/main" id="{A4181868-27D6-CAD8-7D81-BD907F8AD8EB}"/>
                </a:ext>
              </a:extLst>
            </p:cNvPr>
            <p:cNvSpPr txBox="1"/>
            <p:nvPr/>
          </p:nvSpPr>
          <p:spPr>
            <a:xfrm>
              <a:off x="3767895" y="1888404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>
                  <a:solidFill>
                    <a:srgbClr val="FF0000"/>
                  </a:solidFill>
                </a:rPr>
                <a:t>★</a:t>
              </a:r>
              <a:endParaRPr kumimoji="1" lang="ja-JP" altLang="en-US" sz="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46" name="テキスト ボックス 145">
            <a:extLst>
              <a:ext uri="{FF2B5EF4-FFF2-40B4-BE49-F238E27FC236}">
                <a16:creationId xmlns:a16="http://schemas.microsoft.com/office/drawing/2014/main" id="{C376B1E0-1302-77C3-9D5D-9A0319120D2F}"/>
              </a:ext>
            </a:extLst>
          </p:cNvPr>
          <p:cNvSpPr txBox="1"/>
          <p:nvPr/>
        </p:nvSpPr>
        <p:spPr>
          <a:xfrm>
            <a:off x="5019038" y="3496151"/>
            <a:ext cx="23743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Dim. #1 of latent variables</a:t>
            </a:r>
            <a:endParaRPr kumimoji="1" lang="ja-JP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" name="テキスト ボックス 146">
            <a:extLst>
              <a:ext uri="{FF2B5EF4-FFF2-40B4-BE49-F238E27FC236}">
                <a16:creationId xmlns:a16="http://schemas.microsoft.com/office/drawing/2014/main" id="{E7260A75-F1AD-1E7E-3920-DBA0528C5FB6}"/>
              </a:ext>
            </a:extLst>
          </p:cNvPr>
          <p:cNvSpPr txBox="1"/>
          <p:nvPr/>
        </p:nvSpPr>
        <p:spPr>
          <a:xfrm>
            <a:off x="327027" y="3498067"/>
            <a:ext cx="23743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Dim. #1 of latent variables</a:t>
            </a:r>
            <a:endParaRPr kumimoji="1" lang="ja-JP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" name="テキスト ボックス 147">
            <a:extLst>
              <a:ext uri="{FF2B5EF4-FFF2-40B4-BE49-F238E27FC236}">
                <a16:creationId xmlns:a16="http://schemas.microsoft.com/office/drawing/2014/main" id="{4D9A503F-9E0D-CD64-20B0-4AA88E8C495C}"/>
              </a:ext>
            </a:extLst>
          </p:cNvPr>
          <p:cNvSpPr txBox="1"/>
          <p:nvPr/>
        </p:nvSpPr>
        <p:spPr>
          <a:xfrm rot="16200000">
            <a:off x="4453015" y="2563414"/>
            <a:ext cx="857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Dim. #2</a:t>
            </a:r>
            <a:endParaRPr kumimoji="1" lang="ja-JP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テキスト ボックス 148">
            <a:extLst>
              <a:ext uri="{FF2B5EF4-FFF2-40B4-BE49-F238E27FC236}">
                <a16:creationId xmlns:a16="http://schemas.microsoft.com/office/drawing/2014/main" id="{C060A16E-CD8F-05B1-3666-319CA85B88DE}"/>
              </a:ext>
            </a:extLst>
          </p:cNvPr>
          <p:cNvSpPr txBox="1"/>
          <p:nvPr/>
        </p:nvSpPr>
        <p:spPr>
          <a:xfrm rot="16200000">
            <a:off x="-200217" y="2563414"/>
            <a:ext cx="857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Dim. #2</a:t>
            </a:r>
            <a:endParaRPr kumimoji="1" lang="ja-JP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0" name="グループ化 149">
            <a:extLst>
              <a:ext uri="{FF2B5EF4-FFF2-40B4-BE49-F238E27FC236}">
                <a16:creationId xmlns:a16="http://schemas.microsoft.com/office/drawing/2014/main" id="{7E2B2119-B2E3-3EA5-23ED-85DBD7AB3ECF}"/>
              </a:ext>
            </a:extLst>
          </p:cNvPr>
          <p:cNvGrpSpPr/>
          <p:nvPr/>
        </p:nvGrpSpPr>
        <p:grpSpPr>
          <a:xfrm>
            <a:off x="234934" y="4096073"/>
            <a:ext cx="2322350" cy="346454"/>
            <a:chOff x="598380" y="4243029"/>
            <a:chExt cx="2322350" cy="346454"/>
          </a:xfrm>
        </p:grpSpPr>
        <p:sp>
          <p:nvSpPr>
            <p:cNvPr id="151" name="四角形: 角を丸くする 150">
              <a:extLst>
                <a:ext uri="{FF2B5EF4-FFF2-40B4-BE49-F238E27FC236}">
                  <a16:creationId xmlns:a16="http://schemas.microsoft.com/office/drawing/2014/main" id="{2017B249-5AB6-B0D8-A5B7-E7BFFE442960}"/>
                </a:ext>
              </a:extLst>
            </p:cNvPr>
            <p:cNvSpPr/>
            <p:nvPr/>
          </p:nvSpPr>
          <p:spPr>
            <a:xfrm>
              <a:off x="598380" y="4243029"/>
              <a:ext cx="2322350" cy="346454"/>
            </a:xfrm>
            <a:prstGeom prst="round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2" name="テキスト ボックス 151">
              <a:extLst>
                <a:ext uri="{FF2B5EF4-FFF2-40B4-BE49-F238E27FC236}">
                  <a16:creationId xmlns:a16="http://schemas.microsoft.com/office/drawing/2014/main" id="{A6B0D764-CE75-78F2-D6B9-D3D09398D489}"/>
                </a:ext>
              </a:extLst>
            </p:cNvPr>
            <p:cNvSpPr txBox="1"/>
            <p:nvPr/>
          </p:nvSpPr>
          <p:spPr>
            <a:xfrm>
              <a:off x="763854" y="4262368"/>
              <a:ext cx="19511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When applying SGPDM</a:t>
              </a:r>
              <a:endParaRPr kumimoji="1" lang="ja-JP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3" name="グループ化 152">
            <a:extLst>
              <a:ext uri="{FF2B5EF4-FFF2-40B4-BE49-F238E27FC236}">
                <a16:creationId xmlns:a16="http://schemas.microsoft.com/office/drawing/2014/main" id="{8FDF2587-A112-B477-BD65-0BD257996538}"/>
              </a:ext>
            </a:extLst>
          </p:cNvPr>
          <p:cNvGrpSpPr/>
          <p:nvPr/>
        </p:nvGrpSpPr>
        <p:grpSpPr>
          <a:xfrm>
            <a:off x="4980906" y="4096073"/>
            <a:ext cx="2322350" cy="346454"/>
            <a:chOff x="598380" y="4862448"/>
            <a:chExt cx="2322350" cy="346454"/>
          </a:xfrm>
        </p:grpSpPr>
        <p:sp>
          <p:nvSpPr>
            <p:cNvPr id="154" name="四角形: 角を丸くする 153">
              <a:extLst>
                <a:ext uri="{FF2B5EF4-FFF2-40B4-BE49-F238E27FC236}">
                  <a16:creationId xmlns:a16="http://schemas.microsoft.com/office/drawing/2014/main" id="{70D2B92F-0EA5-0FA4-569F-CB3C9510050E}"/>
                </a:ext>
              </a:extLst>
            </p:cNvPr>
            <p:cNvSpPr/>
            <p:nvPr/>
          </p:nvSpPr>
          <p:spPr>
            <a:xfrm>
              <a:off x="598380" y="4862448"/>
              <a:ext cx="2322350" cy="346454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5" name="テキスト ボックス 154">
              <a:extLst>
                <a:ext uri="{FF2B5EF4-FFF2-40B4-BE49-F238E27FC236}">
                  <a16:creationId xmlns:a16="http://schemas.microsoft.com/office/drawing/2014/main" id="{F7A8584B-58EE-4B69-491E-491034D9BA61}"/>
                </a:ext>
              </a:extLst>
            </p:cNvPr>
            <p:cNvSpPr txBox="1"/>
            <p:nvPr/>
          </p:nvSpPr>
          <p:spPr>
            <a:xfrm>
              <a:off x="712575" y="4881787"/>
              <a:ext cx="20810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When applying </a:t>
              </a:r>
              <a:r>
                <a:rPr kumimoji="1" lang="en-US" altLang="ja-JP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kumimoji="1" lang="en-US" altLang="ja-JP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SGPDM</a:t>
              </a:r>
              <a:endParaRPr kumimoji="1" lang="ja-JP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6" name="テキスト ボックス 155">
            <a:extLst>
              <a:ext uri="{FF2B5EF4-FFF2-40B4-BE49-F238E27FC236}">
                <a16:creationId xmlns:a16="http://schemas.microsoft.com/office/drawing/2014/main" id="{A3BA641D-9417-E0F6-CCEB-AE2793DADB19}"/>
              </a:ext>
            </a:extLst>
          </p:cNvPr>
          <p:cNvSpPr txBox="1"/>
          <p:nvPr/>
        </p:nvSpPr>
        <p:spPr>
          <a:xfrm>
            <a:off x="2595809" y="1750577"/>
            <a:ext cx="2103204" cy="1546577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pPr algn="l"/>
            <a:r>
              <a:rPr lang="ja-JP" alt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★</a:t>
            </a:r>
            <a:r>
              <a:rPr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The latent variables </a:t>
            </a:r>
          </a:p>
          <a:p>
            <a:pPr algn="l"/>
            <a:r>
              <a:rPr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corresponding to the</a:t>
            </a:r>
          </a:p>
          <a:p>
            <a:pPr algn="l"/>
            <a:r>
              <a:rPr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class #1’s observations</a:t>
            </a:r>
          </a:p>
          <a:p>
            <a:pPr algn="l"/>
            <a:endParaRPr lang="en-US" altLang="ja-JP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ja-JP" altLang="en-US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■</a:t>
            </a:r>
            <a:r>
              <a:rPr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The latent variables</a:t>
            </a:r>
          </a:p>
          <a:p>
            <a:pPr algn="l"/>
            <a:r>
              <a:rPr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corresponding to the </a:t>
            </a:r>
          </a:p>
          <a:p>
            <a:pPr algn="l"/>
            <a:r>
              <a:rPr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class #2’s observations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7" name="直線コネクタ 156">
            <a:extLst>
              <a:ext uri="{FF2B5EF4-FFF2-40B4-BE49-F238E27FC236}">
                <a16:creationId xmlns:a16="http://schemas.microsoft.com/office/drawing/2014/main" id="{5E5B874A-A4E9-7EE1-35A6-A32858D761D0}"/>
              </a:ext>
            </a:extLst>
          </p:cNvPr>
          <p:cNvCxnSpPr>
            <a:cxnSpLocks/>
          </p:cNvCxnSpPr>
          <p:nvPr/>
        </p:nvCxnSpPr>
        <p:spPr>
          <a:xfrm flipV="1">
            <a:off x="512693" y="2213255"/>
            <a:ext cx="1878236" cy="846093"/>
          </a:xfrm>
          <a:prstGeom prst="line">
            <a:avLst/>
          </a:prstGeom>
          <a:ln w="127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フリーフォーム: 図形 157">
            <a:extLst>
              <a:ext uri="{FF2B5EF4-FFF2-40B4-BE49-F238E27FC236}">
                <a16:creationId xmlns:a16="http://schemas.microsoft.com/office/drawing/2014/main" id="{6DDD1A72-C69F-290B-3F8F-F20BB050CD79}"/>
              </a:ext>
            </a:extLst>
          </p:cNvPr>
          <p:cNvSpPr/>
          <p:nvPr/>
        </p:nvSpPr>
        <p:spPr>
          <a:xfrm>
            <a:off x="2093728" y="1436914"/>
            <a:ext cx="4438403" cy="903800"/>
          </a:xfrm>
          <a:custGeom>
            <a:avLst/>
            <a:gdLst>
              <a:gd name="connsiteX0" fmla="*/ 0 w 4438403"/>
              <a:gd name="connsiteY0" fmla="*/ 1168930 h 1168930"/>
              <a:gd name="connsiteX1" fmla="*/ 275572 w 4438403"/>
              <a:gd name="connsiteY1" fmla="*/ 511314 h 1168930"/>
              <a:gd name="connsiteX2" fmla="*/ 1440493 w 4438403"/>
              <a:gd name="connsiteY2" fmla="*/ 35325 h 1168930"/>
              <a:gd name="connsiteX3" fmla="*/ 3594969 w 4438403"/>
              <a:gd name="connsiteY3" fmla="*/ 85429 h 1168930"/>
              <a:gd name="connsiteX4" fmla="*/ 4371583 w 4438403"/>
              <a:gd name="connsiteY4" fmla="*/ 486262 h 1168930"/>
              <a:gd name="connsiteX5" fmla="*/ 4371583 w 4438403"/>
              <a:gd name="connsiteY5" fmla="*/ 874569 h 1168930"/>
              <a:gd name="connsiteX6" fmla="*/ 4146115 w 4438403"/>
              <a:gd name="connsiteY6" fmla="*/ 1024881 h 1168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38403" h="1168930">
                <a:moveTo>
                  <a:pt x="0" y="1168930"/>
                </a:moveTo>
                <a:cubicBezTo>
                  <a:pt x="17745" y="934589"/>
                  <a:pt x="35490" y="700248"/>
                  <a:pt x="275572" y="511314"/>
                </a:cubicBezTo>
                <a:cubicBezTo>
                  <a:pt x="515654" y="322380"/>
                  <a:pt x="887260" y="106306"/>
                  <a:pt x="1440493" y="35325"/>
                </a:cubicBezTo>
                <a:cubicBezTo>
                  <a:pt x="1993726" y="-35656"/>
                  <a:pt x="3106454" y="10273"/>
                  <a:pt x="3594969" y="85429"/>
                </a:cubicBezTo>
                <a:cubicBezTo>
                  <a:pt x="4083484" y="160585"/>
                  <a:pt x="4242147" y="354739"/>
                  <a:pt x="4371583" y="486262"/>
                </a:cubicBezTo>
                <a:cubicBezTo>
                  <a:pt x="4501019" y="617785"/>
                  <a:pt x="4409161" y="784799"/>
                  <a:pt x="4371583" y="874569"/>
                </a:cubicBezTo>
                <a:cubicBezTo>
                  <a:pt x="4334005" y="964339"/>
                  <a:pt x="4240060" y="994610"/>
                  <a:pt x="4146115" y="1024881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9" name="矢印: 左右 158">
            <a:extLst>
              <a:ext uri="{FF2B5EF4-FFF2-40B4-BE49-F238E27FC236}">
                <a16:creationId xmlns:a16="http://schemas.microsoft.com/office/drawing/2014/main" id="{CC2FCEB2-B658-CA1E-8FCB-CC499E468939}"/>
              </a:ext>
            </a:extLst>
          </p:cNvPr>
          <p:cNvSpPr/>
          <p:nvPr/>
        </p:nvSpPr>
        <p:spPr>
          <a:xfrm rot="1940409">
            <a:off x="5865302" y="2430079"/>
            <a:ext cx="517369" cy="277147"/>
          </a:xfrm>
          <a:prstGeom prst="leftRightArrow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0" name="直線コネクタ 159">
            <a:extLst>
              <a:ext uri="{FF2B5EF4-FFF2-40B4-BE49-F238E27FC236}">
                <a16:creationId xmlns:a16="http://schemas.microsoft.com/office/drawing/2014/main" id="{DA608A8D-CC69-8195-8CAA-5E836E351449}"/>
              </a:ext>
            </a:extLst>
          </p:cNvPr>
          <p:cNvCxnSpPr>
            <a:cxnSpLocks/>
          </p:cNvCxnSpPr>
          <p:nvPr/>
        </p:nvCxnSpPr>
        <p:spPr>
          <a:xfrm>
            <a:off x="5806687" y="2782144"/>
            <a:ext cx="592324" cy="236929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線コネクタ 160">
            <a:extLst>
              <a:ext uri="{FF2B5EF4-FFF2-40B4-BE49-F238E27FC236}">
                <a16:creationId xmlns:a16="http://schemas.microsoft.com/office/drawing/2014/main" id="{E82502D5-5202-8295-1FB9-C62ACBCDC648}"/>
              </a:ext>
            </a:extLst>
          </p:cNvPr>
          <p:cNvCxnSpPr>
            <a:cxnSpLocks/>
          </p:cNvCxnSpPr>
          <p:nvPr/>
        </p:nvCxnSpPr>
        <p:spPr>
          <a:xfrm>
            <a:off x="6032511" y="2119481"/>
            <a:ext cx="388712" cy="19991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線コネクタ 163">
            <a:extLst>
              <a:ext uri="{FF2B5EF4-FFF2-40B4-BE49-F238E27FC236}">
                <a16:creationId xmlns:a16="http://schemas.microsoft.com/office/drawing/2014/main" id="{C10A419C-88B3-DA14-830D-9A9F7347A23F}"/>
              </a:ext>
            </a:extLst>
          </p:cNvPr>
          <p:cNvCxnSpPr/>
          <p:nvPr/>
        </p:nvCxnSpPr>
        <p:spPr bwMode="auto">
          <a:xfrm>
            <a:off x="7536160" y="1380838"/>
            <a:ext cx="0" cy="476848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6" name="Rectangle 25">
            <a:extLst>
              <a:ext uri="{FF2B5EF4-FFF2-40B4-BE49-F238E27FC236}">
                <a16:creationId xmlns:a16="http://schemas.microsoft.com/office/drawing/2014/main" id="{663F71D9-2446-7B0F-397E-CD390FB66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5446" y="4364021"/>
            <a:ext cx="4492914" cy="1854794"/>
          </a:xfrm>
          <a:prstGeom prst="rect">
            <a:avLst/>
          </a:prstGeom>
          <a:solidFill>
            <a:srgbClr val="FFCCFF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ja-JP" dirty="0">
              <a:cs typeface="Times New Roman" panose="02020603050405020304" pitchFamily="18" charset="0"/>
            </a:endParaRPr>
          </a:p>
        </p:txBody>
      </p:sp>
      <p:sp>
        <p:nvSpPr>
          <p:cNvPr id="167" name="テキスト ボックス 166">
            <a:extLst>
              <a:ext uri="{FF2B5EF4-FFF2-40B4-BE49-F238E27FC236}">
                <a16:creationId xmlns:a16="http://schemas.microsoft.com/office/drawing/2014/main" id="{62856953-1FA6-D740-9D4C-70263C5C731D}"/>
              </a:ext>
            </a:extLst>
          </p:cNvPr>
          <p:cNvSpPr txBox="1"/>
          <p:nvPr/>
        </p:nvSpPr>
        <p:spPr>
          <a:xfrm>
            <a:off x="8102241" y="4783037"/>
            <a:ext cx="4057294" cy="1435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ja-JP" sz="1700" dirty="0"/>
              <a:t>【P1】</a:t>
            </a:r>
          </a:p>
          <a:p>
            <a:pPr algn="l">
              <a:lnSpc>
                <a:spcPct val="90000"/>
              </a:lnSpc>
            </a:pPr>
            <a:r>
              <a:rPr kumimoji="1" lang="en-US" altLang="ja-JP" sz="1700" dirty="0"/>
              <a:t>Being difficult to find all required params</a:t>
            </a:r>
          </a:p>
          <a:p>
            <a:pPr algn="l">
              <a:lnSpc>
                <a:spcPct val="90000"/>
              </a:lnSpc>
            </a:pPr>
            <a:endParaRPr lang="en-US" altLang="ja-JP" sz="1050" dirty="0"/>
          </a:p>
          <a:p>
            <a:pPr algn="l">
              <a:lnSpc>
                <a:spcPct val="90000"/>
              </a:lnSpc>
            </a:pPr>
            <a:r>
              <a:rPr lang="en-US" altLang="ja-JP" sz="1700" dirty="0"/>
              <a:t>【P2】</a:t>
            </a:r>
          </a:p>
          <a:p>
            <a:pPr algn="l">
              <a:lnSpc>
                <a:spcPct val="90000"/>
              </a:lnSpc>
            </a:pPr>
            <a:r>
              <a:rPr lang="en-US" altLang="ja-JP" sz="1700" dirty="0"/>
              <a:t>Cannot handle class label and chronological order</a:t>
            </a:r>
            <a:endParaRPr kumimoji="1" lang="en-US" altLang="ja-JP" sz="1700" dirty="0"/>
          </a:p>
        </p:txBody>
      </p:sp>
      <p:sp>
        <p:nvSpPr>
          <p:cNvPr id="168" name="テキスト ボックス 167">
            <a:extLst>
              <a:ext uri="{FF2B5EF4-FFF2-40B4-BE49-F238E27FC236}">
                <a16:creationId xmlns:a16="http://schemas.microsoft.com/office/drawing/2014/main" id="{711B1C7F-60FB-63E6-C2F1-9F76F4273775}"/>
              </a:ext>
            </a:extLst>
          </p:cNvPr>
          <p:cNvSpPr txBox="1"/>
          <p:nvPr/>
        </p:nvSpPr>
        <p:spPr>
          <a:xfrm>
            <a:off x="7652351" y="4375594"/>
            <a:ext cx="2406428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b="1" u="sng" dirty="0"/>
              <a:t>Recap of our concerns</a:t>
            </a:r>
            <a:endParaRPr kumimoji="1" lang="ja-JP" altLang="en-US" sz="1600" b="1" u="sng" dirty="0"/>
          </a:p>
        </p:txBody>
      </p:sp>
      <p:pic>
        <p:nvPicPr>
          <p:cNvPr id="169" name="図 168" descr="アイコン&#10;&#10;自動的に生成された説明">
            <a:extLst>
              <a:ext uri="{FF2B5EF4-FFF2-40B4-BE49-F238E27FC236}">
                <a16:creationId xmlns:a16="http://schemas.microsoft.com/office/drawing/2014/main" id="{CC3477ED-1E96-C39C-971A-1E075E4FF9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689" y="2408697"/>
            <a:ext cx="685623" cy="593045"/>
          </a:xfrm>
          <a:prstGeom prst="rect">
            <a:avLst/>
          </a:prstGeom>
          <a:effectLst/>
        </p:spPr>
      </p:pic>
      <p:sp>
        <p:nvSpPr>
          <p:cNvPr id="170" name="テキスト ボックス 169">
            <a:extLst>
              <a:ext uri="{FF2B5EF4-FFF2-40B4-BE49-F238E27FC236}">
                <a16:creationId xmlns:a16="http://schemas.microsoft.com/office/drawing/2014/main" id="{294E8971-5ED9-1F26-2F49-61AEAA79E07D}"/>
              </a:ext>
            </a:extLst>
          </p:cNvPr>
          <p:cNvSpPr txBox="1"/>
          <p:nvPr/>
        </p:nvSpPr>
        <p:spPr>
          <a:xfrm>
            <a:off x="8519426" y="1496209"/>
            <a:ext cx="3746199" cy="79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ja-JP" altLang="en-US" sz="1700" dirty="0"/>
              <a:t>･</a:t>
            </a:r>
            <a:r>
              <a:rPr lang="en-US" altLang="ja-JP" sz="1700" dirty="0"/>
              <a:t>CSGPDM can be optimized with</a:t>
            </a:r>
          </a:p>
          <a:p>
            <a:pPr algn="l">
              <a:lnSpc>
                <a:spcPct val="90000"/>
              </a:lnSpc>
            </a:pPr>
            <a:r>
              <a:rPr lang="en-US" altLang="ja-JP" sz="1700" dirty="0"/>
              <a:t>  the required params by using </a:t>
            </a:r>
          </a:p>
          <a:p>
            <a:pPr algn="l">
              <a:lnSpc>
                <a:spcPct val="90000"/>
              </a:lnSpc>
            </a:pPr>
            <a:r>
              <a:rPr lang="en-US" altLang="ja-JP" sz="1700" dirty="0"/>
              <a:t>  a gradient method.</a:t>
            </a:r>
          </a:p>
        </p:txBody>
      </p:sp>
      <p:sp>
        <p:nvSpPr>
          <p:cNvPr id="172" name="矢印: 右 171">
            <a:extLst>
              <a:ext uri="{FF2B5EF4-FFF2-40B4-BE49-F238E27FC236}">
                <a16:creationId xmlns:a16="http://schemas.microsoft.com/office/drawing/2014/main" id="{140C43BA-8E1D-6FDC-E82C-AA73B5652B17}"/>
              </a:ext>
            </a:extLst>
          </p:cNvPr>
          <p:cNvSpPr/>
          <p:nvPr/>
        </p:nvSpPr>
        <p:spPr>
          <a:xfrm rot="5400000">
            <a:off x="9339157" y="3977402"/>
            <a:ext cx="275722" cy="406836"/>
          </a:xfrm>
          <a:prstGeom prst="rightArrow">
            <a:avLst>
              <a:gd name="adj1" fmla="val 50000"/>
              <a:gd name="adj2" fmla="val 51062"/>
            </a:avLst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3" name="図 172">
            <a:extLst>
              <a:ext uri="{FF2B5EF4-FFF2-40B4-BE49-F238E27FC236}">
                <a16:creationId xmlns:a16="http://schemas.microsoft.com/office/drawing/2014/main" id="{23A910D6-A8FB-7477-144C-067E6BD0D4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684" y="4025605"/>
            <a:ext cx="225971" cy="303971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74" name="テキスト ボックス 173">
            <a:extLst>
              <a:ext uri="{FF2B5EF4-FFF2-40B4-BE49-F238E27FC236}">
                <a16:creationId xmlns:a16="http://schemas.microsoft.com/office/drawing/2014/main" id="{B1ADD5FA-26A7-7460-2405-D45E9854CB64}"/>
              </a:ext>
            </a:extLst>
          </p:cNvPr>
          <p:cNvSpPr txBox="1"/>
          <p:nvPr/>
        </p:nvSpPr>
        <p:spPr>
          <a:xfrm>
            <a:off x="10133883" y="4032867"/>
            <a:ext cx="1070363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ja-JP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Resolve!</a:t>
            </a:r>
            <a:endParaRPr kumimoji="1" lang="en-US" altLang="ja-JP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5" name="テキスト ボックス 174">
            <a:extLst>
              <a:ext uri="{FF2B5EF4-FFF2-40B4-BE49-F238E27FC236}">
                <a16:creationId xmlns:a16="http://schemas.microsoft.com/office/drawing/2014/main" id="{3BAC56A9-5CE1-0FB4-D7FF-BC3E9AFD81C4}"/>
              </a:ext>
            </a:extLst>
          </p:cNvPr>
          <p:cNvSpPr txBox="1"/>
          <p:nvPr/>
        </p:nvSpPr>
        <p:spPr>
          <a:xfrm>
            <a:off x="7689596" y="4808671"/>
            <a:ext cx="543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>
                <a:latin typeface="Yu Gothic UI" panose="020B0500000000000000" pitchFamily="50" charset="-128"/>
                <a:ea typeface="Yu Gothic UI" panose="020B0500000000000000" pitchFamily="50" charset="-128"/>
              </a:rPr>
              <a:t>✓</a:t>
            </a:r>
            <a:endParaRPr kumimoji="1" lang="ja-JP" altLang="en-US" sz="2800" b="1" dirty="0"/>
          </a:p>
        </p:txBody>
      </p:sp>
      <p:sp>
        <p:nvSpPr>
          <p:cNvPr id="176" name="テキスト ボックス 175">
            <a:extLst>
              <a:ext uri="{FF2B5EF4-FFF2-40B4-BE49-F238E27FC236}">
                <a16:creationId xmlns:a16="http://schemas.microsoft.com/office/drawing/2014/main" id="{43124EFE-C5F5-C5C6-5F15-A4EA19FF700A}"/>
              </a:ext>
            </a:extLst>
          </p:cNvPr>
          <p:cNvSpPr txBox="1"/>
          <p:nvPr/>
        </p:nvSpPr>
        <p:spPr>
          <a:xfrm>
            <a:off x="7691295" y="5556524"/>
            <a:ext cx="543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>
                <a:latin typeface="Yu Gothic UI" panose="020B0500000000000000" pitchFamily="50" charset="-128"/>
                <a:ea typeface="Yu Gothic UI" panose="020B0500000000000000" pitchFamily="50" charset="-128"/>
              </a:rPr>
              <a:t>✓</a:t>
            </a:r>
            <a:endParaRPr kumimoji="1" lang="ja-JP" altLang="en-US" sz="2800" b="1" dirty="0"/>
          </a:p>
        </p:txBody>
      </p:sp>
      <p:sp>
        <p:nvSpPr>
          <p:cNvPr id="177" name="テキスト ボックス 176">
            <a:extLst>
              <a:ext uri="{FF2B5EF4-FFF2-40B4-BE49-F238E27FC236}">
                <a16:creationId xmlns:a16="http://schemas.microsoft.com/office/drawing/2014/main" id="{1C1B29EA-7A0A-B33F-7A11-DA83481F0ED7}"/>
              </a:ext>
            </a:extLst>
          </p:cNvPr>
          <p:cNvSpPr txBox="1"/>
          <p:nvPr/>
        </p:nvSpPr>
        <p:spPr>
          <a:xfrm>
            <a:off x="8519425" y="2427738"/>
            <a:ext cx="3746199" cy="1505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ja-JP" altLang="en-US" sz="1700" dirty="0"/>
              <a:t>･</a:t>
            </a:r>
            <a:r>
              <a:rPr lang="en-US" altLang="ja-JP" sz="1700" dirty="0"/>
              <a:t>By introducing the matrix </a:t>
            </a:r>
            <a:r>
              <a:rPr lang="en-US" altLang="ja-JP" sz="1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ja-JP" sz="1700" dirty="0"/>
              <a:t>,</a:t>
            </a:r>
          </a:p>
          <a:p>
            <a:pPr algn="l">
              <a:lnSpc>
                <a:spcPct val="90000"/>
              </a:lnSpc>
            </a:pPr>
            <a:r>
              <a:rPr kumimoji="1" lang="en-US" altLang="ja-JP" sz="1700" dirty="0"/>
              <a:t>  CSGPDM can deal with;</a:t>
            </a:r>
          </a:p>
          <a:p>
            <a:pPr algn="l">
              <a:lnSpc>
                <a:spcPct val="90000"/>
              </a:lnSpc>
            </a:pPr>
            <a:r>
              <a:rPr lang="en-US" altLang="ja-JP" sz="1700" dirty="0"/>
              <a:t>     - multi-modal input,</a:t>
            </a:r>
          </a:p>
          <a:p>
            <a:pPr algn="l">
              <a:lnSpc>
                <a:spcPct val="90000"/>
              </a:lnSpc>
            </a:pPr>
            <a:r>
              <a:rPr kumimoji="1" lang="en-US" altLang="ja-JP" sz="1700" dirty="0"/>
              <a:t>     - class label information,</a:t>
            </a:r>
          </a:p>
          <a:p>
            <a:pPr algn="l">
              <a:lnSpc>
                <a:spcPct val="90000"/>
              </a:lnSpc>
            </a:pPr>
            <a:r>
              <a:rPr lang="en-US" altLang="ja-JP" sz="1700" dirty="0"/>
              <a:t>     - chronological order information,</a:t>
            </a:r>
          </a:p>
          <a:p>
            <a:pPr algn="l">
              <a:lnSpc>
                <a:spcPct val="90000"/>
              </a:lnSpc>
            </a:pPr>
            <a:r>
              <a:rPr lang="en-US" altLang="ja-JP" sz="1700" dirty="0"/>
              <a:t>  s</a:t>
            </a:r>
            <a:r>
              <a:rPr kumimoji="1" lang="en-US" altLang="ja-JP" sz="1700" dirty="0"/>
              <a:t>imultaneously.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542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1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/>
      <p:bldP spid="172" grpId="0" animBg="1"/>
      <p:bldP spid="172" grpId="1" animBg="1"/>
      <p:bldP spid="174" grpId="0"/>
      <p:bldP spid="174" grpId="1"/>
      <p:bldP spid="175" grpId="0"/>
      <p:bldP spid="176" grpId="0"/>
      <p:bldP spid="17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 descr="グラフ, 折れ線グラフ&#10;&#10;自動的に生成された説明">
            <a:extLst>
              <a:ext uri="{FF2B5EF4-FFF2-40B4-BE49-F238E27FC236}">
                <a16:creationId xmlns:a16="http://schemas.microsoft.com/office/drawing/2014/main" id="{4148747B-E0E6-B6EB-0221-60CDD13FFF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6" y="1961229"/>
            <a:ext cx="3413766" cy="1920244"/>
          </a:xfrm>
          <a:prstGeom prst="rect">
            <a:avLst/>
          </a:prstGeom>
        </p:spPr>
      </p:pic>
      <p:sp>
        <p:nvSpPr>
          <p:cNvPr id="32" name="吹き出し: 角を丸めた四角形 31">
            <a:extLst>
              <a:ext uri="{FF2B5EF4-FFF2-40B4-BE49-F238E27FC236}">
                <a16:creationId xmlns:a16="http://schemas.microsoft.com/office/drawing/2014/main" id="{1C23618C-8FCB-10B7-A4D2-18785471AC87}"/>
              </a:ext>
            </a:extLst>
          </p:cNvPr>
          <p:cNvSpPr/>
          <p:nvPr/>
        </p:nvSpPr>
        <p:spPr bwMode="auto">
          <a:xfrm>
            <a:off x="297120" y="4034996"/>
            <a:ext cx="3413766" cy="1694849"/>
          </a:xfrm>
          <a:prstGeom prst="wedgeRoundRectCallout">
            <a:avLst>
              <a:gd name="adj1" fmla="val 34161"/>
              <a:gd name="adj2" fmla="val -89806"/>
              <a:gd name="adj3" fmla="val 16667"/>
            </a:avLst>
          </a:prstGeom>
          <a:solidFill>
            <a:srgbClr val="CCFFCC"/>
          </a:solidFill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1432853B-8E54-C14F-13B2-CEDD67663972}"/>
              </a:ext>
            </a:extLst>
          </p:cNvPr>
          <p:cNvSpPr/>
          <p:nvPr/>
        </p:nvSpPr>
        <p:spPr>
          <a:xfrm>
            <a:off x="3935760" y="1735539"/>
            <a:ext cx="4313469" cy="2565175"/>
          </a:xfrm>
          <a:prstGeom prst="roundRect">
            <a:avLst>
              <a:gd name="adj" fmla="val 6105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17A22D8-89DA-1D6F-667E-F1B66CB162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63205"/>
            <a:ext cx="10081683" cy="509587"/>
          </a:xfrm>
        </p:spPr>
        <p:txBody>
          <a:bodyPr/>
          <a:lstStyle/>
          <a:p>
            <a:r>
              <a:rPr lang="en-US" altLang="ja-JP" sz="2800" b="1" dirty="0"/>
              <a:t>Experiments</a:t>
            </a:r>
            <a:r>
              <a:rPr lang="en-US" altLang="ja-JP" sz="2800" dirty="0"/>
              <a:t>: settings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A8A832A-1040-0664-4D16-E9880F827FA3}"/>
              </a:ext>
            </a:extLst>
          </p:cNvPr>
          <p:cNvSpPr txBox="1"/>
          <p:nvPr/>
        </p:nvSpPr>
        <p:spPr>
          <a:xfrm>
            <a:off x="191344" y="1156221"/>
            <a:ext cx="2464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altLang="ja-JP" sz="2000" b="1" dirty="0">
                <a:cs typeface="Arial" panose="020B0604020202020204" pitchFamily="34" charset="0"/>
              </a:rPr>
              <a:t>Artificial dataset</a:t>
            </a:r>
            <a:endParaRPr lang="ja-JP" altLang="en-US" sz="2000" b="1" dirty="0">
              <a:cs typeface="Arial" panose="020B0604020202020204" pitchFamily="34" charset="0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43AE8874-446B-3CB6-0A44-E08ABE9F55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1826590"/>
            <a:ext cx="2824469" cy="21137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C6881858-EF5D-06CE-0A6B-0F05F21DCDF5}"/>
                  </a:ext>
                </a:extLst>
              </p:cNvPr>
              <p:cNvSpPr txBox="1"/>
              <p:nvPr/>
            </p:nvSpPr>
            <p:spPr>
              <a:xfrm>
                <a:off x="6857501" y="2148443"/>
                <a:ext cx="1391728" cy="6617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ja-JP" sz="12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Asteroid (class</a:t>
                </a:r>
                <a:r>
                  <a:rPr lang="ja-JP" altLang="en-US" sz="12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sz="12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#1):</a:t>
                </a:r>
              </a:p>
              <a:p>
                <a:pPr algn="l"/>
                <a14:m>
                  <m:oMath xmlns:m="http://schemas.openxmlformats.org/officeDocument/2006/math">
                    <m:r>
                      <a:rPr kumimoji="1" lang="en-US" altLang="ja-JP" sz="1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kumimoji="1" lang="en-US" altLang="ja-JP" sz="1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12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kumimoji="1" lang="en-US" altLang="ja-JP" sz="1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  <m:r>
                      <a:rPr kumimoji="1" lang="en-US" altLang="ja-JP" sz="1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kumimoji="1" lang="en-US" altLang="ja-JP" sz="1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kumimoji="1" lang="en-US" altLang="ja-JP" sz="12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1" lang="en-US" altLang="ja-JP" sz="1200" b="0" i="0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kumimoji="1" lang="en-US" altLang="ja-JP" sz="12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fName>
                      <m:e>
                        <m:r>
                          <a:rPr kumimoji="1" lang="en-US" altLang="ja-JP" sz="1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sz="120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kumimoji="1" lang="en-US" altLang="ja-JP" sz="1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kumimoji="1" lang="en-US" altLang="ja-JP" sz="1200" b="0" i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br>
                  <a:rPr kumimoji="1" lang="en-US" altLang="ja-JP" sz="1200" b="0" i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1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1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ja-JP" sz="12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kumimoji="1" lang="en-US" altLang="ja-JP" sz="1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p>
                    <m:r>
                      <a:rPr kumimoji="1" lang="en-US" altLang="ja-JP" sz="1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=</m:t>
                    </m:r>
                    <m:func>
                      <m:funcPr>
                        <m:ctrlPr>
                          <a:rPr kumimoji="1" lang="en-US" altLang="ja-JP" sz="1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kumimoji="1" lang="en-US" altLang="ja-JP" sz="12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1" lang="en-US" altLang="ja-JP" sz="1200" b="0" i="0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kumimoji="1" lang="en-US" altLang="ja-JP" sz="12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fName>
                      <m:e>
                        <m:r>
                          <a:rPr kumimoji="1" lang="en-US" altLang="ja-JP" sz="1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sz="1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kumimoji="1" lang="en-US" altLang="ja-JP" sz="1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kumimoji="1" lang="en-US" altLang="ja-JP" sz="12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C6881858-EF5D-06CE-0A6B-0F05F21DCD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7501" y="2148443"/>
                <a:ext cx="1391728" cy="661720"/>
              </a:xfrm>
              <a:prstGeom prst="rect">
                <a:avLst/>
              </a:prstGeom>
              <a:blipFill>
                <a:blip r:embed="rId8"/>
                <a:stretch>
                  <a:fillRect l="-439" b="-367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009A865B-A015-EA1D-3F23-70AD61E6DB6F}"/>
                  </a:ext>
                </a:extLst>
              </p:cNvPr>
              <p:cNvSpPr txBox="1"/>
              <p:nvPr/>
            </p:nvSpPr>
            <p:spPr>
              <a:xfrm>
                <a:off x="6856373" y="2908212"/>
                <a:ext cx="1239442" cy="6617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ja-JP" sz="12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Circle (class</a:t>
                </a:r>
                <a:r>
                  <a:rPr lang="ja-JP" altLang="en-US" sz="12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sz="12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#2):</a:t>
                </a:r>
              </a:p>
              <a:p>
                <a:pPr algn="l"/>
                <a14:m>
                  <m:oMath xmlns:m="http://schemas.openxmlformats.org/officeDocument/2006/math">
                    <m:r>
                      <a:rPr kumimoji="1" lang="en-US" altLang="ja-JP" sz="1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kumimoji="1" lang="en-US" altLang="ja-JP" sz="1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1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kumimoji="1" lang="en-US" altLang="ja-JP" sz="1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  <m:r>
                      <a:rPr kumimoji="1" lang="en-US" altLang="ja-JP" sz="1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kumimoji="1" lang="en-US" altLang="ja-JP" sz="1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1" lang="en-US" altLang="ja-JP" sz="12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kumimoji="1" lang="en-US" altLang="ja-JP" sz="1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sz="1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kumimoji="1" lang="en-US" altLang="ja-JP" sz="1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kumimoji="1" lang="en-US" altLang="ja-JP" sz="1200" b="0" i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br>
                  <a:rPr kumimoji="1" lang="en-US" altLang="ja-JP" sz="1200" b="0" i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1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1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ja-JP" sz="1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kumimoji="1" lang="en-US" altLang="ja-JP" sz="1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p>
                    <m:r>
                      <a:rPr kumimoji="1" lang="en-US" altLang="ja-JP" sz="1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=</m:t>
                    </m:r>
                    <m:func>
                      <m:funcPr>
                        <m:ctrlPr>
                          <a:rPr kumimoji="1" lang="en-US" altLang="ja-JP" sz="1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1" lang="en-US" altLang="ja-JP" sz="12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kumimoji="1" lang="en-US" altLang="ja-JP" sz="1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sz="1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kumimoji="1" lang="en-US" altLang="ja-JP" sz="1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kumimoji="1" lang="en-US" altLang="ja-JP" sz="12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009A865B-A015-EA1D-3F23-70AD61E6D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6373" y="2908212"/>
                <a:ext cx="1239442" cy="661720"/>
              </a:xfrm>
              <a:prstGeom prst="rect">
                <a:avLst/>
              </a:prstGeom>
              <a:blipFill>
                <a:blip r:embed="rId9"/>
                <a:stretch>
                  <a:fillRect l="-493" b="-367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左中かっこ 20">
            <a:extLst>
              <a:ext uri="{FF2B5EF4-FFF2-40B4-BE49-F238E27FC236}">
                <a16:creationId xmlns:a16="http://schemas.microsoft.com/office/drawing/2014/main" id="{6B0114AE-53AC-5208-294E-036F6A75A1FF}"/>
              </a:ext>
            </a:extLst>
          </p:cNvPr>
          <p:cNvSpPr/>
          <p:nvPr/>
        </p:nvSpPr>
        <p:spPr>
          <a:xfrm rot="10800000">
            <a:off x="6649208" y="2103671"/>
            <a:ext cx="249800" cy="751265"/>
          </a:xfrm>
          <a:prstGeom prst="leftBrace">
            <a:avLst>
              <a:gd name="adj1" fmla="val 33123"/>
              <a:gd name="adj2" fmla="val 50000"/>
            </a:avLst>
          </a:prstGeom>
          <a:ln w="190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4413CF2F-25F7-1EA3-F657-3FCAE0A006DE}"/>
                  </a:ext>
                </a:extLst>
              </p:cNvPr>
              <p:cNvSpPr txBox="1"/>
              <p:nvPr/>
            </p:nvSpPr>
            <p:spPr>
              <a:xfrm>
                <a:off x="4833711" y="3892666"/>
                <a:ext cx="2429034" cy="367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kumimoji="1" lang="en-US" altLang="ja-JP" sz="1200" dirty="0"/>
                  <a:t>s.t.</a:t>
                </a:r>
                <a:r>
                  <a:rPr lang="en-US" altLang="ja-JP" sz="1200" dirty="0"/>
                  <a:t>  </a:t>
                </a:r>
                <a14:m>
                  <m:oMath xmlns:m="http://schemas.openxmlformats.org/officeDocument/2006/math">
                    <m:r>
                      <a:rPr lang="ja-JP" altLang="en-US" sz="120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ja-JP" sz="12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ja-JP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sz="1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ja-JP" altLang="en-US" sz="12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altLang="ja-JP" sz="12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den>
                        </m:f>
                        <m:r>
                          <a:rPr lang="en-US" altLang="ja-JP" sz="1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en-US" altLang="ja-JP" sz="1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sz="1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ja-JP" altLang="en-US" sz="12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altLang="ja-JP" sz="12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den>
                        </m:f>
                        <m:r>
                          <a:rPr lang="en-US" altLang="ja-JP" sz="1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⋯,2</m:t>
                        </m:r>
                        <m:r>
                          <a:rPr lang="ja-JP" alt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</m:d>
                    <m:r>
                      <a:rPr lang="en-US" altLang="ja-JP" sz="1200" b="0" i="1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altLang="ja-JP" sz="1200" b="0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12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ja-JP" sz="1200" b="0" i="1" smtClean="0">
                        <a:latin typeface="Cambria Math" panose="02040503050406030204" pitchFamily="18" charset="0"/>
                      </a:rPr>
                      <m:t>=100</m:t>
                    </m:r>
                  </m:oMath>
                </a14:m>
                <a:r>
                  <a:rPr kumimoji="1" lang="en-US" altLang="ja-JP" sz="1200" dirty="0"/>
                  <a:t> </a:t>
                </a:r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4413CF2F-25F7-1EA3-F657-3FCAE0A006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3711" y="3892666"/>
                <a:ext cx="2429034" cy="367408"/>
              </a:xfrm>
              <a:prstGeom prst="rect">
                <a:avLst/>
              </a:prstGeom>
              <a:blipFill>
                <a:blip r:embed="rId10"/>
                <a:stretch>
                  <a:fillRect l="-2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図 24" descr="グラフ, 折れ線グラフ, ヒストグラム&#10;&#10;自動的に生成された説明">
            <a:extLst>
              <a:ext uri="{FF2B5EF4-FFF2-40B4-BE49-F238E27FC236}">
                <a16:creationId xmlns:a16="http://schemas.microsoft.com/office/drawing/2014/main" id="{411461C6-A4BF-362B-C90A-53E82F6D62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678" y="1961229"/>
            <a:ext cx="3413767" cy="1920244"/>
          </a:xfrm>
          <a:prstGeom prst="rect">
            <a:avLst/>
          </a:prstGeom>
        </p:spPr>
      </p:pic>
      <p:sp>
        <p:nvSpPr>
          <p:cNvPr id="26" name="左中かっこ 25">
            <a:extLst>
              <a:ext uri="{FF2B5EF4-FFF2-40B4-BE49-F238E27FC236}">
                <a16:creationId xmlns:a16="http://schemas.microsoft.com/office/drawing/2014/main" id="{FB7BAEBE-CD67-DF0E-1B21-DB8DAD488CDD}"/>
              </a:ext>
            </a:extLst>
          </p:cNvPr>
          <p:cNvSpPr/>
          <p:nvPr/>
        </p:nvSpPr>
        <p:spPr>
          <a:xfrm rot="10800000">
            <a:off x="6649208" y="2863440"/>
            <a:ext cx="249800" cy="751265"/>
          </a:xfrm>
          <a:prstGeom prst="leftBrace">
            <a:avLst>
              <a:gd name="adj1" fmla="val 33123"/>
              <a:gd name="adj2" fmla="val 50000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3634292-E1E4-795E-8246-79645C7DC318}"/>
              </a:ext>
            </a:extLst>
          </p:cNvPr>
          <p:cNvSpPr txBox="1"/>
          <p:nvPr/>
        </p:nvSpPr>
        <p:spPr>
          <a:xfrm>
            <a:off x="5186711" y="4309218"/>
            <a:ext cx="17230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600" dirty="0"/>
              <a:t>Latent feature </a:t>
            </a:r>
            <a:r>
              <a:rPr kumimoji="1" lang="en-US" altLang="ja-JP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8" name="下矢印 47">
            <a:extLst>
              <a:ext uri="{FF2B5EF4-FFF2-40B4-BE49-F238E27FC236}">
                <a16:creationId xmlns:a16="http://schemas.microsoft.com/office/drawing/2014/main" id="{C4BE53C6-5073-A2F8-9EC1-AFC7594968CD}"/>
              </a:ext>
            </a:extLst>
          </p:cNvPr>
          <p:cNvSpPr/>
          <p:nvPr/>
        </p:nvSpPr>
        <p:spPr bwMode="auto">
          <a:xfrm rot="5400000">
            <a:off x="3511833" y="2575046"/>
            <a:ext cx="504058" cy="559781"/>
          </a:xfrm>
          <a:prstGeom prst="downArrow">
            <a:avLst>
              <a:gd name="adj1" fmla="val 60275"/>
              <a:gd name="adj2" fmla="val 57122"/>
            </a:avLst>
          </a:prstGeom>
          <a:solidFill>
            <a:srgbClr val="006600"/>
          </a:solidFill>
          <a:ln w="31750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ja-JP" altLang="en-US" sz="1600" dirty="0"/>
          </a:p>
        </p:txBody>
      </p:sp>
      <p:sp>
        <p:nvSpPr>
          <p:cNvPr id="29" name="下矢印 47">
            <a:extLst>
              <a:ext uri="{FF2B5EF4-FFF2-40B4-BE49-F238E27FC236}">
                <a16:creationId xmlns:a16="http://schemas.microsoft.com/office/drawing/2014/main" id="{09CB0C85-B99E-8A98-3CF5-085F5C55A54E}"/>
              </a:ext>
            </a:extLst>
          </p:cNvPr>
          <p:cNvSpPr/>
          <p:nvPr/>
        </p:nvSpPr>
        <p:spPr bwMode="auto">
          <a:xfrm rot="16200000">
            <a:off x="8123677" y="2575046"/>
            <a:ext cx="504058" cy="559781"/>
          </a:xfrm>
          <a:prstGeom prst="downArrow">
            <a:avLst>
              <a:gd name="adj1" fmla="val 60275"/>
              <a:gd name="adj2" fmla="val 57122"/>
            </a:avLst>
          </a:prstGeom>
          <a:solidFill>
            <a:srgbClr val="006600"/>
          </a:solidFill>
          <a:ln w="31750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ja-JP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F6458AA8-5A16-5EF3-C409-7EAA9874EA55}"/>
                  </a:ext>
                </a:extLst>
              </p:cNvPr>
              <p:cNvSpPr txBox="1"/>
              <p:nvPr/>
            </p:nvSpPr>
            <p:spPr>
              <a:xfrm>
                <a:off x="560691" y="4063061"/>
                <a:ext cx="2886623" cy="16387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14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bSup>
                      <m:r>
                        <a:rPr kumimoji="1" lang="en-US" altLang="ja-JP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kumimoji="1"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kumimoji="1"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kumimoji="1"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kumimoji="1"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,(1)</m:t>
                                    </m:r>
                                  </m:sub>
                                  <m:sup>
                                    <m:r>
                                      <a:rPr kumimoji="1"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m:rPr>
                                        <m:brk m:alnAt="7"/>
                                      </m:rPr>
                                      <a:rPr kumimoji="1"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kumimoji="1"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altLang="ja-JP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ja-JP" sz="1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altLang="ja-JP" sz="1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altLang="ja-JP" sz="1400" i="1">
                                        <a:latin typeface="Cambria Math" panose="02040503050406030204" pitchFamily="18" charset="0"/>
                                      </a:rPr>
                                      <m:t>,(</m:t>
                                    </m:r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altLang="ja-JP" sz="1400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b>
                                  <m:sup>
                                    <m:r>
                                      <a:rPr lang="en-US" altLang="ja-JP" sz="1400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m:rPr>
                                        <m:brk m:alnAt="7"/>
                                      </m:rPr>
                                      <a:rPr lang="en-US" altLang="ja-JP" sz="1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ja-JP" sz="1400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1"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,(</m:t>
                                          </m:r>
                                          <m:r>
                                            <a:rPr lang="en-US" altLang="ja-JP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b>
                                        <m:sup>
                                          <m: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bSup>
                                    </m:e>
                                  </m:m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,(</m:t>
                                          </m:r>
                                          <m:r>
                                            <a:rPr lang="en-US" altLang="ja-JP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  <m: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b>
                                        <m:sup>
                                          <m: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bSup>
                                    </m:e>
                                  </m:m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,(</m:t>
                                          </m:r>
                                          <m:r>
                                            <a:rPr lang="en-US" altLang="ja-JP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5</m:t>
                                          </m:r>
                                          <m: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b>
                                        <m:sup>
                                          <m: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bSup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kumimoji="1" lang="en-US" altLang="ja-JP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ja-JP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,(1)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,(2)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altLang="ja-JP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altLang="ja-JP" sz="1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altLang="ja-JP" sz="140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altLang="ja-JP" sz="1400" i="1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  <m:r>
                                              <a:rPr lang="en-US" altLang="ja-JP" sz="1400" i="1">
                                                <a:latin typeface="Cambria Math" panose="02040503050406030204" pitchFamily="18" charset="0"/>
                                              </a:rPr>
                                              <m:t>,(1)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altLang="ja-JP" sz="1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altLang="ja-JP" sz="140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altLang="ja-JP" sz="1400" i="1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  <m:r>
                                              <a:rPr lang="en-US" altLang="ja-JP" sz="1400" i="1">
                                                <a:latin typeface="Cambria Math" panose="02040503050406030204" pitchFamily="18" charset="0"/>
                                              </a:rPr>
                                              <m:t>,(</m:t>
                                            </m:r>
                                            <m:r>
                                              <a:rPr lang="en-US" altLang="ja-JP" sz="1400" b="0" i="1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  <m:r>
                                              <a:rPr lang="en-US" altLang="ja-JP" sz="1400" i="1">
                                                <a:latin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ja-JP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,(1)</m:t>
                                          </m:r>
                                        </m:sub>
                                      </m:sSub>
                                      <m:r>
                                        <a:rPr lang="en-US" altLang="ja-JP" sz="14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,(</m:t>
                                          </m:r>
                                          <m:r>
                                            <a:rPr lang="en-US" altLang="ja-JP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altLang="ja-JP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ja-JP" sz="1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US" altLang="ja-JP" sz="14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US" altLang="ja-JP" sz="14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𝑡</m:t>
                                                  </m:r>
                                                  <m:r>
                                                    <a:rPr lang="en-US" altLang="ja-JP" sz="1400" i="1">
                                                      <a:latin typeface="Cambria Math" panose="02040503050406030204" pitchFamily="18" charset="0"/>
                                                    </a:rPr>
                                                    <m:t>,(1)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altLang="ja-JP" sz="14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,(</m:t>
                                          </m:r>
                                          <m:r>
                                            <a:rPr lang="en-US" altLang="ja-JP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,(1)</m:t>
                                          </m:r>
                                        </m:sub>
                                      </m:sSub>
                                      <m:r>
                                        <a:rPr lang="en-US" altLang="ja-JP" sz="14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altLang="ja-JP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ja-JP" sz="1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US" altLang="ja-JP" sz="14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US" altLang="ja-JP" sz="14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𝑡</m:t>
                                                  </m:r>
                                                  <m:r>
                                                    <a:rPr lang="en-US" altLang="ja-JP" sz="1400" i="1">
                                                      <a:latin typeface="Cambria Math" panose="02040503050406030204" pitchFamily="18" charset="0"/>
                                                    </a:rPr>
                                                    <m:t>,(</m:t>
                                                  </m:r>
                                                  <m:r>
                                                    <a:rPr lang="en-US" altLang="ja-JP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  <m:r>
                                                    <a:rPr lang="en-US" altLang="ja-JP" sz="1400" i="1">
                                                      <a:latin typeface="Cambria Math" panose="02040503050406030204" pitchFamily="18" charset="0"/>
                                                    </a:rPr>
                                                    <m:t>)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F6458AA8-5A16-5EF3-C409-7EAA9874EA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691" y="4063061"/>
                <a:ext cx="2886623" cy="163871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吹き出し: 角を丸めた四角形 33">
            <a:extLst>
              <a:ext uri="{FF2B5EF4-FFF2-40B4-BE49-F238E27FC236}">
                <a16:creationId xmlns:a16="http://schemas.microsoft.com/office/drawing/2014/main" id="{6E1B0DAA-5EBB-2055-287C-DF333A70782D}"/>
              </a:ext>
            </a:extLst>
          </p:cNvPr>
          <p:cNvSpPr/>
          <p:nvPr/>
        </p:nvSpPr>
        <p:spPr bwMode="auto">
          <a:xfrm>
            <a:off x="8448816" y="3185728"/>
            <a:ext cx="3586506" cy="2547528"/>
          </a:xfrm>
          <a:custGeom>
            <a:avLst/>
            <a:gdLst>
              <a:gd name="connsiteX0" fmla="*/ 0 w 3413766"/>
              <a:gd name="connsiteY0" fmla="*/ 282480 h 1694849"/>
              <a:gd name="connsiteX1" fmla="*/ 282480 w 3413766"/>
              <a:gd name="connsiteY1" fmla="*/ 0 h 1694849"/>
              <a:gd name="connsiteX2" fmla="*/ 568961 w 3413766"/>
              <a:gd name="connsiteY2" fmla="*/ 0 h 1694849"/>
              <a:gd name="connsiteX3" fmla="*/ 16557 w 3413766"/>
              <a:gd name="connsiteY3" fmla="*/ -852679 h 1694849"/>
              <a:gd name="connsiteX4" fmla="*/ 1422403 w 3413766"/>
              <a:gd name="connsiteY4" fmla="*/ 0 h 1694849"/>
              <a:gd name="connsiteX5" fmla="*/ 3131286 w 3413766"/>
              <a:gd name="connsiteY5" fmla="*/ 0 h 1694849"/>
              <a:gd name="connsiteX6" fmla="*/ 3413766 w 3413766"/>
              <a:gd name="connsiteY6" fmla="*/ 282480 h 1694849"/>
              <a:gd name="connsiteX7" fmla="*/ 3413766 w 3413766"/>
              <a:gd name="connsiteY7" fmla="*/ 282475 h 1694849"/>
              <a:gd name="connsiteX8" fmla="*/ 3413766 w 3413766"/>
              <a:gd name="connsiteY8" fmla="*/ 282475 h 1694849"/>
              <a:gd name="connsiteX9" fmla="*/ 3413766 w 3413766"/>
              <a:gd name="connsiteY9" fmla="*/ 706187 h 1694849"/>
              <a:gd name="connsiteX10" fmla="*/ 3413766 w 3413766"/>
              <a:gd name="connsiteY10" fmla="*/ 1412369 h 1694849"/>
              <a:gd name="connsiteX11" fmla="*/ 3131286 w 3413766"/>
              <a:gd name="connsiteY11" fmla="*/ 1694849 h 1694849"/>
              <a:gd name="connsiteX12" fmla="*/ 1422403 w 3413766"/>
              <a:gd name="connsiteY12" fmla="*/ 1694849 h 1694849"/>
              <a:gd name="connsiteX13" fmla="*/ 568961 w 3413766"/>
              <a:gd name="connsiteY13" fmla="*/ 1694849 h 1694849"/>
              <a:gd name="connsiteX14" fmla="*/ 568961 w 3413766"/>
              <a:gd name="connsiteY14" fmla="*/ 1694849 h 1694849"/>
              <a:gd name="connsiteX15" fmla="*/ 282480 w 3413766"/>
              <a:gd name="connsiteY15" fmla="*/ 1694849 h 1694849"/>
              <a:gd name="connsiteX16" fmla="*/ 0 w 3413766"/>
              <a:gd name="connsiteY16" fmla="*/ 1412369 h 1694849"/>
              <a:gd name="connsiteX17" fmla="*/ 0 w 3413766"/>
              <a:gd name="connsiteY17" fmla="*/ 706187 h 1694849"/>
              <a:gd name="connsiteX18" fmla="*/ 0 w 3413766"/>
              <a:gd name="connsiteY18" fmla="*/ 282475 h 1694849"/>
              <a:gd name="connsiteX19" fmla="*/ 0 w 3413766"/>
              <a:gd name="connsiteY19" fmla="*/ 282475 h 1694849"/>
              <a:gd name="connsiteX20" fmla="*/ 0 w 3413766"/>
              <a:gd name="connsiteY20" fmla="*/ 282480 h 1694849"/>
              <a:gd name="connsiteX0" fmla="*/ 0 w 3413766"/>
              <a:gd name="connsiteY0" fmla="*/ 1135159 h 2547528"/>
              <a:gd name="connsiteX1" fmla="*/ 282480 w 3413766"/>
              <a:gd name="connsiteY1" fmla="*/ 852679 h 2547528"/>
              <a:gd name="connsiteX2" fmla="*/ 568961 w 3413766"/>
              <a:gd name="connsiteY2" fmla="*/ 852679 h 2547528"/>
              <a:gd name="connsiteX3" fmla="*/ 16557 w 3413766"/>
              <a:gd name="connsiteY3" fmla="*/ 0 h 2547528"/>
              <a:gd name="connsiteX4" fmla="*/ 977341 w 3413766"/>
              <a:gd name="connsiteY4" fmla="*/ 852679 h 2547528"/>
              <a:gd name="connsiteX5" fmla="*/ 3131286 w 3413766"/>
              <a:gd name="connsiteY5" fmla="*/ 852679 h 2547528"/>
              <a:gd name="connsiteX6" fmla="*/ 3413766 w 3413766"/>
              <a:gd name="connsiteY6" fmla="*/ 1135159 h 2547528"/>
              <a:gd name="connsiteX7" fmla="*/ 3413766 w 3413766"/>
              <a:gd name="connsiteY7" fmla="*/ 1135154 h 2547528"/>
              <a:gd name="connsiteX8" fmla="*/ 3413766 w 3413766"/>
              <a:gd name="connsiteY8" fmla="*/ 1135154 h 2547528"/>
              <a:gd name="connsiteX9" fmla="*/ 3413766 w 3413766"/>
              <a:gd name="connsiteY9" fmla="*/ 1558866 h 2547528"/>
              <a:gd name="connsiteX10" fmla="*/ 3413766 w 3413766"/>
              <a:gd name="connsiteY10" fmla="*/ 2265048 h 2547528"/>
              <a:gd name="connsiteX11" fmla="*/ 3131286 w 3413766"/>
              <a:gd name="connsiteY11" fmla="*/ 2547528 h 2547528"/>
              <a:gd name="connsiteX12" fmla="*/ 1422403 w 3413766"/>
              <a:gd name="connsiteY12" fmla="*/ 2547528 h 2547528"/>
              <a:gd name="connsiteX13" fmla="*/ 568961 w 3413766"/>
              <a:gd name="connsiteY13" fmla="*/ 2547528 h 2547528"/>
              <a:gd name="connsiteX14" fmla="*/ 568961 w 3413766"/>
              <a:gd name="connsiteY14" fmla="*/ 2547528 h 2547528"/>
              <a:gd name="connsiteX15" fmla="*/ 282480 w 3413766"/>
              <a:gd name="connsiteY15" fmla="*/ 2547528 h 2547528"/>
              <a:gd name="connsiteX16" fmla="*/ 0 w 3413766"/>
              <a:gd name="connsiteY16" fmla="*/ 2265048 h 2547528"/>
              <a:gd name="connsiteX17" fmla="*/ 0 w 3413766"/>
              <a:gd name="connsiteY17" fmla="*/ 1558866 h 2547528"/>
              <a:gd name="connsiteX18" fmla="*/ 0 w 3413766"/>
              <a:gd name="connsiteY18" fmla="*/ 1135154 h 2547528"/>
              <a:gd name="connsiteX19" fmla="*/ 0 w 3413766"/>
              <a:gd name="connsiteY19" fmla="*/ 1135154 h 2547528"/>
              <a:gd name="connsiteX20" fmla="*/ 0 w 3413766"/>
              <a:gd name="connsiteY20" fmla="*/ 1135159 h 254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413766" h="2547528">
                <a:moveTo>
                  <a:pt x="0" y="1135159"/>
                </a:moveTo>
                <a:cubicBezTo>
                  <a:pt x="0" y="979150"/>
                  <a:pt x="126471" y="852679"/>
                  <a:pt x="282480" y="852679"/>
                </a:cubicBezTo>
                <a:lnTo>
                  <a:pt x="568961" y="852679"/>
                </a:lnTo>
                <a:lnTo>
                  <a:pt x="16557" y="0"/>
                </a:lnTo>
                <a:lnTo>
                  <a:pt x="977341" y="852679"/>
                </a:lnTo>
                <a:lnTo>
                  <a:pt x="3131286" y="852679"/>
                </a:lnTo>
                <a:cubicBezTo>
                  <a:pt x="3287295" y="852679"/>
                  <a:pt x="3413766" y="979150"/>
                  <a:pt x="3413766" y="1135159"/>
                </a:cubicBezTo>
                <a:lnTo>
                  <a:pt x="3413766" y="1135154"/>
                </a:lnTo>
                <a:lnTo>
                  <a:pt x="3413766" y="1135154"/>
                </a:lnTo>
                <a:lnTo>
                  <a:pt x="3413766" y="1558866"/>
                </a:lnTo>
                <a:lnTo>
                  <a:pt x="3413766" y="2265048"/>
                </a:lnTo>
                <a:cubicBezTo>
                  <a:pt x="3413766" y="2421057"/>
                  <a:pt x="3287295" y="2547528"/>
                  <a:pt x="3131286" y="2547528"/>
                </a:cubicBezTo>
                <a:lnTo>
                  <a:pt x="1422403" y="2547528"/>
                </a:lnTo>
                <a:lnTo>
                  <a:pt x="568961" y="2547528"/>
                </a:lnTo>
                <a:lnTo>
                  <a:pt x="568961" y="2547528"/>
                </a:lnTo>
                <a:lnTo>
                  <a:pt x="282480" y="2547528"/>
                </a:lnTo>
                <a:cubicBezTo>
                  <a:pt x="126471" y="2547528"/>
                  <a:pt x="0" y="2421057"/>
                  <a:pt x="0" y="2265048"/>
                </a:cubicBezTo>
                <a:lnTo>
                  <a:pt x="0" y="1558866"/>
                </a:lnTo>
                <a:lnTo>
                  <a:pt x="0" y="1135154"/>
                </a:lnTo>
                <a:lnTo>
                  <a:pt x="0" y="1135154"/>
                </a:lnTo>
                <a:lnTo>
                  <a:pt x="0" y="1135159"/>
                </a:lnTo>
                <a:close/>
              </a:path>
            </a:pathLst>
          </a:custGeom>
          <a:solidFill>
            <a:srgbClr val="CCFFCC"/>
          </a:solidFill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937B1DD2-9628-3E6D-FCD6-0D677935BD41}"/>
                  </a:ext>
                </a:extLst>
              </p:cNvPr>
              <p:cNvSpPr txBox="1"/>
              <p:nvPr/>
            </p:nvSpPr>
            <p:spPr>
              <a:xfrm>
                <a:off x="8483463" y="4055393"/>
                <a:ext cx="3475760" cy="16387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14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  <m:r>
                        <a:rPr kumimoji="1" lang="en-US" altLang="ja-JP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kumimoji="1"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kumimoji="1"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kumimoji="1"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kumimoji="1"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,(1)</m:t>
                                    </m:r>
                                  </m:sub>
                                  <m:sup>
                                    <m:r>
                                      <a:rPr kumimoji="1"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(2</m:t>
                                    </m:r>
                                    <m:r>
                                      <m:rPr>
                                        <m:brk m:alnAt="7"/>
                                      </m:rPr>
                                      <a:rPr kumimoji="1"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altLang="ja-JP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ja-JP" sz="1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altLang="ja-JP" sz="1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altLang="ja-JP" sz="1400" i="1">
                                        <a:latin typeface="Cambria Math" panose="02040503050406030204" pitchFamily="18" charset="0"/>
                                      </a:rPr>
                                      <m:t>,(</m:t>
                                    </m:r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altLang="ja-JP" sz="1400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b>
                                  <m:sup>
                                    <m:r>
                                      <a:rPr lang="en-US" altLang="ja-JP" sz="1400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altLang="ja-JP" sz="1400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1"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,(</m:t>
                                          </m:r>
                                          <m:r>
                                            <a:rPr lang="en-US" altLang="ja-JP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b>
                                        <m:sup>
                                          <m: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altLang="ja-JP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bSup>
                                    </m:e>
                                  </m:m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,(</m:t>
                                          </m:r>
                                          <m:r>
                                            <a:rPr lang="en-US" altLang="ja-JP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  <m: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b>
                                        <m:sup>
                                          <m: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altLang="ja-JP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bSup>
                                    </m:e>
                                  </m:m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,(</m:t>
                                          </m:r>
                                          <m:r>
                                            <a:rPr lang="en-US" altLang="ja-JP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5</m:t>
                                          </m:r>
                                          <m: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b>
                                        <m:sup>
                                          <m: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altLang="ja-JP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bSup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kumimoji="1" lang="en-US" altLang="ja-JP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ja-JP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altLang="ja-JP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altLang="ja-JP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altLang="ja-JP" sz="140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altLang="ja-JP" sz="1400" i="1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  <m:r>
                                              <a:rPr lang="en-US" altLang="ja-JP" sz="1400" i="1">
                                                <a:latin typeface="Cambria Math" panose="02040503050406030204" pitchFamily="18" charset="0"/>
                                              </a:rPr>
                                              <m:t>,(1)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ja-JP" sz="1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,(2)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altLang="ja-JP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altLang="ja-JP" sz="1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altLang="ja-JP" sz="140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altLang="ja-JP" sz="1400" i="1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  <m:r>
                                              <a:rPr lang="en-US" altLang="ja-JP" sz="1400" i="1">
                                                <a:latin typeface="Cambria Math" panose="02040503050406030204" pitchFamily="18" charset="0"/>
                                              </a:rPr>
                                              <m:t>,(1)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altLang="ja-JP" sz="1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altLang="ja-JP" sz="140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altLang="ja-JP" sz="1400" i="1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  <m:r>
                                              <a:rPr lang="en-US" altLang="ja-JP" sz="1400" i="1">
                                                <a:latin typeface="Cambria Math" panose="02040503050406030204" pitchFamily="18" charset="0"/>
                                              </a:rPr>
                                              <m:t>,(</m:t>
                                            </m:r>
                                            <m:r>
                                              <a:rPr lang="en-US" altLang="ja-JP" sz="14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  <m:r>
                                              <a:rPr lang="en-US" altLang="ja-JP" sz="1400" i="1">
                                                <a:latin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sub>
                                        </m:sSub>
                                        <m:r>
                                          <a:rPr lang="en-US" altLang="ja-JP" sz="1400" b="0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en-US" altLang="ja-JP" sz="1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altLang="ja-JP" sz="140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altLang="ja-JP" sz="1400" i="1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  <m:r>
                                              <a:rPr lang="en-US" altLang="ja-JP" sz="1400" i="1">
                                                <a:latin typeface="Cambria Math" panose="02040503050406030204" pitchFamily="18" charset="0"/>
                                              </a:rPr>
                                              <m:t>,(</m:t>
                                            </m:r>
                                            <m:r>
                                              <a:rPr lang="en-US" altLang="ja-JP" sz="1400" b="0" i="1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  <m:r>
                                              <a:rPr lang="en-US" altLang="ja-JP" sz="1400" i="1">
                                                <a:latin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ja-JP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,(1)</m:t>
                                          </m:r>
                                        </m:sub>
                                      </m:sSub>
                                      <m:r>
                                        <a:rPr lang="en-US" altLang="ja-JP" sz="14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,(</m:t>
                                          </m:r>
                                          <m:r>
                                            <a:rPr lang="en-US" altLang="ja-JP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,(1)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,(</m:t>
                                          </m:r>
                                          <m:r>
                                            <a:rPr lang="en-US" altLang="ja-JP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b>
                                      </m:sSub>
                                      <m:r>
                                        <a:rPr lang="en-US" altLang="ja-JP" sz="14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,(</m:t>
                                          </m:r>
                                          <m:r>
                                            <a:rPr lang="en-US" altLang="ja-JP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,(1)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,(2)</m:t>
                                          </m:r>
                                        </m:sub>
                                      </m:sSub>
                                      <m: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,(</m:t>
                                          </m:r>
                                          <m:r>
                                            <a:rPr lang="en-US" altLang="ja-JP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937B1DD2-9628-3E6D-FCD6-0D677935BD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3463" y="4055393"/>
                <a:ext cx="3475760" cy="163871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C2C13F49-FEED-322E-31B9-964C97DD8417}"/>
              </a:ext>
            </a:extLst>
          </p:cNvPr>
          <p:cNvSpPr txBox="1"/>
          <p:nvPr/>
        </p:nvSpPr>
        <p:spPr>
          <a:xfrm>
            <a:off x="4063886" y="4777676"/>
            <a:ext cx="37706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 1</a:t>
            </a:r>
            <a:r>
              <a:rPr kumimoji="1" lang="en-US" altLang="ja-JP" sz="1400" u="sng" dirty="0"/>
              <a:t>.</a:t>
            </a:r>
            <a:r>
              <a:rPr kumimoji="1" lang="en-US" altLang="ja-JP" sz="1400" dirty="0"/>
              <a:t> Make latent feature </a:t>
            </a:r>
            <a:r>
              <a:rPr kumimoji="1" lang="en-US" altLang="ja-JP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1" lang="en-US" altLang="ja-JP" sz="1400" dirty="0"/>
              <a:t> space first</a:t>
            </a:r>
            <a:endParaRPr kumimoji="1" lang="en-US" altLang="ja-JP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0FC7F1E6-0183-778B-A9C1-9F55FBCCFC84}"/>
                  </a:ext>
                </a:extLst>
              </p:cNvPr>
              <p:cNvSpPr txBox="1"/>
              <p:nvPr/>
            </p:nvSpPr>
            <p:spPr>
              <a:xfrm>
                <a:off x="4063886" y="5065582"/>
                <a:ext cx="4121358" cy="532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kumimoji="1" lang="en-US" altLang="ja-JP" sz="1400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Step 2</a:t>
                </a:r>
                <a:r>
                  <a:rPr kumimoji="1" lang="en-US" altLang="ja-JP" sz="1400" u="sng" dirty="0"/>
                  <a:t>.</a:t>
                </a:r>
                <a:r>
                  <a:rPr kumimoji="1" lang="en-US" altLang="ja-JP" sz="1400" dirty="0"/>
                  <a:t> Generate observation features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1400" b="1" i="1" smtClean="0"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  <m:sup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</m:oMath>
                </a14:m>
                <a:r>
                  <a:rPr kumimoji="1" lang="en-US" altLang="ja-JP" sz="1400" dirty="0"/>
                  <a:t> &amp;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400" b="1" i="1"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  <m:sup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kumimoji="1" lang="en-US" altLang="ja-JP" sz="14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l"/>
                <a:r>
                  <a:rPr lang="en-US" altLang="ja-JP" sz="1400" dirty="0">
                    <a:cs typeface="Arial" panose="020B0604020202020204" pitchFamily="34" charset="0"/>
                  </a:rPr>
                  <a:t>             based on the above latent feature </a:t>
                </a:r>
                <a:r>
                  <a:rPr lang="en-US" altLang="ja-JP" sz="1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kumimoji="1" lang="en-US" altLang="ja-JP" sz="14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0FC7F1E6-0183-778B-A9C1-9F55FBCCF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3886" y="5065582"/>
                <a:ext cx="4121358" cy="532133"/>
              </a:xfrm>
              <a:prstGeom prst="rect">
                <a:avLst/>
              </a:prstGeom>
              <a:blipFill>
                <a:blip r:embed="rId14"/>
                <a:stretch>
                  <a:fillRect l="-592" b="-1149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6CBAD4EB-6582-1571-4CD8-3C83EFBAEC5F}"/>
              </a:ext>
            </a:extLst>
          </p:cNvPr>
          <p:cNvSpPr txBox="1"/>
          <p:nvPr/>
        </p:nvSpPr>
        <p:spPr>
          <a:xfrm>
            <a:off x="6489747" y="3386314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kumimoji="1"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001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" grpId="0" animBg="1"/>
      <p:bldP spid="28" grpId="0" animBg="1"/>
      <p:bldP spid="29" grpId="0" animBg="1"/>
      <p:bldP spid="30" grpId="0"/>
      <p:bldP spid="34" grpId="0" animBg="1"/>
      <p:bldP spid="31" grpId="0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5">
            <a:extLst>
              <a:ext uri="{FF2B5EF4-FFF2-40B4-BE49-F238E27FC236}">
                <a16:creationId xmlns:a16="http://schemas.microsoft.com/office/drawing/2014/main" id="{AC7E36E5-E9D2-8F2D-5021-FB7F48DAA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348" y="5518080"/>
            <a:ext cx="11737304" cy="510800"/>
          </a:xfrm>
          <a:prstGeom prst="rect">
            <a:avLst/>
          </a:prstGeom>
          <a:solidFill>
            <a:srgbClr val="FFCC66"/>
          </a:solidFill>
          <a:ln w="28575">
            <a:solidFill>
              <a:srgbClr val="FF0000"/>
            </a:solidFill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ja-JP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9CCD0BD-D2BB-0322-D951-882E013BE8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63205"/>
            <a:ext cx="10081683" cy="509587"/>
          </a:xfrm>
        </p:spPr>
        <p:txBody>
          <a:bodyPr/>
          <a:lstStyle/>
          <a:p>
            <a:r>
              <a:rPr lang="en-US" altLang="ja-JP" sz="2800" b="1" dirty="0"/>
              <a:t>Experiments</a:t>
            </a:r>
            <a:r>
              <a:rPr lang="en-US" altLang="ja-JP" sz="2800" dirty="0"/>
              <a:t>: settings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44B359B-99D3-67F2-B480-01D45568EE8F}"/>
              </a:ext>
            </a:extLst>
          </p:cNvPr>
          <p:cNvSpPr txBox="1"/>
          <p:nvPr/>
        </p:nvSpPr>
        <p:spPr>
          <a:xfrm>
            <a:off x="28065" y="1080169"/>
            <a:ext cx="96423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altLang="ja-JP" sz="2000" b="1" dirty="0">
                <a:cs typeface="Arial" panose="020B0604020202020204" pitchFamily="34" charset="0"/>
              </a:rPr>
              <a:t>Purpose:</a:t>
            </a:r>
            <a:r>
              <a:rPr lang="en-US" altLang="ja-JP" sz="2000" dirty="0">
                <a:cs typeface="Arial" panose="020B0604020202020204" pitchFamily="34" charset="0"/>
              </a:rPr>
              <a:t> confirming the estimated latent feature space built by the trained model</a:t>
            </a:r>
            <a:endParaRPr lang="ja-JP" altLang="en-US" sz="2000" dirty="0">
              <a:cs typeface="Arial" panose="020B0604020202020204" pitchFamily="34" charset="0"/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214E7BD6-5836-6F71-A791-23CDB26B55DB}"/>
              </a:ext>
            </a:extLst>
          </p:cNvPr>
          <p:cNvGrpSpPr/>
          <p:nvPr/>
        </p:nvGrpSpPr>
        <p:grpSpPr>
          <a:xfrm>
            <a:off x="7117782" y="1516255"/>
            <a:ext cx="4185346" cy="3139009"/>
            <a:chOff x="6950363" y="1281318"/>
            <a:chExt cx="4185346" cy="3139009"/>
          </a:xfrm>
        </p:grpSpPr>
        <p:pic>
          <p:nvPicPr>
            <p:cNvPr id="8" name="図 7" descr="アイコン が含まれている画像&#10;&#10;自動的に生成された説明">
              <a:extLst>
                <a:ext uri="{FF2B5EF4-FFF2-40B4-BE49-F238E27FC236}">
                  <a16:creationId xmlns:a16="http://schemas.microsoft.com/office/drawing/2014/main" id="{7C6E3D57-5CE3-058A-090B-BAF03D2F4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0363" y="1281318"/>
              <a:ext cx="4185346" cy="3139009"/>
            </a:xfrm>
            <a:prstGeom prst="rect">
              <a:avLst/>
            </a:prstGeom>
          </p:spPr>
        </p:pic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D139ADC2-C5BE-374D-6E4E-10432F0322B4}"/>
                </a:ext>
              </a:extLst>
            </p:cNvPr>
            <p:cNvSpPr/>
            <p:nvPr/>
          </p:nvSpPr>
          <p:spPr>
            <a:xfrm>
              <a:off x="7567448" y="1702676"/>
              <a:ext cx="3016469" cy="23122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4000" dirty="0">
                  <a:solidFill>
                    <a:schemeClr val="tx1"/>
                  </a:solidFill>
                </a:rPr>
                <a:t>?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" name="図 9" descr="アイコン が含まれている画像&#10;&#10;自動的に生成された説明">
            <a:extLst>
              <a:ext uri="{FF2B5EF4-FFF2-40B4-BE49-F238E27FC236}">
                <a16:creationId xmlns:a16="http://schemas.microsoft.com/office/drawing/2014/main" id="{449E83A6-5DF0-2FA8-691C-EF8298AD6C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1516256"/>
            <a:ext cx="4185346" cy="3139009"/>
          </a:xfrm>
          <a:prstGeom prst="rect">
            <a:avLst/>
          </a:prstGeom>
        </p:spPr>
      </p:pic>
      <p:sp>
        <p:nvSpPr>
          <p:cNvPr id="11" name="矢印: 左右 10">
            <a:extLst>
              <a:ext uri="{FF2B5EF4-FFF2-40B4-BE49-F238E27FC236}">
                <a16:creationId xmlns:a16="http://schemas.microsoft.com/office/drawing/2014/main" id="{9DF32287-57C4-43C9-34B0-4A5A1501CCC9}"/>
              </a:ext>
            </a:extLst>
          </p:cNvPr>
          <p:cNvSpPr/>
          <p:nvPr/>
        </p:nvSpPr>
        <p:spPr>
          <a:xfrm>
            <a:off x="5189639" y="2768830"/>
            <a:ext cx="1738158" cy="509587"/>
          </a:xfrm>
          <a:prstGeom prst="leftRightArrow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86775369-C613-BF41-BE15-115D015C20D4}"/>
              </a:ext>
            </a:extLst>
          </p:cNvPr>
          <p:cNvSpPr/>
          <p:nvPr/>
        </p:nvSpPr>
        <p:spPr>
          <a:xfrm>
            <a:off x="4415323" y="2976037"/>
            <a:ext cx="229289" cy="2194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 descr="アイコン が含まれている画像&#10;&#10;自動的に生成された説明">
            <a:extLst>
              <a:ext uri="{FF2B5EF4-FFF2-40B4-BE49-F238E27FC236}">
                <a16:creationId xmlns:a16="http://schemas.microsoft.com/office/drawing/2014/main" id="{4A6664E9-DCA7-EBBB-B0C2-0AB14A0092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782" y="1524246"/>
            <a:ext cx="4185346" cy="3139009"/>
          </a:xfrm>
          <a:prstGeom prst="rect">
            <a:avLst/>
          </a:prstGeom>
        </p:spPr>
      </p:pic>
      <p:sp>
        <p:nvSpPr>
          <p:cNvPr id="15" name="フリーフォーム: 図形 14">
            <a:extLst>
              <a:ext uri="{FF2B5EF4-FFF2-40B4-BE49-F238E27FC236}">
                <a16:creationId xmlns:a16="http://schemas.microsoft.com/office/drawing/2014/main" id="{79A75207-B913-CD13-D4AE-497B61033DD4}"/>
              </a:ext>
            </a:extLst>
          </p:cNvPr>
          <p:cNvSpPr/>
          <p:nvPr/>
        </p:nvSpPr>
        <p:spPr>
          <a:xfrm>
            <a:off x="7746017" y="2035046"/>
            <a:ext cx="3025211" cy="1066675"/>
          </a:xfrm>
          <a:custGeom>
            <a:avLst/>
            <a:gdLst>
              <a:gd name="connsiteX0" fmla="*/ 2964264 w 2964264"/>
              <a:gd name="connsiteY0" fmla="*/ 1078372 h 1078372"/>
              <a:gd name="connsiteX1" fmla="*/ 2743200 w 2964264"/>
              <a:gd name="connsiteY1" fmla="*/ 1068323 h 1078372"/>
              <a:gd name="connsiteX2" fmla="*/ 2713055 w 2964264"/>
              <a:gd name="connsiteY2" fmla="*/ 1058275 h 1078372"/>
              <a:gd name="connsiteX3" fmla="*/ 2652765 w 2964264"/>
              <a:gd name="connsiteY3" fmla="*/ 1048227 h 1078372"/>
              <a:gd name="connsiteX4" fmla="*/ 2602523 w 2964264"/>
              <a:gd name="connsiteY4" fmla="*/ 1028130 h 1078372"/>
              <a:gd name="connsiteX5" fmla="*/ 2512088 w 2964264"/>
              <a:gd name="connsiteY5" fmla="*/ 1008033 h 1078372"/>
              <a:gd name="connsiteX6" fmla="*/ 2461846 w 2964264"/>
              <a:gd name="connsiteY6" fmla="*/ 987936 h 1078372"/>
              <a:gd name="connsiteX7" fmla="*/ 2391508 w 2964264"/>
              <a:gd name="connsiteY7" fmla="*/ 937695 h 1078372"/>
              <a:gd name="connsiteX8" fmla="*/ 2291024 w 2964264"/>
              <a:gd name="connsiteY8" fmla="*/ 897501 h 1078372"/>
              <a:gd name="connsiteX9" fmla="*/ 2260879 w 2964264"/>
              <a:gd name="connsiteY9" fmla="*/ 877405 h 1078372"/>
              <a:gd name="connsiteX10" fmla="*/ 2220686 w 2964264"/>
              <a:gd name="connsiteY10" fmla="*/ 857308 h 1078372"/>
              <a:gd name="connsiteX11" fmla="*/ 2190541 w 2964264"/>
              <a:gd name="connsiteY11" fmla="*/ 837211 h 1078372"/>
              <a:gd name="connsiteX12" fmla="*/ 2140299 w 2964264"/>
              <a:gd name="connsiteY12" fmla="*/ 817114 h 1078372"/>
              <a:gd name="connsiteX13" fmla="*/ 2059912 w 2964264"/>
              <a:gd name="connsiteY13" fmla="*/ 756824 h 1078372"/>
              <a:gd name="connsiteX14" fmla="*/ 2029767 w 2964264"/>
              <a:gd name="connsiteY14" fmla="*/ 746776 h 1078372"/>
              <a:gd name="connsiteX15" fmla="*/ 1969477 w 2964264"/>
              <a:gd name="connsiteY15" fmla="*/ 696534 h 1078372"/>
              <a:gd name="connsiteX16" fmla="*/ 1939332 w 2964264"/>
              <a:gd name="connsiteY16" fmla="*/ 666389 h 1078372"/>
              <a:gd name="connsiteX17" fmla="*/ 1909187 w 2964264"/>
              <a:gd name="connsiteY17" fmla="*/ 646293 h 1078372"/>
              <a:gd name="connsiteX18" fmla="*/ 1858945 w 2964264"/>
              <a:gd name="connsiteY18" fmla="*/ 606099 h 1078372"/>
              <a:gd name="connsiteX19" fmla="*/ 1838848 w 2964264"/>
              <a:gd name="connsiteY19" fmla="*/ 575954 h 1078372"/>
              <a:gd name="connsiteX20" fmla="*/ 1808703 w 2964264"/>
              <a:gd name="connsiteY20" fmla="*/ 535761 h 1078372"/>
              <a:gd name="connsiteX21" fmla="*/ 1788607 w 2964264"/>
              <a:gd name="connsiteY21" fmla="*/ 505616 h 1078372"/>
              <a:gd name="connsiteX22" fmla="*/ 1758462 w 2964264"/>
              <a:gd name="connsiteY22" fmla="*/ 485519 h 1078372"/>
              <a:gd name="connsiteX23" fmla="*/ 1718268 w 2964264"/>
              <a:gd name="connsiteY23" fmla="*/ 425229 h 1078372"/>
              <a:gd name="connsiteX24" fmla="*/ 1698171 w 2964264"/>
              <a:gd name="connsiteY24" fmla="*/ 395084 h 1078372"/>
              <a:gd name="connsiteX25" fmla="*/ 1668026 w 2964264"/>
              <a:gd name="connsiteY25" fmla="*/ 354890 h 1078372"/>
              <a:gd name="connsiteX26" fmla="*/ 1647930 w 2964264"/>
              <a:gd name="connsiteY26" fmla="*/ 314697 h 1078372"/>
              <a:gd name="connsiteX27" fmla="*/ 1587640 w 2964264"/>
              <a:gd name="connsiteY27" fmla="*/ 234310 h 1078372"/>
              <a:gd name="connsiteX28" fmla="*/ 1567543 w 2964264"/>
              <a:gd name="connsiteY28" fmla="*/ 194117 h 1078372"/>
              <a:gd name="connsiteX29" fmla="*/ 1557495 w 2964264"/>
              <a:gd name="connsiteY29" fmla="*/ 163972 h 1078372"/>
              <a:gd name="connsiteX30" fmla="*/ 1537398 w 2964264"/>
              <a:gd name="connsiteY30" fmla="*/ 133827 h 1078372"/>
              <a:gd name="connsiteX31" fmla="*/ 1487156 w 2964264"/>
              <a:gd name="connsiteY31" fmla="*/ 43391 h 1078372"/>
              <a:gd name="connsiteX32" fmla="*/ 1446963 w 2964264"/>
              <a:gd name="connsiteY32" fmla="*/ 3198 h 1078372"/>
              <a:gd name="connsiteX33" fmla="*/ 1436914 w 2964264"/>
              <a:gd name="connsiteY33" fmla="*/ 33343 h 1078372"/>
              <a:gd name="connsiteX34" fmla="*/ 1426866 w 2964264"/>
              <a:gd name="connsiteY34" fmla="*/ 224262 h 1078372"/>
              <a:gd name="connsiteX35" fmla="*/ 1386673 w 2964264"/>
              <a:gd name="connsiteY35" fmla="*/ 254407 h 1078372"/>
              <a:gd name="connsiteX36" fmla="*/ 1366576 w 2964264"/>
              <a:gd name="connsiteY36" fmla="*/ 284552 h 1078372"/>
              <a:gd name="connsiteX37" fmla="*/ 1336431 w 2964264"/>
              <a:gd name="connsiteY37" fmla="*/ 324745 h 1078372"/>
              <a:gd name="connsiteX38" fmla="*/ 1316334 w 2964264"/>
              <a:gd name="connsiteY38" fmla="*/ 364939 h 1078372"/>
              <a:gd name="connsiteX39" fmla="*/ 1286189 w 2964264"/>
              <a:gd name="connsiteY39" fmla="*/ 405132 h 1078372"/>
              <a:gd name="connsiteX40" fmla="*/ 1266092 w 2964264"/>
              <a:gd name="connsiteY40" fmla="*/ 445325 h 1078372"/>
              <a:gd name="connsiteX41" fmla="*/ 1205802 w 2964264"/>
              <a:gd name="connsiteY41" fmla="*/ 505616 h 1078372"/>
              <a:gd name="connsiteX42" fmla="*/ 1105319 w 2964264"/>
              <a:gd name="connsiteY42" fmla="*/ 515664 h 1078372"/>
              <a:gd name="connsiteX43" fmla="*/ 1045029 w 2964264"/>
              <a:gd name="connsiteY43" fmla="*/ 535761 h 1078372"/>
              <a:gd name="connsiteX44" fmla="*/ 1034980 w 2964264"/>
              <a:gd name="connsiteY44" fmla="*/ 565906 h 1078372"/>
              <a:gd name="connsiteX45" fmla="*/ 1024932 w 2964264"/>
              <a:gd name="connsiteY45" fmla="*/ 646293 h 1078372"/>
              <a:gd name="connsiteX46" fmla="*/ 994787 w 2964264"/>
              <a:gd name="connsiteY46" fmla="*/ 726679 h 1078372"/>
              <a:gd name="connsiteX47" fmla="*/ 884255 w 2964264"/>
              <a:gd name="connsiteY47" fmla="*/ 797018 h 1078372"/>
              <a:gd name="connsiteX48" fmla="*/ 834013 w 2964264"/>
              <a:gd name="connsiteY48" fmla="*/ 817114 h 1078372"/>
              <a:gd name="connsiteX49" fmla="*/ 803868 w 2964264"/>
              <a:gd name="connsiteY49" fmla="*/ 827163 h 1078372"/>
              <a:gd name="connsiteX50" fmla="*/ 773723 w 2964264"/>
              <a:gd name="connsiteY50" fmla="*/ 847260 h 1078372"/>
              <a:gd name="connsiteX51" fmla="*/ 733530 w 2964264"/>
              <a:gd name="connsiteY51" fmla="*/ 857308 h 1078372"/>
              <a:gd name="connsiteX52" fmla="*/ 653143 w 2964264"/>
              <a:gd name="connsiteY52" fmla="*/ 877405 h 1078372"/>
              <a:gd name="connsiteX53" fmla="*/ 622998 w 2964264"/>
              <a:gd name="connsiteY53" fmla="*/ 897501 h 1078372"/>
              <a:gd name="connsiteX54" fmla="*/ 572756 w 2964264"/>
              <a:gd name="connsiteY54" fmla="*/ 907550 h 1078372"/>
              <a:gd name="connsiteX55" fmla="*/ 532563 w 2964264"/>
              <a:gd name="connsiteY55" fmla="*/ 917598 h 1078372"/>
              <a:gd name="connsiteX56" fmla="*/ 462224 w 2964264"/>
              <a:gd name="connsiteY56" fmla="*/ 957791 h 1078372"/>
              <a:gd name="connsiteX57" fmla="*/ 401934 w 2964264"/>
              <a:gd name="connsiteY57" fmla="*/ 967840 h 1078372"/>
              <a:gd name="connsiteX58" fmla="*/ 361741 w 2964264"/>
              <a:gd name="connsiteY58" fmla="*/ 997985 h 1078372"/>
              <a:gd name="connsiteX59" fmla="*/ 241160 w 2964264"/>
              <a:gd name="connsiteY59" fmla="*/ 1018082 h 1078372"/>
              <a:gd name="connsiteX60" fmla="*/ 200967 w 2964264"/>
              <a:gd name="connsiteY60" fmla="*/ 1038178 h 1078372"/>
              <a:gd name="connsiteX61" fmla="*/ 150725 w 2964264"/>
              <a:gd name="connsiteY61" fmla="*/ 1048227 h 1078372"/>
              <a:gd name="connsiteX62" fmla="*/ 110532 w 2964264"/>
              <a:gd name="connsiteY62" fmla="*/ 1058275 h 1078372"/>
              <a:gd name="connsiteX63" fmla="*/ 80387 w 2964264"/>
              <a:gd name="connsiteY63" fmla="*/ 1068323 h 1078372"/>
              <a:gd name="connsiteX64" fmla="*/ 0 w 2964264"/>
              <a:gd name="connsiteY64" fmla="*/ 1068323 h 1078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964264" h="1078372">
                <a:moveTo>
                  <a:pt x="2964264" y="1078372"/>
                </a:moveTo>
                <a:cubicBezTo>
                  <a:pt x="2890576" y="1075022"/>
                  <a:pt x="2816729" y="1074205"/>
                  <a:pt x="2743200" y="1068323"/>
                </a:cubicBezTo>
                <a:cubicBezTo>
                  <a:pt x="2732642" y="1067478"/>
                  <a:pt x="2723395" y="1060573"/>
                  <a:pt x="2713055" y="1058275"/>
                </a:cubicBezTo>
                <a:cubicBezTo>
                  <a:pt x="2693166" y="1053855"/>
                  <a:pt x="2672862" y="1051576"/>
                  <a:pt x="2652765" y="1048227"/>
                </a:cubicBezTo>
                <a:cubicBezTo>
                  <a:pt x="2636018" y="1041528"/>
                  <a:pt x="2619800" y="1033313"/>
                  <a:pt x="2602523" y="1028130"/>
                </a:cubicBezTo>
                <a:cubicBezTo>
                  <a:pt x="2522861" y="1004231"/>
                  <a:pt x="2581689" y="1031234"/>
                  <a:pt x="2512088" y="1008033"/>
                </a:cubicBezTo>
                <a:cubicBezTo>
                  <a:pt x="2494976" y="1002329"/>
                  <a:pt x="2477614" y="996696"/>
                  <a:pt x="2461846" y="987936"/>
                </a:cubicBezTo>
                <a:cubicBezTo>
                  <a:pt x="2446989" y="979682"/>
                  <a:pt x="2410351" y="946070"/>
                  <a:pt x="2391508" y="937695"/>
                </a:cubicBezTo>
                <a:cubicBezTo>
                  <a:pt x="2298863" y="896520"/>
                  <a:pt x="2362996" y="938627"/>
                  <a:pt x="2291024" y="897501"/>
                </a:cubicBezTo>
                <a:cubicBezTo>
                  <a:pt x="2280539" y="891509"/>
                  <a:pt x="2271364" y="883397"/>
                  <a:pt x="2260879" y="877405"/>
                </a:cubicBezTo>
                <a:cubicBezTo>
                  <a:pt x="2247873" y="869973"/>
                  <a:pt x="2233691" y="864740"/>
                  <a:pt x="2220686" y="857308"/>
                </a:cubicBezTo>
                <a:cubicBezTo>
                  <a:pt x="2210201" y="851316"/>
                  <a:pt x="2201343" y="842612"/>
                  <a:pt x="2190541" y="837211"/>
                </a:cubicBezTo>
                <a:cubicBezTo>
                  <a:pt x="2174408" y="829144"/>
                  <a:pt x="2156432" y="825181"/>
                  <a:pt x="2140299" y="817114"/>
                </a:cubicBezTo>
                <a:cubicBezTo>
                  <a:pt x="2109247" y="801588"/>
                  <a:pt x="2089503" y="775319"/>
                  <a:pt x="2059912" y="756824"/>
                </a:cubicBezTo>
                <a:cubicBezTo>
                  <a:pt x="2050930" y="751210"/>
                  <a:pt x="2039815" y="750125"/>
                  <a:pt x="2029767" y="746776"/>
                </a:cubicBezTo>
                <a:cubicBezTo>
                  <a:pt x="1990148" y="687348"/>
                  <a:pt x="2034380" y="742894"/>
                  <a:pt x="1969477" y="696534"/>
                </a:cubicBezTo>
                <a:cubicBezTo>
                  <a:pt x="1957913" y="688274"/>
                  <a:pt x="1950249" y="675486"/>
                  <a:pt x="1939332" y="666389"/>
                </a:cubicBezTo>
                <a:cubicBezTo>
                  <a:pt x="1930055" y="658658"/>
                  <a:pt x="1919235" y="652992"/>
                  <a:pt x="1909187" y="646293"/>
                </a:cubicBezTo>
                <a:cubicBezTo>
                  <a:pt x="1851593" y="559900"/>
                  <a:pt x="1928281" y="661567"/>
                  <a:pt x="1858945" y="606099"/>
                </a:cubicBezTo>
                <a:cubicBezTo>
                  <a:pt x="1849515" y="598555"/>
                  <a:pt x="1845867" y="585781"/>
                  <a:pt x="1838848" y="575954"/>
                </a:cubicBezTo>
                <a:cubicBezTo>
                  <a:pt x="1829114" y="562326"/>
                  <a:pt x="1818437" y="549389"/>
                  <a:pt x="1808703" y="535761"/>
                </a:cubicBezTo>
                <a:cubicBezTo>
                  <a:pt x="1801684" y="525934"/>
                  <a:pt x="1797146" y="514155"/>
                  <a:pt x="1788607" y="505616"/>
                </a:cubicBezTo>
                <a:cubicBezTo>
                  <a:pt x="1780068" y="497076"/>
                  <a:pt x="1768510" y="492218"/>
                  <a:pt x="1758462" y="485519"/>
                </a:cubicBezTo>
                <a:lnTo>
                  <a:pt x="1718268" y="425229"/>
                </a:lnTo>
                <a:cubicBezTo>
                  <a:pt x="1711569" y="415181"/>
                  <a:pt x="1705417" y="404745"/>
                  <a:pt x="1698171" y="395084"/>
                </a:cubicBezTo>
                <a:cubicBezTo>
                  <a:pt x="1688123" y="381686"/>
                  <a:pt x="1676902" y="369092"/>
                  <a:pt x="1668026" y="354890"/>
                </a:cubicBezTo>
                <a:cubicBezTo>
                  <a:pt x="1660087" y="342188"/>
                  <a:pt x="1656239" y="327160"/>
                  <a:pt x="1647930" y="314697"/>
                </a:cubicBezTo>
                <a:cubicBezTo>
                  <a:pt x="1629351" y="286828"/>
                  <a:pt x="1602620" y="264268"/>
                  <a:pt x="1587640" y="234310"/>
                </a:cubicBezTo>
                <a:cubicBezTo>
                  <a:pt x="1580941" y="220912"/>
                  <a:pt x="1573444" y="207885"/>
                  <a:pt x="1567543" y="194117"/>
                </a:cubicBezTo>
                <a:cubicBezTo>
                  <a:pt x="1563371" y="184382"/>
                  <a:pt x="1562232" y="173446"/>
                  <a:pt x="1557495" y="163972"/>
                </a:cubicBezTo>
                <a:cubicBezTo>
                  <a:pt x="1552094" y="153170"/>
                  <a:pt x="1542303" y="144863"/>
                  <a:pt x="1537398" y="133827"/>
                </a:cubicBezTo>
                <a:cubicBezTo>
                  <a:pt x="1498052" y="45300"/>
                  <a:pt x="1542178" y="98413"/>
                  <a:pt x="1487156" y="43391"/>
                </a:cubicBezTo>
                <a:cubicBezTo>
                  <a:pt x="1483328" y="31907"/>
                  <a:pt x="1477587" y="-12114"/>
                  <a:pt x="1446963" y="3198"/>
                </a:cubicBezTo>
                <a:cubicBezTo>
                  <a:pt x="1437489" y="7935"/>
                  <a:pt x="1440264" y="23295"/>
                  <a:pt x="1436914" y="33343"/>
                </a:cubicBezTo>
                <a:cubicBezTo>
                  <a:pt x="1433565" y="96983"/>
                  <a:pt x="1440989" y="162119"/>
                  <a:pt x="1426866" y="224262"/>
                </a:cubicBezTo>
                <a:cubicBezTo>
                  <a:pt x="1423155" y="240593"/>
                  <a:pt x="1398515" y="242565"/>
                  <a:pt x="1386673" y="254407"/>
                </a:cubicBezTo>
                <a:cubicBezTo>
                  <a:pt x="1378134" y="262946"/>
                  <a:pt x="1373595" y="274725"/>
                  <a:pt x="1366576" y="284552"/>
                </a:cubicBezTo>
                <a:cubicBezTo>
                  <a:pt x="1356842" y="298180"/>
                  <a:pt x="1345307" y="310543"/>
                  <a:pt x="1336431" y="324745"/>
                </a:cubicBezTo>
                <a:cubicBezTo>
                  <a:pt x="1328492" y="337448"/>
                  <a:pt x="1324273" y="352236"/>
                  <a:pt x="1316334" y="364939"/>
                </a:cubicBezTo>
                <a:cubicBezTo>
                  <a:pt x="1307458" y="379141"/>
                  <a:pt x="1295065" y="390931"/>
                  <a:pt x="1286189" y="405132"/>
                </a:cubicBezTo>
                <a:cubicBezTo>
                  <a:pt x="1278250" y="417834"/>
                  <a:pt x="1274031" y="432623"/>
                  <a:pt x="1266092" y="445325"/>
                </a:cubicBezTo>
                <a:cubicBezTo>
                  <a:pt x="1255443" y="462363"/>
                  <a:pt x="1230598" y="499894"/>
                  <a:pt x="1205802" y="505616"/>
                </a:cubicBezTo>
                <a:cubicBezTo>
                  <a:pt x="1173003" y="513185"/>
                  <a:pt x="1138813" y="512315"/>
                  <a:pt x="1105319" y="515664"/>
                </a:cubicBezTo>
                <a:cubicBezTo>
                  <a:pt x="1085222" y="522363"/>
                  <a:pt x="1062267" y="523448"/>
                  <a:pt x="1045029" y="535761"/>
                </a:cubicBezTo>
                <a:cubicBezTo>
                  <a:pt x="1036410" y="541917"/>
                  <a:pt x="1036875" y="555485"/>
                  <a:pt x="1034980" y="565906"/>
                </a:cubicBezTo>
                <a:cubicBezTo>
                  <a:pt x="1030149" y="592475"/>
                  <a:pt x="1029371" y="619656"/>
                  <a:pt x="1024932" y="646293"/>
                </a:cubicBezTo>
                <a:cubicBezTo>
                  <a:pt x="1020358" y="673735"/>
                  <a:pt x="1011182" y="703727"/>
                  <a:pt x="994787" y="726679"/>
                </a:cubicBezTo>
                <a:cubicBezTo>
                  <a:pt x="968406" y="763612"/>
                  <a:pt x="924758" y="780818"/>
                  <a:pt x="884255" y="797018"/>
                </a:cubicBezTo>
                <a:cubicBezTo>
                  <a:pt x="867508" y="803717"/>
                  <a:pt x="850902" y="810781"/>
                  <a:pt x="834013" y="817114"/>
                </a:cubicBezTo>
                <a:cubicBezTo>
                  <a:pt x="824095" y="820833"/>
                  <a:pt x="813342" y="822426"/>
                  <a:pt x="803868" y="827163"/>
                </a:cubicBezTo>
                <a:cubicBezTo>
                  <a:pt x="793066" y="832564"/>
                  <a:pt x="784823" y="842503"/>
                  <a:pt x="773723" y="847260"/>
                </a:cubicBezTo>
                <a:cubicBezTo>
                  <a:pt x="761030" y="852700"/>
                  <a:pt x="746809" y="853514"/>
                  <a:pt x="733530" y="857308"/>
                </a:cubicBezTo>
                <a:cubicBezTo>
                  <a:pt x="661429" y="877908"/>
                  <a:pt x="755297" y="856973"/>
                  <a:pt x="653143" y="877405"/>
                </a:cubicBezTo>
                <a:cubicBezTo>
                  <a:pt x="643095" y="884104"/>
                  <a:pt x="634306" y="893261"/>
                  <a:pt x="622998" y="897501"/>
                </a:cubicBezTo>
                <a:cubicBezTo>
                  <a:pt x="607006" y="903498"/>
                  <a:pt x="589428" y="903845"/>
                  <a:pt x="572756" y="907550"/>
                </a:cubicBezTo>
                <a:cubicBezTo>
                  <a:pt x="559275" y="910546"/>
                  <a:pt x="545961" y="914249"/>
                  <a:pt x="532563" y="917598"/>
                </a:cubicBezTo>
                <a:cubicBezTo>
                  <a:pt x="512377" y="931056"/>
                  <a:pt x="485408" y="950836"/>
                  <a:pt x="462224" y="957791"/>
                </a:cubicBezTo>
                <a:cubicBezTo>
                  <a:pt x="442709" y="963645"/>
                  <a:pt x="422031" y="964490"/>
                  <a:pt x="401934" y="967840"/>
                </a:cubicBezTo>
                <a:cubicBezTo>
                  <a:pt x="388536" y="977888"/>
                  <a:pt x="377629" y="992689"/>
                  <a:pt x="361741" y="997985"/>
                </a:cubicBezTo>
                <a:cubicBezTo>
                  <a:pt x="186609" y="1056362"/>
                  <a:pt x="348997" y="977643"/>
                  <a:pt x="241160" y="1018082"/>
                </a:cubicBezTo>
                <a:cubicBezTo>
                  <a:pt x="227135" y="1023341"/>
                  <a:pt x="215177" y="1033441"/>
                  <a:pt x="200967" y="1038178"/>
                </a:cubicBezTo>
                <a:cubicBezTo>
                  <a:pt x="184764" y="1043579"/>
                  <a:pt x="167397" y="1044522"/>
                  <a:pt x="150725" y="1048227"/>
                </a:cubicBezTo>
                <a:cubicBezTo>
                  <a:pt x="137244" y="1051223"/>
                  <a:pt x="123811" y="1054481"/>
                  <a:pt x="110532" y="1058275"/>
                </a:cubicBezTo>
                <a:cubicBezTo>
                  <a:pt x="100348" y="1061185"/>
                  <a:pt x="90935" y="1067364"/>
                  <a:pt x="80387" y="1068323"/>
                </a:cubicBezTo>
                <a:cubicBezTo>
                  <a:pt x="53701" y="1070749"/>
                  <a:pt x="26796" y="1068323"/>
                  <a:pt x="0" y="1068323"/>
                </a:cubicBezTo>
              </a:path>
            </a:pathLst>
          </a:cu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10762668-E4EF-C6D3-6A9C-66AAE1913C18}"/>
              </a:ext>
            </a:extLst>
          </p:cNvPr>
          <p:cNvSpPr/>
          <p:nvPr/>
        </p:nvSpPr>
        <p:spPr>
          <a:xfrm>
            <a:off x="1500327" y="3028684"/>
            <a:ext cx="229289" cy="219444"/>
          </a:xfrm>
          <a:prstGeom prst="ellipse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CDCB3D13-0BC3-0541-DE48-83C540715345}"/>
                  </a:ext>
                </a:extLst>
              </p:cNvPr>
              <p:cNvSpPr txBox="1"/>
              <p:nvPr/>
            </p:nvSpPr>
            <p:spPr>
              <a:xfrm>
                <a:off x="1603099" y="3053647"/>
                <a:ext cx="586956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kumimoji="1" lang="en-US" altLang="ja-JP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51</m:t>
                          </m:r>
                        </m:sub>
                      </m:sSub>
                    </m:oMath>
                  </m:oMathPara>
                </a14:m>
                <a:endParaRPr kumimoji="1" lang="ja-JP" altLang="en-US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CDCB3D13-0BC3-0541-DE48-83C5407153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3099" y="3053647"/>
                <a:ext cx="58695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フリーフォーム: 図形 17">
            <a:extLst>
              <a:ext uri="{FF2B5EF4-FFF2-40B4-BE49-F238E27FC236}">
                <a16:creationId xmlns:a16="http://schemas.microsoft.com/office/drawing/2014/main" id="{0EA2D816-B407-4C4D-96F2-CE70667A0547}"/>
              </a:ext>
            </a:extLst>
          </p:cNvPr>
          <p:cNvSpPr/>
          <p:nvPr/>
        </p:nvSpPr>
        <p:spPr>
          <a:xfrm>
            <a:off x="7817673" y="3173790"/>
            <a:ext cx="2917888" cy="1030778"/>
          </a:xfrm>
          <a:custGeom>
            <a:avLst/>
            <a:gdLst>
              <a:gd name="connsiteX0" fmla="*/ 0 w 2942826"/>
              <a:gd name="connsiteY0" fmla="*/ 0 h 1072341"/>
              <a:gd name="connsiteX1" fmla="*/ 8313 w 2942826"/>
              <a:gd name="connsiteY1" fmla="*/ 116378 h 1072341"/>
              <a:gd name="connsiteX2" fmla="*/ 24938 w 2942826"/>
              <a:gd name="connsiteY2" fmla="*/ 141316 h 1072341"/>
              <a:gd name="connsiteX3" fmla="*/ 49877 w 2942826"/>
              <a:gd name="connsiteY3" fmla="*/ 174567 h 1072341"/>
              <a:gd name="connsiteX4" fmla="*/ 66502 w 2942826"/>
              <a:gd name="connsiteY4" fmla="*/ 232756 h 1072341"/>
              <a:gd name="connsiteX5" fmla="*/ 74815 w 2942826"/>
              <a:gd name="connsiteY5" fmla="*/ 290945 h 1072341"/>
              <a:gd name="connsiteX6" fmla="*/ 108066 w 2942826"/>
              <a:gd name="connsiteY6" fmla="*/ 349134 h 1072341"/>
              <a:gd name="connsiteX7" fmla="*/ 141317 w 2942826"/>
              <a:gd name="connsiteY7" fmla="*/ 407323 h 1072341"/>
              <a:gd name="connsiteX8" fmla="*/ 166255 w 2942826"/>
              <a:gd name="connsiteY8" fmla="*/ 482138 h 1072341"/>
              <a:gd name="connsiteX9" fmla="*/ 174568 w 2942826"/>
              <a:gd name="connsiteY9" fmla="*/ 507076 h 1072341"/>
              <a:gd name="connsiteX10" fmla="*/ 199506 w 2942826"/>
              <a:gd name="connsiteY10" fmla="*/ 532014 h 1072341"/>
              <a:gd name="connsiteX11" fmla="*/ 224444 w 2942826"/>
              <a:gd name="connsiteY11" fmla="*/ 548640 h 1072341"/>
              <a:gd name="connsiteX12" fmla="*/ 249382 w 2942826"/>
              <a:gd name="connsiteY12" fmla="*/ 556952 h 1072341"/>
              <a:gd name="connsiteX13" fmla="*/ 299258 w 2942826"/>
              <a:gd name="connsiteY13" fmla="*/ 590203 h 1072341"/>
              <a:gd name="connsiteX14" fmla="*/ 315884 w 2942826"/>
              <a:gd name="connsiteY14" fmla="*/ 606829 h 1072341"/>
              <a:gd name="connsiteX15" fmla="*/ 340822 w 2942826"/>
              <a:gd name="connsiteY15" fmla="*/ 640080 h 1072341"/>
              <a:gd name="connsiteX16" fmla="*/ 365760 w 2942826"/>
              <a:gd name="connsiteY16" fmla="*/ 656705 h 1072341"/>
              <a:gd name="connsiteX17" fmla="*/ 382386 w 2942826"/>
              <a:gd name="connsiteY17" fmla="*/ 673331 h 1072341"/>
              <a:gd name="connsiteX18" fmla="*/ 448888 w 2942826"/>
              <a:gd name="connsiteY18" fmla="*/ 714894 h 1072341"/>
              <a:gd name="connsiteX19" fmla="*/ 473826 w 2942826"/>
              <a:gd name="connsiteY19" fmla="*/ 739832 h 1072341"/>
              <a:gd name="connsiteX20" fmla="*/ 498764 w 2942826"/>
              <a:gd name="connsiteY20" fmla="*/ 748145 h 1072341"/>
              <a:gd name="connsiteX21" fmla="*/ 565266 w 2942826"/>
              <a:gd name="connsiteY21" fmla="*/ 798021 h 1072341"/>
              <a:gd name="connsiteX22" fmla="*/ 623455 w 2942826"/>
              <a:gd name="connsiteY22" fmla="*/ 822960 h 1072341"/>
              <a:gd name="connsiteX23" fmla="*/ 656706 w 2942826"/>
              <a:gd name="connsiteY23" fmla="*/ 839585 h 1072341"/>
              <a:gd name="connsiteX24" fmla="*/ 681644 w 2942826"/>
              <a:gd name="connsiteY24" fmla="*/ 847898 h 1072341"/>
              <a:gd name="connsiteX25" fmla="*/ 714895 w 2942826"/>
              <a:gd name="connsiteY25" fmla="*/ 864523 h 1072341"/>
              <a:gd name="connsiteX26" fmla="*/ 764771 w 2942826"/>
              <a:gd name="connsiteY26" fmla="*/ 881149 h 1072341"/>
              <a:gd name="connsiteX27" fmla="*/ 781397 w 2942826"/>
              <a:gd name="connsiteY27" fmla="*/ 897774 h 1072341"/>
              <a:gd name="connsiteX28" fmla="*/ 806335 w 2942826"/>
              <a:gd name="connsiteY28" fmla="*/ 914400 h 1072341"/>
              <a:gd name="connsiteX29" fmla="*/ 864524 w 2942826"/>
              <a:gd name="connsiteY29" fmla="*/ 939338 h 1072341"/>
              <a:gd name="connsiteX30" fmla="*/ 906088 w 2942826"/>
              <a:gd name="connsiteY30" fmla="*/ 947651 h 1072341"/>
              <a:gd name="connsiteX31" fmla="*/ 955964 w 2942826"/>
              <a:gd name="connsiteY31" fmla="*/ 964276 h 1072341"/>
              <a:gd name="connsiteX32" fmla="*/ 980902 w 2942826"/>
              <a:gd name="connsiteY32" fmla="*/ 972589 h 1072341"/>
              <a:gd name="connsiteX33" fmla="*/ 1014153 w 2942826"/>
              <a:gd name="connsiteY33" fmla="*/ 980901 h 1072341"/>
              <a:gd name="connsiteX34" fmla="*/ 1296786 w 2942826"/>
              <a:gd name="connsiteY34" fmla="*/ 997527 h 1072341"/>
              <a:gd name="connsiteX35" fmla="*/ 1338349 w 2942826"/>
              <a:gd name="connsiteY35" fmla="*/ 1005840 h 1072341"/>
              <a:gd name="connsiteX36" fmla="*/ 1354975 w 2942826"/>
              <a:gd name="connsiteY36" fmla="*/ 1022465 h 1072341"/>
              <a:gd name="connsiteX37" fmla="*/ 1396538 w 2942826"/>
              <a:gd name="connsiteY37" fmla="*/ 1030778 h 1072341"/>
              <a:gd name="connsiteX38" fmla="*/ 1429789 w 2942826"/>
              <a:gd name="connsiteY38" fmla="*/ 1039091 h 1072341"/>
              <a:gd name="connsiteX39" fmla="*/ 1463040 w 2942826"/>
              <a:gd name="connsiteY39" fmla="*/ 1055716 h 1072341"/>
              <a:gd name="connsiteX40" fmla="*/ 1612669 w 2942826"/>
              <a:gd name="connsiteY40" fmla="*/ 1072341 h 1072341"/>
              <a:gd name="connsiteX41" fmla="*/ 1812175 w 2942826"/>
              <a:gd name="connsiteY41" fmla="*/ 1064029 h 1072341"/>
              <a:gd name="connsiteX42" fmla="*/ 1862051 w 2942826"/>
              <a:gd name="connsiteY42" fmla="*/ 1055716 h 1072341"/>
              <a:gd name="connsiteX43" fmla="*/ 1878677 w 2942826"/>
              <a:gd name="connsiteY43" fmla="*/ 1039091 h 1072341"/>
              <a:gd name="connsiteX44" fmla="*/ 1920240 w 2942826"/>
              <a:gd name="connsiteY44" fmla="*/ 1030778 h 1072341"/>
              <a:gd name="connsiteX45" fmla="*/ 1986742 w 2942826"/>
              <a:gd name="connsiteY45" fmla="*/ 1005840 h 1072341"/>
              <a:gd name="connsiteX46" fmla="*/ 2003368 w 2942826"/>
              <a:gd name="connsiteY46" fmla="*/ 989214 h 1072341"/>
              <a:gd name="connsiteX47" fmla="*/ 2036618 w 2942826"/>
              <a:gd name="connsiteY47" fmla="*/ 980901 h 1072341"/>
              <a:gd name="connsiteX48" fmla="*/ 2094808 w 2942826"/>
              <a:gd name="connsiteY48" fmla="*/ 964276 h 1072341"/>
              <a:gd name="connsiteX49" fmla="*/ 2169622 w 2942826"/>
              <a:gd name="connsiteY49" fmla="*/ 931025 h 1072341"/>
              <a:gd name="connsiteX50" fmla="*/ 2252749 w 2942826"/>
              <a:gd name="connsiteY50" fmla="*/ 914400 h 1072341"/>
              <a:gd name="connsiteX51" fmla="*/ 2335877 w 2942826"/>
              <a:gd name="connsiteY51" fmla="*/ 881149 h 1072341"/>
              <a:gd name="connsiteX52" fmla="*/ 2360815 w 2942826"/>
              <a:gd name="connsiteY52" fmla="*/ 864523 h 1072341"/>
              <a:gd name="connsiteX53" fmla="*/ 2402378 w 2942826"/>
              <a:gd name="connsiteY53" fmla="*/ 856211 h 1072341"/>
              <a:gd name="connsiteX54" fmla="*/ 2427317 w 2942826"/>
              <a:gd name="connsiteY54" fmla="*/ 847898 h 1072341"/>
              <a:gd name="connsiteX55" fmla="*/ 2477193 w 2942826"/>
              <a:gd name="connsiteY55" fmla="*/ 798021 h 1072341"/>
              <a:gd name="connsiteX56" fmla="*/ 2502131 w 2942826"/>
              <a:gd name="connsiteY56" fmla="*/ 739832 h 1072341"/>
              <a:gd name="connsiteX57" fmla="*/ 2576946 w 2942826"/>
              <a:gd name="connsiteY57" fmla="*/ 681643 h 1072341"/>
              <a:gd name="connsiteX58" fmla="*/ 2643448 w 2942826"/>
              <a:gd name="connsiteY58" fmla="*/ 631767 h 1072341"/>
              <a:gd name="connsiteX59" fmla="*/ 2676698 w 2942826"/>
              <a:gd name="connsiteY59" fmla="*/ 606829 h 1072341"/>
              <a:gd name="connsiteX60" fmla="*/ 2701637 w 2942826"/>
              <a:gd name="connsiteY60" fmla="*/ 598516 h 1072341"/>
              <a:gd name="connsiteX61" fmla="*/ 2718262 w 2942826"/>
              <a:gd name="connsiteY61" fmla="*/ 548640 h 1072341"/>
              <a:gd name="connsiteX62" fmla="*/ 2726575 w 2942826"/>
              <a:gd name="connsiteY62" fmla="*/ 523701 h 1072341"/>
              <a:gd name="connsiteX63" fmla="*/ 2751513 w 2942826"/>
              <a:gd name="connsiteY63" fmla="*/ 507076 h 1072341"/>
              <a:gd name="connsiteX64" fmla="*/ 2784764 w 2942826"/>
              <a:gd name="connsiteY64" fmla="*/ 457200 h 1072341"/>
              <a:gd name="connsiteX65" fmla="*/ 2809702 w 2942826"/>
              <a:gd name="connsiteY65" fmla="*/ 390698 h 1072341"/>
              <a:gd name="connsiteX66" fmla="*/ 2851266 w 2942826"/>
              <a:gd name="connsiteY66" fmla="*/ 357447 h 1072341"/>
              <a:gd name="connsiteX67" fmla="*/ 2884517 w 2942826"/>
              <a:gd name="connsiteY67" fmla="*/ 307571 h 1072341"/>
              <a:gd name="connsiteX68" fmla="*/ 2901142 w 2942826"/>
              <a:gd name="connsiteY68" fmla="*/ 207818 h 1072341"/>
              <a:gd name="connsiteX69" fmla="*/ 2917768 w 2942826"/>
              <a:gd name="connsiteY69" fmla="*/ 149629 h 1072341"/>
              <a:gd name="connsiteX70" fmla="*/ 2926080 w 2942826"/>
              <a:gd name="connsiteY70" fmla="*/ 108065 h 1072341"/>
              <a:gd name="connsiteX71" fmla="*/ 2942706 w 2942826"/>
              <a:gd name="connsiteY71" fmla="*/ 33251 h 107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2942826" h="1072341">
                <a:moveTo>
                  <a:pt x="0" y="0"/>
                </a:moveTo>
                <a:cubicBezTo>
                  <a:pt x="2771" y="38793"/>
                  <a:pt x="1554" y="78078"/>
                  <a:pt x="8313" y="116378"/>
                </a:cubicBezTo>
                <a:cubicBezTo>
                  <a:pt x="10049" y="126217"/>
                  <a:pt x="19131" y="133186"/>
                  <a:pt x="24938" y="141316"/>
                </a:cubicBezTo>
                <a:cubicBezTo>
                  <a:pt x="32991" y="152590"/>
                  <a:pt x="41564" y="163483"/>
                  <a:pt x="49877" y="174567"/>
                </a:cubicBezTo>
                <a:cubicBezTo>
                  <a:pt x="56998" y="195931"/>
                  <a:pt x="62328" y="209797"/>
                  <a:pt x="66502" y="232756"/>
                </a:cubicBezTo>
                <a:cubicBezTo>
                  <a:pt x="70007" y="252033"/>
                  <a:pt x="69660" y="272042"/>
                  <a:pt x="74815" y="290945"/>
                </a:cubicBezTo>
                <a:cubicBezTo>
                  <a:pt x="81370" y="314979"/>
                  <a:pt x="96287" y="328521"/>
                  <a:pt x="108066" y="349134"/>
                </a:cubicBezTo>
                <a:cubicBezTo>
                  <a:pt x="150253" y="422961"/>
                  <a:pt x="100810" y="346565"/>
                  <a:pt x="141317" y="407323"/>
                </a:cubicBezTo>
                <a:lnTo>
                  <a:pt x="166255" y="482138"/>
                </a:lnTo>
                <a:cubicBezTo>
                  <a:pt x="169026" y="490451"/>
                  <a:pt x="168372" y="500880"/>
                  <a:pt x="174568" y="507076"/>
                </a:cubicBezTo>
                <a:cubicBezTo>
                  <a:pt x="182881" y="515389"/>
                  <a:pt x="190475" y="524488"/>
                  <a:pt x="199506" y="532014"/>
                </a:cubicBezTo>
                <a:cubicBezTo>
                  <a:pt x="207181" y="538410"/>
                  <a:pt x="215508" y="544172"/>
                  <a:pt x="224444" y="548640"/>
                </a:cubicBezTo>
                <a:cubicBezTo>
                  <a:pt x="232281" y="552559"/>
                  <a:pt x="241069" y="554181"/>
                  <a:pt x="249382" y="556952"/>
                </a:cubicBezTo>
                <a:cubicBezTo>
                  <a:pt x="266007" y="568036"/>
                  <a:pt x="285129" y="576074"/>
                  <a:pt x="299258" y="590203"/>
                </a:cubicBezTo>
                <a:cubicBezTo>
                  <a:pt x="304800" y="595745"/>
                  <a:pt x="310867" y="600808"/>
                  <a:pt x="315884" y="606829"/>
                </a:cubicBezTo>
                <a:cubicBezTo>
                  <a:pt x="324753" y="617472"/>
                  <a:pt x="331025" y="630283"/>
                  <a:pt x="340822" y="640080"/>
                </a:cubicBezTo>
                <a:cubicBezTo>
                  <a:pt x="347886" y="647144"/>
                  <a:pt x="357959" y="650464"/>
                  <a:pt x="365760" y="656705"/>
                </a:cubicBezTo>
                <a:cubicBezTo>
                  <a:pt x="371880" y="661601"/>
                  <a:pt x="375965" y="668836"/>
                  <a:pt x="382386" y="673331"/>
                </a:cubicBezTo>
                <a:cubicBezTo>
                  <a:pt x="403801" y="688322"/>
                  <a:pt x="430404" y="696410"/>
                  <a:pt x="448888" y="714894"/>
                </a:cubicBezTo>
                <a:cubicBezTo>
                  <a:pt x="457201" y="723207"/>
                  <a:pt x="464045" y="733311"/>
                  <a:pt x="473826" y="739832"/>
                </a:cubicBezTo>
                <a:cubicBezTo>
                  <a:pt x="481117" y="744693"/>
                  <a:pt x="491104" y="743890"/>
                  <a:pt x="498764" y="748145"/>
                </a:cubicBezTo>
                <a:cubicBezTo>
                  <a:pt x="593665" y="800869"/>
                  <a:pt x="519408" y="761335"/>
                  <a:pt x="565266" y="798021"/>
                </a:cubicBezTo>
                <a:cubicBezTo>
                  <a:pt x="599951" y="825768"/>
                  <a:pt x="580236" y="806753"/>
                  <a:pt x="623455" y="822960"/>
                </a:cubicBezTo>
                <a:cubicBezTo>
                  <a:pt x="635058" y="827311"/>
                  <a:pt x="645316" y="834704"/>
                  <a:pt x="656706" y="839585"/>
                </a:cubicBezTo>
                <a:cubicBezTo>
                  <a:pt x="664760" y="843037"/>
                  <a:pt x="673590" y="844446"/>
                  <a:pt x="681644" y="847898"/>
                </a:cubicBezTo>
                <a:cubicBezTo>
                  <a:pt x="693034" y="852779"/>
                  <a:pt x="703389" y="859921"/>
                  <a:pt x="714895" y="864523"/>
                </a:cubicBezTo>
                <a:cubicBezTo>
                  <a:pt x="731166" y="871032"/>
                  <a:pt x="764771" y="881149"/>
                  <a:pt x="764771" y="881149"/>
                </a:cubicBezTo>
                <a:cubicBezTo>
                  <a:pt x="770313" y="886691"/>
                  <a:pt x="775277" y="892878"/>
                  <a:pt x="781397" y="897774"/>
                </a:cubicBezTo>
                <a:cubicBezTo>
                  <a:pt x="789198" y="904015"/>
                  <a:pt x="797661" y="909443"/>
                  <a:pt x="806335" y="914400"/>
                </a:cubicBezTo>
                <a:cubicBezTo>
                  <a:pt x="824835" y="924972"/>
                  <a:pt x="843802" y="934157"/>
                  <a:pt x="864524" y="939338"/>
                </a:cubicBezTo>
                <a:cubicBezTo>
                  <a:pt x="878231" y="942765"/>
                  <a:pt x="892457" y="943933"/>
                  <a:pt x="906088" y="947651"/>
                </a:cubicBezTo>
                <a:cubicBezTo>
                  <a:pt x="922995" y="952262"/>
                  <a:pt x="939339" y="958734"/>
                  <a:pt x="955964" y="964276"/>
                </a:cubicBezTo>
                <a:cubicBezTo>
                  <a:pt x="964277" y="967047"/>
                  <a:pt x="972401" y="970464"/>
                  <a:pt x="980902" y="972589"/>
                </a:cubicBezTo>
                <a:cubicBezTo>
                  <a:pt x="991986" y="975360"/>
                  <a:pt x="1002843" y="979285"/>
                  <a:pt x="1014153" y="980901"/>
                </a:cubicBezTo>
                <a:cubicBezTo>
                  <a:pt x="1100260" y="993202"/>
                  <a:pt x="1220633" y="994354"/>
                  <a:pt x="1296786" y="997527"/>
                </a:cubicBezTo>
                <a:cubicBezTo>
                  <a:pt x="1310640" y="1000298"/>
                  <a:pt x="1325363" y="1000274"/>
                  <a:pt x="1338349" y="1005840"/>
                </a:cubicBezTo>
                <a:cubicBezTo>
                  <a:pt x="1345553" y="1008927"/>
                  <a:pt x="1347771" y="1019378"/>
                  <a:pt x="1354975" y="1022465"/>
                </a:cubicBezTo>
                <a:cubicBezTo>
                  <a:pt x="1367961" y="1028031"/>
                  <a:pt x="1382746" y="1027713"/>
                  <a:pt x="1396538" y="1030778"/>
                </a:cubicBezTo>
                <a:cubicBezTo>
                  <a:pt x="1407691" y="1033256"/>
                  <a:pt x="1419092" y="1035080"/>
                  <a:pt x="1429789" y="1039091"/>
                </a:cubicBezTo>
                <a:cubicBezTo>
                  <a:pt x="1441392" y="1043442"/>
                  <a:pt x="1451284" y="1051797"/>
                  <a:pt x="1463040" y="1055716"/>
                </a:cubicBezTo>
                <a:cubicBezTo>
                  <a:pt x="1499999" y="1068035"/>
                  <a:pt x="1592878" y="1070819"/>
                  <a:pt x="1612669" y="1072341"/>
                </a:cubicBezTo>
                <a:cubicBezTo>
                  <a:pt x="1679171" y="1069570"/>
                  <a:pt x="1745763" y="1068456"/>
                  <a:pt x="1812175" y="1064029"/>
                </a:cubicBezTo>
                <a:cubicBezTo>
                  <a:pt x="1828992" y="1062908"/>
                  <a:pt x="1846269" y="1061634"/>
                  <a:pt x="1862051" y="1055716"/>
                </a:cubicBezTo>
                <a:cubicBezTo>
                  <a:pt x="1869389" y="1052964"/>
                  <a:pt x="1871473" y="1042178"/>
                  <a:pt x="1878677" y="1039091"/>
                </a:cubicBezTo>
                <a:cubicBezTo>
                  <a:pt x="1891663" y="1033525"/>
                  <a:pt x="1906448" y="1033843"/>
                  <a:pt x="1920240" y="1030778"/>
                </a:cubicBezTo>
                <a:cubicBezTo>
                  <a:pt x="1960985" y="1021723"/>
                  <a:pt x="1948183" y="1025119"/>
                  <a:pt x="1986742" y="1005840"/>
                </a:cubicBezTo>
                <a:cubicBezTo>
                  <a:pt x="1992284" y="1000298"/>
                  <a:pt x="1996358" y="992719"/>
                  <a:pt x="2003368" y="989214"/>
                </a:cubicBezTo>
                <a:cubicBezTo>
                  <a:pt x="2013586" y="984105"/>
                  <a:pt x="2025596" y="983907"/>
                  <a:pt x="2036618" y="980901"/>
                </a:cubicBezTo>
                <a:cubicBezTo>
                  <a:pt x="2056080" y="975593"/>
                  <a:pt x="2075411" y="969818"/>
                  <a:pt x="2094808" y="964276"/>
                </a:cubicBezTo>
                <a:cubicBezTo>
                  <a:pt x="2127559" y="942442"/>
                  <a:pt x="2122141" y="942895"/>
                  <a:pt x="2169622" y="931025"/>
                </a:cubicBezTo>
                <a:cubicBezTo>
                  <a:pt x="2197036" y="924171"/>
                  <a:pt x="2252749" y="914400"/>
                  <a:pt x="2252749" y="914400"/>
                </a:cubicBezTo>
                <a:cubicBezTo>
                  <a:pt x="2280458" y="903316"/>
                  <a:pt x="2311046" y="897704"/>
                  <a:pt x="2335877" y="881149"/>
                </a:cubicBezTo>
                <a:cubicBezTo>
                  <a:pt x="2344190" y="875607"/>
                  <a:pt x="2351460" y="868031"/>
                  <a:pt x="2360815" y="864523"/>
                </a:cubicBezTo>
                <a:cubicBezTo>
                  <a:pt x="2374044" y="859562"/>
                  <a:pt x="2388671" y="859638"/>
                  <a:pt x="2402378" y="856211"/>
                </a:cubicBezTo>
                <a:cubicBezTo>
                  <a:pt x="2410879" y="854086"/>
                  <a:pt x="2419004" y="850669"/>
                  <a:pt x="2427317" y="847898"/>
                </a:cubicBezTo>
                <a:cubicBezTo>
                  <a:pt x="2452630" y="831022"/>
                  <a:pt x="2461726" y="828954"/>
                  <a:pt x="2477193" y="798021"/>
                </a:cubicBezTo>
                <a:cubicBezTo>
                  <a:pt x="2504920" y="742567"/>
                  <a:pt x="2464310" y="785218"/>
                  <a:pt x="2502131" y="739832"/>
                </a:cubicBezTo>
                <a:cubicBezTo>
                  <a:pt x="2530333" y="705989"/>
                  <a:pt x="2535755" y="712536"/>
                  <a:pt x="2576946" y="681643"/>
                </a:cubicBezTo>
                <a:lnTo>
                  <a:pt x="2643448" y="631767"/>
                </a:lnTo>
                <a:cubicBezTo>
                  <a:pt x="2654531" y="623454"/>
                  <a:pt x="2663555" y="611210"/>
                  <a:pt x="2676698" y="606829"/>
                </a:cubicBezTo>
                <a:lnTo>
                  <a:pt x="2701637" y="598516"/>
                </a:lnTo>
                <a:lnTo>
                  <a:pt x="2718262" y="548640"/>
                </a:lnTo>
                <a:cubicBezTo>
                  <a:pt x="2721033" y="540327"/>
                  <a:pt x="2719284" y="528562"/>
                  <a:pt x="2726575" y="523701"/>
                </a:cubicBezTo>
                <a:lnTo>
                  <a:pt x="2751513" y="507076"/>
                </a:lnTo>
                <a:cubicBezTo>
                  <a:pt x="2762597" y="490451"/>
                  <a:pt x="2778445" y="476156"/>
                  <a:pt x="2784764" y="457200"/>
                </a:cubicBezTo>
                <a:cubicBezTo>
                  <a:pt x="2790791" y="439120"/>
                  <a:pt x="2801751" y="404613"/>
                  <a:pt x="2809702" y="390698"/>
                </a:cubicBezTo>
                <a:cubicBezTo>
                  <a:pt x="2818154" y="375907"/>
                  <a:pt x="2839231" y="367075"/>
                  <a:pt x="2851266" y="357447"/>
                </a:cubicBezTo>
                <a:cubicBezTo>
                  <a:pt x="2872420" y="340523"/>
                  <a:pt x="2871078" y="334447"/>
                  <a:pt x="2884517" y="307571"/>
                </a:cubicBezTo>
                <a:cubicBezTo>
                  <a:pt x="2890059" y="274320"/>
                  <a:pt x="2890482" y="239798"/>
                  <a:pt x="2901142" y="207818"/>
                </a:cubicBezTo>
                <a:cubicBezTo>
                  <a:pt x="2910398" y="180050"/>
                  <a:pt x="2910810" y="180939"/>
                  <a:pt x="2917768" y="149629"/>
                </a:cubicBezTo>
                <a:cubicBezTo>
                  <a:pt x="2920833" y="135836"/>
                  <a:pt x="2922362" y="121696"/>
                  <a:pt x="2926080" y="108065"/>
                </a:cubicBezTo>
                <a:cubicBezTo>
                  <a:pt x="2945335" y="37464"/>
                  <a:pt x="2942706" y="81804"/>
                  <a:pt x="2942706" y="33251"/>
                </a:cubicBezTo>
              </a:path>
            </a:pathLst>
          </a:custGeom>
          <a:noFill/>
          <a:ln w="190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22A192ED-D74D-3265-EF3B-BFD73F3DA6A4}"/>
              </a:ext>
            </a:extLst>
          </p:cNvPr>
          <p:cNvSpPr/>
          <p:nvPr/>
        </p:nvSpPr>
        <p:spPr>
          <a:xfrm>
            <a:off x="4549931" y="2945137"/>
            <a:ext cx="141317" cy="1330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" name="コネクタ: 曲線 19">
            <a:extLst>
              <a:ext uri="{FF2B5EF4-FFF2-40B4-BE49-F238E27FC236}">
                <a16:creationId xmlns:a16="http://schemas.microsoft.com/office/drawing/2014/main" id="{DAD90B27-0446-7E24-E711-8F60DEC44F98}"/>
              </a:ext>
            </a:extLst>
          </p:cNvPr>
          <p:cNvCxnSpPr>
            <a:stCxn id="12" idx="7"/>
            <a:endCxn id="9" idx="3"/>
          </p:cNvCxnSpPr>
          <p:nvPr/>
        </p:nvCxnSpPr>
        <p:spPr>
          <a:xfrm rot="16200000" flipH="1">
            <a:off x="7638395" y="-19189"/>
            <a:ext cx="85577" cy="6140303"/>
          </a:xfrm>
          <a:prstGeom prst="curvedConnector4">
            <a:avLst>
              <a:gd name="adj1" fmla="val -1518119"/>
              <a:gd name="adj2" fmla="val 103723"/>
            </a:avLst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十字形 20">
            <a:extLst>
              <a:ext uri="{FF2B5EF4-FFF2-40B4-BE49-F238E27FC236}">
                <a16:creationId xmlns:a16="http://schemas.microsoft.com/office/drawing/2014/main" id="{360013B4-6D1D-5DAE-DFC5-5DA01FA2F578}"/>
              </a:ext>
            </a:extLst>
          </p:cNvPr>
          <p:cNvSpPr/>
          <p:nvPr/>
        </p:nvSpPr>
        <p:spPr>
          <a:xfrm>
            <a:off x="1475931" y="2915484"/>
            <a:ext cx="144750" cy="150005"/>
          </a:xfrm>
          <a:prstGeom prst="plus">
            <a:avLst>
              <a:gd name="adj" fmla="val 38633"/>
            </a:avLst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2" name="コネクタ: 曲線 21">
            <a:extLst>
              <a:ext uri="{FF2B5EF4-FFF2-40B4-BE49-F238E27FC236}">
                <a16:creationId xmlns:a16="http://schemas.microsoft.com/office/drawing/2014/main" id="{9DB32873-5753-629E-CCFA-FE292960C306}"/>
              </a:ext>
            </a:extLst>
          </p:cNvPr>
          <p:cNvCxnSpPr>
            <a:cxnSpLocks/>
            <a:stCxn id="16" idx="2"/>
          </p:cNvCxnSpPr>
          <p:nvPr/>
        </p:nvCxnSpPr>
        <p:spPr>
          <a:xfrm rot="10800000" flipH="1">
            <a:off x="1500327" y="3125888"/>
            <a:ext cx="6180856" cy="12519"/>
          </a:xfrm>
          <a:prstGeom prst="curvedConnector5">
            <a:avLst>
              <a:gd name="adj1" fmla="val -3699"/>
              <a:gd name="adj2" fmla="val -12534563"/>
              <a:gd name="adj3" fmla="val 59301"/>
            </a:avLst>
          </a:prstGeom>
          <a:ln w="1270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816ADE9D-F6FA-81D5-C0FB-831DBCEAF9DB}"/>
                  </a:ext>
                </a:extLst>
              </p:cNvPr>
              <p:cNvSpPr txBox="1"/>
              <p:nvPr/>
            </p:nvSpPr>
            <p:spPr>
              <a:xfrm>
                <a:off x="1343472" y="1609031"/>
                <a:ext cx="34002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/>
                  <a:t>Ground truth (GT) latent feature space </a:t>
                </a:r>
                <a14:m>
                  <m:oMath xmlns:m="http://schemas.openxmlformats.org/officeDocument/2006/math">
                    <m:r>
                      <a:rPr kumimoji="1" lang="en-US" altLang="ja-JP" sz="1400" b="1" i="1" smtClean="0"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endParaRPr kumimoji="1" lang="ja-JP" altLang="en-US" sz="14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816ADE9D-F6FA-81D5-C0FB-831DBCEAF9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3472" y="1609031"/>
                <a:ext cx="3400290" cy="307777"/>
              </a:xfrm>
              <a:prstGeom prst="rect">
                <a:avLst/>
              </a:prstGeom>
              <a:blipFill>
                <a:blip r:embed="rId8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A1C0470E-F566-5D9C-0520-CCF5E11B806A}"/>
                  </a:ext>
                </a:extLst>
              </p:cNvPr>
              <p:cNvSpPr txBox="1"/>
              <p:nvPr/>
            </p:nvSpPr>
            <p:spPr>
              <a:xfrm>
                <a:off x="7854240" y="1573236"/>
                <a:ext cx="2771464" cy="3136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dirty="0"/>
                  <a:t>Estimated latent feature space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ja-JP" sz="1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14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acc>
                  </m:oMath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A1C0470E-F566-5D9C-0520-CCF5E11B80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4240" y="1573236"/>
                <a:ext cx="2771464" cy="313612"/>
              </a:xfrm>
              <a:prstGeom prst="rect">
                <a:avLst/>
              </a:prstGeom>
              <a:blipFill>
                <a:blip r:embed="rId9"/>
                <a:stretch>
                  <a:fillRect t="-1923" r="-9890" b="-1923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2E4B5533-321A-96AB-F567-FD027237BA9B}"/>
                  </a:ext>
                </a:extLst>
              </p:cNvPr>
              <p:cNvSpPr txBox="1"/>
              <p:nvPr/>
            </p:nvSpPr>
            <p:spPr>
              <a:xfrm>
                <a:off x="4194391" y="2623230"/>
                <a:ext cx="48385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kumimoji="1" lang="en-US" altLang="ja-JP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1" lang="ja-JP" alt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2E4B5533-321A-96AB-F567-FD027237B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4391" y="2623230"/>
                <a:ext cx="483850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FAF8310-AA65-4F9D-7E92-DE24A08FF933}"/>
              </a:ext>
            </a:extLst>
          </p:cNvPr>
          <p:cNvSpPr txBox="1"/>
          <p:nvPr/>
        </p:nvSpPr>
        <p:spPr>
          <a:xfrm>
            <a:off x="2244211" y="4788466"/>
            <a:ext cx="7703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1) Put each class’s starting GT samples into the estimated latent feature space</a:t>
            </a:r>
          </a:p>
          <a:p>
            <a:pPr algn="l"/>
            <a:r>
              <a:rPr lang="en-US" altLang="ja-JP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2) Estimate and trace the next samples by inputting them to the model recursively</a:t>
            </a:r>
            <a:endParaRPr lang="ja-JP" altLang="en-US" sz="1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81530F2A-5E62-3D8B-EBDB-BDA7239F4879}"/>
              </a:ext>
            </a:extLst>
          </p:cNvPr>
          <p:cNvSpPr txBox="1"/>
          <p:nvPr/>
        </p:nvSpPr>
        <p:spPr>
          <a:xfrm>
            <a:off x="623392" y="5588814"/>
            <a:ext cx="11665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If the latent feature space is estimated correctly, each class’s trajectory should be Asteroid / Circle.</a:t>
            </a:r>
            <a:endParaRPr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81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8 -0.00255 L -0.00118 -0.00231 C -0.00013 -0.00671 0.00117 -0.01065 0.00221 -0.01481 C 0.00312 -0.01875 0.00247 -0.02315 0.00416 -0.02685 C 0.00494 -0.02824 0.00924 -0.03194 0.01041 -0.03287 C 0.01132 -0.03542 0.01224 -0.0375 0.01302 -0.04028 C 0.01367 -0.04213 0.01393 -0.04421 0.01445 -0.0463 C 0.0151 -0.04861 0.01575 -0.05116 0.01653 -0.05347 C 0.01666 -0.05671 0.01653 -0.06018 0.01718 -0.06319 C 0.0177 -0.0662 0.01888 -0.06898 0.01992 -0.07176 C 0.02174 -0.07685 0.02382 -0.08264 0.02669 -0.08611 C 0.02877 -0.08866 0.03125 -0.09005 0.03359 -0.09236 C 0.03554 -0.09421 0.03737 -0.09722 0.03971 -0.09838 C 0.04388 -0.10023 0.0483 -0.1 0.0526 -0.10069 C 0.05898 -0.10463 0.0582 -0.1037 0.06627 -0.11157 C 0.06927 -0.11458 0.07239 -0.11829 0.07578 -0.12014 C 0.07695 -0.12083 0.07812 -0.12083 0.07916 -0.1213 C 0.08099 -0.12292 0.08281 -0.125 0.08463 -0.12616 C 0.08685 -0.12755 0.08919 -0.12778 0.09153 -0.1287 C 0.10104 -0.13264 0.09127 -0.13009 0.10247 -0.13218 C 0.10768 -0.13704 0.1026 -0.13264 0.11054 -0.13819 C 0.11224 -0.13935 0.11367 -0.14097 0.11536 -0.1419 C 0.125 -0.14768 0.11679 -0.14074 0.12565 -0.14792 C 0.12747 -0.14954 0.12929 -0.15116 0.13099 -0.15278 C 0.13528 -0.15694 0.13606 -0.15856 0.14062 -0.16134 C 0.14231 -0.16227 0.14427 -0.16296 0.14609 -0.16366 C 0.14922 -0.16528 0.15234 -0.16713 0.1556 -0.16852 C 0.15872 -0.16991 0.16198 -0.17083 0.1651 -0.17222 C 0.17031 -0.17454 0.17395 -0.1787 0.17942 -0.1794 C 0.19166 -0.18148 0.21119 -0.18218 0.22578 -0.18426 C 0.23099 -0.18518 0.23737 -0.18681 0.24218 -0.18796 C 0.24427 -0.18843 0.24635 -0.18866 0.2483 -0.18912 L 0.25377 -0.19028 L 0.38333 -0.18796 C 0.38567 -0.18796 0.38789 -0.18611 0.3901 -0.18565 C 0.39218 -0.18495 0.39427 -0.18472 0.39635 -0.18426 C 0.3983 -0.1831 0.40039 -0.18171 0.40247 -0.18079 C 0.40807 -0.17801 0.41393 -0.17639 0.41953 -0.17338 C 0.43151 -0.16736 0.42578 -0.16921 0.43658 -0.16736 L 0.4427 -0.16505 C 0.44362 -0.16458 0.44453 -0.16389 0.44544 -0.16366 C 0.44974 -0.16273 0.45403 -0.16227 0.45833 -0.16134 C 0.46458 -0.15995 0.46237 -0.15926 0.47057 -0.15648 C 0.47265 -0.15579 0.47474 -0.15556 0.47682 -0.15532 L 0.49036 -0.14444 C 0.49297 -0.14236 0.49518 -0.13958 0.49791 -0.13819 L 0.50338 -0.13588 C 0.5052 -0.13426 0.50976 -0.13079 0.51158 -0.12731 C 0.51315 -0.12431 0.51536 -0.1169 0.51627 -0.11296 C 0.51692 -0.11042 0.51692 -0.10787 0.5177 -0.10556 C 0.51836 -0.1037 0.51966 -0.10255 0.52044 -0.10069 C 0.52122 -0.09861 0.52174 -0.09583 0.52239 -0.09352 C 0.52291 -0.09213 0.5233 -0.09097 0.52382 -0.08981 C 0.52422 -0.08657 0.52526 -0.08356 0.52513 -0.08009 C 0.52422 -0.05509 0.52539 -0.0706 0.52382 -0.05833 C 0.52369 -0.05718 0.52278 -0.04907 0.52239 -0.04745 C 0.52213 -0.04606 0.52148 -0.04491 0.52109 -0.04375 C 0.52057 -0.03565 0.52031 -0.02755 0.51979 -0.01968 C 0.5194 -0.01505 0.51823 -0.01435 0.51627 -0.01111 L 0.51432 -0.00741 C 0.51341 -0.00579 0.51237 -0.0044 0.51158 -0.00255 L 0.5095 0.00232 C 0.50924 0.00347 0.50937 0.00509 0.50885 0.00579 C 0.50768 0.00741 0.50586 0.00694 0.50468 0.00833 C 0.50247 0.01111 0.50325 0.00972 0.50195 0.01204 L 0.50612 0.00718 L 0.50547 0.00579 " pathEditMode="relative" rAng="0" ptsTypes="AAAAAAAAAAAAAAAAAAAAAAAAAAAAAAAAAAAAAAAAAAAAAAAAAAAAAAAAAAAAAAAAAAA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15" y="-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6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0.00046 L -0.00143 0.0007 C -0.00364 0.00394 -0.0056 0.00857 -0.0082 0.01134 C -0.01002 0.0132 -0.01237 0.01273 -0.01432 0.01366 C -0.01627 0.01458 -0.01797 0.0162 -0.01979 0.01736 C -0.02044 0.01852 -0.02135 0.01945 -0.02187 0.02107 C -0.02317 0.02477 -0.02343 0.02894 -0.02382 0.0331 C -0.0233 0.04884 -0.02474 0.04815 -0.02187 0.05741 C -0.02148 0.05857 -0.02096 0.05972 -0.02044 0.06088 C -0.02005 0.08634 -0.02031 0.11204 -0.01914 0.13727 C -0.01862 0.14931 -0.01692 0.1463 -0.01497 0.15301 C -0.01445 0.15509 -0.01406 0.15718 -0.01367 0.15926 C -0.01341 0.16042 -0.01328 0.16158 -0.01302 0.16273 C -0.01237 0.16482 -0.01159 0.1669 -0.01093 0.16875 C -0.01028 0.17361 -0.01002 0.17662 -0.0082 0.18102 C -0.00768 0.18218 -0.00403 0.18542 -0.00338 0.18588 C -0.00234 0.18681 -0.00117 0.18727 -3.125E-6 0.1882 C 0.00091 0.18889 0.0017 0.19005 0.00274 0.19074 C 0.00378 0.1912 0.00495 0.19144 0.00612 0.1919 C 0.00729 0.19259 0.00834 0.19352 0.00951 0.19421 C 0.01042 0.19514 0.01133 0.19607 0.01224 0.19676 C 0.01693 0.2 0.01537 0.19769 0.01901 0.20162 C 0.01979 0.20232 0.02045 0.20301 0.0211 0.20394 C 0.02162 0.20463 0.02188 0.20579 0.02253 0.20648 C 0.02305 0.20718 0.02383 0.20718 0.02448 0.20764 C 0.02657 0.21042 0.02839 0.21412 0.0306 0.2162 C 0.03151 0.2169 0.03243 0.21806 0.03334 0.21852 C 0.03516 0.21968 0.03698 0.22014 0.03881 0.22107 C 0.04401 0.22361 0.03646 0.22107 0.04571 0.22338 C 0.04727 0.22431 0.04883 0.225 0.05039 0.22593 C 0.05404 0.22755 0.06133 0.23056 0.06133 0.23079 C 0.06433 0.23588 0.0612 0.23148 0.0681 0.23426 C 0.06927 0.23472 0.07032 0.23611 0.07162 0.23681 C 0.07383 0.23773 0.07618 0.23796 0.07839 0.23912 C 0.07904 0.23958 0.07969 0.24028 0.08047 0.24028 C 0.08698 0.2412 0.09362 0.2412 0.10013 0.24167 C 0.10248 0.2419 0.10482 0.24213 0.10703 0.24283 C 0.11524 0.2456 0.10677 0.24491 0.11589 0.24884 C 0.11901 0.25023 0.12227 0.25046 0.12539 0.25139 L 0.17318 0.25 C 0.17461 0.25 0.17578 0.24745 0.17722 0.24653 C 0.17865 0.2456 0.18438 0.24421 0.18542 0.24398 C 0.18633 0.24375 0.18724 0.24306 0.18815 0.24283 C 0.19037 0.2419 0.19271 0.24097 0.19493 0.24028 C 0.19675 0.23982 0.19857 0.23958 0.20039 0.23912 C 0.20091 0.23843 0.20118 0.23704 0.20183 0.23681 C 0.20378 0.23588 0.20586 0.23588 0.20795 0.23542 L 0.21875 0.2331 L 0.22565 0.2294 C 0.22696 0.2287 0.22826 0.22755 0.22969 0.22708 C 0.2319 0.22639 0.23425 0.22616 0.23659 0.22593 C 0.23972 0.22338 0.24297 0.2213 0.2461 0.21852 C 0.24909 0.21574 0.25183 0.2132 0.25495 0.21134 C 0.25586 0.21065 0.25677 0.21042 0.25769 0.20995 C 0.26354 0.20232 0.25729 0.21088 0.26315 0.20162 C 0.26446 0.19954 0.26589 0.19769 0.26719 0.1956 C 0.26771 0.19468 0.2681 0.19375 0.26862 0.19306 C 0.26966 0.19167 0.27097 0.19097 0.27201 0.18935 C 0.27474 0.18565 0.27552 0.18195 0.27813 0.17732 C 0.27865 0.17639 0.27943 0.1757 0.28021 0.175 C 0.2806 0.17361 0.28099 0.17245 0.28151 0.1713 C 0.28308 0.16829 0.28477 0.16551 0.28633 0.16273 C 0.28672 0.16204 0.28711 0.16111 0.28763 0.16042 L 0.29037 0.15671 C 0.2918 0.15185 0.29297 0.14676 0.29453 0.14213 C 0.29519 0.14005 0.29597 0.1382 0.29649 0.13611 C 0.29688 0.13495 0.29701 0.1338 0.29727 0.13241 C 0.29753 0.13079 0.2974 0.12917 0.29792 0.12755 C 0.29922 0.12338 0.30144 0.11991 0.30261 0.11551 C 0.30313 0.11389 0.30339 0.11204 0.30404 0.11065 C 0.30586 0.10648 0.3086 0.10301 0.31081 0.09977 C 0.31107 0.09861 0.31107 0.09722 0.31146 0.09607 C 0.3125 0.09375 0.31589 0.0882 0.31771 0.08634 C 0.32032 0.0838 0.32318 0.08195 0.32578 0.07917 C 0.32696 0.07801 0.32813 0.07662 0.3293 0.07546 C 0.33008 0.07454 0.33112 0.07408 0.33203 0.07315 C 0.33386 0.07107 0.33542 0.06829 0.33737 0.06713 C 0.33815 0.06667 0.33881 0.06644 0.33946 0.06574 C 0.34089 0.06482 0.34206 0.06273 0.34362 0.06227 C 0.34649 0.06111 0.34948 0.06134 0.35248 0.06088 C 0.35534 0.05926 0.35847 0.0581 0.36133 0.05602 C 0.37396 0.04745 0.35482 0.05741 0.36875 0.05 C 0.38633 0.04097 0.37526 0.04607 0.39128 0.04167 C 0.39362 0.04097 0.39584 0.04005 0.39805 0.03912 C 0.39987 0.03843 0.4017 0.03704 0.40352 0.03681 C 0.4069 0.03588 0.41042 0.03588 0.41381 0.03542 C 0.41654 0.03472 0.41927 0.03403 0.42201 0.0331 C 0.42631 0.03148 0.4306 0.02963 0.4349 0.02824 C 0.43737 0.02755 0.43998 0.02732 0.44245 0.02708 C 0.44388 0.02639 0.44714 0.02477 0.44857 0.02454 C 0.45222 0.02408 0.45586 0.02384 0.45951 0.02338 C 0.46146 0.02315 0.46354 0.02269 0.46563 0.02222 C 0.4694 0.02014 0.47396 0.01759 0.47787 0.01736 C 0.48607 0.01667 0.49427 0.01736 0.50248 0.01736 L 0.50248 0.01759 " pathEditMode="relative" rAng="0" ptsTypes="AAAAAAAAAAAAAAAAAAAAAAAAAAAAAAAAAAAAAAAAAAAAAAAAAAAAAAAAAAAAAAAAAAAAAAAAAAAAAAAAAAAAAAAAAAAAAAA">
                                      <p:cBhvr>
                                        <p:cTn id="5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76" y="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8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2" grpId="0" animBg="1"/>
      <p:bldP spid="15" grpId="0" animBg="1"/>
      <p:bldP spid="15" grpId="1" animBg="1"/>
      <p:bldP spid="16" grpId="0" animBg="1"/>
      <p:bldP spid="17" grpId="0"/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6" grpId="0"/>
      <p:bldP spid="27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17A22D8-89DA-1D6F-667E-F1B66CB162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63205"/>
            <a:ext cx="10081683" cy="509587"/>
          </a:xfrm>
        </p:spPr>
        <p:txBody>
          <a:bodyPr/>
          <a:lstStyle/>
          <a:p>
            <a:r>
              <a:rPr lang="en-US" altLang="ja-JP" sz="2800" b="1" dirty="0"/>
              <a:t>Experiments</a:t>
            </a:r>
            <a:r>
              <a:rPr lang="en-US" altLang="ja-JP" sz="2800" dirty="0"/>
              <a:t>: visualization of optimization process</a:t>
            </a:r>
          </a:p>
        </p:txBody>
      </p:sp>
      <p:graphicFrame>
        <p:nvGraphicFramePr>
          <p:cNvPr id="5" name="表 5">
            <a:extLst>
              <a:ext uri="{FF2B5EF4-FFF2-40B4-BE49-F238E27FC236}">
                <a16:creationId xmlns:a16="http://schemas.microsoft.com/office/drawing/2014/main" id="{F744ECB1-50E1-F790-21A9-73FCD5E21E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5750212"/>
              </p:ext>
            </p:extLst>
          </p:nvPr>
        </p:nvGraphicFramePr>
        <p:xfrm>
          <a:off x="26780" y="991002"/>
          <a:ext cx="12127549" cy="5261211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508664">
                  <a:extLst>
                    <a:ext uri="{9D8B030D-6E8A-4147-A177-3AD203B41FA5}">
                      <a16:colId xmlns:a16="http://schemas.microsoft.com/office/drawing/2014/main" val="3162798926"/>
                    </a:ext>
                  </a:extLst>
                </a:gridCol>
                <a:gridCol w="2123777">
                  <a:extLst>
                    <a:ext uri="{9D8B030D-6E8A-4147-A177-3AD203B41FA5}">
                      <a16:colId xmlns:a16="http://schemas.microsoft.com/office/drawing/2014/main" val="1954187610"/>
                    </a:ext>
                  </a:extLst>
                </a:gridCol>
                <a:gridCol w="2123777">
                  <a:extLst>
                    <a:ext uri="{9D8B030D-6E8A-4147-A177-3AD203B41FA5}">
                      <a16:colId xmlns:a16="http://schemas.microsoft.com/office/drawing/2014/main" val="1872378426"/>
                    </a:ext>
                  </a:extLst>
                </a:gridCol>
                <a:gridCol w="2123777">
                  <a:extLst>
                    <a:ext uri="{9D8B030D-6E8A-4147-A177-3AD203B41FA5}">
                      <a16:colId xmlns:a16="http://schemas.microsoft.com/office/drawing/2014/main" val="869802743"/>
                    </a:ext>
                  </a:extLst>
                </a:gridCol>
                <a:gridCol w="2123777">
                  <a:extLst>
                    <a:ext uri="{9D8B030D-6E8A-4147-A177-3AD203B41FA5}">
                      <a16:colId xmlns:a16="http://schemas.microsoft.com/office/drawing/2014/main" val="3280554150"/>
                    </a:ext>
                  </a:extLst>
                </a:gridCol>
                <a:gridCol w="2123777">
                  <a:extLst>
                    <a:ext uri="{9D8B030D-6E8A-4147-A177-3AD203B41FA5}">
                      <a16:colId xmlns:a16="http://schemas.microsoft.com/office/drawing/2014/main" val="1375343240"/>
                    </a:ext>
                  </a:extLst>
                </a:gridCol>
              </a:tblGrid>
              <a:tr h="411226">
                <a:tc rowSpan="2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R w="12700" cmpd="sng">
                      <a:noFill/>
                    </a:lnR>
                    <a:solidFill>
                      <a:srgbClr val="00800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Initialization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387197"/>
                  </a:ext>
                </a:extLst>
              </a:tr>
              <a:tr h="379593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Random</a:t>
                      </a:r>
                      <a:endParaRPr kumimoji="1" lang="ja-JP" altLang="en-US" dirty="0"/>
                    </a:p>
                  </a:txBody>
                  <a:tcPr anchor="ctr">
                    <a:lnT w="254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CCA [18]</a:t>
                      </a:r>
                      <a:endParaRPr kumimoji="1" lang="ja-JP" altLang="en-US" dirty="0"/>
                    </a:p>
                  </a:txBody>
                  <a:tcPr anchor="ctr">
                    <a:lnT w="254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LPCCA [27]</a:t>
                      </a:r>
                      <a:endParaRPr kumimoji="1" lang="ja-JP" altLang="en-US" dirty="0"/>
                    </a:p>
                  </a:txBody>
                  <a:tcPr anchor="ctr">
                    <a:lnT w="254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DCCA [26]</a:t>
                      </a:r>
                      <a:endParaRPr kumimoji="1" lang="ja-JP" altLang="en-US" dirty="0"/>
                    </a:p>
                  </a:txBody>
                  <a:tcPr anchor="ctr">
                    <a:lnT w="254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DLPCCA [29]</a:t>
                      </a:r>
                      <a:endParaRPr kumimoji="1" lang="ja-JP" altLang="en-US" dirty="0"/>
                    </a:p>
                  </a:txBody>
                  <a:tcPr anchor="ctr">
                    <a:lnT w="254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99922529"/>
                  </a:ext>
                </a:extLst>
              </a:tr>
              <a:tr h="42304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bg1"/>
                          </a:solidFill>
                        </a:rPr>
                        <a:t>Class</a:t>
                      </a:r>
                      <a:br>
                        <a:rPr kumimoji="1" lang="en-US" altLang="ja-JP" sz="1400" dirty="0">
                          <a:solidFill>
                            <a:schemeClr val="bg1"/>
                          </a:solidFill>
                        </a:rPr>
                      </a:br>
                      <a:r>
                        <a:rPr kumimoji="1" lang="en-US" altLang="ja-JP" sz="1400" dirty="0">
                          <a:solidFill>
                            <a:schemeClr val="bg1"/>
                          </a:solidFill>
                        </a:rPr>
                        <a:t>Information</a:t>
                      </a:r>
                      <a:endParaRPr kumimoji="1" lang="ja-JP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-</a:t>
                      </a:r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×</a:t>
                      </a:r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×</a:t>
                      </a:r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800" dirty="0">
                          <a:latin typeface="Yu Gothic UI" panose="020B0500000000000000" pitchFamily="50" charset="-128"/>
                          <a:ea typeface="Yu Gothic UI" panose="020B0500000000000000" pitchFamily="50" charset="-128"/>
                        </a:rPr>
                        <a:t>✓</a:t>
                      </a:r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800" dirty="0">
                          <a:latin typeface="Yu Gothic UI" panose="020B0500000000000000" pitchFamily="50" charset="-128"/>
                          <a:ea typeface="Yu Gothic UI" panose="020B0500000000000000" pitchFamily="50" charset="-128"/>
                        </a:rPr>
                        <a:t>✓</a:t>
                      </a:r>
                      <a:endParaRPr kumimoji="1" lang="ja-JP" alt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955659"/>
                  </a:ext>
                </a:extLst>
              </a:tr>
              <a:tr h="33693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bg1"/>
                          </a:solidFill>
                        </a:rPr>
                        <a:t>Consideration of</a:t>
                      </a:r>
                    </a:p>
                    <a:p>
                      <a:pPr algn="ctr"/>
                      <a:r>
                        <a:rPr kumimoji="1" lang="en-US" altLang="ja-JP" sz="1400" dirty="0">
                          <a:solidFill>
                            <a:schemeClr val="bg1"/>
                          </a:solidFill>
                        </a:rPr>
                        <a:t>local structure</a:t>
                      </a:r>
                      <a:endParaRPr kumimoji="1" lang="ja-JP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-</a:t>
                      </a:r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×</a:t>
                      </a:r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latin typeface="Yu Gothic UI" panose="020B0500000000000000" pitchFamily="50" charset="-128"/>
                          <a:ea typeface="Yu Gothic UI" panose="020B0500000000000000" pitchFamily="50" charset="-128"/>
                        </a:rPr>
                        <a:t>✓</a:t>
                      </a:r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×</a:t>
                      </a:r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800" dirty="0">
                          <a:latin typeface="Yu Gothic UI" panose="020B0500000000000000" pitchFamily="50" charset="-128"/>
                          <a:ea typeface="Yu Gothic UI" panose="020B0500000000000000" pitchFamily="50" charset="-128"/>
                        </a:rPr>
                        <a:t>✓</a:t>
                      </a:r>
                      <a:endParaRPr kumimoji="1" lang="ja-JP" alt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8161766"/>
                  </a:ext>
                </a:extLst>
              </a:tr>
              <a:tr h="164039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0" dirty="0"/>
                        <a:t>SGPDM</a:t>
                      </a:r>
                    </a:p>
                    <a:p>
                      <a:pPr algn="ctr"/>
                      <a:r>
                        <a:rPr kumimoji="1" lang="en-US" altLang="ja-JP" sz="1600" b="0" dirty="0"/>
                        <a:t>(Conventional)</a:t>
                      </a:r>
                      <a:endParaRPr kumimoji="1" lang="ja-JP" alt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8511502"/>
                  </a:ext>
                </a:extLst>
              </a:tr>
              <a:tr h="179367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CSGPDM</a:t>
                      </a:r>
                    </a:p>
                    <a:p>
                      <a:pPr algn="ctr"/>
                      <a:r>
                        <a:rPr kumimoji="1" lang="en-US" altLang="ja-JP" sz="1600" b="1" dirty="0"/>
                        <a:t>(Our</a:t>
                      </a:r>
                      <a:r>
                        <a:rPr kumimoji="1" lang="ja-JP" altLang="en-US" sz="1600" b="1" dirty="0"/>
                        <a:t> </a:t>
                      </a:r>
                      <a:r>
                        <a:rPr kumimoji="1" lang="en-US" altLang="ja-JP" sz="1600" b="1" dirty="0"/>
                        <a:t>proposal)</a:t>
                      </a:r>
                      <a:endParaRPr kumimoji="1" lang="ja-JP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3064156"/>
                  </a:ext>
                </a:extLst>
              </a:tr>
            </a:tbl>
          </a:graphicData>
        </a:graphic>
      </p:graphicFrame>
      <p:sp>
        <p:nvSpPr>
          <p:cNvPr id="32" name="Rectangle 25">
            <a:extLst>
              <a:ext uri="{FF2B5EF4-FFF2-40B4-BE49-F238E27FC236}">
                <a16:creationId xmlns:a16="http://schemas.microsoft.com/office/drawing/2014/main" id="{D2432598-782A-0449-E84A-AC9E6992F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31" y="6252213"/>
            <a:ext cx="12065225" cy="580381"/>
          </a:xfrm>
          <a:prstGeom prst="rect">
            <a:avLst/>
          </a:prstGeom>
          <a:solidFill>
            <a:srgbClr val="FFCC66"/>
          </a:solidFill>
          <a:ln w="28575">
            <a:solidFill>
              <a:srgbClr val="FF0000"/>
            </a:solidFill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ja-JP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図 32" descr="アイコン&#10;&#10;自動的に生成された説明">
            <a:extLst>
              <a:ext uri="{FF2B5EF4-FFF2-40B4-BE49-F238E27FC236}">
                <a16:creationId xmlns:a16="http://schemas.microsoft.com/office/drawing/2014/main" id="{E5E4F180-D465-9433-68B8-B49F8F1B7C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6" y="6342348"/>
            <a:ext cx="326129" cy="359112"/>
          </a:xfrm>
          <a:prstGeom prst="rect">
            <a:avLst/>
          </a:prstGeom>
          <a:effectLst/>
        </p:spPr>
      </p:pic>
      <p:pic>
        <p:nvPicPr>
          <p:cNvPr id="3" name="図 2" descr="グラフ, 折れ線グラフ&#10;&#10;自動的に生成された説明">
            <a:extLst>
              <a:ext uri="{FF2B5EF4-FFF2-40B4-BE49-F238E27FC236}">
                <a16:creationId xmlns:a16="http://schemas.microsoft.com/office/drawing/2014/main" id="{297576E0-F641-36A8-DFC4-1DA230A3F5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833" y="2855916"/>
            <a:ext cx="2057554" cy="1543166"/>
          </a:xfrm>
          <a:prstGeom prst="rect">
            <a:avLst/>
          </a:prstGeom>
        </p:spPr>
      </p:pic>
      <p:pic>
        <p:nvPicPr>
          <p:cNvPr id="4" name="図 3" descr="グラフ, 折れ線グラフ&#10;&#10;自動的に生成された説明">
            <a:extLst>
              <a:ext uri="{FF2B5EF4-FFF2-40B4-BE49-F238E27FC236}">
                <a16:creationId xmlns:a16="http://schemas.microsoft.com/office/drawing/2014/main" id="{A0C431E1-A9E3-24CF-39F5-8853BD49B7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504" y="2854386"/>
            <a:ext cx="2057553" cy="1543164"/>
          </a:xfrm>
          <a:prstGeom prst="rect">
            <a:avLst/>
          </a:prstGeom>
        </p:spPr>
      </p:pic>
      <p:pic>
        <p:nvPicPr>
          <p:cNvPr id="6" name="図 5" descr="グラフ, 折れ線グラフ&#10;&#10;自動的に生成された説明">
            <a:extLst>
              <a:ext uri="{FF2B5EF4-FFF2-40B4-BE49-F238E27FC236}">
                <a16:creationId xmlns:a16="http://schemas.microsoft.com/office/drawing/2014/main" id="{0E3AE045-242D-1CD7-7ED6-A50D339E4D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163" y="2855917"/>
            <a:ext cx="2057552" cy="1543165"/>
          </a:xfrm>
          <a:prstGeom prst="rect">
            <a:avLst/>
          </a:prstGeom>
        </p:spPr>
      </p:pic>
      <p:pic>
        <p:nvPicPr>
          <p:cNvPr id="7" name="図 6" descr="グラフ&#10;&#10;自動的に生成された説明">
            <a:extLst>
              <a:ext uri="{FF2B5EF4-FFF2-40B4-BE49-F238E27FC236}">
                <a16:creationId xmlns:a16="http://schemas.microsoft.com/office/drawing/2014/main" id="{C060C379-107D-BA58-D57A-35DEFB17BF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491" y="2855917"/>
            <a:ext cx="2057552" cy="1543165"/>
          </a:xfrm>
          <a:prstGeom prst="rect">
            <a:avLst/>
          </a:prstGeom>
        </p:spPr>
      </p:pic>
      <p:pic>
        <p:nvPicPr>
          <p:cNvPr id="8" name="図 7" descr="グラフ&#10;&#10;自動的に生成された説明">
            <a:extLst>
              <a:ext uri="{FF2B5EF4-FFF2-40B4-BE49-F238E27FC236}">
                <a16:creationId xmlns:a16="http://schemas.microsoft.com/office/drawing/2014/main" id="{17876BEF-D482-3642-8EA0-173161DCE7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819" y="2855917"/>
            <a:ext cx="2057552" cy="1543165"/>
          </a:xfrm>
          <a:prstGeom prst="rect">
            <a:avLst/>
          </a:prstGeom>
        </p:spPr>
      </p:pic>
      <p:pic>
        <p:nvPicPr>
          <p:cNvPr id="9" name="図 8" descr="グラフ, 折れ線グラフ&#10;&#10;自動的に生成された説明">
            <a:extLst>
              <a:ext uri="{FF2B5EF4-FFF2-40B4-BE49-F238E27FC236}">
                <a16:creationId xmlns:a16="http://schemas.microsoft.com/office/drawing/2014/main" id="{38339F1A-A8DD-AECF-2E34-34313F4B83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47" y="4581128"/>
            <a:ext cx="2057552" cy="1543165"/>
          </a:xfrm>
          <a:prstGeom prst="rect">
            <a:avLst/>
          </a:prstGeom>
        </p:spPr>
      </p:pic>
      <p:pic>
        <p:nvPicPr>
          <p:cNvPr id="10" name="図 9" descr="グラフ, 折れ線グラフ&#10;&#10;自動的に生成された説明">
            <a:extLst>
              <a:ext uri="{FF2B5EF4-FFF2-40B4-BE49-F238E27FC236}">
                <a16:creationId xmlns:a16="http://schemas.microsoft.com/office/drawing/2014/main" id="{0D1D321A-F4BF-1796-2380-95804FA110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427" y="4581128"/>
            <a:ext cx="2057552" cy="1543165"/>
          </a:xfrm>
          <a:prstGeom prst="rect">
            <a:avLst/>
          </a:prstGeom>
        </p:spPr>
      </p:pic>
      <p:pic>
        <p:nvPicPr>
          <p:cNvPr id="11" name="図 10" descr="グラフ, 折れ線グラフ&#10;&#10;自動的に生成された説明">
            <a:extLst>
              <a:ext uri="{FF2B5EF4-FFF2-40B4-BE49-F238E27FC236}">
                <a16:creationId xmlns:a16="http://schemas.microsoft.com/office/drawing/2014/main" id="{14995E24-A354-2EEA-9FEF-BA326094E1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188" y="4581128"/>
            <a:ext cx="2057552" cy="1543165"/>
          </a:xfrm>
          <a:prstGeom prst="rect">
            <a:avLst/>
          </a:prstGeom>
        </p:spPr>
      </p:pic>
      <p:pic>
        <p:nvPicPr>
          <p:cNvPr id="12" name="図 11" descr="グラフ&#10;&#10;自動的に生成された説明">
            <a:extLst>
              <a:ext uri="{FF2B5EF4-FFF2-40B4-BE49-F238E27FC236}">
                <a16:creationId xmlns:a16="http://schemas.microsoft.com/office/drawing/2014/main" id="{567BEFCB-C52A-1C03-3B18-58985CC0C3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108" y="4581128"/>
            <a:ext cx="2057552" cy="1543165"/>
          </a:xfrm>
          <a:prstGeom prst="rect">
            <a:avLst/>
          </a:prstGeom>
        </p:spPr>
      </p:pic>
      <p:pic>
        <p:nvPicPr>
          <p:cNvPr id="13" name="図 12" descr="グラフ, 折れ線グラフ&#10;&#10;自動的に生成された説明">
            <a:extLst>
              <a:ext uri="{FF2B5EF4-FFF2-40B4-BE49-F238E27FC236}">
                <a16:creationId xmlns:a16="http://schemas.microsoft.com/office/drawing/2014/main" id="{E17433FB-0BB0-7CDD-C042-C8C9FD66627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267" y="4581128"/>
            <a:ext cx="2057553" cy="1543165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7FBE5F2-5A3B-EC1B-2225-895736528B0A}"/>
              </a:ext>
            </a:extLst>
          </p:cNvPr>
          <p:cNvSpPr txBox="1"/>
          <p:nvPr/>
        </p:nvSpPr>
        <p:spPr>
          <a:xfrm>
            <a:off x="362295" y="6342348"/>
            <a:ext cx="122697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class-aware scheme enabled latent feature space to be separated regardless of initialization </a:t>
            </a:r>
            <a:endParaRPr kumimoji="1" lang="ja-JP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399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1.4|4.4|12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|1.4|7.1|1|4.8|2.7|1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7|7.1|5.8|10.9|9.4|16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3.8|6.8|14.1|8.8|2|2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2|2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16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5.7|5.9"/>
</p:tagLst>
</file>

<file path=ppt/theme/theme1.xml><?xml version="1.0" encoding="utf-8"?>
<a:theme xmlns:a="http://schemas.openxmlformats.org/drawingml/2006/main" name="ppt3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pt3e">
      <a:majorFont>
        <a:latin typeface="Franklin Gothic Demi"/>
        <a:ea typeface="ＭＳ Ｐゴシック"/>
        <a:cs typeface=""/>
      </a:majorFont>
      <a:minorFont>
        <a:latin typeface="Franklin Gothic Dem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50" charset="-128"/>
          </a:defRPr>
        </a:defPPr>
      </a:lstStyle>
    </a:lnDef>
  </a:objectDefaults>
  <a:extraClrSchemeLst>
    <a:extraClrScheme>
      <a:clrScheme name="ppt3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3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3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3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3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3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3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3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3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3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3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3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3736</TotalTime>
  <Words>1402</Words>
  <Application>Microsoft Office PowerPoint</Application>
  <PresentationFormat>ワイド画面</PresentationFormat>
  <Paragraphs>372</Paragraphs>
  <Slides>12</Slides>
  <Notes>10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9" baseType="lpstr">
      <vt:lpstr>Yu Gothic UI</vt:lpstr>
      <vt:lpstr>Arial</vt:lpstr>
      <vt:lpstr>Cambria Math</vt:lpstr>
      <vt:lpstr>Franklin Gothic Demi</vt:lpstr>
      <vt:lpstr>Times New Roman</vt:lpstr>
      <vt:lpstr>Wingdings</vt:lpstr>
      <vt:lpstr>ppt3e</vt:lpstr>
      <vt:lpstr>Class-aware Shared Gaussian Process Dynamic Model</vt:lpstr>
      <vt:lpstr>Introduction: background</vt:lpstr>
      <vt:lpstr>Introduction: canonical correlation analysis (CCA)</vt:lpstr>
      <vt:lpstr>Introduction: Gaussian process (GP)-based models</vt:lpstr>
      <vt:lpstr>Our proposal: class-aware SGPDM (CSGPDM)</vt:lpstr>
      <vt:lpstr>Our proposal: class-aware SGPDM (CSGPDM)</vt:lpstr>
      <vt:lpstr>Experiments: settings</vt:lpstr>
      <vt:lpstr>Experiments: settings</vt:lpstr>
      <vt:lpstr>Experiments: visualization of optimization process</vt:lpstr>
      <vt:lpstr>Experiments: tracking results by inputting only starting points</vt:lpstr>
      <vt:lpstr>Experiments: quantitative evaluation of tracking results</vt:lpstr>
      <vt:lpstr>Conclusion</vt:lpstr>
    </vt:vector>
  </TitlesOfParts>
  <Company>総務部広報課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on definition and operation of University Identity</dc:title>
  <dc:creator>北野誉直</dc:creator>
  <cp:lastModifiedBy>Sawata, Ryosuke (SGC)</cp:lastModifiedBy>
  <cp:revision>93</cp:revision>
  <cp:lastPrinted>2020-11-19T07:23:48Z</cp:lastPrinted>
  <dcterms:created xsi:type="dcterms:W3CDTF">2018-10-24T01:47:31Z</dcterms:created>
  <dcterms:modified xsi:type="dcterms:W3CDTF">2023-06-01T00:51:37Z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f8e20e6-048a-4bad-a26b-318dd1cd4d47_Enabled">
    <vt:lpwstr>true</vt:lpwstr>
  </property>
  <property fmtid="{D5CDD505-2E9C-101B-9397-08002B2CF9AE}" pid="3" name="MSIP_Label_1f8e20e6-048a-4bad-a26b-318dd1cd4d47_SetDate">
    <vt:lpwstr>2023-04-24T00:00:44Z</vt:lpwstr>
  </property>
  <property fmtid="{D5CDD505-2E9C-101B-9397-08002B2CF9AE}" pid="4" name="MSIP_Label_1f8e20e6-048a-4bad-a26b-318dd1cd4d47_Method">
    <vt:lpwstr>Privileged</vt:lpwstr>
  </property>
  <property fmtid="{D5CDD505-2E9C-101B-9397-08002B2CF9AE}" pid="5" name="MSIP_Label_1f8e20e6-048a-4bad-a26b-318dd1cd4d47_Name">
    <vt:lpwstr>1f8e20e6-048a-4bad-a26b-318dd1cd4d47</vt:lpwstr>
  </property>
  <property fmtid="{D5CDD505-2E9C-101B-9397-08002B2CF9AE}" pid="6" name="MSIP_Label_1f8e20e6-048a-4bad-a26b-318dd1cd4d47_SiteId">
    <vt:lpwstr>66c65d8a-9158-4521-a2d8-664963db48e4</vt:lpwstr>
  </property>
  <property fmtid="{D5CDD505-2E9C-101B-9397-08002B2CF9AE}" pid="7" name="MSIP_Label_1f8e20e6-048a-4bad-a26b-318dd1cd4d47_ActionId">
    <vt:lpwstr>c1b7826e-f1fd-4046-ab7c-d34606d70821</vt:lpwstr>
  </property>
  <property fmtid="{D5CDD505-2E9C-101B-9397-08002B2CF9AE}" pid="8" name="MSIP_Label_1f8e20e6-048a-4bad-a26b-318dd1cd4d47_ContentBits">
    <vt:lpwstr>0</vt:lpwstr>
  </property>
</Properties>
</file>