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21"/>
  </p:notesMasterIdLst>
  <p:sldIdLst>
    <p:sldId id="298" r:id="rId2"/>
    <p:sldId id="273" r:id="rId3"/>
    <p:sldId id="274" r:id="rId4"/>
    <p:sldId id="299" r:id="rId5"/>
    <p:sldId id="278" r:id="rId6"/>
    <p:sldId id="310" r:id="rId7"/>
    <p:sldId id="308" r:id="rId8"/>
    <p:sldId id="309" r:id="rId9"/>
    <p:sldId id="301" r:id="rId10"/>
    <p:sldId id="302" r:id="rId11"/>
    <p:sldId id="313" r:id="rId12"/>
    <p:sldId id="303" r:id="rId13"/>
    <p:sldId id="304" r:id="rId14"/>
    <p:sldId id="305" r:id="rId15"/>
    <p:sldId id="306" r:id="rId16"/>
    <p:sldId id="314" r:id="rId17"/>
    <p:sldId id="307" r:id="rId18"/>
    <p:sldId id="312" r:id="rId19"/>
    <p:sldId id="297" r:id="rId20"/>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凌震华" initials="凌震华" lastIdx="2"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中度样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中度样式 2 - 强调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C2FFA5D-87B4-456A-9821-1D502468CF0F}" styleName="主题样式 1 - 强调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1" autoAdjust="0"/>
    <p:restoredTop sz="86004" autoAdjust="0"/>
  </p:normalViewPr>
  <p:slideViewPr>
    <p:cSldViewPr>
      <p:cViewPr varScale="1">
        <p:scale>
          <a:sx n="52" d="100"/>
          <a:sy n="52" d="100"/>
        </p:scale>
        <p:origin x="-97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D71C46-3803-4BC4-BDBD-833132F190DA}" type="datetimeFigureOut">
              <a:rPr lang="zh-CN" altLang="en-US" smtClean="0"/>
              <a:t>2016/10/12</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1230B0B-9ADC-4472-8D7B-E02D81423485}" type="slidenum">
              <a:rPr lang="zh-CN" altLang="en-US" smtClean="0"/>
              <a:t>‹#›</a:t>
            </a:fld>
            <a:endParaRPr lang="zh-CN" altLang="en-US"/>
          </a:p>
        </p:txBody>
      </p:sp>
    </p:spTree>
    <p:extLst>
      <p:ext uri="{BB962C8B-B14F-4D97-AF65-F5344CB8AC3E}">
        <p14:creationId xmlns:p14="http://schemas.microsoft.com/office/powerpoint/2010/main" val="10614743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Good</a:t>
            </a:r>
            <a:r>
              <a:rPr lang="en-US" altLang="zh-CN" baseline="0" dirty="0" smtClean="0"/>
              <a:t> morning everyone. My name is </a:t>
            </a:r>
            <a:r>
              <a:rPr lang="en-US" altLang="zh-CN" baseline="0" dirty="0" err="1" smtClean="0"/>
              <a:t>Junhua</a:t>
            </a:r>
            <a:r>
              <a:rPr lang="en-US" altLang="zh-CN" baseline="0" dirty="0" smtClean="0"/>
              <a:t> </a:t>
            </a:r>
            <a:r>
              <a:rPr lang="en-US" altLang="zh-CN" baseline="0" dirty="0" err="1" smtClean="0"/>
              <a:t>liu</a:t>
            </a:r>
            <a:r>
              <a:rPr lang="en-US" altLang="zh-CN" baseline="0" dirty="0" smtClean="0"/>
              <a:t>, and in this report, I will present our works on efficient calculation of Deep neural networks.</a:t>
            </a:r>
            <a:endParaRPr lang="zh-CN" altLang="en-US" dirty="0"/>
          </a:p>
        </p:txBody>
      </p:sp>
      <p:sp>
        <p:nvSpPr>
          <p:cNvPr id="4" name="灯片编号占位符 3"/>
          <p:cNvSpPr>
            <a:spLocks noGrp="1"/>
          </p:cNvSpPr>
          <p:nvPr>
            <p:ph type="sldNum" sz="quarter" idx="10"/>
          </p:nvPr>
        </p:nvSpPr>
        <p:spPr/>
        <p:txBody>
          <a:bodyPr/>
          <a:lstStyle/>
          <a:p>
            <a:fld id="{51230B0B-9ADC-4472-8D7B-E02D81423485}" type="slidenum">
              <a:rPr lang="zh-CN" altLang="en-US" smtClean="0"/>
              <a:t>1</a:t>
            </a:fld>
            <a:endParaRPr lang="zh-CN" altLang="en-US"/>
          </a:p>
        </p:txBody>
      </p:sp>
    </p:spTree>
    <p:extLst>
      <p:ext uri="{BB962C8B-B14F-4D97-AF65-F5344CB8AC3E}">
        <p14:creationId xmlns:p14="http://schemas.microsoft.com/office/powerpoint/2010/main" val="36240644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Alpha is a control parameter.</a:t>
            </a:r>
            <a:endParaRPr lang="zh-CN" altLang="en-US" dirty="0"/>
          </a:p>
        </p:txBody>
      </p:sp>
      <p:sp>
        <p:nvSpPr>
          <p:cNvPr id="4" name="灯片编号占位符 3"/>
          <p:cNvSpPr>
            <a:spLocks noGrp="1"/>
          </p:cNvSpPr>
          <p:nvPr>
            <p:ph type="sldNum" sz="quarter" idx="10"/>
          </p:nvPr>
        </p:nvSpPr>
        <p:spPr/>
        <p:txBody>
          <a:bodyPr/>
          <a:lstStyle/>
          <a:p>
            <a:fld id="{51230B0B-9ADC-4472-8D7B-E02D81423485}" type="slidenum">
              <a:rPr lang="zh-CN" altLang="en-US" smtClean="0"/>
              <a:t>10</a:t>
            </a:fld>
            <a:endParaRPr lang="zh-CN" altLang="en-US"/>
          </a:p>
        </p:txBody>
      </p:sp>
    </p:spTree>
    <p:extLst>
      <p:ext uri="{BB962C8B-B14F-4D97-AF65-F5344CB8AC3E}">
        <p14:creationId xmlns:p14="http://schemas.microsoft.com/office/powerpoint/2010/main" val="10186066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The report will be </a:t>
            </a:r>
            <a:r>
              <a:rPr lang="en-US" altLang="zh-CN" baseline="0" dirty="0" smtClean="0"/>
              <a:t>organized in 4 sections, namely, introduction, proposed methods, experimental results, and conclusion,</a:t>
            </a:r>
            <a:endParaRPr lang="zh-CN" altLang="en-US" dirty="0"/>
          </a:p>
        </p:txBody>
      </p:sp>
      <p:sp>
        <p:nvSpPr>
          <p:cNvPr id="4" name="灯片编号占位符 3"/>
          <p:cNvSpPr>
            <a:spLocks noGrp="1"/>
          </p:cNvSpPr>
          <p:nvPr>
            <p:ph type="sldNum" sz="quarter" idx="10"/>
          </p:nvPr>
        </p:nvSpPr>
        <p:spPr/>
        <p:txBody>
          <a:bodyPr/>
          <a:lstStyle/>
          <a:p>
            <a:fld id="{51230B0B-9ADC-4472-8D7B-E02D81423485}" type="slidenum">
              <a:rPr lang="zh-CN" altLang="en-US" smtClean="0"/>
              <a:t>11</a:t>
            </a:fld>
            <a:endParaRPr lang="zh-CN" altLang="en-US"/>
          </a:p>
        </p:txBody>
      </p:sp>
    </p:spTree>
    <p:extLst>
      <p:ext uri="{BB962C8B-B14F-4D97-AF65-F5344CB8AC3E}">
        <p14:creationId xmlns:p14="http://schemas.microsoft.com/office/powerpoint/2010/main" val="40212915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1230B0B-9ADC-4472-8D7B-E02D81423485}" type="slidenum">
              <a:rPr lang="zh-CN" altLang="en-US" smtClean="0"/>
              <a:t>12</a:t>
            </a:fld>
            <a:endParaRPr lang="zh-CN" altLang="en-US"/>
          </a:p>
        </p:txBody>
      </p:sp>
    </p:spTree>
    <p:extLst>
      <p:ext uri="{BB962C8B-B14F-4D97-AF65-F5344CB8AC3E}">
        <p14:creationId xmlns:p14="http://schemas.microsoft.com/office/powerpoint/2010/main" val="34602764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1230B0B-9ADC-4472-8D7B-E02D81423485}" type="slidenum">
              <a:rPr lang="zh-CN" altLang="en-US" smtClean="0"/>
              <a:t>13</a:t>
            </a:fld>
            <a:endParaRPr lang="zh-CN" altLang="en-US"/>
          </a:p>
        </p:txBody>
      </p:sp>
    </p:spTree>
    <p:extLst>
      <p:ext uri="{BB962C8B-B14F-4D97-AF65-F5344CB8AC3E}">
        <p14:creationId xmlns:p14="http://schemas.microsoft.com/office/powerpoint/2010/main" val="41279383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Alpha is a predefined accumulated</a:t>
            </a:r>
            <a:r>
              <a:rPr lang="en-US" altLang="zh-CN" baseline="0" dirty="0" smtClean="0"/>
              <a:t> posterior threshold.</a:t>
            </a:r>
          </a:p>
          <a:p>
            <a:r>
              <a:rPr lang="en-US" altLang="zh-CN" baseline="0" dirty="0" smtClean="0"/>
              <a:t>We found it is feasible to only compute large posterior </a:t>
            </a:r>
            <a:r>
              <a:rPr lang="en-US" altLang="zh-CN" baseline="0" dirty="0" err="1" smtClean="0"/>
              <a:t>senones</a:t>
            </a:r>
            <a:r>
              <a:rPr lang="en-US" altLang="zh-CN" baseline="0" dirty="0" smtClean="0"/>
              <a:t>, and set others to a floor value.</a:t>
            </a:r>
          </a:p>
          <a:p>
            <a:r>
              <a:rPr lang="en-US" altLang="zh-CN" baseline="0" dirty="0" smtClean="0"/>
              <a:t>So we test it on real applications next.</a:t>
            </a:r>
          </a:p>
        </p:txBody>
      </p:sp>
      <p:sp>
        <p:nvSpPr>
          <p:cNvPr id="4" name="灯片编号占位符 3"/>
          <p:cNvSpPr>
            <a:spLocks noGrp="1"/>
          </p:cNvSpPr>
          <p:nvPr>
            <p:ph type="sldNum" sz="quarter" idx="10"/>
          </p:nvPr>
        </p:nvSpPr>
        <p:spPr/>
        <p:txBody>
          <a:bodyPr/>
          <a:lstStyle/>
          <a:p>
            <a:fld id="{51230B0B-9ADC-4472-8D7B-E02D81423485}" type="slidenum">
              <a:rPr lang="zh-CN" altLang="en-US" smtClean="0"/>
              <a:t>14</a:t>
            </a:fld>
            <a:endParaRPr lang="zh-CN" altLang="en-US"/>
          </a:p>
        </p:txBody>
      </p:sp>
    </p:spTree>
    <p:extLst>
      <p:ext uri="{BB962C8B-B14F-4D97-AF65-F5344CB8AC3E}">
        <p14:creationId xmlns:p14="http://schemas.microsoft.com/office/powerpoint/2010/main" val="29081768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Hardware</a:t>
            </a:r>
            <a:r>
              <a:rPr lang="en-US" altLang="zh-CN" baseline="0" dirty="0" smtClean="0"/>
              <a:t> is single CPU of E5-2620</a:t>
            </a:r>
          </a:p>
          <a:p>
            <a:r>
              <a:rPr lang="en-US" altLang="zh-CN" baseline="0" dirty="0" smtClean="0"/>
              <a:t>LVCSR performance kept, while KWS performance slightly degraded.</a:t>
            </a:r>
          </a:p>
          <a:p>
            <a:r>
              <a:rPr lang="en-US" altLang="zh-CN" baseline="0" dirty="0" smtClean="0"/>
              <a:t>The reason may be that small posterior </a:t>
            </a:r>
            <a:r>
              <a:rPr lang="en-US" altLang="zh-CN" baseline="0" dirty="0" err="1" smtClean="0"/>
              <a:t>senenes</a:t>
            </a:r>
            <a:r>
              <a:rPr lang="en-US" altLang="zh-CN" baseline="0" dirty="0" smtClean="0"/>
              <a:t> are set to the same value, and their distinctions are eliminated, so other candidates rather the best path are influenced. However the degradation is very small, and could be accepted in practice.</a:t>
            </a:r>
          </a:p>
          <a:p>
            <a:r>
              <a:rPr lang="en-US" altLang="zh-CN" baseline="0" dirty="0" smtClean="0"/>
              <a:t>More importantly, we could get 13% speech acceleration.</a:t>
            </a:r>
            <a:endParaRPr lang="zh-CN" altLang="en-US" dirty="0"/>
          </a:p>
        </p:txBody>
      </p:sp>
      <p:sp>
        <p:nvSpPr>
          <p:cNvPr id="4" name="灯片编号占位符 3"/>
          <p:cNvSpPr>
            <a:spLocks noGrp="1"/>
          </p:cNvSpPr>
          <p:nvPr>
            <p:ph type="sldNum" sz="quarter" idx="10"/>
          </p:nvPr>
        </p:nvSpPr>
        <p:spPr/>
        <p:txBody>
          <a:bodyPr/>
          <a:lstStyle/>
          <a:p>
            <a:fld id="{51230B0B-9ADC-4472-8D7B-E02D81423485}" type="slidenum">
              <a:rPr lang="zh-CN" altLang="en-US" smtClean="0"/>
              <a:t>15</a:t>
            </a:fld>
            <a:endParaRPr lang="zh-CN" altLang="en-US"/>
          </a:p>
        </p:txBody>
      </p:sp>
    </p:spTree>
    <p:extLst>
      <p:ext uri="{BB962C8B-B14F-4D97-AF65-F5344CB8AC3E}">
        <p14:creationId xmlns:p14="http://schemas.microsoft.com/office/powerpoint/2010/main" val="35553552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The report will be </a:t>
            </a:r>
            <a:r>
              <a:rPr lang="en-US" altLang="zh-CN" baseline="0" dirty="0" smtClean="0"/>
              <a:t>organized in 4 sections, namely, introduction, proposed methods, experimental results, and conclusion,</a:t>
            </a:r>
            <a:endParaRPr lang="zh-CN" altLang="en-US" dirty="0"/>
          </a:p>
        </p:txBody>
      </p:sp>
      <p:sp>
        <p:nvSpPr>
          <p:cNvPr id="4" name="灯片编号占位符 3"/>
          <p:cNvSpPr>
            <a:spLocks noGrp="1"/>
          </p:cNvSpPr>
          <p:nvPr>
            <p:ph type="sldNum" sz="quarter" idx="10"/>
          </p:nvPr>
        </p:nvSpPr>
        <p:spPr/>
        <p:txBody>
          <a:bodyPr/>
          <a:lstStyle/>
          <a:p>
            <a:fld id="{51230B0B-9ADC-4472-8D7B-E02D81423485}" type="slidenum">
              <a:rPr lang="zh-CN" altLang="en-US" smtClean="0"/>
              <a:t>16</a:t>
            </a:fld>
            <a:endParaRPr lang="zh-CN" altLang="en-US"/>
          </a:p>
        </p:txBody>
      </p:sp>
    </p:spTree>
    <p:extLst>
      <p:ext uri="{BB962C8B-B14F-4D97-AF65-F5344CB8AC3E}">
        <p14:creationId xmlns:p14="http://schemas.microsoft.com/office/powerpoint/2010/main" val="40212915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en-US" altLang="zh-CN" baseline="0" dirty="0" smtClean="0"/>
          </a:p>
        </p:txBody>
      </p:sp>
      <p:sp>
        <p:nvSpPr>
          <p:cNvPr id="4" name="灯片编号占位符 3"/>
          <p:cNvSpPr>
            <a:spLocks noGrp="1"/>
          </p:cNvSpPr>
          <p:nvPr>
            <p:ph type="sldNum" sz="quarter" idx="10"/>
          </p:nvPr>
        </p:nvSpPr>
        <p:spPr/>
        <p:txBody>
          <a:bodyPr/>
          <a:lstStyle/>
          <a:p>
            <a:fld id="{51230B0B-9ADC-4472-8D7B-E02D81423485}" type="slidenum">
              <a:rPr lang="zh-CN" altLang="en-US" smtClean="0"/>
              <a:t>17</a:t>
            </a:fld>
            <a:endParaRPr lang="zh-CN" altLang="en-US"/>
          </a:p>
        </p:txBody>
      </p:sp>
    </p:spTree>
    <p:extLst>
      <p:ext uri="{BB962C8B-B14F-4D97-AF65-F5344CB8AC3E}">
        <p14:creationId xmlns:p14="http://schemas.microsoft.com/office/powerpoint/2010/main" val="29605804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en-US" altLang="zh-CN" baseline="0" dirty="0" smtClean="0"/>
          </a:p>
        </p:txBody>
      </p:sp>
      <p:sp>
        <p:nvSpPr>
          <p:cNvPr id="4" name="灯片编号占位符 3"/>
          <p:cNvSpPr>
            <a:spLocks noGrp="1"/>
          </p:cNvSpPr>
          <p:nvPr>
            <p:ph type="sldNum" sz="quarter" idx="10"/>
          </p:nvPr>
        </p:nvSpPr>
        <p:spPr/>
        <p:txBody>
          <a:bodyPr/>
          <a:lstStyle/>
          <a:p>
            <a:fld id="{51230B0B-9ADC-4472-8D7B-E02D81423485}" type="slidenum">
              <a:rPr lang="zh-CN" altLang="en-US" smtClean="0"/>
              <a:t>18</a:t>
            </a:fld>
            <a:endParaRPr lang="zh-CN" altLang="en-US"/>
          </a:p>
        </p:txBody>
      </p:sp>
    </p:spTree>
    <p:extLst>
      <p:ext uri="{BB962C8B-B14F-4D97-AF65-F5344CB8AC3E}">
        <p14:creationId xmlns:p14="http://schemas.microsoft.com/office/powerpoint/2010/main" val="29605804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The report will be </a:t>
            </a:r>
            <a:r>
              <a:rPr lang="en-US" altLang="zh-CN" baseline="0" dirty="0" smtClean="0"/>
              <a:t>organized in 4 sections, namely, introduction, proposed methods, experimental results, and conclusion,</a:t>
            </a:r>
            <a:endParaRPr lang="zh-CN" altLang="en-US" dirty="0"/>
          </a:p>
        </p:txBody>
      </p:sp>
      <p:sp>
        <p:nvSpPr>
          <p:cNvPr id="4" name="灯片编号占位符 3"/>
          <p:cNvSpPr>
            <a:spLocks noGrp="1"/>
          </p:cNvSpPr>
          <p:nvPr>
            <p:ph type="sldNum" sz="quarter" idx="10"/>
          </p:nvPr>
        </p:nvSpPr>
        <p:spPr/>
        <p:txBody>
          <a:bodyPr/>
          <a:lstStyle/>
          <a:p>
            <a:fld id="{51230B0B-9ADC-4472-8D7B-E02D81423485}" type="slidenum">
              <a:rPr lang="zh-CN" altLang="en-US" smtClean="0"/>
              <a:t>2</a:t>
            </a:fld>
            <a:endParaRPr lang="zh-CN" altLang="en-US"/>
          </a:p>
        </p:txBody>
      </p:sp>
    </p:spTree>
    <p:extLst>
      <p:ext uri="{BB962C8B-B14F-4D97-AF65-F5344CB8AC3E}">
        <p14:creationId xmlns:p14="http://schemas.microsoft.com/office/powerpoint/2010/main" val="5512523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baseline="0" dirty="0" smtClean="0"/>
              <a:t>First of all, let me show you the problem we try to deal with.</a:t>
            </a:r>
          </a:p>
          <a:p>
            <a:r>
              <a:rPr lang="en-US" altLang="zh-CN" baseline="0" dirty="0" smtClean="0"/>
              <a:t>We know that current state of art automatic speech recognition systems usually based various neural networks, such as DNN, RNN, etc.</a:t>
            </a:r>
          </a:p>
          <a:p>
            <a:r>
              <a:rPr lang="en-US" altLang="zh-CN" baseline="0" dirty="0" smtClean="0"/>
              <a:t>However the decoding process is very time consuming, since neural network calculation is very slow.</a:t>
            </a:r>
          </a:p>
          <a:p>
            <a:r>
              <a:rPr lang="en-US" altLang="zh-CN" baseline="0" dirty="0" smtClean="0"/>
              <a:t>One of the computation burden is due to large output layer size, for example, in a typical 6X2048 DNN with 6004 output </a:t>
            </a:r>
            <a:r>
              <a:rPr lang="en-US" altLang="zh-CN" baseline="0" dirty="0" err="1" smtClean="0"/>
              <a:t>senones</a:t>
            </a:r>
            <a:r>
              <a:rPr lang="en-US" altLang="zh-CN" baseline="0" dirty="0" smtClean="0"/>
              <a:t>(tied HMM state), parameters involving the last layer </a:t>
            </a:r>
            <a:r>
              <a:rPr lang="en-US" altLang="zh-CN" baseline="0" dirty="0" err="1" smtClean="0"/>
              <a:t>ocupy</a:t>
            </a:r>
            <a:r>
              <a:rPr lang="en-US" altLang="zh-CN" baseline="0" dirty="0" smtClean="0"/>
              <a:t> 35% of total weights.</a:t>
            </a:r>
          </a:p>
          <a:p>
            <a:r>
              <a:rPr lang="en-US" altLang="zh-CN" baseline="0" dirty="0" smtClean="0"/>
              <a:t>In this work, we focus on how to efficiently calculate the </a:t>
            </a:r>
            <a:r>
              <a:rPr lang="en-US" altLang="zh-CN" baseline="0" dirty="0" err="1" smtClean="0"/>
              <a:t>senone</a:t>
            </a:r>
            <a:r>
              <a:rPr lang="en-US" altLang="zh-CN" baseline="0" dirty="0" smtClean="0"/>
              <a:t> posteriors in DNN framework, which would be easily extended to RNN etc..</a:t>
            </a:r>
          </a:p>
        </p:txBody>
      </p:sp>
      <p:sp>
        <p:nvSpPr>
          <p:cNvPr id="4" name="灯片编号占位符 3"/>
          <p:cNvSpPr>
            <a:spLocks noGrp="1"/>
          </p:cNvSpPr>
          <p:nvPr>
            <p:ph type="sldNum" sz="quarter" idx="10"/>
          </p:nvPr>
        </p:nvSpPr>
        <p:spPr/>
        <p:txBody>
          <a:bodyPr/>
          <a:lstStyle/>
          <a:p>
            <a:fld id="{51230B0B-9ADC-4472-8D7B-E02D81423485}" type="slidenum">
              <a:rPr lang="zh-CN" altLang="en-US" smtClean="0"/>
              <a:t>3</a:t>
            </a:fld>
            <a:endParaRPr lang="zh-CN" altLang="en-US"/>
          </a:p>
        </p:txBody>
      </p:sp>
    </p:spTree>
    <p:extLst>
      <p:ext uri="{BB962C8B-B14F-4D97-AF65-F5344CB8AC3E}">
        <p14:creationId xmlns:p14="http://schemas.microsoft.com/office/powerpoint/2010/main" val="27386471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baseline="0" dirty="0" smtClean="0"/>
              <a:t>There are two approaches to optimize DNN computation, the first try to reduce hidden layers computation, such as low rank weight decomposition or SVD, and reshaping DNN structure by node pruning.</a:t>
            </a:r>
          </a:p>
          <a:p>
            <a:r>
              <a:rPr lang="en-US" altLang="zh-CN" baseline="0" dirty="0" smtClean="0"/>
              <a:t>The second approach is to reduce output layer computation, and lazy evaluation is often employed. </a:t>
            </a:r>
            <a:r>
              <a:rPr lang="en-US" altLang="zh-CN" baseline="0" dirty="0" err="1" smtClean="0"/>
              <a:t>Senones</a:t>
            </a:r>
            <a:r>
              <a:rPr lang="en-US" altLang="zh-CN" baseline="0" dirty="0" smtClean="0"/>
              <a:t> posterior is </a:t>
            </a:r>
            <a:r>
              <a:rPr lang="en-US" altLang="zh-CN" baseline="0" dirty="0" err="1" smtClean="0"/>
              <a:t>caculated</a:t>
            </a:r>
            <a:r>
              <a:rPr lang="en-US" altLang="zh-CN" baseline="0" dirty="0" smtClean="0"/>
              <a:t> when it is needed in Viterbi decoding. But performance degraded, since </a:t>
            </a:r>
            <a:r>
              <a:rPr lang="en-US" altLang="zh-CN" baseline="0" dirty="0" err="1" smtClean="0"/>
              <a:t>softmax</a:t>
            </a:r>
            <a:r>
              <a:rPr lang="en-US" altLang="zh-CN" baseline="0" dirty="0" smtClean="0"/>
              <a:t> posteriors estimated based on an unstable sub-set of </a:t>
            </a:r>
            <a:r>
              <a:rPr lang="en-US" altLang="zh-CN" baseline="0" dirty="0" err="1" smtClean="0"/>
              <a:t>senones</a:t>
            </a:r>
            <a:r>
              <a:rPr lang="en-US" altLang="zh-CN" baseline="0" dirty="0" smtClean="0"/>
              <a:t>, influenced by decoding network and decoding parameters.</a:t>
            </a:r>
          </a:p>
        </p:txBody>
      </p:sp>
      <p:sp>
        <p:nvSpPr>
          <p:cNvPr id="4" name="灯片编号占位符 3"/>
          <p:cNvSpPr>
            <a:spLocks noGrp="1"/>
          </p:cNvSpPr>
          <p:nvPr>
            <p:ph type="sldNum" sz="quarter" idx="10"/>
          </p:nvPr>
        </p:nvSpPr>
        <p:spPr/>
        <p:txBody>
          <a:bodyPr/>
          <a:lstStyle/>
          <a:p>
            <a:fld id="{51230B0B-9ADC-4472-8D7B-E02D81423485}" type="slidenum">
              <a:rPr lang="zh-CN" altLang="en-US" smtClean="0"/>
              <a:t>4</a:t>
            </a:fld>
            <a:endParaRPr lang="zh-CN" altLang="en-US"/>
          </a:p>
        </p:txBody>
      </p:sp>
    </p:spTree>
    <p:extLst>
      <p:ext uri="{BB962C8B-B14F-4D97-AF65-F5344CB8AC3E}">
        <p14:creationId xmlns:p14="http://schemas.microsoft.com/office/powerpoint/2010/main" val="15390217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In</a:t>
            </a:r>
            <a:r>
              <a:rPr lang="en-US" altLang="zh-CN" baseline="0" dirty="0" smtClean="0"/>
              <a:t> our experimental analysis, DNN output posteriors are dominated by a few very large </a:t>
            </a:r>
            <a:r>
              <a:rPr lang="en-US" altLang="zh-CN" baseline="0" dirty="0" err="1" smtClean="0"/>
              <a:t>senones</a:t>
            </a:r>
            <a:r>
              <a:rPr lang="en-US" altLang="zh-CN" baseline="0" dirty="0" smtClean="0"/>
              <a:t>, others are close to 0.</a:t>
            </a:r>
          </a:p>
          <a:p>
            <a:r>
              <a:rPr lang="en-US" altLang="zh-CN" baseline="0" dirty="0" smtClean="0"/>
              <a:t>This is a demonstration that, we sorted every frame posteriors and average them together.</a:t>
            </a:r>
          </a:p>
          <a:p>
            <a:r>
              <a:rPr lang="en-US" altLang="zh-CN" baseline="0" dirty="0" smtClean="0"/>
              <a:t>As we see, top 60 </a:t>
            </a:r>
            <a:r>
              <a:rPr lang="en-US" altLang="zh-CN" baseline="0" dirty="0" err="1" smtClean="0"/>
              <a:t>senone</a:t>
            </a:r>
            <a:r>
              <a:rPr lang="en-US" altLang="zh-CN" baseline="0" dirty="0" smtClean="0"/>
              <a:t> accumulated posteriors have exceed 0.9, and top120 exceeded 0.95.</a:t>
            </a:r>
          </a:p>
          <a:p>
            <a:r>
              <a:rPr lang="en-US" altLang="zh-CN" baseline="0" dirty="0" smtClean="0"/>
              <a:t>So we wonder is it possible only compute these large </a:t>
            </a:r>
            <a:r>
              <a:rPr lang="en-US" altLang="zh-CN" baseline="0" dirty="0" err="1" smtClean="0"/>
              <a:t>senone</a:t>
            </a:r>
            <a:r>
              <a:rPr lang="en-US" altLang="zh-CN" baseline="0" dirty="0" smtClean="0"/>
              <a:t> posteriors, and set remaining outputs to a floor value.</a:t>
            </a:r>
            <a:endParaRPr lang="zh-CN" altLang="en-US" dirty="0"/>
          </a:p>
        </p:txBody>
      </p:sp>
      <p:sp>
        <p:nvSpPr>
          <p:cNvPr id="4" name="灯片编号占位符 3"/>
          <p:cNvSpPr>
            <a:spLocks noGrp="1"/>
          </p:cNvSpPr>
          <p:nvPr>
            <p:ph type="sldNum" sz="quarter" idx="10"/>
          </p:nvPr>
        </p:nvSpPr>
        <p:spPr/>
        <p:txBody>
          <a:bodyPr/>
          <a:lstStyle/>
          <a:p>
            <a:fld id="{51230B0B-9ADC-4472-8D7B-E02D81423485}" type="slidenum">
              <a:rPr lang="zh-CN" altLang="en-US" smtClean="0"/>
              <a:t>5</a:t>
            </a:fld>
            <a:endParaRPr lang="zh-CN" altLang="en-US"/>
          </a:p>
        </p:txBody>
      </p:sp>
    </p:spTree>
    <p:extLst>
      <p:ext uri="{BB962C8B-B14F-4D97-AF65-F5344CB8AC3E}">
        <p14:creationId xmlns:p14="http://schemas.microsoft.com/office/powerpoint/2010/main" val="33376710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The report will be </a:t>
            </a:r>
            <a:r>
              <a:rPr lang="en-US" altLang="zh-CN" baseline="0" dirty="0" smtClean="0"/>
              <a:t>organized in 4 sections, namely, introduction, proposed methods, experimental results, and conclusion,</a:t>
            </a:r>
            <a:endParaRPr lang="zh-CN" altLang="en-US" dirty="0"/>
          </a:p>
        </p:txBody>
      </p:sp>
      <p:sp>
        <p:nvSpPr>
          <p:cNvPr id="4" name="灯片编号占位符 3"/>
          <p:cNvSpPr>
            <a:spLocks noGrp="1"/>
          </p:cNvSpPr>
          <p:nvPr>
            <p:ph type="sldNum" sz="quarter" idx="10"/>
          </p:nvPr>
        </p:nvSpPr>
        <p:spPr/>
        <p:txBody>
          <a:bodyPr/>
          <a:lstStyle/>
          <a:p>
            <a:fld id="{51230B0B-9ADC-4472-8D7B-E02D81423485}" type="slidenum">
              <a:rPr lang="zh-CN" altLang="en-US" smtClean="0"/>
              <a:t>6</a:t>
            </a:fld>
            <a:endParaRPr lang="zh-CN" altLang="en-US"/>
          </a:p>
        </p:txBody>
      </p:sp>
    </p:spTree>
    <p:extLst>
      <p:ext uri="{BB962C8B-B14F-4D97-AF65-F5344CB8AC3E}">
        <p14:creationId xmlns:p14="http://schemas.microsoft.com/office/powerpoint/2010/main" val="40212915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1230B0B-9ADC-4472-8D7B-E02D81423485}" type="slidenum">
              <a:rPr lang="zh-CN" altLang="en-US" smtClean="0"/>
              <a:t>7</a:t>
            </a:fld>
            <a:endParaRPr lang="zh-CN" altLang="en-US"/>
          </a:p>
        </p:txBody>
      </p:sp>
    </p:spTree>
    <p:extLst>
      <p:ext uri="{BB962C8B-B14F-4D97-AF65-F5344CB8AC3E}">
        <p14:creationId xmlns:p14="http://schemas.microsoft.com/office/powerpoint/2010/main" val="23389074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1230B0B-9ADC-4472-8D7B-E02D81423485}" type="slidenum">
              <a:rPr lang="zh-CN" altLang="en-US" smtClean="0"/>
              <a:t>8</a:t>
            </a:fld>
            <a:endParaRPr lang="zh-CN" altLang="en-US"/>
          </a:p>
        </p:txBody>
      </p:sp>
    </p:spTree>
    <p:extLst>
      <p:ext uri="{BB962C8B-B14F-4D97-AF65-F5344CB8AC3E}">
        <p14:creationId xmlns:p14="http://schemas.microsoft.com/office/powerpoint/2010/main" val="2711173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C1=C2=32 in our experiment</a:t>
            </a:r>
            <a:endParaRPr lang="zh-CN" altLang="en-US" dirty="0"/>
          </a:p>
        </p:txBody>
      </p:sp>
      <p:sp>
        <p:nvSpPr>
          <p:cNvPr id="4" name="灯片编号占位符 3"/>
          <p:cNvSpPr>
            <a:spLocks noGrp="1"/>
          </p:cNvSpPr>
          <p:nvPr>
            <p:ph type="sldNum" sz="quarter" idx="10"/>
          </p:nvPr>
        </p:nvSpPr>
        <p:spPr/>
        <p:txBody>
          <a:bodyPr/>
          <a:lstStyle/>
          <a:p>
            <a:fld id="{51230B0B-9ADC-4472-8D7B-E02D81423485}" type="slidenum">
              <a:rPr lang="zh-CN" altLang="en-US" smtClean="0"/>
              <a:t>9</a:t>
            </a:fld>
            <a:endParaRPr lang="zh-CN" altLang="en-US"/>
          </a:p>
        </p:txBody>
      </p:sp>
    </p:spTree>
    <p:extLst>
      <p:ext uri="{BB962C8B-B14F-4D97-AF65-F5344CB8AC3E}">
        <p14:creationId xmlns:p14="http://schemas.microsoft.com/office/powerpoint/2010/main" val="28264247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a:noFill/>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dirty="0"/>
          </a:p>
        </p:txBody>
      </p:sp>
      <p:sp>
        <p:nvSpPr>
          <p:cNvPr id="5" name="页脚占位符 4"/>
          <p:cNvSpPr>
            <a:spLocks noGrp="1"/>
          </p:cNvSpPr>
          <p:nvPr>
            <p:ph type="ftr" sz="quarter" idx="11"/>
          </p:nvPr>
        </p:nvSpPr>
        <p:spPr/>
        <p:txBody>
          <a:bodyPr/>
          <a:lstStyle>
            <a:lvl1pPr>
              <a:defRPr>
                <a:solidFill>
                  <a:schemeClr val="tx1"/>
                </a:solidFill>
              </a:defRPr>
            </a:lvl1pPr>
          </a:lstStyle>
          <a:p>
            <a:endParaRPr lang="zh-CN" alt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a:xfrm>
            <a:off x="457200" y="6356350"/>
            <a:ext cx="2133600" cy="365125"/>
          </a:xfrm>
          <a:prstGeom prst="rect">
            <a:avLst/>
          </a:prstGeom>
        </p:spPr>
        <p:txBody>
          <a:bodyPr/>
          <a:lstStyle/>
          <a:p>
            <a:fld id="{530820CF-B880-4189-942D-D702A7CBA730}" type="datetimeFigureOut">
              <a:rPr lang="zh-CN" altLang="en-US" smtClean="0"/>
              <a:pPr/>
              <a:t>2016/10/12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a:xfrm>
            <a:off x="6553200" y="6356350"/>
            <a:ext cx="2133600" cy="365125"/>
          </a:xfrm>
          <a:prstGeom prst="rect">
            <a:avLst/>
          </a:prstGeom>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a:xfrm>
            <a:off x="457200" y="6356350"/>
            <a:ext cx="2133600" cy="365125"/>
          </a:xfrm>
          <a:prstGeom prst="rect">
            <a:avLst/>
          </a:prstGeom>
        </p:spPr>
        <p:txBody>
          <a:bodyPr/>
          <a:lstStyle/>
          <a:p>
            <a:fld id="{530820CF-B880-4189-942D-D702A7CBA730}" type="datetimeFigureOut">
              <a:rPr lang="zh-CN" altLang="en-US" smtClean="0"/>
              <a:pPr/>
              <a:t>2016/10/12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a:xfrm>
            <a:off x="6553200" y="6356350"/>
            <a:ext cx="2133600" cy="365125"/>
          </a:xfrm>
          <a:prstGeom prst="rect">
            <a:avLst/>
          </a:prstGeom>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7499176" cy="864096"/>
          </a:xfrm>
        </p:spPr>
        <p:txBody>
          <a:bodyPr/>
          <a:lstStyle/>
          <a:p>
            <a:r>
              <a:rPr lang="zh-CN" altLang="en-US" smtClean="0"/>
              <a:t>单击此处编辑母版标题样式</a:t>
            </a:r>
            <a:endParaRPr lang="zh-CN" altLang="en-US" dirty="0"/>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a:xfrm>
            <a:off x="457200" y="6356350"/>
            <a:ext cx="2133600" cy="365125"/>
          </a:xfrm>
          <a:prstGeom prst="rect">
            <a:avLst/>
          </a:prstGeom>
        </p:spPr>
        <p:txBody>
          <a:bodyPr/>
          <a:lstStyle/>
          <a:p>
            <a:fld id="{530820CF-B880-4189-942D-D702A7CBA730}" type="datetimeFigureOut">
              <a:rPr lang="zh-CN" altLang="en-US" smtClean="0"/>
              <a:pPr/>
              <a:t>2016/10/12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a:xfrm>
            <a:off x="6553200" y="6356350"/>
            <a:ext cx="2133600" cy="365125"/>
          </a:xfrm>
          <a:prstGeom prst="rect">
            <a:avLst/>
          </a:prstGeom>
        </p:spPr>
        <p:txBody>
          <a:bodyPr/>
          <a:lstStyle/>
          <a:p>
            <a:fld id="{0C913308-F349-4B6D-A68A-DD1791B4A57B}" type="slidenum">
              <a:rPr lang="zh-CN" altLang="en-US" smtClean="0"/>
              <a:pPr/>
              <a:t>‹#›</a:t>
            </a:fld>
            <a:endParaRPr lang="zh-CN" alt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a:xfrm>
            <a:off x="457200" y="6356350"/>
            <a:ext cx="2133600" cy="365125"/>
          </a:xfrm>
          <a:prstGeom prst="rect">
            <a:avLst/>
          </a:prstGeom>
        </p:spPr>
        <p:txBody>
          <a:bodyPr/>
          <a:lstStyle/>
          <a:p>
            <a:fld id="{530820CF-B880-4189-942D-D702A7CBA730}" type="datetimeFigureOut">
              <a:rPr lang="zh-CN" altLang="en-US" smtClean="0"/>
              <a:pPr/>
              <a:t>2016/10/12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a:xfrm>
            <a:off x="6553200" y="6356350"/>
            <a:ext cx="2133600" cy="365125"/>
          </a:xfrm>
          <a:prstGeom prst="rect">
            <a:avLst/>
          </a:prstGeom>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a:xfrm>
            <a:off x="457200" y="6356350"/>
            <a:ext cx="2133600" cy="365125"/>
          </a:xfrm>
          <a:prstGeom prst="rect">
            <a:avLst/>
          </a:prstGeom>
        </p:spPr>
        <p:txBody>
          <a:bodyPr/>
          <a:lstStyle/>
          <a:p>
            <a:fld id="{530820CF-B880-4189-942D-D702A7CBA730}" type="datetimeFigureOut">
              <a:rPr lang="zh-CN" altLang="en-US" smtClean="0"/>
              <a:pPr/>
              <a:t>2016/10/12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a:xfrm>
            <a:off x="6553200" y="6356350"/>
            <a:ext cx="2133600" cy="365125"/>
          </a:xfrm>
          <a:prstGeom prst="rect">
            <a:avLst/>
          </a:prstGeom>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a:xfrm>
            <a:off x="457200" y="6356350"/>
            <a:ext cx="2133600" cy="365125"/>
          </a:xfrm>
          <a:prstGeom prst="rect">
            <a:avLst/>
          </a:prstGeom>
        </p:spPr>
        <p:txBody>
          <a:bodyPr/>
          <a:lstStyle/>
          <a:p>
            <a:fld id="{530820CF-B880-4189-942D-D702A7CBA730}" type="datetimeFigureOut">
              <a:rPr lang="zh-CN" altLang="en-US" smtClean="0"/>
              <a:pPr/>
              <a:t>2016/10/12</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a:xfrm>
            <a:off x="6553200" y="6356350"/>
            <a:ext cx="2133600" cy="365125"/>
          </a:xfrm>
          <a:prstGeom prst="rect">
            <a:avLst/>
          </a:prstGeom>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a:xfrm>
            <a:off x="457200" y="6356350"/>
            <a:ext cx="2133600" cy="365125"/>
          </a:xfrm>
          <a:prstGeom prst="rect">
            <a:avLst/>
          </a:prstGeom>
        </p:spPr>
        <p:txBody>
          <a:bodyPr/>
          <a:lstStyle/>
          <a:p>
            <a:fld id="{530820CF-B880-4189-942D-D702A7CBA730}" type="datetimeFigureOut">
              <a:rPr lang="zh-CN" altLang="en-US" smtClean="0"/>
              <a:pPr/>
              <a:t>2016/10/12</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a:xfrm>
            <a:off x="6553200" y="6356350"/>
            <a:ext cx="2133600" cy="365125"/>
          </a:xfrm>
          <a:prstGeom prst="rect">
            <a:avLst/>
          </a:prstGeom>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457200" y="6356350"/>
            <a:ext cx="2133600" cy="365125"/>
          </a:xfrm>
          <a:prstGeom prst="rect">
            <a:avLst/>
          </a:prstGeom>
        </p:spPr>
        <p:txBody>
          <a:bodyPr/>
          <a:lstStyle/>
          <a:p>
            <a:fld id="{530820CF-B880-4189-942D-D702A7CBA730}" type="datetimeFigureOut">
              <a:rPr lang="zh-CN" altLang="en-US" smtClean="0"/>
              <a:pPr/>
              <a:t>2016/10/12</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a:xfrm>
            <a:off x="6553200" y="6356350"/>
            <a:ext cx="2133600" cy="365125"/>
          </a:xfrm>
          <a:prstGeom prst="rect">
            <a:avLst/>
          </a:prstGeom>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a:xfrm>
            <a:off x="457200" y="6356350"/>
            <a:ext cx="2133600" cy="365125"/>
          </a:xfrm>
          <a:prstGeom prst="rect">
            <a:avLst/>
          </a:prstGeom>
        </p:spPr>
        <p:txBody>
          <a:bodyPr/>
          <a:lstStyle/>
          <a:p>
            <a:fld id="{530820CF-B880-4189-942D-D702A7CBA730}" type="datetimeFigureOut">
              <a:rPr lang="zh-CN" altLang="en-US" smtClean="0"/>
              <a:pPr/>
              <a:t>2016/10/12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a:xfrm>
            <a:off x="6553200" y="6356350"/>
            <a:ext cx="2133600" cy="365125"/>
          </a:xfrm>
          <a:prstGeom prst="rect">
            <a:avLst/>
          </a:prstGeom>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a:xfrm>
            <a:off x="457200" y="6356350"/>
            <a:ext cx="2133600" cy="365125"/>
          </a:xfrm>
          <a:prstGeom prst="rect">
            <a:avLst/>
          </a:prstGeom>
        </p:spPr>
        <p:txBody>
          <a:bodyPr/>
          <a:lstStyle/>
          <a:p>
            <a:fld id="{530820CF-B880-4189-942D-D702A7CBA730}" type="datetimeFigureOut">
              <a:rPr lang="zh-CN" altLang="en-US" smtClean="0"/>
              <a:pPr/>
              <a:t>2016/10/12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a:xfrm>
            <a:off x="6553200" y="6356350"/>
            <a:ext cx="2133600" cy="365125"/>
          </a:xfrm>
          <a:prstGeom prst="rect">
            <a:avLst/>
          </a:prstGeom>
        </p:spPr>
        <p:txBody>
          <a:bodyPr/>
          <a:lstStyle/>
          <a:p>
            <a:fld id="{0C913308-F349-4B6D-A68A-DD1791B4A57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13252"/>
            <a:ext cx="8229600" cy="940904"/>
          </a:xfrm>
          <a:prstGeom prst="rect">
            <a:avLst/>
          </a:prstGeom>
          <a:solidFill>
            <a:schemeClr val="bg1"/>
          </a:solidFill>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323528" y="1351309"/>
            <a:ext cx="8568952"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solidFill>
              </a:defRPr>
            </a:lvl1pPr>
          </a:lstStyle>
          <a:p>
            <a:endParaRPr lang="zh-CN" altLang="en-US" dirty="0"/>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微软雅黑" pitchFamily="34" charset="-122"/>
          <a:ea typeface="微软雅黑" pitchFamily="34" charset="-122"/>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微软雅黑" pitchFamily="34" charset="-122"/>
          <a:ea typeface="微软雅黑" pitchFamily="34" charset="-122"/>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微软雅黑" pitchFamily="34" charset="-122"/>
          <a:ea typeface="微软雅黑" pitchFamily="34" charset="-122"/>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微软雅黑" pitchFamily="34" charset="-122"/>
          <a:ea typeface="微软雅黑" pitchFamily="34" charset="-122"/>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微软雅黑" pitchFamily="34" charset="-122"/>
          <a:ea typeface="微软雅黑" pitchFamily="34" charset="-122"/>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微软雅黑" pitchFamily="34" charset="-122"/>
          <a:ea typeface="微软雅黑" pitchFamily="34" charset="-122"/>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E:\研究院\研究院其他相关文件\按单位划分\语音及语音信息处理国家工程实验室\国家工程实验室材料\2012\workshop和技术委员会\PPT模板\v2\国家工程实验室PPT1 拷贝.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351"/>
            <a:ext cx="9151938" cy="6864351"/>
          </a:xfrm>
          <a:prstGeom prst="rect">
            <a:avLst/>
          </a:prstGeom>
          <a:noFill/>
          <a:extLst>
            <a:ext uri="{909E8E84-426E-40DD-AFC4-6F175D3DCCD1}">
              <a14:hiddenFill xmlns:a14="http://schemas.microsoft.com/office/drawing/2010/main">
                <a:solidFill>
                  <a:srgbClr val="FFFFFF"/>
                </a:solidFill>
              </a14:hiddenFill>
            </a:ext>
          </a:extLst>
        </p:spPr>
      </p:pic>
      <p:sp>
        <p:nvSpPr>
          <p:cNvPr id="2" name="标题 1"/>
          <p:cNvSpPr>
            <a:spLocks noGrp="1"/>
          </p:cNvSpPr>
          <p:nvPr>
            <p:ph type="ctrTitle"/>
          </p:nvPr>
        </p:nvSpPr>
        <p:spPr>
          <a:xfrm>
            <a:off x="0" y="1857364"/>
            <a:ext cx="9144000" cy="1511028"/>
          </a:xfrm>
        </p:spPr>
        <p:txBody>
          <a:bodyPr>
            <a:noAutofit/>
          </a:bodyPr>
          <a:lstStyle/>
          <a:p>
            <a:pPr>
              <a:lnSpc>
                <a:spcPts val="5000"/>
              </a:lnSpc>
            </a:pPr>
            <a:r>
              <a:rPr lang="en-US" altLang="zh-CN" sz="3200" b="1" dirty="0" smtClean="0">
                <a:latin typeface="微软雅黑" pitchFamily="34" charset="-122"/>
                <a:ea typeface="微软雅黑" pitchFamily="34" charset="-122"/>
              </a:rPr>
              <a:t>Cluster-Based </a:t>
            </a:r>
            <a:r>
              <a:rPr lang="en-US" altLang="zh-CN" sz="3200" b="1" dirty="0" err="1" smtClean="0">
                <a:latin typeface="微软雅黑" pitchFamily="34" charset="-122"/>
                <a:ea typeface="微软雅黑" pitchFamily="34" charset="-122"/>
              </a:rPr>
              <a:t>Senone</a:t>
            </a:r>
            <a:r>
              <a:rPr lang="en-US" altLang="zh-CN" sz="3200" b="1" dirty="0" smtClean="0">
                <a:latin typeface="微软雅黑" pitchFamily="34" charset="-122"/>
                <a:ea typeface="微软雅黑" pitchFamily="34" charset="-122"/>
              </a:rPr>
              <a:t> Selection </a:t>
            </a:r>
            <a:br>
              <a:rPr lang="en-US" altLang="zh-CN" sz="3200" b="1" dirty="0" smtClean="0">
                <a:latin typeface="微软雅黑" pitchFamily="34" charset="-122"/>
                <a:ea typeface="微软雅黑" pitchFamily="34" charset="-122"/>
              </a:rPr>
            </a:br>
            <a:r>
              <a:rPr lang="en-US" altLang="zh-CN" sz="3200" b="1" dirty="0" smtClean="0">
                <a:latin typeface="微软雅黑" pitchFamily="34" charset="-122"/>
                <a:ea typeface="微软雅黑" pitchFamily="34" charset="-122"/>
              </a:rPr>
              <a:t>for the Efficient Calculation of Deep Neural Network Acoustic Models</a:t>
            </a:r>
            <a:endParaRPr lang="zh-CN" altLang="en-US" sz="3200" b="1" dirty="0">
              <a:latin typeface="微软雅黑" pitchFamily="34" charset="-122"/>
              <a:ea typeface="微软雅黑" pitchFamily="34" charset="-122"/>
            </a:endParaRPr>
          </a:p>
        </p:txBody>
      </p:sp>
      <p:sp>
        <p:nvSpPr>
          <p:cNvPr id="3" name="副标题 2"/>
          <p:cNvSpPr>
            <a:spLocks noGrp="1"/>
          </p:cNvSpPr>
          <p:nvPr>
            <p:ph type="subTitle" idx="1"/>
          </p:nvPr>
        </p:nvSpPr>
        <p:spPr>
          <a:xfrm>
            <a:off x="467544" y="4000504"/>
            <a:ext cx="8424936" cy="1752600"/>
          </a:xfrm>
        </p:spPr>
        <p:txBody>
          <a:bodyPr>
            <a:noAutofit/>
          </a:bodyPr>
          <a:lstStyle/>
          <a:p>
            <a:r>
              <a:rPr lang="en-US" altLang="zh-CN" sz="1800" b="1" dirty="0" smtClean="0"/>
              <a:t>Jun-</a:t>
            </a:r>
            <a:r>
              <a:rPr lang="en-US" altLang="zh-CN" sz="1800" b="1" dirty="0"/>
              <a:t>H</a:t>
            </a:r>
            <a:r>
              <a:rPr lang="en-US" altLang="zh-CN" sz="1800" b="1" dirty="0" smtClean="0"/>
              <a:t>ua Liu</a:t>
            </a:r>
            <a:r>
              <a:rPr lang="en-US" altLang="zh-CN" sz="1800" b="1" baseline="30000" dirty="0" smtClean="0"/>
              <a:t>1,2</a:t>
            </a:r>
            <a:r>
              <a:rPr lang="en-US" altLang="zh-CN" sz="1800" dirty="0" smtClean="0"/>
              <a:t>, Zheng-</a:t>
            </a:r>
            <a:r>
              <a:rPr lang="en-US" altLang="zh-CN" sz="1800" dirty="0"/>
              <a:t>H</a:t>
            </a:r>
            <a:r>
              <a:rPr lang="en-US" altLang="zh-CN" sz="1800" dirty="0" smtClean="0"/>
              <a:t>ua Ling</a:t>
            </a:r>
            <a:r>
              <a:rPr lang="en-US" altLang="zh-CN" sz="1800" baseline="30000" dirty="0" smtClean="0"/>
              <a:t>1</a:t>
            </a:r>
            <a:r>
              <a:rPr lang="en-US" altLang="zh-CN" sz="1800" dirty="0" smtClean="0"/>
              <a:t>, Si Wei</a:t>
            </a:r>
            <a:r>
              <a:rPr lang="en-US" altLang="zh-CN" sz="1800" baseline="30000" dirty="0" smtClean="0"/>
              <a:t>2</a:t>
            </a:r>
            <a:r>
              <a:rPr lang="en-US" altLang="zh-CN" sz="1800" dirty="0" smtClean="0"/>
              <a:t>, Guo-Ping Hu</a:t>
            </a:r>
            <a:r>
              <a:rPr lang="en-US" altLang="zh-CN" sz="1800" baseline="30000" dirty="0" smtClean="0"/>
              <a:t>3</a:t>
            </a:r>
            <a:r>
              <a:rPr lang="en-US" altLang="zh-CN" sz="1800" dirty="0" smtClean="0"/>
              <a:t>, and Li-</a:t>
            </a:r>
            <a:r>
              <a:rPr lang="en-US" altLang="zh-CN" sz="1800" dirty="0" err="1" smtClean="0"/>
              <a:t>Rong</a:t>
            </a:r>
            <a:r>
              <a:rPr lang="en-US" altLang="zh-CN" sz="1800" dirty="0" smtClean="0"/>
              <a:t> Dai</a:t>
            </a:r>
            <a:r>
              <a:rPr lang="en-US" altLang="zh-CN" sz="1800" baseline="30000" dirty="0"/>
              <a:t>1</a:t>
            </a:r>
            <a:endParaRPr lang="en-US" altLang="zh-CN" sz="1800" dirty="0" smtClean="0"/>
          </a:p>
          <a:p>
            <a:endParaRPr lang="en-US" altLang="zh-CN" sz="1100" b="1" dirty="0" smtClean="0"/>
          </a:p>
          <a:p>
            <a:pPr>
              <a:lnSpc>
                <a:spcPct val="170000"/>
              </a:lnSpc>
            </a:pPr>
            <a:r>
              <a:rPr lang="en-US" altLang="zh-CN" sz="1200" b="1" dirty="0" smtClean="0"/>
              <a:t>1 National Engineering Laboratory for Speech and Language Processing, USTC</a:t>
            </a:r>
          </a:p>
          <a:p>
            <a:pPr>
              <a:lnSpc>
                <a:spcPct val="170000"/>
              </a:lnSpc>
            </a:pPr>
            <a:r>
              <a:rPr lang="en-US" altLang="zh-CN" sz="1200" b="1" dirty="0" smtClean="0"/>
              <a:t>2 Research </a:t>
            </a:r>
            <a:r>
              <a:rPr lang="en-US" altLang="zh-CN" sz="1200" b="1" dirty="0"/>
              <a:t>Department, iFLYTEK Co. LTD.</a:t>
            </a:r>
          </a:p>
          <a:p>
            <a:pPr>
              <a:lnSpc>
                <a:spcPct val="170000"/>
              </a:lnSpc>
            </a:pPr>
            <a:r>
              <a:rPr lang="en-US" altLang="zh-CN" sz="1200" b="1" dirty="0" smtClean="0"/>
              <a:t>3 Key Laboratory of Ministry of Public Security for Intelligent Speech Technology</a:t>
            </a:r>
          </a:p>
          <a:p>
            <a:pPr algn="l"/>
            <a:endParaRPr lang="en-US" altLang="zh-CN" sz="1100" b="1" dirty="0"/>
          </a:p>
          <a:p>
            <a:endParaRPr lang="en-US" altLang="zh-CN" sz="1100" b="1" dirty="0" smtClean="0"/>
          </a:p>
          <a:p>
            <a:r>
              <a:rPr lang="en-US" altLang="zh-CN" sz="1600" b="1" dirty="0" smtClean="0"/>
              <a:t>2016-10-17</a:t>
            </a:r>
            <a:endParaRPr lang="zh-CN" altLang="en-US" sz="1600" b="1" dirty="0"/>
          </a:p>
        </p:txBody>
      </p:sp>
      <p:sp>
        <p:nvSpPr>
          <p:cNvPr id="4" name="AutoShape 2" descr="data:image/jpeg;base64,iVBORw0KGgoAAAANSUhEUgAAANwAAADcEAYAAABLyhPCAAAAIGNIUk0AAHolAACAgwAA+f8AAIDpAAB1MAAA6mAAADqYAAAXb5JfxUYAAAAGYktHRP///////wlY99wAAAAJcEhZcwAACxMAAAsTAQCanBgAAAAJdnBBZwAAANwAAADcAF2j604AAIAASURBVHja7N11fBXXvvD/z5otcXdCEoIluFtwd22huBYpbi2Flhaq0EIplAItUtzd3T24eyDurnvvmfX7I+k5fe455z733nPaPvf85v169TVN2Nkza2R9ZznodDqdTqfT6XQ6nU6n0+l0Op1Op9PpdDqdTqfT6XQ6nU6n0+l0Op1Op9PpdDqdTqfT6XQ6nU6n0+l0Op1Op9PpdDqdTqfT6XQ6nU6n0+l0Op1Op9PpdDqdTqfT6XQ6nU6n0+l0Op1Op9PpdDqdTqfT6XQ6nU6n0+l0Op1Op9PpdDqdTqfT6XQ6nU6n0+l0Op1Op9PpdDqdTqfT6XQ6nU6n0+l0Op1Op9PpdDqdTqfT6XQ6nU6n0+l0Op1Op9PpdDqdTqfT6XQ6nU6n0+l0Op1Op9PpdDqdTqfT6XQ6nU6n0+l0Op1Op9PpdDqdTqfT6XQ6nU6n0+l0Op1Op9PpdDqdTqfT6XQ6nU6n0+l0Op1Op9PpdDqdTqfT6XQ6nU6n0+l0Op1Op9PpdDqdTqfT6XQ6nU6n0+l0Op1Op9PpdDqdTqfT6XQ6nU6n0+l0Op1Op9PpdDqdTqfT6XQ6nU6n0+l0Op1Op9PpdDqdTqfT6XQ6nU6n0+l0Op1Op9PpdDqdTqfT6XQ6nU6n0+l0Op1Op9PpdDqdTqfT6XQ6nU6n0+l0Op1Op9PpdDqdTqfT6XQ6nU6n0+l0Op1Op9PpdDqdTqfT6XQ6nU6n0+l0Op1Op9PpdDqdTqfT6XQ6nU6n0+l0Op1Op9P9mxO/9w6klFJKPIt/MqWX7Dal5J9z/+wT8EexxanjtSmQ/kumMWc+XP/obtzLOpB1OGd+vgc021O/d6VXEOQc0NirN/A9S1j0Zx+1Tqf7/xFDybZv8cbyQ8nPdYQQQvzu0eJfz/jH7EYpCWzfOBVvGzQu3mpnSj5Q+GefiN+bSBc3xGpQMpVY5Q5QSGXyQc6TR6U/yHXya7kZWMgetv/ZR6vT6f7/R/Qu3qZlF2/fLVu8Tf6zD+x/7A8KcOwo3lRuWrytt7x4q74p+XfLn30ifi/SShCTIbtPzof5n0JCavLqDCuItXxKAniFeYx1ngB2kebdpg+AlrRiwJ991Dqd7v9/RFzxNnVX8da+0Z99RP+sPyrAeRRvzB+W7PaXP3b3f7z8zYX2lrEQez/hYNqX8NIW/VGSBdI2ZjrmfgTlJgS3910CYW1DX5XaDa7PXAY4bAc+5sS/8WnR6XT/74ov3ti9W7wVL/7sA/pn/VFZaVTxxqr+2Qn+vWi7pZATIdk59V7WexD51v0JryTc+vyBfHUags+XaufdGRqMrvFBhTMQ9F2pD73GgUsXJ1/74nB/4s9Og06n04H1u+Kt9lnJLwL/7CP6n/qjApxSsq3wZyf4X8ZAOO0gv3HBjKKx8Gj6i5Fxx+Do8HPyzirInJ1TkN8UajWsXKlMLkTsrB1RUULwtsAhPq/B4KDsFC//7ETodDrdfyTCS/7n0Z99JP+sP7oyTPnnv+LPJSPxogEk7EvunDEUDp86O+n2Frgy+9aPz0aAp737z84toOWBhslVvoAIu9rOFRXwmODm5OQAwE7+bcuxOp3u38D/wv6Sf9//+oDzu7vJJeKhsEVRV2s9OH/7+ueP7WHB7JWDD9SGPcuPXYm8CQEm3zUeZaD/R92GNvkZ2pmbHq1eBB673NydBv3ZidD9DVvJa8aXfM9NkDbqMQAYxgxWAhbysf7ZB6nT6f4ZeneGf2QsH7EWErqkbM28DSc3Xzpxvz1su3/o1uUBkFM3t3nhSOg5qX1o/UrQu0rHAw13QqlYvx4eh0DsJpu8PzsROtVRnap9BDnv580tzABbWTVdbQ+2q7Z41Q0ymmdfznMHMUuEi3Lg/9C7hftX4D7KdZajDVjL97z3d754LRvYBNbV1rrqQMifUVi26BVYA9QQrQ6wVE6WL8H4k3GH4Qk49XdIsrsDphrGCYY+wGxm4PU7J17+h5//bd7Ldf9yKioakEwamUAWueQBJoz/m6PE/+JD/33YMtVWWjV4UP1pUPRo2FH7yP5ra+C079XYB++Ci51TOYdVMLbCINf2N6DT7uYzajYCl3pOtewPAPV4808fhO4vrKrtuLof4o4mfZ0eCvEdkxZlRIFFWA/ZfEHZKCaKq5Abnn+ucChkN8w9WnAUtA5yv3wMecfyzxQZIKVZ+ppsHyjaYhljGwWW3ZZj1hBIvpZ6INMKIXtKp/h+C29FddjRIBXcJrr+4LgaBH8/wGn95CNphCgZm5k8Ac6XjhSPL0PMkfgXaY1A/Ul11sZA4M0Ak1cQtL3XOLdaMJQTwfl+U0AgYP3vd94yj2Xfy7sCjya+6B6rQezLhAHpk8C2U8vSpgEt5Q75HOyGmdyNzaBuwxrPyx+EkA9Kqd4L/7jrW3TFssZWCZ4veR2c0AYMBYaHShkoGx30xncI2N0yf2fy/uvnczfnRxROg1eB0V8lfQKZN7LL5h8F6Sd9ZQUQk8QJcRxQ8Szpuy3/JtD/V5gwYgD5NtNYCGp9dbFWFkot8zV5uEL56mU6+R8G42pDnJL91z+z9bNlq1nwtHlUrYSqkDwzdX1WBVDGGD5QMkGs4XvGAUUU/d0agvIEUxq0GrKJXAbyJ/mpnAzlegdH+dWD4IhSId7XgPcZSYf/QjpiyaAQMqtnP8xfBK8Hx+1KOQhZ6dnv5n0J6krNSS4Gh0X2VUw9weuSezPnzmDnZp5mugXqcO0Xrekfdz/8q/3bBbiCsoUjLZ0gendCYtoRyNuZ/6BwKxjMygnlHrj1cK3gGADemz3cXGpA0Y9Fn9paQ8KIlIoZD+BFzzdjk17BtlkHN1xS4fruuwUvXaH8yjJv/J9C17qt0us8g5BLpXp6h0BUu9g3yWXA8S17o/kRlA72n+q1B+wX2X1j+ujPPhv/OnKnvE4pKOhd+LzoNuQ2yXcttIOscjm2fFfIOpmzO/8+aLU1F/kN2Hex62s+AZ4292+dzoNvB68W7p3BXNY0zfDf6FyTXpA1PleBDW92Lz0/BM76Xyl4aIQCL+td6xQwaEqishlSr6c75CyHlA9T9mXMAxkte8oyIDfLRCLB9q06SdsIWgdN0xaD+oNtmroYZHXLRese6F3rrZstIsF8xqQaC0A20NrKBEirnClzvwDrVjVI3QY+uz09XbNBSRMXxRB4Ef9mQeJU2FBp74LzZrjZ/2bNZ41B3WO1qdWheqeai8vvgnJ5wTN8I6HsnqCLvk+KA9zvWaCK7Zf4VZon/HRu68BTu+CYdrLlzc5g2WadY60HVLH1116ASze3fU4vYcG0T2cMy4KQD0rh/U/v/f+uaL7lR6sNLlW82frZWFhj3tHydA0wPTGMV6pA/zU9aPYImoTX6Rh2Gxye2B8xT4S4mklO6d1gdfqOb87sg1uHHvwQ5Q1qrBak3QdFE9VFB8AVR4qnlSgOcPY44QAIAkpKzt7CFeAvFyJb5gMaUSQCSnFY1Ppoy6QLWGdbYqwu0OWHNrXrrYMpDF/ZaQ+44ozDb9KVX65whuU92Dhxb+H5s3Ci34XH9+6CuZvdXVNVUM6KW0oEkM4bmQRIXpEEFJFHDnCfaiSA9bRtu7oNHLLsl5mPwVjvgUHtrBDULGCo9yclB/1fCHDW3rZyag84U/1K8sMWsHHS3kYX3CB+WHJ++l2w1rPtUE9A+O5ydwJfQc+EdovrbYTgmqUU71mQtzd/Q1FzADb/AbfFv9y/XYDLGJ41I/d92F7+UPrlJXCp+s1Fz8KAb+Vh6Q5hX5ddELAQWj2OiK72CKzBtn2aJ2yveWju5U1wZ/HD6a9SIHFD6vHsT6Fy54qjgwKh++A2al0NbCPVS+okmLdzhW3vUsg9mxdQMBJCAgP7+ygwuF3POc06Q8SpOu3DKoGptfGY4fGffVb+62yn1MaaP6TPzzTknIP0vVnN8g5ASm7aiOxK8GLTm/zEKHgZFP0m6TDEZyVvz7gPlrctt6xfg98pr3vutyFkZukZ3gehSvUKk4NOg2uy8xbHzWCeY/o/MoT/6/VcmDU57zgcX34m7NYwuLLsSv8HNUCWsmtpHg3isDTIs6BVpIkIBdFeHKA80As/TECh+E5cAiVN+VlcBdNXxleGOLCfZEoyHgSX2c6VHGZCpWsVhpUuhICnvs/df4ZXF2PmJY+HfUuOH7neGLLj8nYUzoVubdp2rXsAqlWueD+4L3CFuYyEguzCLOsoyO+an170DGSqdYMtBwqeFNy3bAbbQfWC5gzSmw2k/DdOwP+UmVuUg4KOBWuK3oLM6VkFuQFQZGe9aqsBYoB1hvoxqO8guA82f/WIOhaAr37Pw8p9J18UjoNT1S9XfnAUVt3d/u1pbzg36sqRh20B1GhtMSTvS7fPLQJboPVDtR20Njb2rPoj5NXLr1h0Gu7bntSIdoYrB280efIM5EPtoPwKlFxTReMVEE5KYxEEPKKAHJCPtO9lJMhZ6gr1fWCD2kw6ABpZMhJopwilM4gHxjmGsiBKK3tEb5A1tZHye9A6FiZYXkLlARVPBrcF2031sDYUgE7E/DV91gibh2qCJ+rztNgXcHP91YMPb4Nhk/1ju7XAbOUXEQU0VtYo9iCOGt8xBILIUQ6Jb0AihTSBbKUVyc8g5FnpYz5hYG1sXaX+CAQJd4oD83/eABJMd96D161i+yb/CHs2H694bQccyT1V/sZFKKpnC7K9BeZa9qXNT6ByQsXppQOgQtUyqQHjIcy97MZSKyF7Y65b/scl39n3D7hv/8X+7QKcywHnGQ6vwMfd65JrBYheGt8rtR48vfbiRewEuF7hrufzmhD1Udzh1PfB38G7r/uncK7GlUsP6kLy9vhZaSEgztlHm78C6w1rDVtb8FnnVd5tLKgz1BHqa3j56ZucxI/hceWnvjELwDnOpZdDf7AOtw1VY8H3La8dbmWg0tTynwceBz5kNu3+7LPzV3KXjCUI8roX7C/cA+mfZcbkLofH619MiWsBl368NeLpG7hhvR8a9Tm8aRv9XeJ+yPLPMxS+C8bdxoYGBcp6Byf7XoLm39UPq3wHms+ub6rcHYI7BTp7jwRXV+cIhwPg+Nrhsl2fkp1f/a8fp3JHjBBVwP60w1W778CjvPdDt1VgPuksHK6CabMh22CEvDeFA60aZHfI/Si/IqgXtGqyEZhrma8Zy0OZZYE/+6RD5QUVI4KGQuj6wLbel6HUQN9Aj9fQ7J36Dyv1gKQZqe5Zd+GXCztrnjXA5pDdb51dBAW9i1ZZt8GbufGnUuvD4Ek9zzVrAAVNCx9aUsBuhNnP9ByU5Xb9THmg9hYRzAdjE9N+w2BQ7ilbxTPAGRNn/jadcp08KQHrQ9sc9SzYttsOqJWB2bjwAGguAgmhuDzy2yo3DQ0bEESwaAOiDzVpDAXNCnMsU0GUE3HiKhju2w83O4EYqBxSwkCUMZhVKxib2d0xhYF1rXWLegMKZhZ+a3EG+SXr6Qg8I0EeBAwomP7OBTKiIICLMp5kkB2Ywl0wVleGKifBtNbkaXwNSnslRNyAuNFJwenfweaU/bMvBcCpuRcv34uAgrn5+4p+AVCzNQEX3a+/fGSAynkVUkofhDqlq0WU3QXmFabWxhXgaXU/6TIIvFZ7VXbLhPwv8pOL5kKRqzXYuhHUYeoc7RfAQjDRYJhpCFE+BqehDimOQ8HOaP7euALoSCV+AusA22nbbsirVzDcsh9soWq4dhL4Sn4rR4O8qV7QvgftbTlY3gLOkiHvAD3+w/36UHwhKoGru+smp0jwmOBT1X0yGLvbz7brBkpTw2nFHaxhNnfVD/ImFLoX3QOrg+0TNQu0FeobzRmM3sojJQACmvv29bgC3vM9j7keAzGMYQwANvznz01Gh6wxeS9h97hjfpHhcHr0lZCHq6GguuW5tRpQVftefgLhi8v6l/KGnv3bPKl3ACp0LnPdvxXY9TQPNvYHn56eg11t8DtXOPxu/v0CXJpTqMM96FSu+Yba8+HFgNe2pLqQMinFKXMjpOZkBGT7wVnXqwEPx4HrRy6rHA+Arb72nlYLPGf6+XmMg9yigjJFteHl61fvxVvh8CdnW9+aAe8M6dynUR94a1yHSg2mwoovk30yrZC0MmlX+i44XXAp8f5cqOpVsUGQGbzf9uznUg588Cx58fpzaHW1dbIm5BUVTCzcCtFu8R3TRsPJdleOPmgGlxreaPSkFzxf9+pJwmlI2JmsZFyB1O1pdbPLgKmptlUbA8GvQ/r7fQndjrf3rV8DOie2/KJOU6jQP/SbABv4v+290O07MEQblihf/+YAGjD7vxPYfuVuc53gGAG9TV3XRFyANiObhtXoAK4OrkbHh+Az2TPH9Rqcyrx88MEXsMFze+jp12BZZLll7QIOl11CHZygaVa9vuGfwIDz3b9smgdlWgbW96kFDmsdJptzIO9i3szCmbDN7lDmlWmwbvhOeeY9iEuOq5DyDZAm5op5cODdkw1vLISiZUXTrX5Q5WwFj9JXwDjO8MZgBlGTesXplGXoBfIen1MFiCYJC1AJh7/XJpRbIz+1qB7cvvnwXNRseHzw5fW4i8DbFLIZlOWKnwgAciig6Dd/mEcehcA6FnAcxBixRnwBsd/GH0wNhTcBcUtSV4PqqL0vR4CwF4cYADRXPlI6gEW17VVPwyXlZqWnXUD9Rk1Q64K6Ro2UuSA1OsnPAE9ccPk7F8gPH9xBG6k9lWkgHeQ8OQMq3SmXE6hA3XLV1patC065jh/YA77VvILcHkPzyAb9K++BxyHP343JgscpT/vFRIMp0m6WaTw0uFl7asUQaPZzPedwe3CZ4uRtPxwMc5RYZSCMONPbuWVPaHqv/oFKY+Da/tvG5y3htMsV2/1cSI5Ke5atgthPPKWg1Fi/jh4GaFO5cXa17VB7QZWFZfNA+VG5KBrD06BXsfG9Ye+nx9+9vhrexMU2SHEHxUtZoLwGuV4pLZaDSBPjxLuAK/tErZJzEP3X0+F4w+Et83vQ73C3lU3mQ72fqr8q7wPGt40tDN3B+LPxU6UIXjR4czsxFvY2PV4/8mt4lROTnvwStEz1nvY5mO2NLQwpELqsdHPfGlA6xz/XcxywgbqY//HzUuRalGy9AucDrvP4Aey/cKrHjdWQEJ3UID0HQFmr2MDdxX2q4wpoubFRraovIKJsnSVhgeBQyX6sucd/+NL/xVHif/Gh/wMvWMBiCCob0MGzCfQ41PbrepHw4JNn52NqwMkmF7LujoOcFVmr8r4Fw0hlkPgaWhY0+qKqN/j6eG1xfQYnJl6w3C8Pr2693BT3CRzsdHL/zXVQrmqws99gaPJj3dnh9eGJ26u0hKewN+Noh2snISk0qX76Tdg98ujcaw5Qw7/SkJDd0KZVRGq102A4bfBWjvxxp8Pmb9ujHofHK1+2ic+D4+0u7rw3Dy4Mvm7/uA888Hp+PqYWxCyNH5b6IViiCz4oCgLWghwKHkc9L7iNgLZq0zk1UqHXB+2H1guCpg51F4cnQ6lWfhc8JwHzOMUwYN6/5ri1n2UTORUKfihSrYfBKcvxtn0waCZ5lzLg9Mxhk90gMJY2jFAmghygxWm+IG9znnEA4jnrQXOQT+UryO6Rm1dwG960jMtK+RCyW+Wm5buDalPbaNfBMEe5qERB5rfZR/KiQDshM2VHEP4m1XgZ5FHNX3sfTC+M/QzvQKlIP1ePBeDxsdu3TlaQX8sAGQBYieI8ABX+bonnH8genzsz/xs4Li5uuTcVdi07uOZyD7CdZAypYOxkqKmUAbJJ/z9mblWxYAYWksIZoI3YwVwoWmbJs92GzFrZ9fNbgVZZZsmKoGSLjsIA3DeGie5gWaK21kLhsOOZe7dHwcWOkRufvANaH+2NdhEYRyU+B7Jx+j/e4Q3FvevkWrlYzgdtvJYlB4Ozq/NRh1cwulU/S9tPoL5WI6R8yRS+1AYPH9eLTjWh35QuWyMqglMXh93mtrD2o52bz54H94ouxx37wogF73zeujm0GtWoQtU74NChuI3bLt6cYeoIrVZFhFRNgpovq9iXCQZOyfKyJ1xLuBv/fAvICinPMiOAEAoIA48ybhFOGjSZXNcufDL08G+TUm8tKIOV7xQjXBh9o8wTCReaXrv+6Cd43fFN66RXwBPleyUZGCpG0wrIZysmQEH5e4Os7CLNmaaPocWFhm9VbgmNe9cdHm4GMVt8QxgYFopd4gScqxHZ/3EUHLl2ru2dxqA+0i5plYA2cgYDwbBT2aGkg6/Rq6mbD7jmOtd0OAHWsta7am+Qn7FI7ga600rUA+tm29e2MXCn7yP3169g0/59Jy+shfthT7tG24H2QDZgLIifZXkpodql8PkhZ6DrgtbxdVLBJ9EzwPUqEE0Z5v4rc6A/179fgCtRtNDS2ZYASa1SfDM/hMxt2Up+Q9DstdHaGeCkKBTTQR1py1cDwH6R+YypGbRb3CS7+msofKtovy0Ykvsl26VPh9SXyYUZd2HP4mPHrqdC2bnB2/xSoPebThcaloFnEa8C421wp8v9t17+CPf2Po55Uxm2XTg07vLXENy5VIz3BqhEuQu/27w3VlA1bZqWDok9ksdmzobT5iupDz6CgyPOfHb7NVz68eb7T2dAYnZCdNpTUC/IOfJjYL/ymfgWRFXjp4buULqq/2CvEdC7ZRfPRvNgYIPuJ5t4QuXr5a8FtQC78uYKxuJJxt/md5iSVZ1vO6zOg1dDoxOT78DuZ0fENUd4o0STFAuGNeZ+xrEgZohFtIDEIamDs2uDdQ6RDANFMwUb/aAgr3CTdTqcr3T988c14fH259/EjAFjF+UnpRngrB3SLkDHj9uMrjcYOn7cIr/mPnAu69TDYT1siNt77HwTSEvKmJVzHQaN6rW02WcwYmafna0Ow8sOb1Ymvg+2x+p2tQXIu7Ke9AXAHff/enotzaxF6i8Ql5go0+vBy6+eVoq2A9u78l0SQHlivKK0BllAElm/PVEIFBDlGc8bYC+7REWgteG1MhvkJ6a1hndBCVNsylgQQ4QmTEBVOtAGtJfaRNkD4pcnvkjfDwkjbM6274GDWnNpAwrEOLqAzMQd7a+7FWa8cQPNV/1Y+wkUm/JK2Q4NljZcXSUXyswJTPPeD3YDzLmmWX+bXo+nbn2dtkDPN+3c6h+C0NtB+3wHgf0Tuzbmw1D1SoXwoDvg+JaDMP9mPg1luFJDzAM7zBgBl/6O3varwHGPQz1zRVD8lE9E8eJcG1kPaLgRAYbzSqRiBqcV9iHmL8Ep3KHA7jQYphjbKbvA+QfHvnZmMDRQeihPgLt8yDdAClAeUIrP8//VK87wA9hjxkTxtmStlMUALC3+mC3K1lxNgszRGT/mrgT5rjVQWwzKG+MtJQlsw7UsLQ0ufXqz6AmQ+1G+qaAj2Fc1F5nGAFMYx5fAQdGYOWDtbX2kboVXDWKWJo2C60vv+b08DTkrcw0FCggLk5gPpQMCVnlNho7dW3xcczjUWV91QNkjoFxXpojfsVfvn+XfLsAVLizabz0LJxteGvrgAPyUuHXVySpwt/ejRlFPQcxRflbag+G88pFigJzneT2LGsEVeVt5HgDVHcNdgitCm3NNvqzWHKJyYs4mnYXzu64kP2wPD+88eRj9BRx5cjb1znAYntl7RMtG0Ot1e/96zyApNGVKxhGIf57wQ9ooODbtXO+7i6D8jyHv+VcAd8+3TS3tIGCUT757EWD877zn/2MFfoVrLe/CNb87c56vhAPRp/vd8oVj4nyXu/Pg2cWo4QmjwNra9kydA4ZhRgyBoBhle7kdiGK9bAUVa5RdWCoLhrzT68vmO+Cdy50bRyyG0KDSA326A+Wp8EesnqENkGupA+kVMrvnesLtdfdHvDJB1Mqns6PfA1ba+5rvAdAfJ2CM6QdjEhg/NL9jfA2GOCVN+QhsUeoOtR/EpyeFpZsgfkLMt8mbALT6mg/4tvat5TERXOOdazokQJ3mVa+XjYKKu8rYSmVCYB+/aR65kPx22qqsC9DVq1WjOikQRqhDqecQtSxmbPIxkJ3le7IGsJVNvAJgQElV0q/lnuJWjH/QfdLhmt0S030IX1ZOK7UbGkyPGFg1AdT9DGI9GByUB8pckJKM/2MVxcTicUtKG+FADBgDDW8MuRB/J3lU5jN4dTxmY9IO0Lppn8tCEKWUxcIfpCZryLeAtmKgiALPlZ7tXCKgdE3/Lp4vwLWu8zQHP9D8ZZG8BtIq13CE4jY3BYQHQXiDrb9tt+oGdonmV8Y30Pd2t7FN2kDdTdX7lVsASmelm9jxj6+za4hzR4fO0CykXsdKv/7yFlD2v3ifVJZT5UPQaqn3ta5AqPQtWbvkI+wBO1xwAEbxHjtBPagtld+DjOGwXAVyrLZdaqCWV7M0AbKarCTfAhJwZCSgUPg3ge2faI2yuFp72r6CxNzk5ZmDIHd43neFn4D4jB3SAwzZhlHKQbB0U3tot+Dao9spzxfCtd2RN560ABQGy4GAIw7CDFylLypwjn3UAYqUx+Iu0Ntwx/ADcElulavAMF9EiLvQOKHeuvDH0Kl+8ym1BoJLmtNJ++H/8/T8v+73D3DJJP9TGeKvGUImmWQCs5jFLGAYwxgGdKITnSCvVv7yolA4ffnqxodTYcmgtYePRML5OVfHP/wG7KrYf2o+AI1i6zhWnA/KW2K0uABXbTc3POsAb+Ji300+D/vXn7TcrAyTPhoW1qkXtD/fzK2mCd5siZ2RcgXe1IsKSjDD6U6XOt2rAmX3BDX37Q3NbzYYX+kcPP7+VUH8LthT9cjsa5Uh0T8+J+0j2L7mkN/lKChTWLqF703o3aZj7YZ9wHTWeN+wHZjLXOYCwxnOcMARRxyBezziERDFd3wHDGc+xW1bFQmHtAeZHXOrwakvLnd8kAZrT+2qdrYPXJp6beVjDXJS8+oWTAVx0LjBsAcM6wxtlGEgJ8kvpRuwVtaiNlSoWTajlDuMqdRvd1t36FutiyWiIfhZvX3dxgD78aHUv+B6/iMGDBgAL7zwAmWF6CEKIKCJ7wH3ntD2VLNWNY5C4vqwd4NagGmb3dfmNUCEqMtReNHp9bPEy/CkwcvZcR+AdZzqqk4EuzS7e+YrUGZ1GQLWQZlfAnd5NwFHL/um5t5QaXT58aWfQtvPm9ytHgYOS+3XmR+B01CHEXZDod/5rvcjwsDa1bZfXQsOLe0vmeuDVk0ma9Gg1lYPaluBKJaRDQjcStqqjCUZYR75gEoiaUAW7mTCX9qzJHGkgttZlyUOh6Hj2ub1aq6Byj0rLCvtACQRQFcQNcQ4kQzMRC2uopR7ASgQfqgg+gsXJGS0zMrLGwC7io5Nv+4DUfNjbElrQPbSGssjgK+yT3wJcgk3+R7orzWQC8DB0W6m6S60O9x0TPWL0Dymflhld5Ch1OE6yPflFFmVvxZNpuCJG2gL1A+0ODC6GQ2G0VD97fBjwbfAa5B7NedbgBd+eEBO79zYgtfw0O352dhceOH75pfEq2B9Y11rqwHCWXmgDAHZSfaXBcBc2VcOhOpZ4RNCnKF2ZtVRoakg0sRF8e1v7pvB9KYF0FxMFSOAU+IQg4BjQCwg0FCAGngTDlQQ0+kEPGcgvkAH0ZKKQHehiGBgn0gkCYDGfycvKvbrC8Zvx7H9x+fi16C4C3ecgdGYcYTUgozHOVZ49WXs1JTaYHVXq6hLQX4mVhAMjMKVp2BubP7AmALmR47t7faAIVrMFBFAG/z4CMigiAmABY0CkGnk4g084QexCpgotvMNGAcZv1CMEJYaGlcqHXrV65DU4DqEVy3nHpgForEYLNoDKaSQwt92Yvpf7vcPcFWoQpV/4u9/zfh+PfG96U1v/hLY8m8Vvm1pCof7ne126zEs+3xT0onmcDn1xoAnF4CNmoNWDRqXq3s4LBqmxY8I7Qzk2xe4FnWDHNfcRQWxEDny9oLnL+BBzKOLr1U4aDj95U1v6LWunV/929ClS2uPOh/DhpCdK8/+DPEv4venBcKug0fUq2uh9Bv/T72mQrdOrcfUHQhvmsbap9SBK9r1oMffw4Pkx4boeNjherjuVQGVQ8ofKx0DNWyVzCERIAqZQn2gLnWpWZJew2/OwzKWshiYwQEiIaZBQnjacdhd9liv6xNgw5w9p85XgfsBT+a8qQnWpzarFgLKGNNO42MQOcoMYQLZQguRscAsOYv6EF6m/OLATjDqh74+rf1g0A89XjT1AM/v3Ds7VwJOc5qeQCuGcA4opPD/OK5/FTNmzMCXfMKHYEg23lGWQNizspNKTYN+LbplNG4Fr3PjLqRuAdvn6pdqVXB2dwyxz4TjP1zg3hB4Fv/yq7g2oH2gTtYOg+mc0dfgAaEjgiy+VaDl3IZK5crgpbk3clkJ/st9MtwrgK+nV1+3oyDmiP2iGxR+XrTP2h1e8KZh4kiwDrKNVTWoUK1Mm4B+4JjrMMvcD0gD3EDOk7OIAX4koTh4iYqYASFvsQpIkj3kVGCFfEdOANaDWAd0YBjjwf6k3WLzfajWIWxiMFB1Y8UZwd8CAkc04AWOOAMmDCiAhaWowBKhMBxsQ6wX1DZwqPHZyrf2QEKzhB3p0aCe1TbJdSD2ChPRQBqpLAYRxzyxBNQ6Wq66DTK+z9qVtwvy2+cPtiyH8IiypwKBMu6lV/p0AC5zijMUh2sLf33xzGKHfAxUpqmoBkq6Yi/mADFcKRkP0pCGkNwivXX2TtjS7eCIy7GwOXLPsPOjId81b1bBVVCKTG+MLUF+Zb2l3gL5uXZfC4Qprcbkd3eB6ucqDQv5sWT89W8CnKm2cbMhEsxHTe2NE0BMFsdEMrBUppAJeAh7VFBiRFnxDpgfmUqbWoOoK8LEMTA4KocVDcyjDGEGdxB12S7aAkUsJQfQSv4Dfq1rkYuL71dZ7zf3bzjhhP8mv/o1wI2gObVBxnIQO0g0J/+U2RxeVnlzOzEMrC3UZLU7SBufswYMHZVDoh5Ubl/+WOnPoP79GrPLdQbvXI/HrlOALjyVK4AY4kkGojDzDGQv2ZuBoFXVyss+oH0gT2kDwOGJ3UpzPag3rUbTcuUhIrl2vYpmsKtiXmc8WpLf1AGiiOI1/7Bt8X+r3z3AyXgZL+P/R0dWPEXMCU5wAqhFLWqB8BE+wgfyiwrLWcbD6RdX8h6chmX3NqWdWAaXm98Y9WQcWH2Lqlkl1PaocbX8ShjwuHtIk+7QZHa9V5UWQvbPOa3ya0O3x21/qTcW3tjHdk6tB0kvk8am14RTDy+7PciHqnsrRgT1hsbn6rQIuwfPn73ukJgPJx9ceHZ3FTw9/SI2tizsXXzy2g0bTCg3+Fr7CtBtQpuf6iZD7C/xP6Qa4c2TN92TQuHCxmu9HhfBnpXH066fhFIBPl3dW4PvAu8bbj1A3pSRHAUyyZbbQFhFvsgAbb52QYuAV4XRk5JDYb3Yc+T8VNi690CVy/Pg1cOYIcm1QbsuvbQaYFhkfFc5BfiLa2IpaJlaI60b8EDuFm9B2E9ln5TqCqNu9O3Xejn0a99VNo4DzzPunZxTgU60pzXI3XKfPAS84tXvEth+paKigqgraolaoAwVj8VjsP/YzsXUG9Jzsibm1oBjuy5suNsBko6llsuMhjLXA7/3/QpiihKrpk0FzZ90MR7ooExX3gP1ti1K84aoGjGrU7ZBvrngwu0uYJhn8FfaQ+Azv7KesWC3yXzM9B54fOvq4HgVrvS47fhsB/z0cHPKyS2Qey8/vdABRm7sG9qmEFqkNsyqvBTEKXGYMyAmiD0sBaR4UNIJxPUvJbg8wEY88UAmaZSsb48jkEqajAXxnugrGgGLGMdwEN7Cg09/c34KSwLKtzzhCTCFAEoD7chlGsTuSlqVNgyONDnX/051eLjzkfPrfMBd1pEaiEkKSlOQA+QEeRfoKlqJR6BEGoKVW5B/s1BYdsDRMudn3bkHVZeE9Qq6AEP29trUfADY37SbZUoEtvELKwFZMjzAQG2xpiSdU4HtFHEIWMhCIoFJTGE22LqplbWPIadcbqn8Qsgcn+6a/RhsU6w7bSNAGWt3yBwOsr51sy0MSNaWaxawvmudbMsHYRZX2QmZF7Mb5bvCy4+i+yXlQGbnLL/cFfDsclT9hJdQWFjUyfoGWK90Ec1BTKEliZBbPf9E4RB4VOXFuNgZ4N3D431nC5iHmMoa0+BVTuyFpM/B8p11sS0Z+FRksxs4R12GAyoXUAENSS7F06D9pgT3l3zOriTAnS1+IRd2op9oC3wiR8oPIW1vZpPcDyGmYuK4NB+w1VfnaueBp1qg9AfzImOicRQ0OVP3uzBXGPFDb9+WM6G06m/0qgTsoCLBQC7B5AAeuOEMvGa7jAVpk+U4A9KIieqguIjKogM4ujictTsJdlfNd4yZwEBqUgPkFXlVXuOvgfkf+fUF9H+Z378E15Sm/HemejFhwkTx+B6N4hJDIYgb4pBYC4X7LXbWHXC645X+D0bD4lFrfjnSBK5culn56TSwVC0YY8mCkMHBZ/zmwvBVfV60/Aq6Vm/1Tp2dYD/PPNc0H+y6eQ5w3QNdureMrL0Xbuc/LHo9EA7/fGrHzQaQ4JpYNr0ebHc/9MXVPjAuadCwdguhS5/Wg2o7w/NKr99KKISob1/VjV8BkV/fXvFsMpxfFe4enA0drjQ/W8MLnox6SVwz2Lo3tXq2H6S/m7Yycw8cKn+67q2PIcwS+lVATehVs/3yBp3BPsYu0vQNsJezYiFoZm2aBB67vpwXlwMrumwafyIStnU7dO1qEKS+zJDZKoiLwiDWg8HTEG/YCOKBmIgTSBdtvxQgXdTO2hEoWyfE138gjMrv59TaHfp37Xa38VLwMXpuc40GhFwmV4CsQxpZQAta0OIPuBOtxQFODpANZAMQiEviCKg3bXfVDyDuYpJLxka40e9exotR8MY1ZlXKNkguKt83uw0QRy3qgyzDTWwgHjGNd8DwhcGoSFDPqOHql3D/gyc9o+Mha2lu7/xbUD63jKf/amgWVW9B+GEQXYXCDlg6ZOOYY4fhxOJzje7eA8sHtij1KhScLTprHQXpQ7Je5ASC8kJ5KG6A4aIhWYkGlvNIVAXM1CvJMAQxwGQ5hSkgt8oR8gVwmmM0BxkhI/gJuMQl6QysYu3fnTNCQ8EAPMWGBmIWt8V9yKtRkFY0D/ZfPnX8ZiM4PvnirntVIbeOFevHYOhlOmdcBfIuu+Qo0MaqvbVNwFDRR6SCIVZprWwCjvJCmuH19ugqSUvg4Oozy291gVpDq+wJrQ51P6zqHmoCJUG0Eo1BpjGKiUAi+eT/5nn9tQTQkfZ0BJEiMsVysK9gjjEGQsiqwO0+y6FiesULQZ9B1OuY3clhYNmixWvLQAxUVFEIWhutt+wNhkxjhNEJDAmKVTkB924/cXjTCmZWmp+yqS0kvUxsmL4N8uPVlloQZG7JIf8mGCsZVxsmAV8SQhxEn4ivlNYIludtTD4eDr/IbRtO+4NPaW/cLkOlvuWTAvtAUXnrNbURiEtKutIWGEBXugJSrsICrKQNAmhPMiagdMn1aUxjGgPmkhfzVJxxBToj5VegVdeWydOQujfjm+zhEF89cU26CrZ1ah05FngsXxEIphTj54ZfoNyM4Id+34FnM7fbzkfh1YToc0ktIK52Uqn0x2D41HBeOQHiOzFf5IPXbI87LlWhUrtye0s9ANfJzkcdf7tcaRIj6A8yXDrIvYARO+z/wOf7T/L7l+CuyCvyyn/hg79WeZziFKcATzzxBGW9slpZClZ3a6JaHc6/vh72+BV8v3FN+8NvwYXjkV8/eQOWIfm3i66CV6LnY5evoZ9797ZN7kKPUm3W1n0JbikuexzHgvxAfiA/BDFWlBbXodLE8rcDZ8Ng514Hm/lDzFsJIrU6RD67/eb5WHg09/HHr3fC0Ubn6945D2/f7XCh4Uro7tI2tO4DWN9me9MzX0PKoORqGWbYf+N43vV+UHFA2YEBIdD1Reu2dZ0halJsbsovcN7x0vn7k+FexYdDo36CrQsP1rzsCZXfLp8f+D3UVCovDS0NdCCCYfDk9qv+cTdgaYP1h48tgB2DDza6LCGtR0ZkTiEoi8w+xu2glFd+UlaBqEI3eoA2Q5smD4LcYXNX20LAXZ9styIYML+7W5PX0Hdtl0URruAzwzPYtQ3IzTJAfgVSyh5yMiAZy8Q/8E60lJTghohwUdzboD0RoNWTK6UGlnK2TbbmYDFa9tiWge2apaZtF1i6W17aVoDBw2BTcgArcTIB5G7uMBoM94yDlGXgKBwWmYMgrWHGYr4DW++izbYnkJuVe7VwEzx995V9fC94Hv7mx8RXcP77K+cfpUDutpx5+WOBrWKMmAyRb9/t8uJrcK3v/MghC2r2qvQmJBYMh5QgZSIIq/ihZB3kPMzwa3WVfMwj+RjYymMeA2aiiQYuc1nGgrwmr+EK/2hqW+EqXIU9iPFioPAAa7R1v+05RO679/qFO+xXTjrcbAcx4XEzUsuB4RdjirENMFA60QLs0swLjTXAZah7hsMuyLUvmF50F4rCi2pac0HYKTbxCajDbYHyO7h49tr9x6dh+43QwCuXIbCRn+qRDoFhfsM8JwMN5SL5JUhVOksPENVENVENpCY1qYFwF+7CHWQzGSFDwTfOa5ZbCxjW6O3vW3hBlZkVFpVeAZ/+sChr+wt4tONpw+gXYHAzBho/BgbQWx4HHtCUVsAu3hdjINMx51h+Bjya/HBl1AeQ+SR+U2o5wNf9gstYUGbZjzeNB8M8JVTZAnIr88mDgpuFHxetgDyXdIfs94GO2kDtNng0cOtY6R6Enigd75sDTwNfTI3bCbK65io/Bz5WzmACuok+NKG4G70CZFP026o8eVlelpfh16WwxCIxUowEPmKgOA5Fpy2rLL0gtlfC1PQbkFUtY3nOTcBfOmlJIMbSlJZg7mbKM16DwBb+fT0/A4dA+1zzW3D24LUHj67Axht7Dp2fAfkdclsWnAeixGZqQKl7Ac+8qsCAMT1jmvWHXqZ2M+rngecR96vOX4BsIOfIeSBPyEPyMLCUQQwGKlGJSlDyegL8pST3a3muuEXOA2ec/8D84F/k9y/BjWY0o/+LnxXAaY5yFESA8BFeoI2WBTIb7gU89XwzBNb33D35fGu4OuZW82ddwNKgoHdROjiVdfnM8Tq0nNZ4S7X90Gt9+731EyHgLd+bHldBLpVD5WaQKdIknUHWl7VlWTD7mNoac6FJrzo7Ks6Evo27OEUsgeRFKaMzN8Hrhq+PJC6C01x8en8BVBhbpkdAKDSsW/Oniu/B06svu8UvgJP3Lsy8GwrPZ7waG18Rtvc65HrFBSbWGVK+Q0focLm5Xc0x8PLK6xYJJyGmYzTJveGq/a3nz96C3c7Hp1yfAaW+9dvveRLUNPWulggbvtnrcmEH7N58fOP1vpA2IPNSbmcwmu16mHaBqC0qiNMA2CgLcon8gUhQG1ittjbget3Z1SEMeps6943IhYEXu9Vvcgj8c30OukeBvCiD5Hcg78uHMhh4l7NMhj+8Jt6CFRXku/Iz+S4ITbiJI2BdYfNSG0HOspzrBXvBssXmrq4G0cl4yPABOOx1eG03E5T1yk2RB+SIfNEemEQKcSAaCW/xERiqGaYa1oAh0NjK0A9AWcYZyP0205DbC5TlSmXlJVT3CJsUshoqvl92b6lRcONAToX8vWAtUP00XyhjCwr2OQktKjZ4XrkNuA10tjkcBbWP+kwbDfKIrCnfB8CTfcBOCuVeYLmcQisgl5mUAaqRJ/eAHClHMrLkOXHnbwOcDRs2kMkySSaAcBCOwhNSTqSn5FSFPW2O+0b6wa0J999/+RXIesznMijbGEYDsGnWGFs4lKkf+rO/Bl0Wtr5R5wN4NO9FubibcD79+g+PIyBnfO7PBaXB0NHYXPkesmpnj837Ao6MOzf99odQaXn5moHToN9PXSMjtoGjYp9ttx5kHzlV7gH5nnxPvvfX512+I9+R7wD7OMYjsL9rV9p0A4KflTrvvRqKfrHEWCU4t3Wa7OAJ7NC2aFeBPLrIeEBg4QIAP8plwBPK8D7Y1TK3Mt4Hz03ei91bge209aBtEmjL7LeYl4G1QD2n1QX5lO4MADJlKA5gmG/4xuAJ5umOq+3zIDAtcIP3VegZ0/6b+h9B+OByw0pthRPRF2bdfQUMkudlaeASDzkI2JeUePbJvewB6sqKfym9eQMjKb6OBRRRBFSgqGR4wAvMkHE+607eAIgPSxYZvmCdblugPgKW05P3AaOhqlIF3I+7GR1ngUe2ayWnruDW1/Utx9nQcFLNfeXD4GrlW52fTYRDo058HRkOBcNz5xREwKuo6CpJjSFned75wqpgyFe6KmOg67etDLXPgXek53zX+yCkMIl4wEAhTwBvNBoBCaSwD7jPp3I+kCVXkw+YKfev6ef95/j9S3DL5XK5/D/7ABIBwizsyAHxqfAWywBBT27AK6IfJW2BLZv2z7oUBkdunZt3Zx/kuRXUL/oZWG7MVnZDxevlxpRKgwGtezg0jYPq3cOrB7cG4SkiqAfaVS1JzgX5k9wlf+YvUw/JcrKUDALPBu6VXBToorTcW3sh3A1+fP1NaUi5l/Ys6ySk3UsbnbUdDt870+HWQAiOLhXgfQ16LerQpMEKeDMnvnKqDzya+GRcdBm4VC6y8eNXUC45xMnvErQXTY/U2AcdvmnxZe3hsG7BDpcz+yHlcEqpzHw4nHgm9PY58OzsfsSlF6R1yhia4w07phwOuDITklumvp21AAzRJrPxMYgFIlr4AlasFILcK28QC9owtb3qCE7tHOqYO0CHey3ya82FwbPfKttcgfLhZRr4zwD5SHrI7SBHyjHyBMg78o48Q3EG+2dMymPBggVEP9Ff9ACC+YQeYHGxfmezQcqu9O+zK0H++IKUImcQ74twnoLXDfd45wNgGKMMUuaC0k6MEM+AJ9oFaQPj+4Ydyifg0sipssNpML8yNTaeAZA/yGtQ2C7/q8KK4LjSXjMHQdu3mxyrNhiUYYb9YjKsrL7l21MRkOGVVSbPE9492LdDqx7QZ2rHyw2rwa20hxlRt0DtrBVogUBZ+WVxlY/sxzsg5ov5ohEoTZS3RGvgF3GZ6UApctkEHOO0nAIyTaZRG7DHHiOglrxTa8U1G4aDhi8N/SG/aUG/opZw6sfLpvsRcGropRr3u0LWw6wreQfB2NtOmHeBFqc+Uy+Dk5eTnf1OaBBXs16FezBiYu9TLS/B4/YvY+NmQNzKxHHpznDnx/vnXt0FedDgqLiDiDcaDf3hWfDLH+NDYW/aiTGRKtSbVm1f2Q+g2rqwWsFhICyiSBSB3C63y+2/aYv6tU1HQ0MCdaiNP4hviitqLAbrl7ZI0BZrj7TicXIrxCgAYsQVwBk7eR5khMyX+aDaa43UwVCle4WypR/Cl6NmVOw/H1IbpPfNrg+Rcx98FPUNHF9zYf7dZpAUnfphlgsID8ZSF0Ial0722Q1tJ0csqTYEWrdq3K9aI6g1ocqSMqXhVd2YCUleYCljbWT7AQiiCl0pfuneDxiQKCAvcZlrwCZcKB7AXhpALpPL5DKKW1zzQPQVfUUf4CNuoEHi2NSrmQsg/k3y/IyZoJ6TbWUwkCDbsBOMVe36mK5D4KyAHK8V4BrmbO/gD4ZyyhmlPjTYX6tChdcwffqo9d1ywGGjwwK7bNjT/ljs9XWQG5pDnh3c6flwdFQSLO2+PuPoDcisnP06zwPeNnQ83NAA/mu897o/AnmV53IFsJJP2QLihbjMYhDrRAfhBmI+seJj4AJnuf8n5Af/Ir9/CW45y/nPAlwWWRQCM/hAfA7iUzFBGQEZj7Ju5T2EfVNPbIrcALuvHJl3bShkOGaezJWARf1Kaw2+L30D3etBrxnt1fpXoLGoI8KWg90A813TZVCPqyfVQ8AzntIR+IU1rOEvvTK1z7XZ2hxQniifiTEQ3CXwI28Jfbt3NUdY4Xnd1+0TrsPltBubnq6HRw2eFsVkwMmjl8T9mzCweY/yTXpB17Wtz9R5Biluyd9khkJKq5SfMuLhUPDJKjc7QrhXaJeAPdAptfnFGgnwYvvrvIQacDH8ytIHT+B5dpQx4S78lL+lwalwyOqUI/PzILVremj2ATC4GiwGLxCLFA+RCHxDCB6AhUIsoHXT3tMqgtHReN3gA7WqVF1ftgCGtHvr2+Y3oMrmCuVLjwLGU8hPoLXVOmhTgIpUJAJYyUpW/Il3YkmAkz/IH+Qa4Dz7WAZavhYq10OhXVEZaxNQB6intAcgfMUQ8R04rbbPMvcGJdHwUOkLYj9v8xOwT9O0XLCrYKppTAHf2V7nXbZC7JeJhWk/AkhnxgLjRVV2gPpC+157CC77nPLtZ0O3g62b1bEDv35ep9xyIO92fmZhe2joXcu/4jLwrOnWy+kHsLVRrdr7IJaK8XQCcomWnwFwkbIg0pnFD6BMVA6I3kBzOZXBICvJO3I0yHBpx0Dge75nFOCCK45A6eJGfdFVVBBlQQuTi2QcPJn76lFcLdhhPNLk6hV46RFdPWkzKEWmGKMD8JqXcgsQp0XJjlD5esX7Qb2h647WY+v4QLl5wdP9X4GbvUttx7bQ/kHTgOqFENcuYUOaKyTPTW+eMwgM643DlZ5gs7e8sfWEyLX3yr88Bzvzj2ZcuwH+7bzt3UaAbwvvuu43QW6VSTIJWMEKVvA3vfHkODlOfvGbn3NluvQHeUNeYwtg4mbJ0IniKjH74mEyMlWOkCNAbaH+pA2F0hf8n3gdh76uXes2HgO5P+WvKGwNDocc5pvnwJU6t9o+qwqJ1ZIHZswAWuBMNfBq7n7EpQm03dg0ufos6L62bd16vUE05wFr4M3auI2p7UEboM2W5YBTbKMVAM4IQNIOA2DEKK8Xb9lekphEYBnLWA/kkEMOcI0rXAIZInvK9RDnmXQ6/R5Evx9/NeU22PK0vjIYgF/4ERz22t0yFUDQ0YDH3mvBZYPTfYdfB7ivBGO+oYKhFdT5vNqg0DMwIWlIvfaBgIEF1IR95U8Mj9wG2T/mHM3bCne+fpQZdQBy7Quii6IhOjX+fmotqLSh/HulD4LBrCwRCqixajXtLLh85rzafjKUDvZP8moGjj4O39qpYGtlO1wyCfc0jv6J+cP/0O9fghstR8v/rIoyj1SyQCSLNFELih5aXKwBcMbpqvKwH2ybeTjmSgq8PhTTPKkJYGc4p8wAp8dOrexPQpPQehvCV0O31a3frjMFvArcRzhfBc1Oe6aNArrRhXUgc2SOzP07+7cWVwFppbXZ+IJ5immCcRk0vlNnTVgY9Mhuv6j+QIjNTLRPd4ToBlHGhEi4kH6t6qN5EFpQupWPARrVrB1Y0RcemZ99EeMBx+eeM9y5BbHHY/omd4Ddx489uV4NJg0fWqNjC+h3sVvPxo8g0T2pIONLeObwxithGTy78eJUbDugtvKu8imI8eJrEQKiuvAXVUGU5ThFgMRCIUhvOU6+D7K33C+PQuiBIINvILwzveuEiAbQKKrW5IrBYPe9aZJxLKhfaGHaepB75QPZnOJxTW3/jFvvPygsKcF9IHqKXkAHCngBcqrMlE5gq6420B6BNlGelGHAGt6mH2hZsqLmB3ytXeM1cJ+9snjOyzMcB+MuQ21DN3D8xKGrnT0YMdRU9gPIjrIdaCcMEcpnkDQr9WFWPXgU8aJCbBKYx5kyjP3Bq9C9g3MIOPVzsJr7wc0F92e89IaCyMITlnfh5pMHLV9tgvSzWQl53YEspaeIACqbvAxbIPlNeu+cQ7B79LHbkWUgrUpmYe4qaKE0GFw5EvwueTV3+wq0XTJAjgf5Ur6Wr0CsFWPFWFCkckk5CCkX0hdkXYC975/oc+MsXPvsTovn30GhpSjB8jUYPzcFGxuDulbto10BT1+Pc859odWBhn0rT4JGhlpxFWuCocjwifICPK66fe/cDXpOb+dTbzY8PvOiXdx5OPLRuZV3y4PVrH6s9gNDOVOicRGkHEqpl1kXDiSfPHRjANS+VOWnMu7QfmrTgzWrgf0MuzGm/iCDZCP5NshsmS2L+EvburAXdsIMjGYMxeMq9/ERiHGslcdK7oHfzlZfMh2ZXFJcdU1m8YKc8rG8KQ+A6Cr6iK6gtlY/0qqBVdj6q6dApjJdji35jreAfHKxgDwtj2opYJ1h629zBBknZ8ndQHPxtZgDcqtsKb8BrBSxmd9OLuxesu2HEVBIZzfFneF+7cRxq7iqWY4EMsggA2RdWUtWBTaiibchfnqSNcMC0QvjuqY6gGrRUrWxQBk5VL4Gx3fsTOYsKJcb/NCvIrjfd33LsXiduaXyOWjTtRsyFQxblflKJ6hlqNwsNAhGv+hfuvUQyL6Va8lPh2Oe5w7cGQiFMwvGWY7Ai4ioowmj4JexKQszd4PHcNfJTjXAWN/opbwAayvLXTUGgpqWauhlhaYV6sdUygG/Zj7H3cxQMLJwoQX4Twsp/w/7/UtwN7nJzb/ze/viNzXDAOWashTUEdok2R0eP3zpGzcJNqn7y18Mh7ubHo19Mwiob/xE2QNymVZGBkD5grIzAuyhz/ZOixv1hPI9Q5L8O4GoJ5ozA9Tu6k0tk+JxXMP+k+MoIdfJX+Q6kO/JGVpjcD7l+MZuF3Sf2PqDOivhTXpsZnJ92Fxmz9ELHSCpflJgxmg46HLql5uHoVSmf4inL3Tp32pzndoQ6574LH0L3Ha9N/BlAlyZcXPVs1YQ1rfc6MDS8NaL9hH1p0KnBq1H1K4Gse23jDvVBXKW5XbObwvG3coYZSfQRFREgAgiCAPggAOOIIfKqXI2qKG26qoCft96V3NfCz33t9tV7wl082/VtE538Djp9tDJH9Qx6mt1L8gQuVquBB5y//+pqocCirAAUTzhBlCTxhjAssL6wlYd0mMz9+fEgXVNYRVLEgijwWxIBpdcp2oOqWBYaKitlANxk26iLXBITqI7cJnp8hTIFrKOPAxygZYmBwCIFSIYtPuGLKU8PGzwom2sK/wyd8eps90hfV729dwboOZoo+Q1yD+U/2lRFiQeS3mSmQGFwUUplm2QZ1ewrOgIpNhnhOTeB3FfeVvJBOMh5R1DJ0iolHQzfQOsb7y78PxeSMnK2J4zDKpGVTwT9Dn4P/SJ9AgD3FSrmgc8K+6EIsaK78UEKLxUdMr6CVz/5a768gDs63DisxuzIfVmWofsBWBMNXkZC0G+0DrJi4Cd3C8HQN2B1QaUDYCusa0m1RkGnsPdSzvdBM2mndSqgtFg+FTpD9XfCS8MyYAeV9pWrrcZnvZ5vS5hMzyZ+XRHTHkQo+3Gm+xAVhGzxTx4nvv6q0R72Drr4KQr4RByodQJn8tQc33lKSGfAFlkMhZ4yGOeA4Xkkw3yprwpf33+0oBbMoY4kDEYMAFBf7kTisf5SQwIwAMHkkGUxRF7EFXFAb4FujKfpiDnyL1yDWjxmlFuAXlSzqYO8BUTGAzYKMAMsp7sy2bQjmtZ8iKwXQ6XrYAtooP4CUghiULASKWS7v+yJMQVlyiVknG4r3mNmeKap+Lc04F0IJJIIgGBAQegNnUJB6u7bYNtECQVpBVluUNmSOaC3PMg6siFcghI5Bz5LjhNtJtp2gkVBpYZ6b8F3Da4hDrmgTZbKye7g8yQivYa5BitIxlgTDNMNTSFOqlVeoUKGLWm773W5cAy0LLBlgtnCi853N8PhfZ5HxREQtbl/KOF7SCLZK/MVsA+fpQ9gH2Wn239oGhcwdSiwRBqF+zkNwqYLmrSB/K/KthnqfNnZw7/c79/Ce6UPCVP/eYXVqxoIE6K/QwB8VBpLAIhrV/aq+zdsPfpcf/r++Gqx80Pn74Ai9FSxZYP4p6ojwXc49xuOm+Dpkvq/hh+D5qIunfDSoHjXYdQu7Zg02xONseStr9+gDPOJQsf/udKxmGp09SZ0hOUKUq6UgSh9kE3fY3Qe26nzxs+hld1Yt5J7grHI869dXcWPOv6cmT8u3Dk3tlndzrAqNC+d1rtgTYRTYzVKkFMxfjPU3+C1PCUJZm74Kg4d/bOGvC84frC6QMwe5neNdYAU01jP0NnEJ8wjXEgLovtGIFZlOYZoKEiAWccMYHsyXKug2xm+0YbDaFLSk/zqQldPVs/qBMDgQf8J3hWB22L1lEdCVqw9r52hOKqk/9Kr9Y/WgEFWEAekC/kQTC0MFRQNkLRfssP1paQ9iztcFZnsE0suFzkAOZkl4NO08EnwNPf9ScwbjUkGCaBYRGOLASQftIVtAuyIe1BaaNMFefBua7Tcfu6YGxp94EpDeQrGc0WSLifrGRmQdq9jMycp/Dmy9crEnLA1s+SrDqD7MZFToJaXvtamwmySF5kAjDZ0F1ZAcLL+InhKzCsMhxQjoMcLfw4A2rfghTrYHD0dF7n4Aj1DdXbl0sE341eRW6XQe6WI7UqoL3WYrRXIPqLt0Q/EAfFTjEZXrR+XSXBDNsjDze9OhRehr6xJU4CPhe5YjhwljHEgjZWDdAGQfCSwNrejtDpeMvvao+C2q+qKmWLwNjSoCpOoLZSw9U2oLQTLcVjsO9r19n0KbRaHLGzqhPcbPbg2SsVEpfGb0rbBNlNCg2WXaC8Y1ij/AB59nlbCrfAuZCrDR+Wh6rTK8rSH0Npe/9Lnm3A2+x52lWA+ok6Tu0GspJ8R/YG/PHBG6hJWeJASuktvYENnC7pTOJQMs7qlrwD1CCNR2CyGCsayoAhzLBcGQgFUwqHWd6A8pXylUgCmSSvyS0gv5GDZBTwIRPlryu2ZgCmkm+9ynVcQC6RjvIdkG1lqDwJIlJ+IN8H+bUcLb8B7sm5mADB53+pYpUgSlb4pgMrOQPkUgsJnGcnZ0AelgmyAQhVxPIZiEl8Rk/I2JdVIbcaJL+VeiDrElgOW2rZmgAJfC0qAlcZzjhw6uo40v4ClLrt08h9OJjfNX1m3A7qj+pF2y6Qy+VKlgA3+BEF5M/qIVss2G2w00ytoFlI/ZqVnMCw2tBHWQf+G31fub+EqPSY5JSNgE10kZNBdKCrECC/4JxsBKrNdlYtA/5HfPd7xEO1qhU/D0oC7x89troGQ9Fey3KrHwB3/uws4n/i9w9w0+QkOYm/DoqMJ4UMUEYo7xjeBssky1Pbc7j18uHaqEI4cuvc/LshkLgzaXXGYlB6miyGWyBfWI3qHahyu4KhdB50GN3cXONT8P7Jw+ayCDSTulMdCDJGOsktIGfKmfJD/vsj80vagrT3tG+1eWDoaRhgmA51xlftVrY+dF3dal9tCU/KvbgS/yVEHXrlHF8TbjW63/qlB1yYVD6ylBM0GVFnb/gAeD7iVWTCLDi85LT9zQ8gekbsnpQnsL7fnq/O7wT72fZLzJlQ0K0oxqKA8rbR1egJpHOFYRQHNgClpBuvB+64AP64Yg+EiDkMh6Jgy/vWbyH7cK4smAyqs7ZOawfGtw2/GBaArCqbymUUtz0WUBzQNf7fmZonv3iGDDFGvCdagtwudxEPYoaoL3JB1pDD6AcgWzIZRBnRgaog9ii54iCI0+IC3wAh3C+ZC9IbM8jh2hjtKZjeN5Y2OECpin5nPJzhlV9sYfJGyAnIDs77EowvjVcN34FTK8f2dgZwK+16w/ljMBYpUukEpjUmb+NyEO+JreIXYI1oQ02w2Nk+VWtCVpe8pILqkH+8sIylDcjx2nD5DBye26eZs6GGU/itEDM0j2sQXmkheB11n+RcA9Qn6hVtIlCZLEaCoZbhmmKBnKy8OQVT4WyPax8/mg6noy6uvTcV8tLzWhWawfiVuZXRCTRfLV4GgmOofVuzCdo6NNlV/RS0n9Y0rHp/sFtl3mucCdoUbZr2EUgvOVSOAS2QstQA5qg71GQI+Nm3kXsH6B7eNq/uRnj+8et7CT3hxMcXe93vAtpM7SkrQAkwrjYkQOrxjHK5R+HA6lMDb+2CunbVVpQ9Da27NjJWawfK+0o9UQlkL7lZbgYZL5/LZwCcpzXILZyRy4FrSIoHiremEOgtLotdIM7RiT6Q1CHVI+s0XEi6Pu3xISh8bZlkzYPKCysYSu8DZyfHPLscEDPFGVERCMeVmQDk0AMw4IAJ8MEXT8AJjX3ANjbLxUA6MbQHHslpcjrQkVT5CSBQ2AjYSCARcGUZm8DYxvDQsB2Ur5QxYjzQjLlUAspzhEIglsq8AG2rlqXVhkTnlNzMlZBiTR+VXQAyXLRmLMgRWnPpA8ZKZjdTDvj7+933SAafFZ7VXD1AxIk9ogiMGO+ZagKxXCAKqIYjCjCEj1kMhDCS78DZ5OTuMARaRTQ6XPUq1OpY5VaoGYo+s/S0XgbqU1OUAT5iP6WBfAppDbKHXCI3ghFjL8NqsBfmZqZXYPAyfCEegPSTToyA98bBbxd2/d/i96+ijBRuwg1oKvNkHojGZJMB4pGIFU0hbmHyD+kbYHfh8eDrmfB448tpcTtB2y9i+RkUVa5iODgrLu86HIJGj2t+X2E01GtabVi5XDDuMToqqaB+p41W00EWyQLWUNwI/E90dJcL5EL5E2ifaHO18uA0zSHVvBk6jG02tcZ6eLYvalniSlh3a3vkGXdIbZGSnjkNjh4+k3F7FZTdGrTG7xp0/qjV/toTIKl3Wu9sE1xvefvcsw0QszphTXoYKPOVi+IHUE4prZTPQNRX2ol+gBs55ANG/FFAPsIXQG7XhssLoL3QnLWKQGfDFaU9PG8cXZAEbK93qNKVelC2adBmn5pQcXvo7lKxoBwSL8QT0M7LyzILqEENqoBwES7CBaSUUv6Zgc6MGRVoRFMagtwkz8i1YP3F2sU2ArSnMqlklv58boBMUpdpXUH8wiUkKOsN45S2gA+7+QGYIwLxBTmWBlwD5bD4TpkGjp/bO9lZQdklaoiFIMsVedm+B48JruMdO0DTivXcwzeBa6FTmkNP8P3WK8ztU3DKd3zbrjUYzimNxT7QDss78iW8bPvGKWkW7J11MuXmu3DX7dF3r4NA3Wo5Zt0JIZUrngw6AQOW9spq6g2Vj5c7FHgfxE3xE4dBHaFu0UaCoZliVm6ANle7Lb+F6wvv3nqRDDvOHel+dSwkvU7dk3UQlAaGWMNy0C5rZ6QTiJZk0wJqPq7aM7Q+dM1rbaqzFkJHBZXzA6SvFqRGgSyt9ZQ5wMfCS7iDfCoLpQraKG2kzALFURluyIFGnWqpFW9A1/qtf64zER50fPZ97EmIi0p6lN4WjP2NLoYqoE3TPOWn8CjzWbeY5bCj4HDuVRUCXX3be/pAlYSKM4PuAa/ZUtIZQyup8iueyMEBBxwAA0UlI67u8hpEOcMtJRZEIpW4BIc6n1p8MwwuBl9u/iAIamysVrdsdZjTZrJz7y/B1dF5jUMkEEkQGmCPe0mbsoMIAh7LsXI7aKfkQlm8vE8FWR14QQKpQCBO2AHOmHEGzIiSMl/xC2AgPWgPaCJQ1IDsJrnG/N0QG5M4Mv0JMJthPAL7EeYVxmwwNzd5GB3BOlcdrh2CODXpVvpPkFgzZXxmJlCVCWI6yCw+kYVgv9e+n1mCZ0/3fc7JkPM8/1zhV5CSm/4oeyJo29XBakPAjga05q9tgwUl+dRwIjkH4ivRGVdQmosbSjAo7yurlOngON/+mN1bFL/Qfgr8ggUVsGCjGkgzezkCSkWlihgMpljjZMMyUJ6LTZQF2YuRfAyMA9r/ifnD/9DvH+A2yfqyNghF1BY1QPlC1BVVoeiLolBLebi77XHcm3pwdf2t6c9eQE79nK8L/EFJMnxhWAUUyKmyHlTbF7Y6pDW0iGngWGkluA1yfcdxJsgHcolsAXKbPE0bQGU6Q/nnSyZqcclJq6XV0QaBrCKlqA5BOwLaefeFrh+0Pla7JTyd9WpOfC046XZBvZcPrz6Lapp4H3buP/zZVV8Y5zlobLsh0P540z7VvSD6x4QyqeEQT/LazM4gdol6NAPxkfgIP4on24PiunwF5H1e8RBEKKUIBlMnk9FwFBya2Dd3OAu2BNVbK4Cct7PW50XA6dtXrj+cD1XyK3xRejcMMvT8zkkF7zyPWy5uoC2wbVTHAIv5ngCQk0pK2JOYxKTf/W74x3zwwAvEUBElbkHRh0VDLV0g5nZC1dRKkF09OzzfHkCbJLeAKckwWzkIPg88nV3WgdJLmas0ByUXA8sAbLPVlmA9UjTKqoJibwgShyH0m6B1Pteh3JmgNn4fw5Ofc+sXuoCx0FDLUAA1fwhPC+kEzbUGFSo1BucXjsPtR4CSKsaJPaDsMRxVdoNaQY3UOsPpA1cePrwHxz+42PR+fSBb6yELAdRPVD+w62z3s7kDBBj8hnuMBjs/s81YDuRW7R0tExgj/DCBmK9EiAnwZlFcdmo3OHz/bK07Ctx5/+GG156g1pdWmQZKnMFkeAlqkW2BrSm4rXR77bwbOrdsGV7LBBH9aqdVOAOGZKWZWALqOjVamwB8RmduA+/LKXIKoDGDqSC3yK38BFp1rZbmBo71HGLNb0Or7Ea9qg6Dm9ceXo/aBDtq7j9zuQvkP7acsi4ApZehSHkFeScKTlgqw9Ez57692xyqzqj4c5A3lHYIeOg5HtwOOndxbAzqWa2HegnYw3ucBz5jHzsAe0aUdOOIIgfkQ/kx6SDTZFUZDwmX4valnoMMR7vRpvbQoGa9ZuHnwN3gWtdpNdCdhuIGyFPaV7IJyKbaKmkEltvi1Bog7/MZQ4An8iJfgegkugoLyMUksgtkIS3lZJCLsZPtQM4ggE1AHfxxB5aKPsIHxCHzAtMMuNTlxugn6TDH+L1p+2B4J6ZreOM10OZZxHtVpoJ9gf0A802wZVkyrYMgJjh+ZtpJiAtPupThALJAjKYeiIlKHdEZZIqsI9+D5wfefJfUAFb02DTvZA1wfsuptH110F5o9zULYIcddn/nubnMr7OpLOc14MNNooFldKU34MJfFxtSSnIWBbjKbSRYJ1rHqM/B1+pdx7UIartXziljAi9fj0nOe6DoJ4vN9mfmC/+k3z3ACS/xgDBQIkSyuAiGxoalSkOI+zq2TLoVjoSdnXPHDNEbEzzTTgJO4m0mADfZygFwLGufYH4bGi2q3arC91C/TM1pFYaAIUt5JvaA6qkma58BLjgSAJzkJCf/hQk4yWkAeVV6yCpgPGBwNTyA+iOr7yu7FwZc657dpB28Lh/3JLUdPJ7/xBTdEG4W3v/mVQIcb3wx4F4AVKlXvnPpMAi/Uq5p4EhIOJpszcwH7sqFLADKMYYwIIpnvAHc8MENqKHtlBFAC/EuX0JZS/BWv9bQLLteYvhKSGqYFpZVGY7NPL32VguIvRkbmyxha8T+iZeeQGi9oLd9mkL7B82m1zgIdibjz8ZsUMO1r7SywFaOcBQw/yW0/jmqUJrSIJrKWXIy2Nxsyep2yF2cV7lwM8jDyieiCfh4lNri7Qq1j9UoX9YJ6hyv2qVsBDztGHUiwQR8oXVQzwGRooIYBIZahrrKePBc7HbKeTl0WtD8Rs0CaFKjTo+wlXD6xJUPHzwHi4/tjPoCfD/1Nrt9A/63fcLcS4EYIgYpG0D7QeujNgZlp9ipOIMN1ahtACbIWnICWM7a2tgkyBFaKe08gNzAMpD1ZIzsBdbe1lh1Eajb1He0qqCUE76GFyC28p5Ihvx1BWGW13Bi/KVp991hf53jpyIbQ/aJ7B15CigxhhXKU1DtrV7WiWDXxdTCNAwi7tY+XjEPWjo1rFHZH7x6eyx18QdbS9t6248gDVKRPwDlKIcvcJzjHP/NeS9PecqCfEt2l53AOs06RfaEspHB431rQK8x7TrXy4IXC6K+TXwOV7vf+uxZdbD1tC5SewCtZH05EhJ/TBiWlg57Wx37OHIjhF0PXRjQFdoMbbKqugJiDmexB76ghVwM2iLtgNwMcqbWResMoA5St4N8pn0gvwDhKx4yCUyeprrGHVBhblhR8E1o5l1/U6WZ4P6zq7+jHRTML8yyZoFaW5uuvQbOSTdZGgyLFFexBVzHuPk42SCsXNmXpQZAYB+/zZ7zQNktfhCLQX6sSc0L1Ei5Sq4HbbR2TzsL3FKvaXdA5mvNtWpAIoMoA0nJCb3TjsLrajFbk4eC6x3nTg52YDfcfMF0CuQgrZW2GKxW60W1A7yZG38vdSQkNk8cm94CZCu1vhYNwkfZJR6AZa8lxHoInvA8MbY/PB//6kx8JojtYgf1gbOcJ5Xf9ur8nyr+BgcyKADZXnvCO2A12trbPoCG1N5XEai2MWxmUDK4T3Pp5XgFsgbmriswAvX/xLzhn/D7Z2n+NBcHQVpIlA+g4IuinZaFcLfKk4+i8+FCWOT0J+9CblLutMJPQCk03FFUYJrsiQmCHga+5/MuVO8V1jDoOnha3cc67wX5rdyorQGJdJf9gXvc5nP+WhHyr5ZQPJzB1kT9To0ApycOx+yXQkuPhlMr94KHO55nx56FlFPJYzLuQap9xmc5XnD4i7Mn73hC1OSYNSkjIW1k5ne51UFZoNQX74HcLzM4BQwng5zf7K+IAopAJuJGNGgm7Qs5AQpaFS6ypEDF5qG3AupD8571m1ZyhYQ7SX0z7eD67JuPnprhfvTj9W/mwKaf9le5fBuC75WyevWA2o6Vz4R+D1pH2UJEgjZO+1a7CriXrJv1JxF+xVM7aVK2kJVAfKbsEvWh4t3QEQFPYdK0oXM7vgRDa4NZ2QkVx4QuDciFStvLdQ3MhYc/PL8euxPs8+wn24dCzdgaaypEQNuXzQZU6wCtF0X0rHYGqseHfR1yHezesttt9IDKv1TIKTUUUs9khOSOBt8unm1dPwHrSetHtvagNFdaiQagndaeSS8wVjOGMAG0wbK1lgfqSW2AVhO0TurnWh0wvqfcE4PAzyVkqd8TaHSz1oIK2yBwgd8hz3RQtinzRRVgpXjAFKCNVkfGwu3ljy5GVYUDk04m3syCOMNrl8R7YB4mDmAA8Z1MkHNBdtes8jgE1fG/51kXenzc9kndrlDp03LOpb8E20pbL9tt0CZrk+UUkB/I9+UzipdfsvtPLoAVKzagHwMYAsYOxjaGvtDQv2ZwhVHQdXibJXVawfMqL17GTYa01cn2GTVB+cAUY9wEMkYGyPfg7sT761/OgYNTzpS6vQ8q2IWGB3wNZc4GLvbeD6wlRWwFGY9BjgYxQauvdQOTr7GZIQRKjSt11usQhF4ImuAbAGW2Bcz1coKGfrUfVmgOzXvV/6VSRzDHGLcajkBuK/V0YQrwpXiPjVD2cMhjvydQ01b5VugQqF9Yc365b6FBbo1x5Z2h0pJy2wJngvhAzBDPwPaROkodCfKirMV04KX2oQwE08faUG0SiHC1qvY+iLLKBtEf/MNDPvKfAp1LtT5SewLU3li5dZnbYHfZ3M50G9S2WlW1OmS2yy6buwrijiSWS/8abHdzRUEhGJYYOxg0EI/lNhEN1LBd1maB5bZ1TNFTkA7aLE0FqtKHSKAOgynzL3jA7Era7H+RjVkGWhU1WK0BXtN9d7g3hYaf1nq7fCTU+DB8X8gOCGoWsM3zGeQ9KThT9GvVpF5F+bfkInlIuoLNqN7QJkF83aRdGT5wtejOqheHId49qWNGB5BmrZl8DTRSmlEEprIiU4yAWlcqVy8zB6q3C98YZAZtsDZR/RlkvNwnzwObiGIpcIXSeP6OCbFhQ4JsLBvLbmD9yVbKOhR83b3auJaDrg9bX6pdC+5/9cTrzUg4FX/p4YNgSLqTHJg5D9J7ZV3JcwahibtCgngunMV5oDxVSATSSEeFkhnakVE8IxF4n8c4gCxPe9kUorfHdUv5Gi6G3xj95CgMOdtzczNv6Na+TdfaBnhjjv0wWYP4ffFP0xQ4f/v64ccq1HSp1D34CQRM9wnymAIB3j633RPAGi4jtBcga8m6LKK4bcT+974r/s598o4cLAeD2lvWkW1BKa98JjZDhUchg/0WQbhr2YWlBoCxwNjH+D0YQg3NlcegVlPjtRSoHFn+WeBHMPzUwLptt0PjpbWrVrwHDSw1y5ebA+51XHc4zgNtvOYpBahrbdPUHyDoQ/+OXv4Q5B7QyfsyaMO0o1oEaF9p8XI0aC6ai8wBwqlEAsgs7aRMBNrLn2UuuM9zHeZ0HJqUr7MzbDzUblclN3Q5VN8c7h/sD7WXVLGFnoPQ0NKrvacCF1DJBM1dC5RjQDupBWvHwZRmvGO4Ck1v1/8+fDKEzSg7KsANlHVKc6UcYKa2vAW4UF48gaBHAbe8PKDl84YTK58G5wSnfXafgXWB9ZgtH5jNxxiBwQwrWbizuILKjBkD4IwDdvztgGxH6SQdwZZmy1YngMc5V2fHY9Dpi2ara8SDLcrWxVYf0vLS5+VWB8MY43hlJsgp0lm6gDRoM+UMqHCm7NqAQyA6yoVMB22GtlaeAS1LW6mOArfvnDIcTNCpSZvcuvbQpHSjV1U7QsV7oWsDHkHI9lIXvE5AyInAn709ITDC7x3Pb8DZ5NjYPge0TM2i1QRjhGG8chVqv13Zr8wbCOjrY3WfB0HfBwR7TYHw8LInSklwMTn3cOgA2jXVrBUvUFtfmwxspxIboExk4BtvDxj01dtdmsdBXMvGfas6gIg1/KLsAiVfCVfmQ7AloMDzK4jYWXtRxZrg3Nhxo3kdaDM1R60raIu1a3IAyClypLYJqu4Oex60BQqvdgmIWA/ipLGrwRXEGKWTcATyyJWPgNbyDHuB7VxnOxBT0jJpLOmeZ19SRelQvEj43+06JyhuWpEUdyIpovjFxQq4oOIE8j1ZxCpQI21v2SZB+ftlygXMhN7nOqoNJkCgs98XHtXA0Fd5X3kCzrsdJtp/CUDIH58r/PN+90mZsm/kFOU2V1YX9SiKsmw+mnBz5AO/123afvRZ1yVRu1rA9Yz7p1+VAy1KLpENQM7Utssj4JHnMtLhOHw4bmxED3947/yAyLbnwDTWONJQGbS3tWHaPuAut4iieGqgP2L2RDvskIADTqSBqa3xgiEZ8mXhmqK+cGjd2Xl358HCyqtfHl4Hd1o8qP5qLUhf4SUiQVRTBohKIJaIZLEFhBMGJGBX3ClGDpdzeAVKWyVA9Aa7SeaJRgUKlxW9tC4Ga9uiGZYn4D3U0+T6FQzr3ftaywxoMz3iiyqtYe2KPeEXvoN9Pkf9rwOFjQqLLBrUMVY/XK4CTL01cliXtdCjXhtLHQdQpiotRHfQftbOagtBrpWreVmSzj+jyrKo5IEMLR73pMxSeoldoNgrRjEWWCs3iHEgX5Mid4DsL3+iDOQPKmhR1A60+vK6fALORx0j7J+B8lx0FNVArpUvZSZoebKWbApoRGMDUSDyxEkQ34kF9AbZWDaRo0A6yYa8D2SWrH+WSg6FIAaKDBaCrCDnykOQ5Jpqy14HWT45jfKfg+dWd4NzF/B+7pnpugWUO6KtiABtp/ZAywE5UW6Ut0FsElWEK+BIBVkA3KRIOIJ2Vs7hDDCE9WIw8ILz8jwAgguAA340BSVELBI/gWgifmY+yPaypRwPVCKEXOB6yQKcZUqWtYnjDUZgAwd4CnKS/FEeANJIJqXk+3+bG+RTQCGID8VomoI4KWYrlUBLkPaMBfmZfMZpoC6tS4bhFPAK+ILl3AExVpySfYCa8rTsBMRzhShQflYWis5gaWeJtKVAzuu8F4UrwWmBo2JfD+xd7Gea7UH5jsP8AuKoGEpnkKXke3IYaLVkTyqAjJLOWgJQl3bCB0SIKBAGEKVFbQ6BKBLJYh3gTDKJIDtqH8lJoI2WC+V+kK6yovwExCXxHQYQ0awWG0E7RwVRBHK0PMV1wIwTGlCLVlQCw0Ulnokguou93ACts1ZergdeYsUdeEIeKhR9bom2miHtUma33Pcgf3B+vaJLwCwxjImAG/s5BUTJNIwgton5ogfQj27UB8JLFkqNoXgC50/5Rm4G+T4bOQUkyxTs+Osk9QYgHignQjCB+IGRvAP0obtoClRAoQywiFS5CbTW8mt5BFzuOM10qAn+G33edm8HylglTQQlBWoPtW7ae/UeiiMsEvNiPOzTHco6XPsT8oN/0u+ehUVXS2iYKqFgTEH/IiM8KXrlH/8CXlR6lRQ/AGxe1uY2OzDUMd0xjgeilWoiE0rVLZXttR3K7Av8wHsX2AlzfVMhqMNsg2zfg4yT38m1gCuuf/As18VdV4qwIsFa23bQ1hhcWjjfdIiFRnNqXa3gCZVmlv+41Hh4uO15o5gwsDhZr6qfgjjAXrEChDszaAxoFGADNELwBa2XVlcbDI4r7e/b94eaxypvCNkBluPWhba58Hj0895xZkj7JTUmaxMcnXOu/t3lUGF+mQd+Q6Hng7a76uyG15djh6a0gasnItOfusL9YY82vU6D7YWHvrkyDsp4l3rtVQrqeFRtFjoB2EJn8T3INXKLVghUowp+f+h5LRZPOpkgOovH4hEY7JVVyltgsDe+Z1gGwswScQCkFxaZAzJF+0mLB+eLjvl2F0DukmP4AORNeUxLALVIVuUrMJwwvGf4DOx6GyKMeSDuiK2iCOSEkgw+Fwe+BS7zlKWAC7HY89ds30ZxJnIdoywFrCSLXhBkKWXn/QKCNzOQUyAsSpLSAuQHWqq6G4rWW9raqoGmad5aaxDdRLL4Aky1TBUNeaDEKxUN5UGUFx5iGOBFY1G8kncPbQJYb1hr25YCq+RPsjMQSjCJIC/gyl2QU+Un8kcwdzdNMowBJVp511Ae5A+kkwOiTvHcovI4O+RJ0Gaor7UMsNa1PrLFgzZcHpIngUD88eYvc8P+OmxDDpLvcxKMGE/QAxzW2t0zRwMbuCX2/p3rN4nm3AP5trZGnQBF/Sx3LR1Ba6H1lpGgTBM3lJ3g/KWTwaEuuHzr8tqpeDLfXiWrSBwhFfgCVR4CPiGaMcCncrtcALKCfAlABtfwAfGjmMAg4KmYLioAMFSMBSz8LP2ATtJDdgStjhapfQJWT1uWzRmkUabQB4yPDAcNNjBWMfoaOwL2wkEZA6xjEJ/8nfSNxZ1NQAJfyukgVXlAqsBu4uURwF7eoTrYDbQrb/YBtwouFZxqAkNFT4aA/EV7Lq+ALcA23NYY2Mg8HoGxqtHLWAnEDfFQzABaUZ8Q4BJGLKAN1uZot8FWSo1S54O8Lk2yD8V9DxyA4zKLnSAmKQ1FARhXG08byoMyVZRRegOlMNEFcEPwCLjIFCoDbtxnJ6hd1EpqKlg/ty611QFtmDwjJ4LIE1XljJK06wHub92a+dDu9U4onFW0zToIXn4TfTFpOVjmqW6qN5CjSJEE8rwWJx+C8bXxvpIIoXNK3/T9EPyuedu5vwHc5FBtJchj+MoMkEPkSzkUcMT+P21b+FcTJZUD6SSRCobDhi8Na8EywrJN/Q7iv0zqkGGGrCHZt/OegxwuE6UbCD/24AJUoRzw2/FtAMiXuOMOTJPH5HFQXosfcINyDYNr+laE6kVhucG94MjYc0V33sDJXRd2328OT8o9+ypmKezfdtLx1hwYfarfg1afQNf9LVNqbYX4oYkfp4+CNw/ftEscDaf2XZ73IArKPQ3O9PsIAnP9ynnUBf8hPk/cm4F2XhuJPUhVlpYhFA+/NfP7j5dzxx17UJoqVcVusAy1lrXtgoTc5NQMJ0jZk34kZzxYHKweah0Q1YUQ08A10Xmy/Uvw+9Tb3c0NXDycJtjXBZEtUkgE2/u2ldq3kPA65YPME5BcL+3DnOtgOW+9oX4PQggfLgCdaIQbkEN+STdx+ZdeZ79SgATgPmDiU1TgMM8YBjJQvsM3YIw1jldGgG8Zj24uo8DvgHdVN3/+v/buO8qKak34/3fXOZ1zzk2Tc845Ss5BQAEFQcSAiuI1AIqoKAqKCUmCIlEQAclZMk2OTWxoQudMx3Oqnt8f3eided+ZuXfuZe47v7U/a7GKXn36nKraVbWr9tnP82CfYI+xxUCJW0lR6SdwddKtCylxkPd9/pbCq6BK1D6jK8hA+Vm6Q8hrgRN8vCF6aHjHwLZgvGhcUSbQl1r0BHFIgWRCQULRhJK1cMc7uXbWKMgfUbCz+BOwv2Z3sZ0EcmQlDUDVU8Pxg8A+/kFepyF2S8SNoF5g/91+wpYLTtPZxxoIDGaA3AU1QHVUzcA221bBaA4FkwpbFj8Dl9+9MfL+HsivV9C5+HPgAunkgWyRCewE+cEabM2B4CsBbb1XQ1SjsMyAB2D7zR5tew1SvNIv5GyAe1FpX+esAcct51vmM6AS1AwVChSSTlmBZFfyARfaMBvoUB6y7crnvAMMKm+dfgzHAjZwlbLUYG8xDJjNVxSBPG+lixO8R3iK22yIiA992y8BPJq4n3AbBvd3prlnT4X0a1mtHvQBxwjn686WoHqqhuoO4MADBTgo/WOQty7gThwHAHdq4A40AI4D8G35617nAvAyGzkF0koseQ98Tnh977EEoneFT/E/C/YY44KtH9xbnHYiNQ5yFuS/XXgErCgr1zoLajsn1UII2R/o5zMQIsaHvOP3FLhWc1lmfwDyId/xDdi/sM01uoF524qRuXCjwu1Gqb9Cetusqg82gRlliRUPKkV9RB+wTpo/WdXB2G7bYmRDWOXAuT47IWRU0HifOHArdj3mUgnMXeZ5KwdoS51HePY/Mo+8gzt5/nz6jVwoFcdI8yNIqng/LbMqOFfIYwwFY7tRYEQA06yXrKPgEmv7i0sjqLo77unwHhD5aliPgBCQmpIq6SBfyhS+pyzg+XPKptX/TwylOcsDB65ykcugbqvn1V/AlmaMNULgxpCkWqk/wqovNjc/vBvibedeS4wCx33HMvMrMAbaehv3gVhiaACU4ooT8MUfL5A1Vg/ZArJTtsh0yA8reKV4D5yacmnyrQ+geY0GIVVqQ6f7rbLqDIZr9W8Xpr4Kiedv1U5JhoM/xDdJSIbozRGnA2dAr/AOHRsMhM6BbZLrHoGfe+fkPhgMeW9kj3rwLmzasfveyS+g8tDY+NDPYHifPhdbhYC75bbH5WUwaznXm0Eg1ykmHfDDv/wO33oUHZ3qqFqoGmB/yvarrTFkTMwKzj8I6/ft7HliHax+8FvFIxMge2DGl7lzwXjBftzWAxovbXCgyjvwzLEhX3doBK1aN/q1amVwHecyy/4J5F7OT8h/FjbJ7l6n58Kqa5veO5wF6afSh+QsAltre77tGyCa5uwBvpYKMglw8l55KjOr/IL151FmAJ7l7facFEtHsB5Y7SQZIm5GfBCUCKNcBlRo2waG/N7ziebvg/dE9w0etSB5ffqEnPYwa8F3H270h2MDj1+4/C7Yhru96zIc5CfH885u0N+91/WWn8Bbu54/OGATeI73eN61HZhHzQPmTjDCDW91A9KGZX6ctwsWvfrz9/tOwx7r4Nvn7wBbzFDrPJBovKSugLHM2Ks2QuNT9UMrb4dX9495qedqqOtWrV5MLNhWGH3VQjBbW9lSCLZuNi9jCTi+dwwwO8GBbfH9E2bC/D2r3t6zCK5/cPOzZBvwI+/JcLAizTFyCHzf9q/uPQSGTev9acunYFSN/kabSuDax/pVesCet471uXQSvq3yw1Pb60PO49mh+SFgxLm0cJkBpLCZslyi93kZKOSSJAKppJILfxx73mVD2IRSiQgAqqtIwAM7AhJonZcIsNo5azi/hGZnm1ysvgVeuvBUcbdbELEh5Dn/X2Bd8fYV8f1g3c9blh79ArKmZxl59cD+mMtC+22QuXKWF4HDck2eA4RNnABM8v6Pg9hWfnRYgBup2IFv5J4EgtXEsdRZHVpeavle7ZfhtVVjh/VaDvbxxmZjGMzN/GH7tgFwyHl8V0ITKH2puHVJEdhn2xfY3KHv0u5W8yvw7N2htToOhKiAsOjADWDcMK6oZmA+bl2xIuB84JXP7hyCeb+uqL2rARxfc3ry9QbgeNkR7/we8LSelQ/A2cl6zBoNFW9UvBceAaN+6t+37Ql4bG5r3zoXwH2x249uFlhtrAyz1v/A9fUReeRdw/kKVz+72xTMgLLp/NmFuV8V2MHZ0TpqNQF1TC1R34MUW3WkIdh7G8+o1lBhTFRm8GII8wxWvrPAyrNel1kgN2WDNAE+4kM+5M8x6Efl4XNLVlngtbqpvmEs2KfYnjcGQ/rq7N/zF8Pmu/tKzyyFLW57Bp8eDanfpedlfwBGmO0J2whQNblHXcomqzgAfwLxA2us9bIcADVI3VDp4NHJ/Xm3qVA8p2R0aV9IaHO95b3n4bf4Pdmn7kGfpzuvb/wK9ArsML1BPCx/sOHMoTTI/iRzVV4o7Fx9qN75SVD15Qpzw1dA14TWSXVOwfUmt7oku8GBvke6XSqGm28n1kzpAb912Zt1eibU3lH1pehV0PS9egMrLQWjuXHNmA3OU2awdRvUHjWLxwA7rn+URvxn7ua58oXMAfWB+o4IcHg7a5s/Q3LN9Es5deByiyvb77wFD06kBmSVANPs+fbt4H894GWfC5C/vmB30QggFVgPzGcRo8A8a1613oAMz+yAvBVw46nED5IPQVpi8qeZdlAn7B/ZTwBL1WzqgfqFiZIKPCNf0xJwxQ0fQHG4/Dgru4y5E0MISD0rWSYDNcxaVhKE3An+0k9B+NSQN/yeAlt9Y6qxqHwjXwTHSedW53uQlHzPO90Fbmy8OuROReAz9xquIcAtxyRnESQ7Uq9ku4NZYF0Rd1Cu1KQnSFfpJy+D+kh9qj6E0BtBH/sWQqP+NZdX6AJHLsf3SwiC84nn3G7EgBWh/FRZotwA5kD6h9kXHjgh9Nughr53YHzEsMqdV0PlzrFnQusDl81JvAHqFdVW+cOZfpe33loOP3y6/vTBfrDH/8jZS5ehuFfe0oJoAGuIfASuP7r+an8NOs+qYkVOgzq9q/lF1wGf094b3V2goH3h5dKqkP5J5i9578DlmQmpd6pCfmH6g+w1AK5NXN4qP+PuARhLjL5AD1t/YxaoCcZSVZWygGwF0k968CzgZ860agGW1cBqCiCG3AGwllufge1texv779CmS8tGtaZChG/IJwG7wRogr1nukHIm/cUcD7j2xM1qydMhu0pay5ypoEa4Xrc/BzTiJHmg3paKUgeoTQP8gdblR4P1764/rrhhA+bxFWdA4qzOVltwbWjUMDpD6+6tR9b9GIJ8Aqb5pkBGrczXci9BUsv7yzOGwZX7N47ebwOmW2Fa0REwTrusswPJB9OG5hSAY46jp/k52Pbaexg2kCnWPImDs28mTL6zGObVX7F2Vxr8WrDz2fjqkPN9Zkj+d0Cuc5xZAPZuRq6aD5Hjoy+F7IW6darNiWkHje7Xnhc3DXwve73qEQbyk1VPWoC9ta3AtpWykkH/Cz3yDu7cSwkNki6D5EkJW8GZZb5uhoPZ3Yq1JoOyjAEqHkTxAxbYb9psRgL4Gd5PeISC5x73s67fQ8l3pTscX4H1uLXMag+qoaqjKj7CFX/4pGIvHwAdxVC6g228LcZWFwpzivNLZsJ+l+PNLgfDT8+tb3ngdbh95e6B9FWg8o0OxiJQHYwxyg4swh0DpLAsU4L8bPWy3gVpyXAOQfWXKz4fsRdqHanyeFRlOPr86U3Xj8LdRnefSK8Jh5vGh1xZClUqVRgaPhYaB9bOjEuFmzWTpqbNgl2vHfQ49zbcnpS0Pa0ebO64b/FpP3hp7ijPrt7Q63KHrg2XwL0byR2z58MNt5sV7t2Ew0+cvHg1C36+vm30sXSI2xd9KngdhNUKquJXAvxizpGuICtkAQsAf3zLh/D+ufJJ5SJYfa2n5D6onepjRoNXPY+2bhchcGXQQN/NYI4yN1sXwdbbpa9tMvgbvp965YHLdHuhfRzIZpkkkSBvyx65BvSjWEaASz37ats5cGnqccPtXSDRc5/bODBG2hJty8HLxXOIe38I2RnYzOd58H3F+4rHIFCX1H5GglSVfJkDeJVvfwUyVDhYNa3vrHZgzjY7W4HQKbD1mDovQWP3OocrrgD7eFuweg5kpdnYfBdUKlHUAfv7bskuY4EenmnuX4Ph4b7MNR6sDo5CZ3dw6eZ61V4f1BSCJQikArFyC6w3rdXWG8AoRinAd53XRo8s6OvZ+VKjy5C1Mu9WwQXIHVO4pXgm3Pa7vyZzBqhJNKA9ZAXkTSzwh419dq4/eRZi9oRnBn0Pw4f07dZSIPii/xQfN7gZnpSdlgfrYrcfjv8Ufn/x2P1LI6BkW2kFhwMMV481rhPBOGCsMxZC0+z6x6t4wjPHh1TpEAitcxp9VS0UXM7YB9p2guTIWmsHeNRwW+bqB/7jAot8hoOzi7XQ2gO2eq4eLqtAkrDJWbAuygyGg/m8vCsnQF6VPhINcovzXAfVg4b8CMYPhp8KBPssNUjVAdylkQSA+MpPUgJxA2JPhnWAVt0afVhtGwRfD2jmUw/SU7OSc38HlxftU42PweVdj6autwA8K7gtANsTLuPsGeBt8+zntgNCrwYl+l4Fr3e9NrsfBirIJ+wD3maK7OLPOn5BZZlRJEde5wJY26WNvAGRoSH3/V2h8/JWrrXtEODuG+81HzIGZcbnzgTXp1ymubQCl6Gefd0qgQklshBsV+xf2JqB2xLXlvYrYNto9zFygBi5I6/BufpXRifthXnfLZ+5qxA2fr5n5Skn5JzNa154Brju8rE9Amy/uS60d4JG39VzVO4NT67pV63VPeixoq1r/RiI7RU5OKglWPvlOWkD5gHzSbMSqFYqXS1Hd3D/kcwPcjYVTADe4B4CaoaqRGMw9qh9Rl+QnkRxG4xO9jO2pyB0Xmiaf1Pw/8bH1+Mr4Lj4ybcgI2WrnADpLJlSh7Ihi9RHtNICUkgxBhgNVTjLwbbDeM9IgeITJXNKF8Du9474XKwKC5au/GB3LJzPTtiedA+sYfKsdALbNvsi2z7AiUUuyG3ukgjSx6plrQHzk9IhzntQ+Xpc5fAQeObTIbs7/AKNHq/VokJP8O/l+7RnF1i7/rfJR49DdnZ2fH4QbGm5v+mZpVDBipwU9Dj07NxhZIN34ebOO8vTEiCh17Xhd8fBySfOHb1pg+0ND566cAz6J3We2+hN6DGgw/j6A2HJsvRd2fsh2yXTnhcIm+fvWX/qFag6ucLssHowbHXvtS19wLe3Fx59oHSSo6mzATCX/ewDjH/yk/NR4rkAzhFmgtkG3Ae6tXLpCk3u1j1QaSQQKg04DPkvF0wqqgzGbKO7sqDi1ujaobkQPTf8csAvYPWzXpNWYPazRljbQMaJt2wFfudlCQHG00DaAWus32QcyAfqglUIsZUiugc2g0HDuw1ouh+avFXPs9JGsHUzHMZgsOKsM9YNwJVowoB80hkIEiFdpCtIXzGkI8Q+iMwOzgK/5t4jPPaA2dgaYUWD5MtaaxqIq6TJfGCiTKasrMsiJgJZsoDZQLEcJA/ES6rLmyDd2S6AFEgviaSsDM0NsO5Yd+kI9JAVZlcIeMZvv+ev0Pfxzv0bukLqJxnXclvDso6/nj+wArKs7MYP9gFVieVxSNp1r056VVg2Yv3QAy4Q3D2gqvduaHG54bwqw2Bjpd1vnvSCX9Zt73e8LmTezMl8cALUk2qB8TTQWvpLU4ipFz4xsCo88WWfhJZdoMPA5n61IsGtyDXN/gyUOhzvO8PBxWlfansALec1zKjyJbxf79UOQ36Gonslk0tdwRZoH2frBLJclsthuHI1sXVyGGzPPVB6bipcyb75XspgsJ4zj5rvgF+Q713PQdBmfpNG1Q9Cu6ym1DgL/kd8vTzbg/OGc5oZAiHNgsb6jYK6F6rdiv4GjLnGb9wBy9cKttaCnJajLAdmSSCvAVipchA4LxPECZUuxTwROhaGZPZ8pfklqHu3+t6Y+6DCVDMskJ+sg5IF+BKIJyg/XHEBceUHaoMsZQ2Xwc/Ne61HX4gtiDwVFAMuOfbu6iCY98yT1g3gNl/JFcBDFosJIB7MAG6yCU9QA1UDVQosk+nSCc7WTngxaQB83fmn5J2fwYbkXetPjoOcYXn2grdB1SOTRLDNwIta0Lhy3d2V3oBn7w6b2fE49Crt+EXDcRAw3lc8D4Njh6OZ+SpY08SSGUAq31IM4ise8ihuaP+HPPIOzrbK9plRlp1bASgDGx+ClFCHZiDZlqu4gTHdlmP0A/8tfkXer4KH5f6Jqy+YM8wb1mGQi7JMevJHPSl5Wp6Wp/+JK2qVD0YWUUgJsJd+tADD2zhhuEFRRHFRaQ3YO+TY8csxMK//iom7foDDr508dvUCWI+pjeoKGJNsc23FwG4O0AlwxRsXkF+tTwQwv3CsMSdBdI+I74PiYPDpHr2ab4H+qktAox8gfErwYL8O4NxvDjfnw7XuidWSV8DBm8efvjIarsffbHl/B+w6d9jv4j0YPKP7mGYHoUdu+6P1f4H0iZk9cz+GzCaZZl5b2H7u99xzLaD2N1WiItOh9ceNB1X7DS753Fhyrz78/srRkMvL4Pb5pNR0gTVTtvx4bAZUrBTzQ+gUaPtB4zerF4J9iP1HoyKYN83+VjAQWj6NWf5JHV0zGhAHXOJLmQTWbatQGkBhzaJ+JX0h61rOEw9SITcjv1nBejDq2H6yNYTAZP8O3oOh1NtR1XkDZCw/yRighwyiH0iERMtJkHEyjEXAKn6irC7gBs6CipU4PgP/wb5VvDZDE2ed4RWnQs8X2n/R4BwY7YzXjcUghXLOehLIQVEJ6Fj+LrMpn1wg3zMUHJ86ezo3QUlo6UynAWJJY8kE8ZJxTAZ5SVJkDTCSAgYBoPAr3wfqr/6d5SI3gGx+kwIgReZLLvA9QTwHMl6elafATJdbUggS6KghHlDh9citwa1gSI3uzzTdBPc/SU3M2gy/9d+TejoTCm8W9yutB+YgqcnbcGHA1Z53V8D3mWu//b02HGp96qOrcXDy6wv7b4XD3VXJd7J+BhVt9FYLwKphnrZGQ0hsUKrv4/B4tZ6LWrSHHvPau9ffCd7NvPa67YXSuiW3HbVAmjGWEWBbYMszBkGNdpWWRzSGOl9VK47uD8qm7KonGP4qw8gHs698Jq1gf+djgy6thrPxCblJ0+DKBzdqJk8GWWretDaB27eubV2SoMGHNbMrFMDw6302tnwJoh6EvRN0FZx255fOl0FqWTcFcGw2PzIvAO1ksRSA1c5Klz3AKjbgANx4qTz+s4XMBqrIBImBoJcDdnovhJZT6o+rvATaLmnmXdsVjPrGSkYCe6Sp9SlgqLLJbnPK27I+BoMBF7wYDDLI2iavQ0mXUrvzGVC5RMsesLrLD9Y3wEJ5nT3AX5hKC2ClilbrgBsqTeVAaqXMxNxRsC3xwAfnKsCZapebJHWA3z7e0+f0z5DrzK9R6Avqmrql9oNtr/Gb8S40+qzW2bgkeKbV0PyOjaFHr3Z59fuAb7jXSffFULKn9ClnSxBLtkkfoDs96EVZ0aKyQq9lX9HMZz7z/4nX2/8hj356RnJ5Nu/yL4cl+4/flOAECsilCPBniAoDtZFSPgFOcJoc4EmWSR+QX+V9ZoBkSBM5A1QljpB/wvpZ5UORnrjgBcYolacOgm25rcjYCCX3Sqc6WsC+1cfbJnSFby8tP7OrMhwYHX864TyYt80zVjswZtoW2AAqqVo0AJkrW9kCVkVruVUf5Jq10toFMYkRKUHd4fEhvb5seRKGf9Q7seWLEHY+6EPf2uDyu322bSE06lvrrbhC6NutS/fGX8CtonvuGYvgdsfE6ilV4fDbJ2xXhkPFLtGHQ56FVk83yqtaApcW3wi/6w/7Ghy8dfEnSDKSGqbug7VzNmcemwpjnxjWoeMw6Gd1PtLIF+5tT26VdQiutro6+O5mONvnUtztUFjffUdifBhULIjyDm4KVT6OPRO2C8yqZmvLDeQjOSjHClAELwAAM61JREFUgWCclFA28eIf6OjUQNVdNQajp3rfmAJFLYuN0r/A2WsJjyf9DD+32VJ89A3Ijk7bnG2Bcdf+jf1xaO5o9nONdlC7TtXZ0X2hhmelK5E9gXdZhB9IrEzlE+ApXsIAbuJWPmlkCPWBNCNW3YDM6TlrHvSHw+mn51x7Doo/dCQ4E8DWTHUy+oLV1PrWCgNCicEXCCYMD5CrfCsjwbpuTZAZEP5CSHW/LlAtKW5l+C3w7OSx3O0bYAYnWAd4cICVgJ3H/zj7/nrSjlF2YZEMUskGyWaXPAlyk98YAHJRPpBZwChG0YWy6fxFYE2x3uNlYDKDrSVQq3WVHlG3YXhG76KWVSFtetbG/NfggMfxhITFYL5lVjHng9VZfckdOPLZ6aeuDYRjQ88Z10eD+aV5VlaCet3mafwFrK9KezlHg/dyzzj3CtCnSac3G66DJ+b18W7ZFKL6hv4eUAFKni6t5PwWrJviLoVAId8xD1QHFacqghllPbD2g1XL0UA8QLXjGXUZjGrGFpUIVh2pziZwDHTOMUeDjLcOSR5Qi7s4Acorns/kY7aA87hZwaoNjk8dXmYXcAQ7wp29wPGdY4IzAWQajeQzkBekQBqC7ZiRYzQChqDkByCdJLoAtRlFIYAKUzuBLDVWBcCdOskXsw7Cz69sax7vC6ezEj5MygN1hLG4gdSU78qTNf+AL+BRnqz5OTLkB5CW/Eg8eHi6BrhEQR3Xakej10PjfXVLK48Gw081MG4BLrzPcOABh6gKPGnEqT7AWpWv8uHcgCvL77wDN95K2pjmBclFaXuy50HOuPzvC71Bfc8V5oPrete+9svQpGudHpXawtMBg3q3Wwg9b3UoqV8F/Dv5XPRsDc5r5hGzBlg/WTslBQjnAcXlR+D/7TzWHdx/oGb5srh8ObJsoZbgggL1PdeYA/KZmWSNh9wGeSkFcVD8RsmF0jhQVdRANQ+4yLtyDdhBAvOBWlQpnz3193k4KUWVJx1NIInboOqou2opuGy0j7C9BoV1i6uUDoU9Hx2dfikYvmu58q1dW+FA7fj0K8PB+YkVKPXBdtAWZTsKapAaw0SQvvIdn4HzXTPLvAn2ikYr432o2aD6vdieMNjqNqZpKPQf37VN4/egUkhMjdBMsHxEyS4oPlzSx/EzuNdzu+xSF7rHtb1cbwFclGvP3d0Aa1/NisqvC9l3s0/kp8Cez49kXIyDmH0RZwKd0K1Jm8/rXYX77VNP5B6G83GXn7m9EI7nnOl+7TmIdo+6GRQEj9/qMaz5ZOgT1WlBw0OwJDfzcN55yOyW1SZ/EOypd/jri6OgboVqvtG7IPh+wBCfCPDZ6h3p8SY4jjgjTF9gg3woswA/3PGk7Ibhv0HWyBpZDYzlazGAOeygK8g+GSABYA2Qs1IDSl+39jAJ1Hn5Rf4CMkeqSy4QLPPlJeB5trMKWMIq2QrUogZdgUIK8KOsykQzKAuVBg6pFDUF7m5P9cr6GFZW/G3e0SdhU8rec2fiQfXiEANAAqQ5SYC38i67s5X7RIHV1Uq24kAusVd2Qv8bXY43vgoVv43pF+ILtgG2XcYvIEfoJ+eAUFnCIJBMZnEH8MUon7ZSxiw/PjeQQw7gKT+zDrjKLPkZ2MRd3qcsI0nGX+2/ptJQWoOZaYZLErjUsY+w3YaWNxrMq9INsrfkViz4AbKezT6anwoXT109cvcFsCxBLoHzA7OClQ5y0jlXzoJ6zBijKoHV2Jwjj4FbpGsFl47QJqXp3urN4OmFg9a384RKW2K+Ch0EpWMc8c6nwapnPWFVAX7gexb/eb7Jc/KJfAySKTnsAGZyXzKB5ixiPBivSTtjCDCO12QLmC+Yz1tfg+RIJZ4BhKTyit8u2EBOEs9VkCHWArkCpq/5trkdzF+sQWY2OC+YDUwTOERPLgFvMIjzIHekmcwBXiSSVYA/rrIUiCWLZcA7qpNyATXdaK884HrV2zdT+sF1z5sz7y8EtVsqURWwc5IYIL4sHhJFHgK4E0wwyErZJkOBduIt7aFKnyrzoq7BK/efntTdBg3er12n0vtgjDBeKn+//owHOpLHA1BRKl/doCx8vibcSbo/LvMSWMGyQK6Dmq8scsCIMgKNr8G6aMY4PcC7nsfbbrvhsf2tX6sTA10vtv6mTmMIGuK/0qsjFIeUbHM+D9JOukgAsJPFuAEuj3iy3r/Io+/g5uKghLLZRi5ADWzYgVVl+Q+MScZ8VQxmfMmbjluQkp86M/sKpOdk3873Amc9q5dVDKyUn5kIMkZuyFQgnMqE87c/NRjlmU5ucINE4D73uAX2VvaPbV+D8UAtV36QuiVT5R2FgyEnX7p6ChZ7rXl/nw8c7nFqw9UNYBaZK61+YPvFNsS2AuitalIfzPumh/kSyEfOSCsDvBK8urknQcN1dXpUXANPRPTp0PIr6DG5rVu9ChBUK6Cm90aQ760P5QBYC6WZtRdkg/TCBPWCuk4fiLoT9kXACBjQ/LF7jVdB4rg7fdNfgn1FR1Iu7oeri25Uv5cMO5odWH3+Z3jS7Jfa6hvoNqNdxXrvQnpmZo3cZZASdv/DzGOwZ8KR3y9tgPrOGuNja0DrBY3HViuAi8XXK987AzuXHOh13hfult6blxkBa57b+l28P1R6N6Zb2GPQ/qtm12ukgvGq8bQRCOYv1jZrNDCEwZQAzWmOomy26N9BDVCdVROQJ6U2Fsi7slYmgNFTLaQQjGDjGWM2kGbba+wDdd+2y6gERgtjsooAFhBFGvCC5EhfkD5yjQEgDWWw9AeZyZfSGAigPjsBWK5mgLqvbKRC4dLCZsWhUHA8t3+BARRbM63jgBtfkwhygXvUAWyswBVIk6+kBkiadVY8IeSFSGdwDfC55bXRwx288zwGuw8Fasg4WQyyXobJJpDh5MowYAN3pA0A9f6oHwHgKI+zfJv73AGa8alMB67KZ/QFeUfS5H1Qz6iR5WVh/q0SKcUBzkDnA/Mr8O7k6e0+CTrMal5YYyMkP59emBMHCzs9qLc3FG4n3/fL7Ak0MD7lBTDOqHdVH5Ak+YJXwf6E0UFNhjpzajpjM2F4lz4nWnaEmr9Vvhf5PKg76jDDwfG609tsBoTQiwDAFc+/6erygAJKgJdoKedA3pA3aA9MkpfkI6ANqWwGQv5ITlX2vGvHwA2IIEh2g6zgZ54BXpHVFIF8LO1lM5BDLvmgWqi2qivIGaqTBLJNessmkGHSV9oDB7HxPPAbicSBLKWYKHDxtG+3nwSvBK/p9ixwu2J7yvY68IBCskBWsL68sGrZDXs4lYgFq8Q6azUFqsgo6QP1W9S8HhMINbOq1IzcAC6f2xeqAWBut+5aI0HyMWUDcAg4B5wpu15KQlmVDdt4w8+oA3Qzl1jVwPzR6mf9CkZ71V+GAlfVZnUNHJHOk+YlSLqZ8l1md7hXK21f9hcQtCygi9dPYFthDFKzwPm82dtqC7JOVpIF1KA6lSm7Qf2/3aJOYAIT/p4z+v8Nj7yDC3EPmOZdDDJY2mAHxwRnFTMR8l8r6FB8Daw68o2cA+6osWozlKx0xDs/hMQedy6m50L6oIyC3BkQOM1/q/eXwHLW8QLIZPlafqUsDs72f/ngkvJ6TrdIIg04xWXughFm/GR8DC7f2qvbFFjBkmwtgOvtkrqmfQybWu05froPrP72t01HN0FC1Rv+9zqBuVXeZR4YR+3zbDfB2mxOtp4Gq6k53ewN9tH2v9hSIapHtH/IUmjxXcNLVd6BJ9v3SWlVGZpF199ceSh41fcId2sB5q9WkXUCrK5WorUXiGUBW0HNUYvUMrA2iVOGgf227VcjF1oOavBSlWTou6rzxEbN4NaZu+cyIiEx5/a5FC+Ijzg35sZzEHsgqn1wPej6ZptRdfLgxtxb9pR+sGVj9mcPTkPK6dRq2QNg09ZdR0+thrG7hv7SYTX0T+9St/F6SBxy51baOrhy8dq0e8fg3KiLP9/6Glaf2lLp6OMQ0ixwjE89qJddY1zMPjAvmW15HqSu1JcllD0hFfLHUNvfzBUDVxAX2SUWSLh8JzaQNtKG1SDzSKQZ4EmpOACFk2eA/eylECScyTIWxC7XZDWIi7iIK0gclcQLGCa92QqUyszyWaDz5AywgRPcBrdQ169dboL3Zf/m3hHgMcC10GU50I+2NAX6c4hzQBB++IH1u3XeOglqpnxOErROar6opi+0aNkgo/J7YAwwKqmTYD5vxlg7QQLEXzxA2ksHaQFk8CXJAHxUXu7EHQvwII98ML4wflNXwbbYWG/zB7ubfbJtM/AXeUPeAforz3+TnPthygCLMBSIm2zkDbBirUArHUL9g9x806Bf5y7Jjc7Avd9SG2V5wZq+W3cdXw4ZCzN75HmBMd2+z3YSrJXmVcsXKibHPhW2AgbP6j642WHoOKtF5Vp7wWOR2ysuHuCIdq43nwXJlGGyD6iALxH87YWGXcsyAomruIq9rN2oARJHnDQGGU5t2QSc4G22lV+zFOAqZykA+YSmnAcRCZKOIK7iItvK368sMNyVv1qKq7iKDcRPfKUmSENpyG1gNsfwBc6KU9qCiJRIZYj+NDwwcD20eabJhGr7oZJnzOCQscAzZHITZKC1UPKBEELwB14gGD+wTkklsYOsI1PFQcORtW7Fbobq0ZXqRowF21KVzQWw6pk3rHbAOzTEDvhTB1+QmhIvlUD1lERKIO6dmLnBAyDEM6DQJxGSfFOOZVaHe/NSE7IzQQWr4+o8PKhRGFryFGzau+vYqQxgDVlshpED+11qPQ/q9q/mHzMXXCNcn7ClgnOW8zOrBsg0eV82AZWJ/SOjzf8PPPIOru33TUZVWwfOYvMt6yakns2IzVsAp2ZdGHOrMzhXORuZ4aCm2j4wbkJpC3OHNQOONjmjrj8Orb5p9FnVkdBONb1RvSmQQS35BqRESsWkLO7ElbJMA07AUZaFX01Q9VQMGEHGAzURbPNs3kYnMH9y7rPmQNbQ3M4PEuDS2Ou593+GVb9vbnb0DuyueXjsBTvc7Xe/S2YHsMKllXiB8bLqY9QGa4I1z/kU2ANcttoTwc/ya+61AupWq1E7ZjMMqPZY5ybdoM0XjVdWS4IK3lGjg5uBy1H7KFsLcF4xezkngrXB2iJuoHJVmpoPtljbLOMOWG7mSusLKFhWuLF0CtjP2NKMeuCZ55HhegB63m//VP0YuN333rKM9+HHir+c//0KZA3OHJ0/DvbVOzrucjeoWCf6teAs6BzYcnZtH7gzN9kv8yKcqHF2xI1DcOLSmbPXv4Xoy5F9A1vDsJhei1oEQd8xnSs07go/vJCTW3ALUi+nuGXtgz09D/Q5vxeqbK3QI2w5RHqGOfxdIXCbn4/XD+B84Dwhm0BSJVaaAzWoih9/+4liLwvYF0tsYgFDGSYKKKGzrAJKqck3/+b1NlwpSy57HBgn42Q0iCWWGOWJV+zAFJkqZd+9LZO+gJDMZgAJpAlYC6wl4gHRbcLHBX4E3c62K63XD+p9Vm1d9AdgOI0rxjywfrfaW7OBalQkCiRAPCQe1PvYaAFx22N6h7aAqofiAsNSQd6XnVZ7sJ6UWmwEqSEV5TWQs+IlXsBcWcpSAFWBdwFUEyoDeeo5FkGxUTKstCmkb8mKz9sOBacKB5c8AY6azpcdv4DqxgeqE/Dwyc8ozzXpZIMcBHw5RB641nK5aL8DPpW8zrhfgLieUenBvjDw1W5uTXMg3u28d2IxpE9N6ZCdAJJv22x7CXjFvG0ehdpLqx6JOgo9trQPr98KAs/4tfNqD849Th8zBqwt1nRrMeCHN778x08A/1m7myB2sT9sN8JBpsgUIoDLfEaL8uPo2fLttQHuFMo5YLacFwGZI09KEohNRIzy97P/eVz9cXwpUWIHqS41xA04xnGmALnY8QWQCBkOaru40g3CZoW87fs5PLa/9fDaNmi9q1Fe1btAoNxVvcHcZyVaL4CqQhxhwMXyz/meluwCSrlPA3Dv5zbN5Qi4hNguGHvBYToKzCEgO2StLAU8y2sGjKUyEcBEc7X1IShvY4NxGRovrzM9Lh6G7Ooe0CwezuxOCEzKhKWN1rkfWAt3x98/nrEC+FGFqWJIv5fVPc+CX5ZszY7/C2TMzDqYPw2eHjJwTdsV0OZ043HVAsDdx+1Ll+rgHO2MNi+BtUkKpBnghxcePPoMRo/YI+/gerzX/nbD36HEp9TNsQEuTLs66u4PcPFSwsY7A6DItSTRsRDsI+xv2zzAUdP5pnkDzja7cOzWZ3D42VO2q59AnTpVz0WvgQAv32LPQpAMuW99CyxkiEwBY6laYTQFNdV4QnUENYZ9HASroWyRu+Do7/jIWQhXNieuT7HD5kP7Ys4YsG/J0UOXP4DzH19pf8eC3OzcbgUHgX3G06ot2M7bn7K3AJd5tk1GKHj184hyvQC11lX7PfpVeGx86yN1o6DtpCaTqk2Cqs/FZYafBb+m3lc9FoC50GpujQFHJ0eg0w3UdmOUcgf7fns9WzUwq1tx1rdQetMxzfkG5DTO+6KwE9xuf29ixiwILQ7q77sKor3D3wo8CJHfh17yvwg9Zrc7Vm8uJBy5GXDfB3Z/f9C40AGSjtxrlN4Udl47OOTCpzD26OMLOsyG9jeaWzVPw91vUmKyPoUUz+SkzB2wJ+LI0Ut/gQotowqDTWj+fYPDlX+HK60TP07uDtuW7K989jSkbcvolNsTfju2d/mZ21B7fZUGUSeg5/3239afALYxtg+NieCs7jxjtqMsjCOdvz0JdiaZZJYvTeABD3gA+OCCJ6hIqhBV9lJVGRghvWQHWC/KaHkRZIic5CPgA5x4AtlkkwUUEVheGV1hB9ypQBhQzHRJB+ZaW6UJ+H3q29cTaDK7TlDcdOh6p/WqOqVg62H70ZgBzuWmaU0GVY+aVAJK5QiHQa6rBjQH+6u2KOMi2Cob3xk3QdbLOqkLMoWP6QSkU5FzQAEP8ACCCCq7oOKOB6ivVBt2gqpgb2a7CZd/utkjeQTMs5Zf2lUCMoVwXgJHjrOFmQdcRrgBeJZnmf+UBXwLclREDoLXeY91btOgZWKDSVVyoe2JpmnVVkBgmoeX21aI6h3a0H8QeC/xGOm2FKgk86QWUMhJ2QdqmrVMZoPvbe97HqkQYgb28nkSuMNZroD5hhVr1QNKiaUESKeoPGnz3+fhEOXD9s8ik3QgBD8pBYIIpTtQSrXyJ9365ALJpOAC0pkdJAE7yCALMMtvdB++X/kQ5V8dXwGSCeSTTxLgQ0x5RpRA/IGrPKH6A5XIozmUnC095WgPaS0yg/J+hduJ96tmeoJ6gac5ANYzVoysBUYQXZ7Nv+zfHWx0Bc5xCF9wxppTzTBwz3RzdT0DFTtFtwl5CaQTrcgFvNihJgCb+Y4VAGzmCMhefuEv4B3v+ZL7dajVsEp85CWoWbuKTyRgdnE2MN+Apad+mXfAgPtr007ntAG1zmhjBEH26/mVCobCrlmHNlxoDMWjSys43KA0y7nI+Q50udXig9qHwC3FdYM9AByzzClWVRCHjJS/AOPo+L+1Fhz8TzzBNWs8vtpqKC4qPe44BV57PKJct8E+vyPbL02C3J03htx7EiRQtlhVQE01PlbXIWtL7raCx2DLxP19z62HmhMqz4jyh77enWo03AQudvswWz44LjrdnSvAuc0aa24CrlsBqikUtSseVVodrk29lZWSC0d6nZ50/Ss4tP7E1Su74EStC5VuLYeMx9Kjc5qD4a3GKTu4F7q2sV8E1zPuW93WQoWkmCEhLaDh4pofxjaGBltrhsS+CrVfqbo0+iOoPiduQfgqCPk6qKrvLbA6WEtkNzh9nGHmk0BdFcFdUD8Zs5QDrGBrjFwGedbKMhtDxuScjQ/WweVvr3e6nw65dR58U5QEwV8E/OCdC57Kvb5rCVDIqzIFrNZWvFSHBu1qfRb7E/Sb02VIo1i4+XlS9/RqcDXr2oy738HZ2xd2JcbD7uCYxNB70Olki+RafaHj4lbxtebB+ve3zo5fCKlfJS/K/Bq2rNv75ZnPoGJA9OWQT6DXsx3jG3jCzS13ItJc4fxv590Sh8HFTy9PTGoA6zpsv3jiBER3D3srsDnUOlf1ncjhoCqqC2osSGeZKjuBfLLw5L8s2CiDpb00AWkj0VICskpMeQUsN6sLXcEKs9635gCJpo/5FMguY6haD5Itr3IHGMoAbCALqCKfgoTJcEkF2SjprAervvUbe8AaLfWtK8B450lrB/Ch8Z4MB9WNQKLBdYlLM3tj8Gzs7uU2GGzBtnaGOzgxM81aoMqeTcGDF2kI1CYWX7CWSb74gvSzYmU1SIykMRxohg03IF2ayxmQfdKSWLCWyXfSBYi2HPI5sESE9aBWKrv6Gq4+d/NKShEkud77IWM2mJ2sAfIqyA6xJBJII4F8IIAIAoGPpVTqgFXX/NlqBNVfqHI0KhBqVapcHOkE9ThnVCugDt1wB6u3FSx9wcoSf9kMvGd1tBaDrDdvWONBbTbFCgVJl9bWccApO2QdcFGelDCQ/WKXjqBqqyaqKv/9GbTlHZy8LC3lFEisNOU+yFbZxiiQA9Y0iQZ5z/rKqgxgJlvvgWmz2luVQUZKd3EBuSPR0hR4nIVSBVjDizQBsss6OGkhbaUr0ESq0ACkuyTKMZCvZKW0But365D1NtCItrIPJEHmSlW40eX2j2kzYMmynz/bPw7WX9vmGn8A6Ed9soDn5Tn2UHab4lK+TQaAcicFJE4ipCZYexw1zY+g6ZBG06t5wvgxw+d1bAnGGJWlCkHmy1mJAllirZQnAcxN1hiwMGaYTaGkU+nrjoXgOOhMMK9ApeUxb4cugie+7vtTq1hQ1dUoNRBWuW0OOzoKEs/fOZDWHpSoOqoyFOwrWFGcAPtnHHn3UjyU/ljq51wHpW+Vjne2gQ6rmz1esz34nPd63n0gsIfu6gsgl7hHkbnof8oj7+CCtwUs9JoIZph1Wo6C8XrtvXFR0DOg4+f150DyqIxROccg85XsCflRYO/pcsSlO1gjbAUsg8uPX//iXhdYs3XrjuMvQNRLoa8ECDRKrdO1wjIo6FO4rSQHrtW7dTm1N9wcd3dF2g44dzVh1t3GcOGNa6PvlMDlqTcW3B8G6dXSwnJ2gMdk9yVuF6DSr5W7RNaDuMVRMcG5EPte5MtBX0LlqTGloYVQMSh6Z0hjqOQfEx4SCXHro91DOoF3lOdzbjPATDEbWueh5JPSTxx9AHcO8T2oK/QnDPiNX9V7ULinKKH0Etz4PSkn9Vu4Xfl+bMY0UOdUFRUPnm+4J7s1goiikJ/8VkKF45FeQbXBP8x3hOcOkPXWCkkGx2or1/kAPD9zn+zmD+0aN/2pxmNwtV3ixFQ3SE/N+DDnDmRXyByU5wM7Xz047UJbqOAfOTdoKbQMbVBYxQG3MpK6pLeDY5knJlxtDQk1rra8GwOb++3NO+sNo8YOzGwj0COu/dv1z0BGi/T1ObsheVRy9axTsPf1Q8Xnn4OYryNeDpwIAfn+vu0KITw/uMDvLWA5o2QdyBK5y6uUDWH9ZwGj/WhPE5AgyRITJEK20BuslVIi3mC5W2ut+2CrTRPuQmiL0KV+AtWmxV0O2wIBdf0uetUAOSUHZCaIp0TKeRBveVomgpyhsnwLZFqvyqfATDkqceDu41bL9TEITghQPr+Dz0eeVd1LwXnfnGyGgTXD2mgFgXnBWmDFAuOpQMBfrbcQiQAncTAPeIN3CAUcPF5eh61sFmGeDOFZkCZ0laogX4pD9gNY7cQOUt8aIk2BLeoY3aHoheJNJS2gKLro++IkEAcmL4FqRFMUMIQsoCzwPAbkpHlYOgBtzH3mMQi7F3TDdwvUebPa8qgZYF9tf8I4Bs50c6m5A6wo+U7GgnXRMqz3gKuWn7wB6mOrklwA966eNd3agE+W11WPRkAYX8gGsEZKRVkJjGQr40GelqfkqX/gAvGwgxstzdXTIBWZI7+BXJHvJQnkVxktCUCQtUi+BFWRVygB98Oua11qgtdvnvPdXMEeavQ3+oE1wEq0fgCpLPVlJJBLHgVAC9rSDaSuVJVrIC7yK5FgHZZMGQeyU16XQAC5Kc1BEHexQ/b57JwH7pCVmrEq72VglTVSUoBVyqU8bfqbPMyoZJW3iBuALJbNQLK8Iz+B61qXXvYEqFqhamrUPPDs5FnoXgvyLxWcKnYBa4VVw1oEUmilWp2AfPlI8sDlSVu2MRbcVroWuywENUK1UE+AM8R5yPSEyLWhRsBseHJ+30qtqkDgV/7uXs1gyevrPj+wBRK+ur7pfntwVrEGizcUNy0ZXfo6HJ51cvDV3pDvKBhXPB9S38p8Ja8TdBvS5m6dZyFklv/LPqeguFrpV46HhU51mMD/ybxpbbc2geqsBqjnIbxyyEK/MzCgX9ezTYZA2meZlfP6wa9P7nj/RA3IWfIgo7gYbBtsO1UzKHnHsdVZCAd7nxhy5TjYhhhD1XXovblj2wYDoEJm5NqgDpB2IrN/fgIk90nblfMtpFfJWps3Ctyj3Apc9kOXHa2M2jcgqKp/Ne+q4NvZe6HHmxDmFXTTtwfEVo9cG5QNsXUj3wtuBVFzw98P6AjuvV37ufwI5hzT2/IEiZdJshnMPuYU0wHKVCWqDtg321baFkHRkWKj9Ee49eP97hnecP33W2+n9ob8PgXvFA8C1UPt5BaoKeqYCoTwJ0Pe8GsKtW9WSYnyhoDdvjFeT4J4014+Baup1UWCQQp5imeAXoTiDaW/l/Z2jIaIX0LS/QKh31Ndvm44EYp/KH6rtAPcG5eyPash2L+xb7VVB1d3l1dst6GOVfVg9Dvw1NMD32jbAWJWRvgGroHCKQWvl0yB0KKgij5Pg0sf45yxCXo91p76l8EqMDeZhZBw/MbzyZ3A8GSdHASP6253XV6HwvaFhSW3weptNbQ6g/JkpBoAslW2y0Ug/L8oa1RKDvfAum6FWE3A1spYqt6AqN1hlfynQtsmTR/U+AS8d3gUumVA7RbVn44ugfr9a2yOXQoxO8O/DGwEVrjV1poFZl0zzDRA7VOPMxMCc/zqe/WGhkfr9K44HZr3ariuylCo2DQmN2QSNGhZo6DCEqg4JFoFbwGZL67WNjA7yRxKQbbJIdpSVvXA8+84Aco7OOd608UcCy7TbO2MTVCtctyL4QWQ92JuvYK54Pqz+5uurYCWagOLgEGyha0ghyiSbcDJ8u9CdpRXoZDyZ6YHpCkfkNOmYV0H10gXD9tUaNup6Yjqp6DC6sjXgjuDuqem8CM433N2N78E21NGkWoOFQdHVwu5CM63Wp6rdQLirle4EVYZIuqHTPVPgdZfNHqnyqtgKzRaqkxw7nFOMFNACuRzOQekkkzCP3CBKKAIB4glR63vQB6Xd3kSPFa4nXapCZV/jN0b+gq4fera3O4FYfnBhX6ZULVxXEz4aWj5VUOvKl+Dh5v7Ry6nwbnaOd0sBqkvS2QbUFRW1w6TYiyw9lrnrM5gH26LNfpC9Cthmf4zoL6qacQWQ9b8nK8K1oL9sr2uLQl4kp/YBRIljeRjkJU8VR7+8OQfcbhB5UuhLKOJN4i/LJY9IG7WKF6E8A9DdvrFQdvvm2ZUHwC+X3nVdNsB2edyEm3LocrIChfCfoTSto655ufgozwbuAdB9OCIlQGu0M6/af/qbcFnvuc999XguOlMM3uAqokn4yAyMayLfzoMfqz7haaB4Pqty3r7QfjNvvfdM+9DyksZnXLtYCsycmyDwHzFGmq5giPT+a65DC6OupZ39yZUzI4aHjwWCsywg8W7ofBi8czS+PLt+1/YwT3yyIf0muk102cZi9nPfuptS1alKk89+9g7ZHBbrkHChzdOJX8LCzzXzNvnDhsX7i49NRRyXLMzH3QEo75rJZckkB3ypWwBl1a2xcZJiJsZfTlkOrTOaLS56hBoUlQ3puItqBIQ6xO6CII/CvDzGQe2KbYvjVQI6OM336sSBK30+9zrBaCAENUR5AHb5SfAzm6+BLWBAp4B9blariqDum80UlNAnWYE6+DBXwprlFaB5K3pY7N/g7t5KZWzR0Py62nVc2xQkFn0eUkTcMaY08yOUOgonFQyEjxcPSq5ukHtn6t+G/0r1Hym8obIyeD5q8dF1+OgPqamqg1clF9kEUgTRvMFyDSZIz9RdvJYgEkJDlDVVBVVB4xIVaregJLA0lLHaMhokp3xYD0UBRSfKg0D61mJk/3g9rXrJ/Z3IHhngKdPa5Ca0l/iIbMw58CDfChZVtrIHAl4qDkUgc/nnt+4rYSAo37NvVZB9gu5jxe0gfwvC04UvwFUJYKN4JboOttlOARs9s3yjAGv9Z633UaDilYH1Y8gvjJDZlAWSO/ynxwoEWWpjoxs42V1B4qblvzguAR3X095JfsvkF+54InidIhqFd4ooA2Ergps4nsVVKTyZDFY66yWMhtkobzNVjAMY7mqAMWPl6wpbQE3ut7pnV4bssNyWxS4QWSlsAn+T0NMavivQWPAbZTLh/aLYNms6dYvYCUSLQ2AIskjHcghh7LZm/+tc8Zew3bA8ICCLUVVS7vCuZZXtt5xh/TpWefyh4Et1tbKqAD0pg81KZt2bgfcysvEPPRwuOhhPOd9zpEKfCk1+R089rmfcYmCik/ETAlZDxV+jYwKOg/0pwEfgXpbdVG14cHmwreLU+H03otbbzcDq7FcpRVU31ZpePjTEFIhYL/PA7BF2foaH4HlsLqIJ8hweUdOAg4KMSmbhPCPDGE5MXGA0dOoo74CeUtiyYXkkLTVOePgVuf772SUgus79qn2KVChe5RL0I8QMjbA1+ciqJbGYDUdrF+tHOswSI5cwQmkkkIG4Ci7MVCtMFFg1DFmqkgoWlXS19kMkp65PzPjZbhDysmsJ6Fke6nlXAbqrDqmGgHBZbMi8cMPD1Duf1Xx/uF2//UkDC/lhSdIT+nL48AN6cMFCKzn19jrTajUNfZBSG0I2xDcze8JyFuZ36UwAa49dTsmrQWUBjmuOTtCaFzgN77uEJEW+ov/V+AxwT3K5TewJlhL5VuQRbJM5gMmBg4wqik3dQmMV2yNjNeh4ERhUfELcNHzes/7iyGlT8am3GFgE+MlIxZIIYMCME2zh+UDHiPdDZd6EFIY+JHvs6lR7stdN7n4Nb1o1rQ+tOLuBLQd2nx6vZn/SE/wr/HIO7i0MWlj0p4xFpeVTt92jzAiiHtsqq2vLc+wg8y1ekttuOR+vf399fDTu5tWHm4Hu/oe9LnQEe42TjGyN0Pp8uIjpUsAjCWqM6j+qoK6Bv7V/Tp6XYGmLepJpRXQJrZx02p7oU6PaiOj4iConX+qz7Pgs9ZrjttmcI90W+GSCNJEprMeJE0KpANIsgyWzlA639nVnAy5r+VtK5wMBblF90uqQMHXRcdKP4GMB9n78z+ELL+y7whzcvK8C9Mgq0buWwUF4O3t9bKbDRotrLmxQleoP7Xm6tg8CB7n39T7B3Df4zbVJQ/spbZDtsmUTcJwgDVGvhd3kFdkonwCfwQ/2P9dGIQNGzbgPBe4ANzmFrdAdVQ31XUwxqsmKh+4RUMugCzlMpdAbssNiQQOcoE4MBaqt9QBYIFqxGjgFblIAIiTsWIHa70VK36gfFU1tQmMTqqGOgeSTB3qAUXk0BLksnjJEZBLcllaAHGU0hBIJ5dMoAfd6U7ZbEfzPzlQSimlFPiF9awHmtOEusB+fmMZKIe6pDaCLdnor/aAWqYmqS/A8rOWSwlY3eRncQGZIC/Kq8ARDjEPiCcIb5Cm0onroApUd6aBrdTYYZwGI8E4ppqB9aN8KnfA+t16SvaD1JEB8hZlkxaK+cerVqSwmCXAYi4RD/zGKo6DvCvH6Ah0o4RNgDtSllHjb2TijQmqohpPZSCe9/ka1FvqqhoJ3GS5LANZIz+QA2xnC+eA87gQD1JVnuYyqKFGgDLB3t9YqraAesOYoiyw9psH5QyYr1m7rc5AKlVJAqpRmWr8/bMm/72Hf13W6mWTg86BjJbBdANKSZN7YOw19hqdwHbf9p3hBaqUz3gOrA+sYGsEWFXlFQJAdsg2uc6fFekfnjsnysMWMlnLBuAm96gF7KIuR4HDPM9SkHRcqQcg6/mlfA+bf/vm8DACVNGaNoCbGoQdVA5fMA/UcfWhagPSQ16UPcBgfuQr4AiepIGaoHJVLhie6gvVEYxVxloVDNa3sknywJpq3ZVfQH6UFbKeshshF2AzW9gOarVaRFMwWhsZxiSwjltdBbDaWc/LReBJ0rlH2eQkL+ArSmgHUklaSmMQVyZwKDWS+aSR2fQS1fDA7U5AxDfhK8MO/wPt/C/yyDu41KOpR1OPGgvLftr2Ow4cOB/7UT2pRqkOoKaplqQBPqTjD6k/ZHTLGwg7fQ9dvTAbtmbsH3HOG26E3qqZuhSy6uarokWQOzHvx4L7YPmUrnU8Bi6jXdu6pINne4+JrhshYErAQp8XIDI3/GTAMIiKDLMCToBvone8xzaw1kqkDAXrC/N7qwLYd9vnG/3BvtvuZveDnNN5nQpuQpFV3NrxPBSPLq3nMMCWY7xpVIRqHeOuhtWCeltq5MXuhapPVOgXdg+CiwIGe80Fr2Oe/u57wSPTLcs1GuyNbZ8Ze8CKtfpJMlgiA+Q6yHxZJIuBBtSlBqgwFaZC+Y+n5z7MDJEpmZIJnOAkJ0F1Vu1UB+A0XzMFVFvG0BxwVyGEgpyVLWwAejCJhUBIeb3uBbzDS6AaqlbUA/zxIg1kt8zlKtCDd1kKTGMuw0BNVM+Xf7eUTw7IOdnMNmA677EW+Fa2ymmQ++SSDaqKqqKq8F9fCMs7QLkoF+UyqGfVeNUdVKk6xmLgabqr7iCIhzQDCZDu8jLgThgBoPqp7qrzn58jh+SQHAU1Ug1XQ0G9r8I4D6qQt9VzINMkVIaAtUN8pSFwgJMcAQbRk8dAVVQVVMx/0g5/Jzkk8XIS1CDVWtUCo4m6omJB+asQ5gGZHOciAA4cf9dbl1W7cKUagDxGV06DPGNtlyFg5Ypd+gDFFFEI3OEOd0C9oCaofmAMM8JVH6CSrCYTrBz5WFJAGslIWQKc5hRBwGN0UmGgqqlKGJRdxv8Zkw/KK4jLCTkhDygrx5QIqkQdVd+AsUsFqa3AT5wiFax+ki79QVrLk/IG4IXCBNVRtVVN4P+IvntYUDil/AbljCTIFVCjVAdVH1QbFc4RULNVK/UdqFeYRgegmLPl7fH3tv/D4zyGGCCfSBwgv8sR3gNri+yQ1iDVZLi8B+p1NVMNB/WEqsNBoBd1VDMgTFrL2yD5VJYRIKtlJQdADVS9VQfKqhe48Ue8oSRKoiQCpznHFVAvq6fVQDCK1RhVAqqxGswaQFHMOcDCgQkE0JTaIGN5nH0ghySM5Sl5bOOGXG72gGj88LsTFbI0ZF2o7e/aD/9PeOQdXMo3Kd+kfGPsKotD2f1T2RNIhyUUlMWrEYZgA9tZo4uRBLYWtlTjM3iQV7inOBHu5qfYsqdDQoObjuR2cKL7+cGJ3eBs+ys97/SBlMtp3+QMheKiouCSfmC5myHWTZCdKkylgm2963j7KXDLcT1rnwi2GsY2Iw+Mw8Z6VQOMNGODMRg8g9xfdi2CmLsR2wI/hcgtob/7T4CYWuGvB9aFuMXRO4PbQcSekLX+ZyDgkO8Mz+fAz+aT5fkzeD/wHOs2Eezd7R/apoLZwJxijQFnBzPYehMkXpKkObCFTSggnCD8KbvTdOXPDuBvvaA+fKJ4GOfjKL8w5pd/5+CktPxEKxtCspff6Xni/sfnlSWXLqEUMHH+cadqAC64Y6PsTs+FsiTUDv580uKPz3cpn37vXh5Qa8fgz0Df/+rJ7d97+IRaWj7dO48CioDS8u3zxhsvwBcv3P/qCHb+cef8b/dLKaU4+HO6uKN8e+3lfx9Y/n4P74Qfvs8/O/7nz3Yq6xiyeEA2IJgU/bHl/4iy1nbgKC/I6oIn4I8fXn+01p/t8nD/5pJHJvAwmZ5rWSA7XuXlXx4OkD5sxX/see0/3z8P29IA8spzI5rkUsCfKcxc8cUd8CofKvxbj7OH3d6fx1fZ8Z5FDgWAAyiibOTEWf4X/2h7lJ3PZnlFcCeugF/5d9EPj98SiikFMsimACjFxAn44Ilb+es8KAtUt/8n2/lwPzzcviKKKaFsFnM+ZWV7iwApr1f31+tplq+tHRAc2DPHlr2m8Q9l58BtZ/jU8Knhbz6Sln+kHnkHl3w3+W7yXePnsp+2ti1bdiorwYjZrfwiUko2uRSC8awKVi+DfandYXsf1ED1IpGQP7lgYnE4pPbKfCPvBmQl5PgUjITMDtmvPnCDpGMp32VOhpKlpbecbUAtZY2aDtZ7MkIWgjXdqmzNBPMF65TVFbxCPG66d4bQjKA4n/fAp5PXSPe74DvB62WP4+C3y+eWRwsIeN73pGdlCHjSz/DKBq/PPHa77QNrntwSH3CmmbfMz8FMNxtJO5DnZLfcATku8XII8McHb/4cavzb8jtoj8rDTutfnXfvUYXP/r0DqfLv9si/er/8n+v377fvUX3Oow1n/ldlepT/y//+45UcXraeGevKfm45pmyZlBARHREdEf0v2YJ/yKPPRVl2RzGk7IdLXmVLn/KQXevZ8lcVE4gfPiCjWSa/gHnVmm2dBrVGdVRTwX2mW0+XxyDy1ZAn/C9AuH/QPt+NkJOZT9E2cM92X+ryKxTOLI51vABGFZWr+gBfgnwK1o9SLA3AmmMFSTfw7eu936MSxPQI3xb4LfiO8z7jXhaw/IMxF+y7bGdsdcDF237J+A5sAbbrxmlwBDmbmEVgBUq0eIO0kqvSCGSLvC7vgCTKAulBWYemuzJN0/7XUOXX5cyny5bFx8p/EfDfebf/Fzz6Dg4AK7Bs+UZZ7A7qUPkvHpQv/0yj6lM+ttychlQGPIggGGSovMECsHZZLUXAGW96W6+A+bppWqfB/NR626oFVkfzV8sGMstYpFoC0TJLKoPlLV5SFSxPK0WqghlvPWaVgHOS+YO5GpzNzcPWU0AJnzICjAT1hVoGsk32qZpAgOzjG6A3m+gKaiCBRIDU4za3gQC8/s1QlyB/55fTmqZp/0q/lC/L6jZQevNfvUK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naf+H/A0nKEFVo/WLUAAAAAElFTkSuQmCC"/>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5" name="AutoShape 4" descr="data:image/jpeg;base64,iVBORw0KGgoAAAANSUhEUgAAANwAAADcEAYAAABLyhPCAAAAIGNIUk0AAHolAACAgwAA+f8AAIDpAAB1MAAA6mAAADqYAAAXb5JfxUYAAAAGYktHRP///////wlY99wAAAAJcEhZcwAACxMAAAsTAQCanBgAAAAJdnBBZwAAANwAAADcAF2j604AAIAASURBVHja7N11fBXXvvD/z5otcXdCEoIluFtwd22huBYpbi2Flhaq0EIplAItUtzd3T24eyDurnvvmfX7I+k5fe455z733nPaPvf85v169TVN2Nkza2R9ZznodDqdTqfT6XQ6nU6n0+l0Op1Op9PpdDqdTqfT6XQ6nU6n0+l0Op1Op9PpdDqdTqfT6XQ6nU6n0+l0Op1Op9PpdDqdTqfT6XQ6nU6n0+l0Op1Op9PpdDqdTqfT6XQ6nU6n0+l0Op1Op9PpdDqdTqfT6XQ6nU6n0+l0Op1Op9PpdDqdTqfT6XQ6nU6n0+l0Op1Op9PpdDqdTqfT6XQ6nU6n0+l0Op1Op9PpdDqdTqfT6XQ6nU6n0+l0Op1Op9PpdDqdTqfT6XQ6nU6n0+l0Op1Op9PpdDqdTqfT6XQ6nU6n0+l0Op1Op9PpdDqdTqfT6XQ6nU6n0+l0Op1Op9PpdDqdTqfT6XQ6nU6n0+l0Op1Op9PpdDqdTqfT6XQ6nU6n0+l0Op1Op9PpdDqdTqfT6XQ6nU6n0+l0Op1Op9PpdDqdTqfT6XQ6nU6n0+l0Op1Op9PpdDqdTqfT6XQ6nU6n0+l0Op1Op9PpdDqdTqfT6XQ6nU6n0+l0Op1Op9PpdDqdTqfT6XQ6nU6n0+l0Op1Op9PpdDqdTqfT6XQ6nU6n0+l0Op1Op9PpdDqdTqfT6XQ6nU6n0+l0Op1Op9PpdDqdTqfT6XQ6nU6n0+l0Op1Op9PpdDqdTqfT6XQ6nU6n0+l0Op1Op9P9mxO/9w6klFJKPIt/MqWX7Dal5J9z/+wT8EexxanjtSmQ/kumMWc+XP/obtzLOpB1OGd+vgc021O/d6VXEOQc0NirN/A9S1j0Zx+1Tqf7/xFDybZv8cbyQ8nPdYQQQvzu0eJfz/jH7EYpCWzfOBVvGzQu3mpnSj5Q+GefiN+bSBc3xGpQMpVY5Q5QSGXyQc6TR6U/yHXya7kZWMgetv/ZR6vT6f7/R/Qu3qZlF2/fLVu8Tf6zD+x/7A8KcOwo3lRuWrytt7x4q74p+XfLn30ifi/SShCTIbtPzof5n0JCavLqDCuItXxKAniFeYx1ngB2kebdpg+AlrRiwJ991Dqd7v9/RFzxNnVX8da+0Z99RP+sPyrAeRRvzB+W7PaXP3b3f7z8zYX2lrEQez/hYNqX8NIW/VGSBdI2ZjrmfgTlJgS3910CYW1DX5XaDa7PXAY4bAc+5sS/8WnR6XT/74ov3ti9W7wVL/7sA/pn/VFZaVTxxqr+2Qn+vWi7pZATIdk59V7WexD51v0JryTc+vyBfHUags+XaufdGRqMrvFBhTMQ9F2pD73GgUsXJ1/74nB/4s9Og06n04H1u+Kt9lnJLwL/7CP6n/qjApxSsq3wZyf4X8ZAOO0gv3HBjKKx8Gj6i5Fxx+Do8HPyzirInJ1TkN8UajWsXKlMLkTsrB1RUULwtsAhPq/B4KDsFC//7ETodDrdfyTCS/7n0Z99JP+sP7oyTPnnv+LPJSPxogEk7EvunDEUDp86O+n2Frgy+9aPz0aAp737z84toOWBhslVvoAIu9rOFRXwmODm5OQAwE7+bcuxOp3u38D/wv6Sf9//+oDzu7vJJeKhsEVRV2s9OH/7+ueP7WHB7JWDD9SGPcuPXYm8CQEm3zUeZaD/R92GNvkZ2pmbHq1eBB673NydBv3ZidD9DVvJa8aXfM9NkDbqMQAYxgxWAhbysf7ZB6nT6f4ZeneGf2QsH7EWErqkbM28DSc3Xzpxvz1su3/o1uUBkFM3t3nhSOg5qX1o/UrQu0rHAw13QqlYvx4eh0DsJpu8PzsROtVRnap9BDnv580tzABbWTVdbQ+2q7Z41Q0ymmdfznMHMUuEi3Lg/9C7hftX4D7KdZajDVjL97z3d754LRvYBNbV1rrqQMifUVi26BVYA9QQrQ6wVE6WL8H4k3GH4Qk49XdIsrsDphrGCYY+wGxm4PU7J17+h5//bd7Ldf9yKioakEwamUAWueQBJoz/m6PE/+JD/33YMtVWWjV4UP1pUPRo2FH7yP5ra+C079XYB++Ci51TOYdVMLbCINf2N6DT7uYzajYCl3pOtewPAPV4808fhO4vrKrtuLof4o4mfZ0eCvEdkxZlRIFFWA/ZfEHZKCaKq5Abnn+ucChkN8w9WnAUtA5yv3wMecfyzxQZIKVZ+ppsHyjaYhljGwWW3ZZj1hBIvpZ6INMKIXtKp/h+C29FddjRIBXcJrr+4LgaBH8/wGn95CNphCgZm5k8Ac6XjhSPL0PMkfgXaY1A/Ul11sZA4M0Ak1cQtL3XOLdaMJQTwfl+U0AgYP3vd94yj2Xfy7sCjya+6B6rQezLhAHpk8C2U8vSpgEt5Q75HOyGmdyNzaBuwxrPyx+EkA9Kqd4L/7jrW3TFssZWCZ4veR2c0AYMBYaHShkoGx30xncI2N0yf2fy/uvnczfnRxROg1eB0V8lfQKZN7LL5h8F6Sd9ZQUQk8QJcRxQ8Szpuy3/JtD/V5gwYgD5NtNYCGp9dbFWFkot8zV5uEL56mU6+R8G42pDnJL91z+z9bNlq1nwtHlUrYSqkDwzdX1WBVDGGD5QMkGs4XvGAUUU/d0agvIEUxq0GrKJXAbyJ/mpnAzlegdH+dWD4IhSId7XgPcZSYf/QjpiyaAQMqtnP8xfBK8Hx+1KOQhZ6dnv5n0J6krNSS4Gh0X2VUw9weuSezPnzmDnZp5mugXqcO0Xrekfdz/8q/3bBbiCsoUjLZ0gendCYtoRyNuZ/6BwKxjMygnlHrj1cK3gGADemz3cXGpA0Y9Fn9paQ8KIlIoZD+BFzzdjk17BtlkHN1xS4fruuwUvXaH8yjJv/J9C17qt0us8g5BLpXp6h0BUu9g3yWXA8S17o/kRlA72n+q1B+wX2X1j+ujPPhv/OnKnvE4pKOhd+LzoNuQ2yXcttIOscjm2fFfIOpmzO/8+aLU1F/kN2Hex62s+AZ4292+dzoNvB68W7p3BXNY0zfDf6FyTXpA1PleBDW92Lz0/BM76Xyl4aIQCL+td6xQwaEqishlSr6c75CyHlA9T9mXMAxkte8oyIDfLRCLB9q06SdsIWgdN0xaD+oNtmroYZHXLRese6F3rrZstIsF8xqQaC0A20NrKBEirnClzvwDrVjVI3QY+uz09XbNBSRMXxRB4Ef9mQeJU2FBp74LzZrjZ/2bNZ41B3WO1qdWheqeai8vvgnJ5wTN8I6HsnqCLvk+KA9zvWaCK7Zf4VZon/HRu68BTu+CYdrLlzc5g2WadY60HVLH1116ASze3fU4vYcG0T2cMy4KQD0rh/U/v/f+uaL7lR6sNLlW82frZWFhj3tHydA0wPTGMV6pA/zU9aPYImoTX6Rh2Gxye2B8xT4S4mklO6d1gdfqOb87sg1uHHvwQ5Q1qrBak3QdFE9VFB8AVR4qnlSgOcPY44QAIAkpKzt7CFeAvFyJb5gMaUSQCSnFY1Ppoy6QLWGdbYqwu0OWHNrXrrYMpDF/ZaQ+44ozDb9KVX65whuU92Dhxb+H5s3Ci34XH9+6CuZvdXVNVUM6KW0oEkM4bmQRIXpEEFJFHDnCfaiSA9bRtu7oNHLLsl5mPwVjvgUHtrBDULGCo9yclB/1fCHDW3rZyag84U/1K8sMWsHHS3kYX3CB+WHJ++l2w1rPtUE9A+O5ydwJfQc+EdovrbYTgmqUU71mQtzd/Q1FzADb/AbfFv9y/XYDLGJ41I/d92F7+UPrlJXCp+s1Fz8KAb+Vh6Q5hX5ddELAQWj2OiK72CKzBtn2aJ2yveWju5U1wZ/HD6a9SIHFD6vHsT6Fy54qjgwKh++A2al0NbCPVS+okmLdzhW3vUsg9mxdQMBJCAgP7+ygwuF3POc06Q8SpOu3DKoGptfGY4fGffVb+62yn1MaaP6TPzzTknIP0vVnN8g5ASm7aiOxK8GLTm/zEKHgZFP0m6TDEZyVvz7gPlrctt6xfg98pr3vutyFkZukZ3gehSvUKk4NOg2uy8xbHzWCeY/o/MoT/6/VcmDU57zgcX34m7NYwuLLsSv8HNUCWsmtpHg3isDTIs6BVpIkIBdFeHKA80As/TECh+E5cAiVN+VlcBdNXxleGOLCfZEoyHgSX2c6VHGZCpWsVhpUuhICnvs/df4ZXF2PmJY+HfUuOH7neGLLj8nYUzoVubdp2rXsAqlWueD+4L3CFuYyEguzCLOsoyO+an170DGSqdYMtBwqeFNy3bAbbQfWC5gzSmw2k/DdOwP+UmVuUg4KOBWuK3oLM6VkFuQFQZGe9aqsBYoB1hvoxqO8guA82f/WIOhaAr37Pw8p9J18UjoNT1S9XfnAUVt3d/u1pbzg36sqRh20B1GhtMSTvS7fPLQJboPVDtR20Njb2rPoj5NXLr1h0Gu7bntSIdoYrB280efIM5EPtoPwKlFxTReMVEE5KYxEEPKKAHJCPtO9lJMhZ6gr1fWCD2kw6ABpZMhJopwilM4gHxjmGsiBKK3tEb5A1tZHye9A6FiZYXkLlARVPBrcF2031sDYUgE7E/DV91gibh2qCJ+rztNgXcHP91YMPb4Nhk/1ju7XAbOUXEQU0VtYo9iCOGt8xBILIUQ6Jb0AihTSBbKUVyc8g5FnpYz5hYG1sXaX+CAQJd4oD83/eABJMd96D161i+yb/CHs2H694bQccyT1V/sZFKKpnC7K9BeZa9qXNT6ByQsXppQOgQtUyqQHjIcy97MZSKyF7Y65b/scl39n3D7hv/8X+7QKcywHnGQ6vwMfd65JrBYheGt8rtR48vfbiRewEuF7hrufzmhD1Udzh1PfB38G7r/uncK7GlUsP6kLy9vhZaSEgztlHm78C6w1rDVtb8FnnVd5tLKgz1BHqa3j56ZucxI/hceWnvjELwDnOpZdDf7AOtw1VY8H3La8dbmWg0tTynwceBz5kNu3+7LPzV3KXjCUI8roX7C/cA+mfZcbkLofH619MiWsBl368NeLpG7hhvR8a9Tm8aRv9XeJ+yPLPMxS+C8bdxoYGBcp6Byf7XoLm39UPq3wHms+ub6rcHYI7BTp7jwRXV+cIhwPg+Nrhsl2fkp1f/a8fp3JHjBBVwP60w1W778CjvPdDt1VgPuksHK6CabMh22CEvDeFA60aZHfI/Si/IqgXtGqyEZhrma8Zy0OZZYE/+6RD5QUVI4KGQuj6wLbel6HUQN9Aj9fQ7J36Dyv1gKQZqe5Zd+GXCztrnjXA5pDdb51dBAW9i1ZZt8GbufGnUuvD4Ek9zzVrAAVNCx9aUsBuhNnP9ByU5Xb9THmg9hYRzAdjE9N+w2BQ7ilbxTPAGRNn/jadcp08KQHrQ9sc9SzYttsOqJWB2bjwAGguAgmhuDzy2yo3DQ0bEESwaAOiDzVpDAXNCnMsU0GUE3HiKhju2w83O4EYqBxSwkCUMZhVKxib2d0xhYF1rXWLegMKZhZ+a3EG+SXr6Qg8I0EeBAwomP7OBTKiIICLMp5kkB2Ywl0wVleGKifBtNbkaXwNSnslRNyAuNFJwenfweaU/bMvBcCpuRcv34uAgrn5+4p+AVCzNQEX3a+/fGSAynkVUkofhDqlq0WU3QXmFabWxhXgaXU/6TIIvFZ7VXbLhPwv8pOL5kKRqzXYuhHUYeoc7RfAQjDRYJhpCFE+BqehDimOQ8HOaP7euALoSCV+AusA22nbbsirVzDcsh9soWq4dhL4Sn4rR4O8qV7QvgftbTlY3gLOkiHvAD3+w/36UHwhKoGru+smp0jwmOBT1X0yGLvbz7brBkpTw2nFHaxhNnfVD/ImFLoX3QOrg+0TNQu0FeobzRmM3sojJQACmvv29bgC3vM9j7keAzGMYQwANvznz01Gh6wxeS9h97hjfpHhcHr0lZCHq6GguuW5tRpQVftefgLhi8v6l/KGnv3bPKl3ACp0LnPdvxXY9TQPNvYHn56eg11t8DtXOPxu/v0CXJpTqMM96FSu+Yba8+HFgNe2pLqQMinFKXMjpOZkBGT7wVnXqwEPx4HrRy6rHA+Arb72nlYLPGf6+XmMg9yigjJFteHl61fvxVvh8CdnW9+aAe8M6dynUR94a1yHSg2mwoovk30yrZC0MmlX+i44XXAp8f5cqOpVsUGQGbzf9uznUg588Cx58fpzaHW1dbIm5BUVTCzcCtFu8R3TRsPJdleOPmgGlxreaPSkFzxf9+pJwmlI2JmsZFyB1O1pdbPLgKmptlUbA8GvQ/r7fQndjrf3rV8DOie2/KJOU6jQP/SbABv4v+290O07MEQblihf/+YAGjD7vxPYfuVuc53gGAG9TV3XRFyANiObhtXoAK4OrkbHh+Az2TPH9Rqcyrx88MEXsMFze+jp12BZZLll7QIOl11CHZygaVa9vuGfwIDz3b9smgdlWgbW96kFDmsdJptzIO9i3szCmbDN7lDmlWmwbvhOeeY9iEuOq5DyDZAm5op5cODdkw1vLISiZUXTrX5Q5WwFj9JXwDjO8MZgBlGTesXplGXoBfIen1MFiCYJC1AJh7/XJpRbIz+1qB7cvvnwXNRseHzw5fW4i8DbFLIZlOWKnwgAciig6Dd/mEcehcA6FnAcxBixRnwBsd/GH0wNhTcBcUtSV4PqqL0vR4CwF4cYADRXPlI6gEW17VVPwyXlZqWnXUD9Rk1Q64K6Ro2UuSA1OsnPAE9ccPk7F8gPH9xBG6k9lWkgHeQ8OQMq3SmXE6hA3XLV1patC065jh/YA77VvILcHkPzyAb9K++BxyHP343JgscpT/vFRIMp0m6WaTw0uFl7asUQaPZzPedwe3CZ4uRtPxwMc5RYZSCMONPbuWVPaHqv/oFKY+Da/tvG5y3htMsV2/1cSI5Ke5atgthPPKWg1Fi/jh4GaFO5cXa17VB7QZWFZfNA+VG5KBrD06BXsfG9Ye+nx9+9vhrexMU2SHEHxUtZoLwGuV4pLZaDSBPjxLuAK/tErZJzEP3X0+F4w+Et83vQ73C3lU3mQ72fqr8q7wPGt40tDN3B+LPxU6UIXjR4czsxFvY2PV4/8mt4lROTnvwStEz1nvY5mO2NLQwpELqsdHPfGlA6xz/XcxywgbqY//HzUuRalGy9AucDrvP4Aey/cKrHjdWQEJ3UID0HQFmr2MDdxX2q4wpoubFRraovIKJsnSVhgeBQyX6sucd/+NL/xVHif/Gh/wMvWMBiCCob0MGzCfQ41PbrepHw4JNn52NqwMkmF7LujoOcFVmr8r4Fw0hlkPgaWhY0+qKqN/j6eG1xfQYnJl6w3C8Pr2693BT3CRzsdHL/zXVQrmqws99gaPJj3dnh9eGJ26u0hKewN+Noh2snISk0qX76Tdg98ujcaw5Qw7/SkJDd0KZVRGq102A4bfBWjvxxp8Pmb9ujHofHK1+2ic+D4+0u7rw3Dy4Mvm7/uA888Hp+PqYWxCyNH5b6IViiCz4oCgLWghwKHkc9L7iNgLZq0zk1UqHXB+2H1guCpg51F4cnQ6lWfhc8JwHzOMUwYN6/5ri1n2UTORUKfihSrYfBKcvxtn0waCZ5lzLg9Mxhk90gMJY2jFAmghygxWm+IG9znnEA4jnrQXOQT+UryO6Rm1dwG960jMtK+RCyW+Wm5buDalPbaNfBMEe5qERB5rfZR/KiQDshM2VHEP4m1XgZ5FHNX3sfTC+M/QzvQKlIP1ePBeDxsdu3TlaQX8sAGQBYieI8ABX+bonnH8genzsz/xs4Li5uuTcVdi07uOZyD7CdZAypYOxkqKmUAbJJ/z9mblWxYAYWksIZoI3YwVwoWmbJs92GzFrZ9fNbgVZZZsmKoGSLjsIA3DeGie5gWaK21kLhsOOZe7dHwcWOkRufvANaH+2NdhEYRyU+B7Jx+j/e4Q3FvevkWrlYzgdtvJYlB4Ozq/NRh1cwulU/S9tPoL5WI6R8yRS+1AYPH9eLTjWh35QuWyMqglMXh93mtrD2o52bz54H94ouxx37wogF73zeujm0GtWoQtU74NChuI3bLt6cYeoIrVZFhFRNgpovq9iXCQZOyfKyJ1xLuBv/fAvICinPMiOAEAoIA48ybhFOGjSZXNcufDL08G+TUm8tKIOV7xQjXBh9o8wTCReaXrv+6Cd43fFN66RXwBPleyUZGCpG0wrIZysmQEH5e4Os7CLNmaaPocWFhm9VbgmNe9cdHm4GMVt8QxgYFopd4gScqxHZ/3EUHLl2ru2dxqA+0i5plYA2cgYDwbBT2aGkg6/Rq6mbD7jmOtd0OAHWsta7am+Qn7FI7ga600rUA+tm29e2MXCn7yP3169g0/59Jy+shfthT7tG24H2QDZgLIifZXkpodql8PkhZ6DrgtbxdVLBJ9EzwPUqEE0Z5v4rc6A/179fgCtRtNDS2ZYASa1SfDM/hMxt2Up+Q9DstdHaGeCkKBTTQR1py1cDwH6R+YypGbRb3CS7+msofKtovy0Ykvsl26VPh9SXyYUZd2HP4mPHrqdC2bnB2/xSoPebThcaloFnEa8C421wp8v9t17+CPf2Po55Uxm2XTg07vLXENy5VIz3BqhEuQu/27w3VlA1bZqWDok9ksdmzobT5iupDz6CgyPOfHb7NVz68eb7T2dAYnZCdNpTUC/IOfJjYL/ymfgWRFXjp4buULqq/2CvEdC7ZRfPRvNgYIPuJ5t4QuXr5a8FtQC78uYKxuJJxt/md5iSVZ1vO6zOg1dDoxOT78DuZ0fENUd4o0STFAuGNeZ+xrEgZohFtIDEIamDs2uDdQ6RDANFMwUb/aAgr3CTdTqcr3T988c14fH259/EjAFjF+UnpRngrB3SLkDHj9uMrjcYOn7cIr/mPnAu69TDYT1siNt77HwTSEvKmJVzHQaN6rW02WcwYmafna0Ow8sOb1Ymvg+2x+p2tQXIu7Ke9AXAHff/enotzaxF6i8Ql5go0+vBy6+eVoq2A9u78l0SQHlivKK0BllAElm/PVEIFBDlGc8bYC+7REWgteG1MhvkJ6a1hndBCVNsylgQQ4QmTEBVOtAGtJfaRNkD4pcnvkjfDwkjbM6274GDWnNpAwrEOLqAzMQd7a+7FWa8cQPNV/1Y+wkUm/JK2Q4NljZcXSUXyswJTPPeD3YDzLmmWX+bXo+nbn2dtkDPN+3c6h+C0NtB+3wHgf0Tuzbmw1D1SoXwoDvg+JaDMP9mPg1luFJDzAM7zBgBl/6O3varwHGPQz1zRVD8lE9E8eJcG1kPaLgRAYbzSqRiBqcV9iHmL8Ep3KHA7jQYphjbKbvA+QfHvnZmMDRQeihPgLt8yDdAClAeUIrP8//VK87wA9hjxkTxtmStlMUALC3+mC3K1lxNgszRGT/mrgT5rjVQWwzKG+MtJQlsw7UsLQ0ufXqz6AmQ+1G+qaAj2Fc1F5nGAFMYx5fAQdGYOWDtbX2kboVXDWKWJo2C60vv+b08DTkrcw0FCggLk5gPpQMCVnlNho7dW3xcczjUWV91QNkjoFxXpojfsVfvn+XfLsAVLizabz0LJxteGvrgAPyUuHXVySpwt/ejRlFPQcxRflbag+G88pFigJzneT2LGsEVeVt5HgDVHcNdgitCm3NNvqzWHKJyYs4mnYXzu64kP2wPD+88eRj9BRx5cjb1znAYntl7RMtG0Ot1e/96zyApNGVKxhGIf57wQ9ooODbtXO+7i6D8jyHv+VcAd8+3TS3tIGCUT757EWD877zn/2MFfoVrLe/CNb87c56vhAPRp/vd8oVj4nyXu/Pg2cWo4QmjwNra9kydA4ZhRgyBoBhle7kdiGK9bAUVa5RdWCoLhrzT68vmO+Cdy50bRyyG0KDSA326A+Wp8EesnqENkGupA+kVMrvnesLtdfdHvDJB1Mqns6PfA1ba+5rvAdAfJ2CM6QdjEhg/NL9jfA2GOCVN+QhsUeoOtR/EpyeFpZsgfkLMt8mbALT6mg/4tvat5TERXOOdazokQJ3mVa+XjYKKu8rYSmVCYB+/aR65kPx22qqsC9DVq1WjOikQRqhDqecQtSxmbPIxkJ3le7IGsJVNvAJgQElV0q/lnuJWjH/QfdLhmt0S030IX1ZOK7UbGkyPGFg1AdT9DGI9GByUB8pckJKM/2MVxcTicUtKG+FADBgDDW8MuRB/J3lU5jN4dTxmY9IO0Lppn8tCEKWUxcIfpCZryLeAtmKgiALPlZ7tXCKgdE3/Lp4vwLWu8zQHP9D8ZZG8BtIq13CE4jY3BYQHQXiDrb9tt+oGdonmV8Y30Pd2t7FN2kDdTdX7lVsASmelm9jxj6+za4hzR4fO0CykXsdKv/7yFlD2v3ifVJZT5UPQaqn3ta5AqPQtWbvkI+wBO1xwAEbxHjtBPagtld+DjOGwXAVyrLZdaqCWV7M0AbKarCTfAhJwZCSgUPg3ge2faI2yuFp72r6CxNzk5ZmDIHd43neFn4D4jB3SAwzZhlHKQbB0U3tot+Dao9spzxfCtd2RN560ABQGy4GAIw7CDFylLypwjn3UAYqUx+Iu0Ntwx/ADcElulavAMF9EiLvQOKHeuvDH0Kl+8ym1BoJLmtNJ++H/8/T8v+73D3DJJP9TGeKvGUImmWQCs5jFLGAYwxgGdKITnSCvVv7yolA4ffnqxodTYcmgtYePRML5OVfHP/wG7KrYf2o+AI1i6zhWnA/KW2K0uABXbTc3POsAb+Ji300+D/vXn7TcrAyTPhoW1qkXtD/fzK2mCd5siZ2RcgXe1IsKSjDD6U6XOt2rAmX3BDX37Q3NbzYYX+kcPP7+VUH8LthT9cjsa5Uh0T8+J+0j2L7mkN/lKChTWLqF703o3aZj7YZ9wHTWeN+wHZjLXOYCwxnOcMARRxyBezziERDFd3wHDGc+xW1bFQmHtAeZHXOrwakvLnd8kAZrT+2qdrYPXJp6beVjDXJS8+oWTAVx0LjBsAcM6wxtlGEgJ8kvpRuwVtaiNlSoWTajlDuMqdRvd1t36FutiyWiIfhZvX3dxgD78aHUv+B6/iMGDBgAL7zwAmWF6CEKIKCJ7wH3ntD2VLNWNY5C4vqwd4NagGmb3dfmNUCEqMtReNHp9bPEy/CkwcvZcR+AdZzqqk4EuzS7e+YrUGZ1GQLWQZlfAnd5NwFHL/um5t5QaXT58aWfQtvPm9ytHgYOS+3XmR+B01CHEXZDod/5rvcjwsDa1bZfXQsOLe0vmeuDVk0ma9Gg1lYPaluBKJaRDQjcStqqjCUZYR75gEoiaUAW7mTCX9qzJHGkgttZlyUOh6Hj2ub1aq6Byj0rLCvtACQRQFcQNcQ4kQzMRC2uopR7ASgQfqgg+gsXJGS0zMrLGwC7io5Nv+4DUfNjbElrQPbSGssjgK+yT3wJcgk3+R7orzWQC8DB0W6m6S60O9x0TPWL0Dymflhld5Ch1OE6yPflFFmVvxZNpuCJG2gL1A+0ODC6GQ2G0VD97fBjwbfAa5B7NedbgBd+eEBO79zYgtfw0O352dhceOH75pfEq2B9Y11rqwHCWXmgDAHZSfaXBcBc2VcOhOpZ4RNCnKF2ZtVRoakg0sRF8e1v7pvB9KYF0FxMFSOAU+IQg4BjQCwg0FCAGngTDlQQ0+kEPGcgvkAH0ZKKQHehiGBgn0gkCYDGfycvKvbrC8Zvx7H9x+fi16C4C3ecgdGYcYTUgozHOVZ49WXs1JTaYHVXq6hLQX4mVhAMjMKVp2BubP7AmALmR47t7faAIVrMFBFAG/z4CMigiAmABY0CkGnk4g084QexCpgotvMNGAcZv1CMEJYaGlcqHXrV65DU4DqEVy3nHpgForEYLNoDKaSQwt92Yvpf7vcPcFWoQpV/4u9/zfh+PfG96U1v/hLY8m8Vvm1pCof7ne126zEs+3xT0onmcDn1xoAnF4CNmoNWDRqXq3s4LBqmxY8I7Qzk2xe4FnWDHNfcRQWxEDny9oLnL+BBzKOLr1U4aDj95U1v6LWunV/929ClS2uPOh/DhpCdK8/+DPEv4venBcKug0fUq2uh9Bv/T72mQrdOrcfUHQhvmsbap9SBK9r1oMffw4Pkx4boeNjherjuVQGVQ8ofKx0DNWyVzCERIAqZQn2gLnWpWZJew2/OwzKWshiYwQEiIaZBQnjacdhd9liv6xNgw5w9p85XgfsBT+a8qQnWpzarFgLKGNNO42MQOcoMYQLZQguRscAsOYv6EF6m/OLATjDqh74+rf1g0A89XjT1AM/v3Ds7VwJOc5qeQCuGcA4opPD/OK5/FTNmzMCXfMKHYEg23lGWQNizspNKTYN+LbplNG4Fr3PjLqRuAdvn6pdqVXB2dwyxz4TjP1zg3hB4Fv/yq7g2oH2gTtYOg+mc0dfgAaEjgiy+VaDl3IZK5crgpbk3clkJ/st9MtwrgK+nV1+3oyDmiP2iGxR+XrTP2h1e8KZh4kiwDrKNVTWoUK1Mm4B+4JjrMMvcD0gD3EDOk7OIAX4koTh4iYqYASFvsQpIkj3kVGCFfEdOANaDWAd0YBjjwf6k3WLzfajWIWxiMFB1Y8UZwd8CAkc04AWOOAMmDCiAhaWowBKhMBxsQ6wX1DZwqPHZyrf2QEKzhB3p0aCe1TbJdSD2ChPRQBqpLAYRxzyxBNQ6Wq66DTK+z9qVtwvy2+cPtiyH8IiypwKBMu6lV/p0AC5zijMUh2sLf33xzGKHfAxUpqmoBkq6Yi/mADFcKRkP0pCGkNwivXX2TtjS7eCIy7GwOXLPsPOjId81b1bBVVCKTG+MLUF+Zb2l3gL5uXZfC4Qprcbkd3eB6ucqDQv5sWT89W8CnKm2cbMhEsxHTe2NE0BMFsdEMrBUppAJeAh7VFBiRFnxDpgfmUqbWoOoK8LEMTA4KocVDcyjDGEGdxB12S7aAkUsJQfQSv4Dfq1rkYuL71dZ7zf3bzjhhP8mv/o1wI2gObVBxnIQO0g0J/+U2RxeVnlzOzEMrC3UZLU7SBufswYMHZVDoh5Ubl/+WOnPoP79GrPLdQbvXI/HrlOALjyVK4AY4kkGojDzDGQv2ZuBoFXVyss+oH0gT2kDwOGJ3UpzPag3rUbTcuUhIrl2vYpmsKtiXmc8WpLf1AGiiOI1/7Bt8X+r3z3AyXgZL+P/R0dWPEXMCU5wAqhFLWqB8BE+wgfyiwrLWcbD6RdX8h6chmX3NqWdWAaXm98Y9WQcWH2Lqlkl1PaocbX8ShjwuHtIk+7QZHa9V5UWQvbPOa3ya0O3x21/qTcW3tjHdk6tB0kvk8am14RTDy+7PciHqnsrRgT1hsbn6rQIuwfPn73ukJgPJx9ceHZ3FTw9/SI2tizsXXzy2g0bTCg3+Fr7CtBtQpuf6iZD7C/xP6Qa4c2TN92TQuHCxmu9HhfBnpXH066fhFIBPl3dW4PvAu8bbj1A3pSRHAUyyZbbQFhFvsgAbb52QYuAV4XRk5JDYb3Yc+T8VNi690CVy/Pg1cOYIcm1QbsuvbQaYFhkfFc5BfiLa2IpaJlaI60b8EDuFm9B2E9ln5TqCqNu9O3Xejn0a99VNo4DzzPunZxTgU60pzXI3XKfPAS84tXvEth+paKigqgraolaoAwVj8VjsP/YzsXUG9Jzsibm1oBjuy5suNsBko6llsuMhjLXA7/3/QpiihKrpk0FzZ90MR7ooExX3gP1ti1K84aoGjGrU7ZBvrngwu0uYJhn8FfaQ+Azv7KesWC3yXzM9B54fOvq4HgVrvS47fhsB/z0cHPKyS2Qey8/vdABRm7sG9qmEFqkNsyqvBTEKXGYMyAmiD0sBaR4UNIJxPUvJbg8wEY88UAmaZSsb48jkEqajAXxnugrGgGLGMdwEN7Cg09/c34KSwLKtzzhCTCFAEoD7chlGsTuSlqVNgyONDnX/051eLjzkfPrfMBd1pEaiEkKSlOQA+QEeRfoKlqJR6BEGoKVW5B/s1BYdsDRMudn3bkHVZeE9Qq6AEP29trUfADY37SbZUoEtvELKwFZMjzAQG2xpiSdU4HtFHEIWMhCIoFJTGE22LqplbWPIadcbqn8Qsgcn+6a/RhsU6w7bSNAGWt3yBwOsr51sy0MSNaWaxawvmudbMsHYRZX2QmZF7Mb5bvCy4+i+yXlQGbnLL/cFfDsclT9hJdQWFjUyfoGWK90Ec1BTKEliZBbPf9E4RB4VOXFuNgZ4N3D431nC5iHmMoa0+BVTuyFpM/B8p11sS0Z+FRksxs4R12GAyoXUAENSS7F06D9pgT3l3zOriTAnS1+IRd2op9oC3wiR8oPIW1vZpPcDyGmYuK4NB+w1VfnaueBp1qg9AfzImOicRQ0OVP3uzBXGPFDb9+WM6G06m/0qgTsoCLBQC7B5AAeuOEMvGa7jAVpk+U4A9KIieqguIjKogM4ujictTsJdlfNd4yZwEBqUgPkFXlVXuOvgfkf+fUF9H+Z378E15Sm/HemejFhwkTx+B6N4hJDIYgb4pBYC4X7LXbWHXC645X+D0bD4lFrfjnSBK5culn56TSwVC0YY8mCkMHBZ/zmwvBVfV60/Aq6Vm/1Tp2dYD/PPNc0H+y6eQ5w3QNdureMrL0Xbuc/LHo9EA7/fGrHzQaQ4JpYNr0ebHc/9MXVPjAuadCwdguhS5/Wg2o7w/NKr99KKISob1/VjV8BkV/fXvFsMpxfFe4enA0drjQ/W8MLnox6SVwz2Lo3tXq2H6S/m7Yycw8cKn+67q2PIcwS+lVATehVs/3yBp3BPsYu0vQNsJezYiFoZm2aBB67vpwXlwMrumwafyIStnU7dO1qEKS+zJDZKoiLwiDWg8HTEG/YCOKBmIgTSBdtvxQgXdTO2hEoWyfE138gjMrv59TaHfp37Xa38VLwMXpuc40GhFwmV4CsQxpZQAta0OIPuBOtxQFODpANZAMQiEviCKg3bXfVDyDuYpJLxka40e9exotR8MY1ZlXKNkguKt83uw0QRy3qgyzDTWwgHjGNd8DwhcGoSFDPqOHql3D/gyc9o+Mha2lu7/xbUD63jKf/amgWVW9B+GEQXYXCDlg6ZOOYY4fhxOJzje7eA8sHtij1KhScLTprHQXpQ7Je5ASC8kJ5KG6A4aIhWYkGlvNIVAXM1CvJMAQxwGQ5hSkgt8oR8gVwmmM0BxkhI/gJuMQl6QysYu3fnTNCQ8EAPMWGBmIWt8V9yKtRkFY0D/ZfPnX8ZiM4PvnirntVIbeOFevHYOhlOmdcBfIuu+Qo0MaqvbVNwFDRR6SCIVZprWwCjvJCmuH19ugqSUvg4Oozy291gVpDq+wJrQ51P6zqHmoCJUG0Eo1BpjGKiUAi+eT/5nn9tQTQkfZ0BJEiMsVysK9gjjEGQsiqwO0+y6FiesULQZ9B1OuY3clhYNmixWvLQAxUVFEIWhutt+wNhkxjhNEJDAmKVTkB924/cXjTCmZWmp+yqS0kvUxsmL4N8uPVlloQZG7JIf8mGCsZVxsmAV8SQhxEn4ivlNYIludtTD4eDr/IbRtO+4NPaW/cLkOlvuWTAvtAUXnrNbURiEtKutIWGEBXugJSrsICrKQNAmhPMiagdMn1aUxjGgPmkhfzVJxxBToj5VegVdeWydOQujfjm+zhEF89cU26CrZ1ah05FngsXxEIphTj54ZfoNyM4Id+34FnM7fbzkfh1YToc0ktIK52Uqn0x2D41HBeOQHiOzFf5IPXbI87LlWhUrtye0s9ANfJzkcdf7tcaRIj6A8yXDrIvYARO+z/wOf7T/L7l+CuyCvyyn/hg79WeZziFKcATzzxBGW9slpZClZ3a6JaHc6/vh72+BV8v3FN+8NvwYXjkV8/eQOWIfm3i66CV6LnY5evoZ9797ZN7kKPUm3W1n0JbikuexzHgvxAfiA/BDFWlBbXodLE8rcDZ8Ng514Hm/lDzFsJIrU6RD67/eb5WHg09/HHr3fC0Ubn6945D2/f7XCh4Uro7tI2tO4DWN9me9MzX0PKoORqGWbYf+N43vV+UHFA2YEBIdD1Reu2dZ0halJsbsovcN7x0vn7k+FexYdDo36CrQsP1rzsCZXfLp8f+D3UVCovDS0NdCCCYfDk9qv+cTdgaYP1h48tgB2DDza6LCGtR0ZkTiEoi8w+xu2glFd+UlaBqEI3eoA2Q5smD4LcYXNX20LAXZ9styIYML+7W5PX0Hdtl0URruAzwzPYtQ3IzTJAfgVSyh5yMiAZy8Q/8E60lJTghohwUdzboD0RoNWTK6UGlnK2TbbmYDFa9tiWge2apaZtF1i6W17aVoDBw2BTcgArcTIB5G7uMBoM94yDlGXgKBwWmYMgrWHGYr4DW++izbYnkJuVe7VwEzx995V9fC94Hv7mx8RXcP77K+cfpUDutpx5+WOBrWKMmAyRb9/t8uJrcK3v/MghC2r2qvQmJBYMh5QgZSIIq/ihZB3kPMzwa3WVfMwj+RjYymMeA2aiiQYuc1nGgrwmr+EK/2hqW+EqXIU9iPFioPAAa7R1v+05RO679/qFO+xXTjrcbAcx4XEzUsuB4RdjirENMFA60QLs0swLjTXAZah7hsMuyLUvmF50F4rCi2pac0HYKTbxCajDbYHyO7h49tr9x6dh+43QwCuXIbCRn+qRDoFhfsM8JwMN5SL5JUhVOksPENVENVENpCY1qYFwF+7CHWQzGSFDwTfOa5ZbCxjW6O3vW3hBlZkVFpVeAZ/+sChr+wt4tONpw+gXYHAzBho/BgbQWx4HHtCUVsAu3hdjINMx51h+Bjya/HBl1AeQ+SR+U2o5wNf9gstYUGbZjzeNB8M8JVTZAnIr88mDgpuFHxetgDyXdIfs94GO2kDtNng0cOtY6R6Enigd75sDTwNfTI3bCbK65io/Bz5WzmACuok+NKG4G70CZFP026o8eVlelpfh16WwxCIxUowEPmKgOA5Fpy2rLL0gtlfC1PQbkFUtY3nOTcBfOmlJIMbSlJZg7mbKM16DwBb+fT0/A4dA+1zzW3D24LUHj67Axht7Dp2fAfkdclsWnAeixGZqQKl7Ac+8qsCAMT1jmvWHXqZ2M+rngecR96vOX4BsIOfIeSBPyEPyMLCUQQwGKlGJSlDyegL8pST3a3muuEXOA2ec/8D84F/k9y/BjWY0o/+LnxXAaY5yFESA8BFeoI2WBTIb7gU89XwzBNb33D35fGu4OuZW82ddwNKgoHdROjiVdfnM8Tq0nNZ4S7X90Gt9+731EyHgLd+bHldBLpVD5WaQKdIknUHWl7VlWTD7mNoac6FJrzo7Ks6Evo27OEUsgeRFKaMzN8Hrhq+PJC6C01x8en8BVBhbpkdAKDSsW/Oniu/B06svu8UvgJP3Lsy8GwrPZ7waG18Rtvc65HrFBSbWGVK+Q0focLm5Xc0x8PLK6xYJJyGmYzTJveGq/a3nz96C3c7Hp1yfAaW+9dvveRLUNPWulggbvtnrcmEH7N58fOP1vpA2IPNSbmcwmu16mHaBqC0qiNMA2CgLcon8gUhQG1ittjbget3Z1SEMeps6943IhYEXu9Vvcgj8c30OukeBvCiD5Hcg78uHMhh4l7NMhj+8Jt6CFRXku/Iz+S4ITbiJI2BdYfNSG0HOspzrBXvBssXmrq4G0cl4yPABOOx1eG03E5T1yk2RB+SIfNEemEQKcSAaCW/xERiqGaYa1oAh0NjK0A9AWcYZyP0205DbC5TlSmXlJVT3CJsUshoqvl92b6lRcONAToX8vWAtUP00XyhjCwr2OQktKjZ4XrkNuA10tjkcBbWP+kwbDfKIrCnfB8CTfcBOCuVeYLmcQisgl5mUAaqRJ/eAHClHMrLkOXHnbwOcDRs2kMkySSaAcBCOwhNSTqSn5FSFPW2O+0b6wa0J999/+RXIesznMijbGEYDsGnWGFs4lKkf+rO/Bl0Wtr5R5wN4NO9FubibcD79+g+PIyBnfO7PBaXB0NHYXPkesmpnj837Ao6MOzf99odQaXn5moHToN9PXSMjtoGjYp9ttx5kHzlV7gH5nnxPvvfX512+I9+R7wD7OMYjsL9rV9p0A4KflTrvvRqKfrHEWCU4t3Wa7OAJ7NC2aFeBPLrIeEBg4QIAP8plwBPK8D7Y1TK3Mt4Hz03ei91bge209aBtEmjL7LeYl4G1QD2n1QX5lO4MADJlKA5gmG/4xuAJ5umOq+3zIDAtcIP3VegZ0/6b+h9B+OByw0pthRPRF2bdfQUMkudlaeASDzkI2JeUePbJvewB6sqKfym9eQMjKb6OBRRRBFSgqGR4wAvMkHE+607eAIgPSxYZvmCdblugPgKW05P3AaOhqlIF3I+7GR1ngUe2ayWnruDW1/Utx9nQcFLNfeXD4GrlW52fTYRDo058HRkOBcNz5xREwKuo6CpJjSFned75wqpgyFe6KmOg67etDLXPgXek53zX+yCkMIl4wEAhTwBvNBoBCaSwD7jPp3I+kCVXkw+YKfev6ef95/j9S3DL5XK5/D/7ABIBwizsyAHxqfAWywBBT27AK6IfJW2BLZv2z7oUBkdunZt3Zx/kuRXUL/oZWG7MVnZDxevlxpRKgwGtezg0jYPq3cOrB7cG4SkiqAfaVS1JzgX5k9wlf+YvUw/JcrKUDALPBu6VXBToorTcW3sh3A1+fP1NaUi5l/Ys6ySk3UsbnbUdDt870+HWQAiOLhXgfQ16LerQpMEKeDMnvnKqDzya+GRcdBm4VC6y8eNXUC45xMnvErQXTY/U2AcdvmnxZe3hsG7BDpcz+yHlcEqpzHw4nHgm9PY58OzsfsSlF6R1yhia4w07phwOuDITklumvp21AAzRJrPxMYgFIlr4AlasFILcK28QC9owtb3qCE7tHOqYO0CHey3ya82FwbPfKttcgfLhZRr4zwD5SHrI7SBHyjHyBMg78o48Q3EG+2dMymPBggVEP9Ff9ACC+YQeYHGxfmezQcqu9O+zK0H++IKUImcQ74twnoLXDfd45wNgGKMMUuaC0k6MEM+AJ9oFaQPj+4Ydyifg0sipssNpML8yNTaeAZA/yGtQ2C7/q8KK4LjSXjMHQdu3mxyrNhiUYYb9YjKsrL7l21MRkOGVVSbPE9492LdDqx7QZ2rHyw2rwa20hxlRt0DtrBVogUBZ+WVxlY/sxzsg5ov5ohEoTZS3RGvgF3GZ6UApctkEHOO0nAIyTaZRG7DHHiOglrxTa8U1G4aDhi8N/SG/aUG/opZw6sfLpvsRcGropRr3u0LWw6wreQfB2NtOmHeBFqc+Uy+Dk5eTnf1OaBBXs16FezBiYu9TLS/B4/YvY+NmQNzKxHHpznDnx/vnXt0FedDgqLiDiDcaDf3hWfDLH+NDYW/aiTGRKtSbVm1f2Q+g2rqwWsFhICyiSBSB3C63y+2/aYv6tU1HQ0MCdaiNP4hviitqLAbrl7ZI0BZrj7TicXIrxCgAYsQVwBk7eR5khMyX+aDaa43UwVCle4WypR/Cl6NmVOw/H1IbpPfNrg+Rcx98FPUNHF9zYf7dZpAUnfphlgsID8ZSF0Ial0722Q1tJ0csqTYEWrdq3K9aI6g1ocqSMqXhVd2YCUleYCljbWT7AQiiCl0pfuneDxiQKCAvcZlrwCZcKB7AXhpALpPL5DKKW1zzQPQVfUUf4CNuoEHi2NSrmQsg/k3y/IyZoJ6TbWUwkCDbsBOMVe36mK5D4KyAHK8V4BrmbO/gD4ZyyhmlPjTYX6tChdcwffqo9d1ywGGjwwK7bNjT/ljs9XWQG5pDnh3c6flwdFQSLO2+PuPoDcisnP06zwPeNnQ83NAA/mu897o/AnmV53IFsJJP2QLihbjMYhDrRAfhBmI+seJj4AJnuf8n5Af/Ir9/CW45y/nPAlwWWRQCM/hAfA7iUzFBGQEZj7Ju5T2EfVNPbIrcALuvHJl3bShkOGaezJWARf1Kaw2+L30D3etBrxnt1fpXoLGoI8KWg90A813TZVCPqyfVQ8AzntIR+IU1rOEvvTK1z7XZ2hxQniifiTEQ3CXwI28Jfbt3NUdY4Xnd1+0TrsPltBubnq6HRw2eFsVkwMmjl8T9mzCweY/yTXpB17Wtz9R5Biluyd9khkJKq5SfMuLhUPDJKjc7QrhXaJeAPdAptfnFGgnwYvvrvIQacDH8ytIHT+B5dpQx4S78lL+lwalwyOqUI/PzILVremj2ATC4GiwGLxCLFA+RCHxDCB6AhUIsoHXT3tMqgtHReN3gA7WqVF1ftgCGtHvr2+Y3oMrmCuVLjwLGU8hPoLXVOmhTgIpUJAJYyUpW/Il3YkmAkz/IH+Qa4Dz7WAZavhYq10OhXVEZaxNQB6intAcgfMUQ8R04rbbPMvcGJdHwUOkLYj9v8xOwT9O0XLCrYKppTAHf2V7nXbZC7JeJhWk/AkhnxgLjRVV2gPpC+157CC77nPLtZ0O3g62b1bEDv35ep9xyIO92fmZhe2joXcu/4jLwrOnWy+kHsLVRrdr7IJaK8XQCcomWnwFwkbIg0pnFD6BMVA6I3kBzOZXBICvJO3I0yHBpx0Dge75nFOCCK45A6eJGfdFVVBBlQQuTi2QcPJn76lFcLdhhPNLk6hV46RFdPWkzKEWmGKMD8JqXcgsQp0XJjlD5esX7Qb2h647WY+v4QLl5wdP9X4GbvUttx7bQ/kHTgOqFENcuYUOaKyTPTW+eMwgM643DlZ5gs7e8sfWEyLX3yr88Bzvzj2ZcuwH+7bzt3UaAbwvvuu43QW6VSTIJWMEKVvA3vfHkODlOfvGbn3NluvQHeUNeYwtg4mbJ0IniKjH74mEyMlWOkCNAbaH+pA2F0hf8n3gdh76uXes2HgO5P+WvKGwNDocc5pvnwJU6t9o+qwqJ1ZIHZswAWuBMNfBq7n7EpQm03dg0ufos6L62bd16vUE05wFr4M3auI2p7UEboM2W5YBTbKMVAM4IQNIOA2DEKK8Xb9lekphEYBnLWA/kkEMOcI0rXAIZInvK9RDnmXQ6/R5Evx9/NeU22PK0vjIYgF/4ERz22t0yFUDQ0YDH3mvBZYPTfYdfB7ivBGO+oYKhFdT5vNqg0DMwIWlIvfaBgIEF1IR95U8Mj9wG2T/mHM3bCne+fpQZdQBy7Quii6IhOjX+fmotqLSh/HulD4LBrCwRCqixajXtLLh85rzafjKUDvZP8moGjj4O39qpYGtlO1wyCfc0jv6J+cP/0O9fghstR8v/rIoyj1SyQCSLNFELih5aXKwBcMbpqvKwH2ybeTjmSgq8PhTTPKkJYGc4p8wAp8dOrexPQpPQehvCV0O31a3frjMFvArcRzhfBc1Oe6aNArrRhXUgc2SOzP07+7cWVwFppbXZ+IJ5immCcRk0vlNnTVgY9Mhuv6j+QIjNTLRPd4ToBlHGhEi4kH6t6qN5EFpQupWPARrVrB1Y0RcemZ99EeMBx+eeM9y5BbHHY/omd4Ddx489uV4NJg0fWqNjC+h3sVvPxo8g0T2pIONLeObwxithGTy78eJUbDugtvKu8imI8eJrEQKiuvAXVUGU5ThFgMRCIUhvOU6+D7K33C+PQuiBIINvILwzveuEiAbQKKrW5IrBYPe9aZJxLKhfaGHaepB75QPZnOJxTW3/jFvvPygsKcF9IHqKXkAHCngBcqrMlE5gq6420B6BNlGelGHAGt6mH2hZsqLmB3ytXeM1cJ+9snjOyzMcB+MuQ21DN3D8xKGrnT0YMdRU9gPIjrIdaCcMEcpnkDQr9WFWPXgU8aJCbBKYx5kyjP3Bq9C9g3MIOPVzsJr7wc0F92e89IaCyMITlnfh5pMHLV9tgvSzWQl53YEspaeIACqbvAxbIPlNeu+cQ7B79LHbkWUgrUpmYe4qaKE0GFw5EvwueTV3+wq0XTJAjgf5Ur6Wr0CsFWPFWFCkckk5CCkX0hdkXYC975/oc+MsXPvsTovn30GhpSjB8jUYPzcFGxuDulbto10BT1+Pc859odWBhn0rT4JGhlpxFWuCocjwifICPK66fe/cDXpOb+dTbzY8PvOiXdx5OPLRuZV3y4PVrH6s9gNDOVOicRGkHEqpl1kXDiSfPHRjANS+VOWnMu7QfmrTgzWrgf0MuzGm/iCDZCP5NshsmS2L+EvburAXdsIMjGYMxeMq9/ERiHGslcdK7oHfzlZfMh2ZXFJcdU1m8YKc8rG8KQ+A6Cr6iK6gtlY/0qqBVdj6q6dApjJdji35jreAfHKxgDwtj2opYJ1h629zBBknZ8ndQHPxtZgDcqtsKb8BrBSxmd9OLuxesu2HEVBIZzfFneF+7cRxq7iqWY4EMsggA2RdWUtWBTaiibchfnqSNcMC0QvjuqY6gGrRUrWxQBk5VL4Gx3fsTOYsKJcb/NCvIrjfd33LsXiduaXyOWjTtRsyFQxblflKJ6hlqNwsNAhGv+hfuvUQyL6Va8lPh2Oe5w7cGQiFMwvGWY7Ai4ioowmj4JexKQszd4PHcNfJTjXAWN/opbwAayvLXTUGgpqWauhlhaYV6sdUygG/Zj7H3cxQMLJwoQX4Twsp/w/7/UtwN7nJzb/ze/viNzXDAOWashTUEdok2R0eP3zpGzcJNqn7y18Mh7ubHo19Mwiob/xE2QNymVZGBkD5grIzAuyhz/ZOixv1hPI9Q5L8O4GoJ5ozA9Tu6k0tk+JxXMP+k+MoIdfJX+Q6kO/JGVpjcD7l+MZuF3Sf2PqDOivhTXpsZnJ92Fxmz9ELHSCpflJgxmg46HLql5uHoVSmf4inL3Tp32pzndoQ6574LH0L3Ha9N/BlAlyZcXPVs1YQ1rfc6MDS8NaL9hH1p0KnBq1H1K4Gse23jDvVBXKW5XbObwvG3coYZSfQRFREgAgiCAPggAOOIIfKqXI2qKG26qoCft96V3NfCz33t9tV7wl082/VtE538Djp9tDJH9Qx6mt1L8gQuVquBB5y//+pqocCirAAUTzhBlCTxhjAssL6wlYd0mMz9+fEgXVNYRVLEgijwWxIBpdcp2oOqWBYaKitlANxk26iLXBITqI7cJnp8hTIFrKOPAxygZYmBwCIFSIYtPuGLKU8PGzwom2sK/wyd8eps90hfV729dwboOZoo+Q1yD+U/2lRFiQeS3mSmQGFwUUplm2QZ1ewrOgIpNhnhOTeB3FfeVvJBOMh5R1DJ0iolHQzfQOsb7y78PxeSMnK2J4zDKpGVTwT9Dn4P/SJ9AgD3FSrmgc8K+6EIsaK78UEKLxUdMr6CVz/5a768gDs63DisxuzIfVmWofsBWBMNXkZC0G+0DrJi4Cd3C8HQN2B1QaUDYCusa0m1RkGnsPdSzvdBM2mndSqgtFg+FTpD9XfCS8MyYAeV9pWrrcZnvZ5vS5hMzyZ+XRHTHkQo+3Gm+xAVhGzxTx4nvv6q0R72Drr4KQr4RByodQJn8tQc33lKSGfAFlkMhZ4yGOeA4Xkkw3yprwpf33+0oBbMoY4kDEYMAFBf7kTisf5SQwIwAMHkkGUxRF7EFXFAb4FujKfpiDnyL1yDWjxmlFuAXlSzqYO8BUTGAzYKMAMsp7sy2bQjmtZ8iKwXQ6XrYAtooP4CUghiULASKWS7v+yJMQVlyiVknG4r3mNmeKap+Lc04F0IJJIIgGBAQegNnUJB6u7bYNtECQVpBVluUNmSOaC3PMg6siFcghI5Bz5LjhNtJtp2gkVBpYZ6b8F3Da4hDrmgTZbKye7g8yQivYa5BitIxlgTDNMNTSFOqlVeoUKGLWm773W5cAy0LLBlgtnCi853N8PhfZ5HxREQtbl/KOF7SCLZK/MVsA+fpQ9gH2Wn239oGhcwdSiwRBqF+zkNwqYLmrSB/K/KthnqfNnZw7/c79/Ce6UPCVP/eYXVqxoIE6K/QwB8VBpLAIhrV/aq+zdsPfpcf/r++Gqx80Pn74Ai9FSxZYP4p6ojwXc49xuOm+Dpkvq/hh+D5qIunfDSoHjXYdQu7Zg02xONseStr9+gDPOJQsf/udKxmGp09SZ0hOUKUq6UgSh9kE3fY3Qe26nzxs+hld1Yt5J7grHI869dXcWPOv6cmT8u3Dk3tlndzrAqNC+d1rtgTYRTYzVKkFMxfjPU3+C1PCUJZm74Kg4d/bOGvC84frC6QMwe5neNdYAU01jP0NnEJ8wjXEgLovtGIFZlOYZoKEiAWccMYHsyXKug2xm+0YbDaFLSk/zqQldPVs/qBMDgQf8J3hWB22L1lEdCVqw9r52hOKqk/9Kr9Y/WgEFWEAekC/kQTC0MFRQNkLRfssP1paQ9iztcFZnsE0suFzkAOZkl4NO08EnwNPf9ScwbjUkGCaBYRGOLASQftIVtAuyIe1BaaNMFefBua7Tcfu6YGxp94EpDeQrGc0WSLifrGRmQdq9jMycp/Dmy9crEnLA1s+SrDqD7MZFToJaXvtamwmySF5kAjDZ0F1ZAcLL+InhKzCsMhxQjoMcLfw4A2rfghTrYHD0dF7n4Aj1DdXbl0sE341eRW6XQe6WI7UqoL3WYrRXIPqLt0Q/EAfFTjEZXrR+XSXBDNsjDze9OhRehr6xJU4CPhe5YjhwljHEgjZWDdAGQfCSwNrejtDpeMvvao+C2q+qKmWLwNjSoCpOoLZSw9U2oLQTLcVjsO9r19n0KbRaHLGzqhPcbPbg2SsVEpfGb0rbBNlNCg2WXaC8Y1ij/AB59nlbCrfAuZCrDR+Wh6rTK8rSH0Npe/9Lnm3A2+x52lWA+ok6Tu0GspJ8R/YG/PHBG6hJWeJASuktvYENnC7pTOJQMs7qlrwD1CCNR2CyGCsayoAhzLBcGQgFUwqHWd6A8pXylUgCmSSvyS0gv5GDZBTwIRPlryu2ZgCmkm+9ynVcQC6RjvIdkG1lqDwJIlJ+IN8H+bUcLb8B7sm5mADB53+pYpUgSlb4pgMrOQPkUgsJnGcnZ0AelgmyAQhVxPIZiEl8Rk/I2JdVIbcaJL+VeiDrElgOW2rZmgAJfC0qAlcZzjhw6uo40v4ClLrt08h9OJjfNX1m3A7qj+pF2y6Qy+VKlgA3+BEF5M/qIVss2G2w00ytoFlI/ZqVnMCw2tBHWQf+G31fub+EqPSY5JSNgE10kZNBdKCrECC/4JxsBKrNdlYtA/5HfPd7xEO1qhU/D0oC7x89troGQ9Fey3KrHwB3/uws4n/i9w9w0+QkOYm/DoqMJ4UMUEYo7xjeBssky1Pbc7j18uHaqEI4cuvc/LshkLgzaXXGYlB6miyGWyBfWI3qHahyu4KhdB50GN3cXONT8P7Jw+ayCDSTulMdCDJGOsktIGfKmfJD/vsj80vagrT3tG+1eWDoaRhgmA51xlftVrY+dF3dal9tCU/KvbgS/yVEHXrlHF8TbjW63/qlB1yYVD6ylBM0GVFnb/gAeD7iVWTCLDi85LT9zQ8gekbsnpQnsL7fnq/O7wT72fZLzJlQ0K0oxqKA8rbR1egJpHOFYRQHNgClpBuvB+64AP64Yg+EiDkMh6Jgy/vWbyH7cK4smAyqs7ZOawfGtw2/GBaArCqbymUUtz0WUBzQNf7fmZonv3iGDDFGvCdagtwudxEPYoaoL3JB1pDD6AcgWzIZRBnRgaog9ii54iCI0+IC3wAh3C+ZC9IbM8jh2hjtKZjeN5Y2OECpin5nPJzhlV9sYfJGyAnIDs77EowvjVcN34FTK8f2dgZwK+16w/ljMBYpUukEpjUmb+NyEO+JreIXYI1oQ02w2Nk+VWtCVpe8pILqkH+8sIylDcjx2nD5DBye26eZs6GGU/itEDM0j2sQXmkheB11n+RcA9Qn6hVtIlCZLEaCoZbhmmKBnKy8OQVT4WyPax8/mg6noy6uvTcV8tLzWhWawfiVuZXRCTRfLV4GgmOofVuzCdo6NNlV/RS0n9Y0rHp/sFtl3mucCdoUbZr2EUgvOVSOAS2QstQA5qg71GQI+Nm3kXsH6B7eNq/uRnj+8et7CT3hxMcXe93vAtpM7SkrQAkwrjYkQOrxjHK5R+HA6lMDb+2CunbVVpQ9Da27NjJWawfK+0o9UQlkL7lZbgYZL5/LZwCcpzXILZyRy4FrSIoHiremEOgtLotdIM7RiT6Q1CHVI+s0XEi6Pu3xISh8bZlkzYPKCysYSu8DZyfHPLscEDPFGVERCMeVmQDk0AMw4IAJ8MEXT8AJjX3ANjbLxUA6MbQHHslpcjrQkVT5CSBQ2AjYSCARcGUZm8DYxvDQsB2Ur5QxYjzQjLlUAspzhEIglsq8AG2rlqXVhkTnlNzMlZBiTR+VXQAyXLRmLMgRWnPpA8ZKZjdTDvj7+933SAafFZ7VXD1AxIk9ogiMGO+ZagKxXCAKqIYjCjCEj1kMhDCS78DZ5OTuMARaRTQ6XPUq1OpY5VaoGYo+s/S0XgbqU1OUAT5iP6WBfAppDbKHXCI3ghFjL8NqsBfmZqZXYPAyfCEegPSTToyA98bBbxd2/d/i96+ijBRuwg1oKvNkHojGZJMB4pGIFU0hbmHyD+kbYHfh8eDrmfB448tpcTtB2y9i+RkUVa5iODgrLu86HIJGj2t+X2E01GtabVi5XDDuMToqqaB+p41W00EWyQLWUNwI/E90dJcL5EL5E2ifaHO18uA0zSHVvBk6jG02tcZ6eLYvalniSlh3a3vkGXdIbZGSnjkNjh4+k3F7FZTdGrTG7xp0/qjV/toTIKl3Wu9sE1xvefvcsw0QszphTXoYKPOVi+IHUE4prZTPQNRX2ol+gBs55ANG/FFAPsIXQG7XhssLoL3QnLWKQGfDFaU9PG8cXZAEbK93qNKVelC2adBmn5pQcXvo7lKxoBwSL8QT0M7LyzILqEENqoBwES7CBaSUUv6Zgc6MGRVoRFMagtwkz8i1YP3F2sU2ArSnMqlklv58boBMUpdpXUH8wiUkKOsN45S2gA+7+QGYIwLxBTmWBlwD5bD4TpkGjp/bO9lZQdklaoiFIMsVedm+B48JruMdO0DTivXcwzeBa6FTmkNP8P3WK8ztU3DKd3zbrjUYzimNxT7QDss78iW8bPvGKWkW7J11MuXmu3DX7dF3r4NA3Wo5Zt0JIZUrngw6AQOW9spq6g2Vj5c7FHgfxE3xE4dBHaFu0UaCoZliVm6ANle7Lb+F6wvv3nqRDDvOHel+dSwkvU7dk3UQlAaGWMNy0C5rZ6QTiJZk0wJqPq7aM7Q+dM1rbaqzFkJHBZXzA6SvFqRGgSyt9ZQ5wMfCS7iDfCoLpQraKG2kzALFURluyIFGnWqpFW9A1/qtf64zER50fPZ97EmIi0p6lN4WjP2NLoYqoE3TPOWn8CjzWbeY5bCj4HDuVRUCXX3be/pAlYSKM4PuAa/ZUtIZQyup8iueyMEBBxwAA0UlI67u8hpEOcMtJRZEIpW4BIc6n1p8MwwuBl9u/iAIamysVrdsdZjTZrJz7y/B1dF5jUMkEEkQGmCPe0mbsoMIAh7LsXI7aKfkQlm8vE8FWR14QQKpQCBO2AHOmHEGzIiSMl/xC2AgPWgPaCJQ1IDsJrnG/N0QG5M4Mv0JMJthPAL7EeYVxmwwNzd5GB3BOlcdrh2CODXpVvpPkFgzZXxmJlCVCWI6yCw+kYVgv9e+n1mCZ0/3fc7JkPM8/1zhV5CSm/4oeyJo29XBakPAjga05q9tgwUl+dRwIjkH4ivRGVdQmosbSjAo7yurlOngON/+mN1bFL/Qfgr8ggUVsGCjGkgzezkCSkWlihgMpljjZMMyUJ6LTZQF2YuRfAyMA9r/ifnD/9DvH+A2yfqyNghF1BY1QPlC1BVVoeiLolBLebi77XHcm3pwdf2t6c9eQE79nK8L/EFJMnxhWAUUyKmyHlTbF7Y6pDW0iGngWGkluA1yfcdxJsgHcolsAXKbPE0bQGU6Q/nnSyZqcclJq6XV0QaBrCKlqA5BOwLaefeFrh+0Pla7JTyd9WpOfC046XZBvZcPrz6Lapp4H3buP/zZVV8Y5zlobLsh0P540z7VvSD6x4QyqeEQT/LazM4gdol6NAPxkfgIP4on24PiunwF5H1e8RBEKKUIBlMnk9FwFBya2Dd3OAu2BNVbK4Cct7PW50XA6dtXrj+cD1XyK3xRejcMMvT8zkkF7zyPWy5uoC2wbVTHAIv5ngCQk0pK2JOYxKTf/W74x3zwwAvEUBElbkHRh0VDLV0g5nZC1dRKkF09OzzfHkCbJLeAKckwWzkIPg88nV3WgdJLmas0ByUXA8sAbLPVlmA9UjTKqoJibwgShyH0m6B1Pteh3JmgNn4fw5Ofc+sXuoCx0FDLUAA1fwhPC+kEzbUGFSo1BucXjsPtR4CSKsaJPaDsMRxVdoNaQY3UOsPpA1cePrwHxz+42PR+fSBb6yELAdRPVD+w62z3s7kDBBj8hnuMBjs/s81YDuRW7R0tExgj/DCBmK9EiAnwZlFcdmo3OHz/bK07Ctx5/+GG156g1pdWmQZKnMFkeAlqkW2BrSm4rXR77bwbOrdsGV7LBBH9aqdVOAOGZKWZWALqOjVamwB8RmduA+/LKXIKoDGDqSC3yK38BFp1rZbmBo71HGLNb0Or7Ea9qg6Dm9ceXo/aBDtq7j9zuQvkP7acsi4ApZehSHkFeScKTlgqw9Ez57692xyqzqj4c5A3lHYIeOg5HtwOOndxbAzqWa2HegnYw3ucBz5jHzsAe0aUdOOIIgfkQ/kx6SDTZFUZDwmX4valnoMMR7vRpvbQoGa9ZuHnwN3gWtdpNdCdhuIGyFPaV7IJyKbaKmkEltvi1Bog7/MZQ4An8iJfgegkugoLyMUksgtkIS3lZJCLsZPtQM4ggE1AHfxxB5aKPsIHxCHzAtMMuNTlxugn6TDH+L1p+2B4J6ZreOM10OZZxHtVpoJ9gf0A802wZVkyrYMgJjh+ZtpJiAtPupThALJAjKYeiIlKHdEZZIqsI9+D5wfefJfUAFb02DTvZA1wfsuptH110F5o9zULYIcddn/nubnMr7OpLOc14MNNooFldKU34MJfFxtSSnIWBbjKbSRYJ1rHqM/B1+pdx7UIartXziljAi9fj0nOe6DoJ4vN9mfmC/+k3z3ACS/xgDBQIkSyuAiGxoalSkOI+zq2TLoVjoSdnXPHDNEbEzzTTgJO4m0mADfZygFwLGufYH4bGi2q3arC91C/TM1pFYaAIUt5JvaA6qkma58BLjgSAJzkJCf/hQk4yWkAeVV6yCpgPGBwNTyA+iOr7yu7FwZc657dpB28Lh/3JLUdPJ7/xBTdEG4W3v/mVQIcb3wx4F4AVKlXvnPpMAi/Uq5p4EhIOJpszcwH7sqFLADKMYYwIIpnvAHc8MENqKHtlBFAC/EuX0JZS/BWv9bQLLteYvhKSGqYFpZVGY7NPL32VguIvRkbmyxha8T+iZeeQGi9oLd9mkL7B82m1zgIdibjz8ZsUMO1r7SywFaOcBQw/yW0/jmqUJrSIJrKWXIy2Nxsyep2yF2cV7lwM8jDyieiCfh4lNri7Qq1j9UoX9YJ6hyv2qVsBDztGHUiwQR8oXVQzwGRooIYBIZahrrKePBc7HbKeTl0WtD8Rs0CaFKjTo+wlXD6xJUPHzwHi4/tjPoCfD/1Nrt9A/63fcLcS4EYIgYpG0D7QeujNgZlp9ipOIMN1ahtACbIWnICWM7a2tgkyBFaKe08gNzAMpD1ZIzsBdbe1lh1Eajb1He0qqCUE76GFyC28p5Ihvx1BWGW13Bi/KVp991hf53jpyIbQ/aJ7B15CigxhhXKU1DtrV7WiWDXxdTCNAwi7tY+XjEPWjo1rFHZH7x6eyx18QdbS9t6248gDVKRPwDlKIcvcJzjHP/NeS9PecqCfEt2l53AOs06RfaEspHB431rQK8x7TrXy4IXC6K+TXwOV7vf+uxZdbD1tC5SewCtZH05EhJ/TBiWlg57Wx37OHIjhF0PXRjQFdoMbbKqugJiDmexB76ghVwM2iLtgNwMcqbWResMoA5St4N8pn0gvwDhKx4yCUyeprrGHVBhblhR8E1o5l1/U6WZ4P6zq7+jHRTML8yyZoFaW5uuvQbOSTdZGgyLFFexBVzHuPk42SCsXNmXpQZAYB+/zZ7zQNktfhCLQX6sSc0L1Ei5Sq4HbbR2TzsL3FKvaXdA5mvNtWpAIoMoA0nJCb3TjsLrajFbk4eC6x3nTg52YDfcfMF0CuQgrZW2GKxW60W1A7yZG38vdSQkNk8cm94CZCu1vhYNwkfZJR6AZa8lxHoInvA8MbY/PB//6kx8JojtYgf1gbOcJ5Xf9ur8nyr+BgcyKADZXnvCO2A12trbPoCG1N5XEai2MWxmUDK4T3Pp5XgFsgbmriswAvX/xLzhn/D7Z2n+NBcHQVpIlA+g4IuinZaFcLfKk4+i8+FCWOT0J+9CblLutMJPQCk03FFUYJrsiQmCHga+5/MuVO8V1jDoOnha3cc67wX5rdyorQGJdJf9gXvc5nP+WhHyr5ZQPJzB1kT9To0ApycOx+yXQkuPhlMr94KHO55nx56FlFPJYzLuQap9xmc5XnD4i7Mn73hC1OSYNSkjIW1k5ne51UFZoNQX74HcLzM4BQwng5zf7K+IAopAJuJGNGgm7Qs5AQpaFS6ypEDF5qG3AupD8571m1ZyhYQ7SX0z7eD67JuPnprhfvTj9W/mwKaf9le5fBuC75WyevWA2o6Vz4R+D1pH2UJEgjZO+1a7CriXrJv1JxF+xVM7aVK2kJVAfKbsEvWh4t3QEQFPYdK0oXM7vgRDa4NZ2QkVx4QuDciFStvLdQ3MhYc/PL8euxPs8+wn24dCzdgaaypEQNuXzQZU6wCtF0X0rHYGqseHfR1yHezesttt9IDKv1TIKTUUUs9khOSOBt8unm1dPwHrSetHtvagNFdaiQagndaeSS8wVjOGMAG0wbK1lgfqSW2AVhO0TurnWh0wvqfcE4PAzyVkqd8TaHSz1oIK2yBwgd8hz3RQtinzRRVgpXjAFKCNVkfGwu3ljy5GVYUDk04m3syCOMNrl8R7YB4mDmAA8Z1MkHNBdtes8jgE1fG/51kXenzc9kndrlDp03LOpb8E20pbL9tt0CZrk+UUkB/I9+UzipdfsvtPLoAVKzagHwMYAsYOxjaGvtDQv2ZwhVHQdXibJXVawfMqL17GTYa01cn2GTVB+cAUY9wEMkYGyPfg7sT761/OgYNTzpS6vQ8q2IWGB3wNZc4GLvbeD6wlRWwFGY9BjgYxQauvdQOTr7GZIQRKjSt11usQhF4ImuAbAGW2Bcz1coKGfrUfVmgOzXvV/6VSRzDHGLcajkBuK/V0YQrwpXiPjVD2cMhjvydQ01b5VugQqF9Yc365b6FBbo1x5Z2h0pJy2wJngvhAzBDPwPaROkodCfKirMV04KX2oQwE08faUG0SiHC1qvY+iLLKBtEf/MNDPvKfAp1LtT5SewLU3li5dZnbYHfZ3M50G9S2WlW1OmS2yy6buwrijiSWS/8abHdzRUEhGJYYOxg0EI/lNhEN1LBd1maB5bZ1TNFTkA7aLE0FqtKHSKAOgynzL3jA7Era7H+RjVkGWhU1WK0BXtN9d7g3hYaf1nq7fCTU+DB8X8gOCGoWsM3zGeQ9KThT9GvVpF5F+bfkInlIuoLNqN7QJkF83aRdGT5wtejOqheHId49qWNGB5BmrZl8DTRSmlEEprIiU4yAWlcqVy8zB6q3C98YZAZtsDZR/RlkvNwnzwObiGIpcIXSeP6OCbFhQ4JsLBvLbmD9yVbKOhR83b3auJaDrg9bX6pdC+5/9cTrzUg4FX/p4YNgSLqTHJg5D9J7ZV3JcwahibtCgngunMV5oDxVSATSSEeFkhnakVE8IxF4n8c4gCxPe9kUorfHdUv5Gi6G3xj95CgMOdtzczNv6Na+TdfaBnhjjv0wWYP4ffFP0xQ4f/v64ccq1HSp1D34CQRM9wnymAIB3j633RPAGi4jtBcga8m6LKK4bcT+974r/s598o4cLAeD2lvWkW1BKa98JjZDhUchg/0WQbhr2YWlBoCxwNjH+D0YQg3NlcegVlPjtRSoHFn+WeBHMPzUwLptt0PjpbWrVrwHDSw1y5ebA+51XHc4zgNtvOYpBahrbdPUHyDoQ/+OXv4Q5B7QyfsyaMO0o1oEaF9p8XI0aC6ai8wBwqlEAsgs7aRMBNrLn2UuuM9zHeZ0HJqUr7MzbDzUblclN3Q5VN8c7h/sD7WXVLGFnoPQ0NKrvacCF1DJBM1dC5RjQDupBWvHwZRmvGO4Ck1v1/8+fDKEzSg7KsANlHVKc6UcYKa2vAW4UF48gaBHAbe8PKDl84YTK58G5wSnfXafgXWB9ZgtH5jNxxiBwQwrWbizuILKjBkD4IwDdvztgGxH6SQdwZZmy1YngMc5V2fHY9Dpi2ara8SDLcrWxVYf0vLS5+VWB8MY43hlJsgp0lm6gDRoM+UMqHCm7NqAQyA6yoVMB22GtlaeAS1LW6mOArfvnDIcTNCpSZvcuvbQpHSjV1U7QsV7oWsDHkHI9lIXvE5AyInAn709ITDC7x3Pb8DZ5NjYPge0TM2i1QRjhGG8chVqv13Zr8wbCOjrY3WfB0HfBwR7TYHw8LInSklwMTn3cOgA2jXVrBUvUFtfmwxspxIboExk4BtvDxj01dtdmsdBXMvGfas6gIg1/KLsAiVfCVfmQ7AloMDzK4jYWXtRxZrg3Nhxo3kdaDM1R60raIu1a3IAyClypLYJqu4Oex60BQqvdgmIWA/ipLGrwRXEGKWTcATyyJWPgNbyDHuB7VxnOxBT0jJpLOmeZ19SRelQvEj43+06JyhuWpEUdyIpovjFxQq4oOIE8j1ZxCpQI21v2SZB+ftlygXMhN7nOqoNJkCgs98XHtXA0Fd5X3kCzrsdJtp/CUDIH58r/PN+90mZsm/kFOU2V1YX9SiKsmw+mnBz5AO/123afvRZ1yVRu1rA9Yz7p1+VAy1KLpENQM7Utssj4JHnMtLhOHw4bmxED3947/yAyLbnwDTWONJQGbS3tWHaPuAut4iieGqgP2L2RDvskIADTqSBqa3xgiEZ8mXhmqK+cGjd2Xl358HCyqtfHl4Hd1o8qP5qLUhf4SUiQVRTBohKIJaIZLEFhBMGJGBX3ClGDpdzeAVKWyVA9Aa7SeaJRgUKlxW9tC4Ga9uiGZYn4D3U0+T6FQzr3ftaywxoMz3iiyqtYe2KPeEXvoN9Pkf9rwOFjQqLLBrUMVY/XK4CTL01cliXtdCjXhtLHQdQpiotRHfQftbOagtBrpWreVmSzj+jyrKo5IEMLR73pMxSeoldoNgrRjEWWCs3iHEgX5Mid4DsL3+iDOQPKmhR1A60+vK6fALORx0j7J+B8lx0FNVArpUvZSZoebKWbApoRGMDUSDyxEkQ34kF9AbZWDaRo0A6yYa8D2SWrH+WSg6FIAaKDBaCrCDnykOQ5Jpqy14HWT45jfKfg+dWd4NzF/B+7pnpugWUO6KtiABtp/ZAywE5UW6Ut0FsElWEK+BIBVkA3KRIOIJ2Vs7hDDCE9WIw8ILz8jwAgguAA340BSVELBI/gWgifmY+yPaypRwPVCKEXOB6yQKcZUqWtYnjDUZgAwd4CnKS/FEeANJIJqXk+3+bG+RTQCGID8VomoI4KWYrlUBLkPaMBfmZfMZpoC6tS4bhFPAK+ILl3AExVpySfYCa8rTsBMRzhShQflYWis5gaWeJtKVAzuu8F4UrwWmBo2JfD+xd7Gea7UH5jsP8AuKoGEpnkKXke3IYaLVkTyqAjJLOWgJQl3bCB0SIKBAGEKVFbQ6BKBLJYh3gTDKJIDtqH8lJoI2WC+V+kK6yovwExCXxHQYQ0awWG0E7RwVRBHK0PMV1wIwTGlCLVlQCw0Ulnokguou93ACts1ZergdeYsUdeEIeKhR9bom2miHtUma33Pcgf3B+vaJLwCwxjImAG/s5BUTJNIwgton5ogfQj27UB8JLFkqNoXgC50/5Rm4G+T4bOQUkyxTs+Osk9QYgHignQjCB+IGRvAP0obtoClRAoQywiFS5CbTW8mt5BFzuOM10qAn+G33edm8HylglTQQlBWoPtW7ae/UeiiMsEvNiPOzTHco6XPsT8oN/0u+ehUVXS2iYKqFgTEH/IiM8KXrlH/8CXlR6lRQ/AGxe1uY2OzDUMd0xjgeilWoiE0rVLZXttR3K7Av8wHsX2AlzfVMhqMNsg2zfg4yT38m1gCuuf/As18VdV4qwIsFa23bQ1hhcWjjfdIiFRnNqXa3gCZVmlv+41Hh4uO15o5gwsDhZr6qfgjjAXrEChDszaAxoFGADNELwBa2XVlcbDI4r7e/b94eaxypvCNkBluPWhba58Hj0895xZkj7JTUmaxMcnXOu/t3lUGF+mQd+Q6Hng7a76uyG15djh6a0gasnItOfusL9YY82vU6D7YWHvrkyDsp4l3rtVQrqeFRtFjoB2EJn8T3INXKLVghUowp+f+h5LRZPOpkgOovH4hEY7JVVyltgsDe+Z1gGwswScQCkFxaZAzJF+0mLB+eLjvl2F0DukmP4AORNeUxLALVIVuUrMJwwvGf4DOx6GyKMeSDuiK2iCOSEkgw+Fwe+BS7zlKWAC7HY89ds30ZxJnIdoywFrCSLXhBkKWXn/QKCNzOQUyAsSpLSAuQHWqq6G4rWW9raqoGmad5aaxDdRLL4Aky1TBUNeaDEKxUN5UGUFx5iGOBFY1G8kncPbQJYb1hr25YCq+RPsjMQSjCJIC/gyl2QU+Un8kcwdzdNMowBJVp511Ae5A+kkwOiTvHcovI4O+RJ0Gaor7UMsNa1PrLFgzZcHpIngUD88eYvc8P+OmxDDpLvcxKMGE/QAxzW2t0zRwMbuCX2/p3rN4nm3AP5trZGnQBF/Sx3LR1Ba6H1lpGgTBM3lJ3g/KWTwaEuuHzr8tqpeDLfXiWrSBwhFfgCVR4CPiGaMcCncrtcALKCfAlABtfwAfGjmMAg4KmYLioAMFSMBSz8LP2ATtJDdgStjhapfQJWT1uWzRmkUabQB4yPDAcNNjBWMfoaOwL2wkEZA6xjEJ/8nfSNxZ1NQAJfyukgVXlAqsBu4uURwF7eoTrYDbQrb/YBtwouFZxqAkNFT4aA/EV7Lq+ALcA23NYY2Mg8HoGxqtHLWAnEDfFQzABaUZ8Q4BJGLKAN1uZot8FWSo1S54O8Lk2yD8V9DxyA4zKLnSAmKQ1FARhXG08byoMyVZRRegOlMNEFcEPwCLjIFCoDbtxnJ6hd1EpqKlg/ty611QFtmDwjJ4LIE1XljJK06wHub92a+dDu9U4onFW0zToIXn4TfTFpOVjmqW6qN5CjSJEE8rwWJx+C8bXxvpIIoXNK3/T9EPyuedu5vwHc5FBtJchj+MoMkEPkSzkUcMT+P21b+FcTJZUD6SSRCobDhi8Na8EywrJN/Q7iv0zqkGGGrCHZt/OegxwuE6UbCD/24AJUoRzw2/FtAMiXuOMOTJPH5HFQXosfcINyDYNr+laE6kVhucG94MjYc0V33sDJXRd2328OT8o9+ypmKezfdtLx1hwYfarfg1afQNf9LVNqbYX4oYkfp4+CNw/ftEscDaf2XZ73IArKPQ3O9PsIAnP9ynnUBf8hPk/cm4F2XhuJPUhVlpYhFA+/NfP7j5dzxx17UJoqVcVusAy1lrXtgoTc5NQMJ0jZk34kZzxYHKweah0Q1YUQ08A10Xmy/Uvw+9Tb3c0NXDycJtjXBZEtUkgE2/u2ldq3kPA65YPME5BcL+3DnOtgOW+9oX4PQggfLgCdaIQbkEN+STdx+ZdeZ79SgATgPmDiU1TgMM8YBjJQvsM3YIw1jldGgG8Zj24uo8DvgHdVN3/+v/buO8qKak34/3fXOZ1zzk2Tc845Ss5BQAEFQcSAiuI1AIqoKAqKCUmCIlEQAclZMk2OTWxoQudMx3Oqnt8f3eided+ZuXfuZe47v7U/a7GKXn36nKraVbWr9tnP82CfYI+xxUCJW0lR6SdwddKtCylxkPd9/pbCq6BK1D6jK8hA+Vm6Q8hrgRN8vCF6aHjHwLZgvGhcUSbQl1r0BHFIgWRCQULRhJK1cMc7uXbWKMgfUbCz+BOwv2Z3sZ0EcmQlDUDVU8Pxg8A+/kFepyF2S8SNoF5g/91+wpYLTtPZxxoIDGaA3AU1QHVUzcA221bBaA4FkwpbFj8Dl9+9MfL+HsivV9C5+HPgAunkgWyRCewE+cEabM2B4CsBbb1XQ1SjsMyAB2D7zR5tew1SvNIv5GyAe1FpX+esAcct51vmM6AS1AwVChSSTlmBZFfyARfaMBvoUB6y7crnvAMMKm+dfgzHAjZwlbLUYG8xDJjNVxSBPG+lixO8R3iK22yIiA992y8BPJq4n3AbBvd3prlnT4X0a1mtHvQBxwjn686WoHqqhuoO4MADBTgo/WOQty7gThwHAHdq4A40AI4D8G35617nAvAyGzkF0koseQ98Tnh977EEoneFT/E/C/YY44KtH9xbnHYiNQ5yFuS/XXgErCgr1zoLajsn1UII2R/o5zMQIsaHvOP3FLhWc1lmfwDyId/xDdi/sM01uoF524qRuXCjwu1Gqb9Cetusqg82gRlliRUPKkV9RB+wTpo/WdXB2G7bYmRDWOXAuT47IWRU0HifOHArdj3mUgnMXeZ5KwdoS51HePY/Mo+8gzt5/nz6jVwoFcdI8yNIqng/LbMqOFfIYwwFY7tRYEQA06yXrKPgEmv7i0sjqLo77unwHhD5aliPgBCQmpIq6SBfyhS+pyzg+XPKptX/TwylOcsDB65ykcugbqvn1V/AlmaMNULgxpCkWqk/wqovNjc/vBvibedeS4wCx33HMvMrMAbaehv3gVhiaACU4ooT8MUfL5A1Vg/ZArJTtsh0yA8reKV4D5yacmnyrQ+geY0GIVVqQ6f7rbLqDIZr9W8Xpr4Kiedv1U5JhoM/xDdJSIbozRGnA2dAr/AOHRsMhM6BbZLrHoGfe+fkPhgMeW9kj3rwLmzasfveyS+g8tDY+NDPYHifPhdbhYC75bbH5WUwaznXm0Eg1ykmHfDDv/wO33oUHZ3qqFqoGmB/yvarrTFkTMwKzj8I6/ft7HliHax+8FvFIxMge2DGl7lzwXjBftzWAxovbXCgyjvwzLEhX3doBK1aN/q1amVwHecyy/4J5F7OT8h/FjbJ7l6n58Kqa5veO5wF6afSh+QsAltre77tGyCa5uwBvpYKMglw8l55KjOr/IL151FmAJ7l7facFEtHsB5Y7SQZIm5GfBCUCKNcBlRo2waG/N7ziebvg/dE9w0etSB5ffqEnPYwa8F3H270h2MDj1+4/C7Yhru96zIc5CfH885u0N+91/WWn8Bbu54/OGATeI73eN61HZhHzQPmTjDCDW91A9KGZX6ctwsWvfrz9/tOwx7r4Nvn7wBbzFDrPJBovKSugLHM2Ks2QuNT9UMrb4dX9495qedqqOtWrV5MLNhWGH3VQjBbW9lSCLZuNi9jCTi+dwwwO8GBbfH9E2bC/D2r3t6zCK5/cPOzZBvwI+/JcLAizTFyCHzf9q/uPQSGTev9acunYFSN/kabSuDax/pVesCet471uXQSvq3yw1Pb60PO49mh+SFgxLm0cJkBpLCZslyi93kZKOSSJAKppJILfxx73mVD2IRSiQgAqqtIwAM7AhJonZcIsNo5azi/hGZnm1ysvgVeuvBUcbdbELEh5Dn/X2Bd8fYV8f1g3c9blh79ArKmZxl59cD+mMtC+22QuXKWF4HDck2eA4RNnABM8v6Pg9hWfnRYgBup2IFv5J4EgtXEsdRZHVpeavle7ZfhtVVjh/VaDvbxxmZjGMzN/GH7tgFwyHl8V0ITKH2puHVJEdhn2xfY3KHv0u5W8yvw7N2htToOhKiAsOjADWDcMK6oZmA+bl2xIuB84JXP7hyCeb+uqL2rARxfc3ry9QbgeNkR7/we8LSelQ/A2cl6zBoNFW9UvBceAaN+6t+37Ql4bG5r3zoXwH2x249uFlhtrAyz1v/A9fUReeRdw/kKVz+72xTMgLLp/NmFuV8V2MHZ0TpqNQF1TC1R34MUW3WkIdh7G8+o1lBhTFRm8GII8wxWvrPAyrNel1kgN2WDNAE+4kM+5M8x6Efl4XNLVlngtbqpvmEs2KfYnjcGQ/rq7N/zF8Pmu/tKzyyFLW57Bp8eDanfpedlfwBGmO0J2whQNblHXcomqzgAfwLxA2us9bIcADVI3VDp4NHJ/Xm3qVA8p2R0aV9IaHO95b3n4bf4Pdmn7kGfpzuvb/wK9ArsML1BPCx/sOHMoTTI/iRzVV4o7Fx9qN75SVD15Qpzw1dA14TWSXVOwfUmt7oku8GBvke6XSqGm28n1kzpAb912Zt1eibU3lH1pehV0PS9egMrLQWjuXHNmA3OU2awdRvUHjWLxwA7rn+URvxn7ua58oXMAfWB+o4IcHg7a5s/Q3LN9Es5deByiyvb77wFD06kBmSVANPs+fbt4H894GWfC5C/vmB30QggFVgPzGcRo8A8a1613oAMz+yAvBVw46nED5IPQVpi8qeZdlAn7B/ZTwBL1WzqgfqFiZIKPCNf0xJwxQ0fQHG4/Dgru4y5E0MISD0rWSYDNcxaVhKE3An+0k9B+NSQN/yeAlt9Y6qxqHwjXwTHSedW53uQlHzPO90Fbmy8OuROReAz9xquIcAtxyRnESQ7Uq9ku4NZYF0Rd1Cu1KQnSFfpJy+D+kh9qj6E0BtBH/sWQqP+NZdX6AJHLsf3SwiC84nn3G7EgBWh/FRZotwA5kD6h9kXHjgh9Nughr53YHzEsMqdV0PlzrFnQusDl81JvAHqFdVW+cOZfpe33loOP3y6/vTBfrDH/8jZS5ehuFfe0oJoAGuIfASuP7r+an8NOs+qYkVOgzq9q/lF1wGf094b3V2goH3h5dKqkP5J5i9578DlmQmpd6pCfmH6g+w1AK5NXN4qP+PuARhLjL5AD1t/YxaoCcZSVZWygGwF0k968CzgZ860agGW1cBqCiCG3AGwllufge1texv779CmS8tGtaZChG/IJwG7wRogr1nukHIm/cUcD7j2xM1qydMhu0pay5ypoEa4Xrc/BzTiJHmg3paKUgeoTQP8gdblR4P1764/rrhhA+bxFWdA4qzOVltwbWjUMDpD6+6tR9b9GIJ8Aqb5pkBGrczXci9BUsv7yzOGwZX7N47ebwOmW2Fa0REwTrusswPJB9OG5hSAY46jp/k52Pbaexg2kCnWPImDs28mTL6zGObVX7F2Vxr8WrDz2fjqkPN9Zkj+d0Cuc5xZAPZuRq6aD5Hjoy+F7IW6darNiWkHje7Xnhc3DXwve73qEQbyk1VPWoC9ta3AtpWykkH/Cz3yDu7cSwkNki6D5EkJW8GZZb5uhoPZ3Yq1JoOyjAEqHkTxAxbYb9psRgL4Gd5PeISC5x73s67fQ8l3pTscX4H1uLXMag+qoaqjKj7CFX/4pGIvHwAdxVC6g228LcZWFwpzivNLZsJ+l+PNLgfDT8+tb3ngdbh95e6B9FWg8o0OxiJQHYwxyg4swh0DpLAsU4L8bPWy3gVpyXAOQfWXKz4fsRdqHanyeFRlOPr86U3Xj8LdRnefSK8Jh5vGh1xZClUqVRgaPhYaB9bOjEuFmzWTpqbNgl2vHfQ49zbcnpS0Pa0ebO64b/FpP3hp7ijPrt7Q63KHrg2XwL0byR2z58MNt5sV7t2Ew0+cvHg1C36+vm30sXSI2xd9KngdhNUKquJXAvxizpGuICtkAQsAf3zLh/D+ufJJ5SJYfa2n5D6onepjRoNXPY+2bhchcGXQQN/NYI4yN1sXwdbbpa9tMvgbvp965YHLdHuhfRzIZpkkkSBvyx65BvSjWEaASz37ats5cGnqccPtXSDRc5/bODBG2hJty8HLxXOIe38I2RnYzOd58H3F+4rHIFCX1H5GglSVfJkDeJVvfwUyVDhYNa3vrHZgzjY7W4HQKbD1mDovQWP3OocrrgD7eFuweg5kpdnYfBdUKlHUAfv7bskuY4EenmnuX4Ph4b7MNR6sDo5CZ3dw6eZ61V4f1BSCJQikArFyC6w3rdXWG8AoRinAd53XRo8s6OvZ+VKjy5C1Mu9WwQXIHVO4pXgm3Pa7vyZzBqhJNKA9ZAXkTSzwh419dq4/eRZi9oRnBn0Pw4f07dZSIPii/xQfN7gZnpSdlgfrYrcfjv8Ufn/x2P1LI6BkW2kFhwMMV481rhPBOGCsMxZC0+z6x6t4wjPHh1TpEAitcxp9VS0UXM7YB9p2guTIWmsHeNRwW+bqB/7jAot8hoOzi7XQ2gO2eq4eLqtAkrDJWbAuygyGg/m8vCsnQF6VPhINcovzXAfVg4b8CMYPhp8KBPssNUjVAdylkQSA+MpPUgJxA2JPhnWAVt0afVhtGwRfD2jmUw/SU7OSc38HlxftU42PweVdj6autwA8K7gtANsTLuPsGeBt8+zntgNCrwYl+l4Fr3e9NrsfBirIJ+wD3maK7OLPOn5BZZlRJEde5wJY26WNvAGRoSH3/V2h8/JWrrXtEODuG+81HzIGZcbnzgTXp1ymubQCl6Gefd0qgQklshBsV+xf2JqB2xLXlvYrYNto9zFygBi5I6/BufpXRifthXnfLZ+5qxA2fr5n5Skn5JzNa154Brju8rE9Amy/uS60d4JG39VzVO4NT67pV63VPeixoq1r/RiI7RU5OKglWPvlOWkD5gHzSbMSqFYqXS1Hd3D/kcwPcjYVTADe4B4CaoaqRGMw9qh9Rl+QnkRxG4xO9jO2pyB0Xmiaf1Pw/8bH1+Mr4Lj4ybcgI2WrnADpLJlSh7Ihi9RHtNICUkgxBhgNVTjLwbbDeM9IgeITJXNKF8Du9474XKwKC5au/GB3LJzPTtiedA+sYfKsdALbNvsi2z7AiUUuyG3ukgjSx6plrQHzk9IhzntQ+Xpc5fAQeObTIbs7/AKNHq/VokJP8O/l+7RnF1i7/rfJR49DdnZ2fH4QbGm5v+mZpVDBipwU9Dj07NxhZIN34ebOO8vTEiCh17Xhd8fBySfOHb1pg+0ND566cAz6J3We2+hN6DGgw/j6A2HJsvRd2fsh2yXTnhcIm+fvWX/qFag6ucLssHowbHXvtS19wLe3Fx59oHSSo6mzATCX/ewDjH/yk/NR4rkAzhFmgtkG3Ae6tXLpCk3u1j1QaSQQKg04DPkvF0wqqgzGbKO7sqDi1ujaobkQPTf8csAvYPWzXpNWYPazRljbQMaJt2wFfudlCQHG00DaAWus32QcyAfqglUIsZUiugc2g0HDuw1ouh+avFXPs9JGsHUzHMZgsOKsM9YNwJVowoB80hkIEiFdpCtIXzGkI8Q+iMwOzgK/5t4jPPaA2dgaYUWD5MtaaxqIq6TJfGCiTKasrMsiJgJZsoDZQLEcJA/ES6rLmyDd2S6AFEgviaSsDM0NsO5Yd+kI9JAVZlcIeMZvv+ev0Pfxzv0bukLqJxnXclvDso6/nj+wArKs7MYP9gFVieVxSNp1r056VVg2Yv3QAy4Q3D2gqvduaHG54bwqw2Bjpd1vnvSCX9Zt73e8LmTezMl8cALUk2qB8TTQWvpLU4ipFz4xsCo88WWfhJZdoMPA5n61IsGtyDXN/gyUOhzvO8PBxWlfansALec1zKjyJbxf79UOQ36Gonslk0tdwRZoH2frBLJclsthuHI1sXVyGGzPPVB6bipcyb75XspgsJ4zj5rvgF+Q713PQdBmfpNG1Q9Cu6ym1DgL/kd8vTzbg/OGc5oZAiHNgsb6jYK6F6rdiv4GjLnGb9wBy9cKttaCnJajLAdmSSCvAVipchA4LxPECZUuxTwROhaGZPZ8pfklqHu3+t6Y+6DCVDMskJ+sg5IF+BKIJyg/XHEBceUHaoMsZQ2Xwc/Ne61HX4gtiDwVFAMuOfbu6iCY98yT1g3gNl/JFcBDFosJIB7MAG6yCU9QA1UDVQosk+nSCc7WTngxaQB83fmn5J2fwYbkXetPjoOcYXn2grdB1SOTRLDNwIta0Lhy3d2V3oBn7w6b2fE49Crt+EXDcRAw3lc8D4Njh6OZ+SpY08SSGUAq31IM4ise8ihuaP+HPPIOzrbK9plRlp1bASgDGx+ClFCHZiDZlqu4gTHdlmP0A/8tfkXer4KH5f6Jqy+YM8wb1mGQi7JMevJHPSl5Wp6Wp/+JK2qVD0YWUUgJsJd+tADD2zhhuEFRRHFRaQ3YO+TY8csxMK//iom7foDDr508dvUCWI+pjeoKGJNsc23FwG4O0AlwxRsXkF+tTwQwv3CsMSdBdI+I74PiYPDpHr2ab4H+qktAox8gfErwYL8O4NxvDjfnw7XuidWSV8DBm8efvjIarsffbHl/B+w6d9jv4j0YPKP7mGYHoUdu+6P1f4H0iZk9cz+GzCaZZl5b2H7u99xzLaD2N1WiItOh9ceNB1X7DS753Fhyrz78/srRkMvL4Pb5pNR0gTVTtvx4bAZUrBTzQ+gUaPtB4zerF4J9iP1HoyKYN83+VjAQWj6NWf5JHV0zGhAHXOJLmQTWbatQGkBhzaJ+JX0h61rOEw9SITcjv1nBejDq2H6yNYTAZP8O3oOh1NtR1XkDZCw/yRighwyiH0iERMtJkHEyjEXAKn6irC7gBs6CipU4PgP/wb5VvDZDE2ed4RWnQs8X2n/R4BwY7YzXjcUghXLOehLIQVEJ6Fj+LrMpn1wg3zMUHJ86ezo3QUlo6UynAWJJY8kE8ZJxTAZ5SVJkDTCSAgYBoPAr3wfqr/6d5SI3gGx+kwIgReZLLvA9QTwHMl6elafATJdbUggS6KghHlDh9citwa1gSI3uzzTdBPc/SU3M2gy/9d+TejoTCm8W9yutB+YgqcnbcGHA1Z53V8D3mWu//b02HGp96qOrcXDy6wv7b4XD3VXJd7J+BhVt9FYLwKphnrZGQ0hsUKrv4/B4tZ6LWrSHHvPau9ffCd7NvPa67YXSuiW3HbVAmjGWEWBbYMszBkGNdpWWRzSGOl9VK47uD8qm7KonGP4qw8gHs698Jq1gf+djgy6thrPxCblJ0+DKBzdqJk8GWWretDaB27eubV2SoMGHNbMrFMDw6302tnwJoh6EvRN0FZx255fOl0FqWTcFcGw2PzIvAO1ksRSA1c5Klz3AKjbgANx4qTz+s4XMBqrIBImBoJcDdnovhJZT6o+rvATaLmnmXdsVjPrGSkYCe6Sp9SlgqLLJbnPK27I+BoMBF7wYDDLI2iavQ0mXUrvzGVC5RMsesLrLD9Y3wEJ5nT3AX5hKC2ClilbrgBsqTeVAaqXMxNxRsC3xwAfnKsCZapebJHWA3z7e0+f0z5DrzK9R6Avqmrql9oNtr/Gb8S40+qzW2bgkeKbV0PyOjaFHr3Z59fuAb7jXSffFULKn9ClnSxBLtkkfoDs96EVZ0aKyQq9lX9HMZz7z/4nX2/8hj356RnJ5Nu/yL4cl+4/flOAECsilCPBniAoDtZFSPgFOcJoc4EmWSR+QX+V9ZoBkSBM5A1QljpB/wvpZ5UORnrjgBcYolacOgm25rcjYCCX3Sqc6WsC+1cfbJnSFby8tP7OrMhwYHX864TyYt80zVjswZtoW2AAqqVo0AJkrW9kCVkVruVUf5Jq10toFMYkRKUHd4fEhvb5seRKGf9Q7seWLEHY+6EPf2uDyu322bSE06lvrrbhC6NutS/fGX8CtonvuGYvgdsfE6ilV4fDbJ2xXhkPFLtGHQ56FVk83yqtaApcW3wi/6w/7Ghy8dfEnSDKSGqbug7VzNmcemwpjnxjWoeMw6Gd1PtLIF+5tT26VdQiutro6+O5mONvnUtztUFjffUdifBhULIjyDm4KVT6OPRO2C8yqZmvLDeQjOSjHClAELwAAM61JREFUgWCclFA28eIf6OjUQNVdNQajp3rfmAJFLYuN0r/A2WsJjyf9DD+32VJ89A3Ijk7bnG2Bcdf+jf1xaO5o9nONdlC7TtXZ0X2hhmelK5E9gXdZhB9IrEzlE+ApXsIAbuJWPmlkCPWBNCNW3YDM6TlrHvSHw+mn51x7Doo/dCQ4E8DWTHUy+oLV1PrWCgNCicEXCCYMD5CrfCsjwbpuTZAZEP5CSHW/LlAtKW5l+C3w7OSx3O0bYAYnWAd4cICVgJ3H/zj7/nrSjlF2YZEMUskGyWaXPAlyk98YAHJRPpBZwChG0YWy6fxFYE2x3uNlYDKDrSVQq3WVHlG3YXhG76KWVSFtetbG/NfggMfxhITFYL5lVjHng9VZfckdOPLZ6aeuDYRjQ88Z10eD+aV5VlaCet3mafwFrK9KezlHg/dyzzj3CtCnSac3G66DJ+b18W7ZFKL6hv4eUAFKni6t5PwWrJviLoVAId8xD1QHFacqghllPbD2g1XL0UA8QLXjGXUZjGrGFpUIVh2pziZwDHTOMUeDjLcOSR5Qi7s4Acorns/kY7aA87hZwaoNjk8dXmYXcAQ7wp29wPGdY4IzAWQajeQzkBekQBqC7ZiRYzQChqDkByCdJLoAtRlFIYAKUzuBLDVWBcCdOskXsw7Cz69sax7vC6ezEj5MygN1hLG4gdSU78qTNf+AL+BRnqz5OTLkB5CW/Eg8eHi6BrhEQR3Xakej10PjfXVLK48Gw081MG4BLrzPcOABh6gKPGnEqT7AWpWv8uHcgCvL77wDN95K2pjmBclFaXuy50HOuPzvC71Bfc8V5oPrete+9svQpGudHpXawtMBg3q3Wwg9b3UoqV8F/Dv5XPRsDc5r5hGzBlg/WTslBQjnAcXlR+D/7TzWHdx/oGb5srh8ObJsoZbgggL1PdeYA/KZmWSNh9wGeSkFcVD8RsmF0jhQVdRANQ+4yLtyDdhBAvOBWlQpnz3193k4KUWVJx1NIInboOqou2opuGy0j7C9BoV1i6uUDoU9Hx2dfikYvmu58q1dW+FA7fj0K8PB+YkVKPXBdtAWZTsKapAaw0SQvvIdn4HzXTPLvAn2ikYr432o2aD6vdieMNjqNqZpKPQf37VN4/egUkhMjdBMsHxEyS4oPlzSx/EzuNdzu+xSF7rHtb1cbwFclGvP3d0Aa1/NisqvC9l3s0/kp8Cez49kXIyDmH0RZwKd0K1Jm8/rXYX77VNP5B6G83GXn7m9EI7nnOl+7TmIdo+6GRQEj9/qMaz5ZOgT1WlBw0OwJDfzcN55yOyW1SZ/EOypd/jri6OgboVqvtG7IPh+wBCfCPDZ6h3p8SY4jjgjTF9gg3woswA/3PGk7Ibhv0HWyBpZDYzlazGAOeygK8g+GSABYA2Qs1IDSl+39jAJ1Hn5Rf4CMkeqSy4QLPPlJeB5trMKWMIq2QrUogZdgUIK8KOsykQzKAuVBg6pFDUF7m5P9cr6GFZW/G3e0SdhU8rec2fiQfXiEANAAqQ5SYC38i67s5X7RIHV1Uq24kAusVd2Qv8bXY43vgoVv43pF+ILtgG2XcYvIEfoJ+eAUFnCIJBMZnEH8MUon7ZSxiw/PjeQQw7gKT+zDrjKLPkZ2MRd3qcsI0nGX+2/ptJQWoOZaYZLErjUsY+w3YaWNxrMq9INsrfkViz4AbKezT6anwoXT109cvcFsCxBLoHzA7OClQ5y0jlXzoJ6zBijKoHV2Jwjj4FbpGsFl47QJqXp3urN4OmFg9a384RKW2K+Ch0EpWMc8c6nwapnPWFVAX7gexb/eb7Jc/KJfAySKTnsAGZyXzKB5ixiPBivSTtjCDCO12QLmC+Yz1tfg+RIJZ4BhKTyit8u2EBOEs9VkCHWArkCpq/5trkdzF+sQWY2OC+YDUwTOERPLgFvMIjzIHekmcwBXiSSVYA/rrIUiCWLZcA7qpNyATXdaK884HrV2zdT+sF1z5sz7y8EtVsqURWwc5IYIL4sHhJFHgK4E0wwyErZJkOBduIt7aFKnyrzoq7BK/efntTdBg3er12n0vtgjDBeKn+//owHOpLHA1BRKl/doCx8vibcSbo/LvMSWMGyQK6Dmq8scsCIMgKNr8G6aMY4PcC7nsfbbrvhsf2tX6sTA10vtv6mTmMIGuK/0qsjFIeUbHM+D9JOukgAsJPFuAEuj3iy3r/Io+/g5uKghLLZRi5ADWzYgVVl+Q+MScZ8VQxmfMmbjluQkp86M/sKpOdk3873Amc9q5dVDKyUn5kIMkZuyFQgnMqE87c/NRjlmU5ucINE4D73uAX2VvaPbV+D8UAtV36QuiVT5R2FgyEnX7p6ChZ7rXl/nw8c7nFqw9UNYBaZK61+YPvFNsS2AuitalIfzPumh/kSyEfOSCsDvBK8urknQcN1dXpUXANPRPTp0PIr6DG5rVu9ChBUK6Cm90aQ760P5QBYC6WZtRdkg/TCBPWCuk4fiLoT9kXACBjQ/LF7jVdB4rg7fdNfgn1FR1Iu7oeri25Uv5cMO5odWH3+Z3jS7Jfa6hvoNqNdxXrvQnpmZo3cZZASdv/DzGOwZ8KR3y9tgPrOGuNja0DrBY3HViuAi8XXK987AzuXHOh13hfult6blxkBa57b+l28P1R6N6Zb2GPQ/qtm12ukgvGq8bQRCOYv1jZrNDCEwZQAzWmOomy26N9BDVCdVROQJ6U2Fsi7slYmgNFTLaQQjGDjGWM2kGbba+wDdd+2y6gERgtjsooAFhBFGvCC5EhfkD5yjQEgDWWw9AeZyZfSGAigPjsBWK5mgLqvbKRC4dLCZsWhUHA8t3+BARRbM63jgBtfkwhygXvUAWyswBVIk6+kBkiadVY8IeSFSGdwDfC55bXRwx288zwGuw8Fasg4WQyyXobJJpDh5MowYAN3pA0A9f6oHwHgKI+zfJv73AGa8alMB67KZ/QFeUfS5H1Qz6iR5WVh/q0SKcUBzkDnA/Mr8O7k6e0+CTrMal5YYyMkP59emBMHCzs9qLc3FG4n3/fL7Ak0MD7lBTDOqHdVH5Ak+YJXwf6E0UFNhjpzajpjM2F4lz4nWnaEmr9Vvhf5PKg76jDDwfG609tsBoTQiwDAFc+/6erygAJKgJdoKedA3pA3aA9MkpfkI6ANqWwGQv5ITlX2vGvHwA2IIEh2g6zgZ54BXpHVFIF8LO1lM5BDLvmgWqi2qivIGaqTBLJNessmkGHSV9oDB7HxPPAbicSBLKWYKHDxtG+3nwSvBK/p9ixwu2J7yvY68IBCskBWsL68sGrZDXs4lYgFq8Q6azUFqsgo6QP1W9S8HhMINbOq1IzcAC6f2xeqAWBut+5aI0HyMWUDcAg4B5wpu15KQlmVDdt4w8+oA3Qzl1jVwPzR6mf9CkZ71V+GAlfVZnUNHJHOk+YlSLqZ8l1md7hXK21f9hcQtCygi9dPYFthDFKzwPm82dtqC7JOVpIF1KA6lSm7Qf2/3aJOYAIT/p4z+v8Nj7yDC3EPmOZdDDJY2mAHxwRnFTMR8l8r6FB8Daw68o2cA+6osWozlKx0xDs/hMQedy6m50L6oIyC3BkQOM1/q/eXwHLW8QLIZPlafqUsDs72f/ngkvJ6TrdIIg04xWXughFm/GR8DC7f2qvbFFjBkmwtgOvtkrqmfQybWu05froPrP72t01HN0FC1Rv+9zqBuVXeZR4YR+3zbDfB2mxOtp4Gq6k53ewN9tH2v9hSIapHtH/IUmjxXcNLVd6BJ9v3SWlVGZpF199ceSh41fcId2sB5q9WkXUCrK5WorUXiGUBW0HNUYvUMrA2iVOGgf227VcjF1oOavBSlWTou6rzxEbN4NaZu+cyIiEx5/a5FC+Ijzg35sZzEHsgqn1wPej6ZptRdfLgxtxb9pR+sGVj9mcPTkPK6dRq2QNg09ZdR0+thrG7hv7SYTX0T+9St/F6SBxy51baOrhy8dq0e8fg3KiLP9/6Glaf2lLp6OMQ0ixwjE89qJddY1zMPjAvmW15HqSu1JcllD0hFfLHUNvfzBUDVxAX2SUWSLh8JzaQNtKG1SDzSKQZ4EmpOACFk2eA/eylECScyTIWxC7XZDWIi7iIK0gclcQLGCa92QqUyszyWaDz5AywgRPcBrdQ169dboL3Zf/m3hHgMcC10GU50I+2NAX6c4hzQBB++IH1u3XeOglqpnxOErROar6opi+0aNkgo/J7YAwwKqmTYD5vxlg7QQLEXzxA2ksHaQFk8CXJAHxUXu7EHQvwII98ML4wflNXwbbYWG/zB7ubfbJtM/AXeUPeAforz3+TnPthygCLMBSIm2zkDbBirUArHUL9g9x806Bf5y7Jjc7Avd9SG2V5wZq+W3cdXw4ZCzN75HmBMd2+z3YSrJXmVcsXKibHPhW2AgbP6j642WHoOKtF5Vp7wWOR2ysuHuCIdq43nwXJlGGyD6iALxH87YWGXcsyAomruIq9rN2oARJHnDQGGU5t2QSc4G22lV+zFOAqZykA+YSmnAcRCZKOIK7iItvK368sMNyVv1qKq7iKDcRPfKUmSENpyG1gNsfwBc6KU9qCiJRIZYj+NDwwcD20eabJhGr7oZJnzOCQscAzZHITZKC1UPKBEELwB14gGD+wTkklsYOsI1PFQcORtW7Fbobq0ZXqRowF21KVzQWw6pk3rHbAOzTEDvhTB1+QmhIvlUD1lERKIO6dmLnBAyDEM6DQJxGSfFOOZVaHe/NSE7IzQQWr4+o8PKhRGFryFGzau+vYqQxgDVlshpED+11qPQ/q9q/mHzMXXCNcn7ClgnOW8zOrBsg0eV82AZWJ/SOjzf8PPPIOru33TUZVWwfOYvMt6yakns2IzVsAp2ZdGHOrMzhXORuZ4aCm2j4wbkJpC3OHNQOONjmjrj8Orb5p9FnVkdBONb1RvSmQQS35BqRESsWkLO7ElbJMA07AUZaFX01Q9VQMGEHGAzURbPNs3kYnMH9y7rPmQNbQ3M4PEuDS2Ou593+GVb9vbnb0DuyueXjsBTvc7Xe/S2YHsMKllXiB8bLqY9QGa4I1z/kU2ANcttoTwc/ya+61AupWq1E7ZjMMqPZY5ybdoM0XjVdWS4IK3lGjg5uBy1H7KFsLcF4xezkngrXB2iJuoHJVmpoPtljbLOMOWG7mSusLKFhWuLF0CtjP2NKMeuCZ55HhegB63m//VP0YuN333rKM9+HHir+c//0KZA3OHJ0/DvbVOzrucjeoWCf6teAs6BzYcnZtH7gzN9kv8yKcqHF2xI1DcOLSmbPXv4Xoy5F9A1vDsJhei1oEQd8xnSs07go/vJCTW3ALUi+nuGXtgz09D/Q5vxeqbK3QI2w5RHqGOfxdIXCbn4/XD+B84Dwhm0BSJVaaAzWoih9/+4liLwvYF0tsYgFDGSYKKKGzrAJKqck3/+b1NlwpSy57HBgn42Q0iCWWGOWJV+zAFJkqZd+9LZO+gJDMZgAJpAlYC6wl4gHRbcLHBX4E3c62K63XD+p9Vm1d9AdgOI0rxjywfrfaW7OBalQkCiRAPCQe1PvYaAFx22N6h7aAqofiAsNSQd6XnVZ7sJ6UWmwEqSEV5TWQs+IlXsBcWcpSAFWBdwFUEyoDeeo5FkGxUTKstCmkb8mKz9sOBacKB5c8AY6azpcdv4DqxgeqE/Dwyc8ozzXpZIMcBHw5RB641nK5aL8DPpW8zrhfgLieUenBvjDw1W5uTXMg3u28d2IxpE9N6ZCdAJJv22x7CXjFvG0ehdpLqx6JOgo9trQPr98KAs/4tfNqD849Th8zBqwt1nRrMeCHN778x08A/1m7myB2sT9sN8JBpsgUIoDLfEaL8uPo2fLttQHuFMo5YLacFwGZI09KEohNRIzy97P/eVz9cXwpUWIHqS41xA04xnGmALnY8QWQCBkOaru40g3CZoW87fs5PLa/9fDaNmi9q1Fe1btAoNxVvcHcZyVaL4CqQhxhwMXyz/meluwCSrlPA3Dv5zbN5Qi4hNguGHvBYToKzCEgO2StLAU8y2sGjKUyEcBEc7X1IShvY4NxGRovrzM9Lh6G7Ooe0CwezuxOCEzKhKWN1rkfWAt3x98/nrEC+FGFqWJIv5fVPc+CX5ZszY7/C2TMzDqYPw2eHjJwTdsV0OZ043HVAsDdx+1Ll+rgHO2MNi+BtUkKpBnghxcePPoMRo/YI+/gerzX/nbD36HEp9TNsQEuTLs66u4PcPFSwsY7A6DItSTRsRDsI+xv2zzAUdP5pnkDzja7cOzWZ3D42VO2q59AnTpVz0WvgQAv32LPQpAMuW99CyxkiEwBY6laYTQFNdV4QnUENYZ9HASroWyRu+Do7/jIWQhXNieuT7HD5kP7Ys4YsG/J0UOXP4DzH19pf8eC3OzcbgUHgX3G06ot2M7bn7K3AJd5tk1GKHj184hyvQC11lX7PfpVeGx86yN1o6DtpCaTqk2Cqs/FZYafBb+m3lc9FoC50GpujQFHJ0eg0w3UdmOUcgf7fns9WzUwq1tx1rdQetMxzfkG5DTO+6KwE9xuf29ixiwILQ7q77sKor3D3wo8CJHfh17yvwg9Zrc7Vm8uJBy5GXDfB3Z/f9C40AGSjtxrlN4Udl47OOTCpzD26OMLOsyG9jeaWzVPw91vUmKyPoUUz+SkzB2wJ+LI0Ut/gQotowqDTWj+fYPDlX+HK60TP07uDtuW7K989jSkbcvolNsTfju2d/mZ21B7fZUGUSeg5/3239afALYxtg+NieCs7jxjtqMsjCOdvz0JdiaZZJYvTeABD3gA+OCCJ6hIqhBV9lJVGRghvWQHWC/KaHkRZIic5CPgA5x4AtlkkwUUEVheGV1hB9ypQBhQzHRJB+ZaW6UJ+H3q29cTaDK7TlDcdOh6p/WqOqVg62H70ZgBzuWmaU0GVY+aVAJK5QiHQa6rBjQH+6u2KOMi2Cob3xk3QdbLOqkLMoWP6QSkU5FzQAEP8ACCCCq7oOKOB6ivVBt2gqpgb2a7CZd/utkjeQTMs5Zf2lUCMoVwXgJHjrOFmQdcRrgBeJZnmf+UBXwLclREDoLXeY91btOgZWKDSVVyoe2JpmnVVkBgmoeX21aI6h3a0H8QeC/xGOm2FKgk86QWUMhJ2QdqmrVMZoPvbe97HqkQYgb28nkSuMNZroD5hhVr1QNKiaUESKeoPGnz3+fhEOXD9s8ik3QgBD8pBYIIpTtQSrXyJ9365ALJpOAC0pkdJAE7yCALMMtvdB++X/kQ5V8dXwGSCeSTTxLgQ0x5RpRA/IGrPKH6A5XIozmUnC095WgPaS0yg/J+hduJ96tmeoJ6gac5ANYzVoysBUYQXZ7Nv+zfHWx0Bc5xCF9wxppTzTBwz3RzdT0DFTtFtwl5CaQTrcgFvNihJgCb+Y4VAGzmCMhefuEv4B3v+ZL7dajVsEp85CWoWbuKTyRgdnE2MN+Apad+mXfAgPtr007ntAG1zmhjBEH26/mVCobCrlmHNlxoDMWjSys43KA0y7nI+Q50udXig9qHwC3FdYM9AByzzClWVRCHjJS/AOPo+L+1Fhz8TzzBNWs8vtpqKC4qPe44BV57PKJct8E+vyPbL02C3J03htx7EiRQtlhVQE01PlbXIWtL7raCx2DLxP19z62HmhMqz4jyh77enWo03AQudvswWz44LjrdnSvAuc0aa24CrlsBqikUtSseVVodrk29lZWSC0d6nZ50/Ss4tP7E1Su74EStC5VuLYeMx9Kjc5qD4a3GKTu4F7q2sV8E1zPuW93WQoWkmCEhLaDh4pofxjaGBltrhsS+CrVfqbo0+iOoPiduQfgqCPk6qKrvLbA6WEtkNzh9nGHmk0BdFcFdUD8Zs5QDrGBrjFwGedbKMhtDxuScjQ/WweVvr3e6nw65dR58U5QEwV8E/OCdC57Kvb5rCVDIqzIFrNZWvFSHBu1qfRb7E/Sb02VIo1i4+XlS9/RqcDXr2oy738HZ2xd2JcbD7uCYxNB70Olki+RafaHj4lbxtebB+ve3zo5fCKlfJS/K/Bq2rNv75ZnPoGJA9OWQT6DXsx3jG3jCzS13ItJc4fxv590Sh8HFTy9PTGoA6zpsv3jiBER3D3srsDnUOlf1ncjhoCqqC2osSGeZKjuBfLLw5L8s2CiDpb00AWkj0VICskpMeQUsN6sLXcEKs9635gCJpo/5FMguY6haD5Itr3IHGMoAbCALqCKfgoTJcEkF2SjprAervvUbe8AaLfWtK8B450lrB/Ch8Z4MB9WNQKLBdYlLM3tj8Gzs7uU2GGzBtnaGOzgxM81aoMqeTcGDF2kI1CYWX7CWSb74gvSzYmU1SIykMRxohg03IF2ayxmQfdKSWLCWyXfSBYi2HPI5sESE9aBWKrv6Gq4+d/NKShEkud77IWM2mJ2sAfIqyA6xJBJII4F8IIAIAoGPpVTqgFXX/NlqBNVfqHI0KhBqVapcHOkE9ThnVCugDt1wB6u3FSx9wcoSf9kMvGd1tBaDrDdvWONBbTbFCgVJl9bWccApO2QdcFGelDCQ/WKXjqBqqyaqKv/9GbTlHZy8LC3lFEisNOU+yFbZxiiQA9Y0iQZ5z/rKqgxgJlvvgWmz2luVQUZKd3EBuSPR0hR4nIVSBVjDizQBsss6OGkhbaUr0ESq0ACkuyTKMZCvZKW0But365D1NtCItrIPJEHmSlW40eX2j2kzYMmynz/bPw7WX9vmGn8A6Ed9soDn5Tn2UHab4lK+TQaAcicFJE4ipCZYexw1zY+g6ZBG06t5wvgxw+d1bAnGGJWlCkHmy1mJAllirZQnAcxN1hiwMGaYTaGkU+nrjoXgOOhMMK9ApeUxb4cugie+7vtTq1hQ1dUoNRBWuW0OOzoKEs/fOZDWHpSoOqoyFOwrWFGcAPtnHHn3UjyU/ljq51wHpW+Vjne2gQ6rmz1esz34nPd63n0gsIfu6gsgl7hHkbnof8oj7+CCtwUs9JoIZph1Wo6C8XrtvXFR0DOg4+f150DyqIxROccg85XsCflRYO/pcsSlO1gjbAUsg8uPX//iXhdYs3XrjuMvQNRLoa8ECDRKrdO1wjIo6FO4rSQHrtW7dTm1N9wcd3dF2g44dzVh1t3GcOGNa6PvlMDlqTcW3B8G6dXSwnJ2gMdk9yVuF6DSr5W7RNaDuMVRMcG5EPte5MtBX0LlqTGloYVQMSh6Z0hjqOQfEx4SCXHro91DOoF3lOdzbjPATDEbWueh5JPSTxx9AHcO8T2oK/QnDPiNX9V7ULinKKH0Etz4PSkn9Vu4Xfl+bMY0UOdUFRUPnm+4J7s1goiikJ/8VkKF45FeQbXBP8x3hOcOkPXWCkkGx2or1/kAPD9zn+zmD+0aN/2pxmNwtV3ixFQ3SE/N+DDnDmRXyByU5wM7Xz047UJbqOAfOTdoKbQMbVBYxQG3MpK6pLeDY5knJlxtDQk1rra8GwOb++3NO+sNo8YOzGwj0COu/dv1z0BGi/T1ObsheVRy9axTsPf1Q8Xnn4OYryNeDpwIAfn+vu0KITw/uMDvLWA5o2QdyBK5y6uUDWH9ZwGj/WhPE5AgyRITJEK20BuslVIi3mC5W2ut+2CrTRPuQmiL0KV+AtWmxV0O2wIBdf0uetUAOSUHZCaIp0TKeRBveVomgpyhsnwLZFqvyqfATDkqceDu41bL9TEITghQPr+Dz0eeVd1LwXnfnGyGgTXD2mgFgXnBWmDFAuOpQMBfrbcQiQAncTAPeIN3CAUcPF5eh61sFmGeDOFZkCZ0laogX4pD9gNY7cQOUt8aIk2BLeoY3aHoheJNJS2gKLro++IkEAcmL4FqRFMUMIQsoCzwPAbkpHlYOgBtzH3mMQi7F3TDdwvUebPa8qgZYF9tf8I4Bs50c6m5A6wo+U7GgnXRMqz3gKuWn7wB6mOrklwA966eNd3agE+W11WPRkAYX8gGsEZKRVkJjGQr40GelqfkqX/gAvGwgxstzdXTIBWZI7+BXJHvJQnkVxktCUCQtUi+BFWRVygB98Oua11qgtdvnvPdXMEeavQ3+oE1wEq0fgCpLPVlJJBLHgVAC9rSDaSuVJVrIC7yK5FgHZZMGQeyU16XQAC5Kc1BEHexQ/b57JwH7pCVmrEq72VglTVSUoBVyqU8bfqbPMyoZJW3iBuALJbNQLK8Iz+B61qXXvYEqFqhamrUPPDs5FnoXgvyLxWcKnYBa4VVw1oEUmilWp2AfPlI8sDlSVu2MRbcVroWuywENUK1UE+AM8R5yPSEyLWhRsBseHJ+30qtqkDgV/7uXs1gyevrPj+wBRK+ur7pfntwVrEGizcUNy0ZXfo6HJ51cvDV3pDvKBhXPB9S38p8Ja8TdBvS5m6dZyFklv/LPqeguFrpV46HhU51mMD/ybxpbbc2geqsBqjnIbxyyEK/MzCgX9ezTYZA2meZlfP6wa9P7nj/RA3IWfIgo7gYbBtsO1UzKHnHsdVZCAd7nxhy5TjYhhhD1XXovblj2wYDoEJm5NqgDpB2IrN/fgIk90nblfMtpFfJWps3Ctyj3Apc9kOXHa2M2jcgqKp/Ne+q4NvZe6HHmxDmFXTTtwfEVo9cG5QNsXUj3wtuBVFzw98P6AjuvV37ufwI5hzT2/IEiZdJshnMPuYU0wHKVCWqDtg321baFkHRkWKj9Ee49eP97hnecP33W2+n9ob8PgXvFA8C1UPt5BaoKeqYCoTwJ0Pe8GsKtW9WSYnyhoDdvjFeT4J4014+Baup1UWCQQp5imeAXoTiDaW/l/Z2jIaIX0LS/QKh31Ndvm44EYp/KH6rtAPcG5eyPash2L+xb7VVB1d3l1dst6GOVfVg9Dvw1NMD32jbAWJWRvgGroHCKQWvl0yB0KKgij5Pg0sf45yxCXo91p76l8EqMDeZhZBw/MbzyZ3A8GSdHASP6253XV6HwvaFhSW3weptNbQ6g/JkpBoAslW2y0Ug/L8oa1RKDvfAum6FWE3A1spYqt6AqN1hlfynQtsmTR/U+AS8d3gUumVA7RbVn44ugfr9a2yOXQoxO8O/DGwEVrjV1poFZl0zzDRA7VOPMxMCc/zqe/WGhkfr9K44HZr3ariuylCo2DQmN2QSNGhZo6DCEqg4JFoFbwGZL67WNjA7yRxKQbbJIdpSVvXA8+84Aco7OOd608UcCy7TbO2MTVCtctyL4QWQ92JuvYK54Pqz+5uurYCWagOLgEGyha0ghyiSbcDJ8u9CdpRXoZDyZ6YHpCkfkNOmYV0H10gXD9tUaNup6Yjqp6DC6sjXgjuDuqem8CM433N2N78E21NGkWoOFQdHVwu5CM63Wp6rdQLirle4EVYZIuqHTPVPgdZfNHqnyqtgKzRaqkxw7nFOMFNACuRzOQekkkzCP3CBKKAIB4glR63vQB6Xd3kSPFa4nXapCZV/jN0b+gq4fera3O4FYfnBhX6ZULVxXEz4aWj5VUOvKl+Dh5v7Ry6nwbnaOd0sBqkvS2QbUFRW1w6TYiyw9lrnrM5gH26LNfpC9Cthmf4zoL6qacQWQ9b8nK8K1oL9sr2uLQl4kp/YBRIljeRjkJU8VR7+8OQfcbhB5UuhLKOJN4i/LJY9IG7WKF6E8A9DdvrFQdvvm2ZUHwC+X3nVdNsB2edyEm3LocrIChfCfoTSto655ufgozwbuAdB9OCIlQGu0M6/af/qbcFnvuc999XguOlMM3uAqokn4yAyMayLfzoMfqz7haaB4Pqty3r7QfjNvvfdM+9DyksZnXLtYCsycmyDwHzFGmq5giPT+a65DC6OupZ39yZUzI4aHjwWCsywg8W7ofBi8czS+PLt+1/YwT3yyIf0muk102cZi9nPfuptS1alKk89+9g7ZHBbrkHChzdOJX8LCzzXzNvnDhsX7i49NRRyXLMzH3QEo75rJZckkB3ypWwBl1a2xcZJiJsZfTlkOrTOaLS56hBoUlQ3puItqBIQ6xO6CII/CvDzGQe2KbYvjVQI6OM336sSBK30+9zrBaCAENUR5AHb5SfAzm6+BLWBAp4B9blariqDum80UlNAnWYE6+DBXwprlFaB5K3pY7N/g7t5KZWzR0Py62nVc2xQkFn0eUkTcMaY08yOUOgonFQyEjxcPSq5ukHtn6t+G/0r1Hym8obIyeD5q8dF1+OgPqamqg1clF9kEUgTRvMFyDSZIz9RdvJYgEkJDlDVVBVVB4xIVaregJLA0lLHaMhokp3xYD0UBRSfKg0D61mJk/3g9rXrJ/Z3IHhngKdPa5Ca0l/iIbMw58CDfChZVtrIHAl4qDkUgc/nnt+4rYSAo37NvVZB9gu5jxe0gfwvC04UvwFUJYKN4JboOttlOARs9s3yjAGv9Z633UaDilYH1Y8gvjJDZlAWSO/ynxwoEWWpjoxs42V1B4qblvzguAR3X095JfsvkF+54InidIhqFd4ooA2Ergps4nsVVKTyZDFY66yWMhtkobzNVjAMY7mqAMWPl6wpbQE3ut7pnV4bssNyWxS4QWSlsAn+T0NMavivQWPAbZTLh/aLYNms6dYvYCUSLQ2AIskjHcghh7LZm/+tc8Zew3bA8ICCLUVVS7vCuZZXtt5xh/TpWefyh4Et1tbKqAD0pg81KZt2bgfcysvEPPRwuOhhPOd9zpEKfCk1+R089rmfcYmCik/ETAlZDxV+jYwKOg/0pwEfgXpbdVG14cHmwreLU+H03otbbzcDq7FcpRVU31ZpePjTEFIhYL/PA7BF2foaH4HlsLqIJ8hweUdOAg4KMSmbhPCPDGE5MXGA0dOoo74CeUtiyYXkkLTVOePgVuf772SUgus79qn2KVChe5RL0I8QMjbA1+ciqJbGYDUdrF+tHOswSI5cwQmkkkIG4Ci7MVCtMFFg1DFmqkgoWlXS19kMkp65PzPjZbhDysmsJ6Fke6nlXAbqrDqmGgHBZbMi8cMPD1Duf1Xx/uF2//UkDC/lhSdIT+nL48AN6cMFCKzn19jrTajUNfZBSG0I2xDcze8JyFuZ36UwAa49dTsmrQWUBjmuOTtCaFzgN77uEJEW+ov/V+AxwT3K5TewJlhL5VuQRbJM5gMmBg4wqik3dQmMV2yNjNeh4ERhUfELcNHzes/7iyGlT8am3GFgE+MlIxZIIYMCME2zh+UDHiPdDZd6EFIY+JHvs6lR7stdN7n4Nb1o1rQ+tOLuBLQd2nx6vZn/SE/wr/HIO7i0MWlj0p4xFpeVTt92jzAiiHtsqq2vLc+wg8y1ekttuOR+vf399fDTu5tWHm4Hu/oe9LnQEe42TjGyN0Pp8uIjpUsAjCWqM6j+qoK6Bv7V/Tp6XYGmLepJpRXQJrZx02p7oU6PaiOj4iConX+qz7Pgs9ZrjttmcI90W+GSCNJEprMeJE0KpANIsgyWzlA639nVnAy5r+VtK5wMBblF90uqQMHXRcdKP4GMB9n78z+ELL+y7whzcvK8C9Mgq0buWwUF4O3t9bKbDRotrLmxQleoP7Xm6tg8CB7n39T7B3Df4zbVJQ/spbZDtsmUTcJwgDVGvhd3kFdkonwCfwQ/2P9dGIQNGzbgPBe4ANzmFrdAdVQ31XUwxqsmKh+4RUMugCzlMpdAbssNiQQOcoE4MBaqt9QBYIFqxGjgFblIAIiTsWIHa70VK36gfFU1tQmMTqqGOgeSTB3qAUXk0BLksnjJEZBLcllaAHGU0hBIJ5dMoAfd6U7ZbEfzPzlQSimlFPiF9awHmtOEusB+fmMZKIe6pDaCLdnor/aAWqYmqS/A8rOWSwlY3eRncQGZIC/Kq8ARDjEPiCcIb5Cm0onroApUd6aBrdTYYZwGI8E4ppqB9aN8KnfA+t16SvaD1JEB8hZlkxaK+cerVqSwmCXAYi4RD/zGKo6DvCvH6Ah0o4RNgDtSllHjb2TijQmqohpPZSCe9/ka1FvqqhoJ3GS5LANZIz+QA2xnC+eA87gQD1JVnuYyqKFGgDLB3t9YqraAesOYoiyw9psH5QyYr1m7rc5AKlVJAqpRmWr8/bMm/72Hf13W6mWTg86BjJbBdANKSZN7YOw19hqdwHbf9p3hBaqUz3gOrA+sYGsEWFXlFQJAdsg2uc6fFekfnjsnysMWMlnLBuAm96gF7KIuR4HDPM9SkHRcqQcg6/mlfA+bf/vm8DACVNGaNoCbGoQdVA5fMA/UcfWhagPSQ16UPcBgfuQr4AiepIGaoHJVLhie6gvVEYxVxloVDNa3sknywJpq3ZVfQH6UFbKeshshF2AzW9gOarVaRFMwWhsZxiSwjltdBbDaWc/LReBJ0rlH2eQkL+ArSmgHUklaSmMQVyZwKDWS+aSR2fQS1fDA7U5AxDfhK8MO/wPt/C/yyDu41KOpR1OPGgvLftr2Ow4cOB/7UT2pRqkOoKaplqQBPqTjD6k/ZHTLGwg7fQ9dvTAbtmbsH3HOG26E3qqZuhSy6uarokWQOzHvx4L7YPmUrnU8Bi6jXdu6pINne4+JrhshYErAQp8XIDI3/GTAMIiKDLMCToBvone8xzaw1kqkDAXrC/N7qwLYd9vnG/3BvtvuZveDnNN5nQpuQpFV3NrxPBSPLq3nMMCWY7xpVIRqHeOuhtWCeltq5MXuhapPVOgXdg+CiwIGe80Fr2Oe/u57wSPTLcs1GuyNbZ8Ze8CKtfpJMlgiA+Q6yHxZJIuBBtSlBqgwFaZC+Y+n5z7MDJEpmZIJnOAkJ0F1Vu1UB+A0XzMFVFvG0BxwVyGEgpyVLWwAejCJhUBIeb3uBbzDS6AaqlbUA/zxIg1kt8zlKtCDd1kKTGMuw0BNVM+Xf7eUTw7IOdnMNmA677EW+Fa2ymmQ++SSDaqKqqKq8F9fCMs7QLkoF+UyqGfVeNUdVKk6xmLgabqr7iCIhzQDCZDu8jLgThgBoPqp7qrzn58jh+SQHAU1Ug1XQ0G9r8I4D6qQt9VzINMkVIaAtUN8pSFwgJMcAQbRk8dAVVQVVMx/0g5/Jzkk8XIS1CDVWtUCo4m6omJB+asQ5gGZHOciAA4cf9dbl1W7cKUagDxGV06DPGNtlyFg5Ypd+gDFFFEI3OEOd0C9oCaofmAMM8JVH6CSrCYTrBz5WFJAGslIWQKc5hRBwGN0UmGgqqlKGJRdxv8Zkw/KK4jLCTkhDygrx5QIqkQdVd+AsUsFqa3AT5wiFax+ki79QVrLk/IG4IXCBNVRtVVN4P+IvntYUDil/AbljCTIFVCjVAdVH1QbFc4RULNVK/UdqFeYRgegmLPl7fH3tv/D4zyGGCCfSBwgv8sR3gNri+yQ1iDVZLi8B+p1NVMNB/WEqsNBoBd1VDMgTFrL2yD5VJYRIKtlJQdADVS9VQfKqhe48Ue8oSRKoiQCpznHFVAvq6fVQDCK1RhVAqqxGswaQFHMOcDCgQkE0JTaIGN5nH0ghySM5Sl5bOOGXG72gGj88LsTFbI0ZF2o7e/aD/9PeOQdXMo3Kd+kfGPsKotD2f1T2RNIhyUUlMWrEYZgA9tZo4uRBLYWtlTjM3iQV7inOBHu5qfYsqdDQoObjuR2cKL7+cGJ3eBs+ys97/SBlMtp3+QMheKiouCSfmC5myHWTZCdKkylgm2963j7KXDLcT1rnwi2GsY2Iw+Mw8Z6VQOMNGODMRg8g9xfdi2CmLsR2wI/hcgtob/7T4CYWuGvB9aFuMXRO4PbQcSekLX+ZyDgkO8Mz+fAz+aT5fkzeD/wHOs2Eezd7R/apoLZwJxijQFnBzPYehMkXpKkObCFTSggnCD8KbvTdOXPDuBvvaA+fKJ4GOfjKL8w5pd/5+CktPxEKxtCspff6Xni/sfnlSWXLqEUMHH+cadqAC64Y6PsTs+FsiTUDv580uKPz3cpn37vXh5Qa8fgz0Df/+rJ7d97+IRaWj7dO48CioDS8u3zxhsvwBcv3P/qCHb+cef8b/dLKaU4+HO6uKN8e+3lfx9Y/n4P74Qfvs8/O/7nz3Yq6xiyeEA2IJgU/bHl/4iy1nbgKC/I6oIn4I8fXn+01p/t8nD/5pJHJvAwmZ5rWSA7XuXlXx4OkD5sxX/see0/3z8P29IA8spzI5rkUsCfKcxc8cUd8CofKvxbj7OH3d6fx1fZ8Z5FDgWAAyiibOTEWf4X/2h7lJ3PZnlFcCeugF/5d9EPj98SiikFMsimACjFxAn44Ilb+es8KAtUt/8n2/lwPzzcviKKKaFsFnM+ZWV7iwApr1f31+tplq+tHRAc2DPHlr2m8Q9l58BtZ/jU8Knhbz6Sln+kHnkHl3w3+W7yXePnsp+2ti1bdiorwYjZrfwiUko2uRSC8awKVi+DfandYXsf1ED1IpGQP7lgYnE4pPbKfCPvBmQl5PgUjITMDtmvPnCDpGMp32VOhpKlpbecbUAtZY2aDtZ7MkIWgjXdqmzNBPMF65TVFbxCPG66d4bQjKA4n/fAp5PXSPe74DvB62WP4+C3y+eWRwsIeN73pGdlCHjSz/DKBq/PPHa77QNrntwSH3CmmbfMz8FMNxtJO5DnZLfcATku8XII8McHb/4cavzb8jtoj8rDTutfnXfvUYXP/r0DqfLv9si/er/8n+v377fvUX3Oow1n/ldlepT/y//+45UcXraeGevKfm45pmyZlBARHREdEf0v2YJ/yKPPRVl2RzGk7IdLXmVLn/KQXevZ8lcVE4gfPiCjWSa/gHnVmm2dBrVGdVRTwX2mW0+XxyDy1ZAn/C9AuH/QPt+NkJOZT9E2cM92X+ryKxTOLI51vABGFZWr+gBfgnwK1o9SLA3AmmMFSTfw7eu936MSxPQI3xb4LfiO8z7jXhaw/IMxF+y7bGdsdcDF237J+A5sAbbrxmlwBDmbmEVgBUq0eIO0kqvSCGSLvC7vgCTKAulBWYemuzJN0/7XUOXX5cyny5bFx8p/EfDfebf/Fzz6Dg4AK7Bs+UZZ7A7qUPkvHpQv/0yj6lM+ttychlQGPIggGGSovMECsHZZLUXAGW96W6+A+bppWqfB/NR626oFVkfzV8sGMstYpFoC0TJLKoPlLV5SFSxPK0WqghlvPWaVgHOS+YO5GpzNzcPWU0AJnzICjAT1hVoGsk32qZpAgOzjG6A3m+gKaiCBRIDU4za3gQC8/s1QlyB/55fTmqZp/0q/lC/L6jZQevNfvUK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mapmnaf+H/A0nKEFVo/WLUAAAAAElFTkSuQmCC"/>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zh-CN" altLang="en-US"/>
          </a:p>
        </p:txBody>
      </p:sp>
    </p:spTree>
    <p:extLst>
      <p:ext uri="{BB962C8B-B14F-4D97-AF65-F5344CB8AC3E}">
        <p14:creationId xmlns:p14="http://schemas.microsoft.com/office/powerpoint/2010/main" val="13147561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88640"/>
            <a:ext cx="9144000" cy="864096"/>
          </a:xfrm>
          <a:noFill/>
        </p:spPr>
        <p:txBody>
          <a:bodyPr>
            <a:normAutofit/>
          </a:bodyPr>
          <a:lstStyle/>
          <a:p>
            <a:r>
              <a:rPr lang="en-US" altLang="zh-CN" dirty="0" smtClean="0">
                <a:solidFill>
                  <a:schemeClr val="bg1"/>
                </a:solidFill>
              </a:rPr>
              <a:t>Proposed methods</a:t>
            </a:r>
            <a:endParaRPr lang="zh-CN" altLang="en-US" dirty="0">
              <a:solidFill>
                <a:schemeClr val="bg1"/>
              </a:solidFill>
            </a:endParaRPr>
          </a:p>
        </p:txBody>
      </p:sp>
      <mc:AlternateContent xmlns:mc="http://schemas.openxmlformats.org/markup-compatibility/2006">
        <mc:Choice xmlns:a14="http://schemas.microsoft.com/office/drawing/2010/main" Requires="a14">
          <p:sp>
            <p:nvSpPr>
              <p:cNvPr id="3" name="内容占位符 2"/>
              <p:cNvSpPr>
                <a:spLocks noGrp="1"/>
              </p:cNvSpPr>
              <p:nvPr>
                <p:ph idx="1"/>
              </p:nvPr>
            </p:nvSpPr>
            <p:spPr>
              <a:xfrm>
                <a:off x="323528" y="1351309"/>
                <a:ext cx="8568952" cy="4958011"/>
              </a:xfrm>
            </p:spPr>
            <p:txBody>
              <a:bodyPr>
                <a:normAutofit/>
              </a:bodyPr>
              <a:lstStyle/>
              <a:p>
                <a:r>
                  <a:rPr lang="en-US" altLang="zh-CN" dirty="0" smtClean="0"/>
                  <a:t>Estimate </a:t>
                </a:r>
                <a:r>
                  <a:rPr lang="en-US" altLang="zh-CN" dirty="0" err="1" smtClean="0"/>
                  <a:t>senones</a:t>
                </a:r>
                <a:r>
                  <a:rPr lang="en-US" altLang="zh-CN" dirty="0" smtClean="0"/>
                  <a:t> with large posterior</a:t>
                </a:r>
              </a:p>
              <a:p>
                <a:pPr lvl="1">
                  <a:spcBef>
                    <a:spcPts val="1200"/>
                  </a:spcBef>
                </a:pPr>
                <a:r>
                  <a:rPr lang="en-US" altLang="zh-CN" sz="2400" dirty="0" smtClean="0"/>
                  <a:t>Suppose </a:t>
                </a:r>
                <a14:m>
                  <m:oMath xmlns:m="http://schemas.openxmlformats.org/officeDocument/2006/math">
                    <m:sSub>
                      <m:sSubPr>
                        <m:ctrlPr>
                          <a:rPr lang="en-US" altLang="zh-CN" sz="2400" b="0" i="1" smtClean="0">
                            <a:latin typeface="Cambria Math"/>
                          </a:rPr>
                        </m:ctrlPr>
                      </m:sSubPr>
                      <m:e>
                        <m:r>
                          <a:rPr lang="en-US" altLang="zh-CN" sz="2400" b="0" i="1" smtClean="0">
                            <a:latin typeface="Cambria Math"/>
                          </a:rPr>
                          <m:t>𝐾</m:t>
                        </m:r>
                      </m:e>
                      <m:sub>
                        <m:r>
                          <a:rPr lang="en-US" altLang="zh-CN" sz="2400" b="0" i="1" smtClean="0">
                            <a:latin typeface="Cambria Math"/>
                          </a:rPr>
                          <m:t>𝑐</m:t>
                        </m:r>
                      </m:sub>
                    </m:sSub>
                    <m:r>
                      <a:rPr lang="en-US" altLang="zh-CN" sz="2400" b="0" i="1" smtClean="0">
                        <a:latin typeface="Cambria Math"/>
                      </a:rPr>
                      <m:t> </m:t>
                    </m:r>
                  </m:oMath>
                </a14:m>
                <a:r>
                  <a:rPr lang="en-US" altLang="zh-CN" sz="2400" dirty="0" smtClean="0"/>
                  <a:t>frames for the </a:t>
                </a:r>
                <a:r>
                  <a:rPr lang="en-US" altLang="zh-CN" sz="2400" i="1" dirty="0" smtClean="0">
                    <a:latin typeface="Cambria Math" panose="02040503050406030204" pitchFamily="18" charset="0"/>
                    <a:ea typeface="Cambria Math" panose="02040503050406030204" pitchFamily="18" charset="0"/>
                  </a:rPr>
                  <a:t>c</a:t>
                </a:r>
                <a:r>
                  <a:rPr lang="en-US" altLang="zh-CN" sz="2400" dirty="0" smtClean="0"/>
                  <a:t>-</a:t>
                </a:r>
                <a:r>
                  <a:rPr lang="en-US" altLang="zh-CN" sz="2400" dirty="0" err="1" smtClean="0"/>
                  <a:t>th</a:t>
                </a:r>
                <a:r>
                  <a:rPr lang="en-US" altLang="zh-CN" sz="2400" dirty="0" smtClean="0"/>
                  <a:t> cluster</a:t>
                </a:r>
              </a:p>
              <a:p>
                <a:pPr lvl="1">
                  <a:spcBef>
                    <a:spcPts val="1200"/>
                  </a:spcBef>
                </a:pPr>
                <a:r>
                  <a:rPr lang="en-US" altLang="zh-CN" sz="2400" dirty="0" smtClean="0"/>
                  <a:t>Compute the average output</a:t>
                </a:r>
              </a:p>
              <a:p>
                <a:pPr lvl="1">
                  <a:spcBef>
                    <a:spcPts val="1200"/>
                  </a:spcBef>
                </a:pPr>
                <a:endParaRPr lang="en-US" altLang="zh-CN" sz="1400" dirty="0" smtClean="0"/>
              </a:p>
              <a:p>
                <a:pPr marL="457200" lvl="1" indent="0">
                  <a:spcBef>
                    <a:spcPts val="1200"/>
                  </a:spcBef>
                  <a:buNone/>
                </a:pPr>
                <a14:m>
                  <m:oMathPara xmlns:m="http://schemas.openxmlformats.org/officeDocument/2006/math">
                    <m:oMathParaPr>
                      <m:jc m:val="centerGroup"/>
                    </m:oMathParaPr>
                    <m:oMath xmlns:m="http://schemas.openxmlformats.org/officeDocument/2006/math">
                      <m:sSup>
                        <m:sSupPr>
                          <m:ctrlPr>
                            <a:rPr lang="en-US" altLang="zh-CN" b="0" i="1" smtClean="0">
                              <a:latin typeface="Cambria Math"/>
                            </a:rPr>
                          </m:ctrlPr>
                        </m:sSupPr>
                        <m:e>
                          <m:acc>
                            <m:accPr>
                              <m:chr m:val="̅"/>
                              <m:ctrlPr>
                                <a:rPr lang="en-US" altLang="zh-CN" i="1" smtClean="0">
                                  <a:latin typeface="Cambria Math"/>
                                </a:rPr>
                              </m:ctrlPr>
                            </m:accPr>
                            <m:e>
                              <m:r>
                                <a:rPr lang="en-US" altLang="zh-CN" b="1" i="1" smtClean="0">
                                  <a:latin typeface="Cambria Math"/>
                                </a:rPr>
                                <m:t>𝒚</m:t>
                              </m:r>
                            </m:e>
                          </m:acc>
                        </m:e>
                        <m:sup>
                          <m:r>
                            <a:rPr lang="en-US" altLang="zh-CN" b="0" i="1" smtClean="0">
                              <a:latin typeface="Cambria Math"/>
                            </a:rPr>
                            <m:t>𝐿</m:t>
                          </m:r>
                        </m:sup>
                      </m:sSup>
                      <m:r>
                        <a:rPr lang="en-US" altLang="zh-CN" b="0" i="1" smtClean="0">
                          <a:latin typeface="Cambria Math"/>
                        </a:rPr>
                        <m:t>=</m:t>
                      </m:r>
                      <m:f>
                        <m:fPr>
                          <m:ctrlPr>
                            <a:rPr lang="en-US" altLang="zh-CN" b="0" i="1" smtClean="0">
                              <a:latin typeface="Cambria Math"/>
                            </a:rPr>
                          </m:ctrlPr>
                        </m:fPr>
                        <m:num>
                          <m:r>
                            <a:rPr lang="en-US" altLang="zh-CN" b="0" i="1" smtClean="0">
                              <a:latin typeface="Cambria Math"/>
                            </a:rPr>
                            <m:t>1</m:t>
                          </m:r>
                        </m:num>
                        <m:den>
                          <m:sSub>
                            <m:sSubPr>
                              <m:ctrlPr>
                                <a:rPr lang="en-US" altLang="zh-CN" b="0" i="1" smtClean="0">
                                  <a:latin typeface="Cambria Math"/>
                                </a:rPr>
                              </m:ctrlPr>
                            </m:sSubPr>
                            <m:e>
                              <m:r>
                                <a:rPr lang="en-US" altLang="zh-CN" b="0" i="1" smtClean="0">
                                  <a:latin typeface="Cambria Math"/>
                                </a:rPr>
                                <m:t>𝐾</m:t>
                              </m:r>
                            </m:e>
                            <m:sub>
                              <m:r>
                                <a:rPr lang="en-US" altLang="zh-CN" b="0" i="1" smtClean="0">
                                  <a:latin typeface="Cambria Math"/>
                                </a:rPr>
                                <m:t>𝑐</m:t>
                              </m:r>
                            </m:sub>
                          </m:sSub>
                        </m:den>
                      </m:f>
                      <m:nary>
                        <m:naryPr>
                          <m:chr m:val="∑"/>
                          <m:ctrlPr>
                            <a:rPr lang="en-US" altLang="zh-CN" b="0" i="1" smtClean="0">
                              <a:latin typeface="Cambria Math"/>
                            </a:rPr>
                          </m:ctrlPr>
                        </m:naryPr>
                        <m:sub>
                          <m:r>
                            <m:rPr>
                              <m:brk m:alnAt="23"/>
                            </m:rPr>
                            <a:rPr lang="en-US" altLang="zh-CN" b="0" i="1" smtClean="0">
                              <a:latin typeface="Cambria Math"/>
                            </a:rPr>
                            <m:t>𝑡</m:t>
                          </m:r>
                          <m:r>
                            <a:rPr lang="en-US" altLang="zh-CN" b="0" i="1" smtClean="0">
                              <a:latin typeface="Cambria Math"/>
                            </a:rPr>
                            <m:t>=1</m:t>
                          </m:r>
                        </m:sub>
                        <m:sup>
                          <m:sSub>
                            <m:sSubPr>
                              <m:ctrlPr>
                                <a:rPr lang="en-US" altLang="zh-CN" b="0" i="1" smtClean="0">
                                  <a:latin typeface="Cambria Math"/>
                                </a:rPr>
                              </m:ctrlPr>
                            </m:sSubPr>
                            <m:e>
                              <m:r>
                                <a:rPr lang="en-US" altLang="zh-CN" b="0" i="1" smtClean="0">
                                  <a:latin typeface="Cambria Math"/>
                                </a:rPr>
                                <m:t>𝐾</m:t>
                              </m:r>
                            </m:e>
                            <m:sub>
                              <m:r>
                                <a:rPr lang="en-US" altLang="zh-CN" b="0" i="1" smtClean="0">
                                  <a:latin typeface="Cambria Math"/>
                                </a:rPr>
                                <m:t>𝑐</m:t>
                              </m:r>
                            </m:sub>
                          </m:sSub>
                        </m:sup>
                        <m:e>
                          <m:sSup>
                            <m:sSupPr>
                              <m:ctrlPr>
                                <a:rPr lang="en-US" altLang="zh-CN" b="0" i="1" smtClean="0">
                                  <a:latin typeface="Cambria Math"/>
                                </a:rPr>
                              </m:ctrlPr>
                            </m:sSupPr>
                            <m:e>
                              <m:r>
                                <a:rPr lang="en-US" altLang="zh-CN" b="1" i="1" smtClean="0">
                                  <a:latin typeface="Cambria Math"/>
                                </a:rPr>
                                <m:t>𝒚</m:t>
                              </m:r>
                            </m:e>
                            <m:sup>
                              <m:r>
                                <a:rPr lang="en-US" altLang="zh-CN" b="0" i="1" smtClean="0">
                                  <a:latin typeface="Cambria Math"/>
                                </a:rPr>
                                <m:t>𝐿</m:t>
                              </m:r>
                            </m:sup>
                          </m:sSup>
                          <m:r>
                            <a:rPr lang="en-US" altLang="zh-CN" b="0" i="1" smtClean="0">
                              <a:latin typeface="Cambria Math"/>
                            </a:rPr>
                            <m:t>(</m:t>
                          </m:r>
                          <m:r>
                            <a:rPr lang="en-US" altLang="zh-CN" b="0" i="1" smtClean="0">
                              <a:latin typeface="Cambria Math"/>
                            </a:rPr>
                            <m:t>𝑡</m:t>
                          </m:r>
                          <m:r>
                            <a:rPr lang="en-US" altLang="zh-CN" b="0" i="1" smtClean="0">
                              <a:latin typeface="Cambria Math"/>
                            </a:rPr>
                            <m:t>)</m:t>
                          </m:r>
                        </m:e>
                      </m:nary>
                    </m:oMath>
                  </m:oMathPara>
                </a14:m>
                <a:endParaRPr lang="en-US" altLang="zh-CN" dirty="0" smtClean="0"/>
              </a:p>
              <a:p>
                <a:pPr marL="457200" lvl="1" indent="0">
                  <a:spcBef>
                    <a:spcPts val="1200"/>
                  </a:spcBef>
                  <a:buNone/>
                </a:pPr>
                <a:endParaRPr lang="en-US" altLang="zh-CN" sz="1050" dirty="0"/>
              </a:p>
              <a:p>
                <a:pPr lvl="1">
                  <a:spcBef>
                    <a:spcPts val="1200"/>
                  </a:spcBef>
                </a:pPr>
                <a:r>
                  <a:rPr lang="en-US" altLang="zh-CN" sz="2400" dirty="0" smtClean="0"/>
                  <a:t>Sort </a:t>
                </a:r>
                <a14:m>
                  <m:oMath xmlns:m="http://schemas.openxmlformats.org/officeDocument/2006/math">
                    <m:sSup>
                      <m:sSupPr>
                        <m:ctrlPr>
                          <a:rPr lang="en-US" altLang="zh-CN" sz="2400" i="1">
                            <a:latin typeface="Cambria Math"/>
                          </a:rPr>
                        </m:ctrlPr>
                      </m:sSupPr>
                      <m:e>
                        <m:acc>
                          <m:accPr>
                            <m:chr m:val="̅"/>
                            <m:ctrlPr>
                              <a:rPr lang="en-US" altLang="zh-CN" sz="2400" i="1">
                                <a:latin typeface="Cambria Math"/>
                              </a:rPr>
                            </m:ctrlPr>
                          </m:accPr>
                          <m:e>
                            <m:r>
                              <a:rPr lang="en-US" altLang="zh-CN" sz="2400" b="1" i="1">
                                <a:latin typeface="Cambria Math"/>
                              </a:rPr>
                              <m:t>𝒚</m:t>
                            </m:r>
                          </m:e>
                        </m:acc>
                      </m:e>
                      <m:sup>
                        <m:r>
                          <a:rPr lang="en-US" altLang="zh-CN" sz="2400" i="1">
                            <a:latin typeface="Cambria Math"/>
                          </a:rPr>
                          <m:t>𝐿</m:t>
                        </m:r>
                      </m:sup>
                    </m:sSup>
                  </m:oMath>
                </a14:m>
                <a:r>
                  <a:rPr lang="en-US" altLang="zh-CN" sz="2400" dirty="0" smtClean="0"/>
                  <a:t>, the largest </a:t>
                </a:r>
                <a14:m>
                  <m:oMath xmlns:m="http://schemas.openxmlformats.org/officeDocument/2006/math">
                    <m:sSub>
                      <m:sSubPr>
                        <m:ctrlPr>
                          <a:rPr lang="en-US" altLang="zh-CN" sz="2400" i="1">
                            <a:latin typeface="Cambria Math"/>
                          </a:rPr>
                        </m:ctrlPr>
                      </m:sSubPr>
                      <m:e>
                        <m:r>
                          <a:rPr lang="en-US" altLang="zh-CN" sz="2400" b="0" i="1" smtClean="0">
                            <a:latin typeface="Cambria Math"/>
                          </a:rPr>
                          <m:t>𝑁</m:t>
                        </m:r>
                      </m:e>
                      <m:sub>
                        <m:r>
                          <a:rPr lang="en-US" altLang="zh-CN" sz="2400" i="1">
                            <a:latin typeface="Cambria Math"/>
                          </a:rPr>
                          <m:t>𝑐</m:t>
                        </m:r>
                      </m:sub>
                    </m:sSub>
                  </m:oMath>
                </a14:m>
                <a:r>
                  <a:rPr lang="zh-CN" altLang="en-US" sz="2400" dirty="0" smtClean="0"/>
                  <a:t> </a:t>
                </a:r>
                <a:r>
                  <a:rPr lang="en-US" altLang="zh-CN" sz="2400" dirty="0" err="1" smtClean="0"/>
                  <a:t>senones</a:t>
                </a:r>
                <a:r>
                  <a:rPr lang="en-US" altLang="zh-CN" sz="2400" dirty="0" smtClean="0"/>
                  <a:t> are selected, of which accumulated posteriors exceeds a </a:t>
                </a:r>
                <a:r>
                  <a:rPr lang="en-US" altLang="zh-CN" sz="2400" dirty="0" smtClean="0"/>
                  <a:t>predefined confidence </a:t>
                </a:r>
                <a:r>
                  <a:rPr lang="en-US" altLang="zh-CN" sz="2400" b="1" dirty="0" smtClean="0">
                    <a:solidFill>
                      <a:srgbClr val="FF0000"/>
                    </a:solidFill>
                  </a:rPr>
                  <a:t>threshold ɑ</a:t>
                </a:r>
                <a:endParaRPr lang="zh-CN" altLang="en-US" sz="2400" b="1" dirty="0">
                  <a:solidFill>
                    <a:srgbClr val="FF0000"/>
                  </a:solidFill>
                </a:endParaRPr>
              </a:p>
            </p:txBody>
          </p:sp>
        </mc:Choice>
        <mc:Fallback>
          <p:sp>
            <p:nvSpPr>
              <p:cNvPr id="3" name="内容占位符 2"/>
              <p:cNvSpPr>
                <a:spLocks noGrp="1" noRot="1" noChangeAspect="1" noMove="1" noResize="1" noEditPoints="1" noAdjustHandles="1" noChangeArrowheads="1" noChangeShapeType="1" noTextEdit="1"/>
              </p:cNvSpPr>
              <p:nvPr>
                <p:ph idx="1"/>
              </p:nvPr>
            </p:nvSpPr>
            <p:spPr>
              <a:xfrm>
                <a:off x="323528" y="1351309"/>
                <a:ext cx="8568952" cy="4958011"/>
              </a:xfrm>
              <a:blipFill rotWithShape="1">
                <a:blip r:embed="rId3"/>
                <a:stretch>
                  <a:fillRect l="-1565" t="-1599" r="-1067"/>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27908579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555776" y="188640"/>
            <a:ext cx="3757610" cy="864096"/>
          </a:xfrm>
          <a:noFill/>
        </p:spPr>
        <p:txBody>
          <a:bodyPr/>
          <a:lstStyle/>
          <a:p>
            <a:r>
              <a:rPr lang="en-US" altLang="zh-CN" dirty="0" smtClean="0">
                <a:solidFill>
                  <a:schemeClr val="bg1"/>
                </a:solidFill>
              </a:rPr>
              <a:t>Outline</a:t>
            </a:r>
            <a:endParaRPr lang="zh-CN" altLang="en-US" dirty="0">
              <a:solidFill>
                <a:schemeClr val="bg1"/>
              </a:solidFill>
            </a:endParaRPr>
          </a:p>
        </p:txBody>
      </p:sp>
      <p:sp>
        <p:nvSpPr>
          <p:cNvPr id="3" name="内容占位符 2"/>
          <p:cNvSpPr>
            <a:spLocks noGrp="1"/>
          </p:cNvSpPr>
          <p:nvPr>
            <p:ph idx="1"/>
          </p:nvPr>
        </p:nvSpPr>
        <p:spPr/>
        <p:txBody>
          <a:bodyPr>
            <a:normAutofit/>
          </a:bodyPr>
          <a:lstStyle/>
          <a:p>
            <a:r>
              <a:rPr lang="en-US" altLang="zh-CN" dirty="0" smtClean="0"/>
              <a:t>Introduction</a:t>
            </a:r>
          </a:p>
          <a:p>
            <a:r>
              <a:rPr lang="en-US" altLang="zh-CN" dirty="0"/>
              <a:t>Proposed Methods</a:t>
            </a:r>
          </a:p>
          <a:p>
            <a:r>
              <a:rPr lang="en-US" altLang="zh-CN" dirty="0" smtClean="0">
                <a:solidFill>
                  <a:srgbClr val="0070C0"/>
                </a:solidFill>
              </a:rPr>
              <a:t>Experiments</a:t>
            </a:r>
          </a:p>
          <a:p>
            <a:r>
              <a:rPr lang="en-US" altLang="zh-CN" dirty="0" smtClean="0"/>
              <a:t>Conclusion</a:t>
            </a:r>
          </a:p>
        </p:txBody>
      </p:sp>
    </p:spTree>
    <p:extLst>
      <p:ext uri="{BB962C8B-B14F-4D97-AF65-F5344CB8AC3E}">
        <p14:creationId xmlns:p14="http://schemas.microsoft.com/office/powerpoint/2010/main" val="5679284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88640"/>
            <a:ext cx="9144000" cy="864096"/>
          </a:xfrm>
          <a:noFill/>
        </p:spPr>
        <p:txBody>
          <a:bodyPr>
            <a:normAutofit/>
          </a:bodyPr>
          <a:lstStyle/>
          <a:p>
            <a:r>
              <a:rPr lang="en-US" altLang="zh-CN" dirty="0" smtClean="0">
                <a:solidFill>
                  <a:schemeClr val="bg1"/>
                </a:solidFill>
              </a:rPr>
              <a:t>Experiments</a:t>
            </a:r>
            <a:endParaRPr lang="zh-CN" altLang="en-US" dirty="0">
              <a:solidFill>
                <a:schemeClr val="bg1"/>
              </a:solidFill>
            </a:endParaRPr>
          </a:p>
        </p:txBody>
      </p:sp>
      <p:sp>
        <p:nvSpPr>
          <p:cNvPr id="3" name="内容占位符 2"/>
          <p:cNvSpPr>
            <a:spLocks noGrp="1"/>
          </p:cNvSpPr>
          <p:nvPr>
            <p:ph idx="1"/>
          </p:nvPr>
        </p:nvSpPr>
        <p:spPr>
          <a:xfrm>
            <a:off x="323528" y="1351309"/>
            <a:ext cx="8820472" cy="5318051"/>
          </a:xfrm>
        </p:spPr>
        <p:txBody>
          <a:bodyPr>
            <a:normAutofit/>
          </a:bodyPr>
          <a:lstStyle/>
          <a:p>
            <a:r>
              <a:rPr lang="en-US" altLang="zh-CN" dirty="0" smtClean="0"/>
              <a:t>Experiment setup</a:t>
            </a:r>
          </a:p>
          <a:p>
            <a:pPr lvl="1">
              <a:spcBef>
                <a:spcPts val="1200"/>
              </a:spcBef>
            </a:pPr>
            <a:r>
              <a:rPr lang="en-US" altLang="zh-CN" sz="2400" dirty="0" smtClean="0"/>
              <a:t>Evaluate the method on </a:t>
            </a:r>
            <a:r>
              <a:rPr lang="en-US" altLang="zh-CN" sz="2400" dirty="0" smtClean="0"/>
              <a:t>both ASR </a:t>
            </a:r>
            <a:r>
              <a:rPr lang="en-US" altLang="zh-CN" sz="2400" dirty="0"/>
              <a:t>and KWS </a:t>
            </a:r>
            <a:r>
              <a:rPr lang="en-US" altLang="zh-CN" sz="2400" dirty="0" smtClean="0"/>
              <a:t>tasks</a:t>
            </a:r>
          </a:p>
          <a:p>
            <a:pPr lvl="1">
              <a:spcBef>
                <a:spcPts val="1200"/>
              </a:spcBef>
            </a:pPr>
            <a:r>
              <a:rPr lang="en-US" altLang="zh-CN" sz="2400" dirty="0" smtClean="0"/>
              <a:t>Dataset</a:t>
            </a:r>
          </a:p>
          <a:p>
            <a:pPr lvl="2">
              <a:spcBef>
                <a:spcPts val="1200"/>
              </a:spcBef>
            </a:pPr>
            <a:r>
              <a:rPr lang="en-US" altLang="zh-CN" sz="2000" dirty="0" smtClean="0"/>
              <a:t>spontaneous </a:t>
            </a:r>
            <a:r>
              <a:rPr lang="en-US" altLang="zh-CN" sz="2000" dirty="0" err="1"/>
              <a:t>Mandrin</a:t>
            </a:r>
            <a:r>
              <a:rPr lang="en-US" altLang="zh-CN" sz="2000" dirty="0"/>
              <a:t>  continuous </a:t>
            </a:r>
            <a:r>
              <a:rPr lang="en-US" altLang="zh-CN" sz="2000" dirty="0" smtClean="0"/>
              <a:t>telephone </a:t>
            </a:r>
            <a:r>
              <a:rPr lang="en-US" altLang="zh-CN" sz="2000" dirty="0" smtClean="0"/>
              <a:t>speech</a:t>
            </a:r>
          </a:p>
          <a:p>
            <a:pPr lvl="2">
              <a:spcBef>
                <a:spcPts val="1200"/>
              </a:spcBef>
            </a:pPr>
            <a:r>
              <a:rPr lang="en-US" altLang="zh-CN" sz="2000" dirty="0" smtClean="0"/>
              <a:t>325 hours for clustering and </a:t>
            </a:r>
            <a:r>
              <a:rPr lang="en-US" altLang="zh-CN" sz="2000" dirty="0" err="1" smtClean="0"/>
              <a:t>senone</a:t>
            </a:r>
            <a:r>
              <a:rPr lang="en-US" altLang="zh-CN" sz="2000" dirty="0" smtClean="0"/>
              <a:t> selection</a:t>
            </a:r>
          </a:p>
          <a:p>
            <a:pPr lvl="2">
              <a:spcBef>
                <a:spcPts val="1200"/>
              </a:spcBef>
            </a:pPr>
            <a:r>
              <a:rPr lang="en-US" altLang="zh-CN" sz="2000" dirty="0" smtClean="0"/>
              <a:t>1.5 hours speech for development</a:t>
            </a:r>
          </a:p>
          <a:p>
            <a:pPr lvl="2">
              <a:spcBef>
                <a:spcPts val="1200"/>
              </a:spcBef>
            </a:pPr>
            <a:r>
              <a:rPr lang="en-US" altLang="zh-CN" sz="2000" dirty="0" smtClean="0"/>
              <a:t>2.3 hours speech for LVCSR evaluation</a:t>
            </a:r>
          </a:p>
          <a:p>
            <a:pPr lvl="2">
              <a:spcBef>
                <a:spcPts val="1200"/>
              </a:spcBef>
            </a:pPr>
            <a:r>
              <a:rPr lang="en-US" altLang="zh-CN" sz="2000" dirty="0" smtClean="0"/>
              <a:t>14 hours speech for KWS evaluation(274 keywords)</a:t>
            </a:r>
          </a:p>
          <a:p>
            <a:pPr lvl="1">
              <a:spcBef>
                <a:spcPts val="1200"/>
              </a:spcBef>
            </a:pPr>
            <a:r>
              <a:rPr lang="en-US" altLang="zh-CN" sz="2400" dirty="0" smtClean="0"/>
              <a:t>Baseline DNN structure: </a:t>
            </a:r>
          </a:p>
          <a:p>
            <a:pPr lvl="2">
              <a:spcBef>
                <a:spcPts val="1200"/>
              </a:spcBef>
            </a:pPr>
            <a:r>
              <a:rPr lang="en-US" altLang="zh-CN" sz="2000" dirty="0" smtClean="0"/>
              <a:t>(72+3)x11 input features, 6x2048 hidden layer, and 6004 output </a:t>
            </a:r>
            <a:r>
              <a:rPr lang="en-US" altLang="zh-CN" sz="2000" dirty="0" err="1" smtClean="0"/>
              <a:t>senones</a:t>
            </a:r>
            <a:r>
              <a:rPr lang="en-US" altLang="zh-CN" sz="2000" dirty="0" smtClean="0"/>
              <a:t>.</a:t>
            </a:r>
          </a:p>
          <a:p>
            <a:pPr lvl="1"/>
            <a:endParaRPr lang="zh-CN" altLang="en-US" dirty="0"/>
          </a:p>
        </p:txBody>
      </p:sp>
    </p:spTree>
    <p:extLst>
      <p:ext uri="{BB962C8B-B14F-4D97-AF65-F5344CB8AC3E}">
        <p14:creationId xmlns:p14="http://schemas.microsoft.com/office/powerpoint/2010/main" val="31300637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88640"/>
            <a:ext cx="9144000" cy="864096"/>
          </a:xfrm>
          <a:noFill/>
        </p:spPr>
        <p:txBody>
          <a:bodyPr>
            <a:normAutofit/>
          </a:bodyPr>
          <a:lstStyle/>
          <a:p>
            <a:r>
              <a:rPr lang="en-US" altLang="zh-CN" dirty="0">
                <a:solidFill>
                  <a:schemeClr val="bg1"/>
                </a:solidFill>
              </a:rPr>
              <a:t>Experiments</a:t>
            </a:r>
            <a:endParaRPr lang="zh-CN" altLang="en-US" dirty="0">
              <a:solidFill>
                <a:schemeClr val="bg1"/>
              </a:solidFill>
            </a:endParaRPr>
          </a:p>
        </p:txBody>
      </p:sp>
      <p:sp>
        <p:nvSpPr>
          <p:cNvPr id="3" name="内容占位符 2"/>
          <p:cNvSpPr>
            <a:spLocks noGrp="1"/>
          </p:cNvSpPr>
          <p:nvPr>
            <p:ph idx="1"/>
          </p:nvPr>
        </p:nvSpPr>
        <p:spPr>
          <a:xfrm>
            <a:off x="323528" y="1351309"/>
            <a:ext cx="8568952" cy="5246043"/>
          </a:xfrm>
        </p:spPr>
        <p:txBody>
          <a:bodyPr>
            <a:normAutofit/>
          </a:bodyPr>
          <a:lstStyle/>
          <a:p>
            <a:r>
              <a:rPr lang="en-US" altLang="zh-CN" dirty="0" smtClean="0"/>
              <a:t>Evaluation criteria</a:t>
            </a:r>
          </a:p>
          <a:p>
            <a:pPr lvl="1">
              <a:spcBef>
                <a:spcPts val="1200"/>
              </a:spcBef>
            </a:pPr>
            <a:r>
              <a:rPr lang="en-US" altLang="zh-CN" sz="2400" dirty="0" smtClean="0"/>
              <a:t>ACC/CRR for LVCSR performance</a:t>
            </a:r>
          </a:p>
          <a:p>
            <a:pPr lvl="1">
              <a:spcBef>
                <a:spcPts val="1200"/>
              </a:spcBef>
            </a:pPr>
            <a:r>
              <a:rPr lang="en-US" altLang="zh-CN" sz="2400" dirty="0" smtClean="0"/>
              <a:t>Recall rate and F1 for KWS performance</a:t>
            </a:r>
          </a:p>
          <a:p>
            <a:pPr lvl="1">
              <a:spcBef>
                <a:spcPts val="1200"/>
              </a:spcBef>
            </a:pPr>
            <a:r>
              <a:rPr lang="en-US" altLang="zh-CN" sz="2400" dirty="0" smtClean="0"/>
              <a:t>Real-Time(RT) factor to indicate speed performance</a:t>
            </a:r>
          </a:p>
        </p:txBody>
      </p:sp>
    </p:spTree>
    <p:extLst>
      <p:ext uri="{BB962C8B-B14F-4D97-AF65-F5344CB8AC3E}">
        <p14:creationId xmlns:p14="http://schemas.microsoft.com/office/powerpoint/2010/main" val="13405248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88640"/>
            <a:ext cx="9144000" cy="864096"/>
          </a:xfrm>
          <a:noFill/>
        </p:spPr>
        <p:txBody>
          <a:bodyPr>
            <a:normAutofit/>
          </a:bodyPr>
          <a:lstStyle/>
          <a:p>
            <a:r>
              <a:rPr lang="en-US" altLang="zh-CN" dirty="0">
                <a:solidFill>
                  <a:schemeClr val="bg1"/>
                </a:solidFill>
              </a:rPr>
              <a:t>Experiments</a:t>
            </a:r>
            <a:endParaRPr lang="zh-CN" altLang="en-US" dirty="0">
              <a:solidFill>
                <a:schemeClr val="bg1"/>
              </a:solidFill>
            </a:endParaRPr>
          </a:p>
        </p:txBody>
      </p:sp>
      <p:sp>
        <p:nvSpPr>
          <p:cNvPr id="3" name="内容占位符 2"/>
          <p:cNvSpPr>
            <a:spLocks noGrp="1"/>
          </p:cNvSpPr>
          <p:nvPr>
            <p:ph idx="1"/>
          </p:nvPr>
        </p:nvSpPr>
        <p:spPr>
          <a:xfrm>
            <a:off x="323528" y="1351309"/>
            <a:ext cx="8820472" cy="4525963"/>
          </a:xfrm>
        </p:spPr>
        <p:txBody>
          <a:bodyPr>
            <a:normAutofit/>
          </a:bodyPr>
          <a:lstStyle/>
          <a:p>
            <a:r>
              <a:rPr lang="en-US" altLang="zh-CN" dirty="0" smtClean="0"/>
              <a:t>Parameter tuning on dev. Data</a:t>
            </a:r>
          </a:p>
          <a:p>
            <a:pPr lvl="1"/>
            <a:r>
              <a:rPr lang="en-US" altLang="zh-CN" sz="2400" dirty="0" smtClean="0"/>
              <a:t>Influence of selection confidence</a:t>
            </a:r>
          </a:p>
          <a:p>
            <a:endParaRPr lang="en-US" altLang="zh-CN" dirty="0"/>
          </a:p>
          <a:p>
            <a:endParaRPr lang="en-US" altLang="zh-CN" dirty="0" smtClean="0"/>
          </a:p>
          <a:p>
            <a:endParaRPr lang="en-US" altLang="zh-CN" dirty="0"/>
          </a:p>
          <a:p>
            <a:pPr marL="0" indent="0">
              <a:buNone/>
            </a:pPr>
            <a:r>
              <a:rPr lang="en-US" altLang="zh-CN" sz="2000" dirty="0" smtClean="0"/>
              <a:t>        M: average of selected output </a:t>
            </a:r>
            <a:r>
              <a:rPr lang="en-US" altLang="zh-CN" sz="2000" dirty="0" err="1" smtClean="0"/>
              <a:t>senones</a:t>
            </a:r>
            <a:r>
              <a:rPr lang="en-US" altLang="zh-CN" sz="2000" dirty="0"/>
              <a:t> </a:t>
            </a:r>
            <a:r>
              <a:rPr lang="en-US" altLang="zh-CN" sz="2000" dirty="0" smtClean="0"/>
              <a:t>for all frames</a:t>
            </a:r>
            <a:endParaRPr lang="en-US" altLang="zh-CN" sz="2000" dirty="0" smtClean="0"/>
          </a:p>
          <a:p>
            <a:pPr marL="0" indent="0">
              <a:buNone/>
            </a:pPr>
            <a:endParaRPr lang="en-US" altLang="zh-CN" sz="1100" dirty="0" smtClean="0"/>
          </a:p>
          <a:p>
            <a:pPr lvl="1"/>
            <a:r>
              <a:rPr lang="en-US" altLang="zh-CN" sz="2400" dirty="0" smtClean="0"/>
              <a:t>Influence of floor value</a:t>
            </a:r>
            <a:endParaRPr lang="zh-CN" altLang="en-US" sz="2400" dirty="0"/>
          </a:p>
        </p:txBody>
      </p:sp>
      <p:graphicFrame>
        <p:nvGraphicFramePr>
          <p:cNvPr id="4" name="表格 3"/>
          <p:cNvGraphicFramePr>
            <a:graphicFrameLocks noGrp="1"/>
          </p:cNvGraphicFramePr>
          <p:nvPr>
            <p:extLst>
              <p:ext uri="{D42A27DB-BD31-4B8C-83A1-F6EECF244321}">
                <p14:modId xmlns:p14="http://schemas.microsoft.com/office/powerpoint/2010/main" val="1003099789"/>
              </p:ext>
            </p:extLst>
          </p:nvPr>
        </p:nvGraphicFramePr>
        <p:xfrm>
          <a:off x="971600" y="2564904"/>
          <a:ext cx="7992888" cy="1368153"/>
        </p:xfrm>
        <a:graphic>
          <a:graphicData uri="http://schemas.openxmlformats.org/drawingml/2006/table">
            <a:tbl>
              <a:tblPr>
                <a:tableStyleId>{5C22544A-7EE6-4342-B048-85BDC9FD1C3A}</a:tableStyleId>
              </a:tblPr>
              <a:tblGrid>
                <a:gridCol w="1492648"/>
                <a:gridCol w="1300048"/>
                <a:gridCol w="1300048"/>
                <a:gridCol w="1300048"/>
                <a:gridCol w="1300048"/>
                <a:gridCol w="1300048"/>
              </a:tblGrid>
              <a:tr h="456051">
                <a:tc>
                  <a:txBody>
                    <a:bodyPr/>
                    <a:lstStyle/>
                    <a:p>
                      <a:pPr algn="ctr" fontAlgn="b"/>
                      <a:r>
                        <a:rPr lang="en-US" altLang="zh-CN" sz="2400" b="1" i="1" dirty="0" smtClean="0">
                          <a:solidFill>
                            <a:schemeClr val="bg1"/>
                          </a:solidFill>
                        </a:rPr>
                        <a:t>ɑ</a:t>
                      </a:r>
                      <a:endParaRPr lang="zh-CN" altLang="en-US" sz="2400" b="1" i="1" u="none" strike="noStrike" dirty="0">
                        <a:solidFill>
                          <a:schemeClr val="bg1"/>
                        </a:solidFill>
                        <a:effectLst/>
                        <a:latin typeface="宋体"/>
                      </a:endParaRPr>
                    </a:p>
                  </a:txBody>
                  <a:tcPr marL="9525" marR="9525" marT="9525" marB="0" anchor="b">
                    <a:solidFill>
                      <a:schemeClr val="accent1">
                        <a:lumMod val="75000"/>
                      </a:schemeClr>
                    </a:solidFill>
                  </a:tcPr>
                </a:tc>
                <a:tc>
                  <a:txBody>
                    <a:bodyPr/>
                    <a:lstStyle/>
                    <a:p>
                      <a:pPr algn="ctr" fontAlgn="b"/>
                      <a:r>
                        <a:rPr lang="en-US" sz="2400" b="1" u="none" strike="noStrike" dirty="0" smtClean="0">
                          <a:solidFill>
                            <a:schemeClr val="bg1"/>
                          </a:solidFill>
                          <a:effectLst/>
                        </a:rPr>
                        <a:t>Baseline</a:t>
                      </a:r>
                      <a:endParaRPr lang="en-US" sz="2400" b="1" i="0" u="none" strike="noStrike" dirty="0">
                        <a:solidFill>
                          <a:schemeClr val="bg1"/>
                        </a:solidFill>
                        <a:effectLst/>
                        <a:latin typeface="宋体"/>
                      </a:endParaRPr>
                    </a:p>
                  </a:txBody>
                  <a:tcPr marL="9525" marR="9525" marT="9525" marB="0" anchor="b">
                    <a:solidFill>
                      <a:schemeClr val="accent1">
                        <a:lumMod val="75000"/>
                      </a:schemeClr>
                    </a:solidFill>
                  </a:tcPr>
                </a:tc>
                <a:tc>
                  <a:txBody>
                    <a:bodyPr/>
                    <a:lstStyle/>
                    <a:p>
                      <a:pPr algn="ctr" fontAlgn="b"/>
                      <a:r>
                        <a:rPr lang="en-US" altLang="zh-CN" sz="2400" b="1" u="none" strike="noStrike" dirty="0">
                          <a:solidFill>
                            <a:schemeClr val="bg1"/>
                          </a:solidFill>
                          <a:effectLst/>
                        </a:rPr>
                        <a:t>0.95</a:t>
                      </a:r>
                      <a:endParaRPr lang="en-US" altLang="zh-CN" sz="2400" b="1" i="0" u="none" strike="noStrike" dirty="0">
                        <a:solidFill>
                          <a:schemeClr val="bg1"/>
                        </a:solidFill>
                        <a:effectLst/>
                        <a:latin typeface="宋体"/>
                      </a:endParaRPr>
                    </a:p>
                  </a:txBody>
                  <a:tcPr marL="9525" marR="9525" marT="9525" marB="0" anchor="b">
                    <a:solidFill>
                      <a:schemeClr val="accent1">
                        <a:lumMod val="75000"/>
                      </a:schemeClr>
                    </a:solidFill>
                  </a:tcPr>
                </a:tc>
                <a:tc>
                  <a:txBody>
                    <a:bodyPr/>
                    <a:lstStyle/>
                    <a:p>
                      <a:pPr algn="ctr" fontAlgn="b"/>
                      <a:r>
                        <a:rPr lang="en-US" altLang="zh-CN" sz="2400" b="1" u="none" strike="noStrike" dirty="0">
                          <a:solidFill>
                            <a:schemeClr val="bg1"/>
                          </a:solidFill>
                          <a:effectLst/>
                        </a:rPr>
                        <a:t>0.96</a:t>
                      </a:r>
                      <a:endParaRPr lang="en-US" altLang="zh-CN" sz="2400" b="1" i="0" u="none" strike="noStrike" dirty="0">
                        <a:solidFill>
                          <a:schemeClr val="bg1"/>
                        </a:solidFill>
                        <a:effectLst/>
                        <a:latin typeface="宋体"/>
                      </a:endParaRPr>
                    </a:p>
                  </a:txBody>
                  <a:tcPr marL="9525" marR="9525" marT="9525" marB="0" anchor="b">
                    <a:solidFill>
                      <a:schemeClr val="accent1">
                        <a:lumMod val="75000"/>
                      </a:schemeClr>
                    </a:solidFill>
                  </a:tcPr>
                </a:tc>
                <a:tc>
                  <a:txBody>
                    <a:bodyPr/>
                    <a:lstStyle/>
                    <a:p>
                      <a:pPr algn="ctr" fontAlgn="b"/>
                      <a:r>
                        <a:rPr lang="en-US" altLang="zh-CN" sz="2400" b="1" u="none" strike="noStrike" dirty="0">
                          <a:solidFill>
                            <a:schemeClr val="bg1"/>
                          </a:solidFill>
                          <a:effectLst/>
                        </a:rPr>
                        <a:t>0.97</a:t>
                      </a:r>
                      <a:endParaRPr lang="en-US" altLang="zh-CN" sz="2400" b="1" i="0" u="none" strike="noStrike" dirty="0">
                        <a:solidFill>
                          <a:schemeClr val="bg1"/>
                        </a:solidFill>
                        <a:effectLst/>
                        <a:latin typeface="宋体"/>
                      </a:endParaRPr>
                    </a:p>
                  </a:txBody>
                  <a:tcPr marL="9525" marR="9525" marT="9525" marB="0" anchor="b">
                    <a:solidFill>
                      <a:schemeClr val="accent1">
                        <a:lumMod val="75000"/>
                      </a:schemeClr>
                    </a:solidFill>
                  </a:tcPr>
                </a:tc>
                <a:tc>
                  <a:txBody>
                    <a:bodyPr/>
                    <a:lstStyle/>
                    <a:p>
                      <a:pPr algn="ctr" fontAlgn="b"/>
                      <a:r>
                        <a:rPr lang="en-US" altLang="zh-CN" sz="2400" b="1" u="none" strike="noStrike" dirty="0">
                          <a:solidFill>
                            <a:schemeClr val="bg1"/>
                          </a:solidFill>
                          <a:effectLst/>
                        </a:rPr>
                        <a:t>0.98</a:t>
                      </a:r>
                      <a:endParaRPr lang="en-US" altLang="zh-CN" sz="2400" b="1" i="0" u="none" strike="noStrike" dirty="0">
                        <a:solidFill>
                          <a:schemeClr val="bg1"/>
                        </a:solidFill>
                        <a:effectLst/>
                        <a:latin typeface="宋体"/>
                      </a:endParaRPr>
                    </a:p>
                  </a:txBody>
                  <a:tcPr marL="9525" marR="9525" marT="9525" marB="0" anchor="b">
                    <a:solidFill>
                      <a:schemeClr val="accent1">
                        <a:lumMod val="75000"/>
                      </a:schemeClr>
                    </a:solidFill>
                  </a:tcPr>
                </a:tc>
              </a:tr>
              <a:tr h="456051">
                <a:tc>
                  <a:txBody>
                    <a:bodyPr/>
                    <a:lstStyle/>
                    <a:p>
                      <a:pPr algn="ctr" fontAlgn="b"/>
                      <a:r>
                        <a:rPr lang="en-US" sz="2400" b="0" i="0" u="none" strike="noStrike" dirty="0" smtClean="0">
                          <a:solidFill>
                            <a:srgbClr val="000000"/>
                          </a:solidFill>
                          <a:effectLst/>
                          <a:latin typeface="宋体"/>
                        </a:rPr>
                        <a:t>M</a:t>
                      </a:r>
                      <a:endParaRPr lang="en-US" sz="2400" b="0" i="0" u="none" strike="noStrike" dirty="0">
                        <a:solidFill>
                          <a:srgbClr val="000000"/>
                        </a:solidFill>
                        <a:effectLst/>
                        <a:latin typeface="宋体"/>
                      </a:endParaRPr>
                    </a:p>
                  </a:txBody>
                  <a:tcPr marL="9525" marR="9525" marT="9525" marB="0" anchor="b"/>
                </a:tc>
                <a:tc>
                  <a:txBody>
                    <a:bodyPr/>
                    <a:lstStyle/>
                    <a:p>
                      <a:pPr algn="ctr" fontAlgn="b"/>
                      <a:r>
                        <a:rPr lang="en-US" altLang="zh-CN" sz="2400" u="none" strike="noStrike" dirty="0">
                          <a:effectLst/>
                        </a:rPr>
                        <a:t>6004</a:t>
                      </a:r>
                      <a:endParaRPr lang="en-US" altLang="zh-CN" sz="2400" b="0" i="0" u="none" strike="noStrike" dirty="0">
                        <a:solidFill>
                          <a:srgbClr val="000000"/>
                        </a:solidFill>
                        <a:effectLst/>
                        <a:latin typeface="宋体"/>
                      </a:endParaRPr>
                    </a:p>
                  </a:txBody>
                  <a:tcPr marL="9525" marR="9525" marT="9525" marB="0" anchor="b"/>
                </a:tc>
                <a:tc>
                  <a:txBody>
                    <a:bodyPr/>
                    <a:lstStyle/>
                    <a:p>
                      <a:pPr algn="ctr" fontAlgn="b"/>
                      <a:r>
                        <a:rPr lang="en-US" altLang="zh-CN" sz="2400" u="none" strike="noStrike" dirty="0">
                          <a:effectLst/>
                        </a:rPr>
                        <a:t>725</a:t>
                      </a:r>
                      <a:endParaRPr lang="en-US" altLang="zh-CN" sz="2400" b="0" i="0" u="none" strike="noStrike" dirty="0">
                        <a:solidFill>
                          <a:srgbClr val="000000"/>
                        </a:solidFill>
                        <a:effectLst/>
                        <a:latin typeface="宋体"/>
                      </a:endParaRPr>
                    </a:p>
                  </a:txBody>
                  <a:tcPr marL="9525" marR="9525" marT="9525" marB="0" anchor="b"/>
                </a:tc>
                <a:tc>
                  <a:txBody>
                    <a:bodyPr/>
                    <a:lstStyle/>
                    <a:p>
                      <a:pPr algn="ctr" fontAlgn="b"/>
                      <a:r>
                        <a:rPr lang="en-US" altLang="zh-CN" sz="2400" u="none" strike="noStrike" dirty="0">
                          <a:effectLst/>
                        </a:rPr>
                        <a:t>824</a:t>
                      </a:r>
                      <a:endParaRPr lang="en-US" altLang="zh-CN" sz="2400" b="0" i="0" u="none" strike="noStrike" dirty="0">
                        <a:solidFill>
                          <a:srgbClr val="000000"/>
                        </a:solidFill>
                        <a:effectLst/>
                        <a:latin typeface="宋体"/>
                      </a:endParaRPr>
                    </a:p>
                  </a:txBody>
                  <a:tcPr marL="9525" marR="9525" marT="9525" marB="0" anchor="b"/>
                </a:tc>
                <a:tc>
                  <a:txBody>
                    <a:bodyPr/>
                    <a:lstStyle/>
                    <a:p>
                      <a:pPr algn="ctr" fontAlgn="b"/>
                      <a:r>
                        <a:rPr lang="en-US" altLang="zh-CN" sz="2400" u="none" strike="noStrike" dirty="0">
                          <a:effectLst/>
                        </a:rPr>
                        <a:t>973</a:t>
                      </a:r>
                      <a:endParaRPr lang="en-US" altLang="zh-CN" sz="2400" b="0" i="0" u="none" strike="noStrike" dirty="0">
                        <a:solidFill>
                          <a:srgbClr val="000000"/>
                        </a:solidFill>
                        <a:effectLst/>
                        <a:latin typeface="宋体"/>
                      </a:endParaRPr>
                    </a:p>
                  </a:txBody>
                  <a:tcPr marL="9525" marR="9525" marT="9525" marB="0" anchor="b"/>
                </a:tc>
                <a:tc>
                  <a:txBody>
                    <a:bodyPr/>
                    <a:lstStyle/>
                    <a:p>
                      <a:pPr algn="ctr" fontAlgn="b"/>
                      <a:r>
                        <a:rPr lang="en-US" altLang="zh-CN" sz="2400" u="none" strike="noStrike">
                          <a:effectLst/>
                        </a:rPr>
                        <a:t>1220</a:t>
                      </a:r>
                      <a:endParaRPr lang="en-US" altLang="zh-CN" sz="2400" b="0" i="0" u="none" strike="noStrike">
                        <a:solidFill>
                          <a:srgbClr val="000000"/>
                        </a:solidFill>
                        <a:effectLst/>
                        <a:latin typeface="宋体"/>
                      </a:endParaRPr>
                    </a:p>
                  </a:txBody>
                  <a:tcPr marL="9525" marR="9525" marT="9525" marB="0" anchor="b"/>
                </a:tc>
              </a:tr>
              <a:tr h="456051">
                <a:tc>
                  <a:txBody>
                    <a:bodyPr/>
                    <a:lstStyle/>
                    <a:p>
                      <a:pPr algn="ctr" fontAlgn="b"/>
                      <a:r>
                        <a:rPr lang="en-US" sz="2400" u="none" strike="noStrike">
                          <a:effectLst/>
                        </a:rPr>
                        <a:t>ACC(%)</a:t>
                      </a:r>
                      <a:endParaRPr lang="en-US" sz="2400" b="0" i="0" u="none" strike="noStrike">
                        <a:solidFill>
                          <a:srgbClr val="000000"/>
                        </a:solidFill>
                        <a:effectLst/>
                        <a:latin typeface="宋体"/>
                      </a:endParaRPr>
                    </a:p>
                  </a:txBody>
                  <a:tcPr marL="9525" marR="9525" marT="9525" marB="0" anchor="b"/>
                </a:tc>
                <a:tc>
                  <a:txBody>
                    <a:bodyPr/>
                    <a:lstStyle/>
                    <a:p>
                      <a:pPr algn="ctr" fontAlgn="b"/>
                      <a:r>
                        <a:rPr lang="en-US" altLang="zh-CN" sz="2400" u="none" strike="noStrike" dirty="0" smtClean="0">
                          <a:effectLst/>
                        </a:rPr>
                        <a:t>75.80</a:t>
                      </a:r>
                      <a:endParaRPr lang="en-US" altLang="zh-CN" sz="2400" b="0" i="0" u="none" strike="noStrike" dirty="0">
                        <a:solidFill>
                          <a:srgbClr val="000000"/>
                        </a:solidFill>
                        <a:effectLst/>
                        <a:latin typeface="宋体"/>
                      </a:endParaRPr>
                    </a:p>
                  </a:txBody>
                  <a:tcPr marL="9525" marR="9525" marT="9525" marB="0" anchor="b"/>
                </a:tc>
                <a:tc>
                  <a:txBody>
                    <a:bodyPr/>
                    <a:lstStyle/>
                    <a:p>
                      <a:pPr algn="ctr" fontAlgn="b"/>
                      <a:r>
                        <a:rPr lang="en-US" altLang="zh-CN" sz="2400" u="none" strike="noStrike">
                          <a:effectLst/>
                        </a:rPr>
                        <a:t>75.38</a:t>
                      </a:r>
                      <a:endParaRPr lang="en-US" altLang="zh-CN" sz="2400" b="0" i="0" u="none" strike="noStrike">
                        <a:solidFill>
                          <a:srgbClr val="000000"/>
                        </a:solidFill>
                        <a:effectLst/>
                        <a:latin typeface="宋体"/>
                      </a:endParaRPr>
                    </a:p>
                  </a:txBody>
                  <a:tcPr marL="9525" marR="9525" marT="9525" marB="0" anchor="b"/>
                </a:tc>
                <a:tc>
                  <a:txBody>
                    <a:bodyPr/>
                    <a:lstStyle/>
                    <a:p>
                      <a:pPr algn="ctr" fontAlgn="b"/>
                      <a:r>
                        <a:rPr lang="en-US" altLang="zh-CN" sz="2400" u="none" strike="noStrike" dirty="0">
                          <a:effectLst/>
                        </a:rPr>
                        <a:t>75.63</a:t>
                      </a:r>
                      <a:endParaRPr lang="en-US" altLang="zh-CN" sz="2400" b="0" i="0" u="none" strike="noStrike" dirty="0">
                        <a:solidFill>
                          <a:srgbClr val="000000"/>
                        </a:solidFill>
                        <a:effectLst/>
                        <a:latin typeface="宋体"/>
                      </a:endParaRPr>
                    </a:p>
                  </a:txBody>
                  <a:tcPr marL="9525" marR="9525" marT="9525" marB="0" anchor="b"/>
                </a:tc>
                <a:tc>
                  <a:txBody>
                    <a:bodyPr/>
                    <a:lstStyle/>
                    <a:p>
                      <a:pPr algn="ctr" fontAlgn="b"/>
                      <a:r>
                        <a:rPr lang="en-US" altLang="zh-CN" sz="2400" u="none" strike="noStrike" dirty="0">
                          <a:effectLst/>
                        </a:rPr>
                        <a:t>75.74</a:t>
                      </a:r>
                      <a:endParaRPr lang="en-US" altLang="zh-CN" sz="2400" b="0" i="0" u="none" strike="noStrike" dirty="0">
                        <a:solidFill>
                          <a:srgbClr val="000000"/>
                        </a:solidFill>
                        <a:effectLst/>
                        <a:latin typeface="宋体"/>
                      </a:endParaRPr>
                    </a:p>
                  </a:txBody>
                  <a:tcPr marL="9525" marR="9525" marT="9525" marB="0" anchor="b"/>
                </a:tc>
                <a:tc>
                  <a:txBody>
                    <a:bodyPr/>
                    <a:lstStyle/>
                    <a:p>
                      <a:pPr algn="ctr" fontAlgn="b"/>
                      <a:r>
                        <a:rPr lang="en-US" altLang="zh-CN" sz="2400" u="none" strike="noStrike" dirty="0">
                          <a:effectLst/>
                        </a:rPr>
                        <a:t>75.86</a:t>
                      </a:r>
                      <a:endParaRPr lang="en-US" altLang="zh-CN" sz="2400" b="0" i="0" u="none" strike="noStrike" dirty="0">
                        <a:solidFill>
                          <a:srgbClr val="000000"/>
                        </a:solidFill>
                        <a:effectLst/>
                        <a:latin typeface="宋体"/>
                      </a:endParaRPr>
                    </a:p>
                  </a:txBody>
                  <a:tcPr marL="9525" marR="9525" marT="9525" marB="0" anchor="b"/>
                </a:tc>
              </a:tr>
            </a:tbl>
          </a:graphicData>
        </a:graphic>
      </p:graphicFrame>
      <mc:AlternateContent xmlns:mc="http://schemas.openxmlformats.org/markup-compatibility/2006">
        <mc:Choice xmlns:a14="http://schemas.microsoft.com/office/drawing/2010/main" Requires="a14">
          <p:graphicFrame>
            <p:nvGraphicFramePr>
              <p:cNvPr id="5" name="表格 4"/>
              <p:cNvGraphicFramePr>
                <a:graphicFrameLocks noGrp="1"/>
              </p:cNvGraphicFramePr>
              <p:nvPr>
                <p:extLst>
                  <p:ext uri="{D42A27DB-BD31-4B8C-83A1-F6EECF244321}">
                    <p14:modId xmlns:p14="http://schemas.microsoft.com/office/powerpoint/2010/main" val="4125663570"/>
                  </p:ext>
                </p:extLst>
              </p:nvPr>
            </p:nvGraphicFramePr>
            <p:xfrm>
              <a:off x="971600" y="5373216"/>
              <a:ext cx="7992888" cy="785241"/>
            </p:xfrm>
            <a:graphic>
              <a:graphicData uri="http://schemas.openxmlformats.org/drawingml/2006/table">
                <a:tbl>
                  <a:tblPr>
                    <a:tableStyleId>{5C22544A-7EE6-4342-B048-85BDC9FD1C3A}</a:tableStyleId>
                  </a:tblPr>
                  <a:tblGrid>
                    <a:gridCol w="1208782"/>
                    <a:gridCol w="1313053"/>
                    <a:gridCol w="1386000"/>
                    <a:gridCol w="1386000"/>
                    <a:gridCol w="1386000"/>
                    <a:gridCol w="1313053"/>
                  </a:tblGrid>
                  <a:tr h="188663">
                    <a:tc>
                      <a:txBody>
                        <a:bodyPr/>
                        <a:lstStyle/>
                        <a:p>
                          <a:pPr algn="ctr" fontAlgn="b"/>
                          <a14:m>
                            <m:oMathPara xmlns:m="http://schemas.openxmlformats.org/officeDocument/2006/math">
                              <m:oMathParaPr>
                                <m:jc m:val="centerGroup"/>
                              </m:oMathParaPr>
                              <m:oMath xmlns:m="http://schemas.openxmlformats.org/officeDocument/2006/math">
                                <m:sSub>
                                  <m:sSubPr>
                                    <m:ctrlPr>
                                      <a:rPr lang="en-US" altLang="zh-CN" sz="2400" b="1" i="1" u="none" strike="noStrike" smtClean="0">
                                        <a:solidFill>
                                          <a:schemeClr val="bg1"/>
                                        </a:solidFill>
                                        <a:effectLst/>
                                        <a:latin typeface="Cambria Math"/>
                                      </a:rPr>
                                    </m:ctrlPr>
                                  </m:sSubPr>
                                  <m:e>
                                    <m:r>
                                      <a:rPr lang="en-US" altLang="zh-CN" sz="2400" b="1" i="1" u="none" strike="noStrike" smtClean="0">
                                        <a:solidFill>
                                          <a:schemeClr val="bg1"/>
                                        </a:solidFill>
                                        <a:effectLst/>
                                        <a:latin typeface="Cambria Math"/>
                                      </a:rPr>
                                      <m:t>𝑽</m:t>
                                    </m:r>
                                  </m:e>
                                  <m:sub>
                                    <m:r>
                                      <a:rPr lang="en-US" altLang="zh-CN" sz="2400" b="1" i="1" u="none" strike="noStrike" smtClean="0">
                                        <a:solidFill>
                                          <a:schemeClr val="bg1"/>
                                        </a:solidFill>
                                        <a:effectLst/>
                                        <a:latin typeface="Cambria Math"/>
                                      </a:rPr>
                                      <m:t>𝒇</m:t>
                                    </m:r>
                                  </m:sub>
                                </m:sSub>
                              </m:oMath>
                            </m:oMathPara>
                          </a14:m>
                          <a:endParaRPr lang="zh-CN" altLang="en-US" sz="2400" b="1" i="0" u="none" strike="noStrike" dirty="0">
                            <a:solidFill>
                              <a:schemeClr val="bg1"/>
                            </a:solidFill>
                            <a:effectLst/>
                            <a:latin typeface="宋体"/>
                          </a:endParaRPr>
                        </a:p>
                      </a:txBody>
                      <a:tcPr marL="9525" marR="9525" marT="9525" marB="0" anchor="b">
                        <a:solidFill>
                          <a:schemeClr val="accent1">
                            <a:lumMod val="75000"/>
                          </a:schemeClr>
                        </a:solidFill>
                      </a:tcPr>
                    </a:tc>
                    <a:tc>
                      <a:txBody>
                        <a:bodyPr/>
                        <a:lstStyle/>
                        <a:p>
                          <a:pPr algn="ctr" fontAlgn="b"/>
                          <a:r>
                            <a:rPr lang="en-US" sz="2400" b="1" u="none" strike="noStrike" dirty="0">
                              <a:solidFill>
                                <a:schemeClr val="bg1"/>
                              </a:solidFill>
                              <a:effectLst/>
                            </a:rPr>
                            <a:t>B</a:t>
                          </a:r>
                          <a:r>
                            <a:rPr lang="en-US" sz="2400" b="1" u="none" strike="noStrike" dirty="0" smtClean="0">
                              <a:solidFill>
                                <a:schemeClr val="bg1"/>
                              </a:solidFill>
                              <a:effectLst/>
                            </a:rPr>
                            <a:t>aseline</a:t>
                          </a:r>
                          <a:endParaRPr lang="en-US" sz="2400" b="1" i="0" u="none" strike="noStrike" dirty="0">
                            <a:solidFill>
                              <a:schemeClr val="bg1"/>
                            </a:solidFill>
                            <a:effectLst/>
                            <a:latin typeface="宋体"/>
                          </a:endParaRPr>
                        </a:p>
                      </a:txBody>
                      <a:tcPr marL="9525" marR="9525" marT="9525" marB="0" anchor="b">
                        <a:solidFill>
                          <a:schemeClr val="accent1">
                            <a:lumMod val="75000"/>
                          </a:schemeClr>
                        </a:solidFill>
                      </a:tcPr>
                    </a:tc>
                    <a:tc>
                      <a:txBody>
                        <a:bodyPr/>
                        <a:lstStyle/>
                        <a:p>
                          <a:pPr algn="ctr" fontAlgn="b"/>
                          <a:r>
                            <a:rPr lang="en-US" sz="2400" b="1" u="none" strike="noStrike" dirty="0" smtClean="0">
                              <a:solidFill>
                                <a:schemeClr val="bg1"/>
                              </a:solidFill>
                              <a:effectLst/>
                            </a:rPr>
                            <a:t>1.0E-05</a:t>
                          </a:r>
                          <a:endParaRPr lang="en-US" sz="2400" b="1" i="0" u="none" strike="noStrike" dirty="0">
                            <a:solidFill>
                              <a:schemeClr val="bg1"/>
                            </a:solidFill>
                            <a:effectLst/>
                            <a:latin typeface="宋体"/>
                          </a:endParaRPr>
                        </a:p>
                      </a:txBody>
                      <a:tcPr marL="9525" marR="9525" marT="9525" marB="0" anchor="b">
                        <a:solidFill>
                          <a:schemeClr val="accent1">
                            <a:lumMod val="75000"/>
                          </a:schemeClr>
                        </a:solidFill>
                      </a:tcPr>
                    </a:tc>
                    <a:tc>
                      <a:txBody>
                        <a:bodyPr/>
                        <a:lstStyle/>
                        <a:p>
                          <a:pPr algn="ctr" fontAlgn="b"/>
                          <a:r>
                            <a:rPr lang="en-US" sz="2400" b="1" u="none" strike="noStrike" dirty="0" smtClean="0">
                              <a:solidFill>
                                <a:schemeClr val="bg1"/>
                              </a:solidFill>
                              <a:effectLst/>
                            </a:rPr>
                            <a:t>1.0E-06</a:t>
                          </a:r>
                          <a:endParaRPr lang="en-US" sz="2400" b="1" i="0" u="none" strike="noStrike" dirty="0">
                            <a:solidFill>
                              <a:schemeClr val="bg1"/>
                            </a:solidFill>
                            <a:effectLst/>
                            <a:latin typeface="宋体"/>
                          </a:endParaRPr>
                        </a:p>
                      </a:txBody>
                      <a:tcPr marL="9525" marR="9525" marT="9525" marB="0" anchor="b">
                        <a:solidFill>
                          <a:schemeClr val="accent1">
                            <a:lumMod val="75000"/>
                          </a:schemeClr>
                        </a:solidFill>
                      </a:tcPr>
                    </a:tc>
                    <a:tc>
                      <a:txBody>
                        <a:bodyPr/>
                        <a:lstStyle/>
                        <a:p>
                          <a:pPr algn="ctr" fontAlgn="b"/>
                          <a:r>
                            <a:rPr lang="en-US" sz="2400" b="1" u="none" strike="noStrike" dirty="0" smtClean="0">
                              <a:solidFill>
                                <a:schemeClr val="bg1"/>
                              </a:solidFill>
                              <a:effectLst/>
                            </a:rPr>
                            <a:t>1.0E-07</a:t>
                          </a:r>
                          <a:endParaRPr lang="en-US" sz="2400" b="1" i="0" u="none" strike="noStrike" dirty="0">
                            <a:solidFill>
                              <a:schemeClr val="bg1"/>
                            </a:solidFill>
                            <a:effectLst/>
                            <a:latin typeface="宋体"/>
                          </a:endParaRPr>
                        </a:p>
                      </a:txBody>
                      <a:tcPr marL="9525" marR="9525" marT="9525" marB="0" anchor="b">
                        <a:solidFill>
                          <a:schemeClr val="accent1">
                            <a:lumMod val="75000"/>
                          </a:schemeClr>
                        </a:solidFill>
                      </a:tcPr>
                    </a:tc>
                    <a:tc>
                      <a:txBody>
                        <a:bodyPr/>
                        <a:lstStyle/>
                        <a:p>
                          <a:pPr algn="ctr" fontAlgn="b"/>
                          <a:r>
                            <a:rPr lang="en-US" altLang="zh-CN" sz="2400" b="1" u="none" strike="noStrike" dirty="0">
                              <a:solidFill>
                                <a:schemeClr val="bg1"/>
                              </a:solidFill>
                              <a:effectLst/>
                            </a:rPr>
                            <a:t>0</a:t>
                          </a:r>
                          <a:endParaRPr lang="en-US" altLang="zh-CN" sz="2400" b="1" i="0" u="none" strike="noStrike" dirty="0">
                            <a:solidFill>
                              <a:schemeClr val="bg1"/>
                            </a:solidFill>
                            <a:effectLst/>
                            <a:latin typeface="宋体"/>
                          </a:endParaRPr>
                        </a:p>
                      </a:txBody>
                      <a:tcPr marL="9525" marR="9525" marT="9525" marB="0" anchor="b">
                        <a:solidFill>
                          <a:schemeClr val="accent1">
                            <a:lumMod val="75000"/>
                          </a:schemeClr>
                        </a:solidFill>
                      </a:tcPr>
                    </a:tc>
                  </a:tr>
                  <a:tr h="171450">
                    <a:tc>
                      <a:txBody>
                        <a:bodyPr/>
                        <a:lstStyle/>
                        <a:p>
                          <a:pPr algn="ctr" fontAlgn="b"/>
                          <a:r>
                            <a:rPr lang="en-US" sz="2400" u="none" strike="noStrike" dirty="0">
                              <a:effectLst/>
                            </a:rPr>
                            <a:t>ACC(%)</a:t>
                          </a:r>
                          <a:endParaRPr lang="en-US" sz="2400" b="0" i="0" u="none" strike="noStrike" dirty="0">
                            <a:solidFill>
                              <a:srgbClr val="000000"/>
                            </a:solidFill>
                            <a:effectLst/>
                            <a:latin typeface="宋体"/>
                          </a:endParaRPr>
                        </a:p>
                      </a:txBody>
                      <a:tcPr marL="9525" marR="9525" marT="9525" marB="0" anchor="b"/>
                    </a:tc>
                    <a:tc>
                      <a:txBody>
                        <a:bodyPr/>
                        <a:lstStyle/>
                        <a:p>
                          <a:pPr algn="ctr" fontAlgn="b"/>
                          <a:r>
                            <a:rPr lang="en-US" altLang="zh-CN" sz="2400" u="none" strike="noStrike" dirty="0" smtClean="0">
                              <a:effectLst/>
                            </a:rPr>
                            <a:t>75.80</a:t>
                          </a:r>
                          <a:endParaRPr lang="en-US" altLang="zh-CN" sz="2400" b="0" i="0" u="none" strike="noStrike" dirty="0">
                            <a:solidFill>
                              <a:srgbClr val="000000"/>
                            </a:solidFill>
                            <a:effectLst/>
                            <a:latin typeface="宋体"/>
                          </a:endParaRPr>
                        </a:p>
                      </a:txBody>
                      <a:tcPr marL="9525" marR="9525" marT="9525" marB="0" anchor="b"/>
                    </a:tc>
                    <a:tc>
                      <a:txBody>
                        <a:bodyPr/>
                        <a:lstStyle/>
                        <a:p>
                          <a:pPr algn="ctr" fontAlgn="b"/>
                          <a:r>
                            <a:rPr lang="en-US" altLang="zh-CN" sz="2400" u="none" strike="noStrike" dirty="0" smtClean="0">
                              <a:effectLst/>
                            </a:rPr>
                            <a:t>70.40</a:t>
                          </a:r>
                          <a:endParaRPr lang="en-US" altLang="zh-CN" sz="2400" b="0" i="0" u="none" strike="noStrike" dirty="0">
                            <a:solidFill>
                              <a:srgbClr val="000000"/>
                            </a:solidFill>
                            <a:effectLst/>
                            <a:latin typeface="宋体"/>
                          </a:endParaRPr>
                        </a:p>
                      </a:txBody>
                      <a:tcPr marL="9525" marR="9525" marT="9525" marB="0" anchor="b"/>
                    </a:tc>
                    <a:tc>
                      <a:txBody>
                        <a:bodyPr/>
                        <a:lstStyle/>
                        <a:p>
                          <a:pPr algn="ctr" fontAlgn="b"/>
                          <a:r>
                            <a:rPr lang="en-US" altLang="zh-CN" sz="2400" u="none" strike="noStrike" dirty="0" smtClean="0">
                              <a:effectLst/>
                            </a:rPr>
                            <a:t>75.90</a:t>
                          </a:r>
                          <a:endParaRPr lang="en-US" altLang="zh-CN" sz="2400" b="0" i="0" u="none" strike="noStrike" dirty="0">
                            <a:solidFill>
                              <a:srgbClr val="000000"/>
                            </a:solidFill>
                            <a:effectLst/>
                            <a:latin typeface="宋体"/>
                          </a:endParaRPr>
                        </a:p>
                      </a:txBody>
                      <a:tcPr marL="9525" marR="9525" marT="9525" marB="0" anchor="b"/>
                    </a:tc>
                    <a:tc>
                      <a:txBody>
                        <a:bodyPr/>
                        <a:lstStyle/>
                        <a:p>
                          <a:pPr algn="ctr" fontAlgn="b"/>
                          <a:r>
                            <a:rPr lang="en-US" altLang="zh-CN" sz="2400" u="none" strike="noStrike" dirty="0">
                              <a:effectLst/>
                            </a:rPr>
                            <a:t>75.86</a:t>
                          </a:r>
                          <a:endParaRPr lang="en-US" altLang="zh-CN" sz="2400" b="0" i="0" u="none" strike="noStrike" dirty="0">
                            <a:solidFill>
                              <a:srgbClr val="000000"/>
                            </a:solidFill>
                            <a:effectLst/>
                            <a:latin typeface="宋体"/>
                          </a:endParaRPr>
                        </a:p>
                      </a:txBody>
                      <a:tcPr marL="9525" marR="9525" marT="9525" marB="0" anchor="b"/>
                    </a:tc>
                    <a:tc>
                      <a:txBody>
                        <a:bodyPr/>
                        <a:lstStyle/>
                        <a:p>
                          <a:pPr algn="ctr" fontAlgn="b"/>
                          <a:r>
                            <a:rPr lang="en-US" altLang="zh-CN" sz="2400" u="none" strike="noStrike" dirty="0">
                              <a:effectLst/>
                            </a:rPr>
                            <a:t>68.82</a:t>
                          </a:r>
                          <a:endParaRPr lang="en-US" altLang="zh-CN" sz="2400" b="0" i="0" u="none" strike="noStrike" dirty="0">
                            <a:solidFill>
                              <a:srgbClr val="000000"/>
                            </a:solidFill>
                            <a:effectLst/>
                            <a:latin typeface="宋体"/>
                          </a:endParaRPr>
                        </a:p>
                      </a:txBody>
                      <a:tcPr marL="9525" marR="9525" marT="9525" marB="0" anchor="b"/>
                    </a:tc>
                  </a:tr>
                </a:tbl>
              </a:graphicData>
            </a:graphic>
          </p:graphicFrame>
        </mc:Choice>
        <mc:Fallback>
          <p:graphicFrame>
            <p:nvGraphicFramePr>
              <p:cNvPr id="5" name="表格 4"/>
              <p:cNvGraphicFramePr>
                <a:graphicFrameLocks noGrp="1"/>
              </p:cNvGraphicFramePr>
              <p:nvPr>
                <p:extLst>
                  <p:ext uri="{D42A27DB-BD31-4B8C-83A1-F6EECF244321}">
                    <p14:modId xmlns:p14="http://schemas.microsoft.com/office/powerpoint/2010/main" val="4125663570"/>
                  </p:ext>
                </p:extLst>
              </p:nvPr>
            </p:nvGraphicFramePr>
            <p:xfrm>
              <a:off x="971600" y="5373216"/>
              <a:ext cx="7992888" cy="785241"/>
            </p:xfrm>
            <a:graphic>
              <a:graphicData uri="http://schemas.openxmlformats.org/drawingml/2006/table">
                <a:tbl>
                  <a:tblPr>
                    <a:tableStyleId>{5C22544A-7EE6-4342-B048-85BDC9FD1C3A}</a:tableStyleId>
                  </a:tblPr>
                  <a:tblGrid>
                    <a:gridCol w="1208782"/>
                    <a:gridCol w="1313053"/>
                    <a:gridCol w="1386000"/>
                    <a:gridCol w="1386000"/>
                    <a:gridCol w="1386000"/>
                    <a:gridCol w="1313053"/>
                  </a:tblGrid>
                  <a:tr h="409956">
                    <a:tc>
                      <a:txBody>
                        <a:bodyPr/>
                        <a:lstStyle/>
                        <a:p>
                          <a:endParaRPr lang="zh-CN"/>
                        </a:p>
                      </a:txBody>
                      <a:tcPr marL="9525" marR="9525" marT="9525" marB="0" anchor="b">
                        <a:blipFill rotWithShape="1">
                          <a:blip r:embed="rId3"/>
                          <a:stretch>
                            <a:fillRect t="-10448" r="-562626" b="-140299"/>
                          </a:stretch>
                        </a:blipFill>
                      </a:tcPr>
                    </a:tc>
                    <a:tc>
                      <a:txBody>
                        <a:bodyPr/>
                        <a:lstStyle/>
                        <a:p>
                          <a:pPr algn="ctr" fontAlgn="b"/>
                          <a:r>
                            <a:rPr lang="en-US" sz="2400" b="1" u="none" strike="noStrike" dirty="0">
                              <a:solidFill>
                                <a:schemeClr val="bg1"/>
                              </a:solidFill>
                              <a:effectLst/>
                            </a:rPr>
                            <a:t>B</a:t>
                          </a:r>
                          <a:r>
                            <a:rPr lang="en-US" sz="2400" b="1" u="none" strike="noStrike" dirty="0" smtClean="0">
                              <a:solidFill>
                                <a:schemeClr val="bg1"/>
                              </a:solidFill>
                              <a:effectLst/>
                            </a:rPr>
                            <a:t>aseline</a:t>
                          </a:r>
                          <a:endParaRPr lang="en-US" sz="2400" b="1" i="0" u="none" strike="noStrike" dirty="0">
                            <a:solidFill>
                              <a:schemeClr val="bg1"/>
                            </a:solidFill>
                            <a:effectLst/>
                            <a:latin typeface="宋体"/>
                          </a:endParaRPr>
                        </a:p>
                      </a:txBody>
                      <a:tcPr marL="9525" marR="9525" marT="9525" marB="0" anchor="b">
                        <a:solidFill>
                          <a:schemeClr val="accent1">
                            <a:lumMod val="75000"/>
                          </a:schemeClr>
                        </a:solidFill>
                      </a:tcPr>
                    </a:tc>
                    <a:tc>
                      <a:txBody>
                        <a:bodyPr/>
                        <a:lstStyle/>
                        <a:p>
                          <a:pPr algn="ctr" fontAlgn="b"/>
                          <a:r>
                            <a:rPr lang="en-US" sz="2400" b="1" u="none" strike="noStrike" dirty="0" smtClean="0">
                              <a:solidFill>
                                <a:schemeClr val="bg1"/>
                              </a:solidFill>
                              <a:effectLst/>
                            </a:rPr>
                            <a:t>1.0E-05</a:t>
                          </a:r>
                          <a:endParaRPr lang="en-US" sz="2400" b="1" i="0" u="none" strike="noStrike" dirty="0">
                            <a:solidFill>
                              <a:schemeClr val="bg1"/>
                            </a:solidFill>
                            <a:effectLst/>
                            <a:latin typeface="宋体"/>
                          </a:endParaRPr>
                        </a:p>
                      </a:txBody>
                      <a:tcPr marL="9525" marR="9525" marT="9525" marB="0" anchor="b">
                        <a:solidFill>
                          <a:schemeClr val="accent1">
                            <a:lumMod val="75000"/>
                          </a:schemeClr>
                        </a:solidFill>
                      </a:tcPr>
                    </a:tc>
                    <a:tc>
                      <a:txBody>
                        <a:bodyPr/>
                        <a:lstStyle/>
                        <a:p>
                          <a:pPr algn="ctr" fontAlgn="b"/>
                          <a:r>
                            <a:rPr lang="en-US" sz="2400" b="1" u="none" strike="noStrike" dirty="0" smtClean="0">
                              <a:solidFill>
                                <a:schemeClr val="bg1"/>
                              </a:solidFill>
                              <a:effectLst/>
                            </a:rPr>
                            <a:t>1.0E-06</a:t>
                          </a:r>
                          <a:endParaRPr lang="en-US" sz="2400" b="1" i="0" u="none" strike="noStrike" dirty="0">
                            <a:solidFill>
                              <a:schemeClr val="bg1"/>
                            </a:solidFill>
                            <a:effectLst/>
                            <a:latin typeface="宋体"/>
                          </a:endParaRPr>
                        </a:p>
                      </a:txBody>
                      <a:tcPr marL="9525" marR="9525" marT="9525" marB="0" anchor="b">
                        <a:solidFill>
                          <a:schemeClr val="accent1">
                            <a:lumMod val="75000"/>
                          </a:schemeClr>
                        </a:solidFill>
                      </a:tcPr>
                    </a:tc>
                    <a:tc>
                      <a:txBody>
                        <a:bodyPr/>
                        <a:lstStyle/>
                        <a:p>
                          <a:pPr algn="ctr" fontAlgn="b"/>
                          <a:r>
                            <a:rPr lang="en-US" sz="2400" b="1" u="none" strike="noStrike" dirty="0" smtClean="0">
                              <a:solidFill>
                                <a:schemeClr val="bg1"/>
                              </a:solidFill>
                              <a:effectLst/>
                            </a:rPr>
                            <a:t>1.0E-07</a:t>
                          </a:r>
                          <a:endParaRPr lang="en-US" sz="2400" b="1" i="0" u="none" strike="noStrike" dirty="0">
                            <a:solidFill>
                              <a:schemeClr val="bg1"/>
                            </a:solidFill>
                            <a:effectLst/>
                            <a:latin typeface="宋体"/>
                          </a:endParaRPr>
                        </a:p>
                      </a:txBody>
                      <a:tcPr marL="9525" marR="9525" marT="9525" marB="0" anchor="b">
                        <a:solidFill>
                          <a:schemeClr val="accent1">
                            <a:lumMod val="75000"/>
                          </a:schemeClr>
                        </a:solidFill>
                      </a:tcPr>
                    </a:tc>
                    <a:tc>
                      <a:txBody>
                        <a:bodyPr/>
                        <a:lstStyle/>
                        <a:p>
                          <a:pPr algn="ctr" fontAlgn="b"/>
                          <a:r>
                            <a:rPr lang="en-US" altLang="zh-CN" sz="2400" b="1" u="none" strike="noStrike" dirty="0">
                              <a:solidFill>
                                <a:schemeClr val="bg1"/>
                              </a:solidFill>
                              <a:effectLst/>
                            </a:rPr>
                            <a:t>0</a:t>
                          </a:r>
                          <a:endParaRPr lang="en-US" altLang="zh-CN" sz="2400" b="1" i="0" u="none" strike="noStrike" dirty="0">
                            <a:solidFill>
                              <a:schemeClr val="bg1"/>
                            </a:solidFill>
                            <a:effectLst/>
                            <a:latin typeface="宋体"/>
                          </a:endParaRPr>
                        </a:p>
                      </a:txBody>
                      <a:tcPr marL="9525" marR="9525" marT="9525" marB="0" anchor="b">
                        <a:solidFill>
                          <a:schemeClr val="accent1">
                            <a:lumMod val="75000"/>
                          </a:schemeClr>
                        </a:solidFill>
                      </a:tcPr>
                    </a:tc>
                  </a:tr>
                  <a:tr h="375285">
                    <a:tc>
                      <a:txBody>
                        <a:bodyPr/>
                        <a:lstStyle/>
                        <a:p>
                          <a:pPr algn="ctr" fontAlgn="b"/>
                          <a:r>
                            <a:rPr lang="en-US" sz="2400" u="none" strike="noStrike" dirty="0">
                              <a:effectLst/>
                            </a:rPr>
                            <a:t>ACC(%)</a:t>
                          </a:r>
                          <a:endParaRPr lang="en-US" sz="2400" b="0" i="0" u="none" strike="noStrike" dirty="0">
                            <a:solidFill>
                              <a:srgbClr val="000000"/>
                            </a:solidFill>
                            <a:effectLst/>
                            <a:latin typeface="宋体"/>
                          </a:endParaRPr>
                        </a:p>
                      </a:txBody>
                      <a:tcPr marL="9525" marR="9525" marT="9525" marB="0" anchor="b"/>
                    </a:tc>
                    <a:tc>
                      <a:txBody>
                        <a:bodyPr/>
                        <a:lstStyle/>
                        <a:p>
                          <a:pPr algn="ctr" fontAlgn="b"/>
                          <a:r>
                            <a:rPr lang="en-US" altLang="zh-CN" sz="2400" u="none" strike="noStrike" dirty="0" smtClean="0">
                              <a:effectLst/>
                            </a:rPr>
                            <a:t>75.80</a:t>
                          </a:r>
                          <a:endParaRPr lang="en-US" altLang="zh-CN" sz="2400" b="0" i="0" u="none" strike="noStrike" dirty="0">
                            <a:solidFill>
                              <a:srgbClr val="000000"/>
                            </a:solidFill>
                            <a:effectLst/>
                            <a:latin typeface="宋体"/>
                          </a:endParaRPr>
                        </a:p>
                      </a:txBody>
                      <a:tcPr marL="9525" marR="9525" marT="9525" marB="0" anchor="b"/>
                    </a:tc>
                    <a:tc>
                      <a:txBody>
                        <a:bodyPr/>
                        <a:lstStyle/>
                        <a:p>
                          <a:pPr algn="ctr" fontAlgn="b"/>
                          <a:r>
                            <a:rPr lang="en-US" altLang="zh-CN" sz="2400" u="none" strike="noStrike" dirty="0" smtClean="0">
                              <a:effectLst/>
                            </a:rPr>
                            <a:t>70.40</a:t>
                          </a:r>
                          <a:endParaRPr lang="en-US" altLang="zh-CN" sz="2400" b="0" i="0" u="none" strike="noStrike" dirty="0">
                            <a:solidFill>
                              <a:srgbClr val="000000"/>
                            </a:solidFill>
                            <a:effectLst/>
                            <a:latin typeface="宋体"/>
                          </a:endParaRPr>
                        </a:p>
                      </a:txBody>
                      <a:tcPr marL="9525" marR="9525" marT="9525" marB="0" anchor="b"/>
                    </a:tc>
                    <a:tc>
                      <a:txBody>
                        <a:bodyPr/>
                        <a:lstStyle/>
                        <a:p>
                          <a:pPr algn="ctr" fontAlgn="b"/>
                          <a:r>
                            <a:rPr lang="en-US" altLang="zh-CN" sz="2400" u="none" strike="noStrike" dirty="0" smtClean="0">
                              <a:effectLst/>
                            </a:rPr>
                            <a:t>75.90</a:t>
                          </a:r>
                          <a:endParaRPr lang="en-US" altLang="zh-CN" sz="2400" b="0" i="0" u="none" strike="noStrike" dirty="0">
                            <a:solidFill>
                              <a:srgbClr val="000000"/>
                            </a:solidFill>
                            <a:effectLst/>
                            <a:latin typeface="宋体"/>
                          </a:endParaRPr>
                        </a:p>
                      </a:txBody>
                      <a:tcPr marL="9525" marR="9525" marT="9525" marB="0" anchor="b"/>
                    </a:tc>
                    <a:tc>
                      <a:txBody>
                        <a:bodyPr/>
                        <a:lstStyle/>
                        <a:p>
                          <a:pPr algn="ctr" fontAlgn="b"/>
                          <a:r>
                            <a:rPr lang="en-US" altLang="zh-CN" sz="2400" u="none" strike="noStrike" dirty="0">
                              <a:effectLst/>
                            </a:rPr>
                            <a:t>75.86</a:t>
                          </a:r>
                          <a:endParaRPr lang="en-US" altLang="zh-CN" sz="2400" b="0" i="0" u="none" strike="noStrike" dirty="0">
                            <a:solidFill>
                              <a:srgbClr val="000000"/>
                            </a:solidFill>
                            <a:effectLst/>
                            <a:latin typeface="宋体"/>
                          </a:endParaRPr>
                        </a:p>
                      </a:txBody>
                      <a:tcPr marL="9525" marR="9525" marT="9525" marB="0" anchor="b"/>
                    </a:tc>
                    <a:tc>
                      <a:txBody>
                        <a:bodyPr/>
                        <a:lstStyle/>
                        <a:p>
                          <a:pPr algn="ctr" fontAlgn="b"/>
                          <a:r>
                            <a:rPr lang="en-US" altLang="zh-CN" sz="2400" u="none" strike="noStrike" dirty="0">
                              <a:effectLst/>
                            </a:rPr>
                            <a:t>68.82</a:t>
                          </a:r>
                          <a:endParaRPr lang="en-US" altLang="zh-CN" sz="2400" b="0" i="0" u="none" strike="noStrike" dirty="0">
                            <a:solidFill>
                              <a:srgbClr val="000000"/>
                            </a:solidFill>
                            <a:effectLst/>
                            <a:latin typeface="宋体"/>
                          </a:endParaRPr>
                        </a:p>
                      </a:txBody>
                      <a:tcPr marL="9525" marR="9525" marT="9525" marB="0" anchor="b"/>
                    </a:tc>
                  </a:tr>
                </a:tbl>
              </a:graphicData>
            </a:graphic>
          </p:graphicFrame>
        </mc:Fallback>
      </mc:AlternateContent>
    </p:spTree>
    <p:extLst>
      <p:ext uri="{BB962C8B-B14F-4D97-AF65-F5344CB8AC3E}">
        <p14:creationId xmlns:p14="http://schemas.microsoft.com/office/powerpoint/2010/main" val="33085916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88640"/>
            <a:ext cx="9144000" cy="864096"/>
          </a:xfrm>
          <a:noFill/>
        </p:spPr>
        <p:txBody>
          <a:bodyPr>
            <a:normAutofit/>
          </a:bodyPr>
          <a:lstStyle/>
          <a:p>
            <a:r>
              <a:rPr lang="en-US" altLang="zh-CN" dirty="0">
                <a:solidFill>
                  <a:schemeClr val="bg1"/>
                </a:solidFill>
              </a:rPr>
              <a:t>Experiments</a:t>
            </a:r>
            <a:endParaRPr lang="zh-CN" altLang="en-US" dirty="0">
              <a:solidFill>
                <a:schemeClr val="bg1"/>
              </a:solidFill>
            </a:endParaRPr>
          </a:p>
        </p:txBody>
      </p:sp>
      <p:sp>
        <p:nvSpPr>
          <p:cNvPr id="3" name="内容占位符 2"/>
          <p:cNvSpPr>
            <a:spLocks noGrp="1"/>
          </p:cNvSpPr>
          <p:nvPr>
            <p:ph idx="1"/>
          </p:nvPr>
        </p:nvSpPr>
        <p:spPr>
          <a:xfrm>
            <a:off x="323528" y="1351309"/>
            <a:ext cx="8820472" cy="5030019"/>
          </a:xfrm>
        </p:spPr>
        <p:txBody>
          <a:bodyPr>
            <a:normAutofit/>
          </a:bodyPr>
          <a:lstStyle/>
          <a:p>
            <a:r>
              <a:rPr lang="en-US" altLang="zh-CN" dirty="0" smtClean="0"/>
              <a:t>ASR and KWS results</a:t>
            </a:r>
          </a:p>
          <a:p>
            <a:pPr lvl="1">
              <a:spcBef>
                <a:spcPts val="1200"/>
              </a:spcBef>
            </a:pPr>
            <a:r>
              <a:rPr lang="en-US" altLang="zh-CN" sz="2400" dirty="0" smtClean="0"/>
              <a:t>Single CPU of Intel Xeon Dual Core E5-2620</a:t>
            </a:r>
          </a:p>
          <a:p>
            <a:pPr lvl="1">
              <a:spcBef>
                <a:spcPts val="1200"/>
              </a:spcBef>
            </a:pPr>
            <a:r>
              <a:rPr lang="en-US" altLang="zh-CN" sz="2400" dirty="0" smtClean="0"/>
              <a:t>LVCSR performance kept, while KWS performance slightly degraded</a:t>
            </a:r>
          </a:p>
          <a:p>
            <a:pPr lvl="1">
              <a:spcBef>
                <a:spcPts val="1200"/>
              </a:spcBef>
            </a:pPr>
            <a:r>
              <a:rPr lang="en-US" altLang="zh-CN" sz="2400" dirty="0"/>
              <a:t>Last layer 6004 -&gt; 2222, parameters </a:t>
            </a:r>
            <a:r>
              <a:rPr lang="en-US" altLang="zh-CN" sz="2400" b="1" dirty="0">
                <a:solidFill>
                  <a:srgbClr val="FF0000"/>
                </a:solidFill>
              </a:rPr>
              <a:t>35M-&gt;27.2M</a:t>
            </a:r>
            <a:endParaRPr lang="zh-CN" altLang="en-US" sz="2400" b="1" dirty="0">
              <a:solidFill>
                <a:srgbClr val="FF0000"/>
              </a:solidFill>
            </a:endParaRPr>
          </a:p>
          <a:p>
            <a:pPr lvl="1">
              <a:spcBef>
                <a:spcPts val="1200"/>
              </a:spcBef>
            </a:pPr>
            <a:r>
              <a:rPr lang="en-US" altLang="zh-CN" sz="2400" dirty="0" smtClean="0"/>
              <a:t>Whole </a:t>
            </a:r>
            <a:r>
              <a:rPr lang="en-US" altLang="zh-CN" sz="2400" dirty="0" smtClean="0"/>
              <a:t>speech process speed was accelerated by about </a:t>
            </a:r>
            <a:r>
              <a:rPr lang="en-US" altLang="zh-CN" sz="2400" b="1" dirty="0" smtClean="0">
                <a:solidFill>
                  <a:srgbClr val="FF0000"/>
                </a:solidFill>
              </a:rPr>
              <a:t>13% </a:t>
            </a:r>
            <a:r>
              <a:rPr lang="en-US" altLang="zh-CN" sz="2400" dirty="0" smtClean="0"/>
              <a:t>relatively</a:t>
            </a:r>
          </a:p>
        </p:txBody>
      </p:sp>
      <p:graphicFrame>
        <p:nvGraphicFramePr>
          <p:cNvPr id="4" name="表格 3"/>
          <p:cNvGraphicFramePr>
            <a:graphicFrameLocks noGrp="1"/>
          </p:cNvGraphicFramePr>
          <p:nvPr>
            <p:extLst>
              <p:ext uri="{D42A27DB-BD31-4B8C-83A1-F6EECF244321}">
                <p14:modId xmlns:p14="http://schemas.microsoft.com/office/powerpoint/2010/main" val="3686589297"/>
              </p:ext>
            </p:extLst>
          </p:nvPr>
        </p:nvGraphicFramePr>
        <p:xfrm>
          <a:off x="288032" y="4880188"/>
          <a:ext cx="8604448" cy="1501140"/>
        </p:xfrm>
        <a:graphic>
          <a:graphicData uri="http://schemas.openxmlformats.org/drawingml/2006/table">
            <a:tbl>
              <a:tblPr>
                <a:tableStyleId>{5C22544A-7EE6-4342-B048-85BDC9FD1C3A}</a:tableStyleId>
              </a:tblPr>
              <a:tblGrid>
                <a:gridCol w="1564445"/>
                <a:gridCol w="1362580"/>
                <a:gridCol w="1438281"/>
                <a:gridCol w="1438281"/>
                <a:gridCol w="1438281"/>
                <a:gridCol w="1362580"/>
              </a:tblGrid>
              <a:tr h="171450">
                <a:tc rowSpan="2">
                  <a:txBody>
                    <a:bodyPr/>
                    <a:lstStyle/>
                    <a:p>
                      <a:pPr algn="ctr" fontAlgn="ctr"/>
                      <a:r>
                        <a:rPr lang="en-US" sz="2400" b="1" u="none" strike="noStrike" dirty="0">
                          <a:solidFill>
                            <a:schemeClr val="bg1"/>
                          </a:solidFill>
                          <a:effectLst/>
                        </a:rPr>
                        <a:t>M</a:t>
                      </a:r>
                      <a:r>
                        <a:rPr lang="en-US" sz="2400" b="1" u="none" strike="noStrike" dirty="0" smtClean="0">
                          <a:solidFill>
                            <a:schemeClr val="bg1"/>
                          </a:solidFill>
                          <a:effectLst/>
                        </a:rPr>
                        <a:t>ethods</a:t>
                      </a:r>
                      <a:endParaRPr lang="en-US" sz="2400" b="1" i="0" u="none" strike="noStrike" dirty="0">
                        <a:solidFill>
                          <a:schemeClr val="bg1"/>
                        </a:solidFill>
                        <a:effectLst/>
                        <a:latin typeface="宋体"/>
                      </a:endParaRPr>
                    </a:p>
                  </a:txBody>
                  <a:tcPr marL="9525" marR="9525" marT="9525" marB="0" anchor="ctr">
                    <a:solidFill>
                      <a:schemeClr val="accent1">
                        <a:lumMod val="75000"/>
                      </a:schemeClr>
                    </a:solidFill>
                  </a:tcPr>
                </a:tc>
                <a:tc gridSpan="2">
                  <a:txBody>
                    <a:bodyPr/>
                    <a:lstStyle/>
                    <a:p>
                      <a:pPr algn="ctr" fontAlgn="b"/>
                      <a:r>
                        <a:rPr lang="en-US" sz="2400" b="1" u="none" strike="noStrike" dirty="0">
                          <a:solidFill>
                            <a:schemeClr val="bg1"/>
                          </a:solidFill>
                          <a:effectLst/>
                        </a:rPr>
                        <a:t>LVCSR Task</a:t>
                      </a:r>
                      <a:endParaRPr lang="en-US" sz="2400" b="1" i="0" u="none" strike="noStrike" dirty="0">
                        <a:solidFill>
                          <a:schemeClr val="bg1"/>
                        </a:solidFill>
                        <a:effectLst/>
                        <a:latin typeface="宋体"/>
                      </a:endParaRPr>
                    </a:p>
                  </a:txBody>
                  <a:tcPr marL="9525" marR="9525" marT="9525" marB="0" anchor="b">
                    <a:solidFill>
                      <a:schemeClr val="accent1">
                        <a:lumMod val="75000"/>
                      </a:schemeClr>
                    </a:solidFill>
                  </a:tcPr>
                </a:tc>
                <a:tc hMerge="1">
                  <a:txBody>
                    <a:bodyPr/>
                    <a:lstStyle/>
                    <a:p>
                      <a:endParaRPr lang="zh-CN" altLang="en-US"/>
                    </a:p>
                  </a:txBody>
                  <a:tcPr/>
                </a:tc>
                <a:tc gridSpan="3">
                  <a:txBody>
                    <a:bodyPr/>
                    <a:lstStyle/>
                    <a:p>
                      <a:pPr algn="ctr" fontAlgn="b"/>
                      <a:r>
                        <a:rPr lang="en-US" sz="2400" b="1" u="none" strike="noStrike" dirty="0">
                          <a:solidFill>
                            <a:schemeClr val="bg1"/>
                          </a:solidFill>
                          <a:effectLst/>
                        </a:rPr>
                        <a:t>KWS Task</a:t>
                      </a:r>
                      <a:endParaRPr lang="en-US" sz="2400" b="1" i="0" u="none" strike="noStrike" dirty="0">
                        <a:solidFill>
                          <a:schemeClr val="bg1"/>
                        </a:solidFill>
                        <a:effectLst/>
                        <a:latin typeface="宋体"/>
                      </a:endParaRPr>
                    </a:p>
                  </a:txBody>
                  <a:tcPr marL="9525" marR="9525" marT="9525" marB="0" anchor="b">
                    <a:solidFill>
                      <a:schemeClr val="accent1">
                        <a:lumMod val="75000"/>
                      </a:schemeClr>
                    </a:solidFill>
                  </a:tcPr>
                </a:tc>
                <a:tc hMerge="1">
                  <a:txBody>
                    <a:bodyPr/>
                    <a:lstStyle/>
                    <a:p>
                      <a:endParaRPr lang="zh-CN" altLang="en-US"/>
                    </a:p>
                  </a:txBody>
                  <a:tcPr/>
                </a:tc>
                <a:tc hMerge="1">
                  <a:txBody>
                    <a:bodyPr/>
                    <a:lstStyle/>
                    <a:p>
                      <a:endParaRPr lang="zh-CN" altLang="en-US"/>
                    </a:p>
                  </a:txBody>
                  <a:tcPr/>
                </a:tc>
              </a:tr>
              <a:tr h="171450">
                <a:tc vMerge="1">
                  <a:txBody>
                    <a:bodyPr/>
                    <a:lstStyle/>
                    <a:p>
                      <a:endParaRPr lang="zh-CN" altLang="en-US"/>
                    </a:p>
                  </a:txBody>
                  <a:tcPr/>
                </a:tc>
                <a:tc>
                  <a:txBody>
                    <a:bodyPr/>
                    <a:lstStyle/>
                    <a:p>
                      <a:pPr algn="ctr" fontAlgn="b"/>
                      <a:r>
                        <a:rPr lang="en-US" sz="2400" b="1" u="none" strike="noStrike" dirty="0">
                          <a:solidFill>
                            <a:schemeClr val="bg1"/>
                          </a:solidFill>
                          <a:effectLst/>
                        </a:rPr>
                        <a:t>CRR(%)</a:t>
                      </a:r>
                      <a:endParaRPr lang="en-US" sz="2400" b="1" i="0" u="none" strike="noStrike" dirty="0">
                        <a:solidFill>
                          <a:schemeClr val="bg1"/>
                        </a:solidFill>
                        <a:effectLst/>
                        <a:latin typeface="宋体"/>
                      </a:endParaRPr>
                    </a:p>
                  </a:txBody>
                  <a:tcPr marL="9525" marR="9525" marT="9525" marB="0" anchor="b">
                    <a:solidFill>
                      <a:schemeClr val="accent1">
                        <a:lumMod val="75000"/>
                      </a:schemeClr>
                    </a:solidFill>
                  </a:tcPr>
                </a:tc>
                <a:tc>
                  <a:txBody>
                    <a:bodyPr/>
                    <a:lstStyle/>
                    <a:p>
                      <a:pPr algn="ctr" fontAlgn="b"/>
                      <a:r>
                        <a:rPr lang="en-US" sz="2400" b="1" u="none" strike="noStrike" dirty="0">
                          <a:solidFill>
                            <a:schemeClr val="bg1"/>
                          </a:solidFill>
                          <a:effectLst/>
                        </a:rPr>
                        <a:t>RT</a:t>
                      </a:r>
                      <a:endParaRPr lang="en-US" sz="2400" b="1" i="0" u="none" strike="noStrike" dirty="0">
                        <a:solidFill>
                          <a:schemeClr val="bg1"/>
                        </a:solidFill>
                        <a:effectLst/>
                        <a:latin typeface="宋体"/>
                      </a:endParaRPr>
                    </a:p>
                  </a:txBody>
                  <a:tcPr marL="9525" marR="9525" marT="9525" marB="0" anchor="b">
                    <a:solidFill>
                      <a:schemeClr val="accent1">
                        <a:lumMod val="75000"/>
                      </a:schemeClr>
                    </a:solidFill>
                  </a:tcPr>
                </a:tc>
                <a:tc>
                  <a:txBody>
                    <a:bodyPr/>
                    <a:lstStyle/>
                    <a:p>
                      <a:pPr algn="ctr" fontAlgn="b"/>
                      <a:r>
                        <a:rPr lang="en-US" sz="2400" b="1" u="none" strike="noStrike" dirty="0">
                          <a:solidFill>
                            <a:schemeClr val="bg1"/>
                          </a:solidFill>
                          <a:effectLst/>
                        </a:rPr>
                        <a:t>Recall(%)</a:t>
                      </a:r>
                      <a:endParaRPr lang="en-US" sz="2400" b="1" i="0" u="none" strike="noStrike" dirty="0">
                        <a:solidFill>
                          <a:schemeClr val="bg1"/>
                        </a:solidFill>
                        <a:effectLst/>
                        <a:latin typeface="宋体"/>
                      </a:endParaRPr>
                    </a:p>
                  </a:txBody>
                  <a:tcPr marL="9525" marR="9525" marT="9525" marB="0" anchor="b">
                    <a:solidFill>
                      <a:schemeClr val="accent1">
                        <a:lumMod val="75000"/>
                      </a:schemeClr>
                    </a:solidFill>
                  </a:tcPr>
                </a:tc>
                <a:tc>
                  <a:txBody>
                    <a:bodyPr/>
                    <a:lstStyle/>
                    <a:p>
                      <a:pPr algn="ctr" fontAlgn="b"/>
                      <a:r>
                        <a:rPr lang="en-US" sz="2400" b="1" u="none" strike="noStrike" dirty="0">
                          <a:solidFill>
                            <a:schemeClr val="bg1"/>
                          </a:solidFill>
                          <a:effectLst/>
                        </a:rPr>
                        <a:t>F1(%)</a:t>
                      </a:r>
                      <a:endParaRPr lang="en-US" sz="2400" b="1" i="0" u="none" strike="noStrike" dirty="0">
                        <a:solidFill>
                          <a:schemeClr val="bg1"/>
                        </a:solidFill>
                        <a:effectLst/>
                        <a:latin typeface="宋体"/>
                      </a:endParaRPr>
                    </a:p>
                  </a:txBody>
                  <a:tcPr marL="9525" marR="9525" marT="9525" marB="0" anchor="b">
                    <a:solidFill>
                      <a:schemeClr val="accent1">
                        <a:lumMod val="75000"/>
                      </a:schemeClr>
                    </a:solidFill>
                  </a:tcPr>
                </a:tc>
                <a:tc>
                  <a:txBody>
                    <a:bodyPr/>
                    <a:lstStyle/>
                    <a:p>
                      <a:pPr algn="ctr" fontAlgn="b"/>
                      <a:r>
                        <a:rPr lang="en-US" sz="2400" b="1" u="none" strike="noStrike" dirty="0">
                          <a:solidFill>
                            <a:schemeClr val="bg1"/>
                          </a:solidFill>
                          <a:effectLst/>
                        </a:rPr>
                        <a:t>RT</a:t>
                      </a:r>
                      <a:endParaRPr lang="en-US" sz="2400" b="1" i="0" u="none" strike="noStrike" dirty="0">
                        <a:solidFill>
                          <a:schemeClr val="bg1"/>
                        </a:solidFill>
                        <a:effectLst/>
                        <a:latin typeface="宋体"/>
                      </a:endParaRPr>
                    </a:p>
                  </a:txBody>
                  <a:tcPr marL="9525" marR="9525" marT="9525" marB="0" anchor="b">
                    <a:solidFill>
                      <a:schemeClr val="accent1">
                        <a:lumMod val="75000"/>
                      </a:schemeClr>
                    </a:solidFill>
                  </a:tcPr>
                </a:tc>
              </a:tr>
              <a:tr h="171450">
                <a:tc>
                  <a:txBody>
                    <a:bodyPr/>
                    <a:lstStyle/>
                    <a:p>
                      <a:pPr algn="ctr" fontAlgn="b"/>
                      <a:r>
                        <a:rPr lang="en-US" sz="2400" u="none" strike="noStrike" dirty="0">
                          <a:effectLst/>
                        </a:rPr>
                        <a:t>B</a:t>
                      </a:r>
                      <a:r>
                        <a:rPr lang="en-US" sz="2400" u="none" strike="noStrike" dirty="0" smtClean="0">
                          <a:effectLst/>
                        </a:rPr>
                        <a:t>aseline</a:t>
                      </a:r>
                      <a:endParaRPr lang="en-US" sz="2400" b="0" i="0" u="none" strike="noStrike" dirty="0">
                        <a:solidFill>
                          <a:srgbClr val="000000"/>
                        </a:solidFill>
                        <a:effectLst/>
                        <a:latin typeface="宋体"/>
                      </a:endParaRPr>
                    </a:p>
                  </a:txBody>
                  <a:tcPr marL="9525" marR="9525" marT="9525" marB="0" anchor="b"/>
                </a:tc>
                <a:tc>
                  <a:txBody>
                    <a:bodyPr/>
                    <a:lstStyle/>
                    <a:p>
                      <a:pPr algn="ctr" fontAlgn="b"/>
                      <a:r>
                        <a:rPr lang="en-US" altLang="zh-CN" sz="2400" u="none" strike="noStrike">
                          <a:effectLst/>
                        </a:rPr>
                        <a:t>75.98</a:t>
                      </a:r>
                      <a:endParaRPr lang="en-US" altLang="zh-CN" sz="2400" b="0" i="0" u="none" strike="noStrike">
                        <a:solidFill>
                          <a:srgbClr val="000000"/>
                        </a:solidFill>
                        <a:effectLst/>
                        <a:latin typeface="宋体"/>
                      </a:endParaRPr>
                    </a:p>
                  </a:txBody>
                  <a:tcPr marL="9525" marR="9525" marT="9525" marB="0" anchor="b"/>
                </a:tc>
                <a:tc>
                  <a:txBody>
                    <a:bodyPr/>
                    <a:lstStyle/>
                    <a:p>
                      <a:pPr algn="ctr" fontAlgn="b"/>
                      <a:r>
                        <a:rPr lang="en-US" altLang="zh-CN" sz="2400" u="none" strike="noStrike" dirty="0">
                          <a:effectLst/>
                        </a:rPr>
                        <a:t>0.3084</a:t>
                      </a:r>
                      <a:endParaRPr lang="en-US" altLang="zh-CN" sz="2400" b="0" i="0" u="none" strike="noStrike" dirty="0">
                        <a:solidFill>
                          <a:srgbClr val="000000"/>
                        </a:solidFill>
                        <a:effectLst/>
                        <a:latin typeface="宋体"/>
                      </a:endParaRPr>
                    </a:p>
                  </a:txBody>
                  <a:tcPr marL="9525" marR="9525" marT="9525" marB="0" anchor="b"/>
                </a:tc>
                <a:tc>
                  <a:txBody>
                    <a:bodyPr/>
                    <a:lstStyle/>
                    <a:p>
                      <a:pPr algn="ctr" fontAlgn="b"/>
                      <a:r>
                        <a:rPr lang="en-US" altLang="zh-CN" sz="2400" u="none" strike="noStrike" dirty="0">
                          <a:effectLst/>
                        </a:rPr>
                        <a:t>83.22</a:t>
                      </a:r>
                      <a:endParaRPr lang="en-US" altLang="zh-CN" sz="2400" b="0" i="0" u="none" strike="noStrike" dirty="0">
                        <a:solidFill>
                          <a:srgbClr val="000000"/>
                        </a:solidFill>
                        <a:effectLst/>
                        <a:latin typeface="宋体"/>
                      </a:endParaRPr>
                    </a:p>
                  </a:txBody>
                  <a:tcPr marL="9525" marR="9525" marT="9525" marB="0" anchor="b"/>
                </a:tc>
                <a:tc>
                  <a:txBody>
                    <a:bodyPr/>
                    <a:lstStyle/>
                    <a:p>
                      <a:pPr algn="ctr" fontAlgn="b"/>
                      <a:r>
                        <a:rPr lang="en-US" altLang="zh-CN" sz="2400" u="none" strike="noStrike" dirty="0">
                          <a:effectLst/>
                        </a:rPr>
                        <a:t>74.74</a:t>
                      </a:r>
                      <a:endParaRPr lang="en-US" altLang="zh-CN" sz="2400" b="0" i="0" u="none" strike="noStrike" dirty="0">
                        <a:solidFill>
                          <a:srgbClr val="000000"/>
                        </a:solidFill>
                        <a:effectLst/>
                        <a:latin typeface="宋体"/>
                      </a:endParaRPr>
                    </a:p>
                  </a:txBody>
                  <a:tcPr marL="9525" marR="9525" marT="9525" marB="0" anchor="b"/>
                </a:tc>
                <a:tc>
                  <a:txBody>
                    <a:bodyPr/>
                    <a:lstStyle/>
                    <a:p>
                      <a:pPr algn="ctr" fontAlgn="b"/>
                      <a:r>
                        <a:rPr lang="en-US" altLang="zh-CN" sz="2400" u="none" strike="noStrike">
                          <a:effectLst/>
                        </a:rPr>
                        <a:t>0.3095</a:t>
                      </a:r>
                      <a:endParaRPr lang="en-US" altLang="zh-CN" sz="2400" b="0" i="0" u="none" strike="noStrike">
                        <a:solidFill>
                          <a:srgbClr val="000000"/>
                        </a:solidFill>
                        <a:effectLst/>
                        <a:latin typeface="宋体"/>
                      </a:endParaRPr>
                    </a:p>
                  </a:txBody>
                  <a:tcPr marL="9525" marR="9525" marT="9525" marB="0" anchor="b"/>
                </a:tc>
              </a:tr>
              <a:tr h="171450">
                <a:tc>
                  <a:txBody>
                    <a:bodyPr/>
                    <a:lstStyle/>
                    <a:p>
                      <a:pPr algn="ctr" fontAlgn="b"/>
                      <a:r>
                        <a:rPr lang="en-US" sz="2400" u="none" strike="noStrike" dirty="0" smtClean="0">
                          <a:effectLst/>
                        </a:rPr>
                        <a:t>Proposed</a:t>
                      </a:r>
                      <a:endParaRPr lang="en-US" sz="2400" b="0" i="0" u="none" strike="noStrike" dirty="0">
                        <a:solidFill>
                          <a:srgbClr val="000000"/>
                        </a:solidFill>
                        <a:effectLst/>
                        <a:latin typeface="宋体"/>
                      </a:endParaRPr>
                    </a:p>
                  </a:txBody>
                  <a:tcPr marL="9525" marR="9525" marT="9525" marB="0" anchor="b"/>
                </a:tc>
                <a:tc>
                  <a:txBody>
                    <a:bodyPr/>
                    <a:lstStyle/>
                    <a:p>
                      <a:pPr algn="ctr" fontAlgn="b"/>
                      <a:r>
                        <a:rPr lang="en-US" altLang="zh-CN" sz="2400" u="none" strike="noStrike">
                          <a:effectLst/>
                        </a:rPr>
                        <a:t>75.99</a:t>
                      </a:r>
                      <a:endParaRPr lang="en-US" altLang="zh-CN" sz="2400" b="0" i="0" u="none" strike="noStrike">
                        <a:solidFill>
                          <a:srgbClr val="000000"/>
                        </a:solidFill>
                        <a:effectLst/>
                        <a:latin typeface="宋体"/>
                      </a:endParaRPr>
                    </a:p>
                  </a:txBody>
                  <a:tcPr marL="9525" marR="9525" marT="9525" marB="0" anchor="b"/>
                </a:tc>
                <a:tc>
                  <a:txBody>
                    <a:bodyPr/>
                    <a:lstStyle/>
                    <a:p>
                      <a:pPr algn="ctr" fontAlgn="b"/>
                      <a:r>
                        <a:rPr lang="en-US" altLang="zh-CN" sz="2400" u="none" strike="noStrike">
                          <a:effectLst/>
                        </a:rPr>
                        <a:t>0.268</a:t>
                      </a:r>
                      <a:endParaRPr lang="en-US" altLang="zh-CN" sz="2400" b="0" i="0" u="none" strike="noStrike">
                        <a:solidFill>
                          <a:srgbClr val="000000"/>
                        </a:solidFill>
                        <a:effectLst/>
                        <a:latin typeface="宋体"/>
                      </a:endParaRPr>
                    </a:p>
                  </a:txBody>
                  <a:tcPr marL="9525" marR="9525" marT="9525" marB="0" anchor="b"/>
                </a:tc>
                <a:tc>
                  <a:txBody>
                    <a:bodyPr/>
                    <a:lstStyle/>
                    <a:p>
                      <a:pPr algn="ctr" fontAlgn="b"/>
                      <a:r>
                        <a:rPr lang="en-US" altLang="zh-CN" sz="2400" u="none" strike="noStrike" dirty="0">
                          <a:effectLst/>
                        </a:rPr>
                        <a:t>83.1</a:t>
                      </a:r>
                      <a:endParaRPr lang="en-US" altLang="zh-CN" sz="2400" b="0" i="0" u="none" strike="noStrike" dirty="0">
                        <a:solidFill>
                          <a:srgbClr val="000000"/>
                        </a:solidFill>
                        <a:effectLst/>
                        <a:latin typeface="宋体"/>
                      </a:endParaRPr>
                    </a:p>
                  </a:txBody>
                  <a:tcPr marL="9525" marR="9525" marT="9525" marB="0" anchor="b"/>
                </a:tc>
                <a:tc>
                  <a:txBody>
                    <a:bodyPr/>
                    <a:lstStyle/>
                    <a:p>
                      <a:pPr algn="ctr" fontAlgn="b"/>
                      <a:r>
                        <a:rPr lang="en-US" altLang="zh-CN" sz="2400" u="none" strike="noStrike" dirty="0">
                          <a:effectLst/>
                        </a:rPr>
                        <a:t>74.59</a:t>
                      </a:r>
                      <a:endParaRPr lang="en-US" altLang="zh-CN" sz="2400" b="0" i="0" u="none" strike="noStrike" dirty="0">
                        <a:solidFill>
                          <a:srgbClr val="000000"/>
                        </a:solidFill>
                        <a:effectLst/>
                        <a:latin typeface="宋体"/>
                      </a:endParaRPr>
                    </a:p>
                  </a:txBody>
                  <a:tcPr marL="9525" marR="9525" marT="9525" marB="0" anchor="b"/>
                </a:tc>
                <a:tc>
                  <a:txBody>
                    <a:bodyPr/>
                    <a:lstStyle/>
                    <a:p>
                      <a:pPr algn="ctr" fontAlgn="b"/>
                      <a:r>
                        <a:rPr lang="en-US" altLang="zh-CN" sz="2400" u="none" strike="noStrike" dirty="0">
                          <a:effectLst/>
                        </a:rPr>
                        <a:t>0.2669</a:t>
                      </a:r>
                      <a:endParaRPr lang="en-US" altLang="zh-CN" sz="2400" b="0" i="0" u="none" strike="noStrike" dirty="0">
                        <a:solidFill>
                          <a:srgbClr val="000000"/>
                        </a:solidFill>
                        <a:effectLst/>
                        <a:latin typeface="宋体"/>
                      </a:endParaRPr>
                    </a:p>
                  </a:txBody>
                  <a:tcPr marL="9525" marR="9525" marT="9525" marB="0" anchor="b"/>
                </a:tc>
              </a:tr>
            </a:tbl>
          </a:graphicData>
        </a:graphic>
      </p:graphicFrame>
    </p:spTree>
    <p:extLst>
      <p:ext uri="{BB962C8B-B14F-4D97-AF65-F5344CB8AC3E}">
        <p14:creationId xmlns:p14="http://schemas.microsoft.com/office/powerpoint/2010/main" val="31148115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555776" y="188640"/>
            <a:ext cx="3757610" cy="864096"/>
          </a:xfrm>
          <a:noFill/>
        </p:spPr>
        <p:txBody>
          <a:bodyPr/>
          <a:lstStyle/>
          <a:p>
            <a:r>
              <a:rPr lang="en-US" altLang="zh-CN" dirty="0" smtClean="0">
                <a:solidFill>
                  <a:schemeClr val="bg1"/>
                </a:solidFill>
              </a:rPr>
              <a:t>Outline</a:t>
            </a:r>
            <a:endParaRPr lang="zh-CN" altLang="en-US" dirty="0">
              <a:solidFill>
                <a:schemeClr val="bg1"/>
              </a:solidFill>
            </a:endParaRPr>
          </a:p>
        </p:txBody>
      </p:sp>
      <p:sp>
        <p:nvSpPr>
          <p:cNvPr id="3" name="内容占位符 2"/>
          <p:cNvSpPr>
            <a:spLocks noGrp="1"/>
          </p:cNvSpPr>
          <p:nvPr>
            <p:ph idx="1"/>
          </p:nvPr>
        </p:nvSpPr>
        <p:spPr/>
        <p:txBody>
          <a:bodyPr>
            <a:normAutofit/>
          </a:bodyPr>
          <a:lstStyle/>
          <a:p>
            <a:r>
              <a:rPr lang="en-US" altLang="zh-CN" dirty="0" smtClean="0"/>
              <a:t>Introduction</a:t>
            </a:r>
          </a:p>
          <a:p>
            <a:r>
              <a:rPr lang="en-US" altLang="zh-CN" dirty="0"/>
              <a:t>Proposed Methods</a:t>
            </a:r>
          </a:p>
          <a:p>
            <a:r>
              <a:rPr lang="en-US" altLang="zh-CN" dirty="0"/>
              <a:t>Experiments</a:t>
            </a:r>
          </a:p>
          <a:p>
            <a:r>
              <a:rPr lang="en-US" altLang="zh-CN" dirty="0">
                <a:solidFill>
                  <a:srgbClr val="0070C0"/>
                </a:solidFill>
              </a:rPr>
              <a:t>Conclusion</a:t>
            </a:r>
          </a:p>
        </p:txBody>
      </p:sp>
    </p:spTree>
    <p:extLst>
      <p:ext uri="{BB962C8B-B14F-4D97-AF65-F5344CB8AC3E}">
        <p14:creationId xmlns:p14="http://schemas.microsoft.com/office/powerpoint/2010/main" val="5770346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23528" y="1351309"/>
            <a:ext cx="8820472" cy="4525963"/>
          </a:xfrm>
        </p:spPr>
        <p:txBody>
          <a:bodyPr/>
          <a:lstStyle/>
          <a:p>
            <a:pPr>
              <a:spcBef>
                <a:spcPts val="1200"/>
              </a:spcBef>
            </a:pPr>
            <a:r>
              <a:rPr lang="en-US" altLang="zh-CN" sz="2400" dirty="0" smtClean="0"/>
              <a:t>In this work, we present an efficient method to calculate DNN output </a:t>
            </a:r>
            <a:r>
              <a:rPr lang="en-US" altLang="zh-CN" sz="2400" dirty="0" err="1" smtClean="0"/>
              <a:t>senone</a:t>
            </a:r>
            <a:r>
              <a:rPr lang="en-US" altLang="zh-CN" sz="2400" dirty="0" smtClean="0"/>
              <a:t> posteriors</a:t>
            </a:r>
          </a:p>
          <a:p>
            <a:pPr>
              <a:spcBef>
                <a:spcPts val="1200"/>
              </a:spcBef>
            </a:pPr>
            <a:r>
              <a:rPr lang="en-US" altLang="zh-CN" sz="2400" dirty="0" smtClean="0"/>
              <a:t>It could be combined with low rank weight factorization, and extended to RNNs</a:t>
            </a:r>
          </a:p>
          <a:p>
            <a:pPr>
              <a:spcBef>
                <a:spcPts val="1200"/>
              </a:spcBef>
            </a:pPr>
            <a:r>
              <a:rPr lang="en-US" altLang="zh-CN" sz="2400" dirty="0" smtClean="0"/>
              <a:t>Future work will focus on other clustering strategies and DNN retraining with </a:t>
            </a:r>
            <a:r>
              <a:rPr lang="en-US" altLang="zh-CN" sz="2400" dirty="0" err="1" smtClean="0"/>
              <a:t>senone</a:t>
            </a:r>
            <a:r>
              <a:rPr lang="en-US" altLang="zh-CN" sz="2400" dirty="0" smtClean="0"/>
              <a:t> selection</a:t>
            </a:r>
          </a:p>
          <a:p>
            <a:pPr lvl="1"/>
            <a:endParaRPr lang="zh-CN" altLang="en-US" dirty="0"/>
          </a:p>
        </p:txBody>
      </p:sp>
      <p:sp>
        <p:nvSpPr>
          <p:cNvPr id="9" name="标题 1"/>
          <p:cNvSpPr>
            <a:spLocks noGrp="1"/>
          </p:cNvSpPr>
          <p:nvPr>
            <p:ph type="title"/>
          </p:nvPr>
        </p:nvSpPr>
        <p:spPr>
          <a:xfrm>
            <a:off x="0" y="188640"/>
            <a:ext cx="9144000" cy="864096"/>
          </a:xfrm>
          <a:noFill/>
        </p:spPr>
        <p:txBody>
          <a:bodyPr/>
          <a:lstStyle/>
          <a:p>
            <a:r>
              <a:rPr lang="en-US" altLang="zh-CN" dirty="0" smtClean="0">
                <a:solidFill>
                  <a:schemeClr val="bg1"/>
                </a:solidFill>
              </a:rPr>
              <a:t>Conclusion</a:t>
            </a:r>
            <a:endParaRPr lang="zh-CN" altLang="en-US" dirty="0">
              <a:solidFill>
                <a:schemeClr val="bg1"/>
              </a:solidFill>
            </a:endParaRPr>
          </a:p>
        </p:txBody>
      </p:sp>
    </p:spTree>
    <p:extLst>
      <p:ext uri="{BB962C8B-B14F-4D97-AF65-F5344CB8AC3E}">
        <p14:creationId xmlns:p14="http://schemas.microsoft.com/office/powerpoint/2010/main" val="41434674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23528" y="1351309"/>
            <a:ext cx="8712968" cy="5030019"/>
          </a:xfrm>
        </p:spPr>
        <p:txBody>
          <a:bodyPr>
            <a:noAutofit/>
          </a:bodyPr>
          <a:lstStyle/>
          <a:p>
            <a:pPr marL="457200">
              <a:lnSpc>
                <a:spcPct val="170000"/>
              </a:lnSpc>
              <a:buFont typeface="+mj-ea"/>
              <a:buAutoNum type="circleNumDbPlain"/>
            </a:pPr>
            <a:r>
              <a:rPr lang="en-US" altLang="zh-CN" sz="1800" dirty="0" smtClean="0"/>
              <a:t>T</a:t>
            </a:r>
            <a:r>
              <a:rPr lang="en-US" altLang="zh-CN" sz="1800" dirty="0"/>
              <a:t>. N. </a:t>
            </a:r>
            <a:r>
              <a:rPr lang="en-US" altLang="zh-CN" sz="1800" dirty="0" err="1"/>
              <a:t>Sainath</a:t>
            </a:r>
            <a:r>
              <a:rPr lang="en-US" altLang="zh-CN" sz="1800" dirty="0"/>
              <a:t>, </a:t>
            </a:r>
            <a:r>
              <a:rPr lang="en-US" altLang="zh-CN" sz="1800" dirty="0" err="1"/>
              <a:t>etc.“Low</a:t>
            </a:r>
            <a:r>
              <a:rPr lang="en-US" altLang="zh-CN" sz="1800" dirty="0"/>
              <a:t>-rank matrix factorization for deep neural network training with high-dimensional output targets,” in </a:t>
            </a:r>
            <a:r>
              <a:rPr lang="en-US" altLang="zh-CN" sz="1800" i="1" dirty="0"/>
              <a:t>Proc. ICASSP</a:t>
            </a:r>
            <a:r>
              <a:rPr lang="en-US" altLang="zh-CN" sz="1800" dirty="0"/>
              <a:t>, 2013, pp. 6655–6659. </a:t>
            </a:r>
            <a:endParaRPr lang="en-US" altLang="zh-CN" sz="1800" dirty="0" smtClean="0"/>
          </a:p>
          <a:p>
            <a:pPr marL="457200">
              <a:lnSpc>
                <a:spcPct val="170000"/>
              </a:lnSpc>
              <a:buFont typeface="+mj-ea"/>
              <a:buAutoNum type="circleNumDbPlain"/>
            </a:pPr>
            <a:r>
              <a:rPr lang="en-US" altLang="zh-CN" sz="1800" dirty="0" smtClean="0"/>
              <a:t>J</a:t>
            </a:r>
            <a:r>
              <a:rPr lang="en-US" altLang="zh-CN" sz="1800" dirty="0"/>
              <a:t>. </a:t>
            </a:r>
            <a:r>
              <a:rPr lang="en-US" altLang="zh-CN" sz="1800" dirty="0" err="1"/>
              <a:t>Xue</a:t>
            </a:r>
            <a:r>
              <a:rPr lang="en-US" altLang="zh-CN" sz="1800" dirty="0"/>
              <a:t>, J. Li, and Y. Gong, “Restructuring of deep neural </a:t>
            </a:r>
            <a:r>
              <a:rPr lang="en-US" altLang="zh-CN" sz="1800" dirty="0" smtClean="0"/>
              <a:t>network acoustic </a:t>
            </a:r>
            <a:r>
              <a:rPr lang="en-US" altLang="zh-CN" sz="1800" dirty="0"/>
              <a:t>models with singular value decomposition,” in </a:t>
            </a:r>
            <a:r>
              <a:rPr lang="en-US" altLang="zh-CN" sz="1800" i="1" dirty="0"/>
              <a:t>Proc. </a:t>
            </a:r>
            <a:r>
              <a:rPr lang="en-US" altLang="zh-CN" sz="1800" i="1" dirty="0" err="1"/>
              <a:t>Interspeech</a:t>
            </a:r>
            <a:r>
              <a:rPr lang="en-US" altLang="zh-CN" sz="1800" dirty="0"/>
              <a:t>, </a:t>
            </a:r>
            <a:r>
              <a:rPr lang="en-US" altLang="zh-CN" sz="1800" dirty="0" smtClean="0"/>
              <a:t>2013.</a:t>
            </a:r>
          </a:p>
          <a:p>
            <a:pPr marL="457200">
              <a:lnSpc>
                <a:spcPct val="170000"/>
              </a:lnSpc>
              <a:buFont typeface="+mj-ea"/>
              <a:buAutoNum type="circleNumDbPlain"/>
            </a:pPr>
            <a:r>
              <a:rPr lang="en-US" altLang="zh-CN" sz="1800" dirty="0" smtClean="0"/>
              <a:t>T</a:t>
            </a:r>
            <a:r>
              <a:rPr lang="en-US" altLang="zh-CN" sz="1800" dirty="0"/>
              <a:t>. He, Y. Fan, Y. Qian, T. Tan, and K. Yu, “Reshaping deep </a:t>
            </a:r>
            <a:r>
              <a:rPr lang="en-US" altLang="zh-CN" sz="1800" dirty="0" smtClean="0"/>
              <a:t>neural network </a:t>
            </a:r>
            <a:r>
              <a:rPr lang="en-US" altLang="zh-CN" sz="1800" dirty="0"/>
              <a:t>for fast decoding by node-pruning,” in </a:t>
            </a:r>
            <a:r>
              <a:rPr lang="en-US" altLang="zh-CN" sz="1800" i="1" dirty="0"/>
              <a:t>Proc. </a:t>
            </a:r>
            <a:r>
              <a:rPr lang="en-US" altLang="zh-CN" sz="1800" i="1" dirty="0" smtClean="0"/>
              <a:t>ICASSP</a:t>
            </a:r>
            <a:r>
              <a:rPr lang="en-US" altLang="zh-CN" sz="1800" dirty="0" smtClean="0"/>
              <a:t>, 2014</a:t>
            </a:r>
            <a:r>
              <a:rPr lang="en-US" altLang="zh-CN" sz="1800" dirty="0"/>
              <a:t>, pp. 245–249. </a:t>
            </a:r>
          </a:p>
          <a:p>
            <a:pPr marL="457200">
              <a:lnSpc>
                <a:spcPct val="170000"/>
              </a:lnSpc>
              <a:buFont typeface="+mj-ea"/>
              <a:buAutoNum type="circleNumDbPlain"/>
            </a:pPr>
            <a:r>
              <a:rPr lang="en-US" altLang="zh-CN" sz="1800" dirty="0" smtClean="0"/>
              <a:t>X</a:t>
            </a:r>
            <a:r>
              <a:rPr lang="en-US" altLang="zh-CN" sz="1800" dirty="0"/>
              <a:t>. Lei, A. Senior, A. </a:t>
            </a:r>
            <a:r>
              <a:rPr lang="en-US" altLang="zh-CN" sz="1800" dirty="0" err="1"/>
              <a:t>Gruenstein</a:t>
            </a:r>
            <a:r>
              <a:rPr lang="en-US" altLang="zh-CN" sz="1800" dirty="0"/>
              <a:t>, and J. Sorensen, “Accurate </a:t>
            </a:r>
            <a:r>
              <a:rPr lang="en-US" altLang="zh-CN" sz="1800" dirty="0" smtClean="0"/>
              <a:t>and compact </a:t>
            </a:r>
            <a:r>
              <a:rPr lang="en-US" altLang="zh-CN" sz="1800" dirty="0"/>
              <a:t>large vocabulary speech recognition on mobile </a:t>
            </a:r>
            <a:r>
              <a:rPr lang="en-US" altLang="zh-CN" sz="1800" dirty="0" err="1"/>
              <a:t>devices</a:t>
            </a:r>
            <a:r>
              <a:rPr lang="en-US" altLang="zh-CN" sz="1800" dirty="0" err="1" smtClean="0"/>
              <a:t>,”in</a:t>
            </a:r>
            <a:r>
              <a:rPr lang="en-US" altLang="zh-CN" sz="1800" dirty="0" smtClean="0"/>
              <a:t> </a:t>
            </a:r>
            <a:r>
              <a:rPr lang="en-US" altLang="zh-CN" sz="1800" i="1" dirty="0"/>
              <a:t>Proc. </a:t>
            </a:r>
            <a:r>
              <a:rPr lang="en-US" altLang="zh-CN" sz="1800" i="1" dirty="0" err="1"/>
              <a:t>Interspeech</a:t>
            </a:r>
            <a:r>
              <a:rPr lang="en-US" altLang="zh-CN" sz="1800" dirty="0"/>
              <a:t>, 2013, pp. 662–665. </a:t>
            </a:r>
            <a:r>
              <a:rPr lang="en-US" altLang="zh-CN" sz="1600" dirty="0"/>
              <a:t/>
            </a:r>
            <a:br>
              <a:rPr lang="en-US" altLang="zh-CN" sz="1600" dirty="0"/>
            </a:br>
            <a:endParaRPr lang="zh-CN" altLang="en-US" sz="1600" dirty="0"/>
          </a:p>
        </p:txBody>
      </p:sp>
      <p:sp>
        <p:nvSpPr>
          <p:cNvPr id="9" name="标题 1"/>
          <p:cNvSpPr>
            <a:spLocks noGrp="1"/>
          </p:cNvSpPr>
          <p:nvPr>
            <p:ph type="title"/>
          </p:nvPr>
        </p:nvSpPr>
        <p:spPr>
          <a:xfrm>
            <a:off x="0" y="188640"/>
            <a:ext cx="9144000" cy="864096"/>
          </a:xfrm>
          <a:noFill/>
        </p:spPr>
        <p:txBody>
          <a:bodyPr/>
          <a:lstStyle/>
          <a:p>
            <a:r>
              <a:rPr lang="en-US" altLang="zh-CN" dirty="0" smtClean="0">
                <a:solidFill>
                  <a:schemeClr val="bg1"/>
                </a:solidFill>
              </a:rPr>
              <a:t>References</a:t>
            </a:r>
            <a:endParaRPr lang="zh-CN" altLang="en-US" dirty="0">
              <a:solidFill>
                <a:schemeClr val="bg1"/>
              </a:solidFill>
            </a:endParaRPr>
          </a:p>
        </p:txBody>
      </p:sp>
    </p:spTree>
    <p:extLst>
      <p:ext uri="{BB962C8B-B14F-4D97-AF65-F5344CB8AC3E}">
        <p14:creationId xmlns:p14="http://schemas.microsoft.com/office/powerpoint/2010/main" val="161316343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lstStyle/>
          <a:p>
            <a:pPr algn="ctr">
              <a:buNone/>
            </a:pPr>
            <a:endParaRPr lang="en-US" altLang="zh-CN" dirty="0" smtClean="0"/>
          </a:p>
          <a:p>
            <a:pPr algn="ctr">
              <a:buNone/>
            </a:pPr>
            <a:endParaRPr lang="en-US" altLang="zh-CN" dirty="0" smtClean="0"/>
          </a:p>
          <a:p>
            <a:pPr algn="ctr">
              <a:buNone/>
            </a:pPr>
            <a:endParaRPr lang="en-US" altLang="zh-CN" dirty="0" smtClean="0"/>
          </a:p>
          <a:p>
            <a:pPr algn="ctr">
              <a:buNone/>
            </a:pPr>
            <a:r>
              <a:rPr lang="en-US" altLang="zh-CN" sz="3600" b="1" dirty="0" smtClean="0"/>
              <a:t>Thanks &amp; Questions</a:t>
            </a:r>
            <a:endParaRPr lang="zh-CN" altLang="en-US" sz="3600"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555776" y="188640"/>
            <a:ext cx="3757610" cy="864096"/>
          </a:xfrm>
          <a:noFill/>
        </p:spPr>
        <p:txBody>
          <a:bodyPr/>
          <a:lstStyle/>
          <a:p>
            <a:r>
              <a:rPr lang="en-US" altLang="zh-CN" dirty="0" smtClean="0">
                <a:solidFill>
                  <a:schemeClr val="bg1"/>
                </a:solidFill>
              </a:rPr>
              <a:t>Outline</a:t>
            </a:r>
            <a:endParaRPr lang="zh-CN" altLang="en-US" dirty="0">
              <a:solidFill>
                <a:schemeClr val="bg1"/>
              </a:solidFill>
            </a:endParaRPr>
          </a:p>
        </p:txBody>
      </p:sp>
      <p:sp>
        <p:nvSpPr>
          <p:cNvPr id="3" name="内容占位符 2"/>
          <p:cNvSpPr>
            <a:spLocks noGrp="1"/>
          </p:cNvSpPr>
          <p:nvPr>
            <p:ph idx="1"/>
          </p:nvPr>
        </p:nvSpPr>
        <p:spPr/>
        <p:txBody>
          <a:bodyPr>
            <a:normAutofit/>
          </a:bodyPr>
          <a:lstStyle/>
          <a:p>
            <a:r>
              <a:rPr lang="en-US" altLang="zh-CN" dirty="0" smtClean="0">
                <a:solidFill>
                  <a:srgbClr val="0070C0"/>
                </a:solidFill>
              </a:rPr>
              <a:t>Introduction</a:t>
            </a:r>
          </a:p>
          <a:p>
            <a:r>
              <a:rPr lang="en-US" altLang="zh-CN" dirty="0" smtClean="0"/>
              <a:t>Proposed Methods</a:t>
            </a:r>
          </a:p>
          <a:p>
            <a:r>
              <a:rPr lang="en-US" altLang="zh-CN" dirty="0" smtClean="0"/>
              <a:t>Experiments</a:t>
            </a:r>
          </a:p>
          <a:p>
            <a:r>
              <a:rPr lang="en-US" altLang="zh-CN" dirty="0" smtClean="0"/>
              <a:t>Conclusion</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88640"/>
            <a:ext cx="9144000" cy="864096"/>
          </a:xfrm>
          <a:noFill/>
        </p:spPr>
        <p:txBody>
          <a:bodyPr/>
          <a:lstStyle/>
          <a:p>
            <a:r>
              <a:rPr lang="en-US" altLang="zh-CN" dirty="0" smtClean="0">
                <a:solidFill>
                  <a:schemeClr val="bg1"/>
                </a:solidFill>
              </a:rPr>
              <a:t>Introduction</a:t>
            </a:r>
            <a:endParaRPr lang="zh-CN" altLang="en-US" dirty="0">
              <a:solidFill>
                <a:schemeClr val="bg1"/>
              </a:solidFill>
            </a:endParaRPr>
          </a:p>
        </p:txBody>
      </p:sp>
      <p:sp>
        <p:nvSpPr>
          <p:cNvPr id="3" name="内容占位符 2"/>
          <p:cNvSpPr>
            <a:spLocks noGrp="1"/>
          </p:cNvSpPr>
          <p:nvPr>
            <p:ph idx="1"/>
          </p:nvPr>
        </p:nvSpPr>
        <p:spPr>
          <a:xfrm>
            <a:off x="323528" y="1351309"/>
            <a:ext cx="8640960" cy="4958011"/>
          </a:xfrm>
        </p:spPr>
        <p:txBody>
          <a:bodyPr>
            <a:normAutofit/>
          </a:bodyPr>
          <a:lstStyle/>
          <a:p>
            <a:r>
              <a:rPr lang="en-US" altLang="zh-CN" dirty="0" smtClean="0"/>
              <a:t>Problem</a:t>
            </a:r>
          </a:p>
          <a:p>
            <a:pPr lvl="1">
              <a:spcBef>
                <a:spcPts val="1200"/>
              </a:spcBef>
            </a:pPr>
            <a:r>
              <a:rPr lang="en-US" altLang="zh-CN" sz="2400" dirty="0" smtClean="0"/>
              <a:t>State-of-the-art ASR systems utilize various neural networks, e.g. DNN, RNN, etc.</a:t>
            </a:r>
          </a:p>
          <a:p>
            <a:pPr lvl="1">
              <a:spcBef>
                <a:spcPts val="1200"/>
              </a:spcBef>
            </a:pPr>
            <a:r>
              <a:rPr lang="en-US" altLang="zh-CN" sz="2400" dirty="0" smtClean="0"/>
              <a:t>Decoding process is time consuming, since neural network calculation is very slow.</a:t>
            </a:r>
          </a:p>
          <a:p>
            <a:pPr lvl="1">
              <a:spcBef>
                <a:spcPts val="1200"/>
              </a:spcBef>
            </a:pPr>
            <a:r>
              <a:rPr lang="en-US" altLang="zh-CN" sz="2400" dirty="0" smtClean="0"/>
              <a:t>One of  the burden is the large size of output layer</a:t>
            </a:r>
          </a:p>
        </p:txBody>
      </p:sp>
      <p:pic>
        <p:nvPicPr>
          <p:cNvPr id="1029" name="Picture 5" descr="E:\Doc\jhliu\工程博士\文章\20160524_dnn_cluster_final\papers\dnn_time_consuming.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94064" y="4413094"/>
            <a:ext cx="5822801" cy="24574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23528" y="1351309"/>
            <a:ext cx="8568952" cy="4741987"/>
          </a:xfrm>
        </p:spPr>
        <p:txBody>
          <a:bodyPr>
            <a:normAutofit/>
          </a:bodyPr>
          <a:lstStyle/>
          <a:p>
            <a:pPr>
              <a:spcBef>
                <a:spcPts val="1200"/>
              </a:spcBef>
            </a:pPr>
            <a:r>
              <a:rPr lang="en-US" altLang="zh-CN" dirty="0" smtClean="0"/>
              <a:t>Current DNN optimization approaches</a:t>
            </a:r>
          </a:p>
          <a:p>
            <a:pPr lvl="1">
              <a:spcBef>
                <a:spcPts val="1200"/>
              </a:spcBef>
            </a:pPr>
            <a:r>
              <a:rPr lang="en-US" altLang="zh-CN" sz="2400" dirty="0" smtClean="0"/>
              <a:t>Reduce hidden layers computation</a:t>
            </a:r>
          </a:p>
          <a:p>
            <a:pPr lvl="2">
              <a:spcBef>
                <a:spcPts val="1200"/>
              </a:spcBef>
            </a:pPr>
            <a:r>
              <a:rPr lang="en-US" altLang="zh-CN" sz="2000" dirty="0" smtClean="0"/>
              <a:t>Low rank weight factorization / </a:t>
            </a:r>
            <a:r>
              <a:rPr lang="en-US" altLang="zh-CN" sz="2000" dirty="0" smtClean="0"/>
              <a:t>SVD [1, 2]</a:t>
            </a:r>
            <a:endParaRPr lang="en-US" altLang="zh-CN" sz="2000" dirty="0" smtClean="0"/>
          </a:p>
          <a:p>
            <a:pPr lvl="2">
              <a:spcBef>
                <a:spcPts val="1200"/>
              </a:spcBef>
            </a:pPr>
            <a:r>
              <a:rPr lang="en-US" altLang="zh-CN" sz="2000" dirty="0" smtClean="0"/>
              <a:t>Reshaping DNN structure by node </a:t>
            </a:r>
            <a:r>
              <a:rPr lang="en-US" altLang="zh-CN" sz="2000" dirty="0" smtClean="0"/>
              <a:t>pruning [3]</a:t>
            </a:r>
            <a:endParaRPr lang="en-US" altLang="zh-CN" sz="2000" dirty="0" smtClean="0"/>
          </a:p>
          <a:p>
            <a:pPr lvl="1">
              <a:spcBef>
                <a:spcPts val="1200"/>
              </a:spcBef>
            </a:pPr>
            <a:r>
              <a:rPr lang="en-US" altLang="zh-CN" sz="2400" dirty="0" smtClean="0"/>
              <a:t>Reduce output  layer computation</a:t>
            </a:r>
          </a:p>
          <a:p>
            <a:pPr lvl="2">
              <a:spcBef>
                <a:spcPts val="1200"/>
              </a:spcBef>
            </a:pPr>
            <a:r>
              <a:rPr lang="en-US" altLang="zh-CN" sz="2000" dirty="0" smtClean="0"/>
              <a:t>Lazy </a:t>
            </a:r>
            <a:r>
              <a:rPr lang="en-US" altLang="zh-CN" sz="2000" dirty="0"/>
              <a:t>evaluation </a:t>
            </a:r>
            <a:r>
              <a:rPr lang="en-US" altLang="zh-CN" sz="2000" dirty="0" smtClean="0"/>
              <a:t>during decoding, i.e. only calculating </a:t>
            </a:r>
            <a:r>
              <a:rPr lang="en-US" altLang="zh-CN" sz="2000" dirty="0" err="1" smtClean="0"/>
              <a:t>senone</a:t>
            </a:r>
            <a:r>
              <a:rPr lang="en-US" altLang="zh-CN" sz="2000" dirty="0" smtClean="0"/>
              <a:t> posteriors when </a:t>
            </a:r>
            <a:r>
              <a:rPr lang="en-US" altLang="zh-CN" sz="2000" dirty="0" smtClean="0"/>
              <a:t>needed [4]</a:t>
            </a:r>
            <a:endParaRPr lang="en-US" altLang="zh-CN" dirty="0"/>
          </a:p>
        </p:txBody>
      </p:sp>
      <p:sp>
        <p:nvSpPr>
          <p:cNvPr id="9" name="标题 1"/>
          <p:cNvSpPr>
            <a:spLocks noGrp="1"/>
          </p:cNvSpPr>
          <p:nvPr>
            <p:ph type="title"/>
          </p:nvPr>
        </p:nvSpPr>
        <p:spPr>
          <a:xfrm>
            <a:off x="0" y="188640"/>
            <a:ext cx="9144000" cy="864096"/>
          </a:xfrm>
          <a:noFill/>
        </p:spPr>
        <p:txBody>
          <a:bodyPr/>
          <a:lstStyle/>
          <a:p>
            <a:r>
              <a:rPr lang="en-US" altLang="zh-CN" dirty="0" smtClean="0">
                <a:solidFill>
                  <a:schemeClr val="bg1"/>
                </a:solidFill>
              </a:rPr>
              <a:t>Introduction</a:t>
            </a:r>
            <a:endParaRPr lang="zh-CN" altLang="en-US" dirty="0">
              <a:solidFill>
                <a:schemeClr val="bg1"/>
              </a:solidFill>
            </a:endParaRPr>
          </a:p>
        </p:txBody>
      </p:sp>
    </p:spTree>
    <p:extLst>
      <p:ext uri="{BB962C8B-B14F-4D97-AF65-F5344CB8AC3E}">
        <p14:creationId xmlns:p14="http://schemas.microsoft.com/office/powerpoint/2010/main" val="1577498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2" descr="E:\Doc\jhliu\工程博士\文章\20160524_dnn_cluster_final\papers\topn_acc.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23728" y="2852936"/>
            <a:ext cx="4249737" cy="2743200"/>
          </a:xfrm>
          <a:prstGeom prst="rect">
            <a:avLst/>
          </a:prstGeom>
          <a:noFill/>
          <a:extLst>
            <a:ext uri="{909E8E84-426E-40DD-AFC4-6F175D3DCCD1}">
              <a14:hiddenFill xmlns:a14="http://schemas.microsoft.com/office/drawing/2010/main">
                <a:solidFill>
                  <a:srgbClr val="FFFFFF"/>
                </a:solidFill>
              </a14:hiddenFill>
            </a:ext>
          </a:extLst>
        </p:spPr>
      </p:pic>
      <p:sp>
        <p:nvSpPr>
          <p:cNvPr id="3" name="内容占位符 2"/>
          <p:cNvSpPr>
            <a:spLocks noGrp="1"/>
          </p:cNvSpPr>
          <p:nvPr>
            <p:ph idx="1"/>
          </p:nvPr>
        </p:nvSpPr>
        <p:spPr>
          <a:xfrm>
            <a:off x="323528" y="1351309"/>
            <a:ext cx="8568952" cy="5506691"/>
          </a:xfrm>
        </p:spPr>
        <p:txBody>
          <a:bodyPr>
            <a:normAutofit/>
          </a:bodyPr>
          <a:lstStyle/>
          <a:p>
            <a:r>
              <a:rPr lang="en-US" altLang="zh-CN" dirty="0" smtClean="0"/>
              <a:t>Motivation</a:t>
            </a:r>
          </a:p>
          <a:p>
            <a:pPr lvl="1">
              <a:spcBef>
                <a:spcPts val="1200"/>
              </a:spcBef>
            </a:pPr>
            <a:r>
              <a:rPr lang="en-US" altLang="zh-CN" sz="2400" dirty="0" smtClean="0"/>
              <a:t>DNN output posteriors are dominated by a few large </a:t>
            </a:r>
            <a:r>
              <a:rPr lang="en-US" altLang="zh-CN" sz="2400" dirty="0" err="1" smtClean="0"/>
              <a:t>senones</a:t>
            </a:r>
            <a:r>
              <a:rPr lang="en-US" altLang="zh-CN" sz="2400" dirty="0" smtClean="0"/>
              <a:t> </a:t>
            </a:r>
            <a:endParaRPr lang="en-US" altLang="zh-CN" sz="2400" dirty="0"/>
          </a:p>
          <a:p>
            <a:pPr lvl="1">
              <a:spcBef>
                <a:spcPts val="1200"/>
              </a:spcBef>
            </a:pPr>
            <a:endParaRPr lang="en-US" altLang="zh-CN" sz="1800" dirty="0" smtClean="0"/>
          </a:p>
          <a:p>
            <a:pPr lvl="1">
              <a:spcBef>
                <a:spcPts val="1200"/>
              </a:spcBef>
            </a:pPr>
            <a:endParaRPr lang="en-US" altLang="zh-CN" sz="2400" dirty="0" smtClean="0"/>
          </a:p>
          <a:p>
            <a:pPr lvl="1">
              <a:spcBef>
                <a:spcPts val="1200"/>
              </a:spcBef>
            </a:pPr>
            <a:endParaRPr lang="en-US" altLang="zh-CN" dirty="0" smtClean="0"/>
          </a:p>
          <a:p>
            <a:pPr lvl="1">
              <a:spcBef>
                <a:spcPts val="1200"/>
              </a:spcBef>
            </a:pPr>
            <a:endParaRPr lang="en-US" altLang="zh-CN" dirty="0" smtClean="0"/>
          </a:p>
          <a:p>
            <a:pPr lvl="1">
              <a:spcBef>
                <a:spcPts val="1200"/>
              </a:spcBef>
            </a:pPr>
            <a:endParaRPr lang="en-US" altLang="zh-CN" dirty="0" smtClean="0"/>
          </a:p>
          <a:p>
            <a:pPr lvl="1">
              <a:spcBef>
                <a:spcPts val="1200"/>
              </a:spcBef>
            </a:pPr>
            <a:r>
              <a:rPr lang="en-US" altLang="zh-CN" sz="2400" dirty="0" smtClean="0"/>
              <a:t>Only </a:t>
            </a:r>
            <a:r>
              <a:rPr lang="en-US" altLang="zh-CN" sz="2400" dirty="0" smtClean="0"/>
              <a:t>compute the </a:t>
            </a:r>
            <a:r>
              <a:rPr lang="en-US" altLang="zh-CN" sz="2400" dirty="0" err="1" smtClean="0"/>
              <a:t>senones</a:t>
            </a:r>
            <a:r>
              <a:rPr lang="en-US" altLang="zh-CN" sz="2400" dirty="0" smtClean="0"/>
              <a:t> with large posteriors, </a:t>
            </a:r>
            <a:r>
              <a:rPr lang="en-US" altLang="zh-CN" sz="2400" dirty="0"/>
              <a:t>and set remaining </a:t>
            </a:r>
            <a:r>
              <a:rPr lang="en-US" altLang="zh-CN" sz="2400" dirty="0" smtClean="0"/>
              <a:t>outputs to a floor value</a:t>
            </a:r>
            <a:endParaRPr lang="zh-CN" altLang="en-US" sz="2000" dirty="0"/>
          </a:p>
        </p:txBody>
      </p:sp>
      <p:sp>
        <p:nvSpPr>
          <p:cNvPr id="5" name="标题 1"/>
          <p:cNvSpPr>
            <a:spLocks noGrp="1"/>
          </p:cNvSpPr>
          <p:nvPr>
            <p:ph type="title"/>
          </p:nvPr>
        </p:nvSpPr>
        <p:spPr>
          <a:xfrm>
            <a:off x="0" y="188640"/>
            <a:ext cx="9144000" cy="864096"/>
          </a:xfrm>
          <a:noFill/>
        </p:spPr>
        <p:txBody>
          <a:bodyPr/>
          <a:lstStyle/>
          <a:p>
            <a:r>
              <a:rPr lang="en-US" altLang="zh-CN" dirty="0" smtClean="0">
                <a:solidFill>
                  <a:schemeClr val="bg1"/>
                </a:solidFill>
              </a:rPr>
              <a:t>Introduction</a:t>
            </a:r>
            <a:endParaRPr lang="zh-CN" altLang="en-US" dirty="0">
              <a:solidFill>
                <a:schemeClr val="bg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555776" y="188640"/>
            <a:ext cx="3757610" cy="864096"/>
          </a:xfrm>
          <a:noFill/>
        </p:spPr>
        <p:txBody>
          <a:bodyPr/>
          <a:lstStyle/>
          <a:p>
            <a:r>
              <a:rPr lang="en-US" altLang="zh-CN" dirty="0" smtClean="0">
                <a:solidFill>
                  <a:schemeClr val="bg1"/>
                </a:solidFill>
              </a:rPr>
              <a:t>Outline</a:t>
            </a:r>
            <a:endParaRPr lang="zh-CN" altLang="en-US" dirty="0">
              <a:solidFill>
                <a:schemeClr val="bg1"/>
              </a:solidFill>
            </a:endParaRPr>
          </a:p>
        </p:txBody>
      </p:sp>
      <p:sp>
        <p:nvSpPr>
          <p:cNvPr id="3" name="内容占位符 2"/>
          <p:cNvSpPr>
            <a:spLocks noGrp="1"/>
          </p:cNvSpPr>
          <p:nvPr>
            <p:ph idx="1"/>
          </p:nvPr>
        </p:nvSpPr>
        <p:spPr/>
        <p:txBody>
          <a:bodyPr>
            <a:normAutofit/>
          </a:bodyPr>
          <a:lstStyle/>
          <a:p>
            <a:r>
              <a:rPr lang="en-US" altLang="zh-CN" dirty="0" smtClean="0"/>
              <a:t>Introduction</a:t>
            </a:r>
          </a:p>
          <a:p>
            <a:r>
              <a:rPr lang="en-US" altLang="zh-CN" dirty="0" smtClean="0">
                <a:solidFill>
                  <a:srgbClr val="0070C0"/>
                </a:solidFill>
              </a:rPr>
              <a:t>Proposed Methods</a:t>
            </a:r>
          </a:p>
          <a:p>
            <a:r>
              <a:rPr lang="en-US" altLang="zh-CN" dirty="0" smtClean="0"/>
              <a:t>Experiments</a:t>
            </a:r>
          </a:p>
          <a:p>
            <a:r>
              <a:rPr lang="en-US" altLang="zh-CN" dirty="0" smtClean="0"/>
              <a:t>Conclusion</a:t>
            </a:r>
          </a:p>
        </p:txBody>
      </p:sp>
    </p:spTree>
    <p:extLst>
      <p:ext uri="{BB962C8B-B14F-4D97-AF65-F5344CB8AC3E}">
        <p14:creationId xmlns:p14="http://schemas.microsoft.com/office/powerpoint/2010/main" val="26870078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88640"/>
            <a:ext cx="9144000" cy="864096"/>
          </a:xfrm>
          <a:noFill/>
        </p:spPr>
        <p:txBody>
          <a:bodyPr>
            <a:normAutofit/>
          </a:bodyPr>
          <a:lstStyle/>
          <a:p>
            <a:r>
              <a:rPr lang="en-US" altLang="zh-CN" dirty="0" smtClean="0">
                <a:solidFill>
                  <a:schemeClr val="bg1"/>
                </a:solidFill>
              </a:rPr>
              <a:t>Proposed methods</a:t>
            </a:r>
            <a:endParaRPr lang="zh-CN" altLang="en-US" dirty="0">
              <a:solidFill>
                <a:schemeClr val="bg1"/>
              </a:solidFill>
            </a:endParaRPr>
          </a:p>
        </p:txBody>
      </p:sp>
      <p:sp>
        <p:nvSpPr>
          <p:cNvPr id="3" name="内容占位符 2"/>
          <p:cNvSpPr>
            <a:spLocks noGrp="1"/>
          </p:cNvSpPr>
          <p:nvPr>
            <p:ph idx="1"/>
          </p:nvPr>
        </p:nvSpPr>
        <p:spPr/>
        <p:txBody>
          <a:bodyPr/>
          <a:lstStyle/>
          <a:p>
            <a:pPr>
              <a:spcBef>
                <a:spcPts val="1200"/>
              </a:spcBef>
            </a:pPr>
            <a:r>
              <a:rPr lang="en-US" altLang="zh-CN" dirty="0" smtClean="0"/>
              <a:t>Question</a:t>
            </a:r>
          </a:p>
          <a:p>
            <a:pPr lvl="1">
              <a:spcBef>
                <a:spcPts val="1200"/>
              </a:spcBef>
            </a:pPr>
            <a:r>
              <a:rPr lang="en-US" altLang="zh-CN" sz="2400" dirty="0" smtClean="0"/>
              <a:t>How to determine </a:t>
            </a:r>
            <a:r>
              <a:rPr lang="en-US" altLang="zh-CN" sz="2400" dirty="0"/>
              <a:t>the </a:t>
            </a:r>
            <a:r>
              <a:rPr lang="en-US" altLang="zh-CN" sz="2400" dirty="0" err="1"/>
              <a:t>senones</a:t>
            </a:r>
            <a:r>
              <a:rPr lang="en-US" altLang="zh-CN" sz="2400" dirty="0"/>
              <a:t> </a:t>
            </a:r>
            <a:r>
              <a:rPr lang="en-US" altLang="zh-CN" sz="2400" dirty="0" smtClean="0"/>
              <a:t>with large posterior for each frame ?</a:t>
            </a:r>
          </a:p>
          <a:p>
            <a:pPr>
              <a:spcBef>
                <a:spcPts val="1200"/>
              </a:spcBef>
            </a:pPr>
            <a:r>
              <a:rPr lang="en-US" altLang="zh-CN" dirty="0" smtClean="0"/>
              <a:t>Solution</a:t>
            </a:r>
          </a:p>
          <a:p>
            <a:pPr lvl="1">
              <a:spcBef>
                <a:spcPts val="1200"/>
              </a:spcBef>
            </a:pPr>
            <a:r>
              <a:rPr lang="en-US" altLang="zh-CN" sz="2400" dirty="0" smtClean="0"/>
              <a:t>Cluster all frame features</a:t>
            </a:r>
          </a:p>
          <a:p>
            <a:pPr lvl="1">
              <a:spcBef>
                <a:spcPts val="1200"/>
              </a:spcBef>
            </a:pPr>
            <a:r>
              <a:rPr lang="en-US" altLang="zh-CN" sz="2400" dirty="0" smtClean="0"/>
              <a:t>Estimate </a:t>
            </a:r>
            <a:r>
              <a:rPr lang="en-US" altLang="zh-CN" sz="2400" dirty="0"/>
              <a:t>the </a:t>
            </a:r>
            <a:r>
              <a:rPr lang="en-US" altLang="zh-CN" sz="2400" dirty="0" err="1" smtClean="0"/>
              <a:t>senones</a:t>
            </a:r>
            <a:r>
              <a:rPr lang="en-US" altLang="zh-CN" sz="2400" dirty="0" smtClean="0"/>
              <a:t> with large posterior for each </a:t>
            </a:r>
            <a:r>
              <a:rPr lang="en-US" altLang="zh-CN" sz="2400" dirty="0" smtClean="0"/>
              <a:t>cluster</a:t>
            </a:r>
          </a:p>
          <a:p>
            <a:pPr lvl="1">
              <a:spcBef>
                <a:spcPts val="1200"/>
              </a:spcBef>
            </a:pPr>
            <a:r>
              <a:rPr lang="en-US" altLang="zh-CN" sz="2400" dirty="0" smtClean="0"/>
              <a:t>Select </a:t>
            </a:r>
            <a:r>
              <a:rPr lang="en-US" altLang="zh-CN" sz="2400" dirty="0" err="1" smtClean="0"/>
              <a:t>senones</a:t>
            </a:r>
            <a:r>
              <a:rPr lang="en-US" altLang="zh-CN" sz="2400" dirty="0" smtClean="0"/>
              <a:t> for each frame according to its cluster</a:t>
            </a:r>
            <a:endParaRPr lang="zh-CN" altLang="en-US" sz="2400" dirty="0"/>
          </a:p>
        </p:txBody>
      </p:sp>
    </p:spTree>
    <p:extLst>
      <p:ext uri="{BB962C8B-B14F-4D97-AF65-F5344CB8AC3E}">
        <p14:creationId xmlns:p14="http://schemas.microsoft.com/office/powerpoint/2010/main" val="40703170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2" descr="E:\Doc\jhliu\工程博士\文章\20160524_dnn_cluster_final\papers\hierarchy_new.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5656" y="2060849"/>
            <a:ext cx="6477292" cy="4536503"/>
          </a:xfrm>
          <a:prstGeom prst="rect">
            <a:avLst/>
          </a:prstGeom>
          <a:noFill/>
          <a:extLst>
            <a:ext uri="{909E8E84-426E-40DD-AFC4-6F175D3DCCD1}">
              <a14:hiddenFill xmlns:a14="http://schemas.microsoft.com/office/drawing/2010/main">
                <a:solidFill>
                  <a:srgbClr val="FFFFFF"/>
                </a:solidFill>
              </a14:hiddenFill>
            </a:ext>
          </a:extLst>
        </p:spPr>
      </p:pic>
      <p:sp>
        <p:nvSpPr>
          <p:cNvPr id="2" name="标题 1"/>
          <p:cNvSpPr>
            <a:spLocks noGrp="1"/>
          </p:cNvSpPr>
          <p:nvPr>
            <p:ph type="title"/>
          </p:nvPr>
        </p:nvSpPr>
        <p:spPr>
          <a:xfrm>
            <a:off x="0" y="188640"/>
            <a:ext cx="9144000" cy="864096"/>
          </a:xfrm>
          <a:noFill/>
        </p:spPr>
        <p:txBody>
          <a:bodyPr>
            <a:normAutofit/>
          </a:bodyPr>
          <a:lstStyle/>
          <a:p>
            <a:r>
              <a:rPr lang="en-US" altLang="zh-CN" dirty="0" smtClean="0">
                <a:solidFill>
                  <a:schemeClr val="bg1"/>
                </a:solidFill>
              </a:rPr>
              <a:t>Proposed methods</a:t>
            </a:r>
            <a:endParaRPr lang="zh-CN" altLang="en-US" dirty="0">
              <a:solidFill>
                <a:schemeClr val="bg1"/>
              </a:solidFill>
            </a:endParaRPr>
          </a:p>
        </p:txBody>
      </p:sp>
      <p:sp>
        <p:nvSpPr>
          <p:cNvPr id="3" name="内容占位符 2"/>
          <p:cNvSpPr>
            <a:spLocks noGrp="1"/>
          </p:cNvSpPr>
          <p:nvPr>
            <p:ph idx="1"/>
          </p:nvPr>
        </p:nvSpPr>
        <p:spPr/>
        <p:txBody>
          <a:bodyPr>
            <a:normAutofit/>
          </a:bodyPr>
          <a:lstStyle/>
          <a:p>
            <a:r>
              <a:rPr lang="en-US" altLang="zh-CN" sz="2800" dirty="0" smtClean="0"/>
              <a:t>Cluster-based </a:t>
            </a:r>
            <a:r>
              <a:rPr lang="en-US" altLang="zh-CN" sz="2800" dirty="0" err="1" smtClean="0"/>
              <a:t>senone</a:t>
            </a:r>
            <a:r>
              <a:rPr lang="en-US" altLang="zh-CN" sz="2800" dirty="0" smtClean="0"/>
              <a:t> selection DNN structure</a:t>
            </a:r>
            <a:endParaRPr lang="zh-CN" altLang="en-US" sz="2800" dirty="0"/>
          </a:p>
        </p:txBody>
      </p:sp>
    </p:spTree>
    <p:extLst>
      <p:ext uri="{BB962C8B-B14F-4D97-AF65-F5344CB8AC3E}">
        <p14:creationId xmlns:p14="http://schemas.microsoft.com/office/powerpoint/2010/main" val="26221608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88640"/>
            <a:ext cx="9144000" cy="864096"/>
          </a:xfrm>
          <a:noFill/>
        </p:spPr>
        <p:txBody>
          <a:bodyPr>
            <a:normAutofit/>
          </a:bodyPr>
          <a:lstStyle/>
          <a:p>
            <a:r>
              <a:rPr lang="en-US" altLang="zh-CN" dirty="0" smtClean="0">
                <a:solidFill>
                  <a:schemeClr val="bg1"/>
                </a:solidFill>
              </a:rPr>
              <a:t>Proposed methods</a:t>
            </a:r>
            <a:endParaRPr lang="zh-CN" altLang="en-US" dirty="0">
              <a:solidFill>
                <a:schemeClr val="bg1"/>
              </a:solidFill>
            </a:endParaRPr>
          </a:p>
        </p:txBody>
      </p:sp>
      <p:sp>
        <p:nvSpPr>
          <p:cNvPr id="3" name="内容占位符 2"/>
          <p:cNvSpPr>
            <a:spLocks noGrp="1"/>
          </p:cNvSpPr>
          <p:nvPr>
            <p:ph idx="1"/>
          </p:nvPr>
        </p:nvSpPr>
        <p:spPr>
          <a:xfrm>
            <a:off x="323528" y="1351309"/>
            <a:ext cx="9073008" cy="4525963"/>
          </a:xfrm>
        </p:spPr>
        <p:txBody>
          <a:bodyPr/>
          <a:lstStyle/>
          <a:p>
            <a:r>
              <a:rPr lang="en-US" altLang="zh-CN" dirty="0" smtClean="0"/>
              <a:t>Cluster</a:t>
            </a:r>
          </a:p>
          <a:p>
            <a:pPr lvl="1">
              <a:spcBef>
                <a:spcPts val="1200"/>
              </a:spcBef>
            </a:pPr>
            <a:r>
              <a:rPr lang="en-US" altLang="zh-CN" sz="2400" dirty="0" smtClean="0"/>
              <a:t>Two-level K-means clustering for all frames</a:t>
            </a:r>
          </a:p>
          <a:p>
            <a:pPr lvl="2">
              <a:spcBef>
                <a:spcPts val="1200"/>
              </a:spcBef>
            </a:pPr>
            <a:r>
              <a:rPr lang="en-US" altLang="zh-CN" sz="2000" dirty="0" smtClean="0"/>
              <a:t>Input feature: last hidden layer linear output</a:t>
            </a:r>
          </a:p>
          <a:p>
            <a:pPr lvl="2">
              <a:spcBef>
                <a:spcPts val="1200"/>
              </a:spcBef>
            </a:pPr>
            <a:r>
              <a:rPr lang="en-US" altLang="zh-CN" sz="2000" dirty="0" smtClean="0"/>
              <a:t>Two-level clustering for efficiency</a:t>
            </a:r>
          </a:p>
          <a:p>
            <a:pPr lvl="1"/>
            <a:endParaRPr lang="zh-CN" altLang="en-US" dirty="0"/>
          </a:p>
        </p:txBody>
      </p:sp>
      <p:pic>
        <p:nvPicPr>
          <p:cNvPr id="30722" name="Picture 2" descr="E:\Doc\jhliu\工程博士\文章\20160524_dnn_cluster_final\papers\cluster.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39614" y="3645024"/>
            <a:ext cx="5452363" cy="20650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47955689"/>
      </p:ext>
    </p:extLst>
  </p:cSld>
  <p:clrMapOvr>
    <a:masterClrMapping/>
  </p:clrMapOvr>
  <p:timing>
    <p:tnLst>
      <p:par>
        <p:cTn id="1" dur="indefinite" restart="never" nodeType="tmRoot"/>
      </p:par>
    </p:tnLst>
  </p:timing>
</p:sld>
</file>

<file path=ppt/theme/theme1.xml><?xml version="1.0" encoding="utf-8"?>
<a:theme xmlns:a="http://schemas.openxmlformats.org/drawingml/2006/main" name="nel-slip">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nel-slip</Template>
  <TotalTime>5753</TotalTime>
  <Words>1289</Words>
  <Application>Microsoft Office PowerPoint</Application>
  <PresentationFormat>全屏显示(4:3)</PresentationFormat>
  <Paragraphs>209</Paragraphs>
  <Slides>19</Slides>
  <Notes>18</Notes>
  <HiddenSlides>0</HiddenSlides>
  <MMClips>0</MMClips>
  <ScaleCrop>false</ScaleCrop>
  <HeadingPairs>
    <vt:vector size="4" baseType="variant">
      <vt:variant>
        <vt:lpstr>主题</vt:lpstr>
      </vt:variant>
      <vt:variant>
        <vt:i4>1</vt:i4>
      </vt:variant>
      <vt:variant>
        <vt:lpstr>幻灯片标题</vt:lpstr>
      </vt:variant>
      <vt:variant>
        <vt:i4>19</vt:i4>
      </vt:variant>
    </vt:vector>
  </HeadingPairs>
  <TitlesOfParts>
    <vt:vector size="20" baseType="lpstr">
      <vt:lpstr>nel-slip</vt:lpstr>
      <vt:lpstr>Cluster-Based Senone Selection  for the Efficient Calculation of Deep Neural Network Acoustic Models</vt:lpstr>
      <vt:lpstr>Outline</vt:lpstr>
      <vt:lpstr>Introduction</vt:lpstr>
      <vt:lpstr>Introduction</vt:lpstr>
      <vt:lpstr>Introduction</vt:lpstr>
      <vt:lpstr>Outline</vt:lpstr>
      <vt:lpstr>Proposed methods</vt:lpstr>
      <vt:lpstr>Proposed methods</vt:lpstr>
      <vt:lpstr>Proposed methods</vt:lpstr>
      <vt:lpstr>Proposed methods</vt:lpstr>
      <vt:lpstr>Outline</vt:lpstr>
      <vt:lpstr>Experiments</vt:lpstr>
      <vt:lpstr>Experiments</vt:lpstr>
      <vt:lpstr>Experiments</vt:lpstr>
      <vt:lpstr>Experiments</vt:lpstr>
      <vt:lpstr>Outline</vt:lpstr>
      <vt:lpstr>Conclusion</vt:lpstr>
      <vt:lpstr>References</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焦炫</dc:creator>
  <cp:lastModifiedBy>Junhua Liu</cp:lastModifiedBy>
  <cp:revision>282</cp:revision>
  <dcterms:created xsi:type="dcterms:W3CDTF">2012-11-27T08:49:28Z</dcterms:created>
  <dcterms:modified xsi:type="dcterms:W3CDTF">2016-10-12T01:14:11Z</dcterms:modified>
</cp:coreProperties>
</file>